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9"/>
  </p:notesMasterIdLst>
  <p:sldIdLst>
    <p:sldId id="330" r:id="rId3"/>
    <p:sldId id="337" r:id="rId4"/>
    <p:sldId id="257" r:id="rId5"/>
    <p:sldId id="320" r:id="rId6"/>
    <p:sldId id="258" r:id="rId7"/>
    <p:sldId id="293" r:id="rId8"/>
    <p:sldId id="314" r:id="rId9"/>
    <p:sldId id="339" r:id="rId10"/>
    <p:sldId id="335" r:id="rId11"/>
    <p:sldId id="313" r:id="rId12"/>
    <p:sldId id="344" r:id="rId13"/>
    <p:sldId id="321" r:id="rId14"/>
    <p:sldId id="266" r:id="rId15"/>
    <p:sldId id="265" r:id="rId16"/>
    <p:sldId id="270" r:id="rId17"/>
    <p:sldId id="268" r:id="rId18"/>
    <p:sldId id="269" r:id="rId19"/>
    <p:sldId id="271" r:id="rId20"/>
    <p:sldId id="272" r:id="rId21"/>
    <p:sldId id="319" r:id="rId22"/>
    <p:sldId id="322" r:id="rId23"/>
    <p:sldId id="277" r:id="rId24"/>
    <p:sldId id="281" r:id="rId25"/>
    <p:sldId id="282" r:id="rId26"/>
    <p:sldId id="283" r:id="rId27"/>
    <p:sldId id="285" r:id="rId28"/>
    <p:sldId id="286" r:id="rId29"/>
    <p:sldId id="287" r:id="rId30"/>
    <p:sldId id="289" r:id="rId31"/>
    <p:sldId id="340" r:id="rId32"/>
    <p:sldId id="298" r:id="rId33"/>
    <p:sldId id="307" r:id="rId34"/>
    <p:sldId id="308" r:id="rId35"/>
    <p:sldId id="309" r:id="rId36"/>
    <p:sldId id="284" r:id="rId37"/>
    <p:sldId id="299" r:id="rId38"/>
    <p:sldId id="323" r:id="rId39"/>
    <p:sldId id="354" r:id="rId40"/>
    <p:sldId id="359" r:id="rId41"/>
    <p:sldId id="324" r:id="rId42"/>
    <p:sldId id="260" r:id="rId43"/>
    <p:sldId id="275" r:id="rId44"/>
    <p:sldId id="355" r:id="rId45"/>
    <p:sldId id="276" r:id="rId46"/>
    <p:sldId id="310" r:id="rId47"/>
    <p:sldId id="341" r:id="rId48"/>
    <p:sldId id="325" r:id="rId49"/>
    <p:sldId id="317" r:id="rId50"/>
    <p:sldId id="303" r:id="rId51"/>
    <p:sldId id="326" r:id="rId52"/>
    <p:sldId id="304" r:id="rId53"/>
    <p:sldId id="305" r:id="rId54"/>
    <p:sldId id="327" r:id="rId55"/>
    <p:sldId id="295" r:id="rId56"/>
    <p:sldId id="358" r:id="rId57"/>
    <p:sldId id="328" r:id="rId58"/>
    <p:sldId id="280" r:id="rId59"/>
    <p:sldId id="336" r:id="rId60"/>
    <p:sldId id="329" r:id="rId61"/>
    <p:sldId id="342" r:id="rId62"/>
    <p:sldId id="262" r:id="rId63"/>
    <p:sldId id="311" r:id="rId64"/>
    <p:sldId id="318" r:id="rId65"/>
    <p:sldId id="315" r:id="rId66"/>
    <p:sldId id="345" r:id="rId67"/>
    <p:sldId id="312" r:id="rId6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EE69C6-C784-B06C-1F10-3D2AD891EEBF}" name="Mariannia Araouzou" initials="MA" userId="S-1-5-21-3568006075-2543245199-2713714311-567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spo Demetriou" initials="DD" lastIdx="3" clrIdx="0">
    <p:extLst>
      <p:ext uri="{19B8F6BF-5375-455C-9EA6-DF929625EA0E}">
        <p15:presenceInfo xmlns:p15="http://schemas.microsoft.com/office/powerpoint/2012/main" userId="S-1-5-21-3568006075-2543245199-2713714311-5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3A3"/>
    <a:srgbClr val="4472C4"/>
    <a:srgbClr val="9D72B5"/>
    <a:srgbClr val="93436B"/>
    <a:srgbClr val="168586"/>
    <a:srgbClr val="4EC48D"/>
    <a:srgbClr val="359FC0"/>
    <a:srgbClr val="FDFCFD"/>
    <a:srgbClr val="FFFF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6" autoAdjust="0"/>
    <p:restoredTop sz="42131" autoAdjust="0"/>
  </p:normalViewPr>
  <p:slideViewPr>
    <p:cSldViewPr snapToGrid="0">
      <p:cViewPr varScale="1">
        <p:scale>
          <a:sx n="46" d="100"/>
          <a:sy n="46" d="100"/>
        </p:scale>
        <p:origin x="3012" y="66"/>
      </p:cViewPr>
      <p:guideLst/>
    </p:cSldViewPr>
  </p:slideViewPr>
  <p:notesTextViewPr>
    <p:cViewPr>
      <p:scale>
        <a:sx n="125" d="100"/>
        <a:sy n="125" d="100"/>
      </p:scale>
      <p:origin x="0" y="0"/>
    </p:cViewPr>
  </p:notesTextViewPr>
  <p:notesViewPr>
    <p:cSldViewPr snapToGrid="0">
      <p:cViewPr varScale="1">
        <p:scale>
          <a:sx n="88" d="100"/>
          <a:sy n="88" d="100"/>
        </p:scale>
        <p:origin x="2966" y="6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9EC2D-F220-4F80-97EA-AC7F4B8BDFB5}" type="doc">
      <dgm:prSet loTypeId="urn:microsoft.com/office/officeart/2005/8/layout/cycle6" loCatId="cycle" qsTypeId="urn:microsoft.com/office/officeart/2005/8/quickstyle/simple1" qsCatId="simple" csTypeId="urn:microsoft.com/office/officeart/2005/8/colors/accent5_4" csCatId="accent5" phldr="1"/>
      <dgm:spPr/>
      <dgm:t>
        <a:bodyPr/>
        <a:lstStyle/>
        <a:p>
          <a:endParaRPr lang="en-US"/>
        </a:p>
      </dgm:t>
    </dgm:pt>
    <dgm:pt modelId="{E69C7369-01E8-4D85-B334-C5E5D17D986E}">
      <dgm:prSet phldrT="[Text]"/>
      <dgm:spPr/>
      <dgm:t>
        <a:bodyPr/>
        <a:lstStyle/>
        <a:p>
          <a:r>
            <a:rPr lang="el-GR" dirty="0"/>
            <a:t>Τι αξιολογείτε;</a:t>
          </a:r>
          <a:endParaRPr lang="en-US" dirty="0"/>
        </a:p>
      </dgm:t>
    </dgm:pt>
    <dgm:pt modelId="{E9A45330-F800-4E94-8C5E-4B1AD1AC6A99}" type="parTrans" cxnId="{0F474636-C2F7-404D-877B-4196AEC57E62}">
      <dgm:prSet/>
      <dgm:spPr/>
      <dgm:t>
        <a:bodyPr/>
        <a:lstStyle/>
        <a:p>
          <a:endParaRPr lang="en-US"/>
        </a:p>
      </dgm:t>
    </dgm:pt>
    <dgm:pt modelId="{7EA2D7FC-7CFF-496E-9B82-E21A0E73BC7D}" type="sibTrans" cxnId="{0F474636-C2F7-404D-877B-4196AEC57E62}">
      <dgm:prSet/>
      <dgm:spPr/>
      <dgm:t>
        <a:bodyPr/>
        <a:lstStyle/>
        <a:p>
          <a:endParaRPr lang="en-US"/>
        </a:p>
      </dgm:t>
    </dgm:pt>
    <dgm:pt modelId="{4A71CC9E-B366-4850-AC21-8CA86A7A1813}">
      <dgm:prSet phldrT="[Text]"/>
      <dgm:spPr/>
      <dgm:t>
        <a:bodyPr/>
        <a:lstStyle/>
        <a:p>
          <a:r>
            <a:rPr lang="el-GR" dirty="0"/>
            <a:t>Ποιοι θα πρέπει να εμπλακούν σε αυτή τη διαδικασία;</a:t>
          </a:r>
          <a:endParaRPr lang="en-US" dirty="0"/>
        </a:p>
      </dgm:t>
    </dgm:pt>
    <dgm:pt modelId="{98E8DE6E-FBEC-4A73-8CFD-8539E0F1FCE4}" type="parTrans" cxnId="{D9CA48DF-282C-479E-A089-7F134941011B}">
      <dgm:prSet/>
      <dgm:spPr/>
      <dgm:t>
        <a:bodyPr/>
        <a:lstStyle/>
        <a:p>
          <a:endParaRPr lang="en-US"/>
        </a:p>
      </dgm:t>
    </dgm:pt>
    <dgm:pt modelId="{B64238F8-09D1-4A74-89E6-D37CDDEDDBC9}" type="sibTrans" cxnId="{D9CA48DF-282C-479E-A089-7F134941011B}">
      <dgm:prSet/>
      <dgm:spPr/>
      <dgm:t>
        <a:bodyPr/>
        <a:lstStyle/>
        <a:p>
          <a:endParaRPr lang="en-US"/>
        </a:p>
      </dgm:t>
    </dgm:pt>
    <dgm:pt modelId="{542F1232-CCC4-4A9A-9E5E-0536282FCE25}">
      <dgm:prSet phldrT="[Text]"/>
      <dgm:spPr/>
      <dgm:t>
        <a:bodyPr/>
        <a:lstStyle/>
        <a:p>
          <a:r>
            <a:rPr lang="el-GR" dirty="0"/>
            <a:t>Ποιες μέθοδοι αξιολόγησης θα είναι πιο αποτελεσματικές;</a:t>
          </a:r>
          <a:endParaRPr lang="en-US" dirty="0"/>
        </a:p>
      </dgm:t>
    </dgm:pt>
    <dgm:pt modelId="{D413DF1B-54A8-4A4B-ADFE-83B452D45BEB}" type="parTrans" cxnId="{C3D5E00F-B550-447D-A464-CC7D4A86DD6E}">
      <dgm:prSet/>
      <dgm:spPr/>
      <dgm:t>
        <a:bodyPr/>
        <a:lstStyle/>
        <a:p>
          <a:endParaRPr lang="en-US"/>
        </a:p>
      </dgm:t>
    </dgm:pt>
    <dgm:pt modelId="{9BB5FE1D-9F43-4BFC-A256-67612C68B29C}" type="sibTrans" cxnId="{C3D5E00F-B550-447D-A464-CC7D4A86DD6E}">
      <dgm:prSet/>
      <dgm:spPr/>
      <dgm:t>
        <a:bodyPr/>
        <a:lstStyle/>
        <a:p>
          <a:endParaRPr lang="en-US"/>
        </a:p>
      </dgm:t>
    </dgm:pt>
    <dgm:pt modelId="{B3A886F6-99AB-4D19-9819-F1332CE74A19}">
      <dgm:prSet phldrT="[Text]"/>
      <dgm:spPr/>
      <dgm:t>
        <a:bodyPr/>
        <a:lstStyle/>
        <a:p>
          <a:r>
            <a:rPr lang="el-GR" dirty="0"/>
            <a:t>Σε ποιο χρονικό σημείο πρέπει να λάβει χώρα η αξιολόγηση;</a:t>
          </a:r>
          <a:endParaRPr lang="en-US" dirty="0"/>
        </a:p>
      </dgm:t>
    </dgm:pt>
    <dgm:pt modelId="{C0E8F39D-9997-4AB1-9984-3A60B13578B3}" type="parTrans" cxnId="{0831686E-7E17-441F-8738-6B77C77C487A}">
      <dgm:prSet/>
      <dgm:spPr/>
      <dgm:t>
        <a:bodyPr/>
        <a:lstStyle/>
        <a:p>
          <a:endParaRPr lang="en-US"/>
        </a:p>
      </dgm:t>
    </dgm:pt>
    <dgm:pt modelId="{0D2F089F-3EA8-4909-93CF-853E15B31400}" type="sibTrans" cxnId="{0831686E-7E17-441F-8738-6B77C77C487A}">
      <dgm:prSet/>
      <dgm:spPr/>
      <dgm:t>
        <a:bodyPr/>
        <a:lstStyle/>
        <a:p>
          <a:endParaRPr lang="en-US"/>
        </a:p>
      </dgm:t>
    </dgm:pt>
    <dgm:pt modelId="{36C43A18-4A3B-4199-97ED-888FB2C85D77}">
      <dgm:prSet phldrT="[Text]"/>
      <dgm:spPr/>
      <dgm:t>
        <a:bodyPr/>
        <a:lstStyle/>
        <a:p>
          <a:r>
            <a:rPr lang="el-GR" dirty="0"/>
            <a:t>Πώς θα πρέπει να αξιοποιήσετε τα αποτελέσματα της αξιολόγησης;</a:t>
          </a:r>
          <a:endParaRPr lang="en-US" dirty="0"/>
        </a:p>
      </dgm:t>
    </dgm:pt>
    <dgm:pt modelId="{77FC803D-1C27-47C8-9AB2-1A490237310D}" type="parTrans" cxnId="{41D0516B-206D-4D1D-9596-F8D341EC49AC}">
      <dgm:prSet/>
      <dgm:spPr/>
      <dgm:t>
        <a:bodyPr/>
        <a:lstStyle/>
        <a:p>
          <a:endParaRPr lang="en-US"/>
        </a:p>
      </dgm:t>
    </dgm:pt>
    <dgm:pt modelId="{540B4006-73A3-41DE-B794-153803832A4E}" type="sibTrans" cxnId="{41D0516B-206D-4D1D-9596-F8D341EC49AC}">
      <dgm:prSet/>
      <dgm:spPr/>
      <dgm:t>
        <a:bodyPr/>
        <a:lstStyle/>
        <a:p>
          <a:endParaRPr lang="en-US"/>
        </a:p>
      </dgm:t>
    </dgm:pt>
    <dgm:pt modelId="{10B6A39B-AAC1-450D-912A-CBA89D626492}" type="pres">
      <dgm:prSet presAssocID="{7D39EC2D-F220-4F80-97EA-AC7F4B8BDFB5}" presName="cycle" presStyleCnt="0">
        <dgm:presLayoutVars>
          <dgm:dir/>
          <dgm:resizeHandles val="exact"/>
        </dgm:presLayoutVars>
      </dgm:prSet>
      <dgm:spPr/>
    </dgm:pt>
    <dgm:pt modelId="{2DA9AADF-7578-4F06-9B42-D58E3EA7B03F}" type="pres">
      <dgm:prSet presAssocID="{E69C7369-01E8-4D85-B334-C5E5D17D986E}" presName="node" presStyleLbl="node1" presStyleIdx="0" presStyleCnt="5">
        <dgm:presLayoutVars>
          <dgm:bulletEnabled val="1"/>
        </dgm:presLayoutVars>
      </dgm:prSet>
      <dgm:spPr/>
    </dgm:pt>
    <dgm:pt modelId="{800E9942-8BE6-4EA1-9420-A7E374F7DCBF}" type="pres">
      <dgm:prSet presAssocID="{E69C7369-01E8-4D85-B334-C5E5D17D986E}" presName="spNode" presStyleCnt="0"/>
      <dgm:spPr/>
    </dgm:pt>
    <dgm:pt modelId="{C5E118CC-4C70-47F4-9C5A-7FF090EAB597}" type="pres">
      <dgm:prSet presAssocID="{7EA2D7FC-7CFF-496E-9B82-E21A0E73BC7D}" presName="sibTrans" presStyleLbl="sibTrans1D1" presStyleIdx="0" presStyleCnt="5"/>
      <dgm:spPr/>
    </dgm:pt>
    <dgm:pt modelId="{5924FF82-9410-441E-B529-BAD7AAE59324}" type="pres">
      <dgm:prSet presAssocID="{4A71CC9E-B366-4850-AC21-8CA86A7A1813}" presName="node" presStyleLbl="node1" presStyleIdx="1" presStyleCnt="5">
        <dgm:presLayoutVars>
          <dgm:bulletEnabled val="1"/>
        </dgm:presLayoutVars>
      </dgm:prSet>
      <dgm:spPr/>
    </dgm:pt>
    <dgm:pt modelId="{5FFE1142-2FC8-4CC0-824E-6076FCED4A03}" type="pres">
      <dgm:prSet presAssocID="{4A71CC9E-B366-4850-AC21-8CA86A7A1813}" presName="spNode" presStyleCnt="0"/>
      <dgm:spPr/>
    </dgm:pt>
    <dgm:pt modelId="{3835E33E-5371-46B8-8FFE-802850BDD916}" type="pres">
      <dgm:prSet presAssocID="{B64238F8-09D1-4A74-89E6-D37CDDEDDBC9}" presName="sibTrans" presStyleLbl="sibTrans1D1" presStyleIdx="1" presStyleCnt="5"/>
      <dgm:spPr/>
    </dgm:pt>
    <dgm:pt modelId="{319B871D-ECBA-4468-8CAB-1A2F58ECAB02}" type="pres">
      <dgm:prSet presAssocID="{542F1232-CCC4-4A9A-9E5E-0536282FCE25}" presName="node" presStyleLbl="node1" presStyleIdx="2" presStyleCnt="5">
        <dgm:presLayoutVars>
          <dgm:bulletEnabled val="1"/>
        </dgm:presLayoutVars>
      </dgm:prSet>
      <dgm:spPr/>
    </dgm:pt>
    <dgm:pt modelId="{45F9A614-577B-48FF-B6A8-426C1C6519FC}" type="pres">
      <dgm:prSet presAssocID="{542F1232-CCC4-4A9A-9E5E-0536282FCE25}" presName="spNode" presStyleCnt="0"/>
      <dgm:spPr/>
    </dgm:pt>
    <dgm:pt modelId="{0D2054B9-0019-4A32-8748-AE858030DEEF}" type="pres">
      <dgm:prSet presAssocID="{9BB5FE1D-9F43-4BFC-A256-67612C68B29C}" presName="sibTrans" presStyleLbl="sibTrans1D1" presStyleIdx="2" presStyleCnt="5"/>
      <dgm:spPr/>
    </dgm:pt>
    <dgm:pt modelId="{08F9791C-A81E-4ED4-99CB-156FEA92BFFE}" type="pres">
      <dgm:prSet presAssocID="{B3A886F6-99AB-4D19-9819-F1332CE74A19}" presName="node" presStyleLbl="node1" presStyleIdx="3" presStyleCnt="5">
        <dgm:presLayoutVars>
          <dgm:bulletEnabled val="1"/>
        </dgm:presLayoutVars>
      </dgm:prSet>
      <dgm:spPr/>
    </dgm:pt>
    <dgm:pt modelId="{39DF13D1-9D27-4F03-81C9-68E378419383}" type="pres">
      <dgm:prSet presAssocID="{B3A886F6-99AB-4D19-9819-F1332CE74A19}" presName="spNode" presStyleCnt="0"/>
      <dgm:spPr/>
    </dgm:pt>
    <dgm:pt modelId="{1F45EC3A-3897-4D3E-8660-13D35BD6D12B}" type="pres">
      <dgm:prSet presAssocID="{0D2F089F-3EA8-4909-93CF-853E15B31400}" presName="sibTrans" presStyleLbl="sibTrans1D1" presStyleIdx="3" presStyleCnt="5"/>
      <dgm:spPr/>
    </dgm:pt>
    <dgm:pt modelId="{59C28603-04CC-40E0-B4EC-20C90B684CB9}" type="pres">
      <dgm:prSet presAssocID="{36C43A18-4A3B-4199-97ED-888FB2C85D77}" presName="node" presStyleLbl="node1" presStyleIdx="4" presStyleCnt="5">
        <dgm:presLayoutVars>
          <dgm:bulletEnabled val="1"/>
        </dgm:presLayoutVars>
      </dgm:prSet>
      <dgm:spPr/>
    </dgm:pt>
    <dgm:pt modelId="{FA0B410D-A973-4E0D-BA4C-EA9510A59BED}" type="pres">
      <dgm:prSet presAssocID="{36C43A18-4A3B-4199-97ED-888FB2C85D77}" presName="spNode" presStyleCnt="0"/>
      <dgm:spPr/>
    </dgm:pt>
    <dgm:pt modelId="{73FB900E-7007-4DB1-89DB-C22FAA80F200}" type="pres">
      <dgm:prSet presAssocID="{540B4006-73A3-41DE-B794-153803832A4E}" presName="sibTrans" presStyleLbl="sibTrans1D1" presStyleIdx="4" presStyleCnt="5"/>
      <dgm:spPr/>
    </dgm:pt>
  </dgm:ptLst>
  <dgm:cxnLst>
    <dgm:cxn modelId="{C3D5E00F-B550-447D-A464-CC7D4A86DD6E}" srcId="{7D39EC2D-F220-4F80-97EA-AC7F4B8BDFB5}" destId="{542F1232-CCC4-4A9A-9E5E-0536282FCE25}" srcOrd="2" destOrd="0" parTransId="{D413DF1B-54A8-4A4B-ADFE-83B452D45BEB}" sibTransId="{9BB5FE1D-9F43-4BFC-A256-67612C68B29C}"/>
    <dgm:cxn modelId="{CC03431D-72E1-41F2-ADF2-CD6E0A5A6E84}" type="presOf" srcId="{B64238F8-09D1-4A74-89E6-D37CDDEDDBC9}" destId="{3835E33E-5371-46B8-8FFE-802850BDD916}" srcOrd="0" destOrd="0" presId="urn:microsoft.com/office/officeart/2005/8/layout/cycle6"/>
    <dgm:cxn modelId="{BAEA1123-154D-4825-8C1D-01707F5F3BA7}" type="presOf" srcId="{B3A886F6-99AB-4D19-9819-F1332CE74A19}" destId="{08F9791C-A81E-4ED4-99CB-156FEA92BFFE}" srcOrd="0" destOrd="0" presId="urn:microsoft.com/office/officeart/2005/8/layout/cycle6"/>
    <dgm:cxn modelId="{F8125D2A-7AD1-42E1-B751-C22088BCD17C}" type="presOf" srcId="{E69C7369-01E8-4D85-B334-C5E5D17D986E}" destId="{2DA9AADF-7578-4F06-9B42-D58E3EA7B03F}" srcOrd="0" destOrd="0" presId="urn:microsoft.com/office/officeart/2005/8/layout/cycle6"/>
    <dgm:cxn modelId="{0F474636-C2F7-404D-877B-4196AEC57E62}" srcId="{7D39EC2D-F220-4F80-97EA-AC7F4B8BDFB5}" destId="{E69C7369-01E8-4D85-B334-C5E5D17D986E}" srcOrd="0" destOrd="0" parTransId="{E9A45330-F800-4E94-8C5E-4B1AD1AC6A99}" sibTransId="{7EA2D7FC-7CFF-496E-9B82-E21A0E73BC7D}"/>
    <dgm:cxn modelId="{FBA34447-5C69-409F-B168-C659BA94CEA2}" type="presOf" srcId="{7D39EC2D-F220-4F80-97EA-AC7F4B8BDFB5}" destId="{10B6A39B-AAC1-450D-912A-CBA89D626492}" srcOrd="0" destOrd="0" presId="urn:microsoft.com/office/officeart/2005/8/layout/cycle6"/>
    <dgm:cxn modelId="{41D0516B-206D-4D1D-9596-F8D341EC49AC}" srcId="{7D39EC2D-F220-4F80-97EA-AC7F4B8BDFB5}" destId="{36C43A18-4A3B-4199-97ED-888FB2C85D77}" srcOrd="4" destOrd="0" parTransId="{77FC803D-1C27-47C8-9AB2-1A490237310D}" sibTransId="{540B4006-73A3-41DE-B794-153803832A4E}"/>
    <dgm:cxn modelId="{1A0A666D-3CB5-47A7-AF63-9ADE27F858BD}" type="presOf" srcId="{36C43A18-4A3B-4199-97ED-888FB2C85D77}" destId="{59C28603-04CC-40E0-B4EC-20C90B684CB9}" srcOrd="0" destOrd="0" presId="urn:microsoft.com/office/officeart/2005/8/layout/cycle6"/>
    <dgm:cxn modelId="{A7CBEB4D-40EA-43AA-9A8B-8D754B1F81DD}" type="presOf" srcId="{540B4006-73A3-41DE-B794-153803832A4E}" destId="{73FB900E-7007-4DB1-89DB-C22FAA80F200}" srcOrd="0" destOrd="0" presId="urn:microsoft.com/office/officeart/2005/8/layout/cycle6"/>
    <dgm:cxn modelId="{0831686E-7E17-441F-8738-6B77C77C487A}" srcId="{7D39EC2D-F220-4F80-97EA-AC7F4B8BDFB5}" destId="{B3A886F6-99AB-4D19-9819-F1332CE74A19}" srcOrd="3" destOrd="0" parTransId="{C0E8F39D-9997-4AB1-9984-3A60B13578B3}" sibTransId="{0D2F089F-3EA8-4909-93CF-853E15B31400}"/>
    <dgm:cxn modelId="{6AB34772-C304-4C37-9BCF-6C63FD3BD0D6}" type="presOf" srcId="{9BB5FE1D-9F43-4BFC-A256-67612C68B29C}" destId="{0D2054B9-0019-4A32-8748-AE858030DEEF}" srcOrd="0" destOrd="0" presId="urn:microsoft.com/office/officeart/2005/8/layout/cycle6"/>
    <dgm:cxn modelId="{5A5DD389-5E65-4FA7-BB1E-F24674C2272E}" type="presOf" srcId="{0D2F089F-3EA8-4909-93CF-853E15B31400}" destId="{1F45EC3A-3897-4D3E-8660-13D35BD6D12B}" srcOrd="0" destOrd="0" presId="urn:microsoft.com/office/officeart/2005/8/layout/cycle6"/>
    <dgm:cxn modelId="{A1E5BEC9-B40B-4D2D-9137-1B4C9358EBFC}" type="presOf" srcId="{4A71CC9E-B366-4850-AC21-8CA86A7A1813}" destId="{5924FF82-9410-441E-B529-BAD7AAE59324}" srcOrd="0" destOrd="0" presId="urn:microsoft.com/office/officeart/2005/8/layout/cycle6"/>
    <dgm:cxn modelId="{B867B6DB-8EE2-4B67-A2AB-2FF74C48B0F1}" type="presOf" srcId="{542F1232-CCC4-4A9A-9E5E-0536282FCE25}" destId="{319B871D-ECBA-4468-8CAB-1A2F58ECAB02}" srcOrd="0" destOrd="0" presId="urn:microsoft.com/office/officeart/2005/8/layout/cycle6"/>
    <dgm:cxn modelId="{D9CA48DF-282C-479E-A089-7F134941011B}" srcId="{7D39EC2D-F220-4F80-97EA-AC7F4B8BDFB5}" destId="{4A71CC9E-B366-4850-AC21-8CA86A7A1813}" srcOrd="1" destOrd="0" parTransId="{98E8DE6E-FBEC-4A73-8CFD-8539E0F1FCE4}" sibTransId="{B64238F8-09D1-4A74-89E6-D37CDDEDDBC9}"/>
    <dgm:cxn modelId="{5F9806F9-B176-45CE-B3E6-8FCF3A40EE85}" type="presOf" srcId="{7EA2D7FC-7CFF-496E-9B82-E21A0E73BC7D}" destId="{C5E118CC-4C70-47F4-9C5A-7FF090EAB597}" srcOrd="0" destOrd="0" presId="urn:microsoft.com/office/officeart/2005/8/layout/cycle6"/>
    <dgm:cxn modelId="{C296E1BB-17D3-46D3-9118-F6D3E5F60D9B}" type="presParOf" srcId="{10B6A39B-AAC1-450D-912A-CBA89D626492}" destId="{2DA9AADF-7578-4F06-9B42-D58E3EA7B03F}" srcOrd="0" destOrd="0" presId="urn:microsoft.com/office/officeart/2005/8/layout/cycle6"/>
    <dgm:cxn modelId="{56C730E9-64FA-4912-A489-9DCA9A2741FC}" type="presParOf" srcId="{10B6A39B-AAC1-450D-912A-CBA89D626492}" destId="{800E9942-8BE6-4EA1-9420-A7E374F7DCBF}" srcOrd="1" destOrd="0" presId="urn:microsoft.com/office/officeart/2005/8/layout/cycle6"/>
    <dgm:cxn modelId="{E93BD1B8-5C18-4D44-9DC8-8FA433904A7D}" type="presParOf" srcId="{10B6A39B-AAC1-450D-912A-CBA89D626492}" destId="{C5E118CC-4C70-47F4-9C5A-7FF090EAB597}" srcOrd="2" destOrd="0" presId="urn:microsoft.com/office/officeart/2005/8/layout/cycle6"/>
    <dgm:cxn modelId="{AB15E853-4489-4F5D-B753-43C0CA76DD26}" type="presParOf" srcId="{10B6A39B-AAC1-450D-912A-CBA89D626492}" destId="{5924FF82-9410-441E-B529-BAD7AAE59324}" srcOrd="3" destOrd="0" presId="urn:microsoft.com/office/officeart/2005/8/layout/cycle6"/>
    <dgm:cxn modelId="{24A0C8B3-8494-424F-9416-31D2F635E8CA}" type="presParOf" srcId="{10B6A39B-AAC1-450D-912A-CBA89D626492}" destId="{5FFE1142-2FC8-4CC0-824E-6076FCED4A03}" srcOrd="4" destOrd="0" presId="urn:microsoft.com/office/officeart/2005/8/layout/cycle6"/>
    <dgm:cxn modelId="{94A06D54-2C5C-49E3-9A54-598DAB04D776}" type="presParOf" srcId="{10B6A39B-AAC1-450D-912A-CBA89D626492}" destId="{3835E33E-5371-46B8-8FFE-802850BDD916}" srcOrd="5" destOrd="0" presId="urn:microsoft.com/office/officeart/2005/8/layout/cycle6"/>
    <dgm:cxn modelId="{27709683-EED6-484F-B52C-1158F70609CD}" type="presParOf" srcId="{10B6A39B-AAC1-450D-912A-CBA89D626492}" destId="{319B871D-ECBA-4468-8CAB-1A2F58ECAB02}" srcOrd="6" destOrd="0" presId="urn:microsoft.com/office/officeart/2005/8/layout/cycle6"/>
    <dgm:cxn modelId="{32A63356-A89D-42DC-A75D-E443E8BC0429}" type="presParOf" srcId="{10B6A39B-AAC1-450D-912A-CBA89D626492}" destId="{45F9A614-577B-48FF-B6A8-426C1C6519FC}" srcOrd="7" destOrd="0" presId="urn:microsoft.com/office/officeart/2005/8/layout/cycle6"/>
    <dgm:cxn modelId="{AFD597B8-4360-4118-B41C-841984366560}" type="presParOf" srcId="{10B6A39B-AAC1-450D-912A-CBA89D626492}" destId="{0D2054B9-0019-4A32-8748-AE858030DEEF}" srcOrd="8" destOrd="0" presId="urn:microsoft.com/office/officeart/2005/8/layout/cycle6"/>
    <dgm:cxn modelId="{2A732FF3-5BE6-4624-9D6C-8A3A9F8F7921}" type="presParOf" srcId="{10B6A39B-AAC1-450D-912A-CBA89D626492}" destId="{08F9791C-A81E-4ED4-99CB-156FEA92BFFE}" srcOrd="9" destOrd="0" presId="urn:microsoft.com/office/officeart/2005/8/layout/cycle6"/>
    <dgm:cxn modelId="{C26E21AF-7683-4225-A8AE-2A912CB0B8D7}" type="presParOf" srcId="{10B6A39B-AAC1-450D-912A-CBA89D626492}" destId="{39DF13D1-9D27-4F03-81C9-68E378419383}" srcOrd="10" destOrd="0" presId="urn:microsoft.com/office/officeart/2005/8/layout/cycle6"/>
    <dgm:cxn modelId="{54AAF670-0089-43B4-ABEF-7F29B5549F8B}" type="presParOf" srcId="{10B6A39B-AAC1-450D-912A-CBA89D626492}" destId="{1F45EC3A-3897-4D3E-8660-13D35BD6D12B}" srcOrd="11" destOrd="0" presId="urn:microsoft.com/office/officeart/2005/8/layout/cycle6"/>
    <dgm:cxn modelId="{CE24C242-3E80-4371-A284-82BC6E37572F}" type="presParOf" srcId="{10B6A39B-AAC1-450D-912A-CBA89D626492}" destId="{59C28603-04CC-40E0-B4EC-20C90B684CB9}" srcOrd="12" destOrd="0" presId="urn:microsoft.com/office/officeart/2005/8/layout/cycle6"/>
    <dgm:cxn modelId="{ABA05DF2-AA7D-46BE-A215-25BBD53C1EAE}" type="presParOf" srcId="{10B6A39B-AAC1-450D-912A-CBA89D626492}" destId="{FA0B410D-A973-4E0D-BA4C-EA9510A59BED}" srcOrd="13" destOrd="0" presId="urn:microsoft.com/office/officeart/2005/8/layout/cycle6"/>
    <dgm:cxn modelId="{0EA5E6B2-EE82-44E2-AFD4-1050942FF964}" type="presParOf" srcId="{10B6A39B-AAC1-450D-912A-CBA89D626492}" destId="{73FB900E-7007-4DB1-89DB-C22FAA80F200}"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9AADF-7578-4F06-9B42-D58E3EA7B03F}">
      <dsp:nvSpPr>
        <dsp:cNvPr id="0" name=""/>
        <dsp:cNvSpPr/>
      </dsp:nvSpPr>
      <dsp:spPr>
        <a:xfrm>
          <a:off x="3174007" y="3160"/>
          <a:ext cx="1779984" cy="1156989"/>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Τι αξιολογείτε;</a:t>
          </a:r>
          <a:endParaRPr lang="en-US" sz="1600" kern="1200" dirty="0"/>
        </a:p>
      </dsp:txBody>
      <dsp:txXfrm>
        <a:off x="3230487" y="59640"/>
        <a:ext cx="1667024" cy="1044029"/>
      </dsp:txXfrm>
    </dsp:sp>
    <dsp:sp modelId="{C5E118CC-4C70-47F4-9C5A-7FF090EAB597}">
      <dsp:nvSpPr>
        <dsp:cNvPr id="0" name=""/>
        <dsp:cNvSpPr/>
      </dsp:nvSpPr>
      <dsp:spPr>
        <a:xfrm>
          <a:off x="1753873" y="581655"/>
          <a:ext cx="4620252" cy="4620252"/>
        </a:xfrm>
        <a:custGeom>
          <a:avLst/>
          <a:gdLst/>
          <a:ahLst/>
          <a:cxnLst/>
          <a:rect l="0" t="0" r="0" b="0"/>
          <a:pathLst>
            <a:path>
              <a:moveTo>
                <a:pt x="3212328" y="183458"/>
              </a:moveTo>
              <a:arcTo wR="2310126" hR="2310126" stAng="17579295" swAng="1959991"/>
            </a:path>
          </a:pathLst>
        </a:custGeom>
        <a:noFill/>
        <a:ln w="6350" cap="flat" cmpd="sng" algn="ctr">
          <a:solidFill>
            <a:schemeClr val="accent5">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24FF82-9410-441E-B529-BAD7AAE59324}">
      <dsp:nvSpPr>
        <dsp:cNvPr id="0" name=""/>
        <dsp:cNvSpPr/>
      </dsp:nvSpPr>
      <dsp:spPr>
        <a:xfrm>
          <a:off x="5371068" y="1599418"/>
          <a:ext cx="1779984" cy="1156989"/>
        </a:xfrm>
        <a:prstGeom prst="roundRect">
          <a:avLst/>
        </a:prstGeom>
        <a:solidFill>
          <a:schemeClr val="accent5">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Ποιοι θα πρέπει να εμπλακούν σε αυτή τη διαδικασία;</a:t>
          </a:r>
          <a:endParaRPr lang="en-US" sz="1600" kern="1200" dirty="0"/>
        </a:p>
      </dsp:txBody>
      <dsp:txXfrm>
        <a:off x="5427548" y="1655898"/>
        <a:ext cx="1667024" cy="1044029"/>
      </dsp:txXfrm>
    </dsp:sp>
    <dsp:sp modelId="{3835E33E-5371-46B8-8FFE-802850BDD916}">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6350" cap="flat" cmpd="sng" algn="ctr">
          <a:solidFill>
            <a:schemeClr val="accent5">
              <a:shade val="90000"/>
              <a:hueOff val="166170"/>
              <a:satOff val="-3548"/>
              <a:lumOff val="13244"/>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9B871D-ECBA-4468-8CAB-1A2F58ECAB02}">
      <dsp:nvSpPr>
        <dsp:cNvPr id="0" name=""/>
        <dsp:cNvSpPr/>
      </dsp:nvSpPr>
      <dsp:spPr>
        <a:xfrm>
          <a:off x="4531865" y="4182218"/>
          <a:ext cx="1779984" cy="1156989"/>
        </a:xfrm>
        <a:prstGeom prst="roundRect">
          <a:avLst/>
        </a:prstGeom>
        <a:solidFill>
          <a:schemeClr val="accent5">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Ποιες μέθοδοι αξιολόγησης θα είναι πιο αποτελεσματικές;</a:t>
          </a:r>
          <a:endParaRPr lang="en-US" sz="1600" kern="1200" dirty="0"/>
        </a:p>
      </dsp:txBody>
      <dsp:txXfrm>
        <a:off x="4588345" y="4238698"/>
        <a:ext cx="1667024" cy="1044029"/>
      </dsp:txXfrm>
    </dsp:sp>
    <dsp:sp modelId="{0D2054B9-0019-4A32-8748-AE858030DEEF}">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6350" cap="flat" cmpd="sng" algn="ctr">
          <a:solidFill>
            <a:schemeClr val="accent5">
              <a:shade val="90000"/>
              <a:hueOff val="332341"/>
              <a:satOff val="-7097"/>
              <a:lumOff val="26487"/>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F9791C-A81E-4ED4-99CB-156FEA92BFFE}">
      <dsp:nvSpPr>
        <dsp:cNvPr id="0" name=""/>
        <dsp:cNvSpPr/>
      </dsp:nvSpPr>
      <dsp:spPr>
        <a:xfrm>
          <a:off x="1816149" y="4182218"/>
          <a:ext cx="1779984" cy="1156989"/>
        </a:xfrm>
        <a:prstGeom prst="roundRect">
          <a:avLst/>
        </a:prstGeom>
        <a:solidFill>
          <a:schemeClr val="accent5">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Σε ποιο χρονικό σημείο πρέπει να λάβει χώρα η αξιολόγηση;</a:t>
          </a:r>
          <a:endParaRPr lang="en-US" sz="1600" kern="1200" dirty="0"/>
        </a:p>
      </dsp:txBody>
      <dsp:txXfrm>
        <a:off x="1872629" y="4238698"/>
        <a:ext cx="1667024" cy="1044029"/>
      </dsp:txXfrm>
    </dsp:sp>
    <dsp:sp modelId="{1F45EC3A-3897-4D3E-8660-13D35BD6D12B}">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6350" cap="flat" cmpd="sng" algn="ctr">
          <a:solidFill>
            <a:schemeClr val="accent5">
              <a:shade val="90000"/>
              <a:hueOff val="332341"/>
              <a:satOff val="-7097"/>
              <a:lumOff val="26487"/>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C28603-04CC-40E0-B4EC-20C90B684CB9}">
      <dsp:nvSpPr>
        <dsp:cNvPr id="0" name=""/>
        <dsp:cNvSpPr/>
      </dsp:nvSpPr>
      <dsp:spPr>
        <a:xfrm>
          <a:off x="976947" y="1599418"/>
          <a:ext cx="1779984" cy="1156989"/>
        </a:xfrm>
        <a:prstGeom prst="roundRect">
          <a:avLst/>
        </a:prstGeom>
        <a:solidFill>
          <a:schemeClr val="accent5">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Πώς θα πρέπει να αξιοποιήσετε τα αποτελέσματα της αξιολόγησης;</a:t>
          </a:r>
          <a:endParaRPr lang="en-US" sz="1600" kern="1200" dirty="0"/>
        </a:p>
      </dsp:txBody>
      <dsp:txXfrm>
        <a:off x="1033427" y="1655898"/>
        <a:ext cx="1667024" cy="1044029"/>
      </dsp:txXfrm>
    </dsp:sp>
    <dsp:sp modelId="{73FB900E-7007-4DB1-89DB-C22FAA80F200}">
      <dsp:nvSpPr>
        <dsp:cNvPr id="0" name=""/>
        <dsp:cNvSpPr/>
      </dsp:nvSpPr>
      <dsp:spPr>
        <a:xfrm>
          <a:off x="1753873" y="581655"/>
          <a:ext cx="4620252" cy="4620252"/>
        </a:xfrm>
        <a:custGeom>
          <a:avLst/>
          <a:gdLst/>
          <a:ahLst/>
          <a:cxnLst/>
          <a:rect l="0" t="0" r="0" b="0"/>
          <a:pathLst>
            <a:path>
              <a:moveTo>
                <a:pt x="402763" y="1006803"/>
              </a:moveTo>
              <a:arcTo wR="2310126" hR="2310126" stAng="12860714" swAng="1959991"/>
            </a:path>
          </a:pathLst>
        </a:custGeom>
        <a:noFill/>
        <a:ln w="6350" cap="flat" cmpd="sng" algn="ctr">
          <a:solidFill>
            <a:schemeClr val="accent5">
              <a:shade val="90000"/>
              <a:hueOff val="166170"/>
              <a:satOff val="-3548"/>
              <a:lumOff val="13244"/>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ABDC3F-24DF-4031-A992-BB5035A9E71A}" type="datetimeFigureOut">
              <a:rPr lang="en-GB" smtClean="0"/>
              <a:t>24/09/2024</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5BEA0F-6C61-4412-98B4-3B1B2AF6C74C}" type="slidenum">
              <a:rPr lang="en-GB" smtClean="0"/>
              <a:t>‹#›</a:t>
            </a:fld>
            <a:endParaRPr lang="en-GB"/>
          </a:p>
        </p:txBody>
      </p:sp>
    </p:spTree>
    <p:extLst>
      <p:ext uri="{BB962C8B-B14F-4D97-AF65-F5344CB8AC3E}">
        <p14:creationId xmlns:p14="http://schemas.microsoft.com/office/powerpoint/2010/main" val="17223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erasmusplus.it/wp-content/uploads/2021/09/ErasmusPlus_2021_27-visual_guidelines.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a:t>
            </a:fld>
            <a:endParaRPr lang="en-GB"/>
          </a:p>
        </p:txBody>
      </p:sp>
    </p:spTree>
    <p:extLst>
      <p:ext uri="{BB962C8B-B14F-4D97-AF65-F5344CB8AC3E}">
        <p14:creationId xmlns:p14="http://schemas.microsoft.com/office/powerpoint/2010/main" val="19731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Υπάρχουν επίσης οι εισερχόμενες κινητικότητες, όπου ο δικαιούχος οργανισμός λειτουργεί ως οργανισμός υποδοχής. Ο σκοπός των δραστηριοτήτων αυτών δεν είναι η δημιουργία αμφίδρομων ανταλλαγών αλλά είναι να υποδεχθείτε άτομα που μπορούν να συμβάλουν στην ανάπτυξη και διεθνοποίηση του οργανισμού σας. </a:t>
            </a:r>
          </a:p>
          <a:p>
            <a:pPr defTabSz="931774">
              <a:defRPr/>
            </a:pPr>
            <a:r>
              <a:rPr lang="el-GR" dirty="0"/>
              <a:t>Υπάρχει η δυνατότητα για να προσκαλέσετε εμπειρογνώμονες (να διαβάσω τη παρένθεση) που μπορούν να σας βοηθήσουν σε θέματα εκπαίδευσης ή και οργάνωσης. Μπορούν για παράδειγμα να παρέχουν εκπαίδευση στο προσωπικό σας, να παρουσιάσουν νέες μεθόδους και διαδικασίες διδασκαλίας, ή να παρέχουν καλές πρακτικές. Η διάρκεια είναι από 2 μέχρι 60 ημέρες καλύπτονται τα ταξιδιωτικά έξοδα,  και τα έξοδα διαμονής αλλά δεν προνοείται κάποιο κονδύλι για τη πληρωμή του εμπειρογνώμονα για τη παροχή εκπαίδευσης που μπορεί να έχει (μπορεί να λάβετε από τ οργανωτικά). </a:t>
            </a:r>
          </a:p>
          <a:p>
            <a:r>
              <a:rPr lang="el-GR" dirty="0"/>
              <a:t>Επίσης ως οργανισμός υποδοχής μπορείτε να υποδεχτείτε εκπαιδευτικούς ή και εκπαιδευτές, δηλαδή φοιτητές σε προγράμματα εκπαίδευσης, ή που είναι πρόσφατα απόφοιτοι πανεπιστημίου, μπορούν ΄να έρθουν στον οργανισμό σας από 10 μέχρι 365 ημέρες, για να κάνουν τη πρακτική τους εξάσκηση. Σε αυτή τη περίπτωση ο οργανισμός σας λαμβάνει επιχορήγηση για τα οργανωτικά έξοδα αλλά δεν προβλέπεται χρηματοδότηση για τη διαμονή και διατροφή/ διαβίωση του συμμετέχοντα αφού καλύπτονται από τον οργανισμό αποστολής όπου μπορεί να υποβάλει και εκείνος αίτηση κάτω από το πρόγραμμα Ε+ για το σκοπό αυτό και να χρηματοδοτηθεί η δραστηριότητα από την ΕΥ της χώρας αποστολής. </a:t>
            </a:r>
          </a:p>
        </p:txBody>
      </p:sp>
      <p:sp>
        <p:nvSpPr>
          <p:cNvPr id="4" name="Slide Number Placeholder 3"/>
          <p:cNvSpPr>
            <a:spLocks noGrp="1"/>
          </p:cNvSpPr>
          <p:nvPr>
            <p:ph type="sldNum" sz="quarter" idx="10"/>
          </p:nvPr>
        </p:nvSpPr>
        <p:spPr/>
        <p:txBody>
          <a:bodyPr/>
          <a:lstStyle/>
          <a:p>
            <a:fld id="{C05BEA0F-6C61-4412-98B4-3B1B2AF6C74C}" type="slidenum">
              <a:rPr lang="en-GB" smtClean="0"/>
              <a:t>10</a:t>
            </a:fld>
            <a:endParaRPr lang="en-GB"/>
          </a:p>
        </p:txBody>
      </p:sp>
    </p:spTree>
    <p:extLst>
      <p:ext uri="{BB962C8B-B14F-4D97-AF65-F5344CB8AC3E}">
        <p14:creationId xmlns:p14="http://schemas.microsoft.com/office/powerpoint/2010/main" val="3820265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8: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l-GR" dirty="0">
                <a:latin typeface="Calibri"/>
                <a:ea typeface="Calibri"/>
                <a:cs typeface="Calibri"/>
                <a:sym typeface="Calibri"/>
              </a:rPr>
              <a:t>Οι κινητικότητες που θα υλοποιήσετε μπορούν να πραγματοποιηθούν στα 27 κράτη μέλη της ΕΕ, σε τρίτες χώρες που είναι συνδεδεμένες με το πρόγραμμα, η Ισλανδία, Λιχτενστάιν, Νορβηγία, Τουρκία, Βόρεια Μακεδονία και Σερβία</a:t>
            </a:r>
          </a:p>
          <a:p>
            <a:r>
              <a:rPr lang="el-GR" dirty="0">
                <a:latin typeface="Calibri"/>
                <a:ea typeface="Calibri"/>
                <a:cs typeface="Calibri"/>
                <a:sym typeface="Calibri"/>
              </a:rPr>
              <a:t>Τρίτες Χώρες, μη συνδεδεμένες με το Πρόγραμμα: </a:t>
            </a:r>
            <a:endParaRPr b="0" dirty="0"/>
          </a:p>
          <a:p>
            <a:r>
              <a:rPr lang="el-GR" dirty="0" err="1">
                <a:latin typeface="Calibri"/>
                <a:ea typeface="Calibri"/>
                <a:cs typeface="Calibri"/>
                <a:sym typeface="Calibri"/>
              </a:rPr>
              <a:t>Π.χ</a:t>
            </a:r>
            <a:r>
              <a:rPr lang="el-GR" dirty="0">
                <a:latin typeface="Calibri"/>
                <a:ea typeface="Calibri"/>
                <a:cs typeface="Calibri"/>
                <a:sym typeface="Calibri"/>
              </a:rPr>
              <a:t> Αλβανία, Αρμενία, Ρωσία, Κίνα, Ιαπωνία, Κορέα, Ηνωμένα Αραβικά Εμιράτα, Κατάρ, Αυστραλία, Νέα Ζηλανδία, Κένυα, Αργεντινή, Βραζιλία, Αϊτή, Ηνωμένες Πολιτείες Αμερικής, Καναδάς, Μονακό, Ελβετία, Ηνωμένο Βασίλειο </a:t>
            </a:r>
            <a:r>
              <a:rPr lang="el-GR" dirty="0" err="1">
                <a:latin typeface="Calibri"/>
                <a:ea typeface="Calibri"/>
                <a:cs typeface="Calibri"/>
                <a:sym typeface="Calibri"/>
              </a:rPr>
              <a:t>κτ΄λ</a:t>
            </a:r>
            <a:r>
              <a:rPr lang="el-GR" dirty="0">
                <a:latin typeface="Calibri"/>
                <a:ea typeface="Calibri"/>
                <a:cs typeface="Calibri"/>
                <a:sym typeface="Calibri"/>
              </a:rPr>
              <a:t>.</a:t>
            </a:r>
          </a:p>
          <a:p>
            <a:endParaRPr dirty="0"/>
          </a:p>
          <a:p>
            <a:pPr>
              <a:buClr>
                <a:schemeClr val="dk1"/>
              </a:buClr>
              <a:buSzPts val="1100"/>
            </a:pPr>
            <a:r>
              <a:rPr lang="el-GR" b="1" dirty="0"/>
              <a:t>!!! Το Η.Β. είναι επιλέξιμη χώρα υποδοχής ή αποστολής </a:t>
            </a:r>
            <a:r>
              <a:rPr lang="el-GR" b="1" u="sng" dirty="0"/>
              <a:t>ΜΟΝΟ για το VET </a:t>
            </a:r>
            <a:r>
              <a:rPr lang="el-GR" b="1" dirty="0"/>
              <a:t>- θεωρείται τρίτη χώρα μη συνδεδεμένη με το πρόγραμμα και ανήκει στην περιφέρεια 14 </a:t>
            </a:r>
            <a:r>
              <a:rPr lang="el-GR" b="1" dirty="0">
                <a:sym typeface="Wingdings" panose="05000000000000000000" pitchFamily="2" charset="2"/>
              </a:rPr>
              <a:t> στο πλαίσιο</a:t>
            </a:r>
            <a:r>
              <a:rPr lang="el-GR" b="1" dirty="0"/>
              <a:t> διεθνούς κινητικότητας και μπορεί να καλύψει μέχρι και το 20% της συνολικής χρηματοδότησης. Για το SC &amp; AD το Η.Β. δεν είναι επιλέξιμη χώρα υποδοχής ή αποστολής και δεν καλύπτεται από τους μηχανισμούς εξωτερικής δράσης. !!! </a:t>
            </a:r>
            <a:endParaRPr b="1" dirty="0"/>
          </a:p>
          <a:p>
            <a:endParaRPr dirty="0"/>
          </a:p>
        </p:txBody>
      </p:sp>
      <p:sp>
        <p:nvSpPr>
          <p:cNvPr id="362" name="Google Shape;362;p8: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l-GR" sz="1400" kern="0">
                <a:solidFill>
                  <a:srgbClr val="000000"/>
                </a:solidFill>
                <a:latin typeface="Arial"/>
                <a:cs typeface="Arial"/>
                <a:sym typeface="Arial"/>
              </a:rPr>
              <a:pPr defTabSz="931774">
                <a:buClr>
                  <a:srgbClr val="000000"/>
                </a:buClr>
                <a:defRPr/>
              </a:pPr>
              <a:t>11</a:t>
            </a:fld>
            <a:endParaRPr sz="1400" kern="0">
              <a:solidFill>
                <a:srgbClr val="000000"/>
              </a:solidFill>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12</a:t>
            </a:fld>
            <a:endParaRPr lang="en-GB"/>
          </a:p>
        </p:txBody>
      </p:sp>
    </p:spTree>
    <p:extLst>
      <p:ext uri="{BB962C8B-B14F-4D97-AF65-F5344CB8AC3E}">
        <p14:creationId xmlns:p14="http://schemas.microsoft.com/office/powerpoint/2010/main" val="337109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Όπως αντιλαμβάνεστε, η χρηματοδότηση που δίνεται από το πρόγραμμα Ε+ είναι ένα κίνητρο για τη συμμετοχή σας στο πρόγραμμα. Είναι σημαντικό να αναφέρουμε πως βασίζεται στη φιλοσοφία της συγχρηματοδότησης γι’ αυτό ενδέχεται να μην καλύπτει το 100% των πραγματικών εξόδων του σχεδίου. </a:t>
            </a:r>
          </a:p>
          <a:p>
            <a:r>
              <a:rPr lang="el-GR" dirty="0"/>
              <a:t>Το συνολικό ποσό επιχορήγησης του σχεδίου δεν μπορεί να ξεπεράσει το συνολικό ποσό που αναγράφεται στη συμφωνία επιχορήγησης ακόμα και αν κατά το στάδιο της τελικής σας έκθεσης φαίνεται πως δαπανήσατε περισσότερα από το ποσό που εγκριθήκατε. Υπάρχει η </a:t>
            </a:r>
            <a:r>
              <a:rPr lang="el-GR" dirty="0" err="1"/>
              <a:t>πιθανοτητα</a:t>
            </a:r>
            <a:r>
              <a:rPr lang="el-GR" dirty="0"/>
              <a:t> τροποποίησης του συμβολαίου σας, κάτι που θα δούμε στη συνέχεια, οπότε σε περίπτωση που προχωρήσατε σε τροποποίηση του συμβολαίου σας και έχετε αιτηθεί περισσότερα χρήματα, τότε, και σε αυτή τη περίπτωση στο τέλος του σχεδίου και πάλι, δεν μπορείτε να πάρετε περισσότερα </a:t>
            </a:r>
            <a:r>
              <a:rPr lang="el-GR" dirty="0" err="1"/>
              <a:t>χρηματα</a:t>
            </a:r>
            <a:r>
              <a:rPr lang="el-GR" dirty="0"/>
              <a:t> από τη τροποποιημένη συμφωνία. </a:t>
            </a:r>
          </a:p>
          <a:p>
            <a:r>
              <a:rPr lang="el-GR" dirty="0"/>
              <a:t>Όπως γνωρίζετε, υπάρχουν 2 βασικές κατηγορίες κονδυλίων- τα </a:t>
            </a:r>
            <a:r>
              <a:rPr lang="en-US" dirty="0"/>
              <a:t>Unit costs, </a:t>
            </a:r>
            <a:r>
              <a:rPr lang="el-GR" dirty="0"/>
              <a:t>που στηρίζονται στη βάσει μοναδιαίου κόστους, ουσιαστικά ένα προκαθορισμένο ποσό ανάλογα με τη δραστηριότητα, τον συμμετέχοντα και άλλους παράγοντες, και τα </a:t>
            </a:r>
            <a:r>
              <a:rPr lang="el-GR" dirty="0" err="1"/>
              <a:t>εξοδα</a:t>
            </a:r>
            <a:r>
              <a:rPr lang="el-GR" dirty="0"/>
              <a:t> στη βάσει πραγματικών εξόδων. </a:t>
            </a: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13</a:t>
            </a:fld>
            <a:endParaRPr lang="en-GB"/>
          </a:p>
        </p:txBody>
      </p:sp>
    </p:spTree>
    <p:extLst>
      <p:ext uri="{BB962C8B-B14F-4D97-AF65-F5344CB8AC3E}">
        <p14:creationId xmlns:p14="http://schemas.microsoft.com/office/powerpoint/2010/main" val="2826621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Στην πρώτη κατηγορία που είναι με βάση το </a:t>
            </a:r>
            <a:r>
              <a:rPr lang="el-GR" dirty="0" err="1"/>
              <a:t>μοναδιαίο</a:t>
            </a:r>
            <a:r>
              <a:rPr lang="el-GR" dirty="0"/>
              <a:t> κόστος είναι οι κατηγορίες των οργανωτικών και </a:t>
            </a:r>
            <a:r>
              <a:rPr lang="el-GR" dirty="0" err="1"/>
              <a:t>ταξιωτικών</a:t>
            </a:r>
            <a:r>
              <a:rPr lang="el-GR" dirty="0"/>
              <a:t> εξόδων, τα έξοδα ατομικής υποστήριξης, η γλωσσική στήριξη, τα δίδακτρα σεμιναρίων, προπαρασκευαστικές επισκέψεις και η στήριξη του οργανισμού για συμμετέχοντες με λιγότερες ευκαιρίες</a:t>
            </a:r>
          </a:p>
          <a:p>
            <a:r>
              <a:rPr lang="el-GR" dirty="0"/>
              <a:t>Στην κατηγορία που πληρώνεται βάσει πραγματικών εξόδων είναι η επιπλέον στήριξη συμμετεχόντων με λιγότερες ευκαιρίες και οι έκτακτες δαπάνες και μπορείτε να δείτε πως </a:t>
            </a:r>
            <a:r>
              <a:rPr lang="el-GR" dirty="0" err="1"/>
              <a:t>κατηγοροιοποιούνται</a:t>
            </a:r>
            <a:r>
              <a:rPr lang="el-GR" dirty="0"/>
              <a:t>. </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14</a:t>
            </a:fld>
            <a:endParaRPr lang="en-GB"/>
          </a:p>
        </p:txBody>
      </p:sp>
    </p:spTree>
    <p:extLst>
      <p:ext uri="{BB962C8B-B14F-4D97-AF65-F5344CB8AC3E}">
        <p14:creationId xmlns:p14="http://schemas.microsoft.com/office/powerpoint/2010/main" val="894367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err="1"/>
              <a:t>Άς</a:t>
            </a:r>
            <a:r>
              <a:rPr lang="el-GR" dirty="0"/>
              <a:t> δούμε τώρα αναλυτικά όλες τις κατηγορίες εξόδων. </a:t>
            </a:r>
          </a:p>
          <a:p>
            <a:r>
              <a:rPr lang="el-GR" dirty="0"/>
              <a:t>Τα οργανωτικά έξοδα είναι έξοδα τα οποία συνδέονται με το προγραμματισμό και την υλοποίηση των κινητικοτήτων του σχεδίου, και δεν καλύπτονται από άλλη κατηγορία εξόδων. Αυτά μπορεί να συμπεριλαμβάνουν ενδεικτικά τη Προετοιμασία </a:t>
            </a:r>
            <a:r>
              <a:rPr lang="el-GR" dirty="0" err="1"/>
              <a:t>κινητικoτήτων</a:t>
            </a:r>
            <a:r>
              <a:rPr lang="el-GR" dirty="0"/>
              <a:t> &amp; των συμμετεχόντων, τη παρακολούθηση και στήριξη συμμετεχόντων, κατά τη διάρκεια της κινητικότητας, διαδικασίες για αναγνώριση μαθησιακών αποτελεσμάτων, εργαλεία για τη διεξαγωγή των μεικτών δραστηριοτήτων, Δραστηριότητες Διάδοσης και επικοινωνίας και άλλα. Οπότε τα οργανωτικά έξοδα μπορούν να καλύψουν ενδεικτικά τα όσα αναφέρθηκαν. </a:t>
            </a:r>
          </a:p>
          <a:p>
            <a:r>
              <a:rPr lang="el-GR" dirty="0"/>
              <a:t>Το κονδύλι διαφοροποιείται με βάση τον τύπο δραστηριότητας και του συμμετέχοντα, αν είναι προσωπικό, εκπαιδευόμενος. </a:t>
            </a:r>
          </a:p>
          <a:p>
            <a:r>
              <a:rPr lang="el-GR" dirty="0"/>
              <a:t>Έτσι έχουμε…….</a:t>
            </a:r>
          </a:p>
          <a:p>
            <a:r>
              <a:rPr lang="el-GR" dirty="0"/>
              <a:t>Τέλος, θα ήθελα να αναφέρω πως οι συνοδοί (όλων των ειδών συνοδοί) και συμμετέχοντες σε προπαρασκευαστικές επισκέψεις δεν υπολογίζονται στα οργανωτικά έξοδα. Και να αναφέρουμε επίσης πως, το </a:t>
            </a:r>
            <a:r>
              <a:rPr lang="el-GR" dirty="0" err="1"/>
              <a:t>μοναδιαίο</a:t>
            </a:r>
            <a:r>
              <a:rPr lang="el-GR" dirty="0"/>
              <a:t> κόστος που καλύπτει τα </a:t>
            </a:r>
            <a:r>
              <a:rPr lang="el-GR" dirty="0" err="1"/>
              <a:t>οργανώτικά</a:t>
            </a:r>
            <a:r>
              <a:rPr lang="el-GR" dirty="0"/>
              <a:t> έξοδα αφορά και τα έξοδα του </a:t>
            </a:r>
            <a:r>
              <a:rPr lang="el-GR" dirty="0" err="1"/>
              <a:t>οργανισμόυ</a:t>
            </a:r>
            <a:r>
              <a:rPr lang="el-GR" dirty="0"/>
              <a:t> αποστολής αλλά και του οργανισμού υποδοχής. Ο διαμοιρασμός ανάμεσα στους δύο συμμετέχοντες οργανισμούς είναι αποκλειστική ευθύνη των δυο οργανισμών. </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15</a:t>
            </a:fld>
            <a:endParaRPr lang="en-GB"/>
          </a:p>
        </p:txBody>
      </p:sp>
    </p:spTree>
    <p:extLst>
      <p:ext uri="{BB962C8B-B14F-4D97-AF65-F5344CB8AC3E}">
        <p14:creationId xmlns:p14="http://schemas.microsoft.com/office/powerpoint/2010/main" val="3035329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sz="1800" dirty="0">
                <a:latin typeface="Segoe UI" panose="020B0502040204020203" pitchFamily="34" charset="0"/>
              </a:rPr>
              <a:t>Όσον αφορά τα ταξιδιωτικά έξοδα, καλύπτουν το κόστος του ταξιδιού μετ’ επιστροφής των συμμετεχόντων και των συνοδών τους στις κινητικότητες (και να θυμάστε πως είναι ένα ποσό για ολόκληρο το ταξίδι). </a:t>
            </a:r>
          </a:p>
          <a:p>
            <a:pPr defTabSz="931774">
              <a:defRPr/>
            </a:pPr>
            <a:r>
              <a:rPr lang="el-GR" sz="1800" dirty="0">
                <a:latin typeface="Segoe UI" panose="020B0502040204020203" pitchFamily="34" charset="0"/>
              </a:rPr>
              <a:t>Αφορά ουσιαστικά τα έξοδα των συμμετεχόντων από τη πόλη που εδρεύει ο οργανισμός αποστολής προς τη πόλη διεξαγωγής της δραστηριότητας και πίσω. </a:t>
            </a:r>
          </a:p>
          <a:p>
            <a:pPr defTabSz="931774">
              <a:defRPr/>
            </a:pPr>
            <a:r>
              <a:rPr lang="el-GR" sz="1800" dirty="0">
                <a:latin typeface="Segoe UI" panose="020B0502040204020203" pitchFamily="34" charset="0"/>
              </a:rPr>
              <a:t>Ο υπολογισμός γίνεται σε ευθεία γραμμή. </a:t>
            </a:r>
          </a:p>
          <a:p>
            <a:pPr defTabSz="931774">
              <a:defRPr/>
            </a:pPr>
            <a:r>
              <a:rPr lang="el-GR" sz="1800" dirty="0">
                <a:latin typeface="Segoe UI" panose="020B0502040204020203" pitchFamily="34" charset="0"/>
              </a:rPr>
              <a:t>Στον πίνακα εδώ μπορείτε να δείτε το ποσό επιχορήγησης που δικαιούστε ανά χιλιομετρική απόσταση. </a:t>
            </a:r>
          </a:p>
          <a:p>
            <a:pPr defTabSz="931774">
              <a:defRPr/>
            </a:pPr>
            <a:r>
              <a:rPr lang="el-GR" sz="1800" dirty="0">
                <a:latin typeface="Segoe UI" panose="020B0502040204020203" pitchFamily="34" charset="0"/>
              </a:rPr>
              <a:t>Ο υπολογισμός των αποστάσεων γίνεται με τη χρήση του εργαλείου της Ευρωπαϊκής Επιτροπής, το </a:t>
            </a:r>
            <a:r>
              <a:rPr lang="en-US" sz="1800" dirty="0">
                <a:latin typeface="Segoe UI" panose="020B0502040204020203" pitchFamily="34" charset="0"/>
              </a:rPr>
              <a:t>distance calculator, </a:t>
            </a:r>
            <a:r>
              <a:rPr lang="el-GR" sz="1800" dirty="0">
                <a:latin typeface="Segoe UI" panose="020B0502040204020203" pitchFamily="34" charset="0"/>
              </a:rPr>
              <a:t>και το κονδύλι που δίνεται είναι το ίδιο για όλους τους συμμετέχοντες. </a:t>
            </a:r>
          </a:p>
          <a:p>
            <a:pPr defTabSz="931774">
              <a:defRPr/>
            </a:pPr>
            <a:r>
              <a:rPr lang="el-GR" sz="1800" dirty="0">
                <a:latin typeface="Segoe UI" panose="020B0502040204020203" pitchFamily="34" charset="0"/>
              </a:rPr>
              <a:t>Τα έξοδα μετακίνησης κατά τη διάρκεια της δραστηριότητας στη χώρα υποδοχής κανονικά δεν καλύπτονται από αυτή τη κατηγορία εξόδων </a:t>
            </a:r>
            <a:endParaRPr lang="el-GR" sz="1800" dirty="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16</a:t>
            </a:fld>
            <a:endParaRPr lang="en-GB"/>
          </a:p>
        </p:txBody>
      </p:sp>
    </p:spTree>
    <p:extLst>
      <p:ext uri="{BB962C8B-B14F-4D97-AF65-F5344CB8AC3E}">
        <p14:creationId xmlns:p14="http://schemas.microsoft.com/office/powerpoint/2010/main" val="2219422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l-GR" sz="1800" dirty="0">
                <a:latin typeface="Segoe UI" panose="020B0502040204020203" pitchFamily="34" charset="0"/>
              </a:rPr>
              <a:t>Εδώ μπορείτε να δείτε τα έξοδα διαβίωσης των συμμετεχόντων και των συνοδών, όπου περιλαμβάνουν τη διαμονή, τη διατροφή, για μετακινήσεις εντός της χώρας υποδοχής και γενικά όλα τα έξοδα που μπορεί να προκύψουν κατά τη διάρκεια της κινητικότητας. </a:t>
            </a:r>
          </a:p>
          <a:p>
            <a:pPr marL="174708" indent="-174708" defTabSz="931774">
              <a:buFont typeface="Arial" panose="020B0604020202020204" pitchFamily="34" charset="0"/>
              <a:buChar char="•"/>
              <a:defRPr/>
            </a:pPr>
            <a:r>
              <a:rPr lang="el-GR" sz="1800" dirty="0">
                <a:latin typeface="Segoe UI" panose="020B0502040204020203" pitchFamily="34" charset="0"/>
              </a:rPr>
              <a:t>Στο πίνακα που βλέπετε στην οθόνη σας, η πρώτη στήλη αφορά τη κατηγοριοποίηση των χωρών με βάση τον οδηγό του προγράμματος, στην επόμενη στήλη το ημερήσιο ποσό που ισχύει για το προσωπικό και συνοδούς και στις επόμενες δύο στήλες το ημερήσιο ποσό που ισχύει για τους εκπαιδευόμενους. Εδώ να είστε ιδιαίτερα προσεκτικοί γιατί για κάθε τομέα ισχύουν διαφορετικά ποσά. </a:t>
            </a:r>
          </a:p>
          <a:p>
            <a:pPr marL="174708" indent="-174708" defTabSz="931774">
              <a:buFont typeface="Arial" panose="020B0604020202020204" pitchFamily="34" charset="0"/>
              <a:buChar char="•"/>
              <a:defRPr/>
            </a:pPr>
            <a:r>
              <a:rPr lang="el-GR" sz="1800" dirty="0">
                <a:latin typeface="Segoe UI" panose="020B0502040204020203" pitchFamily="34" charset="0"/>
              </a:rPr>
              <a:t>Οι δαπάνες διαβίωσης είναι επιλέξιμες για τις εργάσιμες ημέρες της κινητικότητας. </a:t>
            </a:r>
          </a:p>
          <a:p>
            <a:pPr marL="174708" indent="-174708" defTabSz="931774">
              <a:buFont typeface="Arial" panose="020B0604020202020204" pitchFamily="34" charset="0"/>
              <a:buChar char="•"/>
              <a:defRPr/>
            </a:pPr>
            <a:r>
              <a:rPr lang="el-GR" sz="1800" dirty="0">
                <a:latin typeface="Arial" panose="020B0604020202020204" pitchFamily="34" charset="0"/>
              </a:rPr>
              <a:t>Η διεκδίκηση του ποσού που θα αντιστοιχεί στις 2 ημέρες ταξιδιού είναι προαιρετική. Με </a:t>
            </a:r>
            <a:r>
              <a:rPr lang="el-GR" sz="1800" dirty="0" err="1">
                <a:latin typeface="Arial" panose="020B0604020202020204" pitchFamily="34" charset="0"/>
              </a:rPr>
              <a:t>βασή</a:t>
            </a:r>
            <a:r>
              <a:rPr lang="el-GR" sz="1800" dirty="0">
                <a:latin typeface="Arial" panose="020B0604020202020204" pitchFamily="34" charset="0"/>
              </a:rPr>
              <a:t> τον </a:t>
            </a:r>
            <a:r>
              <a:rPr lang="el-GR" sz="1800" dirty="0" err="1">
                <a:latin typeface="Arial" panose="020B0604020202020204" pitchFamily="34" charset="0"/>
              </a:rPr>
              <a:t>οδηγο</a:t>
            </a:r>
            <a:r>
              <a:rPr lang="el-GR" sz="1800" dirty="0">
                <a:latin typeface="Arial" panose="020B0604020202020204" pitchFamily="34" charset="0"/>
              </a:rPr>
              <a:t> του προγράμματος δικαιούστε διαβίωση για 1 </a:t>
            </a:r>
            <a:r>
              <a:rPr lang="el-GR" sz="1800" dirty="0" err="1">
                <a:latin typeface="Arial" panose="020B0604020202020204" pitchFamily="34" charset="0"/>
              </a:rPr>
              <a:t>μερα</a:t>
            </a:r>
            <a:r>
              <a:rPr lang="el-GR" sz="1800" dirty="0">
                <a:latin typeface="Arial" panose="020B0604020202020204" pitchFamily="34" charset="0"/>
              </a:rPr>
              <a:t> πριν και 1 </a:t>
            </a:r>
            <a:r>
              <a:rPr lang="el-GR" sz="1800" dirty="0" err="1">
                <a:latin typeface="Arial" panose="020B0604020202020204" pitchFamily="34" charset="0"/>
              </a:rPr>
              <a:t>μερα</a:t>
            </a:r>
            <a:r>
              <a:rPr lang="el-GR" sz="1800" dirty="0">
                <a:latin typeface="Arial" panose="020B0604020202020204" pitchFamily="34" charset="0"/>
              </a:rPr>
              <a:t> μετά τη κινητικότητα. Σε συγκεκριμένες περιπτώσεις μπορεί να λάβετε ποσό διαβίωσης που να αντιστοιχεί σε 2 ημέρες πριν ή μετά τη κινητικότητα. </a:t>
            </a:r>
          </a:p>
          <a:p>
            <a:pPr marL="174708" indent="-174708" defTabSz="931774">
              <a:buFont typeface="Arial" panose="020B0604020202020204" pitchFamily="34" charset="0"/>
              <a:buChar char="•"/>
              <a:defRPr/>
            </a:pPr>
            <a:r>
              <a:rPr lang="el-GR" sz="1800" dirty="0">
                <a:latin typeface="Arial" panose="020B0604020202020204" pitchFamily="34" charset="0"/>
              </a:rPr>
              <a:t>Τα ποσά που αναγράφονται στο πίνακα ισχύουν για μέχρι και τη 14</a:t>
            </a:r>
            <a:r>
              <a:rPr lang="el-GR" sz="1800" baseline="30000" dirty="0">
                <a:latin typeface="Arial" panose="020B0604020202020204" pitchFamily="34" charset="0"/>
              </a:rPr>
              <a:t>η</a:t>
            </a:r>
            <a:r>
              <a:rPr lang="el-GR" sz="1800" dirty="0">
                <a:latin typeface="Arial" panose="020B0604020202020204" pitchFamily="34" charset="0"/>
              </a:rPr>
              <a:t> ημέρα μιας κινητικότητας, από τη 15</a:t>
            </a:r>
            <a:r>
              <a:rPr lang="el-GR" sz="1800" baseline="30000" dirty="0">
                <a:latin typeface="Arial" panose="020B0604020202020204" pitchFamily="34" charset="0"/>
              </a:rPr>
              <a:t>η</a:t>
            </a:r>
            <a:r>
              <a:rPr lang="el-GR" sz="1800" dirty="0">
                <a:latin typeface="Arial" panose="020B0604020202020204" pitchFamily="34" charset="0"/>
              </a:rPr>
              <a:t> μέρα και μέχρι ένα έτος,  ο δικαιούχος συμμετέχοντας λαμβάνει το 70% του συγκεκριμένου ποσού. </a:t>
            </a:r>
          </a:p>
          <a:p>
            <a:pPr marL="174708" indent="-174708" defTabSz="931774">
              <a:buFont typeface="Arial" panose="020B0604020202020204" pitchFamily="34" charset="0"/>
              <a:buChar char="•"/>
              <a:defRPr/>
            </a:pPr>
            <a:r>
              <a:rPr lang="el-GR" sz="1800" dirty="0">
                <a:latin typeface="Arial" panose="020B0604020202020204" pitchFamily="34" charset="0"/>
              </a:rPr>
              <a:t>Τέλος, να αναφέρουμε κάτι που βλέπουμε να συμβαίνει αρκετά συχνά πως σε </a:t>
            </a:r>
            <a:r>
              <a:rPr lang="el-GR" sz="1800" dirty="0" err="1">
                <a:latin typeface="Arial" panose="020B0604020202020204" pitchFamily="34" charset="0"/>
              </a:rPr>
              <a:t>περίπτωσεις</a:t>
            </a:r>
            <a:r>
              <a:rPr lang="el-GR" sz="1800" dirty="0">
                <a:latin typeface="Arial" panose="020B0604020202020204" pitchFamily="34" charset="0"/>
              </a:rPr>
              <a:t> όπου ο συμμετέχοντας επιθυμεί να παραμείνει στη χώρα φιλοξενίας περισσότερες ημέρες από τις ημέρες της κινητικότητας (για προσωπικούς λόγους πχ) τότε δεν μπορεί το πρόγραμμα να καλύψει τις επιπλέον ημέρες διαμονής του αλλά πραγματοποιείται με δικά του προσωπικά έξοδα. </a:t>
            </a:r>
          </a:p>
          <a:p>
            <a:pPr marL="174708" indent="-174708" defTabSz="931774">
              <a:buFont typeface="Arial" panose="020B0604020202020204" pitchFamily="34" charset="0"/>
              <a:buChar char="•"/>
              <a:defRPr/>
            </a:pPr>
            <a:endParaRPr lang="el-GR" sz="1800" dirty="0">
              <a:latin typeface="Arial" panose="020B0604020202020204" pitchFamily="34" charset="0"/>
            </a:endParaRPr>
          </a:p>
          <a:p>
            <a:pPr marL="174708" indent="-174708">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17</a:t>
            </a:fld>
            <a:endParaRPr lang="en-GB"/>
          </a:p>
        </p:txBody>
      </p:sp>
    </p:spTree>
    <p:extLst>
      <p:ext uri="{BB962C8B-B14F-4D97-AF65-F5344CB8AC3E}">
        <p14:creationId xmlns:p14="http://schemas.microsoft.com/office/powerpoint/2010/main" val="1875673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l-GR" dirty="0">
                <a:solidFill>
                  <a:prstClr val="black"/>
                </a:solidFill>
                <a:latin typeface="Calibri" panose="020F0502020204030204"/>
              </a:rPr>
              <a:t>Η γλωσσική υποστήριξη αφορά την εκμάθηση γλώσσας και την δικαιούνται οι κινητικότητες προσωπικού σε </a:t>
            </a:r>
            <a:r>
              <a:rPr lang="en-US" dirty="0">
                <a:solidFill>
                  <a:prstClr val="black"/>
                </a:solidFill>
                <a:latin typeface="Calibri" panose="020F0502020204030204"/>
              </a:rPr>
              <a:t>job shadowing, </a:t>
            </a:r>
            <a:r>
              <a:rPr lang="el-GR" dirty="0">
                <a:solidFill>
                  <a:prstClr val="black"/>
                </a:solidFill>
                <a:latin typeface="Calibri" panose="020F0502020204030204"/>
              </a:rPr>
              <a:t>σε άσκηση καθηκόντων διδασκαλίας ή μαθητές που θα λάβουν μέρος σε βραχύχρονη ή μακροχρόνια κινητικότητας. </a:t>
            </a:r>
            <a:r>
              <a:rPr lang="el-GR" dirty="0">
                <a:solidFill>
                  <a:prstClr val="black"/>
                </a:solidFill>
              </a:rPr>
              <a:t>Δηλαδή σε περίπτωση που η γλώσσα που σας ενδιαφέρει ή το επίπεδο της γλώσσας δεν είναι διαθέσιμο στη πλατφόρμα του </a:t>
            </a:r>
            <a:r>
              <a:rPr lang="en-US" dirty="0">
                <a:solidFill>
                  <a:prstClr val="black"/>
                </a:solidFill>
              </a:rPr>
              <a:t>OLS</a:t>
            </a:r>
            <a:r>
              <a:rPr lang="el-GR" dirty="0">
                <a:solidFill>
                  <a:prstClr val="black"/>
                </a:solidFill>
              </a:rPr>
              <a:t>, η πλατφόρμα της ΕΕ για τη γλωσσική υποστήριξη, τότε δίνεται στη βάση μοναδιαίου κόστους, το ποσό των 150 ευρώ ανά συμμετέχοντα. Εάν ο συμμετέχοντας σας θα πραγματοποιήσει κινητικότητα μεγάλης διάρκειας, τότε δικαιούται επιπλέον άλλα 150 ευρώ για γλωσσική υποστήριξη. </a:t>
            </a:r>
          </a:p>
          <a:p>
            <a:pPr marL="174708" indent="-174708" defTabSz="931774">
              <a:buFont typeface="Arial" panose="020B0604020202020204" pitchFamily="34" charset="0"/>
              <a:buChar char="•"/>
              <a:defRPr/>
            </a:pPr>
            <a:r>
              <a:rPr lang="el-GR" dirty="0">
                <a:solidFill>
                  <a:prstClr val="black"/>
                </a:solidFill>
                <a:latin typeface="Calibri" panose="020F0502020204030204"/>
              </a:rPr>
              <a:t>Τα δίδακτρα σεμιναρίων δίνονται 80 ευρώ ανά συμμετέχοντα ανά μέρα με μέγιστο ποσό τα 800 ευρώ ανά συμμετέχοντα σε κάθε σχέδιο επιχορήγησης. Ο μέγιστος αριθμός είναι οι 10 εργάσιμες ημέρες. </a:t>
            </a:r>
          </a:p>
          <a:p>
            <a:pPr marL="174708" indent="-174708" defTabSz="931774">
              <a:buFont typeface="Arial" panose="020B0604020202020204" pitchFamily="34" charset="0"/>
              <a:buChar char="•"/>
              <a:defRPr/>
            </a:pPr>
            <a:r>
              <a:rPr lang="el-GR" dirty="0">
                <a:solidFill>
                  <a:prstClr val="black"/>
                </a:solidFill>
                <a:latin typeface="Calibri" panose="020F0502020204030204"/>
              </a:rPr>
              <a:t>Για τις προπαρασκευαστικές επισκέψεις δίνονται 680 ευρώ συνολικά ανά συμμετέχοντα, ποσό που συμπεριλαμβάνει ταξιδιωτικά έξοδα και έξοδα διαβίωσης για όλη τη διάρκεια της επίσκεψης. </a:t>
            </a:r>
          </a:p>
          <a:p>
            <a:pPr marL="174708" indent="-174708" defTabSz="931774">
              <a:buFont typeface="Arial" panose="020B0604020202020204" pitchFamily="34" charset="0"/>
              <a:buChar char="•"/>
              <a:defRPr/>
            </a:pPr>
            <a:r>
              <a:rPr lang="el-GR" dirty="0">
                <a:solidFill>
                  <a:prstClr val="black"/>
                </a:solidFill>
                <a:latin typeface="Calibri" panose="020F0502020204030204"/>
              </a:rPr>
              <a:t>Και τέλος στην περίπτωση συμμετοχής ατόμων με λιγότερες ευκαιρίες, ο οργανισμός λαμβάνει στη βάση μοναδιαίου κόστους, το ποσό των 125 ευρώ για κάθε συμμετέχοντα. </a:t>
            </a:r>
            <a:r>
              <a:rPr lang="el-GR" sz="1800" dirty="0">
                <a:latin typeface="Aptos" panose="020B0004020202020204" pitchFamily="34" charset="0"/>
                <a:ea typeface="Times New Roman" panose="02020603050405020304" pitchFamily="18" charset="0"/>
              </a:rPr>
              <a:t>Το </a:t>
            </a:r>
            <a:r>
              <a:rPr lang="en-US" sz="1800" dirty="0">
                <a:latin typeface="Aptos" panose="020B0004020202020204" pitchFamily="34" charset="0"/>
                <a:ea typeface="Times New Roman" panose="02020603050405020304" pitchFamily="18" charset="0"/>
              </a:rPr>
              <a:t>Inclusion support for </a:t>
            </a:r>
            <a:r>
              <a:rPr lang="en-US" sz="1800" dirty="0" err="1">
                <a:latin typeface="Aptos" panose="020B0004020202020204" pitchFamily="34" charset="0"/>
                <a:ea typeface="Times New Roman" panose="02020603050405020304" pitchFamily="18" charset="0"/>
              </a:rPr>
              <a:t>organisations</a:t>
            </a:r>
            <a:r>
              <a:rPr lang="en-US" sz="1800" dirty="0">
                <a:latin typeface="Aptos" panose="020B0004020202020204" pitchFamily="34" charset="0"/>
                <a:ea typeface="Times New Roman" panose="02020603050405020304" pitchFamily="18" charset="0"/>
              </a:rPr>
              <a:t> </a:t>
            </a:r>
            <a:r>
              <a:rPr lang="el-GR" sz="1800" dirty="0">
                <a:latin typeface="Aptos" panose="020B0004020202020204" pitchFamily="34" charset="0"/>
                <a:ea typeface="Times New Roman" panose="02020603050405020304" pitchFamily="18" charset="0"/>
              </a:rPr>
              <a:t>αφορά τη στήριξη των οργανισμών για την οργάνωση και προετοιμασία των συμμετεχόντων που εμπίπτουν στη κατηγορία </a:t>
            </a:r>
            <a:r>
              <a:rPr lang="en-US" sz="1800" dirty="0">
                <a:latin typeface="Aptos" panose="020B0004020202020204" pitchFamily="34" charset="0"/>
                <a:ea typeface="Times New Roman" panose="02020603050405020304" pitchFamily="18" charset="0"/>
              </a:rPr>
              <a:t>fewer opportunities</a:t>
            </a:r>
            <a:r>
              <a:rPr lang="el-GR" sz="1800" dirty="0">
                <a:latin typeface="Aptos" panose="020B0004020202020204" pitchFamily="34" charset="0"/>
                <a:ea typeface="Times New Roman" panose="02020603050405020304" pitchFamily="18" charset="0"/>
              </a:rPr>
              <a:t>. Είναι επιπλέον υποστήριξη ουσιαστικά για τον οργανισμό, στη βάση μοναδιαίου κόστους, για άτομα με λιγότερες ευκαιρίες- με τη λογική των οργανωτικών. Δίνονται επιπλέον 125 ευρώ για κάθε συμμετέχοντα στον οργανισμό (πέραν των οργανωτικών) για στήριξη οποιασδήποτε ανάγκης προκύψει για την οργάνωση της κινητικότητας τους. </a:t>
            </a:r>
            <a:endParaRPr lang="el-GR" dirty="0">
              <a:solidFill>
                <a:prstClr val="black"/>
              </a:solidFill>
              <a:latin typeface="Calibri" panose="020F0502020204030204"/>
            </a:endParaRPr>
          </a:p>
          <a:p>
            <a:pPr defTabSz="931774">
              <a:defRPr/>
            </a:pP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18</a:t>
            </a:fld>
            <a:endParaRPr lang="en-GB"/>
          </a:p>
        </p:txBody>
      </p:sp>
    </p:spTree>
    <p:extLst>
      <p:ext uri="{BB962C8B-B14F-4D97-AF65-F5344CB8AC3E}">
        <p14:creationId xmlns:p14="http://schemas.microsoft.com/office/powerpoint/2010/main" val="2453828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Η χρηματοδότηση βάσει των πραγματικών εξόδων με τη προσκόμιση αποδείξεων δηλαδή κατά την υποβολή της τελικής σας έκθεσης, αφορά τη στήριξη συμμετεχόντων με λιγότερες ευκαιρίες.</a:t>
            </a:r>
            <a:r>
              <a:rPr lang="el-GR" dirty="0"/>
              <a:t> Πρόκειται για επιπλέον έξοδα που μπορεί να προκύψουν κατά τη διάρκεια της κινητικότητας, που δεν καλύπτονται από τις κατηγορίες </a:t>
            </a:r>
            <a:r>
              <a:rPr lang="el-GR" dirty="0" err="1"/>
              <a:t>ταξιδίου</a:t>
            </a:r>
            <a:r>
              <a:rPr lang="el-GR" dirty="0"/>
              <a:t> και ατομικής υποστήριξης. Υπάρχει κάλυψη </a:t>
            </a:r>
            <a:r>
              <a:rPr lang="el-GR" b="1" dirty="0"/>
              <a:t>100% και μπορεί να αφορούν για παράδειγμα </a:t>
            </a:r>
            <a:r>
              <a:rPr lang="el-GR" dirty="0"/>
              <a:t>: πχ για ενοικίαση ειδικά διαμορφωμένου και εξοπλισμένου αυτοκινήτου, ή δωματίου ή κάλυψη ιατρικών εξόδων, ιατροφαρμακευτική περίθαλψη κλπ. </a:t>
            </a:r>
            <a:r>
              <a:rPr lang="el-GR" dirty="0" err="1"/>
              <a:t>Γι</a:t>
            </a:r>
            <a:r>
              <a:rPr lang="el-GR" dirty="0"/>
              <a:t> αυτά πρέπει να </a:t>
            </a:r>
            <a:r>
              <a:rPr lang="el-GR" b="1" dirty="0"/>
              <a:t>κρατάτε αποδείξεις οι οποίες θα υποβληθούν </a:t>
            </a:r>
            <a:r>
              <a:rPr lang="el-GR" dirty="0"/>
              <a:t>(στο ΒΜ) με την τελική έκθεση και θα πληρωθούν στο τέλος του σχεδίου. </a:t>
            </a:r>
          </a:p>
          <a:p>
            <a:pPr marL="174708" indent="-174708">
              <a:buFont typeface="Arial" panose="020B0604020202020204" pitchFamily="34" charset="0"/>
              <a:buChar char="•"/>
            </a:pPr>
            <a:r>
              <a:rPr lang="el-GR" dirty="0"/>
              <a:t>Θα ήθελα να σημειώσω εδώ πως, υπάρχει η δυνατότητα να ζητήσετε ένα εκτιμώμενο ποσό στήριξης συμμετεχόντων από την αρχή της αίτησης σας και η ΕΥ να το εγκρίνει εάν γνωρίζεται εκ των προτέρων την ανάγκη αυτή. Ωστόσο, εάν προκύψει αυτή η ανάγκη κατά τη διάρκεια υλοποίησης του σχεδίου μπορείτε να αιτηθείτε αλλά θα πρέπει να αιτήστε γραπτώς την ΕΥ με το ποσό που θα χρειαστείτε </a:t>
            </a:r>
            <a:r>
              <a:rPr lang="el-GR" b="1" dirty="0"/>
              <a:t>πριν από τη πραγματοποίηση της κινητικότητας </a:t>
            </a:r>
            <a:r>
              <a:rPr lang="el-GR" dirty="0"/>
              <a:t> προκειμένου να μπορεί η ΕΥ να εξετάσει το αίτημα σας και στη συνέχεια να το εγκρίνει. Είναι πολύ σημαντικό να το έχετε υπόψη σας προκειμένου να γνωρίζει η ΕΥ το ποσό που θα χρειαστείτε αλλά και επίσης να μπορεί να σας το παραχωρήσει πριν τη κινητικότητα εάν αυτό καταστεί αναγκαίο για τη στήριξη ατόμων με λιγότερες ευκαιρίες. </a:t>
            </a:r>
          </a:p>
          <a:p>
            <a:pPr defTabSz="931774">
              <a:defRPr/>
            </a:pPr>
            <a:r>
              <a:rPr lang="el-GR" dirty="0"/>
              <a:t>Σε αυτό το σημείο είναι πολύ σημαντικό να αναφέρουμε για τη στήριξη συμμετεχόντων με λιγότερες ευκαιρίες πως το ΙΔΕΠ Δια Βίου Μάθησης έχει δημιουργήσει τη δική του στρατηγική για την ένταξη και πολυμορφία κάτω από τα πλαίσια του προγράμματος, όπου αναλύονται τα είδη των ατόμων με λιγότερες ευκαιρίες, ο ορισμός τους δηλαδή, μπορείτε να βρείτε το σχετικό σύνδεσμο σε αυτή τη διαφάνεια καθώς και στην ιστοσελίδα του ΙΔΕΠ. Μπαίνοντας σε αυτό το σύνδεσμο θα μπορείτε να βρείτε, όχι μόνο τον ορισμό αλλά και τα έντυπα που θα πρέπει να διατηρήσετε στο αρχείο του οργανισμού που να αποδεικνύουν πως τα άτομα αυτά όντως εμπίπτουν κάτω από τη κατηγορία των ατόμων με λιγότερες ευκαιρίες. </a:t>
            </a:r>
            <a:endParaRPr lang="en-GB" dirty="0"/>
          </a:p>
          <a:p>
            <a:endParaRPr lang="el-GR" dirty="0"/>
          </a:p>
          <a:p>
            <a:r>
              <a:rPr lang="el-GR" b="1" dirty="0"/>
              <a:t>Επίσης, βάσει πραγματικών εξόδων δίδεται το 80% </a:t>
            </a:r>
            <a:r>
              <a:rPr lang="el-GR" dirty="0"/>
              <a:t>για ακριβά ταξίδια για το προσωπικό τους εκπαιδευομένους και τους συνοδούς τους όταν η χρηματοδότηση για τα ταξιδιωτικά ταξίδια (που δίνεται στη βάση μοναδιαίου κόστους) δεν καλύπτει τουλάχιστον το 70% του πραγματικού κόστους. </a:t>
            </a:r>
          </a:p>
          <a:p>
            <a:r>
              <a:rPr lang="el-GR" dirty="0"/>
              <a:t>Και επίσης καλύπτεται 100% των πραγματικών εξόδων, για άδειες παραμονής, θεωρήσεις εσόδου, </a:t>
            </a:r>
            <a:r>
              <a:rPr lang="el-GR" dirty="0" err="1"/>
              <a:t>εμβολιασμόύς</a:t>
            </a:r>
            <a:r>
              <a:rPr lang="el-GR" dirty="0"/>
              <a:t>, ιατρικές βεβαιώσεις κλπ. </a:t>
            </a:r>
          </a:p>
          <a:p>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19</a:t>
            </a:fld>
            <a:endParaRPr lang="en-GB"/>
          </a:p>
        </p:txBody>
      </p:sp>
    </p:spTree>
    <p:extLst>
      <p:ext uri="{BB962C8B-B14F-4D97-AF65-F5344CB8AC3E}">
        <p14:creationId xmlns:p14="http://schemas.microsoft.com/office/powerpoint/2010/main" val="9327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1742473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Αναφέραμε προηγουμένως το εργαλείο </a:t>
            </a:r>
            <a:r>
              <a:rPr lang="en-US" baseline="0" dirty="0"/>
              <a:t>OLS</a:t>
            </a:r>
            <a:r>
              <a:rPr lang="el-GR" baseline="0" dirty="0"/>
              <a:t>, </a:t>
            </a:r>
            <a:r>
              <a:rPr lang="en-US" baseline="0" dirty="0"/>
              <a:t>online linguistic support, </a:t>
            </a:r>
            <a:r>
              <a:rPr lang="el-GR" baseline="0" dirty="0"/>
              <a:t>το οποίο αποτελεί το </a:t>
            </a:r>
            <a:r>
              <a:rPr lang="el-GR" baseline="0" dirty="0" err="1"/>
              <a:t>εργαλέιο</a:t>
            </a:r>
            <a:r>
              <a:rPr lang="el-GR" baseline="0" dirty="0"/>
              <a:t> του προγράμματος για την εκμάθηση γλωσσών, και έχετε πρόσβαση μέσω της πλατφόρμας </a:t>
            </a:r>
            <a:r>
              <a:rPr lang="en-US" baseline="0" dirty="0" err="1"/>
              <a:t>eu</a:t>
            </a:r>
            <a:r>
              <a:rPr lang="en-US" baseline="0" dirty="0"/>
              <a:t> academy. </a:t>
            </a:r>
            <a:endParaRPr lang="el-GR" baseline="0" dirty="0"/>
          </a:p>
          <a:p>
            <a:r>
              <a:rPr lang="el-GR" baseline="0" dirty="0"/>
              <a:t>Κατά τη διάρκεια της αίτησης σας δηλώσατε το άτομο επαφής για το εργαλείο </a:t>
            </a:r>
            <a:r>
              <a:rPr lang="en-US" baseline="0" dirty="0"/>
              <a:t>OLS </a:t>
            </a:r>
            <a:r>
              <a:rPr lang="el-GR" baseline="0" dirty="0"/>
              <a:t>όταν χρειαστεί, και το ΒΜ μελλοντικά θα στέλνει σχετική ενημέρωση στο συγκεκριμένο άτομο σχετικά με τις διαδικασίες που θα πρέπει να ακολουθήσετε για να </a:t>
            </a:r>
            <a:r>
              <a:rPr lang="el-GR" baseline="0" dirty="0" err="1"/>
              <a:t>δώσαετε</a:t>
            </a:r>
            <a:r>
              <a:rPr lang="el-GR" baseline="0" dirty="0"/>
              <a:t> πρόσβαση στους συμμετέχοντες σας αλλά στο παρών στάδιο αυτό δεν είναι κάτι το οποίο πραγματοποιείται.  Ως εκ τούτου εάν πρόκειται αν αξιοποιήσετε τη πλατφόρμα τότε καλό είναι να επικοινωνήσετε μαζί μας. </a:t>
            </a:r>
          </a:p>
        </p:txBody>
      </p:sp>
      <p:sp>
        <p:nvSpPr>
          <p:cNvPr id="4" name="Slide Number Placeholder 3"/>
          <p:cNvSpPr>
            <a:spLocks noGrp="1"/>
          </p:cNvSpPr>
          <p:nvPr>
            <p:ph type="sldNum" sz="quarter" idx="10"/>
          </p:nvPr>
        </p:nvSpPr>
        <p:spPr/>
        <p:txBody>
          <a:bodyPr/>
          <a:lstStyle/>
          <a:p>
            <a:fld id="{C05BEA0F-6C61-4412-98B4-3B1B2AF6C74C}" type="slidenum">
              <a:rPr lang="en-GB" smtClean="0"/>
              <a:t>20</a:t>
            </a:fld>
            <a:endParaRPr lang="en-GB"/>
          </a:p>
        </p:txBody>
      </p:sp>
    </p:spTree>
    <p:extLst>
      <p:ext uri="{BB962C8B-B14F-4D97-AF65-F5344CB8AC3E}">
        <p14:creationId xmlns:p14="http://schemas.microsoft.com/office/powerpoint/2010/main" val="2530429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Ας δούμε τώρα αναλυτικά τη διαχείριση των σχεδίων σας και κάποιες διαδικασίες και καλές πρακτικές που είναι καλό να ακολουθείται προκειμένου να έχετε τα καλύτερα δυνατά αποτελέσματα. </a:t>
            </a: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21</a:t>
            </a:fld>
            <a:endParaRPr lang="en-GB"/>
          </a:p>
        </p:txBody>
      </p:sp>
    </p:spTree>
    <p:extLst>
      <p:ext uri="{BB962C8B-B14F-4D97-AF65-F5344CB8AC3E}">
        <p14:creationId xmlns:p14="http://schemas.microsoft.com/office/powerpoint/2010/main" val="2192827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l-GR" baseline="0" dirty="0"/>
              <a:t>Το σημαντικότερο κομμάτι για την υλοποίηση των κινητικοτήτων που έχετε εγκριθεί, την απορρόφηση του εγκεκριμένου κονδυλίου, και την επίτευξη των στόχων που έχετε θέσει μέσα στο </a:t>
            </a:r>
            <a:r>
              <a:rPr lang="en-US" baseline="0" dirty="0"/>
              <a:t>Erasmus Plan </a:t>
            </a:r>
            <a:r>
              <a:rPr lang="el-GR" baseline="0" dirty="0"/>
              <a:t>σας, είναι η σωστή και η αποτελεσματική διαχείριση του σχεδίου σας. </a:t>
            </a:r>
          </a:p>
          <a:p>
            <a:pPr marL="174708" indent="-174708">
              <a:buFont typeface="Wingdings" panose="05000000000000000000" pitchFamily="2" charset="2"/>
              <a:buChar char="à"/>
            </a:pPr>
            <a:r>
              <a:rPr lang="el-GR" baseline="0" dirty="0"/>
              <a:t>Άρα, είναι πολύ σημαντικό να έχετε ξεκάθαρη εικόνα των στόχων του οργανισμού σας και όσα έχετε θέσει στην αίτηση σας για διαπίστευση. Είναι η αίτηση με κωδικό αριθμό ΚΑ120 όπου έχετε αξιολογηθεί ποιοτικά, λάβατε ανατροφοδότηση από </a:t>
            </a:r>
            <a:r>
              <a:rPr lang="el-GR" baseline="0" dirty="0" err="1"/>
              <a:t>αξιολογητές</a:t>
            </a:r>
            <a:r>
              <a:rPr lang="el-GR" baseline="0" dirty="0"/>
              <a:t>, επομένως πρέπει να έχετε ξεκάθαρη εικόνα του τι πρόκειται και θέλετε να πετύχετε με τη διαπίστευση σας. </a:t>
            </a:r>
          </a:p>
          <a:p>
            <a:pPr marL="174708" indent="-174708">
              <a:buFont typeface="Arial" panose="020B0604020202020204" pitchFamily="34" charset="0"/>
              <a:buChar char="•"/>
            </a:pPr>
            <a:r>
              <a:rPr lang="el-GR" baseline="0" dirty="0"/>
              <a:t>Σημαντικό επίσης είναι να θέσετε μια ομάδα διαχείρισης του σχεδίου και των συμμετεχόντων. Είναι πολύ σημαντικό όταν είναι εφικτό να μην ασχολείται μόνο ένα άτομο με τη διαχείριση όλου του σχεδίου ιδιαίτερα όταν έχετε και μεγάλο αριθμό κινητικοτήτων να πραγματοποιήσετε. </a:t>
            </a:r>
          </a:p>
          <a:p>
            <a:pPr marL="174708" indent="-174708">
              <a:buFont typeface="Arial" panose="020B0604020202020204" pitchFamily="34" charset="0"/>
              <a:buChar char="•"/>
            </a:pPr>
            <a:r>
              <a:rPr lang="el-GR" baseline="0" dirty="0"/>
              <a:t>Πολύ σημαντικό είναι να ενημερώσετε </a:t>
            </a:r>
            <a:r>
              <a:rPr lang="el-GR" baseline="0" dirty="0" err="1"/>
              <a:t>σχετκά</a:t>
            </a:r>
            <a:r>
              <a:rPr lang="el-GR" baseline="0" dirty="0"/>
              <a:t> εντός και εκτός του οργανισμού, σε διαφορετικές φάσεις υλοποίησης του σχεδίου σας</a:t>
            </a:r>
          </a:p>
          <a:p>
            <a:pPr marL="174708" indent="-174708">
              <a:buFont typeface="Arial" panose="020B0604020202020204" pitchFamily="34" charset="0"/>
              <a:buChar char="•"/>
            </a:pPr>
            <a:r>
              <a:rPr lang="el-GR" baseline="0" dirty="0"/>
              <a:t>Να διαμορφώσετε εσωτερικές διαδικασίες διαχείρισης τόσο για την επιλογή των συμμετεχόντων, όσο και για την υλοποίηση ποιοτικών δραστηριοτήτων που θα επιφέρουν το μέγιστο αντίκτυπο στον οργανισμό σας. </a:t>
            </a:r>
          </a:p>
          <a:p>
            <a:pPr marL="174708" indent="-174708">
              <a:buFont typeface="Arial" panose="020B0604020202020204" pitchFamily="34" charset="0"/>
              <a:buChar char="•"/>
            </a:pPr>
            <a:r>
              <a:rPr lang="el-GR" baseline="0" dirty="0"/>
              <a:t>Επίσης αναγκαίο και σημαντικό είναι να δημιουργήσετε διαδικασίες ελέγχου και αξιολόγησης λαμβάνοντας πάντα υπόψη σας τους στόχους του </a:t>
            </a:r>
            <a:r>
              <a:rPr lang="en-US" baseline="0" dirty="0"/>
              <a:t>Erasmus Plan </a:t>
            </a:r>
            <a:r>
              <a:rPr lang="el-GR" baseline="0" dirty="0"/>
              <a:t>καθώς και τα </a:t>
            </a:r>
            <a:r>
              <a:rPr lang="en-US" baseline="0" dirty="0"/>
              <a:t>Erasmus quality standards </a:t>
            </a:r>
            <a:r>
              <a:rPr lang="el-GR" baseline="0" dirty="0"/>
              <a:t>με τα οποία έχετε δεσμευθεί </a:t>
            </a:r>
          </a:p>
          <a:p>
            <a:pPr marL="174708" indent="-174708">
              <a:buFont typeface="Arial" panose="020B0604020202020204" pitchFamily="34" charset="0"/>
              <a:buChar char="•"/>
            </a:pPr>
            <a:r>
              <a:rPr lang="el-GR" baseline="0" dirty="0"/>
              <a:t>Πρέπει να έχετε ξεκάθαρη εικόνα του προϋπολογισμού σας στα πλαίσια ενός σχεδίου, των δυνατοτήτων που έχετε για μεταφορές βάση του συμβολαίου που έχετε υπογράψει με την ΕΥ αλλά και των κανονισμών του προγράμματος. </a:t>
            </a:r>
          </a:p>
          <a:p>
            <a:pPr marL="174708" indent="-174708">
              <a:buFont typeface="Arial" panose="020B0604020202020204" pitchFamily="34" charset="0"/>
              <a:buChar char="•"/>
            </a:pPr>
            <a:r>
              <a:rPr lang="el-GR" baseline="0" dirty="0"/>
              <a:t>Τέλος, πολύ σημαντικό να προγραμματίσετε όλες τις φάσεις του σχέδιού σας και των κινητικοτήτων σας διαμορφώνοντας ένα χρονοδιάγραμμα για να μπορείτε να ξέρετε σε ποια φάση βρίσκεστε κατά τη διάρκεια της υλοποίησης του σχεδίου σας, σε ποιο σημείο επίτευξης των στόχων σας βρίσκεστε, ανάλογα με τη διάρκεια που έχετε θέσει για κάθε στόχο μέσα στην αίτηση σας, καθορίζοντας έτσι τις ανάγκες σας για την ολοκλήρωση ενός στόχου. </a:t>
            </a:r>
          </a:p>
          <a:p>
            <a:r>
              <a:rPr lang="el-GR" baseline="0" dirty="0"/>
              <a:t>Επομένως η αίτηση της διαπίστευσης είναι μια βάση για τη διαχείριση των σχεδίων σας- με βάση το τι έχετε θέσει κατά τη διάρκεια της αίτησης της διαπίστευσης σας, ζητάτε κάθε Φεβρουάριο σχετικούς αριθμούς και πρέπει να διαμορφώσετε σχετικές διαδικασίες μαζί με την ομάδα και τον οργανισμό σας που θα σας βοηθήσει να ΄βλέπετε αν έχετε ολοκληρώσει έναν στόχο, και ταυτόχρονα θα έχετε και ξεκάθαρη εικόνα αριθμητικά των κινητικοτήτων που θα πρέπει αν ζητήσετε την επόμενη χρονιά για χρηματοδότηση. Είναι σημαντικό να έχετε επίγνωση του κονδυλίου που μπορείτε και πρέπει να διαχειρίζεστε και όχι να δεσμεύετε μεγαλύτερο από αυτό που μπορείτε να διαχειριστείτε.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22</a:t>
            </a:fld>
            <a:endParaRPr lang="en-GB"/>
          </a:p>
        </p:txBody>
      </p:sp>
    </p:spTree>
    <p:extLst>
      <p:ext uri="{BB962C8B-B14F-4D97-AF65-F5344CB8AC3E}">
        <p14:creationId xmlns:p14="http://schemas.microsoft.com/office/powerpoint/2010/main" val="479970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Το σχέδιο σας ουσιαστικά ξεκινά επίσημα με την υπογραφή της συμφωνίας, ωστόσο όπως και φέτος που υπήρχε η καθυστέρηση στην υπογραφή των συμβολαίων, οι ημερομηνίες έναρξης και λήξης για τους </a:t>
            </a:r>
            <a:r>
              <a:rPr lang="el-GR" baseline="0" dirty="0" err="1"/>
              <a:t>διαπιστεύμένους</a:t>
            </a:r>
            <a:r>
              <a:rPr lang="el-GR" baseline="0" dirty="0"/>
              <a:t> οργανισμούς είναι σταθερές, άρα το σχέδιο σας ξεκίνησε την 1</a:t>
            </a:r>
            <a:r>
              <a:rPr lang="el-GR" baseline="30000" dirty="0"/>
              <a:t>η</a:t>
            </a:r>
            <a:r>
              <a:rPr lang="el-GR" baseline="0" dirty="0"/>
              <a:t> Ιουνίου 2024 και πρόκειται να ολοκληρωθεί στις 31 Αυγούστου 2025, μετά από 15 μήνες, εκτός και εάν ζητηθεί παράταση σχεδίου σε 24 μήνες (όταν ειδοποιηθείτε από την ΕΥ). </a:t>
            </a:r>
          </a:p>
          <a:p>
            <a:r>
              <a:rPr lang="el-GR" baseline="0" dirty="0"/>
              <a:t>Έχετε λάβει τη προκαταβολή σας, είτε το 40 είτε το 80% της συνολικής επιχορήγησης. Όσοι έχετε </a:t>
            </a:r>
            <a:r>
              <a:rPr lang="el-GR" baseline="0" dirty="0" err="1"/>
              <a:t>λαβει</a:t>
            </a:r>
            <a:r>
              <a:rPr lang="el-GR" baseline="0" dirty="0"/>
              <a:t> το 40% της </a:t>
            </a:r>
            <a:r>
              <a:rPr lang="el-GR" baseline="0" dirty="0" err="1"/>
              <a:t>επιχόρήγησης</a:t>
            </a:r>
            <a:r>
              <a:rPr lang="el-GR" baseline="0" dirty="0"/>
              <a:t> αφού έχε δαπανηθεί το 70% της 1</a:t>
            </a:r>
            <a:r>
              <a:rPr lang="el-GR" baseline="30000" dirty="0"/>
              <a:t>ης</a:t>
            </a:r>
            <a:r>
              <a:rPr lang="el-GR" baseline="0" dirty="0"/>
              <a:t> δόσης θα πρέπει να προχωρήσετε στην υποβολή της περιοδικής έκθεσης που ουσιαστικά αποτελεί και το αίτημα σας για τη 2</a:t>
            </a:r>
            <a:r>
              <a:rPr lang="el-GR" baseline="30000" dirty="0"/>
              <a:t>η</a:t>
            </a:r>
            <a:r>
              <a:rPr lang="el-GR" baseline="0" dirty="0"/>
              <a:t> προκαταβολή. Έστω και αν δεν έχετε δαπανήσει το 70% της πρώτης δόσης, η περιοδική έκθεση θα πρέπει να υποβληθεί το αργότερο μέχρι την ημερομηνία που αναγράφεται στη συμφωνία επιχορήγησης σας στο σημείο </a:t>
            </a:r>
            <a:r>
              <a:rPr lang="en-US" baseline="0" dirty="0"/>
              <a:t>data sheet. </a:t>
            </a:r>
            <a:r>
              <a:rPr lang="el-GR" baseline="0" dirty="0"/>
              <a:t>Σε περίπτωση που δεν έχει δαπανηθεί το 70% τότε θα πρέπει να υποβληθεί η περιοδική έκθεση χωρίς να αιτήστε τη 2</a:t>
            </a:r>
            <a:r>
              <a:rPr lang="el-GR" baseline="30000" dirty="0"/>
              <a:t>η</a:t>
            </a:r>
            <a:r>
              <a:rPr lang="el-GR" baseline="0" dirty="0"/>
              <a:t> προκαταβολή και μόλις δαπανήσετε αυτό το 70% τότε θα αιτηθείτε για να υποβληθεί το υπόλοιπο ποσό της προκαταβολής. </a:t>
            </a:r>
          </a:p>
          <a:p>
            <a:r>
              <a:rPr lang="el-GR" baseline="0" dirty="0"/>
              <a:t>Με τη λήξη του σχεδίου σας θα πρέπει να υποβάλετε τη τελική σας έκθεση μέσω του εργαλείου ΒΜ συνοδευόμενη από όλα τα σχετικά αποδεικτικά, όπου έχετε 60 ημέρες από την ημερομηνία λήξης του σχεδίου. Αφού αξιολογηθεί θα λάβετε το υπόλοιπο ποσό που σας αναλογεί. Να αναφέρουμε εδώ πως, κανονικά η τελική πληρωμή γίνεται σε διάστημα εντός 60 ημερών από την παραλαβή της τελικής έκθεσης. Ωστόσο, αυτό μπορεί να διαμορφωθεί ή να καθυστερήσει εάν ζητηθούν από την ΕΥ επιπλέον έγγραφα και αποδείξεις. </a:t>
            </a:r>
          </a:p>
          <a:p>
            <a:r>
              <a:rPr lang="el-GR" baseline="0" dirty="0"/>
              <a:t>Επίσης, δεν είναι απαραίτητο πως ο οργανισμός θα λάβει σίγουρα το 20% της χρηματοδότησης. Υπάρχουν οι πιθανότητες, ένας οργανισμός να λάβει λιγότερο από το 20%, πράγμα που σημαίνει ότι δεν απορρόφησε πλήρως το κονδύλι που του επιχορηγήθηκε είτε ότι κάποιες από τις κινητικότητες ή δραστηριότητες δεν ήταν επιλέξιμες. Και τέλος, υπάρχει η πιθανότητα ο δικαιούχος οργανισμός να πρέπει να επιστρέψει χρήματα στην ΕΥ όταν δεν μπόρεσε να χρησιμοποιήσει ούτε το 80% της προχρηματοδότησης που του παραχωρήθηκε από την ΕΥ. </a:t>
            </a:r>
          </a:p>
          <a:p>
            <a:r>
              <a:rPr lang="el-GR" baseline="0" dirty="0"/>
              <a:t>Οπότε είναι πολύ σημαντικό ο κάθε οργανισμός να απορροφά πλήρως το κονδύλι που του επιχορηγείται από την ΕΥ με τις σωστές και επιλέξιμες </a:t>
            </a:r>
            <a:r>
              <a:rPr lang="el-GR" baseline="0" dirty="0" err="1"/>
              <a:t>δραστηρίότητες</a:t>
            </a:r>
            <a:r>
              <a:rPr lang="el-GR" baseline="0" dirty="0"/>
              <a:t> προκειμένου να μπορεί να διεκδικήσει το υπόλοιπο 20% με το τέλος του σχεδίου. Επίσης, η πλήρης απορρόφηση του κονδυλίου </a:t>
            </a:r>
            <a:r>
              <a:rPr lang="el-GR" baseline="0" dirty="0" err="1"/>
              <a:t>πρημοδοτείται</a:t>
            </a:r>
            <a:r>
              <a:rPr lang="el-GR" baseline="0" dirty="0"/>
              <a:t> θετικά για τη χρηματοδότηση σας στα επόμενα μελλοντικά σας σχέδια. </a:t>
            </a:r>
          </a:p>
        </p:txBody>
      </p:sp>
      <p:sp>
        <p:nvSpPr>
          <p:cNvPr id="4" name="Slide Number Placeholder 3"/>
          <p:cNvSpPr>
            <a:spLocks noGrp="1"/>
          </p:cNvSpPr>
          <p:nvPr>
            <p:ph type="sldNum" sz="quarter" idx="10"/>
          </p:nvPr>
        </p:nvSpPr>
        <p:spPr/>
        <p:txBody>
          <a:bodyPr/>
          <a:lstStyle/>
          <a:p>
            <a:fld id="{C05BEA0F-6C61-4412-98B4-3B1B2AF6C74C}" type="slidenum">
              <a:rPr lang="en-GB" smtClean="0"/>
              <a:t>23</a:t>
            </a:fld>
            <a:endParaRPr lang="en-GB"/>
          </a:p>
        </p:txBody>
      </p:sp>
    </p:spTree>
    <p:extLst>
      <p:ext uri="{BB962C8B-B14F-4D97-AF65-F5344CB8AC3E}">
        <p14:creationId xmlns:p14="http://schemas.microsoft.com/office/powerpoint/2010/main" val="1430926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Το σχέδιο σας αποτελείται από 4 βασικά στάδια:</a:t>
            </a:r>
          </a:p>
          <a:p>
            <a:r>
              <a:rPr lang="el-GR" baseline="0" dirty="0"/>
              <a:t>Έχουμε την έναρξη του σχεδίου σας καθώς και τη λήξη του. Στο μεταξύ ως πρώτο στάδιο γίνεται ο σχεδιασμός </a:t>
            </a:r>
          </a:p>
          <a:p>
            <a:r>
              <a:rPr lang="el-GR" baseline="0" dirty="0"/>
              <a:t>Στη συνέχεια, βάσει του σχεδιασμού σας γίνεται η προετοιμασία των κινητικοτήτων και των υπόλοιπων δραστηριοτήτων</a:t>
            </a:r>
          </a:p>
          <a:p>
            <a:r>
              <a:rPr lang="el-GR" baseline="0" dirty="0"/>
              <a:t>Και αφού ολοκληρωθεί η προετοιμασία υλοποιούνται οι δραστηριότητες. </a:t>
            </a:r>
          </a:p>
          <a:p>
            <a:r>
              <a:rPr lang="el-GR" baseline="0" dirty="0"/>
              <a:t>Το τέταρτο στάδιο είναι η παρακολούθηση που πρέπει να γίνεται καθ’ όλη τη διάρκεια, ώστε να διασφαλίσετε την ποιότητα του σχεδίου σας </a:t>
            </a:r>
          </a:p>
          <a:p>
            <a:r>
              <a:rPr lang="el-GR" baseline="0" dirty="0"/>
              <a:t>Θα δούμε αναλυτικά πιο κάτω ποιες εργασίες θα ήταν καλό να υλοποιούνται κάτω από κάθε σχέδιο </a:t>
            </a:r>
          </a:p>
          <a:p>
            <a:r>
              <a:rPr lang="el-GR" baseline="0" dirty="0"/>
              <a:t>Ως διαπιστευμένοι οργανισμοί που έχετε αξιολογηθεί ποιοτικά αναμένεται πως έχετε αναπτύξει εσωτερικές διαδικασίες παρακολούθησης και αξιολόγησης μιας και βασικός σας στόχος είναι η διασφάλιση της ποιότητας και η πλήρης απορρόφηση του κονδυλίου αλλά φέρνοντας εις πέρας τους στόχους που έχετε θέσει. </a:t>
            </a:r>
          </a:p>
          <a:p>
            <a:r>
              <a:rPr lang="el-GR" baseline="0" dirty="0"/>
              <a:t>Σε αυτό το σημείο θα ήθελα να επισημάνω πως, οι αριθμοί των συμμετεχόντων και κινητικοτήτων που έχετε λάβει μαζί με τη τελική σας χρηματοδότηση είναι ενδεικτικοί. υπάρχει ΄ένα </a:t>
            </a:r>
            <a:r>
              <a:rPr lang="en-US" baseline="0" dirty="0"/>
              <a:t>range </a:t>
            </a:r>
            <a:r>
              <a:rPr lang="el-GR" baseline="0" dirty="0"/>
              <a:t>αριθμών που καλείστε να υλοποιήσετε. Δεν είναι υποχρεωτικοί ούτε δεσμευτικοί. Αυτό σημαίνει πως, εάν η συνολική χρηματοδότηση που λάβατε δεν μπορεί να καλύψει πλήρως όλες τις κινητικότητες που έχετε εγκριθεί, τότε με σωστό προγραμματισμό θα πρέπει να απορροφήσετε το κονδύλι που σας επιχορηγήθηκε ακόμα κι αν αυτό σημαίνει πως πρέπει να υλοποιήσετε μικρότερο αριθμό κινητικοτήτων. Αυτό ωστόσο, δεν αποτελεί σε καμία περίπτωση δικαιολογία στο να μην πραγματοποιούνται οι αρχικοί αριθμοί που έχουν τεθεί κατά τη διάρκεια της αίτησης και της διαπίστευσης σας. Ωστόσο, όπως αναφέρουμε πάντα τα διαπιστευμένα σχέδια έχουν ένα </a:t>
            </a:r>
            <a:r>
              <a:rPr lang="en-US" baseline="0" dirty="0"/>
              <a:t>flexibility </a:t>
            </a:r>
            <a:r>
              <a:rPr lang="el-GR" baseline="0" dirty="0"/>
              <a:t>σε αυτό το σημείο.  </a:t>
            </a:r>
          </a:p>
          <a:p>
            <a:r>
              <a:rPr lang="el-GR" baseline="0" dirty="0"/>
              <a:t>Είναι πολύ σημαντικό να υπάρχει σωστός σχεδιασμός, προγραμματισμός και προετοιμασία με τα σωστά μέσα παρακολούθησης προκειμένου να έχετε τα μέγιστα δυνατά΄ αποτελέσματα, στη διαπίστευση σας. Όπως είδαμε, πολύ σημαντική είναι η έκθεση προόδου που θα σας ζητηθεί εντός των επόμενων χρόνων να ετοιμάσετε. Εάν ακολουθήσετε σωστές διαδικασίες τότε η δουλεία σας θα είναι πολύ εύκολη αφού εκεί θα αξιολογηθείτε σε επίπεδο διαπίστευσης και το τρόπο με τον οποίο χρησιμοποιείται αυτό το εργαλείο ως μέσο για το καλό του οργανισμού σας. </a:t>
            </a:r>
          </a:p>
        </p:txBody>
      </p:sp>
      <p:sp>
        <p:nvSpPr>
          <p:cNvPr id="4" name="Slide Number Placeholder 3"/>
          <p:cNvSpPr>
            <a:spLocks noGrp="1"/>
          </p:cNvSpPr>
          <p:nvPr>
            <p:ph type="sldNum" sz="quarter" idx="10"/>
          </p:nvPr>
        </p:nvSpPr>
        <p:spPr/>
        <p:txBody>
          <a:bodyPr/>
          <a:lstStyle/>
          <a:p>
            <a:fld id="{C05BEA0F-6C61-4412-98B4-3B1B2AF6C74C}" type="slidenum">
              <a:rPr lang="en-GB" smtClean="0"/>
              <a:t>24</a:t>
            </a:fld>
            <a:endParaRPr lang="en-GB"/>
          </a:p>
        </p:txBody>
      </p:sp>
    </p:spTree>
    <p:extLst>
      <p:ext uri="{BB962C8B-B14F-4D97-AF65-F5344CB8AC3E}">
        <p14:creationId xmlns:p14="http://schemas.microsoft.com/office/powerpoint/2010/main" val="1931236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Η πρώτη εργασία (το πρώτο </a:t>
            </a:r>
            <a:r>
              <a:rPr lang="el-GR" baseline="0" dirty="0" err="1"/>
              <a:t>task</a:t>
            </a:r>
            <a:r>
              <a:rPr lang="el-GR" baseline="0" dirty="0"/>
              <a:t>) που πρέπει να κάνετε είναι η ενημέρωση του προσωπικού σας για το σχέδιο, την επιχορήγηση και τους στόχους του. Θα ήταν καλό επίσης να ενημερώσετε την ιστοσελίδα σας. </a:t>
            </a:r>
          </a:p>
          <a:p>
            <a:r>
              <a:rPr lang="el-GR" baseline="0" dirty="0"/>
              <a:t>Στη συνέχεια θα ορίσετε μια ομάδα που θα διαχειρίζεται το σχέδιο. Πρέπει να υπάρχει ένας συντονιστής της ομάδας και να ανατεθούν ρόλοι στους υπόλοιπους της ομάδας. </a:t>
            </a:r>
          </a:p>
          <a:p>
            <a:r>
              <a:rPr lang="el-GR" baseline="0" dirty="0"/>
              <a:t>Στο στάδιο αυτό πρέπει να αποφασίσετε ποιους τύπους δραστηριότητας θα υλοποιήσετε και με πόση διάρκεια, Αυτό θα το κάνετε εάν χρειάζεται να γίνουν αλλαγές από τον πρώτο προγραμματισμό της αίτησης. Διαφορετικά μπορείτε να ακολουθήσετε τον αρχικό προγραμματισμό χωρίς αλλαγές.</a:t>
            </a:r>
          </a:p>
          <a:p>
            <a:r>
              <a:rPr lang="el-GR" baseline="0" dirty="0"/>
              <a:t>Όταν τα αποφασίσετε αυτό πρέπει κάνετε ένα αρχικό χρονοδιάγραμμα για το πότε θα υλοποιηθεί η κάθε δραστηριότητα. Σε αυτό το χρονοδιάγραμμα πρέπει να εντάξετε και δραστηριότητες με τις οποίες οι συμμετέχοντες θα μεταφέρουν τη γνώση που απέκτησαν εντός του οργανισμού και επίσης δράσεις επικοινωνίας εκτός του οργανισμού. Μην ξεχνάτε πως και οι δράσεις επικοινωνίας και διάχυσης των αποτελεσμάτων είναι μέρος του σχεδίου σας και όχι μόνο η πραγματοποίηση των κινητικοτήτων.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25</a:t>
            </a:fld>
            <a:endParaRPr lang="en-GB"/>
          </a:p>
        </p:txBody>
      </p:sp>
    </p:spTree>
    <p:extLst>
      <p:ext uri="{BB962C8B-B14F-4D97-AF65-F5344CB8AC3E}">
        <p14:creationId xmlns:p14="http://schemas.microsoft.com/office/powerpoint/2010/main" val="1119344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solidFill>
                  <a:schemeClr val="bg1"/>
                </a:solidFill>
                <a:latin typeface="Century Gothic" panose="020B0502020202020204" pitchFamily="34" charset="0"/>
              </a:rPr>
              <a:t>Κατά το στάδιο της προετοιμασίας γίνονται όλες οι πρακτικές ρυθμίσεις που αφορούν στις κινητικότητες και δραστηριότητες: </a:t>
            </a:r>
          </a:p>
          <a:p>
            <a:pPr defTabSz="931774">
              <a:defRPr/>
            </a:pPr>
            <a:r>
              <a:rPr lang="el-GR" dirty="0">
                <a:solidFill>
                  <a:schemeClr val="bg1"/>
                </a:solidFill>
                <a:latin typeface="Century Gothic" panose="020B0502020202020204" pitchFamily="34" charset="0"/>
              </a:rPr>
              <a:t>Επιλέγετε Οργανισμούς υποδοχής και από κοινού διαμορφώνεται το εκπαιδευτικό πρόγραμμα και ορίζετε τα μαθησιακά αποτελέσματα.</a:t>
            </a:r>
          </a:p>
          <a:p>
            <a:pPr defTabSz="931774">
              <a:defRPr/>
            </a:pPr>
            <a:r>
              <a:rPr lang="el-GR" dirty="0">
                <a:solidFill>
                  <a:schemeClr val="bg1"/>
                </a:solidFill>
                <a:latin typeface="Century Gothic" panose="020B0502020202020204" pitchFamily="34" charset="0"/>
              </a:rPr>
              <a:t>Επιλέγετε τους συμμετέχοντες σας, με διαφανείς διαδικασίες. Πρέπει να θέτετε αντικειμενικά κριτήρια πριν την επιλογή και να δίνετε ίσες ευκαιρίες σε όλους, και παράλληλα θα πρέπει να δημιουργήσετε τις κατάλληλες προϋποθέσεις ώστε να διευκολύνετε τη συμμετοχή και ατόμων με λιγότερες ευκαιρίες </a:t>
            </a:r>
          </a:p>
          <a:p>
            <a:pPr defTabSz="931774">
              <a:defRPr/>
            </a:pPr>
            <a:r>
              <a:rPr lang="el-GR" dirty="0">
                <a:solidFill>
                  <a:schemeClr val="bg1"/>
                </a:solidFill>
                <a:latin typeface="Century Gothic" panose="020B0502020202020204" pitchFamily="34" charset="0"/>
              </a:rPr>
              <a:t>Σε αυτό το στάδιο πρέπει επίσης να προχωρήσετε στις πρακτικές λεπτομέρειες για κάθε Κινητικότητα (Αεροπορικά Εισιτήρια, Διαμονή, Διακίνηση, την ασφάλιση των συμμετεχόντων </a:t>
            </a:r>
            <a:r>
              <a:rPr lang="el-GR" dirty="0" err="1">
                <a:solidFill>
                  <a:schemeClr val="bg1"/>
                </a:solidFill>
                <a:latin typeface="Century Gothic" panose="020B0502020202020204" pitchFamily="34" charset="0"/>
              </a:rPr>
              <a:t>κτλ</a:t>
            </a:r>
            <a:r>
              <a:rPr lang="el-GR" dirty="0">
                <a:solidFill>
                  <a:schemeClr val="bg1"/>
                </a:solidFill>
                <a:latin typeface="Century Gothic" panose="020B0502020202020204" pitchFamily="34" charset="0"/>
              </a:rPr>
              <a:t>). Όπου χρειάζεται αυτές γίνονται από κοινού με τον Οργανισμό Υποδοχής. Δεν πρέπει να γίνονται διευθετήσεις ταξιδιού/διαμονής εάν ο οργανισμός αποστολής δεν επιβεβαιώσει γραπτώς τη συμμετοχή των ατόμων διότι δεσμεύεται ένα κονδύλι γι’ αυτές τα άτομα άρα μην προχωρήσετε σε οποιεσδήποτε κρατήσεις που δεν είναι επιβεβαιωμένη η συμμετοχή σας. </a:t>
            </a:r>
          </a:p>
          <a:p>
            <a:pPr defTabSz="931774">
              <a:defRPr/>
            </a:pPr>
            <a:r>
              <a:rPr lang="el-GR" dirty="0">
                <a:solidFill>
                  <a:schemeClr val="bg1"/>
                </a:solidFill>
                <a:latin typeface="Century Gothic" panose="020B0502020202020204" pitchFamily="34" charset="0"/>
              </a:rPr>
              <a:t>Στη συνέχεια πρέπει να υπογραφούν όλες οι απαραίτητες Συμφωνίες, στις οποίες θα αναφερθούμε αναλυτικά πιο μετά </a:t>
            </a:r>
          </a:p>
          <a:p>
            <a:pPr defTabSz="931774">
              <a:defRPr/>
            </a:pPr>
            <a:r>
              <a:rPr lang="el-GR" dirty="0">
                <a:solidFill>
                  <a:schemeClr val="bg1"/>
                </a:solidFill>
                <a:latin typeface="Century Gothic" panose="020B0502020202020204" pitchFamily="34" charset="0"/>
              </a:rPr>
              <a:t>Πρέπει επίσης να ορίσετε άτομα επαφής, ένα από τον ΟΑ και ένα από τον ΟΥ, οι οποίοι θα υποστηρίζουν τους συμμετέχοντες αν χρειαστούν κάτι κατά τη διάρκεια της κινητικότητας τους.</a:t>
            </a:r>
          </a:p>
          <a:p>
            <a:pPr defTabSz="931774">
              <a:defRPr/>
            </a:pPr>
            <a:r>
              <a:rPr lang="el-GR" dirty="0">
                <a:solidFill>
                  <a:schemeClr val="bg1"/>
                </a:solidFill>
                <a:latin typeface="Century Gothic" panose="020B0502020202020204" pitchFamily="34" charset="0"/>
              </a:rPr>
              <a:t>Πρέπει επίσης να γίνει η απαραίτητη προετοιμασία του συμμετέχοντα: Δηλαδή να τον </a:t>
            </a:r>
            <a:r>
              <a:rPr lang="el-GR" dirty="0" err="1">
                <a:solidFill>
                  <a:schemeClr val="bg1"/>
                </a:solidFill>
                <a:latin typeface="Century Gothic" panose="020B0502020202020204" pitchFamily="34" charset="0"/>
              </a:rPr>
              <a:t>ενημέρωσετε</a:t>
            </a:r>
            <a:r>
              <a:rPr lang="el-GR" dirty="0">
                <a:solidFill>
                  <a:schemeClr val="bg1"/>
                </a:solidFill>
                <a:latin typeface="Century Gothic" panose="020B0502020202020204" pitchFamily="34" charset="0"/>
              </a:rPr>
              <a:t> για τις πρακτικές ρυθμίσεις, ποια είναι τα άτομα επαφής, εάν χρειάζεται να γίνει γλωσσική προετοιμασία, πολιτιστική κλπ. να τους ενημερώσετε ποιες είναι και εάν έχουν υποχρεώσεις κατά τη διάρκεια της κινητικότητας και απέναντι στο πρόγραμμα αλλά και τι απαιτήσεις έχετε εσείς από αυτά τα άτομα κατά τη διάρκεια του προγράμματος. </a:t>
            </a:r>
          </a:p>
          <a:p>
            <a:pPr defTabSz="931774">
              <a:defRPr/>
            </a:pPr>
            <a:r>
              <a:rPr lang="el-GR" dirty="0">
                <a:solidFill>
                  <a:schemeClr val="bg1"/>
                </a:solidFill>
                <a:latin typeface="Century Gothic" panose="020B0502020202020204" pitchFamily="34" charset="0"/>
              </a:rPr>
              <a:t>Τέλος πριν την υλοποίηση, οι κινητικότητες πρέπει να καταχωρούνται στο εργαλείο διαχείρισης </a:t>
            </a:r>
            <a:r>
              <a:rPr lang="el-GR" dirty="0" err="1">
                <a:solidFill>
                  <a:schemeClr val="bg1"/>
                </a:solidFill>
                <a:latin typeface="Century Gothic" panose="020B0502020202020204" pitchFamily="34" charset="0"/>
              </a:rPr>
              <a:t>Beneficiary</a:t>
            </a:r>
            <a:r>
              <a:rPr lang="el-GR" dirty="0">
                <a:solidFill>
                  <a:schemeClr val="bg1"/>
                </a:solidFill>
                <a:latin typeface="Century Gothic" panose="020B0502020202020204" pitchFamily="34" charset="0"/>
              </a:rPr>
              <a:t> </a:t>
            </a:r>
            <a:r>
              <a:rPr lang="el-GR" dirty="0" err="1">
                <a:solidFill>
                  <a:schemeClr val="bg1"/>
                </a:solidFill>
                <a:latin typeface="Century Gothic" panose="020B0502020202020204" pitchFamily="34" charset="0"/>
              </a:rPr>
              <a:t>Module</a:t>
            </a:r>
            <a:r>
              <a:rPr lang="el-GR" dirty="0">
                <a:solidFill>
                  <a:schemeClr val="bg1"/>
                </a:solidFill>
                <a:latin typeface="Century Gothic" panose="020B0502020202020204" pitchFamily="34" charset="0"/>
              </a:rPr>
              <a:t>, κάτι που θα σας βοηθήσει δίνοντας σας εικόνα για το ποσοστό απορρόφησης του κονδυλίου και τον υπόλοιπο προϋπολογισμό. Ήδη οι περισσότεροι πρέπει να έχετε πρόσβαση στα σχέδια του 2024, όσοι δεν έχετε μέχρι το τέλος του μήνα θα είναι διαθέσιμο και για τα δικά σας σχέδια. Άρα αναγκαστικά για όσους δεν είναι ακόμα διαθέσιμο το σχέδιο τους στο εργαλείο και έχετε πραγματοποιήσει ή πρόκειται να υλοποιήσετε κινητικότητες το επόμενο διάστημα αυτές θα καταχωρηθούν μετά την υλοποίηση τους. Αλλά είναι καλό όταν θα έχετε πρόσβαση στο εργαλείο να καταχωρείτε τις κινητικότητες σας πριν την υλοποίηση τους στο ΄σύστημα </a:t>
            </a:r>
          </a:p>
          <a:p>
            <a:pPr defTabSz="931774">
              <a:defRPr/>
            </a:pPr>
            <a:r>
              <a:rPr lang="el-GR" dirty="0">
                <a:solidFill>
                  <a:schemeClr val="bg1"/>
                </a:solidFill>
                <a:latin typeface="Century Gothic" panose="020B0502020202020204" pitchFamily="34" charset="0"/>
              </a:rPr>
              <a:t>Είναι καλό επίσης να κρατάτε ένα κοινό πρότυπο ποιότητας, τα αναφέραμε και προηγουμένως τα Ε+ Quality </a:t>
            </a:r>
            <a:r>
              <a:rPr lang="el-GR" dirty="0" err="1">
                <a:solidFill>
                  <a:schemeClr val="bg1"/>
                </a:solidFill>
                <a:latin typeface="Century Gothic" panose="020B0502020202020204" pitchFamily="34" charset="0"/>
              </a:rPr>
              <a:t>Standards</a:t>
            </a:r>
            <a:r>
              <a:rPr lang="el-GR" dirty="0">
                <a:solidFill>
                  <a:schemeClr val="bg1"/>
                </a:solidFill>
                <a:latin typeface="Century Gothic" panose="020B0502020202020204" pitchFamily="34" charset="0"/>
              </a:rPr>
              <a:t> με τα οποία έχετε δεσμευθεί κατά την διάρκεια υποβολής της αίτησης σας και υπάρχουν ουσιαστικά για να διασφαλίζουν μια καλή εμπειρία κινητικότητας και ότι θα υπάρχουν μαθησιακά αποτελέσματα. Το έγγραφο περιέχει πληροφορίες σχετικά με τις βασικές αρχές του προγράμματος, ορθές πρακτικές διαχείρισης που μπορείτε να αξιοποιήσετε, πληροφορίες με τους τρόπους που να παρέχετε υποστήριξη στους συμμετέχοντες αλλά και για τη διάχυση των αποτελεσμάτων. </a:t>
            </a:r>
          </a:p>
          <a:p>
            <a:pPr defTabSz="931774">
              <a:defRPr/>
            </a:pPr>
            <a:r>
              <a:rPr lang="el-GR" dirty="0">
                <a:solidFill>
                  <a:schemeClr val="bg1"/>
                </a:solidFill>
                <a:latin typeface="Century Gothic" panose="020B0502020202020204" pitchFamily="34" charset="0"/>
              </a:rPr>
              <a:t>Σας προτρέπω να μελετήσετε τους σχετικούς συνδέσμους. </a:t>
            </a:r>
          </a:p>
          <a:p>
            <a:pPr defTabSz="931774">
              <a:defRPr/>
            </a:pPr>
            <a:endParaRPr lang="el-GR"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26</a:t>
            </a:fld>
            <a:endParaRPr lang="en-GB"/>
          </a:p>
        </p:txBody>
      </p:sp>
    </p:spTree>
    <p:extLst>
      <p:ext uri="{BB962C8B-B14F-4D97-AF65-F5344CB8AC3E}">
        <p14:creationId xmlns:p14="http://schemas.microsoft.com/office/powerpoint/2010/main" val="2457888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solidFill>
                  <a:schemeClr val="bg1"/>
                </a:solidFill>
                <a:latin typeface="Century Gothic" panose="020B0502020202020204" pitchFamily="34" charset="0"/>
              </a:rPr>
              <a:t>Στο βασικό στάδιο του σχεδίου σας την υλοποίηση, θα ολοκληρωθούν οι κινητικότητες και οι δραστηριότητες που έχετε προγραμματίσει. </a:t>
            </a:r>
            <a:r>
              <a:rPr lang="el-GR" dirty="0" err="1">
                <a:solidFill>
                  <a:schemeClr val="bg1"/>
                </a:solidFill>
                <a:latin typeface="Century Gothic" panose="020B0502020202020204" pitchFamily="34" charset="0"/>
              </a:rPr>
              <a:t>Καθόλη</a:t>
            </a:r>
            <a:r>
              <a:rPr lang="el-GR" dirty="0">
                <a:solidFill>
                  <a:schemeClr val="bg1"/>
                </a:solidFill>
                <a:latin typeface="Century Gothic" panose="020B0502020202020204" pitchFamily="34" charset="0"/>
              </a:rPr>
              <a:t> τη διάρκεια κάθε κινητικότητας πρέπει ο οργανισμός να παρέχει συνεχή υποστήριξη στον συμμετέχοντα.</a:t>
            </a:r>
          </a:p>
          <a:p>
            <a:pPr defTabSz="931774">
              <a:defRPr/>
            </a:pPr>
            <a:r>
              <a:rPr lang="el-GR" dirty="0">
                <a:solidFill>
                  <a:schemeClr val="bg1"/>
                </a:solidFill>
                <a:latin typeface="Century Gothic" panose="020B0502020202020204" pitchFamily="34" charset="0"/>
              </a:rPr>
              <a:t>Για να διασφαλίσετε την ποιότητα των δραστηριοτήτων πρέπει να παίρνετε ανατροφοδότηση από τον συμμετέχοντα ώστε να προχωρείτε σε απαραίτητες αλλαγές όπως είναι αναγκαίο και επίσης θα πρέπει να οριστεί άτομο που θα υποστηρίζει τον συμμετέχοντα και θα διασφαλίζει την επίτευξη των μαθησιακών αποτελεσμάτων όπως προκαθορίστηκαν- θα λειτουργεί δηλαδή ως μέντορας, εάν φυσικά η κινητικότητα και ο τύπος της το επιτρέπει. </a:t>
            </a:r>
          </a:p>
          <a:p>
            <a:pPr defTabSz="931774">
              <a:defRPr/>
            </a:pPr>
            <a:endParaRPr lang="el-GR"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27</a:t>
            </a:fld>
            <a:endParaRPr lang="en-GB"/>
          </a:p>
        </p:txBody>
      </p:sp>
    </p:spTree>
    <p:extLst>
      <p:ext uri="{BB962C8B-B14F-4D97-AF65-F5344CB8AC3E}">
        <p14:creationId xmlns:p14="http://schemas.microsoft.com/office/powerpoint/2010/main" val="1836672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solidFill>
                  <a:schemeClr val="bg1"/>
                </a:solidFill>
                <a:latin typeface="Century Gothic" panose="020B0502020202020204" pitchFamily="34" charset="0"/>
              </a:rPr>
              <a:t>Μετά την κινητικότητα:</a:t>
            </a:r>
          </a:p>
          <a:p>
            <a:pPr defTabSz="931774">
              <a:defRPr/>
            </a:pPr>
            <a:r>
              <a:rPr lang="el-GR" dirty="0">
                <a:solidFill>
                  <a:schemeClr val="bg1"/>
                </a:solidFill>
                <a:latin typeface="Century Gothic" panose="020B0502020202020204" pitchFamily="34" charset="0"/>
              </a:rPr>
              <a:t>Οι συμμετέχοντες θα πρέπει να παραλάβουν όλα τα απαραίτητα έγγραφα, που θα αναφέρουμε στη συνέχεια. Θα λάβουν επίσης στο email για να συμπληρώσουν διαδικτυακά το </a:t>
            </a:r>
            <a:r>
              <a:rPr lang="el-GR" dirty="0" err="1">
                <a:solidFill>
                  <a:schemeClr val="bg1"/>
                </a:solidFill>
                <a:latin typeface="Century Gothic" panose="020B0502020202020204" pitchFamily="34" charset="0"/>
              </a:rPr>
              <a:t>participant</a:t>
            </a:r>
            <a:r>
              <a:rPr lang="el-GR" dirty="0">
                <a:solidFill>
                  <a:schemeClr val="bg1"/>
                </a:solidFill>
                <a:latin typeface="Century Gothic" panose="020B0502020202020204" pitchFamily="34" charset="0"/>
              </a:rPr>
              <a:t> </a:t>
            </a:r>
            <a:r>
              <a:rPr lang="el-GR" dirty="0" err="1">
                <a:solidFill>
                  <a:schemeClr val="bg1"/>
                </a:solidFill>
                <a:latin typeface="Century Gothic" panose="020B0502020202020204" pitchFamily="34" charset="0"/>
              </a:rPr>
              <a:t>survey</a:t>
            </a:r>
            <a:r>
              <a:rPr lang="el-GR" dirty="0">
                <a:solidFill>
                  <a:schemeClr val="bg1"/>
                </a:solidFill>
                <a:latin typeface="Century Gothic" panose="020B0502020202020204" pitchFamily="34" charset="0"/>
              </a:rPr>
              <a:t> το οποίο </a:t>
            </a:r>
            <a:r>
              <a:rPr lang="el-GR" dirty="0" err="1">
                <a:solidFill>
                  <a:schemeClr val="bg1"/>
                </a:solidFill>
                <a:latin typeface="Century Gothic" panose="020B0502020202020204" pitchFamily="34" charset="0"/>
              </a:rPr>
              <a:t>στέλλεται</a:t>
            </a:r>
            <a:r>
              <a:rPr lang="el-GR" dirty="0">
                <a:solidFill>
                  <a:schemeClr val="bg1"/>
                </a:solidFill>
                <a:latin typeface="Century Gothic" panose="020B0502020202020204" pitchFamily="34" charset="0"/>
              </a:rPr>
              <a:t> αυτόματα μέσω της πλατφόρμας του ΒΜ </a:t>
            </a:r>
          </a:p>
          <a:p>
            <a:pPr defTabSz="931774">
              <a:defRPr/>
            </a:pPr>
            <a:r>
              <a:rPr lang="el-GR" dirty="0">
                <a:solidFill>
                  <a:schemeClr val="bg1"/>
                </a:solidFill>
                <a:latin typeface="Century Gothic" panose="020B0502020202020204" pitchFamily="34" charset="0"/>
              </a:rPr>
              <a:t>Εσείς ως οργανισμός είστε υπεύθυνοι να αναγνωρίσετε τα μαθησιακά αποτελέσματα του συμμετέχοντα γι’ αυτό και συστήνετε η έκδοση του </a:t>
            </a:r>
            <a:r>
              <a:rPr lang="en-US" dirty="0" err="1">
                <a:solidFill>
                  <a:schemeClr val="bg1"/>
                </a:solidFill>
                <a:latin typeface="Century Gothic" panose="020B0502020202020204" pitchFamily="34" charset="0"/>
              </a:rPr>
              <a:t>europass</a:t>
            </a:r>
            <a:r>
              <a:rPr lang="en-US" dirty="0">
                <a:solidFill>
                  <a:schemeClr val="bg1"/>
                </a:solidFill>
                <a:latin typeface="Century Gothic" panose="020B0502020202020204" pitchFamily="34" charset="0"/>
              </a:rPr>
              <a:t> mobility </a:t>
            </a:r>
            <a:endParaRPr lang="el-GR" dirty="0">
              <a:solidFill>
                <a:schemeClr val="bg1"/>
              </a:solidFill>
              <a:latin typeface="Century Gothic" panose="020B0502020202020204" pitchFamily="34" charset="0"/>
            </a:endParaRPr>
          </a:p>
          <a:p>
            <a:pPr defTabSz="931774">
              <a:defRPr/>
            </a:pPr>
            <a:r>
              <a:rPr lang="el-GR" dirty="0">
                <a:solidFill>
                  <a:schemeClr val="bg1"/>
                </a:solidFill>
                <a:latin typeface="Century Gothic" panose="020B0502020202020204" pitchFamily="34" charset="0"/>
              </a:rPr>
              <a:t>Επίσης πρέπει να γίνουν οι απαραίτητες ενέργειες ώστε να μεταφερθεί η γνώση που απέκτησε ο συμμετέχοντας εντός του οργανισμού και να ενσωματωθούν τα αποτελέσματα στον τρόπο λειτουργίας του οργανισμού</a:t>
            </a:r>
          </a:p>
          <a:p>
            <a:pPr defTabSz="931774">
              <a:defRPr/>
            </a:pPr>
            <a:r>
              <a:rPr lang="el-GR" dirty="0">
                <a:solidFill>
                  <a:schemeClr val="bg1"/>
                </a:solidFill>
                <a:latin typeface="Century Gothic" panose="020B0502020202020204" pitchFamily="34" charset="0"/>
              </a:rPr>
              <a:t>Πρέπει επίσης να γίνουν οι κατάλληλες δραστηριότητες διάχυσης των αποτελεσμάτων εντός και εκτός του οργανισμού</a:t>
            </a:r>
          </a:p>
          <a:p>
            <a:pPr defTabSz="931774">
              <a:defRPr/>
            </a:pPr>
            <a:r>
              <a:rPr lang="el-GR" dirty="0">
                <a:solidFill>
                  <a:schemeClr val="bg1"/>
                </a:solidFill>
                <a:latin typeface="Century Gothic" panose="020B0502020202020204" pitchFamily="34" charset="0"/>
              </a:rPr>
              <a:t>Τέλος αρχειοθετήστε όλα τα απαραίτητα έγγραφα και αποδεικτικά στο αρχείο του οργανισμού σας. </a:t>
            </a:r>
          </a:p>
          <a:p>
            <a:pPr defTabSz="931774">
              <a:defRPr/>
            </a:pPr>
            <a:endParaRPr lang="el-GR"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28</a:t>
            </a:fld>
            <a:endParaRPr lang="en-GB"/>
          </a:p>
        </p:txBody>
      </p:sp>
    </p:spTree>
    <p:extLst>
      <p:ext uri="{BB962C8B-B14F-4D97-AF65-F5344CB8AC3E}">
        <p14:creationId xmlns:p14="http://schemas.microsoft.com/office/powerpoint/2010/main" val="981923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O έλεγχος και η παρακολούθηση πρέπει να γίνονται </a:t>
            </a:r>
            <a:r>
              <a:rPr lang="el-GR" baseline="0" dirty="0" err="1"/>
              <a:t>καθόλη</a:t>
            </a:r>
            <a:r>
              <a:rPr lang="el-GR" baseline="0" dirty="0"/>
              <a:t> τη διάρκεια του σχεδίου για να διασφαλιστεί η ποιότητα των επιμέρους δραστηριοτήτων αλλά και του σχεδίου στην ολότητά του, δηλαδή να διασφαλίσετε ότι έχουν επιτευχθεί οι στόχοι που καθορίστηκαν στο στάδιο της αίτησης αλλά και οι στόχοι του προγράμματος, ότι πληρούνται τα Erasmus Quality </a:t>
            </a:r>
            <a:r>
              <a:rPr lang="el-GR" baseline="0" dirty="0" err="1"/>
              <a:t>Standards</a:t>
            </a:r>
            <a:r>
              <a:rPr lang="el-GR" baseline="0" dirty="0"/>
              <a:t>, και ότι το σχέδιο σας έχει τον κατάλληλο αντίκτυπο εντός και εκτός του οργανισμού, και μακροπρόθεσμα δηλαδή μετά τη λήξη του σχεδίου</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29</a:t>
            </a:fld>
            <a:endParaRPr lang="en-GB"/>
          </a:p>
        </p:txBody>
      </p:sp>
    </p:spTree>
    <p:extLst>
      <p:ext uri="{BB962C8B-B14F-4D97-AF65-F5344CB8AC3E}">
        <p14:creationId xmlns:p14="http://schemas.microsoft.com/office/powerpoint/2010/main" val="355520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Ως διαπιστευμένοι οργανισμοί έχετε το δικαίωμα να αξιοποιήσετε τις δυνατότητες που προσφέρει το πρόγραμμα Ε+ κατά τη διάρκεια όλης της προγραμματικής περιόδου. Έχετε ουσιαστικά αξιολογηθεί μια φορά ποιοτικά και έτσι μπορείτε με απλοποιημένες διαδικασίες να ζητάτε κάθε χρόνο χρηματοδότηση για τους αριθμούς των κινητικοτήτων και δραστηριοτήτων που θέλετε να υλοποιήσετε. </a:t>
            </a:r>
          </a:p>
          <a:p>
            <a:r>
              <a:rPr lang="el-GR" dirty="0"/>
              <a:t>Οι απαιτήσεις όμως του προγράμματος και ο τρόπος αξιολόγησης σας στο επίπεδο της Διαπίστευσης ΄πρέπει να έχετε υπόψη σας πως είναι πιο απαιτητικός. Έχετε </a:t>
            </a:r>
            <a:r>
              <a:rPr lang="el-GR" dirty="0" err="1"/>
              <a:t>διαπιστευθεί</a:t>
            </a:r>
            <a:r>
              <a:rPr lang="el-GR" dirty="0"/>
              <a:t> σε επίπεδο ποιότητας οπότε στόχος σας είναι μέσα από τη διαχείριση σχεδίων να υλοποιείται ποιοτικές δραστηριότητες και να έχετε ποιοτικές διαδικασίες, αποτελέσματα με αντίκτυπο εντός του οργανισμού, και σαφώς πλήρη απορρόφηση του επιχορηγούμενου κονδυλίου. </a:t>
            </a:r>
          </a:p>
          <a:p>
            <a:r>
              <a:rPr lang="el-GR" dirty="0"/>
              <a:t>Στη σημερινή παρουσίαση, θα δούμε (…)</a:t>
            </a: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a:t>
            </a:fld>
            <a:endParaRPr lang="en-GB"/>
          </a:p>
        </p:txBody>
      </p:sp>
    </p:spTree>
    <p:extLst>
      <p:ext uri="{BB962C8B-B14F-4D97-AF65-F5344CB8AC3E}">
        <p14:creationId xmlns:p14="http://schemas.microsoft.com/office/powerpoint/2010/main" val="381491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Επομένως για να διασφαλίσετε τη ποιότητα του σχεδίου σας πρέπει να γίνονται δράσεις αξιολόγησης.</a:t>
            </a:r>
          </a:p>
          <a:p>
            <a:endParaRPr lang="el-GR" baseline="0" dirty="0"/>
          </a:p>
          <a:p>
            <a:r>
              <a:rPr lang="el-GR" baseline="0" dirty="0"/>
              <a:t>Πρέπει να ξεκαθαρίσετε από την αρχή τι αξιολογείτε, ποιοι πρόκειται να εμπλακούν σε αυτή τη διαδικασία, ποιες μέθοδοι αξιολόγησης θα είναι πιο αποτελεσματικές σύμφωνα με τον τύπο δραστηριοτήτων ή τους στόχους σας, σε ποιο χρονικό σημείο θα πραγματοποιηθεί η αξιολόγηση,  </a:t>
            </a:r>
            <a:r>
              <a:rPr lang="el-GR" baseline="0" dirty="0" err="1"/>
              <a:t>καθως</a:t>
            </a:r>
            <a:r>
              <a:rPr lang="el-GR" baseline="0" dirty="0"/>
              <a:t> και πως θα πρέπει να </a:t>
            </a:r>
            <a:r>
              <a:rPr lang="el-GR" baseline="0" dirty="0" err="1"/>
              <a:t>αξιοποίησετε</a:t>
            </a:r>
            <a:r>
              <a:rPr lang="el-GR" baseline="0" dirty="0"/>
              <a:t> τα αποτελέσματα της αξιολόγησης που θα λάβετε σε μελλοντικά σας σχέδια;</a:t>
            </a:r>
          </a:p>
          <a:p>
            <a:endParaRPr lang="el-GR" baseline="0" dirty="0"/>
          </a:p>
          <a:p>
            <a:endParaRPr lang="el-GR" baseline="0" dirty="0"/>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30</a:t>
            </a:fld>
            <a:endParaRPr lang="en-GB"/>
          </a:p>
        </p:txBody>
      </p:sp>
    </p:spTree>
    <p:extLst>
      <p:ext uri="{BB962C8B-B14F-4D97-AF65-F5344CB8AC3E}">
        <p14:creationId xmlns:p14="http://schemas.microsoft.com/office/powerpoint/2010/main" val="3850539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Αξιολογείται η κάθε δραστηριότητα ξεχωριστά αλλά και το σχέδιο στο σύνολό του. </a:t>
            </a:r>
          </a:p>
          <a:p>
            <a:r>
              <a:rPr lang="el-GR" baseline="0" dirty="0"/>
              <a:t>Κάθε δραστηριότητα πρέπει να αξιολογείται αμέσως μετά το τέλος της. Μετά το τέλος του σχεδίου, πρέπει να γίνεται συνολική αξιολόγηση του σχεδίου.</a:t>
            </a:r>
          </a:p>
          <a:p>
            <a:r>
              <a:rPr lang="el-GR" baseline="0" dirty="0"/>
              <a:t>Για να υπάρχει ολοκληρωμένη πληροφόρηση, στην αξιολόγηση πρέπει να συμμετέχουν όλα τα μέρη που είχαν κάποιο ρόλο, συμμετέχοντες, εκπαιδευτές, </a:t>
            </a:r>
          </a:p>
          <a:p>
            <a:endParaRPr lang="el-GR" baseline="0" dirty="0"/>
          </a:p>
          <a:p>
            <a:pPr defTabSz="931774">
              <a:defRPr/>
            </a:pPr>
            <a:r>
              <a:rPr lang="el-GR" i="1" dirty="0"/>
              <a:t>Όλα αυτά είναι παραδείγματα καλής πρακτικής. Δεν υποχρεούστε να ακολουθήσετε όλα αυτά τα βήματα, αλλά μπορείτε να αξιολογείτε τις δραστηριότητες και το σχέδιο σας με τις διαδικασίες που θεωρείτε πιο κατάλληλες για το δικό σας σχέδιο ή οργανισμό. </a:t>
            </a:r>
            <a:endParaRPr lang="en-GB" i="1" dirty="0"/>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31</a:t>
            </a:fld>
            <a:endParaRPr lang="en-GB"/>
          </a:p>
        </p:txBody>
      </p:sp>
    </p:spTree>
    <p:extLst>
      <p:ext uri="{BB962C8B-B14F-4D97-AF65-F5344CB8AC3E}">
        <p14:creationId xmlns:p14="http://schemas.microsoft.com/office/powerpoint/2010/main" val="4198935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Όσον αφορά τις μεθόδους αξιολόγησης, εδώ έχουμε κάποια παραδείγματα που θα μπορούσατε να αξιοποιήσετε όπως είναι η φόρμα αξιολόγησης (ερωτηματολόγιο) σε διαφορετικές φάσεις υλοποίησης του σχεδίου για να δείτε τον αντίκτυπο που είχε στους συμμετέχοντες. </a:t>
            </a:r>
          </a:p>
          <a:p>
            <a:r>
              <a:rPr lang="el-GR" baseline="0" dirty="0"/>
              <a:t>Επίσης, εάν είχατε μικρό αριθμό συμμετεχόντων οι ατομικές συνεντεύξεις μπορούν να δουλέψουν αρκετά θετικά. </a:t>
            </a:r>
          </a:p>
          <a:p>
            <a:r>
              <a:rPr lang="el-GR" baseline="0" dirty="0"/>
              <a:t>Ο κάθε οργανισμός παρόλα αυτά θα σχεδιάσει και θα εφαρμόσει όποιες μεθόδους θεωρεί ότι ικανοποιούν καλύτερα τις ανάγκες του σχεδίου του και του ίδιου του οργανισμού</a:t>
            </a:r>
          </a:p>
          <a:p>
            <a:r>
              <a:rPr lang="el-GR" baseline="0" dirty="0"/>
              <a:t>Το σημαντικό στην αξιολόγηση, για να μπορείτε να βγάλετε σωστά συμπεράσματα για τον αντίκτυπο και τα αποτελέσματα κάθε δραστηριότητας, είναι να μπορεί να υπάρχει ένα μέτρο σύγκρισης πριν και μετά την κινητικότητα. Επομένως, αν για παράδειγμα χρησιμοποιήσετε φόρμες αξιολόγησης θα ήταν καλό οι συμμετέχοντες να τις συμπληρώσουν σε διαφορετικά στάδια του σχεδίου, πχ πριν και μετά την κινητικότητα.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32</a:t>
            </a:fld>
            <a:endParaRPr lang="en-GB"/>
          </a:p>
        </p:txBody>
      </p:sp>
    </p:spTree>
    <p:extLst>
      <p:ext uri="{BB962C8B-B14F-4D97-AF65-F5344CB8AC3E}">
        <p14:creationId xmlns:p14="http://schemas.microsoft.com/office/powerpoint/2010/main" val="3040526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Αξιοποιώντας τα αποτελέσματα της αξιολόγησης, θα κρίνετε εάν πρέπει να γίνουν οποιεσδήποτε βελτιωτικές ή διορθωτικές αλλαγές στον σχεδιασμό των επόμενων δραστηριοτήτων σας ή σε επόμενα σχέδια. </a:t>
            </a:r>
          </a:p>
          <a:p>
            <a:r>
              <a:rPr lang="el-GR" baseline="0" dirty="0"/>
              <a:t>Επομένως:</a:t>
            </a:r>
          </a:p>
          <a:p>
            <a:r>
              <a:rPr lang="el-GR" baseline="0" dirty="0"/>
              <a:t>Καταγράψτε τα αποτελέσματα της αξιολόγησης και τον αντίκτυπο των δραστηριοτήτων και του σχεδίου συνολικά</a:t>
            </a:r>
          </a:p>
          <a:p>
            <a:r>
              <a:rPr lang="el-GR" baseline="0" dirty="0"/>
              <a:t>Κοινοποιήστε τα αποτελέσματα στους εμπλεκόμενους (ομάδα διαχείρισης του σχεδίου, διεύθυνση, συμμετέχοντες κλπ.) </a:t>
            </a:r>
          </a:p>
          <a:p>
            <a:r>
              <a:rPr lang="el-GR" baseline="0" dirty="0"/>
              <a:t>Και Προσδιορίστε τις βασικές βελτιώσεις που χρειάζεται να γίνουν μελλοντικά</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33</a:t>
            </a:fld>
            <a:endParaRPr lang="en-GB"/>
          </a:p>
        </p:txBody>
      </p:sp>
    </p:spTree>
    <p:extLst>
      <p:ext uri="{BB962C8B-B14F-4D97-AF65-F5344CB8AC3E}">
        <p14:creationId xmlns:p14="http://schemas.microsoft.com/office/powerpoint/2010/main" val="725135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Όπως έχουμε ήδη πει κάθε οργανισμός θα σχεδιάσει και θα υλοποιήσει τις δικές του μεθόδους αξιολόγησης που θεωρεί ότι καλύπτουν καλύτερα τις δικές του ανάγκες. </a:t>
            </a:r>
          </a:p>
          <a:p>
            <a:r>
              <a:rPr lang="el-GR" baseline="0" dirty="0"/>
              <a:t>Είναι ωστόσο σημαντικό να έχετε μετρήσιμα δεδομένα, για να μπορέσουν να σας δώσουν ποσοτικά και ποιοτικά δεδομένα. Όπως για παράδειγμα, υλοποιήθηκαν 3 κινητικότητες, είναι ποσοτικό δεδομένο, ή εκπαιδεύτηκαν 3 συμμετέχοντες, κλπ. αλλά και σαφώς ποιοτικά δεδομένα, όπως για παράδειγμα…. </a:t>
            </a:r>
          </a:p>
          <a:p>
            <a:endParaRPr lang="el-GR" baseline="0" dirty="0"/>
          </a:p>
          <a:p>
            <a:r>
              <a:rPr lang="el-GR" baseline="0" dirty="0"/>
              <a:t>Υπάρχουν διάφορα εργαλεία που θα μπορούσατε να χρησιμοποιήσετε για το σκοπό αυτό, το </a:t>
            </a:r>
            <a:r>
              <a:rPr lang="en-US" baseline="0" dirty="0"/>
              <a:t>Impact tool </a:t>
            </a:r>
            <a:r>
              <a:rPr lang="el-GR" baseline="0" dirty="0"/>
              <a:t>βλέπετε εδώ υπάρχει και ο σχετικός σύνδεσμος, </a:t>
            </a:r>
            <a:r>
              <a:rPr lang="el-GR" i="1" dirty="0"/>
              <a:t>είναι ένα ψηφιακό εργαλείο που </a:t>
            </a:r>
            <a:r>
              <a:rPr lang="el-GR" i="1" dirty="0">
                <a:ea typeface="Calibri" panose="020F0502020204030204" pitchFamily="34" charset="0"/>
                <a:cs typeface="Calibri" panose="020F0502020204030204" pitchFamily="34" charset="0"/>
              </a:rPr>
              <a:t>υποστηρίζει δικαιούχους σχεδίων </a:t>
            </a:r>
            <a:r>
              <a:rPr lang="en-GB" i="1" dirty="0">
                <a:ea typeface="Calibri" panose="020F0502020204030204" pitchFamily="34" charset="0"/>
                <a:cs typeface="Calibri" panose="020F0502020204030204" pitchFamily="34" charset="0"/>
              </a:rPr>
              <a:t>Erasmus</a:t>
            </a:r>
            <a:r>
              <a:rPr lang="el-GR" i="1" dirty="0">
                <a:ea typeface="Calibri" panose="020F0502020204030204" pitchFamily="34" charset="0"/>
                <a:cs typeface="Calibri" panose="020F0502020204030204" pitchFamily="34" charset="0"/>
              </a:rPr>
              <a:t>+ ως προς την παρακολούθηση και αξιολόγηση του αντίκτυπου των δραστηριοτήτων που υλοποιούνται. Σας προτρέπουμε να επισκεφθείτε το εργαλείο αυτό. </a:t>
            </a: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34</a:t>
            </a:fld>
            <a:endParaRPr lang="en-GB"/>
          </a:p>
        </p:txBody>
      </p:sp>
    </p:spTree>
    <p:extLst>
      <p:ext uri="{BB962C8B-B14F-4D97-AF65-F5344CB8AC3E}">
        <p14:creationId xmlns:p14="http://schemas.microsoft.com/office/powerpoint/2010/main" val="1660300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Ενδεικτικά εδώ βλέπουμε ένα σχέδιο 15 μηνών πως θα μπορούσε να σχεδιαστεί, βλέπετε τα διάφορα στάδια που αναφέραμε, δράσεις επικοινωνίας, αξιολόγησης κλπ. </a:t>
            </a:r>
          </a:p>
        </p:txBody>
      </p:sp>
      <p:sp>
        <p:nvSpPr>
          <p:cNvPr id="4" name="Slide Number Placeholder 3"/>
          <p:cNvSpPr>
            <a:spLocks noGrp="1"/>
          </p:cNvSpPr>
          <p:nvPr>
            <p:ph type="sldNum" sz="quarter" idx="10"/>
          </p:nvPr>
        </p:nvSpPr>
        <p:spPr/>
        <p:txBody>
          <a:bodyPr/>
          <a:lstStyle/>
          <a:p>
            <a:fld id="{C05BEA0F-6C61-4412-98B4-3B1B2AF6C74C}" type="slidenum">
              <a:rPr lang="en-GB" smtClean="0"/>
              <a:t>35</a:t>
            </a:fld>
            <a:endParaRPr lang="en-GB"/>
          </a:p>
        </p:txBody>
      </p:sp>
    </p:spTree>
    <p:extLst>
      <p:ext uri="{BB962C8B-B14F-4D97-AF65-F5344CB8AC3E}">
        <p14:creationId xmlns:p14="http://schemas.microsoft.com/office/powerpoint/2010/main" val="3249403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Όσον αφορά τη διάχυση των αποτελεσμάτων είναι σημαντικό να κάνετε δράσεις που θα ενημερώσετε το κοινό τόσο εντός όσο και εκτός για τις δραστηριότητες, κινητικότητες σας αλλά και το σχέδιο στο σύνολο του. </a:t>
            </a:r>
          </a:p>
          <a:p>
            <a:r>
              <a:rPr lang="el-GR" baseline="0" dirty="0"/>
              <a:t>Παράδειγμα μπορείτε εσωτερικά να ενημερώσετε το προσωπικό σας μέσα από παρουσιάσεις σεμινάρια κλπ. και εκτός οργανισμού μέσα από δημοσιεύσεις, </a:t>
            </a:r>
            <a:r>
              <a:rPr lang="el-GR" baseline="0" dirty="0" err="1"/>
              <a:t>αναρήσεις</a:t>
            </a:r>
            <a:r>
              <a:rPr lang="el-GR" baseline="0" dirty="0"/>
              <a:t>, ανακοινώσεις, εκδηλώσεις κλπ. </a:t>
            </a:r>
          </a:p>
          <a:p>
            <a:r>
              <a:rPr lang="el-GR" baseline="0" dirty="0"/>
              <a:t>Σε όλες τις δράσεις επικοινωνίας σας </a:t>
            </a:r>
            <a:r>
              <a:rPr lang="el-GR" i="1" dirty="0"/>
              <a:t>Οι δικαιούχοι οργανισμοί είναι υποχρεωμένοι να αναγνωρίζουν τη χρηματοδότηση από την Ε.Ε. σε όλες τις δράσεις επικοινωνίας με τη χρήση λογοτύπου και λεκτικού όπως αναγράφεται και στον σχετικό οδηγό . </a:t>
            </a:r>
            <a:r>
              <a:rPr lang="el-GR" i="1" dirty="0">
                <a:hlinkClick r:id="rId3"/>
              </a:rPr>
              <a:t>Οδηγό για το Ε+. </a:t>
            </a:r>
            <a:endParaRPr lang="el-GR" i="1" dirty="0"/>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36</a:t>
            </a:fld>
            <a:endParaRPr lang="en-GB"/>
          </a:p>
        </p:txBody>
      </p:sp>
    </p:spTree>
    <p:extLst>
      <p:ext uri="{BB962C8B-B14F-4D97-AF65-F5344CB8AC3E}">
        <p14:creationId xmlns:p14="http://schemas.microsoft.com/office/powerpoint/2010/main" val="718966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Πάμε να δούμε τώρα τα βασικότερα εργαλεία διαχείρισης του σχεδίου σας και θα σας βοηθήσουν στη σωστή διαχείριση των σχεδίων σας. </a:t>
            </a: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37</a:t>
            </a:fld>
            <a:endParaRPr lang="en-GB"/>
          </a:p>
        </p:txBody>
      </p:sp>
    </p:spTree>
    <p:extLst>
      <p:ext uri="{BB962C8B-B14F-4D97-AF65-F5344CB8AC3E}">
        <p14:creationId xmlns:p14="http://schemas.microsoft.com/office/powerpoint/2010/main" val="2059981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l-GR" baseline="0" dirty="0"/>
              <a:t>Το ΒΜ είναι το βασικό εργαλείο διαχείρισης των εγκεκριμένων σχεδίων όπου καταχωρείτε τις κινητικότητες σας, έχετε πρόσβαση στη πληροφορία των σχεδίων σας. </a:t>
            </a:r>
          </a:p>
          <a:p>
            <a:pPr marL="174708" indent="-174708">
              <a:buFont typeface="Arial" panose="020B0604020202020204" pitchFamily="34" charset="0"/>
              <a:buChar char="•"/>
            </a:pPr>
            <a:r>
              <a:rPr lang="el-GR" baseline="0" dirty="0"/>
              <a:t>Με τη καταχώρηση των κινητικοτήτων δημιουργείται αυτόματα το </a:t>
            </a:r>
            <a:r>
              <a:rPr lang="en-US" baseline="0" dirty="0"/>
              <a:t>participant survey </a:t>
            </a:r>
            <a:r>
              <a:rPr lang="el-GR" baseline="0" dirty="0"/>
              <a:t>όπου αποστέλλεται αυτόματα με τη λήξη της κινητικότητας μέσω ηλεκτρονικού ταχυδρομείου στους συμμετέχοντες για αξιολόγηση της κινητικότητας που συμμετείχαν </a:t>
            </a:r>
          </a:p>
          <a:p>
            <a:pPr marL="174708" indent="-174708">
              <a:buFont typeface="Arial" panose="020B0604020202020204" pitchFamily="34" charset="0"/>
              <a:buChar char="•"/>
            </a:pPr>
            <a:r>
              <a:rPr lang="el-GR" baseline="0" dirty="0"/>
              <a:t>Καθώς επίσης έχετε αυτόματη ενημέρωση του προϋπολογισμού σας </a:t>
            </a:r>
          </a:p>
          <a:p>
            <a:pPr marL="174708" indent="-174708">
              <a:buFont typeface="Arial" panose="020B0604020202020204" pitchFamily="34" charset="0"/>
              <a:buChar char="•"/>
            </a:pPr>
            <a:r>
              <a:rPr lang="el-GR" baseline="0" dirty="0"/>
              <a:t>Τέλος, γίνεται η συγγραφή της τελικής έκθεσης και ανάρτηση όλων των απαραίτητων αποδεικτικών </a:t>
            </a:r>
          </a:p>
        </p:txBody>
      </p:sp>
      <p:sp>
        <p:nvSpPr>
          <p:cNvPr id="4" name="Slide Number Placeholder 3"/>
          <p:cNvSpPr>
            <a:spLocks noGrp="1"/>
          </p:cNvSpPr>
          <p:nvPr>
            <p:ph type="sldNum" sz="quarter" idx="10"/>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38</a:t>
            </a:fld>
            <a:endParaRPr lang="en-GB">
              <a:solidFill>
                <a:prstClr val="black"/>
              </a:solidFill>
              <a:latin typeface="Calibri" panose="020F0502020204030204"/>
            </a:endParaRPr>
          </a:p>
        </p:txBody>
      </p:sp>
    </p:spTree>
    <p:extLst>
      <p:ext uri="{BB962C8B-B14F-4D97-AF65-F5344CB8AC3E}">
        <p14:creationId xmlns:p14="http://schemas.microsoft.com/office/powerpoint/2010/main" val="3476526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Μέρος τη Συμφωνίας σας είναι και τα σχετικά παραρτήματα τα οποία βλέπετε. </a:t>
            </a:r>
          </a:p>
          <a:p>
            <a:r>
              <a:rPr lang="el-GR" baseline="0" dirty="0"/>
              <a:t>Θα πρέπει να χρησιμοποιείται τα έγγραφα που αφορούν τη πρόσκληση του 2024, γιατί μπορεί να υπάρχουν διαφοροποιήσεις από τη μία χρονιά στην άλλη. </a:t>
            </a:r>
          </a:p>
          <a:p>
            <a:r>
              <a:rPr lang="el-GR" baseline="0" dirty="0"/>
              <a:t>Όπως βλέπετε και εδώ, το πρώτο παράρτημα αφορά τον προϋπολογισμό του σχεδίου και αποστέλλεται και με την επιστολή έγκρισης. Φέτος λόγω των αλλαγών που έγιναν το σωστό </a:t>
            </a:r>
            <a:r>
              <a:rPr lang="en-US" baseline="0" dirty="0"/>
              <a:t>Annex I</a:t>
            </a:r>
            <a:r>
              <a:rPr lang="el-GR" baseline="0" dirty="0"/>
              <a:t> το λάβατε με τη Συμφωνία Επιχορήγησης σας. </a:t>
            </a:r>
          </a:p>
          <a:p>
            <a:r>
              <a:rPr lang="el-GR" baseline="0" dirty="0"/>
              <a:t>Επίσης έχουν αποσταλεί οι ισχύοντες κανονισμοί για τις επιλέξιμες δαπάνες, οι τιμές ανά κατηγορία, ειδικοί κανονισμοί του σχεδίου και προγράμματος αλλά αι τα στοιχεία τραπεζικού λογαριασμού τα οποία όλα αποτελούσαν μέρος του συμβολαίου που έχετε λάβει. Είναι πολύ σημαντικό να έχετε ως παραπομπή τα συγκεκριμένα παραρτήματα, για απορίες συγκεκριμένες κλπ. μιας και είναι μέρος της συμφωνίας επιχορήγησης σας. </a:t>
            </a:r>
          </a:p>
          <a:p>
            <a:r>
              <a:rPr lang="el-GR" baseline="0" dirty="0"/>
              <a:t>τα πρότυπα για τις συμφωνίες μεταξύ δικαιούχου και συμμετεχόντων δεν έχουν διαφοροποιηθεί από πέρυσι όμως όπως ανέφερα θα πρέπει να χρησιμοποιούνται τα ΄σωστά πρότυπα της χρονιάς του 2024. όπως θα δούμε και στη συνέχεια, τα 2 έντυπα με κίτρινο και μπλε χρώμα είναι τα καινούρια πρότυπα που υιοθετεί η Ευρωπαϊκή Επιτροπή και τα οποία βασίζονται στη λογική</a:t>
            </a:r>
            <a:r>
              <a:rPr lang="en-US" baseline="0" dirty="0"/>
              <a:t> </a:t>
            </a:r>
            <a:r>
              <a:rPr lang="en-US" baseline="0" dirty="0" err="1"/>
              <a:t>tou</a:t>
            </a:r>
            <a:r>
              <a:rPr lang="en-US" baseline="0" dirty="0"/>
              <a:t> </a:t>
            </a:r>
            <a:r>
              <a:rPr lang="en-US" baseline="0" dirty="0" err="1"/>
              <a:t>Europass</a:t>
            </a:r>
            <a:r>
              <a:rPr lang="en-US" baseline="0" dirty="0"/>
              <a:t>. </a:t>
            </a:r>
            <a:endParaRPr lang="el-GR" baseline="0" dirty="0"/>
          </a:p>
          <a:p>
            <a:endParaRPr lang="el-GR" baseline="0" dirty="0"/>
          </a:p>
          <a:p>
            <a:r>
              <a:rPr lang="el-GR" baseline="0" dirty="0"/>
              <a:t>Όλα τα παραρτήματα έχουν αποσταλεί με τη Συμφωνία Επιχορήγησης, ωστόσο είναι αναρτημένα και στην ιστοσελίδα του ΙΔΕΠ. </a:t>
            </a:r>
          </a:p>
          <a:p>
            <a:endParaRPr lang="el-GR" baseline="0" dirty="0"/>
          </a:p>
        </p:txBody>
      </p:sp>
      <p:sp>
        <p:nvSpPr>
          <p:cNvPr id="4" name="Slide Number Placeholder 3"/>
          <p:cNvSpPr>
            <a:spLocks noGrp="1"/>
          </p:cNvSpPr>
          <p:nvPr>
            <p:ph type="sldNum" sz="quarter" idx="10"/>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39</a:t>
            </a:fld>
            <a:endParaRPr lang="en-GB">
              <a:solidFill>
                <a:prstClr val="black"/>
              </a:solidFill>
              <a:latin typeface="Calibri" panose="020F0502020204030204"/>
            </a:endParaRPr>
          </a:p>
        </p:txBody>
      </p:sp>
    </p:spTree>
    <p:extLst>
      <p:ext uri="{BB962C8B-B14F-4D97-AF65-F5344CB8AC3E}">
        <p14:creationId xmlns:p14="http://schemas.microsoft.com/office/powerpoint/2010/main" val="66497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a:t>
            </a:fld>
            <a:endParaRPr lang="en-GB"/>
          </a:p>
        </p:txBody>
      </p:sp>
    </p:spTree>
    <p:extLst>
      <p:ext uri="{BB962C8B-B14F-4D97-AF65-F5344CB8AC3E}">
        <p14:creationId xmlns:p14="http://schemas.microsoft.com/office/powerpoint/2010/main" val="3741252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Ας δούμε τώρα τα έντυπα που πρέπει να ετοιμάζεται πριν την υλοποίηση της κινητικότητας αλλά και κατά τη λήξη της. Τα υποστηρικτικά αυτά έγγραφα είναι πολύ σημαντικά, αποδεικνύουν ότι υλοποιήσατε τις κινητικότητες σας και πρέπει να τα διατηρείται στο φυσικό και ηλεκτρονικό φάκελο του σχεδίου. </a:t>
            </a:r>
          </a:p>
        </p:txBody>
      </p:sp>
      <p:sp>
        <p:nvSpPr>
          <p:cNvPr id="4" name="Slide Number Placeholder 3"/>
          <p:cNvSpPr>
            <a:spLocks noGrp="1"/>
          </p:cNvSpPr>
          <p:nvPr>
            <p:ph type="sldNum" sz="quarter" idx="10"/>
          </p:nvPr>
        </p:nvSpPr>
        <p:spPr/>
        <p:txBody>
          <a:bodyPr/>
          <a:lstStyle/>
          <a:p>
            <a:fld id="{C05BEA0F-6C61-4412-98B4-3B1B2AF6C74C}" type="slidenum">
              <a:rPr lang="en-GB" smtClean="0"/>
              <a:t>40</a:t>
            </a:fld>
            <a:endParaRPr lang="en-GB"/>
          </a:p>
        </p:txBody>
      </p:sp>
    </p:spTree>
    <p:extLst>
      <p:ext uri="{BB962C8B-B14F-4D97-AF65-F5344CB8AC3E}">
        <p14:creationId xmlns:p14="http://schemas.microsoft.com/office/powerpoint/2010/main" val="1791694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Πριν τη κινητικότητα λοιπόν απαιτείται να ετοιμάσετε και να υπογραφούν τα εξής έντυπα. Στην αριστερή στήλη βλέπετε τα έντυπα και στην αριστερή εάν είναι υποχρεωτικά ή προαιρετικά. </a:t>
            </a:r>
          </a:p>
          <a:p>
            <a:r>
              <a:rPr lang="el-GR" baseline="0" dirty="0"/>
              <a:t>Το </a:t>
            </a:r>
            <a:r>
              <a:rPr lang="en-US" baseline="0" dirty="0"/>
              <a:t>agreement between beneficiaries and participants for mobility of individuals </a:t>
            </a:r>
            <a:r>
              <a:rPr lang="el-GR" baseline="0" dirty="0"/>
              <a:t>είναι συμφωνία που υπογράφεται μεταξύ του συμμετέχοντα και του νόμιμου εκπροσώπου του οργανισμού αποστολής. Η συμφωνία αυτή καθορίζει μεταξύ άλλων και το τρόπο με τον οποίο ο οργανισμός θα παρέχει την οικονομική στήριξη στο συμμετέχοντα για τους σκοπούς της κινητικότητας, το είδος της ασφάλειας κλπ. βλέπετε πως αυτό το έντυπο είναι υποχρεωτικό αλλά όχι για τους </a:t>
            </a:r>
            <a:r>
              <a:rPr lang="en-US" baseline="0" dirty="0"/>
              <a:t>Invited experts. </a:t>
            </a:r>
            <a:r>
              <a:rPr lang="el-GR" baseline="0" dirty="0"/>
              <a:t>Για ομαδικές κινητικότητες δεν είναι υποχρεωτικό αλλά συστήνεται να υπογράφεται συνήθως με τον υπεύθυνο της αποστολής ή αυτόν που θα διαχειρίζεται τόσο τα οικονομικά της κινητικότητας όσο και τους εκπαιδευομένους. </a:t>
            </a:r>
          </a:p>
          <a:p>
            <a:pPr defTabSz="931774">
              <a:defRPr/>
            </a:pPr>
            <a:r>
              <a:rPr lang="el-GR" baseline="0" dirty="0"/>
              <a:t>Όσον αφορά το </a:t>
            </a:r>
            <a:r>
              <a:rPr lang="en-US" baseline="0" dirty="0"/>
              <a:t>Learning agreement, </a:t>
            </a:r>
            <a:r>
              <a:rPr lang="el-GR" baseline="0" dirty="0"/>
              <a:t>υπογράφεται ΠΡΙΝ από τη κινητικότητα μεταξύ του οργανισμού αποστολής, οργανισμού </a:t>
            </a:r>
            <a:r>
              <a:rPr lang="el-GR" baseline="0" dirty="0" err="1"/>
              <a:t>υποδοχης</a:t>
            </a:r>
            <a:r>
              <a:rPr lang="el-GR" baseline="0" dirty="0"/>
              <a:t> και του συμμετέχοντα. Η συμφωνία αυτή ορίζει τα μαθησιακά αποτελέσματα της δραστηριότητας, δηλαδή το τι αναμένεται να μάθει ο συμμετέχοντας αφού ολοκληρωθεί η κινητικότητα.  Αυτό βλέπετε είναι υποχρεωτικό για όλους τους τύπους κινητικοτήτων εκτός των </a:t>
            </a:r>
            <a:r>
              <a:rPr lang="en-US" baseline="0" dirty="0"/>
              <a:t>‘Invited expert” </a:t>
            </a:r>
            <a:r>
              <a:rPr lang="el-GR" baseline="0" dirty="0"/>
              <a:t>και των ομαδικών κινητικοτήτων. Αν δεν δοθεί για τα σεμινάρια τα </a:t>
            </a:r>
            <a:r>
              <a:rPr lang="en-US" baseline="0" dirty="0"/>
              <a:t>learning agreements, </a:t>
            </a:r>
            <a:r>
              <a:rPr lang="el-GR" baseline="0" dirty="0"/>
              <a:t>τότε είναι αρκετό και το πρόγραμμα της εκπαίδευσης. </a:t>
            </a:r>
          </a:p>
          <a:p>
            <a:pPr defTabSz="931774">
              <a:defRPr/>
            </a:pPr>
            <a:r>
              <a:rPr lang="el-GR" baseline="0" dirty="0"/>
              <a:t>Προχωράμε στο </a:t>
            </a:r>
            <a:r>
              <a:rPr lang="en-US" baseline="0" dirty="0"/>
              <a:t>learning </a:t>
            </a:r>
            <a:r>
              <a:rPr lang="en-US" baseline="0" dirty="0" err="1"/>
              <a:t>programme</a:t>
            </a:r>
            <a:r>
              <a:rPr lang="en-US" baseline="0" dirty="0"/>
              <a:t> for group activities, </a:t>
            </a:r>
            <a:r>
              <a:rPr lang="el-GR" baseline="0" dirty="0"/>
              <a:t>το οποίο υπογράφεται μεταξύ του οργανισμού αποστολής, υποδοχής και επικεφαλής της κινητικότητας. Η λογική που ακολουθείται σε αυτή τη συμφωνία είναι η ίδια με το </a:t>
            </a:r>
            <a:r>
              <a:rPr lang="en-US" baseline="0" dirty="0"/>
              <a:t>learning agreement, </a:t>
            </a:r>
            <a:r>
              <a:rPr lang="el-GR" baseline="0" dirty="0"/>
              <a:t>ωστόσο εδώ προστίθεται το πρόγραμμα εκπαίδευσης καθημερινά καθώς και τα στοιχεία όλων των συμμετεχόντων. </a:t>
            </a:r>
          </a:p>
          <a:p>
            <a:pPr defTabSz="931774">
              <a:defRPr/>
            </a:pPr>
            <a:r>
              <a:rPr lang="el-GR" baseline="0" dirty="0"/>
              <a:t>Τέλος, το </a:t>
            </a:r>
            <a:r>
              <a:rPr lang="en-US" baseline="0" dirty="0"/>
              <a:t>learning agreement with invited expert </a:t>
            </a:r>
            <a:r>
              <a:rPr lang="el-GR" baseline="0" dirty="0"/>
              <a:t>είναι η ίδια συμφωνία αλλά σε περίπτωση προσκεκλημένου εμπειρογνώμονα και η οποία είναι προαιρετική και όχι υποχρεωτική. </a:t>
            </a:r>
          </a:p>
          <a:p>
            <a:pPr defTabSz="931774">
              <a:defRPr/>
            </a:pPr>
            <a:r>
              <a:rPr lang="el-GR" baseline="0" dirty="0"/>
              <a:t>Επίσης, να αναφέρουμε πως τα πιο πάνω έγγραφα εξαιρούνται για τις προπαρασκευαστικές επισκέψεις. Άρα δεν είναι υποχρεωτικό να υπογράφεται οτιδήποτε πριν τη </a:t>
            </a:r>
            <a:r>
              <a:rPr lang="el-GR" baseline="0" dirty="0" err="1"/>
              <a:t>πραγματοποιήση</a:t>
            </a:r>
            <a:r>
              <a:rPr lang="el-GR" baseline="0" dirty="0"/>
              <a:t> της επίσκεψης.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41</a:t>
            </a:fld>
            <a:endParaRPr lang="en-GB"/>
          </a:p>
        </p:txBody>
      </p:sp>
    </p:spTree>
    <p:extLst>
      <p:ext uri="{BB962C8B-B14F-4D97-AF65-F5344CB8AC3E}">
        <p14:creationId xmlns:p14="http://schemas.microsoft.com/office/powerpoint/2010/main" val="2456612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b="0" baseline="0" dirty="0"/>
              <a:t>Μετά τη κινητικότητα είναι υποχρεωτικό να υπογράφεται </a:t>
            </a:r>
            <a:r>
              <a:rPr lang="en-US" b="0" baseline="0" dirty="0"/>
              <a:t>to learning agreement complement </a:t>
            </a:r>
            <a:r>
              <a:rPr lang="el-GR" b="0" baseline="0" dirty="0"/>
              <a:t>για όλους τους τύπους κινητικοτήτων πλην της ομαδικής κινητικότητας. Το έντυπο αυτό επιβεβαιώνει ότι η δραστηριότητα πραγματοποιήθηκε όπως συμφωνήθηκε χωρίς αλλαγές, και πως τα μαθησιακά αποτελέσματα ‘ήταν όπως ορίστηκαν στο </a:t>
            </a:r>
            <a:r>
              <a:rPr lang="en-US" b="0" baseline="0" dirty="0"/>
              <a:t>learning agreement </a:t>
            </a:r>
            <a:r>
              <a:rPr lang="el-GR" b="0" baseline="0" dirty="0"/>
              <a:t>σας. Αν υπήρχαν ωστόσο διαφοροποιήσεις, αυτές θα πρέπει να καταγραφούν στο </a:t>
            </a:r>
            <a:r>
              <a:rPr lang="en-US" b="0" baseline="0" dirty="0"/>
              <a:t>learning agreement complement. </a:t>
            </a:r>
            <a:endParaRPr lang="el-GR" b="0" baseline="0" dirty="0"/>
          </a:p>
          <a:p>
            <a:pPr defTabSz="931774">
              <a:defRPr/>
            </a:pPr>
            <a:endParaRPr lang="el-GR" b="0" baseline="0" dirty="0"/>
          </a:p>
          <a:p>
            <a:pPr defTabSz="931774">
              <a:defRPr/>
            </a:pPr>
            <a:r>
              <a:rPr lang="el-GR" b="0" baseline="0" dirty="0"/>
              <a:t>Επιπλέον, με το τέλος της κάθε κινητικότητας είναι προαιρετικό αλλά όχι υποχρεωτικό να δίνεται από τον οργανισμό υποδοχής ή τον οργανισμό διοργάνωσης της δραστηριότητας ένα πιστοποιητικό συμμετοχής στους συμμετέχοντες. Ωστόσο, για τις προπαρασκευαστικές επισκέψεις, είναι υποχρεωτικό όπως δίνεται αυτό το πιστοποιητικό στα άτομα τα οποία πραγματοποίησαν τη συνάντηση, και επίσης πρέπει να συνοδεύεται από το πρόγραμμα / ή την ατζέντα της συνάντησης. </a:t>
            </a:r>
          </a:p>
          <a:p>
            <a:pPr defTabSz="931774">
              <a:defRPr/>
            </a:pPr>
            <a:endParaRPr lang="el-GR" b="0" baseline="0" dirty="0"/>
          </a:p>
          <a:p>
            <a:pPr defTabSz="931774">
              <a:defRPr/>
            </a:pPr>
            <a:r>
              <a:rPr lang="el-GR" b="0" baseline="0" dirty="0"/>
              <a:t>Επίσης, το </a:t>
            </a:r>
            <a:r>
              <a:rPr lang="en-US" b="0" baseline="0" dirty="0" err="1"/>
              <a:t>europass</a:t>
            </a:r>
            <a:r>
              <a:rPr lang="en-US" b="0" baseline="0" dirty="0"/>
              <a:t> mobility </a:t>
            </a:r>
            <a:r>
              <a:rPr lang="el-GR" b="0" baseline="0" dirty="0"/>
              <a:t>δεν είναι υποχρεωτικό έντυπο αλλά συστήνεται για όλες τις κινητικότητες γιατί μπορεί να πιστοποιήσει την ποιότητα της μαθησιακής δραστηριότητας</a:t>
            </a:r>
            <a:r>
              <a:rPr lang="en-US" b="0" baseline="0" dirty="0"/>
              <a:t> </a:t>
            </a:r>
            <a:r>
              <a:rPr lang="el-GR" b="0" baseline="0" dirty="0"/>
              <a:t>και αναγνωρίζει τα μαθησιακά αποτελέσματα. Στη Κύπρο μπορείτε να απευθυνθείτε στο ΚΕΠΑ για περισσότερες πληροφορίες καθώς είναι το εθνικό κέντρο </a:t>
            </a:r>
            <a:r>
              <a:rPr lang="en-US" b="0" baseline="0" dirty="0" err="1"/>
              <a:t>europass</a:t>
            </a:r>
            <a:r>
              <a:rPr lang="en-US" b="0" baseline="0" dirty="0"/>
              <a:t>. </a:t>
            </a:r>
            <a:endParaRPr lang="el-GR" b="0" baseline="0" dirty="0"/>
          </a:p>
          <a:p>
            <a:pPr defTabSz="931774">
              <a:defRPr/>
            </a:pPr>
            <a:endParaRPr lang="el-GR" b="0" baseline="0" dirty="0"/>
          </a:p>
          <a:p>
            <a:pPr defTabSz="931774">
              <a:defRPr/>
            </a:pPr>
            <a:r>
              <a:rPr lang="el-GR" b="0" baseline="0" dirty="0"/>
              <a:t>Επίσης, μετά τη κινητικότητά υποχρεωτικό προς συμπλήρωση μετά τη κινητικότητα είναι και το </a:t>
            </a:r>
            <a:r>
              <a:rPr lang="en-US" b="0" baseline="0" dirty="0"/>
              <a:t>Participant survey </a:t>
            </a:r>
            <a:r>
              <a:rPr lang="el-GR" b="0" baseline="0" dirty="0"/>
              <a:t>όπως αναφέραμε και προηγουμένως, αποστέλλεται κατευθείαν στο </a:t>
            </a:r>
            <a:r>
              <a:rPr lang="en-US" b="0" baseline="0" dirty="0"/>
              <a:t>email </a:t>
            </a:r>
            <a:r>
              <a:rPr lang="el-GR" b="0" baseline="0" dirty="0"/>
              <a:t>του συμμετέχοντα και πρέπει να συμπληρωθεί εντός ενός μήνα από την ολοκλήρωση της κινητικότητας. Τα </a:t>
            </a:r>
            <a:r>
              <a:rPr lang="en-US" b="0" baseline="0" dirty="0"/>
              <a:t>participant surveys </a:t>
            </a:r>
            <a:r>
              <a:rPr lang="el-GR" b="0" baseline="0" dirty="0"/>
              <a:t>είναι </a:t>
            </a:r>
            <a:r>
              <a:rPr lang="el-GR" b="0" baseline="0" dirty="0" err="1"/>
              <a:t>προαπαιτούμενο</a:t>
            </a:r>
            <a:r>
              <a:rPr lang="el-GR" b="0" baseline="0" dirty="0"/>
              <a:t> να συμπληρωθούν και έπειτα να προχωρήσετε στην υποβολή της τελικής σας έκθεσης. Εάν απουσιάζουν τα </a:t>
            </a:r>
            <a:r>
              <a:rPr lang="en-US" b="0" baseline="0" dirty="0"/>
              <a:t>Participant survey </a:t>
            </a:r>
            <a:r>
              <a:rPr lang="el-GR" b="0" baseline="0" dirty="0"/>
              <a:t>από την τελική </a:t>
            </a:r>
            <a:r>
              <a:rPr lang="el-GR" b="0" baseline="0" dirty="0" err="1"/>
              <a:t>εκθεση</a:t>
            </a:r>
            <a:r>
              <a:rPr lang="el-GR" b="0" baseline="0" dirty="0"/>
              <a:t> πρέπει να αναφέρουμε πως μπορεί να αποκοπεί και ποσό από τη τελική σας χρηματοδότηση. </a:t>
            </a:r>
          </a:p>
          <a:p>
            <a:pPr defTabSz="931774">
              <a:defRPr/>
            </a:pPr>
            <a:r>
              <a:rPr lang="el-GR" b="0" baseline="0" dirty="0"/>
              <a:t>Επίσης, οι συνοδοί δεν συμπληρώνουν το συγκεκριμένο </a:t>
            </a:r>
            <a:r>
              <a:rPr lang="en-US" b="0" baseline="0" dirty="0"/>
              <a:t>survey</a:t>
            </a:r>
            <a:r>
              <a:rPr lang="el-GR" b="0" baseline="0" dirty="0"/>
              <a:t> όπως ούτε και οι κινητικότητες των </a:t>
            </a:r>
            <a:r>
              <a:rPr lang="en-US" b="0" baseline="0" dirty="0"/>
              <a:t>invited experts</a:t>
            </a:r>
            <a:r>
              <a:rPr lang="el-GR" b="0" baseline="0" dirty="0"/>
              <a:t> καθώς και η δραστηριότητα </a:t>
            </a:r>
            <a:r>
              <a:rPr lang="en-US" dirty="0"/>
              <a:t>Hosting teacher and educators in training</a:t>
            </a:r>
            <a:r>
              <a:rPr lang="el-GR" dirty="0"/>
              <a:t>. </a:t>
            </a:r>
            <a:endParaRPr lang="el-GR" b="0" baseline="0" dirty="0"/>
          </a:p>
          <a:p>
            <a:pPr defTabSz="931774">
              <a:defRPr/>
            </a:pPr>
            <a:endParaRPr lang="el-GR" b="0" baseline="0" dirty="0"/>
          </a:p>
          <a:p>
            <a:pPr defTabSz="931774">
              <a:defRPr/>
            </a:pPr>
            <a:r>
              <a:rPr lang="el-GR" b="0" baseline="0" dirty="0"/>
              <a:t>Τα έντυπα αυτά δεν είναι υποχρεωτικά να χρησιμοποιούνται όπως είναι. Σε περίπτωση που χρησιμοποιηθούν δικά σας έντυπα πρέπει να περιέχουν την ελάχιστη απαραίτητη πληροφόρηση που περιλαμβάνεται στα υποστηρικτικά έγγραφα. </a:t>
            </a:r>
            <a:endParaRPr lang="en-US" baseline="0" dirty="0"/>
          </a:p>
          <a:p>
            <a:pPr defTabSz="931774">
              <a:defRPr/>
            </a:pPr>
            <a:endParaRPr lang="en-US" baseline="0" dirty="0"/>
          </a:p>
          <a:p>
            <a:pPr defTabSz="931774">
              <a:defRPr/>
            </a:pPr>
            <a:r>
              <a:rPr lang="el-GR" baseline="0" dirty="0"/>
              <a:t>Κατά τη τελική σας έκθεση είναι καλό να αναρτηθούν κάποια από αυτά τα έγγραφα που αναφέραμε όχι όλα αλλά σε περίπτωση ελέγχου στον οργανισμό σας πρέπει να έχετε αποθηκευμένα όλα τα απαραίτητα έγγραφα στο φάκελο του σχεδίου σας. </a:t>
            </a:r>
            <a:endParaRPr lang="en-US"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42</a:t>
            </a:fld>
            <a:endParaRPr lang="en-GB"/>
          </a:p>
        </p:txBody>
      </p:sp>
    </p:spTree>
    <p:extLst>
      <p:ext uri="{BB962C8B-B14F-4D97-AF65-F5344CB8AC3E}">
        <p14:creationId xmlns:p14="http://schemas.microsoft.com/office/powerpoint/2010/main" val="3940040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baseline="0" dirty="0"/>
              <a:t>Λοιπόν εδώ θα ήθελα να σας πω πως, από τη πρόσκληση του 2024 η Επιτροπή μας έχει αποστείλει κάποια έντυπα που αντικαθιστούν ουσιαστικά τα </a:t>
            </a:r>
            <a:r>
              <a:rPr lang="en-US" b="0" baseline="0" dirty="0"/>
              <a:t>Learning agreements, </a:t>
            </a:r>
            <a:r>
              <a:rPr lang="el-GR" b="0" baseline="0" dirty="0"/>
              <a:t>και τα οποία συστήνει να χρησιμοποιούνται από τους δικαιούχους οργανισμούς. </a:t>
            </a:r>
          </a:p>
          <a:p>
            <a:r>
              <a:rPr lang="el-GR" b="0" baseline="0" dirty="0"/>
              <a:t>Αυτά βρίσκονται και στην ιστοσελίδα του ΙΔΕΠ στο ίδιο ακριβώς σημείο που εξηγήσαμε και προηγουμένως. Ουσιαστικά αντικαθιστούν τα </a:t>
            </a:r>
            <a:r>
              <a:rPr lang="en-US" b="0" baseline="0" dirty="0"/>
              <a:t>learning agreement complement </a:t>
            </a:r>
            <a:r>
              <a:rPr lang="el-GR" b="0" baseline="0" dirty="0"/>
              <a:t>για ατομικές κινητικότητες και το </a:t>
            </a:r>
            <a:r>
              <a:rPr lang="en-US" b="0" baseline="0" dirty="0"/>
              <a:t>group learning </a:t>
            </a:r>
            <a:r>
              <a:rPr lang="en-US" b="0" baseline="0" dirty="0" err="1"/>
              <a:t>programme</a:t>
            </a:r>
            <a:r>
              <a:rPr lang="el-GR" b="0" baseline="0" dirty="0"/>
              <a:t> με τα έντυπα που βλέπετε πιο πάνω, τα οποία η μορφή τους στηρίζεται κυρίως στο πρότυπο του </a:t>
            </a:r>
            <a:r>
              <a:rPr lang="en-US" b="0" baseline="0" dirty="0" err="1"/>
              <a:t>europass</a:t>
            </a:r>
            <a:r>
              <a:rPr lang="en-US" b="0" baseline="0" dirty="0"/>
              <a:t>. </a:t>
            </a:r>
            <a:r>
              <a:rPr lang="el-GR" b="0" baseline="0" dirty="0"/>
              <a:t>Η πληροφόρηση που πρέπει να μπει μέσα είναι ακριβώς η ίδια με τα άλλα 2 έντυπα. </a:t>
            </a:r>
          </a:p>
          <a:p>
            <a:endParaRPr lang="el-GR" b="0" baseline="0" dirty="0"/>
          </a:p>
          <a:p>
            <a:pPr defTabSz="931774">
              <a:defRPr/>
            </a:pPr>
            <a:r>
              <a:rPr lang="el-GR" dirty="0">
                <a:solidFill>
                  <a:prstClr val="white"/>
                </a:solidFill>
                <a:latin typeface="Calibri" panose="020F0502020204030204"/>
              </a:rPr>
              <a:t>Εντούτοις, στην περίπτωση που ο δικαιούχος οργανισμός επιθυμεί να συνεχίσει τη χρήση των δύο παλιότερων εντύπων (όπως αυτά παρουσιάζονται πιο πάνω ή σε οποιαδήποτε άλλη μορφή που να καλύπτει την πληροφόρηση που πρέπει να περιέχουν), δικαιούται να το κάνει. </a:t>
            </a:r>
            <a:endParaRPr lang="en-GB" dirty="0">
              <a:solidFill>
                <a:prstClr val="white"/>
              </a:solidFill>
              <a:latin typeface="Calibri" panose="020F0502020204030204"/>
            </a:endParaRPr>
          </a:p>
          <a:p>
            <a:endParaRPr lang="el-GR" b="0" baseline="0" dirty="0"/>
          </a:p>
        </p:txBody>
      </p:sp>
      <p:sp>
        <p:nvSpPr>
          <p:cNvPr id="4" name="Slide Number Placeholder 3"/>
          <p:cNvSpPr>
            <a:spLocks noGrp="1"/>
          </p:cNvSpPr>
          <p:nvPr>
            <p:ph type="sldNum" sz="quarter" idx="10"/>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43</a:t>
            </a:fld>
            <a:endParaRPr lang="en-GB">
              <a:solidFill>
                <a:prstClr val="black"/>
              </a:solidFill>
              <a:latin typeface="Calibri" panose="020F0502020204030204"/>
            </a:endParaRPr>
          </a:p>
        </p:txBody>
      </p:sp>
    </p:spTree>
    <p:extLst>
      <p:ext uri="{BB962C8B-B14F-4D97-AF65-F5344CB8AC3E}">
        <p14:creationId xmlns:p14="http://schemas.microsoft.com/office/powerpoint/2010/main" val="61337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Αυτός ο πίνακας είναι σημαντικό να τον έχετε υπόψη και να τον συμβουλεύεστε κατά τη διάρκεια της υλοποίησης του σχεδίου σας προκειμένου να έχετε μια συνολική εικόνα για όλα τα έγγραφα και σε ποιες περιπτώσεις είναι υποχρεωτικά. </a:t>
            </a:r>
          </a:p>
          <a:p>
            <a:r>
              <a:rPr lang="el-GR" baseline="0" dirty="0"/>
              <a:t>Να αναφέρουμε πως δεν μπορεί να αφαιρεθεί κείμενο από τα υπάρχοντα </a:t>
            </a:r>
            <a:r>
              <a:rPr lang="en-US" baseline="0" dirty="0"/>
              <a:t>templates </a:t>
            </a:r>
            <a:r>
              <a:rPr lang="el-GR" baseline="0" dirty="0"/>
              <a:t>που δίνονται, μπορεί όμως να προστεθεί. </a:t>
            </a:r>
          </a:p>
          <a:p>
            <a:r>
              <a:rPr lang="el-GR" baseline="0" dirty="0"/>
              <a:t>Όλες οι τροποποιήσεις που θα γίνουν στις υπογεγραμμένες συμφωνίες πρέπει να γίνουν με τη σύμφωνο γνώμη όλων των συμβαλλόμενων μερών. </a:t>
            </a:r>
          </a:p>
          <a:p>
            <a:r>
              <a:rPr lang="el-GR" baseline="0" dirty="0"/>
              <a:t>Μπορείτε στις συμφωνίες να προσθέσετε ειδικές ρήτρες για θέματα </a:t>
            </a:r>
            <a:r>
              <a:rPr lang="en-US" baseline="0" dirty="0"/>
              <a:t>GDPR </a:t>
            </a:r>
            <a:r>
              <a:rPr lang="el-GR" baseline="0" dirty="0"/>
              <a:t>ούτως ώστε να είστε σε θέση μετέπειτα να προωθήσετε φωτογραφίες προς την ΕΥ για σκοπούς διάχυσης. </a:t>
            </a:r>
          </a:p>
          <a:p>
            <a:r>
              <a:rPr lang="el-GR" baseline="0" dirty="0"/>
              <a:t>Τέλος, να αναφέρουμε πως μιας και από τη πρόσκληση του 2024 ο τομέας της επαγγελματικής εκπαίδευσης και κατάρτισης περιλαμβάνει πλέον ομαδικές κινητικότητες, τα υποστηρικτικά έγγραφα είναι τα ίδια με τις ομαδικές κινητικότητες εκπαιδευομένων σε σχολική εκπαίδευσης και εκπαίδευση ενηλίκων.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44</a:t>
            </a:fld>
            <a:endParaRPr lang="en-GB"/>
          </a:p>
        </p:txBody>
      </p:sp>
    </p:spTree>
    <p:extLst>
      <p:ext uri="{BB962C8B-B14F-4D97-AF65-F5344CB8AC3E}">
        <p14:creationId xmlns:p14="http://schemas.microsoft.com/office/powerpoint/2010/main" val="40561485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solidFill>
                  <a:prstClr val="black"/>
                </a:solidFill>
                <a:latin typeface="Calibri" panose="020F0502020204030204"/>
              </a:rPr>
              <a:t>Το πιο πάνω αποτελεί κομμάτι του </a:t>
            </a:r>
            <a:r>
              <a:rPr lang="en-US" dirty="0">
                <a:solidFill>
                  <a:prstClr val="black"/>
                </a:solidFill>
                <a:latin typeface="Calibri" panose="020F0502020204030204"/>
              </a:rPr>
              <a:t>agreement</a:t>
            </a:r>
            <a:r>
              <a:rPr lang="el-GR" dirty="0">
                <a:solidFill>
                  <a:prstClr val="black"/>
                </a:solidFill>
                <a:latin typeface="Calibri" panose="020F0502020204030204"/>
              </a:rPr>
              <a:t> που πρέπει να υπογράψετε με το δικαιούχο συμμετέχοντα. Μιας και </a:t>
            </a:r>
            <a:r>
              <a:rPr lang="el-GR" dirty="0" err="1">
                <a:solidFill>
                  <a:prstClr val="black"/>
                </a:solidFill>
                <a:latin typeface="Calibri" panose="020F0502020204030204"/>
              </a:rPr>
              <a:t>ερωτούμαστε</a:t>
            </a:r>
            <a:r>
              <a:rPr lang="el-GR" dirty="0">
                <a:solidFill>
                  <a:prstClr val="black"/>
                </a:solidFill>
                <a:latin typeface="Calibri" panose="020F0502020204030204"/>
              </a:rPr>
              <a:t> αρκετά συχνά για το συγκεκριμένο άρθρο και πως αυτό συμπληρώνεται θα θέλαμε να διευκρινίσουμε τις επιλογές που βλέπετε. Καλείστε να επιλέξετε μία από τις πιο πάνω επιλογές που περιγράφει τον τρόπο με τον οποίο θα δοθεί η οικονομική στήριξη στον συμμετέχοντα:</a:t>
            </a:r>
          </a:p>
          <a:p>
            <a:pPr marL="232943" indent="-232943" defTabSz="931774">
              <a:buFont typeface="+mj-lt"/>
              <a:buAutoNum type="arabicPeriod"/>
              <a:defRPr/>
            </a:pPr>
            <a:r>
              <a:rPr lang="el-GR" dirty="0">
                <a:solidFill>
                  <a:prstClr val="black"/>
                </a:solidFill>
                <a:latin typeface="Calibri" panose="020F0502020204030204"/>
              </a:rPr>
              <a:t>Στην πρώτη περίπτωση ο ΟΑ </a:t>
            </a:r>
            <a:r>
              <a:rPr lang="el-GR" dirty="0">
                <a:solidFill>
                  <a:srgbClr val="FF0000"/>
                </a:solidFill>
                <a:latin typeface="Calibri" panose="020F0502020204030204"/>
              </a:rPr>
              <a:t>παραχωρεί στον συμμετέχοντα όλο το ποσό που του αναλογεί ώστε να προγραμματίσει και να διευθετήσει ο ίδιος όλα τα σχετικά έξοδα. Στο σημείο που πρέπει να συμπληρωθεί η πληρωμή, θα πρέπει να υπολογίσετε το σύνολο του ποσού που αφορά στα ταξιδιωτικά έξοδα, έξοδα διαβίωσης, δίδακτρα σεμιναρίων </a:t>
            </a:r>
            <a:r>
              <a:rPr lang="el-GR" dirty="0" err="1">
                <a:solidFill>
                  <a:srgbClr val="FF0000"/>
                </a:solidFill>
                <a:latin typeface="Calibri" panose="020F0502020204030204"/>
              </a:rPr>
              <a:t>κλπ</a:t>
            </a:r>
            <a:r>
              <a:rPr lang="el-GR" dirty="0">
                <a:solidFill>
                  <a:srgbClr val="FF0000"/>
                </a:solidFill>
                <a:latin typeface="Calibri" panose="020F0502020204030204"/>
              </a:rPr>
              <a:t> βάσει του μοναδιαίου κόστους του Προγράμματος όπως το είδαμε στην αρχή της παρουσίασης. ΔΕΝ ΠΡΕΠΕΙ ΝΑ ΣΥΜΠΛΗΡΩΘΕΙ ΤΟ ΠΡΑΓΜΑΤΙΚΟ ΚΟΣΤΟΣ ΤΑΞΙΔΙΟΥ.</a:t>
            </a:r>
          </a:p>
          <a:p>
            <a:pPr marL="232943" indent="-232943" defTabSz="931774">
              <a:buFont typeface="+mj-lt"/>
              <a:buAutoNum type="arabicPeriod"/>
              <a:defRPr/>
            </a:pPr>
            <a:r>
              <a:rPr lang="el-GR" dirty="0">
                <a:solidFill>
                  <a:srgbClr val="FF0000"/>
                </a:solidFill>
                <a:latin typeface="Calibri" panose="020F0502020204030204"/>
              </a:rPr>
              <a:t>Στην δεύτερη περίπτωση ο ΟΑ θα αναλάβει να οργανώσει και να διευθετήσει όλα τα έξοδα εκ μέρους του συμμετέχοντα.</a:t>
            </a:r>
          </a:p>
          <a:p>
            <a:pPr defTabSz="931774">
              <a:defRPr/>
            </a:pPr>
            <a:r>
              <a:rPr lang="el-GR" dirty="0">
                <a:solidFill>
                  <a:srgbClr val="FF0000"/>
                </a:solidFill>
                <a:latin typeface="Calibri" panose="020F0502020204030204"/>
              </a:rPr>
              <a:t>Αυτή η επιλογή είναι κάπως ανοικτή. Εδώ εμπίπτουν διάφοροι τρόποι αποζημίωσης των συμμετεχόντων, </a:t>
            </a:r>
            <a:r>
              <a:rPr lang="el-GR" dirty="0" err="1">
                <a:solidFill>
                  <a:srgbClr val="FF0000"/>
                </a:solidFill>
                <a:latin typeface="Calibri" panose="020F0502020204030204"/>
              </a:rPr>
              <a:t>π.χ</a:t>
            </a:r>
            <a:r>
              <a:rPr lang="el-GR" dirty="0">
                <a:solidFill>
                  <a:srgbClr val="FF0000"/>
                </a:solidFill>
                <a:latin typeface="Calibri" panose="020F0502020204030204"/>
              </a:rPr>
              <a:t>:</a:t>
            </a:r>
          </a:p>
          <a:p>
            <a:pPr defTabSz="931774">
              <a:defRPr/>
            </a:pPr>
            <a:r>
              <a:rPr lang="el-GR" dirty="0">
                <a:solidFill>
                  <a:srgbClr val="FF0000"/>
                </a:solidFill>
                <a:latin typeface="Calibri" panose="020F0502020204030204"/>
              </a:rPr>
              <a:t>Α. Ο συμμετέχων δε λαμβάνει καθόλου χρήματα, εφόσον ο δικαιούχος αναλαμβάνει να εξοφλήσει όλα τα σχετικά τιμολόγια απευθείας (π.χ. τιμολόγιο αγοράς αεροπορικού εισιτηρίου, απόδειξη πληρωμής διδάκτρων κτλ.). Αυτό, βέβαια, θα σημαίνει ότι τα καθημερινά έξοδα του συμμετέχοντα στην χώρα υποδοχής (έξοδα γευμάτων που δεν καλύπτονται από τον διοργανωτή, καθημερινή διακίνηση) θα πρέπει να τα καλύψει ο ίδιος ο συμμετέχων και επιστρέφοντας από την κινητικότητα, να προσκομίσει αποδείξεις, για να του καλυφθούν αυτά.</a:t>
            </a:r>
          </a:p>
          <a:p>
            <a:pPr defTabSz="931774">
              <a:defRPr/>
            </a:pPr>
            <a:r>
              <a:rPr lang="el-GR" dirty="0">
                <a:solidFill>
                  <a:srgbClr val="FF0000"/>
                </a:solidFill>
                <a:latin typeface="Calibri" panose="020F0502020204030204"/>
              </a:rPr>
              <a:t>Β. Ο συμμετέχων αναλαμβάνει τα έξοδα και πληρώνεται στη βάση αποδείξεων, με την επιστροφή του από την κινητικότητα (αποζημίωση στη βάση πραγματικού κόστους), πρακτική που δεν είναι η ιδανική για τους συμμετέχοντες. </a:t>
            </a:r>
          </a:p>
          <a:p>
            <a:pPr defTabSz="931774">
              <a:defRPr/>
            </a:pPr>
            <a:r>
              <a:rPr lang="el-GR" dirty="0">
                <a:solidFill>
                  <a:srgbClr val="FF0000"/>
                </a:solidFill>
                <a:latin typeface="Calibri" panose="020F0502020204030204"/>
              </a:rPr>
              <a:t>Γ. Ο συμμετέχων λαμβάνει ένα ποσό από τον οργανισμό πριν την κινητικότητα (αυτό θα μπορούσε να υπολογιστεί είτε στη βάση μοναδιαίου κόστους είτε στη βάση της εκτίμησης των πραγματικών εξόδων) και επιστρέφει ό,τι δεν έχει ξοδέψει στο σχολείο, με την επιστροφή του από την κινητικότητα, αφού προσκομίσει τις σχετικές αποδείξεις. Σε αυτή την περίπτωση, θα πρέπει να φαίνεται ξεκάθαρα τι ακριβώς έλαβε και τι επέστρεψε ο συμμετέχων, μέσα από σχετική γραπτή τεκμηρίωση (π.χ. ένα απλό έντυπο, στο οποίο ο συμμετέχων θα δηλώνει ότι έλαβε το τάδε ποσό και επέστρεψε το τάδε).</a:t>
            </a:r>
          </a:p>
          <a:p>
            <a:pPr defTabSz="931774">
              <a:defRPr/>
            </a:pPr>
            <a:r>
              <a:rPr lang="el-GR" dirty="0" err="1">
                <a:solidFill>
                  <a:srgbClr val="FF0000"/>
                </a:solidFill>
                <a:latin typeface="Calibri" panose="020F0502020204030204"/>
              </a:rPr>
              <a:t>Όποιαδήποτε</a:t>
            </a:r>
            <a:r>
              <a:rPr lang="el-GR" dirty="0">
                <a:solidFill>
                  <a:srgbClr val="FF0000"/>
                </a:solidFill>
                <a:latin typeface="Calibri" panose="020F0502020204030204"/>
              </a:rPr>
              <a:t> άλλη διευθέτηση εξυπηρετεί το σχολείο και τους συμμετέχοντες, δεδομένου ότι υπάρχει πλήρης διαφάνεια και τεκμηρίωση και δεδομένου ότι υπάρχει ίση μεταχείριση των συμμετεχόντων.</a:t>
            </a:r>
          </a:p>
          <a:p>
            <a:pPr defTabSz="931774">
              <a:defRPr/>
            </a:pPr>
            <a:endParaRPr lang="el-GR" dirty="0">
              <a:solidFill>
                <a:srgbClr val="FF0000"/>
              </a:solidFill>
              <a:latin typeface="Calibri" panose="020F0502020204030204"/>
            </a:endParaRPr>
          </a:p>
          <a:p>
            <a:pPr defTabSz="931774">
              <a:defRPr/>
            </a:pPr>
            <a:r>
              <a:rPr lang="el-GR" dirty="0">
                <a:solidFill>
                  <a:srgbClr val="FF0000"/>
                </a:solidFill>
                <a:latin typeface="Calibri" panose="020F0502020204030204"/>
              </a:rPr>
              <a:t>3. Και η Τρίτη είναι ένας Ο ΟΑ παρέχει μέρος της υποστήριξης με πληρωμή και μέρος με παροχή υπηρεσιών. </a:t>
            </a:r>
          </a:p>
          <a:p>
            <a:pPr defTabSz="931774">
              <a:defRPr/>
            </a:pPr>
            <a:endParaRPr lang="el-GR" dirty="0">
              <a:solidFill>
                <a:srgbClr val="FF0000"/>
              </a:solidFill>
              <a:latin typeface="Calibri" panose="020F0502020204030204"/>
            </a:endParaRPr>
          </a:p>
          <a:p>
            <a:pPr defTabSz="931774">
              <a:defRPr/>
            </a:pPr>
            <a:r>
              <a:rPr lang="el-GR" dirty="0">
                <a:solidFill>
                  <a:srgbClr val="FF0000"/>
                </a:solidFill>
                <a:latin typeface="Calibri" panose="020F0502020204030204"/>
              </a:rPr>
              <a:t>ΝΑ ΔΙΑΒΑΣΩ ΤΟ ΠΛΑΙΣΙΟ</a:t>
            </a:r>
          </a:p>
          <a:p>
            <a:endParaRPr lang="el-GR" i="0"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45</a:t>
            </a:fld>
            <a:endParaRPr lang="en-GB"/>
          </a:p>
        </p:txBody>
      </p:sp>
    </p:spTree>
    <p:extLst>
      <p:ext uri="{BB962C8B-B14F-4D97-AF65-F5344CB8AC3E}">
        <p14:creationId xmlns:p14="http://schemas.microsoft.com/office/powerpoint/2010/main" val="959071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i="0" baseline="0" dirty="0"/>
              <a:t>Όσα έχουμε αναφέρει σχετικά με τα υποστηρικτικά έγγραφα και τα παραρτήματα είναι αναρτημένα στην ιστοσελίδα του ΙΔΕΠ – μπορείτε να βρείτε το σχετικό σύνδεσμο. </a:t>
            </a:r>
          </a:p>
        </p:txBody>
      </p:sp>
      <p:sp>
        <p:nvSpPr>
          <p:cNvPr id="4" name="Slide Number Placeholder 3"/>
          <p:cNvSpPr>
            <a:spLocks noGrp="1"/>
          </p:cNvSpPr>
          <p:nvPr>
            <p:ph type="sldNum" sz="quarter" idx="10"/>
          </p:nvPr>
        </p:nvSpPr>
        <p:spPr/>
        <p:txBody>
          <a:bodyPr/>
          <a:lstStyle/>
          <a:p>
            <a:fld id="{C05BEA0F-6C61-4412-98B4-3B1B2AF6C74C}" type="slidenum">
              <a:rPr lang="en-GB" smtClean="0"/>
              <a:t>46</a:t>
            </a:fld>
            <a:endParaRPr lang="en-GB"/>
          </a:p>
        </p:txBody>
      </p:sp>
    </p:spTree>
    <p:extLst>
      <p:ext uri="{BB962C8B-B14F-4D97-AF65-F5344CB8AC3E}">
        <p14:creationId xmlns:p14="http://schemas.microsoft.com/office/powerpoint/2010/main" val="1642259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Όσον αφορά το αρχείο είναι πολύ σημαντικό να διατηρήσετε στον οργανισμό σας φυσικό και ηλεκτρονικό φάκελο για κάθε σχέδιο το οποίο υλοποιείτε στους οποίους θα έχετε ότι σχετικό με το σχέδιο σας. Δεν πρέπει να ξεχνάτε πως το σχέδιο που υλοποιείται δεν είναι ατομικό σχέδιο αλλά του οργανισμού, άρα η καλή τήρηση του αρχείου θα βοηθήσει κι άλλους συναδέλφους που πιθανόν να εμπλακούν στη διαδικασία στη πορεία του σχεδίου- μιας και είναι ένα σύνηθες φαινόμενο η μετακίνηση των συντονιστών ιδιαίτερα σε σχολεία και τεχνικές σχολές. Επιπλέον, διασφαλίζει τη διαφάνεια σε όλες σας τις διαδικασίες. </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47</a:t>
            </a:fld>
            <a:endParaRPr lang="en-GB"/>
          </a:p>
        </p:txBody>
      </p:sp>
    </p:spTree>
    <p:extLst>
      <p:ext uri="{BB962C8B-B14F-4D97-AF65-F5344CB8AC3E}">
        <p14:creationId xmlns:p14="http://schemas.microsoft.com/office/powerpoint/2010/main" val="525983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Σύμφωνα με τους κανόνες του προγράμματος, πρέπει να τηρήσετε αρχείο με τα έντυπα που αφορούν τις κινητικότητες σας για 3 χρόνια για σχέδια χρηματοδότησης κάτω των 60 000 ευρώ και τουλάχιστον 5 χρόνια για σχέδια με χρηματοδότηση ίση ή περισσότερη των 60 000 ευρώ και αυτό είναι μετά την επιστολή εκκαθάρισης του λογαριασμούς σας από το ΙΔΕΠ.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48</a:t>
            </a:fld>
            <a:endParaRPr lang="en-GB"/>
          </a:p>
        </p:txBody>
      </p:sp>
    </p:spTree>
    <p:extLst>
      <p:ext uri="{BB962C8B-B14F-4D97-AF65-F5344CB8AC3E}">
        <p14:creationId xmlns:p14="http://schemas.microsoft.com/office/powerpoint/2010/main" val="13205183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Ενδεικτικά εδώ έχουμε συμπεριλάβει τι θα μπορούσατε να φυλάξετε στο αρχείο σας </a:t>
            </a:r>
          </a:p>
          <a:p>
            <a:r>
              <a:rPr lang="el-GR" baseline="0" dirty="0"/>
              <a:t>Το </a:t>
            </a:r>
            <a:r>
              <a:rPr lang="en-US" baseline="0" dirty="0"/>
              <a:t>OID number </a:t>
            </a:r>
            <a:r>
              <a:rPr lang="el-GR" baseline="0" dirty="0"/>
              <a:t>σας, για όσους δεν το θυμάστε είναι ο μοναδικός αριθμός ταυτοποίησης του οργανισμού σας, και ξεκινά από το γράμμα Ε και ακολουθούν 8 ψηφία. </a:t>
            </a:r>
          </a:p>
          <a:p>
            <a:r>
              <a:rPr lang="el-GR" baseline="0" dirty="0"/>
              <a:t>Πολύ σημαντικό να διατηρείτε το </a:t>
            </a:r>
            <a:r>
              <a:rPr lang="en-US" baseline="0" dirty="0"/>
              <a:t>EU login account</a:t>
            </a:r>
            <a:r>
              <a:rPr lang="el-GR" baseline="0" dirty="0"/>
              <a:t> ή ακόμα και περισσότερα εάν είναι συνδεδεμένα με την αίτηση και τον οργανισμό. Όπως σας προτρέπουμε πάντα, είναι μια πολύ καλή πρακτική να συνδέεται το </a:t>
            </a:r>
            <a:r>
              <a:rPr lang="en-US" baseline="0" dirty="0"/>
              <a:t>EU login account</a:t>
            </a:r>
            <a:r>
              <a:rPr lang="el-GR" baseline="0" dirty="0"/>
              <a:t> με ένα γενικό </a:t>
            </a:r>
            <a:r>
              <a:rPr lang="en-US" baseline="0" dirty="0"/>
              <a:t>email </a:t>
            </a:r>
            <a:r>
              <a:rPr lang="el-GR" baseline="0" dirty="0"/>
              <a:t>του οργανισμού προκειμένου ανά πάσα στιγμή οποιοσδήποτε συνάδελφος εμπλακεί στο σχέδιο να έχει πρόσβαση στα διάφορα εργαλεία της Ευρωπαϊκής Επιτροπής. </a:t>
            </a:r>
          </a:p>
          <a:p>
            <a:r>
              <a:rPr lang="el-GR" baseline="0" dirty="0"/>
              <a:t>Η αίτηση επίσης είναι σημαντικό να αρχειοθετείται. Παρατηρούμε πως πολλές φορές δεν έχετε κρατήσει αντίγραφο της αίτησης που έχετε υποβάλει</a:t>
            </a:r>
          </a:p>
          <a:p>
            <a:r>
              <a:rPr lang="el-GR" baseline="0" dirty="0"/>
              <a:t>Σημαντική αλληλογραφία</a:t>
            </a:r>
          </a:p>
          <a:p>
            <a:r>
              <a:rPr lang="el-GR" baseline="0" dirty="0"/>
              <a:t>Συμφωνίες επιχορήγησης ή τροποποιήσεις- σημαντικό να τη μελετάτε και να τη συμβουλεύεστε. </a:t>
            </a:r>
          </a:p>
          <a:p>
            <a:r>
              <a:rPr lang="el-GR" baseline="0" dirty="0"/>
              <a:t>Κλπ. (να τα διαβάσω) </a:t>
            </a:r>
          </a:p>
          <a:p>
            <a:endParaRPr lang="el-GR" baseline="0" dirty="0"/>
          </a:p>
          <a:p>
            <a:r>
              <a:rPr lang="el-GR" baseline="0" dirty="0"/>
              <a:t>Τέλος, πολλές φορές σας ζητάμε το κωδικό αίτησης οπότε εδώ μπορείτε να δείτε τη μορφή που έχει ο κωδικός αίτησης, ξεκινάει πάντα με το έτος επιχορήγησης, ο κύκλος της πρόσκλησης που λάβατε τη χρηματοδότηση, το </a:t>
            </a:r>
            <a:r>
              <a:rPr lang="en-US" baseline="0" dirty="0"/>
              <a:t>CY01 </a:t>
            </a:r>
            <a:r>
              <a:rPr lang="el-GR" baseline="0" dirty="0"/>
              <a:t>που είναι η ταυτότητα της ΕΥ, ΚΑ121 που είναι οι διαπιστευμένοι οργανισμοί, ο τομέας είτε είστε </a:t>
            </a:r>
            <a:r>
              <a:rPr lang="en-US" baseline="0" dirty="0"/>
              <a:t>school adult </a:t>
            </a:r>
            <a:r>
              <a:rPr lang="el-GR" baseline="0" dirty="0"/>
              <a:t>ή </a:t>
            </a:r>
            <a:r>
              <a:rPr lang="en-US" baseline="0" dirty="0"/>
              <a:t>vet, </a:t>
            </a:r>
            <a:r>
              <a:rPr lang="el-GR" baseline="0" dirty="0"/>
              <a:t>και μετά υπάρχουν κάποια στοιχεία όπου είναι και αυτά που ζητάμε τις περισσότερες φορές όταν επικοινωνούμε για να μπορέσουμε να εντοπίσουμε από τις δικές μας πλατφόρμες το έργο σας. </a:t>
            </a:r>
          </a:p>
        </p:txBody>
      </p:sp>
      <p:sp>
        <p:nvSpPr>
          <p:cNvPr id="4" name="Slide Number Placeholder 3"/>
          <p:cNvSpPr>
            <a:spLocks noGrp="1"/>
          </p:cNvSpPr>
          <p:nvPr>
            <p:ph type="sldNum" sz="quarter" idx="10"/>
          </p:nvPr>
        </p:nvSpPr>
        <p:spPr/>
        <p:txBody>
          <a:bodyPr/>
          <a:lstStyle/>
          <a:p>
            <a:fld id="{C05BEA0F-6C61-4412-98B4-3B1B2AF6C74C}" type="slidenum">
              <a:rPr lang="en-GB" smtClean="0"/>
              <a:t>49</a:t>
            </a:fld>
            <a:endParaRPr lang="en-GB"/>
          </a:p>
        </p:txBody>
      </p:sp>
    </p:spTree>
    <p:extLst>
      <p:ext uri="{BB962C8B-B14F-4D97-AF65-F5344CB8AC3E}">
        <p14:creationId xmlns:p14="http://schemas.microsoft.com/office/powerpoint/2010/main" val="91238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l-GR" dirty="0"/>
              <a:t>Δικαιούχοι είναι όσοι έχουν επαρκή ικανότητα για την υλοποίηση σχεδίων η οποία περιλαμβάνει τουλάχιστον 2ετή πείρα στον τομέα για τον οποίο αιτήστε. Δεν απαιτείται προηγούμενη εμπειρία στο πρόγραμμα Ε+. </a:t>
            </a:r>
          </a:p>
          <a:p>
            <a:pPr marL="174708" indent="-174708">
              <a:buFont typeface="Arial" panose="020B0604020202020204" pitchFamily="34" charset="0"/>
              <a:buChar char="•"/>
            </a:pPr>
            <a:r>
              <a:rPr lang="el-GR" dirty="0">
                <a:highlight>
                  <a:srgbClr val="FFFF00"/>
                </a:highlight>
              </a:rPr>
              <a:t>Η διάρκεια των σχεδίων σας είναι 15 μήνες με δυνατότητα παράτασης στους 24 μήνες, και η δυνατότητα αυτή σας δίνεται με την ολοκλήρωση του πρώτου χρόνου του σχεδίου σας, δηλαδή τους 12 μήνες, μέσα από το εργαλείο </a:t>
            </a:r>
            <a:r>
              <a:rPr lang="en-US" dirty="0" err="1">
                <a:highlight>
                  <a:srgbClr val="FFFF00"/>
                </a:highlight>
              </a:rPr>
              <a:t>BeneficiarY</a:t>
            </a:r>
            <a:r>
              <a:rPr lang="en-US" dirty="0">
                <a:highlight>
                  <a:srgbClr val="FFFF00"/>
                </a:highlight>
              </a:rPr>
              <a:t> Module, </a:t>
            </a:r>
            <a:r>
              <a:rPr lang="el-GR" dirty="0">
                <a:highlight>
                  <a:srgbClr val="FFFF00"/>
                </a:highlight>
              </a:rPr>
              <a:t>όπου αιτείστε τη συγκεκριμένη τροποποίηση. Ωστόσο, ο προγραμματισμός σας θα πρέπει να γίνεται για 15 μήνες και να ζητάτε παράταση μόνο εάν χρειάζεται. </a:t>
            </a:r>
          </a:p>
          <a:p>
            <a:pPr marL="174708" indent="-174708">
              <a:buFont typeface="Arial" panose="020B0604020202020204" pitchFamily="34" charset="0"/>
              <a:buChar char="•"/>
            </a:pPr>
            <a:r>
              <a:rPr lang="el-GR" dirty="0"/>
              <a:t>Δεν υπάρχει περιορισμός στον αριθμό των συμμετεχόντων που μπορούν να λάβουν μέρος στο σχέδιο. </a:t>
            </a:r>
          </a:p>
          <a:p>
            <a:pPr marL="174708" indent="-174708" defTabSz="931774">
              <a:buFont typeface="Arial" panose="020B0604020202020204" pitchFamily="34" charset="0"/>
              <a:buChar char="•"/>
              <a:defRPr/>
            </a:pPr>
            <a:r>
              <a:rPr lang="el-GR" dirty="0">
                <a:latin typeface="Calibri" panose="020F0502020204030204" pitchFamily="34" charset="0"/>
                <a:ea typeface="Calibri" panose="020F0502020204030204" pitchFamily="34" charset="0"/>
                <a:cs typeface="Calibri" panose="020F0502020204030204" pitchFamily="34" charset="0"/>
              </a:rPr>
              <a:t>Υπάρχει ευελιξία στον αριθμό, τύπο, διάρκεια και είδος κινητικοτήτων, εφόσον παραμένουν σχετικές με τους στόχους του </a:t>
            </a:r>
            <a:r>
              <a:rPr lang="en-US" dirty="0">
                <a:latin typeface="Calibri" panose="020F0502020204030204" pitchFamily="34" charset="0"/>
                <a:ea typeface="Calibri" panose="020F0502020204030204" pitchFamily="34" charset="0"/>
                <a:cs typeface="Calibri" panose="020F0502020204030204" pitchFamily="34" charset="0"/>
              </a:rPr>
              <a:t>Erasmus Plan</a:t>
            </a:r>
            <a:r>
              <a:rPr lang="el-GR" dirty="0">
                <a:latin typeface="Calibri" panose="020F0502020204030204" pitchFamily="34" charset="0"/>
                <a:ea typeface="Calibri" panose="020F0502020204030204" pitchFamily="34" charset="0"/>
                <a:cs typeface="Calibri" panose="020F0502020204030204" pitchFamily="34" charset="0"/>
              </a:rPr>
              <a:t> σας, στόχους που έχετε θέσει από την αίτηση της διαπίστευσης σας</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Απώτερος στόχος είναι η πλήρης απορρόφηση του κονδυλίου που έχει δεσμευθεί για τον οργανισμό σας. Ενδεικτικούς αριθμητικούς στόχους- δεν </a:t>
            </a:r>
            <a:r>
              <a:rPr lang="el-GR" dirty="0" err="1">
                <a:latin typeface="Calibri" panose="020F0502020204030204" pitchFamily="34" charset="0"/>
                <a:ea typeface="Calibri" panose="020F0502020204030204" pitchFamily="34" charset="0"/>
                <a:cs typeface="Calibri" panose="020F0502020204030204" pitchFamily="34" charset="0"/>
              </a:rPr>
              <a:t>σημαινει</a:t>
            </a:r>
            <a:r>
              <a:rPr lang="el-GR" dirty="0">
                <a:latin typeface="Calibri" panose="020F0502020204030204" pitchFamily="34" charset="0"/>
                <a:ea typeface="Calibri" panose="020F0502020204030204" pitchFamily="34" charset="0"/>
                <a:cs typeface="Calibri" panose="020F0502020204030204" pitchFamily="34" charset="0"/>
              </a:rPr>
              <a:t> ότι </a:t>
            </a:r>
            <a:r>
              <a:rPr lang="el-GR" dirty="0" err="1">
                <a:latin typeface="Calibri" panose="020F0502020204030204" pitchFamily="34" charset="0"/>
                <a:ea typeface="Calibri" panose="020F0502020204030204" pitchFamily="34" charset="0"/>
                <a:cs typeface="Calibri" panose="020F0502020204030204" pitchFamily="34" charset="0"/>
              </a:rPr>
              <a:t>πρεπει</a:t>
            </a:r>
            <a:r>
              <a:rPr lang="el-GR" dirty="0">
                <a:latin typeface="Calibri" panose="020F0502020204030204" pitchFamily="34" charset="0"/>
                <a:ea typeface="Calibri" panose="020F0502020204030204" pitchFamily="34" charset="0"/>
                <a:cs typeface="Calibri" panose="020F0502020204030204" pitchFamily="34" charset="0"/>
              </a:rPr>
              <a:t> να </a:t>
            </a:r>
            <a:r>
              <a:rPr lang="el-GR" dirty="0" err="1">
                <a:latin typeface="Calibri" panose="020F0502020204030204" pitchFamily="34" charset="0"/>
                <a:ea typeface="Calibri" panose="020F0502020204030204" pitchFamily="34" charset="0"/>
                <a:cs typeface="Calibri" panose="020F0502020204030204" pitchFamily="34" charset="0"/>
              </a:rPr>
              <a:t>γινει</a:t>
            </a:r>
            <a:r>
              <a:rPr lang="el-GR" dirty="0">
                <a:latin typeface="Calibri" panose="020F0502020204030204" pitchFamily="34" charset="0"/>
                <a:ea typeface="Calibri" panose="020F0502020204030204" pitchFamily="34" charset="0"/>
                <a:cs typeface="Calibri" panose="020F0502020204030204" pitchFamily="34" charset="0"/>
              </a:rPr>
              <a:t> ο </a:t>
            </a:r>
            <a:r>
              <a:rPr lang="el-GR" dirty="0" err="1">
                <a:latin typeface="Calibri" panose="020F0502020204030204" pitchFamily="34" charset="0"/>
                <a:ea typeface="Calibri" panose="020F0502020204030204" pitchFamily="34" charset="0"/>
                <a:cs typeface="Calibri" panose="020F0502020204030204" pitchFamily="34" charset="0"/>
              </a:rPr>
              <a:t>πραγματικος</a:t>
            </a:r>
            <a:r>
              <a:rPr lang="el-GR" dirty="0">
                <a:latin typeface="Calibri" panose="020F0502020204030204" pitchFamily="34" charset="0"/>
                <a:ea typeface="Calibri" panose="020F0502020204030204" pitchFamily="34" charset="0"/>
                <a:cs typeface="Calibri" panose="020F0502020204030204" pitchFamily="34" charset="0"/>
              </a:rPr>
              <a:t> </a:t>
            </a:r>
            <a:r>
              <a:rPr lang="el-GR" dirty="0" err="1">
                <a:latin typeface="Calibri" panose="020F0502020204030204" pitchFamily="34" charset="0"/>
                <a:ea typeface="Calibri" panose="020F0502020204030204" pitchFamily="34" charset="0"/>
                <a:cs typeface="Calibri" panose="020F0502020204030204" pitchFamily="34" charset="0"/>
              </a:rPr>
              <a:t>αριθμος</a:t>
            </a:r>
            <a:r>
              <a:rPr lang="el-GR" dirty="0">
                <a:latin typeface="Calibri" panose="020F0502020204030204" pitchFamily="34" charset="0"/>
                <a:ea typeface="Calibri" panose="020F0502020204030204" pitchFamily="34" charset="0"/>
                <a:cs typeface="Calibri" panose="020F0502020204030204" pitchFamily="34" charset="0"/>
              </a:rPr>
              <a:t> </a:t>
            </a:r>
            <a:r>
              <a:rPr lang="el-GR" dirty="0" err="1">
                <a:latin typeface="Calibri" panose="020F0502020204030204" pitchFamily="34" charset="0"/>
                <a:ea typeface="Calibri" panose="020F0502020204030204" pitchFamily="34" charset="0"/>
                <a:cs typeface="Calibri" panose="020F0502020204030204" pitchFamily="34" charset="0"/>
              </a:rPr>
              <a:t>κινητικοτντων</a:t>
            </a:r>
            <a:r>
              <a:rPr lang="el-GR" dirty="0">
                <a:latin typeface="Calibri" panose="020F0502020204030204" pitchFamily="34" charset="0"/>
                <a:ea typeface="Calibri" panose="020F0502020204030204" pitchFamily="34" charset="0"/>
                <a:cs typeface="Calibri" panose="020F0502020204030204" pitchFamily="34" charset="0"/>
              </a:rPr>
              <a:t>. </a:t>
            </a:r>
          </a:p>
          <a:p>
            <a:pPr marL="174708" indent="-174708" defTabSz="931774">
              <a:buFont typeface="Arial" panose="020B0604020202020204" pitchFamily="34" charset="0"/>
              <a:buChar char="•"/>
              <a:defRPr/>
            </a:pPr>
            <a:r>
              <a:rPr lang="el-GR" dirty="0">
                <a:latin typeface="Calibri" panose="020F0502020204030204" pitchFamily="34" charset="0"/>
                <a:ea typeface="Calibri" panose="020F0502020204030204" pitchFamily="34" charset="0"/>
                <a:cs typeface="Calibri" panose="020F0502020204030204" pitchFamily="34" charset="0"/>
              </a:rPr>
              <a:t>Η ΕΥ ουσιαστικά ορίζει ένα συγκεκριμένο ποσό χρηματοδότησης χωρίς ωστόσο να σας υποδεικνύει ποιες χώρες, ή ποια είδη κινητικοτήτων πρέπει να υλοποιήσετε. </a:t>
            </a:r>
          </a:p>
          <a:p>
            <a:pPr marL="174708" indent="-174708" defTabSz="931774">
              <a:buFont typeface="Arial" panose="020B0604020202020204" pitchFamily="34" charset="0"/>
              <a:buChar char="•"/>
              <a:defRPr/>
            </a:pPr>
            <a:r>
              <a:rPr lang="el-GR" dirty="0">
                <a:latin typeface="Calibri" panose="020F0502020204030204" pitchFamily="34" charset="0"/>
                <a:ea typeface="Calibri" panose="020F0502020204030204" pitchFamily="34" charset="0"/>
                <a:cs typeface="Calibri" panose="020F0502020204030204" pitchFamily="34" charset="0"/>
              </a:rPr>
              <a:t>Ουσιαστικά σχετικά με τη χρηματοδότηση, είναι εξασφαλισμένη μέχρι και το 2027, και κάθε Φεβρουάριο συνήθως υποβάλετε τις αιτήσεις για τους αριθμούς των κινητικοτήτων που θέλετε να υλοποιήσετε για την κάθε χρονιά. Εδώ πρέπει να αναφέρουμε πως, αν και η χρηματοδότηση είναι εξασφαλισμένη, αυτό δεν μεταφράζεται πως είναι και αυξανόμενη κάθε χρονιά. Η ΕΥ χρησιμοποιεί συγκεκριμένες φόρμουλες και διαδικασίες για τους διαπιστευμένους οργανισμούς θέτοντας συγκεκριμένα κριτήρια όπου δεν μπορεί να παρέμβει. Αυτό θα ήθελα να το έχετε υπόψη σας για κάθε χρονιά που ανακοινώνονται τα αποτελέσματα μιας και οι διαπιστευμένοι οργανισμοί αυξάνονται. Αυτό ωστόσο, δεν σημαίνει πως η χρηματοδότηση θα είναι μειωμένη κάθε πρόσκληση. </a:t>
            </a:r>
          </a:p>
          <a:p>
            <a:pPr marL="174708" indent="-174708" defTabSz="931774">
              <a:buFont typeface="Arial" panose="020B0604020202020204" pitchFamily="34" charset="0"/>
              <a:buChar char="•"/>
              <a:defRPr/>
            </a:pPr>
            <a:r>
              <a:rPr lang="el-GR" dirty="0">
                <a:latin typeface="Calibri" panose="020F0502020204030204" pitchFamily="34" charset="0"/>
                <a:ea typeface="Calibri" panose="020F0502020204030204" pitchFamily="34" charset="0"/>
                <a:cs typeface="Calibri" panose="020F0502020204030204" pitchFamily="34" charset="0"/>
              </a:rPr>
              <a:t>Προχωρώντας, να πούμε πως μια μεμονωμένη διαπίστευση μπορεί να μετατραπεί σε διαπίστευση κοινοπραξίας στον ίδιο τομέα βέβαια.  </a:t>
            </a:r>
          </a:p>
          <a:p>
            <a:pPr marL="174708" indent="-174708" defTabSz="931774">
              <a:buFont typeface="Arial" panose="020B0604020202020204" pitchFamily="34" charset="0"/>
              <a:buChar char="•"/>
              <a:defRPr/>
            </a:pPr>
            <a:r>
              <a:rPr lang="el-GR" dirty="0">
                <a:latin typeface="Calibri" panose="020F0502020204030204" pitchFamily="34" charset="0"/>
                <a:ea typeface="Calibri" panose="020F0502020204030204" pitchFamily="34" charset="0"/>
                <a:cs typeface="Calibri" panose="020F0502020204030204" pitchFamily="34" charset="0"/>
              </a:rPr>
              <a:t>Τέλος, αναφορικά με τη διαπίστευση να ξεκαθαρίσουμε πως, κάθε οργανισμός μπορεί να υποβάλει κάθε χρόνια μόνο μια αίτηση διαπίστευσης για κάθε τομέα δραστηριοποίησης και επιπλέον, έχει τη δυνατότητα σε κάθε πρόσκληση να πραγματοποιεί κινητικότητες και ως μέλος μιας κοινοπραξίας- ΌΧΙ Ως ΣΥΝΤΟΝΙΣΤΗΣ, ΩΣ ΜΕΛΟΣ. Μπορείτε άρα να έχετε τη δική σας διαπίστευση, και να συμμετέχετε και ως μέλος σε κάποια άλλη κοινοπραξία. </a:t>
            </a:r>
            <a:endParaRPr lang="en-GB" dirty="0">
              <a:latin typeface="Calibri" panose="020F0502020204030204" pitchFamily="34" charset="0"/>
              <a:ea typeface="Calibri" panose="020F0502020204030204" pitchFamily="34" charset="0"/>
              <a:cs typeface="Calibri" panose="020F0502020204030204" pitchFamily="34" charset="0"/>
            </a:endParaRPr>
          </a:p>
          <a:p>
            <a:pPr marL="174708" indent="-174708">
              <a:buFont typeface="Arial" panose="020B0604020202020204" pitchFamily="34" charset="0"/>
              <a:buChar char="•"/>
            </a:pPr>
            <a:endParaRPr lang="el-GR" dirty="0"/>
          </a:p>
          <a:p>
            <a:pPr marL="174708" indent="-174708">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a:t>
            </a:fld>
            <a:endParaRPr lang="en-GB"/>
          </a:p>
        </p:txBody>
      </p:sp>
    </p:spTree>
    <p:extLst>
      <p:ext uri="{BB962C8B-B14F-4D97-AF65-F5344CB8AC3E}">
        <p14:creationId xmlns:p14="http://schemas.microsoft.com/office/powerpoint/2010/main" val="502517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Λοιπόν πάμε να δούμε τους υποστηρικτικούς οργανισμούς. Είναι ξεκάθαρο κατά τη διάρκεια της προγραμματικής περίοδού ότι δεν επιτρέπεται η αγορά υπηρεσιών από τρίτους οργανισμούς για βασικά κομμάτια υλοποίησης των σχεδίων. </a:t>
            </a:r>
          </a:p>
          <a:p>
            <a:r>
              <a:rPr lang="el-GR" dirty="0"/>
              <a:t>Άρα εάν πρόκειται να εμπλέξετε οργανισμό υποστήριξης στο σχέδιο σας θα πρέπει να είστε ιδιαίτερα προσεκτικοί. </a:t>
            </a:r>
          </a:p>
          <a:p>
            <a:r>
              <a:rPr lang="el-GR" dirty="0"/>
              <a:t>Ένας υποστηρικτικός οργανισμός μπορεί να σας βοηθήσει σε πρακτικές διαδικασίες που αφορούν το σχέδιο σας και όχι να εμπλακεί σε βασικά καθήκοντα του σχεδίου όπως αυτά ορίζονται στα πρότυπα ποιότητας. </a:t>
            </a: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50</a:t>
            </a:fld>
            <a:endParaRPr lang="en-GB"/>
          </a:p>
        </p:txBody>
      </p:sp>
    </p:spTree>
    <p:extLst>
      <p:ext uri="{BB962C8B-B14F-4D97-AF65-F5344CB8AC3E}">
        <p14:creationId xmlns:p14="http://schemas.microsoft.com/office/powerpoint/2010/main" val="34279671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Σε αυτό το </a:t>
            </a:r>
            <a:r>
              <a:rPr lang="en-US" baseline="0" dirty="0"/>
              <a:t>slide </a:t>
            </a:r>
            <a:r>
              <a:rPr lang="el-GR" baseline="0" dirty="0"/>
              <a:t>μπορείτε να βρείτε το σύνδεσμο που αφορά το </a:t>
            </a:r>
            <a:r>
              <a:rPr lang="en-US" baseline="0" dirty="0"/>
              <a:t>guidance for working with supporting </a:t>
            </a:r>
            <a:r>
              <a:rPr lang="en-US" baseline="0" dirty="0" err="1"/>
              <a:t>organisations</a:t>
            </a:r>
            <a:r>
              <a:rPr lang="en-US" baseline="0" dirty="0"/>
              <a:t> </a:t>
            </a:r>
            <a:r>
              <a:rPr lang="el-GR" baseline="0" dirty="0"/>
              <a:t>για τη συγκεκριμένη προγραμματική περίοδο, μελετήστε τον προσεκτικά εάν πρόκειται να προχωρήσετε σε συνεργασία με υποστηρικτικό οργανισμό γιατί υπάρχουν ξεκάθαρες κατευθυντήριες γραμμές. </a:t>
            </a:r>
          </a:p>
          <a:p>
            <a:r>
              <a:rPr lang="el-GR" baseline="0" dirty="0"/>
              <a:t>Όμως ο δικαιούχος οργανισμός είναι ο μοναδικός που έχει την απόλυτη ευθύνη για τα εξής καθήκοντα που δεν μπορούν σε καμία περίπτωση να αναλάβουν υποστηρικτικοί οργανισμοί. </a:t>
            </a:r>
          </a:p>
          <a:p>
            <a:pPr marL="174708" indent="-174708">
              <a:buFont typeface="Arial" panose="020B0604020202020204" pitchFamily="34" charset="0"/>
              <a:buChar char="•"/>
            </a:pPr>
            <a:r>
              <a:rPr lang="el-GR" baseline="0" dirty="0"/>
              <a:t> Η επικοινωνία με τους οργανισμούς υποδοχής για το περιεχόμενο της κινητικότητας </a:t>
            </a:r>
          </a:p>
          <a:p>
            <a:pPr marL="174708" indent="-174708" algn="just">
              <a:buFont typeface="Arial" panose="020B0604020202020204" pitchFamily="34" charset="0"/>
              <a:buChar char="•"/>
            </a:pPr>
            <a:r>
              <a:rPr lang="el-GR" dirty="0">
                <a:solidFill>
                  <a:schemeClr val="tx1">
                    <a:lumMod val="75000"/>
                    <a:lumOff val="25000"/>
                  </a:schemeClr>
                </a:solidFill>
                <a:sym typeface="Wingdings" panose="05000000000000000000" pitchFamily="2" charset="2"/>
              </a:rPr>
              <a:t>Η διευθέτηση του προγράμματος εκπαίδευσης/κατάρτισης</a:t>
            </a:r>
          </a:p>
          <a:p>
            <a:pPr marL="174708" indent="-174708" algn="just">
              <a:buFont typeface="Arial" panose="020B0604020202020204" pitchFamily="34" charset="0"/>
              <a:buChar char="•"/>
            </a:pPr>
            <a:r>
              <a:rPr lang="el-GR" dirty="0">
                <a:solidFill>
                  <a:schemeClr val="tx1">
                    <a:lumMod val="75000"/>
                    <a:lumOff val="25000"/>
                  </a:schemeClr>
                </a:solidFill>
                <a:sym typeface="Wingdings" panose="05000000000000000000" pitchFamily="2" charset="2"/>
              </a:rPr>
              <a:t>Η συμπλήρωση/υπογραφή συμφωνιών και </a:t>
            </a:r>
            <a:r>
              <a:rPr lang="en-US" dirty="0">
                <a:solidFill>
                  <a:schemeClr val="tx1">
                    <a:lumMod val="75000"/>
                    <a:lumOff val="25000"/>
                  </a:schemeClr>
                </a:solidFill>
                <a:sym typeface="Wingdings" panose="05000000000000000000" pitchFamily="2" charset="2"/>
              </a:rPr>
              <a:t>learning agreements</a:t>
            </a:r>
            <a:endParaRPr lang="el-GR" dirty="0">
              <a:solidFill>
                <a:schemeClr val="tx1">
                  <a:lumMod val="75000"/>
                  <a:lumOff val="25000"/>
                </a:schemeClr>
              </a:solidFill>
              <a:sym typeface="Wingdings" panose="05000000000000000000" pitchFamily="2" charset="2"/>
            </a:endParaRPr>
          </a:p>
          <a:p>
            <a:pPr marL="174708" indent="-174708" algn="just">
              <a:buFont typeface="Arial" panose="020B0604020202020204" pitchFamily="34" charset="0"/>
              <a:buChar char="•"/>
            </a:pPr>
            <a:r>
              <a:rPr lang="el-GR" dirty="0">
                <a:solidFill>
                  <a:schemeClr val="tx1">
                    <a:lumMod val="75000"/>
                    <a:lumOff val="25000"/>
                  </a:schemeClr>
                </a:solidFill>
                <a:sym typeface="Wingdings" panose="05000000000000000000" pitchFamily="2" charset="2"/>
              </a:rPr>
              <a:t>Η διαχείριση του κονδυλίου</a:t>
            </a:r>
          </a:p>
          <a:p>
            <a:pPr marL="174708" indent="-174708" algn="just">
              <a:buFont typeface="Arial" panose="020B0604020202020204" pitchFamily="34" charset="0"/>
              <a:buChar char="•"/>
            </a:pPr>
            <a:r>
              <a:rPr lang="el-GR" dirty="0">
                <a:solidFill>
                  <a:schemeClr val="tx1">
                    <a:lumMod val="75000"/>
                    <a:lumOff val="25000"/>
                  </a:schemeClr>
                </a:solidFill>
                <a:sym typeface="Wingdings" panose="05000000000000000000" pitchFamily="2" charset="2"/>
              </a:rPr>
              <a:t>Η αξιολόγηση των κινητικοτήτων</a:t>
            </a:r>
          </a:p>
          <a:p>
            <a:pPr marL="174708" indent="-174708" algn="just">
              <a:buFont typeface="Arial" panose="020B0604020202020204" pitchFamily="34" charset="0"/>
              <a:buChar char="•"/>
            </a:pPr>
            <a:r>
              <a:rPr lang="el-GR" dirty="0">
                <a:solidFill>
                  <a:schemeClr val="tx1">
                    <a:lumMod val="75000"/>
                    <a:lumOff val="25000"/>
                  </a:schemeClr>
                </a:solidFill>
                <a:sym typeface="Wingdings" panose="05000000000000000000" pitchFamily="2" charset="2"/>
              </a:rPr>
              <a:t>Η αξιολόγηση των μαθησιακών αποτελεσμάτων της κινητικότητας</a:t>
            </a:r>
          </a:p>
          <a:p>
            <a:pPr marL="174708" indent="-174708" algn="just">
              <a:buFont typeface="Arial" panose="020B0604020202020204" pitchFamily="34" charset="0"/>
              <a:buChar char="•"/>
            </a:pPr>
            <a:r>
              <a:rPr lang="el-GR" dirty="0">
                <a:solidFill>
                  <a:schemeClr val="tx1">
                    <a:lumMod val="75000"/>
                    <a:lumOff val="25000"/>
                  </a:schemeClr>
                </a:solidFill>
                <a:sym typeface="Wingdings" panose="05000000000000000000" pitchFamily="2" charset="2"/>
              </a:rPr>
              <a:t>Η επικοινωνία και η υποβολή εκθέσεων προς την Εθνική Υπηρεσία</a:t>
            </a:r>
          </a:p>
          <a:p>
            <a:pPr marL="174708" indent="-174708" algn="just">
              <a:buFont typeface="Arial" panose="020B0604020202020204" pitchFamily="34" charset="0"/>
              <a:buChar char="•"/>
            </a:pPr>
            <a:r>
              <a:rPr lang="el-GR" dirty="0">
                <a:solidFill>
                  <a:schemeClr val="tx1">
                    <a:lumMod val="75000"/>
                    <a:lumOff val="25000"/>
                  </a:schemeClr>
                </a:solidFill>
                <a:sym typeface="Wingdings" panose="05000000000000000000" pitchFamily="2" charset="2"/>
              </a:rPr>
              <a:t>Η διάδοση των αποτελεσμάτων</a:t>
            </a:r>
          </a:p>
          <a:p>
            <a:pPr marL="174708" indent="-174708">
              <a:buFontTx/>
              <a:buChar char="-"/>
            </a:pP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51</a:t>
            </a:fld>
            <a:endParaRPr lang="en-GB"/>
          </a:p>
        </p:txBody>
      </p:sp>
    </p:spTree>
    <p:extLst>
      <p:ext uri="{BB962C8B-B14F-4D97-AF65-F5344CB8AC3E}">
        <p14:creationId xmlns:p14="http://schemas.microsoft.com/office/powerpoint/2010/main" val="32422765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solidFill>
                  <a:schemeClr val="tx1">
                    <a:lumMod val="75000"/>
                    <a:lumOff val="25000"/>
                  </a:schemeClr>
                </a:solidFill>
                <a:sym typeface="Wingdings" panose="05000000000000000000" pitchFamily="2" charset="2"/>
              </a:rPr>
              <a:t>Εξεύρεση οργανισμών υποδοχής (όταν αυτό δεν είναι εφικτό από τον ίδιο τον οργανισμό)  όχι όμως στη κατάρτιση του εκπαιδευτικού προγράμματος </a:t>
            </a:r>
            <a:endParaRPr lang="en-US" dirty="0">
              <a:solidFill>
                <a:schemeClr val="tx1">
                  <a:lumMod val="75000"/>
                  <a:lumOff val="25000"/>
                </a:schemeClr>
              </a:solidFill>
              <a:sym typeface="Wingdings" panose="05000000000000000000" pitchFamily="2" charset="2"/>
            </a:endParaRP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52</a:t>
            </a:fld>
            <a:endParaRPr lang="en-GB"/>
          </a:p>
        </p:txBody>
      </p:sp>
    </p:spTree>
    <p:extLst>
      <p:ext uri="{BB962C8B-B14F-4D97-AF65-F5344CB8AC3E}">
        <p14:creationId xmlns:p14="http://schemas.microsoft.com/office/powerpoint/2010/main" val="2209195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53</a:t>
            </a:fld>
            <a:endParaRPr lang="en-GB"/>
          </a:p>
        </p:txBody>
      </p:sp>
    </p:spTree>
    <p:extLst>
      <p:ext uri="{BB962C8B-B14F-4D97-AF65-F5344CB8AC3E}">
        <p14:creationId xmlns:p14="http://schemas.microsoft.com/office/powerpoint/2010/main" val="6712416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Με τη λήξη του σχεδίου σας έχετε στη διάθεση σας 60 ημέρες για να υποβάλετε τη τελική έκθεση ηλεκτρονικά μέσω του </a:t>
            </a:r>
            <a:r>
              <a:rPr lang="en-US" baseline="0" dirty="0"/>
              <a:t>Beneficiary Module. </a:t>
            </a:r>
            <a:endParaRPr lang="el-GR" baseline="0" dirty="0"/>
          </a:p>
          <a:p>
            <a:r>
              <a:rPr lang="el-GR" baseline="0" dirty="0"/>
              <a:t>Να σημειώσουμε ότι η αξιολόγηση δεν μπορεί να πραγματοποιηθεί και το σχέδιο δεν μπορεί να αξιολογηθεί ΠΡΙΝ τη λήξη του σχεδίου ακόμα και αν έχετε ολοκληρώσει τις κινητικότητες σας και έχετε υποβάλει την έκθεση νωρίτερα. Όπως ανάφερα και προηγουμένως είναι καλό να εκμεταλλευτείτε το χρόνο που σας απομένει μέχρι τη λήξη του σχεδίου να ενισχύσετε τη διάδοση των αποτελεσμάτων σας. </a:t>
            </a:r>
          </a:p>
          <a:p>
            <a:r>
              <a:rPr lang="el-GR" baseline="0" dirty="0"/>
              <a:t>Η τελική έκθεση πρέπει να συνοδεύεται με τα απαραίτητα έγγραφα, το </a:t>
            </a:r>
            <a:r>
              <a:rPr lang="en-US" baseline="0" dirty="0"/>
              <a:t>declaration of honor </a:t>
            </a:r>
            <a:r>
              <a:rPr lang="el-GR" baseline="0" dirty="0"/>
              <a:t>καθώς και οποιεσδήποτε αποδείξεις έχουν χρησιμοποιηθεί για δαπάνες που καλύφθηκαν στη βάσει πραγματικών εξόδων. </a:t>
            </a:r>
          </a:p>
          <a:p>
            <a:r>
              <a:rPr lang="el-GR" baseline="0" dirty="0"/>
              <a:t>Αναφέρω εκ νέου πως, τα </a:t>
            </a:r>
            <a:r>
              <a:rPr lang="en-US" baseline="0" dirty="0"/>
              <a:t>Participant survey </a:t>
            </a:r>
            <a:r>
              <a:rPr lang="el-GR" baseline="0" dirty="0"/>
              <a:t>είναι πολύ σημαντικά να είναι συμπληρωμένα ούτως ώστε να μπορέσετε να προχωρήσετε σε υποβολή της τελικής σας έκθεσης. Εάν δεν καταφέρετε να υποβληθούν όλα </a:t>
            </a:r>
            <a:r>
              <a:rPr lang="en-US" baseline="0" dirty="0"/>
              <a:t>ta surveys </a:t>
            </a:r>
            <a:r>
              <a:rPr lang="el-GR" baseline="0" dirty="0"/>
              <a:t>λόγω τεχνικού προβλήματος τότε επικοινωνήστε έγκαιρα με την ΕΥ και την αρμόδια λειτουργό της δράσης σας προκειμένου να μπορέσει να σας παρέχει στήριξη έγκαιρα. Διαφορετικά εάν δεν υποβληθούν τότε αυτό θα επηρεάσει αρνητικά τη τελική σας βαθμολογία αλλά και τη χρηματοδότηση σας. </a:t>
            </a:r>
          </a:p>
          <a:p>
            <a:endParaRPr lang="el-GR" baseline="0" dirty="0"/>
          </a:p>
          <a:p>
            <a:r>
              <a:rPr lang="el-GR" baseline="0" dirty="0"/>
              <a:t>Εάν η έκθεση σας βαθμολογηθεί με κάτω από 60% τότε είναι πιθανόν να γίνει αποκοπή από τη τελική σας πληρωμή. Είναι πολύ σημαντικός ΄παράγοντας η βαθμολογία που θα λάβετε κατά τη τελική έκθεση αφού θα προσμετρήσει για την χρηματοδότηση που θα λάβετε για την επόμενη χρονιά. </a:t>
            </a:r>
          </a:p>
        </p:txBody>
      </p:sp>
      <p:sp>
        <p:nvSpPr>
          <p:cNvPr id="4" name="Slide Number Placeholder 3"/>
          <p:cNvSpPr>
            <a:spLocks noGrp="1"/>
          </p:cNvSpPr>
          <p:nvPr>
            <p:ph type="sldNum" sz="quarter" idx="10"/>
          </p:nvPr>
        </p:nvSpPr>
        <p:spPr/>
        <p:txBody>
          <a:bodyPr/>
          <a:lstStyle/>
          <a:p>
            <a:fld id="{C05BEA0F-6C61-4412-98B4-3B1B2AF6C74C}" type="slidenum">
              <a:rPr lang="en-GB" smtClean="0"/>
              <a:t>54</a:t>
            </a:fld>
            <a:endParaRPr lang="en-GB"/>
          </a:p>
        </p:txBody>
      </p:sp>
    </p:spTree>
    <p:extLst>
      <p:ext uri="{BB962C8B-B14F-4D97-AF65-F5344CB8AC3E}">
        <p14:creationId xmlns:p14="http://schemas.microsoft.com/office/powerpoint/2010/main" val="18207980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Η τελική πληρωμή γίνεται εντός 60 ημερών από την παραλαβή της τελικής έκθεσης με κατάθεση στον τραπεζικό λογαριασμό του οργανισμού, που αποτελεί παράρτημα της ΣΕ. </a:t>
            </a:r>
          </a:p>
          <a:p>
            <a:r>
              <a:rPr lang="el-GR" baseline="0" dirty="0"/>
              <a:t>Το τελικό ποσό που θα λάβετε, υπολογίζεται με βάση τις συνολικές επιλέξιμες κινητικότητες που έχετε υλοποιήσει. Άρα αν για παράδειγμα έχετε αιτηθεί για 5 κινητικότητες αλλά υλοποιήσατε τις 3, θα λάβετε το ποσό που αναλογεί στις 3 κινητικότητες. Στην περίπτωση που δεν έχετε αξιοποιήσει όλο το ποσό της προκαταβολής, τότε θα σας ζητηθεί να επιστρέψετε κονδύλι. </a:t>
            </a:r>
          </a:p>
          <a:p>
            <a:r>
              <a:rPr lang="el-GR" baseline="0" dirty="0"/>
              <a:t>Μείωση της τελικής πληρωμής μπορεί επίσης να γίνει λόγω: </a:t>
            </a:r>
          </a:p>
          <a:p>
            <a:r>
              <a:rPr lang="el-GR" baseline="0" dirty="0"/>
              <a:t>μη επιλέξιμων κινητικοτήτων</a:t>
            </a:r>
          </a:p>
          <a:p>
            <a:r>
              <a:rPr lang="el-GR" baseline="0" dirty="0"/>
              <a:t>φτωχής ή καθυστερημένης εφαρμογής του Σχεδίου</a:t>
            </a:r>
          </a:p>
          <a:p>
            <a:r>
              <a:rPr lang="el-GR" baseline="0" dirty="0"/>
              <a:t>μη υποβολή των απαραίτητων εγγράφων / στοιχείων</a:t>
            </a:r>
          </a:p>
          <a:p>
            <a:r>
              <a:rPr lang="el-GR" baseline="0" dirty="0"/>
              <a:t>χαμηλή βαθμολογία τελικής έκθεσης  </a:t>
            </a:r>
          </a:p>
          <a:p>
            <a:r>
              <a:rPr lang="el-GR" baseline="0" dirty="0"/>
              <a:t>Σας υπενθυμίζω ότι το τελικό ποσό που θα λάβετε δεν μπορεί να ξεπεράσει το ποσό που αναγράφεται στη ΣΕ </a:t>
            </a:r>
          </a:p>
          <a:p>
            <a:endParaRPr lang="en-US" baseline="0" dirty="0"/>
          </a:p>
        </p:txBody>
      </p:sp>
      <p:sp>
        <p:nvSpPr>
          <p:cNvPr id="4" name="Slide Number Placeholder 3"/>
          <p:cNvSpPr>
            <a:spLocks noGrp="1"/>
          </p:cNvSpPr>
          <p:nvPr>
            <p:ph type="sldNum" sz="quarter" idx="10"/>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55</a:t>
            </a:fld>
            <a:endParaRPr lang="en-GB">
              <a:solidFill>
                <a:prstClr val="black"/>
              </a:solidFill>
              <a:latin typeface="Calibri" panose="020F0502020204030204"/>
            </a:endParaRPr>
          </a:p>
        </p:txBody>
      </p:sp>
    </p:spTree>
    <p:extLst>
      <p:ext uri="{BB962C8B-B14F-4D97-AF65-F5344CB8AC3E}">
        <p14:creationId xmlns:p14="http://schemas.microsoft.com/office/powerpoint/2010/main" val="26871976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56</a:t>
            </a:fld>
            <a:endParaRPr lang="en-GB"/>
          </a:p>
        </p:txBody>
      </p:sp>
    </p:spTree>
    <p:extLst>
      <p:ext uri="{BB962C8B-B14F-4D97-AF65-F5344CB8AC3E}">
        <p14:creationId xmlns:p14="http://schemas.microsoft.com/office/powerpoint/2010/main" val="29600411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Το πρόγραμμα επιτρέπει από την απόκλιση των συμφωνημένων κινητικοτήτων που φαίνεται στη συμφωνία επιχορήγησης σας, εφόσον αυτή δεν επηρεάζει τις πρόνοιες της συμφωνίας και εφόσον οι αλλαγές που πρόκειται να κάνετε μπορούν να σας βοηθήσουν να επιτύχετε καλύτερα τους στόχους που έχετε θέσει. </a:t>
            </a:r>
          </a:p>
          <a:p>
            <a:r>
              <a:rPr lang="el-GR" baseline="0" dirty="0"/>
              <a:t>Οι αλλαγές διαφοροποίησης που μπορείτε να κάνετε είναι γραμμένες στη Συμφωνία Επιχορήγησης που υπογράφεται κάθε έτος, οποιαδήποτε αλλαγή σε άλλα άρθρα της συμφωνίας θα πρέπει να γίνονται μετά από τη σύμφωνη γνώμη και έγκριση της ΕΥ. </a:t>
            </a:r>
          </a:p>
          <a:p>
            <a:r>
              <a:rPr lang="el-GR" baseline="0" dirty="0"/>
              <a:t>Δεν απαιτείται τροποποίηση της Συμφωνίας αλλά γραπτή ενημέρωσης της ΕΥ μέσω ηλεκτρονικού μηνύματος σε περιπτώσεις όπου θα έχετε</a:t>
            </a:r>
            <a:r>
              <a:rPr lang="en-US" baseline="0" dirty="0"/>
              <a:t>:</a:t>
            </a:r>
          </a:p>
          <a:p>
            <a:pPr marL="174708" indent="-174708">
              <a:buFontTx/>
              <a:buChar char="-"/>
            </a:pPr>
            <a:r>
              <a:rPr lang="el-GR" baseline="0" dirty="0"/>
              <a:t>Αλλαγή του συντονιστή του σχεδίου- άρα ατόμου επικοινωνίας στέλνοντας τα νέα στοιχεία επικοινωνίας του νέου ατόμου</a:t>
            </a:r>
          </a:p>
          <a:p>
            <a:pPr marL="174708" indent="-174708">
              <a:buFontTx/>
              <a:buChar char="-"/>
            </a:pPr>
            <a:r>
              <a:rPr lang="el-GR" baseline="0" dirty="0"/>
              <a:t>Αλλαγή στοιχεία επικοινωνίας του οργανισμού σας </a:t>
            </a:r>
          </a:p>
          <a:p>
            <a:pPr marL="174708" indent="-174708">
              <a:buFontTx/>
              <a:buChar char="-"/>
            </a:pPr>
            <a:r>
              <a:rPr lang="el-GR" baseline="0" dirty="0"/>
              <a:t>Αλλαγή στοιχεία επικοινωνίας νόμιμου εκπροσώπου </a:t>
            </a:r>
          </a:p>
          <a:p>
            <a:r>
              <a:rPr lang="el-GR" baseline="0" dirty="0"/>
              <a:t>Για τα δύο πιο πάνω αλλαγές είναι σημαντική και η ενημέρωση του συστήματος </a:t>
            </a:r>
            <a:r>
              <a:rPr lang="en-US" baseline="0" dirty="0"/>
              <a:t>ORS</a:t>
            </a:r>
            <a:r>
              <a:rPr lang="el-GR" baseline="0" dirty="0"/>
              <a:t> που αφορά τη πλατφόρμα ενημέρωσης των στοιχείων του οργανισμού </a:t>
            </a:r>
          </a:p>
          <a:p>
            <a:endParaRPr lang="el-GR" baseline="0" dirty="0"/>
          </a:p>
          <a:p>
            <a:pPr marL="174708" indent="-174708">
              <a:buFontTx/>
              <a:buChar char="-"/>
            </a:pPr>
            <a:r>
              <a:rPr lang="el-GR" baseline="0" dirty="0"/>
              <a:t>επίσης, όπως ανάφερα μπορούν να υπάρξουν αλλαγές στον αριθμό, τύπο και διάρκεια των δραστηριοτήτων </a:t>
            </a:r>
          </a:p>
          <a:p>
            <a:pPr marL="174708" indent="-174708">
              <a:buFontTx/>
              <a:buChar char="-"/>
            </a:pPr>
            <a:r>
              <a:rPr lang="el-GR" baseline="0" dirty="0"/>
              <a:t>Μεταφορές κονδυλίων χωρίς τροποποίηση όπως αυτό καθορίζεται από τη ΣΕ </a:t>
            </a:r>
          </a:p>
          <a:p>
            <a:endParaRPr lang="el-GR" baseline="0" dirty="0"/>
          </a:p>
          <a:p>
            <a:r>
              <a:rPr lang="el-GR" baseline="0" dirty="0"/>
              <a:t>Το κάθε αίτημα για αλλαγή και τροποποίηση αποστέλλεται γραπτώς προς την ΕΥ και προς τη λειτουργό της κάθε δράσης έγκαιρα πριν τη πραγματοποίηση της κινητικότητας. </a:t>
            </a:r>
          </a:p>
        </p:txBody>
      </p:sp>
      <p:sp>
        <p:nvSpPr>
          <p:cNvPr id="4" name="Slide Number Placeholder 3"/>
          <p:cNvSpPr>
            <a:spLocks noGrp="1"/>
          </p:cNvSpPr>
          <p:nvPr>
            <p:ph type="sldNum" sz="quarter" idx="10"/>
          </p:nvPr>
        </p:nvSpPr>
        <p:spPr/>
        <p:txBody>
          <a:bodyPr/>
          <a:lstStyle/>
          <a:p>
            <a:fld id="{C05BEA0F-6C61-4412-98B4-3B1B2AF6C74C}" type="slidenum">
              <a:rPr lang="en-GB" smtClean="0"/>
              <a:t>57</a:t>
            </a:fld>
            <a:endParaRPr lang="en-GB"/>
          </a:p>
        </p:txBody>
      </p:sp>
    </p:spTree>
    <p:extLst>
      <p:ext uri="{BB962C8B-B14F-4D97-AF65-F5344CB8AC3E}">
        <p14:creationId xmlns:p14="http://schemas.microsoft.com/office/powerpoint/2010/main" val="996662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Υπάρχουν και οι τροποποιήσεις που αφορούν τροποποιήσεις της συμφωνίας και γίνονται μέσω του εργαλείου του ΒΜ κυρίως. </a:t>
            </a:r>
          </a:p>
          <a:p>
            <a:r>
              <a:rPr lang="el-GR" baseline="0" dirty="0"/>
              <a:t>Τώρα, καθ’ όλη τη διάρκεια του σχεδίου μπορείτε να</a:t>
            </a:r>
            <a:r>
              <a:rPr lang="en-US" baseline="0" dirty="0"/>
              <a:t>:</a:t>
            </a:r>
          </a:p>
          <a:p>
            <a:pPr marL="174708" indent="-174708">
              <a:buFontTx/>
              <a:buChar char="-"/>
            </a:pPr>
            <a:r>
              <a:rPr lang="el-GR" baseline="0" dirty="0"/>
              <a:t>Αιτηθείτε για τροποποίηση στη σύνθεση της κοινοπραξίας σας (εάν υφίσταται για τη περίπτωση σας) </a:t>
            </a:r>
          </a:p>
          <a:p>
            <a:pPr marL="174708" indent="-174708">
              <a:buFontTx/>
              <a:buChar char="-"/>
            </a:pPr>
            <a:r>
              <a:rPr lang="el-GR" baseline="0" dirty="0"/>
              <a:t>να αλλάξετε τραπεζικά στοιχεία του οργανισμού </a:t>
            </a:r>
          </a:p>
          <a:p>
            <a:pPr marL="174708" indent="-174708">
              <a:buFontTx/>
              <a:buChar char="-"/>
            </a:pPr>
            <a:r>
              <a:rPr lang="el-GR" baseline="0" dirty="0"/>
              <a:t>Μεταφέρετε κονδύλια με τροποποίηση και πρέπει ΄να στέλνεται τουλάχιστον 1 μήνα πριν τη λήξη του σχεδίου και σίγουρα πριν την υλοποίηση της αλλαγής που θέλετε να κάνετε. Αυτή η μεταφορά αφορά το άρθρο 5.5 της ΣΕ όπου αφορά τη μεταφορά μεγαλύτερη του 15% του συνολικού ποσού από τη κατηγορία </a:t>
            </a:r>
            <a:r>
              <a:rPr lang="en-US" baseline="0" dirty="0"/>
              <a:t>Inclusion support for participants, </a:t>
            </a:r>
            <a:r>
              <a:rPr lang="el-GR" baseline="0" dirty="0"/>
              <a:t>σε οποιαδήποτε άλλη κατηγορία εξόδων. </a:t>
            </a:r>
          </a:p>
          <a:p>
            <a:pPr marL="174708" indent="-174708">
              <a:buFontTx/>
              <a:buChar char="-"/>
            </a:pPr>
            <a:r>
              <a:rPr lang="el-GR" baseline="0" dirty="0"/>
              <a:t>Επιπλέον, ανά πάσα στιγμή κατά τη διάρκεια του σχεδίου σας μπορείτε να αιτηθείτε για επιπλέον χρηματοδότηση στη κατηγορία </a:t>
            </a:r>
            <a:r>
              <a:rPr lang="en-US" baseline="0" dirty="0"/>
              <a:t>exceptional costs </a:t>
            </a:r>
            <a:r>
              <a:rPr lang="el-GR" baseline="0" dirty="0"/>
              <a:t>και </a:t>
            </a:r>
            <a:r>
              <a:rPr lang="en-US" baseline="0" dirty="0"/>
              <a:t>inclusion support for participants, </a:t>
            </a:r>
            <a:r>
              <a:rPr lang="el-GR" baseline="0" dirty="0"/>
              <a:t>πριν τ πραγματοποίηση των κινητικοτήτων προκειμένου η ΕΥ να μπορεί να εγκρίνει το αίτημα σας και αν προχωρήσει σε τροποποίηση της συμφωνίας. </a:t>
            </a:r>
          </a:p>
          <a:p>
            <a:pPr marL="174708" indent="-174708">
              <a:buFontTx/>
              <a:buChar char="-"/>
            </a:pPr>
            <a:endParaRPr lang="el-GR" baseline="0" dirty="0"/>
          </a:p>
          <a:p>
            <a:r>
              <a:rPr lang="el-GR" baseline="0" dirty="0"/>
              <a:t>Τώρα, μετά τους 12 μήνες υλοποίησης του σχεδίου με σχετική ενημέρωση που στέλνεται από την ΕΥ μπορείτε να προχωρήσετε σε τροποποίηση μέσω του ΒΜ για λόγους όπως</a:t>
            </a:r>
            <a:r>
              <a:rPr lang="en-US" baseline="0" dirty="0"/>
              <a:t>:</a:t>
            </a:r>
          </a:p>
          <a:p>
            <a:pPr marL="174708" indent="-174708">
              <a:buFontTx/>
              <a:buChar char="-"/>
            </a:pPr>
            <a:r>
              <a:rPr lang="el-GR" baseline="0" dirty="0"/>
              <a:t>Παράταση της διάρκειας συμφωνίας σας από 15 μήνες σε 24 μήνες. </a:t>
            </a:r>
          </a:p>
          <a:p>
            <a:pPr marL="174708" indent="-174708" defTabSz="931774">
              <a:buFontTx/>
              <a:buChar char="-"/>
              <a:defRPr/>
            </a:pPr>
            <a:r>
              <a:rPr lang="el-GR" baseline="0" dirty="0"/>
              <a:t>Αίτημα πρόσθετης χρηματοδότησης </a:t>
            </a:r>
            <a:r>
              <a:rPr lang="el-GR" dirty="0">
                <a:solidFill>
                  <a:srgbClr val="1EA7AE"/>
                </a:solidFill>
              </a:rPr>
              <a:t>εάν και εφόσον η ΕΥ διαθέτει αναξιοποίητα κονδύλια τότε μπορεί αν σας εγκρίνει το επιπλέον κονδύλι. </a:t>
            </a:r>
            <a:endParaRPr lang="el-GR" baseline="0" dirty="0"/>
          </a:p>
          <a:p>
            <a:pPr marL="174708" indent="-174708" defTabSz="931774">
              <a:buFontTx/>
              <a:buChar char="-"/>
              <a:defRPr/>
            </a:pPr>
            <a:r>
              <a:rPr lang="el-GR" dirty="0">
                <a:solidFill>
                  <a:srgbClr val="1EA7AE"/>
                </a:solidFill>
              </a:rPr>
              <a:t>Αίτημα επιστροφής μέρους της </a:t>
            </a:r>
            <a:r>
              <a:rPr lang="el-GR" dirty="0" err="1">
                <a:solidFill>
                  <a:srgbClr val="1EA7AE"/>
                </a:solidFill>
              </a:rPr>
              <a:t>χορηγηθείσας</a:t>
            </a:r>
            <a:r>
              <a:rPr lang="el-GR" dirty="0">
                <a:solidFill>
                  <a:srgbClr val="1EA7AE"/>
                </a:solidFill>
              </a:rPr>
              <a:t> χρηματοδότησης (έσχατη λύση, σαφής αιτιολόγηση) εάν ‘έχετε αντιμετωπίσει σοβαρά προβλήματα διαχείρισης του σχεδίου σας</a:t>
            </a:r>
            <a:r>
              <a:rPr lang="en-US" dirty="0">
                <a:solidFill>
                  <a:srgbClr val="1EA7AE"/>
                </a:solidFill>
              </a:rPr>
              <a:t>. </a:t>
            </a:r>
            <a:endParaRPr lang="el-GR" dirty="0">
              <a:solidFill>
                <a:srgbClr val="1EA7AE"/>
              </a:solidFill>
            </a:endParaRPr>
          </a:p>
          <a:p>
            <a:pPr marL="174708" indent="-174708" defTabSz="931774">
              <a:buFontTx/>
              <a:buChar char="-"/>
              <a:defRPr/>
            </a:pPr>
            <a:r>
              <a:rPr lang="el-GR" baseline="0" dirty="0"/>
              <a:t>Αίτημα για επιπλέον χρηματοδότηση στη κατηγορία </a:t>
            </a:r>
            <a:r>
              <a:rPr lang="en-US" dirty="0">
                <a:solidFill>
                  <a:srgbClr val="1EA7AE"/>
                </a:solidFill>
              </a:rPr>
              <a:t>“exceptional costs” </a:t>
            </a:r>
            <a:r>
              <a:rPr lang="el-GR" dirty="0">
                <a:solidFill>
                  <a:srgbClr val="1EA7AE"/>
                </a:solidFill>
              </a:rPr>
              <a:t>και </a:t>
            </a:r>
            <a:r>
              <a:rPr lang="en-US" dirty="0">
                <a:solidFill>
                  <a:srgbClr val="1EA7AE"/>
                </a:solidFill>
              </a:rPr>
              <a:t>“inclusion support for participants”</a:t>
            </a:r>
            <a:endParaRPr lang="el-GR" baseline="0" dirty="0"/>
          </a:p>
          <a:p>
            <a:pPr marL="174708" indent="-174708">
              <a:buFontTx/>
              <a:buChar char="-"/>
            </a:pPr>
            <a:endParaRPr lang="el-GR" baseline="0" dirty="0"/>
          </a:p>
          <a:p>
            <a:r>
              <a:rPr lang="en-US" baseline="0" dirty="0"/>
              <a:t>Participant with fewer opportunities- </a:t>
            </a:r>
            <a:r>
              <a:rPr lang="el-GR" baseline="0" dirty="0"/>
              <a:t>πριμοδοτηθήκατε. </a:t>
            </a:r>
          </a:p>
          <a:p>
            <a:r>
              <a:rPr lang="el-GR" baseline="0" dirty="0"/>
              <a:t>Άρα μετά τους 12 μήνες βλέπετε τα δεδομένα σας, τα αξιολογείτε και αποφασίζετε για το πως θα προχωρήσετε προκειμένου το σχέδιο σας να έχει θετικά αποτελέσματα.</a:t>
            </a:r>
          </a:p>
        </p:txBody>
      </p:sp>
      <p:sp>
        <p:nvSpPr>
          <p:cNvPr id="4" name="Slide Number Placeholder 3"/>
          <p:cNvSpPr>
            <a:spLocks noGrp="1"/>
          </p:cNvSpPr>
          <p:nvPr>
            <p:ph type="sldNum" sz="quarter" idx="10"/>
          </p:nvPr>
        </p:nvSpPr>
        <p:spPr/>
        <p:txBody>
          <a:bodyPr/>
          <a:lstStyle/>
          <a:p>
            <a:fld id="{C05BEA0F-6C61-4412-98B4-3B1B2AF6C74C}" type="slidenum">
              <a:rPr lang="en-GB" smtClean="0"/>
              <a:t>58</a:t>
            </a:fld>
            <a:endParaRPr lang="en-GB"/>
          </a:p>
        </p:txBody>
      </p:sp>
    </p:spTree>
    <p:extLst>
      <p:ext uri="{BB962C8B-B14F-4D97-AF65-F5344CB8AC3E}">
        <p14:creationId xmlns:p14="http://schemas.microsoft.com/office/powerpoint/2010/main" val="9123607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ΕΥ λοιπόν διεξάγει διάφορους ελέγχους στα σχέδια και στους δικαιούχους οργανισμούς προκειμένου να διασφαλίσει τη ποιότητα του προγράμματος.</a:t>
            </a:r>
          </a:p>
          <a:p>
            <a:r>
              <a:rPr lang="el-GR" dirty="0"/>
              <a:t>Αυτοί αναφέρονται και στη συμφωνία επιχορήγησης σας. </a:t>
            </a: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59</a:t>
            </a:fld>
            <a:endParaRPr lang="en-GB"/>
          </a:p>
        </p:txBody>
      </p:sp>
    </p:spTree>
    <p:extLst>
      <p:ext uri="{BB962C8B-B14F-4D97-AF65-F5344CB8AC3E}">
        <p14:creationId xmlns:p14="http://schemas.microsoft.com/office/powerpoint/2010/main" val="329742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 να πραγματοποιηθεί μια κινητικότητα πρέπει ουσιαστικά να έχουμε έναν οργανισμό αποστολής και έναν οργανισμό υποδοχής. Οργανισμός αποστολής είναι ο οργανισμός που επιλέγει τους συμμετέχοντες που θα λάβουν μέρος στις κινητικότητες στο εξωτερικό σε κάποια άλλη χώρα της ΕΕ, σε κάποιο οργανισμό υποδοχής για να λάβει εκπαίδευση. Τα είδη κινητικοτήτων που μπορείτε να υλοποιήσετε στο πλαίσιο του σχεδίου σας, είναι οι εξερχόμενες και εισερχόμενες κινητικότητες. Στη πρώτη </a:t>
            </a:r>
            <a:r>
              <a:rPr lang="el-GR" dirty="0" err="1"/>
              <a:t>περιτπωση</a:t>
            </a:r>
            <a:r>
              <a:rPr lang="el-GR" dirty="0"/>
              <a:t> ο οργανισμός σας λειτουργεί ως οργανισμός αποστολής ενώ στη δεύτερη ως οργανισμός υποδοχής. Επίσης, ανάλογα με το τρόπο με τον οποίο θα πραγματοποιήσετε τις κινητικότητες σας μπορεί να είναι φυσικές είτε μεικτές. Η περίπτωση μια κινητικότητα να πραγματοποιηθεί μόνο εικονικά δεν συμπεριλαμβάνεται στο </a:t>
            </a:r>
            <a:r>
              <a:rPr lang="el-GR" dirty="0" err="1"/>
              <a:t>προγραμμα</a:t>
            </a:r>
            <a:r>
              <a:rPr lang="el-GR" dirty="0"/>
              <a:t> και άρα εάν πραγματοποιηθεί τότε δεν μπορεί να χρηματοδοτηθεί. Είναι πολύ σημαντικό ωστόσο να έχετε υπόψη σας πως </a:t>
            </a:r>
            <a:r>
              <a:rPr lang="el-GR" b="1" dirty="0"/>
              <a:t>Στην ελάχιστη και μέγιστη διάρκεια των δραστηριοτήτων</a:t>
            </a:r>
            <a:r>
              <a:rPr lang="en-US" b="1" dirty="0"/>
              <a:t>,</a:t>
            </a:r>
            <a:r>
              <a:rPr lang="el-GR" b="1" dirty="0"/>
              <a:t> όπως αυτή ορίζεται στον Οδηγό του Προγράμματος, δεν συμπεριλαμβάνεται η διάρκεια των εικονικών δραστηριοτήτων καθώς δεν υπολογίζεται ημερήσιο επίδομα διαβίωσης για τις συγκεκριμένες δραστηριότητες. </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6</a:t>
            </a:fld>
            <a:endParaRPr lang="en-GB"/>
          </a:p>
        </p:txBody>
      </p:sp>
    </p:spTree>
    <p:extLst>
      <p:ext uri="{BB962C8B-B14F-4D97-AF65-F5344CB8AC3E}">
        <p14:creationId xmlns:p14="http://schemas.microsoft.com/office/powerpoint/2010/main" val="28496508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Εδώ βλέπουμε τα διάφορα είδη ελέγχων που μπορεί να πραγματοποιηθούν κατά τη διάρκεια ενός σχέδιού/ οργανισμός ή ακόμα και μετά τη λήξη του. </a:t>
            </a:r>
          </a:p>
          <a:p>
            <a:endParaRPr lang="el-GR" baseline="0" dirty="0"/>
          </a:p>
          <a:p>
            <a:r>
              <a:rPr lang="el-GR" baseline="0" dirty="0"/>
              <a:t>Έχουμε αρχικά τον έλεγχο που γίνεται στη τελική έκθεση και έχουμε αναφέρει κάποιες διαδικασίες που ακολουθούμε. Να πούμε απλά πως στις πρώτες σελίδες της τελικής σας έκθεσης φαίνονται ξεκάθαρα τα κριτήρια αξιολόγησης που θα περάσει η τελική σας έκθεση, είναι καλό να τα διαβάσετε πριν συμπληρώσετε τη τελική σας έκθεση. Να πούμε πως ο οργανισμός και το σχέδιο σας θα περάσει από το στάδιο ελέγχου της τελικής έκθεσης. </a:t>
            </a:r>
          </a:p>
          <a:p>
            <a:endParaRPr lang="el-GR" baseline="0" dirty="0"/>
          </a:p>
          <a:p>
            <a:r>
              <a:rPr lang="el-GR" baseline="0" dirty="0"/>
              <a:t>Οι υπόλοιποι έλεγχοι αναφέρονται, δεν σημαίνει πως ο οργανισμός σας θα τύχει τέτοιου ελέγχου όμως είναι καλό να γνωρίζετε σε περίπτωση που τύχει ο οργανισμός σας τύχει τέτοιοί ελέγχου. </a:t>
            </a:r>
          </a:p>
          <a:p>
            <a:r>
              <a:rPr lang="el-GR" baseline="0" dirty="0"/>
              <a:t>Σε κάθε περίπτωση θα πρέπει να έχετε ένα ηλεκτρονικό και φυσικό φάκελο του σχεδίου σας, να έχετε καθορισμένες διαδικασίες, ώστε να έχετε ποιοτικά αποτελέσματα και να μην υπάρχει οποιαδήποτε ανησυχία σε περίπτωση ελέγχου. </a:t>
            </a:r>
          </a:p>
          <a:p>
            <a:pPr defTabSz="931774"/>
            <a:r>
              <a:rPr lang="en-US"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On-the-spot check during</a:t>
            </a: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&amp; after the project implementation</a:t>
            </a: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Διενεργείται κατά τη διάρκεια της υλοποίησης του έργου ή/ και μετά το τέλος του, ώστε η </a:t>
            </a:r>
            <a:r>
              <a:rPr lang="en-GB"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EY </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να επαληθεύσει </a:t>
            </a: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την πραγματοποίηση και την </a:t>
            </a:r>
            <a:r>
              <a:rPr lang="el-GR"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επιλεξιμότητα</a:t>
            </a: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όλων των δραστηριοτήτων σύμφωνα με τους κανόνες του προγράμματος</a:t>
            </a:r>
          </a:p>
          <a:p>
            <a:pPr defTabSz="931774"/>
            <a:endPar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defTabSz="931774"/>
            <a:r>
              <a:rPr lang="en-US" b="1" dirty="0">
                <a:solidFill>
                  <a:prstClr val="black">
                    <a:lumMod val="75000"/>
                    <a:lumOff val="25000"/>
                  </a:prstClr>
                </a:solidFill>
                <a:highlight>
                  <a:srgbClr val="FFFFFF"/>
                </a:highlight>
                <a:latin typeface="Calibri" panose="020F0502020204030204" pitchFamily="34" charset="0"/>
                <a:ea typeface="Calibri" panose="020F0502020204030204" pitchFamily="34" charset="0"/>
                <a:cs typeface="Calibri" panose="020F0502020204030204" pitchFamily="34" charset="0"/>
              </a:rPr>
              <a:t>System Check: </a:t>
            </a:r>
            <a:r>
              <a:rPr lang="el-GR" dirty="0">
                <a:solidFill>
                  <a:prstClr val="black">
                    <a:lumMod val="75000"/>
                    <a:lumOff val="25000"/>
                  </a:prstClr>
                </a:solidFill>
                <a:highlight>
                  <a:srgbClr val="FFFFFF"/>
                </a:highlight>
                <a:latin typeface="Calibri" panose="020F0502020204030204" pitchFamily="34" charset="0"/>
                <a:ea typeface="Calibri" panose="020F0502020204030204" pitchFamily="34" charset="0"/>
                <a:cs typeface="Calibri" panose="020F0502020204030204" pitchFamily="34" charset="0"/>
              </a:rPr>
              <a:t>Έλεγχος που γίνεται από το λογιστήριο για διαπίστωση συμμόρφωσης του δικαιούχου σχετικά με τις δεσμεύσεις και τα πρότυπα εφαρμογής του προγράμματος </a:t>
            </a:r>
            <a:r>
              <a:rPr lang="en-US" dirty="0">
                <a:solidFill>
                  <a:prstClr val="black">
                    <a:lumMod val="75000"/>
                    <a:lumOff val="25000"/>
                  </a:prstClr>
                </a:solidFill>
                <a:highlight>
                  <a:srgbClr val="FFFFFF"/>
                </a:highlight>
                <a:latin typeface="Calibri" panose="020F0502020204030204" pitchFamily="34" charset="0"/>
                <a:ea typeface="Calibri" panose="020F0502020204030204" pitchFamily="34" charset="0"/>
                <a:cs typeface="Calibri" panose="020F0502020204030204" pitchFamily="34" charset="0"/>
              </a:rPr>
              <a:t>Erasmus+. </a:t>
            </a:r>
            <a:r>
              <a:rPr lang="el-GR" dirty="0">
                <a:solidFill>
                  <a:prstClr val="black">
                    <a:lumMod val="75000"/>
                    <a:lumOff val="25000"/>
                  </a:prstClr>
                </a:solidFill>
                <a:highlight>
                  <a:srgbClr val="FFFFFF"/>
                </a:highlight>
                <a:latin typeface="Calibri" panose="020F0502020204030204" pitchFamily="34" charset="0"/>
                <a:ea typeface="Calibri" panose="020F0502020204030204" pitchFamily="34" charset="0"/>
                <a:cs typeface="Calibri" panose="020F0502020204030204" pitchFamily="34" charset="0"/>
              </a:rPr>
              <a:t>Ελέγχονται περισσότερα από ένα Σχέδια του δικαιούχου, κάποια ανοικτά και κάποια κλειστά. Είναι ουσιαστικά ο έλεγχος των διαδικασιών σας </a:t>
            </a:r>
            <a:r>
              <a:rPr lang="el-GR" dirty="0" err="1">
                <a:solidFill>
                  <a:prstClr val="black">
                    <a:lumMod val="75000"/>
                    <a:lumOff val="25000"/>
                  </a:prstClr>
                </a:solidFill>
                <a:highlight>
                  <a:srgbClr val="FFFFFF"/>
                </a:highlight>
                <a:latin typeface="Calibri" panose="020F0502020204030204" pitchFamily="34" charset="0"/>
                <a:ea typeface="Calibri" panose="020F0502020204030204" pitchFamily="34" charset="0"/>
                <a:cs typeface="Calibri" panose="020F0502020204030204" pitchFamily="34" charset="0"/>
              </a:rPr>
              <a:t>καθόλη</a:t>
            </a:r>
            <a:r>
              <a:rPr lang="el-GR" dirty="0">
                <a:solidFill>
                  <a:prstClr val="black">
                    <a:lumMod val="75000"/>
                    <a:lumOff val="25000"/>
                  </a:prstClr>
                </a:solidFill>
                <a:highlight>
                  <a:srgbClr val="FFFFFF"/>
                </a:highlight>
                <a:latin typeface="Calibri" panose="020F0502020204030204" pitchFamily="34" charset="0"/>
                <a:ea typeface="Calibri" panose="020F0502020204030204" pitchFamily="34" charset="0"/>
                <a:cs typeface="Calibri" panose="020F0502020204030204" pitchFamily="34" charset="0"/>
              </a:rPr>
              <a:t> τη διάρκεια του σχεδίου</a:t>
            </a:r>
          </a:p>
          <a:p>
            <a:pPr defTabSz="931774"/>
            <a:endParaRPr lang="el-GR" dirty="0">
              <a:solidFill>
                <a:prstClr val="black">
                  <a:lumMod val="75000"/>
                  <a:lumOff val="25000"/>
                </a:prstClr>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defTabSz="931774"/>
            <a:r>
              <a:rPr lang="en-US"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Desk check:</a:t>
            </a: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υποστηρικτικών αρχείων που διεξάγεται κατά το στάδιο της τελικής έκθεσης ή μετά από την υποβολή της. Ο δικαιούχος πρέπει να υποβάλει δικαιολογητικά για τις κατηγορίες του προϋπολογισμού</a:t>
            </a:r>
            <a:r>
              <a:rPr lang="en-GB"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που θα ζητηθούν από το ΙΔΕΠ</a:t>
            </a:r>
          </a:p>
          <a:p>
            <a:pPr algn="just"/>
            <a:endParaRPr lang="el-GR"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algn="just"/>
            <a:r>
              <a:rPr lang="en-US"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Monitoring visits: </a:t>
            </a:r>
            <a:r>
              <a:rPr lang="el-GR" i="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(Δεν αποτελεί έλεγχο).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H EY </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μπορεί να διενεργεί επισκέψεις παρακολούθησης (φυσικές ή διαδικτυακές), οι οποίες έχουν στόχο κυρίως την υποστήριξη  και παροχή συμβουλών στους δικαιούχους.</a:t>
            </a:r>
            <a:endParaRPr lang="el-GR" dirty="0">
              <a:solidFill>
                <a:schemeClr val="tx1">
                  <a:lumMod val="75000"/>
                  <a:lumOff val="25000"/>
                </a:schemeClr>
              </a:solidFill>
              <a:latin typeface="Century Gothic" panose="020B0502020202020204" pitchFamily="34" charset="0"/>
            </a:endParaRPr>
          </a:p>
          <a:p>
            <a:pPr defTabSz="931774"/>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60</a:t>
            </a:fld>
            <a:endParaRPr lang="en-GB"/>
          </a:p>
        </p:txBody>
      </p:sp>
    </p:spTree>
    <p:extLst>
      <p:ext uri="{BB962C8B-B14F-4D97-AF65-F5344CB8AC3E}">
        <p14:creationId xmlns:p14="http://schemas.microsoft.com/office/powerpoint/2010/main" val="30899079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l-GR" dirty="0"/>
              <a:t>Έχουμε αναφέρει ήδη την τελική έκθεση οπότε δεν θα επαναλάβω τα διάφορα θέματα σχετικά με αυτή </a:t>
            </a:r>
          </a:p>
          <a:p>
            <a:pPr marL="174708" indent="-174708">
              <a:buFont typeface="Arial" panose="020B0604020202020204" pitchFamily="34" charset="0"/>
              <a:buChar char="•"/>
            </a:pPr>
            <a:r>
              <a:rPr lang="el-GR" dirty="0"/>
              <a:t>Σε επίπεδο διαπίστευσης ο οργανισμός σας, καλείται να υποβάλει μια έκθεση προόδου τουλάχιστον μια φορά σε διάστημα 5 ετών. Για τη παρούσα προγραμματική περίοδο η ΕΥ θα σας ενημερώσει για το διάστημα κατά το οποίο εσείς θα πρέπει να προχωρήσετε στην υποβολή της αίτησης </a:t>
            </a:r>
            <a:r>
              <a:rPr lang="el-GR" dirty="0" err="1"/>
              <a:t>προοδου</a:t>
            </a:r>
            <a:r>
              <a:rPr lang="el-GR" dirty="0"/>
              <a:t>. Η έκθεση αυτή θα πρέπει να καλύπτει τον τρόπο με τον οποίο διασφαλίζεται</a:t>
            </a:r>
            <a:r>
              <a:rPr lang="en-US" dirty="0"/>
              <a:t>:</a:t>
            </a:r>
            <a:endParaRPr lang="el-GR" dirty="0"/>
          </a:p>
          <a:p>
            <a:pPr marL="291179" indent="-291179">
              <a:buFont typeface="Arial" panose="020B0604020202020204" pitchFamily="34" charset="0"/>
              <a:buChar char="•"/>
            </a:pPr>
            <a:r>
              <a:rPr lang="el-GR" dirty="0"/>
              <a:t>η τήρηση των προτύπων ποιότητας του Προγράμματος </a:t>
            </a:r>
            <a:r>
              <a:rPr lang="en-US" dirty="0"/>
              <a:t>Erasmus, </a:t>
            </a:r>
          </a:p>
          <a:p>
            <a:pPr marL="291179" indent="-291179">
              <a:buFont typeface="Arial" panose="020B0604020202020204" pitchFamily="34" charset="0"/>
              <a:buChar char="•"/>
            </a:pPr>
            <a:r>
              <a:rPr lang="el-GR" dirty="0"/>
              <a:t>η πρόοδος ως προς την επίτευξη των στόχων του </a:t>
            </a:r>
            <a:r>
              <a:rPr lang="en-US" dirty="0"/>
              <a:t>Erasmus Plan, </a:t>
            </a:r>
            <a:endParaRPr lang="el-GR" dirty="0"/>
          </a:p>
          <a:p>
            <a:pPr marL="291179" indent="-291179">
              <a:buFont typeface="Arial" panose="020B0604020202020204" pitchFamily="34" charset="0"/>
              <a:buChar char="•"/>
            </a:pPr>
            <a:r>
              <a:rPr lang="el-GR" dirty="0"/>
              <a:t>η </a:t>
            </a:r>
            <a:r>
              <a:rPr lang="el-GR" dirty="0" err="1"/>
              <a:t>επικαιροποίηση</a:t>
            </a:r>
            <a:r>
              <a:rPr lang="el-GR" dirty="0"/>
              <a:t> του </a:t>
            </a:r>
            <a:r>
              <a:rPr lang="en-US" dirty="0"/>
              <a:t>Erasmus Plan</a:t>
            </a:r>
            <a:r>
              <a:rPr lang="el-GR" dirty="0"/>
              <a:t>- πρέπει ουσιαστικά να ανανεώσετε το πλάνο σας εάν έχει λήξει. Η διαδικασία γίνεται μέσω του ΒΜ και ουσιαστικά τι εννοούμε όταν λέμε ότι έληξε το πλάνο σας- στη διαδικασία της αίτησης σας στη διαπίστευσή έχετε θέσει ένα χρονικό πλαίσιο για το οποίο θα υλοποιήσετε και θα ισχύει το πλάνο σας, είναι από 2 μέχρι 5 χρόνια- εάν η περίοδος αυτή έχει ολοκληρωθεί τότε πρέπει να γίνει ανανέωση του πλάνου σας- Δεν σημαίνει ότι έληξε και δεν ισχύει απλώς πρέπει να το επικαιροποιήσετε δηλαδή αν οι στόχοι σας παραμένουν οι ίδιοι, εάν πρέπει να διαφοροποιηθούν κλπ. </a:t>
            </a:r>
            <a:endParaRPr lang="en-US" dirty="0"/>
          </a:p>
          <a:p>
            <a:endParaRPr lang="el-GR" dirty="0"/>
          </a:p>
          <a:p>
            <a:r>
              <a:rPr lang="el-GR" dirty="0"/>
              <a:t>Η έκθεση </a:t>
            </a:r>
            <a:r>
              <a:rPr lang="el-GR" dirty="0" err="1"/>
              <a:t>προοόδου</a:t>
            </a:r>
            <a:r>
              <a:rPr lang="el-GR" dirty="0"/>
              <a:t> είναι πολύ σημαντικό κομμάτι – περιμένουμε και εμείς σχετική ενημέρωση για να μπορέσουμε να επικοινωνήσουμε μαζί σας. </a:t>
            </a:r>
          </a:p>
          <a:p>
            <a:r>
              <a:rPr lang="el-GR" dirty="0"/>
              <a:t>Επίσης, η ΕΥ πέρα από τις εκθέσεις προόδου μπορεί να διοργανώσει επίσημους ελέγχους, επισκέψεις παρακολούθησης, ή άλλες δραστηριότητες για τη παρακολούθηση των διαπιστευμένων οργανισμών της προκειμένου να διασφαλίσει τη ποιότητα των έργων και οργανισμών καθώς και να παρέχει στήριξη όπου απαιτείται. </a:t>
            </a:r>
          </a:p>
          <a:p>
            <a:endParaRPr lang="el-GR" dirty="0"/>
          </a:p>
          <a:p>
            <a:endParaRPr lang="en-US" dirty="0"/>
          </a:p>
        </p:txBody>
      </p:sp>
      <p:sp>
        <p:nvSpPr>
          <p:cNvPr id="4" name="Slide Number Placeholder 3"/>
          <p:cNvSpPr>
            <a:spLocks noGrp="1"/>
          </p:cNvSpPr>
          <p:nvPr>
            <p:ph type="sldNum" sz="quarter" idx="10"/>
          </p:nvPr>
        </p:nvSpPr>
        <p:spPr/>
        <p:txBody>
          <a:bodyPr/>
          <a:lstStyle/>
          <a:p>
            <a:fld id="{C05BEA0F-6C61-4412-98B4-3B1B2AF6C74C}" type="slidenum">
              <a:rPr lang="en-GB" smtClean="0"/>
              <a:t>61</a:t>
            </a:fld>
            <a:endParaRPr lang="en-GB"/>
          </a:p>
        </p:txBody>
      </p:sp>
    </p:spTree>
    <p:extLst>
      <p:ext uri="{BB962C8B-B14F-4D97-AF65-F5344CB8AC3E}">
        <p14:creationId xmlns:p14="http://schemas.microsoft.com/office/powerpoint/2010/main" val="29986921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62</a:t>
            </a:fld>
            <a:endParaRPr lang="en-GB"/>
          </a:p>
        </p:txBody>
      </p:sp>
    </p:spTree>
    <p:extLst>
      <p:ext uri="{BB962C8B-B14F-4D97-AF65-F5344CB8AC3E}">
        <p14:creationId xmlns:p14="http://schemas.microsoft.com/office/powerpoint/2010/main" val="40763202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Στο σημείο αυτό ολοκληρώθηκε το κομμάτι που αφορά τη διαχείριση των σχεδίων και της διαπίστευση σας. </a:t>
            </a:r>
          </a:p>
          <a:p>
            <a:endParaRPr lang="el-GR" baseline="0" dirty="0"/>
          </a:p>
          <a:p>
            <a:r>
              <a:rPr lang="el-GR" baseline="0" dirty="0"/>
              <a:t>Κλείνοντας, θα ήθελα να σας ενημερώσω για το βραβείο του Ε+</a:t>
            </a:r>
            <a:r>
              <a:rPr lang="en-US" dirty="0"/>
              <a:t>EUROPEAN LANGUAGE LABEL </a:t>
            </a:r>
            <a:r>
              <a:rPr lang="el-GR" dirty="0"/>
              <a:t>το οποίο απονέμεται σε σχέδια που έχουν ως πεδίο ενδιαφέροντος την εκμάθηση ΄γλωσσών. Σ περίπτωση που σας ενδιαφέρει το σχέδιο σας να αξιολογηθεί </a:t>
            </a:r>
            <a:r>
              <a:rPr lang="el-GR" dirty="0" err="1"/>
              <a:t>γι</a:t>
            </a:r>
            <a:r>
              <a:rPr lang="el-GR" dirty="0"/>
              <a:t> αυτό το βραβείο τότε θα πρέπει αν το δηλώσετε το ενδιαφέρον σας με τη λήξη του σχεδίου σας με </a:t>
            </a:r>
            <a:r>
              <a:rPr lang="el-GR" dirty="0" err="1"/>
              <a:t>τν</a:t>
            </a:r>
            <a:r>
              <a:rPr lang="el-GR" dirty="0"/>
              <a:t> υποβολή της τελικής σας έκθεσης έχει σχετικό πεδίο ένα κουτάκι που μπορείτε να το επιλέξετε. </a:t>
            </a: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63</a:t>
            </a:fld>
            <a:endParaRPr lang="en-GB"/>
          </a:p>
        </p:txBody>
      </p:sp>
    </p:spTree>
    <p:extLst>
      <p:ext uri="{BB962C8B-B14F-4D97-AF65-F5344CB8AC3E}">
        <p14:creationId xmlns:p14="http://schemas.microsoft.com/office/powerpoint/2010/main" val="38837632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64</a:t>
            </a:fld>
            <a:endParaRPr lang="en-GB"/>
          </a:p>
        </p:txBody>
      </p:sp>
    </p:spTree>
    <p:extLst>
      <p:ext uri="{BB962C8B-B14F-4D97-AF65-F5344CB8AC3E}">
        <p14:creationId xmlns:p14="http://schemas.microsoft.com/office/powerpoint/2010/main" val="34081658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65</a:t>
            </a:fld>
            <a:endParaRPr lang="en-GB"/>
          </a:p>
        </p:txBody>
      </p:sp>
    </p:spTree>
    <p:extLst>
      <p:ext uri="{BB962C8B-B14F-4D97-AF65-F5344CB8AC3E}">
        <p14:creationId xmlns:p14="http://schemas.microsoft.com/office/powerpoint/2010/main" val="11737283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66</a:t>
            </a:fld>
            <a:endParaRPr lang="en-GB"/>
          </a:p>
        </p:txBody>
      </p:sp>
    </p:spTree>
    <p:extLst>
      <p:ext uri="{BB962C8B-B14F-4D97-AF65-F5344CB8AC3E}">
        <p14:creationId xmlns:p14="http://schemas.microsoft.com/office/powerpoint/2010/main" val="101386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Ας θυμηθούμε τις επιλέξιμες δραστηριότητες που εμπίπτουν κάτω από επιλέξιμες εξερχόμενες κινητικότητες για όλους τους τομείς. Βλέπετε πως η συγκεκριμένη διαφάνεια αφορά τις δραστηριότητες κινητικότητας προσωπικού και μπορεί να διαφοροποιούνται αναλόγως του τομέα. Επιλέξιμες δραστηριότητες κάτω από τη κατηγορία του προσωπικού είναι η σκιώδης εργασία διάρκειας από 2 μέχρι 60 </a:t>
            </a:r>
            <a:r>
              <a:rPr lang="el-GR" dirty="0" err="1"/>
              <a:t>ήμέρες</a:t>
            </a:r>
            <a:r>
              <a:rPr lang="el-GR" dirty="0"/>
              <a:t>, όπου ο συμμετέχοντας, έχει τη δυνατότητα να παρακολουθήσει ένα ομότιμο του στο εξωτερικό, στον οργανισμό υποδοχής, εν ώρα εργασίας. Προχωράμε στη δυνατότητα για άσκηση καθηκόντων διδασκαλίας ή κατάρτισης, διάρκειας 2 ημερών μέχρι και ένα χρόνο, 365 ημέρες, όπου ο συμμετέχοντας μπορεί να διδάξει ή να παρέχει κατάρτιση σε εκπαιδευομένους σε έναν οργανισμό στο εξωτερικό. Και τέλος, υπάρχει και η δυνατότητα παρακολούθησης και συμμετοχής σε προγράμματα επιμόρφωσης και κατάρτισης, διάρκειας από 2 μέχρι 30 ημέρες, μπορείτε να παρακολουθήσετε δομημένα προγράμματα εκπαίδευσης και κατάρτισης, με μέγιστο τις 10 ημέρες </a:t>
            </a:r>
            <a:r>
              <a:rPr lang="el-GR" dirty="0" err="1"/>
              <a:t>ανα</a:t>
            </a:r>
            <a:r>
              <a:rPr lang="el-GR" dirty="0"/>
              <a:t> συμμετέχοντα ανά σχέδιο. Όσον αφορά τα σεμινάρια, θα πρέπει να έχετε υπόψη πως, αρχικά θα πρέπει να προσφέρονται από εξειδικευμένους επαγγελματίες, και να υπάρχει και ένα προκαθορισμένο πρόγραμμα μάθησης που να έχει συγκεκριμένα μαθησιακά αποτελέσματα, οι δραστηριότητες δε πρέπει να έχουν παθητικό χαρακτήρα αλλά οι συμμετέχοντες πρέπει να </a:t>
            </a:r>
            <a:r>
              <a:rPr lang="el-GR" dirty="0" err="1"/>
              <a:t>αλληλεπιδρούν</a:t>
            </a:r>
            <a:r>
              <a:rPr lang="el-GR" dirty="0"/>
              <a:t> μεταξύ τους. Πλήρως παθητικές δραστηριότητες όπως είναι τα συνέδρια, οι διαλέξεις, μαζικές διασκέψεις κλπ. δεν υποστηρίζονται και δεν είναι επιλέξιμες. </a:t>
            </a:r>
          </a:p>
          <a:p>
            <a:r>
              <a:rPr lang="el-GR" dirty="0"/>
              <a:t>Επίσης, είναι πολύ σημαντικό να θυμάστε πως όλοι οι </a:t>
            </a:r>
            <a:r>
              <a:rPr lang="el-GR" dirty="0" err="1"/>
              <a:t>πάροχοι</a:t>
            </a:r>
            <a:r>
              <a:rPr lang="el-GR" dirty="0"/>
              <a:t> προγραμμάτων εκπαίδευσης είναι εντελώς ανεξάρτητοι από το πρόγραμμα </a:t>
            </a:r>
            <a:r>
              <a:rPr lang="en-US" dirty="0"/>
              <a:t>Erasmus+</a:t>
            </a:r>
            <a:r>
              <a:rPr lang="el-GR" dirty="0"/>
              <a:t>, και λειτουργούν ως </a:t>
            </a:r>
            <a:r>
              <a:rPr lang="el-GR" dirty="0" err="1"/>
              <a:t>πάροχοι</a:t>
            </a:r>
            <a:r>
              <a:rPr lang="el-GR" dirty="0"/>
              <a:t> υπηρεσιών σε μια ελεύθερη αγορά, επομένως η επιλογή των σεμιναρίων αποτελεί αποκλειστική ευθύνη του δικαιούχου οργανισμού ΄και υπάρχουν συγκεκριμένα πρότυπα ποιότητας που μπορούν να σας βοηθήσουν στην επιλογή του σεμιναρίου σας. Τα πρότυπα είναι αναρτημένα τόσο στην ιστοσελίδα του ΙΔΕΠ όσο και στο τέλος της παρουσίασης. </a:t>
            </a:r>
            <a:r>
              <a:rPr lang="el-GR" dirty="0" err="1"/>
              <a:t>Έπίσης</a:t>
            </a:r>
            <a:r>
              <a:rPr lang="el-GR" dirty="0"/>
              <a:t>, </a:t>
            </a:r>
            <a:r>
              <a:rPr lang="el-GR" dirty="0" err="1"/>
              <a:t>συστείνεται</a:t>
            </a:r>
            <a:r>
              <a:rPr lang="el-GR" dirty="0"/>
              <a:t> η αποφυγή ταυτόχρονων συμμετοχών σε σεμινάρια ή εκπαιδεύσεις εκτός σε δεόντων αιτιολογημένων περιπτώσεων. Στόχος σας ως διαπιστευμένοι οργανισμοί είναι τα άτομα που συμμετέχουν στο σχέδιο να λειτουργούν ως πολλαπλασιαστές. Μπορείτε σε αυτή τη διαφάνεια να βρείτε και τον κατάλογο σεμιναρίων από τη πλατφόρμα </a:t>
            </a:r>
            <a:r>
              <a:rPr lang="en-US" dirty="0"/>
              <a:t>European School Education Platform</a:t>
            </a:r>
            <a:r>
              <a:rPr lang="el-GR" dirty="0"/>
              <a:t> όπου υπάρχει μια πληθώρα σεμιναρίων για να διαλέξετε, ωστόσο να είστε προσεκτικοί να είναι με φυσική παρουσία και όχι διαδικτυακά. Τέλος, να αναφέρουμε πως είναι πολύ σημαντικό εάν ζητηθεί από την ΕΥ πρέπει ο οργανισμός να είναι σε θέση να αποδείξει την επίσημη σχέση του με το προσωπικό. </a:t>
            </a:r>
          </a:p>
          <a:p>
            <a:pPr marL="0" indent="0">
              <a:buFontTx/>
              <a:buNone/>
            </a:pPr>
            <a:endParaRPr lang="en-US" dirty="0"/>
          </a:p>
          <a:p>
            <a:pPr marL="0" indent="0">
              <a:buFontTx/>
              <a:buNone/>
            </a:pPr>
            <a:r>
              <a:rPr lang="el-GR" dirty="0"/>
              <a:t>Θα ήθελα να εστιάσω για λίγο στην σχολική εκπαίδευση αναφορικά με κάποιες εγκυκλίους 2024 πληροφοριακά είναι ευθύνη τους να παρακολουθούν τις </a:t>
            </a:r>
            <a:r>
              <a:rPr lang="el-GR" dirty="0" err="1"/>
              <a:t>επικαιροποιημένες</a:t>
            </a:r>
            <a:r>
              <a:rPr lang="en-US" dirty="0"/>
              <a:t>:</a:t>
            </a:r>
            <a:endParaRPr lang="el-GR" dirty="0"/>
          </a:p>
          <a:p>
            <a:pPr marL="232943" indent="-232943">
              <a:buFontTx/>
              <a:buAutoNum type="arabicPeriod"/>
            </a:pPr>
            <a:r>
              <a:rPr lang="el-GR" dirty="0"/>
              <a:t>Εγκύκλιος σχετικά με τη ταυτόχρονη συμμετοχή εκπαιδευτικών στο το ίδιο σεμινάριο ή </a:t>
            </a:r>
            <a:r>
              <a:rPr lang="en-US" dirty="0"/>
              <a:t>Job shadowing </a:t>
            </a:r>
            <a:r>
              <a:rPr lang="el-GR" dirty="0"/>
              <a:t>ή και προπαρασκευαστικές. </a:t>
            </a:r>
            <a:r>
              <a:rPr lang="el-GR" sz="1800" dirty="0">
                <a:effectLst/>
                <a:latin typeface="Arial" panose="020B0604020202020204" pitchFamily="34" charset="0"/>
                <a:ea typeface="Aptos" panose="020B0004020202020204" pitchFamily="34" charset="0"/>
              </a:rPr>
              <a:t>στο πλαίσιο της Βάσης Δράσης 1 δεν επιτρέπεται η ταυτόχρονη συμμετοχή δύο εκπαιδευτικών από το ίδιο σχολείο στο ίδιο σεμινάριο ή στο ίδιο </a:t>
            </a:r>
            <a:r>
              <a:rPr lang="el-GR" sz="1800" dirty="0" err="1">
                <a:effectLst/>
                <a:latin typeface="Arial" panose="020B0604020202020204" pitchFamily="34" charset="0"/>
                <a:ea typeface="Aptos" panose="020B0004020202020204" pitchFamily="34" charset="0"/>
              </a:rPr>
              <a:t>job-shadowing</a:t>
            </a:r>
            <a:r>
              <a:rPr lang="el-GR" sz="1800" dirty="0">
                <a:effectLst/>
                <a:latin typeface="Arial" panose="020B0604020202020204" pitchFamily="34" charset="0"/>
                <a:ea typeface="Aptos" panose="020B0004020202020204" pitchFamily="34" charset="0"/>
              </a:rPr>
              <a:t>, σε εργάσιμο χρόνο. Εντούτοις, σε κάποιες περιπτώσεις για σκιώδη εργασία ενδέχεται να λάβουν μέρος δύο εκπαιδευτικοί από δύο διαφορετικές ειδικότητες (μόνο στην περίπτωση της ΔΜΤΕΕΚ). Τέλος, στις προπαρασκευαστικές επισκέψεις, λαμβάνει μέρος ένας εκπαιδευτικός για κάθε ειδικότητα</a:t>
            </a:r>
            <a:endParaRPr lang="el-GR" dirty="0"/>
          </a:p>
          <a:p>
            <a:pPr marL="232943" indent="-232943">
              <a:buFontTx/>
              <a:buAutoNum type="arabicPeriod"/>
            </a:pPr>
            <a:r>
              <a:rPr lang="el-GR" dirty="0"/>
              <a:t>Εγκύκλιος αναφορικά με τη συμμετοχή μαθητών – αναλογία έξι μαθητών προς ένα εκπαιδευτικό- περίπου 2 εκπαιδευτικοί για 10-12 μαθητές. </a:t>
            </a:r>
          </a:p>
          <a:p>
            <a:pPr marL="232943" indent="-232943">
              <a:buFontTx/>
              <a:buAutoNum type="arabicPeriod"/>
            </a:pPr>
            <a:r>
              <a:rPr lang="el-GR" dirty="0"/>
              <a:t>Εγκύκλιος σχετικά με την αποστολή στο εξωτερικό με τη συμμετοχή μαθητών/</a:t>
            </a:r>
            <a:r>
              <a:rPr lang="el-GR" dirty="0" err="1"/>
              <a:t>ριών</a:t>
            </a:r>
            <a:r>
              <a:rPr lang="el-GR" dirty="0"/>
              <a:t>.</a:t>
            </a:r>
          </a:p>
          <a:p>
            <a:pPr algn="l"/>
            <a:r>
              <a:rPr lang="el-GR" dirty="0">
                <a:latin typeface="CIDFont+F3"/>
              </a:rPr>
              <a:t>4.   Εγκύκλιος σχετικά με τις επισκέψεις εκπαιδευτικών ή και μαθητών της Κύπρου στην Τουρκία στο πλαίσιο ευρωπαϊκών ή άλλων προγραμμάτων και εκδηλώσεων ή επισκέψεις σχολείων από την Τουρκία στην Κύπρο. </a:t>
            </a: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7</a:t>
            </a:fld>
            <a:endParaRPr lang="en-GB"/>
          </a:p>
        </p:txBody>
      </p:sp>
    </p:spTree>
    <p:extLst>
      <p:ext uri="{BB962C8B-B14F-4D97-AF65-F5344CB8AC3E}">
        <p14:creationId xmlns:p14="http://schemas.microsoft.com/office/powerpoint/2010/main" val="106265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Προχωράμε στις επιλέξιμες δραστηριότητες για τη κατηγορία των εκπαιδευομένων. Να πούμε πως εδώ υπάρχει διαφοροποίηση για τον κάθε τομέα δραστηριοποίησης του οργανισμού οπότε πρέπει αν είστε ιδιαίτερα προσεκτικοί προκειμένου να βλέπετε τις επιλέξιμες δραστηριότητες και διάρκεια για τη δική σας περίπτωση. </a:t>
            </a:r>
          </a:p>
          <a:p>
            <a:pPr defTabSz="931774">
              <a:defRPr/>
            </a:pPr>
            <a:r>
              <a:rPr lang="el-GR" dirty="0"/>
              <a:t>Αρχικά βλέπουμε τη συμμετοχή σε διαγωνισμούς δεξιοτήτων διάρκειας 1-10 ημέρες, όπου ισχύει μόνο για τον τομέα της Επαγγελματικής Εκπαίδευσης και Κατάρτισης. Έχουμε τη συμμετοχή σε ομαδικές κινητικότητες εκπαιδευομένων διάρκειας 2 μέχρι 30 ημερών, που από φέτος είναι επιλέξιμη δραστηριότητα και στο τομέα της ΕΕΚ. Τα προγράμματα ομαδικών δραστηριοτήτων που αποτελούνται εξ ολοκλήρου ή κυρίως από εμπορικά διαθέσιμες δραστηριότητες, όπως μαθήματα σε σχολές ξένων γλωσσών ή άλλες εμπορικές «έτοιμες» δραστηριότητες, δεν είναι επιλέξιμα. Εάν είναι σχετικό με το μαθησιακό πρόγραμμα της δραστηριότητας, οι μαθητές μπορούν να περάσουν ένα μικρότερο μέρος της περιόδου κινητικότητας σε κοινές εκδρομές στη φύση, σε πολιτιστικούς χώρους, σε επιχειρήσεις ή δημόσιους φορείς, σε διεθνείς διαγωνισμούς ή σε παρόμοιες μαθησιακές δραστηριότητες. Ωστόσο, το εν λόγω περιεχόμενο πρέπει πάντα να εντάσσεται σε ένα πρόγραμμα μάθησης από ομότιμους που σχεδιάζεται από τα δύο σχολεία.</a:t>
            </a:r>
            <a:endParaRPr lang="en-GB" dirty="0"/>
          </a:p>
          <a:p>
            <a:endParaRPr lang="el-GR" dirty="0"/>
          </a:p>
          <a:p>
            <a:r>
              <a:rPr lang="el-GR" dirty="0"/>
              <a:t>Επίσης, έχουμε τις κινητικότητες μικρής και μεγάλης διάρκειας όπου όπως βλέπετε, υπάρχουν διαφοροποιήσεις στη διάρκεια. Για τις κινητικότητες σύντομης διάρκειας για τη σχολική εκπαίδευση και κατάρτιση η διάρκεια είναι από 10 μέχρι 29 ημέρες, για την εκπαίδευση ενηλίκων από 2 – 29 μέρες και για την ΕΕΚ από 10 μέχρι 89 ημέρες. Για τις κινητικότητες μεγάλης διάρκειας, για τη σχολική και εκπαίδευση ενήλικων η διάρκεια είναι από 30 μέχρι 365 ημέρες ενώ για την ΕΕΚ είναι από 90 μέχρι 365 ημέρες. </a:t>
            </a:r>
          </a:p>
          <a:p>
            <a:r>
              <a:rPr lang="el-GR" dirty="0"/>
              <a:t>Εδώ θα ήθελα να κάνω μια μικρή παρένθεση για τον τομέα της ΕΕΚ όπου πρέπει οι κινητικότητες μικρής και μεγάλης διάρκειας με βάση τον Οδηγό του προγράμματος να πραγματοποιούνται σε </a:t>
            </a:r>
            <a:r>
              <a:rPr lang="el-GR" dirty="0" err="1"/>
              <a:t>πάροχ</a:t>
            </a:r>
            <a:r>
              <a:rPr lang="en-US" dirty="0"/>
              <a:t>o</a:t>
            </a:r>
            <a:r>
              <a:rPr lang="el-GR" dirty="0" err="1"/>
              <a:t>υς</a:t>
            </a:r>
            <a:r>
              <a:rPr lang="el-GR" dirty="0"/>
              <a:t> ΕΕΚ ή και επιχειρήσεις, ενώ για τις ομαδικές κινητικότητες επιλέξιμοι οργανισμοί υποδοχής θεωρούνται </a:t>
            </a:r>
            <a:r>
              <a:rPr lang="el-GR" dirty="0" err="1"/>
              <a:t>πάροχοι</a:t>
            </a:r>
            <a:r>
              <a:rPr lang="el-GR" dirty="0"/>
              <a:t> ΕΕΚ. </a:t>
            </a:r>
            <a:endParaRPr lang="en-US" dirty="0"/>
          </a:p>
        </p:txBody>
      </p:sp>
      <p:sp>
        <p:nvSpPr>
          <p:cNvPr id="4" name="Slide Number Placeholder 3"/>
          <p:cNvSpPr>
            <a:spLocks noGrp="1"/>
          </p:cNvSpPr>
          <p:nvPr>
            <p:ph type="sldNum" sz="quarter" idx="10"/>
          </p:nvPr>
        </p:nvSpPr>
        <p:spPr/>
        <p:txBody>
          <a:bodyPr/>
          <a:lstStyle/>
          <a:p>
            <a:fld id="{C05BEA0F-6C61-4412-98B4-3B1B2AF6C74C}" type="slidenum">
              <a:rPr lang="en-GB" smtClean="0"/>
              <a:t>8</a:t>
            </a:fld>
            <a:endParaRPr lang="en-GB"/>
          </a:p>
        </p:txBody>
      </p:sp>
    </p:spTree>
    <p:extLst>
      <p:ext uri="{BB962C8B-B14F-4D97-AF65-F5344CB8AC3E}">
        <p14:creationId xmlns:p14="http://schemas.microsoft.com/office/powerpoint/2010/main" val="18599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Επίσης, όπως γνωρίζετε υπάρχουν οι προπαρασκευαστικές επισκέψεις που είναι ουσιαστικά σύντομες επισκέψεις σε δυνητικό οργανισμό υποδοχής στο εξωτερικό από το προσωπικό του οργανισμού αποστολής με σκοπό τη καλύτερη προετοιμασία μιας δραστηριότητας εκπαιδευομένων ή προσωπικού. </a:t>
            </a:r>
          </a:p>
          <a:p>
            <a:r>
              <a:rPr lang="el-GR" dirty="0"/>
              <a:t>Οι προπαρασκευαστικές επισκέψεις δεν αποτελούν αυτοτελή και ανεξάρτητη δραστηριότητα αλλά λειτουργούν ως μηχανισμός υποστήριξης για τις κινητικότητες. Επίσης να επισημάνουμε πως δεν μπορείτε σε καμία περίπτωση να πραγματοποιήσετε προπαρασκευαστική επίσκεψη για τη δραστηριότητα των σεμιναρίων κατάρτισης.</a:t>
            </a:r>
          </a:p>
          <a:p>
            <a:r>
              <a:rPr lang="el-GR" dirty="0"/>
              <a:t>Κάθε επίσκεψη πρέπει να έχει σαφή λόγο και να έχει ως απώτερο σκοπό τη διασφάλιση της ποιότητας επερχόμενων κινητικοτήτων. </a:t>
            </a:r>
          </a:p>
          <a:p>
            <a:r>
              <a:rPr lang="el-GR" dirty="0"/>
              <a:t>Μπορείτε να πραγματοποιήσετε προπαρασκευαστικές επισκέψεις, για να προγραμματίσετε τη κινητικότητα ατόμων με λιγότερες ευκαιρίες, για να επισκεφθείτε έναν καινούριο οργανισμό για συνεργασία, να δείτε τους χώρους, να διαμορφώσετε το πρόγραμμα από κοινού κλπ. ή για τη προετοιμασία μιας κινητικότητας μεγάλης διάρκειας. </a:t>
            </a:r>
          </a:p>
          <a:p>
            <a:r>
              <a:rPr lang="el-GR" dirty="0"/>
              <a:t>Σε αυτές τις περιπτώσεις μπορούν να συμμετέχουν μέλη του προσωπικού, ή και συμμετέχοντες που θα λάβουν μέρος σε μεγάλης διάρκειας κινητικότητες ή άτομα με ΄λιγότερες ευκαιρίες. Κατά κανόνα όμως στις προπαρασκευαστικές επισκέψεις λαμβάνουν άτομα μέλη του προσωπικού. </a:t>
            </a: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9</a:t>
            </a:fld>
            <a:endParaRPr lang="en-GB"/>
          </a:p>
        </p:txBody>
      </p:sp>
    </p:spTree>
    <p:extLst>
      <p:ext uri="{BB962C8B-B14F-4D97-AF65-F5344CB8AC3E}">
        <p14:creationId xmlns:p14="http://schemas.microsoft.com/office/powerpoint/2010/main" val="46705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6613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39067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4219947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8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pic>
        <p:nvPicPr>
          <p:cNvPr id="17" name="Google Shape;17;p84" descr="Shape, rectangle&#10;&#10;Description automatically generated"/>
          <p:cNvPicPr preferRelativeResize="0"/>
          <p:nvPr/>
        </p:nvPicPr>
        <p:blipFill rotWithShape="1">
          <a:blip r:embed="rId2">
            <a:alphaModFix/>
          </a:blip>
          <a:srcRect/>
          <a:stretch/>
        </p:blipFill>
        <p:spPr>
          <a:xfrm>
            <a:off x="0" y="0"/>
            <a:ext cx="12264887" cy="6905665"/>
          </a:xfrm>
          <a:prstGeom prst="rect">
            <a:avLst/>
          </a:prstGeom>
          <a:noFill/>
          <a:ln>
            <a:noFill/>
          </a:ln>
        </p:spPr>
      </p:pic>
    </p:spTree>
    <p:extLst>
      <p:ext uri="{BB962C8B-B14F-4D97-AF65-F5344CB8AC3E}">
        <p14:creationId xmlns:p14="http://schemas.microsoft.com/office/powerpoint/2010/main" val="525702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3749916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9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9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2" name="Google Shape;22;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632964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9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9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457486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2"/>
        <p:cNvGrpSpPr/>
        <p:nvPr/>
      </p:nvGrpSpPr>
      <p:grpSpPr>
        <a:xfrm>
          <a:off x="0" y="0"/>
          <a:ext cx="0" cy="0"/>
          <a:chOff x="0" y="0"/>
          <a:chExt cx="0" cy="0"/>
        </a:xfrm>
      </p:grpSpPr>
      <p:sp>
        <p:nvSpPr>
          <p:cNvPr id="33" name="Google Shape;33;p9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9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Google Shape;35;p9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9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Google Shape;37;p9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416577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282842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56941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0"/>
        <p:cNvGrpSpPr/>
        <p:nvPr/>
      </p:nvGrpSpPr>
      <p:grpSpPr>
        <a:xfrm>
          <a:off x="0" y="0"/>
          <a:ext cx="0" cy="0"/>
          <a:chOff x="0" y="0"/>
          <a:chExt cx="0" cy="0"/>
        </a:xfrm>
      </p:grpSpPr>
      <p:sp>
        <p:nvSpPr>
          <p:cNvPr id="51" name="Google Shape;51;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9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9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4" name="Google Shape;54;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2560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555752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7"/>
        <p:cNvGrpSpPr/>
        <p:nvPr/>
      </p:nvGrpSpPr>
      <p:grpSpPr>
        <a:xfrm>
          <a:off x="0" y="0"/>
          <a:ext cx="0" cy="0"/>
          <a:chOff x="0" y="0"/>
          <a:chExt cx="0" cy="0"/>
        </a:xfrm>
      </p:grpSpPr>
      <p:sp>
        <p:nvSpPr>
          <p:cNvPr id="58" name="Google Shape;58;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96"/>
          <p:cNvSpPr>
            <a:spLocks noGrp="1"/>
          </p:cNvSpPr>
          <p:nvPr>
            <p:ph type="pic" idx="2"/>
          </p:nvPr>
        </p:nvSpPr>
        <p:spPr>
          <a:xfrm>
            <a:off x="5183188" y="987425"/>
            <a:ext cx="6172200" cy="4873625"/>
          </a:xfrm>
          <a:prstGeom prst="rect">
            <a:avLst/>
          </a:prstGeom>
          <a:noFill/>
          <a:ln>
            <a:noFill/>
          </a:ln>
        </p:spPr>
      </p:sp>
      <p:sp>
        <p:nvSpPr>
          <p:cNvPr id="60" name="Google Shape;60;p9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1" name="Google Shape;61;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892271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4"/>
        <p:cNvGrpSpPr/>
        <p:nvPr/>
      </p:nvGrpSpPr>
      <p:grpSpPr>
        <a:xfrm>
          <a:off x="0" y="0"/>
          <a:ext cx="0" cy="0"/>
          <a:chOff x="0" y="0"/>
          <a:chExt cx="0" cy="0"/>
        </a:xfrm>
      </p:grpSpPr>
      <p:sp>
        <p:nvSpPr>
          <p:cNvPr id="65" name="Google Shape;65;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9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934967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0"/>
        <p:cNvGrpSpPr/>
        <p:nvPr/>
      </p:nvGrpSpPr>
      <p:grpSpPr>
        <a:xfrm>
          <a:off x="0" y="0"/>
          <a:ext cx="0" cy="0"/>
          <a:chOff x="0" y="0"/>
          <a:chExt cx="0" cy="0"/>
        </a:xfrm>
      </p:grpSpPr>
      <p:sp>
        <p:nvSpPr>
          <p:cNvPr id="71" name="Google Shape;71;p9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9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0873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55FC6A-354B-4DA5-94F6-CCC4DDE206E0}"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5803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55FC6A-354B-4DA5-94F6-CCC4DDE206E0}" type="datetimeFigureOut">
              <a:rPr lang="en-GB" smtClean="0"/>
              <a:t>24/09/2024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5227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55FC6A-354B-4DA5-94F6-CCC4DDE206E0}" type="datetimeFigureOut">
              <a:rPr lang="en-GB" smtClean="0"/>
              <a:t>24/09/2024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46216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55FC6A-354B-4DA5-94F6-CCC4DDE206E0}" type="datetimeFigureOut">
              <a:rPr lang="en-GB" smtClean="0"/>
              <a:t>24/09/2024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06910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5FC6A-354B-4DA5-94F6-CCC4DDE206E0}" type="datetimeFigureOut">
              <a:rPr lang="en-GB" smtClean="0"/>
              <a:t>24/09/2024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20113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24/09/2024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35899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24/09/2024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3563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5FC6A-354B-4DA5-94F6-CCC4DDE206E0}" type="datetimeFigureOut">
              <a:rPr lang="en-GB" smtClean="0"/>
              <a:t>24/09/2024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B162B-4CD5-4016-ADF7-04F7C04287AD}" type="slidenum">
              <a:rPr lang="en-GB" smtClean="0"/>
              <a:t>‹#›</a:t>
            </a:fld>
            <a:endParaRPr lang="en-GB"/>
          </a:p>
        </p:txBody>
      </p:sp>
    </p:spTree>
    <p:extLst>
      <p:ext uri="{BB962C8B-B14F-4D97-AF65-F5344CB8AC3E}">
        <p14:creationId xmlns:p14="http://schemas.microsoft.com/office/powerpoint/2010/main" val="152640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3" descr="Logo, company name&#10;&#10;Description automatically generated"/>
          <p:cNvPicPr preferRelativeResize="0"/>
          <p:nvPr/>
        </p:nvPicPr>
        <p:blipFill rotWithShape="1">
          <a:blip r:embed="rId13">
            <a:alphaModFix/>
          </a:blip>
          <a:srcRect/>
          <a:stretch/>
        </p:blipFill>
        <p:spPr>
          <a:xfrm>
            <a:off x="0" y="0"/>
            <a:ext cx="12165496" cy="6849704"/>
          </a:xfrm>
          <a:prstGeom prst="rect">
            <a:avLst/>
          </a:prstGeom>
          <a:noFill/>
          <a:ln>
            <a:noFill/>
          </a:ln>
        </p:spPr>
      </p:pic>
    </p:spTree>
    <p:extLst>
      <p:ext uri="{BB962C8B-B14F-4D97-AF65-F5344CB8AC3E}">
        <p14:creationId xmlns:p14="http://schemas.microsoft.com/office/powerpoint/2010/main" val="37232821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chool-education.ec.europa.eu/en"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s://erasmus-plus.ec.europa.eu/projects" TargetMode="External"/><Relationship Id="rId4" Type="http://schemas.openxmlformats.org/officeDocument/2006/relationships/hyperlink" Target="https://epale.ec.europa.eu/e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erasmus-plus.ec.europa.eu/resources-and-tools/distance-calculato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2nd-Edition-1.pdf"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academy.europa.eu/local/euacademy/pages/faq/category.php?id=8" TargetMode="External"/><Relationship Id="rId4" Type="http://schemas.openxmlformats.org/officeDocument/2006/relationships/hyperlink" Target="https://academy.europa.eu/local/euacademy/pages/course/community-overview.php?title=learn-a-new-languag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erasmus-plus.ec.europa.eu/resources-and-tools/quality-standards-key-action-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s://www.erasmusplus.nl/en/impacttool-mobilit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erasmusplus.it/wp-content/uploads/2021/09/ErasmusPlus_2021_27-visual_guidelines.pdf"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school-education.ec.europa.eu/en" TargetMode="External"/><Relationship Id="rId5" Type="http://schemas.openxmlformats.org/officeDocument/2006/relationships/hyperlink" Target="http://ec.europa.eu/programmes/erasmus-plus/projects/" TargetMode="External"/><Relationship Id="rId4" Type="http://schemas.openxmlformats.org/officeDocument/2006/relationships/hyperlink" Target="https://epale.ec.europa.eu/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ebgate.ec.europa.eu/beneficiary-module/project/"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8.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hyperlink" Target="https://idep.org.cy/erasmus/diacheirisi-egkekrimenon-schedion-2/schedia-kinitikotitas-mikris-klimakas/"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idep.org.cy/wp-content/uploads/AE-SE-VET-Europass-Learning-agreement-and-certificate-of-learning-outcomes.docx"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s://idep.org.cy/wp-content/uploads/AE-SE-VET-Europass-Group-learning-programme.doc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hyperlink" Target="https://idep.org.cy/erasmus/diacheirisi-egkekrimenon-schedion-2/schedia-kinitikotitas-diapistevmenon-organismon/" TargetMode="Externa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hyperlink" Target="chrome-extension://efaidnbmnnnibpcajpcglclefindmkaj/https:/idep.org.cy/wp-content/uploads/Guidance-for-working-with-supporting-organisations-call-2023.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idep.org.cy/european-language-label"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idep.org.cy/wp-content/uploads/Annex-IV.docx" TargetMode="External"/><Relationship Id="rId13" Type="http://schemas.openxmlformats.org/officeDocument/2006/relationships/hyperlink" Target="https://idep.org.cy/wp-content/uploads/AE-SE-VET-Template-1a-Learning-agreement-complement-3.docx" TargetMode="External"/><Relationship Id="rId3" Type="http://schemas.openxmlformats.org/officeDocument/2006/relationships/image" Target="../media/image6.jpeg"/><Relationship Id="rId7" Type="http://schemas.openxmlformats.org/officeDocument/2006/relationships/hyperlink" Target="https://idep.org.cy/wp-content/uploads/KA121-Annex-III_VET.docx" TargetMode="External"/><Relationship Id="rId12" Type="http://schemas.openxmlformats.org/officeDocument/2006/relationships/hyperlink" Target="https://idep.org.cy/wp-content/uploads/AE-SE-VET-Europass-Learning-agreement-and-certificate-of-learning-outcomes.docx" TargetMode="External"/><Relationship Id="rId2" Type="http://schemas.openxmlformats.org/officeDocument/2006/relationships/notesSlide" Target="../notesSlides/notesSlide64.xml"/><Relationship Id="rId16" Type="http://schemas.openxmlformats.org/officeDocument/2006/relationships/hyperlink" Target="https://idep.org.cy/wp-content/uploads/AE-SE-VET-Template-3-Learning-programme-provided-by-an-invited-expert-3.docx" TargetMode="External"/><Relationship Id="rId1" Type="http://schemas.openxmlformats.org/officeDocument/2006/relationships/slideLayout" Target="../slideLayouts/slideLayout1.xml"/><Relationship Id="rId6" Type="http://schemas.openxmlformats.org/officeDocument/2006/relationships/hyperlink" Target="https://idep.org.cy/wp-content/uploads/KA121-Annex-III_ADU.docx" TargetMode="External"/><Relationship Id="rId11" Type="http://schemas.openxmlformats.org/officeDocument/2006/relationships/hyperlink" Target="https://idep.org.cy/wp-content/uploads/AE-SE-VET-Template-1-Learning-agreement-3.docx" TargetMode="External"/><Relationship Id="rId5" Type="http://schemas.openxmlformats.org/officeDocument/2006/relationships/hyperlink" Target="https://idep.org.cy/wp-content/uploads/KA121-Annex-III_SCH.docx" TargetMode="External"/><Relationship Id="rId15" Type="http://schemas.openxmlformats.org/officeDocument/2006/relationships/hyperlink" Target="https://idep.org.cy/wp-content/uploads/AE-SE-VET-Europass-Group-learning-programme.docx" TargetMode="External"/><Relationship Id="rId10" Type="http://schemas.openxmlformats.org/officeDocument/2006/relationships/hyperlink" Target="https://idep.org.cy/wp-content/uploads/SE-AE-VET-Grant-Agreement-with-participants-2024-final-for-publication-v2.docx" TargetMode="External"/><Relationship Id="rId4" Type="http://schemas.openxmlformats.org/officeDocument/2006/relationships/hyperlink" Target="https://idep.org.cy/wp-content/uploads/KA121-Annex-II.docx" TargetMode="External"/><Relationship Id="rId9" Type="http://schemas.openxmlformats.org/officeDocument/2006/relationships/hyperlink" Target="https://idep.org.cy/wp-content/uploads/KA121-Annex-V.docx" TargetMode="External"/><Relationship Id="rId14" Type="http://schemas.openxmlformats.org/officeDocument/2006/relationships/hyperlink" Target="https://idep.org.cy/wp-content/uploads/AE-SE-VET-Template-2-Learning-programme-for-group-activities-1-1.docx"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idep.org.cy/erasmus/" TargetMode="External"/><Relationship Id="rId13" Type="http://schemas.openxmlformats.org/officeDocument/2006/relationships/hyperlink" Target="https://school-education.ec.europa.eu/en" TargetMode="External"/><Relationship Id="rId18" Type="http://schemas.openxmlformats.org/officeDocument/2006/relationships/hyperlink" Target="https://webgate.ec.europa.eu/beneficiary-module/project/" TargetMode="External"/><Relationship Id="rId3" Type="http://schemas.openxmlformats.org/officeDocument/2006/relationships/image" Target="../media/image6.jpeg"/><Relationship Id="rId21" Type="http://schemas.openxmlformats.org/officeDocument/2006/relationships/hyperlink" Target="https://idep.org.cy/wp-content/uploads/Odigos-EU-LOGIN-EL.pdf" TargetMode="External"/><Relationship Id="rId7" Type="http://schemas.openxmlformats.org/officeDocument/2006/relationships/hyperlink" Target="https://erasmus-plus.ec.europa.eu/resources-and-tools/quality-standards-key-action-1" TargetMode="External"/><Relationship Id="rId12" Type="http://schemas.openxmlformats.org/officeDocument/2006/relationships/hyperlink" Target="https://epale.ec.europa.eu/el" TargetMode="External"/><Relationship Id="rId17" Type="http://schemas.openxmlformats.org/officeDocument/2006/relationships/hyperlink" Target="https://www.erasmusplus.nl/en/impacttool-mobility" TargetMode="External"/><Relationship Id="rId2" Type="http://schemas.openxmlformats.org/officeDocument/2006/relationships/notesSlide" Target="../notesSlides/notesSlide65.xml"/><Relationship Id="rId16" Type="http://schemas.openxmlformats.org/officeDocument/2006/relationships/hyperlink" Target="https://www.erasmusplus.it/wp-content/uploads/2021/09/ErasmusPlus_2021_27-visual_guidelines.pdf" TargetMode="External"/><Relationship Id="rId20" Type="http://schemas.openxmlformats.org/officeDocument/2006/relationships/hyperlink" Target="https://idep.org.cy/wp-content/uploads/Odigos-gia-OID.pdf" TargetMode="External"/><Relationship Id="rId1" Type="http://schemas.openxmlformats.org/officeDocument/2006/relationships/slideLayout" Target="../slideLayouts/slideLayout1.xml"/><Relationship Id="rId6" Type="http://schemas.openxmlformats.org/officeDocument/2006/relationships/hyperlink" Target="https://erasmus-plus.ec.europa.eu/document/erasmus-quality-standards-mobility-projects-vet-adults-schools" TargetMode="External"/><Relationship Id="rId11" Type="http://schemas.openxmlformats.org/officeDocument/2006/relationships/hyperlink" Target="https://idep.org.cy/wp-content/uploads/Guidance-for-working-with-supporting-organisations-call-2023.pdf" TargetMode="External"/><Relationship Id="rId5" Type="http://schemas.openxmlformats.org/officeDocument/2006/relationships/hyperlink" Target="https://idep.org.cy/erasmus/diacheirisi-egkekrimenon-schedion-2/" TargetMode="External"/><Relationship Id="rId15" Type="http://schemas.openxmlformats.org/officeDocument/2006/relationships/hyperlink" Target="https://academy.europa.eu/" TargetMode="External"/><Relationship Id="rId10" Type="http://schemas.openxmlformats.org/officeDocument/2006/relationships/hyperlink" Target="https://idep.org.cy/wp-content/uploads/Inclusion-Diversity-Strategy_CY01_2nd-Edition-1.pdf" TargetMode="External"/><Relationship Id="rId19" Type="http://schemas.openxmlformats.org/officeDocument/2006/relationships/hyperlink" Target="https://webgate.ec.europa.eu/erasmus-esc/index/organisations/register-my-organisation" TargetMode="External"/><Relationship Id="rId4" Type="http://schemas.openxmlformats.org/officeDocument/2006/relationships/hyperlink" Target="https://idep.org.cy/wp-content/uploads/2024-ErasmusProgramme-Guide_EN.pdf" TargetMode="External"/><Relationship Id="rId9" Type="http://schemas.openxmlformats.org/officeDocument/2006/relationships/hyperlink" Target="https://erasmus-plus.ec.europa.eu/resources-and-tools/distance-calculator" TargetMode="External"/><Relationship Id="rId14" Type="http://schemas.openxmlformats.org/officeDocument/2006/relationships/hyperlink" Target="https://erasmus-plus.ec.europa.eu/projects"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hyperlink" Target="mailto:gshiaelou@idep.org.cy" TargetMode="External"/><Relationship Id="rId5" Type="http://schemas.openxmlformats.org/officeDocument/2006/relationships/image" Target="../media/image24.png"/><Relationship Id="rId4" Type="http://schemas.openxmlformats.org/officeDocument/2006/relationships/hyperlink" Target="mailto:maraouzou@idep.org.c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school-education.ec.europa.eu/en/professional-development/courses?f%5B0%5D=modality%3Aon_sit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5520" y="6025244"/>
            <a:ext cx="817880" cy="700676"/>
          </a:xfrm>
          <a:prstGeom prst="rect">
            <a:avLst/>
          </a:prstGeom>
        </p:spPr>
      </p:pic>
      <p:sp>
        <p:nvSpPr>
          <p:cNvPr id="5" name="TextBox 4"/>
          <p:cNvSpPr txBox="1"/>
          <p:nvPr/>
        </p:nvSpPr>
        <p:spPr>
          <a:xfrm>
            <a:off x="517623" y="1052218"/>
            <a:ext cx="11455937" cy="5004447"/>
          </a:xfrm>
          <a:prstGeom prst="rect">
            <a:avLst/>
          </a:prstGeom>
          <a:noFill/>
        </p:spPr>
        <p:txBody>
          <a:bodyPr wrap="square" rtlCol="0">
            <a:spAutoFit/>
          </a:bodyPr>
          <a:lstStyle/>
          <a:p>
            <a:pPr marL="342900" lvl="1" indent="-342900" algn="ctr" defTabSz="1061355">
              <a:spcBef>
                <a:spcPct val="0"/>
              </a:spcBef>
              <a:spcAft>
                <a:spcPct val="15000"/>
              </a:spcAft>
              <a:buFont typeface="Wingdings" panose="05000000000000000000" pitchFamily="2" charset="2"/>
              <a:buChar char="§"/>
              <a:defRPr/>
            </a:pPr>
            <a:r>
              <a:rPr lang="el-GR" sz="2100" b="1" dirty="0">
                <a:solidFill>
                  <a:srgbClr val="93436B"/>
                </a:solidFill>
                <a:cs typeface="Calibri" pitchFamily="34" charset="0"/>
              </a:rPr>
              <a:t>Η ΠΑΡΟΥΣΙΑΣΗ ΠΟΥ ΘΑ ΑΚΟΛΟΥΘΗΣΕΙ ΘΑ ΜΑΓΝΗΤΟΣΚΟΠΕΙΤΑΙ</a:t>
            </a:r>
            <a:r>
              <a:rPr lang="el-GR" sz="2100" dirty="0">
                <a:solidFill>
                  <a:srgbClr val="93436B"/>
                </a:solidFill>
                <a:cs typeface="Calibri" pitchFamily="34" charset="0"/>
              </a:rPr>
              <a:t>.</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ΟΙ ΕΡΩΤΗΣΕΙΣ ΠΟΥ ΘΑ ΥΠΟΒΑΛΛΟΝΤΑΙ ΜΕΣΩ </a:t>
            </a:r>
            <a:r>
              <a:rPr lang="en-GB" sz="2100" dirty="0">
                <a:cs typeface="Calibri" pitchFamily="34" charset="0"/>
              </a:rPr>
              <a:t>CHAT</a:t>
            </a:r>
            <a:r>
              <a:rPr lang="el-GR" sz="2100" dirty="0">
                <a:cs typeface="Calibri" pitchFamily="34" charset="0"/>
              </a:rPr>
              <a:t>, ΚΑΤΑ ΤΗ ΔΙΑΡΚΕΙΑ ΤΗΣ ΠΑΡΟΥΣΙΑΣΗΣ,</a:t>
            </a:r>
            <a:r>
              <a:rPr lang="en-GB" sz="2100" dirty="0">
                <a:cs typeface="Calibri" pitchFamily="34" charset="0"/>
              </a:rPr>
              <a:t> </a:t>
            </a:r>
            <a:r>
              <a:rPr lang="el-GR" sz="2100" u="sng" dirty="0">
                <a:cs typeface="Calibri" pitchFamily="34" charset="0"/>
              </a:rPr>
              <a:t>ΔΕ ΘΑ ΦΑΙΝΟΝΤΑΙ</a:t>
            </a:r>
            <a:r>
              <a:rPr lang="el-GR" sz="2100" dirty="0">
                <a:cs typeface="Calibri" pitchFamily="34" charset="0"/>
              </a:rPr>
              <a:t> ΣΤΗ ΜΑΓΝΗΤΟΣΚΟΠΗΣΗ.</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ΟΙ ΕΡΩΤΗΣΕΙΣ ΠΟΥ ΘΑ ΥΠΟΒΑΛΛΟΝΤΑΙ ΠΡΟΦΟΡΙΚΑ, ΚΑΤΑ ΤΗ ΔΙΑΡΚΕΙΑ ΤΗΣ ΠΑΡΟΥΣΙΑΣΗΣ, </a:t>
            </a:r>
            <a:r>
              <a:rPr lang="el-GR" sz="2100" u="sng" dirty="0">
                <a:cs typeface="Calibri" pitchFamily="34" charset="0"/>
              </a:rPr>
              <a:t>ΘΑ ΦΑΙΝΟΝΤΑΙ</a:t>
            </a:r>
            <a:r>
              <a:rPr lang="el-GR" sz="2100" dirty="0">
                <a:cs typeface="Calibri" pitchFamily="34" charset="0"/>
              </a:rPr>
              <a:t>  ΣΤΗ ΜΑΓΝΗΤΟΣΚΟΠΗΣΗ. </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ΘΑ ΔΟΘΕΙ ΕΥΛΟΓΟΣ ΧΡΟΝΟΣ ΓΙΑ ΥΠΟΒΟΛΗ ΕΡΩΤΗΣΕΩΝ, ΑΦΟΥ ΟΛΟΚΛΗΡΩΘΕΙ Η ΠΑΡΟΥΣΙΑΣΗ. </a:t>
            </a:r>
            <a:r>
              <a:rPr lang="el-GR" sz="2100" b="1" dirty="0">
                <a:cs typeface="Calibri" pitchFamily="34" charset="0"/>
              </a:rPr>
              <a:t>Η ΕΝΟΤΗΤΑ ΕΡΩΤΗΣΕΩΝ-ΑΠΑΝΤΗΣΕΩΝ ΔΕ ΘΑ ΜΑΓΝΗΤΟΣΚΟΠΕΙΤΑΙ.  </a:t>
            </a:r>
          </a:p>
          <a:p>
            <a:pPr marL="342900" lvl="1" indent="-342900" algn="ctr" defTabSz="1061355">
              <a:spcBef>
                <a:spcPct val="0"/>
              </a:spcBef>
              <a:spcAft>
                <a:spcPct val="15000"/>
              </a:spcAft>
              <a:buFont typeface="Wingdings" panose="05000000000000000000" pitchFamily="2" charset="2"/>
              <a:buChar char="§"/>
              <a:defRPr/>
            </a:pPr>
            <a:endParaRPr lang="en-GB" sz="2100" b="1"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b="1" dirty="0">
                <a:cs typeface="Calibri" pitchFamily="34" charset="0"/>
              </a:rPr>
              <a:t>ΟΣΟΙ ΥΠΟΒΑΛΕΤΕ ΠΡΟΦΟΡΙΚΑ ΕΡΩΤΗΜΑΤΑ, ΚΑΤΑ ΤΗ ΔΙΑΡΚΕΙΑ ΤΗΣ ΠΑΡΟΥΣΙΑΣΗΣ ΚΑΙ ΟΧΙ ΜΕ ΤΟ ΠΕΡΑΣ ΤΗΣ, </a:t>
            </a:r>
            <a:r>
              <a:rPr lang="el-GR" sz="2100" b="1" dirty="0">
                <a:solidFill>
                  <a:srgbClr val="93436B"/>
                </a:solidFill>
                <a:cs typeface="Calibri" pitchFamily="34" charset="0"/>
              </a:rPr>
              <a:t>ΠΑΡΕΧΕΤΕ ΑΥΤΟΜΑΤΑ ΤΗ ΣΥΓΚΑΤΑΘΕΣΗ ΣΑΣ ΣΤΟ ΙΔΕΠ ΔΙΑ ΒΙΟΥ ΜΑΘΗΣΗΣ ΓΙΑ ΠΡΟΒΟΛΗ ΤΩΝ ΠΡΟΣΩΠΙΚΩΝ ΣΑΣ ΔΕΔΟΜΕΝΩΝ</a:t>
            </a:r>
            <a:r>
              <a:rPr lang="en-GB" sz="2100" b="1" dirty="0">
                <a:solidFill>
                  <a:srgbClr val="93436B"/>
                </a:solidFill>
                <a:cs typeface="Calibri" pitchFamily="34" charset="0"/>
              </a:rPr>
              <a:t> </a:t>
            </a:r>
            <a:r>
              <a:rPr lang="el-GR" sz="2100" b="1" dirty="0">
                <a:solidFill>
                  <a:srgbClr val="93436B"/>
                </a:solidFill>
                <a:cs typeface="Calibri" pitchFamily="34" charset="0"/>
              </a:rPr>
              <a:t>ΣΤΟ ΜΑΓΝΗΤΟΣΚΟΠΗΜΕΝΟ ΑΡΧΕΙΟ</a:t>
            </a:r>
            <a:endParaRPr lang="en-GB" sz="2100" b="1" dirty="0">
              <a:solidFill>
                <a:srgbClr val="93436B"/>
              </a:solidFill>
              <a:cs typeface="Calibri" pitchFamily="34" charset="0"/>
            </a:endParaRPr>
          </a:p>
        </p:txBody>
      </p:sp>
      <p:grpSp>
        <p:nvGrpSpPr>
          <p:cNvPr id="10" name="Group 9"/>
          <p:cNvGrpSpPr/>
          <p:nvPr/>
        </p:nvGrpSpPr>
        <p:grpSpPr>
          <a:xfrm>
            <a:off x="0" y="1"/>
            <a:ext cx="5669280" cy="86360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4003040" y="0"/>
            <a:ext cx="8188960" cy="863601"/>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080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71560"/>
            <a:ext cx="5363841" cy="492443"/>
          </a:xfrm>
          <a:prstGeom prst="rect">
            <a:avLst/>
          </a:prstGeom>
          <a:noFill/>
        </p:spPr>
        <p:txBody>
          <a:bodyPr wrap="none" rtlCol="0">
            <a:spAutoFit/>
          </a:bodyPr>
          <a:lstStyle/>
          <a:p>
            <a:r>
              <a:rPr lang="el-GR" sz="2600" b="1" dirty="0">
                <a:solidFill>
                  <a:schemeClr val="bg1"/>
                </a:solidFill>
              </a:rPr>
              <a:t>ΑΛΛΕΣ ΕΠΙΛΕΞΙΜΕΣ ΔΡΑΣΤΗΡΙΟΤΗΤΕΣ</a:t>
            </a:r>
            <a:endParaRPr lang="en-GB" sz="2600" b="1" dirty="0">
              <a:solidFill>
                <a:schemeClr val="bg1"/>
              </a:solidFill>
            </a:endParaRPr>
          </a:p>
        </p:txBody>
      </p:sp>
      <p:sp>
        <p:nvSpPr>
          <p:cNvPr id="3" name="TextBox 2"/>
          <p:cNvSpPr txBox="1"/>
          <p:nvPr/>
        </p:nvSpPr>
        <p:spPr>
          <a:xfrm>
            <a:off x="5833275" y="1493319"/>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ΟΜΑΔΙΚΗ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30 μέρες</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3" name="TextBox 12"/>
          <p:cNvSpPr txBox="1"/>
          <p:nvPr/>
        </p:nvSpPr>
        <p:spPr>
          <a:xfrm>
            <a:off x="5833274" y="3240012"/>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ΒΡΑΧΥΧΡΟΝΙΑ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29 μέρες</a:t>
            </a:r>
          </a:p>
        </p:txBody>
      </p:sp>
      <p:sp>
        <p:nvSpPr>
          <p:cNvPr id="15" name="TextBox 14"/>
          <p:cNvSpPr txBox="1"/>
          <p:nvPr/>
        </p:nvSpPr>
        <p:spPr>
          <a:xfrm>
            <a:off x="5833274" y="4913855"/>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ΜΑΚΡΟΧΡΟΝΙΑ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30 – 365 μέρες</a:t>
            </a:r>
          </a:p>
        </p:txBody>
      </p:sp>
      <p:sp>
        <p:nvSpPr>
          <p:cNvPr id="16" name="Rectangle 15"/>
          <p:cNvSpPr/>
          <p:nvPr/>
        </p:nvSpPr>
        <p:spPr>
          <a:xfrm>
            <a:off x="683880" y="828086"/>
            <a:ext cx="10766715" cy="1153142"/>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83086" y="864208"/>
            <a:ext cx="10328385" cy="984885"/>
          </a:xfrm>
          <a:prstGeom prst="rect">
            <a:avLst/>
          </a:prstGeom>
          <a:noFill/>
        </p:spPr>
        <p:txBody>
          <a:bodyPr wrap="square" rtlCol="0">
            <a:spAutoFit/>
          </a:bodyPr>
          <a:lstStyle/>
          <a:p>
            <a:pPr lvl="0" algn="ctr">
              <a:lnSpc>
                <a:spcPct val="150000"/>
              </a:lnSpc>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 ΚΙΝΗΤΙΚΟΤΗΤΕΣ</a:t>
            </a:r>
          </a:p>
          <a:p>
            <a:pPr lvl="0" algn="ctr">
              <a:defRPr/>
            </a:pP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Ο εγκεκριμένος οργανισμός λειτουργεί</a:t>
            </a: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ως </a:t>
            </a:r>
            <a: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t>ΟΡΓΑΝΙΣΜΟΣ ΥΠΟΔΟΧΗΣ.</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18" name="Rectangle 17"/>
          <p:cNvSpPr/>
          <p:nvPr/>
        </p:nvSpPr>
        <p:spPr>
          <a:xfrm>
            <a:off x="683880" y="1981228"/>
            <a:ext cx="10766715" cy="4501950"/>
          </a:xfrm>
          <a:prstGeom prst="rect">
            <a:avLst/>
          </a:prstGeom>
          <a:solidFill>
            <a:schemeClr val="accent6">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9D72B5"/>
                </a:solidFill>
              </a:rPr>
              <a:t>1. ΠΡΟΣΚΕΚΛΗΜΕΝΟΙ ΕΜΠΕΙΡΟΓΝΩΜΟΝΕΣ</a:t>
            </a:r>
            <a:endParaRPr lang="en-US" sz="2400" b="1" dirty="0">
              <a:solidFill>
                <a:srgbClr val="9D72B5"/>
              </a:solidFill>
            </a:endParaRPr>
          </a:p>
          <a:p>
            <a:pPr algn="ctr"/>
            <a:r>
              <a:rPr lang="en-GB" i="1" dirty="0">
                <a:solidFill>
                  <a:srgbClr val="0070C0"/>
                </a:solidFill>
              </a:rPr>
              <a:t>(</a:t>
            </a:r>
            <a:r>
              <a:rPr lang="el-GR" i="1" dirty="0">
                <a:solidFill>
                  <a:srgbClr val="0070C0"/>
                </a:solidFill>
              </a:rPr>
              <a:t>Εκπαιδευτές, Εκπαιδευτικοί, Εμπειρογνώμονες σε θέματα χάραξης πολιτικής ή άλλοι εξειδικευμένοι επαγγελματίες από το εξωτερικό για βελτίωση της εκπαίδευσης στον Οργανισμό Υποδοχής)</a:t>
            </a:r>
          </a:p>
          <a:p>
            <a:pPr algn="ctr"/>
            <a:r>
              <a:rPr lang="el-GR" sz="2200" dirty="0">
                <a:solidFill>
                  <a:srgbClr val="0070C0"/>
                </a:solidFill>
              </a:rPr>
              <a:t>2 – 60 μέρες</a:t>
            </a:r>
            <a:endParaRPr lang="en-US" sz="2200" dirty="0">
              <a:solidFill>
                <a:srgbClr val="0070C0"/>
              </a:solidFill>
            </a:endParaRPr>
          </a:p>
          <a:p>
            <a:pPr algn="ctr"/>
            <a:endParaRPr lang="el-GR" sz="2200" dirty="0">
              <a:solidFill>
                <a:srgbClr val="1EA7AE"/>
              </a:solidFill>
            </a:endParaRPr>
          </a:p>
          <a:p>
            <a:pPr algn="ctr"/>
            <a:endParaRPr lang="el-GR" sz="2200" dirty="0">
              <a:solidFill>
                <a:srgbClr val="1EA7AE"/>
              </a:solidFill>
            </a:endParaRPr>
          </a:p>
          <a:p>
            <a:pPr algn="ctr"/>
            <a:r>
              <a:rPr lang="el-GR" sz="2400" b="1" dirty="0">
                <a:solidFill>
                  <a:srgbClr val="168586"/>
                </a:solidFill>
              </a:rPr>
              <a:t>2. ΥΠΟΔΟΧΗ ΕΚΠΑΙΔΕΥΤΙΚΩΝ ΚΑΙ ΕΚΠΑΙΔΕΥΤΩΝ</a:t>
            </a:r>
          </a:p>
          <a:p>
            <a:pPr algn="ctr"/>
            <a:r>
              <a:rPr lang="el-GR" i="1" dirty="0">
                <a:solidFill>
                  <a:srgbClr val="168586"/>
                </a:solidFill>
              </a:rPr>
              <a:t>(Τα άτομα που μπορούν να επωφεληθούν είναι φοιτητές ή πρόσφατοι απόφοιτοι πανεπιστημίου ή/και όπου προορίζονται να γίνουν εκπαιδευτές ή εκπαιδευτικοί.)</a:t>
            </a:r>
            <a:r>
              <a:rPr lang="en-US" i="1" dirty="0">
                <a:solidFill>
                  <a:srgbClr val="168586"/>
                </a:solidFill>
              </a:rPr>
              <a:t> </a:t>
            </a:r>
            <a:endParaRPr lang="el-GR" i="1" dirty="0">
              <a:solidFill>
                <a:srgbClr val="168586"/>
              </a:solidFill>
            </a:endParaRPr>
          </a:p>
          <a:p>
            <a:pPr algn="ctr"/>
            <a:r>
              <a:rPr lang="el-GR" sz="2200" dirty="0">
                <a:solidFill>
                  <a:srgbClr val="168586"/>
                </a:solidFill>
              </a:rPr>
              <a:t>10 – 365 μέρες*</a:t>
            </a:r>
          </a:p>
          <a:p>
            <a:pPr algn="ctr"/>
            <a:endParaRPr lang="el-GR" sz="2200" dirty="0">
              <a:solidFill>
                <a:srgbClr val="1EA7AE"/>
              </a:solidFill>
            </a:endParaRPr>
          </a:p>
          <a:p>
            <a:pPr algn="ctr"/>
            <a:r>
              <a:rPr lang="el-GR" b="1" dirty="0">
                <a:solidFill>
                  <a:srgbClr val="9D72B5"/>
                </a:solidFill>
              </a:rPr>
              <a:t>* Προβλέπονται οργανωτικά έξοδα για τον δικαιούχο οργανισμό. </a:t>
            </a:r>
          </a:p>
          <a:p>
            <a:pPr algn="ctr"/>
            <a:r>
              <a:rPr lang="el-GR" b="1" dirty="0">
                <a:solidFill>
                  <a:srgbClr val="9D72B5"/>
                </a:solidFill>
              </a:rPr>
              <a:t>Διαμονή και διατροφή καλύπτονται από τον οργανισμό αποστολής</a:t>
            </a:r>
            <a:r>
              <a:rPr lang="el-GR" dirty="0">
                <a:solidFill>
                  <a:srgbClr val="9D72B5"/>
                </a:solidFill>
              </a:rPr>
              <a:t>. </a:t>
            </a:r>
          </a:p>
          <a:p>
            <a:pPr algn="ctr"/>
            <a:endParaRPr lang="el-GR" sz="2200" dirty="0">
              <a:solidFill>
                <a:srgbClr val="1EA7AE"/>
              </a:solidFill>
            </a:endParaRPr>
          </a:p>
        </p:txBody>
      </p:sp>
    </p:spTree>
    <p:extLst>
      <p:ext uri="{BB962C8B-B14F-4D97-AF65-F5344CB8AC3E}">
        <p14:creationId xmlns:p14="http://schemas.microsoft.com/office/powerpoint/2010/main" val="411877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8"/>
          <p:cNvSpPr/>
          <p:nvPr/>
        </p:nvSpPr>
        <p:spPr>
          <a:xfrm>
            <a:off x="484759" y="830464"/>
            <a:ext cx="11334708" cy="6265777"/>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0000"/>
              </a:lnSpc>
              <a:spcBef>
                <a:spcPts val="0"/>
              </a:spcBef>
              <a:spcAft>
                <a:spcPts val="0"/>
              </a:spcAft>
              <a:buClr>
                <a:srgbClr val="000000"/>
              </a:buClr>
              <a:buSzPts val="2000"/>
              <a:buFont typeface="Calibri"/>
              <a:buAutoNum type="alphaUcParen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Χώρες που μπορούν να </a:t>
            </a:r>
            <a:r>
              <a:rPr kumimoji="0" lang="el-GR" sz="2000" b="1" i="0" u="sng" strike="noStrike" kern="0" cap="none" spc="0" normalizeH="0" baseline="0" noProof="0" dirty="0">
                <a:ln>
                  <a:noFill/>
                </a:ln>
                <a:solidFill>
                  <a:srgbClr val="000000"/>
                </a:solidFill>
                <a:effectLst/>
                <a:uLnTx/>
                <a:uFillTx/>
                <a:latin typeface="Calibri"/>
                <a:ea typeface="Calibri"/>
                <a:cs typeface="Calibri"/>
                <a:sym typeface="Calibri"/>
              </a:rPr>
              <a:t>συμμετέχουν πλήρως σε όλες τις δράσεις</a:t>
            </a: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 του Προγράμματος:</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95"/>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27 Χώρες – Κράτη Μέλη της Ευρωπαϊκής Ένωσης</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1750"/>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Τρίτες Χώρες, συνδεδεμένες με το Πρόγραμμα: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Ισλανδία</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err="1">
                <a:ln>
                  <a:noFill/>
                </a:ln>
                <a:solidFill>
                  <a:srgbClr val="000000"/>
                </a:solidFill>
                <a:effectLst/>
                <a:uLnTx/>
                <a:uFillTx/>
                <a:latin typeface="Calibri"/>
                <a:ea typeface="Calibri"/>
                <a:cs typeface="Calibri"/>
                <a:sym typeface="Calibri"/>
              </a:rPr>
              <a:t>Λίχτενστάιν</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Νορβηγία</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Τουρκία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Βόρεια Μακεδονία</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Σερβία</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12700" marR="0" lvl="0" indent="0" algn="l" defTabSz="914400" rtl="0" eaLnBrk="1" fontAlgn="auto" latinLnBrk="0" hangingPunct="1">
              <a:lnSpc>
                <a:spcPct val="100000"/>
              </a:lnSpc>
              <a:spcBef>
                <a:spcPts val="1995"/>
              </a:spcBef>
              <a:spcAft>
                <a:spcPts val="0"/>
              </a:spcAft>
              <a:buClr>
                <a:srgbClr val="000000"/>
              </a:buClr>
              <a:buSzTx/>
              <a:buFont typeface="Arial"/>
              <a:buNone/>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Β) Χώρες που μπορούν να συμμετέχουν σε κάποιες μόνο Δράσεις:</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812800" marR="0" lvl="1" indent="-342900" algn="l" defTabSz="914400" rtl="0" eaLnBrk="1" fontAlgn="auto" latinLnBrk="0" hangingPunct="1">
              <a:lnSpc>
                <a:spcPct val="100000"/>
              </a:lnSpc>
              <a:spcBef>
                <a:spcPts val="1995"/>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Τρίτες Χώρες, μη συνδεδεμένες με το Πρόγραμμα: </a:t>
            </a: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Λαμβάνουν μέρος στο Πρόγραμμα μόνο σε δεόντως αιτιολογημένες περιπτώσεις και όταν είναι αποδεδειγμένα προς το συμφέρον της Ένωσης</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0" i="0" u="none" strike="noStrike" kern="0" cap="none" spc="0" normalizeH="0" baseline="0" noProof="0" dirty="0">
                <a:ln>
                  <a:noFill/>
                </a:ln>
                <a:solidFill>
                  <a:srgbClr val="000000"/>
                </a:solidFill>
                <a:effectLst/>
                <a:uLnTx/>
                <a:uFillTx/>
                <a:latin typeface="Calibri"/>
                <a:ea typeface="Calibri"/>
                <a:cs typeface="Calibri"/>
                <a:sym typeface="Calibri"/>
              </a:rPr>
              <a:t>Πλατφόρμες εξεύρεσης οργανισμών υποδοχής: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European School </a:t>
            </a:r>
            <a:r>
              <a:rPr kumimoji="0" lang="el-GR" sz="1600" b="0" i="0" u="sng" strike="noStrike" kern="0" cap="none" spc="0" normalizeH="0" baseline="0" noProof="0" dirty="0" err="1">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Education</a:t>
            </a:r>
            <a:r>
              <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kumimoji="0" lang="el-GR" sz="1600" b="0" i="0" u="sng" strike="noStrike" kern="0" cap="none" spc="0" normalizeH="0" baseline="0" noProof="0" dirty="0" err="1">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Platform</a:t>
            </a:r>
            <a:r>
              <a:rPr kumimoji="0" lang="el-GR"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EPALE</a:t>
            </a:r>
            <a:r>
              <a:rPr kumimoji="0" lang="el-GR" sz="1600" b="0" i="0" u="none" strike="noStrike" kern="0" cap="none" spc="0" normalizeH="0" baseline="0" noProof="0" dirty="0">
                <a:ln>
                  <a:noFill/>
                </a:ln>
                <a:solidFill>
                  <a:srgbClr val="000000"/>
                </a:solidFill>
                <a:effectLst/>
                <a:uLnTx/>
                <a:uFillTx/>
                <a:latin typeface="Calibri"/>
                <a:ea typeface="Calibri"/>
                <a:cs typeface="Calibri"/>
                <a:sym typeface="Calibri"/>
              </a:rPr>
              <a:t> και </a:t>
            </a:r>
            <a:r>
              <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Erasmus+ Project </a:t>
            </a:r>
            <a:r>
              <a:rPr kumimoji="0" lang="el-GR" sz="16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Results</a:t>
            </a:r>
            <a:r>
              <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kumimoji="0" lang="el-GR" sz="16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Platform</a:t>
            </a:r>
            <a:endPar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algn="ctr">
              <a:buClr>
                <a:srgbClr val="000000"/>
              </a:buClr>
            </a:pP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l-GR" sz="1400" b="1" i="1" dirty="0">
                <a:latin typeface="Calibri" panose="020F0502020204030204" pitchFamily="34" charset="0"/>
                <a:ea typeface="Calibri" panose="020F0502020204030204" pitchFamily="34" charset="0"/>
                <a:cs typeface="Calibri" panose="020F0502020204030204" pitchFamily="34" charset="0"/>
              </a:rPr>
              <a:t>Το Η.Β. δεν είναι επιλέξιμη χώρα υποδοχής ή αποστολής παρά μόνο κάτω από τη κατηγορία Τρίτες Χώρες μη συνδεδεμένες με το Πρόγραμμα (και μόνο για τη περίπτωση της ΕΕΚ)</a:t>
            </a:r>
            <a:endParaRPr lang="el-GR" sz="1400" b="1"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65" name="Google Shape;365;p8"/>
          <p:cNvPicPr preferRelativeResize="0"/>
          <p:nvPr/>
        </p:nvPicPr>
        <p:blipFill rotWithShape="1">
          <a:blip r:embed="rId6">
            <a:alphaModFix/>
          </a:blip>
          <a:srcRect l="8000" t="26889" r="7778" b="27443"/>
          <a:stretch/>
        </p:blipFill>
        <p:spPr>
          <a:xfrm>
            <a:off x="7198588" y="2686885"/>
            <a:ext cx="4106007" cy="1484230"/>
          </a:xfrm>
          <a:prstGeom prst="rect">
            <a:avLst/>
          </a:prstGeom>
          <a:noFill/>
          <a:ln>
            <a:noFill/>
          </a:ln>
        </p:spPr>
      </p:pic>
      <p:sp>
        <p:nvSpPr>
          <p:cNvPr id="366" name="Google Shape;366;p8"/>
          <p:cNvSpPr txBox="1"/>
          <p:nvPr/>
        </p:nvSpPr>
        <p:spPr>
          <a:xfrm>
            <a:off x="302768" y="70485"/>
            <a:ext cx="10166449" cy="452120"/>
          </a:xfrm>
          <a:prstGeom prst="rect">
            <a:avLst/>
          </a:prstGeom>
          <a:noFill/>
          <a:ln>
            <a:noFill/>
          </a:ln>
        </p:spPr>
        <p:txBody>
          <a:bodyPr spcFirstLastPara="1" wrap="square" lIns="0" tIns="12050" rIns="0" bIns="0" anchor="b" anchorCtr="0">
            <a:spAutoFit/>
          </a:bodyPr>
          <a:lstStyle/>
          <a:p>
            <a:pPr marL="12700" marR="0" lvl="0" indent="0" algn="l" defTabSz="914400" rtl="0" eaLnBrk="1" fontAlgn="auto" latinLnBrk="0" hangingPunct="1">
              <a:lnSpc>
                <a:spcPct val="100000"/>
              </a:lnSpc>
              <a:spcBef>
                <a:spcPts val="0"/>
              </a:spcBef>
              <a:spcAft>
                <a:spcPts val="0"/>
              </a:spcAft>
              <a:buClr>
                <a:srgbClr val="FFFFFF"/>
              </a:buClr>
              <a:buSzPts val="2800"/>
              <a:buFont typeface="Calibri"/>
              <a:buNone/>
              <a:tabLst/>
              <a:defRPr/>
            </a:pPr>
            <a:r>
              <a:rPr kumimoji="0" lang="el-GR" sz="2800" b="1" i="0" u="none" strike="noStrike" kern="0" cap="none" spc="0" normalizeH="0" baseline="0" noProof="0">
                <a:ln>
                  <a:noFill/>
                </a:ln>
                <a:solidFill>
                  <a:srgbClr val="FFFFFF"/>
                </a:solidFill>
                <a:effectLst/>
                <a:uLnTx/>
                <a:uFillTx/>
                <a:latin typeface="Calibri"/>
                <a:ea typeface="Calibri"/>
                <a:cs typeface="Calibri"/>
                <a:sym typeface="Calibri"/>
              </a:rPr>
              <a:t>1.3. ΧΩΡΕΣ ΠΟΥ ΜΠΟΡΟΥΝ ΝΑ ΣΥΜΜΕΤΕΧΟΥΝ ΣΤΟ ΠΡΟΓΡΑΜΜΑ</a:t>
            </a:r>
            <a:endParaRPr kumimoji="0" sz="2800" b="1"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2. ΧΡΗΜΑΤΟΔΟΤΗΣΗ</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a:t>
            </a:r>
          </a:p>
          <a:p>
            <a:pPr algn="r"/>
            <a:r>
              <a:rPr lang="el-GR" sz="2000" b="1" dirty="0">
                <a:solidFill>
                  <a:schemeClr val="bg1"/>
                </a:solidFill>
              </a:rPr>
              <a:t>(ΚΑ121)</a:t>
            </a:r>
          </a:p>
        </p:txBody>
      </p:sp>
    </p:spTree>
    <p:extLst>
      <p:ext uri="{BB962C8B-B14F-4D97-AF65-F5344CB8AC3E}">
        <p14:creationId xmlns:p14="http://schemas.microsoft.com/office/powerpoint/2010/main" val="3403836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53970"/>
            <a:ext cx="3198568" cy="492443"/>
          </a:xfrm>
          <a:prstGeom prst="rect">
            <a:avLst/>
          </a:prstGeom>
          <a:noFill/>
        </p:spPr>
        <p:txBody>
          <a:bodyPr wrap="none" rtlCol="0">
            <a:spAutoFit/>
          </a:bodyPr>
          <a:lstStyle/>
          <a:p>
            <a:r>
              <a:rPr lang="el-GR" sz="2600" b="1" dirty="0">
                <a:solidFill>
                  <a:schemeClr val="bg1"/>
                </a:solidFill>
              </a:rPr>
              <a:t>ΧΡΗΜΑΤΟΔΟΤΗΣΗ (1)</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8" name="Rounded Rectangle 4"/>
          <p:cNvSpPr txBox="1"/>
          <p:nvPr/>
        </p:nvSpPr>
        <p:spPr>
          <a:xfrm>
            <a:off x="433869" y="4287419"/>
            <a:ext cx="5571051"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spcBef>
                <a:spcPct val="0"/>
              </a:spcBef>
            </a:pPr>
            <a:r>
              <a:rPr lang="el-GR" sz="2600" b="1" kern="1200" dirty="0">
                <a:solidFill>
                  <a:srgbClr val="3C9A92"/>
                </a:solidFill>
              </a:rPr>
              <a:t>Βάσει μοναδιαίου κόστους</a:t>
            </a:r>
            <a:r>
              <a:rPr lang="en-US" sz="2600" b="1" kern="1200" dirty="0">
                <a:solidFill>
                  <a:srgbClr val="3C9A92"/>
                </a:solidFill>
              </a:rPr>
              <a:t> </a:t>
            </a:r>
          </a:p>
          <a:p>
            <a:pPr lvl="0" algn="ctr" defTabSz="977900">
              <a:spcBef>
                <a:spcPct val="0"/>
              </a:spcBef>
            </a:pPr>
            <a:r>
              <a:rPr lang="el-GR" sz="2600" b="1" dirty="0">
                <a:solidFill>
                  <a:srgbClr val="3C9A92"/>
                </a:solidFill>
              </a:rPr>
              <a:t>(</a:t>
            </a:r>
            <a:r>
              <a:rPr lang="en-US" sz="2600" b="1" dirty="0">
                <a:solidFill>
                  <a:srgbClr val="3C9A92"/>
                </a:solidFill>
              </a:rPr>
              <a:t>unit costs)</a:t>
            </a:r>
            <a:endParaRPr lang="en-US" sz="2600" b="1" kern="1200" dirty="0">
              <a:solidFill>
                <a:srgbClr val="3C9A92"/>
              </a:solidFill>
            </a:endParaRPr>
          </a:p>
        </p:txBody>
      </p:sp>
      <p:sp>
        <p:nvSpPr>
          <p:cNvPr id="18" name="Rounded Rectangle 4"/>
          <p:cNvSpPr txBox="1"/>
          <p:nvPr/>
        </p:nvSpPr>
        <p:spPr>
          <a:xfrm>
            <a:off x="6444760" y="4278807"/>
            <a:ext cx="5706559"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pPr>
            <a:r>
              <a:rPr lang="el-GR" sz="2600" b="1" kern="1200" dirty="0">
                <a:solidFill>
                  <a:srgbClr val="32A9CE"/>
                </a:solidFill>
              </a:rPr>
              <a:t>Βάσει </a:t>
            </a:r>
            <a:r>
              <a:rPr lang="el-GR" sz="2600" b="1" dirty="0">
                <a:solidFill>
                  <a:srgbClr val="32A9CE"/>
                </a:solidFill>
              </a:rPr>
              <a:t>πραγματικών</a:t>
            </a:r>
            <a:r>
              <a:rPr lang="el-GR" sz="2600" b="1" kern="1200" dirty="0">
                <a:solidFill>
                  <a:srgbClr val="32A9CE"/>
                </a:solidFill>
              </a:rPr>
              <a:t> εξόδων</a:t>
            </a:r>
            <a:r>
              <a:rPr lang="en-US" sz="2600" b="1" kern="1200" dirty="0">
                <a:solidFill>
                  <a:srgbClr val="32A9CE"/>
                </a:solidFill>
              </a:rPr>
              <a:t> </a:t>
            </a:r>
          </a:p>
          <a:p>
            <a:pPr lvl="0" algn="ctr" defTabSz="977900">
              <a:lnSpc>
                <a:spcPct val="90000"/>
              </a:lnSpc>
              <a:spcBef>
                <a:spcPct val="0"/>
              </a:spcBef>
            </a:pPr>
            <a:r>
              <a:rPr lang="en-US" sz="2600" b="1" dirty="0">
                <a:solidFill>
                  <a:srgbClr val="32A9CE"/>
                </a:solidFill>
              </a:rPr>
              <a:t>(real costs)</a:t>
            </a:r>
            <a:endParaRPr lang="en-US" sz="2600" b="1" kern="1200" dirty="0">
              <a:solidFill>
                <a:srgbClr val="32A9CE"/>
              </a:solidFill>
            </a:endParaRPr>
          </a:p>
        </p:txBody>
      </p:sp>
      <p:sp>
        <p:nvSpPr>
          <p:cNvPr id="4" name="TextBox 3"/>
          <p:cNvSpPr txBox="1"/>
          <p:nvPr/>
        </p:nvSpPr>
        <p:spPr>
          <a:xfrm>
            <a:off x="4571126" y="923132"/>
            <a:ext cx="8393034" cy="2015936"/>
          </a:xfrm>
          <a:prstGeom prst="rect">
            <a:avLst/>
          </a:prstGeom>
          <a:noFill/>
        </p:spPr>
        <p:txBody>
          <a:bodyPr wrap="square" rtlCol="0">
            <a:spAutoFit/>
          </a:bodyPr>
          <a:lstStyle/>
          <a:p>
            <a:pPr algn="ctr">
              <a:spcAft>
                <a:spcPts val="1000"/>
              </a:spcAft>
            </a:pPr>
            <a:r>
              <a:rPr lang="el-GR" sz="2600" b="1" dirty="0"/>
              <a:t>ΑΡΧΗ ΣΥΓΧΡΗΜΑΤΟΔΟΤΗΣΗΣ</a:t>
            </a:r>
          </a:p>
          <a:p>
            <a:pPr algn="ctr">
              <a:spcAft>
                <a:spcPts val="1000"/>
              </a:spcAft>
            </a:pPr>
            <a:r>
              <a:rPr lang="el-GR" sz="2500" dirty="0"/>
              <a:t>Το ποσό της χρηματοδότησης </a:t>
            </a:r>
            <a:r>
              <a:rPr lang="el-GR" sz="2500" b="1" dirty="0"/>
              <a:t>ενδέχεται </a:t>
            </a:r>
            <a:endParaRPr lang="en-US" sz="2500" b="1" dirty="0"/>
          </a:p>
          <a:p>
            <a:pPr algn="ctr">
              <a:spcAft>
                <a:spcPts val="1000"/>
              </a:spcAft>
            </a:pPr>
            <a:r>
              <a:rPr lang="el-GR" sz="2500" b="1" dirty="0"/>
              <a:t>να μην καλύπτει το 100% </a:t>
            </a:r>
            <a:endParaRPr lang="en-US" sz="2500" b="1" dirty="0"/>
          </a:p>
          <a:p>
            <a:pPr algn="ctr">
              <a:spcAft>
                <a:spcPts val="1000"/>
              </a:spcAft>
            </a:pPr>
            <a:r>
              <a:rPr lang="el-GR" sz="2500" b="1" dirty="0"/>
              <a:t>των πραγματικών εξόδων του σχεδίου</a:t>
            </a:r>
            <a:r>
              <a:rPr lang="el-GR" sz="2500" dirty="0"/>
              <a:t>. </a:t>
            </a:r>
            <a:endParaRPr lang="en-GB" sz="2500" dirty="0"/>
          </a:p>
        </p:txBody>
      </p:sp>
      <p:sp>
        <p:nvSpPr>
          <p:cNvPr id="9" name="TextBox 8"/>
          <p:cNvSpPr txBox="1"/>
          <p:nvPr/>
        </p:nvSpPr>
        <p:spPr>
          <a:xfrm>
            <a:off x="4314917" y="3713493"/>
            <a:ext cx="4645766" cy="492443"/>
          </a:xfrm>
          <a:prstGeom prst="rect">
            <a:avLst/>
          </a:prstGeom>
          <a:noFill/>
        </p:spPr>
        <p:txBody>
          <a:bodyPr wrap="square" rtlCol="0">
            <a:spAutoFit/>
          </a:bodyPr>
          <a:lstStyle/>
          <a:p>
            <a:r>
              <a:rPr lang="el-GR" sz="2600" b="1" dirty="0"/>
              <a:t>ΚΑΤΗΓΟΡΙΕΣ ΚΟΝΔΥΛΙΩΝ</a:t>
            </a:r>
            <a:endParaRPr lang="en-GB" sz="2600" b="1" dirty="0"/>
          </a:p>
        </p:txBody>
      </p:sp>
      <p:sp>
        <p:nvSpPr>
          <p:cNvPr id="11" name="TextBox 10"/>
          <p:cNvSpPr txBox="1"/>
          <p:nvPr/>
        </p:nvSpPr>
        <p:spPr>
          <a:xfrm>
            <a:off x="6004920" y="5313634"/>
            <a:ext cx="6355168" cy="830997"/>
          </a:xfrm>
          <a:prstGeom prst="rect">
            <a:avLst/>
          </a:prstGeom>
          <a:noFill/>
        </p:spPr>
        <p:txBody>
          <a:bodyPr wrap="square" rtlCol="0">
            <a:spAutoFit/>
          </a:bodyPr>
          <a:lstStyle/>
          <a:p>
            <a:pPr algn="ctr"/>
            <a:r>
              <a:rPr lang="el-GR" sz="2400" b="1" dirty="0"/>
              <a:t>Ποσοστό</a:t>
            </a:r>
            <a:r>
              <a:rPr lang="el-GR" sz="2400" dirty="0"/>
              <a:t> επί των </a:t>
            </a:r>
            <a:endParaRPr lang="en-US" sz="2400" dirty="0"/>
          </a:p>
          <a:p>
            <a:pPr algn="ctr"/>
            <a:r>
              <a:rPr lang="el-GR" sz="2400" dirty="0"/>
              <a:t>πραγματικών εξόδων</a:t>
            </a:r>
            <a:endParaRPr lang="en-GB" sz="2400" dirty="0"/>
          </a:p>
        </p:txBody>
      </p:sp>
      <p:sp>
        <p:nvSpPr>
          <p:cNvPr id="24" name="TextBox 23"/>
          <p:cNvSpPr txBox="1"/>
          <p:nvPr/>
        </p:nvSpPr>
        <p:spPr>
          <a:xfrm>
            <a:off x="790032" y="5309789"/>
            <a:ext cx="4827208" cy="1200329"/>
          </a:xfrm>
          <a:prstGeom prst="rect">
            <a:avLst/>
          </a:prstGeom>
          <a:noFill/>
        </p:spPr>
        <p:txBody>
          <a:bodyPr wrap="square" rtlCol="0">
            <a:spAutoFit/>
          </a:bodyPr>
          <a:lstStyle/>
          <a:p>
            <a:pPr algn="ctr"/>
            <a:r>
              <a:rPr lang="el-GR" sz="2400" b="1" dirty="0"/>
              <a:t>Προκαθορισμένο</a:t>
            </a:r>
            <a:r>
              <a:rPr lang="el-GR" sz="2400" dirty="0"/>
              <a:t> </a:t>
            </a:r>
            <a:r>
              <a:rPr lang="el-GR" sz="2400" b="1" dirty="0"/>
              <a:t>ποσό</a:t>
            </a:r>
            <a:r>
              <a:rPr lang="el-GR" sz="2400" dirty="0"/>
              <a:t> ανάλογα με τη δραστηριότητα, τον συμμετέχοντα και άλλους παράγοντες </a:t>
            </a:r>
            <a:endParaRPr lang="en-GB" sz="2400" dirty="0"/>
          </a:p>
        </p:txBody>
      </p:sp>
      <p:pic>
        <p:nvPicPr>
          <p:cNvPr id="3" name="Picture 2"/>
          <p:cNvPicPr>
            <a:picLocks noChangeAspect="1"/>
          </p:cNvPicPr>
          <p:nvPr/>
        </p:nvPicPr>
        <p:blipFill rotWithShape="1">
          <a:blip r:embed="rId4">
            <a:clrChange>
              <a:clrFrom>
                <a:srgbClr val="F8F9FB"/>
              </a:clrFrom>
              <a:clrTo>
                <a:srgbClr val="F8F9FB">
                  <a:alpha val="0"/>
                </a:srgbClr>
              </a:clrTo>
            </a:clrChange>
            <a:extLst>
              <a:ext uri="{28A0092B-C50C-407E-A947-70E740481C1C}">
                <a14:useLocalDpi xmlns:a14="http://schemas.microsoft.com/office/drawing/2010/main" val="0"/>
              </a:ext>
            </a:extLst>
          </a:blip>
          <a:srcRect l="14750" t="11542" r="15417" b="11991"/>
          <a:stretch/>
        </p:blipFill>
        <p:spPr>
          <a:xfrm>
            <a:off x="550525" y="1112207"/>
            <a:ext cx="4905428" cy="1745378"/>
          </a:xfrm>
          <a:prstGeom prst="rect">
            <a:avLst/>
          </a:prstGeom>
        </p:spPr>
      </p:pic>
    </p:spTree>
    <p:extLst>
      <p:ext uri="{BB962C8B-B14F-4D97-AF65-F5344CB8AC3E}">
        <p14:creationId xmlns:p14="http://schemas.microsoft.com/office/powerpoint/2010/main" val="348347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44394" y="48932"/>
            <a:ext cx="3198568" cy="492443"/>
          </a:xfrm>
          <a:prstGeom prst="rect">
            <a:avLst/>
          </a:prstGeom>
          <a:noFill/>
        </p:spPr>
        <p:txBody>
          <a:bodyPr wrap="none" rtlCol="0">
            <a:spAutoFit/>
          </a:bodyPr>
          <a:lstStyle/>
          <a:p>
            <a:r>
              <a:rPr lang="el-GR" sz="2600" b="1" dirty="0">
                <a:solidFill>
                  <a:schemeClr val="bg1"/>
                </a:solidFill>
              </a:rPr>
              <a:t>ΧΡΗΜΑΤΟΔΟΤΗΣΗ (2)</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5" name="Group 4"/>
          <p:cNvGrpSpPr/>
          <p:nvPr/>
        </p:nvGrpSpPr>
        <p:grpSpPr>
          <a:xfrm>
            <a:off x="444393" y="932523"/>
            <a:ext cx="5860572" cy="693155"/>
            <a:chOff x="215992" y="0"/>
            <a:chExt cx="8773918" cy="786240"/>
          </a:xfrm>
        </p:grpSpPr>
        <p:sp>
          <p:nvSpPr>
            <p:cNvPr id="7" name="Rounded Rectangle 6"/>
            <p:cNvSpPr/>
            <p:nvPr/>
          </p:nvSpPr>
          <p:spPr>
            <a:xfrm>
              <a:off x="215992" y="0"/>
              <a:ext cx="7993924" cy="786240"/>
            </a:xfrm>
            <a:prstGeom prst="roundRect">
              <a:avLst/>
            </a:prstGeom>
            <a:solidFill>
              <a:srgbClr val="1AA7A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8" name="Rounded Rectangle 4"/>
            <p:cNvSpPr txBox="1"/>
            <p:nvPr/>
          </p:nvSpPr>
          <p:spPr>
            <a:xfrm>
              <a:off x="1072749"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700" kern="1200" dirty="0"/>
                <a:t>Βάσει μοναδιαίου κόστους</a:t>
              </a:r>
              <a:endParaRPr lang="en-US" sz="2700" kern="1200" dirty="0"/>
            </a:p>
          </p:txBody>
        </p:sp>
      </p:grpSp>
      <p:sp>
        <p:nvSpPr>
          <p:cNvPr id="3" name="Rectangle 2"/>
          <p:cNvSpPr/>
          <p:nvPr/>
        </p:nvSpPr>
        <p:spPr>
          <a:xfrm>
            <a:off x="444393" y="1625676"/>
            <a:ext cx="5339571" cy="4154984"/>
          </a:xfrm>
          <a:prstGeom prst="rect">
            <a:avLst/>
          </a:prstGeom>
          <a:solidFill>
            <a:srgbClr val="1CA7AE">
              <a:alpha val="20000"/>
            </a:srgbClr>
          </a:solidFill>
        </p:spPr>
        <p:txBody>
          <a:bodyPr wrap="square">
            <a:spAutoFit/>
          </a:bodyPr>
          <a:lstStyle/>
          <a:p>
            <a:pPr marL="800100" lvl="1" indent="-342900" defTabSz="755650">
              <a:lnSpc>
                <a:spcPct val="150000"/>
              </a:lnSpc>
              <a:spcBef>
                <a:spcPct val="0"/>
              </a:spcBef>
              <a:spcAft>
                <a:spcPct val="20000"/>
              </a:spcAft>
              <a:buFont typeface="Wingdings" panose="05000000000000000000" pitchFamily="2" charset="2"/>
              <a:buChar char="q"/>
            </a:pPr>
            <a:r>
              <a:rPr lang="el-GR" sz="2000" dirty="0"/>
              <a:t>Οργανωτικά έξοδα </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Ταξιδιωτικά έξοδα</a:t>
            </a:r>
            <a:endParaRPr lang="en-US" sz="2000" dirty="0"/>
          </a:p>
          <a:p>
            <a:pPr marL="800100" lvl="1" indent="-342900" defTabSz="755650">
              <a:lnSpc>
                <a:spcPct val="150000"/>
              </a:lnSpc>
              <a:spcBef>
                <a:spcPct val="0"/>
              </a:spcBef>
              <a:spcAft>
                <a:spcPct val="20000"/>
              </a:spcAft>
              <a:buFont typeface="Wingdings" panose="05000000000000000000" pitchFamily="2" charset="2"/>
              <a:buChar char="q"/>
            </a:pPr>
            <a:r>
              <a:rPr lang="el-GR" sz="2000" dirty="0"/>
              <a:t>Έξοδα ατομικής στήριξης (διαβίωσης)</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Γλωσσική στήριξη</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Δίδακτρα σεμιναρίων</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Προπαρασκευαστικές επισκέψεις</a:t>
            </a:r>
            <a:endParaRPr lang="en-US" sz="2000" dirty="0"/>
          </a:p>
          <a:p>
            <a:pPr marL="800100" lvl="1" indent="-342900">
              <a:lnSpc>
                <a:spcPct val="150000"/>
              </a:lnSpc>
              <a:buFont typeface="Wingdings" panose="05000000000000000000" pitchFamily="2" charset="2"/>
              <a:buChar char="q"/>
            </a:pPr>
            <a:r>
              <a:rPr lang="en-US" sz="2000" dirty="0" err="1"/>
              <a:t>Στήριξη</a:t>
            </a:r>
            <a:r>
              <a:rPr lang="en-US" sz="2000" dirty="0"/>
              <a:t> </a:t>
            </a:r>
            <a:r>
              <a:rPr lang="el-GR" sz="2000" dirty="0"/>
              <a:t>οργανισμού για συμμετέχοντες </a:t>
            </a:r>
            <a:r>
              <a:rPr lang="en-US" sz="2000" dirty="0" err="1"/>
              <a:t>με</a:t>
            </a:r>
            <a:r>
              <a:rPr lang="en-US" sz="2000" dirty="0"/>
              <a:t> </a:t>
            </a:r>
            <a:r>
              <a:rPr lang="en-US" sz="2000" dirty="0" err="1"/>
              <a:t>λιγότερες</a:t>
            </a:r>
            <a:r>
              <a:rPr lang="en-US" sz="2000" dirty="0"/>
              <a:t> </a:t>
            </a:r>
            <a:r>
              <a:rPr lang="en-US" sz="2000" dirty="0" err="1"/>
              <a:t>ευκ</a:t>
            </a:r>
            <a:r>
              <a:rPr lang="en-US" sz="2000" dirty="0"/>
              <a:t>αιρίες</a:t>
            </a:r>
          </a:p>
        </p:txBody>
      </p:sp>
      <p:grpSp>
        <p:nvGrpSpPr>
          <p:cNvPr id="16" name="Group 15"/>
          <p:cNvGrpSpPr/>
          <p:nvPr/>
        </p:nvGrpSpPr>
        <p:grpSpPr>
          <a:xfrm>
            <a:off x="6405340" y="881645"/>
            <a:ext cx="5960945" cy="693155"/>
            <a:chOff x="215992" y="0"/>
            <a:chExt cx="8924186" cy="786240"/>
          </a:xfrm>
        </p:grpSpPr>
        <p:sp>
          <p:nvSpPr>
            <p:cNvPr id="17" name="Rounded Rectangle 16"/>
            <p:cNvSpPr/>
            <p:nvPr/>
          </p:nvSpPr>
          <p:spPr>
            <a:xfrm>
              <a:off x="215992" y="0"/>
              <a:ext cx="7993924" cy="786240"/>
            </a:xfrm>
            <a:prstGeom prst="roundRect">
              <a:avLst/>
            </a:prstGeom>
            <a:solidFill>
              <a:srgbClr val="32A9C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8" name="Rounded Rectangle 4"/>
            <p:cNvSpPr txBox="1"/>
            <p:nvPr/>
          </p:nvSpPr>
          <p:spPr>
            <a:xfrm>
              <a:off x="1223017"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700" kern="1200" dirty="0"/>
                <a:t>Βάσει πραγματικών εξόδων</a:t>
              </a:r>
              <a:endParaRPr lang="en-US" sz="2700" kern="1200" dirty="0"/>
            </a:p>
          </p:txBody>
        </p:sp>
      </p:grpSp>
      <p:sp>
        <p:nvSpPr>
          <p:cNvPr id="20" name="Rectangle 19"/>
          <p:cNvSpPr/>
          <p:nvPr/>
        </p:nvSpPr>
        <p:spPr>
          <a:xfrm>
            <a:off x="6405340" y="1538108"/>
            <a:ext cx="5339571" cy="4866076"/>
          </a:xfrm>
          <a:prstGeom prst="rect">
            <a:avLst/>
          </a:prstGeom>
          <a:solidFill>
            <a:srgbClr val="32A9CE">
              <a:alpha val="20000"/>
            </a:srgbClr>
          </a:solidFill>
        </p:spPr>
        <p:txBody>
          <a:bodyPr wrap="square">
            <a:spAutoFit/>
          </a:bodyPr>
          <a:lstStyle/>
          <a:p>
            <a:pPr marL="800100" lvl="1" indent="-342900" defTabSz="755650">
              <a:lnSpc>
                <a:spcPct val="150000"/>
              </a:lnSpc>
              <a:spcBef>
                <a:spcPct val="0"/>
              </a:spcBef>
              <a:spcAft>
                <a:spcPct val="20000"/>
              </a:spcAft>
              <a:buFont typeface="Wingdings" panose="05000000000000000000" pitchFamily="2" charset="2"/>
              <a:buChar char="q"/>
            </a:pPr>
            <a:r>
              <a:rPr lang="el-GR" sz="2000" b="1" dirty="0"/>
              <a:t>Στήριξη συμμετεχόντων με λιγότερες ευκαιρίες</a:t>
            </a:r>
            <a:r>
              <a:rPr lang="en-US" sz="2000" b="1" dirty="0"/>
              <a:t> &amp; </a:t>
            </a:r>
            <a:r>
              <a:rPr lang="el-GR" sz="2000" b="1" dirty="0"/>
              <a:t>συνοδών τους</a:t>
            </a:r>
            <a:r>
              <a:rPr lang="en-US" sz="2000" dirty="0"/>
              <a:t>: 100% </a:t>
            </a:r>
            <a:r>
              <a:rPr lang="el-GR" sz="2000" dirty="0"/>
              <a:t>των επιλέξιμων δαπανών</a:t>
            </a:r>
          </a:p>
          <a:p>
            <a:pPr marL="800100" lvl="1" indent="-342900">
              <a:lnSpc>
                <a:spcPct val="150000"/>
              </a:lnSpc>
              <a:buFont typeface="Wingdings" panose="05000000000000000000" pitchFamily="2" charset="2"/>
              <a:buChar char="q"/>
            </a:pPr>
            <a:r>
              <a:rPr lang="el-GR" sz="2000" dirty="0"/>
              <a:t>Έκτακτες δαπάνες</a:t>
            </a:r>
            <a:r>
              <a:rPr lang="en-US" sz="2000" dirty="0"/>
              <a:t>: </a:t>
            </a:r>
            <a:endParaRPr lang="el-GR" sz="2000" dirty="0"/>
          </a:p>
          <a:p>
            <a:pPr marL="800100" lvl="1" indent="-342900">
              <a:lnSpc>
                <a:spcPct val="150000"/>
              </a:lnSpc>
              <a:buFont typeface="Arial" panose="020B0604020202020204" pitchFamily="34" charset="0"/>
              <a:buChar char="•"/>
            </a:pPr>
            <a:r>
              <a:rPr lang="el-GR" b="1" dirty="0"/>
              <a:t>Δαπάνες οικονομικής εγγύησης</a:t>
            </a:r>
            <a:r>
              <a:rPr lang="el-GR" dirty="0"/>
              <a:t>: 80 % των επιλέξιμων δαπανών </a:t>
            </a:r>
          </a:p>
          <a:p>
            <a:pPr marL="800100" lvl="1" indent="-342900">
              <a:lnSpc>
                <a:spcPct val="150000"/>
              </a:lnSpc>
              <a:buFont typeface="Arial" panose="020B0604020202020204" pitchFamily="34" charset="0"/>
              <a:buChar char="•"/>
            </a:pPr>
            <a:r>
              <a:rPr lang="el-GR" b="1" dirty="0"/>
              <a:t>Υψηλές δαπάνες μετακίνησης</a:t>
            </a:r>
            <a:r>
              <a:rPr lang="el-GR" dirty="0"/>
              <a:t>: 80 % των επιλέξιμων δαπανών</a:t>
            </a:r>
          </a:p>
          <a:p>
            <a:pPr marL="800100" lvl="1" indent="-342900">
              <a:lnSpc>
                <a:spcPct val="150000"/>
              </a:lnSpc>
              <a:buFont typeface="Arial" panose="020B0604020202020204" pitchFamily="34" charset="0"/>
              <a:buChar char="•"/>
            </a:pPr>
            <a:r>
              <a:rPr lang="el-GR" b="1" dirty="0"/>
              <a:t>Θεώρηση (</a:t>
            </a:r>
            <a:r>
              <a:rPr lang="en-US" b="1" dirty="0"/>
              <a:t>visa)</a:t>
            </a:r>
            <a:r>
              <a:rPr lang="el-GR" b="1" dirty="0"/>
              <a:t> και σχετικές δαπάνες, άδειες παραμονής, εμβολιασμοί, ιατρικές βεβαιώσεις</a:t>
            </a:r>
            <a:r>
              <a:rPr lang="el-GR" dirty="0"/>
              <a:t>: 100 % των επιλέξιμων δαπανών </a:t>
            </a:r>
            <a:endParaRPr lang="en-US" dirty="0"/>
          </a:p>
        </p:txBody>
      </p:sp>
    </p:spTree>
    <p:extLst>
      <p:ext uri="{BB962C8B-B14F-4D97-AF65-F5344CB8AC3E}">
        <p14:creationId xmlns:p14="http://schemas.microsoft.com/office/powerpoint/2010/main" val="358709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55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2"/>
            <a:ext cx="8229600" cy="563448"/>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r>
              <a:rPr lang="el-GR" sz="2600" b="1" dirty="0">
                <a:solidFill>
                  <a:schemeClr val="bg1"/>
                </a:solidFill>
              </a:rPr>
              <a:t>ΧΡΗΜΑΤΟΔΟΤΗΣΗ (3)</a:t>
            </a:r>
            <a:endParaRPr lang="en-GB" sz="2600" b="1" dirty="0">
              <a:solidFill>
                <a:schemeClr val="bg1"/>
              </a:solidFill>
            </a:endParaRPr>
          </a:p>
        </p:txBody>
      </p:sp>
      <p:sp>
        <p:nvSpPr>
          <p:cNvPr id="24" name="TextBox 23"/>
          <p:cNvSpPr txBox="1"/>
          <p:nvPr/>
        </p:nvSpPr>
        <p:spPr>
          <a:xfrm>
            <a:off x="2719585" y="734834"/>
            <a:ext cx="9070898" cy="1015663"/>
          </a:xfrm>
          <a:prstGeom prst="rect">
            <a:avLst/>
          </a:prstGeom>
          <a:noFill/>
        </p:spPr>
        <p:txBody>
          <a:bodyPr wrap="square" rtlCol="0">
            <a:spAutoFit/>
          </a:bodyPr>
          <a:lstStyle/>
          <a:p>
            <a:r>
              <a:rPr lang="el-GR" sz="2000" dirty="0"/>
              <a:t>Έξοδα που συνδέονται με την υλοποίηση των κινητικοτήτων και του σχεδίου, και δεν καλύπτονται από άλλη κατηγορία εξόδων.</a:t>
            </a:r>
          </a:p>
          <a:p>
            <a:r>
              <a:rPr lang="el-GR" sz="2000" b="1" dirty="0"/>
              <a:t>Ποσό βάσει του τύπου δραστηριότητας και συμμετέχοντα.</a:t>
            </a:r>
            <a:endParaRPr lang="en-GB" sz="2000" b="1" dirty="0"/>
          </a:p>
        </p:txBody>
      </p:sp>
      <p:grpSp>
        <p:nvGrpSpPr>
          <p:cNvPr id="3" name="Group 2"/>
          <p:cNvGrpSpPr/>
          <p:nvPr/>
        </p:nvGrpSpPr>
        <p:grpSpPr>
          <a:xfrm>
            <a:off x="387460" y="687563"/>
            <a:ext cx="11534608" cy="1070118"/>
            <a:chOff x="387460" y="970849"/>
            <a:chExt cx="11534608" cy="786831"/>
          </a:xfrm>
        </p:grpSpPr>
        <p:sp>
          <p:nvSpPr>
            <p:cNvPr id="37" name="Rectangle 36"/>
            <p:cNvSpPr/>
            <p:nvPr/>
          </p:nvSpPr>
          <p:spPr>
            <a:xfrm>
              <a:off x="387460" y="970849"/>
              <a:ext cx="2200541" cy="786831"/>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ΟΡΓΑΝΩΤΙΚΑ ΕΞΟΔΑ</a:t>
              </a:r>
              <a:endParaRPr lang="en-GB" sz="2400" b="1" dirty="0"/>
            </a:p>
          </p:txBody>
        </p:sp>
        <p:cxnSp>
          <p:nvCxnSpPr>
            <p:cNvPr id="38" name="Straight Connector 37"/>
            <p:cNvCxnSpPr/>
            <p:nvPr/>
          </p:nvCxnSpPr>
          <p:spPr>
            <a:xfrm>
              <a:off x="2359401" y="1746828"/>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59401" y="979081"/>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396241" y="1947989"/>
            <a:ext cx="9157704" cy="1502571"/>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69" name="Straight Connector 68"/>
          <p:cNvCxnSpPr/>
          <p:nvPr/>
        </p:nvCxnSpPr>
        <p:spPr>
          <a:xfrm>
            <a:off x="2359401" y="3436838"/>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314578" y="1947989"/>
            <a:ext cx="9616269" cy="14219"/>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387460" y="3443487"/>
            <a:ext cx="11539713" cy="179083"/>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9669568" y="2333127"/>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100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p:cNvSpPr txBox="1"/>
          <p:nvPr/>
        </p:nvSpPr>
        <p:spPr>
          <a:xfrm>
            <a:off x="493843" y="2001881"/>
            <a:ext cx="9051321" cy="1836400"/>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ΟΜΑΔΙΚΗ ΚΙΝΗΤΙΚΟΤΗΤΑ </a:t>
            </a:r>
          </a:p>
          <a:p>
            <a:pPr marL="457200" indent="-457200">
              <a:spcAft>
                <a:spcPts val="700"/>
              </a:spcAft>
              <a:buFont typeface="+mj-lt"/>
              <a:buAutoNum type="arabicPeriod"/>
            </a:pPr>
            <a:r>
              <a:rPr lang="el-GR" b="1" dirty="0">
                <a:solidFill>
                  <a:schemeClr val="bg1"/>
                </a:solidFill>
              </a:rPr>
              <a:t>ΓΙΑ ΠΡΟΣΩΠΙΚΟ ΣΕ ΠΡΟΓΡΑΜΜΑΤΑ ΕΚΠΑΙΔΕΥΣΗΣ ΚΑΙ ΚΑΤΑΡΤΙΣΗΣ</a:t>
            </a:r>
          </a:p>
          <a:p>
            <a:pPr marL="457200" indent="-457200">
              <a:spcAft>
                <a:spcPts val="700"/>
              </a:spcAft>
              <a:buFont typeface="+mj-lt"/>
              <a:buAutoNum type="arabicPeriod"/>
            </a:pPr>
            <a:r>
              <a:rPr lang="el-GR" b="1" dirty="0">
                <a:solidFill>
                  <a:schemeClr val="bg1"/>
                </a:solidFill>
              </a:rPr>
              <a:t>ΓΙΑ ΠΡΟΣΚΕΚΛΗΜΕΝΟΥΣ ΕΜΠΕΙΡΟΓΝΩΜΟΝΕΣ</a:t>
            </a:r>
          </a:p>
          <a:p>
            <a:pPr marL="457200" indent="-457200">
              <a:spcAft>
                <a:spcPts val="700"/>
              </a:spcAft>
              <a:buFont typeface="+mj-lt"/>
              <a:buAutoNum type="arabicPeriod"/>
            </a:pPr>
            <a:r>
              <a:rPr lang="el-GR" b="1" dirty="0">
                <a:solidFill>
                  <a:schemeClr val="bg1"/>
                </a:solidFill>
              </a:rPr>
              <a:t>ΓΙΑ ΥΠΟΔΟΧΗ ΕΚΠΑΙΔΕΥΤΙΚΩΝ ΚΑΙ ΕΚΠΑΙΔΕΥΤΩΝ</a:t>
            </a:r>
          </a:p>
          <a:p>
            <a:pPr>
              <a:spcAft>
                <a:spcPts val="700"/>
              </a:spcAft>
            </a:pPr>
            <a:endParaRPr lang="en-GB" dirty="0"/>
          </a:p>
        </p:txBody>
      </p:sp>
      <p:sp>
        <p:nvSpPr>
          <p:cNvPr id="40" name="Rectangle 39"/>
          <p:cNvSpPr/>
          <p:nvPr/>
        </p:nvSpPr>
        <p:spPr>
          <a:xfrm>
            <a:off x="387460" y="3613108"/>
            <a:ext cx="9157704" cy="1082172"/>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41" name="Straight Connector 40"/>
          <p:cNvCxnSpPr/>
          <p:nvPr/>
        </p:nvCxnSpPr>
        <p:spPr>
          <a:xfrm>
            <a:off x="396241" y="4688357"/>
            <a:ext cx="11525825"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59399" y="3619602"/>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9642767" y="3760482"/>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350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44" name="TextBox 43"/>
          <p:cNvSpPr txBox="1"/>
          <p:nvPr/>
        </p:nvSpPr>
        <p:spPr>
          <a:xfrm>
            <a:off x="485062" y="3697242"/>
            <a:ext cx="9060102" cy="1933863"/>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ΒΡΑΧΥΧΡΟΝΙΑ ΚΙΝΗΤΙΚΟΤΗΤΑ</a:t>
            </a:r>
          </a:p>
          <a:p>
            <a:pPr marL="457200" indent="-457200">
              <a:spcAft>
                <a:spcPts val="700"/>
              </a:spcAft>
              <a:buFont typeface="+mj-lt"/>
              <a:buAutoNum type="arabicPeriod"/>
            </a:pPr>
            <a:r>
              <a:rPr lang="el-GR" b="1" dirty="0">
                <a:solidFill>
                  <a:schemeClr val="bg1"/>
                </a:solidFill>
              </a:rPr>
              <a:t>ΓΙΑ ΠΡΟΣΩΠΙΚΟ ΣΕ ΠΑΡΑΚΟΛΟΥΘΗΣΗ ΕΡΓΑΣΙΑΣ ΚΑΙ ΑΣΚΗΣΗ ΚΑΘΗΚΟΝΤΩΝ ΔΙΔΑΣΚΑΛΙΑΣ</a:t>
            </a:r>
          </a:p>
          <a:p>
            <a:pPr marL="457200" indent="-457200">
              <a:buFont typeface="+mj-lt"/>
              <a:buAutoNum type="arabicPeriod"/>
            </a:pPr>
            <a:endParaRPr lang="el-GR" b="1" dirty="0">
              <a:solidFill>
                <a:schemeClr val="bg1"/>
              </a:solidFill>
            </a:endParaRPr>
          </a:p>
          <a:p>
            <a:pPr marL="457200" indent="-457200">
              <a:buFont typeface="+mj-lt"/>
              <a:buAutoNum type="arabicPeriod"/>
            </a:pPr>
            <a:endParaRPr lang="el-GR" b="1" dirty="0">
              <a:solidFill>
                <a:schemeClr val="bg1"/>
              </a:solidFill>
            </a:endParaRPr>
          </a:p>
          <a:p>
            <a:endParaRPr lang="en-GB" dirty="0"/>
          </a:p>
        </p:txBody>
      </p:sp>
      <p:sp>
        <p:nvSpPr>
          <p:cNvPr id="49" name="Rectangle 48"/>
          <p:cNvSpPr/>
          <p:nvPr/>
        </p:nvSpPr>
        <p:spPr>
          <a:xfrm>
            <a:off x="396241" y="4861781"/>
            <a:ext cx="9148923" cy="769324"/>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50" name="Straight Connector 49"/>
          <p:cNvCxnSpPr/>
          <p:nvPr/>
        </p:nvCxnSpPr>
        <p:spPr>
          <a:xfrm>
            <a:off x="2341377" y="5614474"/>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96241" y="4869401"/>
            <a:ext cx="11534606"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607366" y="4968143"/>
            <a:ext cx="2225697" cy="646331"/>
          </a:xfrm>
          <a:prstGeom prst="rect">
            <a:avLst/>
          </a:prstGeom>
        </p:spPr>
        <p:txBody>
          <a:bodyPr wrap="square">
            <a:spAutoFit/>
          </a:bodyPr>
          <a:lstStyle/>
          <a:p>
            <a:pPr algn="ctr"/>
            <a:r>
              <a:rPr lang="el-GR" dirty="0">
                <a:latin typeface="Calibri" panose="020F0502020204030204" pitchFamily="34" charset="0"/>
                <a:ea typeface="Calibri" panose="020F0502020204030204" pitchFamily="34" charset="0"/>
                <a:cs typeface="Calibri" panose="020F0502020204030204" pitchFamily="34" charset="0"/>
              </a:rPr>
              <a:t>500 ΕΥΡΩ</a:t>
            </a:r>
          </a:p>
          <a:p>
            <a:pPr algn="ctr"/>
            <a:r>
              <a:rPr lang="el-GR"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3" name="TextBox 52"/>
          <p:cNvSpPr txBox="1"/>
          <p:nvPr/>
        </p:nvSpPr>
        <p:spPr>
          <a:xfrm>
            <a:off x="739280" y="5070793"/>
            <a:ext cx="8868086" cy="369332"/>
          </a:xfrm>
          <a:prstGeom prst="rect">
            <a:avLst/>
          </a:prstGeom>
          <a:noFill/>
          <a:ln>
            <a:noFill/>
          </a:ln>
        </p:spPr>
        <p:txBody>
          <a:bodyPr wrap="square" rtlCol="0">
            <a:spAutoFit/>
          </a:bodyPr>
          <a:lstStyle/>
          <a:p>
            <a:r>
              <a:rPr lang="el-GR" b="1" dirty="0">
                <a:solidFill>
                  <a:schemeClr val="bg1"/>
                </a:solidFill>
              </a:rPr>
              <a:t>ΓΙΑ ΕΚΠΑΙΔΕΥΟΜΕΝΟΥΣ ΣΕ ΜΑΚΡΟΧΡΟΝΙΑ ΚΙΝΗΤΙΚΟΤΗΤΑ</a:t>
            </a:r>
          </a:p>
        </p:txBody>
      </p:sp>
      <p:sp>
        <p:nvSpPr>
          <p:cNvPr id="55" name="Rectangle 54"/>
          <p:cNvSpPr/>
          <p:nvPr/>
        </p:nvSpPr>
        <p:spPr>
          <a:xfrm>
            <a:off x="391134" y="4698118"/>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96241" y="5985771"/>
            <a:ext cx="11539441" cy="369332"/>
          </a:xfrm>
          <a:prstGeom prst="rect">
            <a:avLst/>
          </a:prstGeom>
          <a:noFill/>
        </p:spPr>
        <p:txBody>
          <a:bodyPr wrap="none" rtlCol="0">
            <a:spAutoFit/>
          </a:bodyPr>
          <a:lstStyle/>
          <a:p>
            <a:r>
              <a:rPr lang="el-GR" b="1" dirty="0"/>
              <a:t>Σημείωση</a:t>
            </a:r>
            <a:r>
              <a:rPr lang="en-US" b="1" dirty="0"/>
              <a:t>: </a:t>
            </a:r>
            <a:r>
              <a:rPr lang="el-GR" b="1" i="1" dirty="0"/>
              <a:t>Συνοδοί και συμμετέχοντες σε προπαρασκευαστικές επισκέψεις δεν υπολογίζονται για οργανωτικά έξοδα</a:t>
            </a:r>
            <a:endParaRPr lang="en-GB" b="1" i="1" dirty="0"/>
          </a:p>
        </p:txBody>
      </p:sp>
    </p:spTree>
    <p:extLst>
      <p:ext uri="{BB962C8B-B14F-4D97-AF65-F5344CB8AC3E}">
        <p14:creationId xmlns:p14="http://schemas.microsoft.com/office/powerpoint/2010/main" val="3669204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4830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8382000" cy="548305"/>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r>
              <a:rPr lang="el-GR" sz="2600" b="1" dirty="0">
                <a:solidFill>
                  <a:schemeClr val="bg1"/>
                </a:solidFill>
              </a:rPr>
              <a:t>ΧΡΗΜΑΤΟΔΟΤΗΣΗ (4)</a:t>
            </a:r>
            <a:endParaRPr lang="en-GB" sz="2600" b="1" dirty="0">
              <a:solidFill>
                <a:schemeClr val="bg1"/>
              </a:solidFill>
            </a:endParaRPr>
          </a:p>
        </p:txBody>
      </p:sp>
      <p:sp>
        <p:nvSpPr>
          <p:cNvPr id="24" name="TextBox 23"/>
          <p:cNvSpPr txBox="1"/>
          <p:nvPr/>
        </p:nvSpPr>
        <p:spPr>
          <a:xfrm>
            <a:off x="2688564" y="1010695"/>
            <a:ext cx="9305728" cy="1015663"/>
          </a:xfrm>
          <a:prstGeom prst="rect">
            <a:avLst/>
          </a:prstGeom>
          <a:noFill/>
        </p:spPr>
        <p:txBody>
          <a:bodyPr wrap="square" rtlCol="0">
            <a:spAutoFit/>
          </a:bodyPr>
          <a:lstStyle/>
          <a:p>
            <a:r>
              <a:rPr lang="el-GR" sz="2000" dirty="0"/>
              <a:t>Καλύπτουν το κόστος του ταξιδιού μετ’ επιστροφής συμμετεχόντων και συνοδών στις κινητικότητες (ένα ποσό για ολόκληρο το ταξίδι). Οι τιμές είναι οι </a:t>
            </a:r>
            <a:r>
              <a:rPr lang="el-GR" sz="2000" b="1" dirty="0"/>
              <a:t>ίδιες για προσωπικό και για</a:t>
            </a:r>
            <a:r>
              <a:rPr lang="en-GB" sz="2000" b="1" dirty="0"/>
              <a:t> </a:t>
            </a:r>
            <a:r>
              <a:rPr lang="el-GR" sz="2000" b="1" dirty="0"/>
              <a:t>εκπαιδευόμενους.  </a:t>
            </a:r>
            <a:endParaRPr lang="en-GB" sz="2000" b="1" dirty="0"/>
          </a:p>
        </p:txBody>
      </p:sp>
      <p:grpSp>
        <p:nvGrpSpPr>
          <p:cNvPr id="28" name="Group 27"/>
          <p:cNvGrpSpPr/>
          <p:nvPr/>
        </p:nvGrpSpPr>
        <p:grpSpPr>
          <a:xfrm>
            <a:off x="2678319" y="3327834"/>
            <a:ext cx="6633187" cy="416859"/>
            <a:chOff x="340126" y="1560828"/>
            <a:chExt cx="11554261" cy="704852"/>
          </a:xfrm>
        </p:grpSpPr>
        <p:sp>
          <p:nvSpPr>
            <p:cNvPr id="29" name="Rectangle 2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100 – 499 ΧΛΜ</a:t>
              </a:r>
              <a:endParaRPr lang="en-GB" sz="2200" b="1" dirty="0"/>
            </a:p>
          </p:txBody>
        </p:sp>
        <p:cxnSp>
          <p:nvCxnSpPr>
            <p:cNvPr id="30" name="Straight Connector 29"/>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87460" y="889568"/>
            <a:ext cx="11534608" cy="1292245"/>
            <a:chOff x="359779" y="1560828"/>
            <a:chExt cx="11534608" cy="704852"/>
          </a:xfrm>
        </p:grpSpPr>
        <p:sp>
          <p:nvSpPr>
            <p:cNvPr id="37" name="Rectangle 36"/>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500" b="1" dirty="0"/>
                <a:t>ΤΑΞΙΔΙΩΤΙΚΑ ΕΞΟΔΑ</a:t>
              </a:r>
              <a:endParaRPr lang="en-GB" sz="2500" b="1" dirty="0"/>
            </a:p>
          </p:txBody>
        </p:sp>
        <p:cxnSp>
          <p:nvCxnSpPr>
            <p:cNvPr id="38" name="Straight Connector 37"/>
            <p:cNvCxnSpPr/>
            <p:nvPr/>
          </p:nvCxnSpPr>
          <p:spPr>
            <a:xfrm>
              <a:off x="2331720" y="2259259"/>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736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4979073" y="3353017"/>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211 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2685101" y="3791531"/>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3" name="Group 52"/>
          <p:cNvGrpSpPr/>
          <p:nvPr/>
        </p:nvGrpSpPr>
        <p:grpSpPr>
          <a:xfrm>
            <a:off x="2678319" y="3951410"/>
            <a:ext cx="6623977" cy="414341"/>
            <a:chOff x="359779" y="1560828"/>
            <a:chExt cx="11534608" cy="704852"/>
          </a:xfrm>
        </p:grpSpPr>
        <p:sp>
          <p:nvSpPr>
            <p:cNvPr id="55" name="Rectangle 54"/>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bg1"/>
                  </a:solidFill>
                </a:rPr>
                <a:t>5</a:t>
              </a:r>
              <a:r>
                <a:rPr lang="el-GR" sz="2200" b="1" dirty="0">
                  <a:solidFill>
                    <a:schemeClr val="bg1"/>
                  </a:solidFill>
                </a:rPr>
                <a:t>00 – </a:t>
              </a:r>
              <a:r>
                <a:rPr lang="en-GB" sz="2200" b="1" dirty="0">
                  <a:solidFill>
                    <a:schemeClr val="bg1"/>
                  </a:solidFill>
                </a:rPr>
                <a:t>19</a:t>
              </a:r>
              <a:r>
                <a:rPr lang="el-GR" sz="2200" b="1" dirty="0">
                  <a:solidFill>
                    <a:schemeClr val="bg1"/>
                  </a:solidFill>
                </a:rPr>
                <a:t>99 ΧΛΜ</a:t>
              </a:r>
              <a:endParaRPr lang="en-GB" sz="2200" b="1" dirty="0">
                <a:solidFill>
                  <a:schemeClr val="bg1"/>
                </a:solidFill>
              </a:endParaRPr>
            </a:p>
          </p:txBody>
        </p:sp>
        <p:cxnSp>
          <p:nvCxnSpPr>
            <p:cNvPr id="56" name="Straight Connector 55"/>
            <p:cNvCxnSpPr/>
            <p:nvPr/>
          </p:nvCxnSpPr>
          <p:spPr>
            <a:xfrm>
              <a:off x="2331720" y="2248617"/>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1720" y="1575874"/>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4979073" y="3967927"/>
            <a:ext cx="4160627"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309 ΕΥΡΩ </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2678319" y="4365413"/>
            <a:ext cx="6622941" cy="155554"/>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p:cNvGrpSpPr/>
          <p:nvPr/>
        </p:nvGrpSpPr>
        <p:grpSpPr>
          <a:xfrm>
            <a:off x="2678319" y="4534331"/>
            <a:ext cx="6623978" cy="449649"/>
            <a:chOff x="359777" y="1552997"/>
            <a:chExt cx="11534610" cy="712683"/>
          </a:xfrm>
        </p:grpSpPr>
        <p:sp>
          <p:nvSpPr>
            <p:cNvPr id="77" name="Rectangle 76"/>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20</a:t>
              </a:r>
              <a:r>
                <a:rPr lang="el-GR" sz="2200" b="1" dirty="0"/>
                <a:t>00 – </a:t>
              </a:r>
              <a:r>
                <a:rPr lang="en-GB" sz="2200" b="1" dirty="0"/>
                <a:t>29</a:t>
              </a:r>
              <a:r>
                <a:rPr lang="el-GR" sz="2200" b="1" dirty="0"/>
                <a:t>99 ΧΛΜ</a:t>
              </a:r>
              <a:endParaRPr lang="en-GB" sz="2200" b="1" dirty="0"/>
            </a:p>
          </p:txBody>
        </p:sp>
        <p:cxnSp>
          <p:nvCxnSpPr>
            <p:cNvPr id="78" name="Straight Connector 77"/>
            <p:cNvCxnSpPr/>
            <p:nvPr/>
          </p:nvCxnSpPr>
          <p:spPr>
            <a:xfrm flipV="1">
              <a:off x="359777" y="2251875"/>
              <a:ext cx="11534610" cy="13805"/>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59777" y="1552997"/>
              <a:ext cx="11534610" cy="1799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4993846" y="4542967"/>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395 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2694226" y="4994788"/>
            <a:ext cx="6622941" cy="142309"/>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8" name="Group 87"/>
          <p:cNvGrpSpPr/>
          <p:nvPr/>
        </p:nvGrpSpPr>
        <p:grpSpPr>
          <a:xfrm>
            <a:off x="2685101" y="5158594"/>
            <a:ext cx="6625014" cy="416629"/>
            <a:chOff x="357973" y="1560828"/>
            <a:chExt cx="11536414" cy="704852"/>
          </a:xfrm>
        </p:grpSpPr>
        <p:sp>
          <p:nvSpPr>
            <p:cNvPr id="89" name="Rectangle 8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30</a:t>
              </a:r>
              <a:r>
                <a:rPr lang="el-GR" sz="2200" b="1" dirty="0"/>
                <a:t>00 – </a:t>
              </a:r>
              <a:r>
                <a:rPr lang="en-GB" sz="2200" b="1" dirty="0"/>
                <a:t>39</a:t>
              </a:r>
              <a:r>
                <a:rPr lang="el-GR" sz="2200" b="1" dirty="0"/>
                <a:t>99 ΧΛΜ</a:t>
              </a:r>
              <a:endParaRPr lang="en-GB" sz="2200" b="1" dirty="0"/>
            </a:p>
          </p:txBody>
        </p:sp>
        <p:cxnSp>
          <p:nvCxnSpPr>
            <p:cNvPr id="90" name="Straight Connector 89"/>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57973" y="1560828"/>
              <a:ext cx="11536414" cy="10159"/>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5019494" y="5125562"/>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580 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p:cNvSpPr/>
          <p:nvPr/>
        </p:nvSpPr>
        <p:spPr>
          <a:xfrm>
            <a:off x="2687174" y="5538520"/>
            <a:ext cx="6622941" cy="142991"/>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93"/>
          <p:cNvGrpSpPr/>
          <p:nvPr/>
        </p:nvGrpSpPr>
        <p:grpSpPr>
          <a:xfrm>
            <a:off x="2687174" y="5650806"/>
            <a:ext cx="6655641" cy="444708"/>
            <a:chOff x="306455" y="1562909"/>
            <a:chExt cx="11587932" cy="704852"/>
          </a:xfrm>
        </p:grpSpPr>
        <p:sp>
          <p:nvSpPr>
            <p:cNvPr id="95" name="Rectangle 94"/>
            <p:cNvSpPr/>
            <p:nvPr/>
          </p:nvSpPr>
          <p:spPr>
            <a:xfrm>
              <a:off x="306455" y="1562909"/>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40</a:t>
              </a:r>
              <a:r>
                <a:rPr lang="el-GR" sz="2200" b="1" dirty="0"/>
                <a:t>00 – </a:t>
              </a:r>
              <a:r>
                <a:rPr lang="en-GB" sz="2200" b="1" dirty="0"/>
                <a:t>79</a:t>
              </a:r>
              <a:r>
                <a:rPr lang="el-GR" sz="2200" b="1" dirty="0"/>
                <a:t>99 ΧΛΜ</a:t>
              </a:r>
              <a:endParaRPr lang="en-GB" sz="2200" b="1" dirty="0"/>
            </a:p>
          </p:txBody>
        </p:sp>
        <p:cxnSp>
          <p:nvCxnSpPr>
            <p:cNvPr id="96" name="Straight Connector 95"/>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5037321" y="5627779"/>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1188 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grpSp>
        <p:nvGrpSpPr>
          <p:cNvPr id="100" name="Group 99"/>
          <p:cNvGrpSpPr/>
          <p:nvPr/>
        </p:nvGrpSpPr>
        <p:grpSpPr>
          <a:xfrm>
            <a:off x="2687527" y="6049879"/>
            <a:ext cx="6623978" cy="541699"/>
            <a:chOff x="357971" y="1570988"/>
            <a:chExt cx="11536416" cy="694692"/>
          </a:xfrm>
        </p:grpSpPr>
        <p:sp>
          <p:nvSpPr>
            <p:cNvPr id="101" name="Rectangle 100"/>
            <p:cNvSpPr/>
            <p:nvPr/>
          </p:nvSpPr>
          <p:spPr>
            <a:xfrm>
              <a:off x="357971" y="1715491"/>
              <a:ext cx="3950819" cy="55018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a:t>
              </a:r>
              <a:r>
                <a:rPr lang="el-GR" sz="2200" b="1" dirty="0"/>
                <a:t> </a:t>
              </a:r>
              <a:r>
                <a:rPr lang="en-GB" sz="2200" b="1" dirty="0"/>
                <a:t>8000 </a:t>
              </a:r>
              <a:r>
                <a:rPr lang="el-GR" sz="2200" b="1" dirty="0"/>
                <a:t>ΧΛΜ</a:t>
              </a:r>
              <a:endParaRPr lang="en-GB" sz="2200" b="1" dirty="0"/>
            </a:p>
          </p:txBody>
        </p:sp>
        <p:cxnSp>
          <p:nvCxnSpPr>
            <p:cNvPr id="102" name="Straight Connector 101"/>
            <p:cNvCxnSpPr/>
            <p:nvPr/>
          </p:nvCxnSpPr>
          <p:spPr>
            <a:xfrm>
              <a:off x="2331720" y="22421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5037321" y="6120892"/>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1735ΕΥΡΩ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3" name="Rectangle 2">
            <a:extLst>
              <a:ext uri="{FF2B5EF4-FFF2-40B4-BE49-F238E27FC236}">
                <a16:creationId xmlns:a16="http://schemas.microsoft.com/office/drawing/2014/main" id="{8D6522A0-6740-66B4-D1C3-BD349E90E2C7}"/>
              </a:ext>
            </a:extLst>
          </p:cNvPr>
          <p:cNvSpPr/>
          <p:nvPr/>
        </p:nvSpPr>
        <p:spPr>
          <a:xfrm>
            <a:off x="2678318" y="3180155"/>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341E1AD9-09D1-F916-3F7A-2791EB0EF575}"/>
              </a:ext>
            </a:extLst>
          </p:cNvPr>
          <p:cNvGrpSpPr/>
          <p:nvPr/>
        </p:nvGrpSpPr>
        <p:grpSpPr>
          <a:xfrm>
            <a:off x="2668072" y="2746460"/>
            <a:ext cx="6633187" cy="439547"/>
            <a:chOff x="340126" y="1577502"/>
            <a:chExt cx="11554261" cy="743214"/>
          </a:xfrm>
        </p:grpSpPr>
        <p:sp>
          <p:nvSpPr>
            <p:cNvPr id="5" name="Rectangle 4">
              <a:extLst>
                <a:ext uri="{FF2B5EF4-FFF2-40B4-BE49-F238E27FC236}">
                  <a16:creationId xmlns:a16="http://schemas.microsoft.com/office/drawing/2014/main" id="{7C8C1E37-474E-554A-6EF7-0A85548F480D}"/>
                </a:ext>
              </a:extLst>
            </p:cNvPr>
            <p:cNvSpPr/>
            <p:nvPr/>
          </p:nvSpPr>
          <p:spPr>
            <a:xfrm>
              <a:off x="372832" y="1615864"/>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10-99 </a:t>
              </a:r>
              <a:r>
                <a:rPr lang="el-GR" sz="2200" b="1" dirty="0"/>
                <a:t>ΧΛΜ	</a:t>
              </a:r>
              <a:endParaRPr lang="en-GB" sz="2200" b="1" dirty="0"/>
            </a:p>
          </p:txBody>
        </p:sp>
        <p:cxnSp>
          <p:nvCxnSpPr>
            <p:cNvPr id="6" name="Straight Connector 5">
              <a:extLst>
                <a:ext uri="{FF2B5EF4-FFF2-40B4-BE49-F238E27FC236}">
                  <a16:creationId xmlns:a16="http://schemas.microsoft.com/office/drawing/2014/main" id="{7164BB03-18F6-0E4F-E13C-FE717585A9F3}"/>
                </a:ext>
              </a:extLst>
            </p:cNvPr>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E22577-67BB-863D-7EAA-08A9333EDEB6}"/>
                </a:ext>
              </a:extLst>
            </p:cNvPr>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BCC78012-36C2-4151-5628-56EDCA597C81}"/>
              </a:ext>
            </a:extLst>
          </p:cNvPr>
          <p:cNvSpPr/>
          <p:nvPr/>
        </p:nvSpPr>
        <p:spPr>
          <a:xfrm>
            <a:off x="4984721" y="2751759"/>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28 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E930B4FE-8CE5-4FD1-CDF0-0160B360AFEF}"/>
              </a:ext>
            </a:extLst>
          </p:cNvPr>
          <p:cNvSpPr/>
          <p:nvPr/>
        </p:nvSpPr>
        <p:spPr>
          <a:xfrm>
            <a:off x="9436563" y="2682543"/>
            <a:ext cx="2683076" cy="28218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a:t>Η απόσταση υπολογίζεται από τον οργανισμό αποστολής προς τον οργανισμό υποδοχής μέσω του </a:t>
            </a:r>
            <a:r>
              <a:rPr lang="en-US" b="1" dirty="0">
                <a:hlinkClick r:id="rId4"/>
              </a:rPr>
              <a:t>Distance Calculator</a:t>
            </a:r>
            <a:endParaRPr lang="en-US" b="1" dirty="0"/>
          </a:p>
        </p:txBody>
      </p:sp>
    </p:spTree>
    <p:extLst>
      <p:ext uri="{BB962C8B-B14F-4D97-AF65-F5344CB8AC3E}">
        <p14:creationId xmlns:p14="http://schemas.microsoft.com/office/powerpoint/2010/main" val="2297584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27220" y="1"/>
            <a:ext cx="7764780" cy="5565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8229599" cy="55652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5580" y="41974"/>
            <a:ext cx="3198568" cy="492443"/>
          </a:xfrm>
          <a:prstGeom prst="rect">
            <a:avLst/>
          </a:prstGeom>
          <a:noFill/>
        </p:spPr>
        <p:txBody>
          <a:bodyPr wrap="none" rtlCol="0">
            <a:spAutoFit/>
          </a:bodyPr>
          <a:lstStyle/>
          <a:p>
            <a:r>
              <a:rPr lang="el-GR" sz="2600" b="1" dirty="0">
                <a:solidFill>
                  <a:schemeClr val="bg1"/>
                </a:solidFill>
              </a:rPr>
              <a:t>ΧΡΗΜΑΤΟΔΟΤΗΣΗ (5)</a:t>
            </a:r>
            <a:endParaRPr lang="en-GB" sz="2600" b="1" dirty="0">
              <a:solidFill>
                <a:schemeClr val="bg1"/>
              </a:solidFill>
            </a:endParaRPr>
          </a:p>
        </p:txBody>
      </p:sp>
      <p:sp>
        <p:nvSpPr>
          <p:cNvPr id="24" name="TextBox 23"/>
          <p:cNvSpPr txBox="1"/>
          <p:nvPr/>
        </p:nvSpPr>
        <p:spPr>
          <a:xfrm>
            <a:off x="2686798" y="874707"/>
            <a:ext cx="9070898" cy="1369606"/>
          </a:xfrm>
          <a:prstGeom prst="rect">
            <a:avLst/>
          </a:prstGeom>
          <a:noFill/>
        </p:spPr>
        <p:txBody>
          <a:bodyPr wrap="square" rtlCol="0">
            <a:spAutoFit/>
          </a:bodyPr>
          <a:lstStyle/>
          <a:p>
            <a:r>
              <a:rPr lang="el-GR" sz="2000" dirty="0"/>
              <a:t>Διάρκεια κινητικότητας + 2 μέρες ταξιδιού (προαιρετικά)</a:t>
            </a:r>
          </a:p>
          <a:p>
            <a:r>
              <a:rPr lang="el-GR" sz="2000" dirty="0"/>
              <a:t>Οι επιλέξιμες χώρες υποδοχής χωρίζονται σε 3 κατηγορίες. </a:t>
            </a:r>
          </a:p>
          <a:p>
            <a:r>
              <a:rPr lang="el-GR" sz="2000" b="1" dirty="0"/>
              <a:t>Ποσό βάσει κατηγορίας, ανά μέρα και ανά συμμετέχοντα. </a:t>
            </a:r>
          </a:p>
          <a:p>
            <a:r>
              <a:rPr lang="el-GR" sz="2000" dirty="0"/>
              <a:t>Μετά τη 15</a:t>
            </a:r>
            <a:r>
              <a:rPr lang="el-GR" sz="2000" baseline="30000" dirty="0"/>
              <a:t>η</a:t>
            </a:r>
            <a:r>
              <a:rPr lang="el-GR" sz="2000" dirty="0"/>
              <a:t> μέρα ο οργανισμός λαμβάνει το 70% του ποσού</a:t>
            </a:r>
            <a:r>
              <a:rPr lang="el-GR" sz="2300" dirty="0"/>
              <a:t>.</a:t>
            </a:r>
            <a:endParaRPr lang="en-GB" sz="2300" dirty="0"/>
          </a:p>
        </p:txBody>
      </p:sp>
      <p:grpSp>
        <p:nvGrpSpPr>
          <p:cNvPr id="36" name="Group 35"/>
          <p:cNvGrpSpPr/>
          <p:nvPr/>
        </p:nvGrpSpPr>
        <p:grpSpPr>
          <a:xfrm>
            <a:off x="354673" y="717481"/>
            <a:ext cx="11534608" cy="1732066"/>
            <a:chOff x="359779" y="1560828"/>
            <a:chExt cx="11534608" cy="704852"/>
          </a:xfrm>
        </p:grpSpPr>
        <p:sp>
          <p:nvSpPr>
            <p:cNvPr id="37" name="Rectangle 36"/>
            <p:cNvSpPr/>
            <p:nvPr/>
          </p:nvSpPr>
          <p:spPr>
            <a:xfrm>
              <a:off x="359779" y="1560828"/>
              <a:ext cx="2200541" cy="704852"/>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ΕΞΟΔΑ</a:t>
              </a:r>
            </a:p>
            <a:p>
              <a:pPr algn="ctr"/>
              <a:r>
                <a:rPr lang="el-GR" sz="2200" b="1" dirty="0"/>
                <a:t>ΑΤΟΜΙΚΗΣ ΥΠΟΣΤΗΡΙΞΗΣ / ΔΙΑΒΙΩΣΗΣ</a:t>
              </a:r>
              <a:endParaRPr lang="en-GB" sz="2200" b="1" dirty="0"/>
            </a:p>
          </p:txBody>
        </p:sp>
        <p:cxnSp>
          <p:nvCxnSpPr>
            <p:cNvPr id="38" name="Straight Connector 37"/>
            <p:cNvCxnSpPr/>
            <p:nvPr/>
          </p:nvCxnSpPr>
          <p:spPr>
            <a:xfrm>
              <a:off x="2331720" y="2261898"/>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6262"/>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8637" y="3142425"/>
            <a:ext cx="12163363" cy="1038596"/>
            <a:chOff x="359779" y="1391904"/>
            <a:chExt cx="11530903" cy="1038596"/>
          </a:xfrm>
        </p:grpSpPr>
        <p:sp>
          <p:nvSpPr>
            <p:cNvPr id="68" name="Rectangle 67"/>
            <p:cNvSpPr/>
            <p:nvPr/>
          </p:nvSpPr>
          <p:spPr>
            <a:xfrm>
              <a:off x="359779" y="1391904"/>
              <a:ext cx="5751878"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ΟΜΑΔΑ 1: </a:t>
              </a:r>
              <a:endParaRPr lang="en-US" sz="2000" b="1" dirty="0"/>
            </a:p>
            <a:p>
              <a:pPr algn="ctr"/>
              <a:r>
                <a:rPr lang="el-GR" sz="1600" b="1" dirty="0"/>
                <a:t>Αυστρία, Βέλγιο, Γαλλία, Δανία, Φινλανδία, Γερμανία, Ισλανδία, Ιρλανδία, Ιταλία, Λιχτενστάιν, Λουξεμβούργο, Ολλανδία, Νορβηγία, Σουηδία </a:t>
              </a:r>
              <a:endParaRPr lang="en-GB" sz="1600" b="1" dirty="0"/>
            </a:p>
          </p:txBody>
        </p:sp>
        <p:cxnSp>
          <p:nvCxnSpPr>
            <p:cNvPr id="69" name="Straight Connector 68"/>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8015" y="1404604"/>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8239281" y="2368700"/>
            <a:ext cx="2316393" cy="861774"/>
          </a:xfrm>
          <a:prstGeom prst="rect">
            <a:avLst/>
          </a:prstGeom>
        </p:spPr>
        <p:txBody>
          <a:bodyPr wrap="square">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Ημερήσιο ποσό για εκπαιδευομένους</a:t>
            </a:r>
            <a:endParaRPr lang="en-US" b="1" dirty="0">
              <a:latin typeface="Calibri" panose="020F0502020204030204" pitchFamily="34" charset="0"/>
              <a:ea typeface="Calibri" panose="020F0502020204030204" pitchFamily="34" charset="0"/>
              <a:cs typeface="Calibri" panose="020F0502020204030204" pitchFamily="34" charset="0"/>
            </a:endParaRPr>
          </a:p>
          <a:p>
            <a:pPr algn="ctr"/>
            <a:r>
              <a:rPr lang="en-US" sz="1400" b="1" dirty="0">
                <a:highlight>
                  <a:srgbClr val="FFFF00"/>
                </a:highlight>
                <a:latin typeface="Calibri" panose="020F0502020204030204" pitchFamily="34" charset="0"/>
                <a:ea typeface="Calibri" panose="020F0502020204030204" pitchFamily="34" charset="0"/>
                <a:cs typeface="Calibri" panose="020F0502020204030204" pitchFamily="34" charset="0"/>
              </a:rPr>
              <a:t>VET&amp;ADU</a:t>
            </a:r>
            <a:endParaRPr lang="en-GB" sz="1400"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17"/>
          <p:cNvSpPr/>
          <p:nvPr/>
        </p:nvSpPr>
        <p:spPr>
          <a:xfrm>
            <a:off x="36616" y="4179996"/>
            <a:ext cx="12302760" cy="130065"/>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 name="Group 120"/>
          <p:cNvGrpSpPr/>
          <p:nvPr/>
        </p:nvGrpSpPr>
        <p:grpSpPr>
          <a:xfrm>
            <a:off x="28637" y="4299258"/>
            <a:ext cx="12139297" cy="1038596"/>
            <a:chOff x="359780" y="1391904"/>
            <a:chExt cx="11530902" cy="1038596"/>
          </a:xfrm>
        </p:grpSpPr>
        <p:sp>
          <p:nvSpPr>
            <p:cNvPr id="122" name="Rectangle 121"/>
            <p:cNvSpPr/>
            <p:nvPr/>
          </p:nvSpPr>
          <p:spPr>
            <a:xfrm>
              <a:off x="359780" y="1391904"/>
              <a:ext cx="5763281"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ΟΜΑΔΑ 2: </a:t>
              </a:r>
              <a:endParaRPr lang="en-US" sz="2000" b="1" dirty="0"/>
            </a:p>
            <a:p>
              <a:pPr algn="ctr"/>
              <a:r>
                <a:rPr lang="el-GR" sz="1600" b="1" dirty="0"/>
                <a:t>Κύπρος, Τσεχία, Εσθονία, Ελλάδα, Λετονία, Μάλτα, Πορτογαλία, Σλοβακία, Σλοβενία, Ισπανία </a:t>
              </a:r>
              <a:endParaRPr lang="en-GB" sz="1600" b="1" dirty="0"/>
            </a:p>
          </p:txBody>
        </p:sp>
        <p:cxnSp>
          <p:nvCxnSpPr>
            <p:cNvPr id="123" name="Straight Connector 122"/>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a:off x="36616" y="5307375"/>
            <a:ext cx="12383147" cy="240117"/>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6" name="Group 125"/>
          <p:cNvGrpSpPr/>
          <p:nvPr/>
        </p:nvGrpSpPr>
        <p:grpSpPr>
          <a:xfrm>
            <a:off x="28637" y="5542287"/>
            <a:ext cx="12163363" cy="1099556"/>
            <a:chOff x="359780" y="1391904"/>
            <a:chExt cx="11553762" cy="1099556"/>
          </a:xfrm>
        </p:grpSpPr>
        <p:sp>
          <p:nvSpPr>
            <p:cNvPr id="127" name="Rectangle 126"/>
            <p:cNvSpPr/>
            <p:nvPr/>
          </p:nvSpPr>
          <p:spPr>
            <a:xfrm>
              <a:off x="359780" y="1391904"/>
              <a:ext cx="5763281" cy="109955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ΟΜΑΔΑ 3: </a:t>
              </a:r>
              <a:endParaRPr lang="en-US" sz="2000" b="1" dirty="0"/>
            </a:p>
            <a:p>
              <a:pPr lvl="1" algn="ctr"/>
              <a:r>
                <a:rPr lang="el-GR" sz="1600" b="1" dirty="0"/>
                <a:t>Βουλγαρία, Κροατία, Ουγγαρία, Λιθουανία, Πολωνία, Ρουμανία, Σερβία, Βόρεια Μακεδονία, Τουρκία </a:t>
              </a:r>
              <a:endParaRPr lang="en-GB" sz="1600" b="1" dirty="0"/>
            </a:p>
          </p:txBody>
        </p:sp>
        <p:cxnSp>
          <p:nvCxnSpPr>
            <p:cNvPr id="128" name="Straight Connector 127"/>
            <p:cNvCxnSpPr/>
            <p:nvPr/>
          </p:nvCxnSpPr>
          <p:spPr>
            <a:xfrm>
              <a:off x="2350875" y="247622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31" name="Rectangle 130"/>
          <p:cNvSpPr/>
          <p:nvPr/>
        </p:nvSpPr>
        <p:spPr>
          <a:xfrm>
            <a:off x="5998202" y="2493837"/>
            <a:ext cx="2500077" cy="646331"/>
          </a:xfrm>
          <a:prstGeom prst="rect">
            <a:avLst/>
          </a:prstGeom>
        </p:spPr>
        <p:txBody>
          <a:bodyPr wrap="square">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Ημερήσιο ποσό για προσωπικό / συνοδό</a:t>
            </a:r>
            <a:endParaRPr lang="en-GB" b="1" dirty="0">
              <a:latin typeface="Calibri" panose="020F0502020204030204" pitchFamily="34" charset="0"/>
              <a:ea typeface="Calibri" panose="020F0502020204030204" pitchFamily="34" charset="0"/>
              <a:cs typeface="Calibri" panose="020F0502020204030204" pitchFamily="34" charset="0"/>
            </a:endParaRPr>
          </a:p>
        </p:txBody>
      </p:sp>
      <p:sp>
        <p:nvSpPr>
          <p:cNvPr id="132" name="Rectangle 131"/>
          <p:cNvSpPr/>
          <p:nvPr/>
        </p:nvSpPr>
        <p:spPr>
          <a:xfrm>
            <a:off x="6467746" y="4621967"/>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169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33" name="Rectangle 132"/>
          <p:cNvSpPr/>
          <p:nvPr/>
        </p:nvSpPr>
        <p:spPr>
          <a:xfrm>
            <a:off x="8757276" y="3446279"/>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127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34" name="Rectangle 133"/>
          <p:cNvSpPr/>
          <p:nvPr/>
        </p:nvSpPr>
        <p:spPr>
          <a:xfrm>
            <a:off x="6467746" y="3480860"/>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191</a:t>
            </a:r>
            <a:r>
              <a:rPr lang="en-US" sz="2200" dirty="0">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35" name="Rectangle 134"/>
          <p:cNvSpPr/>
          <p:nvPr/>
        </p:nvSpPr>
        <p:spPr>
          <a:xfrm>
            <a:off x="8757276" y="5814651"/>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93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36" name="Rectangle 135"/>
          <p:cNvSpPr/>
          <p:nvPr/>
        </p:nvSpPr>
        <p:spPr>
          <a:xfrm>
            <a:off x="8757276" y="4658442"/>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110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37" name="Rectangle 136"/>
          <p:cNvSpPr/>
          <p:nvPr/>
        </p:nvSpPr>
        <p:spPr>
          <a:xfrm>
            <a:off x="6467746" y="5826630"/>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148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0881C8F-1C7E-5474-6D44-09755A57297B}"/>
              </a:ext>
            </a:extLst>
          </p:cNvPr>
          <p:cNvSpPr/>
          <p:nvPr/>
        </p:nvSpPr>
        <p:spPr>
          <a:xfrm>
            <a:off x="10465330" y="2353627"/>
            <a:ext cx="1874046" cy="923330"/>
          </a:xfrm>
          <a:prstGeom prst="rect">
            <a:avLst/>
          </a:prstGeom>
        </p:spPr>
        <p:txBody>
          <a:bodyPr wrap="square">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Ημερήσιο ποσό για μαθητές</a:t>
            </a:r>
            <a:endParaRPr lang="en-US" b="1" dirty="0">
              <a:latin typeface="Calibri" panose="020F0502020204030204" pitchFamily="34" charset="0"/>
              <a:ea typeface="Calibri" panose="020F0502020204030204" pitchFamily="34" charset="0"/>
              <a:cs typeface="Calibri" panose="020F0502020204030204" pitchFamily="34" charset="0"/>
            </a:endParaRPr>
          </a:p>
          <a:p>
            <a:pPr algn="ctr"/>
            <a:r>
              <a:rPr lang="en-US" sz="1400" b="1" dirty="0">
                <a:highlight>
                  <a:srgbClr val="FFFF00"/>
                </a:highlight>
                <a:latin typeface="Calibri" panose="020F0502020204030204" pitchFamily="34" charset="0"/>
                <a:ea typeface="Calibri" panose="020F0502020204030204" pitchFamily="34" charset="0"/>
                <a:cs typeface="Calibri" panose="020F0502020204030204" pitchFamily="34" charset="0"/>
              </a:rPr>
              <a:t>SCH</a:t>
            </a:r>
            <a:r>
              <a:rPr lang="el-GR" b="1" dirty="0">
                <a:latin typeface="Calibri" panose="020F0502020204030204" pitchFamily="34" charset="0"/>
                <a:ea typeface="Calibri" panose="020F0502020204030204" pitchFamily="34" charset="0"/>
                <a:cs typeface="Calibri" panose="020F0502020204030204" pitchFamily="34" charset="0"/>
              </a:rPr>
              <a:t> </a:t>
            </a:r>
            <a:endParaRPr lang="en-GB" b="1"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C228835-C7E7-E71A-DD7C-9066CAAC0058}"/>
              </a:ext>
            </a:extLst>
          </p:cNvPr>
          <p:cNvSpPr/>
          <p:nvPr/>
        </p:nvSpPr>
        <p:spPr>
          <a:xfrm>
            <a:off x="10679387" y="3398787"/>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85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DED3622-9C1E-61E3-581E-702483A65E26}"/>
              </a:ext>
            </a:extLst>
          </p:cNvPr>
          <p:cNvSpPr/>
          <p:nvPr/>
        </p:nvSpPr>
        <p:spPr>
          <a:xfrm>
            <a:off x="10679387" y="4626442"/>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74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0BCD084-8AC5-82B9-03CE-9E29C8C171CE}"/>
              </a:ext>
            </a:extLst>
          </p:cNvPr>
          <p:cNvSpPr/>
          <p:nvPr/>
        </p:nvSpPr>
        <p:spPr>
          <a:xfrm>
            <a:off x="10679387" y="5909878"/>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64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0737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84941"/>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8321040" cy="58494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r>
              <a:rPr lang="el-GR" sz="2600" b="1" dirty="0">
                <a:solidFill>
                  <a:schemeClr val="bg1"/>
                </a:solidFill>
              </a:rPr>
              <a:t>ΧΡΗΜΑΤΟΔΟΤΗΣΗ (6)</a:t>
            </a:r>
            <a:endParaRPr lang="en-GB" sz="2600" b="1" dirty="0">
              <a:solidFill>
                <a:schemeClr val="bg1"/>
              </a:solidFill>
            </a:endParaRPr>
          </a:p>
        </p:txBody>
      </p:sp>
      <p:grpSp>
        <p:nvGrpSpPr>
          <p:cNvPr id="5" name="Group 4"/>
          <p:cNvGrpSpPr/>
          <p:nvPr/>
        </p:nvGrpSpPr>
        <p:grpSpPr>
          <a:xfrm>
            <a:off x="108571" y="2798305"/>
            <a:ext cx="11534608" cy="1057262"/>
            <a:chOff x="359779" y="2810695"/>
            <a:chExt cx="11534608" cy="1057262"/>
          </a:xfrm>
        </p:grpSpPr>
        <p:sp>
          <p:nvSpPr>
            <p:cNvPr id="51" name="Rectangle 50"/>
            <p:cNvSpPr/>
            <p:nvPr/>
          </p:nvSpPr>
          <p:spPr>
            <a:xfrm>
              <a:off x="359779" y="2810695"/>
              <a:ext cx="5122089" cy="1057262"/>
            </a:xfrm>
            <a:prstGeom prst="rect">
              <a:avLst/>
            </a:prstGeom>
            <a:solidFill>
              <a:srgbClr val="3C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ΔΙΔΑΚΤΡΑ ΣΕΜΙΝΑΡΙΩΝ</a:t>
              </a:r>
              <a:endParaRPr lang="en-GB" sz="2400" b="1" dirty="0"/>
            </a:p>
          </p:txBody>
        </p:sp>
        <p:cxnSp>
          <p:nvCxnSpPr>
            <p:cNvPr id="52" name="Straight Connector 51"/>
            <p:cNvCxnSpPr/>
            <p:nvPr/>
          </p:nvCxnSpPr>
          <p:spPr>
            <a:xfrm>
              <a:off x="2331720" y="3853717"/>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31720" y="2822395"/>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327077" y="2816273"/>
            <a:ext cx="6372042" cy="1015663"/>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Για εκπαιδεύσεις και προγράμματα κατάρτισης</a:t>
            </a:r>
          </a:p>
          <a:p>
            <a:r>
              <a:rPr lang="el-GR" sz="2000" dirty="0">
                <a:latin typeface="Calibri" panose="020F0502020204030204" pitchFamily="34" charset="0"/>
                <a:ea typeface="Calibri" panose="020F0502020204030204" pitchFamily="34" charset="0"/>
                <a:cs typeface="Calibri" panose="020F0502020204030204" pitchFamily="34" charset="0"/>
              </a:rPr>
              <a:t>80 ΕΥΡΩ ανά συμμετέχοντα (με μέγιστο αριθμό 10 μέρες) </a:t>
            </a:r>
          </a:p>
          <a:p>
            <a:r>
              <a:rPr lang="el-GR" sz="2000" dirty="0">
                <a:latin typeface="Calibri" panose="020F0502020204030204" pitchFamily="34" charset="0"/>
                <a:ea typeface="Calibri" panose="020F0502020204030204" pitchFamily="34" charset="0"/>
                <a:cs typeface="Calibri" panose="020F0502020204030204" pitchFamily="34" charset="0"/>
              </a:rPr>
              <a:t>Μέγιστο ποσό </a:t>
            </a:r>
            <a:r>
              <a:rPr lang="el-GR" sz="2000" b="1" dirty="0">
                <a:latin typeface="Calibri" panose="020F0502020204030204" pitchFamily="34" charset="0"/>
                <a:ea typeface="Calibri" panose="020F0502020204030204" pitchFamily="34" charset="0"/>
                <a:cs typeface="Calibri" panose="020F0502020204030204" pitchFamily="34" charset="0"/>
              </a:rPr>
              <a:t>800 ΕΥΡΩ </a:t>
            </a: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 ανά σχέδιο</a:t>
            </a:r>
          </a:p>
        </p:txBody>
      </p:sp>
      <p:grpSp>
        <p:nvGrpSpPr>
          <p:cNvPr id="3" name="Group 2"/>
          <p:cNvGrpSpPr/>
          <p:nvPr/>
        </p:nvGrpSpPr>
        <p:grpSpPr>
          <a:xfrm>
            <a:off x="108571" y="3997179"/>
            <a:ext cx="11562288" cy="1152887"/>
            <a:chOff x="332098" y="4016148"/>
            <a:chExt cx="11562288" cy="1152887"/>
          </a:xfrm>
        </p:grpSpPr>
        <p:sp>
          <p:nvSpPr>
            <p:cNvPr id="59" name="Rectangle 58"/>
            <p:cNvSpPr/>
            <p:nvPr/>
          </p:nvSpPr>
          <p:spPr>
            <a:xfrm>
              <a:off x="332098" y="4016148"/>
              <a:ext cx="5122089" cy="11528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ΠΡΟΠΑΡΑΣΚΕΥΑΣΤΙΚΕΣ ΕΠΙΣΚΕΨΕΙΣ</a:t>
              </a:r>
              <a:endParaRPr lang="en-GB" sz="2400" b="1" dirty="0"/>
            </a:p>
          </p:txBody>
        </p:sp>
        <p:cxnSp>
          <p:nvCxnSpPr>
            <p:cNvPr id="60" name="Straight Connector 59"/>
            <p:cNvCxnSpPr/>
            <p:nvPr/>
          </p:nvCxnSpPr>
          <p:spPr>
            <a:xfrm>
              <a:off x="2331719" y="5153921"/>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04039" y="4022415"/>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5360023" y="4090973"/>
            <a:ext cx="5922034" cy="1015663"/>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Ταξιδιωτικά έξοδα και έξοδα διαβίωσης για όλη τη διάρκεια της επίσκεψης</a:t>
            </a:r>
          </a:p>
          <a:p>
            <a:r>
              <a:rPr lang="el-GR" sz="2000" b="1" dirty="0">
                <a:latin typeface="Calibri" panose="020F0502020204030204" pitchFamily="34" charset="0"/>
                <a:ea typeface="Calibri" panose="020F0502020204030204" pitchFamily="34" charset="0"/>
                <a:cs typeface="Calibri" panose="020F0502020204030204" pitchFamily="34" charset="0"/>
              </a:rPr>
              <a:t>680 ΕΥΡΩ ανά συμμετέχοντα</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7915" y="5757597"/>
            <a:ext cx="800068" cy="685416"/>
          </a:xfrm>
          <a:prstGeom prst="rect">
            <a:avLst/>
          </a:prstGeom>
        </p:spPr>
      </p:pic>
      <p:grpSp>
        <p:nvGrpSpPr>
          <p:cNvPr id="6" name="Group 5"/>
          <p:cNvGrpSpPr/>
          <p:nvPr/>
        </p:nvGrpSpPr>
        <p:grpSpPr>
          <a:xfrm>
            <a:off x="108571" y="958856"/>
            <a:ext cx="11785815" cy="1665541"/>
            <a:chOff x="108571" y="958856"/>
            <a:chExt cx="11785815" cy="1665541"/>
          </a:xfrm>
        </p:grpSpPr>
        <p:sp>
          <p:nvSpPr>
            <p:cNvPr id="24" name="Rectangle 23"/>
            <p:cNvSpPr/>
            <p:nvPr/>
          </p:nvSpPr>
          <p:spPr>
            <a:xfrm>
              <a:off x="108571" y="958856"/>
              <a:ext cx="5122089" cy="166554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ΓΛΩΣΣΙΚΗ ΥΠΟΣΤΗΡΙΞΗ</a:t>
              </a:r>
              <a:endParaRPr lang="en-GB" sz="2400" b="1" dirty="0"/>
            </a:p>
          </p:txBody>
        </p:sp>
        <p:cxnSp>
          <p:nvCxnSpPr>
            <p:cNvPr id="25" name="Straight Connector 24"/>
            <p:cNvCxnSpPr/>
            <p:nvPr/>
          </p:nvCxnSpPr>
          <p:spPr>
            <a:xfrm>
              <a:off x="2304039" y="26110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31719" y="9687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5327077" y="980676"/>
            <a:ext cx="4931215" cy="1477328"/>
          </a:xfrm>
          <a:prstGeom prst="rect">
            <a:avLst/>
          </a:prstGeom>
        </p:spPr>
        <p:txBody>
          <a:bodyPr wrap="square">
            <a:spAutoFit/>
          </a:bodyPr>
          <a:lstStyle/>
          <a:p>
            <a:r>
              <a:rPr lang="el-GR" sz="1400" dirty="0">
                <a:latin typeface="Calibri" panose="020F0502020204030204" pitchFamily="34" charset="0"/>
                <a:ea typeface="Calibri" panose="020F0502020204030204" pitchFamily="34" charset="0"/>
                <a:cs typeface="Calibri" panose="020F0502020204030204" pitchFamily="34" charset="0"/>
              </a:rPr>
              <a:t>Για εκμάθηση γλώσσας για κινητικότητες προσωπικού σε σκιώδη εργασία, σε άσκηση καθηκόντων διδασκαλίας ή μαθητών σε βραχύχρονη ή μακροχρόνια κινητικότητα και εάν η γλώσσα ή το απαιτούμενο επίπεδο της δεν υπάρχουν στο OLS ή εάν ο συμμετέχοντας είναι με λιγότερες ευκαιρίες </a:t>
            </a:r>
          </a:p>
          <a:p>
            <a:r>
              <a:rPr lang="el-GR" sz="2000" b="1" dirty="0">
                <a:latin typeface="Calibri" panose="020F0502020204030204" pitchFamily="34" charset="0"/>
                <a:ea typeface="Calibri" panose="020F0502020204030204" pitchFamily="34" charset="0"/>
                <a:cs typeface="Calibri" panose="020F0502020204030204" pitchFamily="34" charset="0"/>
              </a:rPr>
              <a:t>150 ΕΥΡΩ ανά συμμετέχοντα </a:t>
            </a:r>
          </a:p>
        </p:txBody>
      </p:sp>
      <p:grpSp>
        <p:nvGrpSpPr>
          <p:cNvPr id="4" name="Group 3"/>
          <p:cNvGrpSpPr/>
          <p:nvPr/>
        </p:nvGrpSpPr>
        <p:grpSpPr>
          <a:xfrm>
            <a:off x="108571" y="5297085"/>
            <a:ext cx="11785816" cy="1298078"/>
            <a:chOff x="108571" y="5297085"/>
            <a:chExt cx="11785816" cy="1298078"/>
          </a:xfrm>
        </p:grpSpPr>
        <p:sp>
          <p:nvSpPr>
            <p:cNvPr id="28" name="Rectangle 27"/>
            <p:cNvSpPr/>
            <p:nvPr/>
          </p:nvSpPr>
          <p:spPr>
            <a:xfrm>
              <a:off x="108571" y="5305516"/>
              <a:ext cx="5122089" cy="1289647"/>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ΣΤΗΡΙΞΗ ΟΡΓΑΝΙΣΜΟΥ ΓΙΑ ΣΥΜΜΕΤΕΧΟΝΤΕΣ ΜΕ ΛΙΓΟΤΕΡΕΣ ΕΥΚΑΙΡΙΕΣ</a:t>
              </a:r>
              <a:endParaRPr lang="en-GB" sz="2400" b="1" dirty="0"/>
            </a:p>
          </p:txBody>
        </p:sp>
        <p:cxnSp>
          <p:nvCxnSpPr>
            <p:cNvPr id="29" name="Straight Connector 28"/>
            <p:cNvCxnSpPr/>
            <p:nvPr/>
          </p:nvCxnSpPr>
          <p:spPr>
            <a:xfrm>
              <a:off x="2331720" y="6570429"/>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31719" y="5297085"/>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5360023" y="5412914"/>
            <a:ext cx="5215562" cy="1015663"/>
          </a:xfrm>
          <a:prstGeom prst="rect">
            <a:avLst/>
          </a:prstGeom>
        </p:spPr>
        <p:txBody>
          <a:bodyPr wrap="square">
            <a:spAutoFit/>
          </a:bodyPr>
          <a:lstStyle/>
          <a:p>
            <a:r>
              <a:rPr lang="el-GR" sz="2000" b="1" dirty="0">
                <a:latin typeface="Calibri" panose="020F0502020204030204" pitchFamily="34" charset="0"/>
                <a:ea typeface="Calibri" panose="020F0502020204030204" pitchFamily="34" charset="0"/>
                <a:cs typeface="Calibri" panose="020F0502020204030204" pitchFamily="34" charset="0"/>
              </a:rPr>
              <a:t>125 ΕΥΡΩ ανά συμμετέχοντα </a:t>
            </a:r>
            <a:r>
              <a:rPr lang="el-GR" sz="2000" dirty="0">
                <a:latin typeface="Calibri" panose="020F0502020204030204" pitchFamily="34" charset="0"/>
                <a:ea typeface="Calibri" panose="020F0502020204030204" pitchFamily="34" charset="0"/>
                <a:cs typeface="Calibri" panose="020F0502020204030204" pitchFamily="34" charset="0"/>
              </a:rPr>
              <a:t>που ανήκει στην κατηγορία ατόμων με λιγότερες ευκαιρίες (προσωπικό και εκπαιδευόμενοι/ μαθητές)</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B866A07C-DFA3-5362-D2D2-5DC979D3ED1B}"/>
              </a:ext>
            </a:extLst>
          </p:cNvPr>
          <p:cNvSpPr/>
          <p:nvPr/>
        </p:nvSpPr>
        <p:spPr>
          <a:xfrm>
            <a:off x="10258292" y="1055539"/>
            <a:ext cx="1859245" cy="1378379"/>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l-GR" sz="1400" b="1" dirty="0"/>
              <a:t>+150 ΕΥΡΩ </a:t>
            </a:r>
            <a:r>
              <a:rPr lang="el-GR" sz="1400" dirty="0">
                <a:solidFill>
                  <a:schemeClr val="tx1"/>
                </a:solidFill>
              </a:rPr>
              <a:t>ανά συμμετέχοντα σε μακρόχρονη κινητικότητα</a:t>
            </a:r>
            <a:endParaRPr lang="en-US" sz="1400" dirty="0">
              <a:solidFill>
                <a:schemeClr val="tx1"/>
              </a:solidFill>
            </a:endParaRPr>
          </a:p>
        </p:txBody>
      </p:sp>
    </p:spTree>
    <p:extLst>
      <p:ext uri="{BB962C8B-B14F-4D97-AF65-F5344CB8AC3E}">
        <p14:creationId xmlns:p14="http://schemas.microsoft.com/office/powerpoint/2010/main" val="3565827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11980" y="0"/>
            <a:ext cx="7780020" cy="55719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2686" y="1"/>
            <a:ext cx="8226914" cy="557194"/>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2"/>
            <a:ext cx="3198568" cy="492443"/>
          </a:xfrm>
          <a:prstGeom prst="rect">
            <a:avLst/>
          </a:prstGeom>
          <a:noFill/>
        </p:spPr>
        <p:txBody>
          <a:bodyPr wrap="none" rtlCol="0">
            <a:spAutoFit/>
          </a:bodyPr>
          <a:lstStyle/>
          <a:p>
            <a:r>
              <a:rPr lang="el-GR" sz="2600" b="1" dirty="0">
                <a:solidFill>
                  <a:schemeClr val="bg1"/>
                </a:solidFill>
              </a:rPr>
              <a:t>ΧΡΗΜΑΤΟΔΟΤΗΣΗ (7)</a:t>
            </a:r>
            <a:endParaRPr lang="en-GB" sz="2600" b="1" dirty="0">
              <a:solidFill>
                <a:schemeClr val="bg1"/>
              </a:solidFill>
            </a:endParaRPr>
          </a:p>
        </p:txBody>
      </p:sp>
      <p:grpSp>
        <p:nvGrpSpPr>
          <p:cNvPr id="3" name="Group 2"/>
          <p:cNvGrpSpPr/>
          <p:nvPr/>
        </p:nvGrpSpPr>
        <p:grpSpPr>
          <a:xfrm>
            <a:off x="369876" y="1737896"/>
            <a:ext cx="11534608" cy="1635493"/>
            <a:chOff x="369876" y="1737896"/>
            <a:chExt cx="11534608" cy="1973903"/>
          </a:xfrm>
        </p:grpSpPr>
        <p:sp>
          <p:nvSpPr>
            <p:cNvPr id="37" name="Rectangle 36"/>
            <p:cNvSpPr/>
            <p:nvPr/>
          </p:nvSpPr>
          <p:spPr>
            <a:xfrm>
              <a:off x="369876" y="1737896"/>
              <a:ext cx="5122089" cy="1973903"/>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ΣΤΗΡΙΞΗ ΣΥΜΜΕΤΕΧΟΝΤΩΝ ΜΕ ΛΙΓΟΤΕΡΕΣ ΕΥΚΑΙΡΙΕΣ</a:t>
              </a:r>
              <a:endParaRPr lang="en-GB" sz="2400" b="1" dirty="0"/>
            </a:p>
          </p:txBody>
        </p:sp>
        <p:cxnSp>
          <p:nvCxnSpPr>
            <p:cNvPr id="38" name="Straight Connector 37"/>
            <p:cNvCxnSpPr/>
            <p:nvPr/>
          </p:nvCxnSpPr>
          <p:spPr>
            <a:xfrm>
              <a:off x="2341817" y="3701252"/>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752427"/>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5580546" y="1891219"/>
            <a:ext cx="6225259" cy="1323439"/>
          </a:xfrm>
          <a:prstGeom prst="rect">
            <a:avLst/>
          </a:prstGeom>
        </p:spPr>
        <p:txBody>
          <a:bodyPr wrap="square">
            <a:spAutoFit/>
          </a:bodyPr>
          <a:lstStyle/>
          <a:p>
            <a:r>
              <a:rPr lang="el-GR" sz="2000" b="1" dirty="0">
                <a:latin typeface="Calibri" panose="020F0502020204030204" pitchFamily="34" charset="0"/>
                <a:ea typeface="Calibri" panose="020F0502020204030204" pitchFamily="34" charset="0"/>
                <a:cs typeface="Calibri" panose="020F0502020204030204" pitchFamily="34" charset="0"/>
              </a:rPr>
              <a:t>100% </a:t>
            </a:r>
            <a:r>
              <a:rPr lang="el-GR" sz="2000" dirty="0">
                <a:latin typeface="Calibri" panose="020F0502020204030204" pitchFamily="34" charset="0"/>
                <a:ea typeface="Calibri" panose="020F0502020204030204" pitchFamily="34" charset="0"/>
                <a:cs typeface="Calibri" panose="020F0502020204030204" pitchFamily="34" charset="0"/>
              </a:rPr>
              <a:t>κάλυψη των επιπλέον εξόδων για τον </a:t>
            </a:r>
            <a:r>
              <a:rPr lang="el-GR" sz="2000" b="1" dirty="0">
                <a:latin typeface="Calibri" panose="020F0502020204030204" pitchFamily="34" charset="0"/>
                <a:ea typeface="Calibri" panose="020F0502020204030204" pitchFamily="34" charset="0"/>
                <a:cs typeface="Calibri" panose="020F0502020204030204" pitchFamily="34" charset="0"/>
              </a:rPr>
              <a:t>συμμετέχοντα με λιγότερες ευκαιρίες</a:t>
            </a:r>
            <a:r>
              <a:rPr lang="el-GR" sz="2000" dirty="0">
                <a:latin typeface="Calibri" panose="020F0502020204030204" pitchFamily="34" charset="0"/>
                <a:ea typeface="Calibri" panose="020F0502020204030204" pitchFamily="34" charset="0"/>
                <a:cs typeface="Calibri" panose="020F0502020204030204" pitchFamily="34" charset="0"/>
              </a:rPr>
              <a:t> και τον </a:t>
            </a:r>
            <a:r>
              <a:rPr lang="el-GR" sz="2000" b="1" dirty="0">
                <a:latin typeface="Calibri" panose="020F0502020204030204" pitchFamily="34" charset="0"/>
                <a:ea typeface="Calibri" panose="020F0502020204030204" pitchFamily="34" charset="0"/>
                <a:cs typeface="Calibri" panose="020F0502020204030204" pitchFamily="34" charset="0"/>
              </a:rPr>
              <a:t>συνοδό</a:t>
            </a:r>
            <a:r>
              <a:rPr lang="el-GR" sz="2000" dirty="0">
                <a:latin typeface="Calibri" panose="020F0502020204030204" pitchFamily="34" charset="0"/>
                <a:ea typeface="Calibri" panose="020F0502020204030204" pitchFamily="34" charset="0"/>
                <a:cs typeface="Calibri" panose="020F0502020204030204" pitchFamily="34" charset="0"/>
              </a:rPr>
              <a:t> του, που δεν καλύπτονται από </a:t>
            </a:r>
            <a:r>
              <a:rPr lang="el-GR" sz="2000" b="1" dirty="0">
                <a:latin typeface="Calibri" panose="020F0502020204030204" pitchFamily="34" charset="0"/>
                <a:ea typeface="Calibri" panose="020F0502020204030204" pitchFamily="34" charset="0"/>
                <a:cs typeface="Calibri" panose="020F0502020204030204" pitchFamily="34" charset="0"/>
              </a:rPr>
              <a:t>ταξιδιωτικά</a:t>
            </a:r>
            <a:r>
              <a:rPr lang="el-GR" sz="2000" dirty="0">
                <a:latin typeface="Calibri" panose="020F0502020204030204" pitchFamily="34" charset="0"/>
                <a:ea typeface="Calibri" panose="020F0502020204030204" pitchFamily="34" charset="0"/>
                <a:cs typeface="Calibri" panose="020F0502020204030204" pitchFamily="34" charset="0"/>
              </a:rPr>
              <a:t> ή/και </a:t>
            </a:r>
            <a:r>
              <a:rPr lang="el-GR" sz="2000" b="1" dirty="0">
                <a:latin typeface="Calibri" panose="020F0502020204030204" pitchFamily="34" charset="0"/>
                <a:ea typeface="Calibri" panose="020F0502020204030204" pitchFamily="34" charset="0"/>
                <a:cs typeface="Calibri" panose="020F0502020204030204" pitchFamily="34" charset="0"/>
              </a:rPr>
              <a:t>έξοδα</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b="1" dirty="0">
                <a:latin typeface="Calibri" panose="020F0502020204030204" pitchFamily="34" charset="0"/>
                <a:ea typeface="Calibri" panose="020F0502020204030204" pitchFamily="34" charset="0"/>
                <a:cs typeface="Calibri" panose="020F0502020204030204" pitchFamily="34" charset="0"/>
              </a:rPr>
              <a:t>διαβίωσης</a:t>
            </a:r>
            <a:endParaRPr lang="en-GB" sz="2000" b="1" dirty="0">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p:cNvGrpSpPr/>
          <p:nvPr/>
        </p:nvGrpSpPr>
        <p:grpSpPr>
          <a:xfrm>
            <a:off x="351742" y="4089682"/>
            <a:ext cx="11586366" cy="2167683"/>
            <a:chOff x="369876" y="4250623"/>
            <a:chExt cx="11552192" cy="1598390"/>
          </a:xfrm>
        </p:grpSpPr>
        <p:sp>
          <p:nvSpPr>
            <p:cNvPr id="51" name="Rectangle 50"/>
            <p:cNvSpPr/>
            <p:nvPr/>
          </p:nvSpPr>
          <p:spPr>
            <a:xfrm>
              <a:off x="369876" y="4250623"/>
              <a:ext cx="5122089" cy="1598390"/>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ΕΚΤΑΚΤΕΣ ΔΑΠΑΝΕΣ</a:t>
              </a:r>
              <a:endParaRPr lang="en-GB" sz="2400" b="1" dirty="0"/>
            </a:p>
          </p:txBody>
        </p:sp>
        <p:cxnSp>
          <p:nvCxnSpPr>
            <p:cNvPr id="52" name="Straight Connector 51"/>
            <p:cNvCxnSpPr/>
            <p:nvPr/>
          </p:nvCxnSpPr>
          <p:spPr>
            <a:xfrm>
              <a:off x="2359400" y="5837773"/>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59401" y="42550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657222" y="4241884"/>
            <a:ext cx="6280886" cy="2031325"/>
          </a:xfrm>
          <a:prstGeom prst="rect">
            <a:avLst/>
          </a:prstGeom>
        </p:spPr>
        <p:txBody>
          <a:bodyPr wrap="square">
            <a:spAutoFit/>
          </a:bodyPr>
          <a:lstStyle/>
          <a:p>
            <a:r>
              <a:rPr lang="el-GR" b="1" dirty="0">
                <a:latin typeface="Calibri" panose="020F0502020204030204" pitchFamily="34" charset="0"/>
                <a:ea typeface="Calibri" panose="020F0502020204030204" pitchFamily="34" charset="0"/>
                <a:cs typeface="Calibri" panose="020F0502020204030204" pitchFamily="34" charset="0"/>
              </a:rPr>
              <a:t>80% των πραγματικών εξόδων</a:t>
            </a:r>
          </a:p>
          <a:p>
            <a:r>
              <a:rPr lang="el-GR" dirty="0">
                <a:latin typeface="Calibri" panose="020F0502020204030204" pitchFamily="34" charset="0"/>
                <a:ea typeface="Calibri" panose="020F0502020204030204" pitchFamily="34" charset="0"/>
                <a:cs typeface="Calibri" panose="020F0502020204030204" pitchFamily="34" charset="0"/>
              </a:rPr>
              <a:t>Για ακριβά ταξίδια</a:t>
            </a:r>
            <a:r>
              <a:rPr lang="el-GR" b="1"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(για το προσωπικό, εκπαιδευόμενους και συνοδούς), όταν η</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err="1">
                <a:latin typeface="Calibri" panose="020F0502020204030204" pitchFamily="34" charset="0"/>
                <a:ea typeface="Calibri" panose="020F0502020204030204" pitchFamily="34" charset="0"/>
                <a:cs typeface="Calibri" panose="020F0502020204030204" pitchFamily="34" charset="0"/>
              </a:rPr>
              <a:t>μοναδιαία</a:t>
            </a:r>
            <a:r>
              <a:rPr lang="el-GR" dirty="0">
                <a:latin typeface="Calibri" panose="020F0502020204030204" pitchFamily="34" charset="0"/>
                <a:ea typeface="Calibri" panose="020F0502020204030204" pitchFamily="34" charset="0"/>
                <a:cs typeface="Calibri" panose="020F0502020204030204" pitchFamily="34" charset="0"/>
              </a:rPr>
              <a:t> χρηματοδότηση για ταξιδιωτικά, δεν καλύπτει τουλάχιστον το 70% του πραγματικού κόστους</a:t>
            </a:r>
          </a:p>
          <a:p>
            <a:endParaRPr lang="el-GR" b="1" dirty="0">
              <a:latin typeface="Calibri" panose="020F0502020204030204" pitchFamily="34" charset="0"/>
              <a:ea typeface="Calibri" panose="020F0502020204030204" pitchFamily="34" charset="0"/>
              <a:cs typeface="Calibri" panose="020F0502020204030204" pitchFamily="34" charset="0"/>
            </a:endParaRPr>
          </a:p>
          <a:p>
            <a:r>
              <a:rPr lang="el-GR" b="1" dirty="0">
                <a:latin typeface="Calibri" panose="020F0502020204030204" pitchFamily="34" charset="0"/>
                <a:ea typeface="Calibri" panose="020F0502020204030204" pitchFamily="34" charset="0"/>
                <a:cs typeface="Calibri" panose="020F0502020204030204" pitchFamily="34" charset="0"/>
              </a:rPr>
              <a:t>100% των πραγματικών εξόδων </a:t>
            </a:r>
          </a:p>
          <a:p>
            <a:r>
              <a:rPr lang="el-GR" dirty="0">
                <a:latin typeface="Calibri" panose="020F0502020204030204" pitchFamily="34" charset="0"/>
                <a:ea typeface="Calibri" panose="020F0502020204030204" pitchFamily="34" charset="0"/>
                <a:cs typeface="Calibri" panose="020F0502020204030204" pitchFamily="34" charset="0"/>
              </a:rPr>
              <a:t>για θεωρήσεις εισόδου, άδεια διαμονής, εμβολιασμούς </a:t>
            </a:r>
          </a:p>
        </p:txBody>
      </p:sp>
      <p:sp>
        <p:nvSpPr>
          <p:cNvPr id="24" name="Rectangle 23"/>
          <p:cNvSpPr/>
          <p:nvPr/>
        </p:nvSpPr>
        <p:spPr>
          <a:xfrm>
            <a:off x="450445" y="941986"/>
            <a:ext cx="10724236" cy="492443"/>
          </a:xfrm>
          <a:prstGeom prst="rect">
            <a:avLst/>
          </a:prstGeom>
        </p:spPr>
        <p:txBody>
          <a:bodyPr wrap="square">
            <a:spAutoFit/>
          </a:bodyPr>
          <a:lstStyle/>
          <a:p>
            <a:r>
              <a:rPr lang="el-GR" sz="2600" b="1" dirty="0">
                <a:latin typeface="Calibri" panose="020F0502020204030204" pitchFamily="34" charset="0"/>
                <a:ea typeface="Calibri" panose="020F0502020204030204" pitchFamily="34" charset="0"/>
                <a:cs typeface="Calibri" panose="020F0502020204030204" pitchFamily="34" charset="0"/>
              </a:rPr>
              <a:t>ΒΑΣΕΙ ΠΡΑΓΜΑΤΙΚΩΝ ΕΞΟΔΩΝ, βάσει αποδείξεων:</a:t>
            </a:r>
            <a:endParaRPr lang="en-GB" sz="26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354EA077-6D06-AD7A-7EA6-D5705162CC8F}"/>
              </a:ext>
            </a:extLst>
          </p:cNvPr>
          <p:cNvSpPr/>
          <p:nvPr/>
        </p:nvSpPr>
        <p:spPr>
          <a:xfrm>
            <a:off x="5488983" y="3429000"/>
            <a:ext cx="6449124" cy="55719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l-GR" b="1" i="0" u="none" strike="noStrike" dirty="0">
                <a:effectLst/>
                <a:hlinkClick r:id="rId3"/>
              </a:rPr>
              <a:t>Στρατηγική του ΙΔΕΠ Διά Βίου Μάθησης για την ένταξη και την πολυμορφία στο πλαίσιο του Erasmus+</a:t>
            </a:r>
            <a:endParaRPr lang="en-US" b="1" dirty="0"/>
          </a:p>
        </p:txBody>
      </p:sp>
      <p:sp>
        <p:nvSpPr>
          <p:cNvPr id="6" name="Arrow: Curved Right 5">
            <a:extLst>
              <a:ext uri="{FF2B5EF4-FFF2-40B4-BE49-F238E27FC236}">
                <a16:creationId xmlns:a16="http://schemas.microsoft.com/office/drawing/2014/main" id="{F07CDA26-5EE3-FE8C-7F7A-1B4DEFA14038}"/>
              </a:ext>
            </a:extLst>
          </p:cNvPr>
          <p:cNvSpPr/>
          <p:nvPr/>
        </p:nvSpPr>
        <p:spPr>
          <a:xfrm>
            <a:off x="4793064" y="2592475"/>
            <a:ext cx="592852" cy="1096420"/>
          </a:xfrm>
          <a:prstGeom prst="curved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pic>
        <p:nvPicPr>
          <p:cNvPr id="10" name="Picture 9" descr="A hand cursor with a black background&#10;&#10;Description automatically generated">
            <a:extLst>
              <a:ext uri="{FF2B5EF4-FFF2-40B4-BE49-F238E27FC236}">
                <a16:creationId xmlns:a16="http://schemas.microsoft.com/office/drawing/2014/main" id="{543582E1-2E24-B5CC-7DF8-682A20A538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2517" flipH="1">
            <a:off x="4771094" y="3694749"/>
            <a:ext cx="806824" cy="806824"/>
          </a:xfrm>
          <a:prstGeom prst="rect">
            <a:avLst/>
          </a:prstGeom>
        </p:spPr>
      </p:pic>
    </p:spTree>
    <p:extLst>
      <p:ext uri="{BB962C8B-B14F-4D97-AF65-F5344CB8AC3E}">
        <p14:creationId xmlns:p14="http://schemas.microsoft.com/office/powerpoint/2010/main" val="2728614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83"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99187" y="3637934"/>
            <a:ext cx="7993626" cy="1307691"/>
          </a:xfrm>
        </p:spPr>
        <p:txBody>
          <a:bodyPr>
            <a:normAutofit fontScale="47500" lnSpcReduction="20000"/>
          </a:bodyPr>
          <a:lstStyle/>
          <a:p>
            <a:r>
              <a:rPr lang="el-GR" sz="3600" dirty="0">
                <a:latin typeface="Roboto" panose="02000000000000000000" pitchFamily="2" charset="0"/>
                <a:ea typeface="Roboto" panose="02000000000000000000" pitchFamily="2" charset="0"/>
              </a:rPr>
              <a:t>ΒΑΣΙΚΗ ΔΡΑΣΗ 1 </a:t>
            </a:r>
          </a:p>
          <a:p>
            <a:r>
              <a:rPr lang="el-GR" sz="4200" b="1" dirty="0">
                <a:latin typeface="Roboto" panose="02000000000000000000" pitchFamily="2" charset="0"/>
                <a:ea typeface="Roboto" panose="02000000000000000000" pitchFamily="2" charset="0"/>
              </a:rPr>
              <a:t>ΔΙΑΧΕΙΡΙΣΗ ΔΙΑΠΙΣΤΕΥΜΕΝΩΝ</a:t>
            </a:r>
          </a:p>
          <a:p>
            <a:r>
              <a:rPr lang="el-GR" sz="4200" b="1" dirty="0">
                <a:latin typeface="Roboto" panose="02000000000000000000" pitchFamily="2" charset="0"/>
                <a:ea typeface="Roboto" panose="02000000000000000000" pitchFamily="2" charset="0"/>
              </a:rPr>
              <a:t>ΣΧΕΔΙΩΝ (ΚΑ121)</a:t>
            </a:r>
          </a:p>
          <a:p>
            <a:r>
              <a:rPr lang="el-GR" sz="3600" dirty="0">
                <a:latin typeface="Roboto" panose="02000000000000000000" pitchFamily="2" charset="0"/>
                <a:ea typeface="Roboto" panose="02000000000000000000" pitchFamily="2" charset="0"/>
              </a:rPr>
              <a:t> </a:t>
            </a:r>
            <a:endParaRPr lang="el-GR" sz="36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7263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4176143"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ΓΛΩΣΣΙΚΗ ΥΠΟΣΤΗΡΙΞΗ - </a:t>
            </a:r>
            <a:r>
              <a:rPr lang="en-US" dirty="0"/>
              <a:t>OLS</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534832" y="734421"/>
            <a:ext cx="9884857" cy="3881062"/>
          </a:xfrm>
          <a:prstGeom prst="rect">
            <a:avLst/>
          </a:prstGeom>
          <a:noFill/>
        </p:spPr>
        <p:txBody>
          <a:bodyPr wrap="square" rtlCol="0">
            <a:spAutoFit/>
          </a:bodyPr>
          <a:lstStyle/>
          <a:p>
            <a:pPr algn="just">
              <a:lnSpc>
                <a:spcPct val="150000"/>
              </a:lnSpc>
            </a:pP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Αποτελεί εργαλείο του Προγράμματος για την εκμάθηση γλωσσών. </a:t>
            </a:r>
            <a:endPar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Font typeface="Wingdings" panose="05000000000000000000" pitchFamily="2" charset="2"/>
              <a:buChar char="ü"/>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Η πρόσβαση γίνεται μέσω του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4"/>
              </a:rPr>
              <a:t>Ε</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4"/>
              </a:rPr>
              <a:t>U Academy</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marL="342900" indent="-342900" algn="just">
              <a:lnSpc>
                <a:spcPct val="150000"/>
              </a:lnSpc>
              <a:buFont typeface="Wingdings" panose="05000000000000000000" pitchFamily="2" charset="2"/>
              <a:buChar char="ü"/>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a:t>
            </a:r>
            <a:r>
              <a:rPr lang="el-GR"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παιτείται</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EU Login Account</a:t>
            </a:r>
          </a:p>
          <a:p>
            <a:pPr marL="342900" indent="-342900" algn="just">
              <a:lnSpc>
                <a:spcPct val="150000"/>
              </a:lnSpc>
              <a:buFont typeface="Wingdings" panose="05000000000000000000" pitchFamily="2" charset="2"/>
              <a:buChar char="ü"/>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Αξιολόγηση πριν την έναρξη του </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course</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στην γλώσσα που θα πραγματοποιηθεί η εκπαίδευσή τους.</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Font typeface="Wingdings" panose="05000000000000000000" pitchFamily="2" charset="2"/>
              <a:buChar char="ü"/>
            </a:pP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5"/>
              </a:rPr>
              <a:t>Helpdesk</a:t>
            </a: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F85DD75-A2A2-40C8-8B1B-0A12CECED52C}"/>
              </a:ext>
            </a:extLst>
          </p:cNvPr>
          <p:cNvPicPr>
            <a:picLocks noChangeAspect="1"/>
          </p:cNvPicPr>
          <p:nvPr/>
        </p:nvPicPr>
        <p:blipFill rotWithShape="1">
          <a:blip r:embed="rId6"/>
          <a:srcRect l="1411" t="2763" r="1908"/>
          <a:stretch/>
        </p:blipFill>
        <p:spPr>
          <a:xfrm>
            <a:off x="3045279" y="3412670"/>
            <a:ext cx="6253842" cy="3214271"/>
          </a:xfrm>
          <a:prstGeom prst="rect">
            <a:avLst/>
          </a:prstGeom>
        </p:spPr>
      </p:pic>
    </p:spTree>
    <p:extLst>
      <p:ext uri="{BB962C8B-B14F-4D97-AF65-F5344CB8AC3E}">
        <p14:creationId xmlns:p14="http://schemas.microsoft.com/office/powerpoint/2010/main" val="3339850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3. ΔΙΑΧΕΙΡΙΣΗ ΣΧΕΔΙΩΝ</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30AF006-B875-FAD0-219F-7FDB6B9D5E15}"/>
              </a:ext>
            </a:extLst>
          </p:cNvPr>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p>
        </p:txBody>
      </p:sp>
    </p:spTree>
    <p:extLst>
      <p:ext uri="{BB962C8B-B14F-4D97-AF65-F5344CB8AC3E}">
        <p14:creationId xmlns:p14="http://schemas.microsoft.com/office/powerpoint/2010/main" val="710696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979DEB-8231-0643-6134-0CF254375F7D}"/>
              </a:ext>
            </a:extLst>
          </p:cNvPr>
          <p:cNvSpPr txBox="1"/>
          <p:nvPr/>
        </p:nvSpPr>
        <p:spPr>
          <a:xfrm>
            <a:off x="10371354" y="4727784"/>
            <a:ext cx="1660758" cy="7670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3" name="TextBox 2">
            <a:extLst>
              <a:ext uri="{FF2B5EF4-FFF2-40B4-BE49-F238E27FC236}">
                <a16:creationId xmlns:a16="http://schemas.microsoft.com/office/drawing/2014/main" id="{EF89A22E-5A6F-52E5-CB34-73CA868CBBD0}"/>
              </a:ext>
            </a:extLst>
          </p:cNvPr>
          <p:cNvSpPr txBox="1"/>
          <p:nvPr/>
        </p:nvSpPr>
        <p:spPr>
          <a:xfrm>
            <a:off x="10313045" y="3660492"/>
            <a:ext cx="1660758" cy="7670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cxnSp>
        <p:nvCxnSpPr>
          <p:cNvPr id="114" name="Google Shape;58;p15"/>
          <p:cNvCxnSpPr/>
          <p:nvPr/>
        </p:nvCxnSpPr>
        <p:spPr>
          <a:xfrm flipH="1">
            <a:off x="7961943" y="4053661"/>
            <a:ext cx="2351102" cy="1078531"/>
          </a:xfrm>
          <a:prstGeom prst="straightConnector1">
            <a:avLst/>
          </a:prstGeom>
          <a:noFill/>
          <a:ln w="9525" cap="flat" cmpd="sng">
            <a:solidFill>
              <a:srgbClr val="000000"/>
            </a:solidFill>
            <a:prstDash val="solid"/>
            <a:round/>
            <a:headEnd type="none" w="med" len="med"/>
            <a:tailEnd type="none" w="med" len="med"/>
          </a:ln>
        </p:spPr>
      </p:cxnSp>
      <p:cxnSp>
        <p:nvCxnSpPr>
          <p:cNvPr id="117" name="Google Shape;58;p15"/>
          <p:cNvCxnSpPr>
            <a:stCxn id="121" idx="1"/>
          </p:cNvCxnSpPr>
          <p:nvPr/>
        </p:nvCxnSpPr>
        <p:spPr>
          <a:xfrm flipH="1" flipV="1">
            <a:off x="8565958" y="4903735"/>
            <a:ext cx="1863704" cy="213372"/>
          </a:xfrm>
          <a:prstGeom prst="straightConnector1">
            <a:avLst/>
          </a:prstGeom>
          <a:noFill/>
          <a:ln w="9525" cap="flat" cmpd="sng">
            <a:solidFill>
              <a:srgbClr val="000000"/>
            </a:solidFill>
            <a:prstDash val="solid"/>
            <a:round/>
            <a:headEnd type="none" w="med" len="med"/>
            <a:tailEnd type="none" w="med" len="med"/>
          </a:ln>
        </p:spPr>
      </p:cxnSp>
      <p:cxnSp>
        <p:nvCxnSpPr>
          <p:cNvPr id="60" name="Google Shape;70;p15"/>
          <p:cNvCxnSpPr/>
          <p:nvPr/>
        </p:nvCxnSpPr>
        <p:spPr>
          <a:xfrm flipH="1">
            <a:off x="5629058" y="3749257"/>
            <a:ext cx="69125" cy="1781076"/>
          </a:xfrm>
          <a:prstGeom prst="straightConnector1">
            <a:avLst/>
          </a:prstGeom>
          <a:noFill/>
          <a:ln w="9525" cap="flat" cmpd="sng">
            <a:solidFill>
              <a:srgbClr val="000000"/>
            </a:solidFill>
            <a:prstDash val="solid"/>
            <a:round/>
            <a:headEnd type="none" w="med" len="med"/>
            <a:tailEnd type="none" w="med" len="med"/>
          </a:ln>
        </p:spPr>
      </p:cxn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3368"/>
            <a:ext cx="6157133" cy="492443"/>
          </a:xfrm>
          <a:prstGeom prst="rect">
            <a:avLst/>
          </a:prstGeom>
          <a:noFill/>
        </p:spPr>
        <p:txBody>
          <a:bodyPr wrap="square" rtlCol="0">
            <a:spAutoFit/>
          </a:bodyPr>
          <a:lstStyle/>
          <a:p>
            <a:r>
              <a:rPr lang="el-GR" sz="2600" b="1" dirty="0">
                <a:solidFill>
                  <a:schemeClr val="bg1"/>
                </a:solidFill>
              </a:rPr>
              <a:t>ΔΙΑΧΕΙΡΙΣΗ ΣΧΕΔΙΩΝ</a:t>
            </a:r>
            <a:endParaRPr lang="en-GB" sz="2600" b="1" dirty="0">
              <a:solidFill>
                <a:schemeClr val="bg1"/>
              </a:solidFill>
            </a:endParaRPr>
          </a:p>
        </p:txBody>
      </p:sp>
      <p:grpSp>
        <p:nvGrpSpPr>
          <p:cNvPr id="18" name="Group 17"/>
          <p:cNvGrpSpPr/>
          <p:nvPr/>
        </p:nvGrpSpPr>
        <p:grpSpPr>
          <a:xfrm rot="10800000">
            <a:off x="4635647" y="-3367"/>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cxnSp>
        <p:nvCxnSpPr>
          <p:cNvPr id="13" name="Google Shape;58;p15"/>
          <p:cNvCxnSpPr/>
          <p:nvPr/>
        </p:nvCxnSpPr>
        <p:spPr>
          <a:xfrm flipH="1" flipV="1">
            <a:off x="5855740" y="3199562"/>
            <a:ext cx="2956353" cy="2122005"/>
          </a:xfrm>
          <a:prstGeom prst="straightConnector1">
            <a:avLst/>
          </a:prstGeom>
          <a:noFill/>
          <a:ln w="9525" cap="flat" cmpd="sng">
            <a:solidFill>
              <a:srgbClr val="000000"/>
            </a:solidFill>
            <a:prstDash val="solid"/>
            <a:round/>
            <a:headEnd type="none" w="med" len="med"/>
            <a:tailEnd type="none" w="med" len="med"/>
          </a:ln>
        </p:spPr>
      </p:cxnSp>
      <p:sp>
        <p:nvSpPr>
          <p:cNvPr id="14" name="Google Shape;59;p15"/>
          <p:cNvSpPr/>
          <p:nvPr/>
        </p:nvSpPr>
        <p:spPr>
          <a:xfrm rot="1578645" flipH="1">
            <a:off x="7620762" y="3826429"/>
            <a:ext cx="2115632" cy="2115633"/>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6" name="Google Shape;61;p15"/>
          <p:cNvCxnSpPr/>
          <p:nvPr/>
        </p:nvCxnSpPr>
        <p:spPr>
          <a:xfrm rot="13628328" flipH="1">
            <a:off x="3307431" y="2920811"/>
            <a:ext cx="952345" cy="3003334"/>
          </a:xfrm>
          <a:prstGeom prst="straightConnector1">
            <a:avLst/>
          </a:prstGeom>
          <a:noFill/>
          <a:ln w="9525" cap="flat" cmpd="sng">
            <a:solidFill>
              <a:srgbClr val="000000"/>
            </a:solidFill>
            <a:prstDash val="solid"/>
            <a:round/>
            <a:headEnd type="none" w="med" len="med"/>
            <a:tailEnd type="none" w="med" len="med"/>
          </a:ln>
        </p:spPr>
      </p:cxnSp>
      <p:sp>
        <p:nvSpPr>
          <p:cNvPr id="17" name="Google Shape;62;p15"/>
          <p:cNvSpPr/>
          <p:nvPr/>
        </p:nvSpPr>
        <p:spPr>
          <a:xfrm rot="2828328" flipH="1">
            <a:off x="1558604" y="3890200"/>
            <a:ext cx="2311094" cy="2311095"/>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28" name="Google Shape;67;p15"/>
          <p:cNvCxnSpPr/>
          <p:nvPr/>
        </p:nvCxnSpPr>
        <p:spPr>
          <a:xfrm>
            <a:off x="2616847" y="2465628"/>
            <a:ext cx="3090502" cy="901450"/>
          </a:xfrm>
          <a:prstGeom prst="straightConnector1">
            <a:avLst/>
          </a:prstGeom>
          <a:noFill/>
          <a:ln w="9525" cap="flat" cmpd="sng">
            <a:solidFill>
              <a:srgbClr val="000000"/>
            </a:solidFill>
            <a:prstDash val="solid"/>
            <a:round/>
            <a:headEnd type="none" w="med" len="med"/>
            <a:tailEnd type="none" w="med" len="med"/>
          </a:ln>
        </p:spPr>
      </p:cxnSp>
      <p:sp>
        <p:nvSpPr>
          <p:cNvPr id="29" name="Google Shape;68;p15"/>
          <p:cNvSpPr/>
          <p:nvPr/>
        </p:nvSpPr>
        <p:spPr>
          <a:xfrm rot="643606" flipH="1">
            <a:off x="1636003" y="1198483"/>
            <a:ext cx="2270542" cy="2270543"/>
          </a:xfrm>
          <a:prstGeom prst="ellipse">
            <a:avLst/>
          </a:prstGeom>
          <a:solidFill>
            <a:srgbClr val="AF4F7F"/>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31" name="Google Shape;70;p15"/>
          <p:cNvCxnSpPr/>
          <p:nvPr/>
        </p:nvCxnSpPr>
        <p:spPr>
          <a:xfrm flipH="1">
            <a:off x="5705577" y="1899514"/>
            <a:ext cx="2581769" cy="1764630"/>
          </a:xfrm>
          <a:prstGeom prst="straightConnector1">
            <a:avLst/>
          </a:prstGeom>
          <a:noFill/>
          <a:ln w="9525" cap="flat" cmpd="sng">
            <a:solidFill>
              <a:srgbClr val="000000"/>
            </a:solidFill>
            <a:prstDash val="solid"/>
            <a:round/>
            <a:headEnd type="none" w="med" len="med"/>
            <a:tailEnd type="none" w="med" len="med"/>
          </a:ln>
        </p:spPr>
      </p:cxnSp>
      <p:sp>
        <p:nvSpPr>
          <p:cNvPr id="32" name="Google Shape;71;p15"/>
          <p:cNvSpPr/>
          <p:nvPr/>
        </p:nvSpPr>
        <p:spPr>
          <a:xfrm rot="21219247" flipH="1">
            <a:off x="7452251" y="645703"/>
            <a:ext cx="2593547" cy="2597922"/>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34" name="Google Shape;73;p15"/>
          <p:cNvCxnSpPr/>
          <p:nvPr/>
        </p:nvCxnSpPr>
        <p:spPr>
          <a:xfrm flipH="1" flipV="1">
            <a:off x="5379248" y="1826286"/>
            <a:ext cx="633148" cy="2601283"/>
          </a:xfrm>
          <a:prstGeom prst="straightConnector1">
            <a:avLst/>
          </a:prstGeom>
          <a:noFill/>
          <a:ln w="9525" cap="flat" cmpd="sng">
            <a:solidFill>
              <a:srgbClr val="000000"/>
            </a:solidFill>
            <a:prstDash val="solid"/>
            <a:round/>
            <a:headEnd type="none" w="med" len="med"/>
            <a:tailEnd type="none" w="med" len="med"/>
          </a:ln>
        </p:spPr>
      </p:cxnSp>
      <p:sp>
        <p:nvSpPr>
          <p:cNvPr id="35" name="Google Shape;74;p15"/>
          <p:cNvSpPr/>
          <p:nvPr/>
        </p:nvSpPr>
        <p:spPr>
          <a:xfrm rot="1578645" flipH="1">
            <a:off x="4709588" y="567543"/>
            <a:ext cx="1446186" cy="1446186"/>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46" name="Google Shape;85;p15"/>
          <p:cNvSpPr/>
          <p:nvPr/>
        </p:nvSpPr>
        <p:spPr>
          <a:xfrm rot="1578645" flipH="1">
            <a:off x="4580935" y="2293370"/>
            <a:ext cx="2393480" cy="239348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6;p15"/>
          <p:cNvSpPr/>
          <p:nvPr/>
        </p:nvSpPr>
        <p:spPr>
          <a:xfrm rot="1578645" flipH="1">
            <a:off x="4687621" y="2394604"/>
            <a:ext cx="2185809" cy="2185809"/>
          </a:xfrm>
          <a:prstGeom prst="ellipse">
            <a:avLst/>
          </a:prstGeom>
          <a:solidFill>
            <a:srgbClr val="9D72B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p>
        </p:txBody>
      </p:sp>
      <p:sp>
        <p:nvSpPr>
          <p:cNvPr id="5" name="TextBox 4"/>
          <p:cNvSpPr txBox="1"/>
          <p:nvPr/>
        </p:nvSpPr>
        <p:spPr>
          <a:xfrm>
            <a:off x="4759316" y="3148833"/>
            <a:ext cx="2072812" cy="707886"/>
          </a:xfrm>
          <a:prstGeom prst="rect">
            <a:avLst/>
          </a:prstGeom>
          <a:noFill/>
        </p:spPr>
        <p:txBody>
          <a:bodyPr wrap="none" rtlCol="0">
            <a:spAutoFit/>
          </a:bodyPr>
          <a:lstStyle/>
          <a:p>
            <a:pPr algn="ctr"/>
            <a:r>
              <a:rPr lang="el-GR" sz="2000" b="1" dirty="0">
                <a:solidFill>
                  <a:schemeClr val="bg1"/>
                </a:solidFill>
              </a:rPr>
              <a:t>ΒΑΣΙΚΟΙ ΤΟΜΕΙΣ </a:t>
            </a:r>
          </a:p>
          <a:p>
            <a:pPr algn="ctr"/>
            <a:r>
              <a:rPr lang="el-GR" sz="2000" b="1" dirty="0">
                <a:solidFill>
                  <a:schemeClr val="bg1"/>
                </a:solidFill>
              </a:rPr>
              <a:t>ΤΟΥ ΣΧΕΔΙΟΥ ΣΑΣ </a:t>
            </a:r>
            <a:endParaRPr lang="en-GB" sz="2000" b="1" dirty="0">
              <a:solidFill>
                <a:schemeClr val="bg1"/>
              </a:solidFill>
            </a:endParaRPr>
          </a:p>
        </p:txBody>
      </p:sp>
      <p:sp>
        <p:nvSpPr>
          <p:cNvPr id="6" name="TextBox 5"/>
          <p:cNvSpPr txBox="1"/>
          <p:nvPr/>
        </p:nvSpPr>
        <p:spPr>
          <a:xfrm>
            <a:off x="1773874" y="1803125"/>
            <a:ext cx="2112438" cy="369332"/>
          </a:xfrm>
          <a:prstGeom prst="rect">
            <a:avLst/>
          </a:prstGeom>
          <a:noFill/>
        </p:spPr>
        <p:txBody>
          <a:bodyPr wrap="none" rtlCol="0">
            <a:spAutoFit/>
          </a:bodyPr>
          <a:lstStyle/>
          <a:p>
            <a:r>
              <a:rPr lang="el-GR" b="1" dirty="0">
                <a:solidFill>
                  <a:schemeClr val="bg1"/>
                </a:solidFill>
              </a:rPr>
              <a:t>ΧΡΟΝΟΔΙΑΓΡΑΜΜΑ</a:t>
            </a:r>
            <a:endParaRPr lang="en-GB" b="1" dirty="0">
              <a:solidFill>
                <a:schemeClr val="bg1"/>
              </a:solidFill>
            </a:endParaRPr>
          </a:p>
        </p:txBody>
      </p:sp>
      <p:sp>
        <p:nvSpPr>
          <p:cNvPr id="51" name="TextBox 50"/>
          <p:cNvSpPr txBox="1"/>
          <p:nvPr/>
        </p:nvSpPr>
        <p:spPr>
          <a:xfrm>
            <a:off x="1586042" y="4746838"/>
            <a:ext cx="2244653" cy="707886"/>
          </a:xfrm>
          <a:prstGeom prst="rect">
            <a:avLst/>
          </a:prstGeom>
          <a:noFill/>
        </p:spPr>
        <p:txBody>
          <a:bodyPr wrap="none" rtlCol="0">
            <a:spAutoFit/>
          </a:bodyPr>
          <a:lstStyle/>
          <a:p>
            <a:pPr algn="ctr"/>
            <a:r>
              <a:rPr lang="el-GR" sz="2000" b="1" dirty="0">
                <a:solidFill>
                  <a:schemeClr val="bg1"/>
                </a:solidFill>
              </a:rPr>
              <a:t>ΠΡΟΫΠΟΛΟΓΙΣΜΟΣ</a:t>
            </a:r>
          </a:p>
          <a:p>
            <a:pPr algn="ctr"/>
            <a:endParaRPr lang="en-GB" sz="2000" b="1" dirty="0">
              <a:solidFill>
                <a:schemeClr val="bg1"/>
              </a:solidFill>
            </a:endParaRPr>
          </a:p>
        </p:txBody>
      </p:sp>
      <p:sp>
        <p:nvSpPr>
          <p:cNvPr id="52" name="TextBox 51"/>
          <p:cNvSpPr txBox="1"/>
          <p:nvPr/>
        </p:nvSpPr>
        <p:spPr>
          <a:xfrm>
            <a:off x="4879361" y="840906"/>
            <a:ext cx="1120820" cy="461665"/>
          </a:xfrm>
          <a:prstGeom prst="rect">
            <a:avLst/>
          </a:prstGeom>
          <a:noFill/>
        </p:spPr>
        <p:txBody>
          <a:bodyPr wrap="none" rtlCol="0">
            <a:spAutoFit/>
          </a:bodyPr>
          <a:lstStyle/>
          <a:p>
            <a:r>
              <a:rPr lang="el-GR" sz="2400" b="1" dirty="0">
                <a:solidFill>
                  <a:schemeClr val="bg1"/>
                </a:solidFill>
              </a:rPr>
              <a:t>ΣΤΟΧΟΙ</a:t>
            </a:r>
            <a:endParaRPr lang="en-GB" sz="2400" b="1" dirty="0">
              <a:solidFill>
                <a:schemeClr val="bg1"/>
              </a:solidFill>
            </a:endParaRPr>
          </a:p>
        </p:txBody>
      </p:sp>
      <p:sp>
        <p:nvSpPr>
          <p:cNvPr id="53" name="TextBox 52"/>
          <p:cNvSpPr txBox="1"/>
          <p:nvPr/>
        </p:nvSpPr>
        <p:spPr>
          <a:xfrm>
            <a:off x="7560876" y="1310309"/>
            <a:ext cx="2412840" cy="1015663"/>
          </a:xfrm>
          <a:prstGeom prst="rect">
            <a:avLst/>
          </a:prstGeom>
          <a:noFill/>
        </p:spPr>
        <p:txBody>
          <a:bodyPr wrap="none" rtlCol="0">
            <a:spAutoFit/>
          </a:bodyPr>
          <a:lstStyle/>
          <a:p>
            <a:pPr algn="ctr"/>
            <a:r>
              <a:rPr lang="el-GR" sz="2000" b="1" dirty="0">
                <a:solidFill>
                  <a:schemeClr val="bg1"/>
                </a:solidFill>
              </a:rPr>
              <a:t>ΟΜΑΔΑ ΔΙΑΧΕΙΡΙΣΗΣ</a:t>
            </a:r>
          </a:p>
          <a:p>
            <a:pPr algn="ctr"/>
            <a:r>
              <a:rPr lang="el-GR" sz="2000" b="1" dirty="0">
                <a:solidFill>
                  <a:schemeClr val="bg1"/>
                </a:solidFill>
              </a:rPr>
              <a:t>ΣΧΕΔΙΟΥ ΚΑΙ</a:t>
            </a:r>
          </a:p>
          <a:p>
            <a:pPr algn="ctr"/>
            <a:r>
              <a:rPr lang="el-GR" sz="2000" b="1" dirty="0">
                <a:solidFill>
                  <a:schemeClr val="bg1"/>
                </a:solidFill>
              </a:rPr>
              <a:t>ΣΥΜΜΕΤΕΧΟΝΤΕΣ</a:t>
            </a:r>
            <a:endParaRPr lang="en-GB" sz="2000" b="1" dirty="0">
              <a:solidFill>
                <a:schemeClr val="bg1"/>
              </a:solidFill>
            </a:endParaRPr>
          </a:p>
        </p:txBody>
      </p:sp>
      <p:sp>
        <p:nvSpPr>
          <p:cNvPr id="56" name="Google Shape;71;p15"/>
          <p:cNvSpPr/>
          <p:nvPr/>
        </p:nvSpPr>
        <p:spPr>
          <a:xfrm rot="21219247" flipH="1">
            <a:off x="4668990" y="4828300"/>
            <a:ext cx="1986050" cy="1989400"/>
          </a:xfrm>
          <a:prstGeom prst="ellipse">
            <a:avLst/>
          </a:prstGeom>
          <a:solidFill>
            <a:srgbClr val="2D9BBD"/>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57" name="TextBox 56"/>
          <p:cNvSpPr txBox="1"/>
          <p:nvPr/>
        </p:nvSpPr>
        <p:spPr>
          <a:xfrm>
            <a:off x="4597535" y="5099096"/>
            <a:ext cx="2155250" cy="969496"/>
          </a:xfrm>
          <a:prstGeom prst="rect">
            <a:avLst/>
          </a:prstGeom>
          <a:noFill/>
        </p:spPr>
        <p:txBody>
          <a:bodyPr wrap="square" rtlCol="0">
            <a:spAutoFit/>
          </a:bodyPr>
          <a:lstStyle/>
          <a:p>
            <a:pPr algn="ctr"/>
            <a:r>
              <a:rPr lang="el-GR" sz="1900" b="1" dirty="0">
                <a:solidFill>
                  <a:schemeClr val="bg1"/>
                </a:solidFill>
              </a:rPr>
              <a:t>ΠΟΙΟΤΗΤΑ ΔΡΑΣΤΗΡΙΟΤΗΤΩΝ ΚΑΙ ΣΧΕΔΙΟΥ</a:t>
            </a:r>
            <a:endParaRPr lang="en-GB" sz="1900" b="1" dirty="0">
              <a:solidFill>
                <a:schemeClr val="bg1"/>
              </a:solidFill>
            </a:endParaRPr>
          </a:p>
        </p:txBody>
      </p:sp>
      <p:sp>
        <p:nvSpPr>
          <p:cNvPr id="65" name="TextBox 64"/>
          <p:cNvSpPr txBox="1"/>
          <p:nvPr/>
        </p:nvSpPr>
        <p:spPr>
          <a:xfrm>
            <a:off x="7834481" y="4251905"/>
            <a:ext cx="1706493" cy="707886"/>
          </a:xfrm>
          <a:prstGeom prst="rect">
            <a:avLst/>
          </a:prstGeom>
          <a:noFill/>
        </p:spPr>
        <p:txBody>
          <a:bodyPr wrap="none" rtlCol="0">
            <a:spAutoFit/>
          </a:bodyPr>
          <a:lstStyle/>
          <a:p>
            <a:pPr algn="ctr"/>
            <a:r>
              <a:rPr lang="el-GR" sz="2000" b="1" dirty="0">
                <a:solidFill>
                  <a:schemeClr val="bg1"/>
                </a:solidFill>
              </a:rPr>
              <a:t>ΔΙΑΧΥΣΗ ΚΑΙ</a:t>
            </a:r>
          </a:p>
          <a:p>
            <a:pPr algn="ctr"/>
            <a:r>
              <a:rPr lang="el-GR" sz="2000" b="1" dirty="0">
                <a:solidFill>
                  <a:schemeClr val="bg1"/>
                </a:solidFill>
              </a:rPr>
              <a:t> ΕΠΙΚΟΙΝΩΝΙΑ</a:t>
            </a:r>
            <a:endParaRPr lang="en-GB" sz="2000" b="1" dirty="0">
              <a:solidFill>
                <a:schemeClr val="bg1"/>
              </a:solidFill>
            </a:endParaRPr>
          </a:p>
        </p:txBody>
      </p:sp>
      <p:grpSp>
        <p:nvGrpSpPr>
          <p:cNvPr id="67" name="Google Shape;267;p19"/>
          <p:cNvGrpSpPr/>
          <p:nvPr/>
        </p:nvGrpSpPr>
        <p:grpSpPr>
          <a:xfrm>
            <a:off x="2473664" y="2360702"/>
            <a:ext cx="598239" cy="598239"/>
            <a:chOff x="3271200" y="1435075"/>
            <a:chExt cx="481825" cy="481825"/>
          </a:xfrm>
        </p:grpSpPr>
        <p:sp>
          <p:nvSpPr>
            <p:cNvPr id="68" name="Google Shape;268;p19"/>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9" name="Google Shape;269;p19"/>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1" name="Google Shape;333;p20"/>
          <p:cNvGrpSpPr/>
          <p:nvPr/>
        </p:nvGrpSpPr>
        <p:grpSpPr>
          <a:xfrm>
            <a:off x="8382600" y="5053029"/>
            <a:ext cx="672994" cy="673719"/>
            <a:chOff x="3235438" y="1970604"/>
            <a:chExt cx="354363" cy="354745"/>
          </a:xfrm>
        </p:grpSpPr>
        <p:sp>
          <p:nvSpPr>
            <p:cNvPr id="72" name="Google Shape;334;p20"/>
            <p:cNvSpPr/>
            <p:nvPr/>
          </p:nvSpPr>
          <p:spPr>
            <a:xfrm>
              <a:off x="3235438" y="2125712"/>
              <a:ext cx="132667" cy="199288"/>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5;p20"/>
            <p:cNvSpPr/>
            <p:nvPr/>
          </p:nvSpPr>
          <p:spPr>
            <a:xfrm>
              <a:off x="3257433" y="2292373"/>
              <a:ext cx="10249" cy="32626"/>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6;p20"/>
            <p:cNvSpPr/>
            <p:nvPr/>
          </p:nvSpPr>
          <p:spPr>
            <a:xfrm>
              <a:off x="3335098" y="2292373"/>
              <a:ext cx="10281" cy="32626"/>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7;p20"/>
            <p:cNvSpPr/>
            <p:nvPr/>
          </p:nvSpPr>
          <p:spPr>
            <a:xfrm>
              <a:off x="3490110" y="2163685"/>
              <a:ext cx="55734" cy="18430"/>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8;p20"/>
            <p:cNvSpPr/>
            <p:nvPr/>
          </p:nvSpPr>
          <p:spPr>
            <a:xfrm>
              <a:off x="3445771" y="2131664"/>
              <a:ext cx="144031" cy="192953"/>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9;p20"/>
            <p:cNvSpPr/>
            <p:nvPr/>
          </p:nvSpPr>
          <p:spPr>
            <a:xfrm>
              <a:off x="3473813" y="2287058"/>
              <a:ext cx="10631" cy="38291"/>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0;p20"/>
            <p:cNvSpPr/>
            <p:nvPr/>
          </p:nvSpPr>
          <p:spPr>
            <a:xfrm>
              <a:off x="3551128" y="2287058"/>
              <a:ext cx="10249" cy="38291"/>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41;p20"/>
            <p:cNvSpPr/>
            <p:nvPr/>
          </p:nvSpPr>
          <p:spPr>
            <a:xfrm>
              <a:off x="3290377" y="1970604"/>
              <a:ext cx="221378" cy="185346"/>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2;p20"/>
            <p:cNvSpPr/>
            <p:nvPr/>
          </p:nvSpPr>
          <p:spPr>
            <a:xfrm>
              <a:off x="3329432" y="2004344"/>
              <a:ext cx="26928" cy="10249"/>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43;p20"/>
            <p:cNvSpPr/>
            <p:nvPr/>
          </p:nvSpPr>
          <p:spPr>
            <a:xfrm>
              <a:off x="3368074" y="2004344"/>
              <a:ext cx="82663" cy="10249"/>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44;p20"/>
            <p:cNvSpPr/>
            <p:nvPr/>
          </p:nvSpPr>
          <p:spPr>
            <a:xfrm>
              <a:off x="3329432" y="2031622"/>
              <a:ext cx="121304" cy="10631"/>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5;p20"/>
            <p:cNvSpPr/>
            <p:nvPr/>
          </p:nvSpPr>
          <p:spPr>
            <a:xfrm>
              <a:off x="3329432" y="2059664"/>
              <a:ext cx="82249" cy="10663"/>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6;p20"/>
            <p:cNvSpPr/>
            <p:nvPr/>
          </p:nvSpPr>
          <p:spPr>
            <a:xfrm>
              <a:off x="3423777" y="2059664"/>
              <a:ext cx="26960" cy="10663"/>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352;p20"/>
          <p:cNvGrpSpPr/>
          <p:nvPr/>
        </p:nvGrpSpPr>
        <p:grpSpPr>
          <a:xfrm>
            <a:off x="8434728" y="2409874"/>
            <a:ext cx="677055" cy="497493"/>
            <a:chOff x="1306445" y="3397829"/>
            <a:chExt cx="367255" cy="269855"/>
          </a:xfrm>
        </p:grpSpPr>
        <p:sp>
          <p:nvSpPr>
            <p:cNvPr id="86" name="Google Shape;353;p20"/>
            <p:cNvSpPr/>
            <p:nvPr/>
          </p:nvSpPr>
          <p:spPr>
            <a:xfrm>
              <a:off x="1588395" y="3513054"/>
              <a:ext cx="45517" cy="16297"/>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4;p20"/>
            <p:cNvSpPr/>
            <p:nvPr/>
          </p:nvSpPr>
          <p:spPr>
            <a:xfrm>
              <a:off x="1306445" y="3397829"/>
              <a:ext cx="367255" cy="269091"/>
            </a:xfrm>
            <a:custGeom>
              <a:avLst/>
              <a:gdLst/>
              <a:ahLst/>
              <a:cxnLst/>
              <a:rect l="l" t="t" r="r" b="b"/>
              <a:pathLst>
                <a:path w="11538" h="8454" extrusionOk="0">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5;p20"/>
            <p:cNvSpPr/>
            <p:nvPr/>
          </p:nvSpPr>
          <p:spPr>
            <a:xfrm>
              <a:off x="1639960" y="3622549"/>
              <a:ext cx="10631" cy="45135"/>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6;p20"/>
            <p:cNvSpPr/>
            <p:nvPr/>
          </p:nvSpPr>
          <p:spPr>
            <a:xfrm>
              <a:off x="1444014" y="3446466"/>
              <a:ext cx="91734" cy="30589"/>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7;p20"/>
            <p:cNvSpPr/>
            <p:nvPr/>
          </p:nvSpPr>
          <p:spPr>
            <a:xfrm>
              <a:off x="1420524" y="3633944"/>
              <a:ext cx="11013" cy="33740"/>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58;p20"/>
            <p:cNvSpPr/>
            <p:nvPr/>
          </p:nvSpPr>
          <p:spPr>
            <a:xfrm>
              <a:off x="1547494" y="3633944"/>
              <a:ext cx="11013" cy="33740"/>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673;p26"/>
          <p:cNvSpPr/>
          <p:nvPr/>
        </p:nvSpPr>
        <p:spPr>
          <a:xfrm>
            <a:off x="5307285" y="6116274"/>
            <a:ext cx="488437" cy="489092"/>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74;p26"/>
          <p:cNvSpPr/>
          <p:nvPr/>
        </p:nvSpPr>
        <p:spPr>
          <a:xfrm>
            <a:off x="5470316" y="6249415"/>
            <a:ext cx="194885" cy="168921"/>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75;p26"/>
          <p:cNvSpPr/>
          <p:nvPr/>
        </p:nvSpPr>
        <p:spPr>
          <a:xfrm>
            <a:off x="5439771" y="6318904"/>
            <a:ext cx="183212" cy="15588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76;p26"/>
          <p:cNvSpPr/>
          <p:nvPr/>
        </p:nvSpPr>
        <p:spPr>
          <a:xfrm>
            <a:off x="5615783" y="6424119"/>
            <a:ext cx="328625" cy="328625"/>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77;p26"/>
          <p:cNvSpPr/>
          <p:nvPr/>
        </p:nvSpPr>
        <p:spPr>
          <a:xfrm>
            <a:off x="5722252" y="6533207"/>
            <a:ext cx="111760" cy="111760"/>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78;p26"/>
          <p:cNvSpPr/>
          <p:nvPr/>
        </p:nvSpPr>
        <p:spPr>
          <a:xfrm>
            <a:off x="5491751" y="6301341"/>
            <a:ext cx="121468" cy="122177"/>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80;p33"/>
          <p:cNvSpPr/>
          <p:nvPr/>
        </p:nvSpPr>
        <p:spPr>
          <a:xfrm>
            <a:off x="5205568" y="1275327"/>
            <a:ext cx="529495" cy="52779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TextBox 107"/>
          <p:cNvSpPr txBox="1"/>
          <p:nvPr/>
        </p:nvSpPr>
        <p:spPr>
          <a:xfrm>
            <a:off x="2349959" y="5238292"/>
            <a:ext cx="651140" cy="461665"/>
          </a:xfrm>
          <a:prstGeom prst="rect">
            <a:avLst/>
          </a:prstGeom>
          <a:noFill/>
        </p:spPr>
        <p:txBody>
          <a:bodyPr wrap="none" rtlCol="0">
            <a:spAutoFit/>
          </a:bodyPr>
          <a:lstStyle/>
          <a:p>
            <a:r>
              <a:rPr lang="en-GB" sz="2400" b="1" dirty="0">
                <a:solidFill>
                  <a:schemeClr val="bg1"/>
                </a:solidFill>
              </a:rPr>
              <a:t>€€€</a:t>
            </a:r>
          </a:p>
        </p:txBody>
      </p:sp>
      <p:sp>
        <p:nvSpPr>
          <p:cNvPr id="120" name="TextBox 119"/>
          <p:cNvSpPr txBox="1"/>
          <p:nvPr/>
        </p:nvSpPr>
        <p:spPr>
          <a:xfrm>
            <a:off x="10313045" y="3693775"/>
            <a:ext cx="1544141" cy="646331"/>
          </a:xfrm>
          <a:prstGeom prst="rect">
            <a:avLst/>
          </a:prstGeom>
          <a:noFill/>
        </p:spPr>
        <p:txBody>
          <a:bodyPr wrap="none" rtlCol="0">
            <a:spAutoFit/>
          </a:bodyPr>
          <a:lstStyle/>
          <a:p>
            <a:pPr algn="ctr"/>
            <a:r>
              <a:rPr lang="en-US" b="1" dirty="0"/>
              <a:t> </a:t>
            </a:r>
            <a:r>
              <a:rPr lang="el-GR" b="1" dirty="0"/>
              <a:t>ΕΝΤΟΣ ΤΟΥ</a:t>
            </a:r>
          </a:p>
          <a:p>
            <a:pPr algn="ctr"/>
            <a:r>
              <a:rPr lang="el-GR" b="1" dirty="0"/>
              <a:t> ΟΡΓΑΝΙΣΜΟΥ</a:t>
            </a:r>
            <a:endParaRPr lang="en-GB" b="1" dirty="0"/>
          </a:p>
        </p:txBody>
      </p:sp>
      <p:sp>
        <p:nvSpPr>
          <p:cNvPr id="121" name="TextBox 120"/>
          <p:cNvSpPr txBox="1"/>
          <p:nvPr/>
        </p:nvSpPr>
        <p:spPr>
          <a:xfrm>
            <a:off x="10429662" y="4793941"/>
            <a:ext cx="1544141" cy="646331"/>
          </a:xfrm>
          <a:prstGeom prst="rect">
            <a:avLst/>
          </a:prstGeom>
          <a:noFill/>
        </p:spPr>
        <p:txBody>
          <a:bodyPr wrap="none" rtlCol="0">
            <a:spAutoFit/>
          </a:bodyPr>
          <a:lstStyle/>
          <a:p>
            <a:pPr algn="ctr"/>
            <a:r>
              <a:rPr lang="en-US" b="1" dirty="0"/>
              <a:t> </a:t>
            </a:r>
            <a:r>
              <a:rPr lang="el-GR" b="1" dirty="0"/>
              <a:t>ΕΚΤΟΣ ΤΟΥ</a:t>
            </a:r>
          </a:p>
          <a:p>
            <a:pPr algn="ctr"/>
            <a:r>
              <a:rPr lang="el-GR" b="1" dirty="0"/>
              <a:t> ΟΡΓΑΝΙΣΜΟΥ</a:t>
            </a:r>
            <a:endParaRPr lang="en-GB" b="1" dirty="0"/>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8794" y="6071073"/>
            <a:ext cx="800068" cy="685416"/>
          </a:xfrm>
          <a:prstGeom prst="rect">
            <a:avLst/>
          </a:prstGeom>
        </p:spPr>
      </p:pic>
    </p:spTree>
    <p:extLst>
      <p:ext uri="{BB962C8B-B14F-4D97-AF65-F5344CB8AC3E}">
        <p14:creationId xmlns:p14="http://schemas.microsoft.com/office/powerpoint/2010/main" val="640056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01892" y="94902"/>
            <a:ext cx="12232515" cy="492443"/>
          </a:xfrm>
          <a:prstGeom prst="rect">
            <a:avLst/>
          </a:prstGeom>
          <a:noFill/>
        </p:spPr>
        <p:txBody>
          <a:bodyPr wrap="square" rtlCol="0">
            <a:spAutoFit/>
          </a:bodyPr>
          <a:lstStyle/>
          <a:p>
            <a:r>
              <a:rPr lang="el-GR" sz="2600" b="1" dirty="0">
                <a:solidFill>
                  <a:schemeClr val="bg1"/>
                </a:solidFill>
              </a:rPr>
              <a:t>ΣΗΜΑΝΤΙΚΑ ΟΡΟΣΗΜΑ ΓΙΑ ΤΗ ΣΥΜΦΩΝΙΑ ΕΠΙΧΟΡΗΓΗΣΗΣ</a:t>
            </a:r>
            <a:endParaRPr lang="el-GR" sz="2600" dirty="0">
              <a:solidFill>
                <a:schemeClr val="bg1"/>
              </a:solidFill>
            </a:endParaRPr>
          </a:p>
        </p:txBody>
      </p:sp>
      <p:sp>
        <p:nvSpPr>
          <p:cNvPr id="5" name="Freeform 4"/>
          <p:cNvSpPr/>
          <p:nvPr/>
        </p:nvSpPr>
        <p:spPr>
          <a:xfrm>
            <a:off x="514218" y="4629228"/>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a:solidFill>
                  <a:schemeClr val="tx1">
                    <a:lumMod val="75000"/>
                    <a:lumOff val="25000"/>
                  </a:schemeClr>
                </a:solidFill>
                <a:latin typeface="+mn-lt"/>
              </a:rPr>
              <a:t>1. Υπογραφή της Συμφωνίας</a:t>
            </a:r>
          </a:p>
          <a:p>
            <a:pPr lvl="0" algn="l" defTabSz="800100">
              <a:lnSpc>
                <a:spcPct val="90000"/>
              </a:lnSpc>
              <a:spcBef>
                <a:spcPct val="0"/>
              </a:spcBef>
              <a:spcAft>
                <a:spcPct val="35000"/>
              </a:spcAft>
            </a:pPr>
            <a:r>
              <a:rPr lang="el-GR" sz="1800" kern="1200" dirty="0">
                <a:solidFill>
                  <a:schemeClr val="tx1">
                    <a:lumMod val="75000"/>
                    <a:lumOff val="25000"/>
                  </a:schemeClr>
                </a:solidFill>
                <a:latin typeface="+mn-lt"/>
              </a:rPr>
              <a:t>(σε ισχύ με την υπογραφή του ΙΔΕΠ)</a:t>
            </a:r>
            <a:endParaRPr lang="en-US" sz="1800" kern="1200" dirty="0">
              <a:solidFill>
                <a:schemeClr val="tx1">
                  <a:lumMod val="75000"/>
                  <a:lumOff val="25000"/>
                </a:schemeClr>
              </a:solidFill>
              <a:latin typeface="+mn-lt"/>
            </a:endParaRPr>
          </a:p>
        </p:txBody>
      </p:sp>
      <p:sp>
        <p:nvSpPr>
          <p:cNvPr id="6" name="Isosceles Triangle 5"/>
          <p:cNvSpPr/>
          <p:nvPr/>
        </p:nvSpPr>
        <p:spPr>
          <a:xfrm>
            <a:off x="2414704" y="3862670"/>
            <a:ext cx="367029" cy="367029"/>
          </a:xfrm>
          <a:prstGeom prst="triangle">
            <a:avLst>
              <a:gd name="adj" fmla="val 100000"/>
            </a:avLst>
          </a:prstGeom>
          <a:solidFill>
            <a:srgbClr val="4472C4"/>
          </a:solidFill>
          <a:ln>
            <a:solidFill>
              <a:srgbClr val="4472C4"/>
            </a:solidFill>
          </a:ln>
        </p:spPr>
        <p:style>
          <a:lnRef idx="2">
            <a:schemeClr val="accent5">
              <a:hueOff val="-919168"/>
              <a:satOff val="-1278"/>
              <a:lumOff val="-490"/>
              <a:alphaOff val="0"/>
            </a:schemeClr>
          </a:lnRef>
          <a:fillRef idx="1">
            <a:schemeClr val="accent5">
              <a:hueOff val="-919168"/>
              <a:satOff val="-1278"/>
              <a:lumOff val="-490"/>
              <a:alphaOff val="0"/>
            </a:schemeClr>
          </a:fillRef>
          <a:effectRef idx="0">
            <a:schemeClr val="accent5">
              <a:hueOff val="-919168"/>
              <a:satOff val="-1278"/>
              <a:lumOff val="-490"/>
              <a:alphaOff val="0"/>
            </a:schemeClr>
          </a:effectRef>
          <a:fontRef idx="minor">
            <a:schemeClr val="lt1"/>
          </a:fontRef>
        </p:style>
        <p:txBody>
          <a:bodyPr/>
          <a:lstStyle/>
          <a:p>
            <a:endParaRPr lang="en-US"/>
          </a:p>
        </p:txBody>
      </p:sp>
      <p:sp>
        <p:nvSpPr>
          <p:cNvPr id="7" name="L-Shape 6"/>
          <p:cNvSpPr/>
          <p:nvPr/>
        </p:nvSpPr>
        <p:spPr>
          <a:xfrm rot="5400000">
            <a:off x="3448531" y="3303088"/>
            <a:ext cx="1294898" cy="2154681"/>
          </a:xfrm>
          <a:prstGeom prst="corner">
            <a:avLst>
              <a:gd name="adj1" fmla="val 16120"/>
              <a:gd name="adj2" fmla="val 16110"/>
            </a:avLst>
          </a:prstGeom>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endParaRPr lang="en-US"/>
          </a:p>
        </p:txBody>
      </p:sp>
      <p:sp>
        <p:nvSpPr>
          <p:cNvPr id="8" name="Freeform 7"/>
          <p:cNvSpPr/>
          <p:nvPr/>
        </p:nvSpPr>
        <p:spPr>
          <a:xfrm>
            <a:off x="3346877" y="3917632"/>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a:solidFill>
                  <a:schemeClr val="tx1">
                    <a:lumMod val="75000"/>
                    <a:lumOff val="25000"/>
                  </a:schemeClr>
                </a:solidFill>
                <a:latin typeface="+mn-lt"/>
              </a:rPr>
              <a:t>2. Πρώτη προκαταβολή </a:t>
            </a:r>
          </a:p>
          <a:p>
            <a:pPr lvl="0" algn="l" defTabSz="800100">
              <a:lnSpc>
                <a:spcPct val="90000"/>
              </a:lnSpc>
              <a:spcBef>
                <a:spcPct val="0"/>
              </a:spcBef>
              <a:spcAft>
                <a:spcPct val="35000"/>
              </a:spcAft>
            </a:pPr>
            <a:r>
              <a:rPr lang="el-GR" sz="1600" kern="1200" dirty="0">
                <a:solidFill>
                  <a:schemeClr val="tx1">
                    <a:lumMod val="75000"/>
                    <a:lumOff val="25000"/>
                  </a:schemeClr>
                </a:solidFill>
                <a:latin typeface="+mn-lt"/>
              </a:rPr>
              <a:t>80% </a:t>
            </a:r>
            <a:r>
              <a:rPr lang="en-US" sz="1600" kern="1200" dirty="0">
                <a:solidFill>
                  <a:schemeClr val="tx1">
                    <a:lumMod val="75000"/>
                    <a:lumOff val="25000"/>
                  </a:schemeClr>
                </a:solidFill>
                <a:latin typeface="+mn-lt"/>
              </a:rPr>
              <a:t> </a:t>
            </a:r>
            <a:r>
              <a:rPr lang="el-GR" sz="1600" kern="1200" dirty="0">
                <a:solidFill>
                  <a:schemeClr val="tx1">
                    <a:lumMod val="75000"/>
                    <a:lumOff val="25000"/>
                  </a:schemeClr>
                </a:solidFill>
                <a:latin typeface="+mn-lt"/>
              </a:rPr>
              <a:t>ή 40% της συνολικής επιχορήγησης, εντός 30 ημερών από την υπογραφή της Συμφωνίας</a:t>
            </a:r>
            <a:r>
              <a:rPr lang="en-US" sz="1600" kern="1200" dirty="0">
                <a:solidFill>
                  <a:schemeClr val="tx1">
                    <a:lumMod val="75000"/>
                    <a:lumOff val="25000"/>
                  </a:schemeClr>
                </a:solidFill>
                <a:latin typeface="+mn-lt"/>
              </a:rPr>
              <a:t> </a:t>
            </a:r>
          </a:p>
        </p:txBody>
      </p:sp>
      <p:sp>
        <p:nvSpPr>
          <p:cNvPr id="9" name="Isosceles Triangle 8"/>
          <p:cNvSpPr/>
          <p:nvPr/>
        </p:nvSpPr>
        <p:spPr>
          <a:xfrm>
            <a:off x="4989806" y="3213550"/>
            <a:ext cx="367029" cy="367029"/>
          </a:xfrm>
          <a:prstGeom prst="triangle">
            <a:avLst>
              <a:gd name="adj" fmla="val 100000"/>
            </a:avLst>
          </a:prstGeom>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endParaRPr lang="en-US"/>
          </a:p>
        </p:txBody>
      </p:sp>
      <p:sp>
        <p:nvSpPr>
          <p:cNvPr id="24" name="L-Shape 23"/>
          <p:cNvSpPr/>
          <p:nvPr/>
        </p:nvSpPr>
        <p:spPr>
          <a:xfrm rot="5400000">
            <a:off x="7811299" y="2349646"/>
            <a:ext cx="1318089" cy="1707959"/>
          </a:xfrm>
          <a:prstGeom prst="corner">
            <a:avLst>
              <a:gd name="adj1" fmla="val 16120"/>
              <a:gd name="adj2" fmla="val 16110"/>
            </a:avLst>
          </a:prstGeom>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endParaRPr lang="en-US"/>
          </a:p>
        </p:txBody>
      </p:sp>
      <p:sp>
        <p:nvSpPr>
          <p:cNvPr id="26" name="Freeform 25"/>
          <p:cNvSpPr/>
          <p:nvPr/>
        </p:nvSpPr>
        <p:spPr>
          <a:xfrm>
            <a:off x="7907130" y="2795323"/>
            <a:ext cx="1417193" cy="1723088"/>
          </a:xfrm>
          <a:custGeom>
            <a:avLst/>
            <a:gdLst>
              <a:gd name="connsiteX0" fmla="*/ 0 w 1945258"/>
              <a:gd name="connsiteY0" fmla="*/ 0 h 1723088"/>
              <a:gd name="connsiteX1" fmla="*/ 1945258 w 1945258"/>
              <a:gd name="connsiteY1" fmla="*/ 0 h 1723088"/>
              <a:gd name="connsiteX2" fmla="*/ 1945258 w 1945258"/>
              <a:gd name="connsiteY2" fmla="*/ 1723088 h 1723088"/>
              <a:gd name="connsiteX3" fmla="*/ 0 w 1945258"/>
              <a:gd name="connsiteY3" fmla="*/ 1723088 h 1723088"/>
              <a:gd name="connsiteX4" fmla="*/ 0 w 1945258"/>
              <a:gd name="connsiteY4" fmla="*/ 0 h 172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23088">
                <a:moveTo>
                  <a:pt x="0" y="0"/>
                </a:moveTo>
                <a:lnTo>
                  <a:pt x="1945258" y="0"/>
                </a:lnTo>
                <a:lnTo>
                  <a:pt x="1945258" y="1723088"/>
                </a:lnTo>
                <a:lnTo>
                  <a:pt x="0" y="17230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a:solidFill>
                  <a:schemeClr val="tx1">
                    <a:lumMod val="75000"/>
                    <a:lumOff val="25000"/>
                  </a:schemeClr>
                </a:solidFill>
                <a:latin typeface="+mn-lt"/>
              </a:rPr>
              <a:t>4. Υποβολή Τελικής Έκθεσης</a:t>
            </a:r>
          </a:p>
          <a:p>
            <a:pPr lvl="0" algn="l" defTabSz="800100">
              <a:lnSpc>
                <a:spcPct val="90000"/>
              </a:lnSpc>
              <a:spcBef>
                <a:spcPct val="0"/>
              </a:spcBef>
              <a:spcAft>
                <a:spcPct val="35000"/>
              </a:spcAft>
            </a:pPr>
            <a:r>
              <a:rPr lang="el-GR" sz="1600" b="0" kern="1200" dirty="0">
                <a:solidFill>
                  <a:schemeClr val="tx1">
                    <a:lumMod val="75000"/>
                    <a:lumOff val="25000"/>
                  </a:schemeClr>
                </a:solidFill>
                <a:latin typeface="+mn-lt"/>
              </a:rPr>
              <a:t>Εντός 60 ημερών από την ημερομηνία λήξης του σχεδίου</a:t>
            </a:r>
            <a:endParaRPr lang="en-US" sz="1600" kern="1200" dirty="0">
              <a:solidFill>
                <a:schemeClr val="tx1">
                  <a:lumMod val="75000"/>
                  <a:lumOff val="25000"/>
                </a:schemeClr>
              </a:solidFill>
              <a:latin typeface="+mn-lt"/>
            </a:endParaRPr>
          </a:p>
        </p:txBody>
      </p:sp>
      <p:sp>
        <p:nvSpPr>
          <p:cNvPr id="28" name="Isosceles Triangle 27"/>
          <p:cNvSpPr/>
          <p:nvPr/>
        </p:nvSpPr>
        <p:spPr>
          <a:xfrm>
            <a:off x="9082029" y="2009370"/>
            <a:ext cx="367029" cy="367029"/>
          </a:xfrm>
          <a:prstGeom prst="triangle">
            <a:avLst>
              <a:gd name="adj" fmla="val 100000"/>
            </a:avLst>
          </a:prstGeom>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29" name="L-Shape 28"/>
          <p:cNvSpPr/>
          <p:nvPr/>
        </p:nvSpPr>
        <p:spPr>
          <a:xfrm rot="5400000">
            <a:off x="9777398" y="1294054"/>
            <a:ext cx="1402476" cy="1793325"/>
          </a:xfrm>
          <a:prstGeom prst="corner">
            <a:avLst>
              <a:gd name="adj1" fmla="val 16120"/>
              <a:gd name="adj2" fmla="val 16110"/>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a:lstStyle/>
          <a:p>
            <a:endParaRPr lang="en-US"/>
          </a:p>
        </p:txBody>
      </p:sp>
      <p:sp>
        <p:nvSpPr>
          <p:cNvPr id="30" name="Freeform 29"/>
          <p:cNvSpPr/>
          <p:nvPr/>
        </p:nvSpPr>
        <p:spPr>
          <a:xfrm>
            <a:off x="9863835" y="1774382"/>
            <a:ext cx="1757024" cy="2040856"/>
          </a:xfrm>
          <a:custGeom>
            <a:avLst/>
            <a:gdLst>
              <a:gd name="connsiteX0" fmla="*/ 0 w 1990738"/>
              <a:gd name="connsiteY0" fmla="*/ 0 h 2040856"/>
              <a:gd name="connsiteX1" fmla="*/ 1990738 w 1990738"/>
              <a:gd name="connsiteY1" fmla="*/ 0 h 2040856"/>
              <a:gd name="connsiteX2" fmla="*/ 1990738 w 1990738"/>
              <a:gd name="connsiteY2" fmla="*/ 2040856 h 2040856"/>
              <a:gd name="connsiteX3" fmla="*/ 0 w 1990738"/>
              <a:gd name="connsiteY3" fmla="*/ 2040856 h 2040856"/>
              <a:gd name="connsiteX4" fmla="*/ 0 w 1990738"/>
              <a:gd name="connsiteY4" fmla="*/ 0 h 204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38" h="2040856">
                <a:moveTo>
                  <a:pt x="0" y="0"/>
                </a:moveTo>
                <a:lnTo>
                  <a:pt x="1990738" y="0"/>
                </a:lnTo>
                <a:lnTo>
                  <a:pt x="1990738" y="2040856"/>
                </a:lnTo>
                <a:lnTo>
                  <a:pt x="0" y="2040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a:solidFill>
                  <a:schemeClr val="tx1">
                    <a:lumMod val="75000"/>
                    <a:lumOff val="25000"/>
                  </a:schemeClr>
                </a:solidFill>
                <a:latin typeface="+mn-lt"/>
              </a:rPr>
              <a:t>5. Τελική Πληρωμή</a:t>
            </a:r>
          </a:p>
          <a:p>
            <a:pPr lvl="0" algn="l" defTabSz="800100">
              <a:lnSpc>
                <a:spcPct val="90000"/>
              </a:lnSpc>
              <a:spcBef>
                <a:spcPct val="0"/>
              </a:spcBef>
              <a:spcAft>
                <a:spcPct val="35000"/>
              </a:spcAft>
            </a:pPr>
            <a:r>
              <a:rPr lang="el-GR" sz="1600" kern="1200" dirty="0">
                <a:solidFill>
                  <a:schemeClr val="tx1">
                    <a:lumMod val="75000"/>
                    <a:lumOff val="25000"/>
                  </a:schemeClr>
                </a:solidFill>
                <a:latin typeface="+mn-lt"/>
              </a:rPr>
              <a:t>Εντός 60 ημερών από την παραλαβή της Τελικής Έκθεσης</a:t>
            </a:r>
            <a:r>
              <a:rPr lang="en-US" sz="1600" kern="1200" dirty="0">
                <a:solidFill>
                  <a:schemeClr val="tx1">
                    <a:lumMod val="75000"/>
                    <a:lumOff val="25000"/>
                  </a:schemeClr>
                </a:solidFill>
                <a:latin typeface="+mn-lt"/>
              </a:rPr>
              <a:t>. </a:t>
            </a:r>
            <a:r>
              <a:rPr lang="el-GR" sz="1600" i="1" kern="1200" dirty="0">
                <a:solidFill>
                  <a:schemeClr val="tx1">
                    <a:lumMod val="75000"/>
                    <a:lumOff val="25000"/>
                  </a:schemeClr>
                </a:solidFill>
                <a:latin typeface="+mn-lt"/>
              </a:rPr>
              <a:t>Ση</a:t>
            </a:r>
            <a:r>
              <a:rPr lang="el-GR" sz="1600" i="1" dirty="0">
                <a:solidFill>
                  <a:schemeClr val="tx1">
                    <a:lumMod val="75000"/>
                    <a:lumOff val="25000"/>
                  </a:schemeClr>
                </a:solidFill>
              </a:rPr>
              <a:t>μείωση</a:t>
            </a:r>
            <a:r>
              <a:rPr lang="en-US" sz="1600" i="1" dirty="0">
                <a:solidFill>
                  <a:schemeClr val="tx1">
                    <a:lumMod val="75000"/>
                    <a:lumOff val="25000"/>
                  </a:schemeClr>
                </a:solidFill>
              </a:rPr>
              <a:t>:</a:t>
            </a:r>
            <a:r>
              <a:rPr lang="el-GR" sz="1600" i="1" dirty="0">
                <a:solidFill>
                  <a:schemeClr val="tx1">
                    <a:lumMod val="75000"/>
                    <a:lumOff val="25000"/>
                  </a:schemeClr>
                </a:solidFill>
              </a:rPr>
              <a:t> δεν είναι απαραίτητα πως ο οργανισμός θα λάβει το 20%. </a:t>
            </a:r>
            <a:endParaRPr lang="en-US" sz="1600" i="1" kern="1200" dirty="0">
              <a:solidFill>
                <a:schemeClr val="tx1">
                  <a:lumMod val="75000"/>
                  <a:lumOff val="25000"/>
                </a:schemeClr>
              </a:solidFill>
              <a:latin typeface="+mn-lt"/>
            </a:endParaRPr>
          </a:p>
        </p:txBody>
      </p:sp>
      <p:sp>
        <p:nvSpPr>
          <p:cNvPr id="31" name="Isosceles Triangle 30"/>
          <p:cNvSpPr/>
          <p:nvPr/>
        </p:nvSpPr>
        <p:spPr>
          <a:xfrm>
            <a:off x="11268248" y="934826"/>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6" name="Rectangle 35"/>
          <p:cNvSpPr/>
          <p:nvPr/>
        </p:nvSpPr>
        <p:spPr>
          <a:xfrm>
            <a:off x="679337" y="2659559"/>
            <a:ext cx="1212191" cy="769441"/>
          </a:xfrm>
          <a:prstGeom prst="rect">
            <a:avLst/>
          </a:prstGeom>
        </p:spPr>
        <p:txBody>
          <a:bodyPr wrap="none">
            <a:spAutoFit/>
          </a:bodyPr>
          <a:lstStyle/>
          <a:p>
            <a:r>
              <a:rPr lang="el-GR" sz="2200" b="1" dirty="0"/>
              <a:t>ΕΝΑΡΞΗ </a:t>
            </a:r>
          </a:p>
          <a:p>
            <a:r>
              <a:rPr lang="el-GR" sz="2200" b="1" dirty="0"/>
              <a:t>ΣΧΕΔΙΟΥ</a:t>
            </a:r>
            <a:endParaRPr lang="en-GB" sz="2200" b="1" dirty="0"/>
          </a:p>
        </p:txBody>
      </p:sp>
      <p:sp>
        <p:nvSpPr>
          <p:cNvPr id="37" name="Rectangle 36"/>
          <p:cNvSpPr/>
          <p:nvPr/>
        </p:nvSpPr>
        <p:spPr>
          <a:xfrm>
            <a:off x="8470343" y="1030467"/>
            <a:ext cx="1176091" cy="769441"/>
          </a:xfrm>
          <a:prstGeom prst="rect">
            <a:avLst/>
          </a:prstGeom>
        </p:spPr>
        <p:txBody>
          <a:bodyPr wrap="none">
            <a:spAutoFit/>
          </a:bodyPr>
          <a:lstStyle/>
          <a:p>
            <a:pPr algn="ctr"/>
            <a:r>
              <a:rPr lang="el-GR" sz="2200" b="1" dirty="0"/>
              <a:t>ΛΗΞΗ </a:t>
            </a:r>
          </a:p>
          <a:p>
            <a:pPr algn="ctr"/>
            <a:r>
              <a:rPr lang="el-GR" sz="2200" b="1" dirty="0"/>
              <a:t>ΣΧΕΔΙΟΥ</a:t>
            </a:r>
            <a:endParaRPr lang="en-GB" sz="2200" b="1" dirty="0"/>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640" y="1738978"/>
            <a:ext cx="780713" cy="780713"/>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72" y="3302422"/>
            <a:ext cx="780713" cy="780713"/>
          </a:xfrm>
          <a:prstGeom prst="rect">
            <a:avLst/>
          </a:prstGeom>
        </p:spPr>
      </p:pic>
      <p:sp>
        <p:nvSpPr>
          <p:cNvPr id="33" name="L-Shape 32"/>
          <p:cNvSpPr/>
          <p:nvPr/>
        </p:nvSpPr>
        <p:spPr>
          <a:xfrm rot="5400000">
            <a:off x="637984" y="3893872"/>
            <a:ext cx="1294898" cy="2154681"/>
          </a:xfrm>
          <a:prstGeom prst="corner">
            <a:avLst>
              <a:gd name="adj1" fmla="val 16120"/>
              <a:gd name="adj2" fmla="val 16110"/>
            </a:avLst>
          </a:prstGeom>
          <a:solidFill>
            <a:srgbClr val="4472C4"/>
          </a:solidFill>
          <a:ln>
            <a:solidFill>
              <a:srgbClr val="4472C4"/>
            </a:solidFill>
          </a:ln>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endParaRPr lang="en-US"/>
          </a:p>
        </p:txBody>
      </p:sp>
      <p:sp>
        <p:nvSpPr>
          <p:cNvPr id="4" name="L-Shape 3">
            <a:extLst>
              <a:ext uri="{FF2B5EF4-FFF2-40B4-BE49-F238E27FC236}">
                <a16:creationId xmlns:a16="http://schemas.microsoft.com/office/drawing/2014/main" id="{85C334D3-B07B-D838-EB80-D2D4AE9805D5}"/>
              </a:ext>
            </a:extLst>
          </p:cNvPr>
          <p:cNvSpPr/>
          <p:nvPr/>
        </p:nvSpPr>
        <p:spPr>
          <a:xfrm rot="5400000">
            <a:off x="5743669" y="2801549"/>
            <a:ext cx="1318089" cy="1803550"/>
          </a:xfrm>
          <a:prstGeom prst="corner">
            <a:avLst>
              <a:gd name="adj1" fmla="val 16120"/>
              <a:gd name="adj2" fmla="val 16110"/>
            </a:avLst>
          </a:prstGeom>
          <a:solidFill>
            <a:schemeClr val="accent2">
              <a:lumMod val="75000"/>
            </a:schemeClr>
          </a:solidFill>
          <a:ln>
            <a:solidFill>
              <a:schemeClr val="accent2"/>
            </a:solidFill>
          </a:ln>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endParaRPr lang="en-US"/>
          </a:p>
        </p:txBody>
      </p:sp>
      <p:sp>
        <p:nvSpPr>
          <p:cNvPr id="10" name="Isosceles Triangle 9">
            <a:extLst>
              <a:ext uri="{FF2B5EF4-FFF2-40B4-BE49-F238E27FC236}">
                <a16:creationId xmlns:a16="http://schemas.microsoft.com/office/drawing/2014/main" id="{AE04691B-4E29-8B2F-B080-416EB4A2B352}"/>
              </a:ext>
            </a:extLst>
          </p:cNvPr>
          <p:cNvSpPr/>
          <p:nvPr/>
        </p:nvSpPr>
        <p:spPr>
          <a:xfrm>
            <a:off x="6908099" y="2514231"/>
            <a:ext cx="367029" cy="367029"/>
          </a:xfrm>
          <a:prstGeom prst="triangle">
            <a:avLst>
              <a:gd name="adj" fmla="val 100000"/>
            </a:avLst>
          </a:prstGeom>
          <a:solidFill>
            <a:schemeClr val="accent2">
              <a:lumMod val="75000"/>
            </a:schemeClr>
          </a:solidFill>
          <a:ln>
            <a:solidFill>
              <a:schemeClr val="accent2"/>
            </a:solidFill>
          </a:ln>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endParaRPr lang="en-US"/>
          </a:p>
        </p:txBody>
      </p:sp>
      <p:sp>
        <p:nvSpPr>
          <p:cNvPr id="11" name="Freeform 7">
            <a:extLst>
              <a:ext uri="{FF2B5EF4-FFF2-40B4-BE49-F238E27FC236}">
                <a16:creationId xmlns:a16="http://schemas.microsoft.com/office/drawing/2014/main" id="{DCC8D503-4FF5-AC6E-A3DC-09C875131CAC}"/>
              </a:ext>
            </a:extLst>
          </p:cNvPr>
          <p:cNvSpPr/>
          <p:nvPr/>
        </p:nvSpPr>
        <p:spPr>
          <a:xfrm>
            <a:off x="5745202" y="3319033"/>
            <a:ext cx="1684104" cy="3255938"/>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a:solidFill>
            <a:schemeClr val="accent2">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a:solidFill>
                  <a:schemeClr val="tx1">
                    <a:lumMod val="75000"/>
                    <a:lumOff val="25000"/>
                  </a:schemeClr>
                </a:solidFill>
                <a:latin typeface="+mn-lt"/>
              </a:rPr>
              <a:t>3.</a:t>
            </a:r>
            <a:r>
              <a:rPr lang="el-GR" sz="1600" b="1" dirty="0">
                <a:solidFill>
                  <a:schemeClr val="tx1">
                    <a:lumMod val="75000"/>
                    <a:lumOff val="25000"/>
                  </a:schemeClr>
                </a:solidFill>
              </a:rPr>
              <a:t> </a:t>
            </a:r>
            <a:r>
              <a:rPr lang="en-US" sz="1600" b="1" dirty="0">
                <a:solidFill>
                  <a:schemeClr val="tx1">
                    <a:lumMod val="75000"/>
                    <a:lumOff val="25000"/>
                  </a:schemeClr>
                </a:solidFill>
              </a:rPr>
              <a:t>Periodic Report</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Αποτελεί αίτημα για 2</a:t>
            </a:r>
            <a:r>
              <a:rPr kumimoji="0" lang="el-GR" sz="15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a:t>
            </a:r>
            <a:r>
              <a:rPr kumimoji="0" lang="el-GR"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προκαταβολή, </a:t>
            </a:r>
            <a:r>
              <a:rPr lang="el-GR" sz="1500" dirty="0">
                <a:solidFill>
                  <a:prstClr val="black">
                    <a:lumMod val="75000"/>
                    <a:lumOff val="25000"/>
                  </a:prstClr>
                </a:solidFill>
                <a:latin typeface="Calibri" panose="020F0502020204030204"/>
              </a:rPr>
              <a:t>στις περιπτώσεις που</a:t>
            </a:r>
            <a:r>
              <a:rPr kumimoji="0" lang="el-GR"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έχει δοθεί μόνο το 40% ως πρώτη προκαταβολή και νοουμένου ότι έχει δαπανηθεί το 70% της 1</a:t>
            </a:r>
            <a:r>
              <a:rPr kumimoji="0" lang="el-GR" sz="15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ης</a:t>
            </a:r>
            <a:r>
              <a:rPr kumimoji="0" lang="el-GR"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δόσης. </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Με την έγκριση δίδεται το υπόλοιπο 40%</a:t>
            </a:r>
            <a:endParaRPr kumimoji="0" lang="en-US" sz="15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E195BB6B-4586-9241-4F7D-B0CBF60A514A}"/>
              </a:ext>
            </a:extLst>
          </p:cNvPr>
          <p:cNvSpPr/>
          <p:nvPr/>
        </p:nvSpPr>
        <p:spPr>
          <a:xfrm>
            <a:off x="9082029" y="4559911"/>
            <a:ext cx="1570357" cy="124691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l-GR" dirty="0"/>
              <a:t>Λιγότερο από 20%</a:t>
            </a:r>
            <a:endParaRPr lang="en-US" dirty="0"/>
          </a:p>
        </p:txBody>
      </p:sp>
      <p:sp>
        <p:nvSpPr>
          <p:cNvPr id="12" name="Oval 11">
            <a:extLst>
              <a:ext uri="{FF2B5EF4-FFF2-40B4-BE49-F238E27FC236}">
                <a16:creationId xmlns:a16="http://schemas.microsoft.com/office/drawing/2014/main" id="{FC68FB7E-F1C5-0918-2C80-7C2793BFA002}"/>
              </a:ext>
            </a:extLst>
          </p:cNvPr>
          <p:cNvSpPr/>
          <p:nvPr/>
        </p:nvSpPr>
        <p:spPr>
          <a:xfrm>
            <a:off x="10718540" y="4602580"/>
            <a:ext cx="1473460" cy="1243228"/>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l-GR" sz="1400" dirty="0"/>
              <a:t>Επιστροφή λεφτών στο ΙΔΕΠ (</a:t>
            </a:r>
            <a:r>
              <a:rPr lang="en-US" sz="1400" dirty="0"/>
              <a:t>recovery)</a:t>
            </a:r>
          </a:p>
        </p:txBody>
      </p:sp>
      <p:cxnSp>
        <p:nvCxnSpPr>
          <p:cNvPr id="14" name="Straight Arrow Connector 13">
            <a:extLst>
              <a:ext uri="{FF2B5EF4-FFF2-40B4-BE49-F238E27FC236}">
                <a16:creationId xmlns:a16="http://schemas.microsoft.com/office/drawing/2014/main" id="{A5F725F4-DF3D-2B80-9ECF-0F2DE08D3D70}"/>
              </a:ext>
            </a:extLst>
          </p:cNvPr>
          <p:cNvCxnSpPr>
            <a:cxnSpLocks/>
          </p:cNvCxnSpPr>
          <p:nvPr/>
        </p:nvCxnSpPr>
        <p:spPr>
          <a:xfrm flipH="1">
            <a:off x="10281684" y="4253215"/>
            <a:ext cx="196952" cy="37601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61B3C44E-5A65-C414-B54E-6180543DE2A0}"/>
              </a:ext>
            </a:extLst>
          </p:cNvPr>
          <p:cNvCxnSpPr>
            <a:cxnSpLocks/>
          </p:cNvCxnSpPr>
          <p:nvPr/>
        </p:nvCxnSpPr>
        <p:spPr>
          <a:xfrm>
            <a:off x="10790920" y="4240511"/>
            <a:ext cx="245957" cy="36206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53271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360703" y="73142"/>
            <a:ext cx="12232515" cy="492443"/>
          </a:xfrm>
          <a:prstGeom prst="rect">
            <a:avLst/>
          </a:prstGeom>
          <a:noFill/>
        </p:spPr>
        <p:txBody>
          <a:bodyPr wrap="square" rtlCol="0">
            <a:spAutoFit/>
          </a:bodyPr>
          <a:lstStyle/>
          <a:p>
            <a:r>
              <a:rPr lang="el-GR" sz="2600" b="1" dirty="0">
                <a:solidFill>
                  <a:schemeClr val="bg1"/>
                </a:solidFill>
              </a:rPr>
              <a:t>ΣΤΑΔΙΑ ΣΧΕΔΙΟΥ (1)</a:t>
            </a:r>
            <a:endParaRPr lang="el-GR" sz="2600" dirty="0">
              <a:solidFill>
                <a:schemeClr val="bg1"/>
              </a:solidFill>
            </a:endParaRPr>
          </a:p>
        </p:txBody>
      </p:sp>
      <p:sp>
        <p:nvSpPr>
          <p:cNvPr id="15" name="Rectangle 14"/>
          <p:cNvSpPr/>
          <p:nvPr/>
        </p:nvSpPr>
        <p:spPr>
          <a:xfrm>
            <a:off x="1101393" y="2983059"/>
            <a:ext cx="11025301" cy="1306383"/>
          </a:xfrm>
          <a:prstGeom prst="rect">
            <a:avLst/>
          </a:prstGeom>
        </p:spPr>
        <p:txBody>
          <a:bodyPr wrap="square">
            <a:spAutoFit/>
          </a:bodyPr>
          <a:lstStyle/>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21" name="Isosceles Triangle 20"/>
          <p:cNvSpPr/>
          <p:nvPr/>
        </p:nvSpPr>
        <p:spPr>
          <a:xfrm rot="2701830">
            <a:off x="5887296" y="4496366"/>
            <a:ext cx="367029" cy="367029"/>
          </a:xfrm>
          <a:prstGeom prst="triangle">
            <a:avLst>
              <a:gd name="adj" fmla="val 100000"/>
            </a:avLst>
          </a:prstGeom>
          <a:solidFill>
            <a:srgbClr val="43BB8D"/>
          </a:solidFill>
          <a:ln>
            <a:noFill/>
          </a:ln>
        </p:spPr>
        <p:style>
          <a:lnRef idx="2">
            <a:schemeClr val="accent5">
              <a:hueOff val="-4595840"/>
              <a:satOff val="-6392"/>
              <a:lumOff val="-2451"/>
              <a:alphaOff val="0"/>
            </a:schemeClr>
          </a:lnRef>
          <a:fillRef idx="1">
            <a:schemeClr val="accent5">
              <a:hueOff val="-4595840"/>
              <a:satOff val="-6392"/>
              <a:lumOff val="-2451"/>
              <a:alphaOff val="0"/>
            </a:schemeClr>
          </a:fillRef>
          <a:effectRef idx="0">
            <a:schemeClr val="accent5">
              <a:hueOff val="-4595840"/>
              <a:satOff val="-6392"/>
              <a:lumOff val="-2451"/>
              <a:alphaOff val="0"/>
            </a:schemeClr>
          </a:effectRef>
          <a:fontRef idx="minor">
            <a:schemeClr val="lt1"/>
          </a:fontRef>
        </p:style>
        <p:txBody>
          <a:bodyPr/>
          <a:lstStyle/>
          <a:p>
            <a:endParaRPr lang="en-US"/>
          </a:p>
        </p:txBody>
      </p:sp>
      <p:sp>
        <p:nvSpPr>
          <p:cNvPr id="28" name="Isosceles Triangle 27"/>
          <p:cNvSpPr/>
          <p:nvPr/>
        </p:nvSpPr>
        <p:spPr>
          <a:xfrm rot="2708150">
            <a:off x="5781649" y="2161861"/>
            <a:ext cx="367029" cy="367029"/>
          </a:xfrm>
          <a:prstGeom prst="triangle">
            <a:avLst>
              <a:gd name="adj" fmla="val 100000"/>
            </a:avLst>
          </a:prstGeom>
          <a:solidFill>
            <a:srgbClr val="AF4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1" name="Isosceles Triangle 30"/>
          <p:cNvSpPr/>
          <p:nvPr/>
        </p:nvSpPr>
        <p:spPr>
          <a:xfrm rot="2665343">
            <a:off x="2261846" y="2163941"/>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6" name="Rectangle 35"/>
          <p:cNvSpPr/>
          <p:nvPr/>
        </p:nvSpPr>
        <p:spPr>
          <a:xfrm>
            <a:off x="275577" y="726495"/>
            <a:ext cx="2015424" cy="400110"/>
          </a:xfrm>
          <a:prstGeom prst="rect">
            <a:avLst/>
          </a:prstGeom>
        </p:spPr>
        <p:txBody>
          <a:bodyPr wrap="none">
            <a:spAutoFit/>
          </a:bodyPr>
          <a:lstStyle/>
          <a:p>
            <a:r>
              <a:rPr lang="el-GR" sz="2000" b="1" dirty="0"/>
              <a:t>ΕΝΑΡΞΗ ΣΧΕΔΙΟΥ</a:t>
            </a:r>
            <a:endParaRPr lang="en-GB" sz="2000" b="1" dirty="0"/>
          </a:p>
        </p:txBody>
      </p:sp>
      <p:sp>
        <p:nvSpPr>
          <p:cNvPr id="37" name="Rectangle 36"/>
          <p:cNvSpPr/>
          <p:nvPr/>
        </p:nvSpPr>
        <p:spPr>
          <a:xfrm>
            <a:off x="10352272" y="722057"/>
            <a:ext cx="1744517" cy="400110"/>
          </a:xfrm>
          <a:prstGeom prst="rect">
            <a:avLst/>
          </a:prstGeom>
        </p:spPr>
        <p:txBody>
          <a:bodyPr wrap="none">
            <a:spAutoFit/>
          </a:bodyPr>
          <a:lstStyle/>
          <a:p>
            <a:r>
              <a:rPr lang="el-GR" sz="2000" b="1" dirty="0"/>
              <a:t>ΛΗΞΗ ΣΧΕΔΙΟΥ</a:t>
            </a:r>
            <a:endParaRPr lang="en-GB" sz="2000" b="1" dirty="0"/>
          </a:p>
        </p:txBody>
      </p:sp>
      <p:sp>
        <p:nvSpPr>
          <p:cNvPr id="10" name="Rectangle 9"/>
          <p:cNvSpPr/>
          <p:nvPr/>
        </p:nvSpPr>
        <p:spPr>
          <a:xfrm>
            <a:off x="7857946" y="1983683"/>
            <a:ext cx="3519815"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ΥΛΟΠΟΙΗΣΗ</a:t>
            </a:r>
            <a:endParaRPr lang="en-GB" b="1" dirty="0"/>
          </a:p>
        </p:txBody>
      </p:sp>
      <p:sp>
        <p:nvSpPr>
          <p:cNvPr id="32" name="Rectangle 31"/>
          <p:cNvSpPr/>
          <p:nvPr/>
        </p:nvSpPr>
        <p:spPr>
          <a:xfrm>
            <a:off x="788041" y="1981651"/>
            <a:ext cx="3519815"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ΣΧΕΔΙΑΣΜΟΣ</a:t>
            </a:r>
            <a:endParaRPr lang="en-GB" b="1" dirty="0"/>
          </a:p>
        </p:txBody>
      </p:sp>
      <p:sp>
        <p:nvSpPr>
          <p:cNvPr id="35" name="Rectangle 34"/>
          <p:cNvSpPr/>
          <p:nvPr/>
        </p:nvSpPr>
        <p:spPr>
          <a:xfrm>
            <a:off x="4307856" y="1981651"/>
            <a:ext cx="3550090"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ΠΡΟΕΤΟΙΜΑΣΙΑ</a:t>
            </a:r>
            <a:endParaRPr lang="en-GB" b="1" dirty="0"/>
          </a:p>
        </p:txBody>
      </p:sp>
      <p:sp>
        <p:nvSpPr>
          <p:cNvPr id="38" name="Rectangle 37"/>
          <p:cNvSpPr/>
          <p:nvPr/>
        </p:nvSpPr>
        <p:spPr>
          <a:xfrm>
            <a:off x="797513" y="4322388"/>
            <a:ext cx="10615918"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ΠΑΡΑΚΟΛΟΥΘΗΣΗ</a:t>
            </a:r>
            <a:endParaRPr lang="en-GB" b="1" dirty="0"/>
          </a:p>
        </p:txBody>
      </p:sp>
      <p:sp>
        <p:nvSpPr>
          <p:cNvPr id="39" name="Freeform 38"/>
          <p:cNvSpPr/>
          <p:nvPr/>
        </p:nvSpPr>
        <p:spPr>
          <a:xfrm>
            <a:off x="3037022" y="4979962"/>
            <a:ext cx="733298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Συμμόρφωση με </a:t>
            </a:r>
            <a:r>
              <a:rPr lang="el-GR" sz="2000" b="1" kern="1200" dirty="0">
                <a:solidFill>
                  <a:schemeClr val="tx1"/>
                </a:solidFill>
                <a:hlinkClick r:id="rId3"/>
              </a:rPr>
              <a:t>Πρότυπα Ποιότητας Ε+</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Αξιολόγηση</a:t>
            </a:r>
            <a:r>
              <a:rPr lang="en-US" sz="2000" b="1" kern="1200" dirty="0">
                <a:solidFill>
                  <a:schemeClr val="tx1"/>
                </a:solidFill>
              </a:rPr>
              <a:t> </a:t>
            </a:r>
            <a:r>
              <a:rPr lang="el-GR" sz="2000" b="1" dirty="0">
                <a:solidFill>
                  <a:schemeClr val="tx1"/>
                </a:solidFill>
              </a:rPr>
              <a:t>αντίκτυπου</a:t>
            </a:r>
            <a:r>
              <a:rPr lang="el-GR" sz="2000" b="1" kern="1200" dirty="0">
                <a:solidFill>
                  <a:schemeClr val="tx1"/>
                </a:solidFill>
              </a:rPr>
              <a:t> δραστηριοτήτων που έχουν υλοποιηθεί</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Αξιολόγηση και αναγνώριση μαθησιακών αποτελεσμάτων</a:t>
            </a:r>
            <a:r>
              <a:rPr lang="el-GR" sz="2000" b="1" kern="1200" dirty="0">
                <a:solidFill>
                  <a:schemeClr val="tx1"/>
                </a:solidFill>
              </a:rPr>
              <a:t> </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Διάχυση αποτελεσμάτων εντός και εκτός του Οργανισμού</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sp>
        <p:nvSpPr>
          <p:cNvPr id="40" name="Isosceles Triangle 39"/>
          <p:cNvSpPr/>
          <p:nvPr/>
        </p:nvSpPr>
        <p:spPr>
          <a:xfrm rot="2665343">
            <a:off x="9510401" y="215942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41" name="Freeform 40"/>
          <p:cNvSpPr/>
          <p:nvPr/>
        </p:nvSpPr>
        <p:spPr>
          <a:xfrm>
            <a:off x="4307856" y="2498369"/>
            <a:ext cx="370221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Πρακτικές ρυθμίσεις</a:t>
            </a:r>
          </a:p>
          <a:p>
            <a:pPr marL="285750" indent="-285750" defTabSz="800100">
              <a:spcBef>
                <a:spcPct val="0"/>
              </a:spcBef>
              <a:buFont typeface="Wingdings" panose="05000000000000000000" pitchFamily="2" charset="2"/>
              <a:buChar char="§"/>
            </a:pPr>
            <a:r>
              <a:rPr lang="el-GR" sz="2000" b="1" dirty="0">
                <a:solidFill>
                  <a:schemeClr val="tx1"/>
                </a:solidFill>
              </a:rPr>
              <a:t>Μαθησιακά αποτελέσματα </a:t>
            </a:r>
          </a:p>
          <a:p>
            <a:pPr marL="285750" indent="-285750" defTabSz="800100">
              <a:spcBef>
                <a:spcPct val="0"/>
              </a:spcBef>
              <a:buFont typeface="Wingdings" panose="05000000000000000000" pitchFamily="2" charset="2"/>
              <a:buChar char="§"/>
            </a:pPr>
            <a:r>
              <a:rPr lang="el-GR" sz="2000" b="1" dirty="0">
                <a:solidFill>
                  <a:schemeClr val="tx1"/>
                </a:solidFill>
              </a:rPr>
              <a:t>Επιλογή συμμετεχόντων </a:t>
            </a:r>
          </a:p>
          <a:p>
            <a:pPr marL="285750" indent="-285750" defTabSz="800100">
              <a:spcBef>
                <a:spcPct val="0"/>
              </a:spcBef>
              <a:buFont typeface="Wingdings" panose="05000000000000000000" pitchFamily="2" charset="2"/>
              <a:buChar char="§"/>
            </a:pPr>
            <a:r>
              <a:rPr lang="el-GR" sz="2000" b="1" dirty="0">
                <a:solidFill>
                  <a:schemeClr val="tx1"/>
                </a:solidFill>
              </a:rPr>
              <a:t>Κατάρτιση συμφωνιών</a:t>
            </a:r>
          </a:p>
          <a:p>
            <a:pPr marL="285750" indent="-285750" defTabSz="800100">
              <a:spcBef>
                <a:spcPct val="0"/>
              </a:spcBef>
              <a:buFont typeface="Wingdings" panose="05000000000000000000" pitchFamily="2" charset="2"/>
              <a:buChar char="§"/>
            </a:pPr>
            <a:r>
              <a:rPr lang="el-GR" sz="2000" b="1" dirty="0">
                <a:solidFill>
                  <a:schemeClr val="tx1"/>
                </a:solidFill>
              </a:rPr>
              <a:t>Προετοιμασία συμμετεχόντων</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2" name="Freeform 41"/>
          <p:cNvSpPr/>
          <p:nvPr/>
        </p:nvSpPr>
        <p:spPr>
          <a:xfrm>
            <a:off x="8247339" y="2527794"/>
            <a:ext cx="324701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Υλοποίηση δραστηριοτήτων</a:t>
            </a:r>
          </a:p>
          <a:p>
            <a:pPr marL="285750" indent="-285750" defTabSz="800100">
              <a:spcBef>
                <a:spcPct val="0"/>
              </a:spcBef>
              <a:buFont typeface="Wingdings" panose="05000000000000000000" pitchFamily="2" charset="2"/>
              <a:buChar char="§"/>
            </a:pPr>
            <a:r>
              <a:rPr lang="el-GR" sz="2000" b="1" dirty="0">
                <a:solidFill>
                  <a:schemeClr val="tx1"/>
                </a:solidFill>
              </a:rPr>
              <a:t>Συνεχής υποστήριξη συμμετέχοντα από τον Οργανισμό</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3" name="Freeform 42"/>
          <p:cNvSpPr/>
          <p:nvPr/>
        </p:nvSpPr>
        <p:spPr>
          <a:xfrm>
            <a:off x="822143" y="2427479"/>
            <a:ext cx="340066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Μορφή δραστηριοτήτων</a:t>
            </a:r>
          </a:p>
          <a:p>
            <a:pPr marL="285750" indent="-285750" defTabSz="800100">
              <a:spcBef>
                <a:spcPct val="0"/>
              </a:spcBef>
              <a:buFont typeface="Wingdings" panose="05000000000000000000" pitchFamily="2" charset="2"/>
              <a:buChar char="§"/>
            </a:pPr>
            <a:r>
              <a:rPr lang="el-GR" sz="2000" b="1" dirty="0">
                <a:solidFill>
                  <a:schemeClr val="tx1"/>
                </a:solidFill>
              </a:rPr>
              <a:t>Χρονοδιάγραμμα υλοποίησης</a:t>
            </a:r>
          </a:p>
          <a:p>
            <a:pPr marL="285750" indent="-285750" defTabSz="800100">
              <a:spcBef>
                <a:spcPct val="0"/>
              </a:spcBef>
              <a:buFont typeface="Wingdings" panose="05000000000000000000" pitchFamily="2" charset="2"/>
              <a:buChar char="§"/>
            </a:pPr>
            <a:r>
              <a:rPr lang="el-GR" sz="2000" b="1" dirty="0">
                <a:solidFill>
                  <a:schemeClr val="tx1"/>
                </a:solidFill>
              </a:rPr>
              <a:t>Ανάθεση καθηκόντων </a:t>
            </a:r>
          </a:p>
          <a:p>
            <a:pPr lvl="0" algn="l" defTabSz="800100">
              <a:lnSpc>
                <a:spcPct val="90000"/>
              </a:lnSpc>
              <a:spcBef>
                <a:spcPct val="0"/>
              </a:spcBef>
              <a:spcAft>
                <a:spcPct val="35000"/>
              </a:spcAft>
            </a:pPr>
            <a:endParaRPr lang="el-GR" sz="2000" b="1" dirty="0">
              <a:solidFill>
                <a:schemeClr val="tx1">
                  <a:lumMod val="75000"/>
                  <a:lumOff val="25000"/>
                </a:schemeClr>
              </a:solidFill>
            </a:endParaRPr>
          </a:p>
          <a:p>
            <a:pPr lvl="0" algn="l" defTabSz="800100">
              <a:lnSpc>
                <a:spcPct val="90000"/>
              </a:lnSpc>
              <a:spcBef>
                <a:spcPct val="0"/>
              </a:spcBef>
              <a:spcAft>
                <a:spcPct val="35000"/>
              </a:spcAft>
            </a:pPr>
            <a:endParaRPr lang="el-GR" sz="2000" b="1" dirty="0">
              <a:solidFill>
                <a:schemeClr val="tx1">
                  <a:lumMod val="75000"/>
                  <a:lumOff val="25000"/>
                </a:schemeClr>
              </a:solidFill>
            </a:endParaRPr>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4173" y="1084097"/>
            <a:ext cx="780713" cy="780713"/>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371" y="1095425"/>
            <a:ext cx="780713" cy="780713"/>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43600"/>
            <a:ext cx="800068" cy="685416"/>
          </a:xfrm>
          <a:prstGeom prst="rect">
            <a:avLst/>
          </a:prstGeom>
        </p:spPr>
      </p:pic>
    </p:spTree>
    <p:extLst>
      <p:ext uri="{BB962C8B-B14F-4D97-AF65-F5344CB8AC3E}">
        <p14:creationId xmlns:p14="http://schemas.microsoft.com/office/powerpoint/2010/main" val="3044886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612959" y="73770"/>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2</a:t>
            </a:r>
            <a:r>
              <a:rPr lang="en-US" sz="2600" b="1" dirty="0">
                <a:solidFill>
                  <a:schemeClr val="bg1"/>
                </a:solidFill>
              </a:rPr>
              <a:t>)</a:t>
            </a:r>
            <a:r>
              <a:rPr lang="el-GR" sz="2600" b="1" dirty="0">
                <a:solidFill>
                  <a:schemeClr val="bg1"/>
                </a:solidFill>
              </a:rPr>
              <a:t> – ΣΧΕΔΙΑΣΜΟΣ</a:t>
            </a:r>
            <a:endParaRPr lang="el-GR" sz="2600" dirty="0">
              <a:solidFill>
                <a:schemeClr val="bg1"/>
              </a:solidFill>
            </a:endParaRPr>
          </a:p>
        </p:txBody>
      </p:sp>
      <p:grpSp>
        <p:nvGrpSpPr>
          <p:cNvPr id="4" name="Group 3"/>
          <p:cNvGrpSpPr/>
          <p:nvPr/>
        </p:nvGrpSpPr>
        <p:grpSpPr>
          <a:xfrm>
            <a:off x="674378" y="953798"/>
            <a:ext cx="10516181" cy="549319"/>
            <a:chOff x="735299" y="1047532"/>
            <a:chExt cx="10516181" cy="549319"/>
          </a:xfrm>
        </p:grpSpPr>
        <p:sp>
          <p:nvSpPr>
            <p:cNvPr id="31" name="Isosceles Triangle 30"/>
            <p:cNvSpPr/>
            <p:nvPr/>
          </p:nvSpPr>
          <p:spPr>
            <a:xfrm rot="2665343">
              <a:off x="2209104" y="1229822"/>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2" name="Rectangle 31"/>
            <p:cNvSpPr/>
            <p:nvPr/>
          </p:nvSpPr>
          <p:spPr>
            <a:xfrm>
              <a:off x="735299" y="1047532"/>
              <a:ext cx="10516181"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a:t>
              </a:r>
              <a:r>
                <a:rPr lang="el-GR" sz="2200" b="1" dirty="0"/>
                <a:t>ΣΧΕΔΙΑΣΜΟΣ</a:t>
              </a:r>
              <a:endParaRPr lang="en-GB" sz="2200" b="1" dirty="0"/>
            </a:p>
          </p:txBody>
        </p:sp>
      </p:grpSp>
      <p:sp>
        <p:nvSpPr>
          <p:cNvPr id="43" name="Freeform 42"/>
          <p:cNvSpPr/>
          <p:nvPr/>
        </p:nvSpPr>
        <p:spPr>
          <a:xfrm>
            <a:off x="563515" y="1644568"/>
            <a:ext cx="10979142" cy="4744562"/>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Ενημερώστε το προσωπικό του οργανισμού για το Σχέδιο, τους στόχους του </a:t>
            </a:r>
            <a:r>
              <a:rPr lang="el-GR" sz="2000" b="1" dirty="0" err="1">
                <a:solidFill>
                  <a:schemeClr val="tx1"/>
                </a:solidFill>
              </a:rPr>
              <a:t>κλπ</a:t>
            </a:r>
            <a:r>
              <a:rPr lang="el-GR" sz="2000" b="1" dirty="0">
                <a:solidFill>
                  <a:schemeClr val="tx1"/>
                </a:solidFill>
              </a:rPr>
              <a:t> – Ιστοσελίδα </a:t>
            </a:r>
          </a:p>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Ορίστε</a:t>
            </a:r>
            <a:r>
              <a:rPr lang="el-GR" sz="2000" b="1" dirty="0">
                <a:solidFill>
                  <a:schemeClr val="tx1">
                    <a:lumMod val="75000"/>
                    <a:lumOff val="25000"/>
                  </a:schemeClr>
                </a:solidFill>
              </a:rPr>
              <a:t> </a:t>
            </a:r>
            <a:r>
              <a:rPr lang="el-GR" sz="2000" b="1" dirty="0">
                <a:solidFill>
                  <a:schemeClr val="accent6">
                    <a:lumMod val="75000"/>
                  </a:schemeClr>
                </a:solidFill>
              </a:rPr>
              <a:t>ομάδα διαχείρισης του σχεδίου</a:t>
            </a:r>
            <a:r>
              <a:rPr lang="en-US" sz="2000" b="1" dirty="0">
                <a:solidFill>
                  <a:schemeClr val="accent6">
                    <a:lumMod val="75000"/>
                  </a:schemeClr>
                </a:solidFill>
              </a:rPr>
              <a:t> </a:t>
            </a:r>
            <a:r>
              <a:rPr lang="en-US" sz="2000" b="1" dirty="0">
                <a:solidFill>
                  <a:schemeClr val="tx1"/>
                </a:solidFill>
              </a:rPr>
              <a:t>(</a:t>
            </a:r>
            <a:r>
              <a:rPr lang="el-GR" sz="2000" b="1" dirty="0">
                <a:solidFill>
                  <a:schemeClr val="tx1"/>
                </a:solidFill>
              </a:rPr>
              <a:t>ομάδα </a:t>
            </a:r>
            <a:r>
              <a:rPr lang="en-US" sz="2000" b="1" dirty="0">
                <a:solidFill>
                  <a:schemeClr val="tx1"/>
                </a:solidFill>
              </a:rPr>
              <a:t>Erasmus)</a:t>
            </a:r>
            <a:r>
              <a:rPr lang="el-GR" sz="2000" b="1" dirty="0">
                <a:solidFill>
                  <a:schemeClr val="tx1"/>
                </a:solidFill>
              </a:rPr>
              <a:t>, τον συντονιστή της ομάδας και τους ρόλους του κάθε ατόμου</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Βάσει των στόχων του σχεδίου, αποφασίστε ποιοι </a:t>
            </a:r>
            <a:r>
              <a:rPr lang="el-GR" sz="2000" b="1" dirty="0">
                <a:solidFill>
                  <a:schemeClr val="accent6">
                    <a:lumMod val="75000"/>
                  </a:schemeClr>
                </a:solidFill>
              </a:rPr>
              <a:t>τύποι δραστηριοτήτων </a:t>
            </a:r>
            <a:r>
              <a:rPr lang="el-GR" sz="2000" b="1" dirty="0">
                <a:solidFill>
                  <a:schemeClr val="tx1"/>
                </a:solidFill>
              </a:rPr>
              <a:t>θα φέρουν τα καλύτερα αποτελέσματα</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Δημιουργήστε ένα </a:t>
            </a:r>
            <a:r>
              <a:rPr lang="el-GR" sz="2000" b="1" dirty="0">
                <a:solidFill>
                  <a:schemeClr val="accent6">
                    <a:lumMod val="75000"/>
                  </a:schemeClr>
                </a:solidFill>
              </a:rPr>
              <a:t>αρχικό χρονοδιάγραμμα</a:t>
            </a:r>
            <a:r>
              <a:rPr lang="el-GR" sz="2000" b="1" dirty="0">
                <a:solidFill>
                  <a:schemeClr val="tx1">
                    <a:lumMod val="75000"/>
                    <a:lumOff val="25000"/>
                  </a:schemeClr>
                </a:solidFill>
              </a:rPr>
              <a:t>, </a:t>
            </a:r>
            <a:r>
              <a:rPr lang="el-GR" sz="2000" b="1" dirty="0">
                <a:solidFill>
                  <a:schemeClr val="tx1"/>
                </a:solidFill>
              </a:rPr>
              <a:t>λαμβάνοντας υπόψη τα σημαντικά ορόσημα του σχεδίου. </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Στον σχεδιασμό σας, εντάξετε τις </a:t>
            </a:r>
            <a:r>
              <a:rPr lang="el-GR" sz="2000" b="1" dirty="0">
                <a:solidFill>
                  <a:schemeClr val="accent6">
                    <a:lumMod val="75000"/>
                  </a:schemeClr>
                </a:solidFill>
              </a:rPr>
              <a:t>δράσεις επικοινωνίας και διάχυσης</a:t>
            </a:r>
            <a:r>
              <a:rPr lang="el-GR" sz="2000" b="1" dirty="0">
                <a:solidFill>
                  <a:schemeClr val="tx1">
                    <a:lumMod val="75000"/>
                    <a:lumOff val="25000"/>
                  </a:schemeClr>
                </a:solidFill>
              </a:rPr>
              <a:t>. </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lumMod val="75000"/>
                    <a:lumOff val="25000"/>
                  </a:schemeClr>
                </a:solidFill>
              </a:rPr>
              <a:t>Βεβαιωθείτε ότι στον σχεδιασμό σας λαμβάνεται υπόψη τα </a:t>
            </a:r>
            <a:r>
              <a:rPr lang="en-US" sz="2000" b="1" dirty="0">
                <a:solidFill>
                  <a:schemeClr val="accent6">
                    <a:lumMod val="75000"/>
                  </a:schemeClr>
                </a:solidFill>
              </a:rPr>
              <a:t>E+ Quality Standards</a:t>
            </a:r>
            <a:endParaRPr lang="el-GR" sz="2000" b="1" dirty="0">
              <a:solidFill>
                <a:schemeClr val="accent6">
                  <a:lumMod val="7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defTabSz="800100">
              <a:spcBef>
                <a:spcPct val="0"/>
              </a:spcBef>
            </a:pPr>
            <a:endParaRPr lang="el-GR" sz="2000" b="1" dirty="0">
              <a:solidFill>
                <a:schemeClr val="tx1">
                  <a:lumMod val="75000"/>
                  <a:lumOff val="25000"/>
                </a:schemeClr>
              </a:solidFill>
            </a:endParaRPr>
          </a:p>
        </p:txBody>
      </p:sp>
      <p:grpSp>
        <p:nvGrpSpPr>
          <p:cNvPr id="3" name="Group 2"/>
          <p:cNvGrpSpPr/>
          <p:nvPr/>
        </p:nvGrpSpPr>
        <p:grpSpPr>
          <a:xfrm rot="20652882">
            <a:off x="9527297" y="4514045"/>
            <a:ext cx="2010834" cy="1852570"/>
            <a:chOff x="9848805" y="4874105"/>
            <a:chExt cx="1785810" cy="1645257"/>
          </a:xfrm>
        </p:grpSpPr>
        <p:grpSp>
          <p:nvGrpSpPr>
            <p:cNvPr id="10" name="Google Shape;672;p26"/>
            <p:cNvGrpSpPr/>
            <p:nvPr/>
          </p:nvGrpSpPr>
          <p:grpSpPr>
            <a:xfrm rot="7338741">
              <a:off x="10607881" y="5492629"/>
              <a:ext cx="1027261" cy="1026206"/>
              <a:chOff x="2497275" y="2744159"/>
              <a:chExt cx="370930" cy="370549"/>
            </a:xfrm>
          </p:grpSpPr>
          <p:sp>
            <p:nvSpPr>
              <p:cNvPr id="11"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7" name="Google Shape;672;p26"/>
            <p:cNvGrpSpPr/>
            <p:nvPr/>
          </p:nvGrpSpPr>
          <p:grpSpPr>
            <a:xfrm>
              <a:off x="9848805" y="4874105"/>
              <a:ext cx="1027261" cy="1026206"/>
              <a:chOff x="2497275" y="2744159"/>
              <a:chExt cx="370930" cy="370549"/>
            </a:xfrm>
          </p:grpSpPr>
          <p:sp>
            <p:nvSpPr>
              <p:cNvPr id="18"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731" y="6144676"/>
            <a:ext cx="624655" cy="535140"/>
          </a:xfrm>
          <a:prstGeom prst="rect">
            <a:avLst/>
          </a:prstGeom>
        </p:spPr>
      </p:pic>
    </p:spTree>
    <p:extLst>
      <p:ext uri="{BB962C8B-B14F-4D97-AF65-F5344CB8AC3E}">
        <p14:creationId xmlns:p14="http://schemas.microsoft.com/office/powerpoint/2010/main" val="1299091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61470" y="105612"/>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3</a:t>
            </a:r>
            <a:r>
              <a:rPr lang="en-US" sz="2600" b="1" dirty="0">
                <a:solidFill>
                  <a:schemeClr val="bg1"/>
                </a:solidFill>
              </a:rPr>
              <a:t>)</a:t>
            </a:r>
            <a:r>
              <a:rPr lang="el-GR" sz="2600" dirty="0">
                <a:solidFill>
                  <a:schemeClr val="bg1"/>
                </a:solidFill>
              </a:rPr>
              <a:t> </a:t>
            </a:r>
            <a:r>
              <a:rPr lang="el-GR" sz="2600" b="1" dirty="0">
                <a:solidFill>
                  <a:schemeClr val="bg1"/>
                </a:solidFill>
              </a:rPr>
              <a:t>– ΠΡΟΕΤΟΙΜΑΣΙΑ</a:t>
            </a:r>
            <a:endParaRPr lang="el-GR" sz="2600" dirty="0">
              <a:solidFill>
                <a:schemeClr val="bg1"/>
              </a:solidFill>
            </a:endParaRPr>
          </a:p>
        </p:txBody>
      </p:sp>
      <p:sp>
        <p:nvSpPr>
          <p:cNvPr id="43" name="Freeform 42"/>
          <p:cNvSpPr/>
          <p:nvPr/>
        </p:nvSpPr>
        <p:spPr>
          <a:xfrm>
            <a:off x="552159" y="1348790"/>
            <a:ext cx="11193288" cy="4443571"/>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Εντοπίστε τον/ τους οργανισμούς υποδοχής και επικοινωνήστε μαζί τους. Καταρτίστε από κοινού </a:t>
            </a:r>
            <a:r>
              <a:rPr lang="el-GR" sz="2000" b="1" dirty="0">
                <a:solidFill>
                  <a:srgbClr val="93436B"/>
                </a:solidFill>
              </a:rPr>
              <a:t>πρόγραμμα εργασιών</a:t>
            </a:r>
            <a:r>
              <a:rPr lang="el-GR" sz="2000" b="1" dirty="0">
                <a:solidFill>
                  <a:schemeClr val="tx1">
                    <a:lumMod val="75000"/>
                    <a:lumOff val="25000"/>
                  </a:schemeClr>
                </a:solidFill>
              </a:rPr>
              <a:t>. </a:t>
            </a:r>
            <a:r>
              <a:rPr lang="el-GR" sz="2000" b="1" dirty="0">
                <a:solidFill>
                  <a:schemeClr val="tx1"/>
                </a:solidFill>
              </a:rPr>
              <a:t>Ορίστε τα </a:t>
            </a:r>
            <a:r>
              <a:rPr lang="el-GR" sz="2000" b="1" dirty="0">
                <a:solidFill>
                  <a:srgbClr val="93436B"/>
                </a:solidFill>
              </a:rPr>
              <a:t>μαθησιακά αποτελέσματα </a:t>
            </a:r>
            <a:r>
              <a:rPr lang="el-GR" sz="2000" b="1" dirty="0">
                <a:solidFill>
                  <a:schemeClr val="tx1"/>
                </a:solidFill>
              </a:rPr>
              <a:t>της κάθε δραστηριότητας. </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Καθορίστε</a:t>
            </a:r>
            <a:r>
              <a:rPr lang="el-GR" sz="2000" b="1" dirty="0">
                <a:solidFill>
                  <a:schemeClr val="tx1">
                    <a:lumMod val="75000"/>
                    <a:lumOff val="25000"/>
                  </a:schemeClr>
                </a:solidFill>
              </a:rPr>
              <a:t> </a:t>
            </a:r>
            <a:r>
              <a:rPr lang="el-GR" sz="2000" b="1" dirty="0">
                <a:solidFill>
                  <a:srgbClr val="93436B"/>
                </a:solidFill>
              </a:rPr>
              <a:t>δίκαιη και διαφανή διαδικασία επιλογής </a:t>
            </a:r>
            <a:r>
              <a:rPr lang="el-GR" sz="2000" b="1" dirty="0">
                <a:solidFill>
                  <a:schemeClr val="tx1"/>
                </a:solidFill>
              </a:rPr>
              <a:t>των συμμετεχόντων. Θέστε αντικειμενικά κριτήρια πριν την επιλογή.</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Προχωρήστε στις </a:t>
            </a:r>
            <a:r>
              <a:rPr lang="el-GR" sz="2000" b="1" dirty="0">
                <a:solidFill>
                  <a:srgbClr val="93436B"/>
                </a:solidFill>
              </a:rPr>
              <a:t>πρακτικές ρυθμίσεις </a:t>
            </a:r>
            <a:r>
              <a:rPr lang="el-GR" sz="2000" b="1" dirty="0">
                <a:solidFill>
                  <a:schemeClr val="tx1"/>
                </a:solidFill>
              </a:rPr>
              <a:t>πριν την κινητικότητα: </a:t>
            </a:r>
            <a:r>
              <a:rPr lang="el-GR" sz="2000" b="1" dirty="0">
                <a:solidFill>
                  <a:srgbClr val="93436B"/>
                </a:solidFill>
              </a:rPr>
              <a:t>Μετακινήσεις, διαμονή, ασφάλιση </a:t>
            </a:r>
            <a:r>
              <a:rPr lang="el-GR" sz="2000" b="1" dirty="0" err="1">
                <a:solidFill>
                  <a:srgbClr val="93436B"/>
                </a:solidFill>
              </a:rPr>
              <a:t>κλπ</a:t>
            </a:r>
            <a:endParaRPr lang="el-GR" sz="2000" b="1" dirty="0">
              <a:solidFill>
                <a:srgbClr val="93436B"/>
              </a:solidFill>
            </a:endParaRP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Υπογράψτε τις απαιτούμενες </a:t>
            </a:r>
            <a:r>
              <a:rPr lang="el-GR" sz="2000" b="1" dirty="0">
                <a:solidFill>
                  <a:srgbClr val="93436B"/>
                </a:solidFill>
              </a:rPr>
              <a:t>συμφωνίες</a:t>
            </a:r>
            <a:r>
              <a:rPr lang="el-GR" sz="2000" b="1" dirty="0">
                <a:solidFill>
                  <a:schemeClr val="tx1">
                    <a:lumMod val="75000"/>
                    <a:lumOff val="25000"/>
                  </a:schemeClr>
                </a:solidFill>
              </a:rPr>
              <a:t> και όλα τα </a:t>
            </a:r>
            <a:r>
              <a:rPr lang="el-GR" sz="2000" b="1" dirty="0">
                <a:solidFill>
                  <a:srgbClr val="93436B"/>
                </a:solidFill>
              </a:rPr>
              <a:t>υποστηρικτικά έγγραφα </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Ορίστε</a:t>
            </a:r>
            <a:r>
              <a:rPr lang="el-GR" sz="2000" b="1" dirty="0">
                <a:solidFill>
                  <a:srgbClr val="93436B"/>
                </a:solidFill>
              </a:rPr>
              <a:t> άτομα επαφής </a:t>
            </a:r>
            <a:r>
              <a:rPr lang="el-GR" sz="2000" b="1" dirty="0">
                <a:solidFill>
                  <a:schemeClr val="tx1"/>
                </a:solidFill>
              </a:rPr>
              <a:t>από κάθε οργανισμό και ενημερώστε τους συμμετέχοντες. </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Προετοιμάστε κατάλληλα τον συμμετέχοντα: </a:t>
            </a:r>
            <a:r>
              <a:rPr lang="el-GR" sz="2000" b="1" dirty="0">
                <a:solidFill>
                  <a:srgbClr val="93436B"/>
                </a:solidFill>
              </a:rPr>
              <a:t>Γλωσσική, πολιτισμική, εκπαιδευτικό πρόγραμμα κλπ.</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Καταχώρηση κινητικοτήτων στο εργαλείο διαχείρισης </a:t>
            </a:r>
            <a:r>
              <a:rPr lang="en-US" sz="2000" b="1" dirty="0">
                <a:solidFill>
                  <a:srgbClr val="93436B"/>
                </a:solidFill>
              </a:rPr>
              <a:t>Beneficiary Module</a:t>
            </a:r>
            <a:r>
              <a:rPr lang="el-GR" sz="2000" b="1" dirty="0">
                <a:solidFill>
                  <a:srgbClr val="93436B"/>
                </a:solidFill>
              </a:rPr>
              <a:t> </a:t>
            </a:r>
            <a:r>
              <a:rPr lang="el-GR" sz="2000" b="1" dirty="0">
                <a:solidFill>
                  <a:schemeClr val="tx1"/>
                </a:solidFill>
              </a:rPr>
              <a:t>(πριν την υλοποίηση τους)</a:t>
            </a:r>
          </a:p>
          <a:p>
            <a:pPr marL="285750" indent="-285750" defTabSz="800100">
              <a:spcBef>
                <a:spcPct val="0"/>
              </a:spcBef>
              <a:buFont typeface="Wingdings" panose="05000000000000000000" pitchFamily="2" charset="2"/>
              <a:buChar char="§"/>
            </a:pPr>
            <a:endParaRPr lang="el-GR" sz="2000" i="1" dirty="0">
              <a:solidFill>
                <a:schemeClr val="tx1">
                  <a:lumMod val="75000"/>
                  <a:lumOff val="25000"/>
                </a:schemeClr>
              </a:solidFill>
            </a:endParaRPr>
          </a:p>
          <a:p>
            <a:pPr defTabSz="800100">
              <a:spcBef>
                <a:spcPct val="0"/>
              </a:spcBef>
            </a:pPr>
            <a:endParaRPr lang="el-GR" b="1" i="1" dirty="0">
              <a:solidFill>
                <a:schemeClr val="tx1"/>
              </a:solidFill>
            </a:endParaRPr>
          </a:p>
          <a:p>
            <a:pPr defTabSz="800100">
              <a:spcBef>
                <a:spcPct val="0"/>
              </a:spcBef>
            </a:pPr>
            <a:r>
              <a:rPr lang="el-GR" b="1" dirty="0">
                <a:solidFill>
                  <a:srgbClr val="FF0000"/>
                </a:solidFill>
              </a:rPr>
              <a:t>!  </a:t>
            </a:r>
            <a:r>
              <a:rPr lang="el-GR" b="1" i="1" dirty="0">
                <a:solidFill>
                  <a:schemeClr val="tx1"/>
                </a:solidFill>
              </a:rPr>
              <a:t>Συμμόρφωση με </a:t>
            </a:r>
            <a:r>
              <a:rPr lang="el-GR" b="1" i="1" dirty="0">
                <a:solidFill>
                  <a:schemeClr val="tx1"/>
                </a:solidFill>
                <a:hlinkClick r:id="rId3"/>
              </a:rPr>
              <a:t>Ε+</a:t>
            </a:r>
            <a:r>
              <a:rPr lang="en-US" b="1" i="1" dirty="0">
                <a:solidFill>
                  <a:schemeClr val="tx1"/>
                </a:solidFill>
                <a:hlinkClick r:id="rId3"/>
              </a:rPr>
              <a:t> Quality Standards </a:t>
            </a:r>
            <a:r>
              <a:rPr lang="el-GR" b="1" i="1" dirty="0">
                <a:solidFill>
                  <a:schemeClr val="tx1">
                    <a:lumMod val="75000"/>
                    <a:lumOff val="25000"/>
                  </a:schemeClr>
                </a:solidFill>
              </a:rPr>
              <a:t>και </a:t>
            </a:r>
            <a:r>
              <a:rPr lang="el-GR" b="1" i="1" dirty="0">
                <a:solidFill>
                  <a:schemeClr val="tx1"/>
                </a:solidFill>
                <a:hlinkClick r:id="rId4"/>
              </a:rPr>
              <a:t>Πρότυπα Ποιότητας Σεμιναρίων για τη ΒΔ1</a:t>
            </a:r>
            <a:endParaRPr lang="el-GR" b="1" i="1" dirty="0">
              <a:solidFill>
                <a:srgbClr val="93436B"/>
              </a:solidFill>
            </a:endParaRPr>
          </a:p>
          <a:p>
            <a:pPr defTabSz="800100">
              <a:spcBef>
                <a:spcPct val="0"/>
              </a:spcBef>
            </a:pPr>
            <a:endParaRPr lang="el-GR" b="1" i="1" dirty="0">
              <a:solidFill>
                <a:schemeClr val="tx1"/>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p:txBody>
      </p:sp>
      <p:grpSp>
        <p:nvGrpSpPr>
          <p:cNvPr id="3" name="Group 2"/>
          <p:cNvGrpSpPr/>
          <p:nvPr/>
        </p:nvGrpSpPr>
        <p:grpSpPr>
          <a:xfrm>
            <a:off x="596795" y="862293"/>
            <a:ext cx="11009660" cy="396578"/>
            <a:chOff x="929663" y="902933"/>
            <a:chExt cx="10217704" cy="396578"/>
          </a:xfrm>
        </p:grpSpPr>
        <p:sp>
          <p:nvSpPr>
            <p:cNvPr id="15" name="Isosceles Triangle 14"/>
            <p:cNvSpPr/>
            <p:nvPr/>
          </p:nvSpPr>
          <p:spPr>
            <a:xfrm rot="2708150">
              <a:off x="6018166" y="734511"/>
              <a:ext cx="367029" cy="762971"/>
            </a:xfrm>
            <a:prstGeom prst="triangle">
              <a:avLst>
                <a:gd name="adj" fmla="val 100000"/>
              </a:avLst>
            </a:prstGeom>
            <a:solidFill>
              <a:srgbClr val="AF4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16" name="Rectangle 15"/>
            <p:cNvSpPr/>
            <p:nvPr/>
          </p:nvSpPr>
          <p:spPr>
            <a:xfrm>
              <a:off x="929663" y="902933"/>
              <a:ext cx="10217704"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ΠΡΟΕΤΟΙΜΑΣΙΑ</a:t>
              </a:r>
              <a:endParaRPr lang="en-GB" sz="2200" b="1" dirty="0"/>
            </a:p>
          </p:txBody>
        </p:sp>
      </p:grpSp>
    </p:spTree>
    <p:extLst>
      <p:ext uri="{BB962C8B-B14F-4D97-AF65-F5344CB8AC3E}">
        <p14:creationId xmlns:p14="http://schemas.microsoft.com/office/powerpoint/2010/main" val="89293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637669" y="121745"/>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4</a:t>
            </a:r>
            <a:r>
              <a:rPr lang="en-US" sz="2600" b="1" dirty="0">
                <a:solidFill>
                  <a:schemeClr val="bg1"/>
                </a:solidFill>
              </a:rPr>
              <a:t>)</a:t>
            </a:r>
            <a:r>
              <a:rPr lang="el-GR" sz="2600" b="1" dirty="0">
                <a:solidFill>
                  <a:schemeClr val="bg1"/>
                </a:solidFill>
              </a:rPr>
              <a:t> – ΥΛΟΠΟΙΗΣΗ</a:t>
            </a:r>
            <a:endParaRPr lang="el-GR" sz="2600" dirty="0">
              <a:solidFill>
                <a:schemeClr val="bg1"/>
              </a:solidFill>
            </a:endParaRPr>
          </a:p>
        </p:txBody>
      </p:sp>
      <p:sp>
        <p:nvSpPr>
          <p:cNvPr id="17" name="Rectangle 16"/>
          <p:cNvSpPr/>
          <p:nvPr/>
        </p:nvSpPr>
        <p:spPr>
          <a:xfrm>
            <a:off x="735300" y="896563"/>
            <a:ext cx="10759054"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l-GR" sz="2200" b="1" dirty="0"/>
              <a:t>ΥΛΟΠΟΙΗΣΗ ΣΧΕΔΙΟΥ – ΚΑΤΑ ΤΗΝ ΚΙΝΗΤΙΚΟΤΗΤΑ </a:t>
            </a:r>
            <a:endParaRPr lang="en-GB" sz="2200" b="1" dirty="0"/>
          </a:p>
        </p:txBody>
      </p:sp>
      <p:sp>
        <p:nvSpPr>
          <p:cNvPr id="18" name="Isosceles Triangle 17"/>
          <p:cNvSpPr/>
          <p:nvPr/>
        </p:nvSpPr>
        <p:spPr>
          <a:xfrm rot="2665343">
            <a:off x="9626993" y="107230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19" name="Freeform 18"/>
          <p:cNvSpPr/>
          <p:nvPr/>
        </p:nvSpPr>
        <p:spPr>
          <a:xfrm>
            <a:off x="716473" y="1483674"/>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Υλοποιήστε τις δραστηριότητες βάσει του σχεδιασμού σας</a:t>
            </a:r>
            <a:endParaRPr lang="en-GB" sz="2000" b="1" dirty="0">
              <a:solidFill>
                <a:schemeClr val="tx1"/>
              </a:solidFill>
            </a:endParaRPr>
          </a:p>
          <a:p>
            <a:pPr defTabSz="800100">
              <a:spcBef>
                <a:spcPct val="0"/>
              </a:spcBef>
            </a:pPr>
            <a:endParaRPr lang="en-GB" sz="2000" b="1" dirty="0">
              <a:solidFill>
                <a:schemeClr val="tx1"/>
              </a:solidFill>
            </a:endParaRPr>
          </a:p>
          <a:p>
            <a:pPr marL="285750" indent="-285750" defTabSz="800100">
              <a:spcBef>
                <a:spcPct val="0"/>
              </a:spcBef>
              <a:buFont typeface="Wingdings" panose="05000000000000000000" pitchFamily="2" charset="2"/>
              <a:buChar char="§"/>
            </a:pPr>
            <a:r>
              <a:rPr lang="en-GB" sz="2000" b="1" dirty="0">
                <a:solidFill>
                  <a:schemeClr val="tx1"/>
                </a:solidFill>
              </a:rPr>
              <a:t>E</a:t>
            </a:r>
            <a:r>
              <a:rPr lang="el-GR" sz="2000" b="1" dirty="0" err="1">
                <a:solidFill>
                  <a:schemeClr val="tx1"/>
                </a:solidFill>
              </a:rPr>
              <a:t>πίλυση</a:t>
            </a:r>
            <a:r>
              <a:rPr lang="el-GR" sz="2000" b="1" dirty="0">
                <a:solidFill>
                  <a:schemeClr val="tx1"/>
                </a:solidFill>
              </a:rPr>
              <a:t> προβλημάτων που ενδέχεται να προκύψουν </a:t>
            </a:r>
            <a:endParaRPr lang="en-GB" sz="2000" b="1" dirty="0">
              <a:solidFill>
                <a:schemeClr val="tx1"/>
              </a:solidFill>
            </a:endParaRPr>
          </a:p>
          <a:p>
            <a:pPr defTabSz="800100">
              <a:spcBef>
                <a:spcPct val="0"/>
              </a:spcBef>
            </a:pPr>
            <a:endParaRPr lang="el-GR" sz="2000" b="1" dirty="0">
              <a:solidFill>
                <a:schemeClr val="tx1"/>
              </a:solidFill>
            </a:endParaRPr>
          </a:p>
          <a:p>
            <a:pPr marL="285750" indent="-285750" defTabSz="800100">
              <a:spcBef>
                <a:spcPct val="0"/>
              </a:spcBef>
              <a:buFont typeface="Wingdings" panose="05000000000000000000" pitchFamily="2" charset="2"/>
              <a:buChar char="§"/>
            </a:pPr>
            <a:r>
              <a:rPr lang="el-GR" sz="2000" b="1" dirty="0">
                <a:solidFill>
                  <a:srgbClr val="43AFC0"/>
                </a:solidFill>
              </a:rPr>
              <a:t>Συνεχής υποστήριξη συμμετέχοντα </a:t>
            </a:r>
            <a:r>
              <a:rPr lang="el-GR" sz="2000" b="1" dirty="0">
                <a:solidFill>
                  <a:schemeClr val="tx1"/>
                </a:solidFill>
              </a:rPr>
              <a:t>από τον Οργανισμό. Ο οργανισμός αποστολής επικοινωνεί με τους συμμετέχοντες και τον οργανισμό υποδοχής για:</a:t>
            </a:r>
          </a:p>
          <a:p>
            <a:pPr marL="342900" indent="-342900" algn="just">
              <a:lnSpc>
                <a:spcPct val="150000"/>
              </a:lnSpc>
              <a:buFont typeface="Wingdings" panose="05000000000000000000" pitchFamily="2" charset="2"/>
              <a:buChar char="ü"/>
            </a:pPr>
            <a:r>
              <a:rPr lang="el-GR" sz="2000" b="1" dirty="0">
                <a:solidFill>
                  <a:schemeClr val="tx1"/>
                </a:solidFill>
              </a:rPr>
              <a:t>λήψη ανατροφοδότησης</a:t>
            </a:r>
          </a:p>
          <a:p>
            <a:pPr marL="342900" indent="-342900" algn="just">
              <a:lnSpc>
                <a:spcPct val="150000"/>
              </a:lnSpc>
              <a:buFont typeface="Wingdings" panose="05000000000000000000" pitchFamily="2" charset="2"/>
              <a:buChar char="ü"/>
            </a:pPr>
            <a:r>
              <a:rPr lang="el-GR" sz="2000" b="1" dirty="0">
                <a:solidFill>
                  <a:schemeClr val="tx1"/>
                </a:solidFill>
              </a:rPr>
              <a:t>αναπροσαρμογή του προγράμματος δραστηριοτήτων, όταν αυτό κρίνεται αναγκαίο</a:t>
            </a:r>
          </a:p>
          <a:p>
            <a:pPr algn="just"/>
            <a:endParaRPr lang="el-GR" sz="2000" b="1" dirty="0">
              <a:solidFill>
                <a:schemeClr val="tx1"/>
              </a:solidFill>
            </a:endParaRPr>
          </a:p>
          <a:p>
            <a:pPr marL="342900" indent="-342900" algn="just">
              <a:buFont typeface="Wingdings" panose="05000000000000000000" pitchFamily="2" charset="2"/>
              <a:buChar char="§"/>
            </a:pPr>
            <a:r>
              <a:rPr lang="el-GR" sz="2000" b="1" dirty="0">
                <a:solidFill>
                  <a:schemeClr val="tx1"/>
                </a:solidFill>
              </a:rPr>
              <a:t>Ορίστε υπεύθυνο άτομο που θα υποστηρίζει τον συμμετέχοντα και θα λειτουργεί ως μέντορας για τη </a:t>
            </a:r>
            <a:r>
              <a:rPr lang="el-GR" sz="2000" b="1" dirty="0">
                <a:solidFill>
                  <a:srgbClr val="43AFC0"/>
                </a:solidFill>
              </a:rPr>
              <a:t>διασφάλιση της επίτευξης των μαθησιακών αποτελεσμάτων</a:t>
            </a:r>
            <a:r>
              <a:rPr lang="el-GR" sz="2000" b="1" dirty="0">
                <a:solidFill>
                  <a:schemeClr val="tx1"/>
                </a:solidFill>
              </a:rPr>
              <a:t>. </a:t>
            </a:r>
          </a:p>
          <a:p>
            <a:pPr marL="285750" indent="-285750" defTabSz="800100">
              <a:spcBef>
                <a:spcPct val="0"/>
              </a:spcBef>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grpSp>
        <p:nvGrpSpPr>
          <p:cNvPr id="5" name="Group 4"/>
          <p:cNvGrpSpPr/>
          <p:nvPr/>
        </p:nvGrpSpPr>
        <p:grpSpPr>
          <a:xfrm>
            <a:off x="3758268" y="5167992"/>
            <a:ext cx="4062788" cy="1652838"/>
            <a:chOff x="668423" y="5178434"/>
            <a:chExt cx="4553742" cy="1852570"/>
          </a:xfrm>
          <a:noFill/>
        </p:grpSpPr>
        <p:grpSp>
          <p:nvGrpSpPr>
            <p:cNvPr id="10" name="Google Shape;672;p26"/>
            <p:cNvGrpSpPr/>
            <p:nvPr/>
          </p:nvGrpSpPr>
          <p:grpSpPr>
            <a:xfrm rot="5320287">
              <a:off x="3632376" y="5728882"/>
              <a:ext cx="1156703" cy="1155515"/>
              <a:chOff x="2497275" y="2744159"/>
              <a:chExt cx="370930" cy="370549"/>
            </a:xfrm>
            <a:grpFill/>
          </p:grpSpPr>
          <p:sp>
            <p:nvSpPr>
              <p:cNvPr id="21"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2"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4"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6"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8"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9"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sp>
          <p:nvSpPr>
            <p:cNvPr id="15" name="Google Shape;676;p26"/>
            <p:cNvSpPr/>
            <p:nvPr/>
          </p:nvSpPr>
          <p:spPr>
            <a:xfrm rot="19581546">
              <a:off x="3202958" y="5979522"/>
              <a:ext cx="596622" cy="596622"/>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16" name="Google Shape;677;p26"/>
            <p:cNvSpPr/>
            <p:nvPr/>
          </p:nvSpPr>
          <p:spPr>
            <a:xfrm rot="19581546">
              <a:off x="3397509" y="6179346"/>
              <a:ext cx="202901" cy="20290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nvGrpSpPr>
            <p:cNvPr id="30" name="Group 29"/>
            <p:cNvGrpSpPr/>
            <p:nvPr/>
          </p:nvGrpSpPr>
          <p:grpSpPr>
            <a:xfrm rot="19581546">
              <a:off x="668423" y="5178434"/>
              <a:ext cx="2010834" cy="1852570"/>
              <a:chOff x="9848805" y="4874105"/>
              <a:chExt cx="1785810" cy="1645257"/>
            </a:xfrm>
            <a:grpFill/>
          </p:grpSpPr>
          <p:grpSp>
            <p:nvGrpSpPr>
              <p:cNvPr id="31" name="Google Shape;672;p26"/>
              <p:cNvGrpSpPr/>
              <p:nvPr/>
            </p:nvGrpSpPr>
            <p:grpSpPr>
              <a:xfrm rot="7338741">
                <a:off x="10607881" y="5492629"/>
                <a:ext cx="1027261" cy="1026206"/>
                <a:chOff x="2497275" y="2744159"/>
                <a:chExt cx="370930" cy="370549"/>
              </a:xfrm>
              <a:grpFill/>
            </p:grpSpPr>
            <p:sp>
              <p:nvSpPr>
                <p:cNvPr id="39"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0"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1"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2"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3"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4"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grpSp>
            <p:nvGrpSpPr>
              <p:cNvPr id="32" name="Google Shape;672;p26"/>
              <p:cNvGrpSpPr/>
              <p:nvPr/>
            </p:nvGrpSpPr>
            <p:grpSpPr>
              <a:xfrm>
                <a:off x="9848805" y="4874105"/>
                <a:ext cx="1027261" cy="1026206"/>
                <a:chOff x="2497275" y="2744159"/>
                <a:chExt cx="370930" cy="370549"/>
              </a:xfrm>
              <a:grpFill/>
            </p:grpSpPr>
            <p:sp>
              <p:nvSpPr>
                <p:cNvPr id="33"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4"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5"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6"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7"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8"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grpSp>
        <p:sp>
          <p:nvSpPr>
            <p:cNvPr id="45" name="Google Shape;676;p26"/>
            <p:cNvSpPr/>
            <p:nvPr/>
          </p:nvSpPr>
          <p:spPr>
            <a:xfrm rot="20011893">
              <a:off x="2674793" y="5946118"/>
              <a:ext cx="596622" cy="596622"/>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6" name="Google Shape;677;p26"/>
            <p:cNvSpPr/>
            <p:nvPr/>
          </p:nvSpPr>
          <p:spPr>
            <a:xfrm rot="20011893">
              <a:off x="2869344" y="6145942"/>
              <a:ext cx="202901" cy="20290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7" name="Google Shape;676;p26"/>
            <p:cNvSpPr/>
            <p:nvPr/>
          </p:nvSpPr>
          <p:spPr>
            <a:xfrm rot="20130330">
              <a:off x="4647107" y="5593949"/>
              <a:ext cx="575058" cy="610375"/>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8" name="Google Shape;677;p26"/>
            <p:cNvSpPr/>
            <p:nvPr/>
          </p:nvSpPr>
          <p:spPr>
            <a:xfrm rot="20130330">
              <a:off x="4839136" y="5791232"/>
              <a:ext cx="195567" cy="207578"/>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2947994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61470" y="81904"/>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5</a:t>
            </a:r>
            <a:r>
              <a:rPr lang="en-US" sz="2600" b="1" dirty="0">
                <a:solidFill>
                  <a:schemeClr val="bg1"/>
                </a:solidFill>
              </a:rPr>
              <a:t>)</a:t>
            </a:r>
            <a:r>
              <a:rPr lang="el-GR" sz="2600" b="1" dirty="0">
                <a:solidFill>
                  <a:schemeClr val="bg1"/>
                </a:solidFill>
              </a:rPr>
              <a:t> – ΥΛΟΠΟΙΗΣΗ</a:t>
            </a:r>
            <a:endParaRPr lang="el-GR" sz="2600" dirty="0">
              <a:solidFill>
                <a:schemeClr val="bg1"/>
              </a:solidFill>
            </a:endParaRPr>
          </a:p>
        </p:txBody>
      </p:sp>
      <p:sp>
        <p:nvSpPr>
          <p:cNvPr id="19" name="Freeform 18"/>
          <p:cNvSpPr/>
          <p:nvPr/>
        </p:nvSpPr>
        <p:spPr>
          <a:xfrm>
            <a:off x="716473" y="1493894"/>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Οι συμμετέχοντες παραλαμβάνουν </a:t>
            </a:r>
            <a:r>
              <a:rPr lang="el-GR" sz="2000" b="1" dirty="0">
                <a:solidFill>
                  <a:srgbClr val="43AFC0"/>
                </a:solidFill>
              </a:rPr>
              <a:t>αποδεικτικά</a:t>
            </a:r>
            <a:r>
              <a:rPr lang="el-GR" sz="2000" b="1" dirty="0">
                <a:solidFill>
                  <a:schemeClr val="tx1"/>
                </a:solidFill>
              </a:rPr>
              <a:t> ανάλογα με τον τύπο δραστηριότητας. </a:t>
            </a:r>
          </a:p>
          <a:p>
            <a:pPr lvl="0" defTabSz="800100">
              <a:lnSpc>
                <a:spcPct val="90000"/>
              </a:lnSpc>
              <a:spcBef>
                <a:spcPct val="0"/>
              </a:spcBef>
              <a:spcAft>
                <a:spcPct val="35000"/>
              </a:spcAft>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Αναγνώριση μαθησιακών αποτελεσμάτων. Συστήνεται η έκδοση του </a:t>
            </a:r>
            <a:r>
              <a:rPr lang="en-US" sz="2000" b="1" dirty="0" err="1">
                <a:solidFill>
                  <a:schemeClr val="tx1"/>
                </a:solidFill>
              </a:rPr>
              <a:t>Europass</a:t>
            </a:r>
            <a:r>
              <a:rPr lang="en-US" sz="2000" b="1" dirty="0">
                <a:solidFill>
                  <a:schemeClr val="tx1"/>
                </a:solidFill>
              </a:rPr>
              <a:t> Mobility. </a:t>
            </a:r>
          </a:p>
          <a:p>
            <a:pPr marL="342900" lvl="0" indent="-342900" defTabSz="800100">
              <a:lnSpc>
                <a:spcPct val="90000"/>
              </a:lnSpc>
              <a:spcBef>
                <a:spcPct val="0"/>
              </a:spcBef>
              <a:spcAft>
                <a:spcPct val="35000"/>
              </a:spcAft>
              <a:buFont typeface="Wingdings" panose="05000000000000000000" pitchFamily="2" charset="2"/>
              <a:buChar char="§"/>
            </a:pPr>
            <a:endParaRPr lang="en-US"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 </a:t>
            </a:r>
            <a:r>
              <a:rPr lang="el-GR" sz="2000" b="1" dirty="0">
                <a:solidFill>
                  <a:srgbClr val="43AFC0"/>
                </a:solidFill>
              </a:rPr>
              <a:t>Ενσωμάτωση αποτελεσμάτων</a:t>
            </a:r>
            <a:r>
              <a:rPr lang="el-GR" sz="2000" b="1" dirty="0">
                <a:solidFill>
                  <a:srgbClr val="93436B"/>
                </a:solidFill>
              </a:rPr>
              <a:t> </a:t>
            </a:r>
            <a:r>
              <a:rPr lang="el-GR" sz="2000" b="1" dirty="0">
                <a:solidFill>
                  <a:schemeClr val="tx1"/>
                </a:solidFill>
              </a:rPr>
              <a:t>κινητικότητας στον οργανισμό. </a:t>
            </a:r>
          </a:p>
          <a:p>
            <a:pPr marL="800100" lvl="1"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rgbClr val="43AFC0"/>
                </a:solidFill>
              </a:rPr>
              <a:t>Διάχυση αποτελεσμάτων</a:t>
            </a:r>
            <a:r>
              <a:rPr lang="el-GR" sz="2000" b="1" dirty="0">
                <a:solidFill>
                  <a:srgbClr val="93436B"/>
                </a:solidFill>
              </a:rPr>
              <a:t> </a:t>
            </a:r>
            <a:r>
              <a:rPr lang="el-GR" sz="2000" b="1" dirty="0">
                <a:solidFill>
                  <a:schemeClr val="tx1"/>
                </a:solidFill>
              </a:rPr>
              <a:t>εκτός του οργανισμού. </a:t>
            </a: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Συμπλήρωση </a:t>
            </a:r>
            <a:r>
              <a:rPr lang="en-US" sz="2000" b="1" dirty="0">
                <a:solidFill>
                  <a:srgbClr val="43AFC0"/>
                </a:solidFill>
              </a:rPr>
              <a:t>Participant survey</a:t>
            </a:r>
            <a:r>
              <a:rPr lang="en-US" sz="2000" b="1" dirty="0">
                <a:solidFill>
                  <a:srgbClr val="93436B"/>
                </a:solidFill>
              </a:rPr>
              <a:t> </a:t>
            </a:r>
            <a:r>
              <a:rPr lang="el-GR" sz="2000" b="1" dirty="0">
                <a:solidFill>
                  <a:schemeClr val="tx1"/>
                </a:solidFill>
              </a:rPr>
              <a:t>εντός ενός μήνα από την ολοκλήρωση της κινητικότητας</a:t>
            </a:r>
            <a:r>
              <a:rPr lang="en-US" sz="2000" b="1" dirty="0">
                <a:solidFill>
                  <a:schemeClr val="tx1"/>
                </a:solidFill>
              </a:rPr>
              <a:t>– Beneficiary Module. </a:t>
            </a:r>
            <a:r>
              <a:rPr lang="el-GR" sz="2000" b="1" dirty="0">
                <a:solidFill>
                  <a:srgbClr val="FF0000"/>
                </a:solidFill>
              </a:rPr>
              <a:t>Η συμπλήρωση &amp; υποβολή είναι υποχρεωτική και αποτελεί προϋπόθεση για παροχή της χρηματοδότησης από την ΕΥ.  </a:t>
            </a:r>
            <a:endParaRPr lang="en-US" sz="2000" b="1" dirty="0">
              <a:solidFill>
                <a:srgbClr val="FF0000"/>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n-US"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rgbClr val="43AFC0"/>
                </a:solidFill>
              </a:rPr>
              <a:t>Αρχειοθέτηση</a:t>
            </a:r>
            <a:r>
              <a:rPr lang="el-GR" sz="2000" b="1" dirty="0">
                <a:solidFill>
                  <a:schemeClr val="tx1"/>
                </a:solidFill>
              </a:rPr>
              <a:t>: Συμφωνίες, αντίγραφα αποδεικτικών που απαιτούνται από το Πρόγραμμα, κάρτες επιβίβασης και άλλες αποδείξεις. </a:t>
            </a: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grpSp>
        <p:nvGrpSpPr>
          <p:cNvPr id="3" name="Group 2"/>
          <p:cNvGrpSpPr/>
          <p:nvPr/>
        </p:nvGrpSpPr>
        <p:grpSpPr>
          <a:xfrm>
            <a:off x="9108873" y="3043844"/>
            <a:ext cx="1985458" cy="1358694"/>
            <a:chOff x="9275534" y="2840159"/>
            <a:chExt cx="2255180" cy="1543271"/>
          </a:xfrm>
        </p:grpSpPr>
        <p:grpSp>
          <p:nvGrpSpPr>
            <p:cNvPr id="8" name="Google Shape;672;p26"/>
            <p:cNvGrpSpPr/>
            <p:nvPr/>
          </p:nvGrpSpPr>
          <p:grpSpPr>
            <a:xfrm rot="20666701">
              <a:off x="9275534" y="2840159"/>
              <a:ext cx="1256885" cy="1311919"/>
              <a:chOff x="2497275" y="2744159"/>
              <a:chExt cx="370930" cy="370549"/>
            </a:xfrm>
          </p:grpSpPr>
          <p:sp>
            <p:nvSpPr>
              <p:cNvPr id="18"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9" name="Google Shape;676;p26"/>
            <p:cNvSpPr/>
            <p:nvPr/>
          </p:nvSpPr>
          <p:spPr>
            <a:xfrm rot="10020276">
              <a:off x="10553202" y="3372767"/>
              <a:ext cx="648296" cy="677378"/>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 name="Google Shape;677;p26"/>
            <p:cNvSpPr/>
            <p:nvPr/>
          </p:nvSpPr>
          <p:spPr>
            <a:xfrm rot="10020276">
              <a:off x="10770543" y="3598522"/>
              <a:ext cx="220474" cy="230364"/>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 name="Google Shape;676;p26"/>
            <p:cNvSpPr/>
            <p:nvPr/>
          </p:nvSpPr>
          <p:spPr>
            <a:xfrm rot="10020276">
              <a:off x="11004596" y="3833711"/>
              <a:ext cx="526118" cy="549719"/>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 name="Google Shape;677;p26"/>
            <p:cNvSpPr/>
            <p:nvPr/>
          </p:nvSpPr>
          <p:spPr>
            <a:xfrm rot="10020276">
              <a:off x="11187482" y="4015098"/>
              <a:ext cx="178923" cy="186949"/>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33" name="Rectangle 32"/>
          <p:cNvSpPr/>
          <p:nvPr/>
        </p:nvSpPr>
        <p:spPr>
          <a:xfrm>
            <a:off x="674378" y="828046"/>
            <a:ext cx="10759054"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l-GR" sz="2200" b="1" dirty="0"/>
              <a:t>ΥΛΟΠΟΙΗΣΗ ΣΧΕΔΙΟΥ – ΜΕΤΑ ΤΗΝ ΚΙΝΗΤΙΚΟΤΗΤΑ </a:t>
            </a:r>
            <a:endParaRPr lang="en-GB" sz="2200" b="1" dirty="0"/>
          </a:p>
        </p:txBody>
      </p:sp>
      <p:sp>
        <p:nvSpPr>
          <p:cNvPr id="34" name="Isosceles Triangle 33"/>
          <p:cNvSpPr/>
          <p:nvPr/>
        </p:nvSpPr>
        <p:spPr>
          <a:xfrm rot="2665343">
            <a:off x="9566071" y="1003787"/>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344171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(6) – ΠΑΡΑΚΟΛΟΥΘΗΣΗ</a:t>
            </a:r>
            <a:endParaRPr lang="el-GR" sz="2600" dirty="0">
              <a:solidFill>
                <a:schemeClr val="bg1"/>
              </a:solidFill>
            </a:endParaRPr>
          </a:p>
        </p:txBody>
      </p:sp>
      <p:grpSp>
        <p:nvGrpSpPr>
          <p:cNvPr id="4" name="Group 3"/>
          <p:cNvGrpSpPr/>
          <p:nvPr/>
        </p:nvGrpSpPr>
        <p:grpSpPr>
          <a:xfrm>
            <a:off x="937706" y="909132"/>
            <a:ext cx="10615918" cy="541007"/>
            <a:chOff x="937706" y="909132"/>
            <a:chExt cx="10615918" cy="541007"/>
          </a:xfrm>
        </p:grpSpPr>
        <p:sp>
          <p:nvSpPr>
            <p:cNvPr id="61" name="Isosceles Triangle 60"/>
            <p:cNvSpPr/>
            <p:nvPr/>
          </p:nvSpPr>
          <p:spPr>
            <a:xfrm rot="2701830">
              <a:off x="6027489" y="1083110"/>
              <a:ext cx="367029" cy="367029"/>
            </a:xfrm>
            <a:prstGeom prst="triangle">
              <a:avLst>
                <a:gd name="adj" fmla="val 100000"/>
              </a:avLst>
            </a:prstGeom>
            <a:solidFill>
              <a:srgbClr val="43BB8D"/>
            </a:solidFill>
            <a:ln>
              <a:noFill/>
            </a:ln>
          </p:spPr>
          <p:style>
            <a:lnRef idx="2">
              <a:schemeClr val="accent5">
                <a:hueOff val="-4595840"/>
                <a:satOff val="-6392"/>
                <a:lumOff val="-2451"/>
                <a:alphaOff val="0"/>
              </a:schemeClr>
            </a:lnRef>
            <a:fillRef idx="1">
              <a:schemeClr val="accent5">
                <a:hueOff val="-4595840"/>
                <a:satOff val="-6392"/>
                <a:lumOff val="-2451"/>
                <a:alphaOff val="0"/>
              </a:schemeClr>
            </a:fillRef>
            <a:effectRef idx="0">
              <a:schemeClr val="accent5">
                <a:hueOff val="-4595840"/>
                <a:satOff val="-6392"/>
                <a:lumOff val="-2451"/>
                <a:alphaOff val="0"/>
              </a:schemeClr>
            </a:effectRef>
            <a:fontRef idx="minor">
              <a:schemeClr val="lt1"/>
            </a:fontRef>
          </p:style>
          <p:txBody>
            <a:bodyPr/>
            <a:lstStyle/>
            <a:p>
              <a:endParaRPr lang="en-US"/>
            </a:p>
          </p:txBody>
        </p:sp>
        <p:sp>
          <p:nvSpPr>
            <p:cNvPr id="62" name="Rectangle 61"/>
            <p:cNvSpPr/>
            <p:nvPr/>
          </p:nvSpPr>
          <p:spPr>
            <a:xfrm>
              <a:off x="937706" y="909132"/>
              <a:ext cx="10615918"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ΠΑΡΑΚΟΛΟΥΘΗΣΗ</a:t>
              </a:r>
              <a:endParaRPr lang="en-GB" sz="2200" b="1" dirty="0"/>
            </a:p>
          </p:txBody>
        </p:sp>
      </p:grpSp>
      <p:sp>
        <p:nvSpPr>
          <p:cNvPr id="50" name="Freeform 49"/>
          <p:cNvSpPr/>
          <p:nvPr/>
        </p:nvSpPr>
        <p:spPr>
          <a:xfrm>
            <a:off x="959941" y="1671263"/>
            <a:ext cx="1061591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l-GR" sz="2200" b="1" dirty="0">
                <a:solidFill>
                  <a:srgbClr val="FF0000"/>
                </a:solidFill>
              </a:rPr>
              <a:t>ΣΤΟΧΟΣ</a:t>
            </a:r>
            <a:r>
              <a:rPr lang="el-GR" sz="2200" b="1" dirty="0">
                <a:solidFill>
                  <a:schemeClr val="tx1"/>
                </a:solidFill>
              </a:rPr>
              <a:t> των δράσεων ελέγχου και παρακολούθησης είναι η διασφάλιση ποιότητας των κινητικοτήτων και του σχεδίου στην ολότητά του</a:t>
            </a:r>
          </a:p>
          <a:p>
            <a:pPr lvl="0" algn="ctr" defTabSz="800100">
              <a:lnSpc>
                <a:spcPct val="90000"/>
              </a:lnSpc>
              <a:spcBef>
                <a:spcPct val="0"/>
              </a:spcBef>
              <a:spcAft>
                <a:spcPct val="35000"/>
              </a:spcAft>
            </a:pPr>
            <a:endParaRPr lang="el-GR" sz="2200" dirty="0">
              <a:solidFill>
                <a:schemeClr val="tx1">
                  <a:lumMod val="75000"/>
                  <a:lumOff val="25000"/>
                </a:schemeClr>
              </a:solidFill>
            </a:endParaRPr>
          </a:p>
          <a:p>
            <a:pPr defTabSz="800100">
              <a:lnSpc>
                <a:spcPct val="90000"/>
              </a:lnSpc>
              <a:spcBef>
                <a:spcPct val="0"/>
              </a:spcBef>
              <a:spcAft>
                <a:spcPct val="35000"/>
              </a:spcAft>
            </a:pPr>
            <a:r>
              <a:rPr lang="el-GR" sz="2200" dirty="0">
                <a:solidFill>
                  <a:schemeClr val="tx1"/>
                </a:solidFill>
                <a:sym typeface="Wingdings" panose="05000000000000000000" pitchFamily="2" charset="2"/>
              </a:rPr>
              <a:t> Επίτευξη των στόχων και απαιτήσεις Προγράμματος</a:t>
            </a:r>
          </a:p>
          <a:p>
            <a:pPr defTabSz="800100">
              <a:lnSpc>
                <a:spcPct val="90000"/>
              </a:lnSpc>
              <a:spcBef>
                <a:spcPct val="0"/>
              </a:spcBef>
              <a:spcAft>
                <a:spcPct val="35000"/>
              </a:spcAft>
            </a:pPr>
            <a:endParaRPr lang="el-GR" sz="2000" dirty="0">
              <a:solidFill>
                <a:schemeClr val="tx1"/>
              </a:solidFill>
              <a:sym typeface="Wingdings" panose="05000000000000000000" pitchFamily="2" charset="2"/>
            </a:endParaRPr>
          </a:p>
          <a:p>
            <a:pPr defTabSz="800100">
              <a:lnSpc>
                <a:spcPct val="90000"/>
              </a:lnSpc>
              <a:spcBef>
                <a:spcPct val="0"/>
              </a:spcBef>
              <a:spcAft>
                <a:spcPct val="35000"/>
              </a:spcAft>
            </a:pPr>
            <a:r>
              <a:rPr lang="el-GR" sz="2000" b="1" dirty="0">
                <a:solidFill>
                  <a:schemeClr val="tx1"/>
                </a:solidFill>
                <a:sym typeface="Wingdings" panose="05000000000000000000" pitchFamily="2" charset="2"/>
              </a:rPr>
              <a:t>Παραδείγματα: </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Αξιολόγηση της απόδοσης της κάθε κινητικότητας και του σχεδίου σε όλη τη διάρκειά του και στο τέλος (Καλή πρακτική: Να εμπλέκονται όλοι όσοι είχαν κάποιο ρόλο στο σχέδιο) </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Ενσωμάτωση αποτελεσμάτων των κινητικοτήτων στις καθημερινές εργασίες του οργανισμού</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Μέτρηση αντίκτυπου του σχεδίου</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Εντοπισμός βασικών βελτιώσεων που πρέπει να γίνουν σε επόμενα σχέδια </a:t>
            </a: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dirty="0">
              <a:solidFill>
                <a:schemeClr val="tx1">
                  <a:lumMod val="75000"/>
                  <a:lumOff val="25000"/>
                </a:schemeClr>
              </a:solidFill>
              <a:sym typeface="Wingdings" panose="05000000000000000000" pitchFamily="2" charset="2"/>
            </a:endParaRPr>
          </a:p>
          <a:p>
            <a:pPr defTabSz="800100">
              <a:lnSpc>
                <a:spcPct val="90000"/>
              </a:lnSpc>
              <a:spcBef>
                <a:spcPct val="0"/>
              </a:spcBef>
              <a:spcAft>
                <a:spcPct val="35000"/>
              </a:spcAft>
            </a:pPr>
            <a:endParaRPr lang="el-GR" sz="2000" dirty="0">
              <a:solidFill>
                <a:schemeClr val="tx1">
                  <a:lumMod val="75000"/>
                  <a:lumOff val="25000"/>
                </a:schemeClr>
              </a:solidFill>
            </a:endParaRPr>
          </a:p>
          <a:p>
            <a:pPr defTabSz="800100">
              <a:lnSpc>
                <a:spcPct val="90000"/>
              </a:lnSpc>
              <a:spcBef>
                <a:spcPct val="0"/>
              </a:spcBef>
              <a:spcAft>
                <a:spcPct val="35000"/>
              </a:spcAft>
            </a:pPr>
            <a:endParaRPr lang="el-GR" sz="2000" dirty="0">
              <a:solidFill>
                <a:schemeClr val="tx1">
                  <a:lumMod val="75000"/>
                  <a:lumOff val="25000"/>
                </a:schemeClr>
              </a:solidFill>
            </a:endParaRPr>
          </a:p>
          <a:p>
            <a:pPr lvl="0" algn="l" defTabSz="800100">
              <a:lnSpc>
                <a:spcPct val="90000"/>
              </a:lnSpc>
              <a:spcBef>
                <a:spcPct val="0"/>
              </a:spcBef>
              <a:spcAft>
                <a:spcPct val="35000"/>
              </a:spcAft>
            </a:pPr>
            <a:r>
              <a:rPr lang="el-GR" sz="2000" kern="1200" dirty="0">
                <a:solidFill>
                  <a:schemeClr val="tx1">
                    <a:lumMod val="75000"/>
                    <a:lumOff val="25000"/>
                  </a:schemeClr>
                </a:solidFill>
              </a:rPr>
              <a:t> </a:t>
            </a:r>
            <a:endParaRPr lang="en-US" sz="2000" kern="1200" dirty="0">
              <a:solidFill>
                <a:schemeClr val="tx1">
                  <a:lumMod val="75000"/>
                  <a:lumOff val="25000"/>
                </a:schemeClr>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grpSp>
        <p:nvGrpSpPr>
          <p:cNvPr id="12" name="Google Shape;672;p26"/>
          <p:cNvGrpSpPr/>
          <p:nvPr/>
        </p:nvGrpSpPr>
        <p:grpSpPr>
          <a:xfrm rot="19543285">
            <a:off x="704687" y="5552672"/>
            <a:ext cx="1256885" cy="1311919"/>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2169295" y="6085453"/>
            <a:ext cx="460836" cy="481509"/>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2731564" y="6252570"/>
            <a:ext cx="437129" cy="456738"/>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Tree>
    <p:extLst>
      <p:ext uri="{BB962C8B-B14F-4D97-AF65-F5344CB8AC3E}">
        <p14:creationId xmlns:p14="http://schemas.microsoft.com/office/powerpoint/2010/main" val="240121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837494" cy="647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065520" cy="64769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716955" y="46851"/>
            <a:ext cx="1562159" cy="553998"/>
          </a:xfrm>
          <a:prstGeom prst="rect">
            <a:avLst/>
          </a:prstGeom>
          <a:noFill/>
        </p:spPr>
        <p:txBody>
          <a:bodyPr wrap="none" rtlCol="0">
            <a:spAutoFit/>
          </a:bodyPr>
          <a:lstStyle/>
          <a:p>
            <a:r>
              <a:rPr lang="el-GR" sz="3000" b="1" dirty="0">
                <a:solidFill>
                  <a:schemeClr val="bg1"/>
                </a:solidFill>
              </a:rPr>
              <a:t>ΘΕΜΑΤΑ</a:t>
            </a:r>
            <a:endParaRPr lang="en-GB" sz="3000" b="1" dirty="0">
              <a:solidFill>
                <a:schemeClr val="bg1"/>
              </a:solidFill>
            </a:endParaRPr>
          </a:p>
        </p:txBody>
      </p:sp>
      <p:sp>
        <p:nvSpPr>
          <p:cNvPr id="5" name="Rectangle 4"/>
          <p:cNvSpPr/>
          <p:nvPr/>
        </p:nvSpPr>
        <p:spPr>
          <a:xfrm>
            <a:off x="2010333" y="2296156"/>
            <a:ext cx="5719491" cy="1107996"/>
          </a:xfrm>
          <a:prstGeom prst="rect">
            <a:avLst/>
          </a:prstGeom>
        </p:spPr>
        <p:txBody>
          <a:bodyPr wrap="square">
            <a:spAutoFit/>
          </a:bodyPr>
          <a:lstStyle/>
          <a:p>
            <a:pPr>
              <a:lnSpc>
                <a:spcPct val="150000"/>
              </a:lnSpc>
            </a:pPr>
            <a:r>
              <a:rPr lang="el-GR" sz="2200" b="1" dirty="0"/>
              <a:t>ΧΡΗΜΑΤΟΔΟΤΗΣΗ</a:t>
            </a:r>
            <a:endParaRPr lang="en-US" sz="2200" b="1" dirty="0"/>
          </a:p>
          <a:p>
            <a:pPr>
              <a:lnSpc>
                <a:spcPct val="150000"/>
              </a:lnSpc>
            </a:pPr>
            <a:endParaRPr lang="en-US" sz="2200" b="1" dirty="0"/>
          </a:p>
        </p:txBody>
      </p:sp>
      <p:sp>
        <p:nvSpPr>
          <p:cNvPr id="12" name="Rectangle 11"/>
          <p:cNvSpPr/>
          <p:nvPr/>
        </p:nvSpPr>
        <p:spPr>
          <a:xfrm>
            <a:off x="1053780" y="1260883"/>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1</a:t>
            </a:r>
            <a:endParaRPr lang="en-GB" sz="4000" b="1" dirty="0"/>
          </a:p>
        </p:txBody>
      </p:sp>
      <p:sp>
        <p:nvSpPr>
          <p:cNvPr id="13" name="Rectangle 12"/>
          <p:cNvSpPr/>
          <p:nvPr/>
        </p:nvSpPr>
        <p:spPr>
          <a:xfrm>
            <a:off x="1053780" y="22961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2</a:t>
            </a:r>
            <a:endParaRPr lang="en-GB" sz="4000" b="1" dirty="0"/>
          </a:p>
        </p:txBody>
      </p:sp>
      <p:sp>
        <p:nvSpPr>
          <p:cNvPr id="14" name="Rectangle 13"/>
          <p:cNvSpPr/>
          <p:nvPr/>
        </p:nvSpPr>
        <p:spPr>
          <a:xfrm>
            <a:off x="1053780" y="3361592"/>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3</a:t>
            </a:r>
            <a:endParaRPr lang="en-GB" sz="4000" b="1" dirty="0"/>
          </a:p>
        </p:txBody>
      </p:sp>
      <p:sp>
        <p:nvSpPr>
          <p:cNvPr id="15" name="Rectangle 14"/>
          <p:cNvSpPr/>
          <p:nvPr/>
        </p:nvSpPr>
        <p:spPr>
          <a:xfrm>
            <a:off x="1053780" y="4427026"/>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4</a:t>
            </a:r>
            <a:endParaRPr lang="en-GB" sz="4000" b="1" dirty="0"/>
          </a:p>
        </p:txBody>
      </p:sp>
      <p:sp>
        <p:nvSpPr>
          <p:cNvPr id="16" name="Rectangle 15"/>
          <p:cNvSpPr/>
          <p:nvPr/>
        </p:nvSpPr>
        <p:spPr>
          <a:xfrm>
            <a:off x="1053780" y="541946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5</a:t>
            </a:r>
            <a:endParaRPr lang="en-GB" sz="4000" b="1" dirty="0"/>
          </a:p>
        </p:txBody>
      </p:sp>
      <p:sp>
        <p:nvSpPr>
          <p:cNvPr id="17" name="Rectangle 16"/>
          <p:cNvSpPr/>
          <p:nvPr/>
        </p:nvSpPr>
        <p:spPr>
          <a:xfrm>
            <a:off x="6826561" y="127702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6</a:t>
            </a:r>
            <a:endParaRPr lang="en-GB" sz="4000" b="1" dirty="0"/>
          </a:p>
        </p:txBody>
      </p:sp>
      <p:sp>
        <p:nvSpPr>
          <p:cNvPr id="18" name="Rectangle 17"/>
          <p:cNvSpPr/>
          <p:nvPr/>
        </p:nvSpPr>
        <p:spPr>
          <a:xfrm>
            <a:off x="6826561" y="2296157"/>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7</a:t>
            </a:r>
            <a:endParaRPr lang="en-GB" sz="4000" b="1" dirty="0"/>
          </a:p>
        </p:txBody>
      </p:sp>
      <p:sp>
        <p:nvSpPr>
          <p:cNvPr id="20" name="Rectangle 19"/>
          <p:cNvSpPr/>
          <p:nvPr/>
        </p:nvSpPr>
        <p:spPr>
          <a:xfrm>
            <a:off x="6826561" y="3361591"/>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8</a:t>
            </a:r>
            <a:endParaRPr lang="en-GB" sz="4000" b="1" dirty="0"/>
          </a:p>
        </p:txBody>
      </p:sp>
      <p:sp>
        <p:nvSpPr>
          <p:cNvPr id="22" name="Rectangle 21"/>
          <p:cNvSpPr/>
          <p:nvPr/>
        </p:nvSpPr>
        <p:spPr>
          <a:xfrm>
            <a:off x="6826688" y="54194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10</a:t>
            </a:r>
            <a:endParaRPr lang="en-GB" sz="3800" b="1" dirty="0"/>
          </a:p>
        </p:txBody>
      </p:sp>
      <p:sp>
        <p:nvSpPr>
          <p:cNvPr id="23" name="Rectangle 22"/>
          <p:cNvSpPr/>
          <p:nvPr/>
        </p:nvSpPr>
        <p:spPr>
          <a:xfrm>
            <a:off x="2010333" y="1266885"/>
            <a:ext cx="5719491" cy="769441"/>
          </a:xfrm>
          <a:prstGeom prst="rect">
            <a:avLst/>
          </a:prstGeom>
        </p:spPr>
        <p:txBody>
          <a:bodyPr wrap="square">
            <a:spAutoFit/>
          </a:bodyPr>
          <a:lstStyle/>
          <a:p>
            <a:r>
              <a:rPr lang="el-GR" sz="2200" b="1" dirty="0"/>
              <a:t>ΒΑΣΙΚΑ ΧΑΡΑΚΤΗΡΙΣΤΙΚΑ</a:t>
            </a:r>
          </a:p>
          <a:p>
            <a:r>
              <a:rPr lang="el-GR" sz="2200" b="1" dirty="0"/>
              <a:t>ΣΧΕΔΙΩΝ ΚΑ12</a:t>
            </a:r>
            <a:r>
              <a:rPr lang="en-US" sz="2200" b="1" dirty="0"/>
              <a:t>1</a:t>
            </a:r>
          </a:p>
        </p:txBody>
      </p:sp>
      <p:sp>
        <p:nvSpPr>
          <p:cNvPr id="4" name="Rectangle 3"/>
          <p:cNvSpPr/>
          <p:nvPr/>
        </p:nvSpPr>
        <p:spPr>
          <a:xfrm>
            <a:off x="7897712" y="2444899"/>
            <a:ext cx="3752437" cy="430887"/>
          </a:xfrm>
          <a:prstGeom prst="rect">
            <a:avLst/>
          </a:prstGeom>
        </p:spPr>
        <p:txBody>
          <a:bodyPr wrap="none">
            <a:spAutoFit/>
          </a:bodyPr>
          <a:lstStyle/>
          <a:p>
            <a:r>
              <a:rPr lang="el-GR" sz="2200" b="1" dirty="0"/>
              <a:t>ΥΠΟΣΤΗΡΙΚΤΙΚΟΙ ΟΡΓΑΝΙΣΜΟΙ</a:t>
            </a:r>
            <a:endParaRPr lang="en-US" sz="2200" b="1" dirty="0"/>
          </a:p>
        </p:txBody>
      </p:sp>
      <p:sp>
        <p:nvSpPr>
          <p:cNvPr id="24" name="Rectangle 23"/>
          <p:cNvSpPr/>
          <p:nvPr/>
        </p:nvSpPr>
        <p:spPr>
          <a:xfrm>
            <a:off x="2040813" y="3467142"/>
            <a:ext cx="2594428" cy="430887"/>
          </a:xfrm>
          <a:prstGeom prst="rect">
            <a:avLst/>
          </a:prstGeom>
        </p:spPr>
        <p:txBody>
          <a:bodyPr wrap="none">
            <a:spAutoFit/>
          </a:bodyPr>
          <a:lstStyle/>
          <a:p>
            <a:r>
              <a:rPr lang="el-GR" sz="2200" b="1" dirty="0"/>
              <a:t>ΔΙΑΧΕΙΡΙΣΗ</a:t>
            </a:r>
            <a:r>
              <a:rPr lang="el-GR" b="1" dirty="0"/>
              <a:t> </a:t>
            </a:r>
            <a:r>
              <a:rPr lang="el-GR" sz="2200" b="1" dirty="0"/>
              <a:t>ΣΧΕΔΙΩΝ</a:t>
            </a:r>
            <a:endParaRPr lang="en-US" sz="2200" b="1" dirty="0"/>
          </a:p>
        </p:txBody>
      </p:sp>
      <p:sp>
        <p:nvSpPr>
          <p:cNvPr id="25" name="Rectangle 24"/>
          <p:cNvSpPr/>
          <p:nvPr/>
        </p:nvSpPr>
        <p:spPr>
          <a:xfrm>
            <a:off x="2064718" y="4532522"/>
            <a:ext cx="2826415" cy="430887"/>
          </a:xfrm>
          <a:prstGeom prst="rect">
            <a:avLst/>
          </a:prstGeom>
        </p:spPr>
        <p:txBody>
          <a:bodyPr wrap="none">
            <a:spAutoFit/>
          </a:bodyPr>
          <a:lstStyle/>
          <a:p>
            <a:r>
              <a:rPr lang="el-GR" sz="2200" b="1" dirty="0"/>
              <a:t>ΕΡΓΑΛΕΙΑ ΔΙΑΧΕΙΡΙΣΗΣ</a:t>
            </a:r>
            <a:endParaRPr lang="en-US" sz="2200" b="1" dirty="0"/>
          </a:p>
        </p:txBody>
      </p:sp>
      <p:sp>
        <p:nvSpPr>
          <p:cNvPr id="26" name="Rectangle 25"/>
          <p:cNvSpPr/>
          <p:nvPr/>
        </p:nvSpPr>
        <p:spPr>
          <a:xfrm>
            <a:off x="7843075" y="1423322"/>
            <a:ext cx="1061060" cy="430887"/>
          </a:xfrm>
          <a:prstGeom prst="rect">
            <a:avLst/>
          </a:prstGeom>
        </p:spPr>
        <p:txBody>
          <a:bodyPr wrap="none">
            <a:spAutoFit/>
          </a:bodyPr>
          <a:lstStyle/>
          <a:p>
            <a:r>
              <a:rPr lang="el-GR" sz="2200" b="1" dirty="0"/>
              <a:t>ΑΡΧΕΙΟ</a:t>
            </a:r>
            <a:endParaRPr lang="en-US" sz="2200" b="1" dirty="0"/>
          </a:p>
        </p:txBody>
      </p:sp>
      <p:sp>
        <p:nvSpPr>
          <p:cNvPr id="27" name="Rectangle 26"/>
          <p:cNvSpPr/>
          <p:nvPr/>
        </p:nvSpPr>
        <p:spPr>
          <a:xfrm>
            <a:off x="2064718" y="5546724"/>
            <a:ext cx="3203377" cy="430887"/>
          </a:xfrm>
          <a:prstGeom prst="rect">
            <a:avLst/>
          </a:prstGeom>
        </p:spPr>
        <p:txBody>
          <a:bodyPr wrap="none">
            <a:spAutoFit/>
          </a:bodyPr>
          <a:lstStyle/>
          <a:p>
            <a:r>
              <a:rPr lang="el-GR" sz="2200" b="1" dirty="0"/>
              <a:t>ΥΠΟΣΤΗΡΙΚΤΙΚΑ ΕΓΓΡΑΦΑ</a:t>
            </a:r>
            <a:endParaRPr lang="en-US" sz="2200" b="1" dirty="0"/>
          </a:p>
        </p:txBody>
      </p:sp>
      <p:sp>
        <p:nvSpPr>
          <p:cNvPr id="29" name="Rectangle 28"/>
          <p:cNvSpPr/>
          <p:nvPr/>
        </p:nvSpPr>
        <p:spPr>
          <a:xfrm>
            <a:off x="7897712" y="4438962"/>
            <a:ext cx="3416320" cy="430887"/>
          </a:xfrm>
          <a:prstGeom prst="rect">
            <a:avLst/>
          </a:prstGeom>
        </p:spPr>
        <p:txBody>
          <a:bodyPr wrap="none">
            <a:spAutoFit/>
          </a:bodyPr>
          <a:lstStyle/>
          <a:p>
            <a:r>
              <a:rPr lang="el-GR" sz="2200" b="1" dirty="0"/>
              <a:t>ΑΛΛΑΓΕΣ - ΤΡΟΠΟΠΟΙΗΣΕΙΣ</a:t>
            </a:r>
            <a:endParaRPr lang="en-US" sz="2200" b="1" dirty="0"/>
          </a:p>
        </p:txBody>
      </p:sp>
      <p:sp>
        <p:nvSpPr>
          <p:cNvPr id="30" name="Rectangle 29"/>
          <p:cNvSpPr/>
          <p:nvPr/>
        </p:nvSpPr>
        <p:spPr>
          <a:xfrm>
            <a:off x="7897712" y="3415019"/>
            <a:ext cx="2421625" cy="430887"/>
          </a:xfrm>
          <a:prstGeom prst="rect">
            <a:avLst/>
          </a:prstGeom>
        </p:spPr>
        <p:txBody>
          <a:bodyPr wrap="none">
            <a:spAutoFit/>
          </a:bodyPr>
          <a:lstStyle/>
          <a:p>
            <a:r>
              <a:rPr lang="el-GR" sz="2200" b="1" dirty="0"/>
              <a:t>ΚΛΕΙΣΙΜΟ ΣΧΕΔΙΟΥ</a:t>
            </a:r>
            <a:endParaRPr lang="en-US" sz="2200" b="1" dirty="0"/>
          </a:p>
        </p:txBody>
      </p:sp>
      <p:sp>
        <p:nvSpPr>
          <p:cNvPr id="35" name="Rectangle 34"/>
          <p:cNvSpPr/>
          <p:nvPr/>
        </p:nvSpPr>
        <p:spPr>
          <a:xfrm>
            <a:off x="7897712" y="5524956"/>
            <a:ext cx="1152047" cy="430887"/>
          </a:xfrm>
          <a:prstGeom prst="rect">
            <a:avLst/>
          </a:prstGeom>
        </p:spPr>
        <p:txBody>
          <a:bodyPr wrap="none">
            <a:spAutoFit/>
          </a:bodyPr>
          <a:lstStyle/>
          <a:p>
            <a:r>
              <a:rPr lang="el-GR" sz="2200" b="1" dirty="0"/>
              <a:t>ΕΛΕΓΧΟΙ</a:t>
            </a:r>
            <a:endParaRPr lang="en-US" sz="2200" b="1" dirty="0"/>
          </a:p>
        </p:txBody>
      </p:sp>
      <p:sp>
        <p:nvSpPr>
          <p:cNvPr id="36" name="Rectangle 35"/>
          <p:cNvSpPr/>
          <p:nvPr/>
        </p:nvSpPr>
        <p:spPr>
          <a:xfrm>
            <a:off x="6827383" y="442328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9</a:t>
            </a:r>
            <a:endParaRPr lang="en-GB" sz="3800" b="1" dirty="0"/>
          </a:p>
        </p:txBody>
      </p:sp>
    </p:spTree>
    <p:extLst>
      <p:ext uri="{BB962C8B-B14F-4D97-AF65-F5344CB8AC3E}">
        <p14:creationId xmlns:p14="http://schemas.microsoft.com/office/powerpoint/2010/main" val="1746055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(6) – ΠΑΡΑΚΟΛΟΥΘΗΣΗ</a:t>
            </a:r>
            <a:endParaRPr lang="el-GR" sz="2600" dirty="0">
              <a:solidFill>
                <a:schemeClr val="bg1"/>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grpSp>
        <p:nvGrpSpPr>
          <p:cNvPr id="12" name="Google Shape;672;p26"/>
          <p:cNvGrpSpPr/>
          <p:nvPr/>
        </p:nvGrpSpPr>
        <p:grpSpPr>
          <a:xfrm rot="19543285">
            <a:off x="704687" y="5552672"/>
            <a:ext cx="1256885" cy="1311919"/>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2169295" y="6085453"/>
            <a:ext cx="460836" cy="481509"/>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2731564" y="6252570"/>
            <a:ext cx="437129" cy="456738"/>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
        <p:nvSpPr>
          <p:cNvPr id="5" name="Rectangle 4">
            <a:extLst>
              <a:ext uri="{FF2B5EF4-FFF2-40B4-BE49-F238E27FC236}">
                <a16:creationId xmlns:a16="http://schemas.microsoft.com/office/drawing/2014/main" id="{D418C17C-5F6A-E231-1935-B688230A0066}"/>
              </a:ext>
            </a:extLst>
          </p:cNvPr>
          <p:cNvSpPr/>
          <p:nvPr/>
        </p:nvSpPr>
        <p:spPr>
          <a:xfrm>
            <a:off x="403204" y="933119"/>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6" name="Isosceles Triangle 5">
            <a:extLst>
              <a:ext uri="{FF2B5EF4-FFF2-40B4-BE49-F238E27FC236}">
                <a16:creationId xmlns:a16="http://schemas.microsoft.com/office/drawing/2014/main" id="{75BF3B42-2923-B429-E83B-35C6CAD4EE5F}"/>
              </a:ext>
            </a:extLst>
          </p:cNvPr>
          <p:cNvSpPr/>
          <p:nvPr/>
        </p:nvSpPr>
        <p:spPr>
          <a:xfrm rot="5400000">
            <a:off x="2717674" y="1002813"/>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Diagram 6">
            <a:extLst>
              <a:ext uri="{FF2B5EF4-FFF2-40B4-BE49-F238E27FC236}">
                <a16:creationId xmlns:a16="http://schemas.microsoft.com/office/drawing/2014/main" id="{71300F0D-C50B-F155-C9AD-BE30590EBBC0}"/>
              </a:ext>
            </a:extLst>
          </p:cNvPr>
          <p:cNvGraphicFramePr/>
          <p:nvPr>
            <p:extLst>
              <p:ext uri="{D42A27DB-BD31-4B8C-83A1-F6EECF244321}">
                <p14:modId xmlns:p14="http://schemas.microsoft.com/office/powerpoint/2010/main" val="329532884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0288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4443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(7) – ΠΑΡΑΚΟΛΟΥΘΗΣΗ</a:t>
            </a:r>
            <a:endParaRPr lang="el-GR" sz="2600" dirty="0">
              <a:solidFill>
                <a:schemeClr val="bg1"/>
              </a:solidFill>
            </a:endParaRPr>
          </a:p>
        </p:txBody>
      </p:sp>
      <p:sp>
        <p:nvSpPr>
          <p:cNvPr id="64" name="Freeform 63"/>
          <p:cNvSpPr/>
          <p:nvPr/>
        </p:nvSpPr>
        <p:spPr>
          <a:xfrm>
            <a:off x="1634652" y="4471188"/>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grpSp>
        <p:nvGrpSpPr>
          <p:cNvPr id="12" name="Google Shape;672;p26"/>
          <p:cNvGrpSpPr/>
          <p:nvPr/>
        </p:nvGrpSpPr>
        <p:grpSpPr>
          <a:xfrm rot="20177549">
            <a:off x="11116401" y="696627"/>
            <a:ext cx="715290" cy="746610"/>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1866118" y="6383815"/>
            <a:ext cx="371912" cy="388596"/>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2248420" y="6296994"/>
            <a:ext cx="397468" cy="415298"/>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130307"/>
            <a:ext cx="610373" cy="522905"/>
          </a:xfrm>
          <a:prstGeom prst="rect">
            <a:avLst/>
          </a:prstGeom>
        </p:spPr>
      </p:pic>
      <p:sp>
        <p:nvSpPr>
          <p:cNvPr id="38" name="Rectangle 37"/>
          <p:cNvSpPr/>
          <p:nvPr/>
        </p:nvSpPr>
        <p:spPr>
          <a:xfrm>
            <a:off x="403204" y="933119"/>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4" name="Isosceles Triangle 3"/>
          <p:cNvSpPr/>
          <p:nvPr/>
        </p:nvSpPr>
        <p:spPr>
          <a:xfrm rot="5400000">
            <a:off x="2717674" y="1002813"/>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304144" y="1759408"/>
            <a:ext cx="3344728" cy="114833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Τι</a:t>
            </a:r>
            <a:r>
              <a:rPr lang="el-GR" sz="2400" dirty="0"/>
              <a:t> αξιολογείτε;</a:t>
            </a:r>
            <a:endParaRPr lang="en-GB" sz="2400" dirty="0"/>
          </a:p>
        </p:txBody>
      </p:sp>
      <p:sp>
        <p:nvSpPr>
          <p:cNvPr id="42" name="Rounded Rectangle 41"/>
          <p:cNvSpPr/>
          <p:nvPr/>
        </p:nvSpPr>
        <p:spPr>
          <a:xfrm>
            <a:off x="3240569" y="1761036"/>
            <a:ext cx="8624544" cy="1146708"/>
          </a:xfrm>
          <a:prstGeom prst="roundRect">
            <a:avLst/>
          </a:prstGeom>
          <a:no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200" dirty="0">
                <a:solidFill>
                  <a:srgbClr val="70AD47"/>
                </a:solidFill>
              </a:rPr>
              <a:t>Αξιολογείται η κάθε δραστηριότητα ξεχωριστά αλλά και το σχέδιο στο σύνολό του. </a:t>
            </a:r>
            <a:endParaRPr lang="en-GB" sz="2200" dirty="0">
              <a:solidFill>
                <a:srgbClr val="70AD47"/>
              </a:solidFill>
            </a:endParaRPr>
          </a:p>
        </p:txBody>
      </p:sp>
      <p:sp>
        <p:nvSpPr>
          <p:cNvPr id="46" name="Rounded Rectangle 45"/>
          <p:cNvSpPr/>
          <p:nvPr/>
        </p:nvSpPr>
        <p:spPr>
          <a:xfrm>
            <a:off x="304144" y="3148489"/>
            <a:ext cx="3344728" cy="1148336"/>
          </a:xfrm>
          <a:prstGeom prst="roundRect">
            <a:avLst/>
          </a:prstGeom>
          <a:solidFill>
            <a:srgbClr val="48B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Πότε</a:t>
            </a:r>
            <a:r>
              <a:rPr lang="el-GR" sz="2400" dirty="0"/>
              <a:t> πρέπει να γίνεται αξιολόγηση;</a:t>
            </a:r>
            <a:endParaRPr lang="en-GB" sz="2400" dirty="0"/>
          </a:p>
        </p:txBody>
      </p:sp>
      <p:sp>
        <p:nvSpPr>
          <p:cNvPr id="47" name="Rounded Rectangle 46"/>
          <p:cNvSpPr/>
          <p:nvPr/>
        </p:nvSpPr>
        <p:spPr>
          <a:xfrm>
            <a:off x="3240569" y="3148489"/>
            <a:ext cx="8624543" cy="1148336"/>
          </a:xfrm>
          <a:prstGeom prst="roundRect">
            <a:avLst/>
          </a:prstGeom>
          <a:noFill/>
          <a:ln>
            <a:solidFill>
              <a:srgbClr val="48B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200" dirty="0">
                <a:solidFill>
                  <a:srgbClr val="48BB4F"/>
                </a:solidFill>
              </a:rPr>
              <a:t>Κάθε δραστηριότητα πρέπει να αξιολογείται αμέσως μετά το τέλος της. Μετά το τέλος του σχεδίου, πρέπει να γίνεται συνολική αξιολόγηση του σχεδίου.</a:t>
            </a:r>
            <a:endParaRPr lang="en-GB" sz="2200" dirty="0">
              <a:solidFill>
                <a:srgbClr val="5B9BD5"/>
              </a:solidFill>
            </a:endParaRPr>
          </a:p>
        </p:txBody>
      </p:sp>
      <p:sp>
        <p:nvSpPr>
          <p:cNvPr id="48" name="Rounded Rectangle 47"/>
          <p:cNvSpPr/>
          <p:nvPr/>
        </p:nvSpPr>
        <p:spPr>
          <a:xfrm>
            <a:off x="304144" y="4572324"/>
            <a:ext cx="3344728" cy="1466109"/>
          </a:xfrm>
          <a:prstGeom prst="roundRect">
            <a:avLst/>
          </a:prstGeom>
          <a:solidFill>
            <a:srgbClr val="4DC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Ποιοι</a:t>
            </a:r>
            <a:r>
              <a:rPr lang="el-GR" sz="2400" dirty="0"/>
              <a:t> πρέπει να εμπλακούν στη διαδικασία αυτή;</a:t>
            </a:r>
            <a:endParaRPr lang="en-GB" sz="2400" dirty="0"/>
          </a:p>
        </p:txBody>
      </p:sp>
      <p:sp>
        <p:nvSpPr>
          <p:cNvPr id="49" name="Rounded Rectangle 48"/>
          <p:cNvSpPr/>
          <p:nvPr/>
        </p:nvSpPr>
        <p:spPr>
          <a:xfrm>
            <a:off x="3240569" y="4573952"/>
            <a:ext cx="8624543" cy="1460279"/>
          </a:xfrm>
          <a:prstGeom prst="roundRect">
            <a:avLst/>
          </a:prstGeom>
          <a:noFill/>
          <a:ln>
            <a:solidFill>
              <a:srgbClr val="4DC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200" dirty="0">
                <a:solidFill>
                  <a:srgbClr val="4DC58D"/>
                </a:solidFill>
              </a:rPr>
              <a:t>Για να υπάρχει ολοκληρωμένη πληροφόρηση, πρέπει να συμμετέχουν όλα τα μέρη που είχαν κάποιο ρόλο (συμμετέχοντες, οργανισμός αποστολής / υποδοχής, μέντορες, εκπαιδευτές κλπ.)</a:t>
            </a:r>
            <a:endParaRPr lang="en-GB" sz="2200" dirty="0">
              <a:solidFill>
                <a:srgbClr val="4DC58D"/>
              </a:solidFill>
            </a:endParaRPr>
          </a:p>
        </p:txBody>
      </p:sp>
      <p:grpSp>
        <p:nvGrpSpPr>
          <p:cNvPr id="51" name="Google Shape;672;p26"/>
          <p:cNvGrpSpPr/>
          <p:nvPr/>
        </p:nvGrpSpPr>
        <p:grpSpPr>
          <a:xfrm rot="19543285">
            <a:off x="1061532" y="6005150"/>
            <a:ext cx="867485" cy="905469"/>
            <a:chOff x="2497275" y="2744159"/>
            <a:chExt cx="370930" cy="370549"/>
          </a:xfrm>
        </p:grpSpPr>
        <p:sp>
          <p:nvSpPr>
            <p:cNvPr id="52"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5"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6"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7"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5" name="TextBox 4"/>
          <p:cNvSpPr txBox="1"/>
          <p:nvPr/>
        </p:nvSpPr>
        <p:spPr>
          <a:xfrm>
            <a:off x="3135316" y="800215"/>
            <a:ext cx="7251239" cy="784830"/>
          </a:xfrm>
          <a:prstGeom prst="rect">
            <a:avLst/>
          </a:prstGeom>
          <a:solidFill>
            <a:schemeClr val="accent1">
              <a:alpha val="30000"/>
            </a:schemeClr>
          </a:solidFill>
        </p:spPr>
        <p:txBody>
          <a:bodyPr wrap="square" rtlCol="0">
            <a:spAutoFit/>
          </a:bodyPr>
          <a:lstStyle/>
          <a:p>
            <a:r>
              <a:rPr lang="el-GR" sz="1500" i="1" dirty="0"/>
              <a:t>Τα πιο κάτω είναι παραδείγματα καλής πρακτικής. Δεν υποχρεούστε να ακολουθήσετε όλα αυτά τα βήματα, αλλά μπορείτε να αξιολογείτε τις δραστηριότητες και το σχέδιο σας με τις διαδικασίες που θεωρείτε πιο κατάλληλες για το δικό σας σχέδιο ή οργανισμό. </a:t>
            </a:r>
            <a:endParaRPr lang="en-GB" sz="1500" i="1" dirty="0"/>
          </a:p>
        </p:txBody>
      </p:sp>
    </p:spTree>
    <p:extLst>
      <p:ext uri="{BB962C8B-B14F-4D97-AF65-F5344CB8AC3E}">
        <p14:creationId xmlns:p14="http://schemas.microsoft.com/office/powerpoint/2010/main" val="110068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661812" y="1430825"/>
            <a:ext cx="9212029" cy="4377702"/>
          </a:xfrm>
          <a:prstGeom prst="roundRect">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nSpc>
                <a:spcPct val="115000"/>
              </a:lnSpc>
            </a:pPr>
            <a:r>
              <a:rPr lang="el-GR" sz="2400" b="1" dirty="0">
                <a:solidFill>
                  <a:srgbClr val="5B9BD5"/>
                </a:solidFill>
              </a:rPr>
              <a:t>Φόρμα αξιολόγησης: </a:t>
            </a:r>
            <a:r>
              <a:rPr lang="el-GR" sz="2200" dirty="0">
                <a:solidFill>
                  <a:srgbClr val="5B9BD5"/>
                </a:solidFill>
              </a:rPr>
              <a:t>Συμπληρώνεται από τους συμμετέχοντες και άλλους εμπλεκόμενους για να αξιολογήσουν διάφορες πτυχές της κινητικότητας/ δραστηριότητας, καθώς και τον αντίκτυπο της. Ζητήστε από τους συμμετέχοντες να συμπληρώσουν φόρμες σε διαφορετικά στάδια του σχεδίου, ώστε να μπορούν να μετρήσουν καλύτερα την εξέλιξή τους και τις διαφορές κάθε σταδίου.</a:t>
            </a:r>
          </a:p>
          <a:p>
            <a:pPr lvl="2" algn="just">
              <a:lnSpc>
                <a:spcPct val="115000"/>
              </a:lnSpc>
            </a:pPr>
            <a:endParaRPr lang="el-GR" sz="2400" dirty="0">
              <a:solidFill>
                <a:srgbClr val="5B9BD5"/>
              </a:solidFill>
            </a:endParaRPr>
          </a:p>
          <a:p>
            <a:pPr lvl="2">
              <a:lnSpc>
                <a:spcPct val="115000"/>
              </a:lnSpc>
            </a:pPr>
            <a:r>
              <a:rPr lang="el-GR" sz="2400" b="1" dirty="0">
                <a:solidFill>
                  <a:srgbClr val="5B9BD5"/>
                </a:solidFill>
              </a:rPr>
              <a:t>Ατομικές συνεντεύξεις: </a:t>
            </a:r>
            <a:r>
              <a:rPr lang="el-GR" sz="2200" dirty="0">
                <a:solidFill>
                  <a:srgbClr val="5B9BD5"/>
                </a:solidFill>
              </a:rPr>
              <a:t>Μπορείτε να χρησιμοποιήσετε αυτή τη μέθοδο εάν έχετε μικρό αριθμό εμπλεκομένων. </a:t>
            </a:r>
          </a:p>
        </p:txBody>
      </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(8)– ΠΑΡΑΚΟΛΟΥΘΗΣΗ</a:t>
            </a:r>
            <a:endParaRPr lang="el-GR" sz="2600" dirty="0">
              <a:solidFill>
                <a:schemeClr val="bg1"/>
              </a:solidFill>
            </a:endParaRPr>
          </a:p>
        </p:txBody>
      </p:sp>
      <p:grpSp>
        <p:nvGrpSpPr>
          <p:cNvPr id="12" name="Google Shape;672;p26"/>
          <p:cNvGrpSpPr/>
          <p:nvPr/>
        </p:nvGrpSpPr>
        <p:grpSpPr>
          <a:xfrm rot="19543285">
            <a:off x="809909" y="5893865"/>
            <a:ext cx="980558" cy="1023493"/>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grpSp>
      <p:grpSp>
        <p:nvGrpSpPr>
          <p:cNvPr id="3" name="Group 2"/>
          <p:cNvGrpSpPr/>
          <p:nvPr/>
        </p:nvGrpSpPr>
        <p:grpSpPr>
          <a:xfrm rot="411762">
            <a:off x="1982547" y="5930137"/>
            <a:ext cx="460836" cy="481509"/>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grpSp>
      <p:grpSp>
        <p:nvGrpSpPr>
          <p:cNvPr id="33" name="Group 32"/>
          <p:cNvGrpSpPr/>
          <p:nvPr/>
        </p:nvGrpSpPr>
        <p:grpSpPr>
          <a:xfrm rot="411762">
            <a:off x="2525806" y="6347508"/>
            <a:ext cx="367280" cy="383756"/>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
        <p:nvSpPr>
          <p:cNvPr id="29" name="Rounded Rectangle 28"/>
          <p:cNvSpPr/>
          <p:nvPr/>
        </p:nvSpPr>
        <p:spPr>
          <a:xfrm>
            <a:off x="329112" y="1422115"/>
            <a:ext cx="3460567" cy="4386411"/>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Ποιες μέθοδοι αξιολόγησης </a:t>
            </a:r>
            <a:r>
              <a:rPr lang="el-GR" sz="2400" dirty="0"/>
              <a:t>είναι αποτελεσματικές; </a:t>
            </a:r>
            <a:r>
              <a:rPr lang="el-GR" sz="2400" dirty="0">
                <a:solidFill>
                  <a:srgbClr val="5B9BD5"/>
                </a:solidFill>
              </a:rPr>
              <a:t>Ο </a:t>
            </a:r>
          </a:p>
          <a:p>
            <a:pPr algn="ctr"/>
            <a:endParaRPr lang="el-GR" sz="2400" i="1" dirty="0">
              <a:solidFill>
                <a:srgbClr val="5B9BD5"/>
              </a:solidFill>
            </a:endParaRPr>
          </a:p>
          <a:p>
            <a:pPr algn="ctr"/>
            <a:r>
              <a:rPr lang="el-GR" i="1" dirty="0">
                <a:solidFill>
                  <a:schemeClr val="bg1"/>
                </a:solidFill>
              </a:rPr>
              <a:t>Κάθε οργανισμός μπορεί να επιλέξει τις μεθόδους που ικανοποιούν καλύτερα τις ανάγκες του σχεδίου του, του οργανισμού του κλπ.  </a:t>
            </a:r>
          </a:p>
          <a:p>
            <a:pPr algn="ctr"/>
            <a:endParaRPr lang="en-GB" sz="2400" dirty="0"/>
          </a:p>
        </p:txBody>
      </p:sp>
      <p:sp>
        <p:nvSpPr>
          <p:cNvPr id="37" name="Rectangle 36"/>
          <p:cNvSpPr/>
          <p:nvPr/>
        </p:nvSpPr>
        <p:spPr>
          <a:xfrm>
            <a:off x="312872" y="922023"/>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38" name="Isosceles Triangle 37"/>
          <p:cNvSpPr/>
          <p:nvPr/>
        </p:nvSpPr>
        <p:spPr>
          <a:xfrm rot="5400000">
            <a:off x="2627342" y="991717"/>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6519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614106" y="1470820"/>
            <a:ext cx="9346305" cy="4096158"/>
          </a:xfrm>
          <a:prstGeom prst="roundRect">
            <a:avLst/>
          </a:prstGeom>
          <a:noFill/>
          <a:ln>
            <a:solidFill>
              <a:srgbClr val="54CC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lvl="2" indent="-342900">
              <a:lnSpc>
                <a:spcPct val="115000"/>
              </a:lnSpc>
              <a:buFont typeface="Wingdings" panose="05000000000000000000" pitchFamily="2" charset="2"/>
              <a:buChar char="ü"/>
            </a:pPr>
            <a:r>
              <a:rPr lang="el-GR" sz="2100" dirty="0">
                <a:solidFill>
                  <a:srgbClr val="2FA3A3"/>
                </a:solidFill>
              </a:rPr>
              <a:t>Καταγράψτε τα αποτελέσματα της αξιολόγησης της δραστηριότητας</a:t>
            </a:r>
            <a:r>
              <a:rPr lang="en-US" sz="2100" dirty="0">
                <a:solidFill>
                  <a:srgbClr val="2FA3A3"/>
                </a:solidFill>
              </a:rPr>
              <a:t>. </a:t>
            </a:r>
            <a:endParaRPr lang="el-GR" sz="2100" dirty="0">
              <a:solidFill>
                <a:srgbClr val="2FA3A3"/>
              </a:solidFill>
            </a:endParaRPr>
          </a:p>
          <a:p>
            <a:pPr marL="1257300" lvl="2" indent="-342900">
              <a:lnSpc>
                <a:spcPct val="115000"/>
              </a:lnSpc>
              <a:buFont typeface="Wingdings" panose="05000000000000000000" pitchFamily="2" charset="2"/>
              <a:buChar char="ü"/>
            </a:pPr>
            <a:r>
              <a:rPr lang="el-GR" sz="2100" dirty="0">
                <a:solidFill>
                  <a:srgbClr val="2FA3A3"/>
                </a:solidFill>
              </a:rPr>
              <a:t>Καταγράψτε τον αντίκτυπο που είχε η δραστηριότητα. </a:t>
            </a:r>
          </a:p>
          <a:p>
            <a:pPr marL="1257300" lvl="2" indent="-342900">
              <a:lnSpc>
                <a:spcPct val="115000"/>
              </a:lnSpc>
              <a:buFont typeface="Wingdings" panose="05000000000000000000" pitchFamily="2" charset="2"/>
              <a:buChar char="ü"/>
            </a:pPr>
            <a:r>
              <a:rPr lang="el-GR" sz="2100" dirty="0">
                <a:solidFill>
                  <a:srgbClr val="2FA3A3"/>
                </a:solidFill>
              </a:rPr>
              <a:t>Κοινοποιήστε τα αποτελέσματα στους εμπλεκόμενους (ομάδα διαχείρισης του σχεδίου, διεύθυνση, συμμετέχοντες κλπ.) </a:t>
            </a:r>
          </a:p>
          <a:p>
            <a:pPr marL="1257300" lvl="2" indent="-342900">
              <a:lnSpc>
                <a:spcPct val="115000"/>
              </a:lnSpc>
              <a:buFont typeface="Wingdings" panose="05000000000000000000" pitchFamily="2" charset="2"/>
              <a:buChar char="ü"/>
            </a:pPr>
            <a:r>
              <a:rPr lang="el-GR" sz="2100" dirty="0">
                <a:solidFill>
                  <a:srgbClr val="2FA3A3"/>
                </a:solidFill>
              </a:rPr>
              <a:t>Προσδιορίστε τις βασικές βελτιώσεις που χρειάζεται </a:t>
            </a:r>
            <a:endParaRPr lang="en-US" sz="2100" dirty="0">
              <a:solidFill>
                <a:srgbClr val="2FA3A3"/>
              </a:solidFill>
            </a:endParaRPr>
          </a:p>
          <a:p>
            <a:pPr lvl="2">
              <a:lnSpc>
                <a:spcPct val="115000"/>
              </a:lnSpc>
            </a:pPr>
            <a:r>
              <a:rPr lang="el-GR" sz="2100" dirty="0">
                <a:solidFill>
                  <a:srgbClr val="2FA3A3"/>
                </a:solidFill>
              </a:rPr>
              <a:t>να γίνουν για την επόμενη δραστηριότητα. </a:t>
            </a:r>
          </a:p>
          <a:p>
            <a:pPr lvl="2">
              <a:lnSpc>
                <a:spcPct val="115000"/>
              </a:lnSpc>
            </a:pPr>
            <a:endParaRPr lang="el-GR" sz="2100" dirty="0">
              <a:solidFill>
                <a:srgbClr val="2FA3A3"/>
              </a:solidFill>
            </a:endParaRPr>
          </a:p>
          <a:p>
            <a:pPr lvl="2" algn="ctr">
              <a:lnSpc>
                <a:spcPct val="115000"/>
              </a:lnSpc>
            </a:pPr>
            <a:r>
              <a:rPr lang="el-GR" sz="2100" dirty="0">
                <a:solidFill>
                  <a:srgbClr val="2FA3A3"/>
                </a:solidFill>
              </a:rPr>
              <a:t>Σε </a:t>
            </a:r>
            <a:r>
              <a:rPr lang="el-GR" sz="2100" b="1" dirty="0">
                <a:solidFill>
                  <a:srgbClr val="2FA3A3"/>
                </a:solidFill>
              </a:rPr>
              <a:t>επίπεδο σχεδίου </a:t>
            </a:r>
            <a:r>
              <a:rPr lang="el-GR" sz="2100" dirty="0">
                <a:solidFill>
                  <a:srgbClr val="2FA3A3"/>
                </a:solidFill>
              </a:rPr>
              <a:t>(μετά τη λήξη του), καταγράψτε τα αποτελέσματα και τον αντίκτυπο συνολικά, κοινοποιήστε τα αποτελέσματα, προσδιορίστε βελτιώσεις και αλλαγές </a:t>
            </a:r>
            <a:endParaRPr lang="en-GB" sz="2100" dirty="0">
              <a:solidFill>
                <a:srgbClr val="2FA3A3"/>
              </a:solidFill>
            </a:endParaRPr>
          </a:p>
          <a:p>
            <a:pPr lvl="2" algn="ctr">
              <a:lnSpc>
                <a:spcPct val="115000"/>
              </a:lnSpc>
            </a:pPr>
            <a:r>
              <a:rPr lang="el-GR" sz="2100" dirty="0">
                <a:solidFill>
                  <a:srgbClr val="2FA3A3"/>
                </a:solidFill>
              </a:rPr>
              <a:t>που χρειάζεται να γίνουν σε επόμενο σχέδιο. </a:t>
            </a:r>
          </a:p>
        </p:txBody>
      </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(9) – ΠΑΡΑΚΟΛΟΥΘΗΣΗ</a:t>
            </a:r>
            <a:endParaRPr lang="el-GR" sz="2600" dirty="0">
              <a:solidFill>
                <a:schemeClr val="bg1"/>
              </a:solidFill>
            </a:endParaRPr>
          </a:p>
        </p:txBody>
      </p:sp>
      <p:grpSp>
        <p:nvGrpSpPr>
          <p:cNvPr id="12" name="Google Shape;672;p26"/>
          <p:cNvGrpSpPr/>
          <p:nvPr/>
        </p:nvGrpSpPr>
        <p:grpSpPr>
          <a:xfrm rot="19543285">
            <a:off x="571170" y="6098395"/>
            <a:ext cx="745643" cy="778292"/>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1480954" y="6224628"/>
            <a:ext cx="360163" cy="376320"/>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1947483" y="6331659"/>
            <a:ext cx="277046" cy="289474"/>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
        <p:nvSpPr>
          <p:cNvPr id="29" name="Rounded Rectangle 28"/>
          <p:cNvSpPr/>
          <p:nvPr/>
        </p:nvSpPr>
        <p:spPr>
          <a:xfrm>
            <a:off x="312872" y="1447330"/>
            <a:ext cx="3460567" cy="4119648"/>
          </a:xfrm>
          <a:prstGeom prst="round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Πώς</a:t>
            </a:r>
            <a:r>
              <a:rPr lang="el-GR" sz="2400" dirty="0"/>
              <a:t> θα αξιοποιήσετε τα αποτελέσματα της αξιολόγησης;</a:t>
            </a:r>
            <a:endParaRPr lang="en-GB" sz="2400" dirty="0"/>
          </a:p>
        </p:txBody>
      </p:sp>
      <p:sp>
        <p:nvSpPr>
          <p:cNvPr id="37" name="Rectangle 36"/>
          <p:cNvSpPr/>
          <p:nvPr/>
        </p:nvSpPr>
        <p:spPr>
          <a:xfrm>
            <a:off x="312872" y="922023"/>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38" name="Isosceles Triangle 37"/>
          <p:cNvSpPr/>
          <p:nvPr/>
        </p:nvSpPr>
        <p:spPr>
          <a:xfrm rot="5400000">
            <a:off x="2627342" y="991717"/>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3965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ΑΝΤΙΚΤΥΠΟΣ ΣΧΕΔΙΟΥ - ΠΑΡΑΔΕΙΓΜΑΤΑ</a:t>
            </a:r>
            <a:endParaRPr lang="el-GR" sz="2600" dirty="0">
              <a:solidFill>
                <a:schemeClr val="bg1"/>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3" name="Rectangle 2"/>
          <p:cNvSpPr/>
          <p:nvPr/>
        </p:nvSpPr>
        <p:spPr>
          <a:xfrm>
            <a:off x="4794213" y="932076"/>
            <a:ext cx="2701256" cy="989901"/>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200" b="1" dirty="0">
                <a:solidFill>
                  <a:schemeClr val="tx1"/>
                </a:solidFill>
              </a:rPr>
              <a:t>ΜΕΤΡΗΣΗ</a:t>
            </a:r>
          </a:p>
          <a:p>
            <a:pPr algn="ctr"/>
            <a:r>
              <a:rPr lang="el-GR" sz="2200" b="1" dirty="0">
                <a:solidFill>
                  <a:schemeClr val="tx1"/>
                </a:solidFill>
              </a:rPr>
              <a:t>ΑΝΤΙΚΤΥΠΟΥ</a:t>
            </a:r>
            <a:endParaRPr lang="en-GB" sz="2200" b="1" dirty="0">
              <a:solidFill>
                <a:schemeClr val="tx1"/>
              </a:solidFill>
            </a:endParaRPr>
          </a:p>
        </p:txBody>
      </p:sp>
      <p:sp>
        <p:nvSpPr>
          <p:cNvPr id="4" name="Right Arrow 3"/>
          <p:cNvSpPr/>
          <p:nvPr/>
        </p:nvSpPr>
        <p:spPr>
          <a:xfrm>
            <a:off x="7658523" y="1377026"/>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0800000">
            <a:off x="3699356" y="1377860"/>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984608" y="954393"/>
            <a:ext cx="2134889"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ΠΟΙΟΤΙΚΑ ΔΕΔΟΜΕΝΑ</a:t>
            </a:r>
            <a:endParaRPr lang="en-GB" sz="2200" dirty="0">
              <a:solidFill>
                <a:schemeClr val="tx1"/>
              </a:solidFill>
            </a:endParaRPr>
          </a:p>
        </p:txBody>
      </p:sp>
      <p:sp>
        <p:nvSpPr>
          <p:cNvPr id="15" name="Rectangle 14"/>
          <p:cNvSpPr/>
          <p:nvPr/>
        </p:nvSpPr>
        <p:spPr>
          <a:xfrm>
            <a:off x="1063046" y="975752"/>
            <a:ext cx="2158326"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ΠΟΣΟΤΙΚΑ ΔΕΔΟΜΕΝΑ</a:t>
            </a:r>
            <a:endParaRPr lang="en-GB" sz="2200" dirty="0">
              <a:solidFill>
                <a:schemeClr val="tx1"/>
              </a:solidFill>
            </a:endParaRPr>
          </a:p>
        </p:txBody>
      </p:sp>
      <p:sp>
        <p:nvSpPr>
          <p:cNvPr id="5" name="Rectangle 4"/>
          <p:cNvSpPr/>
          <p:nvPr/>
        </p:nvSpPr>
        <p:spPr>
          <a:xfrm>
            <a:off x="8093339" y="2313605"/>
            <a:ext cx="3801047" cy="2640723"/>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 προσωπικό απέκτησε θετική στάση για συνεργασίες εκτός του οργανισμού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Βελτιώθηκαν οι ψηφιακές δεξιότητες του προσωπικού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Η διοικητική ομάδα απέκτησε εμπειρία διαχείρισης σχεδίων Ε+ </a:t>
            </a:r>
          </a:p>
          <a:p>
            <a:pPr>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p:cNvSpPr/>
          <p:nvPr/>
        </p:nvSpPr>
        <p:spPr>
          <a:xfrm>
            <a:off x="943763" y="2308191"/>
            <a:ext cx="4233643" cy="3896195"/>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Υλοποιήθηκαν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3</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κινητικότητες</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Εκπαιδεύτηκαν 3 συμμετέχοντες</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Συνεργασία οργανισμού με 2 οργανισμούς υποδοχής</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Πραγματοποιήθηκαν 3 εσωτερικές εκπαιδεύσεις προς ενημέρωση του προσωπικού που δεν συμμετείχε σε κινητικότητα</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Υιοθετήθηκε 1 νέα διαδικασία για την ενσωμάτωση της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αποκτηθείσας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γνώσης εντός του οργανισμού </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48D1C57-8E1C-66C6-A9CE-67CE7778AAB4}"/>
              </a:ext>
            </a:extLst>
          </p:cNvPr>
          <p:cNvSpPr txBox="1"/>
          <p:nvPr/>
        </p:nvSpPr>
        <p:spPr>
          <a:xfrm>
            <a:off x="444394" y="6013947"/>
            <a:ext cx="10200300" cy="646331"/>
          </a:xfrm>
          <a:prstGeom prst="rect">
            <a:avLst/>
          </a:prstGeom>
          <a:solidFill>
            <a:schemeClr val="accent2">
              <a:lumMod val="20000"/>
              <a:lumOff val="80000"/>
            </a:schemeClr>
          </a:solidFill>
          <a:effectLst/>
        </p:spPr>
        <p:txBody>
          <a:bodyPr wrap="square" rtlCol="0">
            <a:spAutoFit/>
          </a:bodyPr>
          <a:lstStyle/>
          <a:p>
            <a:r>
              <a:rPr lang="el-GR" b="1" dirty="0">
                <a:solidFill>
                  <a:srgbClr val="FF0000"/>
                </a:solidFill>
                <a:hlinkClick r:id="rId4">
                  <a:extLst>
                    <a:ext uri="{A12FA001-AC4F-418D-AE19-62706E023703}">
                      <ahyp:hlinkClr xmlns:ahyp="http://schemas.microsoft.com/office/drawing/2018/hyperlinkcolor" val="tx"/>
                    </a:ext>
                  </a:extLst>
                </a:hlinkClick>
              </a:rPr>
              <a:t>! </a:t>
            </a:r>
            <a:r>
              <a:rPr lang="en-US" b="1" dirty="0">
                <a:solidFill>
                  <a:srgbClr val="0563C1"/>
                </a:solidFill>
                <a:hlinkClick r:id="rId4">
                  <a:extLst>
                    <a:ext uri="{A12FA001-AC4F-418D-AE19-62706E023703}">
                      <ahyp:hlinkClr xmlns:ahyp="http://schemas.microsoft.com/office/drawing/2018/hyperlinkcolor" val="tx"/>
                    </a:ext>
                  </a:extLst>
                </a:hlinkClick>
              </a:rPr>
              <a:t>IMPACTTOOL</a:t>
            </a:r>
            <a:r>
              <a:rPr lang="en-US" dirty="0"/>
              <a:t> : </a:t>
            </a:r>
            <a:r>
              <a:rPr lang="el-GR" i="1" dirty="0"/>
              <a:t>Ψηφιακό εργαλείο που </a:t>
            </a:r>
            <a:r>
              <a:rPr lang="el-GR" sz="1800" i="1" dirty="0">
                <a:effectLst/>
                <a:ea typeface="Calibri" panose="020F0502020204030204" pitchFamily="34" charset="0"/>
                <a:cs typeface="Calibri" panose="020F0502020204030204" pitchFamily="34" charset="0"/>
              </a:rPr>
              <a:t>υποστηρίζει δικαιούχους σχεδίων </a:t>
            </a:r>
            <a:r>
              <a:rPr lang="en-GB" sz="1800" i="1" dirty="0">
                <a:effectLst/>
                <a:ea typeface="Calibri" panose="020F0502020204030204" pitchFamily="34" charset="0"/>
                <a:cs typeface="Calibri" panose="020F0502020204030204" pitchFamily="34" charset="0"/>
              </a:rPr>
              <a:t>Erasmus</a:t>
            </a:r>
            <a:r>
              <a:rPr lang="el-GR" sz="1800" i="1" dirty="0">
                <a:effectLst/>
                <a:ea typeface="Calibri" panose="020F0502020204030204" pitchFamily="34" charset="0"/>
                <a:cs typeface="Calibri" panose="020F0502020204030204" pitchFamily="34" charset="0"/>
              </a:rPr>
              <a:t>+ ως προς την παρακολούθηση και αξιολόγηση του αντίκτυπου των δραστηριοτήτων που υλοποιούνται.</a:t>
            </a:r>
          </a:p>
        </p:txBody>
      </p:sp>
    </p:spTree>
    <p:extLst>
      <p:ext uri="{BB962C8B-B14F-4D97-AF65-F5344CB8AC3E}">
        <p14:creationId xmlns:p14="http://schemas.microsoft.com/office/powerpoint/2010/main" val="1124295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9407924" y="1449125"/>
            <a:ext cx="1797668" cy="365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805162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ΠΑΡΑΔΕΙΓΜΑ ΣΧΕΔΙΑΣΜΟΥ (Σχέδιο διάρκειας 1</a:t>
            </a:r>
            <a:r>
              <a:rPr lang="en-US" dirty="0"/>
              <a:t>5</a:t>
            </a:r>
            <a:r>
              <a:rPr lang="el-GR" dirty="0"/>
              <a:t> μηνών) </a:t>
            </a:r>
          </a:p>
        </p:txBody>
      </p:sp>
      <p:sp>
        <p:nvSpPr>
          <p:cNvPr id="18" name="Rectangle 17"/>
          <p:cNvSpPr/>
          <p:nvPr/>
        </p:nvSpPr>
        <p:spPr>
          <a:xfrm>
            <a:off x="445439" y="2157429"/>
            <a:ext cx="885179" cy="553998"/>
          </a:xfrm>
          <a:prstGeom prst="rect">
            <a:avLst/>
          </a:prstGeom>
        </p:spPr>
        <p:txBody>
          <a:bodyPr wrap="none">
            <a:spAutoFit/>
          </a:bodyPr>
          <a:lstStyle/>
          <a:p>
            <a:pPr algn="ctr"/>
            <a:r>
              <a:rPr lang="el-GR" sz="1500" b="1" dirty="0">
                <a:solidFill>
                  <a:srgbClr val="FF0000"/>
                </a:solidFill>
              </a:rPr>
              <a:t>ΕΝΑΡΞΗ </a:t>
            </a:r>
          </a:p>
          <a:p>
            <a:pPr algn="ctr"/>
            <a:r>
              <a:rPr lang="el-GR" sz="1500" b="1" dirty="0">
                <a:solidFill>
                  <a:srgbClr val="FF0000"/>
                </a:solidFill>
              </a:rPr>
              <a:t>ΣΧΕΔΙΟΥ</a:t>
            </a:r>
            <a:endParaRPr lang="en-GB" sz="1500" b="1" dirty="0">
              <a:solidFill>
                <a:srgbClr val="FF0000"/>
              </a:solidFill>
            </a:endParaRPr>
          </a:p>
        </p:txBody>
      </p:sp>
      <p:sp>
        <p:nvSpPr>
          <p:cNvPr id="19" name="Rectangle 18"/>
          <p:cNvSpPr/>
          <p:nvPr/>
        </p:nvSpPr>
        <p:spPr>
          <a:xfrm>
            <a:off x="8800497" y="2114235"/>
            <a:ext cx="858826" cy="553998"/>
          </a:xfrm>
          <a:prstGeom prst="rect">
            <a:avLst/>
          </a:prstGeom>
        </p:spPr>
        <p:txBody>
          <a:bodyPr wrap="none">
            <a:spAutoFit/>
          </a:bodyPr>
          <a:lstStyle/>
          <a:p>
            <a:pPr algn="ctr"/>
            <a:r>
              <a:rPr lang="el-GR" sz="1500" b="1" dirty="0">
                <a:solidFill>
                  <a:srgbClr val="FF0000"/>
                </a:solidFill>
              </a:rPr>
              <a:t>ΛΗΞΗ </a:t>
            </a:r>
          </a:p>
          <a:p>
            <a:pPr algn="ctr"/>
            <a:r>
              <a:rPr lang="el-GR" sz="1500" b="1" dirty="0">
                <a:solidFill>
                  <a:srgbClr val="FF0000"/>
                </a:solidFill>
              </a:rPr>
              <a:t>ΣΧΕΔΙΟΥ</a:t>
            </a:r>
            <a:endParaRPr lang="en-GB" sz="1500" b="1" dirty="0">
              <a:solidFill>
                <a:srgbClr val="FF0000"/>
              </a:solidFill>
            </a:endParaRPr>
          </a:p>
        </p:txBody>
      </p:sp>
      <p:sp>
        <p:nvSpPr>
          <p:cNvPr id="29" name="Isosceles Triangle 28"/>
          <p:cNvSpPr/>
          <p:nvPr/>
        </p:nvSpPr>
        <p:spPr>
          <a:xfrm rot="2708150">
            <a:off x="670306" y="1613921"/>
            <a:ext cx="367029" cy="367029"/>
          </a:xfrm>
          <a:prstGeom prst="triangle">
            <a:avLst>
              <a:gd name="adj" fmla="val 100000"/>
            </a:avLst>
          </a:prstGeom>
          <a:solidFill>
            <a:srgbClr val="70AD47"/>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0" name="Isosceles Triangle 29"/>
          <p:cNvSpPr/>
          <p:nvPr/>
        </p:nvSpPr>
        <p:spPr>
          <a:xfrm rot="2708150">
            <a:off x="8964881" y="1623487"/>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3" name="Isosceles Triangle 32"/>
          <p:cNvSpPr/>
          <p:nvPr/>
        </p:nvSpPr>
        <p:spPr>
          <a:xfrm rot="2708150">
            <a:off x="10755880" y="1623030"/>
            <a:ext cx="367029" cy="367029"/>
          </a:xfrm>
          <a:prstGeom prst="triangle">
            <a:avLst>
              <a:gd name="adj" fmla="val 100000"/>
            </a:avLst>
          </a:prstGeom>
          <a:solidFill>
            <a:srgbClr val="7F7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4" name="Rectangle 33"/>
          <p:cNvSpPr/>
          <p:nvPr/>
        </p:nvSpPr>
        <p:spPr>
          <a:xfrm>
            <a:off x="10378808" y="2157429"/>
            <a:ext cx="1038041" cy="784830"/>
          </a:xfrm>
          <a:prstGeom prst="rect">
            <a:avLst/>
          </a:prstGeom>
        </p:spPr>
        <p:txBody>
          <a:bodyPr wrap="none">
            <a:spAutoFit/>
          </a:bodyPr>
          <a:lstStyle/>
          <a:p>
            <a:pPr algn="ctr"/>
            <a:r>
              <a:rPr lang="el-GR" sz="1500" dirty="0"/>
              <a:t>ΚΑΤΑΘΕΣΗ </a:t>
            </a:r>
          </a:p>
          <a:p>
            <a:pPr algn="ctr"/>
            <a:r>
              <a:rPr lang="el-GR" sz="1500" dirty="0"/>
              <a:t>ΤΕΛΙΚΗΣ</a:t>
            </a:r>
          </a:p>
          <a:p>
            <a:pPr algn="ctr"/>
            <a:r>
              <a:rPr lang="el-GR" sz="1500" dirty="0"/>
              <a:t>ΕΚΘΕΣΗΣ</a:t>
            </a:r>
            <a:endParaRPr lang="en-GB" sz="1500" dirty="0"/>
          </a:p>
        </p:txBody>
      </p:sp>
      <p:sp>
        <p:nvSpPr>
          <p:cNvPr id="37" name="TextBox 36"/>
          <p:cNvSpPr txBox="1"/>
          <p:nvPr/>
        </p:nvSpPr>
        <p:spPr>
          <a:xfrm>
            <a:off x="3605824" y="2035698"/>
            <a:ext cx="1472583" cy="323165"/>
          </a:xfrm>
          <a:prstGeom prst="rect">
            <a:avLst/>
          </a:prstGeom>
          <a:noFill/>
        </p:spPr>
        <p:txBody>
          <a:bodyPr wrap="none" rtlCol="0">
            <a:spAutoFit/>
          </a:bodyPr>
          <a:lstStyle/>
          <a:p>
            <a:r>
              <a:rPr lang="el-GR" sz="1500" dirty="0"/>
              <a:t>ΚΙΝΗΤΙΚΟΤΗΤΑ 1</a:t>
            </a:r>
            <a:endParaRPr lang="en-GB" sz="1500" dirty="0"/>
          </a:p>
        </p:txBody>
      </p:sp>
      <p:sp>
        <p:nvSpPr>
          <p:cNvPr id="40" name="Rectangle 39"/>
          <p:cNvSpPr/>
          <p:nvPr/>
        </p:nvSpPr>
        <p:spPr>
          <a:xfrm>
            <a:off x="4232541" y="1447979"/>
            <a:ext cx="5175383" cy="36871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1" name="Rectangle 40"/>
          <p:cNvSpPr/>
          <p:nvPr/>
        </p:nvSpPr>
        <p:spPr>
          <a:xfrm>
            <a:off x="593594" y="1450889"/>
            <a:ext cx="2382639"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2" name="Rectangle 41"/>
          <p:cNvSpPr/>
          <p:nvPr/>
        </p:nvSpPr>
        <p:spPr>
          <a:xfrm>
            <a:off x="2192279" y="1451507"/>
            <a:ext cx="2040262"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 name="TextBox 2"/>
          <p:cNvSpPr txBox="1"/>
          <p:nvPr/>
        </p:nvSpPr>
        <p:spPr>
          <a:xfrm>
            <a:off x="577393" y="1428103"/>
            <a:ext cx="1083951" cy="369332"/>
          </a:xfrm>
          <a:prstGeom prst="rect">
            <a:avLst/>
          </a:prstGeom>
          <a:noFill/>
        </p:spPr>
        <p:txBody>
          <a:bodyPr wrap="none" rtlCol="0">
            <a:spAutoFit/>
          </a:bodyPr>
          <a:lstStyle/>
          <a:p>
            <a:r>
              <a:rPr lang="el-GR" dirty="0">
                <a:solidFill>
                  <a:schemeClr val="bg1"/>
                </a:solidFill>
              </a:rPr>
              <a:t>ΜΗΝΑΣ 1</a:t>
            </a:r>
            <a:endParaRPr lang="en-GB" dirty="0">
              <a:solidFill>
                <a:schemeClr val="bg1"/>
              </a:solidFill>
            </a:endParaRPr>
          </a:p>
        </p:txBody>
      </p:sp>
      <p:sp>
        <p:nvSpPr>
          <p:cNvPr id="44" name="TextBox 43"/>
          <p:cNvSpPr txBox="1"/>
          <p:nvPr/>
        </p:nvSpPr>
        <p:spPr>
          <a:xfrm>
            <a:off x="5394295" y="2053736"/>
            <a:ext cx="1472583" cy="323165"/>
          </a:xfrm>
          <a:prstGeom prst="rect">
            <a:avLst/>
          </a:prstGeom>
          <a:noFill/>
        </p:spPr>
        <p:txBody>
          <a:bodyPr wrap="none" rtlCol="0">
            <a:spAutoFit/>
          </a:bodyPr>
          <a:lstStyle/>
          <a:p>
            <a:r>
              <a:rPr lang="el-GR" sz="1500" dirty="0"/>
              <a:t>ΚΙΝΗΤΙΚΟΤΗΤΑ 2</a:t>
            </a:r>
            <a:endParaRPr lang="en-GB" sz="1500" dirty="0"/>
          </a:p>
        </p:txBody>
      </p:sp>
      <p:sp>
        <p:nvSpPr>
          <p:cNvPr id="45" name="TextBox 44"/>
          <p:cNvSpPr txBox="1"/>
          <p:nvPr/>
        </p:nvSpPr>
        <p:spPr>
          <a:xfrm>
            <a:off x="7182766" y="2053736"/>
            <a:ext cx="1472583" cy="323165"/>
          </a:xfrm>
          <a:prstGeom prst="rect">
            <a:avLst/>
          </a:prstGeom>
          <a:noFill/>
        </p:spPr>
        <p:txBody>
          <a:bodyPr wrap="none" rtlCol="0">
            <a:spAutoFit/>
          </a:bodyPr>
          <a:lstStyle/>
          <a:p>
            <a:r>
              <a:rPr lang="el-GR" sz="1500" dirty="0"/>
              <a:t>ΚΙΝΗΤΙΚΟΤΗΤΑ 3</a:t>
            </a:r>
            <a:endParaRPr lang="en-GB" sz="1500" dirty="0"/>
          </a:p>
        </p:txBody>
      </p:sp>
      <p:sp>
        <p:nvSpPr>
          <p:cNvPr id="46" name="TextBox 45"/>
          <p:cNvSpPr txBox="1"/>
          <p:nvPr/>
        </p:nvSpPr>
        <p:spPr>
          <a:xfrm>
            <a:off x="4232541" y="1434723"/>
            <a:ext cx="1083951" cy="369332"/>
          </a:xfrm>
          <a:prstGeom prst="rect">
            <a:avLst/>
          </a:prstGeom>
          <a:noFill/>
        </p:spPr>
        <p:txBody>
          <a:bodyPr wrap="none" rtlCol="0">
            <a:spAutoFit/>
          </a:bodyPr>
          <a:lstStyle/>
          <a:p>
            <a:r>
              <a:rPr lang="el-GR" dirty="0">
                <a:solidFill>
                  <a:schemeClr val="bg1"/>
                </a:solidFill>
              </a:rPr>
              <a:t>ΜΗΝΑΣ 5</a:t>
            </a:r>
            <a:endParaRPr lang="en-GB" dirty="0">
              <a:solidFill>
                <a:schemeClr val="bg1"/>
              </a:solidFill>
            </a:endParaRPr>
          </a:p>
        </p:txBody>
      </p:sp>
      <p:sp>
        <p:nvSpPr>
          <p:cNvPr id="47" name="TextBox 46"/>
          <p:cNvSpPr txBox="1"/>
          <p:nvPr/>
        </p:nvSpPr>
        <p:spPr>
          <a:xfrm>
            <a:off x="2261568" y="1449125"/>
            <a:ext cx="1083951" cy="369332"/>
          </a:xfrm>
          <a:prstGeom prst="rect">
            <a:avLst/>
          </a:prstGeom>
          <a:noFill/>
        </p:spPr>
        <p:txBody>
          <a:bodyPr wrap="none" rtlCol="0">
            <a:spAutoFit/>
          </a:bodyPr>
          <a:lstStyle/>
          <a:p>
            <a:r>
              <a:rPr lang="el-GR" dirty="0">
                <a:solidFill>
                  <a:schemeClr val="bg1"/>
                </a:solidFill>
              </a:rPr>
              <a:t>ΜΗΝΑΣ 3</a:t>
            </a:r>
            <a:endParaRPr lang="en-GB" dirty="0">
              <a:solidFill>
                <a:schemeClr val="bg1"/>
              </a:solidFill>
            </a:endParaRPr>
          </a:p>
        </p:txBody>
      </p:sp>
      <p:sp>
        <p:nvSpPr>
          <p:cNvPr id="16" name="TextBox 15"/>
          <p:cNvSpPr txBox="1"/>
          <p:nvPr/>
        </p:nvSpPr>
        <p:spPr>
          <a:xfrm>
            <a:off x="8261556" y="1455476"/>
            <a:ext cx="1200970" cy="369332"/>
          </a:xfrm>
          <a:prstGeom prst="rect">
            <a:avLst/>
          </a:prstGeom>
          <a:noFill/>
        </p:spPr>
        <p:txBody>
          <a:bodyPr wrap="none" rtlCol="0">
            <a:spAutoFit/>
          </a:bodyPr>
          <a:lstStyle/>
          <a:p>
            <a:r>
              <a:rPr lang="el-GR" dirty="0">
                <a:solidFill>
                  <a:schemeClr val="bg1"/>
                </a:solidFill>
              </a:rPr>
              <a:t>ΜΗΝΑΣ 15</a:t>
            </a:r>
            <a:endParaRPr lang="en-GB" dirty="0">
              <a:solidFill>
                <a:schemeClr val="bg1"/>
              </a:solidFill>
            </a:endParaRPr>
          </a:p>
        </p:txBody>
      </p:sp>
      <p:sp>
        <p:nvSpPr>
          <p:cNvPr id="17" name="TextBox 16"/>
          <p:cNvSpPr txBox="1"/>
          <p:nvPr/>
        </p:nvSpPr>
        <p:spPr>
          <a:xfrm>
            <a:off x="10004622" y="1455476"/>
            <a:ext cx="1200970" cy="369332"/>
          </a:xfrm>
          <a:prstGeom prst="rect">
            <a:avLst/>
          </a:prstGeom>
          <a:noFill/>
        </p:spPr>
        <p:txBody>
          <a:bodyPr wrap="none" rtlCol="0">
            <a:spAutoFit/>
          </a:bodyPr>
          <a:lstStyle/>
          <a:p>
            <a:r>
              <a:rPr lang="el-GR" dirty="0">
                <a:solidFill>
                  <a:schemeClr val="bg1"/>
                </a:solidFill>
              </a:rPr>
              <a:t>ΜΗΝΑΣ 17</a:t>
            </a:r>
            <a:endParaRPr lang="en-GB" dirty="0">
              <a:solidFill>
                <a:schemeClr val="bg1"/>
              </a:solidFill>
            </a:endParaRPr>
          </a:p>
        </p:txBody>
      </p:sp>
      <p:sp>
        <p:nvSpPr>
          <p:cNvPr id="48" name="TextBox 47"/>
          <p:cNvSpPr txBox="1"/>
          <p:nvPr/>
        </p:nvSpPr>
        <p:spPr>
          <a:xfrm>
            <a:off x="685360" y="750995"/>
            <a:ext cx="1476048" cy="707886"/>
          </a:xfrm>
          <a:prstGeom prst="rect">
            <a:avLst/>
          </a:prstGeom>
          <a:noFill/>
        </p:spPr>
        <p:txBody>
          <a:bodyPr wrap="square" rtlCol="0">
            <a:spAutoFit/>
          </a:bodyPr>
          <a:lstStyle/>
          <a:p>
            <a:pPr algn="ctr"/>
            <a:r>
              <a:rPr lang="el-GR" sz="2000" dirty="0"/>
              <a:t>Στάδιο σχεδιασμού</a:t>
            </a:r>
            <a:endParaRPr lang="en-GB" sz="2000" dirty="0"/>
          </a:p>
        </p:txBody>
      </p:sp>
      <p:sp>
        <p:nvSpPr>
          <p:cNvPr id="49" name="TextBox 48"/>
          <p:cNvSpPr txBox="1"/>
          <p:nvPr/>
        </p:nvSpPr>
        <p:spPr>
          <a:xfrm>
            <a:off x="2274909" y="758787"/>
            <a:ext cx="1764733" cy="707886"/>
          </a:xfrm>
          <a:prstGeom prst="rect">
            <a:avLst/>
          </a:prstGeom>
          <a:noFill/>
        </p:spPr>
        <p:txBody>
          <a:bodyPr wrap="square" rtlCol="0">
            <a:spAutoFit/>
          </a:bodyPr>
          <a:lstStyle/>
          <a:p>
            <a:pPr algn="ctr"/>
            <a:r>
              <a:rPr lang="el-GR" sz="2000" dirty="0"/>
              <a:t>Στάδιο προετοιμασίας</a:t>
            </a:r>
            <a:endParaRPr lang="en-GB" sz="2000" dirty="0"/>
          </a:p>
        </p:txBody>
      </p:sp>
      <p:sp>
        <p:nvSpPr>
          <p:cNvPr id="51" name="TextBox 50"/>
          <p:cNvSpPr txBox="1"/>
          <p:nvPr/>
        </p:nvSpPr>
        <p:spPr>
          <a:xfrm>
            <a:off x="4165563" y="2937661"/>
            <a:ext cx="2032929" cy="323165"/>
          </a:xfrm>
          <a:prstGeom prst="rect">
            <a:avLst/>
          </a:prstGeom>
          <a:noFill/>
        </p:spPr>
        <p:txBody>
          <a:bodyPr wrap="none" rtlCol="0">
            <a:spAutoFit/>
          </a:bodyPr>
          <a:lstStyle/>
          <a:p>
            <a:r>
              <a:rPr lang="el-GR" sz="1500" dirty="0"/>
              <a:t>ΔΡΑΣΗ ΕΠΙΚΟΙΝΩΝΙΑΣ 1</a:t>
            </a:r>
            <a:endParaRPr lang="en-GB" sz="1500" dirty="0"/>
          </a:p>
        </p:txBody>
      </p:sp>
      <p:sp>
        <p:nvSpPr>
          <p:cNvPr id="52" name="TextBox 51"/>
          <p:cNvSpPr txBox="1"/>
          <p:nvPr/>
        </p:nvSpPr>
        <p:spPr>
          <a:xfrm>
            <a:off x="6056132" y="2580964"/>
            <a:ext cx="2032929" cy="323165"/>
          </a:xfrm>
          <a:prstGeom prst="rect">
            <a:avLst/>
          </a:prstGeom>
          <a:noFill/>
        </p:spPr>
        <p:txBody>
          <a:bodyPr wrap="none" rtlCol="0">
            <a:spAutoFit/>
          </a:bodyPr>
          <a:lstStyle/>
          <a:p>
            <a:r>
              <a:rPr lang="el-GR" sz="1500" dirty="0"/>
              <a:t>ΔΡΑΣΗ ΕΠΙΚΟΙΝΩΝΙΑΣ 2</a:t>
            </a:r>
            <a:endParaRPr lang="en-GB" sz="1500" dirty="0"/>
          </a:p>
        </p:txBody>
      </p:sp>
      <p:sp>
        <p:nvSpPr>
          <p:cNvPr id="53" name="TextBox 52"/>
          <p:cNvSpPr txBox="1"/>
          <p:nvPr/>
        </p:nvSpPr>
        <p:spPr>
          <a:xfrm>
            <a:off x="7688612" y="2919834"/>
            <a:ext cx="2032929" cy="323165"/>
          </a:xfrm>
          <a:prstGeom prst="rect">
            <a:avLst/>
          </a:prstGeom>
          <a:noFill/>
        </p:spPr>
        <p:txBody>
          <a:bodyPr wrap="none" rtlCol="0">
            <a:spAutoFit/>
          </a:bodyPr>
          <a:lstStyle/>
          <a:p>
            <a:r>
              <a:rPr lang="el-GR" sz="1500" dirty="0"/>
              <a:t>ΔΡΑΣΗ ΕΠΙΚΟΙΝΩΝΙΑΣ 3</a:t>
            </a:r>
            <a:endParaRPr lang="en-GB" sz="1500" dirty="0"/>
          </a:p>
        </p:txBody>
      </p:sp>
      <p:sp>
        <p:nvSpPr>
          <p:cNvPr id="54" name="Isosceles Triangle 53"/>
          <p:cNvSpPr/>
          <p:nvPr/>
        </p:nvSpPr>
        <p:spPr>
          <a:xfrm rot="2708150">
            <a:off x="4290918" y="1624865"/>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55" name="Isosceles Triangle 54"/>
          <p:cNvSpPr/>
          <p:nvPr/>
        </p:nvSpPr>
        <p:spPr>
          <a:xfrm rot="2708150">
            <a:off x="5989175" y="162648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56" name="Isosceles Triangle 55"/>
          <p:cNvSpPr/>
          <p:nvPr/>
        </p:nvSpPr>
        <p:spPr>
          <a:xfrm rot="2708150">
            <a:off x="7768276" y="1620540"/>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6" name="Down Arrow 5"/>
          <p:cNvSpPr/>
          <p:nvPr/>
        </p:nvSpPr>
        <p:spPr>
          <a:xfrm>
            <a:off x="5238129" y="1806788"/>
            <a:ext cx="214908" cy="1140226"/>
          </a:xfrm>
          <a:prstGeom prst="downArrow">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Down Arrow 56"/>
          <p:cNvSpPr/>
          <p:nvPr/>
        </p:nvSpPr>
        <p:spPr>
          <a:xfrm>
            <a:off x="7054105" y="1612769"/>
            <a:ext cx="209478" cy="1011937"/>
          </a:xfrm>
          <a:prstGeom prst="downArrow">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Down Arrow 57"/>
          <p:cNvSpPr/>
          <p:nvPr/>
        </p:nvSpPr>
        <p:spPr>
          <a:xfrm>
            <a:off x="8631460" y="1806788"/>
            <a:ext cx="215830" cy="1140226"/>
          </a:xfrm>
          <a:prstGeom prst="downArrow">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309627" y="751063"/>
            <a:ext cx="6096000" cy="707886"/>
          </a:xfrm>
          <a:prstGeom prst="rect">
            <a:avLst/>
          </a:prstGeom>
        </p:spPr>
        <p:txBody>
          <a:bodyPr>
            <a:spAutoFit/>
          </a:bodyPr>
          <a:lstStyle/>
          <a:p>
            <a:pPr algn="ctr"/>
            <a:r>
              <a:rPr lang="el-GR" sz="2000" dirty="0"/>
              <a:t>Στάδιο </a:t>
            </a:r>
          </a:p>
          <a:p>
            <a:pPr algn="ctr"/>
            <a:r>
              <a:rPr lang="el-GR" sz="2000" dirty="0"/>
              <a:t>υλοποίησης</a:t>
            </a:r>
            <a:endParaRPr lang="en-GB" sz="2000" dirty="0"/>
          </a:p>
        </p:txBody>
      </p:sp>
      <p:sp>
        <p:nvSpPr>
          <p:cNvPr id="62" name="Rectangle 61"/>
          <p:cNvSpPr/>
          <p:nvPr/>
        </p:nvSpPr>
        <p:spPr>
          <a:xfrm>
            <a:off x="685360" y="3418850"/>
            <a:ext cx="8801010" cy="365804"/>
          </a:xfrm>
          <a:prstGeom prst="rect">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ΠΑΡΑΚΟΛΟΥΘΗΣΗ</a:t>
            </a:r>
            <a:r>
              <a:rPr lang="en-US" b="1" dirty="0"/>
              <a:t> </a:t>
            </a:r>
            <a:r>
              <a:rPr lang="el-GR" b="1" dirty="0"/>
              <a:t>ΚΑΘ’ ΟΛΗ ΤΗ ΔΙΑΡΚΕΙΑ ΤΟΥ ΣΧΕΔΙΟΥ</a:t>
            </a:r>
            <a:endParaRPr lang="en-GB" b="1" dirty="0"/>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61" name="Down Arrow 60"/>
          <p:cNvSpPr/>
          <p:nvPr/>
        </p:nvSpPr>
        <p:spPr>
          <a:xfrm>
            <a:off x="2167455" y="3784654"/>
            <a:ext cx="198240" cy="760013"/>
          </a:xfrm>
          <a:prstGeom prst="downArrow">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Down Arrow 63"/>
          <p:cNvSpPr/>
          <p:nvPr/>
        </p:nvSpPr>
        <p:spPr>
          <a:xfrm>
            <a:off x="4986745" y="3784653"/>
            <a:ext cx="198240" cy="760013"/>
          </a:xfrm>
          <a:prstGeom prst="downArrow">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Down Arrow 64"/>
          <p:cNvSpPr/>
          <p:nvPr/>
        </p:nvSpPr>
        <p:spPr>
          <a:xfrm>
            <a:off x="6721112" y="3773479"/>
            <a:ext cx="198240" cy="760013"/>
          </a:xfrm>
          <a:prstGeom prst="downArrow">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Down Arrow 65"/>
          <p:cNvSpPr/>
          <p:nvPr/>
        </p:nvSpPr>
        <p:spPr>
          <a:xfrm>
            <a:off x="9287099" y="3773478"/>
            <a:ext cx="198240" cy="760013"/>
          </a:xfrm>
          <a:prstGeom prst="downArrow">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1588270"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2" name="Down Arrow 71"/>
          <p:cNvSpPr/>
          <p:nvPr/>
        </p:nvSpPr>
        <p:spPr>
          <a:xfrm>
            <a:off x="8211319" y="3757720"/>
            <a:ext cx="198240" cy="760013"/>
          </a:xfrm>
          <a:prstGeom prst="downArrow">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4417413"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4" name="TextBox 73"/>
          <p:cNvSpPr txBox="1"/>
          <p:nvPr/>
        </p:nvSpPr>
        <p:spPr>
          <a:xfrm>
            <a:off x="6198492" y="4686800"/>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5" name="TextBox 74"/>
          <p:cNvSpPr txBox="1"/>
          <p:nvPr/>
        </p:nvSpPr>
        <p:spPr>
          <a:xfrm>
            <a:off x="7691292"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6" name="TextBox 75"/>
          <p:cNvSpPr txBox="1"/>
          <p:nvPr/>
        </p:nvSpPr>
        <p:spPr>
          <a:xfrm>
            <a:off x="9053089"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Tree>
    <p:extLst>
      <p:ext uri="{BB962C8B-B14F-4D97-AF65-F5344CB8AC3E}">
        <p14:creationId xmlns:p14="http://schemas.microsoft.com/office/powerpoint/2010/main" val="2708912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354513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ΔΙΑΧΥΣΗ - ΕΠΙΚΟΙΝΩΝΙΑ</a:t>
            </a: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TextBox 16"/>
          <p:cNvSpPr txBox="1"/>
          <p:nvPr/>
        </p:nvSpPr>
        <p:spPr>
          <a:xfrm>
            <a:off x="698947" y="796200"/>
            <a:ext cx="10457548" cy="4062651"/>
          </a:xfrm>
          <a:prstGeom prst="rect">
            <a:avLst/>
          </a:prstGeom>
          <a:noFill/>
        </p:spPr>
        <p:txBody>
          <a:bodyPr wrap="square" rtlCol="0">
            <a:spAutoFit/>
          </a:bodyPr>
          <a:lstStyle/>
          <a:p>
            <a:pPr>
              <a:lnSpc>
                <a:spcPct val="150000"/>
              </a:lnSpc>
            </a:pPr>
            <a:r>
              <a:rPr lang="el-GR" sz="2000" dirty="0"/>
              <a:t>Παραδείγματα για </a:t>
            </a:r>
            <a:r>
              <a:rPr lang="el-GR" sz="2000" b="1" dirty="0">
                <a:solidFill>
                  <a:srgbClr val="93436B"/>
                </a:solidFill>
              </a:rPr>
              <a:t>δράσεις επικοινωνίας</a:t>
            </a:r>
            <a:r>
              <a:rPr lang="el-GR" sz="2000" dirty="0"/>
              <a:t>:</a:t>
            </a:r>
          </a:p>
          <a:p>
            <a:pPr marL="342900" indent="-342900">
              <a:lnSpc>
                <a:spcPct val="150000"/>
              </a:lnSpc>
              <a:buFont typeface="Wingdings" panose="05000000000000000000" pitchFamily="2" charset="2"/>
              <a:buChar char="§"/>
            </a:pPr>
            <a:r>
              <a:rPr lang="el-GR" sz="2000" dirty="0"/>
              <a:t>Εσωτερική ενημέρωση υπόλοιπου προσωπικού / εκπαιδευομένων από τους συμμετέχοντες σε κινητικότητα (σεμινάριο, παρουσίαση, δειγματικό μάθημα </a:t>
            </a:r>
            <a:r>
              <a:rPr lang="el-GR" sz="2000" dirty="0" err="1"/>
              <a:t>κλπ</a:t>
            </a:r>
            <a:r>
              <a:rPr lang="el-GR" sz="2000" dirty="0"/>
              <a:t>)</a:t>
            </a:r>
          </a:p>
          <a:p>
            <a:pPr marL="342900" indent="-342900">
              <a:lnSpc>
                <a:spcPct val="150000"/>
              </a:lnSpc>
              <a:buFont typeface="Wingdings" panose="05000000000000000000" pitchFamily="2" charset="2"/>
              <a:buChar char="§"/>
            </a:pPr>
            <a:r>
              <a:rPr lang="el-GR" sz="2000" dirty="0"/>
              <a:t>Αποτελέσματα κινητικοτήτων, συμπεράσματα σε πλατφόρμες όπως </a:t>
            </a:r>
            <a:r>
              <a:rPr lang="en-US" sz="2000" dirty="0">
                <a:hlinkClick r:id="rId4"/>
              </a:rPr>
              <a:t>EPALE</a:t>
            </a:r>
            <a:r>
              <a:rPr lang="en-US" sz="2000" dirty="0"/>
              <a:t>, </a:t>
            </a:r>
            <a:r>
              <a:rPr lang="el-GR" sz="2000" b="1" dirty="0">
                <a:solidFill>
                  <a:schemeClr val="tx1">
                    <a:lumMod val="75000"/>
                    <a:lumOff val="25000"/>
                  </a:schemeClr>
                </a:solidFill>
                <a:hlinkClick r:id="rId5"/>
              </a:rPr>
              <a:t>Ε</a:t>
            </a:r>
            <a:r>
              <a:rPr lang="en-US" sz="2000" b="1" dirty="0" err="1">
                <a:solidFill>
                  <a:schemeClr val="tx1">
                    <a:lumMod val="75000"/>
                    <a:lumOff val="25000"/>
                  </a:schemeClr>
                </a:solidFill>
                <a:hlinkClick r:id="rId5"/>
              </a:rPr>
              <a:t>rasmus</a:t>
            </a:r>
            <a:r>
              <a:rPr lang="en-US" sz="2000" b="1" dirty="0">
                <a:solidFill>
                  <a:schemeClr val="tx1">
                    <a:lumMod val="75000"/>
                    <a:lumOff val="25000"/>
                  </a:schemeClr>
                </a:solidFill>
                <a:hlinkClick r:id="rId5"/>
              </a:rPr>
              <a:t>+</a:t>
            </a:r>
            <a:r>
              <a:rPr lang="el-GR" sz="2000" b="1" dirty="0">
                <a:solidFill>
                  <a:schemeClr val="tx1">
                    <a:lumMod val="75000"/>
                    <a:lumOff val="25000"/>
                  </a:schemeClr>
                </a:solidFill>
                <a:hlinkClick r:id="rId5"/>
              </a:rPr>
              <a:t> </a:t>
            </a:r>
            <a:r>
              <a:rPr lang="en-US" sz="2000" b="1" dirty="0">
                <a:solidFill>
                  <a:schemeClr val="tx1">
                    <a:lumMod val="75000"/>
                    <a:lumOff val="25000"/>
                  </a:schemeClr>
                </a:solidFill>
                <a:hlinkClick r:id="rId5"/>
              </a:rPr>
              <a:t>Project Results Platform</a:t>
            </a:r>
            <a:r>
              <a:rPr lang="en-US" sz="2000" dirty="0">
                <a:solidFill>
                  <a:schemeClr val="tx1">
                    <a:lumMod val="75000"/>
                    <a:lumOff val="25000"/>
                  </a:schemeClr>
                </a:solidFill>
                <a:hlinkClick r:id="rId5"/>
              </a:rPr>
              <a:t> </a:t>
            </a:r>
            <a:r>
              <a:rPr lang="el-GR" sz="2000" dirty="0">
                <a:solidFill>
                  <a:schemeClr val="tx1">
                    <a:lumMod val="75000"/>
                    <a:lumOff val="25000"/>
                  </a:schemeClr>
                </a:solidFill>
              </a:rPr>
              <a:t> , </a:t>
            </a:r>
            <a:r>
              <a:rPr lang="en-US" sz="2000" b="1" dirty="0">
                <a:solidFill>
                  <a:schemeClr val="tx1">
                    <a:lumMod val="75000"/>
                    <a:lumOff val="25000"/>
                  </a:schemeClr>
                </a:solidFill>
                <a:hlinkClick r:id="rId6"/>
              </a:rPr>
              <a:t>European School Education Platform</a:t>
            </a:r>
            <a:endParaRPr lang="en-US" sz="2000" b="1" dirty="0"/>
          </a:p>
          <a:p>
            <a:pPr marL="342900" indent="-342900">
              <a:lnSpc>
                <a:spcPct val="150000"/>
              </a:lnSpc>
              <a:buFont typeface="Wingdings" panose="05000000000000000000" pitchFamily="2" charset="2"/>
              <a:buChar char="§"/>
            </a:pPr>
            <a:r>
              <a:rPr lang="el-GR" sz="2000" dirty="0"/>
              <a:t>Ανακοινώσεις σε ιστοσελίδες πχ εμπλεκόμενων οργανισμών</a:t>
            </a:r>
          </a:p>
          <a:p>
            <a:pPr marL="342900" indent="-342900">
              <a:lnSpc>
                <a:spcPct val="150000"/>
              </a:lnSpc>
              <a:buFont typeface="Wingdings" panose="05000000000000000000" pitchFamily="2" charset="2"/>
              <a:buChar char="§"/>
            </a:pPr>
            <a:r>
              <a:rPr lang="el-GR" sz="2000" dirty="0"/>
              <a:t>Ανακοινώσεις σε ΜΚΔ</a:t>
            </a:r>
          </a:p>
          <a:p>
            <a:pPr marL="342900" indent="-342900">
              <a:lnSpc>
                <a:spcPct val="150000"/>
              </a:lnSpc>
              <a:buFont typeface="Wingdings" panose="05000000000000000000" pitchFamily="2" charset="2"/>
              <a:buChar char="§"/>
            </a:pPr>
            <a:r>
              <a:rPr lang="el-GR" sz="2000" dirty="0"/>
              <a:t>Εκδηλώσεις, παρουσιάσεις, εκδόσεις</a:t>
            </a:r>
          </a:p>
          <a:p>
            <a:pPr marL="342900" indent="-342900">
              <a:buFont typeface="Wingdings" panose="05000000000000000000" pitchFamily="2" charset="2"/>
              <a:buChar char="§"/>
            </a:pPr>
            <a:endParaRPr lang="el-GR" dirty="0"/>
          </a:p>
        </p:txBody>
      </p:sp>
      <p:sp>
        <p:nvSpPr>
          <p:cNvPr id="18" name="TextBox 17"/>
          <p:cNvSpPr txBox="1"/>
          <p:nvPr/>
        </p:nvSpPr>
        <p:spPr>
          <a:xfrm>
            <a:off x="698947" y="4828679"/>
            <a:ext cx="10551245" cy="967957"/>
          </a:xfrm>
          <a:prstGeom prst="rect">
            <a:avLst/>
          </a:prstGeom>
          <a:noFill/>
        </p:spPr>
        <p:txBody>
          <a:bodyPr wrap="square" rtlCol="0">
            <a:spAutoFit/>
          </a:bodyPr>
          <a:lstStyle/>
          <a:p>
            <a:pPr>
              <a:lnSpc>
                <a:spcPct val="150000"/>
              </a:lnSpc>
            </a:pPr>
            <a:r>
              <a:rPr lang="en-US" sz="2000" b="1" i="1" dirty="0">
                <a:solidFill>
                  <a:srgbClr val="FF0000"/>
                </a:solidFill>
              </a:rPr>
              <a:t>!</a:t>
            </a:r>
            <a:r>
              <a:rPr lang="en-US" sz="2000" i="1" dirty="0"/>
              <a:t> </a:t>
            </a:r>
            <a:r>
              <a:rPr lang="el-GR" sz="2000" i="1" dirty="0"/>
              <a:t>Οι δικαιούχοι οργανισμοί είναι υποχρεωμένοι να αναγνωρίζουν τη χρηματοδότηση από την Ε.Ε. σε όλες τις δράσεις επικοινωνίας. Συμβουλευθείτε τον</a:t>
            </a:r>
            <a:r>
              <a:rPr lang="en-US" sz="2000" i="1" dirty="0"/>
              <a:t> </a:t>
            </a:r>
            <a:r>
              <a:rPr lang="el-GR" sz="2000" i="1" dirty="0"/>
              <a:t>σχετικό </a:t>
            </a:r>
            <a:r>
              <a:rPr lang="el-GR" sz="2000" i="1" dirty="0">
                <a:hlinkClick r:id="rId7"/>
              </a:rPr>
              <a:t>Οδηγό για το Ε+.  </a:t>
            </a:r>
            <a:endParaRPr lang="el-GR" sz="2000" i="1" dirty="0"/>
          </a:p>
        </p:txBody>
      </p:sp>
    </p:spTree>
    <p:extLst>
      <p:ext uri="{BB962C8B-B14F-4D97-AF65-F5344CB8AC3E}">
        <p14:creationId xmlns:p14="http://schemas.microsoft.com/office/powerpoint/2010/main" val="1710583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4. ΕΡΓΑΛΕΙΑ ΔΙΑΧΕΙΡΙΣΗΣ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F9BAFAD-39EA-C75D-5EA8-389E39DD5103}"/>
              </a:ext>
            </a:extLst>
          </p:cNvPr>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p>
        </p:txBody>
      </p:sp>
    </p:spTree>
    <p:extLst>
      <p:ext uri="{BB962C8B-B14F-4D97-AF65-F5344CB8AC3E}">
        <p14:creationId xmlns:p14="http://schemas.microsoft.com/office/powerpoint/2010/main" val="1977137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6" name="Rectangle 15"/>
          <p:cNvSpPr/>
          <p:nvPr/>
        </p:nvSpPr>
        <p:spPr>
          <a:xfrm>
            <a:off x="444394" y="1543873"/>
            <a:ext cx="9319397" cy="4708981"/>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Διαδικτυακό εργαλείο για</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τη διαχείριση των εγκεκριμένων σχεδίων</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Επιτρέπει στους δικαιούχους των εγκεκριμένων σχεδίων να έχουν πρόσβαση στις πληροφορίες των σχεδίων τους και να </a:t>
            </a:r>
            <a:r>
              <a:rPr lang="el-GR" sz="2000" dirty="0">
                <a:solidFill>
                  <a:prstClr val="black"/>
                </a:solidFill>
                <a:latin typeface="Calibri" panose="020F0502020204030204"/>
              </a:rPr>
              <a:t>τις δ</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rPr>
              <a:t>ιαχειρίζονται</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Ενημέρωση για κινητικότητες: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δημιουργία του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Participant Survey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Το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Participant Survey </a:t>
            </a:r>
            <a:r>
              <a:rPr lang="el-GR" sz="2000" dirty="0">
                <a:solidFill>
                  <a:prstClr val="black"/>
                </a:solidFill>
                <a:latin typeface="Calibri" panose="020F0502020204030204"/>
                <a:sym typeface="Wingdings" panose="05000000000000000000" pitchFamily="2" charset="2"/>
              </a:rPr>
              <a:t>α</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ποστέλλεται</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αυτόματα με τη λήξη της κινητικότητας μέσω ηλεκτρονικού ταχυδρομείου στους συμμετέχοντες για να δώσουν ανατροφοδότηση σχετικά με την εμπειρία και εκπαίδευση που είχαν </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ενημέρωση προϋπολογισμού με τη καταχώρηση κινητικοτήτων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Συγγραφή τελικής έκθεσης και ανάρτηση σχετικών αποδεικτικών</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Πρόσβαση στο ΒΜ για όλα τα Σχέδια που αφορούν στο πρόγραμμα Erasmus+ για την προγραμματική περίοδο 2021-2027 έχετε μέσω της πλατφόρμας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Erasmus+ and European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Solidar</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it</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y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Corps</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Single</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Entry</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Point</a:t>
            </a:r>
            <a:endPar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781801" y="756466"/>
            <a:ext cx="385115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Beneficiary Module</a:t>
            </a:r>
            <a:endParaRPr kumimoji="0" lang="el-GR"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7" name="TextBox 26"/>
          <p:cNvSpPr txBox="1"/>
          <p:nvPr/>
        </p:nvSpPr>
        <p:spPr>
          <a:xfrm>
            <a:off x="444394" y="-6785"/>
            <a:ext cx="572413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ΒΑΣΙΚΟ ΕΡΓΑΛΕΙΟ ΔΙΑΧΕΙΡΙΣΗΣ ΣΧΕΔΙΩΝ</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descr="Gears outline">
            <a:extLst>
              <a:ext uri="{FF2B5EF4-FFF2-40B4-BE49-F238E27FC236}">
                <a16:creationId xmlns:a16="http://schemas.microsoft.com/office/drawing/2014/main" id="{5334AE3C-494D-8CCE-6FBB-FFC0AC804F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63791" y="2961168"/>
            <a:ext cx="2057399" cy="2057399"/>
          </a:xfrm>
          <a:prstGeom prst="rect">
            <a:avLst/>
          </a:prstGeom>
        </p:spPr>
      </p:pic>
    </p:spTree>
    <p:extLst>
      <p:ext uri="{BB962C8B-B14F-4D97-AF65-F5344CB8AC3E}">
        <p14:creationId xmlns:p14="http://schemas.microsoft.com/office/powerpoint/2010/main" val="1867194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0" name="TextBox 9"/>
          <p:cNvSpPr txBox="1"/>
          <p:nvPr/>
        </p:nvSpPr>
        <p:spPr>
          <a:xfrm>
            <a:off x="444394" y="1195672"/>
            <a:ext cx="10990629"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Πέραν της βασικής συμφωνίας που αποστέλλεται στον κάθε δικαιούχο, μέρος της συμφωνίας επιχορήγησης αποτελούν τα πιο κάτω παραρτήματα: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Προϋπολογισμός σχεδίου – Αποστέλλεται με την επιστολή έγκρισης και ξανά με τη Συμφωνία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2     Ισχύοντες κανονισμοί για τις επιλέξιμες δαπάνες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3     Ισχύουσες επιλέξιμες δαπάνες / τιμές ανά κατηγορία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4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Accession Form</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for Beneficiaries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5     Specific Rules </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6     Πρότυπα για τις συμφωνίες μεταξύ δικαιούχου και συμμετεχόντων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Agreement between beneficiaries and participants for mobility of individuals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Learning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Learning agreement complement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Learning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for group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Learning agreement with invited experts</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t>
            </a: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AE-SE-VET </a:t>
            </a:r>
            <a:r>
              <a:rPr kumimoji="0" lang="en-US" sz="1800" b="1"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Europass</a:t>
            </a: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Learning agreement and certificate of learning outcomes</a:t>
            </a:r>
            <a:r>
              <a:rPr kumimoji="0" lang="el-GR"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t>
            </a:r>
            <a:r>
              <a:rPr kumimoji="0" 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AE-SE-VET </a:t>
            </a:r>
            <a:r>
              <a:rPr kumimoji="0" lang="en-US" sz="1800" b="1" i="0" u="none" strike="noStrike" kern="1200" cap="none" spc="0" normalizeH="0" baseline="0" noProof="0" dirty="0" err="1">
                <a:ln>
                  <a:noFill/>
                </a:ln>
                <a:solidFill>
                  <a:prstClr val="black"/>
                </a:solidFill>
                <a:effectLst/>
                <a:highlight>
                  <a:srgbClr val="00FFFF"/>
                </a:highlight>
                <a:uLnTx/>
                <a:uFillTx/>
                <a:latin typeface="Calibri" panose="020F0502020204030204"/>
                <a:ea typeface="+mn-ea"/>
                <a:cs typeface="+mn-cs"/>
              </a:rPr>
              <a:t>Europass</a:t>
            </a:r>
            <a:r>
              <a:rPr kumimoji="0" 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 Group learning </a:t>
            </a:r>
            <a:r>
              <a:rPr kumimoji="0" lang="en-US" sz="1800" b="1" i="0" u="none" strike="noStrike" kern="1200" cap="none" spc="0" normalizeH="0" baseline="0" noProof="0" dirty="0" err="1">
                <a:ln>
                  <a:noFill/>
                </a:ln>
                <a:solidFill>
                  <a:prstClr val="black"/>
                </a:solidFill>
                <a:effectLst/>
                <a:highlight>
                  <a:srgbClr val="00FFFF"/>
                </a:highlight>
                <a:uLnTx/>
                <a:uFillTx/>
                <a:latin typeface="Calibri" panose="020F0502020204030204"/>
                <a:ea typeface="+mn-ea"/>
                <a:cs typeface="+mn-cs"/>
              </a:rPr>
              <a:t>programme</a:t>
            </a:r>
            <a:r>
              <a:rPr kumimoji="0" 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t>
            </a:r>
            <a:endParaRPr kumimoji="0" lang="el-GR"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7     Στοιχεία τραπεζικού λογαριασμού του δικαιούχου</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Όλα τα παραρτήματα αποτελούν μέρος της απεσταλμένης Συμφωνίας Επιχορήγησης, αλλά βρίσκονται και αναρτημένα στην </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ιστοσελίδα του ΙΔΕΠ Διά Βίου Μάθησης</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Rectangle 10"/>
          <p:cNvSpPr/>
          <p:nvPr/>
        </p:nvSpPr>
        <p:spPr>
          <a:xfrm>
            <a:off x="368194" y="697152"/>
            <a:ext cx="6886046" cy="346119"/>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ΣΥΜΦΩΝΙΑ ΕΠΙΧΟΡΗΓΗΣΗΣ ΚΑΙ ΠΑΡΑΡΤΗΜΑΤΑ</a:t>
            </a:r>
            <a:endPar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44394" y="-6785"/>
            <a:ext cx="4599272"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ΕΡΓΑΛΕΙΑ ΔΙΑΧΕΙΡΙΣΗΣ ΣΧΕΔΙΩΝ</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269429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1706448"/>
            <a:ext cx="4825637" cy="2098267"/>
          </a:xfrm>
          <a:prstGeom prst="rect">
            <a:avLst/>
          </a:prstGeom>
          <a:noFill/>
        </p:spPr>
        <p:txBody>
          <a:bodyPr wrap="square" rtlCol="0">
            <a:spAutoFit/>
          </a:bodyPr>
          <a:lstStyle/>
          <a:p>
            <a:pPr>
              <a:lnSpc>
                <a:spcPct val="150000"/>
              </a:lnSpc>
            </a:pPr>
            <a:r>
              <a:rPr lang="el-GR" sz="3000" b="1" dirty="0">
                <a:solidFill>
                  <a:schemeClr val="bg1"/>
                </a:solidFill>
              </a:rPr>
              <a:t>1. ΒΑΣΙΚΑ ΧΑΡΑΚΤΗΡΙΣΤΙΚΑ</a:t>
            </a:r>
          </a:p>
          <a:p>
            <a:pPr>
              <a:lnSpc>
                <a:spcPct val="150000"/>
              </a:lnSpc>
            </a:pPr>
            <a:r>
              <a:rPr lang="el-GR" sz="3000" b="1" dirty="0">
                <a:solidFill>
                  <a:schemeClr val="bg1"/>
                </a:solidFill>
              </a:rPr>
              <a:t>ΔΙΑΠΙΣΤΕΥΜΕΝΩΝ ΣΧΕΔΙΩΝ ΚΑ12</a:t>
            </a:r>
            <a:r>
              <a:rPr lang="en-US" sz="3000" b="1" dirty="0">
                <a:solidFill>
                  <a:schemeClr val="bg1"/>
                </a:solidFill>
              </a:rPr>
              <a:t>1</a:t>
            </a:r>
            <a:endParaRPr lang="el-GR" sz="3000" b="1" dirty="0">
              <a:solidFill>
                <a:schemeClr val="bg1"/>
              </a:solidFill>
            </a:endParaRP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endParaRPr lang="en-GB" sz="2000" b="1" dirty="0">
              <a:solidFill>
                <a:schemeClr val="bg1"/>
              </a:solidFill>
            </a:endParaRPr>
          </a:p>
        </p:txBody>
      </p:sp>
    </p:spTree>
    <p:extLst>
      <p:ext uri="{BB962C8B-B14F-4D97-AF65-F5344CB8AC3E}">
        <p14:creationId xmlns:p14="http://schemas.microsoft.com/office/powerpoint/2010/main" val="2170753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5. ΥΠΟΣΤΗΡΙΚΤΙΚΑ ΕΓΓΡΑΦΑ</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p>
        </p:txBody>
      </p:sp>
    </p:spTree>
    <p:extLst>
      <p:ext uri="{BB962C8B-B14F-4D97-AF65-F5344CB8AC3E}">
        <p14:creationId xmlns:p14="http://schemas.microsoft.com/office/powerpoint/2010/main" val="214244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ounded Rectangle 4"/>
          <p:cNvSpPr/>
          <p:nvPr/>
        </p:nvSpPr>
        <p:spPr>
          <a:xfrm>
            <a:off x="1500990" y="617085"/>
            <a:ext cx="9150394" cy="404767"/>
          </a:xfrm>
          <a:prstGeom prst="round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ΥΠΟΣΤΗΡΙΚΤΙΚΑ ΕΓΓΡΑΦΑ (1)</a:t>
            </a:r>
            <a:endParaRPr lang="en-GB" dirty="0"/>
          </a:p>
        </p:txBody>
      </p:sp>
      <p:sp>
        <p:nvSpPr>
          <p:cNvPr id="3" name="TextBox 2"/>
          <p:cNvSpPr txBox="1"/>
          <p:nvPr/>
        </p:nvSpPr>
        <p:spPr>
          <a:xfrm>
            <a:off x="1611500" y="570306"/>
            <a:ext cx="8544238" cy="461665"/>
          </a:xfrm>
          <a:prstGeom prst="rect">
            <a:avLst/>
          </a:prstGeom>
          <a:noFill/>
        </p:spPr>
        <p:txBody>
          <a:bodyPr wrap="square" rtlCol="0">
            <a:spAutoFit/>
          </a:bodyPr>
          <a:lstStyle/>
          <a:p>
            <a:pPr lvl="0" algn="ctr">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Πριν την κινητικότητα </a:t>
            </a:r>
            <a:r>
              <a:rPr lang="el-GR" b="1" dirty="0">
                <a:solidFill>
                  <a:schemeClr val="bg1"/>
                </a:solidFill>
                <a:latin typeface="Calibri" panose="020F0502020204030204" pitchFamily="34" charset="0"/>
                <a:ea typeface="Calibri" panose="020F0502020204030204" pitchFamily="34" charset="0"/>
                <a:cs typeface="Calibri" panose="020F0502020204030204" pitchFamily="34" charset="0"/>
              </a:rPr>
              <a:t>(εξαιρούνται οι Προπαρασκευαστικές επισκέψεις)</a:t>
            </a:r>
            <a:endParaRPr lang="el-GR"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1564"/>
            <a:ext cx="800068" cy="685416"/>
          </a:xfrm>
          <a:prstGeom prst="rect">
            <a:avLst/>
          </a:prstGeom>
        </p:spPr>
      </p:pic>
      <p:sp>
        <p:nvSpPr>
          <p:cNvPr id="4" name="TextBox 3"/>
          <p:cNvSpPr txBox="1"/>
          <p:nvPr/>
        </p:nvSpPr>
        <p:spPr>
          <a:xfrm>
            <a:off x="292774" y="1355949"/>
            <a:ext cx="7999571" cy="1015663"/>
          </a:xfrm>
          <a:prstGeom prst="rect">
            <a:avLst/>
          </a:prstGeom>
          <a:noFill/>
        </p:spPr>
        <p:txBody>
          <a:bodyPr wrap="square" rtlCol="0">
            <a:spAutoFit/>
          </a:bodyPr>
          <a:lstStyle/>
          <a:p>
            <a:r>
              <a:rPr lang="en-US" sz="2000" b="1" dirty="0"/>
              <a:t>Agreement between beneficiaries and participants for mobility of individuals : </a:t>
            </a:r>
            <a:r>
              <a:rPr lang="el-GR" sz="2000" dirty="0"/>
              <a:t>Υπογράφεται μεταξύ του συμμετέχοντα και του νόμιμου εκπροσώπου του οργανισμού αποστολής. </a:t>
            </a:r>
            <a:endParaRPr lang="en-US" sz="2000" dirty="0"/>
          </a:p>
        </p:txBody>
      </p:sp>
      <p:cxnSp>
        <p:nvCxnSpPr>
          <p:cNvPr id="9" name="Straight Connector 8"/>
          <p:cNvCxnSpPr/>
          <p:nvPr/>
        </p:nvCxnSpPr>
        <p:spPr>
          <a:xfrm>
            <a:off x="295248" y="2701373"/>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2509" y="4255360"/>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4402" y="5866254"/>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2774" y="2749056"/>
            <a:ext cx="7901464" cy="1600438"/>
          </a:xfrm>
          <a:prstGeom prst="rect">
            <a:avLst/>
          </a:prstGeom>
          <a:noFill/>
        </p:spPr>
        <p:txBody>
          <a:bodyPr wrap="square" rtlCol="0">
            <a:spAutoFit/>
          </a:bodyPr>
          <a:lstStyle/>
          <a:p>
            <a:r>
              <a:rPr lang="en-US" sz="2000" b="1" dirty="0"/>
              <a:t>Learning Agreement</a:t>
            </a:r>
            <a:r>
              <a:rPr lang="en-US" sz="2000" dirty="0"/>
              <a:t>: </a:t>
            </a:r>
            <a:r>
              <a:rPr lang="el-GR" sz="2000" dirty="0"/>
              <a:t>Υπογράφεται μεταξύ του οργανισμού αποστολής, οργανισμού υποδοχής και συμμετέχοντα</a:t>
            </a:r>
          </a:p>
          <a:p>
            <a:endParaRPr lang="el-GR" sz="2000" dirty="0"/>
          </a:p>
          <a:p>
            <a:r>
              <a:rPr lang="el-GR" sz="2000" dirty="0"/>
              <a:t>- Μαθησιακά αποτελέσματα</a:t>
            </a:r>
          </a:p>
          <a:p>
            <a:endParaRPr lang="el-GR" dirty="0"/>
          </a:p>
        </p:txBody>
      </p:sp>
      <p:sp>
        <p:nvSpPr>
          <p:cNvPr id="10" name="TextBox 9"/>
          <p:cNvSpPr txBox="1"/>
          <p:nvPr/>
        </p:nvSpPr>
        <p:spPr>
          <a:xfrm>
            <a:off x="292774" y="4244462"/>
            <a:ext cx="8044405" cy="1554272"/>
          </a:xfrm>
          <a:prstGeom prst="rect">
            <a:avLst/>
          </a:prstGeom>
          <a:noFill/>
        </p:spPr>
        <p:txBody>
          <a:bodyPr wrap="square" rtlCol="0">
            <a:spAutoFit/>
          </a:bodyPr>
          <a:lstStyle/>
          <a:p>
            <a:pPr>
              <a:spcAft>
                <a:spcPts val="1800"/>
              </a:spcAft>
            </a:pPr>
            <a:r>
              <a:rPr lang="en-US" sz="2000" b="1" dirty="0"/>
              <a:t>Learning </a:t>
            </a:r>
            <a:r>
              <a:rPr lang="en-US" sz="2000" b="1" dirty="0" err="1"/>
              <a:t>Programme</a:t>
            </a:r>
            <a:r>
              <a:rPr lang="en-US" sz="2000" b="1" dirty="0"/>
              <a:t> for group activities: </a:t>
            </a:r>
            <a:r>
              <a:rPr lang="el-GR" sz="2000" dirty="0"/>
              <a:t>Υπογράφεται μεταξύ του οργανισμού αποστολής, οργανισμού υποδοχής και </a:t>
            </a:r>
            <a:r>
              <a:rPr lang="en-US" sz="2000" dirty="0"/>
              <a:t> </a:t>
            </a:r>
            <a:r>
              <a:rPr lang="el-GR" sz="2000" dirty="0"/>
              <a:t>επικεφαλής της ομαδικής κινητικότητας</a:t>
            </a:r>
            <a:r>
              <a:rPr lang="en-US" sz="2000" dirty="0"/>
              <a:t>. </a:t>
            </a:r>
          </a:p>
          <a:p>
            <a:r>
              <a:rPr lang="en-US" sz="2000" dirty="0"/>
              <a:t>- </a:t>
            </a:r>
            <a:r>
              <a:rPr lang="el-GR" sz="2000" dirty="0"/>
              <a:t>Στοιχεία όλων των συμμετεχόντων </a:t>
            </a:r>
          </a:p>
        </p:txBody>
      </p:sp>
      <p:sp>
        <p:nvSpPr>
          <p:cNvPr id="11" name="TextBox 10"/>
          <p:cNvSpPr txBox="1"/>
          <p:nvPr/>
        </p:nvSpPr>
        <p:spPr>
          <a:xfrm>
            <a:off x="365704" y="5933774"/>
            <a:ext cx="7898543" cy="984885"/>
          </a:xfrm>
          <a:prstGeom prst="rect">
            <a:avLst/>
          </a:prstGeom>
          <a:noFill/>
        </p:spPr>
        <p:txBody>
          <a:bodyPr wrap="square" rtlCol="0">
            <a:spAutoFit/>
          </a:bodyPr>
          <a:lstStyle/>
          <a:p>
            <a:r>
              <a:rPr lang="en-US" sz="2000" b="1" dirty="0"/>
              <a:t>Learning Agreement with invited expert: </a:t>
            </a:r>
            <a:r>
              <a:rPr lang="el-GR" sz="2000" dirty="0"/>
              <a:t>Υπογράφεται μεταξύ του δικαιούχου οργανισμού και του προσκεκλημένου εμπειρογνώμονα </a:t>
            </a:r>
            <a:endParaRPr lang="en-GB" sz="2000" dirty="0"/>
          </a:p>
          <a:p>
            <a:endParaRPr lang="en-GB" dirty="0"/>
          </a:p>
        </p:txBody>
      </p:sp>
      <p:sp>
        <p:nvSpPr>
          <p:cNvPr id="22" name="TextBox 21"/>
          <p:cNvSpPr txBox="1"/>
          <p:nvPr/>
        </p:nvSpPr>
        <p:spPr>
          <a:xfrm>
            <a:off x="8287346" y="1074330"/>
            <a:ext cx="3607041" cy="1538883"/>
          </a:xfrm>
          <a:prstGeom prst="rect">
            <a:avLst/>
          </a:prstGeom>
          <a:noFill/>
        </p:spPr>
        <p:txBody>
          <a:bodyPr wrap="square" rtlCol="0">
            <a:spAutoFit/>
          </a:bodyPr>
          <a:lstStyle/>
          <a:p>
            <a:r>
              <a:rPr lang="el-GR" sz="2000" b="1" dirty="0"/>
              <a:t>Υποχρεωτικό</a:t>
            </a:r>
            <a:r>
              <a:rPr lang="el-GR" sz="2200" dirty="0"/>
              <a:t> </a:t>
            </a:r>
            <a:r>
              <a:rPr lang="el-GR" dirty="0"/>
              <a:t>για όλους</a:t>
            </a:r>
          </a:p>
          <a:p>
            <a:r>
              <a:rPr lang="el-GR" dirty="0"/>
              <a:t>τους τύπους κινητικοτήτων </a:t>
            </a:r>
          </a:p>
          <a:p>
            <a:r>
              <a:rPr lang="el-GR" dirty="0"/>
              <a:t>εκτός της </a:t>
            </a:r>
            <a:r>
              <a:rPr lang="en-US" dirty="0"/>
              <a:t>“Invited Expert”</a:t>
            </a:r>
            <a:r>
              <a:rPr lang="el-GR" dirty="0"/>
              <a:t>.</a:t>
            </a:r>
          </a:p>
          <a:p>
            <a:r>
              <a:rPr lang="el-GR" dirty="0"/>
              <a:t>Για ομαδικές κινητικότητες</a:t>
            </a:r>
            <a:r>
              <a:rPr lang="en-US" dirty="0"/>
              <a:t> </a:t>
            </a:r>
            <a:r>
              <a:rPr lang="el-GR" dirty="0"/>
              <a:t>δεν είναι υποχρεωτικό αλλά </a:t>
            </a:r>
            <a:r>
              <a:rPr lang="el-GR" b="1" dirty="0"/>
              <a:t>συστήνεται</a:t>
            </a:r>
            <a:endParaRPr lang="en-GB" dirty="0"/>
          </a:p>
        </p:txBody>
      </p:sp>
      <p:sp>
        <p:nvSpPr>
          <p:cNvPr id="23" name="TextBox 22"/>
          <p:cNvSpPr txBox="1"/>
          <p:nvPr/>
        </p:nvSpPr>
        <p:spPr>
          <a:xfrm>
            <a:off x="8423711" y="2685700"/>
            <a:ext cx="3170420" cy="1569660"/>
          </a:xfrm>
          <a:prstGeom prst="rect">
            <a:avLst/>
          </a:prstGeom>
          <a:noFill/>
        </p:spPr>
        <p:txBody>
          <a:bodyPr wrap="none" rtlCol="0">
            <a:spAutoFit/>
          </a:bodyPr>
          <a:lstStyle/>
          <a:p>
            <a:r>
              <a:rPr lang="el-GR" sz="2000" b="1" dirty="0"/>
              <a:t>Υποχρεωτικό</a:t>
            </a:r>
            <a:r>
              <a:rPr lang="el-GR" sz="2200" dirty="0"/>
              <a:t> </a:t>
            </a:r>
            <a:r>
              <a:rPr lang="el-GR" dirty="0"/>
              <a:t>για όλους</a:t>
            </a:r>
          </a:p>
          <a:p>
            <a:r>
              <a:rPr lang="el-GR" dirty="0"/>
              <a:t>τους τύπους κινητικοτήτων </a:t>
            </a:r>
          </a:p>
          <a:p>
            <a:r>
              <a:rPr lang="el-GR" dirty="0"/>
              <a:t>εκτός των: </a:t>
            </a:r>
            <a:r>
              <a:rPr lang="en-US" dirty="0"/>
              <a:t>“Invited Expert”</a:t>
            </a:r>
            <a:endParaRPr lang="el-GR" dirty="0"/>
          </a:p>
          <a:p>
            <a:r>
              <a:rPr lang="el-GR" dirty="0"/>
              <a:t>και ομαδικές κινητικότητες</a:t>
            </a:r>
          </a:p>
          <a:p>
            <a:r>
              <a:rPr lang="el-GR" sz="2000" b="1" dirty="0"/>
              <a:t>Προαιρετικό</a:t>
            </a:r>
            <a:r>
              <a:rPr lang="el-GR" dirty="0"/>
              <a:t> για τα σεμινάρια</a:t>
            </a:r>
            <a:endParaRPr lang="en-GB" dirty="0"/>
          </a:p>
        </p:txBody>
      </p:sp>
      <p:sp>
        <p:nvSpPr>
          <p:cNvPr id="25" name="TextBox 24"/>
          <p:cNvSpPr txBox="1"/>
          <p:nvPr/>
        </p:nvSpPr>
        <p:spPr>
          <a:xfrm>
            <a:off x="8463446" y="4485717"/>
            <a:ext cx="2851678" cy="677108"/>
          </a:xfrm>
          <a:prstGeom prst="rect">
            <a:avLst/>
          </a:prstGeom>
          <a:noFill/>
        </p:spPr>
        <p:txBody>
          <a:bodyPr wrap="none" rtlCol="0">
            <a:spAutoFit/>
          </a:bodyPr>
          <a:lstStyle/>
          <a:p>
            <a:r>
              <a:rPr lang="el-GR" sz="2000" b="1" dirty="0"/>
              <a:t>Υποχρεωτικό</a:t>
            </a:r>
            <a:r>
              <a:rPr lang="el-GR" dirty="0"/>
              <a:t> για ομαδικές</a:t>
            </a:r>
          </a:p>
          <a:p>
            <a:r>
              <a:rPr lang="el-GR" dirty="0"/>
              <a:t>κινητικότητες</a:t>
            </a:r>
            <a:endParaRPr lang="en-GB" dirty="0"/>
          </a:p>
        </p:txBody>
      </p:sp>
      <p:sp>
        <p:nvSpPr>
          <p:cNvPr id="27" name="TextBox 26"/>
          <p:cNvSpPr txBox="1"/>
          <p:nvPr/>
        </p:nvSpPr>
        <p:spPr>
          <a:xfrm>
            <a:off x="8463446" y="5925092"/>
            <a:ext cx="1932517" cy="677108"/>
          </a:xfrm>
          <a:prstGeom prst="rect">
            <a:avLst/>
          </a:prstGeom>
          <a:noFill/>
        </p:spPr>
        <p:txBody>
          <a:bodyPr wrap="none" rtlCol="0">
            <a:spAutoFit/>
          </a:bodyPr>
          <a:lstStyle/>
          <a:p>
            <a:r>
              <a:rPr lang="el-GR" sz="2000" b="1" dirty="0"/>
              <a:t>Προαιρετικό</a:t>
            </a:r>
            <a:r>
              <a:rPr lang="el-GR" dirty="0"/>
              <a:t> για </a:t>
            </a:r>
            <a:endParaRPr lang="en-US" dirty="0"/>
          </a:p>
          <a:p>
            <a:r>
              <a:rPr lang="en-US" dirty="0"/>
              <a:t>“Invited Expert”</a:t>
            </a:r>
            <a:endParaRPr lang="en-GB" dirty="0"/>
          </a:p>
        </p:txBody>
      </p:sp>
    </p:spTree>
    <p:extLst>
      <p:ext uri="{BB962C8B-B14F-4D97-AF65-F5344CB8AC3E}">
        <p14:creationId xmlns:p14="http://schemas.microsoft.com/office/powerpoint/2010/main" val="2509932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ounded Rectangle 4"/>
          <p:cNvSpPr/>
          <p:nvPr/>
        </p:nvSpPr>
        <p:spPr>
          <a:xfrm>
            <a:off x="1500990" y="635393"/>
            <a:ext cx="9150394" cy="407175"/>
          </a:xfrm>
          <a:prstGeom prst="round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ΥΠΟΣΤΗΡΙΚΤΙΚΑ ΕΓΓΡΑΦΑ (2)</a:t>
            </a:r>
            <a:endParaRPr lang="en-GB" dirty="0"/>
          </a:p>
        </p:txBody>
      </p:sp>
      <p:sp>
        <p:nvSpPr>
          <p:cNvPr id="3" name="TextBox 2"/>
          <p:cNvSpPr txBox="1"/>
          <p:nvPr/>
        </p:nvSpPr>
        <p:spPr>
          <a:xfrm>
            <a:off x="1276220" y="599754"/>
            <a:ext cx="8544238" cy="461665"/>
          </a:xfrm>
          <a:prstGeom prst="rect">
            <a:avLst/>
          </a:prstGeom>
          <a:noFill/>
        </p:spPr>
        <p:txBody>
          <a:bodyPr wrap="square" rtlCol="0">
            <a:spAutoFit/>
          </a:bodyPr>
          <a:lstStyle/>
          <a:p>
            <a:pPr lvl="0" algn="ctr">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Μετά την κινητικότητα</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4" name="TextBox 3"/>
          <p:cNvSpPr txBox="1"/>
          <p:nvPr/>
        </p:nvSpPr>
        <p:spPr>
          <a:xfrm>
            <a:off x="328814" y="1432276"/>
            <a:ext cx="7999571" cy="5016758"/>
          </a:xfrm>
          <a:prstGeom prst="rect">
            <a:avLst/>
          </a:prstGeom>
          <a:noFill/>
        </p:spPr>
        <p:txBody>
          <a:bodyPr wrap="square" rtlCol="0">
            <a:spAutoFit/>
          </a:bodyPr>
          <a:lstStyle/>
          <a:p>
            <a:r>
              <a:rPr lang="en-US" sz="2000" b="1" dirty="0"/>
              <a:t>Learning Agreement</a:t>
            </a:r>
            <a:r>
              <a:rPr lang="el-GR" sz="2000" b="1" dirty="0"/>
              <a:t> </a:t>
            </a:r>
            <a:r>
              <a:rPr lang="en-US" sz="2000" b="1" dirty="0"/>
              <a:t>Complement</a:t>
            </a:r>
            <a:r>
              <a:rPr lang="en-US" sz="2000" dirty="0"/>
              <a:t>: </a:t>
            </a:r>
            <a:r>
              <a:rPr lang="el-GR" sz="2000" dirty="0"/>
              <a:t>Υπογράφεται μεταξύ του οργανισμού αποστολής, οργανισμού υποδοχής και συμμετέχοντα. Επιβεβαιώνει τα μαθησιακά αποτελέσματα που έχουν οριστεί στο </a:t>
            </a:r>
            <a:r>
              <a:rPr lang="en-US" sz="2000" dirty="0"/>
              <a:t>Learning Agreement. </a:t>
            </a:r>
            <a:endParaRPr lang="el-GR" sz="2000" dirty="0"/>
          </a:p>
          <a:p>
            <a:endParaRPr lang="el-GR" sz="2000" dirty="0"/>
          </a:p>
          <a:p>
            <a:r>
              <a:rPr lang="en-US" sz="2000" b="1" dirty="0"/>
              <a:t>Attendance certificate: </a:t>
            </a:r>
            <a:r>
              <a:rPr lang="el-GR" sz="2000" dirty="0"/>
              <a:t>Δίνεται από τον οργανισμό υποδοχής / τον οργανισμό διοργάνωσης της δραστηριότητας</a:t>
            </a:r>
            <a:endParaRPr lang="en-US" sz="2000" dirty="0"/>
          </a:p>
          <a:p>
            <a:r>
              <a:rPr lang="el-GR" sz="2000" dirty="0"/>
              <a:t>Στις προπαρασκευαστικές επισκέψεις πρέπει να συνοδεύεται από </a:t>
            </a:r>
            <a:r>
              <a:rPr lang="el-GR" sz="2000" b="1" dirty="0"/>
              <a:t>ατζέντα της συνάντησης</a:t>
            </a:r>
            <a:r>
              <a:rPr lang="el-GR" sz="2000" dirty="0"/>
              <a:t>. </a:t>
            </a:r>
          </a:p>
          <a:p>
            <a:endParaRPr lang="el-GR" sz="2000" dirty="0"/>
          </a:p>
          <a:p>
            <a:r>
              <a:rPr lang="en-US" sz="2000" b="1" dirty="0" err="1"/>
              <a:t>Europass</a:t>
            </a:r>
            <a:r>
              <a:rPr lang="en-US" sz="2000" b="1" dirty="0"/>
              <a:t> Mobility: </a:t>
            </a:r>
            <a:r>
              <a:rPr lang="el-GR" sz="2000" dirty="0"/>
              <a:t>Εκδίδεται μετά από αίτηση, από το ΚΕΠΑ. Πιστοποιεί την ποιότητα της μαθησιακής δραστηριότητας. </a:t>
            </a:r>
          </a:p>
          <a:p>
            <a:endParaRPr lang="el-GR" sz="2000" dirty="0"/>
          </a:p>
          <a:p>
            <a:r>
              <a:rPr lang="en-US" sz="2000" b="1" dirty="0"/>
              <a:t>Participant Survey: </a:t>
            </a:r>
            <a:r>
              <a:rPr lang="el-GR" sz="2000" dirty="0"/>
              <a:t>Δημιουργείται αυτόματα στο ΒΜ για κάθε κινητικότητα που έχει καταχωρηθεί και έχει ολοκληρωθεί. Αποστέλλεται κατευθείαν στο </a:t>
            </a:r>
            <a:r>
              <a:rPr lang="en-US" sz="2000" dirty="0"/>
              <a:t>email </a:t>
            </a:r>
            <a:r>
              <a:rPr lang="el-GR" sz="2000" dirty="0"/>
              <a:t>του συμμετέχοντα. Συμπληρώνεται διαδικτυακά εντός ενός μήνα από την ολοκλήρωση της κινητικότητας. </a:t>
            </a:r>
            <a:endParaRPr lang="en-GB" sz="2000" dirty="0"/>
          </a:p>
        </p:txBody>
      </p:sp>
      <p:cxnSp>
        <p:nvCxnSpPr>
          <p:cNvPr id="9" name="Straight Connector 8"/>
          <p:cNvCxnSpPr/>
          <p:nvPr/>
        </p:nvCxnSpPr>
        <p:spPr>
          <a:xfrm>
            <a:off x="332509" y="2537310"/>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8814" y="4008658"/>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98334" y="5038740"/>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56320" y="1422328"/>
            <a:ext cx="2778902" cy="984885"/>
          </a:xfrm>
          <a:prstGeom prst="rect">
            <a:avLst/>
          </a:prstGeom>
          <a:noFill/>
        </p:spPr>
        <p:txBody>
          <a:bodyPr wrap="none" rtlCol="0">
            <a:spAutoFit/>
          </a:bodyPr>
          <a:lstStyle/>
          <a:p>
            <a:r>
              <a:rPr lang="el-GR" sz="2200" b="1" dirty="0"/>
              <a:t>Υποχρεωτικό</a:t>
            </a:r>
            <a:r>
              <a:rPr lang="el-GR" dirty="0"/>
              <a:t> για όλους</a:t>
            </a:r>
          </a:p>
          <a:p>
            <a:r>
              <a:rPr lang="el-GR" dirty="0"/>
              <a:t>τους τύπους κινητικοτήτων </a:t>
            </a:r>
          </a:p>
          <a:p>
            <a:r>
              <a:rPr lang="el-GR" dirty="0"/>
              <a:t>εκτός της ομαδικής</a:t>
            </a:r>
            <a:endParaRPr lang="en-GB" dirty="0"/>
          </a:p>
        </p:txBody>
      </p:sp>
      <p:sp>
        <p:nvSpPr>
          <p:cNvPr id="19" name="TextBox 18"/>
          <p:cNvSpPr txBox="1"/>
          <p:nvPr/>
        </p:nvSpPr>
        <p:spPr>
          <a:xfrm>
            <a:off x="8584918" y="2667014"/>
            <a:ext cx="3410549" cy="1323439"/>
          </a:xfrm>
          <a:prstGeom prst="rect">
            <a:avLst/>
          </a:prstGeom>
          <a:noFill/>
        </p:spPr>
        <p:txBody>
          <a:bodyPr wrap="none" rtlCol="0">
            <a:spAutoFit/>
          </a:bodyPr>
          <a:lstStyle/>
          <a:p>
            <a:r>
              <a:rPr lang="el-GR" sz="2200" b="1" dirty="0"/>
              <a:t>Υποχρεωτικό</a:t>
            </a:r>
            <a:r>
              <a:rPr lang="el-GR" dirty="0"/>
              <a:t> για τις </a:t>
            </a:r>
          </a:p>
          <a:p>
            <a:r>
              <a:rPr lang="el-GR" dirty="0"/>
              <a:t>προπαρασκευαστικές επισκέψεις</a:t>
            </a:r>
          </a:p>
          <a:p>
            <a:r>
              <a:rPr lang="el-GR" sz="2200" b="1" dirty="0"/>
              <a:t>Προαιρετικό</a:t>
            </a:r>
            <a:r>
              <a:rPr lang="el-GR" dirty="0"/>
              <a:t> για τις υπόλοιπες </a:t>
            </a:r>
          </a:p>
          <a:p>
            <a:r>
              <a:rPr lang="el-GR" dirty="0"/>
              <a:t>δραστηριότητες</a:t>
            </a:r>
            <a:endParaRPr lang="en-GB" dirty="0"/>
          </a:p>
        </p:txBody>
      </p:sp>
      <p:sp>
        <p:nvSpPr>
          <p:cNvPr id="22" name="TextBox 21"/>
          <p:cNvSpPr txBox="1"/>
          <p:nvPr/>
        </p:nvSpPr>
        <p:spPr>
          <a:xfrm>
            <a:off x="8601808" y="4040816"/>
            <a:ext cx="2640788" cy="984885"/>
          </a:xfrm>
          <a:prstGeom prst="rect">
            <a:avLst/>
          </a:prstGeom>
          <a:noFill/>
        </p:spPr>
        <p:txBody>
          <a:bodyPr wrap="none" rtlCol="0">
            <a:spAutoFit/>
          </a:bodyPr>
          <a:lstStyle/>
          <a:p>
            <a:r>
              <a:rPr lang="el-GR" sz="2200" b="1" dirty="0"/>
              <a:t>Συστήνεται</a:t>
            </a:r>
            <a:r>
              <a:rPr lang="el-GR" dirty="0"/>
              <a:t> για όλες τις</a:t>
            </a:r>
          </a:p>
          <a:p>
            <a:r>
              <a:rPr lang="el-GR" dirty="0"/>
              <a:t>κινητικότητες εκτός τις</a:t>
            </a:r>
          </a:p>
          <a:p>
            <a:r>
              <a:rPr lang="el-GR" dirty="0"/>
              <a:t>ομαδικές κινητικότητες</a:t>
            </a:r>
            <a:endParaRPr lang="en-GB" dirty="0"/>
          </a:p>
        </p:txBody>
      </p:sp>
      <p:sp>
        <p:nvSpPr>
          <p:cNvPr id="23" name="TextBox 22"/>
          <p:cNvSpPr txBox="1"/>
          <p:nvPr/>
        </p:nvSpPr>
        <p:spPr>
          <a:xfrm>
            <a:off x="8601808" y="5139612"/>
            <a:ext cx="2833413" cy="1538883"/>
          </a:xfrm>
          <a:prstGeom prst="rect">
            <a:avLst/>
          </a:prstGeom>
          <a:noFill/>
        </p:spPr>
        <p:txBody>
          <a:bodyPr wrap="square" rtlCol="0">
            <a:spAutoFit/>
          </a:bodyPr>
          <a:lstStyle/>
          <a:p>
            <a:r>
              <a:rPr lang="el-GR" sz="2200" b="1" dirty="0"/>
              <a:t>Υποχρεωτικό</a:t>
            </a:r>
            <a:r>
              <a:rPr lang="el-GR" dirty="0"/>
              <a:t> για όλες τις</a:t>
            </a:r>
          </a:p>
          <a:p>
            <a:r>
              <a:rPr lang="el-GR" dirty="0"/>
              <a:t>κινητικότητες εκτός της </a:t>
            </a:r>
            <a:endParaRPr lang="en-US" dirty="0"/>
          </a:p>
          <a:p>
            <a:r>
              <a:rPr lang="en-US" dirty="0"/>
              <a:t>“Invited Expert”</a:t>
            </a:r>
            <a:r>
              <a:rPr lang="el-GR" dirty="0"/>
              <a:t> και </a:t>
            </a:r>
            <a:r>
              <a:rPr lang="en-US" dirty="0"/>
              <a:t>“Hosting teacher and educators in training”</a:t>
            </a:r>
            <a:endParaRPr lang="en-GB" dirty="0"/>
          </a:p>
        </p:txBody>
      </p:sp>
    </p:spTree>
    <p:extLst>
      <p:ext uri="{BB962C8B-B14F-4D97-AF65-F5344CB8AC3E}">
        <p14:creationId xmlns:p14="http://schemas.microsoft.com/office/powerpoint/2010/main" val="396797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p:cNvSpPr/>
          <p:nvPr/>
        </p:nvSpPr>
        <p:spPr>
          <a:xfrm>
            <a:off x="1038766" y="1215851"/>
            <a:ext cx="9923986" cy="4190163"/>
          </a:xfrm>
          <a:prstGeom prst="round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Από τη πρόσκληση 2024, η Ευρωπαϊκή Επιτροπή συστήνει όπως για κάθε ατομική κινητικότητα, τα έντυπα “</a:t>
            </a:r>
            <a:r>
              <a:rPr kumimoji="0" lang="el-GR" sz="1800" b="0" i="0" u="none" strike="noStrike" kern="1200" cap="none" spc="0" normalizeH="0" baseline="0" noProof="0" dirty="0" err="1">
                <a:ln>
                  <a:noFill/>
                </a:ln>
                <a:solidFill>
                  <a:prstClr val="white"/>
                </a:solidFill>
                <a:effectLst/>
                <a:uLnTx/>
                <a:uFillTx/>
                <a:latin typeface="Calibri" panose="020F0502020204030204"/>
                <a:ea typeface="+mn-ea"/>
                <a:cs typeface="+mn-cs"/>
              </a:rPr>
              <a:t>Learning</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 Agreement” και “</a:t>
            </a:r>
            <a:r>
              <a:rPr kumimoji="0" lang="el-GR" sz="1800" b="0" i="0" u="none" strike="noStrike" kern="1200" cap="none" spc="0" normalizeH="0" baseline="0" noProof="0" dirty="0" err="1">
                <a:ln>
                  <a:noFill/>
                </a:ln>
                <a:solidFill>
                  <a:prstClr val="white"/>
                </a:solidFill>
                <a:effectLst/>
                <a:uLnTx/>
                <a:uFillTx/>
                <a:latin typeface="Calibri" panose="020F0502020204030204"/>
                <a:ea typeface="+mn-ea"/>
                <a:cs typeface="+mn-cs"/>
              </a:rPr>
              <a:t>Learning</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 Agreement </a:t>
            </a:r>
            <a:r>
              <a:rPr kumimoji="0" lang="el-GR" sz="1800" b="0" i="0" u="none" strike="noStrike" kern="1200" cap="none" spc="0" normalizeH="0" baseline="0" noProof="0" dirty="0" err="1">
                <a:ln>
                  <a:noFill/>
                </a:ln>
                <a:solidFill>
                  <a:prstClr val="white"/>
                </a:solidFill>
                <a:effectLst/>
                <a:uLnTx/>
                <a:uFillTx/>
                <a:latin typeface="Calibri" panose="020F0502020204030204"/>
                <a:ea typeface="+mn-ea"/>
                <a:cs typeface="+mn-cs"/>
              </a:rPr>
              <a:t>Complement</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 αντικαθίστανται από το έντυπο </a:t>
            </a:r>
            <a:r>
              <a:rPr kumimoji="0" lang="el-GR"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AE-SE-VET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Europass</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Learning</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agreement</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and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certificate</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of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learning</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outcomes</a:t>
            </a:r>
            <a:r>
              <a:rPr kumimoji="0" lang="el-GR"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Το ίδιο ισχύει και για τις ομαδικές κινητικότητες όπου το προηγούμενο έντυπο αντικαθίστανται με το έντυπο </a:t>
            </a:r>
            <a:r>
              <a:rPr kumimoji="0" lang="el-GR" sz="1800" b="0" i="1"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t>
            </a:r>
            <a:r>
              <a:rPr kumimoji="0" lang="en-US" sz="1800" b="0" i="1"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hlinkClick r:id="rId4"/>
              </a:rPr>
              <a:t>AE-SE-VET </a:t>
            </a:r>
            <a:r>
              <a:rPr kumimoji="0" lang="en-US" sz="1800" b="0" i="1" u="none" strike="noStrike" kern="1200" cap="none" spc="0" normalizeH="0" baseline="0" noProof="0" dirty="0" err="1">
                <a:ln>
                  <a:noFill/>
                </a:ln>
                <a:solidFill>
                  <a:prstClr val="black"/>
                </a:solidFill>
                <a:effectLst/>
                <a:highlight>
                  <a:srgbClr val="00FFFF"/>
                </a:highlight>
                <a:uLnTx/>
                <a:uFillTx/>
                <a:latin typeface="Calibri" panose="020F0502020204030204"/>
                <a:ea typeface="+mn-ea"/>
                <a:cs typeface="+mn-cs"/>
                <a:hlinkClick r:id="rId4"/>
              </a:rPr>
              <a:t>Europass</a:t>
            </a:r>
            <a:r>
              <a:rPr kumimoji="0" lang="en-US" sz="1800" b="0" i="1"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hlinkClick r:id="rId4"/>
              </a:rPr>
              <a:t> Group learning </a:t>
            </a:r>
            <a:r>
              <a:rPr kumimoji="0" lang="en-US" sz="1800" b="0" i="1" u="none" strike="noStrike" kern="1200" cap="none" spc="0" normalizeH="0" baseline="0" noProof="0" dirty="0" err="1">
                <a:ln>
                  <a:noFill/>
                </a:ln>
                <a:solidFill>
                  <a:prstClr val="black"/>
                </a:solidFill>
                <a:effectLst/>
                <a:highlight>
                  <a:srgbClr val="00FFFF"/>
                </a:highlight>
                <a:uLnTx/>
                <a:uFillTx/>
                <a:latin typeface="Calibri" panose="020F0502020204030204"/>
                <a:ea typeface="+mn-ea"/>
                <a:cs typeface="+mn-cs"/>
                <a:hlinkClick r:id="rId4"/>
              </a:rPr>
              <a:t>programme</a:t>
            </a:r>
            <a:r>
              <a:rPr kumimoji="0" lang="el-GR" sz="1800" b="0" i="1"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Εντούτοις, στην περίπτωση που ο δικαιούχος οργανισμός επιθυμεί να συνεχίσει τη χρήση των δύο παλιότερων εντύπων (όπως αυτά παρουσιάζονται πιο πάνω ή σε οποιαδήποτε άλλη μορφή που να καλύπτει την πληροφόρηση που πρέπει να περιέχουν), δικαιούται να το κάνει.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44394" y="-46788"/>
            <a:ext cx="3749744"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2047743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6785"/>
            <a:ext cx="420179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ΥΠΟΣΤΗΡΙΚΤΙΚΑ ΕΓΓΡΑΦΑ (3)</a:t>
            </a:r>
            <a:endParaRPr lang="en-GB" dirty="0"/>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33" name="Picture 32"/>
          <p:cNvPicPr/>
          <p:nvPr/>
        </p:nvPicPr>
        <p:blipFill>
          <a:blip r:embed="rId3">
            <a:extLst>
              <a:ext uri="{28A0092B-C50C-407E-A947-70E740481C1C}">
                <a14:useLocalDpi xmlns:a14="http://schemas.microsoft.com/office/drawing/2010/main" val="0"/>
              </a:ext>
            </a:extLst>
          </a:blip>
          <a:srcRect/>
          <a:stretch>
            <a:fillRect/>
          </a:stretch>
        </p:blipFill>
        <p:spPr bwMode="auto">
          <a:xfrm>
            <a:off x="444394" y="726926"/>
            <a:ext cx="11525765" cy="4432063"/>
          </a:xfrm>
          <a:prstGeom prst="rect">
            <a:avLst/>
          </a:prstGeom>
          <a:noFill/>
          <a:ln>
            <a:noFill/>
          </a:ln>
        </p:spPr>
      </p:pic>
      <p:sp>
        <p:nvSpPr>
          <p:cNvPr id="4" name="TextBox 3">
            <a:extLst>
              <a:ext uri="{FF2B5EF4-FFF2-40B4-BE49-F238E27FC236}">
                <a16:creationId xmlns:a16="http://schemas.microsoft.com/office/drawing/2014/main" id="{CF195F5F-EE8F-57B1-0B56-70D2DA8CF28A}"/>
              </a:ext>
            </a:extLst>
          </p:cNvPr>
          <p:cNvSpPr txBox="1"/>
          <p:nvPr/>
        </p:nvSpPr>
        <p:spPr>
          <a:xfrm>
            <a:off x="444394" y="5369327"/>
            <a:ext cx="10730233" cy="1523494"/>
          </a:xfrm>
          <a:prstGeom prst="rect">
            <a:avLst/>
          </a:prstGeom>
          <a:noFill/>
        </p:spPr>
        <p:txBody>
          <a:bodyPr wrap="square" rtlCol="0">
            <a:spAutoFit/>
          </a:bodyPr>
          <a:lstStyle/>
          <a:p>
            <a:pPr marL="342900" indent="-342900" algn="just">
              <a:buFont typeface="Arial" panose="020B0604020202020204" pitchFamily="34" charset="0"/>
              <a:buChar char="•"/>
            </a:pPr>
            <a:r>
              <a:rPr lang="el-GR" sz="1500" dirty="0">
                <a:solidFill>
                  <a:schemeClr val="tx1">
                    <a:lumMod val="75000"/>
                    <a:lumOff val="25000"/>
                  </a:schemeClr>
                </a:solidFill>
              </a:rPr>
              <a:t>Δεν μπορεί να αφαιρεθεί κείμενο από τα έντυπα</a:t>
            </a:r>
            <a:r>
              <a:rPr lang="en-US" sz="1500" dirty="0">
                <a:solidFill>
                  <a:schemeClr val="tx1">
                    <a:lumMod val="75000"/>
                    <a:lumOff val="25000"/>
                  </a:schemeClr>
                </a:solidFill>
              </a:rPr>
              <a:t> </a:t>
            </a:r>
            <a:r>
              <a:rPr lang="en-CY" sz="1500" dirty="0">
                <a:solidFill>
                  <a:schemeClr val="tx1">
                    <a:lumMod val="75000"/>
                    <a:lumOff val="25000"/>
                  </a:schemeClr>
                </a:solidFill>
                <a:sym typeface="Wingdings" panose="05000000000000000000" pitchFamily="2" charset="2"/>
              </a:rPr>
              <a:t></a:t>
            </a:r>
            <a:r>
              <a:rPr lang="el-GR" sz="1500" dirty="0">
                <a:solidFill>
                  <a:schemeClr val="tx1">
                    <a:lumMod val="75000"/>
                    <a:lumOff val="25000"/>
                  </a:schemeClr>
                </a:solidFill>
              </a:rPr>
              <a:t>  μπορεί να προστεθεί</a:t>
            </a:r>
          </a:p>
          <a:p>
            <a:pPr marL="342900" indent="-342900" algn="just">
              <a:buFont typeface="Arial" panose="020B0604020202020204" pitchFamily="34" charset="0"/>
              <a:buChar char="•"/>
            </a:pPr>
            <a:r>
              <a:rPr lang="el-GR" sz="1500" dirty="0">
                <a:solidFill>
                  <a:schemeClr val="tx1">
                    <a:lumMod val="75000"/>
                    <a:lumOff val="25000"/>
                  </a:schemeClr>
                </a:solidFill>
              </a:rPr>
              <a:t>Τροποποιήσεις στις υπογεγραμμένες συμφωνίες</a:t>
            </a:r>
            <a:r>
              <a:rPr lang="en-US" sz="1500" dirty="0">
                <a:solidFill>
                  <a:schemeClr val="tx1">
                    <a:lumMod val="75000"/>
                    <a:lumOff val="25000"/>
                  </a:schemeClr>
                </a:solidFill>
              </a:rPr>
              <a:t> </a:t>
            </a:r>
            <a:r>
              <a:rPr lang="en-CY" sz="1500" dirty="0">
                <a:solidFill>
                  <a:schemeClr val="tx1">
                    <a:lumMod val="75000"/>
                    <a:lumOff val="25000"/>
                  </a:schemeClr>
                </a:solidFill>
                <a:sym typeface="Wingdings" panose="05000000000000000000" pitchFamily="2" charset="2"/>
              </a:rPr>
              <a:t></a:t>
            </a:r>
            <a:r>
              <a:rPr lang="en-US" sz="1500" dirty="0">
                <a:solidFill>
                  <a:schemeClr val="tx1">
                    <a:lumMod val="75000"/>
                    <a:lumOff val="25000"/>
                  </a:schemeClr>
                </a:solidFill>
              </a:rPr>
              <a:t> </a:t>
            </a:r>
            <a:r>
              <a:rPr lang="el-GR" sz="1500" dirty="0">
                <a:solidFill>
                  <a:schemeClr val="tx1">
                    <a:lumMod val="75000"/>
                    <a:lumOff val="25000"/>
                  </a:schemeClr>
                </a:solidFill>
              </a:rPr>
              <a:t>αποτέλεσμα συμφωνίας όλων των συμβαλλόμενων μερών</a:t>
            </a:r>
          </a:p>
          <a:p>
            <a:pPr marL="342900" indent="-342900" algn="just">
              <a:buFont typeface="Arial" panose="020B0604020202020204" pitchFamily="34" charset="0"/>
              <a:buChar char="•"/>
            </a:pPr>
            <a:r>
              <a:rPr lang="el-GR" sz="1500" dirty="0">
                <a:solidFill>
                  <a:schemeClr val="tx1">
                    <a:lumMod val="75000"/>
                    <a:lumOff val="25000"/>
                  </a:schemeClr>
                </a:solidFill>
              </a:rPr>
              <a:t>Μπορείτε στις Συμφωνίες να προσθέσετε ειδική ρήτρα για θέματα </a:t>
            </a:r>
            <a:r>
              <a:rPr lang="en-GB" sz="1500" dirty="0">
                <a:solidFill>
                  <a:schemeClr val="tx1">
                    <a:lumMod val="75000"/>
                    <a:lumOff val="25000"/>
                  </a:schemeClr>
                </a:solidFill>
              </a:rPr>
              <a:t>GDPR </a:t>
            </a:r>
            <a:r>
              <a:rPr lang="el-GR" sz="1500" dirty="0">
                <a:solidFill>
                  <a:schemeClr val="tx1">
                    <a:lumMod val="75000"/>
                    <a:lumOff val="25000"/>
                  </a:schemeClr>
                </a:solidFill>
              </a:rPr>
              <a:t>ούτως ώστε να είστε σε θέση μετέπειτα να προωθήσετε φωτογραφίες προς την ΕΥ για σκοπούς διάδοσης του Σχεδίου</a:t>
            </a:r>
            <a:endParaRPr lang="en-GB" sz="1500" dirty="0">
              <a:solidFill>
                <a:schemeClr val="tx1">
                  <a:lumMod val="75000"/>
                  <a:lumOff val="25000"/>
                </a:schemeClr>
              </a:solidFill>
            </a:endParaRPr>
          </a:p>
          <a:p>
            <a:pPr marL="342900" indent="-342900" algn="just">
              <a:buFont typeface="Arial" panose="020B0604020202020204" pitchFamily="34" charset="0"/>
              <a:buChar char="•"/>
            </a:pPr>
            <a:r>
              <a:rPr lang="en-GB" sz="1500" dirty="0">
                <a:solidFill>
                  <a:schemeClr val="tx1">
                    <a:lumMod val="75000"/>
                    <a:lumOff val="25000"/>
                  </a:schemeClr>
                </a:solidFill>
              </a:rPr>
              <a:t>Group mobility of VET learners: </a:t>
            </a:r>
            <a:r>
              <a:rPr lang="el-GR" sz="1500" dirty="0">
                <a:solidFill>
                  <a:schemeClr val="tx1">
                    <a:lumMod val="75000"/>
                    <a:lumOff val="25000"/>
                  </a:schemeClr>
                </a:solidFill>
              </a:rPr>
              <a:t>ίδια υποστηρικτικά έγγραφα με ομαδικές κινητικότητες εκπαιδευομένων </a:t>
            </a:r>
            <a:r>
              <a:rPr lang="en-GB" sz="1500" dirty="0">
                <a:solidFill>
                  <a:schemeClr val="tx1">
                    <a:lumMod val="75000"/>
                    <a:lumOff val="25000"/>
                  </a:schemeClr>
                </a:solidFill>
              </a:rPr>
              <a:t>SCH </a:t>
            </a:r>
            <a:r>
              <a:rPr lang="el-GR" sz="1500" dirty="0">
                <a:solidFill>
                  <a:schemeClr val="tx1">
                    <a:lumMod val="75000"/>
                    <a:lumOff val="25000"/>
                  </a:schemeClr>
                </a:solidFill>
              </a:rPr>
              <a:t>&amp; </a:t>
            </a:r>
            <a:r>
              <a:rPr lang="en-GB" sz="1500" dirty="0">
                <a:solidFill>
                  <a:schemeClr val="tx1">
                    <a:lumMod val="75000"/>
                    <a:lumOff val="25000"/>
                  </a:schemeClr>
                </a:solidFill>
              </a:rPr>
              <a:t>ADU</a:t>
            </a:r>
            <a:endParaRPr lang="en-US" sz="1500" dirty="0">
              <a:solidFill>
                <a:schemeClr val="tx1">
                  <a:lumMod val="75000"/>
                  <a:lumOff val="25000"/>
                </a:schemeClr>
              </a:solidFill>
            </a:endParaRPr>
          </a:p>
          <a:p>
            <a:endParaRPr lang="en-GB" dirty="0"/>
          </a:p>
        </p:txBody>
      </p:sp>
    </p:spTree>
    <p:extLst>
      <p:ext uri="{BB962C8B-B14F-4D97-AF65-F5344CB8AC3E}">
        <p14:creationId xmlns:p14="http://schemas.microsoft.com/office/powerpoint/2010/main" val="2521843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64689" y="-40005"/>
            <a:ext cx="1029307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ΠΑΡΑΔΕΙΓΜΑ ΓΙΑ ΣΥΜΠΛΗΡΩΣΗ </a:t>
            </a:r>
            <a:r>
              <a:rPr lang="en-US" dirty="0"/>
              <a:t>GA – FINANCIAL SUPPORT (ARTICLE 3.4)</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64689" y="535162"/>
            <a:ext cx="11265992" cy="4247317"/>
          </a:xfrm>
          <a:prstGeom prst="rect">
            <a:avLst/>
          </a:prstGeom>
          <a:ln>
            <a:solidFill>
              <a:schemeClr val="tx1"/>
            </a:solidFill>
          </a:ln>
        </p:spPr>
        <p:txBody>
          <a:bodyPr wrap="square">
            <a:spAutoFit/>
          </a:bodyPr>
          <a:lstStyle/>
          <a:p>
            <a:r>
              <a:rPr lang="en-GB" dirty="0"/>
              <a:t>3.4	</a:t>
            </a:r>
            <a:r>
              <a:rPr lang="en-US" i="1" dirty="0"/>
              <a:t>[Option 1 </a:t>
            </a:r>
            <a:r>
              <a:rPr lang="en-US" i="1" dirty="0">
                <a:solidFill>
                  <a:srgbClr val="FF0000"/>
                </a:solidFill>
              </a:rPr>
              <a:t>= </a:t>
            </a:r>
            <a:r>
              <a:rPr lang="el-GR" i="1" dirty="0">
                <a:solidFill>
                  <a:srgbClr val="FF0000"/>
                </a:solidFill>
              </a:rPr>
              <a:t>Ο ΟΑ παραχωρεί στον συμμετέχοντα όλο το ποσό που του αναλογεί ώστε να προγραμματίσει και να διευθετήσει ο ίδιος όλα τα σχετικά έξοδα (στη βάση μοναδιαίου κόστους)</a:t>
            </a:r>
            <a:endParaRPr lang="en-GB" dirty="0">
              <a:solidFill>
                <a:srgbClr val="FF0000"/>
              </a:solidFill>
            </a:endParaRPr>
          </a:p>
          <a:p>
            <a:r>
              <a:rPr lang="en-GB" dirty="0"/>
              <a:t>The organisation will provide the participant with the required support in the form of a payment of EUR </a:t>
            </a:r>
            <a:r>
              <a:rPr lang="el-GR" dirty="0">
                <a:solidFill>
                  <a:srgbClr val="FF0000"/>
                </a:solidFill>
              </a:rPr>
              <a:t>1875</a:t>
            </a:r>
            <a:r>
              <a:rPr lang="el-GR" dirty="0"/>
              <a:t>]</a:t>
            </a:r>
            <a:endParaRPr lang="el-GR" i="1" dirty="0"/>
          </a:p>
          <a:p>
            <a:endParaRPr lang="en-GB" dirty="0"/>
          </a:p>
          <a:p>
            <a:r>
              <a:rPr lang="en-US" i="1" dirty="0"/>
              <a:t>[Option 2 </a:t>
            </a:r>
            <a:r>
              <a:rPr lang="en-US" i="1" dirty="0">
                <a:solidFill>
                  <a:srgbClr val="FF0000"/>
                </a:solidFill>
              </a:rPr>
              <a:t>= </a:t>
            </a:r>
            <a:r>
              <a:rPr lang="el-GR" i="1" dirty="0">
                <a:solidFill>
                  <a:srgbClr val="FF0000"/>
                </a:solidFill>
              </a:rPr>
              <a:t>Ο ΟΑ θα αναλάβει να οργανώσει και να διευθετήσει όλα τα έξοδα εκ μέρους του συμμετέχοντα</a:t>
            </a:r>
            <a:endParaRPr lang="en-GB" dirty="0"/>
          </a:p>
          <a:p>
            <a:r>
              <a:rPr lang="en-GB" dirty="0"/>
              <a:t>The organisation will provide the participant with the required support in the form of direct provision of the needed support services. The organisation will ensure that this direct provision of services will meet the necessary quality and safety standards.</a:t>
            </a:r>
            <a:r>
              <a:rPr lang="en-GB" i="1" dirty="0"/>
              <a:t> </a:t>
            </a:r>
            <a:r>
              <a:rPr lang="en-US" i="1" dirty="0"/>
              <a:t>]</a:t>
            </a:r>
            <a:endParaRPr lang="el-GR" i="1" dirty="0"/>
          </a:p>
          <a:p>
            <a:endParaRPr lang="en-GB" dirty="0"/>
          </a:p>
          <a:p>
            <a:r>
              <a:rPr lang="en-US" i="1" dirty="0"/>
              <a:t>[Option 3]</a:t>
            </a:r>
            <a:r>
              <a:rPr lang="el-GR" i="1" dirty="0"/>
              <a:t> </a:t>
            </a:r>
            <a:r>
              <a:rPr lang="en-US" i="1" dirty="0">
                <a:solidFill>
                  <a:srgbClr val="FF0000"/>
                </a:solidFill>
              </a:rPr>
              <a:t>= </a:t>
            </a:r>
            <a:r>
              <a:rPr lang="el-GR" i="1" dirty="0">
                <a:solidFill>
                  <a:srgbClr val="FF0000"/>
                </a:solidFill>
              </a:rPr>
              <a:t>Ο ΟΑ παρέχει μέρος της υποστήριξης με πληρωμή του μοναδιαίου κόστος και μέρος με παροχή υπηρεσιών. </a:t>
            </a:r>
            <a:endParaRPr lang="en-GB" dirty="0"/>
          </a:p>
          <a:p>
            <a:r>
              <a:rPr lang="en-GB" dirty="0"/>
              <a:t>The organisation will provide the participant with the required support in the form of a payment of the following amount [</a:t>
            </a:r>
            <a:r>
              <a:rPr lang="el-GR" dirty="0">
                <a:solidFill>
                  <a:srgbClr val="FF0000"/>
                </a:solidFill>
              </a:rPr>
              <a:t>Χ</a:t>
            </a:r>
            <a:r>
              <a:rPr lang="en-GB" dirty="0"/>
              <a:t>] EUR and in the form of direct provision of [travel/ individual support/ linguistic support/ course fees/ inclusion support]</a:t>
            </a:r>
          </a:p>
          <a:p>
            <a:r>
              <a:rPr lang="en-GB" dirty="0"/>
              <a:t>The organisation will ensure that the direct provision of services will meet the necessary quality and safety standards. </a:t>
            </a:r>
            <a:r>
              <a:rPr lang="en-US" i="1" dirty="0"/>
              <a:t>]</a:t>
            </a:r>
            <a:r>
              <a:rPr lang="en-US" dirty="0"/>
              <a:t> </a:t>
            </a:r>
            <a:endParaRPr lang="en-GB" dirty="0"/>
          </a:p>
        </p:txBody>
      </p:sp>
      <p:sp>
        <p:nvSpPr>
          <p:cNvPr id="3" name="TextBox 2"/>
          <p:cNvSpPr txBox="1"/>
          <p:nvPr/>
        </p:nvSpPr>
        <p:spPr>
          <a:xfrm>
            <a:off x="464689" y="5004521"/>
            <a:ext cx="10559402" cy="1200329"/>
          </a:xfrm>
          <a:prstGeom prst="rect">
            <a:avLst/>
          </a:prstGeom>
          <a:solidFill>
            <a:srgbClr val="9D72B5">
              <a:alpha val="20000"/>
            </a:srgbClr>
          </a:solidFill>
        </p:spPr>
        <p:txBody>
          <a:bodyPr wrap="square" rtlCol="0">
            <a:spAutoFit/>
          </a:bodyPr>
          <a:lstStyle/>
          <a:p>
            <a:pPr marL="342900" indent="-342900" algn="just">
              <a:buFont typeface="Arial" panose="020B0604020202020204" pitchFamily="34" charset="0"/>
              <a:buChar char="•"/>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Τα ποσά που αναγράφονται στη Συμφωνία είναι αυτά που ορίζει η Πρόσκληση του έτους για το Πρόγραμμα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unit costs)</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Τα οποιαδήποτε τραπεζικά έξοδα δεν τα επωμίζεται ο συμμετέχοντας. Εμπίπτουν στην κατηγορία των οργανωτικών εξόδων</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7973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64689" y="-40005"/>
            <a:ext cx="2004588" cy="492443"/>
          </a:xfrm>
          <a:prstGeom prst="rect">
            <a:avLst/>
          </a:prstGeom>
          <a:noFill/>
        </p:spPr>
        <p:txBody>
          <a:bodyPr wrap="none" rtlCol="0">
            <a:spAutoFit/>
          </a:bodyPr>
          <a:lstStyle>
            <a:defPPr>
              <a:defRPr lang="en-US"/>
            </a:defPPr>
            <a:lvl1pPr>
              <a:defRPr sz="2600" b="1">
                <a:solidFill>
                  <a:schemeClr val="bg1"/>
                </a:solidFill>
              </a:defRPr>
            </a:lvl1pPr>
          </a:lstStyle>
          <a:p>
            <a:r>
              <a:rPr lang="en-US" dirty="0"/>
              <a:t>IDEP.ORG.CY </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pic>
        <p:nvPicPr>
          <p:cNvPr id="5" name="Picture 4">
            <a:extLst>
              <a:ext uri="{FF2B5EF4-FFF2-40B4-BE49-F238E27FC236}">
                <a16:creationId xmlns:a16="http://schemas.microsoft.com/office/drawing/2014/main" id="{C765F060-6C5B-A01B-3CF2-331BA778216A}"/>
              </a:ext>
            </a:extLst>
          </p:cNvPr>
          <p:cNvPicPr>
            <a:picLocks noChangeAspect="1"/>
          </p:cNvPicPr>
          <p:nvPr/>
        </p:nvPicPr>
        <p:blipFill>
          <a:blip r:embed="rId4"/>
          <a:stretch>
            <a:fillRect/>
          </a:stretch>
        </p:blipFill>
        <p:spPr>
          <a:xfrm>
            <a:off x="133448" y="447826"/>
            <a:ext cx="11094319" cy="6410174"/>
          </a:xfrm>
          <a:prstGeom prst="rect">
            <a:avLst/>
          </a:prstGeom>
        </p:spPr>
      </p:pic>
      <p:sp>
        <p:nvSpPr>
          <p:cNvPr id="8" name="TextBox 7">
            <a:extLst>
              <a:ext uri="{FF2B5EF4-FFF2-40B4-BE49-F238E27FC236}">
                <a16:creationId xmlns:a16="http://schemas.microsoft.com/office/drawing/2014/main" id="{426D65EC-5FD0-BBD5-144C-C3F6F1D4F0B6}"/>
              </a:ext>
            </a:extLst>
          </p:cNvPr>
          <p:cNvSpPr txBox="1"/>
          <p:nvPr/>
        </p:nvSpPr>
        <p:spPr>
          <a:xfrm>
            <a:off x="8287346" y="2224091"/>
            <a:ext cx="2656247" cy="1477328"/>
          </a:xfrm>
          <a:prstGeom prst="rect">
            <a:avLst/>
          </a:prstGeom>
          <a:noFill/>
        </p:spPr>
        <p:txBody>
          <a:bodyPr wrap="square">
            <a:spAutoFit/>
          </a:bodyPr>
          <a:lstStyle/>
          <a:p>
            <a:r>
              <a:rPr lang="el-GR" i="1" dirty="0">
                <a:hlinkClick r:id="rId5"/>
              </a:rPr>
              <a:t>Διαχείριση Εγκεκριμένων Σχεδίων Σχέδια Κινητικότητας Διαπιστευμένων Οργανισμών</a:t>
            </a:r>
            <a:endParaRPr lang="en-US" i="1" dirty="0"/>
          </a:p>
        </p:txBody>
      </p:sp>
    </p:spTree>
    <p:extLst>
      <p:ext uri="{BB962C8B-B14F-4D97-AF65-F5344CB8AC3E}">
        <p14:creationId xmlns:p14="http://schemas.microsoft.com/office/powerpoint/2010/main" val="2268862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6. ΑΡΧΕΙΟ</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p>
        </p:txBody>
      </p:sp>
    </p:spTree>
    <p:extLst>
      <p:ext uri="{BB962C8B-B14F-4D97-AF65-F5344CB8AC3E}">
        <p14:creationId xmlns:p14="http://schemas.microsoft.com/office/powerpoint/2010/main" val="252708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34234" y="17298"/>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(1)</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34233" y="617540"/>
            <a:ext cx="11460153" cy="2631490"/>
          </a:xfrm>
          <a:prstGeom prst="rect">
            <a:avLst/>
          </a:prstGeom>
        </p:spPr>
        <p:txBody>
          <a:bodyPr wrap="square">
            <a:spAutoFit/>
          </a:bodyPr>
          <a:lstStyle/>
          <a:p>
            <a:pPr>
              <a:lnSpc>
                <a:spcPct val="150000"/>
              </a:lnSpc>
            </a:pPr>
            <a:r>
              <a:rPr lang="el-GR" sz="2200" b="1" dirty="0">
                <a:solidFill>
                  <a:schemeClr val="tx1">
                    <a:lumMod val="75000"/>
                    <a:lumOff val="25000"/>
                  </a:schemeClr>
                </a:solidFill>
              </a:rPr>
              <a:t>Τήρηση αρχείου στον δικαιούχο οργανισμό με τα έντυπα που αφορούν τις κινητικότητες για</a:t>
            </a:r>
            <a:r>
              <a:rPr lang="en-GB" sz="2200" b="1" dirty="0">
                <a:solidFill>
                  <a:schemeClr val="tx1">
                    <a:lumMod val="75000"/>
                    <a:lumOff val="25000"/>
                  </a:schemeClr>
                </a:solidFill>
              </a:rPr>
              <a:t>:</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3 χρόνια για σχέδια με χρηματοδότηση κάτω από 60 000 ΕΥΡΩ</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5 χρόνια για σχέδια με χρηματοδότηση</a:t>
            </a:r>
            <a:r>
              <a:rPr lang="en-US" sz="2200" b="1" dirty="0">
                <a:solidFill>
                  <a:schemeClr val="tx1">
                    <a:lumMod val="75000"/>
                    <a:lumOff val="25000"/>
                  </a:schemeClr>
                </a:solidFill>
              </a:rPr>
              <a:t> </a:t>
            </a:r>
            <a:r>
              <a:rPr lang="el-GR" sz="2200" b="1" dirty="0">
                <a:solidFill>
                  <a:schemeClr val="tx1">
                    <a:lumMod val="75000"/>
                    <a:lumOff val="25000"/>
                  </a:schemeClr>
                </a:solidFill>
              </a:rPr>
              <a:t>ίση ή περισσότερη των 60 000 ΕΥΡΩ</a:t>
            </a:r>
            <a:endParaRPr lang="en-GB" sz="2200" b="1" dirty="0">
              <a:solidFill>
                <a:schemeClr val="tx1">
                  <a:lumMod val="75000"/>
                  <a:lumOff val="25000"/>
                </a:schemeClr>
              </a:solidFill>
            </a:endParaRPr>
          </a:p>
          <a:p>
            <a:pPr>
              <a:lnSpc>
                <a:spcPct val="150000"/>
              </a:lnSpc>
            </a:pPr>
            <a:r>
              <a:rPr lang="el-GR" sz="2200" dirty="0">
                <a:solidFill>
                  <a:schemeClr val="tx1">
                    <a:lumMod val="75000"/>
                    <a:lumOff val="25000"/>
                  </a:schemeClr>
                </a:solidFill>
              </a:rPr>
              <a:t>μετά την επιστολή εκκαθάρισης λογαριασμού από το ΙΔΕΠ/κλείσιμο του σχεδίου. </a:t>
            </a:r>
          </a:p>
          <a:p>
            <a:pPr>
              <a:lnSpc>
                <a:spcPct val="150000"/>
              </a:lnSpc>
            </a:pPr>
            <a:r>
              <a:rPr lang="el-GR" sz="2200" dirty="0">
                <a:solidFill>
                  <a:schemeClr val="tx1">
                    <a:lumMod val="75000"/>
                    <a:lumOff val="25000"/>
                  </a:schemeClr>
                </a:solidFill>
              </a:rPr>
              <a:t>Η συγκεκριμένη υποχρέωση αναγράφεται στην εκάστοτε Συμφωνία Επιχορήγησης.</a:t>
            </a:r>
          </a:p>
        </p:txBody>
      </p:sp>
      <p:sp>
        <p:nvSpPr>
          <p:cNvPr id="19" name="Subtitle 4"/>
          <p:cNvSpPr txBox="1">
            <a:spLocks/>
          </p:cNvSpPr>
          <p:nvPr/>
        </p:nvSpPr>
        <p:spPr>
          <a:xfrm>
            <a:off x="1958743" y="3418743"/>
            <a:ext cx="8472091" cy="3133976"/>
          </a:xfrm>
          <a:prstGeom prst="rect">
            <a:avLst/>
          </a:prstGeom>
          <a:solidFill>
            <a:schemeClr val="accent6">
              <a:lumMod val="60000"/>
              <a:lumOff val="40000"/>
            </a:schemeClr>
          </a:solidFill>
          <a:ln w="38100" cap="flat" cmpd="sng" algn="ctr">
            <a:solidFill>
              <a:schemeClr val="accent6">
                <a:lumMod val="75000"/>
              </a:schemeClr>
            </a:solidFill>
            <a:prstDash val="solid"/>
            <a:miter lim="800000"/>
          </a:ln>
        </p:spPr>
        <p:style>
          <a:lnRef idx="2">
            <a:schemeClr val="accent5"/>
          </a:lnRef>
          <a:fillRef idx="1">
            <a:schemeClr val="lt1"/>
          </a:fillRef>
          <a:effectRef idx="0">
            <a:schemeClr val="accent5"/>
          </a:effectRef>
          <a:fontRef idx="minor">
            <a:schemeClr val="dk1"/>
          </a:fontRef>
        </p:style>
        <p:txBody>
          <a:bodyPr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endParaRPr lang="el-GR" sz="2200" dirty="0">
              <a:solidFill>
                <a:schemeClr val="tx1">
                  <a:lumMod val="75000"/>
                  <a:lumOff val="25000"/>
                </a:schemeClr>
              </a:solidFill>
            </a:endParaRPr>
          </a:p>
          <a:p>
            <a:r>
              <a:rPr lang="el-GR" sz="2200" b="1" dirty="0">
                <a:solidFill>
                  <a:schemeClr val="tx1">
                    <a:lumMod val="75000"/>
                    <a:lumOff val="25000"/>
                  </a:schemeClr>
                </a:solidFill>
              </a:rPr>
              <a:t>Μην ξεχνάτε ότι το Σχέδιο δεν είναι ατομικό! Ανήκει στο οργανισμό!</a:t>
            </a:r>
          </a:p>
          <a:p>
            <a:endParaRPr lang="el-GR" sz="2200" b="1" dirty="0">
              <a:solidFill>
                <a:schemeClr val="tx1">
                  <a:lumMod val="75000"/>
                  <a:lumOff val="25000"/>
                </a:schemeClr>
              </a:solidFill>
            </a:endParaRPr>
          </a:p>
          <a:p>
            <a:r>
              <a:rPr lang="el-GR" sz="2200" b="1" dirty="0">
                <a:solidFill>
                  <a:srgbClr val="93436B"/>
                </a:solidFill>
              </a:rPr>
              <a:t>Τηρήστε αρχείο σε υπολογιστή / φάκελο εντός του οργανισμού</a:t>
            </a:r>
          </a:p>
          <a:p>
            <a:endParaRPr lang="el-GR" sz="2200" b="1" dirty="0">
              <a:solidFill>
                <a:schemeClr val="tx1">
                  <a:lumMod val="75000"/>
                  <a:lumOff val="25000"/>
                </a:schemeClr>
              </a:solidFill>
            </a:endParaRPr>
          </a:p>
          <a:p>
            <a:r>
              <a:rPr lang="el-GR" sz="2200" b="1" dirty="0">
                <a:solidFill>
                  <a:schemeClr val="tx1">
                    <a:lumMod val="75000"/>
                    <a:lumOff val="25000"/>
                  </a:schemeClr>
                </a:solidFill>
              </a:rPr>
              <a:t>Η καλή τήρηση αρχείου βοηθά και άλλους συναδέλφους να αναλάβουν σε περίπτωση μετακίνησής σας.</a:t>
            </a:r>
          </a:p>
          <a:p>
            <a:pPr>
              <a:lnSpc>
                <a:spcPct val="150000"/>
              </a:lnSpc>
            </a:pPr>
            <a:r>
              <a:rPr lang="el-GR" sz="2200" b="1" dirty="0">
                <a:solidFill>
                  <a:schemeClr val="tx1">
                    <a:lumMod val="75000"/>
                    <a:lumOff val="25000"/>
                  </a:schemeClr>
                </a:solidFill>
              </a:rPr>
              <a:t> Διασφαλίζει επίσης τη διαφάνεια σε όλες τις διαδικασίες σας.</a:t>
            </a:r>
          </a:p>
          <a:p>
            <a:endParaRPr lang="el-GR" sz="2200" b="1" dirty="0">
              <a:solidFill>
                <a:schemeClr val="tx1">
                  <a:lumMod val="75000"/>
                  <a:lumOff val="25000"/>
                </a:schemeClr>
              </a:solidFill>
            </a:endParaRPr>
          </a:p>
        </p:txBody>
      </p:sp>
      <p:sp>
        <p:nvSpPr>
          <p:cNvPr id="4" name="Right Arrow 3"/>
          <p:cNvSpPr/>
          <p:nvPr/>
        </p:nvSpPr>
        <p:spPr>
          <a:xfrm>
            <a:off x="876300" y="1427480"/>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876300" y="1872325"/>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866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44393" y="-24616"/>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(2)</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533327" y="1394780"/>
            <a:ext cx="5979266" cy="5122941"/>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ΟΙ</a:t>
            </a:r>
            <a:r>
              <a:rPr lang="en-US" altLang="en-US" sz="2000" dirty="0">
                <a:solidFill>
                  <a:schemeClr val="tx1">
                    <a:lumMod val="75000"/>
                    <a:lumOff val="25000"/>
                  </a:schemeClr>
                </a:solidFill>
              </a:rPr>
              <a:t>D Number</a:t>
            </a:r>
            <a:r>
              <a:rPr lang="el-GR" altLang="en-US" sz="2000" dirty="0">
                <a:solidFill>
                  <a:schemeClr val="tx1">
                    <a:lumMod val="75000"/>
                    <a:lumOff val="25000"/>
                  </a:schemeClr>
                </a:solidFill>
              </a:rPr>
              <a:t> </a:t>
            </a:r>
            <a:endParaRPr lang="en-US" altLang="en-US" sz="2000"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Κωδικούς πρόσβασης στην πλατφόρμα</a:t>
            </a:r>
            <a:r>
              <a:rPr lang="en-GB" altLang="en-US" sz="2000" dirty="0">
                <a:solidFill>
                  <a:schemeClr val="tx1">
                    <a:lumMod val="75000"/>
                    <a:lumOff val="25000"/>
                  </a:schemeClr>
                </a:solidFill>
              </a:rPr>
              <a:t> </a:t>
            </a:r>
            <a:r>
              <a:rPr lang="el-GR" altLang="en-US" sz="2000" dirty="0">
                <a:solidFill>
                  <a:schemeClr val="tx1">
                    <a:lumMod val="75000"/>
                    <a:lumOff val="25000"/>
                  </a:schemeClr>
                </a:solidFill>
              </a:rPr>
              <a:t>(</a:t>
            </a:r>
            <a:r>
              <a:rPr lang="en-US" altLang="en-US" sz="2000" dirty="0">
                <a:solidFill>
                  <a:schemeClr val="tx1">
                    <a:lumMod val="75000"/>
                    <a:lumOff val="25000"/>
                  </a:schemeClr>
                </a:solidFill>
              </a:rPr>
              <a:t>EU Login Accounts)</a:t>
            </a:r>
            <a:endParaRPr lang="el-GR" altLang="en-US" sz="2000"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Αίτηση </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Επιστολή έγκρισης &amp; σημαντική αλληλογραφία</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Συμφωνία Επιχορήγησης και πιθανές τροποποιήσεις</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Συμφωνίες συμμετεχόντων (με πρωτότυπη υπογραφή οργανισμού και συμμετέχοντα) </a:t>
            </a:r>
          </a:p>
          <a:p>
            <a:pPr marL="342900" indent="-342900">
              <a:lnSpc>
                <a:spcPct val="150000"/>
              </a:lnSpc>
              <a:buFont typeface="Arial" panose="020B0604020202020204" pitchFamily="34" charset="0"/>
              <a:buChar char="•"/>
              <a:defRPr/>
            </a:pPr>
            <a:r>
              <a:rPr lang="el-GR" sz="2000" dirty="0">
                <a:solidFill>
                  <a:schemeClr val="tx1">
                    <a:lumMod val="75000"/>
                    <a:lumOff val="25000"/>
                  </a:schemeClr>
                </a:solidFill>
              </a:rPr>
              <a:t>Γραπτές διαδικασίες και κριτήρια επιλογής συμμετεχόντων</a:t>
            </a:r>
          </a:p>
          <a:p>
            <a:pPr marL="342900" indent="-342900">
              <a:lnSpc>
                <a:spcPct val="150000"/>
              </a:lnSpc>
              <a:buFont typeface="Arial" panose="020B0604020202020204" pitchFamily="34" charset="0"/>
              <a:buChar char="•"/>
              <a:defRPr/>
            </a:pPr>
            <a:endParaRPr lang="el-GR" altLang="en-US" sz="2000" dirty="0">
              <a:solidFill>
                <a:schemeClr val="tx1">
                  <a:lumMod val="75000"/>
                  <a:lumOff val="25000"/>
                </a:schemeClr>
              </a:solidFill>
            </a:endParaRPr>
          </a:p>
        </p:txBody>
      </p:sp>
      <p:sp>
        <p:nvSpPr>
          <p:cNvPr id="7" name="Rectangle 6"/>
          <p:cNvSpPr/>
          <p:nvPr/>
        </p:nvSpPr>
        <p:spPr>
          <a:xfrm>
            <a:off x="6996312" y="1537960"/>
            <a:ext cx="4710767" cy="5232202"/>
          </a:xfrm>
          <a:prstGeom prst="rect">
            <a:avLst/>
          </a:prstGeom>
        </p:spPr>
        <p:txBody>
          <a:bodyPr wrap="square">
            <a:spAutoFit/>
          </a:bodyPr>
          <a:lstStyle/>
          <a:p>
            <a:pPr marL="342900" indent="-342900">
              <a:buFont typeface="Arial" panose="020B0604020202020204" pitchFamily="34" charset="0"/>
              <a:buChar char="•"/>
              <a:defRPr/>
            </a:pPr>
            <a:r>
              <a:rPr lang="el-GR" altLang="en-US" sz="2000" dirty="0">
                <a:solidFill>
                  <a:schemeClr val="tx1">
                    <a:lumMod val="75000"/>
                    <a:lumOff val="25000"/>
                  </a:schemeClr>
                </a:solidFill>
              </a:rPr>
              <a:t>Αποδεικτικά πραγματοποίησης εμβασμάτων στους συμμετέχοντες</a:t>
            </a:r>
          </a:p>
          <a:p>
            <a:pPr marL="342900" indent="-342900">
              <a:buFont typeface="Arial" panose="020B0604020202020204" pitchFamily="34" charset="0"/>
              <a:buChar cha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Αεροπορικές κάρτες επιβίβασης</a:t>
            </a:r>
            <a:endParaRPr lang="en-US" altLang="en-US" sz="2000" dirty="0">
              <a:solidFill>
                <a:schemeClr val="tx1">
                  <a:lumMod val="75000"/>
                  <a:lumOff val="25000"/>
                </a:schemeClr>
              </a:solidFill>
            </a:endParaRPr>
          </a:p>
          <a:p>
            <a:pP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Αποδείξεις και τιμολόγια για κάθε αγορά αγαθών ή υπηρεσιών (π.χ. αεροπορικά εισιτήρια, ξενοδοχεία, έξοδα από το κονδύλι των οργανωτικών)</a:t>
            </a:r>
            <a:endParaRPr lang="en-GB" altLang="en-US" sz="2000" dirty="0">
              <a:solidFill>
                <a:schemeClr val="tx1">
                  <a:lumMod val="75000"/>
                  <a:lumOff val="25000"/>
                </a:schemeClr>
              </a:solidFill>
            </a:endParaRPr>
          </a:p>
          <a:p>
            <a:pPr marL="171450" indent="-171450">
              <a:buFont typeface="Arial" panose="020B0604020202020204" pitchFamily="34" charset="0"/>
              <a:buChar cha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Προαιρετικά: φωτογραφικό υλικό από τις κινητικότητες και άλλες δραστηριότητες</a:t>
            </a:r>
          </a:p>
          <a:p>
            <a:endParaRPr lang="el-GR" b="1" dirty="0">
              <a:solidFill>
                <a:schemeClr val="tx1">
                  <a:lumMod val="75000"/>
                  <a:lumOff val="25000"/>
                </a:schemeClr>
              </a:solidFill>
            </a:endParaRPr>
          </a:p>
          <a:p>
            <a:endParaRPr lang="el-GR" b="1" dirty="0">
              <a:solidFill>
                <a:schemeClr val="tx1">
                  <a:lumMod val="75000"/>
                  <a:lumOff val="25000"/>
                </a:schemeClr>
              </a:solidFill>
            </a:endParaRPr>
          </a:p>
          <a:p>
            <a:endParaRPr lang="el-GR" dirty="0">
              <a:solidFill>
                <a:schemeClr val="tx1">
                  <a:lumMod val="75000"/>
                  <a:lumOff val="25000"/>
                </a:schemeClr>
              </a:solidFill>
            </a:endParaRPr>
          </a:p>
        </p:txBody>
      </p:sp>
      <p:sp>
        <p:nvSpPr>
          <p:cNvPr id="8" name="Rectangle 7"/>
          <p:cNvSpPr/>
          <p:nvPr/>
        </p:nvSpPr>
        <p:spPr>
          <a:xfrm>
            <a:off x="0" y="641070"/>
            <a:ext cx="12192000" cy="630429"/>
          </a:xfrm>
          <a:prstGeom prst="rect">
            <a:avLst/>
          </a:prstGeom>
        </p:spPr>
        <p:txBody>
          <a:bodyPr wrap="square">
            <a:spAutoFit/>
          </a:bodyPr>
          <a:lstStyle/>
          <a:p>
            <a:pPr algn="ctr">
              <a:lnSpc>
                <a:spcPct val="150000"/>
              </a:lnSpc>
            </a:pPr>
            <a:r>
              <a:rPr lang="el-GR" sz="2600" b="1" dirty="0">
                <a:solidFill>
                  <a:schemeClr val="tx1">
                    <a:lumMod val="75000"/>
                    <a:lumOff val="25000"/>
                  </a:schemeClr>
                </a:solidFill>
              </a:rPr>
              <a:t>Το αρχείο πρέπει να περιέχει τουλάχιστον τα πιο κάτω:</a:t>
            </a:r>
          </a:p>
        </p:txBody>
      </p:sp>
      <p:sp>
        <p:nvSpPr>
          <p:cNvPr id="3" name="TextBox 2">
            <a:extLst>
              <a:ext uri="{FF2B5EF4-FFF2-40B4-BE49-F238E27FC236}">
                <a16:creationId xmlns:a16="http://schemas.microsoft.com/office/drawing/2014/main" id="{AB82A912-696F-4CA0-1A1E-C27ECFF78D8B}"/>
              </a:ext>
            </a:extLst>
          </p:cNvPr>
          <p:cNvSpPr txBox="1"/>
          <p:nvPr/>
        </p:nvSpPr>
        <p:spPr>
          <a:xfrm>
            <a:off x="3408577" y="6013942"/>
            <a:ext cx="4743200" cy="646331"/>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r>
              <a:rPr lang="el-GR" dirty="0"/>
              <a:t>Κωδικός Αίτησης</a:t>
            </a:r>
            <a:r>
              <a:rPr lang="en-US" dirty="0"/>
              <a:t>: </a:t>
            </a:r>
            <a:r>
              <a:rPr lang="el-GR" b="1" dirty="0"/>
              <a:t>2024-1-</a:t>
            </a:r>
            <a:r>
              <a:rPr lang="en-US" b="1" dirty="0"/>
              <a:t>CY01-KA121-SCH/VET/ADU-000</a:t>
            </a:r>
            <a:r>
              <a:rPr lang="en-US" b="1" dirty="0">
                <a:solidFill>
                  <a:srgbClr val="FF0000"/>
                </a:solidFill>
              </a:rPr>
              <a:t>XXXXXX</a:t>
            </a:r>
            <a:endParaRPr lang="en-US" dirty="0">
              <a:solidFill>
                <a:srgbClr val="FF0000"/>
              </a:solidFill>
            </a:endParaRPr>
          </a:p>
        </p:txBody>
      </p:sp>
    </p:spTree>
    <p:extLst>
      <p:ext uri="{BB962C8B-B14F-4D97-AF65-F5344CB8AC3E}">
        <p14:creationId xmlns:p14="http://schemas.microsoft.com/office/powerpoint/2010/main" val="262100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8567282" cy="492443"/>
          </a:xfrm>
          <a:prstGeom prst="rect">
            <a:avLst/>
          </a:prstGeom>
          <a:noFill/>
        </p:spPr>
        <p:txBody>
          <a:bodyPr wrap="none" rtlCol="0">
            <a:spAutoFit/>
          </a:bodyPr>
          <a:lstStyle/>
          <a:p>
            <a:r>
              <a:rPr lang="el-GR" sz="2600" b="1" dirty="0">
                <a:solidFill>
                  <a:schemeClr val="bg1"/>
                </a:solidFill>
              </a:rPr>
              <a:t>ΒΑΣΙΚΑ ΧΑΡΑΚΤΗΡΙΣΤΙΚΑ ΔΙΑΠΙΣΤΕΥΜΕΝΩΝ ΣΧΕΔΙΩΝ-ΚΑ121</a:t>
            </a:r>
            <a:endParaRPr lang="en-GB" sz="2600" b="1" dirty="0">
              <a:solidFill>
                <a:schemeClr val="bg1"/>
              </a:solidFill>
            </a:endParaRPr>
          </a:p>
        </p:txBody>
      </p:sp>
      <p:sp>
        <p:nvSpPr>
          <p:cNvPr id="22" name="TextBox 21"/>
          <p:cNvSpPr txBox="1"/>
          <p:nvPr/>
        </p:nvSpPr>
        <p:spPr>
          <a:xfrm>
            <a:off x="2854960" y="979950"/>
            <a:ext cx="4993355" cy="369332"/>
          </a:xfrm>
          <a:prstGeom prst="rect">
            <a:avLst/>
          </a:prstGeom>
          <a:noFill/>
        </p:spPr>
        <p:txBody>
          <a:bodyPr wrap="none" rtlCol="0">
            <a:spAutoFit/>
          </a:bodyPr>
          <a:lstStyle/>
          <a:p>
            <a:r>
              <a:rPr lang="el-GR" dirty="0"/>
              <a:t>Απαιτείται 2 χρόνια δραστηριοποίησης στον τομέα</a:t>
            </a:r>
            <a:endParaRPr lang="en-GB" dirty="0"/>
          </a:p>
        </p:txBody>
      </p:sp>
      <p:grpSp>
        <p:nvGrpSpPr>
          <p:cNvPr id="27" name="Group 26"/>
          <p:cNvGrpSpPr/>
          <p:nvPr/>
        </p:nvGrpSpPr>
        <p:grpSpPr>
          <a:xfrm>
            <a:off x="357226" y="2539327"/>
            <a:ext cx="11566960" cy="704852"/>
            <a:chOff x="327427" y="1560589"/>
            <a:chExt cx="11566960" cy="704852"/>
          </a:xfrm>
        </p:grpSpPr>
        <p:sp>
          <p:nvSpPr>
            <p:cNvPr id="11" name="Rectangle 10"/>
            <p:cNvSpPr/>
            <p:nvPr/>
          </p:nvSpPr>
          <p:spPr>
            <a:xfrm>
              <a:off x="327427" y="1560589"/>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ΣΥΜΜΕΤΕΧΟΝΤΕΣ</a:t>
              </a:r>
              <a:endParaRPr lang="en-GB" sz="2000" b="1" dirty="0"/>
            </a:p>
          </p:txBody>
        </p:sp>
        <p:cxnSp>
          <p:nvCxnSpPr>
            <p:cNvPr id="21" name="Straight Connector 20"/>
            <p:cNvCxnSpPr/>
            <p:nvPr/>
          </p:nvCxnSpPr>
          <p:spPr>
            <a:xfrm>
              <a:off x="2331720" y="225324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53303" y="1696756"/>
            <a:ext cx="11534608" cy="704852"/>
            <a:chOff x="359779" y="1560828"/>
            <a:chExt cx="11534608" cy="704852"/>
          </a:xfrm>
        </p:grpSpPr>
        <p:sp>
          <p:nvSpPr>
            <p:cNvPr id="29" name="Rectangle 28"/>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ΔΙΑΡΚΕΙΑ</a:t>
              </a:r>
              <a:endParaRPr lang="en-GB" sz="2000" b="1" dirty="0"/>
            </a:p>
          </p:txBody>
        </p:sp>
        <p:cxnSp>
          <p:nvCxnSpPr>
            <p:cNvPr id="30" name="Straight Connector 29"/>
            <p:cNvCxnSpPr/>
            <p:nvPr/>
          </p:nvCxnSpPr>
          <p:spPr>
            <a:xfrm>
              <a:off x="2331720" y="225324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49568" y="809207"/>
            <a:ext cx="11539714" cy="704852"/>
            <a:chOff x="354673" y="1549655"/>
            <a:chExt cx="11539714" cy="704852"/>
          </a:xfrm>
        </p:grpSpPr>
        <p:sp>
          <p:nvSpPr>
            <p:cNvPr id="37" name="Rectangle 36"/>
            <p:cNvSpPr/>
            <p:nvPr/>
          </p:nvSpPr>
          <p:spPr>
            <a:xfrm>
              <a:off x="354673" y="1549655"/>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ΔΙΚΑΙΟΥΧΟΙ</a:t>
              </a:r>
              <a:endParaRPr lang="en-GB" sz="2000" b="1" dirty="0"/>
            </a:p>
          </p:txBody>
        </p:sp>
        <p:cxnSp>
          <p:nvCxnSpPr>
            <p:cNvPr id="38" name="Straight Connector 37"/>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48198" y="3420267"/>
            <a:ext cx="11534608" cy="704852"/>
            <a:chOff x="359779" y="1560828"/>
            <a:chExt cx="11534608" cy="704852"/>
          </a:xfrm>
        </p:grpSpPr>
        <p:sp>
          <p:nvSpPr>
            <p:cNvPr id="41" name="Rectangle 4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ΚΙΝΗΤΙΚΟΤΗΤΕΣ</a:t>
              </a:r>
              <a:endParaRPr lang="en-GB" sz="2000" b="1" dirty="0"/>
            </a:p>
          </p:txBody>
        </p:sp>
        <p:cxnSp>
          <p:nvCxnSpPr>
            <p:cNvPr id="42" name="Straight Connector 41"/>
            <p:cNvCxnSpPr/>
            <p:nvPr/>
          </p:nvCxnSpPr>
          <p:spPr>
            <a:xfrm>
              <a:off x="2331720" y="225324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31720" y="157606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357226" y="4297105"/>
            <a:ext cx="11566960" cy="704852"/>
            <a:chOff x="327427" y="1569888"/>
            <a:chExt cx="11566960" cy="704852"/>
          </a:xfrm>
        </p:grpSpPr>
        <p:sp>
          <p:nvSpPr>
            <p:cNvPr id="45" name="Rectangle 44"/>
            <p:cNvSpPr/>
            <p:nvPr/>
          </p:nvSpPr>
          <p:spPr>
            <a:xfrm>
              <a:off x="327427" y="156988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ΧΡΗΜΑΤΟΔΟΤΗΣΗ</a:t>
              </a:r>
              <a:endParaRPr lang="en-GB" sz="2000" b="1" dirty="0"/>
            </a:p>
          </p:txBody>
        </p:sp>
        <p:cxnSp>
          <p:nvCxnSpPr>
            <p:cNvPr id="46" name="Straight Connector 45"/>
            <p:cNvCxnSpPr/>
            <p:nvPr/>
          </p:nvCxnSpPr>
          <p:spPr>
            <a:xfrm>
              <a:off x="2331720" y="225433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31720" y="1574281"/>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2854960" y="1836356"/>
            <a:ext cx="5557070"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15 μήνες με δυνατότητα παράτασης στους 24 μήνες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2854960" y="2738644"/>
            <a:ext cx="8319232"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Δεν υπάρχει περιορισμός στον αριθμό συμμετεχόντων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2854960" y="3470232"/>
            <a:ext cx="8955495" cy="584775"/>
          </a:xfrm>
          <a:prstGeom prst="rect">
            <a:avLst/>
          </a:prstGeom>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Ευελιξία στον αριθμό, τύπο, διάρκεια και είδος κινητικοτήτων, εφόσον παραμένουν σχετικές με τους στόχους του </a:t>
            </a:r>
            <a:r>
              <a:rPr lang="en-US" sz="1600" dirty="0">
                <a:latin typeface="Calibri" panose="020F0502020204030204" pitchFamily="34" charset="0"/>
                <a:ea typeface="Calibri" panose="020F0502020204030204" pitchFamily="34" charset="0"/>
                <a:cs typeface="Calibri" panose="020F0502020204030204" pitchFamily="34" charset="0"/>
              </a:rPr>
              <a:t>Erasmus Plan. </a:t>
            </a:r>
            <a:r>
              <a:rPr lang="el-GR" sz="1600" dirty="0">
                <a:latin typeface="Calibri" panose="020F0502020204030204" pitchFamily="34" charset="0"/>
                <a:ea typeface="Calibri" panose="020F0502020204030204" pitchFamily="34" charset="0"/>
                <a:cs typeface="Calibri" panose="020F0502020204030204" pitchFamily="34" charset="0"/>
              </a:rPr>
              <a:t>Απώτερος στόχος είναι η πλήρης απορρόφηση του κονδυλίου. </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p:cNvSpPr/>
          <p:nvPr/>
        </p:nvSpPr>
        <p:spPr>
          <a:xfrm>
            <a:off x="2854960" y="4443639"/>
            <a:ext cx="5124991"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Εξασφαλισμένη χρηματοδότηση μέχρι το 2027</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p:cNvSpPr/>
          <p:nvPr/>
        </p:nvSpPr>
        <p:spPr>
          <a:xfrm>
            <a:off x="354673" y="1526397"/>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354672" y="2394443"/>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348198" y="3256947"/>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354672" y="4137816"/>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959" y="5740400"/>
            <a:ext cx="800068" cy="685416"/>
          </a:xfrm>
          <a:prstGeom prst="rect">
            <a:avLst/>
          </a:prstGeom>
        </p:spPr>
      </p:pic>
      <p:grpSp>
        <p:nvGrpSpPr>
          <p:cNvPr id="3" name="Group 2">
            <a:extLst>
              <a:ext uri="{FF2B5EF4-FFF2-40B4-BE49-F238E27FC236}">
                <a16:creationId xmlns:a16="http://schemas.microsoft.com/office/drawing/2014/main" id="{4B76885A-092C-4C6B-D11C-FF160E749F60}"/>
              </a:ext>
            </a:extLst>
          </p:cNvPr>
          <p:cNvGrpSpPr/>
          <p:nvPr/>
        </p:nvGrpSpPr>
        <p:grpSpPr>
          <a:xfrm>
            <a:off x="348198" y="5166240"/>
            <a:ext cx="11534608" cy="704852"/>
            <a:chOff x="359779" y="1560828"/>
            <a:chExt cx="11534608" cy="704852"/>
          </a:xfrm>
        </p:grpSpPr>
        <p:sp>
          <p:nvSpPr>
            <p:cNvPr id="4" name="Rectangle 3">
              <a:extLst>
                <a:ext uri="{FF2B5EF4-FFF2-40B4-BE49-F238E27FC236}">
                  <a16:creationId xmlns:a16="http://schemas.microsoft.com/office/drawing/2014/main" id="{FE8B4BB2-D661-F331-F514-7628C0886321}"/>
                </a:ext>
              </a:extLst>
            </p:cNvPr>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ΚΟΙΝΟΠΡΑΞΙΕΣ</a:t>
              </a:r>
              <a:endParaRPr lang="en-GB" sz="2000" b="1" dirty="0"/>
            </a:p>
          </p:txBody>
        </p:sp>
        <p:cxnSp>
          <p:nvCxnSpPr>
            <p:cNvPr id="5" name="Straight Connector 4">
              <a:extLst>
                <a:ext uri="{FF2B5EF4-FFF2-40B4-BE49-F238E27FC236}">
                  <a16:creationId xmlns:a16="http://schemas.microsoft.com/office/drawing/2014/main" id="{B9A35811-E235-9DFB-6D5E-3E0C733D82A8}"/>
                </a:ext>
              </a:extLst>
            </p:cNvPr>
            <p:cNvCxnSpPr/>
            <p:nvPr/>
          </p:nvCxnSpPr>
          <p:spPr>
            <a:xfrm>
              <a:off x="2331720" y="225433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A74CC95-76D3-A5E9-30A4-63F434016C9E}"/>
                </a:ext>
              </a:extLst>
            </p:cNvPr>
            <p:cNvCxnSpPr/>
            <p:nvPr/>
          </p:nvCxnSpPr>
          <p:spPr>
            <a:xfrm>
              <a:off x="2331720" y="1574281"/>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1D86AD9-37EA-8606-B3C7-9E4B1FD8AA10}"/>
              </a:ext>
            </a:extLst>
          </p:cNvPr>
          <p:cNvSpPr/>
          <p:nvPr/>
        </p:nvSpPr>
        <p:spPr>
          <a:xfrm>
            <a:off x="2854960" y="5279270"/>
            <a:ext cx="7375823"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Δυνατότητα μετατροπής της μεμονωμένης διαπίστευσης σε κοινοπραξία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B8E4743F-3EAB-3CA1-11B1-56F41ADA6736}"/>
              </a:ext>
            </a:extLst>
          </p:cNvPr>
          <p:cNvSpPr/>
          <p:nvPr/>
        </p:nvSpPr>
        <p:spPr>
          <a:xfrm>
            <a:off x="354672" y="5015836"/>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17CDD8A8-E001-3CFD-B185-AB1F954F4075}"/>
              </a:ext>
            </a:extLst>
          </p:cNvPr>
          <p:cNvGrpSpPr/>
          <p:nvPr/>
        </p:nvGrpSpPr>
        <p:grpSpPr>
          <a:xfrm>
            <a:off x="357224" y="5921329"/>
            <a:ext cx="11534608" cy="704852"/>
            <a:chOff x="359779" y="1560828"/>
            <a:chExt cx="11534608" cy="704852"/>
          </a:xfrm>
        </p:grpSpPr>
        <p:sp>
          <p:nvSpPr>
            <p:cNvPr id="14" name="Rectangle 13">
              <a:extLst>
                <a:ext uri="{FF2B5EF4-FFF2-40B4-BE49-F238E27FC236}">
                  <a16:creationId xmlns:a16="http://schemas.microsoft.com/office/drawing/2014/main" id="{FCB21F95-FBA5-6B34-A632-346883167823}"/>
                </a:ext>
              </a:extLst>
            </p:cNvPr>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ΠΕΡΙΟΡΙΣΜΟΙ</a:t>
              </a:r>
              <a:endParaRPr lang="en-GB" sz="2000" b="1" dirty="0"/>
            </a:p>
          </p:txBody>
        </p:sp>
        <p:cxnSp>
          <p:nvCxnSpPr>
            <p:cNvPr id="15" name="Straight Connector 14">
              <a:extLst>
                <a:ext uri="{FF2B5EF4-FFF2-40B4-BE49-F238E27FC236}">
                  <a16:creationId xmlns:a16="http://schemas.microsoft.com/office/drawing/2014/main" id="{C03AE349-75DF-4A73-433D-EEB407E64954}"/>
                </a:ext>
              </a:extLst>
            </p:cNvPr>
            <p:cNvCxnSpPr/>
            <p:nvPr/>
          </p:nvCxnSpPr>
          <p:spPr>
            <a:xfrm>
              <a:off x="2331720" y="225433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3FAAB7C-44AE-3590-77DD-45C6392EAE9D}"/>
                </a:ext>
              </a:extLst>
            </p:cNvPr>
            <p:cNvCxnSpPr/>
            <p:nvPr/>
          </p:nvCxnSpPr>
          <p:spPr>
            <a:xfrm>
              <a:off x="2331720" y="1574281"/>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F3A89E9-DD71-C384-B634-F6E72B9CA9BB}"/>
              </a:ext>
            </a:extLst>
          </p:cNvPr>
          <p:cNvSpPr/>
          <p:nvPr/>
        </p:nvSpPr>
        <p:spPr>
          <a:xfrm>
            <a:off x="2854960" y="6070889"/>
            <a:ext cx="8279999"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Μια αίτηση Διαπίστευσης για κάθε τομέα δραστηριοποίησης &amp; Μέλος Κοινοπραξίας </a:t>
            </a: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6495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56193"/>
            <a:ext cx="4825637" cy="1477328"/>
          </a:xfrm>
          <a:prstGeom prst="rect">
            <a:avLst/>
          </a:prstGeom>
          <a:noFill/>
        </p:spPr>
        <p:txBody>
          <a:bodyPr wrap="square" rtlCol="0">
            <a:spAutoFit/>
          </a:bodyPr>
          <a:lstStyle/>
          <a:p>
            <a:pPr>
              <a:lnSpc>
                <a:spcPct val="150000"/>
              </a:lnSpc>
            </a:pPr>
            <a:r>
              <a:rPr lang="el-GR" sz="3000" b="1" dirty="0">
                <a:solidFill>
                  <a:schemeClr val="bg1"/>
                </a:solidFill>
              </a:rPr>
              <a:t>7. ΥΠΟΣΤΗΡΙΚΤΙΚΟΙ ΟΡΓΑΝΙΣΜΟΙ</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ΔΙΑΠΙΣΤΕΥΜΕΝΩΝ ΣΧΕΔΙΩΝ (ΚΑ121)</a:t>
            </a:r>
            <a:endParaRPr lang="en-GB" sz="2000" b="1" dirty="0">
              <a:solidFill>
                <a:schemeClr val="bg1"/>
              </a:solidFill>
            </a:endParaRPr>
          </a:p>
        </p:txBody>
      </p:sp>
    </p:spTree>
    <p:extLst>
      <p:ext uri="{BB962C8B-B14F-4D97-AF65-F5344CB8AC3E}">
        <p14:creationId xmlns:p14="http://schemas.microsoft.com/office/powerpoint/2010/main" val="477532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76408"/>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6" name="Rectangle 15"/>
          <p:cNvSpPr/>
          <p:nvPr/>
        </p:nvSpPr>
        <p:spPr>
          <a:xfrm>
            <a:off x="338906" y="622024"/>
            <a:ext cx="11453228" cy="5001369"/>
          </a:xfrm>
          <a:prstGeom prst="rect">
            <a:avLst/>
          </a:prstGeom>
        </p:spPr>
        <p:txBody>
          <a:bodyPr wrap="square">
            <a:spAutoFit/>
          </a:bodyPr>
          <a:lstStyle/>
          <a:p>
            <a:pPr marL="342900" indent="-342900" algn="just">
              <a:buFont typeface="Wingdings" panose="05000000000000000000" pitchFamily="2" charset="2"/>
              <a:buChar char="Ø"/>
            </a:pPr>
            <a:r>
              <a:rPr lang="el-GR" sz="2200" dirty="0">
                <a:solidFill>
                  <a:schemeClr val="tx1">
                    <a:lumMod val="75000"/>
                    <a:lumOff val="25000"/>
                  </a:schemeClr>
                </a:solidFill>
                <a:sym typeface="Wingdings" panose="05000000000000000000" pitchFamily="2" charset="2"/>
              </a:rPr>
              <a:t>Στη νέα Προγραμματική περίοδο, </a:t>
            </a:r>
            <a:r>
              <a:rPr lang="el-GR" sz="2200" b="1" dirty="0">
                <a:solidFill>
                  <a:srgbClr val="FF0000"/>
                </a:solidFill>
                <a:sym typeface="Wingdings" panose="05000000000000000000" pitchFamily="2" charset="2"/>
              </a:rPr>
              <a:t>δεν επιτρέπεται η αγορά υπηρεσιών από τρίτους οργανισμούς για βασικά κομμάτια υλοποίησης των Σχεδίων</a:t>
            </a:r>
            <a:r>
              <a:rPr lang="el-GR" sz="2200" b="1" dirty="0">
                <a:solidFill>
                  <a:schemeClr val="tx1">
                    <a:lumMod val="75000"/>
                    <a:lumOff val="25000"/>
                  </a:schemeClr>
                </a:solidFill>
                <a:sym typeface="Wingdings" panose="05000000000000000000" pitchFamily="2" charset="2"/>
              </a:rPr>
              <a:t>.</a:t>
            </a:r>
          </a:p>
          <a:p>
            <a:pPr algn="just">
              <a:lnSpc>
                <a:spcPct val="150000"/>
              </a:lnSpc>
            </a:pPr>
            <a:endParaRPr lang="el-GR" sz="2200" b="1" dirty="0">
              <a:solidFill>
                <a:schemeClr val="tx1">
                  <a:lumMod val="75000"/>
                  <a:lumOff val="25000"/>
                </a:schemeClr>
              </a:solidFill>
              <a:sym typeface="Wingdings" panose="05000000000000000000" pitchFamily="2" charset="2"/>
            </a:endParaRPr>
          </a:p>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ευθύνη του δικαιούχου οργανισμού</a:t>
            </a:r>
            <a:r>
              <a:rPr lang="en-US" sz="2200" b="1" dirty="0">
                <a:solidFill>
                  <a:schemeClr val="tx1">
                    <a:lumMod val="75000"/>
                    <a:lumOff val="25000"/>
                  </a:schemeClr>
                </a:solidFill>
                <a:sym typeface="Wingdings" panose="05000000000000000000" pitchFamily="2" charset="2"/>
              </a:rPr>
              <a:t>:</a:t>
            </a:r>
          </a:p>
          <a:p>
            <a:pPr marL="342900" indent="-342900" algn="just">
              <a:buFontTx/>
              <a:buChar char="-"/>
            </a:pPr>
            <a:r>
              <a:rPr lang="el-GR" sz="2200" dirty="0">
                <a:solidFill>
                  <a:schemeClr val="tx1">
                    <a:lumMod val="75000"/>
                    <a:lumOff val="25000"/>
                  </a:schemeClr>
                </a:solidFill>
                <a:sym typeface="Wingdings" panose="05000000000000000000" pitchFamily="2" charset="2"/>
              </a:rPr>
              <a:t>Η επικοινωνία με τους οργανισμούς υποδοχής για το περιεχόμενο της κατάρτισης </a:t>
            </a:r>
            <a:endParaRPr lang="en-US" sz="2200" dirty="0">
              <a:solidFill>
                <a:schemeClr val="tx1">
                  <a:lumMod val="75000"/>
                  <a:lumOff val="25000"/>
                </a:schemeClr>
              </a:solidFill>
              <a:sym typeface="Wingdings" panose="05000000000000000000" pitchFamily="2" charset="2"/>
            </a:endParaRPr>
          </a:p>
          <a:p>
            <a:pPr marL="342900" indent="-342900" algn="just">
              <a:buFontTx/>
              <a:buChar char="-"/>
            </a:pPr>
            <a:r>
              <a:rPr lang="el-GR" sz="2200" dirty="0">
                <a:solidFill>
                  <a:schemeClr val="tx1">
                    <a:lumMod val="75000"/>
                    <a:lumOff val="25000"/>
                  </a:schemeClr>
                </a:solidFill>
                <a:sym typeface="Wingdings" panose="05000000000000000000" pitchFamily="2" charset="2"/>
              </a:rPr>
              <a:t>Η διευθέτηση του προγράμματος εκπαίδευσης/κατάρτισης</a:t>
            </a:r>
          </a:p>
          <a:p>
            <a:pPr marL="342900" indent="-342900" algn="just">
              <a:buFontTx/>
              <a:buChar char="-"/>
            </a:pPr>
            <a:r>
              <a:rPr lang="el-GR" sz="2200" dirty="0">
                <a:solidFill>
                  <a:schemeClr val="tx1">
                    <a:lumMod val="75000"/>
                    <a:lumOff val="25000"/>
                  </a:schemeClr>
                </a:solidFill>
                <a:sym typeface="Wingdings" panose="05000000000000000000" pitchFamily="2" charset="2"/>
              </a:rPr>
              <a:t>Η συμπλήρωση/υπογραφή συμφωνιών και </a:t>
            </a:r>
            <a:r>
              <a:rPr lang="en-US" sz="2200" dirty="0">
                <a:solidFill>
                  <a:schemeClr val="tx1">
                    <a:lumMod val="75000"/>
                    <a:lumOff val="25000"/>
                  </a:schemeClr>
                </a:solidFill>
                <a:sym typeface="Wingdings" panose="05000000000000000000" pitchFamily="2" charset="2"/>
              </a:rPr>
              <a:t>learning agreements</a:t>
            </a:r>
            <a:endParaRPr lang="el-GR" sz="2200" dirty="0">
              <a:solidFill>
                <a:schemeClr val="tx1">
                  <a:lumMod val="75000"/>
                  <a:lumOff val="25000"/>
                </a:schemeClr>
              </a:solidFill>
              <a:sym typeface="Wingdings" panose="05000000000000000000" pitchFamily="2" charset="2"/>
            </a:endParaRPr>
          </a:p>
          <a:p>
            <a:pPr marL="342900" indent="-342900" algn="just">
              <a:buFontTx/>
              <a:buChar char="-"/>
            </a:pPr>
            <a:r>
              <a:rPr lang="el-GR" sz="2200" dirty="0">
                <a:solidFill>
                  <a:schemeClr val="tx1">
                    <a:lumMod val="75000"/>
                    <a:lumOff val="25000"/>
                  </a:schemeClr>
                </a:solidFill>
                <a:sym typeface="Wingdings" panose="05000000000000000000" pitchFamily="2" charset="2"/>
              </a:rPr>
              <a:t>Η διαχείριση του κονδυλίου</a:t>
            </a:r>
          </a:p>
          <a:p>
            <a:pPr marL="342900" indent="-342900" algn="just">
              <a:buFontTx/>
              <a:buChar char="-"/>
            </a:pPr>
            <a:r>
              <a:rPr lang="el-GR" sz="2200" dirty="0">
                <a:solidFill>
                  <a:schemeClr val="tx1">
                    <a:lumMod val="75000"/>
                    <a:lumOff val="25000"/>
                  </a:schemeClr>
                </a:solidFill>
                <a:sym typeface="Wingdings" panose="05000000000000000000" pitchFamily="2" charset="2"/>
              </a:rPr>
              <a:t>Η αξιολόγηση των κινητικοτήτων</a:t>
            </a:r>
          </a:p>
          <a:p>
            <a:pPr marL="342900" indent="-342900" algn="just">
              <a:buFontTx/>
              <a:buChar char="-"/>
            </a:pPr>
            <a:r>
              <a:rPr lang="el-GR" sz="2200" dirty="0">
                <a:solidFill>
                  <a:schemeClr val="tx1">
                    <a:lumMod val="75000"/>
                    <a:lumOff val="25000"/>
                  </a:schemeClr>
                </a:solidFill>
                <a:sym typeface="Wingdings" panose="05000000000000000000" pitchFamily="2" charset="2"/>
              </a:rPr>
              <a:t>Η αξιολόγηση των μαθησιακών αποτελεσμάτων της κινητικότητας</a:t>
            </a:r>
          </a:p>
          <a:p>
            <a:pPr marL="342900" indent="-342900" algn="just">
              <a:buFontTx/>
              <a:buChar char="-"/>
            </a:pPr>
            <a:r>
              <a:rPr lang="el-GR" sz="2200" dirty="0">
                <a:solidFill>
                  <a:schemeClr val="tx1">
                    <a:lumMod val="75000"/>
                    <a:lumOff val="25000"/>
                  </a:schemeClr>
                </a:solidFill>
                <a:sym typeface="Wingdings" panose="05000000000000000000" pitchFamily="2" charset="2"/>
              </a:rPr>
              <a:t>Η επικοινωνία και η υποβολή εκθέσεων προς την Εθνική Υπηρεσία</a:t>
            </a:r>
          </a:p>
          <a:p>
            <a:pPr marL="342900" indent="-342900" algn="just">
              <a:buFontTx/>
              <a:buChar char="-"/>
            </a:pPr>
            <a:r>
              <a:rPr lang="el-GR" sz="2200" dirty="0">
                <a:solidFill>
                  <a:schemeClr val="tx1">
                    <a:lumMod val="75000"/>
                    <a:lumOff val="25000"/>
                  </a:schemeClr>
                </a:solidFill>
                <a:sym typeface="Wingdings" panose="05000000000000000000" pitchFamily="2" charset="2"/>
              </a:rPr>
              <a:t>Η διάδοση των αποτελεσμάτων</a:t>
            </a:r>
          </a:p>
          <a:p>
            <a:pPr marL="342900" indent="-342900" algn="just">
              <a:lnSpc>
                <a:spcPct val="150000"/>
              </a:lnSpc>
              <a:buFontTx/>
              <a:buChar char="-"/>
            </a:pPr>
            <a:endParaRPr lang="el-GR" sz="2200" dirty="0">
              <a:solidFill>
                <a:schemeClr val="tx1">
                  <a:lumMod val="75000"/>
                  <a:lumOff val="25000"/>
                </a:schemeClr>
              </a:solidFill>
              <a:latin typeface="Century Gothic" panose="020B0502020202020204" pitchFamily="34" charset="0"/>
              <a:sym typeface="Wingdings" panose="05000000000000000000" pitchFamily="2" charset="2"/>
            </a:endParaRPr>
          </a:p>
        </p:txBody>
      </p:sp>
      <p:sp>
        <p:nvSpPr>
          <p:cNvPr id="27" name="TextBox 26"/>
          <p:cNvSpPr txBox="1"/>
          <p:nvPr/>
        </p:nvSpPr>
        <p:spPr>
          <a:xfrm>
            <a:off x="444394" y="-6785"/>
            <a:ext cx="923990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(1)</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2419896" y="5479861"/>
            <a:ext cx="6764297" cy="923330"/>
          </a:xfrm>
          <a:prstGeom prst="rect">
            <a:avLst/>
          </a:prstGeom>
          <a:solidFill>
            <a:srgbClr val="4472C4">
              <a:alpha val="20000"/>
            </a:srgbClr>
          </a:solidFill>
        </p:spPr>
        <p:txBody>
          <a:bodyPr wrap="square" rtlCol="0">
            <a:spAutoFit/>
          </a:bodyPr>
          <a:lstStyle/>
          <a:p>
            <a:r>
              <a:rPr lang="el-GR" b="1" i="1" dirty="0"/>
              <a:t>Σε περίπτωση που επιθυμείτε να εμπλέξετε Υποστηρικτικούς Οργανισμούς στο σχέδιο σας θα πρέπει να δηλωθούν στο </a:t>
            </a:r>
            <a:r>
              <a:rPr lang="en-US" b="1" i="1" dirty="0"/>
              <a:t>Beneficiary Module. </a:t>
            </a:r>
            <a:endParaRPr lang="en-GB" b="1" i="1" dirty="0"/>
          </a:p>
        </p:txBody>
      </p:sp>
      <p:sp>
        <p:nvSpPr>
          <p:cNvPr id="6" name="TextBox 5">
            <a:extLst>
              <a:ext uri="{FF2B5EF4-FFF2-40B4-BE49-F238E27FC236}">
                <a16:creationId xmlns:a16="http://schemas.microsoft.com/office/drawing/2014/main" id="{75592754-19C7-7645-C43F-DF11F46312AE}"/>
              </a:ext>
            </a:extLst>
          </p:cNvPr>
          <p:cNvSpPr txBox="1"/>
          <p:nvPr/>
        </p:nvSpPr>
        <p:spPr>
          <a:xfrm>
            <a:off x="2291085" y="1453771"/>
            <a:ext cx="8440615" cy="400110"/>
          </a:xfrm>
          <a:prstGeom prst="rect">
            <a:avLst/>
          </a:prstGeom>
          <a:noFill/>
        </p:spPr>
        <p:txBody>
          <a:bodyPr wrap="square" rtlCol="0">
            <a:spAutoFit/>
          </a:bodyPr>
          <a:lstStyle/>
          <a:p>
            <a:r>
              <a:rPr lang="en-US" sz="2000" dirty="0">
                <a:hlinkClick r:id="rId4"/>
              </a:rPr>
              <a:t>Guidance for working with supporting </a:t>
            </a:r>
            <a:r>
              <a:rPr lang="en-US" sz="2000" dirty="0" err="1">
                <a:hlinkClick r:id="rId4"/>
              </a:rPr>
              <a:t>organisations</a:t>
            </a:r>
            <a:r>
              <a:rPr lang="en-US" sz="2000" dirty="0">
                <a:hlinkClick r:id="rId4"/>
              </a:rPr>
              <a:t> 2021-2027</a:t>
            </a:r>
            <a:endParaRPr lang="en-US" sz="2000" dirty="0"/>
          </a:p>
        </p:txBody>
      </p:sp>
    </p:spTree>
    <p:extLst>
      <p:ext uri="{BB962C8B-B14F-4D97-AF65-F5344CB8AC3E}">
        <p14:creationId xmlns:p14="http://schemas.microsoft.com/office/powerpoint/2010/main" val="662802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0" name="Rectangle 9"/>
          <p:cNvSpPr/>
          <p:nvPr/>
        </p:nvSpPr>
        <p:spPr>
          <a:xfrm>
            <a:off x="596794" y="588829"/>
            <a:ext cx="10824394" cy="6050887"/>
          </a:xfrm>
          <a:prstGeom prst="rect">
            <a:avLst/>
          </a:prstGeom>
        </p:spPr>
        <p:txBody>
          <a:bodyPr wrap="square">
            <a:spAutoFit/>
          </a:bodyPr>
          <a:lstStyle/>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υπηρεσίες που μπορούν να παρέχουν οι οργανισμοί υποστήριξης: </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Διευθέτηση αεροπορικών εισιτηρίων/ξενοδοχείων/</a:t>
            </a:r>
            <a:r>
              <a:rPr lang="en-US" sz="2200" dirty="0">
                <a:solidFill>
                  <a:schemeClr val="tx1">
                    <a:lumMod val="75000"/>
                    <a:lumOff val="25000"/>
                  </a:schemeClr>
                </a:solidFill>
                <a:sym typeface="Wingdings" panose="05000000000000000000" pitchFamily="2" charset="2"/>
              </a:rPr>
              <a:t>visas/</a:t>
            </a:r>
            <a:r>
              <a:rPr lang="el-GR" sz="2200" dirty="0">
                <a:solidFill>
                  <a:schemeClr val="tx1">
                    <a:lumMod val="75000"/>
                    <a:lumOff val="25000"/>
                  </a:schemeClr>
                </a:solidFill>
                <a:sym typeface="Wingdings" panose="05000000000000000000" pitchFamily="2" charset="2"/>
              </a:rPr>
              <a:t>ασφάλειες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Εξεύρεση οργανισμών υποδοχής (όταν αυτό δεν είναι εφικτό από τον ίδιο τον οργανισμό) </a:t>
            </a:r>
            <a:endParaRPr lang="en-US" sz="2200" dirty="0">
              <a:solidFill>
                <a:schemeClr val="tx1">
                  <a:lumMod val="75000"/>
                  <a:lumOff val="25000"/>
                </a:schemeClr>
              </a:solidFill>
              <a:sym typeface="Wingdings" panose="05000000000000000000" pitchFamily="2" charset="2"/>
            </a:endParaRPr>
          </a:p>
          <a:p>
            <a:pPr algn="just">
              <a:lnSpc>
                <a:spcPct val="150000"/>
              </a:lnSpc>
            </a:pPr>
            <a:endParaRPr lang="el-GR" sz="2200" dirty="0">
              <a:solidFill>
                <a:schemeClr val="tx1">
                  <a:lumMod val="75000"/>
                  <a:lumOff val="25000"/>
                </a:schemeClr>
              </a:solidFill>
              <a:sym typeface="Wingdings" panose="05000000000000000000" pitchFamily="2" charset="2"/>
            </a:endParaRPr>
          </a:p>
          <a:p>
            <a:pPr marL="0" lvl="1" algn="just" defTabSz="1061355">
              <a:lnSpc>
                <a:spcPct val="90000"/>
              </a:lnSpc>
              <a:spcBef>
                <a:spcPct val="0"/>
              </a:spcBef>
              <a:spcAft>
                <a:spcPct val="15000"/>
              </a:spcAft>
            </a:pPr>
            <a:r>
              <a:rPr lang="el-GR" sz="2200" dirty="0">
                <a:solidFill>
                  <a:schemeClr val="tx1">
                    <a:lumMod val="75000"/>
                    <a:lumOff val="25000"/>
                  </a:schemeClr>
                </a:solidFill>
              </a:rPr>
              <a:t>Σε όλες τις περιπτώσεις θα πρέπει να υπάρχουν </a:t>
            </a:r>
            <a:r>
              <a:rPr lang="el-GR" sz="2200" b="1" u="sng" dirty="0">
                <a:solidFill>
                  <a:schemeClr val="tx1">
                    <a:lumMod val="75000"/>
                    <a:lumOff val="25000"/>
                  </a:schemeClr>
                </a:solidFill>
              </a:rPr>
              <a:t>υπογεγραμμένες συμφωνίες </a:t>
            </a:r>
            <a:r>
              <a:rPr lang="el-GR" sz="2200" dirty="0">
                <a:solidFill>
                  <a:schemeClr val="tx1">
                    <a:lumMod val="75000"/>
                    <a:lumOff val="25000"/>
                  </a:schemeClr>
                </a:solidFill>
              </a:rPr>
              <a:t>με τ</a:t>
            </a:r>
            <a:r>
              <a:rPr lang="en-US" sz="2200" dirty="0">
                <a:solidFill>
                  <a:schemeClr val="tx1">
                    <a:lumMod val="75000"/>
                    <a:lumOff val="25000"/>
                  </a:schemeClr>
                </a:solidFill>
              </a:rPr>
              <a:t>o</a:t>
            </a:r>
            <a:r>
              <a:rPr lang="el-GR" sz="2200" dirty="0" err="1">
                <a:solidFill>
                  <a:schemeClr val="tx1">
                    <a:lumMod val="75000"/>
                    <a:lumOff val="25000"/>
                  </a:schemeClr>
                </a:solidFill>
              </a:rPr>
              <a:t>υς</a:t>
            </a:r>
            <a:r>
              <a:rPr lang="el-GR" sz="2200" dirty="0">
                <a:solidFill>
                  <a:schemeClr val="tx1">
                    <a:lumMod val="75000"/>
                    <a:lumOff val="25000"/>
                  </a:schemeClr>
                </a:solidFill>
              </a:rPr>
              <a:t> </a:t>
            </a:r>
            <a:r>
              <a:rPr lang="en-US" sz="2200" dirty="0">
                <a:solidFill>
                  <a:schemeClr val="tx1">
                    <a:lumMod val="75000"/>
                    <a:lumOff val="25000"/>
                  </a:schemeClr>
                </a:solidFill>
              </a:rPr>
              <a:t>supp</a:t>
            </a:r>
            <a:r>
              <a:rPr lang="el-GR" sz="2200" dirty="0">
                <a:solidFill>
                  <a:schemeClr val="tx1">
                    <a:lumMod val="75000"/>
                    <a:lumOff val="25000"/>
                  </a:schemeClr>
                </a:solidFill>
              </a:rPr>
              <a:t>ο</a:t>
            </a:r>
            <a:r>
              <a:rPr lang="en-US" sz="2200" dirty="0" err="1">
                <a:solidFill>
                  <a:schemeClr val="tx1">
                    <a:lumMod val="75000"/>
                    <a:lumOff val="25000"/>
                  </a:schemeClr>
                </a:solidFill>
              </a:rPr>
              <a:t>rting</a:t>
            </a:r>
            <a:r>
              <a:rPr lang="en-US" sz="2200" dirty="0">
                <a:solidFill>
                  <a:schemeClr val="tx1">
                    <a:lumMod val="75000"/>
                    <a:lumOff val="25000"/>
                  </a:schemeClr>
                </a:solidFill>
              </a:rPr>
              <a:t> </a:t>
            </a:r>
            <a:r>
              <a:rPr lang="en-US" sz="2200" dirty="0" err="1">
                <a:solidFill>
                  <a:schemeClr val="tx1">
                    <a:lumMod val="75000"/>
                    <a:lumOff val="25000"/>
                  </a:schemeClr>
                </a:solidFill>
              </a:rPr>
              <a:t>organisations</a:t>
            </a:r>
            <a:r>
              <a:rPr lang="en-US" sz="2200" dirty="0">
                <a:solidFill>
                  <a:schemeClr val="tx1">
                    <a:lumMod val="75000"/>
                    <a:lumOff val="25000"/>
                  </a:schemeClr>
                </a:solidFill>
              </a:rPr>
              <a:t>, </a:t>
            </a:r>
            <a:r>
              <a:rPr lang="el-GR" sz="2200" dirty="0">
                <a:solidFill>
                  <a:schemeClr val="tx1">
                    <a:lumMod val="75000"/>
                    <a:lumOff val="25000"/>
                  </a:schemeClr>
                </a:solidFill>
              </a:rPr>
              <a:t>στις οποίες θα αναγράφονται:</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τα καθήκοντα προς εκτέλεση</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ελέγχου της ποιότητας</a:t>
            </a:r>
            <a:r>
              <a:rPr lang="en-US" sz="2200" dirty="0">
                <a:solidFill>
                  <a:schemeClr val="tx1">
                    <a:lumMod val="75000"/>
                    <a:lumOff val="25000"/>
                  </a:schemeClr>
                </a:solidFill>
              </a:rPr>
              <a:t> </a:t>
            </a:r>
            <a:r>
              <a:rPr lang="el-GR" sz="2200" dirty="0">
                <a:solidFill>
                  <a:schemeClr val="tx1">
                    <a:lumMod val="75000"/>
                    <a:lumOff val="25000"/>
                  </a:schemeClr>
                </a:solidFill>
              </a:rPr>
              <a:t>των υπηρεσιών που παρέχουν οι οργανισμοί</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συνέπειες σε περίπτωση πλημμελούς εκτέλεσης ή μη εκτέλεσης</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ευελιξίας σε περίπτωση ακύρωσης ή αλλαγής προγραμματισμού για την παροχή υπηρεσιών που έχουν συμφωνηθεί</a:t>
            </a:r>
          </a:p>
          <a:p>
            <a:pPr marL="342900" lvl="1" indent="-342900" algn="just" defTabSz="1061355">
              <a:lnSpc>
                <a:spcPct val="90000"/>
              </a:lnSpc>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Σε περίπτωση που προβλέπεται αμοιβή, αυτή θα πρέπει να αναγράφεται στη συμφωνία</a:t>
            </a:r>
          </a:p>
          <a:p>
            <a:pPr marL="342900" lvl="1" indent="-342900" algn="just" defTabSz="1061355">
              <a:lnSpc>
                <a:spcPct val="90000"/>
              </a:lnSpc>
              <a:spcBef>
                <a:spcPct val="0"/>
              </a:spcBef>
              <a:spcAft>
                <a:spcPct val="15000"/>
              </a:spcAft>
              <a:buFont typeface="Wingdings" panose="05000000000000000000" pitchFamily="2" charset="2"/>
              <a:buChar char="ü"/>
            </a:pPr>
            <a:endParaRPr lang="el-GR" sz="2200" dirty="0">
              <a:solidFill>
                <a:schemeClr val="tx1">
                  <a:lumMod val="75000"/>
                  <a:lumOff val="25000"/>
                </a:schemeClr>
              </a:solidFill>
            </a:endParaRPr>
          </a:p>
          <a:p>
            <a:pPr marL="0" lvl="1" algn="ctr" defTabSz="1061355">
              <a:lnSpc>
                <a:spcPct val="90000"/>
              </a:lnSpc>
              <a:spcBef>
                <a:spcPct val="0"/>
              </a:spcBef>
              <a:spcAft>
                <a:spcPct val="15000"/>
              </a:spcAft>
            </a:pPr>
            <a:r>
              <a:rPr lang="el-GR" sz="2200" b="1" dirty="0">
                <a:solidFill>
                  <a:schemeClr val="tx1">
                    <a:lumMod val="75000"/>
                    <a:lumOff val="25000"/>
                  </a:schemeClr>
                </a:solidFill>
              </a:rPr>
              <a:t>Ο δικαιούχος οργανισμός παραμένει υπεύθυνος για τα </a:t>
            </a:r>
            <a:r>
              <a:rPr lang="el-GR" sz="2200" b="1" dirty="0">
                <a:solidFill>
                  <a:srgbClr val="FF0000"/>
                </a:solidFill>
              </a:rPr>
              <a:t>αποτελέσματα</a:t>
            </a:r>
            <a:r>
              <a:rPr lang="el-GR" sz="2200" b="1" dirty="0">
                <a:solidFill>
                  <a:schemeClr val="tx1">
                    <a:lumMod val="75000"/>
                    <a:lumOff val="25000"/>
                  </a:schemeClr>
                </a:solidFill>
              </a:rPr>
              <a:t> </a:t>
            </a:r>
          </a:p>
          <a:p>
            <a:pPr marL="0" lvl="1" algn="ctr" defTabSz="1061355">
              <a:lnSpc>
                <a:spcPct val="90000"/>
              </a:lnSpc>
              <a:spcBef>
                <a:spcPct val="0"/>
              </a:spcBef>
              <a:spcAft>
                <a:spcPct val="15000"/>
              </a:spcAft>
            </a:pPr>
            <a:r>
              <a:rPr lang="el-GR" sz="2200" b="1" dirty="0">
                <a:solidFill>
                  <a:schemeClr val="tx1">
                    <a:lumMod val="75000"/>
                    <a:lumOff val="25000"/>
                  </a:schemeClr>
                </a:solidFill>
              </a:rPr>
              <a:t>και την </a:t>
            </a:r>
            <a:r>
              <a:rPr lang="el-GR" sz="2200" b="1" dirty="0">
                <a:solidFill>
                  <a:srgbClr val="FF0000"/>
                </a:solidFill>
              </a:rPr>
              <a:t>ποιότητα</a:t>
            </a:r>
            <a:r>
              <a:rPr lang="el-GR" sz="2200" b="1" dirty="0">
                <a:solidFill>
                  <a:schemeClr val="tx1">
                    <a:lumMod val="75000"/>
                    <a:lumOff val="25000"/>
                  </a:schemeClr>
                </a:solidFill>
              </a:rPr>
              <a:t> των υλοποιούμενων δραστηριοτήτων.</a:t>
            </a:r>
            <a:endParaRPr lang="en-US" sz="2200" b="1" dirty="0">
              <a:solidFill>
                <a:schemeClr val="tx1">
                  <a:lumMod val="75000"/>
                  <a:lumOff val="25000"/>
                </a:schemeClr>
              </a:solidFill>
            </a:endParaRPr>
          </a:p>
        </p:txBody>
      </p:sp>
      <p:sp>
        <p:nvSpPr>
          <p:cNvPr id="11" name="TextBox 10"/>
          <p:cNvSpPr txBox="1"/>
          <p:nvPr/>
        </p:nvSpPr>
        <p:spPr>
          <a:xfrm>
            <a:off x="444393" y="-22885"/>
            <a:ext cx="931524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a:t>
            </a:r>
            <a:r>
              <a:rPr lang="en-US" dirty="0"/>
              <a:t>2</a:t>
            </a:r>
            <a:r>
              <a:rPr lang="el-GR" dirty="0"/>
              <a:t>)</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926443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2754" y="3074353"/>
            <a:ext cx="4825637" cy="713272"/>
          </a:xfrm>
          <a:prstGeom prst="rect">
            <a:avLst/>
          </a:prstGeom>
          <a:noFill/>
        </p:spPr>
        <p:txBody>
          <a:bodyPr wrap="square" rtlCol="0">
            <a:spAutoFit/>
          </a:bodyPr>
          <a:lstStyle/>
          <a:p>
            <a:pPr>
              <a:lnSpc>
                <a:spcPct val="150000"/>
              </a:lnSpc>
            </a:pPr>
            <a:r>
              <a:rPr lang="en-US" sz="3000" b="1" dirty="0">
                <a:solidFill>
                  <a:schemeClr val="bg1"/>
                </a:solidFill>
              </a:rPr>
              <a:t>8. </a:t>
            </a:r>
            <a:r>
              <a:rPr lang="el-GR" sz="3000" b="1" dirty="0">
                <a:solidFill>
                  <a:schemeClr val="bg1"/>
                </a:solidFill>
              </a:rPr>
              <a:t>ΚΛΕΙΣΙΜΟ ΣΧΕΔΙΟΥ</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p>
        </p:txBody>
      </p:sp>
    </p:spTree>
    <p:extLst>
      <p:ext uri="{BB962C8B-B14F-4D97-AF65-F5344CB8AC3E}">
        <p14:creationId xmlns:p14="http://schemas.microsoft.com/office/powerpoint/2010/main" val="3101359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615177" y="-7399"/>
            <a:ext cx="327730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ΚΛΕΙΣΙΜΟ ΣΧΕΔΙΟΥ (1)</a:t>
            </a:r>
            <a:endParaRPr lang="en-GB" dirty="0"/>
          </a:p>
        </p:txBody>
      </p:sp>
      <p:sp>
        <p:nvSpPr>
          <p:cNvPr id="7" name="TextBox 6"/>
          <p:cNvSpPr txBox="1"/>
          <p:nvPr/>
        </p:nvSpPr>
        <p:spPr>
          <a:xfrm>
            <a:off x="616991" y="2224750"/>
            <a:ext cx="11030348" cy="4455066"/>
          </a:xfrm>
          <a:prstGeom prst="rect">
            <a:avLst/>
          </a:prstGeom>
          <a:noFill/>
        </p:spPr>
        <p:txBody>
          <a:bodyPr wrap="square" rtlCol="0">
            <a:spAutoFit/>
          </a:bodyPr>
          <a:lstStyle/>
          <a:p>
            <a:pPr algn="just">
              <a:lnSpc>
                <a:spcPct val="150000"/>
              </a:lnSpc>
            </a:pPr>
            <a:r>
              <a:rPr lang="el-GR" sz="2100" b="1" dirty="0">
                <a:solidFill>
                  <a:srgbClr val="E96B15"/>
                </a:solidFill>
              </a:rPr>
              <a:t>ΤΕΛΙΚΗ ΕΚΘΕΣΗ:</a:t>
            </a: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Εντός 60 ημερών από τη λήξη του Σχεδίου. </a:t>
            </a:r>
          </a:p>
          <a:p>
            <a:pPr algn="just">
              <a:buClr>
                <a:schemeClr val="tx1"/>
              </a:buClr>
            </a:pPr>
            <a:endParaRPr lang="el-GR" sz="2100" dirty="0">
              <a:solidFill>
                <a:schemeClr val="tx1">
                  <a:lumMod val="75000"/>
                  <a:lumOff val="25000"/>
                </a:schemeClr>
              </a:solidFill>
            </a:endParaRP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ΔΕΝ μπορεί να αξιολογηθεί πριν την λήξη του σχεδίου, ακόμη και αν έχει υποβληθεί νωρίτερα. Εάν έχετε ολοκληρώσει νωρίτερα τις κινητικότητες σας, </a:t>
            </a:r>
            <a:r>
              <a:rPr lang="el-GR" sz="2100" dirty="0">
                <a:solidFill>
                  <a:srgbClr val="E96B15"/>
                </a:solidFill>
              </a:rPr>
              <a:t>εκμεταλλευτείτε την περίοδο μέχρι τη λήξη για να διαδώσετε τα αποτελέσματα του σχεδίου σας</a:t>
            </a:r>
            <a:r>
              <a:rPr lang="el-GR" sz="2100" dirty="0">
                <a:solidFill>
                  <a:schemeClr val="tx1">
                    <a:lumMod val="75000"/>
                    <a:lumOff val="25000"/>
                  </a:schemeClr>
                </a:solidFill>
              </a:rPr>
              <a:t>. </a:t>
            </a:r>
          </a:p>
          <a:p>
            <a:pPr algn="just">
              <a:buClr>
                <a:schemeClr val="tx1"/>
              </a:buClr>
            </a:pPr>
            <a:endParaRPr lang="el-GR" sz="2100" dirty="0">
              <a:solidFill>
                <a:schemeClr val="tx1">
                  <a:lumMod val="75000"/>
                  <a:lumOff val="25000"/>
                </a:schemeClr>
              </a:solidFill>
            </a:endParaRP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Υποβάλλεται ηλεκτρονικά μέσω του </a:t>
            </a:r>
            <a:r>
              <a:rPr lang="en-US" sz="2100" dirty="0">
                <a:solidFill>
                  <a:schemeClr val="tx1">
                    <a:lumMod val="75000"/>
                    <a:lumOff val="25000"/>
                  </a:schemeClr>
                </a:solidFill>
              </a:rPr>
              <a:t>Beneficiary Module</a:t>
            </a:r>
            <a:r>
              <a:rPr lang="el-GR" sz="2100" dirty="0">
                <a:solidFill>
                  <a:schemeClr val="tx1">
                    <a:lumMod val="75000"/>
                    <a:lumOff val="25000"/>
                  </a:schemeClr>
                </a:solidFill>
              </a:rPr>
              <a:t>, αφού υποβληθούν αρχικά τα </a:t>
            </a:r>
            <a:r>
              <a:rPr lang="en-US" sz="2100" dirty="0">
                <a:solidFill>
                  <a:srgbClr val="E96B15"/>
                </a:solidFill>
              </a:rPr>
              <a:t>participant surveys</a:t>
            </a:r>
            <a:r>
              <a:rPr lang="el-GR" sz="2100" dirty="0">
                <a:solidFill>
                  <a:schemeClr val="tx1">
                    <a:lumMod val="75000"/>
                    <a:lumOff val="25000"/>
                  </a:schemeClr>
                </a:solidFill>
              </a:rPr>
              <a:t>. Πρέπει να συνοδεύεται από τα </a:t>
            </a:r>
            <a:r>
              <a:rPr lang="el-GR" sz="2100" dirty="0">
                <a:solidFill>
                  <a:srgbClr val="E96B15"/>
                </a:solidFill>
              </a:rPr>
              <a:t>απαραίτητα έγγραφα </a:t>
            </a:r>
            <a:r>
              <a:rPr lang="el-GR" sz="2100" dirty="0">
                <a:solidFill>
                  <a:schemeClr val="tx1">
                    <a:lumMod val="75000"/>
                    <a:lumOff val="25000"/>
                  </a:schemeClr>
                </a:solidFill>
              </a:rPr>
              <a:t>ανάλογα με τον τύπο δραστηριότητας και </a:t>
            </a:r>
            <a:r>
              <a:rPr lang="el-GR" sz="2100" dirty="0">
                <a:solidFill>
                  <a:srgbClr val="E96B15"/>
                </a:solidFill>
              </a:rPr>
              <a:t>αποδείξεις </a:t>
            </a:r>
            <a:r>
              <a:rPr lang="el-GR" sz="2100" dirty="0">
                <a:solidFill>
                  <a:schemeClr val="tx1">
                    <a:lumMod val="75000"/>
                    <a:lumOff val="25000"/>
                  </a:schemeClr>
                </a:solidFill>
              </a:rPr>
              <a:t>για δαπάνες που θα καλυφθούν βάσει πραγματικών εξόδων. </a:t>
            </a:r>
          </a:p>
          <a:p>
            <a:pPr marL="285750" indent="-285750" algn="just">
              <a:buClr>
                <a:schemeClr val="tx1"/>
              </a:buClr>
              <a:buFont typeface="Wingdings" panose="05000000000000000000" pitchFamily="2" charset="2"/>
              <a:buChar char="§"/>
            </a:pPr>
            <a:endParaRPr lang="el-GR" sz="2100" dirty="0">
              <a:solidFill>
                <a:schemeClr val="tx1">
                  <a:lumMod val="75000"/>
                  <a:lumOff val="25000"/>
                </a:schemeClr>
              </a:solidFill>
            </a:endParaRPr>
          </a:p>
          <a:p>
            <a:pPr marL="285750" indent="-285750" algn="just">
              <a:buClr>
                <a:schemeClr val="tx1"/>
              </a:buClr>
              <a:buFont typeface="Wingdings" panose="05000000000000000000" pitchFamily="2" charset="2"/>
              <a:buChar char="§"/>
            </a:pPr>
            <a:r>
              <a:rPr lang="el-GR" sz="2100" dirty="0">
                <a:solidFill>
                  <a:srgbClr val="E96B15"/>
                </a:solidFill>
              </a:rPr>
              <a:t>Βαθμολογείται</a:t>
            </a:r>
            <a:r>
              <a:rPr lang="el-GR" sz="2100" dirty="0">
                <a:solidFill>
                  <a:schemeClr val="tx1">
                    <a:lumMod val="75000"/>
                    <a:lumOff val="25000"/>
                  </a:schemeClr>
                </a:solidFill>
              </a:rPr>
              <a:t>. Εάν λάβει βαθμολογία κάτω από 60/100, είναι πιθανόν να γίνει αποκοπή από την τελική πληρωμή. </a:t>
            </a:r>
          </a:p>
        </p:txBody>
      </p:sp>
      <p:sp>
        <p:nvSpPr>
          <p:cNvPr id="18" name="Rectangle 17"/>
          <p:cNvSpPr/>
          <p:nvPr/>
        </p:nvSpPr>
        <p:spPr>
          <a:xfrm>
            <a:off x="6374330" y="582612"/>
            <a:ext cx="2529915" cy="3658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Rectangle 32"/>
          <p:cNvSpPr/>
          <p:nvPr/>
        </p:nvSpPr>
        <p:spPr>
          <a:xfrm>
            <a:off x="5597721" y="1228840"/>
            <a:ext cx="1054199" cy="707886"/>
          </a:xfrm>
          <a:prstGeom prst="rect">
            <a:avLst/>
          </a:prstGeom>
        </p:spPr>
        <p:txBody>
          <a:bodyPr wrap="none">
            <a:spAutoFit/>
          </a:bodyPr>
          <a:lstStyle/>
          <a:p>
            <a:pPr algn="ctr"/>
            <a:r>
              <a:rPr lang="el-GR" sz="2000" dirty="0"/>
              <a:t>ΛΗΞΗ </a:t>
            </a:r>
          </a:p>
          <a:p>
            <a:pPr algn="ctr"/>
            <a:r>
              <a:rPr lang="el-GR" sz="2000" dirty="0"/>
              <a:t>ΣΧΕΔΙΟΥ</a:t>
            </a:r>
            <a:endParaRPr lang="en-GB" sz="2000" dirty="0"/>
          </a:p>
        </p:txBody>
      </p:sp>
      <p:sp>
        <p:nvSpPr>
          <p:cNvPr id="35" name="Isosceles Triangle 34"/>
          <p:cNvSpPr/>
          <p:nvPr/>
        </p:nvSpPr>
        <p:spPr>
          <a:xfrm rot="2708150">
            <a:off x="5948651" y="769365"/>
            <a:ext cx="367029" cy="367029"/>
          </a:xfrm>
          <a:prstGeom prst="triangle">
            <a:avLst>
              <a:gd name="adj" fmla="val 100000"/>
            </a:avLst>
          </a:prstGeom>
          <a:solidFill>
            <a:srgbClr val="1EA7AE"/>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6" name="Isosceles Triangle 35"/>
          <p:cNvSpPr/>
          <p:nvPr/>
        </p:nvSpPr>
        <p:spPr>
          <a:xfrm rot="2708150">
            <a:off x="8470185" y="753939"/>
            <a:ext cx="367029" cy="367029"/>
          </a:xfrm>
          <a:prstGeom prst="triangle">
            <a:avLst>
              <a:gd name="adj" fmla="val 100000"/>
            </a:avLst>
          </a:prstGeom>
          <a:solidFill>
            <a:srgbClr val="F4B183"/>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7" name="Rectangle 36"/>
          <p:cNvSpPr/>
          <p:nvPr/>
        </p:nvSpPr>
        <p:spPr>
          <a:xfrm>
            <a:off x="10085552" y="1227896"/>
            <a:ext cx="2091663" cy="1477328"/>
          </a:xfrm>
          <a:prstGeom prst="rect">
            <a:avLst/>
          </a:prstGeom>
        </p:spPr>
        <p:txBody>
          <a:bodyPr wrap="none">
            <a:spAutoFit/>
          </a:bodyPr>
          <a:lstStyle/>
          <a:p>
            <a:pPr algn="ctr"/>
            <a:r>
              <a:rPr lang="el-GR" dirty="0"/>
              <a:t>ΤΕΛΙΚΗ </a:t>
            </a:r>
          </a:p>
          <a:p>
            <a:pPr algn="ctr"/>
            <a:r>
              <a:rPr lang="el-GR" dirty="0"/>
              <a:t>ΠΛΗΡΩΜΗ</a:t>
            </a:r>
          </a:p>
          <a:p>
            <a:pPr algn="ctr"/>
            <a:r>
              <a:rPr lang="el-GR" b="1" dirty="0">
                <a:solidFill>
                  <a:srgbClr val="93436B"/>
                </a:solidFill>
              </a:rPr>
              <a:t>60 μέρες μετά </a:t>
            </a:r>
          </a:p>
          <a:p>
            <a:pPr algn="ctr"/>
            <a:r>
              <a:rPr lang="el-GR" b="1" dirty="0">
                <a:solidFill>
                  <a:srgbClr val="93436B"/>
                </a:solidFill>
              </a:rPr>
              <a:t>την υποβολή </a:t>
            </a:r>
          </a:p>
          <a:p>
            <a:pPr algn="ctr"/>
            <a:r>
              <a:rPr lang="el-GR" b="1" dirty="0">
                <a:solidFill>
                  <a:srgbClr val="93436B"/>
                </a:solidFill>
              </a:rPr>
              <a:t>της τελικής έκθεσης</a:t>
            </a:r>
            <a:endParaRPr lang="en-GB" b="1" dirty="0">
              <a:solidFill>
                <a:srgbClr val="93436B"/>
              </a:solidFill>
            </a:endParaRPr>
          </a:p>
        </p:txBody>
      </p:sp>
      <p:sp>
        <p:nvSpPr>
          <p:cNvPr id="39" name="Rectangle 38"/>
          <p:cNvSpPr/>
          <p:nvPr/>
        </p:nvSpPr>
        <p:spPr>
          <a:xfrm>
            <a:off x="661756" y="579664"/>
            <a:ext cx="5728983" cy="381632"/>
          </a:xfrm>
          <a:prstGeom prst="rect">
            <a:avLst/>
          </a:prstGeom>
          <a:gradFill flip="none" rotWithShape="1">
            <a:gsLst>
              <a:gs pos="0">
                <a:schemeClr val="accent1">
                  <a:lumMod val="5000"/>
                  <a:lumOff val="95000"/>
                </a:schemeClr>
              </a:gs>
              <a:gs pos="74000">
                <a:srgbClr val="1EA7AE"/>
              </a:gs>
              <a:gs pos="83000">
                <a:srgbClr val="1EA7AE"/>
              </a:gs>
              <a:gs pos="90905">
                <a:srgbClr val="1EA7AE"/>
              </a:gs>
              <a:gs pos="100000">
                <a:srgbClr val="1EA7A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2" name="TextBox 41"/>
          <p:cNvSpPr txBox="1"/>
          <p:nvPr/>
        </p:nvSpPr>
        <p:spPr>
          <a:xfrm>
            <a:off x="668833" y="1022208"/>
            <a:ext cx="301686" cy="369332"/>
          </a:xfrm>
          <a:prstGeom prst="rect">
            <a:avLst/>
          </a:prstGeom>
          <a:noFill/>
        </p:spPr>
        <p:txBody>
          <a:bodyPr wrap="none" rtlCol="0">
            <a:spAutoFit/>
          </a:bodyPr>
          <a:lstStyle/>
          <a:p>
            <a:r>
              <a:rPr lang="el-GR" dirty="0">
                <a:solidFill>
                  <a:schemeClr val="bg1"/>
                </a:solidFill>
              </a:rPr>
              <a:t>1</a:t>
            </a:r>
            <a:endParaRPr lang="en-GB" dirty="0">
              <a:solidFill>
                <a:schemeClr val="bg1"/>
              </a:solidFill>
            </a:endParaRPr>
          </a:p>
        </p:txBody>
      </p:sp>
      <p:sp>
        <p:nvSpPr>
          <p:cNvPr id="46" name="TextBox 45"/>
          <p:cNvSpPr txBox="1"/>
          <p:nvPr/>
        </p:nvSpPr>
        <p:spPr>
          <a:xfrm>
            <a:off x="2353008" y="1043230"/>
            <a:ext cx="301686" cy="369332"/>
          </a:xfrm>
          <a:prstGeom prst="rect">
            <a:avLst/>
          </a:prstGeom>
          <a:noFill/>
        </p:spPr>
        <p:txBody>
          <a:bodyPr wrap="none" rtlCol="0">
            <a:spAutoFit/>
          </a:bodyPr>
          <a:lstStyle/>
          <a:p>
            <a:r>
              <a:rPr lang="el-GR" dirty="0">
                <a:solidFill>
                  <a:schemeClr val="bg1"/>
                </a:solidFill>
              </a:rPr>
              <a:t>3</a:t>
            </a:r>
            <a:endParaRPr lang="en-GB" dirty="0">
              <a:solidFill>
                <a:schemeClr val="bg1"/>
              </a:solidFill>
            </a:endParaRPr>
          </a:p>
        </p:txBody>
      </p:sp>
      <p:sp>
        <p:nvSpPr>
          <p:cNvPr id="62" name="TextBox 61"/>
          <p:cNvSpPr txBox="1"/>
          <p:nvPr/>
        </p:nvSpPr>
        <p:spPr>
          <a:xfrm>
            <a:off x="8444347" y="59196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
        <p:nvSpPr>
          <p:cNvPr id="63" name="Rectangle 62"/>
          <p:cNvSpPr/>
          <p:nvPr/>
        </p:nvSpPr>
        <p:spPr>
          <a:xfrm>
            <a:off x="7630132" y="1219176"/>
            <a:ext cx="2121157" cy="1477328"/>
          </a:xfrm>
          <a:prstGeom prst="rect">
            <a:avLst/>
          </a:prstGeom>
        </p:spPr>
        <p:txBody>
          <a:bodyPr wrap="none">
            <a:spAutoFit/>
          </a:bodyPr>
          <a:lstStyle/>
          <a:p>
            <a:pPr algn="ctr"/>
            <a:r>
              <a:rPr lang="el-GR" dirty="0"/>
              <a:t>ΚΑΤΑΘΕΣΗ </a:t>
            </a:r>
          </a:p>
          <a:p>
            <a:pPr algn="ctr"/>
            <a:r>
              <a:rPr lang="el-GR" dirty="0"/>
              <a:t>ΤΕΛΙΚΗΣ</a:t>
            </a:r>
          </a:p>
          <a:p>
            <a:pPr algn="ctr"/>
            <a:r>
              <a:rPr lang="el-GR" dirty="0"/>
              <a:t>ΕΚΘΕΣΗΣ</a:t>
            </a:r>
          </a:p>
          <a:p>
            <a:pPr algn="ctr"/>
            <a:r>
              <a:rPr lang="el-GR" b="1" dirty="0">
                <a:solidFill>
                  <a:srgbClr val="E96B15"/>
                </a:solidFill>
              </a:rPr>
              <a:t>60 μέρες μετά </a:t>
            </a:r>
          </a:p>
          <a:p>
            <a:pPr algn="ctr"/>
            <a:r>
              <a:rPr lang="el-GR" b="1" dirty="0">
                <a:solidFill>
                  <a:srgbClr val="E96B15"/>
                </a:solidFill>
              </a:rPr>
              <a:t>τη λήξη του σχεδίου</a:t>
            </a:r>
            <a:endParaRPr lang="en-GB" b="1" dirty="0">
              <a:solidFill>
                <a:srgbClr val="E96B15"/>
              </a:solidFill>
            </a:endParaRPr>
          </a:p>
        </p:txBody>
      </p:sp>
      <p:sp>
        <p:nvSpPr>
          <p:cNvPr id="64" name="Rectangle 63"/>
          <p:cNvSpPr/>
          <p:nvPr/>
        </p:nvSpPr>
        <p:spPr>
          <a:xfrm>
            <a:off x="8903894" y="582574"/>
            <a:ext cx="2529915" cy="365804"/>
          </a:xfrm>
          <a:prstGeom prst="rect">
            <a:avLst/>
          </a:prstGeom>
          <a:solidFill>
            <a:srgbClr val="BA6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5" name="Isosceles Triangle 64"/>
          <p:cNvSpPr/>
          <p:nvPr/>
        </p:nvSpPr>
        <p:spPr>
          <a:xfrm rot="2708150">
            <a:off x="10992673" y="760020"/>
            <a:ext cx="367029" cy="367029"/>
          </a:xfrm>
          <a:prstGeom prst="triangle">
            <a:avLst>
              <a:gd name="adj" fmla="val 100000"/>
            </a:avLst>
          </a:prstGeom>
          <a:solidFill>
            <a:srgbClr val="BA669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66" name="TextBox 65"/>
          <p:cNvSpPr txBox="1"/>
          <p:nvPr/>
        </p:nvSpPr>
        <p:spPr>
          <a:xfrm>
            <a:off x="10968740" y="58257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Tree>
    <p:extLst>
      <p:ext uri="{BB962C8B-B14F-4D97-AF65-F5344CB8AC3E}">
        <p14:creationId xmlns:p14="http://schemas.microsoft.com/office/powerpoint/2010/main" val="2432211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519714" y="-13839"/>
            <a:ext cx="3277307"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ΚΛΕΙΣΙΜΟ ΣΧΕΔΙΟΥ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631474" y="447826"/>
            <a:ext cx="11030348" cy="67018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100" b="1" i="0" u="none" strike="noStrike" kern="1200" cap="none" spc="0" normalizeH="0" baseline="0" noProof="0" dirty="0">
                <a:ln>
                  <a:noFill/>
                </a:ln>
                <a:solidFill>
                  <a:srgbClr val="BA6690"/>
                </a:solidFill>
                <a:effectLst/>
                <a:uLnTx/>
                <a:uFillTx/>
                <a:latin typeface="Calibri" panose="020F0502020204030204"/>
                <a:ea typeface="+mn-ea"/>
                <a:cs typeface="+mn-cs"/>
              </a:rPr>
              <a:t>ΤΕΛΙΚΗ ΠΛΗΡΩΜΗ:</a:t>
            </a:r>
          </a:p>
          <a:p>
            <a:pPr marL="285750" marR="0" lvl="0" indent="-285750" algn="just"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παραλαβή της τελικής έκθεσης ή και αργότερα στη περίπτωση που η τελική έκθεση παρουσιάζει ελλείψεις.</a:t>
            </a:r>
          </a:p>
          <a:p>
            <a:pPr marL="0" marR="0" lvl="0" indent="0" algn="just" defTabSz="914400" rtl="0" eaLnBrk="1" fontAlgn="auto" latinLnBrk="0" hangingPunct="1">
              <a:lnSpc>
                <a:spcPct val="100000"/>
              </a:lnSpc>
              <a:spcBef>
                <a:spcPts val="0"/>
              </a:spcBef>
              <a:spcAft>
                <a:spcPts val="0"/>
              </a:spcAft>
              <a:buClr>
                <a:prstClr val="black"/>
              </a:buClr>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Το τελικό ποσό επιχορήγησης καθορίζεται βάσει των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επιλέξιμων κινητικοτήτων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πραγματοποιήθηκαν</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και βάσει του ποσοστού απορρόφησης της συνολικής επιχορήγησης.</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To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τελικό ποσό επιχορήγησης δεν μπορεί να ξεπερνά το ποσό που αναγράφεται στη Συμφωνία Επιχορήγησης.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Ενδεχόμενη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μείωση της τελικής πληρωμής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λόγω:</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μη επιλέξιμων κινητικοτήτων</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πλημμελούς ή μερικής ή καθυστερημένης εφαρμογής του Σχεδίου</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μη υποβολής των απαραίτητων εγγράφων / στοιχείων</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χαμηλής βαθμολογίας τελικής έκθεσης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Ενδεχόμενο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επιστροφής ποσού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έχει δοθεί ως προκαταβολή:</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που οι επιλέξιμες δραστηριότητες καλύπτουν ποσό λιγότερο του 80% του συνολικού ποσού</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Οι καταθέσεις γίνονται πάντα στον λογαριασμό του οργανισμού, που είναι παράρτημα της ΣΕ</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αλλαγής να ενημερώνεται η ΕΥ και να </a:t>
            </a:r>
            <a:r>
              <a:rPr kumimoji="0" lang="el-GR" sz="2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επικαιροποιείται</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το </a:t>
            </a:r>
            <a:r>
              <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ORS</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endPar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6" name="TextBox 65"/>
          <p:cNvSpPr txBox="1"/>
          <p:nvPr/>
        </p:nvSpPr>
        <p:spPr>
          <a:xfrm>
            <a:off x="10968740" y="582574"/>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0</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293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87725"/>
            <a:ext cx="4825637" cy="1405769"/>
          </a:xfrm>
          <a:prstGeom prst="rect">
            <a:avLst/>
          </a:prstGeom>
          <a:noFill/>
        </p:spPr>
        <p:txBody>
          <a:bodyPr wrap="square" rtlCol="0">
            <a:spAutoFit/>
          </a:bodyPr>
          <a:lstStyle/>
          <a:p>
            <a:pPr>
              <a:lnSpc>
                <a:spcPct val="150000"/>
              </a:lnSpc>
            </a:pPr>
            <a:r>
              <a:rPr lang="el-GR" sz="3000" b="1" dirty="0">
                <a:solidFill>
                  <a:schemeClr val="bg1"/>
                </a:solidFill>
              </a:rPr>
              <a:t>9. ΑΛΛΑΓΕΣ - ΤΡΟΠΟΠΟΙΗΣΕΙΣ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ΔΙΑΠΙΣΤΕΥΜΕΝΩΝ ΣΧΕΔΙΩΝ (ΚΑ121)</a:t>
            </a:r>
            <a:endParaRPr lang="en-GB" sz="2000" b="1" dirty="0">
              <a:solidFill>
                <a:schemeClr val="bg1"/>
              </a:solidFill>
            </a:endParaRPr>
          </a:p>
        </p:txBody>
      </p:sp>
    </p:spTree>
    <p:extLst>
      <p:ext uri="{BB962C8B-B14F-4D97-AF65-F5344CB8AC3E}">
        <p14:creationId xmlns:p14="http://schemas.microsoft.com/office/powerpoint/2010/main" val="2415891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rot="10800000">
            <a:off x="6482862" y="24"/>
            <a:ext cx="5709138"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6785"/>
            <a:ext cx="812709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ΑΛΛΑΓΕΣ ΣΤΑ ΣΧΕΔΙΑ- ΧΩΡΙΣ ΤΡΟΠΟΠΟΙΗΣΗ ΣΥΜΦΩΝΙΑΣ</a:t>
            </a:r>
            <a:endParaRPr lang="en-GB" dirty="0"/>
          </a:p>
        </p:txBody>
      </p:sp>
      <p:grpSp>
        <p:nvGrpSpPr>
          <p:cNvPr id="3" name="Group 2"/>
          <p:cNvGrpSpPr/>
          <p:nvPr/>
        </p:nvGrpSpPr>
        <p:grpSpPr>
          <a:xfrm>
            <a:off x="406070" y="699727"/>
            <a:ext cx="10815078" cy="685417"/>
            <a:chOff x="372213" y="801005"/>
            <a:chExt cx="5325155" cy="900379"/>
          </a:xfrm>
        </p:grpSpPr>
        <p:sp>
          <p:nvSpPr>
            <p:cNvPr id="9" name="Rounded Rectangle 8"/>
            <p:cNvSpPr/>
            <p:nvPr/>
          </p:nvSpPr>
          <p:spPr>
            <a:xfrm>
              <a:off x="439669" y="841008"/>
              <a:ext cx="5257699" cy="860376"/>
            </a:xfrm>
            <a:prstGeom prst="roundRect">
              <a:avLst/>
            </a:prstGeom>
            <a:noFill/>
            <a:ln w="34925">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72213" y="801005"/>
              <a:ext cx="5325155" cy="880369"/>
            </a:xfrm>
            <a:prstGeom prst="rect">
              <a:avLst/>
            </a:prstGeom>
            <a:noFill/>
          </p:spPr>
          <p:txBody>
            <a:bodyPr wrap="square" rtlCol="0">
              <a:spAutoFit/>
            </a:bodyPr>
            <a:lstStyle/>
            <a:p>
              <a:pPr lvl="0" algn="ctr">
                <a:lnSpc>
                  <a:spcPct val="150000"/>
                </a:lnSpc>
                <a:defRPr/>
              </a:pPr>
              <a:r>
                <a:rPr lang="el-GR" b="1" dirty="0">
                  <a:solidFill>
                    <a:srgbClr val="9D72B5"/>
                  </a:solidFill>
                  <a:latin typeface="Calibri" panose="020F0502020204030204" pitchFamily="34" charset="0"/>
                  <a:ea typeface="Calibri" panose="020F0502020204030204" pitchFamily="34" charset="0"/>
                  <a:cs typeface="Calibri" panose="020F0502020204030204" pitchFamily="34" charset="0"/>
                </a:rPr>
                <a:t>ΔΕΝ ΑΠΑΙΤΕΙΤΑΙ ΤΡΟΠΟΠΟΙΗΣΗ ΤΗΣ ΣΥΜΦΩΝΙΑΣ ΑΛΛΑ </a:t>
              </a:r>
              <a:r>
                <a:rPr lang="el-GR" b="1" u="sng" dirty="0">
                  <a:solidFill>
                    <a:srgbClr val="9D72B5"/>
                  </a:solidFill>
                  <a:latin typeface="Calibri" panose="020F0502020204030204" pitchFamily="34" charset="0"/>
                  <a:ea typeface="Calibri" panose="020F0502020204030204" pitchFamily="34" charset="0"/>
                  <a:cs typeface="Calibri" panose="020F0502020204030204" pitchFamily="34" charset="0"/>
                </a:rPr>
                <a:t>ΓΡΑΠΤΗ ΕΝΗΜΕΡΩΣΗ ΤΗΣ ΕΘΝΙΚΗΣ ΥΠΗΡΕΣΙΑΣ</a:t>
              </a:r>
            </a:p>
          </p:txBody>
        </p:sp>
      </p:grpSp>
      <p:sp>
        <p:nvSpPr>
          <p:cNvPr id="11" name="Rectangle 10"/>
          <p:cNvSpPr/>
          <p:nvPr/>
        </p:nvSpPr>
        <p:spPr>
          <a:xfrm>
            <a:off x="749362" y="1583981"/>
            <a:ext cx="10471786" cy="3229180"/>
          </a:xfrm>
          <a:prstGeom prst="rect">
            <a:avLst/>
          </a:prstGeom>
          <a:solidFill>
            <a:srgbClr val="9D72B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000"/>
              </a:spcAft>
              <a:buFont typeface="Wingdings" panose="05000000000000000000" pitchFamily="2" charset="2"/>
              <a:buChar char="§"/>
            </a:pPr>
            <a:endParaRPr lang="el-GR" sz="2200" dirty="0">
              <a:solidFill>
                <a:srgbClr val="9D72B5"/>
              </a:solidFill>
            </a:endParaRPr>
          </a:p>
          <a:p>
            <a:pPr marL="342900" indent="-342900">
              <a:spcAft>
                <a:spcPts val="1000"/>
              </a:spcAft>
              <a:buFont typeface="Wingdings" panose="05000000000000000000" pitchFamily="2" charset="2"/>
              <a:buChar char="§"/>
            </a:pPr>
            <a:r>
              <a:rPr lang="el-GR" sz="2000" dirty="0">
                <a:solidFill>
                  <a:srgbClr val="9D72B5"/>
                </a:solidFill>
              </a:rPr>
              <a:t>Αλλαγή συντονιστή</a:t>
            </a:r>
          </a:p>
          <a:p>
            <a:pPr marL="342900" indent="-342900">
              <a:spcAft>
                <a:spcPts val="1000"/>
              </a:spcAft>
              <a:buFont typeface="Wingdings" panose="05000000000000000000" pitchFamily="2" charset="2"/>
              <a:buChar char="§"/>
            </a:pPr>
            <a:r>
              <a:rPr lang="el-GR" sz="2000" dirty="0">
                <a:solidFill>
                  <a:srgbClr val="9D72B5"/>
                </a:solidFill>
              </a:rPr>
              <a:t>Αλλαγή νόμιμου εκπροσώπου                                                         </a:t>
            </a:r>
          </a:p>
          <a:p>
            <a:pPr marL="342900" indent="-342900">
              <a:spcAft>
                <a:spcPts val="1000"/>
              </a:spcAft>
              <a:buFont typeface="Wingdings" panose="05000000000000000000" pitchFamily="2" charset="2"/>
              <a:buChar char="§"/>
            </a:pPr>
            <a:r>
              <a:rPr lang="el-GR" sz="2000" dirty="0">
                <a:solidFill>
                  <a:srgbClr val="9D72B5"/>
                </a:solidFill>
              </a:rPr>
              <a:t>Αλλαγή στοιχείων επικοινωνίας του οργανισμού</a:t>
            </a:r>
            <a:endParaRPr lang="el-GR" sz="2000" b="1" dirty="0">
              <a:solidFill>
                <a:srgbClr val="9D72B5"/>
              </a:solidFill>
            </a:endParaRPr>
          </a:p>
          <a:p>
            <a:pPr marL="342900" indent="-342900">
              <a:spcAft>
                <a:spcPts val="1000"/>
              </a:spcAft>
              <a:buFont typeface="Wingdings" panose="05000000000000000000" pitchFamily="2" charset="2"/>
              <a:buChar char="§"/>
            </a:pPr>
            <a:r>
              <a:rPr lang="el-GR" sz="2000" dirty="0">
                <a:solidFill>
                  <a:srgbClr val="9D72B5"/>
                </a:solidFill>
              </a:rPr>
              <a:t>Αλλαγές στον αριθμό, τύπο και διάρκεια των δραστηριοτήτων εφόσον συνεχίζουν να συμβάλλουν στην επίτευξη των στόχων. </a:t>
            </a:r>
            <a:r>
              <a:rPr lang="el-GR" sz="2000" i="1" u="sng" dirty="0">
                <a:solidFill>
                  <a:srgbClr val="9D72B5"/>
                </a:solidFill>
              </a:rPr>
              <a:t>Οι τελικές επιλέξιμες υλοποιημένες δραστηριότητες θα καθορίσουν και το τελικό ποσό επιχορήγησης με ανώτατο συνολικό ποσό αυτό που αναγράφεται στη Συμφωνία</a:t>
            </a:r>
          </a:p>
          <a:p>
            <a:pPr marL="342900" indent="-342900">
              <a:spcAft>
                <a:spcPts val="1000"/>
              </a:spcAft>
              <a:buFont typeface="Wingdings" panose="05000000000000000000" pitchFamily="2" charset="2"/>
              <a:buChar char="§"/>
            </a:pPr>
            <a:r>
              <a:rPr lang="el-GR" sz="2000" dirty="0">
                <a:solidFill>
                  <a:srgbClr val="9D72B5"/>
                </a:solidFill>
              </a:rPr>
              <a:t>Μεταφορές κονδυλίων (χωρίς τροποποίηση)</a:t>
            </a:r>
          </a:p>
          <a:p>
            <a:pPr marL="342900" indent="-342900">
              <a:spcAft>
                <a:spcPts val="1000"/>
              </a:spcAft>
              <a:buFont typeface="Wingdings" panose="05000000000000000000" pitchFamily="2" charset="2"/>
              <a:buChar char="§"/>
            </a:pPr>
            <a:endParaRPr lang="el-GR" sz="2200" dirty="0">
              <a:solidFill>
                <a:srgbClr val="9D72B5"/>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4" name="Right Brace 3">
            <a:extLst>
              <a:ext uri="{FF2B5EF4-FFF2-40B4-BE49-F238E27FC236}">
                <a16:creationId xmlns:a16="http://schemas.microsoft.com/office/drawing/2014/main" id="{8E2EC885-63D1-8FCB-868F-F5E83B6382D8}"/>
              </a:ext>
            </a:extLst>
          </p:cNvPr>
          <p:cNvSpPr/>
          <p:nvPr/>
        </p:nvSpPr>
        <p:spPr>
          <a:xfrm>
            <a:off x="6482862" y="2020529"/>
            <a:ext cx="271065" cy="884903"/>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65B58D0B-9D2F-5FCC-FF79-502D00F0BE9C}"/>
              </a:ext>
            </a:extLst>
          </p:cNvPr>
          <p:cNvSpPr txBox="1"/>
          <p:nvPr/>
        </p:nvSpPr>
        <p:spPr>
          <a:xfrm>
            <a:off x="6946490" y="2139814"/>
            <a:ext cx="2448233" cy="646331"/>
          </a:xfrm>
          <a:prstGeom prst="rect">
            <a:avLst/>
          </a:prstGeom>
          <a:noFill/>
        </p:spPr>
        <p:txBody>
          <a:bodyPr wrap="square" rtlCol="0">
            <a:spAutoFit/>
          </a:bodyPr>
          <a:lstStyle/>
          <a:p>
            <a:r>
              <a:rPr lang="el-GR" b="1" dirty="0"/>
              <a:t>Απαιτείται αλλαγή και στο σύστημα </a:t>
            </a:r>
            <a:r>
              <a:rPr lang="en-US" b="1" dirty="0"/>
              <a:t>ORS</a:t>
            </a:r>
          </a:p>
        </p:txBody>
      </p:sp>
    </p:spTree>
    <p:extLst>
      <p:ext uri="{BB962C8B-B14F-4D97-AF65-F5344CB8AC3E}">
        <p14:creationId xmlns:p14="http://schemas.microsoft.com/office/powerpoint/2010/main" val="3873072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rot="10800000">
            <a:off x="6684050" y="24"/>
            <a:ext cx="5507949"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6785"/>
            <a:ext cx="774558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ΑΛΛΑΓΕΣ ΣΤΑ ΣΧΕΔΙΑ- ΜΕ ΤΡΟΠΟΠΟΙΗΣΗ ΣΥΜΦΩΝΙΑΣ</a:t>
            </a:r>
            <a:endParaRPr lang="en-GB" dirty="0"/>
          </a:p>
        </p:txBody>
      </p:sp>
      <p:sp>
        <p:nvSpPr>
          <p:cNvPr id="12" name="Rounded Rectangle 11"/>
          <p:cNvSpPr/>
          <p:nvPr/>
        </p:nvSpPr>
        <p:spPr>
          <a:xfrm>
            <a:off x="637500" y="730735"/>
            <a:ext cx="10947145" cy="523220"/>
          </a:xfrm>
          <a:prstGeom prst="roundRect">
            <a:avLst/>
          </a:prstGeom>
          <a:noFill/>
          <a:ln w="19050">
            <a:solidFill>
              <a:srgbClr val="1EA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93820" y="792290"/>
            <a:ext cx="9431866" cy="400110"/>
          </a:xfrm>
          <a:prstGeom prst="rect">
            <a:avLst/>
          </a:prstGeom>
          <a:noFill/>
        </p:spPr>
        <p:txBody>
          <a:bodyPr wrap="square" rtlCol="0">
            <a:spAutoFit/>
          </a:bodyPr>
          <a:lstStyle/>
          <a:p>
            <a:pPr>
              <a:defRPr/>
            </a:pPr>
            <a:r>
              <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rPr>
              <a:t>Η ΤΡΟΠΟΠΟΙΗΣΗ ΓΙΝΕΤΑΙ</a:t>
            </a:r>
            <a:r>
              <a:rPr lang="en-US" sz="2000" b="1" dirty="0">
                <a:solidFill>
                  <a:srgbClr val="1EA7AE"/>
                </a:solidFill>
                <a:latin typeface="Calibri" panose="020F0502020204030204" pitchFamily="34" charset="0"/>
                <a:ea typeface="Calibri" panose="020F0502020204030204" pitchFamily="34" charset="0"/>
                <a:cs typeface="Calibri" panose="020F0502020204030204" pitchFamily="34" charset="0"/>
              </a:rPr>
              <a:t>: </a:t>
            </a:r>
            <a:endPar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p:cNvSpPr/>
          <p:nvPr/>
        </p:nvSpPr>
        <p:spPr>
          <a:xfrm>
            <a:off x="637500" y="1325080"/>
            <a:ext cx="10947145" cy="4207840"/>
          </a:xfrm>
          <a:prstGeom prst="rect">
            <a:avLst/>
          </a:prstGeom>
          <a:solidFill>
            <a:srgbClr val="1EA7AE">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a:solidFill>
                  <a:srgbClr val="1EA7AE"/>
                </a:solidFill>
              </a:rPr>
              <a:t>ΚΑΘΟΛΗ ΤΗ ΔΙΑΡΚΕΙΑ ΤΟΥ ΣΧΕΔΙΟΥ</a:t>
            </a:r>
            <a:r>
              <a:rPr lang="en-US" sz="2000" b="1" dirty="0">
                <a:solidFill>
                  <a:srgbClr val="1EA7AE"/>
                </a:solidFill>
              </a:rPr>
              <a:t>:</a:t>
            </a:r>
          </a:p>
          <a:p>
            <a:pPr marL="342900" indent="-342900">
              <a:buFont typeface="Wingdings" panose="05000000000000000000" pitchFamily="2" charset="2"/>
              <a:buChar char="§"/>
            </a:pPr>
            <a:r>
              <a:rPr lang="el-GR" dirty="0">
                <a:solidFill>
                  <a:srgbClr val="1EA7AE"/>
                </a:solidFill>
              </a:rPr>
              <a:t>Τροποποιήσεις στη σύνθεση της κοινοπραξίας (εάν υπάρχει)</a:t>
            </a:r>
          </a:p>
          <a:p>
            <a:pPr marL="342900" indent="-342900">
              <a:buFont typeface="Wingdings" panose="05000000000000000000" pitchFamily="2" charset="2"/>
              <a:buChar char="§"/>
            </a:pPr>
            <a:r>
              <a:rPr lang="el-GR" dirty="0">
                <a:solidFill>
                  <a:srgbClr val="1EA7AE"/>
                </a:solidFill>
              </a:rPr>
              <a:t>Αλλαγή τραπεζικών στοιχείων (απαιτείται επίσης ενημέρωση του </a:t>
            </a:r>
            <a:r>
              <a:rPr lang="en-US" dirty="0">
                <a:solidFill>
                  <a:srgbClr val="1EA7AE"/>
                </a:solidFill>
              </a:rPr>
              <a:t>ORS)</a:t>
            </a:r>
          </a:p>
          <a:p>
            <a:pPr marL="342900" indent="-342900">
              <a:buFont typeface="Wingdings" panose="05000000000000000000" pitchFamily="2" charset="2"/>
              <a:buChar char="§"/>
            </a:pPr>
            <a:r>
              <a:rPr lang="el-GR" dirty="0">
                <a:solidFill>
                  <a:srgbClr val="1EA7AE"/>
                </a:solidFill>
              </a:rPr>
              <a:t>Μεταφορές κονδυλίων (με τροποποίηση) Το αίτημα για τροποποίηση αποστέλλεται γραπτώς στο ΙΔΕΠ εγκαίρως (πριν από την υλοποίηση της αλλαγής την οποία αιτήστε). – </a:t>
            </a:r>
            <a:r>
              <a:rPr lang="el-GR" dirty="0">
                <a:solidFill>
                  <a:srgbClr val="FF0000"/>
                </a:solidFill>
              </a:rPr>
              <a:t>*</a:t>
            </a:r>
            <a:r>
              <a:rPr lang="en-US" i="1" dirty="0">
                <a:solidFill>
                  <a:srgbClr val="FF0000"/>
                </a:solidFill>
              </a:rPr>
              <a:t>Article 5.5</a:t>
            </a:r>
            <a:r>
              <a:rPr lang="el-GR" i="1" dirty="0">
                <a:solidFill>
                  <a:srgbClr val="FF0000"/>
                </a:solidFill>
              </a:rPr>
              <a:t>. Για μεταφορά μεγαλύτερη του 15% του συνολικού ποσού που αντιστοιχεί στη κατηγορία Στήριξη Ένταξης Συμμετεχόντων σε οποιαδήποτε άλλη κατηγορία εξόδων</a:t>
            </a:r>
          </a:p>
          <a:p>
            <a:pPr marL="342900" indent="-342900">
              <a:buFont typeface="Wingdings" panose="05000000000000000000" pitchFamily="2" charset="2"/>
              <a:buChar char="§"/>
            </a:pPr>
            <a:r>
              <a:rPr lang="el-GR" dirty="0">
                <a:solidFill>
                  <a:srgbClr val="1EA7AE"/>
                </a:solidFill>
              </a:rPr>
              <a:t>Αίτημα για επιπλέον χρηματοδότηση στη κατηγορία </a:t>
            </a:r>
            <a:r>
              <a:rPr lang="en-US" dirty="0">
                <a:solidFill>
                  <a:srgbClr val="1EA7AE"/>
                </a:solidFill>
              </a:rPr>
              <a:t>“exceptional costs” </a:t>
            </a:r>
            <a:r>
              <a:rPr lang="el-GR" dirty="0">
                <a:solidFill>
                  <a:srgbClr val="1EA7AE"/>
                </a:solidFill>
              </a:rPr>
              <a:t>και </a:t>
            </a:r>
            <a:r>
              <a:rPr lang="en-US" dirty="0">
                <a:solidFill>
                  <a:srgbClr val="1EA7AE"/>
                </a:solidFill>
              </a:rPr>
              <a:t>“inclusion support for participants”</a:t>
            </a:r>
            <a:endParaRPr lang="el-GR" i="1" dirty="0">
              <a:solidFill>
                <a:srgbClr val="FF0000"/>
              </a:solidFill>
            </a:endParaRPr>
          </a:p>
          <a:p>
            <a:pPr marL="342900" indent="-342900">
              <a:buFont typeface="Wingdings" panose="05000000000000000000" pitchFamily="2" charset="2"/>
              <a:buChar char="§"/>
            </a:pPr>
            <a:endParaRPr lang="el-GR" dirty="0">
              <a:solidFill>
                <a:srgbClr val="1EA7AE"/>
              </a:solidFill>
            </a:endParaRPr>
          </a:p>
          <a:p>
            <a:r>
              <a:rPr lang="el-GR" b="1" dirty="0">
                <a:solidFill>
                  <a:srgbClr val="1EA7AE"/>
                </a:solidFill>
              </a:rPr>
              <a:t>ΜΕΤΑ ΤΟΥΣ 12 ΜΗΝΕΣ ΥΛΟΠΟΙΗΣΗΣ ΤΟΥ ΣΧΕΔΙΟΥ</a:t>
            </a:r>
            <a:r>
              <a:rPr lang="en-US" b="1" dirty="0">
                <a:solidFill>
                  <a:srgbClr val="1EA7AE"/>
                </a:solidFill>
              </a:rPr>
              <a:t>:</a:t>
            </a:r>
          </a:p>
          <a:p>
            <a:pPr marL="342900" indent="-342900">
              <a:buFont typeface="Wingdings" panose="05000000000000000000" pitchFamily="2" charset="2"/>
              <a:buChar char="§"/>
            </a:pPr>
            <a:r>
              <a:rPr lang="el-GR" dirty="0">
                <a:solidFill>
                  <a:srgbClr val="1EA7AE"/>
                </a:solidFill>
              </a:rPr>
              <a:t>Παράταση της διάρκειας συμφωνίας σε 24 μήνες</a:t>
            </a:r>
          </a:p>
          <a:p>
            <a:pPr marL="342900" indent="-342900">
              <a:buFont typeface="Wingdings" panose="05000000000000000000" pitchFamily="2" charset="2"/>
              <a:buChar char="§"/>
            </a:pPr>
            <a:r>
              <a:rPr lang="el-GR" dirty="0">
                <a:solidFill>
                  <a:srgbClr val="1EA7AE"/>
                </a:solidFill>
              </a:rPr>
              <a:t>Αίτημα πρόσθετης χρηματοδότησης (εάν και εφόσον η ΕΥ διαθέτει αναξιοποίητα κονδύλια)</a:t>
            </a:r>
          </a:p>
          <a:p>
            <a:pPr marL="342900" indent="-342900">
              <a:buFont typeface="Wingdings" panose="05000000000000000000" pitchFamily="2" charset="2"/>
              <a:buChar char="§"/>
            </a:pPr>
            <a:r>
              <a:rPr lang="el-GR" dirty="0">
                <a:solidFill>
                  <a:srgbClr val="1EA7AE"/>
                </a:solidFill>
              </a:rPr>
              <a:t>Αίτημα επιστροφής μέρους της χορηγηθείσας χρηματοδότησης (έσχατη λύση, σαφής αιτιολόγηση)</a:t>
            </a:r>
          </a:p>
          <a:p>
            <a:pPr marL="342900" indent="-342900">
              <a:buFont typeface="Wingdings" panose="05000000000000000000" pitchFamily="2" charset="2"/>
              <a:buChar char="§"/>
            </a:pPr>
            <a:r>
              <a:rPr lang="el-GR" dirty="0">
                <a:solidFill>
                  <a:srgbClr val="1EA7AE"/>
                </a:solidFill>
              </a:rPr>
              <a:t>Αίτημα για επιπλέον χρηματοδότηση στη κατηγορία </a:t>
            </a:r>
            <a:r>
              <a:rPr lang="en-US" dirty="0">
                <a:solidFill>
                  <a:srgbClr val="1EA7AE"/>
                </a:solidFill>
              </a:rPr>
              <a:t>“exceptional costs” </a:t>
            </a:r>
            <a:r>
              <a:rPr lang="el-GR" dirty="0">
                <a:solidFill>
                  <a:srgbClr val="1EA7AE"/>
                </a:solidFill>
              </a:rPr>
              <a:t>και </a:t>
            </a:r>
            <a:r>
              <a:rPr lang="en-US" dirty="0">
                <a:solidFill>
                  <a:srgbClr val="1EA7AE"/>
                </a:solidFill>
              </a:rPr>
              <a:t>“inclusion support for participants”</a:t>
            </a:r>
            <a:endParaRPr lang="el-GR" i="1" dirty="0">
              <a:solidFill>
                <a:srgbClr val="FF0000"/>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4" name="TextBox 3">
            <a:extLst>
              <a:ext uri="{FF2B5EF4-FFF2-40B4-BE49-F238E27FC236}">
                <a16:creationId xmlns:a16="http://schemas.microsoft.com/office/drawing/2014/main" id="{8C7202FB-FFC0-E892-8DAA-5D05789EE5C1}"/>
              </a:ext>
            </a:extLst>
          </p:cNvPr>
          <p:cNvSpPr txBox="1"/>
          <p:nvPr/>
        </p:nvSpPr>
        <p:spPr>
          <a:xfrm>
            <a:off x="596794" y="5675170"/>
            <a:ext cx="10583648" cy="1077218"/>
          </a:xfrm>
          <a:prstGeom prst="rect">
            <a:avLst/>
          </a:prstGeom>
          <a:noFill/>
        </p:spPr>
        <p:txBody>
          <a:bodyPr wrap="square" rtlCol="0">
            <a:spAutoFit/>
          </a:bodyPr>
          <a:lstStyle/>
          <a:p>
            <a:pPr algn="just"/>
            <a:r>
              <a:rPr lang="el-GR" sz="1600" b="1" i="1" dirty="0"/>
              <a:t>Σημαντική Σημείωση</a:t>
            </a:r>
            <a:r>
              <a:rPr lang="en-US" sz="1600" b="1" i="1" dirty="0"/>
              <a:t>: </a:t>
            </a:r>
            <a:r>
              <a:rPr lang="el-GR" sz="1600" i="1" dirty="0"/>
              <a:t>Αναμένεται ότι ως Διαπιστευμένοι οργανισμοί θα αξιοποιήσετε όλες τις δυνατές λύσεις για την ολοκλήρωση των δραστηριοτήτων σας και για τη πλήρη απορρόφηση της χρηματοδότησης που σας έχει δοθεί. Εάν αυτό δεν καταστεί εφικτό, τότε θα προσμετρήσει αρνητικά κατά την αξιολόγησή σας και ενδέχεται να επηρεάσει τη χρηματοδότηση σας σε μελλοντικές προσκλήσεις. </a:t>
            </a:r>
            <a:endParaRPr lang="en-US" sz="1600" b="1" i="1" dirty="0"/>
          </a:p>
        </p:txBody>
      </p:sp>
    </p:spTree>
    <p:extLst>
      <p:ext uri="{BB962C8B-B14F-4D97-AF65-F5344CB8AC3E}">
        <p14:creationId xmlns:p14="http://schemas.microsoft.com/office/powerpoint/2010/main" val="3714146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3085565"/>
            <a:ext cx="4825637" cy="713272"/>
          </a:xfrm>
          <a:prstGeom prst="rect">
            <a:avLst/>
          </a:prstGeom>
          <a:noFill/>
        </p:spPr>
        <p:txBody>
          <a:bodyPr wrap="square" rtlCol="0">
            <a:spAutoFit/>
          </a:bodyPr>
          <a:lstStyle/>
          <a:p>
            <a:pPr>
              <a:lnSpc>
                <a:spcPct val="150000"/>
              </a:lnSpc>
            </a:pPr>
            <a:r>
              <a:rPr lang="el-GR" sz="3000" b="1" dirty="0">
                <a:solidFill>
                  <a:schemeClr val="bg1"/>
                </a:solidFill>
              </a:rPr>
              <a:t>10. ΕΛΕΓΧΟΙ</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ΔΙΑΠΙΣΤΕΥΜΕΝΩΝ ΣΧΕΔΙΩΝ (ΚΑ121)</a:t>
            </a:r>
            <a:endParaRPr lang="en-GB" sz="2000" b="1" dirty="0">
              <a:solidFill>
                <a:schemeClr val="bg1"/>
              </a:solidFill>
            </a:endParaRPr>
          </a:p>
        </p:txBody>
      </p:sp>
    </p:spTree>
    <p:extLst>
      <p:ext uri="{BB962C8B-B14F-4D97-AF65-F5344CB8AC3E}">
        <p14:creationId xmlns:p14="http://schemas.microsoft.com/office/powerpoint/2010/main" val="112363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3242041" cy="492443"/>
          </a:xfrm>
          <a:prstGeom prst="rect">
            <a:avLst/>
          </a:prstGeom>
          <a:noFill/>
        </p:spPr>
        <p:txBody>
          <a:bodyPr wrap="none" rtlCol="0">
            <a:spAutoFit/>
          </a:bodyPr>
          <a:lstStyle/>
          <a:p>
            <a:r>
              <a:rPr lang="el-GR" sz="2600" b="1" dirty="0">
                <a:solidFill>
                  <a:schemeClr val="bg1"/>
                </a:solidFill>
              </a:rPr>
              <a:t>ΕΙΔΗ ΚΙΝΗΤΙΚΟΤΗΤΩΝ</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8" name="Group 7"/>
          <p:cNvGrpSpPr/>
          <p:nvPr/>
        </p:nvGrpSpPr>
        <p:grpSpPr>
          <a:xfrm>
            <a:off x="5761702" y="3981242"/>
            <a:ext cx="2964918" cy="2013158"/>
            <a:chOff x="7448380" y="4019044"/>
            <a:chExt cx="2964918" cy="2013158"/>
          </a:xfrm>
        </p:grpSpPr>
        <p:sp>
          <p:nvSpPr>
            <p:cNvPr id="15" name="Rectangle 14"/>
            <p:cNvSpPr/>
            <p:nvPr/>
          </p:nvSpPr>
          <p:spPr>
            <a:xfrm>
              <a:off x="7448380" y="4110356"/>
              <a:ext cx="2964918" cy="53911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464358" y="4649474"/>
              <a:ext cx="2945500" cy="1382728"/>
            </a:xfrm>
            <a:prstGeom prst="rect">
              <a:avLst/>
            </a:prstGeom>
            <a:solidFill>
              <a:srgbClr val="5B9BD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5B9BD5"/>
                  </a:solidFill>
                </a:rPr>
                <a:t>Συνδυασμός φυσικής και εικονικής </a:t>
              </a:r>
              <a:r>
                <a:rPr lang="el-GR" sz="2000" dirty="0">
                  <a:solidFill>
                    <a:srgbClr val="5B9BD5"/>
                  </a:solidFill>
                </a:rPr>
                <a:t>(διαδικτυακής) κινητικότητας</a:t>
              </a:r>
            </a:p>
          </p:txBody>
        </p:sp>
        <p:sp>
          <p:nvSpPr>
            <p:cNvPr id="22" name="TextBox 21"/>
            <p:cNvSpPr txBox="1"/>
            <p:nvPr/>
          </p:nvSpPr>
          <p:spPr>
            <a:xfrm>
              <a:off x="7460918" y="4019044"/>
              <a:ext cx="2929520" cy="630429"/>
            </a:xfrm>
            <a:prstGeom prst="rect">
              <a:avLst/>
            </a:prstGeom>
            <a:noFill/>
          </p:spPr>
          <p:txBody>
            <a:bodyPr wrap="square" rtlCol="0">
              <a:spAutoFit/>
            </a:bodyPr>
            <a:lstStyle>
              <a:defPPr>
                <a:defRPr lang="en-US"/>
              </a:defPPr>
              <a:lvl1pPr lvl="0">
                <a:lnSpc>
                  <a:spcPct val="150000"/>
                </a:lnSpc>
                <a:defRPr sz="26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l-GR" dirty="0"/>
                <a:t>ΜΕΙΚΤΕΣ</a:t>
              </a:r>
            </a:p>
          </p:txBody>
        </p:sp>
      </p:grpSp>
      <p:grpSp>
        <p:nvGrpSpPr>
          <p:cNvPr id="38" name="Group 37"/>
          <p:cNvGrpSpPr/>
          <p:nvPr/>
        </p:nvGrpSpPr>
        <p:grpSpPr>
          <a:xfrm>
            <a:off x="756813" y="3981242"/>
            <a:ext cx="2964918" cy="1921845"/>
            <a:chOff x="1361538" y="4110357"/>
            <a:chExt cx="2964918" cy="1921845"/>
          </a:xfrm>
        </p:grpSpPr>
        <p:sp>
          <p:nvSpPr>
            <p:cNvPr id="27" name="Rectangle 26"/>
            <p:cNvSpPr/>
            <p:nvPr/>
          </p:nvSpPr>
          <p:spPr>
            <a:xfrm>
              <a:off x="1361538" y="4110357"/>
              <a:ext cx="2964918" cy="539116"/>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a:t>
              </a:r>
              <a:endParaRPr lang="en-GB" sz="2600" b="1" dirty="0"/>
            </a:p>
          </p:txBody>
        </p:sp>
        <p:sp>
          <p:nvSpPr>
            <p:cNvPr id="29" name="Rectangle 28"/>
            <p:cNvSpPr/>
            <p:nvPr/>
          </p:nvSpPr>
          <p:spPr>
            <a:xfrm>
              <a:off x="1380956" y="4649474"/>
              <a:ext cx="2945500" cy="1382728"/>
            </a:xfrm>
            <a:prstGeom prst="rect">
              <a:avLst/>
            </a:prstGeom>
            <a:solidFill>
              <a:srgbClr val="70AD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Ο δικαιούχος</a:t>
              </a:r>
              <a:r>
                <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rPr>
                <a:t> o</a:t>
              </a:r>
              <a:r>
                <a:rPr lang="el-GR" sz="2000" dirty="0" err="1">
                  <a:solidFill>
                    <a:srgbClr val="70AD47"/>
                  </a:solidFill>
                  <a:latin typeface="Calibri" panose="020F0502020204030204" pitchFamily="34" charset="0"/>
                  <a:ea typeface="Calibri" panose="020F0502020204030204" pitchFamily="34" charset="0"/>
                  <a:cs typeface="Calibri" panose="020F0502020204030204" pitchFamily="34" charset="0"/>
                </a:rPr>
                <a:t>ργανισμός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λειτουργεί </a:t>
              </a:r>
              <a:endPar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ΥΠΟΔΟΧΗΣ.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37" name="Group 36"/>
          <p:cNvGrpSpPr/>
          <p:nvPr/>
        </p:nvGrpSpPr>
        <p:grpSpPr>
          <a:xfrm>
            <a:off x="799217" y="1134482"/>
            <a:ext cx="2945499" cy="1941146"/>
            <a:chOff x="1361538" y="806678"/>
            <a:chExt cx="2945499" cy="1941146"/>
          </a:xfrm>
        </p:grpSpPr>
        <p:sp>
          <p:nvSpPr>
            <p:cNvPr id="25" name="Rectangle 24"/>
            <p:cNvSpPr/>
            <p:nvPr/>
          </p:nvSpPr>
          <p:spPr>
            <a:xfrm>
              <a:off x="1361538" y="895378"/>
              <a:ext cx="2945499" cy="5417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759353"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ΕΞΕΡΧΟΜΕΝΕΣ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p:cNvSpPr/>
            <p:nvPr/>
          </p:nvSpPr>
          <p:spPr>
            <a:xfrm>
              <a:off x="1361539" y="1394128"/>
              <a:ext cx="2945498" cy="1353696"/>
            </a:xfrm>
            <a:prstGeom prst="rect">
              <a:avLst/>
            </a:prstGeom>
            <a:solidFill>
              <a:srgbClr val="1EA7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Ο δικαιούχος οργανισμός λειτουργεί </a:t>
              </a:r>
              <a:endParaRPr lang="en-GB" sz="2000" dirty="0">
                <a:solidFill>
                  <a:srgbClr val="168586"/>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ΑΠΟΣΤΟΛΗΣ.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9" name="Group 8"/>
          <p:cNvGrpSpPr/>
          <p:nvPr/>
        </p:nvGrpSpPr>
        <p:grpSpPr>
          <a:xfrm>
            <a:off x="5821244" y="1134482"/>
            <a:ext cx="3125777" cy="1986138"/>
            <a:chOff x="7444939" y="806678"/>
            <a:chExt cx="3125777" cy="1986138"/>
          </a:xfrm>
        </p:grpSpPr>
        <p:sp>
          <p:nvSpPr>
            <p:cNvPr id="16" name="TextBox 15"/>
            <p:cNvSpPr txBox="1"/>
            <p:nvPr/>
          </p:nvSpPr>
          <p:spPr>
            <a:xfrm>
              <a:off x="8023032" y="840199"/>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p:cNvSpPr/>
            <p:nvPr/>
          </p:nvSpPr>
          <p:spPr>
            <a:xfrm>
              <a:off x="7444940" y="1452529"/>
              <a:ext cx="2945498" cy="1340287"/>
            </a:xfrm>
            <a:prstGeom prst="rect">
              <a:avLst/>
            </a:prstGeom>
            <a:solidFill>
              <a:srgbClr val="4EC48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4EC48D"/>
                  </a:solidFill>
                </a:rPr>
                <a:t>Πραγματοποιούνται με </a:t>
              </a:r>
              <a:r>
                <a:rPr lang="el-GR" sz="2000" b="1" dirty="0">
                  <a:solidFill>
                    <a:srgbClr val="4EC48D"/>
                  </a:solidFill>
                </a:rPr>
                <a:t>φυσική παρουσία </a:t>
              </a:r>
              <a:r>
                <a:rPr lang="el-GR" sz="2000" dirty="0">
                  <a:solidFill>
                    <a:srgbClr val="4EC48D"/>
                  </a:solidFill>
                </a:rPr>
                <a:t>των συμμετεχόντων </a:t>
              </a:r>
            </a:p>
          </p:txBody>
        </p:sp>
        <p:sp>
          <p:nvSpPr>
            <p:cNvPr id="35" name="Rectangle 34"/>
            <p:cNvSpPr/>
            <p:nvPr/>
          </p:nvSpPr>
          <p:spPr>
            <a:xfrm>
              <a:off x="7444939" y="893364"/>
              <a:ext cx="2945499" cy="559165"/>
            </a:xfrm>
            <a:prstGeom prst="rect">
              <a:avLst/>
            </a:prstGeom>
            <a:solidFill>
              <a:srgbClr val="4EC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8183890"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40" name="Straight Connector 39"/>
          <p:cNvCxnSpPr/>
          <p:nvPr/>
        </p:nvCxnSpPr>
        <p:spPr>
          <a:xfrm>
            <a:off x="4867651" y="895378"/>
            <a:ext cx="0" cy="544173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654DC15-D90B-2D7C-B467-FC8BAC98C5C5}"/>
              </a:ext>
            </a:extLst>
          </p:cNvPr>
          <p:cNvSpPr/>
          <p:nvPr/>
        </p:nvSpPr>
        <p:spPr>
          <a:xfrm>
            <a:off x="9538872" y="1908083"/>
            <a:ext cx="2141936" cy="3416320"/>
          </a:xfrm>
          <a:prstGeom prst="rect">
            <a:avLst/>
          </a:prstGeom>
        </p:spPr>
        <p:txBody>
          <a:bodyPr wrap="square">
            <a:spAutoFit/>
          </a:bodyPr>
          <a:lstStyle/>
          <a:p>
            <a:pPr algn="ctr"/>
            <a:r>
              <a:rPr lang="el-GR" b="1" dirty="0">
                <a:solidFill>
                  <a:srgbClr val="FF0000"/>
                </a:solidFill>
              </a:rPr>
              <a:t>! </a:t>
            </a:r>
            <a:r>
              <a:rPr lang="el-GR" b="1" dirty="0"/>
              <a:t>Στην ελάχιστη και μέγιστη διάρκεια των δραστηριοτήτων</a:t>
            </a:r>
            <a:r>
              <a:rPr lang="en-US" b="1" dirty="0"/>
              <a:t>,</a:t>
            </a:r>
            <a:r>
              <a:rPr lang="el-GR" b="1" dirty="0"/>
              <a:t> όπως αυτή ορίζεται στον Οδηγό </a:t>
            </a:r>
          </a:p>
          <a:p>
            <a:pPr algn="ctr"/>
            <a:r>
              <a:rPr lang="el-GR" b="1" dirty="0"/>
              <a:t>του Προγράμματος, δεν συμπεριλαμβάνεται η διάρκεια των εικονικών δραστηριοτήτων.</a:t>
            </a:r>
          </a:p>
        </p:txBody>
      </p:sp>
    </p:spTree>
    <p:extLst>
      <p:ext uri="{BB962C8B-B14F-4D97-AF65-F5344CB8AC3E}">
        <p14:creationId xmlns:p14="http://schemas.microsoft.com/office/powerpoint/2010/main" val="28925735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596794" y="556438"/>
            <a:ext cx="10963812" cy="5416868"/>
          </a:xfrm>
          <a:prstGeom prst="rect">
            <a:avLst/>
          </a:prstGeom>
        </p:spPr>
        <p:txBody>
          <a:bodyPr wrap="square">
            <a:spAutoFit/>
          </a:bodyPr>
          <a:lstStyle/>
          <a:p>
            <a:pPr marR="64135" algn="ctr">
              <a:lnSpc>
                <a:spcPct val="150000"/>
              </a:lnSpc>
              <a:spcBef>
                <a:spcPts val="495"/>
              </a:spcBef>
              <a:spcAft>
                <a:spcPts val="1000"/>
              </a:spcAft>
            </a:pPr>
            <a:r>
              <a:rPr lang="el-GR" sz="22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ΕΙΔΗ ΕΛΕΓΧΩΝ </a:t>
            </a:r>
          </a:p>
          <a:p>
            <a:pPr marL="342900" indent="-342900" algn="just">
              <a:spcAft>
                <a:spcPts val="1000"/>
              </a:spcAft>
              <a:buFont typeface="Wingdings" panose="05000000000000000000" pitchFamily="2" charset="2"/>
              <a:buChar char="q"/>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Final report check</a:t>
            </a:r>
            <a:r>
              <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τελικής έκθεσης</a:t>
            </a:r>
            <a:endPar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Aft>
                <a:spcPts val="1000"/>
              </a:spcAft>
              <a:buFont typeface="Wingdings" panose="05000000000000000000" pitchFamily="2" charset="2"/>
              <a:buChar char="q"/>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On-the-spot check during</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&amp; after the project implementation: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Διενεργείται κατά τη διάρκεια της υλοποίησης του έργου ή/ και μετά το τέλος του, ώστε η </a:t>
            </a:r>
            <a:r>
              <a:rPr lang="en-GB"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EY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να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επαληθεύει άμεσα την πραγματοποίηση και την </a:t>
            </a:r>
            <a:r>
              <a:rPr lang="el-GR" sz="21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επιλεξιμότητα</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όλων των δραστηριοτήτων</a:t>
            </a:r>
            <a:endPar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240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System Check: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Έλεγχος για διαπίστωση συμμόρφωσης του δικαιούχου σχετικά με τις δεσμεύσεις και τα πρότυπα εφαρμογής του προγράμματος </a:t>
            </a:r>
            <a:r>
              <a:rPr kumimoji="0" lang="en-US"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Erasmus+.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Ελέγχονται περισσότερα από ένα Σχέδια του δικαιούχου, κάποια ανοικτά και κάποια κλειστά.</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Desk check:</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υποστηρικτικών αρχείων που διεξάγεται κατά το στάδιο της τελικής έκθεσης ή μετά από την υποβολή της. Ο δικαιούχος πρέπει να υποβάλει δικαιολογητικά για τις κατηγορίες του προϋπολογισμού</a:t>
            </a:r>
            <a:r>
              <a:rPr lang="en-GB"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που θα ζητηθούν από το ΙΔΕΠ</a:t>
            </a:r>
          </a:p>
          <a:p>
            <a:pPr marL="342900" indent="-342900" algn="just">
              <a:buFont typeface="Wingdings" panose="05000000000000000000" pitchFamily="2" charset="2"/>
              <a:buChar char="q"/>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Monitoring visits: </a:t>
            </a:r>
            <a:r>
              <a:rPr lang="el-GR" sz="2100" i="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(Δεν αποτελεί έλεγχο). </a:t>
            </a:r>
            <a:r>
              <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H EY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μπορεί να διενεργεί επισκέψεις παρακολούθησης (φυσικές ή διαδικτυακές), οι οποίες έχουν στόχο κυρίως την υποστήριξη </a:t>
            </a:r>
          </a:p>
          <a:p>
            <a:pPr algn="just"/>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και παροχή συμβουλών στους δικαιούχους.</a:t>
            </a:r>
            <a:endParaRPr lang="el-GR"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endParaRPr>
          </a:p>
        </p:txBody>
      </p:sp>
      <p:sp>
        <p:nvSpPr>
          <p:cNvPr id="27" name="TextBox 26"/>
          <p:cNvSpPr txBox="1"/>
          <p:nvPr/>
        </p:nvSpPr>
        <p:spPr>
          <a:xfrm>
            <a:off x="444393" y="14767"/>
            <a:ext cx="532286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ΑΠΟ ΤΗΝ ΕΘΝΙΚΗ ΥΠΗΡΕΣΙΑ</a:t>
            </a:r>
            <a:endParaRPr lang="en-GB"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1828800" y="5891232"/>
            <a:ext cx="8170891" cy="646331"/>
          </a:xfrm>
          <a:prstGeom prst="rect">
            <a:avLst/>
          </a:prstGeom>
          <a:solidFill>
            <a:srgbClr val="4472C4">
              <a:alpha val="20000"/>
            </a:srgbClr>
          </a:solidFill>
        </p:spPr>
        <p:txBody>
          <a:bodyPr wrap="none" rtlCol="0">
            <a:spAutoFit/>
          </a:bodyPr>
          <a:lstStyle/>
          <a:p>
            <a:r>
              <a:rPr lang="el-GR" b="1" i="1" dirty="0"/>
              <a:t>Σημείωση</a:t>
            </a:r>
            <a:r>
              <a:rPr lang="el-GR" i="1" dirty="0"/>
              <a:t>: Ο μόνος έλεγχος που γίνεται σε όλα τα σχέδια είναι το </a:t>
            </a:r>
            <a:r>
              <a:rPr lang="en-US" i="1" dirty="0"/>
              <a:t>Final Report Check</a:t>
            </a:r>
          </a:p>
          <a:p>
            <a:r>
              <a:rPr lang="el-GR" i="1" dirty="0"/>
              <a:t>Οι υπόλοιποι έλεγχοι ενδέχεται να μην γίνουν στον οργανισμό σας. </a:t>
            </a:r>
            <a:endParaRPr lang="en-GB" i="1" dirty="0"/>
          </a:p>
        </p:txBody>
      </p:sp>
    </p:spTree>
    <p:extLst>
      <p:ext uri="{BB962C8B-B14F-4D97-AF65-F5344CB8AC3E}">
        <p14:creationId xmlns:p14="http://schemas.microsoft.com/office/powerpoint/2010/main" val="39455475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97823" y="62967"/>
            <a:ext cx="6704018" cy="492443"/>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ΕΚΘΕΣΕΙΣ ΣΕ ΕΠΙΠΕΔΟ ΔΙΑΠΙΣΤΕΥΣΗΣ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
        <p:nvSpPr>
          <p:cNvPr id="16" name="TextBox 15"/>
          <p:cNvSpPr txBox="1"/>
          <p:nvPr/>
        </p:nvSpPr>
        <p:spPr>
          <a:xfrm>
            <a:off x="8590174" y="1035328"/>
            <a:ext cx="2904178" cy="5355312"/>
          </a:xfrm>
          <a:prstGeom prst="rect">
            <a:avLst/>
          </a:prstGeom>
          <a:noFill/>
        </p:spPr>
        <p:txBody>
          <a:bodyPr wrap="square" rtlCol="0">
            <a:spAutoFit/>
          </a:bodyPr>
          <a:lstStyle/>
          <a:p>
            <a:pPr lvl="0" algn="ctr">
              <a:defRPr/>
            </a:pPr>
            <a:r>
              <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rPr>
              <a:t>ΠΟΙΟΙ ΣΥΜΜΕΤΕΧΟΥΝ:</a:t>
            </a:r>
          </a:p>
          <a:p>
            <a:pPr lvl="0" algn="ctr">
              <a:defRPr/>
            </a:pP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Μέλη του προσωπικού</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Συμμετέχοντες με λιγότερες ευκαιρίες</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Εκπαιδευόμενοι σε μεγάλης διάρκειας κινητικότητες</a:t>
            </a:r>
          </a:p>
        </p:txBody>
      </p:sp>
      <p:sp>
        <p:nvSpPr>
          <p:cNvPr id="17" name="Rectangle 16"/>
          <p:cNvSpPr/>
          <p:nvPr/>
        </p:nvSpPr>
        <p:spPr>
          <a:xfrm>
            <a:off x="346289" y="1012954"/>
            <a:ext cx="11269605" cy="5786199"/>
          </a:xfrm>
          <a:prstGeom prst="rect">
            <a:avLst/>
          </a:prstGeom>
        </p:spPr>
        <p:txBody>
          <a:bodyPr wrap="square">
            <a:spAutoFit/>
          </a:bodyPr>
          <a:lstStyle/>
          <a:p>
            <a:pPr marL="342900" indent="-342900">
              <a:buFont typeface="Arial" panose="020B0604020202020204" pitchFamily="34" charset="0"/>
              <a:buChar char="•"/>
            </a:pPr>
            <a:r>
              <a:rPr lang="el-GR" sz="2000" b="1" dirty="0"/>
              <a:t>Έκθεση περάτωσης- </a:t>
            </a:r>
            <a:r>
              <a:rPr lang="el-GR" sz="2000" dirty="0"/>
              <a:t>Τελική Έκθεση</a:t>
            </a:r>
            <a:r>
              <a:rPr lang="en-US" sz="2000" dirty="0"/>
              <a:t>: </a:t>
            </a:r>
            <a:r>
              <a:rPr lang="el-GR" sz="2000" dirty="0"/>
              <a:t>Υποβάλλεται με τη λήξη κάθε συμφωνίας επιχορήγησης μαζί με τα </a:t>
            </a:r>
            <a:r>
              <a:rPr lang="en-US" sz="2000" dirty="0"/>
              <a:t>Participants survey </a:t>
            </a:r>
            <a:r>
              <a:rPr lang="el-GR" sz="2000" dirty="0"/>
              <a:t>και τα απαιτούμενα αποδεικτικά και βαθμολογείται με ανώτατη βαθμολογία το 100. </a:t>
            </a:r>
          </a:p>
          <a:p>
            <a:endParaRPr lang="el-GR" sz="2000" b="1" dirty="0"/>
          </a:p>
          <a:p>
            <a:pPr marL="342900" indent="-342900">
              <a:buFont typeface="Arial" panose="020B0604020202020204" pitchFamily="34" charset="0"/>
              <a:buChar char="•"/>
            </a:pPr>
            <a:r>
              <a:rPr lang="el-GR" sz="2000" b="1" dirty="0"/>
              <a:t>Έκθεση Προόδου σχετικά με τη Διαπίστευση </a:t>
            </a:r>
          </a:p>
          <a:p>
            <a:r>
              <a:rPr lang="el-GR" dirty="0"/>
              <a:t>Οι διαπιστευμένοι οργανισμοί θα πρέπει να υποβάλουν έκθεση προόδου </a:t>
            </a:r>
            <a:r>
              <a:rPr lang="el-GR" b="1" dirty="0"/>
              <a:t>τουλάχιστον μια φορά εντός διαστήματος πέντε ετών. </a:t>
            </a:r>
          </a:p>
          <a:p>
            <a:endParaRPr lang="el-GR" b="1" dirty="0"/>
          </a:p>
          <a:p>
            <a:r>
              <a:rPr lang="el-GR" dirty="0"/>
              <a:t>Η έκθεση θα καλύπτει τον τρόπο με τον οποίο διασφαλίζεται</a:t>
            </a:r>
            <a:r>
              <a:rPr lang="en-US" dirty="0"/>
              <a:t>:</a:t>
            </a:r>
          </a:p>
          <a:p>
            <a:endParaRPr lang="el-GR" dirty="0"/>
          </a:p>
          <a:p>
            <a:pPr marL="285750" indent="-285750">
              <a:buFont typeface="Arial" panose="020B0604020202020204" pitchFamily="34" charset="0"/>
              <a:buChar char="•"/>
            </a:pPr>
            <a:r>
              <a:rPr lang="el-GR" dirty="0"/>
              <a:t>η τήρηση των προτύπων ποιότητας του Προγράμματος </a:t>
            </a:r>
            <a:r>
              <a:rPr lang="en-US" dirty="0"/>
              <a:t>Erasmus, </a:t>
            </a:r>
          </a:p>
          <a:p>
            <a:pPr marL="285750" indent="-285750">
              <a:buFont typeface="Arial" panose="020B0604020202020204" pitchFamily="34" charset="0"/>
              <a:buChar char="•"/>
            </a:pPr>
            <a:r>
              <a:rPr lang="el-GR" dirty="0"/>
              <a:t>η πρόοδος ως προς την επίτευξη των στόχων του </a:t>
            </a:r>
            <a:r>
              <a:rPr lang="en-US" dirty="0"/>
              <a:t>Erasmus Plan, </a:t>
            </a:r>
            <a:endParaRPr lang="el-GR" dirty="0"/>
          </a:p>
          <a:p>
            <a:pPr marL="285750" indent="-285750">
              <a:buFont typeface="Arial" panose="020B0604020202020204" pitchFamily="34" charset="0"/>
              <a:buChar char="•"/>
            </a:pPr>
            <a:r>
              <a:rPr lang="el-GR" dirty="0"/>
              <a:t>η επικαιροποίηση του </a:t>
            </a:r>
            <a:r>
              <a:rPr lang="en-US" dirty="0"/>
              <a:t>Erasmus Plan</a:t>
            </a:r>
          </a:p>
          <a:p>
            <a:pPr marL="285750" indent="-285750">
              <a:buFont typeface="Arial" panose="020B0604020202020204" pitchFamily="34" charset="0"/>
              <a:buChar char="•"/>
            </a:pPr>
            <a:endParaRPr lang="en-US" dirty="0"/>
          </a:p>
          <a:p>
            <a:r>
              <a:rPr lang="el-GR" dirty="0"/>
              <a:t>*</a:t>
            </a:r>
            <a:r>
              <a:rPr lang="en-US" i="1" dirty="0">
                <a:sym typeface="Wingdings" panose="05000000000000000000" pitchFamily="2" charset="2"/>
              </a:rPr>
              <a:t>H </a:t>
            </a:r>
            <a:r>
              <a:rPr lang="el-GR" i="1" dirty="0">
                <a:sym typeface="Wingdings" panose="05000000000000000000" pitchFamily="2" charset="2"/>
              </a:rPr>
              <a:t>ΕΥ καθορίζει το χρονικό σημείο κατά το οποίο υποβάλλεται η έκθεση προόδου κάθε οργανισμού και δύναται να αυξηθεί ο αριθμός των εκθέσεων αναλόγως των επιδόσεων του οργανισμού </a:t>
            </a:r>
            <a:endParaRPr lang="el-GR" i="1" dirty="0"/>
          </a:p>
          <a:p>
            <a:endParaRPr lang="en-US" i="1" dirty="0"/>
          </a:p>
          <a:p>
            <a:r>
              <a:rPr lang="en-US" dirty="0"/>
              <a:t>H</a:t>
            </a:r>
            <a:r>
              <a:rPr lang="el-GR" dirty="0"/>
              <a:t> Εθνική Υπηρεσία (ΕΥ) μπορεί να διοργανώσει επίσημους ελέγχους, επισκέψεις παρακολούθησης ή άλλες δραστηριότητες για τη παρακολούθηση της προόδου των διαπιστευμένων οργανισμών, τη διασφάλιση των προτύπων ποιότητας και την παροχή στήριξης. </a:t>
            </a:r>
            <a:endParaRPr lang="el-GR" sz="1600" dirty="0"/>
          </a:p>
        </p:txBody>
      </p:sp>
      <p:sp>
        <p:nvSpPr>
          <p:cNvPr id="2" name="Rectangle: Rounded Corners 1">
            <a:extLst>
              <a:ext uri="{FF2B5EF4-FFF2-40B4-BE49-F238E27FC236}">
                <a16:creationId xmlns:a16="http://schemas.microsoft.com/office/drawing/2014/main" id="{EDE18C0C-54E9-4D3F-A192-D9943AD2BACE}"/>
              </a:ext>
            </a:extLst>
          </p:cNvPr>
          <p:cNvSpPr/>
          <p:nvPr/>
        </p:nvSpPr>
        <p:spPr>
          <a:xfrm>
            <a:off x="346289" y="2582955"/>
            <a:ext cx="11148063" cy="663192"/>
          </a:xfrm>
          <a:prstGeom prst="round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37013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1034324" y="832982"/>
            <a:ext cx="10505440" cy="6088846"/>
          </a:xfrm>
          <a:prstGeom prst="rect">
            <a:avLst/>
          </a:prstGeom>
        </p:spPr>
        <p:txBody>
          <a:bodyPr wrap="square">
            <a:spAutoFit/>
          </a:bodyPr>
          <a:lstStyle/>
          <a:p>
            <a:pPr marR="64135" algn="just">
              <a:lnSpc>
                <a:spcPct val="150000"/>
              </a:lnSpc>
              <a:spcBef>
                <a:spcPts val="495"/>
              </a:spcBef>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Σε περιπτώσεις όπου εξακριβωθεί ότι οι οργανισμοί δε σέβονται </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τους κανονισμούς του Προγράμματος</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ή τα </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πρότυπα ποιότητας της Διαπίστευσης για σχέδια ΚΑ121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ή σε περιπτώσεις μη συμμόρφωσης με τις </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οδηγίες της Εθνικής Υπηρεσίας</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ενδέχεται να ισχύσουν τα ακόλουθα</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marL="297816" marR="5715" indent="-285750" algn="just">
              <a:lnSpc>
                <a:spcPct val="150000"/>
              </a:lnSpc>
              <a:spcBef>
                <a:spcPts val="990"/>
              </a:spcBef>
              <a:buFont typeface="Arial" panose="020B0604020202020204" pitchFamily="34" charset="0"/>
              <a:buChar char="•"/>
              <a:tabLst>
                <a:tab pos="240029" algn="l"/>
              </a:tabLs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Περιορισμός στο επίπεδο χρηματοδότησης</a:t>
            </a:r>
          </a:p>
          <a:p>
            <a:pPr marL="297816" marR="5715" indent="-285750" algn="just">
              <a:lnSpc>
                <a:spcPct val="150000"/>
              </a:lnSpc>
              <a:spcBef>
                <a:spcPts val="990"/>
              </a:spcBef>
              <a:buFont typeface="Arial" panose="020B0604020202020204" pitchFamily="34" charset="0"/>
              <a:buChar char="•"/>
              <a:tabLst>
                <a:tab pos="240029" algn="l"/>
              </a:tabLs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Οι οργανισμοί μπορεί να τεθούν υπό επιτήρηση εάν εντοπιστεί  κίνδυνος ανεπαρκούς υλοποίησης </a:t>
            </a:r>
          </a:p>
          <a:p>
            <a:pPr marL="297816" marR="5715" indent="-285750" algn="just">
              <a:lnSpc>
                <a:spcPct val="150000"/>
              </a:lnSpc>
              <a:spcBef>
                <a:spcPts val="990"/>
              </a:spcBef>
              <a:buFont typeface="Arial" panose="020B0604020202020204" pitchFamily="34" charset="0"/>
              <a:buChar char="•"/>
              <a:tabLst>
                <a:tab pos="240029" algn="l"/>
              </a:tabLs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Τερματισμός σχεδίου</a:t>
            </a:r>
          </a:p>
          <a:p>
            <a:pPr marL="297816" marR="5715" indent="-285750" algn="just">
              <a:lnSpc>
                <a:spcPct val="150000"/>
              </a:lnSpc>
              <a:spcBef>
                <a:spcPts val="990"/>
              </a:spcBef>
              <a:buFont typeface="Arial" panose="020B0604020202020204" pitchFamily="34" charset="0"/>
              <a:buChar char="•"/>
              <a:tabLst>
                <a:tab pos="240029" algn="l"/>
              </a:tabLs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Αναστολή Διαπίστευσης (ΚΑ120)</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Οι οργανισμοί των οποίων η διαπίστευση έχει ανασταλεί δεν μπορούν να υποβάλουν αίτηση στα πλαίσια της ΒΔ1</a:t>
            </a:r>
          </a:p>
          <a:p>
            <a:pPr marL="297816" marR="5715" indent="-285750" algn="just">
              <a:lnSpc>
                <a:spcPct val="150000"/>
              </a:lnSpc>
              <a:spcBef>
                <a:spcPts val="990"/>
              </a:spcBef>
              <a:buFont typeface="Arial" panose="020B0604020202020204" pitchFamily="34" charset="0"/>
              <a:buChar char="•"/>
              <a:tabLst>
                <a:tab pos="240029" algn="l"/>
              </a:tabLs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Τερματισμός Διαπίστευσης (ΚΑ120)</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Σε περίπτωση συνεχούς μη συμμόρφωσης, πολύ χαμηλών επιδόσεων ή σε περίπτωση επανειλημμένων ή σημαντικών παραβάσεων των κανόνων. </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p:cNvSpPr txBox="1"/>
          <p:nvPr/>
        </p:nvSpPr>
        <p:spPr>
          <a:xfrm>
            <a:off x="444393" y="14767"/>
            <a:ext cx="550240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ΑΠΟ ΤΗΝ ΕΘΝΙΚΗ ΥΠΗΡΕΣΙΑ</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2012" y="6019370"/>
            <a:ext cx="709203" cy="607572"/>
          </a:xfrm>
          <a:prstGeom prst="rect">
            <a:avLst/>
          </a:prstGeom>
        </p:spPr>
      </p:pic>
    </p:spTree>
    <p:extLst>
      <p:ext uri="{BB962C8B-B14F-4D97-AF65-F5344CB8AC3E}">
        <p14:creationId xmlns:p14="http://schemas.microsoft.com/office/powerpoint/2010/main" val="3273347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628620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ΒΡΑΒΕΙΟ </a:t>
            </a:r>
            <a:r>
              <a:rPr lang="en-US" dirty="0"/>
              <a:t>EUROPEAN LANGUAGE LABEL (ELL)</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1364373" y="881662"/>
            <a:ext cx="9884857" cy="1891287"/>
          </a:xfrm>
          <a:prstGeom prst="rect">
            <a:avLst/>
          </a:prstGeom>
          <a:noFill/>
        </p:spPr>
        <p:txBody>
          <a:bodyPr wrap="square" rtlCol="0">
            <a:spAutoFit/>
          </a:bodyPr>
          <a:lstStyle/>
          <a:p>
            <a:pPr>
              <a:lnSpc>
                <a:spcPct val="150000"/>
              </a:lnSpc>
            </a:pPr>
            <a:r>
              <a:rPr lang="en-US" sz="2000" dirty="0"/>
              <a:t>B</a:t>
            </a:r>
            <a:r>
              <a:rPr lang="el-GR" sz="2000" dirty="0" err="1"/>
              <a:t>ραβείο</a:t>
            </a:r>
            <a:r>
              <a:rPr lang="el-GR" sz="2000" dirty="0"/>
              <a:t> που ενθαρρύνει την ανάπτυξη νέων τεχνικών και πρωτοβουλιών στον τομέα της εκμάθησης και της διδασκαλίας γλωσσών, καθώς και την ενίσχυση της διαπολιτισμικής ευαισθητοποίησης σε ολόκληρη την Ευρώπη. Απονέμεται </a:t>
            </a:r>
            <a:r>
              <a:rPr lang="el-GR" sz="2000" b="1" dirty="0"/>
              <a:t>στα πιο καινοτόμα Σχέδια </a:t>
            </a:r>
            <a:r>
              <a:rPr lang="el-GR" sz="2000" b="1" dirty="0" err="1"/>
              <a:t>Erasmus</a:t>
            </a:r>
            <a:r>
              <a:rPr lang="el-GR" sz="2000" b="1" dirty="0"/>
              <a:t>+ που έχουν ως πεδίο ενδιαφέροντος την εκμάθηση γλωσσών</a:t>
            </a:r>
            <a:r>
              <a:rPr lang="el-GR" sz="2000" dirty="0"/>
              <a:t>.</a:t>
            </a:r>
            <a:endParaRPr lang="en-US" sz="2000" dirty="0"/>
          </a:p>
        </p:txBody>
      </p:sp>
      <p:sp>
        <p:nvSpPr>
          <p:cNvPr id="5" name="TextBox 4"/>
          <p:cNvSpPr txBox="1"/>
          <p:nvPr/>
        </p:nvSpPr>
        <p:spPr>
          <a:xfrm>
            <a:off x="1500615" y="3171370"/>
            <a:ext cx="9255453" cy="1323439"/>
          </a:xfrm>
          <a:prstGeom prst="rect">
            <a:avLst/>
          </a:prstGeom>
          <a:solidFill>
            <a:srgbClr val="93436B">
              <a:alpha val="20000"/>
            </a:srgbClr>
          </a:solidFill>
        </p:spPr>
        <p:txBody>
          <a:bodyPr wrap="square" rtlCol="0">
            <a:spAutoFit/>
          </a:bodyPr>
          <a:lstStyle/>
          <a:p>
            <a:endParaRPr lang="en-GB" sz="2000" dirty="0"/>
          </a:p>
          <a:p>
            <a:r>
              <a:rPr lang="el-GR" sz="2000" dirty="0"/>
              <a:t>Σε περίπτωση που σας ενδιαφέρει να  αξιολογηθεί το σχέδιο σας για το Βραβείο </a:t>
            </a:r>
            <a:r>
              <a:rPr lang="en-US" sz="2000" dirty="0"/>
              <a:t>ELL</a:t>
            </a:r>
            <a:r>
              <a:rPr lang="el-GR" sz="2000" dirty="0"/>
              <a:t>, θα πρέπει να δηλώσετε το ενδιαφέρον σας κατά την υποβολή της τελικής σας έκθεσης. </a:t>
            </a:r>
            <a:endParaRPr lang="en-GB" sz="2000" dirty="0"/>
          </a:p>
          <a:p>
            <a:endParaRPr lang="en-GB" sz="2000" dirty="0"/>
          </a:p>
        </p:txBody>
      </p:sp>
      <p:sp>
        <p:nvSpPr>
          <p:cNvPr id="6" name="TextBox 5"/>
          <p:cNvSpPr txBox="1"/>
          <p:nvPr/>
        </p:nvSpPr>
        <p:spPr>
          <a:xfrm>
            <a:off x="2339199" y="4893230"/>
            <a:ext cx="7012497" cy="400110"/>
          </a:xfrm>
          <a:prstGeom prst="rect">
            <a:avLst/>
          </a:prstGeom>
          <a:noFill/>
        </p:spPr>
        <p:txBody>
          <a:bodyPr wrap="none" rtlCol="0">
            <a:spAutoFit/>
          </a:bodyPr>
          <a:lstStyle/>
          <a:p>
            <a:r>
              <a:rPr lang="el-GR" sz="2000" i="1" dirty="0"/>
              <a:t>Για περισσότερες πληροφορίες επισκεφθείτε </a:t>
            </a:r>
            <a:r>
              <a:rPr lang="el-GR" sz="2000" i="1" dirty="0">
                <a:hlinkClick r:id="rId4"/>
              </a:rPr>
              <a:t>την ιστοσελίδα μας </a:t>
            </a:r>
            <a:endParaRPr lang="en-GB" sz="2000" i="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572" y="5691761"/>
            <a:ext cx="3333750" cy="838200"/>
          </a:xfrm>
          <a:prstGeom prst="rect">
            <a:avLst/>
          </a:prstGeom>
        </p:spPr>
      </p:pic>
    </p:spTree>
    <p:extLst>
      <p:ext uri="{BB962C8B-B14F-4D97-AF65-F5344CB8AC3E}">
        <p14:creationId xmlns:p14="http://schemas.microsoft.com/office/powerpoint/2010/main" val="2309622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380264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ΧΡΗΣΙΜΟΙ ΣΥΝΔΕΣΜΟΙ (1)</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444393" y="1734618"/>
            <a:ext cx="10541544" cy="3539430"/>
          </a:xfrm>
          <a:prstGeom prst="rect">
            <a:avLst/>
          </a:prstGeom>
        </p:spPr>
        <p:txBody>
          <a:bodyPr wrap="square">
            <a:spAutoFit/>
          </a:bodyPr>
          <a:lstStyle/>
          <a:p>
            <a:r>
              <a:rPr lang="el-GR" sz="1600" b="1" u="sng" dirty="0"/>
              <a:t>ΠΑΡΑΡΤΗΜΑΤΑ ΣΥΜΦΩΝΙΑΣ ΕΠΙΧΟΡΗΓΗΣΗΣ:</a:t>
            </a:r>
            <a:endParaRPr lang="en-US" sz="1600" b="1" u="sng" dirty="0"/>
          </a:p>
          <a:p>
            <a:r>
              <a:rPr lang="en-GB" sz="1600" dirty="0"/>
              <a:t>GA Annex 2: </a:t>
            </a:r>
            <a:r>
              <a:rPr lang="en-GB" sz="1600" dirty="0">
                <a:hlinkClick r:id="rId4"/>
              </a:rPr>
              <a:t>Applicable rules to eligible costs </a:t>
            </a:r>
            <a:br>
              <a:rPr lang="en-GB" sz="1600" dirty="0">
                <a:hlinkClick r:id="rId4"/>
              </a:rPr>
            </a:br>
            <a:r>
              <a:rPr lang="en-GB" sz="1600" dirty="0"/>
              <a:t>GA Annex 3: Applicable rates  </a:t>
            </a:r>
            <a:r>
              <a:rPr lang="en-US" sz="1600" b="0" i="0" u="none" strike="noStrike" dirty="0">
                <a:effectLst/>
                <a:hlinkClick r:id="rId5"/>
              </a:rPr>
              <a:t>School Education</a:t>
            </a:r>
            <a:r>
              <a:rPr lang="en-US" sz="1600" b="0" i="0" dirty="0">
                <a:solidFill>
                  <a:srgbClr val="7A7A7A"/>
                </a:solidFill>
                <a:effectLst/>
              </a:rPr>
              <a:t> | </a:t>
            </a:r>
            <a:r>
              <a:rPr lang="en-US" sz="1600" b="0" i="0" u="none" strike="noStrike" dirty="0">
                <a:effectLst/>
                <a:hlinkClick r:id="rId6"/>
              </a:rPr>
              <a:t>Adult Education</a:t>
            </a:r>
            <a:r>
              <a:rPr lang="en-US" sz="1600" b="0" i="0" dirty="0">
                <a:solidFill>
                  <a:srgbClr val="7A7A7A"/>
                </a:solidFill>
                <a:effectLst/>
              </a:rPr>
              <a:t> | </a:t>
            </a:r>
            <a:r>
              <a:rPr lang="en-US" sz="1600" b="0" i="0" u="none" strike="noStrike" dirty="0">
                <a:effectLst/>
                <a:hlinkClick r:id="rId7"/>
              </a:rPr>
              <a:t>Vocational Education and Training</a:t>
            </a:r>
            <a:endParaRPr lang="en-US" sz="1600" b="0" i="0" u="none" strike="noStrike" dirty="0">
              <a:effectLst/>
            </a:endParaRPr>
          </a:p>
          <a:p>
            <a:r>
              <a:rPr lang="en-US" sz="1600" dirty="0"/>
              <a:t>GA Annex 4: </a:t>
            </a:r>
            <a:r>
              <a:rPr lang="en-US" sz="1600" dirty="0">
                <a:hlinkClick r:id="rId8"/>
              </a:rPr>
              <a:t>Accession Forms </a:t>
            </a:r>
            <a:r>
              <a:rPr lang="en-US" sz="1600" dirty="0"/>
              <a:t>(if applicable)</a:t>
            </a:r>
          </a:p>
          <a:p>
            <a:r>
              <a:rPr lang="en-US" sz="1600" dirty="0"/>
              <a:t>GA Annex 5: </a:t>
            </a:r>
            <a:r>
              <a:rPr lang="en-US" sz="1600" dirty="0">
                <a:hlinkClick r:id="rId9"/>
              </a:rPr>
              <a:t>Specific Rules </a:t>
            </a:r>
            <a:br>
              <a:rPr lang="en-GB" sz="1600" dirty="0"/>
            </a:br>
            <a:r>
              <a:rPr lang="en-GB" sz="1600" dirty="0"/>
              <a:t>GA Annex 6: Templates for agreements to be used between beneficiary and participants</a:t>
            </a:r>
          </a:p>
          <a:p>
            <a:r>
              <a:rPr lang="en-GB" sz="1600" dirty="0">
                <a:hlinkClick r:id="rId10"/>
              </a:rPr>
              <a:t>Agreement between beneficiaries and participants for mobility of individuals </a:t>
            </a:r>
            <a:endParaRPr lang="en-GB" sz="1600" dirty="0"/>
          </a:p>
          <a:p>
            <a:pPr algn="l"/>
            <a:r>
              <a:rPr lang="en-GB" sz="1600" dirty="0">
                <a:hlinkClick r:id="rId11"/>
              </a:rPr>
              <a:t>Learning Agreement </a:t>
            </a:r>
            <a:r>
              <a:rPr lang="en-GB" sz="1600" dirty="0"/>
              <a:t>- </a:t>
            </a:r>
            <a:r>
              <a:rPr lang="en-GB" sz="1600" dirty="0">
                <a:highlight>
                  <a:srgbClr val="FFFF00"/>
                </a:highlight>
              </a:rPr>
              <a:t>For 2024</a:t>
            </a:r>
            <a:r>
              <a:rPr lang="en-GB" sz="1600" dirty="0"/>
              <a:t>: </a:t>
            </a:r>
            <a:r>
              <a:rPr lang="en-US" sz="1600" b="0" i="0" u="none" strike="noStrike" dirty="0">
                <a:solidFill>
                  <a:srgbClr val="7A7A7A"/>
                </a:solidFill>
                <a:effectLst/>
                <a:hlinkClick r:id="rId12"/>
              </a:rPr>
              <a:t>AE-SE-VET </a:t>
            </a:r>
            <a:r>
              <a:rPr lang="en-US" sz="1600" b="0" i="0" u="none" strike="noStrike" dirty="0" err="1">
                <a:solidFill>
                  <a:srgbClr val="7A7A7A"/>
                </a:solidFill>
                <a:effectLst/>
                <a:hlinkClick r:id="rId12"/>
              </a:rPr>
              <a:t>Europass</a:t>
            </a:r>
            <a:r>
              <a:rPr lang="en-US" sz="1600" b="0" i="0" u="none" strike="noStrike" dirty="0">
                <a:solidFill>
                  <a:srgbClr val="7A7A7A"/>
                </a:solidFill>
                <a:effectLst/>
                <a:hlinkClick r:id="rId12"/>
              </a:rPr>
              <a:t> Learning agreement and certificate of learning outcomes</a:t>
            </a:r>
            <a:endParaRPr lang="en-GB" sz="1600" dirty="0"/>
          </a:p>
          <a:p>
            <a:r>
              <a:rPr lang="en-GB" sz="1600" dirty="0">
                <a:hlinkClick r:id="rId13"/>
              </a:rPr>
              <a:t>Learning Agreement Complement </a:t>
            </a:r>
            <a:endParaRPr lang="en-GB" sz="1600" dirty="0"/>
          </a:p>
          <a:p>
            <a:r>
              <a:rPr lang="en-GB" sz="1600" dirty="0">
                <a:hlinkClick r:id="rId14"/>
              </a:rPr>
              <a:t>Learning Programme for Group Activities  (</a:t>
            </a:r>
            <a:r>
              <a:rPr lang="el-GR" sz="1600" dirty="0">
                <a:hlinkClick r:id="rId14"/>
              </a:rPr>
              <a:t>για ομαδικές κινητικότητες εκπαιδευομένων</a:t>
            </a:r>
            <a:r>
              <a:rPr lang="en-US" sz="1600" dirty="0">
                <a:hlinkClick r:id="rId14"/>
              </a:rPr>
              <a:t>/ </a:t>
            </a:r>
            <a:r>
              <a:rPr lang="el-GR" sz="1600" dirty="0">
                <a:hlinkClick r:id="rId14"/>
              </a:rPr>
              <a:t>μαθητών) </a:t>
            </a:r>
            <a:r>
              <a:rPr lang="en-US" sz="1600" dirty="0"/>
              <a:t>- </a:t>
            </a:r>
            <a:r>
              <a:rPr lang="en-US" sz="1600" dirty="0">
                <a:highlight>
                  <a:srgbClr val="FFFF00"/>
                </a:highlight>
              </a:rPr>
              <a:t>For 2024</a:t>
            </a:r>
            <a:r>
              <a:rPr lang="en-US" sz="1600" dirty="0"/>
              <a:t>: </a:t>
            </a:r>
            <a:r>
              <a:rPr lang="en-US" sz="1600" b="0" i="0" u="none" strike="noStrike" dirty="0">
                <a:solidFill>
                  <a:srgbClr val="7A7A7A"/>
                </a:solidFill>
                <a:effectLst/>
                <a:hlinkClick r:id="rId15"/>
              </a:rPr>
              <a:t>AE-SE-VET </a:t>
            </a:r>
            <a:r>
              <a:rPr lang="en-US" sz="1600" b="0" i="0" u="none" strike="noStrike" dirty="0" err="1">
                <a:solidFill>
                  <a:srgbClr val="7A7A7A"/>
                </a:solidFill>
                <a:effectLst/>
                <a:hlinkClick r:id="rId15"/>
              </a:rPr>
              <a:t>Europass</a:t>
            </a:r>
            <a:r>
              <a:rPr lang="en-US" sz="1600" b="0" i="0" u="none" strike="noStrike" dirty="0">
                <a:solidFill>
                  <a:srgbClr val="7A7A7A"/>
                </a:solidFill>
                <a:effectLst/>
                <a:hlinkClick r:id="rId15"/>
              </a:rPr>
              <a:t> Group learning </a:t>
            </a:r>
            <a:r>
              <a:rPr lang="en-US" sz="1600" b="0" i="0" u="none" strike="noStrike" dirty="0" err="1">
                <a:solidFill>
                  <a:srgbClr val="7A7A7A"/>
                </a:solidFill>
                <a:effectLst/>
                <a:hlinkClick r:id="rId15"/>
              </a:rPr>
              <a:t>programme</a:t>
            </a:r>
            <a:endParaRPr lang="el-GR" sz="1600" dirty="0"/>
          </a:p>
          <a:p>
            <a:r>
              <a:rPr lang="en-GB" sz="1600" dirty="0">
                <a:hlinkClick r:id="rId16"/>
              </a:rPr>
              <a:t>Learning Agreement with invited experts </a:t>
            </a:r>
            <a:endParaRPr lang="el-GR" sz="1600" dirty="0"/>
          </a:p>
          <a:p>
            <a:endParaRPr lang="el-GR" sz="1600" dirty="0"/>
          </a:p>
          <a:p>
            <a:endParaRPr lang="el-GR" sz="1600" dirty="0"/>
          </a:p>
        </p:txBody>
      </p:sp>
      <p:sp>
        <p:nvSpPr>
          <p:cNvPr id="5" name="Rectangle 4">
            <a:extLst>
              <a:ext uri="{FF2B5EF4-FFF2-40B4-BE49-F238E27FC236}">
                <a16:creationId xmlns:a16="http://schemas.microsoft.com/office/drawing/2014/main" id="{521C5F4E-A4D2-2D32-543E-D0143DFE8956}"/>
              </a:ext>
            </a:extLst>
          </p:cNvPr>
          <p:cNvSpPr/>
          <p:nvPr/>
        </p:nvSpPr>
        <p:spPr>
          <a:xfrm>
            <a:off x="444393" y="1760098"/>
            <a:ext cx="10541544" cy="3038816"/>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3374552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380264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ΧΡΗΣΙΜΟΙ ΣΥΝΔΕΣΜΟΙ (2)</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679604" y="693114"/>
            <a:ext cx="10541544" cy="4462760"/>
          </a:xfrm>
          <a:prstGeom prst="rect">
            <a:avLst/>
          </a:prstGeom>
        </p:spPr>
        <p:txBody>
          <a:bodyPr wrap="square">
            <a:spAutoFit/>
          </a:bodyPr>
          <a:lstStyle/>
          <a:p>
            <a:endParaRPr lang="el-GR" sz="1600" dirty="0"/>
          </a:p>
          <a:p>
            <a:r>
              <a:rPr lang="el-GR" sz="1600" b="1" u="sng" dirty="0"/>
              <a:t>ΑΛΛΟΙ ΧΡΗΣΙΜΟΙ ΣΥΝΔΕΣΜΟΙ: </a:t>
            </a:r>
          </a:p>
          <a:p>
            <a:r>
              <a:rPr lang="el-GR" sz="1400" dirty="0">
                <a:hlinkClick r:id="rId4"/>
              </a:rPr>
              <a:t>Οδηγός Προγράμματος 202</a:t>
            </a:r>
            <a:r>
              <a:rPr lang="en-US" sz="1400" dirty="0">
                <a:hlinkClick r:id="rId4"/>
              </a:rPr>
              <a:t>4</a:t>
            </a:r>
            <a:endParaRPr lang="el-GR" sz="1400" dirty="0">
              <a:hlinkClick r:id="rId5"/>
            </a:endParaRPr>
          </a:p>
          <a:p>
            <a:r>
              <a:rPr lang="el-GR" sz="1400" dirty="0">
                <a:hlinkClick r:id="rId5"/>
              </a:rPr>
              <a:t>Διαχείριση Εγκεκριμένων Σχεδίων</a:t>
            </a:r>
            <a:r>
              <a:rPr lang="el-GR" sz="1400" dirty="0"/>
              <a:t> </a:t>
            </a:r>
            <a:endParaRPr lang="en-GB" sz="1400" dirty="0"/>
          </a:p>
          <a:p>
            <a:r>
              <a:rPr lang="en-US" sz="1400" dirty="0">
                <a:hlinkClick r:id="rId6"/>
              </a:rPr>
              <a:t>Erasmus Quality Standards</a:t>
            </a:r>
            <a:endParaRPr lang="en-US" sz="1400" dirty="0"/>
          </a:p>
          <a:p>
            <a:r>
              <a:rPr lang="el-GR" sz="1400" dirty="0">
                <a:hlinkClick r:id="rId7"/>
              </a:rPr>
              <a:t>Πρότυπα Ποιότητας για σεμινάρια κάτω από τη ΒΔ1</a:t>
            </a:r>
            <a:endParaRPr lang="el-GR" sz="1400" dirty="0"/>
          </a:p>
          <a:p>
            <a:r>
              <a:rPr lang="el-GR" sz="1400" dirty="0">
                <a:hlinkClick r:id="rId8"/>
              </a:rPr>
              <a:t>Εργαλεία Ε</a:t>
            </a:r>
            <a:r>
              <a:rPr lang="en-US" sz="1400" dirty="0" err="1">
                <a:hlinkClick r:id="rId8"/>
              </a:rPr>
              <a:t>rasmus</a:t>
            </a:r>
            <a:r>
              <a:rPr lang="en-US" sz="1400" dirty="0">
                <a:hlinkClick r:id="rId8"/>
              </a:rPr>
              <a:t> – I</a:t>
            </a:r>
            <a:r>
              <a:rPr lang="el-GR" sz="1400" dirty="0" err="1">
                <a:hlinkClick r:id="rId8"/>
              </a:rPr>
              <a:t>στοσελίδα</a:t>
            </a:r>
            <a:r>
              <a:rPr lang="el-GR" sz="1400" dirty="0">
                <a:hlinkClick r:id="rId8"/>
              </a:rPr>
              <a:t> ΙΔΕΠ</a:t>
            </a:r>
            <a:endParaRPr lang="en-US" sz="1400" dirty="0"/>
          </a:p>
          <a:p>
            <a:r>
              <a:rPr lang="el-GR" sz="1400" dirty="0">
                <a:hlinkClick r:id="rId9"/>
              </a:rPr>
              <a:t>Εργαλείο υπολογισμού απόστασης </a:t>
            </a:r>
            <a:r>
              <a:rPr lang="en-US" sz="1400" dirty="0">
                <a:hlinkClick r:id="rId9"/>
              </a:rPr>
              <a:t>Erasmus+ </a:t>
            </a:r>
            <a:r>
              <a:rPr lang="en-US" sz="1400" dirty="0"/>
              <a:t> (Distance Calculator)</a:t>
            </a:r>
          </a:p>
          <a:p>
            <a:r>
              <a:rPr lang="el-GR" sz="1400" b="0" i="0" u="none" strike="noStrike" dirty="0">
                <a:solidFill>
                  <a:srgbClr val="FFFFFF"/>
                </a:solidFill>
                <a:effectLst/>
                <a:hlinkClick r:id="rId10"/>
              </a:rPr>
              <a:t>Στρατηγική του ΙΔΕΠ Διά Βίου Μάθησης για την ένταξη και την πολυμορφία στο πλαίσιο του Erasmus+</a:t>
            </a:r>
            <a:endParaRPr lang="el-GR" sz="1400" dirty="0">
              <a:highlight>
                <a:srgbClr val="FFFF00"/>
              </a:highlight>
            </a:endParaRPr>
          </a:p>
          <a:p>
            <a:r>
              <a:rPr lang="el-GR" sz="1400" dirty="0">
                <a:hlinkClick r:id="rId11"/>
              </a:rPr>
              <a:t>Οδηγός για συνεργασίες με υποστηρικτικούς οργανισμούς (</a:t>
            </a:r>
            <a:r>
              <a:rPr lang="en-US" sz="1400" dirty="0">
                <a:hlinkClick r:id="rId11"/>
              </a:rPr>
              <a:t>supporting </a:t>
            </a:r>
            <a:r>
              <a:rPr lang="en-US" sz="1400" dirty="0" err="1">
                <a:hlinkClick r:id="rId11"/>
              </a:rPr>
              <a:t>organisations</a:t>
            </a:r>
            <a:r>
              <a:rPr lang="en-US" sz="1400" dirty="0">
                <a:hlinkClick r:id="rId11"/>
              </a:rPr>
              <a:t>) </a:t>
            </a:r>
            <a:endParaRPr lang="el-GR" sz="1400" dirty="0"/>
          </a:p>
          <a:p>
            <a:r>
              <a:rPr lang="en-US" sz="1400" dirty="0">
                <a:hlinkClick r:id="rId12"/>
              </a:rPr>
              <a:t>EPALE</a:t>
            </a:r>
            <a:r>
              <a:rPr lang="en-US" sz="1400" dirty="0"/>
              <a:t> </a:t>
            </a:r>
            <a:r>
              <a:rPr lang="el-GR" sz="1400" dirty="0"/>
              <a:t> (Ηλεκτρονική Πλατφόρμα για την Εκπαίδευση Ενηλίκων στην Ευρώπη) </a:t>
            </a:r>
          </a:p>
          <a:p>
            <a:r>
              <a:rPr lang="en-US" sz="1400" baseline="0" dirty="0">
                <a:hlinkClick r:id="rId13"/>
              </a:rPr>
              <a:t>European School platform </a:t>
            </a:r>
            <a:endParaRPr lang="en-US" sz="2000" dirty="0"/>
          </a:p>
          <a:p>
            <a:r>
              <a:rPr lang="en-GB" sz="1400" dirty="0">
                <a:hlinkClick r:id="rId14"/>
              </a:rPr>
              <a:t>Erasmus+ Project Results Platform</a:t>
            </a:r>
            <a:endParaRPr lang="el-GR" sz="1400" dirty="0">
              <a:hlinkClick r:id="rId14"/>
            </a:endParaRPr>
          </a:p>
          <a:p>
            <a:r>
              <a:rPr lang="en-US" sz="1400" dirty="0">
                <a:hlinkClick r:id="rId15"/>
              </a:rPr>
              <a:t>EU Academy </a:t>
            </a:r>
            <a:r>
              <a:rPr lang="en-US" sz="1400" dirty="0"/>
              <a:t>(</a:t>
            </a:r>
            <a:r>
              <a:rPr lang="el-GR" sz="1400" dirty="0"/>
              <a:t>Πρόσβαση στο εργαλείο </a:t>
            </a:r>
            <a:r>
              <a:rPr lang="en-US" sz="1400" dirty="0"/>
              <a:t>Online Linguistic Support) </a:t>
            </a:r>
            <a:endParaRPr lang="el-GR" sz="1400" dirty="0"/>
          </a:p>
          <a:p>
            <a:r>
              <a:rPr lang="el-GR" sz="1400" dirty="0">
                <a:hlinkClick r:id="rId16"/>
              </a:rPr>
              <a:t>Οδηγός για επικοινωνία και διάχυση Ε+ </a:t>
            </a:r>
            <a:endParaRPr lang="el-GR" sz="1400" dirty="0"/>
          </a:p>
          <a:p>
            <a:r>
              <a:rPr lang="en-US" sz="1400" dirty="0">
                <a:hlinkClick r:id="rId17"/>
              </a:rPr>
              <a:t>IMPACTTOOL</a:t>
            </a:r>
            <a:r>
              <a:rPr lang="en-US" sz="1400" dirty="0"/>
              <a:t> (</a:t>
            </a:r>
            <a:r>
              <a:rPr lang="el-GR" sz="1400" dirty="0"/>
              <a:t>Εργαλείο για μέτρηση αντικτύπου των δραστηριοτήτων / σχεδίων</a:t>
            </a:r>
            <a:r>
              <a:rPr lang="en-US" sz="1400" dirty="0"/>
              <a:t>)</a:t>
            </a:r>
          </a:p>
          <a:p>
            <a:r>
              <a:rPr lang="en-US" sz="1400" dirty="0">
                <a:hlinkClick r:id="rId18"/>
              </a:rPr>
              <a:t>Beneficiary Module </a:t>
            </a:r>
            <a:endParaRPr lang="en-US" sz="1400" dirty="0"/>
          </a:p>
          <a:p>
            <a:r>
              <a:rPr lang="en-US" sz="1400" dirty="0">
                <a:hlinkClick r:id="rId19"/>
              </a:rPr>
              <a:t>Organisation Registration System (ORS)</a:t>
            </a:r>
            <a:endParaRPr lang="en-US" sz="1400" dirty="0"/>
          </a:p>
          <a:p>
            <a:r>
              <a:rPr lang="en-US" sz="1400" dirty="0">
                <a:hlinkClick r:id="rId20"/>
              </a:rPr>
              <a:t>OID</a:t>
            </a:r>
            <a:endParaRPr lang="en-US" sz="1400" dirty="0"/>
          </a:p>
          <a:p>
            <a:r>
              <a:rPr lang="en-US" sz="1400" dirty="0">
                <a:hlinkClick r:id="rId21"/>
              </a:rPr>
              <a:t>EU LOGIN ACCOUNT</a:t>
            </a:r>
            <a:endParaRPr lang="en-US" sz="1400" dirty="0"/>
          </a:p>
        </p:txBody>
      </p:sp>
      <p:sp>
        <p:nvSpPr>
          <p:cNvPr id="6" name="Rectangle 5">
            <a:extLst>
              <a:ext uri="{FF2B5EF4-FFF2-40B4-BE49-F238E27FC236}">
                <a16:creationId xmlns:a16="http://schemas.microsoft.com/office/drawing/2014/main" id="{19496695-8825-F6CA-900A-C09E49262302}"/>
              </a:ext>
            </a:extLst>
          </p:cNvPr>
          <p:cNvSpPr/>
          <p:nvPr/>
        </p:nvSpPr>
        <p:spPr>
          <a:xfrm>
            <a:off x="679604" y="944265"/>
            <a:ext cx="10541544" cy="446276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Tree>
    <p:extLst>
      <p:ext uri="{BB962C8B-B14F-4D97-AF65-F5344CB8AC3E}">
        <p14:creationId xmlns:p14="http://schemas.microsoft.com/office/powerpoint/2010/main" val="22832176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5044273" y="1686422"/>
            <a:ext cx="6176874" cy="1742578"/>
          </a:xfrm>
          <a:prstGeom prst="rect">
            <a:avLst/>
          </a:prstGeom>
        </p:spPr>
        <p:txBody>
          <a:bodyPr vert="horz" lIns="91440" tIns="45720" rIns="91440" bIns="45720" rtlCol="0" anchor="t">
            <a:normAutofit fontScale="70000" lnSpcReduction="20000"/>
          </a:bodyPr>
          <a:lstStyle/>
          <a:p>
            <a:pPr>
              <a:lnSpc>
                <a:spcPct val="90000"/>
              </a:lnSpc>
              <a:spcAft>
                <a:spcPts val="600"/>
              </a:spcAft>
            </a:pP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Μαριάννα </a:t>
            </a:r>
            <a:r>
              <a:rPr lang="el-GR"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Αραούζου</a:t>
            </a:r>
            <a:endPar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Λειτουργός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Προγρ</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αμμάτων </a:t>
            </a:r>
          </a:p>
          <a:p>
            <a:pPr>
              <a:lnSpc>
                <a:spcPct val="90000"/>
              </a:lnSpc>
              <a:spcAft>
                <a:spcPts val="600"/>
              </a:spcAft>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Βα</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σικής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Δράσης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1</a:t>
            </a:r>
          </a:p>
          <a:p>
            <a:pPr>
              <a:lnSpc>
                <a:spcPct val="90000"/>
              </a:lnSpc>
              <a:spcAft>
                <a:spcPts val="600"/>
              </a:spcAf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Σχολική Εκπαίδευση (ΚΑ121) και Εκπαίδευση Ενηλίκων </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Τηλέφωνο</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(+357) -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22448861</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email: </a:t>
            </a:r>
            <a:r>
              <a:rPr lang="en-US" sz="2000" dirty="0">
                <a:latin typeface="Calibri" panose="020F0502020204030204" pitchFamily="34" charset="0"/>
                <a:ea typeface="Calibri" panose="020F0502020204030204" pitchFamily="34" charset="0"/>
                <a:cs typeface="Calibri" panose="020F0502020204030204" pitchFamily="34" charset="0"/>
                <a:hlinkClick r:id="rId4"/>
              </a:rPr>
              <a:t>maraouzou@idep.org.cy</a:t>
            </a:r>
            <a:r>
              <a:rPr lang="en-US" sz="2000" dirty="0">
                <a:latin typeface="Calibri" panose="020F0502020204030204" pitchFamily="34" charset="0"/>
                <a:ea typeface="Calibri" panose="020F0502020204030204" pitchFamily="34" charset="0"/>
                <a:cs typeface="Calibri" panose="020F0502020204030204" pitchFamily="34" charset="0"/>
              </a:rPr>
              <a:t> </a:t>
            </a:r>
          </a:p>
        </p:txBody>
      </p:sp>
      <p:sp>
        <p:nvSpPr>
          <p:cNvPr id="15" name="TextBox 14"/>
          <p:cNvSpPr txBox="1"/>
          <p:nvPr/>
        </p:nvSpPr>
        <p:spPr>
          <a:xfrm>
            <a:off x="444393" y="14767"/>
            <a:ext cx="358207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ΣΤΟΙΧΕΙΑ ΕΠΙΚΟΙΝΩΝΙΑΣ</a:t>
            </a:r>
            <a:endParaRPr lang="en-GB" dirty="0"/>
          </a:p>
        </p:txBody>
      </p:sp>
      <p:pic>
        <p:nvPicPr>
          <p:cNvPr id="3" name="Picture 2">
            <a:extLst>
              <a:ext uri="{FF2B5EF4-FFF2-40B4-BE49-F238E27FC236}">
                <a16:creationId xmlns:a16="http://schemas.microsoft.com/office/drawing/2014/main" id="{4185F036-0E19-9F72-EEF8-25438E479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2501" y="2108622"/>
            <a:ext cx="2650034" cy="2270278"/>
          </a:xfrm>
          <a:prstGeom prst="rect">
            <a:avLst/>
          </a:prstGeom>
        </p:spPr>
      </p:pic>
      <p:sp>
        <p:nvSpPr>
          <p:cNvPr id="4" name="Rectangle: Rounded Corners 3">
            <a:extLst>
              <a:ext uri="{FF2B5EF4-FFF2-40B4-BE49-F238E27FC236}">
                <a16:creationId xmlns:a16="http://schemas.microsoft.com/office/drawing/2014/main" id="{BF7482A3-A5FC-D696-1F18-ED42CBA1B403}"/>
              </a:ext>
            </a:extLst>
          </p:cNvPr>
          <p:cNvSpPr/>
          <p:nvPr/>
        </p:nvSpPr>
        <p:spPr>
          <a:xfrm>
            <a:off x="4880150" y="1611670"/>
            <a:ext cx="6176875" cy="1742579"/>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C976DBB-EF22-C27A-498E-79D0F053D212}"/>
              </a:ext>
            </a:extLst>
          </p:cNvPr>
          <p:cNvSpPr/>
          <p:nvPr/>
        </p:nvSpPr>
        <p:spPr>
          <a:xfrm>
            <a:off x="4880150" y="3667638"/>
            <a:ext cx="6099349" cy="1828268"/>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Rectangle 6">
            <a:extLst>
              <a:ext uri="{FF2B5EF4-FFF2-40B4-BE49-F238E27FC236}">
                <a16:creationId xmlns:a16="http://schemas.microsoft.com/office/drawing/2014/main" id="{064E5EBC-F14C-E83B-EE1A-501C2A01CC88}"/>
              </a:ext>
            </a:extLst>
          </p:cNvPr>
          <p:cNvSpPr/>
          <p:nvPr/>
        </p:nvSpPr>
        <p:spPr>
          <a:xfrm>
            <a:off x="5044273" y="3744056"/>
            <a:ext cx="5402204" cy="1675431"/>
          </a:xfrm>
          <a:prstGeom prst="rect">
            <a:avLst/>
          </a:prstGeom>
        </p:spPr>
        <p:txBody>
          <a:bodyPr vert="horz" lIns="91440" tIns="45720" rIns="91440" bIns="45720" rtlCol="0" anchor="t">
            <a:normAutofit fontScale="70000" lnSpcReduction="20000"/>
          </a:bodyPr>
          <a:lstStyle/>
          <a:p>
            <a:pPr>
              <a:lnSpc>
                <a:spcPct val="90000"/>
              </a:lnSpc>
              <a:spcAft>
                <a:spcPts val="600"/>
              </a:spcAft>
            </a:pP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Γεωργία </a:t>
            </a:r>
            <a:r>
              <a:rPr lang="el-GR"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Σιάηλου</a:t>
            </a:r>
            <a:endPar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Λειτουργός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Προγρ</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αμμάτων </a:t>
            </a:r>
          </a:p>
          <a:p>
            <a:pPr>
              <a:lnSpc>
                <a:spcPct val="90000"/>
              </a:lnSpc>
              <a:spcAft>
                <a:spcPts val="600"/>
              </a:spcAft>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Βα</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σικής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Δράσης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1</a:t>
            </a:r>
          </a:p>
          <a:p>
            <a:pPr>
              <a:lnSpc>
                <a:spcPct val="90000"/>
              </a:lnSpc>
              <a:spcAft>
                <a:spcPts val="600"/>
              </a:spcAf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Επαγγελματική Εκπαίδευση και Κατάρτιση</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Τηλέφωνο</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(+357) -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22448843</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email: </a:t>
            </a:r>
            <a:r>
              <a:rPr lang="en-US" sz="1900" b="0" i="0" u="none" strike="noStrike" dirty="0">
                <a:effectLst/>
                <a:hlinkClick r:id="rId6"/>
              </a:rPr>
              <a:t>gshiaelou@idep.org.cy</a:t>
            </a:r>
            <a:endParaRPr lang="en-US" sz="20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221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8591839" cy="492443"/>
          </a:xfrm>
          <a:prstGeom prst="rect">
            <a:avLst/>
          </a:prstGeom>
          <a:noFill/>
        </p:spPr>
        <p:txBody>
          <a:bodyPr wrap="none" rtlCol="0">
            <a:spAutoFit/>
          </a:bodyPr>
          <a:lstStyle/>
          <a:p>
            <a:r>
              <a:rPr lang="el-GR" sz="2600" b="1" dirty="0">
                <a:solidFill>
                  <a:schemeClr val="bg1"/>
                </a:solidFill>
              </a:rPr>
              <a:t>ΕΠΙΛΕΞΙΜΕΣ ΔΡΑΣΤΗΡΙΟΤΗΤΕΣ ΚΙΝΗΤΙΚΟΤΗΤΑΣ ΠΡΟΣΩΠΙΚΟΥ</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8" name="Content Placeholder 4">
            <a:extLst>
              <a:ext uri="{FF2B5EF4-FFF2-40B4-BE49-F238E27FC236}">
                <a16:creationId xmlns:a16="http://schemas.microsoft.com/office/drawing/2014/main" id="{CD62F043-43DE-C563-F55A-7BDDC48DCA3A}"/>
              </a:ext>
            </a:extLst>
          </p:cNvPr>
          <p:cNvGraphicFramePr>
            <a:graphicFrameLocks/>
          </p:cNvGraphicFramePr>
          <p:nvPr>
            <p:extLst>
              <p:ext uri="{D42A27DB-BD31-4B8C-83A1-F6EECF244321}">
                <p14:modId xmlns:p14="http://schemas.microsoft.com/office/powerpoint/2010/main" val="1506015927"/>
              </p:ext>
            </p:extLst>
          </p:nvPr>
        </p:nvGraphicFramePr>
        <p:xfrm>
          <a:off x="1630384" y="825791"/>
          <a:ext cx="8509202" cy="3931920"/>
        </p:xfrm>
        <a:graphic>
          <a:graphicData uri="http://schemas.openxmlformats.org/drawingml/2006/table">
            <a:tbl>
              <a:tblPr firstRow="1" bandRow="1">
                <a:tableStyleId>{E8B1032C-EA38-4F05-BA0D-38AFFFC7BED3}</a:tableStyleId>
              </a:tblPr>
              <a:tblGrid>
                <a:gridCol w="880262">
                  <a:extLst>
                    <a:ext uri="{9D8B030D-6E8A-4147-A177-3AD203B41FA5}">
                      <a16:colId xmlns:a16="http://schemas.microsoft.com/office/drawing/2014/main" val="20000"/>
                    </a:ext>
                  </a:extLst>
                </a:gridCol>
                <a:gridCol w="2909551">
                  <a:extLst>
                    <a:ext uri="{9D8B030D-6E8A-4147-A177-3AD203B41FA5}">
                      <a16:colId xmlns:a16="http://schemas.microsoft.com/office/drawing/2014/main" val="20001"/>
                    </a:ext>
                  </a:extLst>
                </a:gridCol>
                <a:gridCol w="4719389">
                  <a:extLst>
                    <a:ext uri="{9D8B030D-6E8A-4147-A177-3AD203B41FA5}">
                      <a16:colId xmlns:a16="http://schemas.microsoft.com/office/drawing/2014/main" val="20002"/>
                    </a:ext>
                  </a:extLst>
                </a:gridCol>
              </a:tblGrid>
              <a:tr h="885125">
                <a:tc>
                  <a:txBody>
                    <a:bodyPr/>
                    <a:lstStyle/>
                    <a:p>
                      <a:endParaRPr lang="en-US"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t>Δραστηριότητα</a:t>
                      </a:r>
                      <a:endParaRPr lang="en-US" sz="1800" kern="1200" dirty="0"/>
                    </a:p>
                    <a:p>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algn="ctr" defTabSz="914400" rtl="0" eaLnBrk="1" latinLnBrk="0" hangingPunct="1"/>
                      <a:r>
                        <a:rPr lang="el-GR" sz="1800" kern="1200" dirty="0"/>
                        <a:t>Σχολική Εκπαίδευση</a:t>
                      </a:r>
                      <a:r>
                        <a:rPr lang="en-US" sz="1800" kern="1200" dirty="0"/>
                        <a:t> </a:t>
                      </a:r>
                      <a:endParaRPr lang="el-GR" sz="1800" kern="1200" dirty="0"/>
                    </a:p>
                    <a:p>
                      <a:pPr marL="0" algn="ctr" defTabSz="914400" rtl="0" eaLnBrk="1" latinLnBrk="0" hangingPunct="1"/>
                      <a:r>
                        <a:rPr lang="el-GR" sz="1800" kern="1200" dirty="0"/>
                        <a:t>Εκπαίδευση Ενηλίκων</a:t>
                      </a:r>
                      <a:r>
                        <a:rPr lang="en-US" sz="1800" kern="1200" dirty="0"/>
                        <a:t> </a:t>
                      </a:r>
                      <a:endParaRPr lang="el-GR" sz="1800" kern="1200" dirty="0"/>
                    </a:p>
                    <a:p>
                      <a:pPr marL="0" algn="ctr" defTabSz="914400" rtl="0" eaLnBrk="1" latinLnBrk="0" hangingPunct="1"/>
                      <a:r>
                        <a:rPr lang="el-GR" sz="1800" kern="1200" dirty="0"/>
                        <a:t>Επαγγελματική</a:t>
                      </a:r>
                      <a:r>
                        <a:rPr lang="el-GR" sz="1800" kern="1200" baseline="0" dirty="0"/>
                        <a:t> Εκπαίδευση &amp; Κατάρτιση </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825448">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t>Εξερχόμενες Κινητικότητες</a:t>
                      </a:r>
                      <a:endParaRPr lang="en-US" sz="1800"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rPr>
                        <a:t>Σκιώδης Εργασία (</a:t>
                      </a:r>
                      <a:r>
                        <a:rPr lang="en-US" sz="1800" kern="1200" dirty="0">
                          <a:solidFill>
                            <a:schemeClr val="dk1"/>
                          </a:solidFill>
                        </a:rPr>
                        <a:t>Job shadowing)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kern="1200" dirty="0"/>
                        <a:t>2</a:t>
                      </a:r>
                      <a:r>
                        <a:rPr lang="el-GR" sz="1600" kern="1200" baseline="0" dirty="0"/>
                        <a:t> – </a:t>
                      </a:r>
                      <a:r>
                        <a:rPr lang="en-US" sz="1600" kern="1200" baseline="0" dirty="0"/>
                        <a:t>6</a:t>
                      </a:r>
                      <a:r>
                        <a:rPr lang="el-GR" sz="1600" kern="1200" baseline="0" dirty="0"/>
                        <a:t>0 ημέρες</a:t>
                      </a:r>
                      <a:r>
                        <a:rPr lang="en-US" sz="1600" kern="1200" baseline="0" dirty="0"/>
                        <a:t>*</a:t>
                      </a:r>
                      <a:endParaRPr lang="en-US" sz="1600" b="1" kern="1200" dirty="0">
                        <a:solidFill>
                          <a:schemeClr val="dk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8254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t>Άσκηση καθηκόντων διδασκαλίας</a:t>
                      </a:r>
                      <a:r>
                        <a:rPr lang="en-US" sz="1800" kern="1200" dirty="0"/>
                        <a:t> (Teaching or training assignment)</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t>2 –</a:t>
                      </a:r>
                      <a:r>
                        <a:rPr lang="el-GR" sz="1600" kern="1200" baseline="0" dirty="0"/>
                        <a:t> 365 ημέρες</a:t>
                      </a:r>
                      <a:r>
                        <a:rPr lang="en-US" sz="1600" kern="1200" baseline="0" dirty="0"/>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07308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rPr>
                        <a:t>Συμμετοχή σε σεμινάρια επιμόρφωσης (</a:t>
                      </a:r>
                      <a:r>
                        <a:rPr lang="el-GR" sz="1800" kern="1200" dirty="0" err="1">
                          <a:solidFill>
                            <a:schemeClr val="dk1"/>
                          </a:solidFill>
                        </a:rPr>
                        <a:t>courses</a:t>
                      </a:r>
                      <a:r>
                        <a:rPr lang="el-GR" sz="1800" kern="1200" dirty="0">
                          <a:solidFill>
                            <a:schemeClr val="dk1"/>
                          </a:solidFill>
                        </a:rPr>
                        <a:t> &amp; </a:t>
                      </a:r>
                      <a:r>
                        <a:rPr lang="el-GR" sz="1800" kern="1200" dirty="0" err="1">
                          <a:solidFill>
                            <a:schemeClr val="dk1"/>
                          </a:solidFill>
                        </a:rPr>
                        <a:t>training</a:t>
                      </a:r>
                      <a:r>
                        <a:rPr lang="el-GR" sz="1800" kern="1200" dirty="0">
                          <a:solidFill>
                            <a:schemeClr val="dk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kern="1200" dirty="0"/>
                        <a:t>2</a:t>
                      </a:r>
                      <a:r>
                        <a:rPr lang="el-GR" sz="1600" kern="1200" baseline="0" dirty="0"/>
                        <a:t> – 30 ημέρες (</a:t>
                      </a:r>
                      <a:r>
                        <a:rPr lang="en-US" sz="1600" kern="1200" baseline="0" dirty="0"/>
                        <a:t>max. 10 </a:t>
                      </a:r>
                      <a:r>
                        <a:rPr lang="el-GR" sz="1600" kern="1200" baseline="0" dirty="0"/>
                        <a:t>ημέρες)</a:t>
                      </a:r>
                      <a:r>
                        <a:rPr lang="en-US" sz="1600" kern="1200" baseline="0" dirty="0"/>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bl>
          </a:graphicData>
        </a:graphic>
      </p:graphicFrame>
      <p:sp>
        <p:nvSpPr>
          <p:cNvPr id="9" name="Rectangle 8">
            <a:extLst>
              <a:ext uri="{FF2B5EF4-FFF2-40B4-BE49-F238E27FC236}">
                <a16:creationId xmlns:a16="http://schemas.microsoft.com/office/drawing/2014/main" id="{AD307D24-7A6E-1EFD-F078-CAC1B93974CA}"/>
              </a:ext>
            </a:extLst>
          </p:cNvPr>
          <p:cNvSpPr/>
          <p:nvPr/>
        </p:nvSpPr>
        <p:spPr>
          <a:xfrm>
            <a:off x="1630384" y="5858086"/>
            <a:ext cx="8509201" cy="92333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Ο οργανισμός θα πρέπει να είναι σε θέση να αποδείξει τη σχέση του με το προσωπικό που συμμετέχει σε κινητικότητες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payroll/</a:t>
            </a:r>
            <a:r>
              <a:rPr kumimoji="0" lang="el-GR" sz="18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συμβόλαιο</a:t>
            </a:r>
            <a:r>
              <a:rPr kumimoji="0" lang="en-US" sz="18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1" i="1"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εργοδότησης</a:t>
            </a:r>
            <a:r>
              <a:rPr kumimoji="0" lang="en-US" sz="18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κτλ.)</a:t>
            </a:r>
            <a:endParaRPr kumimoji="0" lang="en-US" sz="1800" b="1"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180A640-22BD-BE11-D23F-B97AEE1893E7}"/>
              </a:ext>
            </a:extLst>
          </p:cNvPr>
          <p:cNvSpPr txBox="1"/>
          <p:nvPr/>
        </p:nvSpPr>
        <p:spPr>
          <a:xfrm>
            <a:off x="10500527" y="2142785"/>
            <a:ext cx="1393859" cy="2308324"/>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Οι δραστηριότητες μπορούν σε όλες τις περιπτώσεις να συνδυαστούν με επιπλέον διαδικτυακές δραστηριότητες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“blended activities”)</a:t>
            </a:r>
          </a:p>
        </p:txBody>
      </p:sp>
      <p:sp>
        <p:nvSpPr>
          <p:cNvPr id="12" name="TextBox 11">
            <a:extLst>
              <a:ext uri="{FF2B5EF4-FFF2-40B4-BE49-F238E27FC236}">
                <a16:creationId xmlns:a16="http://schemas.microsoft.com/office/drawing/2014/main" id="{D306CD9B-5ED6-8C02-1247-B96883736A04}"/>
              </a:ext>
            </a:extLst>
          </p:cNvPr>
          <p:cNvSpPr txBox="1"/>
          <p:nvPr/>
        </p:nvSpPr>
        <p:spPr>
          <a:xfrm>
            <a:off x="2552056" y="4800067"/>
            <a:ext cx="7587530" cy="969496"/>
          </a:xfrm>
          <a:prstGeom prst="rect">
            <a:avLst/>
          </a:prstGeom>
          <a:solidFill>
            <a:schemeClr val="accent6">
              <a:lumMod val="40000"/>
              <a:lumOff val="60000"/>
              <a:alpha val="50000"/>
            </a:schemeClr>
          </a:solidFill>
          <a:ln w="19050">
            <a:solidFill>
              <a:schemeClr val="accent6">
                <a:lumMod val="75000"/>
              </a:schemeClr>
            </a:solidFill>
          </a:ln>
        </p:spPr>
        <p:txBody>
          <a:bodyPr wrap="square" rtlCol="0">
            <a:spAutoFit/>
          </a:bodyPr>
          <a:lstStyle/>
          <a:p>
            <a:pPr marL="285750" indent="-285750">
              <a:buFont typeface="Arial" panose="020B0604020202020204" pitchFamily="34" charset="0"/>
              <a:buChar char="•"/>
            </a:pPr>
            <a:r>
              <a:rPr lang="el-GR" sz="1400" dirty="0">
                <a:latin typeface="Calibri" panose="020F0502020204030204" pitchFamily="34" charset="0"/>
                <a:ea typeface="Calibri" panose="020F0502020204030204" pitchFamily="34" charset="0"/>
                <a:cs typeface="Calibri" panose="020F0502020204030204" pitchFamily="34" charset="0"/>
              </a:rPr>
              <a:t>Τα </a:t>
            </a:r>
            <a:r>
              <a:rPr lang="el-GR" sz="1400" b="1" dirty="0">
                <a:latin typeface="Calibri" panose="020F0502020204030204" pitchFamily="34" charset="0"/>
                <a:ea typeface="Calibri" panose="020F0502020204030204" pitchFamily="34" charset="0"/>
                <a:cs typeface="Calibri" panose="020F0502020204030204" pitchFamily="34" charset="0"/>
              </a:rPr>
              <a:t>συνέδρια</a:t>
            </a:r>
            <a:r>
              <a:rPr lang="el-GR" sz="1400" dirty="0">
                <a:latin typeface="Calibri" panose="020F0502020204030204" pitchFamily="34" charset="0"/>
                <a:ea typeface="Calibri" panose="020F0502020204030204" pitchFamily="34" charset="0"/>
                <a:cs typeface="Calibri" panose="020F0502020204030204" pitchFamily="34" charset="0"/>
              </a:rPr>
              <a:t> και οι </a:t>
            </a:r>
            <a:r>
              <a:rPr lang="el-GR" sz="1400" b="1" dirty="0">
                <a:latin typeface="Calibri" panose="020F0502020204030204" pitchFamily="34" charset="0"/>
                <a:ea typeface="Calibri" panose="020F0502020204030204" pitchFamily="34" charset="0"/>
                <a:cs typeface="Calibri" panose="020F0502020204030204" pitchFamily="34" charset="0"/>
              </a:rPr>
              <a:t>διαλέξεις</a:t>
            </a:r>
            <a:r>
              <a:rPr lang="el-GR" sz="1400" dirty="0">
                <a:latin typeface="Calibri" panose="020F0502020204030204" pitchFamily="34" charset="0"/>
                <a:ea typeface="Calibri" panose="020F0502020204030204" pitchFamily="34" charset="0"/>
                <a:cs typeface="Calibri" panose="020F0502020204030204" pitchFamily="34" charset="0"/>
              </a:rPr>
              <a:t> δεν θεωρούνται επιλέξιμες δραστηριότητες </a:t>
            </a:r>
            <a:r>
              <a:rPr lang="en-GB" sz="1400" dirty="0">
                <a:latin typeface="Calibri" panose="020F0502020204030204" pitchFamily="34" charset="0"/>
                <a:ea typeface="Calibri" panose="020F0502020204030204" pitchFamily="34" charset="0"/>
                <a:cs typeface="Calibri" panose="020F0502020204030204" pitchFamily="34" charset="0"/>
                <a:hlinkClick r:id="rId4"/>
              </a:rPr>
              <a:t>Course catalogue (ESEP) </a:t>
            </a:r>
            <a:endParaRPr lang="el-GR"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sz="1400" dirty="0">
                <a:latin typeface="Calibri" panose="020F0502020204030204" pitchFamily="34" charset="0"/>
                <a:ea typeface="Calibri" panose="020F0502020204030204" pitchFamily="34" charset="0"/>
                <a:cs typeface="Calibri" panose="020F0502020204030204" pitchFamily="34" charset="0"/>
              </a:rPr>
              <a:t>Συστήνεται όπως αποφεύγονται οι </a:t>
            </a:r>
            <a:r>
              <a:rPr lang="el-GR" sz="1400" b="1" dirty="0">
                <a:latin typeface="Calibri" panose="020F0502020204030204" pitchFamily="34" charset="0"/>
                <a:ea typeface="Calibri" panose="020F0502020204030204" pitchFamily="34" charset="0"/>
                <a:cs typeface="Calibri" panose="020F0502020204030204" pitchFamily="34" charset="0"/>
              </a:rPr>
              <a:t>ταυτόχρονες συμμετοχές</a:t>
            </a:r>
            <a:r>
              <a:rPr lang="el-GR" sz="1400" dirty="0">
                <a:latin typeface="Calibri" panose="020F0502020204030204" pitchFamily="34" charset="0"/>
                <a:ea typeface="Calibri" panose="020F0502020204030204" pitchFamily="34" charset="0"/>
                <a:cs typeface="Calibri" panose="020F0502020204030204" pitchFamily="34" charset="0"/>
              </a:rPr>
              <a:t> σε σεμινάρια εκτός σε δεόντως αιτιολογημένες περιπτώσεις. Η σύσταση δεν αφορά συνοδούς σε κινητικότητα.</a:t>
            </a:r>
          </a:p>
          <a:p>
            <a:endParaRPr lang="en-GB" sz="1500" dirty="0">
              <a:latin typeface="Calibri" panose="020F0502020204030204" pitchFamily="34" charset="0"/>
              <a:ea typeface="Calibri" panose="020F0502020204030204" pitchFamily="34" charset="0"/>
              <a:cs typeface="Calibri" panose="020F0502020204030204" pitchFamily="34" charset="0"/>
            </a:endParaRPr>
          </a:p>
        </p:txBody>
      </p:sp>
      <p:sp>
        <p:nvSpPr>
          <p:cNvPr id="13" name="Curved Up Arrow 6">
            <a:extLst>
              <a:ext uri="{FF2B5EF4-FFF2-40B4-BE49-F238E27FC236}">
                <a16:creationId xmlns:a16="http://schemas.microsoft.com/office/drawing/2014/main" id="{8581A9DB-95BA-B8B6-21CF-50FA41F0E82E}"/>
              </a:ext>
            </a:extLst>
          </p:cNvPr>
          <p:cNvSpPr/>
          <p:nvPr/>
        </p:nvSpPr>
        <p:spPr>
          <a:xfrm rot="5400000">
            <a:off x="1649031" y="4716421"/>
            <a:ext cx="1084168" cy="553544"/>
          </a:xfrm>
          <a:prstGeom prst="curvedUp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97061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9443547" cy="492443"/>
          </a:xfrm>
          <a:prstGeom prst="rect">
            <a:avLst/>
          </a:prstGeom>
          <a:noFill/>
        </p:spPr>
        <p:txBody>
          <a:bodyPr wrap="none" rtlCol="0">
            <a:spAutoFit/>
          </a:bodyPr>
          <a:lstStyle/>
          <a:p>
            <a:r>
              <a:rPr lang="el-GR" sz="2600" b="1" dirty="0">
                <a:solidFill>
                  <a:schemeClr val="bg1"/>
                </a:solidFill>
              </a:rPr>
              <a:t>ΕΠΙΛΕΞΙΜΕΣ ΔΡΑΣΤΗΡΙΟΤΗΤΕΣ ΚΙΝΗΤΙΚΟΤΗΤΑΣ ΕΚΠΑΙΔΕΥΟΜΕΝΩΝ</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3" name="Content Placeholder 4">
            <a:extLst>
              <a:ext uri="{FF2B5EF4-FFF2-40B4-BE49-F238E27FC236}">
                <a16:creationId xmlns:a16="http://schemas.microsoft.com/office/drawing/2014/main" id="{29F3753D-193C-6970-76E9-3452D2F64D35}"/>
              </a:ext>
            </a:extLst>
          </p:cNvPr>
          <p:cNvGraphicFramePr>
            <a:graphicFrameLocks/>
          </p:cNvGraphicFramePr>
          <p:nvPr>
            <p:extLst>
              <p:ext uri="{D42A27DB-BD31-4B8C-83A1-F6EECF244321}">
                <p14:modId xmlns:p14="http://schemas.microsoft.com/office/powerpoint/2010/main" val="2087791163"/>
              </p:ext>
            </p:extLst>
          </p:nvPr>
        </p:nvGraphicFramePr>
        <p:xfrm>
          <a:off x="1540910" y="773897"/>
          <a:ext cx="8799169" cy="3452232"/>
        </p:xfrm>
        <a:graphic>
          <a:graphicData uri="http://schemas.openxmlformats.org/drawingml/2006/table">
            <a:tbl>
              <a:tblPr firstRow="1" bandRow="1"/>
              <a:tblGrid>
                <a:gridCol w="451238">
                  <a:extLst>
                    <a:ext uri="{9D8B030D-6E8A-4147-A177-3AD203B41FA5}">
                      <a16:colId xmlns:a16="http://schemas.microsoft.com/office/drawing/2014/main" val="20000"/>
                    </a:ext>
                  </a:extLst>
                </a:gridCol>
                <a:gridCol w="2782643">
                  <a:extLst>
                    <a:ext uri="{9D8B030D-6E8A-4147-A177-3AD203B41FA5}">
                      <a16:colId xmlns:a16="http://schemas.microsoft.com/office/drawing/2014/main" val="20001"/>
                    </a:ext>
                  </a:extLst>
                </a:gridCol>
                <a:gridCol w="2030578">
                  <a:extLst>
                    <a:ext uri="{9D8B030D-6E8A-4147-A177-3AD203B41FA5}">
                      <a16:colId xmlns:a16="http://schemas.microsoft.com/office/drawing/2014/main" val="20002"/>
                    </a:ext>
                  </a:extLst>
                </a:gridCol>
                <a:gridCol w="1654544">
                  <a:extLst>
                    <a:ext uri="{9D8B030D-6E8A-4147-A177-3AD203B41FA5}">
                      <a16:colId xmlns:a16="http://schemas.microsoft.com/office/drawing/2014/main" val="20003"/>
                    </a:ext>
                  </a:extLst>
                </a:gridCol>
                <a:gridCol w="1880166">
                  <a:extLst>
                    <a:ext uri="{9D8B030D-6E8A-4147-A177-3AD203B41FA5}">
                      <a16:colId xmlns:a16="http://schemas.microsoft.com/office/drawing/2014/main" val="20004"/>
                    </a:ext>
                  </a:extLst>
                </a:gridCol>
              </a:tblGrid>
              <a:tr h="64807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Δραστηριότητα</a:t>
                      </a:r>
                      <a:endPar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Σχολική Εκπαίδευση</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Εκπαίδευση </a:t>
                      </a: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Ενηλίκων </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ΕΕΚ</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370840">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latin typeface="Calibri" panose="020F0502020204030204" pitchFamily="34" charset="0"/>
                          <a:ea typeface="Calibri" panose="020F0502020204030204" pitchFamily="34" charset="0"/>
                          <a:cs typeface="Calibri" panose="020F0502020204030204" pitchFamily="34" charset="0"/>
                        </a:rPr>
                        <a:t>Εξερχόμενες Κινητικότητες</a:t>
                      </a:r>
                      <a:endParaRPr lang="en-US" sz="1600" b="1"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διαγωνισμούς δεξιοτήτων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 – 10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ομαδική</a:t>
                      </a:r>
                      <a:r>
                        <a:rPr lang="el-GR" sz="1600" kern="1200" baseline="0" dirty="0">
                          <a:latin typeface="Calibri" panose="020F0502020204030204" pitchFamily="34" charset="0"/>
                          <a:ea typeface="Calibri" panose="020F0502020204030204" pitchFamily="34" charset="0"/>
                          <a:cs typeface="Calibri" panose="020F0502020204030204" pitchFamily="34" charset="0"/>
                        </a:rPr>
                        <a:t> κινητικότητα εκπαιδευομένων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30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30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 – 30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σύντομης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 – 29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29 ημέρες*</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a:t>
                      </a:r>
                      <a:r>
                        <a:rPr lang="el-GR" sz="1600" kern="1200" baseline="0" dirty="0">
                          <a:latin typeface="Calibri" panose="020F0502020204030204" pitchFamily="34" charset="0"/>
                          <a:ea typeface="Calibri" panose="020F0502020204030204" pitchFamily="34" charset="0"/>
                          <a:cs typeface="Calibri" panose="020F0502020204030204" pitchFamily="34" charset="0"/>
                        </a:rPr>
                        <a:t> </a:t>
                      </a:r>
                      <a:r>
                        <a:rPr lang="el-GR" sz="1600" kern="1200" dirty="0">
                          <a:latin typeface="Calibri" panose="020F0502020204030204" pitchFamily="34" charset="0"/>
                          <a:ea typeface="Calibri" panose="020F0502020204030204" pitchFamily="34" charset="0"/>
                          <a:cs typeface="Calibri" panose="020F0502020204030204" pitchFamily="34" charset="0"/>
                        </a:rPr>
                        <a:t>- 89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μεγάλης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baseline="0" dirty="0">
                          <a:latin typeface="Calibri" panose="020F0502020204030204" pitchFamily="34" charset="0"/>
                          <a:ea typeface="Calibri" panose="020F0502020204030204" pitchFamily="34" charset="0"/>
                          <a:cs typeface="Calibri" panose="020F0502020204030204" pitchFamily="34" charset="0"/>
                        </a:rPr>
                        <a:t>30 – 3</a:t>
                      </a:r>
                      <a:r>
                        <a:rPr lang="en-US" sz="1600" kern="1200" baseline="0" dirty="0">
                          <a:latin typeface="Calibri" panose="020F0502020204030204" pitchFamily="34" charset="0"/>
                          <a:ea typeface="Calibri" panose="020F0502020204030204" pitchFamily="34" charset="0"/>
                          <a:cs typeface="Calibri" panose="020F0502020204030204" pitchFamily="34" charset="0"/>
                        </a:rPr>
                        <a:t>6</a:t>
                      </a:r>
                      <a:r>
                        <a:rPr lang="el-GR" sz="1600" kern="1200" baseline="0" dirty="0">
                          <a:latin typeface="Calibri" panose="020F0502020204030204" pitchFamily="34" charset="0"/>
                          <a:ea typeface="Calibri" panose="020F0502020204030204" pitchFamily="34" charset="0"/>
                          <a:cs typeface="Calibri" panose="020F0502020204030204" pitchFamily="34" charset="0"/>
                        </a:rPr>
                        <a:t>5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30 – 365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90 – 365 ημέρες**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r>
                        <a:rPr lang="en-US" sz="1600" kern="1200" dirty="0">
                          <a:latin typeface="Calibri" panose="020F0502020204030204" pitchFamily="34" charset="0"/>
                          <a:ea typeface="Calibri" panose="020F0502020204030204" pitchFamily="34" charset="0"/>
                          <a:cs typeface="Calibri" panose="020F0502020204030204" pitchFamily="34" charset="0"/>
                        </a:rPr>
                        <a:t>Erasmus</a:t>
                      </a:r>
                      <a:r>
                        <a:rPr lang="en-US" sz="1600" kern="1200" baseline="0" dirty="0">
                          <a:latin typeface="Calibri" panose="020F0502020204030204" pitchFamily="34" charset="0"/>
                          <a:ea typeface="Calibri" panose="020F0502020204030204" pitchFamily="34" charset="0"/>
                          <a:cs typeface="Calibri" panose="020F0502020204030204" pitchFamily="34" charset="0"/>
                        </a:rPr>
                        <a:t>Pro)</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7E5A4886-791E-A968-F996-F1BC58B51DB1}"/>
              </a:ext>
            </a:extLst>
          </p:cNvPr>
          <p:cNvSpPr txBox="1"/>
          <p:nvPr/>
        </p:nvSpPr>
        <p:spPr>
          <a:xfrm>
            <a:off x="1797503" y="4521745"/>
            <a:ext cx="8305303" cy="1077218"/>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kumimoji="0" lang="el-GR" sz="1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ΕΕΚ</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οι κινητικότητες σύντομης/μεγάλης διάρκειας </a:t>
            </a:r>
            <a:r>
              <a:rPr lang="el-GR" sz="1600" kern="0" dirty="0">
                <a:solidFill>
                  <a:prstClr val="black"/>
                </a:solidFill>
                <a:latin typeface="Calibri" panose="020F0502020204030204" pitchFamily="34" charset="0"/>
                <a:ea typeface="Calibri" panose="020F0502020204030204" pitchFamily="34" charset="0"/>
                <a:cs typeface="Calibri" panose="020F0502020204030204" pitchFamily="34" charset="0"/>
              </a:rPr>
              <a:t>πραγματοποιούνται</a:t>
            </a:r>
            <a:r>
              <a:rPr lang="en-US" sz="1600" kern="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l-GR" sz="1600" kern="0" dirty="0">
                <a:solidFill>
                  <a:prstClr val="black"/>
                </a:solidFill>
                <a:latin typeface="Calibri" panose="020F0502020204030204" pitchFamily="34" charset="0"/>
                <a:ea typeface="Calibri" panose="020F0502020204030204" pitchFamily="34" charset="0"/>
                <a:cs typeface="Calibri" panose="020F0502020204030204" pitchFamily="34" charset="0"/>
              </a:rPr>
              <a:t>σε </a:t>
            </a:r>
            <a:r>
              <a:rPr lang="el-GR" sz="1600" kern="0" dirty="0" err="1">
                <a:solidFill>
                  <a:prstClr val="black"/>
                </a:solidFill>
                <a:latin typeface="Calibri" panose="020F0502020204030204" pitchFamily="34" charset="0"/>
                <a:ea typeface="Calibri" panose="020F0502020204030204" pitchFamily="34" charset="0"/>
                <a:cs typeface="Calibri" panose="020F0502020204030204" pitchFamily="34" charset="0"/>
              </a:rPr>
              <a:t>παρόχους</a:t>
            </a:r>
            <a:r>
              <a:rPr lang="el-GR" sz="1600" kern="0" dirty="0">
                <a:solidFill>
                  <a:prstClr val="black"/>
                </a:solidFill>
                <a:latin typeface="Calibri" panose="020F0502020204030204" pitchFamily="34" charset="0"/>
                <a:ea typeface="Calibri" panose="020F0502020204030204" pitchFamily="34" charset="0"/>
                <a:cs typeface="Calibri" panose="020F0502020204030204" pitchFamily="34" charset="0"/>
              </a:rPr>
              <a:t> ΕΕΚ, επιχειρήσεις ή άλλους οργανισμούς ενεργούς στον πεδίο της ΕΕΚ/της αγοράς εργασίας. Οι ομαδικές κινητικότητες πραγματοποιούνται σε </a:t>
            </a:r>
            <a:r>
              <a:rPr lang="el-GR" sz="1600" kern="0" dirty="0" err="1">
                <a:solidFill>
                  <a:prstClr val="black"/>
                </a:solidFill>
                <a:latin typeface="Calibri" panose="020F0502020204030204" pitchFamily="34" charset="0"/>
                <a:ea typeface="Calibri" panose="020F0502020204030204" pitchFamily="34" charset="0"/>
                <a:cs typeface="Calibri" panose="020F0502020204030204" pitchFamily="34" charset="0"/>
              </a:rPr>
              <a:t>παρόχους</a:t>
            </a:r>
            <a:r>
              <a:rPr lang="el-GR" sz="1600" kern="0" dirty="0">
                <a:solidFill>
                  <a:prstClr val="black"/>
                </a:solidFill>
                <a:latin typeface="Calibri" panose="020F0502020204030204" pitchFamily="34" charset="0"/>
                <a:ea typeface="Calibri" panose="020F0502020204030204" pitchFamily="34" charset="0"/>
                <a:cs typeface="Calibri" panose="020F0502020204030204" pitchFamily="34" charset="0"/>
              </a:rPr>
              <a:t> ΕΕΚ, αλλά συχνά περιλαμβάνουν και </a:t>
            </a:r>
            <a:r>
              <a:rPr kumimoji="0" lang="el-GR" sz="1600" b="0" i="0" u="none" strike="noStrike" kern="0" cap="none" spc="0" normalizeH="0" baseline="0" noProof="0" dirty="0">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κατάρτιση στο χώρο εργασίας με τη μορφή τοποθέτησης σε μία επιχείρηση</a:t>
            </a:r>
          </a:p>
        </p:txBody>
      </p:sp>
      <p:sp>
        <p:nvSpPr>
          <p:cNvPr id="5" name="TextBox 4">
            <a:extLst>
              <a:ext uri="{FF2B5EF4-FFF2-40B4-BE49-F238E27FC236}">
                <a16:creationId xmlns:a16="http://schemas.microsoft.com/office/drawing/2014/main" id="{69A8875D-7A6C-CBF4-AB8C-D144D2E83948}"/>
              </a:ext>
            </a:extLst>
          </p:cNvPr>
          <p:cNvSpPr txBox="1"/>
          <p:nvPr/>
        </p:nvSpPr>
        <p:spPr>
          <a:xfrm>
            <a:off x="2308557" y="5808804"/>
            <a:ext cx="741682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entury Gothic" panose="020B0502020202020204" pitchFamily="34" charset="0"/>
              </a:rPr>
              <a:t>*</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Οι δραστηριότητες μπορούν σε όλες τις περιπτώσεις να συνδυαστούν με επιπλέον διαδικτυακές δραστηριότητες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“blended activities”)</a:t>
            </a:r>
            <a:endPar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Για άτομα με </a:t>
            </a:r>
            <a:r>
              <a:rPr lang="el-GR" sz="1200" kern="0" dirty="0">
                <a:solidFill>
                  <a:prstClr val="black"/>
                </a:solidFill>
                <a:latin typeface="Calibri" panose="020F0502020204030204" pitchFamily="34" charset="0"/>
                <a:ea typeface="Calibri" panose="020F0502020204030204" pitchFamily="34" charset="0"/>
                <a:cs typeface="Calibri" panose="020F0502020204030204" pitchFamily="34" charset="0"/>
              </a:rPr>
              <a:t>λιγότερες </a:t>
            </a:r>
            <a:r>
              <a:rPr lang="el-GR" sz="1200" kern="0" dirty="0" err="1">
                <a:solidFill>
                  <a:prstClr val="black"/>
                </a:solidFill>
                <a:latin typeface="Calibri" panose="020F0502020204030204" pitchFamily="34" charset="0"/>
                <a:ea typeface="Calibri" panose="020F0502020204030204" pitchFamily="34" charset="0"/>
                <a:cs typeface="Calibri" panose="020F0502020204030204" pitchFamily="34" charset="0"/>
              </a:rPr>
              <a:t>ευκαιρές</a:t>
            </a:r>
            <a:r>
              <a:rPr lang="el-GR" sz="1200" kern="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 κινητικότητα μπορεί να είναι 2 – 89 ημέρες</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88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5046381" cy="492443"/>
          </a:xfrm>
          <a:prstGeom prst="rect">
            <a:avLst/>
          </a:prstGeom>
          <a:noFill/>
        </p:spPr>
        <p:txBody>
          <a:bodyPr wrap="none" rtlCol="0">
            <a:spAutoFit/>
          </a:bodyPr>
          <a:lstStyle/>
          <a:p>
            <a:r>
              <a:rPr lang="el-GR" sz="2600" b="1" dirty="0">
                <a:solidFill>
                  <a:schemeClr val="bg1"/>
                </a:solidFill>
              </a:rPr>
              <a:t>ΠΡΟΠΑΡΑΣΚΕΥΑΣΤΙΚΕΣ ΕΠΙΣΚΕΨΕΙΣ</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
        <p:nvSpPr>
          <p:cNvPr id="22" name="Rectangle 21"/>
          <p:cNvSpPr/>
          <p:nvPr/>
        </p:nvSpPr>
        <p:spPr>
          <a:xfrm>
            <a:off x="598432" y="938830"/>
            <a:ext cx="5736428" cy="6001643"/>
          </a:xfrm>
          <a:prstGeom prst="rect">
            <a:avLst/>
          </a:prstGeom>
        </p:spPr>
        <p:txBody>
          <a:bodyPr wrap="square">
            <a:spAutoFit/>
          </a:bodyPr>
          <a:lstStyle/>
          <a:p>
            <a:pPr marL="285750" indent="-285750">
              <a:buFont typeface="Wingdings" panose="05000000000000000000" pitchFamily="2" charset="2"/>
              <a:buChar char="ü"/>
            </a:pPr>
            <a:r>
              <a:rPr lang="el-GR" sz="2400" dirty="0"/>
              <a:t>Σύντομες επισκέψεις (</a:t>
            </a:r>
            <a:r>
              <a:rPr lang="el-GR" sz="2400" b="1" dirty="0"/>
              <a:t>1-2 μέρες</a:t>
            </a:r>
            <a:r>
              <a:rPr lang="el-GR" sz="2400" dirty="0"/>
              <a:t>) σε έναν υποψήφιο οργανισμό υποδοχής</a:t>
            </a:r>
          </a:p>
          <a:p>
            <a:endParaRPr lang="el-GR" sz="2400" dirty="0"/>
          </a:p>
          <a:p>
            <a:pPr marL="285750" indent="-285750">
              <a:buFont typeface="Wingdings" panose="05000000000000000000" pitchFamily="2" charset="2"/>
              <a:buChar char="ü"/>
            </a:pPr>
            <a:r>
              <a:rPr lang="el-GR" sz="2400" dirty="0"/>
              <a:t>Μέχρι </a:t>
            </a:r>
            <a:r>
              <a:rPr lang="el-GR" sz="2400" b="1" dirty="0"/>
              <a:t>3 άτομα </a:t>
            </a:r>
            <a:r>
              <a:rPr lang="el-GR" sz="2400" dirty="0"/>
              <a:t>ανά επίσκεψη και μέχρι </a:t>
            </a:r>
            <a:r>
              <a:rPr lang="el-GR" sz="2400" b="1" dirty="0"/>
              <a:t>1 επίσκεψη </a:t>
            </a:r>
            <a:r>
              <a:rPr lang="el-GR" sz="2400" dirty="0"/>
              <a:t>ανά οργανισμό</a:t>
            </a:r>
          </a:p>
          <a:p>
            <a:endParaRPr lang="el-GR" sz="2400" dirty="0"/>
          </a:p>
          <a:p>
            <a:pPr marL="285750" indent="-285750">
              <a:buFont typeface="Wingdings" panose="05000000000000000000" pitchFamily="2" charset="2"/>
              <a:buChar char="ü"/>
            </a:pPr>
            <a:r>
              <a:rPr lang="el-GR" sz="2400" dirty="0"/>
              <a:t>Για διασφάλιση της ποιότητας των επερχόμενων κινητικοτήτων ή τη </a:t>
            </a:r>
            <a:r>
              <a:rPr lang="el-GR" sz="2400" b="1" dirty="0"/>
              <a:t>διευκόλυνση νέας συνεργασίας </a:t>
            </a:r>
            <a:r>
              <a:rPr lang="el-GR" sz="2400" dirty="0"/>
              <a:t>με κάποιον οργανισμό υποδοχής</a:t>
            </a:r>
          </a:p>
          <a:p>
            <a:pPr marL="285750" indent="-285750">
              <a:buFont typeface="Wingdings" panose="05000000000000000000" pitchFamily="2" charset="2"/>
              <a:buChar char="ü"/>
            </a:pPr>
            <a:endParaRPr lang="el-GR" sz="2400" dirty="0"/>
          </a:p>
          <a:p>
            <a:pPr marL="285750" indent="-285750">
              <a:buFont typeface="Wingdings" panose="05000000000000000000" pitchFamily="2" charset="2"/>
              <a:buChar char="ü"/>
            </a:pPr>
            <a:r>
              <a:rPr lang="el-GR" sz="2400" dirty="0"/>
              <a:t>Αξιοποιούνται συνήθως πριν από κινητικότητες </a:t>
            </a:r>
            <a:r>
              <a:rPr lang="el-GR" sz="2400" b="1" dirty="0"/>
              <a:t>ατόμων με λιγότερες ευκαιρίες και μακράς διάρκειας κινητικότητες</a:t>
            </a:r>
            <a:endParaRPr lang="el-GR" sz="2400" dirty="0"/>
          </a:p>
          <a:p>
            <a:endParaRPr lang="el-GR" sz="2400" dirty="0"/>
          </a:p>
        </p:txBody>
      </p:sp>
      <p:sp>
        <p:nvSpPr>
          <p:cNvPr id="8" name="Rectangle: Rounded Corners 7">
            <a:extLst>
              <a:ext uri="{FF2B5EF4-FFF2-40B4-BE49-F238E27FC236}">
                <a16:creationId xmlns:a16="http://schemas.microsoft.com/office/drawing/2014/main" id="{EDDA7672-800F-7B9E-703D-5C85CEE73F4F}"/>
              </a:ext>
            </a:extLst>
          </p:cNvPr>
          <p:cNvSpPr/>
          <p:nvPr/>
        </p:nvSpPr>
        <p:spPr>
          <a:xfrm>
            <a:off x="7455877" y="1029733"/>
            <a:ext cx="2903974" cy="45169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000" b="1" dirty="0"/>
              <a:t>ΠΟΙΟΙ ΣΥΜΜΕΤΕΧΟΥΝ</a:t>
            </a:r>
            <a:r>
              <a:rPr lang="en-US" sz="2000" b="1" dirty="0"/>
              <a:t>:</a:t>
            </a:r>
          </a:p>
          <a:p>
            <a:pPr algn="ctr"/>
            <a:endParaRPr lang="el-GR" sz="2000" dirty="0"/>
          </a:p>
          <a:p>
            <a:pPr algn="ctr"/>
            <a:r>
              <a:rPr lang="el-GR" sz="2000" dirty="0"/>
              <a:t>Μέλη του προσωπικού</a:t>
            </a:r>
          </a:p>
          <a:p>
            <a:pPr algn="ctr"/>
            <a:r>
              <a:rPr lang="el-GR" sz="2000" dirty="0"/>
              <a:t> </a:t>
            </a:r>
          </a:p>
          <a:p>
            <a:pPr algn="ctr"/>
            <a:r>
              <a:rPr lang="el-GR" sz="2000" dirty="0"/>
              <a:t>Συμμετέχοντες</a:t>
            </a:r>
            <a:r>
              <a:rPr lang="en-US" sz="2000" dirty="0"/>
              <a:t> </a:t>
            </a:r>
            <a:r>
              <a:rPr lang="el-GR" sz="2000" dirty="0"/>
              <a:t>ατόμων με λιγότερες ευκαιρίες</a:t>
            </a:r>
          </a:p>
          <a:p>
            <a:pPr algn="ctr"/>
            <a:endParaRPr lang="el-GR" sz="2000" dirty="0"/>
          </a:p>
          <a:p>
            <a:pPr algn="ctr"/>
            <a:r>
              <a:rPr lang="el-GR" sz="2000" dirty="0"/>
              <a:t>Εκπαιδευόμενοι σε μεγάλης διάρκειας κινητικότητες </a:t>
            </a:r>
            <a:endParaRPr lang="en-US" sz="2000" dirty="0"/>
          </a:p>
        </p:txBody>
      </p:sp>
      <p:pic>
        <p:nvPicPr>
          <p:cNvPr id="10" name="Graphic 9" descr="Exclamation mark with solid fill">
            <a:extLst>
              <a:ext uri="{FF2B5EF4-FFF2-40B4-BE49-F238E27FC236}">
                <a16:creationId xmlns:a16="http://schemas.microsoft.com/office/drawing/2014/main" id="{73964FF8-D5D0-4F0B-560A-775BAEC021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5375" y="6110332"/>
            <a:ext cx="449359" cy="449359"/>
          </a:xfrm>
          <a:prstGeom prst="rect">
            <a:avLst/>
          </a:prstGeom>
        </p:spPr>
      </p:pic>
      <p:sp>
        <p:nvSpPr>
          <p:cNvPr id="13" name="TextBox 12">
            <a:extLst>
              <a:ext uri="{FF2B5EF4-FFF2-40B4-BE49-F238E27FC236}">
                <a16:creationId xmlns:a16="http://schemas.microsoft.com/office/drawing/2014/main" id="{60E26C6A-A9C8-B512-C0D9-F31E4D8F9D56}"/>
              </a:ext>
            </a:extLst>
          </p:cNvPr>
          <p:cNvSpPr txBox="1"/>
          <p:nvPr/>
        </p:nvSpPr>
        <p:spPr>
          <a:xfrm>
            <a:off x="5465375" y="6110332"/>
            <a:ext cx="6094324" cy="646331"/>
          </a:xfrm>
          <a:prstGeom prst="rect">
            <a:avLst/>
          </a:prstGeom>
          <a:noFill/>
        </p:spPr>
        <p:txBody>
          <a:bodyPr wrap="square">
            <a:spAutoFit/>
          </a:bodyPr>
          <a:lstStyle/>
          <a:p>
            <a:pPr algn="ctr"/>
            <a:r>
              <a:rPr lang="el-GR" i="1" dirty="0"/>
              <a:t>Δεν αποτελεί ανεξάρτητη δραστηριότητα αλλά λειτουργεί υποστηρικτικά</a:t>
            </a:r>
          </a:p>
        </p:txBody>
      </p:sp>
    </p:spTree>
    <p:extLst>
      <p:ext uri="{BB962C8B-B14F-4D97-AF65-F5344CB8AC3E}">
        <p14:creationId xmlns:p14="http://schemas.microsoft.com/office/powerpoint/2010/main" val="2434574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7645</TotalTime>
  <Words>17145</Words>
  <Application>Microsoft Office PowerPoint</Application>
  <PresentationFormat>Widescreen</PresentationFormat>
  <Paragraphs>1263</Paragraphs>
  <Slides>66</Slides>
  <Notes>66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66</vt:i4>
      </vt:variant>
    </vt:vector>
  </HeadingPairs>
  <TitlesOfParts>
    <vt:vector size="79" baseType="lpstr">
      <vt:lpstr>Aptos</vt:lpstr>
      <vt:lpstr>Arial</vt:lpstr>
      <vt:lpstr>Calibri</vt:lpstr>
      <vt:lpstr>Calibri Light</vt:lpstr>
      <vt:lpstr>Century Gothic</vt:lpstr>
      <vt:lpstr>CIDFont+F3</vt:lpstr>
      <vt:lpstr>Fira Sans Extra Condensed Medium</vt:lpstr>
      <vt:lpstr>Noto Sans Symbols</vt:lpstr>
      <vt:lpstr>Roboto</vt:lpstr>
      <vt:lpstr>Segoe UI</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Despo Demetriou</dc:creator>
  <cp:lastModifiedBy>Mariannia Araouzou</cp:lastModifiedBy>
  <cp:revision>1221</cp:revision>
  <cp:lastPrinted>2024-09-24T07:30:08Z</cp:lastPrinted>
  <dcterms:created xsi:type="dcterms:W3CDTF">2023-07-18T06:23:09Z</dcterms:created>
  <dcterms:modified xsi:type="dcterms:W3CDTF">2024-09-24T09:41:38Z</dcterms:modified>
</cp:coreProperties>
</file>