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media/image10.jpg" ContentType="image/jpg"/>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ink/ink1.xml" ContentType="application/inkml+xml"/>
  <Override PartName="/ppt/notesSlides/notesSlide21.xml" ContentType="application/vnd.openxmlformats-officedocument.presentationml.notesSlide+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7"/>
  </p:notesMasterIdLst>
  <p:sldIdLst>
    <p:sldId id="561" r:id="rId2"/>
    <p:sldId id="562" r:id="rId3"/>
    <p:sldId id="571" r:id="rId4"/>
    <p:sldId id="596" r:id="rId5"/>
    <p:sldId id="420" r:id="rId6"/>
    <p:sldId id="421" r:id="rId7"/>
    <p:sldId id="263" r:id="rId8"/>
    <p:sldId id="388" r:id="rId9"/>
    <p:sldId id="425" r:id="rId10"/>
    <p:sldId id="267" r:id="rId11"/>
    <p:sldId id="500" r:id="rId12"/>
    <p:sldId id="511" r:id="rId13"/>
    <p:sldId id="512" r:id="rId14"/>
    <p:sldId id="514" r:id="rId15"/>
    <p:sldId id="597" r:id="rId16"/>
    <p:sldId id="518" r:id="rId17"/>
    <p:sldId id="538" r:id="rId18"/>
    <p:sldId id="519" r:id="rId19"/>
    <p:sldId id="588" r:id="rId20"/>
    <p:sldId id="521" r:id="rId21"/>
    <p:sldId id="598" r:id="rId22"/>
    <p:sldId id="608" r:id="rId23"/>
    <p:sldId id="609" r:id="rId24"/>
    <p:sldId id="604" r:id="rId25"/>
    <p:sldId id="610" r:id="rId26"/>
    <p:sldId id="586" r:id="rId27"/>
    <p:sldId id="587" r:id="rId28"/>
    <p:sldId id="601" r:id="rId29"/>
    <p:sldId id="602" r:id="rId30"/>
    <p:sldId id="526" r:id="rId31"/>
    <p:sldId id="582" r:id="rId32"/>
    <p:sldId id="528" r:id="rId33"/>
    <p:sldId id="520" r:id="rId34"/>
    <p:sldId id="606" r:id="rId35"/>
    <p:sldId id="478" r:id="rId36"/>
    <p:sldId id="487" r:id="rId37"/>
    <p:sldId id="607" r:id="rId38"/>
    <p:sldId id="612" r:id="rId39"/>
    <p:sldId id="542" r:id="rId40"/>
    <p:sldId id="547" r:id="rId41"/>
    <p:sldId id="552" r:id="rId42"/>
    <p:sldId id="600" r:id="rId43"/>
    <p:sldId id="611" r:id="rId44"/>
    <p:sldId id="559" r:id="rId45"/>
    <p:sldId id="386" r:id="rId46"/>
  </p:sldIdLst>
  <p:sldSz cx="12192000" cy="6858000"/>
  <p:notesSz cx="7010400" cy="9296400"/>
  <p:defaultTextStyle>
    <a:defPPr>
      <a:defRPr lang="en-CY"/>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828B677-D7D5-0A02-1F47-7DB5970CDCE8}" name="Marianna Araouzou" initials="MA" userId="S::maraouzou@idep.org.cy::f9395a91-39f2-4b49-a64e-afc37de2cbdc" providerId="AD"/>
  <p188:author id="{36EE69C6-C784-B06C-1F10-3D2AD891EEBF}" name="Mariannia Araouzou" initials="MA" userId="S-1-5-21-3568006075-2543245199-2713714311-567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3B69"/>
    <a:srgbClr val="1217F6"/>
    <a:srgbClr val="A162A6"/>
    <a:srgbClr val="4DC58D"/>
    <a:srgbClr val="4472C4"/>
    <a:srgbClr val="3C9A92"/>
    <a:srgbClr val="5B9BD5"/>
    <a:srgbClr val="D6BAE8"/>
    <a:srgbClr val="CEABE3"/>
    <a:srgbClr val="5999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69" autoAdjust="0"/>
    <p:restoredTop sz="96247" autoAdjust="0"/>
  </p:normalViewPr>
  <p:slideViewPr>
    <p:cSldViewPr snapToGrid="0">
      <p:cViewPr varScale="1">
        <p:scale>
          <a:sx n="108" d="100"/>
          <a:sy n="108" d="100"/>
        </p:scale>
        <p:origin x="122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2">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3AB9489-44D5-4AA3-9492-4CA20CB36D5F}" type="doc">
      <dgm:prSet loTypeId="urn:microsoft.com/office/officeart/2005/8/layout/chevron2" loCatId="list" qsTypeId="urn:microsoft.com/office/officeart/2005/8/quickstyle/simple1#1" qsCatId="simple" csTypeId="urn:microsoft.com/office/officeart/2005/8/colors/colorful5#1" csCatId="colorful" phldr="1"/>
      <dgm:spPr/>
      <dgm:t>
        <a:bodyPr/>
        <a:lstStyle/>
        <a:p>
          <a:endParaRPr lang="en-US"/>
        </a:p>
      </dgm:t>
    </dgm:pt>
    <dgm:pt modelId="{598590BC-485F-40E8-B5DA-ADD20B22530B}">
      <dgm:prSet phldrT="[Text]" custT="1"/>
      <dgm:spPr/>
      <dgm:t>
        <a:bodyPr/>
        <a:lstStyle/>
        <a:p>
          <a:r>
            <a:rPr lang="el-GR" sz="1800">
              <a:solidFill>
                <a:schemeClr val="bg1"/>
              </a:solidFill>
              <a:latin typeface="+mn-lt"/>
              <a:ea typeface="Verdana" panose="020B0604030504040204" pitchFamily="34" charset="0"/>
            </a:rPr>
            <a:t>1</a:t>
          </a:r>
          <a:endParaRPr lang="en-US" sz="1800">
            <a:solidFill>
              <a:schemeClr val="bg1"/>
            </a:solidFill>
            <a:latin typeface="+mn-lt"/>
            <a:ea typeface="Verdana" panose="020B0604030504040204" pitchFamily="34" charset="0"/>
          </a:endParaRPr>
        </a:p>
      </dgm:t>
    </dgm:pt>
    <dgm:pt modelId="{8C31FC48-5581-4A38-A666-972BF3D61955}" type="parTrans" cxnId="{E6B238EE-BBE2-419F-9CA8-3B174C74C676}">
      <dgm:prSet/>
      <dgm:spPr/>
      <dgm:t>
        <a:bodyPr/>
        <a:lstStyle/>
        <a:p>
          <a:endParaRPr lang="en-US" sz="1800">
            <a:solidFill>
              <a:schemeClr val="tx1">
                <a:lumMod val="75000"/>
                <a:lumOff val="25000"/>
              </a:schemeClr>
            </a:solidFill>
            <a:latin typeface="+mn-lt"/>
            <a:ea typeface="Verdana" panose="020B0604030504040204" pitchFamily="34" charset="0"/>
          </a:endParaRPr>
        </a:p>
      </dgm:t>
    </dgm:pt>
    <dgm:pt modelId="{58AC37E0-10CB-4D0A-901B-65BFDD12D303}" type="sibTrans" cxnId="{E6B238EE-BBE2-419F-9CA8-3B174C74C676}">
      <dgm:prSet/>
      <dgm:spPr/>
      <dgm:t>
        <a:bodyPr/>
        <a:lstStyle/>
        <a:p>
          <a:endParaRPr lang="en-US" sz="1800">
            <a:solidFill>
              <a:schemeClr val="tx1">
                <a:lumMod val="75000"/>
                <a:lumOff val="25000"/>
              </a:schemeClr>
            </a:solidFill>
            <a:latin typeface="+mn-lt"/>
            <a:ea typeface="Verdana" panose="020B0604030504040204" pitchFamily="34" charset="0"/>
          </a:endParaRPr>
        </a:p>
      </dgm:t>
    </dgm:pt>
    <dgm:pt modelId="{C0BAC63C-CEB2-4235-A437-DB710AB1143F}">
      <dgm:prSet phldrT="[Text]" custT="1"/>
      <dgm:spPr/>
      <dgm:t>
        <a:bodyPr/>
        <a:lstStyle/>
        <a:p>
          <a:r>
            <a:rPr lang="el-GR" sz="1800">
              <a:solidFill>
                <a:schemeClr val="tx1">
                  <a:lumMod val="75000"/>
                  <a:lumOff val="25000"/>
                </a:schemeClr>
              </a:solidFill>
              <a:latin typeface="+mn-lt"/>
              <a:ea typeface="Verdana" panose="020B0604030504040204" pitchFamily="34" charset="0"/>
            </a:rPr>
            <a:t>Να επεξεργάζεστε τις πληροφορίες για τον οργανισμό σας και τα άτομα επαφής</a:t>
          </a:r>
          <a:r>
            <a:rPr lang="en-US" sz="1800">
              <a:solidFill>
                <a:schemeClr val="tx1">
                  <a:lumMod val="75000"/>
                  <a:lumOff val="25000"/>
                </a:schemeClr>
              </a:solidFill>
              <a:latin typeface="+mn-lt"/>
              <a:ea typeface="Verdana" panose="020B0604030504040204" pitchFamily="34" charset="0"/>
            </a:rPr>
            <a:t> </a:t>
          </a:r>
          <a:r>
            <a:rPr lang="el-GR" sz="1800">
              <a:solidFill>
                <a:schemeClr val="tx1">
                  <a:lumMod val="75000"/>
                  <a:lumOff val="25000"/>
                </a:schemeClr>
              </a:solidFill>
              <a:latin typeface="+mn-lt"/>
              <a:ea typeface="Verdana" panose="020B0604030504040204" pitchFamily="34" charset="0"/>
            </a:rPr>
            <a:t>(</a:t>
          </a:r>
          <a:r>
            <a:rPr lang="en-US" sz="1800">
              <a:solidFill>
                <a:schemeClr val="tx1">
                  <a:lumMod val="75000"/>
                  <a:lumOff val="25000"/>
                </a:schemeClr>
              </a:solidFill>
              <a:latin typeface="+mn-lt"/>
              <a:ea typeface="Verdana" panose="020B0604030504040204" pitchFamily="34" charset="0"/>
            </a:rPr>
            <a:t>Associated persons)</a:t>
          </a:r>
        </a:p>
      </dgm:t>
    </dgm:pt>
    <dgm:pt modelId="{A3EB5EB3-6E46-46BC-87DE-108255EAC373}" type="parTrans" cxnId="{5B922C01-781B-4FD1-BDB2-2FE41B77C13C}">
      <dgm:prSet/>
      <dgm:spPr/>
      <dgm:t>
        <a:bodyPr/>
        <a:lstStyle/>
        <a:p>
          <a:endParaRPr lang="en-US" sz="1800">
            <a:solidFill>
              <a:schemeClr val="tx1">
                <a:lumMod val="75000"/>
                <a:lumOff val="25000"/>
              </a:schemeClr>
            </a:solidFill>
            <a:latin typeface="+mn-lt"/>
            <a:ea typeface="Verdana" panose="020B0604030504040204" pitchFamily="34" charset="0"/>
          </a:endParaRPr>
        </a:p>
      </dgm:t>
    </dgm:pt>
    <dgm:pt modelId="{71BDD056-4D6D-487B-B7C3-14458AF57717}" type="sibTrans" cxnId="{5B922C01-781B-4FD1-BDB2-2FE41B77C13C}">
      <dgm:prSet/>
      <dgm:spPr/>
      <dgm:t>
        <a:bodyPr/>
        <a:lstStyle/>
        <a:p>
          <a:endParaRPr lang="en-US" sz="1800">
            <a:solidFill>
              <a:schemeClr val="tx1">
                <a:lumMod val="75000"/>
                <a:lumOff val="25000"/>
              </a:schemeClr>
            </a:solidFill>
            <a:latin typeface="+mn-lt"/>
            <a:ea typeface="Verdana" panose="020B0604030504040204" pitchFamily="34" charset="0"/>
          </a:endParaRPr>
        </a:p>
      </dgm:t>
    </dgm:pt>
    <dgm:pt modelId="{7AA57BEF-A45A-4605-B1A4-3F26CD6EAD7F}">
      <dgm:prSet phldrT="[Text]" custT="1"/>
      <dgm:spPr/>
      <dgm:t>
        <a:bodyPr/>
        <a:lstStyle/>
        <a:p>
          <a:r>
            <a:rPr lang="el-GR" sz="1800">
              <a:solidFill>
                <a:schemeClr val="bg1"/>
              </a:solidFill>
              <a:latin typeface="+mn-lt"/>
              <a:ea typeface="Verdana" panose="020B0604030504040204" pitchFamily="34" charset="0"/>
            </a:rPr>
            <a:t>2</a:t>
          </a:r>
          <a:endParaRPr lang="en-US" sz="1800">
            <a:solidFill>
              <a:schemeClr val="bg1"/>
            </a:solidFill>
            <a:latin typeface="+mn-lt"/>
            <a:ea typeface="Verdana" panose="020B0604030504040204" pitchFamily="34" charset="0"/>
          </a:endParaRPr>
        </a:p>
      </dgm:t>
    </dgm:pt>
    <dgm:pt modelId="{11A71CFF-1995-4FBA-B53A-DFCBA3ECBF94}" type="parTrans" cxnId="{2C497A62-9AA1-4998-9443-DE3DE692A747}">
      <dgm:prSet/>
      <dgm:spPr/>
      <dgm:t>
        <a:bodyPr/>
        <a:lstStyle/>
        <a:p>
          <a:endParaRPr lang="en-US" sz="1800">
            <a:solidFill>
              <a:schemeClr val="tx1">
                <a:lumMod val="75000"/>
                <a:lumOff val="25000"/>
              </a:schemeClr>
            </a:solidFill>
            <a:latin typeface="+mn-lt"/>
            <a:ea typeface="Verdana" panose="020B0604030504040204" pitchFamily="34" charset="0"/>
          </a:endParaRPr>
        </a:p>
      </dgm:t>
    </dgm:pt>
    <dgm:pt modelId="{60403E27-65F2-4C60-A0B1-71D521308655}" type="sibTrans" cxnId="{2C497A62-9AA1-4998-9443-DE3DE692A747}">
      <dgm:prSet/>
      <dgm:spPr/>
      <dgm:t>
        <a:bodyPr/>
        <a:lstStyle/>
        <a:p>
          <a:endParaRPr lang="en-US" sz="1800">
            <a:solidFill>
              <a:schemeClr val="tx1">
                <a:lumMod val="75000"/>
                <a:lumOff val="25000"/>
              </a:schemeClr>
            </a:solidFill>
            <a:latin typeface="+mn-lt"/>
            <a:ea typeface="Verdana" panose="020B0604030504040204" pitchFamily="34" charset="0"/>
          </a:endParaRPr>
        </a:p>
      </dgm:t>
    </dgm:pt>
    <dgm:pt modelId="{537BA4FF-289E-4D34-8546-2A0936D031D2}">
      <dgm:prSet custT="1"/>
      <dgm:spPr/>
      <dgm:t>
        <a:bodyPr/>
        <a:lstStyle/>
        <a:p>
          <a:pPr marL="171450" lvl="1" indent="-171450" algn="l" defTabSz="711200">
            <a:lnSpc>
              <a:spcPct val="90000"/>
            </a:lnSpc>
            <a:spcBef>
              <a:spcPct val="0"/>
            </a:spcBef>
            <a:spcAft>
              <a:spcPct val="15000"/>
            </a:spcAft>
            <a:buChar char="•"/>
          </a:pPr>
          <a:r>
            <a:rPr lang="el-GR" sz="1800" kern="1200" dirty="0">
              <a:solidFill>
                <a:prstClr val="black">
                  <a:lumMod val="75000"/>
                  <a:lumOff val="25000"/>
                </a:prstClr>
              </a:solidFill>
              <a:latin typeface="+mn-lt"/>
              <a:ea typeface="Verdana" panose="020B0604030504040204" pitchFamily="34" charset="0"/>
              <a:cs typeface="+mn-cs"/>
            </a:rPr>
            <a:t>Να καταχωρείτε τις κινητικότητες των συμμετεχόντων σας</a:t>
          </a:r>
          <a:r>
            <a:rPr lang="en-US" sz="1800" kern="1200" dirty="0">
              <a:solidFill>
                <a:prstClr val="black">
                  <a:lumMod val="75000"/>
                  <a:lumOff val="25000"/>
                </a:prstClr>
              </a:solidFill>
              <a:latin typeface="+mn-lt"/>
              <a:ea typeface="Verdana" panose="020B0604030504040204" pitchFamily="34" charset="0"/>
              <a:cs typeface="+mn-cs"/>
            </a:rPr>
            <a:t> (Mobility Activities)</a:t>
          </a:r>
        </a:p>
      </dgm:t>
    </dgm:pt>
    <dgm:pt modelId="{BC72798C-FF3D-4504-9B71-B4A031442DB4}" type="parTrans" cxnId="{103FEFF5-C150-4924-B540-2B0E91A0E554}">
      <dgm:prSet/>
      <dgm:spPr/>
      <dgm:t>
        <a:bodyPr/>
        <a:lstStyle/>
        <a:p>
          <a:endParaRPr lang="en-US" sz="1800">
            <a:solidFill>
              <a:schemeClr val="tx1">
                <a:lumMod val="75000"/>
                <a:lumOff val="25000"/>
              </a:schemeClr>
            </a:solidFill>
            <a:latin typeface="+mn-lt"/>
            <a:ea typeface="Verdana" panose="020B0604030504040204" pitchFamily="34" charset="0"/>
          </a:endParaRPr>
        </a:p>
      </dgm:t>
    </dgm:pt>
    <dgm:pt modelId="{2E670D72-C3E8-469A-A897-98425CD5820C}" type="sibTrans" cxnId="{103FEFF5-C150-4924-B540-2B0E91A0E554}">
      <dgm:prSet/>
      <dgm:spPr/>
      <dgm:t>
        <a:bodyPr/>
        <a:lstStyle/>
        <a:p>
          <a:endParaRPr lang="en-US" sz="1800">
            <a:solidFill>
              <a:schemeClr val="tx1">
                <a:lumMod val="75000"/>
                <a:lumOff val="25000"/>
              </a:schemeClr>
            </a:solidFill>
            <a:latin typeface="+mn-lt"/>
            <a:ea typeface="Verdana" panose="020B0604030504040204" pitchFamily="34" charset="0"/>
          </a:endParaRPr>
        </a:p>
      </dgm:t>
    </dgm:pt>
    <dgm:pt modelId="{ED2E7516-837B-4716-89A3-C3C644B848E0}">
      <dgm:prSet custT="1"/>
      <dgm:spPr/>
      <dgm:t>
        <a:bodyPr/>
        <a:lstStyle/>
        <a:p>
          <a:r>
            <a:rPr lang="el-GR" sz="1800" kern="1200">
              <a:solidFill>
                <a:prstClr val="black">
                  <a:lumMod val="75000"/>
                  <a:lumOff val="25000"/>
                </a:prstClr>
              </a:solidFill>
              <a:latin typeface="+mn-lt"/>
              <a:ea typeface="Verdana" panose="020B0604030504040204" pitchFamily="34" charset="0"/>
              <a:cs typeface="+mn-cs"/>
            </a:rPr>
            <a:t>Να παρακολουθείτε τον προϋπολογισμό σας και το ποσοστό απορρόφησης ανά κατηγορία εξόδων</a:t>
          </a:r>
          <a:r>
            <a:rPr lang="en-US" sz="1800" kern="1200">
              <a:solidFill>
                <a:prstClr val="black">
                  <a:lumMod val="75000"/>
                  <a:lumOff val="25000"/>
                </a:prstClr>
              </a:solidFill>
              <a:latin typeface="+mn-lt"/>
              <a:ea typeface="Verdana" panose="020B0604030504040204" pitchFamily="34" charset="0"/>
              <a:cs typeface="+mn-cs"/>
            </a:rPr>
            <a:t> (Budget</a:t>
          </a:r>
          <a:r>
            <a:rPr lang="en-US" sz="1800" kern="1200">
              <a:solidFill>
                <a:schemeClr val="tx1">
                  <a:lumMod val="75000"/>
                  <a:lumOff val="25000"/>
                </a:schemeClr>
              </a:solidFill>
              <a:latin typeface="+mn-lt"/>
              <a:ea typeface="Verdana" panose="020B0604030504040204" pitchFamily="34" charset="0"/>
            </a:rPr>
            <a:t>)</a:t>
          </a:r>
        </a:p>
      </dgm:t>
    </dgm:pt>
    <dgm:pt modelId="{15A2BC45-9C73-4AD5-ACFE-9C0AE9F67F1E}" type="parTrans" cxnId="{8953706F-3D62-4435-9C3A-7C0561ED60C4}">
      <dgm:prSet/>
      <dgm:spPr/>
      <dgm:t>
        <a:bodyPr/>
        <a:lstStyle/>
        <a:p>
          <a:endParaRPr lang="en-US" sz="1800">
            <a:solidFill>
              <a:schemeClr val="tx1">
                <a:lumMod val="75000"/>
                <a:lumOff val="25000"/>
              </a:schemeClr>
            </a:solidFill>
            <a:latin typeface="+mn-lt"/>
            <a:ea typeface="Verdana" panose="020B0604030504040204" pitchFamily="34" charset="0"/>
          </a:endParaRPr>
        </a:p>
      </dgm:t>
    </dgm:pt>
    <dgm:pt modelId="{49DF6B7D-2744-4C17-BF12-33216920B529}" type="sibTrans" cxnId="{8953706F-3D62-4435-9C3A-7C0561ED60C4}">
      <dgm:prSet/>
      <dgm:spPr/>
      <dgm:t>
        <a:bodyPr/>
        <a:lstStyle/>
        <a:p>
          <a:endParaRPr lang="en-US" sz="1800">
            <a:solidFill>
              <a:schemeClr val="tx1">
                <a:lumMod val="75000"/>
                <a:lumOff val="25000"/>
              </a:schemeClr>
            </a:solidFill>
            <a:latin typeface="+mn-lt"/>
            <a:ea typeface="Verdana" panose="020B0604030504040204" pitchFamily="34" charset="0"/>
          </a:endParaRPr>
        </a:p>
      </dgm:t>
    </dgm:pt>
    <dgm:pt modelId="{9FE464F7-EE07-4437-B30B-64DAF8E7C7B5}">
      <dgm:prSet phldrT="[Text]" custT="1"/>
      <dgm:spPr/>
      <dgm:t>
        <a:bodyPr/>
        <a:lstStyle/>
        <a:p>
          <a:r>
            <a:rPr lang="el-GR" sz="1800">
              <a:solidFill>
                <a:schemeClr val="bg1"/>
              </a:solidFill>
              <a:latin typeface="+mn-lt"/>
              <a:ea typeface="Verdana" panose="020B0604030504040204" pitchFamily="34" charset="0"/>
            </a:rPr>
            <a:t>3</a:t>
          </a:r>
          <a:endParaRPr lang="en-US" sz="1800">
            <a:solidFill>
              <a:schemeClr val="bg1"/>
            </a:solidFill>
            <a:latin typeface="+mn-lt"/>
            <a:ea typeface="Verdana" panose="020B0604030504040204" pitchFamily="34" charset="0"/>
          </a:endParaRPr>
        </a:p>
      </dgm:t>
    </dgm:pt>
    <dgm:pt modelId="{2475BA87-FD9F-4029-B6B6-D0C9B7200152}" type="sibTrans" cxnId="{F7F3E9A3-115A-4E2C-AEE2-D7A3802A194A}">
      <dgm:prSet/>
      <dgm:spPr/>
      <dgm:t>
        <a:bodyPr/>
        <a:lstStyle/>
        <a:p>
          <a:endParaRPr lang="en-US" sz="1800">
            <a:solidFill>
              <a:schemeClr val="tx1">
                <a:lumMod val="75000"/>
                <a:lumOff val="25000"/>
              </a:schemeClr>
            </a:solidFill>
            <a:latin typeface="+mn-lt"/>
            <a:ea typeface="Verdana" panose="020B0604030504040204" pitchFamily="34" charset="0"/>
          </a:endParaRPr>
        </a:p>
      </dgm:t>
    </dgm:pt>
    <dgm:pt modelId="{12BE5598-93F0-4E2D-A8FA-5FCADB8D8D31}" type="parTrans" cxnId="{F7F3E9A3-115A-4E2C-AEE2-D7A3802A194A}">
      <dgm:prSet/>
      <dgm:spPr/>
      <dgm:t>
        <a:bodyPr/>
        <a:lstStyle/>
        <a:p>
          <a:endParaRPr lang="en-US" sz="1800">
            <a:solidFill>
              <a:schemeClr val="tx1">
                <a:lumMod val="75000"/>
                <a:lumOff val="25000"/>
              </a:schemeClr>
            </a:solidFill>
            <a:latin typeface="+mn-lt"/>
            <a:ea typeface="Verdana" panose="020B0604030504040204" pitchFamily="34" charset="0"/>
          </a:endParaRPr>
        </a:p>
      </dgm:t>
    </dgm:pt>
    <dgm:pt modelId="{58310301-50F0-4D99-8857-3C43ED178FF3}">
      <dgm:prSet phldrT="[Text]" custT="1"/>
      <dgm:spPr/>
      <dgm:t>
        <a:bodyPr/>
        <a:lstStyle/>
        <a:p>
          <a:r>
            <a:rPr lang="en-US" sz="1800" dirty="0">
              <a:solidFill>
                <a:schemeClr val="bg1"/>
              </a:solidFill>
              <a:latin typeface="+mn-lt"/>
              <a:ea typeface="Verdana" panose="020B0604030504040204" pitchFamily="34" charset="0"/>
            </a:rPr>
            <a:t>4</a:t>
          </a:r>
        </a:p>
      </dgm:t>
    </dgm:pt>
    <dgm:pt modelId="{66DCB231-864D-44EA-9CF9-54700399A6DB}" type="parTrans" cxnId="{F31F2102-E338-4E6C-8AF9-46A0A3F0AD1B}">
      <dgm:prSet/>
      <dgm:spPr/>
      <dgm:t>
        <a:bodyPr/>
        <a:lstStyle/>
        <a:p>
          <a:endParaRPr lang="en-US" sz="1800">
            <a:latin typeface="+mn-lt"/>
          </a:endParaRPr>
        </a:p>
      </dgm:t>
    </dgm:pt>
    <dgm:pt modelId="{DE8E7E32-B9F3-4082-80FC-706C7472A8B7}" type="sibTrans" cxnId="{F31F2102-E338-4E6C-8AF9-46A0A3F0AD1B}">
      <dgm:prSet/>
      <dgm:spPr/>
      <dgm:t>
        <a:bodyPr/>
        <a:lstStyle/>
        <a:p>
          <a:endParaRPr lang="en-US" sz="1800">
            <a:latin typeface="+mn-lt"/>
          </a:endParaRPr>
        </a:p>
      </dgm:t>
    </dgm:pt>
    <dgm:pt modelId="{89FECF06-7CC6-4CAB-9181-C5C0D3D53F47}">
      <dgm:prSet custT="1"/>
      <dgm:spPr/>
      <dgm:t>
        <a:bodyPr/>
        <a:lstStyle/>
        <a:p>
          <a:r>
            <a:rPr lang="en-US" sz="1800" dirty="0">
              <a:solidFill>
                <a:schemeClr val="bg1"/>
              </a:solidFill>
              <a:latin typeface="+mn-lt"/>
              <a:ea typeface="Verdana" panose="020B0604030504040204" pitchFamily="34" charset="0"/>
            </a:rPr>
            <a:t>5</a:t>
          </a:r>
          <a:r>
            <a:rPr lang="el-GR" sz="1800" dirty="0">
              <a:solidFill>
                <a:schemeClr val="tx1">
                  <a:lumMod val="75000"/>
                  <a:lumOff val="25000"/>
                </a:schemeClr>
              </a:solidFill>
              <a:latin typeface="+mn-lt"/>
              <a:ea typeface="Verdana" panose="020B0604030504040204" pitchFamily="34" charset="0"/>
            </a:rPr>
            <a:t> </a:t>
          </a:r>
          <a:endParaRPr lang="en-US" sz="1800" dirty="0">
            <a:solidFill>
              <a:schemeClr val="tx1">
                <a:lumMod val="75000"/>
                <a:lumOff val="25000"/>
              </a:schemeClr>
            </a:solidFill>
            <a:latin typeface="+mn-lt"/>
            <a:ea typeface="Verdana" panose="020B0604030504040204" pitchFamily="34" charset="0"/>
          </a:endParaRPr>
        </a:p>
      </dgm:t>
    </dgm:pt>
    <dgm:pt modelId="{98C2456F-CB56-4217-87A7-AB75F7688731}" type="parTrans" cxnId="{B8AD3F13-DAD0-4639-B073-4D53894D5C8A}">
      <dgm:prSet/>
      <dgm:spPr/>
      <dgm:t>
        <a:bodyPr/>
        <a:lstStyle/>
        <a:p>
          <a:endParaRPr lang="en-US" sz="1800">
            <a:latin typeface="+mn-lt"/>
          </a:endParaRPr>
        </a:p>
      </dgm:t>
    </dgm:pt>
    <dgm:pt modelId="{8BC252C3-97CD-463F-A6E1-F8A0F7058553}" type="sibTrans" cxnId="{B8AD3F13-DAD0-4639-B073-4D53894D5C8A}">
      <dgm:prSet/>
      <dgm:spPr/>
      <dgm:t>
        <a:bodyPr/>
        <a:lstStyle/>
        <a:p>
          <a:endParaRPr lang="en-US" sz="1800">
            <a:latin typeface="+mn-lt"/>
          </a:endParaRPr>
        </a:p>
      </dgm:t>
    </dgm:pt>
    <dgm:pt modelId="{37FB4557-80BC-4072-8208-672B2B0B1A58}">
      <dgm:prSet custT="1"/>
      <dgm:spPr/>
      <dgm:t>
        <a:bodyPr/>
        <a:lstStyle/>
        <a:p>
          <a:r>
            <a:rPr lang="en-US" sz="1800" kern="1200" dirty="0">
              <a:solidFill>
                <a:prstClr val="black">
                  <a:lumMod val="75000"/>
                  <a:lumOff val="25000"/>
                </a:prstClr>
              </a:solidFill>
              <a:latin typeface="+mn-lt"/>
              <a:ea typeface="Verdana" panose="020B0604030504040204" pitchFamily="34" charset="0"/>
              <a:cs typeface="+mn-cs"/>
            </a:rPr>
            <a:t> </a:t>
          </a:r>
          <a:r>
            <a:rPr lang="el-GR" sz="1800" kern="1200" dirty="0">
              <a:solidFill>
                <a:prstClr val="black">
                  <a:lumMod val="75000"/>
                  <a:lumOff val="25000"/>
                </a:prstClr>
              </a:solidFill>
              <a:latin typeface="+mn-lt"/>
              <a:ea typeface="Verdana" panose="020B0604030504040204" pitchFamily="34" charset="0"/>
              <a:cs typeface="+mn-cs"/>
            </a:rPr>
            <a:t>Να υποβάλλετε Τελικές Εκθέσεις </a:t>
          </a:r>
          <a:r>
            <a:rPr lang="en-US" sz="1800" kern="1200" dirty="0">
              <a:solidFill>
                <a:prstClr val="black">
                  <a:lumMod val="75000"/>
                  <a:lumOff val="25000"/>
                </a:prstClr>
              </a:solidFill>
              <a:latin typeface="+mn-lt"/>
              <a:ea typeface="Verdana" panose="020B0604030504040204" pitchFamily="34" charset="0"/>
              <a:cs typeface="+mn-cs"/>
            </a:rPr>
            <a:t>(Final Reports)</a:t>
          </a:r>
        </a:p>
      </dgm:t>
    </dgm:pt>
    <dgm:pt modelId="{07EDEE38-BFE4-473E-B97B-227224BEC45A}" type="parTrans" cxnId="{96743C32-22F6-4239-856C-FEDC9798B6F9}">
      <dgm:prSet/>
      <dgm:spPr/>
      <dgm:t>
        <a:bodyPr/>
        <a:lstStyle/>
        <a:p>
          <a:endParaRPr lang="en-US" sz="1800">
            <a:latin typeface="+mn-lt"/>
          </a:endParaRPr>
        </a:p>
      </dgm:t>
    </dgm:pt>
    <dgm:pt modelId="{3C3E94F5-E760-423F-8D3C-F01D70D6604B}" type="sibTrans" cxnId="{96743C32-22F6-4239-856C-FEDC9798B6F9}">
      <dgm:prSet/>
      <dgm:spPr/>
      <dgm:t>
        <a:bodyPr/>
        <a:lstStyle/>
        <a:p>
          <a:endParaRPr lang="en-US" sz="1800">
            <a:latin typeface="+mn-lt"/>
          </a:endParaRPr>
        </a:p>
      </dgm:t>
    </dgm:pt>
    <dgm:pt modelId="{2AB260D6-FAA8-41C5-ACAA-AED2453A715D}">
      <dgm:prSet custT="1"/>
      <dgm:spPr/>
      <dgm:t>
        <a:bodyPr/>
        <a:lstStyle/>
        <a:p>
          <a:pPr marL="171450" lvl="1" indent="-171450" algn="l" defTabSz="711200">
            <a:lnSpc>
              <a:spcPct val="90000"/>
            </a:lnSpc>
            <a:spcBef>
              <a:spcPct val="0"/>
            </a:spcBef>
            <a:spcAft>
              <a:spcPct val="15000"/>
            </a:spcAft>
            <a:buChar char="•"/>
          </a:pPr>
          <a:r>
            <a:rPr lang="el-GR" sz="1800" kern="1200">
              <a:solidFill>
                <a:prstClr val="black">
                  <a:lumMod val="75000"/>
                  <a:lumOff val="25000"/>
                </a:prstClr>
              </a:solidFill>
              <a:latin typeface="+mn-lt"/>
              <a:ea typeface="Verdana" panose="020B0604030504040204" pitchFamily="34" charset="0"/>
              <a:cs typeface="+mn-cs"/>
            </a:rPr>
            <a:t>Να αποστέλλετε τις Εκθέσεις των Συμμετεχόντων μετά από την κινητικότητά τους</a:t>
          </a:r>
          <a:r>
            <a:rPr lang="en-US" sz="1800" kern="1200">
              <a:solidFill>
                <a:prstClr val="black">
                  <a:lumMod val="75000"/>
                  <a:lumOff val="25000"/>
                </a:prstClr>
              </a:solidFill>
              <a:latin typeface="+mn-lt"/>
              <a:ea typeface="Verdana" panose="020B0604030504040204" pitchFamily="34" charset="0"/>
              <a:cs typeface="+mn-cs"/>
            </a:rPr>
            <a:t> (Participants Reports)</a:t>
          </a:r>
        </a:p>
      </dgm:t>
    </dgm:pt>
    <dgm:pt modelId="{26092BAC-7D51-4916-84A5-93811C916691}" type="parTrans" cxnId="{E2896163-0356-4367-B14B-46EA9496F9D7}">
      <dgm:prSet/>
      <dgm:spPr/>
      <dgm:t>
        <a:bodyPr/>
        <a:lstStyle/>
        <a:p>
          <a:endParaRPr lang="en-US" sz="1800">
            <a:latin typeface="+mn-lt"/>
          </a:endParaRPr>
        </a:p>
      </dgm:t>
    </dgm:pt>
    <dgm:pt modelId="{A5E8FCFD-5A36-4285-9DF0-322DA35EDE28}" type="sibTrans" cxnId="{E2896163-0356-4367-B14B-46EA9496F9D7}">
      <dgm:prSet/>
      <dgm:spPr/>
      <dgm:t>
        <a:bodyPr/>
        <a:lstStyle/>
        <a:p>
          <a:endParaRPr lang="en-US" sz="1800">
            <a:latin typeface="+mn-lt"/>
          </a:endParaRPr>
        </a:p>
      </dgm:t>
    </dgm:pt>
    <dgm:pt modelId="{3BCE7592-35F8-4F58-82DF-95957CE819AB}" type="pres">
      <dgm:prSet presAssocID="{23AB9489-44D5-4AA3-9492-4CA20CB36D5F}" presName="linearFlow" presStyleCnt="0">
        <dgm:presLayoutVars>
          <dgm:dir/>
          <dgm:animLvl val="lvl"/>
          <dgm:resizeHandles val="exact"/>
        </dgm:presLayoutVars>
      </dgm:prSet>
      <dgm:spPr/>
    </dgm:pt>
    <dgm:pt modelId="{4EE738DC-27B0-4E91-8A92-844263F46745}" type="pres">
      <dgm:prSet presAssocID="{598590BC-485F-40E8-B5DA-ADD20B22530B}" presName="composite" presStyleCnt="0"/>
      <dgm:spPr/>
    </dgm:pt>
    <dgm:pt modelId="{EE7C4BE2-FEB6-4988-9F0B-1D9FA8D25FA9}" type="pres">
      <dgm:prSet presAssocID="{598590BC-485F-40E8-B5DA-ADD20B22530B}" presName="parentText" presStyleLbl="alignNode1" presStyleIdx="0" presStyleCnt="5">
        <dgm:presLayoutVars>
          <dgm:chMax val="1"/>
          <dgm:bulletEnabled val="1"/>
        </dgm:presLayoutVars>
      </dgm:prSet>
      <dgm:spPr/>
    </dgm:pt>
    <dgm:pt modelId="{2F923CF2-60A7-4016-AA67-5AF1B371ADEC}" type="pres">
      <dgm:prSet presAssocID="{598590BC-485F-40E8-B5DA-ADD20B22530B}" presName="descendantText" presStyleLbl="alignAcc1" presStyleIdx="0" presStyleCnt="5" custLinFactNeighborX="0" custLinFactNeighborY="-1">
        <dgm:presLayoutVars>
          <dgm:bulletEnabled val="1"/>
        </dgm:presLayoutVars>
      </dgm:prSet>
      <dgm:spPr/>
    </dgm:pt>
    <dgm:pt modelId="{F54FF58A-01AD-4318-8944-3016FC5175F5}" type="pres">
      <dgm:prSet presAssocID="{58AC37E0-10CB-4D0A-901B-65BFDD12D303}" presName="sp" presStyleCnt="0"/>
      <dgm:spPr/>
    </dgm:pt>
    <dgm:pt modelId="{804C351F-042E-463D-A519-D6C92D0CB0A9}" type="pres">
      <dgm:prSet presAssocID="{7AA57BEF-A45A-4605-B1A4-3F26CD6EAD7F}" presName="composite" presStyleCnt="0"/>
      <dgm:spPr/>
    </dgm:pt>
    <dgm:pt modelId="{AB71A8B8-FA10-4BC5-B9B2-ECD63DE6E033}" type="pres">
      <dgm:prSet presAssocID="{7AA57BEF-A45A-4605-B1A4-3F26CD6EAD7F}" presName="parentText" presStyleLbl="alignNode1" presStyleIdx="1" presStyleCnt="5">
        <dgm:presLayoutVars>
          <dgm:chMax val="1"/>
          <dgm:bulletEnabled val="1"/>
        </dgm:presLayoutVars>
      </dgm:prSet>
      <dgm:spPr/>
    </dgm:pt>
    <dgm:pt modelId="{8ACC1FEC-9993-475D-9C11-501BBAEB4367}" type="pres">
      <dgm:prSet presAssocID="{7AA57BEF-A45A-4605-B1A4-3F26CD6EAD7F}" presName="descendantText" presStyleLbl="alignAcc1" presStyleIdx="1" presStyleCnt="5" custScaleY="107065" custLinFactNeighborY="440">
        <dgm:presLayoutVars>
          <dgm:bulletEnabled val="1"/>
        </dgm:presLayoutVars>
      </dgm:prSet>
      <dgm:spPr/>
    </dgm:pt>
    <dgm:pt modelId="{53D8F78D-7C0C-44C1-B51B-9DB970CCDD8B}" type="pres">
      <dgm:prSet presAssocID="{60403E27-65F2-4C60-A0B1-71D521308655}" presName="sp" presStyleCnt="0"/>
      <dgm:spPr/>
    </dgm:pt>
    <dgm:pt modelId="{6CFB8D57-61C8-4042-A2DF-A6EDF1E799CF}" type="pres">
      <dgm:prSet presAssocID="{9FE464F7-EE07-4437-B30B-64DAF8E7C7B5}" presName="composite" presStyleCnt="0"/>
      <dgm:spPr/>
    </dgm:pt>
    <dgm:pt modelId="{7E6764AA-D58C-48F4-AAFA-66F34514CF5A}" type="pres">
      <dgm:prSet presAssocID="{9FE464F7-EE07-4437-B30B-64DAF8E7C7B5}" presName="parentText" presStyleLbl="alignNode1" presStyleIdx="2" presStyleCnt="5">
        <dgm:presLayoutVars>
          <dgm:chMax val="1"/>
          <dgm:bulletEnabled val="1"/>
        </dgm:presLayoutVars>
      </dgm:prSet>
      <dgm:spPr/>
    </dgm:pt>
    <dgm:pt modelId="{8E4B1003-F1D9-4218-B9B2-749DAB2A13AB}" type="pres">
      <dgm:prSet presAssocID="{9FE464F7-EE07-4437-B30B-64DAF8E7C7B5}" presName="descendantText" presStyleLbl="alignAcc1" presStyleIdx="2" presStyleCnt="5">
        <dgm:presLayoutVars>
          <dgm:bulletEnabled val="1"/>
        </dgm:presLayoutVars>
      </dgm:prSet>
      <dgm:spPr/>
    </dgm:pt>
    <dgm:pt modelId="{117E73D1-23AD-4C2A-A48A-EA8701F88D20}" type="pres">
      <dgm:prSet presAssocID="{2475BA87-FD9F-4029-B6B6-D0C9B7200152}" presName="sp" presStyleCnt="0"/>
      <dgm:spPr/>
    </dgm:pt>
    <dgm:pt modelId="{C9528B8F-58DC-4D87-A299-78513A54E2A5}" type="pres">
      <dgm:prSet presAssocID="{58310301-50F0-4D99-8857-3C43ED178FF3}" presName="composite" presStyleCnt="0"/>
      <dgm:spPr/>
    </dgm:pt>
    <dgm:pt modelId="{7B508AD1-73D6-4188-85E1-FFCF1049A518}" type="pres">
      <dgm:prSet presAssocID="{58310301-50F0-4D99-8857-3C43ED178FF3}" presName="parentText" presStyleLbl="alignNode1" presStyleIdx="3" presStyleCnt="5">
        <dgm:presLayoutVars>
          <dgm:chMax val="1"/>
          <dgm:bulletEnabled val="1"/>
        </dgm:presLayoutVars>
      </dgm:prSet>
      <dgm:spPr/>
    </dgm:pt>
    <dgm:pt modelId="{793D33A4-A58E-4277-854E-34E416B1FF11}" type="pres">
      <dgm:prSet presAssocID="{58310301-50F0-4D99-8857-3C43ED178FF3}" presName="descendantText" presStyleLbl="alignAcc1" presStyleIdx="3" presStyleCnt="5" custScaleY="97927" custLinFactNeighborX="0" custLinFactNeighborY="-2773">
        <dgm:presLayoutVars>
          <dgm:bulletEnabled val="1"/>
        </dgm:presLayoutVars>
      </dgm:prSet>
      <dgm:spPr/>
    </dgm:pt>
    <dgm:pt modelId="{8EFF5B80-90B3-4804-96EF-BC936188F304}" type="pres">
      <dgm:prSet presAssocID="{DE8E7E32-B9F3-4082-80FC-706C7472A8B7}" presName="sp" presStyleCnt="0"/>
      <dgm:spPr/>
    </dgm:pt>
    <dgm:pt modelId="{45CFC01A-8DF5-44F7-9F9E-737D07D086B1}" type="pres">
      <dgm:prSet presAssocID="{89FECF06-7CC6-4CAB-9181-C5C0D3D53F47}" presName="composite" presStyleCnt="0"/>
      <dgm:spPr/>
    </dgm:pt>
    <dgm:pt modelId="{1F757D07-9648-4400-B3CF-C65441FB0417}" type="pres">
      <dgm:prSet presAssocID="{89FECF06-7CC6-4CAB-9181-C5C0D3D53F47}" presName="parentText" presStyleLbl="alignNode1" presStyleIdx="4" presStyleCnt="5">
        <dgm:presLayoutVars>
          <dgm:chMax val="1"/>
          <dgm:bulletEnabled val="1"/>
        </dgm:presLayoutVars>
      </dgm:prSet>
      <dgm:spPr/>
    </dgm:pt>
    <dgm:pt modelId="{E52D165B-D812-4150-A4E3-D6EA682A1E72}" type="pres">
      <dgm:prSet presAssocID="{89FECF06-7CC6-4CAB-9181-C5C0D3D53F47}" presName="descendantText" presStyleLbl="alignAcc1" presStyleIdx="4" presStyleCnt="5" custLinFactNeighborX="0" custLinFactNeighborY="-1602">
        <dgm:presLayoutVars>
          <dgm:bulletEnabled val="1"/>
        </dgm:presLayoutVars>
      </dgm:prSet>
      <dgm:spPr/>
    </dgm:pt>
  </dgm:ptLst>
  <dgm:cxnLst>
    <dgm:cxn modelId="{5B922C01-781B-4FD1-BDB2-2FE41B77C13C}" srcId="{598590BC-485F-40E8-B5DA-ADD20B22530B}" destId="{C0BAC63C-CEB2-4235-A437-DB710AB1143F}" srcOrd="0" destOrd="0" parTransId="{A3EB5EB3-6E46-46BC-87DE-108255EAC373}" sibTransId="{71BDD056-4D6D-487B-B7C3-14458AF57717}"/>
    <dgm:cxn modelId="{F31F2102-E338-4E6C-8AF9-46A0A3F0AD1B}" srcId="{23AB9489-44D5-4AA3-9492-4CA20CB36D5F}" destId="{58310301-50F0-4D99-8857-3C43ED178FF3}" srcOrd="3" destOrd="0" parTransId="{66DCB231-864D-44EA-9CF9-54700399A6DB}" sibTransId="{DE8E7E32-B9F3-4082-80FC-706C7472A8B7}"/>
    <dgm:cxn modelId="{2B8BA40D-93FE-4197-9897-2F4EE19D31D2}" type="presOf" srcId="{23AB9489-44D5-4AA3-9492-4CA20CB36D5F}" destId="{3BCE7592-35F8-4F58-82DF-95957CE819AB}" srcOrd="0" destOrd="0" presId="urn:microsoft.com/office/officeart/2005/8/layout/chevron2"/>
    <dgm:cxn modelId="{B8AD3F13-DAD0-4639-B073-4D53894D5C8A}" srcId="{23AB9489-44D5-4AA3-9492-4CA20CB36D5F}" destId="{89FECF06-7CC6-4CAB-9181-C5C0D3D53F47}" srcOrd="4" destOrd="0" parTransId="{98C2456F-CB56-4217-87A7-AB75F7688731}" sibTransId="{8BC252C3-97CD-463F-A6E1-F8A0F7058553}"/>
    <dgm:cxn modelId="{96743C32-22F6-4239-856C-FEDC9798B6F9}" srcId="{89FECF06-7CC6-4CAB-9181-C5C0D3D53F47}" destId="{37FB4557-80BC-4072-8208-672B2B0B1A58}" srcOrd="0" destOrd="0" parTransId="{07EDEE38-BFE4-473E-B97B-227224BEC45A}" sibTransId="{3C3E94F5-E760-423F-8D3C-F01D70D6604B}"/>
    <dgm:cxn modelId="{C4FE2541-B632-40B6-B582-7AEE2D1CD116}" type="presOf" srcId="{ED2E7516-837B-4716-89A3-C3C644B848E0}" destId="{8E4B1003-F1D9-4218-B9B2-749DAB2A13AB}" srcOrd="0" destOrd="0" presId="urn:microsoft.com/office/officeart/2005/8/layout/chevron2"/>
    <dgm:cxn modelId="{2C497A62-9AA1-4998-9443-DE3DE692A747}" srcId="{23AB9489-44D5-4AA3-9492-4CA20CB36D5F}" destId="{7AA57BEF-A45A-4605-B1A4-3F26CD6EAD7F}" srcOrd="1" destOrd="0" parTransId="{11A71CFF-1995-4FBA-B53A-DFCBA3ECBF94}" sibTransId="{60403E27-65F2-4C60-A0B1-71D521308655}"/>
    <dgm:cxn modelId="{E2896163-0356-4367-B14B-46EA9496F9D7}" srcId="{58310301-50F0-4D99-8857-3C43ED178FF3}" destId="{2AB260D6-FAA8-41C5-ACAA-AED2453A715D}" srcOrd="0" destOrd="0" parTransId="{26092BAC-7D51-4916-84A5-93811C916691}" sibTransId="{A5E8FCFD-5A36-4285-9DF0-322DA35EDE28}"/>
    <dgm:cxn modelId="{AB6A4A6C-6321-4D06-9764-83D29FEFF29B}" type="presOf" srcId="{37FB4557-80BC-4072-8208-672B2B0B1A58}" destId="{E52D165B-D812-4150-A4E3-D6EA682A1E72}" srcOrd="0" destOrd="0" presId="urn:microsoft.com/office/officeart/2005/8/layout/chevron2"/>
    <dgm:cxn modelId="{8953706F-3D62-4435-9C3A-7C0561ED60C4}" srcId="{9FE464F7-EE07-4437-B30B-64DAF8E7C7B5}" destId="{ED2E7516-837B-4716-89A3-C3C644B848E0}" srcOrd="0" destOrd="0" parTransId="{15A2BC45-9C73-4AD5-ACFE-9C0AE9F67F1E}" sibTransId="{49DF6B7D-2744-4C17-BF12-33216920B529}"/>
    <dgm:cxn modelId="{20800E84-E365-4E8B-8C5D-377A7B5907F4}" type="presOf" srcId="{9FE464F7-EE07-4437-B30B-64DAF8E7C7B5}" destId="{7E6764AA-D58C-48F4-AAFA-66F34514CF5A}" srcOrd="0" destOrd="0" presId="urn:microsoft.com/office/officeart/2005/8/layout/chevron2"/>
    <dgm:cxn modelId="{4CFA3D8C-BC44-4903-86EC-F6276E9E048C}" type="presOf" srcId="{89FECF06-7CC6-4CAB-9181-C5C0D3D53F47}" destId="{1F757D07-9648-4400-B3CF-C65441FB0417}" srcOrd="0" destOrd="0" presId="urn:microsoft.com/office/officeart/2005/8/layout/chevron2"/>
    <dgm:cxn modelId="{A6420097-E720-4FB8-BC64-75E30DFE456E}" type="presOf" srcId="{7AA57BEF-A45A-4605-B1A4-3F26CD6EAD7F}" destId="{AB71A8B8-FA10-4BC5-B9B2-ECD63DE6E033}" srcOrd="0" destOrd="0" presId="urn:microsoft.com/office/officeart/2005/8/layout/chevron2"/>
    <dgm:cxn modelId="{F7F3E9A3-115A-4E2C-AEE2-D7A3802A194A}" srcId="{23AB9489-44D5-4AA3-9492-4CA20CB36D5F}" destId="{9FE464F7-EE07-4437-B30B-64DAF8E7C7B5}" srcOrd="2" destOrd="0" parTransId="{12BE5598-93F0-4E2D-A8FA-5FCADB8D8D31}" sibTransId="{2475BA87-FD9F-4029-B6B6-D0C9B7200152}"/>
    <dgm:cxn modelId="{B39575C0-517E-4538-B20A-EA68437CCAB1}" type="presOf" srcId="{58310301-50F0-4D99-8857-3C43ED178FF3}" destId="{7B508AD1-73D6-4188-85E1-FFCF1049A518}" srcOrd="0" destOrd="0" presId="urn:microsoft.com/office/officeart/2005/8/layout/chevron2"/>
    <dgm:cxn modelId="{6BD130D6-D5AA-4D31-9051-50B740B075F6}" type="presOf" srcId="{598590BC-485F-40E8-B5DA-ADD20B22530B}" destId="{EE7C4BE2-FEB6-4988-9F0B-1D9FA8D25FA9}" srcOrd="0" destOrd="0" presId="urn:microsoft.com/office/officeart/2005/8/layout/chevron2"/>
    <dgm:cxn modelId="{E6B238EE-BBE2-419F-9CA8-3B174C74C676}" srcId="{23AB9489-44D5-4AA3-9492-4CA20CB36D5F}" destId="{598590BC-485F-40E8-B5DA-ADD20B22530B}" srcOrd="0" destOrd="0" parTransId="{8C31FC48-5581-4A38-A666-972BF3D61955}" sibTransId="{58AC37E0-10CB-4D0A-901B-65BFDD12D303}"/>
    <dgm:cxn modelId="{2700D4EE-B3A4-4133-AA27-2D1C4B609732}" type="presOf" srcId="{2AB260D6-FAA8-41C5-ACAA-AED2453A715D}" destId="{793D33A4-A58E-4277-854E-34E416B1FF11}" srcOrd="0" destOrd="0" presId="urn:microsoft.com/office/officeart/2005/8/layout/chevron2"/>
    <dgm:cxn modelId="{DF4967F3-B13B-4AD7-BED8-7C35F1917234}" type="presOf" srcId="{C0BAC63C-CEB2-4235-A437-DB710AB1143F}" destId="{2F923CF2-60A7-4016-AA67-5AF1B371ADEC}" srcOrd="0" destOrd="0" presId="urn:microsoft.com/office/officeart/2005/8/layout/chevron2"/>
    <dgm:cxn modelId="{103FEFF5-C150-4924-B540-2B0E91A0E554}" srcId="{7AA57BEF-A45A-4605-B1A4-3F26CD6EAD7F}" destId="{537BA4FF-289E-4D34-8546-2A0936D031D2}" srcOrd="0" destOrd="0" parTransId="{BC72798C-FF3D-4504-9B71-B4A031442DB4}" sibTransId="{2E670D72-C3E8-469A-A897-98425CD5820C}"/>
    <dgm:cxn modelId="{A9607DFD-1CEE-489C-A165-4DDCE1A0C757}" type="presOf" srcId="{537BA4FF-289E-4D34-8546-2A0936D031D2}" destId="{8ACC1FEC-9993-475D-9C11-501BBAEB4367}" srcOrd="0" destOrd="0" presId="urn:microsoft.com/office/officeart/2005/8/layout/chevron2"/>
    <dgm:cxn modelId="{E358486C-E256-49E0-8E7D-A2804D51CEE0}" type="presParOf" srcId="{3BCE7592-35F8-4F58-82DF-95957CE819AB}" destId="{4EE738DC-27B0-4E91-8A92-844263F46745}" srcOrd="0" destOrd="0" presId="urn:microsoft.com/office/officeart/2005/8/layout/chevron2"/>
    <dgm:cxn modelId="{882FD26A-8551-424B-9572-251C8D15B7D0}" type="presParOf" srcId="{4EE738DC-27B0-4E91-8A92-844263F46745}" destId="{EE7C4BE2-FEB6-4988-9F0B-1D9FA8D25FA9}" srcOrd="0" destOrd="0" presId="urn:microsoft.com/office/officeart/2005/8/layout/chevron2"/>
    <dgm:cxn modelId="{264C973C-2E32-48E3-8AC0-4CAB991F465E}" type="presParOf" srcId="{4EE738DC-27B0-4E91-8A92-844263F46745}" destId="{2F923CF2-60A7-4016-AA67-5AF1B371ADEC}" srcOrd="1" destOrd="0" presId="urn:microsoft.com/office/officeart/2005/8/layout/chevron2"/>
    <dgm:cxn modelId="{8BC71B7C-2A93-4DEF-9AFA-63E4D25960CB}" type="presParOf" srcId="{3BCE7592-35F8-4F58-82DF-95957CE819AB}" destId="{F54FF58A-01AD-4318-8944-3016FC5175F5}" srcOrd="1" destOrd="0" presId="urn:microsoft.com/office/officeart/2005/8/layout/chevron2"/>
    <dgm:cxn modelId="{66CC462B-EE3C-4121-866D-5D30453A0F8B}" type="presParOf" srcId="{3BCE7592-35F8-4F58-82DF-95957CE819AB}" destId="{804C351F-042E-463D-A519-D6C92D0CB0A9}" srcOrd="2" destOrd="0" presId="urn:microsoft.com/office/officeart/2005/8/layout/chevron2"/>
    <dgm:cxn modelId="{A5F55D69-94A4-40D7-A077-24503221B132}" type="presParOf" srcId="{804C351F-042E-463D-A519-D6C92D0CB0A9}" destId="{AB71A8B8-FA10-4BC5-B9B2-ECD63DE6E033}" srcOrd="0" destOrd="0" presId="urn:microsoft.com/office/officeart/2005/8/layout/chevron2"/>
    <dgm:cxn modelId="{6E915132-D726-4930-AF05-F3B4E5BCDAC0}" type="presParOf" srcId="{804C351F-042E-463D-A519-D6C92D0CB0A9}" destId="{8ACC1FEC-9993-475D-9C11-501BBAEB4367}" srcOrd="1" destOrd="0" presId="urn:microsoft.com/office/officeart/2005/8/layout/chevron2"/>
    <dgm:cxn modelId="{C42918E2-F66D-4FD3-B270-374B4DF932D3}" type="presParOf" srcId="{3BCE7592-35F8-4F58-82DF-95957CE819AB}" destId="{53D8F78D-7C0C-44C1-B51B-9DB970CCDD8B}" srcOrd="3" destOrd="0" presId="urn:microsoft.com/office/officeart/2005/8/layout/chevron2"/>
    <dgm:cxn modelId="{ECD21814-F54F-4455-8CE4-683C38B328F3}" type="presParOf" srcId="{3BCE7592-35F8-4F58-82DF-95957CE819AB}" destId="{6CFB8D57-61C8-4042-A2DF-A6EDF1E799CF}" srcOrd="4" destOrd="0" presId="urn:microsoft.com/office/officeart/2005/8/layout/chevron2"/>
    <dgm:cxn modelId="{DB354D94-36A2-4B45-A5C6-A55E9FDFF8DA}" type="presParOf" srcId="{6CFB8D57-61C8-4042-A2DF-A6EDF1E799CF}" destId="{7E6764AA-D58C-48F4-AAFA-66F34514CF5A}" srcOrd="0" destOrd="0" presId="urn:microsoft.com/office/officeart/2005/8/layout/chevron2"/>
    <dgm:cxn modelId="{80C4A68C-FBAD-4723-8414-198B8530C628}" type="presParOf" srcId="{6CFB8D57-61C8-4042-A2DF-A6EDF1E799CF}" destId="{8E4B1003-F1D9-4218-B9B2-749DAB2A13AB}" srcOrd="1" destOrd="0" presId="urn:microsoft.com/office/officeart/2005/8/layout/chevron2"/>
    <dgm:cxn modelId="{8100413C-D733-4480-A639-C6380F2C1D18}" type="presParOf" srcId="{3BCE7592-35F8-4F58-82DF-95957CE819AB}" destId="{117E73D1-23AD-4C2A-A48A-EA8701F88D20}" srcOrd="5" destOrd="0" presId="urn:microsoft.com/office/officeart/2005/8/layout/chevron2"/>
    <dgm:cxn modelId="{37E2509B-2780-4519-9745-07A3BF2C9384}" type="presParOf" srcId="{3BCE7592-35F8-4F58-82DF-95957CE819AB}" destId="{C9528B8F-58DC-4D87-A299-78513A54E2A5}" srcOrd="6" destOrd="0" presId="urn:microsoft.com/office/officeart/2005/8/layout/chevron2"/>
    <dgm:cxn modelId="{1E2FB671-3C36-48BB-84D0-D3B8B95F9D6B}" type="presParOf" srcId="{C9528B8F-58DC-4D87-A299-78513A54E2A5}" destId="{7B508AD1-73D6-4188-85E1-FFCF1049A518}" srcOrd="0" destOrd="0" presId="urn:microsoft.com/office/officeart/2005/8/layout/chevron2"/>
    <dgm:cxn modelId="{3A7ACA9F-4DA4-43F1-AA34-B86D2A8C4746}" type="presParOf" srcId="{C9528B8F-58DC-4D87-A299-78513A54E2A5}" destId="{793D33A4-A58E-4277-854E-34E416B1FF11}" srcOrd="1" destOrd="0" presId="urn:microsoft.com/office/officeart/2005/8/layout/chevron2"/>
    <dgm:cxn modelId="{FB4E3278-0FDF-4D04-A052-AEDD1B4FA128}" type="presParOf" srcId="{3BCE7592-35F8-4F58-82DF-95957CE819AB}" destId="{8EFF5B80-90B3-4804-96EF-BC936188F304}" srcOrd="7" destOrd="0" presId="urn:microsoft.com/office/officeart/2005/8/layout/chevron2"/>
    <dgm:cxn modelId="{5855E073-3B3A-4BDD-9C09-C0AA9216399B}" type="presParOf" srcId="{3BCE7592-35F8-4F58-82DF-95957CE819AB}" destId="{45CFC01A-8DF5-44F7-9F9E-737D07D086B1}" srcOrd="8" destOrd="0" presId="urn:microsoft.com/office/officeart/2005/8/layout/chevron2"/>
    <dgm:cxn modelId="{E714A7CA-C965-4457-BB16-99045C506EEC}" type="presParOf" srcId="{45CFC01A-8DF5-44F7-9F9E-737D07D086B1}" destId="{1F757D07-9648-4400-B3CF-C65441FB0417}" srcOrd="0" destOrd="0" presId="urn:microsoft.com/office/officeart/2005/8/layout/chevron2"/>
    <dgm:cxn modelId="{C8978B13-EF92-4D97-BCA4-DBDBA2D49FF1}" type="presParOf" srcId="{45CFC01A-8DF5-44F7-9F9E-737D07D086B1}" destId="{E52D165B-D812-4150-A4E3-D6EA682A1E72}"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3AB9489-44D5-4AA3-9492-4CA20CB36D5F}" type="doc">
      <dgm:prSet loTypeId="urn:microsoft.com/office/officeart/2005/8/layout/chevron2" loCatId="list" qsTypeId="urn:microsoft.com/office/officeart/2005/8/quickstyle/simple1#2" qsCatId="simple" csTypeId="urn:microsoft.com/office/officeart/2005/8/colors/colorful5#2" csCatId="colorful" phldr="1"/>
      <dgm:spPr/>
      <dgm:t>
        <a:bodyPr/>
        <a:lstStyle/>
        <a:p>
          <a:endParaRPr lang="en-US"/>
        </a:p>
      </dgm:t>
    </dgm:pt>
    <dgm:pt modelId="{598590BC-485F-40E8-B5DA-ADD20B22530B}">
      <dgm:prSet phldrT="[Text]" custT="1"/>
      <dgm:spPr/>
      <dgm:t>
        <a:bodyPr/>
        <a:lstStyle/>
        <a:p>
          <a:r>
            <a:rPr lang="el-GR" sz="1800">
              <a:solidFill>
                <a:schemeClr val="bg1"/>
              </a:solidFill>
              <a:latin typeface="+mn-lt"/>
              <a:ea typeface="Verdana" panose="020B0604030504040204" pitchFamily="34" charset="0"/>
            </a:rPr>
            <a:t>1</a:t>
          </a:r>
          <a:endParaRPr lang="en-US" sz="1800">
            <a:solidFill>
              <a:schemeClr val="bg1"/>
            </a:solidFill>
            <a:latin typeface="+mn-lt"/>
            <a:ea typeface="Verdana" panose="020B0604030504040204" pitchFamily="34" charset="0"/>
          </a:endParaRPr>
        </a:p>
      </dgm:t>
    </dgm:pt>
    <dgm:pt modelId="{8C31FC48-5581-4A38-A666-972BF3D61955}" type="parTrans" cxnId="{E6B238EE-BBE2-419F-9CA8-3B174C74C676}">
      <dgm:prSet/>
      <dgm:spPr/>
      <dgm:t>
        <a:bodyPr/>
        <a:lstStyle/>
        <a:p>
          <a:endParaRPr lang="en-US" sz="1800">
            <a:solidFill>
              <a:schemeClr val="tx1">
                <a:lumMod val="75000"/>
                <a:lumOff val="25000"/>
              </a:schemeClr>
            </a:solidFill>
            <a:latin typeface="+mn-lt"/>
            <a:ea typeface="Verdana" panose="020B0604030504040204" pitchFamily="34" charset="0"/>
          </a:endParaRPr>
        </a:p>
      </dgm:t>
    </dgm:pt>
    <dgm:pt modelId="{58AC37E0-10CB-4D0A-901B-65BFDD12D303}" type="sibTrans" cxnId="{E6B238EE-BBE2-419F-9CA8-3B174C74C676}">
      <dgm:prSet/>
      <dgm:spPr/>
      <dgm:t>
        <a:bodyPr/>
        <a:lstStyle/>
        <a:p>
          <a:endParaRPr lang="en-US" sz="1800">
            <a:solidFill>
              <a:schemeClr val="tx1">
                <a:lumMod val="75000"/>
                <a:lumOff val="25000"/>
              </a:schemeClr>
            </a:solidFill>
            <a:latin typeface="+mn-lt"/>
            <a:ea typeface="Verdana" panose="020B0604030504040204" pitchFamily="34" charset="0"/>
          </a:endParaRPr>
        </a:p>
      </dgm:t>
    </dgm:pt>
    <dgm:pt modelId="{C0BAC63C-CEB2-4235-A437-DB710AB1143F}">
      <dgm:prSet phldrT="[Text]" custT="1"/>
      <dgm:spPr/>
      <dgm:t>
        <a:bodyPr/>
        <a:lstStyle/>
        <a:p>
          <a:r>
            <a:rPr lang="el-GR" sz="1800" dirty="0">
              <a:solidFill>
                <a:schemeClr val="tx1">
                  <a:lumMod val="75000"/>
                  <a:lumOff val="25000"/>
                </a:schemeClr>
              </a:solidFill>
              <a:latin typeface="+mn-lt"/>
              <a:ea typeface="Verdana" panose="020B0604030504040204" pitchFamily="34" charset="0"/>
            </a:rPr>
            <a:t>Αποστέλλεται αυτόματα μέσω ηλεκτρονικού ταχυδρομείου στους συμμετέχοντες για να συμπληρώσουν την έκθεση της ΕΕ σχετικά με την εμπειρία και την εκπαίδευση που είχαν.</a:t>
          </a:r>
          <a:endParaRPr lang="en-US" sz="1800" dirty="0">
            <a:solidFill>
              <a:schemeClr val="tx1">
                <a:lumMod val="75000"/>
                <a:lumOff val="25000"/>
              </a:schemeClr>
            </a:solidFill>
            <a:latin typeface="+mn-lt"/>
            <a:ea typeface="Verdana" panose="020B0604030504040204" pitchFamily="34" charset="0"/>
          </a:endParaRPr>
        </a:p>
      </dgm:t>
    </dgm:pt>
    <dgm:pt modelId="{A3EB5EB3-6E46-46BC-87DE-108255EAC373}" type="parTrans" cxnId="{5B922C01-781B-4FD1-BDB2-2FE41B77C13C}">
      <dgm:prSet/>
      <dgm:spPr/>
      <dgm:t>
        <a:bodyPr/>
        <a:lstStyle/>
        <a:p>
          <a:endParaRPr lang="en-US" sz="1800">
            <a:solidFill>
              <a:schemeClr val="tx1">
                <a:lumMod val="75000"/>
                <a:lumOff val="25000"/>
              </a:schemeClr>
            </a:solidFill>
            <a:latin typeface="+mn-lt"/>
            <a:ea typeface="Verdana" panose="020B0604030504040204" pitchFamily="34" charset="0"/>
          </a:endParaRPr>
        </a:p>
      </dgm:t>
    </dgm:pt>
    <dgm:pt modelId="{71BDD056-4D6D-487B-B7C3-14458AF57717}" type="sibTrans" cxnId="{5B922C01-781B-4FD1-BDB2-2FE41B77C13C}">
      <dgm:prSet/>
      <dgm:spPr/>
      <dgm:t>
        <a:bodyPr/>
        <a:lstStyle/>
        <a:p>
          <a:endParaRPr lang="en-US" sz="1800">
            <a:solidFill>
              <a:schemeClr val="tx1">
                <a:lumMod val="75000"/>
                <a:lumOff val="25000"/>
              </a:schemeClr>
            </a:solidFill>
            <a:latin typeface="+mn-lt"/>
            <a:ea typeface="Verdana" panose="020B0604030504040204" pitchFamily="34" charset="0"/>
          </a:endParaRPr>
        </a:p>
      </dgm:t>
    </dgm:pt>
    <dgm:pt modelId="{7AA57BEF-A45A-4605-B1A4-3F26CD6EAD7F}">
      <dgm:prSet phldrT="[Text]" custT="1"/>
      <dgm:spPr/>
      <dgm:t>
        <a:bodyPr/>
        <a:lstStyle/>
        <a:p>
          <a:r>
            <a:rPr lang="el-GR" sz="1800">
              <a:solidFill>
                <a:schemeClr val="bg1"/>
              </a:solidFill>
              <a:latin typeface="+mn-lt"/>
              <a:ea typeface="Verdana" panose="020B0604030504040204" pitchFamily="34" charset="0"/>
            </a:rPr>
            <a:t>2</a:t>
          </a:r>
          <a:endParaRPr lang="en-US" sz="1800">
            <a:solidFill>
              <a:schemeClr val="bg1"/>
            </a:solidFill>
            <a:latin typeface="+mn-lt"/>
            <a:ea typeface="Verdana" panose="020B0604030504040204" pitchFamily="34" charset="0"/>
          </a:endParaRPr>
        </a:p>
      </dgm:t>
    </dgm:pt>
    <dgm:pt modelId="{11A71CFF-1995-4FBA-B53A-DFCBA3ECBF94}" type="parTrans" cxnId="{2C497A62-9AA1-4998-9443-DE3DE692A747}">
      <dgm:prSet/>
      <dgm:spPr/>
      <dgm:t>
        <a:bodyPr/>
        <a:lstStyle/>
        <a:p>
          <a:endParaRPr lang="en-US" sz="1800">
            <a:solidFill>
              <a:schemeClr val="tx1">
                <a:lumMod val="75000"/>
                <a:lumOff val="25000"/>
              </a:schemeClr>
            </a:solidFill>
            <a:latin typeface="+mn-lt"/>
            <a:ea typeface="Verdana" panose="020B0604030504040204" pitchFamily="34" charset="0"/>
          </a:endParaRPr>
        </a:p>
      </dgm:t>
    </dgm:pt>
    <dgm:pt modelId="{60403E27-65F2-4C60-A0B1-71D521308655}" type="sibTrans" cxnId="{2C497A62-9AA1-4998-9443-DE3DE692A747}">
      <dgm:prSet/>
      <dgm:spPr/>
      <dgm:t>
        <a:bodyPr/>
        <a:lstStyle/>
        <a:p>
          <a:endParaRPr lang="en-US" sz="1800">
            <a:solidFill>
              <a:schemeClr val="tx1">
                <a:lumMod val="75000"/>
                <a:lumOff val="25000"/>
              </a:schemeClr>
            </a:solidFill>
            <a:latin typeface="+mn-lt"/>
            <a:ea typeface="Verdana" panose="020B0604030504040204" pitchFamily="34" charset="0"/>
          </a:endParaRPr>
        </a:p>
      </dgm:t>
    </dgm:pt>
    <dgm:pt modelId="{537BA4FF-289E-4D34-8546-2A0936D031D2}">
      <dgm:prSet custT="1"/>
      <dgm:spPr/>
      <dgm:t>
        <a:bodyPr/>
        <a:lstStyle/>
        <a:p>
          <a:r>
            <a:rPr lang="el-GR" sz="1800">
              <a:solidFill>
                <a:schemeClr val="tx1">
                  <a:lumMod val="75000"/>
                  <a:lumOff val="25000"/>
                </a:schemeClr>
              </a:solidFill>
              <a:latin typeface="+mn-lt"/>
              <a:ea typeface="Verdana" panose="020B0604030504040204" pitchFamily="34" charset="0"/>
            </a:rPr>
            <a:t>Ο συμμετέχων λαμβάνει ένα e-</a:t>
          </a:r>
          <a:r>
            <a:rPr lang="el-GR" sz="1800" err="1">
              <a:solidFill>
                <a:schemeClr val="tx1">
                  <a:lumMod val="75000"/>
                  <a:lumOff val="25000"/>
                </a:schemeClr>
              </a:solidFill>
              <a:latin typeface="+mn-lt"/>
              <a:ea typeface="Verdana" panose="020B0604030504040204" pitchFamily="34" charset="0"/>
            </a:rPr>
            <a:t>mail</a:t>
          </a:r>
          <a:r>
            <a:rPr lang="el-GR" sz="1800">
              <a:solidFill>
                <a:schemeClr val="tx1">
                  <a:lumMod val="75000"/>
                  <a:lumOff val="25000"/>
                </a:schemeClr>
              </a:solidFill>
              <a:latin typeface="+mn-lt"/>
              <a:ea typeface="Verdana" panose="020B0604030504040204" pitchFamily="34" charset="0"/>
            </a:rPr>
            <a:t> με έναν αποκλειστικό σύνδεσμο για την υποβολή του </a:t>
          </a:r>
          <a:r>
            <a:rPr lang="en-GB" sz="1800">
              <a:solidFill>
                <a:schemeClr val="tx1">
                  <a:lumMod val="75000"/>
                  <a:lumOff val="25000"/>
                </a:schemeClr>
              </a:solidFill>
              <a:latin typeface="+mn-lt"/>
              <a:ea typeface="Verdana" panose="020B0604030504040204" pitchFamily="34" charset="0"/>
            </a:rPr>
            <a:t>Participant Report</a:t>
          </a:r>
          <a:r>
            <a:rPr lang="el-GR" sz="1800">
              <a:solidFill>
                <a:schemeClr val="tx1">
                  <a:lumMod val="75000"/>
                  <a:lumOff val="25000"/>
                </a:schemeClr>
              </a:solidFill>
              <a:latin typeface="+mn-lt"/>
              <a:ea typeface="Verdana" panose="020B0604030504040204" pitchFamily="34" charset="0"/>
            </a:rPr>
            <a:t>.</a:t>
          </a:r>
          <a:endParaRPr lang="en-US" sz="1800">
            <a:solidFill>
              <a:schemeClr val="tx1">
                <a:lumMod val="75000"/>
                <a:lumOff val="25000"/>
              </a:schemeClr>
            </a:solidFill>
            <a:latin typeface="+mn-lt"/>
            <a:ea typeface="Verdana" panose="020B0604030504040204" pitchFamily="34" charset="0"/>
          </a:endParaRPr>
        </a:p>
      </dgm:t>
    </dgm:pt>
    <dgm:pt modelId="{BC72798C-FF3D-4504-9B71-B4A031442DB4}" type="parTrans" cxnId="{103FEFF5-C150-4924-B540-2B0E91A0E554}">
      <dgm:prSet/>
      <dgm:spPr/>
      <dgm:t>
        <a:bodyPr/>
        <a:lstStyle/>
        <a:p>
          <a:endParaRPr lang="en-US" sz="1800">
            <a:solidFill>
              <a:schemeClr val="tx1">
                <a:lumMod val="75000"/>
                <a:lumOff val="25000"/>
              </a:schemeClr>
            </a:solidFill>
            <a:latin typeface="+mn-lt"/>
            <a:ea typeface="Verdana" panose="020B0604030504040204" pitchFamily="34" charset="0"/>
          </a:endParaRPr>
        </a:p>
      </dgm:t>
    </dgm:pt>
    <dgm:pt modelId="{2E670D72-C3E8-469A-A897-98425CD5820C}" type="sibTrans" cxnId="{103FEFF5-C150-4924-B540-2B0E91A0E554}">
      <dgm:prSet/>
      <dgm:spPr/>
      <dgm:t>
        <a:bodyPr/>
        <a:lstStyle/>
        <a:p>
          <a:endParaRPr lang="en-US" sz="1800">
            <a:solidFill>
              <a:schemeClr val="tx1">
                <a:lumMod val="75000"/>
                <a:lumOff val="25000"/>
              </a:schemeClr>
            </a:solidFill>
            <a:latin typeface="+mn-lt"/>
            <a:ea typeface="Verdana" panose="020B0604030504040204" pitchFamily="34" charset="0"/>
          </a:endParaRPr>
        </a:p>
      </dgm:t>
    </dgm:pt>
    <dgm:pt modelId="{ED2E7516-837B-4716-89A3-C3C644B848E0}">
      <dgm:prSet custT="1"/>
      <dgm:spPr/>
      <dgm:t>
        <a:bodyPr/>
        <a:lstStyle/>
        <a:p>
          <a:r>
            <a:rPr lang="el-GR" sz="1800" dirty="0">
              <a:solidFill>
                <a:schemeClr val="tx1">
                  <a:lumMod val="75000"/>
                  <a:lumOff val="25000"/>
                </a:schemeClr>
              </a:solidFill>
              <a:latin typeface="+mn-lt"/>
              <a:ea typeface="Verdana" panose="020B0604030504040204" pitchFamily="34" charset="0"/>
            </a:rPr>
            <a:t>Συμπληρώνεται ηλεκτρονικά στο EU </a:t>
          </a:r>
          <a:r>
            <a:rPr lang="el-GR" sz="1800" dirty="0" err="1">
              <a:solidFill>
                <a:schemeClr val="tx1">
                  <a:lumMod val="75000"/>
                  <a:lumOff val="25000"/>
                </a:schemeClr>
              </a:solidFill>
              <a:latin typeface="+mn-lt"/>
              <a:ea typeface="Verdana" panose="020B0604030504040204" pitchFamily="34" charset="0"/>
            </a:rPr>
            <a:t>Survey</a:t>
          </a:r>
          <a:r>
            <a:rPr lang="el-GR" sz="1800" dirty="0">
              <a:solidFill>
                <a:schemeClr val="tx1">
                  <a:lumMod val="75000"/>
                  <a:lumOff val="25000"/>
                </a:schemeClr>
              </a:solidFill>
              <a:latin typeface="+mn-lt"/>
              <a:ea typeface="Verdana" panose="020B0604030504040204" pitchFamily="34" charset="0"/>
            </a:rPr>
            <a:t> και προσφέρεται σε διάφορες γλώσσες</a:t>
          </a:r>
          <a:r>
            <a:rPr lang="en-US" sz="1800" dirty="0">
              <a:solidFill>
                <a:schemeClr val="tx1">
                  <a:lumMod val="75000"/>
                  <a:lumOff val="25000"/>
                </a:schemeClr>
              </a:solidFill>
              <a:latin typeface="+mn-lt"/>
              <a:ea typeface="Verdana" panose="020B0604030504040204" pitchFamily="34" charset="0"/>
            </a:rPr>
            <a:t>.</a:t>
          </a:r>
          <a:r>
            <a:rPr lang="el-GR" sz="1800" dirty="0">
              <a:solidFill>
                <a:schemeClr val="tx1">
                  <a:lumMod val="75000"/>
                  <a:lumOff val="25000"/>
                </a:schemeClr>
              </a:solidFill>
              <a:latin typeface="+mn-lt"/>
              <a:ea typeface="Verdana" panose="020B0604030504040204" pitchFamily="34" charset="0"/>
            </a:rPr>
            <a:t> Το αίτημα για το </a:t>
          </a:r>
          <a:r>
            <a:rPr lang="el-GR" sz="1800" dirty="0" err="1">
              <a:solidFill>
                <a:schemeClr val="tx1">
                  <a:lumMod val="75000"/>
                  <a:lumOff val="25000"/>
                </a:schemeClr>
              </a:solidFill>
              <a:latin typeface="+mn-lt"/>
              <a:ea typeface="Verdana" panose="020B0604030504040204" pitchFamily="34" charset="0"/>
            </a:rPr>
            <a:t>participant</a:t>
          </a:r>
          <a:r>
            <a:rPr lang="el-GR" sz="1800" dirty="0">
              <a:solidFill>
                <a:schemeClr val="tx1">
                  <a:lumMod val="75000"/>
                  <a:lumOff val="25000"/>
                </a:schemeClr>
              </a:solidFill>
              <a:latin typeface="+mn-lt"/>
              <a:ea typeface="Verdana" panose="020B0604030504040204" pitchFamily="34" charset="0"/>
            </a:rPr>
            <a:t> </a:t>
          </a:r>
          <a:r>
            <a:rPr lang="en-US" sz="1800" dirty="0">
              <a:solidFill>
                <a:schemeClr val="tx1">
                  <a:lumMod val="75000"/>
                  <a:lumOff val="25000"/>
                </a:schemeClr>
              </a:solidFill>
              <a:latin typeface="+mn-lt"/>
              <a:ea typeface="Verdana" panose="020B0604030504040204" pitchFamily="34" charset="0"/>
            </a:rPr>
            <a:t>report</a:t>
          </a:r>
          <a:r>
            <a:rPr lang="el-GR" sz="1800" dirty="0">
              <a:solidFill>
                <a:schemeClr val="tx1">
                  <a:lumMod val="75000"/>
                  <a:lumOff val="25000"/>
                </a:schemeClr>
              </a:solidFill>
              <a:latin typeface="+mn-lt"/>
              <a:ea typeface="Verdana" panose="020B0604030504040204" pitchFamily="34" charset="0"/>
            </a:rPr>
            <a:t> δεν θα σταλεί εάν η δραστηριότητα κινητικότητας είναι σε κατάσταση «Πρόχειρη» (</a:t>
          </a:r>
          <a:r>
            <a:rPr lang="en-US" sz="1800" dirty="0">
              <a:solidFill>
                <a:schemeClr val="tx1">
                  <a:lumMod val="75000"/>
                  <a:lumOff val="25000"/>
                </a:schemeClr>
              </a:solidFill>
              <a:latin typeface="+mn-lt"/>
              <a:ea typeface="Verdana" panose="020B0604030504040204" pitchFamily="34" charset="0"/>
            </a:rPr>
            <a:t>DRAFT).</a:t>
          </a:r>
        </a:p>
      </dgm:t>
    </dgm:pt>
    <dgm:pt modelId="{15A2BC45-9C73-4AD5-ACFE-9C0AE9F67F1E}" type="parTrans" cxnId="{8953706F-3D62-4435-9C3A-7C0561ED60C4}">
      <dgm:prSet/>
      <dgm:spPr/>
      <dgm:t>
        <a:bodyPr/>
        <a:lstStyle/>
        <a:p>
          <a:endParaRPr lang="en-US" sz="1800">
            <a:solidFill>
              <a:schemeClr val="tx1">
                <a:lumMod val="75000"/>
                <a:lumOff val="25000"/>
              </a:schemeClr>
            </a:solidFill>
            <a:latin typeface="+mn-lt"/>
            <a:ea typeface="Verdana" panose="020B0604030504040204" pitchFamily="34" charset="0"/>
          </a:endParaRPr>
        </a:p>
      </dgm:t>
    </dgm:pt>
    <dgm:pt modelId="{49DF6B7D-2744-4C17-BF12-33216920B529}" type="sibTrans" cxnId="{8953706F-3D62-4435-9C3A-7C0561ED60C4}">
      <dgm:prSet/>
      <dgm:spPr/>
      <dgm:t>
        <a:bodyPr/>
        <a:lstStyle/>
        <a:p>
          <a:endParaRPr lang="en-US" sz="1800">
            <a:solidFill>
              <a:schemeClr val="tx1">
                <a:lumMod val="75000"/>
                <a:lumOff val="25000"/>
              </a:schemeClr>
            </a:solidFill>
            <a:latin typeface="+mn-lt"/>
            <a:ea typeface="Verdana" panose="020B0604030504040204" pitchFamily="34" charset="0"/>
          </a:endParaRPr>
        </a:p>
      </dgm:t>
    </dgm:pt>
    <dgm:pt modelId="{9FE464F7-EE07-4437-B30B-64DAF8E7C7B5}">
      <dgm:prSet phldrT="[Text]" custT="1"/>
      <dgm:spPr/>
      <dgm:t>
        <a:bodyPr/>
        <a:lstStyle/>
        <a:p>
          <a:r>
            <a:rPr lang="el-GR" sz="1800">
              <a:solidFill>
                <a:schemeClr val="bg1"/>
              </a:solidFill>
              <a:latin typeface="+mn-lt"/>
              <a:ea typeface="Verdana" panose="020B0604030504040204" pitchFamily="34" charset="0"/>
            </a:rPr>
            <a:t>3</a:t>
          </a:r>
          <a:endParaRPr lang="en-US" sz="1800">
            <a:solidFill>
              <a:schemeClr val="bg1"/>
            </a:solidFill>
            <a:latin typeface="+mn-lt"/>
            <a:ea typeface="Verdana" panose="020B0604030504040204" pitchFamily="34" charset="0"/>
          </a:endParaRPr>
        </a:p>
      </dgm:t>
    </dgm:pt>
    <dgm:pt modelId="{2475BA87-FD9F-4029-B6B6-D0C9B7200152}" type="sibTrans" cxnId="{F7F3E9A3-115A-4E2C-AEE2-D7A3802A194A}">
      <dgm:prSet/>
      <dgm:spPr/>
      <dgm:t>
        <a:bodyPr/>
        <a:lstStyle/>
        <a:p>
          <a:endParaRPr lang="en-US" sz="1800">
            <a:solidFill>
              <a:schemeClr val="tx1">
                <a:lumMod val="75000"/>
                <a:lumOff val="25000"/>
              </a:schemeClr>
            </a:solidFill>
            <a:latin typeface="+mn-lt"/>
            <a:ea typeface="Verdana" panose="020B0604030504040204" pitchFamily="34" charset="0"/>
          </a:endParaRPr>
        </a:p>
      </dgm:t>
    </dgm:pt>
    <dgm:pt modelId="{12BE5598-93F0-4E2D-A8FA-5FCADB8D8D31}" type="parTrans" cxnId="{F7F3E9A3-115A-4E2C-AEE2-D7A3802A194A}">
      <dgm:prSet/>
      <dgm:spPr/>
      <dgm:t>
        <a:bodyPr/>
        <a:lstStyle/>
        <a:p>
          <a:endParaRPr lang="en-US" sz="1800">
            <a:solidFill>
              <a:schemeClr val="tx1">
                <a:lumMod val="75000"/>
                <a:lumOff val="25000"/>
              </a:schemeClr>
            </a:solidFill>
            <a:latin typeface="+mn-lt"/>
            <a:ea typeface="Verdana" panose="020B0604030504040204" pitchFamily="34" charset="0"/>
          </a:endParaRPr>
        </a:p>
      </dgm:t>
    </dgm:pt>
    <dgm:pt modelId="{A8ACAEB7-8235-4C6E-BE5C-BA6AF37A8C4C}">
      <dgm:prSet phldrT="[Text]" custT="1"/>
      <dgm:spPr/>
      <dgm:t>
        <a:bodyPr/>
        <a:lstStyle/>
        <a:p>
          <a:r>
            <a:rPr lang="el-GR" sz="1800" dirty="0">
              <a:solidFill>
                <a:schemeClr val="bg1"/>
              </a:solidFill>
              <a:latin typeface="+mn-lt"/>
              <a:ea typeface="Verdana" panose="020B0604030504040204" pitchFamily="34" charset="0"/>
            </a:rPr>
            <a:t>4</a:t>
          </a:r>
          <a:endParaRPr lang="en-US" sz="1800" dirty="0">
            <a:solidFill>
              <a:schemeClr val="bg1"/>
            </a:solidFill>
            <a:latin typeface="+mn-lt"/>
            <a:ea typeface="Verdana" panose="020B0604030504040204" pitchFamily="34" charset="0"/>
          </a:endParaRPr>
        </a:p>
      </dgm:t>
    </dgm:pt>
    <dgm:pt modelId="{1F9FF950-A064-498F-B1BF-DB1B89BBFD9D}" type="parTrans" cxnId="{20FE20BF-34AE-4B07-8D7E-7CEB34CDF197}">
      <dgm:prSet/>
      <dgm:spPr/>
      <dgm:t>
        <a:bodyPr/>
        <a:lstStyle/>
        <a:p>
          <a:endParaRPr lang="en-US" sz="1800">
            <a:solidFill>
              <a:schemeClr val="tx1">
                <a:lumMod val="75000"/>
                <a:lumOff val="25000"/>
              </a:schemeClr>
            </a:solidFill>
            <a:latin typeface="+mn-lt"/>
            <a:ea typeface="Verdana" panose="020B0604030504040204" pitchFamily="34" charset="0"/>
          </a:endParaRPr>
        </a:p>
      </dgm:t>
    </dgm:pt>
    <dgm:pt modelId="{206739D3-3283-466B-84E3-6E90D3E20506}" type="sibTrans" cxnId="{20FE20BF-34AE-4B07-8D7E-7CEB34CDF197}">
      <dgm:prSet/>
      <dgm:spPr/>
      <dgm:t>
        <a:bodyPr/>
        <a:lstStyle/>
        <a:p>
          <a:endParaRPr lang="en-US" sz="1800">
            <a:solidFill>
              <a:schemeClr val="tx1">
                <a:lumMod val="75000"/>
                <a:lumOff val="25000"/>
              </a:schemeClr>
            </a:solidFill>
            <a:latin typeface="+mn-lt"/>
            <a:ea typeface="Verdana" panose="020B0604030504040204" pitchFamily="34" charset="0"/>
          </a:endParaRPr>
        </a:p>
      </dgm:t>
    </dgm:pt>
    <dgm:pt modelId="{5E2FE604-5382-40D4-8489-1683A8F98B68}">
      <dgm:prSet custT="1"/>
      <dgm:spPr/>
      <dgm:t>
        <a:bodyPr/>
        <a:lstStyle/>
        <a:p>
          <a:r>
            <a:rPr lang="el-GR" sz="1800" dirty="0">
              <a:solidFill>
                <a:schemeClr val="tx1">
                  <a:lumMod val="75000"/>
                  <a:lumOff val="25000"/>
                </a:schemeClr>
              </a:solidFill>
              <a:latin typeface="+mn-lt"/>
              <a:ea typeface="Verdana" panose="020B0604030504040204" pitchFamily="34" charset="0"/>
            </a:rPr>
            <a:t>Ο συμμετέχοντας μπορεί να αποθηκεύσει την έρευνα ως προσχέδιο </a:t>
          </a:r>
          <a:r>
            <a:rPr lang="en-US" sz="1800" dirty="0">
              <a:solidFill>
                <a:schemeClr val="tx1">
                  <a:lumMod val="75000"/>
                  <a:lumOff val="25000"/>
                </a:schemeClr>
              </a:solidFill>
              <a:latin typeface="+mn-lt"/>
              <a:ea typeface="Verdana" panose="020B0604030504040204" pitchFamily="34" charset="0"/>
            </a:rPr>
            <a:t>draft </a:t>
          </a:r>
          <a:r>
            <a:rPr lang="el-GR" sz="1800" dirty="0">
              <a:solidFill>
                <a:schemeClr val="tx1">
                  <a:lumMod val="75000"/>
                  <a:lumOff val="25000"/>
                </a:schemeClr>
              </a:solidFill>
              <a:latin typeface="+mn-lt"/>
              <a:ea typeface="Verdana" panose="020B0604030504040204" pitchFamily="34" charset="0"/>
            </a:rPr>
            <a:t>και να την υποβάλει</a:t>
          </a:r>
          <a:r>
            <a:rPr lang="en-GB" sz="1800" dirty="0">
              <a:solidFill>
                <a:schemeClr val="tx1">
                  <a:lumMod val="75000"/>
                  <a:lumOff val="25000"/>
                </a:schemeClr>
              </a:solidFill>
              <a:latin typeface="+mn-lt"/>
              <a:ea typeface="Verdana" panose="020B0604030504040204" pitchFamily="34" charset="0"/>
            </a:rPr>
            <a:t> </a:t>
          </a:r>
          <a:r>
            <a:rPr lang="el-GR" sz="1800" dirty="0">
              <a:solidFill>
                <a:schemeClr val="tx1">
                  <a:lumMod val="75000"/>
                  <a:lumOff val="25000"/>
                </a:schemeClr>
              </a:solidFill>
              <a:latin typeface="+mn-lt"/>
              <a:ea typeface="Verdana" panose="020B0604030504040204" pitchFamily="34" charset="0"/>
            </a:rPr>
            <a:t>αργότερα, </a:t>
          </a:r>
          <a:r>
            <a:rPr lang="el-GR" sz="1800" b="1" u="sng" dirty="0">
              <a:solidFill>
                <a:srgbClr val="FF0000"/>
              </a:solidFill>
              <a:latin typeface="+mn-lt"/>
              <a:ea typeface="Verdana" panose="020B0604030504040204" pitchFamily="34" charset="0"/>
            </a:rPr>
            <a:t>εντός 30 ημερών από την ημερομηνία ολοκλήρωσης της κινητικότητάς του, </a:t>
          </a:r>
          <a:r>
            <a:rPr lang="el-GR" sz="1800" spc="-20" dirty="0">
              <a:latin typeface="+mn-lt"/>
              <a:ea typeface="Roboto" panose="02000000000000000000" pitchFamily="2" charset="0"/>
              <a:cs typeface="Roboto" panose="02000000000000000000" pitchFamily="2" charset="0"/>
            </a:rPr>
            <a:t>με εξαίρεση </a:t>
          </a:r>
          <a:r>
            <a:rPr lang="el-GR" sz="1800" spc="-20" dirty="0">
              <a:latin typeface="+mn-lt"/>
              <a:ea typeface="Verdana" panose="020B0604030504040204" pitchFamily="34" charset="0"/>
              <a:cs typeface="Roboto" panose="02000000000000000000" pitchFamily="2" charset="0"/>
            </a:rPr>
            <a:t>για την ΚΑ171 τις </a:t>
          </a:r>
          <a:r>
            <a:rPr lang="el-GR" sz="1800" b="1" i="0" u="sng" spc="-10" dirty="0">
              <a:solidFill>
                <a:srgbClr val="FF0000"/>
              </a:solidFill>
              <a:latin typeface="+mn-lt"/>
              <a:ea typeface="Verdana" panose="020B0604030504040204" pitchFamily="34" charset="0"/>
              <a:cs typeface="Roboto" panose="02000000000000000000" pitchFamily="2" charset="0"/>
            </a:rPr>
            <a:t>εισερχόμενες μακροχρόνιες κινητικότητες φοιτητών για τις οποίες πρέπει να υποβληθεί εντός 10 ημερών</a:t>
          </a:r>
          <a:r>
            <a:rPr lang="el-GR" sz="1800" i="0" u="sng" dirty="0">
              <a:solidFill>
                <a:schemeClr val="tx1">
                  <a:lumMod val="75000"/>
                  <a:lumOff val="25000"/>
                </a:schemeClr>
              </a:solidFill>
              <a:latin typeface="+mn-lt"/>
              <a:ea typeface="Verdana" panose="020B0604030504040204" pitchFamily="34" charset="0"/>
            </a:rPr>
            <a:t>.</a:t>
          </a:r>
        </a:p>
      </dgm:t>
    </dgm:pt>
    <dgm:pt modelId="{FBB03A66-3638-4750-8CFA-DEFB5EDD23D1}" type="parTrans" cxnId="{29308336-28D8-490B-9EDB-DCD8D9A8F2F2}">
      <dgm:prSet/>
      <dgm:spPr/>
      <dgm:t>
        <a:bodyPr/>
        <a:lstStyle/>
        <a:p>
          <a:endParaRPr lang="en-US" sz="1800">
            <a:solidFill>
              <a:schemeClr val="tx1">
                <a:lumMod val="75000"/>
                <a:lumOff val="25000"/>
              </a:schemeClr>
            </a:solidFill>
            <a:latin typeface="+mn-lt"/>
            <a:ea typeface="Verdana" panose="020B0604030504040204" pitchFamily="34" charset="0"/>
          </a:endParaRPr>
        </a:p>
      </dgm:t>
    </dgm:pt>
    <dgm:pt modelId="{4469CA2A-98B3-42C9-B6C3-A264454CA0F5}" type="sibTrans" cxnId="{29308336-28D8-490B-9EDB-DCD8D9A8F2F2}">
      <dgm:prSet/>
      <dgm:spPr/>
      <dgm:t>
        <a:bodyPr/>
        <a:lstStyle/>
        <a:p>
          <a:endParaRPr lang="en-US" sz="1800">
            <a:solidFill>
              <a:schemeClr val="tx1">
                <a:lumMod val="75000"/>
                <a:lumOff val="25000"/>
              </a:schemeClr>
            </a:solidFill>
            <a:latin typeface="+mn-lt"/>
            <a:ea typeface="Verdana" panose="020B0604030504040204" pitchFamily="34" charset="0"/>
          </a:endParaRPr>
        </a:p>
      </dgm:t>
    </dgm:pt>
    <dgm:pt modelId="{AD60934B-1E1A-4892-8F07-336297266DB9}">
      <dgm:prSet custT="1"/>
      <dgm:spPr/>
      <dgm:t>
        <a:bodyPr/>
        <a:lstStyle/>
        <a:p>
          <a:r>
            <a:rPr lang="en-US" sz="1800" b="1">
              <a:solidFill>
                <a:schemeClr val="bg1"/>
              </a:solidFill>
              <a:latin typeface="+mn-lt"/>
              <a:ea typeface="Verdana" panose="020B0604030504040204" pitchFamily="34" charset="0"/>
            </a:rPr>
            <a:t>5</a:t>
          </a:r>
          <a:endParaRPr lang="el-GR" sz="1800">
            <a:solidFill>
              <a:schemeClr val="bg1"/>
            </a:solidFill>
            <a:latin typeface="+mn-lt"/>
            <a:ea typeface="Verdana" panose="020B0604030504040204" pitchFamily="34" charset="0"/>
          </a:endParaRPr>
        </a:p>
      </dgm:t>
    </dgm:pt>
    <dgm:pt modelId="{35E24C48-825A-4CC7-B64E-74D2887B26DD}" type="sibTrans" cxnId="{E9EA1DDA-C4A8-4BEC-8791-08BFC66F8142}">
      <dgm:prSet/>
      <dgm:spPr/>
      <dgm:t>
        <a:bodyPr/>
        <a:lstStyle/>
        <a:p>
          <a:endParaRPr lang="en-US" sz="1800">
            <a:latin typeface="+mn-lt"/>
          </a:endParaRPr>
        </a:p>
      </dgm:t>
    </dgm:pt>
    <dgm:pt modelId="{7C2E872E-0913-4729-BD79-FBFA05638049}" type="parTrans" cxnId="{E9EA1DDA-C4A8-4BEC-8791-08BFC66F8142}">
      <dgm:prSet/>
      <dgm:spPr/>
      <dgm:t>
        <a:bodyPr/>
        <a:lstStyle/>
        <a:p>
          <a:endParaRPr lang="en-US" sz="1800">
            <a:latin typeface="+mn-lt"/>
          </a:endParaRPr>
        </a:p>
      </dgm:t>
    </dgm:pt>
    <dgm:pt modelId="{67900108-9DF6-4B89-9B48-28906824F10B}">
      <dgm:prSet custT="1"/>
      <dgm:spPr/>
      <dgm:t>
        <a:bodyPr/>
        <a:lstStyle/>
        <a:p>
          <a:r>
            <a:rPr lang="el-GR" sz="1800">
              <a:solidFill>
                <a:schemeClr val="tx1">
                  <a:lumMod val="75000"/>
                  <a:lumOff val="25000"/>
                </a:schemeClr>
              </a:solidFill>
              <a:latin typeface="+mn-lt"/>
              <a:ea typeface="Verdana" panose="020B0604030504040204" pitchFamily="34" charset="0"/>
            </a:rPr>
            <a:t>Μετά την υποβολή, ο συμμετέχοντας μπορεί να κατεβάσει μια έκδοση PDF των σχολίων του, αλλά δεν μπορεί να επεξεργαστεί ξανά τη φόρμα.</a:t>
          </a:r>
          <a:endParaRPr lang="en-US" sz="1800">
            <a:latin typeface="+mn-lt"/>
          </a:endParaRPr>
        </a:p>
      </dgm:t>
    </dgm:pt>
    <dgm:pt modelId="{90474267-BE8C-4619-BA42-9CBCFDAE1EAC}" type="parTrans" cxnId="{6F54F75F-D4F1-46C1-86C9-4574B21F14AE}">
      <dgm:prSet/>
      <dgm:spPr/>
      <dgm:t>
        <a:bodyPr/>
        <a:lstStyle/>
        <a:p>
          <a:endParaRPr lang="en-US" sz="1800">
            <a:latin typeface="+mn-lt"/>
          </a:endParaRPr>
        </a:p>
      </dgm:t>
    </dgm:pt>
    <dgm:pt modelId="{2CB7DA19-28F8-4E0D-A57D-8B8DC978F691}" type="sibTrans" cxnId="{6F54F75F-D4F1-46C1-86C9-4574B21F14AE}">
      <dgm:prSet/>
      <dgm:spPr/>
      <dgm:t>
        <a:bodyPr/>
        <a:lstStyle/>
        <a:p>
          <a:endParaRPr lang="en-US" sz="1800">
            <a:latin typeface="+mn-lt"/>
          </a:endParaRPr>
        </a:p>
      </dgm:t>
    </dgm:pt>
    <dgm:pt modelId="{3BCE7592-35F8-4F58-82DF-95957CE819AB}" type="pres">
      <dgm:prSet presAssocID="{23AB9489-44D5-4AA3-9492-4CA20CB36D5F}" presName="linearFlow" presStyleCnt="0">
        <dgm:presLayoutVars>
          <dgm:dir/>
          <dgm:animLvl val="lvl"/>
          <dgm:resizeHandles val="exact"/>
        </dgm:presLayoutVars>
      </dgm:prSet>
      <dgm:spPr/>
    </dgm:pt>
    <dgm:pt modelId="{4EE738DC-27B0-4E91-8A92-844263F46745}" type="pres">
      <dgm:prSet presAssocID="{598590BC-485F-40E8-B5DA-ADD20B22530B}" presName="composite" presStyleCnt="0"/>
      <dgm:spPr/>
    </dgm:pt>
    <dgm:pt modelId="{EE7C4BE2-FEB6-4988-9F0B-1D9FA8D25FA9}" type="pres">
      <dgm:prSet presAssocID="{598590BC-485F-40E8-B5DA-ADD20B22530B}" presName="parentText" presStyleLbl="alignNode1" presStyleIdx="0" presStyleCnt="5">
        <dgm:presLayoutVars>
          <dgm:chMax val="1"/>
          <dgm:bulletEnabled val="1"/>
        </dgm:presLayoutVars>
      </dgm:prSet>
      <dgm:spPr/>
    </dgm:pt>
    <dgm:pt modelId="{2F923CF2-60A7-4016-AA67-5AF1B371ADEC}" type="pres">
      <dgm:prSet presAssocID="{598590BC-485F-40E8-B5DA-ADD20B22530B}" presName="descendantText" presStyleLbl="alignAcc1" presStyleIdx="0" presStyleCnt="5" custLinFactNeighborX="0" custLinFactNeighborY="-1">
        <dgm:presLayoutVars>
          <dgm:bulletEnabled val="1"/>
        </dgm:presLayoutVars>
      </dgm:prSet>
      <dgm:spPr/>
    </dgm:pt>
    <dgm:pt modelId="{F54FF58A-01AD-4318-8944-3016FC5175F5}" type="pres">
      <dgm:prSet presAssocID="{58AC37E0-10CB-4D0A-901B-65BFDD12D303}" presName="sp" presStyleCnt="0"/>
      <dgm:spPr/>
    </dgm:pt>
    <dgm:pt modelId="{804C351F-042E-463D-A519-D6C92D0CB0A9}" type="pres">
      <dgm:prSet presAssocID="{7AA57BEF-A45A-4605-B1A4-3F26CD6EAD7F}" presName="composite" presStyleCnt="0"/>
      <dgm:spPr/>
    </dgm:pt>
    <dgm:pt modelId="{AB71A8B8-FA10-4BC5-B9B2-ECD63DE6E033}" type="pres">
      <dgm:prSet presAssocID="{7AA57BEF-A45A-4605-B1A4-3F26CD6EAD7F}" presName="parentText" presStyleLbl="alignNode1" presStyleIdx="1" presStyleCnt="5">
        <dgm:presLayoutVars>
          <dgm:chMax val="1"/>
          <dgm:bulletEnabled val="1"/>
        </dgm:presLayoutVars>
      </dgm:prSet>
      <dgm:spPr/>
    </dgm:pt>
    <dgm:pt modelId="{8ACC1FEC-9993-475D-9C11-501BBAEB4367}" type="pres">
      <dgm:prSet presAssocID="{7AA57BEF-A45A-4605-B1A4-3F26CD6EAD7F}" presName="descendantText" presStyleLbl="alignAcc1" presStyleIdx="1" presStyleCnt="5" custScaleY="85161">
        <dgm:presLayoutVars>
          <dgm:bulletEnabled val="1"/>
        </dgm:presLayoutVars>
      </dgm:prSet>
      <dgm:spPr/>
    </dgm:pt>
    <dgm:pt modelId="{53D8F78D-7C0C-44C1-B51B-9DB970CCDD8B}" type="pres">
      <dgm:prSet presAssocID="{60403E27-65F2-4C60-A0B1-71D521308655}" presName="sp" presStyleCnt="0"/>
      <dgm:spPr/>
    </dgm:pt>
    <dgm:pt modelId="{6CFB8D57-61C8-4042-A2DF-A6EDF1E799CF}" type="pres">
      <dgm:prSet presAssocID="{9FE464F7-EE07-4437-B30B-64DAF8E7C7B5}" presName="composite" presStyleCnt="0"/>
      <dgm:spPr/>
    </dgm:pt>
    <dgm:pt modelId="{7E6764AA-D58C-48F4-AAFA-66F34514CF5A}" type="pres">
      <dgm:prSet presAssocID="{9FE464F7-EE07-4437-B30B-64DAF8E7C7B5}" presName="parentText" presStyleLbl="alignNode1" presStyleIdx="2" presStyleCnt="5">
        <dgm:presLayoutVars>
          <dgm:chMax val="1"/>
          <dgm:bulletEnabled val="1"/>
        </dgm:presLayoutVars>
      </dgm:prSet>
      <dgm:spPr/>
    </dgm:pt>
    <dgm:pt modelId="{8E4B1003-F1D9-4218-B9B2-749DAB2A13AB}" type="pres">
      <dgm:prSet presAssocID="{9FE464F7-EE07-4437-B30B-64DAF8E7C7B5}" presName="descendantText" presStyleLbl="alignAcc1" presStyleIdx="2" presStyleCnt="5">
        <dgm:presLayoutVars>
          <dgm:bulletEnabled val="1"/>
        </dgm:presLayoutVars>
      </dgm:prSet>
      <dgm:spPr/>
    </dgm:pt>
    <dgm:pt modelId="{117E73D1-23AD-4C2A-A48A-EA8701F88D20}" type="pres">
      <dgm:prSet presAssocID="{2475BA87-FD9F-4029-B6B6-D0C9B7200152}" presName="sp" presStyleCnt="0"/>
      <dgm:spPr/>
    </dgm:pt>
    <dgm:pt modelId="{1413F6B1-5FAF-493B-BE5C-EC2475AB2DCB}" type="pres">
      <dgm:prSet presAssocID="{A8ACAEB7-8235-4C6E-BE5C-BA6AF37A8C4C}" presName="composite" presStyleCnt="0"/>
      <dgm:spPr/>
    </dgm:pt>
    <dgm:pt modelId="{332E3EDA-1A3B-49A3-BB06-CCDD0FE2B27E}" type="pres">
      <dgm:prSet presAssocID="{A8ACAEB7-8235-4C6E-BE5C-BA6AF37A8C4C}" presName="parentText" presStyleLbl="alignNode1" presStyleIdx="3" presStyleCnt="5">
        <dgm:presLayoutVars>
          <dgm:chMax val="1"/>
          <dgm:bulletEnabled val="1"/>
        </dgm:presLayoutVars>
      </dgm:prSet>
      <dgm:spPr/>
    </dgm:pt>
    <dgm:pt modelId="{F8551C7F-FE76-45E6-BC58-6DFDAE73B650}" type="pres">
      <dgm:prSet presAssocID="{A8ACAEB7-8235-4C6E-BE5C-BA6AF37A8C4C}" presName="descendantText" presStyleLbl="alignAcc1" presStyleIdx="3" presStyleCnt="5" custScaleY="160908" custLinFactNeighborX="0" custLinFactNeighborY="-2773">
        <dgm:presLayoutVars>
          <dgm:bulletEnabled val="1"/>
        </dgm:presLayoutVars>
      </dgm:prSet>
      <dgm:spPr/>
    </dgm:pt>
    <dgm:pt modelId="{136F40B1-D7C6-4F1B-A57C-04950A7564BB}" type="pres">
      <dgm:prSet presAssocID="{206739D3-3283-466B-84E3-6E90D3E20506}" presName="sp" presStyleCnt="0"/>
      <dgm:spPr/>
    </dgm:pt>
    <dgm:pt modelId="{38B6A6FE-5053-4279-8130-286505969BA6}" type="pres">
      <dgm:prSet presAssocID="{AD60934B-1E1A-4892-8F07-336297266DB9}" presName="composite" presStyleCnt="0"/>
      <dgm:spPr/>
    </dgm:pt>
    <dgm:pt modelId="{4D15C368-EEE0-4793-BF8D-169E292FB3A4}" type="pres">
      <dgm:prSet presAssocID="{AD60934B-1E1A-4892-8F07-336297266DB9}" presName="parentText" presStyleLbl="alignNode1" presStyleIdx="4" presStyleCnt="5">
        <dgm:presLayoutVars>
          <dgm:chMax val="1"/>
          <dgm:bulletEnabled val="1"/>
        </dgm:presLayoutVars>
      </dgm:prSet>
      <dgm:spPr/>
    </dgm:pt>
    <dgm:pt modelId="{63C45C73-C105-44FF-BEEC-88C206485CDB}" type="pres">
      <dgm:prSet presAssocID="{AD60934B-1E1A-4892-8F07-336297266DB9}" presName="descendantText" presStyleLbl="alignAcc1" presStyleIdx="4" presStyleCnt="5">
        <dgm:presLayoutVars>
          <dgm:bulletEnabled val="1"/>
        </dgm:presLayoutVars>
      </dgm:prSet>
      <dgm:spPr/>
    </dgm:pt>
  </dgm:ptLst>
  <dgm:cxnLst>
    <dgm:cxn modelId="{5B922C01-781B-4FD1-BDB2-2FE41B77C13C}" srcId="{598590BC-485F-40E8-B5DA-ADD20B22530B}" destId="{C0BAC63C-CEB2-4235-A437-DB710AB1143F}" srcOrd="0" destOrd="0" parTransId="{A3EB5EB3-6E46-46BC-87DE-108255EAC373}" sibTransId="{71BDD056-4D6D-487B-B7C3-14458AF57717}"/>
    <dgm:cxn modelId="{87AE1D0A-6348-4554-9744-DB92EDBCABD8}" type="presOf" srcId="{67900108-9DF6-4B89-9B48-28906824F10B}" destId="{63C45C73-C105-44FF-BEEC-88C206485CDB}" srcOrd="0" destOrd="0" presId="urn:microsoft.com/office/officeart/2005/8/layout/chevron2"/>
    <dgm:cxn modelId="{2B8BA40D-93FE-4197-9897-2F4EE19D31D2}" type="presOf" srcId="{23AB9489-44D5-4AA3-9492-4CA20CB36D5F}" destId="{3BCE7592-35F8-4F58-82DF-95957CE819AB}" srcOrd="0" destOrd="0" presId="urn:microsoft.com/office/officeart/2005/8/layout/chevron2"/>
    <dgm:cxn modelId="{21345825-C195-405E-B748-748880A2A2AF}" type="presOf" srcId="{AD60934B-1E1A-4892-8F07-336297266DB9}" destId="{4D15C368-EEE0-4793-BF8D-169E292FB3A4}" srcOrd="0" destOrd="0" presId="urn:microsoft.com/office/officeart/2005/8/layout/chevron2"/>
    <dgm:cxn modelId="{29308336-28D8-490B-9EDB-DCD8D9A8F2F2}" srcId="{A8ACAEB7-8235-4C6E-BE5C-BA6AF37A8C4C}" destId="{5E2FE604-5382-40D4-8489-1683A8F98B68}" srcOrd="0" destOrd="0" parTransId="{FBB03A66-3638-4750-8CFA-DEFB5EDD23D1}" sibTransId="{4469CA2A-98B3-42C9-B6C3-A264454CA0F5}"/>
    <dgm:cxn modelId="{6F54F75F-D4F1-46C1-86C9-4574B21F14AE}" srcId="{AD60934B-1E1A-4892-8F07-336297266DB9}" destId="{67900108-9DF6-4B89-9B48-28906824F10B}" srcOrd="0" destOrd="0" parTransId="{90474267-BE8C-4619-BA42-9CBCFDAE1EAC}" sibTransId="{2CB7DA19-28F8-4E0D-A57D-8B8DC978F691}"/>
    <dgm:cxn modelId="{C4FE2541-B632-40B6-B582-7AEE2D1CD116}" type="presOf" srcId="{ED2E7516-837B-4716-89A3-C3C644B848E0}" destId="{8E4B1003-F1D9-4218-B9B2-749DAB2A13AB}" srcOrd="0" destOrd="0" presId="urn:microsoft.com/office/officeart/2005/8/layout/chevron2"/>
    <dgm:cxn modelId="{2C497A62-9AA1-4998-9443-DE3DE692A747}" srcId="{23AB9489-44D5-4AA3-9492-4CA20CB36D5F}" destId="{7AA57BEF-A45A-4605-B1A4-3F26CD6EAD7F}" srcOrd="1" destOrd="0" parTransId="{11A71CFF-1995-4FBA-B53A-DFCBA3ECBF94}" sibTransId="{60403E27-65F2-4C60-A0B1-71D521308655}"/>
    <dgm:cxn modelId="{8953706F-3D62-4435-9C3A-7C0561ED60C4}" srcId="{9FE464F7-EE07-4437-B30B-64DAF8E7C7B5}" destId="{ED2E7516-837B-4716-89A3-C3C644B848E0}" srcOrd="0" destOrd="0" parTransId="{15A2BC45-9C73-4AD5-ACFE-9C0AE9F67F1E}" sibTransId="{49DF6B7D-2744-4C17-BF12-33216920B529}"/>
    <dgm:cxn modelId="{80885C7F-A4E1-4D95-B45F-2CC7A22B4E17}" type="presOf" srcId="{A8ACAEB7-8235-4C6E-BE5C-BA6AF37A8C4C}" destId="{332E3EDA-1A3B-49A3-BB06-CCDD0FE2B27E}" srcOrd="0" destOrd="0" presId="urn:microsoft.com/office/officeart/2005/8/layout/chevron2"/>
    <dgm:cxn modelId="{20800E84-E365-4E8B-8C5D-377A7B5907F4}" type="presOf" srcId="{9FE464F7-EE07-4437-B30B-64DAF8E7C7B5}" destId="{7E6764AA-D58C-48F4-AAFA-66F34514CF5A}" srcOrd="0" destOrd="0" presId="urn:microsoft.com/office/officeart/2005/8/layout/chevron2"/>
    <dgm:cxn modelId="{9F585A8F-9F44-465E-A984-B5E32C405EA8}" type="presOf" srcId="{5E2FE604-5382-40D4-8489-1683A8F98B68}" destId="{F8551C7F-FE76-45E6-BC58-6DFDAE73B650}" srcOrd="0" destOrd="0" presId="urn:microsoft.com/office/officeart/2005/8/layout/chevron2"/>
    <dgm:cxn modelId="{A6420097-E720-4FB8-BC64-75E30DFE456E}" type="presOf" srcId="{7AA57BEF-A45A-4605-B1A4-3F26CD6EAD7F}" destId="{AB71A8B8-FA10-4BC5-B9B2-ECD63DE6E033}" srcOrd="0" destOrd="0" presId="urn:microsoft.com/office/officeart/2005/8/layout/chevron2"/>
    <dgm:cxn modelId="{F7F3E9A3-115A-4E2C-AEE2-D7A3802A194A}" srcId="{23AB9489-44D5-4AA3-9492-4CA20CB36D5F}" destId="{9FE464F7-EE07-4437-B30B-64DAF8E7C7B5}" srcOrd="2" destOrd="0" parTransId="{12BE5598-93F0-4E2D-A8FA-5FCADB8D8D31}" sibTransId="{2475BA87-FD9F-4029-B6B6-D0C9B7200152}"/>
    <dgm:cxn modelId="{20FE20BF-34AE-4B07-8D7E-7CEB34CDF197}" srcId="{23AB9489-44D5-4AA3-9492-4CA20CB36D5F}" destId="{A8ACAEB7-8235-4C6E-BE5C-BA6AF37A8C4C}" srcOrd="3" destOrd="0" parTransId="{1F9FF950-A064-498F-B1BF-DB1B89BBFD9D}" sibTransId="{206739D3-3283-466B-84E3-6E90D3E20506}"/>
    <dgm:cxn modelId="{6BD130D6-D5AA-4D31-9051-50B740B075F6}" type="presOf" srcId="{598590BC-485F-40E8-B5DA-ADD20B22530B}" destId="{EE7C4BE2-FEB6-4988-9F0B-1D9FA8D25FA9}" srcOrd="0" destOrd="0" presId="urn:microsoft.com/office/officeart/2005/8/layout/chevron2"/>
    <dgm:cxn modelId="{E9EA1DDA-C4A8-4BEC-8791-08BFC66F8142}" srcId="{23AB9489-44D5-4AA3-9492-4CA20CB36D5F}" destId="{AD60934B-1E1A-4892-8F07-336297266DB9}" srcOrd="4" destOrd="0" parTransId="{7C2E872E-0913-4729-BD79-FBFA05638049}" sibTransId="{35E24C48-825A-4CC7-B64E-74D2887B26DD}"/>
    <dgm:cxn modelId="{E6B238EE-BBE2-419F-9CA8-3B174C74C676}" srcId="{23AB9489-44D5-4AA3-9492-4CA20CB36D5F}" destId="{598590BC-485F-40E8-B5DA-ADD20B22530B}" srcOrd="0" destOrd="0" parTransId="{8C31FC48-5581-4A38-A666-972BF3D61955}" sibTransId="{58AC37E0-10CB-4D0A-901B-65BFDD12D303}"/>
    <dgm:cxn modelId="{DF4967F3-B13B-4AD7-BED8-7C35F1917234}" type="presOf" srcId="{C0BAC63C-CEB2-4235-A437-DB710AB1143F}" destId="{2F923CF2-60A7-4016-AA67-5AF1B371ADEC}" srcOrd="0" destOrd="0" presId="urn:microsoft.com/office/officeart/2005/8/layout/chevron2"/>
    <dgm:cxn modelId="{103FEFF5-C150-4924-B540-2B0E91A0E554}" srcId="{7AA57BEF-A45A-4605-B1A4-3F26CD6EAD7F}" destId="{537BA4FF-289E-4D34-8546-2A0936D031D2}" srcOrd="0" destOrd="0" parTransId="{BC72798C-FF3D-4504-9B71-B4A031442DB4}" sibTransId="{2E670D72-C3E8-469A-A897-98425CD5820C}"/>
    <dgm:cxn modelId="{A9607DFD-1CEE-489C-A165-4DDCE1A0C757}" type="presOf" srcId="{537BA4FF-289E-4D34-8546-2A0936D031D2}" destId="{8ACC1FEC-9993-475D-9C11-501BBAEB4367}" srcOrd="0" destOrd="0" presId="urn:microsoft.com/office/officeart/2005/8/layout/chevron2"/>
    <dgm:cxn modelId="{E358486C-E256-49E0-8E7D-A2804D51CEE0}" type="presParOf" srcId="{3BCE7592-35F8-4F58-82DF-95957CE819AB}" destId="{4EE738DC-27B0-4E91-8A92-844263F46745}" srcOrd="0" destOrd="0" presId="urn:microsoft.com/office/officeart/2005/8/layout/chevron2"/>
    <dgm:cxn modelId="{882FD26A-8551-424B-9572-251C8D15B7D0}" type="presParOf" srcId="{4EE738DC-27B0-4E91-8A92-844263F46745}" destId="{EE7C4BE2-FEB6-4988-9F0B-1D9FA8D25FA9}" srcOrd="0" destOrd="0" presId="urn:microsoft.com/office/officeart/2005/8/layout/chevron2"/>
    <dgm:cxn modelId="{264C973C-2E32-48E3-8AC0-4CAB991F465E}" type="presParOf" srcId="{4EE738DC-27B0-4E91-8A92-844263F46745}" destId="{2F923CF2-60A7-4016-AA67-5AF1B371ADEC}" srcOrd="1" destOrd="0" presId="urn:microsoft.com/office/officeart/2005/8/layout/chevron2"/>
    <dgm:cxn modelId="{8BC71B7C-2A93-4DEF-9AFA-63E4D25960CB}" type="presParOf" srcId="{3BCE7592-35F8-4F58-82DF-95957CE819AB}" destId="{F54FF58A-01AD-4318-8944-3016FC5175F5}" srcOrd="1" destOrd="0" presId="urn:microsoft.com/office/officeart/2005/8/layout/chevron2"/>
    <dgm:cxn modelId="{66CC462B-EE3C-4121-866D-5D30453A0F8B}" type="presParOf" srcId="{3BCE7592-35F8-4F58-82DF-95957CE819AB}" destId="{804C351F-042E-463D-A519-D6C92D0CB0A9}" srcOrd="2" destOrd="0" presId="urn:microsoft.com/office/officeart/2005/8/layout/chevron2"/>
    <dgm:cxn modelId="{A5F55D69-94A4-40D7-A077-24503221B132}" type="presParOf" srcId="{804C351F-042E-463D-A519-D6C92D0CB0A9}" destId="{AB71A8B8-FA10-4BC5-B9B2-ECD63DE6E033}" srcOrd="0" destOrd="0" presId="urn:microsoft.com/office/officeart/2005/8/layout/chevron2"/>
    <dgm:cxn modelId="{6E915132-D726-4930-AF05-F3B4E5BCDAC0}" type="presParOf" srcId="{804C351F-042E-463D-A519-D6C92D0CB0A9}" destId="{8ACC1FEC-9993-475D-9C11-501BBAEB4367}" srcOrd="1" destOrd="0" presId="urn:microsoft.com/office/officeart/2005/8/layout/chevron2"/>
    <dgm:cxn modelId="{C42918E2-F66D-4FD3-B270-374B4DF932D3}" type="presParOf" srcId="{3BCE7592-35F8-4F58-82DF-95957CE819AB}" destId="{53D8F78D-7C0C-44C1-B51B-9DB970CCDD8B}" srcOrd="3" destOrd="0" presId="urn:microsoft.com/office/officeart/2005/8/layout/chevron2"/>
    <dgm:cxn modelId="{ECD21814-F54F-4455-8CE4-683C38B328F3}" type="presParOf" srcId="{3BCE7592-35F8-4F58-82DF-95957CE819AB}" destId="{6CFB8D57-61C8-4042-A2DF-A6EDF1E799CF}" srcOrd="4" destOrd="0" presId="urn:microsoft.com/office/officeart/2005/8/layout/chevron2"/>
    <dgm:cxn modelId="{DB354D94-36A2-4B45-A5C6-A55E9FDFF8DA}" type="presParOf" srcId="{6CFB8D57-61C8-4042-A2DF-A6EDF1E799CF}" destId="{7E6764AA-D58C-48F4-AAFA-66F34514CF5A}" srcOrd="0" destOrd="0" presId="urn:microsoft.com/office/officeart/2005/8/layout/chevron2"/>
    <dgm:cxn modelId="{80C4A68C-FBAD-4723-8414-198B8530C628}" type="presParOf" srcId="{6CFB8D57-61C8-4042-A2DF-A6EDF1E799CF}" destId="{8E4B1003-F1D9-4218-B9B2-749DAB2A13AB}" srcOrd="1" destOrd="0" presId="urn:microsoft.com/office/officeart/2005/8/layout/chevron2"/>
    <dgm:cxn modelId="{8100413C-D733-4480-A639-C6380F2C1D18}" type="presParOf" srcId="{3BCE7592-35F8-4F58-82DF-95957CE819AB}" destId="{117E73D1-23AD-4C2A-A48A-EA8701F88D20}" srcOrd="5" destOrd="0" presId="urn:microsoft.com/office/officeart/2005/8/layout/chevron2"/>
    <dgm:cxn modelId="{E99C77E3-FE18-480C-9D7E-7AC5D5D200F8}" type="presParOf" srcId="{3BCE7592-35F8-4F58-82DF-95957CE819AB}" destId="{1413F6B1-5FAF-493B-BE5C-EC2475AB2DCB}" srcOrd="6" destOrd="0" presId="urn:microsoft.com/office/officeart/2005/8/layout/chevron2"/>
    <dgm:cxn modelId="{F88F54C3-6BDC-481E-97CF-CFDB0B90BAF1}" type="presParOf" srcId="{1413F6B1-5FAF-493B-BE5C-EC2475AB2DCB}" destId="{332E3EDA-1A3B-49A3-BB06-CCDD0FE2B27E}" srcOrd="0" destOrd="0" presId="urn:microsoft.com/office/officeart/2005/8/layout/chevron2"/>
    <dgm:cxn modelId="{A5F68EC8-5D94-4851-8D4A-4B16B1AC8A2A}" type="presParOf" srcId="{1413F6B1-5FAF-493B-BE5C-EC2475AB2DCB}" destId="{F8551C7F-FE76-45E6-BC58-6DFDAE73B650}" srcOrd="1" destOrd="0" presId="urn:microsoft.com/office/officeart/2005/8/layout/chevron2"/>
    <dgm:cxn modelId="{4301347E-3FD5-4269-8C84-230A057E5B99}" type="presParOf" srcId="{3BCE7592-35F8-4F58-82DF-95957CE819AB}" destId="{136F40B1-D7C6-4F1B-A57C-04950A7564BB}" srcOrd="7" destOrd="0" presId="urn:microsoft.com/office/officeart/2005/8/layout/chevron2"/>
    <dgm:cxn modelId="{D800743D-9A01-4E81-B767-81B62DA80AB2}" type="presParOf" srcId="{3BCE7592-35F8-4F58-82DF-95957CE819AB}" destId="{38B6A6FE-5053-4279-8130-286505969BA6}" srcOrd="8" destOrd="0" presId="urn:microsoft.com/office/officeart/2005/8/layout/chevron2"/>
    <dgm:cxn modelId="{DA41898E-CBFA-40A3-9858-BCF84EE7DF7F}" type="presParOf" srcId="{38B6A6FE-5053-4279-8130-286505969BA6}" destId="{4D15C368-EEE0-4793-BF8D-169E292FB3A4}" srcOrd="0" destOrd="0" presId="urn:microsoft.com/office/officeart/2005/8/layout/chevron2"/>
    <dgm:cxn modelId="{3E3A6EC2-ACA2-4D7C-8A98-DD5FD46C244B}" type="presParOf" srcId="{38B6A6FE-5053-4279-8130-286505969BA6}" destId="{63C45C73-C105-44FF-BEEC-88C206485CDB}"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7C4BE2-FEB6-4988-9F0B-1D9FA8D25FA9}">
      <dsp:nvSpPr>
        <dsp:cNvPr id="0" name=""/>
        <dsp:cNvSpPr/>
      </dsp:nvSpPr>
      <dsp:spPr>
        <a:xfrm rot="5400000">
          <a:off x="-163821" y="164312"/>
          <a:ext cx="1092146" cy="764502"/>
        </a:xfrm>
        <a:prstGeom prst="chevron">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l-GR" sz="1800" kern="1200">
              <a:solidFill>
                <a:schemeClr val="bg1"/>
              </a:solidFill>
              <a:latin typeface="+mn-lt"/>
              <a:ea typeface="Verdana" panose="020B0604030504040204" pitchFamily="34" charset="0"/>
            </a:rPr>
            <a:t>1</a:t>
          </a:r>
          <a:endParaRPr lang="en-US" sz="1800" kern="1200">
            <a:solidFill>
              <a:schemeClr val="bg1"/>
            </a:solidFill>
            <a:latin typeface="+mn-lt"/>
            <a:ea typeface="Verdana" panose="020B0604030504040204" pitchFamily="34" charset="0"/>
          </a:endParaRPr>
        </a:p>
      </dsp:txBody>
      <dsp:txXfrm rot="-5400000">
        <a:off x="1" y="382741"/>
        <a:ext cx="764502" cy="327644"/>
      </dsp:txXfrm>
    </dsp:sp>
    <dsp:sp modelId="{2F923CF2-60A7-4016-AA67-5AF1B371ADEC}">
      <dsp:nvSpPr>
        <dsp:cNvPr id="0" name=""/>
        <dsp:cNvSpPr/>
      </dsp:nvSpPr>
      <dsp:spPr>
        <a:xfrm rot="5400000">
          <a:off x="5904402" y="-5139416"/>
          <a:ext cx="709894" cy="10989694"/>
        </a:xfrm>
        <a:prstGeom prst="round2Same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l-GR" sz="1800" kern="1200">
              <a:solidFill>
                <a:schemeClr val="tx1">
                  <a:lumMod val="75000"/>
                  <a:lumOff val="25000"/>
                </a:schemeClr>
              </a:solidFill>
              <a:latin typeface="+mn-lt"/>
              <a:ea typeface="Verdana" panose="020B0604030504040204" pitchFamily="34" charset="0"/>
            </a:rPr>
            <a:t>Να επεξεργάζεστε τις πληροφορίες για τον οργανισμό σας και τα άτομα επαφής</a:t>
          </a:r>
          <a:r>
            <a:rPr lang="en-US" sz="1800" kern="1200">
              <a:solidFill>
                <a:schemeClr val="tx1">
                  <a:lumMod val="75000"/>
                  <a:lumOff val="25000"/>
                </a:schemeClr>
              </a:solidFill>
              <a:latin typeface="+mn-lt"/>
              <a:ea typeface="Verdana" panose="020B0604030504040204" pitchFamily="34" charset="0"/>
            </a:rPr>
            <a:t> </a:t>
          </a:r>
          <a:r>
            <a:rPr lang="el-GR" sz="1800" kern="1200">
              <a:solidFill>
                <a:schemeClr val="tx1">
                  <a:lumMod val="75000"/>
                  <a:lumOff val="25000"/>
                </a:schemeClr>
              </a:solidFill>
              <a:latin typeface="+mn-lt"/>
              <a:ea typeface="Verdana" panose="020B0604030504040204" pitchFamily="34" charset="0"/>
            </a:rPr>
            <a:t>(</a:t>
          </a:r>
          <a:r>
            <a:rPr lang="en-US" sz="1800" kern="1200">
              <a:solidFill>
                <a:schemeClr val="tx1">
                  <a:lumMod val="75000"/>
                  <a:lumOff val="25000"/>
                </a:schemeClr>
              </a:solidFill>
              <a:latin typeface="+mn-lt"/>
              <a:ea typeface="Verdana" panose="020B0604030504040204" pitchFamily="34" charset="0"/>
            </a:rPr>
            <a:t>Associated persons)</a:t>
          </a:r>
        </a:p>
      </dsp:txBody>
      <dsp:txXfrm rot="-5400000">
        <a:off x="764502" y="35138"/>
        <a:ext cx="10955040" cy="640586"/>
      </dsp:txXfrm>
    </dsp:sp>
    <dsp:sp modelId="{AB71A8B8-FA10-4BC5-B9B2-ECD63DE6E033}">
      <dsp:nvSpPr>
        <dsp:cNvPr id="0" name=""/>
        <dsp:cNvSpPr/>
      </dsp:nvSpPr>
      <dsp:spPr>
        <a:xfrm rot="5400000">
          <a:off x="-163821" y="1165009"/>
          <a:ext cx="1092146" cy="764502"/>
        </a:xfrm>
        <a:prstGeom prst="chevron">
          <a:avLst/>
        </a:prstGeom>
        <a:solidFill>
          <a:schemeClr val="accent5">
            <a:hueOff val="-1689636"/>
            <a:satOff val="-4355"/>
            <a:lumOff val="-2941"/>
            <a:alphaOff val="0"/>
          </a:schemeClr>
        </a:solidFill>
        <a:ln w="12700" cap="flat" cmpd="sng" algn="ctr">
          <a:solidFill>
            <a:schemeClr val="accent5">
              <a:hueOff val="-1689636"/>
              <a:satOff val="-4355"/>
              <a:lumOff val="-294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l-GR" sz="1800" kern="1200">
              <a:solidFill>
                <a:schemeClr val="bg1"/>
              </a:solidFill>
              <a:latin typeface="+mn-lt"/>
              <a:ea typeface="Verdana" panose="020B0604030504040204" pitchFamily="34" charset="0"/>
            </a:rPr>
            <a:t>2</a:t>
          </a:r>
          <a:endParaRPr lang="en-US" sz="1800" kern="1200">
            <a:solidFill>
              <a:schemeClr val="bg1"/>
            </a:solidFill>
            <a:latin typeface="+mn-lt"/>
            <a:ea typeface="Verdana" panose="020B0604030504040204" pitchFamily="34" charset="0"/>
          </a:endParaRPr>
        </a:p>
      </dsp:txBody>
      <dsp:txXfrm rot="-5400000">
        <a:off x="1" y="1383438"/>
        <a:ext cx="764502" cy="327644"/>
      </dsp:txXfrm>
    </dsp:sp>
    <dsp:sp modelId="{8ACC1FEC-9993-475D-9C11-501BBAEB4367}">
      <dsp:nvSpPr>
        <dsp:cNvPr id="0" name=""/>
        <dsp:cNvSpPr/>
      </dsp:nvSpPr>
      <dsp:spPr>
        <a:xfrm rot="5400000">
          <a:off x="5879325" y="-4135588"/>
          <a:ext cx="760049" cy="10989694"/>
        </a:xfrm>
        <a:prstGeom prst="round2SameRect">
          <a:avLst/>
        </a:prstGeom>
        <a:solidFill>
          <a:schemeClr val="lt1">
            <a:alpha val="90000"/>
            <a:hueOff val="0"/>
            <a:satOff val="0"/>
            <a:lumOff val="0"/>
            <a:alphaOff val="0"/>
          </a:schemeClr>
        </a:solidFill>
        <a:ln w="12700" cap="flat" cmpd="sng" algn="ctr">
          <a:solidFill>
            <a:schemeClr val="accent5">
              <a:hueOff val="-1689636"/>
              <a:satOff val="-4355"/>
              <a:lumOff val="-294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711200">
            <a:lnSpc>
              <a:spcPct val="90000"/>
            </a:lnSpc>
            <a:spcBef>
              <a:spcPct val="0"/>
            </a:spcBef>
            <a:spcAft>
              <a:spcPct val="15000"/>
            </a:spcAft>
            <a:buChar char="•"/>
          </a:pPr>
          <a:r>
            <a:rPr lang="el-GR" sz="1800" kern="1200" dirty="0">
              <a:solidFill>
                <a:prstClr val="black">
                  <a:lumMod val="75000"/>
                  <a:lumOff val="25000"/>
                </a:prstClr>
              </a:solidFill>
              <a:latin typeface="+mn-lt"/>
              <a:ea typeface="Verdana" panose="020B0604030504040204" pitchFamily="34" charset="0"/>
              <a:cs typeface="+mn-cs"/>
            </a:rPr>
            <a:t>Να καταχωρείτε τις κινητικότητες των συμμετεχόντων σας</a:t>
          </a:r>
          <a:r>
            <a:rPr lang="en-US" sz="1800" kern="1200" dirty="0">
              <a:solidFill>
                <a:prstClr val="black">
                  <a:lumMod val="75000"/>
                  <a:lumOff val="25000"/>
                </a:prstClr>
              </a:solidFill>
              <a:latin typeface="+mn-lt"/>
              <a:ea typeface="Verdana" panose="020B0604030504040204" pitchFamily="34" charset="0"/>
              <a:cs typeface="+mn-cs"/>
            </a:rPr>
            <a:t> (Mobility Activities)</a:t>
          </a:r>
        </a:p>
      </dsp:txBody>
      <dsp:txXfrm rot="-5400000">
        <a:off x="764503" y="1016337"/>
        <a:ext cx="10952591" cy="685843"/>
      </dsp:txXfrm>
    </dsp:sp>
    <dsp:sp modelId="{7E6764AA-D58C-48F4-AAFA-66F34514CF5A}">
      <dsp:nvSpPr>
        <dsp:cNvPr id="0" name=""/>
        <dsp:cNvSpPr/>
      </dsp:nvSpPr>
      <dsp:spPr>
        <a:xfrm rot="5400000">
          <a:off x="-163821" y="2140629"/>
          <a:ext cx="1092146" cy="764502"/>
        </a:xfrm>
        <a:prstGeom prst="chevron">
          <a:avLst/>
        </a:prstGeom>
        <a:solidFill>
          <a:schemeClr val="accent5">
            <a:hueOff val="-3379271"/>
            <a:satOff val="-8710"/>
            <a:lumOff val="-5883"/>
            <a:alphaOff val="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l-GR" sz="1800" kern="1200">
              <a:solidFill>
                <a:schemeClr val="bg1"/>
              </a:solidFill>
              <a:latin typeface="+mn-lt"/>
              <a:ea typeface="Verdana" panose="020B0604030504040204" pitchFamily="34" charset="0"/>
            </a:rPr>
            <a:t>3</a:t>
          </a:r>
          <a:endParaRPr lang="en-US" sz="1800" kern="1200">
            <a:solidFill>
              <a:schemeClr val="bg1"/>
            </a:solidFill>
            <a:latin typeface="+mn-lt"/>
            <a:ea typeface="Verdana" panose="020B0604030504040204" pitchFamily="34" charset="0"/>
          </a:endParaRPr>
        </a:p>
      </dsp:txBody>
      <dsp:txXfrm rot="-5400000">
        <a:off x="1" y="2359058"/>
        <a:ext cx="764502" cy="327644"/>
      </dsp:txXfrm>
    </dsp:sp>
    <dsp:sp modelId="{8E4B1003-F1D9-4218-B9B2-749DAB2A13AB}">
      <dsp:nvSpPr>
        <dsp:cNvPr id="0" name=""/>
        <dsp:cNvSpPr/>
      </dsp:nvSpPr>
      <dsp:spPr>
        <a:xfrm rot="5400000">
          <a:off x="5904402" y="-3163091"/>
          <a:ext cx="709894" cy="10989694"/>
        </a:xfrm>
        <a:prstGeom prst="round2SameRect">
          <a:avLst/>
        </a:prstGeom>
        <a:solidFill>
          <a:schemeClr val="lt1">
            <a:alpha val="90000"/>
            <a:hueOff val="0"/>
            <a:satOff val="0"/>
            <a:lumOff val="0"/>
            <a:alphaOff val="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l-GR" sz="1800" kern="1200">
              <a:solidFill>
                <a:prstClr val="black">
                  <a:lumMod val="75000"/>
                  <a:lumOff val="25000"/>
                </a:prstClr>
              </a:solidFill>
              <a:latin typeface="+mn-lt"/>
              <a:ea typeface="Verdana" panose="020B0604030504040204" pitchFamily="34" charset="0"/>
              <a:cs typeface="+mn-cs"/>
            </a:rPr>
            <a:t>Να παρακολουθείτε τον προϋπολογισμό σας και το ποσοστό απορρόφησης ανά κατηγορία εξόδων</a:t>
          </a:r>
          <a:r>
            <a:rPr lang="en-US" sz="1800" kern="1200">
              <a:solidFill>
                <a:prstClr val="black">
                  <a:lumMod val="75000"/>
                  <a:lumOff val="25000"/>
                </a:prstClr>
              </a:solidFill>
              <a:latin typeface="+mn-lt"/>
              <a:ea typeface="Verdana" panose="020B0604030504040204" pitchFamily="34" charset="0"/>
              <a:cs typeface="+mn-cs"/>
            </a:rPr>
            <a:t> (Budget</a:t>
          </a:r>
          <a:r>
            <a:rPr lang="en-US" sz="1800" kern="1200">
              <a:solidFill>
                <a:schemeClr val="tx1">
                  <a:lumMod val="75000"/>
                  <a:lumOff val="25000"/>
                </a:schemeClr>
              </a:solidFill>
              <a:latin typeface="+mn-lt"/>
              <a:ea typeface="Verdana" panose="020B0604030504040204" pitchFamily="34" charset="0"/>
            </a:rPr>
            <a:t>)</a:t>
          </a:r>
        </a:p>
      </dsp:txBody>
      <dsp:txXfrm rot="-5400000">
        <a:off x="764502" y="2011463"/>
        <a:ext cx="10955040" cy="640586"/>
      </dsp:txXfrm>
    </dsp:sp>
    <dsp:sp modelId="{7B508AD1-73D6-4188-85E1-FFCF1049A518}">
      <dsp:nvSpPr>
        <dsp:cNvPr id="0" name=""/>
        <dsp:cNvSpPr/>
      </dsp:nvSpPr>
      <dsp:spPr>
        <a:xfrm rot="5400000">
          <a:off x="-163821" y="3116249"/>
          <a:ext cx="1092146" cy="764502"/>
        </a:xfrm>
        <a:prstGeom prst="chevron">
          <a:avLst/>
        </a:prstGeom>
        <a:solidFill>
          <a:schemeClr val="accent5">
            <a:hueOff val="-5068907"/>
            <a:satOff val="-13064"/>
            <a:lumOff val="-8824"/>
            <a:alphaOff val="0"/>
          </a:schemeClr>
        </a:solidFill>
        <a:ln w="12700" cap="flat" cmpd="sng" algn="ctr">
          <a:solidFill>
            <a:schemeClr val="accent5">
              <a:hueOff val="-5068907"/>
              <a:satOff val="-13064"/>
              <a:lumOff val="-882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bg1"/>
              </a:solidFill>
              <a:latin typeface="+mn-lt"/>
              <a:ea typeface="Verdana" panose="020B0604030504040204" pitchFamily="34" charset="0"/>
            </a:rPr>
            <a:t>4</a:t>
          </a:r>
        </a:p>
      </dsp:txBody>
      <dsp:txXfrm rot="-5400000">
        <a:off x="1" y="3334678"/>
        <a:ext cx="764502" cy="327644"/>
      </dsp:txXfrm>
    </dsp:sp>
    <dsp:sp modelId="{793D33A4-A58E-4277-854E-34E416B1FF11}">
      <dsp:nvSpPr>
        <dsp:cNvPr id="0" name=""/>
        <dsp:cNvSpPr/>
      </dsp:nvSpPr>
      <dsp:spPr>
        <a:xfrm rot="5400000">
          <a:off x="5911760" y="-2207157"/>
          <a:ext cx="695178" cy="10989694"/>
        </a:xfrm>
        <a:prstGeom prst="round2SameRect">
          <a:avLst/>
        </a:prstGeom>
        <a:solidFill>
          <a:schemeClr val="lt1">
            <a:alpha val="90000"/>
            <a:hueOff val="0"/>
            <a:satOff val="0"/>
            <a:lumOff val="0"/>
            <a:alphaOff val="0"/>
          </a:schemeClr>
        </a:solidFill>
        <a:ln w="12700" cap="flat" cmpd="sng" algn="ctr">
          <a:solidFill>
            <a:schemeClr val="accent5">
              <a:hueOff val="-5068907"/>
              <a:satOff val="-13064"/>
              <a:lumOff val="-882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711200">
            <a:lnSpc>
              <a:spcPct val="90000"/>
            </a:lnSpc>
            <a:spcBef>
              <a:spcPct val="0"/>
            </a:spcBef>
            <a:spcAft>
              <a:spcPct val="15000"/>
            </a:spcAft>
            <a:buChar char="•"/>
          </a:pPr>
          <a:r>
            <a:rPr lang="el-GR" sz="1800" kern="1200">
              <a:solidFill>
                <a:prstClr val="black">
                  <a:lumMod val="75000"/>
                  <a:lumOff val="25000"/>
                </a:prstClr>
              </a:solidFill>
              <a:latin typeface="+mn-lt"/>
              <a:ea typeface="Verdana" panose="020B0604030504040204" pitchFamily="34" charset="0"/>
              <a:cs typeface="+mn-cs"/>
            </a:rPr>
            <a:t>Να αποστέλλετε τις Εκθέσεις των Συμμετεχόντων μετά από την κινητικότητά τους</a:t>
          </a:r>
          <a:r>
            <a:rPr lang="en-US" sz="1800" kern="1200">
              <a:solidFill>
                <a:prstClr val="black">
                  <a:lumMod val="75000"/>
                  <a:lumOff val="25000"/>
                </a:prstClr>
              </a:solidFill>
              <a:latin typeface="+mn-lt"/>
              <a:ea typeface="Verdana" panose="020B0604030504040204" pitchFamily="34" charset="0"/>
              <a:cs typeface="+mn-cs"/>
            </a:rPr>
            <a:t> (Participants Reports)</a:t>
          </a:r>
        </a:p>
      </dsp:txBody>
      <dsp:txXfrm rot="-5400000">
        <a:off x="764502" y="2974037"/>
        <a:ext cx="10955758" cy="627306"/>
      </dsp:txXfrm>
    </dsp:sp>
    <dsp:sp modelId="{1F757D07-9648-4400-B3CF-C65441FB0417}">
      <dsp:nvSpPr>
        <dsp:cNvPr id="0" name=""/>
        <dsp:cNvSpPr/>
      </dsp:nvSpPr>
      <dsp:spPr>
        <a:xfrm rot="5400000">
          <a:off x="-163821" y="4091869"/>
          <a:ext cx="1092146" cy="764502"/>
        </a:xfrm>
        <a:prstGeom prst="chevron">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bg1"/>
              </a:solidFill>
              <a:latin typeface="+mn-lt"/>
              <a:ea typeface="Verdana" panose="020B0604030504040204" pitchFamily="34" charset="0"/>
            </a:rPr>
            <a:t>5</a:t>
          </a:r>
          <a:r>
            <a:rPr lang="el-GR" sz="1800" kern="1200" dirty="0">
              <a:solidFill>
                <a:schemeClr val="tx1">
                  <a:lumMod val="75000"/>
                  <a:lumOff val="25000"/>
                </a:schemeClr>
              </a:solidFill>
              <a:latin typeface="+mn-lt"/>
              <a:ea typeface="Verdana" panose="020B0604030504040204" pitchFamily="34" charset="0"/>
            </a:rPr>
            <a:t> </a:t>
          </a:r>
          <a:endParaRPr lang="en-US" sz="1800" kern="1200" dirty="0">
            <a:solidFill>
              <a:schemeClr val="tx1">
                <a:lumMod val="75000"/>
                <a:lumOff val="25000"/>
              </a:schemeClr>
            </a:solidFill>
            <a:latin typeface="+mn-lt"/>
            <a:ea typeface="Verdana" panose="020B0604030504040204" pitchFamily="34" charset="0"/>
          </a:endParaRPr>
        </a:p>
      </dsp:txBody>
      <dsp:txXfrm rot="-5400000">
        <a:off x="1" y="4310298"/>
        <a:ext cx="764502" cy="327644"/>
      </dsp:txXfrm>
    </dsp:sp>
    <dsp:sp modelId="{E52D165B-D812-4150-A4E3-D6EA682A1E72}">
      <dsp:nvSpPr>
        <dsp:cNvPr id="0" name=""/>
        <dsp:cNvSpPr/>
      </dsp:nvSpPr>
      <dsp:spPr>
        <a:xfrm rot="5400000">
          <a:off x="5904402" y="-1223224"/>
          <a:ext cx="709894" cy="10989694"/>
        </a:xfrm>
        <a:prstGeom prst="round2SameRect">
          <a:avLst/>
        </a:prstGeom>
        <a:solidFill>
          <a:schemeClr val="lt1">
            <a:alpha val="90000"/>
            <a:hueOff val="0"/>
            <a:satOff val="0"/>
            <a:lumOff val="0"/>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solidFill>
                <a:prstClr val="black">
                  <a:lumMod val="75000"/>
                  <a:lumOff val="25000"/>
                </a:prstClr>
              </a:solidFill>
              <a:latin typeface="+mn-lt"/>
              <a:ea typeface="Verdana" panose="020B0604030504040204" pitchFamily="34" charset="0"/>
              <a:cs typeface="+mn-cs"/>
            </a:rPr>
            <a:t> </a:t>
          </a:r>
          <a:r>
            <a:rPr lang="el-GR" sz="1800" kern="1200" dirty="0">
              <a:solidFill>
                <a:prstClr val="black">
                  <a:lumMod val="75000"/>
                  <a:lumOff val="25000"/>
                </a:prstClr>
              </a:solidFill>
              <a:latin typeface="+mn-lt"/>
              <a:ea typeface="Verdana" panose="020B0604030504040204" pitchFamily="34" charset="0"/>
              <a:cs typeface="+mn-cs"/>
            </a:rPr>
            <a:t>Να υποβάλλετε Τελικές Εκθέσεις </a:t>
          </a:r>
          <a:r>
            <a:rPr lang="en-US" sz="1800" kern="1200" dirty="0">
              <a:solidFill>
                <a:prstClr val="black">
                  <a:lumMod val="75000"/>
                  <a:lumOff val="25000"/>
                </a:prstClr>
              </a:solidFill>
              <a:latin typeface="+mn-lt"/>
              <a:ea typeface="Verdana" panose="020B0604030504040204" pitchFamily="34" charset="0"/>
              <a:cs typeface="+mn-cs"/>
            </a:rPr>
            <a:t>(Final Reports)</a:t>
          </a:r>
        </a:p>
      </dsp:txBody>
      <dsp:txXfrm rot="-5400000">
        <a:off x="764502" y="3951330"/>
        <a:ext cx="10955040" cy="6405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7C4BE2-FEB6-4988-9F0B-1D9FA8D25FA9}">
      <dsp:nvSpPr>
        <dsp:cNvPr id="0" name=""/>
        <dsp:cNvSpPr/>
      </dsp:nvSpPr>
      <dsp:spPr>
        <a:xfrm rot="5400000">
          <a:off x="-174983" y="181757"/>
          <a:ext cx="1166554" cy="816588"/>
        </a:xfrm>
        <a:prstGeom prst="chevron">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l-GR" sz="1800" kern="1200">
              <a:solidFill>
                <a:schemeClr val="bg1"/>
              </a:solidFill>
              <a:latin typeface="+mn-lt"/>
              <a:ea typeface="Verdana" panose="020B0604030504040204" pitchFamily="34" charset="0"/>
            </a:rPr>
            <a:t>1</a:t>
          </a:r>
          <a:endParaRPr lang="en-US" sz="1800" kern="1200">
            <a:solidFill>
              <a:schemeClr val="bg1"/>
            </a:solidFill>
            <a:latin typeface="+mn-lt"/>
            <a:ea typeface="Verdana" panose="020B0604030504040204" pitchFamily="34" charset="0"/>
          </a:endParaRPr>
        </a:p>
      </dsp:txBody>
      <dsp:txXfrm rot="-5400000">
        <a:off x="0" y="415068"/>
        <a:ext cx="816588" cy="349966"/>
      </dsp:txXfrm>
    </dsp:sp>
    <dsp:sp modelId="{2F923CF2-60A7-4016-AA67-5AF1B371ADEC}">
      <dsp:nvSpPr>
        <dsp:cNvPr id="0" name=""/>
        <dsp:cNvSpPr/>
      </dsp:nvSpPr>
      <dsp:spPr>
        <a:xfrm rot="5400000">
          <a:off x="4892308" y="-4068953"/>
          <a:ext cx="758260" cy="8909700"/>
        </a:xfrm>
        <a:prstGeom prst="round2Same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l-GR" sz="1800" kern="1200" dirty="0">
              <a:solidFill>
                <a:schemeClr val="tx1">
                  <a:lumMod val="75000"/>
                  <a:lumOff val="25000"/>
                </a:schemeClr>
              </a:solidFill>
              <a:latin typeface="+mn-lt"/>
              <a:ea typeface="Verdana" panose="020B0604030504040204" pitchFamily="34" charset="0"/>
            </a:rPr>
            <a:t>Αποστέλλεται αυτόματα μέσω ηλεκτρονικού ταχυδρομείου στους συμμετέχοντες για να συμπληρώσουν την έκθεση της ΕΕ σχετικά με την εμπειρία και την εκπαίδευση που είχαν.</a:t>
          </a:r>
          <a:endParaRPr lang="en-US" sz="1800" kern="1200" dirty="0">
            <a:solidFill>
              <a:schemeClr val="tx1">
                <a:lumMod val="75000"/>
                <a:lumOff val="25000"/>
              </a:schemeClr>
            </a:solidFill>
            <a:latin typeface="+mn-lt"/>
            <a:ea typeface="Verdana" panose="020B0604030504040204" pitchFamily="34" charset="0"/>
          </a:endParaRPr>
        </a:p>
      </dsp:txBody>
      <dsp:txXfrm rot="-5400000">
        <a:off x="816589" y="43781"/>
        <a:ext cx="8872685" cy="684230"/>
      </dsp:txXfrm>
    </dsp:sp>
    <dsp:sp modelId="{AB71A8B8-FA10-4BC5-B9B2-ECD63DE6E033}">
      <dsp:nvSpPr>
        <dsp:cNvPr id="0" name=""/>
        <dsp:cNvSpPr/>
      </dsp:nvSpPr>
      <dsp:spPr>
        <a:xfrm rot="5400000">
          <a:off x="-174983" y="1237387"/>
          <a:ext cx="1166554" cy="816588"/>
        </a:xfrm>
        <a:prstGeom prst="chevron">
          <a:avLst/>
        </a:prstGeom>
        <a:solidFill>
          <a:schemeClr val="accent5">
            <a:hueOff val="-1689636"/>
            <a:satOff val="-4355"/>
            <a:lumOff val="-2941"/>
            <a:alphaOff val="0"/>
          </a:schemeClr>
        </a:solidFill>
        <a:ln w="12700" cap="flat" cmpd="sng" algn="ctr">
          <a:solidFill>
            <a:schemeClr val="accent5">
              <a:hueOff val="-1689636"/>
              <a:satOff val="-4355"/>
              <a:lumOff val="-294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l-GR" sz="1800" kern="1200">
              <a:solidFill>
                <a:schemeClr val="bg1"/>
              </a:solidFill>
              <a:latin typeface="+mn-lt"/>
              <a:ea typeface="Verdana" panose="020B0604030504040204" pitchFamily="34" charset="0"/>
            </a:rPr>
            <a:t>2</a:t>
          </a:r>
          <a:endParaRPr lang="en-US" sz="1800" kern="1200">
            <a:solidFill>
              <a:schemeClr val="bg1"/>
            </a:solidFill>
            <a:latin typeface="+mn-lt"/>
            <a:ea typeface="Verdana" panose="020B0604030504040204" pitchFamily="34" charset="0"/>
          </a:endParaRPr>
        </a:p>
      </dsp:txBody>
      <dsp:txXfrm rot="-5400000">
        <a:off x="0" y="1470698"/>
        <a:ext cx="816588" cy="349966"/>
      </dsp:txXfrm>
    </dsp:sp>
    <dsp:sp modelId="{8ACC1FEC-9993-475D-9C11-501BBAEB4367}">
      <dsp:nvSpPr>
        <dsp:cNvPr id="0" name=""/>
        <dsp:cNvSpPr/>
      </dsp:nvSpPr>
      <dsp:spPr>
        <a:xfrm rot="5400000">
          <a:off x="4948567" y="-3013315"/>
          <a:ext cx="645742" cy="8909700"/>
        </a:xfrm>
        <a:prstGeom prst="round2SameRect">
          <a:avLst/>
        </a:prstGeom>
        <a:solidFill>
          <a:schemeClr val="lt1">
            <a:alpha val="90000"/>
            <a:hueOff val="0"/>
            <a:satOff val="0"/>
            <a:lumOff val="0"/>
            <a:alphaOff val="0"/>
          </a:schemeClr>
        </a:solidFill>
        <a:ln w="12700" cap="flat" cmpd="sng" algn="ctr">
          <a:solidFill>
            <a:schemeClr val="accent5">
              <a:hueOff val="-1689636"/>
              <a:satOff val="-4355"/>
              <a:lumOff val="-294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l-GR" sz="1800" kern="1200">
              <a:solidFill>
                <a:schemeClr val="tx1">
                  <a:lumMod val="75000"/>
                  <a:lumOff val="25000"/>
                </a:schemeClr>
              </a:solidFill>
              <a:latin typeface="+mn-lt"/>
              <a:ea typeface="Verdana" panose="020B0604030504040204" pitchFamily="34" charset="0"/>
            </a:rPr>
            <a:t>Ο συμμετέχων λαμβάνει ένα e-</a:t>
          </a:r>
          <a:r>
            <a:rPr lang="el-GR" sz="1800" kern="1200" err="1">
              <a:solidFill>
                <a:schemeClr val="tx1">
                  <a:lumMod val="75000"/>
                  <a:lumOff val="25000"/>
                </a:schemeClr>
              </a:solidFill>
              <a:latin typeface="+mn-lt"/>
              <a:ea typeface="Verdana" panose="020B0604030504040204" pitchFamily="34" charset="0"/>
            </a:rPr>
            <a:t>mail</a:t>
          </a:r>
          <a:r>
            <a:rPr lang="el-GR" sz="1800" kern="1200">
              <a:solidFill>
                <a:schemeClr val="tx1">
                  <a:lumMod val="75000"/>
                  <a:lumOff val="25000"/>
                </a:schemeClr>
              </a:solidFill>
              <a:latin typeface="+mn-lt"/>
              <a:ea typeface="Verdana" panose="020B0604030504040204" pitchFamily="34" charset="0"/>
            </a:rPr>
            <a:t> με έναν αποκλειστικό σύνδεσμο για την υποβολή του </a:t>
          </a:r>
          <a:r>
            <a:rPr lang="en-GB" sz="1800" kern="1200">
              <a:solidFill>
                <a:schemeClr val="tx1">
                  <a:lumMod val="75000"/>
                  <a:lumOff val="25000"/>
                </a:schemeClr>
              </a:solidFill>
              <a:latin typeface="+mn-lt"/>
              <a:ea typeface="Verdana" panose="020B0604030504040204" pitchFamily="34" charset="0"/>
            </a:rPr>
            <a:t>Participant Report</a:t>
          </a:r>
          <a:r>
            <a:rPr lang="el-GR" sz="1800" kern="1200">
              <a:solidFill>
                <a:schemeClr val="tx1">
                  <a:lumMod val="75000"/>
                  <a:lumOff val="25000"/>
                </a:schemeClr>
              </a:solidFill>
              <a:latin typeface="+mn-lt"/>
              <a:ea typeface="Verdana" panose="020B0604030504040204" pitchFamily="34" charset="0"/>
            </a:rPr>
            <a:t>.</a:t>
          </a:r>
          <a:endParaRPr lang="en-US" sz="1800" kern="1200">
            <a:solidFill>
              <a:schemeClr val="tx1">
                <a:lumMod val="75000"/>
                <a:lumOff val="25000"/>
              </a:schemeClr>
            </a:solidFill>
            <a:latin typeface="+mn-lt"/>
            <a:ea typeface="Verdana" panose="020B0604030504040204" pitchFamily="34" charset="0"/>
          </a:endParaRPr>
        </a:p>
      </dsp:txBody>
      <dsp:txXfrm rot="-5400000">
        <a:off x="816589" y="1150186"/>
        <a:ext cx="8878177" cy="582696"/>
      </dsp:txXfrm>
    </dsp:sp>
    <dsp:sp modelId="{7E6764AA-D58C-48F4-AAFA-66F34514CF5A}">
      <dsp:nvSpPr>
        <dsp:cNvPr id="0" name=""/>
        <dsp:cNvSpPr/>
      </dsp:nvSpPr>
      <dsp:spPr>
        <a:xfrm rot="5400000">
          <a:off x="-174983" y="2293017"/>
          <a:ext cx="1166554" cy="816588"/>
        </a:xfrm>
        <a:prstGeom prst="chevron">
          <a:avLst/>
        </a:prstGeom>
        <a:solidFill>
          <a:schemeClr val="accent5">
            <a:hueOff val="-3379271"/>
            <a:satOff val="-8710"/>
            <a:lumOff val="-5883"/>
            <a:alphaOff val="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l-GR" sz="1800" kern="1200">
              <a:solidFill>
                <a:schemeClr val="bg1"/>
              </a:solidFill>
              <a:latin typeface="+mn-lt"/>
              <a:ea typeface="Verdana" panose="020B0604030504040204" pitchFamily="34" charset="0"/>
            </a:rPr>
            <a:t>3</a:t>
          </a:r>
          <a:endParaRPr lang="en-US" sz="1800" kern="1200">
            <a:solidFill>
              <a:schemeClr val="bg1"/>
            </a:solidFill>
            <a:latin typeface="+mn-lt"/>
            <a:ea typeface="Verdana" panose="020B0604030504040204" pitchFamily="34" charset="0"/>
          </a:endParaRPr>
        </a:p>
      </dsp:txBody>
      <dsp:txXfrm rot="-5400000">
        <a:off x="0" y="2526328"/>
        <a:ext cx="816588" cy="349966"/>
      </dsp:txXfrm>
    </dsp:sp>
    <dsp:sp modelId="{8E4B1003-F1D9-4218-B9B2-749DAB2A13AB}">
      <dsp:nvSpPr>
        <dsp:cNvPr id="0" name=""/>
        <dsp:cNvSpPr/>
      </dsp:nvSpPr>
      <dsp:spPr>
        <a:xfrm rot="5400000">
          <a:off x="4892308" y="-1957686"/>
          <a:ext cx="758260" cy="8909700"/>
        </a:xfrm>
        <a:prstGeom prst="round2SameRect">
          <a:avLst/>
        </a:prstGeom>
        <a:solidFill>
          <a:schemeClr val="lt1">
            <a:alpha val="90000"/>
            <a:hueOff val="0"/>
            <a:satOff val="0"/>
            <a:lumOff val="0"/>
            <a:alphaOff val="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l-GR" sz="1800" kern="1200" dirty="0">
              <a:solidFill>
                <a:schemeClr val="tx1">
                  <a:lumMod val="75000"/>
                  <a:lumOff val="25000"/>
                </a:schemeClr>
              </a:solidFill>
              <a:latin typeface="+mn-lt"/>
              <a:ea typeface="Verdana" panose="020B0604030504040204" pitchFamily="34" charset="0"/>
            </a:rPr>
            <a:t>Συμπληρώνεται ηλεκτρονικά στο EU </a:t>
          </a:r>
          <a:r>
            <a:rPr lang="el-GR" sz="1800" kern="1200" dirty="0" err="1">
              <a:solidFill>
                <a:schemeClr val="tx1">
                  <a:lumMod val="75000"/>
                  <a:lumOff val="25000"/>
                </a:schemeClr>
              </a:solidFill>
              <a:latin typeface="+mn-lt"/>
              <a:ea typeface="Verdana" panose="020B0604030504040204" pitchFamily="34" charset="0"/>
            </a:rPr>
            <a:t>Survey</a:t>
          </a:r>
          <a:r>
            <a:rPr lang="el-GR" sz="1800" kern="1200" dirty="0">
              <a:solidFill>
                <a:schemeClr val="tx1">
                  <a:lumMod val="75000"/>
                  <a:lumOff val="25000"/>
                </a:schemeClr>
              </a:solidFill>
              <a:latin typeface="+mn-lt"/>
              <a:ea typeface="Verdana" panose="020B0604030504040204" pitchFamily="34" charset="0"/>
            </a:rPr>
            <a:t> και προσφέρεται σε διάφορες γλώσσες</a:t>
          </a:r>
          <a:r>
            <a:rPr lang="en-US" sz="1800" kern="1200" dirty="0">
              <a:solidFill>
                <a:schemeClr val="tx1">
                  <a:lumMod val="75000"/>
                  <a:lumOff val="25000"/>
                </a:schemeClr>
              </a:solidFill>
              <a:latin typeface="+mn-lt"/>
              <a:ea typeface="Verdana" panose="020B0604030504040204" pitchFamily="34" charset="0"/>
            </a:rPr>
            <a:t>.</a:t>
          </a:r>
          <a:r>
            <a:rPr lang="el-GR" sz="1800" kern="1200" dirty="0">
              <a:solidFill>
                <a:schemeClr val="tx1">
                  <a:lumMod val="75000"/>
                  <a:lumOff val="25000"/>
                </a:schemeClr>
              </a:solidFill>
              <a:latin typeface="+mn-lt"/>
              <a:ea typeface="Verdana" panose="020B0604030504040204" pitchFamily="34" charset="0"/>
            </a:rPr>
            <a:t> Το αίτημα για το </a:t>
          </a:r>
          <a:r>
            <a:rPr lang="el-GR" sz="1800" kern="1200" dirty="0" err="1">
              <a:solidFill>
                <a:schemeClr val="tx1">
                  <a:lumMod val="75000"/>
                  <a:lumOff val="25000"/>
                </a:schemeClr>
              </a:solidFill>
              <a:latin typeface="+mn-lt"/>
              <a:ea typeface="Verdana" panose="020B0604030504040204" pitchFamily="34" charset="0"/>
            </a:rPr>
            <a:t>participant</a:t>
          </a:r>
          <a:r>
            <a:rPr lang="el-GR" sz="1800" kern="1200" dirty="0">
              <a:solidFill>
                <a:schemeClr val="tx1">
                  <a:lumMod val="75000"/>
                  <a:lumOff val="25000"/>
                </a:schemeClr>
              </a:solidFill>
              <a:latin typeface="+mn-lt"/>
              <a:ea typeface="Verdana" panose="020B0604030504040204" pitchFamily="34" charset="0"/>
            </a:rPr>
            <a:t> </a:t>
          </a:r>
          <a:r>
            <a:rPr lang="en-US" sz="1800" kern="1200" dirty="0">
              <a:solidFill>
                <a:schemeClr val="tx1">
                  <a:lumMod val="75000"/>
                  <a:lumOff val="25000"/>
                </a:schemeClr>
              </a:solidFill>
              <a:latin typeface="+mn-lt"/>
              <a:ea typeface="Verdana" panose="020B0604030504040204" pitchFamily="34" charset="0"/>
            </a:rPr>
            <a:t>report</a:t>
          </a:r>
          <a:r>
            <a:rPr lang="el-GR" sz="1800" kern="1200" dirty="0">
              <a:solidFill>
                <a:schemeClr val="tx1">
                  <a:lumMod val="75000"/>
                  <a:lumOff val="25000"/>
                </a:schemeClr>
              </a:solidFill>
              <a:latin typeface="+mn-lt"/>
              <a:ea typeface="Verdana" panose="020B0604030504040204" pitchFamily="34" charset="0"/>
            </a:rPr>
            <a:t> δεν θα σταλεί εάν η δραστηριότητα κινητικότητας είναι σε κατάσταση «Πρόχειρη» (</a:t>
          </a:r>
          <a:r>
            <a:rPr lang="en-US" sz="1800" kern="1200" dirty="0">
              <a:solidFill>
                <a:schemeClr val="tx1">
                  <a:lumMod val="75000"/>
                  <a:lumOff val="25000"/>
                </a:schemeClr>
              </a:solidFill>
              <a:latin typeface="+mn-lt"/>
              <a:ea typeface="Verdana" panose="020B0604030504040204" pitchFamily="34" charset="0"/>
            </a:rPr>
            <a:t>DRAFT).</a:t>
          </a:r>
        </a:p>
      </dsp:txBody>
      <dsp:txXfrm rot="-5400000">
        <a:off x="816589" y="2155048"/>
        <a:ext cx="8872685" cy="684230"/>
      </dsp:txXfrm>
    </dsp:sp>
    <dsp:sp modelId="{332E3EDA-1A3B-49A3-BB06-CCDD0FE2B27E}">
      <dsp:nvSpPr>
        <dsp:cNvPr id="0" name=""/>
        <dsp:cNvSpPr/>
      </dsp:nvSpPr>
      <dsp:spPr>
        <a:xfrm rot="5400000">
          <a:off x="-174983" y="3579567"/>
          <a:ext cx="1166554" cy="816588"/>
        </a:xfrm>
        <a:prstGeom prst="chevron">
          <a:avLst/>
        </a:prstGeom>
        <a:solidFill>
          <a:schemeClr val="accent5">
            <a:hueOff val="-5068907"/>
            <a:satOff val="-13064"/>
            <a:lumOff val="-8824"/>
            <a:alphaOff val="0"/>
          </a:schemeClr>
        </a:solidFill>
        <a:ln w="12700" cap="flat" cmpd="sng" algn="ctr">
          <a:solidFill>
            <a:schemeClr val="accent5">
              <a:hueOff val="-5068907"/>
              <a:satOff val="-13064"/>
              <a:lumOff val="-882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l-GR" sz="1800" kern="1200" dirty="0">
              <a:solidFill>
                <a:schemeClr val="bg1"/>
              </a:solidFill>
              <a:latin typeface="+mn-lt"/>
              <a:ea typeface="Verdana" panose="020B0604030504040204" pitchFamily="34" charset="0"/>
            </a:rPr>
            <a:t>4</a:t>
          </a:r>
          <a:endParaRPr lang="en-US" sz="1800" kern="1200" dirty="0">
            <a:solidFill>
              <a:schemeClr val="bg1"/>
            </a:solidFill>
            <a:latin typeface="+mn-lt"/>
            <a:ea typeface="Verdana" panose="020B0604030504040204" pitchFamily="34" charset="0"/>
          </a:endParaRPr>
        </a:p>
      </dsp:txBody>
      <dsp:txXfrm rot="-5400000">
        <a:off x="0" y="3812878"/>
        <a:ext cx="816588" cy="349966"/>
      </dsp:txXfrm>
    </dsp:sp>
    <dsp:sp modelId="{F8551C7F-FE76-45E6-BC58-6DFDAE73B650}">
      <dsp:nvSpPr>
        <dsp:cNvPr id="0" name=""/>
        <dsp:cNvSpPr/>
      </dsp:nvSpPr>
      <dsp:spPr>
        <a:xfrm rot="5400000">
          <a:off x="4661387" y="-692162"/>
          <a:ext cx="1220101" cy="8909700"/>
        </a:xfrm>
        <a:prstGeom prst="round2SameRect">
          <a:avLst/>
        </a:prstGeom>
        <a:solidFill>
          <a:schemeClr val="lt1">
            <a:alpha val="90000"/>
            <a:hueOff val="0"/>
            <a:satOff val="0"/>
            <a:lumOff val="0"/>
            <a:alphaOff val="0"/>
          </a:schemeClr>
        </a:solidFill>
        <a:ln w="12700" cap="flat" cmpd="sng" algn="ctr">
          <a:solidFill>
            <a:schemeClr val="accent5">
              <a:hueOff val="-5068907"/>
              <a:satOff val="-13064"/>
              <a:lumOff val="-882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l-GR" sz="1800" kern="1200" dirty="0">
              <a:solidFill>
                <a:schemeClr val="tx1">
                  <a:lumMod val="75000"/>
                  <a:lumOff val="25000"/>
                </a:schemeClr>
              </a:solidFill>
              <a:latin typeface="+mn-lt"/>
              <a:ea typeface="Verdana" panose="020B0604030504040204" pitchFamily="34" charset="0"/>
            </a:rPr>
            <a:t>Ο συμμετέχοντας μπορεί να αποθηκεύσει την έρευνα ως προσχέδιο </a:t>
          </a:r>
          <a:r>
            <a:rPr lang="en-US" sz="1800" kern="1200" dirty="0">
              <a:solidFill>
                <a:schemeClr val="tx1">
                  <a:lumMod val="75000"/>
                  <a:lumOff val="25000"/>
                </a:schemeClr>
              </a:solidFill>
              <a:latin typeface="+mn-lt"/>
              <a:ea typeface="Verdana" panose="020B0604030504040204" pitchFamily="34" charset="0"/>
            </a:rPr>
            <a:t>draft </a:t>
          </a:r>
          <a:r>
            <a:rPr lang="el-GR" sz="1800" kern="1200" dirty="0">
              <a:solidFill>
                <a:schemeClr val="tx1">
                  <a:lumMod val="75000"/>
                  <a:lumOff val="25000"/>
                </a:schemeClr>
              </a:solidFill>
              <a:latin typeface="+mn-lt"/>
              <a:ea typeface="Verdana" panose="020B0604030504040204" pitchFamily="34" charset="0"/>
            </a:rPr>
            <a:t>και να την υποβάλει</a:t>
          </a:r>
          <a:r>
            <a:rPr lang="en-GB" sz="1800" kern="1200" dirty="0">
              <a:solidFill>
                <a:schemeClr val="tx1">
                  <a:lumMod val="75000"/>
                  <a:lumOff val="25000"/>
                </a:schemeClr>
              </a:solidFill>
              <a:latin typeface="+mn-lt"/>
              <a:ea typeface="Verdana" panose="020B0604030504040204" pitchFamily="34" charset="0"/>
            </a:rPr>
            <a:t> </a:t>
          </a:r>
          <a:r>
            <a:rPr lang="el-GR" sz="1800" kern="1200" dirty="0">
              <a:solidFill>
                <a:schemeClr val="tx1">
                  <a:lumMod val="75000"/>
                  <a:lumOff val="25000"/>
                </a:schemeClr>
              </a:solidFill>
              <a:latin typeface="+mn-lt"/>
              <a:ea typeface="Verdana" panose="020B0604030504040204" pitchFamily="34" charset="0"/>
            </a:rPr>
            <a:t>αργότερα, </a:t>
          </a:r>
          <a:r>
            <a:rPr lang="el-GR" sz="1800" b="1" u="sng" kern="1200" dirty="0">
              <a:solidFill>
                <a:srgbClr val="FF0000"/>
              </a:solidFill>
              <a:latin typeface="+mn-lt"/>
              <a:ea typeface="Verdana" panose="020B0604030504040204" pitchFamily="34" charset="0"/>
            </a:rPr>
            <a:t>εντός 30 ημερών από την ημερομηνία ολοκλήρωσης της κινητικότητάς του, </a:t>
          </a:r>
          <a:r>
            <a:rPr lang="el-GR" sz="1800" kern="1200" spc="-20" dirty="0">
              <a:latin typeface="+mn-lt"/>
              <a:ea typeface="Roboto" panose="02000000000000000000" pitchFamily="2" charset="0"/>
              <a:cs typeface="Roboto" panose="02000000000000000000" pitchFamily="2" charset="0"/>
            </a:rPr>
            <a:t>με εξαίρεση </a:t>
          </a:r>
          <a:r>
            <a:rPr lang="el-GR" sz="1800" kern="1200" spc="-20" dirty="0">
              <a:latin typeface="+mn-lt"/>
              <a:ea typeface="Verdana" panose="020B0604030504040204" pitchFamily="34" charset="0"/>
              <a:cs typeface="Roboto" panose="02000000000000000000" pitchFamily="2" charset="0"/>
            </a:rPr>
            <a:t>για την ΚΑ171 τις </a:t>
          </a:r>
          <a:r>
            <a:rPr lang="el-GR" sz="1800" b="1" i="0" u="sng" kern="1200" spc="-10" dirty="0">
              <a:solidFill>
                <a:srgbClr val="FF0000"/>
              </a:solidFill>
              <a:latin typeface="+mn-lt"/>
              <a:ea typeface="Verdana" panose="020B0604030504040204" pitchFamily="34" charset="0"/>
              <a:cs typeface="Roboto" panose="02000000000000000000" pitchFamily="2" charset="0"/>
            </a:rPr>
            <a:t>εισερχόμενες μακροχρόνιες κινητικότητες φοιτητών για τις οποίες πρέπει να υποβληθεί εντός 10 ημερών</a:t>
          </a:r>
          <a:r>
            <a:rPr lang="el-GR" sz="1800" i="0" u="sng" kern="1200" dirty="0">
              <a:solidFill>
                <a:schemeClr val="tx1">
                  <a:lumMod val="75000"/>
                  <a:lumOff val="25000"/>
                </a:schemeClr>
              </a:solidFill>
              <a:latin typeface="+mn-lt"/>
              <a:ea typeface="Verdana" panose="020B0604030504040204" pitchFamily="34" charset="0"/>
            </a:rPr>
            <a:t>.</a:t>
          </a:r>
        </a:p>
      </dsp:txBody>
      <dsp:txXfrm rot="-5400000">
        <a:off x="816588" y="3212197"/>
        <a:ext cx="8850140" cy="1100981"/>
      </dsp:txXfrm>
    </dsp:sp>
    <dsp:sp modelId="{4D15C368-EEE0-4793-BF8D-169E292FB3A4}">
      <dsp:nvSpPr>
        <dsp:cNvPr id="0" name=""/>
        <dsp:cNvSpPr/>
      </dsp:nvSpPr>
      <dsp:spPr>
        <a:xfrm rot="5400000">
          <a:off x="-174983" y="4635197"/>
          <a:ext cx="1166554" cy="816588"/>
        </a:xfrm>
        <a:prstGeom prst="chevron">
          <a:avLst/>
        </a:prstGeom>
        <a:solidFill>
          <a:schemeClr val="accent5">
            <a:hueOff val="-6758543"/>
            <a:satOff val="-17419"/>
            <a:lumOff val="-11765"/>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b="1" kern="1200">
              <a:solidFill>
                <a:schemeClr val="bg1"/>
              </a:solidFill>
              <a:latin typeface="+mn-lt"/>
              <a:ea typeface="Verdana" panose="020B0604030504040204" pitchFamily="34" charset="0"/>
            </a:rPr>
            <a:t>5</a:t>
          </a:r>
          <a:endParaRPr lang="el-GR" sz="1800" kern="1200">
            <a:solidFill>
              <a:schemeClr val="bg1"/>
            </a:solidFill>
            <a:latin typeface="+mn-lt"/>
            <a:ea typeface="Verdana" panose="020B0604030504040204" pitchFamily="34" charset="0"/>
          </a:endParaRPr>
        </a:p>
      </dsp:txBody>
      <dsp:txXfrm rot="-5400000">
        <a:off x="0" y="4868508"/>
        <a:ext cx="816588" cy="349966"/>
      </dsp:txXfrm>
    </dsp:sp>
    <dsp:sp modelId="{63C45C73-C105-44FF-BEEC-88C206485CDB}">
      <dsp:nvSpPr>
        <dsp:cNvPr id="0" name=""/>
        <dsp:cNvSpPr/>
      </dsp:nvSpPr>
      <dsp:spPr>
        <a:xfrm rot="5400000">
          <a:off x="4892308" y="384493"/>
          <a:ext cx="758260" cy="8909700"/>
        </a:xfrm>
        <a:prstGeom prst="round2SameRect">
          <a:avLst/>
        </a:prstGeom>
        <a:solidFill>
          <a:schemeClr val="lt1">
            <a:alpha val="90000"/>
            <a:hueOff val="0"/>
            <a:satOff val="0"/>
            <a:lumOff val="0"/>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l-GR" sz="1800" kern="1200">
              <a:solidFill>
                <a:schemeClr val="tx1">
                  <a:lumMod val="75000"/>
                  <a:lumOff val="25000"/>
                </a:schemeClr>
              </a:solidFill>
              <a:latin typeface="+mn-lt"/>
              <a:ea typeface="Verdana" panose="020B0604030504040204" pitchFamily="34" charset="0"/>
            </a:rPr>
            <a:t>Μετά την υποβολή, ο συμμετέχοντας μπορεί να κατεβάσει μια έκδοση PDF των σχολίων του, αλλά δεν μπορεί να επεξεργαστεί ξανά τη φόρμα.</a:t>
          </a:r>
          <a:endParaRPr lang="en-US" sz="1800" kern="1200">
            <a:latin typeface="+mn-lt"/>
          </a:endParaRPr>
        </a:p>
      </dsp:txBody>
      <dsp:txXfrm rot="-5400000">
        <a:off x="816589" y="4497228"/>
        <a:ext cx="8872685" cy="684230"/>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7-14T09:48:35.748"/>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58,'3484'0,"-3439"-2,56-10,-56 5,52 0,-76 6,1-2,31-7,-30 6,-1 0,26-1,674 3,-351 4,1322-2,-1670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14T09:28:54.616"/>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51 0,'6849'-51'0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14T09:29:00.241"/>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 0,'2845'77'0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14T09:29:11.86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0 156 0,'3173'-156'0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7-14T09:29:14.629"/>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0,'161'14,"-107"-7,59 0,566-8,-657 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14T09:29:32.971"/>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 0,'4373'0'0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DC478894-F732-41BB-B8C3-6D72473A51CA}" type="datetimeFigureOut">
              <a:rPr lang="en-US" smtClean="0"/>
              <a:t>9/15/2026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A6E391FE-B806-4822-A92E-582FE18C2E39}" type="slidenum">
              <a:rPr lang="en-US" smtClean="0"/>
              <a:t>‹#›</a:t>
            </a:fld>
            <a:endParaRPr lang="en-US"/>
          </a:p>
        </p:txBody>
      </p:sp>
    </p:spTree>
    <p:extLst>
      <p:ext uri="{BB962C8B-B14F-4D97-AF65-F5344CB8AC3E}">
        <p14:creationId xmlns:p14="http://schemas.microsoft.com/office/powerpoint/2010/main" val="38859573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s://webgate.ec.europa.eu/fpfis/wikis/spaces/NAITDOC/pages/939196591/Data+dictionary+and+Mobility+Import-Export+templates" TargetMode="External"/><Relationship Id="rId2" Type="http://schemas.openxmlformats.org/officeDocument/2006/relationships/slide" Target="../slides/slide40.xml"/><Relationship Id="rId1" Type="http://schemas.openxmlformats.org/officeDocument/2006/relationships/notesMaster" Target="../notesMasters/notesMaster1.xml"/><Relationship Id="rId5" Type="http://schemas.openxmlformats.org/officeDocument/2006/relationships/hyperlink" Target="https://webgate.ec.europa.eu/fpfis/wikis/spaces/NAITDOC/pages/2093943619/View+mobility+activity+import+error+logs" TargetMode="External"/><Relationship Id="rId4" Type="http://schemas.openxmlformats.org/officeDocument/2006/relationships/hyperlink" Target="https://webgate.ec.europa.eu/fpfis/wikis/spaces/NAITDOC/pages/1193281544/eLearning+videos+for+the+Beneficiary+module" TargetMode="Externa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C05BEA0F-6C61-4412-98B4-3B1B2AF6C74C}" type="slidenum">
              <a:rPr lang="en-GB" smtClean="0"/>
              <a:t>1</a:t>
            </a:fld>
            <a:endParaRPr lang="en-GB"/>
          </a:p>
        </p:txBody>
      </p:sp>
    </p:spTree>
    <p:extLst>
      <p:ext uri="{BB962C8B-B14F-4D97-AF65-F5344CB8AC3E}">
        <p14:creationId xmlns:p14="http://schemas.microsoft.com/office/powerpoint/2010/main" val="16353877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6E391FE-B806-4822-A92E-582FE18C2E39}" type="slidenum">
              <a:rPr lang="en-US" smtClean="0"/>
              <a:t>2</a:t>
            </a:fld>
            <a:endParaRPr lang="en-US"/>
          </a:p>
        </p:txBody>
      </p:sp>
    </p:spTree>
    <p:extLst>
      <p:ext uri="{BB962C8B-B14F-4D97-AF65-F5344CB8AC3E}">
        <p14:creationId xmlns:p14="http://schemas.microsoft.com/office/powerpoint/2010/main" val="1448233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DA589F-84CA-4069-B718-FA6F2CB8E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34733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B97EA-C2E5-33B3-0183-7577471959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251D08-5BAC-0752-75AA-3AF68588E9D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5FCFDB2-CDAC-9B19-2A5B-843B98623B1D}"/>
              </a:ext>
            </a:extLst>
          </p:cNvPr>
          <p:cNvSpPr>
            <a:spLocks noGrp="1"/>
          </p:cNvSpPr>
          <p:nvPr>
            <p:ph type="body" idx="1"/>
          </p:nvPr>
        </p:nvSpPr>
        <p:spPr/>
        <p:txBody>
          <a:bodyPr/>
          <a:lstStyle/>
          <a:p>
            <a:endParaRPr lang="el-GR" dirty="0"/>
          </a:p>
        </p:txBody>
      </p:sp>
      <p:sp>
        <p:nvSpPr>
          <p:cNvPr id="4" name="Slide Number Placeholder 3">
            <a:extLst>
              <a:ext uri="{FF2B5EF4-FFF2-40B4-BE49-F238E27FC236}">
                <a16:creationId xmlns:a16="http://schemas.microsoft.com/office/drawing/2014/main" id="{45E2BD05-68BB-AADD-4FED-CC79BECBBA8B}"/>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DA589F-84CA-4069-B718-FA6F2CB8E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78698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E391FE-B806-4822-A92E-582FE18C2E39}" type="slidenum">
              <a:rPr lang="en-US" smtClean="0"/>
              <a:t>5</a:t>
            </a:fld>
            <a:endParaRPr lang="en-US"/>
          </a:p>
        </p:txBody>
      </p:sp>
    </p:spTree>
    <p:extLst>
      <p:ext uri="{BB962C8B-B14F-4D97-AF65-F5344CB8AC3E}">
        <p14:creationId xmlns:p14="http://schemas.microsoft.com/office/powerpoint/2010/main" val="33706884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DA589F-84CA-4069-B718-FA6F2CB8EE53}" type="slidenum">
              <a:rPr lang="en-US" smtClean="0"/>
              <a:t>6</a:t>
            </a:fld>
            <a:endParaRPr lang="en-US"/>
          </a:p>
        </p:txBody>
      </p:sp>
    </p:spTree>
    <p:extLst>
      <p:ext uri="{BB962C8B-B14F-4D97-AF65-F5344CB8AC3E}">
        <p14:creationId xmlns:p14="http://schemas.microsoft.com/office/powerpoint/2010/main" val="38232954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EDA589F-84CA-4069-B718-FA6F2CB8EE53}" type="slidenum">
              <a:rPr lang="en-US" smtClean="0"/>
              <a:t>7</a:t>
            </a:fld>
            <a:endParaRPr lang="en-US"/>
          </a:p>
        </p:txBody>
      </p:sp>
    </p:spTree>
    <p:extLst>
      <p:ext uri="{BB962C8B-B14F-4D97-AF65-F5344CB8AC3E}">
        <p14:creationId xmlns:p14="http://schemas.microsoft.com/office/powerpoint/2010/main" val="24933032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DA589F-84CA-4069-B718-FA6F2CB8EE53}" type="slidenum">
              <a:rPr lang="en-US" smtClean="0"/>
              <a:t>8</a:t>
            </a:fld>
            <a:endParaRPr lang="en-US"/>
          </a:p>
        </p:txBody>
      </p:sp>
    </p:spTree>
    <p:extLst>
      <p:ext uri="{BB962C8B-B14F-4D97-AF65-F5344CB8AC3E}">
        <p14:creationId xmlns:p14="http://schemas.microsoft.com/office/powerpoint/2010/main" val="42772106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sz="1600" dirty="0">
              <a:solidFill>
                <a:schemeClr val="tx1">
                  <a:lumMod val="75000"/>
                  <a:lumOff val="25000"/>
                </a:schemeClr>
              </a:solidFill>
              <a:latin typeface="Verdana" panose="020B0604030504040204" pitchFamily="34" charset="0"/>
              <a:ea typeface="Verdana" panose="020B0604030504040204" pitchFamily="34" charset="0"/>
            </a:endParaRPr>
          </a:p>
        </p:txBody>
      </p:sp>
      <p:sp>
        <p:nvSpPr>
          <p:cNvPr id="4" name="Slide Number Placeholder 3"/>
          <p:cNvSpPr>
            <a:spLocks noGrp="1"/>
          </p:cNvSpPr>
          <p:nvPr>
            <p:ph type="sldNum" sz="quarter" idx="10"/>
          </p:nvPr>
        </p:nvSpPr>
        <p:spPr/>
        <p:txBody>
          <a:bodyPr/>
          <a:lstStyle/>
          <a:p>
            <a:fld id="{4EDA589F-84CA-4069-B718-FA6F2CB8EE53}" type="slidenum">
              <a:rPr lang="en-US" smtClean="0"/>
              <a:t>9</a:t>
            </a:fld>
            <a:endParaRPr lang="en-US"/>
          </a:p>
        </p:txBody>
      </p:sp>
    </p:spTree>
    <p:extLst>
      <p:ext uri="{BB962C8B-B14F-4D97-AF65-F5344CB8AC3E}">
        <p14:creationId xmlns:p14="http://schemas.microsoft.com/office/powerpoint/2010/main" val="13081084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l-GR" baseline="0" dirty="0"/>
          </a:p>
          <a:p>
            <a:pPr marL="0" indent="0">
              <a:buFont typeface="Arial" panose="020B0604020202020204" pitchFamily="34" charset="0"/>
              <a:buNone/>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DA589F-84CA-4069-B718-FA6F2CB8E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87550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l-GR" baseline="0" dirty="0"/>
          </a:p>
          <a:p>
            <a:pPr marL="174708" indent="-174708">
              <a:buFont typeface="Arial" panose="020B0604020202020204" pitchFamily="34" charset="0"/>
              <a:buChar cha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DA589F-84CA-4069-B718-FA6F2CB8E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79453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baseline="0" dirty="0">
                <a:solidFill>
                  <a:schemeClr val="tx1">
                    <a:lumMod val="75000"/>
                    <a:lumOff val="25000"/>
                  </a:schemeClr>
                </a:solidFill>
                <a:latin typeface="Verdana" panose="020B0604030504040204" pitchFamily="34" charset="0"/>
                <a:ea typeface="Verdana" panose="020B0604030504040204" pitchFamily="34" charset="0"/>
              </a:rPr>
              <a:t>To awarded Budget </a:t>
            </a:r>
            <a:r>
              <a:rPr lang="el-GR" sz="1200" baseline="0" dirty="0">
                <a:solidFill>
                  <a:schemeClr val="tx1">
                    <a:lumMod val="75000"/>
                    <a:lumOff val="25000"/>
                  </a:schemeClr>
                </a:solidFill>
                <a:latin typeface="Verdana" panose="020B0604030504040204" pitchFamily="34" charset="0"/>
                <a:ea typeface="Verdana" panose="020B0604030504040204" pitchFamily="34" charset="0"/>
              </a:rPr>
              <a:t>είναι το ποσό βάσει της ΣΧ και το </a:t>
            </a:r>
            <a:r>
              <a:rPr lang="en-US" sz="1200" baseline="0" dirty="0">
                <a:solidFill>
                  <a:schemeClr val="tx1">
                    <a:lumMod val="75000"/>
                    <a:lumOff val="25000"/>
                  </a:schemeClr>
                </a:solidFill>
                <a:latin typeface="Verdana" panose="020B0604030504040204" pitchFamily="34" charset="0"/>
                <a:ea typeface="Verdana" panose="020B0604030504040204" pitchFamily="34" charset="0"/>
              </a:rPr>
              <a:t>reported </a:t>
            </a:r>
            <a:r>
              <a:rPr lang="el-GR" sz="1200" baseline="0" dirty="0">
                <a:solidFill>
                  <a:schemeClr val="tx1">
                    <a:lumMod val="75000"/>
                    <a:lumOff val="25000"/>
                  </a:schemeClr>
                </a:solidFill>
                <a:latin typeface="Verdana" panose="020B0604030504040204" pitchFamily="34" charset="0"/>
                <a:ea typeface="Verdana" panose="020B0604030504040204" pitchFamily="34" charset="0"/>
              </a:rPr>
              <a:t>είναι ποσό βάσει των κινητικοτήτων που έχουν καταχωρηθεί. Δηλαδή κάθε φορά που καταχωρείτε μια κινητικότητα</a:t>
            </a:r>
            <a:r>
              <a:rPr lang="en-US" sz="1200" baseline="0" dirty="0">
                <a:solidFill>
                  <a:schemeClr val="tx1">
                    <a:lumMod val="75000"/>
                    <a:lumOff val="25000"/>
                  </a:schemeClr>
                </a:solidFill>
                <a:latin typeface="Verdana" panose="020B0604030504040204" pitchFamily="34" charset="0"/>
                <a:ea typeface="Verdana" panose="020B0604030504040204" pitchFamily="34" charset="0"/>
              </a:rPr>
              <a:t> </a:t>
            </a:r>
            <a:r>
              <a:rPr lang="el-GR" sz="1200" baseline="0" dirty="0">
                <a:solidFill>
                  <a:schemeClr val="tx1">
                    <a:lumMod val="75000"/>
                    <a:lumOff val="25000"/>
                  </a:schemeClr>
                </a:solidFill>
                <a:latin typeface="Verdana" panose="020B0604030504040204" pitchFamily="34" charset="0"/>
                <a:ea typeface="Verdana" panose="020B0604030504040204" pitchFamily="34" charset="0"/>
              </a:rPr>
              <a:t>και το </a:t>
            </a:r>
            <a:r>
              <a:rPr lang="en-US" sz="1200" baseline="0" dirty="0">
                <a:solidFill>
                  <a:schemeClr val="tx1">
                    <a:lumMod val="75000"/>
                    <a:lumOff val="25000"/>
                  </a:schemeClr>
                </a:solidFill>
                <a:latin typeface="Verdana" panose="020B0604030504040204" pitchFamily="34" charset="0"/>
                <a:ea typeface="Verdana" panose="020B0604030504040204" pitchFamily="34" charset="0"/>
              </a:rPr>
              <a:t>status </a:t>
            </a:r>
            <a:r>
              <a:rPr lang="el-GR" sz="1200" baseline="0" dirty="0">
                <a:solidFill>
                  <a:schemeClr val="tx1">
                    <a:lumMod val="75000"/>
                    <a:lumOff val="25000"/>
                  </a:schemeClr>
                </a:solidFill>
                <a:latin typeface="Verdana" panose="020B0604030504040204" pitchFamily="34" charset="0"/>
                <a:ea typeface="Verdana" panose="020B0604030504040204" pitchFamily="34" charset="0"/>
              </a:rPr>
              <a:t>της κινητικότητας αλλάζει από </a:t>
            </a:r>
            <a:r>
              <a:rPr lang="en-US" sz="1200" baseline="0" dirty="0">
                <a:solidFill>
                  <a:schemeClr val="tx1">
                    <a:lumMod val="75000"/>
                    <a:lumOff val="25000"/>
                  </a:schemeClr>
                </a:solidFill>
                <a:latin typeface="Verdana" panose="020B0604030504040204" pitchFamily="34" charset="0"/>
                <a:ea typeface="Verdana" panose="020B0604030504040204" pitchFamily="34" charset="0"/>
              </a:rPr>
              <a:t>draft </a:t>
            </a:r>
            <a:r>
              <a:rPr lang="el-GR" sz="1200" baseline="0" dirty="0">
                <a:solidFill>
                  <a:schemeClr val="tx1">
                    <a:lumMod val="75000"/>
                    <a:lumOff val="25000"/>
                  </a:schemeClr>
                </a:solidFill>
                <a:latin typeface="Verdana" panose="020B0604030504040204" pitchFamily="34" charset="0"/>
                <a:ea typeface="Verdana" panose="020B0604030504040204" pitchFamily="34" charset="0"/>
              </a:rPr>
              <a:t>σε </a:t>
            </a:r>
            <a:r>
              <a:rPr lang="en-US" sz="1200" baseline="0" dirty="0">
                <a:solidFill>
                  <a:schemeClr val="tx1">
                    <a:lumMod val="75000"/>
                    <a:lumOff val="25000"/>
                  </a:schemeClr>
                </a:solidFill>
                <a:latin typeface="Verdana" panose="020B0604030504040204" pitchFamily="34" charset="0"/>
                <a:ea typeface="Verdana" panose="020B0604030504040204" pitchFamily="34" charset="0"/>
              </a:rPr>
              <a:t>completed</a:t>
            </a:r>
            <a:r>
              <a:rPr lang="el-GR" sz="1200" baseline="0" dirty="0">
                <a:solidFill>
                  <a:schemeClr val="tx1">
                    <a:lumMod val="75000"/>
                    <a:lumOff val="25000"/>
                  </a:schemeClr>
                </a:solidFill>
                <a:latin typeface="Verdana" panose="020B0604030504040204" pitchFamily="34" charset="0"/>
                <a:ea typeface="Verdana" panose="020B0604030504040204" pitchFamily="34" charset="0"/>
              </a:rPr>
              <a:t>, το </a:t>
            </a:r>
            <a:r>
              <a:rPr lang="en-US" sz="1200" baseline="0" dirty="0">
                <a:solidFill>
                  <a:schemeClr val="tx1">
                    <a:lumMod val="75000"/>
                    <a:lumOff val="25000"/>
                  </a:schemeClr>
                </a:solidFill>
                <a:latin typeface="Verdana" panose="020B0604030504040204" pitchFamily="34" charset="0"/>
                <a:ea typeface="Verdana" panose="020B0604030504040204" pitchFamily="34" charset="0"/>
              </a:rPr>
              <a:t>reported budget </a:t>
            </a:r>
            <a:r>
              <a:rPr lang="el-GR" sz="1200" baseline="0" dirty="0">
                <a:solidFill>
                  <a:schemeClr val="tx1">
                    <a:lumMod val="75000"/>
                    <a:lumOff val="25000"/>
                  </a:schemeClr>
                </a:solidFill>
                <a:latin typeface="Verdana" panose="020B0604030504040204" pitchFamily="34" charset="0"/>
                <a:ea typeface="Verdana" panose="020B0604030504040204" pitchFamily="34" charset="0"/>
              </a:rPr>
              <a:t>αυτόματα αλλάζει.</a:t>
            </a:r>
            <a:endParaRPr lang="en-US" baseline="0" dirty="0"/>
          </a:p>
          <a:p>
            <a:r>
              <a:rPr lang="el-GR" b="1" dirty="0"/>
              <a:t>Δραστηριότητες Κινητικότητας</a:t>
            </a:r>
            <a:r>
              <a:rPr lang="el-GR" dirty="0"/>
              <a:t> – Σας επιτρέπει να διαχειρίζεστε τις ατομικές δραστηριότητες κινητικότητας στο έργο σας. Πρόσβαση σε:</a:t>
            </a:r>
          </a:p>
          <a:p>
            <a:r>
              <a:rPr lang="el-GR" b="1" dirty="0"/>
              <a:t>Ατομικές δραστηριότητες κινητικότητας</a:t>
            </a:r>
            <a:endParaRPr lang="el-GR" dirty="0"/>
          </a:p>
          <a:p>
            <a:r>
              <a:rPr lang="el-GR" b="1" dirty="0"/>
              <a:t>Αναφορές Συμμετεχόντων</a:t>
            </a:r>
            <a:r>
              <a:rPr lang="el-GR" dirty="0"/>
              <a:t> – Σας επιτρέπει να προβάλετε και να κατεβάσετε πληροφορίες σχετικά με τις αναφορές συμμετεχόντων.</a:t>
            </a:r>
          </a:p>
          <a:p>
            <a:r>
              <a:rPr lang="el-GR" b="1" dirty="0"/>
              <a:t>Μεικτά Εντατικά Προγράμματα (BIP)</a:t>
            </a:r>
            <a:r>
              <a:rPr lang="el-GR" dirty="0"/>
              <a:t> – Σας επιτρέπει να διαχειρίζεστε τα Μεικτά Εντατικά Προγράμματα του έργου σας, εφόσον υπάρχουν.</a:t>
            </a:r>
          </a:p>
          <a:p>
            <a:r>
              <a:rPr lang="el-GR" b="1" dirty="0"/>
              <a:t>Λιγότερες Ευκαιρίες</a:t>
            </a:r>
            <a:r>
              <a:rPr lang="el-GR" dirty="0"/>
              <a:t> – Σας επιτρέπει να προσθέτετε και να επεξεργάζεστε πληροφορίες σχετικά με τις λιγότερες ευκαιρίες που αντιμετωπίζουν ορισμένοι συμμετέχοντες στο έργο σας.</a:t>
            </a:r>
          </a:p>
          <a:p>
            <a:r>
              <a:rPr lang="el-GR" b="1" dirty="0"/>
              <a:t>Προϋπολογισμός</a:t>
            </a:r>
            <a:r>
              <a:rPr lang="el-GR" dirty="0"/>
              <a:t> – Παρέχει επισκόπηση του εγκεκριμένου και του αναφερόμενου προϋπολογισμού και, όπου εφαρμόζεται, σας επιτρέπει να προσθέσετε επιπλέον πληροφορίες σχετικά με συγκεκριμένες επιχορηγήσεις που ζητήθηκαν για το έργο.</a:t>
            </a:r>
          </a:p>
          <a:p>
            <a:r>
              <a:rPr lang="el-GR" b="1" dirty="0"/>
              <a:t>Αναφορές</a:t>
            </a:r>
            <a:r>
              <a:rPr lang="el-GR" dirty="0"/>
              <a:t> – Σας επιτρέπει να υποβάλετε την τελική αναφορά του δικαιούχου. Η διαθεσιμότητα αυτής της ενότητας εξαρτάται από το έτος πρόσκλησης του έργου.</a:t>
            </a:r>
          </a:p>
          <a:p>
            <a:r>
              <a:rPr lang="el-GR" b="1" dirty="0"/>
              <a:t>Εισαγωγή-Εξαγωγή</a:t>
            </a:r>
            <a:r>
              <a:rPr lang="el-GR" dirty="0"/>
              <a:t> – Σας επιτρέπει να εξάγετε και να εισάγετε δραστηριότητες κινητικότητας στο έργο σας.</a:t>
            </a:r>
          </a:p>
          <a:p>
            <a:r>
              <a:rPr lang="el-GR" b="1" dirty="0"/>
              <a:t>Εφαρμόσιμα ποσοστά</a:t>
            </a:r>
            <a:r>
              <a:rPr lang="el-GR" dirty="0"/>
              <a:t> – Μόνο για προσκλήσεις από το 2025 και μετά και για Εθνικές Μονάδες που χρησιμοποιούν μεταβλητά ποσοστά. Αυτή η ενότητα σας επιτρέπει να διαμορφώσετε τα κατάλληλα ποσοστά για το έργο</a:t>
            </a:r>
            <a:r>
              <a:rPr lang="en-US" dirty="0"/>
              <a:t>.</a:t>
            </a: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DA589F-84CA-4069-B718-FA6F2CB8E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65887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l-GR" b="0" baseline="0" dirty="0"/>
          </a:p>
          <a:p>
            <a:endParaRPr lang="el-GR" dirty="0"/>
          </a:p>
          <a:p>
            <a:pPr rtl="0"/>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DA589F-84CA-4069-B718-FA6F2CB8E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84200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33F29-B4E8-D8C1-9958-33E5F04B9D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0DEEAD-13CE-98B3-45A5-AC5B9B86C9C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FD12C5D-0AEA-4FF2-5F6D-C46DFD0C3D2F}"/>
              </a:ext>
            </a:extLst>
          </p:cNvPr>
          <p:cNvSpPr>
            <a:spLocks noGrp="1"/>
          </p:cNvSpPr>
          <p:nvPr>
            <p:ph type="body" idx="1"/>
          </p:nvPr>
        </p:nvSpPr>
        <p:spPr/>
        <p:txBody>
          <a:bodyPr/>
          <a:lstStyle/>
          <a:p>
            <a:endParaRPr lang="el-GR" dirty="0"/>
          </a:p>
          <a:p>
            <a:pPr marL="0" marR="0" indent="0" algn="l" defTabSz="914400" rtl="0" eaLnBrk="1" fontAlgn="auto" latinLnBrk="0" hangingPunct="1">
              <a:lnSpc>
                <a:spcPct val="100000"/>
              </a:lnSpc>
              <a:spcBef>
                <a:spcPts val="0"/>
              </a:spcBef>
              <a:spcAft>
                <a:spcPts val="0"/>
              </a:spcAft>
              <a:buClrTx/>
              <a:buSzTx/>
              <a:buFontTx/>
              <a:buNone/>
              <a:tabLst/>
              <a:defRPr/>
            </a:pPr>
            <a:r>
              <a:rPr lang="el-GR" baseline="0" dirty="0"/>
              <a:t>Για τον νέο οργανισμό, θα πρέπει να καταχωρίσετε το Ο</a:t>
            </a:r>
            <a:r>
              <a:rPr lang="en-US" baseline="0" dirty="0"/>
              <a:t>ID </a:t>
            </a:r>
            <a:r>
              <a:rPr lang="el-GR" baseline="0" dirty="0"/>
              <a:t>του και αυτόματα θα συμπληρωθούν όλα τα πεδία με τα στοιχεία που υπάρχουν στο </a:t>
            </a:r>
            <a:r>
              <a:rPr lang="el-GR" dirty="0"/>
              <a:t>σύστημα Εγγραφής Οργανισμού (</a:t>
            </a:r>
            <a:r>
              <a:rPr lang="en-US" dirty="0"/>
              <a:t>ORS)</a:t>
            </a:r>
            <a:r>
              <a:rPr lang="el-GR" baseline="0" dirty="0"/>
              <a:t>. Τα στοιχεία αυτά είναι με γκρι χρώμα και δεν μπορούν να αλλάξουν. </a:t>
            </a:r>
          </a:p>
          <a:p>
            <a:pPr marL="0" marR="0" indent="0" algn="l" defTabSz="914400" rtl="0" eaLnBrk="1" fontAlgn="auto" latinLnBrk="0" hangingPunct="1">
              <a:lnSpc>
                <a:spcPct val="100000"/>
              </a:lnSpc>
              <a:spcBef>
                <a:spcPts val="0"/>
              </a:spcBef>
              <a:spcAft>
                <a:spcPts val="0"/>
              </a:spcAft>
              <a:buClrTx/>
              <a:buSzTx/>
              <a:buFontTx/>
              <a:buNone/>
              <a:tabLst/>
              <a:defRPr/>
            </a:pPr>
            <a:endParaRPr lang="el-GR"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l-GR" baseline="0" dirty="0"/>
              <a:t>Για όσους οργανισμούς δεν υπάρχει Ο</a:t>
            </a:r>
            <a:r>
              <a:rPr lang="en-US" baseline="0" dirty="0"/>
              <a:t>ID</a:t>
            </a:r>
            <a:r>
              <a:rPr lang="el-GR" baseline="0" dirty="0"/>
              <a:t>,</a:t>
            </a:r>
            <a:r>
              <a:rPr lang="en-US" baseline="0" dirty="0"/>
              <a:t> </a:t>
            </a:r>
            <a:r>
              <a:rPr lang="el-GR" baseline="0" dirty="0"/>
              <a:t> θα πρέπει να συμπληρωθούν από εσάς τα υποχρεωτικά πεδία που έχουν την ένδειξη (</a:t>
            </a:r>
            <a:r>
              <a:rPr lang="en-US" baseline="0" dirty="0"/>
              <a:t>value missing)</a:t>
            </a:r>
            <a:r>
              <a:rPr lang="el-GR" baseline="0" dirty="0"/>
              <a:t>. </a:t>
            </a:r>
            <a:r>
              <a:rPr lang="el-GR" b="0" dirty="0">
                <a:sym typeface="Wingdings" panose="05000000000000000000" pitchFamily="2" charset="2"/>
              </a:rPr>
              <a:t>Για να συμπληρώσετε το πεδίο </a:t>
            </a:r>
            <a:r>
              <a:rPr lang="en-GB" b="0" dirty="0">
                <a:sym typeface="Wingdings" panose="05000000000000000000" pitchFamily="2" charset="2"/>
              </a:rPr>
              <a:t>“Other organisation number”</a:t>
            </a:r>
            <a:r>
              <a:rPr lang="el-GR" b="0" dirty="0">
                <a:sym typeface="Wingdings" panose="05000000000000000000" pitchFamily="2" charset="2"/>
              </a:rPr>
              <a:t>, θα πάτε πίσω</a:t>
            </a:r>
            <a:r>
              <a:rPr lang="el-GR" b="0" baseline="0" dirty="0">
                <a:sym typeface="Wingdings" panose="05000000000000000000" pitchFamily="2" charset="2"/>
              </a:rPr>
              <a:t> στον κατάλογο όλων των οργανισμών και θα βρείτε τον τελευταίο οργανισμό που καταχωρήθηκε</a:t>
            </a:r>
            <a:r>
              <a:rPr lang="en-GB" b="0" baseline="0" dirty="0">
                <a:sym typeface="Wingdings" panose="05000000000000000000" pitchFamily="2" charset="2"/>
              </a:rPr>
              <a:t>.</a:t>
            </a:r>
            <a:r>
              <a:rPr lang="el-GR" b="0" baseline="0" dirty="0">
                <a:sym typeface="Wingdings" panose="05000000000000000000" pitchFamily="2" charset="2"/>
              </a:rPr>
              <a:t> Θα αντιγράψετε το </a:t>
            </a:r>
            <a:r>
              <a:rPr lang="en-US" b="0" baseline="0" dirty="0">
                <a:sym typeface="Wingdings" panose="05000000000000000000" pitchFamily="2" charset="2"/>
              </a:rPr>
              <a:t>other </a:t>
            </a:r>
            <a:r>
              <a:rPr lang="en-US" b="0" baseline="0" dirty="0" err="1">
                <a:sym typeface="Wingdings" panose="05000000000000000000" pitchFamily="2" charset="2"/>
              </a:rPr>
              <a:t>organisation</a:t>
            </a:r>
            <a:r>
              <a:rPr lang="en-US" b="0" baseline="0" dirty="0">
                <a:sym typeface="Wingdings" panose="05000000000000000000" pitchFamily="2" charset="2"/>
              </a:rPr>
              <a:t> number</a:t>
            </a:r>
            <a:r>
              <a:rPr lang="el-GR" b="0" baseline="0" dirty="0">
                <a:sym typeface="Wingdings" panose="05000000000000000000" pitchFamily="2" charset="2"/>
              </a:rPr>
              <a:t> αυτού του τελευταίου οργανισμού</a:t>
            </a:r>
            <a:r>
              <a:rPr lang="en-US" b="0" baseline="0" dirty="0">
                <a:sym typeface="Wingdings" panose="05000000000000000000" pitchFamily="2" charset="2"/>
              </a:rPr>
              <a:t> </a:t>
            </a:r>
            <a:r>
              <a:rPr lang="el-GR" b="0" baseline="0" dirty="0">
                <a:sym typeface="Wingdings" panose="05000000000000000000" pitchFamily="2" charset="2"/>
              </a:rPr>
              <a:t>και θα επικολλήσετε εδώ τον αριθμό, αλλάζοντας το τελευταίο ψηφίο. Δηλαδή, αν ο τελευταίος οργανισμός που καταχωρήθηκε έχει τον κωδικό </a:t>
            </a:r>
            <a:r>
              <a:rPr lang="en-US" b="0" baseline="0" dirty="0">
                <a:sym typeface="Wingdings" panose="05000000000000000000" pitchFamily="2" charset="2"/>
              </a:rPr>
              <a:t>ORG-0001</a:t>
            </a:r>
            <a:r>
              <a:rPr lang="el-GR" b="0" baseline="0" dirty="0">
                <a:sym typeface="Wingdings" panose="05000000000000000000" pitchFamily="2" charset="2"/>
              </a:rPr>
              <a:t>, εσείς θα καταχωρήσετε τον κωδικό </a:t>
            </a:r>
            <a:r>
              <a:rPr lang="en-US" b="0" baseline="0" dirty="0">
                <a:sym typeface="Wingdings" panose="05000000000000000000" pitchFamily="2" charset="2"/>
              </a:rPr>
              <a:t>ORG-000</a:t>
            </a:r>
            <a:r>
              <a:rPr lang="el-GR" b="0" baseline="0" dirty="0">
                <a:sym typeface="Wingdings" panose="05000000000000000000" pitchFamily="2" charset="2"/>
              </a:rPr>
              <a:t>2. Σημειώνεται ότι ο κάθε οργανισμός πρέπει απαραίτητα να έχει το δικό του  </a:t>
            </a:r>
            <a:r>
              <a:rPr lang="en-US" b="0" baseline="0" dirty="0">
                <a:sym typeface="Wingdings" panose="05000000000000000000" pitchFamily="2" charset="2"/>
              </a:rPr>
              <a:t>organization number.</a:t>
            </a:r>
            <a:endParaRPr lang="el-GR" b="0" baseline="0" dirty="0">
              <a:sym typeface="Wingdings" panose="05000000000000000000" pitchFamily="2" charset="2"/>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b="0" baseline="0" dirty="0">
              <a:sym typeface="Wingdings" panose="05000000000000000000" pitchFamily="2" charset="2"/>
            </a:endParaRPr>
          </a:p>
          <a:p>
            <a:pPr marL="0" indent="0" algn="just">
              <a:lnSpc>
                <a:spcPct val="150000"/>
              </a:lnSpc>
              <a:buFontTx/>
              <a:buNone/>
            </a:pPr>
            <a:r>
              <a:rPr lang="el-GR" sz="1200" dirty="0">
                <a:solidFill>
                  <a:schemeClr val="tx1">
                    <a:lumMod val="75000"/>
                    <a:lumOff val="25000"/>
                  </a:schemeClr>
                </a:solidFill>
                <a:sym typeface="Wingdings" panose="05000000000000000000" pitchFamily="2" charset="2"/>
              </a:rPr>
              <a:t>Μην</a:t>
            </a:r>
            <a:r>
              <a:rPr lang="el-GR" sz="1200" baseline="0" dirty="0">
                <a:solidFill>
                  <a:schemeClr val="tx1">
                    <a:lumMod val="75000"/>
                    <a:lumOff val="25000"/>
                  </a:schemeClr>
                </a:solidFill>
                <a:sym typeface="Wingdings" panose="05000000000000000000" pitchFamily="2" charset="2"/>
              </a:rPr>
              <a:t> ξεχνάτε ότι πάντα με κάθε νέο στοιχείο που καταχωρείτε στην πλατφόρμα θα πρέπει να πηγαίνετε στο κάτω μέρος της σελίδας και να αποθηκεύετε τις αλλαγές. </a:t>
            </a:r>
            <a:endParaRPr lang="en-US" dirty="0"/>
          </a:p>
        </p:txBody>
      </p:sp>
      <p:sp>
        <p:nvSpPr>
          <p:cNvPr id="4" name="Slide Number Placeholder 3">
            <a:extLst>
              <a:ext uri="{FF2B5EF4-FFF2-40B4-BE49-F238E27FC236}">
                <a16:creationId xmlns:a16="http://schemas.microsoft.com/office/drawing/2014/main" id="{E43FDBC9-B5AD-15B8-A9AE-5E558D50F307}"/>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DA589F-84CA-4069-B718-FA6F2CB8E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88128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DA589F-84CA-4069-B718-FA6F2CB8E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32929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DA589F-84CA-4069-B718-FA6F2CB8E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53442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50000"/>
              </a:lnSpc>
              <a:spcBef>
                <a:spcPts val="0"/>
              </a:spcBef>
              <a:spcAft>
                <a:spcPts val="0"/>
              </a:spcAft>
              <a:buClrTx/>
              <a:buSzTx/>
              <a:buFont typeface="Arial" panose="020B0604020202020204" pitchFamily="34" charset="0"/>
              <a:buNone/>
              <a:tabLst/>
              <a:defRPr/>
            </a:pPr>
            <a:endParaRPr lang="el-GR" sz="1200" b="0" baseline="0" noProof="0" dirty="0">
              <a:solidFill>
                <a:schemeClr val="tx1"/>
              </a:solidFill>
              <a:latin typeface="+mn-lt"/>
              <a:ea typeface="+mn-ea"/>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DA589F-84CA-4069-B718-FA6F2CB8E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25321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B420C-67D7-FCFB-A433-C6E32562F6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1137A4-B772-9AB2-0D77-D33AE0E31B2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F24301A-015B-40FC-82BF-1DEAD65D65C4}"/>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l-GR" baseline="0" dirty="0"/>
          </a:p>
        </p:txBody>
      </p:sp>
      <p:sp>
        <p:nvSpPr>
          <p:cNvPr id="4" name="Slide Number Placeholder 3">
            <a:extLst>
              <a:ext uri="{FF2B5EF4-FFF2-40B4-BE49-F238E27FC236}">
                <a16:creationId xmlns:a16="http://schemas.microsoft.com/office/drawing/2014/main" id="{71240C99-22C7-D676-C3E5-13EB8FF8C5F6}"/>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DA589F-84CA-4069-B718-FA6F2CB8E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44382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l-GR"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DA589F-84CA-4069-B718-FA6F2CB8E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33150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C83DF9-A517-0CE2-DFB9-D567A99677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510C14-841B-CE35-1EA1-5846327C335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E83FBB2-5638-0033-82CC-1E8EE91031EF}"/>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l-GR"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l-GR" baseline="0" dirty="0"/>
          </a:p>
        </p:txBody>
      </p:sp>
      <p:sp>
        <p:nvSpPr>
          <p:cNvPr id="4" name="Slide Number Placeholder 3">
            <a:extLst>
              <a:ext uri="{FF2B5EF4-FFF2-40B4-BE49-F238E27FC236}">
                <a16:creationId xmlns:a16="http://schemas.microsoft.com/office/drawing/2014/main" id="{2E6043AA-655B-8621-B02C-7C9735F7AFB3}"/>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DA589F-84CA-4069-B718-FA6F2CB8E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88150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727117-B526-8896-B72C-E8ADD6931A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A8E7B7-8716-FF82-886B-834C3030B3E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59D1FC3-D6DD-7EA4-79AE-70C70D7B514B}"/>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l-GR" baseline="0" dirty="0"/>
          </a:p>
        </p:txBody>
      </p:sp>
      <p:sp>
        <p:nvSpPr>
          <p:cNvPr id="4" name="Slide Number Placeholder 3">
            <a:extLst>
              <a:ext uri="{FF2B5EF4-FFF2-40B4-BE49-F238E27FC236}">
                <a16:creationId xmlns:a16="http://schemas.microsoft.com/office/drawing/2014/main" id="{12FA7A22-9FA9-67F9-9EE7-B35CDA418D13}"/>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DA589F-84CA-4069-B718-FA6F2CB8E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58524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3B605C-FA81-60A8-080E-AF0B08061D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8EAD2A-6FC2-96D9-AA8E-983E235FE67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7DF9FF1-6656-A1AC-B020-57C1544749C8}"/>
              </a:ext>
            </a:extLst>
          </p:cNvPr>
          <p:cNvSpPr>
            <a:spLocks noGrp="1"/>
          </p:cNvSpPr>
          <p:nvPr>
            <p:ph type="body" idx="1"/>
          </p:nvPr>
        </p:nvSpPr>
        <p:spPr/>
        <p:txBody>
          <a:bodyPr/>
          <a:lstStyle/>
          <a:p>
            <a:endParaRPr lang="en-US" dirty="0"/>
          </a:p>
          <a:p>
            <a:endParaRPr lang="el-GR" dirty="0"/>
          </a:p>
          <a:p>
            <a:pPr marL="0" marR="0" indent="0" algn="l" defTabSz="914400" rtl="0" eaLnBrk="1" fontAlgn="auto" latinLnBrk="0" hangingPunct="1">
              <a:lnSpc>
                <a:spcPct val="100000"/>
              </a:lnSpc>
              <a:spcBef>
                <a:spcPts val="0"/>
              </a:spcBef>
              <a:spcAft>
                <a:spcPts val="0"/>
              </a:spcAft>
              <a:buClrTx/>
              <a:buSzTx/>
              <a:buFontTx/>
              <a:buNone/>
              <a:tabLst/>
              <a:defRPr/>
            </a:pPr>
            <a:endParaRPr lang="el-GR" baseline="0" dirty="0"/>
          </a:p>
        </p:txBody>
      </p:sp>
      <p:sp>
        <p:nvSpPr>
          <p:cNvPr id="4" name="Slide Number Placeholder 3">
            <a:extLst>
              <a:ext uri="{FF2B5EF4-FFF2-40B4-BE49-F238E27FC236}">
                <a16:creationId xmlns:a16="http://schemas.microsoft.com/office/drawing/2014/main" id="{9BB727E5-7224-0053-B93B-D72252BD5E66}"/>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DA589F-84CA-4069-B718-FA6F2CB8E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68280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9FB51F-7E63-515E-2BD4-E87B2354AC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EE1F8E-7E95-2CAF-75C5-6384B06966C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9DF7E6C-7988-A26D-2E06-31DE14A1FCF6}"/>
              </a:ext>
            </a:extLst>
          </p:cNvPr>
          <p:cNvSpPr>
            <a:spLocks noGrp="1"/>
          </p:cNvSpPr>
          <p:nvPr>
            <p:ph type="body" idx="1"/>
          </p:nvPr>
        </p:nvSpPr>
        <p:spPr/>
        <p:txBody>
          <a:bodyPr/>
          <a:lstStyle/>
          <a:p>
            <a:pPr>
              <a:buNone/>
            </a:pPr>
            <a:endParaRPr lang="el-GR" dirty="0"/>
          </a:p>
          <a:p>
            <a:pPr marL="0" marR="0" indent="0" algn="l" defTabSz="914400" rtl="0" eaLnBrk="1" fontAlgn="auto" latinLnBrk="0" hangingPunct="1">
              <a:lnSpc>
                <a:spcPct val="100000"/>
              </a:lnSpc>
              <a:spcBef>
                <a:spcPts val="0"/>
              </a:spcBef>
              <a:spcAft>
                <a:spcPts val="0"/>
              </a:spcAft>
              <a:buClrTx/>
              <a:buSzTx/>
              <a:buFontTx/>
              <a:buNone/>
              <a:tabLst/>
              <a:defRPr/>
            </a:pPr>
            <a:endParaRPr lang="el-GR" baseline="0" dirty="0"/>
          </a:p>
        </p:txBody>
      </p:sp>
      <p:sp>
        <p:nvSpPr>
          <p:cNvPr id="4" name="Slide Number Placeholder 3">
            <a:extLst>
              <a:ext uri="{FF2B5EF4-FFF2-40B4-BE49-F238E27FC236}">
                <a16:creationId xmlns:a16="http://schemas.microsoft.com/office/drawing/2014/main" id="{9D9B25B2-0696-0F5F-A06A-9CAEA1C07F1B}"/>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DA589F-84CA-4069-B718-FA6F2CB8E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39487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5EA68F-7ED9-AECB-F4B8-1D3079A012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E32CC3-4465-A3AC-25C0-8180FC85A02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C7797B1-96B8-C5B6-77C5-E3B4B3C1C34F}"/>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l-GR" baseline="0" dirty="0"/>
          </a:p>
        </p:txBody>
      </p:sp>
      <p:sp>
        <p:nvSpPr>
          <p:cNvPr id="4" name="Slide Number Placeholder 3">
            <a:extLst>
              <a:ext uri="{FF2B5EF4-FFF2-40B4-BE49-F238E27FC236}">
                <a16:creationId xmlns:a16="http://schemas.microsoft.com/office/drawing/2014/main" id="{BC34B52F-93DC-6B9E-67FE-CEC5EA9F419A}"/>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DA589F-84CA-4069-B718-FA6F2CB8E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01501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1087B0-475D-9497-65BE-4B2BF67A3F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0AE854-6F22-0629-E109-A9D3624D830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60A8188-708E-52F8-32AD-222C855ED3B2}"/>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l-GR" sz="1200" baseline="0" dirty="0">
              <a:solidFill>
                <a:schemeClr val="tx1"/>
              </a:solidFill>
              <a:latin typeface="+mn-lt"/>
              <a:ea typeface="+mn-ea"/>
              <a:cs typeface="+mn-cs"/>
            </a:endParaRPr>
          </a:p>
        </p:txBody>
      </p:sp>
      <p:sp>
        <p:nvSpPr>
          <p:cNvPr id="4" name="Slide Number Placeholder 3">
            <a:extLst>
              <a:ext uri="{FF2B5EF4-FFF2-40B4-BE49-F238E27FC236}">
                <a16:creationId xmlns:a16="http://schemas.microsoft.com/office/drawing/2014/main" id="{416D941D-2733-A1A3-518A-811BFA8A1620}"/>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DA589F-84CA-4069-B718-FA6F2CB8E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97218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5CFA7F-6359-A8BA-5B96-9EBF8F8BA4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A5A194-6C8F-6AC2-4198-66ECB845EA5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0608B8C-F681-863C-B00F-ECB95AE7B729}"/>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l-GR" sz="1200" baseline="0" dirty="0">
              <a:solidFill>
                <a:schemeClr val="tx1"/>
              </a:solidFill>
              <a:latin typeface="+mn-lt"/>
              <a:ea typeface="+mn-ea"/>
              <a:cs typeface="+mn-cs"/>
            </a:endParaRPr>
          </a:p>
        </p:txBody>
      </p:sp>
      <p:sp>
        <p:nvSpPr>
          <p:cNvPr id="4" name="Slide Number Placeholder 3">
            <a:extLst>
              <a:ext uri="{FF2B5EF4-FFF2-40B4-BE49-F238E27FC236}">
                <a16:creationId xmlns:a16="http://schemas.microsoft.com/office/drawing/2014/main" id="{8DF16962-A9AB-30A9-C127-7528FA1B6EC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DA589F-84CA-4069-B718-FA6F2CB8E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64906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E7CE00-B838-BD2D-3161-C06C97F078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19897B-74BE-A819-ED9A-178C61B85D8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4EBE8E2-1CF2-02D9-4FC4-04E8A140830D}"/>
              </a:ext>
            </a:extLst>
          </p:cNvPr>
          <p:cNvSpPr>
            <a:spLocks noGrp="1"/>
          </p:cNvSpPr>
          <p:nvPr>
            <p:ph type="body" idx="1"/>
          </p:nvPr>
        </p:nvSpPr>
        <p:spPr/>
        <p:txBody>
          <a:bodyPr/>
          <a:lstStyle/>
          <a:p>
            <a:r>
              <a:rPr lang="el-GR" baseline="0" dirty="0"/>
              <a:t>Στην δεξιά πλευρά της οθόνης εμφανίζεται αυτόματα η συνολική διάρκεια του εργάσιμου κομματιού της κινητικότητας. </a:t>
            </a:r>
          </a:p>
          <a:p>
            <a:endParaRPr lang="el-GR" baseline="0" dirty="0"/>
          </a:p>
          <a:p>
            <a:r>
              <a:rPr lang="el-GR" baseline="0" dirty="0"/>
              <a:t>Πιο κάτω εμφανίζονται αυτόματα οι ημέρες </a:t>
            </a:r>
            <a:r>
              <a:rPr lang="el-GR" baseline="0" dirty="0" err="1"/>
              <a:t>ταξιδίου</a:t>
            </a:r>
            <a:r>
              <a:rPr lang="el-GR" baseline="0" dirty="0"/>
              <a:t> για τις οποίες διεκδικείτε επιχορήγηση για ατομική στήριξη, όπως αυτές καταχωρήθηκαν στην προηγούμενη ενότητα της καρτέλας. Ακολούθως, εμφανίζεται το σύνολο των ημερών (εργάσιμες ημέρες + ημέρες </a:t>
            </a:r>
            <a:r>
              <a:rPr lang="el-GR" baseline="0" dirty="0" err="1"/>
              <a:t>ταξιδίου</a:t>
            </a:r>
            <a:r>
              <a:rPr lang="el-GR" baseline="0" dirty="0"/>
              <a:t>) για τις οποίες διεκδικείτε επιχορήγηση για ατομική στήριξη.</a:t>
            </a:r>
          </a:p>
          <a:p>
            <a:endParaRPr lang="el-GR" baseline="0" dirty="0"/>
          </a:p>
          <a:p>
            <a:r>
              <a:rPr lang="el-GR" dirty="0"/>
              <a:t>Όταν είναι επιλεγμένη η ένδειξη μακροχρόνιας κινητικότητας, τότε οι ελάχιστες και μέγιστες επιτρεπόμενες τιμές για τη </a:t>
            </a:r>
            <a:r>
              <a:rPr lang="el-GR" b="1" dirty="0"/>
              <a:t>Διάρκεια της περιόδου κινητικότητας (σε ημέρες)</a:t>
            </a:r>
            <a:r>
              <a:rPr lang="el-GR" dirty="0"/>
              <a:t> προσαρμόζονται όπως ορίζεται στον οδηγό του προγράμματος. Ανάλογα με τον τύπο δράσης του έργου σας, ενδέχεται να εμφανιστούν επιπλέον πεδία μετά την επισήμανση μιας δραστηριότητας κινητικότητας ως μακροχρόνιας, τα οποία πρέπει να συμπληρωθούν.</a:t>
            </a:r>
            <a:endParaRPr lang="el-GR"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l-GR" sz="1200" baseline="0" dirty="0">
              <a:solidFill>
                <a:schemeClr val="tx1"/>
              </a:solidFill>
              <a:latin typeface="+mn-lt"/>
              <a:ea typeface="+mn-ea"/>
              <a:cs typeface="+mn-cs"/>
            </a:endParaRPr>
          </a:p>
        </p:txBody>
      </p:sp>
      <p:sp>
        <p:nvSpPr>
          <p:cNvPr id="4" name="Slide Number Placeholder 3">
            <a:extLst>
              <a:ext uri="{FF2B5EF4-FFF2-40B4-BE49-F238E27FC236}">
                <a16:creationId xmlns:a16="http://schemas.microsoft.com/office/drawing/2014/main" id="{E9C48929-F428-11C4-1489-C724BD739290}"/>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DA589F-84CA-4069-B718-FA6F2CB8E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12140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8E93AD-05DB-F54A-71B4-FEB312CCC8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6EDF1F-4D7E-F9B6-3A33-418F13FAEF0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9C3817B-A37B-67A0-0230-B19C763964B2}"/>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l-GR" sz="1200" baseline="0" dirty="0">
              <a:solidFill>
                <a:schemeClr val="tx1"/>
              </a:solidFill>
              <a:latin typeface="+mn-lt"/>
              <a:ea typeface="+mn-ea"/>
              <a:cs typeface="+mn-cs"/>
            </a:endParaRPr>
          </a:p>
        </p:txBody>
      </p:sp>
      <p:sp>
        <p:nvSpPr>
          <p:cNvPr id="4" name="Slide Number Placeholder 3">
            <a:extLst>
              <a:ext uri="{FF2B5EF4-FFF2-40B4-BE49-F238E27FC236}">
                <a16:creationId xmlns:a16="http://schemas.microsoft.com/office/drawing/2014/main" id="{4A09B721-DAD0-A307-4383-3A54CF04C44F}"/>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DA589F-84CA-4069-B718-FA6F2CB8E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3978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l-GR" baseline="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DA589F-84CA-4069-B718-FA6F2CB8E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3857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7C9E5D-D89F-45B3-CDC2-4B96D73EF7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6006CB-F98C-AAE7-514A-2C549ACE499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D5F66A7-CB1D-E1B7-6358-0054376F0317}"/>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l-GR" baseline="0" dirty="0"/>
          </a:p>
        </p:txBody>
      </p:sp>
      <p:sp>
        <p:nvSpPr>
          <p:cNvPr id="4" name="Slide Number Placeholder 3">
            <a:extLst>
              <a:ext uri="{FF2B5EF4-FFF2-40B4-BE49-F238E27FC236}">
                <a16:creationId xmlns:a16="http://schemas.microsoft.com/office/drawing/2014/main" id="{4C27E808-010D-9B11-9907-14A245D3D220}"/>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DA589F-84CA-4069-B718-FA6F2CB8E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84178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l-GR" sz="1400" baseline="0"/>
          </a:p>
          <a:p>
            <a:pPr marL="0" marR="0" lvl="0" indent="0" algn="l" defTabSz="914400" rtl="0" eaLnBrk="1" fontAlgn="auto" latinLnBrk="0" hangingPunct="1">
              <a:lnSpc>
                <a:spcPct val="100000"/>
              </a:lnSpc>
              <a:spcBef>
                <a:spcPts val="0"/>
              </a:spcBef>
              <a:spcAft>
                <a:spcPts val="0"/>
              </a:spcAft>
              <a:buClrTx/>
              <a:buSzTx/>
              <a:buFontTx/>
              <a:buNone/>
              <a:tabLst/>
              <a:defRPr/>
            </a:pPr>
            <a:endParaRPr lang="el-GR" sz="1400" baseline="0"/>
          </a:p>
          <a:p>
            <a:pPr marL="0" marR="0" lvl="0" indent="0" algn="l" defTabSz="914400" rtl="0" eaLnBrk="1" fontAlgn="auto" latinLnBrk="0" hangingPunct="1">
              <a:lnSpc>
                <a:spcPct val="100000"/>
              </a:lnSpc>
              <a:spcBef>
                <a:spcPts val="0"/>
              </a:spcBef>
              <a:spcAft>
                <a:spcPts val="0"/>
              </a:spcAft>
              <a:buClrTx/>
              <a:buSzTx/>
              <a:buFontTx/>
              <a:buNone/>
              <a:tabLst/>
              <a:defRPr/>
            </a:pPr>
            <a:endParaRPr lang="el-GR" sz="1400" baseline="0"/>
          </a:p>
          <a:p>
            <a:pPr marL="0" marR="0" indent="0" algn="l" defTabSz="914400" rtl="0" eaLnBrk="1" fontAlgn="auto" latinLnBrk="0" hangingPunct="1">
              <a:lnSpc>
                <a:spcPct val="100000"/>
              </a:lnSpc>
              <a:spcBef>
                <a:spcPts val="0"/>
              </a:spcBef>
              <a:spcAft>
                <a:spcPts val="0"/>
              </a:spcAft>
              <a:buClrTx/>
              <a:buSzTx/>
              <a:buFontTx/>
              <a:buNone/>
              <a:tabLst/>
              <a:defRPr/>
            </a:pPr>
            <a:endParaRPr lang="el-GR">
              <a:solidFill>
                <a:schemeClr val="tx1">
                  <a:lumMod val="75000"/>
                  <a:lumOff val="25000"/>
                </a:schemeClr>
              </a:solidFill>
              <a:latin typeface="Century Gothic" panose="020B0502020202020204" pitchFamily="34" charset="0"/>
            </a:endParaRPr>
          </a:p>
          <a:p>
            <a:endParaRPr lang="el-GR" baseline="0"/>
          </a:p>
          <a:p>
            <a:endParaRPr lang="en-US" baseline="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DA589F-84CA-4069-B718-FA6F2CB8E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65432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l-GR"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DA589F-84CA-4069-B718-FA6F2CB8E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86042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AFF89-384F-B209-EC99-57C6FEE75D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3E6EDD-B550-9E2F-5D1D-5FDC1113E3E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27B150B-97AB-D95F-4D9C-F9FD9318FC61}"/>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l-GR" baseline="0" dirty="0"/>
          </a:p>
        </p:txBody>
      </p:sp>
      <p:sp>
        <p:nvSpPr>
          <p:cNvPr id="4" name="Slide Number Placeholder 3">
            <a:extLst>
              <a:ext uri="{FF2B5EF4-FFF2-40B4-BE49-F238E27FC236}">
                <a16:creationId xmlns:a16="http://schemas.microsoft.com/office/drawing/2014/main" id="{01958305-CE18-1942-F193-7F6390C7DBBB}"/>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DA589F-84CA-4069-B718-FA6F2CB8EE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25294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200" baseline="0" dirty="0">
                <a:solidFill>
                  <a:schemeClr val="tx1">
                    <a:lumMod val="75000"/>
                    <a:lumOff val="25000"/>
                  </a:schemeClr>
                </a:solidFill>
                <a:latin typeface="Verdana" panose="020B0604030504040204" pitchFamily="34" charset="0"/>
                <a:ea typeface="Verdana" panose="020B0604030504040204" pitchFamily="34" charset="0"/>
              </a:rPr>
              <a:t> </a:t>
            </a:r>
            <a:endParaRPr lang="el-GR" dirty="0"/>
          </a:p>
        </p:txBody>
      </p:sp>
      <p:sp>
        <p:nvSpPr>
          <p:cNvPr id="4" name="Slide Number Placeholder 3"/>
          <p:cNvSpPr>
            <a:spLocks noGrp="1"/>
          </p:cNvSpPr>
          <p:nvPr>
            <p:ph type="sldNum" sz="quarter" idx="10"/>
          </p:nvPr>
        </p:nvSpPr>
        <p:spPr/>
        <p:txBody>
          <a:bodyPr/>
          <a:lstStyle/>
          <a:p>
            <a:fld id="{A6E391FE-B806-4822-A92E-582FE18C2E39}" type="slidenum">
              <a:rPr lang="en-US" smtClean="0"/>
              <a:t>35</a:t>
            </a:fld>
            <a:endParaRPr lang="en-US"/>
          </a:p>
        </p:txBody>
      </p:sp>
    </p:spTree>
    <p:extLst>
      <p:ext uri="{BB962C8B-B14F-4D97-AF65-F5344CB8AC3E}">
        <p14:creationId xmlns:p14="http://schemas.microsoft.com/office/powerpoint/2010/main" val="17316197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A6E391FE-B806-4822-A92E-582FE18C2E39}" type="slidenum">
              <a:rPr lang="en-US" smtClean="0"/>
              <a:t>36</a:t>
            </a:fld>
            <a:endParaRPr lang="en-US"/>
          </a:p>
        </p:txBody>
      </p:sp>
    </p:spTree>
    <p:extLst>
      <p:ext uri="{BB962C8B-B14F-4D97-AF65-F5344CB8AC3E}">
        <p14:creationId xmlns:p14="http://schemas.microsoft.com/office/powerpoint/2010/main" val="27826786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5D215D-6DCD-2D3D-D559-013108ED53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5CDADD-6B59-DDE8-682E-31D830D38D1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AA0A19F-9E72-F06E-FAD5-88890DDD8017}"/>
              </a:ext>
            </a:extLst>
          </p:cNvPr>
          <p:cNvSpPr>
            <a:spLocks noGrp="1"/>
          </p:cNvSpPr>
          <p:nvPr>
            <p:ph type="body" idx="1"/>
          </p:nvPr>
        </p:nvSpPr>
        <p:spPr/>
        <p:txBody>
          <a:bodyPr/>
          <a:lstStyle/>
          <a:p>
            <a:endParaRPr lang="el-GR" dirty="0"/>
          </a:p>
        </p:txBody>
      </p:sp>
      <p:sp>
        <p:nvSpPr>
          <p:cNvPr id="4" name="Slide Number Placeholder 3">
            <a:extLst>
              <a:ext uri="{FF2B5EF4-FFF2-40B4-BE49-F238E27FC236}">
                <a16:creationId xmlns:a16="http://schemas.microsoft.com/office/drawing/2014/main" id="{8D87D301-6FF7-943E-00C4-33033930B93E}"/>
              </a:ext>
            </a:extLst>
          </p:cNvPr>
          <p:cNvSpPr>
            <a:spLocks noGrp="1"/>
          </p:cNvSpPr>
          <p:nvPr>
            <p:ph type="sldNum" sz="quarter" idx="10"/>
          </p:nvPr>
        </p:nvSpPr>
        <p:spPr/>
        <p:txBody>
          <a:bodyPr/>
          <a:lstStyle/>
          <a:p>
            <a:fld id="{A6E391FE-B806-4822-A92E-582FE18C2E39}" type="slidenum">
              <a:rPr lang="en-US" smtClean="0"/>
              <a:t>37</a:t>
            </a:fld>
            <a:endParaRPr lang="en-US"/>
          </a:p>
        </p:txBody>
      </p:sp>
    </p:spTree>
    <p:extLst>
      <p:ext uri="{BB962C8B-B14F-4D97-AF65-F5344CB8AC3E}">
        <p14:creationId xmlns:p14="http://schemas.microsoft.com/office/powerpoint/2010/main" val="116663954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6269B4-5240-DEDC-318B-349EF7EA33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EF76C7-E933-71F5-4A63-818089C7647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0CD5397-A4F2-B477-AEFD-7A763CD9A7E5}"/>
              </a:ext>
            </a:extLst>
          </p:cNvPr>
          <p:cNvSpPr>
            <a:spLocks noGrp="1"/>
          </p:cNvSpPr>
          <p:nvPr>
            <p:ph type="body" idx="1"/>
          </p:nvPr>
        </p:nvSpPr>
        <p:spPr/>
        <p:txBody>
          <a:bodyPr/>
          <a:lstStyle/>
          <a:p>
            <a:endParaRPr lang="el-GR" dirty="0"/>
          </a:p>
        </p:txBody>
      </p:sp>
      <p:sp>
        <p:nvSpPr>
          <p:cNvPr id="4" name="Slide Number Placeholder 3">
            <a:extLst>
              <a:ext uri="{FF2B5EF4-FFF2-40B4-BE49-F238E27FC236}">
                <a16:creationId xmlns:a16="http://schemas.microsoft.com/office/drawing/2014/main" id="{3237899A-6D89-9B26-B308-6A96EBDEBFAB}"/>
              </a:ext>
            </a:extLst>
          </p:cNvPr>
          <p:cNvSpPr>
            <a:spLocks noGrp="1"/>
          </p:cNvSpPr>
          <p:nvPr>
            <p:ph type="sldNum" sz="quarter" idx="10"/>
          </p:nvPr>
        </p:nvSpPr>
        <p:spPr/>
        <p:txBody>
          <a:bodyPr/>
          <a:lstStyle/>
          <a:p>
            <a:fld id="{A6E391FE-B806-4822-A92E-582FE18C2E39}" type="slidenum">
              <a:rPr lang="en-US" smtClean="0"/>
              <a:t>38</a:t>
            </a:fld>
            <a:endParaRPr lang="en-US"/>
          </a:p>
        </p:txBody>
      </p:sp>
    </p:spTree>
    <p:extLst>
      <p:ext uri="{BB962C8B-B14F-4D97-AF65-F5344CB8AC3E}">
        <p14:creationId xmlns:p14="http://schemas.microsoft.com/office/powerpoint/2010/main" val="28547717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6E391FE-B806-4822-A92E-582FE18C2E39}" type="slidenum">
              <a:rPr lang="en-US" smtClean="0"/>
              <a:t>39</a:t>
            </a:fld>
            <a:endParaRPr lang="en-US"/>
          </a:p>
        </p:txBody>
      </p:sp>
    </p:spTree>
    <p:extLst>
      <p:ext uri="{BB962C8B-B14F-4D97-AF65-F5344CB8AC3E}">
        <p14:creationId xmlns:p14="http://schemas.microsoft.com/office/powerpoint/2010/main" val="24608450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Click on </a:t>
            </a:r>
            <a:r>
              <a:rPr lang="en-US" sz="1200" b="1" i="0" kern="1200" dirty="0">
                <a:solidFill>
                  <a:schemeClr val="tx1"/>
                </a:solidFill>
                <a:effectLst/>
                <a:latin typeface="+mn-lt"/>
                <a:ea typeface="+mn-ea"/>
                <a:cs typeface="+mn-cs"/>
              </a:rPr>
              <a:t>Import-export</a:t>
            </a:r>
            <a:r>
              <a:rPr lang="en-US" sz="1200" b="0" i="0" kern="1200" dirty="0">
                <a:solidFill>
                  <a:schemeClr val="tx1"/>
                </a:solidFill>
                <a:effectLst/>
                <a:latin typeface="+mn-lt"/>
                <a:ea typeface="+mn-ea"/>
                <a:cs typeface="+mn-cs"/>
              </a:rPr>
              <a:t> in the </a:t>
            </a:r>
            <a:r>
              <a:rPr lang="en-US" sz="1200" b="1" i="0" kern="1200" dirty="0">
                <a:solidFill>
                  <a:schemeClr val="tx1"/>
                </a:solidFill>
                <a:effectLst/>
                <a:latin typeface="+mn-lt"/>
                <a:ea typeface="+mn-ea"/>
                <a:cs typeface="+mn-cs"/>
              </a:rPr>
              <a:t>Content menu</a:t>
            </a:r>
            <a:r>
              <a:rPr lang="en-US" sz="1200" b="0" i="0" kern="1200" dirty="0">
                <a:solidFill>
                  <a:schemeClr val="tx1"/>
                </a:solidFill>
                <a:effectLst/>
                <a:latin typeface="+mn-lt"/>
                <a:ea typeface="+mn-ea"/>
                <a:cs typeface="+mn-cs"/>
              </a:rPr>
              <a:t> of your project. The Import-export screen opens, displaying: </a:t>
            </a:r>
          </a:p>
          <a:p>
            <a:r>
              <a:rPr lang="en-US" sz="1200" b="0" i="0" kern="1200" dirty="0">
                <a:solidFill>
                  <a:schemeClr val="tx1"/>
                </a:solidFill>
                <a:effectLst/>
                <a:latin typeface="+mn-lt"/>
                <a:ea typeface="+mn-ea"/>
                <a:cs typeface="+mn-cs"/>
              </a:rPr>
              <a:t>An information message with a </a:t>
            </a:r>
            <a:r>
              <a:rPr lang="en-US" sz="1200" b="1" i="0" kern="1200" dirty="0">
                <a:solidFill>
                  <a:schemeClr val="tx1"/>
                </a:solidFill>
                <a:effectLst/>
                <a:latin typeface="+mn-lt"/>
                <a:ea typeface="+mn-ea"/>
                <a:cs typeface="+mn-cs"/>
              </a:rPr>
              <a:t>link to the </a:t>
            </a:r>
            <a:r>
              <a:rPr lang="en-US" sz="1200" b="1" i="0" kern="1200" dirty="0">
                <a:solidFill>
                  <a:schemeClr val="tx1"/>
                </a:solidFill>
                <a:effectLst/>
                <a:latin typeface="+mn-lt"/>
                <a:ea typeface="+mn-ea"/>
                <a:cs typeface="+mn-cs"/>
                <a:hlinkClick r:id="rId3"/>
              </a:rPr>
              <a:t>Data dictionaries and Import-Export templates</a:t>
            </a:r>
            <a:r>
              <a:rPr lang="en-US" sz="1200" b="0" i="0" kern="1200" dirty="0">
                <a:solidFill>
                  <a:schemeClr val="tx1"/>
                </a:solidFill>
                <a:effectLst/>
                <a:latin typeface="+mn-lt"/>
                <a:ea typeface="+mn-ea"/>
                <a:cs typeface="+mn-cs"/>
              </a:rPr>
              <a:t> in the Beneficiary module guide. A tooltip  is also displayed. Clicking on it opens additional guidelines with links to the </a:t>
            </a:r>
            <a:r>
              <a:rPr lang="en-US" sz="1200" b="0" i="0" kern="1200" dirty="0">
                <a:solidFill>
                  <a:schemeClr val="tx1"/>
                </a:solidFill>
                <a:effectLst/>
                <a:latin typeface="+mn-lt"/>
                <a:ea typeface="+mn-ea"/>
                <a:cs typeface="+mn-cs"/>
                <a:hlinkClick r:id="rId4"/>
              </a:rPr>
              <a:t>eLearning videos</a:t>
            </a:r>
            <a:r>
              <a:rPr lang="en-US" sz="1200" b="0" i="0" kern="1200" dirty="0">
                <a:solidFill>
                  <a:schemeClr val="tx1"/>
                </a:solidFill>
                <a:effectLst/>
                <a:latin typeface="+mn-lt"/>
                <a:ea typeface="+mn-ea"/>
                <a:cs typeface="+mn-cs"/>
              </a:rPr>
              <a:t> available on the topic. </a:t>
            </a:r>
          </a:p>
          <a:p>
            <a:r>
              <a:rPr lang="en-US" sz="1200" b="0" i="0" kern="1200" dirty="0">
                <a:solidFill>
                  <a:schemeClr val="tx1"/>
                </a:solidFill>
                <a:effectLst/>
                <a:latin typeface="+mn-lt"/>
                <a:ea typeface="+mn-ea"/>
                <a:cs typeface="+mn-cs"/>
              </a:rPr>
              <a:t>The </a:t>
            </a:r>
            <a:r>
              <a:rPr lang="en-US" sz="1200" b="1" i="0" kern="1200" dirty="0">
                <a:solidFill>
                  <a:schemeClr val="tx1"/>
                </a:solidFill>
                <a:effectLst/>
                <a:latin typeface="+mn-lt"/>
                <a:ea typeface="+mn-ea"/>
                <a:cs typeface="+mn-cs"/>
              </a:rPr>
              <a:t>Actions</a:t>
            </a:r>
            <a:r>
              <a:rPr lang="en-US" sz="1200" b="0" i="0" kern="1200" dirty="0">
                <a:solidFill>
                  <a:schemeClr val="tx1"/>
                </a:solidFill>
                <a:effectLst/>
                <a:latin typeface="+mn-lt"/>
                <a:ea typeface="+mn-ea"/>
                <a:cs typeface="+mn-cs"/>
              </a:rPr>
              <a:t> section, where you can download the list of existing mobility activities/participations (or the empty template) to XLSX or CSV formats and import the files with the new and/or updated mobility activities.</a:t>
            </a:r>
          </a:p>
          <a:p>
            <a:r>
              <a:rPr lang="en-US" sz="1200" b="0" i="0" kern="1200" dirty="0">
                <a:solidFill>
                  <a:schemeClr val="tx1"/>
                </a:solidFill>
                <a:effectLst/>
                <a:latin typeface="+mn-lt"/>
                <a:ea typeface="+mn-ea"/>
                <a:cs typeface="+mn-cs"/>
              </a:rPr>
              <a:t>The </a:t>
            </a:r>
            <a:r>
              <a:rPr lang="en-US" sz="1200" b="1" i="0" kern="1200" dirty="0">
                <a:solidFill>
                  <a:schemeClr val="tx1"/>
                </a:solidFill>
                <a:effectLst/>
                <a:latin typeface="+mn-lt"/>
                <a:ea typeface="+mn-ea"/>
                <a:cs typeface="+mn-cs"/>
              </a:rPr>
              <a:t>Import/Export status </a:t>
            </a:r>
            <a:r>
              <a:rPr lang="en-US" sz="1200" b="0" i="0" kern="1200" dirty="0">
                <a:solidFill>
                  <a:schemeClr val="tx1"/>
                </a:solidFill>
                <a:effectLst/>
                <a:latin typeface="+mn-lt"/>
                <a:ea typeface="+mn-ea"/>
                <a:cs typeface="+mn-cs"/>
              </a:rPr>
              <a:t>section, where you can view the import/export history and status. From here you also have access to the </a:t>
            </a:r>
            <a:r>
              <a:rPr lang="en-US" sz="1200" b="0" i="0" kern="1200" dirty="0">
                <a:solidFill>
                  <a:schemeClr val="tx1"/>
                </a:solidFill>
                <a:effectLst/>
                <a:latin typeface="+mn-lt"/>
                <a:ea typeface="+mn-ea"/>
                <a:cs typeface="+mn-cs"/>
                <a:hlinkClick r:id="rId5"/>
              </a:rPr>
              <a:t>import logs</a:t>
            </a:r>
            <a:r>
              <a:rPr lang="en-US" sz="1200" b="0" i="0" kern="1200" dirty="0">
                <a:solidFill>
                  <a:schemeClr val="tx1"/>
                </a:solidFill>
                <a:effectLst/>
                <a:latin typeface="+mn-lt"/>
                <a:ea typeface="+mn-ea"/>
                <a:cs typeface="+mn-cs"/>
              </a:rPr>
              <a:t>, providing details regarding the successful or failed imports. </a:t>
            </a:r>
          </a:p>
          <a:p>
            <a:r>
              <a:rPr lang="en-US" sz="1200" b="1" i="0" kern="1200" dirty="0">
                <a:solidFill>
                  <a:schemeClr val="tx1"/>
                </a:solidFill>
                <a:effectLst/>
                <a:latin typeface="+mn-lt"/>
                <a:ea typeface="+mn-ea"/>
                <a:cs typeface="+mn-cs"/>
              </a:rPr>
              <a:t>Import and Export statuses</a:t>
            </a:r>
          </a:p>
          <a:p>
            <a:r>
              <a:rPr lang="en-US" sz="1200" b="0" i="0" kern="1200" dirty="0">
                <a:solidFill>
                  <a:schemeClr val="tx1"/>
                </a:solidFill>
                <a:effectLst/>
                <a:latin typeface="+mn-lt"/>
                <a:ea typeface="+mn-ea"/>
                <a:cs typeface="+mn-cs"/>
              </a:rPr>
              <a:t>The export process has the following statuses, clearly indicated in the </a:t>
            </a:r>
            <a:r>
              <a:rPr lang="en-US" sz="1200" b="1" i="0" kern="1200" dirty="0">
                <a:solidFill>
                  <a:schemeClr val="tx1"/>
                </a:solidFill>
                <a:effectLst/>
                <a:latin typeface="+mn-lt"/>
                <a:ea typeface="+mn-ea"/>
                <a:cs typeface="+mn-cs"/>
              </a:rPr>
              <a:t>Status </a:t>
            </a:r>
            <a:r>
              <a:rPr lang="en-US" sz="1200" b="0" i="0" kern="1200" dirty="0">
                <a:solidFill>
                  <a:schemeClr val="tx1"/>
                </a:solidFill>
                <a:effectLst/>
                <a:latin typeface="+mn-lt"/>
                <a:ea typeface="+mn-ea"/>
                <a:cs typeface="+mn-cs"/>
              </a:rPr>
              <a:t>column:</a:t>
            </a:r>
          </a:p>
          <a:p>
            <a:r>
              <a:rPr lang="en-US" sz="1200" b="1" i="0" kern="1200" dirty="0">
                <a:solidFill>
                  <a:schemeClr val="tx1"/>
                </a:solidFill>
                <a:effectLst/>
                <a:latin typeface="+mn-lt"/>
                <a:ea typeface="+mn-ea"/>
                <a:cs typeface="+mn-cs"/>
              </a:rPr>
              <a:t>Requested </a:t>
            </a:r>
            <a:r>
              <a:rPr lang="en-US" sz="1200" b="0" i="0" kern="1200" dirty="0">
                <a:solidFill>
                  <a:schemeClr val="tx1"/>
                </a:solidFill>
                <a:effectLst/>
                <a:latin typeface="+mn-lt"/>
                <a:ea typeface="+mn-ea"/>
                <a:cs typeface="+mn-cs"/>
              </a:rPr>
              <a:t>- the user has requested the export by clicking on the </a:t>
            </a:r>
            <a:r>
              <a:rPr lang="en-US" sz="1200" b="1" i="0" kern="1200" dirty="0">
                <a:solidFill>
                  <a:schemeClr val="tx1"/>
                </a:solidFill>
                <a:effectLst/>
                <a:latin typeface="+mn-lt"/>
                <a:ea typeface="+mn-ea"/>
                <a:cs typeface="+mn-cs"/>
              </a:rPr>
              <a:t>Export</a:t>
            </a:r>
            <a:r>
              <a:rPr lang="en-US" sz="1200" b="0" i="0" kern="1200" dirty="0">
                <a:solidFill>
                  <a:schemeClr val="tx1"/>
                </a:solidFill>
                <a:effectLst/>
                <a:latin typeface="+mn-lt"/>
                <a:ea typeface="+mn-ea"/>
                <a:cs typeface="+mn-cs"/>
              </a:rPr>
              <a:t> button</a:t>
            </a:r>
          </a:p>
          <a:p>
            <a:r>
              <a:rPr lang="en-US" sz="1200" b="1" i="0" kern="1200" dirty="0">
                <a:solidFill>
                  <a:schemeClr val="tx1"/>
                </a:solidFill>
                <a:effectLst/>
                <a:latin typeface="+mn-lt"/>
                <a:ea typeface="+mn-ea"/>
                <a:cs typeface="+mn-cs"/>
              </a:rPr>
              <a:t>Processing </a:t>
            </a:r>
            <a:r>
              <a:rPr lang="en-US" sz="1200" b="0" i="0" kern="1200" dirty="0">
                <a:solidFill>
                  <a:schemeClr val="tx1"/>
                </a:solidFill>
                <a:effectLst/>
                <a:latin typeface="+mn-lt"/>
                <a:ea typeface="+mn-ea"/>
                <a:cs typeface="+mn-cs"/>
              </a:rPr>
              <a:t>- the export is in progress</a:t>
            </a:r>
          </a:p>
          <a:p>
            <a:r>
              <a:rPr lang="en-US" sz="1200" b="1" i="0" kern="1200" dirty="0">
                <a:solidFill>
                  <a:schemeClr val="tx1"/>
                </a:solidFill>
                <a:effectLst/>
                <a:latin typeface="+mn-lt"/>
                <a:ea typeface="+mn-ea"/>
                <a:cs typeface="+mn-cs"/>
              </a:rPr>
              <a:t>Exported </a:t>
            </a:r>
            <a:r>
              <a:rPr lang="en-US" sz="1200" b="0" i="0" kern="1200" dirty="0">
                <a:solidFill>
                  <a:schemeClr val="tx1"/>
                </a:solidFill>
                <a:effectLst/>
                <a:latin typeface="+mn-lt"/>
                <a:ea typeface="+mn-ea"/>
                <a:cs typeface="+mn-cs"/>
              </a:rPr>
              <a:t>- the export is completed and the file is ready to be downloaded</a:t>
            </a:r>
          </a:p>
          <a:p>
            <a:r>
              <a:rPr lang="en-US" sz="1200" b="0" i="0" kern="1200" dirty="0">
                <a:solidFill>
                  <a:schemeClr val="tx1"/>
                </a:solidFill>
                <a:effectLst/>
                <a:latin typeface="+mn-lt"/>
                <a:ea typeface="+mn-ea"/>
                <a:cs typeface="+mn-cs"/>
              </a:rPr>
              <a:t>The import process has the following statuses:</a:t>
            </a:r>
          </a:p>
          <a:p>
            <a:r>
              <a:rPr lang="en-US" sz="1200" b="1" i="0" kern="1200" dirty="0">
                <a:solidFill>
                  <a:schemeClr val="tx1"/>
                </a:solidFill>
                <a:effectLst/>
                <a:latin typeface="+mn-lt"/>
                <a:ea typeface="+mn-ea"/>
                <a:cs typeface="+mn-cs"/>
              </a:rPr>
              <a:t>Requested </a:t>
            </a:r>
            <a:r>
              <a:rPr lang="en-US" sz="1200" b="0" i="0" kern="1200" dirty="0">
                <a:solidFill>
                  <a:schemeClr val="tx1"/>
                </a:solidFill>
                <a:effectLst/>
                <a:latin typeface="+mn-lt"/>
                <a:ea typeface="+mn-ea"/>
                <a:cs typeface="+mn-cs"/>
              </a:rPr>
              <a:t>- the user has triggered the file import by uploading the file</a:t>
            </a:r>
          </a:p>
          <a:p>
            <a:r>
              <a:rPr lang="en-US" sz="1200" b="1" i="0" kern="1200" dirty="0">
                <a:solidFill>
                  <a:schemeClr val="tx1"/>
                </a:solidFill>
                <a:effectLst/>
                <a:latin typeface="+mn-lt"/>
                <a:ea typeface="+mn-ea"/>
                <a:cs typeface="+mn-cs"/>
              </a:rPr>
              <a:t>Processing </a:t>
            </a:r>
            <a:r>
              <a:rPr lang="en-US" sz="1200" b="0" i="0" kern="1200" dirty="0">
                <a:solidFill>
                  <a:schemeClr val="tx1"/>
                </a:solidFill>
                <a:effectLst/>
                <a:latin typeface="+mn-lt"/>
                <a:ea typeface="+mn-ea"/>
                <a:cs typeface="+mn-cs"/>
              </a:rPr>
              <a:t>- the file has been validated against business rules and the import is in progress</a:t>
            </a:r>
          </a:p>
          <a:p>
            <a:r>
              <a:rPr lang="en-US" sz="1200" b="1" i="0" kern="1200" dirty="0">
                <a:solidFill>
                  <a:schemeClr val="tx1"/>
                </a:solidFill>
                <a:effectLst/>
                <a:latin typeface="+mn-lt"/>
                <a:ea typeface="+mn-ea"/>
                <a:cs typeface="+mn-cs"/>
              </a:rPr>
              <a:t>Imported </a:t>
            </a:r>
            <a:r>
              <a:rPr lang="en-US" sz="1200" b="0" i="0" kern="1200" dirty="0">
                <a:solidFill>
                  <a:schemeClr val="tx1"/>
                </a:solidFill>
                <a:effectLst/>
                <a:latin typeface="+mn-lt"/>
                <a:ea typeface="+mn-ea"/>
                <a:cs typeface="+mn-cs"/>
              </a:rPr>
              <a:t>- all records were successfully imported</a:t>
            </a:r>
          </a:p>
          <a:p>
            <a:r>
              <a:rPr lang="en-US" sz="1200" b="1" i="0" kern="1200" dirty="0">
                <a:solidFill>
                  <a:schemeClr val="tx1"/>
                </a:solidFill>
                <a:effectLst/>
                <a:latin typeface="+mn-lt"/>
                <a:ea typeface="+mn-ea"/>
                <a:cs typeface="+mn-cs"/>
              </a:rPr>
              <a:t>Error </a:t>
            </a:r>
            <a:r>
              <a:rPr lang="en-US" sz="1200" b="0" i="0" kern="1200" dirty="0">
                <a:solidFill>
                  <a:schemeClr val="tx1"/>
                </a:solidFill>
                <a:effectLst/>
                <a:latin typeface="+mn-lt"/>
                <a:ea typeface="+mn-ea"/>
                <a:cs typeface="+mn-cs"/>
              </a:rPr>
              <a:t>- the import file contains errors</a:t>
            </a:r>
          </a:p>
          <a:p>
            <a:pPr marL="0" marR="0" indent="0" algn="l" defTabSz="914400" rtl="0" eaLnBrk="1" fontAlgn="auto" latinLnBrk="0" hangingPunct="1">
              <a:lnSpc>
                <a:spcPct val="100000"/>
              </a:lnSpc>
              <a:spcBef>
                <a:spcPts val="0"/>
              </a:spcBef>
              <a:spcAft>
                <a:spcPts val="0"/>
              </a:spcAft>
              <a:buClrTx/>
              <a:buSzTx/>
              <a:buFontTx/>
              <a:buNone/>
              <a:tabLst/>
              <a:defRPr/>
            </a:pPr>
            <a:endParaRPr lang="el-GR" baseline="0" dirty="0"/>
          </a:p>
        </p:txBody>
      </p:sp>
      <p:sp>
        <p:nvSpPr>
          <p:cNvPr id="4" name="Slide Number Placeholder 3"/>
          <p:cNvSpPr>
            <a:spLocks noGrp="1"/>
          </p:cNvSpPr>
          <p:nvPr>
            <p:ph type="sldNum" sz="quarter" idx="10"/>
          </p:nvPr>
        </p:nvSpPr>
        <p:spPr/>
        <p:txBody>
          <a:bodyPr/>
          <a:lstStyle/>
          <a:p>
            <a:fld id="{A6E391FE-B806-4822-A92E-582FE18C2E39}" type="slidenum">
              <a:rPr lang="en-US" smtClean="0"/>
              <a:t>40</a:t>
            </a:fld>
            <a:endParaRPr lang="en-US"/>
          </a:p>
        </p:txBody>
      </p:sp>
    </p:spTree>
    <p:extLst>
      <p:ext uri="{BB962C8B-B14F-4D97-AF65-F5344CB8AC3E}">
        <p14:creationId xmlns:p14="http://schemas.microsoft.com/office/powerpoint/2010/main" val="252526173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l-GR"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l-GR"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l-GR"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l-GR" baseline="0" dirty="0"/>
          </a:p>
          <a:p>
            <a:endParaRPr lang="el-GR" dirty="0"/>
          </a:p>
        </p:txBody>
      </p:sp>
      <p:sp>
        <p:nvSpPr>
          <p:cNvPr id="4" name="Slide Number Placeholder 3"/>
          <p:cNvSpPr>
            <a:spLocks noGrp="1"/>
          </p:cNvSpPr>
          <p:nvPr>
            <p:ph type="sldNum" sz="quarter" idx="10"/>
          </p:nvPr>
        </p:nvSpPr>
        <p:spPr/>
        <p:txBody>
          <a:bodyPr/>
          <a:lstStyle/>
          <a:p>
            <a:fld id="{A6E391FE-B806-4822-A92E-582FE18C2E39}" type="slidenum">
              <a:rPr lang="en-US" smtClean="0"/>
              <a:t>41</a:t>
            </a:fld>
            <a:endParaRPr lang="en-US"/>
          </a:p>
        </p:txBody>
      </p:sp>
    </p:spTree>
    <p:extLst>
      <p:ext uri="{BB962C8B-B14F-4D97-AF65-F5344CB8AC3E}">
        <p14:creationId xmlns:p14="http://schemas.microsoft.com/office/powerpoint/2010/main" val="89604482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EF26D6-D955-6F3F-E0BB-ACA40A3895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D5B26F-6D6C-BCC9-438C-4B22346D64E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90173E1-CA77-4F05-CA07-4229A9FDD5AA}"/>
              </a:ext>
            </a:extLst>
          </p:cNvPr>
          <p:cNvSpPr>
            <a:spLocks noGrp="1"/>
          </p:cNvSpPr>
          <p:nvPr>
            <p:ph type="body" idx="1"/>
          </p:nvPr>
        </p:nvSpPr>
        <p:spPr/>
        <p:txBody>
          <a:bodyPr/>
          <a:lstStyle/>
          <a:p>
            <a:r>
              <a:rPr lang="el-GR" b="1" u="sng" dirty="0">
                <a:solidFill>
                  <a:srgbClr val="FF0000"/>
                </a:solidFill>
              </a:rPr>
              <a:t>ΣΗΜΑΝΤΙΚΑ</a:t>
            </a:r>
            <a:r>
              <a:rPr lang="en-US" b="1" u="sng" dirty="0">
                <a:solidFill>
                  <a:srgbClr val="FF0000"/>
                </a:solidFill>
              </a:rPr>
              <a:t>: </a:t>
            </a:r>
            <a:endParaRPr lang="el-GR" b="1" u="sng" dirty="0">
              <a:solidFill>
                <a:srgbClr val="FF0000"/>
              </a:solidFill>
            </a:endParaRPr>
          </a:p>
          <a:p>
            <a:endParaRPr lang="el-GR" b="1" dirty="0"/>
          </a:p>
          <a:p>
            <a:pPr marL="228600" indent="-228600">
              <a:buFont typeface="+mj-lt"/>
              <a:buAutoNum type="arabicPeriod"/>
            </a:pPr>
            <a:r>
              <a:rPr lang="el-GR" dirty="0"/>
              <a:t>Κατά την </a:t>
            </a:r>
            <a:r>
              <a:rPr lang="el-GR" b="1" dirty="0"/>
              <a:t>αποθήκευση</a:t>
            </a:r>
            <a:r>
              <a:rPr lang="el-GR" dirty="0"/>
              <a:t> των </a:t>
            </a:r>
            <a:r>
              <a:rPr lang="en-US" dirty="0"/>
              <a:t>applicable rates</a:t>
            </a:r>
            <a:r>
              <a:rPr lang="el-GR" dirty="0"/>
              <a:t>, εμφανίζεται μήνυμα με την επιλογή επιβεβαίωσης ή ακύρωσης της ενέργειας αποθήκευσης. Εάν επιλέξετε </a:t>
            </a:r>
            <a:r>
              <a:rPr lang="el-GR" b="1" dirty="0"/>
              <a:t>αποθήκευση</a:t>
            </a:r>
            <a:r>
              <a:rPr lang="el-GR" dirty="0"/>
              <a:t>, τότε οι τιμές αποθηκεύονται στην εφαρμογή </a:t>
            </a:r>
            <a:r>
              <a:rPr lang="el-GR" b="1" dirty="0"/>
              <a:t>και η οθόνη κλειδώνει</a:t>
            </a:r>
            <a:r>
              <a:rPr lang="el-GR" dirty="0"/>
              <a:t>.</a:t>
            </a:r>
          </a:p>
          <a:p>
            <a:pPr marL="228600" indent="-228600">
              <a:buFont typeface="+mj-lt"/>
              <a:buAutoNum type="arabicPeriod"/>
            </a:pPr>
            <a:endParaRPr lang="el-GR" dirty="0"/>
          </a:p>
          <a:p>
            <a:pPr marL="228600" indent="-228600">
              <a:buFont typeface="+mj-lt"/>
              <a:buAutoNum type="arabicPeriod"/>
            </a:pPr>
            <a:r>
              <a:rPr lang="el-GR" b="1" dirty="0"/>
              <a:t>Μόνο η ΕΥ μπορεί να ξεκλειδώσει τη φόρμα ρύθμισης των τιμών</a:t>
            </a:r>
            <a:r>
              <a:rPr lang="el-GR" dirty="0"/>
              <a:t>, όταν υπάρχουν αλλαγές στο εύρος τιμών που έχει ορίσει η ΕΥ κεντρικά κατά τη διάρκεια του έτους πρόσκλησης. </a:t>
            </a:r>
          </a:p>
          <a:p>
            <a:pPr marL="228600" indent="-228600">
              <a:buFont typeface="+mj-lt"/>
              <a:buAutoNum type="arabicPeriod"/>
            </a:pPr>
            <a:endParaRPr lang="en-US" dirty="0"/>
          </a:p>
          <a:p>
            <a:pPr marL="228600" indent="-228600">
              <a:buFont typeface="+mj-lt"/>
              <a:buAutoNum type="arabicPeriod"/>
            </a:pPr>
            <a:r>
              <a:rPr lang="el-GR" dirty="0"/>
              <a:t>Εάν ο Δικαιούχος αλλάξει το δηλωμένο ποσοστό, όλες οι κινητικότητες σε εκείνη την έκδοση του σχεδίου θα </a:t>
            </a:r>
            <a:r>
              <a:rPr lang="el-GR" b="1" dirty="0" err="1"/>
              <a:t>επαναϋπολογιστούν</a:t>
            </a:r>
            <a:r>
              <a:rPr lang="el-GR" b="1" dirty="0"/>
              <a:t> αυτόματα</a:t>
            </a:r>
            <a:r>
              <a:rPr lang="el-GR" dirty="0"/>
              <a:t> και τα δηλωθέντα ποσά θα </a:t>
            </a:r>
            <a:r>
              <a:rPr lang="el-GR" b="1" dirty="0"/>
              <a:t>ενημερωθούν</a:t>
            </a:r>
            <a:r>
              <a:rPr lang="el-GR" dirty="0"/>
              <a:t>, </a:t>
            </a:r>
            <a:r>
              <a:rPr lang="el-GR" b="1" dirty="0"/>
              <a:t>μόνο εφόσον η έκδοση του σχεδίου παραμένει ανοιχτή</a:t>
            </a:r>
            <a:r>
              <a:rPr lang="el-GR" dirty="0"/>
              <a:t>.</a:t>
            </a:r>
          </a:p>
          <a:p>
            <a:pPr marL="228600" indent="-228600">
              <a:buFont typeface="+mj-lt"/>
              <a:buAutoNum type="arabicPeriod"/>
            </a:pPr>
            <a:endParaRPr lang="en-US" dirty="0">
              <a:highlight>
                <a:srgbClr val="FFFF00"/>
              </a:highlight>
            </a:endParaRPr>
          </a:p>
          <a:p>
            <a:pPr marL="228600" indent="-228600">
              <a:buFont typeface="+mj-lt"/>
              <a:buAutoNum type="arabicPeriod"/>
            </a:pPr>
            <a:r>
              <a:rPr lang="el-GR" dirty="0"/>
              <a:t>Η κατάσταση της κινητικότητας </a:t>
            </a:r>
            <a:r>
              <a:rPr lang="el-GR" b="1" dirty="0"/>
              <a:t>δεν θα αλλάξει</a:t>
            </a:r>
            <a:r>
              <a:rPr lang="el-GR" dirty="0"/>
              <a:t> μετά την ενημέρωση των τιμών, παραμένει όπως είχε καταχωρηθεί (</a:t>
            </a:r>
            <a:r>
              <a:rPr lang="el-GR" b="1" dirty="0"/>
              <a:t>Πρόχειρο / Ολοκληρωμένο</a:t>
            </a:r>
            <a:r>
              <a:rPr lang="el-GR" dirty="0"/>
              <a:t>).</a:t>
            </a:r>
            <a:endParaRPr lang="en-US" b="0" i="0" dirty="0">
              <a:solidFill>
                <a:srgbClr val="172B4D"/>
              </a:solidFill>
              <a:effectLst/>
              <a:latin typeface="-apple-system"/>
            </a:endParaRPr>
          </a:p>
          <a:p>
            <a:endParaRPr lang="el-GR" dirty="0"/>
          </a:p>
        </p:txBody>
      </p:sp>
      <p:sp>
        <p:nvSpPr>
          <p:cNvPr id="4" name="Slide Number Placeholder 3">
            <a:extLst>
              <a:ext uri="{FF2B5EF4-FFF2-40B4-BE49-F238E27FC236}">
                <a16:creationId xmlns:a16="http://schemas.microsoft.com/office/drawing/2014/main" id="{B7257623-7CBA-D67E-7DAE-F6DD051D2EE9}"/>
              </a:ext>
            </a:extLst>
          </p:cNvPr>
          <p:cNvSpPr>
            <a:spLocks noGrp="1"/>
          </p:cNvSpPr>
          <p:nvPr>
            <p:ph type="sldNum" sz="quarter" idx="10"/>
          </p:nvPr>
        </p:nvSpPr>
        <p:spPr/>
        <p:txBody>
          <a:bodyPr/>
          <a:lstStyle/>
          <a:p>
            <a:fld id="{A6E391FE-B806-4822-A92E-582FE18C2E39}" type="slidenum">
              <a:rPr lang="en-US" smtClean="0"/>
              <a:t>42</a:t>
            </a:fld>
            <a:endParaRPr lang="en-US"/>
          </a:p>
        </p:txBody>
      </p:sp>
    </p:spTree>
    <p:extLst>
      <p:ext uri="{BB962C8B-B14F-4D97-AF65-F5344CB8AC3E}">
        <p14:creationId xmlns:p14="http://schemas.microsoft.com/office/powerpoint/2010/main" val="368310024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9B0DF6-3232-C663-9AF3-8A0282B1B1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682653-8EBB-5747-A7E4-372367B6D59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7D5D182-2C30-557A-73FD-1C8C846735A9}"/>
              </a:ext>
            </a:extLst>
          </p:cNvPr>
          <p:cNvSpPr>
            <a:spLocks noGrp="1"/>
          </p:cNvSpPr>
          <p:nvPr>
            <p:ph type="body" idx="1"/>
          </p:nvPr>
        </p:nvSpPr>
        <p:spPr/>
        <p:txBody>
          <a:bodyPr/>
          <a:lstStyle/>
          <a:p>
            <a:r>
              <a:rPr lang="el-GR" b="1" u="sng" dirty="0">
                <a:solidFill>
                  <a:srgbClr val="FF0000"/>
                </a:solidFill>
              </a:rPr>
              <a:t>ΣΗΜΑΝΤΙΚΑ</a:t>
            </a:r>
            <a:r>
              <a:rPr lang="en-US" b="1" u="sng" dirty="0">
                <a:solidFill>
                  <a:srgbClr val="FF0000"/>
                </a:solidFill>
              </a:rPr>
              <a:t>: </a:t>
            </a:r>
            <a:endParaRPr lang="el-GR" b="1" u="sng" dirty="0">
              <a:solidFill>
                <a:srgbClr val="FF0000"/>
              </a:solidFill>
            </a:endParaRPr>
          </a:p>
          <a:p>
            <a:endParaRPr lang="el-GR" b="1" dirty="0"/>
          </a:p>
          <a:p>
            <a:pPr marL="228600" indent="-228600">
              <a:buFont typeface="+mj-lt"/>
              <a:buAutoNum type="arabicPeriod"/>
            </a:pPr>
            <a:r>
              <a:rPr lang="el-GR" dirty="0"/>
              <a:t>Κατά την </a:t>
            </a:r>
            <a:r>
              <a:rPr lang="el-GR" b="1" dirty="0"/>
              <a:t>αποθήκευση</a:t>
            </a:r>
            <a:r>
              <a:rPr lang="el-GR" dirty="0"/>
              <a:t> των </a:t>
            </a:r>
            <a:r>
              <a:rPr lang="en-US" dirty="0"/>
              <a:t>applicable rates</a:t>
            </a:r>
            <a:r>
              <a:rPr lang="el-GR" dirty="0"/>
              <a:t>, εμφανίζεται μήνυμα με την επιλογή επιβεβαίωσης ή ακύρωσης της ενέργειας αποθήκευσης. Εάν επιλέξετε </a:t>
            </a:r>
            <a:r>
              <a:rPr lang="el-GR" b="1" dirty="0"/>
              <a:t>αποθήκευση</a:t>
            </a:r>
            <a:r>
              <a:rPr lang="el-GR" dirty="0"/>
              <a:t>, τότε οι τιμές αποθηκεύονται στην εφαρμογή </a:t>
            </a:r>
            <a:r>
              <a:rPr lang="el-GR" b="1" dirty="0"/>
              <a:t>και η οθόνη κλειδώνει</a:t>
            </a:r>
            <a:r>
              <a:rPr lang="el-GR" dirty="0"/>
              <a:t>.</a:t>
            </a:r>
          </a:p>
          <a:p>
            <a:pPr marL="228600" indent="-228600">
              <a:buFont typeface="+mj-lt"/>
              <a:buAutoNum type="arabicPeriod"/>
            </a:pPr>
            <a:endParaRPr lang="el-GR" dirty="0"/>
          </a:p>
          <a:p>
            <a:pPr marL="228600" indent="-228600">
              <a:buFont typeface="+mj-lt"/>
              <a:buAutoNum type="arabicPeriod"/>
            </a:pPr>
            <a:r>
              <a:rPr lang="el-GR" b="1" dirty="0"/>
              <a:t>Μόνο η ΕΥ μπορεί να ξεκλειδώσει τη φόρμα ρύθμισης των τιμών</a:t>
            </a:r>
            <a:r>
              <a:rPr lang="el-GR" dirty="0"/>
              <a:t>, όταν υπάρχουν αλλαγές στο εύρος τιμών που έχει ορίσει η ΕΥ κεντρικά κατά τη διάρκεια του έτους πρόσκλησης. </a:t>
            </a:r>
          </a:p>
          <a:p>
            <a:pPr marL="228600" indent="-228600">
              <a:buFont typeface="+mj-lt"/>
              <a:buAutoNum type="arabicPeriod"/>
            </a:pPr>
            <a:endParaRPr lang="en-US" dirty="0"/>
          </a:p>
          <a:p>
            <a:pPr marL="228600" indent="-228600">
              <a:buFont typeface="+mj-lt"/>
              <a:buAutoNum type="arabicPeriod"/>
            </a:pPr>
            <a:r>
              <a:rPr lang="el-GR" dirty="0"/>
              <a:t>Εάν ο Δικαιούχος αλλάξει το δηλωμένο ποσοστό, όλες οι κινητικότητες σε εκείνη την έκδοση του σχεδίου θα </a:t>
            </a:r>
            <a:r>
              <a:rPr lang="el-GR" b="1" dirty="0" err="1"/>
              <a:t>επαναϋπολογιστούν</a:t>
            </a:r>
            <a:r>
              <a:rPr lang="el-GR" b="1" dirty="0"/>
              <a:t> αυτόματα</a:t>
            </a:r>
            <a:r>
              <a:rPr lang="el-GR" dirty="0"/>
              <a:t> και τα δηλωθέντα ποσά θα </a:t>
            </a:r>
            <a:r>
              <a:rPr lang="el-GR" b="1" dirty="0"/>
              <a:t>ενημερωθούν</a:t>
            </a:r>
            <a:r>
              <a:rPr lang="el-GR" dirty="0"/>
              <a:t>, </a:t>
            </a:r>
            <a:r>
              <a:rPr lang="el-GR" b="1" dirty="0"/>
              <a:t>μόνο εφόσον η έκδοση του σχεδίου παραμένει ανοιχτή</a:t>
            </a:r>
            <a:r>
              <a:rPr lang="el-GR" dirty="0"/>
              <a:t>.</a:t>
            </a:r>
          </a:p>
          <a:p>
            <a:pPr marL="228600" indent="-228600">
              <a:buFont typeface="+mj-lt"/>
              <a:buAutoNum type="arabicPeriod"/>
            </a:pPr>
            <a:endParaRPr lang="en-US" dirty="0">
              <a:highlight>
                <a:srgbClr val="FFFF00"/>
              </a:highlight>
            </a:endParaRPr>
          </a:p>
          <a:p>
            <a:pPr marL="228600" indent="-228600">
              <a:buFont typeface="+mj-lt"/>
              <a:buAutoNum type="arabicPeriod"/>
            </a:pPr>
            <a:r>
              <a:rPr lang="el-GR" dirty="0"/>
              <a:t>Η κατάσταση της κινητικότητας </a:t>
            </a:r>
            <a:r>
              <a:rPr lang="el-GR" b="1" dirty="0"/>
              <a:t>δεν θα αλλάξει</a:t>
            </a:r>
            <a:r>
              <a:rPr lang="el-GR" dirty="0"/>
              <a:t> μετά την ενημέρωση των τιμών, παραμένει όπως είχε καταχωρηθεί (</a:t>
            </a:r>
            <a:r>
              <a:rPr lang="el-GR" b="1" dirty="0"/>
              <a:t>Πρόχειρο / Ολοκληρωμένο</a:t>
            </a:r>
            <a:r>
              <a:rPr lang="el-GR" dirty="0"/>
              <a:t>).</a:t>
            </a:r>
            <a:endParaRPr lang="en-US" b="0" i="0" dirty="0">
              <a:solidFill>
                <a:srgbClr val="172B4D"/>
              </a:solidFill>
              <a:effectLst/>
              <a:latin typeface="-apple-system"/>
            </a:endParaRPr>
          </a:p>
          <a:p>
            <a:endParaRPr lang="el-GR" dirty="0"/>
          </a:p>
        </p:txBody>
      </p:sp>
      <p:sp>
        <p:nvSpPr>
          <p:cNvPr id="4" name="Slide Number Placeholder 3">
            <a:extLst>
              <a:ext uri="{FF2B5EF4-FFF2-40B4-BE49-F238E27FC236}">
                <a16:creationId xmlns:a16="http://schemas.microsoft.com/office/drawing/2014/main" id="{980AFD7E-409C-27FF-B204-9B1C3E734F85}"/>
              </a:ext>
            </a:extLst>
          </p:cNvPr>
          <p:cNvSpPr>
            <a:spLocks noGrp="1"/>
          </p:cNvSpPr>
          <p:nvPr>
            <p:ph type="sldNum" sz="quarter" idx="10"/>
          </p:nvPr>
        </p:nvSpPr>
        <p:spPr/>
        <p:txBody>
          <a:bodyPr/>
          <a:lstStyle/>
          <a:p>
            <a:fld id="{A6E391FE-B806-4822-A92E-582FE18C2E39}" type="slidenum">
              <a:rPr lang="en-US" smtClean="0"/>
              <a:t>43</a:t>
            </a:fld>
            <a:endParaRPr lang="en-US"/>
          </a:p>
        </p:txBody>
      </p:sp>
    </p:spTree>
    <p:extLst>
      <p:ext uri="{BB962C8B-B14F-4D97-AF65-F5344CB8AC3E}">
        <p14:creationId xmlns:p14="http://schemas.microsoft.com/office/powerpoint/2010/main" val="306741756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A6E391FE-B806-4822-A92E-582FE18C2E39}" type="slidenum">
              <a:rPr lang="en-US" smtClean="0"/>
              <a:t>44</a:t>
            </a:fld>
            <a:endParaRPr lang="en-US"/>
          </a:p>
        </p:txBody>
      </p:sp>
    </p:spTree>
    <p:extLst>
      <p:ext uri="{BB962C8B-B14F-4D97-AF65-F5344CB8AC3E}">
        <p14:creationId xmlns:p14="http://schemas.microsoft.com/office/powerpoint/2010/main" val="338723258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A6E391FE-B806-4822-A92E-582FE18C2E39}" type="slidenum">
              <a:rPr lang="en-US" smtClean="0"/>
              <a:t>45</a:t>
            </a:fld>
            <a:endParaRPr lang="en-US"/>
          </a:p>
        </p:txBody>
      </p:sp>
    </p:spTree>
    <p:extLst>
      <p:ext uri="{BB962C8B-B14F-4D97-AF65-F5344CB8AC3E}">
        <p14:creationId xmlns:p14="http://schemas.microsoft.com/office/powerpoint/2010/main" val="10220104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74358-4FA4-1043-9CF0-A5EB916FA970}"/>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endParaRPr lang="en-CY"/>
          </a:p>
        </p:txBody>
      </p:sp>
      <p:sp>
        <p:nvSpPr>
          <p:cNvPr id="3" name="Subtitle 2">
            <a:extLst>
              <a:ext uri="{FF2B5EF4-FFF2-40B4-BE49-F238E27FC236}">
                <a16:creationId xmlns:a16="http://schemas.microsoft.com/office/drawing/2014/main" id="{D7B7953E-9639-1B44-921F-9E6EF8E93838}"/>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Y"/>
          </a:p>
        </p:txBody>
      </p:sp>
      <p:sp>
        <p:nvSpPr>
          <p:cNvPr id="4" name="Date Placeholder 3">
            <a:extLst>
              <a:ext uri="{FF2B5EF4-FFF2-40B4-BE49-F238E27FC236}">
                <a16:creationId xmlns:a16="http://schemas.microsoft.com/office/drawing/2014/main" id="{CE9D6581-556C-204C-A097-A45235D2A8E9}"/>
              </a:ext>
            </a:extLst>
          </p:cNvPr>
          <p:cNvSpPr>
            <a:spLocks noGrp="1"/>
          </p:cNvSpPr>
          <p:nvPr>
            <p:ph type="dt" sz="half" idx="10"/>
          </p:nvPr>
        </p:nvSpPr>
        <p:spPr>
          <a:xfrm>
            <a:off x="838200" y="6356350"/>
            <a:ext cx="2743200" cy="365125"/>
          </a:xfrm>
          <a:prstGeom prst="rect">
            <a:avLst/>
          </a:prstGeom>
        </p:spPr>
        <p:txBody>
          <a:bodyPr/>
          <a:lstStyle/>
          <a:p>
            <a:endParaRPr lang="en-CY"/>
          </a:p>
        </p:txBody>
      </p:sp>
      <p:sp>
        <p:nvSpPr>
          <p:cNvPr id="5" name="Footer Placeholder 4">
            <a:extLst>
              <a:ext uri="{FF2B5EF4-FFF2-40B4-BE49-F238E27FC236}">
                <a16:creationId xmlns:a16="http://schemas.microsoft.com/office/drawing/2014/main" id="{5987E223-9B4C-F74D-B84F-E5A3EF737303}"/>
              </a:ext>
            </a:extLst>
          </p:cNvPr>
          <p:cNvSpPr>
            <a:spLocks noGrp="1"/>
          </p:cNvSpPr>
          <p:nvPr>
            <p:ph type="ftr" sz="quarter" idx="11"/>
          </p:nvPr>
        </p:nvSpPr>
        <p:spPr>
          <a:xfrm>
            <a:off x="4038600" y="6356350"/>
            <a:ext cx="4114800" cy="365125"/>
          </a:xfrm>
          <a:prstGeom prst="rect">
            <a:avLst/>
          </a:prstGeom>
        </p:spPr>
        <p:txBody>
          <a:bodyPr/>
          <a:lstStyle/>
          <a:p>
            <a:endParaRPr lang="en-CY"/>
          </a:p>
        </p:txBody>
      </p:sp>
      <p:sp>
        <p:nvSpPr>
          <p:cNvPr id="6" name="Slide Number Placeholder 5">
            <a:extLst>
              <a:ext uri="{FF2B5EF4-FFF2-40B4-BE49-F238E27FC236}">
                <a16:creationId xmlns:a16="http://schemas.microsoft.com/office/drawing/2014/main" id="{8E681428-1EA8-F940-BFD6-F5AEA8666473}"/>
              </a:ext>
            </a:extLst>
          </p:cNvPr>
          <p:cNvSpPr>
            <a:spLocks noGrp="1"/>
          </p:cNvSpPr>
          <p:nvPr>
            <p:ph type="sldNum" sz="quarter" idx="12"/>
          </p:nvPr>
        </p:nvSpPr>
        <p:spPr>
          <a:xfrm>
            <a:off x="8610600" y="6356350"/>
            <a:ext cx="2743200" cy="365125"/>
          </a:xfrm>
          <a:prstGeom prst="rect">
            <a:avLst/>
          </a:prstGeom>
        </p:spPr>
        <p:txBody>
          <a:bodyPr/>
          <a:lstStyle/>
          <a:p>
            <a:fld id="{5AB58446-FDEA-7943-905A-8120C5AA5753}" type="slidenum">
              <a:rPr lang="en-CY" smtClean="0"/>
              <a:t>‹#›</a:t>
            </a:fld>
            <a:endParaRPr lang="en-CY"/>
          </a:p>
        </p:txBody>
      </p:sp>
      <p:pic>
        <p:nvPicPr>
          <p:cNvPr id="8" name="Picture 7" descr="Shape, rectangle&#10;&#10;Description automatically generated">
            <a:extLst>
              <a:ext uri="{FF2B5EF4-FFF2-40B4-BE49-F238E27FC236}">
                <a16:creationId xmlns:a16="http://schemas.microsoft.com/office/drawing/2014/main" id="{94280839-D00A-1D44-B483-865F54D351FD}"/>
              </a:ext>
            </a:extLst>
          </p:cNvPr>
          <p:cNvPicPr>
            <a:picLocks noChangeAspect="1"/>
          </p:cNvPicPr>
          <p:nvPr userDrawn="1"/>
        </p:nvPicPr>
        <p:blipFill>
          <a:blip r:embed="rId2"/>
          <a:stretch>
            <a:fillRect/>
          </a:stretch>
        </p:blipFill>
        <p:spPr>
          <a:xfrm>
            <a:off x="0" y="0"/>
            <a:ext cx="12264887" cy="6905665"/>
          </a:xfrm>
          <a:prstGeom prst="rect">
            <a:avLst/>
          </a:prstGeom>
        </p:spPr>
      </p:pic>
    </p:spTree>
    <p:extLst>
      <p:ext uri="{BB962C8B-B14F-4D97-AF65-F5344CB8AC3E}">
        <p14:creationId xmlns:p14="http://schemas.microsoft.com/office/powerpoint/2010/main" val="4602532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79366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FD073-3E6D-3D41-AB40-9E6CD5B90EA0}"/>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en-CY"/>
          </a:p>
        </p:txBody>
      </p:sp>
      <p:sp>
        <p:nvSpPr>
          <p:cNvPr id="3" name="Text Placeholder 2">
            <a:extLst>
              <a:ext uri="{FF2B5EF4-FFF2-40B4-BE49-F238E27FC236}">
                <a16:creationId xmlns:a16="http://schemas.microsoft.com/office/drawing/2014/main" id="{04FCE4A2-DDFE-B24F-BB26-E01258EAA7E2}"/>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FD915C1-7CB3-4443-9708-51ECE6454862}"/>
              </a:ext>
            </a:extLst>
          </p:cNvPr>
          <p:cNvSpPr>
            <a:spLocks noGrp="1"/>
          </p:cNvSpPr>
          <p:nvPr>
            <p:ph type="dt" sz="half" idx="10"/>
          </p:nvPr>
        </p:nvSpPr>
        <p:spPr>
          <a:xfrm>
            <a:off x="838200" y="6356350"/>
            <a:ext cx="2743200" cy="365125"/>
          </a:xfrm>
          <a:prstGeom prst="rect">
            <a:avLst/>
          </a:prstGeom>
        </p:spPr>
        <p:txBody>
          <a:bodyPr/>
          <a:lstStyle/>
          <a:p>
            <a:endParaRPr lang="en-CY"/>
          </a:p>
        </p:txBody>
      </p:sp>
      <p:sp>
        <p:nvSpPr>
          <p:cNvPr id="5" name="Footer Placeholder 4">
            <a:extLst>
              <a:ext uri="{FF2B5EF4-FFF2-40B4-BE49-F238E27FC236}">
                <a16:creationId xmlns:a16="http://schemas.microsoft.com/office/drawing/2014/main" id="{D872A8DB-775D-A34A-A693-D9B1DA203FD4}"/>
              </a:ext>
            </a:extLst>
          </p:cNvPr>
          <p:cNvSpPr>
            <a:spLocks noGrp="1"/>
          </p:cNvSpPr>
          <p:nvPr>
            <p:ph type="ftr" sz="quarter" idx="11"/>
          </p:nvPr>
        </p:nvSpPr>
        <p:spPr>
          <a:xfrm>
            <a:off x="4038600" y="6356350"/>
            <a:ext cx="4114800" cy="365125"/>
          </a:xfrm>
          <a:prstGeom prst="rect">
            <a:avLst/>
          </a:prstGeom>
        </p:spPr>
        <p:txBody>
          <a:bodyPr/>
          <a:lstStyle/>
          <a:p>
            <a:endParaRPr lang="en-CY"/>
          </a:p>
        </p:txBody>
      </p:sp>
      <p:sp>
        <p:nvSpPr>
          <p:cNvPr id="6" name="Slide Number Placeholder 5">
            <a:extLst>
              <a:ext uri="{FF2B5EF4-FFF2-40B4-BE49-F238E27FC236}">
                <a16:creationId xmlns:a16="http://schemas.microsoft.com/office/drawing/2014/main" id="{99C8FE6D-52BD-AB46-BFDF-6EF3F53DDE7F}"/>
              </a:ext>
            </a:extLst>
          </p:cNvPr>
          <p:cNvSpPr>
            <a:spLocks noGrp="1"/>
          </p:cNvSpPr>
          <p:nvPr>
            <p:ph type="sldNum" sz="quarter" idx="12"/>
          </p:nvPr>
        </p:nvSpPr>
        <p:spPr>
          <a:xfrm>
            <a:off x="8610600" y="6356350"/>
            <a:ext cx="2743200" cy="365125"/>
          </a:xfrm>
          <a:prstGeom prst="rect">
            <a:avLst/>
          </a:prstGeom>
        </p:spPr>
        <p:txBody>
          <a:bodyPr/>
          <a:lstStyle/>
          <a:p>
            <a:fld id="{5AB58446-FDEA-7943-905A-8120C5AA5753}" type="slidenum">
              <a:rPr lang="en-CY" smtClean="0"/>
              <a:t>‹#›</a:t>
            </a:fld>
            <a:endParaRPr lang="en-CY"/>
          </a:p>
        </p:txBody>
      </p:sp>
    </p:spTree>
    <p:extLst>
      <p:ext uri="{BB962C8B-B14F-4D97-AF65-F5344CB8AC3E}">
        <p14:creationId xmlns:p14="http://schemas.microsoft.com/office/powerpoint/2010/main" val="11749093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9AB2A-7878-4844-BA08-416A55557EA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CY"/>
          </a:p>
        </p:txBody>
      </p:sp>
      <p:sp>
        <p:nvSpPr>
          <p:cNvPr id="3" name="Content Placeholder 2">
            <a:extLst>
              <a:ext uri="{FF2B5EF4-FFF2-40B4-BE49-F238E27FC236}">
                <a16:creationId xmlns:a16="http://schemas.microsoft.com/office/drawing/2014/main" id="{A6B7DB9F-9A1E-B848-B96E-F391011A3ADD}"/>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Y"/>
          </a:p>
        </p:txBody>
      </p:sp>
      <p:sp>
        <p:nvSpPr>
          <p:cNvPr id="4" name="Content Placeholder 3">
            <a:extLst>
              <a:ext uri="{FF2B5EF4-FFF2-40B4-BE49-F238E27FC236}">
                <a16:creationId xmlns:a16="http://schemas.microsoft.com/office/drawing/2014/main" id="{D3EAF323-17E3-0C4F-84D3-38B71922044D}"/>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Y"/>
          </a:p>
        </p:txBody>
      </p:sp>
      <p:sp>
        <p:nvSpPr>
          <p:cNvPr id="5" name="Date Placeholder 4">
            <a:extLst>
              <a:ext uri="{FF2B5EF4-FFF2-40B4-BE49-F238E27FC236}">
                <a16:creationId xmlns:a16="http://schemas.microsoft.com/office/drawing/2014/main" id="{18C4102A-60B2-4048-885E-D9CFD015D3D6}"/>
              </a:ext>
            </a:extLst>
          </p:cNvPr>
          <p:cNvSpPr>
            <a:spLocks noGrp="1"/>
          </p:cNvSpPr>
          <p:nvPr>
            <p:ph type="dt" sz="half" idx="10"/>
          </p:nvPr>
        </p:nvSpPr>
        <p:spPr>
          <a:xfrm>
            <a:off x="838200" y="6356350"/>
            <a:ext cx="2743200" cy="365125"/>
          </a:xfrm>
          <a:prstGeom prst="rect">
            <a:avLst/>
          </a:prstGeom>
        </p:spPr>
        <p:txBody>
          <a:bodyPr/>
          <a:lstStyle/>
          <a:p>
            <a:endParaRPr lang="en-CY"/>
          </a:p>
        </p:txBody>
      </p:sp>
      <p:sp>
        <p:nvSpPr>
          <p:cNvPr id="6" name="Footer Placeholder 5">
            <a:extLst>
              <a:ext uri="{FF2B5EF4-FFF2-40B4-BE49-F238E27FC236}">
                <a16:creationId xmlns:a16="http://schemas.microsoft.com/office/drawing/2014/main" id="{0360DC49-B76E-2F47-8D3D-9D25F060FA38}"/>
              </a:ext>
            </a:extLst>
          </p:cNvPr>
          <p:cNvSpPr>
            <a:spLocks noGrp="1"/>
          </p:cNvSpPr>
          <p:nvPr>
            <p:ph type="ftr" sz="quarter" idx="11"/>
          </p:nvPr>
        </p:nvSpPr>
        <p:spPr>
          <a:xfrm>
            <a:off x="4038600" y="6356350"/>
            <a:ext cx="4114800" cy="365125"/>
          </a:xfrm>
          <a:prstGeom prst="rect">
            <a:avLst/>
          </a:prstGeom>
        </p:spPr>
        <p:txBody>
          <a:bodyPr/>
          <a:lstStyle/>
          <a:p>
            <a:endParaRPr lang="en-CY"/>
          </a:p>
        </p:txBody>
      </p:sp>
      <p:sp>
        <p:nvSpPr>
          <p:cNvPr id="7" name="Slide Number Placeholder 6">
            <a:extLst>
              <a:ext uri="{FF2B5EF4-FFF2-40B4-BE49-F238E27FC236}">
                <a16:creationId xmlns:a16="http://schemas.microsoft.com/office/drawing/2014/main" id="{8CEDD485-4E32-3748-9C5B-3FCB25DE41FD}"/>
              </a:ext>
            </a:extLst>
          </p:cNvPr>
          <p:cNvSpPr>
            <a:spLocks noGrp="1"/>
          </p:cNvSpPr>
          <p:nvPr>
            <p:ph type="sldNum" sz="quarter" idx="12"/>
          </p:nvPr>
        </p:nvSpPr>
        <p:spPr>
          <a:xfrm>
            <a:off x="8610600" y="6356350"/>
            <a:ext cx="2743200" cy="365125"/>
          </a:xfrm>
          <a:prstGeom prst="rect">
            <a:avLst/>
          </a:prstGeom>
        </p:spPr>
        <p:txBody>
          <a:bodyPr/>
          <a:lstStyle/>
          <a:p>
            <a:fld id="{5AB58446-FDEA-7943-905A-8120C5AA5753}" type="slidenum">
              <a:rPr lang="en-CY" smtClean="0"/>
              <a:t>‹#›</a:t>
            </a:fld>
            <a:endParaRPr lang="en-CY"/>
          </a:p>
        </p:txBody>
      </p:sp>
    </p:spTree>
    <p:extLst>
      <p:ext uri="{BB962C8B-B14F-4D97-AF65-F5344CB8AC3E}">
        <p14:creationId xmlns:p14="http://schemas.microsoft.com/office/powerpoint/2010/main" val="33912935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1D621-AA32-B44C-B313-00E0F739F93B}"/>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endParaRPr lang="en-CY"/>
          </a:p>
        </p:txBody>
      </p:sp>
      <p:sp>
        <p:nvSpPr>
          <p:cNvPr id="3" name="Text Placeholder 2">
            <a:extLst>
              <a:ext uri="{FF2B5EF4-FFF2-40B4-BE49-F238E27FC236}">
                <a16:creationId xmlns:a16="http://schemas.microsoft.com/office/drawing/2014/main" id="{693AB5A5-B625-5E46-B358-E380D7763806}"/>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4312E03-27EF-2C42-97F4-B0290E7F1780}"/>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Y"/>
          </a:p>
        </p:txBody>
      </p:sp>
      <p:sp>
        <p:nvSpPr>
          <p:cNvPr id="5" name="Text Placeholder 4">
            <a:extLst>
              <a:ext uri="{FF2B5EF4-FFF2-40B4-BE49-F238E27FC236}">
                <a16:creationId xmlns:a16="http://schemas.microsoft.com/office/drawing/2014/main" id="{CBBDC275-0773-244F-A08F-B2ED1D2D3F6D}"/>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5BC9FE3-4E92-2D4A-A0CF-B8E868258001}"/>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Y"/>
          </a:p>
        </p:txBody>
      </p:sp>
      <p:sp>
        <p:nvSpPr>
          <p:cNvPr id="7" name="Date Placeholder 6">
            <a:extLst>
              <a:ext uri="{FF2B5EF4-FFF2-40B4-BE49-F238E27FC236}">
                <a16:creationId xmlns:a16="http://schemas.microsoft.com/office/drawing/2014/main" id="{2061C273-E337-C74A-B848-56C8F4AA489B}"/>
              </a:ext>
            </a:extLst>
          </p:cNvPr>
          <p:cNvSpPr>
            <a:spLocks noGrp="1"/>
          </p:cNvSpPr>
          <p:nvPr>
            <p:ph type="dt" sz="half" idx="10"/>
          </p:nvPr>
        </p:nvSpPr>
        <p:spPr>
          <a:xfrm>
            <a:off x="838200" y="6356350"/>
            <a:ext cx="2743200" cy="365125"/>
          </a:xfrm>
          <a:prstGeom prst="rect">
            <a:avLst/>
          </a:prstGeom>
        </p:spPr>
        <p:txBody>
          <a:bodyPr/>
          <a:lstStyle/>
          <a:p>
            <a:endParaRPr lang="en-CY"/>
          </a:p>
        </p:txBody>
      </p:sp>
      <p:sp>
        <p:nvSpPr>
          <p:cNvPr id="8" name="Footer Placeholder 7">
            <a:extLst>
              <a:ext uri="{FF2B5EF4-FFF2-40B4-BE49-F238E27FC236}">
                <a16:creationId xmlns:a16="http://schemas.microsoft.com/office/drawing/2014/main" id="{384D205C-D2CF-1243-9ED7-F49F03500A4D}"/>
              </a:ext>
            </a:extLst>
          </p:cNvPr>
          <p:cNvSpPr>
            <a:spLocks noGrp="1"/>
          </p:cNvSpPr>
          <p:nvPr>
            <p:ph type="ftr" sz="quarter" idx="11"/>
          </p:nvPr>
        </p:nvSpPr>
        <p:spPr>
          <a:xfrm>
            <a:off x="4038600" y="6356350"/>
            <a:ext cx="4114800" cy="365125"/>
          </a:xfrm>
          <a:prstGeom prst="rect">
            <a:avLst/>
          </a:prstGeom>
        </p:spPr>
        <p:txBody>
          <a:bodyPr/>
          <a:lstStyle/>
          <a:p>
            <a:endParaRPr lang="en-CY"/>
          </a:p>
        </p:txBody>
      </p:sp>
      <p:sp>
        <p:nvSpPr>
          <p:cNvPr id="9" name="Slide Number Placeholder 8">
            <a:extLst>
              <a:ext uri="{FF2B5EF4-FFF2-40B4-BE49-F238E27FC236}">
                <a16:creationId xmlns:a16="http://schemas.microsoft.com/office/drawing/2014/main" id="{2C589C88-B31B-5848-A8A1-311ADA268746}"/>
              </a:ext>
            </a:extLst>
          </p:cNvPr>
          <p:cNvSpPr>
            <a:spLocks noGrp="1"/>
          </p:cNvSpPr>
          <p:nvPr>
            <p:ph type="sldNum" sz="quarter" idx="12"/>
          </p:nvPr>
        </p:nvSpPr>
        <p:spPr>
          <a:xfrm>
            <a:off x="8610600" y="6356350"/>
            <a:ext cx="2743200" cy="365125"/>
          </a:xfrm>
          <a:prstGeom prst="rect">
            <a:avLst/>
          </a:prstGeom>
        </p:spPr>
        <p:txBody>
          <a:bodyPr/>
          <a:lstStyle/>
          <a:p>
            <a:fld id="{5AB58446-FDEA-7943-905A-8120C5AA5753}" type="slidenum">
              <a:rPr lang="en-CY" smtClean="0"/>
              <a:t>‹#›</a:t>
            </a:fld>
            <a:endParaRPr lang="en-CY"/>
          </a:p>
        </p:txBody>
      </p:sp>
    </p:spTree>
    <p:extLst>
      <p:ext uri="{BB962C8B-B14F-4D97-AF65-F5344CB8AC3E}">
        <p14:creationId xmlns:p14="http://schemas.microsoft.com/office/powerpoint/2010/main" val="31211276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EBD9-A0A6-C14F-9B6D-8F0C3BEC359D}"/>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CY"/>
          </a:p>
        </p:txBody>
      </p:sp>
      <p:sp>
        <p:nvSpPr>
          <p:cNvPr id="3" name="Date Placeholder 2">
            <a:extLst>
              <a:ext uri="{FF2B5EF4-FFF2-40B4-BE49-F238E27FC236}">
                <a16:creationId xmlns:a16="http://schemas.microsoft.com/office/drawing/2014/main" id="{CF2AFEA0-5F97-4646-A704-0541B6D63AA8}"/>
              </a:ext>
            </a:extLst>
          </p:cNvPr>
          <p:cNvSpPr>
            <a:spLocks noGrp="1"/>
          </p:cNvSpPr>
          <p:nvPr>
            <p:ph type="dt" sz="half" idx="10"/>
          </p:nvPr>
        </p:nvSpPr>
        <p:spPr>
          <a:xfrm>
            <a:off x="838200" y="6356350"/>
            <a:ext cx="2743200" cy="365125"/>
          </a:xfrm>
          <a:prstGeom prst="rect">
            <a:avLst/>
          </a:prstGeom>
        </p:spPr>
        <p:txBody>
          <a:bodyPr/>
          <a:lstStyle/>
          <a:p>
            <a:endParaRPr lang="en-CY"/>
          </a:p>
        </p:txBody>
      </p:sp>
      <p:sp>
        <p:nvSpPr>
          <p:cNvPr id="4" name="Footer Placeholder 3">
            <a:extLst>
              <a:ext uri="{FF2B5EF4-FFF2-40B4-BE49-F238E27FC236}">
                <a16:creationId xmlns:a16="http://schemas.microsoft.com/office/drawing/2014/main" id="{678E5281-2418-0E46-A6DA-7FFB5280B096}"/>
              </a:ext>
            </a:extLst>
          </p:cNvPr>
          <p:cNvSpPr>
            <a:spLocks noGrp="1"/>
          </p:cNvSpPr>
          <p:nvPr>
            <p:ph type="ftr" sz="quarter" idx="11"/>
          </p:nvPr>
        </p:nvSpPr>
        <p:spPr>
          <a:xfrm>
            <a:off x="4038600" y="6356350"/>
            <a:ext cx="4114800" cy="365125"/>
          </a:xfrm>
          <a:prstGeom prst="rect">
            <a:avLst/>
          </a:prstGeom>
        </p:spPr>
        <p:txBody>
          <a:bodyPr/>
          <a:lstStyle/>
          <a:p>
            <a:endParaRPr lang="en-CY"/>
          </a:p>
        </p:txBody>
      </p:sp>
      <p:sp>
        <p:nvSpPr>
          <p:cNvPr id="5" name="Slide Number Placeholder 4">
            <a:extLst>
              <a:ext uri="{FF2B5EF4-FFF2-40B4-BE49-F238E27FC236}">
                <a16:creationId xmlns:a16="http://schemas.microsoft.com/office/drawing/2014/main" id="{1E0C70B6-8DE4-6F4F-B7AF-3BCDA906EAE7}"/>
              </a:ext>
            </a:extLst>
          </p:cNvPr>
          <p:cNvSpPr>
            <a:spLocks noGrp="1"/>
          </p:cNvSpPr>
          <p:nvPr>
            <p:ph type="sldNum" sz="quarter" idx="12"/>
          </p:nvPr>
        </p:nvSpPr>
        <p:spPr>
          <a:xfrm>
            <a:off x="8610600" y="6356350"/>
            <a:ext cx="2743200" cy="365125"/>
          </a:xfrm>
          <a:prstGeom prst="rect">
            <a:avLst/>
          </a:prstGeom>
        </p:spPr>
        <p:txBody>
          <a:bodyPr/>
          <a:lstStyle/>
          <a:p>
            <a:fld id="{5AB58446-FDEA-7943-905A-8120C5AA5753}" type="slidenum">
              <a:rPr lang="en-CY" smtClean="0"/>
              <a:t>‹#›</a:t>
            </a:fld>
            <a:endParaRPr lang="en-CY"/>
          </a:p>
        </p:txBody>
      </p:sp>
    </p:spTree>
    <p:extLst>
      <p:ext uri="{BB962C8B-B14F-4D97-AF65-F5344CB8AC3E}">
        <p14:creationId xmlns:p14="http://schemas.microsoft.com/office/powerpoint/2010/main" val="39656145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47D59B9-3B35-0A42-9C2B-72CC89B23C1E}"/>
              </a:ext>
            </a:extLst>
          </p:cNvPr>
          <p:cNvSpPr>
            <a:spLocks noGrp="1"/>
          </p:cNvSpPr>
          <p:nvPr>
            <p:ph type="dt" sz="half" idx="10"/>
          </p:nvPr>
        </p:nvSpPr>
        <p:spPr>
          <a:xfrm>
            <a:off x="838200" y="6356350"/>
            <a:ext cx="2743200" cy="365125"/>
          </a:xfrm>
          <a:prstGeom prst="rect">
            <a:avLst/>
          </a:prstGeom>
        </p:spPr>
        <p:txBody>
          <a:bodyPr/>
          <a:lstStyle/>
          <a:p>
            <a:endParaRPr lang="en-CY"/>
          </a:p>
        </p:txBody>
      </p:sp>
      <p:sp>
        <p:nvSpPr>
          <p:cNvPr id="3" name="Footer Placeholder 2">
            <a:extLst>
              <a:ext uri="{FF2B5EF4-FFF2-40B4-BE49-F238E27FC236}">
                <a16:creationId xmlns:a16="http://schemas.microsoft.com/office/drawing/2014/main" id="{A6D3369C-571D-2F42-848D-00A4E2027096}"/>
              </a:ext>
            </a:extLst>
          </p:cNvPr>
          <p:cNvSpPr>
            <a:spLocks noGrp="1"/>
          </p:cNvSpPr>
          <p:nvPr>
            <p:ph type="ftr" sz="quarter" idx="11"/>
          </p:nvPr>
        </p:nvSpPr>
        <p:spPr>
          <a:xfrm>
            <a:off x="4038600" y="6356350"/>
            <a:ext cx="4114800" cy="365125"/>
          </a:xfrm>
          <a:prstGeom prst="rect">
            <a:avLst/>
          </a:prstGeom>
        </p:spPr>
        <p:txBody>
          <a:bodyPr/>
          <a:lstStyle/>
          <a:p>
            <a:endParaRPr lang="en-CY"/>
          </a:p>
        </p:txBody>
      </p:sp>
      <p:sp>
        <p:nvSpPr>
          <p:cNvPr id="4" name="Slide Number Placeholder 3">
            <a:extLst>
              <a:ext uri="{FF2B5EF4-FFF2-40B4-BE49-F238E27FC236}">
                <a16:creationId xmlns:a16="http://schemas.microsoft.com/office/drawing/2014/main" id="{200DDCF2-E586-234A-8414-053DA3AC89AE}"/>
              </a:ext>
            </a:extLst>
          </p:cNvPr>
          <p:cNvSpPr>
            <a:spLocks noGrp="1"/>
          </p:cNvSpPr>
          <p:nvPr>
            <p:ph type="sldNum" sz="quarter" idx="12"/>
          </p:nvPr>
        </p:nvSpPr>
        <p:spPr>
          <a:xfrm>
            <a:off x="8610600" y="6356350"/>
            <a:ext cx="2743200" cy="365125"/>
          </a:xfrm>
          <a:prstGeom prst="rect">
            <a:avLst/>
          </a:prstGeom>
        </p:spPr>
        <p:txBody>
          <a:bodyPr/>
          <a:lstStyle/>
          <a:p>
            <a:fld id="{5AB58446-FDEA-7943-905A-8120C5AA5753}" type="slidenum">
              <a:rPr lang="en-CY" smtClean="0"/>
              <a:t>‹#›</a:t>
            </a:fld>
            <a:endParaRPr lang="en-CY"/>
          </a:p>
        </p:txBody>
      </p:sp>
    </p:spTree>
    <p:extLst>
      <p:ext uri="{BB962C8B-B14F-4D97-AF65-F5344CB8AC3E}">
        <p14:creationId xmlns:p14="http://schemas.microsoft.com/office/powerpoint/2010/main" val="6169599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B5764-87A6-9D4A-9783-C69D203D3CD9}"/>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CY"/>
          </a:p>
        </p:txBody>
      </p:sp>
      <p:sp>
        <p:nvSpPr>
          <p:cNvPr id="3" name="Content Placeholder 2">
            <a:extLst>
              <a:ext uri="{FF2B5EF4-FFF2-40B4-BE49-F238E27FC236}">
                <a16:creationId xmlns:a16="http://schemas.microsoft.com/office/drawing/2014/main" id="{1B5470FB-CC44-7A4C-B140-AE2D8D67FBA4}"/>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Y"/>
          </a:p>
        </p:txBody>
      </p:sp>
      <p:sp>
        <p:nvSpPr>
          <p:cNvPr id="4" name="Text Placeholder 3">
            <a:extLst>
              <a:ext uri="{FF2B5EF4-FFF2-40B4-BE49-F238E27FC236}">
                <a16:creationId xmlns:a16="http://schemas.microsoft.com/office/drawing/2014/main" id="{2B36462B-5B47-7A48-A7DC-D204CD661487}"/>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142014-F4A9-1645-8C52-533AA176FFE2}"/>
              </a:ext>
            </a:extLst>
          </p:cNvPr>
          <p:cNvSpPr>
            <a:spLocks noGrp="1"/>
          </p:cNvSpPr>
          <p:nvPr>
            <p:ph type="dt" sz="half" idx="10"/>
          </p:nvPr>
        </p:nvSpPr>
        <p:spPr>
          <a:xfrm>
            <a:off x="838200" y="6356350"/>
            <a:ext cx="2743200" cy="365125"/>
          </a:xfrm>
          <a:prstGeom prst="rect">
            <a:avLst/>
          </a:prstGeom>
        </p:spPr>
        <p:txBody>
          <a:bodyPr/>
          <a:lstStyle/>
          <a:p>
            <a:endParaRPr lang="en-CY"/>
          </a:p>
        </p:txBody>
      </p:sp>
      <p:sp>
        <p:nvSpPr>
          <p:cNvPr id="6" name="Footer Placeholder 5">
            <a:extLst>
              <a:ext uri="{FF2B5EF4-FFF2-40B4-BE49-F238E27FC236}">
                <a16:creationId xmlns:a16="http://schemas.microsoft.com/office/drawing/2014/main" id="{ADB87C68-4E9E-F14F-B3B6-F2271F87942F}"/>
              </a:ext>
            </a:extLst>
          </p:cNvPr>
          <p:cNvSpPr>
            <a:spLocks noGrp="1"/>
          </p:cNvSpPr>
          <p:nvPr>
            <p:ph type="ftr" sz="quarter" idx="11"/>
          </p:nvPr>
        </p:nvSpPr>
        <p:spPr>
          <a:xfrm>
            <a:off x="4038600" y="6356350"/>
            <a:ext cx="4114800" cy="365125"/>
          </a:xfrm>
          <a:prstGeom prst="rect">
            <a:avLst/>
          </a:prstGeom>
        </p:spPr>
        <p:txBody>
          <a:bodyPr/>
          <a:lstStyle/>
          <a:p>
            <a:endParaRPr lang="en-CY"/>
          </a:p>
        </p:txBody>
      </p:sp>
      <p:sp>
        <p:nvSpPr>
          <p:cNvPr id="7" name="Slide Number Placeholder 6">
            <a:extLst>
              <a:ext uri="{FF2B5EF4-FFF2-40B4-BE49-F238E27FC236}">
                <a16:creationId xmlns:a16="http://schemas.microsoft.com/office/drawing/2014/main" id="{D780F8C8-5835-F046-8E1B-BCF4EB37A137}"/>
              </a:ext>
            </a:extLst>
          </p:cNvPr>
          <p:cNvSpPr>
            <a:spLocks noGrp="1"/>
          </p:cNvSpPr>
          <p:nvPr>
            <p:ph type="sldNum" sz="quarter" idx="12"/>
          </p:nvPr>
        </p:nvSpPr>
        <p:spPr>
          <a:xfrm>
            <a:off x="8610600" y="6356350"/>
            <a:ext cx="2743200" cy="365125"/>
          </a:xfrm>
          <a:prstGeom prst="rect">
            <a:avLst/>
          </a:prstGeom>
        </p:spPr>
        <p:txBody>
          <a:bodyPr/>
          <a:lstStyle/>
          <a:p>
            <a:fld id="{5AB58446-FDEA-7943-905A-8120C5AA5753}" type="slidenum">
              <a:rPr lang="en-CY" smtClean="0"/>
              <a:t>‹#›</a:t>
            </a:fld>
            <a:endParaRPr lang="en-CY"/>
          </a:p>
        </p:txBody>
      </p:sp>
    </p:spTree>
    <p:extLst>
      <p:ext uri="{BB962C8B-B14F-4D97-AF65-F5344CB8AC3E}">
        <p14:creationId xmlns:p14="http://schemas.microsoft.com/office/powerpoint/2010/main" val="12505344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09CC5-8BFF-124D-BE37-C232C8D3905A}"/>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CY"/>
          </a:p>
        </p:txBody>
      </p:sp>
      <p:sp>
        <p:nvSpPr>
          <p:cNvPr id="3" name="Picture Placeholder 2">
            <a:extLst>
              <a:ext uri="{FF2B5EF4-FFF2-40B4-BE49-F238E27FC236}">
                <a16:creationId xmlns:a16="http://schemas.microsoft.com/office/drawing/2014/main" id="{EC4EBB8B-FA2F-E940-A4F9-AB35CD2DC611}"/>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Y"/>
          </a:p>
        </p:txBody>
      </p:sp>
      <p:sp>
        <p:nvSpPr>
          <p:cNvPr id="4" name="Text Placeholder 3">
            <a:extLst>
              <a:ext uri="{FF2B5EF4-FFF2-40B4-BE49-F238E27FC236}">
                <a16:creationId xmlns:a16="http://schemas.microsoft.com/office/drawing/2014/main" id="{DBB946CA-91C5-1C4B-8CC6-DCD190B39189}"/>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662B849-18CF-184F-9084-78E931BF3F0F}"/>
              </a:ext>
            </a:extLst>
          </p:cNvPr>
          <p:cNvSpPr>
            <a:spLocks noGrp="1"/>
          </p:cNvSpPr>
          <p:nvPr>
            <p:ph type="dt" sz="half" idx="10"/>
          </p:nvPr>
        </p:nvSpPr>
        <p:spPr>
          <a:xfrm>
            <a:off x="838200" y="6356350"/>
            <a:ext cx="2743200" cy="365125"/>
          </a:xfrm>
          <a:prstGeom prst="rect">
            <a:avLst/>
          </a:prstGeom>
        </p:spPr>
        <p:txBody>
          <a:bodyPr/>
          <a:lstStyle/>
          <a:p>
            <a:endParaRPr lang="en-CY"/>
          </a:p>
        </p:txBody>
      </p:sp>
      <p:sp>
        <p:nvSpPr>
          <p:cNvPr id="6" name="Footer Placeholder 5">
            <a:extLst>
              <a:ext uri="{FF2B5EF4-FFF2-40B4-BE49-F238E27FC236}">
                <a16:creationId xmlns:a16="http://schemas.microsoft.com/office/drawing/2014/main" id="{15ABE2F3-0EBD-6D40-9987-999A290D353F}"/>
              </a:ext>
            </a:extLst>
          </p:cNvPr>
          <p:cNvSpPr>
            <a:spLocks noGrp="1"/>
          </p:cNvSpPr>
          <p:nvPr>
            <p:ph type="ftr" sz="quarter" idx="11"/>
          </p:nvPr>
        </p:nvSpPr>
        <p:spPr>
          <a:xfrm>
            <a:off x="4038600" y="6356350"/>
            <a:ext cx="4114800" cy="365125"/>
          </a:xfrm>
          <a:prstGeom prst="rect">
            <a:avLst/>
          </a:prstGeom>
        </p:spPr>
        <p:txBody>
          <a:bodyPr/>
          <a:lstStyle/>
          <a:p>
            <a:endParaRPr lang="en-CY"/>
          </a:p>
        </p:txBody>
      </p:sp>
      <p:sp>
        <p:nvSpPr>
          <p:cNvPr id="7" name="Slide Number Placeholder 6">
            <a:extLst>
              <a:ext uri="{FF2B5EF4-FFF2-40B4-BE49-F238E27FC236}">
                <a16:creationId xmlns:a16="http://schemas.microsoft.com/office/drawing/2014/main" id="{2411CC77-2F99-0D4E-BE58-A636B481986C}"/>
              </a:ext>
            </a:extLst>
          </p:cNvPr>
          <p:cNvSpPr>
            <a:spLocks noGrp="1"/>
          </p:cNvSpPr>
          <p:nvPr>
            <p:ph type="sldNum" sz="quarter" idx="12"/>
          </p:nvPr>
        </p:nvSpPr>
        <p:spPr>
          <a:xfrm>
            <a:off x="8610600" y="6356350"/>
            <a:ext cx="2743200" cy="365125"/>
          </a:xfrm>
          <a:prstGeom prst="rect">
            <a:avLst/>
          </a:prstGeom>
        </p:spPr>
        <p:txBody>
          <a:bodyPr/>
          <a:lstStyle/>
          <a:p>
            <a:fld id="{5AB58446-FDEA-7943-905A-8120C5AA5753}" type="slidenum">
              <a:rPr lang="en-CY" smtClean="0"/>
              <a:t>‹#›</a:t>
            </a:fld>
            <a:endParaRPr lang="en-CY"/>
          </a:p>
        </p:txBody>
      </p:sp>
    </p:spTree>
    <p:extLst>
      <p:ext uri="{BB962C8B-B14F-4D97-AF65-F5344CB8AC3E}">
        <p14:creationId xmlns:p14="http://schemas.microsoft.com/office/powerpoint/2010/main" val="23570994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EF76B-EF4C-5745-99E9-8775E5CD0E00}"/>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CY"/>
          </a:p>
        </p:txBody>
      </p:sp>
      <p:sp>
        <p:nvSpPr>
          <p:cNvPr id="3" name="Vertical Text Placeholder 2">
            <a:extLst>
              <a:ext uri="{FF2B5EF4-FFF2-40B4-BE49-F238E27FC236}">
                <a16:creationId xmlns:a16="http://schemas.microsoft.com/office/drawing/2014/main" id="{86B95257-9D08-D540-BC3C-BDCC6DC30FB9}"/>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Y"/>
          </a:p>
        </p:txBody>
      </p:sp>
      <p:sp>
        <p:nvSpPr>
          <p:cNvPr id="4" name="Date Placeholder 3">
            <a:extLst>
              <a:ext uri="{FF2B5EF4-FFF2-40B4-BE49-F238E27FC236}">
                <a16:creationId xmlns:a16="http://schemas.microsoft.com/office/drawing/2014/main" id="{E2EE99EB-35E2-2E47-8FD8-DC5316FB748C}"/>
              </a:ext>
            </a:extLst>
          </p:cNvPr>
          <p:cNvSpPr>
            <a:spLocks noGrp="1"/>
          </p:cNvSpPr>
          <p:nvPr>
            <p:ph type="dt" sz="half" idx="10"/>
          </p:nvPr>
        </p:nvSpPr>
        <p:spPr>
          <a:xfrm>
            <a:off x="838200" y="6356350"/>
            <a:ext cx="2743200" cy="365125"/>
          </a:xfrm>
          <a:prstGeom prst="rect">
            <a:avLst/>
          </a:prstGeom>
        </p:spPr>
        <p:txBody>
          <a:bodyPr/>
          <a:lstStyle/>
          <a:p>
            <a:endParaRPr lang="en-CY"/>
          </a:p>
        </p:txBody>
      </p:sp>
      <p:sp>
        <p:nvSpPr>
          <p:cNvPr id="5" name="Footer Placeholder 4">
            <a:extLst>
              <a:ext uri="{FF2B5EF4-FFF2-40B4-BE49-F238E27FC236}">
                <a16:creationId xmlns:a16="http://schemas.microsoft.com/office/drawing/2014/main" id="{62EEA0EB-25BD-A04D-939E-6DA99C041212}"/>
              </a:ext>
            </a:extLst>
          </p:cNvPr>
          <p:cNvSpPr>
            <a:spLocks noGrp="1"/>
          </p:cNvSpPr>
          <p:nvPr>
            <p:ph type="ftr" sz="quarter" idx="11"/>
          </p:nvPr>
        </p:nvSpPr>
        <p:spPr>
          <a:xfrm>
            <a:off x="4038600" y="6356350"/>
            <a:ext cx="4114800" cy="365125"/>
          </a:xfrm>
          <a:prstGeom prst="rect">
            <a:avLst/>
          </a:prstGeom>
        </p:spPr>
        <p:txBody>
          <a:bodyPr/>
          <a:lstStyle/>
          <a:p>
            <a:endParaRPr lang="en-CY"/>
          </a:p>
        </p:txBody>
      </p:sp>
      <p:sp>
        <p:nvSpPr>
          <p:cNvPr id="6" name="Slide Number Placeholder 5">
            <a:extLst>
              <a:ext uri="{FF2B5EF4-FFF2-40B4-BE49-F238E27FC236}">
                <a16:creationId xmlns:a16="http://schemas.microsoft.com/office/drawing/2014/main" id="{C2EFEF67-9F70-4B44-B6F8-3D1472F5F91E}"/>
              </a:ext>
            </a:extLst>
          </p:cNvPr>
          <p:cNvSpPr>
            <a:spLocks noGrp="1"/>
          </p:cNvSpPr>
          <p:nvPr>
            <p:ph type="sldNum" sz="quarter" idx="12"/>
          </p:nvPr>
        </p:nvSpPr>
        <p:spPr>
          <a:xfrm>
            <a:off x="8610600" y="6356350"/>
            <a:ext cx="2743200" cy="365125"/>
          </a:xfrm>
          <a:prstGeom prst="rect">
            <a:avLst/>
          </a:prstGeom>
        </p:spPr>
        <p:txBody>
          <a:bodyPr/>
          <a:lstStyle/>
          <a:p>
            <a:fld id="{5AB58446-FDEA-7943-905A-8120C5AA5753}" type="slidenum">
              <a:rPr lang="en-CY" smtClean="0"/>
              <a:t>‹#›</a:t>
            </a:fld>
            <a:endParaRPr lang="en-CY"/>
          </a:p>
        </p:txBody>
      </p:sp>
    </p:spTree>
    <p:extLst>
      <p:ext uri="{BB962C8B-B14F-4D97-AF65-F5344CB8AC3E}">
        <p14:creationId xmlns:p14="http://schemas.microsoft.com/office/powerpoint/2010/main" val="21347306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B1C2EE8-3AA1-4144-B432-622523C7CC8F}"/>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en-CY"/>
          </a:p>
        </p:txBody>
      </p:sp>
      <p:sp>
        <p:nvSpPr>
          <p:cNvPr id="3" name="Vertical Text Placeholder 2">
            <a:extLst>
              <a:ext uri="{FF2B5EF4-FFF2-40B4-BE49-F238E27FC236}">
                <a16:creationId xmlns:a16="http://schemas.microsoft.com/office/drawing/2014/main" id="{63874DE2-D75E-F349-A2D4-806C850BEFAB}"/>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Y"/>
          </a:p>
        </p:txBody>
      </p:sp>
      <p:sp>
        <p:nvSpPr>
          <p:cNvPr id="4" name="Date Placeholder 3">
            <a:extLst>
              <a:ext uri="{FF2B5EF4-FFF2-40B4-BE49-F238E27FC236}">
                <a16:creationId xmlns:a16="http://schemas.microsoft.com/office/drawing/2014/main" id="{B5F1A686-6317-044B-8124-4E4D0F97B676}"/>
              </a:ext>
            </a:extLst>
          </p:cNvPr>
          <p:cNvSpPr>
            <a:spLocks noGrp="1"/>
          </p:cNvSpPr>
          <p:nvPr>
            <p:ph type="dt" sz="half" idx="10"/>
          </p:nvPr>
        </p:nvSpPr>
        <p:spPr>
          <a:xfrm>
            <a:off x="838200" y="6356350"/>
            <a:ext cx="2743200" cy="365125"/>
          </a:xfrm>
          <a:prstGeom prst="rect">
            <a:avLst/>
          </a:prstGeom>
        </p:spPr>
        <p:txBody>
          <a:bodyPr/>
          <a:lstStyle/>
          <a:p>
            <a:endParaRPr lang="en-CY"/>
          </a:p>
        </p:txBody>
      </p:sp>
      <p:sp>
        <p:nvSpPr>
          <p:cNvPr id="5" name="Footer Placeholder 4">
            <a:extLst>
              <a:ext uri="{FF2B5EF4-FFF2-40B4-BE49-F238E27FC236}">
                <a16:creationId xmlns:a16="http://schemas.microsoft.com/office/drawing/2014/main" id="{3AF2C3AD-6075-E248-A216-A4573FC1C567}"/>
              </a:ext>
            </a:extLst>
          </p:cNvPr>
          <p:cNvSpPr>
            <a:spLocks noGrp="1"/>
          </p:cNvSpPr>
          <p:nvPr>
            <p:ph type="ftr" sz="quarter" idx="11"/>
          </p:nvPr>
        </p:nvSpPr>
        <p:spPr>
          <a:xfrm>
            <a:off x="4038600" y="6356350"/>
            <a:ext cx="4114800" cy="365125"/>
          </a:xfrm>
          <a:prstGeom prst="rect">
            <a:avLst/>
          </a:prstGeom>
        </p:spPr>
        <p:txBody>
          <a:bodyPr/>
          <a:lstStyle/>
          <a:p>
            <a:endParaRPr lang="en-CY"/>
          </a:p>
        </p:txBody>
      </p:sp>
      <p:sp>
        <p:nvSpPr>
          <p:cNvPr id="6" name="Slide Number Placeholder 5">
            <a:extLst>
              <a:ext uri="{FF2B5EF4-FFF2-40B4-BE49-F238E27FC236}">
                <a16:creationId xmlns:a16="http://schemas.microsoft.com/office/drawing/2014/main" id="{6137662B-4F43-0642-81DA-C97C43ED355A}"/>
              </a:ext>
            </a:extLst>
          </p:cNvPr>
          <p:cNvSpPr>
            <a:spLocks noGrp="1"/>
          </p:cNvSpPr>
          <p:nvPr>
            <p:ph type="sldNum" sz="quarter" idx="12"/>
          </p:nvPr>
        </p:nvSpPr>
        <p:spPr>
          <a:xfrm>
            <a:off x="8610600" y="6356350"/>
            <a:ext cx="2743200" cy="365125"/>
          </a:xfrm>
          <a:prstGeom prst="rect">
            <a:avLst/>
          </a:prstGeom>
        </p:spPr>
        <p:txBody>
          <a:bodyPr/>
          <a:lstStyle/>
          <a:p>
            <a:fld id="{5AB58446-FDEA-7943-905A-8120C5AA5753}" type="slidenum">
              <a:rPr lang="en-CY" smtClean="0"/>
              <a:t>‹#›</a:t>
            </a:fld>
            <a:endParaRPr lang="en-CY"/>
          </a:p>
        </p:txBody>
      </p:sp>
    </p:spTree>
    <p:extLst>
      <p:ext uri="{BB962C8B-B14F-4D97-AF65-F5344CB8AC3E}">
        <p14:creationId xmlns:p14="http://schemas.microsoft.com/office/powerpoint/2010/main" val="26619990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chemeClr val="bg1"/>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67611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Logo, company name&#10;&#10;Description automatically generated">
            <a:extLst>
              <a:ext uri="{FF2B5EF4-FFF2-40B4-BE49-F238E27FC236}">
                <a16:creationId xmlns:a16="http://schemas.microsoft.com/office/drawing/2014/main" id="{3504FB8A-8652-4341-8586-79CD5E16DF6C}"/>
              </a:ext>
            </a:extLst>
          </p:cNvPr>
          <p:cNvPicPr>
            <a:picLocks noChangeAspect="1"/>
          </p:cNvPicPr>
          <p:nvPr userDrawn="1"/>
        </p:nvPicPr>
        <p:blipFill>
          <a:blip r:embed="rId14"/>
          <a:stretch>
            <a:fillRect/>
          </a:stretch>
        </p:blipFill>
        <p:spPr>
          <a:xfrm>
            <a:off x="0" y="0"/>
            <a:ext cx="12165496" cy="6849704"/>
          </a:xfrm>
          <a:prstGeom prst="rect">
            <a:avLst/>
          </a:prstGeom>
        </p:spPr>
      </p:pic>
    </p:spTree>
    <p:extLst>
      <p:ext uri="{BB962C8B-B14F-4D97-AF65-F5344CB8AC3E}">
        <p14:creationId xmlns:p14="http://schemas.microsoft.com/office/powerpoint/2010/main" val="26831924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Y"/>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erasmusplus.idep.org.cy/wp-content/uploads/2024/10/Odigos-gia-OID.pdf"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hyperlink" Target="https://webgate.ec.europa.eu/erasmus-esc/index/" TargetMode="External"/><Relationship Id="rId5" Type="http://schemas.openxmlformats.org/officeDocument/2006/relationships/hyperlink" Target="https://webgate.ec.europa.eu/cas/eim/external/register.cgi?loginRequestId=ECAS_LR-7053598-UIDOQHwzHE3LebtAjezGrKwyVGNU1liFxos0hnNWK9mzPFnrS2B6dAYtMX7Szvck6M2mTp8e4sOmov04caA01FW-Jj71zxYb8yr4y2PmkPZ2PC-UajDEHhOF8n1rT1IBjnih5OY8qMvyHQFDWDkNc4bX8i" TargetMode="External"/><Relationship Id="rId4" Type="http://schemas.openxmlformats.org/officeDocument/2006/relationships/hyperlink" Target="https://wikis.ec.europa.eu/spaces/NAITDOC/pages/33529367/EU+Login+-+European+Commission+Authentication+Service"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wikis.ec.europa.eu/spaces/NAITDOC/pages/33529367/EU+Login+-+European+Commission+Authentication+Service"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hyperlink" Target="https://webgate.ec.europa.eu/erasmus-esc/index/"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hyperlink" Target="https://webgate.ec.europa.eu/erasmus-esc/index/"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ebgate.ec.europa.eu/erasmus-esc/index/"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hyperlink" Target="https://webgate.ec.europa.eu/erasmus-esc/organisations/register-my-organisation" TargetMode="External"/><Relationship Id="rId4" Type="http://schemas.openxmlformats.org/officeDocument/2006/relationships/hyperlink" Target="https://webgate.ec.europa.eu/erasmus-esc/organisations/search-for-an-organisation"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21.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28.png"/><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17.png"/><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310.png"/><Relationship Id="rId5" Type="http://schemas.openxmlformats.org/officeDocument/2006/relationships/customXml" Target="../ink/ink1.xml"/><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38.png"/><Relationship Id="rId3" Type="http://schemas.openxmlformats.org/officeDocument/2006/relationships/image" Target="../media/image32.png"/><Relationship Id="rId7" Type="http://schemas.openxmlformats.org/officeDocument/2006/relationships/customXml" Target="../ink/ink3.xml"/><Relationship Id="rId12" Type="http://schemas.openxmlformats.org/officeDocument/2006/relationships/image" Target="../media/image37.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34.png"/><Relationship Id="rId11" Type="http://schemas.openxmlformats.org/officeDocument/2006/relationships/customXml" Target="../ink/ink5.xml"/><Relationship Id="rId5" Type="http://schemas.openxmlformats.org/officeDocument/2006/relationships/customXml" Target="../ink/ink2.xml"/><Relationship Id="rId15" Type="http://schemas.openxmlformats.org/officeDocument/2006/relationships/image" Target="../media/image39.png"/><Relationship Id="rId10" Type="http://schemas.openxmlformats.org/officeDocument/2006/relationships/image" Target="../media/image36.png"/><Relationship Id="rId4" Type="http://schemas.openxmlformats.org/officeDocument/2006/relationships/image" Target="../media/image33.png"/><Relationship Id="rId9" Type="http://schemas.openxmlformats.org/officeDocument/2006/relationships/customXml" Target="../ink/ink4.xml"/><Relationship Id="rId14" Type="http://schemas.openxmlformats.org/officeDocument/2006/relationships/customXml" Target="../ink/ink6.xml"/></Relationships>
</file>

<file path=ppt/slides/_rels/slide2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hyperlink" Target="https://wikis.ec.europa.eu/spaces/NAITDOC/pages/102630987/How+to+link+BIP+Blended+intensive+programme+to+a+mobility+activity" TargetMode="External"/><Relationship Id="rId4" Type="http://schemas.openxmlformats.org/officeDocument/2006/relationships/hyperlink" Target="https://www.youtube.com/watch?v=xgJfahEzfdA"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image" Target="../media/image43.png"/></Relationships>
</file>

<file path=ppt/slides/_rels/slide2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image" Target="../media/image45.png"/></Relationships>
</file>

<file path=ppt/slides/_rels/slide2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image" Target="../media/image47.png"/></Relationships>
</file>

<file path=ppt/slides/_rels/slide3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50.png"/><Relationship Id="rId4" Type="http://schemas.openxmlformats.org/officeDocument/2006/relationships/image" Target="../media/image49.png"/></Relationships>
</file>

<file path=ppt/slides/_rels/slide3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52.png"/></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2.xml"/><Relationship Id="rId1" Type="http://schemas.openxmlformats.org/officeDocument/2006/relationships/slideLayout" Target="../slideLayouts/slideLayout1.xml"/><Relationship Id="rId5" Type="http://schemas.openxmlformats.org/officeDocument/2006/relationships/image" Target="../media/image54.png"/><Relationship Id="rId4" Type="http://schemas.openxmlformats.org/officeDocument/2006/relationships/image" Target="../media/image52.png"/></Relationships>
</file>

<file path=ppt/slides/_rels/slide34.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4.xml"/><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56.png"/></Relationships>
</file>

<file path=ppt/slides/_rels/slide3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5.xml"/><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57.png"/></Relationships>
</file>

<file path=ppt/slides/_rels/slide3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6.xml"/><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59.png"/></Relationships>
</file>

<file path=ppt/slides/_rels/slide3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7.xml"/><Relationship Id="rId1" Type="http://schemas.openxmlformats.org/officeDocument/2006/relationships/slideLayout" Target="../slideLayouts/slideLayout1.xml"/><Relationship Id="rId5" Type="http://schemas.openxmlformats.org/officeDocument/2006/relationships/image" Target="../media/image60.png"/><Relationship Id="rId4" Type="http://schemas.openxmlformats.org/officeDocument/2006/relationships/image" Target="../media/image27.png"/></Relationships>
</file>

<file path=ppt/slides/_rels/slide3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image" Target="../media/image63.jpeg"/><Relationship Id="rId5" Type="http://schemas.openxmlformats.org/officeDocument/2006/relationships/image" Target="../media/image62.png"/><Relationship Id="rId4" Type="http://schemas.openxmlformats.org/officeDocument/2006/relationships/image" Target="../media/image27.png"/></Relationships>
</file>

<file path=ppt/slides/_rels/slide4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9.xml"/><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65.jp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1.xml"/><Relationship Id="rId1" Type="http://schemas.openxmlformats.org/officeDocument/2006/relationships/slideLayout" Target="../slideLayouts/slideLayout1.xml"/><Relationship Id="rId6" Type="http://schemas.openxmlformats.org/officeDocument/2006/relationships/image" Target="../media/image67.png"/><Relationship Id="rId5" Type="http://schemas.openxmlformats.org/officeDocument/2006/relationships/image" Target="../media/image27.png"/><Relationship Id="rId4" Type="http://schemas.openxmlformats.org/officeDocument/2006/relationships/image" Target="../media/image66.png"/></Relationships>
</file>

<file path=ppt/slides/_rels/slide4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44.xml.rels><?xml version="1.0" encoding="UTF-8" standalone="yes"?>
<Relationships xmlns="http://schemas.openxmlformats.org/package/2006/relationships"><Relationship Id="rId3" Type="http://schemas.openxmlformats.org/officeDocument/2006/relationships/hyperlink" Target="mailto:mthchristou@idep.org.cy" TargetMode="External"/><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hyperlink" Target="mailto:sleonidou@idep.org.cy" TargetMode="Externa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66490" y="1706128"/>
            <a:ext cx="9083615" cy="3571747"/>
          </a:xfrm>
          <a:prstGeom prst="rect">
            <a:avLst/>
          </a:prstGeom>
          <a:noFill/>
        </p:spPr>
        <p:txBody>
          <a:bodyPr wrap="square" rtlCol="0">
            <a:spAutoFit/>
          </a:bodyPr>
          <a:lstStyle/>
          <a:p>
            <a:pPr marL="342900" lvl="1" indent="-342900" algn="ctr" defTabSz="1061355">
              <a:spcBef>
                <a:spcPct val="0"/>
              </a:spcBef>
              <a:spcAft>
                <a:spcPct val="15000"/>
              </a:spcAft>
              <a:buFont typeface="Wingdings" panose="05000000000000000000" pitchFamily="2" charset="2"/>
              <a:buChar char="§"/>
              <a:defRPr/>
            </a:pPr>
            <a:r>
              <a:rPr lang="el-GR" sz="1900" b="1" dirty="0">
                <a:solidFill>
                  <a:srgbClr val="93436B"/>
                </a:solidFill>
                <a:latin typeface="Century Gothic" panose="020B0502020202020204" pitchFamily="34" charset="0"/>
                <a:cs typeface="Calibri" pitchFamily="34" charset="0"/>
              </a:rPr>
              <a:t>Η ΠΑΡΟΥΣΙΑΣΗ ΠΟΥ ΘΑ ΑΚΟΛΟΥΘΗΣΕΙ ΘΑ ΜΑΓΝΗΤΟΣΚΟΠΕΙΤΑΙ</a:t>
            </a:r>
            <a:r>
              <a:rPr lang="el-GR" sz="1900" dirty="0">
                <a:solidFill>
                  <a:srgbClr val="93436B"/>
                </a:solidFill>
                <a:latin typeface="Century Gothic" panose="020B0502020202020204" pitchFamily="34" charset="0"/>
                <a:cs typeface="Calibri" pitchFamily="34" charset="0"/>
              </a:rPr>
              <a:t>.</a:t>
            </a:r>
          </a:p>
          <a:p>
            <a:pPr marL="0" lvl="1" algn="ctr" defTabSz="1061355">
              <a:spcBef>
                <a:spcPct val="0"/>
              </a:spcBef>
              <a:spcAft>
                <a:spcPct val="15000"/>
              </a:spcAft>
              <a:defRPr/>
            </a:pPr>
            <a:endParaRPr lang="el-GR" sz="1900" dirty="0">
              <a:latin typeface="Century Gothic" panose="020B0502020202020204" pitchFamily="34" charset="0"/>
              <a:cs typeface="Calibri" pitchFamily="34" charset="0"/>
            </a:endParaRPr>
          </a:p>
          <a:p>
            <a:pPr marL="342900" lvl="1" indent="-342900" algn="ctr" defTabSz="1061355">
              <a:spcBef>
                <a:spcPct val="0"/>
              </a:spcBef>
              <a:spcAft>
                <a:spcPct val="15000"/>
              </a:spcAft>
              <a:buFont typeface="Wingdings" panose="05000000000000000000" pitchFamily="2" charset="2"/>
              <a:buChar char="§"/>
              <a:defRPr/>
            </a:pPr>
            <a:r>
              <a:rPr lang="el-GR" sz="1900" dirty="0">
                <a:latin typeface="Century Gothic" panose="020B0502020202020204" pitchFamily="34" charset="0"/>
                <a:cs typeface="Calibri" pitchFamily="34" charset="0"/>
              </a:rPr>
              <a:t>ΘΑ ΔΟΘΕΙ ΕΥΛΟΓΟΣ ΧΡΟΝΟΣ ΓΙΑ ΥΠΟΒΟΛΗ ΕΡΩΤΗΣΕΩΝ, </a:t>
            </a:r>
            <a:r>
              <a:rPr lang="el-GR" sz="1900" b="1" u="sng" dirty="0">
                <a:latin typeface="Century Gothic" panose="020B0502020202020204" pitchFamily="34" charset="0"/>
                <a:cs typeface="Calibri" pitchFamily="34" charset="0"/>
              </a:rPr>
              <a:t>ΑΦΟΥ ΟΛΟΚΛΗΡΩΘΕΙ Η ΠΑΡΟΥΣΙΑΣΗ. </a:t>
            </a:r>
            <a:endParaRPr lang="en-US" sz="1900" b="1" u="sng" dirty="0">
              <a:latin typeface="Century Gothic" panose="020B0502020202020204" pitchFamily="34" charset="0"/>
              <a:cs typeface="Calibri" pitchFamily="34" charset="0"/>
            </a:endParaRPr>
          </a:p>
          <a:p>
            <a:pPr marL="342900" lvl="1" indent="-342900" algn="ctr" defTabSz="1061355">
              <a:spcBef>
                <a:spcPct val="0"/>
              </a:spcBef>
              <a:spcAft>
                <a:spcPct val="15000"/>
              </a:spcAft>
              <a:buFont typeface="Wingdings" panose="05000000000000000000" pitchFamily="2" charset="2"/>
              <a:buChar char="§"/>
              <a:defRPr/>
            </a:pPr>
            <a:endParaRPr lang="en-US" sz="1900" b="1" dirty="0">
              <a:latin typeface="Century Gothic" panose="020B0502020202020204" pitchFamily="34" charset="0"/>
              <a:cs typeface="Calibri" pitchFamily="34" charset="0"/>
            </a:endParaRPr>
          </a:p>
          <a:p>
            <a:pPr marL="342900" lvl="1" indent="-342900" algn="ctr" defTabSz="1061355">
              <a:spcBef>
                <a:spcPct val="0"/>
              </a:spcBef>
              <a:spcAft>
                <a:spcPct val="15000"/>
              </a:spcAft>
              <a:buFont typeface="Wingdings" panose="05000000000000000000" pitchFamily="2" charset="2"/>
              <a:buChar char="§"/>
              <a:defRPr/>
            </a:pPr>
            <a:r>
              <a:rPr lang="el-GR" sz="1900" b="1" dirty="0">
                <a:latin typeface="Century Gothic" panose="020B0502020202020204" pitchFamily="34" charset="0"/>
                <a:cs typeface="Calibri" pitchFamily="34" charset="0"/>
              </a:rPr>
              <a:t>Η ΕΝΟΤΗΤΑ ΕΡΩΤΗΣΕΩΝ-ΑΠΑΝΤΗΣΕΩΝ ΔΕ ΘΑ ΜΑΓΝΗΤΟΣΚΟΠΕΙΤΑΙ.  </a:t>
            </a:r>
          </a:p>
          <a:p>
            <a:pPr marL="342900" lvl="1" indent="-342900" algn="ctr" defTabSz="1061355">
              <a:spcBef>
                <a:spcPct val="0"/>
              </a:spcBef>
              <a:spcAft>
                <a:spcPct val="15000"/>
              </a:spcAft>
              <a:buFont typeface="Wingdings" panose="05000000000000000000" pitchFamily="2" charset="2"/>
              <a:buChar char="§"/>
              <a:defRPr/>
            </a:pPr>
            <a:endParaRPr lang="en-GB" sz="1900" b="1" dirty="0">
              <a:latin typeface="Century Gothic" panose="020B0502020202020204" pitchFamily="34" charset="0"/>
              <a:cs typeface="Calibri" pitchFamily="34" charset="0"/>
            </a:endParaRPr>
          </a:p>
          <a:p>
            <a:pPr marL="342900" lvl="1" indent="-342900" algn="ctr" defTabSz="1061355">
              <a:spcBef>
                <a:spcPct val="0"/>
              </a:spcBef>
              <a:spcAft>
                <a:spcPct val="15000"/>
              </a:spcAft>
              <a:buFont typeface="Wingdings" panose="05000000000000000000" pitchFamily="2" charset="2"/>
              <a:buChar char="§"/>
              <a:defRPr/>
            </a:pPr>
            <a:r>
              <a:rPr lang="el-GR" sz="1900" b="1" dirty="0">
                <a:latin typeface="Century Gothic" panose="020B0502020202020204" pitchFamily="34" charset="0"/>
                <a:cs typeface="Calibri" pitchFamily="34" charset="0"/>
              </a:rPr>
              <a:t>ΟΣΟΙ ΥΠΟΒΑΛΕΤΕ ΠΡΟΦΟΡΙΚΑ ΕΡΩΤΗΜΑΤΑ, ΚΑΤΑ ΤΗ ΔΙΑΡΚΕΙΑ ΤΗΣ ΠΑΡΟΥΣΙΑΣΗΣ ΚΑΙ ΟΧΙ ΜΕ ΤΟ ΠΕΡΑΣ ΤΗΣ, </a:t>
            </a:r>
            <a:r>
              <a:rPr lang="el-GR" sz="1900" b="1" dirty="0">
                <a:solidFill>
                  <a:srgbClr val="93436B"/>
                </a:solidFill>
                <a:latin typeface="Century Gothic" panose="020B0502020202020204" pitchFamily="34" charset="0"/>
                <a:cs typeface="Calibri" pitchFamily="34" charset="0"/>
              </a:rPr>
              <a:t>ΠΑΡΕΧΕΤΕ ΑΥΤΟΜΑΤΑ ΤΗ ΣΥΓΚΑΤΑΘΕΣΗ ΣΑΣ ΣΤΟ ΙΔΕΠ ΔΙΑ ΒΙΟΥ ΜΑΘΗΣΗΣ ΓΙΑ ΠΡΟΒΟΛΗ ΤΩΝ ΠΡΟΣΩΠΙΚΩΝ ΣΑΣ ΔΕΔΟΜΕΝΩΝ</a:t>
            </a:r>
            <a:r>
              <a:rPr lang="en-GB" sz="1900" b="1" dirty="0">
                <a:solidFill>
                  <a:srgbClr val="93436B"/>
                </a:solidFill>
                <a:latin typeface="Century Gothic" panose="020B0502020202020204" pitchFamily="34" charset="0"/>
                <a:cs typeface="Calibri" pitchFamily="34" charset="0"/>
              </a:rPr>
              <a:t> </a:t>
            </a:r>
            <a:r>
              <a:rPr lang="el-GR" sz="1900" b="1" dirty="0">
                <a:solidFill>
                  <a:srgbClr val="93436B"/>
                </a:solidFill>
                <a:latin typeface="Century Gothic" panose="020B0502020202020204" pitchFamily="34" charset="0"/>
                <a:cs typeface="Calibri" pitchFamily="34" charset="0"/>
              </a:rPr>
              <a:t>ΣΤΟ ΜΑΓΝΗΤΟΣΚΟΠΗΜΕΝΟ ΑΡΧΕΙΟ</a:t>
            </a:r>
            <a:endParaRPr lang="en-GB" sz="1900" b="1" dirty="0">
              <a:solidFill>
                <a:srgbClr val="93436B"/>
              </a:solidFill>
              <a:latin typeface="Century Gothic" panose="020B0502020202020204" pitchFamily="34" charset="0"/>
              <a:cs typeface="Calibri" pitchFamily="34" charset="0"/>
            </a:endParaRPr>
          </a:p>
        </p:txBody>
      </p:sp>
    </p:spTree>
    <p:extLst>
      <p:ext uri="{BB962C8B-B14F-4D97-AF65-F5344CB8AC3E}">
        <p14:creationId xmlns:p14="http://schemas.microsoft.com/office/powerpoint/2010/main" val="27660960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6F8AAC-2DAA-0346-B3D2-B832D159BF4C}"/>
              </a:ext>
            </a:extLst>
          </p:cNvPr>
          <p:cNvSpPr txBox="1"/>
          <p:nvPr/>
        </p:nvSpPr>
        <p:spPr>
          <a:xfrm flipH="1">
            <a:off x="3831219" y="4643744"/>
            <a:ext cx="4759556" cy="1754326"/>
          </a:xfrm>
          <a:prstGeom prst="rect">
            <a:avLst/>
          </a:prstGeom>
          <a:noFill/>
        </p:spPr>
        <p:txBody>
          <a:bodyPr wrap="square" rtlCol="0">
            <a:spAutoFit/>
          </a:bodyPr>
          <a:lstStyle/>
          <a:p>
            <a:pPr algn="ctr"/>
            <a:r>
              <a:rPr lang="en-GB" sz="2000" b="1" dirty="0">
                <a:solidFill>
                  <a:srgbClr val="59999B"/>
                </a:solidFill>
                <a:latin typeface="Verdana" panose="020B0604030504040204" pitchFamily="34" charset="0"/>
                <a:ea typeface="Verdana" panose="020B0604030504040204" pitchFamily="34" charset="0"/>
              </a:rPr>
              <a:t>Beneficiary</a:t>
            </a:r>
            <a:r>
              <a:rPr lang="el-GR" sz="2000" b="1" dirty="0">
                <a:solidFill>
                  <a:srgbClr val="59999B"/>
                </a:solidFill>
                <a:latin typeface="Verdana" panose="020B0604030504040204" pitchFamily="34" charset="0"/>
                <a:ea typeface="Verdana" panose="020B0604030504040204" pitchFamily="34" charset="0"/>
              </a:rPr>
              <a:t> </a:t>
            </a:r>
            <a:r>
              <a:rPr lang="en-GB" sz="2000" b="1" dirty="0">
                <a:solidFill>
                  <a:srgbClr val="59999B"/>
                </a:solidFill>
                <a:latin typeface="Verdana" panose="020B0604030504040204" pitchFamily="34" charset="0"/>
                <a:ea typeface="Verdana" panose="020B0604030504040204" pitchFamily="34" charset="0"/>
              </a:rPr>
              <a:t>Module</a:t>
            </a:r>
            <a:endParaRPr lang="el-GR" sz="2000" b="1" dirty="0">
              <a:solidFill>
                <a:srgbClr val="59999B"/>
              </a:solidFill>
              <a:latin typeface="Verdana" panose="020B0604030504040204" pitchFamily="34" charset="0"/>
              <a:ea typeface="Verdana" panose="020B0604030504040204" pitchFamily="34" charset="0"/>
            </a:endParaRPr>
          </a:p>
          <a:p>
            <a:pPr algn="ctr"/>
            <a:endParaRPr lang="en-GB" sz="800" dirty="0">
              <a:latin typeface="Verdana" panose="020B0604030504040204" pitchFamily="34" charset="0"/>
              <a:ea typeface="Verdana" panose="020B0604030504040204" pitchFamily="34" charset="0"/>
            </a:endParaRPr>
          </a:p>
          <a:p>
            <a:pPr algn="ctr"/>
            <a:r>
              <a:rPr lang="el-GR" sz="2000" dirty="0">
                <a:latin typeface="Verdana" panose="020B0604030504040204" pitchFamily="34" charset="0"/>
                <a:ea typeface="Verdana" panose="020B0604030504040204" pitchFamily="34" charset="0"/>
              </a:rPr>
              <a:t>Τριτοβάθμια Εκπαίδευση</a:t>
            </a:r>
          </a:p>
          <a:p>
            <a:pPr algn="ctr"/>
            <a:r>
              <a:rPr lang="el-GR" sz="2000" dirty="0">
                <a:latin typeface="Verdana" panose="020B0604030504040204" pitchFamily="34" charset="0"/>
                <a:ea typeface="Verdana" panose="020B0604030504040204" pitchFamily="34" charset="0"/>
              </a:rPr>
              <a:t>ΚΑ131-ΚΑ171</a:t>
            </a:r>
            <a:endParaRPr lang="en-US" sz="2000" dirty="0">
              <a:latin typeface="Verdana" panose="020B0604030504040204" pitchFamily="34" charset="0"/>
              <a:ea typeface="Verdana" panose="020B0604030504040204" pitchFamily="34" charset="0"/>
            </a:endParaRPr>
          </a:p>
          <a:p>
            <a:pPr algn="ctr"/>
            <a:endParaRPr lang="en-US" sz="2000" dirty="0">
              <a:latin typeface="Verdana" panose="020B0604030504040204" pitchFamily="34" charset="0"/>
              <a:ea typeface="Verdana" panose="020B0604030504040204" pitchFamily="34" charset="0"/>
            </a:endParaRPr>
          </a:p>
          <a:p>
            <a:pPr algn="ctr"/>
            <a:r>
              <a:rPr lang="en-US" sz="1600" dirty="0">
                <a:latin typeface="Verdana" panose="020B0604030504040204" pitchFamily="34" charset="0"/>
                <a:ea typeface="Verdana" panose="020B0604030504040204" pitchFamily="34" charset="0"/>
              </a:rPr>
              <a:t>15.09.2026</a:t>
            </a:r>
          </a:p>
        </p:txBody>
      </p:sp>
    </p:spTree>
    <p:extLst>
      <p:ext uri="{BB962C8B-B14F-4D97-AF65-F5344CB8AC3E}">
        <p14:creationId xmlns:p14="http://schemas.microsoft.com/office/powerpoint/2010/main" val="4931120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68744EA-800F-D080-2F62-76B75666A51A}"/>
              </a:ext>
            </a:extLst>
          </p:cNvPr>
          <p:cNvSpPr txBox="1"/>
          <p:nvPr/>
        </p:nvSpPr>
        <p:spPr>
          <a:xfrm>
            <a:off x="-127819" y="1562007"/>
            <a:ext cx="6361471" cy="5224764"/>
          </a:xfrm>
          <a:prstGeom prst="rect">
            <a:avLst/>
          </a:prstGeom>
          <a:noFill/>
        </p:spPr>
        <p:txBody>
          <a:bodyPr wrap="square" rtlCol="0">
            <a:spAutoFit/>
          </a:bodyPr>
          <a:lstStyle/>
          <a:p>
            <a:pPr marL="800100" marR="0" lvl="1"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l-GR" sz="1600" b="0" i="0" u="none" strike="noStrike" kern="1200" cap="none" spc="0" normalizeH="0" baseline="0" noProof="0" dirty="0">
                <a:ln>
                  <a:noFill/>
                </a:ln>
                <a:effectLst/>
                <a:uLnTx/>
                <a:uFillTx/>
                <a:ea typeface="Verdana" panose="020B0604030504040204" pitchFamily="34" charset="0"/>
                <a:cs typeface="+mn-cs"/>
              </a:rPr>
              <a:t>Μέσω του </a:t>
            </a:r>
            <a:r>
              <a:rPr lang="en-US" sz="1600" dirty="0">
                <a:ea typeface="Verdana" panose="020B0604030504040204" pitchFamily="34" charset="0"/>
              </a:rPr>
              <a:t>ORS </a:t>
            </a:r>
            <a:r>
              <a:rPr lang="el-GR" sz="1600" dirty="0">
                <a:ea typeface="Verdana" panose="020B0604030504040204" pitchFamily="34" charset="0"/>
              </a:rPr>
              <a:t>μπορείτε να προβείτε σε </a:t>
            </a:r>
            <a:r>
              <a:rPr kumimoji="0" lang="el-GR" sz="1600" b="1" i="0" u="sng" strike="noStrike" kern="1200" cap="none" spc="0" normalizeH="0" baseline="0" noProof="0" dirty="0">
                <a:ln>
                  <a:noFill/>
                </a:ln>
                <a:effectLst/>
                <a:uLnTx/>
                <a:uFillTx/>
                <a:ea typeface="Verdana" panose="020B0604030504040204" pitchFamily="34" charset="0"/>
                <a:cs typeface="+mn-cs"/>
              </a:rPr>
              <a:t>επικαιροποίηση των στοιχείων του οργανισμού</a:t>
            </a:r>
            <a:r>
              <a:rPr kumimoji="0" lang="el-GR" sz="1600" b="0" i="0" u="none" strike="noStrike" kern="1200" cap="none" spc="0" normalizeH="0" baseline="0" noProof="0" dirty="0">
                <a:ln>
                  <a:noFill/>
                </a:ln>
                <a:effectLst/>
                <a:uLnTx/>
                <a:uFillTx/>
                <a:ea typeface="Verdana" panose="020B0604030504040204" pitchFamily="34" charset="0"/>
                <a:cs typeface="+mn-cs"/>
              </a:rPr>
              <a:t> για τα ακόλουθα</a:t>
            </a:r>
            <a:r>
              <a:rPr kumimoji="0" lang="en-US" sz="1600" b="0" i="0" u="none" strike="noStrike" kern="1200" cap="none" spc="0" normalizeH="0" baseline="0" noProof="0" dirty="0">
                <a:ln>
                  <a:noFill/>
                </a:ln>
                <a:effectLst/>
                <a:uLnTx/>
                <a:uFillTx/>
                <a:ea typeface="Verdana" panose="020B0604030504040204" pitchFamily="34" charset="0"/>
                <a:cs typeface="+mn-cs"/>
              </a:rPr>
              <a:t>:</a:t>
            </a:r>
          </a:p>
          <a:p>
            <a:pPr marL="1371600" lvl="2" indent="-457200">
              <a:lnSpc>
                <a:spcPct val="150000"/>
              </a:lnSpc>
              <a:buFont typeface="+mj-lt"/>
              <a:buAutoNum type="arabicPeriod"/>
              <a:defRPr/>
            </a:pPr>
            <a:r>
              <a:rPr kumimoji="0" lang="en-GB" sz="1600" b="0" i="0" u="none" strike="noStrike" kern="1200" cap="none" spc="0" normalizeH="0" baseline="0" noProof="0" dirty="0">
                <a:ln>
                  <a:noFill/>
                </a:ln>
                <a:effectLst/>
                <a:uLnTx/>
                <a:uFillTx/>
                <a:ea typeface="Verdana" panose="020B0604030504040204" pitchFamily="34" charset="0"/>
                <a:cs typeface="+mn-cs"/>
              </a:rPr>
              <a:t>A</a:t>
            </a:r>
            <a:r>
              <a:rPr kumimoji="0" lang="el-GR" sz="1600" b="0" i="0" u="none" strike="noStrike" kern="1200" cap="none" spc="0" normalizeH="0" baseline="0" noProof="0" dirty="0" err="1">
                <a:ln>
                  <a:noFill/>
                </a:ln>
                <a:effectLst/>
                <a:uLnTx/>
                <a:uFillTx/>
                <a:ea typeface="Verdana" panose="020B0604030504040204" pitchFamily="34" charset="0"/>
                <a:cs typeface="+mn-cs"/>
              </a:rPr>
              <a:t>λλαγή</a:t>
            </a:r>
            <a:r>
              <a:rPr kumimoji="0" lang="el-GR" sz="1600" b="0" i="0" u="none" strike="noStrike" kern="1200" cap="none" spc="0" normalizeH="0" baseline="0" noProof="0" dirty="0">
                <a:ln>
                  <a:noFill/>
                </a:ln>
                <a:effectLst/>
                <a:uLnTx/>
                <a:uFillTx/>
                <a:ea typeface="Verdana" panose="020B0604030504040204" pitchFamily="34" charset="0"/>
                <a:cs typeface="+mn-cs"/>
              </a:rPr>
              <a:t> </a:t>
            </a:r>
            <a:r>
              <a:rPr kumimoji="0" lang="en-US" sz="1600" b="0" i="0" u="none" strike="noStrike" kern="1200" cap="none" spc="0" normalizeH="0" baseline="0" noProof="0" dirty="0">
                <a:ln>
                  <a:noFill/>
                </a:ln>
                <a:effectLst/>
                <a:uLnTx/>
                <a:uFillTx/>
                <a:ea typeface="Verdana" panose="020B0604030504040204" pitchFamily="34" charset="0"/>
                <a:cs typeface="+mn-cs"/>
              </a:rPr>
              <a:t>legal representative</a:t>
            </a:r>
          </a:p>
          <a:p>
            <a:pPr marL="1371600" lvl="2" indent="-457200">
              <a:lnSpc>
                <a:spcPct val="150000"/>
              </a:lnSpc>
              <a:buFont typeface="+mj-lt"/>
              <a:buAutoNum type="arabicPeriod"/>
              <a:defRPr/>
            </a:pPr>
            <a:r>
              <a:rPr kumimoji="0" lang="en-US" sz="1600" b="0" i="0" u="none" strike="noStrike" kern="1200" cap="none" spc="0" normalizeH="0" baseline="0" noProof="0" dirty="0">
                <a:ln>
                  <a:noFill/>
                </a:ln>
                <a:effectLst/>
                <a:uLnTx/>
                <a:uFillTx/>
                <a:ea typeface="Verdana" panose="020B0604030504040204" pitchFamily="34" charset="0"/>
                <a:cs typeface="+mn-cs"/>
              </a:rPr>
              <a:t>A</a:t>
            </a:r>
            <a:r>
              <a:rPr kumimoji="0" lang="el-GR" sz="1600" b="0" i="0" u="none" strike="noStrike" kern="1200" cap="none" spc="0" normalizeH="0" baseline="0" noProof="0" dirty="0" err="1">
                <a:ln>
                  <a:noFill/>
                </a:ln>
                <a:effectLst/>
                <a:uLnTx/>
                <a:uFillTx/>
                <a:ea typeface="Verdana" panose="020B0604030504040204" pitchFamily="34" charset="0"/>
                <a:cs typeface="+mn-cs"/>
              </a:rPr>
              <a:t>λλαγή</a:t>
            </a:r>
            <a:r>
              <a:rPr kumimoji="0" lang="el-GR" sz="1600" b="0" i="0" u="none" strike="noStrike" kern="1200" cap="none" spc="0" normalizeH="0" baseline="0" noProof="0" dirty="0">
                <a:ln>
                  <a:noFill/>
                </a:ln>
                <a:effectLst/>
                <a:uLnTx/>
                <a:uFillTx/>
                <a:ea typeface="Verdana" panose="020B0604030504040204" pitchFamily="34" charset="0"/>
                <a:cs typeface="+mn-cs"/>
              </a:rPr>
              <a:t> τραπεζικών στοιχείων</a:t>
            </a:r>
          </a:p>
          <a:p>
            <a:pPr marL="1371600" lvl="2" indent="-457200">
              <a:lnSpc>
                <a:spcPct val="150000"/>
              </a:lnSpc>
              <a:buFont typeface="+mj-lt"/>
              <a:buAutoNum type="arabicPeriod"/>
              <a:defRPr/>
            </a:pPr>
            <a:r>
              <a:rPr kumimoji="0" lang="el-GR" sz="1600" b="0" i="0" u="none" strike="noStrike" kern="1200" cap="none" spc="0" normalizeH="0" baseline="0" noProof="0" dirty="0">
                <a:ln>
                  <a:noFill/>
                </a:ln>
                <a:effectLst/>
                <a:uLnTx/>
                <a:uFillTx/>
                <a:ea typeface="Verdana" panose="020B0604030504040204" pitchFamily="34" charset="0"/>
                <a:cs typeface="+mn-cs"/>
              </a:rPr>
              <a:t>Έντυπο χρηματοοικονομικής ικανότητας (για οργανισμούς ιδιωτικού δικαίου που η επιχορήγηση ξεπερνά τις 60.000€)</a:t>
            </a:r>
          </a:p>
          <a:p>
            <a:pPr marL="1371600" lvl="2" indent="-457200">
              <a:lnSpc>
                <a:spcPct val="150000"/>
              </a:lnSpc>
              <a:buFont typeface="+mj-lt"/>
              <a:buAutoNum type="arabicPeriod"/>
              <a:defRPr/>
            </a:pPr>
            <a:r>
              <a:rPr kumimoji="0" lang="el-GR" sz="1600" b="0" i="0" u="none" strike="noStrike" kern="1200" cap="none" spc="0" normalizeH="0" baseline="0" noProof="0" dirty="0">
                <a:ln>
                  <a:noFill/>
                </a:ln>
                <a:effectLst/>
                <a:uLnTx/>
                <a:uFillTx/>
                <a:ea typeface="Verdana" panose="020B0604030504040204" pitchFamily="34" charset="0"/>
                <a:cs typeface="+mn-cs"/>
              </a:rPr>
              <a:t>Εάν είστε σωματείο ή ίδρυμα, θα πρέπει να ενημερώνετε την πλατφόρμα με </a:t>
            </a:r>
            <a:r>
              <a:rPr kumimoji="0" lang="el-GR" sz="1600" b="0" i="0" u="none" strike="noStrike" kern="1200" cap="none" spc="0" normalizeH="0" baseline="0" noProof="0" dirty="0" err="1">
                <a:ln>
                  <a:noFill/>
                </a:ln>
                <a:effectLst/>
                <a:uLnTx/>
                <a:uFillTx/>
                <a:ea typeface="Verdana" panose="020B0604030504040204" pitchFamily="34" charset="0"/>
                <a:cs typeface="+mn-cs"/>
              </a:rPr>
              <a:t>επικαιροποιημένα</a:t>
            </a:r>
            <a:r>
              <a:rPr kumimoji="0" lang="el-GR" sz="1600" b="0" i="0" u="none" strike="noStrike" kern="1200" cap="none" spc="0" normalizeH="0" baseline="0" noProof="0" dirty="0">
                <a:ln>
                  <a:noFill/>
                </a:ln>
                <a:effectLst/>
                <a:uLnTx/>
                <a:uFillTx/>
                <a:ea typeface="Verdana" panose="020B0604030504040204" pitchFamily="34" charset="0"/>
                <a:cs typeface="+mn-cs"/>
              </a:rPr>
              <a:t> έντυπα</a:t>
            </a:r>
            <a:r>
              <a:rPr kumimoji="0" lang="en-US" sz="1600" b="0" i="0" u="none" strike="noStrike" kern="1200" cap="none" spc="0" normalizeH="0" baseline="0" noProof="0" dirty="0">
                <a:ln>
                  <a:noFill/>
                </a:ln>
                <a:effectLst/>
                <a:uLnTx/>
                <a:uFillTx/>
                <a:ea typeface="Verdana" panose="020B0604030504040204" pitchFamily="34" charset="0"/>
                <a:cs typeface="+mn-cs"/>
              </a:rPr>
              <a:t> (</a:t>
            </a:r>
            <a:r>
              <a:rPr kumimoji="0" lang="el-GR" sz="1600" b="0" i="0" u="none" strike="noStrike" kern="1200" cap="none" spc="0" normalizeH="0" baseline="0" noProof="0" dirty="0">
                <a:ln>
                  <a:noFill/>
                </a:ln>
                <a:effectLst/>
                <a:uLnTx/>
                <a:uFillTx/>
                <a:ea typeface="Verdana" panose="020B0604030504040204" pitchFamily="34" charset="0"/>
                <a:cs typeface="+mn-cs"/>
              </a:rPr>
              <a:t>πιστοποιητικό εγγραφής, πιστοποιητικό σύνθεσης ΔΣ</a:t>
            </a:r>
            <a:r>
              <a:rPr kumimoji="0" lang="en-US" sz="1600" b="0" i="0" u="none" strike="noStrike" kern="1200" cap="none" spc="0" normalizeH="0" baseline="0" noProof="0" dirty="0">
                <a:ln>
                  <a:noFill/>
                </a:ln>
                <a:effectLst/>
                <a:uLnTx/>
                <a:uFillTx/>
                <a:ea typeface="Verdana" panose="020B0604030504040204" pitchFamily="34" charset="0"/>
                <a:cs typeface="+mn-cs"/>
              </a:rPr>
              <a:t>)</a:t>
            </a:r>
            <a:endParaRPr kumimoji="0" lang="el-GR" sz="1600" b="0" i="0" u="none" strike="noStrike" kern="1200" cap="none" spc="0" normalizeH="0" baseline="0" noProof="0" dirty="0">
              <a:ln>
                <a:noFill/>
              </a:ln>
              <a:effectLst/>
              <a:uLnTx/>
              <a:uFillTx/>
              <a:ea typeface="Verdana" panose="020B0604030504040204" pitchFamily="34" charset="0"/>
              <a:cs typeface="+mn-cs"/>
            </a:endParaRPr>
          </a:p>
          <a:p>
            <a:pPr marL="742950" marR="0" lvl="1" indent="-28575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l-GR" sz="1600" dirty="0">
                <a:ea typeface="Verdana" panose="020B0604030504040204" pitchFamily="34" charset="0"/>
              </a:rPr>
              <a:t>Προηγούμενες εγγραφές στο </a:t>
            </a:r>
            <a:r>
              <a:rPr lang="en-US" sz="1600" dirty="0">
                <a:ea typeface="Verdana" panose="020B0604030504040204" pitchFamily="34" charset="0"/>
              </a:rPr>
              <a:t>ORS </a:t>
            </a:r>
            <a:r>
              <a:rPr lang="el-GR" sz="1600" dirty="0">
                <a:ea typeface="Verdana" panose="020B0604030504040204" pitchFamily="34" charset="0"/>
              </a:rPr>
              <a:t>δεν μπορούν να διαγραφούν</a:t>
            </a:r>
            <a:endParaRPr lang="en-US" sz="1600" dirty="0">
              <a:ea typeface="Verdana" panose="020B0604030504040204" pitchFamily="34" charset="0"/>
            </a:endParaRPr>
          </a:p>
          <a:p>
            <a:pPr marL="742950" marR="0" lvl="1" indent="-28575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1600" dirty="0">
                <a:ea typeface="Verdana" panose="020B0604030504040204" pitchFamily="34" charset="0"/>
              </a:rPr>
              <a:t>H</a:t>
            </a:r>
            <a:r>
              <a:rPr lang="el-GR" sz="1600" dirty="0">
                <a:ea typeface="Verdana" panose="020B0604030504040204" pitchFamily="34" charset="0"/>
              </a:rPr>
              <a:t> πρόσβαση στο ORS γίνεται με το EU </a:t>
            </a:r>
            <a:r>
              <a:rPr lang="el-GR" sz="1600" dirty="0" err="1">
                <a:ea typeface="Verdana" panose="020B0604030504040204" pitchFamily="34" charset="0"/>
              </a:rPr>
              <a:t>Login</a:t>
            </a:r>
            <a:r>
              <a:rPr lang="el-GR" sz="1600" dirty="0">
                <a:ea typeface="Verdana" panose="020B0604030504040204" pitchFamily="34" charset="0"/>
              </a:rPr>
              <a:t> </a:t>
            </a:r>
            <a:r>
              <a:rPr lang="el-GR" sz="1600" dirty="0" err="1">
                <a:ea typeface="Verdana" panose="020B0604030504040204" pitchFamily="34" charset="0"/>
              </a:rPr>
              <a:t>Account</a:t>
            </a:r>
            <a:r>
              <a:rPr lang="el-GR" sz="1600" dirty="0">
                <a:ea typeface="Verdana" panose="020B0604030504040204" pitchFamily="34" charset="0"/>
              </a:rPr>
              <a:t> που χρησιμοποιήθηκε για την εγγραφή του οργανισμού σας. </a:t>
            </a:r>
          </a:p>
          <a:p>
            <a:pPr marL="742950" marR="0" lvl="1" indent="-28575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l-GR" sz="1600" b="1" i="0" u="none" strike="noStrike" kern="1200" cap="none" spc="0" normalizeH="0" baseline="0" noProof="0" dirty="0">
                <a:ln>
                  <a:noFill/>
                </a:ln>
                <a:solidFill>
                  <a:srgbClr val="0563C1"/>
                </a:solidFill>
                <a:effectLst/>
                <a:uLnTx/>
                <a:uFillTx/>
                <a:ea typeface="Verdana" panose="020B0604030504040204" pitchFamily="34" charset="0"/>
                <a:cs typeface="+mn-cs"/>
                <a:hlinkClick r:id="rId3"/>
              </a:rPr>
              <a:t>Οδηγός</a:t>
            </a:r>
            <a:r>
              <a:rPr kumimoji="0" lang="el-GR" sz="1600" b="1" i="0" u="none" strike="noStrike" kern="1200" cap="none" spc="0" normalizeH="0" baseline="0" noProof="0" dirty="0">
                <a:ln>
                  <a:noFill/>
                </a:ln>
                <a:effectLst/>
                <a:uLnTx/>
                <a:uFillTx/>
                <a:ea typeface="+mn-ea"/>
                <a:cs typeface="+mn-cs"/>
              </a:rPr>
              <a:t> </a:t>
            </a:r>
          </a:p>
        </p:txBody>
      </p:sp>
      <p:sp>
        <p:nvSpPr>
          <p:cNvPr id="3" name="TextBox 2">
            <a:extLst>
              <a:ext uri="{FF2B5EF4-FFF2-40B4-BE49-F238E27FC236}">
                <a16:creationId xmlns:a16="http://schemas.microsoft.com/office/drawing/2014/main" id="{ABE699C9-9D69-F15E-7BEE-3C5F08AEB645}"/>
              </a:ext>
            </a:extLst>
          </p:cNvPr>
          <p:cNvSpPr txBox="1"/>
          <p:nvPr/>
        </p:nvSpPr>
        <p:spPr>
          <a:xfrm>
            <a:off x="6014445" y="1562007"/>
            <a:ext cx="6093230" cy="5509200"/>
          </a:xfrm>
          <a:prstGeom prst="rect">
            <a:avLst/>
          </a:prstGeom>
          <a:noFill/>
        </p:spPr>
        <p:txBody>
          <a:bodyPr wrap="square" rtlCol="0">
            <a:spAutoFit/>
          </a:bodyPr>
          <a:lstStyle/>
          <a:p>
            <a:pPr marL="800100" marR="0" lvl="1"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l-GR" sz="1600" dirty="0">
                <a:ea typeface="Verdana" panose="020B0604030504040204" pitchFamily="34" charset="0"/>
              </a:rPr>
              <a:t>Επιτρέπει στους δικαιούχους των εγκεκριμένων σχεδίων να έχουν </a:t>
            </a:r>
            <a:r>
              <a:rPr lang="el-GR" sz="1600" b="1" u="sng" dirty="0">
                <a:ea typeface="Verdana" panose="020B0604030504040204" pitchFamily="34" charset="0"/>
              </a:rPr>
              <a:t>πρόσβαση στις πληροφορίες των σχεδίων τους και να τα διαχειρίζονται</a:t>
            </a:r>
            <a:r>
              <a:rPr lang="el-GR" sz="1600" b="1" dirty="0">
                <a:ea typeface="Verdana" panose="020B0604030504040204" pitchFamily="34" charset="0"/>
              </a:rPr>
              <a:t>. </a:t>
            </a:r>
          </a:p>
          <a:p>
            <a:pPr marL="800100" marR="0" lvl="1"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l-GR" sz="1600" b="0" i="0" u="none" strike="noStrike" kern="1200" cap="none" spc="0" normalizeH="0" baseline="0" noProof="0" dirty="0">
                <a:ln>
                  <a:noFill/>
                </a:ln>
                <a:effectLst/>
                <a:uLnTx/>
                <a:uFillTx/>
                <a:ea typeface="Verdana" panose="020B0604030504040204" pitchFamily="34" charset="0"/>
              </a:rPr>
              <a:t>Δυνατότητα κωδικοποίησης δραστηριοτήτων και συμμετεχόντων καθώς και υποβολής</a:t>
            </a:r>
            <a:r>
              <a:rPr kumimoji="0" lang="en-GB" sz="1600" b="0" i="0" u="none" strike="noStrike" kern="1200" cap="none" spc="0" normalizeH="0" baseline="0" noProof="0" dirty="0">
                <a:ln>
                  <a:noFill/>
                </a:ln>
                <a:effectLst/>
                <a:uLnTx/>
                <a:uFillTx/>
                <a:ea typeface="Verdana" panose="020B0604030504040204" pitchFamily="34" charset="0"/>
              </a:rPr>
              <a:t> </a:t>
            </a:r>
            <a:r>
              <a:rPr kumimoji="0" lang="el-GR" sz="1600" b="0" i="0" u="none" strike="noStrike" kern="1200" cap="none" spc="0" normalizeH="0" baseline="0" noProof="0" dirty="0">
                <a:ln>
                  <a:noFill/>
                </a:ln>
                <a:effectLst/>
                <a:uLnTx/>
                <a:uFillTx/>
                <a:ea typeface="Verdana" panose="020B0604030504040204" pitchFamily="34" charset="0"/>
              </a:rPr>
              <a:t>τελικών εκθέσεων.</a:t>
            </a:r>
          </a:p>
          <a:p>
            <a:pPr marL="800100" marR="0" lvl="1"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l-GR" sz="1600" dirty="0">
                <a:ea typeface="Verdana" panose="020B0604030504040204" pitchFamily="34" charset="0"/>
              </a:rPr>
              <a:t>Έχετε πρόσβαση στο ΒΜ από την πλατφόρμα Erasmus+ and European </a:t>
            </a:r>
            <a:r>
              <a:rPr lang="el-GR" sz="1600" dirty="0" err="1">
                <a:ea typeface="Verdana" panose="020B0604030504040204" pitchFamily="34" charset="0"/>
              </a:rPr>
              <a:t>Solidary</a:t>
            </a:r>
            <a:r>
              <a:rPr lang="el-GR" sz="1600" dirty="0">
                <a:ea typeface="Verdana" panose="020B0604030504040204" pitchFamily="34" charset="0"/>
              </a:rPr>
              <a:t> </a:t>
            </a:r>
            <a:r>
              <a:rPr lang="el-GR" sz="1600" dirty="0" err="1">
                <a:ea typeface="Verdana" panose="020B0604030504040204" pitchFamily="34" charset="0"/>
              </a:rPr>
              <a:t>Corps</a:t>
            </a:r>
            <a:r>
              <a:rPr lang="el-GR" sz="1600" dirty="0">
                <a:ea typeface="Verdana" panose="020B0604030504040204" pitchFamily="34" charset="0"/>
              </a:rPr>
              <a:t> – </a:t>
            </a:r>
            <a:r>
              <a:rPr lang="el-GR" sz="1600" dirty="0" err="1">
                <a:ea typeface="Verdana" panose="020B0604030504040204" pitchFamily="34" charset="0"/>
              </a:rPr>
              <a:t>Single</a:t>
            </a:r>
            <a:r>
              <a:rPr lang="el-GR" sz="1600" dirty="0">
                <a:ea typeface="Verdana" panose="020B0604030504040204" pitchFamily="34" charset="0"/>
              </a:rPr>
              <a:t> </a:t>
            </a:r>
            <a:r>
              <a:rPr lang="el-GR" sz="1600" dirty="0" err="1">
                <a:ea typeface="Verdana" panose="020B0604030504040204" pitchFamily="34" charset="0"/>
              </a:rPr>
              <a:t>Entry</a:t>
            </a:r>
            <a:r>
              <a:rPr lang="el-GR" sz="1600" dirty="0">
                <a:ea typeface="Verdana" panose="020B0604030504040204" pitchFamily="34" charset="0"/>
              </a:rPr>
              <a:t> </a:t>
            </a:r>
            <a:r>
              <a:rPr lang="el-GR" sz="1600" dirty="0" err="1">
                <a:ea typeface="Verdana" panose="020B0604030504040204" pitchFamily="34" charset="0"/>
              </a:rPr>
              <a:t>Point</a:t>
            </a:r>
            <a:r>
              <a:rPr lang="el-GR" sz="1600" dirty="0">
                <a:ea typeface="Verdana" panose="020B0604030504040204" pitchFamily="34" charset="0"/>
              </a:rPr>
              <a:t> για όλες τις δραστηριότητες που αφορούν στο πρόγραμμα Erasmus+ για την προγραμματική περίοδο 2021-2027</a:t>
            </a:r>
            <a:endParaRPr lang="en-US" sz="1600" dirty="0">
              <a:ea typeface="Verdana" panose="020B0604030504040204" pitchFamily="34" charset="0"/>
            </a:endParaRPr>
          </a:p>
          <a:p>
            <a:pPr marL="800100" marR="0" lvl="1"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l-GR" sz="1600" dirty="0">
                <a:ea typeface="Verdana" panose="020B0604030504040204" pitchFamily="34" charset="0"/>
              </a:rPr>
              <a:t>Για σκοπούς διαχείρισης, μπορείτε να προσθέσετε και άλλα </a:t>
            </a:r>
            <a:r>
              <a:rPr lang="el-GR" sz="1600" dirty="0" err="1">
                <a:ea typeface="Verdana" panose="020B0604030504040204" pitchFamily="34" charset="0"/>
              </a:rPr>
              <a:t>emails</a:t>
            </a:r>
            <a:r>
              <a:rPr lang="el-GR" sz="1600" dirty="0">
                <a:ea typeface="Verdana" panose="020B0604030504040204" pitchFamily="34" charset="0"/>
              </a:rPr>
              <a:t> που έχουν συνδεθεί με λογαριασμό EU </a:t>
            </a:r>
            <a:r>
              <a:rPr lang="el-GR" sz="1600" dirty="0" err="1">
                <a:ea typeface="Verdana" panose="020B0604030504040204" pitchFamily="34" charset="0"/>
              </a:rPr>
              <a:t>Login</a:t>
            </a:r>
            <a:r>
              <a:rPr lang="el-GR" sz="1600" dirty="0">
                <a:ea typeface="Verdana" panose="020B0604030504040204" pitchFamily="34" charset="0"/>
              </a:rPr>
              <a:t> (εκτός αυτών που αναγράφονταν στην αίτηση) και να τους εκχωρήσετε διαφορετικά δικαιώματα. </a:t>
            </a:r>
          </a:p>
          <a:p>
            <a:pPr marL="800100" marR="0" lvl="1"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l-GR" sz="1600" b="1" i="0" u="none" strike="noStrike" kern="1200" cap="none" spc="0" normalizeH="0" baseline="0" noProof="0" dirty="0">
                <a:ln>
                  <a:noFill/>
                </a:ln>
                <a:solidFill>
                  <a:srgbClr val="0563C1"/>
                </a:solidFill>
                <a:effectLst/>
                <a:uLnTx/>
                <a:uFillTx/>
                <a:ea typeface="Verdana" panose="020B0604030504040204" pitchFamily="34" charset="0"/>
                <a:hlinkClick r:id="rId4"/>
              </a:rPr>
              <a:t>Οδηγός</a:t>
            </a:r>
            <a:endParaRPr kumimoji="0" lang="en-GB" sz="1600" b="1" i="0" u="none" strike="noStrike" kern="1200" cap="none" spc="0" normalizeH="0" baseline="0" noProof="0" dirty="0">
              <a:ln>
                <a:noFill/>
              </a:ln>
              <a:solidFill>
                <a:prstClr val="black"/>
              </a:solidFill>
              <a:effectLst/>
              <a:uLnTx/>
              <a:uFillTx/>
              <a:ea typeface="Verdana" panose="020B0604030504040204" pitchFamily="34" charset="0"/>
            </a:endParaRPr>
          </a:p>
          <a:p>
            <a:endParaRPr lang="en-US" sz="1600" dirty="0"/>
          </a:p>
        </p:txBody>
      </p:sp>
      <p:sp>
        <p:nvSpPr>
          <p:cNvPr id="8" name="TextBox 7">
            <a:extLst>
              <a:ext uri="{FF2B5EF4-FFF2-40B4-BE49-F238E27FC236}">
                <a16:creationId xmlns:a16="http://schemas.microsoft.com/office/drawing/2014/main" id="{53AC957A-EC4D-0535-387C-82E4466936A0}"/>
              </a:ext>
            </a:extLst>
          </p:cNvPr>
          <p:cNvSpPr txBox="1"/>
          <p:nvPr/>
        </p:nvSpPr>
        <p:spPr>
          <a:xfrm>
            <a:off x="7049729" y="767038"/>
            <a:ext cx="4778477" cy="646331"/>
          </a:xfrm>
          <a:prstGeom prst="rect">
            <a:avLst/>
          </a:prstGeom>
          <a:solidFill>
            <a:schemeClr val="tx2">
              <a:lumMod val="20000"/>
              <a:lumOff val="80000"/>
            </a:schemeClr>
          </a:solidFill>
          <a:ln w="3175">
            <a:solidFill>
              <a:schemeClr val="accent1">
                <a:lumMod val="75000"/>
              </a:schemeClr>
            </a:solidFill>
          </a:ln>
        </p:spPr>
        <p:txBody>
          <a:bodyPr wrap="square" rtlCol="0">
            <a:spAutoFit/>
          </a:bodyPr>
          <a:lstStyle/>
          <a:p>
            <a:pPr algn="ctr"/>
            <a:r>
              <a:rPr lang="en-US" b="1" dirty="0">
                <a:solidFill>
                  <a:srgbClr val="1217F6"/>
                </a:solidFill>
                <a:hlinkClick r:id="rId5">
                  <a:extLst>
                    <a:ext uri="{A12FA001-AC4F-418D-AE19-62706E023703}">
                      <ahyp:hlinkClr xmlns:ahyp="http://schemas.microsoft.com/office/drawing/2018/hyperlinkcolor" val="tx"/>
                    </a:ext>
                  </a:extLst>
                </a:hlinkClick>
              </a:rPr>
              <a:t>Beneficiary Module (BM) </a:t>
            </a:r>
            <a:r>
              <a:rPr lang="en-US" b="1" dirty="0">
                <a:solidFill>
                  <a:schemeClr val="accent1"/>
                </a:solidFill>
              </a:rPr>
              <a:t> </a:t>
            </a:r>
          </a:p>
          <a:p>
            <a:pPr algn="ctr"/>
            <a:r>
              <a:rPr lang="el-GR" b="1" dirty="0">
                <a:solidFill>
                  <a:schemeClr val="accent1"/>
                </a:solidFill>
              </a:rPr>
              <a:t>ΔΙΑΧΕΙΡΙΣΗ ΣΧΕΔΙΩΝ</a:t>
            </a:r>
            <a:endParaRPr lang="en-US" b="1" dirty="0">
              <a:solidFill>
                <a:schemeClr val="accent1"/>
              </a:solidFill>
            </a:endParaRPr>
          </a:p>
        </p:txBody>
      </p:sp>
      <p:sp>
        <p:nvSpPr>
          <p:cNvPr id="7" name="TextBox 6">
            <a:extLst>
              <a:ext uri="{FF2B5EF4-FFF2-40B4-BE49-F238E27FC236}">
                <a16:creationId xmlns:a16="http://schemas.microsoft.com/office/drawing/2014/main" id="{CC6F8AAC-2DAA-0346-B3D2-B832D159BF4C}"/>
              </a:ext>
            </a:extLst>
          </p:cNvPr>
          <p:cNvSpPr txBox="1"/>
          <p:nvPr/>
        </p:nvSpPr>
        <p:spPr>
          <a:xfrm flipH="1">
            <a:off x="407323" y="33809"/>
            <a:ext cx="609323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2800" b="1">
                <a:solidFill>
                  <a:schemeClr val="bg1"/>
                </a:solidFill>
                <a:latin typeface="Century Gothic" panose="020B0502020202020204" pitchFamily="34" charset="0"/>
              </a:rPr>
              <a:t>Διαφορά μεταξύ </a:t>
            </a:r>
            <a:r>
              <a:rPr lang="en-US" sz="2800" b="1">
                <a:solidFill>
                  <a:schemeClr val="bg1"/>
                </a:solidFill>
                <a:latin typeface="Century Gothic" panose="020B0502020202020204" pitchFamily="34" charset="0"/>
              </a:rPr>
              <a:t>ORS &amp; BM </a:t>
            </a:r>
            <a:endParaRPr lang="en-GB" sz="2800" b="1">
              <a:solidFill>
                <a:schemeClr val="bg1"/>
              </a:solidFill>
              <a:latin typeface="Century Gothic" panose="020B0502020202020204" pitchFamily="34" charset="0"/>
            </a:endParaRPr>
          </a:p>
        </p:txBody>
      </p:sp>
      <p:sp>
        <p:nvSpPr>
          <p:cNvPr id="5" name="TextBox 4">
            <a:extLst>
              <a:ext uri="{FF2B5EF4-FFF2-40B4-BE49-F238E27FC236}">
                <a16:creationId xmlns:a16="http://schemas.microsoft.com/office/drawing/2014/main" id="{605C81FF-AE30-E9BB-52C3-11D7B51403E2}"/>
              </a:ext>
            </a:extLst>
          </p:cNvPr>
          <p:cNvSpPr txBox="1"/>
          <p:nvPr/>
        </p:nvSpPr>
        <p:spPr>
          <a:xfrm>
            <a:off x="1039602" y="737574"/>
            <a:ext cx="4480648" cy="646331"/>
          </a:xfrm>
          <a:prstGeom prst="rect">
            <a:avLst/>
          </a:prstGeom>
          <a:solidFill>
            <a:schemeClr val="tx2">
              <a:lumMod val="20000"/>
              <a:lumOff val="80000"/>
            </a:schemeClr>
          </a:solidFill>
          <a:ln>
            <a:solidFill>
              <a:schemeClr val="accent1"/>
            </a:solidFill>
          </a:ln>
        </p:spPr>
        <p:txBody>
          <a:bodyPr wrap="square">
            <a:spAutoFit/>
          </a:bodyPr>
          <a:lstStyle/>
          <a:p>
            <a:pPr algn="ctr"/>
            <a:r>
              <a:rPr lang="en-US" b="1" dirty="0">
                <a:solidFill>
                  <a:srgbClr val="1217F6"/>
                </a:solidFill>
                <a:hlinkClick r:id="rId6">
                  <a:extLst>
                    <a:ext uri="{A12FA001-AC4F-418D-AE19-62706E023703}">
                      <ahyp:hlinkClr xmlns:ahyp="http://schemas.microsoft.com/office/drawing/2018/hyperlinkcolor" val="tx"/>
                    </a:ext>
                  </a:extLst>
                </a:hlinkClick>
              </a:rPr>
              <a:t>Organisation Registration System (ORS)</a:t>
            </a:r>
            <a:r>
              <a:rPr lang="el-GR" b="1" dirty="0">
                <a:solidFill>
                  <a:srgbClr val="1217F6"/>
                </a:solidFill>
                <a:hlinkClick r:id="rId6">
                  <a:extLst>
                    <a:ext uri="{A12FA001-AC4F-418D-AE19-62706E023703}">
                      <ahyp:hlinkClr xmlns:ahyp="http://schemas.microsoft.com/office/drawing/2018/hyperlinkcolor" val="tx"/>
                    </a:ext>
                  </a:extLst>
                </a:hlinkClick>
              </a:rPr>
              <a:t> </a:t>
            </a:r>
            <a:r>
              <a:rPr lang="el-GR" b="1" dirty="0">
                <a:solidFill>
                  <a:schemeClr val="accent1"/>
                </a:solidFill>
              </a:rPr>
              <a:t> </a:t>
            </a:r>
          </a:p>
          <a:p>
            <a:pPr algn="ctr"/>
            <a:r>
              <a:rPr lang="el-GR" b="1" dirty="0">
                <a:solidFill>
                  <a:schemeClr val="accent1"/>
                </a:solidFill>
              </a:rPr>
              <a:t>ΔΙΑΧΕΙΡΙΣΗ ΣΤΟΙΧΕΙΩΝ ΟΡΓΑΝΙΣΜΟΥ</a:t>
            </a:r>
          </a:p>
        </p:txBody>
      </p:sp>
    </p:spTree>
    <p:extLst>
      <p:ext uri="{BB962C8B-B14F-4D97-AF65-F5344CB8AC3E}">
        <p14:creationId xmlns:p14="http://schemas.microsoft.com/office/powerpoint/2010/main" val="2692297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mph" presetSubtype="0" fill="hold" grpId="0" nodeType="clickEffect">
                                  <p:stCondLst>
                                    <p:cond delay="0"/>
                                  </p:stCondLst>
                                  <p:childTnLst>
                                    <p:anim calcmode="discrete" valueType="str">
                                      <p:cBhvr override="childStyle">
                                        <p:cTn id="6" dur="2000" fill="hold"/>
                                        <p:tgtEl>
                                          <p:spTgt spid="3"/>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9804E0-8A38-A2A3-1429-A0AF31410AE5}"/>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BD6B54A9-8BDA-9BB6-8541-5D0A29B1E22C}"/>
              </a:ext>
            </a:extLst>
          </p:cNvPr>
          <p:cNvSpPr txBox="1"/>
          <p:nvPr/>
        </p:nvSpPr>
        <p:spPr>
          <a:xfrm flipH="1">
            <a:off x="407322" y="33809"/>
            <a:ext cx="11784677"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2600" b="1" dirty="0">
                <a:solidFill>
                  <a:schemeClr val="bg1"/>
                </a:solidFill>
                <a:latin typeface="Century Gothic" panose="020B0502020202020204" pitchFamily="34" charset="0"/>
              </a:rPr>
              <a:t>Ταυτοποίηση δύο παραγόντων – Για </a:t>
            </a:r>
            <a:r>
              <a:rPr lang="el-GR" sz="2600" b="1" dirty="0">
                <a:solidFill>
                  <a:schemeClr val="bg1"/>
                </a:solidFill>
                <a:latin typeface="Century Gothic" panose="020B0502020202020204" pitchFamily="34" charset="0"/>
                <a:hlinkClick r:id="rId3"/>
              </a:rPr>
              <a:t>πρόσβαση</a:t>
            </a:r>
            <a:r>
              <a:rPr lang="el-GR" sz="2600" b="1" dirty="0">
                <a:solidFill>
                  <a:schemeClr val="bg1"/>
                </a:solidFill>
                <a:latin typeface="Century Gothic" panose="020B0502020202020204" pitchFamily="34" charset="0"/>
              </a:rPr>
              <a:t> στο ΒΜ</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800" b="1" dirty="0">
              <a:solidFill>
                <a:schemeClr val="bg1"/>
              </a:solidFill>
              <a:latin typeface="Century Gothic" panose="020B0502020202020204" pitchFamily="34" charset="0"/>
            </a:endParaRPr>
          </a:p>
        </p:txBody>
      </p:sp>
      <p:pic>
        <p:nvPicPr>
          <p:cNvPr id="5" name="Picture 4" descr="A screenshot of a computer screen&#10;&#10;AI-generated content may be incorrect.">
            <a:extLst>
              <a:ext uri="{FF2B5EF4-FFF2-40B4-BE49-F238E27FC236}">
                <a16:creationId xmlns:a16="http://schemas.microsoft.com/office/drawing/2014/main" id="{E8449DE0-387F-76EF-D922-88D95B659EB6}"/>
              </a:ext>
            </a:extLst>
          </p:cNvPr>
          <p:cNvPicPr>
            <a:picLocks noChangeAspect="1"/>
          </p:cNvPicPr>
          <p:nvPr/>
        </p:nvPicPr>
        <p:blipFill>
          <a:blip r:embed="rId4"/>
          <a:stretch>
            <a:fillRect/>
          </a:stretch>
        </p:blipFill>
        <p:spPr>
          <a:xfrm>
            <a:off x="407322" y="855903"/>
            <a:ext cx="10024704" cy="5633387"/>
          </a:xfrm>
          <a:prstGeom prst="rect">
            <a:avLst/>
          </a:prstGeom>
        </p:spPr>
      </p:pic>
    </p:spTree>
    <p:extLst>
      <p:ext uri="{BB962C8B-B14F-4D97-AF65-F5344CB8AC3E}">
        <p14:creationId xmlns:p14="http://schemas.microsoft.com/office/powerpoint/2010/main" val="26601441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6F8AAC-2DAA-0346-B3D2-B832D159BF4C}"/>
              </a:ext>
            </a:extLst>
          </p:cNvPr>
          <p:cNvSpPr txBox="1"/>
          <p:nvPr/>
        </p:nvSpPr>
        <p:spPr>
          <a:xfrm flipH="1">
            <a:off x="149629" y="60190"/>
            <a:ext cx="10647485" cy="523220"/>
          </a:xfrm>
          <a:prstGeom prst="rect">
            <a:avLst/>
          </a:prstGeom>
          <a:noFill/>
        </p:spPr>
        <p:txBody>
          <a:bodyPr wrap="square" rtlCol="0">
            <a:spAutoFit/>
          </a:bodyPr>
          <a:lstStyle/>
          <a:p>
            <a:pPr lvl="0"/>
            <a:r>
              <a:rPr lang="en-US" sz="2800" b="1">
                <a:solidFill>
                  <a:schemeClr val="bg1"/>
                </a:solidFill>
                <a:latin typeface="Century Gothic" panose="020B0502020202020204" pitchFamily="34" charset="0"/>
              </a:rPr>
              <a:t>Erasmus+ and European Solidary Corps</a:t>
            </a:r>
            <a:r>
              <a:rPr lang="el-GR" sz="2800" b="1">
                <a:solidFill>
                  <a:schemeClr val="bg1"/>
                </a:solidFill>
                <a:latin typeface="Century Gothic" panose="020B0502020202020204" pitchFamily="34" charset="0"/>
              </a:rPr>
              <a:t> </a:t>
            </a:r>
            <a:r>
              <a:rPr lang="en-US" sz="2800" b="1">
                <a:solidFill>
                  <a:schemeClr val="bg1"/>
                </a:solidFill>
                <a:latin typeface="Century Gothic" panose="020B0502020202020204" pitchFamily="34" charset="0"/>
              </a:rPr>
              <a:t>Platform </a:t>
            </a:r>
          </a:p>
        </p:txBody>
      </p:sp>
      <p:pic>
        <p:nvPicPr>
          <p:cNvPr id="5" name="Picture 4">
            <a:extLst>
              <a:ext uri="{FF2B5EF4-FFF2-40B4-BE49-F238E27FC236}">
                <a16:creationId xmlns:a16="http://schemas.microsoft.com/office/drawing/2014/main" id="{37914615-E4EE-BBA5-9AF6-86FAEED77BF3}"/>
              </a:ext>
            </a:extLst>
          </p:cNvPr>
          <p:cNvPicPr>
            <a:picLocks noChangeAspect="1"/>
          </p:cNvPicPr>
          <p:nvPr/>
        </p:nvPicPr>
        <p:blipFill>
          <a:blip r:embed="rId3"/>
          <a:stretch>
            <a:fillRect/>
          </a:stretch>
        </p:blipFill>
        <p:spPr>
          <a:xfrm>
            <a:off x="0" y="747252"/>
            <a:ext cx="12192000" cy="5023844"/>
          </a:xfrm>
          <a:prstGeom prst="rect">
            <a:avLst/>
          </a:prstGeom>
        </p:spPr>
      </p:pic>
      <p:sp>
        <p:nvSpPr>
          <p:cNvPr id="3" name="Rectangle 2">
            <a:extLst>
              <a:ext uri="{FF2B5EF4-FFF2-40B4-BE49-F238E27FC236}">
                <a16:creationId xmlns:a16="http://schemas.microsoft.com/office/drawing/2014/main" id="{E3F7A65C-45F7-50FB-17E5-B0E337049A03}"/>
              </a:ext>
            </a:extLst>
          </p:cNvPr>
          <p:cNvSpPr/>
          <p:nvPr/>
        </p:nvSpPr>
        <p:spPr>
          <a:xfrm>
            <a:off x="9123807" y="4513250"/>
            <a:ext cx="2649894" cy="699796"/>
          </a:xfrm>
          <a:prstGeom prst="rect">
            <a:avLst/>
          </a:prstGeom>
          <a:solidFill>
            <a:schemeClr val="accent6">
              <a:lumMod val="40000"/>
              <a:lumOff val="60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r>
              <a:rPr lang="el-GR" b="1" dirty="0">
                <a:solidFill>
                  <a:schemeClr val="tx1">
                    <a:lumMod val="75000"/>
                    <a:lumOff val="25000"/>
                  </a:schemeClr>
                </a:solidFill>
                <a:latin typeface="Verdana" panose="020B0604030504040204" pitchFamily="34" charset="0"/>
                <a:ea typeface="Verdana" panose="020B0604030504040204" pitchFamily="34" charset="0"/>
                <a:hlinkClick r:id="rId4"/>
              </a:rPr>
              <a:t>Πλατφόρμα </a:t>
            </a:r>
            <a:r>
              <a:rPr lang="en-US" b="1" dirty="0">
                <a:solidFill>
                  <a:schemeClr val="tx1">
                    <a:lumMod val="75000"/>
                    <a:lumOff val="25000"/>
                  </a:schemeClr>
                </a:solidFill>
                <a:latin typeface="Verdana" panose="020B0604030504040204" pitchFamily="34" charset="0"/>
                <a:ea typeface="Verdana" panose="020B0604030504040204" pitchFamily="34" charset="0"/>
                <a:hlinkClick r:id="rId4"/>
              </a:rPr>
              <a:t>EESCP</a:t>
            </a:r>
            <a:r>
              <a:rPr lang="en-US" b="1" dirty="0">
                <a:solidFill>
                  <a:schemeClr val="tx1">
                    <a:lumMod val="75000"/>
                    <a:lumOff val="25000"/>
                  </a:schemeClr>
                </a:solidFill>
                <a:latin typeface="Verdana" panose="020B0604030504040204" pitchFamily="34" charset="0"/>
                <a:ea typeface="Verdana" panose="020B0604030504040204" pitchFamily="34" charset="0"/>
              </a:rPr>
              <a:t>  </a:t>
            </a:r>
            <a:endParaRPr lang="en-GB" b="1" dirty="0">
              <a:solidFill>
                <a:schemeClr val="bg1"/>
              </a:solidFill>
            </a:endParaRPr>
          </a:p>
        </p:txBody>
      </p:sp>
    </p:spTree>
    <p:extLst>
      <p:ext uri="{BB962C8B-B14F-4D97-AF65-F5344CB8AC3E}">
        <p14:creationId xmlns:p14="http://schemas.microsoft.com/office/powerpoint/2010/main" val="9235850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6F8AAC-2DAA-0346-B3D2-B832D159BF4C}"/>
              </a:ext>
            </a:extLst>
          </p:cNvPr>
          <p:cNvSpPr txBox="1"/>
          <p:nvPr/>
        </p:nvSpPr>
        <p:spPr>
          <a:xfrm flipH="1">
            <a:off x="-2028307" y="60190"/>
            <a:ext cx="10684042" cy="523220"/>
          </a:xfrm>
          <a:prstGeom prst="rect">
            <a:avLst/>
          </a:prstGeom>
          <a:noFill/>
        </p:spPr>
        <p:txBody>
          <a:bodyPr wrap="square" rtlCol="0">
            <a:spAutoFit/>
          </a:bodyPr>
          <a:lstStyle/>
          <a:p>
            <a:pPr algn="ctr"/>
            <a:r>
              <a:rPr lang="el-GR" sz="2800" b="1">
                <a:solidFill>
                  <a:schemeClr val="bg1"/>
                </a:solidFill>
                <a:latin typeface="Century Gothic" panose="020B0502020202020204" pitchFamily="34" charset="0"/>
              </a:rPr>
              <a:t>ΑΡΧΙΚΗ ΣΕΛΙΔΑ </a:t>
            </a:r>
            <a:r>
              <a:rPr lang="en-US" sz="2800" b="1">
                <a:solidFill>
                  <a:schemeClr val="bg1"/>
                </a:solidFill>
                <a:latin typeface="Century Gothic" panose="020B0502020202020204" pitchFamily="34" charset="0"/>
              </a:rPr>
              <a:t>EESCP – TOP MENU</a:t>
            </a:r>
            <a:endParaRPr lang="en-GB" sz="2800" b="1">
              <a:solidFill>
                <a:schemeClr val="bg1"/>
              </a:solidFill>
              <a:latin typeface="Century Gothic" panose="020B0502020202020204" pitchFamily="34"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566" y="4361590"/>
            <a:ext cx="11810434" cy="2305090"/>
          </a:xfrm>
          <a:prstGeom prst="rect">
            <a:avLst/>
          </a:prstGeom>
        </p:spPr>
      </p:pic>
      <p:sp>
        <p:nvSpPr>
          <p:cNvPr id="4" name="Rectangle 3">
            <a:extLst>
              <a:ext uri="{FF2B5EF4-FFF2-40B4-BE49-F238E27FC236}">
                <a16:creationId xmlns:a16="http://schemas.microsoft.com/office/drawing/2014/main" id="{2A2F02D5-E21C-853A-348C-B33239A103D5}"/>
              </a:ext>
            </a:extLst>
          </p:cNvPr>
          <p:cNvSpPr/>
          <p:nvPr/>
        </p:nvSpPr>
        <p:spPr>
          <a:xfrm>
            <a:off x="720352" y="923599"/>
            <a:ext cx="10593363" cy="2957861"/>
          </a:xfrm>
          <a:prstGeom prst="rect">
            <a:avLst/>
          </a:prstGeom>
        </p:spPr>
        <p:txBody>
          <a:bodyPr wrap="square">
            <a:spAutoFit/>
          </a:bodyPr>
          <a:lstStyle/>
          <a:p>
            <a:pPr marL="457200" indent="-457200">
              <a:lnSpc>
                <a:spcPct val="150000"/>
              </a:lnSpc>
              <a:buFont typeface="+mj-lt"/>
              <a:buAutoNum type="arabicPeriod"/>
            </a:pPr>
            <a:r>
              <a:rPr lang="el-GR" dirty="0">
                <a:ea typeface="Verdana" panose="020B0604030504040204" pitchFamily="34" charset="0"/>
              </a:rPr>
              <a:t>Πλοήγηση στην πλατφόρμα</a:t>
            </a:r>
          </a:p>
          <a:p>
            <a:pPr marL="457200" indent="-457200">
              <a:lnSpc>
                <a:spcPct val="150000"/>
              </a:lnSpc>
              <a:buFont typeface="+mj-lt"/>
              <a:buAutoNum type="arabicPeriod"/>
            </a:pPr>
            <a:r>
              <a:rPr lang="el-GR" dirty="0">
                <a:ea typeface="Verdana" panose="020B0604030504040204" pitchFamily="34" charset="0"/>
              </a:rPr>
              <a:t>Εγγραφή – Σύνδεση με ένα από τα </a:t>
            </a:r>
            <a:r>
              <a:rPr lang="en-GB" dirty="0">
                <a:ea typeface="Verdana" panose="020B0604030504040204" pitchFamily="34" charset="0"/>
              </a:rPr>
              <a:t>EU Logins </a:t>
            </a:r>
            <a:r>
              <a:rPr lang="el-GR" dirty="0">
                <a:ea typeface="Verdana" panose="020B0604030504040204" pitchFamily="34" charset="0"/>
              </a:rPr>
              <a:t>που συνδέονται με </a:t>
            </a:r>
            <a:r>
              <a:rPr lang="en-US" dirty="0">
                <a:ea typeface="Verdana" panose="020B0604030504040204" pitchFamily="34" charset="0"/>
              </a:rPr>
              <a:t>emails </a:t>
            </a:r>
            <a:r>
              <a:rPr lang="el-GR" dirty="0">
                <a:ea typeface="Verdana" panose="020B0604030504040204" pitchFamily="34" charset="0"/>
              </a:rPr>
              <a:t>που έχουν καταχωρηθεί στην αίτηση για επιχορήγηση/Αποσύνδεση, αλλά και με οποιαδήποτε από τα </a:t>
            </a:r>
            <a:r>
              <a:rPr lang="en-US" dirty="0">
                <a:ea typeface="Verdana" panose="020B0604030504040204" pitchFamily="34" charset="0"/>
              </a:rPr>
              <a:t>EU Logins </a:t>
            </a:r>
            <a:r>
              <a:rPr lang="el-GR" dirty="0">
                <a:ea typeface="Verdana" panose="020B0604030504040204" pitchFamily="34" charset="0"/>
              </a:rPr>
              <a:t>που συνδέονται με </a:t>
            </a:r>
            <a:r>
              <a:rPr lang="en-US" dirty="0">
                <a:ea typeface="Verdana" panose="020B0604030504040204" pitchFamily="34" charset="0"/>
              </a:rPr>
              <a:t>emails </a:t>
            </a:r>
            <a:r>
              <a:rPr lang="el-GR" dirty="0">
                <a:ea typeface="Verdana" panose="020B0604030504040204" pitchFamily="34" charset="0"/>
              </a:rPr>
              <a:t>που καταχωρήθηκαν εκ των υστέρων στο </a:t>
            </a:r>
            <a:r>
              <a:rPr lang="en-US" dirty="0">
                <a:ea typeface="Verdana" panose="020B0604030504040204" pitchFamily="34" charset="0"/>
              </a:rPr>
              <a:t>BM </a:t>
            </a:r>
            <a:r>
              <a:rPr lang="el-GR" dirty="0">
                <a:ea typeface="Verdana" panose="020B0604030504040204" pitchFamily="34" charset="0"/>
              </a:rPr>
              <a:t>και τους εκχωρήθηκαν δικαιώματα πρόσβασης.</a:t>
            </a:r>
          </a:p>
          <a:p>
            <a:pPr>
              <a:lnSpc>
                <a:spcPct val="150000"/>
              </a:lnSpc>
            </a:pPr>
            <a:r>
              <a:rPr lang="el-GR" b="1" i="1" dirty="0">
                <a:solidFill>
                  <a:schemeClr val="tx1">
                    <a:lumMod val="75000"/>
                    <a:lumOff val="25000"/>
                  </a:schemeClr>
                </a:solidFill>
                <a:ea typeface="Verdana" panose="020B0604030504040204" pitchFamily="34" charset="0"/>
              </a:rPr>
              <a:t>Σύνδεσμος Πλατφόρμας</a:t>
            </a:r>
            <a:r>
              <a:rPr lang="en-US" b="1" i="1" dirty="0">
                <a:solidFill>
                  <a:schemeClr val="tx1">
                    <a:lumMod val="75000"/>
                    <a:lumOff val="25000"/>
                  </a:schemeClr>
                </a:solidFill>
                <a:ea typeface="Verdana" panose="020B0604030504040204" pitchFamily="34" charset="0"/>
              </a:rPr>
              <a:t>: </a:t>
            </a:r>
            <a:r>
              <a:rPr lang="en-US" b="1" i="1" dirty="0">
                <a:solidFill>
                  <a:schemeClr val="tx1">
                    <a:lumMod val="75000"/>
                    <a:lumOff val="25000"/>
                  </a:schemeClr>
                </a:solidFill>
                <a:ea typeface="Verdana" panose="020B0604030504040204" pitchFamily="34" charset="0"/>
                <a:hlinkClick r:id="rId4"/>
              </a:rPr>
              <a:t>https://webgate.ec.europa.eu/erasmus-esc/index/</a:t>
            </a:r>
            <a:r>
              <a:rPr lang="en-US" b="1" i="1" dirty="0">
                <a:solidFill>
                  <a:schemeClr val="tx1">
                    <a:lumMod val="75000"/>
                    <a:lumOff val="25000"/>
                  </a:schemeClr>
                </a:solidFill>
                <a:ea typeface="Verdana" panose="020B0604030504040204" pitchFamily="34" charset="0"/>
              </a:rPr>
              <a:t> </a:t>
            </a:r>
            <a:endParaRPr lang="el-GR" b="1" i="1" dirty="0">
              <a:solidFill>
                <a:schemeClr val="tx1">
                  <a:lumMod val="75000"/>
                  <a:lumOff val="25000"/>
                </a:schemeClr>
              </a:solidFill>
              <a:ea typeface="Verdana" panose="020B0604030504040204" pitchFamily="34" charset="0"/>
            </a:endParaRPr>
          </a:p>
          <a:p>
            <a:pPr>
              <a:lnSpc>
                <a:spcPct val="150000"/>
              </a:lnSpc>
            </a:pPr>
            <a:r>
              <a:rPr lang="en-US" dirty="0">
                <a:ea typeface="Verdana" panose="020B0604030504040204" pitchFamily="34" charset="0"/>
              </a:rPr>
              <a:t>3. </a:t>
            </a:r>
            <a:r>
              <a:rPr lang="el-GR" dirty="0">
                <a:ea typeface="Verdana" panose="020B0604030504040204" pitchFamily="34" charset="0"/>
              </a:rPr>
              <a:t>Προεπιλεγμένη γλώσσα</a:t>
            </a:r>
            <a:r>
              <a:rPr lang="en-US" dirty="0">
                <a:ea typeface="Verdana" panose="020B0604030504040204" pitchFamily="34" charset="0"/>
              </a:rPr>
              <a:t>:</a:t>
            </a:r>
            <a:r>
              <a:rPr lang="el-GR" dirty="0">
                <a:ea typeface="Verdana" panose="020B0604030504040204" pitchFamily="34" charset="0"/>
              </a:rPr>
              <a:t> Αγγλικά</a:t>
            </a:r>
            <a:r>
              <a:rPr lang="en-US" dirty="0">
                <a:ea typeface="Verdana" panose="020B0604030504040204" pitchFamily="34" charset="0"/>
              </a:rPr>
              <a:t>.</a:t>
            </a:r>
            <a:r>
              <a:rPr lang="el-GR" dirty="0">
                <a:ea typeface="Verdana" panose="020B0604030504040204" pitchFamily="34" charset="0"/>
              </a:rPr>
              <a:t> </a:t>
            </a:r>
            <a:r>
              <a:rPr lang="en-US" dirty="0">
                <a:ea typeface="Verdana" panose="020B0604030504040204" pitchFamily="34" charset="0"/>
              </a:rPr>
              <a:t>M</a:t>
            </a:r>
            <a:r>
              <a:rPr lang="el-GR" dirty="0" err="1">
                <a:ea typeface="Verdana" panose="020B0604030504040204" pitchFamily="34" charset="0"/>
              </a:rPr>
              <a:t>πορείτε</a:t>
            </a:r>
            <a:r>
              <a:rPr lang="el-GR" dirty="0">
                <a:ea typeface="Verdana" panose="020B0604030504040204" pitchFamily="34" charset="0"/>
              </a:rPr>
              <a:t> να μετατρέψετε τη γλώσσα στα Ελληνικά.</a:t>
            </a:r>
          </a:p>
          <a:p>
            <a:pPr>
              <a:lnSpc>
                <a:spcPct val="150000"/>
              </a:lnSpc>
            </a:pPr>
            <a:r>
              <a:rPr lang="en-US" dirty="0">
                <a:ea typeface="Verdana" panose="020B0604030504040204" pitchFamily="34" charset="0"/>
              </a:rPr>
              <a:t>4. </a:t>
            </a:r>
            <a:r>
              <a:rPr lang="el-GR" dirty="0">
                <a:ea typeface="Verdana" panose="020B0604030504040204" pitchFamily="34" charset="0"/>
              </a:rPr>
              <a:t>Ειδοποιήσεις της πλατφόρμας προς τον χρήστη</a:t>
            </a:r>
          </a:p>
        </p:txBody>
      </p:sp>
    </p:spTree>
    <p:extLst>
      <p:ext uri="{BB962C8B-B14F-4D97-AF65-F5344CB8AC3E}">
        <p14:creationId xmlns:p14="http://schemas.microsoft.com/office/powerpoint/2010/main" val="25311472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6F8AAC-2DAA-0346-B3D2-B832D159BF4C}"/>
              </a:ext>
            </a:extLst>
          </p:cNvPr>
          <p:cNvSpPr txBox="1"/>
          <p:nvPr/>
        </p:nvSpPr>
        <p:spPr>
          <a:xfrm flipH="1">
            <a:off x="-1" y="60190"/>
            <a:ext cx="10954139" cy="523220"/>
          </a:xfrm>
          <a:prstGeom prst="rect">
            <a:avLst/>
          </a:prstGeom>
          <a:noFill/>
        </p:spPr>
        <p:txBody>
          <a:bodyPr wrap="square" rtlCol="0">
            <a:spAutoFit/>
          </a:bodyPr>
          <a:lstStyle/>
          <a:p>
            <a:pPr lvl="0"/>
            <a:r>
              <a:rPr lang="en-GB" sz="2800">
                <a:solidFill>
                  <a:schemeClr val="bg1"/>
                </a:solidFill>
                <a:latin typeface="Verdana" panose="020B0604030504040204" pitchFamily="34" charset="0"/>
                <a:ea typeface="Verdana" panose="020B0604030504040204" pitchFamily="34" charset="0"/>
                <a:cs typeface="Calibri" pitchFamily="34" charset="0"/>
              </a:rPr>
              <a:t> </a:t>
            </a:r>
            <a:r>
              <a:rPr lang="el-GR" sz="2800" b="1">
                <a:solidFill>
                  <a:schemeClr val="bg1"/>
                </a:solidFill>
                <a:latin typeface="Century Gothic" panose="020B0502020202020204" pitchFamily="34" charset="0"/>
              </a:rPr>
              <a:t>Σημείο Εισόδου</a:t>
            </a:r>
            <a:r>
              <a:rPr lang="en-GB" sz="2800" b="1">
                <a:solidFill>
                  <a:schemeClr val="bg1"/>
                </a:solidFill>
                <a:latin typeface="Century Gothic" panose="020B0502020202020204" pitchFamily="34" charset="0"/>
              </a:rPr>
              <a:t>: </a:t>
            </a:r>
            <a:r>
              <a:rPr lang="en-US" sz="2800" b="1">
                <a:solidFill>
                  <a:schemeClr val="bg1"/>
                </a:solidFill>
                <a:latin typeface="Century Gothic" panose="020B0502020202020204" pitchFamily="34" charset="0"/>
              </a:rPr>
              <a:t>Erasmus+ and European Solidary Corps</a:t>
            </a:r>
          </a:p>
        </p:txBody>
      </p:sp>
      <p:sp>
        <p:nvSpPr>
          <p:cNvPr id="4" name="Rectangle 3"/>
          <p:cNvSpPr/>
          <p:nvPr/>
        </p:nvSpPr>
        <p:spPr>
          <a:xfrm>
            <a:off x="3137868" y="1021417"/>
            <a:ext cx="9054132" cy="4876720"/>
          </a:xfrm>
          <a:prstGeom prst="rect">
            <a:avLst/>
          </a:prstGeom>
        </p:spPr>
        <p:txBody>
          <a:bodyPr wrap="square">
            <a:spAutoFit/>
          </a:bodyPr>
          <a:lstStyle/>
          <a:p>
            <a:r>
              <a:rPr lang="el-GR" sz="2400" b="1" dirty="0">
                <a:solidFill>
                  <a:schemeClr val="tx1">
                    <a:lumMod val="75000"/>
                    <a:lumOff val="25000"/>
                  </a:schemeClr>
                </a:solidFill>
                <a:ea typeface="Verdana" panose="020B0604030504040204" pitchFamily="34" charset="0"/>
                <a:hlinkClick r:id="rId3"/>
              </a:rPr>
              <a:t>Πλατφόρμα </a:t>
            </a:r>
            <a:r>
              <a:rPr lang="en-US" sz="2400" b="1" dirty="0">
                <a:solidFill>
                  <a:schemeClr val="tx1">
                    <a:lumMod val="75000"/>
                    <a:lumOff val="25000"/>
                  </a:schemeClr>
                </a:solidFill>
                <a:ea typeface="Verdana" panose="020B0604030504040204" pitchFamily="34" charset="0"/>
                <a:hlinkClick r:id="rId3"/>
              </a:rPr>
              <a:t>EESCP</a:t>
            </a:r>
            <a:r>
              <a:rPr lang="en-US" sz="2400" b="1" dirty="0">
                <a:solidFill>
                  <a:schemeClr val="tx1">
                    <a:lumMod val="75000"/>
                    <a:lumOff val="25000"/>
                  </a:schemeClr>
                </a:solidFill>
                <a:ea typeface="Verdana" panose="020B0604030504040204" pitchFamily="34" charset="0"/>
              </a:rPr>
              <a:t> </a:t>
            </a:r>
            <a:r>
              <a:rPr lang="el-GR" sz="2400" b="1" dirty="0">
                <a:ea typeface="Verdana" panose="020B0604030504040204" pitchFamily="34" charset="0"/>
              </a:rPr>
              <a:t> </a:t>
            </a:r>
            <a:r>
              <a:rPr lang="en-US" sz="2400" b="1" dirty="0">
                <a:ea typeface="Verdana" panose="020B0604030504040204" pitchFamily="34" charset="0"/>
              </a:rPr>
              <a:t>“Single Entry Point”</a:t>
            </a:r>
            <a:endParaRPr lang="el-GR" sz="2400" b="1" dirty="0">
              <a:ea typeface="Verdana" panose="020B0604030504040204" pitchFamily="34" charset="0"/>
            </a:endParaRPr>
          </a:p>
          <a:p>
            <a:endParaRPr lang="el-GR" sz="2000" b="1" dirty="0">
              <a:ea typeface="Verdana" panose="020B0604030504040204" pitchFamily="34" charset="0"/>
            </a:endParaRPr>
          </a:p>
          <a:p>
            <a:pPr>
              <a:lnSpc>
                <a:spcPct val="150000"/>
              </a:lnSpc>
            </a:pPr>
            <a:r>
              <a:rPr lang="en-US" sz="2000" b="1" dirty="0">
                <a:ea typeface="Verdana" panose="020B0604030504040204" pitchFamily="34" charset="0"/>
              </a:rPr>
              <a:t>“HOME” : </a:t>
            </a:r>
            <a:r>
              <a:rPr lang="el-GR" sz="2000" dirty="0">
                <a:ea typeface="Verdana" panose="020B0604030504040204" pitchFamily="34" charset="0"/>
              </a:rPr>
              <a:t>Επιστροφή στο </a:t>
            </a:r>
            <a:r>
              <a:rPr lang="en-US" sz="2000" dirty="0">
                <a:ea typeface="Verdana" panose="020B0604030504040204" pitchFamily="34" charset="0"/>
              </a:rPr>
              <a:t>Homepage</a:t>
            </a:r>
          </a:p>
          <a:p>
            <a:pPr marL="457200" indent="-457200">
              <a:lnSpc>
                <a:spcPct val="150000"/>
              </a:lnSpc>
              <a:buFont typeface="+mj-lt"/>
              <a:buAutoNum type="arabicPeriod"/>
            </a:pPr>
            <a:r>
              <a:rPr lang="en-US" sz="2000" b="1" dirty="0">
                <a:ea typeface="Verdana" panose="020B0604030504040204" pitchFamily="34" charset="0"/>
              </a:rPr>
              <a:t>“ORGANISATIONS”:</a:t>
            </a:r>
          </a:p>
          <a:p>
            <a:pPr marL="342900" indent="-342900">
              <a:lnSpc>
                <a:spcPct val="150000"/>
              </a:lnSpc>
              <a:buFontTx/>
              <a:buChar char="-"/>
            </a:pPr>
            <a:r>
              <a:rPr lang="el-GR" sz="2000" dirty="0">
                <a:solidFill>
                  <a:schemeClr val="tx1">
                    <a:lumMod val="75000"/>
                    <a:lumOff val="25000"/>
                  </a:schemeClr>
                </a:solidFill>
                <a:ea typeface="Verdana" panose="020B0604030504040204" pitchFamily="34" charset="0"/>
                <a:hlinkClick r:id="rId4"/>
              </a:rPr>
              <a:t>Εξεύρεση οργανισμών</a:t>
            </a:r>
            <a:endParaRPr lang="en-US" sz="2000" dirty="0">
              <a:solidFill>
                <a:schemeClr val="tx1">
                  <a:lumMod val="75000"/>
                  <a:lumOff val="25000"/>
                </a:schemeClr>
              </a:solidFill>
              <a:ea typeface="Verdana" panose="020B0604030504040204" pitchFamily="34" charset="0"/>
            </a:endParaRPr>
          </a:p>
          <a:p>
            <a:pPr marL="342900" indent="-342900">
              <a:lnSpc>
                <a:spcPct val="150000"/>
              </a:lnSpc>
              <a:buFontTx/>
              <a:buChar char="-"/>
            </a:pPr>
            <a:r>
              <a:rPr lang="el-GR" sz="2000" dirty="0">
                <a:solidFill>
                  <a:schemeClr val="tx1">
                    <a:lumMod val="75000"/>
                    <a:lumOff val="25000"/>
                  </a:schemeClr>
                </a:solidFill>
                <a:ea typeface="Verdana" panose="020B0604030504040204" pitchFamily="34" charset="0"/>
                <a:hlinkClick r:id="rId5"/>
              </a:rPr>
              <a:t>Εγγραφή νέου οργανισμού</a:t>
            </a:r>
            <a:r>
              <a:rPr lang="el-GR" sz="2000" dirty="0">
                <a:solidFill>
                  <a:schemeClr val="tx1">
                    <a:lumMod val="75000"/>
                    <a:lumOff val="25000"/>
                  </a:schemeClr>
                </a:solidFill>
                <a:ea typeface="Verdana" panose="020B0604030504040204" pitchFamily="34" charset="0"/>
              </a:rPr>
              <a:t> </a:t>
            </a:r>
          </a:p>
          <a:p>
            <a:pPr>
              <a:lnSpc>
                <a:spcPct val="150000"/>
              </a:lnSpc>
            </a:pPr>
            <a:r>
              <a:rPr lang="el-GR" sz="2000" b="1" dirty="0">
                <a:ea typeface="Verdana" panose="020B0604030504040204" pitchFamily="34" charset="0"/>
              </a:rPr>
              <a:t>2. </a:t>
            </a:r>
            <a:r>
              <a:rPr lang="en-US" sz="2000" b="1" dirty="0">
                <a:ea typeface="Verdana" panose="020B0604030504040204" pitchFamily="34" charset="0"/>
              </a:rPr>
              <a:t>“OPPORTUNITIES”: </a:t>
            </a:r>
            <a:r>
              <a:rPr lang="el-GR" sz="2000" b="1" dirty="0">
                <a:ea typeface="Verdana" panose="020B0604030504040204" pitchFamily="34" charset="0"/>
              </a:rPr>
              <a:t>Πρόσβαση σε όλες τις διαθέσιμες αιτήσεις </a:t>
            </a:r>
            <a:r>
              <a:rPr lang="el-GR" sz="2000" dirty="0">
                <a:ea typeface="Verdana" panose="020B0604030504040204" pitchFamily="34" charset="0"/>
              </a:rPr>
              <a:t>του Προγράμματος</a:t>
            </a:r>
            <a:endParaRPr lang="en-US" sz="2000" b="1" dirty="0">
              <a:ea typeface="Verdana" panose="020B0604030504040204" pitchFamily="34" charset="0"/>
            </a:endParaRPr>
          </a:p>
          <a:p>
            <a:pPr marL="457200" indent="-457200">
              <a:lnSpc>
                <a:spcPct val="150000"/>
              </a:lnSpc>
              <a:buFontTx/>
              <a:buAutoNum type="arabicPeriod" startAt="3"/>
            </a:pPr>
            <a:r>
              <a:rPr lang="en-US" sz="2000" b="1" dirty="0">
                <a:ea typeface="Verdana" panose="020B0604030504040204" pitchFamily="34" charset="0"/>
              </a:rPr>
              <a:t>“APPLICATIONS”:</a:t>
            </a:r>
            <a:r>
              <a:rPr lang="el-GR" sz="2000" b="1" dirty="0">
                <a:ea typeface="Verdana" panose="020B0604030504040204" pitchFamily="34" charset="0"/>
              </a:rPr>
              <a:t> </a:t>
            </a:r>
            <a:r>
              <a:rPr lang="el-GR" sz="2000" dirty="0">
                <a:ea typeface="Verdana" panose="020B0604030504040204" pitchFamily="34" charset="0"/>
              </a:rPr>
              <a:t>Διαχείριση αιτήσεων σε </a:t>
            </a:r>
            <a:r>
              <a:rPr lang="en-US" sz="2000" dirty="0">
                <a:ea typeface="Verdana" panose="020B0604030504040204" pitchFamily="34" charset="0"/>
              </a:rPr>
              <a:t>status “draft/submitted”</a:t>
            </a:r>
          </a:p>
          <a:p>
            <a:pPr marL="457200" indent="-457200">
              <a:lnSpc>
                <a:spcPct val="150000"/>
              </a:lnSpc>
              <a:buFontTx/>
              <a:buAutoNum type="arabicPeriod" startAt="3"/>
            </a:pPr>
            <a:r>
              <a:rPr lang="en-US" sz="2000" b="1" dirty="0">
                <a:ea typeface="Verdana" panose="020B0604030504040204" pitchFamily="34" charset="0"/>
              </a:rPr>
              <a:t>“PROJECTS”:</a:t>
            </a:r>
            <a:r>
              <a:rPr lang="el-GR" sz="2000" b="1" dirty="0">
                <a:ea typeface="Verdana" panose="020B0604030504040204" pitchFamily="34" charset="0"/>
              </a:rPr>
              <a:t> </a:t>
            </a:r>
            <a:r>
              <a:rPr lang="el-GR" sz="2000" dirty="0">
                <a:ea typeface="Verdana" panose="020B0604030504040204" pitchFamily="34" charset="0"/>
              </a:rPr>
              <a:t>Διαχείριση εγκεκριμένων σχεδίων μέσω </a:t>
            </a:r>
            <a:r>
              <a:rPr lang="en-GB" sz="2000" dirty="0">
                <a:ea typeface="Verdana" panose="020B0604030504040204" pitchFamily="34" charset="0"/>
              </a:rPr>
              <a:t>Beneficiary Module</a:t>
            </a:r>
          </a:p>
          <a:p>
            <a:pPr marL="457200" indent="-457200">
              <a:lnSpc>
                <a:spcPct val="150000"/>
              </a:lnSpc>
              <a:buFontTx/>
              <a:buAutoNum type="arabicPeriod" startAt="3"/>
            </a:pPr>
            <a:r>
              <a:rPr lang="en-US" sz="2000" b="1" dirty="0">
                <a:ea typeface="Verdana" panose="020B0604030504040204" pitchFamily="34" charset="0"/>
              </a:rPr>
              <a:t>“SUPPORT”:</a:t>
            </a:r>
            <a:r>
              <a:rPr lang="el-GR" sz="2000" b="1" dirty="0">
                <a:ea typeface="Verdana" panose="020B0604030504040204" pitchFamily="34" charset="0"/>
              </a:rPr>
              <a:t> </a:t>
            </a:r>
            <a:r>
              <a:rPr lang="el-GR" sz="2000" dirty="0">
                <a:ea typeface="Verdana" panose="020B0604030504040204" pitchFamily="34" charset="0"/>
              </a:rPr>
              <a:t>Τεχνική Υποστήριξη (Οδηγοί</a:t>
            </a:r>
            <a:r>
              <a:rPr lang="en-US" sz="2000" dirty="0">
                <a:ea typeface="Verdana" panose="020B0604030504040204" pitchFamily="34" charset="0"/>
              </a:rPr>
              <a:t>: Applicant guide, BM Guide etc.)</a:t>
            </a:r>
          </a:p>
          <a:p>
            <a:pPr marL="457200" indent="-457200">
              <a:lnSpc>
                <a:spcPct val="150000"/>
              </a:lnSpc>
              <a:buAutoNum type="arabicPeriod" startAt="3"/>
            </a:pPr>
            <a:r>
              <a:rPr lang="en-US" sz="2000" b="1" dirty="0">
                <a:ea typeface="Verdana" panose="020B0604030504040204" pitchFamily="34" charset="0"/>
              </a:rPr>
              <a:t>“RESOURCES”:</a:t>
            </a:r>
            <a:r>
              <a:rPr lang="el-GR" sz="2000" b="1" dirty="0">
                <a:ea typeface="Verdana" panose="020B0604030504040204" pitchFamily="34" charset="0"/>
              </a:rPr>
              <a:t> </a:t>
            </a:r>
            <a:r>
              <a:rPr lang="el-GR" sz="2000" dirty="0">
                <a:ea typeface="Verdana" panose="020B0604030504040204" pitchFamily="34" charset="0"/>
              </a:rPr>
              <a:t>Πρόσβαση σε πληροφόρηση σχετική με το Πρόγραμμα</a:t>
            </a:r>
            <a:endParaRPr lang="en-US" sz="2000" dirty="0">
              <a:ea typeface="Verdana" panose="020B0604030504040204" pitchFamily="34" charset="0"/>
            </a:endParaRPr>
          </a:p>
        </p:txBody>
      </p:sp>
      <p:pic>
        <p:nvPicPr>
          <p:cNvPr id="5" name="Picture 4" descr="A screenshot of a computer&#10;&#10;AI-generated content may be incorrect.">
            <a:extLst>
              <a:ext uri="{FF2B5EF4-FFF2-40B4-BE49-F238E27FC236}">
                <a16:creationId xmlns:a16="http://schemas.microsoft.com/office/drawing/2014/main" id="{09334B13-8603-1FCF-4AF0-63B55F86ED9E}"/>
              </a:ext>
            </a:extLst>
          </p:cNvPr>
          <p:cNvPicPr>
            <a:picLocks noChangeAspect="1"/>
          </p:cNvPicPr>
          <p:nvPr/>
        </p:nvPicPr>
        <p:blipFill>
          <a:blip r:embed="rId6"/>
          <a:srcRect t="1478" r="4271" b="5913"/>
          <a:stretch>
            <a:fillRect/>
          </a:stretch>
        </p:blipFill>
        <p:spPr>
          <a:xfrm>
            <a:off x="188215" y="860017"/>
            <a:ext cx="2780105" cy="5896479"/>
          </a:xfrm>
          <a:prstGeom prst="rect">
            <a:avLst/>
          </a:prstGeom>
        </p:spPr>
      </p:pic>
      <p:sp>
        <p:nvSpPr>
          <p:cNvPr id="29" name="Oval 28"/>
          <p:cNvSpPr/>
          <p:nvPr/>
        </p:nvSpPr>
        <p:spPr>
          <a:xfrm>
            <a:off x="2346924" y="3213588"/>
            <a:ext cx="420429" cy="43082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1</a:t>
            </a:r>
            <a:endParaRPr lang="en-US"/>
          </a:p>
        </p:txBody>
      </p:sp>
      <p:sp>
        <p:nvSpPr>
          <p:cNvPr id="30" name="Oval 29"/>
          <p:cNvSpPr/>
          <p:nvPr/>
        </p:nvSpPr>
        <p:spPr>
          <a:xfrm>
            <a:off x="2352624" y="3672164"/>
            <a:ext cx="420429" cy="43082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2</a:t>
            </a:r>
            <a:endParaRPr lang="en-US"/>
          </a:p>
        </p:txBody>
      </p:sp>
      <p:sp>
        <p:nvSpPr>
          <p:cNvPr id="31" name="Oval 30"/>
          <p:cNvSpPr/>
          <p:nvPr/>
        </p:nvSpPr>
        <p:spPr>
          <a:xfrm>
            <a:off x="2354559" y="4149569"/>
            <a:ext cx="420429" cy="43082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3</a:t>
            </a:r>
            <a:endParaRPr lang="en-US"/>
          </a:p>
        </p:txBody>
      </p:sp>
      <p:sp>
        <p:nvSpPr>
          <p:cNvPr id="32" name="Oval 31"/>
          <p:cNvSpPr/>
          <p:nvPr/>
        </p:nvSpPr>
        <p:spPr>
          <a:xfrm>
            <a:off x="2350046" y="4652016"/>
            <a:ext cx="420429" cy="43082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4</a:t>
            </a:r>
            <a:endParaRPr lang="en-US"/>
          </a:p>
        </p:txBody>
      </p:sp>
      <p:sp>
        <p:nvSpPr>
          <p:cNvPr id="33" name="Oval 32"/>
          <p:cNvSpPr/>
          <p:nvPr/>
        </p:nvSpPr>
        <p:spPr>
          <a:xfrm>
            <a:off x="2350046" y="5142712"/>
            <a:ext cx="420429" cy="43082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5</a:t>
            </a:r>
            <a:endParaRPr lang="en-US"/>
          </a:p>
        </p:txBody>
      </p:sp>
      <p:sp>
        <p:nvSpPr>
          <p:cNvPr id="34" name="Oval 33"/>
          <p:cNvSpPr/>
          <p:nvPr/>
        </p:nvSpPr>
        <p:spPr>
          <a:xfrm>
            <a:off x="2346925" y="5637148"/>
            <a:ext cx="420429" cy="43082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a:t>6</a:t>
            </a:r>
            <a:endParaRPr lang="en-US"/>
          </a:p>
        </p:txBody>
      </p:sp>
    </p:spTree>
    <p:extLst>
      <p:ext uri="{BB962C8B-B14F-4D97-AF65-F5344CB8AC3E}">
        <p14:creationId xmlns:p14="http://schemas.microsoft.com/office/powerpoint/2010/main" val="16221575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6F8AAC-2DAA-0346-B3D2-B832D159BF4C}"/>
              </a:ext>
            </a:extLst>
          </p:cNvPr>
          <p:cNvSpPr txBox="1"/>
          <p:nvPr/>
        </p:nvSpPr>
        <p:spPr>
          <a:xfrm flipH="1">
            <a:off x="157316" y="51353"/>
            <a:ext cx="9437000" cy="523220"/>
          </a:xfrm>
          <a:prstGeom prst="rect">
            <a:avLst/>
          </a:prstGeom>
          <a:noFill/>
        </p:spPr>
        <p:txBody>
          <a:bodyPr wrap="square" rtlCol="0">
            <a:spAutoFit/>
          </a:bodyPr>
          <a:lstStyle/>
          <a:p>
            <a:r>
              <a:rPr lang="en-GB" sz="2800" b="1" dirty="0">
                <a:solidFill>
                  <a:schemeClr val="bg1"/>
                </a:solidFill>
                <a:latin typeface="Century Gothic" panose="020B0502020202020204" pitchFamily="34" charset="0"/>
              </a:rPr>
              <a:t>Projects</a:t>
            </a:r>
            <a:r>
              <a:rPr lang="el-GR" sz="2800" b="1" dirty="0">
                <a:solidFill>
                  <a:schemeClr val="bg1"/>
                </a:solidFill>
                <a:latin typeface="Century Gothic" panose="020B0502020202020204" pitchFamily="34" charset="0"/>
              </a:rPr>
              <a:t> &amp; Μ</a:t>
            </a:r>
            <a:r>
              <a:rPr lang="en-GB" sz="2800" b="1" dirty="0">
                <a:solidFill>
                  <a:schemeClr val="bg1"/>
                </a:solidFill>
                <a:latin typeface="Century Gothic" panose="020B0502020202020204" pitchFamily="34" charset="0"/>
              </a:rPr>
              <a:t>y Projects</a:t>
            </a:r>
          </a:p>
        </p:txBody>
      </p:sp>
      <p:pic>
        <p:nvPicPr>
          <p:cNvPr id="3" name="Picture 2" descr="A screenshot of a computer&#10;&#10;AI-generated content may be incorrect.">
            <a:extLst>
              <a:ext uri="{FF2B5EF4-FFF2-40B4-BE49-F238E27FC236}">
                <a16:creationId xmlns:a16="http://schemas.microsoft.com/office/drawing/2014/main" id="{C5C0B963-8B53-C669-65D7-7433FC28BA53}"/>
              </a:ext>
            </a:extLst>
          </p:cNvPr>
          <p:cNvPicPr>
            <a:picLocks noChangeAspect="1"/>
          </p:cNvPicPr>
          <p:nvPr/>
        </p:nvPicPr>
        <p:blipFill>
          <a:blip r:embed="rId3"/>
          <a:srcRect t="1478" r="4271" b="5913"/>
          <a:stretch>
            <a:fillRect/>
          </a:stretch>
        </p:blipFill>
        <p:spPr>
          <a:xfrm>
            <a:off x="67420" y="694984"/>
            <a:ext cx="2032234" cy="4676848"/>
          </a:xfrm>
          <a:prstGeom prst="rect">
            <a:avLst/>
          </a:prstGeom>
        </p:spPr>
      </p:pic>
      <p:sp>
        <p:nvSpPr>
          <p:cNvPr id="6" name="TextBox 5">
            <a:extLst>
              <a:ext uri="{FF2B5EF4-FFF2-40B4-BE49-F238E27FC236}">
                <a16:creationId xmlns:a16="http://schemas.microsoft.com/office/drawing/2014/main" id="{1BED3E3D-AAA6-F610-A325-371BADF30CC4}"/>
              </a:ext>
            </a:extLst>
          </p:cNvPr>
          <p:cNvSpPr txBox="1"/>
          <p:nvPr/>
        </p:nvSpPr>
        <p:spPr>
          <a:xfrm>
            <a:off x="9523594" y="1328727"/>
            <a:ext cx="2394493" cy="4278094"/>
          </a:xfrm>
          <a:prstGeom prst="rect">
            <a:avLst/>
          </a:prstGeom>
          <a:noFill/>
        </p:spPr>
        <p:txBody>
          <a:bodyPr wrap="square">
            <a:spAutoFit/>
          </a:bodyPr>
          <a:lstStyle/>
          <a:p>
            <a:pPr algn="ctr">
              <a:lnSpc>
                <a:spcPct val="100000"/>
              </a:lnSpc>
              <a:spcBef>
                <a:spcPts val="100"/>
              </a:spcBef>
            </a:pPr>
            <a:r>
              <a:rPr lang="el-GR" sz="1600" b="1" dirty="0">
                <a:solidFill>
                  <a:srgbClr val="FF0000"/>
                </a:solidFill>
                <a:highlight>
                  <a:srgbClr val="FFFF00"/>
                </a:highlight>
                <a:cs typeface="Verdana"/>
              </a:rPr>
              <a:t>MY</a:t>
            </a:r>
            <a:r>
              <a:rPr lang="el-GR" sz="1600" b="1" spc="-65" dirty="0">
                <a:solidFill>
                  <a:srgbClr val="FF0000"/>
                </a:solidFill>
                <a:highlight>
                  <a:srgbClr val="FFFF00"/>
                </a:highlight>
                <a:cs typeface="Verdana"/>
              </a:rPr>
              <a:t> </a:t>
            </a:r>
            <a:r>
              <a:rPr lang="el-GR" sz="1600" b="1" spc="-10" dirty="0">
                <a:solidFill>
                  <a:srgbClr val="FF0000"/>
                </a:solidFill>
                <a:highlight>
                  <a:srgbClr val="FFFF00"/>
                </a:highlight>
                <a:cs typeface="Verdana"/>
              </a:rPr>
              <a:t>PROJECTS</a:t>
            </a:r>
            <a:r>
              <a:rPr lang="el-GR" sz="1600" b="1" spc="-80" dirty="0">
                <a:solidFill>
                  <a:srgbClr val="FF0000"/>
                </a:solidFill>
                <a:highlight>
                  <a:srgbClr val="FFFF00"/>
                </a:highlight>
                <a:cs typeface="Verdana"/>
              </a:rPr>
              <a:t> </a:t>
            </a:r>
            <a:r>
              <a:rPr lang="el-GR" sz="1600" b="1" dirty="0">
                <a:solidFill>
                  <a:srgbClr val="FF0000"/>
                </a:solidFill>
                <a:highlight>
                  <a:srgbClr val="FFFF00"/>
                </a:highlight>
                <a:cs typeface="Verdana"/>
              </a:rPr>
              <a:t>-</a:t>
            </a:r>
            <a:r>
              <a:rPr lang="el-GR" sz="1600" b="1" spc="-35" dirty="0">
                <a:solidFill>
                  <a:srgbClr val="FF0000"/>
                </a:solidFill>
                <a:highlight>
                  <a:srgbClr val="FFFF00"/>
                </a:highlight>
                <a:cs typeface="Verdana"/>
              </a:rPr>
              <a:t> </a:t>
            </a:r>
            <a:r>
              <a:rPr lang="el-GR" sz="1600" b="1" dirty="0">
                <a:solidFill>
                  <a:srgbClr val="FF0000"/>
                </a:solidFill>
                <a:highlight>
                  <a:srgbClr val="FFFF00"/>
                </a:highlight>
                <a:cs typeface="Verdana"/>
              </a:rPr>
              <a:t>Το</a:t>
            </a:r>
            <a:r>
              <a:rPr lang="el-GR" sz="1600" b="1" spc="-30" dirty="0">
                <a:solidFill>
                  <a:srgbClr val="FF0000"/>
                </a:solidFill>
                <a:highlight>
                  <a:srgbClr val="FFFF00"/>
                </a:highlight>
                <a:cs typeface="Verdana"/>
              </a:rPr>
              <a:t> </a:t>
            </a:r>
            <a:r>
              <a:rPr lang="el-GR" sz="1600" b="1" dirty="0">
                <a:solidFill>
                  <a:srgbClr val="FF0000"/>
                </a:solidFill>
                <a:highlight>
                  <a:srgbClr val="FFFF00"/>
                </a:highlight>
                <a:cs typeface="Verdana"/>
              </a:rPr>
              <a:t>Σημείο</a:t>
            </a:r>
            <a:r>
              <a:rPr lang="el-GR" sz="1600" b="1" spc="-75" dirty="0">
                <a:solidFill>
                  <a:srgbClr val="FF0000"/>
                </a:solidFill>
                <a:highlight>
                  <a:srgbClr val="FFFF00"/>
                </a:highlight>
                <a:cs typeface="Verdana"/>
              </a:rPr>
              <a:t> </a:t>
            </a:r>
            <a:r>
              <a:rPr lang="el-GR" sz="1600" b="1" dirty="0">
                <a:solidFill>
                  <a:srgbClr val="FF0000"/>
                </a:solidFill>
                <a:highlight>
                  <a:srgbClr val="FFFF00"/>
                </a:highlight>
                <a:cs typeface="Verdana"/>
              </a:rPr>
              <a:t>Διαχείρισης</a:t>
            </a:r>
            <a:r>
              <a:rPr lang="el-GR" sz="1600" b="1" spc="-20" dirty="0">
                <a:solidFill>
                  <a:srgbClr val="FF0000"/>
                </a:solidFill>
                <a:highlight>
                  <a:srgbClr val="FFFF00"/>
                </a:highlight>
                <a:cs typeface="Verdana"/>
              </a:rPr>
              <a:t> </a:t>
            </a:r>
            <a:r>
              <a:rPr lang="el-GR" sz="1600" b="1" dirty="0">
                <a:solidFill>
                  <a:srgbClr val="FF0000"/>
                </a:solidFill>
                <a:highlight>
                  <a:srgbClr val="FFFF00"/>
                </a:highlight>
                <a:cs typeface="Verdana"/>
              </a:rPr>
              <a:t>των</a:t>
            </a:r>
            <a:r>
              <a:rPr lang="el-GR" sz="1600" b="1" spc="-55" dirty="0">
                <a:solidFill>
                  <a:srgbClr val="FF0000"/>
                </a:solidFill>
                <a:highlight>
                  <a:srgbClr val="FFFF00"/>
                </a:highlight>
                <a:cs typeface="Verdana"/>
              </a:rPr>
              <a:t> </a:t>
            </a:r>
            <a:r>
              <a:rPr lang="el-GR" sz="1600" b="1" dirty="0">
                <a:solidFill>
                  <a:srgbClr val="FF0000"/>
                </a:solidFill>
                <a:highlight>
                  <a:srgbClr val="FFFF00"/>
                </a:highlight>
                <a:cs typeface="Verdana"/>
              </a:rPr>
              <a:t>Σχεδίων</a:t>
            </a:r>
            <a:r>
              <a:rPr lang="el-GR" sz="1600" b="1" spc="-45" dirty="0">
                <a:solidFill>
                  <a:srgbClr val="FF0000"/>
                </a:solidFill>
                <a:highlight>
                  <a:srgbClr val="FFFF00"/>
                </a:highlight>
                <a:cs typeface="Verdana"/>
              </a:rPr>
              <a:t> </a:t>
            </a:r>
            <a:r>
              <a:rPr lang="el-GR" sz="1600" b="1" spc="-20" dirty="0">
                <a:solidFill>
                  <a:srgbClr val="FF0000"/>
                </a:solidFill>
                <a:highlight>
                  <a:srgbClr val="FFFF00"/>
                </a:highlight>
                <a:cs typeface="Verdana"/>
              </a:rPr>
              <a:t>σας!</a:t>
            </a:r>
            <a:endParaRPr lang="el-GR" sz="1600" b="1" dirty="0">
              <a:solidFill>
                <a:srgbClr val="FF0000"/>
              </a:solidFill>
              <a:highlight>
                <a:srgbClr val="FFFF00"/>
              </a:highlight>
              <a:cs typeface="Verdana"/>
            </a:endParaRPr>
          </a:p>
          <a:p>
            <a:pPr marL="12065" marR="5080" algn="ctr"/>
            <a:r>
              <a:rPr lang="el-GR" sz="1600" dirty="0">
                <a:cs typeface="Verdana"/>
              </a:rPr>
              <a:t>Μπορείτε</a:t>
            </a:r>
            <a:r>
              <a:rPr lang="el-GR" sz="1600" spc="-85" dirty="0">
                <a:cs typeface="Verdana"/>
              </a:rPr>
              <a:t> </a:t>
            </a:r>
            <a:r>
              <a:rPr lang="el-GR" sz="1600" dirty="0">
                <a:cs typeface="Verdana"/>
              </a:rPr>
              <a:t>να</a:t>
            </a:r>
            <a:r>
              <a:rPr lang="el-GR" sz="1600" spc="-25" dirty="0">
                <a:cs typeface="Verdana"/>
              </a:rPr>
              <a:t> </a:t>
            </a:r>
            <a:r>
              <a:rPr lang="el-GR" sz="1600" dirty="0">
                <a:cs typeface="Verdana"/>
              </a:rPr>
              <a:t>έχετε</a:t>
            </a:r>
            <a:r>
              <a:rPr lang="el-GR" sz="1600" spc="-45" dirty="0">
                <a:cs typeface="Verdana"/>
              </a:rPr>
              <a:t> </a:t>
            </a:r>
            <a:r>
              <a:rPr lang="el-GR" sz="1600" dirty="0">
                <a:cs typeface="Verdana"/>
              </a:rPr>
              <a:t>πρόσβαση</a:t>
            </a:r>
            <a:r>
              <a:rPr lang="el-GR" sz="1600" spc="-65" dirty="0">
                <a:cs typeface="Verdana"/>
              </a:rPr>
              <a:t> </a:t>
            </a:r>
            <a:r>
              <a:rPr lang="el-GR" sz="1600" dirty="0">
                <a:cs typeface="Verdana"/>
              </a:rPr>
              <a:t>και</a:t>
            </a:r>
            <a:r>
              <a:rPr lang="el-GR" sz="1600" spc="-10" dirty="0">
                <a:cs typeface="Verdana"/>
              </a:rPr>
              <a:t> </a:t>
            </a:r>
            <a:r>
              <a:rPr lang="el-GR" sz="1600" dirty="0">
                <a:cs typeface="Verdana"/>
              </a:rPr>
              <a:t>να</a:t>
            </a:r>
            <a:r>
              <a:rPr lang="el-GR" sz="1600" spc="-30" dirty="0">
                <a:cs typeface="Verdana"/>
              </a:rPr>
              <a:t> </a:t>
            </a:r>
            <a:r>
              <a:rPr lang="el-GR" sz="1600" dirty="0">
                <a:cs typeface="Verdana"/>
              </a:rPr>
              <a:t>διαχειριστείτε</a:t>
            </a:r>
            <a:r>
              <a:rPr lang="el-GR" sz="1600" spc="5" dirty="0">
                <a:cs typeface="Verdana"/>
              </a:rPr>
              <a:t> </a:t>
            </a:r>
            <a:r>
              <a:rPr lang="el-GR" sz="1600" dirty="0">
                <a:cs typeface="Verdana"/>
              </a:rPr>
              <a:t>τα</a:t>
            </a:r>
            <a:r>
              <a:rPr lang="el-GR" sz="1600" spc="-50" dirty="0">
                <a:cs typeface="Verdana"/>
              </a:rPr>
              <a:t> </a:t>
            </a:r>
            <a:r>
              <a:rPr lang="el-GR" sz="1600" dirty="0">
                <a:cs typeface="Verdana"/>
              </a:rPr>
              <a:t>έργα</a:t>
            </a:r>
            <a:r>
              <a:rPr lang="el-GR" sz="1600" spc="-25" dirty="0">
                <a:cs typeface="Verdana"/>
              </a:rPr>
              <a:t> </a:t>
            </a:r>
            <a:r>
              <a:rPr lang="el-GR" sz="1600" dirty="0">
                <a:cs typeface="Verdana"/>
              </a:rPr>
              <a:t>σας</a:t>
            </a:r>
            <a:r>
              <a:rPr lang="el-GR" sz="1600" spc="-35" dirty="0">
                <a:cs typeface="Verdana"/>
              </a:rPr>
              <a:t> </a:t>
            </a:r>
            <a:r>
              <a:rPr lang="el-GR" sz="1600" dirty="0">
                <a:cs typeface="Verdana"/>
              </a:rPr>
              <a:t>που</a:t>
            </a:r>
            <a:r>
              <a:rPr lang="el-GR" sz="1600" spc="-35" dirty="0">
                <a:cs typeface="Verdana"/>
              </a:rPr>
              <a:t> </a:t>
            </a:r>
            <a:r>
              <a:rPr lang="el-GR" sz="1600" spc="-10" dirty="0">
                <a:cs typeface="Verdana"/>
              </a:rPr>
              <a:t>χρηματοδοτούνται </a:t>
            </a:r>
            <a:r>
              <a:rPr lang="el-GR" sz="1600" dirty="0">
                <a:cs typeface="Verdana"/>
              </a:rPr>
              <a:t>μέσω</a:t>
            </a:r>
            <a:r>
              <a:rPr lang="el-GR" sz="1600" spc="-60" dirty="0">
                <a:cs typeface="Verdana"/>
              </a:rPr>
              <a:t> </a:t>
            </a:r>
            <a:r>
              <a:rPr lang="el-GR" sz="1600" dirty="0">
                <a:cs typeface="Verdana"/>
              </a:rPr>
              <a:t>δράσεων</a:t>
            </a:r>
            <a:r>
              <a:rPr lang="el-GR" sz="1600" spc="-35" dirty="0">
                <a:cs typeface="Verdana"/>
              </a:rPr>
              <a:t> </a:t>
            </a:r>
            <a:r>
              <a:rPr lang="el-GR" sz="1600" dirty="0">
                <a:cs typeface="Verdana"/>
              </a:rPr>
              <a:t>Erasmus+</a:t>
            </a:r>
            <a:r>
              <a:rPr lang="el-GR" sz="1600" spc="-80" dirty="0">
                <a:cs typeface="Verdana"/>
              </a:rPr>
              <a:t> </a:t>
            </a:r>
            <a:r>
              <a:rPr lang="el-GR" sz="1600" dirty="0">
                <a:cs typeface="Verdana"/>
              </a:rPr>
              <a:t>που</a:t>
            </a:r>
            <a:r>
              <a:rPr lang="el-GR" sz="1600" spc="-50" dirty="0">
                <a:cs typeface="Verdana"/>
              </a:rPr>
              <a:t> </a:t>
            </a:r>
            <a:r>
              <a:rPr lang="el-GR" sz="1600" dirty="0">
                <a:cs typeface="Verdana"/>
              </a:rPr>
              <a:t>διαχειρίζονται</a:t>
            </a:r>
            <a:r>
              <a:rPr lang="el-GR" sz="1600" spc="-5" dirty="0">
                <a:cs typeface="Verdana"/>
              </a:rPr>
              <a:t> </a:t>
            </a:r>
            <a:r>
              <a:rPr lang="el-GR" sz="1600" dirty="0">
                <a:cs typeface="Verdana"/>
              </a:rPr>
              <a:t>οι</a:t>
            </a:r>
            <a:r>
              <a:rPr lang="el-GR" sz="1600" spc="-30" dirty="0">
                <a:cs typeface="Verdana"/>
              </a:rPr>
              <a:t> </a:t>
            </a:r>
            <a:r>
              <a:rPr lang="el-GR" sz="1600" dirty="0">
                <a:cs typeface="Verdana"/>
              </a:rPr>
              <a:t>Εθνικές</a:t>
            </a:r>
            <a:r>
              <a:rPr lang="el-GR" sz="1600" spc="-80" dirty="0">
                <a:cs typeface="Verdana"/>
              </a:rPr>
              <a:t> </a:t>
            </a:r>
            <a:r>
              <a:rPr lang="el-GR" sz="1600" dirty="0">
                <a:cs typeface="Verdana"/>
              </a:rPr>
              <a:t>Υπηρεσίες</a:t>
            </a:r>
            <a:r>
              <a:rPr lang="el-GR" sz="1600" spc="-55" dirty="0">
                <a:cs typeface="Verdana"/>
              </a:rPr>
              <a:t> </a:t>
            </a:r>
            <a:r>
              <a:rPr lang="el-GR" sz="1600" dirty="0">
                <a:cs typeface="Verdana"/>
              </a:rPr>
              <a:t>και</a:t>
            </a:r>
            <a:r>
              <a:rPr lang="el-GR" sz="1600" spc="-45" dirty="0">
                <a:cs typeface="Verdana"/>
              </a:rPr>
              <a:t> </a:t>
            </a:r>
            <a:r>
              <a:rPr lang="el-GR" sz="1600" dirty="0">
                <a:cs typeface="Verdana"/>
              </a:rPr>
              <a:t>στις</a:t>
            </a:r>
            <a:r>
              <a:rPr lang="el-GR" sz="1600" spc="-65" dirty="0">
                <a:cs typeface="Verdana"/>
              </a:rPr>
              <a:t> </a:t>
            </a:r>
            <a:r>
              <a:rPr lang="el-GR" sz="1600" dirty="0">
                <a:cs typeface="Verdana"/>
              </a:rPr>
              <a:t>οποίες</a:t>
            </a:r>
            <a:r>
              <a:rPr lang="el-GR" sz="1600" spc="-50" dirty="0">
                <a:cs typeface="Verdana"/>
              </a:rPr>
              <a:t> ο </a:t>
            </a:r>
            <a:r>
              <a:rPr lang="el-GR" sz="1600" dirty="0">
                <a:cs typeface="Verdana"/>
              </a:rPr>
              <a:t>οργανισμός</a:t>
            </a:r>
            <a:r>
              <a:rPr lang="el-GR" sz="1600" spc="-60" dirty="0">
                <a:cs typeface="Verdana"/>
              </a:rPr>
              <a:t> </a:t>
            </a:r>
            <a:r>
              <a:rPr lang="el-GR" sz="1600" dirty="0">
                <a:cs typeface="Verdana"/>
              </a:rPr>
              <a:t>σας</a:t>
            </a:r>
            <a:r>
              <a:rPr lang="el-GR" sz="1600" spc="-35" dirty="0">
                <a:cs typeface="Verdana"/>
              </a:rPr>
              <a:t> </a:t>
            </a:r>
            <a:r>
              <a:rPr lang="el-GR" sz="1600" dirty="0">
                <a:cs typeface="Verdana"/>
              </a:rPr>
              <a:t>συμμετέχει</a:t>
            </a:r>
            <a:r>
              <a:rPr lang="el-GR" sz="1600" spc="-65" dirty="0">
                <a:cs typeface="Verdana"/>
              </a:rPr>
              <a:t> </a:t>
            </a:r>
            <a:r>
              <a:rPr lang="el-GR" sz="1600" dirty="0">
                <a:cs typeface="Verdana"/>
              </a:rPr>
              <a:t>ως</a:t>
            </a:r>
            <a:r>
              <a:rPr lang="el-GR" sz="1600" spc="-45" dirty="0">
                <a:cs typeface="Verdana"/>
              </a:rPr>
              <a:t> </a:t>
            </a:r>
            <a:r>
              <a:rPr lang="el-GR" sz="1600" dirty="0">
                <a:cs typeface="Verdana"/>
              </a:rPr>
              <a:t>δικαιούχος ή</a:t>
            </a:r>
            <a:r>
              <a:rPr lang="el-GR" sz="1600" spc="-35" dirty="0">
                <a:cs typeface="Verdana"/>
              </a:rPr>
              <a:t> μέλος κοινοπραξίας νοουμένου ότι έχετε τα κατάλληλα δικαιώματα επεξεργασίας (</a:t>
            </a:r>
            <a:r>
              <a:rPr lang="el-GR" sz="1600" spc="-35" dirty="0" err="1">
                <a:cs typeface="Verdana"/>
              </a:rPr>
              <a:t>edit</a:t>
            </a:r>
            <a:r>
              <a:rPr lang="el-GR" sz="1600" spc="-35" dirty="0">
                <a:cs typeface="Verdana"/>
              </a:rPr>
              <a:t>)</a:t>
            </a:r>
            <a:r>
              <a:rPr lang="el-GR" sz="1600" spc="-10" dirty="0">
                <a:cs typeface="Verdana"/>
              </a:rPr>
              <a:t>.</a:t>
            </a:r>
            <a:endParaRPr lang="el-GR" sz="1600" dirty="0">
              <a:cs typeface="Verdana"/>
            </a:endParaRPr>
          </a:p>
        </p:txBody>
      </p:sp>
      <p:sp>
        <p:nvSpPr>
          <p:cNvPr id="5" name="Rectangle 4"/>
          <p:cNvSpPr/>
          <p:nvPr/>
        </p:nvSpPr>
        <p:spPr>
          <a:xfrm>
            <a:off x="445431" y="5371832"/>
            <a:ext cx="8860770" cy="1441548"/>
          </a:xfrm>
          <a:prstGeom prst="rect">
            <a:avLst/>
          </a:prstGeom>
        </p:spPr>
        <p:txBody>
          <a:bodyPr wrap="square">
            <a:spAutoFit/>
          </a:bodyPr>
          <a:lstStyle/>
          <a:p>
            <a:pPr>
              <a:lnSpc>
                <a:spcPct val="150000"/>
              </a:lnSpc>
            </a:pPr>
            <a:r>
              <a:rPr lang="el-GR" sz="1500" b="1" u="sng" dirty="0">
                <a:ea typeface="Verdana" panose="020B0604030504040204" pitchFamily="34" charset="0"/>
              </a:rPr>
              <a:t>Προαπαιτούμενες Ενέργειες για να έχετε πρόσβαση</a:t>
            </a:r>
            <a:r>
              <a:rPr lang="en-US" sz="1500" b="1" u="sng" dirty="0">
                <a:ea typeface="Verdana" panose="020B0604030504040204" pitchFamily="34" charset="0"/>
              </a:rPr>
              <a:t> </a:t>
            </a:r>
            <a:r>
              <a:rPr lang="el-GR" sz="1500" b="1" u="sng" dirty="0">
                <a:ea typeface="Verdana" panose="020B0604030504040204" pitchFamily="34" charset="0"/>
              </a:rPr>
              <a:t>στο </a:t>
            </a:r>
            <a:r>
              <a:rPr lang="en-US" sz="1500" b="1" u="sng" dirty="0">
                <a:ea typeface="Verdana" panose="020B0604030504040204" pitchFamily="34" charset="0"/>
              </a:rPr>
              <a:t>My Projects</a:t>
            </a:r>
            <a:r>
              <a:rPr lang="el-GR" sz="1500" b="1" u="sng" dirty="0">
                <a:ea typeface="Verdana" panose="020B0604030504040204" pitchFamily="34" charset="0"/>
              </a:rPr>
              <a:t>:</a:t>
            </a:r>
            <a:endParaRPr lang="en-US" sz="1500" b="1" u="sng" dirty="0">
              <a:ea typeface="Verdana" panose="020B0604030504040204" pitchFamily="34" charset="0"/>
            </a:endParaRPr>
          </a:p>
          <a:p>
            <a:pPr marL="171450" indent="-171450">
              <a:lnSpc>
                <a:spcPct val="150000"/>
              </a:lnSpc>
              <a:buFont typeface="Arial" panose="020B0604020202020204" pitchFamily="34" charset="0"/>
              <a:buChar char="•"/>
            </a:pPr>
            <a:r>
              <a:rPr lang="el-GR" sz="1500" dirty="0">
                <a:ea typeface="Verdana" panose="020B0604030504040204" pitchFamily="34" charset="0"/>
              </a:rPr>
              <a:t>Να έχει υπογραφεί η Συμφωνία επιχορήγησης για το σχέδιο</a:t>
            </a:r>
            <a:endParaRPr lang="en-US" sz="1500" dirty="0">
              <a:ea typeface="Verdana" panose="020B0604030504040204" pitchFamily="34" charset="0"/>
            </a:endParaRPr>
          </a:p>
          <a:p>
            <a:pPr marL="171450" indent="-171450">
              <a:lnSpc>
                <a:spcPct val="150000"/>
              </a:lnSpc>
              <a:buFont typeface="Arial" panose="020B0604020202020204" pitchFamily="34" charset="0"/>
              <a:buChar char="•"/>
            </a:pPr>
            <a:r>
              <a:rPr lang="el-GR" sz="1500" dirty="0">
                <a:ea typeface="Verdana" panose="020B0604030504040204" pitchFamily="34" charset="0"/>
              </a:rPr>
              <a:t>Να έχετε συνδεθεί στην πλατφόρμα </a:t>
            </a:r>
            <a:r>
              <a:rPr lang="en-US" sz="1500" dirty="0">
                <a:ea typeface="Verdana" panose="020B0604030504040204" pitchFamily="34" charset="0"/>
                <a:cs typeface="Calibri" pitchFamily="34" charset="0"/>
              </a:rPr>
              <a:t>Erasmus+ and European Solidary Corps </a:t>
            </a:r>
            <a:r>
              <a:rPr lang="el-GR" sz="1500" dirty="0">
                <a:ea typeface="Verdana" panose="020B0604030504040204" pitchFamily="34" charset="0"/>
                <a:cs typeface="Calibri" pitchFamily="34" charset="0"/>
              </a:rPr>
              <a:t>με κατάλληλο </a:t>
            </a:r>
            <a:r>
              <a:rPr lang="en-US" sz="1500" dirty="0">
                <a:ea typeface="Verdana" panose="020B0604030504040204" pitchFamily="34" charset="0"/>
                <a:cs typeface="Calibri" pitchFamily="34" charset="0"/>
              </a:rPr>
              <a:t>EU login</a:t>
            </a:r>
            <a:r>
              <a:rPr lang="el-GR" sz="1500" dirty="0">
                <a:ea typeface="Verdana" panose="020B0604030504040204" pitchFamily="34" charset="0"/>
                <a:cs typeface="Calibri" pitchFamily="34" charset="0"/>
              </a:rPr>
              <a:t> (</a:t>
            </a:r>
            <a:r>
              <a:rPr lang="el-GR" sz="1500" dirty="0">
                <a:ea typeface="Verdana" panose="020B0604030504040204" pitchFamily="34" charset="0"/>
              </a:rPr>
              <a:t>που να είναι συνδεδεμένο με μία από τις ηλεκτρονικές διευθύνσεις που δηλώθηκαν στην αίτηση για επιχορήγηση</a:t>
            </a:r>
            <a:r>
              <a:rPr lang="en-US" sz="1500" dirty="0">
                <a:ea typeface="Verdana" panose="020B0604030504040204" pitchFamily="34" charset="0"/>
              </a:rPr>
              <a:t>)</a:t>
            </a:r>
            <a:r>
              <a:rPr lang="el-GR" sz="1500" dirty="0">
                <a:ea typeface="Verdana" panose="020B0604030504040204" pitchFamily="34" charset="0"/>
              </a:rPr>
              <a:t>. </a:t>
            </a:r>
            <a:r>
              <a:rPr lang="en-US" sz="1500" dirty="0">
                <a:ea typeface="Verdana" panose="020B0604030504040204" pitchFamily="34" charset="0"/>
                <a:cs typeface="Calibri" pitchFamily="34" charset="0"/>
              </a:rPr>
              <a:t> </a:t>
            </a:r>
            <a:endParaRPr lang="en-US" sz="1500" dirty="0">
              <a:ea typeface="Verdana" panose="020B0604030504040204" pitchFamily="34" charset="0"/>
            </a:endParaRPr>
          </a:p>
        </p:txBody>
      </p:sp>
      <p:sp>
        <p:nvSpPr>
          <p:cNvPr id="12" name="Arrow: Right 11">
            <a:extLst>
              <a:ext uri="{FF2B5EF4-FFF2-40B4-BE49-F238E27FC236}">
                <a16:creationId xmlns:a16="http://schemas.microsoft.com/office/drawing/2014/main" id="{57ECFAAB-C4EE-3EDD-8873-FA78AD035985}"/>
              </a:ext>
            </a:extLst>
          </p:cNvPr>
          <p:cNvSpPr/>
          <p:nvPr/>
        </p:nvSpPr>
        <p:spPr>
          <a:xfrm>
            <a:off x="1322888" y="3761730"/>
            <a:ext cx="748168" cy="211604"/>
          </a:xfrm>
          <a:prstGeom prs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screenshot of a computer&#10;&#10;AI-generated content may be incorrect.">
            <a:extLst>
              <a:ext uri="{FF2B5EF4-FFF2-40B4-BE49-F238E27FC236}">
                <a16:creationId xmlns:a16="http://schemas.microsoft.com/office/drawing/2014/main" id="{4AEFFB7A-BE3F-998D-81AA-AD62497098E2}"/>
              </a:ext>
            </a:extLst>
          </p:cNvPr>
          <p:cNvPicPr>
            <a:picLocks noChangeAspect="1"/>
          </p:cNvPicPr>
          <p:nvPr/>
        </p:nvPicPr>
        <p:blipFill>
          <a:blip r:embed="rId4"/>
          <a:srcRect t="18955" b="11105"/>
          <a:stretch>
            <a:fillRect/>
          </a:stretch>
        </p:blipFill>
        <p:spPr>
          <a:xfrm>
            <a:off x="2244594" y="1328727"/>
            <a:ext cx="7349722" cy="4058063"/>
          </a:xfrm>
          <a:prstGeom prst="rect">
            <a:avLst/>
          </a:prstGeom>
        </p:spPr>
      </p:pic>
      <p:pic>
        <p:nvPicPr>
          <p:cNvPr id="10" name="Picture 9"/>
          <p:cNvPicPr>
            <a:picLocks noChangeAspect="1"/>
          </p:cNvPicPr>
          <p:nvPr/>
        </p:nvPicPr>
        <p:blipFill>
          <a:blip r:embed="rId5"/>
          <a:stretch>
            <a:fillRect/>
          </a:stretch>
        </p:blipFill>
        <p:spPr>
          <a:xfrm>
            <a:off x="2197856" y="3669215"/>
            <a:ext cx="1240410" cy="396633"/>
          </a:xfrm>
          <a:prstGeom prst="rect">
            <a:avLst/>
          </a:prstGeom>
        </p:spPr>
      </p:pic>
      <p:sp>
        <p:nvSpPr>
          <p:cNvPr id="4" name="Rectangle 3">
            <a:extLst>
              <a:ext uri="{FF2B5EF4-FFF2-40B4-BE49-F238E27FC236}">
                <a16:creationId xmlns:a16="http://schemas.microsoft.com/office/drawing/2014/main" id="{187B65E4-05D1-847F-F72F-572A19EA9A00}"/>
              </a:ext>
            </a:extLst>
          </p:cNvPr>
          <p:cNvSpPr/>
          <p:nvPr/>
        </p:nvSpPr>
        <p:spPr>
          <a:xfrm>
            <a:off x="7376893" y="1580125"/>
            <a:ext cx="1039520" cy="30043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8A133450-25A9-CC4A-2579-6606F1C1AF6F}"/>
              </a:ext>
            </a:extLst>
          </p:cNvPr>
          <p:cNvPicPr>
            <a:picLocks noChangeAspect="1"/>
          </p:cNvPicPr>
          <p:nvPr/>
        </p:nvPicPr>
        <p:blipFill>
          <a:blip r:embed="rId6"/>
          <a:stretch>
            <a:fillRect/>
          </a:stretch>
        </p:blipFill>
        <p:spPr>
          <a:xfrm>
            <a:off x="7120451" y="4206199"/>
            <a:ext cx="1295962" cy="207851"/>
          </a:xfrm>
          <a:prstGeom prst="rect">
            <a:avLst/>
          </a:prstGeom>
        </p:spPr>
      </p:pic>
    </p:spTree>
    <p:extLst>
      <p:ext uri="{BB962C8B-B14F-4D97-AF65-F5344CB8AC3E}">
        <p14:creationId xmlns:p14="http://schemas.microsoft.com/office/powerpoint/2010/main" val="4024931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6F8AAC-2DAA-0346-B3D2-B832D159BF4C}"/>
              </a:ext>
            </a:extLst>
          </p:cNvPr>
          <p:cNvSpPr txBox="1"/>
          <p:nvPr/>
        </p:nvSpPr>
        <p:spPr>
          <a:xfrm flipH="1">
            <a:off x="176981" y="41698"/>
            <a:ext cx="8894390" cy="523220"/>
          </a:xfrm>
          <a:prstGeom prst="rect">
            <a:avLst/>
          </a:prstGeom>
          <a:noFill/>
        </p:spPr>
        <p:txBody>
          <a:bodyPr wrap="square" rtlCol="0">
            <a:spAutoFit/>
          </a:bodyPr>
          <a:lstStyle/>
          <a:p>
            <a:pPr>
              <a:defRPr/>
            </a:pPr>
            <a:r>
              <a:rPr lang="en-US" sz="2800" b="1" dirty="0">
                <a:solidFill>
                  <a:schemeClr val="bg1"/>
                </a:solidFill>
                <a:latin typeface="Century Gothic" panose="020B0502020202020204" pitchFamily="34" charset="0"/>
              </a:rPr>
              <a:t>My Projects (1/2)</a:t>
            </a:r>
            <a:endParaRPr lang="en-GB" sz="2800" b="1" dirty="0">
              <a:solidFill>
                <a:schemeClr val="bg1"/>
              </a:solidFill>
              <a:latin typeface="Century Gothic" panose="020B0502020202020204" pitchFamily="34" charset="0"/>
            </a:endParaRPr>
          </a:p>
        </p:txBody>
      </p:sp>
      <p:sp>
        <p:nvSpPr>
          <p:cNvPr id="3" name="Rectangle 2"/>
          <p:cNvSpPr/>
          <p:nvPr/>
        </p:nvSpPr>
        <p:spPr>
          <a:xfrm>
            <a:off x="572868" y="772668"/>
            <a:ext cx="10981823" cy="506292"/>
          </a:xfrm>
          <a:prstGeom prst="rect">
            <a:avLst/>
          </a:prstGeom>
        </p:spPr>
        <p:txBody>
          <a:bodyPr wrap="square">
            <a:spAutoFit/>
          </a:bodyPr>
          <a:lstStyle/>
          <a:p>
            <a:pPr>
              <a:lnSpc>
                <a:spcPct val="150000"/>
              </a:lnSpc>
            </a:pPr>
            <a:r>
              <a:rPr lang="el-GR" sz="2000" b="1" dirty="0">
                <a:solidFill>
                  <a:schemeClr val="accent2">
                    <a:lumMod val="75000"/>
                  </a:schemeClr>
                </a:solidFill>
                <a:ea typeface="Verdana" panose="020B0604030504040204" pitchFamily="34" charset="0"/>
              </a:rPr>
              <a:t>Μέσω του ΒΜ, έχετε τη δυνατότητα να εκτελείτε τις πιο κάτω ενέργειες:</a:t>
            </a:r>
          </a:p>
        </p:txBody>
      </p:sp>
      <p:graphicFrame>
        <p:nvGraphicFramePr>
          <p:cNvPr id="6" name="Diagram 5"/>
          <p:cNvGraphicFramePr/>
          <p:nvPr>
            <p:extLst>
              <p:ext uri="{D42A27DB-BD31-4B8C-83A1-F6EECF244321}">
                <p14:modId xmlns:p14="http://schemas.microsoft.com/office/powerpoint/2010/main" val="2189987231"/>
              </p:ext>
            </p:extLst>
          </p:nvPr>
        </p:nvGraphicFramePr>
        <p:xfrm>
          <a:off x="266007" y="1488249"/>
          <a:ext cx="11754197" cy="50206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93367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3"/>
            <a:ext cx="12166091" cy="6850379"/>
          </a:xfrm>
          <a:prstGeom prst="rect">
            <a:avLst/>
          </a:prstGeom>
        </p:spPr>
      </p:pic>
      <p:pic>
        <p:nvPicPr>
          <p:cNvPr id="3" name="object 3"/>
          <p:cNvPicPr/>
          <p:nvPr/>
        </p:nvPicPr>
        <p:blipFill>
          <a:blip r:embed="rId3" cstate="print"/>
          <a:stretch>
            <a:fillRect/>
          </a:stretch>
        </p:blipFill>
        <p:spPr>
          <a:xfrm>
            <a:off x="0" y="7624"/>
            <a:ext cx="12192000" cy="6857996"/>
          </a:xfrm>
          <a:prstGeom prst="rect">
            <a:avLst/>
          </a:prstGeom>
        </p:spPr>
      </p:pic>
      <p:sp>
        <p:nvSpPr>
          <p:cNvPr id="5" name="object 5"/>
          <p:cNvSpPr txBox="1"/>
          <p:nvPr/>
        </p:nvSpPr>
        <p:spPr>
          <a:xfrm>
            <a:off x="855407" y="1100922"/>
            <a:ext cx="9969909" cy="4950073"/>
          </a:xfrm>
          <a:prstGeom prst="rect">
            <a:avLst/>
          </a:prstGeom>
        </p:spPr>
        <p:txBody>
          <a:bodyPr vert="horz" wrap="square" lIns="0" tIns="12700" rIns="0" bIns="0" rtlCol="0">
            <a:spAutoFit/>
          </a:bodyPr>
          <a:lstStyle/>
          <a:p>
            <a:pPr marL="299085" marR="5080" indent="-287020" algn="just">
              <a:lnSpc>
                <a:spcPct val="150000"/>
              </a:lnSpc>
              <a:spcBef>
                <a:spcPts val="100"/>
              </a:spcBef>
              <a:buFont typeface="Wingdings" panose="05000000000000000000" pitchFamily="2" charset="2"/>
              <a:buChar char="q"/>
              <a:tabLst>
                <a:tab pos="299085" algn="l"/>
                <a:tab pos="300355" algn="l"/>
              </a:tabLst>
            </a:pPr>
            <a:r>
              <a:rPr dirty="0">
                <a:solidFill>
                  <a:srgbClr val="404040"/>
                </a:solidFill>
                <a:cs typeface="Verdana"/>
              </a:rPr>
              <a:t>	</a:t>
            </a:r>
            <a:r>
              <a:rPr dirty="0" err="1">
                <a:solidFill>
                  <a:srgbClr val="404040"/>
                </a:solidFill>
                <a:cs typeface="Verdana"/>
              </a:rPr>
              <a:t>Όλες</a:t>
            </a:r>
            <a:r>
              <a:rPr spc="5" dirty="0">
                <a:solidFill>
                  <a:srgbClr val="404040"/>
                </a:solidFill>
                <a:cs typeface="Verdana"/>
              </a:rPr>
              <a:t> </a:t>
            </a:r>
            <a:r>
              <a:rPr dirty="0" err="1">
                <a:solidFill>
                  <a:srgbClr val="404040"/>
                </a:solidFill>
                <a:cs typeface="Verdana"/>
              </a:rPr>
              <a:t>οι</a:t>
            </a:r>
            <a:r>
              <a:rPr spc="20" dirty="0">
                <a:solidFill>
                  <a:srgbClr val="404040"/>
                </a:solidFill>
                <a:cs typeface="Verdana"/>
              </a:rPr>
              <a:t> </a:t>
            </a:r>
            <a:r>
              <a:rPr dirty="0">
                <a:solidFill>
                  <a:srgbClr val="404040"/>
                </a:solidFill>
                <a:cs typeface="Verdana"/>
              </a:rPr>
              <a:t>επα</a:t>
            </a:r>
            <a:r>
              <a:rPr dirty="0" err="1">
                <a:solidFill>
                  <a:srgbClr val="404040"/>
                </a:solidFill>
                <a:cs typeface="Verdana"/>
              </a:rPr>
              <a:t>φές</a:t>
            </a:r>
            <a:r>
              <a:rPr spc="25" dirty="0">
                <a:solidFill>
                  <a:srgbClr val="404040"/>
                </a:solidFill>
                <a:cs typeface="Verdana"/>
              </a:rPr>
              <a:t> </a:t>
            </a:r>
            <a:r>
              <a:rPr dirty="0">
                <a:solidFill>
                  <a:srgbClr val="404040"/>
                </a:solidFill>
                <a:cs typeface="Verdana"/>
              </a:rPr>
              <a:t>και</a:t>
            </a:r>
            <a:r>
              <a:rPr spc="5" dirty="0">
                <a:solidFill>
                  <a:srgbClr val="404040"/>
                </a:solidFill>
                <a:cs typeface="Verdana"/>
              </a:rPr>
              <a:t> </a:t>
            </a:r>
            <a:r>
              <a:rPr dirty="0" err="1">
                <a:solidFill>
                  <a:srgbClr val="404040"/>
                </a:solidFill>
                <a:cs typeface="Verdana"/>
              </a:rPr>
              <a:t>οι</a:t>
            </a:r>
            <a:r>
              <a:rPr spc="10" dirty="0">
                <a:solidFill>
                  <a:srgbClr val="404040"/>
                </a:solidFill>
                <a:cs typeface="Verdana"/>
              </a:rPr>
              <a:t> </a:t>
            </a:r>
            <a:r>
              <a:rPr dirty="0" err="1">
                <a:solidFill>
                  <a:srgbClr val="404040"/>
                </a:solidFill>
                <a:cs typeface="Verdana"/>
              </a:rPr>
              <a:t>νόμιμοι</a:t>
            </a:r>
            <a:r>
              <a:rPr spc="25" dirty="0">
                <a:solidFill>
                  <a:srgbClr val="404040"/>
                </a:solidFill>
                <a:cs typeface="Verdana"/>
              </a:rPr>
              <a:t> </a:t>
            </a:r>
            <a:r>
              <a:rPr dirty="0" err="1">
                <a:solidFill>
                  <a:srgbClr val="404040"/>
                </a:solidFill>
                <a:cs typeface="Verdana"/>
              </a:rPr>
              <a:t>εκ</a:t>
            </a:r>
            <a:r>
              <a:rPr dirty="0">
                <a:solidFill>
                  <a:srgbClr val="404040"/>
                </a:solidFill>
                <a:cs typeface="Verdana"/>
              </a:rPr>
              <a:t>πρόσωποι</a:t>
            </a:r>
            <a:r>
              <a:rPr spc="25" dirty="0">
                <a:solidFill>
                  <a:srgbClr val="404040"/>
                </a:solidFill>
                <a:cs typeface="Verdana"/>
              </a:rPr>
              <a:t> </a:t>
            </a:r>
            <a:r>
              <a:rPr dirty="0">
                <a:solidFill>
                  <a:srgbClr val="404040"/>
                </a:solidFill>
                <a:cs typeface="Verdana"/>
              </a:rPr>
              <a:t>των</a:t>
            </a:r>
            <a:r>
              <a:rPr spc="15" dirty="0">
                <a:solidFill>
                  <a:srgbClr val="404040"/>
                </a:solidFill>
                <a:cs typeface="Verdana"/>
              </a:rPr>
              <a:t> </a:t>
            </a:r>
            <a:r>
              <a:rPr spc="-10" dirty="0">
                <a:solidFill>
                  <a:srgbClr val="404040"/>
                </a:solidFill>
                <a:cs typeface="Verdana"/>
              </a:rPr>
              <a:t>οργανισμών</a:t>
            </a:r>
            <a:r>
              <a:rPr spc="5" dirty="0">
                <a:solidFill>
                  <a:srgbClr val="404040"/>
                </a:solidFill>
                <a:cs typeface="Verdana"/>
              </a:rPr>
              <a:t> </a:t>
            </a:r>
            <a:r>
              <a:rPr dirty="0">
                <a:solidFill>
                  <a:srgbClr val="404040"/>
                </a:solidFill>
                <a:cs typeface="Verdana"/>
              </a:rPr>
              <a:t>που</a:t>
            </a:r>
            <a:r>
              <a:rPr spc="25" dirty="0">
                <a:solidFill>
                  <a:srgbClr val="404040"/>
                </a:solidFill>
                <a:cs typeface="Verdana"/>
              </a:rPr>
              <a:t> </a:t>
            </a:r>
            <a:r>
              <a:rPr dirty="0">
                <a:solidFill>
                  <a:srgbClr val="404040"/>
                </a:solidFill>
                <a:cs typeface="Verdana"/>
              </a:rPr>
              <a:t>ορίστηκαν</a:t>
            </a:r>
            <a:r>
              <a:rPr spc="30" dirty="0">
                <a:solidFill>
                  <a:srgbClr val="404040"/>
                </a:solidFill>
                <a:cs typeface="Verdana"/>
              </a:rPr>
              <a:t> </a:t>
            </a:r>
            <a:r>
              <a:rPr dirty="0">
                <a:solidFill>
                  <a:srgbClr val="404040"/>
                </a:solidFill>
                <a:cs typeface="Verdana"/>
              </a:rPr>
              <a:t>στο</a:t>
            </a:r>
            <a:r>
              <a:rPr spc="30" dirty="0">
                <a:solidFill>
                  <a:srgbClr val="404040"/>
                </a:solidFill>
                <a:cs typeface="Verdana"/>
              </a:rPr>
              <a:t> </a:t>
            </a:r>
            <a:r>
              <a:rPr dirty="0">
                <a:solidFill>
                  <a:srgbClr val="404040"/>
                </a:solidFill>
                <a:cs typeface="Verdana"/>
              </a:rPr>
              <a:t>αρχικό</a:t>
            </a:r>
            <a:r>
              <a:rPr spc="25" dirty="0">
                <a:solidFill>
                  <a:srgbClr val="404040"/>
                </a:solidFill>
                <a:cs typeface="Verdana"/>
              </a:rPr>
              <a:t> </a:t>
            </a:r>
            <a:r>
              <a:rPr dirty="0">
                <a:solidFill>
                  <a:srgbClr val="404040"/>
                </a:solidFill>
                <a:cs typeface="Verdana"/>
              </a:rPr>
              <a:t>έντυπο</a:t>
            </a:r>
            <a:r>
              <a:rPr spc="30" dirty="0">
                <a:solidFill>
                  <a:srgbClr val="404040"/>
                </a:solidFill>
                <a:cs typeface="Verdana"/>
              </a:rPr>
              <a:t> </a:t>
            </a:r>
            <a:r>
              <a:rPr dirty="0">
                <a:solidFill>
                  <a:srgbClr val="404040"/>
                </a:solidFill>
                <a:cs typeface="Verdana"/>
              </a:rPr>
              <a:t>αίτησης έχουν</a:t>
            </a:r>
            <a:r>
              <a:rPr spc="130" dirty="0">
                <a:solidFill>
                  <a:srgbClr val="404040"/>
                </a:solidFill>
                <a:cs typeface="Verdana"/>
              </a:rPr>
              <a:t> </a:t>
            </a:r>
            <a:r>
              <a:rPr dirty="0">
                <a:solidFill>
                  <a:srgbClr val="404040"/>
                </a:solidFill>
                <a:cs typeface="Verdana"/>
              </a:rPr>
              <a:t>αυτόματα</a:t>
            </a:r>
            <a:r>
              <a:rPr spc="150" dirty="0">
                <a:solidFill>
                  <a:srgbClr val="404040"/>
                </a:solidFill>
                <a:cs typeface="Verdana"/>
              </a:rPr>
              <a:t> </a:t>
            </a:r>
            <a:r>
              <a:rPr dirty="0">
                <a:solidFill>
                  <a:srgbClr val="404040"/>
                </a:solidFill>
                <a:cs typeface="Verdana"/>
              </a:rPr>
              <a:t>πρόσβαση</a:t>
            </a:r>
            <a:r>
              <a:rPr spc="140" dirty="0">
                <a:solidFill>
                  <a:srgbClr val="404040"/>
                </a:solidFill>
                <a:cs typeface="Verdana"/>
              </a:rPr>
              <a:t> </a:t>
            </a:r>
            <a:r>
              <a:rPr dirty="0">
                <a:solidFill>
                  <a:srgbClr val="404040"/>
                </a:solidFill>
                <a:cs typeface="Verdana"/>
              </a:rPr>
              <a:t>για</a:t>
            </a:r>
            <a:r>
              <a:rPr spc="145" dirty="0">
                <a:solidFill>
                  <a:srgbClr val="404040"/>
                </a:solidFill>
                <a:cs typeface="Verdana"/>
              </a:rPr>
              <a:t> </a:t>
            </a:r>
            <a:r>
              <a:rPr dirty="0">
                <a:solidFill>
                  <a:srgbClr val="404040"/>
                </a:solidFill>
                <a:cs typeface="Verdana"/>
              </a:rPr>
              <a:t>προβολή</a:t>
            </a:r>
            <a:r>
              <a:rPr spc="140" dirty="0">
                <a:solidFill>
                  <a:srgbClr val="404040"/>
                </a:solidFill>
                <a:cs typeface="Verdana"/>
              </a:rPr>
              <a:t> </a:t>
            </a:r>
            <a:r>
              <a:rPr dirty="0">
                <a:solidFill>
                  <a:srgbClr val="404040"/>
                </a:solidFill>
                <a:cs typeface="Verdana"/>
              </a:rPr>
              <a:t>και</a:t>
            </a:r>
            <a:r>
              <a:rPr spc="125" dirty="0">
                <a:solidFill>
                  <a:srgbClr val="404040"/>
                </a:solidFill>
                <a:cs typeface="Verdana"/>
              </a:rPr>
              <a:t> </a:t>
            </a:r>
            <a:r>
              <a:rPr spc="-10" dirty="0">
                <a:solidFill>
                  <a:srgbClr val="404040"/>
                </a:solidFill>
                <a:cs typeface="Verdana"/>
              </a:rPr>
              <a:t>διαχείριση </a:t>
            </a:r>
            <a:r>
              <a:rPr dirty="0">
                <a:solidFill>
                  <a:srgbClr val="404040"/>
                </a:solidFill>
                <a:cs typeface="Verdana"/>
              </a:rPr>
              <a:t>του</a:t>
            </a:r>
            <a:r>
              <a:rPr spc="-55" dirty="0">
                <a:solidFill>
                  <a:srgbClr val="404040"/>
                </a:solidFill>
                <a:cs typeface="Verdana"/>
              </a:rPr>
              <a:t> </a:t>
            </a:r>
            <a:r>
              <a:rPr lang="el-GR" spc="-10" dirty="0">
                <a:solidFill>
                  <a:srgbClr val="404040"/>
                </a:solidFill>
                <a:cs typeface="Verdana"/>
              </a:rPr>
              <a:t>σχεδίου.</a:t>
            </a:r>
          </a:p>
          <a:p>
            <a:pPr marL="299085" marR="5080" indent="-287020" algn="just">
              <a:spcBef>
                <a:spcPts val="100"/>
              </a:spcBef>
              <a:buFont typeface="Wingdings" panose="05000000000000000000" pitchFamily="2" charset="2"/>
              <a:buChar char="q"/>
              <a:tabLst>
                <a:tab pos="299085" algn="l"/>
                <a:tab pos="300355" algn="l"/>
              </a:tabLst>
            </a:pPr>
            <a:endParaRPr lang="el-GR" dirty="0">
              <a:solidFill>
                <a:srgbClr val="404040"/>
              </a:solidFill>
              <a:cs typeface="Verdana"/>
            </a:endParaRPr>
          </a:p>
          <a:p>
            <a:pPr marL="299085" marR="5080" indent="-287020" algn="just">
              <a:lnSpc>
                <a:spcPct val="150000"/>
              </a:lnSpc>
              <a:spcBef>
                <a:spcPts val="100"/>
              </a:spcBef>
              <a:buFont typeface="Wingdings" panose="05000000000000000000" pitchFamily="2" charset="2"/>
              <a:buChar char="q"/>
              <a:tabLst>
                <a:tab pos="299085" algn="l"/>
                <a:tab pos="300355" algn="l"/>
              </a:tabLst>
            </a:pPr>
            <a:r>
              <a:rPr lang="el-GR" dirty="0">
                <a:solidFill>
                  <a:srgbClr val="404040"/>
                </a:solidFill>
                <a:cs typeface="Verdana"/>
              </a:rPr>
              <a:t>Μπορείτε</a:t>
            </a:r>
            <a:r>
              <a:rPr lang="el-GR" spc="-15" dirty="0">
                <a:solidFill>
                  <a:srgbClr val="404040"/>
                </a:solidFill>
                <a:cs typeface="Verdana"/>
              </a:rPr>
              <a:t> </a:t>
            </a:r>
            <a:r>
              <a:rPr lang="el-GR" dirty="0">
                <a:solidFill>
                  <a:srgbClr val="404040"/>
                </a:solidFill>
                <a:cs typeface="Verdana"/>
              </a:rPr>
              <a:t>να</a:t>
            </a:r>
            <a:r>
              <a:rPr lang="el-GR" spc="-35" dirty="0">
                <a:solidFill>
                  <a:srgbClr val="404040"/>
                </a:solidFill>
                <a:cs typeface="Verdana"/>
              </a:rPr>
              <a:t> </a:t>
            </a:r>
            <a:r>
              <a:rPr lang="el-GR" dirty="0">
                <a:solidFill>
                  <a:srgbClr val="404040"/>
                </a:solidFill>
                <a:cs typeface="Verdana"/>
              </a:rPr>
              <a:t>προσθέσετε</a:t>
            </a:r>
            <a:r>
              <a:rPr lang="el-GR" spc="5" dirty="0">
                <a:solidFill>
                  <a:srgbClr val="404040"/>
                </a:solidFill>
                <a:cs typeface="Verdana"/>
              </a:rPr>
              <a:t> </a:t>
            </a:r>
            <a:r>
              <a:rPr lang="el-GR" dirty="0">
                <a:solidFill>
                  <a:srgbClr val="404040"/>
                </a:solidFill>
                <a:cs typeface="Verdana"/>
              </a:rPr>
              <a:t>επαφές</a:t>
            </a:r>
            <a:r>
              <a:rPr lang="el-GR" spc="-65" dirty="0">
                <a:solidFill>
                  <a:srgbClr val="404040"/>
                </a:solidFill>
                <a:cs typeface="Verdana"/>
              </a:rPr>
              <a:t> </a:t>
            </a:r>
            <a:r>
              <a:rPr lang="el-GR" dirty="0">
                <a:solidFill>
                  <a:srgbClr val="404040"/>
                </a:solidFill>
                <a:cs typeface="Verdana"/>
              </a:rPr>
              <a:t>και</a:t>
            </a:r>
            <a:r>
              <a:rPr lang="el-GR" spc="-90" dirty="0">
                <a:solidFill>
                  <a:srgbClr val="404040"/>
                </a:solidFill>
                <a:cs typeface="Verdana"/>
              </a:rPr>
              <a:t> </a:t>
            </a:r>
            <a:r>
              <a:rPr lang="el-GR" dirty="0">
                <a:solidFill>
                  <a:srgbClr val="404040"/>
                </a:solidFill>
                <a:cs typeface="Verdana"/>
              </a:rPr>
              <a:t>να</a:t>
            </a:r>
            <a:r>
              <a:rPr lang="el-GR" spc="-45" dirty="0">
                <a:solidFill>
                  <a:srgbClr val="404040"/>
                </a:solidFill>
                <a:cs typeface="Verdana"/>
              </a:rPr>
              <a:t> </a:t>
            </a:r>
            <a:r>
              <a:rPr lang="el-GR" dirty="0">
                <a:solidFill>
                  <a:srgbClr val="404040"/>
                </a:solidFill>
                <a:cs typeface="Verdana"/>
              </a:rPr>
              <a:t>καθορίσετε</a:t>
            </a:r>
            <a:r>
              <a:rPr lang="el-GR" spc="-15" dirty="0">
                <a:solidFill>
                  <a:srgbClr val="404040"/>
                </a:solidFill>
                <a:cs typeface="Verdana"/>
              </a:rPr>
              <a:t> </a:t>
            </a:r>
            <a:r>
              <a:rPr lang="el-GR" dirty="0">
                <a:solidFill>
                  <a:srgbClr val="404040"/>
                </a:solidFill>
                <a:cs typeface="Verdana"/>
              </a:rPr>
              <a:t>τα</a:t>
            </a:r>
            <a:r>
              <a:rPr lang="el-GR" spc="-70" dirty="0">
                <a:solidFill>
                  <a:srgbClr val="404040"/>
                </a:solidFill>
                <a:cs typeface="Verdana"/>
              </a:rPr>
              <a:t> </a:t>
            </a:r>
            <a:r>
              <a:rPr lang="el-GR" dirty="0">
                <a:solidFill>
                  <a:srgbClr val="404040"/>
                </a:solidFill>
                <a:cs typeface="Verdana"/>
              </a:rPr>
              <a:t>δικαιώματα</a:t>
            </a:r>
            <a:r>
              <a:rPr lang="el-GR" spc="-10" dirty="0">
                <a:solidFill>
                  <a:srgbClr val="404040"/>
                </a:solidFill>
                <a:cs typeface="Verdana"/>
              </a:rPr>
              <a:t> </a:t>
            </a:r>
            <a:r>
              <a:rPr lang="el-GR" dirty="0">
                <a:solidFill>
                  <a:srgbClr val="404040"/>
                </a:solidFill>
                <a:cs typeface="Verdana"/>
              </a:rPr>
              <a:t>πρόσβασης</a:t>
            </a:r>
            <a:r>
              <a:rPr lang="el-GR" spc="-30" dirty="0">
                <a:solidFill>
                  <a:srgbClr val="404040"/>
                </a:solidFill>
                <a:cs typeface="Verdana"/>
              </a:rPr>
              <a:t> </a:t>
            </a:r>
            <a:r>
              <a:rPr lang="el-GR" dirty="0">
                <a:solidFill>
                  <a:srgbClr val="404040"/>
                </a:solidFill>
                <a:cs typeface="Verdana"/>
              </a:rPr>
              <a:t>κάθε</a:t>
            </a:r>
            <a:r>
              <a:rPr lang="el-GR" spc="-70" dirty="0">
                <a:solidFill>
                  <a:srgbClr val="404040"/>
                </a:solidFill>
                <a:cs typeface="Verdana"/>
              </a:rPr>
              <a:t> </a:t>
            </a:r>
            <a:r>
              <a:rPr lang="el-GR" dirty="0">
                <a:solidFill>
                  <a:srgbClr val="404040"/>
                </a:solidFill>
                <a:cs typeface="Verdana"/>
              </a:rPr>
              <a:t>ατόμου</a:t>
            </a:r>
            <a:r>
              <a:rPr lang="el-GR" spc="-60" dirty="0">
                <a:solidFill>
                  <a:srgbClr val="404040"/>
                </a:solidFill>
                <a:cs typeface="Verdana"/>
              </a:rPr>
              <a:t> </a:t>
            </a:r>
            <a:r>
              <a:rPr lang="el-GR" dirty="0">
                <a:solidFill>
                  <a:srgbClr val="404040"/>
                </a:solidFill>
                <a:cs typeface="Verdana"/>
              </a:rPr>
              <a:t>στο</a:t>
            </a:r>
            <a:r>
              <a:rPr lang="el-GR" spc="-80" dirty="0">
                <a:solidFill>
                  <a:srgbClr val="404040"/>
                </a:solidFill>
                <a:cs typeface="Verdana"/>
              </a:rPr>
              <a:t> </a:t>
            </a:r>
            <a:r>
              <a:rPr lang="el-GR" spc="-10" dirty="0">
                <a:solidFill>
                  <a:srgbClr val="404040"/>
                </a:solidFill>
                <a:cs typeface="Verdana"/>
              </a:rPr>
              <a:t>σχέδιο.</a:t>
            </a:r>
          </a:p>
          <a:p>
            <a:pPr marL="299085" marR="5080" indent="-287020" algn="just">
              <a:spcBef>
                <a:spcPts val="100"/>
              </a:spcBef>
              <a:buFont typeface="Wingdings" panose="05000000000000000000" pitchFamily="2" charset="2"/>
              <a:buChar char="q"/>
              <a:tabLst>
                <a:tab pos="299085" algn="l"/>
                <a:tab pos="300355" algn="l"/>
              </a:tabLst>
            </a:pPr>
            <a:endParaRPr lang="el-GR" spc="-10" dirty="0">
              <a:solidFill>
                <a:srgbClr val="404040"/>
              </a:solidFill>
              <a:cs typeface="Verdana"/>
            </a:endParaRPr>
          </a:p>
          <a:p>
            <a:pPr marL="299085" marR="5080" indent="-287020" algn="just">
              <a:lnSpc>
                <a:spcPct val="150000"/>
              </a:lnSpc>
              <a:spcBef>
                <a:spcPts val="100"/>
              </a:spcBef>
              <a:buFont typeface="Wingdings" panose="05000000000000000000" pitchFamily="2" charset="2"/>
              <a:buChar char="q"/>
              <a:tabLst>
                <a:tab pos="299085" algn="l"/>
                <a:tab pos="300355" algn="l"/>
              </a:tabLst>
            </a:pPr>
            <a:r>
              <a:rPr lang="el-GR" dirty="0">
                <a:solidFill>
                  <a:srgbClr val="404040"/>
                </a:solidFill>
                <a:cs typeface="Verdana"/>
              </a:rPr>
              <a:t>	Ο</a:t>
            </a:r>
            <a:r>
              <a:rPr lang="el-GR" spc="85" dirty="0">
                <a:solidFill>
                  <a:srgbClr val="404040"/>
                </a:solidFill>
                <a:cs typeface="Verdana"/>
              </a:rPr>
              <a:t> </a:t>
            </a:r>
            <a:r>
              <a:rPr lang="el-GR" dirty="0">
                <a:solidFill>
                  <a:srgbClr val="404040"/>
                </a:solidFill>
                <a:cs typeface="Verdana"/>
              </a:rPr>
              <a:t>κατάλογος</a:t>
            </a:r>
            <a:r>
              <a:rPr lang="el-GR" spc="60" dirty="0">
                <a:solidFill>
                  <a:srgbClr val="404040"/>
                </a:solidFill>
                <a:cs typeface="Verdana"/>
              </a:rPr>
              <a:t> </a:t>
            </a:r>
            <a:r>
              <a:rPr lang="el-GR" dirty="0">
                <a:solidFill>
                  <a:srgbClr val="404040"/>
                </a:solidFill>
                <a:cs typeface="Verdana"/>
              </a:rPr>
              <a:t>των</a:t>
            </a:r>
            <a:r>
              <a:rPr lang="el-GR" spc="409" dirty="0">
                <a:solidFill>
                  <a:srgbClr val="404040"/>
                </a:solidFill>
                <a:cs typeface="Verdana"/>
              </a:rPr>
              <a:t> </a:t>
            </a:r>
            <a:r>
              <a:rPr lang="el-GR" dirty="0">
                <a:solidFill>
                  <a:srgbClr val="404040"/>
                </a:solidFill>
                <a:cs typeface="Verdana"/>
              </a:rPr>
              <a:t>σχεδίων</a:t>
            </a:r>
            <a:r>
              <a:rPr lang="el-GR" spc="65" dirty="0">
                <a:solidFill>
                  <a:srgbClr val="404040"/>
                </a:solidFill>
                <a:cs typeface="Verdana"/>
              </a:rPr>
              <a:t> </a:t>
            </a:r>
            <a:r>
              <a:rPr lang="el-GR" dirty="0">
                <a:solidFill>
                  <a:srgbClr val="404040"/>
                </a:solidFill>
                <a:cs typeface="Verdana"/>
              </a:rPr>
              <a:t>που</a:t>
            </a:r>
            <a:r>
              <a:rPr lang="el-GR" spc="80" dirty="0">
                <a:solidFill>
                  <a:srgbClr val="404040"/>
                </a:solidFill>
                <a:cs typeface="Verdana"/>
              </a:rPr>
              <a:t> </a:t>
            </a:r>
            <a:r>
              <a:rPr lang="el-GR" dirty="0">
                <a:solidFill>
                  <a:srgbClr val="404040"/>
                </a:solidFill>
                <a:cs typeface="Verdana"/>
              </a:rPr>
              <a:t>μπορείτε</a:t>
            </a:r>
            <a:r>
              <a:rPr lang="el-GR" spc="75" dirty="0">
                <a:solidFill>
                  <a:srgbClr val="404040"/>
                </a:solidFill>
                <a:cs typeface="Verdana"/>
              </a:rPr>
              <a:t> </a:t>
            </a:r>
            <a:r>
              <a:rPr lang="el-GR" dirty="0">
                <a:solidFill>
                  <a:srgbClr val="404040"/>
                </a:solidFill>
                <a:cs typeface="Verdana"/>
              </a:rPr>
              <a:t>να</a:t>
            </a:r>
            <a:r>
              <a:rPr lang="el-GR" spc="390" dirty="0">
                <a:solidFill>
                  <a:srgbClr val="404040"/>
                </a:solidFill>
                <a:cs typeface="Verdana"/>
              </a:rPr>
              <a:t> </a:t>
            </a:r>
            <a:r>
              <a:rPr lang="el-GR" dirty="0">
                <a:solidFill>
                  <a:srgbClr val="404040"/>
                </a:solidFill>
                <a:cs typeface="Verdana"/>
              </a:rPr>
              <a:t>δείτε</a:t>
            </a:r>
            <a:r>
              <a:rPr lang="el-GR" spc="80" dirty="0">
                <a:solidFill>
                  <a:srgbClr val="404040"/>
                </a:solidFill>
                <a:cs typeface="Verdana"/>
              </a:rPr>
              <a:t> </a:t>
            </a:r>
            <a:r>
              <a:rPr lang="el-GR" dirty="0">
                <a:solidFill>
                  <a:srgbClr val="404040"/>
                </a:solidFill>
                <a:cs typeface="Verdana"/>
              </a:rPr>
              <a:t>και</a:t>
            </a:r>
            <a:r>
              <a:rPr lang="el-GR" spc="55" dirty="0">
                <a:solidFill>
                  <a:srgbClr val="404040"/>
                </a:solidFill>
                <a:cs typeface="Verdana"/>
              </a:rPr>
              <a:t> </a:t>
            </a:r>
            <a:r>
              <a:rPr lang="el-GR" dirty="0">
                <a:solidFill>
                  <a:srgbClr val="404040"/>
                </a:solidFill>
                <a:cs typeface="Verdana"/>
              </a:rPr>
              <a:t>να</a:t>
            </a:r>
            <a:r>
              <a:rPr lang="el-GR" spc="65" dirty="0">
                <a:solidFill>
                  <a:srgbClr val="404040"/>
                </a:solidFill>
                <a:cs typeface="Verdana"/>
              </a:rPr>
              <a:t> </a:t>
            </a:r>
            <a:r>
              <a:rPr lang="el-GR" dirty="0">
                <a:solidFill>
                  <a:srgbClr val="404040"/>
                </a:solidFill>
                <a:cs typeface="Verdana"/>
              </a:rPr>
              <a:t>διαχειριστείτε</a:t>
            </a:r>
            <a:r>
              <a:rPr lang="el-GR" spc="90" dirty="0">
                <a:solidFill>
                  <a:srgbClr val="404040"/>
                </a:solidFill>
                <a:cs typeface="Verdana"/>
              </a:rPr>
              <a:t> </a:t>
            </a:r>
            <a:r>
              <a:rPr lang="el-GR" dirty="0">
                <a:solidFill>
                  <a:srgbClr val="404040"/>
                </a:solidFill>
                <a:cs typeface="Verdana"/>
              </a:rPr>
              <a:t>στο</a:t>
            </a:r>
            <a:r>
              <a:rPr lang="el-GR" spc="85" dirty="0">
                <a:solidFill>
                  <a:srgbClr val="404040"/>
                </a:solidFill>
                <a:cs typeface="Verdana"/>
              </a:rPr>
              <a:t> </a:t>
            </a:r>
            <a:r>
              <a:rPr lang="el-GR" dirty="0">
                <a:solidFill>
                  <a:srgbClr val="404040"/>
                </a:solidFill>
                <a:cs typeface="Verdana"/>
              </a:rPr>
              <a:t>MYPROJECTS</a:t>
            </a:r>
            <a:r>
              <a:rPr lang="el-GR" spc="75" dirty="0">
                <a:solidFill>
                  <a:srgbClr val="404040"/>
                </a:solidFill>
                <a:cs typeface="Verdana"/>
              </a:rPr>
              <a:t> </a:t>
            </a:r>
            <a:r>
              <a:rPr lang="el-GR" dirty="0">
                <a:solidFill>
                  <a:srgbClr val="404040"/>
                </a:solidFill>
                <a:cs typeface="Verdana"/>
              </a:rPr>
              <a:t>εξαρτάται</a:t>
            </a:r>
            <a:r>
              <a:rPr lang="el-GR" spc="60" dirty="0">
                <a:solidFill>
                  <a:srgbClr val="404040"/>
                </a:solidFill>
                <a:cs typeface="Verdana"/>
              </a:rPr>
              <a:t> </a:t>
            </a:r>
            <a:r>
              <a:rPr lang="el-GR" dirty="0">
                <a:solidFill>
                  <a:srgbClr val="404040"/>
                </a:solidFill>
                <a:cs typeface="Verdana"/>
              </a:rPr>
              <a:t>από</a:t>
            </a:r>
            <a:r>
              <a:rPr lang="el-GR" spc="95" dirty="0">
                <a:solidFill>
                  <a:srgbClr val="404040"/>
                </a:solidFill>
                <a:cs typeface="Verdana"/>
              </a:rPr>
              <a:t> </a:t>
            </a:r>
            <a:r>
              <a:rPr lang="el-GR" spc="-25" dirty="0">
                <a:solidFill>
                  <a:srgbClr val="404040"/>
                </a:solidFill>
                <a:cs typeface="Verdana"/>
              </a:rPr>
              <a:t>το </a:t>
            </a:r>
            <a:r>
              <a:rPr lang="el-GR" dirty="0">
                <a:solidFill>
                  <a:srgbClr val="404040"/>
                </a:solidFill>
                <a:cs typeface="Verdana"/>
              </a:rPr>
              <a:t>αν</a:t>
            </a:r>
            <a:r>
              <a:rPr lang="el-GR" spc="-80" dirty="0">
                <a:solidFill>
                  <a:srgbClr val="404040"/>
                </a:solidFill>
                <a:cs typeface="Verdana"/>
              </a:rPr>
              <a:t> </a:t>
            </a:r>
            <a:r>
              <a:rPr lang="el-GR" dirty="0">
                <a:solidFill>
                  <a:srgbClr val="404040"/>
                </a:solidFill>
                <a:cs typeface="Verdana"/>
              </a:rPr>
              <a:t>είστε</a:t>
            </a:r>
            <a:r>
              <a:rPr lang="el-GR" spc="-30" dirty="0">
                <a:solidFill>
                  <a:srgbClr val="404040"/>
                </a:solidFill>
                <a:cs typeface="Verdana"/>
              </a:rPr>
              <a:t> </a:t>
            </a:r>
            <a:r>
              <a:rPr lang="el-GR" spc="-10" dirty="0">
                <a:solidFill>
                  <a:srgbClr val="404040"/>
                </a:solidFill>
                <a:cs typeface="Verdana"/>
              </a:rPr>
              <a:t>συνδεδεμένοι</a:t>
            </a:r>
            <a:r>
              <a:rPr lang="el-GR" spc="-45" dirty="0">
                <a:solidFill>
                  <a:srgbClr val="404040"/>
                </a:solidFill>
                <a:cs typeface="Verdana"/>
              </a:rPr>
              <a:t> </a:t>
            </a:r>
            <a:r>
              <a:rPr lang="el-GR" dirty="0">
                <a:solidFill>
                  <a:srgbClr val="404040"/>
                </a:solidFill>
                <a:cs typeface="Verdana"/>
              </a:rPr>
              <a:t>με</a:t>
            </a:r>
            <a:r>
              <a:rPr lang="el-GR" spc="-60" dirty="0">
                <a:solidFill>
                  <a:srgbClr val="404040"/>
                </a:solidFill>
                <a:cs typeface="Verdana"/>
              </a:rPr>
              <a:t> </a:t>
            </a:r>
            <a:r>
              <a:rPr lang="el-GR" dirty="0">
                <a:solidFill>
                  <a:srgbClr val="404040"/>
                </a:solidFill>
                <a:cs typeface="Verdana"/>
              </a:rPr>
              <a:t>αυτά</a:t>
            </a:r>
            <a:r>
              <a:rPr lang="el-GR" spc="-40" dirty="0">
                <a:solidFill>
                  <a:srgbClr val="404040"/>
                </a:solidFill>
                <a:cs typeface="Verdana"/>
              </a:rPr>
              <a:t> </a:t>
            </a:r>
            <a:r>
              <a:rPr lang="el-GR" dirty="0">
                <a:solidFill>
                  <a:srgbClr val="404040"/>
                </a:solidFill>
                <a:cs typeface="Verdana"/>
              </a:rPr>
              <a:t>τα</a:t>
            </a:r>
            <a:r>
              <a:rPr lang="el-GR" spc="-50" dirty="0">
                <a:solidFill>
                  <a:srgbClr val="404040"/>
                </a:solidFill>
                <a:cs typeface="Verdana"/>
              </a:rPr>
              <a:t> </a:t>
            </a:r>
            <a:r>
              <a:rPr lang="el-GR" dirty="0">
                <a:solidFill>
                  <a:srgbClr val="404040"/>
                </a:solidFill>
                <a:cs typeface="Verdana"/>
              </a:rPr>
              <a:t>έργα</a:t>
            </a:r>
            <a:r>
              <a:rPr lang="el-GR" spc="-50" dirty="0">
                <a:solidFill>
                  <a:srgbClr val="404040"/>
                </a:solidFill>
                <a:cs typeface="Verdana"/>
              </a:rPr>
              <a:t> </a:t>
            </a:r>
            <a:r>
              <a:rPr lang="el-GR" dirty="0">
                <a:solidFill>
                  <a:srgbClr val="404040"/>
                </a:solidFill>
                <a:cs typeface="Verdana"/>
              </a:rPr>
              <a:t>και</a:t>
            </a:r>
            <a:r>
              <a:rPr lang="el-GR" spc="-85" dirty="0">
                <a:solidFill>
                  <a:srgbClr val="404040"/>
                </a:solidFill>
                <a:cs typeface="Verdana"/>
              </a:rPr>
              <a:t> </a:t>
            </a:r>
            <a:r>
              <a:rPr lang="el-GR" dirty="0">
                <a:solidFill>
                  <a:srgbClr val="404040"/>
                </a:solidFill>
                <a:cs typeface="Verdana"/>
              </a:rPr>
              <a:t>από</a:t>
            </a:r>
            <a:r>
              <a:rPr lang="el-GR" spc="-60" dirty="0">
                <a:solidFill>
                  <a:srgbClr val="404040"/>
                </a:solidFill>
                <a:cs typeface="Verdana"/>
              </a:rPr>
              <a:t> </a:t>
            </a:r>
            <a:r>
              <a:rPr lang="el-GR" dirty="0">
                <a:solidFill>
                  <a:srgbClr val="404040"/>
                </a:solidFill>
                <a:cs typeface="Verdana"/>
              </a:rPr>
              <a:t>τα</a:t>
            </a:r>
            <a:r>
              <a:rPr lang="el-GR" spc="-45" dirty="0">
                <a:solidFill>
                  <a:srgbClr val="404040"/>
                </a:solidFill>
                <a:cs typeface="Verdana"/>
              </a:rPr>
              <a:t> </a:t>
            </a:r>
            <a:r>
              <a:rPr lang="el-GR" dirty="0">
                <a:solidFill>
                  <a:srgbClr val="404040"/>
                </a:solidFill>
                <a:cs typeface="Verdana"/>
              </a:rPr>
              <a:t>δικαιώματα</a:t>
            </a:r>
            <a:r>
              <a:rPr lang="el-GR" spc="-5" dirty="0">
                <a:solidFill>
                  <a:srgbClr val="404040"/>
                </a:solidFill>
                <a:cs typeface="Verdana"/>
              </a:rPr>
              <a:t> </a:t>
            </a:r>
            <a:r>
              <a:rPr lang="el-GR" dirty="0">
                <a:solidFill>
                  <a:srgbClr val="404040"/>
                </a:solidFill>
                <a:cs typeface="Verdana"/>
              </a:rPr>
              <a:t>πρόσβασης</a:t>
            </a:r>
            <a:r>
              <a:rPr lang="el-GR" spc="10" dirty="0">
                <a:solidFill>
                  <a:srgbClr val="404040"/>
                </a:solidFill>
                <a:cs typeface="Verdana"/>
              </a:rPr>
              <a:t> </a:t>
            </a:r>
            <a:r>
              <a:rPr lang="el-GR" dirty="0">
                <a:solidFill>
                  <a:srgbClr val="404040"/>
                </a:solidFill>
                <a:cs typeface="Verdana"/>
              </a:rPr>
              <a:t>που</a:t>
            </a:r>
            <a:r>
              <a:rPr lang="el-GR" spc="-65" dirty="0">
                <a:solidFill>
                  <a:srgbClr val="404040"/>
                </a:solidFill>
                <a:cs typeface="Verdana"/>
              </a:rPr>
              <a:t> </a:t>
            </a:r>
            <a:r>
              <a:rPr lang="el-GR" dirty="0">
                <a:solidFill>
                  <a:srgbClr val="404040"/>
                </a:solidFill>
                <a:cs typeface="Verdana"/>
              </a:rPr>
              <a:t>σας</a:t>
            </a:r>
            <a:r>
              <a:rPr lang="el-GR" spc="-75" dirty="0">
                <a:solidFill>
                  <a:srgbClr val="404040"/>
                </a:solidFill>
                <a:cs typeface="Verdana"/>
              </a:rPr>
              <a:t> </a:t>
            </a:r>
            <a:r>
              <a:rPr lang="el-GR" dirty="0">
                <a:solidFill>
                  <a:srgbClr val="404040"/>
                </a:solidFill>
                <a:cs typeface="Verdana"/>
              </a:rPr>
              <a:t>έχουν</a:t>
            </a:r>
            <a:r>
              <a:rPr lang="el-GR" spc="-30" dirty="0">
                <a:solidFill>
                  <a:srgbClr val="404040"/>
                </a:solidFill>
                <a:cs typeface="Verdana"/>
              </a:rPr>
              <a:t> </a:t>
            </a:r>
            <a:r>
              <a:rPr lang="el-GR" spc="-10" dirty="0">
                <a:solidFill>
                  <a:srgbClr val="404040"/>
                </a:solidFill>
                <a:cs typeface="Verdana"/>
              </a:rPr>
              <a:t>παραχωρηθεί.</a:t>
            </a:r>
            <a:endParaRPr lang="el-GR" dirty="0">
              <a:cs typeface="Verdana"/>
            </a:endParaRPr>
          </a:p>
          <a:p>
            <a:pPr marL="299085" indent="-286385">
              <a:lnSpc>
                <a:spcPct val="100000"/>
              </a:lnSpc>
              <a:buFont typeface="Wingdings" panose="05000000000000000000" pitchFamily="2" charset="2"/>
              <a:buChar char="q"/>
              <a:tabLst>
                <a:tab pos="299085" algn="l"/>
                <a:tab pos="641985" algn="l"/>
                <a:tab pos="2008505" algn="l"/>
                <a:tab pos="3616960" algn="l"/>
                <a:tab pos="4102735" algn="l"/>
                <a:tab pos="4839335" algn="l"/>
                <a:tab pos="6244590" algn="l"/>
                <a:tab pos="6906259" algn="l"/>
                <a:tab pos="7258050" algn="l"/>
                <a:tab pos="7858759" algn="l"/>
                <a:tab pos="8446770" algn="l"/>
                <a:tab pos="9552305" algn="l"/>
                <a:tab pos="10157460" algn="l"/>
              </a:tabLst>
            </a:pPr>
            <a:endParaRPr lang="el-GR" spc="-25" dirty="0">
              <a:solidFill>
                <a:srgbClr val="404040"/>
              </a:solidFill>
              <a:cs typeface="Verdana"/>
            </a:endParaRPr>
          </a:p>
          <a:p>
            <a:pPr marL="299085" indent="-286385">
              <a:lnSpc>
                <a:spcPct val="100000"/>
              </a:lnSpc>
              <a:buFont typeface="Wingdings" panose="05000000000000000000" pitchFamily="2" charset="2"/>
              <a:buChar char="q"/>
              <a:tabLst>
                <a:tab pos="299085" algn="l"/>
                <a:tab pos="641985" algn="l"/>
                <a:tab pos="2008505" algn="l"/>
                <a:tab pos="3616960" algn="l"/>
                <a:tab pos="4102735" algn="l"/>
                <a:tab pos="4839335" algn="l"/>
                <a:tab pos="6244590" algn="l"/>
                <a:tab pos="6906259" algn="l"/>
                <a:tab pos="7258050" algn="l"/>
                <a:tab pos="7858759" algn="l"/>
                <a:tab pos="8446770" algn="l"/>
                <a:tab pos="9552305" algn="l"/>
                <a:tab pos="10157460" algn="l"/>
              </a:tabLst>
            </a:pPr>
            <a:r>
              <a:rPr spc="-25" dirty="0" err="1">
                <a:solidFill>
                  <a:srgbClr val="404040"/>
                </a:solidFill>
                <a:cs typeface="Verdana"/>
              </a:rPr>
              <a:t>Οι</a:t>
            </a:r>
            <a:r>
              <a:rPr dirty="0">
                <a:solidFill>
                  <a:srgbClr val="404040"/>
                </a:solidFill>
                <a:cs typeface="Verdana"/>
              </a:rPr>
              <a:t>	</a:t>
            </a:r>
            <a:r>
              <a:rPr spc="-10" dirty="0" err="1">
                <a:solidFill>
                  <a:srgbClr val="404040"/>
                </a:solidFill>
                <a:cs typeface="Verdana"/>
              </a:rPr>
              <a:t>ειδο</a:t>
            </a:r>
            <a:r>
              <a:rPr spc="-10" dirty="0">
                <a:solidFill>
                  <a:srgbClr val="404040"/>
                </a:solidFill>
                <a:cs typeface="Verdana"/>
              </a:rPr>
              <a:t>ποιήσεις</a:t>
            </a:r>
            <a:r>
              <a:rPr dirty="0">
                <a:solidFill>
                  <a:srgbClr val="404040"/>
                </a:solidFill>
                <a:cs typeface="Verdana"/>
              </a:rPr>
              <a:t>	</a:t>
            </a:r>
            <a:r>
              <a:rPr spc="-10" dirty="0">
                <a:solidFill>
                  <a:srgbClr val="404040"/>
                </a:solidFill>
                <a:cs typeface="Verdana"/>
              </a:rPr>
              <a:t>αποστέλλονται</a:t>
            </a:r>
            <a:r>
              <a:rPr dirty="0">
                <a:solidFill>
                  <a:srgbClr val="404040"/>
                </a:solidFill>
                <a:cs typeface="Verdana"/>
              </a:rPr>
              <a:t>	</a:t>
            </a:r>
            <a:r>
              <a:rPr spc="-25" dirty="0">
                <a:solidFill>
                  <a:srgbClr val="404040"/>
                </a:solidFill>
                <a:cs typeface="Verdana"/>
              </a:rPr>
              <a:t>στα</a:t>
            </a:r>
            <a:r>
              <a:rPr dirty="0">
                <a:solidFill>
                  <a:srgbClr val="404040"/>
                </a:solidFill>
                <a:cs typeface="Verdana"/>
              </a:rPr>
              <a:t>	</a:t>
            </a:r>
            <a:r>
              <a:rPr spc="-10" dirty="0">
                <a:solidFill>
                  <a:srgbClr val="404040"/>
                </a:solidFill>
                <a:cs typeface="Verdana"/>
              </a:rPr>
              <a:t>άτομα</a:t>
            </a:r>
            <a:r>
              <a:rPr dirty="0">
                <a:solidFill>
                  <a:srgbClr val="404040"/>
                </a:solidFill>
                <a:cs typeface="Verdana"/>
              </a:rPr>
              <a:t>	</a:t>
            </a:r>
            <a:r>
              <a:rPr spc="-10" dirty="0">
                <a:solidFill>
                  <a:srgbClr val="404040"/>
                </a:solidFill>
                <a:cs typeface="Verdana"/>
              </a:rPr>
              <a:t>επικοινωνίας</a:t>
            </a:r>
            <a:r>
              <a:rPr dirty="0">
                <a:solidFill>
                  <a:srgbClr val="404040"/>
                </a:solidFill>
                <a:cs typeface="Verdana"/>
              </a:rPr>
              <a:t>	</a:t>
            </a:r>
            <a:r>
              <a:rPr spc="-10" dirty="0">
                <a:solidFill>
                  <a:srgbClr val="404040"/>
                </a:solidFill>
                <a:cs typeface="Verdana"/>
              </a:rPr>
              <a:t>μόλις</a:t>
            </a:r>
            <a:r>
              <a:rPr dirty="0">
                <a:solidFill>
                  <a:srgbClr val="404040"/>
                </a:solidFill>
                <a:cs typeface="Verdana"/>
              </a:rPr>
              <a:t>	</a:t>
            </a:r>
            <a:r>
              <a:rPr spc="-25" dirty="0">
                <a:solidFill>
                  <a:srgbClr val="404040"/>
                </a:solidFill>
                <a:cs typeface="Verdana"/>
              </a:rPr>
              <a:t>το</a:t>
            </a:r>
            <a:r>
              <a:rPr dirty="0">
                <a:solidFill>
                  <a:srgbClr val="404040"/>
                </a:solidFill>
                <a:cs typeface="Verdana"/>
              </a:rPr>
              <a:t>	</a:t>
            </a:r>
            <a:r>
              <a:rPr lang="el-GR" spc="-20" dirty="0">
                <a:solidFill>
                  <a:srgbClr val="404040"/>
                </a:solidFill>
                <a:cs typeface="Verdana"/>
              </a:rPr>
              <a:t>σχέδιο </a:t>
            </a:r>
            <a:r>
              <a:rPr spc="-10" dirty="0" err="1">
                <a:solidFill>
                  <a:srgbClr val="404040"/>
                </a:solidFill>
                <a:cs typeface="Verdana"/>
              </a:rPr>
              <a:t>είν</a:t>
            </a:r>
            <a:r>
              <a:rPr spc="-10" dirty="0">
                <a:solidFill>
                  <a:srgbClr val="404040"/>
                </a:solidFill>
                <a:cs typeface="Verdana"/>
              </a:rPr>
              <a:t>αι</a:t>
            </a:r>
            <a:r>
              <a:rPr lang="el-GR" spc="-10" dirty="0">
                <a:solidFill>
                  <a:srgbClr val="404040"/>
                </a:solidFill>
                <a:cs typeface="Verdana"/>
              </a:rPr>
              <a:t> </a:t>
            </a:r>
            <a:r>
              <a:rPr spc="-10" dirty="0" err="1">
                <a:solidFill>
                  <a:srgbClr val="404040"/>
                </a:solidFill>
                <a:cs typeface="Verdana"/>
              </a:rPr>
              <a:t>δι</a:t>
            </a:r>
            <a:r>
              <a:rPr spc="-10" dirty="0">
                <a:solidFill>
                  <a:srgbClr val="404040"/>
                </a:solidFill>
                <a:cs typeface="Verdana"/>
              </a:rPr>
              <a:t>αθέσιμο</a:t>
            </a:r>
            <a:r>
              <a:rPr lang="el-GR" spc="-10" dirty="0">
                <a:solidFill>
                  <a:srgbClr val="404040"/>
                </a:solidFill>
                <a:cs typeface="Verdana"/>
              </a:rPr>
              <a:t> </a:t>
            </a:r>
            <a:r>
              <a:rPr spc="-20" dirty="0" err="1">
                <a:solidFill>
                  <a:srgbClr val="404040"/>
                </a:solidFill>
                <a:cs typeface="Verdana"/>
              </a:rPr>
              <a:t>στην</a:t>
            </a:r>
            <a:r>
              <a:rPr lang="el-GR" spc="-20" dirty="0">
                <a:solidFill>
                  <a:srgbClr val="404040"/>
                </a:solidFill>
                <a:cs typeface="Verdana"/>
              </a:rPr>
              <a:t> </a:t>
            </a:r>
            <a:r>
              <a:rPr spc="-10" dirty="0" err="1">
                <a:solidFill>
                  <a:srgbClr val="404040"/>
                </a:solidFill>
                <a:cs typeface="Verdana"/>
              </a:rPr>
              <a:t>ενότητ</a:t>
            </a:r>
            <a:r>
              <a:rPr spc="-10" dirty="0">
                <a:solidFill>
                  <a:srgbClr val="404040"/>
                </a:solidFill>
                <a:cs typeface="Verdana"/>
              </a:rPr>
              <a:t>α</a:t>
            </a:r>
            <a:r>
              <a:rPr lang="el-GR" spc="-10" dirty="0">
                <a:solidFill>
                  <a:srgbClr val="404040"/>
                </a:solidFill>
                <a:cs typeface="Verdana"/>
              </a:rPr>
              <a:t> </a:t>
            </a:r>
            <a:r>
              <a:rPr spc="-10" dirty="0">
                <a:solidFill>
                  <a:srgbClr val="404040"/>
                </a:solidFill>
                <a:cs typeface="Verdana"/>
              </a:rPr>
              <a:t>MYPROJECTS.</a:t>
            </a:r>
            <a:endParaRPr dirty="0">
              <a:cs typeface="Verdana"/>
            </a:endParaRPr>
          </a:p>
          <a:p>
            <a:pPr>
              <a:lnSpc>
                <a:spcPct val="100000"/>
              </a:lnSpc>
              <a:spcBef>
                <a:spcPts val="290"/>
              </a:spcBef>
              <a:buClr>
                <a:srgbClr val="404040"/>
              </a:buClr>
            </a:pPr>
            <a:endParaRPr lang="en-US" dirty="0">
              <a:cs typeface="Verdana"/>
            </a:endParaRPr>
          </a:p>
          <a:p>
            <a:pPr marL="299085" marR="269875" indent="-287020">
              <a:lnSpc>
                <a:spcPct val="100000"/>
              </a:lnSpc>
              <a:buFont typeface="Wingdings" panose="05000000000000000000" pitchFamily="2" charset="2"/>
              <a:buChar char="q"/>
              <a:tabLst>
                <a:tab pos="299085" algn="l"/>
              </a:tabLst>
            </a:pPr>
            <a:r>
              <a:rPr dirty="0" err="1">
                <a:solidFill>
                  <a:srgbClr val="404040"/>
                </a:solidFill>
                <a:cs typeface="Verdana"/>
              </a:rPr>
              <a:t>Εάν</a:t>
            </a:r>
            <a:r>
              <a:rPr spc="-75" dirty="0">
                <a:solidFill>
                  <a:srgbClr val="404040"/>
                </a:solidFill>
                <a:cs typeface="Verdana"/>
              </a:rPr>
              <a:t> </a:t>
            </a:r>
            <a:r>
              <a:rPr dirty="0" err="1">
                <a:solidFill>
                  <a:srgbClr val="404040"/>
                </a:solidFill>
                <a:cs typeface="Verdana"/>
              </a:rPr>
              <a:t>δεν</a:t>
            </a:r>
            <a:r>
              <a:rPr spc="-70" dirty="0">
                <a:solidFill>
                  <a:srgbClr val="404040"/>
                </a:solidFill>
                <a:cs typeface="Verdana"/>
              </a:rPr>
              <a:t> </a:t>
            </a:r>
            <a:r>
              <a:rPr dirty="0">
                <a:solidFill>
                  <a:srgbClr val="404040"/>
                </a:solidFill>
                <a:cs typeface="Verdana"/>
              </a:rPr>
              <a:t>μπ</a:t>
            </a:r>
            <a:r>
              <a:rPr dirty="0" err="1">
                <a:solidFill>
                  <a:srgbClr val="404040"/>
                </a:solidFill>
                <a:cs typeface="Verdana"/>
              </a:rPr>
              <a:t>ορείτε</a:t>
            </a:r>
            <a:r>
              <a:rPr spc="45" dirty="0">
                <a:solidFill>
                  <a:srgbClr val="404040"/>
                </a:solidFill>
                <a:cs typeface="Verdana"/>
              </a:rPr>
              <a:t> </a:t>
            </a:r>
            <a:r>
              <a:rPr spc="50" dirty="0">
                <a:solidFill>
                  <a:srgbClr val="404040"/>
                </a:solidFill>
                <a:cs typeface="Verdana"/>
              </a:rPr>
              <a:t>να</a:t>
            </a:r>
            <a:r>
              <a:rPr spc="180" dirty="0">
                <a:solidFill>
                  <a:srgbClr val="404040"/>
                </a:solidFill>
                <a:cs typeface="Verdana"/>
              </a:rPr>
              <a:t> </a:t>
            </a:r>
            <a:r>
              <a:rPr dirty="0" err="1">
                <a:solidFill>
                  <a:srgbClr val="404040"/>
                </a:solidFill>
                <a:cs typeface="Verdana"/>
              </a:rPr>
              <a:t>δείτε</a:t>
            </a:r>
            <a:r>
              <a:rPr spc="80" dirty="0">
                <a:solidFill>
                  <a:srgbClr val="404040"/>
                </a:solidFill>
                <a:cs typeface="Verdana"/>
              </a:rPr>
              <a:t> </a:t>
            </a:r>
            <a:r>
              <a:rPr dirty="0" err="1">
                <a:solidFill>
                  <a:srgbClr val="404040"/>
                </a:solidFill>
                <a:cs typeface="Verdana"/>
              </a:rPr>
              <a:t>το</a:t>
            </a:r>
            <a:r>
              <a:rPr spc="75" dirty="0">
                <a:solidFill>
                  <a:srgbClr val="404040"/>
                </a:solidFill>
                <a:cs typeface="Verdana"/>
              </a:rPr>
              <a:t> </a:t>
            </a:r>
            <a:r>
              <a:rPr lang="el-GR" dirty="0">
                <a:solidFill>
                  <a:srgbClr val="404040"/>
                </a:solidFill>
                <a:cs typeface="Verdana"/>
              </a:rPr>
              <a:t>σχέδιό</a:t>
            </a:r>
            <a:r>
              <a:rPr spc="80" dirty="0">
                <a:solidFill>
                  <a:srgbClr val="404040"/>
                </a:solidFill>
                <a:cs typeface="Verdana"/>
              </a:rPr>
              <a:t> </a:t>
            </a:r>
            <a:r>
              <a:rPr dirty="0">
                <a:solidFill>
                  <a:srgbClr val="404040"/>
                </a:solidFill>
                <a:cs typeface="Verdana"/>
              </a:rPr>
              <a:t>σας</a:t>
            </a:r>
            <a:r>
              <a:rPr spc="70" dirty="0">
                <a:solidFill>
                  <a:srgbClr val="404040"/>
                </a:solidFill>
                <a:cs typeface="Verdana"/>
              </a:rPr>
              <a:t> </a:t>
            </a:r>
            <a:r>
              <a:rPr dirty="0" err="1">
                <a:solidFill>
                  <a:srgbClr val="404040"/>
                </a:solidFill>
                <a:cs typeface="Verdana"/>
              </a:rPr>
              <a:t>στη</a:t>
            </a:r>
            <a:r>
              <a:rPr spc="90" dirty="0">
                <a:solidFill>
                  <a:srgbClr val="404040"/>
                </a:solidFill>
                <a:cs typeface="Verdana"/>
              </a:rPr>
              <a:t> </a:t>
            </a:r>
            <a:r>
              <a:rPr dirty="0" err="1">
                <a:solidFill>
                  <a:srgbClr val="404040"/>
                </a:solidFill>
                <a:cs typeface="Verdana"/>
              </a:rPr>
              <a:t>λίστ</a:t>
            </a:r>
            <a:r>
              <a:rPr dirty="0">
                <a:solidFill>
                  <a:srgbClr val="404040"/>
                </a:solidFill>
                <a:cs typeface="Verdana"/>
              </a:rPr>
              <a:t>α</a:t>
            </a:r>
            <a:r>
              <a:rPr spc="55" dirty="0">
                <a:solidFill>
                  <a:srgbClr val="404040"/>
                </a:solidFill>
                <a:cs typeface="Verdana"/>
              </a:rPr>
              <a:t> </a:t>
            </a:r>
            <a:r>
              <a:rPr dirty="0">
                <a:solidFill>
                  <a:srgbClr val="404040"/>
                </a:solidFill>
                <a:cs typeface="Verdana"/>
              </a:rPr>
              <a:t>έργων,</a:t>
            </a:r>
            <a:r>
              <a:rPr spc="90" dirty="0">
                <a:solidFill>
                  <a:srgbClr val="404040"/>
                </a:solidFill>
                <a:cs typeface="Verdana"/>
              </a:rPr>
              <a:t> </a:t>
            </a:r>
            <a:r>
              <a:rPr spc="-10" dirty="0">
                <a:solidFill>
                  <a:srgbClr val="404040"/>
                </a:solidFill>
                <a:cs typeface="Verdana"/>
              </a:rPr>
              <a:t>επικοινωνήστε</a:t>
            </a:r>
            <a:r>
              <a:rPr lang="el-GR" spc="-20" dirty="0">
                <a:solidFill>
                  <a:srgbClr val="404040"/>
                </a:solidFill>
                <a:cs typeface="Verdana"/>
              </a:rPr>
              <a:t> μαζί με την ΕΥ</a:t>
            </a:r>
            <a:r>
              <a:rPr spc="-10" dirty="0">
                <a:solidFill>
                  <a:srgbClr val="404040"/>
                </a:solidFill>
                <a:cs typeface="Verdana"/>
              </a:rPr>
              <a:t>.</a:t>
            </a:r>
            <a:endParaRPr dirty="0">
              <a:cs typeface="Verdana"/>
            </a:endParaRPr>
          </a:p>
        </p:txBody>
      </p:sp>
      <p:sp>
        <p:nvSpPr>
          <p:cNvPr id="4" name="TextBox 3">
            <a:extLst>
              <a:ext uri="{FF2B5EF4-FFF2-40B4-BE49-F238E27FC236}">
                <a16:creationId xmlns:a16="http://schemas.microsoft.com/office/drawing/2014/main" id="{5802AA56-A09E-6FBC-2627-B4AEFD78D25B}"/>
              </a:ext>
            </a:extLst>
          </p:cNvPr>
          <p:cNvSpPr txBox="1"/>
          <p:nvPr/>
        </p:nvSpPr>
        <p:spPr>
          <a:xfrm flipH="1">
            <a:off x="294967" y="41698"/>
            <a:ext cx="8776403" cy="523220"/>
          </a:xfrm>
          <a:prstGeom prst="rect">
            <a:avLst/>
          </a:prstGeom>
          <a:noFill/>
        </p:spPr>
        <p:txBody>
          <a:bodyPr wrap="square" rtlCol="0">
            <a:spAutoFit/>
          </a:bodyPr>
          <a:lstStyle/>
          <a:p>
            <a:pPr>
              <a:defRPr/>
            </a:pPr>
            <a:r>
              <a:rPr lang="en-US" sz="2800" b="1" dirty="0">
                <a:solidFill>
                  <a:schemeClr val="bg1"/>
                </a:solidFill>
                <a:latin typeface="Century Gothic" panose="020B0502020202020204" pitchFamily="34" charset="0"/>
              </a:rPr>
              <a:t>My Projects</a:t>
            </a:r>
            <a:r>
              <a:rPr lang="el-GR" sz="2800" b="1" dirty="0">
                <a:solidFill>
                  <a:schemeClr val="bg1"/>
                </a:solidFill>
                <a:latin typeface="Century Gothic" panose="020B0502020202020204" pitchFamily="34" charset="0"/>
              </a:rPr>
              <a:t> (</a:t>
            </a:r>
            <a:r>
              <a:rPr lang="en-US" sz="2800" b="1" dirty="0">
                <a:solidFill>
                  <a:schemeClr val="bg1"/>
                </a:solidFill>
                <a:latin typeface="Century Gothic" panose="020B0502020202020204" pitchFamily="34" charset="0"/>
              </a:rPr>
              <a:t>2/2)</a:t>
            </a:r>
            <a:endParaRPr lang="en-GB" sz="2800" b="1" dirty="0">
              <a:solidFill>
                <a:schemeClr val="bg1"/>
              </a:solidFill>
              <a:latin typeface="Century Gothic" panose="020B0502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6F8AAC-2DAA-0346-B3D2-B832D159BF4C}"/>
              </a:ext>
            </a:extLst>
          </p:cNvPr>
          <p:cNvSpPr txBox="1"/>
          <p:nvPr/>
        </p:nvSpPr>
        <p:spPr>
          <a:xfrm flipH="1">
            <a:off x="-399012" y="60190"/>
            <a:ext cx="10684042" cy="523220"/>
          </a:xfrm>
          <a:prstGeom prst="rect">
            <a:avLst/>
          </a:prstGeom>
          <a:noFill/>
        </p:spPr>
        <p:txBody>
          <a:bodyPr wrap="square" rtlCol="0">
            <a:spAutoFit/>
          </a:bodyPr>
          <a:lstStyle/>
          <a:p>
            <a:pPr marR="0" lvl="0" indent="0" algn="ctr" fontAlgn="auto">
              <a:lnSpc>
                <a:spcPct val="100000"/>
              </a:lnSpc>
              <a:spcBef>
                <a:spcPts val="0"/>
              </a:spcBef>
              <a:spcAft>
                <a:spcPts val="0"/>
              </a:spcAft>
              <a:buClrTx/>
              <a:buSzTx/>
              <a:buFontTx/>
              <a:buNone/>
              <a:tabLst/>
              <a:defRPr/>
            </a:pPr>
            <a:r>
              <a:rPr lang="el-GR" sz="2800" b="1">
                <a:solidFill>
                  <a:schemeClr val="bg1"/>
                </a:solidFill>
                <a:latin typeface="Century Gothic" panose="020B0502020202020204" pitchFamily="34" charset="0"/>
              </a:rPr>
              <a:t>Πρόσβαση στη λίστα σχεδίων από το κυρίως μενού</a:t>
            </a:r>
            <a:endParaRPr lang="en-GB" sz="2800" b="1">
              <a:solidFill>
                <a:schemeClr val="bg1"/>
              </a:solidFill>
              <a:latin typeface="Century Gothic" panose="020B0502020202020204" pitchFamily="34" charset="0"/>
            </a:endParaRPr>
          </a:p>
        </p:txBody>
      </p:sp>
      <p:sp>
        <p:nvSpPr>
          <p:cNvPr id="5" name="Rectangle 4">
            <a:extLst>
              <a:ext uri="{FF2B5EF4-FFF2-40B4-BE49-F238E27FC236}">
                <a16:creationId xmlns:a16="http://schemas.microsoft.com/office/drawing/2014/main" id="{014979EE-F777-2A6C-9E8D-9C58BB561E33}"/>
              </a:ext>
            </a:extLst>
          </p:cNvPr>
          <p:cNvSpPr/>
          <p:nvPr/>
        </p:nvSpPr>
        <p:spPr>
          <a:xfrm>
            <a:off x="9008276" y="1203306"/>
            <a:ext cx="3195484" cy="2585323"/>
          </a:xfrm>
          <a:prstGeom prst="rect">
            <a:avLst/>
          </a:prstGeom>
          <a:solidFill>
            <a:srgbClr val="FF0000"/>
          </a:solidFill>
        </p:spPr>
        <p:txBody>
          <a:bodyPr wrap="square">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l-GR" b="0" i="0" u="none" strike="noStrike" kern="1200" cap="none" spc="0" normalizeH="0" baseline="0" noProof="0" dirty="0">
                <a:ln>
                  <a:noFill/>
                </a:ln>
                <a:solidFill>
                  <a:prstClr val="white"/>
                </a:solidFill>
                <a:effectLst/>
                <a:uLnTx/>
                <a:uFillTx/>
                <a:ea typeface="Verdana" panose="020B0604030504040204" pitchFamily="34" charset="0"/>
                <a:cs typeface="+mn-cs"/>
              </a:rPr>
              <a:t>Επιλέγοντας </a:t>
            </a:r>
            <a:r>
              <a:rPr kumimoji="0" lang="en-US" b="0" i="0" u="none" strike="noStrike" kern="1200" cap="none" spc="0" normalizeH="0" baseline="0" noProof="0" dirty="0" err="1">
                <a:ln>
                  <a:noFill/>
                </a:ln>
                <a:solidFill>
                  <a:prstClr val="white"/>
                </a:solidFill>
                <a:effectLst/>
                <a:uLnTx/>
                <a:uFillTx/>
                <a:ea typeface="Verdana" panose="020B0604030504040204" pitchFamily="34" charset="0"/>
                <a:cs typeface="+mn-cs"/>
              </a:rPr>
              <a:t>MyPROJECTS</a:t>
            </a:r>
            <a:r>
              <a:rPr kumimoji="0" lang="el-GR" b="0" i="0" u="none" strike="noStrike" kern="1200" cap="none" spc="0" normalizeH="0" baseline="0" noProof="0" dirty="0">
                <a:ln>
                  <a:noFill/>
                </a:ln>
                <a:solidFill>
                  <a:prstClr val="white"/>
                </a:solidFill>
                <a:effectLst/>
                <a:uLnTx/>
                <a:uFillTx/>
                <a:ea typeface="Verdana" panose="020B0604030504040204" pitchFamily="34" charset="0"/>
                <a:cs typeface="+mn-cs"/>
              </a:rPr>
              <a:t>, η οθόνη ανοίγει, εμφανίζοντας όλα τα σχέδια </a:t>
            </a:r>
            <a:r>
              <a:rPr lang="el-GR" dirty="0">
                <a:solidFill>
                  <a:prstClr val="white"/>
                </a:solidFill>
                <a:ea typeface="Verdana" panose="020B0604030504040204" pitchFamily="34" charset="0"/>
              </a:rPr>
              <a:t>με τα οποία η ηλεκτρονική σας διεύθυνση είναι συνδεδεμένη</a:t>
            </a:r>
            <a:endParaRPr kumimoji="0" lang="el-GR" b="0" i="0" u="none" strike="noStrike" kern="1200" cap="none" spc="0" normalizeH="0" baseline="0" noProof="0" dirty="0">
              <a:ln>
                <a:noFill/>
              </a:ln>
              <a:solidFill>
                <a:prstClr val="white"/>
              </a:solidFill>
              <a:effectLst/>
              <a:uLnTx/>
              <a:uFillTx/>
              <a:ea typeface="Verdana" panose="020B0604030504040204" pitchFamily="34" charset="0"/>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b="0" i="0" u="none" strike="noStrike" kern="1200" cap="none" spc="0" normalizeH="0" baseline="0" noProof="0" dirty="0">
              <a:ln>
                <a:noFill/>
              </a:ln>
              <a:solidFill>
                <a:prstClr val="white"/>
              </a:solidFill>
              <a:effectLst/>
              <a:uLnTx/>
              <a:uFillTx/>
              <a:ea typeface="Verdana" panose="020B0604030504040204" pitchFamily="34" charset="0"/>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l-GR" b="0" i="0" u="none" strike="noStrike" kern="1200" cap="none" spc="0" normalizeH="0" baseline="0" noProof="0" dirty="0">
                <a:ln>
                  <a:noFill/>
                </a:ln>
                <a:solidFill>
                  <a:prstClr val="white"/>
                </a:solidFill>
                <a:effectLst/>
                <a:uLnTx/>
                <a:uFillTx/>
                <a:ea typeface="Verdana" panose="020B0604030504040204" pitchFamily="34" charset="0"/>
                <a:cs typeface="+mn-cs"/>
              </a:rPr>
              <a:t>Από το </a:t>
            </a:r>
            <a:r>
              <a:rPr kumimoji="0" lang="en-GB" b="0" i="0" u="none" strike="noStrike" kern="1200" cap="none" spc="0" normalizeH="0" baseline="0" noProof="0" dirty="0">
                <a:ln>
                  <a:noFill/>
                </a:ln>
                <a:solidFill>
                  <a:prstClr val="white"/>
                </a:solidFill>
                <a:effectLst/>
                <a:uLnTx/>
                <a:uFillTx/>
                <a:ea typeface="Verdana" panose="020B0604030504040204" pitchFamily="34" charset="0"/>
                <a:cs typeface="+mn-cs"/>
              </a:rPr>
              <a:t>Project List </a:t>
            </a:r>
            <a:r>
              <a:rPr kumimoji="0" lang="el-GR" b="0" i="0" u="none" strike="noStrike" kern="1200" cap="none" spc="0" normalizeH="0" baseline="0" noProof="0" dirty="0">
                <a:ln>
                  <a:noFill/>
                </a:ln>
                <a:solidFill>
                  <a:prstClr val="white"/>
                </a:solidFill>
                <a:effectLst/>
                <a:uLnTx/>
                <a:uFillTx/>
                <a:ea typeface="Verdana" panose="020B0604030504040204" pitchFamily="34" charset="0"/>
                <a:cs typeface="+mn-cs"/>
              </a:rPr>
              <a:t>επιλέγουμε το εικονίδιο για είσοδο σε σχέδιο.</a:t>
            </a:r>
            <a:endParaRPr kumimoji="0" lang="en-US" b="0" i="0" u="none" strike="noStrike" kern="1200" cap="none" spc="0" normalizeH="0" baseline="0" noProof="0" dirty="0">
              <a:ln>
                <a:noFill/>
              </a:ln>
              <a:solidFill>
                <a:prstClr val="black"/>
              </a:solidFill>
              <a:effectLst/>
              <a:uLnTx/>
              <a:uFillTx/>
              <a:ea typeface="Verdana" panose="020B0604030504040204" pitchFamily="34" charset="0"/>
              <a:cs typeface="+mn-cs"/>
            </a:endParaRPr>
          </a:p>
        </p:txBody>
      </p:sp>
      <p:sp>
        <p:nvSpPr>
          <p:cNvPr id="9" name="Rounded Rectangle 8"/>
          <p:cNvSpPr/>
          <p:nvPr/>
        </p:nvSpPr>
        <p:spPr>
          <a:xfrm>
            <a:off x="3933714" y="3197926"/>
            <a:ext cx="582414" cy="176784"/>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ounded Rectangle 15"/>
          <p:cNvSpPr/>
          <p:nvPr/>
        </p:nvSpPr>
        <p:spPr>
          <a:xfrm>
            <a:off x="3978156" y="3694593"/>
            <a:ext cx="582414" cy="190648"/>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ounded Rectangle 16"/>
          <p:cNvSpPr/>
          <p:nvPr/>
        </p:nvSpPr>
        <p:spPr>
          <a:xfrm>
            <a:off x="3978156" y="4161759"/>
            <a:ext cx="537972" cy="130541"/>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ounded Rectangle 17"/>
          <p:cNvSpPr/>
          <p:nvPr/>
        </p:nvSpPr>
        <p:spPr>
          <a:xfrm>
            <a:off x="3978156" y="4588488"/>
            <a:ext cx="537972" cy="176784"/>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ounded Rectangle 18"/>
          <p:cNvSpPr/>
          <p:nvPr/>
        </p:nvSpPr>
        <p:spPr>
          <a:xfrm>
            <a:off x="3453134" y="3177455"/>
            <a:ext cx="344673" cy="176784"/>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ounded Rectangle 19"/>
          <p:cNvSpPr/>
          <p:nvPr/>
        </p:nvSpPr>
        <p:spPr>
          <a:xfrm>
            <a:off x="3453134" y="3655914"/>
            <a:ext cx="344673" cy="176784"/>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ounded Rectangle 20"/>
          <p:cNvSpPr/>
          <p:nvPr/>
        </p:nvSpPr>
        <p:spPr>
          <a:xfrm>
            <a:off x="3453134" y="4115516"/>
            <a:ext cx="344673" cy="176784"/>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ounded Rectangle 21"/>
          <p:cNvSpPr/>
          <p:nvPr/>
        </p:nvSpPr>
        <p:spPr>
          <a:xfrm>
            <a:off x="3453134" y="4588488"/>
            <a:ext cx="344673" cy="176784"/>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12">
            <a:extLst>
              <a:ext uri="{FF2B5EF4-FFF2-40B4-BE49-F238E27FC236}">
                <a16:creationId xmlns:a16="http://schemas.microsoft.com/office/drawing/2014/main" id="{38C74BEA-7674-35E8-6F73-707328403B25}"/>
              </a:ext>
            </a:extLst>
          </p:cNvPr>
          <p:cNvPicPr>
            <a:picLocks noChangeAspect="1"/>
          </p:cNvPicPr>
          <p:nvPr/>
        </p:nvPicPr>
        <p:blipFill>
          <a:blip r:embed="rId3"/>
          <a:stretch>
            <a:fillRect/>
          </a:stretch>
        </p:blipFill>
        <p:spPr>
          <a:xfrm>
            <a:off x="248771" y="875927"/>
            <a:ext cx="8623598" cy="3351102"/>
          </a:xfrm>
          <a:prstGeom prst="rect">
            <a:avLst/>
          </a:prstGeom>
        </p:spPr>
      </p:pic>
      <p:pic>
        <p:nvPicPr>
          <p:cNvPr id="23" name="Picture 22">
            <a:extLst>
              <a:ext uri="{FF2B5EF4-FFF2-40B4-BE49-F238E27FC236}">
                <a16:creationId xmlns:a16="http://schemas.microsoft.com/office/drawing/2014/main" id="{C9D7B197-9EA3-E7F2-D41C-CDB198EB72F0}"/>
              </a:ext>
            </a:extLst>
          </p:cNvPr>
          <p:cNvPicPr>
            <a:picLocks noChangeAspect="1"/>
          </p:cNvPicPr>
          <p:nvPr/>
        </p:nvPicPr>
        <p:blipFill>
          <a:blip r:embed="rId4"/>
          <a:srcRect t="25303"/>
          <a:stretch>
            <a:fillRect/>
          </a:stretch>
        </p:blipFill>
        <p:spPr>
          <a:xfrm>
            <a:off x="498014" y="4408526"/>
            <a:ext cx="10032334" cy="2102614"/>
          </a:xfrm>
          <a:prstGeom prst="rect">
            <a:avLst/>
          </a:prstGeom>
        </p:spPr>
      </p:pic>
      <p:sp>
        <p:nvSpPr>
          <p:cNvPr id="11" name="Oval 10">
            <a:extLst>
              <a:ext uri="{FF2B5EF4-FFF2-40B4-BE49-F238E27FC236}">
                <a16:creationId xmlns:a16="http://schemas.microsoft.com/office/drawing/2014/main" id="{CA7480F4-0FB0-F129-62C5-D506EB5E37F7}"/>
              </a:ext>
            </a:extLst>
          </p:cNvPr>
          <p:cNvSpPr/>
          <p:nvPr/>
        </p:nvSpPr>
        <p:spPr>
          <a:xfrm>
            <a:off x="8346260" y="1896374"/>
            <a:ext cx="286463" cy="309615"/>
          </a:xfrm>
          <a:prstGeom prst="ellipse">
            <a:avLst/>
          </a:prstGeom>
          <a:noFill/>
          <a:ln w="28575">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6F4F0C08-1EF1-90A0-E870-32B95CC5C0FE}"/>
              </a:ext>
            </a:extLst>
          </p:cNvPr>
          <p:cNvSpPr/>
          <p:nvPr/>
        </p:nvSpPr>
        <p:spPr>
          <a:xfrm>
            <a:off x="2517058" y="2421709"/>
            <a:ext cx="6263145" cy="776217"/>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8E5A0E3E-9974-311E-8037-C8314DF8F261}"/>
              </a:ext>
            </a:extLst>
          </p:cNvPr>
          <p:cNvSpPr/>
          <p:nvPr/>
        </p:nvSpPr>
        <p:spPr>
          <a:xfrm>
            <a:off x="3131575" y="5816167"/>
            <a:ext cx="7280786" cy="345788"/>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a:extLst>
              <a:ext uri="{FF2B5EF4-FFF2-40B4-BE49-F238E27FC236}">
                <a16:creationId xmlns:a16="http://schemas.microsoft.com/office/drawing/2014/main" id="{38EBB71C-6EE8-0592-DDB2-299BB37F85B7}"/>
              </a:ext>
            </a:extLst>
          </p:cNvPr>
          <p:cNvSpPr/>
          <p:nvPr/>
        </p:nvSpPr>
        <p:spPr>
          <a:xfrm>
            <a:off x="9914505" y="4802731"/>
            <a:ext cx="286463" cy="309615"/>
          </a:xfrm>
          <a:prstGeom prst="ellipse">
            <a:avLst/>
          </a:prstGeom>
          <a:noFill/>
          <a:ln w="28575">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6" name="Oval 25">
            <a:extLst>
              <a:ext uri="{FF2B5EF4-FFF2-40B4-BE49-F238E27FC236}">
                <a16:creationId xmlns:a16="http://schemas.microsoft.com/office/drawing/2014/main" id="{ED300FCA-BD54-B444-420F-CA05FA89DD0A}"/>
              </a:ext>
            </a:extLst>
          </p:cNvPr>
          <p:cNvSpPr/>
          <p:nvPr/>
        </p:nvSpPr>
        <p:spPr>
          <a:xfrm>
            <a:off x="8346259" y="2595717"/>
            <a:ext cx="433944" cy="368908"/>
          </a:xfrm>
          <a:prstGeom prst="ellipse">
            <a:avLst/>
          </a:prstGeom>
          <a:noFill/>
          <a:ln w="28575">
            <a:solidFill>
              <a:srgbClr val="00B05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15038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6F8AAC-2DAA-0346-B3D2-B832D159BF4C}"/>
              </a:ext>
            </a:extLst>
          </p:cNvPr>
          <p:cNvSpPr txBox="1"/>
          <p:nvPr/>
        </p:nvSpPr>
        <p:spPr>
          <a:xfrm flipH="1">
            <a:off x="-2" y="60190"/>
            <a:ext cx="11301047" cy="523220"/>
          </a:xfrm>
          <a:prstGeom prst="rect">
            <a:avLst/>
          </a:prstGeom>
          <a:noFill/>
        </p:spPr>
        <p:txBody>
          <a:bodyPr wrap="square" rtlCol="0">
            <a:spAutoFit/>
          </a:bodyPr>
          <a:lstStyle/>
          <a:p>
            <a:pPr marR="0" lvl="0" indent="0" algn="ctr" fontAlgn="auto">
              <a:lnSpc>
                <a:spcPct val="100000"/>
              </a:lnSpc>
              <a:spcBef>
                <a:spcPts val="0"/>
              </a:spcBef>
              <a:spcAft>
                <a:spcPts val="0"/>
              </a:spcAft>
              <a:buClrTx/>
              <a:buSzTx/>
              <a:buFontTx/>
              <a:buNone/>
              <a:tabLst/>
              <a:defRPr/>
            </a:pPr>
            <a:r>
              <a:rPr lang="el-GR" sz="2800" b="1">
                <a:solidFill>
                  <a:schemeClr val="bg1"/>
                </a:solidFill>
                <a:latin typeface="Century Gothic" panose="020B0502020202020204" pitchFamily="34" charset="0"/>
              </a:rPr>
              <a:t>Λεπτομέρειες λίστας σχεδίου και γενική λειτουργικότητα</a:t>
            </a:r>
            <a:endParaRPr lang="en-GB" sz="2800" b="1">
              <a:solidFill>
                <a:schemeClr val="bg1"/>
              </a:solidFill>
              <a:latin typeface="Century Gothic" panose="020B0502020202020204" pitchFamily="34" charset="0"/>
            </a:endParaRPr>
          </a:p>
        </p:txBody>
      </p:sp>
      <p:sp>
        <p:nvSpPr>
          <p:cNvPr id="5" name="Rectangle 4"/>
          <p:cNvSpPr/>
          <p:nvPr/>
        </p:nvSpPr>
        <p:spPr>
          <a:xfrm>
            <a:off x="378350" y="651131"/>
            <a:ext cx="3779703" cy="4147289"/>
          </a:xfrm>
          <a:prstGeom prst="rect">
            <a:avLst/>
          </a:prstGeom>
        </p:spPr>
        <p:txBody>
          <a:bodyPr wrap="square">
            <a:spAutoFit/>
          </a:bodyPr>
          <a:lstStyle/>
          <a:p>
            <a:pPr marR="0" lvl="0" algn="l" defTabSz="914400" rtl="0" eaLnBrk="1" fontAlgn="auto" latinLnBrk="0" hangingPunct="1">
              <a:lnSpc>
                <a:spcPct val="150000"/>
              </a:lnSpc>
              <a:spcBef>
                <a:spcPts val="0"/>
              </a:spcBef>
              <a:spcAft>
                <a:spcPts val="0"/>
              </a:spcAft>
              <a:buClrTx/>
              <a:buSzTx/>
              <a:tabLst/>
              <a:defRPr/>
            </a:pPr>
            <a:endParaRPr kumimoji="0" lang="el-GR" sz="1700" b="0" i="0" u="none" strike="noStrike" kern="1200" cap="none" spc="0" normalizeH="0" baseline="0" noProof="0" dirty="0">
              <a:ln>
                <a:noFill/>
              </a:ln>
              <a:solidFill>
                <a:prstClr val="black">
                  <a:lumMod val="75000"/>
                  <a:lumOff val="25000"/>
                </a:prstClr>
              </a:solidFill>
              <a:effectLst/>
              <a:uLnTx/>
              <a:uFillTx/>
              <a:ea typeface="Verdana" panose="020B0604030504040204" pitchFamily="34" charset="0"/>
              <a:cs typeface="+mn-cs"/>
            </a:endParaRPr>
          </a:p>
          <a:p>
            <a:pPr marR="0" lvl="0" algn="l" defTabSz="914400" rtl="0" eaLnBrk="1" fontAlgn="auto" latinLnBrk="0" hangingPunct="1">
              <a:spcBef>
                <a:spcPts val="0"/>
              </a:spcBef>
              <a:spcAft>
                <a:spcPts val="0"/>
              </a:spcAft>
              <a:buClrTx/>
              <a:buSzTx/>
              <a:tabLst/>
              <a:defRPr/>
            </a:pPr>
            <a:r>
              <a:rPr kumimoji="0" lang="el-GR" sz="1700" b="0" i="0" u="none" strike="noStrike" kern="1200" cap="none" spc="0" normalizeH="0" baseline="0" noProof="0" dirty="0">
                <a:ln>
                  <a:noFill/>
                </a:ln>
                <a:solidFill>
                  <a:prstClr val="black">
                    <a:lumMod val="75000"/>
                    <a:lumOff val="25000"/>
                  </a:prstClr>
                </a:solidFill>
                <a:effectLst/>
                <a:uLnTx/>
                <a:uFillTx/>
                <a:ea typeface="Verdana" panose="020B0604030504040204" pitchFamily="34" charset="0"/>
                <a:cs typeface="+mn-cs"/>
              </a:rPr>
              <a:t>Στο επάνω μέρος της οθόνης θα δείτε τον αριθμό των </a:t>
            </a:r>
            <a:r>
              <a:rPr lang="el-GR" sz="1700" dirty="0">
                <a:solidFill>
                  <a:prstClr val="black">
                    <a:lumMod val="75000"/>
                    <a:lumOff val="25000"/>
                  </a:prstClr>
                </a:solidFill>
                <a:ea typeface="Verdana" panose="020B0604030504040204" pitchFamily="34" charset="0"/>
              </a:rPr>
              <a:t>σχεδίων σας. </a:t>
            </a:r>
            <a:endParaRPr lang="en-US" sz="1700" dirty="0">
              <a:solidFill>
                <a:prstClr val="black">
                  <a:lumMod val="75000"/>
                  <a:lumOff val="25000"/>
                </a:prstClr>
              </a:solidFill>
              <a:ea typeface="Verdana" panose="020B0604030504040204" pitchFamily="34" charset="0"/>
            </a:endParaRPr>
          </a:p>
          <a:p>
            <a:pPr marR="0" lvl="0" algn="l" defTabSz="914400" rtl="0" eaLnBrk="1" fontAlgn="auto" latinLnBrk="0" hangingPunct="1">
              <a:spcBef>
                <a:spcPts val="0"/>
              </a:spcBef>
              <a:spcAft>
                <a:spcPts val="0"/>
              </a:spcAft>
              <a:buClrTx/>
              <a:buSzTx/>
              <a:tabLst/>
              <a:defRPr/>
            </a:pPr>
            <a:endParaRPr kumimoji="0" lang="en-US" sz="1700" b="0" i="0" u="none" strike="noStrike" kern="1200" cap="none" spc="0" normalizeH="0" baseline="0" noProof="0" dirty="0">
              <a:ln>
                <a:noFill/>
              </a:ln>
              <a:solidFill>
                <a:prstClr val="black">
                  <a:lumMod val="75000"/>
                  <a:lumOff val="25000"/>
                </a:prstClr>
              </a:solidFill>
              <a:effectLst/>
              <a:uLnTx/>
              <a:uFillTx/>
              <a:ea typeface="Verdana" panose="020B0604030504040204" pitchFamily="34" charset="0"/>
              <a:cs typeface="+mn-cs"/>
            </a:endParaRPr>
          </a:p>
          <a:p>
            <a:pPr marL="0" marR="0" lvl="0" indent="0" algn="l" defTabSz="914400" rtl="0" eaLnBrk="1" fontAlgn="auto" latinLnBrk="0" hangingPunct="1">
              <a:spcBef>
                <a:spcPts val="0"/>
              </a:spcBef>
              <a:spcAft>
                <a:spcPts val="0"/>
              </a:spcAft>
              <a:buClrTx/>
              <a:buSzTx/>
              <a:buFontTx/>
              <a:buNone/>
              <a:tabLst/>
              <a:defRPr/>
            </a:pPr>
            <a:r>
              <a:rPr kumimoji="0" lang="el-GR" sz="1700" b="0" i="1" u="none" strike="noStrike" kern="1200" cap="none" spc="0" normalizeH="0" baseline="0" noProof="0" dirty="0">
                <a:ln>
                  <a:noFill/>
                </a:ln>
                <a:solidFill>
                  <a:prstClr val="black">
                    <a:lumMod val="75000"/>
                    <a:lumOff val="25000"/>
                  </a:prstClr>
                </a:solidFill>
                <a:effectLst/>
                <a:uLnTx/>
                <a:uFillTx/>
                <a:ea typeface="Verdana" panose="020B0604030504040204" pitchFamily="34" charset="0"/>
                <a:cs typeface="+mn-cs"/>
              </a:rPr>
              <a:t>Για κάθε σχέδιο είναι διαθέσιμες οι ακόλουθες πληροφορίες:</a:t>
            </a:r>
            <a:endParaRPr kumimoji="0" lang="en-US" sz="1700" b="0" i="1" u="none" strike="noStrike" kern="1200" cap="none" spc="0" normalizeH="0" baseline="0" noProof="0" dirty="0">
              <a:ln>
                <a:noFill/>
              </a:ln>
              <a:solidFill>
                <a:prstClr val="black">
                  <a:lumMod val="75000"/>
                  <a:lumOff val="25000"/>
                </a:prstClr>
              </a:solidFill>
              <a:effectLst/>
              <a:uLnTx/>
              <a:uFillTx/>
              <a:ea typeface="Verdana" panose="020B0604030504040204" pitchFamily="34" charset="0"/>
              <a:cs typeface="+mn-cs"/>
            </a:endParaRPr>
          </a:p>
          <a:p>
            <a:pPr marL="0" marR="0" lvl="0" indent="0" algn="l" defTabSz="914400" rtl="0" eaLnBrk="1" fontAlgn="auto" latinLnBrk="0" hangingPunct="1">
              <a:spcBef>
                <a:spcPts val="0"/>
              </a:spcBef>
              <a:spcAft>
                <a:spcPts val="0"/>
              </a:spcAft>
              <a:buClrTx/>
              <a:buSzTx/>
              <a:buFontTx/>
              <a:buNone/>
              <a:tabLst/>
              <a:defRPr/>
            </a:pPr>
            <a:endParaRPr kumimoji="0" lang="en-US" sz="1700" b="0" i="1" u="none" strike="noStrike" kern="1200" cap="none" spc="0" normalizeH="0" baseline="0" noProof="0" dirty="0">
              <a:ln>
                <a:noFill/>
              </a:ln>
              <a:solidFill>
                <a:prstClr val="black">
                  <a:lumMod val="75000"/>
                  <a:lumOff val="25000"/>
                </a:prstClr>
              </a:solidFill>
              <a:effectLst/>
              <a:uLnTx/>
              <a:uFillTx/>
              <a:ea typeface="Verdana" panose="020B0604030504040204" pitchFamily="34" charset="0"/>
              <a:cs typeface="+mn-cs"/>
            </a:endParaRPr>
          </a:p>
          <a:p>
            <a:pPr marL="171450" marR="0" lvl="0" indent="-171450" algn="l" defTabSz="914400" rtl="0" eaLnBrk="1" fontAlgn="auto" latinLnBrk="0" hangingPunct="1">
              <a:spcBef>
                <a:spcPts val="0"/>
              </a:spcBef>
              <a:spcAft>
                <a:spcPts val="0"/>
              </a:spcAft>
              <a:buClrTx/>
              <a:buSzTx/>
              <a:buFont typeface="Arial" panose="020B0604020202020204" pitchFamily="34" charset="0"/>
              <a:buChar char="•"/>
              <a:tabLst/>
              <a:defRPr/>
            </a:pPr>
            <a:r>
              <a:rPr kumimoji="0" lang="el-GR" sz="1700" b="1" i="0" u="none" strike="noStrike" kern="1200" cap="none" spc="0" normalizeH="0" baseline="0" noProof="0" dirty="0">
                <a:ln>
                  <a:noFill/>
                </a:ln>
                <a:solidFill>
                  <a:srgbClr val="7030A0"/>
                </a:solidFill>
                <a:effectLst/>
                <a:uLnTx/>
                <a:uFillTx/>
                <a:ea typeface="Verdana" panose="020B0604030504040204" pitchFamily="34" charset="0"/>
                <a:cs typeface="+mn-cs"/>
              </a:rPr>
              <a:t>Τίτλος Σχεδίου </a:t>
            </a:r>
            <a:endParaRPr kumimoji="0" lang="en-US" sz="1700" b="0" i="0" u="none" strike="noStrike" kern="1200" cap="none" spc="0" normalizeH="0" baseline="0" noProof="0" dirty="0">
              <a:ln>
                <a:noFill/>
              </a:ln>
              <a:solidFill>
                <a:srgbClr val="7030A0"/>
              </a:solidFill>
              <a:effectLst/>
              <a:uLnTx/>
              <a:uFillTx/>
              <a:ea typeface="Verdana" panose="020B0604030504040204" pitchFamily="34" charset="0"/>
              <a:cs typeface="+mn-cs"/>
            </a:endParaRPr>
          </a:p>
          <a:p>
            <a:pPr marL="171450" marR="0" lvl="0" indent="-171450" algn="l" defTabSz="914400" rtl="0" eaLnBrk="1" fontAlgn="auto" latinLnBrk="0" hangingPunct="1">
              <a:spcBef>
                <a:spcPts val="0"/>
              </a:spcBef>
              <a:spcAft>
                <a:spcPts val="0"/>
              </a:spcAft>
              <a:buClrTx/>
              <a:buSzTx/>
              <a:buFont typeface="Arial" panose="020B0604020202020204" pitchFamily="34" charset="0"/>
              <a:buChar char="•"/>
              <a:tabLst/>
              <a:defRPr/>
            </a:pPr>
            <a:r>
              <a:rPr kumimoji="0" lang="el-GR" sz="1700" b="1" i="0" u="none" strike="noStrike" kern="1200" cap="none" spc="0" normalizeH="0" baseline="0" noProof="0" dirty="0">
                <a:ln>
                  <a:noFill/>
                </a:ln>
                <a:solidFill>
                  <a:srgbClr val="7030A0"/>
                </a:solidFill>
                <a:effectLst/>
                <a:uLnTx/>
                <a:uFillTx/>
                <a:ea typeface="Verdana" panose="020B0604030504040204" pitchFamily="34" charset="0"/>
                <a:cs typeface="+mn-cs"/>
              </a:rPr>
              <a:t>Αριθμός συμφωνίας επιχορήγησης</a:t>
            </a:r>
            <a:endParaRPr kumimoji="0" lang="en-US" sz="1700" b="1" i="0" u="none" strike="noStrike" kern="1200" cap="none" spc="0" normalizeH="0" baseline="0" noProof="0" dirty="0">
              <a:ln>
                <a:noFill/>
              </a:ln>
              <a:solidFill>
                <a:srgbClr val="7030A0"/>
              </a:solidFill>
              <a:effectLst/>
              <a:uLnTx/>
              <a:uFillTx/>
              <a:ea typeface="Verdana" panose="020B0604030504040204" pitchFamily="34" charset="0"/>
              <a:cs typeface="+mn-cs"/>
            </a:endParaRPr>
          </a:p>
          <a:p>
            <a:pPr marL="171450" marR="0" lvl="0" indent="-171450" algn="l" defTabSz="914400" rtl="0" eaLnBrk="1" fontAlgn="auto" latinLnBrk="0" hangingPunct="1">
              <a:spcBef>
                <a:spcPts val="0"/>
              </a:spcBef>
              <a:spcAft>
                <a:spcPts val="0"/>
              </a:spcAft>
              <a:buClrTx/>
              <a:buSzTx/>
              <a:buFont typeface="Arial" panose="020B0604020202020204" pitchFamily="34" charset="0"/>
              <a:buChar char="•"/>
              <a:tabLst/>
              <a:defRPr/>
            </a:pPr>
            <a:r>
              <a:rPr lang="en-US" sz="1700" b="1" dirty="0">
                <a:solidFill>
                  <a:srgbClr val="7030A0"/>
                </a:solidFill>
                <a:ea typeface="Verdana" panose="020B0604030504040204" pitchFamily="34" charset="0"/>
              </a:rPr>
              <a:t>OID</a:t>
            </a:r>
            <a:r>
              <a:rPr lang="el-GR" sz="1700" b="1" dirty="0">
                <a:solidFill>
                  <a:srgbClr val="7030A0"/>
                </a:solidFill>
                <a:ea typeface="Verdana" panose="020B0604030504040204" pitchFamily="34" charset="0"/>
              </a:rPr>
              <a:t> &amp; Όνομα Δικαιούχου</a:t>
            </a:r>
            <a:endParaRPr kumimoji="0" lang="en-US" sz="1700" b="1" i="0" u="none" strike="noStrike" kern="1200" cap="none" spc="0" normalizeH="0" baseline="0" noProof="0" dirty="0">
              <a:ln>
                <a:noFill/>
              </a:ln>
              <a:solidFill>
                <a:srgbClr val="7030A0"/>
              </a:solidFill>
              <a:effectLst/>
              <a:uLnTx/>
              <a:uFillTx/>
              <a:ea typeface="Verdana" panose="020B0604030504040204" pitchFamily="34" charset="0"/>
              <a:cs typeface="+mn-cs"/>
            </a:endParaRPr>
          </a:p>
          <a:p>
            <a:pPr marL="171450" marR="0" lvl="0" indent="-171450" algn="l" defTabSz="914400" rtl="0" eaLnBrk="1" fontAlgn="auto" latinLnBrk="0" hangingPunct="1">
              <a:spcBef>
                <a:spcPts val="0"/>
              </a:spcBef>
              <a:spcAft>
                <a:spcPts val="0"/>
              </a:spcAft>
              <a:buClrTx/>
              <a:buSzTx/>
              <a:buFont typeface="Arial" panose="020B0604020202020204" pitchFamily="34" charset="0"/>
              <a:buChar char="•"/>
              <a:tabLst/>
              <a:defRPr/>
            </a:pPr>
            <a:r>
              <a:rPr kumimoji="0" lang="el-GR" sz="1700" b="1" i="0" u="none" strike="noStrike" kern="1200" cap="none" spc="0" normalizeH="0" baseline="0" noProof="0" dirty="0">
                <a:ln>
                  <a:noFill/>
                </a:ln>
                <a:solidFill>
                  <a:srgbClr val="7030A0"/>
                </a:solidFill>
                <a:effectLst/>
                <a:uLnTx/>
                <a:uFillTx/>
                <a:ea typeface="Verdana" panose="020B0604030504040204" pitchFamily="34" charset="0"/>
                <a:cs typeface="+mn-cs"/>
              </a:rPr>
              <a:t>Ημερομηνία έναρξης </a:t>
            </a:r>
            <a:r>
              <a:rPr lang="el-GR" sz="1700" b="1" dirty="0">
                <a:solidFill>
                  <a:srgbClr val="7030A0"/>
                </a:solidFill>
                <a:ea typeface="Verdana" panose="020B0604030504040204" pitchFamily="34" charset="0"/>
              </a:rPr>
              <a:t>σχεδίου</a:t>
            </a:r>
            <a:endParaRPr kumimoji="0" lang="en-US" sz="1700" b="1" i="0" u="none" strike="noStrike" kern="1200" cap="none" spc="0" normalizeH="0" baseline="0" noProof="0" dirty="0">
              <a:ln>
                <a:noFill/>
              </a:ln>
              <a:solidFill>
                <a:srgbClr val="7030A0"/>
              </a:solidFill>
              <a:effectLst/>
              <a:uLnTx/>
              <a:uFillTx/>
              <a:ea typeface="Verdana" panose="020B0604030504040204" pitchFamily="34" charset="0"/>
              <a:cs typeface="+mn-cs"/>
            </a:endParaRPr>
          </a:p>
          <a:p>
            <a:pPr marL="171450" marR="0" lvl="0" indent="-171450" algn="l" defTabSz="914400" rtl="0" eaLnBrk="1" fontAlgn="auto" latinLnBrk="0" hangingPunct="1">
              <a:spcBef>
                <a:spcPts val="0"/>
              </a:spcBef>
              <a:spcAft>
                <a:spcPts val="0"/>
              </a:spcAft>
              <a:buClrTx/>
              <a:buSzTx/>
              <a:buFont typeface="Arial" panose="020B0604020202020204" pitchFamily="34" charset="0"/>
              <a:buChar char="•"/>
              <a:tabLst/>
              <a:defRPr/>
            </a:pPr>
            <a:r>
              <a:rPr kumimoji="0" lang="el-GR" sz="1700" b="1" i="0" u="none" strike="noStrike" kern="1200" cap="none" spc="0" normalizeH="0" baseline="0" noProof="0" dirty="0">
                <a:ln>
                  <a:noFill/>
                </a:ln>
                <a:solidFill>
                  <a:srgbClr val="7030A0"/>
                </a:solidFill>
                <a:effectLst/>
                <a:uLnTx/>
                <a:uFillTx/>
                <a:ea typeface="Verdana" panose="020B0604030504040204" pitchFamily="34" charset="0"/>
                <a:cs typeface="+mn-cs"/>
              </a:rPr>
              <a:t>Ημερομηνία λήξης </a:t>
            </a:r>
            <a:r>
              <a:rPr lang="el-GR" sz="1700" b="1" dirty="0">
                <a:solidFill>
                  <a:srgbClr val="7030A0"/>
                </a:solidFill>
                <a:ea typeface="Verdana" panose="020B0604030504040204" pitchFamily="34" charset="0"/>
              </a:rPr>
              <a:t>σχεδίου</a:t>
            </a:r>
            <a:r>
              <a:rPr kumimoji="0" lang="en-US" sz="1700" b="1" i="0" u="none" strike="noStrike" kern="1200" cap="none" spc="0" normalizeH="0" baseline="0" noProof="0" dirty="0">
                <a:ln>
                  <a:noFill/>
                </a:ln>
                <a:solidFill>
                  <a:srgbClr val="7030A0"/>
                </a:solidFill>
                <a:effectLst/>
                <a:uLnTx/>
                <a:uFillTx/>
                <a:ea typeface="Verdana" panose="020B0604030504040204" pitchFamily="34" charset="0"/>
                <a:cs typeface="+mn-cs"/>
              </a:rPr>
              <a:t> </a:t>
            </a:r>
          </a:p>
          <a:p>
            <a:pPr marL="171450" indent="-171450">
              <a:buFont typeface="Arial" panose="020B0604020202020204" pitchFamily="34" charset="0"/>
              <a:buChar char="•"/>
              <a:defRPr/>
            </a:pPr>
            <a:r>
              <a:rPr lang="el-GR" sz="1700" b="1" dirty="0">
                <a:solidFill>
                  <a:srgbClr val="7030A0"/>
                </a:solidFill>
                <a:ea typeface="Verdana" panose="020B0604030504040204" pitchFamily="34" charset="0"/>
              </a:rPr>
              <a:t>Διάρκεια (μήνες)</a:t>
            </a:r>
          </a:p>
          <a:p>
            <a:pPr marL="171450" marR="0" lvl="0" indent="-171450" algn="l" defTabSz="914400" rtl="0" eaLnBrk="1" fontAlgn="auto" latinLnBrk="0" hangingPunct="1">
              <a:spcBef>
                <a:spcPts val="0"/>
              </a:spcBef>
              <a:spcAft>
                <a:spcPts val="0"/>
              </a:spcAft>
              <a:buClrTx/>
              <a:buSzTx/>
              <a:buFont typeface="Arial" panose="020B0604020202020204" pitchFamily="34" charset="0"/>
              <a:buChar char="•"/>
              <a:tabLst/>
              <a:defRPr/>
            </a:pPr>
            <a:r>
              <a:rPr kumimoji="0" lang="el-GR" sz="1700" b="1" i="0" u="none" strike="noStrike" kern="1200" cap="none" spc="0" normalizeH="0" baseline="0" noProof="0" dirty="0">
                <a:ln>
                  <a:noFill/>
                </a:ln>
                <a:solidFill>
                  <a:srgbClr val="7030A0"/>
                </a:solidFill>
                <a:effectLst/>
                <a:uLnTx/>
                <a:uFillTx/>
                <a:ea typeface="Verdana" panose="020B0604030504040204" pitchFamily="34" charset="0"/>
                <a:cs typeface="+mn-cs"/>
              </a:rPr>
              <a:t>Κατάσταση </a:t>
            </a:r>
            <a:r>
              <a:rPr lang="el-GR" sz="1700" b="1" dirty="0">
                <a:solidFill>
                  <a:srgbClr val="7030A0"/>
                </a:solidFill>
                <a:ea typeface="Verdana" panose="020B0604030504040204" pitchFamily="34" charset="0"/>
              </a:rPr>
              <a:t>σχεδίου</a:t>
            </a:r>
            <a:r>
              <a:rPr kumimoji="0" lang="el-GR" sz="1700" b="0" i="0" u="none" strike="noStrike" kern="1200" cap="none" spc="0" normalizeH="0" baseline="0" noProof="0" dirty="0">
                <a:ln>
                  <a:noFill/>
                </a:ln>
                <a:solidFill>
                  <a:srgbClr val="7030A0"/>
                </a:solidFill>
                <a:effectLst/>
                <a:uLnTx/>
                <a:uFillTx/>
                <a:ea typeface="Verdana" panose="020B0604030504040204" pitchFamily="34" charset="0"/>
                <a:cs typeface="+mn-cs"/>
              </a:rPr>
              <a:t> </a:t>
            </a:r>
          </a:p>
          <a:p>
            <a:pPr marL="171450" marR="0" lvl="0" indent="-171450" algn="l" defTabSz="914400" rtl="0" eaLnBrk="1" fontAlgn="auto" latinLnBrk="0" hangingPunct="1">
              <a:spcBef>
                <a:spcPts val="0"/>
              </a:spcBef>
              <a:spcAft>
                <a:spcPts val="0"/>
              </a:spcAft>
              <a:buClrTx/>
              <a:buSzTx/>
              <a:buFont typeface="Arial" panose="020B0604020202020204" pitchFamily="34" charset="0"/>
              <a:buChar char="•"/>
              <a:tabLst/>
              <a:defRPr/>
            </a:pPr>
            <a:r>
              <a:rPr kumimoji="0" lang="el-GR" sz="1700" b="1" i="0" u="none" strike="noStrike" kern="1200" cap="none" spc="0" normalizeH="0" baseline="0" noProof="0" dirty="0">
                <a:ln>
                  <a:noFill/>
                </a:ln>
                <a:solidFill>
                  <a:srgbClr val="7030A0"/>
                </a:solidFill>
                <a:effectLst/>
                <a:uLnTx/>
                <a:uFillTx/>
                <a:ea typeface="Verdana" panose="020B0604030504040204" pitchFamily="34" charset="0"/>
                <a:cs typeface="+mn-cs"/>
              </a:rPr>
              <a:t>Κατάσταση τελικής έκθεσης </a:t>
            </a:r>
          </a:p>
        </p:txBody>
      </p:sp>
      <p:sp>
        <p:nvSpPr>
          <p:cNvPr id="6" name="Oval 5"/>
          <p:cNvSpPr/>
          <p:nvPr/>
        </p:nvSpPr>
        <p:spPr>
          <a:xfrm>
            <a:off x="79410" y="1086824"/>
            <a:ext cx="298940" cy="277496"/>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prstClr val="white"/>
                </a:solidFill>
                <a:effectLst/>
                <a:uLnTx/>
                <a:uFillTx/>
                <a:latin typeface="Calibri" panose="020F0502020204030204"/>
                <a:ea typeface="+mn-ea"/>
                <a:cs typeface="+mn-cs"/>
              </a:rPr>
              <a:t>1</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Oval 6"/>
          <p:cNvSpPr/>
          <p:nvPr/>
        </p:nvSpPr>
        <p:spPr>
          <a:xfrm>
            <a:off x="68865" y="1867734"/>
            <a:ext cx="298940" cy="305342"/>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prstClr val="white"/>
                </a:solidFill>
                <a:effectLst/>
                <a:uLnTx/>
                <a:uFillTx/>
                <a:latin typeface="Calibri" panose="020F0502020204030204"/>
                <a:ea typeface="+mn-ea"/>
                <a:cs typeface="+mn-cs"/>
              </a:rPr>
              <a:t>2</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ounded Rectangle 14"/>
          <p:cNvSpPr/>
          <p:nvPr/>
        </p:nvSpPr>
        <p:spPr>
          <a:xfrm>
            <a:off x="6278409" y="3174330"/>
            <a:ext cx="344673" cy="176784"/>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ounded Rectangle 15"/>
          <p:cNvSpPr/>
          <p:nvPr/>
        </p:nvSpPr>
        <p:spPr>
          <a:xfrm>
            <a:off x="6248295" y="3608256"/>
            <a:ext cx="344673" cy="176784"/>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ounded Rectangle 16"/>
          <p:cNvSpPr/>
          <p:nvPr/>
        </p:nvSpPr>
        <p:spPr>
          <a:xfrm>
            <a:off x="6278409" y="3999422"/>
            <a:ext cx="344673" cy="176784"/>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ounded Rectangle 17"/>
          <p:cNvSpPr/>
          <p:nvPr/>
        </p:nvSpPr>
        <p:spPr>
          <a:xfrm>
            <a:off x="6274890" y="4405540"/>
            <a:ext cx="344673" cy="176784"/>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ounded Rectangle 22"/>
          <p:cNvSpPr/>
          <p:nvPr/>
        </p:nvSpPr>
        <p:spPr>
          <a:xfrm>
            <a:off x="7247152" y="4418466"/>
            <a:ext cx="344673" cy="176784"/>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Oval 24">
            <a:extLst>
              <a:ext uri="{FF2B5EF4-FFF2-40B4-BE49-F238E27FC236}">
                <a16:creationId xmlns:a16="http://schemas.microsoft.com/office/drawing/2014/main" id="{81E30789-F6EA-1C3A-8A67-8741760D6F22}"/>
              </a:ext>
            </a:extLst>
          </p:cNvPr>
          <p:cNvSpPr/>
          <p:nvPr/>
        </p:nvSpPr>
        <p:spPr>
          <a:xfrm>
            <a:off x="152247" y="5095365"/>
            <a:ext cx="298940" cy="277496"/>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prstClr val="white"/>
                </a:solidFill>
                <a:effectLst/>
                <a:uLnTx/>
                <a:uFillTx/>
                <a:latin typeface="Calibri" panose="020F0502020204030204"/>
                <a:ea typeface="+mn-ea"/>
                <a:cs typeface="+mn-cs"/>
              </a:rPr>
              <a:t>3</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TextBox 26">
            <a:extLst>
              <a:ext uri="{FF2B5EF4-FFF2-40B4-BE49-F238E27FC236}">
                <a16:creationId xmlns:a16="http://schemas.microsoft.com/office/drawing/2014/main" id="{9863208D-324E-D24D-911E-96B4D0B89A91}"/>
              </a:ext>
            </a:extLst>
          </p:cNvPr>
          <p:cNvSpPr txBox="1"/>
          <p:nvPr/>
        </p:nvSpPr>
        <p:spPr>
          <a:xfrm>
            <a:off x="451186" y="5055562"/>
            <a:ext cx="9723809" cy="1400383"/>
          </a:xfrm>
          <a:prstGeom prst="rect">
            <a:avLst/>
          </a:prstGeom>
          <a:noFill/>
        </p:spPr>
        <p:txBody>
          <a:bodyPr wrap="square">
            <a:spAutoFit/>
          </a:bodyPr>
          <a:lstStyle/>
          <a:p>
            <a:pPr defTabSz="931774">
              <a:defRPr/>
            </a:pPr>
            <a:r>
              <a:rPr lang="en-US" sz="1700" i="1" dirty="0">
                <a:solidFill>
                  <a:prstClr val="black">
                    <a:lumMod val="75000"/>
                    <a:lumOff val="25000"/>
                  </a:prstClr>
                </a:solidFill>
                <a:ea typeface="Verdana" panose="020B0604030504040204" pitchFamily="34" charset="0"/>
              </a:rPr>
              <a:t>Project statuses:</a:t>
            </a:r>
            <a:endParaRPr lang="el-GR" sz="1700" i="1" dirty="0">
              <a:solidFill>
                <a:prstClr val="black">
                  <a:lumMod val="75000"/>
                  <a:lumOff val="25000"/>
                </a:prstClr>
              </a:solidFill>
              <a:ea typeface="Verdana" panose="020B0604030504040204" pitchFamily="34" charset="0"/>
            </a:endParaRPr>
          </a:p>
          <a:p>
            <a:pPr marL="171450" indent="-171450">
              <a:buFont typeface="Arial" panose="020B0604020202020204" pitchFamily="34" charset="0"/>
              <a:buChar char="•"/>
              <a:defRPr/>
            </a:pPr>
            <a:r>
              <a:rPr lang="en-US" sz="1700" b="1" dirty="0">
                <a:solidFill>
                  <a:srgbClr val="7030A0"/>
                </a:solidFill>
                <a:ea typeface="Verdana" panose="020B0604030504040204" pitchFamily="34" charset="0"/>
              </a:rPr>
              <a:t>Project Ongoing</a:t>
            </a:r>
            <a:r>
              <a:rPr lang="el-GR" sz="1700" b="1" dirty="0">
                <a:solidFill>
                  <a:srgbClr val="7030A0"/>
                </a:solidFill>
                <a:ea typeface="Verdana" panose="020B0604030504040204" pitchFamily="34" charset="0"/>
              </a:rPr>
              <a:t>- </a:t>
            </a:r>
            <a:r>
              <a:rPr lang="el-GR" sz="1700" dirty="0">
                <a:solidFill>
                  <a:srgbClr val="7030A0"/>
                </a:solidFill>
                <a:ea typeface="Verdana" panose="020B0604030504040204" pitchFamily="34" charset="0"/>
              </a:rPr>
              <a:t>εμφανίζεται όταν το σχέδιο γίνει διαθέσιμο στην ενότητα </a:t>
            </a:r>
            <a:r>
              <a:rPr lang="en-US" sz="1700" dirty="0">
                <a:solidFill>
                  <a:srgbClr val="7030A0"/>
                </a:solidFill>
                <a:ea typeface="Verdana" panose="020B0604030504040204" pitchFamily="34" charset="0"/>
              </a:rPr>
              <a:t>MYPROJECTS</a:t>
            </a:r>
            <a:r>
              <a:rPr lang="el-GR" sz="1700" dirty="0">
                <a:solidFill>
                  <a:srgbClr val="7030A0"/>
                </a:solidFill>
                <a:ea typeface="Verdana" panose="020B0604030504040204" pitchFamily="34" charset="0"/>
              </a:rPr>
              <a:t> και εφόσον υπογραφεί η συμφωνία επιχορήγησης με την ΕΥ.</a:t>
            </a:r>
            <a:endParaRPr lang="en-US" sz="1700" dirty="0">
              <a:solidFill>
                <a:srgbClr val="7030A0"/>
              </a:solidFill>
              <a:ea typeface="Verdana" panose="020B0604030504040204" pitchFamily="34" charset="0"/>
            </a:endParaRPr>
          </a:p>
          <a:p>
            <a:pPr marL="171450" indent="-171450">
              <a:buFont typeface="Arial" panose="020B0604020202020204" pitchFamily="34" charset="0"/>
              <a:buChar char="•"/>
              <a:defRPr/>
            </a:pPr>
            <a:r>
              <a:rPr lang="en-US" sz="1700" b="1" dirty="0">
                <a:solidFill>
                  <a:srgbClr val="7030A0"/>
                </a:solidFill>
                <a:ea typeface="Verdana" panose="020B0604030504040204" pitchFamily="34" charset="0"/>
              </a:rPr>
              <a:t>Processing</a:t>
            </a:r>
            <a:r>
              <a:rPr lang="el-GR" sz="1700" b="1" dirty="0">
                <a:solidFill>
                  <a:srgbClr val="7030A0"/>
                </a:solidFill>
                <a:ea typeface="Verdana" panose="020B0604030504040204" pitchFamily="34" charset="0"/>
              </a:rPr>
              <a:t> - </a:t>
            </a:r>
            <a:r>
              <a:rPr lang="el-GR" sz="1700" dirty="0">
                <a:solidFill>
                  <a:srgbClr val="7030A0"/>
                </a:solidFill>
                <a:ea typeface="Verdana" panose="020B0604030504040204" pitchFamily="34" charset="0"/>
              </a:rPr>
              <a:t>εμφανίζεται μόλις δημιουργηθεί η αναφορά δικαιούχου και μέχρι να υποβληθεί στην ΕΥ.</a:t>
            </a:r>
            <a:endParaRPr lang="en-US" sz="1700" dirty="0">
              <a:solidFill>
                <a:srgbClr val="7030A0"/>
              </a:solidFill>
              <a:ea typeface="Verdana" panose="020B0604030504040204" pitchFamily="34" charset="0"/>
            </a:endParaRPr>
          </a:p>
          <a:p>
            <a:pPr marL="171450" indent="-171450">
              <a:buFont typeface="Arial" panose="020B0604020202020204" pitchFamily="34" charset="0"/>
              <a:buChar char="•"/>
              <a:defRPr/>
            </a:pPr>
            <a:r>
              <a:rPr lang="en-US" sz="1700" b="1" dirty="0" err="1">
                <a:solidFill>
                  <a:srgbClr val="7030A0"/>
                </a:solidFill>
                <a:ea typeface="Verdana" panose="020B0604030504040204" pitchFamily="34" charset="0"/>
              </a:rPr>
              <a:t>Finalised</a:t>
            </a:r>
            <a:r>
              <a:rPr lang="en-US" sz="1700" b="1" dirty="0">
                <a:solidFill>
                  <a:srgbClr val="7030A0"/>
                </a:solidFill>
                <a:ea typeface="Verdana" panose="020B0604030504040204" pitchFamily="34" charset="0"/>
              </a:rPr>
              <a:t> - </a:t>
            </a:r>
            <a:r>
              <a:rPr lang="el-GR" sz="1700" dirty="0">
                <a:solidFill>
                  <a:srgbClr val="7030A0"/>
                </a:solidFill>
                <a:ea typeface="Verdana" panose="020B0604030504040204" pitchFamily="34" charset="0"/>
              </a:rPr>
              <a:t>εμφανίζεται όταν το σχέδιο έχει ολοκληρωθεί και έχει εγκριθεί η τελική έκθεση. </a:t>
            </a:r>
            <a:endParaRPr lang="en-US" sz="1700" dirty="0">
              <a:solidFill>
                <a:srgbClr val="7030A0"/>
              </a:solidFill>
              <a:ea typeface="Verdana" panose="020B0604030504040204" pitchFamily="34" charset="0"/>
            </a:endParaRPr>
          </a:p>
        </p:txBody>
      </p:sp>
      <p:sp>
        <p:nvSpPr>
          <p:cNvPr id="28" name="TextBox 27">
            <a:extLst>
              <a:ext uri="{FF2B5EF4-FFF2-40B4-BE49-F238E27FC236}">
                <a16:creationId xmlns:a16="http://schemas.microsoft.com/office/drawing/2014/main" id="{5337BA69-B7AC-2E10-03A4-E13F63D15899}"/>
              </a:ext>
            </a:extLst>
          </p:cNvPr>
          <p:cNvSpPr txBox="1"/>
          <p:nvPr/>
        </p:nvSpPr>
        <p:spPr>
          <a:xfrm>
            <a:off x="5667271" y="2717122"/>
            <a:ext cx="1924554" cy="1509940"/>
          </a:xfrm>
          <a:prstGeom prst="rect">
            <a:avLst/>
          </a:prstGeom>
          <a:solidFill>
            <a:schemeClr val="bg1"/>
          </a:solidFill>
        </p:spPr>
        <p:txBody>
          <a:bodyPr wrap="square" rtlCol="0">
            <a:spAutoFit/>
          </a:bodyPr>
          <a:lstStyle/>
          <a:p>
            <a:endParaRPr lang="en-US" dirty="0"/>
          </a:p>
        </p:txBody>
      </p:sp>
      <p:pic>
        <p:nvPicPr>
          <p:cNvPr id="8" name="Picture 7">
            <a:extLst>
              <a:ext uri="{FF2B5EF4-FFF2-40B4-BE49-F238E27FC236}">
                <a16:creationId xmlns:a16="http://schemas.microsoft.com/office/drawing/2014/main" id="{B46EEB45-4870-EDD6-E633-0382D2C668ED}"/>
              </a:ext>
            </a:extLst>
          </p:cNvPr>
          <p:cNvPicPr>
            <a:picLocks noChangeAspect="1"/>
          </p:cNvPicPr>
          <p:nvPr/>
        </p:nvPicPr>
        <p:blipFill>
          <a:blip r:embed="rId3"/>
          <a:srcRect l="21793"/>
          <a:stretch>
            <a:fillRect/>
          </a:stretch>
        </p:blipFill>
        <p:spPr>
          <a:xfrm>
            <a:off x="3855009" y="1578304"/>
            <a:ext cx="8268126" cy="2540568"/>
          </a:xfrm>
          <a:prstGeom prst="rect">
            <a:avLst/>
          </a:prstGeom>
        </p:spPr>
      </p:pic>
      <p:sp>
        <p:nvSpPr>
          <p:cNvPr id="13" name="Oval 12"/>
          <p:cNvSpPr/>
          <p:nvPr/>
        </p:nvSpPr>
        <p:spPr>
          <a:xfrm>
            <a:off x="4763192" y="1642440"/>
            <a:ext cx="298940" cy="305342"/>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prstClr val="white"/>
                </a:solidFill>
                <a:effectLst/>
                <a:uLnTx/>
                <a:uFillTx/>
                <a:latin typeface="Calibri" panose="020F0502020204030204"/>
                <a:ea typeface="+mn-ea"/>
                <a:cs typeface="+mn-cs"/>
              </a:rPr>
              <a:t>1</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Oval 13"/>
          <p:cNvSpPr/>
          <p:nvPr/>
        </p:nvSpPr>
        <p:spPr>
          <a:xfrm>
            <a:off x="4019128" y="2572104"/>
            <a:ext cx="298940" cy="305342"/>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prstClr val="white"/>
                </a:solidFill>
                <a:effectLst/>
                <a:uLnTx/>
                <a:uFillTx/>
                <a:latin typeface="Calibri" panose="020F0502020204030204"/>
                <a:ea typeface="+mn-ea"/>
                <a:cs typeface="+mn-cs"/>
              </a:rPr>
              <a:t>2</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4" name="Oval 23">
            <a:extLst>
              <a:ext uri="{FF2B5EF4-FFF2-40B4-BE49-F238E27FC236}">
                <a16:creationId xmlns:a16="http://schemas.microsoft.com/office/drawing/2014/main" id="{4D8BE809-F2AD-8773-973A-BEEC260FB8C9}"/>
              </a:ext>
            </a:extLst>
          </p:cNvPr>
          <p:cNvSpPr/>
          <p:nvPr/>
        </p:nvSpPr>
        <p:spPr>
          <a:xfrm>
            <a:off x="9876056" y="3185892"/>
            <a:ext cx="298940" cy="277496"/>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prstClr val="white"/>
                </a:solidFill>
                <a:effectLst/>
                <a:uLnTx/>
                <a:uFillTx/>
                <a:latin typeface="Calibri" panose="020F0502020204030204"/>
                <a:ea typeface="+mn-ea"/>
                <a:cs typeface="+mn-cs"/>
              </a:rPr>
              <a:t>3</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Oval 8">
            <a:extLst>
              <a:ext uri="{FF2B5EF4-FFF2-40B4-BE49-F238E27FC236}">
                <a16:creationId xmlns:a16="http://schemas.microsoft.com/office/drawing/2014/main" id="{8C21E628-69B8-85BC-29F9-04038B4EA4FF}"/>
              </a:ext>
            </a:extLst>
          </p:cNvPr>
          <p:cNvSpPr/>
          <p:nvPr/>
        </p:nvSpPr>
        <p:spPr>
          <a:xfrm>
            <a:off x="9895032" y="1897509"/>
            <a:ext cx="1406013" cy="394281"/>
          </a:xfrm>
          <a:prstGeom prst="ellipse">
            <a:avLst/>
          </a:prstGeom>
          <a:noFill/>
          <a:ln w="28575">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18278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6F8AAC-2DAA-0346-B3D2-B832D159BF4C}"/>
              </a:ext>
            </a:extLst>
          </p:cNvPr>
          <p:cNvSpPr txBox="1"/>
          <p:nvPr/>
        </p:nvSpPr>
        <p:spPr>
          <a:xfrm flipH="1">
            <a:off x="-1155471" y="42457"/>
            <a:ext cx="11301047"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GR" sz="2800" b="1">
                <a:solidFill>
                  <a:schemeClr val="bg1"/>
                </a:solidFill>
                <a:latin typeface="Century Gothic" panose="020B0502020202020204" pitchFamily="34" charset="0"/>
              </a:rPr>
              <a:t>Λεπτομέρειες σχεδίου και γενική λειτουργικότητα</a:t>
            </a:r>
            <a:endParaRPr lang="en-GB" sz="2800" b="1">
              <a:solidFill>
                <a:schemeClr val="bg1"/>
              </a:solidFill>
              <a:latin typeface="Century Gothic" panose="020B0502020202020204" pitchFamily="34" charset="0"/>
            </a:endParaRPr>
          </a:p>
        </p:txBody>
      </p:sp>
      <p:sp>
        <p:nvSpPr>
          <p:cNvPr id="3" name="Rectangle 2">
            <a:extLst>
              <a:ext uri="{FF2B5EF4-FFF2-40B4-BE49-F238E27FC236}">
                <a16:creationId xmlns:a16="http://schemas.microsoft.com/office/drawing/2014/main" id="{11D23B0B-4689-5F4F-7CE6-7466F914C4F9}"/>
              </a:ext>
            </a:extLst>
          </p:cNvPr>
          <p:cNvSpPr/>
          <p:nvPr/>
        </p:nvSpPr>
        <p:spPr>
          <a:xfrm>
            <a:off x="10387923" y="3517400"/>
            <a:ext cx="1551035" cy="1092607"/>
          </a:xfrm>
          <a:prstGeom prst="rect">
            <a:avLst/>
          </a:prstGeom>
          <a:solidFill>
            <a:srgbClr val="D6BAE8"/>
          </a:solidFill>
        </p:spPr>
        <p:txBody>
          <a:bodyPr wrap="square">
            <a:spAutoFit/>
          </a:bodyPr>
          <a:lstStyle/>
          <a:p>
            <a:pPr algn="ctr"/>
            <a:r>
              <a:rPr lang="el-GR" sz="1300" b="1" u="sng" dirty="0">
                <a:solidFill>
                  <a:schemeClr val="tx1">
                    <a:lumMod val="75000"/>
                    <a:lumOff val="25000"/>
                  </a:schemeClr>
                </a:solidFill>
                <a:ea typeface="Verdana" panose="020B0604030504040204" pitchFamily="34" charset="0"/>
              </a:rPr>
              <a:t>Λεπτομέρειες</a:t>
            </a:r>
            <a:r>
              <a:rPr lang="en-US" sz="1300" b="1" u="sng" dirty="0">
                <a:solidFill>
                  <a:schemeClr val="tx1">
                    <a:lumMod val="75000"/>
                    <a:lumOff val="25000"/>
                  </a:schemeClr>
                </a:solidFill>
                <a:ea typeface="Verdana" panose="020B0604030504040204" pitchFamily="34" charset="0"/>
              </a:rPr>
              <a:t>:</a:t>
            </a:r>
          </a:p>
          <a:p>
            <a:pPr marL="171450" indent="-171450">
              <a:buFont typeface="Wingdings" panose="05000000000000000000" pitchFamily="2" charset="2"/>
              <a:buChar char="Ø"/>
            </a:pPr>
            <a:r>
              <a:rPr lang="el-GR" sz="1300" dirty="0">
                <a:solidFill>
                  <a:schemeClr val="tx1">
                    <a:lumMod val="75000"/>
                    <a:lumOff val="25000"/>
                  </a:schemeClr>
                </a:solidFill>
                <a:ea typeface="Verdana" panose="020B0604030504040204" pitchFamily="34" charset="0"/>
              </a:rPr>
              <a:t>Εμφανίζει τις βασικές λεπτομέρειες του σχεδίου. </a:t>
            </a:r>
            <a:endParaRPr lang="en-US" sz="1300" dirty="0">
              <a:solidFill>
                <a:schemeClr val="tx1">
                  <a:lumMod val="75000"/>
                  <a:lumOff val="25000"/>
                </a:schemeClr>
              </a:solidFill>
              <a:ea typeface="Verdana" panose="020B0604030504040204" pitchFamily="34" charset="0"/>
            </a:endParaRPr>
          </a:p>
        </p:txBody>
      </p:sp>
      <p:sp>
        <p:nvSpPr>
          <p:cNvPr id="16" name="Rounded Rectangle 15"/>
          <p:cNvSpPr/>
          <p:nvPr/>
        </p:nvSpPr>
        <p:spPr>
          <a:xfrm>
            <a:off x="4719703" y="5446513"/>
            <a:ext cx="1524343" cy="176784"/>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62C8780F-294C-E8E2-8307-340A7028234B}"/>
              </a:ext>
            </a:extLst>
          </p:cNvPr>
          <p:cNvSpPr txBox="1"/>
          <p:nvPr/>
        </p:nvSpPr>
        <p:spPr>
          <a:xfrm>
            <a:off x="1951427" y="2876893"/>
            <a:ext cx="1472163" cy="2862322"/>
          </a:xfrm>
          <a:prstGeom prst="rect">
            <a:avLst/>
          </a:prstGeom>
          <a:solidFill>
            <a:schemeClr val="accent2">
              <a:lumMod val="20000"/>
              <a:lumOff val="80000"/>
            </a:schemeClr>
          </a:solidFill>
        </p:spPr>
        <p:txBody>
          <a:bodyPr wrap="square" rtlCol="0">
            <a:spAutoFit/>
          </a:bodyPr>
          <a:lstStyle/>
          <a:p>
            <a:pPr algn="ctr"/>
            <a:r>
              <a:rPr lang="el-GR" sz="1200" b="1" u="sng" dirty="0">
                <a:solidFill>
                  <a:schemeClr val="tx1">
                    <a:lumMod val="75000"/>
                    <a:lumOff val="25000"/>
                  </a:schemeClr>
                </a:solidFill>
                <a:ea typeface="Verdana" panose="020B0604030504040204" pitchFamily="34" charset="0"/>
              </a:rPr>
              <a:t>Μενού περιεχομένου</a:t>
            </a:r>
            <a:r>
              <a:rPr lang="en-US" sz="1200" b="1" u="sng" dirty="0">
                <a:solidFill>
                  <a:schemeClr val="tx1">
                    <a:lumMod val="75000"/>
                    <a:lumOff val="25000"/>
                  </a:schemeClr>
                </a:solidFill>
                <a:ea typeface="Verdana" panose="020B0604030504040204" pitchFamily="34" charset="0"/>
              </a:rPr>
              <a:t>:</a:t>
            </a:r>
          </a:p>
          <a:p>
            <a:pPr algn="ctr"/>
            <a:endParaRPr lang="en-US" sz="1200" b="1" u="sng" dirty="0">
              <a:solidFill>
                <a:schemeClr val="tx1">
                  <a:lumMod val="75000"/>
                  <a:lumOff val="25000"/>
                </a:schemeClr>
              </a:solidFill>
              <a:ea typeface="Verdana" panose="020B0604030504040204" pitchFamily="34" charset="0"/>
            </a:endParaRPr>
          </a:p>
          <a:p>
            <a:pPr marL="171450" indent="-171450">
              <a:buFont typeface="Wingdings" panose="05000000000000000000" pitchFamily="2" charset="2"/>
              <a:buChar char="Ø"/>
            </a:pPr>
            <a:r>
              <a:rPr lang="el-GR" sz="1200" dirty="0">
                <a:solidFill>
                  <a:schemeClr val="tx1">
                    <a:lumMod val="75000"/>
                    <a:lumOff val="25000"/>
                  </a:schemeClr>
                </a:solidFill>
                <a:ea typeface="Verdana" panose="020B0604030504040204" pitchFamily="34" charset="0"/>
              </a:rPr>
              <a:t>Σας επιτρέπει να πλοηγηθείτε στις διάφορες ενότητες του σχεδίου.</a:t>
            </a:r>
            <a:endParaRPr lang="en-US" sz="1200" dirty="0">
              <a:solidFill>
                <a:schemeClr val="tx1">
                  <a:lumMod val="75000"/>
                  <a:lumOff val="25000"/>
                </a:schemeClr>
              </a:solidFill>
              <a:ea typeface="Verdana" panose="020B0604030504040204" pitchFamily="34" charset="0"/>
            </a:endParaRPr>
          </a:p>
          <a:p>
            <a:endParaRPr lang="en-US" sz="1200" dirty="0">
              <a:solidFill>
                <a:schemeClr val="tx1">
                  <a:lumMod val="75000"/>
                  <a:lumOff val="25000"/>
                </a:schemeClr>
              </a:solidFill>
              <a:ea typeface="Verdana" panose="020B0604030504040204" pitchFamily="34" charset="0"/>
            </a:endParaRPr>
          </a:p>
          <a:p>
            <a:pPr marL="171450" indent="-171450">
              <a:buFont typeface="Wingdings" panose="05000000000000000000" pitchFamily="2" charset="2"/>
              <a:buChar char="Ø"/>
            </a:pPr>
            <a:r>
              <a:rPr lang="el-GR" sz="1200" b="1" dirty="0">
                <a:solidFill>
                  <a:schemeClr val="tx1">
                    <a:lumMod val="75000"/>
                    <a:lumOff val="25000"/>
                  </a:schemeClr>
                </a:solidFill>
                <a:highlight>
                  <a:srgbClr val="FFFF00"/>
                </a:highlight>
                <a:ea typeface="Verdana" panose="020B0604030504040204" pitchFamily="34" charset="0"/>
              </a:rPr>
              <a:t>Για την ΚΑ171 </a:t>
            </a:r>
            <a:r>
              <a:rPr lang="el-GR" sz="1200" dirty="0">
                <a:solidFill>
                  <a:schemeClr val="tx1">
                    <a:lumMod val="75000"/>
                    <a:lumOff val="25000"/>
                  </a:schemeClr>
                </a:solidFill>
                <a:ea typeface="Verdana" panose="020B0604030504040204" pitchFamily="34" charset="0"/>
              </a:rPr>
              <a:t>οι κατηγορίες </a:t>
            </a:r>
            <a:r>
              <a:rPr lang="en-US" sz="1200" dirty="0">
                <a:solidFill>
                  <a:schemeClr val="tx1">
                    <a:lumMod val="75000"/>
                    <a:lumOff val="25000"/>
                  </a:schemeClr>
                </a:solidFill>
                <a:ea typeface="Verdana" panose="020B0604030504040204" pitchFamily="34" charset="0"/>
              </a:rPr>
              <a:t>Blended intensive </a:t>
            </a:r>
            <a:r>
              <a:rPr lang="en-US" sz="1200" dirty="0" err="1">
                <a:solidFill>
                  <a:schemeClr val="tx1">
                    <a:lumMod val="75000"/>
                    <a:lumOff val="25000"/>
                  </a:schemeClr>
                </a:solidFill>
                <a:ea typeface="Verdana" panose="020B0604030504040204" pitchFamily="34" charset="0"/>
              </a:rPr>
              <a:t>programmes</a:t>
            </a:r>
            <a:r>
              <a:rPr lang="el-GR" sz="1200" dirty="0">
                <a:solidFill>
                  <a:schemeClr val="tx1">
                    <a:lumMod val="75000"/>
                    <a:lumOff val="25000"/>
                  </a:schemeClr>
                </a:solidFill>
                <a:ea typeface="Verdana" panose="020B0604030504040204" pitchFamily="34" charset="0"/>
              </a:rPr>
              <a:t> &amp;</a:t>
            </a:r>
            <a:r>
              <a:rPr lang="en-US" sz="1200" dirty="0">
                <a:solidFill>
                  <a:schemeClr val="tx1">
                    <a:lumMod val="75000"/>
                    <a:lumOff val="25000"/>
                  </a:schemeClr>
                </a:solidFill>
                <a:ea typeface="Verdana" panose="020B0604030504040204" pitchFamily="34" charset="0"/>
              </a:rPr>
              <a:t> Applicable Rates </a:t>
            </a:r>
            <a:r>
              <a:rPr lang="el-GR" sz="1200" dirty="0">
                <a:solidFill>
                  <a:schemeClr val="tx1">
                    <a:lumMod val="75000"/>
                    <a:lumOff val="25000"/>
                  </a:schemeClr>
                </a:solidFill>
                <a:ea typeface="Verdana" panose="020B0604030504040204" pitchFamily="34" charset="0"/>
              </a:rPr>
              <a:t>δεν υπάρχουν.</a:t>
            </a:r>
          </a:p>
        </p:txBody>
      </p:sp>
      <p:pic>
        <p:nvPicPr>
          <p:cNvPr id="33" name="Picture 32">
            <a:extLst>
              <a:ext uri="{FF2B5EF4-FFF2-40B4-BE49-F238E27FC236}">
                <a16:creationId xmlns:a16="http://schemas.microsoft.com/office/drawing/2014/main" id="{198BE92C-37E8-3828-4E4D-42426D3CA90F}"/>
              </a:ext>
            </a:extLst>
          </p:cNvPr>
          <p:cNvPicPr>
            <a:picLocks noChangeAspect="1"/>
          </p:cNvPicPr>
          <p:nvPr/>
        </p:nvPicPr>
        <p:blipFill>
          <a:blip r:embed="rId3"/>
          <a:stretch>
            <a:fillRect/>
          </a:stretch>
        </p:blipFill>
        <p:spPr>
          <a:xfrm>
            <a:off x="175532" y="6462497"/>
            <a:ext cx="1178319" cy="421382"/>
          </a:xfrm>
          <a:prstGeom prst="rect">
            <a:avLst/>
          </a:prstGeom>
        </p:spPr>
      </p:pic>
      <p:sp>
        <p:nvSpPr>
          <p:cNvPr id="35" name="TextBox 34">
            <a:extLst>
              <a:ext uri="{FF2B5EF4-FFF2-40B4-BE49-F238E27FC236}">
                <a16:creationId xmlns:a16="http://schemas.microsoft.com/office/drawing/2014/main" id="{E3ED0566-F9A1-79BF-DF15-F7F2061FD4EF}"/>
              </a:ext>
            </a:extLst>
          </p:cNvPr>
          <p:cNvSpPr txBox="1"/>
          <p:nvPr/>
        </p:nvSpPr>
        <p:spPr>
          <a:xfrm>
            <a:off x="2091303" y="6183283"/>
            <a:ext cx="716921" cy="307777"/>
          </a:xfrm>
          <a:prstGeom prst="rect">
            <a:avLst/>
          </a:prstGeom>
          <a:solidFill>
            <a:srgbClr val="FFFF00"/>
          </a:solidFill>
          <a:ln>
            <a:solidFill>
              <a:srgbClr val="FF0000"/>
            </a:solidFill>
          </a:ln>
        </p:spPr>
        <p:txBody>
          <a:bodyPr wrap="square" rtlCol="0">
            <a:spAutoFit/>
          </a:bodyPr>
          <a:lstStyle/>
          <a:p>
            <a:r>
              <a:rPr lang="el-GR" sz="1400" b="1" dirty="0"/>
              <a:t>ΚΑ131</a:t>
            </a:r>
            <a:endParaRPr lang="en-US" sz="1400" b="1" dirty="0"/>
          </a:p>
        </p:txBody>
      </p:sp>
      <p:pic>
        <p:nvPicPr>
          <p:cNvPr id="10" name="Picture 9">
            <a:extLst>
              <a:ext uri="{FF2B5EF4-FFF2-40B4-BE49-F238E27FC236}">
                <a16:creationId xmlns:a16="http://schemas.microsoft.com/office/drawing/2014/main" id="{C8EB7C63-CB46-B751-6234-AE42B70C9EA0}"/>
              </a:ext>
            </a:extLst>
          </p:cNvPr>
          <p:cNvPicPr>
            <a:picLocks noChangeAspect="1"/>
          </p:cNvPicPr>
          <p:nvPr/>
        </p:nvPicPr>
        <p:blipFill>
          <a:blip r:embed="rId4"/>
          <a:stretch>
            <a:fillRect/>
          </a:stretch>
        </p:blipFill>
        <p:spPr>
          <a:xfrm>
            <a:off x="25644" y="611405"/>
            <a:ext cx="12192000" cy="2250668"/>
          </a:xfrm>
          <a:prstGeom prst="rect">
            <a:avLst/>
          </a:prstGeom>
        </p:spPr>
      </p:pic>
      <p:sp>
        <p:nvSpPr>
          <p:cNvPr id="22" name="Rectangle 21">
            <a:extLst>
              <a:ext uri="{FF2B5EF4-FFF2-40B4-BE49-F238E27FC236}">
                <a16:creationId xmlns:a16="http://schemas.microsoft.com/office/drawing/2014/main" id="{B79FC7C3-607C-7CE1-FE14-EF666B1E4BBB}"/>
              </a:ext>
            </a:extLst>
          </p:cNvPr>
          <p:cNvSpPr/>
          <p:nvPr/>
        </p:nvSpPr>
        <p:spPr>
          <a:xfrm>
            <a:off x="-25644" y="632129"/>
            <a:ext cx="12192000" cy="2168792"/>
          </a:xfrm>
          <a:prstGeom prst="rect">
            <a:avLst/>
          </a:prstGeom>
          <a:noFill/>
          <a:ln w="28575">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3" name="Picture 12">
            <a:extLst>
              <a:ext uri="{FF2B5EF4-FFF2-40B4-BE49-F238E27FC236}">
                <a16:creationId xmlns:a16="http://schemas.microsoft.com/office/drawing/2014/main" id="{AC956A9F-6499-1778-98A4-80776E5DAC83}"/>
              </a:ext>
            </a:extLst>
          </p:cNvPr>
          <p:cNvPicPr>
            <a:picLocks noChangeAspect="1"/>
          </p:cNvPicPr>
          <p:nvPr/>
        </p:nvPicPr>
        <p:blipFill>
          <a:blip r:embed="rId5"/>
          <a:stretch>
            <a:fillRect/>
          </a:stretch>
        </p:blipFill>
        <p:spPr>
          <a:xfrm>
            <a:off x="103245" y="2846619"/>
            <a:ext cx="1880588" cy="4026835"/>
          </a:xfrm>
          <a:prstGeom prst="rect">
            <a:avLst/>
          </a:prstGeom>
        </p:spPr>
      </p:pic>
      <p:sp>
        <p:nvSpPr>
          <p:cNvPr id="4" name="Rectangle 3"/>
          <p:cNvSpPr/>
          <p:nvPr/>
        </p:nvSpPr>
        <p:spPr>
          <a:xfrm>
            <a:off x="-25644" y="2836194"/>
            <a:ext cx="1977071" cy="4026835"/>
          </a:xfrm>
          <a:prstGeom prst="rect">
            <a:avLst/>
          </a:prstGeom>
          <a:noFill/>
          <a:ln w="28575">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Arrow: Right 33">
            <a:extLst>
              <a:ext uri="{FF2B5EF4-FFF2-40B4-BE49-F238E27FC236}">
                <a16:creationId xmlns:a16="http://schemas.microsoft.com/office/drawing/2014/main" id="{9B9A6DF8-CF4F-57E9-A8AD-2598206BCD24}"/>
              </a:ext>
            </a:extLst>
          </p:cNvPr>
          <p:cNvSpPr/>
          <p:nvPr/>
        </p:nvSpPr>
        <p:spPr>
          <a:xfrm>
            <a:off x="1516638" y="6246595"/>
            <a:ext cx="543464" cy="181155"/>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F911C7FB-0761-5056-AFA6-6F19D0975912}"/>
              </a:ext>
            </a:extLst>
          </p:cNvPr>
          <p:cNvPicPr>
            <a:picLocks noChangeAspect="1"/>
          </p:cNvPicPr>
          <p:nvPr/>
        </p:nvPicPr>
        <p:blipFill>
          <a:blip r:embed="rId6"/>
          <a:stretch>
            <a:fillRect/>
          </a:stretch>
        </p:blipFill>
        <p:spPr>
          <a:xfrm>
            <a:off x="3496676" y="2917741"/>
            <a:ext cx="6849362" cy="3929475"/>
          </a:xfrm>
          <a:prstGeom prst="rect">
            <a:avLst/>
          </a:prstGeom>
        </p:spPr>
      </p:pic>
      <p:sp>
        <p:nvSpPr>
          <p:cNvPr id="28" name="Rectangle 27">
            <a:extLst>
              <a:ext uri="{FF2B5EF4-FFF2-40B4-BE49-F238E27FC236}">
                <a16:creationId xmlns:a16="http://schemas.microsoft.com/office/drawing/2014/main" id="{C46913E6-4A9C-3527-7BF6-4809CF7080F2}"/>
              </a:ext>
            </a:extLst>
          </p:cNvPr>
          <p:cNvSpPr/>
          <p:nvPr/>
        </p:nvSpPr>
        <p:spPr>
          <a:xfrm rot="16200000">
            <a:off x="5763726" y="548734"/>
            <a:ext cx="3981683" cy="8599553"/>
          </a:xfrm>
          <a:prstGeom prst="rect">
            <a:avLst/>
          </a:prstGeom>
          <a:no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6116C570-C4AF-A4C0-E466-E8EF73F4AECF}"/>
              </a:ext>
            </a:extLst>
          </p:cNvPr>
          <p:cNvSpPr/>
          <p:nvPr/>
        </p:nvSpPr>
        <p:spPr>
          <a:xfrm>
            <a:off x="2389540" y="1969150"/>
            <a:ext cx="402821" cy="174282"/>
          </a:xfrm>
          <a:prstGeom prst="rect">
            <a:avLst/>
          </a:prstGeom>
          <a:solidFill>
            <a:srgbClr val="4472C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00" dirty="0"/>
          </a:p>
        </p:txBody>
      </p:sp>
    </p:spTree>
    <p:extLst>
      <p:ext uri="{BB962C8B-B14F-4D97-AF65-F5344CB8AC3E}">
        <p14:creationId xmlns:p14="http://schemas.microsoft.com/office/powerpoint/2010/main" val="21078925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46AEFAE-1679-0CED-B999-FE50EF057C79}"/>
              </a:ext>
            </a:extLst>
          </p:cNvPr>
          <p:cNvPicPr>
            <a:picLocks noChangeAspect="1"/>
          </p:cNvPicPr>
          <p:nvPr/>
        </p:nvPicPr>
        <p:blipFill>
          <a:blip r:embed="rId3"/>
          <a:stretch>
            <a:fillRect/>
          </a:stretch>
        </p:blipFill>
        <p:spPr>
          <a:xfrm>
            <a:off x="1999933" y="751256"/>
            <a:ext cx="8032688" cy="4495111"/>
          </a:xfrm>
          <a:prstGeom prst="rect">
            <a:avLst/>
          </a:prstGeom>
        </p:spPr>
      </p:pic>
      <p:sp>
        <p:nvSpPr>
          <p:cNvPr id="2" name="TextBox 1">
            <a:extLst>
              <a:ext uri="{FF2B5EF4-FFF2-40B4-BE49-F238E27FC236}">
                <a16:creationId xmlns:a16="http://schemas.microsoft.com/office/drawing/2014/main" id="{CC6F8AAC-2DAA-0346-B3D2-B832D159BF4C}"/>
              </a:ext>
            </a:extLst>
          </p:cNvPr>
          <p:cNvSpPr txBox="1"/>
          <p:nvPr/>
        </p:nvSpPr>
        <p:spPr>
          <a:xfrm flipH="1">
            <a:off x="36035" y="53290"/>
            <a:ext cx="1076609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2800" b="1" dirty="0">
                <a:solidFill>
                  <a:schemeClr val="bg1"/>
                </a:solidFill>
                <a:latin typeface="Century Gothic" panose="020B0502020202020204" pitchFamily="34" charset="0"/>
              </a:rPr>
              <a:t>Συμμετέχοντες οργανισμοί (</a:t>
            </a:r>
            <a:r>
              <a:rPr lang="en-US" sz="2800" b="1" dirty="0">
                <a:solidFill>
                  <a:schemeClr val="bg1"/>
                </a:solidFill>
                <a:latin typeface="Century Gothic" panose="020B0502020202020204" pitchFamily="34" charset="0"/>
              </a:rPr>
              <a:t>Participating </a:t>
            </a:r>
            <a:r>
              <a:rPr lang="en-US" sz="2800" b="1" dirty="0" err="1">
                <a:solidFill>
                  <a:schemeClr val="bg1"/>
                </a:solidFill>
                <a:latin typeface="Century Gothic" panose="020B0502020202020204" pitchFamily="34" charset="0"/>
              </a:rPr>
              <a:t>organisations</a:t>
            </a:r>
            <a:r>
              <a:rPr lang="el-GR" sz="2800" b="1" dirty="0">
                <a:solidFill>
                  <a:schemeClr val="bg1"/>
                </a:solidFill>
                <a:latin typeface="Century Gothic" panose="020B0502020202020204" pitchFamily="34" charset="0"/>
              </a:rPr>
              <a:t> -1/2</a:t>
            </a:r>
            <a:r>
              <a:rPr lang="en-US" sz="2800" b="1" dirty="0">
                <a:solidFill>
                  <a:schemeClr val="bg1"/>
                </a:solidFill>
                <a:latin typeface="Century Gothic" panose="020B0502020202020204" pitchFamily="34" charset="0"/>
              </a:rPr>
              <a:t>)</a:t>
            </a:r>
            <a:endParaRPr lang="en-GB" sz="2800" b="1" dirty="0">
              <a:solidFill>
                <a:schemeClr val="bg1"/>
              </a:solidFill>
              <a:latin typeface="Century Gothic" panose="020B0502020202020204" pitchFamily="34" charset="0"/>
            </a:endParaRPr>
          </a:p>
        </p:txBody>
      </p:sp>
      <p:sp>
        <p:nvSpPr>
          <p:cNvPr id="7" name="AutoShape 4" descr="Project List 05.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6" name="Picture 15">
            <a:extLst>
              <a:ext uri="{FF2B5EF4-FFF2-40B4-BE49-F238E27FC236}">
                <a16:creationId xmlns:a16="http://schemas.microsoft.com/office/drawing/2014/main" id="{5747EDAA-52D0-5F88-2304-7201B62BCA83}"/>
              </a:ext>
            </a:extLst>
          </p:cNvPr>
          <p:cNvPicPr>
            <a:picLocks noChangeAspect="1"/>
          </p:cNvPicPr>
          <p:nvPr/>
        </p:nvPicPr>
        <p:blipFill>
          <a:blip r:embed="rId4"/>
          <a:stretch>
            <a:fillRect/>
          </a:stretch>
        </p:blipFill>
        <p:spPr>
          <a:xfrm>
            <a:off x="9044357" y="2761901"/>
            <a:ext cx="910477" cy="444816"/>
          </a:xfrm>
          <a:prstGeom prst="rect">
            <a:avLst/>
          </a:prstGeom>
        </p:spPr>
      </p:pic>
      <p:sp>
        <p:nvSpPr>
          <p:cNvPr id="5" name="TextBox 4">
            <a:extLst>
              <a:ext uri="{FF2B5EF4-FFF2-40B4-BE49-F238E27FC236}">
                <a16:creationId xmlns:a16="http://schemas.microsoft.com/office/drawing/2014/main" id="{E9839A04-F794-C172-E2D3-0B7B4437BC0E}"/>
              </a:ext>
            </a:extLst>
          </p:cNvPr>
          <p:cNvSpPr txBox="1"/>
          <p:nvPr/>
        </p:nvSpPr>
        <p:spPr>
          <a:xfrm>
            <a:off x="307975" y="5292254"/>
            <a:ext cx="10212649" cy="1477328"/>
          </a:xfrm>
          <a:prstGeom prst="rect">
            <a:avLst/>
          </a:prstGeom>
          <a:solidFill>
            <a:schemeClr val="accent4">
              <a:lumMod val="20000"/>
              <a:lumOff val="80000"/>
            </a:schemeClr>
          </a:solidFill>
        </p:spPr>
        <p:txBody>
          <a:bodyPr wrap="square" rtlCol="0">
            <a:spAutoFit/>
          </a:bodyPr>
          <a:lstStyle/>
          <a:p>
            <a:pPr marL="285750" indent="-285750">
              <a:buFont typeface="Wingdings" panose="05000000000000000000" pitchFamily="2" charset="2"/>
              <a:buChar char="Ø"/>
            </a:pPr>
            <a:r>
              <a:rPr lang="el-GR" sz="1500" dirty="0"/>
              <a:t>Στο πεδίο</a:t>
            </a:r>
            <a:r>
              <a:rPr lang="en-US" sz="1500" dirty="0"/>
              <a:t> </a:t>
            </a:r>
            <a:r>
              <a:rPr lang="en-US" sz="1500" b="1" dirty="0"/>
              <a:t>participating </a:t>
            </a:r>
            <a:r>
              <a:rPr lang="en-US" sz="1500" b="1" dirty="0" err="1"/>
              <a:t>organisations</a:t>
            </a:r>
            <a:r>
              <a:rPr lang="en-US" sz="1500" dirty="0"/>
              <a:t>, </a:t>
            </a:r>
            <a:r>
              <a:rPr lang="el-GR" sz="1500" dirty="0"/>
              <a:t>μπορείτε να βρείτε τα στοιχεία των οργανισμών που θα λάβουν μέρος στο σχέδιό σας. </a:t>
            </a:r>
          </a:p>
          <a:p>
            <a:pPr marL="285750" indent="-285750">
              <a:buFont typeface="Wingdings" panose="05000000000000000000" pitchFamily="2" charset="2"/>
              <a:buChar char="Ø"/>
            </a:pPr>
            <a:r>
              <a:rPr lang="el-GR" sz="1500" dirty="0"/>
              <a:t>Ο οργανισμός σας (ως δικαιούχος οργανισμός) είναι ήδη καταχωρημένος στο σύστημα. </a:t>
            </a:r>
          </a:p>
          <a:p>
            <a:pPr marL="285750" indent="-285750">
              <a:buFont typeface="Wingdings" panose="05000000000000000000" pitchFamily="2" charset="2"/>
              <a:buChar char="Ø"/>
            </a:pPr>
            <a:r>
              <a:rPr lang="el-GR" sz="1500" dirty="0"/>
              <a:t>Οι οργανισμοί οι οποίοι θα δράσουν ως </a:t>
            </a:r>
            <a:r>
              <a:rPr lang="en-US" sz="1500" dirty="0"/>
              <a:t>hosting </a:t>
            </a:r>
            <a:r>
              <a:rPr lang="en-US" sz="1500" dirty="0" err="1"/>
              <a:t>organisations</a:t>
            </a:r>
            <a:r>
              <a:rPr lang="el-GR" sz="1500" dirty="0"/>
              <a:t> (</a:t>
            </a:r>
            <a:r>
              <a:rPr lang="en-US" sz="1500" dirty="0"/>
              <a:t>non-beneficiary), </a:t>
            </a:r>
            <a:r>
              <a:rPr lang="el-GR" sz="1500" dirty="0"/>
              <a:t>θα πρέπει να καταχωρούνται στο εργαλείο με το κουμπί </a:t>
            </a:r>
            <a:r>
              <a:rPr lang="el-GR" sz="1500" b="1" dirty="0"/>
              <a:t>«</a:t>
            </a:r>
            <a:r>
              <a:rPr lang="en-US" sz="1500" b="1" dirty="0"/>
              <a:t>create</a:t>
            </a:r>
            <a:r>
              <a:rPr lang="el-GR" sz="1500" b="1" dirty="0"/>
              <a:t>» </a:t>
            </a:r>
            <a:r>
              <a:rPr lang="el-GR" sz="1500" dirty="0"/>
              <a:t>πριν προχωρήσετε στη συμπλήρωση της κάθε κινητικότητας. </a:t>
            </a:r>
            <a:endParaRPr lang="en-US" sz="1500" dirty="0"/>
          </a:p>
          <a:p>
            <a:pPr marL="285750" indent="-285750">
              <a:buFont typeface="Wingdings" panose="05000000000000000000" pitchFamily="2" charset="2"/>
              <a:buChar char="Ø"/>
            </a:pPr>
            <a:r>
              <a:rPr lang="el-GR" sz="1500" dirty="0"/>
              <a:t>Επίσης, υπάρχει ο σύνδεσμος της </a:t>
            </a:r>
            <a:r>
              <a:rPr lang="el-GR" sz="1500" b="1" dirty="0"/>
              <a:t>λίστας των </a:t>
            </a:r>
            <a:r>
              <a:rPr lang="en-US" sz="1500" b="1" dirty="0"/>
              <a:t>ECHE holders</a:t>
            </a:r>
            <a:r>
              <a:rPr lang="el-GR" sz="1500" b="1" dirty="0"/>
              <a:t> </a:t>
            </a:r>
            <a:r>
              <a:rPr lang="el-GR" sz="1500" dirty="0"/>
              <a:t>καθώς και η δυνατότητα να εισαγάγετε οργανισμούς από προηγούμενα τρέχοντα σχέδια του Ιδρύματός σας (</a:t>
            </a:r>
            <a:r>
              <a:rPr lang="en-US" sz="1500" b="1" dirty="0"/>
              <a:t>import </a:t>
            </a:r>
            <a:r>
              <a:rPr lang="en-US" sz="1500" b="1" dirty="0" err="1"/>
              <a:t>organisations</a:t>
            </a:r>
            <a:r>
              <a:rPr lang="en-US" sz="1500" b="1" dirty="0"/>
              <a:t> from other projects</a:t>
            </a:r>
            <a:r>
              <a:rPr lang="en-US" sz="1500" dirty="0"/>
              <a:t>)</a:t>
            </a:r>
            <a:r>
              <a:rPr lang="el-GR" sz="1500" dirty="0"/>
              <a:t>. </a:t>
            </a:r>
            <a:endParaRPr lang="en-US" sz="1500" dirty="0"/>
          </a:p>
        </p:txBody>
      </p:sp>
      <p:sp>
        <p:nvSpPr>
          <p:cNvPr id="6" name="Rectangle 5">
            <a:extLst>
              <a:ext uri="{FF2B5EF4-FFF2-40B4-BE49-F238E27FC236}">
                <a16:creationId xmlns:a16="http://schemas.microsoft.com/office/drawing/2014/main" id="{FA9AA3C9-BB27-A777-EDBE-73C96FC68EC0}"/>
              </a:ext>
            </a:extLst>
          </p:cNvPr>
          <p:cNvSpPr/>
          <p:nvPr/>
        </p:nvSpPr>
        <p:spPr>
          <a:xfrm>
            <a:off x="800092" y="885825"/>
            <a:ext cx="1238258" cy="20726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BA43C625-637A-53E4-DA62-F378A36B5C84}"/>
              </a:ext>
            </a:extLst>
          </p:cNvPr>
          <p:cNvSpPr/>
          <p:nvPr/>
        </p:nvSpPr>
        <p:spPr>
          <a:xfrm>
            <a:off x="1303511" y="3043446"/>
            <a:ext cx="609073" cy="11936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1EFA0D48-61FD-598F-7A39-3F328EA2A880}"/>
              </a:ext>
            </a:extLst>
          </p:cNvPr>
          <p:cNvSpPr/>
          <p:nvPr/>
        </p:nvSpPr>
        <p:spPr>
          <a:xfrm>
            <a:off x="1339107" y="4597754"/>
            <a:ext cx="604366" cy="10087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8CC683E5-F01D-FF4B-CDD8-89791DCC5083}"/>
              </a:ext>
            </a:extLst>
          </p:cNvPr>
          <p:cNvSpPr/>
          <p:nvPr/>
        </p:nvSpPr>
        <p:spPr>
          <a:xfrm>
            <a:off x="4733931" y="2902071"/>
            <a:ext cx="1282346" cy="141375"/>
          </a:xfrm>
          <a:prstGeom prst="rect">
            <a:avLst/>
          </a:prstGeom>
          <a:solidFill>
            <a:srgbClr val="4472C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A107FEEE-5F90-7AE3-F32A-066619C8073C}"/>
              </a:ext>
            </a:extLst>
          </p:cNvPr>
          <p:cNvSpPr/>
          <p:nvPr/>
        </p:nvSpPr>
        <p:spPr>
          <a:xfrm>
            <a:off x="2134146" y="2906473"/>
            <a:ext cx="653074" cy="155672"/>
          </a:xfrm>
          <a:prstGeom prst="rect">
            <a:avLst/>
          </a:prstGeom>
          <a:solidFill>
            <a:srgbClr val="4472C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F0DDDBAF-18FD-14A0-0F4F-4E2507836E95}"/>
              </a:ext>
            </a:extLst>
          </p:cNvPr>
          <p:cNvPicPr>
            <a:picLocks noChangeAspect="1"/>
          </p:cNvPicPr>
          <p:nvPr/>
        </p:nvPicPr>
        <p:blipFill>
          <a:blip r:embed="rId5"/>
          <a:srcRect l="37031" t="20653" r="31531"/>
          <a:stretch>
            <a:fillRect/>
          </a:stretch>
        </p:blipFill>
        <p:spPr>
          <a:xfrm>
            <a:off x="10361873" y="1119427"/>
            <a:ext cx="1590138" cy="2543237"/>
          </a:xfrm>
          <a:prstGeom prst="rect">
            <a:avLst/>
          </a:prstGeom>
        </p:spPr>
      </p:pic>
      <p:sp>
        <p:nvSpPr>
          <p:cNvPr id="12" name="Rectangle 11">
            <a:extLst>
              <a:ext uri="{FF2B5EF4-FFF2-40B4-BE49-F238E27FC236}">
                <a16:creationId xmlns:a16="http://schemas.microsoft.com/office/drawing/2014/main" id="{EE76DC25-0659-6AD3-C42B-A3449FAA34F0}"/>
              </a:ext>
            </a:extLst>
          </p:cNvPr>
          <p:cNvSpPr/>
          <p:nvPr/>
        </p:nvSpPr>
        <p:spPr>
          <a:xfrm>
            <a:off x="8586858" y="2915835"/>
            <a:ext cx="449774" cy="115913"/>
          </a:xfrm>
          <a:prstGeom prst="rect">
            <a:avLst/>
          </a:prstGeom>
          <a:solidFill>
            <a:srgbClr val="4472C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0F1B77D-DC88-36AF-9040-9293649C67CF}"/>
              </a:ext>
            </a:extLst>
          </p:cNvPr>
          <p:cNvSpPr/>
          <p:nvPr/>
        </p:nvSpPr>
        <p:spPr>
          <a:xfrm>
            <a:off x="3089682" y="2912114"/>
            <a:ext cx="451097" cy="155672"/>
          </a:xfrm>
          <a:prstGeom prst="rect">
            <a:avLst/>
          </a:prstGeom>
          <a:solidFill>
            <a:srgbClr val="4472C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02A37E15-2257-B4F4-728B-367D9E551037}"/>
              </a:ext>
            </a:extLst>
          </p:cNvPr>
          <p:cNvPicPr>
            <a:picLocks noChangeAspect="1"/>
          </p:cNvPicPr>
          <p:nvPr/>
        </p:nvPicPr>
        <p:blipFill>
          <a:blip r:embed="rId4"/>
          <a:stretch>
            <a:fillRect/>
          </a:stretch>
        </p:blipFill>
        <p:spPr>
          <a:xfrm>
            <a:off x="9243072" y="3662664"/>
            <a:ext cx="760497" cy="345161"/>
          </a:xfrm>
          <a:prstGeom prst="rect">
            <a:avLst/>
          </a:prstGeom>
        </p:spPr>
      </p:pic>
      <p:cxnSp>
        <p:nvCxnSpPr>
          <p:cNvPr id="19" name="Straight Arrow Connector 18">
            <a:extLst>
              <a:ext uri="{FF2B5EF4-FFF2-40B4-BE49-F238E27FC236}">
                <a16:creationId xmlns:a16="http://schemas.microsoft.com/office/drawing/2014/main" id="{3004D88E-CABB-DF76-AC3B-13B58F07FBF9}"/>
              </a:ext>
            </a:extLst>
          </p:cNvPr>
          <p:cNvCxnSpPr>
            <a:cxnSpLocks/>
          </p:cNvCxnSpPr>
          <p:nvPr/>
        </p:nvCxnSpPr>
        <p:spPr>
          <a:xfrm flipV="1">
            <a:off x="9436750" y="1382146"/>
            <a:ext cx="925123" cy="59348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AA0803C7-FB16-77CF-9A14-B9545C893159}"/>
              </a:ext>
            </a:extLst>
          </p:cNvPr>
          <p:cNvSpPr txBox="1"/>
          <p:nvPr/>
        </p:nvSpPr>
        <p:spPr>
          <a:xfrm>
            <a:off x="10802126" y="770312"/>
            <a:ext cx="874059" cy="338554"/>
          </a:xfrm>
          <a:prstGeom prst="rect">
            <a:avLst/>
          </a:prstGeom>
          <a:solidFill>
            <a:srgbClr val="FFFF00"/>
          </a:solidFill>
          <a:ln>
            <a:solidFill>
              <a:schemeClr val="tx1"/>
            </a:solidFill>
          </a:ln>
        </p:spPr>
        <p:txBody>
          <a:bodyPr wrap="square" rtlCol="0">
            <a:spAutoFit/>
          </a:bodyPr>
          <a:lstStyle/>
          <a:p>
            <a:pPr algn="ctr"/>
            <a:r>
              <a:rPr lang="en-US" sz="1600" b="1" dirty="0">
                <a:solidFill>
                  <a:srgbClr val="FF0000"/>
                </a:solidFill>
                <a:highlight>
                  <a:srgbClr val="FFFF00"/>
                </a:highlight>
              </a:rPr>
              <a:t>NEW!!</a:t>
            </a:r>
          </a:p>
        </p:txBody>
      </p:sp>
      <p:pic>
        <p:nvPicPr>
          <p:cNvPr id="4" name="Picture 3">
            <a:extLst>
              <a:ext uri="{FF2B5EF4-FFF2-40B4-BE49-F238E27FC236}">
                <a16:creationId xmlns:a16="http://schemas.microsoft.com/office/drawing/2014/main" id="{CB2B3CD4-DA30-4690-2733-94A2EEF081D7}"/>
              </a:ext>
            </a:extLst>
          </p:cNvPr>
          <p:cNvPicPr>
            <a:picLocks noChangeAspect="1"/>
          </p:cNvPicPr>
          <p:nvPr/>
        </p:nvPicPr>
        <p:blipFill>
          <a:blip r:embed="rId4"/>
          <a:stretch>
            <a:fillRect/>
          </a:stretch>
        </p:blipFill>
        <p:spPr>
          <a:xfrm>
            <a:off x="8043866" y="1008440"/>
            <a:ext cx="2075384" cy="749206"/>
          </a:xfrm>
          <a:prstGeom prst="rect">
            <a:avLst/>
          </a:prstGeom>
        </p:spPr>
      </p:pic>
      <p:pic>
        <p:nvPicPr>
          <p:cNvPr id="9" name="Picture 8">
            <a:extLst>
              <a:ext uri="{FF2B5EF4-FFF2-40B4-BE49-F238E27FC236}">
                <a16:creationId xmlns:a16="http://schemas.microsoft.com/office/drawing/2014/main" id="{1D9A875E-15A6-3CCF-6DBB-395F7BFC8A52}"/>
              </a:ext>
            </a:extLst>
          </p:cNvPr>
          <p:cNvPicPr>
            <a:picLocks noChangeAspect="1"/>
          </p:cNvPicPr>
          <p:nvPr/>
        </p:nvPicPr>
        <p:blipFill>
          <a:blip r:embed="rId6"/>
          <a:stretch>
            <a:fillRect/>
          </a:stretch>
        </p:blipFill>
        <p:spPr>
          <a:xfrm>
            <a:off x="72449" y="692539"/>
            <a:ext cx="1880588" cy="4026835"/>
          </a:xfrm>
          <a:prstGeom prst="rect">
            <a:avLst/>
          </a:prstGeom>
        </p:spPr>
      </p:pic>
      <p:pic>
        <p:nvPicPr>
          <p:cNvPr id="14" name="Picture 13">
            <a:extLst>
              <a:ext uri="{FF2B5EF4-FFF2-40B4-BE49-F238E27FC236}">
                <a16:creationId xmlns:a16="http://schemas.microsoft.com/office/drawing/2014/main" id="{DE5F4857-9D4A-E4C3-D91A-91D337E23C9B}"/>
              </a:ext>
            </a:extLst>
          </p:cNvPr>
          <p:cNvPicPr>
            <a:picLocks noChangeAspect="1"/>
          </p:cNvPicPr>
          <p:nvPr/>
        </p:nvPicPr>
        <p:blipFill>
          <a:blip r:embed="rId4"/>
          <a:stretch>
            <a:fillRect/>
          </a:stretch>
        </p:blipFill>
        <p:spPr>
          <a:xfrm>
            <a:off x="0" y="1431690"/>
            <a:ext cx="1830386" cy="424386"/>
          </a:xfrm>
          <a:prstGeom prst="rect">
            <a:avLst/>
          </a:prstGeom>
        </p:spPr>
      </p:pic>
      <p:pic>
        <p:nvPicPr>
          <p:cNvPr id="3" name="Picture 2">
            <a:extLst>
              <a:ext uri="{FF2B5EF4-FFF2-40B4-BE49-F238E27FC236}">
                <a16:creationId xmlns:a16="http://schemas.microsoft.com/office/drawing/2014/main" id="{B5679451-D820-DB6D-8EDF-18C0F273158D}"/>
              </a:ext>
            </a:extLst>
          </p:cNvPr>
          <p:cNvPicPr>
            <a:picLocks noChangeAspect="1"/>
          </p:cNvPicPr>
          <p:nvPr/>
        </p:nvPicPr>
        <p:blipFill>
          <a:blip r:embed="rId4"/>
          <a:stretch>
            <a:fillRect/>
          </a:stretch>
        </p:blipFill>
        <p:spPr>
          <a:xfrm>
            <a:off x="1697471" y="632940"/>
            <a:ext cx="2075384" cy="749206"/>
          </a:xfrm>
          <a:prstGeom prst="rect">
            <a:avLst/>
          </a:prstGeom>
        </p:spPr>
      </p:pic>
    </p:spTree>
    <p:extLst>
      <p:ext uri="{BB962C8B-B14F-4D97-AF65-F5344CB8AC3E}">
        <p14:creationId xmlns:p14="http://schemas.microsoft.com/office/powerpoint/2010/main" val="22384320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42DAF-419B-C6A0-707E-C3A7D9030C38}"/>
            </a:ext>
          </a:extLst>
        </p:cNvPr>
        <p:cNvGrpSpPr/>
        <p:nvPr/>
      </p:nvGrpSpPr>
      <p:grpSpPr>
        <a:xfrm>
          <a:off x="0" y="0"/>
          <a:ext cx="0" cy="0"/>
          <a:chOff x="0" y="0"/>
          <a:chExt cx="0" cy="0"/>
        </a:xfrm>
      </p:grpSpPr>
      <p:pic>
        <p:nvPicPr>
          <p:cNvPr id="11" name="Picture 10" descr="A screenshot of a computer&#10;&#10;AI-generated content may be incorrect.">
            <a:extLst>
              <a:ext uri="{FF2B5EF4-FFF2-40B4-BE49-F238E27FC236}">
                <a16:creationId xmlns:a16="http://schemas.microsoft.com/office/drawing/2014/main" id="{A1989357-5CCA-D5E3-C646-F47E66BFAF56}"/>
              </a:ext>
            </a:extLst>
          </p:cNvPr>
          <p:cNvPicPr>
            <a:picLocks noChangeAspect="1"/>
          </p:cNvPicPr>
          <p:nvPr/>
        </p:nvPicPr>
        <p:blipFill>
          <a:blip r:embed="rId3"/>
          <a:stretch>
            <a:fillRect/>
          </a:stretch>
        </p:blipFill>
        <p:spPr>
          <a:xfrm>
            <a:off x="2550088" y="717567"/>
            <a:ext cx="9641912" cy="5028606"/>
          </a:xfrm>
          <a:prstGeom prst="rect">
            <a:avLst/>
          </a:prstGeom>
        </p:spPr>
      </p:pic>
      <p:sp>
        <p:nvSpPr>
          <p:cNvPr id="2" name="TextBox 1">
            <a:extLst>
              <a:ext uri="{FF2B5EF4-FFF2-40B4-BE49-F238E27FC236}">
                <a16:creationId xmlns:a16="http://schemas.microsoft.com/office/drawing/2014/main" id="{29BAEABC-26C4-6BE3-1CFC-77BE350EECA4}"/>
              </a:ext>
            </a:extLst>
          </p:cNvPr>
          <p:cNvSpPr txBox="1"/>
          <p:nvPr/>
        </p:nvSpPr>
        <p:spPr>
          <a:xfrm flipH="1">
            <a:off x="118542" y="59743"/>
            <a:ext cx="1091325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2800" b="1" dirty="0">
                <a:solidFill>
                  <a:schemeClr val="bg1"/>
                </a:solidFill>
                <a:latin typeface="Century Gothic" panose="020B0502020202020204" pitchFamily="34" charset="0"/>
              </a:rPr>
              <a:t>Συμμετέχοντες οργανισμοί (</a:t>
            </a:r>
            <a:r>
              <a:rPr lang="en-US" sz="2800" b="1" dirty="0">
                <a:solidFill>
                  <a:schemeClr val="bg1"/>
                </a:solidFill>
                <a:latin typeface="Century Gothic" panose="020B0502020202020204" pitchFamily="34" charset="0"/>
              </a:rPr>
              <a:t>Participating </a:t>
            </a:r>
            <a:r>
              <a:rPr lang="en-US" sz="2800" b="1" dirty="0" err="1">
                <a:solidFill>
                  <a:schemeClr val="bg1"/>
                </a:solidFill>
                <a:latin typeface="Century Gothic" panose="020B0502020202020204" pitchFamily="34" charset="0"/>
              </a:rPr>
              <a:t>organisations</a:t>
            </a:r>
            <a:r>
              <a:rPr lang="el-GR" sz="2800" b="1" dirty="0">
                <a:solidFill>
                  <a:schemeClr val="bg1"/>
                </a:solidFill>
                <a:latin typeface="Century Gothic" panose="020B0502020202020204" pitchFamily="34" charset="0"/>
              </a:rPr>
              <a:t> – 2/2</a:t>
            </a:r>
            <a:r>
              <a:rPr lang="en-US" sz="2800" b="1" dirty="0">
                <a:solidFill>
                  <a:schemeClr val="bg1"/>
                </a:solidFill>
                <a:latin typeface="Century Gothic" panose="020B0502020202020204" pitchFamily="34" charset="0"/>
              </a:rPr>
              <a:t>)</a:t>
            </a:r>
            <a:endParaRPr lang="en-GB" sz="2800" b="1" dirty="0">
              <a:solidFill>
                <a:schemeClr val="bg1"/>
              </a:solidFill>
              <a:latin typeface="Century Gothic" panose="020B0502020202020204" pitchFamily="34" charset="0"/>
            </a:endParaRPr>
          </a:p>
        </p:txBody>
      </p:sp>
      <p:sp>
        <p:nvSpPr>
          <p:cNvPr id="7" name="AutoShape 4" descr="Project List 05.jpg">
            <a:extLst>
              <a:ext uri="{FF2B5EF4-FFF2-40B4-BE49-F238E27FC236}">
                <a16:creationId xmlns:a16="http://schemas.microsoft.com/office/drawing/2014/main" id="{6425D21F-5B56-AEA9-EEAD-9F470C3A6239}"/>
              </a:ext>
            </a:extLst>
          </p:cNvP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52F6FEA8-D454-1FC1-C11D-D013A81047B5}"/>
              </a:ext>
            </a:extLst>
          </p:cNvPr>
          <p:cNvSpPr/>
          <p:nvPr/>
        </p:nvSpPr>
        <p:spPr>
          <a:xfrm>
            <a:off x="800092" y="885825"/>
            <a:ext cx="1238258" cy="20726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0A6B84A7-1F84-6EC3-77EF-EEE54FE2C43E}"/>
              </a:ext>
            </a:extLst>
          </p:cNvPr>
          <p:cNvSpPr/>
          <p:nvPr/>
        </p:nvSpPr>
        <p:spPr>
          <a:xfrm>
            <a:off x="1339107" y="4597754"/>
            <a:ext cx="604366" cy="10087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bject 11">
            <a:extLst>
              <a:ext uri="{FF2B5EF4-FFF2-40B4-BE49-F238E27FC236}">
                <a16:creationId xmlns:a16="http://schemas.microsoft.com/office/drawing/2014/main" id="{E1A2BEA8-A45E-DFAF-C094-C66E5DCEC10F}"/>
              </a:ext>
            </a:extLst>
          </p:cNvPr>
          <p:cNvSpPr txBox="1"/>
          <p:nvPr/>
        </p:nvSpPr>
        <p:spPr>
          <a:xfrm>
            <a:off x="635670" y="5818309"/>
            <a:ext cx="9049104" cy="1029128"/>
          </a:xfrm>
          <a:prstGeom prst="rect">
            <a:avLst/>
          </a:prstGeom>
          <a:solidFill>
            <a:schemeClr val="accent4">
              <a:lumMod val="20000"/>
              <a:lumOff val="80000"/>
            </a:schemeClr>
          </a:solidFill>
        </p:spPr>
        <p:txBody>
          <a:bodyPr vert="horz" wrap="square" lIns="0" tIns="43815" rIns="0" bIns="0" rtlCol="0">
            <a:spAutoFit/>
          </a:bodyPr>
          <a:lstStyle/>
          <a:p>
            <a:r>
              <a:rPr lang="el-GR" sz="1600" b="1" u="sng" dirty="0"/>
              <a:t>Για την δράση ΚΑ171</a:t>
            </a:r>
            <a:r>
              <a:rPr lang="en-US" sz="1600" b="1" u="sng" dirty="0"/>
              <a:t>:</a:t>
            </a:r>
            <a:endParaRPr lang="el-GR" sz="1600" b="1" u="sng" dirty="0"/>
          </a:p>
          <a:p>
            <a:pPr marL="285750" indent="-285750">
              <a:buFont typeface="Wingdings" panose="05000000000000000000" pitchFamily="2" charset="2"/>
              <a:buChar char="Ø"/>
            </a:pPr>
            <a:r>
              <a:rPr lang="el-GR" sz="1600" dirty="0"/>
              <a:t>Μόνο οργανισμοί που δεν είναι ΑΕΙ μπορούν να προστεθούν στο Β</a:t>
            </a:r>
            <a:r>
              <a:rPr lang="en-US" sz="1600" dirty="0"/>
              <a:t>M.</a:t>
            </a:r>
            <a:endParaRPr lang="el-GR" sz="1600" dirty="0"/>
          </a:p>
          <a:p>
            <a:pPr marL="285750" indent="-285750">
              <a:buFont typeface="Wingdings" panose="05000000000000000000" pitchFamily="2" charset="2"/>
              <a:buChar char="Ø"/>
            </a:pPr>
            <a:r>
              <a:rPr lang="el-GR" sz="1600" dirty="0"/>
              <a:t>Μόνο με τροποποίηση μπορεί να προστεθεί νέος οργανισμός</a:t>
            </a:r>
            <a:r>
              <a:rPr lang="en-US" sz="1600" dirty="0"/>
              <a:t> </a:t>
            </a:r>
            <a:r>
              <a:rPr lang="el-GR" sz="1600" dirty="0"/>
              <a:t>ΑΕΙ και αυτός θα πρέπει να προέρχεται από τις Περιφέρειες/χώρες που έχουν δηλωθεί στην Συμφωνία Επιχορήγησης - Παράρτημα Ι.</a:t>
            </a:r>
          </a:p>
        </p:txBody>
      </p:sp>
      <p:sp>
        <p:nvSpPr>
          <p:cNvPr id="13" name="Rectangle 12">
            <a:extLst>
              <a:ext uri="{FF2B5EF4-FFF2-40B4-BE49-F238E27FC236}">
                <a16:creationId xmlns:a16="http://schemas.microsoft.com/office/drawing/2014/main" id="{D236A0B8-A0C6-F5A8-E8E3-554361D6CEF0}"/>
              </a:ext>
            </a:extLst>
          </p:cNvPr>
          <p:cNvSpPr/>
          <p:nvPr/>
        </p:nvSpPr>
        <p:spPr>
          <a:xfrm>
            <a:off x="2550088" y="929986"/>
            <a:ext cx="7996685" cy="36368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C9E8CCF-F64F-9BD8-9DC1-0B870E083713}"/>
              </a:ext>
            </a:extLst>
          </p:cNvPr>
          <p:cNvSpPr/>
          <p:nvPr/>
        </p:nvSpPr>
        <p:spPr>
          <a:xfrm>
            <a:off x="5710351" y="4850837"/>
            <a:ext cx="3138055" cy="62517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192BF13-96B4-0F8F-67F5-62C40152F354}"/>
              </a:ext>
            </a:extLst>
          </p:cNvPr>
          <p:cNvPicPr>
            <a:picLocks noChangeAspect="1"/>
          </p:cNvPicPr>
          <p:nvPr/>
        </p:nvPicPr>
        <p:blipFill>
          <a:blip r:embed="rId4"/>
          <a:stretch>
            <a:fillRect/>
          </a:stretch>
        </p:blipFill>
        <p:spPr>
          <a:xfrm>
            <a:off x="118542" y="744276"/>
            <a:ext cx="2294308" cy="4912719"/>
          </a:xfrm>
          <a:prstGeom prst="rect">
            <a:avLst/>
          </a:prstGeom>
        </p:spPr>
      </p:pic>
      <p:pic>
        <p:nvPicPr>
          <p:cNvPr id="14" name="Picture 13">
            <a:extLst>
              <a:ext uri="{FF2B5EF4-FFF2-40B4-BE49-F238E27FC236}">
                <a16:creationId xmlns:a16="http://schemas.microsoft.com/office/drawing/2014/main" id="{A4008685-FB71-A01D-A7CC-2CE9789725E1}"/>
              </a:ext>
            </a:extLst>
          </p:cNvPr>
          <p:cNvPicPr>
            <a:picLocks noChangeAspect="1"/>
          </p:cNvPicPr>
          <p:nvPr/>
        </p:nvPicPr>
        <p:blipFill>
          <a:blip r:embed="rId5"/>
          <a:stretch>
            <a:fillRect/>
          </a:stretch>
        </p:blipFill>
        <p:spPr>
          <a:xfrm>
            <a:off x="207964" y="1650655"/>
            <a:ext cx="1830386" cy="424386"/>
          </a:xfrm>
          <a:prstGeom prst="rect">
            <a:avLst/>
          </a:prstGeom>
        </p:spPr>
      </p:pic>
    </p:spTree>
    <p:extLst>
      <p:ext uri="{BB962C8B-B14F-4D97-AF65-F5344CB8AC3E}">
        <p14:creationId xmlns:p14="http://schemas.microsoft.com/office/powerpoint/2010/main" val="16411688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BE511A-56A6-A8FE-20EB-0F1F9C1F76FD}"/>
              </a:ext>
            </a:extLst>
          </p:cNvPr>
          <p:cNvPicPr>
            <a:picLocks noChangeAspect="1"/>
          </p:cNvPicPr>
          <p:nvPr/>
        </p:nvPicPr>
        <p:blipFill>
          <a:blip r:embed="rId3"/>
          <a:stretch>
            <a:fillRect/>
          </a:stretch>
        </p:blipFill>
        <p:spPr>
          <a:xfrm>
            <a:off x="35422" y="713490"/>
            <a:ext cx="1547572" cy="3630480"/>
          </a:xfrm>
          <a:prstGeom prst="rect">
            <a:avLst/>
          </a:prstGeom>
        </p:spPr>
      </p:pic>
      <p:pic>
        <p:nvPicPr>
          <p:cNvPr id="8" name="Picture 7" descr="A screenshot of a computer&#10;&#10;AI-generated content may be incorrect.">
            <a:extLst>
              <a:ext uri="{FF2B5EF4-FFF2-40B4-BE49-F238E27FC236}">
                <a16:creationId xmlns:a16="http://schemas.microsoft.com/office/drawing/2014/main" id="{3C75B1AC-BD34-3A61-FFAE-8DA245C66956}"/>
              </a:ext>
            </a:extLst>
          </p:cNvPr>
          <p:cNvPicPr>
            <a:picLocks noChangeAspect="1"/>
          </p:cNvPicPr>
          <p:nvPr/>
        </p:nvPicPr>
        <p:blipFill>
          <a:blip r:embed="rId4"/>
          <a:srcRect l="12857" b="16926"/>
          <a:stretch>
            <a:fillRect/>
          </a:stretch>
        </p:blipFill>
        <p:spPr>
          <a:xfrm>
            <a:off x="1582994" y="762260"/>
            <a:ext cx="10588224" cy="3406617"/>
          </a:xfrm>
          <a:prstGeom prst="rect">
            <a:avLst/>
          </a:prstGeom>
        </p:spPr>
      </p:pic>
      <p:sp>
        <p:nvSpPr>
          <p:cNvPr id="2" name="TextBox 1">
            <a:extLst>
              <a:ext uri="{FF2B5EF4-FFF2-40B4-BE49-F238E27FC236}">
                <a16:creationId xmlns:a16="http://schemas.microsoft.com/office/drawing/2014/main" id="{CC6F8AAC-2DAA-0346-B3D2-B832D159BF4C}"/>
              </a:ext>
            </a:extLst>
          </p:cNvPr>
          <p:cNvSpPr txBox="1"/>
          <p:nvPr/>
        </p:nvSpPr>
        <p:spPr>
          <a:xfrm flipH="1">
            <a:off x="153834" y="22903"/>
            <a:ext cx="852360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2800" b="1" dirty="0">
                <a:solidFill>
                  <a:schemeClr val="bg1"/>
                </a:solidFill>
                <a:latin typeface="Century Gothic" panose="020B0502020202020204" pitchFamily="34" charset="0"/>
              </a:rPr>
              <a:t>Άτομα Επικοινωνίας</a:t>
            </a:r>
            <a:r>
              <a:rPr lang="en-US" sz="2800" b="1" dirty="0">
                <a:solidFill>
                  <a:schemeClr val="bg1"/>
                </a:solidFill>
                <a:latin typeface="Century Gothic" panose="020B0502020202020204" pitchFamily="34" charset="0"/>
              </a:rPr>
              <a:t> (Associated persons</a:t>
            </a:r>
            <a:r>
              <a:rPr lang="el-GR" sz="2800" b="1" dirty="0">
                <a:solidFill>
                  <a:schemeClr val="bg1"/>
                </a:solidFill>
                <a:latin typeface="Century Gothic" panose="020B0502020202020204" pitchFamily="34" charset="0"/>
              </a:rPr>
              <a:t> – 1/3</a:t>
            </a:r>
            <a:r>
              <a:rPr lang="en-US" sz="2800" b="1" dirty="0">
                <a:solidFill>
                  <a:schemeClr val="bg1"/>
                </a:solidFill>
                <a:latin typeface="Century Gothic" panose="020B0502020202020204" pitchFamily="34" charset="0"/>
              </a:rPr>
              <a:t>)</a:t>
            </a:r>
            <a:endParaRPr lang="en-GB" sz="2800" b="1" dirty="0">
              <a:solidFill>
                <a:schemeClr val="bg1"/>
              </a:solidFill>
              <a:latin typeface="Century Gothic" panose="020B0502020202020204" pitchFamily="34" charset="0"/>
            </a:endParaRPr>
          </a:p>
        </p:txBody>
      </p:sp>
      <p:sp>
        <p:nvSpPr>
          <p:cNvPr id="7" name="AutoShape 4" descr="Project List 05.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5" name="Picture 4"/>
          <p:cNvPicPr>
            <a:picLocks noChangeAspect="1"/>
          </p:cNvPicPr>
          <p:nvPr/>
        </p:nvPicPr>
        <p:blipFill>
          <a:blip r:embed="rId5"/>
          <a:stretch>
            <a:fillRect/>
          </a:stretch>
        </p:blipFill>
        <p:spPr>
          <a:xfrm>
            <a:off x="-58" y="1676870"/>
            <a:ext cx="1248755" cy="358407"/>
          </a:xfrm>
          <a:prstGeom prst="rect">
            <a:avLst/>
          </a:prstGeom>
        </p:spPr>
      </p:pic>
      <p:pic>
        <p:nvPicPr>
          <p:cNvPr id="13" name="Picture 12"/>
          <p:cNvPicPr>
            <a:picLocks noChangeAspect="1"/>
          </p:cNvPicPr>
          <p:nvPr/>
        </p:nvPicPr>
        <p:blipFill>
          <a:blip r:embed="rId5"/>
          <a:stretch>
            <a:fillRect/>
          </a:stretch>
        </p:blipFill>
        <p:spPr>
          <a:xfrm>
            <a:off x="11409218" y="1132029"/>
            <a:ext cx="796530" cy="544842"/>
          </a:xfrm>
          <a:prstGeom prst="rect">
            <a:avLst/>
          </a:prstGeom>
        </p:spPr>
      </p:pic>
      <p:pic>
        <p:nvPicPr>
          <p:cNvPr id="9" name="Picture 8">
            <a:extLst>
              <a:ext uri="{FF2B5EF4-FFF2-40B4-BE49-F238E27FC236}">
                <a16:creationId xmlns:a16="http://schemas.microsoft.com/office/drawing/2014/main" id="{855FA5C2-5CF9-3856-8518-C28C9AC3985A}"/>
              </a:ext>
            </a:extLst>
          </p:cNvPr>
          <p:cNvPicPr>
            <a:picLocks noChangeAspect="1"/>
          </p:cNvPicPr>
          <p:nvPr/>
        </p:nvPicPr>
        <p:blipFill>
          <a:blip r:embed="rId5"/>
          <a:stretch>
            <a:fillRect/>
          </a:stretch>
        </p:blipFill>
        <p:spPr>
          <a:xfrm>
            <a:off x="11114809" y="2725075"/>
            <a:ext cx="1056409" cy="544842"/>
          </a:xfrm>
          <a:prstGeom prst="rect">
            <a:avLst/>
          </a:prstGeom>
        </p:spPr>
      </p:pic>
      <p:sp>
        <p:nvSpPr>
          <p:cNvPr id="11" name="Rounded Rectangle 17">
            <a:extLst>
              <a:ext uri="{FF2B5EF4-FFF2-40B4-BE49-F238E27FC236}">
                <a16:creationId xmlns:a16="http://schemas.microsoft.com/office/drawing/2014/main" id="{A6AD5671-6366-9953-EBC1-DDA3112839AB}"/>
              </a:ext>
            </a:extLst>
          </p:cNvPr>
          <p:cNvSpPr/>
          <p:nvPr/>
        </p:nvSpPr>
        <p:spPr>
          <a:xfrm>
            <a:off x="1653954" y="2812612"/>
            <a:ext cx="5037790" cy="317388"/>
          </a:xfrm>
          <a:prstGeom prst="roundRect">
            <a:avLst/>
          </a:prstGeom>
          <a:solidFill>
            <a:srgbClr val="4472C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ounded Rectangle 17">
            <a:extLst>
              <a:ext uri="{FF2B5EF4-FFF2-40B4-BE49-F238E27FC236}">
                <a16:creationId xmlns:a16="http://schemas.microsoft.com/office/drawing/2014/main" id="{505AED7A-BA3E-1450-F7B8-2906CBD3A1C4}"/>
              </a:ext>
            </a:extLst>
          </p:cNvPr>
          <p:cNvSpPr/>
          <p:nvPr/>
        </p:nvSpPr>
        <p:spPr>
          <a:xfrm>
            <a:off x="1653953" y="3163058"/>
            <a:ext cx="5037791" cy="317388"/>
          </a:xfrm>
          <a:prstGeom prst="roundRect">
            <a:avLst/>
          </a:prstGeom>
          <a:solidFill>
            <a:srgbClr val="4472C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bject 11">
            <a:extLst>
              <a:ext uri="{FF2B5EF4-FFF2-40B4-BE49-F238E27FC236}">
                <a16:creationId xmlns:a16="http://schemas.microsoft.com/office/drawing/2014/main" id="{CD75E76A-5440-B730-2C52-D0DCD8CC0C54}"/>
              </a:ext>
            </a:extLst>
          </p:cNvPr>
          <p:cNvSpPr txBox="1"/>
          <p:nvPr/>
        </p:nvSpPr>
        <p:spPr>
          <a:xfrm>
            <a:off x="2043806" y="4542677"/>
            <a:ext cx="8508331" cy="1275349"/>
          </a:xfrm>
          <a:prstGeom prst="rect">
            <a:avLst/>
          </a:prstGeom>
          <a:solidFill>
            <a:schemeClr val="accent4">
              <a:lumMod val="20000"/>
              <a:lumOff val="80000"/>
            </a:schemeClr>
          </a:solidFill>
        </p:spPr>
        <p:txBody>
          <a:bodyPr vert="horz" wrap="square" lIns="0" tIns="43815" rIns="0" bIns="0" rtlCol="0">
            <a:spAutoFit/>
          </a:bodyPr>
          <a:lstStyle/>
          <a:p>
            <a:pPr marL="285750" lvl="0" indent="-285750">
              <a:buFont typeface="Wingdings" panose="05000000000000000000" pitchFamily="2" charset="2"/>
              <a:buChar char="Ø"/>
              <a:defRPr/>
            </a:pPr>
            <a:r>
              <a:rPr lang="el-GR" sz="1600" dirty="0"/>
              <a:t>Σ ’αυτό το σημείο αυτό μπορείτε να δείτε και να επεξεργαστείτε τα άτομα επικοινωνίας του οργανισμού. </a:t>
            </a:r>
          </a:p>
          <a:p>
            <a:pPr marL="285750" indent="-285750">
              <a:buFont typeface="Wingdings" panose="05000000000000000000" pitchFamily="2" charset="2"/>
              <a:buChar char="Ø"/>
              <a:defRPr/>
            </a:pPr>
            <a:r>
              <a:rPr lang="el-GR" sz="1600" dirty="0"/>
              <a:t>Για την προσθήκη νέου ατόμου, θα πατήσετε το </a:t>
            </a:r>
            <a:r>
              <a:rPr lang="el-GR" sz="1600" b="1" dirty="0"/>
              <a:t>«</a:t>
            </a:r>
            <a:r>
              <a:rPr lang="en-US" sz="1600" b="1" dirty="0"/>
              <a:t>create</a:t>
            </a:r>
            <a:r>
              <a:rPr lang="el-GR" sz="1600" b="1" dirty="0"/>
              <a:t>»</a:t>
            </a:r>
            <a:r>
              <a:rPr lang="en-US" sz="1600" b="1" dirty="0"/>
              <a:t> </a:t>
            </a:r>
            <a:r>
              <a:rPr lang="el-GR" sz="1600" dirty="0"/>
              <a:t>πάνω δεξιά. </a:t>
            </a:r>
          </a:p>
          <a:p>
            <a:pPr marL="285750" indent="-285750">
              <a:buFont typeface="Wingdings" panose="05000000000000000000" pitchFamily="2" charset="2"/>
              <a:buChar char="Ø"/>
              <a:defRPr/>
            </a:pPr>
            <a:r>
              <a:rPr lang="el-GR" sz="1600" dirty="0"/>
              <a:t>Για να επεξεργαστείτε τα στοιχεία επικοινωνίας/την πρόσβαση ατόμων, θα πρέπει να πατήσετε το πράσινο κουμπάκι δίπλα από το κάθε όνομα. </a:t>
            </a:r>
          </a:p>
        </p:txBody>
      </p:sp>
    </p:spTree>
    <p:extLst>
      <p:ext uri="{BB962C8B-B14F-4D97-AF65-F5344CB8AC3E}">
        <p14:creationId xmlns:p14="http://schemas.microsoft.com/office/powerpoint/2010/main" val="8333058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3DD2D72-65EA-C726-8F94-1033CA51B172}"/>
              </a:ext>
            </a:extLst>
          </p:cNvPr>
          <p:cNvPicPr>
            <a:picLocks noChangeAspect="1"/>
          </p:cNvPicPr>
          <p:nvPr/>
        </p:nvPicPr>
        <p:blipFill>
          <a:blip r:embed="rId3"/>
          <a:stretch>
            <a:fillRect/>
          </a:stretch>
        </p:blipFill>
        <p:spPr>
          <a:xfrm>
            <a:off x="19665" y="570509"/>
            <a:ext cx="12192000" cy="5113992"/>
          </a:xfrm>
          <a:prstGeom prst="rect">
            <a:avLst/>
          </a:prstGeom>
        </p:spPr>
      </p:pic>
      <p:sp>
        <p:nvSpPr>
          <p:cNvPr id="7" name="AutoShape 4" descr="Project List 05.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C965EB19-5AF8-9549-279B-0F0D85E65C0F}"/>
              </a:ext>
            </a:extLst>
          </p:cNvPr>
          <p:cNvSpPr/>
          <p:nvPr/>
        </p:nvSpPr>
        <p:spPr>
          <a:xfrm>
            <a:off x="155575" y="3846287"/>
            <a:ext cx="5265878" cy="480648"/>
          </a:xfrm>
          <a:prstGeom prst="rect">
            <a:avLst/>
          </a:prstGeom>
          <a:noFill/>
          <a:ln w="28575">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1" name="TextBox 10">
            <a:extLst>
              <a:ext uri="{FF2B5EF4-FFF2-40B4-BE49-F238E27FC236}">
                <a16:creationId xmlns:a16="http://schemas.microsoft.com/office/drawing/2014/main" id="{CC6F8AAC-2DAA-0346-B3D2-B832D159BF4C}"/>
              </a:ext>
            </a:extLst>
          </p:cNvPr>
          <p:cNvSpPr txBox="1"/>
          <p:nvPr/>
        </p:nvSpPr>
        <p:spPr>
          <a:xfrm flipH="1">
            <a:off x="155575" y="47289"/>
            <a:ext cx="852360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2800" b="1" dirty="0">
                <a:solidFill>
                  <a:schemeClr val="bg1"/>
                </a:solidFill>
                <a:latin typeface="Century Gothic" panose="020B0502020202020204" pitchFamily="34" charset="0"/>
              </a:rPr>
              <a:t>Άτομα Επικοινωνίας</a:t>
            </a:r>
            <a:r>
              <a:rPr lang="en-US" sz="2800" b="1" dirty="0">
                <a:solidFill>
                  <a:schemeClr val="bg1"/>
                </a:solidFill>
                <a:latin typeface="Century Gothic" panose="020B0502020202020204" pitchFamily="34" charset="0"/>
              </a:rPr>
              <a:t> (Associated persons</a:t>
            </a:r>
            <a:r>
              <a:rPr lang="el-GR" sz="2800" b="1" dirty="0">
                <a:solidFill>
                  <a:schemeClr val="bg1"/>
                </a:solidFill>
                <a:latin typeface="Century Gothic" panose="020B0502020202020204" pitchFamily="34" charset="0"/>
              </a:rPr>
              <a:t> – 2/3</a:t>
            </a:r>
            <a:r>
              <a:rPr lang="en-US" sz="2800" b="1" dirty="0">
                <a:solidFill>
                  <a:schemeClr val="bg1"/>
                </a:solidFill>
                <a:latin typeface="Century Gothic" panose="020B0502020202020204" pitchFamily="34" charset="0"/>
              </a:rPr>
              <a:t>)</a:t>
            </a:r>
            <a:endParaRPr lang="en-GB" sz="2800" b="1" dirty="0">
              <a:solidFill>
                <a:schemeClr val="bg1"/>
              </a:solidFill>
              <a:latin typeface="Century Gothic" panose="020B0502020202020204" pitchFamily="34" charset="0"/>
            </a:endParaRPr>
          </a:p>
        </p:txBody>
      </p:sp>
      <p:sp>
        <p:nvSpPr>
          <p:cNvPr id="17" name="object 11">
            <a:extLst>
              <a:ext uri="{FF2B5EF4-FFF2-40B4-BE49-F238E27FC236}">
                <a16:creationId xmlns:a16="http://schemas.microsoft.com/office/drawing/2014/main" id="{9A596441-5EFD-3A06-5C9E-235EB99739C7}"/>
              </a:ext>
            </a:extLst>
          </p:cNvPr>
          <p:cNvSpPr txBox="1"/>
          <p:nvPr/>
        </p:nvSpPr>
        <p:spPr>
          <a:xfrm>
            <a:off x="691434" y="5612306"/>
            <a:ext cx="9799586" cy="1198405"/>
          </a:xfrm>
          <a:prstGeom prst="rect">
            <a:avLst/>
          </a:prstGeom>
          <a:solidFill>
            <a:schemeClr val="accent4">
              <a:lumMod val="20000"/>
              <a:lumOff val="80000"/>
            </a:schemeClr>
          </a:solidFill>
        </p:spPr>
        <p:txBody>
          <a:bodyPr vert="horz" wrap="square" lIns="0" tIns="43815" rIns="0" bIns="0" rtlCol="0">
            <a:spAutoFit/>
          </a:bodyPr>
          <a:lstStyle/>
          <a:p>
            <a:pPr marL="285750" indent="-285750">
              <a:buFont typeface="Wingdings" panose="05000000000000000000" pitchFamily="2" charset="2"/>
              <a:buChar char="Ø"/>
              <a:defRPr/>
            </a:pPr>
            <a:r>
              <a:rPr lang="el-GR" sz="1500" dirty="0"/>
              <a:t>Όταν πατήσετε το </a:t>
            </a:r>
            <a:r>
              <a:rPr lang="el-GR" sz="1500" b="1" dirty="0"/>
              <a:t>«</a:t>
            </a:r>
            <a:r>
              <a:rPr lang="en-US" sz="1500" b="1" dirty="0"/>
              <a:t>create</a:t>
            </a:r>
            <a:r>
              <a:rPr lang="el-GR" sz="1500" b="1" dirty="0"/>
              <a:t>»</a:t>
            </a:r>
            <a:r>
              <a:rPr lang="en-US" sz="1500" b="1" dirty="0"/>
              <a:t> </a:t>
            </a:r>
            <a:r>
              <a:rPr lang="el-GR" sz="1500" dirty="0"/>
              <a:t>θα ανοίξει αυτή η σελίδα στην οποία πρέπει να συμπληρωθούν τουλάχιστον τα υποχρεωτικά πεδία, δηλαδή αυτά που έχουν αστερίσκο. </a:t>
            </a:r>
          </a:p>
          <a:p>
            <a:pPr marL="285750" indent="-285750">
              <a:buFont typeface="Wingdings" panose="05000000000000000000" pitchFamily="2" charset="2"/>
              <a:buChar char="Ø"/>
              <a:defRPr/>
            </a:pPr>
            <a:r>
              <a:rPr lang="el-GR" sz="1500" dirty="0"/>
              <a:t>Μπορείτε να ορίσετε από εδώ τον ρόλο του ατόμου, εάν είναι </a:t>
            </a:r>
            <a:r>
              <a:rPr lang="en-US" sz="1500" dirty="0"/>
              <a:t>Legal representative / Primary contact / OLS administrator. </a:t>
            </a:r>
          </a:p>
          <a:p>
            <a:pPr marL="285750" indent="-285750">
              <a:buFont typeface="Wingdings" panose="05000000000000000000" pitchFamily="2" charset="2"/>
              <a:buChar char="Ø"/>
              <a:defRPr/>
            </a:pPr>
            <a:r>
              <a:rPr lang="el-GR" sz="1500" dirty="0"/>
              <a:t>Επίσης από εδώ πρέπει να ορίσετε τα δικαιώματα του κάθε ατόμου στη διαχείριση του σχεδίου</a:t>
            </a:r>
            <a:r>
              <a:rPr lang="en-US" sz="1500" dirty="0"/>
              <a:t> (Edit/View/None)</a:t>
            </a:r>
            <a:r>
              <a:rPr lang="el-GR" sz="1500" dirty="0"/>
              <a:t>. </a:t>
            </a:r>
          </a:p>
          <a:p>
            <a:pPr marL="285750" indent="-285750">
              <a:buFont typeface="Wingdings" panose="05000000000000000000" pitchFamily="2" charset="2"/>
              <a:buChar char="Ø"/>
              <a:defRPr/>
            </a:pPr>
            <a:r>
              <a:rPr lang="el-GR" sz="1500" dirty="0"/>
              <a:t>Μην ξεχνάτε να κάνετε </a:t>
            </a:r>
            <a:r>
              <a:rPr lang="en-US" sz="1500" dirty="0"/>
              <a:t>save</a:t>
            </a:r>
            <a:r>
              <a:rPr lang="el-GR" sz="1500" dirty="0"/>
              <a:t>. </a:t>
            </a:r>
            <a:endParaRPr lang="en-US" sz="1500" dirty="0"/>
          </a:p>
        </p:txBody>
      </p:sp>
    </p:spTree>
    <p:extLst>
      <p:ext uri="{BB962C8B-B14F-4D97-AF65-F5344CB8AC3E}">
        <p14:creationId xmlns:p14="http://schemas.microsoft.com/office/powerpoint/2010/main" val="1523445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07973" y="855735"/>
            <a:ext cx="10723782" cy="5922647"/>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l-GR" sz="1700" b="0" i="0" u="none" strike="noStrike" kern="1200" cap="none" spc="0" normalizeH="0" baseline="0" noProof="0" dirty="0">
                <a:ln>
                  <a:noFill/>
                </a:ln>
                <a:effectLst/>
                <a:uLnTx/>
                <a:uFillTx/>
                <a:ea typeface="Verdana" panose="020B0604030504040204" pitchFamily="34" charset="0"/>
              </a:rPr>
              <a:t>Τουλάχιστον </a:t>
            </a:r>
            <a:r>
              <a:rPr kumimoji="0" lang="en-US" sz="1700" b="0" i="0" u="none" strike="noStrike" kern="1200" cap="none" spc="0" normalizeH="0" baseline="0" noProof="0" dirty="0">
                <a:ln>
                  <a:noFill/>
                </a:ln>
                <a:effectLst/>
                <a:uLnTx/>
                <a:uFillTx/>
                <a:ea typeface="Verdana" panose="020B0604030504040204" pitchFamily="34" charset="0"/>
              </a:rPr>
              <a:t>2</a:t>
            </a:r>
            <a:r>
              <a:rPr kumimoji="0" lang="el-GR" sz="1700" b="0" i="0" u="none" strike="noStrike" kern="1200" cap="none" spc="0" normalizeH="0" baseline="0" noProof="0" dirty="0">
                <a:ln>
                  <a:noFill/>
                </a:ln>
                <a:effectLst/>
                <a:uLnTx/>
                <a:uFillTx/>
                <a:ea typeface="Verdana" panose="020B0604030504040204" pitchFamily="34" charset="0"/>
              </a:rPr>
              <a:t> επαφές για τον οργανισμό θα </a:t>
            </a:r>
            <a:r>
              <a:rPr lang="el-GR" sz="1700" noProof="0" dirty="0">
                <a:ea typeface="Verdana" panose="020B0604030504040204" pitchFamily="34" charset="0"/>
              </a:rPr>
              <a:t>πρέπει να είναι καταχωρημένες</a:t>
            </a:r>
            <a:r>
              <a:rPr kumimoji="0" lang="el-GR" sz="1700" b="0" i="0" u="none" strike="noStrike" kern="1200" cap="none" spc="0" normalizeH="0" baseline="0" noProof="0" dirty="0">
                <a:ln>
                  <a:noFill/>
                </a:ln>
                <a:effectLst/>
                <a:uLnTx/>
                <a:uFillTx/>
                <a:ea typeface="Verdana" panose="020B0604030504040204" pitchFamily="34" charset="0"/>
              </a:rPr>
              <a:t>, οι οποίες θα πάρουν τους ρόλους: </a:t>
            </a:r>
          </a:p>
          <a:p>
            <a:pPr marL="742950" lvl="1" indent="-285750">
              <a:lnSpc>
                <a:spcPct val="150000"/>
              </a:lnSpc>
              <a:buFont typeface="Wingdings" panose="05000000000000000000" pitchFamily="2" charset="2"/>
              <a:buChar char="q"/>
              <a:defRPr/>
            </a:pPr>
            <a:r>
              <a:rPr lang="en-US" sz="1700" b="1" dirty="0">
                <a:ea typeface="Verdana" panose="020B0604030504040204" pitchFamily="34" charset="0"/>
              </a:rPr>
              <a:t>Legal Representative</a:t>
            </a:r>
            <a:endParaRPr lang="el-GR" sz="1700" b="1" dirty="0">
              <a:ea typeface="Verdana" panose="020B0604030504040204" pitchFamily="34" charset="0"/>
            </a:endParaRPr>
          </a:p>
          <a:p>
            <a:pPr marL="742950" lvl="1" indent="-285750">
              <a:lnSpc>
                <a:spcPct val="150000"/>
              </a:lnSpc>
              <a:buFont typeface="Wingdings" panose="05000000000000000000" pitchFamily="2" charset="2"/>
              <a:buChar char="q"/>
              <a:defRPr/>
            </a:pPr>
            <a:r>
              <a:rPr lang="en-GB" sz="1700" b="1" dirty="0">
                <a:ea typeface="Verdana" panose="020B0604030504040204" pitchFamily="34" charset="0"/>
              </a:rPr>
              <a:t>Erasmus Coordinator</a:t>
            </a:r>
            <a:endParaRPr lang="el-GR" sz="1700" b="1" dirty="0">
              <a:ea typeface="Verdana" panose="020B0604030504040204" pitchFamily="34" charset="0"/>
            </a:endParaRPr>
          </a:p>
          <a:p>
            <a:pPr marL="742950" lvl="1" indent="-285750">
              <a:lnSpc>
                <a:spcPct val="150000"/>
              </a:lnSpc>
              <a:buFont typeface="Wingdings" panose="05000000000000000000" pitchFamily="2" charset="2"/>
              <a:buChar char="q"/>
              <a:defRPr/>
            </a:pPr>
            <a:r>
              <a:rPr lang="en-US" sz="1700" b="1" noProof="0" dirty="0">
                <a:ea typeface="Verdana" panose="020B0604030504040204" pitchFamily="34" charset="0"/>
              </a:rPr>
              <a:t>OLS Administrator </a:t>
            </a:r>
            <a:endParaRPr kumimoji="0" lang="en-US" sz="1700" b="0" i="0" u="none" strike="noStrike" kern="1200" cap="none" spc="0" normalizeH="0" baseline="0" noProof="0" dirty="0">
              <a:ln>
                <a:noFill/>
              </a:ln>
              <a:effectLst/>
              <a:uLnTx/>
              <a:uFillTx/>
              <a:ea typeface="Verdana" panose="020B060403050404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l-GR" sz="1700" b="0" i="0" u="none" strike="noStrike" kern="1200" cap="none" spc="0" normalizeH="0" baseline="0" noProof="0" dirty="0">
                <a:ln>
                  <a:noFill/>
                </a:ln>
                <a:effectLst/>
                <a:uLnTx/>
                <a:uFillTx/>
                <a:ea typeface="Verdana" panose="020B0604030504040204" pitchFamily="34" charset="0"/>
              </a:rPr>
              <a:t>Εάν απαιτούνται άλλες επαφές για πρόσβαση στο</a:t>
            </a:r>
            <a:r>
              <a:rPr kumimoji="0" lang="en-US" sz="1700" b="0" i="0" u="none" strike="noStrike" kern="1200" cap="none" spc="0" normalizeH="0" baseline="0" noProof="0" dirty="0">
                <a:ln>
                  <a:noFill/>
                </a:ln>
                <a:effectLst/>
                <a:uLnTx/>
                <a:uFillTx/>
                <a:ea typeface="Verdana" panose="020B0604030504040204" pitchFamily="34" charset="0"/>
              </a:rPr>
              <a:t> </a:t>
            </a:r>
            <a:r>
              <a:rPr kumimoji="0" lang="el-GR" sz="1700" b="0" i="0" u="none" strike="noStrike" kern="1200" cap="none" spc="0" normalizeH="0" baseline="0" noProof="0" dirty="0">
                <a:ln>
                  <a:noFill/>
                </a:ln>
                <a:effectLst/>
                <a:uLnTx/>
                <a:uFillTx/>
                <a:ea typeface="Verdana" panose="020B0604030504040204" pitchFamily="34" charset="0"/>
              </a:rPr>
              <a:t>σχέδιο, </a:t>
            </a:r>
            <a:r>
              <a:rPr kumimoji="0" lang="el-GR" sz="1700" b="1" i="0" u="sng" strike="noStrike" kern="1200" cap="none" spc="0" normalizeH="0" baseline="0" noProof="0" dirty="0">
                <a:ln>
                  <a:noFill/>
                </a:ln>
                <a:effectLst/>
                <a:uLnTx/>
                <a:uFillTx/>
                <a:ea typeface="Verdana" panose="020B0604030504040204" pitchFamily="34" charset="0"/>
              </a:rPr>
              <a:t>οι υπάρχοντες δικαιούχοι</a:t>
            </a:r>
            <a:r>
              <a:rPr kumimoji="0" lang="en-US" sz="1700" b="1" i="0" u="sng" strike="noStrike" kern="1200" cap="none" spc="0" normalizeH="0" baseline="0" noProof="0" dirty="0">
                <a:ln>
                  <a:noFill/>
                </a:ln>
                <a:effectLst/>
                <a:uLnTx/>
                <a:uFillTx/>
                <a:ea typeface="Verdana" panose="020B0604030504040204" pitchFamily="34" charset="0"/>
              </a:rPr>
              <a:t>/</a:t>
            </a:r>
            <a:r>
              <a:rPr kumimoji="0" lang="el-GR" sz="1700" b="1" i="0" u="sng" strike="noStrike" kern="1200" cap="none" spc="0" normalizeH="0" baseline="0" noProof="0" dirty="0">
                <a:ln>
                  <a:noFill/>
                </a:ln>
                <a:effectLst/>
                <a:uLnTx/>
                <a:uFillTx/>
                <a:ea typeface="Verdana" panose="020B0604030504040204" pitchFamily="34" charset="0"/>
              </a:rPr>
              <a:t>χρήστες οι οποίοι έχουν ήδη πρόσβαση στο </a:t>
            </a:r>
            <a:r>
              <a:rPr kumimoji="0" lang="en-US" sz="1700" b="1" i="0" u="sng" strike="noStrike" kern="1200" cap="none" spc="0" normalizeH="0" baseline="0" noProof="0" dirty="0">
                <a:ln>
                  <a:noFill/>
                </a:ln>
                <a:effectLst/>
                <a:uLnTx/>
                <a:uFillTx/>
                <a:ea typeface="Verdana" panose="020B0604030504040204" pitchFamily="34" charset="0"/>
              </a:rPr>
              <a:t>Beneficiary Module </a:t>
            </a:r>
            <a:r>
              <a:rPr kumimoji="0" lang="el-GR" sz="1700" b="1" i="0" u="sng" strike="noStrike" kern="1200" cap="none" spc="0" normalizeH="0" baseline="0" noProof="0" dirty="0">
                <a:ln>
                  <a:noFill/>
                </a:ln>
                <a:effectLst/>
                <a:uLnTx/>
                <a:uFillTx/>
                <a:ea typeface="Verdana" panose="020B0604030504040204" pitchFamily="34" charset="0"/>
              </a:rPr>
              <a:t>του σχεδίου</a:t>
            </a:r>
            <a:r>
              <a:rPr kumimoji="0" lang="el-GR" sz="1700" b="0" i="0" u="none" strike="noStrike" kern="1200" cap="none" spc="0" normalizeH="0" baseline="0" noProof="0" dirty="0">
                <a:ln>
                  <a:noFill/>
                </a:ln>
                <a:effectLst/>
                <a:uLnTx/>
                <a:uFillTx/>
                <a:ea typeface="Verdana" panose="020B0604030504040204" pitchFamily="34" charset="0"/>
              </a:rPr>
              <a:t> μπορούν να τις προσθέσουν.</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l-GR" sz="1700" b="0" i="0" u="none" strike="noStrike" kern="1200" cap="none" spc="0" normalizeH="0" baseline="0" noProof="0" dirty="0">
              <a:ln>
                <a:noFill/>
              </a:ln>
              <a:solidFill>
                <a:prstClr val="black">
                  <a:lumMod val="75000"/>
                  <a:lumOff val="25000"/>
                </a:prstClr>
              </a:solidFill>
              <a:effectLst/>
              <a:uLnTx/>
              <a:uFillTx/>
              <a:ea typeface="Verdana" panose="020B0604030504040204" pitchFamily="34"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l-GR" sz="1700" b="1" i="0" u="none" strike="noStrike" kern="1200" cap="none" spc="0" normalizeH="0" baseline="0" noProof="0" dirty="0">
                <a:ln>
                  <a:noFill/>
                </a:ln>
                <a:solidFill>
                  <a:srgbClr val="FF0000"/>
                </a:solidFill>
                <a:effectLst/>
                <a:uLnTx/>
                <a:uFillTx/>
                <a:ea typeface="Verdana" panose="020B0604030504040204" pitchFamily="34" charset="0"/>
              </a:rPr>
              <a:t>Είναι σημαντικό να έχετε υπόψη:</a:t>
            </a:r>
          </a:p>
          <a:p>
            <a:pPr marL="285750" indent="-285750">
              <a:lnSpc>
                <a:spcPct val="150000"/>
              </a:lnSpc>
              <a:buFont typeface="Wingdings" panose="05000000000000000000" pitchFamily="2" charset="2"/>
              <a:buChar char="Ø"/>
              <a:defRPr/>
            </a:pPr>
            <a:r>
              <a:rPr lang="el-GR" sz="1700" dirty="0">
                <a:ea typeface="Verdana" panose="020B0604030504040204" pitchFamily="34" charset="0"/>
              </a:rPr>
              <a:t>Μπορεί να υπάρχει μόνο ένας Νόμιμος Εκπρόσωπος</a:t>
            </a:r>
            <a:endParaRPr lang="en-US" sz="1700" dirty="0">
              <a:ea typeface="Verdana" panose="020B0604030504040204" pitchFamily="34" charset="0"/>
            </a:endParaRPr>
          </a:p>
          <a:p>
            <a:pPr marL="285750" indent="-285750">
              <a:lnSpc>
                <a:spcPct val="150000"/>
              </a:lnSpc>
              <a:buFont typeface="Wingdings" panose="05000000000000000000" pitchFamily="2" charset="2"/>
              <a:buChar char="Ø"/>
              <a:defRPr/>
            </a:pPr>
            <a:r>
              <a:rPr lang="el-GR" sz="1700" dirty="0">
                <a:ea typeface="Verdana" panose="020B0604030504040204" pitchFamily="34" charset="0"/>
              </a:rPr>
              <a:t>Η λίστα επαφών πρέπει να περιλαμβάνει τουλάχιστον μία επαφή που να έχει επισημανθεί ως κύρια επαφή. Αυτό θα διασφαλίσει ότι οι αυτόματες ειδοποιήσεις μπορούν πάντα να φτάνουν σε έναν έγκυρο παραλήπτη. </a:t>
            </a:r>
            <a:endParaRPr lang="en-US" sz="1700" dirty="0">
              <a:ea typeface="Verdana" panose="020B0604030504040204" pitchFamily="34" charset="0"/>
            </a:endParaRPr>
          </a:p>
          <a:p>
            <a:pPr marL="285750" indent="-285750">
              <a:lnSpc>
                <a:spcPct val="150000"/>
              </a:lnSpc>
              <a:buFont typeface="Wingdings" panose="05000000000000000000" pitchFamily="2" charset="2"/>
              <a:buChar char="Ø"/>
              <a:defRPr/>
            </a:pPr>
            <a:r>
              <a:rPr lang="el-GR" sz="1700" dirty="0">
                <a:ea typeface="Verdana" panose="020B0604030504040204" pitchFamily="34" charset="0"/>
              </a:rPr>
              <a:t>Η λίστα επαφών πρέπει να περιλαμβάνει τουλάχιστον μία επαφή με πλήρη πρόσβαση στο σχέδιο (</a:t>
            </a:r>
            <a:r>
              <a:rPr lang="en-US" sz="1700" dirty="0">
                <a:ea typeface="Verdana" panose="020B0604030504040204" pitchFamily="34" charset="0"/>
              </a:rPr>
              <a:t>Edit</a:t>
            </a:r>
            <a:r>
              <a:rPr lang="el-GR" sz="1700" dirty="0">
                <a:ea typeface="Verdana" panose="020B0604030504040204" pitchFamily="34" charset="0"/>
              </a:rPr>
              <a:t>).</a:t>
            </a:r>
          </a:p>
          <a:p>
            <a:pPr marL="298450" indent="-285750">
              <a:spcBef>
                <a:spcPts val="869"/>
              </a:spcBef>
              <a:buFont typeface="Wingdings" panose="05000000000000000000" pitchFamily="2" charset="2"/>
              <a:buChar char="Ø"/>
              <a:tabLst>
                <a:tab pos="299085" algn="l"/>
              </a:tabLst>
            </a:pPr>
            <a:r>
              <a:rPr lang="el-GR" sz="1700" dirty="0">
                <a:ea typeface="Verdana" panose="020B0604030504040204" pitchFamily="34" charset="0"/>
              </a:rPr>
              <a:t>Δεν μπορούν δύο επαφές του ίδιου οργανισμού να έχουν την ίδια ηλεκτρονική διεύθυνση στο ίδιο σχέδιο.</a:t>
            </a:r>
            <a:endParaRPr lang="en-US" sz="1700" dirty="0">
              <a:ea typeface="Verdana" panose="020B0604030504040204" pitchFamily="34" charset="0"/>
            </a:endParaRPr>
          </a:p>
          <a:p>
            <a:pPr marL="285750" indent="-285750">
              <a:lnSpc>
                <a:spcPct val="150000"/>
              </a:lnSpc>
              <a:buFont typeface="Wingdings" panose="05000000000000000000" pitchFamily="2" charset="2"/>
              <a:buChar char="Ø"/>
              <a:defRPr/>
            </a:pPr>
            <a:r>
              <a:rPr lang="el-GR" sz="1700" dirty="0">
                <a:ea typeface="Verdana" panose="020B0604030504040204" pitchFamily="34" charset="0"/>
              </a:rPr>
              <a:t>Σε περίπτωση αλλαγής του ατόμου επαφής ή του νόμιμου εκπρόσωπου του οργανισμού θα πρέπει να ενημερώνεται </a:t>
            </a:r>
            <a:r>
              <a:rPr lang="el-GR" sz="1700" b="1" dirty="0">
                <a:ea typeface="Verdana" panose="020B0604030504040204" pitchFamily="34" charset="0"/>
              </a:rPr>
              <a:t>γραπτώς</a:t>
            </a:r>
            <a:r>
              <a:rPr lang="el-GR" sz="1700" dirty="0">
                <a:ea typeface="Verdana" panose="020B0604030504040204" pitchFamily="34" charset="0"/>
              </a:rPr>
              <a:t>  η ΕΥ. </a:t>
            </a:r>
            <a:endParaRPr lang="en-US" sz="1700" dirty="0">
              <a:ea typeface="Verdana" panose="020B0604030504040204" pitchFamily="34" charset="0"/>
            </a:endParaRPr>
          </a:p>
        </p:txBody>
      </p:sp>
      <p:sp>
        <p:nvSpPr>
          <p:cNvPr id="5" name="TextBox 4">
            <a:extLst>
              <a:ext uri="{FF2B5EF4-FFF2-40B4-BE49-F238E27FC236}">
                <a16:creationId xmlns:a16="http://schemas.microsoft.com/office/drawing/2014/main" id="{CC6F8AAC-2DAA-0346-B3D2-B832D159BF4C}"/>
              </a:ext>
            </a:extLst>
          </p:cNvPr>
          <p:cNvSpPr txBox="1"/>
          <p:nvPr/>
        </p:nvSpPr>
        <p:spPr>
          <a:xfrm flipH="1">
            <a:off x="307973" y="47289"/>
            <a:ext cx="961790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2800" b="1" dirty="0">
                <a:solidFill>
                  <a:schemeClr val="bg1"/>
                </a:solidFill>
                <a:latin typeface="Century Gothic" panose="020B0502020202020204" pitchFamily="34" charset="0"/>
              </a:rPr>
              <a:t>Συνδεδεμένα Άτομα σχεδίων</a:t>
            </a:r>
            <a:r>
              <a:rPr lang="en-US" sz="2800" b="1" dirty="0">
                <a:solidFill>
                  <a:schemeClr val="bg1"/>
                </a:solidFill>
                <a:latin typeface="Century Gothic" panose="020B0502020202020204" pitchFamily="34" charset="0"/>
              </a:rPr>
              <a:t> (Associated persons</a:t>
            </a:r>
            <a:r>
              <a:rPr lang="el-GR" sz="2800" b="1" dirty="0">
                <a:solidFill>
                  <a:schemeClr val="bg1"/>
                </a:solidFill>
                <a:latin typeface="Century Gothic" panose="020B0502020202020204" pitchFamily="34" charset="0"/>
              </a:rPr>
              <a:t> 3/3</a:t>
            </a:r>
            <a:r>
              <a:rPr lang="en-US" sz="2800" b="1" dirty="0">
                <a:solidFill>
                  <a:schemeClr val="bg1"/>
                </a:solidFill>
                <a:latin typeface="Century Gothic" panose="020B0502020202020204" pitchFamily="34" charset="0"/>
              </a:rPr>
              <a:t>)</a:t>
            </a:r>
            <a:endParaRPr lang="en-GB" sz="28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318571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D1441F-85B4-DF76-080C-A9C7D286AEBC}"/>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3E2F46C0-1337-2179-F78C-D5D9A12D7164}"/>
              </a:ext>
            </a:extLst>
          </p:cNvPr>
          <p:cNvPicPr>
            <a:picLocks noChangeAspect="1"/>
          </p:cNvPicPr>
          <p:nvPr/>
        </p:nvPicPr>
        <p:blipFill>
          <a:blip r:embed="rId3"/>
          <a:srcRect b="1741"/>
          <a:stretch>
            <a:fillRect/>
          </a:stretch>
        </p:blipFill>
        <p:spPr>
          <a:xfrm>
            <a:off x="1713124" y="669830"/>
            <a:ext cx="10478876" cy="4482274"/>
          </a:xfrm>
          <a:prstGeom prst="rect">
            <a:avLst/>
          </a:prstGeom>
        </p:spPr>
      </p:pic>
      <p:sp>
        <p:nvSpPr>
          <p:cNvPr id="2" name="TextBox 1">
            <a:extLst>
              <a:ext uri="{FF2B5EF4-FFF2-40B4-BE49-F238E27FC236}">
                <a16:creationId xmlns:a16="http://schemas.microsoft.com/office/drawing/2014/main" id="{8ADE7F08-73DF-9837-3261-92A4A68B90C8}"/>
              </a:ext>
            </a:extLst>
          </p:cNvPr>
          <p:cNvSpPr txBox="1"/>
          <p:nvPr/>
        </p:nvSpPr>
        <p:spPr>
          <a:xfrm flipH="1">
            <a:off x="307974" y="34603"/>
            <a:ext cx="1117015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2800" b="1">
                <a:solidFill>
                  <a:schemeClr val="bg1"/>
                </a:solidFill>
                <a:latin typeface="Century Gothic" panose="020B0502020202020204" pitchFamily="34" charset="0"/>
              </a:rPr>
              <a:t>Δραστηριότητες Κινητικότητας</a:t>
            </a:r>
            <a:r>
              <a:rPr lang="en-US" sz="2800" b="1">
                <a:solidFill>
                  <a:schemeClr val="bg1"/>
                </a:solidFill>
                <a:latin typeface="Century Gothic" panose="020B0502020202020204" pitchFamily="34" charset="0"/>
              </a:rPr>
              <a:t> </a:t>
            </a:r>
            <a:r>
              <a:rPr lang="en-US" sz="2800" b="1">
                <a:solidFill>
                  <a:schemeClr val="accent4">
                    <a:lumMod val="60000"/>
                    <a:lumOff val="40000"/>
                  </a:schemeClr>
                </a:solidFill>
                <a:latin typeface="Century Gothic" panose="020B0502020202020204" pitchFamily="34" charset="0"/>
              </a:rPr>
              <a:t>(Individual Mobility Activities)</a:t>
            </a:r>
            <a:endParaRPr lang="en-GB" sz="2800" b="1">
              <a:solidFill>
                <a:schemeClr val="accent4">
                  <a:lumMod val="60000"/>
                  <a:lumOff val="40000"/>
                </a:schemeClr>
              </a:solidFill>
              <a:latin typeface="Century Gothic" panose="020B0502020202020204" pitchFamily="34" charset="0"/>
            </a:endParaRPr>
          </a:p>
        </p:txBody>
      </p:sp>
      <p:sp>
        <p:nvSpPr>
          <p:cNvPr id="7" name="AutoShape 4" descr="Project List 05.jpg">
            <a:extLst>
              <a:ext uri="{FF2B5EF4-FFF2-40B4-BE49-F238E27FC236}">
                <a16:creationId xmlns:a16="http://schemas.microsoft.com/office/drawing/2014/main" id="{59976CF5-4D7E-198E-E612-109FAF8D221D}"/>
              </a:ext>
            </a:extLst>
          </p:cNvP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6624B586-88E4-7291-E4CE-DE64224253F4}"/>
              </a:ext>
            </a:extLst>
          </p:cNvPr>
          <p:cNvPicPr>
            <a:picLocks noChangeAspect="1"/>
          </p:cNvPicPr>
          <p:nvPr/>
        </p:nvPicPr>
        <p:blipFill>
          <a:blip r:embed="rId4"/>
          <a:stretch>
            <a:fillRect/>
          </a:stretch>
        </p:blipFill>
        <p:spPr>
          <a:xfrm>
            <a:off x="1860608" y="1204699"/>
            <a:ext cx="1964141" cy="413962"/>
          </a:xfrm>
          <a:prstGeom prst="rect">
            <a:avLst/>
          </a:prstGeom>
        </p:spPr>
      </p:pic>
      <p:pic>
        <p:nvPicPr>
          <p:cNvPr id="14" name="Picture 13">
            <a:extLst>
              <a:ext uri="{FF2B5EF4-FFF2-40B4-BE49-F238E27FC236}">
                <a16:creationId xmlns:a16="http://schemas.microsoft.com/office/drawing/2014/main" id="{E145DACA-1579-E6D1-31FE-C8A2D5EDCE08}"/>
              </a:ext>
            </a:extLst>
          </p:cNvPr>
          <p:cNvPicPr>
            <a:picLocks noChangeAspect="1"/>
          </p:cNvPicPr>
          <p:nvPr/>
        </p:nvPicPr>
        <p:blipFill>
          <a:blip r:embed="rId5"/>
          <a:stretch>
            <a:fillRect/>
          </a:stretch>
        </p:blipFill>
        <p:spPr>
          <a:xfrm>
            <a:off x="11160695" y="2485513"/>
            <a:ext cx="890498" cy="540980"/>
          </a:xfrm>
          <a:prstGeom prst="rect">
            <a:avLst/>
          </a:prstGeom>
        </p:spPr>
      </p:pic>
      <p:sp>
        <p:nvSpPr>
          <p:cNvPr id="15" name="Rectangle 14">
            <a:extLst>
              <a:ext uri="{FF2B5EF4-FFF2-40B4-BE49-F238E27FC236}">
                <a16:creationId xmlns:a16="http://schemas.microsoft.com/office/drawing/2014/main" id="{481CE533-F4AD-4EF3-82CA-6B7C5FB86CF3}"/>
              </a:ext>
            </a:extLst>
          </p:cNvPr>
          <p:cNvSpPr/>
          <p:nvPr/>
        </p:nvSpPr>
        <p:spPr>
          <a:xfrm>
            <a:off x="854196" y="5343525"/>
            <a:ext cx="8253228" cy="967957"/>
          </a:xfrm>
          <a:prstGeom prst="rect">
            <a:avLst/>
          </a:prstGeom>
          <a:solidFill>
            <a:srgbClr val="FF0000"/>
          </a:solid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l-GR" sz="2000" b="0" i="0" u="none" strike="noStrike" kern="1200" cap="none" spc="0" normalizeH="0" baseline="0" noProof="0" dirty="0">
                <a:ln>
                  <a:noFill/>
                </a:ln>
                <a:solidFill>
                  <a:prstClr val="white"/>
                </a:solidFill>
                <a:effectLst/>
                <a:uLnTx/>
                <a:uFillTx/>
                <a:ea typeface="Verdana" panose="020B0604030504040204" pitchFamily="34" charset="0"/>
                <a:cs typeface="+mn-cs"/>
              </a:rPr>
              <a:t>Όλες οι κινητικότητες καταχωρούνται στο εργαλείο διαχείρισης του Σχεδίου πριν </a:t>
            </a:r>
            <a:r>
              <a:rPr lang="el-GR" sz="2000" dirty="0">
                <a:solidFill>
                  <a:prstClr val="white"/>
                </a:solidFill>
                <a:ea typeface="Verdana" panose="020B0604030504040204" pitchFamily="34" charset="0"/>
              </a:rPr>
              <a:t>από </a:t>
            </a:r>
            <a:r>
              <a:rPr kumimoji="0" lang="el-GR" sz="2000" b="0" i="0" u="none" strike="noStrike" kern="1200" cap="none" spc="0" normalizeH="0" baseline="0" noProof="0" dirty="0">
                <a:ln>
                  <a:noFill/>
                </a:ln>
                <a:solidFill>
                  <a:prstClr val="white"/>
                </a:solidFill>
                <a:effectLst/>
                <a:uLnTx/>
                <a:uFillTx/>
                <a:ea typeface="Verdana" panose="020B0604030504040204" pitchFamily="34" charset="0"/>
                <a:cs typeface="+mn-cs"/>
              </a:rPr>
              <a:t>την έναρξή τους</a:t>
            </a:r>
          </a:p>
        </p:txBody>
      </p:sp>
      <p:pic>
        <p:nvPicPr>
          <p:cNvPr id="8" name="Picture 7">
            <a:extLst>
              <a:ext uri="{FF2B5EF4-FFF2-40B4-BE49-F238E27FC236}">
                <a16:creationId xmlns:a16="http://schemas.microsoft.com/office/drawing/2014/main" id="{8B605498-40C0-97C2-7A2E-0AD95AC56551}"/>
              </a:ext>
            </a:extLst>
          </p:cNvPr>
          <p:cNvPicPr>
            <a:picLocks noChangeAspect="1"/>
          </p:cNvPicPr>
          <p:nvPr/>
        </p:nvPicPr>
        <p:blipFill>
          <a:blip r:embed="rId6"/>
          <a:stretch>
            <a:fillRect/>
          </a:stretch>
        </p:blipFill>
        <p:spPr>
          <a:xfrm>
            <a:off x="35422" y="713490"/>
            <a:ext cx="1713124" cy="4438614"/>
          </a:xfrm>
          <a:prstGeom prst="rect">
            <a:avLst/>
          </a:prstGeom>
        </p:spPr>
      </p:pic>
      <p:pic>
        <p:nvPicPr>
          <p:cNvPr id="3" name="Picture 2">
            <a:extLst>
              <a:ext uri="{FF2B5EF4-FFF2-40B4-BE49-F238E27FC236}">
                <a16:creationId xmlns:a16="http://schemas.microsoft.com/office/drawing/2014/main" id="{EE09CE01-E05F-3975-A888-35DEDB6B7DE6}"/>
              </a:ext>
            </a:extLst>
          </p:cNvPr>
          <p:cNvPicPr>
            <a:picLocks noChangeAspect="1"/>
          </p:cNvPicPr>
          <p:nvPr/>
        </p:nvPicPr>
        <p:blipFill>
          <a:blip r:embed="rId4"/>
          <a:stretch>
            <a:fillRect/>
          </a:stretch>
        </p:blipFill>
        <p:spPr>
          <a:xfrm>
            <a:off x="-2366" y="2240227"/>
            <a:ext cx="1713124" cy="413962"/>
          </a:xfrm>
          <a:prstGeom prst="rect">
            <a:avLst/>
          </a:prstGeom>
        </p:spPr>
      </p:pic>
    </p:spTree>
    <p:extLst>
      <p:ext uri="{BB962C8B-B14F-4D97-AF65-F5344CB8AC3E}">
        <p14:creationId xmlns:p14="http://schemas.microsoft.com/office/powerpoint/2010/main" val="2783947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A screenshot of a computer&#10;&#10;AI-generated content may be incorrect.">
            <a:extLst>
              <a:ext uri="{FF2B5EF4-FFF2-40B4-BE49-F238E27FC236}">
                <a16:creationId xmlns:a16="http://schemas.microsoft.com/office/drawing/2014/main" id="{B6ABB3F0-D2DE-A42F-F1E1-4BCB5A3268B2}"/>
              </a:ext>
            </a:extLst>
          </p:cNvPr>
          <p:cNvPicPr>
            <a:picLocks noChangeAspect="1"/>
          </p:cNvPicPr>
          <p:nvPr/>
        </p:nvPicPr>
        <p:blipFill>
          <a:blip r:embed="rId3"/>
          <a:srcRect l="12225"/>
          <a:stretch>
            <a:fillRect/>
          </a:stretch>
        </p:blipFill>
        <p:spPr>
          <a:xfrm>
            <a:off x="2389239" y="1031472"/>
            <a:ext cx="9027438" cy="4795057"/>
          </a:xfrm>
          <a:prstGeom prst="rect">
            <a:avLst/>
          </a:prstGeom>
        </p:spPr>
      </p:pic>
      <p:sp>
        <p:nvSpPr>
          <p:cNvPr id="7" name="AutoShape 4" descr="Project List 05.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CC6F8AAC-2DAA-0346-B3D2-B832D159BF4C}"/>
              </a:ext>
            </a:extLst>
          </p:cNvPr>
          <p:cNvSpPr txBox="1"/>
          <p:nvPr/>
        </p:nvSpPr>
        <p:spPr>
          <a:xfrm flipH="1">
            <a:off x="-1" y="100053"/>
            <a:ext cx="12378813" cy="461665"/>
          </a:xfrm>
          <a:prstGeom prst="rect">
            <a:avLst/>
          </a:prstGeom>
          <a:noFill/>
        </p:spPr>
        <p:txBody>
          <a:bodyPr wrap="square" rtlCol="0">
            <a:spAutoFit/>
          </a:bodyPr>
          <a:lstStyle/>
          <a:p>
            <a:pPr lvl="0">
              <a:defRPr/>
            </a:pPr>
            <a:r>
              <a:rPr lang="el-GR" sz="2400" b="1" dirty="0">
                <a:solidFill>
                  <a:schemeClr val="bg1"/>
                </a:solidFill>
                <a:latin typeface="Century Gothic" panose="020B0502020202020204" pitchFamily="34" charset="0"/>
              </a:rPr>
              <a:t>Δραστηριότητες Κινητικότητας</a:t>
            </a:r>
            <a:r>
              <a:rPr lang="en-US" sz="2400" b="1" dirty="0">
                <a:solidFill>
                  <a:schemeClr val="bg1"/>
                </a:solidFill>
                <a:latin typeface="Century Gothic" panose="020B0502020202020204" pitchFamily="34" charset="0"/>
              </a:rPr>
              <a:t> </a:t>
            </a:r>
            <a:r>
              <a:rPr lang="en-US" sz="2400" b="1" dirty="0">
                <a:solidFill>
                  <a:schemeClr val="accent4">
                    <a:lumMod val="60000"/>
                    <a:lumOff val="40000"/>
                  </a:schemeClr>
                </a:solidFill>
                <a:latin typeface="Century Gothic" panose="020B0502020202020204" pitchFamily="34" charset="0"/>
              </a:rPr>
              <a:t>(Individual Mobility Activities) – </a:t>
            </a:r>
            <a:r>
              <a:rPr lang="el-GR" sz="2400" b="1" dirty="0">
                <a:solidFill>
                  <a:schemeClr val="bg1"/>
                </a:solidFill>
                <a:latin typeface="Century Gothic" panose="020B0502020202020204" pitchFamily="34" charset="0"/>
              </a:rPr>
              <a:t>Καταχώρηση</a:t>
            </a:r>
            <a:r>
              <a:rPr lang="en-US" sz="2400" b="1" dirty="0">
                <a:solidFill>
                  <a:schemeClr val="bg1"/>
                </a:solidFill>
                <a:latin typeface="Century Gothic" panose="020B0502020202020204" pitchFamily="34" charset="0"/>
              </a:rPr>
              <a:t> (1/11)</a:t>
            </a:r>
            <a:endParaRPr lang="en-GB" sz="2400" b="1" dirty="0">
              <a:solidFill>
                <a:schemeClr val="bg1"/>
              </a:solidFill>
              <a:latin typeface="Century Gothic" panose="020B0502020202020204" pitchFamily="34" charset="0"/>
            </a:endParaRPr>
          </a:p>
        </p:txBody>
      </p:sp>
      <p:pic>
        <p:nvPicPr>
          <p:cNvPr id="5" name="Picture 4">
            <a:extLst>
              <a:ext uri="{FF2B5EF4-FFF2-40B4-BE49-F238E27FC236}">
                <a16:creationId xmlns:a16="http://schemas.microsoft.com/office/drawing/2014/main" id="{E51BA1C8-C8BC-C82F-3B8C-666196D99E90}"/>
              </a:ext>
            </a:extLst>
          </p:cNvPr>
          <p:cNvPicPr>
            <a:picLocks noChangeAspect="1"/>
          </p:cNvPicPr>
          <p:nvPr/>
        </p:nvPicPr>
        <p:blipFill>
          <a:blip r:embed="rId4"/>
          <a:stretch>
            <a:fillRect/>
          </a:stretch>
        </p:blipFill>
        <p:spPr>
          <a:xfrm>
            <a:off x="10745098" y="1684029"/>
            <a:ext cx="887319" cy="524869"/>
          </a:xfrm>
          <a:prstGeom prst="rect">
            <a:avLst/>
          </a:prstGeom>
        </p:spPr>
      </p:pic>
      <p:sp>
        <p:nvSpPr>
          <p:cNvPr id="11" name="TextBox 10">
            <a:extLst>
              <a:ext uri="{FF2B5EF4-FFF2-40B4-BE49-F238E27FC236}">
                <a16:creationId xmlns:a16="http://schemas.microsoft.com/office/drawing/2014/main" id="{A2D0021F-B456-35A2-92DB-80B982755D3D}"/>
              </a:ext>
            </a:extLst>
          </p:cNvPr>
          <p:cNvSpPr txBox="1"/>
          <p:nvPr/>
        </p:nvSpPr>
        <p:spPr>
          <a:xfrm>
            <a:off x="5091207" y="705699"/>
            <a:ext cx="7053168" cy="877163"/>
          </a:xfrm>
          <a:prstGeom prst="rect">
            <a:avLst/>
          </a:prstGeom>
          <a:noFill/>
          <a:ln>
            <a:solidFill>
              <a:srgbClr val="FF0000"/>
            </a:solidFill>
          </a:ln>
        </p:spPr>
        <p:txBody>
          <a:bodyPr wrap="square">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700" baseline="0" dirty="0"/>
              <a:t>Κατά την διάρκεια της καταχώρησης της κινητικότητας  εμφανίζεται η κατάσταση της</a:t>
            </a:r>
            <a:r>
              <a:rPr lang="en-US" sz="1700" baseline="0" dirty="0"/>
              <a:t> </a:t>
            </a:r>
            <a:r>
              <a:rPr lang="el-GR" sz="1700" baseline="0" dirty="0"/>
              <a:t>ως </a:t>
            </a:r>
            <a:r>
              <a:rPr lang="en-US" sz="1700" baseline="0" dirty="0"/>
              <a:t>draft</a:t>
            </a:r>
            <a:r>
              <a:rPr lang="el-GR" sz="1700" baseline="0" dirty="0"/>
              <a:t> . Αφού συμπληρώσετε όλα τα υποχρεωτικά πεδία και αποθηκεύσετε την κινητικότητα, η κατάσταση της μετατρέπεται σε </a:t>
            </a:r>
            <a:r>
              <a:rPr lang="en-US" sz="1700" baseline="0" dirty="0"/>
              <a:t>complete</a:t>
            </a:r>
            <a:r>
              <a:rPr lang="el-GR" sz="1700" baseline="0" dirty="0"/>
              <a:t>.</a:t>
            </a:r>
            <a:endParaRPr lang="el-GR" sz="1700" baseline="0" dirty="0">
              <a:solidFill>
                <a:schemeClr val="tx1"/>
              </a:solidFill>
              <a:latin typeface="+mn-lt"/>
              <a:ea typeface="+mn-ea"/>
              <a:cs typeface="+mn-cs"/>
            </a:endParaRPr>
          </a:p>
        </p:txBody>
      </p:sp>
      <p:pic>
        <p:nvPicPr>
          <p:cNvPr id="2" name="Picture 1">
            <a:extLst>
              <a:ext uri="{FF2B5EF4-FFF2-40B4-BE49-F238E27FC236}">
                <a16:creationId xmlns:a16="http://schemas.microsoft.com/office/drawing/2014/main" id="{D2E3934A-F876-BD8F-EB9D-819B7F53A2FB}"/>
              </a:ext>
            </a:extLst>
          </p:cNvPr>
          <p:cNvPicPr>
            <a:picLocks noChangeAspect="1"/>
          </p:cNvPicPr>
          <p:nvPr/>
        </p:nvPicPr>
        <p:blipFill>
          <a:blip r:embed="rId5"/>
          <a:stretch>
            <a:fillRect/>
          </a:stretch>
        </p:blipFill>
        <p:spPr>
          <a:xfrm>
            <a:off x="676115" y="1031471"/>
            <a:ext cx="1713124" cy="4795057"/>
          </a:xfrm>
          <a:prstGeom prst="rect">
            <a:avLst/>
          </a:prstGeom>
        </p:spPr>
      </p:pic>
      <p:pic>
        <p:nvPicPr>
          <p:cNvPr id="3" name="Picture 2">
            <a:extLst>
              <a:ext uri="{FF2B5EF4-FFF2-40B4-BE49-F238E27FC236}">
                <a16:creationId xmlns:a16="http://schemas.microsoft.com/office/drawing/2014/main" id="{91230100-4E98-3724-3856-1FE8EB790B8E}"/>
              </a:ext>
            </a:extLst>
          </p:cNvPr>
          <p:cNvPicPr>
            <a:picLocks noChangeAspect="1"/>
          </p:cNvPicPr>
          <p:nvPr/>
        </p:nvPicPr>
        <p:blipFill>
          <a:blip r:embed="rId6"/>
          <a:stretch>
            <a:fillRect/>
          </a:stretch>
        </p:blipFill>
        <p:spPr>
          <a:xfrm>
            <a:off x="460375" y="2702342"/>
            <a:ext cx="1713124" cy="413962"/>
          </a:xfrm>
          <a:prstGeom prst="rect">
            <a:avLst/>
          </a:prstGeom>
        </p:spPr>
      </p:pic>
      <p:cxnSp>
        <p:nvCxnSpPr>
          <p:cNvPr id="6" name="Straight Arrow Connector 5">
            <a:extLst>
              <a:ext uri="{FF2B5EF4-FFF2-40B4-BE49-F238E27FC236}">
                <a16:creationId xmlns:a16="http://schemas.microsoft.com/office/drawing/2014/main" id="{094A7EB7-A5F7-06CC-BFA3-BEEF11939349}"/>
              </a:ext>
            </a:extLst>
          </p:cNvPr>
          <p:cNvCxnSpPr/>
          <p:nvPr/>
        </p:nvCxnSpPr>
        <p:spPr>
          <a:xfrm flipH="1" flipV="1">
            <a:off x="10510684" y="1684029"/>
            <a:ext cx="442451" cy="26243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20737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C96471-5210-60D5-8431-6C22DF439CE8}"/>
            </a:ext>
          </a:extLst>
        </p:cNvPr>
        <p:cNvGrpSpPr/>
        <p:nvPr/>
      </p:nvGrpSpPr>
      <p:grpSpPr>
        <a:xfrm>
          <a:off x="0" y="0"/>
          <a:ext cx="0" cy="0"/>
          <a:chOff x="0" y="0"/>
          <a:chExt cx="0" cy="0"/>
        </a:xfrm>
      </p:grpSpPr>
      <p:pic>
        <p:nvPicPr>
          <p:cNvPr id="6" name="Picture 5" descr="A screenshot of a computer&#10;&#10;AI-generated content may be incorrect.">
            <a:extLst>
              <a:ext uri="{FF2B5EF4-FFF2-40B4-BE49-F238E27FC236}">
                <a16:creationId xmlns:a16="http://schemas.microsoft.com/office/drawing/2014/main" id="{DFE0AF2F-A7DC-E05A-170C-4C1BF1A06A37}"/>
              </a:ext>
            </a:extLst>
          </p:cNvPr>
          <p:cNvPicPr>
            <a:picLocks noChangeAspect="1"/>
          </p:cNvPicPr>
          <p:nvPr/>
        </p:nvPicPr>
        <p:blipFill>
          <a:blip r:embed="rId3"/>
          <a:stretch>
            <a:fillRect/>
          </a:stretch>
        </p:blipFill>
        <p:spPr>
          <a:xfrm>
            <a:off x="155575" y="3355467"/>
            <a:ext cx="10187960" cy="3289355"/>
          </a:xfrm>
          <a:prstGeom prst="rect">
            <a:avLst/>
          </a:prstGeom>
        </p:spPr>
      </p:pic>
      <p:sp>
        <p:nvSpPr>
          <p:cNvPr id="7" name="AutoShape 4" descr="Project List 05.jpg">
            <a:extLst>
              <a:ext uri="{FF2B5EF4-FFF2-40B4-BE49-F238E27FC236}">
                <a16:creationId xmlns:a16="http://schemas.microsoft.com/office/drawing/2014/main" id="{92548D8F-ED0D-232B-62C4-69A4EF0509A6}"/>
              </a:ext>
            </a:extLst>
          </p:cNvP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 name="Picture 2" descr="A white background with black text&#10;&#10;AI-generated content may be incorrect.">
            <a:extLst>
              <a:ext uri="{FF2B5EF4-FFF2-40B4-BE49-F238E27FC236}">
                <a16:creationId xmlns:a16="http://schemas.microsoft.com/office/drawing/2014/main" id="{EB0DFE8D-B823-3DDF-6FCA-0EB97251E310}"/>
              </a:ext>
            </a:extLst>
          </p:cNvPr>
          <p:cNvPicPr>
            <a:picLocks noChangeAspect="1"/>
          </p:cNvPicPr>
          <p:nvPr/>
        </p:nvPicPr>
        <p:blipFill>
          <a:blip r:embed="rId4"/>
          <a:stretch>
            <a:fillRect/>
          </a:stretch>
        </p:blipFill>
        <p:spPr>
          <a:xfrm>
            <a:off x="85725" y="770676"/>
            <a:ext cx="12192000" cy="1582000"/>
          </a:xfrm>
          <a:prstGeom prst="rect">
            <a:avLst/>
          </a:prstGeom>
        </p:spPr>
      </p:pic>
      <p:sp>
        <p:nvSpPr>
          <p:cNvPr id="10" name="Oval 9">
            <a:extLst>
              <a:ext uri="{FF2B5EF4-FFF2-40B4-BE49-F238E27FC236}">
                <a16:creationId xmlns:a16="http://schemas.microsoft.com/office/drawing/2014/main" id="{AA259291-61FD-70C7-EFE0-02D6ABCC51EC}"/>
              </a:ext>
            </a:extLst>
          </p:cNvPr>
          <p:cNvSpPr/>
          <p:nvPr/>
        </p:nvSpPr>
        <p:spPr>
          <a:xfrm>
            <a:off x="85725" y="770676"/>
            <a:ext cx="1047750" cy="304801"/>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3F8F9BE5-A0FE-B175-83DF-DA0AD5941E6D}"/>
              </a:ext>
            </a:extLst>
          </p:cNvPr>
          <p:cNvSpPr/>
          <p:nvPr/>
        </p:nvSpPr>
        <p:spPr>
          <a:xfrm>
            <a:off x="57150" y="3390233"/>
            <a:ext cx="1047750" cy="304801"/>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AAA6975-F674-A9D0-C1ED-781CEA4E2394}"/>
              </a:ext>
            </a:extLst>
          </p:cNvPr>
          <p:cNvSpPr/>
          <p:nvPr/>
        </p:nvSpPr>
        <p:spPr>
          <a:xfrm>
            <a:off x="6229350" y="1285875"/>
            <a:ext cx="1543050" cy="361050"/>
          </a:xfrm>
          <a:prstGeom prst="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8AC78B37-4B8D-148E-F3FA-B64E44C95AFE}"/>
              </a:ext>
            </a:extLst>
          </p:cNvPr>
          <p:cNvSpPr txBox="1"/>
          <p:nvPr/>
        </p:nvSpPr>
        <p:spPr>
          <a:xfrm>
            <a:off x="8474170" y="1174673"/>
            <a:ext cx="3562255" cy="1292662"/>
          </a:xfrm>
          <a:prstGeom prst="rect">
            <a:avLst/>
          </a:prstGeom>
          <a:noFill/>
          <a:ln>
            <a:solidFill>
              <a:schemeClr val="accent1"/>
            </a:solidFill>
          </a:ln>
        </p:spPr>
        <p:txBody>
          <a:bodyPr wrap="square">
            <a:spAutoFit/>
          </a:bodyPr>
          <a:lstStyle/>
          <a:p>
            <a:r>
              <a:rPr lang="el-GR" sz="1300" dirty="0">
                <a:solidFill>
                  <a:srgbClr val="172B4D"/>
                </a:solidFill>
              </a:rPr>
              <a:t>Αν η κινητικότητα αφορά </a:t>
            </a:r>
            <a:r>
              <a:rPr lang="en-US" sz="1300" dirty="0">
                <a:solidFill>
                  <a:srgbClr val="172B4D"/>
                </a:solidFill>
              </a:rPr>
              <a:t> </a:t>
            </a:r>
            <a:r>
              <a:rPr lang="en-US" sz="1300" b="1" dirty="0">
                <a:solidFill>
                  <a:srgbClr val="0C66E4"/>
                </a:solidFill>
              </a:rPr>
              <a:t>SMS </a:t>
            </a:r>
            <a:r>
              <a:rPr lang="el-GR" sz="1300" b="1" dirty="0">
                <a:solidFill>
                  <a:srgbClr val="0C66E4"/>
                </a:solidFill>
              </a:rPr>
              <a:t>ή</a:t>
            </a:r>
            <a:r>
              <a:rPr lang="en-US" sz="1300" b="1" dirty="0">
                <a:solidFill>
                  <a:srgbClr val="0C66E4"/>
                </a:solidFill>
              </a:rPr>
              <a:t> SMP</a:t>
            </a:r>
            <a:r>
              <a:rPr lang="en-US" sz="1300" dirty="0">
                <a:solidFill>
                  <a:srgbClr val="172B4D"/>
                </a:solidFill>
              </a:rPr>
              <a:t>, </a:t>
            </a:r>
            <a:r>
              <a:rPr lang="el-GR" sz="1300" dirty="0">
                <a:solidFill>
                  <a:srgbClr val="172B4D"/>
                </a:solidFill>
              </a:rPr>
              <a:t>τότε η επιλογή </a:t>
            </a:r>
            <a:r>
              <a:rPr lang="en-US" sz="1300" b="1" dirty="0">
                <a:solidFill>
                  <a:srgbClr val="172B4D"/>
                </a:solidFill>
              </a:rPr>
              <a:t>Long-term mobility activity</a:t>
            </a:r>
            <a:r>
              <a:rPr lang="el-GR" sz="1300" b="1" dirty="0">
                <a:solidFill>
                  <a:srgbClr val="172B4D"/>
                </a:solidFill>
              </a:rPr>
              <a:t> </a:t>
            </a:r>
            <a:r>
              <a:rPr lang="el-GR" sz="1300" dirty="0">
                <a:solidFill>
                  <a:srgbClr val="172B4D"/>
                </a:solidFill>
              </a:rPr>
              <a:t>είναι </a:t>
            </a:r>
            <a:r>
              <a:rPr lang="el-GR" sz="1300" b="1" dirty="0">
                <a:solidFill>
                  <a:srgbClr val="0C66E4"/>
                </a:solidFill>
              </a:rPr>
              <a:t>προεπιλεγμένη</a:t>
            </a:r>
            <a:r>
              <a:rPr lang="el-GR" sz="1300" dirty="0">
                <a:solidFill>
                  <a:srgbClr val="172B4D"/>
                </a:solidFill>
              </a:rPr>
              <a:t> και </a:t>
            </a:r>
            <a:r>
              <a:rPr lang="el-GR" sz="1300" b="1" dirty="0">
                <a:solidFill>
                  <a:srgbClr val="0C66E4"/>
                </a:solidFill>
              </a:rPr>
              <a:t>επεξεργάσιμη</a:t>
            </a:r>
            <a:r>
              <a:rPr lang="el-GR" sz="1300" dirty="0">
                <a:solidFill>
                  <a:srgbClr val="172B4D"/>
                </a:solidFill>
              </a:rPr>
              <a:t>.</a:t>
            </a:r>
            <a:r>
              <a:rPr lang="en-US" sz="1300" dirty="0">
                <a:solidFill>
                  <a:srgbClr val="172B4D"/>
                </a:solidFill>
              </a:rPr>
              <a:t> </a:t>
            </a:r>
          </a:p>
          <a:p>
            <a:r>
              <a:rPr lang="el-GR" sz="1300" dirty="0">
                <a:solidFill>
                  <a:srgbClr val="172B4D"/>
                </a:solidFill>
              </a:rPr>
              <a:t>Αν η κινητικότητα αφορά </a:t>
            </a:r>
            <a:r>
              <a:rPr lang="en-US" sz="1300" dirty="0">
                <a:solidFill>
                  <a:srgbClr val="172B4D"/>
                </a:solidFill>
              </a:rPr>
              <a:t> </a:t>
            </a:r>
            <a:r>
              <a:rPr lang="en-US" sz="1300" b="1" dirty="0">
                <a:solidFill>
                  <a:srgbClr val="0C66E4"/>
                </a:solidFill>
              </a:rPr>
              <a:t>STT </a:t>
            </a:r>
            <a:r>
              <a:rPr lang="el-GR" sz="1300" b="1" dirty="0">
                <a:solidFill>
                  <a:srgbClr val="0C66E4"/>
                </a:solidFill>
              </a:rPr>
              <a:t>ή</a:t>
            </a:r>
            <a:r>
              <a:rPr lang="en-US" sz="1300" b="1" dirty="0">
                <a:solidFill>
                  <a:srgbClr val="0C66E4"/>
                </a:solidFill>
              </a:rPr>
              <a:t> STA</a:t>
            </a:r>
            <a:r>
              <a:rPr lang="en-US" sz="1300" dirty="0">
                <a:solidFill>
                  <a:srgbClr val="172B4D"/>
                </a:solidFill>
              </a:rPr>
              <a:t>, </a:t>
            </a:r>
            <a:r>
              <a:rPr lang="el-GR" sz="1300" dirty="0">
                <a:solidFill>
                  <a:srgbClr val="172B4D"/>
                </a:solidFill>
              </a:rPr>
              <a:t>τότε η επιλογή </a:t>
            </a:r>
            <a:r>
              <a:rPr lang="en-US" sz="1300" b="1" dirty="0">
                <a:solidFill>
                  <a:srgbClr val="172B4D"/>
                </a:solidFill>
              </a:rPr>
              <a:t>Long-term mobility activity </a:t>
            </a:r>
            <a:r>
              <a:rPr lang="el-GR" sz="1300" b="1" dirty="0">
                <a:solidFill>
                  <a:srgbClr val="0C66E4"/>
                </a:solidFill>
              </a:rPr>
              <a:t>δεν μπορεί να επιλεγεί.</a:t>
            </a:r>
            <a:endParaRPr lang="en-US" sz="1300" b="1" dirty="0">
              <a:solidFill>
                <a:srgbClr val="0C66E4"/>
              </a:solidFill>
            </a:endParaRPr>
          </a:p>
        </p:txBody>
      </p:sp>
      <p:sp>
        <p:nvSpPr>
          <p:cNvPr id="27" name="Star: 5 Points 26">
            <a:extLst>
              <a:ext uri="{FF2B5EF4-FFF2-40B4-BE49-F238E27FC236}">
                <a16:creationId xmlns:a16="http://schemas.microsoft.com/office/drawing/2014/main" id="{6D32E855-3537-183D-DC5A-35FF87B7D0A2}"/>
              </a:ext>
            </a:extLst>
          </p:cNvPr>
          <p:cNvSpPr/>
          <p:nvPr/>
        </p:nvSpPr>
        <p:spPr>
          <a:xfrm>
            <a:off x="57150" y="2078268"/>
            <a:ext cx="292896" cy="242393"/>
          </a:xfrm>
          <a:prstGeom prst="star5">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Star: 5 Points 27">
            <a:extLst>
              <a:ext uri="{FF2B5EF4-FFF2-40B4-BE49-F238E27FC236}">
                <a16:creationId xmlns:a16="http://schemas.microsoft.com/office/drawing/2014/main" id="{723CF908-88A5-279C-DB5C-C05EF26A5921}"/>
              </a:ext>
            </a:extLst>
          </p:cNvPr>
          <p:cNvSpPr/>
          <p:nvPr/>
        </p:nvSpPr>
        <p:spPr>
          <a:xfrm>
            <a:off x="45558" y="1660727"/>
            <a:ext cx="292896" cy="268052"/>
          </a:xfrm>
          <a:prstGeom prst="star5">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 name="Straight Arrow Connector 1">
            <a:extLst>
              <a:ext uri="{FF2B5EF4-FFF2-40B4-BE49-F238E27FC236}">
                <a16:creationId xmlns:a16="http://schemas.microsoft.com/office/drawing/2014/main" id="{C413A73B-E466-822E-4AD8-A4D4A1881A9D}"/>
              </a:ext>
            </a:extLst>
          </p:cNvPr>
          <p:cNvCxnSpPr/>
          <p:nvPr/>
        </p:nvCxnSpPr>
        <p:spPr>
          <a:xfrm>
            <a:off x="7933403" y="1446970"/>
            <a:ext cx="39052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DEDF1E52-4C79-045E-545E-54B3CE7B177E}"/>
              </a:ext>
            </a:extLst>
          </p:cNvPr>
          <p:cNvSpPr txBox="1"/>
          <p:nvPr/>
        </p:nvSpPr>
        <p:spPr>
          <a:xfrm flipH="1">
            <a:off x="-1" y="100053"/>
            <a:ext cx="12378813" cy="461665"/>
          </a:xfrm>
          <a:prstGeom prst="rect">
            <a:avLst/>
          </a:prstGeom>
          <a:noFill/>
        </p:spPr>
        <p:txBody>
          <a:bodyPr wrap="square" rtlCol="0">
            <a:spAutoFit/>
          </a:bodyPr>
          <a:lstStyle/>
          <a:p>
            <a:pPr lvl="0">
              <a:defRPr/>
            </a:pPr>
            <a:r>
              <a:rPr lang="el-GR" sz="2400" b="1" dirty="0">
                <a:solidFill>
                  <a:schemeClr val="bg1"/>
                </a:solidFill>
                <a:latin typeface="Century Gothic" panose="020B0502020202020204" pitchFamily="34" charset="0"/>
              </a:rPr>
              <a:t>Δραστηριότητες Κινητικότητας</a:t>
            </a:r>
            <a:r>
              <a:rPr lang="en-US" sz="2400" b="1" dirty="0">
                <a:solidFill>
                  <a:schemeClr val="bg1"/>
                </a:solidFill>
                <a:latin typeface="Century Gothic" panose="020B0502020202020204" pitchFamily="34" charset="0"/>
              </a:rPr>
              <a:t> </a:t>
            </a:r>
            <a:r>
              <a:rPr lang="en-US" sz="2400" b="1" dirty="0">
                <a:solidFill>
                  <a:schemeClr val="accent4">
                    <a:lumMod val="60000"/>
                    <a:lumOff val="40000"/>
                  </a:schemeClr>
                </a:solidFill>
                <a:latin typeface="Century Gothic" panose="020B0502020202020204" pitchFamily="34" charset="0"/>
              </a:rPr>
              <a:t>(Individual Mobility Activities) – </a:t>
            </a:r>
            <a:r>
              <a:rPr lang="el-GR" sz="2400" b="1" dirty="0">
                <a:solidFill>
                  <a:schemeClr val="bg1"/>
                </a:solidFill>
                <a:latin typeface="Century Gothic" panose="020B0502020202020204" pitchFamily="34" charset="0"/>
              </a:rPr>
              <a:t>Καταχώρηση</a:t>
            </a:r>
            <a:r>
              <a:rPr lang="en-US" sz="2400" b="1" dirty="0">
                <a:solidFill>
                  <a:schemeClr val="bg1"/>
                </a:solidFill>
                <a:latin typeface="Century Gothic" panose="020B0502020202020204" pitchFamily="34" charset="0"/>
              </a:rPr>
              <a:t> (2/11)</a:t>
            </a:r>
            <a:endParaRPr lang="en-GB" sz="2400" b="1" dirty="0">
              <a:solidFill>
                <a:schemeClr val="bg1"/>
              </a:solidFill>
              <a:latin typeface="Century Gothic" panose="020B0502020202020204" pitchFamily="34" charset="0"/>
            </a:endParaRPr>
          </a:p>
        </p:txBody>
      </p:sp>
      <p:sp>
        <p:nvSpPr>
          <p:cNvPr id="26" name="TextBox 25">
            <a:extLst>
              <a:ext uri="{FF2B5EF4-FFF2-40B4-BE49-F238E27FC236}">
                <a16:creationId xmlns:a16="http://schemas.microsoft.com/office/drawing/2014/main" id="{AD44567B-CCB3-2DDC-5AC5-0D7BF6FA7DC3}"/>
              </a:ext>
            </a:extLst>
          </p:cNvPr>
          <p:cNvSpPr txBox="1"/>
          <p:nvPr/>
        </p:nvSpPr>
        <p:spPr>
          <a:xfrm>
            <a:off x="2045425" y="1761489"/>
            <a:ext cx="6127025" cy="692497"/>
          </a:xfrm>
          <a:prstGeom prst="rect">
            <a:avLst/>
          </a:prstGeom>
          <a:noFill/>
          <a:ln>
            <a:solidFill>
              <a:srgbClr val="0070C0"/>
            </a:solidFill>
          </a:ln>
        </p:spPr>
        <p:txBody>
          <a:bodyPr wrap="square">
            <a:spAutoFit/>
          </a:bodyPr>
          <a:lstStyle/>
          <a:p>
            <a:r>
              <a:rPr lang="el-GR" sz="1300" dirty="0">
                <a:solidFill>
                  <a:srgbClr val="172B4D"/>
                </a:solidFill>
              </a:rPr>
              <a:t>Υποδεικνύει ότι μια κινητικότητα υλοποιείται σε μεικτή μορφή (φυσική δραστηριότητα στο εξωτερικό σε συνδυασμό με εικονικό σκέλος). Η διαθεσιμότητα της ένδειξης εξαρτάται από τον τύπο δράσης του έργου σας.</a:t>
            </a:r>
            <a:endParaRPr lang="en-US" sz="1300" dirty="0">
              <a:solidFill>
                <a:srgbClr val="172B4D"/>
              </a:solidFill>
            </a:endParaRPr>
          </a:p>
        </p:txBody>
      </p:sp>
      <p:cxnSp>
        <p:nvCxnSpPr>
          <p:cNvPr id="29" name="Straight Arrow Connector 28">
            <a:extLst>
              <a:ext uri="{FF2B5EF4-FFF2-40B4-BE49-F238E27FC236}">
                <a16:creationId xmlns:a16="http://schemas.microsoft.com/office/drawing/2014/main" id="{7D92FB1B-BA4B-77CA-7BDE-916932D1395D}"/>
              </a:ext>
            </a:extLst>
          </p:cNvPr>
          <p:cNvCxnSpPr/>
          <p:nvPr/>
        </p:nvCxnSpPr>
        <p:spPr>
          <a:xfrm>
            <a:off x="1537519" y="1844217"/>
            <a:ext cx="39052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3200AC6E-49A8-9DB6-2F41-C85A634E6F81}"/>
              </a:ext>
            </a:extLst>
          </p:cNvPr>
          <p:cNvSpPr txBox="1"/>
          <p:nvPr/>
        </p:nvSpPr>
        <p:spPr>
          <a:xfrm>
            <a:off x="155574" y="2583073"/>
            <a:ext cx="11880851" cy="692497"/>
          </a:xfrm>
          <a:prstGeom prst="rect">
            <a:avLst/>
          </a:prstGeom>
          <a:noFill/>
          <a:ln>
            <a:solidFill>
              <a:srgbClr val="0070C0"/>
            </a:solidFill>
          </a:ln>
        </p:spPr>
        <p:txBody>
          <a:bodyPr wrap="square">
            <a:spAutoFit/>
          </a:bodyPr>
          <a:lstStyle/>
          <a:p>
            <a:r>
              <a:rPr lang="el-GR" sz="1300" b="1" dirty="0">
                <a:solidFill>
                  <a:srgbClr val="213B69"/>
                </a:solidFill>
              </a:rPr>
              <a:t>Δεν μπορεί να οφείλεται σε σφάλμα ή αμέλεια</a:t>
            </a:r>
            <a:r>
              <a:rPr lang="el-GR" sz="1300" dirty="0">
                <a:solidFill>
                  <a:srgbClr val="213B69"/>
                </a:solidFill>
              </a:rPr>
              <a:t> των οργανισμών ή των συμμετεχόντων στη δράση και </a:t>
            </a:r>
            <a:r>
              <a:rPr lang="el-GR" sz="1300" b="1" dirty="0">
                <a:solidFill>
                  <a:srgbClr val="213B69"/>
                </a:solidFill>
              </a:rPr>
              <a:t>θεωρείται αναπόφευκτη</a:t>
            </a:r>
            <a:r>
              <a:rPr lang="el-GR" sz="1300" dirty="0">
                <a:solidFill>
                  <a:srgbClr val="213B69"/>
                </a:solidFill>
              </a:rPr>
              <a:t>, παρά την εφαρμογή της δέουσας επιμέλειας.</a:t>
            </a:r>
            <a:r>
              <a:rPr lang="en-US" sz="1300" dirty="0">
                <a:solidFill>
                  <a:srgbClr val="213B69"/>
                </a:solidFill>
              </a:rPr>
              <a:t> </a:t>
            </a:r>
            <a:r>
              <a:rPr lang="el-GR" sz="1300" dirty="0">
                <a:solidFill>
                  <a:srgbClr val="213B69"/>
                </a:solidFill>
              </a:rPr>
              <a:t>Όταν επιλέξετε αυτή την ένδειξη, </a:t>
            </a:r>
            <a:r>
              <a:rPr lang="el-GR" sz="1300" b="1" dirty="0">
                <a:solidFill>
                  <a:srgbClr val="213B69"/>
                </a:solidFill>
              </a:rPr>
              <a:t>είστε υποχρεωμένοι να συμπληρώσετε το πεδίο πρόσθετων επεξηγήσεων ανωτέρας βίας (Force </a:t>
            </a:r>
            <a:r>
              <a:rPr lang="el-GR" sz="1300" b="1" dirty="0" err="1">
                <a:solidFill>
                  <a:srgbClr val="213B69"/>
                </a:solidFill>
              </a:rPr>
              <a:t>majeure</a:t>
            </a:r>
            <a:r>
              <a:rPr lang="el-GR" sz="1300" b="1" dirty="0">
                <a:solidFill>
                  <a:srgbClr val="213B69"/>
                </a:solidFill>
              </a:rPr>
              <a:t> </a:t>
            </a:r>
            <a:r>
              <a:rPr lang="el-GR" sz="1300" b="1" dirty="0" err="1">
                <a:solidFill>
                  <a:srgbClr val="213B69"/>
                </a:solidFill>
              </a:rPr>
              <a:t>explanations</a:t>
            </a:r>
            <a:r>
              <a:rPr lang="el-GR" sz="1300" b="1" dirty="0">
                <a:solidFill>
                  <a:srgbClr val="213B69"/>
                </a:solidFill>
              </a:rPr>
              <a:t>)</a:t>
            </a:r>
            <a:r>
              <a:rPr lang="el-GR" sz="1300" dirty="0">
                <a:solidFill>
                  <a:srgbClr val="213B69"/>
                </a:solidFill>
              </a:rPr>
              <a:t>, περιγράφοντας τα γεγονότα που αποδεικνύουν ότι η δραστηριότητα πρέπει να γίνει αποδεκτή ως περίπτωση ανωτέρας βίας.</a:t>
            </a:r>
          </a:p>
        </p:txBody>
      </p:sp>
      <p:cxnSp>
        <p:nvCxnSpPr>
          <p:cNvPr id="25" name="Straight Arrow Connector 24">
            <a:extLst>
              <a:ext uri="{FF2B5EF4-FFF2-40B4-BE49-F238E27FC236}">
                <a16:creationId xmlns:a16="http://schemas.microsoft.com/office/drawing/2014/main" id="{CE2EB9EA-2CAF-8490-C95D-2BA4380729D1}"/>
              </a:ext>
            </a:extLst>
          </p:cNvPr>
          <p:cNvCxnSpPr/>
          <p:nvPr/>
        </p:nvCxnSpPr>
        <p:spPr>
          <a:xfrm>
            <a:off x="609600" y="2352676"/>
            <a:ext cx="127819" cy="2037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5">
            <p14:nvContentPartPr>
              <p14:cNvPr id="30" name="Ink 29">
                <a:extLst>
                  <a:ext uri="{FF2B5EF4-FFF2-40B4-BE49-F238E27FC236}">
                    <a16:creationId xmlns:a16="http://schemas.microsoft.com/office/drawing/2014/main" id="{718F4871-590D-6CCF-56EF-14D22C69B986}"/>
                  </a:ext>
                </a:extLst>
              </p14:cNvPr>
              <p14:cNvContentPartPr/>
              <p14:nvPr/>
            </p14:nvContentPartPr>
            <p14:xfrm>
              <a:off x="186906" y="6537108"/>
              <a:ext cx="2437560" cy="20880"/>
            </p14:xfrm>
          </p:contentPart>
        </mc:Choice>
        <mc:Fallback xmlns="">
          <p:pic>
            <p:nvPicPr>
              <p:cNvPr id="30" name="Ink 29">
                <a:extLst>
                  <a:ext uri="{FF2B5EF4-FFF2-40B4-BE49-F238E27FC236}">
                    <a16:creationId xmlns:a16="http://schemas.microsoft.com/office/drawing/2014/main" id="{718F4871-590D-6CCF-56EF-14D22C69B986}"/>
                  </a:ext>
                </a:extLst>
              </p:cNvPr>
              <p:cNvPicPr/>
              <p:nvPr/>
            </p:nvPicPr>
            <p:blipFill>
              <a:blip r:embed="rId6"/>
              <a:stretch>
                <a:fillRect/>
              </a:stretch>
            </p:blipFill>
            <p:spPr>
              <a:xfrm>
                <a:off x="132906" y="6429468"/>
                <a:ext cx="2545200" cy="236520"/>
              </a:xfrm>
              <a:prstGeom prst="rect">
                <a:avLst/>
              </a:prstGeom>
            </p:spPr>
          </p:pic>
        </mc:Fallback>
      </mc:AlternateContent>
      <p:cxnSp>
        <p:nvCxnSpPr>
          <p:cNvPr id="32" name="Straight Arrow Connector 31">
            <a:extLst>
              <a:ext uri="{FF2B5EF4-FFF2-40B4-BE49-F238E27FC236}">
                <a16:creationId xmlns:a16="http://schemas.microsoft.com/office/drawing/2014/main" id="{E02BDC33-07E4-73E7-5F5B-685A6D5B6DE0}"/>
              </a:ext>
            </a:extLst>
          </p:cNvPr>
          <p:cNvCxnSpPr/>
          <p:nvPr/>
        </p:nvCxnSpPr>
        <p:spPr>
          <a:xfrm>
            <a:off x="2703871" y="6557988"/>
            <a:ext cx="53094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3C5190F0-290B-0E11-9C52-BC19E979E04C}"/>
              </a:ext>
            </a:extLst>
          </p:cNvPr>
          <p:cNvSpPr txBox="1"/>
          <p:nvPr/>
        </p:nvSpPr>
        <p:spPr>
          <a:xfrm>
            <a:off x="3333238" y="6390914"/>
            <a:ext cx="5009220" cy="292388"/>
          </a:xfrm>
          <a:prstGeom prst="rect">
            <a:avLst/>
          </a:prstGeom>
          <a:noFill/>
          <a:ln>
            <a:solidFill>
              <a:srgbClr val="0070C0"/>
            </a:solidFill>
          </a:ln>
        </p:spPr>
        <p:txBody>
          <a:bodyPr wrap="square">
            <a:spAutoFit/>
          </a:bodyPr>
          <a:lstStyle/>
          <a:p>
            <a:r>
              <a:rPr lang="el-GR" sz="1300" dirty="0">
                <a:solidFill>
                  <a:srgbClr val="172B4D"/>
                </a:solidFill>
              </a:rPr>
              <a:t>Αφορά </a:t>
            </a:r>
            <a:r>
              <a:rPr lang="el-GR" sz="1300" b="1" dirty="0">
                <a:solidFill>
                  <a:srgbClr val="0C66E4"/>
                </a:solidFill>
              </a:rPr>
              <a:t>ΜΟΝΟ την ΚΑ131 </a:t>
            </a:r>
            <a:r>
              <a:rPr lang="el-GR" sz="1300" dirty="0">
                <a:solidFill>
                  <a:srgbClr val="172B4D"/>
                </a:solidFill>
              </a:rPr>
              <a:t>– Εισερχόμενες κινητικότητες από Ουκρανία</a:t>
            </a:r>
          </a:p>
        </p:txBody>
      </p:sp>
      <p:sp>
        <p:nvSpPr>
          <p:cNvPr id="4" name="TextBox 3">
            <a:extLst>
              <a:ext uri="{FF2B5EF4-FFF2-40B4-BE49-F238E27FC236}">
                <a16:creationId xmlns:a16="http://schemas.microsoft.com/office/drawing/2014/main" id="{8ED0A0DB-023A-2DF0-EB34-C0FD8F0D6F67}"/>
              </a:ext>
            </a:extLst>
          </p:cNvPr>
          <p:cNvSpPr txBox="1"/>
          <p:nvPr/>
        </p:nvSpPr>
        <p:spPr>
          <a:xfrm>
            <a:off x="4050144" y="843728"/>
            <a:ext cx="4690733" cy="292388"/>
          </a:xfrm>
          <a:prstGeom prst="rect">
            <a:avLst/>
          </a:prstGeom>
          <a:noFill/>
          <a:ln>
            <a:solidFill>
              <a:srgbClr val="0070C0"/>
            </a:solidFill>
          </a:ln>
        </p:spPr>
        <p:txBody>
          <a:bodyPr wrap="square">
            <a:spAutoFit/>
          </a:bodyPr>
          <a:lstStyle/>
          <a:p>
            <a:r>
              <a:rPr lang="el-GR" sz="1300" dirty="0">
                <a:solidFill>
                  <a:srgbClr val="172B4D"/>
                </a:solidFill>
              </a:rPr>
              <a:t>Κάθε είδος κινητικότητας ανοίγει διαφορετικές επιλογές πιο κάτω.</a:t>
            </a:r>
            <a:endParaRPr lang="en-US" sz="1300" dirty="0">
              <a:solidFill>
                <a:srgbClr val="172B4D"/>
              </a:solidFill>
            </a:endParaRPr>
          </a:p>
        </p:txBody>
      </p:sp>
      <p:sp>
        <p:nvSpPr>
          <p:cNvPr id="8" name="Arrow: Bent 7">
            <a:extLst>
              <a:ext uri="{FF2B5EF4-FFF2-40B4-BE49-F238E27FC236}">
                <a16:creationId xmlns:a16="http://schemas.microsoft.com/office/drawing/2014/main" id="{7B2DA7BB-A485-B103-6019-ACF918FA821D}"/>
              </a:ext>
            </a:extLst>
          </p:cNvPr>
          <p:cNvSpPr/>
          <p:nvPr/>
        </p:nvSpPr>
        <p:spPr>
          <a:xfrm>
            <a:off x="3559277" y="923076"/>
            <a:ext cx="265471" cy="152401"/>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9435348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66654A-AC26-7B78-1AE0-1EE1F2797D5F}"/>
            </a:ext>
          </a:extLst>
        </p:cNvPr>
        <p:cNvGrpSpPr/>
        <p:nvPr/>
      </p:nvGrpSpPr>
      <p:grpSpPr>
        <a:xfrm>
          <a:off x="0" y="0"/>
          <a:ext cx="0" cy="0"/>
          <a:chOff x="0" y="0"/>
          <a:chExt cx="0" cy="0"/>
        </a:xfrm>
      </p:grpSpPr>
      <p:sp>
        <p:nvSpPr>
          <p:cNvPr id="7" name="AutoShape 4" descr="Project List 05.jpg">
            <a:extLst>
              <a:ext uri="{FF2B5EF4-FFF2-40B4-BE49-F238E27FC236}">
                <a16:creationId xmlns:a16="http://schemas.microsoft.com/office/drawing/2014/main" id="{6EF36204-B87E-E804-B15C-E0612B3FBBFF}"/>
              </a:ext>
            </a:extLst>
          </p:cNvP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88DD660B-DABB-803F-D568-CC7E11D98D1C}"/>
              </a:ext>
            </a:extLst>
          </p:cNvPr>
          <p:cNvSpPr txBox="1"/>
          <p:nvPr/>
        </p:nvSpPr>
        <p:spPr>
          <a:xfrm>
            <a:off x="2885393" y="675334"/>
            <a:ext cx="6129336" cy="369332"/>
          </a:xfrm>
          <a:prstGeom prst="rect">
            <a:avLst/>
          </a:prstGeom>
          <a:noFill/>
        </p:spPr>
        <p:txBody>
          <a:bodyPr wrap="square">
            <a:spAutoFit/>
          </a:bodyPr>
          <a:lstStyle/>
          <a:p>
            <a:r>
              <a:rPr lang="el-GR" b="0" i="0" dirty="0">
                <a:solidFill>
                  <a:srgbClr val="FF0000"/>
                </a:solidFill>
                <a:effectLst/>
                <a:latin typeface="-apple-system"/>
              </a:rPr>
              <a:t>Παράδειγμα για συμμετέχοντες με λιγότερες ευκαιρίες</a:t>
            </a:r>
            <a:r>
              <a:rPr lang="en-US" b="0" i="0" dirty="0">
                <a:solidFill>
                  <a:srgbClr val="FF0000"/>
                </a:solidFill>
                <a:effectLst/>
                <a:latin typeface="-apple-system"/>
              </a:rPr>
              <a:t> (SMS)</a:t>
            </a:r>
            <a:endParaRPr lang="en-US" dirty="0">
              <a:solidFill>
                <a:srgbClr val="FF0000"/>
              </a:solidFill>
            </a:endParaRPr>
          </a:p>
        </p:txBody>
      </p:sp>
      <p:sp>
        <p:nvSpPr>
          <p:cNvPr id="4" name="TextBox 3">
            <a:extLst>
              <a:ext uri="{FF2B5EF4-FFF2-40B4-BE49-F238E27FC236}">
                <a16:creationId xmlns:a16="http://schemas.microsoft.com/office/drawing/2014/main" id="{CF845AF8-9207-04D0-9CD9-91EC2C7C689A}"/>
              </a:ext>
            </a:extLst>
          </p:cNvPr>
          <p:cNvSpPr txBox="1"/>
          <p:nvPr/>
        </p:nvSpPr>
        <p:spPr>
          <a:xfrm flipH="1">
            <a:off x="-1" y="100053"/>
            <a:ext cx="12378813" cy="461665"/>
          </a:xfrm>
          <a:prstGeom prst="rect">
            <a:avLst/>
          </a:prstGeom>
          <a:noFill/>
        </p:spPr>
        <p:txBody>
          <a:bodyPr wrap="square" rtlCol="0">
            <a:spAutoFit/>
          </a:bodyPr>
          <a:lstStyle/>
          <a:p>
            <a:pPr lvl="0">
              <a:defRPr/>
            </a:pPr>
            <a:r>
              <a:rPr lang="el-GR" sz="2400" b="1" dirty="0">
                <a:solidFill>
                  <a:schemeClr val="bg1"/>
                </a:solidFill>
                <a:latin typeface="Century Gothic" panose="020B0502020202020204" pitchFamily="34" charset="0"/>
              </a:rPr>
              <a:t>Δραστηριότητες Κινητικότητας</a:t>
            </a:r>
            <a:r>
              <a:rPr lang="en-US" sz="2400" b="1" dirty="0">
                <a:solidFill>
                  <a:schemeClr val="bg1"/>
                </a:solidFill>
                <a:latin typeface="Century Gothic" panose="020B0502020202020204" pitchFamily="34" charset="0"/>
              </a:rPr>
              <a:t> </a:t>
            </a:r>
            <a:r>
              <a:rPr lang="en-US" sz="2400" b="1" dirty="0">
                <a:solidFill>
                  <a:schemeClr val="accent4">
                    <a:lumMod val="60000"/>
                    <a:lumOff val="40000"/>
                  </a:schemeClr>
                </a:solidFill>
                <a:latin typeface="Century Gothic" panose="020B0502020202020204" pitchFamily="34" charset="0"/>
              </a:rPr>
              <a:t>(Individual Mobility Activities) – </a:t>
            </a:r>
            <a:r>
              <a:rPr lang="el-GR" sz="2400" b="1" dirty="0">
                <a:solidFill>
                  <a:schemeClr val="bg1"/>
                </a:solidFill>
                <a:latin typeface="Century Gothic" panose="020B0502020202020204" pitchFamily="34" charset="0"/>
              </a:rPr>
              <a:t>Καταχώρηση</a:t>
            </a:r>
            <a:r>
              <a:rPr lang="en-US" sz="2400" b="1" dirty="0">
                <a:solidFill>
                  <a:schemeClr val="bg1"/>
                </a:solidFill>
                <a:latin typeface="Century Gothic" panose="020B0502020202020204" pitchFamily="34" charset="0"/>
              </a:rPr>
              <a:t> (3/11)</a:t>
            </a:r>
            <a:endParaRPr lang="en-GB" sz="2400" b="1" dirty="0">
              <a:solidFill>
                <a:schemeClr val="bg1"/>
              </a:solidFill>
              <a:latin typeface="Century Gothic" panose="020B0502020202020204" pitchFamily="34" charset="0"/>
            </a:endParaRPr>
          </a:p>
        </p:txBody>
      </p:sp>
      <p:sp>
        <p:nvSpPr>
          <p:cNvPr id="41" name="TextBox 40">
            <a:extLst>
              <a:ext uri="{FF2B5EF4-FFF2-40B4-BE49-F238E27FC236}">
                <a16:creationId xmlns:a16="http://schemas.microsoft.com/office/drawing/2014/main" id="{92FF20B0-4FD6-4C9B-BF05-4279409EF218}"/>
              </a:ext>
            </a:extLst>
          </p:cNvPr>
          <p:cNvSpPr txBox="1"/>
          <p:nvPr/>
        </p:nvSpPr>
        <p:spPr>
          <a:xfrm>
            <a:off x="2425982" y="1071608"/>
            <a:ext cx="6973658" cy="954107"/>
          </a:xfrm>
          <a:prstGeom prst="rect">
            <a:avLst/>
          </a:prstGeom>
          <a:noFill/>
          <a:ln>
            <a:solidFill>
              <a:srgbClr val="FF0000"/>
            </a:solidFill>
          </a:ln>
        </p:spPr>
        <p:txBody>
          <a:bodyPr wrap="square" rtlCol="0">
            <a:spAutoFit/>
          </a:bodyPr>
          <a:lstStyle/>
          <a:p>
            <a:r>
              <a:rPr lang="el-GR" sz="1400" dirty="0">
                <a:solidFill>
                  <a:srgbClr val="213B69"/>
                </a:solidFill>
              </a:rPr>
              <a:t>Θα πρέπει πρώτα να επιλέξετε την ένδειξη </a:t>
            </a:r>
            <a:r>
              <a:rPr lang="el-GR" sz="1400" b="1" dirty="0">
                <a:solidFill>
                  <a:srgbClr val="213B69"/>
                </a:solidFill>
              </a:rPr>
              <a:t>«Συμμετέχων με Λιγότερες Ευκαιρίες»</a:t>
            </a:r>
            <a:r>
              <a:rPr lang="el-GR" sz="1400" dirty="0">
                <a:solidFill>
                  <a:srgbClr val="213B69"/>
                </a:solidFill>
              </a:rPr>
              <a:t> στην ενότητα </a:t>
            </a:r>
            <a:r>
              <a:rPr lang="el-GR" sz="1400" b="1" dirty="0">
                <a:solidFill>
                  <a:srgbClr val="213B69"/>
                </a:solidFill>
              </a:rPr>
              <a:t>«</a:t>
            </a:r>
            <a:r>
              <a:rPr lang="en-US" sz="1400" b="1" dirty="0">
                <a:solidFill>
                  <a:srgbClr val="213B69"/>
                </a:solidFill>
              </a:rPr>
              <a:t>Inclusion</a:t>
            </a:r>
            <a:r>
              <a:rPr lang="el-GR" sz="1400" b="1" dirty="0">
                <a:solidFill>
                  <a:srgbClr val="213B69"/>
                </a:solidFill>
              </a:rPr>
              <a:t> </a:t>
            </a:r>
            <a:r>
              <a:rPr lang="en-US" sz="1400" b="1" dirty="0">
                <a:solidFill>
                  <a:srgbClr val="213B69"/>
                </a:solidFill>
              </a:rPr>
              <a:t>Support</a:t>
            </a:r>
            <a:r>
              <a:rPr lang="el-GR" sz="1400" b="1" dirty="0">
                <a:solidFill>
                  <a:srgbClr val="213B69"/>
                </a:solidFill>
              </a:rPr>
              <a:t>»</a:t>
            </a:r>
            <a:r>
              <a:rPr lang="el-GR" sz="1400" dirty="0">
                <a:solidFill>
                  <a:srgbClr val="213B69"/>
                </a:solidFill>
              </a:rPr>
              <a:t>, και να βεβαιωθείτε ότι είναι επίσης επιλεγμένη η ένδειξη </a:t>
            </a:r>
            <a:r>
              <a:rPr lang="el-GR" sz="1400" b="1" dirty="0">
                <a:solidFill>
                  <a:srgbClr val="213B69"/>
                </a:solidFill>
              </a:rPr>
              <a:t>«Συμμετέχων με Ποσό Επιδότησης για Λιγότερες Ευκαιρίες»</a:t>
            </a:r>
            <a:r>
              <a:rPr lang="el-GR" sz="1400" dirty="0">
                <a:solidFill>
                  <a:srgbClr val="213B69"/>
                </a:solidFill>
              </a:rPr>
              <a:t> στην ενότητα </a:t>
            </a:r>
            <a:r>
              <a:rPr lang="el-GR" sz="1400" b="1" dirty="0">
                <a:solidFill>
                  <a:srgbClr val="213B69"/>
                </a:solidFill>
              </a:rPr>
              <a:t>«</a:t>
            </a:r>
            <a:r>
              <a:rPr lang="en-US" sz="1400" b="1" dirty="0">
                <a:solidFill>
                  <a:srgbClr val="213B69"/>
                </a:solidFill>
              </a:rPr>
              <a:t>Individual Support</a:t>
            </a:r>
            <a:r>
              <a:rPr lang="el-GR" sz="1400" b="1" dirty="0">
                <a:solidFill>
                  <a:srgbClr val="213B69"/>
                </a:solidFill>
              </a:rPr>
              <a:t>»</a:t>
            </a:r>
            <a:r>
              <a:rPr lang="el-GR" sz="1400" dirty="0">
                <a:solidFill>
                  <a:srgbClr val="213B69"/>
                </a:solidFill>
              </a:rPr>
              <a:t>.</a:t>
            </a:r>
          </a:p>
        </p:txBody>
      </p:sp>
      <p:grpSp>
        <p:nvGrpSpPr>
          <p:cNvPr id="48" name="Group 47">
            <a:extLst>
              <a:ext uri="{FF2B5EF4-FFF2-40B4-BE49-F238E27FC236}">
                <a16:creationId xmlns:a16="http://schemas.microsoft.com/office/drawing/2014/main" id="{5E661E31-AFFA-D353-9357-82AF6B2CAA49}"/>
              </a:ext>
            </a:extLst>
          </p:cNvPr>
          <p:cNvGrpSpPr/>
          <p:nvPr/>
        </p:nvGrpSpPr>
        <p:grpSpPr>
          <a:xfrm>
            <a:off x="307974" y="4111821"/>
            <a:ext cx="10183046" cy="2347973"/>
            <a:chOff x="291481" y="3002241"/>
            <a:chExt cx="11045113" cy="2461968"/>
          </a:xfrm>
        </p:grpSpPr>
        <p:pic>
          <p:nvPicPr>
            <p:cNvPr id="6" name="Picture 5">
              <a:extLst>
                <a:ext uri="{FF2B5EF4-FFF2-40B4-BE49-F238E27FC236}">
                  <a16:creationId xmlns:a16="http://schemas.microsoft.com/office/drawing/2014/main" id="{30BC5782-8E68-3C2A-492A-1EE36208914B}"/>
                </a:ext>
              </a:extLst>
            </p:cNvPr>
            <p:cNvPicPr>
              <a:picLocks noChangeAspect="1"/>
            </p:cNvPicPr>
            <p:nvPr/>
          </p:nvPicPr>
          <p:blipFill>
            <a:blip r:embed="rId3"/>
            <a:stretch>
              <a:fillRect/>
            </a:stretch>
          </p:blipFill>
          <p:spPr>
            <a:xfrm>
              <a:off x="291481" y="3002241"/>
              <a:ext cx="9996231" cy="2461968"/>
            </a:xfrm>
            <a:prstGeom prst="rect">
              <a:avLst/>
            </a:prstGeom>
          </p:spPr>
        </p:pic>
        <p:sp>
          <p:nvSpPr>
            <p:cNvPr id="3" name="Rectangle 2">
              <a:extLst>
                <a:ext uri="{FF2B5EF4-FFF2-40B4-BE49-F238E27FC236}">
                  <a16:creationId xmlns:a16="http://schemas.microsoft.com/office/drawing/2014/main" id="{2B04B689-A55B-6FB3-7389-917FA3CBDB25}"/>
                </a:ext>
              </a:extLst>
            </p:cNvPr>
            <p:cNvSpPr/>
            <p:nvPr/>
          </p:nvSpPr>
          <p:spPr>
            <a:xfrm>
              <a:off x="291481" y="3002241"/>
              <a:ext cx="1506340" cy="32402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BEF822F-C29B-FF40-2A5A-5779C45C40A5}"/>
                </a:ext>
              </a:extLst>
            </p:cNvPr>
            <p:cNvPicPr>
              <a:picLocks noChangeAspect="1"/>
            </p:cNvPicPr>
            <p:nvPr/>
          </p:nvPicPr>
          <p:blipFill>
            <a:blip r:embed="rId4"/>
            <a:srcRect t="15935" r="1851"/>
            <a:stretch>
              <a:fillRect/>
            </a:stretch>
          </p:blipFill>
          <p:spPr>
            <a:xfrm>
              <a:off x="4565341" y="4227871"/>
              <a:ext cx="6771253" cy="1236338"/>
            </a:xfrm>
            <a:prstGeom prst="rect">
              <a:avLst/>
            </a:prstGeom>
          </p:spPr>
        </p:pic>
        <mc:AlternateContent xmlns:mc="http://schemas.openxmlformats.org/markup-compatibility/2006" xmlns:p14="http://schemas.microsoft.com/office/powerpoint/2010/main">
          <mc:Choice Requires="p14">
            <p:contentPart p14:bwMode="auto" r:id="rId5">
              <p14:nvContentPartPr>
                <p14:cNvPr id="30" name="Ink 29">
                  <a:extLst>
                    <a:ext uri="{FF2B5EF4-FFF2-40B4-BE49-F238E27FC236}">
                      <a16:creationId xmlns:a16="http://schemas.microsoft.com/office/drawing/2014/main" id="{BD6D025B-D0BB-B57F-EA04-A9BBDA579BD8}"/>
                    </a:ext>
                  </a:extLst>
                </p14:cNvPr>
                <p14:cNvContentPartPr/>
                <p14:nvPr/>
              </p14:nvContentPartPr>
              <p14:xfrm>
                <a:off x="648786" y="4060781"/>
                <a:ext cx="2674800" cy="19800"/>
              </p14:xfrm>
            </p:contentPart>
          </mc:Choice>
          <mc:Fallback xmlns="">
            <p:pic>
              <p:nvPicPr>
                <p:cNvPr id="30" name="Ink 29">
                  <a:extLst>
                    <a:ext uri="{FF2B5EF4-FFF2-40B4-BE49-F238E27FC236}">
                      <a16:creationId xmlns:a16="http://schemas.microsoft.com/office/drawing/2014/main" id="{BD6D025B-D0BB-B57F-EA04-A9BBDA579BD8}"/>
                    </a:ext>
                  </a:extLst>
                </p:cNvPr>
                <p:cNvPicPr/>
                <p:nvPr/>
              </p:nvPicPr>
              <p:blipFill>
                <a:blip r:embed="rId6"/>
                <a:stretch>
                  <a:fillRect/>
                </a:stretch>
              </p:blipFill>
              <p:spPr>
                <a:xfrm>
                  <a:off x="590214" y="3946550"/>
                  <a:ext cx="2791554" cy="247881"/>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32" name="Ink 31">
                  <a:extLst>
                    <a:ext uri="{FF2B5EF4-FFF2-40B4-BE49-F238E27FC236}">
                      <a16:creationId xmlns:a16="http://schemas.microsoft.com/office/drawing/2014/main" id="{8B386C14-1F29-1735-9751-57E7C98B2101}"/>
                    </a:ext>
                  </a:extLst>
                </p14:cNvPr>
                <p14:cNvContentPartPr/>
                <p14:nvPr/>
              </p14:nvContentPartPr>
              <p14:xfrm>
                <a:off x="2143506" y="4345901"/>
                <a:ext cx="1111320" cy="29520"/>
              </p14:xfrm>
            </p:contentPart>
          </mc:Choice>
          <mc:Fallback xmlns="">
            <p:pic>
              <p:nvPicPr>
                <p:cNvPr id="32" name="Ink 31">
                  <a:extLst>
                    <a:ext uri="{FF2B5EF4-FFF2-40B4-BE49-F238E27FC236}">
                      <a16:creationId xmlns:a16="http://schemas.microsoft.com/office/drawing/2014/main" id="{8B386C14-1F29-1735-9751-57E7C98B2101}"/>
                    </a:ext>
                  </a:extLst>
                </p:cNvPr>
                <p:cNvPicPr/>
                <p:nvPr/>
              </p:nvPicPr>
              <p:blipFill>
                <a:blip r:embed="rId8"/>
                <a:stretch>
                  <a:fillRect/>
                </a:stretch>
              </p:blipFill>
              <p:spPr>
                <a:xfrm>
                  <a:off x="2084933" y="4232363"/>
                  <a:ext cx="1228075" cy="256218"/>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35" name="Ink 34">
                  <a:extLst>
                    <a:ext uri="{FF2B5EF4-FFF2-40B4-BE49-F238E27FC236}">
                      <a16:creationId xmlns:a16="http://schemas.microsoft.com/office/drawing/2014/main" id="{066A0EE2-739F-6377-AEFB-4067362ADDE4}"/>
                    </a:ext>
                  </a:extLst>
                </p14:cNvPr>
                <p14:cNvContentPartPr/>
                <p14:nvPr/>
              </p14:nvContentPartPr>
              <p14:xfrm>
                <a:off x="6508506" y="4267061"/>
                <a:ext cx="1239480" cy="59400"/>
              </p14:xfrm>
            </p:contentPart>
          </mc:Choice>
          <mc:Fallback xmlns="">
            <p:pic>
              <p:nvPicPr>
                <p:cNvPr id="35" name="Ink 34">
                  <a:extLst>
                    <a:ext uri="{FF2B5EF4-FFF2-40B4-BE49-F238E27FC236}">
                      <a16:creationId xmlns:a16="http://schemas.microsoft.com/office/drawing/2014/main" id="{066A0EE2-739F-6377-AEFB-4067362ADDE4}"/>
                    </a:ext>
                  </a:extLst>
                </p:cNvPr>
                <p:cNvPicPr/>
                <p:nvPr/>
              </p:nvPicPr>
              <p:blipFill>
                <a:blip r:embed="rId10"/>
                <a:stretch>
                  <a:fillRect/>
                </a:stretch>
              </p:blipFill>
              <p:spPr>
                <a:xfrm>
                  <a:off x="6449929" y="4153558"/>
                  <a:ext cx="1356243" cy="286028"/>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36" name="Ink 35">
                  <a:extLst>
                    <a:ext uri="{FF2B5EF4-FFF2-40B4-BE49-F238E27FC236}">
                      <a16:creationId xmlns:a16="http://schemas.microsoft.com/office/drawing/2014/main" id="{D4E6846C-19B8-BCA2-EACD-369C4011F52C}"/>
                    </a:ext>
                  </a:extLst>
                </p14:cNvPr>
                <p14:cNvContentPartPr/>
                <p14:nvPr/>
              </p14:nvContentPartPr>
              <p14:xfrm>
                <a:off x="4650546" y="4522661"/>
                <a:ext cx="402120" cy="10800"/>
              </p14:xfrm>
            </p:contentPart>
          </mc:Choice>
          <mc:Fallback xmlns="">
            <p:pic>
              <p:nvPicPr>
                <p:cNvPr id="36" name="Ink 35">
                  <a:extLst>
                    <a:ext uri="{FF2B5EF4-FFF2-40B4-BE49-F238E27FC236}">
                      <a16:creationId xmlns:a16="http://schemas.microsoft.com/office/drawing/2014/main" id="{D4E6846C-19B8-BCA2-EACD-369C4011F52C}"/>
                    </a:ext>
                  </a:extLst>
                </p:cNvPr>
                <p:cNvPicPr/>
                <p:nvPr/>
              </p:nvPicPr>
              <p:blipFill>
                <a:blip r:embed="rId12"/>
                <a:stretch>
                  <a:fillRect/>
                </a:stretch>
              </p:blipFill>
              <p:spPr>
                <a:xfrm>
                  <a:off x="4592375" y="4410937"/>
                  <a:ext cx="518852" cy="233876"/>
                </a:xfrm>
                <a:prstGeom prst="rect">
                  <a:avLst/>
                </a:prstGeom>
              </p:spPr>
            </p:pic>
          </mc:Fallback>
        </mc:AlternateContent>
        <p:sp>
          <p:nvSpPr>
            <p:cNvPr id="42" name="TextBox 41">
              <a:extLst>
                <a:ext uri="{FF2B5EF4-FFF2-40B4-BE49-F238E27FC236}">
                  <a16:creationId xmlns:a16="http://schemas.microsoft.com/office/drawing/2014/main" id="{AF90789C-250C-D490-7327-E61D20D97E18}"/>
                </a:ext>
              </a:extLst>
            </p:cNvPr>
            <p:cNvSpPr txBox="1"/>
            <p:nvPr/>
          </p:nvSpPr>
          <p:spPr>
            <a:xfrm>
              <a:off x="3814917" y="4661374"/>
              <a:ext cx="560437" cy="369332"/>
            </a:xfrm>
            <a:prstGeom prst="rect">
              <a:avLst/>
            </a:prstGeom>
            <a:noFill/>
            <a:ln>
              <a:solidFill>
                <a:schemeClr val="tx1">
                  <a:lumMod val="50000"/>
                  <a:lumOff val="50000"/>
                </a:schemeClr>
              </a:solidFill>
            </a:ln>
          </p:spPr>
          <p:txBody>
            <a:bodyPr wrap="square" rtlCol="0">
              <a:spAutoFit/>
            </a:bodyPr>
            <a:lstStyle/>
            <a:p>
              <a:pPr algn="ctr"/>
              <a:r>
                <a:rPr lang="en-US" b="1" dirty="0"/>
                <a:t>OR</a:t>
              </a:r>
            </a:p>
          </p:txBody>
        </p:sp>
      </p:grpSp>
      <p:grpSp>
        <p:nvGrpSpPr>
          <p:cNvPr id="49" name="Group 48">
            <a:extLst>
              <a:ext uri="{FF2B5EF4-FFF2-40B4-BE49-F238E27FC236}">
                <a16:creationId xmlns:a16="http://schemas.microsoft.com/office/drawing/2014/main" id="{932173AD-88F8-EFDB-4193-D57135B75311}"/>
              </a:ext>
            </a:extLst>
          </p:cNvPr>
          <p:cNvGrpSpPr/>
          <p:nvPr/>
        </p:nvGrpSpPr>
        <p:grpSpPr>
          <a:xfrm>
            <a:off x="291481" y="2144029"/>
            <a:ext cx="9443207" cy="1843959"/>
            <a:chOff x="291481" y="1044666"/>
            <a:chExt cx="9443207" cy="1843959"/>
          </a:xfrm>
        </p:grpSpPr>
        <p:pic>
          <p:nvPicPr>
            <p:cNvPr id="10" name="Picture 9">
              <a:extLst>
                <a:ext uri="{FF2B5EF4-FFF2-40B4-BE49-F238E27FC236}">
                  <a16:creationId xmlns:a16="http://schemas.microsoft.com/office/drawing/2014/main" id="{5ED8B621-F01A-BFA2-6FCD-168E59B85E0E}"/>
                </a:ext>
              </a:extLst>
            </p:cNvPr>
            <p:cNvPicPr>
              <a:picLocks noChangeAspect="1"/>
            </p:cNvPicPr>
            <p:nvPr/>
          </p:nvPicPr>
          <p:blipFill>
            <a:blip r:embed="rId13"/>
            <a:stretch>
              <a:fillRect/>
            </a:stretch>
          </p:blipFill>
          <p:spPr>
            <a:xfrm>
              <a:off x="307973" y="1158282"/>
              <a:ext cx="9426715" cy="1730343"/>
            </a:xfrm>
            <a:prstGeom prst="rect">
              <a:avLst/>
            </a:prstGeom>
          </p:spPr>
        </p:pic>
        <p:sp>
          <p:nvSpPr>
            <p:cNvPr id="12" name="Rectangle 11">
              <a:extLst>
                <a:ext uri="{FF2B5EF4-FFF2-40B4-BE49-F238E27FC236}">
                  <a16:creationId xmlns:a16="http://schemas.microsoft.com/office/drawing/2014/main" id="{C762E956-87B0-C21B-C497-F5587C82175F}"/>
                </a:ext>
              </a:extLst>
            </p:cNvPr>
            <p:cNvSpPr/>
            <p:nvPr/>
          </p:nvSpPr>
          <p:spPr>
            <a:xfrm>
              <a:off x="291481" y="1044666"/>
              <a:ext cx="1506340" cy="32402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p14="http://schemas.microsoft.com/office/powerpoint/2010/main">
          <mc:Choice Requires="p14">
            <p:contentPart p14:bwMode="auto" r:id="rId14">
              <p14:nvContentPartPr>
                <p14:cNvPr id="40" name="Ink 39">
                  <a:extLst>
                    <a:ext uri="{FF2B5EF4-FFF2-40B4-BE49-F238E27FC236}">
                      <a16:creationId xmlns:a16="http://schemas.microsoft.com/office/drawing/2014/main" id="{FD5D68F9-F133-213A-0536-4E2886454F85}"/>
                    </a:ext>
                  </a:extLst>
                </p14:cNvPr>
                <p14:cNvContentPartPr/>
                <p14:nvPr/>
              </p14:nvContentPartPr>
              <p14:xfrm>
                <a:off x="628986" y="1622141"/>
                <a:ext cx="1574640" cy="720"/>
              </p14:xfrm>
            </p:contentPart>
          </mc:Choice>
          <mc:Fallback xmlns="">
            <p:pic>
              <p:nvPicPr>
                <p:cNvPr id="40" name="Ink 39">
                  <a:extLst>
                    <a:ext uri="{FF2B5EF4-FFF2-40B4-BE49-F238E27FC236}">
                      <a16:creationId xmlns:a16="http://schemas.microsoft.com/office/drawing/2014/main" id="{FD5D68F9-F133-213A-0536-4E2886454F85}"/>
                    </a:ext>
                  </a:extLst>
                </p:cNvPr>
                <p:cNvPicPr/>
                <p:nvPr/>
              </p:nvPicPr>
              <p:blipFill>
                <a:blip r:embed="rId15"/>
                <a:stretch>
                  <a:fillRect/>
                </a:stretch>
              </p:blipFill>
              <p:spPr>
                <a:xfrm>
                  <a:off x="574986" y="1406141"/>
                  <a:ext cx="1682280" cy="432000"/>
                </a:xfrm>
                <a:prstGeom prst="rect">
                  <a:avLst/>
                </a:prstGeom>
              </p:spPr>
            </p:pic>
          </mc:Fallback>
        </mc:AlternateContent>
        <p:sp>
          <p:nvSpPr>
            <p:cNvPr id="43" name="TextBox 42">
              <a:extLst>
                <a:ext uri="{FF2B5EF4-FFF2-40B4-BE49-F238E27FC236}">
                  <a16:creationId xmlns:a16="http://schemas.microsoft.com/office/drawing/2014/main" id="{8AA9707C-65EF-D2C7-1D89-D74E2BB310F7}"/>
                </a:ext>
              </a:extLst>
            </p:cNvPr>
            <p:cNvSpPr txBox="1"/>
            <p:nvPr/>
          </p:nvSpPr>
          <p:spPr>
            <a:xfrm>
              <a:off x="3624156" y="1515195"/>
              <a:ext cx="5775484" cy="692497"/>
            </a:xfrm>
            <a:prstGeom prst="rect">
              <a:avLst/>
            </a:prstGeom>
            <a:noFill/>
            <a:ln>
              <a:solidFill>
                <a:schemeClr val="accent1"/>
              </a:solidFill>
            </a:ln>
          </p:spPr>
          <p:txBody>
            <a:bodyPr wrap="square">
              <a:spAutoFit/>
            </a:bodyPr>
            <a:lstStyle/>
            <a:p>
              <a:r>
                <a:rPr lang="el-GR" sz="1300" dirty="0">
                  <a:solidFill>
                    <a:srgbClr val="172B4D"/>
                  </a:solidFill>
                </a:rPr>
                <a:t>Ενεργοποιείται όταν ο συμμετέχοντας σημειωθεί ως άτομο με λιγότερες ευκαιρίες και μπορεί να προστεθεί το ανάλογο ποσό. Δεν προκύπτουν πραγματικά έξοδα απαραίτητα για όλους τους συμμετέχοντες με λιγότερες ευκαιρίες.  </a:t>
              </a:r>
            </a:p>
          </p:txBody>
        </p:sp>
        <p:cxnSp>
          <p:nvCxnSpPr>
            <p:cNvPr id="44" name="Straight Arrow Connector 43">
              <a:extLst>
                <a:ext uri="{FF2B5EF4-FFF2-40B4-BE49-F238E27FC236}">
                  <a16:creationId xmlns:a16="http://schemas.microsoft.com/office/drawing/2014/main" id="{2A790B54-9046-DDFA-CD5F-2E9B0A108EB3}"/>
                </a:ext>
              </a:extLst>
            </p:cNvPr>
            <p:cNvCxnSpPr>
              <a:cxnSpLocks/>
            </p:cNvCxnSpPr>
            <p:nvPr/>
          </p:nvCxnSpPr>
          <p:spPr>
            <a:xfrm flipV="1">
              <a:off x="3197610" y="1622141"/>
              <a:ext cx="426546" cy="1724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46" name="TextBox 45">
            <a:extLst>
              <a:ext uri="{FF2B5EF4-FFF2-40B4-BE49-F238E27FC236}">
                <a16:creationId xmlns:a16="http://schemas.microsoft.com/office/drawing/2014/main" id="{03CA545E-DAA4-C305-5DCD-A027AC678EB9}"/>
              </a:ext>
            </a:extLst>
          </p:cNvPr>
          <p:cNvSpPr txBox="1"/>
          <p:nvPr/>
        </p:nvSpPr>
        <p:spPr>
          <a:xfrm>
            <a:off x="9826186" y="2614558"/>
            <a:ext cx="2237995" cy="1492716"/>
          </a:xfrm>
          <a:prstGeom prst="rect">
            <a:avLst/>
          </a:prstGeom>
          <a:noFill/>
          <a:ln>
            <a:solidFill>
              <a:schemeClr val="accent1"/>
            </a:solidFill>
          </a:ln>
        </p:spPr>
        <p:txBody>
          <a:bodyPr wrap="square">
            <a:spAutoFit/>
          </a:bodyPr>
          <a:lstStyle/>
          <a:p>
            <a:pPr algn="ctr"/>
            <a:r>
              <a:rPr lang="el-GR" sz="1300" dirty="0">
                <a:solidFill>
                  <a:srgbClr val="172B4D"/>
                </a:solidFill>
              </a:rPr>
              <a:t>Τ</a:t>
            </a:r>
            <a:r>
              <a:rPr lang="el-GR" sz="1300" b="0" i="0" dirty="0">
                <a:solidFill>
                  <a:srgbClr val="172B4D"/>
                </a:solidFill>
                <a:effectLst/>
              </a:rPr>
              <a:t>ο ποσό για το </a:t>
            </a:r>
            <a:r>
              <a:rPr lang="en-US" sz="1300" b="1" i="0" dirty="0">
                <a:solidFill>
                  <a:srgbClr val="0C66E4"/>
                </a:solidFill>
                <a:effectLst/>
              </a:rPr>
              <a:t>Inclusion support for </a:t>
            </a:r>
            <a:r>
              <a:rPr lang="en-US" sz="1300" b="1" i="0" dirty="0" err="1">
                <a:solidFill>
                  <a:srgbClr val="0C66E4"/>
                </a:solidFill>
                <a:effectLst/>
              </a:rPr>
              <a:t>organisations</a:t>
            </a:r>
            <a:r>
              <a:rPr lang="en-US" sz="1300" b="1" i="0" dirty="0">
                <a:solidFill>
                  <a:srgbClr val="172B4D"/>
                </a:solidFill>
                <a:effectLst/>
              </a:rPr>
              <a:t> </a:t>
            </a:r>
            <a:r>
              <a:rPr lang="el-GR" sz="1300" b="1" i="0" dirty="0">
                <a:solidFill>
                  <a:srgbClr val="172B4D"/>
                </a:solidFill>
                <a:effectLst/>
              </a:rPr>
              <a:t>δεν </a:t>
            </a:r>
            <a:r>
              <a:rPr lang="el-GR" sz="1300" i="0" dirty="0">
                <a:solidFill>
                  <a:srgbClr val="172B4D"/>
                </a:solidFill>
                <a:effectLst/>
              </a:rPr>
              <a:t>συμπεριλαμβάνεται στο συνολικό ποσό της κινητικότητας, προστίθεται αυτόματα στην ενότητα </a:t>
            </a:r>
            <a:r>
              <a:rPr lang="el-GR" sz="1300" b="1" i="0" dirty="0">
                <a:solidFill>
                  <a:srgbClr val="172B4D"/>
                </a:solidFill>
                <a:effectLst/>
              </a:rPr>
              <a:t>«</a:t>
            </a:r>
            <a:r>
              <a:rPr lang="el-GR" sz="1300" b="1" dirty="0">
                <a:solidFill>
                  <a:srgbClr val="172B4D"/>
                </a:solidFill>
              </a:rPr>
              <a:t>Προϋπολογισμός</a:t>
            </a:r>
            <a:r>
              <a:rPr lang="el-GR" sz="1300" b="1" i="0" dirty="0">
                <a:solidFill>
                  <a:srgbClr val="172B4D"/>
                </a:solidFill>
                <a:effectLst/>
              </a:rPr>
              <a:t>».</a:t>
            </a:r>
            <a:r>
              <a:rPr lang="en-US" sz="1300" b="1" i="0" dirty="0">
                <a:solidFill>
                  <a:srgbClr val="172B4D"/>
                </a:solidFill>
                <a:effectLst/>
              </a:rPr>
              <a:t> </a:t>
            </a:r>
            <a:endParaRPr lang="en-US" sz="1300" b="1" dirty="0"/>
          </a:p>
        </p:txBody>
      </p:sp>
    </p:spTree>
    <p:extLst>
      <p:ext uri="{BB962C8B-B14F-4D97-AF65-F5344CB8AC3E}">
        <p14:creationId xmlns:p14="http://schemas.microsoft.com/office/powerpoint/2010/main" val="14757365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EC6C0-C150-6061-FD33-79C6BF446082}"/>
            </a:ext>
          </a:extLst>
        </p:cNvPr>
        <p:cNvGrpSpPr/>
        <p:nvPr/>
      </p:nvGrpSpPr>
      <p:grpSpPr>
        <a:xfrm>
          <a:off x="0" y="0"/>
          <a:ext cx="0" cy="0"/>
          <a:chOff x="0" y="0"/>
          <a:chExt cx="0" cy="0"/>
        </a:xfrm>
      </p:grpSpPr>
      <p:sp>
        <p:nvSpPr>
          <p:cNvPr id="7" name="AutoShape 4" descr="Project List 05.jpg">
            <a:extLst>
              <a:ext uri="{FF2B5EF4-FFF2-40B4-BE49-F238E27FC236}">
                <a16:creationId xmlns:a16="http://schemas.microsoft.com/office/drawing/2014/main" id="{894672C6-4C57-B6D6-E9B7-E6B8BFA29ED3}"/>
              </a:ext>
            </a:extLst>
          </p:cNvP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Rectangle 1">
            <a:extLst>
              <a:ext uri="{FF2B5EF4-FFF2-40B4-BE49-F238E27FC236}">
                <a16:creationId xmlns:a16="http://schemas.microsoft.com/office/drawing/2014/main" id="{920A55B4-314D-9843-2C13-56AF1C0E8426}"/>
              </a:ext>
            </a:extLst>
          </p:cNvPr>
          <p:cNvSpPr>
            <a:spLocks noChangeArrowheads="1"/>
          </p:cNvSpPr>
          <p:nvPr/>
        </p:nvSpPr>
        <p:spPr bwMode="auto">
          <a:xfrm>
            <a:off x="942156" y="885611"/>
            <a:ext cx="10952261" cy="424986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6348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700" b="1" u="sng" dirty="0">
                <a:latin typeface="+mn-lt"/>
              </a:rPr>
              <a:t>"Individual support - grant not required" flag</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700" dirty="0">
              <a:solidFill>
                <a:srgbClr val="172B4D"/>
              </a:solidFill>
              <a:latin typeface="+mn-lt"/>
            </a:endParaRPr>
          </a:p>
          <a:p>
            <a:r>
              <a:rPr lang="el-GR" sz="1700" dirty="0">
                <a:latin typeface="+mn-lt"/>
              </a:rPr>
              <a:t>Αναφορικά με τις κινητικότητες KA131, το πεδίο </a:t>
            </a:r>
            <a:r>
              <a:rPr lang="el-GR" sz="1700" b="1" dirty="0">
                <a:latin typeface="+mn-lt"/>
              </a:rPr>
              <a:t>"Ατομική υποστήριξη – δεν απαιτείται επιχορήγηση"</a:t>
            </a:r>
            <a:r>
              <a:rPr lang="el-GR" sz="1700" dirty="0">
                <a:latin typeface="+mn-lt"/>
              </a:rPr>
              <a:t> είναι πάντα διαθέσιμο για τις </a:t>
            </a:r>
            <a:r>
              <a:rPr lang="el-GR" sz="1700" b="1" dirty="0">
                <a:latin typeface="+mn-lt"/>
              </a:rPr>
              <a:t>κινητικότητες προσωπικού</a:t>
            </a:r>
            <a:r>
              <a:rPr lang="el-GR" sz="1700" dirty="0">
                <a:latin typeface="+mn-lt"/>
              </a:rPr>
              <a:t>. Για τις </a:t>
            </a:r>
            <a:r>
              <a:rPr lang="el-GR" sz="1700" b="1" dirty="0">
                <a:latin typeface="+mn-lt"/>
              </a:rPr>
              <a:t>κινητικότητες σπουδαστών</a:t>
            </a:r>
            <a:r>
              <a:rPr lang="el-GR" sz="1700" dirty="0">
                <a:latin typeface="+mn-lt"/>
              </a:rPr>
              <a:t>, δεν είναι διαθέσιμο για:</a:t>
            </a:r>
          </a:p>
          <a:p>
            <a:endParaRPr lang="el-GR" sz="1700" dirty="0">
              <a:latin typeface="+mn-lt"/>
            </a:endParaRPr>
          </a:p>
          <a:p>
            <a:pPr marL="285750" indent="-285750">
              <a:buFont typeface="Arial" panose="020B0604020202020204" pitchFamily="34" charset="0"/>
              <a:buChar char="•"/>
            </a:pPr>
            <a:r>
              <a:rPr lang="el-GR" sz="1700" dirty="0">
                <a:latin typeface="+mn-lt"/>
              </a:rPr>
              <a:t>σπουδαστές ή πρόσφατους αποφοίτους από Ιδρύματα Ανώτατης Εκπαίδευσης σε </a:t>
            </a:r>
            <a:r>
              <a:rPr lang="el-GR" sz="1700" b="1" dirty="0">
                <a:latin typeface="+mn-lt"/>
              </a:rPr>
              <a:t>απομακρυσμένες περιοχές</a:t>
            </a:r>
            <a:r>
              <a:rPr lang="en-US" sz="1700" b="1" dirty="0">
                <a:latin typeface="+mn-lt"/>
              </a:rPr>
              <a:t> (Outer-most Regions)</a:t>
            </a:r>
          </a:p>
          <a:p>
            <a:pPr marL="285750" indent="-285750">
              <a:buFont typeface="Arial" panose="020B0604020202020204" pitchFamily="34" charset="0"/>
              <a:buChar char="•"/>
            </a:pPr>
            <a:r>
              <a:rPr lang="el-GR" sz="1700" dirty="0">
                <a:latin typeface="+mn-lt"/>
              </a:rPr>
              <a:t>σπουδαστές ή πρόσφατους αποφοίτους που έχουν επισημανθεί ως </a:t>
            </a:r>
            <a:r>
              <a:rPr lang="el-GR" sz="1700" b="1" dirty="0">
                <a:latin typeface="+mn-lt"/>
              </a:rPr>
              <a:t>συμμετέχοντες με λιγότερες ευκαιρίες</a:t>
            </a:r>
            <a:endParaRPr lang="el-GR" sz="1700" dirty="0">
              <a:latin typeface="+mn-lt"/>
            </a:endParaRPr>
          </a:p>
          <a:p>
            <a:pPr marL="285750" indent="-285750">
              <a:buFont typeface="Arial" panose="020B0604020202020204" pitchFamily="34" charset="0"/>
              <a:buChar char="•"/>
            </a:pPr>
            <a:r>
              <a:rPr lang="el-GR" sz="1700" dirty="0">
                <a:latin typeface="+mn-lt"/>
              </a:rPr>
              <a:t>σπουδαστές ή πρόσφατους αποφοίτους που λαμβάνουν </a:t>
            </a:r>
            <a:r>
              <a:rPr lang="en-US" sz="1700" b="1" dirty="0">
                <a:latin typeface="+mn-lt"/>
              </a:rPr>
              <a:t>“Inclusion support for participants”</a:t>
            </a:r>
            <a:r>
              <a:rPr lang="el-GR" sz="1700" b="1" dirty="0">
                <a:latin typeface="+mn-lt"/>
              </a:rPr>
              <a:t> </a:t>
            </a:r>
            <a:r>
              <a:rPr lang="el-GR" sz="1700" dirty="0">
                <a:latin typeface="+mn-lt"/>
              </a:rPr>
              <a:t>(ποσό μεγαλύτερο από 0).</a:t>
            </a:r>
          </a:p>
          <a:p>
            <a:endParaRPr lang="en-US" sz="1700" dirty="0">
              <a:latin typeface="+mn-lt"/>
            </a:endParaRPr>
          </a:p>
          <a:p>
            <a:r>
              <a:rPr lang="el-GR" sz="1700" dirty="0">
                <a:latin typeface="+mn-lt"/>
              </a:rPr>
              <a:t>Στο ΒΜ, κατά την προσθήκη ή ενημέρωση μιας κινητικότητας, το πεδίο </a:t>
            </a:r>
            <a:r>
              <a:rPr lang="el-GR" sz="1700" b="1" dirty="0">
                <a:latin typeface="+mn-lt"/>
              </a:rPr>
              <a:t>"Ατομική υποστήριξη – δεν απαιτείται επιχορήγηση"</a:t>
            </a:r>
            <a:r>
              <a:rPr lang="el-GR" sz="1700" dirty="0">
                <a:latin typeface="+mn-lt"/>
              </a:rPr>
              <a:t> δηλώνει ότι για τη συγκεκριμένη δραστηριότητα κινητικότητας, δεν απαιτείται αυτός ο τύπος επιχορήγησης. Η διαθεσιμότητα του πεδίου εξαρτάται από τον τύπο δράσης του έργου σας ή/και τον τύπο της κινητικότητας.</a:t>
            </a:r>
          </a:p>
          <a:p>
            <a:endParaRPr lang="el-GR" sz="1700" dirty="0">
              <a:latin typeface="+mn-lt"/>
            </a:endParaRPr>
          </a:p>
          <a:p>
            <a:r>
              <a:rPr lang="el-GR" sz="1700" dirty="0">
                <a:latin typeface="+mn-lt"/>
              </a:rPr>
              <a:t>Μόλις επιλεχθεί το πεδίο, η σχετική </a:t>
            </a:r>
            <a:r>
              <a:rPr lang="el-GR" sz="1700" b="1" dirty="0">
                <a:latin typeface="+mn-lt"/>
              </a:rPr>
              <a:t>επιχορήγηση Ατομικής Υποστήριξης</a:t>
            </a:r>
            <a:r>
              <a:rPr lang="el-GR" sz="1700" dirty="0">
                <a:latin typeface="+mn-lt"/>
              </a:rPr>
              <a:t> ορίζεται σε </a:t>
            </a:r>
            <a:r>
              <a:rPr lang="el-GR" sz="1700" b="1" dirty="0">
                <a:latin typeface="+mn-lt"/>
              </a:rPr>
              <a:t>0 ευρώ</a:t>
            </a:r>
            <a:r>
              <a:rPr lang="el-GR" sz="1700" dirty="0">
                <a:latin typeface="+mn-lt"/>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700" b="0" i="0" u="none" strike="noStrike" cap="none" normalizeH="0" baseline="0" dirty="0">
              <a:ln>
                <a:noFill/>
              </a:ln>
              <a:solidFill>
                <a:schemeClr val="tx1"/>
              </a:solidFill>
              <a:effectLst/>
              <a:latin typeface="+mn-lt"/>
            </a:endParaRPr>
          </a:p>
        </p:txBody>
      </p:sp>
      <p:pic>
        <p:nvPicPr>
          <p:cNvPr id="4" name="Picture 3" descr="A white background with black and white clouds&#10;&#10;AI-generated content may be incorrect.">
            <a:extLst>
              <a:ext uri="{FF2B5EF4-FFF2-40B4-BE49-F238E27FC236}">
                <a16:creationId xmlns:a16="http://schemas.microsoft.com/office/drawing/2014/main" id="{BFD67676-CEE5-A565-43AA-12FC2860F772}"/>
              </a:ext>
            </a:extLst>
          </p:cNvPr>
          <p:cNvPicPr>
            <a:picLocks noChangeAspect="1"/>
          </p:cNvPicPr>
          <p:nvPr/>
        </p:nvPicPr>
        <p:blipFill>
          <a:blip r:embed="rId3"/>
          <a:stretch>
            <a:fillRect/>
          </a:stretch>
        </p:blipFill>
        <p:spPr>
          <a:xfrm>
            <a:off x="1375657" y="5135472"/>
            <a:ext cx="7643191" cy="1123120"/>
          </a:xfrm>
          <a:prstGeom prst="rect">
            <a:avLst/>
          </a:prstGeom>
        </p:spPr>
      </p:pic>
      <p:sp>
        <p:nvSpPr>
          <p:cNvPr id="3" name="TextBox 2">
            <a:extLst>
              <a:ext uri="{FF2B5EF4-FFF2-40B4-BE49-F238E27FC236}">
                <a16:creationId xmlns:a16="http://schemas.microsoft.com/office/drawing/2014/main" id="{887CCB4F-EE29-6633-00C9-291B06246497}"/>
              </a:ext>
            </a:extLst>
          </p:cNvPr>
          <p:cNvSpPr txBox="1"/>
          <p:nvPr/>
        </p:nvSpPr>
        <p:spPr>
          <a:xfrm flipH="1">
            <a:off x="-1" y="100053"/>
            <a:ext cx="12378813" cy="461665"/>
          </a:xfrm>
          <a:prstGeom prst="rect">
            <a:avLst/>
          </a:prstGeom>
          <a:noFill/>
        </p:spPr>
        <p:txBody>
          <a:bodyPr wrap="square" rtlCol="0">
            <a:spAutoFit/>
          </a:bodyPr>
          <a:lstStyle/>
          <a:p>
            <a:pPr lvl="0">
              <a:defRPr/>
            </a:pPr>
            <a:r>
              <a:rPr lang="el-GR" sz="2400" b="1" dirty="0">
                <a:solidFill>
                  <a:schemeClr val="bg1"/>
                </a:solidFill>
                <a:latin typeface="Century Gothic" panose="020B0502020202020204" pitchFamily="34" charset="0"/>
              </a:rPr>
              <a:t>Δραστηριότητες Κινητικότητας</a:t>
            </a:r>
            <a:r>
              <a:rPr lang="en-US" sz="2400" b="1" dirty="0">
                <a:solidFill>
                  <a:schemeClr val="bg1"/>
                </a:solidFill>
                <a:latin typeface="Century Gothic" panose="020B0502020202020204" pitchFamily="34" charset="0"/>
              </a:rPr>
              <a:t> </a:t>
            </a:r>
            <a:r>
              <a:rPr lang="en-US" sz="2400" b="1" dirty="0">
                <a:solidFill>
                  <a:schemeClr val="accent4">
                    <a:lumMod val="60000"/>
                    <a:lumOff val="40000"/>
                  </a:schemeClr>
                </a:solidFill>
                <a:latin typeface="Century Gothic" panose="020B0502020202020204" pitchFamily="34" charset="0"/>
              </a:rPr>
              <a:t>(Individual Mobility Activities) – </a:t>
            </a:r>
            <a:r>
              <a:rPr lang="el-GR" sz="2400" b="1" dirty="0">
                <a:solidFill>
                  <a:schemeClr val="bg1"/>
                </a:solidFill>
                <a:latin typeface="Century Gothic" panose="020B0502020202020204" pitchFamily="34" charset="0"/>
              </a:rPr>
              <a:t>Καταχώρηση</a:t>
            </a:r>
            <a:r>
              <a:rPr lang="en-US" sz="2400" b="1" dirty="0">
                <a:solidFill>
                  <a:schemeClr val="bg1"/>
                </a:solidFill>
                <a:latin typeface="Century Gothic" panose="020B0502020202020204" pitchFamily="34" charset="0"/>
              </a:rPr>
              <a:t> (</a:t>
            </a:r>
            <a:r>
              <a:rPr lang="el-GR" sz="2400" b="1" dirty="0">
                <a:solidFill>
                  <a:schemeClr val="bg1"/>
                </a:solidFill>
                <a:latin typeface="Century Gothic" panose="020B0502020202020204" pitchFamily="34" charset="0"/>
              </a:rPr>
              <a:t>4</a:t>
            </a:r>
            <a:r>
              <a:rPr lang="en-US" sz="2400" b="1" dirty="0">
                <a:solidFill>
                  <a:schemeClr val="bg1"/>
                </a:solidFill>
                <a:latin typeface="Century Gothic" panose="020B0502020202020204" pitchFamily="34" charset="0"/>
              </a:rPr>
              <a:t>/11)</a:t>
            </a:r>
            <a:endParaRPr lang="en-GB" sz="24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2547066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85452E-8A58-4E72-17AC-E74D60B22EE2}"/>
            </a:ext>
          </a:extLst>
        </p:cNvPr>
        <p:cNvGrpSpPr/>
        <p:nvPr/>
      </p:nvGrpSpPr>
      <p:grpSpPr>
        <a:xfrm>
          <a:off x="0" y="0"/>
          <a:ext cx="0" cy="0"/>
          <a:chOff x="0" y="0"/>
          <a:chExt cx="0" cy="0"/>
        </a:xfrm>
      </p:grpSpPr>
      <p:pic>
        <p:nvPicPr>
          <p:cNvPr id="5" name="Picture 4" descr="A screenshot of a computer&#10;&#10;AI-generated content may be incorrect.">
            <a:extLst>
              <a:ext uri="{FF2B5EF4-FFF2-40B4-BE49-F238E27FC236}">
                <a16:creationId xmlns:a16="http://schemas.microsoft.com/office/drawing/2014/main" id="{A1728E29-7AA7-435B-DD32-C11EACA53E78}"/>
              </a:ext>
            </a:extLst>
          </p:cNvPr>
          <p:cNvPicPr>
            <a:picLocks noChangeAspect="1"/>
          </p:cNvPicPr>
          <p:nvPr/>
        </p:nvPicPr>
        <p:blipFill>
          <a:blip r:embed="rId3"/>
          <a:stretch>
            <a:fillRect/>
          </a:stretch>
        </p:blipFill>
        <p:spPr>
          <a:xfrm>
            <a:off x="259686" y="1265278"/>
            <a:ext cx="7592244" cy="4511741"/>
          </a:xfrm>
          <a:prstGeom prst="rect">
            <a:avLst/>
          </a:prstGeom>
        </p:spPr>
      </p:pic>
      <p:sp>
        <p:nvSpPr>
          <p:cNvPr id="7" name="AutoShape 4" descr="Project List 05.jpg">
            <a:extLst>
              <a:ext uri="{FF2B5EF4-FFF2-40B4-BE49-F238E27FC236}">
                <a16:creationId xmlns:a16="http://schemas.microsoft.com/office/drawing/2014/main" id="{1461CE3C-45DA-2EA3-D412-47B3511D12FA}"/>
              </a:ext>
            </a:extLst>
          </p:cNvP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2B57928D-840E-E7DB-6067-F008A67889FA}"/>
              </a:ext>
            </a:extLst>
          </p:cNvPr>
          <p:cNvSpPr/>
          <p:nvPr/>
        </p:nvSpPr>
        <p:spPr>
          <a:xfrm>
            <a:off x="501532" y="1986115"/>
            <a:ext cx="1510510" cy="309909"/>
          </a:xfrm>
          <a:prstGeom prst="rect">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E92C2D46-D020-05BA-ED0F-162D74E4E7A5}"/>
              </a:ext>
            </a:extLst>
          </p:cNvPr>
          <p:cNvSpPr txBox="1"/>
          <p:nvPr/>
        </p:nvSpPr>
        <p:spPr>
          <a:xfrm>
            <a:off x="155576" y="6001199"/>
            <a:ext cx="3908324" cy="584775"/>
          </a:xfrm>
          <a:prstGeom prst="rect">
            <a:avLst/>
          </a:prstGeom>
          <a:noFill/>
        </p:spPr>
        <p:txBody>
          <a:bodyPr wrap="square">
            <a:spAutoFit/>
          </a:bodyPr>
          <a:lstStyle/>
          <a:p>
            <a:r>
              <a:rPr lang="en-US" sz="1600" b="1" i="0" dirty="0">
                <a:solidFill>
                  <a:srgbClr val="172B4D"/>
                </a:solidFill>
                <a:effectLst/>
                <a:latin typeface="-apple-system"/>
              </a:rPr>
              <a:t>eLearning video </a:t>
            </a:r>
            <a:r>
              <a:rPr lang="en-US" sz="1600" b="1" i="0" dirty="0">
                <a:solidFill>
                  <a:srgbClr val="0C66E4"/>
                </a:solidFill>
                <a:effectLst/>
                <a:latin typeface="-apple-system"/>
                <a:hlinkClick r:id="rId4"/>
              </a:rPr>
              <a:t>How to link BIP (Blended intensive </a:t>
            </a:r>
            <a:r>
              <a:rPr lang="en-US" sz="1600" b="1" i="0" dirty="0" err="1">
                <a:solidFill>
                  <a:srgbClr val="0C66E4"/>
                </a:solidFill>
                <a:effectLst/>
                <a:latin typeface="-apple-system"/>
                <a:hlinkClick r:id="rId4"/>
              </a:rPr>
              <a:t>programme</a:t>
            </a:r>
            <a:r>
              <a:rPr lang="en-US" sz="1600" b="1" i="0" dirty="0">
                <a:solidFill>
                  <a:srgbClr val="0C66E4"/>
                </a:solidFill>
                <a:effectLst/>
                <a:latin typeface="-apple-system"/>
                <a:hlinkClick r:id="rId4"/>
              </a:rPr>
              <a:t>) to a mobility activity</a:t>
            </a:r>
            <a:r>
              <a:rPr lang="en-US" sz="1600" b="1" i="0" dirty="0">
                <a:solidFill>
                  <a:srgbClr val="172B4D"/>
                </a:solidFill>
                <a:effectLst/>
                <a:latin typeface="-apple-system"/>
                <a:hlinkClick r:id="rId5"/>
              </a:rPr>
              <a:t>.</a:t>
            </a:r>
            <a:endParaRPr lang="en-US" sz="1600" dirty="0"/>
          </a:p>
        </p:txBody>
      </p:sp>
      <p:sp>
        <p:nvSpPr>
          <p:cNvPr id="2" name="TextBox 1">
            <a:extLst>
              <a:ext uri="{FF2B5EF4-FFF2-40B4-BE49-F238E27FC236}">
                <a16:creationId xmlns:a16="http://schemas.microsoft.com/office/drawing/2014/main" id="{10B7BAEB-C41A-B5F6-9281-53172599D525}"/>
              </a:ext>
            </a:extLst>
          </p:cNvPr>
          <p:cNvSpPr txBox="1"/>
          <p:nvPr/>
        </p:nvSpPr>
        <p:spPr>
          <a:xfrm flipH="1">
            <a:off x="-1" y="100053"/>
            <a:ext cx="12378813" cy="461665"/>
          </a:xfrm>
          <a:prstGeom prst="rect">
            <a:avLst/>
          </a:prstGeom>
          <a:noFill/>
        </p:spPr>
        <p:txBody>
          <a:bodyPr wrap="square" rtlCol="0">
            <a:spAutoFit/>
          </a:bodyPr>
          <a:lstStyle/>
          <a:p>
            <a:pPr lvl="0">
              <a:defRPr/>
            </a:pPr>
            <a:r>
              <a:rPr lang="el-GR" sz="2400" b="1" dirty="0">
                <a:solidFill>
                  <a:schemeClr val="bg1"/>
                </a:solidFill>
                <a:latin typeface="Century Gothic" panose="020B0502020202020204" pitchFamily="34" charset="0"/>
              </a:rPr>
              <a:t>Δραστηριότητες Κινητικότητας</a:t>
            </a:r>
            <a:r>
              <a:rPr lang="en-US" sz="2400" b="1" dirty="0">
                <a:solidFill>
                  <a:schemeClr val="bg1"/>
                </a:solidFill>
                <a:latin typeface="Century Gothic" panose="020B0502020202020204" pitchFamily="34" charset="0"/>
              </a:rPr>
              <a:t> </a:t>
            </a:r>
            <a:r>
              <a:rPr lang="en-US" sz="2400" b="1" dirty="0">
                <a:solidFill>
                  <a:schemeClr val="accent4">
                    <a:lumMod val="60000"/>
                    <a:lumOff val="40000"/>
                  </a:schemeClr>
                </a:solidFill>
                <a:latin typeface="Century Gothic" panose="020B0502020202020204" pitchFamily="34" charset="0"/>
              </a:rPr>
              <a:t>(Individual Mobility Activities) – </a:t>
            </a:r>
            <a:r>
              <a:rPr lang="el-GR" sz="2400" b="1" dirty="0">
                <a:solidFill>
                  <a:schemeClr val="bg1"/>
                </a:solidFill>
                <a:latin typeface="Century Gothic" panose="020B0502020202020204" pitchFamily="34" charset="0"/>
              </a:rPr>
              <a:t>Καταχώρηση</a:t>
            </a:r>
            <a:r>
              <a:rPr lang="en-US" sz="2400" b="1" dirty="0">
                <a:solidFill>
                  <a:schemeClr val="bg1"/>
                </a:solidFill>
                <a:latin typeface="Century Gothic" panose="020B0502020202020204" pitchFamily="34" charset="0"/>
              </a:rPr>
              <a:t> (</a:t>
            </a:r>
            <a:r>
              <a:rPr lang="el-GR" sz="2400" b="1" dirty="0">
                <a:solidFill>
                  <a:schemeClr val="bg1"/>
                </a:solidFill>
                <a:latin typeface="Century Gothic" panose="020B0502020202020204" pitchFamily="34" charset="0"/>
              </a:rPr>
              <a:t>5</a:t>
            </a:r>
            <a:r>
              <a:rPr lang="en-US" sz="2400" b="1" dirty="0">
                <a:solidFill>
                  <a:schemeClr val="bg1"/>
                </a:solidFill>
                <a:latin typeface="Century Gothic" panose="020B0502020202020204" pitchFamily="34" charset="0"/>
              </a:rPr>
              <a:t>/11)</a:t>
            </a:r>
            <a:endParaRPr lang="en-GB" sz="2400" b="1" dirty="0">
              <a:solidFill>
                <a:schemeClr val="bg1"/>
              </a:solidFill>
              <a:latin typeface="Century Gothic" panose="020B0502020202020204" pitchFamily="34" charset="0"/>
            </a:endParaRPr>
          </a:p>
        </p:txBody>
      </p:sp>
      <p:sp>
        <p:nvSpPr>
          <p:cNvPr id="3" name="Rectangle 2">
            <a:extLst>
              <a:ext uri="{FF2B5EF4-FFF2-40B4-BE49-F238E27FC236}">
                <a16:creationId xmlns:a16="http://schemas.microsoft.com/office/drawing/2014/main" id="{CADC74FD-8451-9A7D-86FF-4CB3BBAB2FA5}"/>
              </a:ext>
            </a:extLst>
          </p:cNvPr>
          <p:cNvSpPr/>
          <p:nvPr/>
        </p:nvSpPr>
        <p:spPr>
          <a:xfrm>
            <a:off x="2109738" y="1990837"/>
            <a:ext cx="1334028" cy="309909"/>
          </a:xfrm>
          <a:prstGeom prst="rect">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CF81BA2A-1628-48B6-7421-622F98FAF593}"/>
              </a:ext>
            </a:extLst>
          </p:cNvPr>
          <p:cNvSpPr txBox="1"/>
          <p:nvPr/>
        </p:nvSpPr>
        <p:spPr>
          <a:xfrm>
            <a:off x="8023991" y="782121"/>
            <a:ext cx="3908323" cy="5293757"/>
          </a:xfrm>
          <a:prstGeom prst="rect">
            <a:avLst/>
          </a:prstGeom>
          <a:noFill/>
        </p:spPr>
        <p:txBody>
          <a:bodyPr wrap="square">
            <a:spAutoFit/>
          </a:bodyPr>
          <a:lstStyle/>
          <a:p>
            <a:endParaRPr lang="en-US" sz="1300" dirty="0"/>
          </a:p>
          <a:p>
            <a:r>
              <a:rPr lang="el-GR" sz="1300" dirty="0"/>
              <a:t>Η ένδειξη </a:t>
            </a:r>
            <a:r>
              <a:rPr lang="en-US" sz="1300" dirty="0"/>
              <a:t>“</a:t>
            </a:r>
            <a:r>
              <a:rPr lang="en-US" sz="1300" b="1" dirty="0"/>
              <a:t>Mobility to a </a:t>
            </a:r>
            <a:r>
              <a:rPr lang="el-GR" sz="1300" b="1" dirty="0" err="1"/>
              <a:t>Blended</a:t>
            </a:r>
            <a:r>
              <a:rPr lang="el-GR" sz="1300" b="1" dirty="0"/>
              <a:t> </a:t>
            </a:r>
            <a:r>
              <a:rPr lang="el-GR" sz="1300" b="1" dirty="0" err="1"/>
              <a:t>Intensive</a:t>
            </a:r>
            <a:r>
              <a:rPr lang="el-GR" sz="1300" b="1" dirty="0"/>
              <a:t> Programme</a:t>
            </a:r>
            <a:r>
              <a:rPr lang="en-US" sz="1300" b="1" dirty="0"/>
              <a:t>”</a:t>
            </a:r>
            <a:r>
              <a:rPr lang="el-GR" sz="1300" b="1" dirty="0"/>
              <a:t> </a:t>
            </a:r>
            <a:r>
              <a:rPr lang="el-GR" sz="1300" dirty="0"/>
              <a:t>είναι διαθέσιμη στην ενότητα </a:t>
            </a:r>
            <a:r>
              <a:rPr lang="en-US" sz="1300" b="1" dirty="0"/>
              <a:t>“</a:t>
            </a:r>
            <a:r>
              <a:rPr lang="el-GR" sz="1300" b="1" dirty="0"/>
              <a:t>M</a:t>
            </a:r>
            <a:r>
              <a:rPr lang="en-US" sz="1300" b="1" dirty="0"/>
              <a:t>OBILITY ACTIVITY” </a:t>
            </a:r>
            <a:r>
              <a:rPr lang="el-GR" sz="1300" dirty="0"/>
              <a:t>μόλις επιλεγεί ο τύπος κινητικότητας</a:t>
            </a:r>
            <a:r>
              <a:rPr lang="en-US" sz="1300" b="1" dirty="0"/>
              <a:t> </a:t>
            </a:r>
            <a:r>
              <a:rPr lang="el-GR" sz="1300" b="1" dirty="0"/>
              <a:t>και μπορεί να συνδέσει μια κινητικότητα </a:t>
            </a:r>
            <a:r>
              <a:rPr lang="el-GR" sz="1300" dirty="0"/>
              <a:t>με ένα </a:t>
            </a:r>
            <a:r>
              <a:rPr lang="en-US" sz="1300" dirty="0"/>
              <a:t>BIP </a:t>
            </a:r>
            <a:r>
              <a:rPr lang="el-GR" sz="1300" dirty="0"/>
              <a:t>που οργανώνεται στο πλαίσιο ενός σχεδίου KA131.</a:t>
            </a:r>
            <a:endParaRPr lang="en-US" sz="1300" b="1" dirty="0"/>
          </a:p>
          <a:p>
            <a:endParaRPr lang="en-US" sz="1300" dirty="0"/>
          </a:p>
          <a:p>
            <a:r>
              <a:rPr lang="el-GR" sz="1300" b="1" u="sng" dirty="0"/>
              <a:t>Επιλέξιμοι τύποι δραστηριότητας για </a:t>
            </a:r>
            <a:r>
              <a:rPr lang="en-US" sz="1300" b="1" u="sng" dirty="0"/>
              <a:t>BIP: </a:t>
            </a:r>
            <a:r>
              <a:rPr lang="el-GR" sz="1300" b="1" u="sng" dirty="0"/>
              <a:t> </a:t>
            </a:r>
            <a:endParaRPr lang="en-US" sz="1300" b="1" u="sng" dirty="0"/>
          </a:p>
          <a:p>
            <a:pPr marL="171450" indent="-171450">
              <a:buFont typeface="Arial" panose="020B0604020202020204" pitchFamily="34" charset="0"/>
              <a:buChar char="•"/>
            </a:pPr>
            <a:r>
              <a:rPr lang="el-GR" sz="1300" dirty="0"/>
              <a:t>Κινητικότητα φοιτητών για σπουδές</a:t>
            </a:r>
            <a:endParaRPr lang="en-US" sz="1300" dirty="0"/>
          </a:p>
          <a:p>
            <a:pPr marL="171450" indent="-171450">
              <a:buFont typeface="Arial" panose="020B0604020202020204" pitchFamily="34" charset="0"/>
              <a:buChar char="•"/>
            </a:pPr>
            <a:r>
              <a:rPr lang="el-GR" sz="1300" dirty="0"/>
              <a:t>Κινητικότητα προσωπικού για διδασκαλία</a:t>
            </a:r>
            <a:endParaRPr lang="en-US" sz="1300" dirty="0"/>
          </a:p>
          <a:p>
            <a:pPr marL="171450" indent="-171450">
              <a:buFont typeface="Arial" panose="020B0604020202020204" pitchFamily="34" charset="0"/>
              <a:buChar char="•"/>
            </a:pPr>
            <a:r>
              <a:rPr lang="el-GR" sz="1300" dirty="0"/>
              <a:t>Κινητικότητα προσωπικού για επιμόρφωση, </a:t>
            </a:r>
            <a:endParaRPr lang="en-US" sz="1300" dirty="0"/>
          </a:p>
          <a:p>
            <a:endParaRPr lang="en-US" sz="1300" dirty="0"/>
          </a:p>
          <a:p>
            <a:r>
              <a:rPr lang="el-GR" sz="1300" b="1" dirty="0"/>
              <a:t>ΚΑ171 -</a:t>
            </a:r>
            <a:r>
              <a:rPr lang="en-US" sz="1300" dirty="0"/>
              <a:t> </a:t>
            </a:r>
            <a:r>
              <a:rPr lang="el-GR" sz="1300" dirty="0"/>
              <a:t>Πρέπει πρώτα να επιλεγεί η ένδειξη </a:t>
            </a:r>
            <a:r>
              <a:rPr lang="en-US" sz="1300" b="1" dirty="0"/>
              <a:t>“</a:t>
            </a:r>
            <a:r>
              <a:rPr lang="el-GR" sz="1300" b="1" dirty="0" err="1"/>
              <a:t>Blended</a:t>
            </a:r>
            <a:r>
              <a:rPr lang="el-GR" sz="1300" b="1" dirty="0"/>
              <a:t> mobility </a:t>
            </a:r>
            <a:r>
              <a:rPr lang="el-GR" sz="1300" b="1" dirty="0" err="1"/>
              <a:t>activity</a:t>
            </a:r>
            <a:r>
              <a:rPr lang="en-US" sz="1300" b="1" dirty="0"/>
              <a:t>” </a:t>
            </a:r>
            <a:r>
              <a:rPr lang="el-GR" sz="1300" dirty="0"/>
              <a:t>και μετά η  ένδειξη </a:t>
            </a:r>
            <a:r>
              <a:rPr lang="en-US" sz="1300" dirty="0"/>
              <a:t>“</a:t>
            </a:r>
            <a:r>
              <a:rPr lang="el-GR" sz="1300" b="1" dirty="0" err="1"/>
              <a:t>Blended</a:t>
            </a:r>
            <a:r>
              <a:rPr lang="el-GR" sz="1300" b="1" dirty="0"/>
              <a:t> </a:t>
            </a:r>
            <a:r>
              <a:rPr lang="en-US" sz="1300" b="1" dirty="0"/>
              <a:t>Intensive </a:t>
            </a:r>
            <a:r>
              <a:rPr lang="en-US" sz="1300" b="1" dirty="0" err="1"/>
              <a:t>Programme</a:t>
            </a:r>
            <a:r>
              <a:rPr lang="en-US" sz="1300" b="1" dirty="0"/>
              <a:t>”</a:t>
            </a:r>
            <a:r>
              <a:rPr lang="el-GR" sz="1300" dirty="0"/>
              <a:t> στην ίδια ενότητα.</a:t>
            </a:r>
          </a:p>
          <a:p>
            <a:endParaRPr lang="el-GR" sz="1300" dirty="0"/>
          </a:p>
          <a:p>
            <a:r>
              <a:rPr lang="el-GR" sz="1300" dirty="0"/>
              <a:t>Όταν </a:t>
            </a:r>
            <a:r>
              <a:rPr lang="en-US" sz="1300" dirty="0"/>
              <a:t> </a:t>
            </a:r>
            <a:r>
              <a:rPr lang="el-GR" sz="1300" dirty="0"/>
              <a:t>γίνουν οι πιο πάνω επιλογές τότε θα πρέπει να γίνει και η επιλογή του </a:t>
            </a:r>
            <a:r>
              <a:rPr lang="el-GR" sz="1300" dirty="0" err="1"/>
              <a:t>Blended</a:t>
            </a:r>
            <a:r>
              <a:rPr lang="el-GR" sz="1300" dirty="0"/>
              <a:t> </a:t>
            </a:r>
            <a:r>
              <a:rPr lang="el-GR" sz="1300" dirty="0" err="1"/>
              <a:t>Intensive</a:t>
            </a:r>
            <a:r>
              <a:rPr lang="el-GR" sz="1300" dirty="0"/>
              <a:t> Programme, ώστε να συνδεθεί η δραστηριότητα κινητικότητας με αυτό, καθώς και να παρασχεθούν πληροφορίες σχετικά με το εικονικό σκέλος της δραστηριότητας κινητικότητας. </a:t>
            </a:r>
          </a:p>
          <a:p>
            <a:endParaRPr lang="en-US" sz="1300" dirty="0"/>
          </a:p>
          <a:p>
            <a:r>
              <a:rPr lang="el-GR" sz="1300" dirty="0"/>
              <a:t>Η ένδειξη </a:t>
            </a:r>
            <a:r>
              <a:rPr lang="en-US" sz="1300" b="1" dirty="0"/>
              <a:t>“</a:t>
            </a:r>
            <a:r>
              <a:rPr lang="el-GR" sz="1300" b="1" dirty="0" err="1"/>
              <a:t>Blended</a:t>
            </a:r>
            <a:r>
              <a:rPr lang="el-GR" sz="1300" b="1" dirty="0"/>
              <a:t> </a:t>
            </a:r>
            <a:r>
              <a:rPr lang="el-GR" sz="1300" b="1" dirty="0" err="1"/>
              <a:t>Intensive</a:t>
            </a:r>
            <a:r>
              <a:rPr lang="el-GR" sz="1300" b="1" dirty="0"/>
              <a:t> Programme</a:t>
            </a:r>
            <a:r>
              <a:rPr lang="en-US" sz="1300" b="1" dirty="0"/>
              <a:t>”</a:t>
            </a:r>
            <a:r>
              <a:rPr lang="el-GR" sz="1300" b="1" dirty="0"/>
              <a:t> </a:t>
            </a:r>
            <a:r>
              <a:rPr lang="el-GR" sz="1300" dirty="0"/>
              <a:t>και η ένδειξη </a:t>
            </a:r>
            <a:r>
              <a:rPr lang="en-US" sz="1300" b="1" dirty="0"/>
              <a:t>“</a:t>
            </a:r>
            <a:r>
              <a:rPr lang="el-GR" sz="1300" b="1" dirty="0" err="1"/>
              <a:t>Long-term</a:t>
            </a:r>
            <a:r>
              <a:rPr lang="el-GR" sz="1300" b="1" dirty="0"/>
              <a:t> mobility </a:t>
            </a:r>
            <a:r>
              <a:rPr lang="el-GR" sz="1300" b="1" dirty="0" err="1"/>
              <a:t>activity</a:t>
            </a:r>
            <a:r>
              <a:rPr lang="en-US" sz="1300" b="1" dirty="0"/>
              <a:t>”</a:t>
            </a:r>
            <a:r>
              <a:rPr lang="el-GR" sz="1300" dirty="0"/>
              <a:t>, εφόσον είναι διαθέσιμη, </a:t>
            </a:r>
            <a:r>
              <a:rPr lang="el-GR" sz="1300" dirty="0" err="1"/>
              <a:t>αλληλοαποκλείονται</a:t>
            </a:r>
            <a:r>
              <a:rPr lang="el-GR" sz="1300" dirty="0"/>
              <a:t>.</a:t>
            </a:r>
          </a:p>
        </p:txBody>
      </p:sp>
    </p:spTree>
    <p:extLst>
      <p:ext uri="{BB962C8B-B14F-4D97-AF65-F5344CB8AC3E}">
        <p14:creationId xmlns:p14="http://schemas.microsoft.com/office/powerpoint/2010/main" val="26712301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26582C-2D90-8333-180E-51B3F164C79E}"/>
            </a:ext>
          </a:extLst>
        </p:cNvPr>
        <p:cNvGrpSpPr/>
        <p:nvPr/>
      </p:nvGrpSpPr>
      <p:grpSpPr>
        <a:xfrm>
          <a:off x="0" y="0"/>
          <a:ext cx="0" cy="0"/>
          <a:chOff x="0" y="0"/>
          <a:chExt cx="0" cy="0"/>
        </a:xfrm>
      </p:grpSpPr>
      <p:sp>
        <p:nvSpPr>
          <p:cNvPr id="7" name="AutoShape 4" descr="Project List 05.jpg">
            <a:extLst>
              <a:ext uri="{FF2B5EF4-FFF2-40B4-BE49-F238E27FC236}">
                <a16:creationId xmlns:a16="http://schemas.microsoft.com/office/drawing/2014/main" id="{2AD21812-63FD-E174-9C8C-0DD429B8935B}"/>
              </a:ext>
            </a:extLst>
          </p:cNvP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D64C1F57-8CFE-16B0-0ED6-B1D048FFE054}"/>
              </a:ext>
            </a:extLst>
          </p:cNvPr>
          <p:cNvSpPr txBox="1"/>
          <p:nvPr/>
        </p:nvSpPr>
        <p:spPr>
          <a:xfrm flipH="1">
            <a:off x="-1" y="82462"/>
            <a:ext cx="13135897" cy="461665"/>
          </a:xfrm>
          <a:prstGeom prst="rect">
            <a:avLst/>
          </a:prstGeom>
          <a:noFill/>
        </p:spPr>
        <p:txBody>
          <a:bodyPr wrap="square" rtlCol="0">
            <a:spAutoFit/>
          </a:bodyPr>
          <a:lstStyle/>
          <a:p>
            <a:pPr lvl="0">
              <a:defRPr/>
            </a:pPr>
            <a:r>
              <a:rPr lang="el-GR" sz="2300" b="1" dirty="0">
                <a:solidFill>
                  <a:schemeClr val="bg1"/>
                </a:solidFill>
                <a:latin typeface="Century Gothic" panose="020B0502020202020204" pitchFamily="34" charset="0"/>
              </a:rPr>
              <a:t>Δραστηριότητες Κινητικότητας</a:t>
            </a:r>
            <a:r>
              <a:rPr lang="en-US" sz="2300" b="1" dirty="0">
                <a:solidFill>
                  <a:schemeClr val="bg1"/>
                </a:solidFill>
                <a:latin typeface="Century Gothic" panose="020B0502020202020204" pitchFamily="34" charset="0"/>
              </a:rPr>
              <a:t> </a:t>
            </a:r>
            <a:r>
              <a:rPr lang="en-US" sz="2300" b="1" dirty="0">
                <a:solidFill>
                  <a:schemeClr val="accent4">
                    <a:lumMod val="60000"/>
                    <a:lumOff val="40000"/>
                  </a:schemeClr>
                </a:solidFill>
                <a:latin typeface="Century Gothic" panose="020B0502020202020204" pitchFamily="34" charset="0"/>
              </a:rPr>
              <a:t>(Individual Mobility Activities/BIP)- </a:t>
            </a:r>
            <a:r>
              <a:rPr lang="el-GR" sz="2300" b="1" dirty="0">
                <a:solidFill>
                  <a:schemeClr val="bg1"/>
                </a:solidFill>
                <a:latin typeface="Century Gothic" panose="020B0502020202020204" pitchFamily="34" charset="0"/>
              </a:rPr>
              <a:t>Καταχώρηση</a:t>
            </a:r>
            <a:r>
              <a:rPr lang="en-US" sz="2300" b="1" dirty="0">
                <a:solidFill>
                  <a:schemeClr val="bg1"/>
                </a:solidFill>
                <a:latin typeface="Century Gothic" panose="020B0502020202020204" pitchFamily="34" charset="0"/>
              </a:rPr>
              <a:t> (6/11)</a:t>
            </a:r>
            <a:endParaRPr lang="en-GB" sz="2300" b="1" dirty="0">
              <a:solidFill>
                <a:srgbClr val="FF0000"/>
              </a:solidFill>
              <a:latin typeface="Century Gothic" panose="020B0502020202020204" pitchFamily="34" charset="0"/>
            </a:endParaRPr>
          </a:p>
        </p:txBody>
      </p:sp>
      <p:sp>
        <p:nvSpPr>
          <p:cNvPr id="3" name="TextBox 2">
            <a:extLst>
              <a:ext uri="{FF2B5EF4-FFF2-40B4-BE49-F238E27FC236}">
                <a16:creationId xmlns:a16="http://schemas.microsoft.com/office/drawing/2014/main" id="{1D4CAB1F-DC40-43F8-7899-7750F9AD3DEA}"/>
              </a:ext>
            </a:extLst>
          </p:cNvPr>
          <p:cNvSpPr txBox="1"/>
          <p:nvPr/>
        </p:nvSpPr>
        <p:spPr>
          <a:xfrm>
            <a:off x="155574" y="496268"/>
            <a:ext cx="11485819" cy="5909310"/>
          </a:xfrm>
          <a:prstGeom prst="rect">
            <a:avLst/>
          </a:prstGeom>
          <a:noFill/>
        </p:spPr>
        <p:txBody>
          <a:bodyPr wrap="square">
            <a:spAutoFit/>
          </a:bodyPr>
          <a:lstStyle/>
          <a:p>
            <a:pPr>
              <a:buNone/>
            </a:pPr>
            <a:endParaRPr lang="el-GR" sz="1400" dirty="0"/>
          </a:p>
          <a:p>
            <a:pPr>
              <a:buNone/>
            </a:pPr>
            <a:r>
              <a:rPr lang="el-GR" sz="1400" dirty="0"/>
              <a:t>Για να συνδέσετε μια δραστηριότητα κινητικότητας με ένα </a:t>
            </a:r>
            <a:r>
              <a:rPr lang="el-GR" sz="1400" b="1" dirty="0"/>
              <a:t>Μεικτό Εντατικό Πρόγραμμα (BIP)</a:t>
            </a:r>
            <a:r>
              <a:rPr lang="el-GR" sz="1400" dirty="0"/>
              <a:t>, ακολουθήστε τα πιο βήματα στην οθόνη της δραστηριότητας κινητικότητας, προσβάσιμη από την ενότητα </a:t>
            </a:r>
            <a:r>
              <a:rPr lang="el-GR" sz="1400" b="1" dirty="0"/>
              <a:t>Δραστηριότητες Κινητικότητας</a:t>
            </a:r>
            <a:r>
              <a:rPr lang="el-GR" sz="1400" dirty="0"/>
              <a:t> του έργου, για τον επιλεγμένο συμμετέχοντα:</a:t>
            </a:r>
          </a:p>
          <a:p>
            <a:pPr>
              <a:buNone/>
            </a:pPr>
            <a:endParaRPr lang="el-GR" sz="1400" dirty="0"/>
          </a:p>
          <a:p>
            <a:pPr marL="342900" indent="-342900">
              <a:buFont typeface="+mj-lt"/>
              <a:buAutoNum type="arabicPeriod"/>
            </a:pPr>
            <a:r>
              <a:rPr lang="el-GR" sz="1400" dirty="0"/>
              <a:t>Επιλέξτε την ένδειξη </a:t>
            </a:r>
            <a:r>
              <a:rPr lang="el-GR" sz="1400" b="1" dirty="0"/>
              <a:t>«Κινητικότητα σε Μεικτό Εντατικό Πρόγραμμα»</a:t>
            </a:r>
            <a:r>
              <a:rPr lang="el-GR" sz="1400" dirty="0"/>
              <a:t> (για KA131) / </a:t>
            </a:r>
            <a:r>
              <a:rPr lang="el-GR" sz="1400" b="1" dirty="0"/>
              <a:t>«Μεικτό Εντατικό Πρόγραμμα»</a:t>
            </a:r>
            <a:r>
              <a:rPr lang="el-GR" sz="1400" dirty="0"/>
              <a:t> (για KA171).</a:t>
            </a:r>
          </a:p>
          <a:p>
            <a:pPr marL="342900" indent="-342900">
              <a:buFont typeface="+mj-lt"/>
              <a:buAutoNum type="arabicPeriod"/>
            </a:pPr>
            <a:endParaRPr lang="el-GR" sz="1400" dirty="0"/>
          </a:p>
          <a:p>
            <a:pPr marL="342900" indent="-342900">
              <a:buFont typeface="+mj-lt"/>
              <a:buAutoNum type="arabicPeriod"/>
            </a:pPr>
            <a:r>
              <a:rPr lang="el-GR" sz="1400" dirty="0"/>
              <a:t>Επιλέξτε το σχετικό </a:t>
            </a:r>
            <a:r>
              <a:rPr lang="el-GR" sz="1400" b="1" dirty="0"/>
              <a:t>ID του Μεικτού Εντατικού Προγράμματος</a:t>
            </a:r>
            <a:r>
              <a:rPr lang="en-US" sz="1400" b="1" dirty="0"/>
              <a:t> (BIP ID)</a:t>
            </a:r>
            <a:r>
              <a:rPr lang="el-GR" sz="1400" dirty="0"/>
              <a:t> στην ενότητα </a:t>
            </a:r>
            <a:r>
              <a:rPr lang="el-GR" sz="1400" b="1" dirty="0"/>
              <a:t>Από-Έως</a:t>
            </a:r>
            <a:r>
              <a:rPr lang="el-GR" sz="1400" dirty="0"/>
              <a:t> της οθόνης κινητικότητας.</a:t>
            </a:r>
          </a:p>
          <a:p>
            <a:pPr marL="342900" indent="-342900">
              <a:buFont typeface="+mj-lt"/>
              <a:buAutoNum type="arabicPeriod"/>
            </a:pPr>
            <a:endParaRPr lang="el-GR" sz="1400" dirty="0"/>
          </a:p>
          <a:p>
            <a:pPr marL="342900" indent="-342900">
              <a:buFont typeface="+mj-lt"/>
              <a:buAutoNum type="arabicPeriod"/>
            </a:pPr>
            <a:r>
              <a:rPr lang="el-GR" sz="1400" dirty="0"/>
              <a:t>Βεβαιωθείτε ότι η </a:t>
            </a:r>
            <a:r>
              <a:rPr lang="el-GR" sz="1400" b="1" dirty="0"/>
              <a:t>Ημερομηνία Έναρξης</a:t>
            </a:r>
            <a:r>
              <a:rPr lang="el-GR" sz="1400" dirty="0"/>
              <a:t> και η </a:t>
            </a:r>
            <a:r>
              <a:rPr lang="el-GR" sz="1400" b="1" dirty="0"/>
              <a:t>Ημερομηνία Λήξης</a:t>
            </a:r>
            <a:r>
              <a:rPr lang="el-GR" sz="1400" dirty="0"/>
              <a:t> της δραστηριότητας κινητικότητας έχουν συμπληρωθεί σωστά </a:t>
            </a:r>
            <a:r>
              <a:rPr lang="el-GR" sz="1400" b="1" dirty="0"/>
              <a:t>πριν προσπαθήσετε να τη συνδέσετε</a:t>
            </a:r>
            <a:r>
              <a:rPr lang="el-GR" sz="1400" dirty="0"/>
              <a:t> με κάποιο συγκεκριμένο </a:t>
            </a:r>
            <a:r>
              <a:rPr lang="en-US" sz="1400" dirty="0"/>
              <a:t>BIP. </a:t>
            </a:r>
            <a:endParaRPr lang="el-GR" sz="1400" dirty="0"/>
          </a:p>
          <a:p>
            <a:pPr marL="342900" indent="-342900">
              <a:buFont typeface="+mj-lt"/>
              <a:buAutoNum type="arabicPeriod"/>
            </a:pPr>
            <a:endParaRPr lang="el-GR" sz="1400" dirty="0"/>
          </a:p>
          <a:p>
            <a:pPr marL="342900" indent="-342900">
              <a:buFont typeface="+mj-lt"/>
              <a:buAutoNum type="arabicPeriod"/>
            </a:pPr>
            <a:r>
              <a:rPr lang="el-GR" sz="1400" dirty="0"/>
              <a:t>Κάνοντας κλικ στο κουμπί </a:t>
            </a:r>
            <a:r>
              <a:rPr lang="el-GR" sz="1400" b="1" dirty="0"/>
              <a:t>Επιλογή</a:t>
            </a:r>
            <a:r>
              <a:rPr lang="el-GR" sz="1400" dirty="0"/>
              <a:t> για το πεδίο </a:t>
            </a:r>
            <a:r>
              <a:rPr lang="en-US" sz="1400" b="1" dirty="0"/>
              <a:t>BIP</a:t>
            </a:r>
            <a:r>
              <a:rPr lang="en-US" sz="1400" dirty="0"/>
              <a:t> </a:t>
            </a:r>
            <a:r>
              <a:rPr lang="el-GR" sz="1400" b="1" dirty="0"/>
              <a:t>ID</a:t>
            </a:r>
            <a:r>
              <a:rPr lang="el-GR" sz="1400" dirty="0"/>
              <a:t>, ανοίγει ένα αναδυόμενο παράθυρο που περιέχει λίστα με τα μεικτά εντατικά προγράμματα:</a:t>
            </a:r>
          </a:p>
          <a:p>
            <a:pPr marL="857250" lvl="1" indent="-400050">
              <a:buFont typeface="+mj-lt"/>
              <a:buAutoNum type="romanUcPeriod"/>
            </a:pPr>
            <a:r>
              <a:rPr lang="el-GR" sz="1400" dirty="0"/>
              <a:t>Μεικτά εντατικά προγράμματα με </a:t>
            </a:r>
            <a:r>
              <a:rPr lang="el-GR" sz="1400" b="1" dirty="0"/>
              <a:t>κατάσταση Ολοκληρωμένο</a:t>
            </a:r>
            <a:r>
              <a:rPr lang="el-GR" sz="1400" dirty="0"/>
              <a:t> από το τρέχον σχέδιο, για τα οποία η ημερομηνία έναρξης και η ημερομηνία λήξης της </a:t>
            </a:r>
            <a:r>
              <a:rPr lang="el-GR" sz="1400" b="1" dirty="0"/>
              <a:t>φυσικής περιόδου</a:t>
            </a:r>
            <a:r>
              <a:rPr lang="el-GR" sz="1400" dirty="0"/>
              <a:t> συμπίπτουν με τις αντίστοιχες ημερομηνίες της φυσικής περιόδου της δραστηριότητας κινητικότητας του συμμετέχοντα, και/ή</a:t>
            </a:r>
          </a:p>
          <a:p>
            <a:pPr marL="857250" lvl="1" indent="-400050">
              <a:buFont typeface="+mj-lt"/>
              <a:buAutoNum type="romanUcPeriod"/>
            </a:pPr>
            <a:r>
              <a:rPr lang="el-GR" sz="1400" dirty="0"/>
              <a:t>Μεικτά εντατικά προγράμματα με </a:t>
            </a:r>
            <a:r>
              <a:rPr lang="el-GR" sz="1400" b="1" dirty="0"/>
              <a:t>κατάσταση Ολοκληρωμένο</a:t>
            </a:r>
            <a:r>
              <a:rPr lang="el-GR" sz="1400" dirty="0"/>
              <a:t> από άλλα εν εξελίξει σχέδια Ανώτατης Εκπαίδευσης (HED), στα οποία ο οργανισμός δικαιούχος του τρέχοντος σχεδίου έχει προστεθεί ως </a:t>
            </a:r>
            <a:r>
              <a:rPr lang="el-GR" sz="1400" b="1" dirty="0"/>
              <a:t>εταίρος</a:t>
            </a:r>
            <a:r>
              <a:rPr lang="el-GR" sz="1400" dirty="0"/>
              <a:t>, και για τα οποία οι ημερομηνίες της φυσικής περιόδου συμπίπτουν με αυτές της κινητικότητας του συμμετέχοντα.</a:t>
            </a:r>
          </a:p>
          <a:p>
            <a:pPr marL="857250" lvl="1" indent="-400050">
              <a:buFont typeface="+mj-lt"/>
              <a:buAutoNum type="romanUcPeriod"/>
            </a:pPr>
            <a:endParaRPr lang="el-GR" sz="1400" dirty="0"/>
          </a:p>
          <a:p>
            <a:pPr marL="342900" indent="-342900">
              <a:buFont typeface="+mj-lt"/>
              <a:buAutoNum type="arabicPeriod"/>
            </a:pPr>
            <a:r>
              <a:rPr lang="el-GR" sz="1400" dirty="0"/>
              <a:t>Δραστηριότητες κινητικότητας μπορούν να συνδεθούν</a:t>
            </a:r>
            <a:r>
              <a:rPr lang="el-GR" sz="1400" dirty="0">
                <a:solidFill>
                  <a:srgbClr val="FF0000"/>
                </a:solidFill>
              </a:rPr>
              <a:t> </a:t>
            </a:r>
            <a:r>
              <a:rPr lang="el-GR" sz="1400" b="1" dirty="0">
                <a:solidFill>
                  <a:srgbClr val="FF0000"/>
                </a:solidFill>
              </a:rPr>
              <a:t>μόνο με Μεικτά Εντατικά Προγράμματα που βρίσκονται σε κατάσταση «Ολοκληρωμένο»</a:t>
            </a:r>
            <a:r>
              <a:rPr lang="el-GR" sz="1400" dirty="0">
                <a:solidFill>
                  <a:srgbClr val="FF0000"/>
                </a:solidFill>
              </a:rPr>
              <a:t>.</a:t>
            </a:r>
          </a:p>
          <a:p>
            <a:pPr marL="342900" indent="-342900">
              <a:buFont typeface="+mj-lt"/>
              <a:buAutoNum type="arabicPeriod"/>
            </a:pPr>
            <a:endParaRPr lang="el-GR" sz="1400" dirty="0">
              <a:solidFill>
                <a:srgbClr val="FF0000"/>
              </a:solidFill>
            </a:endParaRPr>
          </a:p>
          <a:p>
            <a:pPr marL="342900" indent="-342900">
              <a:buFont typeface="+mj-lt"/>
              <a:buAutoNum type="arabicPeriod"/>
            </a:pPr>
            <a:r>
              <a:rPr lang="el-GR" sz="1400" dirty="0"/>
              <a:t>Μόλις η κατάσταση της συνδεδεμένης δραστηριότητας κινητικότητας είναι επίσης «</a:t>
            </a:r>
            <a:r>
              <a:rPr lang="el-GR" sz="1400" b="1" dirty="0"/>
              <a:t>Ολοκληρωμένη»</a:t>
            </a:r>
            <a:r>
              <a:rPr lang="el-GR" sz="1400" dirty="0"/>
              <a:t>, η δραστηριότητα θα εμφανίζεται στις </a:t>
            </a:r>
            <a:r>
              <a:rPr lang="el-GR" sz="1400" b="1" dirty="0"/>
              <a:t>λίστες συμμετεχόντων</a:t>
            </a:r>
            <a:r>
              <a:rPr lang="el-GR" sz="1400" dirty="0"/>
              <a:t> του επιλεγμένου μεικτού εντατικού προγράμματος στο σχέδιο.</a:t>
            </a:r>
          </a:p>
          <a:p>
            <a:pPr marL="342900" indent="-342900">
              <a:buFont typeface="+mj-lt"/>
              <a:buAutoNum type="arabicPeriod"/>
            </a:pPr>
            <a:endParaRPr lang="en-US" sz="1400" dirty="0"/>
          </a:p>
          <a:p>
            <a:pPr marL="342900" indent="-342900">
              <a:buFont typeface="+mj-lt"/>
              <a:buAutoNum type="arabicPeriod"/>
            </a:pPr>
            <a:r>
              <a:rPr lang="el-GR" sz="1400" dirty="0"/>
              <a:t>Οι </a:t>
            </a:r>
            <a:r>
              <a:rPr lang="el-GR" sz="1400" b="1" dirty="0"/>
              <a:t>ολοκληρωμένες δραστηριότητες κινητικότητας</a:t>
            </a:r>
            <a:r>
              <a:rPr lang="el-GR" sz="1400" dirty="0"/>
              <a:t> σπουδαστών λαμβάνονται υπόψη στον </a:t>
            </a:r>
            <a:r>
              <a:rPr lang="el-GR" sz="1400" b="1" dirty="0"/>
              <a:t>αναφερόμενο αριθμό συμμετεχόντων</a:t>
            </a:r>
            <a:r>
              <a:rPr lang="el-GR" sz="1400" dirty="0"/>
              <a:t> και στην </a:t>
            </a:r>
            <a:r>
              <a:rPr lang="el-GR" sz="1400" b="1" dirty="0"/>
              <a:t>αναφερόμενη οργανωτική υποστήριξη</a:t>
            </a:r>
            <a:r>
              <a:rPr lang="el-GR" sz="1400" dirty="0"/>
              <a:t> για το επιλεγμένο μεικτό εντατικό πρόγραμμα στο σχέδιο του δικαιούχου. Τα ποσά αυτά μπορούν να προβληθούν τόσο στις </a:t>
            </a:r>
            <a:r>
              <a:rPr lang="el-GR" sz="1400" b="1" dirty="0"/>
              <a:t>λεπτομέρειες του </a:t>
            </a:r>
            <a:r>
              <a:rPr lang="en-US" sz="1400" b="1" dirty="0"/>
              <a:t>BIP</a:t>
            </a:r>
            <a:r>
              <a:rPr lang="el-GR" sz="1400" dirty="0"/>
              <a:t>, όσο και στην αντίστοιχη ενότητα στην </a:t>
            </a:r>
            <a:r>
              <a:rPr lang="el-GR" sz="1400" b="1" dirty="0"/>
              <a:t>επισκόπηση προϋπολογισμού</a:t>
            </a:r>
            <a:r>
              <a:rPr lang="el-GR" sz="1400" dirty="0"/>
              <a:t>.</a:t>
            </a:r>
          </a:p>
        </p:txBody>
      </p:sp>
    </p:spTree>
    <p:extLst>
      <p:ext uri="{BB962C8B-B14F-4D97-AF65-F5344CB8AC3E}">
        <p14:creationId xmlns:p14="http://schemas.microsoft.com/office/powerpoint/2010/main" val="12239444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E79393-1241-A2FF-842D-DFA724E60ADD}"/>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AEE3CEDB-CD35-FC3D-9342-1A3D61E8CF55}"/>
              </a:ext>
            </a:extLst>
          </p:cNvPr>
          <p:cNvPicPr>
            <a:picLocks noChangeAspect="1"/>
          </p:cNvPicPr>
          <p:nvPr/>
        </p:nvPicPr>
        <p:blipFill>
          <a:blip r:embed="rId3"/>
          <a:stretch>
            <a:fillRect/>
          </a:stretch>
        </p:blipFill>
        <p:spPr>
          <a:xfrm>
            <a:off x="307975" y="2390044"/>
            <a:ext cx="8338215" cy="4367903"/>
          </a:xfrm>
          <a:prstGeom prst="rect">
            <a:avLst/>
          </a:prstGeom>
        </p:spPr>
      </p:pic>
      <p:sp>
        <p:nvSpPr>
          <p:cNvPr id="7" name="AutoShape 4" descr="Project List 05.jpg">
            <a:extLst>
              <a:ext uri="{FF2B5EF4-FFF2-40B4-BE49-F238E27FC236}">
                <a16:creationId xmlns:a16="http://schemas.microsoft.com/office/drawing/2014/main" id="{DE6E6C2B-92FA-85DB-BDC7-01074AC6FBB6}"/>
              </a:ext>
            </a:extLst>
          </p:cNvP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E213D70-1439-9D95-ECF6-FCFF009F3648}"/>
              </a:ext>
            </a:extLst>
          </p:cNvPr>
          <p:cNvSpPr/>
          <p:nvPr/>
        </p:nvSpPr>
        <p:spPr>
          <a:xfrm>
            <a:off x="10224268" y="1866507"/>
            <a:ext cx="1188370" cy="18750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Oval 3">
            <a:extLst>
              <a:ext uri="{FF2B5EF4-FFF2-40B4-BE49-F238E27FC236}">
                <a16:creationId xmlns:a16="http://schemas.microsoft.com/office/drawing/2014/main" id="{78158C0A-9944-D15E-422D-B2F206BE503D}"/>
              </a:ext>
            </a:extLst>
          </p:cNvPr>
          <p:cNvSpPr/>
          <p:nvPr/>
        </p:nvSpPr>
        <p:spPr>
          <a:xfrm>
            <a:off x="155575" y="2450420"/>
            <a:ext cx="1047750" cy="304801"/>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8D60B3CB-7713-8E33-5C5C-46E4DE536B62}"/>
              </a:ext>
            </a:extLst>
          </p:cNvPr>
          <p:cNvSpPr txBox="1"/>
          <p:nvPr/>
        </p:nvSpPr>
        <p:spPr>
          <a:xfrm flipH="1">
            <a:off x="-1" y="100053"/>
            <a:ext cx="12378813" cy="461665"/>
          </a:xfrm>
          <a:prstGeom prst="rect">
            <a:avLst/>
          </a:prstGeom>
          <a:noFill/>
        </p:spPr>
        <p:txBody>
          <a:bodyPr wrap="square" rtlCol="0">
            <a:spAutoFit/>
          </a:bodyPr>
          <a:lstStyle/>
          <a:p>
            <a:pPr lvl="0">
              <a:defRPr/>
            </a:pPr>
            <a:r>
              <a:rPr lang="el-GR" sz="2400" b="1" dirty="0">
                <a:solidFill>
                  <a:schemeClr val="bg1"/>
                </a:solidFill>
                <a:latin typeface="Century Gothic" panose="020B0502020202020204" pitchFamily="34" charset="0"/>
              </a:rPr>
              <a:t>Δραστηριότητες Κινητικότητας</a:t>
            </a:r>
            <a:r>
              <a:rPr lang="en-US" sz="2400" b="1" dirty="0">
                <a:solidFill>
                  <a:schemeClr val="bg1"/>
                </a:solidFill>
                <a:latin typeface="Century Gothic" panose="020B0502020202020204" pitchFamily="34" charset="0"/>
              </a:rPr>
              <a:t> </a:t>
            </a:r>
            <a:r>
              <a:rPr lang="en-US" sz="2400" b="1" dirty="0">
                <a:solidFill>
                  <a:schemeClr val="accent4">
                    <a:lumMod val="60000"/>
                    <a:lumOff val="40000"/>
                  </a:schemeClr>
                </a:solidFill>
                <a:latin typeface="Century Gothic" panose="020B0502020202020204" pitchFamily="34" charset="0"/>
              </a:rPr>
              <a:t>(Individual Mobility Activities) – </a:t>
            </a:r>
            <a:r>
              <a:rPr lang="el-GR" sz="2400" b="1" dirty="0">
                <a:solidFill>
                  <a:schemeClr val="bg1"/>
                </a:solidFill>
                <a:latin typeface="Century Gothic" panose="020B0502020202020204" pitchFamily="34" charset="0"/>
              </a:rPr>
              <a:t>Καταχώρηση</a:t>
            </a:r>
            <a:r>
              <a:rPr lang="en-US" sz="2400" b="1" dirty="0">
                <a:solidFill>
                  <a:schemeClr val="bg1"/>
                </a:solidFill>
                <a:latin typeface="Century Gothic" panose="020B0502020202020204" pitchFamily="34" charset="0"/>
              </a:rPr>
              <a:t> (7/11)</a:t>
            </a:r>
            <a:endParaRPr lang="en-GB" sz="2400" b="1" dirty="0">
              <a:solidFill>
                <a:schemeClr val="bg1"/>
              </a:solidFill>
              <a:latin typeface="Century Gothic" panose="020B0502020202020204" pitchFamily="34" charset="0"/>
            </a:endParaRPr>
          </a:p>
        </p:txBody>
      </p:sp>
      <p:sp>
        <p:nvSpPr>
          <p:cNvPr id="8" name="TextBox 7">
            <a:extLst>
              <a:ext uri="{FF2B5EF4-FFF2-40B4-BE49-F238E27FC236}">
                <a16:creationId xmlns:a16="http://schemas.microsoft.com/office/drawing/2014/main" id="{C4B8B27B-E2DE-F37D-6B78-0479867EA9CE}"/>
              </a:ext>
            </a:extLst>
          </p:cNvPr>
          <p:cNvSpPr txBox="1"/>
          <p:nvPr/>
        </p:nvSpPr>
        <p:spPr>
          <a:xfrm>
            <a:off x="8519997" y="1200732"/>
            <a:ext cx="3698210" cy="4478149"/>
          </a:xfrm>
          <a:prstGeom prst="rect">
            <a:avLst/>
          </a:prstGeom>
          <a:noFill/>
        </p:spPr>
        <p:txBody>
          <a:bodyPr wrap="square">
            <a:spAutoFit/>
          </a:bodyPr>
          <a:lstStyle/>
          <a:p>
            <a:pPr marL="342900" indent="-342900">
              <a:buAutoNum type="arabicPeriod"/>
            </a:pPr>
            <a:endParaRPr lang="en-US" sz="1500" dirty="0"/>
          </a:p>
          <a:p>
            <a:pPr marL="342900" indent="-342900">
              <a:buAutoNum type="arabicPeriod"/>
            </a:pPr>
            <a:r>
              <a:rPr lang="el-GR" sz="1500" dirty="0"/>
              <a:t>Στις περιπτώσεις αυτές, στη χώρα αποστολής/υποδοχής,</a:t>
            </a:r>
            <a:r>
              <a:rPr lang="el-GR" sz="1500" b="1" dirty="0"/>
              <a:t> θα πρέπει πάντοτε να δηλώνεται η χώρα του ιδρύματος αποστολής/υποδοχής και όχι ο πραγματικός τόπος αναχώρησης (εφόσον αυτός είναι διαφορετικός).</a:t>
            </a:r>
            <a:endParaRPr lang="en-US" sz="1500" b="1" dirty="0"/>
          </a:p>
          <a:p>
            <a:pPr marL="342900" indent="-342900">
              <a:buAutoNum type="arabicPeriod"/>
            </a:pPr>
            <a:endParaRPr lang="en-US" sz="1500" b="1" dirty="0"/>
          </a:p>
          <a:p>
            <a:pPr marL="342900" indent="-342900">
              <a:buAutoNum type="arabicPeriod"/>
            </a:pPr>
            <a:r>
              <a:rPr lang="el-GR" sz="1500" dirty="0"/>
              <a:t>Επίσης, </a:t>
            </a:r>
            <a:r>
              <a:rPr lang="el-GR" sz="1500" b="1" dirty="0"/>
              <a:t>η απόσταση </a:t>
            </a:r>
            <a:r>
              <a:rPr lang="el-GR" sz="1500" dirty="0"/>
              <a:t>πρέπει να υπολογίζεται με βάση </a:t>
            </a:r>
            <a:r>
              <a:rPr lang="el-GR" sz="1500" b="1" dirty="0"/>
              <a:t>τον πραγματικό τόπο </a:t>
            </a:r>
            <a:r>
              <a:rPr lang="el-GR" sz="1500" dirty="0"/>
              <a:t>αναχώρησης του συμμετέχοντα</a:t>
            </a:r>
            <a:r>
              <a:rPr lang="en-US" sz="1500" dirty="0"/>
              <a:t> (always adjust the Air distance band).</a:t>
            </a:r>
          </a:p>
          <a:p>
            <a:pPr marL="342900" indent="-342900">
              <a:buAutoNum type="arabicPeriod"/>
            </a:pPr>
            <a:endParaRPr lang="en-US" sz="1500" dirty="0"/>
          </a:p>
          <a:p>
            <a:pPr marL="342900" indent="-342900">
              <a:buAutoNum type="arabicPeriod"/>
            </a:pPr>
            <a:r>
              <a:rPr lang="el-GR" sz="1500" dirty="0"/>
              <a:t>Θα πρέπει να δίνεται σχετική επεξήγηση στο πεδίο BM </a:t>
            </a:r>
            <a:r>
              <a:rPr lang="el-GR" sz="1500" b="1" dirty="0"/>
              <a:t>«</a:t>
            </a:r>
            <a:r>
              <a:rPr lang="el-GR" sz="1500" b="1" dirty="0" err="1"/>
              <a:t>Comments</a:t>
            </a:r>
            <a:r>
              <a:rPr lang="el-GR" sz="1500" b="1" dirty="0"/>
              <a:t> </a:t>
            </a:r>
            <a:r>
              <a:rPr lang="en-US" sz="1500" b="1" dirty="0"/>
              <a:t>on</a:t>
            </a:r>
            <a:r>
              <a:rPr lang="el-GR" sz="1500" b="1" dirty="0"/>
              <a:t> a </a:t>
            </a:r>
            <a:r>
              <a:rPr lang="el-GR" sz="1500" b="1" dirty="0" err="1"/>
              <a:t>different</a:t>
            </a:r>
            <a:r>
              <a:rPr lang="el-GR" sz="1500" b="1" dirty="0"/>
              <a:t> </a:t>
            </a:r>
            <a:r>
              <a:rPr lang="el-GR" sz="1500" b="1" dirty="0" err="1"/>
              <a:t>location</a:t>
            </a:r>
            <a:r>
              <a:rPr lang="el-GR" sz="1500" b="1" dirty="0"/>
              <a:t> </a:t>
            </a:r>
            <a:r>
              <a:rPr lang="el-GR" sz="1500" b="1" dirty="0" err="1"/>
              <a:t>than</a:t>
            </a:r>
            <a:r>
              <a:rPr lang="el-GR" sz="1500" b="1" dirty="0"/>
              <a:t> </a:t>
            </a:r>
            <a:r>
              <a:rPr lang="el-GR" sz="1500" b="1" dirty="0" err="1"/>
              <a:t>sending</a:t>
            </a:r>
            <a:r>
              <a:rPr lang="el-GR" sz="1500" b="1" dirty="0"/>
              <a:t>/</a:t>
            </a:r>
            <a:r>
              <a:rPr lang="el-GR" sz="1500" b="1" dirty="0" err="1"/>
              <a:t>receiving</a:t>
            </a:r>
            <a:r>
              <a:rPr lang="el-GR" sz="1500" b="1" dirty="0"/>
              <a:t> </a:t>
            </a:r>
            <a:r>
              <a:rPr lang="el-GR" sz="1500" b="1" dirty="0" err="1"/>
              <a:t>organisations</a:t>
            </a:r>
            <a:r>
              <a:rPr lang="el-GR" sz="1500" b="1" dirty="0"/>
              <a:t>»</a:t>
            </a:r>
            <a:r>
              <a:rPr lang="el-GR" sz="1500" dirty="0"/>
              <a:t>, ώστε να αιτιολογείται η χρήση διαφορετικής ζώνης απόστασης</a:t>
            </a:r>
            <a:r>
              <a:rPr lang="en-US" sz="1500" dirty="0"/>
              <a:t> (air distance band)</a:t>
            </a:r>
            <a:r>
              <a:rPr lang="el-GR" sz="1500" dirty="0"/>
              <a:t>.</a:t>
            </a:r>
          </a:p>
        </p:txBody>
      </p:sp>
      <p:sp>
        <p:nvSpPr>
          <p:cNvPr id="11" name="TextBox 10">
            <a:extLst>
              <a:ext uri="{FF2B5EF4-FFF2-40B4-BE49-F238E27FC236}">
                <a16:creationId xmlns:a16="http://schemas.microsoft.com/office/drawing/2014/main" id="{173651EB-187F-0C82-7435-BBF4E4812914}"/>
              </a:ext>
            </a:extLst>
          </p:cNvPr>
          <p:cNvSpPr txBox="1"/>
          <p:nvPr/>
        </p:nvSpPr>
        <p:spPr>
          <a:xfrm>
            <a:off x="459833" y="909528"/>
            <a:ext cx="7435470" cy="1477328"/>
          </a:xfrm>
          <a:prstGeom prst="rect">
            <a:avLst/>
          </a:prstGeom>
          <a:noFill/>
        </p:spPr>
        <p:txBody>
          <a:bodyPr wrap="square">
            <a:spAutoFit/>
          </a:bodyPr>
          <a:lstStyle/>
          <a:p>
            <a:r>
              <a:rPr lang="en-US" sz="1500" b="1" u="sng" dirty="0">
                <a:solidFill>
                  <a:srgbClr val="FF0000"/>
                </a:solidFill>
              </a:rPr>
              <a:t>!!</a:t>
            </a:r>
            <a:r>
              <a:rPr lang="el-GR" sz="1500" b="1" u="sng" dirty="0">
                <a:solidFill>
                  <a:srgbClr val="FF0000"/>
                </a:solidFill>
              </a:rPr>
              <a:t>Περίπτωση διαφορετικής χώρας αναχώρησης από τη χώρα αποστολής/υποδοχής</a:t>
            </a:r>
            <a:r>
              <a:rPr lang="en-US" sz="1500" b="1" u="sng" dirty="0">
                <a:solidFill>
                  <a:srgbClr val="FF0000"/>
                </a:solidFill>
              </a:rPr>
              <a:t>!!:</a:t>
            </a:r>
          </a:p>
          <a:p>
            <a:endParaRPr lang="en-US" sz="1500" b="1" u="sng" dirty="0">
              <a:solidFill>
                <a:srgbClr val="FF0000"/>
              </a:solidFill>
            </a:endParaRPr>
          </a:p>
          <a:p>
            <a:r>
              <a:rPr lang="el-GR" sz="1500" b="1" u="sng" dirty="0">
                <a:solidFill>
                  <a:srgbClr val="FF0000"/>
                </a:solidFill>
                <a:highlight>
                  <a:srgbClr val="FFFF00"/>
                </a:highlight>
              </a:rPr>
              <a:t>Σε δεόντως αιτιολογημένες περιπτώσεις</a:t>
            </a:r>
            <a:r>
              <a:rPr lang="el-GR" sz="1500" dirty="0"/>
              <a:t>, είναι δυνατόν ένας συμμετέχων που βρίσκεται περιστασιακά σε χώρα του Προγράμματος διαφορετική από τη χώρα του ιδρύματος αποστολής να ταξιδέψει από τη χώρα αυτή προς τη χώρα όπου πραγματοποιείται η δραστηριότητα.</a:t>
            </a:r>
            <a:endParaRPr lang="en-US" sz="1500" dirty="0"/>
          </a:p>
        </p:txBody>
      </p:sp>
    </p:spTree>
    <p:extLst>
      <p:ext uri="{BB962C8B-B14F-4D97-AF65-F5344CB8AC3E}">
        <p14:creationId xmlns:p14="http://schemas.microsoft.com/office/powerpoint/2010/main" val="19646181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D49967-5437-933D-F831-018E70451A15}"/>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00DFA09E-F021-F951-AA91-381049CFF333}"/>
              </a:ext>
            </a:extLst>
          </p:cNvPr>
          <p:cNvPicPr>
            <a:picLocks noChangeAspect="1"/>
          </p:cNvPicPr>
          <p:nvPr/>
        </p:nvPicPr>
        <p:blipFill>
          <a:blip r:embed="rId3"/>
          <a:stretch>
            <a:fillRect/>
          </a:stretch>
        </p:blipFill>
        <p:spPr>
          <a:xfrm>
            <a:off x="460374" y="3823089"/>
            <a:ext cx="11703283" cy="1074792"/>
          </a:xfrm>
          <a:prstGeom prst="rect">
            <a:avLst/>
          </a:prstGeom>
          <a:ln>
            <a:solidFill>
              <a:srgbClr val="00B050"/>
            </a:solidFill>
          </a:ln>
        </p:spPr>
      </p:pic>
      <p:pic>
        <p:nvPicPr>
          <p:cNvPr id="4" name="Picture 3">
            <a:extLst>
              <a:ext uri="{FF2B5EF4-FFF2-40B4-BE49-F238E27FC236}">
                <a16:creationId xmlns:a16="http://schemas.microsoft.com/office/drawing/2014/main" id="{10A15641-C4F1-2D83-DCD2-84269B708651}"/>
              </a:ext>
            </a:extLst>
          </p:cNvPr>
          <p:cNvPicPr>
            <a:picLocks noChangeAspect="1"/>
          </p:cNvPicPr>
          <p:nvPr/>
        </p:nvPicPr>
        <p:blipFill>
          <a:blip r:embed="rId4"/>
          <a:stretch>
            <a:fillRect/>
          </a:stretch>
        </p:blipFill>
        <p:spPr>
          <a:xfrm>
            <a:off x="460374" y="1448662"/>
            <a:ext cx="11703284" cy="1422033"/>
          </a:xfrm>
          <a:prstGeom prst="rect">
            <a:avLst/>
          </a:prstGeom>
          <a:ln>
            <a:solidFill>
              <a:schemeClr val="accent2"/>
            </a:solidFill>
          </a:ln>
        </p:spPr>
      </p:pic>
      <p:sp>
        <p:nvSpPr>
          <p:cNvPr id="7" name="AutoShape 4" descr="Project List 05.jpg">
            <a:extLst>
              <a:ext uri="{FF2B5EF4-FFF2-40B4-BE49-F238E27FC236}">
                <a16:creationId xmlns:a16="http://schemas.microsoft.com/office/drawing/2014/main" id="{CD331695-3F5F-1CDF-FA3D-2E1D8AB08E64}"/>
              </a:ext>
            </a:extLst>
          </p:cNvP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77C86B7D-F174-966F-A770-147032F9A89F}"/>
              </a:ext>
            </a:extLst>
          </p:cNvPr>
          <p:cNvPicPr>
            <a:picLocks noChangeAspect="1"/>
          </p:cNvPicPr>
          <p:nvPr/>
        </p:nvPicPr>
        <p:blipFill>
          <a:blip r:embed="rId5"/>
          <a:stretch>
            <a:fillRect/>
          </a:stretch>
        </p:blipFill>
        <p:spPr>
          <a:xfrm>
            <a:off x="7996651" y="2287259"/>
            <a:ext cx="1949916" cy="464170"/>
          </a:xfrm>
          <a:prstGeom prst="rect">
            <a:avLst/>
          </a:prstGeom>
        </p:spPr>
      </p:pic>
      <p:sp>
        <p:nvSpPr>
          <p:cNvPr id="11" name="Rectangle 10">
            <a:extLst>
              <a:ext uri="{FF2B5EF4-FFF2-40B4-BE49-F238E27FC236}">
                <a16:creationId xmlns:a16="http://schemas.microsoft.com/office/drawing/2014/main" id="{8A077AFC-702F-352C-C429-EFEE2B19C11D}"/>
              </a:ext>
            </a:extLst>
          </p:cNvPr>
          <p:cNvSpPr/>
          <p:nvPr/>
        </p:nvSpPr>
        <p:spPr>
          <a:xfrm>
            <a:off x="460375" y="965778"/>
            <a:ext cx="1085851" cy="238125"/>
          </a:xfrm>
          <a:prstGeom prst="rect">
            <a:avLst/>
          </a:prstGeom>
          <a:solidFill>
            <a:schemeClr val="accent2"/>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KA131</a:t>
            </a:r>
          </a:p>
        </p:txBody>
      </p:sp>
      <p:sp>
        <p:nvSpPr>
          <p:cNvPr id="15" name="Rectangle 14">
            <a:extLst>
              <a:ext uri="{FF2B5EF4-FFF2-40B4-BE49-F238E27FC236}">
                <a16:creationId xmlns:a16="http://schemas.microsoft.com/office/drawing/2014/main" id="{C0BBA37C-1EB8-AF9B-FCFB-B1263BD37BE7}"/>
              </a:ext>
            </a:extLst>
          </p:cNvPr>
          <p:cNvSpPr/>
          <p:nvPr/>
        </p:nvSpPr>
        <p:spPr>
          <a:xfrm>
            <a:off x="460375" y="3309937"/>
            <a:ext cx="1085851" cy="238125"/>
          </a:xfrm>
          <a:prstGeom prst="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KA171</a:t>
            </a:r>
          </a:p>
        </p:txBody>
      </p:sp>
      <p:pic>
        <p:nvPicPr>
          <p:cNvPr id="16" name="Picture 15">
            <a:extLst>
              <a:ext uri="{FF2B5EF4-FFF2-40B4-BE49-F238E27FC236}">
                <a16:creationId xmlns:a16="http://schemas.microsoft.com/office/drawing/2014/main" id="{68D484B3-E613-B748-9948-E4CB7F2C6A08}"/>
              </a:ext>
            </a:extLst>
          </p:cNvPr>
          <p:cNvPicPr>
            <a:picLocks noChangeAspect="1"/>
          </p:cNvPicPr>
          <p:nvPr/>
        </p:nvPicPr>
        <p:blipFill>
          <a:blip r:embed="rId5"/>
          <a:stretch>
            <a:fillRect/>
          </a:stretch>
        </p:blipFill>
        <p:spPr>
          <a:xfrm>
            <a:off x="307974" y="4538251"/>
            <a:ext cx="1293920" cy="464170"/>
          </a:xfrm>
          <a:prstGeom prst="rect">
            <a:avLst/>
          </a:prstGeom>
        </p:spPr>
      </p:pic>
      <p:sp>
        <p:nvSpPr>
          <p:cNvPr id="17" name="TextBox 16">
            <a:extLst>
              <a:ext uri="{FF2B5EF4-FFF2-40B4-BE49-F238E27FC236}">
                <a16:creationId xmlns:a16="http://schemas.microsoft.com/office/drawing/2014/main" id="{09BD0311-A8FF-A605-4C3C-5A96E79502A4}"/>
              </a:ext>
            </a:extLst>
          </p:cNvPr>
          <p:cNvSpPr txBox="1"/>
          <p:nvPr/>
        </p:nvSpPr>
        <p:spPr>
          <a:xfrm>
            <a:off x="460374" y="5259955"/>
            <a:ext cx="3239712" cy="923330"/>
          </a:xfrm>
          <a:prstGeom prst="rect">
            <a:avLst/>
          </a:prstGeom>
          <a:noFill/>
          <a:ln>
            <a:solidFill>
              <a:srgbClr val="00B050"/>
            </a:solidFill>
          </a:ln>
        </p:spPr>
        <p:txBody>
          <a:bodyPr wrap="square" rtlCol="0">
            <a:spAutoFit/>
          </a:bodyPr>
          <a:lstStyle/>
          <a:p>
            <a:r>
              <a:rPr lang="en-US" dirty="0"/>
              <a:t>Exceptional costs </a:t>
            </a:r>
            <a:r>
              <a:rPr lang="el-GR" dirty="0"/>
              <a:t>δεν μπορούν να διεκδικηθούν στα πλαίσια της δράσης</a:t>
            </a:r>
            <a:r>
              <a:rPr lang="en-US" dirty="0"/>
              <a:t> KA171. </a:t>
            </a:r>
          </a:p>
        </p:txBody>
      </p:sp>
      <p:sp>
        <p:nvSpPr>
          <p:cNvPr id="18" name="Arrow: Down 17">
            <a:extLst>
              <a:ext uri="{FF2B5EF4-FFF2-40B4-BE49-F238E27FC236}">
                <a16:creationId xmlns:a16="http://schemas.microsoft.com/office/drawing/2014/main" id="{E976B82E-C9A1-44FB-A5B5-01E1AD5C085A}"/>
              </a:ext>
            </a:extLst>
          </p:cNvPr>
          <p:cNvSpPr/>
          <p:nvPr/>
        </p:nvSpPr>
        <p:spPr>
          <a:xfrm>
            <a:off x="800292" y="5045131"/>
            <a:ext cx="154642" cy="17048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72B99715-98A4-B998-425E-B48693C7A22C}"/>
              </a:ext>
            </a:extLst>
          </p:cNvPr>
          <p:cNvSpPr txBox="1"/>
          <p:nvPr/>
        </p:nvSpPr>
        <p:spPr>
          <a:xfrm flipH="1">
            <a:off x="-1" y="100053"/>
            <a:ext cx="12378813" cy="461665"/>
          </a:xfrm>
          <a:prstGeom prst="rect">
            <a:avLst/>
          </a:prstGeom>
          <a:noFill/>
        </p:spPr>
        <p:txBody>
          <a:bodyPr wrap="square" rtlCol="0">
            <a:spAutoFit/>
          </a:bodyPr>
          <a:lstStyle/>
          <a:p>
            <a:pPr lvl="0">
              <a:defRPr/>
            </a:pPr>
            <a:r>
              <a:rPr lang="el-GR" sz="2400" b="1" dirty="0">
                <a:solidFill>
                  <a:schemeClr val="bg1"/>
                </a:solidFill>
                <a:latin typeface="Century Gothic" panose="020B0502020202020204" pitchFamily="34" charset="0"/>
              </a:rPr>
              <a:t>Δραστηριότητες Κινητικότητας</a:t>
            </a:r>
            <a:r>
              <a:rPr lang="en-US" sz="2400" b="1" dirty="0">
                <a:solidFill>
                  <a:schemeClr val="bg1"/>
                </a:solidFill>
                <a:latin typeface="Century Gothic" panose="020B0502020202020204" pitchFamily="34" charset="0"/>
              </a:rPr>
              <a:t> </a:t>
            </a:r>
            <a:r>
              <a:rPr lang="en-US" sz="2400" b="1" dirty="0">
                <a:solidFill>
                  <a:schemeClr val="accent4">
                    <a:lumMod val="60000"/>
                    <a:lumOff val="40000"/>
                  </a:schemeClr>
                </a:solidFill>
                <a:latin typeface="Century Gothic" panose="020B0502020202020204" pitchFamily="34" charset="0"/>
              </a:rPr>
              <a:t>(Individual Mobility Activities) – </a:t>
            </a:r>
            <a:r>
              <a:rPr lang="el-GR" sz="2400" b="1" dirty="0">
                <a:solidFill>
                  <a:schemeClr val="bg1"/>
                </a:solidFill>
                <a:latin typeface="Century Gothic" panose="020B0502020202020204" pitchFamily="34" charset="0"/>
              </a:rPr>
              <a:t>Καταχώρηση</a:t>
            </a:r>
            <a:r>
              <a:rPr lang="en-US" sz="2400" b="1" dirty="0">
                <a:solidFill>
                  <a:schemeClr val="bg1"/>
                </a:solidFill>
                <a:latin typeface="Century Gothic" panose="020B0502020202020204" pitchFamily="34" charset="0"/>
              </a:rPr>
              <a:t> (8/11)</a:t>
            </a:r>
            <a:endParaRPr lang="en-GB" sz="24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10248232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8944CA-9AFA-254B-F8D7-10A695B727DE}"/>
            </a:ext>
          </a:extLst>
        </p:cNvPr>
        <p:cNvGrpSpPr/>
        <p:nvPr/>
      </p:nvGrpSpPr>
      <p:grpSpPr>
        <a:xfrm>
          <a:off x="0" y="0"/>
          <a:ext cx="0" cy="0"/>
          <a:chOff x="0" y="0"/>
          <a:chExt cx="0" cy="0"/>
        </a:xfrm>
      </p:grpSpPr>
      <p:pic>
        <p:nvPicPr>
          <p:cNvPr id="18" name="Picture 17" descr="A screenshot of a computer&#10;&#10;AI-generated content may be incorrect.">
            <a:extLst>
              <a:ext uri="{FF2B5EF4-FFF2-40B4-BE49-F238E27FC236}">
                <a16:creationId xmlns:a16="http://schemas.microsoft.com/office/drawing/2014/main" id="{E4695766-528F-E011-D093-2F9248A70EFB}"/>
              </a:ext>
            </a:extLst>
          </p:cNvPr>
          <p:cNvPicPr>
            <a:picLocks noChangeAspect="1"/>
          </p:cNvPicPr>
          <p:nvPr/>
        </p:nvPicPr>
        <p:blipFill>
          <a:blip r:embed="rId3"/>
          <a:stretch>
            <a:fillRect/>
          </a:stretch>
        </p:blipFill>
        <p:spPr>
          <a:xfrm>
            <a:off x="460372" y="3859298"/>
            <a:ext cx="11354464" cy="2885832"/>
          </a:xfrm>
          <a:prstGeom prst="rect">
            <a:avLst/>
          </a:prstGeom>
          <a:ln>
            <a:solidFill>
              <a:srgbClr val="00B050"/>
            </a:solidFill>
          </a:ln>
        </p:spPr>
      </p:pic>
      <p:pic>
        <p:nvPicPr>
          <p:cNvPr id="14" name="Picture 13">
            <a:extLst>
              <a:ext uri="{FF2B5EF4-FFF2-40B4-BE49-F238E27FC236}">
                <a16:creationId xmlns:a16="http://schemas.microsoft.com/office/drawing/2014/main" id="{125D449F-3BD8-8016-FD6F-AAC0D5325844}"/>
              </a:ext>
            </a:extLst>
          </p:cNvPr>
          <p:cNvPicPr>
            <a:picLocks noChangeAspect="1"/>
          </p:cNvPicPr>
          <p:nvPr/>
        </p:nvPicPr>
        <p:blipFill>
          <a:blip r:embed="rId4"/>
          <a:stretch>
            <a:fillRect/>
          </a:stretch>
        </p:blipFill>
        <p:spPr>
          <a:xfrm>
            <a:off x="460372" y="890324"/>
            <a:ext cx="11354464" cy="2717521"/>
          </a:xfrm>
          <a:prstGeom prst="rect">
            <a:avLst/>
          </a:prstGeom>
          <a:ln>
            <a:solidFill>
              <a:schemeClr val="accent2"/>
            </a:solidFill>
          </a:ln>
        </p:spPr>
      </p:pic>
      <p:sp>
        <p:nvSpPr>
          <p:cNvPr id="7" name="AutoShape 4" descr="Project List 05.jpg">
            <a:extLst>
              <a:ext uri="{FF2B5EF4-FFF2-40B4-BE49-F238E27FC236}">
                <a16:creationId xmlns:a16="http://schemas.microsoft.com/office/drawing/2014/main" id="{257F7A5F-5598-C0DD-10CC-6CD07A896772}"/>
              </a:ext>
            </a:extLst>
          </p:cNvP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9CAD61D8-2554-30F7-E4DB-590061E86D6A}"/>
              </a:ext>
            </a:extLst>
          </p:cNvPr>
          <p:cNvPicPr>
            <a:picLocks noChangeAspect="1"/>
          </p:cNvPicPr>
          <p:nvPr/>
        </p:nvPicPr>
        <p:blipFill>
          <a:blip r:embed="rId5"/>
          <a:stretch>
            <a:fillRect/>
          </a:stretch>
        </p:blipFill>
        <p:spPr>
          <a:xfrm>
            <a:off x="7834895" y="2438563"/>
            <a:ext cx="1427517" cy="330951"/>
          </a:xfrm>
          <a:prstGeom prst="rect">
            <a:avLst/>
          </a:prstGeom>
        </p:spPr>
      </p:pic>
      <p:sp>
        <p:nvSpPr>
          <p:cNvPr id="11" name="Rectangle 10">
            <a:extLst>
              <a:ext uri="{FF2B5EF4-FFF2-40B4-BE49-F238E27FC236}">
                <a16:creationId xmlns:a16="http://schemas.microsoft.com/office/drawing/2014/main" id="{A36E7B1E-2EAF-8F7C-CFAB-70343562BCBD}"/>
              </a:ext>
            </a:extLst>
          </p:cNvPr>
          <p:cNvSpPr/>
          <p:nvPr/>
        </p:nvSpPr>
        <p:spPr>
          <a:xfrm>
            <a:off x="460373" y="707327"/>
            <a:ext cx="1085851" cy="238125"/>
          </a:xfrm>
          <a:prstGeom prst="rect">
            <a:avLst/>
          </a:prstGeom>
          <a:solidFill>
            <a:schemeClr val="accent2"/>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KA131</a:t>
            </a:r>
          </a:p>
        </p:txBody>
      </p:sp>
      <p:sp>
        <p:nvSpPr>
          <p:cNvPr id="15" name="Rectangle 14">
            <a:extLst>
              <a:ext uri="{FF2B5EF4-FFF2-40B4-BE49-F238E27FC236}">
                <a16:creationId xmlns:a16="http://schemas.microsoft.com/office/drawing/2014/main" id="{5B13B1B8-D0CE-CC49-D4FF-0BCDC212A5A9}"/>
              </a:ext>
            </a:extLst>
          </p:cNvPr>
          <p:cNvSpPr/>
          <p:nvPr/>
        </p:nvSpPr>
        <p:spPr>
          <a:xfrm>
            <a:off x="460372" y="3607845"/>
            <a:ext cx="1085851" cy="238125"/>
          </a:xfrm>
          <a:prstGeom prst="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KA171</a:t>
            </a:r>
          </a:p>
        </p:txBody>
      </p:sp>
      <p:pic>
        <p:nvPicPr>
          <p:cNvPr id="16" name="Picture 15">
            <a:extLst>
              <a:ext uri="{FF2B5EF4-FFF2-40B4-BE49-F238E27FC236}">
                <a16:creationId xmlns:a16="http://schemas.microsoft.com/office/drawing/2014/main" id="{5058860D-9EB5-D590-9C31-7289FBB10F79}"/>
              </a:ext>
            </a:extLst>
          </p:cNvPr>
          <p:cNvPicPr>
            <a:picLocks noChangeAspect="1"/>
          </p:cNvPicPr>
          <p:nvPr/>
        </p:nvPicPr>
        <p:blipFill>
          <a:blip r:embed="rId5"/>
          <a:stretch>
            <a:fillRect/>
          </a:stretch>
        </p:blipFill>
        <p:spPr>
          <a:xfrm>
            <a:off x="307974" y="5070129"/>
            <a:ext cx="1293920" cy="464170"/>
          </a:xfrm>
          <a:prstGeom prst="rect">
            <a:avLst/>
          </a:prstGeom>
        </p:spPr>
      </p:pic>
      <p:sp>
        <p:nvSpPr>
          <p:cNvPr id="4" name="TextBox 3">
            <a:extLst>
              <a:ext uri="{FF2B5EF4-FFF2-40B4-BE49-F238E27FC236}">
                <a16:creationId xmlns:a16="http://schemas.microsoft.com/office/drawing/2014/main" id="{2BC8F7D6-490A-1474-CC49-A1F99493D658}"/>
              </a:ext>
            </a:extLst>
          </p:cNvPr>
          <p:cNvSpPr txBox="1"/>
          <p:nvPr/>
        </p:nvSpPr>
        <p:spPr>
          <a:xfrm>
            <a:off x="552091" y="1950738"/>
            <a:ext cx="2377497" cy="1015663"/>
          </a:xfrm>
          <a:prstGeom prst="rect">
            <a:avLst/>
          </a:prstGeom>
          <a:noFill/>
          <a:ln>
            <a:solidFill>
              <a:srgbClr val="FF0000"/>
            </a:solidFill>
          </a:ln>
        </p:spPr>
        <p:txBody>
          <a:bodyPr wrap="square">
            <a:spAutoFit/>
          </a:bodyPr>
          <a:lstStyle/>
          <a:p>
            <a:r>
              <a:rPr lang="en-US" sz="1200" b="1" baseline="0" dirty="0"/>
              <a:t>Project Duration/ </a:t>
            </a:r>
            <a:r>
              <a:rPr lang="el-GR" sz="1200" b="1" baseline="0" dirty="0"/>
              <a:t>Διάρκεια κινητικότητας</a:t>
            </a:r>
            <a:r>
              <a:rPr lang="en-US" sz="1200" b="1" baseline="0" dirty="0"/>
              <a:t>: </a:t>
            </a:r>
            <a:r>
              <a:rPr lang="el-GR" sz="1200" baseline="0" dirty="0"/>
              <a:t>Πρέπει να δηλωθεί </a:t>
            </a:r>
            <a:r>
              <a:rPr lang="el-GR" sz="1200" b="1" u="sng" baseline="0" dirty="0">
                <a:solidFill>
                  <a:srgbClr val="FF0000"/>
                </a:solidFill>
                <a:highlight>
                  <a:srgbClr val="FFFF00"/>
                </a:highlight>
              </a:rPr>
              <a:t>η πρώτη και τελευταία μέρα της </a:t>
            </a:r>
            <a:r>
              <a:rPr lang="el-GR" sz="1200" b="1" u="sng" dirty="0">
                <a:solidFill>
                  <a:srgbClr val="FF0000"/>
                </a:solidFill>
                <a:highlight>
                  <a:srgbClr val="FFFF00"/>
                </a:highlight>
              </a:rPr>
              <a:t>δραστηριότητας</a:t>
            </a:r>
            <a:r>
              <a:rPr lang="el-GR" sz="1200" baseline="0" dirty="0"/>
              <a:t>, χωρίς τις ημέρες ταξιδίου. </a:t>
            </a:r>
            <a:endParaRPr lang="en-US" sz="1200" dirty="0"/>
          </a:p>
        </p:txBody>
      </p:sp>
      <p:cxnSp>
        <p:nvCxnSpPr>
          <p:cNvPr id="6" name="Straight Arrow Connector 5">
            <a:extLst>
              <a:ext uri="{FF2B5EF4-FFF2-40B4-BE49-F238E27FC236}">
                <a16:creationId xmlns:a16="http://schemas.microsoft.com/office/drawing/2014/main" id="{8E0EF496-7902-FFA7-1BCF-4C6CC61AC865}"/>
              </a:ext>
            </a:extLst>
          </p:cNvPr>
          <p:cNvCxnSpPr>
            <a:cxnSpLocks/>
          </p:cNvCxnSpPr>
          <p:nvPr/>
        </p:nvCxnSpPr>
        <p:spPr>
          <a:xfrm>
            <a:off x="652071" y="1662235"/>
            <a:ext cx="351226" cy="248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93CF2BF1-ACB9-14F2-F07A-9487EB71A791}"/>
              </a:ext>
            </a:extLst>
          </p:cNvPr>
          <p:cNvCxnSpPr>
            <a:cxnSpLocks/>
          </p:cNvCxnSpPr>
          <p:nvPr/>
        </p:nvCxnSpPr>
        <p:spPr>
          <a:xfrm flipH="1">
            <a:off x="3306755" y="1567004"/>
            <a:ext cx="873215" cy="3014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F6039E39-7FCB-0BAE-AACC-E43EE45DFAC6}"/>
              </a:ext>
            </a:extLst>
          </p:cNvPr>
          <p:cNvSpPr txBox="1"/>
          <p:nvPr/>
        </p:nvSpPr>
        <p:spPr>
          <a:xfrm flipH="1">
            <a:off x="-1" y="100053"/>
            <a:ext cx="12378813" cy="461665"/>
          </a:xfrm>
          <a:prstGeom prst="rect">
            <a:avLst/>
          </a:prstGeom>
          <a:noFill/>
        </p:spPr>
        <p:txBody>
          <a:bodyPr wrap="square" rtlCol="0">
            <a:spAutoFit/>
          </a:bodyPr>
          <a:lstStyle/>
          <a:p>
            <a:pPr lvl="0">
              <a:defRPr/>
            </a:pPr>
            <a:r>
              <a:rPr lang="el-GR" sz="2400" b="1" dirty="0">
                <a:solidFill>
                  <a:schemeClr val="bg1"/>
                </a:solidFill>
                <a:latin typeface="Century Gothic" panose="020B0502020202020204" pitchFamily="34" charset="0"/>
              </a:rPr>
              <a:t>Δραστηριότητες Κινητικότητας</a:t>
            </a:r>
            <a:r>
              <a:rPr lang="en-US" sz="2400" b="1" dirty="0">
                <a:solidFill>
                  <a:schemeClr val="bg1"/>
                </a:solidFill>
                <a:latin typeface="Century Gothic" panose="020B0502020202020204" pitchFamily="34" charset="0"/>
              </a:rPr>
              <a:t> </a:t>
            </a:r>
            <a:r>
              <a:rPr lang="en-US" sz="2400" b="1" dirty="0">
                <a:solidFill>
                  <a:schemeClr val="accent4">
                    <a:lumMod val="60000"/>
                    <a:lumOff val="40000"/>
                  </a:schemeClr>
                </a:solidFill>
                <a:latin typeface="Century Gothic" panose="020B0502020202020204" pitchFamily="34" charset="0"/>
              </a:rPr>
              <a:t>(Individual Mobility Activities) – </a:t>
            </a:r>
            <a:r>
              <a:rPr lang="el-GR" sz="2400" b="1" dirty="0">
                <a:solidFill>
                  <a:schemeClr val="bg1"/>
                </a:solidFill>
                <a:latin typeface="Century Gothic" panose="020B0502020202020204" pitchFamily="34" charset="0"/>
              </a:rPr>
              <a:t>Καταχώρηση</a:t>
            </a:r>
            <a:r>
              <a:rPr lang="en-US" sz="2400" b="1" dirty="0">
                <a:solidFill>
                  <a:schemeClr val="bg1"/>
                </a:solidFill>
                <a:latin typeface="Century Gothic" panose="020B0502020202020204" pitchFamily="34" charset="0"/>
              </a:rPr>
              <a:t> (9/11)</a:t>
            </a:r>
            <a:endParaRPr lang="en-GB" sz="2400" b="1" dirty="0">
              <a:solidFill>
                <a:schemeClr val="bg1"/>
              </a:solidFill>
              <a:latin typeface="Century Gothic" panose="020B0502020202020204" pitchFamily="34" charset="0"/>
            </a:endParaRPr>
          </a:p>
        </p:txBody>
      </p:sp>
      <p:pic>
        <p:nvPicPr>
          <p:cNvPr id="2" name="Picture 1">
            <a:extLst>
              <a:ext uri="{FF2B5EF4-FFF2-40B4-BE49-F238E27FC236}">
                <a16:creationId xmlns:a16="http://schemas.microsoft.com/office/drawing/2014/main" id="{FE0531E4-E328-9F39-8D69-F8CD29E165E3}"/>
              </a:ext>
            </a:extLst>
          </p:cNvPr>
          <p:cNvPicPr>
            <a:picLocks noChangeAspect="1"/>
          </p:cNvPicPr>
          <p:nvPr/>
        </p:nvPicPr>
        <p:blipFill>
          <a:blip r:embed="rId5"/>
          <a:stretch>
            <a:fillRect/>
          </a:stretch>
        </p:blipFill>
        <p:spPr>
          <a:xfrm>
            <a:off x="7760958" y="4537458"/>
            <a:ext cx="1427517" cy="330951"/>
          </a:xfrm>
          <a:prstGeom prst="rect">
            <a:avLst/>
          </a:prstGeom>
        </p:spPr>
      </p:pic>
      <p:cxnSp>
        <p:nvCxnSpPr>
          <p:cNvPr id="3" name="Straight Arrow Connector 2">
            <a:extLst>
              <a:ext uri="{FF2B5EF4-FFF2-40B4-BE49-F238E27FC236}">
                <a16:creationId xmlns:a16="http://schemas.microsoft.com/office/drawing/2014/main" id="{54BD902B-B76A-F42F-9E01-7C3BFC38A789}"/>
              </a:ext>
            </a:extLst>
          </p:cNvPr>
          <p:cNvCxnSpPr>
            <a:cxnSpLocks/>
          </p:cNvCxnSpPr>
          <p:nvPr/>
        </p:nvCxnSpPr>
        <p:spPr>
          <a:xfrm flipH="1">
            <a:off x="7682495" y="1839153"/>
            <a:ext cx="304800" cy="1898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159D9513-4425-436A-7C79-4B217757785B}"/>
              </a:ext>
            </a:extLst>
          </p:cNvPr>
          <p:cNvSpPr txBox="1"/>
          <p:nvPr/>
        </p:nvSpPr>
        <p:spPr>
          <a:xfrm>
            <a:off x="3048495" y="1950738"/>
            <a:ext cx="4786399" cy="1015663"/>
          </a:xfrm>
          <a:prstGeom prst="rect">
            <a:avLst/>
          </a:prstGeom>
          <a:noFill/>
          <a:ln>
            <a:solidFill>
              <a:srgbClr val="FF0000"/>
            </a:solidFill>
          </a:ln>
        </p:spPr>
        <p:txBody>
          <a:bodyPr wrap="square">
            <a:spAutoFit/>
          </a:bodyPr>
          <a:lstStyle/>
          <a:p>
            <a:r>
              <a:rPr lang="en-US" sz="1200" b="1" dirty="0"/>
              <a:t>Interruption Days</a:t>
            </a:r>
            <a:r>
              <a:rPr lang="en-US" sz="1200" b="1" baseline="0" dirty="0"/>
              <a:t>: </a:t>
            </a:r>
            <a:r>
              <a:rPr lang="el-GR" sz="1200" dirty="0"/>
              <a:t>Η περίοδος κινητικότητας με φυσική παρουσία μπορεί να διακοπεί. Η περίοδος διακοπής δεν συνυπολογίζεται στη διάρκεια της δραστηριότητας κινητικότητας. </a:t>
            </a:r>
            <a:r>
              <a:rPr lang="el-GR" sz="1200" b="1" u="sng" dirty="0">
                <a:solidFill>
                  <a:srgbClr val="FF0000"/>
                </a:solidFill>
                <a:highlight>
                  <a:srgbClr val="FFFF00"/>
                </a:highlight>
              </a:rPr>
              <a:t>Η ελάχιστη διάρκεια ημερών πρέπει να είναι συνεχόμενη. </a:t>
            </a:r>
            <a:r>
              <a:rPr lang="el-GR" sz="1200" dirty="0"/>
              <a:t>Τα Σαββατοκύριακα και οι επίσημες αργίες δεν θεωρούνται ότι διακόπτουν τη διαδοχή των ημερών της κινητικότητας</a:t>
            </a:r>
            <a:r>
              <a:rPr lang="en-US" sz="1200" dirty="0"/>
              <a:t>.</a:t>
            </a:r>
          </a:p>
        </p:txBody>
      </p:sp>
    </p:spTree>
    <p:extLst>
      <p:ext uri="{BB962C8B-B14F-4D97-AF65-F5344CB8AC3E}">
        <p14:creationId xmlns:p14="http://schemas.microsoft.com/office/powerpoint/2010/main" val="12360984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AD1080-DF6D-3F87-6CEF-E21696AC19D4}"/>
            </a:ext>
          </a:extLst>
        </p:cNvPr>
        <p:cNvGrpSpPr/>
        <p:nvPr/>
      </p:nvGrpSpPr>
      <p:grpSpPr>
        <a:xfrm>
          <a:off x="0" y="0"/>
          <a:ext cx="0" cy="0"/>
          <a:chOff x="0" y="0"/>
          <a:chExt cx="0" cy="0"/>
        </a:xfrm>
      </p:grpSpPr>
      <p:sp>
        <p:nvSpPr>
          <p:cNvPr id="7" name="AutoShape 4" descr="Project List 05.jpg">
            <a:extLst>
              <a:ext uri="{FF2B5EF4-FFF2-40B4-BE49-F238E27FC236}">
                <a16:creationId xmlns:a16="http://schemas.microsoft.com/office/drawing/2014/main" id="{DC6CFCC0-566E-542E-485D-675326C82EAC}"/>
              </a:ext>
            </a:extLst>
          </p:cNvP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5399DBF4-0216-D9FA-F498-B78BCA6799A0}"/>
              </a:ext>
            </a:extLst>
          </p:cNvPr>
          <p:cNvSpPr/>
          <p:nvPr/>
        </p:nvSpPr>
        <p:spPr>
          <a:xfrm>
            <a:off x="460373" y="707327"/>
            <a:ext cx="1085851" cy="238125"/>
          </a:xfrm>
          <a:prstGeom prst="rect">
            <a:avLst/>
          </a:prstGeom>
          <a:solidFill>
            <a:schemeClr val="accent2"/>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KA131</a:t>
            </a:r>
          </a:p>
        </p:txBody>
      </p:sp>
      <p:sp>
        <p:nvSpPr>
          <p:cNvPr id="15" name="Rectangle 14">
            <a:extLst>
              <a:ext uri="{FF2B5EF4-FFF2-40B4-BE49-F238E27FC236}">
                <a16:creationId xmlns:a16="http://schemas.microsoft.com/office/drawing/2014/main" id="{B6BE7FD2-962E-6E2F-8674-55605A69D28F}"/>
              </a:ext>
            </a:extLst>
          </p:cNvPr>
          <p:cNvSpPr/>
          <p:nvPr/>
        </p:nvSpPr>
        <p:spPr>
          <a:xfrm>
            <a:off x="460372" y="3607845"/>
            <a:ext cx="1085851" cy="238125"/>
          </a:xfrm>
          <a:prstGeom prst="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KA171</a:t>
            </a:r>
          </a:p>
        </p:txBody>
      </p:sp>
      <p:pic>
        <p:nvPicPr>
          <p:cNvPr id="5" name="Picture 4" descr="A white background with black dots&#10;&#10;AI-generated content may be incorrect.">
            <a:extLst>
              <a:ext uri="{FF2B5EF4-FFF2-40B4-BE49-F238E27FC236}">
                <a16:creationId xmlns:a16="http://schemas.microsoft.com/office/drawing/2014/main" id="{E8B27CA5-478A-FE66-CD2A-208F700E32A5}"/>
              </a:ext>
            </a:extLst>
          </p:cNvPr>
          <p:cNvPicPr>
            <a:picLocks noChangeAspect="1"/>
          </p:cNvPicPr>
          <p:nvPr/>
        </p:nvPicPr>
        <p:blipFill>
          <a:blip r:embed="rId3"/>
          <a:stretch>
            <a:fillRect/>
          </a:stretch>
        </p:blipFill>
        <p:spPr>
          <a:xfrm>
            <a:off x="460372" y="3888731"/>
            <a:ext cx="8880274" cy="2619632"/>
          </a:xfrm>
          <a:prstGeom prst="rect">
            <a:avLst/>
          </a:prstGeom>
          <a:ln>
            <a:solidFill>
              <a:srgbClr val="00B050"/>
            </a:solidFill>
          </a:ln>
        </p:spPr>
      </p:pic>
      <p:sp>
        <p:nvSpPr>
          <p:cNvPr id="6" name="TextBox 5">
            <a:extLst>
              <a:ext uri="{FF2B5EF4-FFF2-40B4-BE49-F238E27FC236}">
                <a16:creationId xmlns:a16="http://schemas.microsoft.com/office/drawing/2014/main" id="{3C835054-4E0C-399A-7ACA-F22903518196}"/>
              </a:ext>
            </a:extLst>
          </p:cNvPr>
          <p:cNvSpPr txBox="1"/>
          <p:nvPr/>
        </p:nvSpPr>
        <p:spPr>
          <a:xfrm>
            <a:off x="10031567" y="988213"/>
            <a:ext cx="1924344" cy="3970318"/>
          </a:xfrm>
          <a:prstGeom prst="rect">
            <a:avLst/>
          </a:prstGeom>
          <a:noFill/>
          <a:ln>
            <a:solidFill>
              <a:schemeClr val="bg2">
                <a:lumMod val="50000"/>
              </a:schemeClr>
            </a:solidFill>
          </a:ln>
        </p:spPr>
        <p:txBody>
          <a:bodyPr wrap="square">
            <a:spAutoFit/>
          </a:bodyPr>
          <a:lstStyle/>
          <a:p>
            <a:r>
              <a:rPr lang="el-GR" dirty="0">
                <a:solidFill>
                  <a:schemeClr val="tx1"/>
                </a:solidFill>
                <a:ea typeface="Verdana" panose="020B0604030504040204" pitchFamily="34" charset="0"/>
              </a:rPr>
              <a:t>Το «</a:t>
            </a:r>
            <a:r>
              <a:rPr lang="en-US" dirty="0">
                <a:solidFill>
                  <a:schemeClr val="tx1"/>
                </a:solidFill>
                <a:ea typeface="Verdana" panose="020B0604030504040204" pitchFamily="34" charset="0"/>
              </a:rPr>
              <a:t>Total Mobility Activity Grant” </a:t>
            </a:r>
            <a:r>
              <a:rPr lang="el-GR" dirty="0">
                <a:solidFill>
                  <a:schemeClr val="tx1"/>
                </a:solidFill>
                <a:ea typeface="Verdana" panose="020B0604030504040204" pitchFamily="34" charset="0"/>
              </a:rPr>
              <a:t>Δεν περιλαμβάνει τα οργανωτικά έξοδα της κινητικότητας</a:t>
            </a:r>
            <a:r>
              <a:rPr lang="en-US" dirty="0">
                <a:ea typeface="Verdana" panose="020B0604030504040204" pitchFamily="34" charset="0"/>
              </a:rPr>
              <a:t>.</a:t>
            </a:r>
          </a:p>
          <a:p>
            <a:endParaRPr lang="en-US" dirty="0">
              <a:solidFill>
                <a:schemeClr val="tx1"/>
              </a:solidFill>
              <a:ea typeface="Verdana" panose="020B0604030504040204" pitchFamily="34" charset="0"/>
            </a:endParaRPr>
          </a:p>
          <a:p>
            <a:r>
              <a:rPr lang="en-US" dirty="0">
                <a:ea typeface="Verdana" panose="020B0604030504040204" pitchFamily="34" charset="0"/>
              </a:rPr>
              <a:t>T</a:t>
            </a:r>
            <a:r>
              <a:rPr lang="el-GR" dirty="0">
                <a:solidFill>
                  <a:schemeClr val="tx1"/>
                </a:solidFill>
                <a:ea typeface="Verdana" panose="020B0604030504040204" pitchFamily="34" charset="0"/>
              </a:rPr>
              <a:t>ο κόστος των οργανωτικών εξόδων εμφανίζεται στο πεδίο </a:t>
            </a:r>
            <a:r>
              <a:rPr lang="en-US" dirty="0">
                <a:solidFill>
                  <a:schemeClr val="tx1"/>
                </a:solidFill>
                <a:ea typeface="Verdana" panose="020B0604030504040204" pitchFamily="34" charset="0"/>
              </a:rPr>
              <a:t>“</a:t>
            </a:r>
            <a:r>
              <a:rPr lang="en-US" b="1" dirty="0">
                <a:solidFill>
                  <a:schemeClr val="tx1"/>
                </a:solidFill>
                <a:ea typeface="Verdana" panose="020B0604030504040204" pitchFamily="34" charset="0"/>
              </a:rPr>
              <a:t>Budget</a:t>
            </a:r>
            <a:r>
              <a:rPr lang="en-US" dirty="0">
                <a:solidFill>
                  <a:schemeClr val="tx1"/>
                </a:solidFill>
                <a:ea typeface="Verdana" panose="020B0604030504040204" pitchFamily="34" charset="0"/>
              </a:rPr>
              <a:t>”</a:t>
            </a:r>
            <a:r>
              <a:rPr lang="el-GR" dirty="0">
                <a:solidFill>
                  <a:schemeClr val="tx1"/>
                </a:solidFill>
                <a:ea typeface="Verdana" panose="020B0604030504040204" pitchFamily="34" charset="0"/>
              </a:rPr>
              <a:t> </a:t>
            </a:r>
            <a:endParaRPr lang="en-US" dirty="0">
              <a:solidFill>
                <a:schemeClr val="tx1"/>
              </a:solidFill>
              <a:ea typeface="Verdana" panose="020B0604030504040204" pitchFamily="34" charset="0"/>
            </a:endParaRPr>
          </a:p>
          <a:p>
            <a:r>
              <a:rPr lang="el-GR" dirty="0">
                <a:solidFill>
                  <a:schemeClr val="tx1"/>
                </a:solidFill>
                <a:ea typeface="Verdana" panose="020B0604030504040204" pitchFamily="34" charset="0"/>
              </a:rPr>
              <a:t>του</a:t>
            </a:r>
            <a:r>
              <a:rPr lang="en-US" dirty="0">
                <a:solidFill>
                  <a:schemeClr val="tx1"/>
                </a:solidFill>
                <a:ea typeface="Verdana" panose="020B0604030504040204" pitchFamily="34" charset="0"/>
              </a:rPr>
              <a:t> Content menu</a:t>
            </a:r>
            <a:r>
              <a:rPr lang="el-GR" dirty="0">
                <a:solidFill>
                  <a:schemeClr val="tx1"/>
                </a:solidFill>
                <a:ea typeface="Verdana" panose="020B0604030504040204" pitchFamily="34" charset="0"/>
              </a:rPr>
              <a:t>.</a:t>
            </a:r>
            <a:endParaRPr lang="en-GB" dirty="0">
              <a:solidFill>
                <a:schemeClr val="tx1"/>
              </a:solidFill>
              <a:ea typeface="Verdana" panose="020B0604030504040204" pitchFamily="34" charset="0"/>
            </a:endParaRPr>
          </a:p>
        </p:txBody>
      </p:sp>
      <p:sp>
        <p:nvSpPr>
          <p:cNvPr id="9" name="Arrow: Right 8">
            <a:extLst>
              <a:ext uri="{FF2B5EF4-FFF2-40B4-BE49-F238E27FC236}">
                <a16:creationId xmlns:a16="http://schemas.microsoft.com/office/drawing/2014/main" id="{5E3214FC-C69E-1FD3-01AF-E41690F08B95}"/>
              </a:ext>
            </a:extLst>
          </p:cNvPr>
          <p:cNvSpPr/>
          <p:nvPr/>
        </p:nvSpPr>
        <p:spPr>
          <a:xfrm>
            <a:off x="9431799" y="2752836"/>
            <a:ext cx="508614" cy="185469"/>
          </a:xfrm>
          <a:prstGeom prs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33B3B186-A58A-0724-1A70-2E1876AEAD1D}"/>
              </a:ext>
            </a:extLst>
          </p:cNvPr>
          <p:cNvGrpSpPr/>
          <p:nvPr/>
        </p:nvGrpSpPr>
        <p:grpSpPr>
          <a:xfrm>
            <a:off x="460371" y="988213"/>
            <a:ext cx="8880274" cy="2619235"/>
            <a:chOff x="460371" y="988610"/>
            <a:chExt cx="10043055" cy="2619235"/>
          </a:xfrm>
        </p:grpSpPr>
        <p:pic>
          <p:nvPicPr>
            <p:cNvPr id="3" name="Picture 2" descr="A white background with a black border&#10;&#10;AI-generated content may be incorrect.">
              <a:extLst>
                <a:ext uri="{FF2B5EF4-FFF2-40B4-BE49-F238E27FC236}">
                  <a16:creationId xmlns:a16="http://schemas.microsoft.com/office/drawing/2014/main" id="{70AF0083-1347-CBDB-06CF-9B1C887BD511}"/>
                </a:ext>
              </a:extLst>
            </p:cNvPr>
            <p:cNvPicPr>
              <a:picLocks noChangeAspect="1"/>
            </p:cNvPicPr>
            <p:nvPr/>
          </p:nvPicPr>
          <p:blipFill>
            <a:blip r:embed="rId4"/>
            <a:stretch>
              <a:fillRect/>
            </a:stretch>
          </p:blipFill>
          <p:spPr>
            <a:xfrm>
              <a:off x="460371" y="988610"/>
              <a:ext cx="10043055" cy="2619235"/>
            </a:xfrm>
            <a:prstGeom prst="rect">
              <a:avLst/>
            </a:prstGeom>
            <a:ln>
              <a:solidFill>
                <a:schemeClr val="accent2"/>
              </a:solidFill>
            </a:ln>
          </p:spPr>
        </p:pic>
        <p:pic>
          <p:nvPicPr>
            <p:cNvPr id="16" name="Picture 15">
              <a:extLst>
                <a:ext uri="{FF2B5EF4-FFF2-40B4-BE49-F238E27FC236}">
                  <a16:creationId xmlns:a16="http://schemas.microsoft.com/office/drawing/2014/main" id="{31DD3A64-5F63-38DC-D2D5-1004010CD9CA}"/>
                </a:ext>
              </a:extLst>
            </p:cNvPr>
            <p:cNvPicPr>
              <a:picLocks noChangeAspect="1"/>
            </p:cNvPicPr>
            <p:nvPr/>
          </p:nvPicPr>
          <p:blipFill>
            <a:blip r:embed="rId5"/>
            <a:stretch>
              <a:fillRect/>
            </a:stretch>
          </p:blipFill>
          <p:spPr>
            <a:xfrm>
              <a:off x="6919284" y="1946221"/>
              <a:ext cx="1034023" cy="370937"/>
            </a:xfrm>
            <a:prstGeom prst="rect">
              <a:avLst/>
            </a:prstGeom>
          </p:spPr>
        </p:pic>
        <p:pic>
          <p:nvPicPr>
            <p:cNvPr id="2" name="Picture 1">
              <a:extLst>
                <a:ext uri="{FF2B5EF4-FFF2-40B4-BE49-F238E27FC236}">
                  <a16:creationId xmlns:a16="http://schemas.microsoft.com/office/drawing/2014/main" id="{6D2F6C80-4FC2-9A3B-4E8A-D9810A42D456}"/>
                </a:ext>
              </a:extLst>
            </p:cNvPr>
            <p:cNvPicPr>
              <a:picLocks noChangeAspect="1"/>
            </p:cNvPicPr>
            <p:nvPr/>
          </p:nvPicPr>
          <p:blipFill>
            <a:blip r:embed="rId5"/>
            <a:stretch>
              <a:fillRect/>
            </a:stretch>
          </p:blipFill>
          <p:spPr>
            <a:xfrm>
              <a:off x="6953886" y="2567765"/>
              <a:ext cx="1034023" cy="370937"/>
            </a:xfrm>
            <a:prstGeom prst="rect">
              <a:avLst/>
            </a:prstGeom>
          </p:spPr>
        </p:pic>
      </p:grpSp>
      <p:sp>
        <p:nvSpPr>
          <p:cNvPr id="4" name="TextBox 3">
            <a:extLst>
              <a:ext uri="{FF2B5EF4-FFF2-40B4-BE49-F238E27FC236}">
                <a16:creationId xmlns:a16="http://schemas.microsoft.com/office/drawing/2014/main" id="{FB98CD54-CAAE-F0AD-7F73-2BF4FFE50FC3}"/>
              </a:ext>
            </a:extLst>
          </p:cNvPr>
          <p:cNvSpPr txBox="1"/>
          <p:nvPr/>
        </p:nvSpPr>
        <p:spPr>
          <a:xfrm flipH="1">
            <a:off x="-1" y="100053"/>
            <a:ext cx="12378813" cy="446276"/>
          </a:xfrm>
          <a:prstGeom prst="rect">
            <a:avLst/>
          </a:prstGeom>
          <a:noFill/>
        </p:spPr>
        <p:txBody>
          <a:bodyPr wrap="square" rtlCol="0">
            <a:spAutoFit/>
          </a:bodyPr>
          <a:lstStyle/>
          <a:p>
            <a:pPr lvl="0">
              <a:defRPr/>
            </a:pPr>
            <a:r>
              <a:rPr lang="el-GR" sz="2300" b="1" dirty="0">
                <a:solidFill>
                  <a:schemeClr val="bg1"/>
                </a:solidFill>
                <a:latin typeface="Century Gothic" panose="020B0502020202020204" pitchFamily="34" charset="0"/>
              </a:rPr>
              <a:t>Δραστηριότητες Κινητικότητας</a:t>
            </a:r>
            <a:r>
              <a:rPr lang="en-US" sz="2300" b="1" dirty="0">
                <a:solidFill>
                  <a:schemeClr val="bg1"/>
                </a:solidFill>
                <a:latin typeface="Century Gothic" panose="020B0502020202020204" pitchFamily="34" charset="0"/>
              </a:rPr>
              <a:t> </a:t>
            </a:r>
            <a:r>
              <a:rPr lang="en-US" sz="2300" b="1" dirty="0">
                <a:solidFill>
                  <a:schemeClr val="accent4">
                    <a:lumMod val="60000"/>
                    <a:lumOff val="40000"/>
                  </a:schemeClr>
                </a:solidFill>
                <a:latin typeface="Century Gothic" panose="020B0502020202020204" pitchFamily="34" charset="0"/>
              </a:rPr>
              <a:t>(Individual Mobility Activities) – </a:t>
            </a:r>
            <a:r>
              <a:rPr lang="el-GR" sz="2300" b="1" dirty="0">
                <a:solidFill>
                  <a:schemeClr val="bg1"/>
                </a:solidFill>
                <a:latin typeface="Century Gothic" panose="020B0502020202020204" pitchFamily="34" charset="0"/>
              </a:rPr>
              <a:t>Καταχώρηση</a:t>
            </a:r>
            <a:r>
              <a:rPr lang="en-US" sz="2300" b="1" dirty="0">
                <a:solidFill>
                  <a:schemeClr val="bg1"/>
                </a:solidFill>
                <a:latin typeface="Century Gothic" panose="020B0502020202020204" pitchFamily="34" charset="0"/>
              </a:rPr>
              <a:t> (10/11)</a:t>
            </a:r>
            <a:endParaRPr lang="en-GB" sz="23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830391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4" descr="Project List 05.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Rectangle 11"/>
          <p:cNvSpPr/>
          <p:nvPr/>
        </p:nvSpPr>
        <p:spPr>
          <a:xfrm>
            <a:off x="4110941" y="5011838"/>
            <a:ext cx="1491205" cy="18750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p:cNvPicPr>
            <a:picLocks noChangeAspect="1"/>
          </p:cNvPicPr>
          <p:nvPr/>
        </p:nvPicPr>
        <p:blipFill>
          <a:blip r:embed="rId3"/>
          <a:stretch>
            <a:fillRect/>
          </a:stretch>
        </p:blipFill>
        <p:spPr>
          <a:xfrm>
            <a:off x="334108" y="1287973"/>
            <a:ext cx="11588261" cy="1676400"/>
          </a:xfrm>
          <a:prstGeom prst="rect">
            <a:avLst/>
          </a:prstGeom>
        </p:spPr>
      </p:pic>
      <p:pic>
        <p:nvPicPr>
          <p:cNvPr id="9" name="Picture 8"/>
          <p:cNvPicPr>
            <a:picLocks noChangeAspect="1"/>
          </p:cNvPicPr>
          <p:nvPr/>
        </p:nvPicPr>
        <p:blipFill>
          <a:blip r:embed="rId4"/>
          <a:stretch>
            <a:fillRect/>
          </a:stretch>
        </p:blipFill>
        <p:spPr>
          <a:xfrm>
            <a:off x="10818453" y="2414689"/>
            <a:ext cx="1373547" cy="549684"/>
          </a:xfrm>
          <a:prstGeom prst="rect">
            <a:avLst/>
          </a:prstGeom>
        </p:spPr>
      </p:pic>
      <p:sp>
        <p:nvSpPr>
          <p:cNvPr id="13" name="TextBox 12">
            <a:extLst>
              <a:ext uri="{FF2B5EF4-FFF2-40B4-BE49-F238E27FC236}">
                <a16:creationId xmlns:a16="http://schemas.microsoft.com/office/drawing/2014/main" id="{813ABA81-0B81-65FD-70B8-F3AE7F21C8B1}"/>
              </a:ext>
            </a:extLst>
          </p:cNvPr>
          <p:cNvSpPr txBox="1"/>
          <p:nvPr/>
        </p:nvSpPr>
        <p:spPr>
          <a:xfrm>
            <a:off x="663208" y="3231530"/>
            <a:ext cx="6610986" cy="1015663"/>
          </a:xfrm>
          <a:prstGeom prst="rect">
            <a:avLst/>
          </a:prstGeom>
          <a:solidFill>
            <a:srgbClr val="FF0000"/>
          </a:solidFill>
        </p:spPr>
        <p:txBody>
          <a:bodyPr wrap="square">
            <a:spAutoFit/>
          </a:bodyPr>
          <a:lstStyle/>
          <a:p>
            <a:r>
              <a:rPr lang="el-GR" sz="1500" baseline="0" dirty="0">
                <a:solidFill>
                  <a:schemeClr val="bg1"/>
                </a:solidFill>
                <a:highlight>
                  <a:srgbClr val="FF0000"/>
                </a:highlight>
              </a:rPr>
              <a:t>! Η κινητικότητα πρέπει να είναι</a:t>
            </a:r>
            <a:r>
              <a:rPr lang="en-US" sz="1500" baseline="0" dirty="0">
                <a:solidFill>
                  <a:schemeClr val="bg1"/>
                </a:solidFill>
                <a:highlight>
                  <a:srgbClr val="FF0000"/>
                </a:highlight>
              </a:rPr>
              <a:t> </a:t>
            </a:r>
            <a:r>
              <a:rPr lang="en-US" sz="1500" b="1" baseline="0" dirty="0">
                <a:solidFill>
                  <a:schemeClr val="bg1"/>
                </a:solidFill>
                <a:highlight>
                  <a:srgbClr val="FF0000"/>
                </a:highlight>
              </a:rPr>
              <a:t>COMPLETED</a:t>
            </a:r>
            <a:r>
              <a:rPr lang="en-US" sz="1500" baseline="0" dirty="0">
                <a:solidFill>
                  <a:schemeClr val="bg1"/>
                </a:solidFill>
                <a:highlight>
                  <a:srgbClr val="FF0000"/>
                </a:highlight>
              </a:rPr>
              <a:t> </a:t>
            </a:r>
            <a:r>
              <a:rPr lang="el-GR" sz="1500" baseline="0" dirty="0">
                <a:solidFill>
                  <a:schemeClr val="bg1"/>
                </a:solidFill>
                <a:highlight>
                  <a:srgbClr val="FF0000"/>
                </a:highlight>
              </a:rPr>
              <a:t>για να μπορεί να:</a:t>
            </a:r>
          </a:p>
          <a:p>
            <a:r>
              <a:rPr lang="en-US" sz="1500" dirty="0">
                <a:solidFill>
                  <a:schemeClr val="bg1"/>
                </a:solidFill>
                <a:highlight>
                  <a:srgbClr val="FF0000"/>
                </a:highlight>
              </a:rPr>
              <a:t>- A</a:t>
            </a:r>
            <a:r>
              <a:rPr lang="el-GR" sz="1500" baseline="0" dirty="0" err="1">
                <a:solidFill>
                  <a:schemeClr val="bg1"/>
                </a:solidFill>
                <a:highlight>
                  <a:srgbClr val="FF0000"/>
                </a:highlight>
              </a:rPr>
              <a:t>ποσταλεί</a:t>
            </a:r>
            <a:r>
              <a:rPr lang="el-GR" sz="1500" baseline="0" dirty="0">
                <a:solidFill>
                  <a:schemeClr val="bg1"/>
                </a:solidFill>
                <a:highlight>
                  <a:srgbClr val="FF0000"/>
                </a:highlight>
              </a:rPr>
              <a:t> το </a:t>
            </a:r>
            <a:r>
              <a:rPr lang="en-US" sz="1500" baseline="0" dirty="0">
                <a:solidFill>
                  <a:schemeClr val="bg1"/>
                </a:solidFill>
                <a:highlight>
                  <a:srgbClr val="FF0000"/>
                </a:highlight>
              </a:rPr>
              <a:t>participant survey </a:t>
            </a:r>
            <a:r>
              <a:rPr lang="el-GR" sz="1500" dirty="0">
                <a:solidFill>
                  <a:schemeClr val="bg1"/>
                </a:solidFill>
                <a:highlight>
                  <a:srgbClr val="FF0000"/>
                </a:highlight>
              </a:rPr>
              <a:t>στον συμμετέχοντα</a:t>
            </a:r>
            <a:endParaRPr lang="el-GR" sz="1500" baseline="0" dirty="0">
              <a:solidFill>
                <a:schemeClr val="bg1"/>
              </a:solidFill>
              <a:highlight>
                <a:srgbClr val="FF0000"/>
              </a:highlight>
            </a:endParaRPr>
          </a:p>
          <a:p>
            <a:r>
              <a:rPr lang="en-US" sz="1500" dirty="0">
                <a:solidFill>
                  <a:schemeClr val="bg1"/>
                </a:solidFill>
                <a:highlight>
                  <a:srgbClr val="FF0000"/>
                </a:highlight>
              </a:rPr>
              <a:t>- </a:t>
            </a:r>
            <a:r>
              <a:rPr lang="el-GR" sz="1500" dirty="0">
                <a:solidFill>
                  <a:schemeClr val="bg1"/>
                </a:solidFill>
                <a:highlight>
                  <a:srgbClr val="FF0000"/>
                </a:highlight>
              </a:rPr>
              <a:t>Εμφανιστεί στην ενότητα </a:t>
            </a:r>
            <a:r>
              <a:rPr lang="en-US" sz="1500" dirty="0">
                <a:solidFill>
                  <a:schemeClr val="bg1"/>
                </a:solidFill>
                <a:highlight>
                  <a:srgbClr val="FF0000"/>
                </a:highlight>
              </a:rPr>
              <a:t>budget</a:t>
            </a:r>
            <a:r>
              <a:rPr lang="el-GR" sz="1500" dirty="0">
                <a:solidFill>
                  <a:schemeClr val="bg1"/>
                </a:solidFill>
                <a:highlight>
                  <a:srgbClr val="FF0000"/>
                </a:highlight>
              </a:rPr>
              <a:t> το ποσό που αντιστοιχεί στην κινητικότητα</a:t>
            </a:r>
          </a:p>
          <a:p>
            <a:r>
              <a:rPr lang="en-US" sz="1500" baseline="0" dirty="0">
                <a:solidFill>
                  <a:schemeClr val="bg1"/>
                </a:solidFill>
                <a:highlight>
                  <a:srgbClr val="FF0000"/>
                </a:highlight>
              </a:rPr>
              <a:t>- </a:t>
            </a:r>
            <a:r>
              <a:rPr lang="el-GR" sz="1500" baseline="0" dirty="0">
                <a:solidFill>
                  <a:schemeClr val="bg1"/>
                </a:solidFill>
                <a:highlight>
                  <a:srgbClr val="FF0000"/>
                </a:highlight>
              </a:rPr>
              <a:t>Προχωρήσετε</a:t>
            </a:r>
            <a:r>
              <a:rPr lang="el-GR" sz="1500" dirty="0">
                <a:solidFill>
                  <a:schemeClr val="bg1"/>
                </a:solidFill>
                <a:highlight>
                  <a:srgbClr val="FF0000"/>
                </a:highlight>
              </a:rPr>
              <a:t> σε υποβολή της τελικής έκθεσης και να κ</a:t>
            </a:r>
            <a:r>
              <a:rPr lang="el-GR" sz="1500" baseline="0" dirty="0">
                <a:solidFill>
                  <a:schemeClr val="bg1"/>
                </a:solidFill>
                <a:highlight>
                  <a:srgbClr val="FF0000"/>
                </a:highlight>
              </a:rPr>
              <a:t>λείσετε το σχέδιό σας</a:t>
            </a:r>
            <a:endParaRPr lang="el-GR" sz="1500" dirty="0">
              <a:solidFill>
                <a:schemeClr val="bg1"/>
              </a:solidFill>
              <a:highlight>
                <a:srgbClr val="FF0000"/>
              </a:highlight>
            </a:endParaRPr>
          </a:p>
        </p:txBody>
      </p:sp>
      <p:pic>
        <p:nvPicPr>
          <p:cNvPr id="2" name="Picture 1"/>
          <p:cNvPicPr>
            <a:picLocks noChangeAspect="1"/>
          </p:cNvPicPr>
          <p:nvPr/>
        </p:nvPicPr>
        <p:blipFill>
          <a:blip r:embed="rId5"/>
          <a:stretch>
            <a:fillRect/>
          </a:stretch>
        </p:blipFill>
        <p:spPr>
          <a:xfrm>
            <a:off x="421935" y="4498211"/>
            <a:ext cx="9499305" cy="1219815"/>
          </a:xfrm>
          <a:prstGeom prst="rect">
            <a:avLst/>
          </a:prstGeom>
        </p:spPr>
      </p:pic>
      <p:pic>
        <p:nvPicPr>
          <p:cNvPr id="14" name="Picture 13"/>
          <p:cNvPicPr>
            <a:picLocks noChangeAspect="1"/>
          </p:cNvPicPr>
          <p:nvPr/>
        </p:nvPicPr>
        <p:blipFill>
          <a:blip r:embed="rId4"/>
          <a:stretch>
            <a:fillRect/>
          </a:stretch>
        </p:blipFill>
        <p:spPr>
          <a:xfrm>
            <a:off x="8692418" y="4448081"/>
            <a:ext cx="1373547" cy="549684"/>
          </a:xfrm>
          <a:prstGeom prst="rect">
            <a:avLst/>
          </a:prstGeom>
        </p:spPr>
      </p:pic>
      <p:sp>
        <p:nvSpPr>
          <p:cNvPr id="5" name="Rectangle 4">
            <a:extLst>
              <a:ext uri="{FF2B5EF4-FFF2-40B4-BE49-F238E27FC236}">
                <a16:creationId xmlns:a16="http://schemas.microsoft.com/office/drawing/2014/main" id="{9D527FBE-6AA2-49ED-2796-B8E6C8731614}"/>
              </a:ext>
            </a:extLst>
          </p:cNvPr>
          <p:cNvSpPr/>
          <p:nvPr/>
        </p:nvSpPr>
        <p:spPr>
          <a:xfrm>
            <a:off x="1341997" y="4624062"/>
            <a:ext cx="1138250" cy="299340"/>
          </a:xfrm>
          <a:prstGeom prst="rect">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A889B4E6-10AA-F122-4D47-50180A70DE96}"/>
              </a:ext>
            </a:extLst>
          </p:cNvPr>
          <p:cNvSpPr txBox="1"/>
          <p:nvPr/>
        </p:nvSpPr>
        <p:spPr>
          <a:xfrm flipH="1">
            <a:off x="-2" y="100053"/>
            <a:ext cx="12545962" cy="461665"/>
          </a:xfrm>
          <a:prstGeom prst="rect">
            <a:avLst/>
          </a:prstGeom>
          <a:noFill/>
        </p:spPr>
        <p:txBody>
          <a:bodyPr wrap="square" rtlCol="0">
            <a:spAutoFit/>
          </a:bodyPr>
          <a:lstStyle/>
          <a:p>
            <a:pPr lvl="0">
              <a:defRPr/>
            </a:pPr>
            <a:r>
              <a:rPr lang="el-GR" sz="2300" b="1" dirty="0">
                <a:solidFill>
                  <a:schemeClr val="bg1"/>
                </a:solidFill>
                <a:latin typeface="Century Gothic" panose="020B0502020202020204" pitchFamily="34" charset="0"/>
              </a:rPr>
              <a:t>Δραστηριότητες Κινητικότητας</a:t>
            </a:r>
            <a:r>
              <a:rPr lang="en-US" sz="2300" b="1" dirty="0">
                <a:solidFill>
                  <a:schemeClr val="bg1"/>
                </a:solidFill>
                <a:latin typeface="Century Gothic" panose="020B0502020202020204" pitchFamily="34" charset="0"/>
              </a:rPr>
              <a:t> </a:t>
            </a:r>
            <a:r>
              <a:rPr lang="en-US" sz="2300" b="1" dirty="0">
                <a:solidFill>
                  <a:schemeClr val="accent4">
                    <a:lumMod val="60000"/>
                    <a:lumOff val="40000"/>
                  </a:schemeClr>
                </a:solidFill>
                <a:latin typeface="Century Gothic" panose="020B0502020202020204" pitchFamily="34" charset="0"/>
              </a:rPr>
              <a:t>(Individual Mobility Activities) – </a:t>
            </a:r>
            <a:r>
              <a:rPr lang="el-GR" sz="2300" b="1" dirty="0">
                <a:solidFill>
                  <a:schemeClr val="bg1"/>
                </a:solidFill>
                <a:latin typeface="Century Gothic" panose="020B0502020202020204" pitchFamily="34" charset="0"/>
              </a:rPr>
              <a:t>Καταχώρηση</a:t>
            </a:r>
            <a:r>
              <a:rPr lang="en-US" sz="2300" b="1" dirty="0">
                <a:solidFill>
                  <a:schemeClr val="bg1"/>
                </a:solidFill>
                <a:latin typeface="Century Gothic" panose="020B0502020202020204" pitchFamily="34" charset="0"/>
              </a:rPr>
              <a:t> (11/11)</a:t>
            </a:r>
            <a:endParaRPr lang="en-GB" sz="23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5682260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8EFA5E-0CF5-F098-B8B4-21D0A5A3F005}"/>
            </a:ext>
          </a:extLst>
        </p:cNvPr>
        <p:cNvGrpSpPr/>
        <p:nvPr/>
      </p:nvGrpSpPr>
      <p:grpSpPr>
        <a:xfrm>
          <a:off x="0" y="0"/>
          <a:ext cx="0" cy="0"/>
          <a:chOff x="0" y="0"/>
          <a:chExt cx="0" cy="0"/>
        </a:xfrm>
      </p:grpSpPr>
      <p:sp>
        <p:nvSpPr>
          <p:cNvPr id="7" name="AutoShape 4" descr="Project List 05.jpg">
            <a:extLst>
              <a:ext uri="{FF2B5EF4-FFF2-40B4-BE49-F238E27FC236}">
                <a16:creationId xmlns:a16="http://schemas.microsoft.com/office/drawing/2014/main" id="{877619EC-1EFB-2BDA-B27E-C30EAE2121C5}"/>
              </a:ext>
            </a:extLst>
          </p:cNvP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C7B84917-0122-3FE8-956E-E4094D0B34DA}"/>
              </a:ext>
            </a:extLst>
          </p:cNvPr>
          <p:cNvSpPr txBox="1"/>
          <p:nvPr/>
        </p:nvSpPr>
        <p:spPr>
          <a:xfrm flipH="1">
            <a:off x="155575" y="0"/>
            <a:ext cx="1182834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24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Δραστηριότητες Κινητικότητας</a:t>
            </a:r>
            <a:r>
              <a:rPr kumimoji="0" lang="en-US" sz="24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 (Mobility Activities)</a:t>
            </a:r>
            <a:r>
              <a:rPr kumimoji="0" lang="el-GR" sz="28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 </a:t>
            </a:r>
            <a:r>
              <a:rPr kumimoji="0" lang="el-GR" sz="18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 </a:t>
            </a:r>
            <a:r>
              <a:rPr lang="en-US" b="1" dirty="0">
                <a:solidFill>
                  <a:prstClr val="white"/>
                </a:solidFill>
                <a:latin typeface="Century Gothic" panose="020B0502020202020204" pitchFamily="34" charset="0"/>
              </a:rPr>
              <a:t>Participants Reports</a:t>
            </a:r>
            <a:endParaRPr kumimoji="0" lang="en-GB" sz="18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grpSp>
        <p:nvGrpSpPr>
          <p:cNvPr id="5" name="Group 4">
            <a:extLst>
              <a:ext uri="{FF2B5EF4-FFF2-40B4-BE49-F238E27FC236}">
                <a16:creationId xmlns:a16="http://schemas.microsoft.com/office/drawing/2014/main" id="{BB74C7A8-A455-5473-1E16-3F8C0F7227BA}"/>
              </a:ext>
            </a:extLst>
          </p:cNvPr>
          <p:cNvGrpSpPr/>
          <p:nvPr/>
        </p:nvGrpSpPr>
        <p:grpSpPr>
          <a:xfrm>
            <a:off x="-1" y="754476"/>
            <a:ext cx="12192001" cy="4786497"/>
            <a:chOff x="-1" y="754476"/>
            <a:chExt cx="12192001" cy="4786497"/>
          </a:xfrm>
        </p:grpSpPr>
        <p:pic>
          <p:nvPicPr>
            <p:cNvPr id="3" name="Picture 2">
              <a:extLst>
                <a:ext uri="{FF2B5EF4-FFF2-40B4-BE49-F238E27FC236}">
                  <a16:creationId xmlns:a16="http://schemas.microsoft.com/office/drawing/2014/main" id="{90C2C1CB-7225-6030-AC31-4B1267AF42FD}"/>
                </a:ext>
              </a:extLst>
            </p:cNvPr>
            <p:cNvPicPr>
              <a:picLocks noChangeAspect="1"/>
            </p:cNvPicPr>
            <p:nvPr/>
          </p:nvPicPr>
          <p:blipFill>
            <a:blip r:embed="rId3"/>
            <a:stretch>
              <a:fillRect/>
            </a:stretch>
          </p:blipFill>
          <p:spPr>
            <a:xfrm>
              <a:off x="-1" y="754476"/>
              <a:ext cx="12192001" cy="4786497"/>
            </a:xfrm>
            <a:prstGeom prst="rect">
              <a:avLst/>
            </a:prstGeom>
          </p:spPr>
        </p:pic>
        <p:sp>
          <p:nvSpPr>
            <p:cNvPr id="6" name="Rectangle 5">
              <a:extLst>
                <a:ext uri="{FF2B5EF4-FFF2-40B4-BE49-F238E27FC236}">
                  <a16:creationId xmlns:a16="http://schemas.microsoft.com/office/drawing/2014/main" id="{D5E85D6D-5AAB-9980-BD0B-A0CE34765758}"/>
                </a:ext>
              </a:extLst>
            </p:cNvPr>
            <p:cNvSpPr/>
            <p:nvPr/>
          </p:nvSpPr>
          <p:spPr>
            <a:xfrm>
              <a:off x="5007979" y="4650658"/>
              <a:ext cx="2484202" cy="7767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79197BAF-E448-83AA-5C74-161B19F7E262}"/>
                </a:ext>
              </a:extLst>
            </p:cNvPr>
            <p:cNvSpPr/>
            <p:nvPr/>
          </p:nvSpPr>
          <p:spPr>
            <a:xfrm>
              <a:off x="2723536" y="1152525"/>
              <a:ext cx="491613" cy="16450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F81E4174-0AC3-F7E7-1219-6E3DF176A233}"/>
                </a:ext>
              </a:extLst>
            </p:cNvPr>
            <p:cNvPicPr>
              <a:picLocks noChangeAspect="1"/>
            </p:cNvPicPr>
            <p:nvPr/>
          </p:nvPicPr>
          <p:blipFill>
            <a:blip r:embed="rId4"/>
            <a:stretch>
              <a:fillRect/>
            </a:stretch>
          </p:blipFill>
          <p:spPr>
            <a:xfrm>
              <a:off x="3618271" y="1866507"/>
              <a:ext cx="1297858" cy="536432"/>
            </a:xfrm>
            <a:prstGeom prst="rect">
              <a:avLst/>
            </a:prstGeom>
          </p:spPr>
        </p:pic>
      </p:grpSp>
      <p:sp>
        <p:nvSpPr>
          <p:cNvPr id="23" name="Rectangle 22">
            <a:extLst>
              <a:ext uri="{FF2B5EF4-FFF2-40B4-BE49-F238E27FC236}">
                <a16:creationId xmlns:a16="http://schemas.microsoft.com/office/drawing/2014/main" id="{ADA09295-43B2-67A4-434F-83C506EEDEC3}"/>
              </a:ext>
            </a:extLst>
          </p:cNvPr>
          <p:cNvSpPr/>
          <p:nvPr/>
        </p:nvSpPr>
        <p:spPr>
          <a:xfrm>
            <a:off x="8810971" y="2657252"/>
            <a:ext cx="3292201" cy="3110723"/>
          </a:xfrm>
          <a:prstGeom prst="rect">
            <a:avLst/>
          </a:prstGeom>
          <a:ln>
            <a:solidFill>
              <a:schemeClr val="accent1"/>
            </a:solidFill>
          </a:ln>
        </p:spPr>
        <p:txBody>
          <a:bodyPr wrap="square">
            <a:spAutoFit/>
          </a:bodyPr>
          <a:lstStyle/>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prstClr val="black">
                    <a:lumMod val="75000"/>
                    <a:lumOff val="25000"/>
                  </a:prstClr>
                </a:solidFill>
                <a:effectLst/>
                <a:uLnTx/>
                <a:uFillTx/>
                <a:ea typeface="Verdana" panose="020B0604030504040204" pitchFamily="34" charset="0"/>
                <a:cs typeface="+mn-cs"/>
              </a:rPr>
              <a:t>Participant report Request sent</a:t>
            </a:r>
            <a:r>
              <a:rPr kumimoji="0" lang="en-US" sz="1200" b="0" i="0" u="none" strike="noStrike" kern="1200" cap="none" spc="0" normalizeH="0" baseline="0" noProof="0" dirty="0">
                <a:ln>
                  <a:noFill/>
                </a:ln>
                <a:solidFill>
                  <a:prstClr val="black">
                    <a:lumMod val="75000"/>
                    <a:lumOff val="25000"/>
                  </a:prstClr>
                </a:solidFill>
                <a:effectLst/>
                <a:uLnTx/>
                <a:uFillTx/>
                <a:ea typeface="Verdana" panose="020B0604030504040204" pitchFamily="34" charset="0"/>
                <a:cs typeface="+mn-cs"/>
              </a:rPr>
              <a:t> - </a:t>
            </a:r>
            <a:r>
              <a:rPr kumimoji="0" lang="el-GR" sz="1200" b="0" i="0" u="none" strike="noStrike" kern="1200" cap="none" spc="0" normalizeH="0" baseline="0" noProof="0" dirty="0">
                <a:ln>
                  <a:noFill/>
                </a:ln>
                <a:solidFill>
                  <a:prstClr val="black">
                    <a:lumMod val="75000"/>
                    <a:lumOff val="25000"/>
                  </a:prstClr>
                </a:solidFill>
                <a:effectLst/>
                <a:uLnTx/>
                <a:uFillTx/>
                <a:ea typeface="Verdana" panose="020B0604030504040204" pitchFamily="34" charset="0"/>
                <a:cs typeface="+mn-cs"/>
              </a:rPr>
              <a:t>εστάλη πρόσκληση μέσω </a:t>
            </a:r>
            <a:r>
              <a:rPr kumimoji="0" lang="en-US" sz="1200" b="0" i="0" u="none" strike="noStrike" kern="1200" cap="none" spc="0" normalizeH="0" baseline="0" noProof="0" dirty="0">
                <a:ln>
                  <a:noFill/>
                </a:ln>
                <a:solidFill>
                  <a:prstClr val="black">
                    <a:lumMod val="75000"/>
                    <a:lumOff val="25000"/>
                  </a:prstClr>
                </a:solidFill>
                <a:effectLst/>
                <a:uLnTx/>
                <a:uFillTx/>
                <a:ea typeface="Verdana" panose="020B0604030504040204" pitchFamily="34" charset="0"/>
                <a:cs typeface="+mn-cs"/>
              </a:rPr>
              <a:t>email</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US" sz="1200" b="1" dirty="0">
                <a:solidFill>
                  <a:prstClr val="black">
                    <a:lumMod val="75000"/>
                    <a:lumOff val="25000"/>
                  </a:prstClr>
                </a:solidFill>
                <a:ea typeface="Verdana" panose="020B0604030504040204" pitchFamily="34" charset="0"/>
              </a:rPr>
              <a:t>Automatic Reminder sent </a:t>
            </a:r>
            <a:r>
              <a:rPr lang="en-US" sz="1200" dirty="0">
                <a:solidFill>
                  <a:prstClr val="black">
                    <a:lumMod val="75000"/>
                    <a:lumOff val="25000"/>
                  </a:prstClr>
                </a:solidFill>
                <a:ea typeface="Verdana" panose="020B0604030504040204" pitchFamily="34" charset="0"/>
              </a:rPr>
              <a:t>– </a:t>
            </a:r>
            <a:r>
              <a:rPr lang="el-GR" sz="1200" dirty="0">
                <a:solidFill>
                  <a:prstClr val="black">
                    <a:lumMod val="75000"/>
                    <a:lumOff val="25000"/>
                  </a:prstClr>
                </a:solidFill>
                <a:ea typeface="Verdana" panose="020B0604030504040204" pitchFamily="34" charset="0"/>
              </a:rPr>
              <a:t>εστάλη υπενθύμιση αυτόματα μέσω </a:t>
            </a:r>
            <a:r>
              <a:rPr lang="en-US" sz="1200" dirty="0">
                <a:solidFill>
                  <a:prstClr val="black">
                    <a:lumMod val="75000"/>
                    <a:lumOff val="25000"/>
                  </a:prstClr>
                </a:solidFill>
                <a:ea typeface="Verdana" panose="020B0604030504040204" pitchFamily="34" charset="0"/>
              </a:rPr>
              <a:t>email </a:t>
            </a:r>
            <a:r>
              <a:rPr lang="el-GR" sz="1200" dirty="0">
                <a:solidFill>
                  <a:prstClr val="black">
                    <a:lumMod val="75000"/>
                    <a:lumOff val="25000"/>
                  </a:prstClr>
                </a:solidFill>
                <a:ea typeface="Verdana" panose="020B0604030504040204" pitchFamily="34" charset="0"/>
              </a:rPr>
              <a:t>από το σύστημα. </a:t>
            </a:r>
            <a:endParaRPr kumimoji="0" lang="en-US" sz="1200" b="0" i="0" u="none" strike="noStrike" kern="1200" cap="none" spc="0" normalizeH="0" baseline="0" noProof="0" dirty="0">
              <a:ln>
                <a:noFill/>
              </a:ln>
              <a:solidFill>
                <a:prstClr val="black">
                  <a:lumMod val="75000"/>
                  <a:lumOff val="25000"/>
                </a:prstClr>
              </a:solidFill>
              <a:effectLst/>
              <a:uLnTx/>
              <a:uFillTx/>
              <a:ea typeface="Verdana" panose="020B0604030504040204" pitchFamily="34" charset="0"/>
              <a:cs typeface="+mn-cs"/>
            </a:endParaRPr>
          </a:p>
          <a:p>
            <a:pPr marL="285750" indent="-285750">
              <a:lnSpc>
                <a:spcPct val="150000"/>
              </a:lnSpc>
              <a:buFont typeface="Arial" panose="020B0604020202020204" pitchFamily="34" charset="0"/>
              <a:buChar char="•"/>
              <a:defRPr/>
            </a:pPr>
            <a:r>
              <a:rPr lang="en-US" sz="1200" b="1" dirty="0">
                <a:solidFill>
                  <a:prstClr val="black">
                    <a:lumMod val="75000"/>
                    <a:lumOff val="25000"/>
                  </a:prstClr>
                </a:solidFill>
                <a:ea typeface="Verdana" panose="020B0604030504040204" pitchFamily="34" charset="0"/>
              </a:rPr>
              <a:t>Participants Rep</a:t>
            </a:r>
            <a:r>
              <a:rPr lang="en-GB" sz="1200" b="1" dirty="0">
                <a:solidFill>
                  <a:prstClr val="black">
                    <a:lumMod val="75000"/>
                    <a:lumOff val="25000"/>
                  </a:prstClr>
                </a:solidFill>
                <a:ea typeface="Verdana" panose="020B0604030504040204" pitchFamily="34" charset="0"/>
              </a:rPr>
              <a:t>o</a:t>
            </a:r>
            <a:r>
              <a:rPr lang="en-US" sz="1200" b="1" dirty="0">
                <a:solidFill>
                  <a:prstClr val="black">
                    <a:lumMod val="75000"/>
                    <a:lumOff val="25000"/>
                  </a:prstClr>
                </a:solidFill>
                <a:ea typeface="Verdana" panose="020B0604030504040204" pitchFamily="34" charset="0"/>
              </a:rPr>
              <a:t>rt Submitted</a:t>
            </a:r>
            <a:r>
              <a:rPr lang="en-US" sz="1200" dirty="0">
                <a:solidFill>
                  <a:prstClr val="black">
                    <a:lumMod val="75000"/>
                    <a:lumOff val="25000"/>
                  </a:prstClr>
                </a:solidFill>
                <a:ea typeface="Verdana" panose="020B0604030504040204" pitchFamily="34" charset="0"/>
              </a:rPr>
              <a:t> – </a:t>
            </a:r>
            <a:r>
              <a:rPr lang="el-GR" sz="1200" dirty="0">
                <a:solidFill>
                  <a:prstClr val="black">
                    <a:lumMod val="75000"/>
                    <a:lumOff val="25000"/>
                  </a:prstClr>
                </a:solidFill>
                <a:ea typeface="Verdana" panose="020B0604030504040204" pitchFamily="34" charset="0"/>
              </a:rPr>
              <a:t>το </a:t>
            </a:r>
            <a:r>
              <a:rPr lang="en-GB" sz="1200" dirty="0">
                <a:solidFill>
                  <a:prstClr val="black">
                    <a:lumMod val="75000"/>
                    <a:lumOff val="25000"/>
                  </a:prstClr>
                </a:solidFill>
                <a:ea typeface="Verdana" panose="020B0604030504040204" pitchFamily="34" charset="0"/>
              </a:rPr>
              <a:t>participant survey </a:t>
            </a:r>
            <a:r>
              <a:rPr lang="el-GR" sz="1200" dirty="0">
                <a:solidFill>
                  <a:prstClr val="black">
                    <a:lumMod val="75000"/>
                    <a:lumOff val="25000"/>
                  </a:prstClr>
                </a:solidFill>
                <a:ea typeface="Verdana" panose="020B0604030504040204" pitchFamily="34" charset="0"/>
              </a:rPr>
              <a:t>έχει υποβληθεί</a:t>
            </a:r>
            <a:endParaRPr kumimoji="0" lang="en-US" sz="1200" i="0" u="none" strike="noStrike" kern="1200" cap="none" spc="0" normalizeH="0" baseline="0" noProof="0" dirty="0">
              <a:ln>
                <a:noFill/>
              </a:ln>
              <a:solidFill>
                <a:prstClr val="black">
                  <a:lumMod val="75000"/>
                  <a:lumOff val="25000"/>
                </a:prstClr>
              </a:solidFill>
              <a:effectLst/>
              <a:uLnTx/>
              <a:uFillTx/>
              <a:ea typeface="Verdana" panose="020B0604030504040204" pitchFamily="34" charset="0"/>
              <a:cs typeface="+mn-cs"/>
            </a:endParaRPr>
          </a:p>
          <a:p>
            <a:pPr marL="285750" indent="-285750">
              <a:lnSpc>
                <a:spcPct val="150000"/>
              </a:lnSpc>
              <a:buFont typeface="Arial" panose="020B0604020202020204" pitchFamily="34" charset="0"/>
              <a:buChar char="•"/>
              <a:defRPr/>
            </a:pPr>
            <a:r>
              <a:rPr lang="en-US" sz="1200" b="1" dirty="0">
                <a:solidFill>
                  <a:prstClr val="black">
                    <a:lumMod val="75000"/>
                    <a:lumOff val="25000"/>
                  </a:prstClr>
                </a:solidFill>
                <a:ea typeface="Verdana" panose="020B0604030504040204" pitchFamily="34" charset="0"/>
              </a:rPr>
              <a:t>Resend </a:t>
            </a:r>
            <a:r>
              <a:rPr lang="el-GR" sz="1200" b="1" dirty="0">
                <a:solidFill>
                  <a:prstClr val="black">
                    <a:lumMod val="75000"/>
                    <a:lumOff val="25000"/>
                  </a:prstClr>
                </a:solidFill>
                <a:ea typeface="Verdana" panose="020B0604030504040204" pitchFamily="34" charset="0"/>
              </a:rPr>
              <a:t>Ι</a:t>
            </a:r>
            <a:r>
              <a:rPr lang="en-US" sz="1200" b="1" dirty="0" err="1">
                <a:solidFill>
                  <a:prstClr val="black">
                    <a:lumMod val="75000"/>
                    <a:lumOff val="25000"/>
                  </a:prstClr>
                </a:solidFill>
                <a:ea typeface="Verdana" panose="020B0604030504040204" pitchFamily="34" charset="0"/>
              </a:rPr>
              <a:t>nvitation</a:t>
            </a:r>
            <a:r>
              <a:rPr lang="en-US" sz="1200" b="1" dirty="0">
                <a:solidFill>
                  <a:prstClr val="black">
                    <a:lumMod val="75000"/>
                    <a:lumOff val="25000"/>
                  </a:prstClr>
                </a:solidFill>
                <a:ea typeface="Verdana" panose="020B0604030504040204" pitchFamily="34" charset="0"/>
              </a:rPr>
              <a:t> </a:t>
            </a:r>
            <a:r>
              <a:rPr lang="en-US" sz="1200" dirty="0">
                <a:solidFill>
                  <a:prstClr val="black">
                    <a:lumMod val="75000"/>
                    <a:lumOff val="25000"/>
                  </a:prstClr>
                </a:solidFill>
                <a:ea typeface="Verdana" panose="020B0604030504040204" pitchFamily="34" charset="0"/>
              </a:rPr>
              <a:t>– </a:t>
            </a:r>
            <a:r>
              <a:rPr lang="el-GR" sz="1200" dirty="0">
                <a:solidFill>
                  <a:prstClr val="black">
                    <a:lumMod val="75000"/>
                    <a:lumOff val="25000"/>
                  </a:prstClr>
                </a:solidFill>
                <a:ea typeface="Verdana" panose="020B0604030504040204" pitchFamily="34" charset="0"/>
              </a:rPr>
              <a:t>στέλνεται ξανά υπενθύμιση από τον οργανισμό για την συμπλήρωση του </a:t>
            </a:r>
            <a:r>
              <a:rPr lang="en-US" sz="1200" dirty="0">
                <a:solidFill>
                  <a:prstClr val="black">
                    <a:lumMod val="75000"/>
                    <a:lumOff val="25000"/>
                  </a:prstClr>
                </a:solidFill>
                <a:ea typeface="Verdana" panose="020B0604030504040204" pitchFamily="34" charset="0"/>
              </a:rPr>
              <a:t>report</a:t>
            </a:r>
            <a:r>
              <a:rPr lang="el-GR" sz="1200" dirty="0">
                <a:solidFill>
                  <a:prstClr val="black">
                    <a:lumMod val="75000"/>
                    <a:lumOff val="25000"/>
                  </a:prstClr>
                </a:solidFill>
                <a:ea typeface="Verdana" panose="020B0604030504040204" pitchFamily="34" charset="0"/>
              </a:rPr>
              <a:t> και το </a:t>
            </a:r>
            <a:r>
              <a:rPr lang="en-US" sz="1200" dirty="0">
                <a:solidFill>
                  <a:prstClr val="black">
                    <a:lumMod val="75000"/>
                    <a:lumOff val="25000"/>
                  </a:prstClr>
                </a:solidFill>
                <a:ea typeface="Verdana" panose="020B0604030504040204" pitchFamily="34" charset="0"/>
              </a:rPr>
              <a:t>status </a:t>
            </a:r>
            <a:r>
              <a:rPr lang="el-GR" sz="1200" dirty="0">
                <a:solidFill>
                  <a:prstClr val="black">
                    <a:lumMod val="75000"/>
                    <a:lumOff val="25000"/>
                  </a:prstClr>
                </a:solidFill>
                <a:ea typeface="Verdana" panose="020B0604030504040204" pitchFamily="34" charset="0"/>
              </a:rPr>
              <a:t>αλλάζει σε </a:t>
            </a:r>
            <a:r>
              <a:rPr lang="en-US" sz="1200" b="1" dirty="0">
                <a:solidFill>
                  <a:prstClr val="black">
                    <a:lumMod val="75000"/>
                    <a:lumOff val="25000"/>
                  </a:prstClr>
                </a:solidFill>
                <a:ea typeface="Verdana" panose="020B0604030504040204" pitchFamily="34" charset="0"/>
              </a:rPr>
              <a:t>Manual reminder sent</a:t>
            </a:r>
            <a:endParaRPr lang="el-GR" sz="1200" b="1" dirty="0">
              <a:solidFill>
                <a:prstClr val="black">
                  <a:lumMod val="75000"/>
                  <a:lumOff val="25000"/>
                </a:prstClr>
              </a:solidFill>
              <a:ea typeface="Verdana" panose="020B0604030504040204" pitchFamily="34" charset="0"/>
            </a:endParaRPr>
          </a:p>
        </p:txBody>
      </p:sp>
      <p:sp>
        <p:nvSpPr>
          <p:cNvPr id="19" name="TextBox 18">
            <a:extLst>
              <a:ext uri="{FF2B5EF4-FFF2-40B4-BE49-F238E27FC236}">
                <a16:creationId xmlns:a16="http://schemas.microsoft.com/office/drawing/2014/main" id="{3198D5E9-470C-76C6-B695-5FB1490BCA09}"/>
              </a:ext>
            </a:extLst>
          </p:cNvPr>
          <p:cNvSpPr txBox="1"/>
          <p:nvPr/>
        </p:nvSpPr>
        <p:spPr>
          <a:xfrm>
            <a:off x="460375" y="5693724"/>
            <a:ext cx="8184185" cy="1169551"/>
          </a:xfrm>
          <a:prstGeom prst="rect">
            <a:avLst/>
          </a:prstGeom>
          <a:solidFill>
            <a:srgbClr val="FF00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400" b="0" i="0" u="none" strike="noStrike" kern="1200" cap="none" spc="0" normalizeH="0" baseline="0" noProof="0" dirty="0">
                <a:ln>
                  <a:noFill/>
                </a:ln>
                <a:solidFill>
                  <a:prstClr val="white"/>
                </a:solidFill>
                <a:effectLst/>
                <a:highlight>
                  <a:srgbClr val="FF0000"/>
                </a:highlight>
                <a:uLnTx/>
                <a:uFillTx/>
                <a:ea typeface="+mn-ea"/>
                <a:cs typeface="+mn-cs"/>
              </a:rPr>
              <a:t>Μόλις ολοκληρωθεί  η καταχώρηση κάθε κινητικότητας και είναι σε status </a:t>
            </a:r>
            <a:r>
              <a:rPr kumimoji="0" lang="el-GR" sz="1400" b="0" i="0" u="none" strike="noStrike" kern="1200" cap="none" spc="0" normalizeH="0" baseline="0" noProof="0" dirty="0" err="1">
                <a:ln>
                  <a:noFill/>
                </a:ln>
                <a:solidFill>
                  <a:prstClr val="white"/>
                </a:solidFill>
                <a:effectLst/>
                <a:highlight>
                  <a:srgbClr val="FF0000"/>
                </a:highlight>
                <a:uLnTx/>
                <a:uFillTx/>
                <a:ea typeface="+mn-ea"/>
                <a:cs typeface="+mn-cs"/>
              </a:rPr>
              <a:t>completed</a:t>
            </a:r>
            <a:r>
              <a:rPr kumimoji="0" lang="el-GR" sz="1400" b="0" i="0" u="none" strike="noStrike" kern="1200" cap="none" spc="0" normalizeH="0" baseline="0" noProof="0" dirty="0">
                <a:ln>
                  <a:noFill/>
                </a:ln>
                <a:solidFill>
                  <a:prstClr val="white"/>
                </a:solidFill>
                <a:effectLst/>
                <a:highlight>
                  <a:srgbClr val="FF0000"/>
                </a:highlight>
                <a:uLnTx/>
                <a:uFillTx/>
                <a:ea typeface="+mn-ea"/>
                <a:cs typeface="+mn-cs"/>
              </a:rPr>
              <a:t>, τότε αποστέλλεται το </a:t>
            </a:r>
            <a:r>
              <a:rPr kumimoji="0" lang="el-GR" sz="1400" b="0" i="0" u="none" strike="noStrike" kern="1200" cap="none" spc="0" normalizeH="0" baseline="0" noProof="0" dirty="0" err="1">
                <a:ln>
                  <a:noFill/>
                </a:ln>
                <a:solidFill>
                  <a:prstClr val="white"/>
                </a:solidFill>
                <a:effectLst/>
                <a:highlight>
                  <a:srgbClr val="FF0000"/>
                </a:highlight>
                <a:uLnTx/>
                <a:uFillTx/>
                <a:ea typeface="+mn-ea"/>
                <a:cs typeface="+mn-cs"/>
              </a:rPr>
              <a:t>participant</a:t>
            </a:r>
            <a:r>
              <a:rPr kumimoji="0" lang="el-GR" sz="1400" b="0" i="0" u="none" strike="noStrike" kern="1200" cap="none" spc="0" normalizeH="0" baseline="0" noProof="0" dirty="0">
                <a:ln>
                  <a:noFill/>
                </a:ln>
                <a:solidFill>
                  <a:prstClr val="white"/>
                </a:solidFill>
                <a:effectLst/>
                <a:highlight>
                  <a:srgbClr val="FF0000"/>
                </a:highlight>
                <a:uLnTx/>
                <a:uFillTx/>
                <a:ea typeface="+mn-ea"/>
                <a:cs typeface="+mn-cs"/>
              </a:rPr>
              <a:t> </a:t>
            </a:r>
            <a:r>
              <a:rPr kumimoji="0" lang="el-GR" sz="1400" b="0" i="0" u="none" strike="noStrike" kern="1200" cap="none" spc="0" normalizeH="0" baseline="0" noProof="0" dirty="0" err="1">
                <a:ln>
                  <a:noFill/>
                </a:ln>
                <a:solidFill>
                  <a:prstClr val="white"/>
                </a:solidFill>
                <a:effectLst/>
                <a:highlight>
                  <a:srgbClr val="FF0000"/>
                </a:highlight>
                <a:uLnTx/>
                <a:uFillTx/>
                <a:ea typeface="+mn-ea"/>
                <a:cs typeface="+mn-cs"/>
              </a:rPr>
              <a:t>report</a:t>
            </a:r>
            <a:r>
              <a:rPr kumimoji="0" lang="el-GR" sz="1400" b="0" i="0" u="none" strike="noStrike" kern="1200" cap="none" spc="0" normalizeH="0" baseline="0" noProof="0" dirty="0">
                <a:ln>
                  <a:noFill/>
                </a:ln>
                <a:solidFill>
                  <a:prstClr val="white"/>
                </a:solidFill>
                <a:effectLst/>
                <a:highlight>
                  <a:srgbClr val="FF0000"/>
                </a:highlight>
                <a:uLnTx/>
                <a:uFillTx/>
                <a:ea typeface="+mn-ea"/>
                <a:cs typeface="+mn-cs"/>
              </a:rPr>
              <a:t> στον συμμετέχοντα. </a:t>
            </a:r>
            <a:endParaRPr kumimoji="0" lang="en-US" sz="1400" b="0" i="0" u="none" strike="noStrike" kern="1200" cap="none" spc="0" normalizeH="0" baseline="0" noProof="0" dirty="0">
              <a:ln>
                <a:noFill/>
              </a:ln>
              <a:solidFill>
                <a:prstClr val="white"/>
              </a:solidFill>
              <a:effectLst/>
              <a:highlight>
                <a:srgbClr val="FF0000"/>
              </a:highligh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400" b="0" i="0" u="none" strike="noStrike" kern="1200" cap="none" spc="0" normalizeH="0" baseline="0" noProof="0" dirty="0">
              <a:ln>
                <a:noFill/>
              </a:ln>
              <a:solidFill>
                <a:prstClr val="white"/>
              </a:solidFill>
              <a:effectLst/>
              <a:highlight>
                <a:srgbClr val="FF0000"/>
              </a:highligh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400" b="0" i="0" u="none" strike="noStrike" kern="1200" cap="none" spc="0" normalizeH="0" baseline="0" noProof="0" dirty="0">
                <a:ln>
                  <a:noFill/>
                </a:ln>
                <a:solidFill>
                  <a:prstClr val="white"/>
                </a:solidFill>
                <a:effectLst/>
                <a:highlight>
                  <a:srgbClr val="FF0000"/>
                </a:highlight>
                <a:uLnTx/>
                <a:uFillTx/>
                <a:ea typeface="+mn-ea"/>
                <a:cs typeface="+mn-cs"/>
              </a:rPr>
              <a:t>Από το </a:t>
            </a:r>
            <a:r>
              <a:rPr kumimoji="0" lang="en-US" sz="1400" b="0" i="0" u="none" strike="noStrike" kern="1200" cap="none" spc="0" normalizeH="0" baseline="0" noProof="0" dirty="0">
                <a:ln>
                  <a:noFill/>
                </a:ln>
                <a:solidFill>
                  <a:prstClr val="white"/>
                </a:solidFill>
                <a:effectLst/>
                <a:highlight>
                  <a:srgbClr val="FF0000"/>
                </a:highlight>
                <a:uLnTx/>
                <a:uFillTx/>
                <a:ea typeface="+mn-ea"/>
                <a:cs typeface="+mn-cs"/>
              </a:rPr>
              <a:t>Tab “participant report” </a:t>
            </a:r>
            <a:r>
              <a:rPr kumimoji="0" lang="el-GR" sz="1400" b="0" i="0" u="none" strike="noStrike" kern="1200" cap="none" spc="0" normalizeH="0" baseline="0" noProof="0" dirty="0">
                <a:ln>
                  <a:noFill/>
                </a:ln>
                <a:solidFill>
                  <a:prstClr val="white"/>
                </a:solidFill>
                <a:effectLst/>
                <a:highlight>
                  <a:srgbClr val="FF0000"/>
                </a:highlight>
                <a:uLnTx/>
                <a:uFillTx/>
                <a:ea typeface="+mn-ea"/>
                <a:cs typeface="+mn-cs"/>
              </a:rPr>
              <a:t>μπορείτε να παρακολουθήσετε κατά πόσο έχουν συμπληρωθεί ή όχι τα </a:t>
            </a:r>
            <a:r>
              <a:rPr kumimoji="0" lang="en-US" sz="1400" b="0" i="0" u="none" strike="noStrike" kern="1200" cap="none" spc="0" normalizeH="0" baseline="0" noProof="0" dirty="0">
                <a:ln>
                  <a:noFill/>
                </a:ln>
                <a:solidFill>
                  <a:prstClr val="white"/>
                </a:solidFill>
                <a:effectLst/>
                <a:highlight>
                  <a:srgbClr val="FF0000"/>
                </a:highlight>
                <a:uLnTx/>
                <a:uFillTx/>
                <a:ea typeface="+mn-ea"/>
                <a:cs typeface="+mn-cs"/>
              </a:rPr>
              <a:t>participant reports, </a:t>
            </a:r>
            <a:r>
              <a:rPr kumimoji="0" lang="el-GR" sz="1400" b="0" i="0" u="none" strike="noStrike" kern="1200" cap="none" spc="0" normalizeH="0" baseline="0" noProof="0" dirty="0">
                <a:ln>
                  <a:noFill/>
                </a:ln>
                <a:solidFill>
                  <a:prstClr val="white"/>
                </a:solidFill>
                <a:effectLst/>
                <a:highlight>
                  <a:srgbClr val="FF0000"/>
                </a:highlight>
                <a:uLnTx/>
                <a:uFillTx/>
                <a:ea typeface="+mn-ea"/>
                <a:cs typeface="+mn-cs"/>
              </a:rPr>
              <a:t>και να αποστείλετε εκ νέου υπενθύμιση σε περίπτωση που δεν έχουν συμπληρωθεί</a:t>
            </a:r>
            <a:r>
              <a:rPr kumimoji="0" lang="en-US" sz="1400" b="0" i="0" u="none" strike="noStrike" kern="1200" cap="none" spc="0" normalizeH="0" baseline="0" noProof="0" dirty="0">
                <a:ln>
                  <a:noFill/>
                </a:ln>
                <a:solidFill>
                  <a:prstClr val="white"/>
                </a:solidFill>
                <a:effectLst/>
                <a:highlight>
                  <a:srgbClr val="FF0000"/>
                </a:highlight>
                <a:uLnTx/>
                <a:uFillTx/>
                <a:ea typeface="+mn-ea"/>
                <a:cs typeface="+mn-cs"/>
              </a:rPr>
              <a:t>.</a:t>
            </a:r>
          </a:p>
        </p:txBody>
      </p:sp>
    </p:spTree>
    <p:extLst>
      <p:ext uri="{BB962C8B-B14F-4D97-AF65-F5344CB8AC3E}">
        <p14:creationId xmlns:p14="http://schemas.microsoft.com/office/powerpoint/2010/main" val="9106221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C6F8AAC-2DAA-0346-B3D2-B832D159BF4C}"/>
              </a:ext>
            </a:extLst>
          </p:cNvPr>
          <p:cNvSpPr txBox="1"/>
          <p:nvPr/>
        </p:nvSpPr>
        <p:spPr>
          <a:xfrm flipH="1">
            <a:off x="-1190337" y="60190"/>
            <a:ext cx="10684042"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GR" sz="2800" b="1" dirty="0">
                <a:solidFill>
                  <a:schemeClr val="bg1"/>
                </a:solidFill>
                <a:latin typeface="Century Gothic" panose="020B0502020202020204" pitchFamily="34" charset="0"/>
              </a:rPr>
              <a:t>Διευκρινήσεις σχετικά με Κινητικότητες (</a:t>
            </a:r>
            <a:r>
              <a:rPr lang="en-US" sz="2800" b="1" dirty="0">
                <a:solidFill>
                  <a:schemeClr val="bg1"/>
                </a:solidFill>
                <a:latin typeface="Century Gothic" panose="020B0502020202020204" pitchFamily="34" charset="0"/>
              </a:rPr>
              <a:t>1</a:t>
            </a:r>
            <a:r>
              <a:rPr lang="el-GR" sz="2800" b="1" dirty="0">
                <a:solidFill>
                  <a:schemeClr val="bg1"/>
                </a:solidFill>
                <a:latin typeface="Century Gothic" panose="020B0502020202020204" pitchFamily="34" charset="0"/>
              </a:rPr>
              <a:t>/</a:t>
            </a:r>
            <a:r>
              <a:rPr lang="en-US" sz="2800" b="1" dirty="0">
                <a:solidFill>
                  <a:schemeClr val="bg1"/>
                </a:solidFill>
                <a:latin typeface="Century Gothic" panose="020B0502020202020204" pitchFamily="34" charset="0"/>
              </a:rPr>
              <a:t>2</a:t>
            </a:r>
            <a:r>
              <a:rPr lang="el-GR" sz="2800" b="1" dirty="0">
                <a:solidFill>
                  <a:schemeClr val="bg1"/>
                </a:solidFill>
                <a:latin typeface="Century Gothic" panose="020B0502020202020204" pitchFamily="34" charset="0"/>
              </a:rPr>
              <a:t>)</a:t>
            </a:r>
            <a:endParaRPr lang="en-GB" sz="2800" b="1" dirty="0">
              <a:solidFill>
                <a:schemeClr val="bg1"/>
              </a:solidFill>
              <a:latin typeface="Century Gothic" panose="020B0502020202020204" pitchFamily="34" charset="0"/>
            </a:endParaRPr>
          </a:p>
        </p:txBody>
      </p:sp>
      <p:sp>
        <p:nvSpPr>
          <p:cNvPr id="3" name="Rectangle 2"/>
          <p:cNvSpPr/>
          <p:nvPr/>
        </p:nvSpPr>
        <p:spPr>
          <a:xfrm>
            <a:off x="274269" y="627943"/>
            <a:ext cx="11694017" cy="547714"/>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ea typeface="Verdana" panose="020B0604030504040204" pitchFamily="34" charset="0"/>
                <a:cs typeface="+mn-cs"/>
              </a:rPr>
              <a:t>Participant Report </a:t>
            </a:r>
            <a:r>
              <a:rPr kumimoji="0" lang="en-US" sz="2200" b="0" i="0" u="none" strike="noStrike" kern="1200" cap="none" spc="0" normalizeH="0" baseline="0" noProof="0" dirty="0">
                <a:ln>
                  <a:noFill/>
                </a:ln>
                <a:solidFill>
                  <a:srgbClr val="ED7D31">
                    <a:lumMod val="75000"/>
                  </a:srgbClr>
                </a:solidFill>
                <a:effectLst/>
                <a:uLnTx/>
                <a:uFillTx/>
                <a:ea typeface="Verdana" panose="020B0604030504040204" pitchFamily="34" charset="0"/>
                <a:cs typeface="+mn-cs"/>
              </a:rPr>
              <a:t>– </a:t>
            </a:r>
            <a:r>
              <a:rPr kumimoji="0" lang="el-GR" sz="2200" b="0" i="0" u="none" strike="noStrike" kern="1200" cap="none" spc="0" normalizeH="0" baseline="0" noProof="0" dirty="0">
                <a:ln>
                  <a:noFill/>
                </a:ln>
                <a:solidFill>
                  <a:srgbClr val="ED7D31">
                    <a:lumMod val="75000"/>
                  </a:srgbClr>
                </a:solidFill>
                <a:effectLst/>
                <a:uLnTx/>
                <a:uFillTx/>
                <a:ea typeface="Verdana" panose="020B0604030504040204" pitchFamily="34" charset="0"/>
                <a:cs typeface="+mn-cs"/>
              </a:rPr>
              <a:t>Έκθεση Συμμετέχοντα: </a:t>
            </a:r>
          </a:p>
        </p:txBody>
      </p:sp>
      <p:graphicFrame>
        <p:nvGraphicFramePr>
          <p:cNvPr id="6" name="Diagram 5"/>
          <p:cNvGraphicFramePr/>
          <p:nvPr>
            <p:extLst>
              <p:ext uri="{D42A27DB-BD31-4B8C-83A1-F6EECF244321}">
                <p14:modId xmlns:p14="http://schemas.microsoft.com/office/powerpoint/2010/main" val="963891478"/>
              </p:ext>
            </p:extLst>
          </p:nvPr>
        </p:nvGraphicFramePr>
        <p:xfrm>
          <a:off x="223714" y="1220190"/>
          <a:ext cx="9726289" cy="56335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Rounded Corners 4">
            <a:extLst>
              <a:ext uri="{FF2B5EF4-FFF2-40B4-BE49-F238E27FC236}">
                <a16:creationId xmlns:a16="http://schemas.microsoft.com/office/drawing/2014/main" id="{35056288-E719-062B-4A1C-7919CE18ACD2}"/>
              </a:ext>
            </a:extLst>
          </p:cNvPr>
          <p:cNvSpPr/>
          <p:nvPr/>
        </p:nvSpPr>
        <p:spPr>
          <a:xfrm>
            <a:off x="10080133" y="1809750"/>
            <a:ext cx="2000250" cy="3028950"/>
          </a:xfrm>
          <a:prstGeom prst="round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b="1" dirty="0">
                <a:solidFill>
                  <a:schemeClr val="bg1"/>
                </a:solidFill>
              </a:rPr>
              <a:t>ΠΡΟΣΟΧΗ!</a:t>
            </a:r>
          </a:p>
          <a:p>
            <a:pPr algn="ctr"/>
            <a:endParaRPr lang="el-GR" b="1" dirty="0">
              <a:solidFill>
                <a:schemeClr val="bg1"/>
              </a:solidFill>
            </a:endParaRPr>
          </a:p>
          <a:p>
            <a:pPr algn="ctr"/>
            <a:r>
              <a:rPr lang="el-GR" i="1" dirty="0"/>
              <a:t>Εάν υπάρχει τεχνικό θέμα ενημερώνετε έγκαιρα την ΕΥ και όχι μετά την υποβολή της τελικής έκθεσης </a:t>
            </a:r>
            <a:endParaRPr lang="en-US" i="1" dirty="0"/>
          </a:p>
        </p:txBody>
      </p:sp>
    </p:spTree>
    <p:extLst>
      <p:ext uri="{BB962C8B-B14F-4D97-AF65-F5344CB8AC3E}">
        <p14:creationId xmlns:p14="http://schemas.microsoft.com/office/powerpoint/2010/main" val="21939025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7E80FA2-528A-E014-AD09-22AAA065311D}"/>
              </a:ext>
            </a:extLst>
          </p:cNvPr>
          <p:cNvPicPr>
            <a:picLocks noChangeAspect="1"/>
          </p:cNvPicPr>
          <p:nvPr/>
        </p:nvPicPr>
        <p:blipFill>
          <a:blip r:embed="rId3"/>
          <a:stretch>
            <a:fillRect/>
          </a:stretch>
        </p:blipFill>
        <p:spPr>
          <a:xfrm>
            <a:off x="0" y="557823"/>
            <a:ext cx="12192000" cy="5205801"/>
          </a:xfrm>
          <a:prstGeom prst="rect">
            <a:avLst/>
          </a:prstGeom>
        </p:spPr>
      </p:pic>
      <p:sp>
        <p:nvSpPr>
          <p:cNvPr id="2" name="TextBox 1">
            <a:extLst>
              <a:ext uri="{FF2B5EF4-FFF2-40B4-BE49-F238E27FC236}">
                <a16:creationId xmlns:a16="http://schemas.microsoft.com/office/drawing/2014/main" id="{CC6F8AAC-2DAA-0346-B3D2-B832D159BF4C}"/>
              </a:ext>
            </a:extLst>
          </p:cNvPr>
          <p:cNvSpPr txBox="1"/>
          <p:nvPr/>
        </p:nvSpPr>
        <p:spPr>
          <a:xfrm flipH="1">
            <a:off x="307972" y="34603"/>
            <a:ext cx="11884027" cy="523220"/>
          </a:xfrm>
          <a:prstGeom prst="rect">
            <a:avLst/>
          </a:prstGeom>
          <a:noFill/>
        </p:spPr>
        <p:txBody>
          <a:bodyPr wrap="square" rtlCol="0">
            <a:spAutoFit/>
          </a:bodyPr>
          <a:lstStyle/>
          <a:p>
            <a:pPr lvl="0">
              <a:defRPr/>
            </a:pPr>
            <a:r>
              <a:rPr lang="el-GR" sz="2800" b="1" dirty="0">
                <a:solidFill>
                  <a:schemeClr val="bg1"/>
                </a:solidFill>
                <a:latin typeface="Century Gothic" panose="020B0502020202020204" pitchFamily="34" charset="0"/>
                <a:ea typeface="Roboto" panose="02000000000000000000" pitchFamily="2" charset="0"/>
              </a:rPr>
              <a:t>Μεικτά Εντατικά Προγράμματα </a:t>
            </a:r>
            <a:r>
              <a:rPr lang="en-US" sz="2800" b="1" dirty="0">
                <a:solidFill>
                  <a:schemeClr val="bg1"/>
                </a:solidFill>
                <a:latin typeface="Century Gothic" panose="020B0502020202020204" pitchFamily="34" charset="0"/>
              </a:rPr>
              <a:t>(Blended Intensive </a:t>
            </a:r>
            <a:r>
              <a:rPr lang="en-US" sz="2800" b="1" dirty="0" err="1">
                <a:solidFill>
                  <a:schemeClr val="bg1"/>
                </a:solidFill>
                <a:latin typeface="Century Gothic" panose="020B0502020202020204" pitchFamily="34" charset="0"/>
              </a:rPr>
              <a:t>Programmes</a:t>
            </a:r>
            <a:r>
              <a:rPr lang="en-US" sz="2800" b="1" dirty="0">
                <a:solidFill>
                  <a:schemeClr val="bg1"/>
                </a:solidFill>
                <a:latin typeface="Century Gothic" panose="020B0502020202020204" pitchFamily="34" charset="0"/>
              </a:rPr>
              <a:t> 1/2)</a:t>
            </a:r>
            <a:endParaRPr lang="en-GB" sz="2800" b="1" dirty="0">
              <a:solidFill>
                <a:schemeClr val="bg1"/>
              </a:solidFill>
              <a:latin typeface="Century Gothic" panose="020B0502020202020204" pitchFamily="34" charset="0"/>
            </a:endParaRPr>
          </a:p>
        </p:txBody>
      </p:sp>
      <p:sp>
        <p:nvSpPr>
          <p:cNvPr id="7" name="AutoShape 4" descr="Project List 05.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6" name="Picture 15">
            <a:extLst>
              <a:ext uri="{FF2B5EF4-FFF2-40B4-BE49-F238E27FC236}">
                <a16:creationId xmlns:a16="http://schemas.microsoft.com/office/drawing/2014/main" id="{9AFDFC2B-1C23-C66A-A0D0-CA24E44F7FD6}"/>
              </a:ext>
            </a:extLst>
          </p:cNvPr>
          <p:cNvPicPr>
            <a:picLocks noChangeAspect="1"/>
          </p:cNvPicPr>
          <p:nvPr/>
        </p:nvPicPr>
        <p:blipFill>
          <a:blip r:embed="rId4"/>
          <a:stretch>
            <a:fillRect/>
          </a:stretch>
        </p:blipFill>
        <p:spPr>
          <a:xfrm>
            <a:off x="0" y="2932981"/>
            <a:ext cx="1785669" cy="386434"/>
          </a:xfrm>
          <a:prstGeom prst="rect">
            <a:avLst/>
          </a:prstGeom>
        </p:spPr>
      </p:pic>
      <p:pic>
        <p:nvPicPr>
          <p:cNvPr id="11" name="Picture 10">
            <a:extLst>
              <a:ext uri="{FF2B5EF4-FFF2-40B4-BE49-F238E27FC236}">
                <a16:creationId xmlns:a16="http://schemas.microsoft.com/office/drawing/2014/main" id="{25917B37-B26C-43AE-9597-4FF4827CD24C}"/>
              </a:ext>
            </a:extLst>
          </p:cNvPr>
          <p:cNvPicPr>
            <a:picLocks noChangeAspect="1"/>
          </p:cNvPicPr>
          <p:nvPr/>
        </p:nvPicPr>
        <p:blipFill>
          <a:blip r:embed="rId5"/>
          <a:stretch>
            <a:fillRect/>
          </a:stretch>
        </p:blipFill>
        <p:spPr>
          <a:xfrm>
            <a:off x="2119476" y="3604087"/>
            <a:ext cx="1029166" cy="1614894"/>
          </a:xfrm>
          <a:prstGeom prst="rect">
            <a:avLst/>
          </a:prstGeom>
        </p:spPr>
      </p:pic>
      <p:pic>
        <p:nvPicPr>
          <p:cNvPr id="12" name="Picture 11">
            <a:extLst>
              <a:ext uri="{FF2B5EF4-FFF2-40B4-BE49-F238E27FC236}">
                <a16:creationId xmlns:a16="http://schemas.microsoft.com/office/drawing/2014/main" id="{317C872A-659E-8B05-B186-74A6E1B991B5}"/>
              </a:ext>
            </a:extLst>
          </p:cNvPr>
          <p:cNvPicPr>
            <a:picLocks noChangeAspect="1"/>
          </p:cNvPicPr>
          <p:nvPr/>
        </p:nvPicPr>
        <p:blipFill>
          <a:blip r:embed="rId5"/>
          <a:stretch>
            <a:fillRect/>
          </a:stretch>
        </p:blipFill>
        <p:spPr>
          <a:xfrm>
            <a:off x="8750313" y="3670842"/>
            <a:ext cx="1420230" cy="1548139"/>
          </a:xfrm>
          <a:prstGeom prst="rect">
            <a:avLst/>
          </a:prstGeom>
        </p:spPr>
      </p:pic>
    </p:spTree>
    <p:extLst>
      <p:ext uri="{BB962C8B-B14F-4D97-AF65-F5344CB8AC3E}">
        <p14:creationId xmlns:p14="http://schemas.microsoft.com/office/powerpoint/2010/main" val="5130037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6FF101-FC5D-9B28-B9E6-5CA76C48585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915E2F5-87EE-6C43-2A8B-EF064CFC63C9}"/>
              </a:ext>
            </a:extLst>
          </p:cNvPr>
          <p:cNvSpPr txBox="1"/>
          <p:nvPr/>
        </p:nvSpPr>
        <p:spPr>
          <a:xfrm flipH="1">
            <a:off x="307972" y="34603"/>
            <a:ext cx="11884027" cy="523220"/>
          </a:xfrm>
          <a:prstGeom prst="rect">
            <a:avLst/>
          </a:prstGeom>
          <a:noFill/>
        </p:spPr>
        <p:txBody>
          <a:bodyPr wrap="square" rtlCol="0">
            <a:spAutoFit/>
          </a:bodyPr>
          <a:lstStyle/>
          <a:p>
            <a:pPr lvl="0">
              <a:defRPr/>
            </a:pPr>
            <a:r>
              <a:rPr lang="el-GR" sz="2800" b="1" dirty="0">
                <a:solidFill>
                  <a:schemeClr val="bg1"/>
                </a:solidFill>
                <a:latin typeface="Century Gothic" panose="020B0502020202020204" pitchFamily="34" charset="0"/>
                <a:ea typeface="Roboto" panose="02000000000000000000" pitchFamily="2" charset="0"/>
              </a:rPr>
              <a:t>Μεικτά Εντατικά Προγράμματα </a:t>
            </a:r>
            <a:r>
              <a:rPr lang="en-US" sz="2800" b="1" dirty="0">
                <a:solidFill>
                  <a:schemeClr val="bg1"/>
                </a:solidFill>
                <a:latin typeface="Century Gothic" panose="020B0502020202020204" pitchFamily="34" charset="0"/>
              </a:rPr>
              <a:t>(Blended Intensive </a:t>
            </a:r>
            <a:r>
              <a:rPr lang="en-US" sz="2800" b="1" dirty="0" err="1">
                <a:solidFill>
                  <a:schemeClr val="bg1"/>
                </a:solidFill>
                <a:latin typeface="Century Gothic" panose="020B0502020202020204" pitchFamily="34" charset="0"/>
              </a:rPr>
              <a:t>Programmes</a:t>
            </a:r>
            <a:r>
              <a:rPr lang="en-US" sz="2800" b="1" dirty="0">
                <a:solidFill>
                  <a:schemeClr val="bg1"/>
                </a:solidFill>
                <a:latin typeface="Century Gothic" panose="020B0502020202020204" pitchFamily="34" charset="0"/>
              </a:rPr>
              <a:t> 2/2)</a:t>
            </a:r>
            <a:endParaRPr lang="en-GB" sz="2800" b="1" dirty="0">
              <a:solidFill>
                <a:schemeClr val="bg1"/>
              </a:solidFill>
              <a:latin typeface="Century Gothic" panose="020B0502020202020204" pitchFamily="34" charset="0"/>
            </a:endParaRPr>
          </a:p>
        </p:txBody>
      </p:sp>
      <p:sp>
        <p:nvSpPr>
          <p:cNvPr id="7" name="AutoShape 4" descr="Project List 05.jpg">
            <a:extLst>
              <a:ext uri="{FF2B5EF4-FFF2-40B4-BE49-F238E27FC236}">
                <a16:creationId xmlns:a16="http://schemas.microsoft.com/office/drawing/2014/main" id="{1C0FF0EF-E3E7-54FE-D8E1-6F85E5CA3A13}"/>
              </a:ext>
            </a:extLst>
          </p:cNvP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CD4CA5F9-6B16-4D12-D18E-F6B5DA403451}"/>
              </a:ext>
            </a:extLst>
          </p:cNvPr>
          <p:cNvSpPr/>
          <p:nvPr/>
        </p:nvSpPr>
        <p:spPr>
          <a:xfrm>
            <a:off x="5370653" y="1866507"/>
            <a:ext cx="1088020" cy="18750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1DF16C4D-CCF1-67B3-7086-1898D235BB59}"/>
              </a:ext>
            </a:extLst>
          </p:cNvPr>
          <p:cNvSpPr/>
          <p:nvPr/>
        </p:nvSpPr>
        <p:spPr>
          <a:xfrm>
            <a:off x="1858578" y="1111185"/>
            <a:ext cx="1078030" cy="17678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150D1248-F8F5-1717-A5E9-A3DD9541F961}"/>
              </a:ext>
            </a:extLst>
          </p:cNvPr>
          <p:cNvSpPr txBox="1"/>
          <p:nvPr/>
        </p:nvSpPr>
        <p:spPr>
          <a:xfrm>
            <a:off x="7792721" y="1722498"/>
            <a:ext cx="4287519" cy="2616101"/>
          </a:xfrm>
          <a:prstGeom prst="rect">
            <a:avLst/>
          </a:prstGeom>
          <a:noFill/>
        </p:spPr>
        <p:txBody>
          <a:bodyPr wrap="square">
            <a:spAutoFit/>
          </a:bodyPr>
          <a:lstStyle/>
          <a:p>
            <a:pPr algn="l">
              <a:spcBef>
                <a:spcPts val="750"/>
              </a:spcBef>
              <a:buNone/>
            </a:pPr>
            <a:r>
              <a:rPr lang="en-US" b="0" i="0" dirty="0">
                <a:solidFill>
                  <a:srgbClr val="172B4D"/>
                </a:solidFill>
                <a:effectLst/>
                <a:latin typeface="-apple-system"/>
              </a:rPr>
              <a:t>The </a:t>
            </a:r>
            <a:r>
              <a:rPr lang="en-US" b="1" i="0" dirty="0">
                <a:solidFill>
                  <a:srgbClr val="172B4D"/>
                </a:solidFill>
                <a:effectLst/>
                <a:latin typeface="-apple-system"/>
              </a:rPr>
              <a:t>Blended Intensive </a:t>
            </a:r>
            <a:r>
              <a:rPr lang="en-US" b="1" i="0" dirty="0" err="1">
                <a:solidFill>
                  <a:srgbClr val="172B4D"/>
                </a:solidFill>
                <a:effectLst/>
                <a:latin typeface="-apple-system"/>
              </a:rPr>
              <a:t>Programmes</a:t>
            </a:r>
            <a:r>
              <a:rPr lang="en-US" b="1" i="0" dirty="0">
                <a:solidFill>
                  <a:srgbClr val="172B4D"/>
                </a:solidFill>
                <a:effectLst/>
                <a:latin typeface="-apple-system"/>
              </a:rPr>
              <a:t> (BIPs)</a:t>
            </a:r>
            <a:r>
              <a:rPr lang="en-US" b="0" i="0" dirty="0">
                <a:solidFill>
                  <a:srgbClr val="172B4D"/>
                </a:solidFill>
                <a:effectLst/>
                <a:latin typeface="-apple-system"/>
              </a:rPr>
              <a:t> screen consists of</a:t>
            </a:r>
            <a:r>
              <a:rPr lang="en-US" b="1" i="0" dirty="0">
                <a:solidFill>
                  <a:srgbClr val="172B4D"/>
                </a:solidFill>
                <a:effectLst/>
                <a:latin typeface="-apple-system"/>
              </a:rPr>
              <a:t> three </a:t>
            </a:r>
            <a:r>
              <a:rPr lang="en-US" b="0" i="0" dirty="0">
                <a:solidFill>
                  <a:srgbClr val="172B4D"/>
                </a:solidFill>
                <a:effectLst/>
                <a:latin typeface="-apple-system"/>
              </a:rPr>
              <a:t>sections:</a:t>
            </a:r>
          </a:p>
          <a:p>
            <a:pPr marL="800100" lvl="1" indent="-342900">
              <a:spcBef>
                <a:spcPts val="750"/>
              </a:spcBef>
              <a:buFont typeface="+mj-lt"/>
              <a:buAutoNum type="arabicPeriod"/>
            </a:pPr>
            <a:r>
              <a:rPr lang="en-US" b="0" i="0" dirty="0">
                <a:solidFill>
                  <a:srgbClr val="172B4D"/>
                </a:solidFill>
                <a:effectLst/>
                <a:latin typeface="-apple-system"/>
              </a:rPr>
              <a:t>The </a:t>
            </a:r>
            <a:r>
              <a:rPr lang="en-US" b="1" i="0" dirty="0">
                <a:solidFill>
                  <a:srgbClr val="0C66E4"/>
                </a:solidFill>
                <a:effectLst/>
                <a:latin typeface="-apple-system"/>
              </a:rPr>
              <a:t>details</a:t>
            </a:r>
            <a:r>
              <a:rPr lang="en-US" b="1" i="0" dirty="0">
                <a:solidFill>
                  <a:srgbClr val="172B4D"/>
                </a:solidFill>
                <a:effectLst/>
                <a:latin typeface="-apple-system"/>
              </a:rPr>
              <a:t> </a:t>
            </a:r>
            <a:r>
              <a:rPr lang="en-US" b="0" i="0" dirty="0">
                <a:solidFill>
                  <a:srgbClr val="172B4D"/>
                </a:solidFill>
                <a:effectLst/>
                <a:latin typeface="-apple-system"/>
              </a:rPr>
              <a:t>about the Blended Intensive </a:t>
            </a:r>
            <a:r>
              <a:rPr lang="en-US" b="0" i="0" dirty="0" err="1">
                <a:solidFill>
                  <a:srgbClr val="172B4D"/>
                </a:solidFill>
                <a:effectLst/>
                <a:latin typeface="-apple-system"/>
              </a:rPr>
              <a:t>Programme</a:t>
            </a:r>
            <a:endParaRPr lang="en-US" b="0" i="0" dirty="0">
              <a:solidFill>
                <a:srgbClr val="172B4D"/>
              </a:solidFill>
              <a:effectLst/>
              <a:latin typeface="-apple-system"/>
            </a:endParaRPr>
          </a:p>
          <a:p>
            <a:pPr marL="800100" lvl="1" indent="-342900">
              <a:spcBef>
                <a:spcPts val="750"/>
              </a:spcBef>
              <a:buFont typeface="+mj-lt"/>
              <a:buAutoNum type="arabicPeriod"/>
            </a:pPr>
            <a:r>
              <a:rPr lang="en-US" b="0" i="0" dirty="0">
                <a:solidFill>
                  <a:srgbClr val="172B4D"/>
                </a:solidFill>
                <a:effectLst/>
                <a:latin typeface="-apple-system"/>
              </a:rPr>
              <a:t>The list of </a:t>
            </a:r>
            <a:r>
              <a:rPr lang="en-US" b="1" i="0" dirty="0">
                <a:solidFill>
                  <a:srgbClr val="0C66E4"/>
                </a:solidFill>
                <a:effectLst/>
                <a:latin typeface="-apple-system"/>
              </a:rPr>
              <a:t>Blended Intensive </a:t>
            </a:r>
            <a:r>
              <a:rPr lang="en-US" b="1" i="0" dirty="0" err="1">
                <a:solidFill>
                  <a:srgbClr val="0C66E4"/>
                </a:solidFill>
                <a:effectLst/>
                <a:latin typeface="-apple-system"/>
              </a:rPr>
              <a:t>Programmes</a:t>
            </a:r>
            <a:r>
              <a:rPr lang="en-US" b="0" i="0" dirty="0">
                <a:solidFill>
                  <a:srgbClr val="0C66E4"/>
                </a:solidFill>
                <a:effectLst/>
                <a:latin typeface="-apple-system"/>
              </a:rPr>
              <a:t> </a:t>
            </a:r>
            <a:r>
              <a:rPr lang="en-US" b="1" i="0" dirty="0">
                <a:solidFill>
                  <a:srgbClr val="0C66E4"/>
                </a:solidFill>
                <a:effectLst/>
                <a:latin typeface="-apple-system"/>
              </a:rPr>
              <a:t>Partnerships</a:t>
            </a:r>
            <a:endParaRPr lang="en-US" b="0" i="0" dirty="0">
              <a:solidFill>
                <a:srgbClr val="172B4D"/>
              </a:solidFill>
              <a:effectLst/>
              <a:latin typeface="-apple-system"/>
            </a:endParaRPr>
          </a:p>
          <a:p>
            <a:pPr marL="800100" lvl="1" indent="-342900">
              <a:spcBef>
                <a:spcPts val="750"/>
              </a:spcBef>
              <a:buFont typeface="+mj-lt"/>
              <a:buAutoNum type="arabicPeriod"/>
            </a:pPr>
            <a:r>
              <a:rPr lang="en-US" b="0" i="0" dirty="0">
                <a:solidFill>
                  <a:srgbClr val="172B4D"/>
                </a:solidFill>
                <a:effectLst/>
                <a:latin typeface="-apple-system"/>
              </a:rPr>
              <a:t>The two lists of </a:t>
            </a:r>
            <a:r>
              <a:rPr lang="en-US" b="1" i="0" dirty="0">
                <a:solidFill>
                  <a:srgbClr val="0C66E4"/>
                </a:solidFill>
                <a:effectLst/>
                <a:latin typeface="-apple-system"/>
              </a:rPr>
              <a:t>Blended Intensive </a:t>
            </a:r>
            <a:r>
              <a:rPr lang="en-US" b="1" i="0" dirty="0" err="1">
                <a:solidFill>
                  <a:srgbClr val="0C66E4"/>
                </a:solidFill>
                <a:effectLst/>
                <a:latin typeface="-apple-system"/>
              </a:rPr>
              <a:t>Programmes</a:t>
            </a:r>
            <a:r>
              <a:rPr lang="en-US" b="0" i="0" dirty="0">
                <a:solidFill>
                  <a:srgbClr val="0C66E4"/>
                </a:solidFill>
                <a:effectLst/>
                <a:latin typeface="-apple-system"/>
              </a:rPr>
              <a:t> </a:t>
            </a:r>
            <a:r>
              <a:rPr lang="en-US" b="1" i="0" dirty="0">
                <a:solidFill>
                  <a:srgbClr val="0C66E4"/>
                </a:solidFill>
                <a:effectLst/>
                <a:latin typeface="-apple-system"/>
              </a:rPr>
              <a:t>Participants</a:t>
            </a:r>
            <a:endParaRPr lang="en-US" b="0" i="0" dirty="0">
              <a:solidFill>
                <a:srgbClr val="172B4D"/>
              </a:solidFill>
              <a:effectLst/>
              <a:latin typeface="-apple-system"/>
            </a:endParaRPr>
          </a:p>
        </p:txBody>
      </p:sp>
      <p:pic>
        <p:nvPicPr>
          <p:cNvPr id="9" name="Picture 8" descr="A screenshot of a computer&#10;&#10;AI-generated content may be incorrect.">
            <a:extLst>
              <a:ext uri="{FF2B5EF4-FFF2-40B4-BE49-F238E27FC236}">
                <a16:creationId xmlns:a16="http://schemas.microsoft.com/office/drawing/2014/main" id="{58D4030B-F85B-880F-4D38-78A4891CEE5C}"/>
              </a:ext>
            </a:extLst>
          </p:cNvPr>
          <p:cNvPicPr>
            <a:picLocks noChangeAspect="1"/>
          </p:cNvPicPr>
          <p:nvPr/>
        </p:nvPicPr>
        <p:blipFill>
          <a:blip r:embed="rId3"/>
          <a:stretch>
            <a:fillRect/>
          </a:stretch>
        </p:blipFill>
        <p:spPr>
          <a:xfrm>
            <a:off x="521335" y="736889"/>
            <a:ext cx="7010400" cy="6121111"/>
          </a:xfrm>
          <a:prstGeom prst="rect">
            <a:avLst/>
          </a:prstGeom>
        </p:spPr>
      </p:pic>
    </p:spTree>
    <p:extLst>
      <p:ext uri="{BB962C8B-B14F-4D97-AF65-F5344CB8AC3E}">
        <p14:creationId xmlns:p14="http://schemas.microsoft.com/office/powerpoint/2010/main" val="18629434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83B0D19-E776-7336-7461-5908CD3A992B}"/>
              </a:ext>
            </a:extLst>
          </p:cNvPr>
          <p:cNvPicPr>
            <a:picLocks noChangeAspect="1"/>
          </p:cNvPicPr>
          <p:nvPr/>
        </p:nvPicPr>
        <p:blipFill>
          <a:blip r:embed="rId3"/>
          <a:stretch>
            <a:fillRect/>
          </a:stretch>
        </p:blipFill>
        <p:spPr>
          <a:xfrm>
            <a:off x="61126" y="727009"/>
            <a:ext cx="1430848" cy="5487166"/>
          </a:xfrm>
          <a:prstGeom prst="rect">
            <a:avLst/>
          </a:prstGeom>
        </p:spPr>
      </p:pic>
      <p:pic>
        <p:nvPicPr>
          <p:cNvPr id="14" name="Picture 13">
            <a:extLst>
              <a:ext uri="{FF2B5EF4-FFF2-40B4-BE49-F238E27FC236}">
                <a16:creationId xmlns:a16="http://schemas.microsoft.com/office/drawing/2014/main" id="{5FCAE02F-EBD4-D7AE-72D4-175B51F506B2}"/>
              </a:ext>
            </a:extLst>
          </p:cNvPr>
          <p:cNvPicPr>
            <a:picLocks noChangeAspect="1"/>
          </p:cNvPicPr>
          <p:nvPr/>
        </p:nvPicPr>
        <p:blipFill>
          <a:blip r:embed="rId4"/>
          <a:srcRect l="12445"/>
          <a:stretch>
            <a:fillRect/>
          </a:stretch>
        </p:blipFill>
        <p:spPr>
          <a:xfrm>
            <a:off x="1526874" y="667674"/>
            <a:ext cx="10741325" cy="6249277"/>
          </a:xfrm>
          <a:prstGeom prst="rect">
            <a:avLst/>
          </a:prstGeom>
        </p:spPr>
      </p:pic>
      <p:sp>
        <p:nvSpPr>
          <p:cNvPr id="2" name="Rectangle 1"/>
          <p:cNvSpPr/>
          <p:nvPr/>
        </p:nvSpPr>
        <p:spPr>
          <a:xfrm>
            <a:off x="366316" y="45630"/>
            <a:ext cx="10278776" cy="523220"/>
          </a:xfrm>
          <a:prstGeom prst="rect">
            <a:avLst/>
          </a:prstGeom>
        </p:spPr>
        <p:txBody>
          <a:bodyPr wrap="none">
            <a:spAutoFit/>
          </a:bodyPr>
          <a:lstStyle/>
          <a:p>
            <a:r>
              <a:rPr lang="el-GR" sz="2800" b="1" dirty="0">
                <a:solidFill>
                  <a:schemeClr val="bg1"/>
                </a:solidFill>
                <a:latin typeface="Century Gothic" panose="020B0502020202020204" pitchFamily="34" charset="0"/>
              </a:rPr>
              <a:t>Συμμετέχοντες με λιγότερες ευκαιρίες (</a:t>
            </a:r>
            <a:r>
              <a:rPr lang="en-GB" sz="2800" b="1" dirty="0">
                <a:solidFill>
                  <a:schemeClr val="bg1"/>
                </a:solidFill>
                <a:latin typeface="Century Gothic" panose="020B0502020202020204" pitchFamily="34" charset="0"/>
              </a:rPr>
              <a:t>Fewer opportunities</a:t>
            </a:r>
            <a:r>
              <a:rPr lang="el-GR" sz="2800" b="1" dirty="0">
                <a:solidFill>
                  <a:schemeClr val="bg1"/>
                </a:solidFill>
                <a:latin typeface="Century Gothic" panose="020B0502020202020204" pitchFamily="34" charset="0"/>
              </a:rPr>
              <a:t>)</a:t>
            </a:r>
            <a:endParaRPr lang="en-US" sz="2800" b="1" dirty="0">
              <a:solidFill>
                <a:schemeClr val="bg1"/>
              </a:solidFill>
              <a:latin typeface="Century Gothic" panose="020B0502020202020204" pitchFamily="34" charset="0"/>
            </a:endParaRPr>
          </a:p>
        </p:txBody>
      </p:sp>
      <p:sp>
        <p:nvSpPr>
          <p:cNvPr id="5" name="Rectangle 4">
            <a:extLst>
              <a:ext uri="{FF2B5EF4-FFF2-40B4-BE49-F238E27FC236}">
                <a16:creationId xmlns:a16="http://schemas.microsoft.com/office/drawing/2014/main" id="{4C21B147-418E-C1D6-F210-86FC62F46BEC}"/>
              </a:ext>
            </a:extLst>
          </p:cNvPr>
          <p:cNvSpPr/>
          <p:nvPr/>
        </p:nvSpPr>
        <p:spPr>
          <a:xfrm>
            <a:off x="4445913" y="6042929"/>
            <a:ext cx="2303478" cy="769441"/>
          </a:xfrm>
          <a:prstGeom prst="rect">
            <a:avLst/>
          </a:prstGeom>
          <a:solidFill>
            <a:schemeClr val="accent2"/>
          </a:solidFill>
        </p:spPr>
        <p:txBody>
          <a:bodyPr wrap="square">
            <a:spAutoFit/>
          </a:bodyPr>
          <a:lstStyle/>
          <a:p>
            <a:r>
              <a:rPr lang="el-GR" sz="1100" dirty="0">
                <a:solidFill>
                  <a:schemeClr val="bg1"/>
                </a:solidFill>
                <a:latin typeface="Verdana" panose="020B0604030504040204" pitchFamily="34" charset="0"/>
                <a:ea typeface="Verdana" panose="020B0604030504040204" pitchFamily="34" charset="0"/>
              </a:rPr>
              <a:t>Το πεδίο δεν μπορεί να τύχει επεξεργασίας. Συμπληρώνεται αυτόματα από τα στοιχεία που δόθηκαν στις κινητικότητες </a:t>
            </a:r>
            <a:endParaRPr lang="en-US" sz="1100" dirty="0">
              <a:solidFill>
                <a:schemeClr val="bg1"/>
              </a:solidFill>
              <a:latin typeface="Verdana" panose="020B0604030504040204" pitchFamily="34" charset="0"/>
              <a:ea typeface="Verdana" panose="020B0604030504040204" pitchFamily="34" charset="0"/>
            </a:endParaRPr>
          </a:p>
        </p:txBody>
      </p:sp>
      <p:sp>
        <p:nvSpPr>
          <p:cNvPr id="7" name="Rectangle 6">
            <a:extLst>
              <a:ext uri="{FF2B5EF4-FFF2-40B4-BE49-F238E27FC236}">
                <a16:creationId xmlns:a16="http://schemas.microsoft.com/office/drawing/2014/main" id="{FFD7EF13-705A-DBBE-D160-0FB8CD53BE17}"/>
              </a:ext>
            </a:extLst>
          </p:cNvPr>
          <p:cNvSpPr/>
          <p:nvPr/>
        </p:nvSpPr>
        <p:spPr>
          <a:xfrm>
            <a:off x="3440384" y="3379374"/>
            <a:ext cx="3076696" cy="461665"/>
          </a:xfrm>
          <a:prstGeom prst="rect">
            <a:avLst/>
          </a:prstGeom>
          <a:solidFill>
            <a:schemeClr val="accent1"/>
          </a:solidFill>
        </p:spPr>
        <p:txBody>
          <a:bodyPr wrap="square">
            <a:spAutoFit/>
          </a:bodyPr>
          <a:lstStyle/>
          <a:p>
            <a:r>
              <a:rPr lang="el-GR" sz="1200">
                <a:solidFill>
                  <a:schemeClr val="bg1"/>
                </a:solidFill>
                <a:latin typeface="Verdana" panose="020B0604030504040204" pitchFamily="34" charset="0"/>
                <a:ea typeface="Verdana" panose="020B0604030504040204" pitchFamily="34" charset="0"/>
              </a:rPr>
              <a:t>Προκαθορισμένη λίστα με λόγους</a:t>
            </a:r>
            <a:r>
              <a:rPr lang="en-US" sz="1200">
                <a:solidFill>
                  <a:schemeClr val="bg1"/>
                </a:solidFill>
                <a:latin typeface="Verdana" panose="020B0604030504040204" pitchFamily="34" charset="0"/>
                <a:ea typeface="Verdana" panose="020B0604030504040204" pitchFamily="34" charset="0"/>
              </a:rPr>
              <a:t> </a:t>
            </a:r>
            <a:r>
              <a:rPr lang="el-GR" sz="1200">
                <a:solidFill>
                  <a:schemeClr val="bg1"/>
                </a:solidFill>
                <a:latin typeface="Verdana" panose="020B0604030504040204" pitchFamily="34" charset="0"/>
                <a:ea typeface="Verdana" panose="020B0604030504040204" pitchFamily="34" charset="0"/>
              </a:rPr>
              <a:t>(</a:t>
            </a:r>
            <a:r>
              <a:rPr lang="en-US" sz="1200" b="1">
                <a:solidFill>
                  <a:schemeClr val="bg1"/>
                </a:solidFill>
                <a:latin typeface="Verdana" panose="020B0604030504040204" pitchFamily="34" charset="0"/>
                <a:ea typeface="Verdana" panose="020B0604030504040204" pitchFamily="34" charset="0"/>
              </a:rPr>
              <a:t>reasons</a:t>
            </a:r>
            <a:r>
              <a:rPr lang="el-GR" sz="1200" b="1">
                <a:solidFill>
                  <a:schemeClr val="bg1"/>
                </a:solidFill>
                <a:latin typeface="Verdana" panose="020B0604030504040204" pitchFamily="34" charset="0"/>
                <a:ea typeface="Verdana" panose="020B0604030504040204" pitchFamily="34" charset="0"/>
              </a:rPr>
              <a:t>)</a:t>
            </a:r>
            <a:r>
              <a:rPr lang="en-US" sz="1200">
                <a:solidFill>
                  <a:schemeClr val="bg1"/>
                </a:solidFill>
                <a:latin typeface="Verdana" panose="020B0604030504040204" pitchFamily="34" charset="0"/>
                <a:ea typeface="Verdana" panose="020B0604030504040204" pitchFamily="34" charset="0"/>
              </a:rPr>
              <a:t> </a:t>
            </a:r>
            <a:r>
              <a:rPr lang="el-GR" sz="1200">
                <a:solidFill>
                  <a:schemeClr val="bg1"/>
                </a:solidFill>
                <a:latin typeface="Verdana" panose="020B0604030504040204" pitchFamily="34" charset="0"/>
                <a:ea typeface="Verdana" panose="020B0604030504040204" pitchFamily="34" charset="0"/>
              </a:rPr>
              <a:t>στην αριστερή στήλη. </a:t>
            </a:r>
          </a:p>
        </p:txBody>
      </p:sp>
      <p:sp>
        <p:nvSpPr>
          <p:cNvPr id="9" name="Rectangle 8">
            <a:extLst>
              <a:ext uri="{FF2B5EF4-FFF2-40B4-BE49-F238E27FC236}">
                <a16:creationId xmlns:a16="http://schemas.microsoft.com/office/drawing/2014/main" id="{C6AA2ECB-E8AD-908E-9E3D-886BB5921642}"/>
              </a:ext>
            </a:extLst>
          </p:cNvPr>
          <p:cNvSpPr/>
          <p:nvPr/>
        </p:nvSpPr>
        <p:spPr>
          <a:xfrm>
            <a:off x="1663297" y="6273510"/>
            <a:ext cx="2608119" cy="362414"/>
          </a:xfrm>
          <a:prstGeom prst="rect">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50F90D6-8961-5F86-410B-846D46E8C03E}"/>
              </a:ext>
            </a:extLst>
          </p:cNvPr>
          <p:cNvSpPr/>
          <p:nvPr/>
        </p:nvSpPr>
        <p:spPr>
          <a:xfrm>
            <a:off x="1691234" y="5811276"/>
            <a:ext cx="2033041" cy="362414"/>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8607771-7BB2-D137-785C-6B55EF2F4522}"/>
              </a:ext>
            </a:extLst>
          </p:cNvPr>
          <p:cNvSpPr/>
          <p:nvPr/>
        </p:nvSpPr>
        <p:spPr>
          <a:xfrm>
            <a:off x="3918944" y="5254355"/>
            <a:ext cx="2993129" cy="738664"/>
          </a:xfrm>
          <a:prstGeom prst="rect">
            <a:avLst/>
          </a:prstGeom>
          <a:solidFill>
            <a:schemeClr val="accent6"/>
          </a:solidFill>
        </p:spPr>
        <p:txBody>
          <a:bodyPr wrap="square">
            <a:spAutoFit/>
          </a:bodyPr>
          <a:lstStyle/>
          <a:p>
            <a:r>
              <a:rPr lang="el-GR" sz="1050" dirty="0">
                <a:solidFill>
                  <a:schemeClr val="bg1"/>
                </a:solidFill>
                <a:latin typeface="Verdana" panose="020B0604030504040204" pitchFamily="34" charset="0"/>
                <a:ea typeface="Verdana" panose="020B0604030504040204" pitchFamily="34" charset="0"/>
              </a:rPr>
              <a:t>Το πεδίο</a:t>
            </a:r>
            <a:r>
              <a:rPr lang="en-US" sz="1050" dirty="0">
                <a:solidFill>
                  <a:schemeClr val="bg1"/>
                </a:solidFill>
                <a:latin typeface="Verdana" panose="020B0604030504040204" pitchFamily="34" charset="0"/>
                <a:ea typeface="Verdana" panose="020B0604030504040204" pitchFamily="34" charset="0"/>
              </a:rPr>
              <a:t> </a:t>
            </a:r>
            <a:r>
              <a:rPr lang="el-GR" sz="1050" dirty="0">
                <a:solidFill>
                  <a:schemeClr val="bg1"/>
                </a:solidFill>
                <a:latin typeface="Verdana" panose="020B0604030504040204" pitchFamily="34" charset="0"/>
                <a:ea typeface="Verdana" panose="020B0604030504040204" pitchFamily="34" charset="0"/>
              </a:rPr>
              <a:t>είναι συμπληρωμένο με τον αριθμό 0. Ο αριθμός διαφοροποιείται όταν εισαχθούν οι απαραίτητες πληροφορίες στο πάνω μέρος αυτής της καρτέλας </a:t>
            </a:r>
            <a:endParaRPr lang="en-US" sz="1050" dirty="0">
              <a:solidFill>
                <a:schemeClr val="bg1"/>
              </a:solidFill>
              <a:latin typeface="Verdana" panose="020B0604030504040204" pitchFamily="34" charset="0"/>
              <a:ea typeface="Verdana" panose="020B0604030504040204" pitchFamily="34" charset="0"/>
            </a:endParaRPr>
          </a:p>
        </p:txBody>
      </p:sp>
      <p:sp>
        <p:nvSpPr>
          <p:cNvPr id="12" name="Rectangle 11">
            <a:extLst>
              <a:ext uri="{FF2B5EF4-FFF2-40B4-BE49-F238E27FC236}">
                <a16:creationId xmlns:a16="http://schemas.microsoft.com/office/drawing/2014/main" id="{F7F1D089-C573-98CA-DE97-B60A2B49C39C}"/>
              </a:ext>
            </a:extLst>
          </p:cNvPr>
          <p:cNvSpPr/>
          <p:nvPr/>
        </p:nvSpPr>
        <p:spPr>
          <a:xfrm>
            <a:off x="8013704" y="6058066"/>
            <a:ext cx="2122218" cy="430887"/>
          </a:xfrm>
          <a:prstGeom prst="rect">
            <a:avLst/>
          </a:prstGeom>
          <a:solidFill>
            <a:srgbClr val="FF0000"/>
          </a:solidFill>
        </p:spPr>
        <p:txBody>
          <a:bodyPr wrap="square">
            <a:spAutoFit/>
          </a:bodyPr>
          <a:lstStyle/>
          <a:p>
            <a:r>
              <a:rPr lang="el-GR" sz="1100" dirty="0">
                <a:solidFill>
                  <a:schemeClr val="bg1"/>
                </a:solidFill>
                <a:latin typeface="Verdana" panose="020B0604030504040204" pitchFamily="34" charset="0"/>
                <a:ea typeface="Verdana" panose="020B0604030504040204" pitchFamily="34" charset="0"/>
              </a:rPr>
              <a:t>Αυτοί οι αριθμοί πρέπει στο τέλος να συμφωνούν</a:t>
            </a:r>
            <a:endParaRPr lang="en-US" sz="1100" dirty="0">
              <a:solidFill>
                <a:schemeClr val="bg1"/>
              </a:solidFill>
              <a:latin typeface="Verdana" panose="020B0604030504040204" pitchFamily="34" charset="0"/>
              <a:ea typeface="Verdana" panose="020B0604030504040204" pitchFamily="34" charset="0"/>
            </a:endParaRPr>
          </a:p>
        </p:txBody>
      </p:sp>
      <p:sp>
        <p:nvSpPr>
          <p:cNvPr id="13" name="Left Brace 12">
            <a:extLst>
              <a:ext uri="{FF2B5EF4-FFF2-40B4-BE49-F238E27FC236}">
                <a16:creationId xmlns:a16="http://schemas.microsoft.com/office/drawing/2014/main" id="{7E4EB4AB-92F7-0960-4284-96BEC1AA644A}"/>
              </a:ext>
            </a:extLst>
          </p:cNvPr>
          <p:cNvSpPr/>
          <p:nvPr/>
        </p:nvSpPr>
        <p:spPr>
          <a:xfrm rot="10800000">
            <a:off x="7483756" y="6058066"/>
            <a:ext cx="304800" cy="430887"/>
          </a:xfrm>
          <a:prstGeom prst="leftBrace">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15" name="Picture 14">
            <a:extLst>
              <a:ext uri="{FF2B5EF4-FFF2-40B4-BE49-F238E27FC236}">
                <a16:creationId xmlns:a16="http://schemas.microsoft.com/office/drawing/2014/main" id="{4F7F9939-0605-F551-BB42-FC5F73932C31}"/>
              </a:ext>
            </a:extLst>
          </p:cNvPr>
          <p:cNvPicPr>
            <a:picLocks noChangeAspect="1"/>
          </p:cNvPicPr>
          <p:nvPr/>
        </p:nvPicPr>
        <p:blipFill>
          <a:blip r:embed="rId5"/>
          <a:stretch>
            <a:fillRect/>
          </a:stretch>
        </p:blipFill>
        <p:spPr>
          <a:xfrm>
            <a:off x="26226" y="3470592"/>
            <a:ext cx="1266825" cy="454751"/>
          </a:xfrm>
          <a:prstGeom prst="rect">
            <a:avLst/>
          </a:prstGeom>
        </p:spPr>
      </p:pic>
    </p:spTree>
    <p:extLst>
      <p:ext uri="{BB962C8B-B14F-4D97-AF65-F5344CB8AC3E}">
        <p14:creationId xmlns:p14="http://schemas.microsoft.com/office/powerpoint/2010/main" val="32485401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6BB65C1-8ACA-DF74-5AB4-FC3330651195}"/>
              </a:ext>
            </a:extLst>
          </p:cNvPr>
          <p:cNvPicPr>
            <a:picLocks noChangeAspect="1"/>
          </p:cNvPicPr>
          <p:nvPr/>
        </p:nvPicPr>
        <p:blipFill>
          <a:blip r:embed="rId3"/>
          <a:stretch>
            <a:fillRect/>
          </a:stretch>
        </p:blipFill>
        <p:spPr>
          <a:xfrm>
            <a:off x="177553" y="1152856"/>
            <a:ext cx="1336054" cy="4164868"/>
          </a:xfrm>
          <a:prstGeom prst="rect">
            <a:avLst/>
          </a:prstGeom>
        </p:spPr>
      </p:pic>
      <p:pic>
        <p:nvPicPr>
          <p:cNvPr id="7" name="Picture 6" descr="A screenshot of a computer&#10;&#10;AI-generated content may be incorrect.">
            <a:extLst>
              <a:ext uri="{FF2B5EF4-FFF2-40B4-BE49-F238E27FC236}">
                <a16:creationId xmlns:a16="http://schemas.microsoft.com/office/drawing/2014/main" id="{E9B84152-8639-24D2-A009-E97D30A557DA}"/>
              </a:ext>
            </a:extLst>
          </p:cNvPr>
          <p:cNvPicPr>
            <a:picLocks noChangeAspect="1"/>
          </p:cNvPicPr>
          <p:nvPr/>
        </p:nvPicPr>
        <p:blipFill>
          <a:blip r:embed="rId4"/>
          <a:srcRect l="11869"/>
          <a:stretch>
            <a:fillRect/>
          </a:stretch>
        </p:blipFill>
        <p:spPr>
          <a:xfrm>
            <a:off x="1447060" y="1147182"/>
            <a:ext cx="10744940" cy="5466978"/>
          </a:xfrm>
          <a:prstGeom prst="rect">
            <a:avLst/>
          </a:prstGeom>
        </p:spPr>
      </p:pic>
      <p:sp>
        <p:nvSpPr>
          <p:cNvPr id="2" name="Rectangle 1"/>
          <p:cNvSpPr/>
          <p:nvPr/>
        </p:nvSpPr>
        <p:spPr>
          <a:xfrm>
            <a:off x="-2273804" y="47298"/>
            <a:ext cx="8937522" cy="523220"/>
          </a:xfrm>
          <a:prstGeom prst="rect">
            <a:avLst/>
          </a:prstGeom>
        </p:spPr>
        <p:txBody>
          <a:bodyPr wrap="square">
            <a:spAutoFit/>
          </a:bodyPr>
          <a:lstStyle/>
          <a:p>
            <a:r>
              <a:rPr lang="en-US" sz="2800" b="1">
                <a:solidFill>
                  <a:schemeClr val="bg1"/>
                </a:solidFill>
                <a:latin typeface="Century Gothic" panose="020B0502020202020204" pitchFamily="34" charset="0"/>
                <a:ea typeface="Verdana" panose="020B0604030504040204" pitchFamily="34" charset="0"/>
              </a:rPr>
              <a:t>                            </a:t>
            </a:r>
            <a:r>
              <a:rPr lang="el-GR" sz="2800" b="1">
                <a:solidFill>
                  <a:schemeClr val="bg1"/>
                </a:solidFill>
                <a:latin typeface="Century Gothic" panose="020B0502020202020204" pitchFamily="34" charset="0"/>
                <a:ea typeface="Verdana" panose="020B0604030504040204" pitchFamily="34" charset="0"/>
              </a:rPr>
              <a:t>Προϋπολογισμός </a:t>
            </a:r>
            <a:r>
              <a:rPr lang="en-US" sz="2800" b="1">
                <a:solidFill>
                  <a:schemeClr val="bg1"/>
                </a:solidFill>
                <a:latin typeface="Century Gothic" panose="020B0502020202020204" pitchFamily="34" charset="0"/>
                <a:ea typeface="Verdana" panose="020B0604030504040204" pitchFamily="34" charset="0"/>
              </a:rPr>
              <a:t>(</a:t>
            </a:r>
            <a:r>
              <a:rPr lang="en-US" sz="2800" b="1">
                <a:solidFill>
                  <a:schemeClr val="bg1"/>
                </a:solidFill>
                <a:latin typeface="Century Gothic" panose="020B0502020202020204" pitchFamily="34" charset="0"/>
              </a:rPr>
              <a:t>Budget)</a:t>
            </a:r>
          </a:p>
        </p:txBody>
      </p:sp>
      <p:sp>
        <p:nvSpPr>
          <p:cNvPr id="5" name="Rectangle 4"/>
          <p:cNvSpPr/>
          <p:nvPr/>
        </p:nvSpPr>
        <p:spPr>
          <a:xfrm>
            <a:off x="512022" y="661253"/>
            <a:ext cx="10917977" cy="369332"/>
          </a:xfrm>
          <a:prstGeom prst="rect">
            <a:avLst/>
          </a:prstGeom>
        </p:spPr>
        <p:txBody>
          <a:bodyPr wrap="square">
            <a:spAutoFit/>
          </a:bodyPr>
          <a:lstStyle/>
          <a:p>
            <a:endParaRPr lang="en-US"/>
          </a:p>
        </p:txBody>
      </p:sp>
      <p:sp>
        <p:nvSpPr>
          <p:cNvPr id="4" name="Rectangle 3">
            <a:extLst>
              <a:ext uri="{FF2B5EF4-FFF2-40B4-BE49-F238E27FC236}">
                <a16:creationId xmlns:a16="http://schemas.microsoft.com/office/drawing/2014/main" id="{00D0EDEA-F326-51CD-088E-022A47B3400B}"/>
              </a:ext>
            </a:extLst>
          </p:cNvPr>
          <p:cNvSpPr/>
          <p:nvPr/>
        </p:nvSpPr>
        <p:spPr>
          <a:xfrm>
            <a:off x="433706" y="751988"/>
            <a:ext cx="1524000" cy="369332"/>
          </a:xfrm>
          <a:prstGeom prst="rect">
            <a:avLst/>
          </a:prstGeom>
          <a:solidFill>
            <a:schemeClr val="accent2"/>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KA131</a:t>
            </a:r>
          </a:p>
        </p:txBody>
      </p:sp>
      <p:pic>
        <p:nvPicPr>
          <p:cNvPr id="11" name="Picture 10">
            <a:extLst>
              <a:ext uri="{FF2B5EF4-FFF2-40B4-BE49-F238E27FC236}">
                <a16:creationId xmlns:a16="http://schemas.microsoft.com/office/drawing/2014/main" id="{74486C3A-4303-3BF8-DA6B-A1AF34E5ECB4}"/>
              </a:ext>
            </a:extLst>
          </p:cNvPr>
          <p:cNvPicPr>
            <a:picLocks noChangeAspect="1"/>
          </p:cNvPicPr>
          <p:nvPr/>
        </p:nvPicPr>
        <p:blipFill>
          <a:blip r:embed="rId5"/>
          <a:stretch>
            <a:fillRect/>
          </a:stretch>
        </p:blipFill>
        <p:spPr>
          <a:xfrm>
            <a:off x="0" y="3566046"/>
            <a:ext cx="1160293" cy="416509"/>
          </a:xfrm>
          <a:prstGeom prst="rect">
            <a:avLst/>
          </a:prstGeom>
        </p:spPr>
      </p:pic>
      <p:sp>
        <p:nvSpPr>
          <p:cNvPr id="12" name="Rounded Rectangle 17">
            <a:extLst>
              <a:ext uri="{FF2B5EF4-FFF2-40B4-BE49-F238E27FC236}">
                <a16:creationId xmlns:a16="http://schemas.microsoft.com/office/drawing/2014/main" id="{F1A3E24C-AC02-EE19-C4AD-B18DA771877F}"/>
              </a:ext>
            </a:extLst>
          </p:cNvPr>
          <p:cNvSpPr/>
          <p:nvPr/>
        </p:nvSpPr>
        <p:spPr>
          <a:xfrm>
            <a:off x="8845765" y="2438400"/>
            <a:ext cx="2584233" cy="2611120"/>
          </a:xfrm>
          <a:prstGeom prst="roundRect">
            <a:avLst/>
          </a:prstGeom>
          <a:solidFill>
            <a:srgbClr val="4472C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ounded Rectangle 17">
            <a:extLst>
              <a:ext uri="{FF2B5EF4-FFF2-40B4-BE49-F238E27FC236}">
                <a16:creationId xmlns:a16="http://schemas.microsoft.com/office/drawing/2014/main" id="{B3730CE2-27B0-4AF4-D423-3D0CE392F9C7}"/>
              </a:ext>
            </a:extLst>
          </p:cNvPr>
          <p:cNvSpPr/>
          <p:nvPr/>
        </p:nvSpPr>
        <p:spPr>
          <a:xfrm>
            <a:off x="11582400" y="6473536"/>
            <a:ext cx="508000" cy="140624"/>
          </a:xfrm>
          <a:prstGeom prst="roundRect">
            <a:avLst/>
          </a:prstGeom>
          <a:solidFill>
            <a:srgbClr val="4472C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ounded Rectangle 17">
            <a:extLst>
              <a:ext uri="{FF2B5EF4-FFF2-40B4-BE49-F238E27FC236}">
                <a16:creationId xmlns:a16="http://schemas.microsoft.com/office/drawing/2014/main" id="{77C5710F-F484-5829-1E1A-3A5717772903}"/>
              </a:ext>
            </a:extLst>
          </p:cNvPr>
          <p:cNvSpPr/>
          <p:nvPr/>
        </p:nvSpPr>
        <p:spPr>
          <a:xfrm>
            <a:off x="2275609" y="6473536"/>
            <a:ext cx="586523" cy="140624"/>
          </a:xfrm>
          <a:prstGeom prst="roundRect">
            <a:avLst/>
          </a:prstGeom>
          <a:solidFill>
            <a:srgbClr val="4472C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BC2C0186-6C3B-3EBF-AB21-58758B6F2745}"/>
              </a:ext>
            </a:extLst>
          </p:cNvPr>
          <p:cNvPicPr>
            <a:picLocks noChangeAspect="1"/>
          </p:cNvPicPr>
          <p:nvPr/>
        </p:nvPicPr>
        <p:blipFill>
          <a:blip r:embed="rId5"/>
          <a:stretch>
            <a:fillRect/>
          </a:stretch>
        </p:blipFill>
        <p:spPr>
          <a:xfrm>
            <a:off x="1324293" y="4252331"/>
            <a:ext cx="1657898" cy="454751"/>
          </a:xfrm>
          <a:prstGeom prst="rect">
            <a:avLst/>
          </a:prstGeom>
        </p:spPr>
      </p:pic>
    </p:spTree>
    <p:extLst>
      <p:ext uri="{BB962C8B-B14F-4D97-AF65-F5344CB8AC3E}">
        <p14:creationId xmlns:p14="http://schemas.microsoft.com/office/powerpoint/2010/main" val="24768959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EFFD9-9647-E0B8-C7FC-8D27A470B1B1}"/>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43DDBFDD-96A0-75E5-E612-FC729CC3DCA3}"/>
              </a:ext>
            </a:extLst>
          </p:cNvPr>
          <p:cNvPicPr>
            <a:picLocks noChangeAspect="1"/>
          </p:cNvPicPr>
          <p:nvPr/>
        </p:nvPicPr>
        <p:blipFill>
          <a:blip r:embed="rId3"/>
          <a:stretch>
            <a:fillRect/>
          </a:stretch>
        </p:blipFill>
        <p:spPr>
          <a:xfrm>
            <a:off x="188864" y="1213232"/>
            <a:ext cx="11814271" cy="4081844"/>
          </a:xfrm>
          <a:prstGeom prst="rect">
            <a:avLst/>
          </a:prstGeom>
        </p:spPr>
      </p:pic>
      <p:sp>
        <p:nvSpPr>
          <p:cNvPr id="2" name="Rectangle 1">
            <a:extLst>
              <a:ext uri="{FF2B5EF4-FFF2-40B4-BE49-F238E27FC236}">
                <a16:creationId xmlns:a16="http://schemas.microsoft.com/office/drawing/2014/main" id="{73DFF6A6-826D-5996-9613-62F0D87E1A78}"/>
              </a:ext>
            </a:extLst>
          </p:cNvPr>
          <p:cNvSpPr/>
          <p:nvPr/>
        </p:nvSpPr>
        <p:spPr>
          <a:xfrm>
            <a:off x="-2273804" y="47298"/>
            <a:ext cx="8937522" cy="523220"/>
          </a:xfrm>
          <a:prstGeom prst="rect">
            <a:avLst/>
          </a:prstGeom>
        </p:spPr>
        <p:txBody>
          <a:bodyPr wrap="square">
            <a:spAutoFit/>
          </a:bodyPr>
          <a:lstStyle/>
          <a:p>
            <a:r>
              <a:rPr lang="en-US" sz="2800" b="1">
                <a:solidFill>
                  <a:schemeClr val="bg1"/>
                </a:solidFill>
                <a:latin typeface="Century Gothic" panose="020B0502020202020204" pitchFamily="34" charset="0"/>
                <a:ea typeface="Verdana" panose="020B0604030504040204" pitchFamily="34" charset="0"/>
              </a:rPr>
              <a:t>                            </a:t>
            </a:r>
            <a:r>
              <a:rPr lang="el-GR" sz="2800" b="1">
                <a:solidFill>
                  <a:schemeClr val="bg1"/>
                </a:solidFill>
                <a:latin typeface="Century Gothic" panose="020B0502020202020204" pitchFamily="34" charset="0"/>
                <a:ea typeface="Verdana" panose="020B0604030504040204" pitchFamily="34" charset="0"/>
              </a:rPr>
              <a:t>Προϋπολογισμός </a:t>
            </a:r>
            <a:r>
              <a:rPr lang="en-US" sz="2800" b="1">
                <a:solidFill>
                  <a:schemeClr val="bg1"/>
                </a:solidFill>
                <a:latin typeface="Century Gothic" panose="020B0502020202020204" pitchFamily="34" charset="0"/>
                <a:ea typeface="Verdana" panose="020B0604030504040204" pitchFamily="34" charset="0"/>
              </a:rPr>
              <a:t>(</a:t>
            </a:r>
            <a:r>
              <a:rPr lang="en-US" sz="2800" b="1">
                <a:solidFill>
                  <a:schemeClr val="bg1"/>
                </a:solidFill>
                <a:latin typeface="Century Gothic" panose="020B0502020202020204" pitchFamily="34" charset="0"/>
              </a:rPr>
              <a:t>Budget)</a:t>
            </a:r>
          </a:p>
        </p:txBody>
      </p:sp>
      <p:sp>
        <p:nvSpPr>
          <p:cNvPr id="5" name="Rectangle 4">
            <a:extLst>
              <a:ext uri="{FF2B5EF4-FFF2-40B4-BE49-F238E27FC236}">
                <a16:creationId xmlns:a16="http://schemas.microsoft.com/office/drawing/2014/main" id="{7263FD79-AB93-8E59-3E28-8BE0AE05E013}"/>
              </a:ext>
            </a:extLst>
          </p:cNvPr>
          <p:cNvSpPr/>
          <p:nvPr/>
        </p:nvSpPr>
        <p:spPr>
          <a:xfrm>
            <a:off x="512022" y="661253"/>
            <a:ext cx="10917977" cy="369332"/>
          </a:xfrm>
          <a:prstGeom prst="rect">
            <a:avLst/>
          </a:prstGeom>
        </p:spPr>
        <p:txBody>
          <a:bodyPr wrap="square">
            <a:spAutoFit/>
          </a:bodyPr>
          <a:lstStyle/>
          <a:p>
            <a:endParaRPr lang="en-US"/>
          </a:p>
        </p:txBody>
      </p:sp>
      <p:sp>
        <p:nvSpPr>
          <p:cNvPr id="4" name="Rectangle 3">
            <a:extLst>
              <a:ext uri="{FF2B5EF4-FFF2-40B4-BE49-F238E27FC236}">
                <a16:creationId xmlns:a16="http://schemas.microsoft.com/office/drawing/2014/main" id="{309453C6-7FE1-1A31-5F94-F693E6F4690E}"/>
              </a:ext>
            </a:extLst>
          </p:cNvPr>
          <p:cNvSpPr/>
          <p:nvPr/>
        </p:nvSpPr>
        <p:spPr>
          <a:xfrm>
            <a:off x="470636" y="805836"/>
            <a:ext cx="1198625" cy="280410"/>
          </a:xfrm>
          <a:prstGeom prst="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KA171</a:t>
            </a:r>
          </a:p>
        </p:txBody>
      </p:sp>
      <p:pic>
        <p:nvPicPr>
          <p:cNvPr id="15" name="Picture 14" descr="A screenshot of a computer&#10;&#10;AI-generated content may be incorrect.">
            <a:extLst>
              <a:ext uri="{FF2B5EF4-FFF2-40B4-BE49-F238E27FC236}">
                <a16:creationId xmlns:a16="http://schemas.microsoft.com/office/drawing/2014/main" id="{51429F91-A406-F345-2B86-85DFF4BBB66A}"/>
              </a:ext>
            </a:extLst>
          </p:cNvPr>
          <p:cNvPicPr>
            <a:picLocks noChangeAspect="1"/>
          </p:cNvPicPr>
          <p:nvPr/>
        </p:nvPicPr>
        <p:blipFill>
          <a:blip r:embed="rId4"/>
          <a:stretch>
            <a:fillRect/>
          </a:stretch>
        </p:blipFill>
        <p:spPr>
          <a:xfrm>
            <a:off x="2826840" y="4718858"/>
            <a:ext cx="1882303" cy="1851820"/>
          </a:xfrm>
          <a:prstGeom prst="rect">
            <a:avLst/>
          </a:prstGeom>
        </p:spPr>
      </p:pic>
      <p:pic>
        <p:nvPicPr>
          <p:cNvPr id="13" name="Picture 12">
            <a:extLst>
              <a:ext uri="{FF2B5EF4-FFF2-40B4-BE49-F238E27FC236}">
                <a16:creationId xmlns:a16="http://schemas.microsoft.com/office/drawing/2014/main" id="{03586BC9-024F-2A65-7003-B71B17B14C68}"/>
              </a:ext>
            </a:extLst>
          </p:cNvPr>
          <p:cNvPicPr>
            <a:picLocks noChangeAspect="1"/>
          </p:cNvPicPr>
          <p:nvPr/>
        </p:nvPicPr>
        <p:blipFill>
          <a:blip r:embed="rId5"/>
          <a:stretch>
            <a:fillRect/>
          </a:stretch>
        </p:blipFill>
        <p:spPr>
          <a:xfrm>
            <a:off x="0" y="2654710"/>
            <a:ext cx="1069949" cy="312053"/>
          </a:xfrm>
          <a:prstGeom prst="rect">
            <a:avLst/>
          </a:prstGeom>
        </p:spPr>
      </p:pic>
      <p:sp>
        <p:nvSpPr>
          <p:cNvPr id="17" name="Arrow: Bent 16">
            <a:extLst>
              <a:ext uri="{FF2B5EF4-FFF2-40B4-BE49-F238E27FC236}">
                <a16:creationId xmlns:a16="http://schemas.microsoft.com/office/drawing/2014/main" id="{8D27E254-43A4-F418-1AD3-6AA084BD98CD}"/>
              </a:ext>
            </a:extLst>
          </p:cNvPr>
          <p:cNvSpPr/>
          <p:nvPr/>
        </p:nvSpPr>
        <p:spPr>
          <a:xfrm rot="5400000">
            <a:off x="2747875" y="3844687"/>
            <a:ext cx="770489" cy="612559"/>
          </a:xfrm>
          <a:prstGeom prst="ben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2927668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A2218C-55A6-8EF4-AC87-D41901B2A40E}"/>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DD2A1285-B5DD-6D75-6BA0-87BAA84E46A9}"/>
              </a:ext>
            </a:extLst>
          </p:cNvPr>
          <p:cNvPicPr>
            <a:picLocks noChangeAspect="1"/>
          </p:cNvPicPr>
          <p:nvPr/>
        </p:nvPicPr>
        <p:blipFill>
          <a:blip r:embed="rId3"/>
          <a:srcRect r="88148"/>
          <a:stretch>
            <a:fillRect/>
          </a:stretch>
        </p:blipFill>
        <p:spPr>
          <a:xfrm>
            <a:off x="188864" y="1213232"/>
            <a:ext cx="1400239" cy="4081844"/>
          </a:xfrm>
          <a:prstGeom prst="rect">
            <a:avLst/>
          </a:prstGeom>
        </p:spPr>
      </p:pic>
      <p:sp>
        <p:nvSpPr>
          <p:cNvPr id="2" name="Rectangle 1">
            <a:extLst>
              <a:ext uri="{FF2B5EF4-FFF2-40B4-BE49-F238E27FC236}">
                <a16:creationId xmlns:a16="http://schemas.microsoft.com/office/drawing/2014/main" id="{8E79FB3F-78D8-4497-4838-61FACBECD10A}"/>
              </a:ext>
            </a:extLst>
          </p:cNvPr>
          <p:cNvSpPr/>
          <p:nvPr/>
        </p:nvSpPr>
        <p:spPr>
          <a:xfrm>
            <a:off x="-2273804" y="47298"/>
            <a:ext cx="8937522" cy="523220"/>
          </a:xfrm>
          <a:prstGeom prst="rect">
            <a:avLst/>
          </a:prstGeom>
        </p:spPr>
        <p:txBody>
          <a:bodyPr wrap="square">
            <a:spAutoFit/>
          </a:bodyPr>
          <a:lstStyle/>
          <a:p>
            <a:r>
              <a:rPr lang="en-US" sz="2800" b="1">
                <a:solidFill>
                  <a:schemeClr val="bg1"/>
                </a:solidFill>
                <a:latin typeface="Century Gothic" panose="020B0502020202020204" pitchFamily="34" charset="0"/>
                <a:ea typeface="Verdana" panose="020B0604030504040204" pitchFamily="34" charset="0"/>
              </a:rPr>
              <a:t>                            </a:t>
            </a:r>
            <a:r>
              <a:rPr lang="el-GR" sz="2800" b="1">
                <a:solidFill>
                  <a:schemeClr val="bg1"/>
                </a:solidFill>
                <a:latin typeface="Century Gothic" panose="020B0502020202020204" pitchFamily="34" charset="0"/>
                <a:ea typeface="Verdana" panose="020B0604030504040204" pitchFamily="34" charset="0"/>
              </a:rPr>
              <a:t>Προϋπολογισμός </a:t>
            </a:r>
            <a:r>
              <a:rPr lang="en-US" sz="2800" b="1">
                <a:solidFill>
                  <a:schemeClr val="bg1"/>
                </a:solidFill>
                <a:latin typeface="Century Gothic" panose="020B0502020202020204" pitchFamily="34" charset="0"/>
                <a:ea typeface="Verdana" panose="020B0604030504040204" pitchFamily="34" charset="0"/>
              </a:rPr>
              <a:t>(</a:t>
            </a:r>
            <a:r>
              <a:rPr lang="en-US" sz="2800" b="1">
                <a:solidFill>
                  <a:schemeClr val="bg1"/>
                </a:solidFill>
                <a:latin typeface="Century Gothic" panose="020B0502020202020204" pitchFamily="34" charset="0"/>
              </a:rPr>
              <a:t>Budget)</a:t>
            </a:r>
          </a:p>
        </p:txBody>
      </p:sp>
      <p:sp>
        <p:nvSpPr>
          <p:cNvPr id="5" name="Rectangle 4">
            <a:extLst>
              <a:ext uri="{FF2B5EF4-FFF2-40B4-BE49-F238E27FC236}">
                <a16:creationId xmlns:a16="http://schemas.microsoft.com/office/drawing/2014/main" id="{B31554FD-173B-0295-49E8-342996B12B02}"/>
              </a:ext>
            </a:extLst>
          </p:cNvPr>
          <p:cNvSpPr/>
          <p:nvPr/>
        </p:nvSpPr>
        <p:spPr>
          <a:xfrm>
            <a:off x="512022" y="661253"/>
            <a:ext cx="10917977" cy="369332"/>
          </a:xfrm>
          <a:prstGeom prst="rect">
            <a:avLst/>
          </a:prstGeom>
        </p:spPr>
        <p:txBody>
          <a:bodyPr wrap="square">
            <a:spAutoFit/>
          </a:bodyPr>
          <a:lstStyle/>
          <a:p>
            <a:endParaRPr lang="en-US"/>
          </a:p>
        </p:txBody>
      </p:sp>
      <p:sp>
        <p:nvSpPr>
          <p:cNvPr id="4" name="Rectangle 3">
            <a:extLst>
              <a:ext uri="{FF2B5EF4-FFF2-40B4-BE49-F238E27FC236}">
                <a16:creationId xmlns:a16="http://schemas.microsoft.com/office/drawing/2014/main" id="{9A0042D5-18F2-00E7-6F78-568ECDD81972}"/>
              </a:ext>
            </a:extLst>
          </p:cNvPr>
          <p:cNvSpPr/>
          <p:nvPr/>
        </p:nvSpPr>
        <p:spPr>
          <a:xfrm>
            <a:off x="470636" y="805836"/>
            <a:ext cx="1198625" cy="280410"/>
          </a:xfrm>
          <a:prstGeom prst="rect">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KA171</a:t>
            </a:r>
          </a:p>
        </p:txBody>
      </p:sp>
      <p:pic>
        <p:nvPicPr>
          <p:cNvPr id="13" name="Picture 12">
            <a:extLst>
              <a:ext uri="{FF2B5EF4-FFF2-40B4-BE49-F238E27FC236}">
                <a16:creationId xmlns:a16="http://schemas.microsoft.com/office/drawing/2014/main" id="{666A036A-C55A-E74C-5538-52DE2ABA705F}"/>
              </a:ext>
            </a:extLst>
          </p:cNvPr>
          <p:cNvPicPr>
            <a:picLocks noChangeAspect="1"/>
          </p:cNvPicPr>
          <p:nvPr/>
        </p:nvPicPr>
        <p:blipFill>
          <a:blip r:embed="rId4"/>
          <a:stretch>
            <a:fillRect/>
          </a:stretch>
        </p:blipFill>
        <p:spPr>
          <a:xfrm>
            <a:off x="88777" y="2690221"/>
            <a:ext cx="1069949" cy="312053"/>
          </a:xfrm>
          <a:prstGeom prst="rect">
            <a:avLst/>
          </a:prstGeom>
        </p:spPr>
      </p:pic>
      <p:sp>
        <p:nvSpPr>
          <p:cNvPr id="17" name="Arrow: Bent 16">
            <a:extLst>
              <a:ext uri="{FF2B5EF4-FFF2-40B4-BE49-F238E27FC236}">
                <a16:creationId xmlns:a16="http://schemas.microsoft.com/office/drawing/2014/main" id="{AAB4D4AC-C111-1FE3-ED6F-36B9B9F2EB20}"/>
              </a:ext>
            </a:extLst>
          </p:cNvPr>
          <p:cNvSpPr/>
          <p:nvPr/>
        </p:nvSpPr>
        <p:spPr>
          <a:xfrm rot="5400000">
            <a:off x="2747875" y="3844687"/>
            <a:ext cx="770489" cy="612559"/>
          </a:xfrm>
          <a:prstGeom prst="ben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3" name="Picture 2" descr="A screenshot of a computer&#10;&#10;AI-generated content may be incorrect.">
            <a:extLst>
              <a:ext uri="{FF2B5EF4-FFF2-40B4-BE49-F238E27FC236}">
                <a16:creationId xmlns:a16="http://schemas.microsoft.com/office/drawing/2014/main" id="{493D5571-37E0-6DA0-C279-36280B7E50F0}"/>
              </a:ext>
            </a:extLst>
          </p:cNvPr>
          <p:cNvPicPr>
            <a:picLocks noChangeAspect="1"/>
          </p:cNvPicPr>
          <p:nvPr/>
        </p:nvPicPr>
        <p:blipFill>
          <a:blip r:embed="rId5"/>
          <a:srcRect l="11959" t="9445"/>
          <a:stretch>
            <a:fillRect/>
          </a:stretch>
        </p:blipFill>
        <p:spPr>
          <a:xfrm>
            <a:off x="1589104" y="1213231"/>
            <a:ext cx="9840896" cy="4237657"/>
          </a:xfrm>
          <a:prstGeom prst="rect">
            <a:avLst/>
          </a:prstGeom>
        </p:spPr>
      </p:pic>
      <p:pic>
        <p:nvPicPr>
          <p:cNvPr id="6" name="Picture 5">
            <a:extLst>
              <a:ext uri="{FF2B5EF4-FFF2-40B4-BE49-F238E27FC236}">
                <a16:creationId xmlns:a16="http://schemas.microsoft.com/office/drawing/2014/main" id="{7B80EE27-5397-21CB-63EE-78DF65DEB10B}"/>
              </a:ext>
            </a:extLst>
          </p:cNvPr>
          <p:cNvPicPr>
            <a:picLocks noChangeAspect="1"/>
          </p:cNvPicPr>
          <p:nvPr/>
        </p:nvPicPr>
        <p:blipFill>
          <a:blip r:embed="rId4"/>
          <a:stretch>
            <a:fillRect/>
          </a:stretch>
        </p:blipFill>
        <p:spPr>
          <a:xfrm>
            <a:off x="1497314" y="4150966"/>
            <a:ext cx="1069949" cy="312053"/>
          </a:xfrm>
          <a:prstGeom prst="rect">
            <a:avLst/>
          </a:prstGeom>
        </p:spPr>
      </p:pic>
      <p:pic>
        <p:nvPicPr>
          <p:cNvPr id="7" name="Picture 6">
            <a:extLst>
              <a:ext uri="{FF2B5EF4-FFF2-40B4-BE49-F238E27FC236}">
                <a16:creationId xmlns:a16="http://schemas.microsoft.com/office/drawing/2014/main" id="{9E434204-2059-3995-0FA5-836472F5E18D}"/>
              </a:ext>
            </a:extLst>
          </p:cNvPr>
          <p:cNvPicPr>
            <a:picLocks noChangeAspect="1"/>
          </p:cNvPicPr>
          <p:nvPr/>
        </p:nvPicPr>
        <p:blipFill>
          <a:blip r:embed="rId4"/>
          <a:stretch>
            <a:fillRect/>
          </a:stretch>
        </p:blipFill>
        <p:spPr>
          <a:xfrm>
            <a:off x="6432325" y="4147181"/>
            <a:ext cx="1069949" cy="312053"/>
          </a:xfrm>
          <a:prstGeom prst="rect">
            <a:avLst/>
          </a:prstGeom>
        </p:spPr>
      </p:pic>
    </p:spTree>
    <p:extLst>
      <p:ext uri="{BB962C8B-B14F-4D97-AF65-F5344CB8AC3E}">
        <p14:creationId xmlns:p14="http://schemas.microsoft.com/office/powerpoint/2010/main" val="35099198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49B05B2-1828-CCA7-B1B0-D732AABD76D1}"/>
              </a:ext>
            </a:extLst>
          </p:cNvPr>
          <p:cNvPicPr>
            <a:picLocks noChangeAspect="1"/>
          </p:cNvPicPr>
          <p:nvPr/>
        </p:nvPicPr>
        <p:blipFill>
          <a:blip r:embed="rId3"/>
          <a:stretch>
            <a:fillRect/>
          </a:stretch>
        </p:blipFill>
        <p:spPr>
          <a:xfrm>
            <a:off x="0" y="685158"/>
            <a:ext cx="12192000" cy="3886842"/>
          </a:xfrm>
          <a:prstGeom prst="rect">
            <a:avLst/>
          </a:prstGeom>
        </p:spPr>
      </p:pic>
      <p:sp>
        <p:nvSpPr>
          <p:cNvPr id="2" name="Rectangle 1"/>
          <p:cNvSpPr/>
          <p:nvPr/>
        </p:nvSpPr>
        <p:spPr>
          <a:xfrm>
            <a:off x="232003" y="74625"/>
            <a:ext cx="10767174" cy="523220"/>
          </a:xfrm>
          <a:prstGeom prst="rect">
            <a:avLst/>
          </a:prstGeom>
        </p:spPr>
        <p:txBody>
          <a:bodyPr wrap="square">
            <a:spAutoFit/>
          </a:bodyPr>
          <a:lstStyle/>
          <a:p>
            <a:r>
              <a:rPr lang="en-US" sz="2800">
                <a:solidFill>
                  <a:schemeClr val="bg1"/>
                </a:solidFill>
                <a:latin typeface="Verdana" panose="020B0604030504040204" pitchFamily="34" charset="0"/>
                <a:ea typeface="Verdana" panose="020B0604030504040204" pitchFamily="34" charset="0"/>
              </a:rPr>
              <a:t> </a:t>
            </a:r>
            <a:r>
              <a:rPr lang="el-GR" sz="2800" b="1">
                <a:solidFill>
                  <a:schemeClr val="bg1"/>
                </a:solidFill>
                <a:latin typeface="Century Gothic" panose="020B0502020202020204" pitchFamily="34" charset="0"/>
              </a:rPr>
              <a:t>Συμπλήρωση και Υποβολή Τελικής Έκθεσης (</a:t>
            </a:r>
            <a:r>
              <a:rPr lang="en-US" sz="2800" b="1">
                <a:solidFill>
                  <a:schemeClr val="bg1"/>
                </a:solidFill>
                <a:latin typeface="Century Gothic" panose="020B0502020202020204" pitchFamily="34" charset="0"/>
              </a:rPr>
              <a:t>Reports)</a:t>
            </a:r>
          </a:p>
        </p:txBody>
      </p:sp>
      <p:sp>
        <p:nvSpPr>
          <p:cNvPr id="5" name="Rectangle 4"/>
          <p:cNvSpPr/>
          <p:nvPr/>
        </p:nvSpPr>
        <p:spPr>
          <a:xfrm>
            <a:off x="512022" y="661253"/>
            <a:ext cx="10917977" cy="369332"/>
          </a:xfrm>
          <a:prstGeom prst="rect">
            <a:avLst/>
          </a:prstGeom>
        </p:spPr>
        <p:txBody>
          <a:bodyPr wrap="square">
            <a:spAutoFit/>
          </a:bodyPr>
          <a:lstStyle/>
          <a:p>
            <a:endParaRPr lang="en-US"/>
          </a:p>
        </p:txBody>
      </p:sp>
      <p:sp>
        <p:nvSpPr>
          <p:cNvPr id="4" name="Rectangle 3">
            <a:extLst>
              <a:ext uri="{FF2B5EF4-FFF2-40B4-BE49-F238E27FC236}">
                <a16:creationId xmlns:a16="http://schemas.microsoft.com/office/drawing/2014/main" id="{A9747F86-2737-F584-2135-16FB3FFBB518}"/>
              </a:ext>
            </a:extLst>
          </p:cNvPr>
          <p:cNvSpPr/>
          <p:nvPr/>
        </p:nvSpPr>
        <p:spPr>
          <a:xfrm>
            <a:off x="1557497" y="2559520"/>
            <a:ext cx="1493066" cy="39958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DBC26E39-7769-4AA1-5622-9B42E012539F}"/>
              </a:ext>
            </a:extLst>
          </p:cNvPr>
          <p:cNvPicPr>
            <a:picLocks noChangeAspect="1"/>
          </p:cNvPicPr>
          <p:nvPr/>
        </p:nvPicPr>
        <p:blipFill>
          <a:blip r:embed="rId4"/>
          <a:stretch>
            <a:fillRect/>
          </a:stretch>
        </p:blipFill>
        <p:spPr>
          <a:xfrm>
            <a:off x="0" y="3529561"/>
            <a:ext cx="1266825" cy="369333"/>
          </a:xfrm>
          <a:prstGeom prst="rect">
            <a:avLst/>
          </a:prstGeom>
        </p:spPr>
      </p:pic>
      <p:grpSp>
        <p:nvGrpSpPr>
          <p:cNvPr id="18" name="Group 17">
            <a:extLst>
              <a:ext uri="{FF2B5EF4-FFF2-40B4-BE49-F238E27FC236}">
                <a16:creationId xmlns:a16="http://schemas.microsoft.com/office/drawing/2014/main" id="{80A9C1B4-CAED-1AF2-DAAE-20ACF1E1C47C}"/>
              </a:ext>
            </a:extLst>
          </p:cNvPr>
          <p:cNvGrpSpPr/>
          <p:nvPr/>
        </p:nvGrpSpPr>
        <p:grpSpPr>
          <a:xfrm>
            <a:off x="1846065" y="3898894"/>
            <a:ext cx="10428409" cy="2959106"/>
            <a:chOff x="1846065" y="3898894"/>
            <a:chExt cx="10428409" cy="2959106"/>
          </a:xfrm>
        </p:grpSpPr>
        <p:sp>
          <p:nvSpPr>
            <p:cNvPr id="9" name="Rectangle 8"/>
            <p:cNvSpPr/>
            <p:nvPr/>
          </p:nvSpPr>
          <p:spPr>
            <a:xfrm>
              <a:off x="1846065" y="3898894"/>
              <a:ext cx="10428409" cy="29591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98D5FDF4-711D-AABA-3BD7-DA87A5B6B383}"/>
                </a:ext>
              </a:extLst>
            </p:cNvPr>
            <p:cNvPicPr>
              <a:picLocks noChangeAspect="1"/>
            </p:cNvPicPr>
            <p:nvPr/>
          </p:nvPicPr>
          <p:blipFill>
            <a:blip r:embed="rId5"/>
            <a:stretch>
              <a:fillRect/>
            </a:stretch>
          </p:blipFill>
          <p:spPr>
            <a:xfrm>
              <a:off x="2079135" y="4174443"/>
              <a:ext cx="10063606" cy="2445800"/>
            </a:xfrm>
            <a:prstGeom prst="rect">
              <a:avLst/>
            </a:prstGeom>
          </p:spPr>
        </p:pic>
        <p:sp>
          <p:nvSpPr>
            <p:cNvPr id="14" name="Rectangle: Rounded Corners 13">
              <a:extLst>
                <a:ext uri="{FF2B5EF4-FFF2-40B4-BE49-F238E27FC236}">
                  <a16:creationId xmlns:a16="http://schemas.microsoft.com/office/drawing/2014/main" id="{5C78B27F-9050-E345-5208-0247D89B325A}"/>
                </a:ext>
              </a:extLst>
            </p:cNvPr>
            <p:cNvSpPr/>
            <p:nvPr/>
          </p:nvSpPr>
          <p:spPr>
            <a:xfrm>
              <a:off x="2951068" y="5593734"/>
              <a:ext cx="1068841" cy="134206"/>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9DF1C01F-3F47-B216-FABE-148D0DBC1E60}"/>
                </a:ext>
              </a:extLst>
            </p:cNvPr>
            <p:cNvSpPr/>
            <p:nvPr/>
          </p:nvSpPr>
          <p:spPr>
            <a:xfrm>
              <a:off x="5331553" y="5580794"/>
              <a:ext cx="1068841" cy="134206"/>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id="{04CD46FB-A862-1075-E31C-DC3C6D1EBD9B}"/>
                </a:ext>
              </a:extLst>
            </p:cNvPr>
            <p:cNvSpPr/>
            <p:nvPr/>
          </p:nvSpPr>
          <p:spPr>
            <a:xfrm>
              <a:off x="7847997" y="5593734"/>
              <a:ext cx="1068841" cy="134206"/>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53651C07-5962-D2EA-081C-B11BC9FEC33D}"/>
                </a:ext>
              </a:extLst>
            </p:cNvPr>
            <p:cNvSpPr/>
            <p:nvPr/>
          </p:nvSpPr>
          <p:spPr>
            <a:xfrm>
              <a:off x="10345935" y="5580794"/>
              <a:ext cx="1068841" cy="134206"/>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2" descr="Click on Reports then on Generate Beneficiary Report">
            <a:extLst>
              <a:ext uri="{FF2B5EF4-FFF2-40B4-BE49-F238E27FC236}">
                <a16:creationId xmlns:a16="http://schemas.microsoft.com/office/drawing/2014/main" id="{91D12F4B-29B4-510E-D6C7-484DF9704872}"/>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60415" t="46501"/>
          <a:stretch/>
        </p:blipFill>
        <p:spPr bwMode="auto">
          <a:xfrm>
            <a:off x="3843485" y="2645021"/>
            <a:ext cx="3690060" cy="13916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05503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E24D474-408D-3345-0576-3590BEA7DE56}"/>
              </a:ext>
            </a:extLst>
          </p:cNvPr>
          <p:cNvPicPr>
            <a:picLocks noChangeAspect="1"/>
          </p:cNvPicPr>
          <p:nvPr/>
        </p:nvPicPr>
        <p:blipFill>
          <a:blip r:embed="rId3"/>
          <a:stretch>
            <a:fillRect/>
          </a:stretch>
        </p:blipFill>
        <p:spPr>
          <a:xfrm>
            <a:off x="68828" y="736970"/>
            <a:ext cx="12054346" cy="4660940"/>
          </a:xfrm>
          <a:prstGeom prst="rect">
            <a:avLst/>
          </a:prstGeom>
        </p:spPr>
      </p:pic>
      <p:sp>
        <p:nvSpPr>
          <p:cNvPr id="2" name="Rectangle 1"/>
          <p:cNvSpPr/>
          <p:nvPr/>
        </p:nvSpPr>
        <p:spPr>
          <a:xfrm>
            <a:off x="366316" y="45630"/>
            <a:ext cx="5514651" cy="954107"/>
          </a:xfrm>
          <a:prstGeom prst="rect">
            <a:avLst/>
          </a:prstGeom>
        </p:spPr>
        <p:txBody>
          <a:bodyPr wrap="none">
            <a:spAutoFit/>
          </a:bodyPr>
          <a:lstStyle/>
          <a:p>
            <a:r>
              <a:rPr lang="en-GB" sz="2800" b="1">
                <a:solidFill>
                  <a:schemeClr val="bg1"/>
                </a:solidFill>
                <a:latin typeface="Century Gothic" panose="020B0502020202020204" pitchFamily="34" charset="0"/>
              </a:rPr>
              <a:t>Import-Export mobility activity</a:t>
            </a:r>
          </a:p>
          <a:p>
            <a:endParaRPr lang="en-US" sz="2800">
              <a:solidFill>
                <a:schemeClr val="bg1"/>
              </a:solidFill>
              <a:latin typeface="Verdana" panose="020B0604030504040204" pitchFamily="34" charset="0"/>
              <a:ea typeface="Verdana" panose="020B0604030504040204" pitchFamily="34" charset="0"/>
            </a:endParaRPr>
          </a:p>
        </p:txBody>
      </p:sp>
      <p:pic>
        <p:nvPicPr>
          <p:cNvPr id="24" name="Picture 23" descr="A screenshot of a computer&#10;&#10;AI-generated content may be incorrect.">
            <a:extLst>
              <a:ext uri="{FF2B5EF4-FFF2-40B4-BE49-F238E27FC236}">
                <a16:creationId xmlns:a16="http://schemas.microsoft.com/office/drawing/2014/main" id="{A673FC8C-4614-B860-852C-9F10E73E80ED}"/>
              </a:ext>
            </a:extLst>
          </p:cNvPr>
          <p:cNvPicPr>
            <a:picLocks noChangeAspect="1"/>
          </p:cNvPicPr>
          <p:nvPr/>
        </p:nvPicPr>
        <p:blipFill>
          <a:blip r:embed="rId4"/>
          <a:srcRect b="20671"/>
          <a:stretch>
            <a:fillRect/>
          </a:stretch>
        </p:blipFill>
        <p:spPr>
          <a:xfrm>
            <a:off x="1483743" y="5584155"/>
            <a:ext cx="8151963" cy="1228215"/>
          </a:xfrm>
          <a:prstGeom prst="rect">
            <a:avLst/>
          </a:prstGeom>
        </p:spPr>
      </p:pic>
      <p:sp>
        <p:nvSpPr>
          <p:cNvPr id="27" name="Arrow: Down 26">
            <a:extLst>
              <a:ext uri="{FF2B5EF4-FFF2-40B4-BE49-F238E27FC236}">
                <a16:creationId xmlns:a16="http://schemas.microsoft.com/office/drawing/2014/main" id="{ED1620F4-3F3F-A76E-1602-E3D7183C8AEE}"/>
              </a:ext>
            </a:extLst>
          </p:cNvPr>
          <p:cNvSpPr/>
          <p:nvPr/>
        </p:nvSpPr>
        <p:spPr>
          <a:xfrm>
            <a:off x="3055049" y="5195943"/>
            <a:ext cx="344129" cy="403934"/>
          </a:xfrm>
          <a:prstGeom prst="down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B9C65554-528B-75CF-9F46-1D28D7493C4A}"/>
              </a:ext>
            </a:extLst>
          </p:cNvPr>
          <p:cNvPicPr>
            <a:picLocks noChangeAspect="1"/>
          </p:cNvPicPr>
          <p:nvPr/>
        </p:nvPicPr>
        <p:blipFill>
          <a:blip r:embed="rId5"/>
          <a:stretch>
            <a:fillRect/>
          </a:stretch>
        </p:blipFill>
        <p:spPr>
          <a:xfrm>
            <a:off x="20940" y="3244333"/>
            <a:ext cx="1266825" cy="369333"/>
          </a:xfrm>
          <a:prstGeom prst="rect">
            <a:avLst/>
          </a:prstGeom>
        </p:spPr>
      </p:pic>
      <p:sp>
        <p:nvSpPr>
          <p:cNvPr id="6" name="Rectangle: Rounded Corners 5">
            <a:extLst>
              <a:ext uri="{FF2B5EF4-FFF2-40B4-BE49-F238E27FC236}">
                <a16:creationId xmlns:a16="http://schemas.microsoft.com/office/drawing/2014/main" id="{E0CB1B9F-3E9D-9856-2AA8-D70C083013B0}"/>
              </a:ext>
            </a:extLst>
          </p:cNvPr>
          <p:cNvSpPr/>
          <p:nvPr/>
        </p:nvSpPr>
        <p:spPr>
          <a:xfrm>
            <a:off x="4597879" y="6198262"/>
            <a:ext cx="1406106" cy="244422"/>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E3755048-1C1A-1D0F-1361-14D61526627D}"/>
              </a:ext>
            </a:extLst>
          </p:cNvPr>
          <p:cNvSpPr/>
          <p:nvPr/>
        </p:nvSpPr>
        <p:spPr>
          <a:xfrm>
            <a:off x="4597879" y="6567948"/>
            <a:ext cx="1406106" cy="244422"/>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897437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2837" y="55725"/>
            <a:ext cx="4393319" cy="954107"/>
          </a:xfrm>
          <a:prstGeom prst="rect">
            <a:avLst/>
          </a:prstGeom>
        </p:spPr>
        <p:txBody>
          <a:bodyPr wrap="none">
            <a:spAutoFit/>
          </a:bodyPr>
          <a:lstStyle/>
          <a:p>
            <a:pPr algn="ctr"/>
            <a:r>
              <a:rPr lang="en-GB" sz="2800" b="1" dirty="0">
                <a:solidFill>
                  <a:schemeClr val="bg1"/>
                </a:solidFill>
                <a:latin typeface="Century Gothic" panose="020B0502020202020204" pitchFamily="34" charset="0"/>
              </a:rPr>
              <a:t>Import mobility activity</a:t>
            </a:r>
          </a:p>
          <a:p>
            <a:endParaRPr lang="en-US" sz="2800" dirty="0">
              <a:solidFill>
                <a:schemeClr val="bg1"/>
              </a:solidFill>
              <a:latin typeface="Verdana" panose="020B0604030504040204" pitchFamily="34" charset="0"/>
              <a:ea typeface="Verdana" panose="020B0604030504040204" pitchFamily="34" charset="0"/>
            </a:endParaRPr>
          </a:p>
        </p:txBody>
      </p:sp>
      <p:sp>
        <p:nvSpPr>
          <p:cNvPr id="7" name="Rectangle 6"/>
          <p:cNvSpPr/>
          <p:nvPr/>
        </p:nvSpPr>
        <p:spPr>
          <a:xfrm>
            <a:off x="10489223" y="5662246"/>
            <a:ext cx="1230410" cy="10306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15E2328C-2CB5-0930-2BEA-741096E03B2E}"/>
              </a:ext>
            </a:extLst>
          </p:cNvPr>
          <p:cNvSpPr txBox="1"/>
          <p:nvPr/>
        </p:nvSpPr>
        <p:spPr>
          <a:xfrm>
            <a:off x="698387" y="1376387"/>
            <a:ext cx="11149065" cy="4105226"/>
          </a:xfrm>
          <a:prstGeom prst="rect">
            <a:avLst/>
          </a:prstGeom>
          <a:noFill/>
        </p:spPr>
        <p:txBody>
          <a:bodyPr wrap="square" rtlCol="0">
            <a:spAutoFit/>
          </a:bodyPr>
          <a:lstStyle/>
          <a:p>
            <a:pPr marL="342900" indent="-342900">
              <a:lnSpc>
                <a:spcPct val="150000"/>
              </a:lnSpc>
              <a:buAutoNum type="arabicPeriod"/>
            </a:pPr>
            <a:r>
              <a:rPr lang="el-GR" sz="1600" dirty="0">
                <a:latin typeface="Verdana" panose="020B0604030504040204" pitchFamily="34" charset="0"/>
                <a:ea typeface="Verdana" panose="020B0604030504040204" pitchFamily="34" charset="0"/>
              </a:rPr>
              <a:t>Ανοίγετε το </a:t>
            </a:r>
            <a:r>
              <a:rPr lang="en-US" sz="1600" dirty="0">
                <a:latin typeface="Verdana" panose="020B0604030504040204" pitchFamily="34" charset="0"/>
                <a:ea typeface="Verdana" panose="020B0604030504040204" pitchFamily="34" charset="0"/>
              </a:rPr>
              <a:t>excel </a:t>
            </a:r>
            <a:r>
              <a:rPr lang="el-GR" sz="1600" dirty="0">
                <a:latin typeface="Verdana" panose="020B0604030504040204" pitchFamily="34" charset="0"/>
                <a:ea typeface="Verdana" panose="020B0604030504040204" pitchFamily="34" charset="0"/>
              </a:rPr>
              <a:t>που έχετε κατεβάσει (</a:t>
            </a:r>
            <a:r>
              <a:rPr lang="en-US" sz="1600" dirty="0">
                <a:latin typeface="Verdana" panose="020B0604030504040204" pitchFamily="34" charset="0"/>
                <a:ea typeface="Verdana" panose="020B0604030504040204" pitchFamily="34" charset="0"/>
              </a:rPr>
              <a:t>export step)</a:t>
            </a:r>
          </a:p>
          <a:p>
            <a:pPr marL="342900" indent="-342900">
              <a:lnSpc>
                <a:spcPct val="150000"/>
              </a:lnSpc>
              <a:buAutoNum type="arabicPeriod"/>
            </a:pPr>
            <a:r>
              <a:rPr lang="el-GR" sz="1600" dirty="0">
                <a:latin typeface="Verdana" panose="020B0604030504040204" pitchFamily="34" charset="0"/>
                <a:ea typeface="Verdana" panose="020B0604030504040204" pitchFamily="34" charset="0"/>
              </a:rPr>
              <a:t>Κάθε σειρά (</a:t>
            </a:r>
            <a:r>
              <a:rPr lang="en-US" sz="1600" dirty="0">
                <a:latin typeface="Verdana" panose="020B0604030504040204" pitchFamily="34" charset="0"/>
                <a:ea typeface="Verdana" panose="020B0604030504040204" pitchFamily="34" charset="0"/>
              </a:rPr>
              <a:t>row)</a:t>
            </a:r>
            <a:r>
              <a:rPr lang="el-GR" sz="1600" dirty="0">
                <a:latin typeface="Verdana" panose="020B0604030504040204" pitchFamily="34" charset="0"/>
                <a:ea typeface="Verdana" panose="020B0604030504040204" pitchFamily="34" charset="0"/>
              </a:rPr>
              <a:t> αντιστοιχεί σε μια κινητικότητα</a:t>
            </a:r>
          </a:p>
          <a:p>
            <a:pPr marL="342900" indent="-342900">
              <a:lnSpc>
                <a:spcPct val="150000"/>
              </a:lnSpc>
              <a:buAutoNum type="arabicPeriod"/>
            </a:pPr>
            <a:r>
              <a:rPr lang="el-GR" sz="1600" dirty="0">
                <a:latin typeface="Verdana" panose="020B0604030504040204" pitchFamily="34" charset="0"/>
                <a:ea typeface="Verdana" panose="020B0604030504040204" pitchFamily="34" charset="0"/>
              </a:rPr>
              <a:t>Για να προσθέσετε κινητικότητα, κάνετε </a:t>
            </a:r>
            <a:r>
              <a:rPr lang="en-US" sz="1600" dirty="0">
                <a:latin typeface="Verdana" panose="020B0604030504040204" pitchFamily="34" charset="0"/>
                <a:ea typeface="Verdana" panose="020B0604030504040204" pitchFamily="34" charset="0"/>
              </a:rPr>
              <a:t>copy </a:t>
            </a:r>
            <a:r>
              <a:rPr lang="el-GR" sz="1600" dirty="0">
                <a:latin typeface="Verdana" panose="020B0604030504040204" pitchFamily="34" charset="0"/>
                <a:ea typeface="Verdana" panose="020B0604030504040204" pitchFamily="34" charset="0"/>
              </a:rPr>
              <a:t>μίας ολόκληρης γραμμής &amp; επεξεργάζεστε τις πληροφορίες ανάλογα με τη κινητικότητα</a:t>
            </a:r>
          </a:p>
          <a:p>
            <a:pPr marL="342900" indent="-342900">
              <a:lnSpc>
                <a:spcPct val="150000"/>
              </a:lnSpc>
              <a:buAutoNum type="arabicPeriod"/>
            </a:pPr>
            <a:r>
              <a:rPr lang="el-GR" sz="1600" dirty="0">
                <a:latin typeface="Verdana" panose="020B0604030504040204" pitchFamily="34" charset="0"/>
                <a:ea typeface="Verdana" panose="020B0604030504040204" pitchFamily="34" charset="0"/>
              </a:rPr>
              <a:t>Στη στήλη </a:t>
            </a:r>
            <a:r>
              <a:rPr lang="en-US" sz="1600" dirty="0">
                <a:latin typeface="Verdana" panose="020B0604030504040204" pitchFamily="34" charset="0"/>
                <a:ea typeface="Verdana" panose="020B0604030504040204" pitchFamily="34" charset="0"/>
              </a:rPr>
              <a:t>mobility activity ID</a:t>
            </a:r>
            <a:r>
              <a:rPr lang="el-GR" sz="1600" dirty="0">
                <a:latin typeface="Verdana" panose="020B0604030504040204" pitchFamily="34" charset="0"/>
                <a:ea typeface="Verdana" panose="020B0604030504040204" pitchFamily="34" charset="0"/>
              </a:rPr>
              <a:t> αλλάζετε τα τελευταία ψηφία ώστε ο αριθμός αυτός να είναι μοναδικός για κάθε κινητικότητα (π.χ. εάν ο τελευταίος αριθμός είναι </a:t>
            </a:r>
            <a:r>
              <a:rPr lang="en-US" sz="1600" dirty="0">
                <a:latin typeface="Verdana" panose="020B0604030504040204" pitchFamily="34" charset="0"/>
                <a:ea typeface="Verdana" panose="020B0604030504040204" pitchFamily="34" charset="0"/>
              </a:rPr>
              <a:t>MOB-0014</a:t>
            </a:r>
            <a:r>
              <a:rPr lang="el-GR" sz="1600" dirty="0">
                <a:latin typeface="Verdana" panose="020B0604030504040204" pitchFamily="34" charset="0"/>
                <a:ea typeface="Verdana" panose="020B0604030504040204" pitchFamily="34" charset="0"/>
              </a:rPr>
              <a:t>, τότε η νέα κινητικότητα που θα προσθέσετε πρέπει να έχει τον αριθμό </a:t>
            </a:r>
            <a:r>
              <a:rPr lang="en-US" sz="1600" dirty="0">
                <a:latin typeface="Verdana" panose="020B0604030504040204" pitchFamily="34" charset="0"/>
                <a:ea typeface="Verdana" panose="020B0604030504040204" pitchFamily="34" charset="0"/>
              </a:rPr>
              <a:t>MOB-0015). </a:t>
            </a:r>
          </a:p>
          <a:p>
            <a:pPr marL="342900" indent="-342900">
              <a:lnSpc>
                <a:spcPct val="150000"/>
              </a:lnSpc>
              <a:buAutoNum type="arabicPeriod"/>
            </a:pPr>
            <a:r>
              <a:rPr lang="el-GR" sz="1600" dirty="0">
                <a:latin typeface="Verdana" panose="020B0604030504040204" pitchFamily="34" charset="0"/>
                <a:ea typeface="Verdana" panose="020B0604030504040204" pitchFamily="34" charset="0"/>
              </a:rPr>
              <a:t>Όταν ολοκληρώσετε τις διορθώσεις και προσθήκες, τότε ανεβάζετε το αρχείο (</a:t>
            </a:r>
            <a:r>
              <a:rPr lang="en-US" sz="1600" dirty="0">
                <a:latin typeface="Verdana" panose="020B0604030504040204" pitchFamily="34" charset="0"/>
                <a:ea typeface="Verdana" panose="020B0604030504040204" pitchFamily="34" charset="0"/>
              </a:rPr>
              <a:t>import)</a:t>
            </a:r>
            <a:r>
              <a:rPr lang="el-GR" sz="1600" dirty="0">
                <a:latin typeface="Verdana" panose="020B0604030504040204" pitchFamily="34" charset="0"/>
                <a:ea typeface="Verdana" panose="020B0604030504040204" pitchFamily="34" charset="0"/>
              </a:rPr>
              <a:t> στο σχετικό σημείο</a:t>
            </a:r>
          </a:p>
          <a:p>
            <a:pPr marL="342900" indent="-342900">
              <a:lnSpc>
                <a:spcPct val="150000"/>
              </a:lnSpc>
              <a:buAutoNum type="arabicPeriod"/>
            </a:pPr>
            <a:r>
              <a:rPr lang="el-GR" sz="1600" dirty="0">
                <a:latin typeface="Verdana" panose="020B0604030504040204" pitchFamily="34" charset="0"/>
                <a:ea typeface="Verdana" panose="020B0604030504040204" pitchFamily="34" charset="0"/>
              </a:rPr>
              <a:t>Στην ενότητα </a:t>
            </a:r>
            <a:r>
              <a:rPr lang="en-US" sz="1600" dirty="0">
                <a:latin typeface="Verdana" panose="020B0604030504040204" pitchFamily="34" charset="0"/>
                <a:ea typeface="Verdana" panose="020B0604030504040204" pitchFamily="34" charset="0"/>
              </a:rPr>
              <a:t>mobility activities </a:t>
            </a:r>
            <a:r>
              <a:rPr lang="el-GR" sz="1600" dirty="0">
                <a:latin typeface="Verdana" panose="020B0604030504040204" pitchFamily="34" charset="0"/>
                <a:ea typeface="Verdana" panose="020B0604030504040204" pitchFamily="34" charset="0"/>
              </a:rPr>
              <a:t>ελέγξτε ότι όλες οι κινητικότητες είναι σωστές και εάν χρειάζεται, προχωρήστε σε σχετικές διορθώσεις. </a:t>
            </a:r>
            <a:endParaRPr lang="en-US" sz="16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3341128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525F57-144D-0647-B1F7-CE4A0E0F047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B8F145A-7FD6-6A29-8153-DF4E359D5BAF}"/>
              </a:ext>
            </a:extLst>
          </p:cNvPr>
          <p:cNvPicPr>
            <a:picLocks noChangeAspect="1"/>
          </p:cNvPicPr>
          <p:nvPr/>
        </p:nvPicPr>
        <p:blipFill>
          <a:blip r:embed="rId3"/>
          <a:stretch>
            <a:fillRect/>
          </a:stretch>
        </p:blipFill>
        <p:spPr>
          <a:xfrm>
            <a:off x="110532" y="833007"/>
            <a:ext cx="1883136" cy="4032291"/>
          </a:xfrm>
          <a:prstGeom prst="rect">
            <a:avLst/>
          </a:prstGeom>
        </p:spPr>
      </p:pic>
      <p:pic>
        <p:nvPicPr>
          <p:cNvPr id="12" name="Picture 11">
            <a:extLst>
              <a:ext uri="{FF2B5EF4-FFF2-40B4-BE49-F238E27FC236}">
                <a16:creationId xmlns:a16="http://schemas.microsoft.com/office/drawing/2014/main" id="{C0E4B2B4-4F85-10C9-23CF-5B00C9E61F53}"/>
              </a:ext>
            </a:extLst>
          </p:cNvPr>
          <p:cNvPicPr>
            <a:picLocks noChangeAspect="1"/>
          </p:cNvPicPr>
          <p:nvPr/>
        </p:nvPicPr>
        <p:blipFill>
          <a:blip r:embed="rId4"/>
          <a:stretch>
            <a:fillRect/>
          </a:stretch>
        </p:blipFill>
        <p:spPr>
          <a:xfrm>
            <a:off x="1330537" y="3429000"/>
            <a:ext cx="7339010" cy="3429000"/>
          </a:xfrm>
          <a:prstGeom prst="rect">
            <a:avLst/>
          </a:prstGeom>
        </p:spPr>
      </p:pic>
      <p:sp>
        <p:nvSpPr>
          <p:cNvPr id="7" name="Rectangle 6">
            <a:extLst>
              <a:ext uri="{FF2B5EF4-FFF2-40B4-BE49-F238E27FC236}">
                <a16:creationId xmlns:a16="http://schemas.microsoft.com/office/drawing/2014/main" id="{44E5144A-BA54-F9F8-CE7C-523D31B4E99C}"/>
              </a:ext>
            </a:extLst>
          </p:cNvPr>
          <p:cNvSpPr/>
          <p:nvPr/>
        </p:nvSpPr>
        <p:spPr>
          <a:xfrm>
            <a:off x="10489223" y="5662246"/>
            <a:ext cx="1230410" cy="10306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2AB94031-3100-AAC6-FC0D-699D169D8BF7}"/>
              </a:ext>
            </a:extLst>
          </p:cNvPr>
          <p:cNvSpPr/>
          <p:nvPr/>
        </p:nvSpPr>
        <p:spPr>
          <a:xfrm>
            <a:off x="0" y="104835"/>
            <a:ext cx="10573728" cy="523220"/>
          </a:xfrm>
          <a:prstGeom prst="rect">
            <a:avLst/>
          </a:prstGeom>
        </p:spPr>
        <p:txBody>
          <a:bodyPr wrap="none">
            <a:spAutoFit/>
          </a:bodyPr>
          <a:lstStyle/>
          <a:p>
            <a:pPr algn="ctr"/>
            <a:r>
              <a:rPr lang="en-GB" sz="2800" b="1" dirty="0">
                <a:solidFill>
                  <a:schemeClr val="bg1"/>
                </a:solidFill>
                <a:latin typeface="Century Gothic" panose="020B0502020202020204" pitchFamily="34" charset="0"/>
              </a:rPr>
              <a:t>Applicable Rates</a:t>
            </a:r>
            <a:r>
              <a:rPr lang="el-GR" sz="2800" b="1" dirty="0">
                <a:solidFill>
                  <a:schemeClr val="bg1"/>
                </a:solidFill>
                <a:latin typeface="Century Gothic" panose="020B0502020202020204" pitchFamily="34" charset="0"/>
              </a:rPr>
              <a:t>/</a:t>
            </a:r>
            <a:r>
              <a:rPr lang="en-US" sz="2800" b="1" dirty="0">
                <a:solidFill>
                  <a:schemeClr val="bg1"/>
                </a:solidFill>
                <a:latin typeface="Century Gothic" panose="020B0502020202020204" pitchFamily="34" charset="0"/>
              </a:rPr>
              <a:t>Individual Support for staff</a:t>
            </a:r>
            <a:r>
              <a:rPr lang="en-GB" sz="2800" b="1" dirty="0">
                <a:solidFill>
                  <a:schemeClr val="bg1"/>
                </a:solidFill>
                <a:latin typeface="Century Gothic" panose="020B0502020202020204" pitchFamily="34" charset="0"/>
              </a:rPr>
              <a:t> – KA131 MONO</a:t>
            </a:r>
            <a:endParaRPr lang="en-US" sz="2800" dirty="0">
              <a:solidFill>
                <a:schemeClr val="bg1"/>
              </a:solidFill>
              <a:latin typeface="Verdana" panose="020B0604030504040204" pitchFamily="34" charset="0"/>
              <a:ea typeface="Verdana" panose="020B0604030504040204" pitchFamily="34" charset="0"/>
            </a:endParaRPr>
          </a:p>
        </p:txBody>
      </p:sp>
      <p:sp>
        <p:nvSpPr>
          <p:cNvPr id="4" name="TextBox 3">
            <a:extLst>
              <a:ext uri="{FF2B5EF4-FFF2-40B4-BE49-F238E27FC236}">
                <a16:creationId xmlns:a16="http://schemas.microsoft.com/office/drawing/2014/main" id="{47E6241E-E942-A9C5-5D65-A949000C8E3D}"/>
              </a:ext>
            </a:extLst>
          </p:cNvPr>
          <p:cNvSpPr txBox="1"/>
          <p:nvPr/>
        </p:nvSpPr>
        <p:spPr>
          <a:xfrm>
            <a:off x="8755810" y="957625"/>
            <a:ext cx="3218379" cy="5180905"/>
          </a:xfrm>
          <a:prstGeom prst="rect">
            <a:avLst/>
          </a:prstGeom>
          <a:noFill/>
        </p:spPr>
        <p:txBody>
          <a:bodyPr wrap="square">
            <a:spAutoFit/>
          </a:bodyPr>
          <a:lstStyle/>
          <a:p>
            <a:pPr marL="285750" indent="-285750" algn="just">
              <a:buFont typeface="Wingdings" panose="05000000000000000000" pitchFamily="2" charset="2"/>
              <a:buChar char="q"/>
            </a:pPr>
            <a:r>
              <a:rPr lang="el-GR" sz="1200" dirty="0">
                <a:latin typeface="Roboto" panose="02000000000000000000" pitchFamily="2" charset="0"/>
                <a:ea typeface="Roboto" panose="02000000000000000000" pitchFamily="2" charset="0"/>
                <a:cs typeface="Roboto" panose="02000000000000000000" pitchFamily="2" charset="0"/>
              </a:rPr>
              <a:t>Οι Δικαιούχοι πρέπει να ορίσουν κεντρικά το </a:t>
            </a:r>
            <a:r>
              <a:rPr lang="el-GR" sz="1200" b="1" dirty="0">
                <a:latin typeface="Roboto" panose="02000000000000000000" pitchFamily="2" charset="0"/>
                <a:ea typeface="Roboto" panose="02000000000000000000" pitchFamily="2" charset="0"/>
                <a:cs typeface="Roboto" panose="02000000000000000000" pitchFamily="2" charset="0"/>
              </a:rPr>
              <a:t>ποσοστό</a:t>
            </a:r>
            <a:r>
              <a:rPr lang="el-GR" sz="1200" dirty="0">
                <a:latin typeface="Roboto" panose="02000000000000000000" pitchFamily="2" charset="0"/>
                <a:ea typeface="Roboto" panose="02000000000000000000" pitchFamily="2" charset="0"/>
                <a:cs typeface="Roboto" panose="02000000000000000000" pitchFamily="2" charset="0"/>
              </a:rPr>
              <a:t> και αντιστοίχως τα </a:t>
            </a:r>
            <a:r>
              <a:rPr lang="el-GR" sz="1200" b="1" dirty="0">
                <a:latin typeface="Roboto" panose="02000000000000000000" pitchFamily="2" charset="0"/>
                <a:ea typeface="Roboto" panose="02000000000000000000" pitchFamily="2" charset="0"/>
                <a:cs typeface="Roboto" panose="02000000000000000000" pitchFamily="2" charset="0"/>
              </a:rPr>
              <a:t>ποσά</a:t>
            </a:r>
            <a:r>
              <a:rPr lang="el-GR" sz="1200" dirty="0">
                <a:latin typeface="Roboto" panose="02000000000000000000" pitchFamily="2" charset="0"/>
                <a:ea typeface="Roboto" panose="02000000000000000000" pitchFamily="2" charset="0"/>
                <a:cs typeface="Roboto" panose="02000000000000000000" pitchFamily="2" charset="0"/>
              </a:rPr>
              <a:t> για την κατηγορία «</a:t>
            </a:r>
            <a:r>
              <a:rPr lang="el-GR" sz="1200" b="1" dirty="0">
                <a:latin typeface="Roboto" panose="02000000000000000000" pitchFamily="2" charset="0"/>
                <a:ea typeface="Roboto" panose="02000000000000000000" pitchFamily="2" charset="0"/>
                <a:cs typeface="Roboto" panose="02000000000000000000" pitchFamily="2" charset="0"/>
              </a:rPr>
              <a:t>ατομική υποστήριξη για κινητικότητες προσωπικού» (</a:t>
            </a:r>
            <a:r>
              <a:rPr lang="en-US" sz="1200" b="1" u="sng" dirty="0">
                <a:solidFill>
                  <a:srgbClr val="172B4D"/>
                </a:solidFill>
                <a:latin typeface="Roboto" panose="02000000000000000000" pitchFamily="2" charset="0"/>
                <a:ea typeface="Roboto" panose="02000000000000000000" pitchFamily="2" charset="0"/>
                <a:cs typeface="Roboto" panose="02000000000000000000" pitchFamily="2" charset="0"/>
              </a:rPr>
              <a:t>Staff mobility individual support</a:t>
            </a:r>
            <a:r>
              <a:rPr lang="el-GR" sz="1200" b="1" u="sng" dirty="0">
                <a:solidFill>
                  <a:srgbClr val="172B4D"/>
                </a:solidFill>
                <a:latin typeface="Roboto" panose="02000000000000000000" pitchFamily="2" charset="0"/>
                <a:ea typeface="Roboto" panose="02000000000000000000" pitchFamily="2" charset="0"/>
                <a:cs typeface="Roboto" panose="02000000000000000000" pitchFamily="2" charset="0"/>
              </a:rPr>
              <a:t>)</a:t>
            </a:r>
            <a:r>
              <a:rPr lang="el-GR" sz="1200" dirty="0">
                <a:latin typeface="Roboto" panose="02000000000000000000" pitchFamily="2" charset="0"/>
                <a:ea typeface="Roboto" panose="02000000000000000000" pitchFamily="2" charset="0"/>
                <a:cs typeface="Roboto" panose="02000000000000000000" pitchFamily="2" charset="0"/>
              </a:rPr>
              <a:t>.</a:t>
            </a:r>
          </a:p>
          <a:p>
            <a:pPr marL="285750" indent="-285750" algn="just">
              <a:buFont typeface="Wingdings" panose="05000000000000000000" pitchFamily="2" charset="2"/>
              <a:buChar char="q"/>
            </a:pPr>
            <a:endParaRPr lang="el-GR" sz="1200" b="1" dirty="0">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q"/>
            </a:pPr>
            <a:r>
              <a:rPr lang="el-GR" sz="1200" b="1" dirty="0">
                <a:latin typeface="Roboto" panose="02000000000000000000" pitchFamily="2" charset="0"/>
                <a:ea typeface="Roboto" panose="02000000000000000000" pitchFamily="2" charset="0"/>
                <a:cs typeface="Roboto" panose="02000000000000000000" pitchFamily="2" charset="0"/>
              </a:rPr>
              <a:t>Το συγκεκριμένο </a:t>
            </a:r>
            <a:r>
              <a:rPr lang="en-US" sz="1200" b="1" dirty="0">
                <a:latin typeface="Roboto" panose="02000000000000000000" pitchFamily="2" charset="0"/>
                <a:ea typeface="Roboto" panose="02000000000000000000" pitchFamily="2" charset="0"/>
                <a:cs typeface="Roboto" panose="02000000000000000000" pitchFamily="2" charset="0"/>
              </a:rPr>
              <a:t>tab </a:t>
            </a:r>
            <a:r>
              <a:rPr lang="el-GR" sz="1200" dirty="0">
                <a:latin typeface="Roboto" panose="02000000000000000000" pitchFamily="2" charset="0"/>
                <a:ea typeface="Roboto" panose="02000000000000000000" pitchFamily="2" charset="0"/>
                <a:cs typeface="Roboto" panose="02000000000000000000" pitchFamily="2" charset="0"/>
              </a:rPr>
              <a:t>εμφανίζει την ενότητα για τις </a:t>
            </a:r>
            <a:r>
              <a:rPr lang="el-GR" sz="1200" b="1" dirty="0">
                <a:latin typeface="Roboto" panose="02000000000000000000" pitchFamily="2" charset="0"/>
                <a:ea typeface="Roboto" panose="02000000000000000000" pitchFamily="2" charset="0"/>
                <a:cs typeface="Roboto" panose="02000000000000000000" pitchFamily="2" charset="0"/>
              </a:rPr>
              <a:t>κινητικότητες προσωπικού</a:t>
            </a:r>
            <a:r>
              <a:rPr lang="el-GR" sz="1200" dirty="0">
                <a:latin typeface="Roboto" panose="02000000000000000000" pitchFamily="2" charset="0"/>
                <a:ea typeface="Roboto" panose="02000000000000000000" pitchFamily="2" charset="0"/>
                <a:cs typeface="Roboto" panose="02000000000000000000" pitchFamily="2" charset="0"/>
              </a:rPr>
              <a:t> μόνο εφόσον υπάρχουν τιμές προς ρύθμιση. Διαφορετικά, αυτή η ενότητα δεν είναι διαθέσιμη.</a:t>
            </a:r>
          </a:p>
          <a:p>
            <a:pPr marL="285750" indent="-285750" algn="just">
              <a:buFont typeface="Wingdings" panose="05000000000000000000" pitchFamily="2" charset="2"/>
              <a:buChar char="q"/>
            </a:pPr>
            <a:endParaRPr lang="el-GR" sz="1200" dirty="0">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q"/>
            </a:pPr>
            <a:r>
              <a:rPr lang="en-US" sz="1200" b="1" i="0" dirty="0">
                <a:solidFill>
                  <a:srgbClr val="172B4D"/>
                </a:solidFill>
                <a:effectLst/>
                <a:latin typeface="Roboto" panose="02000000000000000000" pitchFamily="2" charset="0"/>
                <a:ea typeface="Roboto" panose="02000000000000000000" pitchFamily="2" charset="0"/>
                <a:cs typeface="Roboto" panose="02000000000000000000" pitchFamily="2" charset="0"/>
              </a:rPr>
              <a:t>Staff mobility - beneficiary percentage of the National Agency maximum</a:t>
            </a:r>
            <a:r>
              <a:rPr lang="en-US" sz="1200" b="0" i="0" dirty="0">
                <a:solidFill>
                  <a:srgbClr val="172B4D"/>
                </a:solidFill>
                <a:effectLst/>
                <a:latin typeface="Roboto" panose="02000000000000000000" pitchFamily="2" charset="0"/>
                <a:ea typeface="Roboto" panose="02000000000000000000" pitchFamily="2" charset="0"/>
                <a:cs typeface="Roboto" panose="02000000000000000000" pitchFamily="2" charset="0"/>
              </a:rPr>
              <a:t> - </a:t>
            </a:r>
            <a:r>
              <a:rPr lang="el-GR" sz="1200" dirty="0">
                <a:latin typeface="Roboto" panose="02000000000000000000" pitchFamily="2" charset="0"/>
                <a:ea typeface="Roboto" panose="02000000000000000000" pitchFamily="2" charset="0"/>
                <a:cs typeface="Roboto" panose="02000000000000000000" pitchFamily="2" charset="0"/>
              </a:rPr>
              <a:t>Για τις </a:t>
            </a:r>
            <a:r>
              <a:rPr lang="el-GR" sz="1200" b="1" dirty="0">
                <a:latin typeface="Roboto" panose="02000000000000000000" pitchFamily="2" charset="0"/>
                <a:ea typeface="Roboto" panose="02000000000000000000" pitchFamily="2" charset="0"/>
                <a:cs typeface="Roboto" panose="02000000000000000000" pitchFamily="2" charset="0"/>
              </a:rPr>
              <a:t>κινητικότητες προσωπικού</a:t>
            </a:r>
            <a:r>
              <a:rPr lang="el-GR" sz="1200" dirty="0">
                <a:latin typeface="Roboto" panose="02000000000000000000" pitchFamily="2" charset="0"/>
                <a:ea typeface="Roboto" panose="02000000000000000000" pitchFamily="2" charset="0"/>
                <a:cs typeface="Roboto" panose="02000000000000000000" pitchFamily="2" charset="0"/>
              </a:rPr>
              <a:t>, ο </a:t>
            </a:r>
            <a:r>
              <a:rPr lang="el-GR" sz="1200" b="1" dirty="0">
                <a:latin typeface="Roboto" panose="02000000000000000000" pitchFamily="2" charset="0"/>
                <a:ea typeface="Roboto" panose="02000000000000000000" pitchFamily="2" charset="0"/>
                <a:cs typeface="Roboto" panose="02000000000000000000" pitchFamily="2" charset="0"/>
              </a:rPr>
              <a:t>συντελεστής</a:t>
            </a:r>
            <a:r>
              <a:rPr lang="el-GR" sz="1200" dirty="0">
                <a:latin typeface="Roboto" panose="02000000000000000000" pitchFamily="2" charset="0"/>
                <a:ea typeface="Roboto" panose="02000000000000000000" pitchFamily="2" charset="0"/>
                <a:cs typeface="Roboto" panose="02000000000000000000" pitchFamily="2" charset="0"/>
              </a:rPr>
              <a:t> πρέπει να καταχωρηθεί από τους </a:t>
            </a:r>
            <a:r>
              <a:rPr lang="el-GR" sz="1200" b="1" dirty="0">
                <a:latin typeface="Roboto" panose="02000000000000000000" pitchFamily="2" charset="0"/>
                <a:ea typeface="Roboto" panose="02000000000000000000" pitchFamily="2" charset="0"/>
                <a:cs typeface="Roboto" panose="02000000000000000000" pitchFamily="2" charset="0"/>
              </a:rPr>
              <a:t>Δικαιούχους</a:t>
            </a:r>
            <a:r>
              <a:rPr lang="el-GR" sz="1200" dirty="0">
                <a:latin typeface="Roboto" panose="02000000000000000000" pitchFamily="2" charset="0"/>
                <a:ea typeface="Roboto" panose="02000000000000000000" pitchFamily="2" charset="0"/>
                <a:cs typeface="Roboto" panose="02000000000000000000" pitchFamily="2" charset="0"/>
              </a:rPr>
              <a:t> με τη μορφή </a:t>
            </a:r>
            <a:r>
              <a:rPr lang="el-GR" sz="1200" b="1" dirty="0">
                <a:latin typeface="Roboto" panose="02000000000000000000" pitchFamily="2" charset="0"/>
                <a:ea typeface="Roboto" panose="02000000000000000000" pitchFamily="2" charset="0"/>
                <a:cs typeface="Roboto" panose="02000000000000000000" pitchFamily="2" charset="0"/>
              </a:rPr>
              <a:t>ποσοστού (%)</a:t>
            </a:r>
            <a:r>
              <a:rPr lang="el-GR" sz="1200" dirty="0">
                <a:latin typeface="Roboto" panose="02000000000000000000" pitchFamily="2" charset="0"/>
                <a:ea typeface="Roboto" panose="02000000000000000000" pitchFamily="2" charset="0"/>
                <a:cs typeface="Roboto" panose="02000000000000000000" pitchFamily="2" charset="0"/>
              </a:rPr>
              <a:t>, το οποίο αντιπροσωπεύει το </a:t>
            </a:r>
            <a:r>
              <a:rPr lang="el-GR" sz="1200" b="1" dirty="0">
                <a:latin typeface="Roboto" panose="02000000000000000000" pitchFamily="2" charset="0"/>
                <a:ea typeface="Roboto" panose="02000000000000000000" pitchFamily="2" charset="0"/>
                <a:cs typeface="Roboto" panose="02000000000000000000" pitchFamily="2" charset="0"/>
              </a:rPr>
              <a:t>ποσοστό που ορίζει ο Δικαιούχος επί του εύρους τιμών που έχει θέσει η ΕΥ.</a:t>
            </a:r>
            <a:endParaRPr lang="en-US" sz="1200" b="1" dirty="0">
              <a:latin typeface="Roboto" panose="02000000000000000000" pitchFamily="2" charset="0"/>
              <a:ea typeface="Roboto" panose="02000000000000000000" pitchFamily="2" charset="0"/>
              <a:cs typeface="Roboto" panose="02000000000000000000" pitchFamily="2" charset="0"/>
            </a:endParaRPr>
          </a:p>
          <a:p>
            <a:pPr algn="just">
              <a:spcBef>
                <a:spcPts val="750"/>
              </a:spcBef>
            </a:pPr>
            <a:endParaRPr lang="en-US" sz="1200" b="1" dirty="0">
              <a:latin typeface="Roboto" panose="02000000000000000000" pitchFamily="2" charset="0"/>
              <a:ea typeface="Roboto" panose="02000000000000000000" pitchFamily="2" charset="0"/>
              <a:cs typeface="Roboto" panose="02000000000000000000" pitchFamily="2" charset="0"/>
            </a:endParaRPr>
          </a:p>
          <a:p>
            <a:pPr marL="285750" indent="-285750" algn="just">
              <a:buFont typeface="Wingdings" panose="05000000000000000000" pitchFamily="2" charset="2"/>
              <a:buChar char="q"/>
            </a:pPr>
            <a:r>
              <a:rPr lang="el-GR" sz="1200" dirty="0">
                <a:latin typeface="Roboto" panose="02000000000000000000" pitchFamily="2" charset="0"/>
                <a:ea typeface="Roboto" panose="02000000000000000000" pitchFamily="2" charset="0"/>
                <a:cs typeface="Roboto" panose="02000000000000000000" pitchFamily="2" charset="0"/>
              </a:rPr>
              <a:t>Το ποσό της </a:t>
            </a:r>
            <a:r>
              <a:rPr lang="el-GR" sz="1200" b="1" dirty="0">
                <a:latin typeface="Roboto" panose="02000000000000000000" pitchFamily="2" charset="0"/>
                <a:ea typeface="Roboto" panose="02000000000000000000" pitchFamily="2" charset="0"/>
                <a:cs typeface="Roboto" panose="02000000000000000000" pitchFamily="2" charset="0"/>
              </a:rPr>
              <a:t>ατομικής υποστήριξης</a:t>
            </a:r>
            <a:r>
              <a:rPr lang="el-GR" sz="1200" dirty="0">
                <a:latin typeface="Roboto" panose="02000000000000000000" pitchFamily="2" charset="0"/>
                <a:ea typeface="Roboto" panose="02000000000000000000" pitchFamily="2" charset="0"/>
                <a:cs typeface="Roboto" panose="02000000000000000000" pitchFamily="2" charset="0"/>
              </a:rPr>
              <a:t> θα </a:t>
            </a:r>
            <a:r>
              <a:rPr lang="el-GR" sz="1200" b="1" dirty="0">
                <a:latin typeface="Roboto" panose="02000000000000000000" pitchFamily="2" charset="0"/>
                <a:ea typeface="Roboto" panose="02000000000000000000" pitchFamily="2" charset="0"/>
                <a:cs typeface="Roboto" panose="02000000000000000000" pitchFamily="2" charset="0"/>
              </a:rPr>
              <a:t>υπολογίζεται</a:t>
            </a:r>
            <a:r>
              <a:rPr lang="el-GR" sz="1200" dirty="0">
                <a:latin typeface="Roboto" panose="02000000000000000000" pitchFamily="2" charset="0"/>
                <a:ea typeface="Roboto" panose="02000000000000000000" pitchFamily="2" charset="0"/>
                <a:cs typeface="Roboto" panose="02000000000000000000" pitchFamily="2" charset="0"/>
              </a:rPr>
              <a:t> χρησιμοποιώντας το </a:t>
            </a:r>
            <a:r>
              <a:rPr lang="el-GR" sz="1200" b="1" dirty="0">
                <a:latin typeface="Roboto" panose="02000000000000000000" pitchFamily="2" charset="0"/>
                <a:ea typeface="Roboto" panose="02000000000000000000" pitchFamily="2" charset="0"/>
                <a:cs typeface="Roboto" panose="02000000000000000000" pitchFamily="2" charset="0"/>
              </a:rPr>
              <a:t>ποσοστό που έχει δηλώσει ο Δικαιούχος επί του εύρους</a:t>
            </a:r>
            <a:r>
              <a:rPr lang="el-GR" sz="1200" dirty="0">
                <a:latin typeface="Roboto" panose="02000000000000000000" pitchFamily="2" charset="0"/>
                <a:ea typeface="Roboto" panose="02000000000000000000" pitchFamily="2" charset="0"/>
                <a:cs typeface="Roboto" panose="02000000000000000000" pitchFamily="2" charset="0"/>
              </a:rPr>
              <a:t> </a:t>
            </a:r>
            <a:r>
              <a:rPr lang="el-GR" sz="1200" b="1" dirty="0">
                <a:latin typeface="Roboto" panose="02000000000000000000" pitchFamily="2" charset="0"/>
                <a:ea typeface="Roboto" panose="02000000000000000000" pitchFamily="2" charset="0"/>
                <a:cs typeface="Roboto" panose="02000000000000000000" pitchFamily="2" charset="0"/>
              </a:rPr>
              <a:t>των τιμών.</a:t>
            </a:r>
            <a:endParaRPr lang="el-GR" sz="1200" dirty="0">
              <a:latin typeface="Roboto" panose="02000000000000000000" pitchFamily="2" charset="0"/>
              <a:ea typeface="Roboto" panose="02000000000000000000" pitchFamily="2" charset="0"/>
              <a:cs typeface="Roboto" panose="02000000000000000000" pitchFamily="2" charset="0"/>
            </a:endParaRPr>
          </a:p>
        </p:txBody>
      </p:sp>
      <p:pic>
        <p:nvPicPr>
          <p:cNvPr id="13" name="Picture 12">
            <a:extLst>
              <a:ext uri="{FF2B5EF4-FFF2-40B4-BE49-F238E27FC236}">
                <a16:creationId xmlns:a16="http://schemas.microsoft.com/office/drawing/2014/main" id="{786FC0B4-9247-08B7-5D36-F39BDB358D84}"/>
              </a:ext>
            </a:extLst>
          </p:cNvPr>
          <p:cNvPicPr>
            <a:picLocks noChangeAspect="1"/>
          </p:cNvPicPr>
          <p:nvPr/>
        </p:nvPicPr>
        <p:blipFill>
          <a:blip r:embed="rId5"/>
          <a:stretch>
            <a:fillRect/>
          </a:stretch>
        </p:blipFill>
        <p:spPr>
          <a:xfrm>
            <a:off x="110532" y="4163186"/>
            <a:ext cx="1220005" cy="340429"/>
          </a:xfrm>
          <a:prstGeom prst="rect">
            <a:avLst/>
          </a:prstGeom>
        </p:spPr>
      </p:pic>
      <p:pic>
        <p:nvPicPr>
          <p:cNvPr id="9" name="Picture 8">
            <a:extLst>
              <a:ext uri="{FF2B5EF4-FFF2-40B4-BE49-F238E27FC236}">
                <a16:creationId xmlns:a16="http://schemas.microsoft.com/office/drawing/2014/main" id="{FB835966-33F4-35A4-E351-D2CF9057F9D8}"/>
              </a:ext>
            </a:extLst>
          </p:cNvPr>
          <p:cNvPicPr>
            <a:picLocks noChangeAspect="1"/>
          </p:cNvPicPr>
          <p:nvPr/>
        </p:nvPicPr>
        <p:blipFill>
          <a:blip r:embed="rId6"/>
          <a:stretch>
            <a:fillRect/>
          </a:stretch>
        </p:blipFill>
        <p:spPr>
          <a:xfrm>
            <a:off x="2129007" y="833007"/>
            <a:ext cx="6402518" cy="2595993"/>
          </a:xfrm>
          <a:prstGeom prst="rect">
            <a:avLst/>
          </a:prstGeom>
        </p:spPr>
      </p:pic>
    </p:spTree>
    <p:extLst>
      <p:ext uri="{BB962C8B-B14F-4D97-AF65-F5344CB8AC3E}">
        <p14:creationId xmlns:p14="http://schemas.microsoft.com/office/powerpoint/2010/main" val="20536182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AC20DF-263D-9F15-69DC-7597FAB5FB72}"/>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F8973E20-B1A1-34C1-C4B6-06BF64A1BAB0}"/>
              </a:ext>
            </a:extLst>
          </p:cNvPr>
          <p:cNvSpPr/>
          <p:nvPr/>
        </p:nvSpPr>
        <p:spPr>
          <a:xfrm>
            <a:off x="10489223" y="5662246"/>
            <a:ext cx="1230410" cy="10306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E911C42E-CC7A-4D71-A10C-172BF46C526C}"/>
              </a:ext>
            </a:extLst>
          </p:cNvPr>
          <p:cNvSpPr/>
          <p:nvPr/>
        </p:nvSpPr>
        <p:spPr>
          <a:xfrm>
            <a:off x="110532" y="61703"/>
            <a:ext cx="8119068" cy="523220"/>
          </a:xfrm>
          <a:prstGeom prst="rect">
            <a:avLst/>
          </a:prstGeom>
        </p:spPr>
        <p:txBody>
          <a:bodyPr wrap="square">
            <a:spAutoFit/>
          </a:bodyPr>
          <a:lstStyle/>
          <a:p>
            <a:r>
              <a:rPr lang="en-US" sz="2800" b="1" dirty="0">
                <a:solidFill>
                  <a:schemeClr val="bg1"/>
                </a:solidFill>
                <a:latin typeface="Century Gothic" panose="020B0502020202020204" pitchFamily="34" charset="0"/>
                <a:ea typeface="Verdana" panose="020B0604030504040204" pitchFamily="34" charset="0"/>
              </a:rPr>
              <a:t>Blended Intensive </a:t>
            </a:r>
            <a:r>
              <a:rPr lang="en-US" sz="2800" b="1" dirty="0" err="1">
                <a:solidFill>
                  <a:schemeClr val="bg1"/>
                </a:solidFill>
                <a:latin typeface="Century Gothic" panose="020B0502020202020204" pitchFamily="34" charset="0"/>
                <a:ea typeface="Verdana" panose="020B0604030504040204" pitchFamily="34" charset="0"/>
              </a:rPr>
              <a:t>Programmes</a:t>
            </a:r>
            <a:r>
              <a:rPr lang="en-US" sz="2800" b="1" dirty="0">
                <a:solidFill>
                  <a:schemeClr val="bg1"/>
                </a:solidFill>
                <a:latin typeface="Century Gothic" panose="020B0502020202020204" pitchFamily="34" charset="0"/>
                <a:ea typeface="Verdana" panose="020B0604030504040204" pitchFamily="34" charset="0"/>
              </a:rPr>
              <a:t> List (BIP list)</a:t>
            </a:r>
            <a:endParaRPr lang="en-US" sz="2800" dirty="0">
              <a:solidFill>
                <a:schemeClr val="bg1"/>
              </a:solidFill>
              <a:latin typeface="Verdana" panose="020B0604030504040204" pitchFamily="34" charset="0"/>
              <a:ea typeface="Verdana" panose="020B0604030504040204" pitchFamily="34" charset="0"/>
            </a:endParaRPr>
          </a:p>
        </p:txBody>
      </p:sp>
      <p:pic>
        <p:nvPicPr>
          <p:cNvPr id="6" name="Picture 5">
            <a:extLst>
              <a:ext uri="{FF2B5EF4-FFF2-40B4-BE49-F238E27FC236}">
                <a16:creationId xmlns:a16="http://schemas.microsoft.com/office/drawing/2014/main" id="{6557A604-EA72-4A73-0820-4357A0054DD6}"/>
              </a:ext>
            </a:extLst>
          </p:cNvPr>
          <p:cNvPicPr>
            <a:picLocks noChangeAspect="1"/>
          </p:cNvPicPr>
          <p:nvPr/>
        </p:nvPicPr>
        <p:blipFill>
          <a:blip r:embed="rId3"/>
          <a:stretch>
            <a:fillRect/>
          </a:stretch>
        </p:blipFill>
        <p:spPr>
          <a:xfrm>
            <a:off x="250166" y="896036"/>
            <a:ext cx="11740551" cy="5065928"/>
          </a:xfrm>
          <a:prstGeom prst="rect">
            <a:avLst/>
          </a:prstGeom>
        </p:spPr>
      </p:pic>
      <p:pic>
        <p:nvPicPr>
          <p:cNvPr id="13" name="Picture 12">
            <a:extLst>
              <a:ext uri="{FF2B5EF4-FFF2-40B4-BE49-F238E27FC236}">
                <a16:creationId xmlns:a16="http://schemas.microsoft.com/office/drawing/2014/main" id="{2F8ECC69-6300-8EFA-0907-456F3F131BFC}"/>
              </a:ext>
            </a:extLst>
          </p:cNvPr>
          <p:cNvPicPr>
            <a:picLocks noChangeAspect="1"/>
          </p:cNvPicPr>
          <p:nvPr/>
        </p:nvPicPr>
        <p:blipFill>
          <a:blip r:embed="rId4"/>
          <a:stretch>
            <a:fillRect/>
          </a:stretch>
        </p:blipFill>
        <p:spPr>
          <a:xfrm>
            <a:off x="201283" y="4836047"/>
            <a:ext cx="1220005" cy="340429"/>
          </a:xfrm>
          <a:prstGeom prst="rect">
            <a:avLst/>
          </a:prstGeom>
        </p:spPr>
      </p:pic>
    </p:spTree>
    <p:extLst>
      <p:ext uri="{BB962C8B-B14F-4D97-AF65-F5344CB8AC3E}">
        <p14:creationId xmlns:p14="http://schemas.microsoft.com/office/powerpoint/2010/main" val="13564741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12022" y="661253"/>
            <a:ext cx="10917977" cy="369332"/>
          </a:xfrm>
          <a:prstGeom prst="rect">
            <a:avLst/>
          </a:prstGeom>
        </p:spPr>
        <p:txBody>
          <a:bodyPr wrap="square">
            <a:spAutoFit/>
          </a:bodyPr>
          <a:lstStyle/>
          <a:p>
            <a:endParaRPr lang="en-US"/>
          </a:p>
        </p:txBody>
      </p:sp>
      <p:sp>
        <p:nvSpPr>
          <p:cNvPr id="7" name="Rectangle 6"/>
          <p:cNvSpPr/>
          <p:nvPr/>
        </p:nvSpPr>
        <p:spPr>
          <a:xfrm>
            <a:off x="214419" y="50634"/>
            <a:ext cx="8937522" cy="523220"/>
          </a:xfrm>
          <a:prstGeom prst="rect">
            <a:avLst/>
          </a:prstGeom>
        </p:spPr>
        <p:txBody>
          <a:bodyPr wrap="square">
            <a:spAutoFit/>
          </a:bodyPr>
          <a:lstStyle/>
          <a:p>
            <a:r>
              <a:rPr lang="el-GR" sz="2800" b="1">
                <a:solidFill>
                  <a:schemeClr val="bg1"/>
                </a:solidFill>
                <a:latin typeface="Century Gothic" panose="020B0502020202020204" pitchFamily="34" charset="0"/>
              </a:rPr>
              <a:t>Επικοινωνία</a:t>
            </a:r>
            <a:endParaRPr lang="en-US" sz="2800" b="1">
              <a:solidFill>
                <a:schemeClr val="bg1"/>
              </a:solidFill>
              <a:latin typeface="Century Gothic" panose="020B0502020202020204" pitchFamily="34" charset="0"/>
            </a:endParaRPr>
          </a:p>
        </p:txBody>
      </p:sp>
      <p:sp>
        <p:nvSpPr>
          <p:cNvPr id="8" name="TextBox 7"/>
          <p:cNvSpPr txBox="1"/>
          <p:nvPr/>
        </p:nvSpPr>
        <p:spPr>
          <a:xfrm>
            <a:off x="1707200" y="899718"/>
            <a:ext cx="8304978" cy="2529282"/>
          </a:xfrm>
          <a:prstGeom prst="rect">
            <a:avLst/>
          </a:prstGeom>
          <a:noFill/>
        </p:spPr>
        <p:txBody>
          <a:bodyPr wrap="square" rtlCol="0">
            <a:spAutoFit/>
          </a:bodyPr>
          <a:lstStyle/>
          <a:p>
            <a:pPr>
              <a:lnSpc>
                <a:spcPct val="150000"/>
              </a:lnSpc>
            </a:pPr>
            <a:r>
              <a:rPr lang="el-GR" dirty="0">
                <a:latin typeface="Verdana" panose="020B0604030504040204" pitchFamily="34" charset="0"/>
                <a:ea typeface="Verdana" panose="020B0604030504040204" pitchFamily="34" charset="0"/>
              </a:rPr>
              <a:t>Επικοινωνήστε </a:t>
            </a:r>
            <a:r>
              <a:rPr lang="el-GR" b="1" dirty="0">
                <a:latin typeface="Verdana" panose="020B0604030504040204" pitchFamily="34" charset="0"/>
                <a:ea typeface="Verdana" panose="020B0604030504040204" pitchFamily="34" charset="0"/>
              </a:rPr>
              <a:t>γραπτώς</a:t>
            </a:r>
            <a:r>
              <a:rPr lang="el-GR" dirty="0">
                <a:latin typeface="Verdana" panose="020B0604030504040204" pitchFamily="34" charset="0"/>
                <a:ea typeface="Verdana" panose="020B0604030504040204" pitchFamily="34" charset="0"/>
              </a:rPr>
              <a:t> σχετικά με οποιαδήποτε τεχνικά προβλήματα αντιμετωπίζετε με την υπεύθυνη Λειτουργό. </a:t>
            </a:r>
          </a:p>
          <a:p>
            <a:pPr>
              <a:lnSpc>
                <a:spcPct val="150000"/>
              </a:lnSpc>
            </a:pPr>
            <a:r>
              <a:rPr lang="el-GR" dirty="0">
                <a:latin typeface="Verdana" panose="020B0604030504040204" pitchFamily="34" charset="0"/>
                <a:ea typeface="Verdana" panose="020B0604030504040204" pitchFamily="34" charset="0"/>
              </a:rPr>
              <a:t>Το μήνυμά σας πρέπει να περιλαμβάνει:</a:t>
            </a:r>
          </a:p>
          <a:p>
            <a:pPr marL="800100" lvl="1" indent="-342900">
              <a:lnSpc>
                <a:spcPct val="150000"/>
              </a:lnSpc>
              <a:buFont typeface="Wingdings" panose="05000000000000000000" pitchFamily="2" charset="2"/>
              <a:buChar char="ü"/>
            </a:pPr>
            <a:r>
              <a:rPr lang="el-GR" dirty="0">
                <a:latin typeface="Verdana" panose="020B0604030504040204" pitchFamily="34" charset="0"/>
                <a:ea typeface="Verdana" panose="020B0604030504040204" pitchFamily="34" charset="0"/>
              </a:rPr>
              <a:t>Αριθμό σχεδίου</a:t>
            </a:r>
          </a:p>
          <a:p>
            <a:pPr marL="800100" lvl="1" indent="-342900">
              <a:lnSpc>
                <a:spcPct val="150000"/>
              </a:lnSpc>
              <a:buFont typeface="Wingdings" panose="05000000000000000000" pitchFamily="2" charset="2"/>
              <a:buChar char="ü"/>
            </a:pPr>
            <a:r>
              <a:rPr lang="en-US" dirty="0">
                <a:latin typeface="Verdana" panose="020B0604030504040204" pitchFamily="34" charset="0"/>
                <a:ea typeface="Verdana" panose="020B0604030504040204" pitchFamily="34" charset="0"/>
              </a:rPr>
              <a:t>Screenshots </a:t>
            </a:r>
            <a:r>
              <a:rPr lang="el-GR" dirty="0">
                <a:latin typeface="Verdana" panose="020B0604030504040204" pitchFamily="34" charset="0"/>
                <a:ea typeface="Verdana" panose="020B0604030504040204" pitchFamily="34" charset="0"/>
              </a:rPr>
              <a:t>στα οποία να φαίνεται το πρόβλημα</a:t>
            </a:r>
          </a:p>
          <a:p>
            <a:pPr marL="800100" lvl="1" indent="-342900">
              <a:lnSpc>
                <a:spcPct val="150000"/>
              </a:lnSpc>
              <a:buFont typeface="Wingdings" panose="05000000000000000000" pitchFamily="2" charset="2"/>
              <a:buChar char="ü"/>
            </a:pPr>
            <a:r>
              <a:rPr lang="el-GR" dirty="0">
                <a:latin typeface="Verdana" panose="020B0604030504040204" pitchFamily="34" charset="0"/>
                <a:ea typeface="Verdana" panose="020B0604030504040204" pitchFamily="34" charset="0"/>
              </a:rPr>
              <a:t>Σύντομη περιγραφή του προβλήματος</a:t>
            </a:r>
            <a:endParaRPr lang="en-GB" dirty="0">
              <a:latin typeface="Verdana" panose="020B0604030504040204" pitchFamily="34" charset="0"/>
              <a:ea typeface="Verdana" panose="020B0604030504040204" pitchFamily="34" charset="0"/>
            </a:endParaRPr>
          </a:p>
        </p:txBody>
      </p:sp>
      <p:sp>
        <p:nvSpPr>
          <p:cNvPr id="9" name="TextBox 8"/>
          <p:cNvSpPr txBox="1"/>
          <p:nvPr/>
        </p:nvSpPr>
        <p:spPr>
          <a:xfrm>
            <a:off x="1389605" y="4014273"/>
            <a:ext cx="4635435" cy="1569660"/>
          </a:xfrm>
          <a:prstGeom prst="rect">
            <a:avLst/>
          </a:prstGeom>
          <a:noFill/>
        </p:spPr>
        <p:txBody>
          <a:bodyPr wrap="square" rtlCol="0">
            <a:spAutoFit/>
          </a:bodyPr>
          <a:lstStyle/>
          <a:p>
            <a:r>
              <a:rPr lang="el-GR" sz="1600" b="1" dirty="0">
                <a:latin typeface="Century Gothic" panose="020B0502020202020204" pitchFamily="34" charset="0"/>
              </a:rPr>
              <a:t>Μαρία Θάλεια Χρίστου</a:t>
            </a:r>
            <a:endParaRPr lang="en-GB" sz="1600" b="1" dirty="0">
              <a:latin typeface="Century Gothic" panose="020B0502020202020204" pitchFamily="34" charset="0"/>
            </a:endParaRPr>
          </a:p>
          <a:p>
            <a:r>
              <a:rPr lang="el-GR" sz="1600" dirty="0">
                <a:latin typeface="Century Gothic" panose="020B0502020202020204" pitchFamily="34" charset="0"/>
              </a:rPr>
              <a:t>Λειτουργός Προγραμμάτων</a:t>
            </a:r>
          </a:p>
          <a:p>
            <a:r>
              <a:rPr lang="el-GR" sz="1600" dirty="0">
                <a:latin typeface="Century Gothic" panose="020B0502020202020204" pitchFamily="34" charset="0"/>
              </a:rPr>
              <a:t>Βασική Δράση 1</a:t>
            </a:r>
          </a:p>
          <a:p>
            <a:r>
              <a:rPr lang="el-GR" sz="1600" dirty="0">
                <a:latin typeface="Century Gothic" panose="020B0502020202020204" pitchFamily="34" charset="0"/>
              </a:rPr>
              <a:t>Τριτοβάθμια Εκπαίδευση (ΚΑ131/ΚΑ171)</a:t>
            </a:r>
          </a:p>
          <a:p>
            <a:r>
              <a:rPr lang="el-GR" sz="1600" dirty="0">
                <a:latin typeface="Century Gothic" panose="020B0502020202020204" pitchFamily="34" charset="0"/>
              </a:rPr>
              <a:t>Τηλέφωνο: 22448845</a:t>
            </a:r>
          </a:p>
          <a:p>
            <a:r>
              <a:rPr lang="en-GB" sz="1600" dirty="0">
                <a:latin typeface="Century Gothic" panose="020B0502020202020204" pitchFamily="34" charset="0"/>
              </a:rPr>
              <a:t>email:</a:t>
            </a:r>
            <a:r>
              <a:rPr lang="el-GR" sz="1600" dirty="0">
                <a:latin typeface="Century Gothic" panose="020B0502020202020204" pitchFamily="34" charset="0"/>
              </a:rPr>
              <a:t> </a:t>
            </a:r>
            <a:r>
              <a:rPr lang="el-GR" sz="1600" dirty="0">
                <a:latin typeface="Century Gothic" panose="020B0502020202020204" pitchFamily="34" charset="0"/>
                <a:hlinkClick r:id="rId3"/>
              </a:rPr>
              <a:t>m</a:t>
            </a:r>
            <a:r>
              <a:rPr lang="en-US" sz="1600" dirty="0" err="1">
                <a:latin typeface="Century Gothic" panose="020B0502020202020204" pitchFamily="34" charset="0"/>
                <a:hlinkClick r:id="rId3"/>
              </a:rPr>
              <a:t>thchristou</a:t>
            </a:r>
            <a:r>
              <a:rPr lang="el-GR" sz="1600" dirty="0">
                <a:latin typeface="Century Gothic" panose="020B0502020202020204" pitchFamily="34" charset="0"/>
                <a:hlinkClick r:id="rId3"/>
              </a:rPr>
              <a:t>@idep.org.cy</a:t>
            </a:r>
            <a:r>
              <a:rPr lang="en-US" sz="1600" dirty="0">
                <a:latin typeface="Century Gothic" panose="020B0502020202020204" pitchFamily="34" charset="0"/>
              </a:rPr>
              <a:t> </a:t>
            </a:r>
            <a:endParaRPr lang="en-GB" sz="1600" dirty="0">
              <a:latin typeface="Century Gothic" panose="020B0502020202020204" pitchFamily="34" charset="0"/>
            </a:endParaRPr>
          </a:p>
        </p:txBody>
      </p:sp>
      <p:sp>
        <p:nvSpPr>
          <p:cNvPr id="6" name="TextBox 5">
            <a:extLst>
              <a:ext uri="{FF2B5EF4-FFF2-40B4-BE49-F238E27FC236}">
                <a16:creationId xmlns:a16="http://schemas.microsoft.com/office/drawing/2014/main" id="{6CD42E09-CAD5-63B0-45E0-CAC2E8512262}"/>
              </a:ext>
            </a:extLst>
          </p:cNvPr>
          <p:cNvSpPr txBox="1"/>
          <p:nvPr/>
        </p:nvSpPr>
        <p:spPr>
          <a:xfrm>
            <a:off x="5859689" y="3337209"/>
            <a:ext cx="4446321" cy="1945148"/>
          </a:xfrm>
          <a:prstGeom prst="rect">
            <a:avLst/>
          </a:prstGeom>
          <a:noFill/>
        </p:spPr>
        <p:txBody>
          <a:bodyPr wrap="square">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GB" sz="2000" b="1"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90000"/>
              </a:lnSpc>
              <a:spcBef>
                <a:spcPts val="0"/>
              </a:spcBef>
              <a:spcAft>
                <a:spcPts val="600"/>
              </a:spcAft>
              <a:buClrTx/>
              <a:buSzTx/>
              <a:buFontTx/>
              <a:buNone/>
              <a:tabLst/>
              <a:defRPr/>
            </a:pPr>
            <a:endParaRPr lang="en-GB" sz="2000" b="1" dirty="0">
              <a:solidFill>
                <a:prstClr val="black">
                  <a:lumMod val="75000"/>
                  <a:lumOff val="25000"/>
                </a:prstClr>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90000"/>
              </a:lnSpc>
              <a:spcBef>
                <a:spcPts val="0"/>
              </a:spcBef>
              <a:spcAft>
                <a:spcPts val="600"/>
              </a:spcAft>
              <a:buClrTx/>
              <a:buSzTx/>
              <a:buFontTx/>
              <a:buNone/>
              <a:tabLst/>
              <a:defRPr/>
            </a:pPr>
            <a:r>
              <a:rPr lang="el-GR" sz="1600" b="1" dirty="0">
                <a:latin typeface="Century Gothic" panose="020B0502020202020204" pitchFamily="34" charset="0"/>
                <a:ea typeface="Calibri" panose="020F0502020204030204" pitchFamily="34" charset="0"/>
                <a:cs typeface="Calibri" panose="020F0502020204030204" pitchFamily="34" charset="0"/>
              </a:rPr>
              <a:t>Στέλλα Λεωνίδου</a:t>
            </a:r>
            <a:endParaRPr kumimoji="0" lang="en-US" sz="1600" b="1" i="0" u="none" strike="noStrike" kern="1200" cap="none" spc="0" normalizeH="0" baseline="0" noProof="0" dirty="0">
              <a:ln>
                <a:noFill/>
              </a:ln>
              <a:effectLst/>
              <a:uLnTx/>
              <a:uFillTx/>
              <a:latin typeface="Century Gothic" panose="020B050202020202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l-GR" sz="1600" i="0" u="none" strike="noStrike" kern="1200" cap="none" spc="0" normalizeH="0" baseline="0" noProof="0" dirty="0">
                <a:ln>
                  <a:noFill/>
                </a:ln>
                <a:effectLst/>
                <a:uLnTx/>
                <a:uFillTx/>
                <a:latin typeface="Century Gothic" panose="020B0502020202020204" pitchFamily="34" charset="0"/>
                <a:ea typeface="Calibri" panose="020F0502020204030204" pitchFamily="34" charset="0"/>
                <a:cs typeface="Calibri" panose="020F0502020204030204" pitchFamily="34" charset="0"/>
              </a:rPr>
              <a:t>Συντονίστρια </a:t>
            </a:r>
            <a:r>
              <a:rPr kumimoji="0" lang="en-US" sz="1600" i="0" u="none" strike="noStrike" kern="1200" cap="none" spc="0" normalizeH="0" baseline="0" noProof="0" dirty="0">
                <a:ln>
                  <a:noFill/>
                </a:ln>
                <a:effectLst/>
                <a:uLnTx/>
                <a:uFillTx/>
                <a:latin typeface="Century Gothic" panose="020B0502020202020204" pitchFamily="34" charset="0"/>
                <a:ea typeface="Calibri" panose="020F0502020204030204" pitchFamily="34" charset="0"/>
                <a:cs typeface="Calibri" panose="020F0502020204030204" pitchFamily="34" charset="0"/>
              </a:rPr>
              <a:t>Βα</a:t>
            </a:r>
            <a:r>
              <a:rPr kumimoji="0" lang="en-US" sz="1600" i="0" u="none" strike="noStrike" kern="1200" cap="none" spc="0" normalizeH="0" baseline="0" noProof="0" dirty="0" err="1">
                <a:ln>
                  <a:noFill/>
                </a:ln>
                <a:effectLst/>
                <a:uLnTx/>
                <a:uFillTx/>
                <a:latin typeface="Century Gothic" panose="020B0502020202020204" pitchFamily="34" charset="0"/>
                <a:ea typeface="Calibri" panose="020F0502020204030204" pitchFamily="34" charset="0"/>
                <a:cs typeface="Calibri" panose="020F0502020204030204" pitchFamily="34" charset="0"/>
              </a:rPr>
              <a:t>σική</a:t>
            </a:r>
            <a:r>
              <a:rPr kumimoji="0" lang="el-GR" sz="1600" i="0" u="none" strike="noStrike" kern="1200" cap="none" spc="0" normalizeH="0" baseline="0" noProof="0" dirty="0">
                <a:ln>
                  <a:noFill/>
                </a:ln>
                <a:effectLst/>
                <a:uLnTx/>
                <a:uFillTx/>
                <a:latin typeface="Century Gothic" panose="020B0502020202020204" pitchFamily="34" charset="0"/>
                <a:ea typeface="Calibri" panose="020F0502020204030204" pitchFamily="34" charset="0"/>
                <a:cs typeface="Calibri" panose="020F0502020204030204" pitchFamily="34" charset="0"/>
              </a:rPr>
              <a:t>ς</a:t>
            </a:r>
            <a:r>
              <a:rPr kumimoji="0" lang="en-US" sz="1600" i="0" u="none" strike="noStrike" kern="1200" cap="none" spc="0" normalizeH="0" baseline="0" noProof="0" dirty="0">
                <a:ln>
                  <a:noFill/>
                </a:ln>
                <a:effectLst/>
                <a:uLnTx/>
                <a:uFillTx/>
                <a:latin typeface="Century Gothic" panose="020B0502020202020204" pitchFamily="34" charset="0"/>
                <a:ea typeface="Calibri" panose="020F0502020204030204" pitchFamily="34" charset="0"/>
                <a:cs typeface="Calibri" panose="020F0502020204030204" pitchFamily="34" charset="0"/>
              </a:rPr>
              <a:t> </a:t>
            </a:r>
            <a:r>
              <a:rPr kumimoji="0" lang="en-US" sz="1600" i="0" u="none" strike="noStrike" kern="1200" cap="none" spc="0" normalizeH="0" baseline="0" noProof="0" dirty="0" err="1">
                <a:ln>
                  <a:noFill/>
                </a:ln>
                <a:effectLst/>
                <a:uLnTx/>
                <a:uFillTx/>
                <a:latin typeface="Century Gothic" panose="020B0502020202020204" pitchFamily="34" charset="0"/>
                <a:ea typeface="Calibri" panose="020F0502020204030204" pitchFamily="34" charset="0"/>
                <a:cs typeface="Calibri" panose="020F0502020204030204" pitchFamily="34" charset="0"/>
              </a:rPr>
              <a:t>Δράση</a:t>
            </a:r>
            <a:r>
              <a:rPr kumimoji="0" lang="el-GR" sz="1600" i="0" u="none" strike="noStrike" kern="1200" cap="none" spc="0" normalizeH="0" baseline="0" noProof="0" dirty="0">
                <a:ln>
                  <a:noFill/>
                </a:ln>
                <a:effectLst/>
                <a:uLnTx/>
                <a:uFillTx/>
                <a:latin typeface="Century Gothic" panose="020B0502020202020204" pitchFamily="34" charset="0"/>
                <a:ea typeface="Calibri" panose="020F0502020204030204" pitchFamily="34" charset="0"/>
                <a:cs typeface="Calibri" panose="020F0502020204030204" pitchFamily="34" charset="0"/>
              </a:rPr>
              <a:t>ς</a:t>
            </a:r>
            <a:r>
              <a:rPr kumimoji="0" lang="en-US" sz="1600" i="0" u="none" strike="noStrike" kern="1200" cap="none" spc="0" normalizeH="0" baseline="0" noProof="0" dirty="0">
                <a:ln>
                  <a:noFill/>
                </a:ln>
                <a:effectLst/>
                <a:uLnTx/>
                <a:uFillTx/>
                <a:latin typeface="Century Gothic" panose="020B0502020202020204" pitchFamily="34" charset="0"/>
                <a:ea typeface="Calibri" panose="020F0502020204030204" pitchFamily="34" charset="0"/>
                <a:cs typeface="Calibri" panose="020F0502020204030204" pitchFamily="34" charset="0"/>
              </a:rPr>
              <a:t> 1</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600" b="0" i="0" u="none" strike="noStrike" kern="1200" cap="none" spc="0" normalizeH="0" baseline="0" noProof="0" dirty="0" err="1">
                <a:ln>
                  <a:noFill/>
                </a:ln>
                <a:effectLst/>
                <a:uLnTx/>
                <a:uFillTx/>
                <a:latin typeface="Century Gothic" panose="020B0502020202020204" pitchFamily="34" charset="0"/>
                <a:ea typeface="Calibri" panose="020F0502020204030204" pitchFamily="34" charset="0"/>
                <a:cs typeface="Calibri" panose="020F0502020204030204" pitchFamily="34" charset="0"/>
              </a:rPr>
              <a:t>Τηλέφωνο</a:t>
            </a:r>
            <a:r>
              <a:rPr kumimoji="0" lang="en-US" sz="1600" b="0" i="0" u="none" strike="noStrike" kern="1200" cap="none" spc="0" normalizeH="0" baseline="0" noProof="0" dirty="0">
                <a:ln>
                  <a:noFill/>
                </a:ln>
                <a:effectLst/>
                <a:uLnTx/>
                <a:uFillTx/>
                <a:latin typeface="Century Gothic" panose="020B0502020202020204" pitchFamily="34" charset="0"/>
                <a:ea typeface="Calibri" panose="020F0502020204030204" pitchFamily="34" charset="0"/>
                <a:cs typeface="Calibri" panose="020F0502020204030204" pitchFamily="34" charset="0"/>
              </a:rPr>
              <a:t>: </a:t>
            </a:r>
            <a:r>
              <a:rPr kumimoji="0" lang="el-GR" sz="1600" b="0" i="0" u="none" strike="noStrike" kern="1200" cap="none" spc="0" normalizeH="0" baseline="0" noProof="0" dirty="0">
                <a:ln>
                  <a:noFill/>
                </a:ln>
                <a:effectLst/>
                <a:uLnTx/>
                <a:uFillTx/>
                <a:latin typeface="Century Gothic" panose="020B0502020202020204" pitchFamily="34" charset="0"/>
                <a:ea typeface="Calibri" panose="020F0502020204030204" pitchFamily="34" charset="0"/>
                <a:cs typeface="Calibri" panose="020F0502020204030204" pitchFamily="34" charset="0"/>
              </a:rPr>
              <a:t>22448894</a:t>
            </a:r>
            <a:endParaRPr kumimoji="0" lang="en-US" sz="1600" b="0" i="0" u="none" strike="noStrike" kern="1200" cap="none" spc="0" normalizeH="0" baseline="0" noProof="0" dirty="0">
              <a:ln>
                <a:noFill/>
              </a:ln>
              <a:effectLst/>
              <a:uLnTx/>
              <a:uFillTx/>
              <a:latin typeface="Century Gothic" panose="020B050202020202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600" b="0" i="0" u="none" strike="noStrike" kern="1200" cap="none" spc="0" normalizeH="0" baseline="0" noProof="0" dirty="0">
                <a:ln>
                  <a:noFill/>
                </a:ln>
                <a:effectLst/>
                <a:uLnTx/>
                <a:uFillTx/>
                <a:latin typeface="Century Gothic" panose="020B0502020202020204" pitchFamily="34" charset="0"/>
                <a:ea typeface="Calibri" panose="020F0502020204030204" pitchFamily="34" charset="0"/>
                <a:cs typeface="Calibri" panose="020F0502020204030204" pitchFamily="34" charset="0"/>
              </a:rPr>
              <a:t>email</a:t>
            </a:r>
            <a:r>
              <a:rPr kumimoji="0" lang="en-US" sz="1600" b="0"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Calibri" panose="020F0502020204030204" pitchFamily="34" charset="0"/>
                <a:cs typeface="Calibri" panose="020F0502020204030204" pitchFamily="34" charset="0"/>
              </a:rPr>
              <a:t>: </a:t>
            </a:r>
            <a:r>
              <a:rPr lang="en-US" sz="1600" dirty="0">
                <a:latin typeface="Century Gothic" panose="020B0502020202020204" pitchFamily="34" charset="0"/>
                <a:hlinkClick r:id="rId4"/>
              </a:rPr>
              <a:t>sleonidou@idep.org.cy</a:t>
            </a:r>
            <a:r>
              <a:rPr lang="en-US" dirty="0">
                <a:latin typeface="Century Gothic" panose="020B0502020202020204" pitchFamily="34" charset="0"/>
              </a:rPr>
              <a:t>  </a:t>
            </a:r>
            <a:endParaRPr kumimoji="0" lang="en-US" b="0" i="0" u="none" strike="noStrike" kern="1200" cap="none" spc="0" normalizeH="0" baseline="0" noProof="0" dirty="0">
              <a:ln>
                <a:noFill/>
              </a:ln>
              <a:effectLst/>
              <a:uLnTx/>
              <a:uFillTx/>
              <a:latin typeface="Century Gothic" panose="020B0502020202020204" pitchFamily="34" charset="0"/>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4312F6E0-7D14-7017-11F9-D85EE72B9CB9}"/>
              </a:ext>
            </a:extLst>
          </p:cNvPr>
          <p:cNvSpPr txBox="1"/>
          <p:nvPr/>
        </p:nvSpPr>
        <p:spPr>
          <a:xfrm>
            <a:off x="1209627" y="3860773"/>
            <a:ext cx="4189478" cy="1876660"/>
          </a:xfrm>
          <a:prstGeom prst="rect">
            <a:avLst/>
          </a:prstGeom>
          <a:noFill/>
          <a:ln>
            <a:solidFill>
              <a:schemeClr val="tx1"/>
            </a:solidFill>
          </a:ln>
        </p:spPr>
        <p:txBody>
          <a:bodyPr wrap="square" rtlCol="0">
            <a:spAutoFit/>
          </a:bodyPr>
          <a:lstStyle/>
          <a:p>
            <a:endParaRPr lang="en-US"/>
          </a:p>
        </p:txBody>
      </p:sp>
      <p:sp>
        <p:nvSpPr>
          <p:cNvPr id="3" name="TextBox 2">
            <a:extLst>
              <a:ext uri="{FF2B5EF4-FFF2-40B4-BE49-F238E27FC236}">
                <a16:creationId xmlns:a16="http://schemas.microsoft.com/office/drawing/2014/main" id="{21679831-E884-4122-88DE-0C4D837ED046}"/>
              </a:ext>
            </a:extLst>
          </p:cNvPr>
          <p:cNvSpPr txBox="1"/>
          <p:nvPr/>
        </p:nvSpPr>
        <p:spPr>
          <a:xfrm>
            <a:off x="5468967" y="3855888"/>
            <a:ext cx="4189478" cy="1876660"/>
          </a:xfrm>
          <a:prstGeom prst="rect">
            <a:avLst/>
          </a:prstGeom>
          <a:noFill/>
          <a:ln>
            <a:solidFill>
              <a:schemeClr val="tx1"/>
            </a:solidFill>
          </a:ln>
        </p:spPr>
        <p:txBody>
          <a:bodyPr wrap="square" rtlCol="0">
            <a:spAutoFit/>
          </a:bodyPr>
          <a:lstStyle/>
          <a:p>
            <a:endParaRPr lang="en-US" dirty="0"/>
          </a:p>
        </p:txBody>
      </p:sp>
    </p:spTree>
    <p:extLst>
      <p:ext uri="{BB962C8B-B14F-4D97-AF65-F5344CB8AC3E}">
        <p14:creationId xmlns:p14="http://schemas.microsoft.com/office/powerpoint/2010/main" val="19866986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044460" y="5090801"/>
            <a:ext cx="4536831" cy="630942"/>
          </a:xfrm>
          <a:prstGeom prst="rect">
            <a:avLst/>
          </a:prstGeom>
          <a:noFill/>
        </p:spPr>
        <p:txBody>
          <a:bodyPr wrap="square" rtlCol="0">
            <a:spAutoFit/>
          </a:bodyPr>
          <a:lstStyle/>
          <a:p>
            <a:r>
              <a:rPr lang="el-GR" sz="3500">
                <a:latin typeface="Century Gothic" panose="020B0502020202020204" pitchFamily="34" charset="0"/>
              </a:rPr>
              <a:t>Σας ευχαριστούμε!</a:t>
            </a:r>
            <a:endParaRPr lang="en-US" sz="3500">
              <a:latin typeface="Century Gothic" panose="020B0502020202020204" pitchFamily="34" charset="0"/>
            </a:endParaRPr>
          </a:p>
        </p:txBody>
      </p:sp>
    </p:spTree>
    <p:extLst>
      <p:ext uri="{BB962C8B-B14F-4D97-AF65-F5344CB8AC3E}">
        <p14:creationId xmlns:p14="http://schemas.microsoft.com/office/powerpoint/2010/main" val="11281853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2947</TotalTime>
  <Words>4752</Words>
  <Application>Microsoft Office PowerPoint</Application>
  <PresentationFormat>Widescreen</PresentationFormat>
  <Paragraphs>433</Paragraphs>
  <Slides>45</Slides>
  <Notes>44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45</vt:i4>
      </vt:variant>
    </vt:vector>
  </HeadingPairs>
  <TitlesOfParts>
    <vt:vector size="54" baseType="lpstr">
      <vt:lpstr>-apple-system</vt:lpstr>
      <vt:lpstr>Arial</vt:lpstr>
      <vt:lpstr>Calibri</vt:lpstr>
      <vt:lpstr>Century Gothic</vt:lpstr>
      <vt:lpstr>Roboto</vt:lpstr>
      <vt:lpstr>Tahoma</vt:lpstr>
      <vt:lpstr>Verdana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Aleka  Argyriou - Ogilvy</dc:creator>
  <cp:lastModifiedBy>Maria Thalia Christou</cp:lastModifiedBy>
  <cp:revision>157</cp:revision>
  <cp:lastPrinted>2022-03-15T06:16:06Z</cp:lastPrinted>
  <dcterms:created xsi:type="dcterms:W3CDTF">2021-06-29T14:21:58Z</dcterms:created>
  <dcterms:modified xsi:type="dcterms:W3CDTF">2026-09-15T10:20:44Z</dcterms:modified>
</cp:coreProperties>
</file>