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67" r:id="rId3"/>
    <p:sldMasterId id="2147483680" r:id="rId4"/>
    <p:sldMasterId id="2147483693" r:id="rId5"/>
  </p:sldMasterIdLst>
  <p:notesMasterIdLst>
    <p:notesMasterId r:id="rId86"/>
  </p:notesMasterIdLst>
  <p:sldIdLst>
    <p:sldId id="256" r:id="rId6"/>
    <p:sldId id="257" r:id="rId7"/>
    <p:sldId id="258" r:id="rId8"/>
    <p:sldId id="338" r:id="rId9"/>
    <p:sldId id="370" r:id="rId10"/>
    <p:sldId id="261" r:id="rId11"/>
    <p:sldId id="371" r:id="rId12"/>
    <p:sldId id="349" r:id="rId13"/>
    <p:sldId id="350" r:id="rId14"/>
    <p:sldId id="372" r:id="rId15"/>
    <p:sldId id="373" r:id="rId16"/>
    <p:sldId id="270" r:id="rId17"/>
    <p:sldId id="343" r:id="rId18"/>
    <p:sldId id="374" r:id="rId19"/>
    <p:sldId id="266" r:id="rId20"/>
    <p:sldId id="265" r:id="rId21"/>
    <p:sldId id="375" r:id="rId22"/>
    <p:sldId id="275" r:id="rId23"/>
    <p:sldId id="276" r:id="rId24"/>
    <p:sldId id="277" r:id="rId25"/>
    <p:sldId id="278" r:id="rId26"/>
    <p:sldId id="279" r:id="rId27"/>
    <p:sldId id="280" r:id="rId28"/>
    <p:sldId id="281" r:id="rId29"/>
    <p:sldId id="282" r:id="rId30"/>
    <p:sldId id="283" r:id="rId31"/>
    <p:sldId id="284" r:id="rId32"/>
    <p:sldId id="376" r:id="rId33"/>
    <p:sldId id="377" r:id="rId34"/>
    <p:sldId id="654" r:id="rId35"/>
    <p:sldId id="423" r:id="rId36"/>
    <p:sldId id="286" r:id="rId37"/>
    <p:sldId id="425" r:id="rId38"/>
    <p:sldId id="426" r:id="rId39"/>
    <p:sldId id="427" r:id="rId40"/>
    <p:sldId id="385" r:id="rId41"/>
    <p:sldId id="386" r:id="rId42"/>
    <p:sldId id="387" r:id="rId43"/>
    <p:sldId id="388" r:id="rId44"/>
    <p:sldId id="389" r:id="rId45"/>
    <p:sldId id="383" r:id="rId46"/>
    <p:sldId id="287" r:id="rId47"/>
    <p:sldId id="288" r:id="rId48"/>
    <p:sldId id="379" r:id="rId49"/>
    <p:sldId id="290" r:id="rId50"/>
    <p:sldId id="390" r:id="rId51"/>
    <p:sldId id="391" r:id="rId52"/>
    <p:sldId id="392" r:id="rId53"/>
    <p:sldId id="393" r:id="rId54"/>
    <p:sldId id="384" r:id="rId55"/>
    <p:sldId id="651" r:id="rId56"/>
    <p:sldId id="378" r:id="rId57"/>
    <p:sldId id="334" r:id="rId58"/>
    <p:sldId id="380" r:id="rId59"/>
    <p:sldId id="293" r:id="rId60"/>
    <p:sldId id="294" r:id="rId61"/>
    <p:sldId id="295" r:id="rId62"/>
    <p:sldId id="296" r:id="rId63"/>
    <p:sldId id="297" r:id="rId64"/>
    <p:sldId id="381" r:id="rId65"/>
    <p:sldId id="299" r:id="rId66"/>
    <p:sldId id="301" r:id="rId67"/>
    <p:sldId id="302" r:id="rId68"/>
    <p:sldId id="652" r:id="rId69"/>
    <p:sldId id="649" r:id="rId70"/>
    <p:sldId id="304" r:id="rId71"/>
    <p:sldId id="305" r:id="rId72"/>
    <p:sldId id="306" r:id="rId73"/>
    <p:sldId id="308" r:id="rId74"/>
    <p:sldId id="516" r:id="rId75"/>
    <p:sldId id="311" r:id="rId76"/>
    <p:sldId id="317" r:id="rId77"/>
    <p:sldId id="318" r:id="rId78"/>
    <p:sldId id="319" r:id="rId79"/>
    <p:sldId id="526" r:id="rId80"/>
    <p:sldId id="320" r:id="rId81"/>
    <p:sldId id="625" r:id="rId82"/>
    <p:sldId id="321" r:id="rId83"/>
    <p:sldId id="335" r:id="rId84"/>
    <p:sldId id="336" r:id="rId85"/>
  </p:sldIdLst>
  <p:sldSz cx="12192000" cy="6858000"/>
  <p:notesSz cx="6858000" cy="9144000"/>
  <p:embeddedFontLst>
    <p:embeddedFont>
      <p:font typeface="Century Gothic" panose="020B0502020202020204" pitchFamily="34" charset="0"/>
      <p:regular r:id="rId87"/>
      <p:bold r:id="rId88"/>
      <p:italic r:id="rId89"/>
      <p:boldItalic r:id="rId90"/>
    </p:embeddedFont>
    <p:embeddedFont>
      <p:font typeface="Noto Sans Symbols" panose="020B0604020202020204" charset="0"/>
      <p:regular r:id="rId91"/>
      <p:bold r:id="rId92"/>
    </p:embeddedFont>
    <p:embeddedFont>
      <p:font typeface="Open Sans" panose="020B0606030504020204" pitchFamily="34" charset="0"/>
      <p:regular r:id="rId93"/>
      <p:bold r:id="rId94"/>
      <p:italic r:id="rId95"/>
      <p:boldItalic r:id="rId96"/>
    </p:embeddedFont>
    <p:embeddedFont>
      <p:font typeface="Poppins" panose="00000500000000000000" pitchFamily="2" charset="0"/>
      <p:regular r:id="rId97"/>
      <p:bold r:id="rId98"/>
      <p:italic r:id="rId99"/>
      <p:boldItalic r:id="rId100"/>
    </p:embeddedFont>
    <p:embeddedFont>
      <p:font typeface="Verdana" panose="020B0604030504040204" pitchFamily="34" charset="0"/>
      <p:regular r:id="rId101"/>
      <p:bold r:id="rId102"/>
      <p:italic r:id="rId103"/>
      <p:boldItalic r:id="rId104"/>
    </p:embeddedFont>
    <p:embeddedFont>
      <p:font typeface="Verdana Pro" panose="020B0604030504040204" pitchFamily="34" charset="0"/>
      <p:regular r:id="rId105"/>
      <p:bold r:id="rId106"/>
      <p:italic r:id="rId107"/>
      <p:boldItalic r:id="rId10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3" roundtripDataSignature="AMtx7mij8/Cdgpz4OThuFdbZi3YQM9pW1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C5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8144E28-BFE4-42DA-A8DF-BE2D472A06F3}">
  <a:tblStyle styleId="{D8144E28-BFE4-42DA-A8DF-BE2D472A06F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F1E8"/>
          </a:solidFill>
        </a:fill>
      </a:tcStyle>
    </a:wholeTbl>
    <a:band1H>
      <a:tcTxStyle/>
      <a:tcStyle>
        <a:tcBdr/>
        <a:fill>
          <a:solidFill>
            <a:srgbClr val="D4E2CE"/>
          </a:solidFill>
        </a:fill>
      </a:tcStyle>
    </a:band1H>
    <a:band2H>
      <a:tcTxStyle/>
      <a:tcStyle>
        <a:tcBdr/>
      </a:tcStyle>
    </a:band2H>
    <a:band1V>
      <a:tcTxStyle/>
      <a:tcStyle>
        <a:tcBdr/>
        <a:fill>
          <a:solidFill>
            <a:srgbClr val="D4E2CE"/>
          </a:solidFill>
        </a:fill>
      </a:tcStyle>
    </a:band1V>
    <a:band2V>
      <a:tcTxStyle/>
      <a:tcStyle>
        <a:tcBdr/>
      </a:tcStyle>
    </a:band2V>
    <a:lastCol>
      <a:tcTxStyle b="on" i="off">
        <a:font>
          <a:latin typeface="Calibri"/>
          <a:ea typeface="Calibri"/>
          <a:cs typeface="Calibri"/>
        </a:font>
        <a:schemeClr val="lt1"/>
      </a:tcTxStyle>
      <a:tcStyle>
        <a:tcBdr/>
        <a:fill>
          <a:solidFill>
            <a:schemeClr val="accent6"/>
          </a:solidFill>
        </a:fill>
      </a:tcStyle>
    </a:lastCol>
    <a:firstCol>
      <a:tcTxStyle b="on" i="off">
        <a:font>
          <a:latin typeface="Calibri"/>
          <a:ea typeface="Calibri"/>
          <a:cs typeface="Calibri"/>
        </a:font>
        <a:schemeClr val="lt1"/>
      </a:tcTxStyle>
      <a:tcStyle>
        <a:tcBdr/>
        <a:fill>
          <a:solidFill>
            <a:schemeClr val="accent6"/>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6"/>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6"/>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autoAdjust="0"/>
    <p:restoredTop sz="84262" autoAdjust="0"/>
  </p:normalViewPr>
  <p:slideViewPr>
    <p:cSldViewPr snapToGrid="0">
      <p:cViewPr varScale="1">
        <p:scale>
          <a:sx n="89" d="100"/>
          <a:sy n="89" d="100"/>
        </p:scale>
        <p:origin x="120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font" Target="fonts/font3.fntdata"/><Relationship Id="rId16" Type="http://schemas.openxmlformats.org/officeDocument/2006/relationships/slide" Target="slides/slide11.xml"/><Relationship Id="rId107" Type="http://schemas.openxmlformats.org/officeDocument/2006/relationships/font" Target="fonts/font21.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6.fntdata"/><Relationship Id="rId123" Type="http://customschemas.google.com/relationships/presentationmetadata" Target="metadata"/><Relationship Id="rId5" Type="http://schemas.openxmlformats.org/officeDocument/2006/relationships/slideMaster" Target="slideMasters/slideMaster5.xml"/><Relationship Id="rId90" Type="http://schemas.openxmlformats.org/officeDocument/2006/relationships/font" Target="fonts/font4.fntdata"/><Relationship Id="rId95" Type="http://schemas.openxmlformats.org/officeDocument/2006/relationships/font" Target="fonts/font9.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7.fntdata"/><Relationship Id="rId108" Type="http://schemas.openxmlformats.org/officeDocument/2006/relationships/font" Target="fonts/font22.fntdata"/><Relationship Id="rId124" Type="http://schemas.openxmlformats.org/officeDocument/2006/relationships/presProps" Target="presProp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font" Target="fonts/font5.fntdata"/><Relationship Id="rId96"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20.fntdata"/><Relationship Id="rId12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notesMaster" Target="notesMasters/notesMaster1.xml"/><Relationship Id="rId94" Type="http://schemas.openxmlformats.org/officeDocument/2006/relationships/font" Target="fonts/font8.fntdata"/><Relationship Id="rId99" Type="http://schemas.openxmlformats.org/officeDocument/2006/relationships/font" Target="fonts/font13.fntdata"/><Relationship Id="rId101" Type="http://schemas.openxmlformats.org/officeDocument/2006/relationships/font" Target="fonts/font15.fntdata"/><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11.fntdata"/><Relationship Id="rId104" Type="http://schemas.openxmlformats.org/officeDocument/2006/relationships/font" Target="fonts/font18.fntdata"/><Relationship Id="rId125"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font" Target="fonts/font6.fntdata"/><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font" Target="fonts/font1.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14.fntdata"/><Relationship Id="rId105" Type="http://schemas.openxmlformats.org/officeDocument/2006/relationships/font" Target="fonts/font19.fntdata"/><Relationship Id="rId12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7.fntdata"/><Relationship Id="rId98" Type="http://schemas.openxmlformats.org/officeDocument/2006/relationships/font" Target="fonts/font12.fntdata"/><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font" Target="fonts/font2.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5697B-7540-49E0-A22B-AD8BA7329226}" type="doc">
      <dgm:prSet loTypeId="urn:microsoft.com/office/officeart/2005/8/layout/chevronAccent+Icon" loCatId="process" qsTypeId="urn:microsoft.com/office/officeart/2005/8/quickstyle/simple1#1" qsCatId="simple" csTypeId="urn:microsoft.com/office/officeart/2005/8/colors/accent1_2#1" csCatId="accent1" phldr="1"/>
      <dgm:spPr/>
    </dgm:pt>
    <dgm:pt modelId="{C3D0EA17-5DFE-4187-9E25-E7FF9FA0771D}">
      <dgm:prSet phldrT="[Text]" custT="1"/>
      <dgm:spPr>
        <a:solidFill>
          <a:srgbClr val="9D72B5"/>
        </a:solidFill>
      </dgm:spPr>
      <dgm:t>
        <a:bodyPr/>
        <a:lstStyle/>
        <a:p>
          <a:r>
            <a:rPr lang="en-GB" sz="1800" b="1" i="0" dirty="0"/>
            <a:t>Erasmus+ and European Solidarity Corps</a:t>
          </a:r>
          <a:endParaRPr lang="en-GB" sz="1800" dirty="0"/>
        </a:p>
      </dgm:t>
    </dgm:pt>
    <dgm:pt modelId="{4F58A71D-7F0F-4645-96D0-09C4FCCDA2DF}" type="parTrans" cxnId="{FD874A9A-F69E-47A9-8D92-60CB3357200B}">
      <dgm:prSet/>
      <dgm:spPr/>
      <dgm:t>
        <a:bodyPr/>
        <a:lstStyle/>
        <a:p>
          <a:endParaRPr lang="en-GB" sz="1400"/>
        </a:p>
      </dgm:t>
    </dgm:pt>
    <dgm:pt modelId="{08555467-6765-40BD-B098-D9FAD5F52118}" type="sibTrans" cxnId="{FD874A9A-F69E-47A9-8D92-60CB3357200B}">
      <dgm:prSet/>
      <dgm:spPr/>
      <dgm:t>
        <a:bodyPr/>
        <a:lstStyle/>
        <a:p>
          <a:endParaRPr lang="en-GB" sz="1400"/>
        </a:p>
      </dgm:t>
    </dgm:pt>
    <dgm:pt modelId="{5E759B8C-18D5-44FE-A09F-D46634773264}">
      <dgm:prSet phldrT="[Text]" custT="1"/>
      <dgm:spPr>
        <a:solidFill>
          <a:srgbClr val="1EA7AE"/>
        </a:solidFill>
      </dgm:spPr>
      <dgm:t>
        <a:bodyPr/>
        <a:lstStyle/>
        <a:p>
          <a:r>
            <a:rPr lang="en-GB" sz="1800" dirty="0"/>
            <a:t>Login (</a:t>
          </a:r>
          <a:r>
            <a:rPr lang="el-GR" sz="1800" dirty="0"/>
            <a:t>Ως χρήστης) – </a:t>
          </a:r>
          <a:r>
            <a:rPr lang="en-GB" sz="1800" b="1" dirty="0"/>
            <a:t>EU Login</a:t>
          </a:r>
          <a:r>
            <a:rPr lang="el-GR" sz="1800" b="1" dirty="0"/>
            <a:t> </a:t>
          </a:r>
          <a:r>
            <a:rPr lang="en-GB" sz="1800" b="1" dirty="0"/>
            <a:t>Account</a:t>
          </a:r>
        </a:p>
      </dgm:t>
    </dgm:pt>
    <dgm:pt modelId="{BDD4F8E2-0875-4711-AC41-D422922F099A}" type="parTrans" cxnId="{A5870E4B-7F45-4E07-A70C-2750D0F61466}">
      <dgm:prSet/>
      <dgm:spPr/>
      <dgm:t>
        <a:bodyPr/>
        <a:lstStyle/>
        <a:p>
          <a:endParaRPr lang="en-GB" sz="1400"/>
        </a:p>
      </dgm:t>
    </dgm:pt>
    <dgm:pt modelId="{2191E52E-5703-4BE2-8DCF-20CA79C7E4CF}" type="sibTrans" cxnId="{A5870E4B-7F45-4E07-A70C-2750D0F61466}">
      <dgm:prSet/>
      <dgm:spPr/>
      <dgm:t>
        <a:bodyPr/>
        <a:lstStyle/>
        <a:p>
          <a:endParaRPr lang="en-GB" sz="1400"/>
        </a:p>
      </dgm:t>
    </dgm:pt>
    <dgm:pt modelId="{55B53040-35F0-4779-9202-6BB08EE78D2B}">
      <dgm:prSet phldrT="[Text]" custT="1"/>
      <dgm:spPr>
        <a:solidFill>
          <a:schemeClr val="accent4">
            <a:lumMod val="60000"/>
            <a:lumOff val="40000"/>
          </a:schemeClr>
        </a:solidFill>
      </dgm:spPr>
      <dgm:t>
        <a:bodyPr/>
        <a:lstStyle/>
        <a:p>
          <a:r>
            <a:rPr lang="en-GB" sz="1600" dirty="0">
              <a:latin typeface="+mn-lt"/>
            </a:rPr>
            <a:t>Search for / Register an Organisation - </a:t>
          </a:r>
          <a:r>
            <a:rPr lang="el-GR" sz="1600" b="1" dirty="0">
              <a:solidFill>
                <a:schemeClr val="bg1"/>
              </a:solidFill>
              <a:latin typeface="+mn-lt"/>
              <a:ea typeface="Verdana" panose="020B0604030504040204" pitchFamily="34" charset="0"/>
            </a:rPr>
            <a:t>Σύστημα Εγγραφής Οργανισμού (</a:t>
          </a:r>
          <a:r>
            <a:rPr lang="en-US" sz="1600" b="1" dirty="0">
              <a:solidFill>
                <a:schemeClr val="bg1"/>
              </a:solidFill>
              <a:latin typeface="+mn-lt"/>
              <a:ea typeface="Verdana" panose="020B0604030504040204" pitchFamily="34" charset="0"/>
            </a:rPr>
            <a:t>ORS)</a:t>
          </a:r>
          <a:endParaRPr lang="en-GB" sz="1600" b="1" dirty="0">
            <a:solidFill>
              <a:schemeClr val="bg1"/>
            </a:solidFill>
            <a:latin typeface="+mn-lt"/>
          </a:endParaRPr>
        </a:p>
      </dgm:t>
    </dgm:pt>
    <dgm:pt modelId="{2E64898D-2726-436C-B3EF-34F866189B90}" type="parTrans" cxnId="{82DE2F09-D18D-4CCD-83C1-B69EBDF27F71}">
      <dgm:prSet/>
      <dgm:spPr/>
      <dgm:t>
        <a:bodyPr/>
        <a:lstStyle/>
        <a:p>
          <a:endParaRPr lang="en-GB" sz="1400"/>
        </a:p>
      </dgm:t>
    </dgm:pt>
    <dgm:pt modelId="{2493A817-56B2-4990-9C05-06470AB99B5E}" type="sibTrans" cxnId="{82DE2F09-D18D-4CCD-83C1-B69EBDF27F71}">
      <dgm:prSet/>
      <dgm:spPr/>
      <dgm:t>
        <a:bodyPr/>
        <a:lstStyle/>
        <a:p>
          <a:endParaRPr lang="en-GB" sz="1400"/>
        </a:p>
      </dgm:t>
    </dgm:pt>
    <dgm:pt modelId="{F2781876-FCF8-42C6-91E4-62B2C5D2B345}" type="pres">
      <dgm:prSet presAssocID="{6CC5697B-7540-49E0-A22B-AD8BA7329226}" presName="Name0" presStyleCnt="0">
        <dgm:presLayoutVars>
          <dgm:dir/>
          <dgm:resizeHandles val="exact"/>
        </dgm:presLayoutVars>
      </dgm:prSet>
      <dgm:spPr/>
    </dgm:pt>
    <dgm:pt modelId="{99AD3523-9222-4517-ABD1-F71CA85C21FB}" type="pres">
      <dgm:prSet presAssocID="{C3D0EA17-5DFE-4187-9E25-E7FF9FA0771D}" presName="composite" presStyleCnt="0"/>
      <dgm:spPr/>
    </dgm:pt>
    <dgm:pt modelId="{7D1D9ABC-3B51-4395-BE3C-6254FB740087}" type="pres">
      <dgm:prSet presAssocID="{C3D0EA17-5DFE-4187-9E25-E7FF9FA0771D}" presName="bgChev" presStyleLbl="node1" presStyleIdx="0" presStyleCnt="3"/>
      <dgm:spPr/>
    </dgm:pt>
    <dgm:pt modelId="{EEF03F59-0701-4305-A946-0341B230657A}" type="pres">
      <dgm:prSet presAssocID="{C3D0EA17-5DFE-4187-9E25-E7FF9FA0771D}" presName="txNode" presStyleLbl="fgAcc1" presStyleIdx="0" presStyleCnt="3">
        <dgm:presLayoutVars>
          <dgm:bulletEnabled val="1"/>
        </dgm:presLayoutVars>
      </dgm:prSet>
      <dgm:spPr/>
    </dgm:pt>
    <dgm:pt modelId="{B9F87B9D-CB2D-43A0-8D35-7013FA1EA6E2}" type="pres">
      <dgm:prSet presAssocID="{08555467-6765-40BD-B098-D9FAD5F52118}" presName="compositeSpace" presStyleCnt="0"/>
      <dgm:spPr/>
    </dgm:pt>
    <dgm:pt modelId="{2E20B848-5AAB-4545-84A7-789D90EC5EE7}" type="pres">
      <dgm:prSet presAssocID="{5E759B8C-18D5-44FE-A09F-D46634773264}" presName="composite" presStyleCnt="0"/>
      <dgm:spPr/>
    </dgm:pt>
    <dgm:pt modelId="{A3880025-3CF2-404D-BEE9-DE0095F26871}" type="pres">
      <dgm:prSet presAssocID="{5E759B8C-18D5-44FE-A09F-D46634773264}" presName="bgChev" presStyleLbl="node1" presStyleIdx="1" presStyleCnt="3"/>
      <dgm:spPr/>
    </dgm:pt>
    <dgm:pt modelId="{DD8271E5-7647-4C38-BEBA-CF8BDA1A6889}" type="pres">
      <dgm:prSet presAssocID="{5E759B8C-18D5-44FE-A09F-D46634773264}" presName="txNode" presStyleLbl="fgAcc1" presStyleIdx="1" presStyleCnt="3">
        <dgm:presLayoutVars>
          <dgm:bulletEnabled val="1"/>
        </dgm:presLayoutVars>
      </dgm:prSet>
      <dgm:spPr/>
    </dgm:pt>
    <dgm:pt modelId="{E51448AD-1559-4398-B3CF-0060FC868E58}" type="pres">
      <dgm:prSet presAssocID="{2191E52E-5703-4BE2-8DCF-20CA79C7E4CF}" presName="compositeSpace" presStyleCnt="0"/>
      <dgm:spPr/>
    </dgm:pt>
    <dgm:pt modelId="{921B1FB4-499D-4A01-BE88-BB6EE1BC506F}" type="pres">
      <dgm:prSet presAssocID="{55B53040-35F0-4779-9202-6BB08EE78D2B}" presName="composite" presStyleCnt="0"/>
      <dgm:spPr/>
    </dgm:pt>
    <dgm:pt modelId="{4916BD4A-2850-4D63-B116-5844E2EC963E}" type="pres">
      <dgm:prSet presAssocID="{55B53040-35F0-4779-9202-6BB08EE78D2B}" presName="bgChev" presStyleLbl="node1" presStyleIdx="2" presStyleCnt="3"/>
      <dgm:spPr/>
    </dgm:pt>
    <dgm:pt modelId="{35923D36-613A-45E0-925F-A924DCBFEA7A}" type="pres">
      <dgm:prSet presAssocID="{55B53040-35F0-4779-9202-6BB08EE78D2B}" presName="txNode" presStyleLbl="fgAcc1" presStyleIdx="2" presStyleCnt="3" custScaleX="105777" custScaleY="125000">
        <dgm:presLayoutVars>
          <dgm:bulletEnabled val="1"/>
        </dgm:presLayoutVars>
      </dgm:prSet>
      <dgm:spPr/>
    </dgm:pt>
  </dgm:ptLst>
  <dgm:cxnLst>
    <dgm:cxn modelId="{82DE2F09-D18D-4CCD-83C1-B69EBDF27F71}" srcId="{6CC5697B-7540-49E0-A22B-AD8BA7329226}" destId="{55B53040-35F0-4779-9202-6BB08EE78D2B}" srcOrd="2" destOrd="0" parTransId="{2E64898D-2726-436C-B3EF-34F866189B90}" sibTransId="{2493A817-56B2-4990-9C05-06470AB99B5E}"/>
    <dgm:cxn modelId="{430C285D-AB99-46F0-9EF4-9A01A8A24221}" type="presOf" srcId="{C3D0EA17-5DFE-4187-9E25-E7FF9FA0771D}" destId="{EEF03F59-0701-4305-A946-0341B230657A}" srcOrd="0" destOrd="0" presId="urn:microsoft.com/office/officeart/2005/8/layout/chevronAccent+Icon"/>
    <dgm:cxn modelId="{B0870C60-B01E-43FA-9826-6452A00FA162}" type="presOf" srcId="{6CC5697B-7540-49E0-A22B-AD8BA7329226}" destId="{F2781876-FCF8-42C6-91E4-62B2C5D2B345}" srcOrd="0" destOrd="0" presId="urn:microsoft.com/office/officeart/2005/8/layout/chevronAccent+Icon"/>
    <dgm:cxn modelId="{A5870E4B-7F45-4E07-A70C-2750D0F61466}" srcId="{6CC5697B-7540-49E0-A22B-AD8BA7329226}" destId="{5E759B8C-18D5-44FE-A09F-D46634773264}" srcOrd="1" destOrd="0" parTransId="{BDD4F8E2-0875-4711-AC41-D422922F099A}" sibTransId="{2191E52E-5703-4BE2-8DCF-20CA79C7E4CF}"/>
    <dgm:cxn modelId="{67F9FB72-D66F-49B2-8520-D65734D6FCE7}" type="presOf" srcId="{55B53040-35F0-4779-9202-6BB08EE78D2B}" destId="{35923D36-613A-45E0-925F-A924DCBFEA7A}" srcOrd="0" destOrd="0" presId="urn:microsoft.com/office/officeart/2005/8/layout/chevronAccent+Icon"/>
    <dgm:cxn modelId="{FD874A9A-F69E-47A9-8D92-60CB3357200B}" srcId="{6CC5697B-7540-49E0-A22B-AD8BA7329226}" destId="{C3D0EA17-5DFE-4187-9E25-E7FF9FA0771D}" srcOrd="0" destOrd="0" parTransId="{4F58A71D-7F0F-4645-96D0-09C4FCCDA2DF}" sibTransId="{08555467-6765-40BD-B098-D9FAD5F52118}"/>
    <dgm:cxn modelId="{A61BA6AB-4858-4C3C-81E3-3384B35033B2}" type="presOf" srcId="{5E759B8C-18D5-44FE-A09F-D46634773264}" destId="{DD8271E5-7647-4C38-BEBA-CF8BDA1A6889}" srcOrd="0" destOrd="0" presId="urn:microsoft.com/office/officeart/2005/8/layout/chevronAccent+Icon"/>
    <dgm:cxn modelId="{694D7D01-1FB6-4975-88A9-C3E011AEB046}" type="presParOf" srcId="{F2781876-FCF8-42C6-91E4-62B2C5D2B345}" destId="{99AD3523-9222-4517-ABD1-F71CA85C21FB}" srcOrd="0" destOrd="0" presId="urn:microsoft.com/office/officeart/2005/8/layout/chevronAccent+Icon"/>
    <dgm:cxn modelId="{89D23B6D-5EA2-4B54-8B8D-1B30A4E078E8}" type="presParOf" srcId="{99AD3523-9222-4517-ABD1-F71CA85C21FB}" destId="{7D1D9ABC-3B51-4395-BE3C-6254FB740087}" srcOrd="0" destOrd="0" presId="urn:microsoft.com/office/officeart/2005/8/layout/chevronAccent+Icon"/>
    <dgm:cxn modelId="{EDE9E8E6-83B1-4EF8-A89F-B280A1EB4892}" type="presParOf" srcId="{99AD3523-9222-4517-ABD1-F71CA85C21FB}" destId="{EEF03F59-0701-4305-A946-0341B230657A}" srcOrd="1" destOrd="0" presId="urn:microsoft.com/office/officeart/2005/8/layout/chevronAccent+Icon"/>
    <dgm:cxn modelId="{2A737273-BD94-411F-9A14-1F6435DBFA95}" type="presParOf" srcId="{F2781876-FCF8-42C6-91E4-62B2C5D2B345}" destId="{B9F87B9D-CB2D-43A0-8D35-7013FA1EA6E2}" srcOrd="1" destOrd="0" presId="urn:microsoft.com/office/officeart/2005/8/layout/chevronAccent+Icon"/>
    <dgm:cxn modelId="{9EED1476-AB9B-4308-9F47-7DEC5F5CBF88}" type="presParOf" srcId="{F2781876-FCF8-42C6-91E4-62B2C5D2B345}" destId="{2E20B848-5AAB-4545-84A7-789D90EC5EE7}" srcOrd="2" destOrd="0" presId="urn:microsoft.com/office/officeart/2005/8/layout/chevronAccent+Icon"/>
    <dgm:cxn modelId="{053E8432-5944-4B59-8787-57458977EB78}" type="presParOf" srcId="{2E20B848-5AAB-4545-84A7-789D90EC5EE7}" destId="{A3880025-3CF2-404D-BEE9-DE0095F26871}" srcOrd="0" destOrd="0" presId="urn:microsoft.com/office/officeart/2005/8/layout/chevronAccent+Icon"/>
    <dgm:cxn modelId="{C11F30E9-6C1E-45EB-8E5E-AF8A029B5E2D}" type="presParOf" srcId="{2E20B848-5AAB-4545-84A7-789D90EC5EE7}" destId="{DD8271E5-7647-4C38-BEBA-CF8BDA1A6889}" srcOrd="1" destOrd="0" presId="urn:microsoft.com/office/officeart/2005/8/layout/chevronAccent+Icon"/>
    <dgm:cxn modelId="{F2BDB617-1F5A-4B79-AE9F-0A44546AF85E}" type="presParOf" srcId="{F2781876-FCF8-42C6-91E4-62B2C5D2B345}" destId="{E51448AD-1559-4398-B3CF-0060FC868E58}" srcOrd="3" destOrd="0" presId="urn:microsoft.com/office/officeart/2005/8/layout/chevronAccent+Icon"/>
    <dgm:cxn modelId="{91DA7BED-48F2-4A0B-9614-ACAA399A6C76}" type="presParOf" srcId="{F2781876-FCF8-42C6-91E4-62B2C5D2B345}" destId="{921B1FB4-499D-4A01-BE88-BB6EE1BC506F}" srcOrd="4" destOrd="0" presId="urn:microsoft.com/office/officeart/2005/8/layout/chevronAccent+Icon"/>
    <dgm:cxn modelId="{F5C36C6D-4235-41E9-8FF3-1A0C849B94AA}" type="presParOf" srcId="{921B1FB4-499D-4A01-BE88-BB6EE1BC506F}" destId="{4916BD4A-2850-4D63-B116-5844E2EC963E}" srcOrd="0" destOrd="0" presId="urn:microsoft.com/office/officeart/2005/8/layout/chevronAccent+Icon"/>
    <dgm:cxn modelId="{0CC6DEA0-98D4-4FE4-A51A-5AE413891362}" type="presParOf" srcId="{921B1FB4-499D-4A01-BE88-BB6EE1BC506F}" destId="{35923D36-613A-45E0-925F-A924DCBFEA7A}" srcOrd="1" destOrd="0" presId="urn:microsoft.com/office/officeart/2005/8/layout/chevronAccent+Icon"/>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1D9ABC-3B51-4395-BE3C-6254FB740087}">
      <dsp:nvSpPr>
        <dsp:cNvPr id="0" name=""/>
        <dsp:cNvSpPr/>
      </dsp:nvSpPr>
      <dsp:spPr>
        <a:xfrm>
          <a:off x="3457" y="0"/>
          <a:ext cx="3562945" cy="675249"/>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F03F59-0701-4305-A946-0341B230657A}">
      <dsp:nvSpPr>
        <dsp:cNvPr id="0" name=""/>
        <dsp:cNvSpPr/>
      </dsp:nvSpPr>
      <dsp:spPr>
        <a:xfrm>
          <a:off x="953576" y="168812"/>
          <a:ext cx="3008709" cy="675249"/>
        </a:xfrm>
        <a:prstGeom prst="roundRect">
          <a:avLst>
            <a:gd name="adj" fmla="val 10000"/>
          </a:avLst>
        </a:prstGeom>
        <a:solidFill>
          <a:srgbClr val="9D72B5"/>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1" i="0" kern="1200" dirty="0"/>
            <a:t>Erasmus+ and European Solidarity Corps</a:t>
          </a:r>
          <a:endParaRPr lang="en-GB" sz="1800" kern="1200" dirty="0"/>
        </a:p>
      </dsp:txBody>
      <dsp:txXfrm>
        <a:off x="973353" y="188589"/>
        <a:ext cx="2969155" cy="635695"/>
      </dsp:txXfrm>
    </dsp:sp>
    <dsp:sp modelId="{A3880025-3CF2-404D-BEE9-DE0095F26871}">
      <dsp:nvSpPr>
        <dsp:cNvPr id="0" name=""/>
        <dsp:cNvSpPr/>
      </dsp:nvSpPr>
      <dsp:spPr>
        <a:xfrm>
          <a:off x="4073132" y="0"/>
          <a:ext cx="3562945" cy="675249"/>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8271E5-7647-4C38-BEBA-CF8BDA1A6889}">
      <dsp:nvSpPr>
        <dsp:cNvPr id="0" name=""/>
        <dsp:cNvSpPr/>
      </dsp:nvSpPr>
      <dsp:spPr>
        <a:xfrm>
          <a:off x="5023250" y="168812"/>
          <a:ext cx="3008709" cy="675249"/>
        </a:xfrm>
        <a:prstGeom prst="roundRect">
          <a:avLst>
            <a:gd name="adj" fmla="val 10000"/>
          </a:avLst>
        </a:prstGeom>
        <a:solidFill>
          <a:srgbClr val="1EA7AE"/>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Login (</a:t>
          </a:r>
          <a:r>
            <a:rPr lang="el-GR" sz="1800" kern="1200" dirty="0"/>
            <a:t>Ως χρήστης) – </a:t>
          </a:r>
          <a:r>
            <a:rPr lang="en-GB" sz="1800" b="1" kern="1200" dirty="0"/>
            <a:t>EU Login</a:t>
          </a:r>
          <a:r>
            <a:rPr lang="el-GR" sz="1800" b="1" kern="1200" dirty="0"/>
            <a:t> </a:t>
          </a:r>
          <a:r>
            <a:rPr lang="en-GB" sz="1800" b="1" kern="1200" dirty="0"/>
            <a:t>Account</a:t>
          </a:r>
        </a:p>
      </dsp:txBody>
      <dsp:txXfrm>
        <a:off x="5043027" y="188589"/>
        <a:ext cx="2969155" cy="635695"/>
      </dsp:txXfrm>
    </dsp:sp>
    <dsp:sp modelId="{4916BD4A-2850-4D63-B116-5844E2EC963E}">
      <dsp:nvSpPr>
        <dsp:cNvPr id="0" name=""/>
        <dsp:cNvSpPr/>
      </dsp:nvSpPr>
      <dsp:spPr>
        <a:xfrm>
          <a:off x="8142807" y="-42203"/>
          <a:ext cx="3562945" cy="675249"/>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923D36-613A-45E0-925F-A924DCBFEA7A}">
      <dsp:nvSpPr>
        <dsp:cNvPr id="0" name=""/>
        <dsp:cNvSpPr/>
      </dsp:nvSpPr>
      <dsp:spPr>
        <a:xfrm>
          <a:off x="9006019" y="42203"/>
          <a:ext cx="3182522" cy="844062"/>
        </a:xfrm>
        <a:prstGeom prst="roundRect">
          <a:avLst>
            <a:gd name="adj" fmla="val 10000"/>
          </a:avLst>
        </a:prstGeom>
        <a:solidFill>
          <a:schemeClr val="accent4">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mn-lt"/>
            </a:rPr>
            <a:t>Search for / Register an Organisation - </a:t>
          </a:r>
          <a:r>
            <a:rPr lang="el-GR" sz="1600" b="1" kern="1200" dirty="0">
              <a:solidFill>
                <a:schemeClr val="bg1"/>
              </a:solidFill>
              <a:latin typeface="+mn-lt"/>
              <a:ea typeface="Verdana" panose="020B0604030504040204" pitchFamily="34" charset="0"/>
            </a:rPr>
            <a:t>Σύστημα Εγγραφής Οργανισμού (</a:t>
          </a:r>
          <a:r>
            <a:rPr lang="en-US" sz="1600" b="1" kern="1200" dirty="0">
              <a:solidFill>
                <a:schemeClr val="bg1"/>
              </a:solidFill>
              <a:latin typeface="+mn-lt"/>
              <a:ea typeface="Verdana" panose="020B0604030504040204" pitchFamily="34" charset="0"/>
            </a:rPr>
            <a:t>ORS)</a:t>
          </a:r>
          <a:endParaRPr lang="en-GB" sz="1600" b="1" kern="1200" dirty="0">
            <a:solidFill>
              <a:schemeClr val="bg1"/>
            </a:solidFill>
            <a:latin typeface="+mn-lt"/>
          </a:endParaRPr>
        </a:p>
      </dsp:txBody>
      <dsp:txXfrm>
        <a:off x="9030741" y="66925"/>
        <a:ext cx="3133078" cy="794618"/>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l-G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84" name="Google Shape;28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5" name="Google Shape;28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a:extLst>
            <a:ext uri="{FF2B5EF4-FFF2-40B4-BE49-F238E27FC236}">
              <a16:creationId xmlns:a16="http://schemas.microsoft.com/office/drawing/2014/main" id="{97B9102B-E6B6-5136-69A3-E6EF37D52F92}"/>
            </a:ext>
          </a:extLst>
        </p:cNvPr>
        <p:cNvGrpSpPr/>
        <p:nvPr/>
      </p:nvGrpSpPr>
      <p:grpSpPr>
        <a:xfrm>
          <a:off x="0" y="0"/>
          <a:ext cx="0" cy="0"/>
          <a:chOff x="0" y="0"/>
          <a:chExt cx="0" cy="0"/>
        </a:xfrm>
      </p:grpSpPr>
      <p:sp>
        <p:nvSpPr>
          <p:cNvPr id="360" name="Google Shape;360;p8:notes">
            <a:extLst>
              <a:ext uri="{FF2B5EF4-FFF2-40B4-BE49-F238E27FC236}">
                <a16:creationId xmlns:a16="http://schemas.microsoft.com/office/drawing/2014/main" id="{26030109-C862-2891-2511-E1490EE1832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61" name="Google Shape;361;p8:notes">
            <a:extLst>
              <a:ext uri="{FF2B5EF4-FFF2-40B4-BE49-F238E27FC236}">
                <a16:creationId xmlns:a16="http://schemas.microsoft.com/office/drawing/2014/main" id="{C6C09E53-27E1-ED1F-46A7-C146CC91DE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62" name="Google Shape;362;p8:notes">
            <a:extLst>
              <a:ext uri="{FF2B5EF4-FFF2-40B4-BE49-F238E27FC236}">
                <a16:creationId xmlns:a16="http://schemas.microsoft.com/office/drawing/2014/main" id="{25012AAF-0A12-9E2C-2983-47488CD692A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10</a:t>
            </a:fld>
            <a:endParaRPr/>
          </a:p>
        </p:txBody>
      </p:sp>
    </p:spTree>
    <p:extLst>
      <p:ext uri="{BB962C8B-B14F-4D97-AF65-F5344CB8AC3E}">
        <p14:creationId xmlns:p14="http://schemas.microsoft.com/office/powerpoint/2010/main" val="3302077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5BEA0F-6C61-4412-98B4-3B1B2AF6C7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928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59" name="Google Shape;4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u="sng" dirty="0"/>
          </a:p>
        </p:txBody>
      </p:sp>
      <p:sp>
        <p:nvSpPr>
          <p:cNvPr id="460" name="Google Shape;46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05BEA0F-6C61-4412-98B4-3B1B2AF6C74C}" type="slidenum">
              <a:rPr lang="en-GB" smtClean="0"/>
              <a:t>13</a:t>
            </a:fld>
            <a:endParaRPr lang="en-GB"/>
          </a:p>
        </p:txBody>
      </p:sp>
    </p:spTree>
    <p:extLst>
      <p:ext uri="{BB962C8B-B14F-4D97-AF65-F5344CB8AC3E}">
        <p14:creationId xmlns:p14="http://schemas.microsoft.com/office/powerpoint/2010/main" val="3820265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5BEA0F-6C61-4412-98B4-3B1B2AF6C7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059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endParaRPr lang="el-GR" sz="1100" b="0" u="none" dirty="0">
              <a:solidFill>
                <a:schemeClr val="tx1">
                  <a:lumMod val="75000"/>
                  <a:lumOff val="25000"/>
                </a:schemeClr>
              </a:solidFill>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5BEA0F-6C61-4412-98B4-3B1B2AF6C7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6621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5BEA0F-6C61-4412-98B4-3B1B2AF6C7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4367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6C9B4-57B1-67D5-E33A-600B8E169B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C8B11-66AB-E3BC-3A27-13B2ACD872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A9D2A26-603E-ABB4-0C5E-FB07B4288B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95947E7-EA61-D90A-5ED4-B4407B67198E}"/>
              </a:ext>
            </a:extLst>
          </p:cNvPr>
          <p:cNvSpPr>
            <a:spLocks noGrp="1"/>
          </p:cNvSpPr>
          <p:nvPr>
            <p:ph type="sldNum" sz="quarter" idx="10"/>
          </p:nvPr>
        </p:nvSpPr>
        <p:spPr/>
        <p:txBody>
          <a:bodyPr/>
          <a:lstStyle/>
          <a:p>
            <a:fld id="{C05BEA0F-6C61-4412-98B4-3B1B2AF6C74C}" type="slidenum">
              <a:rPr lang="en-GB" smtClean="0"/>
              <a:t>17</a:t>
            </a:fld>
            <a:endParaRPr lang="en-GB"/>
          </a:p>
        </p:txBody>
      </p:sp>
    </p:spTree>
    <p:extLst>
      <p:ext uri="{BB962C8B-B14F-4D97-AF65-F5344CB8AC3E}">
        <p14:creationId xmlns:p14="http://schemas.microsoft.com/office/powerpoint/2010/main" val="3193032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24" name="Google Shape;52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l-GR" dirty="0"/>
              <a:t>Οι οργανισμοί που θα αποκτήσουν τη διαπίστευση κατά την πρόσκληση του 2026, θα δικαιούνται σίγουρα να λάβουν χρηματοδότηση στα πλαίσια της Πρόσκλησης του 2027, που είναι η τελευταία της παρούσας προγραμματικής περιόδου. Το κατά πόσον θα διατηρήσουν τη διαπίστευσή τους και κατά τη Νέα Προγραμματική Περίοδο, θα αποφασιστεί από την Εθνική Υπηρεσία προς τα τέλη του 2027, στη βάση κριτηρίων που θα ανακοινωθούν σε μεταγενέστερο στάδιο και αφού υποβάλουν δήλωση ενδιαφέροντος για διατήρηση του τίτλου σε διάστημα που θα τους υποδείξει η Εθνική Υπηρεσία (εντός του 2027). Εάν η Εθνική Υπηρεσία αποφασίσει ότι ένας οργανισμός διατηρεί τη διαπίστευσή του, αυτός ο οργανισμός θα δικαιούται και πάλι να υποβάλει αίτηση για χρηματοδότηση στα πλαίσια της Πρόσκλησης του 2028 (πρώτη Πρόσκληση νέας προγραμματικής περιόδου).</a:t>
            </a:r>
            <a:endParaRPr dirty="0"/>
          </a:p>
        </p:txBody>
      </p:sp>
      <p:sp>
        <p:nvSpPr>
          <p:cNvPr id="525" name="Google Shape;52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31" name="Google Shape;53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2" name="Google Shape;53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95" name="Google Shape;29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6" name="Google Shape;29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38" name="Google Shape;53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9" name="Google Shape;53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45" name="Google Shape;5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dirty="0"/>
          </a:p>
        </p:txBody>
      </p:sp>
      <p:sp>
        <p:nvSpPr>
          <p:cNvPr id="546" name="Google Shape;54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53" name="Google Shape;55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04040"/>
              </a:buClr>
              <a:buSzPts val="1200"/>
              <a:buFont typeface="arial"/>
              <a:buNone/>
            </a:pPr>
            <a:r>
              <a:rPr lang="el-GR" b="0" i="0" dirty="0">
                <a:solidFill>
                  <a:srgbClr val="404040"/>
                </a:solidFill>
                <a:latin typeface="arial"/>
                <a:ea typeface="arial"/>
                <a:cs typeface="arial"/>
                <a:sym typeface="arial"/>
              </a:rPr>
              <a:t>NQF - </a:t>
            </a:r>
            <a:r>
              <a:rPr lang="el-GR" b="0" i="0" dirty="0" err="1">
                <a:solidFill>
                  <a:srgbClr val="404040"/>
                </a:solidFill>
                <a:latin typeface="arial"/>
                <a:ea typeface="arial"/>
                <a:cs typeface="arial"/>
                <a:sym typeface="arial"/>
              </a:rPr>
              <a:t>National</a:t>
            </a:r>
            <a:r>
              <a:rPr lang="el-GR" b="0" i="0" dirty="0">
                <a:solidFill>
                  <a:srgbClr val="404040"/>
                </a:solidFill>
                <a:latin typeface="arial"/>
                <a:ea typeface="arial"/>
                <a:cs typeface="arial"/>
                <a:sym typeface="arial"/>
              </a:rPr>
              <a:t> </a:t>
            </a:r>
            <a:r>
              <a:rPr lang="el-GR" b="0" i="0" dirty="0" err="1">
                <a:solidFill>
                  <a:srgbClr val="404040"/>
                </a:solidFill>
                <a:latin typeface="arial"/>
                <a:ea typeface="arial"/>
                <a:cs typeface="arial"/>
                <a:sym typeface="arial"/>
              </a:rPr>
              <a:t>Qualifications</a:t>
            </a:r>
            <a:r>
              <a:rPr lang="el-GR" b="0" i="0" dirty="0">
                <a:solidFill>
                  <a:srgbClr val="404040"/>
                </a:solidFill>
                <a:latin typeface="arial"/>
                <a:ea typeface="arial"/>
                <a:cs typeface="arial"/>
                <a:sym typeface="arial"/>
              </a:rPr>
              <a:t> </a:t>
            </a:r>
            <a:r>
              <a:rPr lang="el-GR" b="0" i="0" dirty="0" err="1">
                <a:solidFill>
                  <a:srgbClr val="404040"/>
                </a:solidFill>
                <a:latin typeface="arial"/>
                <a:ea typeface="arial"/>
                <a:cs typeface="arial"/>
                <a:sym typeface="arial"/>
              </a:rPr>
              <a:t>Framework</a:t>
            </a:r>
            <a:r>
              <a:rPr lang="el-GR" b="0" i="0" dirty="0">
                <a:solidFill>
                  <a:srgbClr val="404040"/>
                </a:solidFill>
                <a:latin typeface="arial"/>
                <a:ea typeface="arial"/>
                <a:cs typeface="arial"/>
                <a:sym typeface="arial"/>
              </a:rPr>
              <a:t> =</a:t>
            </a:r>
            <a:r>
              <a:rPr lang="el-GR" b="0" dirty="0">
                <a:solidFill>
                  <a:srgbClr val="404040"/>
                </a:solidFill>
                <a:latin typeface="arial"/>
                <a:ea typeface="arial"/>
                <a:cs typeface="arial"/>
                <a:sym typeface="arial"/>
              </a:rPr>
              <a:t> Εθνικό Πλαίσιο Προσόντων</a:t>
            </a:r>
            <a:endParaRPr b="0" dirty="0">
              <a:solidFill>
                <a:srgbClr val="404040"/>
              </a:solidFill>
              <a:latin typeface="arial"/>
              <a:ea typeface="arial"/>
              <a:cs typeface="arial"/>
              <a:sym typeface="arial"/>
            </a:endParaRPr>
          </a:p>
        </p:txBody>
      </p:sp>
      <p:sp>
        <p:nvSpPr>
          <p:cNvPr id="554" name="Google Shape;55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60" name="Google Shape;56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Noto Sans Symbols"/>
              <a:buNone/>
            </a:pPr>
            <a:endParaRPr sz="1200">
              <a:solidFill>
                <a:schemeClr val="dk1"/>
              </a:solidFill>
              <a:latin typeface="Century Gothic"/>
              <a:ea typeface="Century Gothic"/>
              <a:cs typeface="Century Gothic"/>
              <a:sym typeface="Century Gothic"/>
            </a:endParaRPr>
          </a:p>
          <a:p>
            <a:pPr marL="0" lvl="0" indent="0" algn="just" rtl="0">
              <a:spcBef>
                <a:spcPts val="0"/>
              </a:spcBef>
              <a:spcAft>
                <a:spcPts val="0"/>
              </a:spcAft>
              <a:buClr>
                <a:schemeClr val="dk1"/>
              </a:buClr>
              <a:buSzPts val="1200"/>
              <a:buFont typeface="Noto Sans Symbols"/>
              <a:buNone/>
            </a:pPr>
            <a:endParaRPr sz="1200">
              <a:solidFill>
                <a:schemeClr val="dk1"/>
              </a:solidFill>
              <a:latin typeface="Century Gothic"/>
              <a:ea typeface="Century Gothic"/>
              <a:cs typeface="Century Gothic"/>
              <a:sym typeface="Century Gothic"/>
            </a:endParaRPr>
          </a:p>
          <a:p>
            <a:pPr marL="0" lvl="0" indent="0" algn="just" rtl="0">
              <a:spcBef>
                <a:spcPts val="0"/>
              </a:spcBef>
              <a:spcAft>
                <a:spcPts val="0"/>
              </a:spcAft>
              <a:buClr>
                <a:schemeClr val="dk1"/>
              </a:buClr>
              <a:buSzPts val="800"/>
              <a:buFont typeface="Noto Sans Symbols"/>
              <a:buNone/>
            </a:pPr>
            <a:endParaRPr sz="800">
              <a:latin typeface="Century Gothic"/>
              <a:ea typeface="Century Gothic"/>
              <a:cs typeface="Century Gothic"/>
              <a:sym typeface="Century Gothic"/>
            </a:endParaRPr>
          </a:p>
          <a:p>
            <a:pPr marL="0" lvl="0" indent="0" algn="l" rtl="0">
              <a:spcBef>
                <a:spcPts val="0"/>
              </a:spcBef>
              <a:spcAft>
                <a:spcPts val="0"/>
              </a:spcAft>
              <a:buNone/>
            </a:pPr>
            <a:endParaRPr/>
          </a:p>
        </p:txBody>
      </p:sp>
      <p:sp>
        <p:nvSpPr>
          <p:cNvPr id="561" name="Google Shape;56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68" name="Google Shape;56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69" name="Google Shape;56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76" name="Google Shape;57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77" name="Google Shape;57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84" name="Google Shape;58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92" name="Google Shape;59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a:extLst>
            <a:ext uri="{FF2B5EF4-FFF2-40B4-BE49-F238E27FC236}">
              <a16:creationId xmlns:a16="http://schemas.microsoft.com/office/drawing/2014/main" id="{0CCE60D9-BE76-3A59-036B-3BB979E093FA}"/>
            </a:ext>
          </a:extLst>
        </p:cNvPr>
        <p:cNvGrpSpPr/>
        <p:nvPr/>
      </p:nvGrpSpPr>
      <p:grpSpPr>
        <a:xfrm>
          <a:off x="0" y="0"/>
          <a:ext cx="0" cy="0"/>
          <a:chOff x="0" y="0"/>
          <a:chExt cx="0" cy="0"/>
        </a:xfrm>
      </p:grpSpPr>
      <p:sp>
        <p:nvSpPr>
          <p:cNvPr id="591" name="Google Shape;591;p29:notes">
            <a:extLst>
              <a:ext uri="{FF2B5EF4-FFF2-40B4-BE49-F238E27FC236}">
                <a16:creationId xmlns:a16="http://schemas.microsoft.com/office/drawing/2014/main" id="{2C018788-9E05-7B26-251E-B362A861F8C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92" name="Google Shape;592;p29:notes">
            <a:extLst>
              <a:ext uri="{FF2B5EF4-FFF2-40B4-BE49-F238E27FC236}">
                <a16:creationId xmlns:a16="http://schemas.microsoft.com/office/drawing/2014/main" id="{C91AA47B-B2F0-0F73-27B4-F4E62C91B42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p29:notes">
            <a:extLst>
              <a:ext uri="{FF2B5EF4-FFF2-40B4-BE49-F238E27FC236}">
                <a16:creationId xmlns:a16="http://schemas.microsoft.com/office/drawing/2014/main" id="{2937F2DF-254B-D40D-E2E2-95D8B4B2508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28</a:t>
            </a:fld>
            <a:endParaRPr/>
          </a:p>
        </p:txBody>
      </p:sp>
    </p:spTree>
    <p:extLst>
      <p:ext uri="{BB962C8B-B14F-4D97-AF65-F5344CB8AC3E}">
        <p14:creationId xmlns:p14="http://schemas.microsoft.com/office/powerpoint/2010/main" val="18601419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44F5F-9F3A-CF69-11F5-AF9031422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10A67-AD3A-9602-E280-1313C36905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2DB1C9-40ED-3A62-2F77-31875F18976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6CB87A-4651-25A4-9E91-FB9DDB1F2E65}"/>
              </a:ext>
            </a:extLst>
          </p:cNvPr>
          <p:cNvSpPr>
            <a:spLocks noGrp="1"/>
          </p:cNvSpPr>
          <p:nvPr>
            <p:ph type="sldNum" sz="quarter" idx="10"/>
          </p:nvPr>
        </p:nvSpPr>
        <p:spPr/>
        <p:txBody>
          <a:bodyPr/>
          <a:lstStyle/>
          <a:p>
            <a:fld id="{C05BEA0F-6C61-4412-98B4-3B1B2AF6C74C}" type="slidenum">
              <a:rPr lang="en-GB" smtClean="0"/>
              <a:t>29</a:t>
            </a:fld>
            <a:endParaRPr lang="en-GB"/>
          </a:p>
        </p:txBody>
      </p:sp>
    </p:spTree>
    <p:extLst>
      <p:ext uri="{BB962C8B-B14F-4D97-AF65-F5344CB8AC3E}">
        <p14:creationId xmlns:p14="http://schemas.microsoft.com/office/powerpoint/2010/main" val="1487539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01" name="Google Shape;3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l-GR" dirty="0"/>
          </a:p>
        </p:txBody>
      </p:sp>
      <p:sp>
        <p:nvSpPr>
          <p:cNvPr id="302" name="Google Shape;30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D72DD-15B9-3BED-92C3-CEF183D91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9B575-045F-13DB-157B-0D53F53C1D9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A1AA8DF-771F-497E-A4D5-DB7034039D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0F0665-20C4-1698-D9AC-E0C92B844A2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DA589F-84CA-4069-B718-FA6F2CB8EE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1898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EDA589F-84CA-4069-B718-FA6F2CB8EE53}"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34710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0" name="Google Shape;63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solidFill>
                <a:srgbClr val="FF0000"/>
              </a:solidFill>
            </a:endParaRPr>
          </a:p>
        </p:txBody>
      </p:sp>
      <p:sp>
        <p:nvSpPr>
          <p:cNvPr id="631" name="Google Shape;63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EDA589F-84CA-4069-B718-FA6F2CB8EE53}"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548885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EDA589F-84CA-4069-B718-FA6F2CB8EE53}"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863911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EDA589F-84CA-4069-B718-FA6F2CB8EE53}"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474525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a:extLst>
            <a:ext uri="{FF2B5EF4-FFF2-40B4-BE49-F238E27FC236}">
              <a16:creationId xmlns:a16="http://schemas.microsoft.com/office/drawing/2014/main" id="{A0706EAD-0B64-0E34-AAA6-399212B39868}"/>
            </a:ext>
          </a:extLst>
        </p:cNvPr>
        <p:cNvGrpSpPr/>
        <p:nvPr/>
      </p:nvGrpSpPr>
      <p:grpSpPr>
        <a:xfrm>
          <a:off x="0" y="0"/>
          <a:ext cx="0" cy="0"/>
          <a:chOff x="0" y="0"/>
          <a:chExt cx="0" cy="0"/>
        </a:xfrm>
      </p:grpSpPr>
      <p:sp>
        <p:nvSpPr>
          <p:cNvPr id="629" name="Google Shape;629;p31:notes">
            <a:extLst>
              <a:ext uri="{FF2B5EF4-FFF2-40B4-BE49-F238E27FC236}">
                <a16:creationId xmlns:a16="http://schemas.microsoft.com/office/drawing/2014/main" id="{197BED20-606A-CC85-3F23-3147842EF7B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0" name="Google Shape;630;p31:notes">
            <a:extLst>
              <a:ext uri="{FF2B5EF4-FFF2-40B4-BE49-F238E27FC236}">
                <a16:creationId xmlns:a16="http://schemas.microsoft.com/office/drawing/2014/main" id="{7E8877A8-E39D-CF65-20C5-6AC479DEF46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solidFill>
                <a:srgbClr val="FF0000"/>
              </a:solidFill>
            </a:endParaRPr>
          </a:p>
        </p:txBody>
      </p:sp>
      <p:sp>
        <p:nvSpPr>
          <p:cNvPr id="631" name="Google Shape;631;p31:notes">
            <a:extLst>
              <a:ext uri="{FF2B5EF4-FFF2-40B4-BE49-F238E27FC236}">
                <a16:creationId xmlns:a16="http://schemas.microsoft.com/office/drawing/2014/main" id="{97E49D46-D9FB-02C6-D79F-860AF2F719C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36</a:t>
            </a:fld>
            <a:endParaRPr/>
          </a:p>
        </p:txBody>
      </p:sp>
    </p:spTree>
    <p:extLst>
      <p:ext uri="{BB962C8B-B14F-4D97-AF65-F5344CB8AC3E}">
        <p14:creationId xmlns:p14="http://schemas.microsoft.com/office/powerpoint/2010/main" val="32306029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a:extLst>
            <a:ext uri="{FF2B5EF4-FFF2-40B4-BE49-F238E27FC236}">
              <a16:creationId xmlns:a16="http://schemas.microsoft.com/office/drawing/2014/main" id="{B8286851-FCBD-F2BA-F636-781FDB147AFA}"/>
            </a:ext>
          </a:extLst>
        </p:cNvPr>
        <p:cNvGrpSpPr/>
        <p:nvPr/>
      </p:nvGrpSpPr>
      <p:grpSpPr>
        <a:xfrm>
          <a:off x="0" y="0"/>
          <a:ext cx="0" cy="0"/>
          <a:chOff x="0" y="0"/>
          <a:chExt cx="0" cy="0"/>
        </a:xfrm>
      </p:grpSpPr>
      <p:sp>
        <p:nvSpPr>
          <p:cNvPr id="629" name="Google Shape;629;p31:notes">
            <a:extLst>
              <a:ext uri="{FF2B5EF4-FFF2-40B4-BE49-F238E27FC236}">
                <a16:creationId xmlns:a16="http://schemas.microsoft.com/office/drawing/2014/main" id="{FFEDFCE7-F4C7-CD51-D7AF-1B595FB568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0" name="Google Shape;630;p31:notes">
            <a:extLst>
              <a:ext uri="{FF2B5EF4-FFF2-40B4-BE49-F238E27FC236}">
                <a16:creationId xmlns:a16="http://schemas.microsoft.com/office/drawing/2014/main" id="{F06F2333-D971-2C78-72D0-59255385AB4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l-GR" b="0" dirty="0">
              <a:solidFill>
                <a:srgbClr val="FF0000"/>
              </a:solidFill>
            </a:endParaRPr>
          </a:p>
        </p:txBody>
      </p:sp>
      <p:sp>
        <p:nvSpPr>
          <p:cNvPr id="631" name="Google Shape;631;p31:notes">
            <a:extLst>
              <a:ext uri="{FF2B5EF4-FFF2-40B4-BE49-F238E27FC236}">
                <a16:creationId xmlns:a16="http://schemas.microsoft.com/office/drawing/2014/main" id="{4C81C6BD-2D8E-5FE8-1A8E-EEEF136F00E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37</a:t>
            </a:fld>
            <a:endParaRPr/>
          </a:p>
        </p:txBody>
      </p:sp>
    </p:spTree>
    <p:extLst>
      <p:ext uri="{BB962C8B-B14F-4D97-AF65-F5344CB8AC3E}">
        <p14:creationId xmlns:p14="http://schemas.microsoft.com/office/powerpoint/2010/main" val="18604339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a:extLst>
            <a:ext uri="{FF2B5EF4-FFF2-40B4-BE49-F238E27FC236}">
              <a16:creationId xmlns:a16="http://schemas.microsoft.com/office/drawing/2014/main" id="{EA949674-1FA9-39AF-DC26-2D066CF91249}"/>
            </a:ext>
          </a:extLst>
        </p:cNvPr>
        <p:cNvGrpSpPr/>
        <p:nvPr/>
      </p:nvGrpSpPr>
      <p:grpSpPr>
        <a:xfrm>
          <a:off x="0" y="0"/>
          <a:ext cx="0" cy="0"/>
          <a:chOff x="0" y="0"/>
          <a:chExt cx="0" cy="0"/>
        </a:xfrm>
      </p:grpSpPr>
      <p:sp>
        <p:nvSpPr>
          <p:cNvPr id="629" name="Google Shape;629;p31:notes">
            <a:extLst>
              <a:ext uri="{FF2B5EF4-FFF2-40B4-BE49-F238E27FC236}">
                <a16:creationId xmlns:a16="http://schemas.microsoft.com/office/drawing/2014/main" id="{6169B3F3-8BA2-55B5-8683-7C1AE8829B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0" name="Google Shape;630;p31:notes">
            <a:extLst>
              <a:ext uri="{FF2B5EF4-FFF2-40B4-BE49-F238E27FC236}">
                <a16:creationId xmlns:a16="http://schemas.microsoft.com/office/drawing/2014/main" id="{1CA245E3-9258-F435-9A5D-EC7A28F995A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solidFill>
                <a:srgbClr val="FF0000"/>
              </a:solidFill>
            </a:endParaRPr>
          </a:p>
        </p:txBody>
      </p:sp>
      <p:sp>
        <p:nvSpPr>
          <p:cNvPr id="631" name="Google Shape;631;p31:notes">
            <a:extLst>
              <a:ext uri="{FF2B5EF4-FFF2-40B4-BE49-F238E27FC236}">
                <a16:creationId xmlns:a16="http://schemas.microsoft.com/office/drawing/2014/main" id="{F9561F19-1BC9-2083-4BAD-8846EEBB104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38</a:t>
            </a:fld>
            <a:endParaRPr/>
          </a:p>
        </p:txBody>
      </p:sp>
    </p:spTree>
    <p:extLst>
      <p:ext uri="{BB962C8B-B14F-4D97-AF65-F5344CB8AC3E}">
        <p14:creationId xmlns:p14="http://schemas.microsoft.com/office/powerpoint/2010/main" val="5386776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a:extLst>
            <a:ext uri="{FF2B5EF4-FFF2-40B4-BE49-F238E27FC236}">
              <a16:creationId xmlns:a16="http://schemas.microsoft.com/office/drawing/2014/main" id="{5ABE1464-DA15-E186-99B7-24144FA7AD5D}"/>
            </a:ext>
          </a:extLst>
        </p:cNvPr>
        <p:cNvGrpSpPr/>
        <p:nvPr/>
      </p:nvGrpSpPr>
      <p:grpSpPr>
        <a:xfrm>
          <a:off x="0" y="0"/>
          <a:ext cx="0" cy="0"/>
          <a:chOff x="0" y="0"/>
          <a:chExt cx="0" cy="0"/>
        </a:xfrm>
      </p:grpSpPr>
      <p:sp>
        <p:nvSpPr>
          <p:cNvPr id="629" name="Google Shape;629;p31:notes">
            <a:extLst>
              <a:ext uri="{FF2B5EF4-FFF2-40B4-BE49-F238E27FC236}">
                <a16:creationId xmlns:a16="http://schemas.microsoft.com/office/drawing/2014/main" id="{9EB1726A-B148-675B-F986-61CE09203C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0" name="Google Shape;630;p31:notes">
            <a:extLst>
              <a:ext uri="{FF2B5EF4-FFF2-40B4-BE49-F238E27FC236}">
                <a16:creationId xmlns:a16="http://schemas.microsoft.com/office/drawing/2014/main" id="{482D1035-9B0E-F4B8-CCA4-A401AE4ABCF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solidFill>
                <a:srgbClr val="FF0000"/>
              </a:solidFill>
            </a:endParaRPr>
          </a:p>
        </p:txBody>
      </p:sp>
      <p:sp>
        <p:nvSpPr>
          <p:cNvPr id="631" name="Google Shape;631;p31:notes">
            <a:extLst>
              <a:ext uri="{FF2B5EF4-FFF2-40B4-BE49-F238E27FC236}">
                <a16:creationId xmlns:a16="http://schemas.microsoft.com/office/drawing/2014/main" id="{5B94A93B-1C6D-3952-510A-50D74DA1DFD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39</a:t>
            </a:fld>
            <a:endParaRPr/>
          </a:p>
        </p:txBody>
      </p:sp>
    </p:spTree>
    <p:extLst>
      <p:ext uri="{BB962C8B-B14F-4D97-AF65-F5344CB8AC3E}">
        <p14:creationId xmlns:p14="http://schemas.microsoft.com/office/powerpoint/2010/main" val="1815746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5BEA0F-6C61-4412-98B4-3B1B2AF6C74C}" type="slidenum">
              <a:rPr lang="en-GB" smtClean="0"/>
              <a:t>4</a:t>
            </a:fld>
            <a:endParaRPr lang="en-GB"/>
          </a:p>
        </p:txBody>
      </p:sp>
    </p:spTree>
    <p:extLst>
      <p:ext uri="{BB962C8B-B14F-4D97-AF65-F5344CB8AC3E}">
        <p14:creationId xmlns:p14="http://schemas.microsoft.com/office/powerpoint/2010/main" val="38149175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a:extLst>
            <a:ext uri="{FF2B5EF4-FFF2-40B4-BE49-F238E27FC236}">
              <a16:creationId xmlns:a16="http://schemas.microsoft.com/office/drawing/2014/main" id="{6C6549BC-C320-B737-71A7-EDE025C65726}"/>
            </a:ext>
          </a:extLst>
        </p:cNvPr>
        <p:cNvGrpSpPr/>
        <p:nvPr/>
      </p:nvGrpSpPr>
      <p:grpSpPr>
        <a:xfrm>
          <a:off x="0" y="0"/>
          <a:ext cx="0" cy="0"/>
          <a:chOff x="0" y="0"/>
          <a:chExt cx="0" cy="0"/>
        </a:xfrm>
      </p:grpSpPr>
      <p:sp>
        <p:nvSpPr>
          <p:cNvPr id="629" name="Google Shape;629;p31:notes">
            <a:extLst>
              <a:ext uri="{FF2B5EF4-FFF2-40B4-BE49-F238E27FC236}">
                <a16:creationId xmlns:a16="http://schemas.microsoft.com/office/drawing/2014/main" id="{E007BE61-C52F-71DD-9326-0ABF6777C05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0" name="Google Shape;630;p31:notes">
            <a:extLst>
              <a:ext uri="{FF2B5EF4-FFF2-40B4-BE49-F238E27FC236}">
                <a16:creationId xmlns:a16="http://schemas.microsoft.com/office/drawing/2014/main" id="{464A5A32-CB05-A93D-778F-446366E03C7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solidFill>
                <a:srgbClr val="FF0000"/>
              </a:solidFill>
            </a:endParaRPr>
          </a:p>
        </p:txBody>
      </p:sp>
      <p:sp>
        <p:nvSpPr>
          <p:cNvPr id="631" name="Google Shape;631;p31:notes">
            <a:extLst>
              <a:ext uri="{FF2B5EF4-FFF2-40B4-BE49-F238E27FC236}">
                <a16:creationId xmlns:a16="http://schemas.microsoft.com/office/drawing/2014/main" id="{BFB43C14-555A-C217-BCC0-E4DBCCBA7E4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40</a:t>
            </a:fld>
            <a:endParaRPr/>
          </a:p>
        </p:txBody>
      </p:sp>
    </p:spTree>
    <p:extLst>
      <p:ext uri="{BB962C8B-B14F-4D97-AF65-F5344CB8AC3E}">
        <p14:creationId xmlns:p14="http://schemas.microsoft.com/office/powerpoint/2010/main" val="2454465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a:extLst>
            <a:ext uri="{FF2B5EF4-FFF2-40B4-BE49-F238E27FC236}">
              <a16:creationId xmlns:a16="http://schemas.microsoft.com/office/drawing/2014/main" id="{C8CAB6C7-46C2-C4B8-6B5D-954464C2DD5C}"/>
            </a:ext>
          </a:extLst>
        </p:cNvPr>
        <p:cNvGrpSpPr/>
        <p:nvPr/>
      </p:nvGrpSpPr>
      <p:grpSpPr>
        <a:xfrm>
          <a:off x="0" y="0"/>
          <a:ext cx="0" cy="0"/>
          <a:chOff x="0" y="0"/>
          <a:chExt cx="0" cy="0"/>
        </a:xfrm>
      </p:grpSpPr>
      <p:sp>
        <p:nvSpPr>
          <p:cNvPr id="629" name="Google Shape;629;p31:notes">
            <a:extLst>
              <a:ext uri="{FF2B5EF4-FFF2-40B4-BE49-F238E27FC236}">
                <a16:creationId xmlns:a16="http://schemas.microsoft.com/office/drawing/2014/main" id="{9706D651-587D-05D8-0F52-B23829CE185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0" name="Google Shape;630;p31:notes">
            <a:extLst>
              <a:ext uri="{FF2B5EF4-FFF2-40B4-BE49-F238E27FC236}">
                <a16:creationId xmlns:a16="http://schemas.microsoft.com/office/drawing/2014/main" id="{E362ECC5-B704-5757-F21A-4AA46E9B9DD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solidFill>
                <a:srgbClr val="FF0000"/>
              </a:solidFill>
            </a:endParaRPr>
          </a:p>
        </p:txBody>
      </p:sp>
      <p:sp>
        <p:nvSpPr>
          <p:cNvPr id="631" name="Google Shape;631;p31:notes">
            <a:extLst>
              <a:ext uri="{FF2B5EF4-FFF2-40B4-BE49-F238E27FC236}">
                <a16:creationId xmlns:a16="http://schemas.microsoft.com/office/drawing/2014/main" id="{B56E00A3-277C-AF24-240C-278FD8868DB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41</a:t>
            </a:fld>
            <a:endParaRPr/>
          </a:p>
        </p:txBody>
      </p:sp>
    </p:spTree>
    <p:extLst>
      <p:ext uri="{BB962C8B-B14F-4D97-AF65-F5344CB8AC3E}">
        <p14:creationId xmlns:p14="http://schemas.microsoft.com/office/powerpoint/2010/main" val="12772252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69" name="Google Shape;66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70" name="Google Shape;670;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6" name="Google Shape;67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7" name="Google Shape;67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a:extLst>
            <a:ext uri="{FF2B5EF4-FFF2-40B4-BE49-F238E27FC236}">
              <a16:creationId xmlns:a16="http://schemas.microsoft.com/office/drawing/2014/main" id="{2325C67C-C01B-CA51-1CA0-D2499F32E97D}"/>
            </a:ext>
          </a:extLst>
        </p:cNvPr>
        <p:cNvGrpSpPr/>
        <p:nvPr/>
      </p:nvGrpSpPr>
      <p:grpSpPr>
        <a:xfrm>
          <a:off x="0" y="0"/>
          <a:ext cx="0" cy="0"/>
          <a:chOff x="0" y="0"/>
          <a:chExt cx="0" cy="0"/>
        </a:xfrm>
      </p:grpSpPr>
      <p:sp>
        <p:nvSpPr>
          <p:cNvPr id="682" name="Google Shape;682;p34:notes">
            <a:extLst>
              <a:ext uri="{FF2B5EF4-FFF2-40B4-BE49-F238E27FC236}">
                <a16:creationId xmlns:a16="http://schemas.microsoft.com/office/drawing/2014/main" id="{79CE19E0-D65D-BF7F-BE30-747DE304DBF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83" name="Google Shape;683;p34:notes">
            <a:extLst>
              <a:ext uri="{FF2B5EF4-FFF2-40B4-BE49-F238E27FC236}">
                <a16:creationId xmlns:a16="http://schemas.microsoft.com/office/drawing/2014/main" id="{8C555FA9-1C05-1A2F-7655-79B95DEFBEA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84" name="Google Shape;684;p34:notes">
            <a:extLst>
              <a:ext uri="{FF2B5EF4-FFF2-40B4-BE49-F238E27FC236}">
                <a16:creationId xmlns:a16="http://schemas.microsoft.com/office/drawing/2014/main" id="{9AD26FF3-CDF5-8A95-C4A3-9173BE6A3F1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44</a:t>
            </a:fld>
            <a:endParaRPr/>
          </a:p>
        </p:txBody>
      </p:sp>
    </p:spTree>
    <p:extLst>
      <p:ext uri="{BB962C8B-B14F-4D97-AF65-F5344CB8AC3E}">
        <p14:creationId xmlns:p14="http://schemas.microsoft.com/office/powerpoint/2010/main" val="22182338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1" name="Google Shape;69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692" name="Google Shape;692;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a:extLst>
            <a:ext uri="{FF2B5EF4-FFF2-40B4-BE49-F238E27FC236}">
              <a16:creationId xmlns:a16="http://schemas.microsoft.com/office/drawing/2014/main" id="{807DF58B-CBC9-83A9-0DC2-5A84D7ED13FF}"/>
            </a:ext>
          </a:extLst>
        </p:cNvPr>
        <p:cNvGrpSpPr/>
        <p:nvPr/>
      </p:nvGrpSpPr>
      <p:grpSpPr>
        <a:xfrm>
          <a:off x="0" y="0"/>
          <a:ext cx="0" cy="0"/>
          <a:chOff x="0" y="0"/>
          <a:chExt cx="0" cy="0"/>
        </a:xfrm>
      </p:grpSpPr>
      <p:sp>
        <p:nvSpPr>
          <p:cNvPr id="690" name="Google Shape;690;p35:notes">
            <a:extLst>
              <a:ext uri="{FF2B5EF4-FFF2-40B4-BE49-F238E27FC236}">
                <a16:creationId xmlns:a16="http://schemas.microsoft.com/office/drawing/2014/main" id="{69D08C78-0758-5154-77F5-BEDDEBE261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1" name="Google Shape;691;p35:notes">
            <a:extLst>
              <a:ext uri="{FF2B5EF4-FFF2-40B4-BE49-F238E27FC236}">
                <a16:creationId xmlns:a16="http://schemas.microsoft.com/office/drawing/2014/main" id="{3DB2896A-88DB-CF1A-E792-DE4C1297379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692" name="Google Shape;692;p35:notes">
            <a:extLst>
              <a:ext uri="{FF2B5EF4-FFF2-40B4-BE49-F238E27FC236}">
                <a16:creationId xmlns:a16="http://schemas.microsoft.com/office/drawing/2014/main" id="{8A161984-1625-D0D8-CAD4-316B8ACFE9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46</a:t>
            </a:fld>
            <a:endParaRPr/>
          </a:p>
        </p:txBody>
      </p:sp>
    </p:spTree>
    <p:extLst>
      <p:ext uri="{BB962C8B-B14F-4D97-AF65-F5344CB8AC3E}">
        <p14:creationId xmlns:p14="http://schemas.microsoft.com/office/powerpoint/2010/main" val="25406415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a:extLst>
            <a:ext uri="{FF2B5EF4-FFF2-40B4-BE49-F238E27FC236}">
              <a16:creationId xmlns:a16="http://schemas.microsoft.com/office/drawing/2014/main" id="{9ABBF048-8E82-E044-B72D-369F59505A8A}"/>
            </a:ext>
          </a:extLst>
        </p:cNvPr>
        <p:cNvGrpSpPr/>
        <p:nvPr/>
      </p:nvGrpSpPr>
      <p:grpSpPr>
        <a:xfrm>
          <a:off x="0" y="0"/>
          <a:ext cx="0" cy="0"/>
          <a:chOff x="0" y="0"/>
          <a:chExt cx="0" cy="0"/>
        </a:xfrm>
      </p:grpSpPr>
      <p:sp>
        <p:nvSpPr>
          <p:cNvPr id="690" name="Google Shape;690;p35:notes">
            <a:extLst>
              <a:ext uri="{FF2B5EF4-FFF2-40B4-BE49-F238E27FC236}">
                <a16:creationId xmlns:a16="http://schemas.microsoft.com/office/drawing/2014/main" id="{12AF74D4-7DA6-1487-8AAF-2D20C468702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1" name="Google Shape;691;p35:notes">
            <a:extLst>
              <a:ext uri="{FF2B5EF4-FFF2-40B4-BE49-F238E27FC236}">
                <a16:creationId xmlns:a16="http://schemas.microsoft.com/office/drawing/2014/main" id="{3B7E6F28-D9DD-9BC4-869E-78EDE5B5137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692" name="Google Shape;692;p35:notes">
            <a:extLst>
              <a:ext uri="{FF2B5EF4-FFF2-40B4-BE49-F238E27FC236}">
                <a16:creationId xmlns:a16="http://schemas.microsoft.com/office/drawing/2014/main" id="{1D957304-4EDF-DDA2-A2F6-6B1F01DD2E4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47</a:t>
            </a:fld>
            <a:endParaRPr/>
          </a:p>
        </p:txBody>
      </p:sp>
    </p:spTree>
    <p:extLst>
      <p:ext uri="{BB962C8B-B14F-4D97-AF65-F5344CB8AC3E}">
        <p14:creationId xmlns:p14="http://schemas.microsoft.com/office/powerpoint/2010/main" val="31559868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a:extLst>
            <a:ext uri="{FF2B5EF4-FFF2-40B4-BE49-F238E27FC236}">
              <a16:creationId xmlns:a16="http://schemas.microsoft.com/office/drawing/2014/main" id="{BD20311C-C4D4-307E-D09E-4F9A0E723046}"/>
            </a:ext>
          </a:extLst>
        </p:cNvPr>
        <p:cNvGrpSpPr/>
        <p:nvPr/>
      </p:nvGrpSpPr>
      <p:grpSpPr>
        <a:xfrm>
          <a:off x="0" y="0"/>
          <a:ext cx="0" cy="0"/>
          <a:chOff x="0" y="0"/>
          <a:chExt cx="0" cy="0"/>
        </a:xfrm>
      </p:grpSpPr>
      <p:sp>
        <p:nvSpPr>
          <p:cNvPr id="690" name="Google Shape;690;p35:notes">
            <a:extLst>
              <a:ext uri="{FF2B5EF4-FFF2-40B4-BE49-F238E27FC236}">
                <a16:creationId xmlns:a16="http://schemas.microsoft.com/office/drawing/2014/main" id="{856A3AA1-0783-9DF3-2E29-007795A7E7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1" name="Google Shape;691;p35:notes">
            <a:extLst>
              <a:ext uri="{FF2B5EF4-FFF2-40B4-BE49-F238E27FC236}">
                <a16:creationId xmlns:a16="http://schemas.microsoft.com/office/drawing/2014/main" id="{35E7E007-4F08-277F-9E50-605A4E94170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692" name="Google Shape;692;p35:notes">
            <a:extLst>
              <a:ext uri="{FF2B5EF4-FFF2-40B4-BE49-F238E27FC236}">
                <a16:creationId xmlns:a16="http://schemas.microsoft.com/office/drawing/2014/main" id="{FBA40AD9-5494-AC6B-5E84-918D17C54B8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48</a:t>
            </a:fld>
            <a:endParaRPr/>
          </a:p>
        </p:txBody>
      </p:sp>
    </p:spTree>
    <p:extLst>
      <p:ext uri="{BB962C8B-B14F-4D97-AF65-F5344CB8AC3E}">
        <p14:creationId xmlns:p14="http://schemas.microsoft.com/office/powerpoint/2010/main" val="23913716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a:extLst>
            <a:ext uri="{FF2B5EF4-FFF2-40B4-BE49-F238E27FC236}">
              <a16:creationId xmlns:a16="http://schemas.microsoft.com/office/drawing/2014/main" id="{2778819A-7B7F-A815-82E4-2DE1BB76D835}"/>
            </a:ext>
          </a:extLst>
        </p:cNvPr>
        <p:cNvGrpSpPr/>
        <p:nvPr/>
      </p:nvGrpSpPr>
      <p:grpSpPr>
        <a:xfrm>
          <a:off x="0" y="0"/>
          <a:ext cx="0" cy="0"/>
          <a:chOff x="0" y="0"/>
          <a:chExt cx="0" cy="0"/>
        </a:xfrm>
      </p:grpSpPr>
      <p:sp>
        <p:nvSpPr>
          <p:cNvPr id="690" name="Google Shape;690;p35:notes">
            <a:extLst>
              <a:ext uri="{FF2B5EF4-FFF2-40B4-BE49-F238E27FC236}">
                <a16:creationId xmlns:a16="http://schemas.microsoft.com/office/drawing/2014/main" id="{ABCC244A-A9E1-85B2-0F25-2EF9E21C37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1" name="Google Shape;691;p35:notes">
            <a:extLst>
              <a:ext uri="{FF2B5EF4-FFF2-40B4-BE49-F238E27FC236}">
                <a16:creationId xmlns:a16="http://schemas.microsoft.com/office/drawing/2014/main" id="{A1DC3BA5-C59B-9243-5FB3-0E1100A5370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692" name="Google Shape;692;p35:notes">
            <a:extLst>
              <a:ext uri="{FF2B5EF4-FFF2-40B4-BE49-F238E27FC236}">
                <a16:creationId xmlns:a16="http://schemas.microsoft.com/office/drawing/2014/main" id="{7E59E519-44F4-06FE-93C8-0E40B1000A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49</a:t>
            </a:fld>
            <a:endParaRPr/>
          </a:p>
        </p:txBody>
      </p:sp>
    </p:spTree>
    <p:extLst>
      <p:ext uri="{BB962C8B-B14F-4D97-AF65-F5344CB8AC3E}">
        <p14:creationId xmlns:p14="http://schemas.microsoft.com/office/powerpoint/2010/main" val="2538558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5BEA0F-6C61-4412-98B4-3B1B2AF6C74C}" type="slidenum">
              <a:rPr lang="en-GB" smtClean="0"/>
              <a:t>5</a:t>
            </a:fld>
            <a:endParaRPr lang="en-GB"/>
          </a:p>
        </p:txBody>
      </p:sp>
    </p:spTree>
    <p:extLst>
      <p:ext uri="{BB962C8B-B14F-4D97-AF65-F5344CB8AC3E}">
        <p14:creationId xmlns:p14="http://schemas.microsoft.com/office/powerpoint/2010/main" val="2892655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defTabSz="931774">
              <a:buFont typeface="+mj-lt"/>
              <a:buNone/>
              <a:defRPr/>
            </a:pPr>
            <a:endParaRPr lang="el-GR" sz="1100" dirty="0">
              <a:solidFill>
                <a:schemeClr val="bg1"/>
              </a:solidFill>
              <a:latin typeface="Verdana Pro" panose="020B0604030504040204" pitchFamily="34" charset="0"/>
            </a:endParaRPr>
          </a:p>
        </p:txBody>
      </p:sp>
      <p:sp>
        <p:nvSpPr>
          <p:cNvPr id="4" name="Slide Number Placeholder 3"/>
          <p:cNvSpPr>
            <a:spLocks noGrp="1"/>
          </p:cNvSpPr>
          <p:nvPr>
            <p:ph type="sldNum" sz="quarter" idx="10"/>
          </p:nvPr>
        </p:nvSpPr>
        <p:spPr/>
        <p:txBody>
          <a:bodyPr/>
          <a:lstStyle/>
          <a:p>
            <a:fld id="{C05BEA0F-6C61-4412-98B4-3B1B2AF6C74C}" type="slidenum">
              <a:rPr lang="en-GB" smtClean="0"/>
              <a:t>50</a:t>
            </a:fld>
            <a:endParaRPr lang="en-GB"/>
          </a:p>
        </p:txBody>
      </p:sp>
    </p:spTree>
    <p:extLst>
      <p:ext uri="{BB962C8B-B14F-4D97-AF65-F5344CB8AC3E}">
        <p14:creationId xmlns:p14="http://schemas.microsoft.com/office/powerpoint/2010/main" val="17041482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a:extLst>
            <a:ext uri="{FF2B5EF4-FFF2-40B4-BE49-F238E27FC236}">
              <a16:creationId xmlns:a16="http://schemas.microsoft.com/office/drawing/2014/main" id="{8B7D3EE2-B87A-A440-A5F6-CE00FEE93D56}"/>
            </a:ext>
          </a:extLst>
        </p:cNvPr>
        <p:cNvGrpSpPr/>
        <p:nvPr/>
      </p:nvGrpSpPr>
      <p:grpSpPr>
        <a:xfrm>
          <a:off x="0" y="0"/>
          <a:ext cx="0" cy="0"/>
          <a:chOff x="0" y="0"/>
          <a:chExt cx="0" cy="0"/>
        </a:xfrm>
      </p:grpSpPr>
      <p:sp>
        <p:nvSpPr>
          <p:cNvPr id="1125" name="Google Shape;1125;p78:notes">
            <a:extLst>
              <a:ext uri="{FF2B5EF4-FFF2-40B4-BE49-F238E27FC236}">
                <a16:creationId xmlns:a16="http://schemas.microsoft.com/office/drawing/2014/main" id="{A3384749-2D10-9309-5E4E-62628BBA11A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26" name="Google Shape;1126;p78:notes">
            <a:extLst>
              <a:ext uri="{FF2B5EF4-FFF2-40B4-BE49-F238E27FC236}">
                <a16:creationId xmlns:a16="http://schemas.microsoft.com/office/drawing/2014/main" id="{7E1451C0-AA7C-5190-18EA-D1064A9DB70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7" name="Google Shape;1127;p78:notes">
            <a:extLst>
              <a:ext uri="{FF2B5EF4-FFF2-40B4-BE49-F238E27FC236}">
                <a16:creationId xmlns:a16="http://schemas.microsoft.com/office/drawing/2014/main" id="{99AE12C8-A709-2B74-BE53-3808660D05C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l-G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630023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a:extLst>
            <a:ext uri="{FF2B5EF4-FFF2-40B4-BE49-F238E27FC236}">
              <a16:creationId xmlns:a16="http://schemas.microsoft.com/office/drawing/2014/main" id="{52CE7522-4082-9950-BE53-86556D4043EA}"/>
            </a:ext>
          </a:extLst>
        </p:cNvPr>
        <p:cNvGrpSpPr/>
        <p:nvPr/>
      </p:nvGrpSpPr>
      <p:grpSpPr>
        <a:xfrm>
          <a:off x="0" y="0"/>
          <a:ext cx="0" cy="0"/>
          <a:chOff x="0" y="0"/>
          <a:chExt cx="0" cy="0"/>
        </a:xfrm>
      </p:grpSpPr>
      <p:sp>
        <p:nvSpPr>
          <p:cNvPr id="698" name="Google Shape;698;p36:notes">
            <a:extLst>
              <a:ext uri="{FF2B5EF4-FFF2-40B4-BE49-F238E27FC236}">
                <a16:creationId xmlns:a16="http://schemas.microsoft.com/office/drawing/2014/main" id="{C3E64C52-6D00-2C77-F934-D6F16A8338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9" name="Google Shape;699;p36:notes">
            <a:extLst>
              <a:ext uri="{FF2B5EF4-FFF2-40B4-BE49-F238E27FC236}">
                <a16:creationId xmlns:a16="http://schemas.microsoft.com/office/drawing/2014/main" id="{1705F438-F6F8-8789-417F-B2C30709B3E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p36:notes">
            <a:extLst>
              <a:ext uri="{FF2B5EF4-FFF2-40B4-BE49-F238E27FC236}">
                <a16:creationId xmlns:a16="http://schemas.microsoft.com/office/drawing/2014/main" id="{460E234D-2D31-2AFE-6837-A1E050691FB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52</a:t>
            </a:fld>
            <a:endParaRPr/>
          </a:p>
        </p:txBody>
      </p:sp>
    </p:spTree>
    <p:extLst>
      <p:ext uri="{BB962C8B-B14F-4D97-AF65-F5344CB8AC3E}">
        <p14:creationId xmlns:p14="http://schemas.microsoft.com/office/powerpoint/2010/main" val="13231460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36" name="Google Shape;1136;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7" name="Google Shape;1137;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53</a:t>
            </a:fld>
            <a:endParaRPr/>
          </a:p>
        </p:txBody>
      </p:sp>
    </p:spTree>
    <p:extLst>
      <p:ext uri="{BB962C8B-B14F-4D97-AF65-F5344CB8AC3E}">
        <p14:creationId xmlns:p14="http://schemas.microsoft.com/office/powerpoint/2010/main" val="35667751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A137C-81D0-0C0D-389F-36B41BF3E5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AC149-8B27-D89A-1D40-E922261A76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CEF0418-5E46-5793-1A06-527B5137C9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486C30-53B2-A1DB-572D-34A9E04E1540}"/>
              </a:ext>
            </a:extLst>
          </p:cNvPr>
          <p:cNvSpPr>
            <a:spLocks noGrp="1"/>
          </p:cNvSpPr>
          <p:nvPr>
            <p:ph type="sldNum" sz="quarter" idx="10"/>
          </p:nvPr>
        </p:nvSpPr>
        <p:spPr/>
        <p:txBody>
          <a:bodyPr/>
          <a:lstStyle/>
          <a:p>
            <a:fld id="{C05BEA0F-6C61-4412-98B4-3B1B2AF6C74C}" type="slidenum">
              <a:rPr lang="en-GB" smtClean="0"/>
              <a:t>54</a:t>
            </a:fld>
            <a:endParaRPr lang="en-GB"/>
          </a:p>
        </p:txBody>
      </p:sp>
    </p:spTree>
    <p:extLst>
      <p:ext uri="{BB962C8B-B14F-4D97-AF65-F5344CB8AC3E}">
        <p14:creationId xmlns:p14="http://schemas.microsoft.com/office/powerpoint/2010/main" val="26968287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15" name="Google Shape;71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1" dirty="0"/>
          </a:p>
        </p:txBody>
      </p:sp>
      <p:sp>
        <p:nvSpPr>
          <p:cNvPr id="716" name="Google Shape;716;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27" name="Google Shape;72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728" name="Google Shape;728;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34" name="Google Shape;73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1" dirty="0"/>
          </a:p>
        </p:txBody>
      </p:sp>
      <p:sp>
        <p:nvSpPr>
          <p:cNvPr id="735" name="Google Shape;73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47" name="Google Shape;74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48" name="Google Shape;748;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62" name="Google Shape;76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3" name="Google Shape;763;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29" name="Google Shape;3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0" name="Google Shape;3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FDA46-FC10-9556-8FA8-23E3788E1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742723-6F1D-2812-19AA-1636A34523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6606868-FFC0-D904-09E0-0FBC9354585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BE1A1D-E08A-496B-0616-8E77098278FB}"/>
              </a:ext>
            </a:extLst>
          </p:cNvPr>
          <p:cNvSpPr>
            <a:spLocks noGrp="1"/>
          </p:cNvSpPr>
          <p:nvPr>
            <p:ph type="sldNum" sz="quarter" idx="10"/>
          </p:nvPr>
        </p:nvSpPr>
        <p:spPr/>
        <p:txBody>
          <a:bodyPr/>
          <a:lstStyle/>
          <a:p>
            <a:fld id="{C05BEA0F-6C61-4412-98B4-3B1B2AF6C74C}" type="slidenum">
              <a:rPr lang="en-GB" smtClean="0"/>
              <a:t>60</a:t>
            </a:fld>
            <a:endParaRPr lang="en-GB"/>
          </a:p>
        </p:txBody>
      </p:sp>
    </p:spTree>
    <p:extLst>
      <p:ext uri="{BB962C8B-B14F-4D97-AF65-F5344CB8AC3E}">
        <p14:creationId xmlns:p14="http://schemas.microsoft.com/office/powerpoint/2010/main" val="310118086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85" name="Google Shape;78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86" name="Google Shape;786;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99" name="Google Shape;79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07" name="Google Shape;80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8" name="Google Shape;808;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36602-A822-47EC-684C-9DF2595CA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4181AD-0F3B-5CB6-20A0-93314CB1EB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615D81-6EF7-6FE5-5449-043402C9EF3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E30E6E-992E-0823-E788-69302A0626D8}"/>
              </a:ext>
            </a:extLst>
          </p:cNvPr>
          <p:cNvSpPr>
            <a:spLocks noGrp="1"/>
          </p:cNvSpPr>
          <p:nvPr>
            <p:ph type="sldNum" sz="quarter" idx="10"/>
          </p:nvPr>
        </p:nvSpPr>
        <p:spPr/>
        <p:txBody>
          <a:bodyPr/>
          <a:lstStyle/>
          <a:p>
            <a:fld id="{C05BEA0F-6C61-4412-98B4-3B1B2AF6C74C}" type="slidenum">
              <a:rPr lang="en-GB" smtClean="0"/>
              <a:t>64</a:t>
            </a:fld>
            <a:endParaRPr lang="en-GB"/>
          </a:p>
        </p:txBody>
      </p:sp>
    </p:spTree>
    <p:extLst>
      <p:ext uri="{BB962C8B-B14F-4D97-AF65-F5344CB8AC3E}">
        <p14:creationId xmlns:p14="http://schemas.microsoft.com/office/powerpoint/2010/main" val="137882509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l-GR" sz="1200" spc="-5" dirty="0">
              <a:cs typeface="Calibri"/>
            </a:endParaRPr>
          </a:p>
        </p:txBody>
      </p:sp>
      <p:sp>
        <p:nvSpPr>
          <p:cNvPr id="4" name="Slide Number Placeholder 3"/>
          <p:cNvSpPr>
            <a:spLocks noGrp="1"/>
          </p:cNvSpPr>
          <p:nvPr>
            <p:ph type="sldNum" sz="quarter" idx="10"/>
          </p:nvPr>
        </p:nvSpPr>
        <p:spPr/>
        <p:txBody>
          <a:bodyPr/>
          <a:lstStyle/>
          <a:p>
            <a:fld id="{4EDA589F-84CA-4069-B718-FA6F2CB8EE53}" type="slidenum">
              <a:rPr lang="en-US" smtClean="0"/>
              <a:t>65</a:t>
            </a:fld>
            <a:endParaRPr lang="en-US"/>
          </a:p>
        </p:txBody>
      </p:sp>
    </p:spTree>
    <p:extLst>
      <p:ext uri="{BB962C8B-B14F-4D97-AF65-F5344CB8AC3E}">
        <p14:creationId xmlns:p14="http://schemas.microsoft.com/office/powerpoint/2010/main" val="21101954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23" name="Google Shape;823;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4" name="Google Shape;824;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30" name="Google Shape;83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1" name="Google Shape;83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37" name="Google Shape;83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38" name="Google Shape;838;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53" name="Google Shape;85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54" name="Google Shape;854;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a:extLst>
            <a:ext uri="{FF2B5EF4-FFF2-40B4-BE49-F238E27FC236}">
              <a16:creationId xmlns:a16="http://schemas.microsoft.com/office/drawing/2014/main" id="{0365CC1A-2ADD-BD1A-E41D-868BC323E674}"/>
            </a:ext>
          </a:extLst>
        </p:cNvPr>
        <p:cNvGrpSpPr/>
        <p:nvPr/>
      </p:nvGrpSpPr>
      <p:grpSpPr>
        <a:xfrm>
          <a:off x="0" y="0"/>
          <a:ext cx="0" cy="0"/>
          <a:chOff x="0" y="0"/>
          <a:chExt cx="0" cy="0"/>
        </a:xfrm>
      </p:grpSpPr>
      <p:sp>
        <p:nvSpPr>
          <p:cNvPr id="328" name="Google Shape;328;p6:notes">
            <a:extLst>
              <a:ext uri="{FF2B5EF4-FFF2-40B4-BE49-F238E27FC236}">
                <a16:creationId xmlns:a16="http://schemas.microsoft.com/office/drawing/2014/main" id="{9156413B-1CFA-F874-EA3F-53C6B2467E4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29" name="Google Shape;329;p6:notes">
            <a:extLst>
              <a:ext uri="{FF2B5EF4-FFF2-40B4-BE49-F238E27FC236}">
                <a16:creationId xmlns:a16="http://schemas.microsoft.com/office/drawing/2014/main" id="{EC2F81F2-A1A6-B4C7-CF99-D63F2ECA053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0" name="Google Shape;330;p6:notes">
            <a:extLst>
              <a:ext uri="{FF2B5EF4-FFF2-40B4-BE49-F238E27FC236}">
                <a16:creationId xmlns:a16="http://schemas.microsoft.com/office/drawing/2014/main" id="{826A73C4-02CE-2D77-8291-2824C4B8B25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a:t>
            </a:fld>
            <a:endParaRPr/>
          </a:p>
        </p:txBody>
      </p:sp>
    </p:spTree>
    <p:extLst>
      <p:ext uri="{BB962C8B-B14F-4D97-AF65-F5344CB8AC3E}">
        <p14:creationId xmlns:p14="http://schemas.microsoft.com/office/powerpoint/2010/main" val="13399741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2065" marR="27940" indent="0">
              <a:lnSpc>
                <a:spcPct val="100000"/>
              </a:lnSpc>
              <a:buFont typeface="Wingdings"/>
              <a:buNone/>
              <a:tabLst>
                <a:tab pos="299085" algn="l"/>
                <a:tab pos="299720" algn="l"/>
              </a:tabLst>
            </a:pPr>
            <a:endParaRPr lang="en-GB" sz="1100" dirty="0">
              <a:latin typeface="Calibri"/>
              <a:cs typeface="Calibri"/>
            </a:endParaRPr>
          </a:p>
        </p:txBody>
      </p:sp>
      <p:sp>
        <p:nvSpPr>
          <p:cNvPr id="4" name="Slide Number Placeholder 3"/>
          <p:cNvSpPr>
            <a:spLocks noGrp="1"/>
          </p:cNvSpPr>
          <p:nvPr>
            <p:ph type="sldNum" sz="quarter" idx="10"/>
          </p:nvPr>
        </p:nvSpPr>
        <p:spPr/>
        <p:txBody>
          <a:bodyPr/>
          <a:lstStyle/>
          <a:p>
            <a:fld id="{4EDA589F-84CA-4069-B718-FA6F2CB8EE53}" type="slidenum">
              <a:rPr lang="en-US" smtClean="0"/>
              <a:t>70</a:t>
            </a:fld>
            <a:endParaRPr lang="en-US"/>
          </a:p>
        </p:txBody>
      </p:sp>
    </p:spTree>
    <p:extLst>
      <p:ext uri="{BB962C8B-B14F-4D97-AF65-F5344CB8AC3E}">
        <p14:creationId xmlns:p14="http://schemas.microsoft.com/office/powerpoint/2010/main" val="38934603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80" name="Google Shape;88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1" name="Google Shape;881;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54" name="Google Shape;954;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5" name="Google Shape;955;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62" name="Google Shape;962;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3" name="Google Shape;963;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70" name="Google Shape;970;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1" name="Google Shape;971;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DA589F-84CA-4069-B718-FA6F2CB8EE53}" type="slidenum">
              <a:rPr lang="en-US" smtClean="0"/>
              <a:t>75</a:t>
            </a:fld>
            <a:endParaRPr lang="en-US"/>
          </a:p>
        </p:txBody>
      </p:sp>
    </p:spTree>
    <p:extLst>
      <p:ext uri="{BB962C8B-B14F-4D97-AF65-F5344CB8AC3E}">
        <p14:creationId xmlns:p14="http://schemas.microsoft.com/office/powerpoint/2010/main" val="56304438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80" name="Google Shape;98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1" name="Google Shape;981;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DA589F-84CA-4069-B718-FA6F2CB8EE53}" type="slidenum">
              <a:rPr lang="en-US" smtClean="0"/>
              <a:t>77</a:t>
            </a:fld>
            <a:endParaRPr lang="en-US"/>
          </a:p>
        </p:txBody>
      </p:sp>
    </p:spTree>
    <p:extLst>
      <p:ext uri="{BB962C8B-B14F-4D97-AF65-F5344CB8AC3E}">
        <p14:creationId xmlns:p14="http://schemas.microsoft.com/office/powerpoint/2010/main" val="30947708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91" name="Google Shape;991;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92" name="Google Shape;992;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45" name="Google Shape;1145;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46" name="Google Shape;1146;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defTabSz="931774">
              <a:buFont typeface="Arial" panose="020B0604020202020204" pitchFamily="34" charset="0"/>
              <a:buNone/>
              <a:defRPr/>
            </a:pPr>
            <a:endParaRPr lang="el-GR" dirty="0"/>
          </a:p>
        </p:txBody>
      </p:sp>
      <p:sp>
        <p:nvSpPr>
          <p:cNvPr id="4" name="Slide Number Placeholder 3"/>
          <p:cNvSpPr>
            <a:spLocks noGrp="1"/>
          </p:cNvSpPr>
          <p:nvPr>
            <p:ph type="sldNum" sz="quarter" idx="10"/>
          </p:nvPr>
        </p:nvSpPr>
        <p:spPr/>
        <p:txBody>
          <a:bodyPr/>
          <a:lstStyle/>
          <a:p>
            <a:fld id="{C05BEA0F-6C61-4412-98B4-3B1B2AF6C74C}" type="slidenum">
              <a:rPr lang="en-GB" smtClean="0"/>
              <a:t>8</a:t>
            </a:fld>
            <a:endParaRPr lang="en-GB"/>
          </a:p>
        </p:txBody>
      </p:sp>
    </p:spTree>
    <p:extLst>
      <p:ext uri="{BB962C8B-B14F-4D97-AF65-F5344CB8AC3E}">
        <p14:creationId xmlns:p14="http://schemas.microsoft.com/office/powerpoint/2010/main" val="92241812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52" name="Google Shape;1152;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53" name="Google Shape;1153;p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80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defTabSz="931774">
              <a:buFont typeface="Arial" panose="020B0604020202020204" pitchFamily="34" charset="0"/>
              <a:buNone/>
              <a:defRPr/>
            </a:pPr>
            <a:endParaRPr lang="el-GR" dirty="0"/>
          </a:p>
        </p:txBody>
      </p:sp>
      <p:sp>
        <p:nvSpPr>
          <p:cNvPr id="4" name="Slide Number Placeholder 3"/>
          <p:cNvSpPr>
            <a:spLocks noGrp="1"/>
          </p:cNvSpPr>
          <p:nvPr>
            <p:ph type="sldNum" sz="quarter" idx="10"/>
          </p:nvPr>
        </p:nvSpPr>
        <p:spPr/>
        <p:txBody>
          <a:bodyPr/>
          <a:lstStyle/>
          <a:p>
            <a:fld id="{C05BEA0F-6C61-4412-98B4-3B1B2AF6C74C}" type="slidenum">
              <a:rPr lang="en-GB" smtClean="0"/>
              <a:t>9</a:t>
            </a:fld>
            <a:endParaRPr lang="en-GB"/>
          </a:p>
        </p:txBody>
      </p:sp>
    </p:spTree>
    <p:extLst>
      <p:ext uri="{BB962C8B-B14F-4D97-AF65-F5344CB8AC3E}">
        <p14:creationId xmlns:p14="http://schemas.microsoft.com/office/powerpoint/2010/main" val="14080255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8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8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Google Shape;14;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pic>
        <p:nvPicPr>
          <p:cNvPr id="17" name="Google Shape;17;p84" descr="Shape, rectangle&#10;&#10;Description automatically generated"/>
          <p:cNvPicPr preferRelativeResize="0"/>
          <p:nvPr/>
        </p:nvPicPr>
        <p:blipFill rotWithShape="1">
          <a:blip r:embed="rId2">
            <a:alphaModFix/>
          </a:blip>
          <a:srcRect/>
          <a:stretch/>
        </p:blipFill>
        <p:spPr>
          <a:xfrm>
            <a:off x="0" y="0"/>
            <a:ext cx="12264887" cy="690566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9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2" name="Google Shape;72;p9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5" name="Google Shape;75;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90"/>
        <p:cNvGrpSpPr/>
        <p:nvPr/>
      </p:nvGrpSpPr>
      <p:grpSpPr>
        <a:xfrm>
          <a:off x="0" y="0"/>
          <a:ext cx="0" cy="0"/>
          <a:chOff x="0" y="0"/>
          <a:chExt cx="0" cy="0"/>
        </a:xfrm>
      </p:grpSpPr>
      <p:sp>
        <p:nvSpPr>
          <p:cNvPr id="91" name="Google Shape;91;p88"/>
          <p:cNvSpPr txBox="1">
            <a:spLocks noGrp="1"/>
          </p:cNvSpPr>
          <p:nvPr>
            <p:ph type="title"/>
          </p:nvPr>
        </p:nvSpPr>
        <p:spPr>
          <a:xfrm>
            <a:off x="2967100" y="3137738"/>
            <a:ext cx="6257798" cy="39179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1" i="0">
                <a:solidFill>
                  <a:srgbClr val="1EA19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88"/>
          <p:cNvSpPr txBox="1">
            <a:spLocks noGrp="1"/>
          </p:cNvSpPr>
          <p:nvPr>
            <p:ph type="body" idx="1"/>
          </p:nvPr>
        </p:nvSpPr>
        <p:spPr>
          <a:xfrm>
            <a:off x="708228" y="1995804"/>
            <a:ext cx="6039484" cy="168402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3" name="Google Shape;93;p88"/>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88"/>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88"/>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sz="1800">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03"/>
        <p:cNvGrpSpPr/>
        <p:nvPr/>
      </p:nvGrpSpPr>
      <p:grpSpPr>
        <a:xfrm>
          <a:off x="0" y="0"/>
          <a:ext cx="0" cy="0"/>
          <a:chOff x="0" y="0"/>
          <a:chExt cx="0" cy="0"/>
        </a:xfrm>
      </p:grpSpPr>
      <p:sp>
        <p:nvSpPr>
          <p:cNvPr id="104" name="Google Shape;104;p99"/>
          <p:cNvSpPr txBox="1">
            <a:spLocks noGrp="1"/>
          </p:cNvSpPr>
          <p:nvPr>
            <p:ph type="title"/>
          </p:nvPr>
        </p:nvSpPr>
        <p:spPr>
          <a:xfrm>
            <a:off x="2967100" y="3137738"/>
            <a:ext cx="6257798" cy="39179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1" i="0">
                <a:solidFill>
                  <a:srgbClr val="1EA19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99"/>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6" name="Google Shape;106;p99"/>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7" name="Google Shape;107;p99"/>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99"/>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99"/>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sz="1800">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10"/>
        <p:cNvGrpSpPr/>
        <p:nvPr/>
      </p:nvGrpSpPr>
      <p:grpSpPr>
        <a:xfrm>
          <a:off x="0" y="0"/>
          <a:ext cx="0" cy="0"/>
          <a:chOff x="0" y="0"/>
          <a:chExt cx="0" cy="0"/>
        </a:xfrm>
      </p:grpSpPr>
      <p:sp>
        <p:nvSpPr>
          <p:cNvPr id="111" name="Google Shape;111;p100"/>
          <p:cNvSpPr txBox="1">
            <a:spLocks noGrp="1"/>
          </p:cNvSpPr>
          <p:nvPr>
            <p:ph type="title"/>
          </p:nvPr>
        </p:nvSpPr>
        <p:spPr>
          <a:xfrm>
            <a:off x="2967100" y="3137738"/>
            <a:ext cx="6257798" cy="39179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1" i="0">
                <a:solidFill>
                  <a:srgbClr val="1EA19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00"/>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00"/>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00"/>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sz="1800">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15"/>
        <p:cNvGrpSpPr/>
        <p:nvPr/>
      </p:nvGrpSpPr>
      <p:grpSpPr>
        <a:xfrm>
          <a:off x="0" y="0"/>
          <a:ext cx="0" cy="0"/>
          <a:chOff x="0" y="0"/>
          <a:chExt cx="0" cy="0"/>
        </a:xfrm>
      </p:grpSpPr>
      <p:pic>
        <p:nvPicPr>
          <p:cNvPr id="116" name="Google Shape;116;p101"/>
          <p:cNvPicPr preferRelativeResize="0"/>
          <p:nvPr/>
        </p:nvPicPr>
        <p:blipFill rotWithShape="1">
          <a:blip r:embed="rId2">
            <a:alphaModFix/>
          </a:blip>
          <a:srcRect/>
          <a:stretch/>
        </p:blipFill>
        <p:spPr>
          <a:xfrm>
            <a:off x="0" y="0"/>
            <a:ext cx="12166091" cy="6850377"/>
          </a:xfrm>
          <a:prstGeom prst="rect">
            <a:avLst/>
          </a:prstGeom>
          <a:noFill/>
          <a:ln>
            <a:noFill/>
          </a:ln>
        </p:spPr>
      </p:pic>
      <p:sp>
        <p:nvSpPr>
          <p:cNvPr id="117" name="Google Shape;117;p101"/>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01"/>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01"/>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sz="1800">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103"/>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103"/>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32" name="Google Shape;132;p10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0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0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104"/>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104"/>
          <p:cNvSpPr txBox="1">
            <a:spLocks noGrp="1"/>
          </p:cNvSpPr>
          <p:nvPr>
            <p:ph type="body" idx="1"/>
          </p:nvPr>
        </p:nvSpPr>
        <p:spPr>
          <a:xfrm>
            <a:off x="609600" y="1196753"/>
            <a:ext cx="10972800" cy="4929411"/>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8" name="Google Shape;138;p10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0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0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1"/>
        <p:cNvGrpSpPr/>
        <p:nvPr/>
      </p:nvGrpSpPr>
      <p:grpSpPr>
        <a:xfrm>
          <a:off x="0" y="0"/>
          <a:ext cx="0" cy="0"/>
          <a:chOff x="0" y="0"/>
          <a:chExt cx="0" cy="0"/>
        </a:xfrm>
      </p:grpSpPr>
      <p:sp>
        <p:nvSpPr>
          <p:cNvPr id="142" name="Google Shape;142;p105"/>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10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44" name="Google Shape;144;p10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10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10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7"/>
        <p:cNvGrpSpPr/>
        <p:nvPr/>
      </p:nvGrpSpPr>
      <p:grpSpPr>
        <a:xfrm>
          <a:off x="0" y="0"/>
          <a:ext cx="0" cy="0"/>
          <a:chOff x="0" y="0"/>
          <a:chExt cx="0" cy="0"/>
        </a:xfrm>
      </p:grpSpPr>
      <p:sp>
        <p:nvSpPr>
          <p:cNvPr id="148" name="Google Shape;148;p106"/>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106"/>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50" name="Google Shape;150;p106"/>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51" name="Google Shape;151;p10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0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10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4"/>
        <p:cNvGrpSpPr/>
        <p:nvPr/>
      </p:nvGrpSpPr>
      <p:grpSpPr>
        <a:xfrm>
          <a:off x="0" y="0"/>
          <a:ext cx="0" cy="0"/>
          <a:chOff x="0" y="0"/>
          <a:chExt cx="0" cy="0"/>
        </a:xfrm>
      </p:grpSpPr>
      <p:sp>
        <p:nvSpPr>
          <p:cNvPr id="155" name="Google Shape;155;p107"/>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107"/>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57" name="Google Shape;157;p107"/>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58" name="Google Shape;158;p107"/>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59" name="Google Shape;159;p107"/>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60" name="Google Shape;160;p10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0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0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8"/>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3"/>
        <p:cNvGrpSpPr/>
        <p:nvPr/>
      </p:nvGrpSpPr>
      <p:grpSpPr>
        <a:xfrm>
          <a:off x="0" y="0"/>
          <a:ext cx="0" cy="0"/>
          <a:chOff x="0" y="0"/>
          <a:chExt cx="0" cy="0"/>
        </a:xfrm>
      </p:grpSpPr>
      <p:sp>
        <p:nvSpPr>
          <p:cNvPr id="164" name="Google Shape;164;p108"/>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10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10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10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8"/>
        <p:cNvGrpSpPr/>
        <p:nvPr/>
      </p:nvGrpSpPr>
      <p:grpSpPr>
        <a:xfrm>
          <a:off x="0" y="0"/>
          <a:ext cx="0" cy="0"/>
          <a:chOff x="0" y="0"/>
          <a:chExt cx="0" cy="0"/>
        </a:xfrm>
      </p:grpSpPr>
      <p:sp>
        <p:nvSpPr>
          <p:cNvPr id="169" name="Google Shape;169;p10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10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10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2"/>
        <p:cNvGrpSpPr/>
        <p:nvPr/>
      </p:nvGrpSpPr>
      <p:grpSpPr>
        <a:xfrm>
          <a:off x="0" y="0"/>
          <a:ext cx="0" cy="0"/>
          <a:chOff x="0" y="0"/>
          <a:chExt cx="0" cy="0"/>
        </a:xfrm>
      </p:grpSpPr>
      <p:sp>
        <p:nvSpPr>
          <p:cNvPr id="173" name="Google Shape;173;p110"/>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110"/>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75" name="Google Shape;175;p110"/>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76" name="Google Shape;176;p1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9"/>
        <p:cNvGrpSpPr/>
        <p:nvPr/>
      </p:nvGrpSpPr>
      <p:grpSpPr>
        <a:xfrm>
          <a:off x="0" y="0"/>
          <a:ext cx="0" cy="0"/>
          <a:chOff x="0" y="0"/>
          <a:chExt cx="0" cy="0"/>
        </a:xfrm>
      </p:grpSpPr>
      <p:sp>
        <p:nvSpPr>
          <p:cNvPr id="180" name="Google Shape;180;p111"/>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111"/>
          <p:cNvSpPr>
            <a:spLocks noGrp="1"/>
          </p:cNvSpPr>
          <p:nvPr>
            <p:ph type="pic" idx="2"/>
          </p:nvPr>
        </p:nvSpPr>
        <p:spPr>
          <a:xfrm>
            <a:off x="2389717" y="612775"/>
            <a:ext cx="7315200" cy="4114800"/>
          </a:xfrm>
          <a:prstGeom prst="rect">
            <a:avLst/>
          </a:prstGeom>
          <a:noFill/>
          <a:ln>
            <a:noFill/>
          </a:ln>
        </p:spPr>
        <p:txBody>
          <a:bodyPr/>
          <a:lstStyle/>
          <a:p>
            <a:endParaRPr lang="en-US"/>
          </a:p>
        </p:txBody>
      </p:sp>
      <p:sp>
        <p:nvSpPr>
          <p:cNvPr id="182" name="Google Shape;182;p111"/>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83" name="Google Shape;183;p1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6"/>
        <p:cNvGrpSpPr/>
        <p:nvPr/>
      </p:nvGrpSpPr>
      <p:grpSpPr>
        <a:xfrm>
          <a:off x="0" y="0"/>
          <a:ext cx="0" cy="0"/>
          <a:chOff x="0" y="0"/>
          <a:chExt cx="0" cy="0"/>
        </a:xfrm>
      </p:grpSpPr>
      <p:sp>
        <p:nvSpPr>
          <p:cNvPr id="187" name="Google Shape;187;p112"/>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112"/>
          <p:cNvSpPr txBox="1">
            <a:spLocks noGrp="1"/>
          </p:cNvSpPr>
          <p:nvPr>
            <p:ph type="body" idx="1"/>
          </p:nvPr>
        </p:nvSpPr>
        <p:spPr>
          <a:xfrm rot="5400000">
            <a:off x="3631295" y="-1824941"/>
            <a:ext cx="4929411"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9" name="Google Shape;189;p11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11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11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2"/>
        <p:cNvGrpSpPr/>
        <p:nvPr/>
      </p:nvGrpSpPr>
      <p:grpSpPr>
        <a:xfrm>
          <a:off x="0" y="0"/>
          <a:ext cx="0" cy="0"/>
          <a:chOff x="0" y="0"/>
          <a:chExt cx="0" cy="0"/>
        </a:xfrm>
      </p:grpSpPr>
      <p:sp>
        <p:nvSpPr>
          <p:cNvPr id="193" name="Google Shape;193;p113"/>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113"/>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5" name="Google Shape;195;p11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11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11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7_Title and Content">
  <p:cSld name="47_Title and Content">
    <p:spTree>
      <p:nvGrpSpPr>
        <p:cNvPr id="1" name="Shape 198"/>
        <p:cNvGrpSpPr/>
        <p:nvPr/>
      </p:nvGrpSpPr>
      <p:grpSpPr>
        <a:xfrm>
          <a:off x="0" y="0"/>
          <a:ext cx="0" cy="0"/>
          <a:chOff x="0" y="0"/>
          <a:chExt cx="0" cy="0"/>
        </a:xfrm>
      </p:grpSpPr>
      <p:sp>
        <p:nvSpPr>
          <p:cNvPr id="199" name="Google Shape;199;p114"/>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 name="Google Shape;200;p114"/>
          <p:cNvSpPr txBox="1"/>
          <p:nvPr/>
        </p:nvSpPr>
        <p:spPr>
          <a:xfrm>
            <a:off x="609600" y="274638"/>
            <a:ext cx="10972800" cy="715962"/>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100000"/>
              </a:lnSpc>
              <a:spcBef>
                <a:spcPts val="0"/>
              </a:spcBef>
              <a:spcAft>
                <a:spcPts val="0"/>
              </a:spcAft>
              <a:buClr>
                <a:schemeClr val="dk1"/>
              </a:buClr>
              <a:buSzPts val="4400"/>
              <a:buFont typeface="Calibri"/>
              <a:buNone/>
            </a:pPr>
            <a:endParaRPr sz="4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0"/>
        <p:cNvGrpSpPr/>
        <p:nvPr/>
      </p:nvGrpSpPr>
      <p:grpSpPr>
        <a:xfrm>
          <a:off x="0" y="0"/>
          <a:ext cx="0" cy="0"/>
          <a:chOff x="0" y="0"/>
          <a:chExt cx="0" cy="0"/>
        </a:xfrm>
      </p:grpSpPr>
      <p:sp>
        <p:nvSpPr>
          <p:cNvPr id="211" name="Google Shape;211;p11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11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13" name="Google Shape;213;p11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11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11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6"/>
        <p:cNvGrpSpPr/>
        <p:nvPr/>
      </p:nvGrpSpPr>
      <p:grpSpPr>
        <a:xfrm>
          <a:off x="0" y="0"/>
          <a:ext cx="0" cy="0"/>
          <a:chOff x="0" y="0"/>
          <a:chExt cx="0" cy="0"/>
        </a:xfrm>
      </p:grpSpPr>
      <p:sp>
        <p:nvSpPr>
          <p:cNvPr id="217" name="Google Shape;217;p117"/>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117"/>
          <p:cNvSpPr txBox="1">
            <a:spLocks noGrp="1"/>
          </p:cNvSpPr>
          <p:nvPr>
            <p:ph type="body" idx="1"/>
          </p:nvPr>
        </p:nvSpPr>
        <p:spPr>
          <a:xfrm>
            <a:off x="609600" y="1196753"/>
            <a:ext cx="10972800" cy="4929411"/>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9" name="Google Shape;219;p1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1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2"/>
        <p:cNvGrpSpPr/>
        <p:nvPr/>
      </p:nvGrpSpPr>
      <p:grpSpPr>
        <a:xfrm>
          <a:off x="0" y="0"/>
          <a:ext cx="0" cy="0"/>
          <a:chOff x="0" y="0"/>
          <a:chExt cx="0" cy="0"/>
        </a:xfrm>
      </p:grpSpPr>
      <p:sp>
        <p:nvSpPr>
          <p:cNvPr id="223" name="Google Shape;223;p11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11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25" name="Google Shape;225;p1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1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1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9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9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2" name="Google Shape;22;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8"/>
        <p:cNvGrpSpPr/>
        <p:nvPr/>
      </p:nvGrpSpPr>
      <p:grpSpPr>
        <a:xfrm>
          <a:off x="0" y="0"/>
          <a:ext cx="0" cy="0"/>
          <a:chOff x="0" y="0"/>
          <a:chExt cx="0" cy="0"/>
        </a:xfrm>
      </p:grpSpPr>
      <p:sp>
        <p:nvSpPr>
          <p:cNvPr id="229" name="Google Shape;229;p119"/>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11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231" name="Google Shape;231;p11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232" name="Google Shape;232;p1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1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 name="Google Shape;234;p1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5"/>
        <p:cNvGrpSpPr/>
        <p:nvPr/>
      </p:nvGrpSpPr>
      <p:grpSpPr>
        <a:xfrm>
          <a:off x="0" y="0"/>
          <a:ext cx="0" cy="0"/>
          <a:chOff x="0" y="0"/>
          <a:chExt cx="0" cy="0"/>
        </a:xfrm>
      </p:grpSpPr>
      <p:sp>
        <p:nvSpPr>
          <p:cNvPr id="236" name="Google Shape;236;p120"/>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12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38" name="Google Shape;238;p12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39" name="Google Shape;239;p12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40" name="Google Shape;240;p12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41" name="Google Shape;241;p1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1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1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4"/>
        <p:cNvGrpSpPr/>
        <p:nvPr/>
      </p:nvGrpSpPr>
      <p:grpSpPr>
        <a:xfrm>
          <a:off x="0" y="0"/>
          <a:ext cx="0" cy="0"/>
          <a:chOff x="0" y="0"/>
          <a:chExt cx="0" cy="0"/>
        </a:xfrm>
      </p:grpSpPr>
      <p:sp>
        <p:nvSpPr>
          <p:cNvPr id="245" name="Google Shape;245;p121"/>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1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1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1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9"/>
        <p:cNvGrpSpPr/>
        <p:nvPr/>
      </p:nvGrpSpPr>
      <p:grpSpPr>
        <a:xfrm>
          <a:off x="0" y="0"/>
          <a:ext cx="0" cy="0"/>
          <a:chOff x="0" y="0"/>
          <a:chExt cx="0" cy="0"/>
        </a:xfrm>
      </p:grpSpPr>
      <p:sp>
        <p:nvSpPr>
          <p:cNvPr id="250" name="Google Shape;250;p1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1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1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53"/>
        <p:cNvGrpSpPr/>
        <p:nvPr/>
      </p:nvGrpSpPr>
      <p:grpSpPr>
        <a:xfrm>
          <a:off x="0" y="0"/>
          <a:ext cx="0" cy="0"/>
          <a:chOff x="0" y="0"/>
          <a:chExt cx="0" cy="0"/>
        </a:xfrm>
      </p:grpSpPr>
      <p:sp>
        <p:nvSpPr>
          <p:cNvPr id="254" name="Google Shape;254;p12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5" name="Google Shape;255;p12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256" name="Google Shape;256;p12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57" name="Google Shape;257;p1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1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1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0"/>
        <p:cNvGrpSpPr/>
        <p:nvPr/>
      </p:nvGrpSpPr>
      <p:grpSpPr>
        <a:xfrm>
          <a:off x="0" y="0"/>
          <a:ext cx="0" cy="0"/>
          <a:chOff x="0" y="0"/>
          <a:chExt cx="0" cy="0"/>
        </a:xfrm>
      </p:grpSpPr>
      <p:sp>
        <p:nvSpPr>
          <p:cNvPr id="261" name="Google Shape;261;p12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2" name="Google Shape;262;p124"/>
          <p:cNvSpPr>
            <a:spLocks noGrp="1"/>
          </p:cNvSpPr>
          <p:nvPr>
            <p:ph type="pic" idx="2"/>
          </p:nvPr>
        </p:nvSpPr>
        <p:spPr>
          <a:xfrm>
            <a:off x="2389717" y="612775"/>
            <a:ext cx="7315200" cy="4114800"/>
          </a:xfrm>
          <a:prstGeom prst="rect">
            <a:avLst/>
          </a:prstGeom>
          <a:noFill/>
          <a:ln>
            <a:noFill/>
          </a:ln>
        </p:spPr>
        <p:txBody>
          <a:bodyPr/>
          <a:lstStyle/>
          <a:p>
            <a:endParaRPr lang="en-US"/>
          </a:p>
        </p:txBody>
      </p:sp>
      <p:sp>
        <p:nvSpPr>
          <p:cNvPr id="263" name="Google Shape;263;p12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64" name="Google Shape;264;p1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p1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1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7"/>
        <p:cNvGrpSpPr/>
        <p:nvPr/>
      </p:nvGrpSpPr>
      <p:grpSpPr>
        <a:xfrm>
          <a:off x="0" y="0"/>
          <a:ext cx="0" cy="0"/>
          <a:chOff x="0" y="0"/>
          <a:chExt cx="0" cy="0"/>
        </a:xfrm>
      </p:grpSpPr>
      <p:sp>
        <p:nvSpPr>
          <p:cNvPr id="268" name="Google Shape;268;p125"/>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125"/>
          <p:cNvSpPr txBox="1">
            <a:spLocks noGrp="1"/>
          </p:cNvSpPr>
          <p:nvPr>
            <p:ph type="body" idx="1"/>
          </p:nvPr>
        </p:nvSpPr>
        <p:spPr>
          <a:xfrm rot="5400000">
            <a:off x="3631295" y="-1824941"/>
            <a:ext cx="4929411"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0" name="Google Shape;270;p1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1" name="Google Shape;271;p1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1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73"/>
        <p:cNvGrpSpPr/>
        <p:nvPr/>
      </p:nvGrpSpPr>
      <p:grpSpPr>
        <a:xfrm>
          <a:off x="0" y="0"/>
          <a:ext cx="0" cy="0"/>
          <a:chOff x="0" y="0"/>
          <a:chExt cx="0" cy="0"/>
        </a:xfrm>
      </p:grpSpPr>
      <p:sp>
        <p:nvSpPr>
          <p:cNvPr id="274" name="Google Shape;274;p12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p12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6" name="Google Shape;276;p1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1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8" name="Google Shape;278;p1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47_Title and Content">
  <p:cSld name="47_Title and Content">
    <p:spTree>
      <p:nvGrpSpPr>
        <p:cNvPr id="1" name="Shape 279"/>
        <p:cNvGrpSpPr/>
        <p:nvPr/>
      </p:nvGrpSpPr>
      <p:grpSpPr>
        <a:xfrm>
          <a:off x="0" y="0"/>
          <a:ext cx="0" cy="0"/>
          <a:chOff x="0" y="0"/>
          <a:chExt cx="0" cy="0"/>
        </a:xfrm>
      </p:grpSpPr>
      <p:sp>
        <p:nvSpPr>
          <p:cNvPr id="280" name="Google Shape;280;p127"/>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1" name="Google Shape;281;p127"/>
          <p:cNvSpPr txBox="1"/>
          <p:nvPr/>
        </p:nvSpPr>
        <p:spPr>
          <a:xfrm>
            <a:off x="609600" y="274638"/>
            <a:ext cx="10972800" cy="715962"/>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100000"/>
              </a:lnSpc>
              <a:spcBef>
                <a:spcPts val="0"/>
              </a:spcBef>
              <a:spcAft>
                <a:spcPts val="0"/>
              </a:spcAft>
              <a:buClr>
                <a:schemeClr val="dk1"/>
              </a:buClr>
              <a:buSzPts val="4400"/>
              <a:buFont typeface="Calibri"/>
              <a:buNone/>
            </a:pPr>
            <a:endParaRPr sz="4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055FC6A-354B-4DA5-94F6-CCC4DDE206E0}"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2732248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9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9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55FC6A-354B-4DA5-94F6-CCC4DDE206E0}"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963426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55FC6A-354B-4DA5-94F6-CCC4DDE206E0}"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36115908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055FC6A-354B-4DA5-94F6-CCC4DDE206E0}"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35343800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055FC6A-354B-4DA5-94F6-CCC4DDE206E0}"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18763453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055FC6A-354B-4DA5-94F6-CCC4DDE206E0}"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35193219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5FC6A-354B-4DA5-94F6-CCC4DDE206E0}"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41160254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55FC6A-354B-4DA5-94F6-CCC4DDE206E0}"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30026566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55FC6A-354B-4DA5-94F6-CCC4DDE206E0}"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37168956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55FC6A-354B-4DA5-94F6-CCC4DDE206E0}"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5814105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55FC6A-354B-4DA5-94F6-CCC4DDE206E0}"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9B162B-4CD5-4016-ADF7-04F7C04287AD}" type="slidenum">
              <a:rPr lang="en-GB" smtClean="0"/>
              <a:t>‹#›</a:t>
            </a:fld>
            <a:endParaRPr lang="en-GB"/>
          </a:p>
        </p:txBody>
      </p:sp>
    </p:spTree>
    <p:extLst>
      <p:ext uri="{BB962C8B-B14F-4D97-AF65-F5344CB8AC3E}">
        <p14:creationId xmlns:p14="http://schemas.microsoft.com/office/powerpoint/2010/main" val="951728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9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 name="Google Shape;34;p9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5" name="Google Shape;35;p9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9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7" name="Google Shape;37;p9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 name="Google Shape;40;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9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9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9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4" name="Google Shape;54;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7"/>
        <p:cNvGrpSpPr/>
        <p:nvPr/>
      </p:nvGrpSpPr>
      <p:grpSpPr>
        <a:xfrm>
          <a:off x="0" y="0"/>
          <a:ext cx="0" cy="0"/>
          <a:chOff x="0" y="0"/>
          <a:chExt cx="0" cy="0"/>
        </a:xfrm>
      </p:grpSpPr>
      <p:sp>
        <p:nvSpPr>
          <p:cNvPr id="58" name="Google Shape;58;p9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9" name="Google Shape;59;p96"/>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60" name="Google Shape;60;p9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1" name="Google Shape;61;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2" name="Google Shape;62;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4"/>
        <p:cNvGrpSpPr/>
        <p:nvPr/>
      </p:nvGrpSpPr>
      <p:grpSpPr>
        <a:xfrm>
          <a:off x="0" y="0"/>
          <a:ext cx="0" cy="0"/>
          <a:chOff x="0" y="0"/>
          <a:chExt cx="0" cy="0"/>
        </a:xfrm>
      </p:grpSpPr>
      <p:sp>
        <p:nvSpPr>
          <p:cNvPr id="65" name="Google Shape;65;p9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9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9" name="Google Shape;69;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jpg"/><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6.jp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image" Target="../media/image7.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6.jp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83" descr="Logo, company name&#10;&#10;Description automatically generated"/>
          <p:cNvPicPr preferRelativeResize="0"/>
          <p:nvPr/>
        </p:nvPicPr>
        <p:blipFill rotWithShape="1">
          <a:blip r:embed="rId12">
            <a:alphaModFix/>
          </a:blip>
          <a:srcRect/>
          <a:stretch/>
        </p:blipFill>
        <p:spPr>
          <a:xfrm>
            <a:off x="0" y="0"/>
            <a:ext cx="12165496" cy="684970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pic>
        <p:nvPicPr>
          <p:cNvPr id="77" name="Google Shape;77;p86"/>
          <p:cNvPicPr preferRelativeResize="0"/>
          <p:nvPr/>
        </p:nvPicPr>
        <p:blipFill rotWithShape="1">
          <a:blip r:embed="rId6">
            <a:alphaModFix/>
          </a:blip>
          <a:srcRect/>
          <a:stretch/>
        </p:blipFill>
        <p:spPr>
          <a:xfrm>
            <a:off x="0" y="0"/>
            <a:ext cx="12166091" cy="6850377"/>
          </a:xfrm>
          <a:prstGeom prst="rect">
            <a:avLst/>
          </a:prstGeom>
          <a:noFill/>
          <a:ln>
            <a:noFill/>
          </a:ln>
        </p:spPr>
      </p:pic>
      <p:pic>
        <p:nvPicPr>
          <p:cNvPr id="78" name="Google Shape;78;p86"/>
          <p:cNvPicPr preferRelativeResize="0"/>
          <p:nvPr/>
        </p:nvPicPr>
        <p:blipFill rotWithShape="1">
          <a:blip r:embed="rId7">
            <a:alphaModFix/>
          </a:blip>
          <a:srcRect/>
          <a:stretch/>
        </p:blipFill>
        <p:spPr>
          <a:xfrm>
            <a:off x="0" y="0"/>
            <a:ext cx="12191999" cy="6857998"/>
          </a:xfrm>
          <a:prstGeom prst="rect">
            <a:avLst/>
          </a:prstGeom>
          <a:noFill/>
          <a:ln>
            <a:noFill/>
          </a:ln>
        </p:spPr>
      </p:pic>
      <p:sp>
        <p:nvSpPr>
          <p:cNvPr id="79" name="Google Shape;79;p86"/>
          <p:cNvSpPr txBox="1">
            <a:spLocks noGrp="1"/>
          </p:cNvSpPr>
          <p:nvPr>
            <p:ph type="title"/>
          </p:nvPr>
        </p:nvSpPr>
        <p:spPr>
          <a:xfrm>
            <a:off x="2967100" y="3137738"/>
            <a:ext cx="6257798" cy="39179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2400" b="1" i="0" u="none" strike="noStrike" cap="none">
                <a:solidFill>
                  <a:srgbClr val="1EA19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 name="Google Shape;80;p86"/>
          <p:cNvSpPr txBox="1">
            <a:spLocks noGrp="1"/>
          </p:cNvSpPr>
          <p:nvPr>
            <p:ph type="body" idx="1"/>
          </p:nvPr>
        </p:nvSpPr>
        <p:spPr>
          <a:xfrm>
            <a:off x="708228" y="1995804"/>
            <a:ext cx="6039484" cy="168402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81" name="Google Shape;81;p86"/>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86"/>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86"/>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sp>
        <p:nvSpPr>
          <p:cNvPr id="121" name="Google Shape;121;p102"/>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2" name="Google Shape;122;p102"/>
          <p:cNvSpPr txBox="1">
            <a:spLocks noGrp="1"/>
          </p:cNvSpPr>
          <p:nvPr>
            <p:ph type="body" idx="1"/>
          </p:nvPr>
        </p:nvSpPr>
        <p:spPr>
          <a:xfrm>
            <a:off x="609600" y="1196753"/>
            <a:ext cx="10972800" cy="4929411"/>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3" name="Google Shape;123;p10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4" name="Google Shape;124;p10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5" name="Google Shape;125;p10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t>‹#›</a:t>
            </a:fld>
            <a:endParaRPr/>
          </a:p>
        </p:txBody>
      </p:sp>
      <p:pic>
        <p:nvPicPr>
          <p:cNvPr id="126" name="Google Shape;126;p102"/>
          <p:cNvPicPr preferRelativeResize="0"/>
          <p:nvPr/>
        </p:nvPicPr>
        <p:blipFill rotWithShape="1">
          <a:blip r:embed="rId14">
            <a:alphaModFix/>
          </a:blip>
          <a:srcRect/>
          <a:stretch/>
        </p:blipFill>
        <p:spPr>
          <a:xfrm>
            <a:off x="0" y="6124576"/>
            <a:ext cx="12192000" cy="347663"/>
          </a:xfrm>
          <a:prstGeom prst="rect">
            <a:avLst/>
          </a:prstGeom>
          <a:noFill/>
          <a:ln>
            <a:noFill/>
          </a:ln>
        </p:spPr>
      </p:pic>
      <p:pic>
        <p:nvPicPr>
          <p:cNvPr id="127" name="Google Shape;127;p102" descr="\\nicfilesrv\LLP_Users\Shared Documnets\LOGOs\IDEP\idep.jpg"/>
          <p:cNvPicPr preferRelativeResize="0"/>
          <p:nvPr/>
        </p:nvPicPr>
        <p:blipFill rotWithShape="1">
          <a:blip r:embed="rId15">
            <a:alphaModFix/>
          </a:blip>
          <a:srcRect/>
          <a:stretch/>
        </p:blipFill>
        <p:spPr>
          <a:xfrm>
            <a:off x="10908346" y="-5096"/>
            <a:ext cx="1281897" cy="823367"/>
          </a:xfrm>
          <a:prstGeom prst="rect">
            <a:avLst/>
          </a:prstGeom>
          <a:noFill/>
          <a:ln>
            <a:noFill/>
          </a:ln>
        </p:spPr>
      </p:pic>
      <p:pic>
        <p:nvPicPr>
          <p:cNvPr id="128" name="Google Shape;128;p102"/>
          <p:cNvPicPr preferRelativeResize="0"/>
          <p:nvPr/>
        </p:nvPicPr>
        <p:blipFill rotWithShape="1">
          <a:blip r:embed="rId16">
            <a:alphaModFix/>
          </a:blip>
          <a:srcRect/>
          <a:stretch/>
        </p:blipFill>
        <p:spPr>
          <a:xfrm>
            <a:off x="10576101" y="5805264"/>
            <a:ext cx="1570723" cy="336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
        <p:cNvGrpSpPr/>
        <p:nvPr/>
      </p:nvGrpSpPr>
      <p:grpSpPr>
        <a:xfrm>
          <a:off x="0" y="0"/>
          <a:ext cx="0" cy="0"/>
          <a:chOff x="0" y="0"/>
          <a:chExt cx="0" cy="0"/>
        </a:xfrm>
      </p:grpSpPr>
      <p:sp>
        <p:nvSpPr>
          <p:cNvPr id="202" name="Google Shape;202;p115"/>
          <p:cNvSpPr txBox="1">
            <a:spLocks noGrp="1"/>
          </p:cNvSpPr>
          <p:nvPr>
            <p:ph type="title"/>
          </p:nvPr>
        </p:nvSpPr>
        <p:spPr>
          <a:xfrm>
            <a:off x="609600" y="116632"/>
            <a:ext cx="10972800" cy="1008112"/>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3" name="Google Shape;203;p115"/>
          <p:cNvSpPr txBox="1">
            <a:spLocks noGrp="1"/>
          </p:cNvSpPr>
          <p:nvPr>
            <p:ph type="body" idx="1"/>
          </p:nvPr>
        </p:nvSpPr>
        <p:spPr>
          <a:xfrm>
            <a:off x="609600" y="1196753"/>
            <a:ext cx="10972800" cy="4929411"/>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4" name="Google Shape;204;p11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5" name="Google Shape;205;p11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6" name="Google Shape;206;p11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t>‹#›</a:t>
            </a:fld>
            <a:endParaRPr/>
          </a:p>
        </p:txBody>
      </p:sp>
      <p:pic>
        <p:nvPicPr>
          <p:cNvPr id="207" name="Google Shape;207;p115"/>
          <p:cNvPicPr preferRelativeResize="0"/>
          <p:nvPr/>
        </p:nvPicPr>
        <p:blipFill rotWithShape="1">
          <a:blip r:embed="rId14">
            <a:alphaModFix/>
          </a:blip>
          <a:srcRect/>
          <a:stretch/>
        </p:blipFill>
        <p:spPr>
          <a:xfrm>
            <a:off x="0" y="6124576"/>
            <a:ext cx="12192000" cy="347663"/>
          </a:xfrm>
          <a:prstGeom prst="rect">
            <a:avLst/>
          </a:prstGeom>
          <a:noFill/>
          <a:ln>
            <a:noFill/>
          </a:ln>
        </p:spPr>
      </p:pic>
      <p:pic>
        <p:nvPicPr>
          <p:cNvPr id="208" name="Google Shape;208;p115" descr="\\nicfilesrv\LLP_Users\Shared Documnets\LOGOs\IDEP\idep.jpg"/>
          <p:cNvPicPr preferRelativeResize="0"/>
          <p:nvPr/>
        </p:nvPicPr>
        <p:blipFill rotWithShape="1">
          <a:blip r:embed="rId15">
            <a:alphaModFix/>
          </a:blip>
          <a:srcRect/>
          <a:stretch/>
        </p:blipFill>
        <p:spPr>
          <a:xfrm>
            <a:off x="10908346" y="-5096"/>
            <a:ext cx="1281897" cy="823367"/>
          </a:xfrm>
          <a:prstGeom prst="rect">
            <a:avLst/>
          </a:prstGeom>
          <a:noFill/>
          <a:ln>
            <a:noFill/>
          </a:ln>
        </p:spPr>
      </p:pic>
      <p:pic>
        <p:nvPicPr>
          <p:cNvPr id="209" name="Google Shape;209;p115"/>
          <p:cNvPicPr preferRelativeResize="0"/>
          <p:nvPr/>
        </p:nvPicPr>
        <p:blipFill rotWithShape="1">
          <a:blip r:embed="rId16">
            <a:alphaModFix/>
          </a:blip>
          <a:srcRect/>
          <a:stretch/>
        </p:blipFill>
        <p:spPr>
          <a:xfrm>
            <a:off x="10576101" y="5805264"/>
            <a:ext cx="1570723" cy="336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5FC6A-354B-4DA5-94F6-CCC4DDE206E0}" type="datetimeFigureOut">
              <a:rPr lang="en-GB" smtClean="0"/>
              <a:t>09/09/2026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9B162B-4CD5-4016-ADF7-04F7C04287AD}" type="slidenum">
              <a:rPr lang="en-GB" smtClean="0"/>
              <a:t>‹#›</a:t>
            </a:fld>
            <a:endParaRPr lang="en-GB"/>
          </a:p>
        </p:txBody>
      </p:sp>
    </p:spTree>
    <p:extLst>
      <p:ext uri="{BB962C8B-B14F-4D97-AF65-F5344CB8AC3E}">
        <p14:creationId xmlns:p14="http://schemas.microsoft.com/office/powerpoint/2010/main" val="282048178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rasmusplus.idep.org.cy/wp-content/uploads/2025/11/programme-guide-2026_el.pd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39.xml"/><Relationship Id="rId4" Type="http://schemas.openxmlformats.org/officeDocument/2006/relationships/image" Target="../media/image20.sv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39.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erasmusplus.idep.org.cy/wp-content/uploads/2024/05/Template-for-eligible-organizations.docx"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erasmus-plus.ec.europa.eu/document/erasmus-quality-standards-mobility-projects-vet-adults-schools"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erasmusplus.idep.org.cy/proskliseis/"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ebgate.ec.europa.eu/erasmus-esc/index/" TargetMode="External"/><Relationship Id="rId7" Type="http://schemas.openxmlformats.org/officeDocument/2006/relationships/image" Target="../media/image22.jp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webgate.ec.europa.eu/fpfis/wikis/display/NAITDOC/My+Contacts" TargetMode="External"/><Relationship Id="rId5" Type="http://schemas.openxmlformats.org/officeDocument/2006/relationships/hyperlink" Target="https://webgate.ec.europa.eu/fpfis/wikis/display/NAITDOC/OID+How+to+register+an+organisation" TargetMode="External"/><Relationship Id="rId4" Type="http://schemas.openxmlformats.org/officeDocument/2006/relationships/hyperlink" Target="https://webgate.ec.europa.eu/fpfis/wikis/display/NAITDOC/OID+How+to+search+for+organisation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hyperlink" Target="https://webgate.ec.europa.eu/erasmus-esc/home/"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hyperlink" Target="https://erasmus-plus.ec.europa.eu/sites/default/files/2021-09/erasmus-quality-standards-mobility-nov-2020_en.pdf"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s://idep.org.cy/stratigiki-tou-idep/"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hyperlink" Target="https://erasmusplus.idep.org.cy/wp-content/uploads/2025/03/IV.1a-Erasmus-Plus-Guide-for-experts-on-quality-assessment_2025-1.pdf" TargetMode="External"/><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hyperlink" Target="https://erasmusplus.idep.org.cy/proskliseis/" TargetMode="External"/><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51.jpeg"/><Relationship Id="rId5" Type="http://schemas.openxmlformats.org/officeDocument/2006/relationships/diagramQuickStyle" Target="../diagrams/quickStyle1.xml"/><Relationship Id="rId10" Type="http://schemas.openxmlformats.org/officeDocument/2006/relationships/image" Target="../media/image50.jpeg"/><Relationship Id="rId4" Type="http://schemas.openxmlformats.org/officeDocument/2006/relationships/diagramLayout" Target="../diagrams/layout1.xml"/><Relationship Id="rId9" Type="http://schemas.openxmlformats.org/officeDocument/2006/relationships/image" Target="../media/image49.png"/></Relationships>
</file>

<file path=ppt/slides/_rels/slide66.xml.rels><?xml version="1.0" encoding="UTF-8" standalone="yes"?>
<Relationships xmlns="http://schemas.openxmlformats.org/package/2006/relationships"><Relationship Id="rId3" Type="http://schemas.openxmlformats.org/officeDocument/2006/relationships/hyperlink" Target="https://webgate.ec.europa.eu/erasmus-esc/index/" TargetMode="External"/><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hyperlink" Target="https://webgate.ec.europa.eu/erasmus-esc/home/organisations/register-my-organisation"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webgate.ec.europa.eu/erasmus-esc/index/" TargetMode="External"/><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https://webgate.ec.europa.eu/cas/eim/external/register.cgi?loginRequestId=ECAS_LR-7053598-UIDOQHwzHE3LebtAjezGrKwyVGNU1liFxos0hnNWK9mzPFnrS2B6dAYtMX7Szvck6M2mTp8e4sOmov04caA01FW-Jj71zxYb8yr4y2PmkPZ2PC-UajDEHhOF8n1rT1IBjnih5OY8qMvyHQFDWDkNc4bX8i" TargetMode="External"/><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hyperlink" Target="https://erasmusplus.idep.org.cy/wp-content/uploads/2024/10/eu-login-ecas-erasmus-jun2020_en.pdf"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webgate.ec.europa.eu/erasmus-esc/index/organisations/register-my-organisation" TargetMode="External"/><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hyperlink" Target="https://erasmusplus.idep.org.cy/wp-content/uploads/2026/06/Basic-functionalities-of-the-ORS.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0.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8.jpeg"/></Relationships>
</file>

<file path=ppt/slides/_rels/slide71.xml.rels><?xml version="1.0" encoding="UTF-8" standalone="yes"?>
<Relationships xmlns="http://schemas.openxmlformats.org/package/2006/relationships"><Relationship Id="rId3" Type="http://schemas.openxmlformats.org/officeDocument/2006/relationships/hyperlink" Target="https://webgate.ec.europa.eu/erasmus-esc" TargetMode="External"/><Relationship Id="rId2" Type="http://schemas.openxmlformats.org/officeDocument/2006/relationships/notesSlide" Target="../notesSlides/notesSlide71.xml"/><Relationship Id="rId1" Type="http://schemas.openxmlformats.org/officeDocument/2006/relationships/slideLayout" Target="../slideLayouts/slideLayout1.xml"/><Relationship Id="rId5" Type="http://schemas.openxmlformats.org/officeDocument/2006/relationships/image" Target="../media/image55.jpg"/><Relationship Id="rId4" Type="http://schemas.openxmlformats.org/officeDocument/2006/relationships/image" Target="../media/image54.jpg"/></Relationships>
</file>

<file path=ppt/slides/_rels/slide72.xml.rels><?xml version="1.0" encoding="UTF-8" standalone="yes"?>
<Relationships xmlns="http://schemas.openxmlformats.org/package/2006/relationships"><Relationship Id="rId3" Type="http://schemas.openxmlformats.org/officeDocument/2006/relationships/hyperlink" Target="http://www.moec.gov.cy/schools_info.html" TargetMode="External"/><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5.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7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7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7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hyperlink" Target="https://commission.europa.eu/publications/business-partners-legal-entities-and-bank-accounts_en" TargetMode="External"/><Relationship Id="rId7" Type="http://schemas.openxmlformats.org/officeDocument/2006/relationships/image" Target="../media/image63.png"/><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hyperlink" Target="https://erasmusplus.idep.org.cy/aitiseis/vasiki-drasi-1/scholiki-ekpaidefsi-epangelmatiki-ekpaidefsi-kai-katartisi-ekpaidefsi-enilikon/" TargetMode="External"/><Relationship Id="rId4" Type="http://schemas.openxmlformats.org/officeDocument/2006/relationships/hyperlink" Target="https://idep.org.cy/erasmus/aitiseis/vasiki-drasi-1/"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s://webgate.ec.europa.eu/app-forms/af-ui-opportunities/#/erasmus-plus" TargetMode="External"/><Relationship Id="rId13" Type="http://schemas.openxmlformats.org/officeDocument/2006/relationships/hyperlink" Target="https://erasmusplus.idep.org.cy/wp-content/uploads/2024/10/eu-login-ecas-erasmus-jun2020_en.pdf" TargetMode="External"/><Relationship Id="rId3" Type="http://schemas.openxmlformats.org/officeDocument/2006/relationships/hyperlink" Target="https://ec.europa.eu/programmes/erasmus-plus/calls/2020-erasmus-accreditation_el" TargetMode="External"/><Relationship Id="rId7" Type="http://schemas.openxmlformats.org/officeDocument/2006/relationships/hyperlink" Target="https://erasmusplus.idep.org.cy/wp-content/uploads/2024/05/Template-for-eligible-organizations.docx" TargetMode="External"/><Relationship Id="rId12" Type="http://schemas.openxmlformats.org/officeDocument/2006/relationships/hyperlink" Target="https://webgate.ec.europa.eu/cas/eim/external/register.cgi?loginRequestId=ECAS_LR-7053598-UIDOQHwzHE3LebtAjezGrKwyVGNU1liFxos0hnNWK9mzPFnrS2B6dAYtMX7Szvck6M2mTp8e4sOmov04caA01FW-Jj71zxYb8yr4y2PmkPZ2PC-UajDEHhOF8n1rT1IBjnih5OY8qMvyHQFDWDkNc4bX8i" TargetMode="External"/><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hyperlink" Target="https://erasmusplus.idep.org.cy/wp-content/uploads/2025/11/programme-guide-2026_el.pdf" TargetMode="External"/><Relationship Id="rId11" Type="http://schemas.openxmlformats.org/officeDocument/2006/relationships/hyperlink" Target="https://erasmusplus.idep.org.cy/ergaleia/" TargetMode="External"/><Relationship Id="rId5" Type="http://schemas.openxmlformats.org/officeDocument/2006/relationships/hyperlink" Target="https://ec.europa.eu/programmes/erasmus-plus/sites/erasmusplus2/files/eac-a02-2020-rules-application_el.pdf" TargetMode="External"/><Relationship Id="rId10" Type="http://schemas.openxmlformats.org/officeDocument/2006/relationships/hyperlink" Target="https://youth.europa.eu/sites/default/files/inline-files/European-Solidarity-Corps-2026-Guide-for-experts.pdf" TargetMode="External"/><Relationship Id="rId4" Type="http://schemas.openxmlformats.org/officeDocument/2006/relationships/hyperlink" Target="https://idep.org.cy/erasmus/diacheirisi-egkekrimenon-schedion-2/schedia-kinitikotitas-diapistevmenon-organismon/" TargetMode="External"/><Relationship Id="rId9" Type="http://schemas.openxmlformats.org/officeDocument/2006/relationships/hyperlink" Target="https://wikis.ec.europa.eu/display/NAITDOC/Applicant+Guides+-+Submission+phase" TargetMode="External"/><Relationship Id="rId14" Type="http://schemas.openxmlformats.org/officeDocument/2006/relationships/hyperlink" Target="https://ec.europa.eu/programmes/erasmus-plus/resources/documents/erasmus-quality-standards-mobility-projects-vet-adults-schools_e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hyperlink" Target="mailto:maraouzou@idep.org.cy" TargetMode="External"/><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hyperlink" Target="mailto:apafiti@idep.org.c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1"/>
          <p:cNvSpPr txBox="1"/>
          <p:nvPr/>
        </p:nvSpPr>
        <p:spPr>
          <a:xfrm>
            <a:off x="517623" y="1052218"/>
            <a:ext cx="11455937" cy="5004447"/>
          </a:xfrm>
          <a:prstGeom prst="rect">
            <a:avLst/>
          </a:prstGeom>
          <a:noFill/>
          <a:ln>
            <a:noFill/>
          </a:ln>
        </p:spPr>
        <p:txBody>
          <a:bodyPr spcFirstLastPara="1" wrap="square" lIns="91425" tIns="45700" rIns="91425" bIns="45700" anchor="t" anchorCtr="0">
            <a:spAutoFit/>
          </a:bodyPr>
          <a:lstStyle/>
          <a:p>
            <a:pPr marL="342900" marR="0" lvl="1" indent="-342900" algn="ctr" rtl="0">
              <a:spcBef>
                <a:spcPts val="0"/>
              </a:spcBef>
              <a:spcAft>
                <a:spcPts val="0"/>
              </a:spcAft>
              <a:buClr>
                <a:srgbClr val="7030A0"/>
              </a:buClr>
              <a:buSzPts val="2100"/>
              <a:buFont typeface="Noto Sans Symbols"/>
              <a:buChar char="▪"/>
            </a:pPr>
            <a:r>
              <a:rPr lang="el-GR" sz="2100" b="1" i="0" u="none" strike="noStrike" cap="none" dirty="0">
                <a:solidFill>
                  <a:srgbClr val="7030A0"/>
                </a:solidFill>
                <a:latin typeface="Calibri"/>
                <a:ea typeface="Calibri"/>
                <a:cs typeface="Calibri"/>
                <a:sym typeface="Calibri"/>
              </a:rPr>
              <a:t>Η ΠΑΡΟΥΣΙΑΣΗ ΠΟΥ ΘΑ ΑΚΟΛΟΥΘΗΣΕΙ ΘΑ ΜΑΓΝΗΤΟΣΚΟΠΕΙΤΑΙ</a:t>
            </a:r>
            <a:r>
              <a:rPr lang="el-GR" sz="2100" b="0" i="0" u="none" strike="noStrike" cap="none" dirty="0">
                <a:solidFill>
                  <a:srgbClr val="7030A0"/>
                </a:solidFill>
                <a:latin typeface="Calibri"/>
                <a:ea typeface="Calibri"/>
                <a:cs typeface="Calibri"/>
                <a:sym typeface="Calibri"/>
              </a:rPr>
              <a:t>.</a:t>
            </a:r>
            <a:endParaRPr dirty="0"/>
          </a:p>
          <a:p>
            <a:pPr marL="342900" marR="0" lvl="1" indent="-209550" algn="ctr" rtl="0">
              <a:spcBef>
                <a:spcPts val="315"/>
              </a:spcBef>
              <a:spcAft>
                <a:spcPts val="0"/>
              </a:spcAft>
              <a:buClr>
                <a:schemeClr val="dk1"/>
              </a:buClr>
              <a:buSzPts val="2100"/>
              <a:buFont typeface="Noto Sans Symbols"/>
              <a:buNone/>
            </a:pPr>
            <a:endParaRPr sz="2100" b="0" i="0" u="none" strike="noStrike" cap="none" dirty="0">
              <a:solidFill>
                <a:schemeClr val="dk1"/>
              </a:solidFill>
              <a:latin typeface="Calibri"/>
              <a:ea typeface="Calibri"/>
              <a:cs typeface="Calibri"/>
              <a:sym typeface="Calibri"/>
            </a:endParaRPr>
          </a:p>
          <a:p>
            <a:pPr marL="342900" marR="0" lvl="1" indent="-342900" algn="ctr" rtl="0">
              <a:spcBef>
                <a:spcPts val="315"/>
              </a:spcBef>
              <a:spcAft>
                <a:spcPts val="0"/>
              </a:spcAft>
              <a:buClr>
                <a:schemeClr val="dk1"/>
              </a:buClr>
              <a:buSzPts val="2100"/>
              <a:buFont typeface="Noto Sans Symbols"/>
              <a:buChar char="▪"/>
            </a:pPr>
            <a:r>
              <a:rPr lang="el-GR" sz="2100" b="0" i="0" u="none" strike="noStrike" cap="none" dirty="0">
                <a:solidFill>
                  <a:schemeClr val="dk1"/>
                </a:solidFill>
                <a:latin typeface="Calibri"/>
                <a:ea typeface="Calibri"/>
                <a:cs typeface="Calibri"/>
                <a:sym typeface="Calibri"/>
              </a:rPr>
              <a:t>ΟΙ ΕΡΩΤΗΣΕΙΣ ΠΟΥ ΘΑ ΥΠΟΒΑΛΛΟΝΤΑΙ ΜΕΣΩ CHAT, ΚΑΤΑ ΤΗ ΔΙΑΡΚΕΙΑ ΤΗΣ ΠΑΡΟΥΣΙΑΣΗΣ, </a:t>
            </a:r>
            <a:r>
              <a:rPr lang="el-GR" sz="2100" b="0" i="0" u="sng" strike="noStrike" cap="none" dirty="0">
                <a:solidFill>
                  <a:schemeClr val="dk1"/>
                </a:solidFill>
                <a:latin typeface="Calibri"/>
                <a:ea typeface="Calibri"/>
                <a:cs typeface="Calibri"/>
                <a:sym typeface="Calibri"/>
              </a:rPr>
              <a:t>ΔΕ ΘΑ ΦΑΙΝΟΝΤΑΙ</a:t>
            </a:r>
            <a:r>
              <a:rPr lang="el-GR" sz="2100" b="0" i="0" u="none" strike="noStrike" cap="none" dirty="0">
                <a:solidFill>
                  <a:schemeClr val="dk1"/>
                </a:solidFill>
                <a:latin typeface="Calibri"/>
                <a:ea typeface="Calibri"/>
                <a:cs typeface="Calibri"/>
                <a:sym typeface="Calibri"/>
              </a:rPr>
              <a:t> ΣΤΗ ΜΑΓΝΗΤΟΣΚΟΠΗΣΗ.</a:t>
            </a:r>
            <a:endParaRPr dirty="0"/>
          </a:p>
          <a:p>
            <a:pPr marL="342900" marR="0" lvl="1" indent="-209550" algn="ctr" rtl="0">
              <a:spcBef>
                <a:spcPts val="315"/>
              </a:spcBef>
              <a:spcAft>
                <a:spcPts val="0"/>
              </a:spcAft>
              <a:buClr>
                <a:schemeClr val="dk1"/>
              </a:buClr>
              <a:buSzPts val="2100"/>
              <a:buFont typeface="Noto Sans Symbols"/>
              <a:buNone/>
            </a:pPr>
            <a:endParaRPr sz="2100" b="0" i="0" u="none" strike="noStrike" cap="none" dirty="0">
              <a:solidFill>
                <a:schemeClr val="dk1"/>
              </a:solidFill>
              <a:latin typeface="Calibri"/>
              <a:ea typeface="Calibri"/>
              <a:cs typeface="Calibri"/>
              <a:sym typeface="Calibri"/>
            </a:endParaRPr>
          </a:p>
          <a:p>
            <a:pPr marL="342900" marR="0" lvl="1" indent="-342900" algn="ctr" rtl="0">
              <a:spcBef>
                <a:spcPts val="315"/>
              </a:spcBef>
              <a:spcAft>
                <a:spcPts val="0"/>
              </a:spcAft>
              <a:buClr>
                <a:schemeClr val="dk1"/>
              </a:buClr>
              <a:buSzPts val="2100"/>
              <a:buFont typeface="Noto Sans Symbols"/>
              <a:buChar char="▪"/>
            </a:pPr>
            <a:r>
              <a:rPr lang="el-GR" sz="2100" b="0" i="0" u="none" strike="noStrike" cap="none" dirty="0">
                <a:solidFill>
                  <a:schemeClr val="dk1"/>
                </a:solidFill>
                <a:latin typeface="Calibri"/>
                <a:ea typeface="Calibri"/>
                <a:cs typeface="Calibri"/>
                <a:sym typeface="Calibri"/>
              </a:rPr>
              <a:t>ΟΙ ΕΡΩΤΗΣΕΙΣ ΠΟΥ ΘΑ ΥΠΟΒΑΛΛΟΝΤΑΙ ΠΡΟΦΟΡΙΚΑ, ΚΑΤΑ ΤΗ ΔΙΑΡΚΕΙΑ ΤΗΣ ΠΑΡΟΥΣΙΑΣΗΣ, </a:t>
            </a:r>
            <a:r>
              <a:rPr lang="el-GR" sz="2100" b="0" i="0" u="sng" strike="noStrike" cap="none" dirty="0">
                <a:solidFill>
                  <a:schemeClr val="dk1"/>
                </a:solidFill>
                <a:latin typeface="Calibri"/>
                <a:ea typeface="Calibri"/>
                <a:cs typeface="Calibri"/>
                <a:sym typeface="Calibri"/>
              </a:rPr>
              <a:t>ΘΑ ΦΑΙΝΟΝΤΑΙ</a:t>
            </a:r>
            <a:r>
              <a:rPr lang="el-GR" sz="2100" b="0" i="0" u="none" strike="noStrike" cap="none" dirty="0">
                <a:solidFill>
                  <a:schemeClr val="dk1"/>
                </a:solidFill>
                <a:latin typeface="Calibri"/>
                <a:ea typeface="Calibri"/>
                <a:cs typeface="Calibri"/>
                <a:sym typeface="Calibri"/>
              </a:rPr>
              <a:t>  ΣΤΗ ΜΑΓΝΗΤΟΣΚΟΠΗΣΗ. </a:t>
            </a:r>
            <a:endParaRPr dirty="0"/>
          </a:p>
          <a:p>
            <a:pPr marL="342900" marR="0" lvl="1" indent="-209550" algn="ctr" rtl="0">
              <a:spcBef>
                <a:spcPts val="315"/>
              </a:spcBef>
              <a:spcAft>
                <a:spcPts val="0"/>
              </a:spcAft>
              <a:buClr>
                <a:schemeClr val="dk1"/>
              </a:buClr>
              <a:buSzPts val="2100"/>
              <a:buFont typeface="Noto Sans Symbols"/>
              <a:buNone/>
            </a:pPr>
            <a:endParaRPr sz="2100" b="0" i="0" u="none" strike="noStrike" cap="none" dirty="0">
              <a:solidFill>
                <a:schemeClr val="dk1"/>
              </a:solidFill>
              <a:latin typeface="Calibri"/>
              <a:ea typeface="Calibri"/>
              <a:cs typeface="Calibri"/>
              <a:sym typeface="Calibri"/>
            </a:endParaRPr>
          </a:p>
          <a:p>
            <a:pPr marL="342900" marR="0" lvl="1" indent="-342900" algn="ctr" rtl="0">
              <a:spcBef>
                <a:spcPts val="315"/>
              </a:spcBef>
              <a:spcAft>
                <a:spcPts val="0"/>
              </a:spcAft>
              <a:buClr>
                <a:schemeClr val="dk1"/>
              </a:buClr>
              <a:buSzPts val="2100"/>
              <a:buFont typeface="Noto Sans Symbols"/>
              <a:buChar char="▪"/>
            </a:pPr>
            <a:r>
              <a:rPr lang="el-GR" sz="2100" b="0" i="0" u="none" strike="noStrike" cap="none" dirty="0">
                <a:solidFill>
                  <a:schemeClr val="dk1"/>
                </a:solidFill>
                <a:latin typeface="Calibri"/>
                <a:ea typeface="Calibri"/>
                <a:cs typeface="Calibri"/>
                <a:sym typeface="Calibri"/>
              </a:rPr>
              <a:t>ΘΑ ΔΟΘΕΙ ΕΥΛΟΓΟΣ ΧΡΟΝΟΣ ΓΙΑ ΥΠΟΒΟΛΗ ΕΡΩΤΗΣΕΩΝ, ΑΦΟΥ ΟΛΟΚΛΗΡΩΘΕΙ Η ΠΑΡΟΥΣΙΑΣΗ. </a:t>
            </a:r>
            <a:r>
              <a:rPr lang="el-GR" sz="2100" b="1" i="0" u="none" strike="noStrike" cap="none" dirty="0">
                <a:solidFill>
                  <a:schemeClr val="dk1"/>
                </a:solidFill>
                <a:latin typeface="Calibri"/>
                <a:ea typeface="Calibri"/>
                <a:cs typeface="Calibri"/>
                <a:sym typeface="Calibri"/>
              </a:rPr>
              <a:t>Η ΕΝΟΤΗΤΑ ΕΡΩΤΗΣΕΩΝ-ΑΠΑΝΤΗΣΕΩΝ ΔΕ ΘΑ ΜΑΓΝΗΤΟΣΚΟΠΕΙΤΑΙ.  </a:t>
            </a:r>
            <a:endParaRPr dirty="0"/>
          </a:p>
          <a:p>
            <a:pPr marL="342900" marR="0" lvl="1" indent="-209550" algn="ctr" rtl="0">
              <a:spcBef>
                <a:spcPts val="315"/>
              </a:spcBef>
              <a:spcAft>
                <a:spcPts val="0"/>
              </a:spcAft>
              <a:buClr>
                <a:schemeClr val="dk1"/>
              </a:buClr>
              <a:buSzPts val="2100"/>
              <a:buFont typeface="Noto Sans Symbols"/>
              <a:buNone/>
            </a:pPr>
            <a:endParaRPr sz="2100" b="1" i="0" u="none" strike="noStrike" cap="none" dirty="0">
              <a:solidFill>
                <a:schemeClr val="dk1"/>
              </a:solidFill>
              <a:latin typeface="Calibri"/>
              <a:ea typeface="Calibri"/>
              <a:cs typeface="Calibri"/>
              <a:sym typeface="Calibri"/>
            </a:endParaRPr>
          </a:p>
          <a:p>
            <a:pPr marL="342900" marR="0" lvl="1" indent="-342900" algn="ctr" rtl="0">
              <a:spcBef>
                <a:spcPts val="315"/>
              </a:spcBef>
              <a:spcAft>
                <a:spcPts val="0"/>
              </a:spcAft>
              <a:buClr>
                <a:schemeClr val="dk1"/>
              </a:buClr>
              <a:buSzPts val="2100"/>
              <a:buFont typeface="Noto Sans Symbols"/>
              <a:buChar char="▪"/>
            </a:pPr>
            <a:r>
              <a:rPr lang="el-GR" sz="2100" b="1" i="0" u="none" strike="noStrike" cap="none" dirty="0">
                <a:solidFill>
                  <a:schemeClr val="dk1"/>
                </a:solidFill>
                <a:latin typeface="Calibri"/>
                <a:ea typeface="Calibri"/>
                <a:cs typeface="Calibri"/>
                <a:sym typeface="Calibri"/>
              </a:rPr>
              <a:t>ΟΣΟΙ ΥΠΟΒΑΛΕΤΕ ΠΡΟΦΟΡΙΚΑ ΕΡΩΤΗΜΑΤΑ, ΚΑΤΑ ΤΗ ΔΙΑΡΚΕΙΑ ΤΗΣ ΠΑΡΟΥΣΙΑΣΗΣ ΚΑΙ ΟΧΙ ΜΕ ΤΟ ΠΕΡΑΣ ΤΗΣ, </a:t>
            </a:r>
            <a:r>
              <a:rPr lang="el-GR" sz="2100" b="1" i="0" u="none" strike="noStrike" cap="none" dirty="0">
                <a:solidFill>
                  <a:srgbClr val="7030A0"/>
                </a:solidFill>
                <a:latin typeface="Calibri"/>
                <a:ea typeface="Calibri"/>
                <a:cs typeface="Calibri"/>
                <a:sym typeface="Calibri"/>
              </a:rPr>
              <a:t>ΠΑΡΕΧΕΤΕ ΑΥΤΟΜΑΤΑ ΤΗ ΣΥΓΚΑΤΑΘΕΣΗ ΣΑΣ ΣΤΟ ΙΔΕΠ ΔΙΑ ΒΙΟΥ ΜΑΘΗΣΗΣ ΓΙΑ ΠΡΟΒΟΛΗ ΤΩΝ ΠΡΟΣΩΠΙΚΩΝ ΣΑΣ ΔΕΔΟΜΕΝΩΝ ΣΤΟ ΜΑΓΝΗΤΟΣΚΟΠΗΜΕΝΟ ΑΡΧΕΙΟ</a:t>
            </a:r>
            <a:endParaRPr sz="2100" b="1" i="0" u="none" strike="noStrike" cap="none" dirty="0">
              <a:solidFill>
                <a:srgbClr val="7030A0"/>
              </a:solidFill>
              <a:latin typeface="Calibri"/>
              <a:ea typeface="Calibri"/>
              <a:cs typeface="Calibri"/>
              <a:sym typeface="Calibri"/>
            </a:endParaRPr>
          </a:p>
        </p:txBody>
      </p:sp>
      <p:grpSp>
        <p:nvGrpSpPr>
          <p:cNvPr id="289" name="Google Shape;289;p1"/>
          <p:cNvGrpSpPr/>
          <p:nvPr/>
        </p:nvGrpSpPr>
        <p:grpSpPr>
          <a:xfrm>
            <a:off x="0" y="1"/>
            <a:ext cx="5669280" cy="863600"/>
            <a:chOff x="0" y="0"/>
            <a:chExt cx="6023006" cy="1238789"/>
          </a:xfrm>
        </p:grpSpPr>
        <p:sp>
          <p:nvSpPr>
            <p:cNvPr id="290" name="Google Shape;290;p1"/>
            <p:cNvSpPr/>
            <p:nvPr/>
          </p:nvSpPr>
          <p:spPr>
            <a:xfrm>
              <a:off x="0" y="0"/>
              <a:ext cx="4526280" cy="1238789"/>
            </a:xfrm>
            <a:prstGeom prst="rect">
              <a:avLst/>
            </a:prstGeom>
            <a:solidFill>
              <a:srgbClr val="1EA7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1" name="Google Shape;291;p1"/>
            <p:cNvSpPr/>
            <p:nvPr/>
          </p:nvSpPr>
          <p:spPr>
            <a:xfrm>
              <a:off x="3111209" y="0"/>
              <a:ext cx="2911797" cy="1238789"/>
            </a:xfrm>
            <a:prstGeom prst="triangle">
              <a:avLst>
                <a:gd name="adj" fmla="val 48774"/>
              </a:avLst>
            </a:prstGeom>
            <a:solidFill>
              <a:srgbClr val="1EA7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9D72B5"/>
                </a:solidFill>
                <a:latin typeface="Calibri"/>
                <a:ea typeface="Calibri"/>
                <a:cs typeface="Calibri"/>
                <a:sym typeface="Calibri"/>
              </a:endParaRPr>
            </a:p>
          </p:txBody>
        </p:sp>
      </p:grpSp>
      <p:sp>
        <p:nvSpPr>
          <p:cNvPr id="292" name="Google Shape;292;p1"/>
          <p:cNvSpPr/>
          <p:nvPr/>
        </p:nvSpPr>
        <p:spPr>
          <a:xfrm>
            <a:off x="4003040" y="0"/>
            <a:ext cx="8188960" cy="863601"/>
          </a:xfrm>
          <a:prstGeom prst="rect">
            <a:avLst/>
          </a:prstGeom>
          <a:solidFill>
            <a:srgbClr val="1EA7AE">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3">
          <a:extLst>
            <a:ext uri="{FF2B5EF4-FFF2-40B4-BE49-F238E27FC236}">
              <a16:creationId xmlns:a16="http://schemas.microsoft.com/office/drawing/2014/main" id="{3971B6B8-AC83-5728-2735-011DB8B935CF}"/>
            </a:ext>
          </a:extLst>
        </p:cNvPr>
        <p:cNvGrpSpPr/>
        <p:nvPr/>
      </p:nvGrpSpPr>
      <p:grpSpPr>
        <a:xfrm>
          <a:off x="0" y="0"/>
          <a:ext cx="0" cy="0"/>
          <a:chOff x="0" y="0"/>
          <a:chExt cx="0" cy="0"/>
        </a:xfrm>
      </p:grpSpPr>
      <p:sp>
        <p:nvSpPr>
          <p:cNvPr id="366" name="Google Shape;366;p8">
            <a:extLst>
              <a:ext uri="{FF2B5EF4-FFF2-40B4-BE49-F238E27FC236}">
                <a16:creationId xmlns:a16="http://schemas.microsoft.com/office/drawing/2014/main" id="{B5794B4B-8B24-F952-7352-C8EA8014236A}"/>
              </a:ext>
            </a:extLst>
          </p:cNvPr>
          <p:cNvSpPr txBox="1"/>
          <p:nvPr/>
        </p:nvSpPr>
        <p:spPr>
          <a:xfrm>
            <a:off x="302768" y="70485"/>
            <a:ext cx="10166449"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rgbClr val="FFFFFF"/>
              </a:buClr>
              <a:buSzPts val="2800"/>
              <a:buFont typeface="Calibri"/>
              <a:buNone/>
            </a:pPr>
            <a:r>
              <a:rPr lang="el-GR" sz="2800" b="1" dirty="0">
                <a:solidFill>
                  <a:srgbClr val="FFFFFF"/>
                </a:solidFill>
                <a:latin typeface="Calibri"/>
                <a:ea typeface="Calibri"/>
                <a:cs typeface="Calibri"/>
                <a:sym typeface="Calibri"/>
              </a:rPr>
              <a:t>ΧΡΗΣΙΜΕΣ ΠΛΗΡΟΦΟΡΙΕΣ ΚΑΙ ΟΔΗΓΙΕΣ</a:t>
            </a:r>
            <a:endParaRPr sz="2800" b="1" dirty="0">
              <a:solidFill>
                <a:schemeClr val="dk1"/>
              </a:solidFill>
              <a:latin typeface="Calibri"/>
              <a:ea typeface="Calibri"/>
              <a:cs typeface="Calibri"/>
              <a:sym typeface="Calibri"/>
            </a:endParaRPr>
          </a:p>
        </p:txBody>
      </p:sp>
      <p:pic>
        <p:nvPicPr>
          <p:cNvPr id="2" name="Picture 1" descr="A blue cover with white text&#10;&#10;Description automatically generated">
            <a:hlinkClick r:id="rId3"/>
            <a:extLst>
              <a:ext uri="{FF2B5EF4-FFF2-40B4-BE49-F238E27FC236}">
                <a16:creationId xmlns:a16="http://schemas.microsoft.com/office/drawing/2014/main" id="{D121094E-4218-59C7-799E-041B276D47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142"/>
          <a:stretch/>
        </p:blipFill>
        <p:spPr>
          <a:xfrm>
            <a:off x="3637314" y="638964"/>
            <a:ext cx="3888093" cy="5580072"/>
          </a:xfrm>
          <a:prstGeom prst="rect">
            <a:avLst/>
          </a:prstGeom>
          <a:ln>
            <a:noFill/>
          </a:ln>
        </p:spPr>
      </p:pic>
      <p:pic>
        <p:nvPicPr>
          <p:cNvPr id="3" name="Picture 2" descr="A hand cursor with a black background&#10;&#10;Description automatically generated">
            <a:extLst>
              <a:ext uri="{FF2B5EF4-FFF2-40B4-BE49-F238E27FC236}">
                <a16:creationId xmlns:a16="http://schemas.microsoft.com/office/drawing/2014/main" id="{D6FE8B8E-A31C-4293-C265-BD133AA897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379888" y="4216580"/>
            <a:ext cx="1852912" cy="1852912"/>
          </a:xfrm>
          <a:prstGeom prst="rect">
            <a:avLst/>
          </a:prstGeom>
        </p:spPr>
      </p:pic>
      <p:pic>
        <p:nvPicPr>
          <p:cNvPr id="4" name="Picture 3" descr="A yellow paint on a black background&#10;&#10;Description automatically generated">
            <a:extLst>
              <a:ext uri="{FF2B5EF4-FFF2-40B4-BE49-F238E27FC236}">
                <a16:creationId xmlns:a16="http://schemas.microsoft.com/office/drawing/2014/main" id="{FD7F01B6-0CA7-53BB-7941-97F1C4BE26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3484" y="3584029"/>
            <a:ext cx="3166056" cy="1780906"/>
          </a:xfrm>
          <a:prstGeom prst="rect">
            <a:avLst/>
          </a:prstGeom>
        </p:spPr>
      </p:pic>
      <p:sp>
        <p:nvSpPr>
          <p:cNvPr id="6" name="TextBox 5">
            <a:extLst>
              <a:ext uri="{FF2B5EF4-FFF2-40B4-BE49-F238E27FC236}">
                <a16:creationId xmlns:a16="http://schemas.microsoft.com/office/drawing/2014/main" id="{BB252DC0-A9F0-0A50-2CE0-76F74486D967}"/>
              </a:ext>
            </a:extLst>
          </p:cNvPr>
          <p:cNvSpPr txBox="1"/>
          <p:nvPr/>
        </p:nvSpPr>
        <p:spPr>
          <a:xfrm>
            <a:off x="9221611" y="3889706"/>
            <a:ext cx="2209801"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Περισσότερες πληροφορίες στον </a:t>
            </a:r>
            <a:r>
              <a:rPr kumimoji="0" lang="el-G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Οδηγό</a:t>
            </a:r>
            <a:r>
              <a:rPr kumimoji="0" lang="en-U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l-G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του Προγράμματος </a:t>
            </a:r>
            <a:r>
              <a:rPr kumimoji="0" lang="en-U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Erasmus+ 202</a:t>
            </a:r>
            <a:r>
              <a:rPr kumimoji="0" lang="el-GR"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6</a:t>
            </a:r>
            <a:endParaRPr kumimoji="0" lang="en-U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03636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590309"/>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281834" y="76584"/>
            <a:ext cx="3242041"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a:ea typeface="+mn-ea"/>
                <a:cs typeface="+mn-cs"/>
              </a:rPr>
              <a:t>ΕΙΔΗ ΚΙΝΗΤΙΚΟΤΗΤΩΝ</a:t>
            </a:r>
            <a:endParaRPr kumimoji="0" lang="en-GB" sz="2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4319" y="5994400"/>
            <a:ext cx="800068" cy="685416"/>
          </a:xfrm>
          <a:prstGeom prst="rect">
            <a:avLst/>
          </a:prstGeom>
        </p:spPr>
      </p:pic>
      <p:grpSp>
        <p:nvGrpSpPr>
          <p:cNvPr id="8" name="Group 7"/>
          <p:cNvGrpSpPr/>
          <p:nvPr/>
        </p:nvGrpSpPr>
        <p:grpSpPr>
          <a:xfrm>
            <a:off x="6339462" y="4019044"/>
            <a:ext cx="2964918" cy="2013158"/>
            <a:chOff x="7448380" y="4019044"/>
            <a:chExt cx="2964918" cy="2013158"/>
          </a:xfrm>
        </p:grpSpPr>
        <p:sp>
          <p:nvSpPr>
            <p:cNvPr id="15" name="Rectangle 14"/>
            <p:cNvSpPr/>
            <p:nvPr/>
          </p:nvSpPr>
          <p:spPr>
            <a:xfrm>
              <a:off x="7448380" y="4110356"/>
              <a:ext cx="2964918" cy="53911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7464358" y="4649474"/>
              <a:ext cx="2945500" cy="1382728"/>
            </a:xfrm>
            <a:prstGeom prst="rect">
              <a:avLst/>
            </a:prstGeom>
            <a:solidFill>
              <a:srgbClr val="5B9BD5">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srgbClr val="5B9BD5"/>
                  </a:solidFill>
                  <a:effectLst/>
                  <a:uLnTx/>
                  <a:uFillTx/>
                  <a:latin typeface="Calibri" panose="020F0502020204030204"/>
                  <a:ea typeface="+mn-ea"/>
                  <a:cs typeface="+mn-cs"/>
                </a:rPr>
                <a:t>Συνδυασμός φυσικής και εικονικής </a:t>
              </a:r>
              <a:r>
                <a:rPr kumimoji="0" lang="el-GR" sz="2000" b="0" i="0" u="none" strike="noStrike" kern="1200" cap="none" spc="0" normalizeH="0" baseline="0" noProof="0" dirty="0">
                  <a:ln>
                    <a:noFill/>
                  </a:ln>
                  <a:solidFill>
                    <a:srgbClr val="5B9BD5"/>
                  </a:solidFill>
                  <a:effectLst/>
                  <a:uLnTx/>
                  <a:uFillTx/>
                  <a:latin typeface="Calibri" panose="020F0502020204030204"/>
                  <a:ea typeface="+mn-ea"/>
                  <a:cs typeface="+mn-cs"/>
                </a:rPr>
                <a:t>(διαδικτυακής) κινητικότητας</a:t>
              </a:r>
            </a:p>
          </p:txBody>
        </p:sp>
        <p:sp>
          <p:nvSpPr>
            <p:cNvPr id="22" name="TextBox 21"/>
            <p:cNvSpPr txBox="1"/>
            <p:nvPr/>
          </p:nvSpPr>
          <p:spPr>
            <a:xfrm>
              <a:off x="7460918" y="4019044"/>
              <a:ext cx="2929520" cy="630429"/>
            </a:xfrm>
            <a:prstGeom prst="rect">
              <a:avLst/>
            </a:prstGeom>
            <a:noFill/>
          </p:spPr>
          <p:txBody>
            <a:bodyPr wrap="square" rtlCol="0">
              <a:spAutoFit/>
            </a:bodyPr>
            <a:lstStyle>
              <a:defPPr>
                <a:defRPr lang="en-US"/>
              </a:defPPr>
              <a:lvl1pPr lvl="0">
                <a:lnSpc>
                  <a:spcPct val="150000"/>
                </a:lnSpc>
                <a:defRPr sz="2600"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ΜΕΙΚΤΕΣ</a:t>
              </a:r>
            </a:p>
          </p:txBody>
        </p:sp>
      </p:grpSp>
      <p:sp>
        <p:nvSpPr>
          <p:cNvPr id="23" name="Rectangle 22"/>
          <p:cNvSpPr/>
          <p:nvPr/>
        </p:nvSpPr>
        <p:spPr>
          <a:xfrm>
            <a:off x="9641892" y="2479648"/>
            <a:ext cx="2252495" cy="278537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l-GR" sz="1500" b="0" i="0" u="none" strike="noStrike" kern="1200" cap="none" spc="0" normalizeH="0" baseline="0" noProof="0" dirty="0">
                <a:ln>
                  <a:noFill/>
                </a:ln>
                <a:solidFill>
                  <a:prstClr val="black"/>
                </a:solidFill>
                <a:effectLst/>
                <a:uLnTx/>
                <a:uFillTx/>
                <a:latin typeface="Calibri" panose="020F0502020204030204"/>
                <a:ea typeface="+mn-ea"/>
                <a:cs typeface="+mn-cs"/>
              </a:rPr>
              <a:t>Στην ελάχιστη και μέγιστη διάρκεια των δραστηριοτήτων</a:t>
            </a: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l-GR"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500" b="0" i="0" u="none" strike="noStrike" kern="1200" cap="none" spc="0" normalizeH="0" baseline="0" noProof="0" dirty="0">
                <a:ln>
                  <a:noFill/>
                </a:ln>
                <a:solidFill>
                  <a:prstClr val="black"/>
                </a:solidFill>
                <a:effectLst/>
                <a:uLnTx/>
                <a:uFillTx/>
                <a:latin typeface="Calibri" panose="020F0502020204030204"/>
                <a:ea typeface="+mn-ea"/>
                <a:cs typeface="+mn-cs"/>
              </a:rPr>
              <a:t>όπως αυτή ορίζεται στον Οδηγό του Προγράμματος,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500" b="0" i="0" u="none" strike="noStrike" kern="1200" cap="none" spc="0" normalizeH="0" baseline="0" noProof="0" dirty="0">
                <a:ln>
                  <a:noFill/>
                </a:ln>
                <a:solidFill>
                  <a:prstClr val="black"/>
                </a:solidFill>
                <a:effectLst/>
                <a:uLnTx/>
                <a:uFillTx/>
                <a:latin typeface="Calibri" panose="020F0502020204030204"/>
                <a:ea typeface="+mn-ea"/>
                <a:cs typeface="+mn-cs"/>
              </a:rPr>
              <a:t>δεν συμπεριλαμβάνεται η διάρκεια του εικονικού κομματιού τους. Το εικονικό κομμάτι δεν έχει περιορισμό στη διάρκεια.</a:t>
            </a:r>
          </a:p>
        </p:txBody>
      </p:sp>
      <p:grpSp>
        <p:nvGrpSpPr>
          <p:cNvPr id="38" name="Group 37"/>
          <p:cNvGrpSpPr/>
          <p:nvPr/>
        </p:nvGrpSpPr>
        <p:grpSpPr>
          <a:xfrm>
            <a:off x="1361538" y="4110357"/>
            <a:ext cx="2964918" cy="1921845"/>
            <a:chOff x="1361538" y="4110357"/>
            <a:chExt cx="2964918" cy="1921845"/>
          </a:xfrm>
        </p:grpSpPr>
        <p:sp>
          <p:nvSpPr>
            <p:cNvPr id="27" name="Rectangle 26"/>
            <p:cNvSpPr/>
            <p:nvPr/>
          </p:nvSpPr>
          <p:spPr>
            <a:xfrm>
              <a:off x="1361538" y="4110357"/>
              <a:ext cx="2964918" cy="539116"/>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ΕΙΣΕΡΧΟΜΕΝΕΣ</a:t>
              </a:r>
              <a:endParaRPr kumimoji="0" lang="en-GB" sz="2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p:cNvSpPr/>
            <p:nvPr/>
          </p:nvSpPr>
          <p:spPr>
            <a:xfrm>
              <a:off x="1380956" y="4649474"/>
              <a:ext cx="2945500" cy="1382728"/>
            </a:xfrm>
            <a:prstGeom prst="rect">
              <a:avLst/>
            </a:prstGeom>
            <a:solidFill>
              <a:srgbClr val="70AD4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Ο δικαιούχος</a:t>
              </a:r>
              <a:r>
                <a:rPr kumimoji="0" lang="en-GB" sz="2000" b="0"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 o</a:t>
              </a:r>
              <a:r>
                <a:rPr kumimoji="0" lang="el-GR" sz="2000" b="0" i="0" u="none" strike="noStrike" kern="1200" cap="none" spc="0" normalizeH="0" baseline="0" noProof="0" dirty="0" err="1">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ργανισμός</a:t>
              </a:r>
              <a:r>
                <a:rPr kumimoji="0" lang="el-GR" sz="2000" b="0"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 λειτουργεί </a:t>
              </a:r>
              <a:endParaRPr kumimoji="0" lang="en-GB" sz="2000" b="0"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ως </a:t>
              </a:r>
              <a:r>
                <a:rPr kumimoji="0" lang="el-GR" sz="2000" b="1"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ΟΡΓΑΝΙΣΜΟΣ</a:t>
              </a:r>
              <a:r>
                <a:rPr kumimoji="0" lang="el-GR" sz="2000" b="0"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2000" b="1"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ΥΠΟΔΟΧΗΣ.</a:t>
              </a:r>
              <a:r>
                <a:rPr kumimoji="0" lang="el-GR" sz="2000" b="0" i="0" u="none" strike="noStrike" kern="1200" cap="none" spc="0" normalizeH="0" baseline="0" noProof="0" dirty="0">
                  <a:ln>
                    <a:noFill/>
                  </a:ln>
                  <a:solidFill>
                    <a:srgbClr val="70AD47"/>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grpSp>
      <p:grpSp>
        <p:nvGrpSpPr>
          <p:cNvPr id="37" name="Group 36"/>
          <p:cNvGrpSpPr/>
          <p:nvPr/>
        </p:nvGrpSpPr>
        <p:grpSpPr>
          <a:xfrm>
            <a:off x="1361538" y="806678"/>
            <a:ext cx="2945499" cy="1941146"/>
            <a:chOff x="1361538" y="806678"/>
            <a:chExt cx="2945499" cy="1941146"/>
          </a:xfrm>
        </p:grpSpPr>
        <p:sp>
          <p:nvSpPr>
            <p:cNvPr id="25" name="Rectangle 24"/>
            <p:cNvSpPr/>
            <p:nvPr/>
          </p:nvSpPr>
          <p:spPr>
            <a:xfrm>
              <a:off x="1361538" y="895378"/>
              <a:ext cx="2945499" cy="541730"/>
            </a:xfrm>
            <a:prstGeom prst="rect">
              <a:avLst/>
            </a:prstGeom>
            <a:solidFill>
              <a:srgbClr val="1EA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1759353" y="806678"/>
              <a:ext cx="2386826" cy="63042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ΕΞΕΡΧΟΜΕΝΕΣ</a:t>
              </a:r>
              <a:endParaRPr kumimoji="0" lang="el-GR" sz="2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0" name="Rectangle 29"/>
            <p:cNvSpPr/>
            <p:nvPr/>
          </p:nvSpPr>
          <p:spPr>
            <a:xfrm>
              <a:off x="1361539" y="1394128"/>
              <a:ext cx="2945498" cy="1353696"/>
            </a:xfrm>
            <a:prstGeom prst="rect">
              <a:avLst/>
            </a:prstGeom>
            <a:solidFill>
              <a:srgbClr val="1EA7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srgbClr val="168586"/>
                  </a:solidFill>
                  <a:effectLst/>
                  <a:uLnTx/>
                  <a:uFillTx/>
                  <a:latin typeface="Calibri" panose="020F0502020204030204" pitchFamily="34" charset="0"/>
                  <a:ea typeface="Calibri" panose="020F0502020204030204" pitchFamily="34" charset="0"/>
                  <a:cs typeface="Calibri" panose="020F0502020204030204" pitchFamily="34" charset="0"/>
                </a:rPr>
                <a:t>Ο δικαιούχος οργανισμός λειτουργεί </a:t>
              </a:r>
              <a:endParaRPr kumimoji="0" lang="en-GB" sz="2000" b="0" i="0" u="none" strike="noStrike" kern="1200" cap="none" spc="0" normalizeH="0" baseline="0" noProof="0" dirty="0">
                <a:ln>
                  <a:noFill/>
                </a:ln>
                <a:solidFill>
                  <a:srgbClr val="168586"/>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srgbClr val="168586"/>
                  </a:solidFill>
                  <a:effectLst/>
                  <a:uLnTx/>
                  <a:uFillTx/>
                  <a:latin typeface="Calibri" panose="020F0502020204030204" pitchFamily="34" charset="0"/>
                  <a:ea typeface="Calibri" panose="020F0502020204030204" pitchFamily="34" charset="0"/>
                  <a:cs typeface="Calibri" panose="020F0502020204030204" pitchFamily="34" charset="0"/>
                </a:rPr>
                <a:t>ως </a:t>
              </a:r>
              <a:r>
                <a:rPr kumimoji="0" lang="el-GR" sz="2000" b="1" i="0" u="none" strike="noStrike" kern="1200" cap="none" spc="0" normalizeH="0" baseline="0" noProof="0" dirty="0">
                  <a:ln>
                    <a:noFill/>
                  </a:ln>
                  <a:solidFill>
                    <a:srgbClr val="168586"/>
                  </a:solidFill>
                  <a:effectLst/>
                  <a:uLnTx/>
                  <a:uFillTx/>
                  <a:latin typeface="Calibri" panose="020F0502020204030204" pitchFamily="34" charset="0"/>
                  <a:ea typeface="Calibri" panose="020F0502020204030204" pitchFamily="34" charset="0"/>
                  <a:cs typeface="Calibri" panose="020F0502020204030204" pitchFamily="34" charset="0"/>
                </a:rPr>
                <a:t>ΟΡΓΑΝΙΣΜΟΣ</a:t>
              </a:r>
              <a:r>
                <a:rPr kumimoji="0" lang="el-GR" sz="2000" b="0" i="0" u="none" strike="noStrike" kern="1200" cap="none" spc="0" normalizeH="0" baseline="0" noProof="0" dirty="0">
                  <a:ln>
                    <a:noFill/>
                  </a:ln>
                  <a:solidFill>
                    <a:srgbClr val="168586"/>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2000" b="1" i="0" u="none" strike="noStrike" kern="1200" cap="none" spc="0" normalizeH="0" baseline="0" noProof="0" dirty="0">
                  <a:ln>
                    <a:noFill/>
                  </a:ln>
                  <a:solidFill>
                    <a:srgbClr val="168586"/>
                  </a:solidFill>
                  <a:effectLst/>
                  <a:uLnTx/>
                  <a:uFillTx/>
                  <a:latin typeface="Calibri" panose="020F0502020204030204" pitchFamily="34" charset="0"/>
                  <a:ea typeface="Calibri" panose="020F0502020204030204" pitchFamily="34" charset="0"/>
                  <a:cs typeface="Calibri" panose="020F0502020204030204" pitchFamily="34" charset="0"/>
                </a:rPr>
                <a:t>ΑΠΟΣΤΟΛΗΣ.</a:t>
              </a:r>
              <a:r>
                <a:rPr kumimoji="0" lang="el-GR" sz="2000" b="0" i="0" u="none" strike="noStrike" kern="1200" cap="none" spc="0" normalizeH="0" baseline="0" noProof="0" dirty="0">
                  <a:ln>
                    <a:noFill/>
                  </a:ln>
                  <a:solidFill>
                    <a:srgbClr val="168586"/>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grpSp>
      <p:grpSp>
        <p:nvGrpSpPr>
          <p:cNvPr id="9" name="Group 8"/>
          <p:cNvGrpSpPr/>
          <p:nvPr/>
        </p:nvGrpSpPr>
        <p:grpSpPr>
          <a:xfrm>
            <a:off x="6352000" y="818817"/>
            <a:ext cx="3125777" cy="1986138"/>
            <a:chOff x="7444939" y="806678"/>
            <a:chExt cx="3125777" cy="1986138"/>
          </a:xfrm>
        </p:grpSpPr>
        <p:sp>
          <p:nvSpPr>
            <p:cNvPr id="16" name="TextBox 15"/>
            <p:cNvSpPr txBox="1"/>
            <p:nvPr/>
          </p:nvSpPr>
          <p:spPr>
            <a:xfrm>
              <a:off x="8023032" y="840199"/>
              <a:ext cx="2386826" cy="63042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ΦΥΣΙΚΕΣ</a:t>
              </a:r>
              <a:endParaRPr kumimoji="0" lang="el-GR" sz="2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8" name="Rectangle 17"/>
            <p:cNvSpPr/>
            <p:nvPr/>
          </p:nvSpPr>
          <p:spPr>
            <a:xfrm>
              <a:off x="7444940" y="1452529"/>
              <a:ext cx="2945498" cy="1340287"/>
            </a:xfrm>
            <a:prstGeom prst="rect">
              <a:avLst/>
            </a:prstGeom>
            <a:solidFill>
              <a:srgbClr val="4EC48D">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srgbClr val="4EC48D"/>
                  </a:solidFill>
                  <a:effectLst/>
                  <a:uLnTx/>
                  <a:uFillTx/>
                  <a:latin typeface="Calibri" panose="020F0502020204030204"/>
                  <a:ea typeface="+mn-ea"/>
                  <a:cs typeface="+mn-cs"/>
                </a:rPr>
                <a:t>Πραγματοποιούνται με </a:t>
              </a:r>
              <a:r>
                <a:rPr kumimoji="0" lang="el-GR" sz="2000" b="1" i="0" u="none" strike="noStrike" kern="1200" cap="none" spc="0" normalizeH="0" baseline="0" noProof="0" dirty="0">
                  <a:ln>
                    <a:noFill/>
                  </a:ln>
                  <a:solidFill>
                    <a:srgbClr val="4EC48D"/>
                  </a:solidFill>
                  <a:effectLst/>
                  <a:uLnTx/>
                  <a:uFillTx/>
                  <a:latin typeface="Calibri" panose="020F0502020204030204"/>
                  <a:ea typeface="+mn-ea"/>
                  <a:cs typeface="+mn-cs"/>
                </a:rPr>
                <a:t>φυσική παρουσία </a:t>
              </a:r>
              <a:r>
                <a:rPr kumimoji="0" lang="el-GR" sz="2000" b="0" i="0" u="none" strike="noStrike" kern="1200" cap="none" spc="0" normalizeH="0" baseline="0" noProof="0" dirty="0">
                  <a:ln>
                    <a:noFill/>
                  </a:ln>
                  <a:solidFill>
                    <a:srgbClr val="4EC48D"/>
                  </a:solidFill>
                  <a:effectLst/>
                  <a:uLnTx/>
                  <a:uFillTx/>
                  <a:latin typeface="Calibri" panose="020F0502020204030204"/>
                  <a:ea typeface="+mn-ea"/>
                  <a:cs typeface="+mn-cs"/>
                </a:rPr>
                <a:t>των συμμετεχόντων </a:t>
              </a:r>
            </a:p>
          </p:txBody>
        </p:sp>
        <p:sp>
          <p:nvSpPr>
            <p:cNvPr id="35" name="Rectangle 34"/>
            <p:cNvSpPr/>
            <p:nvPr/>
          </p:nvSpPr>
          <p:spPr>
            <a:xfrm>
              <a:off x="7444939" y="893364"/>
              <a:ext cx="2945499" cy="559165"/>
            </a:xfrm>
            <a:prstGeom prst="rect">
              <a:avLst/>
            </a:prstGeom>
            <a:solidFill>
              <a:srgbClr val="4EC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8183890" y="806678"/>
              <a:ext cx="2386826" cy="63042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ΦΥΣΙΚΕΣ</a:t>
              </a:r>
              <a:endParaRPr kumimoji="0" lang="el-GR" sz="2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cxnSp>
        <p:nvCxnSpPr>
          <p:cNvPr id="40" name="Straight Connector 39"/>
          <p:cNvCxnSpPr/>
          <p:nvPr/>
        </p:nvCxnSpPr>
        <p:spPr>
          <a:xfrm>
            <a:off x="5372100" y="895378"/>
            <a:ext cx="0" cy="544173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668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15"/>
          <p:cNvSpPr txBox="1"/>
          <p:nvPr/>
        </p:nvSpPr>
        <p:spPr>
          <a:xfrm>
            <a:off x="138792" y="61486"/>
            <a:ext cx="581416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ΕΠΙΛΕΞΙΜΕΣ ΔΡΑΣΤΗΡΙΟΤΗΤΕΣ</a:t>
            </a:r>
            <a:endParaRPr sz="2800" b="1" dirty="0">
              <a:solidFill>
                <a:schemeClr val="lt1"/>
              </a:solidFill>
              <a:latin typeface="Calibri"/>
              <a:ea typeface="Calibri"/>
              <a:cs typeface="Calibri"/>
              <a:sym typeface="Calibri"/>
            </a:endParaRPr>
          </a:p>
        </p:txBody>
      </p:sp>
      <p:grpSp>
        <p:nvGrpSpPr>
          <p:cNvPr id="463" name="Google Shape;463;p15"/>
          <p:cNvGrpSpPr/>
          <p:nvPr/>
        </p:nvGrpSpPr>
        <p:grpSpPr>
          <a:xfrm>
            <a:off x="830801" y="1207539"/>
            <a:ext cx="4737019" cy="5026492"/>
            <a:chOff x="537566" y="871563"/>
            <a:chExt cx="4962223" cy="4619298"/>
          </a:xfrm>
        </p:grpSpPr>
        <p:sp>
          <p:nvSpPr>
            <p:cNvPr id="464" name="Google Shape;464;p15"/>
            <p:cNvSpPr/>
            <p:nvPr/>
          </p:nvSpPr>
          <p:spPr>
            <a:xfrm>
              <a:off x="537566" y="871563"/>
              <a:ext cx="4962223" cy="682917"/>
            </a:xfrm>
            <a:prstGeom prst="roundRect">
              <a:avLst>
                <a:gd name="adj" fmla="val 16667"/>
              </a:avLst>
            </a:prstGeom>
            <a:solidFill>
              <a:srgbClr val="359F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5" name="Google Shape;465;p15"/>
            <p:cNvSpPr/>
            <p:nvPr/>
          </p:nvSpPr>
          <p:spPr>
            <a:xfrm>
              <a:off x="537566" y="1566058"/>
              <a:ext cx="4962223" cy="3924803"/>
            </a:xfrm>
            <a:prstGeom prst="rect">
              <a:avLst/>
            </a:prstGeom>
            <a:solidFill>
              <a:srgbClr val="43AFD2">
                <a:alpha val="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l-GR" sz="2400" b="1" dirty="0">
                  <a:solidFill>
                    <a:srgbClr val="2D9BBD"/>
                  </a:solidFill>
                  <a:latin typeface="Calibri"/>
                  <a:ea typeface="Calibri"/>
                  <a:cs typeface="Calibri"/>
                  <a:sym typeface="Calibri"/>
                </a:rPr>
                <a:t>1. ΣΚΙΩΔΗΣ ΕΡΓΑΣΙΑ</a:t>
              </a:r>
              <a:endParaRPr dirty="0"/>
            </a:p>
            <a:p>
              <a:pPr marL="0" marR="0" lvl="0" indent="0" algn="ctr" rtl="0">
                <a:spcBef>
                  <a:spcPts val="0"/>
                </a:spcBef>
                <a:spcAft>
                  <a:spcPts val="0"/>
                </a:spcAft>
                <a:buNone/>
              </a:pPr>
              <a:r>
                <a:rPr lang="el-GR" sz="2400" dirty="0">
                  <a:solidFill>
                    <a:srgbClr val="2D9BBD"/>
                  </a:solidFill>
                  <a:latin typeface="Calibri"/>
                  <a:ea typeface="Calibri"/>
                  <a:cs typeface="Calibri"/>
                  <a:sym typeface="Calibri"/>
                </a:rPr>
                <a:t>2 – 60 μέρες</a:t>
              </a:r>
              <a:endParaRPr dirty="0"/>
            </a:p>
            <a:p>
              <a:pPr marL="0" marR="0" lvl="0" indent="0" algn="ctr" rtl="0">
                <a:spcBef>
                  <a:spcPts val="0"/>
                </a:spcBef>
                <a:spcAft>
                  <a:spcPts val="0"/>
                </a:spcAft>
                <a:buNone/>
              </a:pPr>
              <a:endParaRPr sz="2400" dirty="0">
                <a:solidFill>
                  <a:srgbClr val="2D9BBD"/>
                </a:solidFill>
                <a:latin typeface="Calibri"/>
                <a:ea typeface="Calibri"/>
                <a:cs typeface="Calibri"/>
                <a:sym typeface="Calibri"/>
              </a:endParaRPr>
            </a:p>
            <a:p>
              <a:pPr marL="0" marR="0" lvl="0" indent="0" algn="ctr" rtl="0">
                <a:spcBef>
                  <a:spcPts val="0"/>
                </a:spcBef>
                <a:spcAft>
                  <a:spcPts val="0"/>
                </a:spcAft>
                <a:buNone/>
              </a:pPr>
              <a:r>
                <a:rPr lang="el-GR" sz="2400" b="1" dirty="0">
                  <a:solidFill>
                    <a:srgbClr val="2D9BBD"/>
                  </a:solidFill>
                  <a:latin typeface="Calibri"/>
                  <a:ea typeface="Calibri"/>
                  <a:cs typeface="Calibri"/>
                  <a:sym typeface="Calibri"/>
                </a:rPr>
                <a:t>2. ΠΑΡΟΧΗ ΔΙΔΑΣΚΑΛΙΑΣ Η ΚΑΤΑΡΤΙΣΗΣ</a:t>
              </a:r>
              <a:endParaRPr dirty="0"/>
            </a:p>
            <a:p>
              <a:pPr marL="0" marR="0" lvl="0" indent="0" algn="ctr" rtl="0">
                <a:spcBef>
                  <a:spcPts val="0"/>
                </a:spcBef>
                <a:spcAft>
                  <a:spcPts val="0"/>
                </a:spcAft>
                <a:buNone/>
              </a:pPr>
              <a:r>
                <a:rPr lang="el-GR" sz="2400" dirty="0">
                  <a:solidFill>
                    <a:srgbClr val="2D9BBD"/>
                  </a:solidFill>
                  <a:latin typeface="Calibri"/>
                  <a:ea typeface="Calibri"/>
                  <a:cs typeface="Calibri"/>
                  <a:sym typeface="Calibri"/>
                </a:rPr>
                <a:t>2 – 365</a:t>
              </a:r>
              <a:r>
                <a:rPr lang="el-GR" sz="2400" b="1" dirty="0">
                  <a:solidFill>
                    <a:srgbClr val="2D9BBD"/>
                  </a:solidFill>
                  <a:latin typeface="Calibri"/>
                  <a:ea typeface="Calibri"/>
                  <a:cs typeface="Calibri"/>
                  <a:sym typeface="Calibri"/>
                </a:rPr>
                <a:t> </a:t>
              </a:r>
              <a:r>
                <a:rPr lang="el-GR" sz="2400" dirty="0">
                  <a:solidFill>
                    <a:srgbClr val="2D9BBD"/>
                  </a:solidFill>
                  <a:latin typeface="Calibri"/>
                  <a:ea typeface="Calibri"/>
                  <a:cs typeface="Calibri"/>
                  <a:sym typeface="Calibri"/>
                </a:rPr>
                <a:t>μέρες</a:t>
              </a:r>
              <a:endParaRPr dirty="0"/>
            </a:p>
            <a:p>
              <a:pPr marL="0" marR="0" lvl="0" indent="0" algn="ctr" rtl="0">
                <a:spcBef>
                  <a:spcPts val="0"/>
                </a:spcBef>
                <a:spcAft>
                  <a:spcPts val="0"/>
                </a:spcAft>
                <a:buNone/>
              </a:pPr>
              <a:endParaRPr sz="2400" b="1" dirty="0">
                <a:solidFill>
                  <a:srgbClr val="2D9BBD"/>
                </a:solidFill>
                <a:latin typeface="Calibri"/>
                <a:ea typeface="Calibri"/>
                <a:cs typeface="Calibri"/>
                <a:sym typeface="Calibri"/>
              </a:endParaRPr>
            </a:p>
            <a:p>
              <a:pPr marL="0" marR="0" lvl="0" indent="0" algn="ctr" rtl="0">
                <a:spcBef>
                  <a:spcPts val="0"/>
                </a:spcBef>
                <a:spcAft>
                  <a:spcPts val="0"/>
                </a:spcAft>
                <a:buNone/>
              </a:pPr>
              <a:r>
                <a:rPr lang="el-GR" sz="2400" b="1" dirty="0">
                  <a:solidFill>
                    <a:srgbClr val="2D9BBD"/>
                  </a:solidFill>
                  <a:latin typeface="Calibri"/>
                  <a:ea typeface="Calibri"/>
                  <a:cs typeface="Calibri"/>
                  <a:sym typeface="Calibri"/>
                </a:rPr>
                <a:t>3. ΣΥΜΜΕΤΟΧΗ ΣΕ ΣΕΜΙΝΑΡΙΑ ΚΑΙ ΕΚΠΑΙΔΕΥΣΕΙΣ</a:t>
              </a:r>
              <a:endParaRPr dirty="0"/>
            </a:p>
            <a:p>
              <a:pPr marL="0" marR="0" lvl="0" indent="0" algn="ctr" rtl="0">
                <a:spcBef>
                  <a:spcPts val="0"/>
                </a:spcBef>
                <a:spcAft>
                  <a:spcPts val="0"/>
                </a:spcAft>
                <a:buNone/>
              </a:pPr>
              <a:r>
                <a:rPr lang="el-GR" sz="2400" dirty="0">
                  <a:solidFill>
                    <a:srgbClr val="2D9BBD"/>
                  </a:solidFill>
                  <a:latin typeface="Calibri"/>
                  <a:ea typeface="Calibri"/>
                  <a:cs typeface="Calibri"/>
                  <a:sym typeface="Calibri"/>
                </a:rPr>
                <a:t>2 – </a:t>
              </a:r>
              <a:r>
                <a:rPr lang="en-US" sz="2400" dirty="0">
                  <a:solidFill>
                    <a:srgbClr val="2D9BBD"/>
                  </a:solidFill>
                  <a:latin typeface="Calibri"/>
                  <a:ea typeface="Calibri"/>
                  <a:cs typeface="Calibri"/>
                  <a:sym typeface="Calibri"/>
                </a:rPr>
                <a:t>10</a:t>
              </a:r>
              <a:r>
                <a:rPr lang="el-GR" sz="2400" dirty="0">
                  <a:solidFill>
                    <a:srgbClr val="2D9BBD"/>
                  </a:solidFill>
                  <a:latin typeface="Calibri"/>
                  <a:ea typeface="Calibri"/>
                  <a:cs typeface="Calibri"/>
                  <a:sym typeface="Calibri"/>
                </a:rPr>
                <a:t> μέρες </a:t>
              </a:r>
              <a:endParaRPr sz="2400" dirty="0">
                <a:solidFill>
                  <a:srgbClr val="2D9BBD"/>
                </a:solidFill>
                <a:latin typeface="Calibri"/>
                <a:ea typeface="Calibri"/>
                <a:cs typeface="Calibri"/>
                <a:sym typeface="Calibri"/>
              </a:endParaRPr>
            </a:p>
          </p:txBody>
        </p:sp>
        <p:sp>
          <p:nvSpPr>
            <p:cNvPr id="466" name="Google Shape;466;p15"/>
            <p:cNvSpPr txBox="1"/>
            <p:nvPr/>
          </p:nvSpPr>
          <p:spPr>
            <a:xfrm>
              <a:off x="1503410" y="963392"/>
              <a:ext cx="3598500" cy="452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600" b="1">
                  <a:solidFill>
                    <a:schemeClr val="lt1"/>
                  </a:solidFill>
                  <a:latin typeface="Calibri"/>
                  <a:ea typeface="Calibri"/>
                  <a:cs typeface="Calibri"/>
                  <a:sym typeface="Calibri"/>
                </a:rPr>
                <a:t>Για το ΠΡΟΣΩΠΙΚΟ:</a:t>
              </a:r>
              <a:endParaRPr sz="2600" b="1">
                <a:solidFill>
                  <a:schemeClr val="lt1"/>
                </a:solidFill>
                <a:latin typeface="Calibri"/>
                <a:ea typeface="Calibri"/>
                <a:cs typeface="Calibri"/>
                <a:sym typeface="Calibri"/>
              </a:endParaRPr>
            </a:p>
          </p:txBody>
        </p:sp>
      </p:grpSp>
      <p:grpSp>
        <p:nvGrpSpPr>
          <p:cNvPr id="467" name="Google Shape;467;p15"/>
          <p:cNvGrpSpPr/>
          <p:nvPr/>
        </p:nvGrpSpPr>
        <p:grpSpPr>
          <a:xfrm>
            <a:off x="5800558" y="1185333"/>
            <a:ext cx="5846107" cy="5169328"/>
            <a:chOff x="6431612" y="853016"/>
            <a:chExt cx="5062741" cy="5283957"/>
          </a:xfrm>
        </p:grpSpPr>
        <p:sp>
          <p:nvSpPr>
            <p:cNvPr id="468" name="Google Shape;468;p15"/>
            <p:cNvSpPr/>
            <p:nvPr/>
          </p:nvSpPr>
          <p:spPr>
            <a:xfrm>
              <a:off x="6532130" y="853016"/>
              <a:ext cx="4962223" cy="682917"/>
            </a:xfrm>
            <a:prstGeom prst="roundRect">
              <a:avLst>
                <a:gd name="adj" fmla="val 16667"/>
              </a:avLst>
            </a:prstGeom>
            <a:solidFill>
              <a:srgbClr val="9D72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9" name="Google Shape;469;p15"/>
            <p:cNvSpPr txBox="1"/>
            <p:nvPr/>
          </p:nvSpPr>
          <p:spPr>
            <a:xfrm>
              <a:off x="6982940" y="930997"/>
              <a:ext cx="4290918"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600" b="1">
                  <a:solidFill>
                    <a:schemeClr val="lt1"/>
                  </a:solidFill>
                  <a:latin typeface="Calibri"/>
                  <a:ea typeface="Calibri"/>
                  <a:cs typeface="Calibri"/>
                  <a:sym typeface="Calibri"/>
                </a:rPr>
                <a:t>Για τους ΕΚΠΑΙΔΕΥΟΜΕΝΟΥΣ:</a:t>
              </a:r>
              <a:endParaRPr sz="2600" b="1">
                <a:solidFill>
                  <a:schemeClr val="lt1"/>
                </a:solidFill>
                <a:latin typeface="Calibri"/>
                <a:ea typeface="Calibri"/>
                <a:cs typeface="Calibri"/>
                <a:sym typeface="Calibri"/>
              </a:endParaRPr>
            </a:p>
          </p:txBody>
        </p:sp>
        <p:sp>
          <p:nvSpPr>
            <p:cNvPr id="470" name="Google Shape;470;p15"/>
            <p:cNvSpPr/>
            <p:nvPr/>
          </p:nvSpPr>
          <p:spPr>
            <a:xfrm>
              <a:off x="6532130" y="1463028"/>
              <a:ext cx="4962223" cy="4629802"/>
            </a:xfrm>
            <a:prstGeom prst="rect">
              <a:avLst/>
            </a:prstGeom>
            <a:solidFill>
              <a:srgbClr val="9D72B5">
                <a:alpha val="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00">
                <a:solidFill>
                  <a:srgbClr val="2D9BBD"/>
                </a:solidFill>
                <a:latin typeface="Calibri"/>
                <a:ea typeface="Calibri"/>
                <a:cs typeface="Calibri"/>
                <a:sym typeface="Calibri"/>
              </a:endParaRPr>
            </a:p>
          </p:txBody>
        </p:sp>
        <p:sp>
          <p:nvSpPr>
            <p:cNvPr id="471" name="Google Shape;471;p15"/>
            <p:cNvSpPr txBox="1"/>
            <p:nvPr/>
          </p:nvSpPr>
          <p:spPr>
            <a:xfrm>
              <a:off x="6431612" y="1496643"/>
              <a:ext cx="5062741" cy="4640330"/>
            </a:xfrm>
            <a:prstGeom prst="rect">
              <a:avLst/>
            </a:prstGeom>
            <a:noFill/>
            <a:ln>
              <a:noFill/>
            </a:ln>
          </p:spPr>
          <p:txBody>
            <a:bodyPr spcFirstLastPara="1" wrap="square" lIns="91425" tIns="45700" rIns="91425" bIns="45700" anchor="t" anchorCtr="0">
              <a:spAutoFit/>
            </a:bodyPr>
            <a:lstStyle/>
            <a:p>
              <a:pPr marL="457200" marR="0" lvl="0" indent="-457200" algn="ctr" rtl="0">
                <a:spcBef>
                  <a:spcPts val="0"/>
                </a:spcBef>
                <a:spcAft>
                  <a:spcPts val="0"/>
                </a:spcAft>
                <a:buClr>
                  <a:srgbClr val="9D72B5"/>
                </a:buClr>
                <a:buSzPts val="1700"/>
                <a:buFont typeface="Calibri"/>
                <a:buAutoNum type="arabicPeriod"/>
              </a:pPr>
              <a:r>
                <a:rPr lang="el-GR" sz="1700" b="1" dirty="0">
                  <a:solidFill>
                    <a:srgbClr val="9D72B5"/>
                  </a:solidFill>
                  <a:latin typeface="Calibri"/>
                  <a:ea typeface="Calibri"/>
                  <a:cs typeface="Calibri"/>
                  <a:sym typeface="Calibri"/>
                </a:rPr>
                <a:t>ΟΜΑΔΙΚΗ ΚΙΝΗΤΙΚΟΤΗΤΑ </a:t>
              </a:r>
              <a:endParaRPr sz="1700" b="1" dirty="0">
                <a:solidFill>
                  <a:srgbClr val="9D72B5"/>
                </a:solidFill>
                <a:latin typeface="Calibri"/>
                <a:ea typeface="Calibri"/>
                <a:cs typeface="Calibri"/>
                <a:sym typeface="Calibri"/>
              </a:endParaRPr>
            </a:p>
            <a:p>
              <a:pPr marL="0" marR="0" lvl="0" indent="0" algn="ctr" rtl="0">
                <a:spcBef>
                  <a:spcPts val="0"/>
                </a:spcBef>
                <a:spcAft>
                  <a:spcPts val="0"/>
                </a:spcAft>
                <a:buNone/>
              </a:pPr>
              <a:r>
                <a:rPr lang="el-GR" sz="1700" dirty="0">
                  <a:solidFill>
                    <a:srgbClr val="9D72B5"/>
                  </a:solidFill>
                  <a:latin typeface="Calibri"/>
                  <a:ea typeface="Calibri"/>
                  <a:cs typeface="Calibri"/>
                  <a:sym typeface="Calibri"/>
                </a:rPr>
                <a:t>2 - 30 ημέρες </a:t>
              </a:r>
              <a:endParaRPr dirty="0"/>
            </a:p>
            <a:p>
              <a:pPr marL="0" marR="0" lvl="0" indent="0" algn="ctr" rtl="0">
                <a:spcBef>
                  <a:spcPts val="0"/>
                </a:spcBef>
                <a:spcAft>
                  <a:spcPts val="0"/>
                </a:spcAft>
                <a:buNone/>
              </a:pPr>
              <a:endParaRPr sz="1700" b="1" dirty="0">
                <a:solidFill>
                  <a:srgbClr val="9D72B5"/>
                </a:solidFill>
                <a:latin typeface="Calibri"/>
                <a:ea typeface="Calibri"/>
                <a:cs typeface="Calibri"/>
                <a:sym typeface="Calibri"/>
              </a:endParaRPr>
            </a:p>
            <a:p>
              <a:pPr marL="0" marR="0" lvl="0" indent="0" algn="ctr" rtl="0">
                <a:spcBef>
                  <a:spcPts val="0"/>
                </a:spcBef>
                <a:spcAft>
                  <a:spcPts val="0"/>
                </a:spcAft>
                <a:buNone/>
              </a:pPr>
              <a:r>
                <a:rPr lang="el-GR" sz="1700" b="1" dirty="0">
                  <a:solidFill>
                    <a:srgbClr val="9D72B5"/>
                  </a:solidFill>
                  <a:latin typeface="Calibri"/>
                  <a:ea typeface="Calibri"/>
                  <a:cs typeface="Calibri"/>
                  <a:sym typeface="Calibri"/>
                </a:rPr>
                <a:t>2. ΜΙΚΡΗΣ ΔΙΑΡΚΕΙΑΣ ΑΤΟΜΙΚΗ ΚΙΝΗΤΙΚΟΤΗΤΑ</a:t>
              </a:r>
              <a:endParaRPr dirty="0"/>
            </a:p>
            <a:p>
              <a:pPr marL="285750" marR="0" lvl="0" indent="-285750" algn="ctr" rtl="0">
                <a:spcBef>
                  <a:spcPts val="0"/>
                </a:spcBef>
                <a:spcAft>
                  <a:spcPts val="0"/>
                </a:spcAft>
                <a:buClr>
                  <a:srgbClr val="9D72B5"/>
                </a:buClr>
                <a:buSzPts val="1700"/>
                <a:buFont typeface="Arial"/>
                <a:buChar char="•"/>
              </a:pPr>
              <a:r>
                <a:rPr lang="el-GR" sz="1700" dirty="0">
                  <a:solidFill>
                    <a:srgbClr val="9D72B5"/>
                  </a:solidFill>
                  <a:latin typeface="Calibri"/>
                  <a:ea typeface="Calibri"/>
                  <a:cs typeface="Calibri"/>
                  <a:sym typeface="Calibri"/>
                </a:rPr>
                <a:t>2 - 29 ημέρες για Εκπαίδευση Ενηλίκων</a:t>
              </a:r>
              <a:endParaRPr dirty="0"/>
            </a:p>
            <a:p>
              <a:pPr marL="285750" marR="0" lvl="0" indent="-285750" algn="ctr" rtl="0">
                <a:spcBef>
                  <a:spcPts val="0"/>
                </a:spcBef>
                <a:spcAft>
                  <a:spcPts val="0"/>
                </a:spcAft>
                <a:buClr>
                  <a:srgbClr val="9D72B5"/>
                </a:buClr>
                <a:buSzPts val="1700"/>
                <a:buFont typeface="Arial"/>
                <a:buChar char="•"/>
              </a:pPr>
              <a:r>
                <a:rPr lang="el-GR" sz="1700" dirty="0">
                  <a:solidFill>
                    <a:srgbClr val="9D72B5"/>
                  </a:solidFill>
                  <a:latin typeface="Calibri"/>
                  <a:ea typeface="Calibri"/>
                  <a:cs typeface="Calibri"/>
                  <a:sym typeface="Calibri"/>
                </a:rPr>
                <a:t>10 – 29 ημέρες για Σχολική Εκπαίδευση</a:t>
              </a:r>
              <a:endParaRPr dirty="0"/>
            </a:p>
            <a:p>
              <a:pPr marL="285750" marR="0" lvl="0" indent="-285750" algn="ctr" rtl="0">
                <a:spcBef>
                  <a:spcPts val="0"/>
                </a:spcBef>
                <a:spcAft>
                  <a:spcPts val="0"/>
                </a:spcAft>
                <a:buClr>
                  <a:srgbClr val="9D72B5"/>
                </a:buClr>
                <a:buSzPts val="1700"/>
                <a:buFont typeface="Arial"/>
                <a:buChar char="•"/>
              </a:pPr>
              <a:r>
                <a:rPr lang="el-GR" sz="1700" dirty="0">
                  <a:solidFill>
                    <a:srgbClr val="9D72B5"/>
                  </a:solidFill>
                  <a:latin typeface="Calibri"/>
                  <a:ea typeface="Calibri"/>
                  <a:cs typeface="Calibri"/>
                  <a:sym typeface="Calibri"/>
                </a:rPr>
                <a:t>10 - 89 ημέρες για Επαγγελματική Εκπαίδευση &amp; Κατάρτιση</a:t>
              </a:r>
              <a:endParaRPr dirty="0"/>
            </a:p>
            <a:p>
              <a:pPr marL="0" marR="0" lvl="0" indent="0" algn="ctr" rtl="0">
                <a:spcBef>
                  <a:spcPts val="0"/>
                </a:spcBef>
                <a:spcAft>
                  <a:spcPts val="0"/>
                </a:spcAft>
                <a:buNone/>
              </a:pPr>
              <a:endParaRPr sz="1700" dirty="0">
                <a:solidFill>
                  <a:srgbClr val="9D72B5"/>
                </a:solidFill>
                <a:latin typeface="Calibri"/>
                <a:ea typeface="Calibri"/>
                <a:cs typeface="Calibri"/>
                <a:sym typeface="Calibri"/>
              </a:endParaRPr>
            </a:p>
            <a:p>
              <a:pPr marL="0" marR="0" lvl="0" indent="0" algn="ctr" rtl="0">
                <a:spcBef>
                  <a:spcPts val="0"/>
                </a:spcBef>
                <a:spcAft>
                  <a:spcPts val="0"/>
                </a:spcAft>
                <a:buNone/>
              </a:pPr>
              <a:r>
                <a:rPr lang="el-GR" sz="1700" b="1" dirty="0">
                  <a:solidFill>
                    <a:srgbClr val="9D72B5"/>
                  </a:solidFill>
                  <a:latin typeface="Calibri"/>
                  <a:ea typeface="Calibri"/>
                  <a:cs typeface="Calibri"/>
                  <a:sym typeface="Calibri"/>
                </a:rPr>
                <a:t>3. ΜΑΚΡΑΣ ΔΙΑΡΚΕΙΑΣ ΑΤΟΜΙΚΗ ΚΙΝΗΤΙΚΟΤΗΤΑ</a:t>
              </a:r>
              <a:endParaRPr dirty="0"/>
            </a:p>
            <a:p>
              <a:pPr marL="285750" marR="0" lvl="0" indent="-285750" algn="ctr" rtl="0">
                <a:spcBef>
                  <a:spcPts val="0"/>
                </a:spcBef>
                <a:spcAft>
                  <a:spcPts val="0"/>
                </a:spcAft>
                <a:buClr>
                  <a:srgbClr val="9D72B5"/>
                </a:buClr>
                <a:buSzPts val="1700"/>
                <a:buFont typeface="Arial"/>
                <a:buChar char="•"/>
              </a:pPr>
              <a:r>
                <a:rPr lang="el-GR" sz="1700" dirty="0">
                  <a:solidFill>
                    <a:srgbClr val="9D72B5"/>
                  </a:solidFill>
                  <a:latin typeface="Calibri"/>
                  <a:ea typeface="Calibri"/>
                  <a:cs typeface="Calibri"/>
                  <a:sym typeface="Calibri"/>
                </a:rPr>
                <a:t>30 - 365 ημέρες για Σχολική Εκπαίδευση &amp; Εκπαίδευση Ενηλίκων</a:t>
              </a:r>
              <a:endParaRPr dirty="0"/>
            </a:p>
            <a:p>
              <a:pPr marL="285750" marR="0" lvl="0" indent="-285750" algn="ctr" rtl="0">
                <a:spcBef>
                  <a:spcPts val="0"/>
                </a:spcBef>
                <a:spcAft>
                  <a:spcPts val="0"/>
                </a:spcAft>
                <a:buClr>
                  <a:srgbClr val="9D72B5"/>
                </a:buClr>
                <a:buSzPts val="1700"/>
                <a:buFont typeface="Arial"/>
                <a:buChar char="•"/>
              </a:pPr>
              <a:r>
                <a:rPr lang="el-GR" sz="1700" dirty="0">
                  <a:solidFill>
                    <a:srgbClr val="9D72B5"/>
                  </a:solidFill>
                  <a:latin typeface="Calibri"/>
                  <a:ea typeface="Calibri"/>
                  <a:cs typeface="Calibri"/>
                  <a:sym typeface="Calibri"/>
                </a:rPr>
                <a:t>90 - 365 ημέρες για Επαγγελματική Εκπαίδευση &amp; Κατάρτιση</a:t>
              </a:r>
              <a:endParaRPr dirty="0"/>
            </a:p>
            <a:p>
              <a:pPr marL="0" marR="0" lvl="0" indent="0" algn="ctr" rtl="0">
                <a:spcBef>
                  <a:spcPts val="0"/>
                </a:spcBef>
                <a:spcAft>
                  <a:spcPts val="0"/>
                </a:spcAft>
                <a:buNone/>
              </a:pPr>
              <a:endParaRPr sz="1700" dirty="0">
                <a:solidFill>
                  <a:srgbClr val="9D72B5"/>
                </a:solidFill>
                <a:latin typeface="Calibri"/>
                <a:ea typeface="Calibri"/>
                <a:cs typeface="Calibri"/>
                <a:sym typeface="Calibri"/>
              </a:endParaRPr>
            </a:p>
            <a:p>
              <a:pPr marL="0" marR="0" lvl="0" indent="0" algn="ctr" rtl="0">
                <a:spcBef>
                  <a:spcPts val="0"/>
                </a:spcBef>
                <a:spcAft>
                  <a:spcPts val="0"/>
                </a:spcAft>
                <a:buNone/>
              </a:pPr>
              <a:r>
                <a:rPr lang="el-GR" sz="1700" b="1" dirty="0">
                  <a:solidFill>
                    <a:srgbClr val="9D72B5"/>
                  </a:solidFill>
                  <a:latin typeface="Calibri"/>
                  <a:ea typeface="Calibri"/>
                  <a:cs typeface="Calibri"/>
                  <a:sym typeface="Calibri"/>
                </a:rPr>
                <a:t>4. ΣΥΜΜΕΤΟΧΗ ΣΕ ΔΙΑΓΩΝΙΣΜΟΥΣ ΔΕΞΙΟΤΗΤΩΝ</a:t>
              </a:r>
              <a:endParaRPr dirty="0"/>
            </a:p>
            <a:p>
              <a:pPr marL="0" marR="0" lvl="0" indent="0" algn="ctr" rtl="0">
                <a:spcBef>
                  <a:spcPts val="0"/>
                </a:spcBef>
                <a:spcAft>
                  <a:spcPts val="0"/>
                </a:spcAft>
                <a:buNone/>
              </a:pPr>
              <a:r>
                <a:rPr lang="el-GR" sz="1700" dirty="0">
                  <a:solidFill>
                    <a:srgbClr val="9D72B5"/>
                  </a:solidFill>
                  <a:latin typeface="Calibri"/>
                  <a:ea typeface="Calibri"/>
                  <a:cs typeface="Calibri"/>
                  <a:sym typeface="Calibri"/>
                </a:rPr>
                <a:t>1 – 10 ημέρες</a:t>
              </a:r>
              <a:endParaRPr dirty="0"/>
            </a:p>
            <a:p>
              <a:pPr marL="0" marR="0" lvl="0" indent="0" algn="ctr" rtl="0">
                <a:spcBef>
                  <a:spcPts val="0"/>
                </a:spcBef>
                <a:spcAft>
                  <a:spcPts val="0"/>
                </a:spcAft>
                <a:buNone/>
              </a:pPr>
              <a:r>
                <a:rPr lang="el-GR" sz="1700" b="1" dirty="0">
                  <a:solidFill>
                    <a:srgbClr val="9D72B5"/>
                  </a:solidFill>
                  <a:latin typeface="Calibri"/>
                  <a:ea typeface="Calibri"/>
                  <a:cs typeface="Calibri"/>
                  <a:sym typeface="Calibri"/>
                </a:rPr>
                <a:t>μόνο για </a:t>
              </a:r>
              <a:r>
                <a:rPr lang="en-US" sz="1700" b="1" dirty="0">
                  <a:solidFill>
                    <a:srgbClr val="9D72B5"/>
                  </a:solidFill>
                  <a:latin typeface="Calibri"/>
                  <a:ea typeface="Calibri"/>
                  <a:cs typeface="Calibri"/>
                  <a:sym typeface="Calibri"/>
                </a:rPr>
                <a:t>EEK</a:t>
              </a:r>
              <a:endParaRPr b="1" dirty="0"/>
            </a:p>
          </p:txBody>
        </p:sp>
      </p:grpSp>
      <p:sp>
        <p:nvSpPr>
          <p:cNvPr id="472" name="Google Shape;472;p15"/>
          <p:cNvSpPr txBox="1"/>
          <p:nvPr/>
        </p:nvSpPr>
        <p:spPr>
          <a:xfrm>
            <a:off x="271209" y="6361429"/>
            <a:ext cx="9833577" cy="58477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F0000"/>
              </a:buClr>
              <a:buSzPts val="1600"/>
              <a:buFont typeface="Noto Sans Symbols"/>
              <a:buChar char="⮚"/>
            </a:pPr>
            <a:r>
              <a:rPr lang="el-GR" sz="1600" dirty="0">
                <a:solidFill>
                  <a:srgbClr val="FF0000"/>
                </a:solidFill>
                <a:latin typeface="Calibri"/>
                <a:ea typeface="Calibri"/>
                <a:cs typeface="Calibri"/>
                <a:sym typeface="Calibri"/>
              </a:rPr>
              <a:t>Τα συνέδρια και οι διαλέξεις δε θεωρούνται επιλέξιμες δραστηριότητες</a:t>
            </a:r>
            <a:endParaRPr sz="1600" dirty="0">
              <a:solidFill>
                <a:srgbClr val="FF0000"/>
              </a:solidFill>
              <a:latin typeface="Calibri"/>
              <a:ea typeface="Calibri"/>
              <a:cs typeface="Calibri"/>
              <a:sym typeface="Calibri"/>
            </a:endParaRPr>
          </a:p>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p:txBody>
      </p:sp>
      <p:sp>
        <p:nvSpPr>
          <p:cNvPr id="473" name="Google Shape;473;p15"/>
          <p:cNvSpPr/>
          <p:nvPr/>
        </p:nvSpPr>
        <p:spPr>
          <a:xfrm rot="6733782">
            <a:off x="-115906" y="5461374"/>
            <a:ext cx="1144651" cy="518319"/>
          </a:xfrm>
          <a:prstGeom prst="curvedUpArrow">
            <a:avLst>
              <a:gd name="adj1" fmla="val 25000"/>
              <a:gd name="adj2" fmla="val 50000"/>
              <a:gd name="adj3" fmla="val 25000"/>
            </a:avLst>
          </a:prstGeom>
          <a:solidFill>
            <a:srgbClr val="359FC0"/>
          </a:solidFill>
          <a:ln w="12700" cap="flat" cmpd="sng">
            <a:solidFill>
              <a:srgbClr val="359F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15"/>
          <p:cNvSpPr txBox="1"/>
          <p:nvPr/>
        </p:nvSpPr>
        <p:spPr>
          <a:xfrm>
            <a:off x="830801" y="617591"/>
            <a:ext cx="11464503" cy="49240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600" b="1" dirty="0">
                <a:solidFill>
                  <a:schemeClr val="dk1"/>
                </a:solidFill>
                <a:latin typeface="Calibri"/>
                <a:ea typeface="Calibri"/>
                <a:cs typeface="Calibri"/>
                <a:sym typeface="Calibri"/>
              </a:rPr>
              <a:t>Εξερχόμενες κινητικότητες:</a:t>
            </a:r>
            <a:r>
              <a:rPr lang="en-US" sz="2600" b="1" dirty="0">
                <a:solidFill>
                  <a:schemeClr val="dk1"/>
                </a:solidFill>
                <a:latin typeface="Calibri"/>
                <a:ea typeface="Calibri"/>
                <a:cs typeface="Calibri"/>
                <a:sym typeface="Calibri"/>
              </a:rPr>
              <a:t> </a:t>
            </a:r>
            <a:r>
              <a:rPr lang="el-GR" sz="1800" b="1" dirty="0">
                <a:solidFill>
                  <a:schemeClr val="dk1"/>
                </a:solidFill>
                <a:latin typeface="Calibri"/>
                <a:ea typeface="Calibri"/>
                <a:cs typeface="Calibri"/>
                <a:sym typeface="Calibri"/>
              </a:rPr>
              <a:t>(ο οργανισμός λειτουργεί ως ΟΡΓΑΝΙΣΜΟΣ ΑΠΟΣΤΟΛΗΣ)</a:t>
            </a:r>
            <a:endParaRPr sz="1800" b="1" dirty="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590309"/>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434234" y="71560"/>
            <a:ext cx="5363841" cy="492443"/>
          </a:xfrm>
          <a:prstGeom prst="rect">
            <a:avLst/>
          </a:prstGeom>
          <a:noFill/>
        </p:spPr>
        <p:txBody>
          <a:bodyPr wrap="none" rtlCol="0">
            <a:spAutoFit/>
          </a:bodyPr>
          <a:lstStyle/>
          <a:p>
            <a:r>
              <a:rPr lang="el-GR" sz="2600" b="1" dirty="0">
                <a:solidFill>
                  <a:schemeClr val="bg1"/>
                </a:solidFill>
              </a:rPr>
              <a:t>ΑΛΛΕΣ ΕΠΙΛΕΞΙΜΕΣ ΔΡΑΣΤΗΡΙΟΤΗΤΕΣ</a:t>
            </a:r>
            <a:endParaRPr lang="en-GB" sz="2600" b="1" dirty="0">
              <a:solidFill>
                <a:schemeClr val="bg1"/>
              </a:solidFill>
            </a:endParaRPr>
          </a:p>
        </p:txBody>
      </p:sp>
      <p:sp>
        <p:nvSpPr>
          <p:cNvPr id="3" name="TextBox 2"/>
          <p:cNvSpPr txBox="1"/>
          <p:nvPr/>
        </p:nvSpPr>
        <p:spPr>
          <a:xfrm>
            <a:off x="5833275" y="1493319"/>
            <a:ext cx="5478197" cy="892552"/>
          </a:xfrm>
          <a:prstGeom prst="rect">
            <a:avLst/>
          </a:prstGeom>
          <a:noFill/>
        </p:spPr>
        <p:txBody>
          <a:bodyPr wrap="square" rtlCol="0">
            <a:spAutoFit/>
          </a:bodyPr>
          <a:lstStyle/>
          <a:p>
            <a:pPr lvl="0">
              <a:defRPr/>
            </a:pPr>
            <a:r>
              <a:rPr lang="el-GR" sz="2600" b="1" dirty="0">
                <a:solidFill>
                  <a:schemeClr val="bg1"/>
                </a:solidFill>
                <a:latin typeface="Calibri" panose="020F0502020204030204" pitchFamily="34" charset="0"/>
                <a:ea typeface="Calibri" panose="020F0502020204030204" pitchFamily="34" charset="0"/>
                <a:cs typeface="Calibri" panose="020F0502020204030204" pitchFamily="34" charset="0"/>
              </a:rPr>
              <a:t>ΟΜΑΔΙΚΗ ΚΙΝΗΤΙΚΟΤΗΤΑ</a:t>
            </a:r>
          </a:p>
          <a:p>
            <a:pPr lvl="0">
              <a:defRPr/>
            </a:pPr>
            <a:r>
              <a:rPr 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2 – 30 μέρες</a:t>
            </a:r>
          </a:p>
        </p:txBody>
      </p:sp>
      <p:sp>
        <p:nvSpPr>
          <p:cNvPr id="13" name="TextBox 12"/>
          <p:cNvSpPr txBox="1"/>
          <p:nvPr/>
        </p:nvSpPr>
        <p:spPr>
          <a:xfrm>
            <a:off x="5833274" y="3240012"/>
            <a:ext cx="5478197" cy="892552"/>
          </a:xfrm>
          <a:prstGeom prst="rect">
            <a:avLst/>
          </a:prstGeom>
          <a:noFill/>
        </p:spPr>
        <p:txBody>
          <a:bodyPr wrap="square" rtlCol="0">
            <a:spAutoFit/>
          </a:bodyPr>
          <a:lstStyle/>
          <a:p>
            <a:pPr lvl="0">
              <a:defRPr/>
            </a:pPr>
            <a:r>
              <a:rPr lang="el-GR" sz="2600" b="1" dirty="0">
                <a:solidFill>
                  <a:schemeClr val="bg1"/>
                </a:solidFill>
                <a:latin typeface="Calibri" panose="020F0502020204030204" pitchFamily="34" charset="0"/>
                <a:ea typeface="Calibri" panose="020F0502020204030204" pitchFamily="34" charset="0"/>
                <a:cs typeface="Calibri" panose="020F0502020204030204" pitchFamily="34" charset="0"/>
              </a:rPr>
              <a:t>ΒΡΑΧΥΧΡΟΝΙΑ ΚΙΝΗΤΙΚΟΤΗΤΑ</a:t>
            </a:r>
          </a:p>
          <a:p>
            <a:pPr lvl="0">
              <a:defRPr/>
            </a:pPr>
            <a:r>
              <a:rPr 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2 – 29 μέρες</a:t>
            </a:r>
          </a:p>
        </p:txBody>
      </p:sp>
      <p:sp>
        <p:nvSpPr>
          <p:cNvPr id="15" name="TextBox 14"/>
          <p:cNvSpPr txBox="1"/>
          <p:nvPr/>
        </p:nvSpPr>
        <p:spPr>
          <a:xfrm>
            <a:off x="5833274" y="4913855"/>
            <a:ext cx="5478197" cy="892552"/>
          </a:xfrm>
          <a:prstGeom prst="rect">
            <a:avLst/>
          </a:prstGeom>
          <a:noFill/>
        </p:spPr>
        <p:txBody>
          <a:bodyPr wrap="square" rtlCol="0">
            <a:spAutoFit/>
          </a:bodyPr>
          <a:lstStyle/>
          <a:p>
            <a:pPr lvl="0">
              <a:defRPr/>
            </a:pPr>
            <a:r>
              <a:rPr lang="el-GR" sz="2600" b="1" dirty="0">
                <a:solidFill>
                  <a:schemeClr val="bg1"/>
                </a:solidFill>
                <a:latin typeface="Calibri" panose="020F0502020204030204" pitchFamily="34" charset="0"/>
                <a:ea typeface="Calibri" panose="020F0502020204030204" pitchFamily="34" charset="0"/>
                <a:cs typeface="Calibri" panose="020F0502020204030204" pitchFamily="34" charset="0"/>
              </a:rPr>
              <a:t>ΜΑΚΡΟΧΡΟΝΙΑ ΚΙΝΗΤΙΚΟΤΗΤΑ</a:t>
            </a:r>
          </a:p>
          <a:p>
            <a:pPr lvl="0">
              <a:defRPr/>
            </a:pPr>
            <a:r>
              <a:rPr 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30 – 365 μέρες</a:t>
            </a:r>
          </a:p>
        </p:txBody>
      </p:sp>
      <p:sp>
        <p:nvSpPr>
          <p:cNvPr id="16" name="Rectangle 15"/>
          <p:cNvSpPr/>
          <p:nvPr/>
        </p:nvSpPr>
        <p:spPr>
          <a:xfrm>
            <a:off x="683880" y="828086"/>
            <a:ext cx="10766715" cy="1153142"/>
          </a:xfrm>
          <a:prstGeom prst="rect">
            <a:avLst/>
          </a:prstGeom>
          <a:solidFill>
            <a:srgbClr val="2FA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983086" y="864208"/>
            <a:ext cx="10328385" cy="984885"/>
          </a:xfrm>
          <a:prstGeom prst="rect">
            <a:avLst/>
          </a:prstGeom>
          <a:noFill/>
        </p:spPr>
        <p:txBody>
          <a:bodyPr wrap="square" rtlCol="0">
            <a:spAutoFit/>
          </a:bodyPr>
          <a:lstStyle/>
          <a:p>
            <a:pPr lvl="0" algn="ctr">
              <a:lnSpc>
                <a:spcPct val="150000"/>
              </a:lnSpc>
              <a:defRPr/>
            </a:pPr>
            <a:r>
              <a:rPr 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ΕΙΣΕΡΧΟΜΕΝΕΣ ΚΙΝΗΤΙΚΟΤΗΤΕΣ</a:t>
            </a:r>
          </a:p>
          <a:p>
            <a:pPr lvl="0" algn="ctr">
              <a:defRPr/>
            </a:pPr>
            <a:r>
              <a:rPr lang="el-GR" sz="2200" dirty="0">
                <a:solidFill>
                  <a:schemeClr val="bg1"/>
                </a:solidFill>
                <a:latin typeface="Calibri" panose="020F0502020204030204" pitchFamily="34" charset="0"/>
                <a:ea typeface="Calibri" panose="020F0502020204030204" pitchFamily="34" charset="0"/>
                <a:cs typeface="Calibri" panose="020F0502020204030204" pitchFamily="34" charset="0"/>
              </a:rPr>
              <a:t>Ο εγκεκριμένος οργανισμός λειτουργεί</a:t>
            </a:r>
            <a:r>
              <a:rPr lang="en-US"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200" dirty="0">
                <a:solidFill>
                  <a:schemeClr val="bg1"/>
                </a:solidFill>
                <a:latin typeface="Calibri" panose="020F0502020204030204" pitchFamily="34" charset="0"/>
                <a:ea typeface="Calibri" panose="020F0502020204030204" pitchFamily="34" charset="0"/>
                <a:cs typeface="Calibri" panose="020F0502020204030204" pitchFamily="34" charset="0"/>
              </a:rPr>
              <a:t>ως </a:t>
            </a: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ΟΡΓΑΝΙΣΜΟΣ ΥΠΟΔΟΧΗΣ.</a:t>
            </a:r>
            <a:r>
              <a:rPr lang="el-GR"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18" name="Rectangle 17"/>
          <p:cNvSpPr/>
          <p:nvPr/>
        </p:nvSpPr>
        <p:spPr>
          <a:xfrm>
            <a:off x="683880" y="1981228"/>
            <a:ext cx="10766715" cy="4501950"/>
          </a:xfrm>
          <a:prstGeom prst="rect">
            <a:avLst/>
          </a:prstGeom>
          <a:solidFill>
            <a:schemeClr val="accent6">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rgbClr val="9D72B5"/>
                </a:solidFill>
              </a:rPr>
              <a:t>1. ΠΡΟΣΚΕΚΛΗΜΕΝΟΙ ΕΜΠΕΙΡΟΓΝΩΜΟΝΕΣ</a:t>
            </a:r>
            <a:endParaRPr lang="en-US" sz="2400" b="1" dirty="0">
              <a:solidFill>
                <a:srgbClr val="9D72B5"/>
              </a:solidFill>
            </a:endParaRPr>
          </a:p>
          <a:p>
            <a:pPr algn="ctr"/>
            <a:r>
              <a:rPr lang="en-GB" i="1" dirty="0">
                <a:solidFill>
                  <a:srgbClr val="0070C0"/>
                </a:solidFill>
              </a:rPr>
              <a:t>(</a:t>
            </a:r>
            <a:r>
              <a:rPr lang="el-GR" i="1" dirty="0">
                <a:solidFill>
                  <a:srgbClr val="0070C0"/>
                </a:solidFill>
              </a:rPr>
              <a:t>Εκπαιδευτές, Εκπαιδευτικοί, Εμπειρογνώμονες σε θέματα χάραξης πολιτικής ή άλλοι εξειδικευμένοι επαγγελματίες από το εξωτερικό για βελτίωση της εκπαίδευσης στον Οργανισμό Υποδοχής)</a:t>
            </a:r>
          </a:p>
          <a:p>
            <a:pPr algn="ctr"/>
            <a:r>
              <a:rPr lang="el-GR" sz="2200" dirty="0">
                <a:solidFill>
                  <a:srgbClr val="0070C0"/>
                </a:solidFill>
              </a:rPr>
              <a:t>2 – 60 μέρες</a:t>
            </a:r>
            <a:endParaRPr lang="en-US" sz="2200" dirty="0">
              <a:solidFill>
                <a:srgbClr val="0070C0"/>
              </a:solidFill>
            </a:endParaRPr>
          </a:p>
          <a:p>
            <a:pPr algn="ctr"/>
            <a:endParaRPr lang="el-GR" sz="2200" dirty="0">
              <a:solidFill>
                <a:srgbClr val="1EA7AE"/>
              </a:solidFill>
            </a:endParaRPr>
          </a:p>
          <a:p>
            <a:pPr algn="ctr"/>
            <a:endParaRPr lang="el-GR" sz="2200" dirty="0">
              <a:solidFill>
                <a:srgbClr val="1EA7AE"/>
              </a:solidFill>
            </a:endParaRPr>
          </a:p>
          <a:p>
            <a:pPr algn="ctr"/>
            <a:r>
              <a:rPr lang="el-GR" sz="2400" b="1" dirty="0">
                <a:solidFill>
                  <a:srgbClr val="168586"/>
                </a:solidFill>
              </a:rPr>
              <a:t>2. ΥΠΟΔΟΧΗ ΕΚΠΑΙΔΕΥΤΙΚΩΝ ΚΑΙ ΕΚΠΑΙΔΕΥΤΩΝ</a:t>
            </a:r>
          </a:p>
          <a:p>
            <a:pPr algn="ctr"/>
            <a:r>
              <a:rPr lang="el-GR" i="1" dirty="0">
                <a:solidFill>
                  <a:srgbClr val="168586"/>
                </a:solidFill>
              </a:rPr>
              <a:t>(Τα άτομα που μπορούν να επωφεληθούν είναι φοιτητές ή πρόσφατοι απόφοιτοι πανεπιστημίων που προορίζονται να γίνουν εκπαιδευτές ή εκπαιδευτικοί)</a:t>
            </a:r>
            <a:r>
              <a:rPr lang="en-US" i="1" dirty="0">
                <a:solidFill>
                  <a:srgbClr val="168586"/>
                </a:solidFill>
              </a:rPr>
              <a:t> </a:t>
            </a:r>
            <a:endParaRPr lang="el-GR" i="1" dirty="0">
              <a:solidFill>
                <a:srgbClr val="168586"/>
              </a:solidFill>
            </a:endParaRPr>
          </a:p>
          <a:p>
            <a:pPr algn="ctr"/>
            <a:r>
              <a:rPr lang="el-GR" sz="2200" dirty="0">
                <a:solidFill>
                  <a:srgbClr val="168586"/>
                </a:solidFill>
              </a:rPr>
              <a:t>10 – 365 μέρες*</a:t>
            </a:r>
          </a:p>
          <a:p>
            <a:pPr algn="ctr"/>
            <a:endParaRPr lang="el-GR" sz="2200" dirty="0">
              <a:solidFill>
                <a:srgbClr val="1EA7AE"/>
              </a:solidFill>
            </a:endParaRPr>
          </a:p>
          <a:p>
            <a:pPr algn="ctr"/>
            <a:r>
              <a:rPr lang="el-GR" b="1" dirty="0">
                <a:solidFill>
                  <a:srgbClr val="9D72B5"/>
                </a:solidFill>
              </a:rPr>
              <a:t>* Προβλέπονται οργανωτικά έξοδα για τον δικαιούχο οργανισμό. </a:t>
            </a:r>
          </a:p>
          <a:p>
            <a:pPr algn="ctr"/>
            <a:r>
              <a:rPr lang="el-GR" b="1" dirty="0">
                <a:solidFill>
                  <a:srgbClr val="9D72B5"/>
                </a:solidFill>
              </a:rPr>
              <a:t>Διαμονή και διατροφή καλύπτονται είτε από τον οργανισμό αποστολής είτε από τον οργανισμό υποδοχής</a:t>
            </a:r>
            <a:r>
              <a:rPr lang="el-GR" dirty="0">
                <a:solidFill>
                  <a:srgbClr val="9D72B5"/>
                </a:solidFill>
              </a:rPr>
              <a:t>. </a:t>
            </a:r>
          </a:p>
          <a:p>
            <a:pPr algn="ctr"/>
            <a:endParaRPr lang="el-GR" sz="2200" dirty="0">
              <a:solidFill>
                <a:srgbClr val="1EA7AE"/>
              </a:solidFill>
            </a:endParaRPr>
          </a:p>
        </p:txBody>
      </p:sp>
    </p:spTree>
    <p:extLst>
      <p:ext uri="{BB962C8B-B14F-4D97-AF65-F5344CB8AC3E}">
        <p14:creationId xmlns:p14="http://schemas.microsoft.com/office/powerpoint/2010/main" val="3247652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590309"/>
          </a:xfrm>
          <a:prstGeom prst="rect">
            <a:avLst/>
          </a:prstGeom>
          <a:solidFill>
            <a:srgbClr val="2FA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281834" y="76584"/>
            <a:ext cx="5046381"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a:ea typeface="+mn-ea"/>
                <a:cs typeface="+mn-cs"/>
              </a:rPr>
              <a:t>ΠΡΟΠΑΡΑΣΚΕΥΑΣΤΙΚΕΣ ΕΠΙΣΚΕΨΕΙΣ</a:t>
            </a:r>
            <a:endParaRPr kumimoji="0" lang="en-GB" sz="2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4901" y="6131970"/>
            <a:ext cx="639485" cy="547845"/>
          </a:xfrm>
          <a:prstGeom prst="rect">
            <a:avLst/>
          </a:prstGeom>
        </p:spPr>
      </p:pic>
      <p:sp>
        <p:nvSpPr>
          <p:cNvPr id="22" name="Rectangle 21"/>
          <p:cNvSpPr/>
          <p:nvPr/>
        </p:nvSpPr>
        <p:spPr>
          <a:xfrm>
            <a:off x="598432" y="938830"/>
            <a:ext cx="5736428" cy="6001643"/>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Σύντομες επισκέψεις (</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1-2 μέρες</a:t>
            </a: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 σε έναν υποψήφιο οργανισμό υποδοχής</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Μέχρι </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3 άτομα </a:t>
            </a: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ανά επίσκεψη και μέχρι </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1 επίσκεψη </a:t>
            </a: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ανά οργανισμό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Για διασφάλιση της ποιότητας των επερχόμενων κινητικοτήτων ή τη </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διευκόλυνση νέας συνεργασίας </a:t>
            </a: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με κάποιον οργανισμό υποδοχής</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Αξιοποιούνται συνήθως πριν από κινητικότητες </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ατόμων με λιγότερες ευκαιρίες και μακράς διάρκειας κινητικότητες</a:t>
            </a: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GB" sz="2000" b="1" kern="1200" dirty="0">
              <a:solidFill>
                <a:prstClr val="black"/>
              </a:solidFill>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l-GR" sz="2000" kern="1200" dirty="0">
                <a:solidFill>
                  <a:prstClr val="black"/>
                </a:solidFill>
                <a:latin typeface="Calibri" panose="020F0502020204030204"/>
                <a:ea typeface="+mn-ea"/>
                <a:cs typeface="+mn-cs"/>
              </a:rPr>
              <a:t>Αξιοποιούνται σε σχέση με κάθε είδος κινητικότητας, </a:t>
            </a:r>
            <a:r>
              <a:rPr lang="el-GR" sz="2000" b="1" kern="1200" dirty="0">
                <a:solidFill>
                  <a:prstClr val="black"/>
                </a:solidFill>
                <a:latin typeface="Calibri" panose="020F0502020204030204"/>
                <a:ea typeface="+mn-ea"/>
                <a:cs typeface="+mn-cs"/>
              </a:rPr>
              <a:t>με εξαίρεση τις κινητικότητες προσωπικού που αφορούν συμμετοχή σε σεμινάρια (</a:t>
            </a:r>
            <a:r>
              <a:rPr lang="en-GB" sz="2000" b="1" kern="1200" dirty="0">
                <a:solidFill>
                  <a:prstClr val="black"/>
                </a:solidFill>
                <a:latin typeface="Calibri" panose="020F0502020204030204"/>
                <a:ea typeface="+mn-ea"/>
                <a:cs typeface="+mn-cs"/>
              </a:rPr>
              <a:t>“courses and training”)</a:t>
            </a:r>
            <a:endPar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EDDA7672-800F-7B9E-703D-5C85CEE73F4F}"/>
              </a:ext>
            </a:extLst>
          </p:cNvPr>
          <p:cNvSpPr/>
          <p:nvPr/>
        </p:nvSpPr>
        <p:spPr>
          <a:xfrm>
            <a:off x="7495291" y="1139651"/>
            <a:ext cx="3759609" cy="449914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ΠΟΙΟΙ ΣΥΜΜΕΤΕΧΟΥΝ</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Μέλη του προσωπικού</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Άτομα</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με λιγότερες ευκαιρίες που θα συμμετάσχουν στην κινητικότητα που θα συνδεθεί με τον εν λόγω οργανισμό φιλοξενίας</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Εκπαιδευόμενοι σε μεγάλης διάρκειας κινητικότητες που θα πραγματοποιηθούν στον εν λόγω οργανισμό φιλοξενίας</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phic 9" descr="Exclamation mark with solid fill">
            <a:extLst>
              <a:ext uri="{FF2B5EF4-FFF2-40B4-BE49-F238E27FC236}">
                <a16:creationId xmlns:a16="http://schemas.microsoft.com/office/drawing/2014/main" id="{73964FF8-D5D0-4F0B-560A-775BAEC021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65375" y="6110332"/>
            <a:ext cx="449359" cy="449359"/>
          </a:xfrm>
          <a:prstGeom prst="rect">
            <a:avLst/>
          </a:prstGeom>
        </p:spPr>
      </p:pic>
      <p:sp>
        <p:nvSpPr>
          <p:cNvPr id="13" name="TextBox 12">
            <a:extLst>
              <a:ext uri="{FF2B5EF4-FFF2-40B4-BE49-F238E27FC236}">
                <a16:creationId xmlns:a16="http://schemas.microsoft.com/office/drawing/2014/main" id="{60E26C6A-A9C8-B512-C0D9-F31E4D8F9D56}"/>
              </a:ext>
            </a:extLst>
          </p:cNvPr>
          <p:cNvSpPr txBox="1"/>
          <p:nvPr/>
        </p:nvSpPr>
        <p:spPr>
          <a:xfrm>
            <a:off x="5465375" y="6110332"/>
            <a:ext cx="609432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1" u="none" strike="noStrike" kern="1200" cap="none" spc="0" normalizeH="0" baseline="0" noProof="0" dirty="0">
                <a:ln>
                  <a:noFill/>
                </a:ln>
                <a:solidFill>
                  <a:prstClr val="black"/>
                </a:solidFill>
                <a:effectLst/>
                <a:uLnTx/>
                <a:uFillTx/>
                <a:latin typeface="Calibri" panose="020F0502020204030204"/>
                <a:ea typeface="+mn-ea"/>
                <a:cs typeface="+mn-cs"/>
              </a:rPr>
              <a:t>Δεν αποτελεί ανεξάρτητη δραστηριότητα αλλά λειτουργεί υποστηρικτικά</a:t>
            </a:r>
          </a:p>
        </p:txBody>
      </p:sp>
    </p:spTree>
    <p:extLst>
      <p:ext uri="{BB962C8B-B14F-4D97-AF65-F5344CB8AC3E}">
        <p14:creationId xmlns:p14="http://schemas.microsoft.com/office/powerpoint/2010/main" val="2434574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590309"/>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434234" y="53970"/>
            <a:ext cx="3198568"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a:ea typeface="+mn-ea"/>
                <a:cs typeface="+mn-cs"/>
              </a:rPr>
              <a:t>ΧΡΗΜΑΤΟΔΟΤΗΣΗ (1)</a:t>
            </a:r>
            <a:endParaRPr kumimoji="0" lang="en-GB" sz="2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4319" y="5994400"/>
            <a:ext cx="800068" cy="685416"/>
          </a:xfrm>
          <a:prstGeom prst="rect">
            <a:avLst/>
          </a:prstGeom>
        </p:spPr>
      </p:pic>
      <p:sp>
        <p:nvSpPr>
          <p:cNvPr id="8" name="Rounded Rectangle 4"/>
          <p:cNvSpPr txBox="1"/>
          <p:nvPr/>
        </p:nvSpPr>
        <p:spPr>
          <a:xfrm>
            <a:off x="433869" y="4287419"/>
            <a:ext cx="5571051" cy="8677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auto" latinLnBrk="0" hangingPunct="1">
              <a:lnSpc>
                <a:spcPct val="100000"/>
              </a:lnSpc>
              <a:spcBef>
                <a:spcPct val="0"/>
              </a:spcBef>
              <a:spcAft>
                <a:spcPts val="0"/>
              </a:spcAft>
              <a:buClrTx/>
              <a:buSzTx/>
              <a:buFontTx/>
              <a:buNone/>
              <a:tabLst/>
              <a:defRPr/>
            </a:pPr>
            <a:r>
              <a:rPr kumimoji="0" lang="el-GR" sz="2600" b="1" i="0" u="none" strike="noStrike" kern="1200" cap="none" spc="0" normalizeH="0" baseline="0" noProof="0" dirty="0">
                <a:ln>
                  <a:noFill/>
                </a:ln>
                <a:solidFill>
                  <a:srgbClr val="3C9A92"/>
                </a:solidFill>
                <a:effectLst/>
                <a:uLnTx/>
                <a:uFillTx/>
                <a:latin typeface="Calibri" panose="020F0502020204030204"/>
                <a:ea typeface="+mn-ea"/>
                <a:cs typeface="+mn-cs"/>
              </a:rPr>
              <a:t>Βάσει </a:t>
            </a:r>
            <a:r>
              <a:rPr kumimoji="0" lang="el-GR" sz="2600" b="1" i="0" u="none" strike="noStrike" kern="1200" cap="none" spc="0" normalizeH="0" baseline="0" noProof="0" dirty="0" err="1">
                <a:ln>
                  <a:noFill/>
                </a:ln>
                <a:solidFill>
                  <a:srgbClr val="3C9A92"/>
                </a:solidFill>
                <a:effectLst/>
                <a:uLnTx/>
                <a:uFillTx/>
                <a:latin typeface="Calibri" panose="020F0502020204030204"/>
                <a:ea typeface="+mn-ea"/>
                <a:cs typeface="+mn-cs"/>
              </a:rPr>
              <a:t>μοναδιαίου</a:t>
            </a:r>
            <a:r>
              <a:rPr kumimoji="0" lang="el-GR" sz="2600" b="1" i="0" u="none" strike="noStrike" kern="1200" cap="none" spc="0" normalizeH="0" baseline="0" noProof="0" dirty="0">
                <a:ln>
                  <a:noFill/>
                </a:ln>
                <a:solidFill>
                  <a:srgbClr val="3C9A92"/>
                </a:solidFill>
                <a:effectLst/>
                <a:uLnTx/>
                <a:uFillTx/>
                <a:latin typeface="Calibri" panose="020F0502020204030204"/>
                <a:ea typeface="+mn-ea"/>
                <a:cs typeface="+mn-cs"/>
              </a:rPr>
              <a:t> κόστους</a:t>
            </a:r>
            <a:r>
              <a:rPr kumimoji="0" lang="en-US" sz="2600" b="1" i="0" u="none" strike="noStrike" kern="1200" cap="none" spc="0" normalizeH="0" baseline="0" noProof="0" dirty="0">
                <a:ln>
                  <a:noFill/>
                </a:ln>
                <a:solidFill>
                  <a:srgbClr val="3C9A92"/>
                </a:solidFill>
                <a:effectLst/>
                <a:uLnTx/>
                <a:uFillTx/>
                <a:latin typeface="Calibri" panose="020F0502020204030204"/>
                <a:ea typeface="+mn-ea"/>
                <a:cs typeface="+mn-cs"/>
              </a:rPr>
              <a:t> </a:t>
            </a:r>
          </a:p>
          <a:p>
            <a:pPr marL="0" marR="0" lvl="0" indent="0" algn="ctr" defTabSz="977900" rtl="0" eaLnBrk="1" fontAlgn="auto" latinLnBrk="0" hangingPunct="1">
              <a:lnSpc>
                <a:spcPct val="100000"/>
              </a:lnSpc>
              <a:spcBef>
                <a:spcPct val="0"/>
              </a:spcBef>
              <a:spcAft>
                <a:spcPts val="0"/>
              </a:spcAft>
              <a:buClrTx/>
              <a:buSzTx/>
              <a:buFontTx/>
              <a:buNone/>
              <a:tabLst/>
              <a:defRPr/>
            </a:pPr>
            <a:r>
              <a:rPr kumimoji="0" lang="el-GR" sz="2600" b="1" i="0" u="none" strike="noStrike" kern="1200" cap="none" spc="0" normalizeH="0" baseline="0" noProof="0" dirty="0">
                <a:ln>
                  <a:noFill/>
                </a:ln>
                <a:solidFill>
                  <a:srgbClr val="3C9A92"/>
                </a:solidFill>
                <a:effectLst/>
                <a:uLnTx/>
                <a:uFillTx/>
                <a:latin typeface="Calibri" panose="020F0502020204030204"/>
                <a:ea typeface="+mn-ea"/>
                <a:cs typeface="+mn-cs"/>
              </a:rPr>
              <a:t>(</a:t>
            </a:r>
            <a:r>
              <a:rPr kumimoji="0" lang="en-US" sz="2600" b="1" i="0" u="none" strike="noStrike" kern="1200" cap="none" spc="0" normalizeH="0" baseline="0" noProof="0" dirty="0">
                <a:ln>
                  <a:noFill/>
                </a:ln>
                <a:solidFill>
                  <a:srgbClr val="3C9A92"/>
                </a:solidFill>
                <a:effectLst/>
                <a:uLnTx/>
                <a:uFillTx/>
                <a:latin typeface="Calibri" panose="020F0502020204030204"/>
                <a:ea typeface="+mn-ea"/>
                <a:cs typeface="+mn-cs"/>
              </a:rPr>
              <a:t>unit costs)</a:t>
            </a:r>
          </a:p>
        </p:txBody>
      </p:sp>
      <p:sp>
        <p:nvSpPr>
          <p:cNvPr id="18" name="Rounded Rectangle 4"/>
          <p:cNvSpPr txBox="1"/>
          <p:nvPr/>
        </p:nvSpPr>
        <p:spPr>
          <a:xfrm>
            <a:off x="6444760" y="4278807"/>
            <a:ext cx="5706559" cy="8677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auto" latinLnBrk="0" hangingPunct="1">
              <a:lnSpc>
                <a:spcPct val="90000"/>
              </a:lnSpc>
              <a:spcBef>
                <a:spcPct val="0"/>
              </a:spcBef>
              <a:spcAft>
                <a:spcPts val="0"/>
              </a:spcAft>
              <a:buClrTx/>
              <a:buSzTx/>
              <a:buFontTx/>
              <a:buNone/>
              <a:tabLst/>
              <a:defRPr/>
            </a:pPr>
            <a:r>
              <a:rPr kumimoji="0" lang="el-GR" sz="2600" b="1" i="0" u="none" strike="noStrike" kern="1200" cap="none" spc="0" normalizeH="0" baseline="0" noProof="0" dirty="0">
                <a:ln>
                  <a:noFill/>
                </a:ln>
                <a:solidFill>
                  <a:srgbClr val="32A9CE"/>
                </a:solidFill>
                <a:effectLst/>
                <a:uLnTx/>
                <a:uFillTx/>
                <a:latin typeface="Calibri" panose="020F0502020204030204"/>
                <a:ea typeface="+mn-ea"/>
                <a:cs typeface="+mn-cs"/>
              </a:rPr>
              <a:t>Βάσει πραγματικών εξόδων</a:t>
            </a:r>
            <a:r>
              <a:rPr kumimoji="0" lang="en-US" sz="2600" b="1" i="0" u="none" strike="noStrike" kern="1200" cap="none" spc="0" normalizeH="0" baseline="0" noProof="0" dirty="0">
                <a:ln>
                  <a:noFill/>
                </a:ln>
                <a:solidFill>
                  <a:srgbClr val="32A9CE"/>
                </a:solidFill>
                <a:effectLst/>
                <a:uLnTx/>
                <a:uFillTx/>
                <a:latin typeface="Calibri" panose="020F0502020204030204"/>
                <a:ea typeface="+mn-ea"/>
                <a:cs typeface="+mn-cs"/>
              </a:rPr>
              <a:t> </a:t>
            </a:r>
          </a:p>
          <a:p>
            <a:pPr marL="0" marR="0" lvl="0" indent="0" algn="ctr" defTabSz="977900" rtl="0" eaLnBrk="1" fontAlgn="auto" latinLnBrk="0" hangingPunct="1">
              <a:lnSpc>
                <a:spcPct val="90000"/>
              </a:lnSpc>
              <a:spcBef>
                <a:spcPct val="0"/>
              </a:spcBef>
              <a:spcAft>
                <a:spcPts val="0"/>
              </a:spcAft>
              <a:buClrTx/>
              <a:buSzTx/>
              <a:buFontTx/>
              <a:buNone/>
              <a:tabLst/>
              <a:defRPr/>
            </a:pPr>
            <a:r>
              <a:rPr kumimoji="0" lang="en-US" sz="2600" b="1" i="0" u="none" strike="noStrike" kern="1200" cap="none" spc="0" normalizeH="0" baseline="0" noProof="0" dirty="0">
                <a:ln>
                  <a:noFill/>
                </a:ln>
                <a:solidFill>
                  <a:srgbClr val="32A9CE"/>
                </a:solidFill>
                <a:effectLst/>
                <a:uLnTx/>
                <a:uFillTx/>
                <a:latin typeface="Calibri" panose="020F0502020204030204"/>
                <a:ea typeface="+mn-ea"/>
                <a:cs typeface="+mn-cs"/>
              </a:rPr>
              <a:t>(real costs)</a:t>
            </a:r>
          </a:p>
        </p:txBody>
      </p:sp>
      <p:sp>
        <p:nvSpPr>
          <p:cNvPr id="4" name="TextBox 3"/>
          <p:cNvSpPr txBox="1"/>
          <p:nvPr/>
        </p:nvSpPr>
        <p:spPr>
          <a:xfrm>
            <a:off x="4571126" y="923132"/>
            <a:ext cx="8393034" cy="20159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l-GR" sz="2600" b="1" i="0" u="none" strike="noStrike" kern="1200" cap="none" spc="0" normalizeH="0" baseline="0" noProof="0" dirty="0">
                <a:ln>
                  <a:noFill/>
                </a:ln>
                <a:solidFill>
                  <a:prstClr val="black"/>
                </a:solidFill>
                <a:effectLst/>
                <a:uLnTx/>
                <a:uFillTx/>
                <a:latin typeface="Calibri" panose="020F0502020204030204"/>
                <a:ea typeface="+mn-ea"/>
                <a:cs typeface="+mn-cs"/>
              </a:rPr>
              <a:t>ΑΡΧΗ ΣΥΓΧΡΗΜΑΤΟΔΟΤΗΣΗΣ</a:t>
            </a: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l-GR" sz="2500" b="0" i="0" u="none" strike="noStrike" kern="1200" cap="none" spc="0" normalizeH="0" baseline="0" noProof="0" dirty="0">
                <a:ln>
                  <a:noFill/>
                </a:ln>
                <a:solidFill>
                  <a:prstClr val="black"/>
                </a:solidFill>
                <a:effectLst/>
                <a:uLnTx/>
                <a:uFillTx/>
                <a:latin typeface="Calibri" panose="020F0502020204030204"/>
                <a:ea typeface="+mn-ea"/>
                <a:cs typeface="+mn-cs"/>
              </a:rPr>
              <a:t>Το ποσό της χρηματοδότησης </a:t>
            </a:r>
            <a:r>
              <a:rPr kumimoji="0" lang="el-GR" sz="2500" b="1" i="0" u="none" strike="noStrike" kern="1200" cap="none" spc="0" normalizeH="0" baseline="0" noProof="0" dirty="0">
                <a:ln>
                  <a:noFill/>
                </a:ln>
                <a:solidFill>
                  <a:prstClr val="black"/>
                </a:solidFill>
                <a:effectLst/>
                <a:uLnTx/>
                <a:uFillTx/>
                <a:latin typeface="Calibri" panose="020F0502020204030204"/>
                <a:ea typeface="+mn-ea"/>
                <a:cs typeface="+mn-cs"/>
              </a:rPr>
              <a:t>ενδέχεται </a:t>
            </a:r>
            <a:endPar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l-GR" sz="2500" b="1" i="0" u="none" strike="noStrike" kern="1200" cap="none" spc="0" normalizeH="0" baseline="0" noProof="0" dirty="0">
                <a:ln>
                  <a:noFill/>
                </a:ln>
                <a:solidFill>
                  <a:prstClr val="black"/>
                </a:solidFill>
                <a:effectLst/>
                <a:uLnTx/>
                <a:uFillTx/>
                <a:latin typeface="Calibri" panose="020F0502020204030204"/>
                <a:ea typeface="+mn-ea"/>
                <a:cs typeface="+mn-cs"/>
              </a:rPr>
              <a:t>να μην καλύπτει το 100% </a:t>
            </a:r>
            <a:endPar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l-GR" sz="2500" b="1" i="0" u="none" strike="noStrike" kern="1200" cap="none" spc="0" normalizeH="0" baseline="0" noProof="0" dirty="0">
                <a:ln>
                  <a:noFill/>
                </a:ln>
                <a:solidFill>
                  <a:prstClr val="black"/>
                </a:solidFill>
                <a:effectLst/>
                <a:uLnTx/>
                <a:uFillTx/>
                <a:latin typeface="Calibri" panose="020F0502020204030204"/>
                <a:ea typeface="+mn-ea"/>
                <a:cs typeface="+mn-cs"/>
              </a:rPr>
              <a:t>των πραγματικών εξόδων του σχεδίου</a:t>
            </a:r>
            <a:r>
              <a:rPr kumimoji="0" lang="el-GR" sz="25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p:cNvSpPr txBox="1"/>
          <p:nvPr/>
        </p:nvSpPr>
        <p:spPr>
          <a:xfrm>
            <a:off x="4314917" y="3713493"/>
            <a:ext cx="4645766"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black"/>
                </a:solidFill>
                <a:effectLst/>
                <a:uLnTx/>
                <a:uFillTx/>
                <a:latin typeface="Calibri" panose="020F0502020204030204"/>
                <a:ea typeface="+mn-ea"/>
                <a:cs typeface="+mn-cs"/>
              </a:rPr>
              <a:t>ΚΑΤΗΓΟΡΙΕΣ ΚΟΝΔΥΛΙΩΝ</a:t>
            </a:r>
            <a:endParaRPr kumimoji="0" lang="en-GB" sz="2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p:cNvSpPr txBox="1"/>
          <p:nvPr/>
        </p:nvSpPr>
        <p:spPr>
          <a:xfrm>
            <a:off x="6004920" y="5313634"/>
            <a:ext cx="635516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rPr>
              <a:t>Ποσοστό</a:t>
            </a:r>
            <a:r>
              <a:rPr kumimoji="0" lang="el-GR" sz="2400" b="0" i="0" u="none" strike="noStrike" kern="1200" cap="none" spc="0" normalizeH="0" baseline="0" noProof="0" dirty="0">
                <a:ln>
                  <a:noFill/>
                </a:ln>
                <a:solidFill>
                  <a:prstClr val="black"/>
                </a:solidFill>
                <a:effectLst/>
                <a:uLnTx/>
                <a:uFillTx/>
                <a:latin typeface="Calibri" panose="020F0502020204030204"/>
                <a:ea typeface="+mn-ea"/>
                <a:cs typeface="+mn-cs"/>
              </a:rPr>
              <a:t> επί των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prstClr val="black"/>
                </a:solidFill>
                <a:effectLst/>
                <a:uLnTx/>
                <a:uFillTx/>
                <a:latin typeface="Calibri" panose="020F0502020204030204"/>
                <a:ea typeface="+mn-ea"/>
                <a:cs typeface="+mn-cs"/>
              </a:rPr>
              <a:t>πραγματικών εξόδων</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p:cNvSpPr txBox="1"/>
          <p:nvPr/>
        </p:nvSpPr>
        <p:spPr>
          <a:xfrm>
            <a:off x="790032" y="5309789"/>
            <a:ext cx="482720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rPr>
              <a:t>Προκαθορισμένο</a:t>
            </a:r>
            <a:r>
              <a:rPr kumimoji="0" lang="el-GR"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rPr>
              <a:t>ποσό,</a:t>
            </a:r>
            <a:r>
              <a:rPr kumimoji="0" lang="el-GR" sz="2400" b="0" i="0" u="none" strike="noStrike" kern="1200" cap="none" spc="0" normalizeH="0" baseline="0" noProof="0" dirty="0">
                <a:ln>
                  <a:noFill/>
                </a:ln>
                <a:solidFill>
                  <a:prstClr val="black"/>
                </a:solidFill>
                <a:effectLst/>
                <a:uLnTx/>
                <a:uFillTx/>
                <a:latin typeface="Calibri" panose="020F0502020204030204"/>
                <a:ea typeface="+mn-ea"/>
                <a:cs typeface="+mn-cs"/>
              </a:rPr>
              <a:t> ανάλογα με τη δραστηριότητα, τον συμμετέχοντα, τη διάρκεια και άλλους παράγοντες </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rotWithShape="1">
          <a:blip r:embed="rId4">
            <a:clrChange>
              <a:clrFrom>
                <a:srgbClr val="F8F9FB"/>
              </a:clrFrom>
              <a:clrTo>
                <a:srgbClr val="F8F9FB">
                  <a:alpha val="0"/>
                </a:srgbClr>
              </a:clrTo>
            </a:clrChange>
            <a:extLst>
              <a:ext uri="{28A0092B-C50C-407E-A947-70E740481C1C}">
                <a14:useLocalDpi xmlns:a14="http://schemas.microsoft.com/office/drawing/2010/main" val="0"/>
              </a:ext>
            </a:extLst>
          </a:blip>
          <a:srcRect l="14750" t="11542" r="15417" b="11991"/>
          <a:stretch/>
        </p:blipFill>
        <p:spPr>
          <a:xfrm>
            <a:off x="550525" y="1112207"/>
            <a:ext cx="4905428" cy="1745378"/>
          </a:xfrm>
          <a:prstGeom prst="rect">
            <a:avLst/>
          </a:prstGeom>
        </p:spPr>
      </p:pic>
    </p:spTree>
    <p:extLst>
      <p:ext uri="{BB962C8B-B14F-4D97-AF65-F5344CB8AC3E}">
        <p14:creationId xmlns:p14="http://schemas.microsoft.com/office/powerpoint/2010/main" val="3483470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590309"/>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444394" y="48932"/>
            <a:ext cx="3198568"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Calibri" panose="020F0502020204030204"/>
                <a:ea typeface="+mn-ea"/>
                <a:cs typeface="+mn-cs"/>
              </a:rPr>
              <a:t>ΧΡΗΜΑΤΟΔΟΤΗΣΗ (2)</a:t>
            </a:r>
            <a:endParaRPr kumimoji="0" lang="en-GB" sz="2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4319" y="5994400"/>
            <a:ext cx="800068" cy="685416"/>
          </a:xfrm>
          <a:prstGeom prst="rect">
            <a:avLst/>
          </a:prstGeom>
        </p:spPr>
      </p:pic>
      <p:grpSp>
        <p:nvGrpSpPr>
          <p:cNvPr id="5" name="Group 4"/>
          <p:cNvGrpSpPr/>
          <p:nvPr/>
        </p:nvGrpSpPr>
        <p:grpSpPr>
          <a:xfrm>
            <a:off x="444393" y="932523"/>
            <a:ext cx="5860572" cy="693155"/>
            <a:chOff x="215992" y="0"/>
            <a:chExt cx="8773918" cy="786240"/>
          </a:xfrm>
        </p:grpSpPr>
        <p:sp>
          <p:nvSpPr>
            <p:cNvPr id="7" name="Rounded Rectangle 6"/>
            <p:cNvSpPr/>
            <p:nvPr/>
          </p:nvSpPr>
          <p:spPr>
            <a:xfrm>
              <a:off x="215992" y="0"/>
              <a:ext cx="7993924" cy="786240"/>
            </a:xfrm>
            <a:prstGeom prst="roundRect">
              <a:avLst/>
            </a:prstGeom>
            <a:solidFill>
              <a:srgbClr val="1AA7AE"/>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ounded Rectangle 4"/>
            <p:cNvSpPr txBox="1"/>
            <p:nvPr/>
          </p:nvSpPr>
          <p:spPr>
            <a:xfrm>
              <a:off x="1072749" y="38380"/>
              <a:ext cx="7917161"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marR="0" lvl="0" indent="0" algn="l" defTabSz="977900" rtl="0" eaLnBrk="1" fontAlgn="auto" latinLnBrk="0" hangingPunct="1">
                <a:lnSpc>
                  <a:spcPct val="90000"/>
                </a:lnSpc>
                <a:spcBef>
                  <a:spcPct val="0"/>
                </a:spcBef>
                <a:spcAft>
                  <a:spcPct val="35000"/>
                </a:spcAft>
                <a:buClrTx/>
                <a:buSzTx/>
                <a:buFontTx/>
                <a:buNone/>
                <a:tabLst/>
                <a:defRPr/>
              </a:pPr>
              <a:r>
                <a:rPr kumimoji="0" lang="el-GR" sz="2700" b="0" i="0" u="none" strike="noStrike" kern="1200" cap="none" spc="0" normalizeH="0" baseline="0" noProof="0" dirty="0">
                  <a:ln>
                    <a:noFill/>
                  </a:ln>
                  <a:solidFill>
                    <a:prstClr val="white"/>
                  </a:solidFill>
                  <a:effectLst/>
                  <a:uLnTx/>
                  <a:uFillTx/>
                  <a:latin typeface="Calibri" panose="020F0502020204030204"/>
                  <a:ea typeface="+mn-ea"/>
                  <a:cs typeface="+mn-cs"/>
                </a:rPr>
                <a:t>Βάσει μοναδιαίου κόστους</a:t>
              </a: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 name="Rectangle 2"/>
          <p:cNvSpPr/>
          <p:nvPr/>
        </p:nvSpPr>
        <p:spPr>
          <a:xfrm>
            <a:off x="444393" y="1625676"/>
            <a:ext cx="5339571" cy="4154984"/>
          </a:xfrm>
          <a:prstGeom prst="rect">
            <a:avLst/>
          </a:prstGeom>
          <a:solidFill>
            <a:srgbClr val="1CA7AE">
              <a:alpha val="20000"/>
            </a:srgbClr>
          </a:solidFill>
        </p:spPr>
        <p:txBody>
          <a:bodyPr wrap="square">
            <a:spAutoFit/>
          </a:bodyPr>
          <a:lstStyle/>
          <a:p>
            <a:pPr marL="800100" marR="0" lvl="1" indent="-342900" algn="l" defTabSz="755650" rtl="0" eaLnBrk="1" fontAlgn="auto" latinLnBrk="0" hangingPunct="1">
              <a:lnSpc>
                <a:spcPct val="150000"/>
              </a:lnSpc>
              <a:spcBef>
                <a:spcPct val="0"/>
              </a:spcBef>
              <a:spcAft>
                <a:spcPct val="20000"/>
              </a:spcAft>
              <a:buClrTx/>
              <a:buSzTx/>
              <a:buFont typeface="Wingdings" panose="05000000000000000000" pitchFamily="2" charset="2"/>
              <a:buChar char="q"/>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Οργανωτικά έξοδα </a:t>
            </a:r>
          </a:p>
          <a:p>
            <a:pPr marL="800100" marR="0" lvl="1" indent="-342900" algn="l" defTabSz="755650" rtl="0" eaLnBrk="1" fontAlgn="auto" latinLnBrk="0" hangingPunct="1">
              <a:lnSpc>
                <a:spcPct val="150000"/>
              </a:lnSpc>
              <a:spcBef>
                <a:spcPct val="0"/>
              </a:spcBef>
              <a:spcAft>
                <a:spcPct val="20000"/>
              </a:spcAft>
              <a:buClrTx/>
              <a:buSzTx/>
              <a:buFont typeface="Wingdings" panose="05000000000000000000" pitchFamily="2" charset="2"/>
              <a:buChar char="q"/>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Ταξιδιωτικά έξοδα</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342900" algn="l" defTabSz="755650" rtl="0" eaLnBrk="1" fontAlgn="auto" latinLnBrk="0" hangingPunct="1">
              <a:lnSpc>
                <a:spcPct val="150000"/>
              </a:lnSpc>
              <a:spcBef>
                <a:spcPct val="0"/>
              </a:spcBef>
              <a:spcAft>
                <a:spcPct val="20000"/>
              </a:spcAft>
              <a:buClrTx/>
              <a:buSzTx/>
              <a:buFont typeface="Wingdings" panose="05000000000000000000" pitchFamily="2" charset="2"/>
              <a:buChar char="q"/>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Έξοδα ατομικής στήριξης (διαβίωσης)</a:t>
            </a:r>
          </a:p>
          <a:p>
            <a:pPr marL="800100" marR="0" lvl="1" indent="-342900" algn="l" defTabSz="755650" rtl="0" eaLnBrk="1" fontAlgn="auto" latinLnBrk="0" hangingPunct="1">
              <a:lnSpc>
                <a:spcPct val="150000"/>
              </a:lnSpc>
              <a:spcBef>
                <a:spcPct val="0"/>
              </a:spcBef>
              <a:spcAft>
                <a:spcPct val="20000"/>
              </a:spcAft>
              <a:buClrTx/>
              <a:buSzTx/>
              <a:buFont typeface="Wingdings" panose="05000000000000000000" pitchFamily="2" charset="2"/>
              <a:buChar char="q"/>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Γλωσσική στήριξη</a:t>
            </a:r>
          </a:p>
          <a:p>
            <a:pPr marL="800100" marR="0" lvl="1" indent="-342900" algn="l" defTabSz="755650" rtl="0" eaLnBrk="1" fontAlgn="auto" latinLnBrk="0" hangingPunct="1">
              <a:lnSpc>
                <a:spcPct val="150000"/>
              </a:lnSpc>
              <a:spcBef>
                <a:spcPct val="0"/>
              </a:spcBef>
              <a:spcAft>
                <a:spcPct val="20000"/>
              </a:spcAft>
              <a:buClrTx/>
              <a:buSzTx/>
              <a:buFont typeface="Wingdings" panose="05000000000000000000" pitchFamily="2" charset="2"/>
              <a:buChar char="q"/>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Δίδακτρα σεμιναρίων</a:t>
            </a:r>
          </a:p>
          <a:p>
            <a:pPr marL="800100" marR="0" lvl="1" indent="-342900" algn="l" defTabSz="755650" rtl="0" eaLnBrk="1" fontAlgn="auto" latinLnBrk="0" hangingPunct="1">
              <a:lnSpc>
                <a:spcPct val="150000"/>
              </a:lnSpc>
              <a:spcBef>
                <a:spcPct val="0"/>
              </a:spcBef>
              <a:spcAft>
                <a:spcPct val="20000"/>
              </a:spcAft>
              <a:buClrTx/>
              <a:buSzTx/>
              <a:buFont typeface="Wingdings" panose="05000000000000000000" pitchFamily="2" charset="2"/>
              <a:buChar char="q"/>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Προπαρασκευαστικές επισκέψεις</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Στήριξη</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οργανισμού για συμμετέχοντες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με</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λιγότερες</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ευκ</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αιρίες</a:t>
            </a:r>
          </a:p>
        </p:txBody>
      </p:sp>
      <p:grpSp>
        <p:nvGrpSpPr>
          <p:cNvPr id="16" name="Group 15"/>
          <p:cNvGrpSpPr/>
          <p:nvPr/>
        </p:nvGrpSpPr>
        <p:grpSpPr>
          <a:xfrm>
            <a:off x="6405340" y="881645"/>
            <a:ext cx="5960945" cy="693155"/>
            <a:chOff x="215992" y="0"/>
            <a:chExt cx="8924186" cy="786240"/>
          </a:xfrm>
        </p:grpSpPr>
        <p:sp>
          <p:nvSpPr>
            <p:cNvPr id="17" name="Rounded Rectangle 16"/>
            <p:cNvSpPr/>
            <p:nvPr/>
          </p:nvSpPr>
          <p:spPr>
            <a:xfrm>
              <a:off x="215992" y="0"/>
              <a:ext cx="7993924" cy="786240"/>
            </a:xfrm>
            <a:prstGeom prst="roundRect">
              <a:avLst/>
            </a:prstGeom>
            <a:solidFill>
              <a:srgbClr val="32A9CE"/>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4"/>
            <p:cNvSpPr txBox="1"/>
            <p:nvPr/>
          </p:nvSpPr>
          <p:spPr>
            <a:xfrm>
              <a:off x="1223017" y="38380"/>
              <a:ext cx="7917161"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marR="0" lvl="0" indent="0" algn="l" defTabSz="977900" rtl="0" eaLnBrk="1" fontAlgn="auto" latinLnBrk="0" hangingPunct="1">
                <a:lnSpc>
                  <a:spcPct val="90000"/>
                </a:lnSpc>
                <a:spcBef>
                  <a:spcPct val="0"/>
                </a:spcBef>
                <a:spcAft>
                  <a:spcPct val="35000"/>
                </a:spcAft>
                <a:buClrTx/>
                <a:buSzTx/>
                <a:buFontTx/>
                <a:buNone/>
                <a:tabLst/>
                <a:defRPr/>
              </a:pPr>
              <a:r>
                <a:rPr kumimoji="0" lang="el-GR" sz="2700" b="0" i="0" u="none" strike="noStrike" kern="1200" cap="none" spc="0" normalizeH="0" baseline="0" noProof="0" dirty="0">
                  <a:ln>
                    <a:noFill/>
                  </a:ln>
                  <a:solidFill>
                    <a:prstClr val="white"/>
                  </a:solidFill>
                  <a:effectLst/>
                  <a:uLnTx/>
                  <a:uFillTx/>
                  <a:latin typeface="Calibri" panose="020F0502020204030204"/>
                  <a:ea typeface="+mn-ea"/>
                  <a:cs typeface="+mn-cs"/>
                </a:rPr>
                <a:t>Βάσει πραγματικών εξόδων</a:t>
              </a: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0" name="Rectangle 19"/>
          <p:cNvSpPr/>
          <p:nvPr/>
        </p:nvSpPr>
        <p:spPr>
          <a:xfrm>
            <a:off x="6405340" y="1538108"/>
            <a:ext cx="5339571" cy="4866076"/>
          </a:xfrm>
          <a:prstGeom prst="rect">
            <a:avLst/>
          </a:prstGeom>
          <a:solidFill>
            <a:srgbClr val="32A9CE">
              <a:alpha val="20000"/>
            </a:srgbClr>
          </a:solidFill>
        </p:spPr>
        <p:txBody>
          <a:bodyPr wrap="square">
            <a:spAutoFit/>
          </a:bodyPr>
          <a:lstStyle/>
          <a:p>
            <a:pPr marL="800100" marR="0" lvl="1" indent="-342900" algn="l" defTabSz="755650" rtl="0" eaLnBrk="1" fontAlgn="auto" latinLnBrk="0" hangingPunct="1">
              <a:lnSpc>
                <a:spcPct val="150000"/>
              </a:lnSpc>
              <a:spcBef>
                <a:spcPct val="0"/>
              </a:spcBef>
              <a:spcAft>
                <a:spcPct val="20000"/>
              </a:spcAft>
              <a:buClrTx/>
              <a:buSzTx/>
              <a:buFont typeface="Wingdings" panose="05000000000000000000" pitchFamily="2" charset="2"/>
              <a:buChar char="q"/>
              <a:tabLst/>
              <a:defRPr/>
            </a:pP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Στήριξη συμμετεχόντων με λιγότερες ευκαιρίες</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&amp;</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 των</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συνοδών τους</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100% </a:t>
            </a: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των επιλέξιμων δαπανών</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rPr>
              <a:t>Έκτακτες δαπάνες</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prstClr val="black"/>
                </a:solidFill>
                <a:effectLst/>
                <a:uLnTx/>
                <a:uFillTx/>
                <a:latin typeface="Calibri" panose="020F0502020204030204"/>
                <a:ea typeface="+mn-ea"/>
                <a:cs typeface="+mn-cs"/>
              </a:rPr>
              <a:t>Δαπάνες οικονομικής εγγύησης</a:t>
            </a: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 80 % των επιλέξιμων δαπανών </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prstClr val="black"/>
                </a:solidFill>
                <a:effectLst/>
                <a:uLnTx/>
                <a:uFillTx/>
                <a:latin typeface="Calibri" panose="020F0502020204030204"/>
                <a:ea typeface="+mn-ea"/>
                <a:cs typeface="+mn-cs"/>
              </a:rPr>
              <a:t>Υψηλές δαπάνες μετακίνησης</a:t>
            </a: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 80 % των επιλέξιμων δαπανών</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prstClr val="black"/>
                </a:solidFill>
                <a:effectLst/>
                <a:uLnTx/>
                <a:uFillTx/>
                <a:latin typeface="Calibri" panose="020F0502020204030204"/>
                <a:ea typeface="+mn-ea"/>
                <a:cs typeface="+mn-cs"/>
              </a:rPr>
              <a:t>Θεώρηση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visa)</a:t>
            </a:r>
            <a:r>
              <a:rPr kumimoji="0" lang="el-GR" sz="1800" b="1" i="0" u="none" strike="noStrike" kern="1200" cap="none" spc="0" normalizeH="0" baseline="0" noProof="0" dirty="0">
                <a:ln>
                  <a:noFill/>
                </a:ln>
                <a:solidFill>
                  <a:prstClr val="black"/>
                </a:solidFill>
                <a:effectLst/>
                <a:uLnTx/>
                <a:uFillTx/>
                <a:latin typeface="Calibri" panose="020F0502020204030204"/>
                <a:ea typeface="+mn-ea"/>
                <a:cs typeface="+mn-cs"/>
              </a:rPr>
              <a:t> και σχετικές δαπάνες, άδειες παραμονής, εμβολιασμοί, ιατρικές βεβαιώσεις</a:t>
            </a: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 100 % των επιλέξιμων δαπανών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094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55FC0-7239-8248-4FEE-C3485476A98B}"/>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BDFC82A-34D6-3CFB-51C4-88ED8BDBE4F8}"/>
              </a:ext>
            </a:extLst>
          </p:cNvPr>
          <p:cNvSpPr/>
          <p:nvPr/>
        </p:nvSpPr>
        <p:spPr>
          <a:xfrm>
            <a:off x="4003039" y="0"/>
            <a:ext cx="8188961" cy="4033525"/>
          </a:xfrm>
          <a:prstGeom prst="rect">
            <a:avLst/>
          </a:prstGeom>
          <a:solidFill>
            <a:srgbClr val="1EA7A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A43A30E6-4ACD-5D71-394B-B767BEB8B8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8439" y="4096580"/>
            <a:ext cx="1743345" cy="1493520"/>
          </a:xfrm>
          <a:prstGeom prst="rect">
            <a:avLst/>
          </a:prstGeom>
        </p:spPr>
      </p:pic>
      <p:grpSp>
        <p:nvGrpSpPr>
          <p:cNvPr id="10" name="Group 9">
            <a:extLst>
              <a:ext uri="{FF2B5EF4-FFF2-40B4-BE49-F238E27FC236}">
                <a16:creationId xmlns:a16="http://schemas.microsoft.com/office/drawing/2014/main" id="{A35AA70D-88CD-FC4F-DD2F-2644CEFB5F78}"/>
              </a:ext>
            </a:extLst>
          </p:cNvPr>
          <p:cNvGrpSpPr/>
          <p:nvPr/>
        </p:nvGrpSpPr>
        <p:grpSpPr>
          <a:xfrm>
            <a:off x="0" y="1"/>
            <a:ext cx="6846570" cy="4033520"/>
            <a:chOff x="0" y="0"/>
            <a:chExt cx="6023006" cy="1238789"/>
          </a:xfrm>
          <a:solidFill>
            <a:srgbClr val="1EA7AE"/>
          </a:solidFill>
        </p:grpSpPr>
        <p:sp>
          <p:nvSpPr>
            <p:cNvPr id="8" name="Rectangle 7">
              <a:extLst>
                <a:ext uri="{FF2B5EF4-FFF2-40B4-BE49-F238E27FC236}">
                  <a16:creationId xmlns:a16="http://schemas.microsoft.com/office/drawing/2014/main" id="{AE459AC8-4FFB-FEE6-03E7-14ABCA7AD318}"/>
                </a:ext>
              </a:extLst>
            </p:cNvPr>
            <p:cNvSpPr/>
            <p:nvPr/>
          </p:nvSpPr>
          <p:spPr>
            <a:xfrm>
              <a:off x="0" y="0"/>
              <a:ext cx="4526280" cy="12387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A117B058-5138-85B4-B86F-8D46F3DF5074}"/>
                </a:ext>
              </a:extLst>
            </p:cNvPr>
            <p:cNvSpPr/>
            <p:nvPr/>
          </p:nvSpPr>
          <p:spPr>
            <a:xfrm>
              <a:off x="3111209" y="0"/>
              <a:ext cx="2911797" cy="1238789"/>
            </a:xfrm>
            <a:prstGeom prst="triangle">
              <a:avLst>
                <a:gd name="adj" fmla="val 487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9D72B5"/>
                </a:solidFill>
              </a:endParaRPr>
            </a:p>
          </p:txBody>
        </p:sp>
      </p:grpSp>
      <p:sp>
        <p:nvSpPr>
          <p:cNvPr id="5" name="TextBox 4">
            <a:extLst>
              <a:ext uri="{FF2B5EF4-FFF2-40B4-BE49-F238E27FC236}">
                <a16:creationId xmlns:a16="http://schemas.microsoft.com/office/drawing/2014/main" id="{6B3CF620-AEB1-99F2-110F-0E2D3CCFD329}"/>
              </a:ext>
            </a:extLst>
          </p:cNvPr>
          <p:cNvSpPr txBox="1"/>
          <p:nvPr/>
        </p:nvSpPr>
        <p:spPr>
          <a:xfrm>
            <a:off x="440124" y="2498822"/>
            <a:ext cx="5726585" cy="1391728"/>
          </a:xfrm>
          <a:prstGeom prst="rect">
            <a:avLst/>
          </a:prstGeom>
          <a:noFill/>
        </p:spPr>
        <p:txBody>
          <a:bodyPr wrap="square" rtlCol="0">
            <a:spAutoFit/>
          </a:bodyPr>
          <a:lstStyle/>
          <a:p>
            <a:pPr>
              <a:lnSpc>
                <a:spcPct val="150000"/>
              </a:lnSpc>
            </a:pPr>
            <a:r>
              <a:rPr lang="en-US" sz="3000" b="1" dirty="0">
                <a:solidFill>
                  <a:schemeClr val="bg1"/>
                </a:solidFill>
              </a:rPr>
              <a:t>2</a:t>
            </a:r>
            <a:r>
              <a:rPr lang="el-GR" sz="3000" b="1" dirty="0">
                <a:solidFill>
                  <a:schemeClr val="bg1"/>
                </a:solidFill>
              </a:rPr>
              <a:t>. ΒΑΣΙΚΑ ΧΑΡΑΚΤΗΡΙΣΤΙΚΑ ΔΙΑΠΙΣΤΕΥΜΕΝΩΝ ΣΧΕΔΙΩΝ </a:t>
            </a:r>
          </a:p>
        </p:txBody>
      </p:sp>
      <p:sp>
        <p:nvSpPr>
          <p:cNvPr id="15" name="Rectangle 14">
            <a:extLst>
              <a:ext uri="{FF2B5EF4-FFF2-40B4-BE49-F238E27FC236}">
                <a16:creationId xmlns:a16="http://schemas.microsoft.com/office/drawing/2014/main" id="{E4052FEA-7352-D0FE-2B13-D14A180CE4E7}"/>
              </a:ext>
            </a:extLst>
          </p:cNvPr>
          <p:cNvSpPr/>
          <p:nvPr/>
        </p:nvSpPr>
        <p:spPr>
          <a:xfrm>
            <a:off x="-8616" y="5674180"/>
            <a:ext cx="12200616" cy="1183821"/>
          </a:xfrm>
          <a:prstGeom prst="rect">
            <a:avLst/>
          </a:prstGeom>
          <a:gradFill flip="none" rotWithShape="1">
            <a:gsLst>
              <a:gs pos="0">
                <a:schemeClr val="accent1">
                  <a:lumMod val="5000"/>
                  <a:lumOff val="95000"/>
                </a:schemeClr>
              </a:gs>
              <a:gs pos="74000">
                <a:srgbClr val="9D72B5"/>
              </a:gs>
              <a:gs pos="83000">
                <a:srgbClr val="9D72B5"/>
              </a:gs>
              <a:gs pos="100000">
                <a:srgbClr val="9D72B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098B1E76-C4E4-CD5C-5674-CD67E5886795}"/>
              </a:ext>
            </a:extLst>
          </p:cNvPr>
          <p:cNvSpPr txBox="1"/>
          <p:nvPr/>
        </p:nvSpPr>
        <p:spPr>
          <a:xfrm>
            <a:off x="7498081" y="5686264"/>
            <a:ext cx="4693920" cy="307777"/>
          </a:xfrm>
          <a:prstGeom prst="rect">
            <a:avLst/>
          </a:prstGeom>
          <a:noFill/>
        </p:spPr>
        <p:txBody>
          <a:bodyPr wrap="square" rtlCol="0">
            <a:spAutoFit/>
          </a:bodyPr>
          <a:lstStyle/>
          <a:p>
            <a:r>
              <a:rPr lang="el-GR" b="1" dirty="0">
                <a:solidFill>
                  <a:schemeClr val="bg1"/>
                </a:solidFill>
              </a:rPr>
              <a:t>ΒΔ1 –  ΟΔΗΓΙΕΣ ΥΠΟΒΟΛΗΣ ΑΙΤΗΣΕΩΝ – ΚΑ120</a:t>
            </a:r>
          </a:p>
        </p:txBody>
      </p:sp>
    </p:spTree>
    <p:extLst>
      <p:ext uri="{BB962C8B-B14F-4D97-AF65-F5344CB8AC3E}">
        <p14:creationId xmlns:p14="http://schemas.microsoft.com/office/powerpoint/2010/main" val="3036917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20"/>
          <p:cNvSpPr txBox="1"/>
          <p:nvPr/>
        </p:nvSpPr>
        <p:spPr>
          <a:xfrm flipH="1">
            <a:off x="180473" y="60190"/>
            <a:ext cx="1025090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ΤΙ ΕΙΝΑΙ Η ΔΙΑΠΙΣΤΕΥΣΗ ERASMUS</a:t>
            </a:r>
            <a:endParaRPr sz="2800" b="1" dirty="0">
              <a:solidFill>
                <a:schemeClr val="lt1"/>
              </a:solidFill>
              <a:latin typeface="Calibri"/>
              <a:ea typeface="Calibri"/>
              <a:cs typeface="Calibri"/>
              <a:sym typeface="Calibri"/>
            </a:endParaRPr>
          </a:p>
          <a:p>
            <a:pPr marL="0" marR="0" lvl="0" indent="0" algn="l" rtl="0">
              <a:spcBef>
                <a:spcPts val="0"/>
              </a:spcBef>
              <a:spcAft>
                <a:spcPts val="0"/>
              </a:spcAft>
              <a:buNone/>
            </a:pPr>
            <a:r>
              <a:rPr lang="el-GR" sz="2800" dirty="0">
                <a:solidFill>
                  <a:schemeClr val="lt1"/>
                </a:solidFill>
                <a:latin typeface="Century Gothic"/>
                <a:ea typeface="Century Gothic"/>
                <a:cs typeface="Century Gothic"/>
                <a:sym typeface="Century Gothic"/>
              </a:rPr>
              <a:t>;</a:t>
            </a:r>
            <a:endParaRPr sz="2800" b="1" dirty="0">
              <a:solidFill>
                <a:schemeClr val="lt1"/>
              </a:solidFill>
              <a:latin typeface="Calibri"/>
              <a:ea typeface="Calibri"/>
              <a:cs typeface="Calibri"/>
              <a:sym typeface="Calibri"/>
            </a:endParaRPr>
          </a:p>
        </p:txBody>
      </p:sp>
      <p:sp>
        <p:nvSpPr>
          <p:cNvPr id="528" name="Google Shape;528;p20"/>
          <p:cNvSpPr/>
          <p:nvPr/>
        </p:nvSpPr>
        <p:spPr>
          <a:xfrm>
            <a:off x="572868" y="958210"/>
            <a:ext cx="10906369" cy="5735376"/>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l-GR" sz="2000" b="1" dirty="0">
                <a:solidFill>
                  <a:schemeClr val="dk1"/>
                </a:solidFill>
                <a:latin typeface="Calibri"/>
                <a:ea typeface="Calibri"/>
                <a:cs typeface="Calibri"/>
                <a:sym typeface="Calibri"/>
              </a:rPr>
              <a:t>Η διαπίστευση Erasmus </a:t>
            </a:r>
            <a:r>
              <a:rPr lang="el-GR" sz="2000" dirty="0">
                <a:solidFill>
                  <a:schemeClr val="dk1"/>
                </a:solidFill>
                <a:latin typeface="Calibri"/>
                <a:ea typeface="Calibri"/>
                <a:cs typeface="Calibri"/>
                <a:sym typeface="Calibri"/>
              </a:rPr>
              <a:t>είναι ένα εργαλείο πιστοποίησης των οργανισμών (Τομείς Σχολικής Εκπαίδευσης, Εκπαίδευσης Ενηλίκων, ΕΕΚ) που αποδεικνύουν μέσω της αίτησής τους ότι έχουν την πρόθεση να συμμετάσχουν σε </a:t>
            </a:r>
            <a:r>
              <a:rPr lang="el-GR" sz="2000" b="1" dirty="0">
                <a:solidFill>
                  <a:schemeClr val="accent6"/>
                </a:solidFill>
                <a:latin typeface="Calibri"/>
                <a:ea typeface="Calibri"/>
                <a:cs typeface="Calibri"/>
                <a:sym typeface="Calibri"/>
              </a:rPr>
              <a:t>ποιοτικές διασυνοριακές κινητικότητες</a:t>
            </a:r>
            <a:r>
              <a:rPr lang="el-GR" sz="2000" b="1" dirty="0">
                <a:solidFill>
                  <a:schemeClr val="dk1"/>
                </a:solidFill>
                <a:latin typeface="Calibri"/>
                <a:ea typeface="Calibri"/>
                <a:cs typeface="Calibri"/>
                <a:sym typeface="Calibri"/>
              </a:rPr>
              <a:t>, </a:t>
            </a:r>
            <a:r>
              <a:rPr lang="el-GR" sz="2000" dirty="0">
                <a:solidFill>
                  <a:schemeClr val="dk1"/>
                </a:solidFill>
                <a:latin typeface="Calibri"/>
                <a:ea typeface="Calibri"/>
                <a:cs typeface="Calibri"/>
                <a:sym typeface="Calibri"/>
              </a:rPr>
              <a:t>στα πλαίσια της Βασικής Δράσης 1 του Προγράμματος Erasmus (2021-2027).</a:t>
            </a:r>
            <a:endParaRPr dirty="0"/>
          </a:p>
          <a:p>
            <a:pPr marL="0" marR="0" lvl="0" indent="0" algn="l" rtl="0">
              <a:lnSpc>
                <a:spcPct val="150000"/>
              </a:lnSpc>
              <a:spcBef>
                <a:spcPts val="0"/>
              </a:spcBef>
              <a:spcAft>
                <a:spcPts val="0"/>
              </a:spcAft>
              <a:buNone/>
            </a:pPr>
            <a:endParaRPr sz="2000" dirty="0">
              <a:solidFill>
                <a:schemeClr val="dk1"/>
              </a:solidFill>
              <a:latin typeface="Calibri"/>
              <a:ea typeface="Calibri"/>
              <a:cs typeface="Calibri"/>
              <a:sym typeface="Calibri"/>
            </a:endParaRPr>
          </a:p>
          <a:p>
            <a:pPr marL="342900" marR="0" lvl="0" indent="-258763" algn="ctr" rtl="0">
              <a:lnSpc>
                <a:spcPct val="150000"/>
              </a:lnSpc>
              <a:spcBef>
                <a:spcPts val="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Οι διαπιστευμένοι οργανισμοί Erasmus μπορούν να υποβάλλουν αίτηση για χρηματοδότηση κάθε χρόνο, μέχρι και τη λήξη της Προγραμματικής Περιόδου κατά την οποία έχουν αποκτήσει τη διαπίστευση. Η αίτηση που υποβάλλουν οι διαπιστευμένοι οργανισμοί είναι απλουστευμένη.</a:t>
            </a:r>
            <a:endParaRPr dirty="0"/>
          </a:p>
          <a:p>
            <a:pPr marL="342900" marR="0" lvl="0" indent="-131763" algn="ctr" rtl="0">
              <a:lnSpc>
                <a:spcPct val="150000"/>
              </a:lnSpc>
              <a:spcBef>
                <a:spcPts val="0"/>
              </a:spcBef>
              <a:spcAft>
                <a:spcPts val="0"/>
              </a:spcAft>
              <a:buClr>
                <a:schemeClr val="dk1"/>
              </a:buClr>
              <a:buSzPts val="2000"/>
              <a:buFont typeface="Noto Sans Symbols"/>
              <a:buNone/>
            </a:pPr>
            <a:endParaRPr sz="2000" dirty="0">
              <a:solidFill>
                <a:schemeClr val="dk1"/>
              </a:solidFill>
              <a:latin typeface="Calibri"/>
              <a:ea typeface="Calibri"/>
              <a:cs typeface="Calibri"/>
              <a:sym typeface="Calibri"/>
            </a:endParaRPr>
          </a:p>
          <a:p>
            <a:pPr marL="342900" marR="0" lvl="0" indent="-342900" algn="ctr" rtl="0">
              <a:spcBef>
                <a:spcPts val="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Η αίτηση για χρηματοδότηση από διαπιστευμένους οργανισμούς συνεπάγεται την εξασφάλιση κονδυλίων, δεδομένου ότι αυτή είναι επιλέξιμη</a:t>
            </a:r>
            <a:endParaRPr sz="2000" dirty="0">
              <a:solidFill>
                <a:schemeClr val="dk1"/>
              </a:solidFill>
              <a:latin typeface="Calibri"/>
              <a:ea typeface="Calibri"/>
              <a:cs typeface="Calibri"/>
              <a:sym typeface="Calibri"/>
            </a:endParaRPr>
          </a:p>
          <a:p>
            <a:pPr marL="171450" marR="0" lvl="0" indent="-44450" algn="just" rtl="0">
              <a:spcBef>
                <a:spcPts val="0"/>
              </a:spcBef>
              <a:spcAft>
                <a:spcPts val="0"/>
              </a:spcAft>
              <a:buClr>
                <a:schemeClr val="dk1"/>
              </a:buClr>
              <a:buSzPts val="2000"/>
              <a:buFont typeface="Arial"/>
              <a:buNone/>
            </a:pPr>
            <a:endParaRPr sz="2000" b="1" dirty="0">
              <a:solidFill>
                <a:schemeClr val="dk1"/>
              </a:solidFill>
              <a:latin typeface="Calibri"/>
              <a:ea typeface="Calibri"/>
              <a:cs typeface="Calibri"/>
              <a:sym typeface="Calibri"/>
            </a:endParaRPr>
          </a:p>
          <a:p>
            <a:pPr marL="0" marR="0" lvl="1" indent="0" algn="l" rtl="0">
              <a:lnSpc>
                <a:spcPct val="90000"/>
              </a:lnSpc>
              <a:spcBef>
                <a:spcPts val="0"/>
              </a:spcBef>
              <a:spcAft>
                <a:spcPts val="0"/>
              </a:spcAft>
              <a:buNone/>
            </a:pPr>
            <a:endParaRPr sz="1800" b="0" i="0" u="none" strike="noStrike" cap="none" dirty="0">
              <a:solidFill>
                <a:srgbClr val="17365D"/>
              </a:solidFill>
              <a:latin typeface="Calibri"/>
              <a:ea typeface="Calibri"/>
              <a:cs typeface="Calibri"/>
              <a:sym typeface="Calibri"/>
            </a:endParaRPr>
          </a:p>
          <a:p>
            <a:pPr marL="0" marR="0" lvl="1" indent="0" algn="ctr" rtl="0">
              <a:lnSpc>
                <a:spcPct val="90000"/>
              </a:lnSpc>
              <a:spcBef>
                <a:spcPts val="270"/>
              </a:spcBef>
              <a:spcAft>
                <a:spcPts val="0"/>
              </a:spcAft>
              <a:buNone/>
            </a:pPr>
            <a:r>
              <a:rPr lang="el-GR" sz="1800" b="1" i="0" u="none" strike="noStrike" cap="none" dirty="0">
                <a:solidFill>
                  <a:srgbClr val="FF0000"/>
                </a:solidFill>
                <a:latin typeface="Calibri"/>
                <a:ea typeface="Calibri"/>
                <a:cs typeface="Calibri"/>
                <a:sym typeface="Calibri"/>
              </a:rPr>
              <a:t>!!!</a:t>
            </a:r>
            <a:r>
              <a:rPr lang="el-GR" sz="2000" b="0" i="0" u="none" strike="noStrike" cap="none" dirty="0">
                <a:solidFill>
                  <a:srgbClr val="3F3F3F"/>
                </a:solidFill>
                <a:latin typeface="Calibri"/>
                <a:ea typeface="Calibri"/>
                <a:cs typeface="Calibri"/>
                <a:sym typeface="Calibri"/>
              </a:rPr>
              <a:t> </a:t>
            </a:r>
            <a:r>
              <a:rPr lang="el-GR" sz="1800" b="0" i="0" u="none" strike="noStrike" cap="none" dirty="0">
                <a:solidFill>
                  <a:schemeClr val="tx1"/>
                </a:solidFill>
                <a:latin typeface="Calibri"/>
                <a:ea typeface="Calibri"/>
                <a:cs typeface="Calibri"/>
                <a:sym typeface="Calibri"/>
              </a:rPr>
              <a:t>Βασικό μέρος της αίτησης για τη Διαπίστευση Erasmus αποτελεί το Erasmus </a:t>
            </a:r>
            <a:r>
              <a:rPr lang="el-GR" sz="1800" b="0" i="0" u="none" strike="noStrike" cap="none" dirty="0" err="1">
                <a:solidFill>
                  <a:schemeClr val="tx1"/>
                </a:solidFill>
                <a:latin typeface="Calibri"/>
                <a:ea typeface="Calibri"/>
                <a:cs typeface="Calibri"/>
                <a:sym typeface="Calibri"/>
              </a:rPr>
              <a:t>Plan</a:t>
            </a:r>
            <a:r>
              <a:rPr lang="el-GR" sz="1800" b="0" i="0" u="none" strike="noStrike" cap="none" dirty="0">
                <a:solidFill>
                  <a:schemeClr val="tx1"/>
                </a:solidFill>
                <a:latin typeface="Calibri"/>
                <a:ea typeface="Calibri"/>
                <a:cs typeface="Calibri"/>
                <a:sym typeface="Calibri"/>
              </a:rPr>
              <a:t> </a:t>
            </a:r>
            <a:r>
              <a:rPr lang="el-GR" sz="1800" b="1" i="0" u="none" strike="noStrike" cap="none" dirty="0">
                <a:solidFill>
                  <a:srgbClr val="FF0000"/>
                </a:solidFill>
                <a:latin typeface="Calibri"/>
                <a:ea typeface="Calibri"/>
                <a:cs typeface="Calibri"/>
                <a:sym typeface="Calibri"/>
              </a:rPr>
              <a:t>!!!</a:t>
            </a:r>
            <a:endParaRPr sz="1800" b="0" i="0" u="none" strike="noStrike" cap="none" dirty="0">
              <a:solidFill>
                <a:srgbClr val="17365D"/>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21"/>
          <p:cNvSpPr txBox="1"/>
          <p:nvPr/>
        </p:nvSpPr>
        <p:spPr>
          <a:xfrm flipH="1">
            <a:off x="300789" y="60190"/>
            <a:ext cx="8595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ΠΟΙΑ ΤΑ ΟΦΕΛΗ ΓΙΑ ΤΟΝ ΟΡΓΑΝΙΣΜΟ ΜΟΥ;</a:t>
            </a:r>
            <a:endParaRPr sz="2800" b="1" dirty="0">
              <a:solidFill>
                <a:schemeClr val="lt1"/>
              </a:solidFill>
              <a:latin typeface="Calibri"/>
              <a:ea typeface="Calibri"/>
              <a:cs typeface="Calibri"/>
              <a:sym typeface="Calibri"/>
            </a:endParaRPr>
          </a:p>
        </p:txBody>
      </p:sp>
      <p:sp>
        <p:nvSpPr>
          <p:cNvPr id="535" name="Google Shape;535;p21"/>
          <p:cNvSpPr/>
          <p:nvPr/>
        </p:nvSpPr>
        <p:spPr>
          <a:xfrm>
            <a:off x="540211" y="674775"/>
            <a:ext cx="10593363" cy="5984675"/>
          </a:xfrm>
          <a:prstGeom prst="rect">
            <a:avLst/>
          </a:prstGeom>
          <a:noFill/>
          <a:ln>
            <a:noFill/>
          </a:ln>
        </p:spPr>
        <p:txBody>
          <a:bodyPr spcFirstLastPara="1" wrap="square" lIns="91425" tIns="45700" rIns="91425" bIns="45700" anchor="t" anchorCtr="0">
            <a:spAutoFit/>
          </a:bodyPr>
          <a:lstStyle/>
          <a:p>
            <a:pPr marL="342900" marR="0" lvl="0" indent="-190500" algn="ctr" rtl="0">
              <a:lnSpc>
                <a:spcPct val="150000"/>
              </a:lnSpc>
              <a:spcBef>
                <a:spcPts val="0"/>
              </a:spcBef>
              <a:spcAft>
                <a:spcPts val="0"/>
              </a:spcAft>
              <a:buClr>
                <a:schemeClr val="dk1"/>
              </a:buClr>
              <a:buSzPts val="2400"/>
              <a:buFont typeface="Arial"/>
              <a:buNone/>
            </a:pPr>
            <a:endParaRPr sz="2400" dirty="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400"/>
              <a:buFont typeface="+mj-lt"/>
              <a:buAutoNum type="arabicPeriod"/>
            </a:pPr>
            <a:r>
              <a:rPr lang="el-GR" sz="2400" b="1" u="sng" dirty="0">
                <a:solidFill>
                  <a:schemeClr val="accent6"/>
                </a:solidFill>
                <a:latin typeface="Calibri"/>
                <a:ea typeface="Calibri"/>
                <a:cs typeface="Calibri"/>
                <a:sym typeface="Calibri"/>
              </a:rPr>
              <a:t>Απλουστευμένες διαδικασίες</a:t>
            </a:r>
            <a:r>
              <a:rPr lang="el-GR" sz="2400" u="sng" dirty="0">
                <a:solidFill>
                  <a:schemeClr val="dk1"/>
                </a:solidFill>
                <a:latin typeface="Calibri"/>
                <a:ea typeface="Calibri"/>
                <a:cs typeface="Calibri"/>
                <a:sym typeface="Calibri"/>
              </a:rPr>
              <a:t>:</a:t>
            </a:r>
            <a:r>
              <a:rPr lang="el-GR" sz="2400" dirty="0">
                <a:solidFill>
                  <a:schemeClr val="dk1"/>
                </a:solidFill>
                <a:latin typeface="Calibri"/>
                <a:ea typeface="Calibri"/>
                <a:cs typeface="Calibri"/>
                <a:sym typeface="Calibri"/>
              </a:rPr>
              <a:t> Απλουστευμένη φόρμα αίτησης για χρηματοδότηση, που δε θα υπόκειται σε ποιοτική αξιολόγηση </a:t>
            </a:r>
            <a:endParaRPr dirty="0"/>
          </a:p>
          <a:p>
            <a:pPr marL="609600" marR="0" lvl="0" indent="-457200" algn="just" rtl="0">
              <a:spcBef>
                <a:spcPts val="0"/>
              </a:spcBef>
              <a:spcAft>
                <a:spcPts val="0"/>
              </a:spcAft>
              <a:buClr>
                <a:schemeClr val="dk1"/>
              </a:buClr>
              <a:buSzPts val="2400"/>
              <a:buFont typeface="+mj-lt"/>
              <a:buAutoNum type="arabicPeriod"/>
            </a:pPr>
            <a:endParaRPr sz="2400" dirty="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400"/>
              <a:buFont typeface="+mj-lt"/>
              <a:buAutoNum type="arabicPeriod"/>
            </a:pPr>
            <a:r>
              <a:rPr lang="el-GR" sz="2400" b="1" u="sng" dirty="0">
                <a:solidFill>
                  <a:schemeClr val="accent6"/>
                </a:solidFill>
                <a:latin typeface="Calibri"/>
                <a:ea typeface="Calibri"/>
                <a:cs typeface="Calibri"/>
                <a:sym typeface="Calibri"/>
              </a:rPr>
              <a:t>Εξασφαλισμένη χρηματοδότηση μέχρι το τέλος της Προγραμματικής Περιόδου κατά την οποία αποκτήθηκε η διαπίστευση, </a:t>
            </a:r>
            <a:r>
              <a:rPr lang="el-GR" sz="2400" dirty="0">
                <a:solidFill>
                  <a:schemeClr val="tx1"/>
                </a:solidFill>
                <a:latin typeface="Calibri"/>
                <a:ea typeface="Calibri"/>
                <a:cs typeface="Calibri"/>
                <a:sym typeface="Calibri"/>
              </a:rPr>
              <a:t>δεδομένου ότι ο οργανισμός συνεχίζει να ανταποκρίνεται στις απαιτήσεις της Διαπίστευσης Erasmus και υποβάλλει επιλέξιμες αιτήσεις για χρηματοδότηση ετησίως</a:t>
            </a:r>
            <a:endParaRPr dirty="0">
              <a:solidFill>
                <a:schemeClr val="tx1"/>
              </a:solidFill>
            </a:endParaRPr>
          </a:p>
          <a:p>
            <a:pPr marL="609600" marR="0" lvl="0" indent="-457200" algn="just" rtl="0">
              <a:spcBef>
                <a:spcPts val="0"/>
              </a:spcBef>
              <a:spcAft>
                <a:spcPts val="0"/>
              </a:spcAft>
              <a:buClr>
                <a:schemeClr val="dk1"/>
              </a:buClr>
              <a:buSzPts val="2400"/>
              <a:buFont typeface="+mj-lt"/>
              <a:buAutoNum type="arabicPeriod"/>
            </a:pPr>
            <a:endParaRPr sz="2400" dirty="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400"/>
              <a:buFont typeface="+mj-lt"/>
              <a:buAutoNum type="arabicPeriod"/>
            </a:pPr>
            <a:r>
              <a:rPr lang="el-GR" sz="2400" dirty="0">
                <a:solidFill>
                  <a:schemeClr val="dk1"/>
                </a:solidFill>
                <a:latin typeface="Calibri"/>
                <a:ea typeface="Calibri"/>
                <a:cs typeface="Calibri"/>
                <a:sym typeface="Calibri"/>
              </a:rPr>
              <a:t>Δυνατότητα για συμπερίληψη </a:t>
            </a:r>
            <a:r>
              <a:rPr lang="el-GR" sz="2400" b="1" u="sng" dirty="0">
                <a:solidFill>
                  <a:schemeClr val="accent6"/>
                </a:solidFill>
                <a:latin typeface="Calibri"/>
                <a:ea typeface="Calibri"/>
                <a:cs typeface="Calibri"/>
                <a:sym typeface="Calibri"/>
              </a:rPr>
              <a:t>περισσότερων συμμετεχόντων σε κάθε Σχέδιο</a:t>
            </a:r>
            <a:r>
              <a:rPr lang="el-GR" sz="2400" b="1" dirty="0">
                <a:solidFill>
                  <a:schemeClr val="dk1"/>
                </a:solidFill>
                <a:latin typeface="Calibri"/>
                <a:ea typeface="Calibri"/>
                <a:cs typeface="Calibri"/>
                <a:sym typeface="Calibri"/>
              </a:rPr>
              <a:t>, </a:t>
            </a:r>
            <a:r>
              <a:rPr lang="el-GR" sz="2400" dirty="0">
                <a:solidFill>
                  <a:schemeClr val="dk1"/>
                </a:solidFill>
                <a:latin typeface="Calibri"/>
                <a:ea typeface="Calibri"/>
                <a:cs typeface="Calibri"/>
                <a:sym typeface="Calibri"/>
              </a:rPr>
              <a:t>σε σχέση με τους μη διαπιστευμένους οργανισμούς</a:t>
            </a:r>
            <a:endParaRPr dirty="0"/>
          </a:p>
          <a:p>
            <a:pPr marL="609600" marR="0" lvl="0" indent="-457200" algn="just" rtl="0">
              <a:spcBef>
                <a:spcPts val="0"/>
              </a:spcBef>
              <a:spcAft>
                <a:spcPts val="0"/>
              </a:spcAft>
              <a:buClr>
                <a:schemeClr val="dk1"/>
              </a:buClr>
              <a:buSzPts val="2400"/>
              <a:buFont typeface="+mj-lt"/>
              <a:buAutoNum type="arabicPeriod"/>
            </a:pPr>
            <a:endParaRPr sz="2400" dirty="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400"/>
              <a:buFont typeface="+mj-lt"/>
              <a:buAutoNum type="arabicPeriod"/>
            </a:pPr>
            <a:r>
              <a:rPr lang="el-GR" sz="2400" b="1" u="sng" dirty="0">
                <a:solidFill>
                  <a:schemeClr val="accent6"/>
                </a:solidFill>
                <a:latin typeface="Calibri"/>
                <a:ea typeface="Calibri"/>
                <a:cs typeface="Calibri"/>
                <a:sym typeface="Calibri"/>
              </a:rPr>
              <a:t>Εγγυημένη συνέχεια</a:t>
            </a:r>
            <a:r>
              <a:rPr lang="el-GR" sz="2400" b="1" dirty="0">
                <a:solidFill>
                  <a:schemeClr val="accent6"/>
                </a:solidFill>
                <a:latin typeface="Calibri"/>
                <a:ea typeface="Calibri"/>
                <a:cs typeface="Calibri"/>
                <a:sym typeface="Calibri"/>
              </a:rPr>
              <a:t> </a:t>
            </a:r>
            <a:r>
              <a:rPr lang="el-GR" sz="2400" dirty="0">
                <a:solidFill>
                  <a:schemeClr val="dk1"/>
                </a:solidFill>
                <a:latin typeface="Calibri"/>
                <a:ea typeface="Calibri"/>
                <a:cs typeface="Calibri"/>
                <a:sym typeface="Calibri"/>
              </a:rPr>
              <a:t>των δραστηριοτήτων που υλοποιούνται</a:t>
            </a:r>
            <a:endParaRPr dirty="0"/>
          </a:p>
          <a:p>
            <a:pPr marL="457200" marR="0" lvl="0" indent="-304800" algn="just" rtl="0">
              <a:spcBef>
                <a:spcPts val="0"/>
              </a:spcBef>
              <a:spcAft>
                <a:spcPts val="0"/>
              </a:spcAft>
              <a:buClr>
                <a:schemeClr val="dk1"/>
              </a:buClr>
              <a:buSzPts val="2400"/>
              <a:buFont typeface="Calibri"/>
              <a:buNone/>
            </a:pPr>
            <a:endParaRPr sz="2400" dirty="0">
              <a:solidFill>
                <a:srgbClr val="3F3F3F"/>
              </a:solidFill>
              <a:latin typeface="Calibri"/>
              <a:ea typeface="Calibri"/>
              <a:cs typeface="Calibri"/>
              <a:sym typeface="Calibri"/>
            </a:endParaRPr>
          </a:p>
          <a:p>
            <a:pPr marL="0" marR="0" lvl="1" indent="0" algn="l" rtl="0">
              <a:lnSpc>
                <a:spcPct val="90000"/>
              </a:lnSpc>
              <a:spcBef>
                <a:spcPts val="0"/>
              </a:spcBef>
              <a:spcAft>
                <a:spcPts val="0"/>
              </a:spcAft>
              <a:buNone/>
            </a:pPr>
            <a:endParaRPr sz="1800" b="0" i="0" u="none" strike="noStrike" cap="none" dirty="0">
              <a:solidFill>
                <a:srgbClr val="17365D"/>
              </a:solidFill>
              <a:latin typeface="Calibri"/>
              <a:ea typeface="Calibri"/>
              <a:cs typeface="Calibri"/>
              <a:sym typeface="Calibri"/>
            </a:endParaRPr>
          </a:p>
          <a:p>
            <a:pPr marL="0" marR="0" lvl="1" indent="0" algn="l" rtl="0">
              <a:lnSpc>
                <a:spcPct val="90000"/>
              </a:lnSpc>
              <a:spcBef>
                <a:spcPts val="270"/>
              </a:spcBef>
              <a:spcAft>
                <a:spcPts val="0"/>
              </a:spcAft>
              <a:buNone/>
            </a:pPr>
            <a:endParaRPr sz="1800" b="0" i="0" u="none" strike="noStrike" cap="none" dirty="0">
              <a:solidFill>
                <a:srgbClr val="17365D"/>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
          <p:cNvSpPr txBox="1"/>
          <p:nvPr/>
        </p:nvSpPr>
        <p:spPr>
          <a:xfrm flipH="1">
            <a:off x="3699709" y="4662128"/>
            <a:ext cx="4838397"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2000" b="1" dirty="0">
                <a:solidFill>
                  <a:srgbClr val="7030A0"/>
                </a:solidFill>
                <a:latin typeface="Century Gothic"/>
                <a:ea typeface="Century Gothic"/>
                <a:cs typeface="Century Gothic"/>
                <a:sym typeface="Century Gothic"/>
              </a:rPr>
              <a:t>Βασική Δράση 1 </a:t>
            </a:r>
            <a:endParaRPr sz="2000" b="1" dirty="0">
              <a:solidFill>
                <a:srgbClr val="7030A0"/>
              </a:solidFill>
              <a:latin typeface="Century Gothic"/>
              <a:ea typeface="Century Gothic"/>
              <a:cs typeface="Century Gothic"/>
              <a:sym typeface="Century Gothic"/>
            </a:endParaRPr>
          </a:p>
          <a:p>
            <a:pPr marL="0" marR="0" lvl="0" indent="0" algn="ctr" rtl="0">
              <a:spcBef>
                <a:spcPts val="0"/>
              </a:spcBef>
              <a:spcAft>
                <a:spcPts val="0"/>
              </a:spcAft>
              <a:buNone/>
            </a:pPr>
            <a:endParaRPr sz="1000" b="1" dirty="0">
              <a:solidFill>
                <a:srgbClr val="A5A5A5"/>
              </a:solidFill>
              <a:latin typeface="Century Gothic"/>
              <a:ea typeface="Century Gothic"/>
              <a:cs typeface="Century Gothic"/>
              <a:sym typeface="Century Gothic"/>
            </a:endParaRPr>
          </a:p>
          <a:p>
            <a:pPr marL="0" marR="0" lvl="0" indent="0" algn="ctr" rtl="0">
              <a:spcBef>
                <a:spcPts val="0"/>
              </a:spcBef>
              <a:spcAft>
                <a:spcPts val="0"/>
              </a:spcAft>
              <a:buNone/>
            </a:pPr>
            <a:r>
              <a:rPr lang="el-GR" sz="1800" b="1" dirty="0">
                <a:solidFill>
                  <a:srgbClr val="3F3F3F"/>
                </a:solidFill>
                <a:latin typeface="Century Gothic"/>
                <a:ea typeface="Century Gothic"/>
                <a:cs typeface="Century Gothic"/>
                <a:sym typeface="Century Gothic"/>
              </a:rPr>
              <a:t>Ενημερωτική Ημερίδα </a:t>
            </a:r>
            <a:endParaRPr sz="1800" b="1" dirty="0">
              <a:solidFill>
                <a:srgbClr val="3F3F3F"/>
              </a:solidFill>
              <a:latin typeface="Century Gothic"/>
              <a:ea typeface="Century Gothic"/>
              <a:cs typeface="Century Gothic"/>
              <a:sym typeface="Century Gothic"/>
            </a:endParaRPr>
          </a:p>
          <a:p>
            <a:pPr marL="0" marR="0" lvl="0" indent="0" algn="ctr" rtl="0">
              <a:spcBef>
                <a:spcPts val="0"/>
              </a:spcBef>
              <a:spcAft>
                <a:spcPts val="0"/>
              </a:spcAft>
              <a:buNone/>
            </a:pPr>
            <a:r>
              <a:rPr lang="el-GR" sz="1800" b="1" dirty="0">
                <a:solidFill>
                  <a:srgbClr val="3F3F3F"/>
                </a:solidFill>
                <a:latin typeface="Century Gothic"/>
                <a:ea typeface="Century Gothic"/>
                <a:cs typeface="Century Gothic"/>
                <a:sym typeface="Century Gothic"/>
              </a:rPr>
              <a:t>για υποβολή αιτήσεων Διαπίστευσης Erasmus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22"/>
          <p:cNvSpPr/>
          <p:nvPr/>
        </p:nvSpPr>
        <p:spPr>
          <a:xfrm>
            <a:off x="572868" y="817533"/>
            <a:ext cx="10593363" cy="5618461"/>
          </a:xfrm>
          <a:prstGeom prst="rect">
            <a:avLst/>
          </a:prstGeom>
          <a:noFill/>
          <a:ln>
            <a:noFill/>
          </a:ln>
        </p:spPr>
        <p:txBody>
          <a:bodyPr spcFirstLastPara="1" wrap="square" lIns="91425" tIns="45700" rIns="91425" bIns="45700" anchor="t" anchorCtr="0">
            <a:spAutoFit/>
          </a:bodyPr>
          <a:lstStyle/>
          <a:p>
            <a:pPr marL="457200" marR="0" lvl="0" indent="-457200" algn="just" rtl="0">
              <a:lnSpc>
                <a:spcPct val="150000"/>
              </a:lnSpc>
              <a:spcBef>
                <a:spcPts val="0"/>
              </a:spcBef>
              <a:spcAft>
                <a:spcPts val="0"/>
              </a:spcAft>
              <a:buFont typeface="+mj-lt"/>
              <a:buAutoNum type="arabicPeriod" startAt="5"/>
            </a:pPr>
            <a:endParaRPr sz="2400" dirty="0">
              <a:solidFill>
                <a:schemeClr val="dk1"/>
              </a:solidFill>
              <a:latin typeface="Calibri"/>
              <a:ea typeface="Calibri"/>
              <a:cs typeface="Calibri"/>
              <a:sym typeface="Calibri"/>
            </a:endParaRPr>
          </a:p>
          <a:p>
            <a:pPr marL="457200" marR="0" lvl="0" indent="-457200" algn="just" rtl="0">
              <a:lnSpc>
                <a:spcPct val="150000"/>
              </a:lnSpc>
              <a:spcBef>
                <a:spcPts val="0"/>
              </a:spcBef>
              <a:spcAft>
                <a:spcPts val="0"/>
              </a:spcAft>
              <a:buClr>
                <a:schemeClr val="dk1"/>
              </a:buClr>
              <a:buSzPts val="2400"/>
              <a:buFont typeface="+mj-lt"/>
              <a:buAutoNum type="arabicPeriod" startAt="5"/>
            </a:pPr>
            <a:r>
              <a:rPr lang="el-GR" sz="2400" b="1" u="sng" dirty="0">
                <a:solidFill>
                  <a:schemeClr val="accent6"/>
                </a:solidFill>
                <a:latin typeface="Calibri"/>
                <a:ea typeface="Calibri"/>
                <a:cs typeface="Calibri"/>
                <a:sym typeface="Calibri"/>
              </a:rPr>
              <a:t>Δυνατότητα ανάπτυξης της στρατηγικής του οργανισμού</a:t>
            </a:r>
            <a:r>
              <a:rPr lang="el-GR" sz="2400" dirty="0">
                <a:solidFill>
                  <a:schemeClr val="dk1"/>
                </a:solidFill>
                <a:latin typeface="Calibri"/>
                <a:ea typeface="Calibri"/>
                <a:cs typeface="Calibri"/>
                <a:sym typeface="Calibri"/>
              </a:rPr>
              <a:t>: Ανάπτυξη μακροπρόθεσμων στόχων και παροχή δυνατότητας στον οργανισμό να επιλέξει την ταχύτητα με την οποία θέλει να κινηθεί και τις δραστηριότητες που του ταιριάζουν, για να αυξήσει σταδιακά την ποιότητα της διδασκαλίας και της μάθησης που προσφέρει</a:t>
            </a:r>
            <a:endParaRPr dirty="0"/>
          </a:p>
          <a:p>
            <a:pPr marL="457200" marR="0" lvl="0" indent="-457200" algn="just" rtl="0">
              <a:lnSpc>
                <a:spcPct val="150000"/>
              </a:lnSpc>
              <a:spcBef>
                <a:spcPts val="0"/>
              </a:spcBef>
              <a:spcAft>
                <a:spcPts val="0"/>
              </a:spcAft>
              <a:buFont typeface="+mj-lt"/>
              <a:buAutoNum type="arabicPeriod" startAt="5"/>
            </a:pPr>
            <a:endParaRPr sz="2400" dirty="0">
              <a:solidFill>
                <a:schemeClr val="dk1"/>
              </a:solidFill>
              <a:latin typeface="Calibri"/>
              <a:ea typeface="Calibri"/>
              <a:cs typeface="Calibri"/>
              <a:sym typeface="Calibri"/>
            </a:endParaRPr>
          </a:p>
          <a:p>
            <a:pPr marL="457200" marR="0" lvl="0" indent="-457200" algn="just" rtl="0">
              <a:lnSpc>
                <a:spcPct val="150000"/>
              </a:lnSpc>
              <a:spcBef>
                <a:spcPts val="0"/>
              </a:spcBef>
              <a:spcAft>
                <a:spcPts val="0"/>
              </a:spcAft>
              <a:buClr>
                <a:schemeClr val="dk1"/>
              </a:buClr>
              <a:buSzPts val="2400"/>
              <a:buFont typeface="+mj-lt"/>
              <a:buAutoNum type="arabicPeriod" startAt="5"/>
            </a:pPr>
            <a:r>
              <a:rPr lang="el-GR" sz="2400" b="1" u="sng" dirty="0">
                <a:solidFill>
                  <a:schemeClr val="accent6"/>
                </a:solidFill>
                <a:latin typeface="Calibri"/>
                <a:ea typeface="Calibri"/>
                <a:cs typeface="Calibri"/>
                <a:sym typeface="Calibri"/>
              </a:rPr>
              <a:t>Δυνατότητα υλοποίησης νέων τύπων δραστηριοτήτων και συνεργασίας με νέους οργανισμούς</a:t>
            </a:r>
            <a:r>
              <a:rPr lang="el-GR" sz="2400" b="1" dirty="0">
                <a:solidFill>
                  <a:schemeClr val="dk1"/>
                </a:solidFill>
                <a:latin typeface="Calibri"/>
                <a:ea typeface="Calibri"/>
                <a:cs typeface="Calibri"/>
                <a:sym typeface="Calibri"/>
              </a:rPr>
              <a:t>, </a:t>
            </a:r>
            <a:r>
              <a:rPr lang="el-GR" sz="2400" dirty="0">
                <a:solidFill>
                  <a:schemeClr val="dk1"/>
                </a:solidFill>
                <a:latin typeface="Calibri"/>
                <a:ea typeface="Calibri"/>
                <a:cs typeface="Calibri"/>
                <a:sym typeface="Calibri"/>
              </a:rPr>
              <a:t>χωρίς να χρειάζεται η υποβολή μιας εντελώς νέας αίτησης</a:t>
            </a:r>
            <a:endParaRPr dirty="0"/>
          </a:p>
          <a:p>
            <a:pPr marL="0" marR="0" lvl="1" indent="0" algn="l" rtl="0">
              <a:lnSpc>
                <a:spcPct val="90000"/>
              </a:lnSpc>
              <a:spcBef>
                <a:spcPts val="0"/>
              </a:spcBef>
              <a:spcAft>
                <a:spcPts val="0"/>
              </a:spcAft>
              <a:buNone/>
            </a:pPr>
            <a:endParaRPr sz="1800" b="0" i="0" u="none" strike="noStrike" cap="none" dirty="0">
              <a:solidFill>
                <a:srgbClr val="17365D"/>
              </a:solidFill>
              <a:latin typeface="Calibri"/>
              <a:ea typeface="Calibri"/>
              <a:cs typeface="Calibri"/>
              <a:sym typeface="Calibri"/>
            </a:endParaRPr>
          </a:p>
          <a:p>
            <a:pPr marL="0" marR="0" lvl="1" indent="0" algn="l" rtl="0">
              <a:lnSpc>
                <a:spcPct val="90000"/>
              </a:lnSpc>
              <a:spcBef>
                <a:spcPts val="270"/>
              </a:spcBef>
              <a:spcAft>
                <a:spcPts val="0"/>
              </a:spcAft>
              <a:buNone/>
            </a:pPr>
            <a:endParaRPr sz="1800" b="0" i="0" u="none" strike="noStrike" cap="none" dirty="0">
              <a:solidFill>
                <a:srgbClr val="17365D"/>
              </a:solidFill>
              <a:latin typeface="Calibri"/>
              <a:ea typeface="Calibri"/>
              <a:cs typeface="Calibri"/>
              <a:sym typeface="Calibri"/>
            </a:endParaRPr>
          </a:p>
        </p:txBody>
      </p:sp>
      <p:sp>
        <p:nvSpPr>
          <p:cNvPr id="542" name="Google Shape;542;p22"/>
          <p:cNvSpPr txBox="1"/>
          <p:nvPr/>
        </p:nvSpPr>
        <p:spPr>
          <a:xfrm flipH="1">
            <a:off x="300789" y="60190"/>
            <a:ext cx="8595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ΠΟΙΑ ΤΑ ΟΦΕΛΗ ΓΙΑ ΤΟΝ ΟΡΓΑΝΙΣΜΟ ΜΟΥ;</a:t>
            </a:r>
            <a:endParaRPr sz="2800" b="1" dirty="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23"/>
          <p:cNvSpPr txBox="1"/>
          <p:nvPr/>
        </p:nvSpPr>
        <p:spPr>
          <a:xfrm flipH="1">
            <a:off x="372979" y="905355"/>
            <a:ext cx="8595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i="1" dirty="0">
                <a:solidFill>
                  <a:schemeClr val="dk1"/>
                </a:solidFill>
                <a:latin typeface="Calibri"/>
                <a:ea typeface="Calibri"/>
                <a:cs typeface="Calibri"/>
                <a:sym typeface="Calibri"/>
              </a:rPr>
              <a:t>Ποιοι μπορούν να υποβάλλουν αίτηση;</a:t>
            </a:r>
            <a:endParaRPr sz="2800" b="1" i="1" dirty="0">
              <a:solidFill>
                <a:schemeClr val="dk1"/>
              </a:solidFill>
              <a:latin typeface="Calibri"/>
              <a:ea typeface="Calibri"/>
              <a:cs typeface="Calibri"/>
              <a:sym typeface="Calibri"/>
            </a:endParaRPr>
          </a:p>
        </p:txBody>
      </p:sp>
      <p:sp>
        <p:nvSpPr>
          <p:cNvPr id="549" name="Google Shape;549;p23"/>
          <p:cNvSpPr/>
          <p:nvPr/>
        </p:nvSpPr>
        <p:spPr>
          <a:xfrm>
            <a:off x="572868" y="1750520"/>
            <a:ext cx="10593363" cy="4730485"/>
          </a:xfrm>
          <a:prstGeom prst="rect">
            <a:avLst/>
          </a:prstGeom>
          <a:noFill/>
          <a:ln>
            <a:noFill/>
          </a:ln>
        </p:spPr>
        <p:txBody>
          <a:bodyPr spcFirstLastPara="1" wrap="square" lIns="91425" tIns="45700" rIns="91425" bIns="45700" anchor="t" anchorCtr="0">
            <a:spAutoFit/>
          </a:bodyPr>
          <a:lstStyle/>
          <a:p>
            <a:pPr marL="342900" marR="0" lvl="0" indent="-355600" algn="just" rtl="0">
              <a:spcBef>
                <a:spcPts val="0"/>
              </a:spcBef>
              <a:spcAft>
                <a:spcPts val="0"/>
              </a:spcAft>
              <a:buClr>
                <a:schemeClr val="dk1"/>
              </a:buClr>
              <a:buSzPts val="2200"/>
              <a:buFont typeface="Arial"/>
              <a:buChar char="•"/>
            </a:pPr>
            <a:r>
              <a:rPr lang="el-GR" sz="2200" b="1" dirty="0">
                <a:solidFill>
                  <a:schemeClr val="dk1"/>
                </a:solidFill>
                <a:latin typeface="Calibri"/>
                <a:ea typeface="Calibri"/>
                <a:cs typeface="Calibri"/>
                <a:sym typeface="Calibri"/>
              </a:rPr>
              <a:t>Οργανισμοί και όχι άτομα </a:t>
            </a:r>
            <a:r>
              <a:rPr lang="el-GR" sz="2200" dirty="0">
                <a:solidFill>
                  <a:schemeClr val="dk1"/>
                </a:solidFill>
                <a:latin typeface="Calibri"/>
                <a:ea typeface="Calibri"/>
                <a:cs typeface="Calibri"/>
                <a:sym typeface="Calibri"/>
              </a:rPr>
              <a:t>που δραστηριοποιούνται σε κάποια από τις Χώρες που συμμετέχουν σε όλες τις Δράσεις του Προγράμματος, στους τομείς της </a:t>
            </a:r>
            <a:r>
              <a:rPr lang="el-GR" sz="2200" b="1" dirty="0">
                <a:solidFill>
                  <a:schemeClr val="dk1"/>
                </a:solidFill>
                <a:latin typeface="Calibri"/>
                <a:ea typeface="Calibri"/>
                <a:cs typeface="Calibri"/>
                <a:sym typeface="Calibri"/>
              </a:rPr>
              <a:t>Σχολικής Εκπαίδευσης, Επαγγελματικής Εκπαίδευσης και Κατάρτισης (ΕΕΚ)</a:t>
            </a:r>
            <a:r>
              <a:rPr lang="el-GR" sz="2200" dirty="0">
                <a:solidFill>
                  <a:schemeClr val="dk1"/>
                </a:solidFill>
                <a:latin typeface="Calibri"/>
                <a:ea typeface="Calibri"/>
                <a:cs typeface="Calibri"/>
                <a:sym typeface="Calibri"/>
              </a:rPr>
              <a:t> και </a:t>
            </a:r>
            <a:r>
              <a:rPr lang="el-GR" sz="2200" b="1" dirty="0">
                <a:solidFill>
                  <a:schemeClr val="dk1"/>
                </a:solidFill>
                <a:latin typeface="Calibri"/>
                <a:ea typeface="Calibri"/>
                <a:cs typeface="Calibri"/>
                <a:sym typeface="Calibri"/>
              </a:rPr>
              <a:t>Εκπαίδευσης Ενηλίκων</a:t>
            </a:r>
            <a:endParaRPr sz="2200" dirty="0"/>
          </a:p>
          <a:p>
            <a:pPr marL="342900" marR="0" lvl="0" indent="-215900" algn="just" rtl="0">
              <a:spcBef>
                <a:spcPts val="0"/>
              </a:spcBef>
              <a:spcAft>
                <a:spcPts val="0"/>
              </a:spcAft>
              <a:buClr>
                <a:schemeClr val="dk1"/>
              </a:buClr>
              <a:buSzPts val="2000"/>
              <a:buFont typeface="Arial"/>
              <a:buNone/>
            </a:pPr>
            <a:endParaRPr sz="2200" dirty="0">
              <a:solidFill>
                <a:schemeClr val="dk1"/>
              </a:solidFill>
              <a:latin typeface="Calibri"/>
              <a:ea typeface="Calibri"/>
              <a:cs typeface="Calibri"/>
              <a:sym typeface="Calibri"/>
            </a:endParaRPr>
          </a:p>
          <a:p>
            <a:pPr marL="342900" marR="0" lvl="0" indent="-355600" algn="just" rtl="0">
              <a:spcBef>
                <a:spcPts val="0"/>
              </a:spcBef>
              <a:spcAft>
                <a:spcPts val="0"/>
              </a:spcAft>
              <a:buClr>
                <a:schemeClr val="dk1"/>
              </a:buClr>
              <a:buSzPts val="2200"/>
              <a:buFont typeface="Arial"/>
              <a:buChar char="•"/>
            </a:pPr>
            <a:r>
              <a:rPr lang="el-GR" sz="2200" dirty="0">
                <a:solidFill>
                  <a:schemeClr val="dk1"/>
                </a:solidFill>
                <a:latin typeface="Calibri"/>
                <a:ea typeface="Calibri"/>
                <a:cs typeface="Calibri"/>
                <a:sym typeface="Calibri"/>
              </a:rPr>
              <a:t>Οργανισμοί που </a:t>
            </a:r>
            <a:r>
              <a:rPr lang="el-GR" sz="2200" b="1" dirty="0">
                <a:solidFill>
                  <a:schemeClr val="dk1"/>
                </a:solidFill>
                <a:latin typeface="Calibri"/>
                <a:ea typeface="Calibri"/>
                <a:cs typeface="Calibri"/>
                <a:sym typeface="Calibri"/>
              </a:rPr>
              <a:t>είτε έχουν είτε δεν έχουν προηγούμενη εμπειρία στο Erasmus+</a:t>
            </a:r>
            <a:endParaRPr sz="2200" dirty="0">
              <a:solidFill>
                <a:schemeClr val="dk1"/>
              </a:solidFill>
              <a:latin typeface="Calibri"/>
              <a:ea typeface="Calibri"/>
              <a:cs typeface="Calibri"/>
              <a:sym typeface="Calibri"/>
            </a:endParaRPr>
          </a:p>
          <a:p>
            <a:pPr marL="0" marR="0" lvl="0" indent="0" algn="just" rtl="0">
              <a:spcBef>
                <a:spcPts val="0"/>
              </a:spcBef>
              <a:spcAft>
                <a:spcPts val="0"/>
              </a:spcAft>
              <a:buNone/>
            </a:pPr>
            <a:endParaRPr sz="2200" dirty="0">
              <a:solidFill>
                <a:schemeClr val="dk1"/>
              </a:solidFill>
              <a:latin typeface="Calibri"/>
              <a:ea typeface="Calibri"/>
              <a:cs typeface="Calibri"/>
              <a:sym typeface="Calibri"/>
            </a:endParaRPr>
          </a:p>
          <a:p>
            <a:pPr marL="342900" marR="0" lvl="0" indent="-355600" algn="just" rtl="0">
              <a:spcBef>
                <a:spcPts val="0"/>
              </a:spcBef>
              <a:spcAft>
                <a:spcPts val="0"/>
              </a:spcAft>
              <a:buClr>
                <a:schemeClr val="dk1"/>
              </a:buClr>
              <a:buSzPts val="2200"/>
              <a:buFont typeface="Arial"/>
              <a:buChar char="•"/>
            </a:pPr>
            <a:r>
              <a:rPr lang="el-GR" sz="2200" dirty="0">
                <a:solidFill>
                  <a:schemeClr val="dk1"/>
                </a:solidFill>
                <a:latin typeface="Calibri"/>
                <a:ea typeface="Calibri"/>
                <a:cs typeface="Calibri"/>
                <a:sym typeface="Calibri"/>
              </a:rPr>
              <a:t>Οργανισμοί που κατέχουν </a:t>
            </a:r>
            <a:r>
              <a:rPr lang="el-GR" sz="2200" b="1" dirty="0">
                <a:solidFill>
                  <a:schemeClr val="dk1"/>
                </a:solidFill>
                <a:latin typeface="Calibri"/>
                <a:ea typeface="Calibri"/>
                <a:cs typeface="Calibri"/>
                <a:sym typeface="Calibri"/>
              </a:rPr>
              <a:t>τουλάχιστον διετή πείρα</a:t>
            </a:r>
            <a:r>
              <a:rPr lang="el-GR" sz="2200" dirty="0">
                <a:solidFill>
                  <a:schemeClr val="dk1"/>
                </a:solidFill>
                <a:latin typeface="Calibri"/>
                <a:ea typeface="Calibri"/>
                <a:cs typeface="Calibri"/>
                <a:sym typeface="Calibri"/>
              </a:rPr>
              <a:t> υλοποίησης σχετικών δραστηριοτήτων στον Τομέα υποβολής της αίτησης </a:t>
            </a:r>
            <a:endParaRPr sz="2200" dirty="0"/>
          </a:p>
          <a:p>
            <a:pPr marL="342900" marR="0" lvl="0" indent="-215900" algn="just" rtl="0">
              <a:spcBef>
                <a:spcPts val="0"/>
              </a:spcBef>
              <a:spcAft>
                <a:spcPts val="0"/>
              </a:spcAft>
              <a:buClr>
                <a:schemeClr val="dk1"/>
              </a:buClr>
              <a:buSzPts val="2000"/>
              <a:buFont typeface="Arial"/>
              <a:buNone/>
            </a:pPr>
            <a:endParaRPr sz="22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2000"/>
              <a:buFont typeface="Arial"/>
              <a:buChar char="•"/>
            </a:pPr>
            <a:r>
              <a:rPr lang="el-GR" sz="2200" dirty="0">
                <a:solidFill>
                  <a:schemeClr val="dk1"/>
                </a:solidFill>
                <a:latin typeface="Calibri"/>
                <a:ea typeface="Calibri"/>
                <a:cs typeface="Calibri"/>
                <a:sym typeface="Calibri"/>
              </a:rPr>
              <a:t>Πείρα που έχει αποκτηθεί πριν από συγχωνεύσεις ή παρόμοιες διαρθρωτικές αλλαγές σε δημόσιες οντότητες θα λαμβάνεται υπόψη ως συναφής πείρα στον Τομέα</a:t>
            </a:r>
            <a:endParaRPr dirty="0"/>
          </a:p>
          <a:p>
            <a:pPr lvl="1">
              <a:lnSpc>
                <a:spcPct val="90000"/>
              </a:lnSpc>
              <a:spcBef>
                <a:spcPts val="270"/>
              </a:spcBef>
            </a:pPr>
            <a:endParaRPr lang="el-GR" sz="1800" dirty="0">
              <a:solidFill>
                <a:schemeClr val="tx1">
                  <a:lumMod val="75000"/>
                  <a:lumOff val="25000"/>
                </a:schemeClr>
              </a:solidFill>
              <a:latin typeface="Century Gothic" panose="020B0502020202020204" pitchFamily="34" charset="0"/>
            </a:endParaRPr>
          </a:p>
          <a:p>
            <a:pPr marL="0" marR="0" lvl="1" indent="0" algn="l" rtl="0">
              <a:lnSpc>
                <a:spcPct val="90000"/>
              </a:lnSpc>
              <a:spcBef>
                <a:spcPts val="270"/>
              </a:spcBef>
              <a:spcAft>
                <a:spcPts val="0"/>
              </a:spcAft>
              <a:buNone/>
            </a:pPr>
            <a:endParaRPr sz="1800" b="0" i="0" u="none" strike="noStrike" cap="none" dirty="0">
              <a:solidFill>
                <a:srgbClr val="17365D"/>
              </a:solidFill>
              <a:latin typeface="Calibri"/>
              <a:ea typeface="Calibri"/>
              <a:cs typeface="Calibri"/>
              <a:sym typeface="Calibri"/>
            </a:endParaRPr>
          </a:p>
        </p:txBody>
      </p:sp>
      <p:sp>
        <p:nvSpPr>
          <p:cNvPr id="550" name="Google Shape;550;p23"/>
          <p:cNvSpPr txBox="1"/>
          <p:nvPr/>
        </p:nvSpPr>
        <p:spPr>
          <a:xfrm flipH="1">
            <a:off x="372979" y="60190"/>
            <a:ext cx="8595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ΕΠΙΛΕΞΙΜΟΙ ΟΡΓΑΝΙΣΜΟΙ</a:t>
            </a:r>
            <a:endParaRPr sz="2800" b="1" dirty="0">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24"/>
          <p:cNvSpPr/>
          <p:nvPr/>
        </p:nvSpPr>
        <p:spPr>
          <a:xfrm>
            <a:off x="0" y="706286"/>
            <a:ext cx="11682322" cy="6384784"/>
          </a:xfrm>
          <a:prstGeom prst="rect">
            <a:avLst/>
          </a:prstGeom>
          <a:noFill/>
          <a:ln>
            <a:noFill/>
          </a:ln>
        </p:spPr>
        <p:txBody>
          <a:bodyPr spcFirstLastPara="1" wrap="square" lIns="91425" tIns="45700" rIns="91425" bIns="45700" anchor="t" anchorCtr="0">
            <a:spAutoFit/>
          </a:bodyPr>
          <a:lstStyle/>
          <a:p>
            <a:pPr marL="342900" marR="0" lvl="1" indent="-342900" algn="l" rtl="0">
              <a:spcBef>
                <a:spcPts val="0"/>
              </a:spcBef>
              <a:spcAft>
                <a:spcPts val="0"/>
              </a:spcAft>
              <a:buClr>
                <a:schemeClr val="dk1"/>
              </a:buClr>
              <a:buSzPts val="2400"/>
              <a:buFont typeface="Arial"/>
              <a:buChar char="•"/>
            </a:pPr>
            <a:r>
              <a:rPr lang="el-GR" sz="2400" b="1" i="0" u="none" strike="noStrike" cap="none" dirty="0">
                <a:solidFill>
                  <a:schemeClr val="dk1"/>
                </a:solidFill>
                <a:latin typeface="Calibri"/>
                <a:ea typeface="Calibri"/>
                <a:cs typeface="Calibri"/>
                <a:sym typeface="Calibri"/>
              </a:rPr>
              <a:t>Σχολική Εκπαίδευση:</a:t>
            </a:r>
            <a:endParaRPr sz="2400" b="1" i="0" u="none" strike="noStrike" cap="none" dirty="0">
              <a:solidFill>
                <a:schemeClr val="dk1"/>
              </a:solidFill>
              <a:latin typeface="Calibri"/>
              <a:ea typeface="Calibri"/>
              <a:cs typeface="Calibri"/>
              <a:sym typeface="Calibri"/>
            </a:endParaRPr>
          </a:p>
          <a:p>
            <a:pPr marL="800100" marR="0" lvl="2" indent="-342900" algn="just" rtl="0">
              <a:spcBef>
                <a:spcPts val="0"/>
              </a:spcBef>
              <a:spcAft>
                <a:spcPts val="0"/>
              </a:spcAft>
              <a:buClr>
                <a:schemeClr val="dk1"/>
              </a:buClr>
              <a:buSzPts val="1800"/>
              <a:buFont typeface="Noto Sans Symbols"/>
              <a:buChar char="✔"/>
            </a:pPr>
            <a:r>
              <a:rPr lang="el-GR" sz="1800" b="0" i="0" u="none" strike="noStrike" cap="none" dirty="0">
                <a:solidFill>
                  <a:schemeClr val="dk1"/>
                </a:solidFill>
                <a:latin typeface="Calibri"/>
                <a:ea typeface="Calibri"/>
                <a:cs typeface="Calibri"/>
                <a:sym typeface="Calibri"/>
              </a:rPr>
              <a:t>Ιδιωτικά/Δημόσια Σχολεία, εγγεγραμμένα στους καταλόγους του ΥΠΑΝ (</a:t>
            </a:r>
            <a:r>
              <a:rPr lang="el-GR" sz="1800" b="0" i="0" u="none" strike="noStrike" cap="none" dirty="0" err="1">
                <a:solidFill>
                  <a:schemeClr val="dk1"/>
                </a:solidFill>
                <a:latin typeface="Calibri"/>
                <a:ea typeface="Calibri"/>
                <a:cs typeface="Calibri"/>
                <a:sym typeface="Calibri"/>
              </a:rPr>
              <a:t>Προδημοτική</a:t>
            </a:r>
            <a:r>
              <a:rPr lang="el-GR" sz="1800" b="0" i="0" u="none" strike="noStrike" cap="none" dirty="0">
                <a:solidFill>
                  <a:schemeClr val="dk1"/>
                </a:solidFill>
                <a:latin typeface="Calibri"/>
                <a:ea typeface="Calibri"/>
                <a:cs typeface="Calibri"/>
                <a:sym typeface="Calibri"/>
              </a:rPr>
              <a:t> – Δημοτική – Μέση Γενική Εκπαίδευση)</a:t>
            </a:r>
            <a:endParaRPr sz="1800" b="0" i="0" u="none" strike="noStrike" cap="none" dirty="0">
              <a:solidFill>
                <a:schemeClr val="dk1"/>
              </a:solidFill>
              <a:latin typeface="Calibri"/>
              <a:ea typeface="Calibri"/>
              <a:cs typeface="Calibri"/>
              <a:sym typeface="Calibri"/>
            </a:endParaRPr>
          </a:p>
          <a:p>
            <a:pPr marL="800100" marR="0" lvl="2" indent="-342900" algn="just" rtl="0">
              <a:spcBef>
                <a:spcPts val="0"/>
              </a:spcBef>
              <a:spcAft>
                <a:spcPts val="0"/>
              </a:spcAft>
              <a:buClr>
                <a:schemeClr val="dk1"/>
              </a:buClr>
              <a:buSzPts val="1800"/>
              <a:buFont typeface="Noto Sans Symbols"/>
              <a:buChar char="✔"/>
            </a:pPr>
            <a:r>
              <a:rPr lang="el-GR" sz="1800" b="0" i="0" u="none" strike="noStrike" cap="none" dirty="0">
                <a:solidFill>
                  <a:schemeClr val="dk1"/>
                </a:solidFill>
                <a:latin typeface="Calibri"/>
                <a:ea typeface="Calibri"/>
                <a:cs typeface="Calibri"/>
                <a:sym typeface="Calibri"/>
              </a:rPr>
              <a:t>Τοπικές/Εθνικές Αρχές Σχολικής Εκπαίδευσης (ΥΠΑΝ, Παιδαγωγικό Ινστιτούτο, </a:t>
            </a:r>
            <a:r>
              <a:rPr lang="el-GR" sz="1800" b="0" i="0" u="none" strike="noStrike" cap="none" dirty="0" err="1">
                <a:solidFill>
                  <a:schemeClr val="dk1"/>
                </a:solidFill>
                <a:latin typeface="Calibri"/>
                <a:ea typeface="Calibri"/>
                <a:cs typeface="Calibri"/>
                <a:sym typeface="Calibri"/>
              </a:rPr>
              <a:t>Eπαρχιακά</a:t>
            </a:r>
            <a:r>
              <a:rPr lang="el-GR" sz="1800" b="0" i="0" u="none" strike="noStrike" cap="none" dirty="0">
                <a:solidFill>
                  <a:schemeClr val="dk1"/>
                </a:solidFill>
                <a:latin typeface="Calibri"/>
                <a:ea typeface="Calibri"/>
                <a:cs typeface="Calibri"/>
                <a:sym typeface="Calibri"/>
              </a:rPr>
              <a:t> Γραφεία, κτλ.)</a:t>
            </a:r>
            <a:endParaRPr dirty="0"/>
          </a:p>
          <a:p>
            <a:pPr marL="0" marR="0" lvl="1" indent="0" algn="just" rtl="0">
              <a:spcBef>
                <a:spcPts val="0"/>
              </a:spcBef>
              <a:spcAft>
                <a:spcPts val="0"/>
              </a:spcAft>
              <a:buNone/>
            </a:pPr>
            <a:endParaRPr sz="1500" b="0" i="0" u="none" strike="noStrike" cap="none" dirty="0">
              <a:solidFill>
                <a:schemeClr val="dk1"/>
              </a:solidFill>
              <a:latin typeface="Calibri"/>
              <a:ea typeface="Calibri"/>
              <a:cs typeface="Calibri"/>
              <a:sym typeface="Calibri"/>
            </a:endParaRPr>
          </a:p>
          <a:p>
            <a:pPr marL="342900" marR="0" lvl="1" indent="-342900" algn="just" rtl="0">
              <a:spcBef>
                <a:spcPts val="0"/>
              </a:spcBef>
              <a:spcAft>
                <a:spcPts val="0"/>
              </a:spcAft>
              <a:buClr>
                <a:schemeClr val="dk1"/>
              </a:buClr>
              <a:buSzPts val="2400"/>
              <a:buFont typeface="Arial"/>
              <a:buChar char="•"/>
            </a:pPr>
            <a:r>
              <a:rPr lang="el-GR" sz="2400" b="1" i="0" u="none" strike="noStrike" cap="none" dirty="0">
                <a:solidFill>
                  <a:schemeClr val="dk1"/>
                </a:solidFill>
                <a:latin typeface="Calibri"/>
                <a:ea typeface="Calibri"/>
                <a:cs typeface="Calibri"/>
                <a:sym typeface="Calibri"/>
              </a:rPr>
              <a:t>Εκπαίδευση Ενηλίκων:</a:t>
            </a:r>
            <a:endParaRPr sz="2400" b="0" i="0" u="none" strike="noStrike" cap="none" dirty="0">
              <a:solidFill>
                <a:schemeClr val="dk1"/>
              </a:solidFill>
              <a:latin typeface="Calibri"/>
              <a:ea typeface="Calibri"/>
              <a:cs typeface="Calibri"/>
              <a:sym typeface="Calibri"/>
            </a:endParaRPr>
          </a:p>
          <a:p>
            <a:pPr marL="800100" marR="0" lvl="2" indent="-342900" algn="just" rtl="0">
              <a:spcBef>
                <a:spcPts val="0"/>
              </a:spcBef>
              <a:spcAft>
                <a:spcPts val="0"/>
              </a:spcAft>
              <a:buClr>
                <a:schemeClr val="dk1"/>
              </a:buClr>
              <a:buSzPts val="1800"/>
              <a:buFont typeface="Noto Sans Symbols"/>
              <a:buChar char="✔"/>
            </a:pPr>
            <a:r>
              <a:rPr lang="el-GR" sz="1800" b="0" i="0" u="none" strike="noStrike" cap="none" dirty="0">
                <a:solidFill>
                  <a:schemeClr val="dk1"/>
                </a:solidFill>
                <a:latin typeface="Calibri"/>
                <a:ea typeface="Calibri"/>
                <a:cs typeface="Calibri"/>
                <a:sym typeface="Calibri"/>
              </a:rPr>
              <a:t>Κέντρα Εκπαίδευσης Ενηλίκων που παρέχουν άτυπη ή/και μη τυπική εκπαίδευση</a:t>
            </a:r>
            <a:endParaRPr sz="1800" b="0" i="0" u="none" strike="noStrike" cap="none" dirty="0">
              <a:solidFill>
                <a:schemeClr val="dk1"/>
              </a:solidFill>
              <a:latin typeface="Calibri"/>
              <a:ea typeface="Calibri"/>
              <a:cs typeface="Calibri"/>
              <a:sym typeface="Calibri"/>
            </a:endParaRPr>
          </a:p>
          <a:p>
            <a:pPr marL="800100" marR="0" lvl="2" indent="-342900" algn="just" rtl="0">
              <a:spcBef>
                <a:spcPts val="0"/>
              </a:spcBef>
              <a:spcAft>
                <a:spcPts val="0"/>
              </a:spcAft>
              <a:buClr>
                <a:schemeClr val="dk1"/>
              </a:buClr>
              <a:buSzPts val="1800"/>
              <a:buFont typeface="Noto Sans Symbols"/>
              <a:buChar char="✔"/>
            </a:pPr>
            <a:r>
              <a:rPr lang="el-GR" sz="1800" b="0" i="0" u="none" strike="noStrike" cap="none" dirty="0">
                <a:solidFill>
                  <a:schemeClr val="dk1"/>
                </a:solidFill>
                <a:latin typeface="Calibri"/>
                <a:ea typeface="Calibri"/>
                <a:cs typeface="Calibri"/>
                <a:sym typeface="Calibri"/>
              </a:rPr>
              <a:t>Επιμορφωτικά Κέντρα</a:t>
            </a:r>
            <a:endParaRPr dirty="0"/>
          </a:p>
          <a:p>
            <a:pPr marL="800100" marR="0" lvl="2" indent="-342900" algn="just" rtl="0">
              <a:spcBef>
                <a:spcPts val="0"/>
              </a:spcBef>
              <a:spcAft>
                <a:spcPts val="0"/>
              </a:spcAft>
              <a:buClr>
                <a:schemeClr val="dk1"/>
              </a:buClr>
              <a:buSzPts val="1800"/>
              <a:buFont typeface="Noto Sans Symbols"/>
              <a:buChar char="✔"/>
            </a:pPr>
            <a:r>
              <a:rPr lang="el-GR" sz="1800" b="0" i="0" u="none" strike="noStrike" cap="none" dirty="0">
                <a:solidFill>
                  <a:schemeClr val="dk1"/>
                </a:solidFill>
                <a:latin typeface="Calibri"/>
                <a:ea typeface="Calibri"/>
                <a:cs typeface="Calibri"/>
                <a:sym typeface="Calibri"/>
              </a:rPr>
              <a:t>Εσπερινά Γυμνάσια – Λύκεια (εξαιρούνται οι Εσπερινές Τεχνικές Σχολές)</a:t>
            </a:r>
            <a:endParaRPr dirty="0"/>
          </a:p>
          <a:p>
            <a:pPr marL="800100" marR="0" lvl="2" indent="-342900" algn="just" rtl="0">
              <a:spcBef>
                <a:spcPts val="0"/>
              </a:spcBef>
              <a:spcAft>
                <a:spcPts val="0"/>
              </a:spcAft>
              <a:buClr>
                <a:schemeClr val="dk1"/>
              </a:buClr>
              <a:buSzPts val="1800"/>
              <a:buFont typeface="Noto Sans Symbols"/>
              <a:buChar char="✔"/>
            </a:pPr>
            <a:r>
              <a:rPr lang="el-GR" sz="1800" b="0" i="0" u="none" strike="noStrike" cap="none" dirty="0">
                <a:solidFill>
                  <a:schemeClr val="dk1"/>
                </a:solidFill>
                <a:latin typeface="Calibri"/>
                <a:ea typeface="Calibri"/>
                <a:cs typeface="Calibri"/>
                <a:sym typeface="Calibri"/>
              </a:rPr>
              <a:t>Δήμοι/Κοινοτικά Συμβούλια</a:t>
            </a:r>
            <a:endParaRPr dirty="0"/>
          </a:p>
          <a:p>
            <a:pPr marL="0" marR="0" lvl="1" indent="0" algn="just" rtl="0">
              <a:spcBef>
                <a:spcPts val="0"/>
              </a:spcBef>
              <a:spcAft>
                <a:spcPts val="0"/>
              </a:spcAft>
              <a:buNone/>
            </a:pPr>
            <a:endParaRPr sz="1500" b="0" i="0" u="none" strike="noStrike" cap="none" dirty="0">
              <a:solidFill>
                <a:schemeClr val="dk1"/>
              </a:solidFill>
              <a:latin typeface="Calibri"/>
              <a:ea typeface="Calibri"/>
              <a:cs typeface="Calibri"/>
              <a:sym typeface="Calibri"/>
            </a:endParaRPr>
          </a:p>
          <a:p>
            <a:pPr marL="342900" marR="0" lvl="1" indent="-342900" algn="just" rtl="0">
              <a:spcBef>
                <a:spcPts val="0"/>
              </a:spcBef>
              <a:spcAft>
                <a:spcPts val="0"/>
              </a:spcAft>
              <a:buClr>
                <a:schemeClr val="dk1"/>
              </a:buClr>
              <a:buSzPts val="2400"/>
              <a:buFont typeface="Arial"/>
              <a:buChar char="•"/>
            </a:pPr>
            <a:r>
              <a:rPr lang="el-GR" sz="2400" b="1" i="0" u="none" strike="noStrike" cap="none" dirty="0">
                <a:solidFill>
                  <a:schemeClr val="dk1"/>
                </a:solidFill>
                <a:latin typeface="Calibri"/>
                <a:ea typeface="Calibri"/>
                <a:cs typeface="Calibri"/>
                <a:sym typeface="Calibri"/>
              </a:rPr>
              <a:t>Επαγγελματική Εκπαίδευση &amp; Κατάρτιση:</a:t>
            </a:r>
            <a:endParaRPr sz="2400" b="1"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800"/>
              <a:buFont typeface="Calibri"/>
              <a:buChar char="✔"/>
            </a:pPr>
            <a:r>
              <a:rPr lang="el-GR" sz="1800" i="0" u="none" strike="noStrike" cap="none" dirty="0">
                <a:solidFill>
                  <a:schemeClr val="dk1"/>
                </a:solidFill>
                <a:latin typeface="Calibri"/>
                <a:ea typeface="Calibri"/>
                <a:cs typeface="Calibri"/>
                <a:sym typeface="Calibri"/>
              </a:rPr>
              <a:t>ΤΕΣΕΚ του ΥΠΑΝ (συμπεριλαμβανομένων των Εσπερινών Τεχνικών Σχολών)</a:t>
            </a:r>
            <a:endParaRPr sz="180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800"/>
              <a:buFont typeface="Noto Sans Symbols"/>
              <a:buChar char="✔"/>
            </a:pPr>
            <a:r>
              <a:rPr lang="el-GR" sz="1800" i="0" u="none" strike="noStrike" cap="none" dirty="0">
                <a:solidFill>
                  <a:schemeClr val="dk1"/>
                </a:solidFill>
                <a:latin typeface="Calibri"/>
                <a:ea typeface="Calibri"/>
                <a:cs typeface="Calibri"/>
                <a:sym typeface="Calibri"/>
              </a:rPr>
              <a:t>Ιδιωτικά Κολλέγια και Κρατικά Ιδρύματα (επίπεδο NQF 5)</a:t>
            </a:r>
            <a:endParaRPr sz="180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800"/>
              <a:buFont typeface="Noto Sans Symbols"/>
              <a:buChar char="✔"/>
            </a:pPr>
            <a:r>
              <a:rPr lang="el-GR" sz="1800" i="0" u="none" strike="noStrike" cap="none" dirty="0">
                <a:solidFill>
                  <a:schemeClr val="dk1"/>
                </a:solidFill>
                <a:latin typeface="Calibri"/>
                <a:ea typeface="Calibri"/>
                <a:cs typeface="Calibri"/>
                <a:sym typeface="Calibri"/>
              </a:rPr>
              <a:t>Ιδρύματα Τριτοβάθμιας, που έχουν επαγγελματικούς κλάδους σπουδών, πιστοποιημένους από τον ΔΙΠΑΕ (επίπεδο NQF 6)</a:t>
            </a:r>
            <a:endParaRPr sz="1800"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800"/>
              <a:buFont typeface="Calibri"/>
              <a:buChar char="✔"/>
            </a:pPr>
            <a:r>
              <a:rPr lang="el-GR" sz="1800" i="0" u="none" strike="noStrike" cap="none" dirty="0">
                <a:solidFill>
                  <a:schemeClr val="dk1"/>
                </a:solidFill>
                <a:latin typeface="Calibri"/>
                <a:ea typeface="Calibri"/>
                <a:cs typeface="Calibri"/>
                <a:sym typeface="Calibri"/>
              </a:rPr>
              <a:t>Σύστημα Μαθητείας Επαγγελματικής Εκπαίδευσης και Κατάρτισης (ΣΜΕΕΚ)</a:t>
            </a:r>
            <a:endParaRPr sz="1800" i="0" u="none" strike="noStrike" cap="none"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800"/>
              <a:buFont typeface="Calibri"/>
              <a:buChar char="✔"/>
            </a:pPr>
            <a:r>
              <a:rPr lang="el-GR" sz="1800" i="0" u="none" strike="noStrike" cap="none" dirty="0">
                <a:solidFill>
                  <a:schemeClr val="dk1"/>
                </a:solidFill>
                <a:latin typeface="Calibri"/>
                <a:ea typeface="Calibri"/>
                <a:cs typeface="Calibri"/>
                <a:sym typeface="Calibri"/>
              </a:rPr>
              <a:t>Κέντρα Επαγγελματικής Εκπαίδευσης, πιστοποιημένα από την ΑΝΑΔ (ΚΕΚ)</a:t>
            </a:r>
            <a:endParaRPr sz="1800" dirty="0">
              <a:solidFill>
                <a:schemeClr val="dk1"/>
              </a:solidFill>
              <a:latin typeface="Calibri"/>
              <a:ea typeface="Calibri"/>
              <a:cs typeface="Calibri"/>
              <a:sym typeface="Calibri"/>
            </a:endParaRPr>
          </a:p>
          <a:p>
            <a:pPr marL="800100" marR="0" lvl="1" indent="-342900" algn="just" rtl="0">
              <a:spcBef>
                <a:spcPts val="0"/>
              </a:spcBef>
              <a:spcAft>
                <a:spcPts val="0"/>
              </a:spcAft>
              <a:buClr>
                <a:schemeClr val="dk1"/>
              </a:buClr>
              <a:buSzPts val="1800"/>
              <a:buFont typeface="Calibri"/>
              <a:buChar char="✔"/>
            </a:pPr>
            <a:r>
              <a:rPr lang="el-GR" sz="1800" i="0" u="none" strike="noStrike" cap="none" dirty="0">
                <a:solidFill>
                  <a:schemeClr val="dk1"/>
                </a:solidFill>
                <a:latin typeface="Calibri"/>
                <a:ea typeface="Calibri"/>
                <a:cs typeface="Calibri"/>
                <a:sym typeface="Calibri"/>
              </a:rPr>
              <a:t>Δημόσιες Ακαδημίες</a:t>
            </a:r>
          </a:p>
          <a:p>
            <a:pPr marL="457200" marR="0" lvl="1" algn="just" rtl="0">
              <a:spcBef>
                <a:spcPts val="0"/>
              </a:spcBef>
              <a:spcAft>
                <a:spcPts val="0"/>
              </a:spcAft>
              <a:buClr>
                <a:schemeClr val="dk1"/>
              </a:buClr>
              <a:buSzPts val="1800"/>
            </a:pPr>
            <a:r>
              <a:rPr lang="el-GR" sz="2000" b="1" dirty="0">
                <a:solidFill>
                  <a:srgbClr val="FF0000"/>
                </a:solidFill>
                <a:latin typeface="Calibri"/>
                <a:ea typeface="Calibri"/>
                <a:cs typeface="Calibri"/>
                <a:sym typeface="Calibri"/>
              </a:rPr>
              <a:t>!!!</a:t>
            </a:r>
            <a:r>
              <a:rPr lang="el-GR" sz="1800" dirty="0">
                <a:solidFill>
                  <a:schemeClr val="dk1"/>
                </a:solidFill>
                <a:latin typeface="Calibri"/>
                <a:ea typeface="Calibri"/>
                <a:cs typeface="Calibri"/>
                <a:sym typeface="Calibri"/>
              </a:rPr>
              <a:t> Αναλυτικός </a:t>
            </a:r>
            <a:r>
              <a:rPr lang="el-GR" sz="1800" u="sng" dirty="0">
                <a:solidFill>
                  <a:schemeClr val="dk1"/>
                </a:solidFill>
                <a:latin typeface="Calibri"/>
                <a:ea typeface="Calibri"/>
                <a:cs typeface="Calibri"/>
                <a:sym typeface="Calibri"/>
                <a:hlinkClick r:id="rId3"/>
              </a:rPr>
              <a:t>κατάλογος επιλέξιμων οργανισμών </a:t>
            </a:r>
            <a:r>
              <a:rPr lang="el-GR" sz="1800" dirty="0">
                <a:solidFill>
                  <a:schemeClr val="dk1"/>
                </a:solidFill>
                <a:latin typeface="Calibri"/>
                <a:ea typeface="Calibri"/>
                <a:cs typeface="Calibri"/>
                <a:sym typeface="Calibri"/>
              </a:rPr>
              <a:t>διαθέσιμος στην ιστοσελίδα του ΙΔΕΠ Διά Βίου Μάθησης </a:t>
            </a:r>
            <a:r>
              <a:rPr lang="el-GR" sz="2000" b="1" dirty="0">
                <a:solidFill>
                  <a:srgbClr val="FF0000"/>
                </a:solidFill>
                <a:latin typeface="Calibri"/>
                <a:ea typeface="Calibri"/>
                <a:cs typeface="Calibri"/>
                <a:sym typeface="Calibri"/>
              </a:rPr>
              <a:t>!!!</a:t>
            </a:r>
            <a:endParaRPr dirty="0"/>
          </a:p>
          <a:p>
            <a:pPr marL="0" marR="0" lvl="1" indent="0" algn="l" rtl="0">
              <a:lnSpc>
                <a:spcPct val="90000"/>
              </a:lnSpc>
              <a:spcBef>
                <a:spcPts val="0"/>
              </a:spcBef>
              <a:spcAft>
                <a:spcPts val="0"/>
              </a:spcAft>
              <a:buNone/>
            </a:pPr>
            <a:endParaRPr sz="1800" b="0" i="0" u="none" strike="noStrike" cap="none" dirty="0">
              <a:solidFill>
                <a:srgbClr val="17365D"/>
              </a:solidFill>
              <a:latin typeface="Calibri"/>
              <a:ea typeface="Calibri"/>
              <a:cs typeface="Calibri"/>
              <a:sym typeface="Calibri"/>
            </a:endParaRPr>
          </a:p>
          <a:p>
            <a:pPr marL="0" marR="0" lvl="1" indent="0" algn="l" rtl="0">
              <a:lnSpc>
                <a:spcPct val="90000"/>
              </a:lnSpc>
              <a:spcBef>
                <a:spcPts val="270"/>
              </a:spcBef>
              <a:spcAft>
                <a:spcPts val="0"/>
              </a:spcAft>
              <a:buNone/>
            </a:pPr>
            <a:endParaRPr sz="1800" b="0" i="0" u="none" strike="noStrike" cap="none" dirty="0">
              <a:solidFill>
                <a:srgbClr val="17365D"/>
              </a:solidFill>
              <a:latin typeface="Calibri"/>
              <a:ea typeface="Calibri"/>
              <a:cs typeface="Calibri"/>
              <a:sym typeface="Calibri"/>
            </a:endParaRPr>
          </a:p>
        </p:txBody>
      </p:sp>
      <p:sp>
        <p:nvSpPr>
          <p:cNvPr id="557" name="Google Shape;557;p24"/>
          <p:cNvSpPr txBox="1"/>
          <p:nvPr/>
        </p:nvSpPr>
        <p:spPr>
          <a:xfrm flipH="1">
            <a:off x="372979" y="54053"/>
            <a:ext cx="8595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ΕΠΙΛΕΞΙΜΟΙ ΟΡΓΑΝΙΣΜΟΙ</a:t>
            </a:r>
            <a:endParaRPr sz="2800" b="1" dirty="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25"/>
          <p:cNvSpPr txBox="1"/>
          <p:nvPr/>
        </p:nvSpPr>
        <p:spPr>
          <a:xfrm flipH="1">
            <a:off x="481734" y="711834"/>
            <a:ext cx="1011115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a:solidFill>
                  <a:schemeClr val="dk1"/>
                </a:solidFill>
                <a:latin typeface="Calibri"/>
                <a:ea typeface="Calibri"/>
                <a:cs typeface="Calibri"/>
                <a:sym typeface="Calibri"/>
              </a:rPr>
              <a:t>Πόσες και ποιες αιτήσεις μπορεί να υποβάλει ένας οργανισμός;</a:t>
            </a:r>
            <a:endParaRPr sz="2800" b="1">
              <a:solidFill>
                <a:schemeClr val="dk1"/>
              </a:solidFill>
              <a:latin typeface="Calibri"/>
              <a:ea typeface="Calibri"/>
              <a:cs typeface="Calibri"/>
              <a:sym typeface="Calibri"/>
            </a:endParaRPr>
          </a:p>
        </p:txBody>
      </p:sp>
      <p:sp>
        <p:nvSpPr>
          <p:cNvPr id="564" name="Google Shape;564;p25"/>
          <p:cNvSpPr/>
          <p:nvPr/>
        </p:nvSpPr>
        <p:spPr>
          <a:xfrm>
            <a:off x="240631" y="1415638"/>
            <a:ext cx="11417970" cy="567847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2200"/>
              <a:buFont typeface="Arial"/>
              <a:buChar char="•"/>
            </a:pPr>
            <a:r>
              <a:rPr lang="el-GR" sz="2200" dirty="0">
                <a:solidFill>
                  <a:schemeClr val="dk1"/>
                </a:solidFill>
                <a:latin typeface="Calibri"/>
                <a:ea typeface="Calibri"/>
                <a:cs typeface="Calibri"/>
                <a:sym typeface="Calibri"/>
              </a:rPr>
              <a:t>Κάθε οργανισμός δικαιούται να υποβάλει </a:t>
            </a:r>
            <a:r>
              <a:rPr lang="el-GR" sz="2200" b="1" u="sng" dirty="0">
                <a:solidFill>
                  <a:schemeClr val="dk1"/>
                </a:solidFill>
                <a:latin typeface="Calibri"/>
                <a:ea typeface="Calibri"/>
                <a:cs typeface="Calibri"/>
                <a:sym typeface="Calibri"/>
              </a:rPr>
              <a:t>μόνο μια αίτηση σε κάθε Τομέα</a:t>
            </a:r>
            <a:r>
              <a:rPr lang="el-GR" sz="2200" b="1" dirty="0">
                <a:solidFill>
                  <a:schemeClr val="dk1"/>
                </a:solidFill>
                <a:latin typeface="Calibri"/>
                <a:ea typeface="Calibri"/>
                <a:cs typeface="Calibri"/>
                <a:sym typeface="Calibri"/>
              </a:rPr>
              <a:t> </a:t>
            </a:r>
            <a:r>
              <a:rPr lang="el-GR" sz="2200" dirty="0">
                <a:solidFill>
                  <a:schemeClr val="dk1"/>
                </a:solidFill>
                <a:latin typeface="Calibri"/>
                <a:ea typeface="Calibri"/>
                <a:cs typeface="Calibri"/>
                <a:sym typeface="Calibri"/>
              </a:rPr>
              <a:t>(ΚΑ120-SCH, KA120-VET, KA120-ADU)</a:t>
            </a:r>
            <a:endParaRPr sz="2400" dirty="0">
              <a:solidFill>
                <a:schemeClr val="dk1"/>
              </a:solidFill>
              <a:latin typeface="Calibri"/>
              <a:ea typeface="Calibri"/>
              <a:cs typeface="Calibri"/>
              <a:sym typeface="Calibri"/>
            </a:endParaRPr>
          </a:p>
          <a:p>
            <a:pPr marL="342900" marR="0" lvl="0" indent="-215900" algn="just" rtl="0">
              <a:spcBef>
                <a:spcPts val="0"/>
              </a:spcBef>
              <a:spcAft>
                <a:spcPts val="0"/>
              </a:spcAft>
              <a:buClr>
                <a:schemeClr val="dk1"/>
              </a:buClr>
              <a:buSzPts val="2000"/>
              <a:buFont typeface="Arial"/>
              <a:buNone/>
            </a:pPr>
            <a:endParaRPr sz="2000" b="1" u="sng"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2200"/>
              <a:buFont typeface="Arial"/>
              <a:buChar char="•"/>
            </a:pPr>
            <a:r>
              <a:rPr lang="el-GR" sz="2200" dirty="0">
                <a:solidFill>
                  <a:schemeClr val="dk1"/>
                </a:solidFill>
                <a:latin typeface="Calibri"/>
                <a:ea typeface="Calibri"/>
                <a:cs typeface="Calibri"/>
                <a:sym typeface="Calibri"/>
              </a:rPr>
              <a:t>Οργανισμοί που δραστηριοποιούνται σε περισσότερους του ενός Τομείς, μπορούν να υποβάλουν </a:t>
            </a:r>
            <a:r>
              <a:rPr lang="el-GR" sz="2200" b="1" u="sng" dirty="0">
                <a:solidFill>
                  <a:schemeClr val="dk1"/>
                </a:solidFill>
                <a:latin typeface="Calibri"/>
                <a:ea typeface="Calibri"/>
                <a:cs typeface="Calibri"/>
                <a:sym typeface="Calibri"/>
              </a:rPr>
              <a:t>ξεχωριστή</a:t>
            </a:r>
            <a:r>
              <a:rPr lang="el-GR" sz="2200" u="sng" dirty="0">
                <a:solidFill>
                  <a:schemeClr val="dk1"/>
                </a:solidFill>
                <a:latin typeface="Calibri"/>
                <a:ea typeface="Calibri"/>
                <a:cs typeface="Calibri"/>
                <a:sym typeface="Calibri"/>
              </a:rPr>
              <a:t> </a:t>
            </a:r>
            <a:r>
              <a:rPr lang="el-GR" sz="2200" b="1" u="sng" dirty="0">
                <a:solidFill>
                  <a:schemeClr val="dk1"/>
                </a:solidFill>
                <a:latin typeface="Calibri"/>
                <a:ea typeface="Calibri"/>
                <a:cs typeface="Calibri"/>
                <a:sym typeface="Calibri"/>
              </a:rPr>
              <a:t>αίτηση Διαπίστευσης για κάθε Τομέα</a:t>
            </a:r>
            <a:r>
              <a:rPr lang="el-GR" sz="2200" b="1" dirty="0">
                <a:solidFill>
                  <a:schemeClr val="dk1"/>
                </a:solidFill>
                <a:latin typeface="Calibri"/>
                <a:ea typeface="Calibri"/>
                <a:cs typeface="Calibri"/>
                <a:sym typeface="Calibri"/>
              </a:rPr>
              <a:t>.</a:t>
            </a:r>
            <a:endParaRPr sz="2200" b="1" dirty="0">
              <a:solidFill>
                <a:schemeClr val="dk1"/>
              </a:solidFill>
              <a:latin typeface="Calibri"/>
              <a:ea typeface="Calibri"/>
              <a:cs typeface="Calibri"/>
              <a:sym typeface="Calibri"/>
            </a:endParaRPr>
          </a:p>
          <a:p>
            <a:pPr marL="342900" marR="0" lvl="0" indent="-215900" algn="just" rtl="0">
              <a:spcBef>
                <a:spcPts val="0"/>
              </a:spcBef>
              <a:spcAft>
                <a:spcPts val="0"/>
              </a:spcAft>
              <a:buClr>
                <a:schemeClr val="dk1"/>
              </a:buClr>
              <a:buSzPts val="2000"/>
              <a:buFont typeface="Arial"/>
              <a:buNone/>
            </a:pPr>
            <a:endParaRPr sz="2000" b="1"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2200"/>
              <a:buFont typeface="Arial"/>
              <a:buChar char="•"/>
            </a:pPr>
            <a:r>
              <a:rPr lang="el-GR" sz="2200" dirty="0">
                <a:solidFill>
                  <a:schemeClr val="dk1"/>
                </a:solidFill>
                <a:latin typeface="Calibri"/>
                <a:ea typeface="Calibri"/>
                <a:cs typeface="Calibri"/>
                <a:sym typeface="Calibri"/>
              </a:rPr>
              <a:t>Οι αιτούντες μπορούν να υποβάλουν αίτηση είτε ως μεμονωμένοι οργανισμοί είτε ως συντονιστές κοινοπραξίας. </a:t>
            </a:r>
            <a:r>
              <a:rPr lang="el-GR" sz="2200" b="1" u="sng" dirty="0">
                <a:solidFill>
                  <a:schemeClr val="dk1"/>
                </a:solidFill>
                <a:latin typeface="Calibri"/>
                <a:ea typeface="Calibri"/>
                <a:cs typeface="Calibri"/>
                <a:sym typeface="Calibri"/>
              </a:rPr>
              <a:t>Δεν είναι δυνατή η υποβολή αίτησης και για τα δύο είδη διαπίστευσης στον ίδιο Τομέα</a:t>
            </a:r>
            <a:r>
              <a:rPr lang="el-GR" sz="2200" dirty="0">
                <a:solidFill>
                  <a:schemeClr val="dk1"/>
                </a:solidFill>
                <a:latin typeface="Calibri"/>
                <a:ea typeface="Calibri"/>
                <a:cs typeface="Calibri"/>
                <a:sym typeface="Calibri"/>
              </a:rPr>
              <a:t>.</a:t>
            </a:r>
            <a:endParaRPr dirty="0"/>
          </a:p>
          <a:p>
            <a:pPr marL="0" marR="0" lvl="0" indent="0" algn="ctr" rtl="0">
              <a:lnSpc>
                <a:spcPct val="150000"/>
              </a:lnSpc>
              <a:spcBef>
                <a:spcPts val="0"/>
              </a:spcBef>
              <a:spcAft>
                <a:spcPts val="0"/>
              </a:spcAft>
              <a:buNone/>
            </a:pPr>
            <a:endParaRPr sz="2000" dirty="0">
              <a:solidFill>
                <a:schemeClr val="dk1"/>
              </a:solidFill>
              <a:latin typeface="Calibri"/>
              <a:ea typeface="Calibri"/>
              <a:cs typeface="Calibri"/>
              <a:sym typeface="Calibri"/>
            </a:endParaRPr>
          </a:p>
          <a:p>
            <a:pPr marL="0" marR="0" lvl="0" indent="0" algn="ctr" rtl="0">
              <a:spcBef>
                <a:spcPts val="0"/>
              </a:spcBef>
              <a:spcAft>
                <a:spcPts val="0"/>
              </a:spcAft>
              <a:buNone/>
            </a:pPr>
            <a:r>
              <a:rPr lang="el-GR" sz="2200" b="1" dirty="0">
                <a:solidFill>
                  <a:srgbClr val="FF0000"/>
                </a:solidFill>
                <a:latin typeface="Calibri"/>
                <a:ea typeface="Calibri"/>
                <a:cs typeface="Calibri"/>
                <a:sym typeface="Calibri"/>
              </a:rPr>
              <a:t>!!! </a:t>
            </a:r>
            <a:r>
              <a:rPr lang="el-GR" sz="2200" dirty="0">
                <a:solidFill>
                  <a:schemeClr val="dk1"/>
                </a:solidFill>
                <a:latin typeface="Calibri"/>
                <a:ea typeface="Calibri"/>
                <a:cs typeface="Calibri"/>
                <a:sym typeface="Calibri"/>
              </a:rPr>
              <a:t>Όλες οι υποβληθείσες αιτήσεις πρέπει να περιέχουν πρωτότυπο περιεχόμενο που έχει συνταχθεί  από τον αιτούντα οργανισμό. </a:t>
            </a:r>
            <a:r>
              <a:rPr lang="el-GR" sz="2200" b="1" dirty="0">
                <a:solidFill>
                  <a:srgbClr val="FF0000"/>
                </a:solidFill>
                <a:latin typeface="Calibri"/>
                <a:ea typeface="Calibri"/>
                <a:cs typeface="Calibri"/>
                <a:sym typeface="Calibri"/>
              </a:rPr>
              <a:t>Αιτήσεις στη συγγραφή των οποίων έχει συμβάλει άλλος οργανισμός ή εξωτερικό πρόσωπο έναντι αμοιβής, θα αποκλείονται </a:t>
            </a:r>
            <a:endParaRPr dirty="0"/>
          </a:p>
          <a:p>
            <a:pPr marL="0" marR="0" lvl="0" indent="0" algn="ctr" rtl="0">
              <a:spcBef>
                <a:spcPts val="0"/>
              </a:spcBef>
              <a:spcAft>
                <a:spcPts val="0"/>
              </a:spcAft>
              <a:buNone/>
            </a:pPr>
            <a:endParaRPr sz="2000" b="1" dirty="0">
              <a:solidFill>
                <a:srgbClr val="FF0000"/>
              </a:solidFill>
              <a:latin typeface="Calibri"/>
              <a:ea typeface="Calibri"/>
              <a:cs typeface="Calibri"/>
              <a:sym typeface="Calibri"/>
            </a:endParaRPr>
          </a:p>
          <a:p>
            <a:pPr marL="0" marR="0" lvl="0" indent="0" algn="ctr" rtl="0">
              <a:spcBef>
                <a:spcPts val="0"/>
              </a:spcBef>
              <a:spcAft>
                <a:spcPts val="0"/>
              </a:spcAft>
              <a:buNone/>
            </a:pPr>
            <a:r>
              <a:rPr lang="el-GR" sz="2200" b="1" dirty="0">
                <a:solidFill>
                  <a:srgbClr val="FF0000"/>
                </a:solidFill>
                <a:latin typeface="Calibri"/>
                <a:ea typeface="Calibri"/>
                <a:cs typeface="Calibri"/>
                <a:sym typeface="Calibri"/>
              </a:rPr>
              <a:t>!!! </a:t>
            </a:r>
            <a:r>
              <a:rPr lang="el-GR" sz="2200" dirty="0">
                <a:solidFill>
                  <a:schemeClr val="dk1"/>
                </a:solidFill>
                <a:latin typeface="Calibri"/>
                <a:ea typeface="Calibri"/>
                <a:cs typeface="Calibri"/>
                <a:sym typeface="Calibri"/>
              </a:rPr>
              <a:t>Οι διαπιστευμένοι οργανισμοί </a:t>
            </a:r>
            <a:r>
              <a:rPr lang="el-GR" sz="2200" b="1" dirty="0">
                <a:solidFill>
                  <a:srgbClr val="FF0000"/>
                </a:solidFill>
                <a:latin typeface="Calibri"/>
                <a:ea typeface="Calibri"/>
                <a:cs typeface="Calibri"/>
                <a:sym typeface="Calibri"/>
              </a:rPr>
              <a:t>δεν μπορούν να υποβάλλουν αιτήσεις για </a:t>
            </a:r>
            <a:endParaRPr dirty="0"/>
          </a:p>
          <a:p>
            <a:pPr marL="0" marR="0" lvl="0" indent="0" algn="ctr" rtl="0">
              <a:spcBef>
                <a:spcPts val="0"/>
              </a:spcBef>
              <a:spcAft>
                <a:spcPts val="0"/>
              </a:spcAft>
              <a:buNone/>
            </a:pPr>
            <a:r>
              <a:rPr lang="el-GR" sz="2200" b="1" dirty="0">
                <a:solidFill>
                  <a:srgbClr val="FF0000"/>
                </a:solidFill>
                <a:latin typeface="Calibri"/>
                <a:ea typeface="Calibri"/>
                <a:cs typeface="Calibri"/>
                <a:sym typeface="Calibri"/>
              </a:rPr>
              <a:t>σχέδια μικρής διάρκειας </a:t>
            </a:r>
            <a:endParaRPr dirty="0"/>
          </a:p>
        </p:txBody>
      </p:sp>
      <p:sp>
        <p:nvSpPr>
          <p:cNvPr id="565" name="Google Shape;565;p25"/>
          <p:cNvSpPr txBox="1"/>
          <p:nvPr/>
        </p:nvSpPr>
        <p:spPr>
          <a:xfrm flipH="1">
            <a:off x="240631" y="97240"/>
            <a:ext cx="8595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ΕΠΙΛΕΞΙΜΟΙ ΟΡΓΑΝΙΣΜΟΙ</a:t>
            </a:r>
            <a:endParaRPr sz="2800" b="1" dirty="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26"/>
          <p:cNvSpPr txBox="1"/>
          <p:nvPr/>
        </p:nvSpPr>
        <p:spPr>
          <a:xfrm flipH="1">
            <a:off x="312819" y="60190"/>
            <a:ext cx="1011115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ΕΙΔΗ ΔΙΑΠΙΣΤΕΥΣΗΣ ERASMUS</a:t>
            </a:r>
            <a:endParaRPr sz="2800" b="1" dirty="0">
              <a:solidFill>
                <a:schemeClr val="lt1"/>
              </a:solidFill>
              <a:latin typeface="Calibri"/>
              <a:ea typeface="Calibri"/>
              <a:cs typeface="Calibri"/>
              <a:sym typeface="Calibri"/>
            </a:endParaRPr>
          </a:p>
        </p:txBody>
      </p:sp>
      <p:sp>
        <p:nvSpPr>
          <p:cNvPr id="572" name="Google Shape;572;p26"/>
          <p:cNvSpPr/>
          <p:nvPr/>
        </p:nvSpPr>
        <p:spPr>
          <a:xfrm>
            <a:off x="312819" y="797236"/>
            <a:ext cx="10807556" cy="1524480"/>
          </a:xfrm>
          <a:prstGeom prst="rect">
            <a:avLst/>
          </a:prstGeom>
          <a:noFill/>
          <a:ln>
            <a:noFill/>
          </a:ln>
        </p:spPr>
        <p:txBody>
          <a:bodyPr spcFirstLastPara="1" wrap="square" lIns="91425" tIns="45700" rIns="91425" bIns="45700" anchor="t" anchorCtr="0">
            <a:spAutoFit/>
          </a:bodyPr>
          <a:lstStyle/>
          <a:p>
            <a:pPr marL="342900" marR="0" lvl="1" indent="-342900" algn="l" rtl="0">
              <a:lnSpc>
                <a:spcPct val="90000"/>
              </a:lnSpc>
              <a:spcBef>
                <a:spcPts val="0"/>
              </a:spcBef>
              <a:spcAft>
                <a:spcPts val="0"/>
              </a:spcAft>
              <a:buClr>
                <a:schemeClr val="dk1"/>
              </a:buClr>
              <a:buSzPts val="2400"/>
              <a:buFont typeface="Arial"/>
              <a:buChar char="•"/>
            </a:pPr>
            <a:r>
              <a:rPr lang="el-GR" sz="2400" b="1" i="0" u="none" strike="noStrike" cap="none" dirty="0">
                <a:solidFill>
                  <a:schemeClr val="dk1"/>
                </a:solidFill>
                <a:latin typeface="Calibri"/>
                <a:ea typeface="Calibri"/>
                <a:cs typeface="Calibri"/>
                <a:sym typeface="Calibri"/>
              </a:rPr>
              <a:t>ΔΥΟ (2) </a:t>
            </a:r>
            <a:r>
              <a:rPr lang="el-GR" sz="2400" b="1" i="0" u="none" strike="noStrike" cap="none" dirty="0" err="1">
                <a:solidFill>
                  <a:schemeClr val="dk1"/>
                </a:solidFill>
                <a:latin typeface="Calibri"/>
                <a:ea typeface="Calibri"/>
                <a:cs typeface="Calibri"/>
                <a:sym typeface="Calibri"/>
              </a:rPr>
              <a:t>Eίδη</a:t>
            </a:r>
            <a:r>
              <a:rPr lang="el-GR" sz="2400" b="1" i="0" u="none" strike="noStrike" cap="none" dirty="0">
                <a:solidFill>
                  <a:schemeClr val="dk1"/>
                </a:solidFill>
                <a:latin typeface="Calibri"/>
                <a:ea typeface="Calibri"/>
                <a:cs typeface="Calibri"/>
                <a:sym typeface="Calibri"/>
              </a:rPr>
              <a:t> αιτήσεων Διαπίστευσης </a:t>
            </a:r>
            <a:r>
              <a:rPr lang="el-GR" sz="2400" b="1" i="0" u="none" strike="noStrike" cap="none" dirty="0" err="1">
                <a:solidFill>
                  <a:schemeClr val="dk1"/>
                </a:solidFill>
                <a:latin typeface="Calibri"/>
                <a:ea typeface="Calibri"/>
                <a:cs typeface="Calibri"/>
                <a:sym typeface="Calibri"/>
              </a:rPr>
              <a:t>Εrasmus</a:t>
            </a:r>
            <a:endParaRPr lang="el-GR" sz="2400" b="1" i="0" u="none" strike="noStrike" cap="none" dirty="0">
              <a:solidFill>
                <a:schemeClr val="dk1"/>
              </a:solidFill>
              <a:latin typeface="Calibri"/>
              <a:ea typeface="Calibri"/>
              <a:cs typeface="Calibri"/>
              <a:sym typeface="Calibri"/>
            </a:endParaRPr>
          </a:p>
          <a:p>
            <a:pPr marL="342900" marR="0" lvl="1" indent="-342900" algn="l" rtl="0">
              <a:lnSpc>
                <a:spcPct val="90000"/>
              </a:lnSpc>
              <a:spcBef>
                <a:spcPts val="0"/>
              </a:spcBef>
              <a:spcAft>
                <a:spcPts val="0"/>
              </a:spcAft>
              <a:buClr>
                <a:schemeClr val="dk1"/>
              </a:buClr>
              <a:buSzPts val="2400"/>
              <a:buFont typeface="Arial"/>
              <a:buChar char="•"/>
            </a:pPr>
            <a:r>
              <a:rPr lang="el-GR" sz="2400" b="0" i="0" u="none" strike="noStrike" cap="none" dirty="0">
                <a:solidFill>
                  <a:schemeClr val="dk1"/>
                </a:solidFill>
                <a:latin typeface="Calibri"/>
                <a:ea typeface="Calibri"/>
                <a:cs typeface="Calibri"/>
                <a:sym typeface="Calibri"/>
              </a:rPr>
              <a:t>Οι αιτούντες οργανισμοί μπορούν να υποβάλλουν αίτηση ως: </a:t>
            </a:r>
            <a:endParaRPr dirty="0"/>
          </a:p>
          <a:p>
            <a:pPr marL="0" marR="0" lvl="1" indent="0" algn="l" rtl="0">
              <a:lnSpc>
                <a:spcPct val="90000"/>
              </a:lnSpc>
              <a:spcBef>
                <a:spcPts val="360"/>
              </a:spcBef>
              <a:spcAft>
                <a:spcPts val="0"/>
              </a:spcAft>
              <a:buNone/>
            </a:pPr>
            <a:r>
              <a:rPr lang="el-GR" sz="2400" b="1" i="0" u="none" strike="noStrike" cap="none" dirty="0">
                <a:solidFill>
                  <a:schemeClr val="dk1"/>
                </a:solidFill>
                <a:latin typeface="Calibri"/>
                <a:ea typeface="Calibri"/>
                <a:cs typeface="Calibri"/>
                <a:sym typeface="Calibri"/>
              </a:rPr>
              <a:t>     (1) μεμονωμένοι οργανισμοί, </a:t>
            </a:r>
            <a:r>
              <a:rPr lang="el-GR" sz="2400" b="0" i="0" u="none" strike="noStrike" cap="none" dirty="0">
                <a:solidFill>
                  <a:schemeClr val="dk1"/>
                </a:solidFill>
                <a:latin typeface="Calibri"/>
                <a:ea typeface="Calibri"/>
                <a:cs typeface="Calibri"/>
                <a:sym typeface="Calibri"/>
              </a:rPr>
              <a:t>ή ως </a:t>
            </a:r>
            <a:r>
              <a:rPr lang="el-GR" sz="2400" b="1" i="0" u="none" strike="noStrike" cap="none" dirty="0">
                <a:solidFill>
                  <a:schemeClr val="dk1"/>
                </a:solidFill>
                <a:latin typeface="Calibri"/>
                <a:ea typeface="Calibri"/>
                <a:cs typeface="Calibri"/>
                <a:sym typeface="Calibri"/>
              </a:rPr>
              <a:t>(2) συντονιστές Κοινοπραξίας κινητικότητας.</a:t>
            </a:r>
            <a:r>
              <a:rPr lang="el-GR" sz="2400" b="0" i="0" u="none" strike="noStrike" cap="none" dirty="0">
                <a:solidFill>
                  <a:schemeClr val="dk1"/>
                </a:solidFill>
                <a:latin typeface="Calibri"/>
                <a:ea typeface="Calibri"/>
                <a:cs typeface="Calibri"/>
                <a:sym typeface="Calibri"/>
              </a:rPr>
              <a:t> </a:t>
            </a:r>
            <a:endParaRPr sz="2400" b="0" i="0" u="none" strike="noStrike" cap="none" dirty="0">
              <a:solidFill>
                <a:schemeClr val="dk1"/>
              </a:solidFill>
              <a:latin typeface="Calibri"/>
              <a:ea typeface="Calibri"/>
              <a:cs typeface="Calibri"/>
              <a:sym typeface="Calibri"/>
            </a:endParaRPr>
          </a:p>
          <a:p>
            <a:pPr marL="0" marR="0" lvl="1" indent="0" algn="l" rtl="0">
              <a:lnSpc>
                <a:spcPct val="90000"/>
              </a:lnSpc>
              <a:spcBef>
                <a:spcPts val="360"/>
              </a:spcBef>
              <a:spcAft>
                <a:spcPts val="0"/>
              </a:spcAft>
              <a:buNone/>
            </a:pPr>
            <a:r>
              <a:rPr lang="el-GR" sz="2400" b="0" i="0" u="none" strike="noStrike" cap="none" dirty="0">
                <a:solidFill>
                  <a:schemeClr val="dk1"/>
                </a:solidFill>
                <a:latin typeface="Calibri"/>
                <a:ea typeface="Calibri"/>
                <a:cs typeface="Calibri"/>
                <a:sym typeface="Calibri"/>
              </a:rPr>
              <a:t> </a:t>
            </a:r>
            <a:endParaRPr sz="2400" b="1" i="0" u="none" strike="noStrike" cap="none" dirty="0">
              <a:solidFill>
                <a:srgbClr val="FF0000"/>
              </a:solidFill>
              <a:latin typeface="Calibri"/>
              <a:ea typeface="Calibri"/>
              <a:cs typeface="Calibri"/>
              <a:sym typeface="Calibri"/>
            </a:endParaRPr>
          </a:p>
        </p:txBody>
      </p:sp>
      <p:graphicFrame>
        <p:nvGraphicFramePr>
          <p:cNvPr id="573" name="Google Shape;573;p26"/>
          <p:cNvGraphicFramePr/>
          <p:nvPr>
            <p:extLst>
              <p:ext uri="{D42A27DB-BD31-4B8C-83A1-F6EECF244321}">
                <p14:modId xmlns:p14="http://schemas.microsoft.com/office/powerpoint/2010/main" val="1084816439"/>
              </p:ext>
            </p:extLst>
          </p:nvPr>
        </p:nvGraphicFramePr>
        <p:xfrm>
          <a:off x="638182" y="2149104"/>
          <a:ext cx="9670000" cy="4534875"/>
        </p:xfrm>
        <a:graphic>
          <a:graphicData uri="http://schemas.openxmlformats.org/drawingml/2006/table">
            <a:tbl>
              <a:tblPr firstRow="1" bandRow="1">
                <a:noFill/>
                <a:tableStyleId>{D8144E28-BFE4-42DA-A8DF-BE2D472A06F3}</a:tableStyleId>
              </a:tblPr>
              <a:tblGrid>
                <a:gridCol w="4835000">
                  <a:extLst>
                    <a:ext uri="{9D8B030D-6E8A-4147-A177-3AD203B41FA5}">
                      <a16:colId xmlns:a16="http://schemas.microsoft.com/office/drawing/2014/main" val="20000"/>
                    </a:ext>
                  </a:extLst>
                </a:gridCol>
                <a:gridCol w="4835000">
                  <a:extLst>
                    <a:ext uri="{9D8B030D-6E8A-4147-A177-3AD203B41FA5}">
                      <a16:colId xmlns:a16="http://schemas.microsoft.com/office/drawing/2014/main" val="20001"/>
                    </a:ext>
                  </a:extLst>
                </a:gridCol>
              </a:tblGrid>
              <a:tr h="700100">
                <a:tc>
                  <a:txBody>
                    <a:bodyPr/>
                    <a:lstStyle/>
                    <a:p>
                      <a:pPr marL="0" marR="0" lvl="0" indent="0" algn="ctr" rtl="0">
                        <a:spcBef>
                          <a:spcPts val="0"/>
                        </a:spcBef>
                        <a:spcAft>
                          <a:spcPts val="0"/>
                        </a:spcAft>
                        <a:buNone/>
                      </a:pPr>
                      <a:r>
                        <a:rPr lang="el-GR" sz="1800" u="none" strike="noStrike" cap="none">
                          <a:latin typeface="Calibri"/>
                          <a:ea typeface="Calibri"/>
                          <a:cs typeface="Calibri"/>
                          <a:sym typeface="Calibri"/>
                        </a:rPr>
                        <a:t>Διαπίστευση Erasmus</a:t>
                      </a:r>
                      <a:endParaRPr sz="1800" u="none" strike="noStrike" cap="none">
                        <a:latin typeface="Calibri"/>
                        <a:ea typeface="Calibri"/>
                        <a:cs typeface="Calibri"/>
                        <a:sym typeface="Calibri"/>
                      </a:endParaRPr>
                    </a:p>
                    <a:p>
                      <a:pPr marL="0" marR="0" lvl="0" indent="0" algn="ctr" rtl="0">
                        <a:spcBef>
                          <a:spcPts val="0"/>
                        </a:spcBef>
                        <a:spcAft>
                          <a:spcPts val="0"/>
                        </a:spcAft>
                        <a:buNone/>
                      </a:pPr>
                      <a:r>
                        <a:rPr lang="el-GR" sz="1800" u="none" strike="noStrike" cap="none">
                          <a:latin typeface="Calibri"/>
                          <a:ea typeface="Calibri"/>
                          <a:cs typeface="Calibri"/>
                          <a:sym typeface="Calibri"/>
                        </a:rPr>
                        <a:t> μεμονωμένου οργανισμού</a:t>
                      </a:r>
                      <a:endParaRPr sz="1800" u="none" strike="noStrike" cap="none">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800"/>
                        <a:buFont typeface="Calibri"/>
                        <a:buNone/>
                      </a:pPr>
                      <a:r>
                        <a:rPr lang="el-GR" sz="1800" u="none" strike="noStrike" cap="none">
                          <a:latin typeface="Calibri"/>
                          <a:ea typeface="Calibri"/>
                          <a:cs typeface="Calibri"/>
                          <a:sym typeface="Calibri"/>
                        </a:rPr>
                        <a:t>Διαπίστευση Erasmus για</a:t>
                      </a:r>
                      <a:endParaRPr/>
                    </a:p>
                    <a:p>
                      <a:pPr marL="0" marR="0" lvl="0" indent="0" algn="ctr" rtl="0">
                        <a:lnSpc>
                          <a:spcPct val="100000"/>
                        </a:lnSpc>
                        <a:spcBef>
                          <a:spcPts val="0"/>
                        </a:spcBef>
                        <a:spcAft>
                          <a:spcPts val="0"/>
                        </a:spcAft>
                        <a:buClr>
                          <a:schemeClr val="dk1"/>
                        </a:buClr>
                        <a:buSzPts val="1800"/>
                        <a:buFont typeface="Calibri"/>
                        <a:buNone/>
                      </a:pPr>
                      <a:r>
                        <a:rPr lang="el-GR" sz="1800" u="none" strike="noStrike" cap="none">
                          <a:latin typeface="Calibri"/>
                          <a:ea typeface="Calibri"/>
                          <a:cs typeface="Calibri"/>
                          <a:sym typeface="Calibri"/>
                        </a:rPr>
                        <a:t>συντονιστή κοινοπραξιών</a:t>
                      </a:r>
                      <a:endParaRPr/>
                    </a:p>
                  </a:txBody>
                  <a:tcPr marL="91450" marR="91450" marT="45725" marB="45725" anchor="ctr"/>
                </a:tc>
                <a:extLst>
                  <a:ext uri="{0D108BD9-81ED-4DB2-BD59-A6C34878D82A}">
                    <a16:rowId xmlns:a16="http://schemas.microsoft.com/office/drawing/2014/main" val="10000"/>
                  </a:ext>
                </a:extLst>
              </a:tr>
              <a:tr h="2800375">
                <a:tc>
                  <a:txBody>
                    <a:bodyPr/>
                    <a:lstStyle/>
                    <a:p>
                      <a:pPr marL="285750" marR="0" lvl="0" indent="-285750" algn="l" rtl="0">
                        <a:spcBef>
                          <a:spcPts val="0"/>
                        </a:spcBef>
                        <a:spcAft>
                          <a:spcPts val="0"/>
                        </a:spcAft>
                        <a:buClr>
                          <a:schemeClr val="dk1"/>
                        </a:buClr>
                        <a:buSzPts val="1800"/>
                        <a:buFont typeface="Arial"/>
                        <a:buChar char="•"/>
                      </a:pPr>
                      <a:r>
                        <a:rPr lang="el-GR" sz="1800" u="none" strike="noStrike" cap="none" dirty="0">
                          <a:latin typeface="Calibri"/>
                          <a:ea typeface="Calibri"/>
                          <a:cs typeface="Calibri"/>
                          <a:sym typeface="Calibri"/>
                        </a:rPr>
                        <a:t>Η αίτηση υποβάλλεται από τον αιτούντα οργανισμό και η διαπίστευση ανήκει σε αυτόν</a:t>
                      </a:r>
                      <a:endParaRPr sz="1800" u="none" strike="noStrike" cap="none" dirty="0">
                        <a:solidFill>
                          <a:schemeClr val="dk1"/>
                        </a:solidFill>
                        <a:latin typeface="Calibri"/>
                        <a:ea typeface="Calibri"/>
                        <a:cs typeface="Calibri"/>
                        <a:sym typeface="Calibri"/>
                      </a:endParaRPr>
                    </a:p>
                  </a:txBody>
                  <a:tcPr marL="91450" marR="91450" marT="45725" marB="45725"/>
                </a:tc>
                <a:tc>
                  <a:txBody>
                    <a:bodyPr/>
                    <a:lstStyle/>
                    <a:p>
                      <a:pPr marL="285750" marR="0" lvl="0" indent="-285750" algn="l" rtl="0">
                        <a:spcBef>
                          <a:spcPts val="0"/>
                        </a:spcBef>
                        <a:spcAft>
                          <a:spcPts val="0"/>
                        </a:spcAft>
                        <a:buClr>
                          <a:schemeClr val="dk1"/>
                        </a:buClr>
                        <a:buSzPts val="1800"/>
                        <a:buFont typeface="Arial"/>
                        <a:buChar char="•"/>
                      </a:pPr>
                      <a:r>
                        <a:rPr lang="el-GR" sz="1800" u="none" strike="noStrike" cap="none" dirty="0">
                          <a:latin typeface="Calibri"/>
                          <a:ea typeface="Calibri"/>
                          <a:cs typeface="Calibri"/>
                          <a:sym typeface="Calibri"/>
                        </a:rPr>
                        <a:t>Η αίτηση υποβάλλεται από τον συντονιστή της Κοινοπραξίας εκ μέρους όλων των οργανισμών που συμμετέχουν στην Κοινοπραξία</a:t>
                      </a:r>
                      <a:endParaRPr dirty="0"/>
                    </a:p>
                    <a:p>
                      <a:pPr marL="285750" marR="0" lvl="0" indent="-171450" algn="l" rtl="0">
                        <a:spcBef>
                          <a:spcPts val="0"/>
                        </a:spcBef>
                        <a:spcAft>
                          <a:spcPts val="0"/>
                        </a:spcAft>
                        <a:buClr>
                          <a:schemeClr val="dk1"/>
                        </a:buClr>
                        <a:buSzPts val="1800"/>
                        <a:buFont typeface="Arial"/>
                        <a:buNone/>
                      </a:pPr>
                      <a:endParaRPr sz="1800" u="none" strike="noStrike" cap="none" dirty="0">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l-GR" sz="1800" u="none" strike="noStrike" cap="none" dirty="0">
                          <a:latin typeface="Calibri"/>
                          <a:ea typeface="Calibri"/>
                          <a:cs typeface="Calibri"/>
                          <a:sym typeface="Calibri"/>
                        </a:rPr>
                        <a:t>Η Κοινοπραξία είναι εθνική και όχι διακρατική</a:t>
                      </a:r>
                      <a:endParaRPr dirty="0"/>
                    </a:p>
                    <a:p>
                      <a:pPr marL="0" marR="0" lvl="0" indent="0" algn="l" rtl="0">
                        <a:spcBef>
                          <a:spcPts val="0"/>
                        </a:spcBef>
                        <a:spcAft>
                          <a:spcPts val="0"/>
                        </a:spcAft>
                        <a:buClr>
                          <a:schemeClr val="dk1"/>
                        </a:buClr>
                        <a:buSzPts val="1800"/>
                        <a:buFont typeface="Arial"/>
                        <a:buNone/>
                      </a:pPr>
                      <a:endParaRPr sz="1800" u="none" strike="noStrike" cap="none" dirty="0">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l-GR" sz="1800" u="none" strike="noStrike" cap="none" dirty="0">
                          <a:latin typeface="Calibri"/>
                          <a:ea typeface="Calibri"/>
                          <a:cs typeface="Calibri"/>
                          <a:sym typeface="Calibri"/>
                        </a:rPr>
                        <a:t>Αξιολογείται μόνο ο συντονιστής, στον οποίο απονέμεται και η διαπίστευση</a:t>
                      </a:r>
                      <a:endParaRPr dirty="0"/>
                    </a:p>
                    <a:p>
                      <a:pPr marL="0" marR="0" lvl="0" indent="0" algn="l" rtl="0">
                        <a:spcBef>
                          <a:spcPts val="0"/>
                        </a:spcBef>
                        <a:spcAft>
                          <a:spcPts val="0"/>
                        </a:spcAft>
                        <a:buClr>
                          <a:schemeClr val="dk1"/>
                        </a:buClr>
                        <a:buSzPts val="1800"/>
                        <a:buFont typeface="Arial"/>
                        <a:buNone/>
                      </a:pPr>
                      <a:endParaRPr sz="1800" u="none" strike="noStrike" cap="none" dirty="0">
                        <a:solidFill>
                          <a:schemeClr val="dk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1000125">
                <a:tc>
                  <a:txBody>
                    <a:bodyPr/>
                    <a:lstStyle/>
                    <a:p>
                      <a:pPr marL="285750" marR="0" lvl="0" indent="-285750" algn="l" rtl="0">
                        <a:lnSpc>
                          <a:spcPct val="100000"/>
                        </a:lnSpc>
                        <a:spcBef>
                          <a:spcPts val="0"/>
                        </a:spcBef>
                        <a:spcAft>
                          <a:spcPts val="0"/>
                        </a:spcAft>
                        <a:buClr>
                          <a:schemeClr val="dk1"/>
                        </a:buClr>
                        <a:buSzPts val="1800"/>
                        <a:buFont typeface="Arial"/>
                        <a:buChar char="•"/>
                      </a:pPr>
                      <a:r>
                        <a:rPr lang="el-GR" sz="1800" u="none" strike="noStrike" cap="none">
                          <a:latin typeface="Calibri"/>
                          <a:ea typeface="Calibri"/>
                          <a:cs typeface="Calibri"/>
                          <a:sym typeface="Calibri"/>
                        </a:rPr>
                        <a:t>Η χρηματοδότηση καλύπτει τις ανάγκες του συγκεκριμένου οργανισμού</a:t>
                      </a:r>
                      <a:endParaRPr sz="1800" u="none" strike="noStrike" cap="none">
                        <a:solidFill>
                          <a:schemeClr val="dk1"/>
                        </a:solidFill>
                        <a:latin typeface="Calibri"/>
                        <a:ea typeface="Calibri"/>
                        <a:cs typeface="Calibri"/>
                        <a:sym typeface="Calibri"/>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l-GR" sz="1800" u="none" strike="noStrike" cap="none" dirty="0">
                          <a:latin typeface="Calibri"/>
                          <a:ea typeface="Calibri"/>
                          <a:cs typeface="Calibri"/>
                          <a:sym typeface="Calibri"/>
                        </a:rPr>
                        <a:t>Η χρηματοδότηση καλύπτει τις ανάγκες όλων των οργανισμών που συμμετέχουν στην Κοινοπραξία</a:t>
                      </a:r>
                      <a:endParaRPr sz="1800" u="none" strike="noStrike" cap="none" dirty="0">
                        <a:solidFill>
                          <a:schemeClr val="dk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27"/>
          <p:cNvSpPr txBox="1"/>
          <p:nvPr/>
        </p:nvSpPr>
        <p:spPr>
          <a:xfrm flipH="1">
            <a:off x="874129" y="832554"/>
            <a:ext cx="1011115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a:solidFill>
                  <a:schemeClr val="dk1"/>
                </a:solidFill>
                <a:latin typeface="Calibri"/>
                <a:ea typeface="Calibri"/>
                <a:cs typeface="Calibri"/>
                <a:sym typeface="Calibri"/>
              </a:rPr>
              <a:t>Κοινοπραξίες Κινητικότητας:</a:t>
            </a:r>
            <a:endParaRPr sz="2800" b="1">
              <a:solidFill>
                <a:schemeClr val="dk1"/>
              </a:solidFill>
              <a:latin typeface="Calibri"/>
              <a:ea typeface="Calibri"/>
              <a:cs typeface="Calibri"/>
              <a:sym typeface="Calibri"/>
            </a:endParaRPr>
          </a:p>
        </p:txBody>
      </p:sp>
      <p:sp>
        <p:nvSpPr>
          <p:cNvPr id="580" name="Google Shape;580;p27"/>
          <p:cNvSpPr/>
          <p:nvPr/>
        </p:nvSpPr>
        <p:spPr>
          <a:xfrm>
            <a:off x="524742" y="1685904"/>
            <a:ext cx="11025574" cy="4342727"/>
          </a:xfrm>
          <a:prstGeom prst="rect">
            <a:avLst/>
          </a:prstGeom>
          <a:noFill/>
          <a:ln>
            <a:noFill/>
          </a:ln>
        </p:spPr>
        <p:txBody>
          <a:bodyPr spcFirstLastPara="1" wrap="square" lIns="91425" tIns="45700" rIns="91425" bIns="45700" anchor="t" anchorCtr="0">
            <a:spAutoFit/>
          </a:bodyPr>
          <a:lstStyle/>
          <a:p>
            <a:pPr marL="342900" marR="62230" lvl="0" indent="-342900" algn="just" rtl="0">
              <a:spcBef>
                <a:spcPts val="0"/>
              </a:spcBef>
              <a:spcAft>
                <a:spcPts val="0"/>
              </a:spcAft>
              <a:buClr>
                <a:schemeClr val="dk1"/>
              </a:buClr>
              <a:buSzPts val="2000"/>
              <a:buFont typeface="Arial"/>
              <a:buChar char="•"/>
            </a:pPr>
            <a:r>
              <a:rPr lang="el-GR" sz="2000">
                <a:solidFill>
                  <a:schemeClr val="dk1"/>
                </a:solidFill>
                <a:latin typeface="Calibri"/>
                <a:ea typeface="Calibri"/>
                <a:cs typeface="Calibri"/>
                <a:sym typeface="Calibri"/>
              </a:rPr>
              <a:t>Οι οργανισμοί που απαρτίζουν την Κοινοπραξία πρέπει να διαθέτουν</a:t>
            </a:r>
            <a:r>
              <a:rPr lang="el-GR" sz="2000" b="1">
                <a:solidFill>
                  <a:schemeClr val="dk1"/>
                </a:solidFill>
                <a:latin typeface="Calibri"/>
                <a:ea typeface="Calibri"/>
                <a:cs typeface="Calibri"/>
                <a:sym typeface="Calibri"/>
              </a:rPr>
              <a:t> κοινό Erasmus plan. </a:t>
            </a:r>
            <a:endParaRPr/>
          </a:p>
          <a:p>
            <a:pPr marL="342900" marR="62230" lvl="0" indent="-215900" algn="just" rtl="0">
              <a:spcBef>
                <a:spcPts val="0"/>
              </a:spcBef>
              <a:spcAft>
                <a:spcPts val="0"/>
              </a:spcAft>
              <a:buClr>
                <a:schemeClr val="dk1"/>
              </a:buClr>
              <a:buSzPts val="2000"/>
              <a:buFont typeface="Arial"/>
              <a:buNone/>
            </a:pPr>
            <a:endParaRPr sz="2000" b="1">
              <a:solidFill>
                <a:schemeClr val="dk1"/>
              </a:solidFill>
              <a:latin typeface="Calibri"/>
              <a:ea typeface="Calibri"/>
              <a:cs typeface="Calibri"/>
              <a:sym typeface="Calibri"/>
            </a:endParaRPr>
          </a:p>
          <a:p>
            <a:pPr marL="342900" marR="62230" lvl="0" indent="-342900" algn="just" rtl="0">
              <a:spcBef>
                <a:spcPts val="0"/>
              </a:spcBef>
              <a:spcAft>
                <a:spcPts val="0"/>
              </a:spcAft>
              <a:buClr>
                <a:schemeClr val="dk1"/>
              </a:buClr>
              <a:buSzPts val="2000"/>
              <a:buFont typeface="Arial"/>
              <a:buChar char="•"/>
            </a:pPr>
            <a:r>
              <a:rPr lang="el-GR" sz="2000">
                <a:solidFill>
                  <a:schemeClr val="dk1"/>
                </a:solidFill>
                <a:latin typeface="Calibri"/>
                <a:ea typeface="Calibri"/>
                <a:cs typeface="Calibri"/>
                <a:sym typeface="Calibri"/>
              </a:rPr>
              <a:t>Οι αιτούντες συντονιστές κοινοπραξιών κινητικότητας θα </a:t>
            </a:r>
            <a:r>
              <a:rPr lang="el-GR" sz="2000" b="1">
                <a:solidFill>
                  <a:schemeClr val="dk1"/>
                </a:solidFill>
                <a:latin typeface="Calibri"/>
                <a:ea typeface="Calibri"/>
                <a:cs typeface="Calibri"/>
                <a:sym typeface="Calibri"/>
              </a:rPr>
              <a:t>πρέπει να  περιγράφουν τον σκοπό και την προβλεπόμενη σύνθεση της κοινοπραξίας </a:t>
            </a:r>
            <a:r>
              <a:rPr lang="el-GR" sz="2000">
                <a:solidFill>
                  <a:schemeClr val="dk1"/>
                </a:solidFill>
                <a:latin typeface="Calibri"/>
                <a:ea typeface="Calibri"/>
                <a:cs typeface="Calibri"/>
                <a:sym typeface="Calibri"/>
              </a:rPr>
              <a:t>τους στην αίτηση.</a:t>
            </a:r>
            <a:endParaRPr sz="2000">
              <a:solidFill>
                <a:schemeClr val="dk1"/>
              </a:solidFill>
              <a:latin typeface="Calibri"/>
              <a:ea typeface="Calibri"/>
              <a:cs typeface="Calibri"/>
              <a:sym typeface="Calibri"/>
            </a:endParaRPr>
          </a:p>
          <a:p>
            <a:pPr marL="0" marR="62230" lvl="0" indent="0" algn="just" rtl="0">
              <a:spcBef>
                <a:spcPts val="0"/>
              </a:spcBef>
              <a:spcAft>
                <a:spcPts val="0"/>
              </a:spcAft>
              <a:buNone/>
            </a:pPr>
            <a:endParaRPr sz="2000">
              <a:solidFill>
                <a:schemeClr val="dk1"/>
              </a:solidFill>
              <a:latin typeface="Calibri"/>
              <a:ea typeface="Calibri"/>
              <a:cs typeface="Calibri"/>
              <a:sym typeface="Calibri"/>
            </a:endParaRPr>
          </a:p>
          <a:p>
            <a:pPr marL="342900" marR="62230" lvl="0" indent="-342900" algn="just" rtl="0">
              <a:spcBef>
                <a:spcPts val="0"/>
              </a:spcBef>
              <a:spcAft>
                <a:spcPts val="0"/>
              </a:spcAft>
              <a:buClr>
                <a:schemeClr val="dk1"/>
              </a:buClr>
              <a:buSzPts val="2000"/>
              <a:buFont typeface="Arial"/>
              <a:buChar char="•"/>
            </a:pPr>
            <a:r>
              <a:rPr lang="el-GR" sz="2000" b="1">
                <a:solidFill>
                  <a:schemeClr val="dk1"/>
                </a:solidFill>
                <a:latin typeface="Calibri"/>
                <a:ea typeface="Calibri"/>
                <a:cs typeface="Calibri"/>
                <a:sym typeface="Calibri"/>
              </a:rPr>
              <a:t>Δεν απαιτείται ακριβής κατάλογος των μελών της κοινοπραξίας</a:t>
            </a:r>
            <a:r>
              <a:rPr lang="el-GR" sz="2000">
                <a:solidFill>
                  <a:schemeClr val="dk1"/>
                </a:solidFill>
                <a:latin typeface="Calibri"/>
                <a:ea typeface="Calibri"/>
                <a:cs typeface="Calibri"/>
                <a:sym typeface="Calibri"/>
              </a:rPr>
              <a:t>, κατά την υποβολή της αίτησης για απόκτηση διαπίστευσης. Κατά την υποβολή θα </a:t>
            </a:r>
            <a:r>
              <a:rPr lang="el-GR" sz="2000" b="1">
                <a:solidFill>
                  <a:schemeClr val="dk1"/>
                </a:solidFill>
                <a:latin typeface="Calibri"/>
                <a:ea typeface="Calibri"/>
                <a:cs typeface="Calibri"/>
                <a:sym typeface="Calibri"/>
              </a:rPr>
              <a:t>πρέπει να δηλωθεί τουλάχιστον 1 οργανισμός</a:t>
            </a:r>
            <a:r>
              <a:rPr lang="el-GR"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marL="342900" marR="62230" lvl="0" indent="-215900" algn="just" rtl="0">
              <a:spcBef>
                <a:spcPts val="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342900" marR="62230" lvl="0" indent="-342900" algn="just" rtl="0">
              <a:spcBef>
                <a:spcPts val="0"/>
              </a:spcBef>
              <a:spcAft>
                <a:spcPts val="0"/>
              </a:spcAft>
              <a:buClr>
                <a:schemeClr val="dk1"/>
              </a:buClr>
              <a:buSzPts val="2000"/>
              <a:buFont typeface="Arial"/>
              <a:buChar char="•"/>
            </a:pPr>
            <a:r>
              <a:rPr lang="el-GR" sz="2000" b="1">
                <a:solidFill>
                  <a:schemeClr val="dk1"/>
                </a:solidFill>
                <a:latin typeface="Calibri"/>
                <a:ea typeface="Calibri"/>
                <a:cs typeface="Calibri"/>
                <a:sym typeface="Calibri"/>
              </a:rPr>
              <a:t>Μπορεί να γίνει αλλαγή μελών</a:t>
            </a:r>
            <a:r>
              <a:rPr lang="el-GR" sz="2000">
                <a:solidFill>
                  <a:schemeClr val="dk1"/>
                </a:solidFill>
                <a:latin typeface="Calibri"/>
                <a:ea typeface="Calibri"/>
                <a:cs typeface="Calibri"/>
                <a:sym typeface="Calibri"/>
              </a:rPr>
              <a:t> κοινοπραξίας, εάν χρειαστεί.</a:t>
            </a:r>
            <a:endParaRPr sz="2000">
              <a:solidFill>
                <a:schemeClr val="dk1"/>
              </a:solidFill>
              <a:latin typeface="Calibri"/>
              <a:ea typeface="Calibri"/>
              <a:cs typeface="Calibri"/>
              <a:sym typeface="Calibri"/>
            </a:endParaRPr>
          </a:p>
          <a:p>
            <a:pPr marL="342900" marR="62230" lvl="0" indent="-215900" algn="just" rtl="0">
              <a:spcBef>
                <a:spcPts val="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342900" marR="62230" lvl="0" indent="-342900" algn="just" rtl="0">
              <a:spcBef>
                <a:spcPts val="0"/>
              </a:spcBef>
              <a:spcAft>
                <a:spcPts val="0"/>
              </a:spcAft>
              <a:buClr>
                <a:schemeClr val="dk1"/>
              </a:buClr>
              <a:buSzPts val="2000"/>
              <a:buFont typeface="Arial"/>
              <a:buChar char="•"/>
            </a:pPr>
            <a:r>
              <a:rPr lang="el-GR" sz="2000" b="1">
                <a:solidFill>
                  <a:schemeClr val="dk1"/>
                </a:solidFill>
                <a:latin typeface="Calibri"/>
                <a:ea typeface="Calibri"/>
                <a:cs typeface="Calibri"/>
                <a:sym typeface="Calibri"/>
              </a:rPr>
              <a:t>Όλα τα μέλη της κοινοπραξίας πρέπει να προέρχονται από την ίδια χώρα</a:t>
            </a:r>
            <a:r>
              <a:rPr lang="el-GR" sz="2000">
                <a:solidFill>
                  <a:schemeClr val="dk1"/>
                </a:solidFill>
                <a:latin typeface="Calibri"/>
                <a:ea typeface="Calibri"/>
                <a:cs typeface="Calibri"/>
                <a:sym typeface="Calibri"/>
              </a:rPr>
              <a:t> </a:t>
            </a:r>
            <a:r>
              <a:rPr lang="el-GR" sz="2000" b="1">
                <a:solidFill>
                  <a:schemeClr val="dk1"/>
                </a:solidFill>
                <a:latin typeface="Calibri"/>
                <a:ea typeface="Calibri"/>
                <a:cs typeface="Calibri"/>
                <a:sym typeface="Calibri"/>
              </a:rPr>
              <a:t>με τον συντονιστή της κοινοπραξίας </a:t>
            </a:r>
            <a:r>
              <a:rPr lang="el-GR" sz="2000">
                <a:solidFill>
                  <a:schemeClr val="dk1"/>
                </a:solidFill>
                <a:latin typeface="Calibri"/>
                <a:ea typeface="Calibri"/>
                <a:cs typeface="Calibri"/>
                <a:sym typeface="Calibri"/>
              </a:rPr>
              <a:t>και πρέπει να είναι επιλέξιμοι για συμμετοχή στον Τομέα της ΒΔ1 που επιλέγουν.</a:t>
            </a:r>
            <a:endParaRPr sz="2000">
              <a:solidFill>
                <a:schemeClr val="dk1"/>
              </a:solidFill>
              <a:latin typeface="Calibri"/>
              <a:ea typeface="Calibri"/>
              <a:cs typeface="Calibri"/>
              <a:sym typeface="Calibri"/>
            </a:endParaRPr>
          </a:p>
          <a:p>
            <a:pPr marL="342900" marR="62230" lvl="0" indent="-215900" algn="just" rtl="0">
              <a:spcBef>
                <a:spcPts val="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1" indent="0" algn="l" rtl="0">
              <a:lnSpc>
                <a:spcPct val="90000"/>
              </a:lnSpc>
              <a:spcBef>
                <a:spcPts val="0"/>
              </a:spcBef>
              <a:spcAft>
                <a:spcPts val="0"/>
              </a:spcAft>
              <a:buNone/>
            </a:pPr>
            <a:endParaRPr sz="1800" b="0" i="0" u="none" strike="noStrike" cap="none">
              <a:solidFill>
                <a:srgbClr val="17365D"/>
              </a:solidFill>
              <a:latin typeface="Calibri"/>
              <a:ea typeface="Calibri"/>
              <a:cs typeface="Calibri"/>
              <a:sym typeface="Calibri"/>
            </a:endParaRPr>
          </a:p>
        </p:txBody>
      </p:sp>
      <p:sp>
        <p:nvSpPr>
          <p:cNvPr id="581" name="Google Shape;581;p27"/>
          <p:cNvSpPr txBox="1"/>
          <p:nvPr/>
        </p:nvSpPr>
        <p:spPr>
          <a:xfrm flipH="1">
            <a:off x="288756" y="69354"/>
            <a:ext cx="1011115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ΕΙΔΗ ΔΙΑΠΙΣΤΕΥΣΗΣ ERASMUS</a:t>
            </a:r>
            <a:endParaRPr sz="2800" b="1" dirty="0">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28"/>
          <p:cNvSpPr txBox="1"/>
          <p:nvPr/>
        </p:nvSpPr>
        <p:spPr>
          <a:xfrm flipH="1">
            <a:off x="399777" y="792761"/>
            <a:ext cx="115235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dk1"/>
                </a:solidFill>
                <a:latin typeface="Calibri"/>
                <a:ea typeface="Calibri"/>
                <a:cs typeface="Calibri"/>
                <a:sym typeface="Calibri"/>
              </a:rPr>
              <a:t>Κοινοπραξίες κινητικότητας:</a:t>
            </a:r>
            <a:endParaRPr sz="2800" b="1" dirty="0">
              <a:solidFill>
                <a:schemeClr val="dk1"/>
              </a:solidFill>
              <a:latin typeface="Calibri"/>
              <a:ea typeface="Calibri"/>
              <a:cs typeface="Calibri"/>
              <a:sym typeface="Calibri"/>
            </a:endParaRPr>
          </a:p>
        </p:txBody>
      </p:sp>
      <p:sp>
        <p:nvSpPr>
          <p:cNvPr id="588" name="Google Shape;588;p28"/>
          <p:cNvSpPr/>
          <p:nvPr/>
        </p:nvSpPr>
        <p:spPr>
          <a:xfrm>
            <a:off x="568220" y="1525332"/>
            <a:ext cx="11186633" cy="4985980"/>
          </a:xfrm>
          <a:prstGeom prst="rect">
            <a:avLst/>
          </a:prstGeom>
          <a:noFill/>
          <a:ln>
            <a:noFill/>
          </a:ln>
        </p:spPr>
        <p:txBody>
          <a:bodyPr spcFirstLastPara="1" wrap="square" lIns="91425" tIns="45700" rIns="91425" bIns="45700" anchor="t" anchorCtr="0">
            <a:spAutoFit/>
          </a:bodyPr>
          <a:lstStyle/>
          <a:p>
            <a:pPr marL="285750" marR="62230" lvl="0" indent="-285750" algn="just" rtl="0">
              <a:spcBef>
                <a:spcPts val="0"/>
              </a:spcBef>
              <a:spcAft>
                <a:spcPts val="0"/>
              </a:spcAft>
              <a:buClr>
                <a:schemeClr val="dk1"/>
              </a:buClr>
              <a:buSzPts val="2000"/>
              <a:buFont typeface="Arial"/>
              <a:buChar char="•"/>
            </a:pPr>
            <a:r>
              <a:rPr lang="el-GR" sz="2000">
                <a:solidFill>
                  <a:schemeClr val="dk1"/>
                </a:solidFill>
                <a:latin typeface="Calibri"/>
                <a:ea typeface="Calibri"/>
                <a:cs typeface="Calibri"/>
                <a:sym typeface="Calibri"/>
              </a:rPr>
              <a:t>Ο συντονιστής οργανισμός πρέπει να διαθέτει την ικανότητα να συντονίσει την κοινοπραξία σύμφωνα με:</a:t>
            </a:r>
            <a:endParaRPr/>
          </a:p>
          <a:p>
            <a:pPr marL="800100" marR="62230" lvl="1" indent="-342900" algn="just" rtl="0">
              <a:spcBef>
                <a:spcPts val="0"/>
              </a:spcBef>
              <a:spcAft>
                <a:spcPts val="0"/>
              </a:spcAft>
              <a:buClr>
                <a:schemeClr val="dk1"/>
              </a:buClr>
              <a:buSzPts val="2000"/>
              <a:buFont typeface="Noto Sans Symbols"/>
              <a:buChar char="✔"/>
            </a:pPr>
            <a:r>
              <a:rPr lang="el-GR" sz="2000" b="0" i="0" u="none" strike="noStrike" cap="none">
                <a:solidFill>
                  <a:schemeClr val="dk1"/>
                </a:solidFill>
                <a:latin typeface="Calibri"/>
                <a:ea typeface="Calibri"/>
                <a:cs typeface="Calibri"/>
                <a:sym typeface="Calibri"/>
              </a:rPr>
              <a:t>Το προτεινόμενο Erasmus Plan, </a:t>
            </a:r>
            <a:endParaRPr/>
          </a:p>
          <a:p>
            <a:pPr marL="800100" marR="62230" lvl="1" indent="-342900" algn="just" rtl="0">
              <a:spcBef>
                <a:spcPts val="0"/>
              </a:spcBef>
              <a:spcAft>
                <a:spcPts val="0"/>
              </a:spcAft>
              <a:buClr>
                <a:schemeClr val="dk1"/>
              </a:buClr>
              <a:buSzPts val="2000"/>
              <a:buFont typeface="Noto Sans Symbols"/>
              <a:buChar char="✔"/>
            </a:pPr>
            <a:r>
              <a:rPr lang="el-GR" sz="2000" b="0" i="0" u="none" strike="noStrike" cap="none">
                <a:solidFill>
                  <a:schemeClr val="dk1"/>
                </a:solidFill>
                <a:latin typeface="Calibri"/>
                <a:ea typeface="Calibri"/>
                <a:cs typeface="Calibri"/>
                <a:sym typeface="Calibri"/>
              </a:rPr>
              <a:t>Τον σκοπό της κοινοπραξίας, </a:t>
            </a:r>
            <a:endParaRPr/>
          </a:p>
          <a:p>
            <a:pPr marL="800100" marR="62230" lvl="1" indent="-342900" algn="just" rtl="0">
              <a:spcBef>
                <a:spcPts val="0"/>
              </a:spcBef>
              <a:spcAft>
                <a:spcPts val="0"/>
              </a:spcAft>
              <a:buClr>
                <a:schemeClr val="dk1"/>
              </a:buClr>
              <a:buSzPts val="2000"/>
              <a:buFont typeface="Noto Sans Symbols"/>
              <a:buChar char="✔"/>
            </a:pPr>
            <a:r>
              <a:rPr lang="el-GR" sz="2000" b="0" i="0" u="none" strike="noStrike" cap="none">
                <a:solidFill>
                  <a:schemeClr val="dk1"/>
                </a:solidFill>
                <a:latin typeface="Calibri"/>
                <a:ea typeface="Calibri"/>
                <a:cs typeface="Calibri"/>
                <a:sym typeface="Calibri"/>
              </a:rPr>
              <a:t>Την προβλεπόμενη κατανομή καθηκόντων,</a:t>
            </a:r>
            <a:endParaRPr/>
          </a:p>
          <a:p>
            <a:pPr marL="800100" marR="62230" lvl="1" indent="-342900" algn="just" rtl="0">
              <a:spcBef>
                <a:spcPts val="0"/>
              </a:spcBef>
              <a:spcAft>
                <a:spcPts val="0"/>
              </a:spcAft>
              <a:buClr>
                <a:schemeClr val="dk1"/>
              </a:buClr>
              <a:buSzPts val="2000"/>
              <a:buFont typeface="Noto Sans Symbols"/>
              <a:buChar char="✔"/>
            </a:pPr>
            <a:r>
              <a:rPr lang="el-GR" sz="20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Τα πρότυπα ποιότητας του προγράμματος Erasmus</a:t>
            </a:r>
            <a:endParaRPr sz="2000" b="0" i="0" u="none" strike="noStrike" cap="none">
              <a:solidFill>
                <a:schemeClr val="dk1"/>
              </a:solidFill>
              <a:latin typeface="Calibri"/>
              <a:ea typeface="Calibri"/>
              <a:cs typeface="Calibri"/>
              <a:sym typeface="Calibri"/>
            </a:endParaRPr>
          </a:p>
          <a:p>
            <a:pPr marL="800100" marR="62230" lvl="1" indent="-215900" algn="just" rtl="0">
              <a:spcBef>
                <a:spcPts val="0"/>
              </a:spcBef>
              <a:spcAft>
                <a:spcPts val="0"/>
              </a:spcAft>
              <a:buClr>
                <a:schemeClr val="dk1"/>
              </a:buClr>
              <a:buSzPts val="2000"/>
              <a:buFont typeface="Noto Sans Symbols"/>
              <a:buNone/>
            </a:pPr>
            <a:endParaRPr sz="2000" b="0" i="0" u="none" strike="noStrike" cap="none">
              <a:solidFill>
                <a:schemeClr val="dk1"/>
              </a:solidFill>
              <a:latin typeface="Calibri"/>
              <a:ea typeface="Calibri"/>
              <a:cs typeface="Calibri"/>
              <a:sym typeface="Calibri"/>
            </a:endParaRPr>
          </a:p>
          <a:p>
            <a:pPr marL="285750" marR="62230" lvl="0" indent="-285750" algn="just" rtl="0">
              <a:spcBef>
                <a:spcPts val="0"/>
              </a:spcBef>
              <a:spcAft>
                <a:spcPts val="0"/>
              </a:spcAft>
              <a:buClr>
                <a:schemeClr val="dk1"/>
              </a:buClr>
              <a:buSzPts val="2000"/>
              <a:buFont typeface="Arial"/>
              <a:buChar char="•"/>
            </a:pPr>
            <a:r>
              <a:rPr lang="el-GR" sz="2000">
                <a:solidFill>
                  <a:schemeClr val="dk1"/>
                </a:solidFill>
                <a:latin typeface="Calibri"/>
                <a:ea typeface="Calibri"/>
                <a:cs typeface="Calibri"/>
                <a:sym typeface="Calibri"/>
              </a:rPr>
              <a:t>Απαιτείται Διαπίστευση Erasmus για όλους τους συντονιστές κοινοπραξιών, αλλά όχι για τα μέλη των  κοινοπραξιών.</a:t>
            </a:r>
            <a:endParaRPr/>
          </a:p>
          <a:p>
            <a:pPr marL="285750" marR="62230" lvl="0" indent="-158750" algn="just" rtl="0">
              <a:spcBef>
                <a:spcPts val="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285750" marR="62230" lvl="0" indent="-285750" algn="just" rtl="0">
              <a:spcBef>
                <a:spcPts val="0"/>
              </a:spcBef>
              <a:spcAft>
                <a:spcPts val="0"/>
              </a:spcAft>
              <a:buClr>
                <a:schemeClr val="dk1"/>
              </a:buClr>
              <a:buSzPts val="2000"/>
              <a:buFont typeface="Arial"/>
              <a:buChar char="•"/>
            </a:pPr>
            <a:r>
              <a:rPr lang="el-GR" sz="2000">
                <a:solidFill>
                  <a:schemeClr val="dk1"/>
                </a:solidFill>
                <a:latin typeface="Calibri"/>
                <a:ea typeface="Calibri"/>
                <a:cs typeface="Calibri"/>
                <a:sym typeface="Calibri"/>
              </a:rPr>
              <a:t>Ο διαπιστευμένος συντονιστής κοινοπραξίας κινητικότητας μπορεί να  διοργανώνει ο ίδιος δραστηριότητες και επιπλέον μπορεί να προσφέρει ευκαιρίες κινητικότητας σε άλλους οργανισμούς - μέλη της κοινοπραξίας του.</a:t>
            </a:r>
            <a:endParaRPr/>
          </a:p>
          <a:p>
            <a:pPr marL="285750" marR="62230" lvl="0" indent="-158750" algn="just" rtl="0">
              <a:spcBef>
                <a:spcPts val="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285750" marR="62230" lvl="0" indent="-285750" algn="just" rtl="0">
              <a:spcBef>
                <a:spcPts val="0"/>
              </a:spcBef>
              <a:spcAft>
                <a:spcPts val="0"/>
              </a:spcAft>
              <a:buClr>
                <a:schemeClr val="dk1"/>
              </a:buClr>
              <a:buSzPts val="2000"/>
              <a:buFont typeface="Arial"/>
              <a:buChar char="•"/>
            </a:pPr>
            <a:r>
              <a:rPr lang="el-GR" sz="2000">
                <a:solidFill>
                  <a:schemeClr val="dk1"/>
                </a:solidFill>
                <a:latin typeface="Calibri"/>
                <a:ea typeface="Calibri"/>
                <a:cs typeface="Calibri"/>
                <a:sym typeface="Calibri"/>
              </a:rPr>
              <a:t>Ένας οργανισμός μπορεί να είναι συντονιστής μόνο μιας κοινοπραξίας σε κάθε τομέα.</a:t>
            </a:r>
            <a:endParaRPr sz="1800">
              <a:solidFill>
                <a:schemeClr val="dk1"/>
              </a:solidFill>
              <a:latin typeface="Century Gothic"/>
              <a:ea typeface="Century Gothic"/>
              <a:cs typeface="Century Gothic"/>
              <a:sym typeface="Century Gothic"/>
            </a:endParaRPr>
          </a:p>
          <a:p>
            <a:pPr marL="0" marR="0" lvl="1" indent="0" algn="l" rtl="0">
              <a:spcBef>
                <a:spcPts val="0"/>
              </a:spcBef>
              <a:spcAft>
                <a:spcPts val="0"/>
              </a:spcAft>
              <a:buNone/>
            </a:pPr>
            <a:endParaRPr sz="1800" b="0" i="0" u="none" strike="noStrike" cap="none">
              <a:solidFill>
                <a:srgbClr val="17365D"/>
              </a:solidFill>
              <a:latin typeface="Calibri"/>
              <a:ea typeface="Calibri"/>
              <a:cs typeface="Calibri"/>
              <a:sym typeface="Calibri"/>
            </a:endParaRPr>
          </a:p>
        </p:txBody>
      </p:sp>
      <p:sp>
        <p:nvSpPr>
          <p:cNvPr id="589" name="Google Shape;589;p28"/>
          <p:cNvSpPr txBox="1"/>
          <p:nvPr/>
        </p:nvSpPr>
        <p:spPr>
          <a:xfrm flipH="1">
            <a:off x="312819" y="60190"/>
            <a:ext cx="1011115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ΕΙΔΗ ΔΙΑΠΙΣΤΕΥΣΗΣ ERASMUS</a:t>
            </a:r>
            <a:endParaRPr sz="2800" b="1" dirty="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29"/>
          <p:cNvSpPr txBox="1"/>
          <p:nvPr/>
        </p:nvSpPr>
        <p:spPr>
          <a:xfrm flipH="1">
            <a:off x="192502" y="60190"/>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ΧΡΟΝΟΔΙΑΓΡΑΜΜΑ ΠΡΟΣΚΛΗΣΗΣ</a:t>
            </a:r>
            <a:endParaRPr sz="2800" b="1" dirty="0">
              <a:solidFill>
                <a:schemeClr val="lt1"/>
              </a:solidFill>
              <a:latin typeface="Calibri"/>
              <a:ea typeface="Calibri"/>
              <a:cs typeface="Calibri"/>
              <a:sym typeface="Calibri"/>
            </a:endParaRPr>
          </a:p>
        </p:txBody>
      </p:sp>
      <p:sp>
        <p:nvSpPr>
          <p:cNvPr id="596" name="Google Shape;596;p29"/>
          <p:cNvSpPr/>
          <p:nvPr/>
        </p:nvSpPr>
        <p:spPr>
          <a:xfrm>
            <a:off x="572868" y="873803"/>
            <a:ext cx="10593363" cy="965264"/>
          </a:xfrm>
          <a:prstGeom prst="rect">
            <a:avLst/>
          </a:prstGeom>
          <a:noFill/>
          <a:ln>
            <a:noFill/>
          </a:ln>
        </p:spPr>
        <p:txBody>
          <a:bodyPr spcFirstLastPara="1" wrap="square" lIns="91425" tIns="45700" rIns="91425" bIns="45700" anchor="t" anchorCtr="0">
            <a:spAutoFit/>
          </a:bodyPr>
          <a:lstStyle/>
          <a:p>
            <a:pPr marL="285750" marR="62230" lvl="0" indent="-171450" algn="just" rtl="0">
              <a:lnSpc>
                <a:spcPct val="101400"/>
              </a:lnSpc>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285750" marR="62230" lvl="0" indent="-171450" algn="just" rtl="0">
              <a:lnSpc>
                <a:spcPct val="101400"/>
              </a:lnSpc>
              <a:spcBef>
                <a:spcPts val="50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285750" marR="0" lvl="1" indent="-171450" algn="l" rtl="0">
              <a:lnSpc>
                <a:spcPct val="90000"/>
              </a:lnSpc>
              <a:spcBef>
                <a:spcPts val="0"/>
              </a:spcBef>
              <a:spcAft>
                <a:spcPts val="0"/>
              </a:spcAft>
              <a:buClr>
                <a:schemeClr val="dk1"/>
              </a:buClr>
              <a:buSzPts val="1800"/>
              <a:buFont typeface="Arial"/>
              <a:buNone/>
            </a:pPr>
            <a:endParaRPr sz="1800" b="0" i="0" u="none" strike="noStrike" cap="none">
              <a:solidFill>
                <a:srgbClr val="17365D"/>
              </a:solidFill>
              <a:latin typeface="Calibri"/>
              <a:ea typeface="Calibri"/>
              <a:cs typeface="Calibri"/>
              <a:sym typeface="Calibri"/>
            </a:endParaRPr>
          </a:p>
        </p:txBody>
      </p:sp>
      <p:grpSp>
        <p:nvGrpSpPr>
          <p:cNvPr id="597" name="Google Shape;597;p29"/>
          <p:cNvGrpSpPr/>
          <p:nvPr/>
        </p:nvGrpSpPr>
        <p:grpSpPr>
          <a:xfrm>
            <a:off x="1027449" y="780278"/>
            <a:ext cx="7933671" cy="5042263"/>
            <a:chOff x="1681" y="-168333"/>
            <a:chExt cx="7959506" cy="5042263"/>
          </a:xfrm>
        </p:grpSpPr>
        <p:sp>
          <p:nvSpPr>
            <p:cNvPr id="598" name="Google Shape;598;p29"/>
            <p:cNvSpPr/>
            <p:nvPr/>
          </p:nvSpPr>
          <p:spPr>
            <a:xfrm rot="5400000">
              <a:off x="318479" y="3398518"/>
              <a:ext cx="954243" cy="1587840"/>
            </a:xfrm>
            <a:prstGeom prst="corner">
              <a:avLst>
                <a:gd name="adj1" fmla="val 16120"/>
                <a:gd name="adj2" fmla="val 16110"/>
              </a:avLst>
            </a:prstGeom>
            <a:gradFill>
              <a:gsLst>
                <a:gs pos="0">
                  <a:srgbClr val="6EA5DA"/>
                </a:gs>
                <a:gs pos="50000">
                  <a:srgbClr val="529BDA"/>
                </a:gs>
                <a:gs pos="100000">
                  <a:srgbClr val="4188C8"/>
                </a:gs>
              </a:gsLst>
              <a:lin ang="5400000" scaled="0"/>
            </a:gradFill>
            <a:ln w="9525"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9"/>
            <p:cNvSpPr/>
            <p:nvPr/>
          </p:nvSpPr>
          <p:spPr>
            <a:xfrm>
              <a:off x="137653" y="3617374"/>
              <a:ext cx="1640352" cy="1256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9"/>
            <p:cNvSpPr txBox="1"/>
            <p:nvPr/>
          </p:nvSpPr>
          <p:spPr>
            <a:xfrm>
              <a:off x="137653" y="3617374"/>
              <a:ext cx="1640352" cy="1256556"/>
            </a:xfrm>
            <a:prstGeom prst="rect">
              <a:avLst/>
            </a:prstGeom>
            <a:noFill/>
            <a:ln>
              <a:noFill/>
            </a:ln>
          </p:spPr>
          <p:txBody>
            <a:bodyPr spcFirstLastPara="1" wrap="square" lIns="60950" tIns="60950" rIns="60950" bIns="60950" anchor="t"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a:solidFill>
                  <a:srgbClr val="3F3F3F"/>
                </a:solidFill>
                <a:latin typeface="Calibri"/>
                <a:ea typeface="Calibri"/>
                <a:cs typeface="Calibri"/>
                <a:sym typeface="Calibri"/>
              </a:endParaRPr>
            </a:p>
          </p:txBody>
        </p:sp>
        <p:sp>
          <p:nvSpPr>
            <p:cNvPr id="601" name="Google Shape;601;p29"/>
            <p:cNvSpPr/>
            <p:nvPr/>
          </p:nvSpPr>
          <p:spPr>
            <a:xfrm>
              <a:off x="1300710" y="3421902"/>
              <a:ext cx="270473" cy="270473"/>
            </a:xfrm>
            <a:prstGeom prst="triangle">
              <a:avLst>
                <a:gd name="adj" fmla="val 100000"/>
              </a:avLst>
            </a:prstGeom>
            <a:gradFill>
              <a:gsLst>
                <a:gs pos="0">
                  <a:srgbClr val="6CBAD5"/>
                </a:gs>
                <a:gs pos="50000">
                  <a:srgbClr val="4EB5D6"/>
                </a:gs>
                <a:gs pos="100000">
                  <a:srgbClr val="3EA2C3"/>
                </a:gs>
              </a:gsLst>
              <a:lin ang="5400000" scaled="0"/>
            </a:gradFill>
            <a:ln w="9525" cap="flat" cmpd="sng">
              <a:solidFill>
                <a:srgbClr val="56B2D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9"/>
            <p:cNvSpPr/>
            <p:nvPr/>
          </p:nvSpPr>
          <p:spPr>
            <a:xfrm rot="5400000">
              <a:off x="1861771" y="2405104"/>
              <a:ext cx="954243" cy="1587840"/>
            </a:xfrm>
            <a:prstGeom prst="corner">
              <a:avLst>
                <a:gd name="adj1" fmla="val 16120"/>
                <a:gd name="adj2" fmla="val 16110"/>
              </a:avLst>
            </a:prstGeom>
            <a:gradFill>
              <a:gsLst>
                <a:gs pos="0">
                  <a:srgbClr val="69D0D1"/>
                </a:gs>
                <a:gs pos="50000">
                  <a:srgbClr val="4AD0D2"/>
                </a:gs>
                <a:gs pos="100000">
                  <a:srgbClr val="3ABFC0"/>
                </a:gs>
              </a:gsLst>
              <a:lin ang="5400000" scaled="0"/>
            </a:gradFill>
            <a:ln w="9525" cap="flat" cmpd="sng">
              <a:solidFill>
                <a:srgbClr val="52CBC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9"/>
            <p:cNvSpPr/>
            <p:nvPr/>
          </p:nvSpPr>
          <p:spPr>
            <a:xfrm>
              <a:off x="211017" y="3906938"/>
              <a:ext cx="2893972" cy="94305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9"/>
            <p:cNvSpPr txBox="1"/>
            <p:nvPr/>
          </p:nvSpPr>
          <p:spPr>
            <a:xfrm>
              <a:off x="202151" y="3918905"/>
              <a:ext cx="2893972" cy="943058"/>
            </a:xfrm>
            <a:prstGeom prst="rect">
              <a:avLst/>
            </a:prstGeom>
            <a:noFill/>
            <a:ln>
              <a:noFill/>
            </a:ln>
          </p:spPr>
          <p:txBody>
            <a:bodyPr spcFirstLastPara="1" wrap="square" lIns="60950" tIns="60950" rIns="60950" bIns="60950" anchor="t" anchorCtr="0">
              <a:noAutofit/>
            </a:bodyPr>
            <a:lstStyle/>
            <a:p>
              <a:pPr marL="0" marR="0" lvl="0" indent="0" algn="l" rtl="0">
                <a:lnSpc>
                  <a:spcPct val="100000"/>
                </a:lnSpc>
                <a:spcBef>
                  <a:spcPts val="0"/>
                </a:spcBef>
                <a:spcAft>
                  <a:spcPts val="0"/>
                </a:spcAft>
                <a:buClr>
                  <a:srgbClr val="3F3F3F"/>
                </a:buClr>
                <a:buSzPts val="1600"/>
                <a:buFont typeface="Calibri"/>
                <a:buNone/>
              </a:pPr>
              <a:r>
                <a:rPr lang="el-GR" sz="1600" b="1" dirty="0">
                  <a:solidFill>
                    <a:schemeClr val="dk1"/>
                  </a:solidFill>
                  <a:latin typeface="Calibri"/>
                  <a:ea typeface="Calibri"/>
                  <a:cs typeface="Calibri"/>
                  <a:sym typeface="Calibri"/>
                </a:rPr>
                <a:t>Προθεσμία</a:t>
              </a:r>
              <a:endParaRPr dirty="0">
                <a:solidFill>
                  <a:schemeClr val="dk1"/>
                </a:solidFill>
              </a:endParaRPr>
            </a:p>
            <a:p>
              <a:pPr marL="0" marR="0" lvl="0" indent="0" algn="l" rtl="0">
                <a:lnSpc>
                  <a:spcPct val="100000"/>
                </a:lnSpc>
                <a:spcBef>
                  <a:spcPts val="0"/>
                </a:spcBef>
                <a:spcAft>
                  <a:spcPts val="0"/>
                </a:spcAft>
                <a:buClr>
                  <a:srgbClr val="3F3F3F"/>
                </a:buClr>
                <a:buSzPts val="1600"/>
                <a:buFont typeface="Calibri"/>
                <a:buNone/>
              </a:pPr>
              <a:r>
                <a:rPr lang="el-GR" sz="1600" b="1" dirty="0">
                  <a:solidFill>
                    <a:schemeClr val="dk1"/>
                  </a:solidFill>
                  <a:latin typeface="Calibri"/>
                  <a:ea typeface="Calibri"/>
                  <a:cs typeface="Calibri"/>
                  <a:sym typeface="Calibri"/>
                </a:rPr>
                <a:t>υποβολής αίτησης για Διαπίστευση</a:t>
              </a:r>
              <a:endParaRPr dirty="0">
                <a:solidFill>
                  <a:schemeClr val="dk1"/>
                </a:solidFill>
              </a:endParaRPr>
            </a:p>
            <a:p>
              <a:pPr marL="0" marR="0" lvl="0" indent="0" algn="l" rtl="0">
                <a:lnSpc>
                  <a:spcPct val="100000"/>
                </a:lnSpc>
                <a:spcBef>
                  <a:spcPts val="0"/>
                </a:spcBef>
                <a:spcAft>
                  <a:spcPts val="0"/>
                </a:spcAft>
                <a:buClr>
                  <a:srgbClr val="FF0000"/>
                </a:buClr>
                <a:buSzPts val="1600"/>
                <a:buFont typeface="Calibri"/>
                <a:buNone/>
              </a:pPr>
              <a:r>
                <a:rPr lang="el-GR" sz="1600" b="1" dirty="0">
                  <a:solidFill>
                    <a:srgbClr val="FF0000"/>
                  </a:solidFill>
                  <a:latin typeface="Calibri"/>
                  <a:ea typeface="Calibri"/>
                  <a:cs typeface="Calibri"/>
                  <a:sym typeface="Calibri"/>
                </a:rPr>
                <a:t>29 Σεπτεμβρίου 2026, </a:t>
              </a:r>
              <a:endParaRPr dirty="0"/>
            </a:p>
            <a:p>
              <a:pPr marL="0" marR="0" lvl="0" indent="0" algn="l" rtl="0">
                <a:lnSpc>
                  <a:spcPct val="100000"/>
                </a:lnSpc>
                <a:spcBef>
                  <a:spcPts val="0"/>
                </a:spcBef>
                <a:spcAft>
                  <a:spcPts val="0"/>
                </a:spcAft>
                <a:buClr>
                  <a:srgbClr val="FF0000"/>
                </a:buClr>
                <a:buSzPts val="1600"/>
                <a:buFont typeface="Calibri"/>
                <a:buNone/>
              </a:pPr>
              <a:r>
                <a:rPr lang="el-GR" sz="1600" b="1" dirty="0">
                  <a:solidFill>
                    <a:srgbClr val="FF0000"/>
                  </a:solidFill>
                  <a:latin typeface="Calibri"/>
                  <a:ea typeface="Calibri"/>
                  <a:cs typeface="Calibri"/>
                  <a:sym typeface="Calibri"/>
                </a:rPr>
                <a:t>12:00 (CET)</a:t>
              </a:r>
              <a:endParaRPr sz="1600" b="1" dirty="0">
                <a:solidFill>
                  <a:srgbClr val="FF0000"/>
                </a:solidFill>
                <a:latin typeface="Calibri"/>
                <a:ea typeface="Calibri"/>
                <a:cs typeface="Calibri"/>
                <a:sym typeface="Calibri"/>
              </a:endParaRPr>
            </a:p>
          </p:txBody>
        </p:sp>
        <p:sp>
          <p:nvSpPr>
            <p:cNvPr id="605" name="Google Shape;605;p29"/>
            <p:cNvSpPr/>
            <p:nvPr/>
          </p:nvSpPr>
          <p:spPr>
            <a:xfrm>
              <a:off x="2834730" y="2419814"/>
              <a:ext cx="270473" cy="270473"/>
            </a:xfrm>
            <a:prstGeom prst="triangle">
              <a:avLst>
                <a:gd name="adj" fmla="val 100000"/>
              </a:avLst>
            </a:prstGeom>
            <a:gradFill>
              <a:gsLst>
                <a:gs pos="0">
                  <a:srgbClr val="66CEB3"/>
                </a:gs>
                <a:gs pos="50000">
                  <a:srgbClr val="47CDAF"/>
                </a:gs>
                <a:gs pos="100000">
                  <a:srgbClr val="37BC9E"/>
                </a:gs>
              </a:gsLst>
              <a:lin ang="5400000" scaled="0"/>
            </a:gradFill>
            <a:ln w="9525" cap="flat" cmpd="sng">
              <a:solidFill>
                <a:srgbClr val="4EC8A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9"/>
            <p:cNvSpPr/>
            <p:nvPr/>
          </p:nvSpPr>
          <p:spPr>
            <a:xfrm rot="5400000">
              <a:off x="3465065" y="1443566"/>
              <a:ext cx="954243" cy="1587840"/>
            </a:xfrm>
            <a:prstGeom prst="corner">
              <a:avLst>
                <a:gd name="adj1" fmla="val 16120"/>
                <a:gd name="adj2" fmla="val 16110"/>
              </a:avLst>
            </a:prstGeom>
            <a:gradFill>
              <a:gsLst>
                <a:gs pos="0">
                  <a:srgbClr val="65C998"/>
                </a:gs>
                <a:gs pos="50000">
                  <a:srgbClr val="46C78C"/>
                </a:gs>
                <a:gs pos="100000">
                  <a:srgbClr val="35B87B"/>
                </a:gs>
              </a:gsLst>
              <a:lin ang="5400000" scaled="0"/>
            </a:gradFill>
            <a:ln w="9525"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9"/>
            <p:cNvSpPr/>
            <p:nvPr/>
          </p:nvSpPr>
          <p:spPr>
            <a:xfrm>
              <a:off x="1753300" y="2860498"/>
              <a:ext cx="1740225" cy="14076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9"/>
            <p:cNvSpPr txBox="1"/>
            <p:nvPr/>
          </p:nvSpPr>
          <p:spPr>
            <a:xfrm>
              <a:off x="1753300" y="2860498"/>
              <a:ext cx="1740225" cy="1407670"/>
            </a:xfrm>
            <a:prstGeom prst="rect">
              <a:avLst/>
            </a:prstGeom>
            <a:noFill/>
            <a:ln>
              <a:noFill/>
            </a:ln>
          </p:spPr>
          <p:txBody>
            <a:bodyPr spcFirstLastPara="1" wrap="square" lIns="60950" tIns="60950" rIns="60950" bIns="60950" anchor="t" anchorCtr="0">
              <a:noAutofit/>
            </a:bodyPr>
            <a:lstStyle/>
            <a:p>
              <a:pPr marL="0" marR="0" lvl="0" indent="0" algn="l" rtl="0">
                <a:lnSpc>
                  <a:spcPct val="100000"/>
                </a:lnSpc>
                <a:spcBef>
                  <a:spcPts val="0"/>
                </a:spcBef>
                <a:spcAft>
                  <a:spcPts val="0"/>
                </a:spcAft>
                <a:buClr>
                  <a:srgbClr val="3F3F3F"/>
                </a:buClr>
                <a:buSzPts val="1600"/>
                <a:buFont typeface="Calibri"/>
                <a:buNone/>
              </a:pPr>
              <a:r>
                <a:rPr lang="el-GR" sz="1600" b="1">
                  <a:solidFill>
                    <a:schemeClr val="dk1"/>
                  </a:solidFill>
                  <a:latin typeface="Calibri"/>
                  <a:ea typeface="Calibri"/>
                  <a:cs typeface="Calibri"/>
                  <a:sym typeface="Calibri"/>
                </a:rPr>
                <a:t>Αξιολόγηση αιτήσεων </a:t>
              </a:r>
              <a:endParaRPr>
                <a:solidFill>
                  <a:schemeClr val="dk1"/>
                </a:solidFill>
              </a:endParaRPr>
            </a:p>
          </p:txBody>
        </p:sp>
        <p:sp>
          <p:nvSpPr>
            <p:cNvPr id="609" name="Google Shape;609;p29"/>
            <p:cNvSpPr/>
            <p:nvPr/>
          </p:nvSpPr>
          <p:spPr>
            <a:xfrm>
              <a:off x="4500718" y="1468227"/>
              <a:ext cx="270473" cy="270473"/>
            </a:xfrm>
            <a:prstGeom prst="triangle">
              <a:avLst>
                <a:gd name="adj" fmla="val 100000"/>
              </a:avLst>
            </a:prstGeom>
            <a:gradFill>
              <a:gsLst>
                <a:gs pos="0">
                  <a:srgbClr val="62C57D"/>
                </a:gs>
                <a:gs pos="50000">
                  <a:srgbClr val="42C468"/>
                </a:gs>
                <a:gs pos="100000">
                  <a:srgbClr val="34B35A"/>
                </a:gs>
              </a:gsLst>
              <a:lin ang="5400000" scaled="0"/>
            </a:gradFill>
            <a:ln w="9525" cap="flat" cmpd="sng">
              <a:solidFill>
                <a:srgbClr val="49BF6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9"/>
            <p:cNvSpPr/>
            <p:nvPr/>
          </p:nvSpPr>
          <p:spPr>
            <a:xfrm rot="5400000">
              <a:off x="5091180" y="479108"/>
              <a:ext cx="954243" cy="1587840"/>
            </a:xfrm>
            <a:prstGeom prst="corner">
              <a:avLst>
                <a:gd name="adj1" fmla="val 16120"/>
                <a:gd name="adj2" fmla="val 16110"/>
              </a:avLst>
            </a:prstGeom>
            <a:gradFill>
              <a:gsLst>
                <a:gs pos="0">
                  <a:srgbClr val="60C165"/>
                </a:gs>
                <a:gs pos="50000">
                  <a:srgbClr val="3FBF47"/>
                </a:gs>
                <a:gs pos="100000">
                  <a:srgbClr val="32AE3A"/>
                </a:gs>
              </a:gsLst>
              <a:lin ang="5400000" scaled="0"/>
            </a:gradFill>
            <a:ln w="9525" cap="flat" cmpd="sng">
              <a:solidFill>
                <a:srgbClr val="46BA4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9"/>
            <p:cNvSpPr/>
            <p:nvPr/>
          </p:nvSpPr>
          <p:spPr>
            <a:xfrm>
              <a:off x="3382074" y="1947599"/>
              <a:ext cx="2082175" cy="12565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9"/>
            <p:cNvSpPr txBox="1"/>
            <p:nvPr/>
          </p:nvSpPr>
          <p:spPr>
            <a:xfrm>
              <a:off x="3382074" y="1947599"/>
              <a:ext cx="2082175" cy="1256556"/>
            </a:xfrm>
            <a:prstGeom prst="rect">
              <a:avLst/>
            </a:prstGeom>
            <a:noFill/>
            <a:ln>
              <a:noFill/>
            </a:ln>
          </p:spPr>
          <p:txBody>
            <a:bodyPr spcFirstLastPara="1" wrap="square" lIns="60950" tIns="60950" rIns="60950" bIns="60950" anchor="t" anchorCtr="0">
              <a:noAutofit/>
            </a:bodyPr>
            <a:lstStyle/>
            <a:p>
              <a:pPr marL="0" marR="0" lvl="0" indent="0" algn="l" rtl="0">
                <a:lnSpc>
                  <a:spcPct val="100000"/>
                </a:lnSpc>
                <a:spcBef>
                  <a:spcPts val="0"/>
                </a:spcBef>
                <a:spcAft>
                  <a:spcPts val="0"/>
                </a:spcAft>
                <a:buClr>
                  <a:srgbClr val="3F3F3F"/>
                </a:buClr>
                <a:buSzPts val="1600"/>
                <a:buFont typeface="Calibri"/>
                <a:buNone/>
              </a:pPr>
              <a:r>
                <a:rPr lang="el-GR" sz="1600" b="1">
                  <a:solidFill>
                    <a:schemeClr val="dk1"/>
                  </a:solidFill>
                  <a:latin typeface="Calibri"/>
                  <a:ea typeface="Calibri"/>
                  <a:cs typeface="Calibri"/>
                  <a:sym typeface="Calibri"/>
                </a:rPr>
                <a:t>Απόφαση απονομής της Διαπίστευσης</a:t>
              </a:r>
              <a:endParaRPr>
                <a:solidFill>
                  <a:schemeClr val="dk1"/>
                </a:solidFill>
              </a:endParaRPr>
            </a:p>
          </p:txBody>
        </p:sp>
        <p:sp>
          <p:nvSpPr>
            <p:cNvPr id="613" name="Google Shape;613;p29"/>
            <p:cNvSpPr/>
            <p:nvPr/>
          </p:nvSpPr>
          <p:spPr>
            <a:xfrm>
              <a:off x="6083684" y="509928"/>
              <a:ext cx="270473" cy="270473"/>
            </a:xfrm>
            <a:prstGeom prst="triangle">
              <a:avLst>
                <a:gd name="adj" fmla="val 100000"/>
              </a:avLst>
            </a:prstGeom>
            <a:gradFill>
              <a:gsLst>
                <a:gs pos="0">
                  <a:srgbClr val="6BBC5E"/>
                </a:gs>
                <a:gs pos="50000">
                  <a:srgbClr val="53B83E"/>
                </a:gs>
                <a:gs pos="100000">
                  <a:srgbClr val="46A732"/>
                </a:gs>
              </a:gsLst>
              <a:lin ang="5400000" scaled="0"/>
            </a:gradFill>
            <a:ln w="9525" cap="flat" cmpd="sng">
              <a:solidFill>
                <a:srgbClr val="58B34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9"/>
            <p:cNvSpPr/>
            <p:nvPr/>
          </p:nvSpPr>
          <p:spPr>
            <a:xfrm rot="5400000">
              <a:off x="6690145" y="-485131"/>
              <a:ext cx="954243" cy="1587840"/>
            </a:xfrm>
            <a:prstGeom prst="corner">
              <a:avLst>
                <a:gd name="adj1" fmla="val 16120"/>
                <a:gd name="adj2" fmla="val 16110"/>
              </a:avLst>
            </a:prstGeom>
            <a:gradFill>
              <a:gsLst>
                <a:gs pos="0">
                  <a:srgbClr val="7EB55F"/>
                </a:gs>
                <a:gs pos="50000">
                  <a:srgbClr val="6EB03F"/>
                </a:gs>
                <a:gs pos="100000">
                  <a:srgbClr val="5F9F34"/>
                </a:gs>
              </a:gsLst>
              <a:lin ang="5400000" scaled="0"/>
            </a:gradFill>
            <a:ln w="9525"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9"/>
            <p:cNvSpPr/>
            <p:nvPr/>
          </p:nvSpPr>
          <p:spPr>
            <a:xfrm>
              <a:off x="4991119" y="965263"/>
              <a:ext cx="1950836" cy="73615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9"/>
            <p:cNvSpPr txBox="1"/>
            <p:nvPr/>
          </p:nvSpPr>
          <p:spPr>
            <a:xfrm>
              <a:off x="4991119" y="965263"/>
              <a:ext cx="1950836" cy="736153"/>
            </a:xfrm>
            <a:prstGeom prst="rect">
              <a:avLst/>
            </a:prstGeom>
            <a:noFill/>
            <a:ln>
              <a:noFill/>
            </a:ln>
          </p:spPr>
          <p:txBody>
            <a:bodyPr spcFirstLastPara="1" wrap="square" lIns="60950" tIns="60950" rIns="60950" bIns="60950" anchor="t" anchorCtr="0">
              <a:noAutofit/>
            </a:bodyPr>
            <a:lstStyle/>
            <a:p>
              <a:pPr marL="0" marR="0" lvl="0" indent="0" algn="l" rtl="0">
                <a:lnSpc>
                  <a:spcPct val="100000"/>
                </a:lnSpc>
                <a:spcBef>
                  <a:spcPts val="0"/>
                </a:spcBef>
                <a:spcAft>
                  <a:spcPts val="0"/>
                </a:spcAft>
                <a:buClr>
                  <a:srgbClr val="3F3F3F"/>
                </a:buClr>
                <a:buSzPts val="1600"/>
                <a:buFont typeface="Calibri"/>
                <a:buNone/>
              </a:pPr>
              <a:r>
                <a:rPr lang="el-GR" sz="1600" b="1" dirty="0">
                  <a:solidFill>
                    <a:schemeClr val="dk1"/>
                  </a:solidFill>
                  <a:latin typeface="Calibri"/>
                  <a:ea typeface="Calibri"/>
                  <a:cs typeface="Calibri"/>
                  <a:sym typeface="Calibri"/>
                </a:rPr>
                <a:t>Ανακοίνωση αποτελεσμάτων</a:t>
              </a:r>
              <a:endParaRPr dirty="0">
                <a:solidFill>
                  <a:schemeClr val="dk1"/>
                </a:solidFill>
              </a:endParaRPr>
            </a:p>
            <a:p>
              <a:pPr marL="0" marR="0" lvl="0" indent="0" algn="l" rtl="0">
                <a:lnSpc>
                  <a:spcPct val="100000"/>
                </a:lnSpc>
                <a:spcBef>
                  <a:spcPts val="0"/>
                </a:spcBef>
                <a:spcAft>
                  <a:spcPts val="0"/>
                </a:spcAft>
                <a:buClr>
                  <a:srgbClr val="FF0000"/>
                </a:buClr>
                <a:buSzPts val="1600"/>
                <a:buFont typeface="Calibri"/>
                <a:buNone/>
              </a:pPr>
              <a:r>
                <a:rPr lang="el-GR" sz="1600" b="1" dirty="0">
                  <a:solidFill>
                    <a:srgbClr val="FF0000"/>
                  </a:solidFill>
                  <a:latin typeface="Calibri"/>
                  <a:ea typeface="Calibri"/>
                  <a:cs typeface="Calibri"/>
                  <a:sym typeface="Calibri"/>
                </a:rPr>
                <a:t>Δεκέμβριος 2026</a:t>
              </a:r>
              <a:endParaRPr dirty="0"/>
            </a:p>
          </p:txBody>
        </p:sp>
      </p:grpSp>
      <p:sp>
        <p:nvSpPr>
          <p:cNvPr id="617" name="Google Shape;617;p29"/>
          <p:cNvSpPr/>
          <p:nvPr/>
        </p:nvSpPr>
        <p:spPr>
          <a:xfrm>
            <a:off x="7575233" y="940936"/>
            <a:ext cx="2519700"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1600" b="1" dirty="0">
                <a:solidFill>
                  <a:schemeClr val="dk1"/>
                </a:solidFill>
                <a:latin typeface="Calibri"/>
                <a:ea typeface="Calibri"/>
                <a:cs typeface="Calibri"/>
                <a:sym typeface="Calibri"/>
              </a:rPr>
              <a:t>Υποβολή αιτήσεων για χρηματοδότηση (Πρόσκληση 2027)</a:t>
            </a:r>
            <a:endParaRPr sz="1600" b="1" dirty="0">
              <a:solidFill>
                <a:schemeClr val="dk1"/>
              </a:solidFill>
              <a:latin typeface="Calibri"/>
              <a:ea typeface="Calibri"/>
              <a:cs typeface="Calibri"/>
              <a:sym typeface="Calibri"/>
            </a:endParaRPr>
          </a:p>
          <a:p>
            <a:pPr marL="0" marR="0" lvl="0" indent="0" algn="l" rtl="0">
              <a:spcBef>
                <a:spcPts val="0"/>
              </a:spcBef>
              <a:spcAft>
                <a:spcPts val="0"/>
              </a:spcAft>
              <a:buNone/>
            </a:pPr>
            <a:r>
              <a:rPr lang="el-GR" sz="1600" b="1" dirty="0">
                <a:solidFill>
                  <a:srgbClr val="FF0000"/>
                </a:solidFill>
                <a:latin typeface="Calibri"/>
                <a:ea typeface="Calibri"/>
                <a:cs typeface="Calibri"/>
                <a:sym typeface="Calibri"/>
              </a:rPr>
              <a:t>Εκκρεμεί η ανακοίνωση της καταληκτικής ημερομηνίας</a:t>
            </a:r>
            <a:endParaRPr dirty="0"/>
          </a:p>
          <a:p>
            <a:pPr marL="0" marR="0" lvl="0" indent="0" algn="l" rtl="0">
              <a:spcBef>
                <a:spcPts val="0"/>
              </a:spcBef>
              <a:spcAft>
                <a:spcPts val="0"/>
              </a:spcAft>
              <a:buNone/>
            </a:pPr>
            <a:endParaRPr sz="1600" b="1" dirty="0">
              <a:solidFill>
                <a:srgbClr val="FF0000"/>
              </a:solidFill>
              <a:latin typeface="Calibri"/>
              <a:ea typeface="Calibri"/>
              <a:cs typeface="Calibri"/>
              <a:sym typeface="Calibri"/>
            </a:endParaRPr>
          </a:p>
        </p:txBody>
      </p:sp>
      <p:sp>
        <p:nvSpPr>
          <p:cNvPr id="618" name="Google Shape;618;p29"/>
          <p:cNvSpPr txBox="1"/>
          <p:nvPr/>
        </p:nvSpPr>
        <p:spPr>
          <a:xfrm>
            <a:off x="8545861" y="2796350"/>
            <a:ext cx="2620370" cy="2862322"/>
          </a:xfrm>
          <a:prstGeom prst="rect">
            <a:avLst/>
          </a:prstGeom>
          <a:noFill/>
          <a:ln w="28575" cap="flat" cmpd="sng">
            <a:solidFill>
              <a:srgbClr val="B43DBD"/>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800" dirty="0">
                <a:solidFill>
                  <a:schemeClr val="dk1"/>
                </a:solidFill>
                <a:latin typeface="Calibri"/>
                <a:ea typeface="Calibri"/>
                <a:cs typeface="Calibri"/>
                <a:sym typeface="Calibri"/>
              </a:rPr>
              <a:t>Οργανισμοί που θα απορριφθούν για τη Διαπίστευση Erasmus, μπορούν και πάλι να λάβουν επιχορήγηση στα πλαίσια της Πρόσκλησης 2027, </a:t>
            </a:r>
            <a:r>
              <a:rPr lang="el-GR" sz="1800" b="1" dirty="0">
                <a:solidFill>
                  <a:srgbClr val="00B050"/>
                </a:solidFill>
                <a:latin typeface="Calibri"/>
                <a:ea typeface="Calibri"/>
                <a:cs typeface="Calibri"/>
                <a:sym typeface="Calibri"/>
              </a:rPr>
              <a:t>εάν υποβάλουν αίτηση και εγκριθούν για σχέδιο μικρής διάρκειας (ΚΑ122).</a:t>
            </a:r>
            <a:endParaRPr sz="1800" b="1" dirty="0">
              <a:solidFill>
                <a:srgbClr val="00B05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8"/>
                                        </p:tgtEl>
                                        <p:attrNameLst>
                                          <p:attrName>style.visibility</p:attrName>
                                        </p:attrNameLst>
                                      </p:cBhvr>
                                      <p:to>
                                        <p:strVal val="visible"/>
                                      </p:to>
                                    </p:set>
                                    <p:animEffect transition="in" filter="fade">
                                      <p:cBhvr>
                                        <p:cTn id="7" dur="1000"/>
                                        <p:tgtEl>
                                          <p:spTgt spid="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DFFCFCB2-2D2A-841C-4C84-AAC15FC67F4C}"/>
            </a:ext>
          </a:extLst>
        </p:cNvPr>
        <p:cNvGrpSpPr/>
        <p:nvPr/>
      </p:nvGrpSpPr>
      <p:grpSpPr>
        <a:xfrm>
          <a:off x="0" y="0"/>
          <a:ext cx="0" cy="0"/>
          <a:chOff x="0" y="0"/>
          <a:chExt cx="0" cy="0"/>
        </a:xfrm>
      </p:grpSpPr>
      <p:sp>
        <p:nvSpPr>
          <p:cNvPr id="595" name="Google Shape;595;p29">
            <a:extLst>
              <a:ext uri="{FF2B5EF4-FFF2-40B4-BE49-F238E27FC236}">
                <a16:creationId xmlns:a16="http://schemas.microsoft.com/office/drawing/2014/main" id="{C708B33E-14AE-8A59-FB1A-992C08EFF465}"/>
              </a:ext>
            </a:extLst>
          </p:cNvPr>
          <p:cNvSpPr txBox="1"/>
          <p:nvPr/>
        </p:nvSpPr>
        <p:spPr>
          <a:xfrm flipH="1">
            <a:off x="192502" y="60190"/>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ΕΘΝΙΚΗ ΠΡΟΣΚΛΗΣΗ 202</a:t>
            </a:r>
            <a:r>
              <a:rPr lang="en-US" sz="2800" b="1" dirty="0">
                <a:solidFill>
                  <a:schemeClr val="lt1"/>
                </a:solidFill>
                <a:latin typeface="Calibri"/>
                <a:ea typeface="Calibri"/>
                <a:cs typeface="Calibri"/>
                <a:sym typeface="Calibri"/>
              </a:rPr>
              <a:t>6</a:t>
            </a:r>
            <a:endParaRPr sz="2800" b="1" dirty="0">
              <a:solidFill>
                <a:schemeClr val="lt1"/>
              </a:solidFill>
              <a:latin typeface="Calibri"/>
              <a:ea typeface="Calibri"/>
              <a:cs typeface="Calibri"/>
              <a:sym typeface="Calibri"/>
            </a:endParaRPr>
          </a:p>
        </p:txBody>
      </p:sp>
      <p:sp>
        <p:nvSpPr>
          <p:cNvPr id="596" name="Google Shape;596;p29">
            <a:extLst>
              <a:ext uri="{FF2B5EF4-FFF2-40B4-BE49-F238E27FC236}">
                <a16:creationId xmlns:a16="http://schemas.microsoft.com/office/drawing/2014/main" id="{6DCCC070-EB90-8199-7A95-8CF0BAE526D6}"/>
              </a:ext>
            </a:extLst>
          </p:cNvPr>
          <p:cNvSpPr/>
          <p:nvPr/>
        </p:nvSpPr>
        <p:spPr>
          <a:xfrm>
            <a:off x="572868" y="873803"/>
            <a:ext cx="10593363" cy="965264"/>
          </a:xfrm>
          <a:prstGeom prst="rect">
            <a:avLst/>
          </a:prstGeom>
          <a:noFill/>
          <a:ln>
            <a:noFill/>
          </a:ln>
        </p:spPr>
        <p:txBody>
          <a:bodyPr spcFirstLastPara="1" wrap="square" lIns="91425" tIns="45700" rIns="91425" bIns="45700" anchor="t" anchorCtr="0">
            <a:spAutoFit/>
          </a:bodyPr>
          <a:lstStyle/>
          <a:p>
            <a:pPr marL="285750" marR="62230" lvl="0" indent="-171450" algn="just" rtl="0">
              <a:lnSpc>
                <a:spcPct val="101400"/>
              </a:lnSpc>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285750" marR="62230" lvl="0" indent="-171450" algn="just" rtl="0">
              <a:lnSpc>
                <a:spcPct val="101400"/>
              </a:lnSpc>
              <a:spcBef>
                <a:spcPts val="50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285750" marR="0" lvl="1" indent="-171450" algn="l" rtl="0">
              <a:lnSpc>
                <a:spcPct val="90000"/>
              </a:lnSpc>
              <a:spcBef>
                <a:spcPts val="0"/>
              </a:spcBef>
              <a:spcAft>
                <a:spcPts val="0"/>
              </a:spcAft>
              <a:buClr>
                <a:schemeClr val="dk1"/>
              </a:buClr>
              <a:buSzPts val="1800"/>
              <a:buFont typeface="Arial"/>
              <a:buNone/>
            </a:pPr>
            <a:endParaRPr sz="1800" b="0" i="0" u="none" strike="noStrike" cap="none">
              <a:solidFill>
                <a:srgbClr val="17365D"/>
              </a:solidFill>
              <a:latin typeface="Calibri"/>
              <a:ea typeface="Calibri"/>
              <a:cs typeface="Calibri"/>
              <a:sym typeface="Calibri"/>
            </a:endParaRPr>
          </a:p>
        </p:txBody>
      </p:sp>
      <p:sp>
        <p:nvSpPr>
          <p:cNvPr id="2" name="TextBox 1">
            <a:extLst>
              <a:ext uri="{FF2B5EF4-FFF2-40B4-BE49-F238E27FC236}">
                <a16:creationId xmlns:a16="http://schemas.microsoft.com/office/drawing/2014/main" id="{F067235D-22CA-EB3F-C87E-66F0E81A956F}"/>
              </a:ext>
            </a:extLst>
          </p:cNvPr>
          <p:cNvSpPr txBox="1"/>
          <p:nvPr/>
        </p:nvSpPr>
        <p:spPr>
          <a:xfrm>
            <a:off x="315686" y="873803"/>
            <a:ext cx="11190514" cy="2154436"/>
          </a:xfrm>
          <a:prstGeom prst="rect">
            <a:avLst/>
          </a:prstGeom>
          <a:noFill/>
        </p:spPr>
        <p:txBody>
          <a:bodyPr wrap="square" rtlCol="0">
            <a:spAutoFit/>
          </a:bodyPr>
          <a:lstStyle/>
          <a:p>
            <a:pPr algn="just"/>
            <a:r>
              <a:rPr lang="el-GR" sz="2400" dirty="0">
                <a:latin typeface="Calibri" panose="020F0502020204030204" pitchFamily="34" charset="0"/>
                <a:ea typeface="Calibri" panose="020F0502020204030204" pitchFamily="34" charset="0"/>
                <a:cs typeface="Calibri" panose="020F0502020204030204" pitchFamily="34" charset="0"/>
              </a:rPr>
              <a:t>Σημειώνεται ότι για την απόκτηση της Διαπίστευσης </a:t>
            </a:r>
            <a:r>
              <a:rPr lang="en-GB" sz="2400" dirty="0">
                <a:latin typeface="Calibri" panose="020F0502020204030204" pitchFamily="34" charset="0"/>
                <a:ea typeface="Calibri" panose="020F0502020204030204" pitchFamily="34" charset="0"/>
                <a:cs typeface="Calibri" panose="020F0502020204030204" pitchFamily="34" charset="0"/>
              </a:rPr>
              <a:t>Erasmus </a:t>
            </a:r>
            <a:r>
              <a:rPr lang="el-GR" sz="2400" dirty="0">
                <a:latin typeface="Calibri" panose="020F0502020204030204" pitchFamily="34" charset="0"/>
                <a:ea typeface="Calibri" panose="020F0502020204030204" pitchFamily="34" charset="0"/>
                <a:cs typeface="Calibri" panose="020F0502020204030204" pitchFamily="34" charset="0"/>
              </a:rPr>
              <a:t>καθορίζονται οι ακόλουθοι αριθμοί για την </a:t>
            </a:r>
            <a:r>
              <a:rPr lang="el-GR" sz="2400" dirty="0">
                <a:latin typeface="Calibri" panose="020F0502020204030204" pitchFamily="34" charset="0"/>
                <a:ea typeface="Calibri" panose="020F0502020204030204" pitchFamily="34" charset="0"/>
                <a:cs typeface="Calibri" panose="020F0502020204030204" pitchFamily="34" charset="0"/>
                <a:hlinkClick r:id="rId3"/>
              </a:rPr>
              <a:t>Πρόσκληση του 2026 </a:t>
            </a:r>
            <a:r>
              <a:rPr lang="el-GR" sz="2400" dirty="0">
                <a:latin typeface="Calibri" panose="020F0502020204030204" pitchFamily="34" charset="0"/>
                <a:ea typeface="Calibri" panose="020F0502020204030204" pitchFamily="34" charset="0"/>
                <a:cs typeface="Calibri" panose="020F0502020204030204" pitchFamily="34" charset="0"/>
              </a:rPr>
              <a:t>ως οι </a:t>
            </a:r>
            <a:r>
              <a:rPr lang="el-GR" sz="2400" i="1" u="sng" dirty="0">
                <a:latin typeface="Calibri" panose="020F0502020204030204" pitchFamily="34" charset="0"/>
                <a:ea typeface="Calibri" panose="020F0502020204030204" pitchFamily="34" charset="0"/>
                <a:cs typeface="Calibri" panose="020F0502020204030204" pitchFamily="34" charset="0"/>
              </a:rPr>
              <a:t>μέγιστοι</a:t>
            </a:r>
            <a:r>
              <a:rPr lang="el-GR" sz="2400" dirty="0">
                <a:latin typeface="Calibri" panose="020F0502020204030204" pitchFamily="34" charset="0"/>
                <a:ea typeface="Calibri" panose="020F0502020204030204" pitchFamily="34" charset="0"/>
                <a:cs typeface="Calibri" panose="020F0502020204030204" pitchFamily="34" charset="0"/>
              </a:rPr>
              <a:t> για την απόκτηση της Διαπίστευσης ανά τομέα. Ως εκ τούτου, αναμένεται να εγκριθούν οι πρώτοι στη σειρά κατάταξης, βάσει της ποιοτικής αξιολόγησης που θα λάβουν και νοουμένου ότι έχουν εξασφαλίσει την ελάχιστη απαιτούμενη βαθμολογία.</a:t>
            </a:r>
            <a:endParaRPr lang="en-US" sz="2400" dirty="0">
              <a:latin typeface="Calibri" panose="020F0502020204030204" pitchFamily="34" charset="0"/>
              <a:ea typeface="Calibri" panose="020F0502020204030204" pitchFamily="34" charset="0"/>
              <a:cs typeface="Calibri" panose="020F0502020204030204" pitchFamily="34" charset="0"/>
            </a:endParaRPr>
          </a:p>
          <a:p>
            <a:pPr algn="just"/>
            <a:endParaRPr lang="en-US" dirty="0"/>
          </a:p>
        </p:txBody>
      </p:sp>
      <p:graphicFrame>
        <p:nvGraphicFramePr>
          <p:cNvPr id="3" name="Table 2">
            <a:extLst>
              <a:ext uri="{FF2B5EF4-FFF2-40B4-BE49-F238E27FC236}">
                <a16:creationId xmlns:a16="http://schemas.microsoft.com/office/drawing/2014/main" id="{E7C3EF7A-8EDB-26DB-BC9A-84E7EC2C0B64}"/>
              </a:ext>
            </a:extLst>
          </p:cNvPr>
          <p:cNvGraphicFramePr>
            <a:graphicFrameLocks noGrp="1"/>
          </p:cNvGraphicFramePr>
          <p:nvPr>
            <p:extLst>
              <p:ext uri="{D42A27DB-BD31-4B8C-83A1-F6EECF244321}">
                <p14:modId xmlns:p14="http://schemas.microsoft.com/office/powerpoint/2010/main" val="3902089434"/>
              </p:ext>
            </p:extLst>
          </p:nvPr>
        </p:nvGraphicFramePr>
        <p:xfrm>
          <a:off x="1063726" y="3028239"/>
          <a:ext cx="9851571" cy="2220827"/>
        </p:xfrm>
        <a:graphic>
          <a:graphicData uri="http://schemas.openxmlformats.org/drawingml/2006/table">
            <a:tbl>
              <a:tblPr firstRow="1" firstCol="1" bandRow="1"/>
              <a:tblGrid>
                <a:gridCol w="3243943">
                  <a:extLst>
                    <a:ext uri="{9D8B030D-6E8A-4147-A177-3AD203B41FA5}">
                      <a16:colId xmlns:a16="http://schemas.microsoft.com/office/drawing/2014/main" val="2064556458"/>
                    </a:ext>
                  </a:extLst>
                </a:gridCol>
                <a:gridCol w="6607628">
                  <a:extLst>
                    <a:ext uri="{9D8B030D-6E8A-4147-A177-3AD203B41FA5}">
                      <a16:colId xmlns:a16="http://schemas.microsoft.com/office/drawing/2014/main" val="2310438157"/>
                    </a:ext>
                  </a:extLst>
                </a:gridCol>
              </a:tblGrid>
              <a:tr h="759207">
                <a:tc>
                  <a:txBody>
                    <a:bodyPr/>
                    <a:lstStyle/>
                    <a:p>
                      <a:pPr algn="ctr">
                        <a:lnSpc>
                          <a:spcPct val="115000"/>
                        </a:lnSpc>
                        <a:spcAft>
                          <a:spcPts val="1000"/>
                        </a:spcAft>
                        <a:buNone/>
                      </a:pPr>
                      <a:r>
                        <a:rPr lang="el-GR" sz="2000" b="1" dirty="0">
                          <a:effectLst/>
                          <a:latin typeface="Calibri" panose="020F0502020204030204" pitchFamily="34" charset="0"/>
                          <a:ea typeface="Calibri" panose="020F0502020204030204" pitchFamily="34" charset="0"/>
                          <a:cs typeface="Calibri" panose="020F0502020204030204" pitchFamily="34" charset="0"/>
                        </a:rPr>
                        <a:t>Τομέας</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000"/>
                        </a:spcAft>
                        <a:buNone/>
                      </a:pPr>
                      <a:r>
                        <a:rPr lang="el-GR" sz="2000" b="1" dirty="0">
                          <a:effectLst/>
                          <a:latin typeface="Calibri" panose="020F0502020204030204" pitchFamily="34" charset="0"/>
                          <a:ea typeface="Calibri" panose="020F0502020204030204" pitchFamily="34" charset="0"/>
                          <a:cs typeface="Calibri" panose="020F0502020204030204" pitchFamily="34" charset="0"/>
                        </a:rPr>
                        <a:t>Μέγιστος αριθμός οργανισμών στους οποίους θα απονεμηθεί η διαπίστευση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51830707"/>
                  </a:ext>
                </a:extLst>
              </a:tr>
              <a:tr h="390577">
                <a:tc>
                  <a:txBody>
                    <a:bodyPr/>
                    <a:lstStyle/>
                    <a:p>
                      <a:pPr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Calibri" panose="020F0502020204030204" pitchFamily="34" charset="0"/>
                        </a:rPr>
                        <a:t>Σχολική Εκπαίδευση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15000"/>
                        </a:lnSpc>
                        <a:spcAft>
                          <a:spcPts val="1000"/>
                        </a:spcAft>
                        <a:buNone/>
                      </a:pPr>
                      <a:r>
                        <a:rPr lang="en-GB" sz="2000" b="1" dirty="0">
                          <a:effectLst/>
                          <a:latin typeface="Calibri" panose="020F0502020204030204" pitchFamily="34" charset="0"/>
                          <a:ea typeface="Calibri" panose="020F0502020204030204" pitchFamily="34" charset="0"/>
                          <a:cs typeface="Calibri" panose="020F0502020204030204" pitchFamily="34" charset="0"/>
                        </a:rPr>
                        <a:t>10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0215914"/>
                  </a:ext>
                </a:extLst>
              </a:tr>
              <a:tr h="548944">
                <a:tc>
                  <a:txBody>
                    <a:bodyPr/>
                    <a:lstStyle/>
                    <a:p>
                      <a:pPr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Calibri" panose="020F0502020204030204" pitchFamily="34" charset="0"/>
                        </a:rPr>
                        <a:t>Επαγγελματική Εκπαίδευση και Κατάρτιση</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15000"/>
                        </a:lnSpc>
                        <a:spcAft>
                          <a:spcPts val="1000"/>
                        </a:spcAft>
                        <a:buNone/>
                      </a:pPr>
                      <a:r>
                        <a:rPr lang="en-GB" sz="2000" b="1" dirty="0">
                          <a:effectLst/>
                          <a:latin typeface="Calibri" panose="020F0502020204030204" pitchFamily="34" charset="0"/>
                          <a:ea typeface="Calibri" panose="020F0502020204030204" pitchFamily="34" charset="0"/>
                          <a:cs typeface="Calibri" panose="020F0502020204030204" pitchFamily="34" charset="0"/>
                        </a:rPr>
                        <a:t>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5201942"/>
                  </a:ext>
                </a:extLst>
              </a:tr>
              <a:tr h="390577">
                <a:tc>
                  <a:txBody>
                    <a:bodyPr/>
                    <a:lstStyle/>
                    <a:p>
                      <a:pPr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Calibri" panose="020F0502020204030204" pitchFamily="34" charset="0"/>
                        </a:rPr>
                        <a:t>Εκπαίδευση Ενηλίκων</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15000"/>
                        </a:lnSpc>
                        <a:spcAft>
                          <a:spcPts val="1000"/>
                        </a:spcAft>
                        <a:buNone/>
                      </a:pPr>
                      <a:r>
                        <a:rPr lang="el-GR" sz="2000" b="1" dirty="0">
                          <a:effectLst/>
                          <a:latin typeface="Calibri" panose="020F0502020204030204" pitchFamily="34" charset="0"/>
                          <a:ea typeface="Calibri" panose="020F0502020204030204" pitchFamily="34" charset="0"/>
                          <a:cs typeface="Calibri" panose="020F0502020204030204" pitchFamily="34" charset="0"/>
                        </a:rPr>
                        <a:t>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8919300"/>
                  </a:ext>
                </a:extLst>
              </a:tr>
            </a:tbl>
          </a:graphicData>
        </a:graphic>
      </p:graphicFrame>
    </p:spTree>
    <p:extLst>
      <p:ext uri="{BB962C8B-B14F-4D97-AF65-F5344CB8AC3E}">
        <p14:creationId xmlns:p14="http://schemas.microsoft.com/office/powerpoint/2010/main" val="906546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B59C1-78E9-0FD1-0DE4-BBAE61EFD6D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9A3F03D-5DDE-D67F-A5F9-E31CA8B5FFCC}"/>
              </a:ext>
            </a:extLst>
          </p:cNvPr>
          <p:cNvSpPr/>
          <p:nvPr/>
        </p:nvSpPr>
        <p:spPr>
          <a:xfrm>
            <a:off x="4003039" y="0"/>
            <a:ext cx="8188961" cy="4033525"/>
          </a:xfrm>
          <a:prstGeom prst="rect">
            <a:avLst/>
          </a:prstGeom>
          <a:solidFill>
            <a:srgbClr val="1EA7A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BE830F1-95A7-DC30-3B1D-32A215DAB8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8439" y="4096580"/>
            <a:ext cx="1743345" cy="1493520"/>
          </a:xfrm>
          <a:prstGeom prst="rect">
            <a:avLst/>
          </a:prstGeom>
        </p:spPr>
      </p:pic>
      <p:grpSp>
        <p:nvGrpSpPr>
          <p:cNvPr id="10" name="Group 9">
            <a:extLst>
              <a:ext uri="{FF2B5EF4-FFF2-40B4-BE49-F238E27FC236}">
                <a16:creationId xmlns:a16="http://schemas.microsoft.com/office/drawing/2014/main" id="{FBBF8C34-F7B9-E710-F432-D13B0BAC672C}"/>
              </a:ext>
            </a:extLst>
          </p:cNvPr>
          <p:cNvGrpSpPr/>
          <p:nvPr/>
        </p:nvGrpSpPr>
        <p:grpSpPr>
          <a:xfrm>
            <a:off x="0" y="1"/>
            <a:ext cx="6846570" cy="4033520"/>
            <a:chOff x="0" y="0"/>
            <a:chExt cx="6023006" cy="1238789"/>
          </a:xfrm>
          <a:solidFill>
            <a:srgbClr val="1EA7AE"/>
          </a:solidFill>
        </p:grpSpPr>
        <p:sp>
          <p:nvSpPr>
            <p:cNvPr id="8" name="Rectangle 7">
              <a:extLst>
                <a:ext uri="{FF2B5EF4-FFF2-40B4-BE49-F238E27FC236}">
                  <a16:creationId xmlns:a16="http://schemas.microsoft.com/office/drawing/2014/main" id="{2123E528-0448-9424-D4E6-7E15862F061C}"/>
                </a:ext>
              </a:extLst>
            </p:cNvPr>
            <p:cNvSpPr/>
            <p:nvPr/>
          </p:nvSpPr>
          <p:spPr>
            <a:xfrm>
              <a:off x="0" y="0"/>
              <a:ext cx="4526280" cy="12387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51C42465-6196-8969-308F-3CFAB9E2B633}"/>
                </a:ext>
              </a:extLst>
            </p:cNvPr>
            <p:cNvSpPr/>
            <p:nvPr/>
          </p:nvSpPr>
          <p:spPr>
            <a:xfrm>
              <a:off x="3111209" y="0"/>
              <a:ext cx="2911797" cy="1238789"/>
            </a:xfrm>
            <a:prstGeom prst="triangle">
              <a:avLst>
                <a:gd name="adj" fmla="val 487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9D72B5"/>
                </a:solidFill>
              </a:endParaRPr>
            </a:p>
          </p:txBody>
        </p:sp>
      </p:grpSp>
      <p:sp>
        <p:nvSpPr>
          <p:cNvPr id="5" name="TextBox 4">
            <a:extLst>
              <a:ext uri="{FF2B5EF4-FFF2-40B4-BE49-F238E27FC236}">
                <a16:creationId xmlns:a16="http://schemas.microsoft.com/office/drawing/2014/main" id="{0B77B3C5-A181-89A4-42A9-00606F3F3E68}"/>
              </a:ext>
            </a:extLst>
          </p:cNvPr>
          <p:cNvSpPr txBox="1"/>
          <p:nvPr/>
        </p:nvSpPr>
        <p:spPr>
          <a:xfrm>
            <a:off x="369415" y="3081627"/>
            <a:ext cx="6368842" cy="699230"/>
          </a:xfrm>
          <a:prstGeom prst="rect">
            <a:avLst/>
          </a:prstGeom>
          <a:noFill/>
        </p:spPr>
        <p:txBody>
          <a:bodyPr wrap="square" rtlCol="0">
            <a:spAutoFit/>
          </a:bodyPr>
          <a:lstStyle/>
          <a:p>
            <a:pPr>
              <a:lnSpc>
                <a:spcPct val="150000"/>
              </a:lnSpc>
            </a:pPr>
            <a:r>
              <a:rPr lang="el-GR" sz="3000" b="1" dirty="0">
                <a:solidFill>
                  <a:schemeClr val="bg1"/>
                </a:solidFill>
              </a:rPr>
              <a:t>3. ΣΥΜΠΛΗΡΩΣΗ ΤΗΣ ΑΙΤΗΣΗΣ</a:t>
            </a:r>
          </a:p>
        </p:txBody>
      </p:sp>
      <p:sp>
        <p:nvSpPr>
          <p:cNvPr id="15" name="Rectangle 14">
            <a:extLst>
              <a:ext uri="{FF2B5EF4-FFF2-40B4-BE49-F238E27FC236}">
                <a16:creationId xmlns:a16="http://schemas.microsoft.com/office/drawing/2014/main" id="{A1F25B67-3A72-D34F-6195-5EB9FEA6279E}"/>
              </a:ext>
            </a:extLst>
          </p:cNvPr>
          <p:cNvSpPr/>
          <p:nvPr/>
        </p:nvSpPr>
        <p:spPr>
          <a:xfrm>
            <a:off x="-8616" y="5674180"/>
            <a:ext cx="12200616" cy="1183821"/>
          </a:xfrm>
          <a:prstGeom prst="rect">
            <a:avLst/>
          </a:prstGeom>
          <a:gradFill flip="none" rotWithShape="1">
            <a:gsLst>
              <a:gs pos="0">
                <a:schemeClr val="accent1">
                  <a:lumMod val="5000"/>
                  <a:lumOff val="95000"/>
                </a:schemeClr>
              </a:gs>
              <a:gs pos="74000">
                <a:srgbClr val="9D72B5"/>
              </a:gs>
              <a:gs pos="83000">
                <a:srgbClr val="9D72B5"/>
              </a:gs>
              <a:gs pos="100000">
                <a:srgbClr val="9D72B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A16B2383-F201-D09B-AEC2-E46A6A20346C}"/>
              </a:ext>
            </a:extLst>
          </p:cNvPr>
          <p:cNvSpPr txBox="1"/>
          <p:nvPr/>
        </p:nvSpPr>
        <p:spPr>
          <a:xfrm>
            <a:off x="7498081" y="5686264"/>
            <a:ext cx="4693920" cy="307777"/>
          </a:xfrm>
          <a:prstGeom prst="rect">
            <a:avLst/>
          </a:prstGeom>
          <a:noFill/>
        </p:spPr>
        <p:txBody>
          <a:bodyPr wrap="square" rtlCol="0">
            <a:spAutoFit/>
          </a:bodyPr>
          <a:lstStyle/>
          <a:p>
            <a:r>
              <a:rPr lang="el-GR" b="1" dirty="0">
                <a:solidFill>
                  <a:schemeClr val="bg1"/>
                </a:solidFill>
              </a:rPr>
              <a:t>ΒΔ1 –  ΟΔΗΓΙΕΣ ΥΠΟΒΟΛΗΣ ΑΙΤΗΣΕΩΝ – ΚΑ120</a:t>
            </a:r>
          </a:p>
        </p:txBody>
      </p:sp>
    </p:spTree>
    <p:extLst>
      <p:ext uri="{BB962C8B-B14F-4D97-AF65-F5344CB8AC3E}">
        <p14:creationId xmlns:p14="http://schemas.microsoft.com/office/powerpoint/2010/main" val="3188413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
          <p:cNvSpPr txBox="1"/>
          <p:nvPr/>
        </p:nvSpPr>
        <p:spPr>
          <a:xfrm flipH="1">
            <a:off x="1633196" y="49332"/>
            <a:ext cx="859510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2800" b="1">
                <a:solidFill>
                  <a:schemeClr val="lt1"/>
                </a:solidFill>
                <a:latin typeface="Calibri"/>
                <a:ea typeface="Calibri"/>
                <a:cs typeface="Calibri"/>
                <a:sym typeface="Calibri"/>
              </a:rPr>
              <a:t>ERASMUS+ ΕΘΝΙΚΗ ΥΠΗΡΕΣΙΑ ΚΥΠΡΟΥ </a:t>
            </a:r>
            <a:endParaRPr sz="2800" b="1">
              <a:solidFill>
                <a:schemeClr val="lt1"/>
              </a:solidFill>
              <a:latin typeface="Calibri"/>
              <a:ea typeface="Calibri"/>
              <a:cs typeface="Calibri"/>
              <a:sym typeface="Calibri"/>
            </a:endParaRPr>
          </a:p>
        </p:txBody>
      </p:sp>
      <p:sp>
        <p:nvSpPr>
          <p:cNvPr id="305" name="Google Shape;305;p3"/>
          <p:cNvSpPr/>
          <p:nvPr/>
        </p:nvSpPr>
        <p:spPr>
          <a:xfrm>
            <a:off x="2033533" y="1295834"/>
            <a:ext cx="10593363" cy="133882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l-GR" sz="1800">
                <a:solidFill>
                  <a:schemeClr val="lt1"/>
                </a:solidFill>
                <a:latin typeface="Century Gothic"/>
                <a:ea typeface="Century Gothic"/>
                <a:cs typeface="Century Gothic"/>
                <a:sym typeface="Century Gothic"/>
              </a:rPr>
              <a:t>IPSUM</a:t>
            </a:r>
            <a:endParaRPr/>
          </a:p>
          <a:p>
            <a:pPr marL="457200" marR="0" lvl="1" indent="-457200" algn="l" rtl="0">
              <a:lnSpc>
                <a:spcPct val="90000"/>
              </a:lnSpc>
              <a:spcBef>
                <a:spcPts val="0"/>
              </a:spcBef>
              <a:spcAft>
                <a:spcPts val="0"/>
              </a:spcAft>
              <a:buClr>
                <a:schemeClr val="lt1"/>
              </a:buClr>
              <a:buSzPts val="1800"/>
              <a:buFont typeface="Calibri"/>
              <a:buAutoNum type="arabicPeriod"/>
            </a:pPr>
            <a:r>
              <a:rPr lang="el-GR" sz="1800" b="0" i="0" u="none" strike="noStrike" cap="none">
                <a:solidFill>
                  <a:schemeClr val="lt1"/>
                </a:solidFill>
                <a:latin typeface="Century Gothic"/>
                <a:ea typeface="Century Gothic"/>
                <a:cs typeface="Century Gothic"/>
                <a:sym typeface="Century Gothic"/>
              </a:rPr>
              <a:t>LOREM IPSUM</a:t>
            </a:r>
            <a:endParaRPr/>
          </a:p>
          <a:p>
            <a:pPr marL="457200" marR="0" lvl="1" indent="-342900" algn="l" rtl="0">
              <a:lnSpc>
                <a:spcPct val="90000"/>
              </a:lnSpc>
              <a:spcBef>
                <a:spcPts val="270"/>
              </a:spcBef>
              <a:spcAft>
                <a:spcPts val="0"/>
              </a:spcAft>
              <a:buClr>
                <a:schemeClr val="dk1"/>
              </a:buClr>
              <a:buSzPts val="1800"/>
              <a:buFont typeface="Calibri"/>
              <a:buNone/>
            </a:pPr>
            <a:endParaRPr sz="1800" b="0" i="0" u="none" strike="noStrike" cap="none">
              <a:solidFill>
                <a:srgbClr val="17365D"/>
              </a:solidFill>
              <a:latin typeface="Calibri"/>
              <a:ea typeface="Calibri"/>
              <a:cs typeface="Calibri"/>
              <a:sym typeface="Calibri"/>
            </a:endParaRPr>
          </a:p>
          <a:p>
            <a:pPr marL="0" marR="0" lvl="1" indent="0" algn="l" rtl="0">
              <a:lnSpc>
                <a:spcPct val="90000"/>
              </a:lnSpc>
              <a:spcBef>
                <a:spcPts val="270"/>
              </a:spcBef>
              <a:spcAft>
                <a:spcPts val="0"/>
              </a:spcAft>
              <a:buNone/>
            </a:pPr>
            <a:endParaRPr sz="1800" b="0" i="0" u="none" strike="noStrike" cap="none">
              <a:solidFill>
                <a:srgbClr val="17365D"/>
              </a:solidFill>
              <a:latin typeface="Calibri"/>
              <a:ea typeface="Calibri"/>
              <a:cs typeface="Calibri"/>
              <a:sym typeface="Calibri"/>
            </a:endParaRPr>
          </a:p>
        </p:txBody>
      </p:sp>
      <p:grpSp>
        <p:nvGrpSpPr>
          <p:cNvPr id="306" name="Google Shape;306;p3"/>
          <p:cNvGrpSpPr/>
          <p:nvPr/>
        </p:nvGrpSpPr>
        <p:grpSpPr>
          <a:xfrm>
            <a:off x="806282" y="1694117"/>
            <a:ext cx="9786507" cy="4136008"/>
            <a:chOff x="0" y="0"/>
            <a:chExt cx="9786508" cy="4136008"/>
          </a:xfrm>
        </p:grpSpPr>
        <p:sp>
          <p:nvSpPr>
            <p:cNvPr id="307" name="Google Shape;307;p3"/>
            <p:cNvSpPr/>
            <p:nvPr/>
          </p:nvSpPr>
          <p:spPr>
            <a:xfrm rot="5400000">
              <a:off x="5000422" y="-1063678"/>
              <a:ext cx="3308806" cy="6263365"/>
            </a:xfrm>
            <a:prstGeom prst="round2SameRect">
              <a:avLst>
                <a:gd name="adj1" fmla="val 16667"/>
                <a:gd name="adj2" fmla="val 0"/>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txBox="1"/>
            <p:nvPr/>
          </p:nvSpPr>
          <p:spPr>
            <a:xfrm>
              <a:off x="3523143" y="575124"/>
              <a:ext cx="6101842" cy="2985760"/>
            </a:xfrm>
            <a:prstGeom prst="rect">
              <a:avLst/>
            </a:prstGeom>
            <a:noFill/>
            <a:ln>
              <a:noFill/>
            </a:ln>
          </p:spPr>
          <p:txBody>
            <a:bodyPr spcFirstLastPara="1" wrap="square" lIns="99050" tIns="49525" rIns="99050" bIns="49525" anchor="ctr" anchorCtr="0">
              <a:noAutofit/>
            </a:bodyPr>
            <a:lstStyle/>
            <a:p>
              <a:pPr marL="228600" marR="0" lvl="1" indent="-228600" algn="l" rtl="0">
                <a:lnSpc>
                  <a:spcPct val="90000"/>
                </a:lnSpc>
                <a:spcBef>
                  <a:spcPts val="0"/>
                </a:spcBef>
                <a:spcAft>
                  <a:spcPts val="0"/>
                </a:spcAft>
                <a:buClr>
                  <a:schemeClr val="dk1"/>
                </a:buClr>
                <a:buSzPts val="2600"/>
                <a:buFont typeface="Calibri"/>
                <a:buChar char="•"/>
              </a:pPr>
              <a:r>
                <a:rPr lang="el-GR" sz="2600" b="0" i="0" u="none" strike="noStrike" cap="none">
                  <a:solidFill>
                    <a:schemeClr val="dk1"/>
                  </a:solidFill>
                  <a:latin typeface="Calibri"/>
                  <a:ea typeface="Calibri"/>
                  <a:cs typeface="Calibri"/>
                  <a:sym typeface="Calibri"/>
                </a:rPr>
                <a:t>Σχολική Εκπαίδευση </a:t>
              </a:r>
              <a:endParaRPr sz="2600" b="0" i="0" u="none" strike="noStrike" cap="none">
                <a:solidFill>
                  <a:schemeClr val="dk1"/>
                </a:solidFill>
                <a:latin typeface="Calibri"/>
                <a:ea typeface="Calibri"/>
                <a:cs typeface="Calibri"/>
                <a:sym typeface="Calibri"/>
              </a:endParaRPr>
            </a:p>
            <a:p>
              <a:pPr marL="228600" marR="0" lvl="1" indent="-228600" algn="l" rtl="0">
                <a:lnSpc>
                  <a:spcPct val="90000"/>
                </a:lnSpc>
                <a:spcBef>
                  <a:spcPts val="390"/>
                </a:spcBef>
                <a:spcAft>
                  <a:spcPts val="0"/>
                </a:spcAft>
                <a:buClr>
                  <a:schemeClr val="dk1"/>
                </a:buClr>
                <a:buSzPts val="2600"/>
                <a:buFont typeface="Calibri"/>
                <a:buChar char="•"/>
              </a:pPr>
              <a:r>
                <a:rPr lang="el-GR" sz="2600" b="0" i="0" u="none" strike="noStrike" cap="none">
                  <a:solidFill>
                    <a:schemeClr val="dk1"/>
                  </a:solidFill>
                  <a:latin typeface="Calibri"/>
                  <a:ea typeface="Calibri"/>
                  <a:cs typeface="Calibri"/>
                  <a:sym typeface="Calibri"/>
                </a:rPr>
                <a:t>Επαγγελματική Εκπαίδευση και Κατάρτιση (ΕΕΚ)</a:t>
              </a:r>
              <a:endParaRPr/>
            </a:p>
            <a:p>
              <a:pPr marL="228600" marR="0" lvl="1" indent="-228600" algn="l" rtl="0">
                <a:lnSpc>
                  <a:spcPct val="90000"/>
                </a:lnSpc>
                <a:spcBef>
                  <a:spcPts val="390"/>
                </a:spcBef>
                <a:spcAft>
                  <a:spcPts val="0"/>
                </a:spcAft>
                <a:buClr>
                  <a:schemeClr val="dk1"/>
                </a:buClr>
                <a:buSzPts val="2600"/>
                <a:buFont typeface="Calibri"/>
                <a:buChar char="•"/>
              </a:pPr>
              <a:r>
                <a:rPr lang="el-GR" sz="2600" b="0" i="0" u="none" strike="noStrike" cap="none">
                  <a:solidFill>
                    <a:schemeClr val="dk1"/>
                  </a:solidFill>
                  <a:latin typeface="Calibri"/>
                  <a:ea typeface="Calibri"/>
                  <a:cs typeface="Calibri"/>
                  <a:sym typeface="Calibri"/>
                </a:rPr>
                <a:t>Τριτοβάθμια Εκπαίδευση</a:t>
              </a:r>
              <a:endParaRPr/>
            </a:p>
            <a:p>
              <a:pPr marL="228600" marR="0" lvl="1" indent="-228600" algn="l" rtl="0">
                <a:lnSpc>
                  <a:spcPct val="90000"/>
                </a:lnSpc>
                <a:spcBef>
                  <a:spcPts val="390"/>
                </a:spcBef>
                <a:spcAft>
                  <a:spcPts val="0"/>
                </a:spcAft>
                <a:buClr>
                  <a:schemeClr val="dk1"/>
                </a:buClr>
                <a:buSzPts val="2600"/>
                <a:buFont typeface="Calibri"/>
                <a:buChar char="•"/>
              </a:pPr>
              <a:r>
                <a:rPr lang="el-GR" sz="2600" b="0" i="0" u="none" strike="noStrike" cap="none">
                  <a:solidFill>
                    <a:schemeClr val="dk1"/>
                  </a:solidFill>
                  <a:latin typeface="Calibri"/>
                  <a:ea typeface="Calibri"/>
                  <a:cs typeface="Calibri"/>
                  <a:sym typeface="Calibri"/>
                </a:rPr>
                <a:t>Εκπαίδευση Ενηλίκων</a:t>
              </a:r>
              <a:endParaRPr/>
            </a:p>
            <a:p>
              <a:pPr marL="228600" marR="0" lvl="1" indent="-228600" algn="l" rtl="0">
                <a:lnSpc>
                  <a:spcPct val="90000"/>
                </a:lnSpc>
                <a:spcBef>
                  <a:spcPts val="390"/>
                </a:spcBef>
                <a:spcAft>
                  <a:spcPts val="0"/>
                </a:spcAft>
                <a:buClr>
                  <a:schemeClr val="dk1"/>
                </a:buClr>
                <a:buSzPts val="2600"/>
                <a:buFont typeface="Calibri"/>
                <a:buChar char="•"/>
              </a:pPr>
              <a:r>
                <a:rPr lang="el-GR" sz="2600" b="0" i="0" u="none" strike="noStrike" cap="none">
                  <a:solidFill>
                    <a:schemeClr val="dk1"/>
                  </a:solidFill>
                  <a:latin typeface="Calibri"/>
                  <a:ea typeface="Calibri"/>
                  <a:cs typeface="Calibri"/>
                  <a:sym typeface="Calibri"/>
                </a:rPr>
                <a:t>Αθλητισμός</a:t>
              </a:r>
              <a:endParaRPr/>
            </a:p>
            <a:p>
              <a:pPr marL="228600" marR="0" lvl="1" indent="-228600" algn="l" rtl="0">
                <a:lnSpc>
                  <a:spcPct val="90000"/>
                </a:lnSpc>
                <a:spcBef>
                  <a:spcPts val="390"/>
                </a:spcBef>
                <a:spcAft>
                  <a:spcPts val="0"/>
                </a:spcAft>
                <a:buClr>
                  <a:schemeClr val="dk1"/>
                </a:buClr>
                <a:buSzPts val="2600"/>
                <a:buFont typeface="Calibri"/>
                <a:buChar char="•"/>
              </a:pPr>
              <a:r>
                <a:rPr lang="el-GR" sz="2600" b="0" i="0" u="none" strike="noStrike" cap="none">
                  <a:solidFill>
                    <a:schemeClr val="dk1"/>
                  </a:solidFill>
                  <a:latin typeface="Calibri"/>
                  <a:ea typeface="Calibri"/>
                  <a:cs typeface="Calibri"/>
                  <a:sym typeface="Calibri"/>
                </a:rPr>
                <a:t>Νεολαία</a:t>
              </a:r>
              <a:endParaRPr/>
            </a:p>
          </p:txBody>
        </p:sp>
        <p:sp>
          <p:nvSpPr>
            <p:cNvPr id="309" name="Google Shape;309;p3"/>
            <p:cNvSpPr/>
            <p:nvPr/>
          </p:nvSpPr>
          <p:spPr>
            <a:xfrm>
              <a:off x="0" y="0"/>
              <a:ext cx="3523142" cy="4136008"/>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txBox="1"/>
            <p:nvPr/>
          </p:nvSpPr>
          <p:spPr>
            <a:xfrm>
              <a:off x="171986" y="171986"/>
              <a:ext cx="3179170" cy="3792036"/>
            </a:xfrm>
            <a:prstGeom prst="rect">
              <a:avLst/>
            </a:prstGeom>
            <a:noFill/>
            <a:ln>
              <a:noFill/>
            </a:ln>
          </p:spPr>
          <p:txBody>
            <a:bodyPr spcFirstLastPara="1" wrap="square" lIns="201925" tIns="100950" rIns="201925" bIns="100950" anchor="ctr" anchorCtr="0">
              <a:noAutofit/>
            </a:bodyPr>
            <a:lstStyle/>
            <a:p>
              <a:pPr marL="0" marR="0" lvl="0" indent="0" algn="ctr" rtl="0">
                <a:lnSpc>
                  <a:spcPct val="90000"/>
                </a:lnSpc>
                <a:spcBef>
                  <a:spcPts val="0"/>
                </a:spcBef>
                <a:spcAft>
                  <a:spcPts val="0"/>
                </a:spcAft>
                <a:buClr>
                  <a:schemeClr val="lt1"/>
                </a:buClr>
                <a:buSzPts val="5300"/>
                <a:buFont typeface="Calibri"/>
                <a:buNone/>
              </a:pPr>
              <a:r>
                <a:rPr lang="el-GR" sz="5300" b="0">
                  <a:solidFill>
                    <a:schemeClr val="lt1"/>
                  </a:solidFill>
                  <a:latin typeface="Calibri"/>
                  <a:ea typeface="Calibri"/>
                  <a:cs typeface="Calibri"/>
                  <a:sym typeface="Calibri"/>
                </a:rPr>
                <a:t>ΙΔΕΠ </a:t>
              </a:r>
              <a:endParaRPr/>
            </a:p>
            <a:p>
              <a:pPr marL="0" marR="0" lvl="0" indent="0" algn="ctr" rtl="0">
                <a:lnSpc>
                  <a:spcPct val="90000"/>
                </a:lnSpc>
                <a:spcBef>
                  <a:spcPts val="1855"/>
                </a:spcBef>
                <a:spcAft>
                  <a:spcPts val="0"/>
                </a:spcAft>
                <a:buClr>
                  <a:schemeClr val="lt1"/>
                </a:buClr>
                <a:buSzPts val="5300"/>
                <a:buFont typeface="Calibri"/>
                <a:buNone/>
              </a:pPr>
              <a:r>
                <a:rPr lang="el-GR" sz="5300" b="0">
                  <a:solidFill>
                    <a:schemeClr val="lt1"/>
                  </a:solidFill>
                  <a:latin typeface="Calibri"/>
                  <a:ea typeface="Calibri"/>
                  <a:cs typeface="Calibri"/>
                  <a:sym typeface="Calibri"/>
                </a:rPr>
                <a:t>Διά Βίου Μάθησης</a:t>
              </a:r>
              <a:endParaRPr/>
            </a:p>
            <a:p>
              <a:pPr marL="0" marR="0" lvl="0" indent="0" algn="ctr" rtl="0">
                <a:lnSpc>
                  <a:spcPct val="90000"/>
                </a:lnSpc>
                <a:spcBef>
                  <a:spcPts val="1855"/>
                </a:spcBef>
                <a:spcAft>
                  <a:spcPts val="0"/>
                </a:spcAft>
                <a:buClr>
                  <a:schemeClr val="lt1"/>
                </a:buClr>
                <a:buSzPts val="5300"/>
                <a:buFont typeface="Calibri"/>
                <a:buNone/>
              </a:pPr>
              <a:r>
                <a:rPr lang="el-GR" sz="5300" b="0">
                  <a:solidFill>
                    <a:schemeClr val="lt1"/>
                  </a:solidFill>
                  <a:latin typeface="Calibri"/>
                  <a:ea typeface="Calibri"/>
                  <a:cs typeface="Calibri"/>
                  <a:sym typeface="Calibri"/>
                </a:rPr>
                <a:t>CY01</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4D01C-4137-5CC3-0C31-D3B0F057EA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2D1901-3F98-DFA8-A06E-3E1351DA0F2B}"/>
              </a:ext>
            </a:extLst>
          </p:cNvPr>
          <p:cNvSpPr txBox="1"/>
          <p:nvPr/>
        </p:nvSpPr>
        <p:spPr>
          <a:xfrm flipH="1">
            <a:off x="-1" y="60190"/>
            <a:ext cx="1095413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itchFamily="34" charset="0"/>
              </a:rPr>
              <a:t> </a:t>
            </a:r>
            <a:r>
              <a:rPr kumimoji="0" lang="el-GR"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ΣΗΜΕΙΟ ΕΙΣΟΔΟΥ</a:t>
            </a:r>
            <a:r>
              <a:rPr kumimoji="0" lang="en-GB"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 </a:t>
            </a:r>
            <a:r>
              <a:rPr kumimoji="0" lang="en-US"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ERASMUS+ AND EUROPEAN SOLIDARY CORPS</a:t>
            </a:r>
          </a:p>
        </p:txBody>
      </p:sp>
      <p:sp>
        <p:nvSpPr>
          <p:cNvPr id="4" name="Rectangle 3">
            <a:extLst>
              <a:ext uri="{FF2B5EF4-FFF2-40B4-BE49-F238E27FC236}">
                <a16:creationId xmlns:a16="http://schemas.microsoft.com/office/drawing/2014/main" id="{08998FEB-9401-D834-0522-4B8B8AEA28BC}"/>
              </a:ext>
            </a:extLst>
          </p:cNvPr>
          <p:cNvSpPr/>
          <p:nvPr/>
        </p:nvSpPr>
        <p:spPr>
          <a:xfrm>
            <a:off x="3200400" y="692723"/>
            <a:ext cx="8376834" cy="60133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hlinkClick r:id="rId3"/>
              </a:rPr>
              <a:t>Πλατφόρμα </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hlinkClick r:id="rId3"/>
              </a:rPr>
              <a:t>EESCP</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“Single Entry Point”</a:t>
            </a:r>
            <a:endPar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“HOME” </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Επιστροφή στο </a:t>
            </a:r>
            <a:r>
              <a:rPr kumimoji="0" lang="en-US"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Homepage</a:t>
            </a:r>
          </a:p>
          <a:p>
            <a:pPr marL="457200" marR="0" lvl="0" indent="-4572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r>
              <a:rPr kumimoji="0" lang="en-US" sz="1900" b="1" i="0" u="none" strike="noStrike" kern="1200" cap="none" spc="0" normalizeH="0" baseline="0" noProof="0" dirty="0">
                <a:ln>
                  <a:noFill/>
                </a:ln>
                <a:solidFill>
                  <a:srgbClr val="C00000"/>
                </a:solidFill>
                <a:effectLst/>
                <a:uLnTx/>
                <a:uFillTx/>
                <a:latin typeface="Aptos" panose="02110004020202020204"/>
                <a:ea typeface="Verdana" panose="020B0604030504040204" pitchFamily="34" charset="0"/>
                <a:cs typeface="+mn-cs"/>
              </a:rPr>
              <a:t>ORGANISATIONS</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hlinkClick r:id="rId4"/>
              </a:rPr>
              <a:t>- Εξεύρεση οργανισμών</a:t>
            </a:r>
            <a:endPar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hlinkClick r:id="rId5"/>
              </a:rPr>
              <a:t>- Εγγραφή νέου οργανισμού</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(Απαιτείται </a:t>
            </a:r>
            <a:r>
              <a:rPr kumimoji="0" lang="en-GB"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Login)</a:t>
            </a:r>
            <a:endPar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Λίστα οργανισμών συνδεδεμένη με το χρήστη (Απαιτείται </a:t>
            </a:r>
            <a:r>
              <a:rPr kumimoji="0" lang="en-US"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Login</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2. </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r>
              <a:rPr kumimoji="0" lang="en-US" sz="1900" b="1" i="0" u="none" strike="noStrike" kern="1200" cap="none" spc="0" normalizeH="0" baseline="0" noProof="0" dirty="0">
                <a:ln>
                  <a:noFill/>
                </a:ln>
                <a:solidFill>
                  <a:srgbClr val="C00000"/>
                </a:solidFill>
                <a:effectLst/>
                <a:uLnTx/>
                <a:uFillTx/>
                <a:latin typeface="Aptos" panose="02110004020202020204"/>
                <a:ea typeface="Verdana" panose="020B0604030504040204" pitchFamily="34" charset="0"/>
                <a:cs typeface="+mn-cs"/>
              </a:rPr>
              <a:t>OPPORTUNITIES</a:t>
            </a:r>
            <a:r>
              <a:rPr kumimoji="0" lang="en-US" sz="190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l-GR" sz="190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Πρόσβαση σε όλες τις διαθέσιμες </a:t>
            </a: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αιτήσεις</a:t>
            </a:r>
            <a:r>
              <a:rPr kumimoji="0" lang="el-GR" sz="190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του Προγράμματος</a:t>
            </a:r>
            <a:endParaRPr kumimoji="0" lang="en-US" sz="190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a:p>
            <a:pPr marR="0" lvl="0" algn="l" defTabSz="914400" rtl="0" eaLnBrk="1" fontAlgn="auto" latinLnBrk="0" hangingPunct="1">
              <a:lnSpc>
                <a:spcPct val="150000"/>
              </a:lnSpc>
              <a:spcBef>
                <a:spcPts val="0"/>
              </a:spcBef>
              <a:spcAft>
                <a:spcPts val="0"/>
              </a:spcAft>
              <a:buClrTx/>
              <a:buSzTx/>
              <a:tabLst/>
              <a:defRPr/>
            </a:pP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3. “</a:t>
            </a:r>
            <a:r>
              <a:rPr kumimoji="0" lang="en-US" sz="1900" b="1" i="0" u="none" strike="noStrike" kern="1200" cap="none" spc="0" normalizeH="0" baseline="0" noProof="0" dirty="0">
                <a:ln>
                  <a:noFill/>
                </a:ln>
                <a:solidFill>
                  <a:srgbClr val="C00000"/>
                </a:solidFill>
                <a:effectLst/>
                <a:uLnTx/>
                <a:uFillTx/>
                <a:latin typeface="Aptos" panose="02110004020202020204"/>
                <a:ea typeface="Verdana" panose="020B0604030504040204" pitchFamily="34" charset="0"/>
                <a:cs typeface="+mn-cs"/>
              </a:rPr>
              <a:t>APPLICATIONS</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Διαχείριση αιτήσεων σε </a:t>
            </a:r>
            <a:r>
              <a:rPr kumimoji="0" lang="en-US"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status “draft/submitted”</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mn-ea"/>
                <a:cs typeface="+mn-cs"/>
                <a:hlinkClick r:id="rId6"/>
              </a:rPr>
              <a:t> </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hlinkClick r:id="rId6"/>
              </a:rPr>
              <a:t>Διαχείριση ατόμων επαφής του χρήστη</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n-GB"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Απαιτείται </a:t>
            </a:r>
            <a:r>
              <a:rPr kumimoji="0" lang="en-GB"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Login</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endParaRPr kumimoji="0" lang="en-US"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a:p>
            <a:pPr marR="0" lvl="0" algn="l" defTabSz="914400" rtl="0" eaLnBrk="1" fontAlgn="auto" latinLnBrk="0" hangingPunct="1">
              <a:lnSpc>
                <a:spcPct val="150000"/>
              </a:lnSpc>
              <a:spcBef>
                <a:spcPts val="0"/>
              </a:spcBef>
              <a:spcAft>
                <a:spcPts val="0"/>
              </a:spcAft>
              <a:buClrTx/>
              <a:buSzTx/>
              <a:tabLst/>
              <a:defRPr/>
            </a:pP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4. “</a:t>
            </a:r>
            <a:r>
              <a:rPr kumimoji="0" lang="en-US" sz="1900" b="1" i="0" u="none" strike="noStrike" kern="1200" cap="none" spc="0" normalizeH="0" baseline="0" noProof="0" dirty="0">
                <a:ln>
                  <a:noFill/>
                </a:ln>
                <a:solidFill>
                  <a:srgbClr val="C00000"/>
                </a:solidFill>
                <a:effectLst/>
                <a:uLnTx/>
                <a:uFillTx/>
                <a:latin typeface="Aptos" panose="02110004020202020204"/>
                <a:ea typeface="Verdana" panose="020B0604030504040204" pitchFamily="34" charset="0"/>
                <a:cs typeface="+mn-cs"/>
              </a:rPr>
              <a:t>PROJECTS</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Διαχείριση εγκεκριμένων σχεδίων μέσω </a:t>
            </a:r>
            <a:r>
              <a:rPr kumimoji="0" lang="en-GB" sz="1900" b="1" i="1"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Beneficiary Module</a:t>
            </a:r>
          </a:p>
          <a:p>
            <a:pPr marR="0" lvl="0" algn="l" defTabSz="914400" rtl="0" eaLnBrk="1" fontAlgn="auto" latinLnBrk="0" hangingPunct="1">
              <a:lnSpc>
                <a:spcPct val="150000"/>
              </a:lnSpc>
              <a:spcBef>
                <a:spcPts val="0"/>
              </a:spcBef>
              <a:spcAft>
                <a:spcPts val="0"/>
              </a:spcAft>
              <a:buClrTx/>
              <a:buSzTx/>
              <a:tabLst/>
              <a:defRPr/>
            </a:pP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5. “</a:t>
            </a:r>
            <a:r>
              <a:rPr kumimoji="0" lang="en-US" sz="1900" b="1" i="0" u="none" strike="noStrike" kern="1200" cap="none" spc="0" normalizeH="0" baseline="0" noProof="0" dirty="0">
                <a:ln>
                  <a:noFill/>
                </a:ln>
                <a:solidFill>
                  <a:srgbClr val="C00000"/>
                </a:solidFill>
                <a:effectLst/>
                <a:uLnTx/>
                <a:uFillTx/>
                <a:latin typeface="Aptos" panose="02110004020202020204"/>
                <a:ea typeface="Verdana" panose="020B0604030504040204" pitchFamily="34" charset="0"/>
                <a:cs typeface="+mn-cs"/>
              </a:rPr>
              <a:t>SUPPORT</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Τεχνική Υποστήριξη</a:t>
            </a:r>
            <a:endParaRPr kumimoji="0" lang="en-US"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a:p>
            <a:pPr marR="0" lvl="0" algn="l" defTabSz="914400" rtl="0" eaLnBrk="1" fontAlgn="auto" latinLnBrk="0" hangingPunct="1">
              <a:lnSpc>
                <a:spcPct val="150000"/>
              </a:lnSpc>
              <a:spcBef>
                <a:spcPts val="0"/>
              </a:spcBef>
              <a:spcAft>
                <a:spcPts val="0"/>
              </a:spcAft>
              <a:buClrTx/>
              <a:buSzTx/>
              <a:tabLst/>
              <a:defRPr/>
            </a:pP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6. “</a:t>
            </a:r>
            <a:r>
              <a:rPr kumimoji="0" lang="en-US" sz="1900" b="1" i="0" u="none" strike="noStrike" kern="1200" cap="none" spc="0" normalizeH="0" baseline="0" noProof="0" dirty="0">
                <a:ln>
                  <a:noFill/>
                </a:ln>
                <a:solidFill>
                  <a:srgbClr val="C00000"/>
                </a:solidFill>
                <a:effectLst/>
                <a:uLnTx/>
                <a:uFillTx/>
                <a:latin typeface="Aptos" panose="02110004020202020204"/>
                <a:ea typeface="Verdana" panose="020B0604030504040204" pitchFamily="34" charset="0"/>
                <a:cs typeface="+mn-cs"/>
              </a:rPr>
              <a:t>RESOURCES</a:t>
            </a:r>
            <a:r>
              <a:rPr kumimoji="0" lang="en-US"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a:t>
            </a:r>
            <a:r>
              <a:rPr kumimoji="0" lang="el-GR" sz="1900" b="1"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 </a:t>
            </a:r>
            <a:r>
              <a:rPr kumimoji="0" lang="el-GR"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rPr>
              <a:t>Πρόσβαση σε πληροφόρηση σχετική με το Πρόγραμμα</a:t>
            </a:r>
            <a:endParaRPr kumimoji="0" lang="en-US" sz="1900" b="0" i="0" u="none" strike="noStrike" kern="1200" cap="none" spc="0" normalizeH="0" baseline="0" noProof="0" dirty="0">
              <a:ln>
                <a:noFill/>
              </a:ln>
              <a:solidFill>
                <a:prstClr val="black">
                  <a:lumMod val="75000"/>
                  <a:lumOff val="25000"/>
                </a:prstClr>
              </a:solidFill>
              <a:effectLst/>
              <a:uLnTx/>
              <a:uFillTx/>
              <a:latin typeface="Aptos" panose="02110004020202020204"/>
              <a:ea typeface="Verdana" panose="020B0604030504040204" pitchFamily="34" charset="0"/>
              <a:cs typeface="+mn-cs"/>
            </a:endParaRPr>
          </a:p>
        </p:txBody>
      </p:sp>
      <p:grpSp>
        <p:nvGrpSpPr>
          <p:cNvPr id="6" name="Group 5">
            <a:extLst>
              <a:ext uri="{FF2B5EF4-FFF2-40B4-BE49-F238E27FC236}">
                <a16:creationId xmlns:a16="http://schemas.microsoft.com/office/drawing/2014/main" id="{13B54595-763A-70CC-802B-D5696C5CAB43}"/>
              </a:ext>
            </a:extLst>
          </p:cNvPr>
          <p:cNvGrpSpPr/>
          <p:nvPr/>
        </p:nvGrpSpPr>
        <p:grpSpPr>
          <a:xfrm>
            <a:off x="188215" y="825684"/>
            <a:ext cx="2780105" cy="5511429"/>
            <a:chOff x="6658627" y="-57728"/>
            <a:chExt cx="2487528" cy="5511429"/>
          </a:xfrm>
        </p:grpSpPr>
        <p:pic>
          <p:nvPicPr>
            <p:cNvPr id="7" name="Picture 6">
              <a:extLst>
                <a:ext uri="{FF2B5EF4-FFF2-40B4-BE49-F238E27FC236}">
                  <a16:creationId xmlns:a16="http://schemas.microsoft.com/office/drawing/2014/main" id="{28EC43DD-F5ED-C269-0757-FDF674E3A0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58627" y="-57728"/>
              <a:ext cx="2487528" cy="55114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8" name="TextBox 27">
              <a:extLst>
                <a:ext uri="{FF2B5EF4-FFF2-40B4-BE49-F238E27FC236}">
                  <a16:creationId xmlns:a16="http://schemas.microsoft.com/office/drawing/2014/main" id="{4FA9DBB5-3BAD-FC4F-859C-55A43B3166DD}"/>
                </a:ext>
              </a:extLst>
            </p:cNvPr>
            <p:cNvSpPr txBox="1"/>
            <p:nvPr/>
          </p:nvSpPr>
          <p:spPr>
            <a:xfrm>
              <a:off x="8801922" y="1753346"/>
              <a:ext cx="2880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endParaRPr>
            </a:p>
          </p:txBody>
        </p:sp>
      </p:grpSp>
      <p:sp>
        <p:nvSpPr>
          <p:cNvPr id="29" name="Oval 28">
            <a:extLst>
              <a:ext uri="{FF2B5EF4-FFF2-40B4-BE49-F238E27FC236}">
                <a16:creationId xmlns:a16="http://schemas.microsoft.com/office/drawing/2014/main" id="{BA707286-F69C-D4FD-5572-79C32129A8E0}"/>
              </a:ext>
            </a:extLst>
          </p:cNvPr>
          <p:cNvSpPr/>
          <p:nvPr/>
        </p:nvSpPr>
        <p:spPr>
          <a:xfrm>
            <a:off x="2555526" y="3094357"/>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1</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0" name="Oval 29">
            <a:extLst>
              <a:ext uri="{FF2B5EF4-FFF2-40B4-BE49-F238E27FC236}">
                <a16:creationId xmlns:a16="http://schemas.microsoft.com/office/drawing/2014/main" id="{9F8E7E17-A1B0-45D9-F101-AF280DF38D48}"/>
              </a:ext>
            </a:extLst>
          </p:cNvPr>
          <p:cNvSpPr/>
          <p:nvPr/>
        </p:nvSpPr>
        <p:spPr>
          <a:xfrm>
            <a:off x="2528608" y="3594569"/>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2</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Oval 30">
            <a:extLst>
              <a:ext uri="{FF2B5EF4-FFF2-40B4-BE49-F238E27FC236}">
                <a16:creationId xmlns:a16="http://schemas.microsoft.com/office/drawing/2014/main" id="{15CA2F41-7E71-D0EC-69F3-EB04926D1F18}"/>
              </a:ext>
            </a:extLst>
          </p:cNvPr>
          <p:cNvSpPr/>
          <p:nvPr/>
        </p:nvSpPr>
        <p:spPr>
          <a:xfrm>
            <a:off x="2545439" y="4048277"/>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3</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2" name="Oval 31">
            <a:extLst>
              <a:ext uri="{FF2B5EF4-FFF2-40B4-BE49-F238E27FC236}">
                <a16:creationId xmlns:a16="http://schemas.microsoft.com/office/drawing/2014/main" id="{E806E8B5-45F8-C872-B64F-91627654F14A}"/>
              </a:ext>
            </a:extLst>
          </p:cNvPr>
          <p:cNvSpPr/>
          <p:nvPr/>
        </p:nvSpPr>
        <p:spPr>
          <a:xfrm>
            <a:off x="2551589" y="4500323"/>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4</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3" name="Oval 32">
            <a:extLst>
              <a:ext uri="{FF2B5EF4-FFF2-40B4-BE49-F238E27FC236}">
                <a16:creationId xmlns:a16="http://schemas.microsoft.com/office/drawing/2014/main" id="{6EFA0345-3364-23D2-0149-72C6272A981D}"/>
              </a:ext>
            </a:extLst>
          </p:cNvPr>
          <p:cNvSpPr/>
          <p:nvPr/>
        </p:nvSpPr>
        <p:spPr>
          <a:xfrm>
            <a:off x="2555525" y="4952369"/>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5</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4" name="Oval 33">
            <a:extLst>
              <a:ext uri="{FF2B5EF4-FFF2-40B4-BE49-F238E27FC236}">
                <a16:creationId xmlns:a16="http://schemas.microsoft.com/office/drawing/2014/main" id="{0DE78797-6216-E580-D760-1204BB36C4C5}"/>
              </a:ext>
            </a:extLst>
          </p:cNvPr>
          <p:cNvSpPr/>
          <p:nvPr/>
        </p:nvSpPr>
        <p:spPr>
          <a:xfrm>
            <a:off x="2545439" y="5417827"/>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6</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81E264E-6B80-7BE6-622A-6B377BEAF701}"/>
              </a:ext>
            </a:extLst>
          </p:cNvPr>
          <p:cNvSpPr/>
          <p:nvPr/>
        </p:nvSpPr>
        <p:spPr>
          <a:xfrm>
            <a:off x="0" y="-14728"/>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ΠΕΡΙΕΧΟΜΕΝΑ</a:t>
            </a:r>
            <a:r>
              <a:rPr kumimoji="0" lang="en-GB"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 </a:t>
            </a:r>
            <a:r>
              <a:rPr kumimoji="0" lang="en-US"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ERASMUS+ AND EUROPEAN SOLIDAR</a:t>
            </a:r>
            <a:r>
              <a:rPr kumimoji="0" lang="en-GB"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ITY</a:t>
            </a:r>
            <a:r>
              <a:rPr kumimoji="0" lang="en-US"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rPr>
              <a:t> CORPS</a:t>
            </a:r>
            <a:endParaRPr kumimoji="0" lang="en-GB" sz="2600" b="1" i="0" u="none" strike="noStrike" kern="1200" cap="none" spc="0" normalizeH="0" baseline="0" noProof="0" dirty="0">
              <a:ln>
                <a:noFill/>
              </a:ln>
              <a:solidFill>
                <a:prstClr val="white"/>
              </a:solidFill>
              <a:effectLst/>
              <a:uLnTx/>
              <a:uFillTx/>
              <a:latin typeface="Aptos" panose="02110004020202020204"/>
              <a:ea typeface="Verdana" panose="020B0604030504040204" pitchFamily="34" charset="0"/>
              <a:cs typeface="+mn-cs"/>
            </a:endParaRPr>
          </a:p>
        </p:txBody>
      </p:sp>
      <p:sp>
        <p:nvSpPr>
          <p:cNvPr id="8" name="Rectangle 7">
            <a:extLst>
              <a:ext uri="{FF2B5EF4-FFF2-40B4-BE49-F238E27FC236}">
                <a16:creationId xmlns:a16="http://schemas.microsoft.com/office/drawing/2014/main" id="{2AE3D5C5-A828-3538-F5FE-23A26DE0F851}"/>
              </a:ext>
            </a:extLst>
          </p:cNvPr>
          <p:cNvSpPr/>
          <p:nvPr/>
        </p:nvSpPr>
        <p:spPr>
          <a:xfrm>
            <a:off x="261767" y="2606012"/>
            <a:ext cx="1490833" cy="43082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8737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58D707-BF72-F8D5-629C-13A143C043E5}"/>
              </a:ext>
            </a:extLst>
          </p:cNvPr>
          <p:cNvSpPr/>
          <p:nvPr/>
        </p:nvSpPr>
        <p:spPr>
          <a:xfrm>
            <a:off x="13701" y="29856"/>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600" b="1" i="0" u="none" strike="noStrike" kern="0" cap="none" spc="0" normalizeH="0" baseline="0" noProof="0" dirty="0">
                <a:ln>
                  <a:noFill/>
                </a:ln>
                <a:solidFill>
                  <a:srgbClr val="FFFFFF"/>
                </a:solidFill>
                <a:effectLst/>
                <a:uLnTx/>
                <a:uFillTx/>
                <a:latin typeface="Arial"/>
                <a:ea typeface="Verdana" panose="020B0604030504040204" pitchFamily="34" charset="0"/>
                <a:cs typeface="+mn-cs"/>
                <a:sym typeface="Arial"/>
              </a:rPr>
              <a:t>OPPORTUNITIES</a:t>
            </a:r>
          </a:p>
        </p:txBody>
      </p:sp>
      <p:pic>
        <p:nvPicPr>
          <p:cNvPr id="23" name="Picture 22">
            <a:extLst>
              <a:ext uri="{FF2B5EF4-FFF2-40B4-BE49-F238E27FC236}">
                <a16:creationId xmlns:a16="http://schemas.microsoft.com/office/drawing/2014/main" id="{C2D17B1C-5DA4-FCEF-20AF-310A23CFDDF0}"/>
              </a:ext>
            </a:extLst>
          </p:cNvPr>
          <p:cNvPicPr>
            <a:picLocks noChangeAspect="1"/>
          </p:cNvPicPr>
          <p:nvPr/>
        </p:nvPicPr>
        <p:blipFill>
          <a:blip r:embed="rId3"/>
          <a:stretch>
            <a:fillRect/>
          </a:stretch>
        </p:blipFill>
        <p:spPr>
          <a:xfrm>
            <a:off x="0" y="692723"/>
            <a:ext cx="2619741" cy="5420481"/>
          </a:xfrm>
          <a:prstGeom prst="rect">
            <a:avLst/>
          </a:prstGeom>
        </p:spPr>
      </p:pic>
      <p:sp>
        <p:nvSpPr>
          <p:cNvPr id="26" name="Rectangle 25">
            <a:extLst>
              <a:ext uri="{FF2B5EF4-FFF2-40B4-BE49-F238E27FC236}">
                <a16:creationId xmlns:a16="http://schemas.microsoft.com/office/drawing/2014/main" id="{DB744E9A-F502-1780-D043-B5CD14132D4B}"/>
              </a:ext>
            </a:extLst>
          </p:cNvPr>
          <p:cNvSpPr/>
          <p:nvPr/>
        </p:nvSpPr>
        <p:spPr>
          <a:xfrm>
            <a:off x="13701" y="1004145"/>
            <a:ext cx="1409700" cy="50279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0" name="TextBox 29">
            <a:extLst>
              <a:ext uri="{FF2B5EF4-FFF2-40B4-BE49-F238E27FC236}">
                <a16:creationId xmlns:a16="http://schemas.microsoft.com/office/drawing/2014/main" id="{7290A6BA-C96F-9E2B-F4D0-E24F814A402A}"/>
              </a:ext>
            </a:extLst>
          </p:cNvPr>
          <p:cNvSpPr txBox="1"/>
          <p:nvPr/>
        </p:nvSpPr>
        <p:spPr>
          <a:xfrm>
            <a:off x="6732637" y="359668"/>
            <a:ext cx="5473064" cy="738664"/>
          </a:xfrm>
          <a:prstGeom prst="rect">
            <a:avLst/>
          </a:prstGeom>
          <a:solidFill>
            <a:srgbClr val="FF000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Ανοικτές Προσκλήσεις</a:t>
            </a:r>
          </a:p>
          <a:p>
            <a:pPr marL="457200" marR="0" lvl="0" indent="-4572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Επιλογή αίτησης </a:t>
            </a:r>
            <a:endParaRPr kumimoji="0" lang="en-GB"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Επιλογή </a:t>
            </a:r>
            <a:r>
              <a:rPr kumimoji="0" lang="en-US"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Apply</a:t>
            </a: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 </a:t>
            </a:r>
            <a:r>
              <a:rPr kumimoji="0" lang="en-US"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 </a:t>
            </a: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για δημιουργία νέας αίτησης</a:t>
            </a:r>
          </a:p>
        </p:txBody>
      </p:sp>
      <p:pic>
        <p:nvPicPr>
          <p:cNvPr id="4" name="Picture 3" descr="A screenshot of a computer&#10;&#10;AI-generated content may be incorrect.">
            <a:extLst>
              <a:ext uri="{FF2B5EF4-FFF2-40B4-BE49-F238E27FC236}">
                <a16:creationId xmlns:a16="http://schemas.microsoft.com/office/drawing/2014/main" id="{A4828723-838E-20A1-520B-EC7D752D6E7F}"/>
              </a:ext>
            </a:extLst>
          </p:cNvPr>
          <p:cNvPicPr>
            <a:picLocks noChangeAspect="1"/>
          </p:cNvPicPr>
          <p:nvPr/>
        </p:nvPicPr>
        <p:blipFill>
          <a:blip r:embed="rId4"/>
          <a:stretch>
            <a:fillRect/>
          </a:stretch>
        </p:blipFill>
        <p:spPr>
          <a:xfrm>
            <a:off x="2590310" y="1290338"/>
            <a:ext cx="7990991" cy="4874939"/>
          </a:xfrm>
          <a:prstGeom prst="rect">
            <a:avLst/>
          </a:prstGeom>
        </p:spPr>
      </p:pic>
      <p:sp>
        <p:nvSpPr>
          <p:cNvPr id="29" name="Rectangle 28">
            <a:extLst>
              <a:ext uri="{FF2B5EF4-FFF2-40B4-BE49-F238E27FC236}">
                <a16:creationId xmlns:a16="http://schemas.microsoft.com/office/drawing/2014/main" id="{0E183BEE-CD06-4E25-D256-7C28204E942B}"/>
              </a:ext>
            </a:extLst>
          </p:cNvPr>
          <p:cNvSpPr/>
          <p:nvPr/>
        </p:nvSpPr>
        <p:spPr>
          <a:xfrm>
            <a:off x="9605097" y="5479723"/>
            <a:ext cx="727710" cy="50279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5" name="Rectangle 24">
            <a:extLst>
              <a:ext uri="{FF2B5EF4-FFF2-40B4-BE49-F238E27FC236}">
                <a16:creationId xmlns:a16="http://schemas.microsoft.com/office/drawing/2014/main" id="{F2F205C9-BBF9-D89C-6E7D-B1E184F2AF7A}"/>
              </a:ext>
            </a:extLst>
          </p:cNvPr>
          <p:cNvSpPr/>
          <p:nvPr/>
        </p:nvSpPr>
        <p:spPr>
          <a:xfrm>
            <a:off x="2797059" y="1506943"/>
            <a:ext cx="1409700" cy="50279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1" name="TextBox 30">
            <a:extLst>
              <a:ext uri="{FF2B5EF4-FFF2-40B4-BE49-F238E27FC236}">
                <a16:creationId xmlns:a16="http://schemas.microsoft.com/office/drawing/2014/main" id="{1BDEF455-9580-189A-8133-4B7FA2F4BD32}"/>
              </a:ext>
            </a:extLst>
          </p:cNvPr>
          <p:cNvSpPr txBox="1"/>
          <p:nvPr/>
        </p:nvSpPr>
        <p:spPr>
          <a:xfrm>
            <a:off x="14715" y="6181813"/>
            <a:ext cx="5210052" cy="646331"/>
          </a:xfrm>
          <a:prstGeom prst="rect">
            <a:avLst/>
          </a:prstGeom>
          <a:solidFill>
            <a:srgbClr val="FF000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Δυνατότητα αναζήτησης ανά τομέα δραστηριοποίησης</a:t>
            </a:r>
            <a:endParaRPr kumimoji="0" lang="en-GB"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Δυνατότητα αναζήτησης ανά Δράση (ΚΑ1/ΚΑ2)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Ανοικτές Προσκλήσεις</a:t>
            </a:r>
            <a:endParaRPr kumimoji="0" lang="en-US"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endParaRPr>
          </a:p>
        </p:txBody>
      </p:sp>
    </p:spTree>
    <p:extLst>
      <p:ext uri="{BB962C8B-B14F-4D97-AF65-F5344CB8AC3E}">
        <p14:creationId xmlns:p14="http://schemas.microsoft.com/office/powerpoint/2010/main" val="4091744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31"/>
          <p:cNvSpPr txBox="1"/>
          <p:nvPr/>
        </p:nvSpPr>
        <p:spPr>
          <a:xfrm flipH="1">
            <a:off x="341415" y="86993"/>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ΤΑ ΜΕΡΗ ΤΗΣ ΑΙΤΗΣΗΣ</a:t>
            </a:r>
            <a:endParaRPr sz="2800" b="1" dirty="0">
              <a:solidFill>
                <a:schemeClr val="lt1"/>
              </a:solidFill>
              <a:latin typeface="Calibri"/>
              <a:ea typeface="Calibri"/>
              <a:cs typeface="Calibri"/>
              <a:sym typeface="Calibri"/>
            </a:endParaRPr>
          </a:p>
        </p:txBody>
      </p:sp>
      <p:sp>
        <p:nvSpPr>
          <p:cNvPr id="9" name="TextBox 8">
            <a:extLst>
              <a:ext uri="{FF2B5EF4-FFF2-40B4-BE49-F238E27FC236}">
                <a16:creationId xmlns:a16="http://schemas.microsoft.com/office/drawing/2014/main" id="{37BD7E63-0B0E-3B13-55E4-297B4FF5A6D4}"/>
              </a:ext>
            </a:extLst>
          </p:cNvPr>
          <p:cNvSpPr txBox="1"/>
          <p:nvPr/>
        </p:nvSpPr>
        <p:spPr>
          <a:xfrm>
            <a:off x="572755" y="6280220"/>
            <a:ext cx="5054321" cy="369332"/>
          </a:xfrm>
          <a:prstGeom prst="rect">
            <a:avLst/>
          </a:prstGeom>
          <a:noFill/>
        </p:spPr>
        <p:txBody>
          <a:bodyPr wrap="square" rtlCol="0">
            <a:spAutoFit/>
          </a:bodyPr>
          <a:lstStyle/>
          <a:p>
            <a:r>
              <a:rPr lang="en-US" sz="1800" b="1" dirty="0">
                <a:hlinkClick r:id="rId3"/>
              </a:rPr>
              <a:t>Erasmus+ and European Solidarity Corps</a:t>
            </a:r>
            <a:endParaRPr lang="en-US" sz="1800" b="1" dirty="0"/>
          </a:p>
        </p:txBody>
      </p:sp>
      <p:pic>
        <p:nvPicPr>
          <p:cNvPr id="3" name="Picture 2" descr="A screenshot of a computer&#10;&#10;AI-generated content may be incorrect.">
            <a:extLst>
              <a:ext uri="{FF2B5EF4-FFF2-40B4-BE49-F238E27FC236}">
                <a16:creationId xmlns:a16="http://schemas.microsoft.com/office/drawing/2014/main" id="{4A16CAD0-5594-C50F-4E4D-7F68B6C4D69F}"/>
              </a:ext>
            </a:extLst>
          </p:cNvPr>
          <p:cNvPicPr>
            <a:picLocks noChangeAspect="1"/>
          </p:cNvPicPr>
          <p:nvPr/>
        </p:nvPicPr>
        <p:blipFill>
          <a:blip r:embed="rId4"/>
          <a:stretch>
            <a:fillRect/>
          </a:stretch>
        </p:blipFill>
        <p:spPr>
          <a:xfrm>
            <a:off x="0" y="648828"/>
            <a:ext cx="12192000" cy="5631392"/>
          </a:xfrm>
          <a:prstGeom prst="rect">
            <a:avLst/>
          </a:prstGeom>
        </p:spPr>
      </p:pic>
      <p:sp>
        <p:nvSpPr>
          <p:cNvPr id="10" name="Rectangle 9">
            <a:extLst>
              <a:ext uri="{FF2B5EF4-FFF2-40B4-BE49-F238E27FC236}">
                <a16:creationId xmlns:a16="http://schemas.microsoft.com/office/drawing/2014/main" id="{097713D4-A445-03BA-576E-55BA06CFDE22}"/>
              </a:ext>
            </a:extLst>
          </p:cNvPr>
          <p:cNvSpPr/>
          <p:nvPr/>
        </p:nvSpPr>
        <p:spPr>
          <a:xfrm>
            <a:off x="10507562" y="779214"/>
            <a:ext cx="1426866" cy="351692"/>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1" name="Oval 10">
            <a:extLst>
              <a:ext uri="{FF2B5EF4-FFF2-40B4-BE49-F238E27FC236}">
                <a16:creationId xmlns:a16="http://schemas.microsoft.com/office/drawing/2014/main" id="{378808DC-6B69-0C6A-2A96-6661310729E6}"/>
              </a:ext>
            </a:extLst>
          </p:cNvPr>
          <p:cNvSpPr/>
          <p:nvPr/>
        </p:nvSpPr>
        <p:spPr>
          <a:xfrm>
            <a:off x="10109313" y="762132"/>
            <a:ext cx="281354" cy="351692"/>
          </a:xfrm>
          <a:prstGeom prst="ellipse">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b="1" dirty="0">
                <a:solidFill>
                  <a:srgbClr val="FF0000"/>
                </a:solidFill>
              </a:rPr>
              <a:t>1</a:t>
            </a:r>
          </a:p>
        </p:txBody>
      </p:sp>
      <p:sp>
        <p:nvSpPr>
          <p:cNvPr id="12" name="Rectangle 11">
            <a:extLst>
              <a:ext uri="{FF2B5EF4-FFF2-40B4-BE49-F238E27FC236}">
                <a16:creationId xmlns:a16="http://schemas.microsoft.com/office/drawing/2014/main" id="{CEB39A4B-74F7-9F3F-CC34-89AF70047688}"/>
              </a:ext>
            </a:extLst>
          </p:cNvPr>
          <p:cNvSpPr/>
          <p:nvPr/>
        </p:nvSpPr>
        <p:spPr>
          <a:xfrm>
            <a:off x="135989" y="2539664"/>
            <a:ext cx="1426866" cy="520840"/>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3" name="Oval 12">
            <a:extLst>
              <a:ext uri="{FF2B5EF4-FFF2-40B4-BE49-F238E27FC236}">
                <a16:creationId xmlns:a16="http://schemas.microsoft.com/office/drawing/2014/main" id="{D7ED17CA-7C8B-3A5F-ABD8-229EB603132D}"/>
              </a:ext>
            </a:extLst>
          </p:cNvPr>
          <p:cNvSpPr/>
          <p:nvPr/>
        </p:nvSpPr>
        <p:spPr>
          <a:xfrm>
            <a:off x="1594320" y="2624238"/>
            <a:ext cx="281354" cy="351692"/>
          </a:xfrm>
          <a:prstGeom prst="ellipse">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b="1" dirty="0">
                <a:solidFill>
                  <a:srgbClr val="FF0000"/>
                </a:solidFill>
              </a:rPr>
              <a:t>2</a:t>
            </a:r>
          </a:p>
        </p:txBody>
      </p:sp>
      <p:sp>
        <p:nvSpPr>
          <p:cNvPr id="15" name="TextBox 14">
            <a:extLst>
              <a:ext uri="{FF2B5EF4-FFF2-40B4-BE49-F238E27FC236}">
                <a16:creationId xmlns:a16="http://schemas.microsoft.com/office/drawing/2014/main" id="{9AB50D95-D2BF-AA7F-62B3-89C3D876BAF9}"/>
              </a:ext>
            </a:extLst>
          </p:cNvPr>
          <p:cNvSpPr txBox="1"/>
          <p:nvPr/>
        </p:nvSpPr>
        <p:spPr>
          <a:xfrm>
            <a:off x="6834863" y="6267141"/>
            <a:ext cx="3555804" cy="523220"/>
          </a:xfrm>
          <a:prstGeom prst="rect">
            <a:avLst/>
          </a:prstGeom>
          <a:noFill/>
        </p:spPr>
        <p:txBody>
          <a:bodyPr wrap="square" rtlCol="0">
            <a:spAutoFit/>
          </a:bodyPr>
          <a:lstStyle/>
          <a:p>
            <a:r>
              <a:rPr lang="en-US" b="1" dirty="0">
                <a:solidFill>
                  <a:srgbClr val="FF0000"/>
                </a:solidFill>
              </a:rPr>
              <a:t>E</a:t>
            </a:r>
            <a:r>
              <a:rPr lang="el-GR" b="1" dirty="0">
                <a:solidFill>
                  <a:srgbClr val="FF0000"/>
                </a:solidFill>
              </a:rPr>
              <a:t>ΠΙΛΟΓΗ ΤΟΥ ΤΟΜΕΑ ΟΠΟΥ ΔΡΑΣΤΗΡΙΟΠΟΙΕΙΤΑΙ Ο ΟΡΓΑΝΙΣΜΟΣ</a:t>
            </a:r>
            <a:endParaRPr lang="en-US" b="1" dirty="0">
              <a:solidFill>
                <a:srgbClr val="FF0000"/>
              </a:solidFill>
            </a:endParaRPr>
          </a:p>
        </p:txBody>
      </p:sp>
      <p:sp>
        <p:nvSpPr>
          <p:cNvPr id="4" name="Rectangle 3">
            <a:extLst>
              <a:ext uri="{FF2B5EF4-FFF2-40B4-BE49-F238E27FC236}">
                <a16:creationId xmlns:a16="http://schemas.microsoft.com/office/drawing/2014/main" id="{FD363E46-0056-8B55-07B6-31C0E8E578FC}"/>
              </a:ext>
            </a:extLst>
          </p:cNvPr>
          <p:cNvSpPr/>
          <p:nvPr/>
        </p:nvSpPr>
        <p:spPr>
          <a:xfrm>
            <a:off x="4872446" y="3429000"/>
            <a:ext cx="754630" cy="36933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E2C8B60-DC90-6293-6AA1-D75DF5F56670}"/>
              </a:ext>
            </a:extLst>
          </p:cNvPr>
          <p:cNvSpPr/>
          <p:nvPr/>
        </p:nvSpPr>
        <p:spPr>
          <a:xfrm>
            <a:off x="9872675" y="3465229"/>
            <a:ext cx="754630" cy="36933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F2E3D8E-C6E3-D4D4-F5B2-7585DF255015}"/>
              </a:ext>
            </a:extLst>
          </p:cNvPr>
          <p:cNvSpPr/>
          <p:nvPr/>
        </p:nvSpPr>
        <p:spPr>
          <a:xfrm>
            <a:off x="5718685" y="5227320"/>
            <a:ext cx="754630" cy="36933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6ACAC4E-26D6-2512-3175-A5C08ADE40FD}"/>
              </a:ext>
            </a:extLst>
          </p:cNvPr>
          <p:cNvSpPr/>
          <p:nvPr/>
        </p:nvSpPr>
        <p:spPr>
          <a:xfrm>
            <a:off x="5718685" y="3446762"/>
            <a:ext cx="272384" cy="333808"/>
          </a:xfrm>
          <a:prstGeom prst="ellips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l-GR" dirty="0">
                <a:solidFill>
                  <a:srgbClr val="FF0000"/>
                </a:solidFill>
              </a:rPr>
              <a:t>3</a:t>
            </a:r>
          </a:p>
        </p:txBody>
      </p:sp>
      <p:sp>
        <p:nvSpPr>
          <p:cNvPr id="17" name="Oval 16">
            <a:extLst>
              <a:ext uri="{FF2B5EF4-FFF2-40B4-BE49-F238E27FC236}">
                <a16:creationId xmlns:a16="http://schemas.microsoft.com/office/drawing/2014/main" id="{D1EAF5FD-6931-EB8A-2B15-CFF03F7203B4}"/>
              </a:ext>
            </a:extLst>
          </p:cNvPr>
          <p:cNvSpPr/>
          <p:nvPr/>
        </p:nvSpPr>
        <p:spPr>
          <a:xfrm>
            <a:off x="10776616" y="3464524"/>
            <a:ext cx="272384" cy="333808"/>
          </a:xfrm>
          <a:prstGeom prst="ellips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l-GR" dirty="0">
                <a:solidFill>
                  <a:srgbClr val="FF0000"/>
                </a:solidFill>
              </a:rPr>
              <a:t>3</a:t>
            </a:r>
          </a:p>
        </p:txBody>
      </p:sp>
      <p:sp>
        <p:nvSpPr>
          <p:cNvPr id="18" name="Oval 17">
            <a:extLst>
              <a:ext uri="{FF2B5EF4-FFF2-40B4-BE49-F238E27FC236}">
                <a16:creationId xmlns:a16="http://schemas.microsoft.com/office/drawing/2014/main" id="{6F219199-A03B-8410-270E-353566EAE6BE}"/>
              </a:ext>
            </a:extLst>
          </p:cNvPr>
          <p:cNvSpPr/>
          <p:nvPr/>
        </p:nvSpPr>
        <p:spPr>
          <a:xfrm>
            <a:off x="6562479" y="5245082"/>
            <a:ext cx="272384" cy="333808"/>
          </a:xfrm>
          <a:prstGeom prst="ellips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l-GR" dirty="0">
                <a:solidFill>
                  <a:srgbClr val="FF0000"/>
                </a:solidFill>
              </a:rPr>
              <a:t>3</a:t>
            </a:r>
          </a:p>
        </p:txBody>
      </p:sp>
      <p:sp>
        <p:nvSpPr>
          <p:cNvPr id="19" name="Oval 18">
            <a:extLst>
              <a:ext uri="{FF2B5EF4-FFF2-40B4-BE49-F238E27FC236}">
                <a16:creationId xmlns:a16="http://schemas.microsoft.com/office/drawing/2014/main" id="{E4CB570C-DD0D-1B53-DDAC-E8A5600A1224}"/>
              </a:ext>
            </a:extLst>
          </p:cNvPr>
          <p:cNvSpPr/>
          <p:nvPr/>
        </p:nvSpPr>
        <p:spPr>
          <a:xfrm>
            <a:off x="6495328" y="6318835"/>
            <a:ext cx="272384" cy="333808"/>
          </a:xfrm>
          <a:prstGeom prst="ellips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l-GR" dirty="0">
                <a:solidFill>
                  <a:srgbClr val="FF0000"/>
                </a:solidFill>
              </a:rPr>
              <a:t>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6F8AAC-2DAA-0346-B3D2-B832D159BF4C}"/>
              </a:ext>
            </a:extLst>
          </p:cNvPr>
          <p:cNvSpPr txBox="1"/>
          <p:nvPr/>
        </p:nvSpPr>
        <p:spPr>
          <a:xfrm flipH="1">
            <a:off x="-1" y="60190"/>
            <a:ext cx="1095413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Calibri" pitchFamily="34" charset="0"/>
                <a:sym typeface="Arial"/>
              </a:rPr>
              <a:t> </a:t>
            </a:r>
            <a:r>
              <a:rPr kumimoji="0" lang="el-GR" sz="2600" b="1" i="0" u="none" strike="noStrike" kern="0" cap="none" spc="0" normalizeH="0" baseline="0" noProof="0" dirty="0">
                <a:ln>
                  <a:noFill/>
                </a:ln>
                <a:solidFill>
                  <a:srgbClr val="FFFFFF"/>
                </a:solidFill>
                <a:effectLst/>
                <a:uLnTx/>
                <a:uFillTx/>
                <a:latin typeface="Arial"/>
                <a:ea typeface="Verdana" panose="020B0604030504040204" pitchFamily="34" charset="0"/>
                <a:cs typeface="Arial"/>
                <a:sym typeface="Arial"/>
              </a:rPr>
              <a:t>ΣΗΜΕΙΟ ΕΙΣΟΔΟΥ</a:t>
            </a:r>
            <a:r>
              <a:rPr kumimoji="0" lang="en-GB" sz="2600" b="1" i="0" u="none" strike="noStrike" kern="0" cap="none" spc="0" normalizeH="0" baseline="0" noProof="0" dirty="0">
                <a:ln>
                  <a:noFill/>
                </a:ln>
                <a:solidFill>
                  <a:srgbClr val="FFFFFF"/>
                </a:solidFill>
                <a:effectLst/>
                <a:uLnTx/>
                <a:uFillTx/>
                <a:latin typeface="Arial"/>
                <a:ea typeface="Verdana" panose="020B0604030504040204" pitchFamily="34" charset="0"/>
                <a:cs typeface="Arial"/>
                <a:sym typeface="Arial"/>
              </a:rPr>
              <a:t>: </a:t>
            </a:r>
            <a:r>
              <a:rPr kumimoji="0" lang="en-US" sz="2600" b="1" i="0" u="none" strike="noStrike" kern="0" cap="none" spc="0" normalizeH="0" baseline="0" noProof="0" dirty="0">
                <a:ln>
                  <a:noFill/>
                </a:ln>
                <a:solidFill>
                  <a:srgbClr val="FFFFFF"/>
                </a:solidFill>
                <a:effectLst/>
                <a:uLnTx/>
                <a:uFillTx/>
                <a:latin typeface="Arial"/>
                <a:ea typeface="Verdana" panose="020B0604030504040204" pitchFamily="34" charset="0"/>
                <a:cs typeface="Arial"/>
                <a:sym typeface="Arial"/>
              </a:rPr>
              <a:t>ERASMUS+ AND EUROPEAN SOLIDARY CORPS</a:t>
            </a:r>
          </a:p>
        </p:txBody>
      </p:sp>
      <p:sp>
        <p:nvSpPr>
          <p:cNvPr id="3" name="Rectangle 2">
            <a:extLst>
              <a:ext uri="{FF2B5EF4-FFF2-40B4-BE49-F238E27FC236}">
                <a16:creationId xmlns:a16="http://schemas.microsoft.com/office/drawing/2014/main" id="{FC58D707-BF72-F8D5-629C-13A143C043E5}"/>
              </a:ext>
            </a:extLst>
          </p:cNvPr>
          <p:cNvSpPr/>
          <p:nvPr/>
        </p:nvSpPr>
        <p:spPr>
          <a:xfrm>
            <a:off x="-1" y="21946"/>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600" b="1" i="0" u="none" strike="noStrike" kern="0" cap="none" spc="0" normalizeH="0" baseline="0" noProof="0" dirty="0">
                <a:ln>
                  <a:noFill/>
                </a:ln>
                <a:solidFill>
                  <a:srgbClr val="FFFFFF"/>
                </a:solidFill>
                <a:effectLst/>
                <a:uLnTx/>
                <a:uFillTx/>
                <a:latin typeface="Arial"/>
                <a:ea typeface="Verdana" panose="020B0604030504040204" pitchFamily="34" charset="0"/>
                <a:cs typeface="+mn-cs"/>
                <a:sym typeface="Arial"/>
              </a:rPr>
              <a:t>MY APPLICATIONS</a:t>
            </a:r>
          </a:p>
        </p:txBody>
      </p:sp>
      <p:pic>
        <p:nvPicPr>
          <p:cNvPr id="11" name="Picture 10">
            <a:extLst>
              <a:ext uri="{FF2B5EF4-FFF2-40B4-BE49-F238E27FC236}">
                <a16:creationId xmlns:a16="http://schemas.microsoft.com/office/drawing/2014/main" id="{9A1BBB6D-A0BE-EA56-5596-AF8E72D9B4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4331" y="5994411"/>
            <a:ext cx="800055" cy="685405"/>
          </a:xfrm>
          <a:prstGeom prst="rect">
            <a:avLst/>
          </a:prstGeom>
        </p:spPr>
      </p:pic>
      <p:pic>
        <p:nvPicPr>
          <p:cNvPr id="4" name="Picture 3">
            <a:extLst>
              <a:ext uri="{FF2B5EF4-FFF2-40B4-BE49-F238E27FC236}">
                <a16:creationId xmlns:a16="http://schemas.microsoft.com/office/drawing/2014/main" id="{4FCEAD05-F10A-E068-27E9-A9B7C064DB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16" y="1420586"/>
            <a:ext cx="4067944" cy="3492543"/>
          </a:xfrm>
          <a:prstGeom prst="rect">
            <a:avLst/>
          </a:prstGeom>
          <a:ln w="38100">
            <a:solidFill>
              <a:srgbClr val="FF0000"/>
            </a:solidFill>
          </a:ln>
        </p:spPr>
      </p:pic>
      <p:sp>
        <p:nvSpPr>
          <p:cNvPr id="9" name="Content Placeholder 7">
            <a:extLst>
              <a:ext uri="{FF2B5EF4-FFF2-40B4-BE49-F238E27FC236}">
                <a16:creationId xmlns:a16="http://schemas.microsoft.com/office/drawing/2014/main" id="{1EC382A9-AD7D-804F-4563-8C23E7A07050}"/>
              </a:ext>
            </a:extLst>
          </p:cNvPr>
          <p:cNvSpPr txBox="1">
            <a:spLocks/>
          </p:cNvSpPr>
          <p:nvPr/>
        </p:nvSpPr>
        <p:spPr>
          <a:xfrm>
            <a:off x="5477068" y="1358080"/>
            <a:ext cx="5959416" cy="5184576"/>
          </a:xfrm>
          <a:prstGeom prst="rect">
            <a:avLst/>
          </a:prstGeom>
          <a:ln w="38100">
            <a:solidFill>
              <a:schemeClr val="accent5"/>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
                <a:srgbClr val="000000"/>
              </a:buClr>
              <a:buSzTx/>
              <a:buFont typeface="+mj-lt"/>
              <a:buAutoNum type="arabicPeriod"/>
              <a:tabLst/>
              <a:defRPr/>
            </a:pPr>
            <a:r>
              <a:rPr kumimoji="0" lang="el-GR"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Διαθέσιμες μέρες πριν από την καταληκτική προθεσμία</a:t>
            </a:r>
            <a:endParaRPr kumimoji="0" lang="en-GB"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endParaRPr>
          </a:p>
          <a:p>
            <a:pPr marL="457200" marR="0" lvl="0" indent="-457200" algn="l" defTabSz="914400" rtl="0" eaLnBrk="1" fontAlgn="auto" latinLnBrk="0" hangingPunct="1">
              <a:lnSpc>
                <a:spcPct val="90000"/>
              </a:lnSpc>
              <a:spcBef>
                <a:spcPts val="1000"/>
              </a:spcBef>
              <a:spcAft>
                <a:spcPts val="0"/>
              </a:spcAft>
              <a:buClr>
                <a:srgbClr val="000000"/>
              </a:buClr>
              <a:buSzTx/>
              <a:buFont typeface="+mj-lt"/>
              <a:buAutoNum type="arabicPeriod"/>
              <a:tabLst/>
              <a:defRPr/>
            </a:pP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Application Status</a:t>
            </a:r>
            <a:endParaRPr kumimoji="0" lang="en-GB"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endParaRPr>
          </a:p>
          <a:p>
            <a:pPr marL="457200" marR="0" lvl="0" indent="-457200" algn="l" defTabSz="914400" rtl="0" eaLnBrk="1" fontAlgn="auto" latinLnBrk="0" hangingPunct="1">
              <a:lnSpc>
                <a:spcPct val="90000"/>
              </a:lnSpc>
              <a:spcBef>
                <a:spcPts val="1000"/>
              </a:spcBef>
              <a:spcAft>
                <a:spcPts val="0"/>
              </a:spcAft>
              <a:buClr>
                <a:srgbClr val="000000"/>
              </a:buClr>
              <a:buSzTx/>
              <a:buFont typeface="+mj-lt"/>
              <a:buAutoNum type="arabicPeriod"/>
              <a:tabLst/>
              <a:defRPr/>
            </a:pP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Actions button: </a:t>
            </a: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Edit</a:t>
            </a: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 </a:t>
            </a:r>
            <a:r>
              <a:rPr kumimoji="0" lang="el-GR"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Επεξεργασία της αίτησης. !!! Η επεξεργασία μίας αίτησης μπορεί να γίνει και πατώντας πάνω στο Form ID !!! </a:t>
            </a:r>
            <a:endPar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endParaRP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Preview:</a:t>
            </a: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 </a:t>
            </a:r>
            <a:r>
              <a:rPr kumimoji="0" lang="el-GR"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αντί για </a:t>
            </a: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edit </a:t>
            </a:r>
            <a:r>
              <a:rPr kumimoji="0" lang="el-GR"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μετά την υποβολή</a:t>
            </a:r>
            <a:endPar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endParaRP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Delete</a:t>
            </a: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 </a:t>
            </a:r>
            <a:r>
              <a:rPr kumimoji="0" lang="el-GR"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Διαγραφή της αίτησης. Δεν είναι διαθέσιμη ως επιλογή μετά από την υποβολή της αίτησης</a:t>
            </a:r>
            <a:endPar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endParaRP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S</a:t>
            </a:r>
            <a:r>
              <a:rPr kumimoji="0" lang="en-GB" sz="1800" b="1" i="0" u="none" strike="noStrike" kern="1200" cap="none" spc="0" normalizeH="0" baseline="0" noProof="0" dirty="0" err="1">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ubmission</a:t>
            </a:r>
            <a:r>
              <a:rPr kumimoji="0" lang="en-GB" sz="1800" b="1"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 History</a:t>
            </a: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a:t>
            </a:r>
            <a:r>
              <a:rPr kumimoji="0" lang="el-GR"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 Ιστορικό υποβολής της αίτησης</a:t>
            </a:r>
            <a:endPar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endParaRPr>
          </a:p>
          <a:p>
            <a:pPr marL="285750" marR="0" lvl="0" indent="-28575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Sharing</a:t>
            </a:r>
            <a:r>
              <a:rPr kumimoji="0" lang="en-US"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 </a:t>
            </a:r>
            <a:r>
              <a:rPr kumimoji="0" lang="el-GR" sz="1800" b="0" i="0" u="none" strike="noStrike" kern="120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mn-cs"/>
                <a:sym typeface="Arial"/>
              </a:rPr>
              <a:t>Αποστολή της αίτησης σε άλλα άτομα και εκχώρηση δικαιωμάτων για Ανάγνωση/Επεξεργασία/Υποβολή</a:t>
            </a:r>
          </a:p>
          <a:p>
            <a:pPr marL="0" marR="0" lvl="0" indent="0" algn="ctr" defTabSz="914400" rtl="0" eaLnBrk="1" fontAlgn="auto" latinLnBrk="0" hangingPunct="1">
              <a:lnSpc>
                <a:spcPct val="90000"/>
              </a:lnSpc>
              <a:spcBef>
                <a:spcPts val="1000"/>
              </a:spcBef>
              <a:spcAft>
                <a:spcPts val="0"/>
              </a:spcAft>
              <a:buClr>
                <a:srgbClr val="000000"/>
              </a:buClr>
              <a:buSzTx/>
              <a:buFont typeface="Arial" panose="020B0604020202020204" pitchFamily="34" charset="0"/>
              <a:buNone/>
              <a:tabLst/>
              <a:defRPr/>
            </a:pPr>
            <a:endParaRPr kumimoji="0" lang="el-GR" sz="1800" b="0" i="0" u="none" strike="noStrike" kern="1200" cap="none" spc="0" normalizeH="0" baseline="0" noProof="0" dirty="0">
              <a:ln>
                <a:noFill/>
              </a:ln>
              <a:solidFill>
                <a:srgbClr val="000000"/>
              </a:solidFill>
              <a:effectLst/>
              <a:uLnTx/>
              <a:uFillTx/>
              <a:latin typeface="Arial"/>
              <a:ea typeface="+mn-ea"/>
              <a:cs typeface="+mn-cs"/>
              <a:sym typeface="Arial"/>
            </a:endParaRPr>
          </a:p>
        </p:txBody>
      </p:sp>
      <p:sp>
        <p:nvSpPr>
          <p:cNvPr id="12" name="Oval 11">
            <a:extLst>
              <a:ext uri="{FF2B5EF4-FFF2-40B4-BE49-F238E27FC236}">
                <a16:creationId xmlns:a16="http://schemas.microsoft.com/office/drawing/2014/main" id="{0CF1065D-142A-7F67-6758-77AB992E3038}"/>
              </a:ext>
            </a:extLst>
          </p:cNvPr>
          <p:cNvSpPr/>
          <p:nvPr/>
        </p:nvSpPr>
        <p:spPr>
          <a:xfrm>
            <a:off x="1279161" y="927257"/>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Arial"/>
                <a:ea typeface="+mn-ea"/>
                <a:cs typeface="+mn-cs"/>
                <a:sym typeface="Arial"/>
              </a:rPr>
              <a:t>1</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 name="Oval 12">
            <a:extLst>
              <a:ext uri="{FF2B5EF4-FFF2-40B4-BE49-F238E27FC236}">
                <a16:creationId xmlns:a16="http://schemas.microsoft.com/office/drawing/2014/main" id="{43B093F2-2ED7-00CA-247B-9DCB1972183D}"/>
              </a:ext>
            </a:extLst>
          </p:cNvPr>
          <p:cNvSpPr/>
          <p:nvPr/>
        </p:nvSpPr>
        <p:spPr>
          <a:xfrm>
            <a:off x="2531076" y="927256"/>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Arial"/>
                <a:ea typeface="+mn-ea"/>
                <a:cs typeface="+mn-cs"/>
                <a:sym typeface="Arial"/>
              </a:rPr>
              <a:t>2</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 name="Oval 13">
            <a:extLst>
              <a:ext uri="{FF2B5EF4-FFF2-40B4-BE49-F238E27FC236}">
                <a16:creationId xmlns:a16="http://schemas.microsoft.com/office/drawing/2014/main" id="{5B952455-014B-540B-9D77-B8B923B2EB09}"/>
              </a:ext>
            </a:extLst>
          </p:cNvPr>
          <p:cNvSpPr/>
          <p:nvPr/>
        </p:nvSpPr>
        <p:spPr>
          <a:xfrm>
            <a:off x="3881391" y="902013"/>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Arial"/>
                <a:ea typeface="+mn-ea"/>
                <a:cs typeface="+mn-cs"/>
                <a:sym typeface="Arial"/>
              </a:rPr>
              <a:t>3</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217595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58D707-BF72-F8D5-629C-13A143C043E5}"/>
              </a:ext>
            </a:extLst>
          </p:cNvPr>
          <p:cNvSpPr/>
          <p:nvPr/>
        </p:nvSpPr>
        <p:spPr>
          <a:xfrm>
            <a:off x="-1" y="38548"/>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600" b="1" i="0" u="none" strike="noStrike" kern="0" cap="none" spc="0" normalizeH="0" baseline="0" noProof="0" dirty="0">
                <a:ln>
                  <a:noFill/>
                </a:ln>
                <a:solidFill>
                  <a:srgbClr val="FFFFFF"/>
                </a:solidFill>
                <a:effectLst/>
                <a:uLnTx/>
                <a:uFillTx/>
                <a:latin typeface="Arial"/>
                <a:ea typeface="Verdana" panose="020B0604030504040204" pitchFamily="34" charset="0"/>
                <a:cs typeface="+mn-cs"/>
                <a:sym typeface="Arial"/>
              </a:rPr>
              <a:t>APPLICATIONS STATUSES</a:t>
            </a:r>
          </a:p>
        </p:txBody>
      </p:sp>
      <p:pic>
        <p:nvPicPr>
          <p:cNvPr id="11" name="Picture 10">
            <a:extLst>
              <a:ext uri="{FF2B5EF4-FFF2-40B4-BE49-F238E27FC236}">
                <a16:creationId xmlns:a16="http://schemas.microsoft.com/office/drawing/2014/main" id="{9A1BBB6D-A0BE-EA56-5596-AF8E72D9B4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4331" y="5994411"/>
            <a:ext cx="800055" cy="685405"/>
          </a:xfrm>
          <a:prstGeom prst="rect">
            <a:avLst/>
          </a:prstGeom>
        </p:spPr>
      </p:pic>
      <p:sp>
        <p:nvSpPr>
          <p:cNvPr id="9" name="Content Placeholder 7">
            <a:extLst>
              <a:ext uri="{FF2B5EF4-FFF2-40B4-BE49-F238E27FC236}">
                <a16:creationId xmlns:a16="http://schemas.microsoft.com/office/drawing/2014/main" id="{1EC382A9-AD7D-804F-4563-8C23E7A07050}"/>
              </a:ext>
            </a:extLst>
          </p:cNvPr>
          <p:cNvSpPr txBox="1">
            <a:spLocks/>
          </p:cNvSpPr>
          <p:nvPr/>
        </p:nvSpPr>
        <p:spPr>
          <a:xfrm>
            <a:off x="297614" y="3493251"/>
            <a:ext cx="11596772" cy="3257069"/>
          </a:xfrm>
          <a:prstGeom prst="rect">
            <a:avLst/>
          </a:prstGeom>
          <a:ln w="38100">
            <a:solidFill>
              <a:schemeClr val="accent5"/>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000000"/>
              </a:buClr>
              <a:buSzTx/>
              <a:buFont typeface="Arial" panose="020B0604020202020204" pitchFamily="34" charset="0"/>
              <a:buNone/>
              <a:tabLst/>
              <a:defRPr/>
            </a:pPr>
            <a:endParaRPr kumimoji="0" lang="el-GR" sz="1800" b="0" i="0" u="none" strike="noStrike" kern="1200" cap="none" spc="0" normalizeH="0" baseline="0" noProof="0" dirty="0">
              <a:ln>
                <a:noFill/>
              </a:ln>
              <a:solidFill>
                <a:srgbClr val="000000"/>
              </a:solidFill>
              <a:effectLst/>
              <a:uLnTx/>
              <a:uFillTx/>
              <a:latin typeface="Arial"/>
              <a:ea typeface="+mn-ea"/>
              <a:cs typeface="+mn-cs"/>
              <a:sym typeface="Arial"/>
            </a:endParaRPr>
          </a:p>
        </p:txBody>
      </p:sp>
      <p:pic>
        <p:nvPicPr>
          <p:cNvPr id="5" name="Content Placeholder 3">
            <a:extLst>
              <a:ext uri="{FF2B5EF4-FFF2-40B4-BE49-F238E27FC236}">
                <a16:creationId xmlns:a16="http://schemas.microsoft.com/office/drawing/2014/main" id="{B0CC2970-3593-CAE1-723E-CA28CDCC58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302" y="583410"/>
            <a:ext cx="8818885" cy="2909841"/>
          </a:xfrm>
          <a:prstGeom prst="rect">
            <a:avLst/>
          </a:prstGeom>
          <a:ln w="38100">
            <a:solidFill>
              <a:schemeClr val="accent2"/>
            </a:solidFill>
          </a:ln>
        </p:spPr>
      </p:pic>
      <p:sp>
        <p:nvSpPr>
          <p:cNvPr id="7" name="TextBox 6">
            <a:extLst>
              <a:ext uri="{FF2B5EF4-FFF2-40B4-BE49-F238E27FC236}">
                <a16:creationId xmlns:a16="http://schemas.microsoft.com/office/drawing/2014/main" id="{EC32DC03-7F9F-F83F-1EAA-D02F5859BD34}"/>
              </a:ext>
            </a:extLst>
          </p:cNvPr>
          <p:cNvSpPr txBox="1"/>
          <p:nvPr/>
        </p:nvSpPr>
        <p:spPr>
          <a:xfrm>
            <a:off x="297613" y="3598291"/>
            <a:ext cx="11596772" cy="30469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Draft</a:t>
            </a:r>
            <a:r>
              <a:rPr kumimoji="0" lang="en-US"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 </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Η αίτηση δεν έχει συμπληρωθεί ή συμπληρώθηκε, αλλά δεν υποβλήθηκε ακόμα</a:t>
            </a: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Reopened </a:t>
            </a:r>
            <a:r>
              <a:rPr kumimoji="0" lang="el-GR"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&amp; </a:t>
            </a: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draft: </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ο </a:t>
            </a:r>
            <a:r>
              <a:rPr kumimoji="0" lang="el-GR" sz="1600" b="0" i="0" u="none" strike="noStrike" kern="0" cap="none" spc="0" normalizeH="0" baseline="0" noProof="0" dirty="0" err="1">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αιτητής</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 έχει ανοίξει την αίτηση εκ νέου πριν από την προθεσμία</a:t>
            </a:r>
            <a:endPar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Reopened by NA and only Submit Allowed:</a:t>
            </a:r>
            <a:r>
              <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 </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έχει επέλθει η προθεσμία υποβολής, αλλά η Εθνική Υπηρεσία επιτρέπει την υποβολή εκ νέου χωρίς αλλαγές</a:t>
            </a:r>
            <a:endPar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Reopened by NA and Edit/Submit Allowed:</a:t>
            </a:r>
            <a:r>
              <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 </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έχει επέλθει η προθεσμία υποβολής, αλλά η Εθνική Υπηρεσία επιτρέπει την επεξεργασία και υποβολή εκ νέου της αίτησης λόγω τεχνικών προβλημάτων ή κατόπιν οδηγιών της ΕΕ</a:t>
            </a:r>
            <a:endPar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Submitted</a:t>
            </a:r>
            <a:r>
              <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 </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η αίτηση έχει υποβληθεί</a:t>
            </a:r>
            <a:endPar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Unsubmitted</a:t>
            </a:r>
            <a:endPar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Deadline Expired: </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η αίτηση δεν υποβλήθηκε εντός της προθεσμίας</a:t>
            </a:r>
            <a:endPar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Deleted</a:t>
            </a:r>
            <a:r>
              <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 </a:t>
            </a: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η αίτηση δεν υποβλήθηκε και έχει διαγραφεί. (Μπορεί πάντοτε να γίνει </a:t>
            </a:r>
            <a:r>
              <a:rPr kumimoji="0" lang="en-US"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 </a:t>
            </a:r>
            <a:r>
              <a:rPr kumimoji="0" lang="en-GB"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Reopen</a:t>
            </a:r>
            <a:r>
              <a:rPr kumimoji="0" lang="en-US"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ed </a:t>
            </a:r>
            <a:endParaRPr kumimoji="0" lang="el-GR" sz="1600" b="1"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a:p>
            <a:pPr marL="0" marR="0" lvl="1"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rPr>
              <a:t>εντός της προθεσμίας</a:t>
            </a:r>
            <a:endParaRPr kumimoji="0" lang="en-GB" sz="1600" b="0" i="0" u="none" strike="noStrike" kern="0" cap="none" spc="0" normalizeH="0" baseline="0" noProof="0" dirty="0">
              <a:ln>
                <a:noFill/>
              </a:ln>
              <a:solidFill>
                <a:srgbClr val="000000">
                  <a:lumMod val="75000"/>
                  <a:lumOff val="25000"/>
                </a:srgbClr>
              </a:solidFill>
              <a:effectLst/>
              <a:uLnTx/>
              <a:uFillTx/>
              <a:latin typeface="Verdana" panose="020B0604030504040204" pitchFamily="34" charset="0"/>
              <a:ea typeface="Verdana" panose="020B0604030504040204" pitchFamily="34" charset="0"/>
              <a:cs typeface="Arial"/>
              <a:sym typeface="Arial"/>
            </a:endParaRPr>
          </a:p>
        </p:txBody>
      </p:sp>
    </p:spTree>
    <p:extLst>
      <p:ext uri="{BB962C8B-B14F-4D97-AF65-F5344CB8AC3E}">
        <p14:creationId xmlns:p14="http://schemas.microsoft.com/office/powerpoint/2010/main" val="1261607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58D707-BF72-F8D5-629C-13A143C043E5}"/>
              </a:ext>
            </a:extLst>
          </p:cNvPr>
          <p:cNvSpPr/>
          <p:nvPr/>
        </p:nvSpPr>
        <p:spPr>
          <a:xfrm>
            <a:off x="0" y="17904"/>
            <a:ext cx="6410848"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600" b="1" i="0" u="none" strike="noStrike" kern="0" cap="none" spc="0" normalizeH="0" baseline="0" noProof="0" dirty="0">
                <a:ln>
                  <a:noFill/>
                </a:ln>
                <a:solidFill>
                  <a:srgbClr val="FFFFFF"/>
                </a:solidFill>
                <a:effectLst/>
                <a:uLnTx/>
                <a:uFillTx/>
                <a:latin typeface="Arial"/>
                <a:ea typeface="Verdana" panose="020B0604030504040204" pitchFamily="34" charset="0"/>
                <a:cs typeface="+mn-cs"/>
                <a:sym typeface="Arial"/>
              </a:rPr>
              <a:t>ΔΙΑΓΡΑΦΗ ΑΙΤΗΣΗΣ</a:t>
            </a:r>
            <a:endParaRPr kumimoji="0" lang="en-GB" sz="2600" b="1" i="0" u="none" strike="noStrike" kern="0" cap="none" spc="0" normalizeH="0" baseline="0" noProof="0" dirty="0">
              <a:ln>
                <a:noFill/>
              </a:ln>
              <a:solidFill>
                <a:srgbClr val="FFFFFF"/>
              </a:solidFill>
              <a:effectLst/>
              <a:uLnTx/>
              <a:uFillTx/>
              <a:latin typeface="Arial"/>
              <a:ea typeface="Verdana" panose="020B0604030504040204" pitchFamily="34" charset="0"/>
              <a:cs typeface="+mn-cs"/>
              <a:sym typeface="Arial"/>
            </a:endParaRPr>
          </a:p>
        </p:txBody>
      </p:sp>
      <p:pic>
        <p:nvPicPr>
          <p:cNvPr id="11" name="Picture 10">
            <a:extLst>
              <a:ext uri="{FF2B5EF4-FFF2-40B4-BE49-F238E27FC236}">
                <a16:creationId xmlns:a16="http://schemas.microsoft.com/office/drawing/2014/main" id="{9A1BBB6D-A0BE-EA56-5596-AF8E72D9B4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4331" y="5994411"/>
            <a:ext cx="800055" cy="685405"/>
          </a:xfrm>
          <a:prstGeom prst="rect">
            <a:avLst/>
          </a:prstGeom>
        </p:spPr>
      </p:pic>
      <p:grpSp>
        <p:nvGrpSpPr>
          <p:cNvPr id="4" name="Group 3">
            <a:extLst>
              <a:ext uri="{FF2B5EF4-FFF2-40B4-BE49-F238E27FC236}">
                <a16:creationId xmlns:a16="http://schemas.microsoft.com/office/drawing/2014/main" id="{837A7EF0-470B-F3E4-239D-9D196E927727}"/>
              </a:ext>
            </a:extLst>
          </p:cNvPr>
          <p:cNvGrpSpPr/>
          <p:nvPr/>
        </p:nvGrpSpPr>
        <p:grpSpPr>
          <a:xfrm>
            <a:off x="179512" y="736154"/>
            <a:ext cx="2676721" cy="1988992"/>
            <a:chOff x="179512" y="736154"/>
            <a:chExt cx="2676721" cy="1988992"/>
          </a:xfrm>
        </p:grpSpPr>
        <p:pic>
          <p:nvPicPr>
            <p:cNvPr id="6" name="Picture 5">
              <a:extLst>
                <a:ext uri="{FF2B5EF4-FFF2-40B4-BE49-F238E27FC236}">
                  <a16:creationId xmlns:a16="http://schemas.microsoft.com/office/drawing/2014/main" id="{1686416F-4C1D-FECC-3D01-2B764FDD22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736154"/>
              <a:ext cx="2316681" cy="1988992"/>
            </a:xfrm>
            <a:prstGeom prst="rect">
              <a:avLst/>
            </a:prstGeom>
          </p:spPr>
        </p:pic>
        <p:sp>
          <p:nvSpPr>
            <p:cNvPr id="8" name="Rectangle 7">
              <a:extLst>
                <a:ext uri="{FF2B5EF4-FFF2-40B4-BE49-F238E27FC236}">
                  <a16:creationId xmlns:a16="http://schemas.microsoft.com/office/drawing/2014/main" id="{17400BEC-0489-49A3-DB0F-BA02E8E93B09}"/>
                </a:ext>
              </a:extLst>
            </p:cNvPr>
            <p:cNvSpPr/>
            <p:nvPr/>
          </p:nvSpPr>
          <p:spPr>
            <a:xfrm>
              <a:off x="1403648" y="1844824"/>
              <a:ext cx="72008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0" name="Group 9">
              <a:extLst>
                <a:ext uri="{FF2B5EF4-FFF2-40B4-BE49-F238E27FC236}">
                  <a16:creationId xmlns:a16="http://schemas.microsoft.com/office/drawing/2014/main" id="{8ED8FEF8-2713-966B-A8F7-81614D5B8A53}"/>
                </a:ext>
              </a:extLst>
            </p:cNvPr>
            <p:cNvGrpSpPr/>
            <p:nvPr/>
          </p:nvGrpSpPr>
          <p:grpSpPr>
            <a:xfrm>
              <a:off x="2496193" y="1487242"/>
              <a:ext cx="360040" cy="469355"/>
              <a:chOff x="8714671" y="1522944"/>
              <a:chExt cx="360040" cy="469355"/>
            </a:xfrm>
          </p:grpSpPr>
          <p:sp>
            <p:nvSpPr>
              <p:cNvPr id="12" name="Teardrop 11">
                <a:extLst>
                  <a:ext uri="{FF2B5EF4-FFF2-40B4-BE49-F238E27FC236}">
                    <a16:creationId xmlns:a16="http://schemas.microsoft.com/office/drawing/2014/main" id="{A90FEAE6-326C-6F9D-69A2-49313DC5719E}"/>
                  </a:ext>
                </a:extLst>
              </p:cNvPr>
              <p:cNvSpPr/>
              <p:nvPr/>
            </p:nvSpPr>
            <p:spPr>
              <a:xfrm rot="17517794" flipH="1">
                <a:off x="8660013" y="1577602"/>
                <a:ext cx="469355" cy="360040"/>
              </a:xfrm>
              <a:prstGeom prst="teardrop">
                <a:avLst>
                  <a:gd name="adj" fmla="val 16804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id="{1E9B030F-66E6-2B36-479F-AFD2C37B47AF}"/>
                  </a:ext>
                </a:extLst>
              </p:cNvPr>
              <p:cNvSpPr txBox="1"/>
              <p:nvPr/>
            </p:nvSpPr>
            <p:spPr>
              <a:xfrm>
                <a:off x="8729765" y="1572955"/>
                <a:ext cx="3219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400" b="1" i="0" u="none" strike="noStrike" kern="0" cap="none" spc="0" normalizeH="0" baseline="0" noProof="0" dirty="0">
                    <a:ln>
                      <a:noFill/>
                    </a:ln>
                    <a:solidFill>
                      <a:srgbClr val="FFC000"/>
                    </a:solidFill>
                    <a:effectLst/>
                    <a:uLnTx/>
                    <a:uFillTx/>
                    <a:latin typeface="Arial"/>
                    <a:cs typeface="Arial"/>
                    <a:sym typeface="Arial"/>
                  </a:rPr>
                  <a:t>1</a:t>
                </a:r>
                <a:endParaRPr kumimoji="0" lang="en-US" sz="1400" b="1" i="0" u="none" strike="noStrike" kern="0" cap="none" spc="0" normalizeH="0" baseline="0" noProof="0" dirty="0">
                  <a:ln>
                    <a:noFill/>
                  </a:ln>
                  <a:solidFill>
                    <a:srgbClr val="FFC000"/>
                  </a:solidFill>
                  <a:effectLst/>
                  <a:uLnTx/>
                  <a:uFillTx/>
                  <a:latin typeface="Arial"/>
                  <a:cs typeface="Arial"/>
                  <a:sym typeface="Arial"/>
                </a:endParaRPr>
              </a:p>
            </p:txBody>
          </p:sp>
        </p:grpSp>
      </p:grpSp>
      <p:pic>
        <p:nvPicPr>
          <p:cNvPr id="14" name="Picture 13">
            <a:extLst>
              <a:ext uri="{FF2B5EF4-FFF2-40B4-BE49-F238E27FC236}">
                <a16:creationId xmlns:a16="http://schemas.microsoft.com/office/drawing/2014/main" id="{CD51C79B-352B-33D0-9E02-F5D37CF6FE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1485" y="736154"/>
            <a:ext cx="9144000" cy="4032448"/>
          </a:xfrm>
          <a:prstGeom prst="rect">
            <a:avLst/>
          </a:prstGeom>
        </p:spPr>
      </p:pic>
      <p:pic>
        <p:nvPicPr>
          <p:cNvPr id="15" name="Picture 2">
            <a:extLst>
              <a:ext uri="{FF2B5EF4-FFF2-40B4-BE49-F238E27FC236}">
                <a16:creationId xmlns:a16="http://schemas.microsoft.com/office/drawing/2014/main" id="{8B13246E-C273-43C5-9E63-8ABA246239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2242" y="3272388"/>
            <a:ext cx="5163853" cy="1143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Oval 15">
            <a:extLst>
              <a:ext uri="{FF2B5EF4-FFF2-40B4-BE49-F238E27FC236}">
                <a16:creationId xmlns:a16="http://schemas.microsoft.com/office/drawing/2014/main" id="{D5D56B21-DDC7-96D3-A589-5EBE1B201FBE}"/>
              </a:ext>
            </a:extLst>
          </p:cNvPr>
          <p:cNvSpPr/>
          <p:nvPr/>
        </p:nvSpPr>
        <p:spPr>
          <a:xfrm>
            <a:off x="983219" y="2294323"/>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Arial"/>
                <a:ea typeface="+mn-ea"/>
                <a:cs typeface="+mn-cs"/>
                <a:sym typeface="Arial"/>
              </a:rPr>
              <a:t>1</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 name="Oval 16">
            <a:extLst>
              <a:ext uri="{FF2B5EF4-FFF2-40B4-BE49-F238E27FC236}">
                <a16:creationId xmlns:a16="http://schemas.microsoft.com/office/drawing/2014/main" id="{C0F235C2-343C-5CE9-CB95-D71C9469D007}"/>
              </a:ext>
            </a:extLst>
          </p:cNvPr>
          <p:cNvSpPr/>
          <p:nvPr/>
        </p:nvSpPr>
        <p:spPr>
          <a:xfrm>
            <a:off x="7124939" y="3378414"/>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Arial"/>
                <a:ea typeface="+mn-ea"/>
                <a:cs typeface="+mn-cs"/>
                <a:sym typeface="Arial"/>
              </a:rPr>
              <a:t>2</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 name="Oval 17">
            <a:extLst>
              <a:ext uri="{FF2B5EF4-FFF2-40B4-BE49-F238E27FC236}">
                <a16:creationId xmlns:a16="http://schemas.microsoft.com/office/drawing/2014/main" id="{1CB2D8AC-6DAA-6840-64D1-D3E20A4BE498}"/>
              </a:ext>
            </a:extLst>
          </p:cNvPr>
          <p:cNvSpPr/>
          <p:nvPr/>
        </p:nvSpPr>
        <p:spPr>
          <a:xfrm>
            <a:off x="10203419" y="3826304"/>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Arial"/>
                <a:ea typeface="+mn-ea"/>
                <a:cs typeface="+mn-cs"/>
                <a:sym typeface="Arial"/>
              </a:rPr>
              <a:t>3</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 name="Oval 18">
            <a:extLst>
              <a:ext uri="{FF2B5EF4-FFF2-40B4-BE49-F238E27FC236}">
                <a16:creationId xmlns:a16="http://schemas.microsoft.com/office/drawing/2014/main" id="{323977BC-9310-2754-7E13-A1271C0881DE}"/>
              </a:ext>
            </a:extLst>
          </p:cNvPr>
          <p:cNvSpPr/>
          <p:nvPr/>
        </p:nvSpPr>
        <p:spPr>
          <a:xfrm>
            <a:off x="10743923" y="2837060"/>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Arial"/>
                <a:ea typeface="+mn-ea"/>
                <a:cs typeface="+mn-cs"/>
                <a:sym typeface="Arial"/>
              </a:rPr>
              <a:t>4</a:t>
            </a: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 name="TextBox 20">
            <a:extLst>
              <a:ext uri="{FF2B5EF4-FFF2-40B4-BE49-F238E27FC236}">
                <a16:creationId xmlns:a16="http://schemas.microsoft.com/office/drawing/2014/main" id="{38F88F6F-837F-1B8D-49B8-FC23170BF883}"/>
              </a:ext>
            </a:extLst>
          </p:cNvPr>
          <p:cNvSpPr txBox="1"/>
          <p:nvPr/>
        </p:nvSpPr>
        <p:spPr>
          <a:xfrm>
            <a:off x="179512" y="5286660"/>
            <a:ext cx="4221038" cy="1341457"/>
          </a:xfrm>
          <a:prstGeom prst="rect">
            <a:avLst/>
          </a:prstGeom>
          <a:solidFill>
            <a:srgbClr val="FF0000"/>
          </a:solidFill>
        </p:spPr>
        <p:txBody>
          <a:bodyPr wrap="square">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mj-lt"/>
              <a:buAutoNum type="arabicPeriod"/>
              <a:tabLst/>
              <a:defRPr/>
            </a:pPr>
            <a:r>
              <a:rPr kumimoji="0" lang="en-US"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Delete  </a:t>
            </a: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από το </a:t>
            </a:r>
            <a:r>
              <a:rPr kumimoji="0" lang="en-GB"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Action button</a:t>
            </a: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 της αίτησης</a:t>
            </a:r>
          </a:p>
          <a:p>
            <a:pPr marL="0" marR="0" lvl="0" indent="0" algn="l" defTabSz="914400" rtl="0" eaLnBrk="1" fontAlgn="auto" latinLnBrk="0" hangingPunct="1">
              <a:lnSpc>
                <a:spcPct val="150000"/>
              </a:lnSpc>
              <a:spcBef>
                <a:spcPts val="0"/>
              </a:spcBef>
              <a:spcAft>
                <a:spcPts val="0"/>
              </a:spcAft>
              <a:buClr>
                <a:srgbClr val="000000"/>
              </a:buClr>
              <a:buSzTx/>
              <a:buFont typeface="+mj-lt"/>
              <a:buAutoNum type="arabicPeriod"/>
              <a:tabLst/>
              <a:defRPr/>
            </a:pPr>
            <a:r>
              <a:rPr kumimoji="0" lang="en-US"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Warning message: </a:t>
            </a: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Επιβεβαίωση διαγραφής</a:t>
            </a:r>
          </a:p>
          <a:p>
            <a:pPr marL="0" marR="0" lvl="0" indent="0" algn="l" defTabSz="914400" rtl="0" eaLnBrk="1" fontAlgn="auto" latinLnBrk="0" hangingPunct="1">
              <a:lnSpc>
                <a:spcPct val="150000"/>
              </a:lnSpc>
              <a:spcBef>
                <a:spcPts val="0"/>
              </a:spcBef>
              <a:spcAft>
                <a:spcPts val="0"/>
              </a:spcAft>
              <a:buClr>
                <a:srgbClr val="000000"/>
              </a:buClr>
              <a:buSzTx/>
              <a:buFont typeface="+mj-lt"/>
              <a:buAutoNum type="arabicPeriod"/>
              <a:tabLst/>
              <a:defRPr/>
            </a:pPr>
            <a:r>
              <a:rPr kumimoji="0" lang="en-US"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Confirmation message</a:t>
            </a:r>
          </a:p>
          <a:p>
            <a:pPr marL="0" marR="0" lvl="0" indent="0" algn="l" defTabSz="914400" rtl="0" eaLnBrk="1" fontAlgn="auto" latinLnBrk="0" hangingPunct="1">
              <a:lnSpc>
                <a:spcPct val="150000"/>
              </a:lnSpc>
              <a:spcBef>
                <a:spcPts val="0"/>
              </a:spcBef>
              <a:spcAft>
                <a:spcPts val="0"/>
              </a:spcAft>
              <a:buClr>
                <a:srgbClr val="000000"/>
              </a:buClr>
              <a:buSzTx/>
              <a:buFont typeface="+mj-lt"/>
              <a:buAutoNum type="arabicPeriod"/>
              <a:tabLst/>
              <a:defRPr/>
            </a:pP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Αλλαγή </a:t>
            </a:r>
            <a:r>
              <a:rPr kumimoji="0" lang="en-US"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status </a:t>
            </a:r>
            <a:r>
              <a:rPr kumimoji="0" lang="el-GR"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σε </a:t>
            </a:r>
            <a:r>
              <a:rPr kumimoji="0" lang="en-US" sz="14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a:sym typeface="Arial"/>
              </a:rPr>
              <a:t>deleted</a:t>
            </a:r>
          </a:p>
        </p:txBody>
      </p:sp>
    </p:spTree>
    <p:extLst>
      <p:ext uri="{BB962C8B-B14F-4D97-AF65-F5344CB8AC3E}">
        <p14:creationId xmlns:p14="http://schemas.microsoft.com/office/powerpoint/2010/main" val="272553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2">
          <a:extLst>
            <a:ext uri="{FF2B5EF4-FFF2-40B4-BE49-F238E27FC236}">
              <a16:creationId xmlns:a16="http://schemas.microsoft.com/office/drawing/2014/main" id="{A4EB4904-557A-FE12-01F6-BC8FBC7E85E9}"/>
            </a:ext>
          </a:extLst>
        </p:cNvPr>
        <p:cNvGrpSpPr/>
        <p:nvPr/>
      </p:nvGrpSpPr>
      <p:grpSpPr>
        <a:xfrm>
          <a:off x="0" y="0"/>
          <a:ext cx="0" cy="0"/>
          <a:chOff x="0" y="0"/>
          <a:chExt cx="0" cy="0"/>
        </a:xfrm>
      </p:grpSpPr>
      <p:sp>
        <p:nvSpPr>
          <p:cNvPr id="633" name="Google Shape;633;p31">
            <a:extLst>
              <a:ext uri="{FF2B5EF4-FFF2-40B4-BE49-F238E27FC236}">
                <a16:creationId xmlns:a16="http://schemas.microsoft.com/office/drawing/2014/main" id="{F556CC39-BA09-A0C8-7812-0925F3BCAAE8}"/>
              </a:ext>
            </a:extLst>
          </p:cNvPr>
          <p:cNvSpPr txBox="1"/>
          <p:nvPr/>
        </p:nvSpPr>
        <p:spPr>
          <a:xfrm flipH="1">
            <a:off x="341415" y="86993"/>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ΤΑ ΜΕΡΗ ΤΗΣ ΑΙΤΗΣΗΣ</a:t>
            </a:r>
            <a:endParaRPr sz="2800" b="1" dirty="0">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E0756C0A-1EE5-0C5C-D860-06C0086CBF90}"/>
              </a:ext>
            </a:extLst>
          </p:cNvPr>
          <p:cNvPicPr>
            <a:picLocks noChangeAspect="1"/>
          </p:cNvPicPr>
          <p:nvPr/>
        </p:nvPicPr>
        <p:blipFill>
          <a:blip r:embed="rId3"/>
          <a:stretch>
            <a:fillRect/>
          </a:stretch>
        </p:blipFill>
        <p:spPr>
          <a:xfrm>
            <a:off x="0" y="725557"/>
            <a:ext cx="12192000" cy="3799150"/>
          </a:xfrm>
          <a:prstGeom prst="rect">
            <a:avLst/>
          </a:prstGeom>
        </p:spPr>
      </p:pic>
      <p:sp>
        <p:nvSpPr>
          <p:cNvPr id="7" name="Rectangle 6">
            <a:extLst>
              <a:ext uri="{FF2B5EF4-FFF2-40B4-BE49-F238E27FC236}">
                <a16:creationId xmlns:a16="http://schemas.microsoft.com/office/drawing/2014/main" id="{65464D43-5DED-2EC7-E641-634C8A54AD6C}"/>
              </a:ext>
            </a:extLst>
          </p:cNvPr>
          <p:cNvSpPr/>
          <p:nvPr/>
        </p:nvSpPr>
        <p:spPr>
          <a:xfrm>
            <a:off x="0" y="1729859"/>
            <a:ext cx="1332131" cy="269763"/>
          </a:xfrm>
          <a:prstGeom prst="rect">
            <a:avLst/>
          </a:prstGeom>
          <a:noFill/>
          <a:ln w="57150" cap="flat" cmpd="sng" algn="ctr">
            <a:solidFill>
              <a:srgbClr val="FE6D7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30876B06-AE17-7F93-6495-FC6B4CEEA9BE}"/>
              </a:ext>
            </a:extLst>
          </p:cNvPr>
          <p:cNvSpPr/>
          <p:nvPr/>
        </p:nvSpPr>
        <p:spPr>
          <a:xfrm>
            <a:off x="203810" y="4614782"/>
            <a:ext cx="4217465" cy="462429"/>
          </a:xfrm>
          <a:prstGeom prst="rect">
            <a:avLst/>
          </a:prstGeom>
          <a:ln>
            <a:solidFill>
              <a:srgbClr val="FE6D73"/>
            </a:solidFill>
          </a:ln>
        </p:spPr>
        <p:style>
          <a:lnRef idx="2">
            <a:schemeClr val="accent2"/>
          </a:lnRef>
          <a:fillRef idx="1">
            <a:schemeClr val="lt1"/>
          </a:fillRef>
          <a:effectRef idx="0">
            <a:schemeClr val="accent2"/>
          </a:effectRef>
          <a:fontRef idx="minor">
            <a:schemeClr val="dk1"/>
          </a:fontRef>
        </p:style>
        <p:txBody>
          <a:bodyPr rtlCol="0" anchor="ctr"/>
          <a:lstStyle/>
          <a:p>
            <a:r>
              <a:rPr lang="en-US" sz="2400" dirty="0">
                <a:solidFill>
                  <a:srgbClr val="FE6D73"/>
                </a:solidFill>
              </a:rPr>
              <a:t>1</a:t>
            </a:r>
            <a:r>
              <a:rPr lang="en-US" sz="2400" dirty="0">
                <a:solidFill>
                  <a:schemeClr val="accent2">
                    <a:lumMod val="75000"/>
                  </a:schemeClr>
                </a:solidFill>
              </a:rPr>
              <a:t> </a:t>
            </a:r>
            <a:r>
              <a:rPr lang="el-GR" sz="2400" dirty="0">
                <a:solidFill>
                  <a:schemeClr val="tx1">
                    <a:lumMod val="75000"/>
                    <a:lumOff val="25000"/>
                  </a:schemeClr>
                </a:solidFill>
              </a:rPr>
              <a:t>Επιλέξτε τον κωδικό </a:t>
            </a:r>
            <a:r>
              <a:rPr lang="en-US" sz="2400" b="1" dirty="0">
                <a:solidFill>
                  <a:schemeClr val="tx1">
                    <a:lumMod val="75000"/>
                    <a:lumOff val="25000"/>
                  </a:schemeClr>
                </a:solidFill>
              </a:rPr>
              <a:t>CY01</a:t>
            </a:r>
            <a:endParaRPr lang="en-GB" sz="2400" dirty="0">
              <a:solidFill>
                <a:schemeClr val="tx1">
                  <a:lumMod val="75000"/>
                  <a:lumOff val="25000"/>
                </a:schemeClr>
              </a:solidFill>
            </a:endParaRPr>
          </a:p>
        </p:txBody>
      </p:sp>
      <p:sp>
        <p:nvSpPr>
          <p:cNvPr id="9" name="Oval 8">
            <a:extLst>
              <a:ext uri="{FF2B5EF4-FFF2-40B4-BE49-F238E27FC236}">
                <a16:creationId xmlns:a16="http://schemas.microsoft.com/office/drawing/2014/main" id="{591A49CE-71F8-DF30-0B9B-FAA758CBF344}"/>
              </a:ext>
            </a:extLst>
          </p:cNvPr>
          <p:cNvSpPr/>
          <p:nvPr/>
        </p:nvSpPr>
        <p:spPr>
          <a:xfrm>
            <a:off x="3324966" y="2097854"/>
            <a:ext cx="362780" cy="333847"/>
          </a:xfrm>
          <a:prstGeom prst="ellipse">
            <a:avLst/>
          </a:prstGeom>
          <a:solidFill>
            <a:srgbClr val="FE6D73"/>
          </a:solidFill>
          <a:ln>
            <a:solidFill>
              <a:srgbClr val="FE6D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a:t>
            </a:r>
            <a:endParaRPr lang="en-GB" sz="2000" b="1" dirty="0"/>
          </a:p>
        </p:txBody>
      </p:sp>
      <p:sp>
        <p:nvSpPr>
          <p:cNvPr id="10" name="Oval 9">
            <a:extLst>
              <a:ext uri="{FF2B5EF4-FFF2-40B4-BE49-F238E27FC236}">
                <a16:creationId xmlns:a16="http://schemas.microsoft.com/office/drawing/2014/main" id="{0DBE617E-C850-E5D5-B0CC-DEEA88411939}"/>
              </a:ext>
            </a:extLst>
          </p:cNvPr>
          <p:cNvSpPr/>
          <p:nvPr/>
        </p:nvSpPr>
        <p:spPr>
          <a:xfrm>
            <a:off x="10832760" y="2097854"/>
            <a:ext cx="362780" cy="333847"/>
          </a:xfrm>
          <a:prstGeom prst="ellipse">
            <a:avLst/>
          </a:prstGeom>
          <a:solidFill>
            <a:srgbClr val="FE6D73"/>
          </a:solidFill>
          <a:ln>
            <a:solidFill>
              <a:srgbClr val="FE6D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t>2</a:t>
            </a:r>
            <a:endParaRPr lang="en-GB" sz="2000" b="1" dirty="0"/>
          </a:p>
        </p:txBody>
      </p:sp>
      <p:sp>
        <p:nvSpPr>
          <p:cNvPr id="11" name="Rectangle 10">
            <a:extLst>
              <a:ext uri="{FF2B5EF4-FFF2-40B4-BE49-F238E27FC236}">
                <a16:creationId xmlns:a16="http://schemas.microsoft.com/office/drawing/2014/main" id="{4B494052-75C5-8024-8743-E7497120B4AA}"/>
              </a:ext>
            </a:extLst>
          </p:cNvPr>
          <p:cNvSpPr/>
          <p:nvPr/>
        </p:nvSpPr>
        <p:spPr>
          <a:xfrm>
            <a:off x="203809" y="5117148"/>
            <a:ext cx="7412842" cy="765156"/>
          </a:xfrm>
          <a:prstGeom prst="rect">
            <a:avLst/>
          </a:prstGeom>
          <a:ln>
            <a:solidFill>
              <a:srgbClr val="FE6D73"/>
            </a:solidFill>
          </a:ln>
        </p:spPr>
        <p:style>
          <a:lnRef idx="2">
            <a:schemeClr val="accent2"/>
          </a:lnRef>
          <a:fillRef idx="1">
            <a:schemeClr val="lt1"/>
          </a:fillRef>
          <a:effectRef idx="0">
            <a:schemeClr val="accent2"/>
          </a:effectRef>
          <a:fontRef idx="minor">
            <a:schemeClr val="dk1"/>
          </a:fontRef>
        </p:style>
        <p:txBody>
          <a:bodyPr rtlCol="0" anchor="ctr"/>
          <a:lstStyle/>
          <a:p>
            <a:r>
              <a:rPr lang="el-GR" sz="2400" dirty="0">
                <a:solidFill>
                  <a:srgbClr val="FE6D73"/>
                </a:solidFill>
              </a:rPr>
              <a:t>2 </a:t>
            </a:r>
            <a:r>
              <a:rPr lang="el-GR" sz="2400" dirty="0">
                <a:solidFill>
                  <a:schemeClr val="tx1"/>
                </a:solidFill>
              </a:rPr>
              <a:t>Επιλέξτε τη γλώσσα συμπλήρωσης της αίτησης (μπορείτε και στην Ελληνική &amp; Αγγλική γλώσσα)</a:t>
            </a:r>
            <a:endParaRPr lang="en-GB" sz="2400" dirty="0">
              <a:solidFill>
                <a:schemeClr val="tx1">
                  <a:lumMod val="75000"/>
                  <a:lumOff val="25000"/>
                </a:schemeClr>
              </a:solidFill>
            </a:endParaRPr>
          </a:p>
        </p:txBody>
      </p:sp>
      <p:sp>
        <p:nvSpPr>
          <p:cNvPr id="2" name="Oval 1">
            <a:extLst>
              <a:ext uri="{FF2B5EF4-FFF2-40B4-BE49-F238E27FC236}">
                <a16:creationId xmlns:a16="http://schemas.microsoft.com/office/drawing/2014/main" id="{522CF2EB-6A3B-AA49-6A2C-13FEE1A516A1}"/>
              </a:ext>
            </a:extLst>
          </p:cNvPr>
          <p:cNvSpPr/>
          <p:nvPr/>
        </p:nvSpPr>
        <p:spPr>
          <a:xfrm>
            <a:off x="3506356" y="2835318"/>
            <a:ext cx="362780" cy="333847"/>
          </a:xfrm>
          <a:prstGeom prst="ellipse">
            <a:avLst/>
          </a:prstGeom>
          <a:solidFill>
            <a:srgbClr val="FE6D73"/>
          </a:solidFill>
          <a:ln>
            <a:solidFill>
              <a:srgbClr val="FE6D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t>3</a:t>
            </a:r>
            <a:endParaRPr lang="en-GB" sz="2000" b="1" dirty="0"/>
          </a:p>
        </p:txBody>
      </p:sp>
      <p:sp>
        <p:nvSpPr>
          <p:cNvPr id="3" name="Rectangle 2">
            <a:extLst>
              <a:ext uri="{FF2B5EF4-FFF2-40B4-BE49-F238E27FC236}">
                <a16:creationId xmlns:a16="http://schemas.microsoft.com/office/drawing/2014/main" id="{A669660E-5087-85D2-FBA4-ADB4947828BC}"/>
              </a:ext>
            </a:extLst>
          </p:cNvPr>
          <p:cNvSpPr/>
          <p:nvPr/>
        </p:nvSpPr>
        <p:spPr>
          <a:xfrm>
            <a:off x="203809" y="5962819"/>
            <a:ext cx="7412842" cy="765156"/>
          </a:xfrm>
          <a:prstGeom prst="rect">
            <a:avLst/>
          </a:prstGeom>
          <a:ln>
            <a:solidFill>
              <a:srgbClr val="FE6D73"/>
            </a:solidFill>
          </a:ln>
        </p:spPr>
        <p:style>
          <a:lnRef idx="2">
            <a:schemeClr val="accent2"/>
          </a:lnRef>
          <a:fillRef idx="1">
            <a:schemeClr val="lt1"/>
          </a:fillRef>
          <a:effectRef idx="0">
            <a:schemeClr val="accent2"/>
          </a:effectRef>
          <a:fontRef idx="minor">
            <a:schemeClr val="dk1"/>
          </a:fontRef>
        </p:style>
        <p:txBody>
          <a:bodyPr rtlCol="0" anchor="ctr"/>
          <a:lstStyle/>
          <a:p>
            <a:r>
              <a:rPr lang="el-GR" sz="2400" dirty="0">
                <a:solidFill>
                  <a:srgbClr val="FE6D73"/>
                </a:solidFill>
              </a:rPr>
              <a:t>3 </a:t>
            </a:r>
            <a:r>
              <a:rPr lang="el-GR" sz="2400" dirty="0">
                <a:solidFill>
                  <a:schemeClr val="tx1"/>
                </a:solidFill>
              </a:rPr>
              <a:t>Επιλέξτε τον τύπο της αίτησης που θα αιτηθείτε (ως μεμονωμένος οργανισμός ή ως κοινοπραξία)</a:t>
            </a:r>
            <a:endParaRPr lang="en-GB" sz="2400" dirty="0">
              <a:solidFill>
                <a:schemeClr val="tx1">
                  <a:lumMod val="75000"/>
                  <a:lumOff val="25000"/>
                </a:schemeClr>
              </a:solidFill>
            </a:endParaRPr>
          </a:p>
        </p:txBody>
      </p:sp>
    </p:spTree>
    <p:extLst>
      <p:ext uri="{BB962C8B-B14F-4D97-AF65-F5344CB8AC3E}">
        <p14:creationId xmlns:p14="http://schemas.microsoft.com/office/powerpoint/2010/main" val="28390949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2">
          <a:extLst>
            <a:ext uri="{FF2B5EF4-FFF2-40B4-BE49-F238E27FC236}">
              <a16:creationId xmlns:a16="http://schemas.microsoft.com/office/drawing/2014/main" id="{7BAFBAC3-1F2E-F4C8-11E6-FD5BF877FC6B}"/>
            </a:ext>
          </a:extLst>
        </p:cNvPr>
        <p:cNvGrpSpPr/>
        <p:nvPr/>
      </p:nvGrpSpPr>
      <p:grpSpPr>
        <a:xfrm>
          <a:off x="0" y="0"/>
          <a:ext cx="0" cy="0"/>
          <a:chOff x="0" y="0"/>
          <a:chExt cx="0" cy="0"/>
        </a:xfrm>
      </p:grpSpPr>
      <p:sp>
        <p:nvSpPr>
          <p:cNvPr id="633" name="Google Shape;633;p31">
            <a:extLst>
              <a:ext uri="{FF2B5EF4-FFF2-40B4-BE49-F238E27FC236}">
                <a16:creationId xmlns:a16="http://schemas.microsoft.com/office/drawing/2014/main" id="{B139D790-A249-1396-3656-2CA0BBB4C3B3}"/>
              </a:ext>
            </a:extLst>
          </p:cNvPr>
          <p:cNvSpPr txBox="1"/>
          <p:nvPr/>
        </p:nvSpPr>
        <p:spPr>
          <a:xfrm flipH="1">
            <a:off x="341415" y="86993"/>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ΤΑ ΜΕΡΗ ΤΗΣ ΑΙΤΗΣΗΣ</a:t>
            </a:r>
            <a:endParaRPr sz="2800" b="1" dirty="0">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889542E-5F71-24D5-FDEA-D1B49DDF409F}"/>
              </a:ext>
            </a:extLst>
          </p:cNvPr>
          <p:cNvPicPr>
            <a:picLocks noChangeAspect="1"/>
          </p:cNvPicPr>
          <p:nvPr/>
        </p:nvPicPr>
        <p:blipFill>
          <a:blip r:embed="rId3"/>
          <a:stretch>
            <a:fillRect/>
          </a:stretch>
        </p:blipFill>
        <p:spPr>
          <a:xfrm>
            <a:off x="0" y="610213"/>
            <a:ext cx="12269037" cy="3918147"/>
          </a:xfrm>
          <a:prstGeom prst="rect">
            <a:avLst/>
          </a:prstGeom>
        </p:spPr>
      </p:pic>
      <p:sp>
        <p:nvSpPr>
          <p:cNvPr id="4" name="Rectangle 3">
            <a:extLst>
              <a:ext uri="{FF2B5EF4-FFF2-40B4-BE49-F238E27FC236}">
                <a16:creationId xmlns:a16="http://schemas.microsoft.com/office/drawing/2014/main" id="{D70C2914-8B7E-2D8B-573B-D26ACF91BA39}"/>
              </a:ext>
            </a:extLst>
          </p:cNvPr>
          <p:cNvSpPr/>
          <p:nvPr/>
        </p:nvSpPr>
        <p:spPr>
          <a:xfrm>
            <a:off x="70338" y="2031309"/>
            <a:ext cx="1627833" cy="269763"/>
          </a:xfrm>
          <a:prstGeom prst="rect">
            <a:avLst/>
          </a:prstGeom>
          <a:noFill/>
          <a:ln w="57150" cap="flat" cmpd="sng" algn="ctr">
            <a:solidFill>
              <a:srgbClr val="FE6D7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EF989F01-A495-F02E-AD8D-05E0482B7C4A}"/>
              </a:ext>
            </a:extLst>
          </p:cNvPr>
          <p:cNvSpPr/>
          <p:nvPr/>
        </p:nvSpPr>
        <p:spPr>
          <a:xfrm>
            <a:off x="70339" y="4826396"/>
            <a:ext cx="10510576" cy="1938992"/>
          </a:xfrm>
          <a:prstGeom prst="rect">
            <a:avLst/>
          </a:prstGeom>
        </p:spPr>
        <p:txBody>
          <a:bodyPr wrap="square">
            <a:spAutoFit/>
          </a:bodyPr>
          <a:lstStyle/>
          <a:p>
            <a:pPr marL="342900" indent="-342900">
              <a:buFont typeface="Wingdings" panose="05000000000000000000" pitchFamily="2" charset="2"/>
              <a:buChar char="ü"/>
            </a:pPr>
            <a:r>
              <a:rPr lang="el-GR" sz="2000" dirty="0">
                <a:solidFill>
                  <a:schemeClr val="tx1">
                    <a:lumMod val="75000"/>
                    <a:lumOff val="25000"/>
                  </a:schemeClr>
                </a:solidFill>
              </a:rPr>
              <a:t>Στο σημείο αυτό θα πρέπει να εισάγετε πληροφορίες για τον οργανισμό σας. </a:t>
            </a:r>
            <a:endParaRPr lang="en-US" sz="2000" dirty="0">
              <a:solidFill>
                <a:schemeClr val="tx1">
                  <a:lumMod val="75000"/>
                  <a:lumOff val="25000"/>
                </a:schemeClr>
              </a:solidFill>
            </a:endParaRPr>
          </a:p>
          <a:p>
            <a:endParaRPr lang="el-GR" sz="2000" dirty="0">
              <a:solidFill>
                <a:schemeClr val="tx1">
                  <a:lumMod val="75000"/>
                  <a:lumOff val="25000"/>
                </a:schemeClr>
              </a:solidFill>
            </a:endParaRPr>
          </a:p>
          <a:p>
            <a:pPr marL="342900" indent="-342900">
              <a:buFont typeface="Wingdings" panose="05000000000000000000" pitchFamily="2" charset="2"/>
              <a:buChar char="ü"/>
            </a:pPr>
            <a:r>
              <a:rPr lang="el-GR" sz="2000" dirty="0">
                <a:solidFill>
                  <a:schemeClr val="tx1">
                    <a:lumMod val="75000"/>
                    <a:lumOff val="25000"/>
                  </a:schemeClr>
                </a:solidFill>
              </a:rPr>
              <a:t>Υπάρχουν στοιχεία τα οποία συμπληρώνονται αυτόματα, αφού αντλούνται από τον λογαριασμό του οργανισμού στο </a:t>
            </a:r>
            <a:r>
              <a:rPr lang="en-US" sz="2000" dirty="0">
                <a:solidFill>
                  <a:schemeClr val="tx1">
                    <a:lumMod val="75000"/>
                    <a:lumOff val="25000"/>
                  </a:schemeClr>
                </a:solidFill>
              </a:rPr>
              <a:t>ORS</a:t>
            </a:r>
            <a:r>
              <a:rPr lang="el-GR" sz="2000" dirty="0">
                <a:solidFill>
                  <a:schemeClr val="tx1">
                    <a:lumMod val="75000"/>
                    <a:lumOff val="25000"/>
                  </a:schemeClr>
                </a:solidFill>
              </a:rPr>
              <a:t>, όταν εισάγετε το </a:t>
            </a:r>
            <a:r>
              <a:rPr lang="en-US" sz="2000" dirty="0">
                <a:solidFill>
                  <a:schemeClr val="tx1">
                    <a:lumMod val="75000"/>
                    <a:lumOff val="25000"/>
                  </a:schemeClr>
                </a:solidFill>
              </a:rPr>
              <a:t>OID</a:t>
            </a:r>
            <a:r>
              <a:rPr lang="en-GB" sz="2000" dirty="0">
                <a:solidFill>
                  <a:schemeClr val="tx1">
                    <a:lumMod val="75000"/>
                    <a:lumOff val="25000"/>
                  </a:schemeClr>
                </a:solidFill>
              </a:rPr>
              <a:t>. </a:t>
            </a:r>
            <a:r>
              <a:rPr lang="el-GR" sz="2000" dirty="0">
                <a:solidFill>
                  <a:schemeClr val="tx1">
                    <a:lumMod val="75000"/>
                    <a:lumOff val="25000"/>
                  </a:schemeClr>
                </a:solidFill>
              </a:rPr>
              <a:t>Αν δεν σας δίνεται η δυνατότητα να διορθώσετε στοιχεία, θα πρέπει να το κάνετε μέσα από τον λογαριασμό στο </a:t>
            </a:r>
            <a:r>
              <a:rPr lang="en-US" sz="2000" dirty="0">
                <a:solidFill>
                  <a:schemeClr val="tx1">
                    <a:lumMod val="75000"/>
                    <a:lumOff val="25000"/>
                  </a:schemeClr>
                </a:solidFill>
              </a:rPr>
              <a:t>ORS. </a:t>
            </a:r>
            <a:r>
              <a:rPr lang="el-GR" sz="2000" dirty="0">
                <a:solidFill>
                  <a:schemeClr val="tx1">
                    <a:lumMod val="75000"/>
                    <a:lumOff val="25000"/>
                  </a:schemeClr>
                </a:solidFill>
              </a:rPr>
              <a:t> </a:t>
            </a:r>
          </a:p>
        </p:txBody>
      </p:sp>
      <p:sp>
        <p:nvSpPr>
          <p:cNvPr id="12" name="Rectangle 11">
            <a:extLst>
              <a:ext uri="{FF2B5EF4-FFF2-40B4-BE49-F238E27FC236}">
                <a16:creationId xmlns:a16="http://schemas.microsoft.com/office/drawing/2014/main" id="{44484FE4-EFD8-4F16-D3B0-948BB86411FA}"/>
              </a:ext>
            </a:extLst>
          </p:cNvPr>
          <p:cNvSpPr/>
          <p:nvPr/>
        </p:nvSpPr>
        <p:spPr>
          <a:xfrm>
            <a:off x="2235840" y="2486641"/>
            <a:ext cx="2617514" cy="964968"/>
          </a:xfrm>
          <a:prstGeom prst="rect">
            <a:avLst/>
          </a:prstGeom>
          <a:noFill/>
          <a:ln w="28575">
            <a:solidFill>
              <a:srgbClr val="FE6D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A315D621-4954-CC31-8A9A-DAF3AF104F53}"/>
              </a:ext>
            </a:extLst>
          </p:cNvPr>
          <p:cNvSpPr/>
          <p:nvPr/>
        </p:nvSpPr>
        <p:spPr>
          <a:xfrm>
            <a:off x="1879041" y="2031308"/>
            <a:ext cx="170822" cy="269763"/>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4" name="Oval 13">
            <a:extLst>
              <a:ext uri="{FF2B5EF4-FFF2-40B4-BE49-F238E27FC236}">
                <a16:creationId xmlns:a16="http://schemas.microsoft.com/office/drawing/2014/main" id="{E4767124-AD06-E3C4-7C4B-8C554B57F6FF}"/>
              </a:ext>
            </a:extLst>
          </p:cNvPr>
          <p:cNvSpPr/>
          <p:nvPr/>
        </p:nvSpPr>
        <p:spPr>
          <a:xfrm>
            <a:off x="9659175" y="2937451"/>
            <a:ext cx="1103644" cy="459875"/>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5" name="Arrow: Left 14">
            <a:extLst>
              <a:ext uri="{FF2B5EF4-FFF2-40B4-BE49-F238E27FC236}">
                <a16:creationId xmlns:a16="http://schemas.microsoft.com/office/drawing/2014/main" id="{518AF42C-D4B7-859E-5CB0-105C99230F43}"/>
              </a:ext>
            </a:extLst>
          </p:cNvPr>
          <p:cNvSpPr/>
          <p:nvPr/>
        </p:nvSpPr>
        <p:spPr>
          <a:xfrm rot="10800000">
            <a:off x="9447758" y="3080795"/>
            <a:ext cx="142358" cy="236533"/>
          </a:xfrm>
          <a:prstGeom prst="lef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C2E200C-2C87-DCBC-3027-4273C99D4882}"/>
              </a:ext>
            </a:extLst>
          </p:cNvPr>
          <p:cNvSpPr txBox="1"/>
          <p:nvPr/>
        </p:nvSpPr>
        <p:spPr>
          <a:xfrm>
            <a:off x="8084707" y="2944004"/>
            <a:ext cx="1599362" cy="523220"/>
          </a:xfrm>
          <a:prstGeom prst="rect">
            <a:avLst/>
          </a:prstGeom>
          <a:noFill/>
        </p:spPr>
        <p:txBody>
          <a:bodyPr wrap="square" rtlCol="0">
            <a:spAutoFit/>
          </a:bodyPr>
          <a:lstStyle/>
          <a:p>
            <a:r>
              <a:rPr lang="el-GR" b="1" dirty="0">
                <a:solidFill>
                  <a:srgbClr val="FF0000"/>
                </a:solidFill>
              </a:rPr>
              <a:t>Διαγραφή πληροφοριών</a:t>
            </a:r>
            <a:endParaRPr lang="en-US" b="1" dirty="0">
              <a:solidFill>
                <a:srgbClr val="FF0000"/>
              </a:solidFill>
            </a:endParaRPr>
          </a:p>
        </p:txBody>
      </p:sp>
      <p:sp>
        <p:nvSpPr>
          <p:cNvPr id="17" name="Arrow: Left 16">
            <a:extLst>
              <a:ext uri="{FF2B5EF4-FFF2-40B4-BE49-F238E27FC236}">
                <a16:creationId xmlns:a16="http://schemas.microsoft.com/office/drawing/2014/main" id="{2DFA7432-1C6A-0367-BA8F-ECE2A6DBECE4}"/>
              </a:ext>
            </a:extLst>
          </p:cNvPr>
          <p:cNvSpPr/>
          <p:nvPr/>
        </p:nvSpPr>
        <p:spPr>
          <a:xfrm>
            <a:off x="10858397" y="3049121"/>
            <a:ext cx="142358" cy="236533"/>
          </a:xfrm>
          <a:prstGeom prst="lef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79DE87F-A246-5A02-35A4-FEF2D2F7E3FA}"/>
              </a:ext>
            </a:extLst>
          </p:cNvPr>
          <p:cNvSpPr txBox="1"/>
          <p:nvPr/>
        </p:nvSpPr>
        <p:spPr>
          <a:xfrm>
            <a:off x="11000755" y="2898244"/>
            <a:ext cx="1599362" cy="523220"/>
          </a:xfrm>
          <a:prstGeom prst="rect">
            <a:avLst/>
          </a:prstGeom>
          <a:noFill/>
        </p:spPr>
        <p:txBody>
          <a:bodyPr wrap="square" rtlCol="0">
            <a:spAutoFit/>
          </a:bodyPr>
          <a:lstStyle/>
          <a:p>
            <a:r>
              <a:rPr lang="el-GR" b="1" dirty="0">
                <a:solidFill>
                  <a:srgbClr val="FF0000"/>
                </a:solidFill>
              </a:rPr>
              <a:t>Επεξεργασία </a:t>
            </a:r>
          </a:p>
          <a:p>
            <a:r>
              <a:rPr lang="el-GR" b="1" dirty="0">
                <a:solidFill>
                  <a:srgbClr val="FF0000"/>
                </a:solidFill>
              </a:rPr>
              <a:t>Πληροφοριών</a:t>
            </a:r>
            <a:endParaRPr lang="en-US" b="1" dirty="0">
              <a:solidFill>
                <a:srgbClr val="FF0000"/>
              </a:solidFill>
            </a:endParaRPr>
          </a:p>
        </p:txBody>
      </p:sp>
    </p:spTree>
    <p:extLst>
      <p:ext uri="{BB962C8B-B14F-4D97-AF65-F5344CB8AC3E}">
        <p14:creationId xmlns:p14="http://schemas.microsoft.com/office/powerpoint/2010/main" val="39358505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32">
          <a:extLst>
            <a:ext uri="{FF2B5EF4-FFF2-40B4-BE49-F238E27FC236}">
              <a16:creationId xmlns:a16="http://schemas.microsoft.com/office/drawing/2014/main" id="{5A424384-411D-5930-3D3F-4340E4FDD482}"/>
            </a:ext>
          </a:extLst>
        </p:cNvPr>
        <p:cNvGrpSpPr/>
        <p:nvPr/>
      </p:nvGrpSpPr>
      <p:grpSpPr>
        <a:xfrm>
          <a:off x="0" y="0"/>
          <a:ext cx="0" cy="0"/>
          <a:chOff x="0" y="0"/>
          <a:chExt cx="0" cy="0"/>
        </a:xfrm>
      </p:grpSpPr>
      <p:sp>
        <p:nvSpPr>
          <p:cNvPr id="633" name="Google Shape;633;p31">
            <a:extLst>
              <a:ext uri="{FF2B5EF4-FFF2-40B4-BE49-F238E27FC236}">
                <a16:creationId xmlns:a16="http://schemas.microsoft.com/office/drawing/2014/main" id="{F98D799C-2CB4-52DA-0FB4-538DF30AF67D}"/>
              </a:ext>
            </a:extLst>
          </p:cNvPr>
          <p:cNvSpPr txBox="1"/>
          <p:nvPr/>
        </p:nvSpPr>
        <p:spPr>
          <a:xfrm flipH="1">
            <a:off x="341415" y="86993"/>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ΤΑ ΜΕΡΗ ΤΗΣ ΑΙΤΗΣΗΣ</a:t>
            </a:r>
            <a:endParaRPr sz="2800" b="1" dirty="0">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DB2A6F92-1C8E-AFB2-6CE3-1D776A2E5262}"/>
              </a:ext>
            </a:extLst>
          </p:cNvPr>
          <p:cNvPicPr>
            <a:picLocks noChangeAspect="1"/>
          </p:cNvPicPr>
          <p:nvPr/>
        </p:nvPicPr>
        <p:blipFill>
          <a:blip r:embed="rId3"/>
          <a:stretch>
            <a:fillRect/>
          </a:stretch>
        </p:blipFill>
        <p:spPr>
          <a:xfrm>
            <a:off x="0" y="610213"/>
            <a:ext cx="12192000" cy="3348647"/>
          </a:xfrm>
          <a:prstGeom prst="rect">
            <a:avLst/>
          </a:prstGeom>
        </p:spPr>
      </p:pic>
      <p:pic>
        <p:nvPicPr>
          <p:cNvPr id="8" name="Picture 7">
            <a:extLst>
              <a:ext uri="{FF2B5EF4-FFF2-40B4-BE49-F238E27FC236}">
                <a16:creationId xmlns:a16="http://schemas.microsoft.com/office/drawing/2014/main" id="{D1CD69A3-EE08-A803-2069-B902B8FD5F48}"/>
              </a:ext>
            </a:extLst>
          </p:cNvPr>
          <p:cNvPicPr>
            <a:picLocks noChangeAspect="1"/>
          </p:cNvPicPr>
          <p:nvPr/>
        </p:nvPicPr>
        <p:blipFill rotWithShape="1">
          <a:blip r:embed="rId4"/>
          <a:srcRect r="20010"/>
          <a:stretch/>
        </p:blipFill>
        <p:spPr>
          <a:xfrm>
            <a:off x="5898382" y="3780932"/>
            <a:ext cx="6044088" cy="2165404"/>
          </a:xfrm>
          <a:prstGeom prst="rect">
            <a:avLst/>
          </a:prstGeom>
        </p:spPr>
      </p:pic>
      <p:sp>
        <p:nvSpPr>
          <p:cNvPr id="7" name="Rectangle 6">
            <a:extLst>
              <a:ext uri="{FF2B5EF4-FFF2-40B4-BE49-F238E27FC236}">
                <a16:creationId xmlns:a16="http://schemas.microsoft.com/office/drawing/2014/main" id="{E2DC7DFB-89B2-3DE8-FC47-065A8CDDB2AF}"/>
              </a:ext>
            </a:extLst>
          </p:cNvPr>
          <p:cNvSpPr/>
          <p:nvPr/>
        </p:nvSpPr>
        <p:spPr>
          <a:xfrm>
            <a:off x="0" y="3958860"/>
            <a:ext cx="5486400" cy="1938992"/>
          </a:xfrm>
          <a:prstGeom prst="rect">
            <a:avLst/>
          </a:prstGeom>
        </p:spPr>
        <p:txBody>
          <a:bodyPr wrap="square">
            <a:spAutoFit/>
          </a:bodyPr>
          <a:lstStyle/>
          <a:p>
            <a:pPr marL="342900" indent="-342900">
              <a:buFont typeface="Wingdings" panose="05000000000000000000" pitchFamily="2" charset="2"/>
              <a:buChar char="ü"/>
            </a:pPr>
            <a:r>
              <a:rPr lang="el-GR" sz="2000" dirty="0">
                <a:solidFill>
                  <a:schemeClr val="tx1"/>
                </a:solidFill>
              </a:rPr>
              <a:t>Θα πρέπει να δηλώσετε τουλάχιστον δύο άτομα επικοινωνίας </a:t>
            </a:r>
          </a:p>
          <a:p>
            <a:pPr marL="342900" indent="-342900">
              <a:buFont typeface="Wingdings" panose="05000000000000000000" pitchFamily="2" charset="2"/>
              <a:buChar char="ü"/>
            </a:pPr>
            <a:r>
              <a:rPr lang="el-GR" sz="2000" dirty="0">
                <a:solidFill>
                  <a:schemeClr val="tx1"/>
                </a:solidFill>
              </a:rPr>
              <a:t>Στο κάθε άτομο επικοινωνίας πρέπει να δοθεί ένας ρόλος</a:t>
            </a:r>
          </a:p>
          <a:p>
            <a:pPr marL="342900" indent="-342900">
              <a:buFont typeface="Wingdings" panose="05000000000000000000" pitchFamily="2" charset="2"/>
              <a:buChar char="ü"/>
            </a:pPr>
            <a:r>
              <a:rPr lang="el-GR" sz="2000" dirty="0">
                <a:solidFill>
                  <a:schemeClr val="tx1"/>
                </a:solidFill>
              </a:rPr>
              <a:t>Μπορείτε να δώσετε πάνω από ένα ρόλο στο κάθε άτομο. </a:t>
            </a:r>
            <a:endParaRPr lang="en-GB" sz="2000" dirty="0">
              <a:solidFill>
                <a:schemeClr val="tx1"/>
              </a:solidFill>
            </a:endParaRPr>
          </a:p>
        </p:txBody>
      </p:sp>
      <p:pic>
        <p:nvPicPr>
          <p:cNvPr id="27" name="Picture 26">
            <a:extLst>
              <a:ext uri="{FF2B5EF4-FFF2-40B4-BE49-F238E27FC236}">
                <a16:creationId xmlns:a16="http://schemas.microsoft.com/office/drawing/2014/main" id="{5AF5FE02-7456-EA5F-E482-9B3675BDD884}"/>
              </a:ext>
            </a:extLst>
          </p:cNvPr>
          <p:cNvPicPr>
            <a:picLocks noChangeAspect="1"/>
          </p:cNvPicPr>
          <p:nvPr/>
        </p:nvPicPr>
        <p:blipFill>
          <a:blip r:embed="rId5"/>
          <a:stretch>
            <a:fillRect/>
          </a:stretch>
        </p:blipFill>
        <p:spPr>
          <a:xfrm>
            <a:off x="5941926" y="5647316"/>
            <a:ext cx="6044088" cy="598039"/>
          </a:xfrm>
          <a:prstGeom prst="rect">
            <a:avLst/>
          </a:prstGeom>
        </p:spPr>
      </p:pic>
      <p:sp>
        <p:nvSpPr>
          <p:cNvPr id="28" name="TextBox 27">
            <a:extLst>
              <a:ext uri="{FF2B5EF4-FFF2-40B4-BE49-F238E27FC236}">
                <a16:creationId xmlns:a16="http://schemas.microsoft.com/office/drawing/2014/main" id="{94D66BAA-405E-3C07-D676-71A14A3BA5C7}"/>
              </a:ext>
            </a:extLst>
          </p:cNvPr>
          <p:cNvSpPr txBox="1"/>
          <p:nvPr/>
        </p:nvSpPr>
        <p:spPr>
          <a:xfrm>
            <a:off x="5968721" y="5757705"/>
            <a:ext cx="1668026" cy="331596"/>
          </a:xfrm>
          <a:prstGeom prst="rect">
            <a:avLst/>
          </a:prstGeom>
          <a:noFill/>
          <a:ln w="38100">
            <a:solidFill>
              <a:schemeClr val="accent4">
                <a:lumMod val="60000"/>
                <a:lumOff val="40000"/>
              </a:schemeClr>
            </a:solidFill>
          </a:ln>
        </p:spPr>
        <p:txBody>
          <a:bodyPr wrap="square" rtlCol="0">
            <a:spAutoFit/>
          </a:bodyPr>
          <a:lstStyle/>
          <a:p>
            <a:endParaRPr lang="en-US" dirty="0"/>
          </a:p>
        </p:txBody>
      </p:sp>
      <p:sp>
        <p:nvSpPr>
          <p:cNvPr id="31" name="TextBox 30">
            <a:extLst>
              <a:ext uri="{FF2B5EF4-FFF2-40B4-BE49-F238E27FC236}">
                <a16:creationId xmlns:a16="http://schemas.microsoft.com/office/drawing/2014/main" id="{65CB11B3-E848-ADE9-5A86-994933C211D0}"/>
              </a:ext>
            </a:extLst>
          </p:cNvPr>
          <p:cNvSpPr txBox="1"/>
          <p:nvPr/>
        </p:nvSpPr>
        <p:spPr>
          <a:xfrm>
            <a:off x="9818915" y="5686223"/>
            <a:ext cx="1668026" cy="331596"/>
          </a:xfrm>
          <a:prstGeom prst="rect">
            <a:avLst/>
          </a:prstGeom>
          <a:noFill/>
          <a:ln w="38100">
            <a:solidFill>
              <a:schemeClr val="accent4">
                <a:lumMod val="60000"/>
                <a:lumOff val="40000"/>
              </a:schemeClr>
            </a:solidFill>
          </a:ln>
        </p:spPr>
        <p:txBody>
          <a:bodyPr wrap="square" rtlCol="0">
            <a:spAutoFit/>
          </a:bodyPr>
          <a:lstStyle/>
          <a:p>
            <a:endParaRPr lang="en-US" dirty="0"/>
          </a:p>
        </p:txBody>
      </p:sp>
    </p:spTree>
    <p:extLst>
      <p:ext uri="{BB962C8B-B14F-4D97-AF65-F5344CB8AC3E}">
        <p14:creationId xmlns:p14="http://schemas.microsoft.com/office/powerpoint/2010/main" val="13153323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32">
          <a:extLst>
            <a:ext uri="{FF2B5EF4-FFF2-40B4-BE49-F238E27FC236}">
              <a16:creationId xmlns:a16="http://schemas.microsoft.com/office/drawing/2014/main" id="{07295B4F-34B8-FC48-47E3-93428EF2B75F}"/>
            </a:ext>
          </a:extLst>
        </p:cNvPr>
        <p:cNvGrpSpPr/>
        <p:nvPr/>
      </p:nvGrpSpPr>
      <p:grpSpPr>
        <a:xfrm>
          <a:off x="0" y="0"/>
          <a:ext cx="0" cy="0"/>
          <a:chOff x="0" y="0"/>
          <a:chExt cx="0" cy="0"/>
        </a:xfrm>
      </p:grpSpPr>
      <p:sp>
        <p:nvSpPr>
          <p:cNvPr id="633" name="Google Shape;633;p31">
            <a:extLst>
              <a:ext uri="{FF2B5EF4-FFF2-40B4-BE49-F238E27FC236}">
                <a16:creationId xmlns:a16="http://schemas.microsoft.com/office/drawing/2014/main" id="{3908C6F3-E27F-C1FC-8B88-5B777CF30242}"/>
              </a:ext>
            </a:extLst>
          </p:cNvPr>
          <p:cNvSpPr txBox="1"/>
          <p:nvPr/>
        </p:nvSpPr>
        <p:spPr>
          <a:xfrm flipH="1">
            <a:off x="341415" y="86993"/>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ΤΑ ΜΕΡΗ ΤΗΣ ΑΙΤΗΣΗΣ</a:t>
            </a:r>
            <a:endParaRPr sz="2800" b="1"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DCD54845-7D1E-1A20-7CC6-66C833B97B9A}"/>
              </a:ext>
            </a:extLst>
          </p:cNvPr>
          <p:cNvSpPr/>
          <p:nvPr/>
        </p:nvSpPr>
        <p:spPr>
          <a:xfrm>
            <a:off x="341414" y="1105128"/>
            <a:ext cx="10108871" cy="2000548"/>
          </a:xfrm>
          <a:prstGeom prst="rect">
            <a:avLst/>
          </a:prstGeom>
        </p:spPr>
        <p:txBody>
          <a:bodyPr wrap="square">
            <a:spAutoFit/>
          </a:bodyPr>
          <a:lstStyle/>
          <a:p>
            <a:r>
              <a:rPr lang="el-GR" sz="2800" b="1" dirty="0">
                <a:solidFill>
                  <a:schemeClr val="tx1"/>
                </a:solidFill>
              </a:rPr>
              <a:t>ΡΟΛΟΙ ΑΤΟΜΩΝ (</a:t>
            </a:r>
            <a:r>
              <a:rPr lang="en-US" sz="2800" b="1" dirty="0">
                <a:solidFill>
                  <a:schemeClr val="tx1"/>
                </a:solidFill>
              </a:rPr>
              <a:t>ASSOCIATED PERSONS)</a:t>
            </a:r>
          </a:p>
          <a:p>
            <a:endParaRPr lang="en-US" sz="2800" b="1" dirty="0">
              <a:solidFill>
                <a:schemeClr val="tx1"/>
              </a:solidFill>
            </a:endParaRPr>
          </a:p>
          <a:p>
            <a:r>
              <a:rPr lang="el-GR" sz="2800" b="1" dirty="0">
                <a:solidFill>
                  <a:schemeClr val="tx1"/>
                </a:solidFill>
              </a:rPr>
              <a:t> </a:t>
            </a:r>
          </a:p>
          <a:p>
            <a:pPr marL="342900" indent="-342900">
              <a:buFont typeface="Wingdings" panose="05000000000000000000" pitchFamily="2" charset="2"/>
              <a:buChar char="ü"/>
            </a:pPr>
            <a:endParaRPr lang="el-GR" sz="2000" dirty="0">
              <a:solidFill>
                <a:schemeClr val="tx1"/>
              </a:solidFill>
            </a:endParaRPr>
          </a:p>
          <a:p>
            <a:endParaRPr lang="el-GR" sz="2000" dirty="0">
              <a:solidFill>
                <a:schemeClr val="tx1"/>
              </a:solidFill>
            </a:endParaRPr>
          </a:p>
        </p:txBody>
      </p:sp>
      <p:grpSp>
        <p:nvGrpSpPr>
          <p:cNvPr id="2" name="Group 7">
            <a:extLst>
              <a:ext uri="{FF2B5EF4-FFF2-40B4-BE49-F238E27FC236}">
                <a16:creationId xmlns:a16="http://schemas.microsoft.com/office/drawing/2014/main" id="{A64D6DD3-C809-6690-4B0F-254BDA23FB2A}"/>
              </a:ext>
            </a:extLst>
          </p:cNvPr>
          <p:cNvGrpSpPr/>
          <p:nvPr/>
        </p:nvGrpSpPr>
        <p:grpSpPr>
          <a:xfrm>
            <a:off x="203311" y="2286057"/>
            <a:ext cx="7021454" cy="1633518"/>
            <a:chOff x="0" y="-5728"/>
            <a:chExt cx="1592438" cy="276442"/>
          </a:xfrm>
        </p:grpSpPr>
        <p:sp>
          <p:nvSpPr>
            <p:cNvPr id="3" name="Freeform 8">
              <a:extLst>
                <a:ext uri="{FF2B5EF4-FFF2-40B4-BE49-F238E27FC236}">
                  <a16:creationId xmlns:a16="http://schemas.microsoft.com/office/drawing/2014/main" id="{79C69CB4-08C8-7679-6D3F-2569DEC5291C}"/>
                </a:ext>
              </a:extLst>
            </p:cNvPr>
            <p:cNvSpPr/>
            <p:nvPr/>
          </p:nvSpPr>
          <p:spPr>
            <a:xfrm>
              <a:off x="193933" y="-5728"/>
              <a:ext cx="724518" cy="144045"/>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FE6D73"/>
            </a:solidFill>
          </p:spPr>
          <p:txBody>
            <a:bodyPr/>
            <a:lstStyle/>
            <a:p>
              <a:pPr algn="ctr"/>
              <a:r>
                <a:rPr lang="en-US" sz="1800" b="1" dirty="0">
                  <a:solidFill>
                    <a:schemeClr val="bg1"/>
                  </a:solidFill>
                </a:rPr>
                <a:t>Legal Representative</a:t>
              </a:r>
            </a:p>
            <a:p>
              <a:pPr algn="ctr"/>
              <a:r>
                <a:rPr lang="el-GR" sz="1800" b="1" dirty="0">
                  <a:solidFill>
                    <a:schemeClr val="bg1"/>
                  </a:solidFill>
                </a:rPr>
                <a:t>Νόμιμος Εκπρόσωπος </a:t>
              </a:r>
              <a:endParaRPr lang="en-US" sz="1800" b="1" dirty="0">
                <a:solidFill>
                  <a:schemeClr val="bg1"/>
                </a:solidFill>
              </a:endParaRPr>
            </a:p>
          </p:txBody>
        </p:sp>
        <p:sp>
          <p:nvSpPr>
            <p:cNvPr id="4" name="TextBox 9">
              <a:extLst>
                <a:ext uri="{FF2B5EF4-FFF2-40B4-BE49-F238E27FC236}">
                  <a16:creationId xmlns:a16="http://schemas.microsoft.com/office/drawing/2014/main" id="{92F00C91-CEE0-F92E-C2DE-C52C1064AC52}"/>
                </a:ext>
              </a:extLst>
            </p:cNvPr>
            <p:cNvSpPr txBox="1"/>
            <p:nvPr/>
          </p:nvSpPr>
          <p:spPr>
            <a:xfrm>
              <a:off x="0" y="19050"/>
              <a:ext cx="1592438" cy="251664"/>
            </a:xfrm>
            <a:prstGeom prst="rect">
              <a:avLst/>
            </a:prstGeom>
          </p:spPr>
          <p:txBody>
            <a:bodyPr lIns="50800" tIns="50800" rIns="50800" bIns="50800" rtlCol="0" anchor="ctr"/>
            <a:lstStyle/>
            <a:p>
              <a:pPr algn="ctr">
                <a:lnSpc>
                  <a:spcPts val="2553"/>
                </a:lnSpc>
              </a:pPr>
              <a:endParaRPr dirty="0"/>
            </a:p>
          </p:txBody>
        </p:sp>
      </p:grpSp>
      <p:sp>
        <p:nvSpPr>
          <p:cNvPr id="6" name="TextBox 5">
            <a:extLst>
              <a:ext uri="{FF2B5EF4-FFF2-40B4-BE49-F238E27FC236}">
                <a16:creationId xmlns:a16="http://schemas.microsoft.com/office/drawing/2014/main" id="{E5499D4A-17E9-5D16-9A92-BAF40CF46484}"/>
              </a:ext>
            </a:extLst>
          </p:cNvPr>
          <p:cNvSpPr txBox="1"/>
          <p:nvPr/>
        </p:nvSpPr>
        <p:spPr>
          <a:xfrm>
            <a:off x="5616555" y="1907915"/>
            <a:ext cx="5517037" cy="1569660"/>
          </a:xfrm>
          <a:prstGeom prst="rect">
            <a:avLst/>
          </a:prstGeom>
          <a:noFill/>
        </p:spPr>
        <p:txBody>
          <a:bodyPr wrap="square" rtlCol="0">
            <a:spAutoFit/>
          </a:bodyPr>
          <a:lstStyle/>
          <a:p>
            <a:pPr algn="just"/>
            <a:r>
              <a:rPr lang="el-GR" sz="1600" dirty="0">
                <a:solidFill>
                  <a:schemeClr val="tx1">
                    <a:lumMod val="75000"/>
                    <a:lumOff val="25000"/>
                  </a:schemeClr>
                </a:solidFill>
              </a:rPr>
              <a:t>Ο/ Η νόμιμος/η εκπρόσωπος είναι υπεύθυνος/η για την εκπροσώπηση του οργανισμού σε όλες τις νομικές υποθέσεις που σχετίζονται με τη συμμετοχή στο πρόγραμμα Erasmus+. Επιπλέον, είναι αυτός ο οποίος υπογράφει τα έγγραφα που αφορούν το πρόγραμμα/ σχέδιο. </a:t>
            </a:r>
          </a:p>
        </p:txBody>
      </p:sp>
      <p:grpSp>
        <p:nvGrpSpPr>
          <p:cNvPr id="9" name="Group 7">
            <a:extLst>
              <a:ext uri="{FF2B5EF4-FFF2-40B4-BE49-F238E27FC236}">
                <a16:creationId xmlns:a16="http://schemas.microsoft.com/office/drawing/2014/main" id="{225A29F7-18C1-F211-6F03-B8F816DAAD32}"/>
              </a:ext>
            </a:extLst>
          </p:cNvPr>
          <p:cNvGrpSpPr/>
          <p:nvPr/>
        </p:nvGrpSpPr>
        <p:grpSpPr>
          <a:xfrm>
            <a:off x="122923" y="4427594"/>
            <a:ext cx="6438649" cy="1481916"/>
            <a:chOff x="0" y="12666"/>
            <a:chExt cx="1592438" cy="258048"/>
          </a:xfrm>
        </p:grpSpPr>
        <p:sp>
          <p:nvSpPr>
            <p:cNvPr id="10" name="Freeform 8">
              <a:extLst>
                <a:ext uri="{FF2B5EF4-FFF2-40B4-BE49-F238E27FC236}">
                  <a16:creationId xmlns:a16="http://schemas.microsoft.com/office/drawing/2014/main" id="{881FB10B-863B-011B-CFCA-58AA246D4B7A}"/>
                </a:ext>
              </a:extLst>
            </p:cNvPr>
            <p:cNvSpPr/>
            <p:nvPr/>
          </p:nvSpPr>
          <p:spPr>
            <a:xfrm>
              <a:off x="89980" y="12666"/>
              <a:ext cx="1110904" cy="137661"/>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chemeClr val="accent4"/>
            </a:solidFill>
          </p:spPr>
          <p:txBody>
            <a:bodyPr/>
            <a:lstStyle/>
            <a:p>
              <a:pPr algn="ctr"/>
              <a:r>
                <a:rPr lang="en-US" sz="1800" b="1" dirty="0">
                  <a:solidFill>
                    <a:schemeClr val="bg1"/>
                  </a:solidFill>
                </a:rPr>
                <a:t>Erasmus Coordinator</a:t>
              </a:r>
            </a:p>
            <a:p>
              <a:pPr algn="ctr"/>
              <a:r>
                <a:rPr lang="el-GR" sz="1800" b="1" dirty="0">
                  <a:solidFill>
                    <a:schemeClr val="bg1"/>
                  </a:solidFill>
                </a:rPr>
                <a:t>Συντονιστής </a:t>
              </a:r>
              <a:r>
                <a:rPr lang="en-US" sz="1800" b="1" dirty="0">
                  <a:solidFill>
                    <a:schemeClr val="bg1"/>
                  </a:solidFill>
                </a:rPr>
                <a:t>Erasmus</a:t>
              </a:r>
            </a:p>
          </p:txBody>
        </p:sp>
        <p:sp>
          <p:nvSpPr>
            <p:cNvPr id="11" name="TextBox 9">
              <a:extLst>
                <a:ext uri="{FF2B5EF4-FFF2-40B4-BE49-F238E27FC236}">
                  <a16:creationId xmlns:a16="http://schemas.microsoft.com/office/drawing/2014/main" id="{4B467713-A4BF-EA92-3CA4-43E4D667C952}"/>
                </a:ext>
              </a:extLst>
            </p:cNvPr>
            <p:cNvSpPr txBox="1"/>
            <p:nvPr/>
          </p:nvSpPr>
          <p:spPr>
            <a:xfrm>
              <a:off x="0" y="19050"/>
              <a:ext cx="1592438" cy="251664"/>
            </a:xfrm>
            <a:prstGeom prst="rect">
              <a:avLst/>
            </a:prstGeom>
          </p:spPr>
          <p:txBody>
            <a:bodyPr lIns="50800" tIns="50800" rIns="50800" bIns="50800" rtlCol="0" anchor="ctr"/>
            <a:lstStyle/>
            <a:p>
              <a:pPr algn="ctr">
                <a:lnSpc>
                  <a:spcPts val="2553"/>
                </a:lnSpc>
              </a:pPr>
              <a:endParaRPr dirty="0"/>
            </a:p>
          </p:txBody>
        </p:sp>
      </p:grpSp>
      <p:sp>
        <p:nvSpPr>
          <p:cNvPr id="12" name="TextBox 11">
            <a:extLst>
              <a:ext uri="{FF2B5EF4-FFF2-40B4-BE49-F238E27FC236}">
                <a16:creationId xmlns:a16="http://schemas.microsoft.com/office/drawing/2014/main" id="{F41F7694-7ACB-B928-5D70-60463B5E29CA}"/>
              </a:ext>
            </a:extLst>
          </p:cNvPr>
          <p:cNvSpPr txBox="1"/>
          <p:nvPr/>
        </p:nvSpPr>
        <p:spPr>
          <a:xfrm>
            <a:off x="5774451" y="4196637"/>
            <a:ext cx="5359141" cy="1077218"/>
          </a:xfrm>
          <a:prstGeom prst="rect">
            <a:avLst/>
          </a:prstGeom>
          <a:noFill/>
        </p:spPr>
        <p:txBody>
          <a:bodyPr wrap="square" rtlCol="0">
            <a:spAutoFit/>
          </a:bodyPr>
          <a:lstStyle/>
          <a:p>
            <a:pPr algn="just"/>
            <a:r>
              <a:rPr lang="el-GR" sz="1600" dirty="0">
                <a:solidFill>
                  <a:schemeClr val="tx1">
                    <a:lumMod val="75000"/>
                    <a:lumOff val="25000"/>
                  </a:schemeClr>
                </a:solidFill>
              </a:rPr>
              <a:t>Το πρόσωπο αυτό είναι υπεύθυνο για την επικοινωνία με την Εθνική Υπηρεσία και συνήθως αναλαμβάνει τα οργανωτικά</a:t>
            </a:r>
            <a:r>
              <a:rPr lang="en-US" sz="1600" dirty="0">
                <a:solidFill>
                  <a:schemeClr val="tx1">
                    <a:lumMod val="75000"/>
                    <a:lumOff val="25000"/>
                  </a:schemeClr>
                </a:solidFill>
              </a:rPr>
              <a:t>, </a:t>
            </a:r>
            <a:r>
              <a:rPr lang="el-GR" sz="1600" dirty="0">
                <a:solidFill>
                  <a:schemeClr val="tx1">
                    <a:lumMod val="75000"/>
                    <a:lumOff val="25000"/>
                  </a:schemeClr>
                </a:solidFill>
              </a:rPr>
              <a:t>τα διοικητικά</a:t>
            </a:r>
            <a:r>
              <a:rPr lang="en-US" sz="1600" dirty="0">
                <a:solidFill>
                  <a:schemeClr val="tx1">
                    <a:lumMod val="75000"/>
                    <a:lumOff val="25000"/>
                  </a:schemeClr>
                </a:solidFill>
              </a:rPr>
              <a:t> </a:t>
            </a:r>
            <a:r>
              <a:rPr lang="el-GR" sz="1600" dirty="0">
                <a:solidFill>
                  <a:schemeClr val="tx1">
                    <a:lumMod val="75000"/>
                    <a:lumOff val="25000"/>
                  </a:schemeClr>
                </a:solidFill>
              </a:rPr>
              <a:t>αλλά και συντονιστικά καθήκοντα για την υλοποίηση του προγράμματος. </a:t>
            </a:r>
          </a:p>
        </p:txBody>
      </p:sp>
      <p:sp>
        <p:nvSpPr>
          <p:cNvPr id="15" name="TextBox 9">
            <a:extLst>
              <a:ext uri="{FF2B5EF4-FFF2-40B4-BE49-F238E27FC236}">
                <a16:creationId xmlns:a16="http://schemas.microsoft.com/office/drawing/2014/main" id="{B52643AA-0EF6-7C9B-7589-DBB00E19CB4D}"/>
              </a:ext>
            </a:extLst>
          </p:cNvPr>
          <p:cNvSpPr txBox="1"/>
          <p:nvPr/>
        </p:nvSpPr>
        <p:spPr>
          <a:xfrm>
            <a:off x="203311" y="5146656"/>
            <a:ext cx="6046286" cy="1243987"/>
          </a:xfrm>
          <a:prstGeom prst="rect">
            <a:avLst/>
          </a:prstGeom>
        </p:spPr>
        <p:txBody>
          <a:bodyPr lIns="50800" tIns="50800" rIns="50800" bIns="50800" rtlCol="0" anchor="ctr"/>
          <a:lstStyle/>
          <a:p>
            <a:pPr algn="ctr">
              <a:lnSpc>
                <a:spcPts val="2553"/>
              </a:lnSpc>
            </a:pPr>
            <a:endParaRPr dirty="0"/>
          </a:p>
        </p:txBody>
      </p:sp>
    </p:spTree>
    <p:extLst>
      <p:ext uri="{BB962C8B-B14F-4D97-AF65-F5344CB8AC3E}">
        <p14:creationId xmlns:p14="http://schemas.microsoft.com/office/powerpoint/2010/main" val="1079403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4409440" y="1"/>
            <a:ext cx="7837494" cy="647699"/>
          </a:xfrm>
          <a:prstGeom prst="rect">
            <a:avLst/>
          </a:prstGeom>
          <a:solidFill>
            <a:srgbClr val="1EA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p:cNvGrpSpPr/>
          <p:nvPr/>
        </p:nvGrpSpPr>
        <p:grpSpPr>
          <a:xfrm>
            <a:off x="0" y="1"/>
            <a:ext cx="6065520" cy="647699"/>
            <a:chOff x="0" y="0"/>
            <a:chExt cx="6023006" cy="1453896"/>
          </a:xfrm>
        </p:grpSpPr>
        <p:sp>
          <p:nvSpPr>
            <p:cNvPr id="7" name="Rectangle 6"/>
            <p:cNvSpPr/>
            <p:nvPr/>
          </p:nvSpPr>
          <p:spPr>
            <a:xfrm>
              <a:off x="0" y="0"/>
              <a:ext cx="4526280" cy="1453896"/>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p:cNvSpPr/>
            <p:nvPr/>
          </p:nvSpPr>
          <p:spPr>
            <a:xfrm>
              <a:off x="3111209" y="0"/>
              <a:ext cx="2911797" cy="1453896"/>
            </a:xfrm>
            <a:prstGeom prst="triangle">
              <a:avLst>
                <a:gd name="adj" fmla="val 48774"/>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9D72B5"/>
                </a:solidFill>
              </a:endParaRPr>
            </a:p>
          </p:txBody>
        </p:sp>
      </p:grpSp>
      <p:sp>
        <p:nvSpPr>
          <p:cNvPr id="2" name="TextBox 1"/>
          <p:cNvSpPr txBox="1"/>
          <p:nvPr/>
        </p:nvSpPr>
        <p:spPr>
          <a:xfrm>
            <a:off x="716955" y="46851"/>
            <a:ext cx="4091185" cy="553998"/>
          </a:xfrm>
          <a:prstGeom prst="rect">
            <a:avLst/>
          </a:prstGeom>
          <a:noFill/>
        </p:spPr>
        <p:txBody>
          <a:bodyPr wrap="none" rtlCol="0">
            <a:spAutoFit/>
          </a:bodyPr>
          <a:lstStyle/>
          <a:p>
            <a:r>
              <a:rPr lang="el-GR" sz="3000" b="1" dirty="0">
                <a:solidFill>
                  <a:schemeClr val="bg1"/>
                </a:solidFill>
              </a:rPr>
              <a:t>ΑΤΖΕΝΤΑ ΗΜΕΡΙΔΑΣ</a:t>
            </a:r>
            <a:endParaRPr lang="en-GB" sz="3000" b="1" dirty="0">
              <a:solidFill>
                <a:schemeClr val="bg1"/>
              </a:solidFill>
            </a:endParaRPr>
          </a:p>
        </p:txBody>
      </p:sp>
      <p:sp>
        <p:nvSpPr>
          <p:cNvPr id="5" name="Rectangle 4"/>
          <p:cNvSpPr/>
          <p:nvPr/>
        </p:nvSpPr>
        <p:spPr>
          <a:xfrm>
            <a:off x="1549694" y="2198317"/>
            <a:ext cx="5719491" cy="1553054"/>
          </a:xfrm>
          <a:prstGeom prst="rect">
            <a:avLst/>
          </a:prstGeom>
        </p:spPr>
        <p:txBody>
          <a:bodyPr wrap="square">
            <a:spAutoFit/>
          </a:bodyPr>
          <a:lstStyle/>
          <a:p>
            <a:r>
              <a:rPr lang="el-GR" sz="2200" b="1" dirty="0"/>
              <a:t>ΒΑΣΙΚΑ ΧΑΡΑΚΤΗΡΙΣΤΙΚΑ</a:t>
            </a:r>
          </a:p>
          <a:p>
            <a:r>
              <a:rPr lang="el-GR" sz="2200" b="1" dirty="0"/>
              <a:t>ΔΙΑΠΙΣΤΕΥΜΕΝΩΝ ΣΧΕΔΙΩΝ</a:t>
            </a:r>
          </a:p>
          <a:p>
            <a:r>
              <a:rPr lang="el-GR" sz="2200" b="1" dirty="0"/>
              <a:t>ΚΑ120 </a:t>
            </a:r>
            <a:endParaRPr lang="en-US" sz="2200" b="1" dirty="0"/>
          </a:p>
          <a:p>
            <a:pPr>
              <a:lnSpc>
                <a:spcPct val="150000"/>
              </a:lnSpc>
            </a:pPr>
            <a:endParaRPr lang="en-US" sz="2200" b="1" dirty="0"/>
          </a:p>
        </p:txBody>
      </p:sp>
      <p:sp>
        <p:nvSpPr>
          <p:cNvPr id="12" name="Rectangle 11"/>
          <p:cNvSpPr/>
          <p:nvPr/>
        </p:nvSpPr>
        <p:spPr>
          <a:xfrm>
            <a:off x="471703" y="1230724"/>
            <a:ext cx="687972" cy="641881"/>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1" dirty="0"/>
              <a:t>1</a:t>
            </a:r>
            <a:endParaRPr lang="en-GB" sz="4000" b="1" dirty="0"/>
          </a:p>
        </p:txBody>
      </p:sp>
      <p:sp>
        <p:nvSpPr>
          <p:cNvPr id="13" name="Rectangle 12"/>
          <p:cNvSpPr/>
          <p:nvPr/>
        </p:nvSpPr>
        <p:spPr>
          <a:xfrm>
            <a:off x="471703" y="2296157"/>
            <a:ext cx="687972" cy="641881"/>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1" dirty="0"/>
              <a:t>2</a:t>
            </a:r>
            <a:endParaRPr lang="en-GB" sz="4000" b="1" dirty="0"/>
          </a:p>
        </p:txBody>
      </p:sp>
      <p:sp>
        <p:nvSpPr>
          <p:cNvPr id="14" name="Rectangle 13"/>
          <p:cNvSpPr/>
          <p:nvPr/>
        </p:nvSpPr>
        <p:spPr>
          <a:xfrm>
            <a:off x="471703" y="3415019"/>
            <a:ext cx="687972" cy="641881"/>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1" dirty="0"/>
              <a:t>3</a:t>
            </a:r>
            <a:endParaRPr lang="en-GB" sz="4000" b="1" dirty="0"/>
          </a:p>
        </p:txBody>
      </p:sp>
      <p:sp>
        <p:nvSpPr>
          <p:cNvPr id="15" name="Rectangle 14"/>
          <p:cNvSpPr/>
          <p:nvPr/>
        </p:nvSpPr>
        <p:spPr>
          <a:xfrm>
            <a:off x="471703" y="4513672"/>
            <a:ext cx="687972" cy="641881"/>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1" dirty="0"/>
              <a:t>4</a:t>
            </a:r>
            <a:endParaRPr lang="en-GB" sz="4000" b="1" dirty="0"/>
          </a:p>
        </p:txBody>
      </p:sp>
      <p:sp>
        <p:nvSpPr>
          <p:cNvPr id="20" name="Rectangle 19"/>
          <p:cNvSpPr/>
          <p:nvPr/>
        </p:nvSpPr>
        <p:spPr>
          <a:xfrm>
            <a:off x="6432835" y="2479380"/>
            <a:ext cx="687972" cy="641881"/>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6</a:t>
            </a:r>
            <a:endParaRPr lang="en-GB" sz="4000" b="1" dirty="0"/>
          </a:p>
        </p:txBody>
      </p:sp>
      <p:sp>
        <p:nvSpPr>
          <p:cNvPr id="23" name="Rectangle 22"/>
          <p:cNvSpPr/>
          <p:nvPr/>
        </p:nvSpPr>
        <p:spPr>
          <a:xfrm>
            <a:off x="1549694" y="1209020"/>
            <a:ext cx="5719491" cy="769441"/>
          </a:xfrm>
          <a:prstGeom prst="rect">
            <a:avLst/>
          </a:prstGeom>
        </p:spPr>
        <p:txBody>
          <a:bodyPr wrap="square">
            <a:spAutoFit/>
          </a:bodyPr>
          <a:lstStyle/>
          <a:p>
            <a:r>
              <a:rPr lang="el-GR" sz="2200" b="1" dirty="0"/>
              <a:t>ΒΑΣΙΚΕΣ ΠΛΗΡΟΦΟΡΙΕΣ</a:t>
            </a:r>
          </a:p>
          <a:p>
            <a:r>
              <a:rPr lang="el-GR" sz="2200" b="1" dirty="0"/>
              <a:t>ΣΧΕΔΙΩΝ ΒΔ1</a:t>
            </a:r>
            <a:endParaRPr lang="en-US" sz="2200" b="1" dirty="0"/>
          </a:p>
        </p:txBody>
      </p:sp>
      <p:sp>
        <p:nvSpPr>
          <p:cNvPr id="4" name="Rectangle 3"/>
          <p:cNvSpPr/>
          <p:nvPr/>
        </p:nvSpPr>
        <p:spPr>
          <a:xfrm>
            <a:off x="7560816" y="2415599"/>
            <a:ext cx="3616118" cy="769441"/>
          </a:xfrm>
          <a:prstGeom prst="rect">
            <a:avLst/>
          </a:prstGeom>
        </p:spPr>
        <p:txBody>
          <a:bodyPr wrap="none">
            <a:spAutoFit/>
          </a:bodyPr>
          <a:lstStyle/>
          <a:p>
            <a:r>
              <a:rPr lang="el-GR" sz="2200" b="1" dirty="0"/>
              <a:t>ΤΕΧΝΙΚΕΣ ΟΔΗΓΙΕΣ </a:t>
            </a:r>
            <a:r>
              <a:rPr lang="en-US" sz="2200" b="1" dirty="0"/>
              <a:t>EU LOGIN </a:t>
            </a:r>
          </a:p>
          <a:p>
            <a:r>
              <a:rPr lang="en-US" sz="2200" b="1" dirty="0"/>
              <a:t>&amp; OID</a:t>
            </a:r>
          </a:p>
        </p:txBody>
      </p:sp>
      <p:sp>
        <p:nvSpPr>
          <p:cNvPr id="24" name="Rectangle 23"/>
          <p:cNvSpPr/>
          <p:nvPr/>
        </p:nvSpPr>
        <p:spPr>
          <a:xfrm>
            <a:off x="1595686" y="3679884"/>
            <a:ext cx="3440365" cy="430887"/>
          </a:xfrm>
          <a:prstGeom prst="rect">
            <a:avLst/>
          </a:prstGeom>
        </p:spPr>
        <p:txBody>
          <a:bodyPr wrap="none">
            <a:spAutoFit/>
          </a:bodyPr>
          <a:lstStyle/>
          <a:p>
            <a:r>
              <a:rPr lang="el-GR" sz="2200" b="1" dirty="0"/>
              <a:t>ΣΥΜΠΛΗΡΩΣΗ ΑΙΤΗΣΗΣ</a:t>
            </a:r>
            <a:endParaRPr lang="en-US" sz="2200" b="1" dirty="0"/>
          </a:p>
        </p:txBody>
      </p:sp>
      <p:sp>
        <p:nvSpPr>
          <p:cNvPr id="25" name="Rectangle 24"/>
          <p:cNvSpPr/>
          <p:nvPr/>
        </p:nvSpPr>
        <p:spPr>
          <a:xfrm>
            <a:off x="7448804" y="1261063"/>
            <a:ext cx="4639412" cy="769441"/>
          </a:xfrm>
          <a:prstGeom prst="rect">
            <a:avLst/>
          </a:prstGeom>
        </p:spPr>
        <p:txBody>
          <a:bodyPr wrap="none">
            <a:spAutoFit/>
          </a:bodyPr>
          <a:lstStyle/>
          <a:p>
            <a:r>
              <a:rPr lang="el-GR" sz="2200" b="1" dirty="0"/>
              <a:t>ΤΕΧΝΙΚΕΣ ΟΔΗΓΙΕΣ ΥΠΟΒΟΛΗΣ </a:t>
            </a:r>
          </a:p>
          <a:p>
            <a:r>
              <a:rPr lang="el-GR" sz="2200" b="1" dirty="0"/>
              <a:t>ΑΙΤΗΣΗΣ</a:t>
            </a:r>
            <a:endParaRPr lang="en-US" sz="2200" b="1" dirty="0"/>
          </a:p>
        </p:txBody>
      </p:sp>
      <p:sp>
        <p:nvSpPr>
          <p:cNvPr id="3" name="Rectangle 2">
            <a:extLst>
              <a:ext uri="{FF2B5EF4-FFF2-40B4-BE49-F238E27FC236}">
                <a16:creationId xmlns:a16="http://schemas.microsoft.com/office/drawing/2014/main" id="{D3AB1B74-5377-717A-883F-FBEAE86164A2}"/>
              </a:ext>
            </a:extLst>
          </p:cNvPr>
          <p:cNvSpPr/>
          <p:nvPr/>
        </p:nvSpPr>
        <p:spPr>
          <a:xfrm>
            <a:off x="6432835" y="1324844"/>
            <a:ext cx="687972" cy="641881"/>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1" dirty="0"/>
              <a:t>5</a:t>
            </a:r>
            <a:endParaRPr lang="en-GB" sz="4000" b="1" dirty="0"/>
          </a:p>
        </p:txBody>
      </p:sp>
      <p:pic>
        <p:nvPicPr>
          <p:cNvPr id="6" name="Picture 5">
            <a:extLst>
              <a:ext uri="{FF2B5EF4-FFF2-40B4-BE49-F238E27FC236}">
                <a16:creationId xmlns:a16="http://schemas.microsoft.com/office/drawing/2014/main" id="{10E66B7E-C7F4-1CD4-9721-309FE002FF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99519" y="6173226"/>
            <a:ext cx="688697" cy="590005"/>
          </a:xfrm>
          <a:prstGeom prst="rect">
            <a:avLst/>
          </a:prstGeom>
        </p:spPr>
      </p:pic>
      <p:sp>
        <p:nvSpPr>
          <p:cNvPr id="11" name="Rectangle 10">
            <a:extLst>
              <a:ext uri="{FF2B5EF4-FFF2-40B4-BE49-F238E27FC236}">
                <a16:creationId xmlns:a16="http://schemas.microsoft.com/office/drawing/2014/main" id="{C9628001-EAAE-FBC8-38B6-3B40ED5D9C3C}"/>
              </a:ext>
            </a:extLst>
          </p:cNvPr>
          <p:cNvSpPr/>
          <p:nvPr/>
        </p:nvSpPr>
        <p:spPr>
          <a:xfrm>
            <a:off x="1549694" y="4616753"/>
            <a:ext cx="3302507" cy="769441"/>
          </a:xfrm>
          <a:prstGeom prst="rect">
            <a:avLst/>
          </a:prstGeom>
        </p:spPr>
        <p:txBody>
          <a:bodyPr wrap="none">
            <a:spAutoFit/>
          </a:bodyPr>
          <a:lstStyle/>
          <a:p>
            <a:r>
              <a:rPr lang="el-GR" sz="2200" b="1" dirty="0"/>
              <a:t>ΑΞΙΟΛΟΓΗΣΗ ΑΙΤΗΣΗΣ</a:t>
            </a:r>
          </a:p>
          <a:p>
            <a:endParaRPr lang="en-US" sz="2200" b="1" dirty="0"/>
          </a:p>
        </p:txBody>
      </p:sp>
    </p:spTree>
    <p:extLst>
      <p:ext uri="{BB962C8B-B14F-4D97-AF65-F5344CB8AC3E}">
        <p14:creationId xmlns:p14="http://schemas.microsoft.com/office/powerpoint/2010/main" val="1746055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2">
          <a:extLst>
            <a:ext uri="{FF2B5EF4-FFF2-40B4-BE49-F238E27FC236}">
              <a16:creationId xmlns:a16="http://schemas.microsoft.com/office/drawing/2014/main" id="{300F870B-2D73-B57D-03BD-A9AFA4D3E73B}"/>
            </a:ext>
          </a:extLst>
        </p:cNvPr>
        <p:cNvGrpSpPr/>
        <p:nvPr/>
      </p:nvGrpSpPr>
      <p:grpSpPr>
        <a:xfrm>
          <a:off x="0" y="0"/>
          <a:ext cx="0" cy="0"/>
          <a:chOff x="0" y="0"/>
          <a:chExt cx="0" cy="0"/>
        </a:xfrm>
      </p:grpSpPr>
      <p:sp>
        <p:nvSpPr>
          <p:cNvPr id="633" name="Google Shape;633;p31">
            <a:extLst>
              <a:ext uri="{FF2B5EF4-FFF2-40B4-BE49-F238E27FC236}">
                <a16:creationId xmlns:a16="http://schemas.microsoft.com/office/drawing/2014/main" id="{E01E6802-9C9B-88F3-915B-6A40B6B6313A}"/>
              </a:ext>
            </a:extLst>
          </p:cNvPr>
          <p:cNvSpPr txBox="1"/>
          <p:nvPr/>
        </p:nvSpPr>
        <p:spPr>
          <a:xfrm flipH="1">
            <a:off x="341415" y="86993"/>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ΤΑ ΜΕΡΗ ΤΗΣ ΑΙΤΗΣΗΣ</a:t>
            </a:r>
            <a:endParaRPr sz="2800" b="1" dirty="0">
              <a:solidFill>
                <a:schemeClr val="lt1"/>
              </a:solidFill>
              <a:latin typeface="Calibri"/>
              <a:ea typeface="Calibri"/>
              <a:cs typeface="Calibri"/>
              <a:sym typeface="Calibri"/>
            </a:endParaRPr>
          </a:p>
        </p:txBody>
      </p:sp>
      <p:sp>
        <p:nvSpPr>
          <p:cNvPr id="634" name="Google Shape;634;p31">
            <a:extLst>
              <a:ext uri="{FF2B5EF4-FFF2-40B4-BE49-F238E27FC236}">
                <a16:creationId xmlns:a16="http://schemas.microsoft.com/office/drawing/2014/main" id="{5A3CF3C0-63A9-FD60-5C68-B4F793C64849}"/>
              </a:ext>
            </a:extLst>
          </p:cNvPr>
          <p:cNvSpPr/>
          <p:nvPr/>
        </p:nvSpPr>
        <p:spPr>
          <a:xfrm>
            <a:off x="533018" y="5396672"/>
            <a:ext cx="3450955" cy="1131383"/>
          </a:xfrm>
          <a:custGeom>
            <a:avLst/>
            <a:gdLst/>
            <a:ahLst/>
            <a:cxnLst/>
            <a:rect l="l" t="t" r="r" b="b"/>
            <a:pathLst>
              <a:path w="3267710" h="1187450" extrusionOk="0">
                <a:moveTo>
                  <a:pt x="3069590" y="0"/>
                </a:moveTo>
                <a:lnTo>
                  <a:pt x="197866" y="0"/>
                </a:lnTo>
                <a:lnTo>
                  <a:pt x="152499" y="5228"/>
                </a:lnTo>
                <a:lnTo>
                  <a:pt x="110852" y="20121"/>
                </a:lnTo>
                <a:lnTo>
                  <a:pt x="74114" y="43487"/>
                </a:lnTo>
                <a:lnTo>
                  <a:pt x="43471" y="74135"/>
                </a:lnTo>
                <a:lnTo>
                  <a:pt x="20112" y="110875"/>
                </a:lnTo>
                <a:lnTo>
                  <a:pt x="5226" y="152515"/>
                </a:lnTo>
                <a:lnTo>
                  <a:pt x="0" y="197865"/>
                </a:lnTo>
                <a:lnTo>
                  <a:pt x="0" y="989329"/>
                </a:lnTo>
                <a:lnTo>
                  <a:pt x="5226" y="1034680"/>
                </a:lnTo>
                <a:lnTo>
                  <a:pt x="20112" y="1076320"/>
                </a:lnTo>
                <a:lnTo>
                  <a:pt x="43471" y="1113060"/>
                </a:lnTo>
                <a:lnTo>
                  <a:pt x="74114" y="1143708"/>
                </a:lnTo>
                <a:lnTo>
                  <a:pt x="110852" y="1167074"/>
                </a:lnTo>
                <a:lnTo>
                  <a:pt x="152499" y="1181967"/>
                </a:lnTo>
                <a:lnTo>
                  <a:pt x="197866" y="1187195"/>
                </a:lnTo>
                <a:lnTo>
                  <a:pt x="3069590" y="1187195"/>
                </a:lnTo>
                <a:lnTo>
                  <a:pt x="3114940" y="1181967"/>
                </a:lnTo>
                <a:lnTo>
                  <a:pt x="3156580" y="1167074"/>
                </a:lnTo>
                <a:lnTo>
                  <a:pt x="3193320" y="1143708"/>
                </a:lnTo>
                <a:lnTo>
                  <a:pt x="3223968" y="1113060"/>
                </a:lnTo>
                <a:lnTo>
                  <a:pt x="3247334" y="1076320"/>
                </a:lnTo>
                <a:lnTo>
                  <a:pt x="3262227" y="1034680"/>
                </a:lnTo>
                <a:lnTo>
                  <a:pt x="3267456" y="989329"/>
                </a:lnTo>
                <a:lnTo>
                  <a:pt x="3267456" y="197865"/>
                </a:lnTo>
                <a:lnTo>
                  <a:pt x="3262227" y="152515"/>
                </a:lnTo>
                <a:lnTo>
                  <a:pt x="3247334" y="110875"/>
                </a:lnTo>
                <a:lnTo>
                  <a:pt x="3223968" y="74135"/>
                </a:lnTo>
                <a:lnTo>
                  <a:pt x="3193320" y="43487"/>
                </a:lnTo>
                <a:lnTo>
                  <a:pt x="3156580" y="20121"/>
                </a:lnTo>
                <a:lnTo>
                  <a:pt x="3114940" y="5228"/>
                </a:lnTo>
                <a:lnTo>
                  <a:pt x="3069590" y="0"/>
                </a:lnTo>
                <a:close/>
              </a:path>
            </a:pathLst>
          </a:custGeom>
          <a:solidFill>
            <a:schemeClr val="accent1"/>
          </a:solidFill>
          <a:ln>
            <a:noFill/>
          </a:ln>
        </p:spPr>
        <p:txBody>
          <a:bodyPr spcFirstLastPara="1" wrap="square" lIns="0" tIns="0" rIns="0" bIns="0" anchor="t" anchorCtr="0">
            <a:noAutofit/>
          </a:bodyPr>
          <a:lstStyle/>
          <a:p>
            <a:pPr marL="0" marR="5715" lvl="0" indent="0" algn="ctr" rtl="0">
              <a:lnSpc>
                <a:spcPct val="100000"/>
              </a:lnSpc>
              <a:spcBef>
                <a:spcPts val="0"/>
              </a:spcBef>
              <a:spcAft>
                <a:spcPts val="0"/>
              </a:spcAft>
              <a:buNone/>
            </a:pPr>
            <a:r>
              <a:rPr lang="el-GR" sz="1800" b="1" dirty="0" err="1">
                <a:solidFill>
                  <a:srgbClr val="FFFFFF"/>
                </a:solidFill>
                <a:latin typeface="Calibri"/>
                <a:ea typeface="Calibri"/>
                <a:cs typeface="Calibri"/>
                <a:sym typeface="Calibri"/>
              </a:rPr>
              <a:t>Background</a:t>
            </a:r>
            <a:endParaRPr sz="1600" dirty="0">
              <a:solidFill>
                <a:schemeClr val="dk1"/>
              </a:solidFill>
              <a:latin typeface="Calibri"/>
              <a:ea typeface="Calibri"/>
              <a:cs typeface="Calibri"/>
              <a:sym typeface="Calibri"/>
            </a:endParaRPr>
          </a:p>
          <a:p>
            <a:pPr marL="1270" marR="0" lvl="0" indent="0" algn="ctr" rtl="0">
              <a:lnSpc>
                <a:spcPct val="100000"/>
              </a:lnSpc>
              <a:spcBef>
                <a:spcPts val="0"/>
              </a:spcBef>
              <a:spcAft>
                <a:spcPts val="0"/>
              </a:spcAft>
              <a:buNone/>
            </a:pPr>
            <a:r>
              <a:rPr lang="el-GR" sz="1600" dirty="0">
                <a:solidFill>
                  <a:srgbClr val="FFFFFF"/>
                </a:solidFill>
                <a:latin typeface="Calibri"/>
                <a:ea typeface="Calibri"/>
                <a:cs typeface="Calibri"/>
                <a:sym typeface="Calibri"/>
              </a:rPr>
              <a:t>Ποιος είναι ο οργανισμός σας;</a:t>
            </a:r>
            <a:endParaRPr sz="160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l-GR" sz="1600" dirty="0">
                <a:solidFill>
                  <a:srgbClr val="FFFFFF"/>
                </a:solidFill>
                <a:latin typeface="Calibri"/>
                <a:ea typeface="Calibri"/>
                <a:cs typeface="Calibri"/>
                <a:sym typeface="Calibri"/>
              </a:rPr>
              <a:t>Για ποιο λόγο κάνετε αίτηση;</a:t>
            </a:r>
            <a:endParaRPr sz="1600" dirty="0">
              <a:solidFill>
                <a:schemeClr val="dk1"/>
              </a:solidFill>
              <a:latin typeface="Calibri"/>
              <a:ea typeface="Calibri"/>
              <a:cs typeface="Calibri"/>
              <a:sym typeface="Calibri"/>
            </a:endParaRPr>
          </a:p>
        </p:txBody>
      </p:sp>
      <p:sp>
        <p:nvSpPr>
          <p:cNvPr id="660" name="Google Shape;660;p31">
            <a:extLst>
              <a:ext uri="{FF2B5EF4-FFF2-40B4-BE49-F238E27FC236}">
                <a16:creationId xmlns:a16="http://schemas.microsoft.com/office/drawing/2014/main" id="{0792080F-3F8E-A94D-5EAF-538C3094D8CF}"/>
              </a:ext>
            </a:extLst>
          </p:cNvPr>
          <p:cNvSpPr/>
          <p:nvPr/>
        </p:nvSpPr>
        <p:spPr>
          <a:xfrm>
            <a:off x="4453018" y="5396672"/>
            <a:ext cx="5780159" cy="1068262"/>
          </a:xfrm>
          <a:custGeom>
            <a:avLst/>
            <a:gdLst/>
            <a:ahLst/>
            <a:cxnLst/>
            <a:rect l="l" t="t" r="r" b="b"/>
            <a:pathLst>
              <a:path w="5352415" h="1178560" extrusionOk="0">
                <a:moveTo>
                  <a:pt x="5155946" y="0"/>
                </a:moveTo>
                <a:lnTo>
                  <a:pt x="196342" y="0"/>
                </a:lnTo>
                <a:lnTo>
                  <a:pt x="151315" y="5184"/>
                </a:lnTo>
                <a:lnTo>
                  <a:pt x="109986" y="19952"/>
                </a:lnTo>
                <a:lnTo>
                  <a:pt x="73531" y="43127"/>
                </a:lnTo>
                <a:lnTo>
                  <a:pt x="43127" y="73531"/>
                </a:lnTo>
                <a:lnTo>
                  <a:pt x="19952" y="109986"/>
                </a:lnTo>
                <a:lnTo>
                  <a:pt x="5184" y="151315"/>
                </a:lnTo>
                <a:lnTo>
                  <a:pt x="0" y="196341"/>
                </a:lnTo>
                <a:lnTo>
                  <a:pt x="0" y="981709"/>
                </a:lnTo>
                <a:lnTo>
                  <a:pt x="5184" y="1026736"/>
                </a:lnTo>
                <a:lnTo>
                  <a:pt x="19952" y="1068065"/>
                </a:lnTo>
                <a:lnTo>
                  <a:pt x="43127" y="1104520"/>
                </a:lnTo>
                <a:lnTo>
                  <a:pt x="73531" y="1134924"/>
                </a:lnTo>
                <a:lnTo>
                  <a:pt x="109986" y="1158099"/>
                </a:lnTo>
                <a:lnTo>
                  <a:pt x="151315" y="1172867"/>
                </a:lnTo>
                <a:lnTo>
                  <a:pt x="196342" y="1178051"/>
                </a:lnTo>
                <a:lnTo>
                  <a:pt x="5155946" y="1178051"/>
                </a:lnTo>
                <a:lnTo>
                  <a:pt x="5200972" y="1172867"/>
                </a:lnTo>
                <a:lnTo>
                  <a:pt x="5242301" y="1158099"/>
                </a:lnTo>
                <a:lnTo>
                  <a:pt x="5278756" y="1134924"/>
                </a:lnTo>
                <a:lnTo>
                  <a:pt x="5309160" y="1104520"/>
                </a:lnTo>
                <a:lnTo>
                  <a:pt x="5332335" y="1068065"/>
                </a:lnTo>
                <a:lnTo>
                  <a:pt x="5347103" y="1026736"/>
                </a:lnTo>
                <a:lnTo>
                  <a:pt x="5352288" y="981709"/>
                </a:lnTo>
                <a:lnTo>
                  <a:pt x="5352288" y="196341"/>
                </a:lnTo>
                <a:lnTo>
                  <a:pt x="5347103" y="151315"/>
                </a:lnTo>
                <a:lnTo>
                  <a:pt x="5332335" y="109986"/>
                </a:lnTo>
                <a:lnTo>
                  <a:pt x="5309160" y="73531"/>
                </a:lnTo>
                <a:lnTo>
                  <a:pt x="5278756" y="43127"/>
                </a:lnTo>
                <a:lnTo>
                  <a:pt x="5242301" y="19952"/>
                </a:lnTo>
                <a:lnTo>
                  <a:pt x="5200972" y="5184"/>
                </a:lnTo>
                <a:lnTo>
                  <a:pt x="5155946" y="0"/>
                </a:lnTo>
                <a:close/>
              </a:path>
            </a:pathLst>
          </a:custGeom>
          <a:solidFill>
            <a:srgbClr val="9CC2E5"/>
          </a:solidFill>
          <a:ln>
            <a:noFill/>
          </a:ln>
        </p:spPr>
        <p:txBody>
          <a:bodyPr spcFirstLastPara="1" wrap="square" lIns="0" tIns="0" rIns="0" bIns="0" anchor="t" anchorCtr="0">
            <a:noAutofit/>
          </a:bodyPr>
          <a:lstStyle/>
          <a:p>
            <a:pPr marL="298450" marR="0" lvl="0" indent="-171450" algn="l" rtl="0">
              <a:lnSpc>
                <a:spcPct val="100000"/>
              </a:lnSpc>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61" name="Google Shape;661;p31">
            <a:extLst>
              <a:ext uri="{FF2B5EF4-FFF2-40B4-BE49-F238E27FC236}">
                <a16:creationId xmlns:a16="http://schemas.microsoft.com/office/drawing/2014/main" id="{C48FC286-FDAD-4347-BA4D-2DCDC0BD393A}"/>
              </a:ext>
            </a:extLst>
          </p:cNvPr>
          <p:cNvSpPr txBox="1"/>
          <p:nvPr/>
        </p:nvSpPr>
        <p:spPr>
          <a:xfrm>
            <a:off x="5058898" y="5443490"/>
            <a:ext cx="6600084" cy="974626"/>
          </a:xfrm>
          <a:prstGeom prst="rect">
            <a:avLst/>
          </a:prstGeom>
          <a:noFill/>
          <a:ln>
            <a:noFill/>
          </a:ln>
        </p:spPr>
        <p:txBody>
          <a:bodyPr spcFirstLastPara="1" wrap="square" lIns="0" tIns="12700" rIns="0" bIns="0" anchor="t" anchorCtr="0">
            <a:spAutoFit/>
          </a:bodyPr>
          <a:lstStyle/>
          <a:p>
            <a:pPr marL="12700" marR="0" lvl="0" indent="0" algn="l" rtl="0">
              <a:spcBef>
                <a:spcPts val="0"/>
              </a:spcBef>
              <a:spcAft>
                <a:spcPts val="0"/>
              </a:spcAft>
              <a:buNone/>
            </a:pPr>
            <a:r>
              <a:rPr lang="el-GR" sz="1500" dirty="0">
                <a:solidFill>
                  <a:srgbClr val="000000"/>
                </a:solidFill>
                <a:latin typeface="Calibri"/>
                <a:ea typeface="Calibri"/>
                <a:cs typeface="Calibri"/>
                <a:sym typeface="Calibri"/>
              </a:rPr>
              <a:t>Προφίλ του οργανισμού: μέγεθος, δομή, προσφερόμενα </a:t>
            </a:r>
            <a:endParaRPr dirty="0"/>
          </a:p>
          <a:p>
            <a:pPr marL="12700" marR="0" lvl="0" indent="0" algn="l" rtl="0">
              <a:spcBef>
                <a:spcPts val="100"/>
              </a:spcBef>
              <a:spcAft>
                <a:spcPts val="0"/>
              </a:spcAft>
              <a:buNone/>
            </a:pPr>
            <a:r>
              <a:rPr lang="el-GR" sz="1500" dirty="0">
                <a:solidFill>
                  <a:srgbClr val="000000"/>
                </a:solidFill>
                <a:latin typeface="Calibri"/>
                <a:ea typeface="Calibri"/>
                <a:cs typeface="Calibri"/>
                <a:sym typeface="Calibri"/>
              </a:rPr>
              <a:t>προγράμματα, δραστηριότητες, ανάγκες, προκλήσεις, κτλ.</a:t>
            </a:r>
            <a:endParaRPr sz="1500" dirty="0">
              <a:solidFill>
                <a:srgbClr val="000000"/>
              </a:solidFill>
              <a:latin typeface="Calibri"/>
              <a:ea typeface="Calibri"/>
              <a:cs typeface="Calibri"/>
              <a:sym typeface="Calibri"/>
            </a:endParaRPr>
          </a:p>
          <a:p>
            <a:pPr marL="12700" marR="0" lvl="0" indent="0" algn="l" rtl="0">
              <a:spcBef>
                <a:spcPts val="100"/>
              </a:spcBef>
              <a:spcAft>
                <a:spcPts val="0"/>
              </a:spcAft>
              <a:buNone/>
            </a:pPr>
            <a:r>
              <a:rPr lang="el-GR" sz="1500" dirty="0">
                <a:solidFill>
                  <a:srgbClr val="000000"/>
                </a:solidFill>
                <a:latin typeface="Calibri"/>
                <a:ea typeface="Calibri"/>
                <a:cs typeface="Calibri"/>
                <a:sym typeface="Calibri"/>
              </a:rPr>
              <a:t>Προηγούμενη εμπειρία και συμμετοχή σε Σχέδια Erasmus</a:t>
            </a:r>
            <a:endParaRPr sz="1500" dirty="0">
              <a:solidFill>
                <a:srgbClr val="000000"/>
              </a:solidFill>
              <a:latin typeface="Calibri"/>
              <a:ea typeface="Calibri"/>
              <a:cs typeface="Calibri"/>
              <a:sym typeface="Calibri"/>
            </a:endParaRPr>
          </a:p>
          <a:p>
            <a:pPr marL="12700" marR="0" lvl="0" indent="0" algn="l" rtl="0">
              <a:spcBef>
                <a:spcPts val="100"/>
              </a:spcBef>
              <a:spcAft>
                <a:spcPts val="0"/>
              </a:spcAft>
              <a:buNone/>
            </a:pPr>
            <a:r>
              <a:rPr lang="el-GR" sz="1500" dirty="0">
                <a:solidFill>
                  <a:srgbClr val="000000"/>
                </a:solidFill>
                <a:latin typeface="Calibri"/>
                <a:ea typeface="Calibri"/>
                <a:cs typeface="Calibri"/>
                <a:sym typeface="Calibri"/>
              </a:rPr>
              <a:t>Στρατηγικά έγγραφα (προαιρετικά)</a:t>
            </a:r>
            <a:endParaRPr sz="1500" dirty="0">
              <a:solidFill>
                <a:srgbClr val="000000"/>
              </a:solidFill>
              <a:latin typeface="Calibri"/>
              <a:ea typeface="Calibri"/>
              <a:cs typeface="Calibri"/>
              <a:sym typeface="Calibri"/>
            </a:endParaRPr>
          </a:p>
        </p:txBody>
      </p:sp>
      <p:sp>
        <p:nvSpPr>
          <p:cNvPr id="662" name="Google Shape;662;p31">
            <a:extLst>
              <a:ext uri="{FF2B5EF4-FFF2-40B4-BE49-F238E27FC236}">
                <a16:creationId xmlns:a16="http://schemas.microsoft.com/office/drawing/2014/main" id="{6A8A6860-1E5E-9F47-5B39-132D35B9C9AD}"/>
              </a:ext>
            </a:extLst>
          </p:cNvPr>
          <p:cNvSpPr/>
          <p:nvPr/>
        </p:nvSpPr>
        <p:spPr>
          <a:xfrm>
            <a:off x="4607572" y="5476794"/>
            <a:ext cx="140208" cy="186944"/>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3" name="Google Shape;663;p31">
            <a:extLst>
              <a:ext uri="{FF2B5EF4-FFF2-40B4-BE49-F238E27FC236}">
                <a16:creationId xmlns:a16="http://schemas.microsoft.com/office/drawing/2014/main" id="{89787808-EBD0-46E9-AAC2-5B06E53A0421}"/>
              </a:ext>
            </a:extLst>
          </p:cNvPr>
          <p:cNvSpPr/>
          <p:nvPr/>
        </p:nvSpPr>
        <p:spPr>
          <a:xfrm>
            <a:off x="4607572" y="5930803"/>
            <a:ext cx="140208" cy="186944"/>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4" name="Google Shape;664;p31">
            <a:extLst>
              <a:ext uri="{FF2B5EF4-FFF2-40B4-BE49-F238E27FC236}">
                <a16:creationId xmlns:a16="http://schemas.microsoft.com/office/drawing/2014/main" id="{BA609270-0449-4FAE-7956-2D265DC88EB7}"/>
              </a:ext>
            </a:extLst>
          </p:cNvPr>
          <p:cNvSpPr/>
          <p:nvPr/>
        </p:nvSpPr>
        <p:spPr>
          <a:xfrm>
            <a:off x="4615750" y="6231172"/>
            <a:ext cx="140208" cy="186944"/>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6F86DF3-73A5-F1D6-B2B6-C44EA5553951}"/>
              </a:ext>
            </a:extLst>
          </p:cNvPr>
          <p:cNvPicPr>
            <a:picLocks noChangeAspect="1"/>
          </p:cNvPicPr>
          <p:nvPr/>
        </p:nvPicPr>
        <p:blipFill>
          <a:blip r:embed="rId4"/>
          <a:stretch>
            <a:fillRect/>
          </a:stretch>
        </p:blipFill>
        <p:spPr>
          <a:xfrm>
            <a:off x="-6492" y="723638"/>
            <a:ext cx="12192000" cy="3474854"/>
          </a:xfrm>
          <a:prstGeom prst="rect">
            <a:avLst/>
          </a:prstGeom>
        </p:spPr>
      </p:pic>
      <p:sp>
        <p:nvSpPr>
          <p:cNvPr id="5" name="TextBox 4">
            <a:extLst>
              <a:ext uri="{FF2B5EF4-FFF2-40B4-BE49-F238E27FC236}">
                <a16:creationId xmlns:a16="http://schemas.microsoft.com/office/drawing/2014/main" id="{55C14153-1193-02A8-B397-A4FD5666619B}"/>
              </a:ext>
            </a:extLst>
          </p:cNvPr>
          <p:cNvSpPr txBox="1"/>
          <p:nvPr/>
        </p:nvSpPr>
        <p:spPr>
          <a:xfrm>
            <a:off x="332728" y="4562743"/>
            <a:ext cx="10930528" cy="646986"/>
          </a:xfrm>
          <a:prstGeom prst="roundRect">
            <a:avLst/>
          </a:prstGeom>
          <a:solidFill>
            <a:schemeClr val="bg1"/>
          </a:solidFill>
          <a:ln w="38100">
            <a:solidFill>
              <a:srgbClr val="F1CB61"/>
            </a:solidFill>
          </a:ln>
        </p:spPr>
        <p:txBody>
          <a:bodyPr wrap="square" rtlCol="0">
            <a:spAutoFit/>
          </a:bodyPr>
          <a:lstStyle/>
          <a:p>
            <a:pPr algn="ctr">
              <a:spcAft>
                <a:spcPts val="1500"/>
              </a:spcAft>
            </a:pPr>
            <a:r>
              <a:rPr lang="el-GR" sz="1600" dirty="0">
                <a:solidFill>
                  <a:schemeClr val="tx1">
                    <a:lumMod val="75000"/>
                    <a:lumOff val="25000"/>
                  </a:schemeClr>
                </a:solidFill>
                <a:latin typeface="+mj-lt"/>
              </a:rPr>
              <a:t>Παρουσιάστε τον οργανισμό σας. Είναι σημαντικό να δώσετε σαφείς και ακριβείς απαντήσεις, ώστε οι αξιολογητές των αιτήσεων να μπορούν να κατανοήσουν το πλαίσιο στο οποίο δραστηριοποιείται  ο οργανισμός σας. </a:t>
            </a:r>
          </a:p>
        </p:txBody>
      </p:sp>
    </p:spTree>
    <p:extLst>
      <p:ext uri="{BB962C8B-B14F-4D97-AF65-F5344CB8AC3E}">
        <p14:creationId xmlns:p14="http://schemas.microsoft.com/office/powerpoint/2010/main" val="7354827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2">
          <a:extLst>
            <a:ext uri="{FF2B5EF4-FFF2-40B4-BE49-F238E27FC236}">
              <a16:creationId xmlns:a16="http://schemas.microsoft.com/office/drawing/2014/main" id="{F3C7D26A-2F75-DA54-A083-1B431E63A65A}"/>
            </a:ext>
          </a:extLst>
        </p:cNvPr>
        <p:cNvGrpSpPr/>
        <p:nvPr/>
      </p:nvGrpSpPr>
      <p:grpSpPr>
        <a:xfrm>
          <a:off x="0" y="0"/>
          <a:ext cx="0" cy="0"/>
          <a:chOff x="0" y="0"/>
          <a:chExt cx="0" cy="0"/>
        </a:xfrm>
      </p:grpSpPr>
      <p:sp>
        <p:nvSpPr>
          <p:cNvPr id="633" name="Google Shape;633;p31">
            <a:extLst>
              <a:ext uri="{FF2B5EF4-FFF2-40B4-BE49-F238E27FC236}">
                <a16:creationId xmlns:a16="http://schemas.microsoft.com/office/drawing/2014/main" id="{E4162152-228E-D351-5474-5F661FE6081C}"/>
              </a:ext>
            </a:extLst>
          </p:cNvPr>
          <p:cNvSpPr txBox="1"/>
          <p:nvPr/>
        </p:nvSpPr>
        <p:spPr>
          <a:xfrm flipH="1">
            <a:off x="341415" y="86993"/>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ΤΑ ΜΕΡΗ ΤΗΣ ΑΙΤΗΣΗΣ</a:t>
            </a:r>
            <a:endParaRPr sz="2800" b="1" dirty="0">
              <a:solidFill>
                <a:schemeClr val="lt1"/>
              </a:solidFill>
              <a:latin typeface="Calibri"/>
              <a:ea typeface="Calibri"/>
              <a:cs typeface="Calibri"/>
              <a:sym typeface="Calibri"/>
            </a:endParaRPr>
          </a:p>
        </p:txBody>
      </p:sp>
      <p:grpSp>
        <p:nvGrpSpPr>
          <p:cNvPr id="635" name="Google Shape;635;p31">
            <a:extLst>
              <a:ext uri="{FF2B5EF4-FFF2-40B4-BE49-F238E27FC236}">
                <a16:creationId xmlns:a16="http://schemas.microsoft.com/office/drawing/2014/main" id="{E601D5BE-C843-6C96-FFCE-2FF0BDA7F4AD}"/>
              </a:ext>
            </a:extLst>
          </p:cNvPr>
          <p:cNvGrpSpPr/>
          <p:nvPr/>
        </p:nvGrpSpPr>
        <p:grpSpPr>
          <a:xfrm>
            <a:off x="2831826" y="778240"/>
            <a:ext cx="9572042" cy="4538047"/>
            <a:chOff x="220878" y="2802157"/>
            <a:chExt cx="8931834" cy="3700946"/>
          </a:xfrm>
        </p:grpSpPr>
        <p:sp>
          <p:nvSpPr>
            <p:cNvPr id="636" name="Google Shape;636;p31">
              <a:extLst>
                <a:ext uri="{FF2B5EF4-FFF2-40B4-BE49-F238E27FC236}">
                  <a16:creationId xmlns:a16="http://schemas.microsoft.com/office/drawing/2014/main" id="{2DD66FD1-00A6-A6CD-4951-A69C8032F19A}"/>
                </a:ext>
              </a:extLst>
            </p:cNvPr>
            <p:cNvSpPr/>
            <p:nvPr/>
          </p:nvSpPr>
          <p:spPr>
            <a:xfrm>
              <a:off x="220878" y="2851302"/>
              <a:ext cx="523240" cy="3385392"/>
            </a:xfrm>
            <a:custGeom>
              <a:avLst/>
              <a:gdLst/>
              <a:ahLst/>
              <a:cxnLst/>
              <a:rect l="l" t="t" r="r" b="b"/>
              <a:pathLst>
                <a:path w="523240" h="2809240" extrusionOk="0">
                  <a:moveTo>
                    <a:pt x="435609" y="0"/>
                  </a:moveTo>
                  <a:lnTo>
                    <a:pt x="87122" y="0"/>
                  </a:lnTo>
                  <a:lnTo>
                    <a:pt x="53208" y="6844"/>
                  </a:lnTo>
                  <a:lnTo>
                    <a:pt x="25515" y="25511"/>
                  </a:lnTo>
                  <a:lnTo>
                    <a:pt x="6845" y="53203"/>
                  </a:lnTo>
                  <a:lnTo>
                    <a:pt x="0" y="87122"/>
                  </a:lnTo>
                  <a:lnTo>
                    <a:pt x="0" y="2721610"/>
                  </a:lnTo>
                  <a:lnTo>
                    <a:pt x="6845" y="2755523"/>
                  </a:lnTo>
                  <a:lnTo>
                    <a:pt x="25515" y="2783216"/>
                  </a:lnTo>
                  <a:lnTo>
                    <a:pt x="53208" y="2801886"/>
                  </a:lnTo>
                  <a:lnTo>
                    <a:pt x="87122" y="2808732"/>
                  </a:lnTo>
                  <a:lnTo>
                    <a:pt x="435609" y="2808732"/>
                  </a:lnTo>
                  <a:lnTo>
                    <a:pt x="469523" y="2801886"/>
                  </a:lnTo>
                  <a:lnTo>
                    <a:pt x="497216" y="2783216"/>
                  </a:lnTo>
                  <a:lnTo>
                    <a:pt x="515886" y="2755523"/>
                  </a:lnTo>
                  <a:lnTo>
                    <a:pt x="522731" y="2721610"/>
                  </a:lnTo>
                  <a:lnTo>
                    <a:pt x="522731" y="87122"/>
                  </a:lnTo>
                  <a:lnTo>
                    <a:pt x="515886" y="53203"/>
                  </a:lnTo>
                  <a:lnTo>
                    <a:pt x="497216" y="25511"/>
                  </a:lnTo>
                  <a:lnTo>
                    <a:pt x="469523" y="6844"/>
                  </a:lnTo>
                  <a:lnTo>
                    <a:pt x="435609" y="0"/>
                  </a:lnTo>
                  <a:close/>
                </a:path>
              </a:pathLst>
            </a:custGeom>
            <a:solidFill>
              <a:srgbClr val="54813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37" name="Google Shape;637;p31">
              <a:extLst>
                <a:ext uri="{FF2B5EF4-FFF2-40B4-BE49-F238E27FC236}">
                  <a16:creationId xmlns:a16="http://schemas.microsoft.com/office/drawing/2014/main" id="{D491DAB0-EC93-4170-B912-5C8128D92E2B}"/>
                </a:ext>
              </a:extLst>
            </p:cNvPr>
            <p:cNvSpPr txBox="1"/>
            <p:nvPr/>
          </p:nvSpPr>
          <p:spPr>
            <a:xfrm rot="-5400000">
              <a:off x="-587558" y="4342828"/>
              <a:ext cx="2230967" cy="289584"/>
            </a:xfrm>
            <a:prstGeom prst="rect">
              <a:avLst/>
            </a:prstGeom>
            <a:noFill/>
            <a:ln>
              <a:noFill/>
            </a:ln>
          </p:spPr>
          <p:txBody>
            <a:bodyPr spcFirstLastPara="1" wrap="square" lIns="0" tIns="0" rIns="0" bIns="0" anchor="t" anchorCtr="0">
              <a:spAutoFit/>
            </a:bodyPr>
            <a:lstStyle/>
            <a:p>
              <a:pPr marL="12700" marR="0" lvl="0" indent="0" algn="ctr" rtl="0">
                <a:lnSpc>
                  <a:spcPct val="65312"/>
                </a:lnSpc>
                <a:spcBef>
                  <a:spcPts val="0"/>
                </a:spcBef>
                <a:spcAft>
                  <a:spcPts val="0"/>
                </a:spcAft>
                <a:buNone/>
              </a:pPr>
              <a:r>
                <a:rPr lang="el-GR" sz="3200" b="1">
                  <a:solidFill>
                    <a:srgbClr val="FFFFFF"/>
                  </a:solidFill>
                  <a:latin typeface="Calibri"/>
                  <a:ea typeface="Calibri"/>
                  <a:cs typeface="Calibri"/>
                  <a:sym typeface="Calibri"/>
                </a:rPr>
                <a:t>Erasmus</a:t>
              </a:r>
              <a:r>
                <a:rPr lang="el-GR" sz="1800" b="1">
                  <a:solidFill>
                    <a:srgbClr val="FFFFFF"/>
                  </a:solidFill>
                  <a:latin typeface="Century Gothic"/>
                  <a:ea typeface="Century Gothic"/>
                  <a:cs typeface="Century Gothic"/>
                  <a:sym typeface="Century Gothic"/>
                </a:rPr>
                <a:t> </a:t>
              </a:r>
              <a:r>
                <a:rPr lang="el-GR" sz="3200" b="1">
                  <a:solidFill>
                    <a:srgbClr val="FFFFFF"/>
                  </a:solidFill>
                  <a:latin typeface="Calibri"/>
                  <a:ea typeface="Calibri"/>
                  <a:cs typeface="Calibri"/>
                  <a:sym typeface="Calibri"/>
                </a:rPr>
                <a:t>Plan</a:t>
              </a:r>
              <a:endParaRPr sz="3200">
                <a:solidFill>
                  <a:schemeClr val="dk1"/>
                </a:solidFill>
                <a:latin typeface="Calibri"/>
                <a:ea typeface="Calibri"/>
                <a:cs typeface="Calibri"/>
                <a:sym typeface="Calibri"/>
              </a:endParaRPr>
            </a:p>
          </p:txBody>
        </p:sp>
        <p:sp>
          <p:nvSpPr>
            <p:cNvPr id="638" name="Google Shape;638;p31">
              <a:extLst>
                <a:ext uri="{FF2B5EF4-FFF2-40B4-BE49-F238E27FC236}">
                  <a16:creationId xmlns:a16="http://schemas.microsoft.com/office/drawing/2014/main" id="{FCA33CB1-281A-0C32-0A72-F35A380719BB}"/>
                </a:ext>
              </a:extLst>
            </p:cNvPr>
            <p:cNvSpPr/>
            <p:nvPr/>
          </p:nvSpPr>
          <p:spPr>
            <a:xfrm>
              <a:off x="899185" y="2823867"/>
              <a:ext cx="2541838" cy="578414"/>
            </a:xfrm>
            <a:custGeom>
              <a:avLst/>
              <a:gdLst/>
              <a:ahLst/>
              <a:cxnLst/>
              <a:rect l="l" t="t" r="r" b="b"/>
              <a:pathLst>
                <a:path w="2592704" h="579119" extrusionOk="0">
                  <a:moveTo>
                    <a:pt x="2495804" y="0"/>
                  </a:moveTo>
                  <a:lnTo>
                    <a:pt x="96519" y="0"/>
                  </a:lnTo>
                  <a:lnTo>
                    <a:pt x="58952" y="7580"/>
                  </a:lnTo>
                  <a:lnTo>
                    <a:pt x="28271" y="28257"/>
                  </a:lnTo>
                  <a:lnTo>
                    <a:pt x="7585" y="58935"/>
                  </a:lnTo>
                  <a:lnTo>
                    <a:pt x="0" y="96520"/>
                  </a:lnTo>
                  <a:lnTo>
                    <a:pt x="0" y="482600"/>
                  </a:lnTo>
                  <a:lnTo>
                    <a:pt x="7585" y="520184"/>
                  </a:lnTo>
                  <a:lnTo>
                    <a:pt x="28271" y="550862"/>
                  </a:lnTo>
                  <a:lnTo>
                    <a:pt x="58952" y="571539"/>
                  </a:lnTo>
                  <a:lnTo>
                    <a:pt x="96519" y="579120"/>
                  </a:lnTo>
                  <a:lnTo>
                    <a:pt x="2495804" y="579120"/>
                  </a:lnTo>
                  <a:lnTo>
                    <a:pt x="2533388" y="571539"/>
                  </a:lnTo>
                  <a:lnTo>
                    <a:pt x="2564066" y="550862"/>
                  </a:lnTo>
                  <a:lnTo>
                    <a:pt x="2584743" y="520184"/>
                  </a:lnTo>
                  <a:lnTo>
                    <a:pt x="2592324" y="482600"/>
                  </a:lnTo>
                  <a:lnTo>
                    <a:pt x="2592324" y="96520"/>
                  </a:lnTo>
                  <a:lnTo>
                    <a:pt x="2584743" y="58935"/>
                  </a:lnTo>
                  <a:lnTo>
                    <a:pt x="2564066" y="28257"/>
                  </a:lnTo>
                  <a:lnTo>
                    <a:pt x="2533388" y="7580"/>
                  </a:lnTo>
                  <a:lnTo>
                    <a:pt x="2495804" y="0"/>
                  </a:lnTo>
                  <a:close/>
                </a:path>
              </a:pathLst>
            </a:custGeom>
            <a:solidFill>
              <a:schemeClr val="accent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39" name="Google Shape;639;p31">
              <a:extLst>
                <a:ext uri="{FF2B5EF4-FFF2-40B4-BE49-F238E27FC236}">
                  <a16:creationId xmlns:a16="http://schemas.microsoft.com/office/drawing/2014/main" id="{E2588B74-59CE-83D5-B90F-BC17531775A8}"/>
                </a:ext>
              </a:extLst>
            </p:cNvPr>
            <p:cNvSpPr txBox="1"/>
            <p:nvPr/>
          </p:nvSpPr>
          <p:spPr>
            <a:xfrm>
              <a:off x="1051220" y="2933018"/>
              <a:ext cx="2236470" cy="366046"/>
            </a:xfrm>
            <a:prstGeom prst="rect">
              <a:avLst/>
            </a:prstGeom>
            <a:noFill/>
            <a:ln>
              <a:noFill/>
            </a:ln>
          </p:spPr>
          <p:txBody>
            <a:bodyPr spcFirstLastPara="1" wrap="square" lIns="0" tIns="12700" rIns="0" bIns="0" anchor="t" anchorCtr="0">
              <a:spAutoFit/>
            </a:bodyPr>
            <a:lstStyle/>
            <a:p>
              <a:pPr marL="0" marR="3810" lvl="0" indent="0" algn="ctr" rtl="0">
                <a:lnSpc>
                  <a:spcPct val="100000"/>
                </a:lnSpc>
                <a:spcBef>
                  <a:spcPts val="0"/>
                </a:spcBef>
                <a:spcAft>
                  <a:spcPts val="0"/>
                </a:spcAft>
                <a:buNone/>
              </a:pPr>
              <a:r>
                <a:rPr lang="el-GR" sz="1800" b="1">
                  <a:solidFill>
                    <a:srgbClr val="FFFFFF"/>
                  </a:solidFill>
                  <a:latin typeface="Calibri"/>
                  <a:ea typeface="Calibri"/>
                  <a:cs typeface="Calibri"/>
                  <a:sym typeface="Calibri"/>
                </a:rPr>
                <a:t>Objectives</a:t>
              </a:r>
              <a:endParaRPr sz="1800">
                <a:solidFill>
                  <a:schemeClr val="dk1"/>
                </a:solidFill>
                <a:latin typeface="Calibri"/>
                <a:ea typeface="Calibri"/>
                <a:cs typeface="Calibri"/>
                <a:sym typeface="Calibri"/>
              </a:endParaRPr>
            </a:p>
            <a:p>
              <a:pPr marL="0" marR="0" lvl="0" indent="0" algn="ctr" rtl="0">
                <a:lnSpc>
                  <a:spcPct val="97500"/>
                </a:lnSpc>
                <a:spcBef>
                  <a:spcPts val="0"/>
                </a:spcBef>
                <a:spcAft>
                  <a:spcPts val="0"/>
                </a:spcAft>
                <a:buNone/>
              </a:pPr>
              <a:r>
                <a:rPr lang="el-GR" sz="1600">
                  <a:solidFill>
                    <a:srgbClr val="FFFFFF"/>
                  </a:solidFill>
                  <a:latin typeface="Calibri"/>
                  <a:ea typeface="Calibri"/>
                  <a:cs typeface="Calibri"/>
                  <a:sym typeface="Calibri"/>
                </a:rPr>
                <a:t>Τι θέλετε να πετύχετε;</a:t>
              </a:r>
              <a:endParaRPr sz="1600">
                <a:solidFill>
                  <a:schemeClr val="dk1"/>
                </a:solidFill>
                <a:latin typeface="Calibri"/>
                <a:ea typeface="Calibri"/>
                <a:cs typeface="Calibri"/>
                <a:sym typeface="Calibri"/>
              </a:endParaRPr>
            </a:p>
          </p:txBody>
        </p:sp>
        <p:sp>
          <p:nvSpPr>
            <p:cNvPr id="640" name="Google Shape;640;p31">
              <a:extLst>
                <a:ext uri="{FF2B5EF4-FFF2-40B4-BE49-F238E27FC236}">
                  <a16:creationId xmlns:a16="http://schemas.microsoft.com/office/drawing/2014/main" id="{44D22039-ADDB-B561-39AD-A676212015EE}"/>
                </a:ext>
              </a:extLst>
            </p:cNvPr>
            <p:cNvSpPr/>
            <p:nvPr/>
          </p:nvSpPr>
          <p:spPr>
            <a:xfrm>
              <a:off x="854965" y="3661665"/>
              <a:ext cx="2586059" cy="536386"/>
            </a:xfrm>
            <a:custGeom>
              <a:avLst/>
              <a:gdLst/>
              <a:ahLst/>
              <a:cxnLst/>
              <a:rect l="l" t="t" r="r" b="b"/>
              <a:pathLst>
                <a:path w="2592704" h="591820" extrusionOk="0">
                  <a:moveTo>
                    <a:pt x="2493772" y="0"/>
                  </a:moveTo>
                  <a:lnTo>
                    <a:pt x="98552" y="0"/>
                  </a:lnTo>
                  <a:lnTo>
                    <a:pt x="60189" y="7737"/>
                  </a:lnTo>
                  <a:lnTo>
                    <a:pt x="28863" y="28844"/>
                  </a:lnTo>
                  <a:lnTo>
                    <a:pt x="7744" y="60168"/>
                  </a:lnTo>
                  <a:lnTo>
                    <a:pt x="0" y="98551"/>
                  </a:lnTo>
                  <a:lnTo>
                    <a:pt x="0" y="492759"/>
                  </a:lnTo>
                  <a:lnTo>
                    <a:pt x="7744" y="531143"/>
                  </a:lnTo>
                  <a:lnTo>
                    <a:pt x="28863" y="562467"/>
                  </a:lnTo>
                  <a:lnTo>
                    <a:pt x="60189" y="583574"/>
                  </a:lnTo>
                  <a:lnTo>
                    <a:pt x="98552" y="591312"/>
                  </a:lnTo>
                  <a:lnTo>
                    <a:pt x="2493772" y="591312"/>
                  </a:lnTo>
                  <a:lnTo>
                    <a:pt x="2532155" y="583574"/>
                  </a:lnTo>
                  <a:lnTo>
                    <a:pt x="2563479" y="562467"/>
                  </a:lnTo>
                  <a:lnTo>
                    <a:pt x="2584586" y="531143"/>
                  </a:lnTo>
                  <a:lnTo>
                    <a:pt x="2592324" y="492759"/>
                  </a:lnTo>
                  <a:lnTo>
                    <a:pt x="2592324" y="98551"/>
                  </a:lnTo>
                  <a:lnTo>
                    <a:pt x="2584586" y="60168"/>
                  </a:lnTo>
                  <a:lnTo>
                    <a:pt x="2563479" y="28844"/>
                  </a:lnTo>
                  <a:lnTo>
                    <a:pt x="2532155" y="7737"/>
                  </a:lnTo>
                  <a:lnTo>
                    <a:pt x="2493772" y="0"/>
                  </a:lnTo>
                  <a:close/>
                </a:path>
              </a:pathLst>
            </a:custGeom>
            <a:solidFill>
              <a:schemeClr val="accent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41" name="Google Shape;641;p31">
              <a:extLst>
                <a:ext uri="{FF2B5EF4-FFF2-40B4-BE49-F238E27FC236}">
                  <a16:creationId xmlns:a16="http://schemas.microsoft.com/office/drawing/2014/main" id="{A76FBD60-F7F9-94D8-E5FA-147E79CAD7E1}"/>
                </a:ext>
              </a:extLst>
            </p:cNvPr>
            <p:cNvSpPr txBox="1"/>
            <p:nvPr/>
          </p:nvSpPr>
          <p:spPr>
            <a:xfrm>
              <a:off x="1263141" y="3749209"/>
              <a:ext cx="1778000" cy="373890"/>
            </a:xfrm>
            <a:prstGeom prst="rect">
              <a:avLst/>
            </a:prstGeom>
            <a:noFill/>
            <a:ln>
              <a:noFill/>
            </a:ln>
          </p:spPr>
          <p:txBody>
            <a:bodyPr spcFirstLastPara="1" wrap="square" lIns="0" tIns="12700" rIns="0" bIns="0" anchor="t" anchorCtr="0">
              <a:spAutoFit/>
            </a:bodyPr>
            <a:lstStyle/>
            <a:p>
              <a:pPr marL="0" marR="4445" lvl="0" indent="0" algn="ctr" rtl="0">
                <a:lnSpc>
                  <a:spcPct val="100000"/>
                </a:lnSpc>
                <a:spcBef>
                  <a:spcPts val="0"/>
                </a:spcBef>
                <a:spcAft>
                  <a:spcPts val="0"/>
                </a:spcAft>
                <a:buNone/>
              </a:pPr>
              <a:r>
                <a:rPr lang="el-GR" sz="1800" b="1">
                  <a:solidFill>
                    <a:srgbClr val="FFFFFF"/>
                  </a:solidFill>
                  <a:latin typeface="Calibri"/>
                  <a:ea typeface="Calibri"/>
                  <a:cs typeface="Calibri"/>
                  <a:sym typeface="Calibri"/>
                </a:rPr>
                <a:t>Activities</a:t>
              </a:r>
              <a:endParaRPr sz="1800">
                <a:solidFill>
                  <a:schemeClr val="dk1"/>
                </a:solidFill>
                <a:latin typeface="Calibri"/>
                <a:ea typeface="Calibri"/>
                <a:cs typeface="Calibri"/>
                <a:sym typeface="Calibri"/>
              </a:endParaRPr>
            </a:p>
            <a:p>
              <a:pPr marL="0" marR="0" lvl="0" indent="0" algn="ctr" rtl="0">
                <a:lnSpc>
                  <a:spcPct val="97500"/>
                </a:lnSpc>
                <a:spcBef>
                  <a:spcPts val="0"/>
                </a:spcBef>
                <a:spcAft>
                  <a:spcPts val="0"/>
                </a:spcAft>
                <a:buNone/>
              </a:pPr>
              <a:r>
                <a:rPr lang="el-GR" sz="1600">
                  <a:solidFill>
                    <a:srgbClr val="FFFFFF"/>
                  </a:solidFill>
                  <a:latin typeface="Calibri"/>
                  <a:ea typeface="Calibri"/>
                  <a:cs typeface="Calibri"/>
                  <a:sym typeface="Calibri"/>
                </a:rPr>
                <a:t>Πώς θα το πετύχετε;</a:t>
              </a:r>
              <a:endParaRPr sz="1600">
                <a:solidFill>
                  <a:schemeClr val="dk1"/>
                </a:solidFill>
                <a:latin typeface="Calibri"/>
                <a:ea typeface="Calibri"/>
                <a:cs typeface="Calibri"/>
                <a:sym typeface="Calibri"/>
              </a:endParaRPr>
            </a:p>
          </p:txBody>
        </p:sp>
        <p:sp>
          <p:nvSpPr>
            <p:cNvPr id="642" name="Google Shape;642;p31">
              <a:extLst>
                <a:ext uri="{FF2B5EF4-FFF2-40B4-BE49-F238E27FC236}">
                  <a16:creationId xmlns:a16="http://schemas.microsoft.com/office/drawing/2014/main" id="{E63B8C90-9431-3F7C-1796-A9A2FB512237}"/>
                </a:ext>
              </a:extLst>
            </p:cNvPr>
            <p:cNvSpPr/>
            <p:nvPr/>
          </p:nvSpPr>
          <p:spPr>
            <a:xfrm>
              <a:off x="3611879" y="2818385"/>
              <a:ext cx="5352415" cy="574348"/>
            </a:xfrm>
            <a:custGeom>
              <a:avLst/>
              <a:gdLst/>
              <a:ahLst/>
              <a:cxnLst/>
              <a:rect l="l" t="t" r="r" b="b"/>
              <a:pathLst>
                <a:path w="5352415" h="576580" extrusionOk="0">
                  <a:moveTo>
                    <a:pt x="5256276" y="0"/>
                  </a:moveTo>
                  <a:lnTo>
                    <a:pt x="96012" y="0"/>
                  </a:lnTo>
                  <a:lnTo>
                    <a:pt x="58614" y="7536"/>
                  </a:lnTo>
                  <a:lnTo>
                    <a:pt x="28098" y="28098"/>
                  </a:lnTo>
                  <a:lnTo>
                    <a:pt x="7536" y="58614"/>
                  </a:lnTo>
                  <a:lnTo>
                    <a:pt x="0" y="96012"/>
                  </a:lnTo>
                  <a:lnTo>
                    <a:pt x="0" y="480060"/>
                  </a:lnTo>
                  <a:lnTo>
                    <a:pt x="7536" y="517457"/>
                  </a:lnTo>
                  <a:lnTo>
                    <a:pt x="28098" y="547973"/>
                  </a:lnTo>
                  <a:lnTo>
                    <a:pt x="58614" y="568535"/>
                  </a:lnTo>
                  <a:lnTo>
                    <a:pt x="96012" y="576072"/>
                  </a:lnTo>
                  <a:lnTo>
                    <a:pt x="5256276" y="576072"/>
                  </a:lnTo>
                  <a:lnTo>
                    <a:pt x="5293673" y="568535"/>
                  </a:lnTo>
                  <a:lnTo>
                    <a:pt x="5324189" y="547973"/>
                  </a:lnTo>
                  <a:lnTo>
                    <a:pt x="5344751" y="517457"/>
                  </a:lnTo>
                  <a:lnTo>
                    <a:pt x="5352288" y="480060"/>
                  </a:lnTo>
                  <a:lnTo>
                    <a:pt x="5352288" y="96012"/>
                  </a:lnTo>
                  <a:lnTo>
                    <a:pt x="5344751" y="58614"/>
                  </a:lnTo>
                  <a:lnTo>
                    <a:pt x="5324189" y="28098"/>
                  </a:lnTo>
                  <a:lnTo>
                    <a:pt x="5293673" y="7536"/>
                  </a:lnTo>
                  <a:lnTo>
                    <a:pt x="5256276" y="0"/>
                  </a:lnTo>
                  <a:close/>
                </a:path>
              </a:pathLst>
            </a:custGeom>
            <a:solidFill>
              <a:srgbClr val="C4E0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43" name="Google Shape;643;p31">
              <a:extLst>
                <a:ext uri="{FF2B5EF4-FFF2-40B4-BE49-F238E27FC236}">
                  <a16:creationId xmlns:a16="http://schemas.microsoft.com/office/drawing/2014/main" id="{A15A1EBC-C713-B98F-5541-9A96DB55587F}"/>
                </a:ext>
              </a:extLst>
            </p:cNvPr>
            <p:cNvSpPr/>
            <p:nvPr/>
          </p:nvSpPr>
          <p:spPr>
            <a:xfrm>
              <a:off x="3722550" y="2810869"/>
              <a:ext cx="140208" cy="186943"/>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44" name="Google Shape;644;p31">
              <a:extLst>
                <a:ext uri="{FF2B5EF4-FFF2-40B4-BE49-F238E27FC236}">
                  <a16:creationId xmlns:a16="http://schemas.microsoft.com/office/drawing/2014/main" id="{237DD791-B11E-88F0-C464-407CEB2FFF14}"/>
                </a:ext>
              </a:extLst>
            </p:cNvPr>
            <p:cNvSpPr/>
            <p:nvPr/>
          </p:nvSpPr>
          <p:spPr>
            <a:xfrm>
              <a:off x="3733927" y="3167224"/>
              <a:ext cx="140208" cy="186943"/>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45" name="Google Shape;645;p31">
              <a:extLst>
                <a:ext uri="{FF2B5EF4-FFF2-40B4-BE49-F238E27FC236}">
                  <a16:creationId xmlns:a16="http://schemas.microsoft.com/office/drawing/2014/main" id="{115D1B89-5B97-20B1-4263-64E999A40EE9}"/>
                </a:ext>
              </a:extLst>
            </p:cNvPr>
            <p:cNvSpPr txBox="1"/>
            <p:nvPr/>
          </p:nvSpPr>
          <p:spPr>
            <a:xfrm>
              <a:off x="3907608" y="2802157"/>
              <a:ext cx="4803758" cy="585674"/>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l-GR" sz="1500" dirty="0">
                  <a:solidFill>
                    <a:schemeClr val="dk1"/>
                  </a:solidFill>
                  <a:latin typeface="Calibri"/>
                  <a:ea typeface="Calibri"/>
                  <a:cs typeface="Calibri"/>
                  <a:sym typeface="Calibri"/>
                </a:rPr>
                <a:t>Στόχοι του οργανισμού &amp; σύνδεσή τους με τις προκλήσεις που έχουν καταγραφεί </a:t>
              </a:r>
              <a:endParaRPr dirty="0"/>
            </a:p>
            <a:p>
              <a:pPr marL="12700" marR="0" lvl="0" indent="0" algn="l" rtl="0">
                <a:lnSpc>
                  <a:spcPct val="100000"/>
                </a:lnSpc>
                <a:spcBef>
                  <a:spcPts val="100"/>
                </a:spcBef>
                <a:spcAft>
                  <a:spcPts val="0"/>
                </a:spcAft>
                <a:buNone/>
              </a:pPr>
              <a:r>
                <a:rPr lang="el-GR" sz="1500" dirty="0">
                  <a:solidFill>
                    <a:schemeClr val="dk1"/>
                  </a:solidFill>
                  <a:latin typeface="Calibri"/>
                  <a:ea typeface="Calibri"/>
                  <a:cs typeface="Calibri"/>
                  <a:sym typeface="Calibri"/>
                </a:rPr>
                <a:t>Πώς θα μετρηθεί η πρόοδος στην επίτευξή τους;</a:t>
              </a:r>
              <a:endParaRPr sz="1500" dirty="0">
                <a:solidFill>
                  <a:schemeClr val="dk1"/>
                </a:solidFill>
                <a:latin typeface="Calibri"/>
                <a:ea typeface="Calibri"/>
                <a:cs typeface="Calibri"/>
                <a:sym typeface="Calibri"/>
              </a:endParaRPr>
            </a:p>
          </p:txBody>
        </p:sp>
        <p:sp>
          <p:nvSpPr>
            <p:cNvPr id="646" name="Google Shape;646;p31">
              <a:extLst>
                <a:ext uri="{FF2B5EF4-FFF2-40B4-BE49-F238E27FC236}">
                  <a16:creationId xmlns:a16="http://schemas.microsoft.com/office/drawing/2014/main" id="{410D6EC7-5440-50B7-C29B-420C8ABEEE9F}"/>
                </a:ext>
              </a:extLst>
            </p:cNvPr>
            <p:cNvSpPr/>
            <p:nvPr/>
          </p:nvSpPr>
          <p:spPr>
            <a:xfrm>
              <a:off x="859537" y="5444704"/>
              <a:ext cx="2581486" cy="759073"/>
            </a:xfrm>
            <a:custGeom>
              <a:avLst/>
              <a:gdLst/>
              <a:ahLst/>
              <a:cxnLst/>
              <a:rect l="l" t="t" r="r" b="b"/>
              <a:pathLst>
                <a:path w="2592704" h="876300" extrusionOk="0">
                  <a:moveTo>
                    <a:pt x="2503042" y="0"/>
                  </a:moveTo>
                  <a:lnTo>
                    <a:pt x="89331" y="0"/>
                  </a:lnTo>
                  <a:lnTo>
                    <a:pt x="54558" y="7019"/>
                  </a:lnTo>
                  <a:lnTo>
                    <a:pt x="26163" y="26163"/>
                  </a:lnTo>
                  <a:lnTo>
                    <a:pt x="7019" y="54558"/>
                  </a:lnTo>
                  <a:lnTo>
                    <a:pt x="0" y="89331"/>
                  </a:lnTo>
                  <a:lnTo>
                    <a:pt x="0" y="786968"/>
                  </a:lnTo>
                  <a:lnTo>
                    <a:pt x="7019" y="821741"/>
                  </a:lnTo>
                  <a:lnTo>
                    <a:pt x="26163" y="850136"/>
                  </a:lnTo>
                  <a:lnTo>
                    <a:pt x="54558" y="869280"/>
                  </a:lnTo>
                  <a:lnTo>
                    <a:pt x="89331" y="876299"/>
                  </a:lnTo>
                  <a:lnTo>
                    <a:pt x="2503042" y="876299"/>
                  </a:lnTo>
                  <a:lnTo>
                    <a:pt x="2537781" y="869280"/>
                  </a:lnTo>
                  <a:lnTo>
                    <a:pt x="2566162" y="850136"/>
                  </a:lnTo>
                  <a:lnTo>
                    <a:pt x="2585303" y="821741"/>
                  </a:lnTo>
                  <a:lnTo>
                    <a:pt x="2592324" y="786968"/>
                  </a:lnTo>
                  <a:lnTo>
                    <a:pt x="2592324" y="89331"/>
                  </a:lnTo>
                  <a:lnTo>
                    <a:pt x="2585303" y="54558"/>
                  </a:lnTo>
                  <a:lnTo>
                    <a:pt x="2566162" y="26163"/>
                  </a:lnTo>
                  <a:lnTo>
                    <a:pt x="2537781" y="7019"/>
                  </a:lnTo>
                  <a:lnTo>
                    <a:pt x="2503042" y="0"/>
                  </a:lnTo>
                  <a:close/>
                </a:path>
              </a:pathLst>
            </a:custGeom>
            <a:solidFill>
              <a:schemeClr val="accent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47" name="Google Shape;647;p31">
              <a:extLst>
                <a:ext uri="{FF2B5EF4-FFF2-40B4-BE49-F238E27FC236}">
                  <a16:creationId xmlns:a16="http://schemas.microsoft.com/office/drawing/2014/main" id="{1CF4F431-3DCA-7119-71EA-60FBB265A279}"/>
                </a:ext>
              </a:extLst>
            </p:cNvPr>
            <p:cNvSpPr txBox="1"/>
            <p:nvPr/>
          </p:nvSpPr>
          <p:spPr>
            <a:xfrm>
              <a:off x="1001967" y="5607933"/>
              <a:ext cx="2211705" cy="378806"/>
            </a:xfrm>
            <a:prstGeom prst="rect">
              <a:avLst/>
            </a:prstGeom>
            <a:noFill/>
            <a:ln>
              <a:noFill/>
            </a:ln>
          </p:spPr>
          <p:txBody>
            <a:bodyPr spcFirstLastPara="1" wrap="square" lIns="0" tIns="12700" rIns="0" bIns="0" anchor="t" anchorCtr="0">
              <a:spAutoFit/>
            </a:bodyPr>
            <a:lstStyle/>
            <a:p>
              <a:pPr marL="0" marR="7620" lvl="0" indent="0" algn="ctr" rtl="0">
                <a:lnSpc>
                  <a:spcPct val="100000"/>
                </a:lnSpc>
                <a:spcBef>
                  <a:spcPts val="0"/>
                </a:spcBef>
                <a:spcAft>
                  <a:spcPts val="0"/>
                </a:spcAft>
                <a:buNone/>
              </a:pPr>
              <a:r>
                <a:rPr lang="el-GR" sz="1800" b="1">
                  <a:solidFill>
                    <a:srgbClr val="FFFFFF"/>
                  </a:solidFill>
                  <a:latin typeface="Calibri"/>
                  <a:ea typeface="Calibri"/>
                  <a:cs typeface="Calibri"/>
                  <a:sym typeface="Calibri"/>
                </a:rPr>
                <a:t>Management</a:t>
              </a:r>
              <a:endParaRPr sz="1800">
                <a:solidFill>
                  <a:schemeClr val="dk1"/>
                </a:solidFill>
                <a:latin typeface="Calibri"/>
                <a:ea typeface="Calibri"/>
                <a:cs typeface="Calibri"/>
                <a:sym typeface="Calibri"/>
              </a:endParaRPr>
            </a:p>
            <a:p>
              <a:pPr marL="12700" marR="5715" lvl="0" indent="-3175" algn="ctr" rtl="0">
                <a:lnSpc>
                  <a:spcPct val="97500"/>
                </a:lnSpc>
                <a:spcBef>
                  <a:spcPts val="50"/>
                </a:spcBef>
                <a:spcAft>
                  <a:spcPts val="0"/>
                </a:spcAft>
                <a:buNone/>
              </a:pPr>
              <a:r>
                <a:rPr lang="el-GR" sz="1600">
                  <a:solidFill>
                    <a:srgbClr val="FFFFFF"/>
                  </a:solidFill>
                  <a:latin typeface="Calibri"/>
                  <a:ea typeface="Calibri"/>
                  <a:cs typeface="Calibri"/>
                  <a:sym typeface="Calibri"/>
                </a:rPr>
                <a:t>O τρόπος εργασίας σας</a:t>
              </a:r>
              <a:endParaRPr/>
            </a:p>
          </p:txBody>
        </p:sp>
        <p:sp>
          <p:nvSpPr>
            <p:cNvPr id="648" name="Google Shape;648;p31">
              <a:extLst>
                <a:ext uri="{FF2B5EF4-FFF2-40B4-BE49-F238E27FC236}">
                  <a16:creationId xmlns:a16="http://schemas.microsoft.com/office/drawing/2014/main" id="{11C6CD8B-1908-9A6B-5CDD-0AE4D7F3F4B2}"/>
                </a:ext>
              </a:extLst>
            </p:cNvPr>
            <p:cNvSpPr/>
            <p:nvPr/>
          </p:nvSpPr>
          <p:spPr>
            <a:xfrm>
              <a:off x="3602735" y="4525265"/>
              <a:ext cx="5354320" cy="667741"/>
            </a:xfrm>
            <a:custGeom>
              <a:avLst/>
              <a:gdLst/>
              <a:ahLst/>
              <a:cxnLst/>
              <a:rect l="l" t="t" r="r" b="b"/>
              <a:pathLst>
                <a:path w="5354320" h="582295" extrusionOk="0">
                  <a:moveTo>
                    <a:pt x="5256784" y="0"/>
                  </a:moveTo>
                  <a:lnTo>
                    <a:pt x="97027" y="0"/>
                  </a:lnTo>
                  <a:lnTo>
                    <a:pt x="59257" y="7623"/>
                  </a:lnTo>
                  <a:lnTo>
                    <a:pt x="28416" y="28416"/>
                  </a:lnTo>
                  <a:lnTo>
                    <a:pt x="7623" y="59257"/>
                  </a:lnTo>
                  <a:lnTo>
                    <a:pt x="0" y="97027"/>
                  </a:lnTo>
                  <a:lnTo>
                    <a:pt x="0" y="485139"/>
                  </a:lnTo>
                  <a:lnTo>
                    <a:pt x="7623" y="522905"/>
                  </a:lnTo>
                  <a:lnTo>
                    <a:pt x="28416" y="553746"/>
                  </a:lnTo>
                  <a:lnTo>
                    <a:pt x="59257" y="574542"/>
                  </a:lnTo>
                  <a:lnTo>
                    <a:pt x="97027" y="582167"/>
                  </a:lnTo>
                  <a:lnTo>
                    <a:pt x="5256784" y="582167"/>
                  </a:lnTo>
                  <a:lnTo>
                    <a:pt x="5294554" y="574542"/>
                  </a:lnTo>
                  <a:lnTo>
                    <a:pt x="5325395" y="553746"/>
                  </a:lnTo>
                  <a:lnTo>
                    <a:pt x="5346188" y="522905"/>
                  </a:lnTo>
                  <a:lnTo>
                    <a:pt x="5353812" y="485139"/>
                  </a:lnTo>
                  <a:lnTo>
                    <a:pt x="5353812" y="97027"/>
                  </a:lnTo>
                  <a:lnTo>
                    <a:pt x="5346188" y="59257"/>
                  </a:lnTo>
                  <a:lnTo>
                    <a:pt x="5325395" y="28416"/>
                  </a:lnTo>
                  <a:lnTo>
                    <a:pt x="5294554" y="7623"/>
                  </a:lnTo>
                  <a:lnTo>
                    <a:pt x="5256784" y="0"/>
                  </a:lnTo>
                  <a:close/>
                </a:path>
              </a:pathLst>
            </a:custGeom>
            <a:solidFill>
              <a:srgbClr val="C4E0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49" name="Google Shape;649;p31">
              <a:extLst>
                <a:ext uri="{FF2B5EF4-FFF2-40B4-BE49-F238E27FC236}">
                  <a16:creationId xmlns:a16="http://schemas.microsoft.com/office/drawing/2014/main" id="{50E3FB04-3593-332E-4703-EFE4D5FDB845}"/>
                </a:ext>
              </a:extLst>
            </p:cNvPr>
            <p:cNvSpPr/>
            <p:nvPr/>
          </p:nvSpPr>
          <p:spPr>
            <a:xfrm>
              <a:off x="3725545" y="4619961"/>
              <a:ext cx="140208" cy="186943"/>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0" name="Google Shape;650;p31">
              <a:extLst>
                <a:ext uri="{FF2B5EF4-FFF2-40B4-BE49-F238E27FC236}">
                  <a16:creationId xmlns:a16="http://schemas.microsoft.com/office/drawing/2014/main" id="{9808A1AF-2115-2F58-C241-74DD6D296D86}"/>
                </a:ext>
              </a:extLst>
            </p:cNvPr>
            <p:cNvSpPr txBox="1"/>
            <p:nvPr/>
          </p:nvSpPr>
          <p:spPr>
            <a:xfrm>
              <a:off x="3951025" y="4577273"/>
              <a:ext cx="4266565" cy="386963"/>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l-GR" sz="1500">
                  <a:solidFill>
                    <a:schemeClr val="dk1"/>
                  </a:solidFill>
                  <a:latin typeface="Calibri"/>
                  <a:ea typeface="Calibri"/>
                  <a:cs typeface="Calibri"/>
                  <a:sym typeface="Calibri"/>
                </a:rPr>
                <a:t>Ρητή δήλωση του οργανισμού ότι θα τηρεί τα </a:t>
              </a:r>
              <a:r>
                <a:rPr lang="el-GR" sz="15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Πρότυπα Ποιότητας Erasmus</a:t>
              </a:r>
              <a:endParaRPr sz="1500">
                <a:solidFill>
                  <a:schemeClr val="dk1"/>
                </a:solidFill>
                <a:latin typeface="Calibri"/>
                <a:ea typeface="Calibri"/>
                <a:cs typeface="Calibri"/>
                <a:sym typeface="Calibri"/>
              </a:endParaRPr>
            </a:p>
          </p:txBody>
        </p:sp>
        <p:sp>
          <p:nvSpPr>
            <p:cNvPr id="651" name="Google Shape;651;p31">
              <a:extLst>
                <a:ext uri="{FF2B5EF4-FFF2-40B4-BE49-F238E27FC236}">
                  <a16:creationId xmlns:a16="http://schemas.microsoft.com/office/drawing/2014/main" id="{A68B9478-9ADC-53D2-87EE-6246A52FBE28}"/>
                </a:ext>
              </a:extLst>
            </p:cNvPr>
            <p:cNvSpPr/>
            <p:nvPr/>
          </p:nvSpPr>
          <p:spPr>
            <a:xfrm>
              <a:off x="3605785" y="3661665"/>
              <a:ext cx="5352415" cy="554522"/>
            </a:xfrm>
            <a:custGeom>
              <a:avLst/>
              <a:gdLst/>
              <a:ahLst/>
              <a:cxnLst/>
              <a:rect l="l" t="t" r="r" b="b"/>
              <a:pathLst>
                <a:path w="5352415" h="591820" extrusionOk="0">
                  <a:moveTo>
                    <a:pt x="5253736" y="0"/>
                  </a:moveTo>
                  <a:lnTo>
                    <a:pt x="98551" y="0"/>
                  </a:lnTo>
                  <a:lnTo>
                    <a:pt x="60168" y="7737"/>
                  </a:lnTo>
                  <a:lnTo>
                    <a:pt x="28844" y="28844"/>
                  </a:lnTo>
                  <a:lnTo>
                    <a:pt x="7737" y="60168"/>
                  </a:lnTo>
                  <a:lnTo>
                    <a:pt x="0" y="98551"/>
                  </a:lnTo>
                  <a:lnTo>
                    <a:pt x="0" y="492759"/>
                  </a:lnTo>
                  <a:lnTo>
                    <a:pt x="7737" y="531143"/>
                  </a:lnTo>
                  <a:lnTo>
                    <a:pt x="28844" y="562467"/>
                  </a:lnTo>
                  <a:lnTo>
                    <a:pt x="60168" y="583574"/>
                  </a:lnTo>
                  <a:lnTo>
                    <a:pt x="98551" y="591312"/>
                  </a:lnTo>
                  <a:lnTo>
                    <a:pt x="5253736" y="591312"/>
                  </a:lnTo>
                  <a:lnTo>
                    <a:pt x="5292119" y="583574"/>
                  </a:lnTo>
                  <a:lnTo>
                    <a:pt x="5323443" y="562467"/>
                  </a:lnTo>
                  <a:lnTo>
                    <a:pt x="5344550" y="531143"/>
                  </a:lnTo>
                  <a:lnTo>
                    <a:pt x="5352288" y="492759"/>
                  </a:lnTo>
                  <a:lnTo>
                    <a:pt x="5352288" y="98551"/>
                  </a:lnTo>
                  <a:lnTo>
                    <a:pt x="5344550" y="60168"/>
                  </a:lnTo>
                  <a:lnTo>
                    <a:pt x="5323443" y="28844"/>
                  </a:lnTo>
                  <a:lnTo>
                    <a:pt x="5292119" y="7737"/>
                  </a:lnTo>
                  <a:lnTo>
                    <a:pt x="5253736" y="0"/>
                  </a:lnTo>
                  <a:close/>
                </a:path>
              </a:pathLst>
            </a:custGeom>
            <a:solidFill>
              <a:srgbClr val="C4E0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2" name="Google Shape;652;p31">
              <a:extLst>
                <a:ext uri="{FF2B5EF4-FFF2-40B4-BE49-F238E27FC236}">
                  <a16:creationId xmlns:a16="http://schemas.microsoft.com/office/drawing/2014/main" id="{5077957C-D399-42E6-FF19-6DCE8CCB7D86}"/>
                </a:ext>
              </a:extLst>
            </p:cNvPr>
            <p:cNvSpPr/>
            <p:nvPr/>
          </p:nvSpPr>
          <p:spPr>
            <a:xfrm>
              <a:off x="3728973" y="3722951"/>
              <a:ext cx="140208" cy="186943"/>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3" name="Google Shape;653;p31">
              <a:extLst>
                <a:ext uri="{FF2B5EF4-FFF2-40B4-BE49-F238E27FC236}">
                  <a16:creationId xmlns:a16="http://schemas.microsoft.com/office/drawing/2014/main" id="{2F0C1DAF-57C1-F755-A77F-668F0D2A1A8C}"/>
                </a:ext>
              </a:extLst>
            </p:cNvPr>
            <p:cNvSpPr/>
            <p:nvPr/>
          </p:nvSpPr>
          <p:spPr>
            <a:xfrm>
              <a:off x="3728973" y="3986711"/>
              <a:ext cx="140208" cy="186943"/>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4" name="Google Shape;654;p31">
              <a:extLst>
                <a:ext uri="{FF2B5EF4-FFF2-40B4-BE49-F238E27FC236}">
                  <a16:creationId xmlns:a16="http://schemas.microsoft.com/office/drawing/2014/main" id="{2EE578A3-977B-BA55-7CC7-1260533FA0EB}"/>
                </a:ext>
              </a:extLst>
            </p:cNvPr>
            <p:cNvSpPr txBox="1"/>
            <p:nvPr/>
          </p:nvSpPr>
          <p:spPr>
            <a:xfrm>
              <a:off x="3913842" y="3682348"/>
              <a:ext cx="5050450" cy="508282"/>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l-GR" sz="1500">
                  <a:solidFill>
                    <a:schemeClr val="dk1"/>
                  </a:solidFill>
                  <a:latin typeface="Calibri"/>
                  <a:ea typeface="Calibri"/>
                  <a:cs typeface="Calibri"/>
                  <a:sym typeface="Calibri"/>
                </a:rPr>
                <a:t>Προγραμματισμένος αριθμός συμμετεχόντων ανά έτος</a:t>
              </a:r>
              <a:endParaRPr/>
            </a:p>
            <a:p>
              <a:pPr marL="12700" marR="5080" lvl="0" indent="0" algn="l" rtl="0">
                <a:lnSpc>
                  <a:spcPct val="100000"/>
                </a:lnSpc>
                <a:spcBef>
                  <a:spcPts val="100"/>
                </a:spcBef>
                <a:spcAft>
                  <a:spcPts val="0"/>
                </a:spcAft>
                <a:buNone/>
              </a:pPr>
              <a:endParaRPr sz="800">
                <a:solidFill>
                  <a:schemeClr val="dk1"/>
                </a:solidFill>
                <a:latin typeface="Calibri"/>
                <a:ea typeface="Calibri"/>
                <a:cs typeface="Calibri"/>
                <a:sym typeface="Calibri"/>
              </a:endParaRPr>
            </a:p>
            <a:p>
              <a:pPr marL="12700" marR="5080" lvl="0" indent="0" algn="l" rtl="0">
                <a:lnSpc>
                  <a:spcPct val="100000"/>
                </a:lnSpc>
                <a:spcBef>
                  <a:spcPts val="100"/>
                </a:spcBef>
                <a:spcAft>
                  <a:spcPts val="0"/>
                </a:spcAft>
                <a:buNone/>
              </a:pPr>
              <a:r>
                <a:rPr lang="el-GR" sz="1500">
                  <a:solidFill>
                    <a:schemeClr val="dk1"/>
                  </a:solidFill>
                  <a:latin typeface="Calibri"/>
                  <a:ea typeface="Calibri"/>
                  <a:cs typeface="Calibri"/>
                  <a:sym typeface="Calibri"/>
                </a:rPr>
                <a:t>Προφίλ αναμενόμενων συμμετεχόντων</a:t>
              </a:r>
              <a:endParaRPr sz="1500">
                <a:solidFill>
                  <a:schemeClr val="dk1"/>
                </a:solidFill>
                <a:latin typeface="Calibri"/>
                <a:ea typeface="Calibri"/>
                <a:cs typeface="Calibri"/>
                <a:sym typeface="Calibri"/>
              </a:endParaRPr>
            </a:p>
          </p:txBody>
        </p:sp>
        <p:sp>
          <p:nvSpPr>
            <p:cNvPr id="655" name="Google Shape;655;p31">
              <a:extLst>
                <a:ext uri="{FF2B5EF4-FFF2-40B4-BE49-F238E27FC236}">
                  <a16:creationId xmlns:a16="http://schemas.microsoft.com/office/drawing/2014/main" id="{9A3A1433-C62C-4A06-8959-0FCC834DBDA9}"/>
                </a:ext>
              </a:extLst>
            </p:cNvPr>
            <p:cNvSpPr/>
            <p:nvPr/>
          </p:nvSpPr>
          <p:spPr>
            <a:xfrm>
              <a:off x="3611879" y="5390894"/>
              <a:ext cx="5352415" cy="1112209"/>
            </a:xfrm>
            <a:custGeom>
              <a:avLst/>
              <a:gdLst/>
              <a:ahLst/>
              <a:cxnLst/>
              <a:rect l="l" t="t" r="r" b="b"/>
              <a:pathLst>
                <a:path w="5352415" h="887095" extrusionOk="0">
                  <a:moveTo>
                    <a:pt x="5249291" y="0"/>
                  </a:moveTo>
                  <a:lnTo>
                    <a:pt x="102997" y="0"/>
                  </a:lnTo>
                  <a:lnTo>
                    <a:pt x="62900" y="8096"/>
                  </a:lnTo>
                  <a:lnTo>
                    <a:pt x="30162" y="30173"/>
                  </a:lnTo>
                  <a:lnTo>
                    <a:pt x="8092" y="62916"/>
                  </a:lnTo>
                  <a:lnTo>
                    <a:pt x="0" y="103009"/>
                  </a:lnTo>
                  <a:lnTo>
                    <a:pt x="0" y="783958"/>
                  </a:lnTo>
                  <a:lnTo>
                    <a:pt x="8092" y="824051"/>
                  </a:lnTo>
                  <a:lnTo>
                    <a:pt x="30162" y="856794"/>
                  </a:lnTo>
                  <a:lnTo>
                    <a:pt x="62900" y="878871"/>
                  </a:lnTo>
                  <a:lnTo>
                    <a:pt x="102997" y="886968"/>
                  </a:lnTo>
                  <a:lnTo>
                    <a:pt x="5249291" y="886968"/>
                  </a:lnTo>
                  <a:lnTo>
                    <a:pt x="5289387" y="878871"/>
                  </a:lnTo>
                  <a:lnTo>
                    <a:pt x="5322125" y="856794"/>
                  </a:lnTo>
                  <a:lnTo>
                    <a:pt x="5344195" y="824051"/>
                  </a:lnTo>
                  <a:lnTo>
                    <a:pt x="5352288" y="783958"/>
                  </a:lnTo>
                  <a:lnTo>
                    <a:pt x="5352288" y="103009"/>
                  </a:lnTo>
                  <a:lnTo>
                    <a:pt x="5344195" y="62916"/>
                  </a:lnTo>
                  <a:lnTo>
                    <a:pt x="5322125" y="30173"/>
                  </a:lnTo>
                  <a:lnTo>
                    <a:pt x="5289387" y="8096"/>
                  </a:lnTo>
                  <a:lnTo>
                    <a:pt x="5249291" y="0"/>
                  </a:lnTo>
                  <a:close/>
                </a:path>
              </a:pathLst>
            </a:custGeom>
            <a:solidFill>
              <a:srgbClr val="C4E0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6" name="Google Shape;656;p31">
              <a:extLst>
                <a:ext uri="{FF2B5EF4-FFF2-40B4-BE49-F238E27FC236}">
                  <a16:creationId xmlns:a16="http://schemas.microsoft.com/office/drawing/2014/main" id="{695F5D13-3F74-F7AB-68F0-75467A68FDB9}"/>
                </a:ext>
              </a:extLst>
            </p:cNvPr>
            <p:cNvSpPr/>
            <p:nvPr/>
          </p:nvSpPr>
          <p:spPr>
            <a:xfrm>
              <a:off x="3736085" y="5438992"/>
              <a:ext cx="140208" cy="186943"/>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7" name="Google Shape;657;p31">
              <a:extLst>
                <a:ext uri="{FF2B5EF4-FFF2-40B4-BE49-F238E27FC236}">
                  <a16:creationId xmlns:a16="http://schemas.microsoft.com/office/drawing/2014/main" id="{C4DAC889-7C61-68E5-19FB-746472E0CC78}"/>
                </a:ext>
              </a:extLst>
            </p:cNvPr>
            <p:cNvSpPr/>
            <p:nvPr/>
          </p:nvSpPr>
          <p:spPr>
            <a:xfrm>
              <a:off x="3743815" y="5636879"/>
              <a:ext cx="140208" cy="186944"/>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8" name="Google Shape;658;p31">
              <a:extLst>
                <a:ext uri="{FF2B5EF4-FFF2-40B4-BE49-F238E27FC236}">
                  <a16:creationId xmlns:a16="http://schemas.microsoft.com/office/drawing/2014/main" id="{FCE70B0E-82A4-D2DF-AE4D-B557EBA588FA}"/>
                </a:ext>
              </a:extLst>
            </p:cNvPr>
            <p:cNvSpPr/>
            <p:nvPr/>
          </p:nvSpPr>
          <p:spPr>
            <a:xfrm>
              <a:off x="3733927" y="6016832"/>
              <a:ext cx="140208" cy="186944"/>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59" name="Google Shape;659;p31">
              <a:extLst>
                <a:ext uri="{FF2B5EF4-FFF2-40B4-BE49-F238E27FC236}">
                  <a16:creationId xmlns:a16="http://schemas.microsoft.com/office/drawing/2014/main" id="{DCD66543-517F-A0E2-31DE-31C2FA77C8C2}"/>
                </a:ext>
              </a:extLst>
            </p:cNvPr>
            <p:cNvSpPr txBox="1"/>
            <p:nvPr/>
          </p:nvSpPr>
          <p:spPr>
            <a:xfrm>
              <a:off x="3918981" y="5438992"/>
              <a:ext cx="5233731" cy="983096"/>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l-GR" sz="1500">
                  <a:solidFill>
                    <a:schemeClr val="dk1"/>
                  </a:solidFill>
                  <a:latin typeface="Calibri"/>
                  <a:ea typeface="Calibri"/>
                  <a:cs typeface="Calibri"/>
                  <a:sym typeface="Calibri"/>
                </a:rPr>
                <a:t>Τρόπος συμμόρφωσης με τα πρότυπα ποιότητας Erasmus</a:t>
              </a:r>
              <a:endParaRPr sz="1500">
                <a:solidFill>
                  <a:schemeClr val="dk1"/>
                </a:solidFill>
                <a:latin typeface="Calibri"/>
                <a:ea typeface="Calibri"/>
                <a:cs typeface="Calibri"/>
                <a:sym typeface="Calibri"/>
              </a:endParaRPr>
            </a:p>
            <a:p>
              <a:pPr marL="0" marR="5080" lvl="0" indent="12700" algn="l" rtl="0">
                <a:spcBef>
                  <a:spcPts val="100"/>
                </a:spcBef>
                <a:spcAft>
                  <a:spcPts val="0"/>
                </a:spcAft>
                <a:buNone/>
              </a:pPr>
              <a:r>
                <a:rPr lang="el-GR" sz="1500">
                  <a:solidFill>
                    <a:schemeClr val="dk1"/>
                  </a:solidFill>
                  <a:latin typeface="Calibri"/>
                  <a:ea typeface="Calibri"/>
                  <a:cs typeface="Calibri"/>
                  <a:sym typeface="Calibri"/>
                </a:rPr>
                <a:t>Συντονισμός - Επίβλεψη δραστηριοτήτων &amp; Ενσωμάτωση αποτελεσμάτων τους στις εργασίες του οργανισμού</a:t>
              </a:r>
              <a:endParaRPr/>
            </a:p>
            <a:p>
              <a:pPr marL="0" marR="5080" lvl="0" indent="12700" algn="l" rtl="0">
                <a:spcBef>
                  <a:spcPts val="100"/>
                </a:spcBef>
                <a:spcAft>
                  <a:spcPts val="0"/>
                </a:spcAft>
                <a:buNone/>
              </a:pPr>
              <a:r>
                <a:rPr lang="el-GR" sz="1500">
                  <a:solidFill>
                    <a:schemeClr val="dk1"/>
                  </a:solidFill>
                  <a:latin typeface="Calibri"/>
                  <a:ea typeface="Calibri"/>
                  <a:cs typeface="Calibri"/>
                  <a:sym typeface="Calibri"/>
                </a:rPr>
                <a:t>Προσωπικό που θα εμπλακεί και κατανομή εργασιών</a:t>
              </a:r>
              <a:endParaRPr/>
            </a:p>
            <a:p>
              <a:pPr marL="0" marR="5080" lvl="0" indent="12700" algn="l" rtl="0">
                <a:spcBef>
                  <a:spcPts val="100"/>
                </a:spcBef>
                <a:spcAft>
                  <a:spcPts val="0"/>
                </a:spcAft>
                <a:buNone/>
              </a:pPr>
              <a:r>
                <a:rPr lang="el-GR" sz="1500">
                  <a:solidFill>
                    <a:schemeClr val="dk1"/>
                  </a:solidFill>
                  <a:latin typeface="Calibri"/>
                  <a:ea typeface="Calibri"/>
                  <a:cs typeface="Calibri"/>
                  <a:sym typeface="Calibri"/>
                </a:rPr>
                <a:t> Διάδοση αποτελεσμάτων εντός και εκτός οργανισμού</a:t>
              </a:r>
              <a:endParaRPr/>
            </a:p>
          </p:txBody>
        </p:sp>
      </p:grpSp>
      <p:sp>
        <p:nvSpPr>
          <p:cNvPr id="665" name="Google Shape;665;p31">
            <a:extLst>
              <a:ext uri="{FF2B5EF4-FFF2-40B4-BE49-F238E27FC236}">
                <a16:creationId xmlns:a16="http://schemas.microsoft.com/office/drawing/2014/main" id="{44ADEE8C-B950-7502-FD81-AAAEB70C798F}"/>
              </a:ext>
            </a:extLst>
          </p:cNvPr>
          <p:cNvSpPr/>
          <p:nvPr/>
        </p:nvSpPr>
        <p:spPr>
          <a:xfrm>
            <a:off x="3560202" y="2977080"/>
            <a:ext cx="2766519" cy="802541"/>
          </a:xfrm>
          <a:prstGeom prst="roundRect">
            <a:avLst>
              <a:gd name="adj" fmla="val 16667"/>
            </a:avLst>
          </a:prstGeom>
          <a:solidFill>
            <a:schemeClr val="accent6"/>
          </a:solidFill>
          <a:ln>
            <a:noFill/>
          </a:ln>
        </p:spPr>
        <p:txBody>
          <a:bodyPr spcFirstLastPara="1" wrap="square" lIns="0" tIns="0" rIns="0" bIns="0" anchor="t" anchorCtr="0">
            <a:noAutofit/>
          </a:bodyPr>
          <a:lstStyle/>
          <a:p>
            <a:pPr marL="0" marR="0" lvl="0" indent="0" algn="ctr" rtl="0">
              <a:spcBef>
                <a:spcPts val="0"/>
              </a:spcBef>
              <a:spcAft>
                <a:spcPts val="0"/>
              </a:spcAft>
              <a:buNone/>
            </a:pPr>
            <a:r>
              <a:rPr lang="el-GR" sz="1800" b="1" dirty="0">
                <a:solidFill>
                  <a:schemeClr val="lt1"/>
                </a:solidFill>
                <a:latin typeface="Calibri"/>
                <a:ea typeface="Calibri"/>
                <a:cs typeface="Calibri"/>
                <a:sym typeface="Calibri"/>
              </a:rPr>
              <a:t>Quality </a:t>
            </a:r>
            <a:r>
              <a:rPr lang="el-GR" sz="1800" b="1" dirty="0" err="1">
                <a:solidFill>
                  <a:schemeClr val="lt1"/>
                </a:solidFill>
                <a:latin typeface="Calibri"/>
                <a:ea typeface="Calibri"/>
                <a:cs typeface="Calibri"/>
                <a:sym typeface="Calibri"/>
              </a:rPr>
              <a:t>Standards</a:t>
            </a:r>
            <a:endParaRPr dirty="0"/>
          </a:p>
          <a:p>
            <a:pPr marL="0" marR="0" lvl="0" indent="0" algn="ctr" rtl="0">
              <a:spcBef>
                <a:spcPts val="0"/>
              </a:spcBef>
              <a:spcAft>
                <a:spcPts val="0"/>
              </a:spcAft>
              <a:buNone/>
            </a:pPr>
            <a:r>
              <a:rPr lang="el-GR" sz="1600" dirty="0">
                <a:solidFill>
                  <a:schemeClr val="lt1"/>
                </a:solidFill>
                <a:latin typeface="Calibri"/>
                <a:ea typeface="Calibri"/>
                <a:cs typeface="Calibri"/>
                <a:sym typeface="Calibri"/>
              </a:rPr>
              <a:t>Για ποια πρότυπα ποιότητας δεσμεύεστε;</a:t>
            </a:r>
            <a:endParaRPr sz="1600" dirty="0">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8568E1B5-EB6D-7367-FD7F-3A1838160394}"/>
              </a:ext>
            </a:extLst>
          </p:cNvPr>
          <p:cNvPicPr>
            <a:picLocks noChangeAspect="1"/>
          </p:cNvPicPr>
          <p:nvPr/>
        </p:nvPicPr>
        <p:blipFill>
          <a:blip r:embed="rId5"/>
          <a:stretch>
            <a:fillRect/>
          </a:stretch>
        </p:blipFill>
        <p:spPr>
          <a:xfrm>
            <a:off x="39401" y="2397961"/>
            <a:ext cx="2779683" cy="4298137"/>
          </a:xfrm>
          <a:prstGeom prst="rect">
            <a:avLst/>
          </a:prstGeom>
        </p:spPr>
      </p:pic>
      <p:sp>
        <p:nvSpPr>
          <p:cNvPr id="4" name="Rectangle 3">
            <a:extLst>
              <a:ext uri="{FF2B5EF4-FFF2-40B4-BE49-F238E27FC236}">
                <a16:creationId xmlns:a16="http://schemas.microsoft.com/office/drawing/2014/main" id="{6888D250-B13E-78F9-4337-506640D8383B}"/>
              </a:ext>
            </a:extLst>
          </p:cNvPr>
          <p:cNvSpPr/>
          <p:nvPr/>
        </p:nvSpPr>
        <p:spPr>
          <a:xfrm>
            <a:off x="130629" y="4683128"/>
            <a:ext cx="2499274" cy="411386"/>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5" name="Rectangle 4">
            <a:extLst>
              <a:ext uri="{FF2B5EF4-FFF2-40B4-BE49-F238E27FC236}">
                <a16:creationId xmlns:a16="http://schemas.microsoft.com/office/drawing/2014/main" id="{2213CC0F-F877-0DB4-FD65-9E5E2C074E1A}"/>
              </a:ext>
            </a:extLst>
          </p:cNvPr>
          <p:cNvSpPr/>
          <p:nvPr/>
        </p:nvSpPr>
        <p:spPr>
          <a:xfrm>
            <a:off x="130629" y="5110594"/>
            <a:ext cx="2499274" cy="411386"/>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 name="Rectangle 5">
            <a:extLst>
              <a:ext uri="{FF2B5EF4-FFF2-40B4-BE49-F238E27FC236}">
                <a16:creationId xmlns:a16="http://schemas.microsoft.com/office/drawing/2014/main" id="{86B89823-B74C-4500-F140-DEF581059823}"/>
              </a:ext>
            </a:extLst>
          </p:cNvPr>
          <p:cNvSpPr/>
          <p:nvPr/>
        </p:nvSpPr>
        <p:spPr>
          <a:xfrm>
            <a:off x="130629" y="5538060"/>
            <a:ext cx="2499274" cy="411386"/>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7" name="Rectangle 6">
            <a:extLst>
              <a:ext uri="{FF2B5EF4-FFF2-40B4-BE49-F238E27FC236}">
                <a16:creationId xmlns:a16="http://schemas.microsoft.com/office/drawing/2014/main" id="{ACF21BCE-39A5-89E3-2A62-AD3294D41154}"/>
              </a:ext>
            </a:extLst>
          </p:cNvPr>
          <p:cNvSpPr/>
          <p:nvPr/>
        </p:nvSpPr>
        <p:spPr>
          <a:xfrm>
            <a:off x="117887" y="5949446"/>
            <a:ext cx="2499274" cy="411386"/>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8" name="Arrow: Down 7">
            <a:extLst>
              <a:ext uri="{FF2B5EF4-FFF2-40B4-BE49-F238E27FC236}">
                <a16:creationId xmlns:a16="http://schemas.microsoft.com/office/drawing/2014/main" id="{3066A976-15D0-A77A-3DAE-130F51EB01CE}"/>
              </a:ext>
            </a:extLst>
          </p:cNvPr>
          <p:cNvSpPr/>
          <p:nvPr/>
        </p:nvSpPr>
        <p:spPr>
          <a:xfrm>
            <a:off x="1001645" y="3344180"/>
            <a:ext cx="582805" cy="11828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72129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32"/>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ERASMUS PLAN </a:t>
            </a:r>
            <a:endParaRPr sz="2800" b="1" dirty="0">
              <a:solidFill>
                <a:schemeClr val="lt1"/>
              </a:solidFill>
              <a:latin typeface="Calibri"/>
              <a:ea typeface="Calibri"/>
              <a:cs typeface="Calibri"/>
              <a:sym typeface="Calibri"/>
            </a:endParaRPr>
          </a:p>
        </p:txBody>
      </p:sp>
      <p:sp>
        <p:nvSpPr>
          <p:cNvPr id="673" name="Google Shape;673;p32"/>
          <p:cNvSpPr/>
          <p:nvPr/>
        </p:nvSpPr>
        <p:spPr>
          <a:xfrm>
            <a:off x="572868" y="943103"/>
            <a:ext cx="10814460" cy="546299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2000"/>
              <a:buFont typeface="Arial"/>
              <a:buChar char="•"/>
            </a:pPr>
            <a:r>
              <a:rPr lang="el-GR" sz="2000" b="1" dirty="0">
                <a:solidFill>
                  <a:schemeClr val="dk1"/>
                </a:solidFill>
                <a:latin typeface="Calibri"/>
                <a:ea typeface="Calibri"/>
                <a:cs typeface="Calibri"/>
                <a:sym typeface="Calibri"/>
              </a:rPr>
              <a:t>Το Erasmus </a:t>
            </a:r>
            <a:r>
              <a:rPr lang="el-GR" sz="2000" b="1" dirty="0" err="1">
                <a:solidFill>
                  <a:schemeClr val="dk1"/>
                </a:solidFill>
                <a:latin typeface="Calibri"/>
                <a:ea typeface="Calibri"/>
                <a:cs typeface="Calibri"/>
                <a:sym typeface="Calibri"/>
              </a:rPr>
              <a:t>Plan</a:t>
            </a:r>
            <a:r>
              <a:rPr lang="el-GR" sz="2000" b="1" dirty="0">
                <a:solidFill>
                  <a:schemeClr val="dk1"/>
                </a:solidFill>
                <a:latin typeface="Calibri"/>
                <a:ea typeface="Calibri"/>
                <a:cs typeface="Calibri"/>
                <a:sym typeface="Calibri"/>
              </a:rPr>
              <a:t> αποτελεί το </a:t>
            </a:r>
            <a:r>
              <a:rPr lang="el-GR" sz="2000" b="1" u="sng" dirty="0">
                <a:solidFill>
                  <a:schemeClr val="dk1"/>
                </a:solidFill>
                <a:latin typeface="Calibri"/>
                <a:ea typeface="Calibri"/>
                <a:cs typeface="Calibri"/>
                <a:sym typeface="Calibri"/>
              </a:rPr>
              <a:t>βασικότερο μέρος της αίτησης για τη Διαπίστευση Erasmus</a:t>
            </a:r>
            <a:r>
              <a:rPr lang="el-GR" sz="2000" dirty="0">
                <a:solidFill>
                  <a:schemeClr val="dk1"/>
                </a:solidFill>
                <a:latin typeface="Calibri"/>
                <a:ea typeface="Calibri"/>
                <a:cs typeface="Calibri"/>
                <a:sym typeface="Calibri"/>
              </a:rPr>
              <a:t>. Είναι το στρατηγικό σχέδιο που </a:t>
            </a:r>
            <a:r>
              <a:rPr lang="el-GR" sz="2000" b="1" dirty="0">
                <a:solidFill>
                  <a:srgbClr val="FF0000"/>
                </a:solidFill>
                <a:latin typeface="Calibri"/>
                <a:ea typeface="Calibri"/>
                <a:cs typeface="Calibri"/>
                <a:sym typeface="Calibri"/>
              </a:rPr>
              <a:t>συνδέει</a:t>
            </a:r>
            <a:r>
              <a:rPr lang="el-GR" sz="2000" b="1" dirty="0">
                <a:solidFill>
                  <a:schemeClr val="dk1"/>
                </a:solidFill>
                <a:latin typeface="Calibri"/>
                <a:ea typeface="Calibri"/>
                <a:cs typeface="Calibri"/>
                <a:sym typeface="Calibri"/>
              </a:rPr>
              <a:t> τις μελλοντικές δραστηριότητες κινητικότητας με τις ανάγκες και τους στόχους του οργανισμού.</a:t>
            </a:r>
            <a:endParaRPr dirty="0"/>
          </a:p>
          <a:p>
            <a:pPr marL="342900" marR="0" lvl="0" indent="-215900" algn="just" rtl="0">
              <a:spcBef>
                <a:spcPts val="0"/>
              </a:spcBef>
              <a:spcAft>
                <a:spcPts val="0"/>
              </a:spcAft>
              <a:buClr>
                <a:schemeClr val="dk1"/>
              </a:buClr>
              <a:buSzPts val="2000"/>
              <a:buFont typeface="Arial"/>
              <a:buNone/>
            </a:pPr>
            <a:endParaRPr sz="2000" b="1" u="sng"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Πώς θα χρησιμοποιήσετε τη χρηματοδότηση του προγράμματος για να ωφελήσετε το προσωπικό, τους εκπαιδευόμενους και τον ίδιο τον οργανισμό;</a:t>
            </a:r>
            <a:endParaRPr dirty="0"/>
          </a:p>
          <a:p>
            <a:pPr marL="0" marR="0" lvl="0" indent="0" algn="just" rtl="0">
              <a:spcBef>
                <a:spcPts val="0"/>
              </a:spcBef>
              <a:spcAft>
                <a:spcPts val="0"/>
              </a:spcAft>
              <a:buNone/>
            </a:pPr>
            <a:r>
              <a:rPr lang="el-GR" sz="2000" b="1" dirty="0">
                <a:solidFill>
                  <a:schemeClr val="dk1"/>
                </a:solidFill>
                <a:latin typeface="Calibri"/>
                <a:ea typeface="Calibri"/>
                <a:cs typeface="Calibri"/>
                <a:sym typeface="Calibri"/>
              </a:rPr>
              <a:t>      </a:t>
            </a:r>
            <a:endParaRPr dirty="0"/>
          </a:p>
          <a:p>
            <a:pPr marL="0" marR="0" lvl="0" indent="0" algn="just" rtl="0">
              <a:spcBef>
                <a:spcPts val="0"/>
              </a:spcBef>
              <a:spcAft>
                <a:spcPts val="0"/>
              </a:spcAft>
              <a:buNone/>
            </a:pPr>
            <a:r>
              <a:rPr lang="el-GR" sz="2400" b="1" dirty="0">
                <a:solidFill>
                  <a:schemeClr val="dk1"/>
                </a:solidFill>
                <a:latin typeface="Calibri"/>
                <a:ea typeface="Calibri"/>
                <a:cs typeface="Calibri"/>
                <a:sym typeface="Calibri"/>
              </a:rPr>
              <a:t>Erasmus </a:t>
            </a:r>
            <a:r>
              <a:rPr lang="el-GR" sz="2400" b="1" dirty="0" err="1">
                <a:solidFill>
                  <a:schemeClr val="dk1"/>
                </a:solidFill>
                <a:latin typeface="Calibri"/>
                <a:ea typeface="Calibri"/>
                <a:cs typeface="Calibri"/>
                <a:sym typeface="Calibri"/>
              </a:rPr>
              <a:t>Plan</a:t>
            </a:r>
            <a:r>
              <a:rPr lang="el-GR" sz="2400" b="1" dirty="0">
                <a:solidFill>
                  <a:schemeClr val="dk1"/>
                </a:solidFill>
                <a:latin typeface="Calibri"/>
                <a:ea typeface="Calibri"/>
                <a:cs typeface="Calibri"/>
                <a:sym typeface="Calibri"/>
              </a:rPr>
              <a:t> – Στόχοι:</a:t>
            </a:r>
            <a:endParaRPr dirty="0"/>
          </a:p>
          <a:p>
            <a:pPr marL="342900" marR="0" lvl="0" indent="-342900" algn="just" rtl="0">
              <a:spcBef>
                <a:spcPts val="60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Οι στόχοι πρέπει να είναι σαφείς, ρεαλιστικοί και με συγκεκριμένο όφελος για τον οργανισμό</a:t>
            </a:r>
            <a:endParaRPr dirty="0"/>
          </a:p>
          <a:p>
            <a:pPr marL="342900" marR="0" lvl="0" indent="-342900" algn="just" rtl="0">
              <a:spcBef>
                <a:spcPts val="120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Πρέπει να είναι μετρήσιμοι για σκοπούς αξιολόγησης</a:t>
            </a:r>
            <a:endParaRPr sz="2000" dirty="0">
              <a:solidFill>
                <a:schemeClr val="dk1"/>
              </a:solidFill>
              <a:latin typeface="Calibri"/>
              <a:ea typeface="Calibri"/>
              <a:cs typeface="Calibri"/>
              <a:sym typeface="Calibri"/>
            </a:endParaRPr>
          </a:p>
          <a:p>
            <a:pPr marL="342900" marR="0" lvl="0" indent="-342900" algn="just" rtl="0">
              <a:spcBef>
                <a:spcPts val="120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Να συνδέονται με τις πληροφορίες που καταχωρήθηκαν στο κομμάτι του </a:t>
            </a:r>
            <a:r>
              <a:rPr lang="el-GR" sz="2000" dirty="0" err="1">
                <a:solidFill>
                  <a:schemeClr val="dk1"/>
                </a:solidFill>
                <a:latin typeface="Calibri"/>
                <a:ea typeface="Calibri"/>
                <a:cs typeface="Calibri"/>
                <a:sym typeface="Calibri"/>
              </a:rPr>
              <a:t>Background</a:t>
            </a:r>
            <a:endParaRPr sz="2000" dirty="0">
              <a:solidFill>
                <a:schemeClr val="dk1"/>
              </a:solidFill>
              <a:latin typeface="Calibri"/>
              <a:ea typeface="Calibri"/>
              <a:cs typeface="Calibri"/>
              <a:sym typeface="Calibri"/>
            </a:endParaRPr>
          </a:p>
          <a:p>
            <a:pPr marL="342900" marR="0" lvl="0" indent="-342900" algn="just" rtl="0">
              <a:spcBef>
                <a:spcPts val="120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Η συγγραφή του Erasmus </a:t>
            </a:r>
            <a:r>
              <a:rPr lang="el-GR" sz="2000" dirty="0" err="1">
                <a:solidFill>
                  <a:schemeClr val="dk1"/>
                </a:solidFill>
                <a:latin typeface="Calibri"/>
                <a:ea typeface="Calibri"/>
                <a:cs typeface="Calibri"/>
                <a:sym typeface="Calibri"/>
              </a:rPr>
              <a:t>Plan</a:t>
            </a:r>
            <a:r>
              <a:rPr lang="el-GR" sz="2000" dirty="0">
                <a:solidFill>
                  <a:schemeClr val="dk1"/>
                </a:solidFill>
                <a:latin typeface="Calibri"/>
                <a:ea typeface="Calibri"/>
                <a:cs typeface="Calibri"/>
                <a:sym typeface="Calibri"/>
              </a:rPr>
              <a:t> πρέπει να γίνεται κατόπιν συνεννόησης και συνεργασίας των συναδέλφων και της διευθυντικής ομάδας του οργανισμού</a:t>
            </a:r>
            <a:endParaRPr dirty="0"/>
          </a:p>
          <a:p>
            <a:pPr marL="342900" marR="0" lvl="0" indent="-342900" algn="just" rtl="0">
              <a:spcBef>
                <a:spcPts val="120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Πρέπει να αναφέρετε ποιοι έχουν εμπλακεί στη συγγραφή των στόχων και σε ποια βάση έχουν επιλεγεί οι συγκεκριμένοι στόχοι</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33"/>
          <p:cNvSpPr/>
          <p:nvPr/>
        </p:nvSpPr>
        <p:spPr>
          <a:xfrm>
            <a:off x="692111" y="794003"/>
            <a:ext cx="10344697" cy="57892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400" b="1" dirty="0">
                <a:solidFill>
                  <a:schemeClr val="dk1"/>
                </a:solidFill>
                <a:latin typeface="Calibri"/>
                <a:ea typeface="Calibri"/>
                <a:cs typeface="Calibri"/>
                <a:sym typeface="Calibri"/>
              </a:rPr>
              <a:t>Erasmus </a:t>
            </a:r>
            <a:r>
              <a:rPr lang="el-GR" sz="2400" b="1" dirty="0" err="1">
                <a:solidFill>
                  <a:schemeClr val="dk1"/>
                </a:solidFill>
                <a:latin typeface="Calibri"/>
                <a:ea typeface="Calibri"/>
                <a:cs typeface="Calibri"/>
                <a:sym typeface="Calibri"/>
              </a:rPr>
              <a:t>Plan</a:t>
            </a:r>
            <a:r>
              <a:rPr lang="el-GR" sz="2400" b="1" dirty="0">
                <a:solidFill>
                  <a:schemeClr val="dk1"/>
                </a:solidFill>
                <a:latin typeface="Calibri"/>
                <a:ea typeface="Calibri"/>
                <a:cs typeface="Calibri"/>
                <a:sym typeface="Calibri"/>
              </a:rPr>
              <a:t> – Δραστηριότητες:</a:t>
            </a:r>
            <a:endParaRPr sz="2400" b="1" dirty="0">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Καλείστε να προτείνετε έναν ευρύ σχεδιασμό για τις δραστηριότητες που θέλετε να οργανώσετε και τους συμμετέχοντες που θέλετε να στηρίξετε. </a:t>
            </a:r>
          </a:p>
          <a:p>
            <a:pPr marL="342900" marR="0" lvl="0" indent="-342900" algn="l" rtl="0">
              <a:lnSpc>
                <a:spcPct val="150000"/>
              </a:lnSpc>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Ποιες δραστηριότητες  ανταποκρίνονται στις ανάγκες του οργανισμού σας; </a:t>
            </a:r>
            <a:endParaRPr sz="2000" dirty="0">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Οι στόχοι σχετικά με τον αριθμό των συμμετεχόντων δεν είναι δεσμευτικοί, αλλά πρέπει να είναι προσαρμοσμένοι στους στόχους και το μέγεθος του οργανισμού</a:t>
            </a:r>
            <a:endParaRPr sz="2000" dirty="0">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Φροντίστε να είστε ρεαλιστικοί στα αιτήματα σας, γιατί αυτό έχει αντίκτυπο στην αξιολόγησή σας </a:t>
            </a:r>
            <a:endParaRPr dirty="0"/>
          </a:p>
          <a:p>
            <a:pPr marL="342900" marR="0" lvl="0" indent="-342900" algn="l" rtl="0">
              <a:lnSpc>
                <a:spcPct val="150000"/>
              </a:lnSpc>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Φροντίστε να συμπεριλάβετε ευάλωτες κοινωνικές ομάδες, ιδιαίτερα στην περίπτωση των εκπαιδευομένων/μαθητών</a:t>
            </a:r>
            <a:endParaRPr dirty="0"/>
          </a:p>
          <a:p>
            <a:pPr marL="342900" marR="0" lvl="0" indent="-342900" algn="l" rtl="0">
              <a:lnSpc>
                <a:spcPct val="150000"/>
              </a:lnSpc>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Οι αξιολογητές και η Εθνική Υπηρεσία μπορούν να προτείνουν τη μείωση ορισμένων αριθμητικών στόχων για να τους διατηρήσουν ρεαλιστικούς και αναλογικούς</a:t>
            </a:r>
            <a:endParaRPr dirty="0"/>
          </a:p>
          <a:p>
            <a:pPr marL="285750" marR="0" lvl="1" indent="-171450" algn="l" rtl="0">
              <a:lnSpc>
                <a:spcPct val="90000"/>
              </a:lnSpc>
              <a:spcBef>
                <a:spcPts val="0"/>
              </a:spcBef>
              <a:spcAft>
                <a:spcPts val="0"/>
              </a:spcAft>
              <a:buClr>
                <a:schemeClr val="dk1"/>
              </a:buClr>
              <a:buSzPts val="1800"/>
              <a:buFont typeface="Arial"/>
              <a:buNone/>
            </a:pPr>
            <a:endParaRPr sz="1800" b="0" i="0" u="none" strike="noStrike" cap="none" dirty="0">
              <a:solidFill>
                <a:srgbClr val="17365D"/>
              </a:solidFill>
              <a:latin typeface="Calibri"/>
              <a:ea typeface="Calibri"/>
              <a:cs typeface="Calibri"/>
              <a:sym typeface="Calibri"/>
            </a:endParaRPr>
          </a:p>
        </p:txBody>
      </p:sp>
      <p:sp>
        <p:nvSpPr>
          <p:cNvPr id="680" name="Google Shape;680;p33"/>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ERASMUS PLAN </a:t>
            </a:r>
            <a:endParaRPr sz="2800" b="1" dirty="0">
              <a:solidFill>
                <a:schemeClr val="lt1"/>
              </a:solidFill>
              <a:latin typeface="Calibri"/>
              <a:ea typeface="Calibri"/>
              <a:cs typeface="Calibri"/>
              <a:sym typeface="Calibri"/>
            </a:endParaRPr>
          </a:p>
        </p:txBody>
      </p:sp>
      <p:sp>
        <p:nvSpPr>
          <p:cNvPr id="2" name="Rectangle: Rounded Corners 1">
            <a:extLst>
              <a:ext uri="{FF2B5EF4-FFF2-40B4-BE49-F238E27FC236}">
                <a16:creationId xmlns:a16="http://schemas.microsoft.com/office/drawing/2014/main" id="{B67866BA-CFA2-B0EB-245C-CB71BD44EF22}"/>
              </a:ext>
            </a:extLst>
          </p:cNvPr>
          <p:cNvSpPr/>
          <p:nvPr/>
        </p:nvSpPr>
        <p:spPr>
          <a:xfrm>
            <a:off x="4197393" y="4869180"/>
            <a:ext cx="6449124" cy="557194"/>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l-GR" b="1" i="0" u="none" strike="noStrike" dirty="0">
                <a:effectLst/>
                <a:hlinkClick r:id="rId3"/>
              </a:rPr>
              <a:t>Στρατηγική του ΙΔΕΠ Διά Βίου Μάθησης για την ένταξη και την πολυμορφία στο πλαίσιο του Erasmus+</a:t>
            </a:r>
            <a:endParaRPr lang="en-US" b="1" dirty="0"/>
          </a:p>
        </p:txBody>
      </p:sp>
      <p:pic>
        <p:nvPicPr>
          <p:cNvPr id="3" name="Picture 2" descr="A hand cursor with a black background&#10;&#10;Description automatically generated">
            <a:extLst>
              <a:ext uri="{FF2B5EF4-FFF2-40B4-BE49-F238E27FC236}">
                <a16:creationId xmlns:a16="http://schemas.microsoft.com/office/drawing/2014/main" id="{58F7368A-A4FB-0A2B-EDC2-47B8711AB2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621129" flipH="1">
            <a:off x="10243105" y="5151711"/>
            <a:ext cx="806824" cy="806824"/>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85">
          <a:extLst>
            <a:ext uri="{FF2B5EF4-FFF2-40B4-BE49-F238E27FC236}">
              <a16:creationId xmlns:a16="http://schemas.microsoft.com/office/drawing/2014/main" id="{6CF3D2FC-FCED-6B4A-7CEC-419DF0E3065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2A4ABC9-7D7E-86F8-9AF0-C4D9152AF15B}"/>
              </a:ext>
            </a:extLst>
          </p:cNvPr>
          <p:cNvPicPr>
            <a:picLocks noChangeAspect="1"/>
          </p:cNvPicPr>
          <p:nvPr/>
        </p:nvPicPr>
        <p:blipFill>
          <a:blip r:embed="rId3"/>
          <a:srcRect t="32908"/>
          <a:stretch>
            <a:fillRect/>
          </a:stretch>
        </p:blipFill>
        <p:spPr>
          <a:xfrm rot="454054">
            <a:off x="6312140" y="2615431"/>
            <a:ext cx="6341005" cy="2429825"/>
          </a:xfrm>
          <a:prstGeom prst="rect">
            <a:avLst/>
          </a:prstGeom>
        </p:spPr>
      </p:pic>
      <p:sp>
        <p:nvSpPr>
          <p:cNvPr id="686" name="Google Shape;686;p34">
            <a:extLst>
              <a:ext uri="{FF2B5EF4-FFF2-40B4-BE49-F238E27FC236}">
                <a16:creationId xmlns:a16="http://schemas.microsoft.com/office/drawing/2014/main" id="{D94B820D-67DB-2B24-0DBC-379C5EDDB06D}"/>
              </a:ext>
            </a:extLst>
          </p:cNvPr>
          <p:cNvSpPr txBox="1"/>
          <p:nvPr/>
        </p:nvSpPr>
        <p:spPr>
          <a:xfrm flipH="1">
            <a:off x="938784" y="798484"/>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dk1"/>
                </a:solidFill>
                <a:latin typeface="Calibri"/>
                <a:ea typeface="Calibri"/>
                <a:cs typeface="Calibri"/>
                <a:sym typeface="Calibri"/>
              </a:rPr>
              <a:t>Πρότυπα Ποιότητας (Quality </a:t>
            </a:r>
            <a:r>
              <a:rPr lang="el-GR" sz="2800" b="1" dirty="0" err="1">
                <a:solidFill>
                  <a:schemeClr val="dk1"/>
                </a:solidFill>
                <a:latin typeface="Calibri"/>
                <a:ea typeface="Calibri"/>
                <a:cs typeface="Calibri"/>
                <a:sym typeface="Calibri"/>
              </a:rPr>
              <a:t>Standards</a:t>
            </a:r>
            <a:r>
              <a:rPr lang="el-GR" sz="2800" b="1" dirty="0">
                <a:solidFill>
                  <a:schemeClr val="dk1"/>
                </a:solidFill>
                <a:latin typeface="Calibri"/>
                <a:ea typeface="Calibri"/>
                <a:cs typeface="Calibri"/>
                <a:sym typeface="Calibri"/>
              </a:rPr>
              <a:t>):</a:t>
            </a:r>
            <a:endParaRPr sz="2800" b="1" dirty="0">
              <a:solidFill>
                <a:schemeClr val="dk1"/>
              </a:solidFill>
              <a:latin typeface="Calibri"/>
              <a:ea typeface="Calibri"/>
              <a:cs typeface="Calibri"/>
              <a:sym typeface="Calibri"/>
            </a:endParaRPr>
          </a:p>
        </p:txBody>
      </p:sp>
      <p:sp>
        <p:nvSpPr>
          <p:cNvPr id="687" name="Google Shape;687;p34">
            <a:extLst>
              <a:ext uri="{FF2B5EF4-FFF2-40B4-BE49-F238E27FC236}">
                <a16:creationId xmlns:a16="http://schemas.microsoft.com/office/drawing/2014/main" id="{98A7892C-F37B-37CE-1C29-65A5B2E74189}"/>
              </a:ext>
            </a:extLst>
          </p:cNvPr>
          <p:cNvSpPr/>
          <p:nvPr/>
        </p:nvSpPr>
        <p:spPr>
          <a:xfrm>
            <a:off x="-337485" y="1327074"/>
            <a:ext cx="11315504" cy="5311670"/>
          </a:xfrm>
          <a:prstGeom prst="rect">
            <a:avLst/>
          </a:prstGeom>
          <a:noFill/>
          <a:ln>
            <a:noFill/>
          </a:ln>
        </p:spPr>
        <p:txBody>
          <a:bodyPr spcFirstLastPara="1" wrap="square" lIns="91425" tIns="45700" rIns="91425" bIns="45700" anchor="t" anchorCtr="0">
            <a:spAutoFit/>
          </a:bodyPr>
          <a:lstStyle/>
          <a:p>
            <a:pPr marL="772160" marR="0" lvl="0" indent="-342900" algn="ctr" rtl="0">
              <a:spcBef>
                <a:spcPts val="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Περιγράφουν πώς πρέπει να είναι ένα καλό σχέδιο κινητικότητας. Παρατίθενται στην αίτηση και οι </a:t>
            </a:r>
            <a:r>
              <a:rPr lang="el-GR" sz="2000" b="1" u="sng" dirty="0">
                <a:solidFill>
                  <a:schemeClr val="dk1"/>
                </a:solidFill>
                <a:latin typeface="Calibri"/>
                <a:ea typeface="Calibri"/>
                <a:cs typeface="Calibri"/>
                <a:sym typeface="Calibri"/>
              </a:rPr>
              <a:t>αιτούντες καλούνται να δηλώσουν ρητά </a:t>
            </a:r>
            <a:r>
              <a:rPr lang="el-GR" sz="2000" dirty="0">
                <a:solidFill>
                  <a:schemeClr val="dk1"/>
                </a:solidFill>
                <a:latin typeface="Calibri"/>
                <a:ea typeface="Calibri"/>
                <a:cs typeface="Calibri"/>
                <a:sym typeface="Calibri"/>
              </a:rPr>
              <a:t>ότι θα τηρήσουν τα ακόλουθα πρότυπα: </a:t>
            </a:r>
            <a:endParaRPr sz="2000" dirty="0">
              <a:solidFill>
                <a:schemeClr val="dk1"/>
              </a:solidFill>
              <a:latin typeface="Calibri"/>
              <a:ea typeface="Calibri"/>
              <a:cs typeface="Calibri"/>
              <a:sym typeface="Calibri"/>
            </a:endParaRPr>
          </a:p>
          <a:p>
            <a:pPr marL="1343660" marR="0" lvl="0" indent="-457200" algn="l" rtl="0">
              <a:spcBef>
                <a:spcPts val="1880"/>
              </a:spcBef>
              <a:spcAft>
                <a:spcPts val="0"/>
              </a:spcAft>
              <a:buClr>
                <a:schemeClr val="dk1"/>
              </a:buClr>
              <a:buSzPts val="2000"/>
              <a:buFont typeface="Calibri"/>
              <a:buAutoNum type="arabicPeriod"/>
            </a:pPr>
            <a:r>
              <a:rPr lang="el-GR" sz="2000" b="1" dirty="0">
                <a:solidFill>
                  <a:schemeClr val="dk1"/>
                </a:solidFill>
                <a:latin typeface="Calibri"/>
                <a:ea typeface="Calibri"/>
                <a:cs typeface="Calibri"/>
                <a:sym typeface="Calibri"/>
              </a:rPr>
              <a:t>Βασικές Αρχές: </a:t>
            </a:r>
            <a:endParaRPr dirty="0"/>
          </a:p>
          <a:p>
            <a:pPr marL="1572260" marR="0" lvl="0" indent="-342900" algn="l" rtl="0">
              <a:spcBef>
                <a:spcPts val="188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Συμπερίληψη και Πολυμορφία, </a:t>
            </a:r>
            <a:endParaRPr dirty="0"/>
          </a:p>
          <a:p>
            <a:pPr marL="1572260" marR="0" lvl="0" indent="-342900" algn="l" rtl="0">
              <a:spcBef>
                <a:spcPts val="188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Ψηφιακή Εκπαίδευση (μεικτές κινητικότητες),</a:t>
            </a:r>
            <a:endParaRPr dirty="0"/>
          </a:p>
          <a:p>
            <a:pPr marL="1572260" marR="0" lvl="0" indent="-342900" algn="l" rtl="0">
              <a:spcBef>
                <a:spcPts val="188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Περιβαλλοντική βιωσιμότητα και ευθύνη,</a:t>
            </a:r>
            <a:endParaRPr dirty="0"/>
          </a:p>
          <a:p>
            <a:pPr marL="1572260" marR="0" lvl="0" indent="-342900" algn="l" rtl="0">
              <a:spcBef>
                <a:spcPts val="1880"/>
              </a:spcBef>
              <a:spcAft>
                <a:spcPts val="0"/>
              </a:spcAft>
              <a:buClr>
                <a:schemeClr val="dk1"/>
              </a:buClr>
              <a:buSzPts val="2000"/>
              <a:buFont typeface="Noto Sans Symbols"/>
              <a:buChar char="▪"/>
            </a:pPr>
            <a:r>
              <a:rPr lang="el-GR" sz="2000" dirty="0" err="1">
                <a:solidFill>
                  <a:schemeClr val="dk1"/>
                </a:solidFill>
                <a:latin typeface="Calibri"/>
                <a:ea typeface="Calibri"/>
                <a:cs typeface="Calibri"/>
                <a:sym typeface="Calibri"/>
              </a:rPr>
              <a:t>Eνεργός</a:t>
            </a:r>
            <a:r>
              <a:rPr lang="el-GR" sz="2000" dirty="0">
                <a:solidFill>
                  <a:schemeClr val="dk1"/>
                </a:solidFill>
                <a:latin typeface="Calibri"/>
                <a:ea typeface="Calibri"/>
                <a:cs typeface="Calibri"/>
                <a:sym typeface="Calibri"/>
              </a:rPr>
              <a:t> συμμετοχή στο δίκτυο οργανισμών Erasmus</a:t>
            </a:r>
            <a:endParaRPr sz="2000" dirty="0">
              <a:solidFill>
                <a:schemeClr val="dk1"/>
              </a:solidFill>
              <a:latin typeface="Calibri"/>
              <a:ea typeface="Calibri"/>
              <a:cs typeface="Calibri"/>
              <a:sym typeface="Calibri"/>
            </a:endParaRPr>
          </a:p>
          <a:p>
            <a:pPr marL="1229995" marR="0" lvl="0" indent="-216534" algn="l" rtl="0">
              <a:spcBef>
                <a:spcPts val="0"/>
              </a:spcBef>
              <a:spcAft>
                <a:spcPts val="0"/>
              </a:spcAft>
              <a:buClr>
                <a:schemeClr val="dk1"/>
              </a:buClr>
              <a:buSzPts val="2000"/>
              <a:buFont typeface="Calibri"/>
              <a:buNone/>
            </a:pPr>
            <a:endParaRPr sz="2000" dirty="0">
              <a:solidFill>
                <a:schemeClr val="dk1"/>
              </a:solidFill>
              <a:latin typeface="Calibri"/>
              <a:ea typeface="Calibri"/>
              <a:cs typeface="Calibri"/>
              <a:sym typeface="Calibri"/>
            </a:endParaRPr>
          </a:p>
          <a:p>
            <a:pPr marL="1343660" marR="0" lvl="0" indent="-457200" algn="l" rtl="0">
              <a:spcBef>
                <a:spcPts val="0"/>
              </a:spcBef>
              <a:spcAft>
                <a:spcPts val="0"/>
              </a:spcAft>
              <a:buClr>
                <a:schemeClr val="dk1"/>
              </a:buClr>
              <a:buSzPts val="2000"/>
              <a:buFont typeface="Calibri"/>
              <a:buAutoNum type="arabicPeriod" startAt="2"/>
            </a:pPr>
            <a:r>
              <a:rPr lang="el-GR" sz="2000" b="1" dirty="0">
                <a:solidFill>
                  <a:schemeClr val="dk1"/>
                </a:solidFill>
                <a:latin typeface="Calibri"/>
                <a:ea typeface="Calibri"/>
                <a:cs typeface="Calibri"/>
                <a:sym typeface="Calibri"/>
              </a:rPr>
              <a:t>Ορθή διαχείριση των δραστηριοτήτων κινητικότητας</a:t>
            </a:r>
            <a:endParaRPr dirty="0"/>
          </a:p>
          <a:p>
            <a:pPr marL="914400" marR="0" lvl="0" indent="-330200" algn="l" rtl="0">
              <a:spcBef>
                <a:spcPts val="35"/>
              </a:spcBef>
              <a:spcAft>
                <a:spcPts val="0"/>
              </a:spcAft>
              <a:buClr>
                <a:schemeClr val="dk1"/>
              </a:buClr>
              <a:buSzPts val="2000"/>
              <a:buFont typeface="Calibri"/>
              <a:buNone/>
            </a:pPr>
            <a:endParaRPr sz="2000" b="1" dirty="0">
              <a:solidFill>
                <a:schemeClr val="dk1"/>
              </a:solidFill>
              <a:latin typeface="Calibri"/>
              <a:ea typeface="Calibri"/>
              <a:cs typeface="Calibri"/>
              <a:sym typeface="Calibri"/>
            </a:endParaRPr>
          </a:p>
          <a:p>
            <a:pPr marL="1343660" marR="0" lvl="0" indent="-457200" algn="l" rtl="0">
              <a:spcBef>
                <a:spcPts val="0"/>
              </a:spcBef>
              <a:spcAft>
                <a:spcPts val="0"/>
              </a:spcAft>
              <a:buClr>
                <a:schemeClr val="dk1"/>
              </a:buClr>
              <a:buSzPts val="2000"/>
              <a:buFont typeface="+mj-lt"/>
              <a:buAutoNum type="arabicPeriod" startAt="3"/>
            </a:pPr>
            <a:r>
              <a:rPr lang="el-GR" sz="2000" b="1" dirty="0">
                <a:solidFill>
                  <a:schemeClr val="dk1"/>
                </a:solidFill>
                <a:latin typeface="Calibri"/>
                <a:ea typeface="Calibri"/>
                <a:cs typeface="Calibri"/>
                <a:sym typeface="Calibri"/>
              </a:rPr>
              <a:t>Παροχή υποστήριξης στους συμμετέχοντες και διασφάλιση της ποιότητας</a:t>
            </a:r>
            <a:endParaRPr dirty="0"/>
          </a:p>
          <a:p>
            <a:pPr marL="1041400" marR="0" lvl="0" indent="-457200" algn="l" rtl="0">
              <a:spcBef>
                <a:spcPts val="35"/>
              </a:spcBef>
              <a:spcAft>
                <a:spcPts val="0"/>
              </a:spcAft>
              <a:buClr>
                <a:schemeClr val="dk1"/>
              </a:buClr>
              <a:buSzPts val="2000"/>
              <a:buFont typeface="+mj-lt"/>
              <a:buAutoNum type="arabicPeriod" startAt="3"/>
            </a:pPr>
            <a:endParaRPr sz="2000" b="1" dirty="0">
              <a:solidFill>
                <a:schemeClr val="dk1"/>
              </a:solidFill>
              <a:latin typeface="Calibri"/>
              <a:ea typeface="Calibri"/>
              <a:cs typeface="Calibri"/>
              <a:sym typeface="Calibri"/>
            </a:endParaRPr>
          </a:p>
          <a:p>
            <a:pPr marL="1344295" marR="0" lvl="0" indent="-457200" algn="l" rtl="0">
              <a:spcBef>
                <a:spcPts val="0"/>
              </a:spcBef>
              <a:spcAft>
                <a:spcPts val="0"/>
              </a:spcAft>
              <a:buClr>
                <a:schemeClr val="dk1"/>
              </a:buClr>
              <a:buSzPts val="2000"/>
              <a:buFont typeface="+mj-lt"/>
              <a:buAutoNum type="arabicPeriod" startAt="3"/>
            </a:pPr>
            <a:r>
              <a:rPr lang="el-GR" sz="2000" b="1" dirty="0">
                <a:solidFill>
                  <a:schemeClr val="dk1"/>
                </a:solidFill>
                <a:latin typeface="Calibri"/>
                <a:ea typeface="Calibri"/>
                <a:cs typeface="Calibri"/>
                <a:sym typeface="Calibri"/>
              </a:rPr>
              <a:t>Διάδοση αποτελεσμάτων και γνώσεων σχετικά με το Πρόγραμμα</a:t>
            </a:r>
            <a:endParaRPr dirty="0"/>
          </a:p>
        </p:txBody>
      </p:sp>
      <p:sp>
        <p:nvSpPr>
          <p:cNvPr id="688" name="Google Shape;688;p34">
            <a:extLst>
              <a:ext uri="{FF2B5EF4-FFF2-40B4-BE49-F238E27FC236}">
                <a16:creationId xmlns:a16="http://schemas.microsoft.com/office/drawing/2014/main" id="{EE743242-54D6-4A92-BF20-4784E8689007}"/>
              </a:ext>
            </a:extLst>
          </p:cNvPr>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ERASMUS PLAN </a:t>
            </a:r>
            <a:endParaRPr sz="2800" b="1"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283803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35"/>
          <p:cNvSpPr txBox="1"/>
          <p:nvPr/>
        </p:nvSpPr>
        <p:spPr>
          <a:xfrm flipH="1">
            <a:off x="505295" y="819895"/>
            <a:ext cx="1033279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a:solidFill>
                  <a:schemeClr val="dk1"/>
                </a:solidFill>
                <a:latin typeface="Calibri"/>
                <a:ea typeface="Calibri"/>
                <a:cs typeface="Calibri"/>
                <a:sym typeface="Calibri"/>
              </a:rPr>
              <a:t>Υποστηρικτικοί Οργανισμοί (Supporting Organizations):</a:t>
            </a:r>
            <a:endParaRPr sz="2800" b="1">
              <a:solidFill>
                <a:schemeClr val="dk1"/>
              </a:solidFill>
              <a:latin typeface="Calibri"/>
              <a:ea typeface="Calibri"/>
              <a:cs typeface="Calibri"/>
              <a:sym typeface="Calibri"/>
            </a:endParaRPr>
          </a:p>
        </p:txBody>
      </p:sp>
      <p:sp>
        <p:nvSpPr>
          <p:cNvPr id="695" name="Google Shape;695;p35"/>
          <p:cNvSpPr/>
          <p:nvPr/>
        </p:nvSpPr>
        <p:spPr>
          <a:xfrm>
            <a:off x="0" y="1481143"/>
            <a:ext cx="10838093" cy="5571462"/>
          </a:xfrm>
          <a:prstGeom prst="rect">
            <a:avLst/>
          </a:prstGeom>
          <a:noFill/>
          <a:ln>
            <a:noFill/>
          </a:ln>
        </p:spPr>
        <p:txBody>
          <a:bodyPr spcFirstLastPara="1" wrap="square" lIns="91425" tIns="45700" rIns="91425" bIns="45700" anchor="t" anchorCtr="0">
            <a:spAutoFit/>
          </a:bodyPr>
          <a:lstStyle/>
          <a:p>
            <a:pPr marL="772160" marR="0" lvl="0" indent="-342900" algn="just" rtl="0">
              <a:lnSpc>
                <a:spcPct val="150000"/>
              </a:lnSpc>
              <a:spcBef>
                <a:spcPts val="0"/>
              </a:spcBef>
              <a:spcAft>
                <a:spcPts val="0"/>
              </a:spcAft>
              <a:buClr>
                <a:schemeClr val="dk1"/>
              </a:buClr>
              <a:buSzPts val="2000"/>
              <a:buFont typeface="Noto Sans Symbols"/>
              <a:buChar char="⮚"/>
            </a:pPr>
            <a:r>
              <a:rPr lang="el-GR" sz="2000">
                <a:solidFill>
                  <a:schemeClr val="dk1"/>
                </a:solidFill>
                <a:latin typeface="Calibri"/>
                <a:ea typeface="Calibri"/>
                <a:cs typeface="Calibri"/>
                <a:sym typeface="Calibri"/>
              </a:rPr>
              <a:t>Oργανισμοί που βοηθούν εθελοντικά ή επί πληρωμή τους δικαιούχους οργανισμούς στην υλοποίηση των σχεδίων τους. Ενδέχεται να έχουν συμβουλευτικό ρόλο ή να βοηθούν με πρακτικά θέματα υλοποίησης των κινητικοτήτων.</a:t>
            </a:r>
            <a:endParaRPr>
              <a:solidFill>
                <a:schemeClr val="dk1"/>
              </a:solidFill>
            </a:endParaRPr>
          </a:p>
          <a:p>
            <a:pPr marL="772160" marR="0" lvl="0" indent="-342900" algn="just" rtl="0">
              <a:lnSpc>
                <a:spcPct val="150000"/>
              </a:lnSpc>
              <a:spcBef>
                <a:spcPts val="1880"/>
              </a:spcBef>
              <a:spcAft>
                <a:spcPts val="0"/>
              </a:spcAft>
              <a:buClr>
                <a:schemeClr val="dk1"/>
              </a:buClr>
              <a:buSzPts val="2000"/>
              <a:buFont typeface="Noto Sans Symbols"/>
              <a:buChar char="⮚"/>
            </a:pPr>
            <a:r>
              <a:rPr lang="el-GR" sz="2000">
                <a:solidFill>
                  <a:schemeClr val="dk1"/>
                </a:solidFill>
                <a:latin typeface="Calibri"/>
                <a:ea typeface="Calibri"/>
                <a:cs typeface="Calibri"/>
                <a:sym typeface="Calibri"/>
              </a:rPr>
              <a:t>Οι αρμοδιότητες των Υποστηρικτικών Οργανισμών πρέπει να καθορίζονται γραπτώς μέσω συμφωνιών που θα υπογράψουν με τον δικαιούχο οργανισμό.</a:t>
            </a:r>
            <a:endParaRPr>
              <a:solidFill>
                <a:schemeClr val="dk1"/>
              </a:solidFill>
            </a:endParaRPr>
          </a:p>
          <a:p>
            <a:pPr marL="772160" marR="0" lvl="0" indent="-342900" algn="just" rtl="0">
              <a:lnSpc>
                <a:spcPct val="150000"/>
              </a:lnSpc>
              <a:spcBef>
                <a:spcPts val="1880"/>
              </a:spcBef>
              <a:spcAft>
                <a:spcPts val="0"/>
              </a:spcAft>
              <a:buClr>
                <a:schemeClr val="dk1"/>
              </a:buClr>
              <a:buSzPts val="2000"/>
              <a:buFont typeface="Noto Sans Symbols"/>
              <a:buChar char="⮚"/>
            </a:pPr>
            <a:r>
              <a:rPr lang="el-GR" sz="2000">
                <a:solidFill>
                  <a:schemeClr val="dk1"/>
                </a:solidFill>
                <a:latin typeface="Calibri"/>
                <a:ea typeface="Calibri"/>
                <a:cs typeface="Calibri"/>
                <a:sym typeface="Calibri"/>
              </a:rPr>
              <a:t>Δεν πρέπει ποτέ να συγχέονται με τους Οργανισμούς Υποδοχής</a:t>
            </a:r>
            <a:endParaRPr>
              <a:solidFill>
                <a:schemeClr val="dk1"/>
              </a:solidFill>
            </a:endParaRPr>
          </a:p>
          <a:p>
            <a:pPr marL="772160" marR="0" lvl="0" indent="-342900" algn="just" rtl="0">
              <a:lnSpc>
                <a:spcPct val="150000"/>
              </a:lnSpc>
              <a:spcBef>
                <a:spcPts val="1880"/>
              </a:spcBef>
              <a:spcAft>
                <a:spcPts val="0"/>
              </a:spcAft>
              <a:buClr>
                <a:srgbClr val="FF0000"/>
              </a:buClr>
              <a:buSzPts val="2000"/>
              <a:buFont typeface="Noto Sans Symbols"/>
              <a:buChar char="⮚"/>
            </a:pPr>
            <a:r>
              <a:rPr lang="el-GR" sz="2000">
                <a:solidFill>
                  <a:srgbClr val="FF0000"/>
                </a:solidFill>
                <a:latin typeface="Calibri"/>
                <a:ea typeface="Calibri"/>
                <a:cs typeface="Calibri"/>
                <a:sym typeface="Calibri"/>
              </a:rPr>
              <a:t>Η οικονομική διαχείριση του σχεδίου, η συμπλήρωση αιτήσεων / εκθέσεων, η διασφάλιση της ποιότητας των κινητικοτήτων και της γενικότερης υλοποίησης του σχεδίου, </a:t>
            </a:r>
            <a:r>
              <a:rPr lang="el-GR" sz="2000" u="sng">
                <a:solidFill>
                  <a:srgbClr val="FF0000"/>
                </a:solidFill>
                <a:latin typeface="Calibri"/>
                <a:ea typeface="Calibri"/>
                <a:cs typeface="Calibri"/>
                <a:sym typeface="Calibri"/>
              </a:rPr>
              <a:t>εμπίπτουν πάντοτε στις αρμοδιότητες του δικαιούχου οργανισμού</a:t>
            </a:r>
            <a:r>
              <a:rPr lang="el-GR" sz="2000">
                <a:solidFill>
                  <a:srgbClr val="FF0000"/>
                </a:solidFill>
                <a:latin typeface="Calibri"/>
                <a:ea typeface="Calibri"/>
                <a:cs typeface="Calibri"/>
                <a:sym typeface="Calibri"/>
              </a:rPr>
              <a:t>! </a:t>
            </a:r>
            <a:endParaRPr/>
          </a:p>
          <a:p>
            <a:pPr marL="0" marR="62230" lvl="0" indent="0" algn="just" rtl="0">
              <a:lnSpc>
                <a:spcPct val="101400"/>
              </a:lnSpc>
              <a:spcBef>
                <a:spcPts val="500"/>
              </a:spcBef>
              <a:spcAft>
                <a:spcPts val="0"/>
              </a:spcAft>
              <a:buNone/>
            </a:pPr>
            <a:endParaRPr sz="1800">
              <a:solidFill>
                <a:schemeClr val="dk1"/>
              </a:solidFill>
              <a:latin typeface="Century Gothic"/>
              <a:ea typeface="Century Gothic"/>
              <a:cs typeface="Century Gothic"/>
              <a:sym typeface="Century Gothic"/>
            </a:endParaRPr>
          </a:p>
          <a:p>
            <a:pPr marL="0" marR="0" lvl="1" indent="0" algn="l" rtl="0">
              <a:lnSpc>
                <a:spcPct val="90000"/>
              </a:lnSpc>
              <a:spcBef>
                <a:spcPts val="0"/>
              </a:spcBef>
              <a:spcAft>
                <a:spcPts val="0"/>
              </a:spcAft>
              <a:buNone/>
            </a:pPr>
            <a:endParaRPr sz="1800" b="0" i="0" u="none" strike="noStrike" cap="none">
              <a:solidFill>
                <a:srgbClr val="17365D"/>
              </a:solidFill>
              <a:latin typeface="Calibri"/>
              <a:ea typeface="Calibri"/>
              <a:cs typeface="Calibri"/>
              <a:sym typeface="Calibri"/>
            </a:endParaRPr>
          </a:p>
        </p:txBody>
      </p:sp>
      <p:sp>
        <p:nvSpPr>
          <p:cNvPr id="696" name="Google Shape;696;p35"/>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ERASMUS PLAN </a:t>
            </a:r>
            <a:endParaRPr sz="2800" b="1" dirty="0">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93">
          <a:extLst>
            <a:ext uri="{FF2B5EF4-FFF2-40B4-BE49-F238E27FC236}">
              <a16:creationId xmlns:a16="http://schemas.microsoft.com/office/drawing/2014/main" id="{E67866D9-4F30-1B09-C7F1-58279AD7ED35}"/>
            </a:ext>
          </a:extLst>
        </p:cNvPr>
        <p:cNvGrpSpPr/>
        <p:nvPr/>
      </p:nvGrpSpPr>
      <p:grpSpPr>
        <a:xfrm>
          <a:off x="0" y="0"/>
          <a:ext cx="0" cy="0"/>
          <a:chOff x="0" y="0"/>
          <a:chExt cx="0" cy="0"/>
        </a:xfrm>
      </p:grpSpPr>
      <p:sp>
        <p:nvSpPr>
          <p:cNvPr id="696" name="Google Shape;696;p35">
            <a:extLst>
              <a:ext uri="{FF2B5EF4-FFF2-40B4-BE49-F238E27FC236}">
                <a16:creationId xmlns:a16="http://schemas.microsoft.com/office/drawing/2014/main" id="{E56B7CC4-6993-63DF-E617-6774BF278DF2}"/>
              </a:ext>
            </a:extLst>
          </p:cNvPr>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ΜΕΡΗ ΤΗΣ ΑΙΤΗΣΗΣ</a:t>
            </a:r>
            <a:endParaRPr sz="2800" b="1" dirty="0">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B44A951D-2C59-1CAD-3F0C-41E88557227A}"/>
              </a:ext>
            </a:extLst>
          </p:cNvPr>
          <p:cNvPicPr>
            <a:picLocks noChangeAspect="1"/>
          </p:cNvPicPr>
          <p:nvPr/>
        </p:nvPicPr>
        <p:blipFill>
          <a:blip r:embed="rId3"/>
          <a:stretch>
            <a:fillRect/>
          </a:stretch>
        </p:blipFill>
        <p:spPr>
          <a:xfrm>
            <a:off x="0" y="835062"/>
            <a:ext cx="12192000" cy="3620332"/>
          </a:xfrm>
          <a:prstGeom prst="rect">
            <a:avLst/>
          </a:prstGeom>
        </p:spPr>
      </p:pic>
      <p:sp>
        <p:nvSpPr>
          <p:cNvPr id="4" name="Rectangle 3">
            <a:extLst>
              <a:ext uri="{FF2B5EF4-FFF2-40B4-BE49-F238E27FC236}">
                <a16:creationId xmlns:a16="http://schemas.microsoft.com/office/drawing/2014/main" id="{DE08C539-71DB-2552-858C-96A2049F1379}"/>
              </a:ext>
            </a:extLst>
          </p:cNvPr>
          <p:cNvSpPr/>
          <p:nvPr/>
        </p:nvSpPr>
        <p:spPr>
          <a:xfrm>
            <a:off x="0" y="2799473"/>
            <a:ext cx="2120202" cy="395903"/>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5" name="Arrow: Up 4">
            <a:extLst>
              <a:ext uri="{FF2B5EF4-FFF2-40B4-BE49-F238E27FC236}">
                <a16:creationId xmlns:a16="http://schemas.microsoft.com/office/drawing/2014/main" id="{BBC9B430-5CBF-3F38-4541-D711016DA9F9}"/>
              </a:ext>
            </a:extLst>
          </p:cNvPr>
          <p:cNvSpPr/>
          <p:nvPr/>
        </p:nvSpPr>
        <p:spPr>
          <a:xfrm>
            <a:off x="2321169" y="4066361"/>
            <a:ext cx="653143" cy="65314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DA131FB-0484-0AA4-DF64-241CD5E8C27E}"/>
              </a:ext>
            </a:extLst>
          </p:cNvPr>
          <p:cNvSpPr txBox="1"/>
          <p:nvPr/>
        </p:nvSpPr>
        <p:spPr>
          <a:xfrm>
            <a:off x="1165609" y="4803112"/>
            <a:ext cx="5828044" cy="523220"/>
          </a:xfrm>
          <a:prstGeom prst="rect">
            <a:avLst/>
          </a:prstGeom>
          <a:noFill/>
        </p:spPr>
        <p:txBody>
          <a:bodyPr wrap="square" rtlCol="0">
            <a:spAutoFit/>
          </a:bodyPr>
          <a:lstStyle/>
          <a:p>
            <a:r>
              <a:rPr lang="el-GR" dirty="0"/>
              <a:t>Αφού διαβάσετε προσεκτικά τις Αξίες του προγράμματος Ε</a:t>
            </a:r>
            <a:r>
              <a:rPr lang="en-US" dirty="0" err="1"/>
              <a:t>rasmus</a:t>
            </a:r>
            <a:r>
              <a:rPr lang="en-US" dirty="0"/>
              <a:t>+</a:t>
            </a:r>
            <a:r>
              <a:rPr lang="el-GR" dirty="0"/>
              <a:t>, επιλέγετε όλα τα πεδία στο </a:t>
            </a:r>
            <a:r>
              <a:rPr lang="en-US" b="1" dirty="0"/>
              <a:t>checklist</a:t>
            </a:r>
          </a:p>
        </p:txBody>
      </p:sp>
    </p:spTree>
    <p:extLst>
      <p:ext uri="{BB962C8B-B14F-4D97-AF65-F5344CB8AC3E}">
        <p14:creationId xmlns:p14="http://schemas.microsoft.com/office/powerpoint/2010/main" val="12742499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93">
          <a:extLst>
            <a:ext uri="{FF2B5EF4-FFF2-40B4-BE49-F238E27FC236}">
              <a16:creationId xmlns:a16="http://schemas.microsoft.com/office/drawing/2014/main" id="{81085F1C-7747-1809-FED9-DA73AD3AE095}"/>
            </a:ext>
          </a:extLst>
        </p:cNvPr>
        <p:cNvGrpSpPr/>
        <p:nvPr/>
      </p:nvGrpSpPr>
      <p:grpSpPr>
        <a:xfrm>
          <a:off x="0" y="0"/>
          <a:ext cx="0" cy="0"/>
          <a:chOff x="0" y="0"/>
          <a:chExt cx="0" cy="0"/>
        </a:xfrm>
      </p:grpSpPr>
      <p:sp>
        <p:nvSpPr>
          <p:cNvPr id="696" name="Google Shape;696;p35">
            <a:extLst>
              <a:ext uri="{FF2B5EF4-FFF2-40B4-BE49-F238E27FC236}">
                <a16:creationId xmlns:a16="http://schemas.microsoft.com/office/drawing/2014/main" id="{2585A485-3DFC-F32E-8DB9-980F953344C7}"/>
              </a:ext>
            </a:extLst>
          </p:cNvPr>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ΜΕΡΗ ΤΗΣ ΑΙΤΗΣΗΣ</a:t>
            </a:r>
            <a:endParaRPr sz="2800" b="1" dirty="0">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B2C7D7E8-C134-F363-9624-F04F266B6B6D}"/>
              </a:ext>
            </a:extLst>
          </p:cNvPr>
          <p:cNvPicPr>
            <a:picLocks noChangeAspect="1"/>
          </p:cNvPicPr>
          <p:nvPr/>
        </p:nvPicPr>
        <p:blipFill>
          <a:blip r:embed="rId3"/>
          <a:stretch>
            <a:fillRect/>
          </a:stretch>
        </p:blipFill>
        <p:spPr>
          <a:xfrm>
            <a:off x="926123" y="570952"/>
            <a:ext cx="10339754" cy="4050767"/>
          </a:xfrm>
          <a:prstGeom prst="rect">
            <a:avLst/>
          </a:prstGeom>
        </p:spPr>
      </p:pic>
      <p:sp>
        <p:nvSpPr>
          <p:cNvPr id="8" name="Rectangle 7">
            <a:extLst>
              <a:ext uri="{FF2B5EF4-FFF2-40B4-BE49-F238E27FC236}">
                <a16:creationId xmlns:a16="http://schemas.microsoft.com/office/drawing/2014/main" id="{C3F2645B-F3A2-EEC5-030B-0276929CABFA}"/>
              </a:ext>
            </a:extLst>
          </p:cNvPr>
          <p:cNvSpPr/>
          <p:nvPr/>
        </p:nvSpPr>
        <p:spPr>
          <a:xfrm>
            <a:off x="1004835" y="896220"/>
            <a:ext cx="1889090" cy="450259"/>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9" name="Rectangle 8">
            <a:extLst>
              <a:ext uri="{FF2B5EF4-FFF2-40B4-BE49-F238E27FC236}">
                <a16:creationId xmlns:a16="http://schemas.microsoft.com/office/drawing/2014/main" id="{81432B68-93C0-BA53-8A9E-D906469288F0}"/>
              </a:ext>
            </a:extLst>
          </p:cNvPr>
          <p:cNvSpPr/>
          <p:nvPr/>
        </p:nvSpPr>
        <p:spPr>
          <a:xfrm>
            <a:off x="6648996" y="1346479"/>
            <a:ext cx="2052876" cy="450259"/>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0" name="Oval 9">
            <a:extLst>
              <a:ext uri="{FF2B5EF4-FFF2-40B4-BE49-F238E27FC236}">
                <a16:creationId xmlns:a16="http://schemas.microsoft.com/office/drawing/2014/main" id="{5772CA0B-5D4F-4878-7AF6-29D68F9F8349}"/>
              </a:ext>
            </a:extLst>
          </p:cNvPr>
          <p:cNvSpPr/>
          <p:nvPr/>
        </p:nvSpPr>
        <p:spPr>
          <a:xfrm>
            <a:off x="8963130" y="1346479"/>
            <a:ext cx="462224" cy="45025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t>1</a:t>
            </a:r>
            <a:endParaRPr lang="en-US" b="1" dirty="0"/>
          </a:p>
        </p:txBody>
      </p:sp>
      <p:sp>
        <p:nvSpPr>
          <p:cNvPr id="11" name="Oval 10">
            <a:extLst>
              <a:ext uri="{FF2B5EF4-FFF2-40B4-BE49-F238E27FC236}">
                <a16:creationId xmlns:a16="http://schemas.microsoft.com/office/drawing/2014/main" id="{16E311AF-7BA7-62B8-C615-C5DC49590889}"/>
              </a:ext>
            </a:extLst>
          </p:cNvPr>
          <p:cNvSpPr/>
          <p:nvPr/>
        </p:nvSpPr>
        <p:spPr>
          <a:xfrm>
            <a:off x="10681398" y="2371205"/>
            <a:ext cx="462224" cy="45025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t>2</a:t>
            </a:r>
            <a:endParaRPr lang="en-US" b="1" dirty="0"/>
          </a:p>
        </p:txBody>
      </p:sp>
      <p:sp>
        <p:nvSpPr>
          <p:cNvPr id="12" name="Rectangle: Top Corners One Rounded and One Snipped 11">
            <a:extLst>
              <a:ext uri="{FF2B5EF4-FFF2-40B4-BE49-F238E27FC236}">
                <a16:creationId xmlns:a16="http://schemas.microsoft.com/office/drawing/2014/main" id="{CF40CCC0-9239-BD93-3AC4-D1FED323D14F}"/>
              </a:ext>
            </a:extLst>
          </p:cNvPr>
          <p:cNvSpPr/>
          <p:nvPr/>
        </p:nvSpPr>
        <p:spPr>
          <a:xfrm>
            <a:off x="854110" y="4823209"/>
            <a:ext cx="1899138" cy="1627833"/>
          </a:xfrm>
          <a:prstGeom prst="snip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Declaration on </a:t>
            </a:r>
            <a:r>
              <a:rPr lang="en-US" sz="1600" b="1" dirty="0" err="1"/>
              <a:t>Honour</a:t>
            </a:r>
            <a:endParaRPr lang="en-US" sz="1600" b="1" dirty="0"/>
          </a:p>
          <a:p>
            <a:pPr algn="ctr"/>
            <a:endParaRPr lang="en-US" sz="1600" b="1" dirty="0"/>
          </a:p>
          <a:p>
            <a:pPr algn="ctr"/>
            <a:r>
              <a:rPr lang="el-GR" sz="1600" b="1" dirty="0"/>
              <a:t>Υπεύθυνη Δήλωση</a:t>
            </a:r>
            <a:endParaRPr lang="en-US" sz="1600" b="1" dirty="0"/>
          </a:p>
        </p:txBody>
      </p:sp>
      <p:sp>
        <p:nvSpPr>
          <p:cNvPr id="13" name="Oval 12">
            <a:extLst>
              <a:ext uri="{FF2B5EF4-FFF2-40B4-BE49-F238E27FC236}">
                <a16:creationId xmlns:a16="http://schemas.microsoft.com/office/drawing/2014/main" id="{92D1BCE9-7BEF-F1B0-AF1D-02C2436308E1}"/>
              </a:ext>
            </a:extLst>
          </p:cNvPr>
          <p:cNvSpPr/>
          <p:nvPr/>
        </p:nvSpPr>
        <p:spPr>
          <a:xfrm>
            <a:off x="3074794" y="5144939"/>
            <a:ext cx="390211" cy="37388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t>1</a:t>
            </a:r>
            <a:endParaRPr lang="en-US" b="1" dirty="0"/>
          </a:p>
        </p:txBody>
      </p:sp>
      <p:sp>
        <p:nvSpPr>
          <p:cNvPr id="14" name="Oval 13">
            <a:extLst>
              <a:ext uri="{FF2B5EF4-FFF2-40B4-BE49-F238E27FC236}">
                <a16:creationId xmlns:a16="http://schemas.microsoft.com/office/drawing/2014/main" id="{6C11C7E0-D6A0-EF4E-B03B-44827EE122B3}"/>
              </a:ext>
            </a:extLst>
          </p:cNvPr>
          <p:cNvSpPr/>
          <p:nvPr/>
        </p:nvSpPr>
        <p:spPr>
          <a:xfrm>
            <a:off x="3015342" y="6264097"/>
            <a:ext cx="390211" cy="37388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t>2</a:t>
            </a:r>
            <a:endParaRPr lang="en-US" b="1" dirty="0"/>
          </a:p>
        </p:txBody>
      </p:sp>
      <p:sp>
        <p:nvSpPr>
          <p:cNvPr id="15" name="TextBox 14">
            <a:extLst>
              <a:ext uri="{FF2B5EF4-FFF2-40B4-BE49-F238E27FC236}">
                <a16:creationId xmlns:a16="http://schemas.microsoft.com/office/drawing/2014/main" id="{296F0A7F-E3CC-C315-E429-51B35EA3083E}"/>
              </a:ext>
            </a:extLst>
          </p:cNvPr>
          <p:cNvSpPr txBox="1"/>
          <p:nvPr/>
        </p:nvSpPr>
        <p:spPr>
          <a:xfrm>
            <a:off x="3667648" y="4823209"/>
            <a:ext cx="7013750" cy="1815882"/>
          </a:xfrm>
          <a:prstGeom prst="rect">
            <a:avLst/>
          </a:prstGeom>
          <a:noFill/>
        </p:spPr>
        <p:txBody>
          <a:bodyPr wrap="square" rtlCol="0">
            <a:spAutoFit/>
          </a:bodyPr>
          <a:lstStyle/>
          <a:p>
            <a:pPr algn="just"/>
            <a:r>
              <a:rPr lang="el-GR" dirty="0"/>
              <a:t>Κατεβάστε το αρχείο στον υπολογιστή σας. Το αρχείο έχει κάποια πεδία </a:t>
            </a:r>
            <a:r>
              <a:rPr lang="el-GR" dirty="0" err="1"/>
              <a:t>προσυμπληρωμένα</a:t>
            </a:r>
            <a:r>
              <a:rPr lang="el-GR" dirty="0"/>
              <a:t>, όπως τα έχετε δηλώσει σε προηγούμενες ενότητες της αίτησης, π.χ. το όνομα του νόμιμου εκπροσώπου. Πριν προχωρήσετε βεβαιωθείτε ότι όλα τα στοιχεία είναι σωστά καταχωρημένα. Το έντυπο πρέπει να εκτυπωθεί, να συμπληρωθούν τα πεδία που υπολείπονται και ισχύουν για τον οργανισμό σας, να υπογραφεί από το νόμιμο εκπρόσωπο και να σφραγιστεί (όπου υφίσταται). </a:t>
            </a:r>
          </a:p>
          <a:p>
            <a:pPr algn="just"/>
            <a:endParaRPr lang="el-GR" dirty="0"/>
          </a:p>
          <a:p>
            <a:pPr algn="just"/>
            <a:r>
              <a:rPr lang="el-GR" dirty="0"/>
              <a:t>Σαρώστε το έντυπο και ανεβάστε το στο σημείο «</a:t>
            </a:r>
            <a:r>
              <a:rPr lang="en-US" dirty="0"/>
              <a:t>Add Declaration on </a:t>
            </a:r>
            <a:r>
              <a:rPr lang="en-US" dirty="0" err="1"/>
              <a:t>Honour</a:t>
            </a:r>
            <a:r>
              <a:rPr lang="el-GR" dirty="0"/>
              <a:t>».  </a:t>
            </a:r>
            <a:endParaRPr lang="en-US" dirty="0"/>
          </a:p>
        </p:txBody>
      </p:sp>
    </p:spTree>
    <p:extLst>
      <p:ext uri="{BB962C8B-B14F-4D97-AF65-F5344CB8AC3E}">
        <p14:creationId xmlns:p14="http://schemas.microsoft.com/office/powerpoint/2010/main" val="14337290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93">
          <a:extLst>
            <a:ext uri="{FF2B5EF4-FFF2-40B4-BE49-F238E27FC236}">
              <a16:creationId xmlns:a16="http://schemas.microsoft.com/office/drawing/2014/main" id="{688DADCC-9666-2C6E-BECD-8DFDF252E7A5}"/>
            </a:ext>
          </a:extLst>
        </p:cNvPr>
        <p:cNvGrpSpPr/>
        <p:nvPr/>
      </p:nvGrpSpPr>
      <p:grpSpPr>
        <a:xfrm>
          <a:off x="0" y="0"/>
          <a:ext cx="0" cy="0"/>
          <a:chOff x="0" y="0"/>
          <a:chExt cx="0" cy="0"/>
        </a:xfrm>
      </p:grpSpPr>
      <p:sp>
        <p:nvSpPr>
          <p:cNvPr id="696" name="Google Shape;696;p35">
            <a:extLst>
              <a:ext uri="{FF2B5EF4-FFF2-40B4-BE49-F238E27FC236}">
                <a16:creationId xmlns:a16="http://schemas.microsoft.com/office/drawing/2014/main" id="{6147E9BA-5776-72BC-78A5-F83FEF9A90B4}"/>
              </a:ext>
            </a:extLst>
          </p:cNvPr>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ΜΕΡΗ ΤΗΣ ΑΙΤΗΣΗΣ</a:t>
            </a:r>
            <a:endParaRPr sz="2800" b="1" dirty="0">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986816F6-43CD-E9D2-6C9A-DC57916F6F91}"/>
              </a:ext>
            </a:extLst>
          </p:cNvPr>
          <p:cNvPicPr>
            <a:picLocks noChangeAspect="1"/>
          </p:cNvPicPr>
          <p:nvPr/>
        </p:nvPicPr>
        <p:blipFill>
          <a:blip r:embed="rId3"/>
          <a:stretch>
            <a:fillRect/>
          </a:stretch>
        </p:blipFill>
        <p:spPr>
          <a:xfrm>
            <a:off x="926123" y="570952"/>
            <a:ext cx="10339754" cy="4050767"/>
          </a:xfrm>
          <a:prstGeom prst="rect">
            <a:avLst/>
          </a:prstGeom>
        </p:spPr>
      </p:pic>
      <p:sp>
        <p:nvSpPr>
          <p:cNvPr id="8" name="Rectangle 7">
            <a:extLst>
              <a:ext uri="{FF2B5EF4-FFF2-40B4-BE49-F238E27FC236}">
                <a16:creationId xmlns:a16="http://schemas.microsoft.com/office/drawing/2014/main" id="{F2B4437B-DFA6-3C81-743F-C07E93034A8E}"/>
              </a:ext>
            </a:extLst>
          </p:cNvPr>
          <p:cNvSpPr/>
          <p:nvPr/>
        </p:nvSpPr>
        <p:spPr>
          <a:xfrm>
            <a:off x="1004835" y="896220"/>
            <a:ext cx="1889090" cy="450259"/>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5" name="TextBox 14">
            <a:extLst>
              <a:ext uri="{FF2B5EF4-FFF2-40B4-BE49-F238E27FC236}">
                <a16:creationId xmlns:a16="http://schemas.microsoft.com/office/drawing/2014/main" id="{8592A000-3946-0B28-DCC4-9CFD8149502E}"/>
              </a:ext>
            </a:extLst>
          </p:cNvPr>
          <p:cNvSpPr txBox="1"/>
          <p:nvPr/>
        </p:nvSpPr>
        <p:spPr>
          <a:xfrm>
            <a:off x="3346102" y="4987180"/>
            <a:ext cx="7013750" cy="1384995"/>
          </a:xfrm>
          <a:prstGeom prst="rect">
            <a:avLst/>
          </a:prstGeom>
          <a:noFill/>
          <a:ln w="19050">
            <a:solidFill>
              <a:schemeClr val="accent5">
                <a:lumMod val="75000"/>
              </a:schemeClr>
            </a:solidFill>
          </a:ln>
        </p:spPr>
        <p:txBody>
          <a:bodyPr wrap="square" rtlCol="0">
            <a:spAutoFit/>
          </a:bodyPr>
          <a:lstStyle/>
          <a:p>
            <a:pPr algn="just"/>
            <a:r>
              <a:rPr lang="el-GR" dirty="0"/>
              <a:t>Στο σημείο αυτό μπορείτε να ανεβάσετε οποιαδήποτε υποστηρικτικά έγγραφα θεωρείτε ότι θα βοηθήσουν στην αξιολόγηση της αίτησής σας. Δώστε ξεκάθαρα και σαφή ονόματα στα αρχεία σας. </a:t>
            </a:r>
          </a:p>
          <a:p>
            <a:pPr algn="just"/>
            <a:endParaRPr lang="el-GR" dirty="0"/>
          </a:p>
          <a:p>
            <a:pPr algn="just"/>
            <a:endParaRPr lang="el-GR" dirty="0"/>
          </a:p>
          <a:p>
            <a:pPr algn="just"/>
            <a:r>
              <a:rPr lang="el-GR" dirty="0"/>
              <a:t>Το σύστημα υποστηρίζει μέχρι 6 επισυναπτόμενα αρχεία. </a:t>
            </a:r>
          </a:p>
        </p:txBody>
      </p:sp>
      <p:sp>
        <p:nvSpPr>
          <p:cNvPr id="2" name="Rectangle 1">
            <a:extLst>
              <a:ext uri="{FF2B5EF4-FFF2-40B4-BE49-F238E27FC236}">
                <a16:creationId xmlns:a16="http://schemas.microsoft.com/office/drawing/2014/main" id="{18761474-928B-B77E-2FBF-4DD8842502CF}"/>
              </a:ext>
            </a:extLst>
          </p:cNvPr>
          <p:cNvSpPr/>
          <p:nvPr/>
        </p:nvSpPr>
        <p:spPr>
          <a:xfrm>
            <a:off x="9696659" y="3677697"/>
            <a:ext cx="1569218" cy="450259"/>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3" name="Arrow: Up 2">
            <a:extLst>
              <a:ext uri="{FF2B5EF4-FFF2-40B4-BE49-F238E27FC236}">
                <a16:creationId xmlns:a16="http://schemas.microsoft.com/office/drawing/2014/main" id="{1B713B17-3CAC-7C41-6D6A-882C5C46D25F}"/>
              </a:ext>
            </a:extLst>
          </p:cNvPr>
          <p:cNvSpPr/>
          <p:nvPr/>
        </p:nvSpPr>
        <p:spPr>
          <a:xfrm rot="2190338">
            <a:off x="9145381" y="4199355"/>
            <a:ext cx="391886" cy="665108"/>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1741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93">
          <a:extLst>
            <a:ext uri="{FF2B5EF4-FFF2-40B4-BE49-F238E27FC236}">
              <a16:creationId xmlns:a16="http://schemas.microsoft.com/office/drawing/2014/main" id="{9CF8D032-4567-45C4-086F-85975EEBDC7B}"/>
            </a:ext>
          </a:extLst>
        </p:cNvPr>
        <p:cNvGrpSpPr/>
        <p:nvPr/>
      </p:nvGrpSpPr>
      <p:grpSpPr>
        <a:xfrm>
          <a:off x="0" y="0"/>
          <a:ext cx="0" cy="0"/>
          <a:chOff x="0" y="0"/>
          <a:chExt cx="0" cy="0"/>
        </a:xfrm>
      </p:grpSpPr>
      <p:sp>
        <p:nvSpPr>
          <p:cNvPr id="696" name="Google Shape;696;p35">
            <a:extLst>
              <a:ext uri="{FF2B5EF4-FFF2-40B4-BE49-F238E27FC236}">
                <a16:creationId xmlns:a16="http://schemas.microsoft.com/office/drawing/2014/main" id="{82B782E0-EA78-A162-6FBA-C27A25FC1E33}"/>
              </a:ext>
            </a:extLst>
          </p:cNvPr>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ΜΕΡΗ ΤΗΣ ΑΙΤΗΣΗΣ</a:t>
            </a:r>
            <a:endParaRPr sz="2800" b="1" dirty="0">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F7456ED8-82B3-B084-F276-DA89EED37224}"/>
              </a:ext>
            </a:extLst>
          </p:cNvPr>
          <p:cNvPicPr>
            <a:picLocks noChangeAspect="1"/>
          </p:cNvPicPr>
          <p:nvPr/>
        </p:nvPicPr>
        <p:blipFill>
          <a:blip r:embed="rId3"/>
          <a:stretch>
            <a:fillRect/>
          </a:stretch>
        </p:blipFill>
        <p:spPr>
          <a:xfrm>
            <a:off x="552659" y="998949"/>
            <a:ext cx="6712298" cy="4860102"/>
          </a:xfrm>
          <a:prstGeom prst="rect">
            <a:avLst/>
          </a:prstGeom>
        </p:spPr>
      </p:pic>
      <p:sp>
        <p:nvSpPr>
          <p:cNvPr id="8" name="Rectangle 7">
            <a:extLst>
              <a:ext uri="{FF2B5EF4-FFF2-40B4-BE49-F238E27FC236}">
                <a16:creationId xmlns:a16="http://schemas.microsoft.com/office/drawing/2014/main" id="{9CBAE498-10E6-F7BD-53C6-12249EC9CEFD}"/>
              </a:ext>
            </a:extLst>
          </p:cNvPr>
          <p:cNvSpPr/>
          <p:nvPr/>
        </p:nvSpPr>
        <p:spPr>
          <a:xfrm>
            <a:off x="552659" y="998949"/>
            <a:ext cx="1256044" cy="339727"/>
          </a:xfrm>
          <a:prstGeom prst="rect">
            <a:avLst/>
          </a:prstGeom>
          <a:noFill/>
          <a:ln w="571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4934D802-6831-CA6E-513D-3F8CA2773F3F}"/>
              </a:ext>
            </a:extLst>
          </p:cNvPr>
          <p:cNvSpPr/>
          <p:nvPr/>
        </p:nvSpPr>
        <p:spPr>
          <a:xfrm>
            <a:off x="7727181" y="1168812"/>
            <a:ext cx="3225521" cy="4237201"/>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t>ΒΕΒΑΙΩΘΕΙΤΕ ΟΤΙ</a:t>
            </a:r>
            <a:r>
              <a:rPr lang="en-US" b="1" dirty="0"/>
              <a:t>:</a:t>
            </a:r>
          </a:p>
          <a:p>
            <a:pPr algn="ctr"/>
            <a:endParaRPr lang="en-US" dirty="0"/>
          </a:p>
          <a:p>
            <a:pPr marL="285750" indent="-285750" algn="ctr">
              <a:buFont typeface="Wingdings" panose="05000000000000000000" pitchFamily="2" charset="2"/>
              <a:buChar char="ü"/>
            </a:pPr>
            <a:r>
              <a:rPr lang="el-GR" dirty="0"/>
              <a:t> Η αίτηση σας πληροί όλα τα κριτήρια </a:t>
            </a:r>
            <a:r>
              <a:rPr lang="el-GR" dirty="0" err="1"/>
              <a:t>επιλεξιμότητας</a:t>
            </a:r>
            <a:r>
              <a:rPr lang="el-GR" dirty="0"/>
              <a:t> του προγράμματος</a:t>
            </a:r>
          </a:p>
          <a:p>
            <a:pPr marL="285750" indent="-285750" algn="ctr">
              <a:buFont typeface="Wingdings" panose="05000000000000000000" pitchFamily="2" charset="2"/>
              <a:buChar char="ü"/>
            </a:pPr>
            <a:r>
              <a:rPr lang="el-GR" dirty="0"/>
              <a:t>Όλα τα πεδία και μέρη της αίτησης είναι συμπληρωμένα</a:t>
            </a:r>
          </a:p>
          <a:p>
            <a:pPr marL="285750" indent="-285750" algn="ctr">
              <a:buFont typeface="Wingdings" panose="05000000000000000000" pitchFamily="2" charset="2"/>
              <a:buChar char="ü"/>
            </a:pPr>
            <a:r>
              <a:rPr lang="el-GR" dirty="0"/>
              <a:t>Έχει επιλεχθεί η σωστή Εθνική Υπηρεσία (</a:t>
            </a:r>
            <a:r>
              <a:rPr lang="en-US" dirty="0"/>
              <a:t>CY01)</a:t>
            </a:r>
          </a:p>
          <a:p>
            <a:pPr marL="285750" indent="-285750" algn="ctr">
              <a:buFont typeface="Wingdings" panose="05000000000000000000" pitchFamily="2" charset="2"/>
              <a:buChar char="ü"/>
            </a:pPr>
            <a:endParaRPr lang="en-US" dirty="0"/>
          </a:p>
          <a:p>
            <a:pPr algn="ctr"/>
            <a:endParaRPr lang="en-US" dirty="0"/>
          </a:p>
          <a:p>
            <a:pPr algn="ctr"/>
            <a:r>
              <a:rPr lang="el-GR" dirty="0"/>
              <a:t>Εφόσον κάνετε κλικ σε όλα τα κουτάκια, τότε η αίτηση σας θα μπορεί να υποβληθεί με το κουμπί </a:t>
            </a:r>
            <a:r>
              <a:rPr lang="en-US" dirty="0"/>
              <a:t>“</a:t>
            </a:r>
            <a:r>
              <a:rPr lang="en-US" b="1" dirty="0"/>
              <a:t>SUBMIT</a:t>
            </a:r>
            <a:r>
              <a:rPr lang="en-US" dirty="0"/>
              <a:t>”. </a:t>
            </a:r>
          </a:p>
        </p:txBody>
      </p:sp>
    </p:spTree>
    <p:extLst>
      <p:ext uri="{BB962C8B-B14F-4D97-AF65-F5344CB8AC3E}">
        <p14:creationId xmlns:p14="http://schemas.microsoft.com/office/powerpoint/2010/main" val="1289112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003039" y="0"/>
            <a:ext cx="8188961" cy="4033525"/>
          </a:xfrm>
          <a:prstGeom prst="rect">
            <a:avLst/>
          </a:prstGeom>
          <a:solidFill>
            <a:srgbClr val="1EA7A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8439" y="4096580"/>
            <a:ext cx="1743345" cy="1493520"/>
          </a:xfrm>
          <a:prstGeom prst="rect">
            <a:avLst/>
          </a:prstGeom>
        </p:spPr>
      </p:pic>
      <p:grpSp>
        <p:nvGrpSpPr>
          <p:cNvPr id="10" name="Group 9"/>
          <p:cNvGrpSpPr/>
          <p:nvPr/>
        </p:nvGrpSpPr>
        <p:grpSpPr>
          <a:xfrm>
            <a:off x="0" y="1"/>
            <a:ext cx="6846570" cy="4033520"/>
            <a:chOff x="0" y="0"/>
            <a:chExt cx="6023006" cy="1238789"/>
          </a:xfrm>
          <a:solidFill>
            <a:srgbClr val="1EA7AE"/>
          </a:solidFill>
        </p:grpSpPr>
        <p:sp>
          <p:nvSpPr>
            <p:cNvPr id="8" name="Rectangle 7"/>
            <p:cNvSpPr/>
            <p:nvPr/>
          </p:nvSpPr>
          <p:spPr>
            <a:xfrm>
              <a:off x="0" y="0"/>
              <a:ext cx="4526280" cy="12387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p:cNvSpPr/>
            <p:nvPr/>
          </p:nvSpPr>
          <p:spPr>
            <a:xfrm>
              <a:off x="3111209" y="0"/>
              <a:ext cx="2911797" cy="1238789"/>
            </a:xfrm>
            <a:prstGeom prst="triangle">
              <a:avLst>
                <a:gd name="adj" fmla="val 487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9D72B5"/>
                </a:solidFill>
              </a:endParaRPr>
            </a:p>
          </p:txBody>
        </p:sp>
      </p:grpSp>
      <p:sp>
        <p:nvSpPr>
          <p:cNvPr id="5" name="TextBox 4"/>
          <p:cNvSpPr txBox="1"/>
          <p:nvPr/>
        </p:nvSpPr>
        <p:spPr>
          <a:xfrm>
            <a:off x="369415" y="3081627"/>
            <a:ext cx="5726585" cy="713272"/>
          </a:xfrm>
          <a:prstGeom prst="rect">
            <a:avLst/>
          </a:prstGeom>
          <a:noFill/>
        </p:spPr>
        <p:txBody>
          <a:bodyPr wrap="square" rtlCol="0">
            <a:spAutoFit/>
          </a:bodyPr>
          <a:lstStyle/>
          <a:p>
            <a:pPr>
              <a:lnSpc>
                <a:spcPct val="150000"/>
              </a:lnSpc>
            </a:pPr>
            <a:r>
              <a:rPr lang="el-GR" sz="3000" b="1" dirty="0">
                <a:solidFill>
                  <a:schemeClr val="bg1"/>
                </a:solidFill>
              </a:rPr>
              <a:t>1. ΒΑΣΙΚΕΣ ΠΛΗΡΟΦΟΡΙΕΣ ΓΙΑ ΒΔ1</a:t>
            </a:r>
          </a:p>
        </p:txBody>
      </p:sp>
      <p:sp>
        <p:nvSpPr>
          <p:cNvPr id="15" name="Rectangle 14"/>
          <p:cNvSpPr/>
          <p:nvPr/>
        </p:nvSpPr>
        <p:spPr>
          <a:xfrm>
            <a:off x="-8616" y="5674180"/>
            <a:ext cx="12200616" cy="1183821"/>
          </a:xfrm>
          <a:prstGeom prst="rect">
            <a:avLst/>
          </a:prstGeom>
          <a:gradFill flip="none" rotWithShape="1">
            <a:gsLst>
              <a:gs pos="0">
                <a:schemeClr val="accent1">
                  <a:lumMod val="5000"/>
                  <a:lumOff val="95000"/>
                </a:schemeClr>
              </a:gs>
              <a:gs pos="74000">
                <a:srgbClr val="9D72B5"/>
              </a:gs>
              <a:gs pos="83000">
                <a:srgbClr val="9D72B5"/>
              </a:gs>
              <a:gs pos="100000">
                <a:srgbClr val="9D72B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B3E3DACB-84FD-9D8C-984C-7E9A24DCF773}"/>
              </a:ext>
            </a:extLst>
          </p:cNvPr>
          <p:cNvSpPr txBox="1"/>
          <p:nvPr/>
        </p:nvSpPr>
        <p:spPr>
          <a:xfrm>
            <a:off x="7498081" y="5686264"/>
            <a:ext cx="4693920" cy="307777"/>
          </a:xfrm>
          <a:prstGeom prst="rect">
            <a:avLst/>
          </a:prstGeom>
          <a:noFill/>
        </p:spPr>
        <p:txBody>
          <a:bodyPr wrap="square" rtlCol="0">
            <a:spAutoFit/>
          </a:bodyPr>
          <a:lstStyle/>
          <a:p>
            <a:r>
              <a:rPr lang="el-GR" b="1" dirty="0">
                <a:solidFill>
                  <a:schemeClr val="bg1"/>
                </a:solidFill>
              </a:rPr>
              <a:t>ΒΔ1 –  ΟΔΗΓΙΕΣ ΥΠΟΒΟΛΗΣ ΑΙΤΗΣΕΩΝ – ΚΑ120</a:t>
            </a:r>
          </a:p>
        </p:txBody>
      </p:sp>
    </p:spTree>
    <p:extLst>
      <p:ext uri="{BB962C8B-B14F-4D97-AF65-F5344CB8AC3E}">
        <p14:creationId xmlns:p14="http://schemas.microsoft.com/office/powerpoint/2010/main" val="38272833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1D39D1-6352-F1ED-C6BF-39ECF6F8E5A7}"/>
              </a:ext>
            </a:extLst>
          </p:cNvPr>
          <p:cNvPicPr>
            <a:picLocks noChangeAspect="1"/>
          </p:cNvPicPr>
          <p:nvPr/>
        </p:nvPicPr>
        <p:blipFill>
          <a:blip r:embed="rId3"/>
          <a:stretch>
            <a:fillRect/>
          </a:stretch>
        </p:blipFill>
        <p:spPr>
          <a:xfrm>
            <a:off x="0" y="638533"/>
            <a:ext cx="12192000" cy="3414827"/>
          </a:xfrm>
          <a:prstGeom prst="rect">
            <a:avLst/>
          </a:prstGeom>
        </p:spPr>
      </p:pic>
      <p:sp>
        <p:nvSpPr>
          <p:cNvPr id="2" name="TextBox 1"/>
          <p:cNvSpPr txBox="1"/>
          <p:nvPr/>
        </p:nvSpPr>
        <p:spPr>
          <a:xfrm>
            <a:off x="173212" y="46292"/>
            <a:ext cx="6157133" cy="523220"/>
          </a:xfrm>
          <a:prstGeom prst="rect">
            <a:avLst/>
          </a:prstGeom>
          <a:noFill/>
        </p:spPr>
        <p:txBody>
          <a:bodyPr wrap="square" rtlCol="0">
            <a:spAutoFit/>
          </a:bodyPr>
          <a:lstStyle/>
          <a:p>
            <a:r>
              <a:rPr lang="el-GR" sz="2800" b="1" dirty="0">
                <a:solidFill>
                  <a:schemeClr val="bg1"/>
                </a:solidFill>
              </a:rPr>
              <a:t>ΜΕΡΗ ΤΗΣ ΑΙΤΗΣΗΣ</a:t>
            </a:r>
            <a:endParaRPr lang="en-GB" sz="2800" b="1" dirty="0">
              <a:solidFill>
                <a:schemeClr val="bg1"/>
              </a:solidFill>
            </a:endParaRPr>
          </a:p>
        </p:txBody>
      </p:sp>
      <p:sp>
        <p:nvSpPr>
          <p:cNvPr id="19" name="Freeform 18"/>
          <p:cNvSpPr/>
          <p:nvPr/>
        </p:nvSpPr>
        <p:spPr>
          <a:xfrm>
            <a:off x="596794" y="1136396"/>
            <a:ext cx="10759054" cy="1705133"/>
          </a:xfrm>
          <a:custGeom>
            <a:avLst/>
            <a:gdLst>
              <a:gd name="connsiteX0" fmla="*/ 0 w 1945258"/>
              <a:gd name="connsiteY0" fmla="*/ 0 h 1705133"/>
              <a:gd name="connsiteX1" fmla="*/ 1945258 w 1945258"/>
              <a:gd name="connsiteY1" fmla="*/ 0 h 1705133"/>
              <a:gd name="connsiteX2" fmla="*/ 1945258 w 1945258"/>
              <a:gd name="connsiteY2" fmla="*/ 1705133 h 1705133"/>
              <a:gd name="connsiteX3" fmla="*/ 0 w 1945258"/>
              <a:gd name="connsiteY3" fmla="*/ 1705133 h 1705133"/>
              <a:gd name="connsiteX4" fmla="*/ 0 w 1945258"/>
              <a:gd name="connsiteY4" fmla="*/ 0 h 170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258" h="1705133">
                <a:moveTo>
                  <a:pt x="0" y="0"/>
                </a:moveTo>
                <a:lnTo>
                  <a:pt x="1945258" y="0"/>
                </a:lnTo>
                <a:lnTo>
                  <a:pt x="1945258" y="1705133"/>
                </a:lnTo>
                <a:lnTo>
                  <a:pt x="0" y="17051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342900" lvl="0" indent="-342900" defTabSz="800100">
              <a:lnSpc>
                <a:spcPct val="90000"/>
              </a:lnSpc>
              <a:spcBef>
                <a:spcPct val="0"/>
              </a:spcBef>
              <a:spcAft>
                <a:spcPct val="35000"/>
              </a:spcAft>
              <a:buFont typeface="Wingdings" panose="05000000000000000000" pitchFamily="2" charset="2"/>
              <a:buChar char="§"/>
            </a:pPr>
            <a:endParaRPr lang="el-GR" sz="2000" b="1" dirty="0">
              <a:solidFill>
                <a:schemeClr val="tx1"/>
              </a:solidFill>
            </a:endParaRPr>
          </a:p>
          <a:p>
            <a:pPr marL="342900" lvl="0" indent="-342900" defTabSz="800100">
              <a:lnSpc>
                <a:spcPct val="90000"/>
              </a:lnSpc>
              <a:spcBef>
                <a:spcPct val="0"/>
              </a:spcBef>
              <a:spcAft>
                <a:spcPct val="35000"/>
              </a:spcAft>
              <a:buFont typeface="Wingdings" panose="05000000000000000000" pitchFamily="2" charset="2"/>
              <a:buChar char="§"/>
            </a:pPr>
            <a:endParaRPr lang="el-GR" sz="2000" b="1" dirty="0">
              <a:solidFill>
                <a:schemeClr val="tx1"/>
              </a:solidFill>
            </a:endParaRPr>
          </a:p>
          <a:p>
            <a:pPr lvl="0" defTabSz="800100">
              <a:lnSpc>
                <a:spcPct val="90000"/>
              </a:lnSpc>
              <a:spcBef>
                <a:spcPct val="0"/>
              </a:spcBef>
              <a:spcAft>
                <a:spcPct val="35000"/>
              </a:spcAft>
            </a:pPr>
            <a:endParaRPr lang="el-GR" sz="2000" b="1" dirty="0">
              <a:solidFill>
                <a:schemeClr val="tx1"/>
              </a:solidFill>
            </a:endParaRPr>
          </a:p>
        </p:txBody>
      </p:sp>
      <p:sp>
        <p:nvSpPr>
          <p:cNvPr id="17" name="Rectangle 16">
            <a:extLst>
              <a:ext uri="{FF2B5EF4-FFF2-40B4-BE49-F238E27FC236}">
                <a16:creationId xmlns:a16="http://schemas.microsoft.com/office/drawing/2014/main" id="{801E543D-28C7-71A0-68F9-7923B52B9700}"/>
              </a:ext>
            </a:extLst>
          </p:cNvPr>
          <p:cNvSpPr/>
          <p:nvPr/>
        </p:nvSpPr>
        <p:spPr>
          <a:xfrm>
            <a:off x="2011680" y="1948350"/>
            <a:ext cx="1691639" cy="97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ln>
                <a:solidFill>
                  <a:schemeClr val="bg1"/>
                </a:solidFill>
              </a:ln>
              <a:solidFill>
                <a:schemeClr val="bg1"/>
              </a:solidFill>
            </a:endParaRPr>
          </a:p>
        </p:txBody>
      </p:sp>
      <p:sp>
        <p:nvSpPr>
          <p:cNvPr id="20" name="Rectangle 19">
            <a:extLst>
              <a:ext uri="{FF2B5EF4-FFF2-40B4-BE49-F238E27FC236}">
                <a16:creationId xmlns:a16="http://schemas.microsoft.com/office/drawing/2014/main" id="{95E197E2-CAB3-65B6-26AC-AA58A5452906}"/>
              </a:ext>
            </a:extLst>
          </p:cNvPr>
          <p:cNvSpPr/>
          <p:nvPr/>
        </p:nvSpPr>
        <p:spPr>
          <a:xfrm>
            <a:off x="4770120" y="3345060"/>
            <a:ext cx="1691639" cy="97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ln>
                <a:solidFill>
                  <a:schemeClr val="bg1"/>
                </a:solidFill>
              </a:ln>
              <a:solidFill>
                <a:schemeClr val="bg1"/>
              </a:solidFill>
            </a:endParaRPr>
          </a:p>
        </p:txBody>
      </p:sp>
      <p:sp>
        <p:nvSpPr>
          <p:cNvPr id="21" name="Rectangle 20">
            <a:extLst>
              <a:ext uri="{FF2B5EF4-FFF2-40B4-BE49-F238E27FC236}">
                <a16:creationId xmlns:a16="http://schemas.microsoft.com/office/drawing/2014/main" id="{303D8ECB-3821-0A8E-B56F-124ACDFCB369}"/>
              </a:ext>
            </a:extLst>
          </p:cNvPr>
          <p:cNvSpPr/>
          <p:nvPr/>
        </p:nvSpPr>
        <p:spPr>
          <a:xfrm>
            <a:off x="842010" y="4348659"/>
            <a:ext cx="1691639" cy="97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ln>
                <a:solidFill>
                  <a:schemeClr val="bg1"/>
                </a:solidFill>
              </a:ln>
              <a:solidFill>
                <a:schemeClr val="bg1"/>
              </a:solidFill>
            </a:endParaRPr>
          </a:p>
        </p:txBody>
      </p:sp>
      <p:pic>
        <p:nvPicPr>
          <p:cNvPr id="8" name="Picture 7">
            <a:extLst>
              <a:ext uri="{FF2B5EF4-FFF2-40B4-BE49-F238E27FC236}">
                <a16:creationId xmlns:a16="http://schemas.microsoft.com/office/drawing/2014/main" id="{F0DB7DFC-C9CA-0C25-888F-F12412A8A837}"/>
              </a:ext>
            </a:extLst>
          </p:cNvPr>
          <p:cNvPicPr>
            <a:picLocks noChangeAspect="1"/>
          </p:cNvPicPr>
          <p:nvPr/>
        </p:nvPicPr>
        <p:blipFill>
          <a:blip r:embed="rId4"/>
          <a:stretch>
            <a:fillRect/>
          </a:stretch>
        </p:blipFill>
        <p:spPr>
          <a:xfrm>
            <a:off x="6265423" y="2124935"/>
            <a:ext cx="5687219" cy="3477110"/>
          </a:xfrm>
          <a:prstGeom prst="rect">
            <a:avLst/>
          </a:prstGeom>
          <a:ln w="38100">
            <a:solidFill>
              <a:srgbClr val="FF0000"/>
            </a:solidFill>
          </a:ln>
        </p:spPr>
      </p:pic>
      <p:cxnSp>
        <p:nvCxnSpPr>
          <p:cNvPr id="10" name="Straight Arrow Connector 9">
            <a:extLst>
              <a:ext uri="{FF2B5EF4-FFF2-40B4-BE49-F238E27FC236}">
                <a16:creationId xmlns:a16="http://schemas.microsoft.com/office/drawing/2014/main" id="{9A88EA3D-6FFA-EBDD-EB84-9BC3C4F90572}"/>
              </a:ext>
            </a:extLst>
          </p:cNvPr>
          <p:cNvCxnSpPr>
            <a:cxnSpLocks/>
          </p:cNvCxnSpPr>
          <p:nvPr/>
        </p:nvCxnSpPr>
        <p:spPr>
          <a:xfrm>
            <a:off x="3430905" y="3012496"/>
            <a:ext cx="267843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768B99-7827-1D95-06AD-2B33D4EB766C}"/>
              </a:ext>
            </a:extLst>
          </p:cNvPr>
          <p:cNvCxnSpPr>
            <a:cxnSpLocks/>
          </p:cNvCxnSpPr>
          <p:nvPr/>
        </p:nvCxnSpPr>
        <p:spPr>
          <a:xfrm>
            <a:off x="3444604" y="2636927"/>
            <a:ext cx="0" cy="37556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1303089-75F2-FA2A-AED8-6D9B6321E369}"/>
              </a:ext>
            </a:extLst>
          </p:cNvPr>
          <p:cNvSpPr txBox="1"/>
          <p:nvPr/>
        </p:nvSpPr>
        <p:spPr>
          <a:xfrm>
            <a:off x="173212" y="4445726"/>
            <a:ext cx="5687219" cy="1323439"/>
          </a:xfrm>
          <a:prstGeom prst="rect">
            <a:avLst/>
          </a:prstGeom>
          <a:solidFill>
            <a:srgbClr val="FF0000"/>
          </a:solidFill>
        </p:spPr>
        <p:txBody>
          <a:bodyPr wrap="square">
            <a:spAutoFit/>
          </a:bodyPr>
          <a:lstStyle/>
          <a:p>
            <a:pPr marL="0" indent="0" algn="just">
              <a:buNone/>
              <a:defRPr/>
            </a:pPr>
            <a:r>
              <a:rPr lang="el-GR" altLang="en-US" sz="1600" dirty="0">
                <a:solidFill>
                  <a:schemeClr val="bg1"/>
                </a:solidFill>
                <a:latin typeface="Verdana" panose="020B0604030504040204" pitchFamily="34" charset="0"/>
                <a:ea typeface="Verdana" panose="020B0604030504040204" pitchFamily="34" charset="0"/>
              </a:rPr>
              <a:t>Πρόσκληση ατόμων με πρόσβαση στην αίτηση</a:t>
            </a:r>
          </a:p>
          <a:p>
            <a:pPr marL="0" indent="0" algn="just">
              <a:buNone/>
              <a:defRPr/>
            </a:pPr>
            <a:r>
              <a:rPr lang="el-GR" altLang="en-US" sz="1600" dirty="0">
                <a:solidFill>
                  <a:schemeClr val="bg1"/>
                </a:solidFill>
                <a:latin typeface="Verdana" panose="020B0604030504040204" pitchFamily="34" charset="0"/>
                <a:ea typeface="Verdana" panose="020B0604030504040204" pitchFamily="34" charset="0"/>
              </a:rPr>
              <a:t>Δυνατότητα εκχώρησης διαφορετικών δικαιωμάτων</a:t>
            </a:r>
            <a:r>
              <a:rPr lang="en-US" altLang="en-US" sz="1600" dirty="0">
                <a:solidFill>
                  <a:schemeClr val="bg1"/>
                </a:solidFill>
                <a:latin typeface="Verdana" panose="020B0604030504040204" pitchFamily="34" charset="0"/>
                <a:ea typeface="Verdana" panose="020B0604030504040204" pitchFamily="34" charset="0"/>
              </a:rPr>
              <a:t>:</a:t>
            </a:r>
          </a:p>
          <a:p>
            <a:pPr marL="285750" indent="-285750" algn="just">
              <a:buFont typeface="Arial" panose="020B0604020202020204" pitchFamily="34" charset="0"/>
              <a:buChar char="•"/>
              <a:defRPr/>
            </a:pPr>
            <a:r>
              <a:rPr lang="en-US" altLang="en-US" sz="1600" dirty="0">
                <a:solidFill>
                  <a:schemeClr val="bg1"/>
                </a:solidFill>
                <a:latin typeface="Verdana" panose="020B0604030504040204" pitchFamily="34" charset="0"/>
                <a:ea typeface="Verdana" panose="020B0604030504040204" pitchFamily="34" charset="0"/>
              </a:rPr>
              <a:t>READ</a:t>
            </a:r>
          </a:p>
          <a:p>
            <a:pPr marL="285750" indent="-285750" algn="just">
              <a:buFont typeface="Arial" panose="020B0604020202020204" pitchFamily="34" charset="0"/>
              <a:buChar char="•"/>
              <a:defRPr/>
            </a:pPr>
            <a:r>
              <a:rPr lang="en-US" altLang="en-US" sz="1600" dirty="0">
                <a:solidFill>
                  <a:schemeClr val="bg1"/>
                </a:solidFill>
                <a:latin typeface="Verdana" panose="020B0604030504040204" pitchFamily="34" charset="0"/>
                <a:ea typeface="Verdana" panose="020B0604030504040204" pitchFamily="34" charset="0"/>
              </a:rPr>
              <a:t>READ/WRITE</a:t>
            </a:r>
          </a:p>
          <a:p>
            <a:pPr marL="285750" indent="-285750" algn="just">
              <a:buFont typeface="Arial" panose="020B0604020202020204" pitchFamily="34" charset="0"/>
              <a:buChar char="•"/>
              <a:defRPr/>
            </a:pPr>
            <a:r>
              <a:rPr lang="en-US" altLang="en-US" sz="1600" dirty="0">
                <a:solidFill>
                  <a:schemeClr val="bg1"/>
                </a:solidFill>
                <a:latin typeface="Verdana" panose="020B0604030504040204" pitchFamily="34" charset="0"/>
                <a:ea typeface="Verdana" panose="020B0604030504040204" pitchFamily="34" charset="0"/>
              </a:rPr>
              <a:t>READ/WRITE/EDIT</a:t>
            </a:r>
          </a:p>
        </p:txBody>
      </p:sp>
    </p:spTree>
    <p:extLst>
      <p:ext uri="{BB962C8B-B14F-4D97-AF65-F5344CB8AC3E}">
        <p14:creationId xmlns:p14="http://schemas.microsoft.com/office/powerpoint/2010/main" val="3542966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28">
          <a:extLst>
            <a:ext uri="{FF2B5EF4-FFF2-40B4-BE49-F238E27FC236}">
              <a16:creationId xmlns:a16="http://schemas.microsoft.com/office/drawing/2014/main" id="{A322A8E5-C654-C21F-CBC7-4160B0F6602D}"/>
            </a:ext>
          </a:extLst>
        </p:cNvPr>
        <p:cNvGrpSpPr/>
        <p:nvPr/>
      </p:nvGrpSpPr>
      <p:grpSpPr>
        <a:xfrm>
          <a:off x="0" y="0"/>
          <a:ext cx="0" cy="0"/>
          <a:chOff x="0" y="0"/>
          <a:chExt cx="0" cy="0"/>
        </a:xfrm>
      </p:grpSpPr>
      <p:sp>
        <p:nvSpPr>
          <p:cNvPr id="1129" name="Google Shape;1129;p78">
            <a:extLst>
              <a:ext uri="{FF2B5EF4-FFF2-40B4-BE49-F238E27FC236}">
                <a16:creationId xmlns:a16="http://schemas.microsoft.com/office/drawing/2014/main" id="{8157D41E-C54D-7D98-B623-09870B61F59D}"/>
              </a:ext>
            </a:extLst>
          </p:cNvPr>
          <p:cNvSpPr txBox="1">
            <a:spLocks noGrp="1"/>
          </p:cNvSpPr>
          <p:nvPr>
            <p:ph type="title"/>
          </p:nvPr>
        </p:nvSpPr>
        <p:spPr>
          <a:xfrm>
            <a:off x="445719" y="714722"/>
            <a:ext cx="5963285" cy="452120"/>
          </a:xfrm>
          <a:prstGeom prst="rect">
            <a:avLst/>
          </a:prstGeom>
          <a:noFill/>
          <a:ln>
            <a:noFill/>
          </a:ln>
        </p:spPr>
        <p:txBody>
          <a:bodyPr spcFirstLastPara="1" wrap="square" lIns="0" tIns="12050" rIns="0" bIns="0" anchor="t" anchorCtr="0">
            <a:spAutoFit/>
          </a:bodyPr>
          <a:lstStyle/>
          <a:p>
            <a:pPr marL="12700" lvl="0" indent="0" algn="l" rtl="0">
              <a:lnSpc>
                <a:spcPct val="100000"/>
              </a:lnSpc>
              <a:spcBef>
                <a:spcPts val="0"/>
              </a:spcBef>
              <a:spcAft>
                <a:spcPts val="0"/>
              </a:spcAft>
              <a:buNone/>
            </a:pPr>
            <a:r>
              <a:rPr lang="el-GR" sz="2800">
                <a:solidFill>
                  <a:schemeClr val="dk1"/>
                </a:solidFill>
              </a:rPr>
              <a:t>Υποβολή Αίτησης:</a:t>
            </a:r>
            <a:endParaRPr sz="2800">
              <a:solidFill>
                <a:schemeClr val="dk1"/>
              </a:solidFill>
            </a:endParaRPr>
          </a:p>
        </p:txBody>
      </p:sp>
      <p:sp>
        <p:nvSpPr>
          <p:cNvPr id="1130" name="Google Shape;1130;p78">
            <a:extLst>
              <a:ext uri="{FF2B5EF4-FFF2-40B4-BE49-F238E27FC236}">
                <a16:creationId xmlns:a16="http://schemas.microsoft.com/office/drawing/2014/main" id="{B6C6959B-B758-7EAB-055B-16EF6809051A}"/>
              </a:ext>
            </a:extLst>
          </p:cNvPr>
          <p:cNvSpPr txBox="1"/>
          <p:nvPr/>
        </p:nvSpPr>
        <p:spPr>
          <a:xfrm>
            <a:off x="445719" y="1230146"/>
            <a:ext cx="10702925" cy="1276350"/>
          </a:xfrm>
          <a:prstGeom prst="rect">
            <a:avLst/>
          </a:prstGeom>
          <a:noFill/>
          <a:ln>
            <a:noFill/>
          </a:ln>
        </p:spPr>
        <p:txBody>
          <a:bodyPr spcFirstLastPara="1" wrap="square" lIns="0" tIns="12050" rIns="0" bIns="0" anchor="t" anchorCtr="0">
            <a:spAutoFit/>
          </a:bodyPr>
          <a:lstStyle/>
          <a:p>
            <a:pPr marL="12700" marR="0" lvl="0" indent="0" algn="l" defTabSz="914400" rtl="0" eaLnBrk="1" fontAlgn="auto" latinLnBrk="0" hangingPunct="1">
              <a:lnSpc>
                <a:spcPct val="100000"/>
              </a:lnSpc>
              <a:spcBef>
                <a:spcPts val="0"/>
              </a:spcBef>
              <a:spcAft>
                <a:spcPts val="0"/>
              </a:spcAft>
              <a:buClr>
                <a:srgbClr val="FF0000"/>
              </a:buClr>
              <a:buSzPts val="2200"/>
              <a:buFont typeface="Calibri"/>
              <a:buNone/>
              <a:tabLst/>
              <a:defRPr/>
            </a:pPr>
            <a:r>
              <a:rPr kumimoji="0" lang="el-GR" sz="2200" b="1" i="0" u="none" strike="noStrike" kern="0" cap="none" spc="0" normalizeH="0" baseline="0" noProof="0">
                <a:ln>
                  <a:noFill/>
                </a:ln>
                <a:solidFill>
                  <a:srgbClr val="FF0000"/>
                </a:solidFill>
                <a:effectLst/>
                <a:uLnTx/>
                <a:uFillTx/>
                <a:latin typeface="Calibri"/>
                <a:ea typeface="Calibri"/>
                <a:cs typeface="Calibri"/>
                <a:sym typeface="Calibri"/>
              </a:rPr>
              <a:t>Μόλις πατηθεί το κουμπί Submit:</a:t>
            </a:r>
            <a:endParaRPr kumimoji="0" sz="22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25"/>
              </a:spcBef>
              <a:spcAft>
                <a:spcPts val="0"/>
              </a:spcAft>
              <a:buClr>
                <a:srgbClr val="000000"/>
              </a:buClr>
              <a:buSzPts val="1950"/>
              <a:buFont typeface="Calibri"/>
              <a:buNone/>
              <a:tabLst/>
              <a:defRPr/>
            </a:pPr>
            <a:endParaRPr kumimoji="0" sz="1950" b="0" i="0" u="none" strike="noStrike" kern="0" cap="none" spc="0" normalizeH="0" baseline="0" noProof="0">
              <a:ln>
                <a:noFill/>
              </a:ln>
              <a:solidFill>
                <a:srgbClr val="000000"/>
              </a:solidFill>
              <a:effectLst/>
              <a:uLnTx/>
              <a:uFillTx/>
              <a:latin typeface="Calibri"/>
              <a:ea typeface="Calibri"/>
              <a:cs typeface="Calibri"/>
              <a:sym typeface="Calibri"/>
            </a:endParaRPr>
          </a:p>
          <a:p>
            <a:pPr marL="12700" marR="0" lvl="0" indent="0" algn="l" defTabSz="914400" rtl="0" eaLnBrk="1" fontAlgn="auto" latinLnBrk="0" hangingPunct="1">
              <a:lnSpc>
                <a:spcPct val="100000"/>
              </a:lnSpc>
              <a:spcBef>
                <a:spcPts val="0"/>
              </a:spcBef>
              <a:spcAft>
                <a:spcPts val="0"/>
              </a:spcAft>
              <a:buClr>
                <a:srgbClr val="FF0000"/>
              </a:buClr>
              <a:buSzPts val="2000"/>
              <a:buFont typeface="Calibri"/>
              <a:buNone/>
              <a:tabLst/>
              <a:defRPr/>
            </a:pPr>
            <a:r>
              <a:rPr kumimoji="0" lang="el-GR" sz="2000" b="0" i="0" u="none" strike="noStrike" kern="0" cap="none" spc="0" normalizeH="0" baseline="0" noProof="0">
                <a:ln>
                  <a:noFill/>
                </a:ln>
                <a:solidFill>
                  <a:srgbClr val="FF0000"/>
                </a:solidFill>
                <a:effectLst/>
                <a:uLnTx/>
                <a:uFillTx/>
                <a:latin typeface="Calibri"/>
                <a:ea typeface="Calibri"/>
                <a:cs typeface="Calibri"/>
                <a:sym typeface="Calibri"/>
              </a:rPr>
              <a:t>1. Εμφανίζεται το πιο κάτω μήνυμα, το οποίο </a:t>
            </a:r>
            <a:r>
              <a:rPr kumimoji="0" lang="el-GR" sz="2000" b="1" i="0" u="none" strike="noStrike" kern="0" cap="none" spc="0" normalizeH="0" baseline="0" noProof="0">
                <a:ln>
                  <a:noFill/>
                </a:ln>
                <a:solidFill>
                  <a:srgbClr val="FF0000"/>
                </a:solidFill>
                <a:effectLst/>
                <a:uLnTx/>
                <a:uFillTx/>
                <a:latin typeface="Calibri"/>
                <a:ea typeface="Calibri"/>
                <a:cs typeface="Calibri"/>
                <a:sym typeface="Calibri"/>
              </a:rPr>
              <a:t>επιβεβαιώνει την υποβολή</a:t>
            </a:r>
            <a:r>
              <a:rPr kumimoji="0" lang="el-GR" sz="2000" b="0" i="0" u="none" strike="noStrike" kern="0" cap="none" spc="0" normalizeH="0" baseline="0" noProof="0">
                <a:ln>
                  <a:noFill/>
                </a:ln>
                <a:solidFill>
                  <a:srgbClr val="FF0000"/>
                </a:solidFill>
                <a:effectLst/>
                <a:uLnTx/>
                <a:uFillTx/>
                <a:latin typeface="Calibri"/>
                <a:ea typeface="Calibri"/>
                <a:cs typeface="Calibri"/>
                <a:sym typeface="Calibri"/>
              </a:rPr>
              <a:t>. Με το πάτημα του κουμπιού</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12700" marR="0" lvl="0" indent="0" algn="l" defTabSz="914400" rtl="0" eaLnBrk="1" fontAlgn="auto" latinLnBrk="0" hangingPunct="1">
              <a:lnSpc>
                <a:spcPct val="100000"/>
              </a:lnSpc>
              <a:spcBef>
                <a:spcPts val="5"/>
              </a:spcBef>
              <a:spcAft>
                <a:spcPts val="0"/>
              </a:spcAft>
              <a:buClr>
                <a:srgbClr val="FF0000"/>
              </a:buClr>
              <a:buSzPts val="2000"/>
              <a:buFont typeface="Calibri"/>
              <a:buNone/>
              <a:tabLst/>
              <a:defRPr/>
            </a:pPr>
            <a:r>
              <a:rPr kumimoji="0" lang="el-GR" sz="2000" b="0" i="0" u="none" strike="noStrike" kern="0" cap="none" spc="0" normalizeH="0" baseline="0" noProof="0">
                <a:ln>
                  <a:noFill/>
                </a:ln>
                <a:solidFill>
                  <a:srgbClr val="FF0000"/>
                </a:solidFill>
                <a:effectLst/>
                <a:uLnTx/>
                <a:uFillTx/>
                <a:latin typeface="Calibri"/>
                <a:ea typeface="Calibri"/>
                <a:cs typeface="Calibri"/>
                <a:sym typeface="Calibri"/>
              </a:rPr>
              <a:t>OK, το μήνυμα κλείνει.</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131" name="Google Shape;1131;p78">
            <a:extLst>
              <a:ext uri="{FF2B5EF4-FFF2-40B4-BE49-F238E27FC236}">
                <a16:creationId xmlns:a16="http://schemas.microsoft.com/office/drawing/2014/main" id="{815C6C43-CF75-4374-1D47-7A88A98F5661}"/>
              </a:ext>
            </a:extLst>
          </p:cNvPr>
          <p:cNvPicPr preferRelativeResize="0"/>
          <p:nvPr/>
        </p:nvPicPr>
        <p:blipFill rotWithShape="1">
          <a:blip r:embed="rId3">
            <a:alphaModFix/>
          </a:blip>
          <a:srcRect/>
          <a:stretch/>
        </p:blipFill>
        <p:spPr>
          <a:xfrm>
            <a:off x="2790444" y="2729483"/>
            <a:ext cx="6611111" cy="1981200"/>
          </a:xfrm>
          <a:prstGeom prst="rect">
            <a:avLst/>
          </a:prstGeom>
          <a:noFill/>
          <a:ln>
            <a:noFill/>
          </a:ln>
        </p:spPr>
      </p:pic>
      <p:sp>
        <p:nvSpPr>
          <p:cNvPr id="1132" name="Google Shape;1132;p78">
            <a:extLst>
              <a:ext uri="{FF2B5EF4-FFF2-40B4-BE49-F238E27FC236}">
                <a16:creationId xmlns:a16="http://schemas.microsoft.com/office/drawing/2014/main" id="{3A773482-B778-45D6-7BFD-263615849AB3}"/>
              </a:ext>
            </a:extLst>
          </p:cNvPr>
          <p:cNvSpPr txBox="1"/>
          <p:nvPr/>
        </p:nvSpPr>
        <p:spPr>
          <a:xfrm>
            <a:off x="445719" y="5571845"/>
            <a:ext cx="9824720" cy="635635"/>
          </a:xfrm>
          <a:prstGeom prst="rect">
            <a:avLst/>
          </a:prstGeom>
          <a:noFill/>
          <a:ln>
            <a:noFill/>
          </a:ln>
        </p:spPr>
        <p:txBody>
          <a:bodyPr spcFirstLastPara="1" wrap="square" lIns="0" tIns="12700" rIns="0" bIns="0" anchor="t" anchorCtr="0">
            <a:spAutoFit/>
          </a:bodyPr>
          <a:lstStyle/>
          <a:p>
            <a:pPr marL="12700" marR="5080" lvl="0" indent="0" algn="l" defTabSz="914400" rtl="0" eaLnBrk="1" fontAlgn="auto" latinLnBrk="0" hangingPunct="1">
              <a:lnSpc>
                <a:spcPct val="100000"/>
              </a:lnSpc>
              <a:spcBef>
                <a:spcPts val="0"/>
              </a:spcBef>
              <a:spcAft>
                <a:spcPts val="0"/>
              </a:spcAft>
              <a:buClr>
                <a:srgbClr val="FF0000"/>
              </a:buClr>
              <a:buSzPts val="2000"/>
              <a:buFont typeface="Calibri"/>
              <a:buNone/>
              <a:tabLst/>
              <a:defRPr/>
            </a:pPr>
            <a:r>
              <a:rPr kumimoji="0" lang="el-GR" sz="2000" b="0" i="0" u="none" strike="noStrike" kern="0" cap="none" spc="0" normalizeH="0" baseline="0" noProof="0">
                <a:ln>
                  <a:noFill/>
                </a:ln>
                <a:solidFill>
                  <a:srgbClr val="FF0000"/>
                </a:solidFill>
                <a:effectLst/>
                <a:uLnTx/>
                <a:uFillTx/>
                <a:latin typeface="Calibri"/>
                <a:ea typeface="Calibri"/>
                <a:cs typeface="Calibri"/>
                <a:sym typeface="Calibri"/>
              </a:rPr>
              <a:t>2. Ο χρήστης </a:t>
            </a:r>
            <a:r>
              <a:rPr kumimoji="0" lang="el-GR" sz="2000" b="0" i="0" u="sng" strike="noStrike" kern="0" cap="none" spc="0" normalizeH="0" baseline="0" noProof="0">
                <a:ln>
                  <a:noFill/>
                </a:ln>
                <a:solidFill>
                  <a:srgbClr val="FF0000"/>
                </a:solidFill>
                <a:effectLst/>
                <a:uLnTx/>
                <a:uFillTx/>
                <a:latin typeface="Calibri"/>
                <a:ea typeface="Calibri"/>
                <a:cs typeface="Calibri"/>
                <a:sym typeface="Calibri"/>
              </a:rPr>
              <a:t>αυτόματα μεταφέρεται</a:t>
            </a:r>
            <a:r>
              <a:rPr kumimoji="0" lang="el-GR" sz="2000" b="0" i="0" u="none" strike="noStrike" kern="0" cap="none" spc="0" normalizeH="0" baseline="0" noProof="0">
                <a:ln>
                  <a:noFill/>
                </a:ln>
                <a:solidFill>
                  <a:srgbClr val="FF0000"/>
                </a:solidFill>
                <a:effectLst/>
                <a:uLnTx/>
                <a:uFillTx/>
                <a:latin typeface="Calibri"/>
                <a:ea typeface="Calibri"/>
                <a:cs typeface="Calibri"/>
                <a:sym typeface="Calibri"/>
              </a:rPr>
              <a:t> στην οθόνη </a:t>
            </a:r>
            <a:r>
              <a:rPr kumimoji="0" lang="el-GR" sz="2000" b="1" i="0" u="none" strike="noStrike" kern="0" cap="none" spc="0" normalizeH="0" baseline="0" noProof="0">
                <a:ln>
                  <a:noFill/>
                </a:ln>
                <a:solidFill>
                  <a:srgbClr val="FF0000"/>
                </a:solidFill>
                <a:effectLst/>
                <a:uLnTx/>
                <a:uFillTx/>
                <a:latin typeface="Calibri"/>
                <a:ea typeface="Calibri"/>
                <a:cs typeface="Calibri"/>
                <a:sym typeface="Calibri"/>
              </a:rPr>
              <a:t>My applications </a:t>
            </a:r>
            <a:r>
              <a:rPr kumimoji="0" lang="el-GR" sz="2000" b="0" i="0" u="none" strike="noStrike" kern="0" cap="none" spc="0" normalizeH="0" baseline="0" noProof="0">
                <a:ln>
                  <a:noFill/>
                </a:ln>
                <a:solidFill>
                  <a:srgbClr val="FF0000"/>
                </a:solidFill>
                <a:effectLst/>
                <a:uLnTx/>
                <a:uFillTx/>
                <a:latin typeface="Calibri"/>
                <a:ea typeface="Calibri"/>
                <a:cs typeface="Calibri"/>
                <a:sym typeface="Calibri"/>
              </a:rPr>
              <a:t>όπου βλέπει την αίτησή του  σε κατάσταση </a:t>
            </a:r>
            <a:r>
              <a:rPr kumimoji="0" lang="el-GR" sz="2000" b="1" i="0" u="none" strike="noStrike" kern="0" cap="none" spc="0" normalizeH="0" baseline="0" noProof="0">
                <a:ln>
                  <a:noFill/>
                </a:ln>
                <a:solidFill>
                  <a:srgbClr val="FF0000"/>
                </a:solidFill>
                <a:effectLst/>
                <a:uLnTx/>
                <a:uFillTx/>
                <a:latin typeface="Calibri"/>
                <a:ea typeface="Calibri"/>
                <a:cs typeface="Calibri"/>
                <a:sym typeface="Calibri"/>
              </a:rPr>
              <a:t>SUBMITTED</a:t>
            </a:r>
            <a:r>
              <a:rPr kumimoji="0" lang="el-GR" sz="2000" b="0" i="0" u="none" strike="noStrike" kern="0" cap="none" spc="0" normalizeH="0" baseline="0" noProof="0">
                <a:ln>
                  <a:noFill/>
                </a:ln>
                <a:solidFill>
                  <a:srgbClr val="FF0000"/>
                </a:solidFill>
                <a:effectLst/>
                <a:uLnTx/>
                <a:uFillTx/>
                <a:latin typeface="Calibri"/>
                <a:ea typeface="Calibri"/>
                <a:cs typeface="Calibri"/>
                <a:sym typeface="Calibri"/>
              </a:rPr>
              <a:t>.</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33" name="Google Shape;1133;p78">
            <a:extLst>
              <a:ext uri="{FF2B5EF4-FFF2-40B4-BE49-F238E27FC236}">
                <a16:creationId xmlns:a16="http://schemas.microsoft.com/office/drawing/2014/main" id="{570DB677-985C-19DC-71FD-F3C80428EE69}"/>
              </a:ext>
            </a:extLst>
          </p:cNvPr>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2800" b="1" i="0" u="none" strike="noStrike" kern="0" cap="none" spc="0" normalizeH="0" baseline="0" noProof="0" dirty="0">
                <a:ln>
                  <a:noFill/>
                </a:ln>
                <a:solidFill>
                  <a:srgbClr val="FFFFFF"/>
                </a:solidFill>
                <a:effectLst/>
                <a:uLnTx/>
                <a:uFillTx/>
                <a:latin typeface="Calibri"/>
                <a:ea typeface="Calibri"/>
                <a:cs typeface="Calibri"/>
                <a:sym typeface="Calibri"/>
              </a:rPr>
              <a:t>ΜΕΡΗ ΤΗΣ ΑΙΤΗΣΗΣ</a:t>
            </a:r>
            <a:endParaRPr kumimoji="0" sz="2800" b="1"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46069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01">
          <a:extLst>
            <a:ext uri="{FF2B5EF4-FFF2-40B4-BE49-F238E27FC236}">
              <a16:creationId xmlns:a16="http://schemas.microsoft.com/office/drawing/2014/main" id="{82AD9A81-2A61-CF1E-12B3-7B53EA5995C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32AFD4-E4C1-3999-E9D1-2D686946A095}"/>
              </a:ext>
            </a:extLst>
          </p:cNvPr>
          <p:cNvSpPr txBox="1"/>
          <p:nvPr/>
        </p:nvSpPr>
        <p:spPr>
          <a:xfrm>
            <a:off x="3215472" y="2019719"/>
            <a:ext cx="5697415" cy="307777"/>
          </a:xfrm>
          <a:prstGeom prst="rect">
            <a:avLst/>
          </a:prstGeom>
          <a:solidFill>
            <a:srgbClr val="FFC000"/>
          </a:solidFill>
        </p:spPr>
        <p:txBody>
          <a:bodyPr wrap="square" rtlCol="0">
            <a:spAutoFit/>
          </a:bodyPr>
          <a:lstStyle/>
          <a:p>
            <a:endParaRPr lang="en-US" dirty="0"/>
          </a:p>
        </p:txBody>
      </p:sp>
      <p:sp>
        <p:nvSpPr>
          <p:cNvPr id="702" name="Google Shape;702;p36">
            <a:extLst>
              <a:ext uri="{FF2B5EF4-FFF2-40B4-BE49-F238E27FC236}">
                <a16:creationId xmlns:a16="http://schemas.microsoft.com/office/drawing/2014/main" id="{E4B51980-99AE-2925-7226-82E5D996571F}"/>
              </a:ext>
            </a:extLst>
          </p:cNvPr>
          <p:cNvSpPr txBox="1"/>
          <p:nvPr/>
        </p:nvSpPr>
        <p:spPr>
          <a:xfrm flipH="1">
            <a:off x="588966" y="920127"/>
            <a:ext cx="8194433"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600" b="1">
                <a:solidFill>
                  <a:schemeClr val="dk1"/>
                </a:solidFill>
                <a:latin typeface="Calibri"/>
                <a:ea typeface="Calibri"/>
                <a:cs typeface="Calibri"/>
                <a:sym typeface="Calibri"/>
              </a:rPr>
              <a:t>Υποβολή αίτησης </a:t>
            </a:r>
            <a:r>
              <a:rPr lang="el-GR" sz="2600" b="1" u="sng">
                <a:solidFill>
                  <a:schemeClr val="dk1"/>
                </a:solidFill>
                <a:latin typeface="Calibri"/>
                <a:ea typeface="Calibri"/>
                <a:cs typeface="Calibri"/>
                <a:sym typeface="Calibri"/>
              </a:rPr>
              <a:t>εκτός προθεσμίας</a:t>
            </a:r>
            <a:r>
              <a:rPr lang="el-GR" sz="2600" b="1">
                <a:solidFill>
                  <a:schemeClr val="dk1"/>
                </a:solidFill>
                <a:latin typeface="Calibri"/>
                <a:ea typeface="Calibri"/>
                <a:cs typeface="Calibri"/>
                <a:sym typeface="Calibri"/>
              </a:rPr>
              <a:t>:</a:t>
            </a:r>
            <a:endParaRPr sz="2600" b="1">
              <a:solidFill>
                <a:schemeClr val="dk1"/>
              </a:solidFill>
              <a:latin typeface="Calibri"/>
              <a:ea typeface="Calibri"/>
              <a:cs typeface="Calibri"/>
              <a:sym typeface="Calibri"/>
            </a:endParaRPr>
          </a:p>
        </p:txBody>
      </p:sp>
      <p:sp>
        <p:nvSpPr>
          <p:cNvPr id="703" name="Google Shape;703;p36">
            <a:extLst>
              <a:ext uri="{FF2B5EF4-FFF2-40B4-BE49-F238E27FC236}">
                <a16:creationId xmlns:a16="http://schemas.microsoft.com/office/drawing/2014/main" id="{BB7C56D5-7EF9-0BBA-CB49-5716D448B07A}"/>
              </a:ext>
            </a:extLst>
          </p:cNvPr>
          <p:cNvSpPr/>
          <p:nvPr/>
        </p:nvSpPr>
        <p:spPr>
          <a:xfrm>
            <a:off x="393895" y="1654256"/>
            <a:ext cx="11176313" cy="465050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2000" b="1" dirty="0">
                <a:solidFill>
                  <a:schemeClr val="dk1"/>
                </a:solidFill>
                <a:latin typeface="Calibri"/>
                <a:ea typeface="Calibri"/>
                <a:cs typeface="Calibri"/>
                <a:sym typeface="Calibri"/>
              </a:rPr>
              <a:t>Καταληκτική προθεσμία υποβολής αιτήσεων για Διαπίστευση (ΚΑ120):</a:t>
            </a:r>
            <a:endParaRPr sz="2000" b="1" dirty="0">
              <a:solidFill>
                <a:schemeClr val="dk1"/>
              </a:solidFill>
              <a:latin typeface="Calibri"/>
              <a:ea typeface="Calibri"/>
              <a:cs typeface="Calibri"/>
              <a:sym typeface="Calibri"/>
            </a:endParaRPr>
          </a:p>
          <a:p>
            <a:pPr marL="0" marR="0" lvl="0" indent="0" algn="ctr" rtl="0">
              <a:spcBef>
                <a:spcPts val="0"/>
              </a:spcBef>
              <a:spcAft>
                <a:spcPts val="0"/>
              </a:spcAft>
              <a:buNone/>
            </a:pPr>
            <a:r>
              <a:rPr lang="el-GR" sz="2000" b="1" dirty="0">
                <a:solidFill>
                  <a:srgbClr val="FF0000"/>
                </a:solidFill>
                <a:latin typeface="Calibri"/>
                <a:ea typeface="Calibri"/>
                <a:cs typeface="Calibri"/>
                <a:sym typeface="Calibri"/>
              </a:rPr>
              <a:t>29 Σεπτεμβρίου 2026, 12:00 ώρα Βρυξελλών</a:t>
            </a:r>
            <a:endParaRPr sz="2000" b="1" dirty="0">
              <a:solidFill>
                <a:srgbClr val="FF0000"/>
              </a:solidFill>
              <a:latin typeface="Calibri"/>
              <a:ea typeface="Calibri"/>
              <a:cs typeface="Calibri"/>
              <a:sym typeface="Calibri"/>
            </a:endParaRPr>
          </a:p>
          <a:p>
            <a:pPr marL="0" marR="0" lvl="0" indent="0" algn="just" rtl="0">
              <a:spcBef>
                <a:spcPts val="0"/>
              </a:spcBef>
              <a:spcAft>
                <a:spcPts val="0"/>
              </a:spcAft>
              <a:buNone/>
            </a:pPr>
            <a:endParaRPr sz="20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Εξαίρεση</a:t>
            </a:r>
            <a:r>
              <a:rPr lang="el-GR" sz="2000" b="1" dirty="0">
                <a:solidFill>
                  <a:schemeClr val="dk1"/>
                </a:solidFill>
                <a:latin typeface="Calibri"/>
                <a:ea typeface="Calibri"/>
                <a:cs typeface="Calibri"/>
                <a:sym typeface="Calibri"/>
              </a:rPr>
              <a:t> ΜΟΝΟ</a:t>
            </a:r>
            <a:r>
              <a:rPr lang="el-GR" sz="2000" dirty="0">
                <a:solidFill>
                  <a:schemeClr val="dk1"/>
                </a:solidFill>
                <a:latin typeface="Calibri"/>
                <a:ea typeface="Calibri"/>
                <a:cs typeface="Calibri"/>
                <a:sym typeface="Calibri"/>
              </a:rPr>
              <a:t> αν μπορεί να αποδειχθεί ότι προσπαθήσατε να υποβάλετε την αίτηση πριν την προθεσμία και δεν ήταν εφικτό </a:t>
            </a:r>
            <a:r>
              <a:rPr lang="el-GR" sz="2000" b="1" dirty="0">
                <a:solidFill>
                  <a:schemeClr val="dk1"/>
                </a:solidFill>
                <a:latin typeface="Calibri"/>
                <a:ea typeface="Calibri"/>
                <a:cs typeface="Calibri"/>
                <a:sym typeface="Calibri"/>
              </a:rPr>
              <a:t>για τεχνικούς λόγους της πλατφόρμας, </a:t>
            </a:r>
            <a:r>
              <a:rPr lang="el-GR" sz="2000" dirty="0">
                <a:solidFill>
                  <a:schemeClr val="dk1"/>
                </a:solidFill>
                <a:latin typeface="Calibri"/>
                <a:ea typeface="Calibri"/>
                <a:cs typeface="Calibri"/>
                <a:sym typeface="Calibri"/>
              </a:rPr>
              <a:t>ενώ πληρούνται οι πιο κάτω προϋποθέσεις:</a:t>
            </a:r>
            <a:endParaRPr dirty="0"/>
          </a:p>
          <a:p>
            <a:pPr marL="0" marR="0" lvl="0" indent="0" algn="just" rtl="0">
              <a:spcBef>
                <a:spcPts val="0"/>
              </a:spcBef>
              <a:spcAft>
                <a:spcPts val="0"/>
              </a:spcAft>
              <a:buNone/>
            </a:pPr>
            <a:endParaRPr sz="2000" dirty="0">
              <a:solidFill>
                <a:schemeClr val="dk1"/>
              </a:solidFill>
              <a:latin typeface="Calibri"/>
              <a:ea typeface="Calibri"/>
              <a:cs typeface="Calibri"/>
              <a:sym typeface="Calibri"/>
            </a:endParaRPr>
          </a:p>
          <a:p>
            <a:pPr marL="800100" marR="0" lvl="1" indent="-342900" algn="l" rtl="0">
              <a:spcBef>
                <a:spcPts val="0"/>
              </a:spcBef>
              <a:spcAft>
                <a:spcPts val="0"/>
              </a:spcAft>
              <a:buClr>
                <a:schemeClr val="dk1"/>
              </a:buClr>
              <a:buSzPts val="2000"/>
              <a:buFont typeface="Noto Sans Symbols"/>
              <a:buChar char="✔"/>
            </a:pPr>
            <a:r>
              <a:rPr lang="el-GR" sz="2000" b="0" i="0" u="none" strike="noStrike" cap="none" dirty="0">
                <a:solidFill>
                  <a:schemeClr val="dk1"/>
                </a:solidFill>
                <a:latin typeface="Calibri"/>
                <a:ea typeface="Calibri"/>
                <a:cs typeface="Calibri"/>
                <a:sym typeface="Calibri"/>
              </a:rPr>
              <a:t>Η ημερομηνία και ώρα της τελευταίας απόπειρας υποβολής, όπως αυτή καταγράφεται πάνω στην ίδια την αίτηση, (</a:t>
            </a:r>
            <a:r>
              <a:rPr lang="el-GR" sz="2000" b="1" i="0" u="none" strike="noStrike" cap="none" dirty="0">
                <a:solidFill>
                  <a:schemeClr val="dk1"/>
                </a:solidFill>
                <a:latin typeface="Calibri"/>
                <a:ea typeface="Calibri"/>
                <a:cs typeface="Calibri"/>
                <a:sym typeface="Calibri"/>
              </a:rPr>
              <a:t>ιστορικό υποβολής</a:t>
            </a:r>
            <a:r>
              <a:rPr lang="el-GR" sz="2000" b="0" i="0" u="none" strike="noStrike" cap="none" dirty="0">
                <a:solidFill>
                  <a:schemeClr val="dk1"/>
                </a:solidFill>
                <a:latin typeface="Calibri"/>
                <a:ea typeface="Calibri"/>
                <a:cs typeface="Calibri"/>
                <a:sym typeface="Calibri"/>
              </a:rPr>
              <a:t>) είναι πριν από την ισχύουσα προθεσμία</a:t>
            </a:r>
            <a:endParaRPr dirty="0"/>
          </a:p>
          <a:p>
            <a:pPr marL="800100" marR="0" lvl="1" indent="-215900" algn="l" rtl="0">
              <a:spcBef>
                <a:spcPts val="0"/>
              </a:spcBef>
              <a:spcAft>
                <a:spcPts val="0"/>
              </a:spcAft>
              <a:buClr>
                <a:schemeClr val="dk1"/>
              </a:buClr>
              <a:buSzPts val="2000"/>
              <a:buFont typeface="Noto Sans Symbols"/>
              <a:buNone/>
            </a:pPr>
            <a:endParaRPr sz="2000" b="0" i="0" u="none" strike="noStrike" cap="none" dirty="0">
              <a:solidFill>
                <a:schemeClr val="dk1"/>
              </a:solidFill>
              <a:latin typeface="Calibri"/>
              <a:ea typeface="Calibri"/>
              <a:cs typeface="Calibri"/>
              <a:sym typeface="Calibri"/>
            </a:endParaRPr>
          </a:p>
          <a:p>
            <a:pPr marL="800100" marR="0" lvl="1" indent="-342900" algn="l" rtl="0">
              <a:spcBef>
                <a:spcPts val="0"/>
              </a:spcBef>
              <a:spcAft>
                <a:spcPts val="0"/>
              </a:spcAft>
              <a:buClr>
                <a:schemeClr val="dk1"/>
              </a:buClr>
              <a:buSzPts val="2000"/>
              <a:buFont typeface="Noto Sans Symbols"/>
              <a:buChar char="✔"/>
            </a:pPr>
            <a:r>
              <a:rPr lang="el-GR" sz="2000" b="0" i="0" u="none" strike="noStrike" cap="none" dirty="0">
                <a:solidFill>
                  <a:schemeClr val="dk1"/>
                </a:solidFill>
                <a:latin typeface="Calibri"/>
                <a:ea typeface="Calibri"/>
                <a:cs typeface="Calibri"/>
                <a:sym typeface="Calibri"/>
              </a:rPr>
              <a:t>Έχετε ενημερώσει το ΙΔΕΠ </a:t>
            </a:r>
            <a:r>
              <a:rPr lang="el-GR" sz="2000" b="1" i="0" u="none" strike="noStrike" cap="none" dirty="0">
                <a:solidFill>
                  <a:schemeClr val="dk1"/>
                </a:solidFill>
                <a:latin typeface="Calibri"/>
                <a:ea typeface="Calibri"/>
                <a:cs typeface="Calibri"/>
                <a:sym typeface="Calibri"/>
              </a:rPr>
              <a:t>εντός 24 ωρών</a:t>
            </a:r>
            <a:r>
              <a:rPr lang="el-GR" sz="2000" b="0" i="0" u="none" strike="noStrike" cap="none" dirty="0">
                <a:solidFill>
                  <a:schemeClr val="dk1"/>
                </a:solidFill>
                <a:latin typeface="Calibri"/>
                <a:ea typeface="Calibri"/>
                <a:cs typeface="Calibri"/>
                <a:sym typeface="Calibri"/>
              </a:rPr>
              <a:t> μετά την προθεσμία</a:t>
            </a:r>
            <a:endParaRPr dirty="0"/>
          </a:p>
          <a:p>
            <a:pPr marL="800100" marR="0" lvl="1" indent="-215900" algn="l" rtl="0">
              <a:spcBef>
                <a:spcPts val="0"/>
              </a:spcBef>
              <a:spcAft>
                <a:spcPts val="0"/>
              </a:spcAft>
              <a:buClr>
                <a:schemeClr val="dk1"/>
              </a:buClr>
              <a:buSzPts val="2000"/>
              <a:buFont typeface="Noto Sans Symbols"/>
              <a:buNone/>
            </a:pPr>
            <a:endParaRPr sz="2000" b="0" i="0" u="none" strike="noStrike" cap="none" dirty="0">
              <a:solidFill>
                <a:schemeClr val="dk1"/>
              </a:solidFill>
              <a:latin typeface="Calibri"/>
              <a:ea typeface="Calibri"/>
              <a:cs typeface="Calibri"/>
              <a:sym typeface="Calibri"/>
            </a:endParaRPr>
          </a:p>
          <a:p>
            <a:pPr marL="800100" marR="0" lvl="1" indent="-342900" algn="l" rtl="0">
              <a:spcBef>
                <a:spcPts val="0"/>
              </a:spcBef>
              <a:spcAft>
                <a:spcPts val="0"/>
              </a:spcAft>
              <a:buClr>
                <a:schemeClr val="dk1"/>
              </a:buClr>
              <a:buSzPts val="2000"/>
              <a:buFont typeface="Noto Sans Symbols"/>
              <a:buChar char="✔"/>
            </a:pPr>
            <a:r>
              <a:rPr lang="el-GR" sz="2000" b="0" i="0" u="none" strike="noStrike" cap="none" dirty="0">
                <a:solidFill>
                  <a:schemeClr val="dk1"/>
                </a:solidFill>
                <a:latin typeface="Calibri"/>
                <a:ea typeface="Calibri"/>
                <a:cs typeface="Calibri"/>
                <a:sym typeface="Calibri"/>
              </a:rPr>
              <a:t>Έχετε αποστείλει στο ΙΔΕΠ </a:t>
            </a:r>
            <a:r>
              <a:rPr lang="el-GR" sz="2000" b="1" i="0" u="none" strike="noStrike" cap="none" dirty="0">
                <a:solidFill>
                  <a:schemeClr val="dk1"/>
                </a:solidFill>
                <a:latin typeface="Calibri"/>
                <a:ea typeface="Calibri"/>
                <a:cs typeface="Calibri"/>
                <a:sym typeface="Calibri"/>
              </a:rPr>
              <a:t>εντός 24 ωρών </a:t>
            </a:r>
            <a:r>
              <a:rPr lang="el-GR" sz="2000" b="0" i="0" u="none" strike="noStrike" cap="none" dirty="0">
                <a:solidFill>
                  <a:schemeClr val="dk1"/>
                </a:solidFill>
                <a:latin typeface="Calibri"/>
                <a:ea typeface="Calibri"/>
                <a:cs typeface="Calibri"/>
                <a:sym typeface="Calibri"/>
              </a:rPr>
              <a:t>μέσω email την αίτηση χωρίς τροποποιήσεις μετά την απόπειρα υποβολής (σε </a:t>
            </a:r>
            <a:r>
              <a:rPr lang="el-GR" sz="2000" b="0" i="0" u="none" strike="noStrike" cap="none" dirty="0" err="1">
                <a:solidFill>
                  <a:schemeClr val="dk1"/>
                </a:solidFill>
                <a:latin typeface="Calibri"/>
                <a:ea typeface="Calibri"/>
                <a:cs typeface="Calibri"/>
                <a:sym typeface="Calibri"/>
              </a:rPr>
              <a:t>pdf</a:t>
            </a:r>
            <a:r>
              <a:rPr lang="el-GR" sz="2000" b="0" i="0" u="none" strike="noStrike" cap="none" dirty="0">
                <a:solidFill>
                  <a:schemeClr val="dk1"/>
                </a:solidFill>
                <a:latin typeface="Calibri"/>
                <a:ea typeface="Calibri"/>
                <a:cs typeface="Calibri"/>
                <a:sym typeface="Calibri"/>
              </a:rPr>
              <a:t>)</a:t>
            </a:r>
            <a:endParaRPr dirty="0"/>
          </a:p>
          <a:p>
            <a:pPr marL="285750" marR="0" lvl="1" indent="-171450" algn="l" rtl="0">
              <a:lnSpc>
                <a:spcPct val="90000"/>
              </a:lnSpc>
              <a:spcBef>
                <a:spcPts val="0"/>
              </a:spcBef>
              <a:spcAft>
                <a:spcPts val="0"/>
              </a:spcAft>
              <a:buClr>
                <a:schemeClr val="dk1"/>
              </a:buClr>
              <a:buSzPts val="1800"/>
              <a:buFont typeface="Arial"/>
              <a:buNone/>
            </a:pPr>
            <a:endParaRPr sz="1800" b="0" i="0" u="none" strike="noStrike" cap="none" dirty="0">
              <a:solidFill>
                <a:srgbClr val="17365D"/>
              </a:solidFill>
              <a:latin typeface="Calibri"/>
              <a:ea typeface="Calibri"/>
              <a:cs typeface="Calibri"/>
              <a:sym typeface="Calibri"/>
            </a:endParaRPr>
          </a:p>
        </p:txBody>
      </p:sp>
      <p:sp>
        <p:nvSpPr>
          <p:cNvPr id="704" name="Google Shape;704;p36">
            <a:extLst>
              <a:ext uri="{FF2B5EF4-FFF2-40B4-BE49-F238E27FC236}">
                <a16:creationId xmlns:a16="http://schemas.microsoft.com/office/drawing/2014/main" id="{A0CEF09D-EDAD-D449-8DA7-E7F5F53038D3}"/>
              </a:ext>
            </a:extLst>
          </p:cNvPr>
          <p:cNvSpPr txBox="1"/>
          <p:nvPr/>
        </p:nvSpPr>
        <p:spPr>
          <a:xfrm flipH="1">
            <a:off x="393895" y="4773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ΥΠΟΒΟΛΗ ΤΗΣ ΑΙΤΗΣΗΣ</a:t>
            </a:r>
            <a:endParaRPr sz="2800" b="1"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063541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79"/>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ERASMUS+ AND EUROPEAN SOLIDARITY CORPS PLATFORM</a:t>
            </a:r>
            <a:endParaRPr sz="2800" b="1" dirty="0">
              <a:solidFill>
                <a:schemeClr val="lt1"/>
              </a:solidFill>
              <a:latin typeface="Calibri"/>
              <a:ea typeface="Calibri"/>
              <a:cs typeface="Calibri"/>
              <a:sym typeface="Calibri"/>
            </a:endParaRPr>
          </a:p>
        </p:txBody>
      </p:sp>
      <p:sp>
        <p:nvSpPr>
          <p:cNvPr id="1140" name="Google Shape;1140;p79"/>
          <p:cNvSpPr txBox="1"/>
          <p:nvPr/>
        </p:nvSpPr>
        <p:spPr>
          <a:xfrm>
            <a:off x="481330" y="855766"/>
            <a:ext cx="8440248" cy="44307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ΤΕΧΝΙΚΕΣ ΠΡΟΫΠΟΘΕΣΕΙΣ ΓΙΑ ΥΠΟΒΟΛΗ ΑΙΤΗΣΗΣ:</a:t>
            </a:r>
            <a:endParaRPr sz="2800" b="1">
              <a:solidFill>
                <a:schemeClr val="dk1"/>
              </a:solidFill>
              <a:latin typeface="Calibri"/>
              <a:ea typeface="Calibri"/>
              <a:cs typeface="Calibri"/>
              <a:sym typeface="Calibri"/>
            </a:endParaRPr>
          </a:p>
        </p:txBody>
      </p:sp>
      <p:pic>
        <p:nvPicPr>
          <p:cNvPr id="1141" name="Google Shape;1141;p79"/>
          <p:cNvPicPr preferRelativeResize="0"/>
          <p:nvPr/>
        </p:nvPicPr>
        <p:blipFill rotWithShape="1">
          <a:blip r:embed="rId3">
            <a:alphaModFix/>
          </a:blip>
          <a:srcRect/>
          <a:stretch/>
        </p:blipFill>
        <p:spPr>
          <a:xfrm>
            <a:off x="6091237" y="3419475"/>
            <a:ext cx="9525" cy="19050"/>
          </a:xfrm>
          <a:prstGeom prst="rect">
            <a:avLst/>
          </a:prstGeom>
          <a:noFill/>
          <a:ln>
            <a:noFill/>
          </a:ln>
        </p:spPr>
      </p:pic>
      <p:sp>
        <p:nvSpPr>
          <p:cNvPr id="1142" name="Google Shape;1142;p79"/>
          <p:cNvSpPr txBox="1"/>
          <p:nvPr/>
        </p:nvSpPr>
        <p:spPr>
          <a:xfrm>
            <a:off x="412191" y="1730057"/>
            <a:ext cx="11514455" cy="3378835"/>
          </a:xfrm>
          <a:prstGeom prst="rect">
            <a:avLst/>
          </a:prstGeom>
          <a:noFill/>
          <a:ln>
            <a:noFill/>
          </a:ln>
        </p:spPr>
        <p:txBody>
          <a:bodyPr spcFirstLastPara="1" wrap="square" lIns="0" tIns="12050" rIns="0" bIns="0" anchor="t" anchorCtr="0">
            <a:spAutoFit/>
          </a:bodyPr>
          <a:lstStyle/>
          <a:p>
            <a:pPr marL="355600" marR="5715" lvl="0" indent="-342900" algn="l" rtl="0">
              <a:lnSpc>
                <a:spcPct val="100000"/>
              </a:lnSpc>
              <a:spcBef>
                <a:spcPts val="0"/>
              </a:spcBef>
              <a:spcAft>
                <a:spcPts val="0"/>
              </a:spcAft>
              <a:buClr>
                <a:schemeClr val="dk1"/>
              </a:buClr>
              <a:buSzPts val="2200"/>
              <a:buFont typeface="Noto Sans Symbols"/>
              <a:buChar char="❑"/>
            </a:pPr>
            <a:r>
              <a:rPr lang="el-GR" sz="2200" b="0" i="0" u="none" strike="noStrike" cap="none" dirty="0">
                <a:solidFill>
                  <a:schemeClr val="dk1"/>
                </a:solidFill>
                <a:latin typeface="Calibri"/>
                <a:ea typeface="Calibri"/>
                <a:cs typeface="Calibri"/>
                <a:sym typeface="Calibri"/>
              </a:rPr>
              <a:t>Οι διαδικτυακές αιτήσεις απαιτούν </a:t>
            </a:r>
            <a:r>
              <a:rPr lang="el-GR" sz="2200" b="1" i="0" u="none" strike="noStrike" cap="none" dirty="0">
                <a:solidFill>
                  <a:schemeClr val="dk1"/>
                </a:solidFill>
                <a:latin typeface="Calibri"/>
                <a:ea typeface="Calibri"/>
                <a:cs typeface="Calibri"/>
                <a:sym typeface="Calibri"/>
              </a:rPr>
              <a:t>σύνδεση μεγάλης ταχύτητας στο διαδίκτυο </a:t>
            </a:r>
            <a:r>
              <a:rPr lang="el-GR" sz="2200" b="0" i="0" u="none" strike="noStrike" cap="none" dirty="0">
                <a:solidFill>
                  <a:schemeClr val="dk1"/>
                </a:solidFill>
                <a:latin typeface="Calibri"/>
                <a:ea typeface="Calibri"/>
                <a:cs typeface="Calibri"/>
                <a:sym typeface="Calibri"/>
              </a:rPr>
              <a:t>και δεν είναι  εφικτό να τύχουν επεξεργασίας εκτός διαδικτύου</a:t>
            </a:r>
            <a:endParaRPr sz="2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0000"/>
              </a:buClr>
              <a:buSzPts val="2200"/>
              <a:buFont typeface="Noto Sans Symbols"/>
              <a:buNone/>
            </a:pPr>
            <a:endParaRPr sz="2200" b="0" i="0" u="none" strike="noStrike" cap="none" dirty="0">
              <a:solidFill>
                <a:schemeClr val="dk1"/>
              </a:solidFill>
              <a:latin typeface="Calibri"/>
              <a:ea typeface="Calibri"/>
              <a:cs typeface="Calibri"/>
              <a:sym typeface="Calibri"/>
            </a:endParaRPr>
          </a:p>
          <a:p>
            <a:pPr marL="0" marR="0" lvl="0" indent="0" rtl="0">
              <a:lnSpc>
                <a:spcPct val="100000"/>
              </a:lnSpc>
              <a:spcBef>
                <a:spcPts val="35"/>
              </a:spcBef>
              <a:spcAft>
                <a:spcPts val="0"/>
              </a:spcAft>
              <a:buClr>
                <a:srgbClr val="FF0000"/>
              </a:buClr>
              <a:buSzPts val="2100"/>
              <a:buFont typeface="Noto Sans Symbols"/>
              <a:buNone/>
            </a:pPr>
            <a:endParaRPr sz="2100" b="0" i="0" u="none" strike="noStrike" cap="none" dirty="0">
              <a:solidFill>
                <a:schemeClr val="dk1"/>
              </a:solidFill>
              <a:latin typeface="Calibri"/>
              <a:ea typeface="Calibri"/>
              <a:cs typeface="Calibri"/>
              <a:sym typeface="Calibri"/>
            </a:endParaRPr>
          </a:p>
          <a:p>
            <a:pPr marL="355600" marR="5715" lvl="0" indent="-342900" rtl="0">
              <a:lnSpc>
                <a:spcPct val="100000"/>
              </a:lnSpc>
              <a:spcBef>
                <a:spcPts val="0"/>
              </a:spcBef>
              <a:spcAft>
                <a:spcPts val="0"/>
              </a:spcAft>
              <a:buClr>
                <a:schemeClr val="dk1"/>
              </a:buClr>
              <a:buSzPts val="2200"/>
              <a:buFont typeface="Noto Sans Symbols"/>
              <a:buChar char="❑"/>
            </a:pPr>
            <a:r>
              <a:rPr lang="el-GR" sz="2200" b="1" i="0" u="none" strike="noStrike" cap="none" dirty="0">
                <a:solidFill>
                  <a:schemeClr val="dk1"/>
                </a:solidFill>
                <a:latin typeface="Calibri"/>
                <a:ea typeface="Calibri"/>
                <a:cs typeface="Calibri"/>
                <a:sym typeface="Calibri"/>
              </a:rPr>
              <a:t>Απαιτούνται,</a:t>
            </a:r>
            <a:r>
              <a:rPr lang="en-US" sz="2200" b="1" i="0" u="none" strike="noStrike" cap="none"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επιπρόσθετα,	συσκευές</a:t>
            </a:r>
            <a:r>
              <a:rPr lang="en-US" sz="2200" b="1" i="0" u="none" strike="noStrike" cap="none"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εκτύπωσης</a:t>
            </a:r>
            <a:r>
              <a:rPr lang="en-US" sz="2200" b="1" i="0" u="none" strike="noStrike" cap="none"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και</a:t>
            </a:r>
            <a:r>
              <a:rPr lang="en-US" sz="2200" b="1" i="0" u="none" strike="noStrike" cap="none"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σάρωσης</a:t>
            </a:r>
            <a:r>
              <a:rPr lang="el-GR" sz="2200" b="0" i="0" u="none" strike="noStrike" cap="none" dirty="0">
                <a:solidFill>
                  <a:schemeClr val="dk1"/>
                </a:solidFill>
                <a:latin typeface="Calibri"/>
                <a:ea typeface="Calibri"/>
                <a:cs typeface="Calibri"/>
                <a:sym typeface="Calibri"/>
              </a:rPr>
              <a:t>,</a:t>
            </a:r>
            <a:r>
              <a:rPr lang="en-US" sz="2200" b="0" i="0" u="none" strike="noStrike" cap="none"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για	</a:t>
            </a:r>
            <a:r>
              <a:rPr lang="en-US" sz="2200" b="0" i="0" u="none" strike="noStrike" cap="none"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την</a:t>
            </a:r>
            <a:r>
              <a:rPr lang="en-US" sz="2200" b="0" i="0" u="none" strike="noStrike" cap="none"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ολοκλήρωση</a:t>
            </a:r>
            <a:r>
              <a:rPr lang="en-US" sz="2200"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της  διαδικασίας υποβολής</a:t>
            </a:r>
            <a:endParaRPr sz="2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0000"/>
              </a:buClr>
              <a:buSzPts val="2200"/>
              <a:buFont typeface="Noto Sans Symbols"/>
              <a:buNone/>
            </a:pPr>
            <a:endParaRPr sz="2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30"/>
              </a:spcBef>
              <a:spcAft>
                <a:spcPts val="0"/>
              </a:spcAft>
              <a:buClr>
                <a:srgbClr val="FF0000"/>
              </a:buClr>
              <a:buSzPts val="2100"/>
              <a:buFont typeface="Noto Sans Symbols"/>
              <a:buNone/>
            </a:pPr>
            <a:endParaRPr sz="2100" b="0" i="0" u="none" strike="noStrike" cap="none" dirty="0">
              <a:solidFill>
                <a:schemeClr val="dk1"/>
              </a:solidFill>
              <a:latin typeface="Calibri"/>
              <a:ea typeface="Calibri"/>
              <a:cs typeface="Calibri"/>
              <a:sym typeface="Calibri"/>
            </a:endParaRPr>
          </a:p>
          <a:p>
            <a:pPr marL="355600" marR="5080" lvl="0" indent="-342900" algn="l" rtl="0">
              <a:lnSpc>
                <a:spcPct val="100000"/>
              </a:lnSpc>
              <a:spcBef>
                <a:spcPts val="0"/>
              </a:spcBef>
              <a:spcAft>
                <a:spcPts val="0"/>
              </a:spcAft>
              <a:buClr>
                <a:schemeClr val="dk1"/>
              </a:buClr>
              <a:buSzPts val="2200"/>
              <a:buFont typeface="Noto Sans Symbols"/>
              <a:buChar char="❑"/>
            </a:pPr>
            <a:r>
              <a:rPr lang="el-GR" sz="2200" b="1" i="0" u="none" strike="noStrike" cap="none" dirty="0">
                <a:solidFill>
                  <a:schemeClr val="dk1"/>
                </a:solidFill>
                <a:latin typeface="Calibri"/>
                <a:ea typeface="Calibri"/>
                <a:cs typeface="Calibri"/>
                <a:sym typeface="Calibri"/>
              </a:rPr>
              <a:t>Απαιτείται</a:t>
            </a:r>
            <a:r>
              <a:rPr lang="en-US" sz="2200" b="1" i="0" u="none" strike="noStrike" cap="none"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λογισμικό</a:t>
            </a:r>
            <a:r>
              <a:rPr lang="en-US" sz="2200" b="1" i="0" u="none" strike="noStrike" cap="none"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ανάγνωσης</a:t>
            </a:r>
            <a:r>
              <a:rPr lang="en-US" sz="2200" b="1"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PDF</a:t>
            </a:r>
            <a:r>
              <a:rPr lang="en-US" sz="2200" b="1" dirty="0">
                <a:solidFill>
                  <a:schemeClr val="dk1"/>
                </a:solidFill>
                <a:latin typeface="Calibri"/>
                <a:ea typeface="Calibri"/>
                <a:cs typeface="Calibri"/>
                <a:sym typeface="Calibri"/>
              </a:rPr>
              <a:t> </a:t>
            </a:r>
            <a:r>
              <a:rPr lang="el-GR" sz="2200" b="1" i="0" u="none" strike="noStrike" cap="none" dirty="0">
                <a:solidFill>
                  <a:schemeClr val="dk1"/>
                </a:solidFill>
                <a:latin typeface="Calibri"/>
                <a:ea typeface="Calibri"/>
                <a:cs typeface="Calibri"/>
                <a:sym typeface="Calibri"/>
              </a:rPr>
              <a:t>αρχείων</a:t>
            </a:r>
            <a:r>
              <a:rPr lang="en-US" sz="2200" b="1"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(κατά</a:t>
            </a:r>
            <a:r>
              <a:rPr lang="en-US" sz="2200" b="0" i="0" u="none" strike="noStrike" cap="none"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προτίμηση,“</a:t>
            </a:r>
            <a:r>
              <a:rPr lang="el-GR" sz="2200" b="0" i="0" u="none" strike="noStrike" cap="none" dirty="0" err="1">
                <a:solidFill>
                  <a:schemeClr val="dk1"/>
                </a:solidFill>
                <a:latin typeface="Calibri"/>
                <a:ea typeface="Calibri"/>
                <a:cs typeface="Calibri"/>
                <a:sym typeface="Calibri"/>
              </a:rPr>
              <a:t>Adobe</a:t>
            </a:r>
            <a:r>
              <a:rPr lang="en-US" sz="2200" dirty="0">
                <a:solidFill>
                  <a:schemeClr val="dk1"/>
                </a:solidFill>
                <a:latin typeface="Calibri"/>
                <a:ea typeface="Calibri"/>
                <a:cs typeface="Calibri"/>
                <a:sym typeface="Calibri"/>
              </a:rPr>
              <a:t> </a:t>
            </a:r>
            <a:r>
              <a:rPr lang="el-GR" sz="2200" b="0" i="0" u="none" strike="noStrike" cap="none" dirty="0" err="1">
                <a:solidFill>
                  <a:schemeClr val="dk1"/>
                </a:solidFill>
                <a:latin typeface="Calibri"/>
                <a:ea typeface="Calibri"/>
                <a:cs typeface="Calibri"/>
                <a:sym typeface="Calibri"/>
              </a:rPr>
              <a:t>Reader</a:t>
            </a:r>
            <a:r>
              <a:rPr lang="el-GR" sz="2200" b="0" i="0" u="none" strike="noStrike" cap="none" dirty="0">
                <a:solidFill>
                  <a:schemeClr val="dk1"/>
                </a:solidFill>
                <a:latin typeface="Calibri"/>
                <a:ea typeface="Calibri"/>
                <a:cs typeface="Calibri"/>
                <a:sym typeface="Calibri"/>
              </a:rPr>
              <a:t>”)</a:t>
            </a:r>
            <a:r>
              <a:rPr lang="en-US" sz="2200" b="0" i="0" u="none" strike="noStrike" cap="none"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για</a:t>
            </a:r>
            <a:r>
              <a:rPr lang="en-US" sz="2200" dirty="0">
                <a:solidFill>
                  <a:schemeClr val="dk1"/>
                </a:solidFill>
                <a:latin typeface="Calibri"/>
                <a:ea typeface="Calibri"/>
                <a:cs typeface="Calibri"/>
                <a:sym typeface="Calibri"/>
              </a:rPr>
              <a:t> </a:t>
            </a:r>
            <a:r>
              <a:rPr lang="el-GR" sz="2200" b="0" i="0" u="none" strike="noStrike" cap="none" dirty="0">
                <a:solidFill>
                  <a:schemeClr val="dk1"/>
                </a:solidFill>
                <a:latin typeface="Calibri"/>
                <a:ea typeface="Calibri"/>
                <a:cs typeface="Calibri"/>
                <a:sym typeface="Calibri"/>
              </a:rPr>
              <a:t>την  εκτύπωση και σάρωση του “</a:t>
            </a:r>
            <a:r>
              <a:rPr lang="el-GR" sz="2200" b="0" i="0" u="none" strike="noStrike" cap="none" dirty="0" err="1">
                <a:solidFill>
                  <a:schemeClr val="dk1"/>
                </a:solidFill>
                <a:latin typeface="Calibri"/>
                <a:ea typeface="Calibri"/>
                <a:cs typeface="Calibri"/>
                <a:sym typeface="Calibri"/>
              </a:rPr>
              <a:t>Declaration</a:t>
            </a:r>
            <a:r>
              <a:rPr lang="el-GR" sz="2200" b="0" i="0" u="none" strike="noStrike" cap="none" dirty="0">
                <a:solidFill>
                  <a:schemeClr val="dk1"/>
                </a:solidFill>
                <a:latin typeface="Calibri"/>
                <a:ea typeface="Calibri"/>
                <a:cs typeface="Calibri"/>
                <a:sym typeface="Calibri"/>
              </a:rPr>
              <a:t> of </a:t>
            </a:r>
            <a:r>
              <a:rPr lang="el-GR" sz="2200" b="0" i="0" u="none" strike="noStrike" cap="none" dirty="0" err="1">
                <a:solidFill>
                  <a:schemeClr val="dk1"/>
                </a:solidFill>
                <a:latin typeface="Calibri"/>
                <a:ea typeface="Calibri"/>
                <a:cs typeface="Calibri"/>
                <a:sym typeface="Calibri"/>
              </a:rPr>
              <a:t>Honour</a:t>
            </a:r>
            <a:r>
              <a:rPr lang="el-GR" sz="2200" b="0" i="0" u="none" strike="noStrike" cap="none" dirty="0">
                <a:solidFill>
                  <a:schemeClr val="dk1"/>
                </a:solidFill>
                <a:latin typeface="Calibri"/>
                <a:ea typeface="Calibri"/>
                <a:cs typeface="Calibri"/>
                <a:sym typeface="Calibri"/>
              </a:rPr>
              <a:t>”</a:t>
            </a:r>
            <a:endParaRPr sz="2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84583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71CD6-E876-28A8-6E61-5BA3ECC84C8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FE8837D3-0D72-020B-7301-935B668A11E3}"/>
              </a:ext>
            </a:extLst>
          </p:cNvPr>
          <p:cNvSpPr/>
          <p:nvPr/>
        </p:nvSpPr>
        <p:spPr>
          <a:xfrm>
            <a:off x="4003039" y="0"/>
            <a:ext cx="8188961" cy="4033525"/>
          </a:xfrm>
          <a:prstGeom prst="rect">
            <a:avLst/>
          </a:prstGeom>
          <a:solidFill>
            <a:srgbClr val="1EA7A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10EFE0D3-1AB4-24E3-CFAC-A1E86180B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8439" y="4096580"/>
            <a:ext cx="1743345" cy="1493520"/>
          </a:xfrm>
          <a:prstGeom prst="rect">
            <a:avLst/>
          </a:prstGeom>
        </p:spPr>
      </p:pic>
      <p:grpSp>
        <p:nvGrpSpPr>
          <p:cNvPr id="10" name="Group 9">
            <a:extLst>
              <a:ext uri="{FF2B5EF4-FFF2-40B4-BE49-F238E27FC236}">
                <a16:creationId xmlns:a16="http://schemas.microsoft.com/office/drawing/2014/main" id="{BEF58343-41F4-312F-49B4-3EB87EE1A2D4}"/>
              </a:ext>
            </a:extLst>
          </p:cNvPr>
          <p:cNvGrpSpPr/>
          <p:nvPr/>
        </p:nvGrpSpPr>
        <p:grpSpPr>
          <a:xfrm>
            <a:off x="0" y="1"/>
            <a:ext cx="6846570" cy="4033520"/>
            <a:chOff x="0" y="0"/>
            <a:chExt cx="6023006" cy="1238789"/>
          </a:xfrm>
          <a:solidFill>
            <a:srgbClr val="1EA7AE"/>
          </a:solidFill>
        </p:grpSpPr>
        <p:sp>
          <p:nvSpPr>
            <p:cNvPr id="8" name="Rectangle 7">
              <a:extLst>
                <a:ext uri="{FF2B5EF4-FFF2-40B4-BE49-F238E27FC236}">
                  <a16:creationId xmlns:a16="http://schemas.microsoft.com/office/drawing/2014/main" id="{18427BC0-7A04-8769-BF46-38E33921F8DB}"/>
                </a:ext>
              </a:extLst>
            </p:cNvPr>
            <p:cNvSpPr/>
            <p:nvPr/>
          </p:nvSpPr>
          <p:spPr>
            <a:xfrm>
              <a:off x="0" y="0"/>
              <a:ext cx="4526280" cy="12387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3E819FA6-14AD-B7A4-0D94-3C3719DC939E}"/>
                </a:ext>
              </a:extLst>
            </p:cNvPr>
            <p:cNvSpPr/>
            <p:nvPr/>
          </p:nvSpPr>
          <p:spPr>
            <a:xfrm>
              <a:off x="3111209" y="0"/>
              <a:ext cx="2911797" cy="1238789"/>
            </a:xfrm>
            <a:prstGeom prst="triangle">
              <a:avLst>
                <a:gd name="adj" fmla="val 487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9D72B5"/>
                </a:solidFill>
              </a:endParaRPr>
            </a:p>
          </p:txBody>
        </p:sp>
      </p:grpSp>
      <p:sp>
        <p:nvSpPr>
          <p:cNvPr id="5" name="TextBox 4">
            <a:extLst>
              <a:ext uri="{FF2B5EF4-FFF2-40B4-BE49-F238E27FC236}">
                <a16:creationId xmlns:a16="http://schemas.microsoft.com/office/drawing/2014/main" id="{D03FF234-BD51-73F1-5A08-AD2ABD15DBFA}"/>
              </a:ext>
            </a:extLst>
          </p:cNvPr>
          <p:cNvSpPr txBox="1"/>
          <p:nvPr/>
        </p:nvSpPr>
        <p:spPr>
          <a:xfrm>
            <a:off x="369415" y="3081627"/>
            <a:ext cx="6368842" cy="699230"/>
          </a:xfrm>
          <a:prstGeom prst="rect">
            <a:avLst/>
          </a:prstGeom>
          <a:noFill/>
        </p:spPr>
        <p:txBody>
          <a:bodyPr wrap="square" rtlCol="0">
            <a:spAutoFit/>
          </a:bodyPr>
          <a:lstStyle/>
          <a:p>
            <a:pPr>
              <a:lnSpc>
                <a:spcPct val="150000"/>
              </a:lnSpc>
            </a:pPr>
            <a:r>
              <a:rPr lang="el-GR" sz="3000" b="1" dirty="0">
                <a:solidFill>
                  <a:schemeClr val="bg1"/>
                </a:solidFill>
              </a:rPr>
              <a:t>4. ΑΞΙΟΛΟΓΗΣΗ ΑΙΤΗΣΗΣ</a:t>
            </a:r>
          </a:p>
        </p:txBody>
      </p:sp>
      <p:sp>
        <p:nvSpPr>
          <p:cNvPr id="15" name="Rectangle 14">
            <a:extLst>
              <a:ext uri="{FF2B5EF4-FFF2-40B4-BE49-F238E27FC236}">
                <a16:creationId xmlns:a16="http://schemas.microsoft.com/office/drawing/2014/main" id="{88C5FEAD-E672-609D-3C77-36687B5AEF1A}"/>
              </a:ext>
            </a:extLst>
          </p:cNvPr>
          <p:cNvSpPr/>
          <p:nvPr/>
        </p:nvSpPr>
        <p:spPr>
          <a:xfrm>
            <a:off x="-8616" y="5674180"/>
            <a:ext cx="12200616" cy="1183821"/>
          </a:xfrm>
          <a:prstGeom prst="rect">
            <a:avLst/>
          </a:prstGeom>
          <a:gradFill flip="none" rotWithShape="1">
            <a:gsLst>
              <a:gs pos="0">
                <a:schemeClr val="accent1">
                  <a:lumMod val="5000"/>
                  <a:lumOff val="95000"/>
                </a:schemeClr>
              </a:gs>
              <a:gs pos="74000">
                <a:srgbClr val="9D72B5"/>
              </a:gs>
              <a:gs pos="83000">
                <a:srgbClr val="9D72B5"/>
              </a:gs>
              <a:gs pos="100000">
                <a:srgbClr val="9D72B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1880957E-F279-8F1B-D942-9A777DA2AF8E}"/>
              </a:ext>
            </a:extLst>
          </p:cNvPr>
          <p:cNvSpPr txBox="1"/>
          <p:nvPr/>
        </p:nvSpPr>
        <p:spPr>
          <a:xfrm>
            <a:off x="7498081" y="5686264"/>
            <a:ext cx="4693920" cy="307777"/>
          </a:xfrm>
          <a:prstGeom prst="rect">
            <a:avLst/>
          </a:prstGeom>
          <a:noFill/>
        </p:spPr>
        <p:txBody>
          <a:bodyPr wrap="square" rtlCol="0">
            <a:spAutoFit/>
          </a:bodyPr>
          <a:lstStyle/>
          <a:p>
            <a:r>
              <a:rPr lang="el-GR" b="1" dirty="0">
                <a:solidFill>
                  <a:schemeClr val="bg1"/>
                </a:solidFill>
              </a:rPr>
              <a:t>ΒΔ1 –  ΟΔΗΓΙΕΣ ΥΠΟΒΟΛΗΣ ΑΙΤΗΣΕΩΝ – ΚΑ120</a:t>
            </a:r>
          </a:p>
        </p:txBody>
      </p:sp>
    </p:spTree>
    <p:extLst>
      <p:ext uri="{BB962C8B-B14F-4D97-AF65-F5344CB8AC3E}">
        <p14:creationId xmlns:p14="http://schemas.microsoft.com/office/powerpoint/2010/main" val="204783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38"/>
          <p:cNvSpPr/>
          <p:nvPr/>
        </p:nvSpPr>
        <p:spPr>
          <a:xfrm>
            <a:off x="572868" y="873803"/>
            <a:ext cx="10593363" cy="2649956"/>
          </a:xfrm>
          <a:prstGeom prst="rect">
            <a:avLst/>
          </a:prstGeom>
          <a:noFill/>
          <a:ln>
            <a:noFill/>
          </a:ln>
        </p:spPr>
        <p:txBody>
          <a:bodyPr spcFirstLastPara="1" wrap="square" lIns="91425" tIns="45700" rIns="91425" bIns="45700" anchor="t" anchorCtr="0">
            <a:spAutoFit/>
          </a:bodyPr>
          <a:lstStyle/>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285750" marR="0" lvl="1" indent="-171450" algn="l" rtl="0">
              <a:lnSpc>
                <a:spcPct val="90000"/>
              </a:lnSpc>
              <a:spcBef>
                <a:spcPts val="0"/>
              </a:spcBef>
              <a:spcAft>
                <a:spcPts val="0"/>
              </a:spcAft>
              <a:buClr>
                <a:schemeClr val="dk1"/>
              </a:buClr>
              <a:buSzPts val="1800"/>
              <a:buFont typeface="Arial"/>
              <a:buNone/>
            </a:pPr>
            <a:endParaRPr sz="1800" b="0" i="0" u="none" strike="noStrike" cap="none">
              <a:solidFill>
                <a:srgbClr val="17365D"/>
              </a:solidFill>
              <a:latin typeface="Calibri"/>
              <a:ea typeface="Calibri"/>
              <a:cs typeface="Calibri"/>
              <a:sym typeface="Calibri"/>
            </a:endParaRPr>
          </a:p>
        </p:txBody>
      </p:sp>
      <p:grpSp>
        <p:nvGrpSpPr>
          <p:cNvPr id="719" name="Google Shape;719;p38"/>
          <p:cNvGrpSpPr/>
          <p:nvPr/>
        </p:nvGrpSpPr>
        <p:grpSpPr>
          <a:xfrm>
            <a:off x="799318" y="876035"/>
            <a:ext cx="10593363" cy="5414201"/>
            <a:chOff x="0" y="2232"/>
            <a:chExt cx="10593363" cy="5414201"/>
          </a:xfrm>
        </p:grpSpPr>
        <p:sp>
          <p:nvSpPr>
            <p:cNvPr id="720" name="Google Shape;720;p38"/>
            <p:cNvSpPr/>
            <p:nvPr/>
          </p:nvSpPr>
          <p:spPr>
            <a:xfrm>
              <a:off x="0" y="2232"/>
              <a:ext cx="10593363" cy="2175102"/>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8"/>
            <p:cNvSpPr txBox="1"/>
            <p:nvPr/>
          </p:nvSpPr>
          <p:spPr>
            <a:xfrm>
              <a:off x="0" y="2232"/>
              <a:ext cx="10593363" cy="2175102"/>
            </a:xfrm>
            <a:prstGeom prst="rect">
              <a:avLst/>
            </a:prstGeom>
            <a:noFill/>
            <a:ln>
              <a:noFill/>
            </a:ln>
          </p:spPr>
          <p:txBody>
            <a:bodyPr spcFirstLastPara="1" wrap="square" lIns="419600" tIns="239775" rIns="419600" bIns="239775" anchor="ctr" anchorCtr="0">
              <a:noAutofit/>
            </a:bodyPr>
            <a:lstStyle/>
            <a:p>
              <a:pPr marL="0" marR="0" lvl="0" indent="0" algn="ctr" rtl="0">
                <a:lnSpc>
                  <a:spcPct val="90000"/>
                </a:lnSpc>
                <a:spcBef>
                  <a:spcPts val="0"/>
                </a:spcBef>
                <a:spcAft>
                  <a:spcPts val="0"/>
                </a:spcAft>
                <a:buClr>
                  <a:schemeClr val="lt1"/>
                </a:buClr>
                <a:buSzPts val="5900"/>
                <a:buFont typeface="Calibri"/>
                <a:buNone/>
              </a:pPr>
              <a:r>
                <a:rPr lang="el-GR" sz="5400" b="1" dirty="0">
                  <a:solidFill>
                    <a:schemeClr val="lt1"/>
                  </a:solidFill>
                  <a:latin typeface="Calibri"/>
                  <a:ea typeface="Calibri"/>
                  <a:cs typeface="Calibri"/>
                  <a:sym typeface="Calibri"/>
                </a:rPr>
                <a:t>Διαδικασίες που συντονίζονται από την Εθνική Υπηρεσία</a:t>
              </a:r>
              <a:endParaRPr sz="5400" b="1" dirty="0">
                <a:solidFill>
                  <a:schemeClr val="lt1"/>
                </a:solidFill>
                <a:latin typeface="Calibri"/>
                <a:ea typeface="Calibri"/>
                <a:cs typeface="Calibri"/>
                <a:sym typeface="Calibri"/>
              </a:endParaRPr>
            </a:p>
          </p:txBody>
        </p:sp>
        <p:sp>
          <p:nvSpPr>
            <p:cNvPr id="722" name="Google Shape;722;p38"/>
            <p:cNvSpPr/>
            <p:nvPr/>
          </p:nvSpPr>
          <p:spPr>
            <a:xfrm>
              <a:off x="0" y="2177334"/>
              <a:ext cx="10593363" cy="3239099"/>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8"/>
            <p:cNvSpPr txBox="1"/>
            <p:nvPr/>
          </p:nvSpPr>
          <p:spPr>
            <a:xfrm>
              <a:off x="0" y="2177334"/>
              <a:ext cx="10593363" cy="3239099"/>
            </a:xfrm>
            <a:prstGeom prst="rect">
              <a:avLst/>
            </a:prstGeom>
            <a:noFill/>
            <a:ln>
              <a:noFill/>
            </a:ln>
          </p:spPr>
          <p:txBody>
            <a:bodyPr spcFirstLastPara="1" wrap="square" lIns="106675" tIns="106675" rIns="142225" bIns="160000" anchor="t" anchorCtr="0">
              <a:noAutofit/>
            </a:bodyPr>
            <a:lstStyle/>
            <a:p>
              <a:pPr marL="228600" marR="0" lvl="1" indent="-228600" algn="l" rtl="0">
                <a:spcBef>
                  <a:spcPts val="0"/>
                </a:spcBef>
                <a:spcAft>
                  <a:spcPts val="0"/>
                </a:spcAft>
                <a:buClr>
                  <a:schemeClr val="dk1"/>
                </a:buClr>
                <a:buSzPts val="2000"/>
                <a:buFont typeface="Calibri"/>
                <a:buChar char="•"/>
              </a:pPr>
              <a:r>
                <a:rPr lang="el-GR" sz="1800" b="0" i="0" u="none" strike="noStrike" cap="none" dirty="0">
                  <a:solidFill>
                    <a:schemeClr val="dk1"/>
                  </a:solidFill>
                  <a:latin typeface="Calibri"/>
                  <a:ea typeface="Calibri"/>
                  <a:cs typeface="Calibri"/>
                  <a:sym typeface="Calibri"/>
                </a:rPr>
                <a:t>Έλεγχος </a:t>
              </a:r>
              <a:r>
                <a:rPr lang="el-GR" sz="1800" b="0" i="0" u="none" strike="noStrike" cap="none" dirty="0" err="1">
                  <a:solidFill>
                    <a:schemeClr val="dk1"/>
                  </a:solidFill>
                  <a:latin typeface="Calibri"/>
                  <a:ea typeface="Calibri"/>
                  <a:cs typeface="Calibri"/>
                  <a:sym typeface="Calibri"/>
                </a:rPr>
                <a:t>Επιλεξιμότητας</a:t>
              </a:r>
              <a:endParaRPr sz="1800" b="0" i="0" u="none" strike="noStrike" cap="none" dirty="0">
                <a:solidFill>
                  <a:schemeClr val="dk1"/>
                </a:solidFill>
                <a:latin typeface="Calibri"/>
                <a:ea typeface="Calibri"/>
                <a:cs typeface="Calibri"/>
                <a:sym typeface="Calibri"/>
              </a:endParaRPr>
            </a:p>
            <a:p>
              <a:pPr marL="228600" marR="0" lvl="1" indent="-228600" algn="l" rtl="0">
                <a:spcBef>
                  <a:spcPts val="300"/>
                </a:spcBef>
                <a:spcAft>
                  <a:spcPts val="0"/>
                </a:spcAft>
                <a:buClr>
                  <a:schemeClr val="dk1"/>
                </a:buClr>
                <a:buSzPts val="2000"/>
                <a:buFont typeface="Calibri"/>
                <a:buChar char="•"/>
              </a:pPr>
              <a:r>
                <a:rPr lang="el-GR" sz="1800" b="0" i="0" u="none" strike="noStrike" cap="none" dirty="0">
                  <a:solidFill>
                    <a:schemeClr val="dk1"/>
                  </a:solidFill>
                  <a:latin typeface="Calibri"/>
                  <a:ea typeface="Calibri"/>
                  <a:cs typeface="Calibri"/>
                  <a:sym typeface="Calibri"/>
                </a:rPr>
                <a:t>Έλεγχος Επιχειρησιακής Ικανότητας Οργανισμών</a:t>
              </a:r>
              <a:endParaRPr sz="1800" b="0" i="0" u="none" strike="noStrike" cap="none" dirty="0">
                <a:solidFill>
                  <a:schemeClr val="dk1"/>
                </a:solidFill>
                <a:latin typeface="Calibri"/>
                <a:ea typeface="Calibri"/>
                <a:cs typeface="Calibri"/>
                <a:sym typeface="Calibri"/>
              </a:endParaRPr>
            </a:p>
            <a:p>
              <a:pPr marL="228600" marR="0" lvl="1" indent="-228600" algn="l" rtl="0">
                <a:spcBef>
                  <a:spcPts val="300"/>
                </a:spcBef>
                <a:spcAft>
                  <a:spcPts val="0"/>
                </a:spcAft>
                <a:buClr>
                  <a:schemeClr val="dk1"/>
                </a:buClr>
                <a:buSzPts val="2000"/>
                <a:buFont typeface="Calibri"/>
                <a:buChar char="•"/>
              </a:pPr>
              <a:r>
                <a:rPr lang="el-GR" sz="1800" dirty="0">
                  <a:solidFill>
                    <a:schemeClr val="dk1"/>
                  </a:solidFill>
                  <a:latin typeface="Calibri"/>
                  <a:ea typeface="Calibri"/>
                  <a:cs typeface="Calibri"/>
                  <a:sym typeface="Calibri"/>
                </a:rPr>
                <a:t>Εκτίμηση Κινδύνου</a:t>
              </a:r>
              <a:endParaRPr sz="1800" dirty="0">
                <a:solidFill>
                  <a:schemeClr val="dk1"/>
                </a:solidFill>
                <a:latin typeface="Calibri"/>
                <a:ea typeface="Calibri"/>
                <a:cs typeface="Calibri"/>
                <a:sym typeface="Calibri"/>
              </a:endParaRPr>
            </a:p>
            <a:p>
              <a:pPr marL="228600" marR="0" lvl="1" indent="-228600" algn="l" rtl="0">
                <a:spcBef>
                  <a:spcPts val="300"/>
                </a:spcBef>
                <a:spcAft>
                  <a:spcPts val="0"/>
                </a:spcAft>
                <a:buClr>
                  <a:schemeClr val="dk1"/>
                </a:buClr>
                <a:buSzPts val="2000"/>
                <a:buFont typeface="Calibri"/>
                <a:buChar char="•"/>
              </a:pPr>
              <a:r>
                <a:rPr lang="el-GR" sz="1800" b="0" i="0" u="none" strike="noStrike" cap="none" dirty="0">
                  <a:solidFill>
                    <a:schemeClr val="dk1"/>
                  </a:solidFill>
                  <a:latin typeface="Calibri"/>
                  <a:ea typeface="Calibri"/>
                  <a:cs typeface="Calibri"/>
                  <a:sym typeface="Calibri"/>
                </a:rPr>
                <a:t>Ποιοτική Αξιολόγηση αιτήσεων, στη βάση προκαθορισμένων κριτηρίων</a:t>
              </a:r>
              <a:endParaRPr lang="en-US" sz="1800" b="0" i="0" u="none" strike="noStrike" cap="none" dirty="0">
                <a:solidFill>
                  <a:schemeClr val="dk1"/>
                </a:solidFill>
                <a:latin typeface="Calibri"/>
                <a:ea typeface="Calibri"/>
                <a:cs typeface="Calibri"/>
                <a:sym typeface="Calibri"/>
              </a:endParaRPr>
            </a:p>
            <a:p>
              <a:pPr marL="228600" marR="0" lvl="1" indent="-228600" algn="l" rtl="0">
                <a:spcBef>
                  <a:spcPts val="300"/>
                </a:spcBef>
                <a:spcAft>
                  <a:spcPts val="0"/>
                </a:spcAft>
                <a:buClr>
                  <a:schemeClr val="dk1"/>
                </a:buClr>
                <a:buSzPts val="2000"/>
                <a:buFont typeface="Calibri"/>
                <a:buChar char="•"/>
              </a:pPr>
              <a:endParaRPr sz="1800" b="0" i="0" u="none" strike="noStrike" cap="none" dirty="0">
                <a:solidFill>
                  <a:schemeClr val="dk1"/>
                </a:solidFill>
                <a:latin typeface="Calibri"/>
                <a:ea typeface="Calibri"/>
                <a:cs typeface="Calibri"/>
                <a:sym typeface="Calibri"/>
              </a:endParaRPr>
            </a:p>
            <a:p>
              <a:pPr marL="0" marR="0" lvl="0" indent="0" algn="ctr" rtl="0">
                <a:spcBef>
                  <a:spcPts val="300"/>
                </a:spcBef>
                <a:spcAft>
                  <a:spcPts val="0"/>
                </a:spcAft>
                <a:buNone/>
              </a:pPr>
              <a:r>
                <a:rPr lang="el-GR" sz="1600" b="0" i="0" u="none" strike="noStrike" cap="none" dirty="0">
                  <a:solidFill>
                    <a:srgbClr val="FF0000"/>
                  </a:solidFill>
                  <a:latin typeface="Calibri"/>
                  <a:ea typeface="Calibri"/>
                  <a:cs typeface="Calibri"/>
                  <a:sym typeface="Calibri"/>
                </a:rPr>
                <a:t>!!!</a:t>
              </a:r>
              <a:r>
                <a:rPr lang="el-GR" sz="1600" b="0" i="0" u="none" strike="noStrike" cap="none" dirty="0">
                  <a:solidFill>
                    <a:schemeClr val="dk1"/>
                  </a:solidFill>
                  <a:latin typeface="Calibri"/>
                  <a:ea typeface="Calibri"/>
                  <a:cs typeface="Calibri"/>
                  <a:sym typeface="Calibri"/>
                </a:rPr>
                <a:t> Η οικονομική επάρκεια του οργανισμού ελέγχεται σε μεταγενέστερο στάδιο, κατά την αξιολόγηση της αίτησης για επιχορήγηση για υλοποίηση διαπιστευμένου σχεδίου </a:t>
              </a:r>
              <a:r>
                <a:rPr lang="el-GR" sz="1600" b="0" i="0" u="none" strike="noStrike" cap="none" dirty="0">
                  <a:solidFill>
                    <a:srgbClr val="FF0000"/>
                  </a:solidFill>
                  <a:latin typeface="Calibri"/>
                  <a:ea typeface="Calibri"/>
                  <a:cs typeface="Calibri"/>
                  <a:sym typeface="Calibri"/>
                </a:rPr>
                <a:t>!!!</a:t>
              </a:r>
              <a:endParaRPr lang="en-US" sz="1600" b="0" i="0" u="none" strike="noStrike" cap="none" dirty="0">
                <a:solidFill>
                  <a:srgbClr val="FF0000"/>
                </a:solidFill>
                <a:latin typeface="Calibri"/>
                <a:ea typeface="Calibri"/>
                <a:cs typeface="Calibri"/>
                <a:sym typeface="Calibri"/>
              </a:endParaRPr>
            </a:p>
            <a:p>
              <a:pPr marL="0" marR="0" lvl="0" indent="0" algn="ctr" rtl="0">
                <a:spcBef>
                  <a:spcPts val="300"/>
                </a:spcBef>
                <a:spcAft>
                  <a:spcPts val="0"/>
                </a:spcAft>
                <a:buNone/>
              </a:pPr>
              <a:endParaRPr lang="el-GR" sz="1600" b="0" i="0" u="none" strike="noStrike" cap="none" dirty="0">
                <a:solidFill>
                  <a:srgbClr val="FF0000"/>
                </a:solidFill>
                <a:latin typeface="Calibri"/>
                <a:ea typeface="Calibri"/>
                <a:cs typeface="Calibri"/>
                <a:sym typeface="Calibri"/>
              </a:endParaRPr>
            </a:p>
            <a:p>
              <a:pPr algn="ctr">
                <a:spcBef>
                  <a:spcPts val="300"/>
                </a:spcBef>
              </a:pPr>
              <a:r>
                <a:rPr lang="el-GR" sz="1600" dirty="0">
                  <a:solidFill>
                    <a:srgbClr val="FF0000"/>
                  </a:solidFill>
                  <a:latin typeface="Calibri" panose="020F0502020204030204" pitchFamily="34" charset="0"/>
                  <a:ea typeface="Calibri" panose="020F0502020204030204" pitchFamily="34" charset="0"/>
                  <a:cs typeface="Calibri" panose="020F0502020204030204" pitchFamily="34" charset="0"/>
                  <a:sym typeface="Calibri"/>
                </a:rPr>
                <a:t>!!!</a:t>
              </a:r>
              <a:r>
                <a:rPr lang="el-GR" sz="16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l-GR" sz="1600" dirty="0">
                  <a:latin typeface="Calibri" panose="020F0502020204030204" pitchFamily="34" charset="0"/>
                  <a:ea typeface="Calibri" panose="020F0502020204030204" pitchFamily="34" charset="0"/>
                  <a:cs typeface="Calibri" panose="020F0502020204030204" pitchFamily="34" charset="0"/>
                </a:rPr>
                <a:t> Η αίτηση θα πρέπει να περιλαμβάνει πρωτότυπο περιεχόμενο και για να διαπιστωθεί ότι είναι πρωτότυπο γίνεται έλεγχος πολλαπλής υποβολής </a:t>
              </a:r>
              <a:r>
                <a:rPr lang="el-GR" sz="1600" dirty="0">
                  <a:solidFill>
                    <a:srgbClr val="FF0000"/>
                  </a:solidFill>
                  <a:latin typeface="Calibri" panose="020F0502020204030204" pitchFamily="34" charset="0"/>
                  <a:ea typeface="Calibri" panose="020F0502020204030204" pitchFamily="34" charset="0"/>
                  <a:cs typeface="Calibri" panose="020F0502020204030204" pitchFamily="34" charset="0"/>
                </a:rPr>
                <a:t>!!!</a:t>
              </a:r>
            </a:p>
            <a:p>
              <a:pPr marL="0" marR="0" lvl="0" indent="0" algn="ctr" rtl="0">
                <a:lnSpc>
                  <a:spcPct val="150000"/>
                </a:lnSpc>
                <a:spcBef>
                  <a:spcPts val="300"/>
                </a:spcBef>
                <a:spcAft>
                  <a:spcPts val="0"/>
                </a:spcAft>
                <a:buNone/>
              </a:pPr>
              <a:endParaRPr sz="2000" b="0" i="0" u="none" strike="noStrike" cap="none" dirty="0">
                <a:solidFill>
                  <a:srgbClr val="FF0000"/>
                </a:solidFill>
                <a:latin typeface="Calibri"/>
                <a:ea typeface="Calibri"/>
                <a:cs typeface="Calibri"/>
                <a:sym typeface="Calibri"/>
              </a:endParaRPr>
            </a:p>
          </p:txBody>
        </p:sp>
      </p:grpSp>
      <p:sp>
        <p:nvSpPr>
          <p:cNvPr id="724" name="Google Shape;724;p38"/>
          <p:cNvSpPr txBox="1"/>
          <p:nvPr/>
        </p:nvSpPr>
        <p:spPr>
          <a:xfrm flipH="1">
            <a:off x="281355" y="8398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 Διαδικασίες που συντονίζονται από την ΕΥ</a:t>
            </a:r>
            <a:endParaRPr sz="2800" b="1" dirty="0">
              <a:solidFill>
                <a:schemeClr val="lt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39"/>
          <p:cNvSpPr txBox="1"/>
          <p:nvPr/>
        </p:nvSpPr>
        <p:spPr>
          <a:xfrm flipH="1">
            <a:off x="305738" y="60190"/>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ΠΟΙΟΤΙΚΗ ΑΞΙΟΛΟΓΗΣΗ ΑΙΤΗΣΕΩΝ</a:t>
            </a:r>
            <a:endParaRPr sz="2800" b="1" dirty="0">
              <a:solidFill>
                <a:schemeClr val="lt1"/>
              </a:solidFill>
              <a:latin typeface="Calibri"/>
              <a:ea typeface="Calibri"/>
              <a:cs typeface="Calibri"/>
              <a:sym typeface="Calibri"/>
            </a:endParaRPr>
          </a:p>
        </p:txBody>
      </p:sp>
      <p:sp>
        <p:nvSpPr>
          <p:cNvPr id="731" name="Google Shape;731;p39"/>
          <p:cNvSpPr/>
          <p:nvPr/>
        </p:nvSpPr>
        <p:spPr>
          <a:xfrm>
            <a:off x="305738" y="941358"/>
            <a:ext cx="10857132" cy="4708941"/>
          </a:xfrm>
          <a:prstGeom prst="rect">
            <a:avLst/>
          </a:prstGeom>
          <a:noFill/>
          <a:ln>
            <a:noFill/>
          </a:ln>
        </p:spPr>
        <p:txBody>
          <a:bodyPr spcFirstLastPara="1" wrap="square" lIns="91425" tIns="45700" rIns="91425" bIns="45700" anchor="t" anchorCtr="0">
            <a:spAutoFit/>
          </a:bodyPr>
          <a:lstStyle/>
          <a:p>
            <a:pPr marL="285750" marR="0" lvl="0" indent="-158750" algn="just"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Οι αιτήσεις κάθε τομέα αξιολογούνται ξεχωριστά ως προς την ποιότητά τους.</a:t>
            </a:r>
            <a:endParaRPr dirty="0"/>
          </a:p>
          <a:p>
            <a:pPr marL="0" marR="0" lvl="0" indent="0" algn="just" rtl="0">
              <a:spcBef>
                <a:spcPts val="0"/>
              </a:spcBef>
              <a:spcAft>
                <a:spcPts val="0"/>
              </a:spcAft>
              <a:buNone/>
            </a:pPr>
            <a:endParaRPr sz="20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Κάθε αίτηση θα αξιολογηθεί από </a:t>
            </a:r>
            <a:r>
              <a:rPr lang="el-GR" sz="2000" b="1" u="sng" dirty="0">
                <a:solidFill>
                  <a:schemeClr val="dk1"/>
                </a:solidFill>
                <a:latin typeface="Calibri"/>
                <a:ea typeface="Calibri"/>
                <a:cs typeface="Calibri"/>
                <a:sym typeface="Calibri"/>
              </a:rPr>
              <a:t>2 αξιολογητές</a:t>
            </a:r>
            <a:r>
              <a:rPr lang="el-GR" sz="2000" dirty="0">
                <a:solidFill>
                  <a:schemeClr val="dk1"/>
                </a:solidFill>
                <a:latin typeface="Calibri"/>
                <a:ea typeface="Calibri"/>
                <a:cs typeface="Calibri"/>
                <a:sym typeface="Calibri"/>
              </a:rPr>
              <a:t>. </a:t>
            </a:r>
            <a:endParaRPr dirty="0"/>
          </a:p>
          <a:p>
            <a:pPr marL="285750" marR="0" lvl="0" indent="-158750" algn="just"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Θα εγκριθούν οι αιτήσεις που πληρούν τα ελάχιστα κριτήρια  που καθορίζονται στην παρούσα Πρόσκληση.</a:t>
            </a:r>
            <a:r>
              <a:rPr lang="en-US" sz="2000" dirty="0">
                <a:solidFill>
                  <a:schemeClr val="dk1"/>
                </a:solidFill>
                <a:latin typeface="Calibri"/>
                <a:ea typeface="Calibri"/>
                <a:cs typeface="Calibri"/>
                <a:sym typeface="Calibri"/>
              </a:rPr>
              <a:t> </a:t>
            </a:r>
            <a:endParaRPr lang="el-GR" sz="2000" dirty="0">
              <a:solidFill>
                <a:schemeClr val="dk1"/>
              </a:solidFill>
              <a:latin typeface="Calibri"/>
              <a:ea typeface="Calibri"/>
              <a:cs typeface="Calibri"/>
              <a:sym typeface="Calibri"/>
            </a:endParaRPr>
          </a:p>
          <a:p>
            <a:pPr marL="285750" marR="0" lvl="0" indent="-158750" algn="just"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Για την Πρόσκληση 2026 </a:t>
            </a:r>
            <a:r>
              <a:rPr lang="el-GR" sz="2000" u="sng" dirty="0">
                <a:solidFill>
                  <a:schemeClr val="dk1"/>
                </a:solidFill>
                <a:latin typeface="Calibri"/>
                <a:ea typeface="Calibri"/>
                <a:cs typeface="Calibri"/>
                <a:sym typeface="Calibri"/>
              </a:rPr>
              <a:t>υπάρχει</a:t>
            </a:r>
            <a:r>
              <a:rPr lang="el-GR" sz="2000" dirty="0">
                <a:solidFill>
                  <a:schemeClr val="dk1"/>
                </a:solidFill>
                <a:latin typeface="Calibri"/>
                <a:ea typeface="Calibri"/>
                <a:cs typeface="Calibri"/>
                <a:sym typeface="Calibri"/>
              </a:rPr>
              <a:t> περιορισμός για τον αριθμό των Διαπιστεύσεων που θα δοθούν σε κάθε τομέα.</a:t>
            </a:r>
            <a:endParaRPr dirty="0"/>
          </a:p>
          <a:p>
            <a:pPr marL="285750" marR="0" lvl="0" indent="-158750" algn="just"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Οι αξιολογητές ενδέχεται να προτείνουν μείωση των συμμετεχόντων σε συγκεκριμένες κατηγορίες δραστηριοτήτων ή ακόμα και αφαίρεση συγκεκριμένων κατηγοριών δραστηριοτήτων. </a:t>
            </a:r>
            <a:endParaRPr dirty="0"/>
          </a:p>
          <a:p>
            <a:pPr marL="285750" marR="0" lvl="0" indent="-158750" algn="just" rtl="0">
              <a:spcBef>
                <a:spcPts val="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0" lvl="0" indent="-28575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Για σκοπούς διαφάνειας, </a:t>
            </a:r>
            <a:r>
              <a:rPr lang="el-GR" sz="2000" dirty="0">
                <a:solidFill>
                  <a:schemeClr val="dk1"/>
                </a:solidFill>
                <a:latin typeface="Calibri"/>
                <a:ea typeface="Calibri"/>
                <a:cs typeface="Calibri"/>
                <a:sym typeface="Calibri"/>
                <a:hlinkClick r:id="rId3"/>
              </a:rPr>
              <a:t>ο </a:t>
            </a:r>
            <a:r>
              <a:rPr lang="el-GR" sz="2000" u="sng" dirty="0">
                <a:solidFill>
                  <a:schemeClr val="dk1"/>
                </a:solidFill>
                <a:latin typeface="Calibri"/>
                <a:ea typeface="Calibri"/>
                <a:cs typeface="Calibri"/>
                <a:sym typeface="Calibri"/>
                <a:hlinkClick r:id="rId3"/>
              </a:rPr>
              <a:t>οδηγός </a:t>
            </a:r>
            <a:r>
              <a:rPr lang="el-GR" sz="2000" u="sng" dirty="0" err="1">
                <a:solidFill>
                  <a:schemeClr val="dk1"/>
                </a:solidFill>
                <a:latin typeface="Calibri"/>
                <a:ea typeface="Calibri"/>
                <a:cs typeface="Calibri"/>
                <a:sym typeface="Calibri"/>
                <a:hlinkClick r:id="rId3"/>
              </a:rPr>
              <a:t>αξιολογητών</a:t>
            </a:r>
            <a:r>
              <a:rPr lang="el-GR" sz="2000" u="sng" dirty="0">
                <a:solidFill>
                  <a:schemeClr val="dk1"/>
                </a:solidFill>
                <a:latin typeface="Calibri"/>
                <a:ea typeface="Calibri"/>
                <a:cs typeface="Calibri"/>
                <a:sym typeface="Calibri"/>
                <a:hlinkClick r:id="rId3"/>
              </a:rPr>
              <a:t> </a:t>
            </a:r>
            <a:r>
              <a:rPr lang="el-GR" sz="2000" dirty="0">
                <a:solidFill>
                  <a:schemeClr val="dk1"/>
                </a:solidFill>
                <a:latin typeface="Calibri"/>
                <a:ea typeface="Calibri"/>
                <a:cs typeface="Calibri"/>
                <a:sym typeface="Calibri"/>
              </a:rPr>
              <a:t>είναι αναρτημένος στην ιστοσελίδα του ΙΔΕΠ</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40"/>
          <p:cNvSpPr/>
          <p:nvPr/>
        </p:nvSpPr>
        <p:spPr>
          <a:xfrm>
            <a:off x="572868" y="873803"/>
            <a:ext cx="10593363" cy="2649956"/>
          </a:xfrm>
          <a:prstGeom prst="rect">
            <a:avLst/>
          </a:prstGeom>
          <a:noFill/>
          <a:ln>
            <a:noFill/>
          </a:ln>
        </p:spPr>
        <p:txBody>
          <a:bodyPr spcFirstLastPara="1" wrap="square" lIns="91425" tIns="45700" rIns="91425" bIns="45700" anchor="t" anchorCtr="0">
            <a:spAutoFit/>
          </a:bodyPr>
          <a:lstStyle/>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342900" marR="0" lvl="0" indent="-215900" algn="l" rtl="0">
              <a:lnSpc>
                <a:spcPct val="150000"/>
              </a:lnSpc>
              <a:spcBef>
                <a:spcPts val="0"/>
              </a:spcBef>
              <a:spcAft>
                <a:spcPts val="0"/>
              </a:spcAft>
              <a:buClr>
                <a:schemeClr val="dk1"/>
              </a:buClr>
              <a:buSzPts val="2000"/>
              <a:buFont typeface="Arial"/>
              <a:buNone/>
            </a:pPr>
            <a:endParaRPr sz="2000">
              <a:solidFill>
                <a:srgbClr val="3F3F3F"/>
              </a:solidFill>
              <a:latin typeface="Century Gothic"/>
              <a:ea typeface="Century Gothic"/>
              <a:cs typeface="Century Gothic"/>
              <a:sym typeface="Century Gothic"/>
            </a:endParaRPr>
          </a:p>
          <a:p>
            <a:pPr marL="285750" marR="0" lvl="1" indent="-171450" algn="l" rtl="0">
              <a:lnSpc>
                <a:spcPct val="90000"/>
              </a:lnSpc>
              <a:spcBef>
                <a:spcPts val="0"/>
              </a:spcBef>
              <a:spcAft>
                <a:spcPts val="0"/>
              </a:spcAft>
              <a:buClr>
                <a:schemeClr val="dk1"/>
              </a:buClr>
              <a:buSzPts val="1800"/>
              <a:buFont typeface="Arial"/>
              <a:buNone/>
            </a:pPr>
            <a:endParaRPr sz="1800" b="0" i="0" u="none" strike="noStrike" cap="none">
              <a:solidFill>
                <a:srgbClr val="17365D"/>
              </a:solidFill>
              <a:latin typeface="Calibri"/>
              <a:ea typeface="Calibri"/>
              <a:cs typeface="Calibri"/>
              <a:sym typeface="Calibri"/>
            </a:endParaRPr>
          </a:p>
        </p:txBody>
      </p:sp>
      <p:grpSp>
        <p:nvGrpSpPr>
          <p:cNvPr id="738" name="Google Shape;738;p40"/>
          <p:cNvGrpSpPr/>
          <p:nvPr/>
        </p:nvGrpSpPr>
        <p:grpSpPr>
          <a:xfrm>
            <a:off x="799318" y="873803"/>
            <a:ext cx="10593363" cy="5405251"/>
            <a:chOff x="0" y="0"/>
            <a:chExt cx="10593363" cy="5405251"/>
          </a:xfrm>
        </p:grpSpPr>
        <p:sp>
          <p:nvSpPr>
            <p:cNvPr id="739" name="Google Shape;739;p40"/>
            <p:cNvSpPr/>
            <p:nvPr/>
          </p:nvSpPr>
          <p:spPr>
            <a:xfrm>
              <a:off x="0" y="0"/>
              <a:ext cx="10593363" cy="2647287"/>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0"/>
            <p:cNvSpPr txBox="1"/>
            <p:nvPr/>
          </p:nvSpPr>
          <p:spPr>
            <a:xfrm>
              <a:off x="0" y="187233"/>
              <a:ext cx="10593363" cy="1847626"/>
            </a:xfrm>
            <a:prstGeom prst="rect">
              <a:avLst/>
            </a:prstGeom>
            <a:noFill/>
            <a:ln>
              <a:noFill/>
            </a:ln>
          </p:spPr>
          <p:txBody>
            <a:bodyPr spcFirstLastPara="1" wrap="square" lIns="448050" tIns="256025" rIns="448050" bIns="256025" anchor="ctr" anchorCtr="0">
              <a:noAutofit/>
            </a:bodyPr>
            <a:lstStyle/>
            <a:p>
              <a:pPr marL="0" marR="0" lvl="0" indent="0" algn="ctr" rtl="0">
                <a:lnSpc>
                  <a:spcPct val="90000"/>
                </a:lnSpc>
                <a:spcBef>
                  <a:spcPts val="0"/>
                </a:spcBef>
                <a:spcAft>
                  <a:spcPts val="0"/>
                </a:spcAft>
                <a:buClr>
                  <a:schemeClr val="lt1"/>
                </a:buClr>
                <a:buSzPts val="6300"/>
                <a:buFont typeface="Calibri"/>
                <a:buNone/>
              </a:pPr>
              <a:r>
                <a:rPr lang="el-GR" sz="6000" dirty="0">
                  <a:solidFill>
                    <a:schemeClr val="lt1"/>
                  </a:solidFill>
                  <a:latin typeface="Calibri"/>
                  <a:ea typeface="Calibri"/>
                  <a:cs typeface="Calibri"/>
                  <a:sym typeface="Calibri"/>
                </a:rPr>
                <a:t>Κριτήρια </a:t>
              </a:r>
              <a:endParaRPr sz="1200" dirty="0"/>
            </a:p>
            <a:p>
              <a:pPr marL="0" marR="0" lvl="0" indent="0" algn="ctr" rtl="0">
                <a:lnSpc>
                  <a:spcPct val="90000"/>
                </a:lnSpc>
                <a:spcBef>
                  <a:spcPts val="2205"/>
                </a:spcBef>
                <a:spcAft>
                  <a:spcPts val="0"/>
                </a:spcAft>
                <a:buClr>
                  <a:schemeClr val="lt1"/>
                </a:buClr>
                <a:buSzPts val="6300"/>
                <a:buFont typeface="Calibri"/>
                <a:buNone/>
              </a:pPr>
              <a:r>
                <a:rPr lang="el-GR" sz="6000" dirty="0">
                  <a:solidFill>
                    <a:schemeClr val="lt1"/>
                  </a:solidFill>
                  <a:latin typeface="Calibri"/>
                  <a:ea typeface="Calibri"/>
                  <a:cs typeface="Calibri"/>
                  <a:sym typeface="Calibri"/>
                </a:rPr>
                <a:t>Ποιοτικής Αξιολόγησης</a:t>
              </a:r>
              <a:endParaRPr sz="1200" dirty="0"/>
            </a:p>
          </p:txBody>
        </p:sp>
        <p:sp>
          <p:nvSpPr>
            <p:cNvPr id="741" name="Google Shape;741;p40"/>
            <p:cNvSpPr/>
            <p:nvPr/>
          </p:nvSpPr>
          <p:spPr>
            <a:xfrm>
              <a:off x="0" y="2638291"/>
              <a:ext cx="10593363" cy="2766960"/>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0"/>
            <p:cNvSpPr txBox="1"/>
            <p:nvPr/>
          </p:nvSpPr>
          <p:spPr>
            <a:xfrm>
              <a:off x="0" y="2755295"/>
              <a:ext cx="10593363" cy="2649956"/>
            </a:xfrm>
            <a:prstGeom prst="rect">
              <a:avLst/>
            </a:prstGeom>
            <a:noFill/>
            <a:ln>
              <a:noFill/>
            </a:ln>
          </p:spPr>
          <p:txBody>
            <a:bodyPr spcFirstLastPara="1" wrap="square" lIns="106675" tIns="106675" rIns="142225" bIns="160000" anchor="t"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l-GR" sz="2000" b="0" i="0" u="none" strike="noStrike" cap="none">
                  <a:solidFill>
                    <a:schemeClr val="dk1"/>
                  </a:solidFill>
                  <a:latin typeface="Calibri"/>
                  <a:ea typeface="Calibri"/>
                  <a:cs typeface="Calibri"/>
                  <a:sym typeface="Calibri"/>
                </a:rPr>
                <a:t>Συνάφεια (10 βαθμοί)</a:t>
              </a:r>
              <a:endParaRPr sz="2000" b="0" i="0" u="none" strike="noStrike" cap="none">
                <a:solidFill>
                  <a:schemeClr val="dk1"/>
                </a:solidFill>
                <a:latin typeface="Calibri"/>
                <a:ea typeface="Calibri"/>
                <a:cs typeface="Calibri"/>
                <a:sym typeface="Calibri"/>
              </a:endParaRPr>
            </a:p>
            <a:p>
              <a:pPr marL="228600" marR="0" lvl="1" indent="-101600" algn="l"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228600" marR="0" lvl="1" indent="-228600" algn="l" rtl="0">
                <a:lnSpc>
                  <a:spcPct val="90000"/>
                </a:lnSpc>
                <a:spcBef>
                  <a:spcPts val="0"/>
                </a:spcBef>
                <a:spcAft>
                  <a:spcPts val="0"/>
                </a:spcAft>
                <a:buClr>
                  <a:schemeClr val="dk1"/>
                </a:buClr>
                <a:buSzPts val="2000"/>
                <a:buFont typeface="Calibri"/>
                <a:buChar char="•"/>
              </a:pPr>
              <a:r>
                <a:rPr lang="el-GR" sz="2000" b="0" i="0" u="none" strike="noStrike" cap="none">
                  <a:solidFill>
                    <a:schemeClr val="dk1"/>
                  </a:solidFill>
                  <a:latin typeface="Calibri"/>
                  <a:ea typeface="Calibri"/>
                  <a:cs typeface="Calibri"/>
                  <a:sym typeface="Calibri"/>
                </a:rPr>
                <a:t>Erasmus Plan: Στόχοι (40 βαθμοί)</a:t>
              </a:r>
              <a:endParaRPr sz="2000" b="0" i="0" u="none" strike="noStrike" cap="none">
                <a:solidFill>
                  <a:schemeClr val="dk1"/>
                </a:solidFill>
                <a:latin typeface="Calibri"/>
                <a:ea typeface="Calibri"/>
                <a:cs typeface="Calibri"/>
                <a:sym typeface="Calibri"/>
              </a:endParaRPr>
            </a:p>
            <a:p>
              <a:pPr marL="228600" marR="0" lvl="1" indent="-101600" algn="l"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228600" marR="0" lvl="1" indent="-228600" algn="l" rtl="0">
                <a:lnSpc>
                  <a:spcPct val="90000"/>
                </a:lnSpc>
                <a:spcBef>
                  <a:spcPts val="0"/>
                </a:spcBef>
                <a:spcAft>
                  <a:spcPts val="0"/>
                </a:spcAft>
                <a:buClr>
                  <a:schemeClr val="dk1"/>
                </a:buClr>
                <a:buSzPts val="2000"/>
                <a:buFont typeface="Calibri"/>
                <a:buChar char="•"/>
              </a:pPr>
              <a:r>
                <a:rPr lang="el-GR" sz="2000" b="0" i="0" u="none" strike="noStrike" cap="none">
                  <a:solidFill>
                    <a:schemeClr val="dk1"/>
                  </a:solidFill>
                  <a:latin typeface="Calibri"/>
                  <a:ea typeface="Calibri"/>
                  <a:cs typeface="Calibri"/>
                  <a:sym typeface="Calibri"/>
                </a:rPr>
                <a:t>Erasmus Plan: Δραστηριότητες (20 βαθμοί)</a:t>
              </a:r>
              <a:endParaRPr sz="2000" b="0" i="0" u="none" strike="noStrike" cap="none">
                <a:solidFill>
                  <a:schemeClr val="dk1"/>
                </a:solidFill>
                <a:latin typeface="Calibri"/>
                <a:ea typeface="Calibri"/>
                <a:cs typeface="Calibri"/>
                <a:sym typeface="Calibri"/>
              </a:endParaRPr>
            </a:p>
            <a:p>
              <a:pPr marL="228600" marR="0" lvl="1" indent="-101600" algn="l"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228600" marR="0" lvl="1" indent="-228600" algn="l" rtl="0">
                <a:lnSpc>
                  <a:spcPct val="90000"/>
                </a:lnSpc>
                <a:spcBef>
                  <a:spcPts val="0"/>
                </a:spcBef>
                <a:spcAft>
                  <a:spcPts val="0"/>
                </a:spcAft>
                <a:buClr>
                  <a:schemeClr val="dk1"/>
                </a:buClr>
                <a:buSzPts val="2000"/>
                <a:buFont typeface="Calibri"/>
                <a:buChar char="•"/>
              </a:pPr>
              <a:r>
                <a:rPr lang="el-GR" sz="2000" b="0" i="0" u="none" strike="noStrike" cap="none">
                  <a:solidFill>
                    <a:schemeClr val="dk1"/>
                  </a:solidFill>
                  <a:latin typeface="Calibri"/>
                  <a:ea typeface="Calibri"/>
                  <a:cs typeface="Calibri"/>
                  <a:sym typeface="Calibri"/>
                </a:rPr>
                <a:t>Erasmus Plan: Διαχείριση (30 βαθμοί)</a:t>
              </a:r>
              <a:endParaRPr sz="2000" b="0" i="0" u="none" strike="noStrike" cap="none">
                <a:solidFill>
                  <a:schemeClr val="dk1"/>
                </a:solidFill>
                <a:latin typeface="Calibri"/>
                <a:ea typeface="Calibri"/>
                <a:cs typeface="Calibri"/>
                <a:sym typeface="Calibri"/>
              </a:endParaRPr>
            </a:p>
          </p:txBody>
        </p:sp>
      </p:grpSp>
      <p:sp>
        <p:nvSpPr>
          <p:cNvPr id="743" name="Google Shape;743;p40"/>
          <p:cNvSpPr/>
          <p:nvPr/>
        </p:nvSpPr>
        <p:spPr>
          <a:xfrm>
            <a:off x="6975266" y="5479058"/>
            <a:ext cx="4972696" cy="1200329"/>
          </a:xfrm>
          <a:prstGeom prst="rect">
            <a:avLst/>
          </a:prstGeom>
          <a:solidFill>
            <a:srgbClr val="548135"/>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l-GR" sz="1800" i="1">
                <a:solidFill>
                  <a:schemeClr val="lt1"/>
                </a:solidFill>
                <a:latin typeface="Century Gothic"/>
                <a:ea typeface="Century Gothic"/>
                <a:cs typeface="Century Gothic"/>
                <a:sym typeface="Century Gothic"/>
              </a:rPr>
              <a:t>Ένα σχέδιο πρέπει να πάρει </a:t>
            </a:r>
            <a:r>
              <a:rPr lang="el-GR" sz="1800" b="1" i="1">
                <a:solidFill>
                  <a:schemeClr val="lt1"/>
                </a:solidFill>
                <a:latin typeface="Century Gothic"/>
                <a:ea typeface="Century Gothic"/>
                <a:cs typeface="Century Gothic"/>
                <a:sym typeface="Century Gothic"/>
              </a:rPr>
              <a:t>τουλάχιστον τους </a:t>
            </a:r>
            <a:r>
              <a:rPr lang="el-GR" sz="1800" b="1" i="1">
                <a:solidFill>
                  <a:srgbClr val="FFC000"/>
                </a:solidFill>
                <a:latin typeface="Century Gothic"/>
                <a:ea typeface="Century Gothic"/>
                <a:cs typeface="Century Gothic"/>
                <a:sym typeface="Century Gothic"/>
              </a:rPr>
              <a:t>μισούς βαθμούς σε κάθε επί μέρους κριτήριο</a:t>
            </a:r>
            <a:r>
              <a:rPr lang="el-GR" sz="1800" b="1" i="1">
                <a:solidFill>
                  <a:schemeClr val="lt1"/>
                </a:solidFill>
                <a:latin typeface="Century Gothic"/>
                <a:ea typeface="Century Gothic"/>
                <a:cs typeface="Century Gothic"/>
                <a:sym typeface="Century Gothic"/>
              </a:rPr>
              <a:t> και </a:t>
            </a:r>
            <a:r>
              <a:rPr lang="el-GR" sz="1800" b="1" i="1">
                <a:solidFill>
                  <a:srgbClr val="FFC000"/>
                </a:solidFill>
                <a:latin typeface="Century Gothic"/>
                <a:ea typeface="Century Gothic"/>
                <a:cs typeface="Century Gothic"/>
                <a:sym typeface="Century Gothic"/>
              </a:rPr>
              <a:t>70 βαθμούς στο σύνολο 100 βαθμών </a:t>
            </a:r>
            <a:endParaRPr/>
          </a:p>
        </p:txBody>
      </p:sp>
      <p:sp>
        <p:nvSpPr>
          <p:cNvPr id="744" name="Google Shape;744;p40"/>
          <p:cNvSpPr txBox="1"/>
          <p:nvPr/>
        </p:nvSpPr>
        <p:spPr>
          <a:xfrm flipH="1">
            <a:off x="281355" y="8398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ΚΡΙΤΗΡΙΑ ΠΟΙΟΤΙΚΗΣ ΑΞΙΟΛΟΓΗΣΗΣ</a:t>
            </a:r>
            <a:endParaRPr sz="2800" b="1" dirty="0">
              <a:solidFill>
                <a:schemeClr val="lt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grpSp>
        <p:nvGrpSpPr>
          <p:cNvPr id="750" name="Google Shape;750;p41"/>
          <p:cNvGrpSpPr/>
          <p:nvPr/>
        </p:nvGrpSpPr>
        <p:grpSpPr>
          <a:xfrm>
            <a:off x="865094" y="1445488"/>
            <a:ext cx="10351976" cy="4461181"/>
            <a:chOff x="0" y="1053324"/>
            <a:chExt cx="10351976" cy="4461181"/>
          </a:xfrm>
        </p:grpSpPr>
        <p:sp>
          <p:nvSpPr>
            <p:cNvPr id="751" name="Google Shape;751;p41"/>
            <p:cNvSpPr/>
            <p:nvPr/>
          </p:nvSpPr>
          <p:spPr>
            <a:xfrm>
              <a:off x="0" y="1100793"/>
              <a:ext cx="4857920" cy="1325062"/>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1"/>
            <p:cNvSpPr txBox="1"/>
            <p:nvPr/>
          </p:nvSpPr>
          <p:spPr>
            <a:xfrm>
              <a:off x="0" y="1100793"/>
              <a:ext cx="4857920" cy="1325062"/>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Συνάφεια</a:t>
              </a:r>
              <a:endParaRPr sz="2400" b="1" u="none">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(Βαθμολογία: 10/100)</a:t>
              </a:r>
              <a:endParaRPr/>
            </a:p>
          </p:txBody>
        </p:sp>
        <p:sp>
          <p:nvSpPr>
            <p:cNvPr id="753" name="Google Shape;753;p41"/>
            <p:cNvSpPr/>
            <p:nvPr/>
          </p:nvSpPr>
          <p:spPr>
            <a:xfrm>
              <a:off x="0" y="2360913"/>
              <a:ext cx="4861910" cy="3153592"/>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1"/>
            <p:cNvSpPr txBox="1"/>
            <p:nvPr/>
          </p:nvSpPr>
          <p:spPr>
            <a:xfrm>
              <a:off x="0" y="2360913"/>
              <a:ext cx="4861910" cy="3153592"/>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100000"/>
                </a:lnSpc>
                <a:spcBef>
                  <a:spcPts val="0"/>
                </a:spcBef>
                <a:spcAft>
                  <a:spcPts val="0"/>
                </a:spcAft>
                <a:buClr>
                  <a:schemeClr val="dk1"/>
                </a:buClr>
                <a:buSzPts val="1800"/>
                <a:buFont typeface="Calibri"/>
                <a:buChar char="•"/>
              </a:pPr>
              <a:r>
                <a:rPr lang="el-GR" sz="1800" b="0" i="0" u="none" strike="noStrike" cap="none">
                  <a:solidFill>
                    <a:schemeClr val="dk1"/>
                  </a:solidFill>
                  <a:latin typeface="Calibri"/>
                  <a:ea typeface="Calibri"/>
                  <a:cs typeface="Calibri"/>
                  <a:sym typeface="Calibri"/>
                </a:rPr>
                <a:t>Το προφίλ, η πείρα, οι δραστηριότητες του οργανισμού και οι εκπαιδευόμενοί του είναι συναφή με τον τομέα της αίτησης και  τους στόχους της Πρόσκλησης;</a:t>
              </a:r>
              <a:endParaRPr sz="1800" b="0" i="0" u="none" strike="noStrike" cap="none">
                <a:solidFill>
                  <a:schemeClr val="dk1"/>
                </a:solidFill>
                <a:latin typeface="Calibri"/>
                <a:ea typeface="Calibri"/>
                <a:cs typeface="Calibri"/>
                <a:sym typeface="Calibri"/>
              </a:endParaRPr>
            </a:p>
            <a:p>
              <a:pPr marL="171450" marR="0" lvl="1" indent="-57150" algn="l" rtl="0">
                <a:lnSpc>
                  <a:spcPct val="100000"/>
                </a:lnSpc>
                <a:spcBef>
                  <a:spcPts val="27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171450" marR="0" lvl="1" indent="-171450" algn="l" rtl="0">
                <a:lnSpc>
                  <a:spcPct val="100000"/>
                </a:lnSpc>
                <a:spcBef>
                  <a:spcPts val="270"/>
                </a:spcBef>
                <a:spcAft>
                  <a:spcPts val="0"/>
                </a:spcAft>
                <a:buClr>
                  <a:schemeClr val="dk1"/>
                </a:buClr>
                <a:buSzPts val="1800"/>
                <a:buFont typeface="Calibri"/>
                <a:buChar char="•"/>
              </a:pPr>
              <a:r>
                <a:rPr lang="el-GR" sz="1800" b="0" i="0" u="none" strike="noStrike" cap="none">
                  <a:solidFill>
                    <a:schemeClr val="dk1"/>
                  </a:solidFill>
                  <a:latin typeface="Calibri"/>
                  <a:ea typeface="Calibri"/>
                  <a:cs typeface="Calibri"/>
                  <a:sym typeface="Calibri"/>
                </a:rPr>
                <a:t>H κοινοπραξία αποφέρει σαφή προστιθέμενη αξία για τα  μέλη της όσον αφορά στους στόχους της Πρόσκλησης;</a:t>
              </a:r>
              <a:endParaRPr sz="1800" b="0" i="0" u="none" strike="noStrike" cap="none">
                <a:solidFill>
                  <a:schemeClr val="dk1"/>
                </a:solidFill>
                <a:latin typeface="Calibri"/>
                <a:ea typeface="Calibri"/>
                <a:cs typeface="Calibri"/>
                <a:sym typeface="Calibri"/>
              </a:endParaRPr>
            </a:p>
          </p:txBody>
        </p:sp>
        <p:sp>
          <p:nvSpPr>
            <p:cNvPr id="755" name="Google Shape;755;p41"/>
            <p:cNvSpPr/>
            <p:nvPr/>
          </p:nvSpPr>
          <p:spPr>
            <a:xfrm>
              <a:off x="5216673" y="1053324"/>
              <a:ext cx="5100937" cy="1341151"/>
            </a:xfrm>
            <a:prstGeom prst="rect">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1"/>
            <p:cNvSpPr txBox="1"/>
            <p:nvPr/>
          </p:nvSpPr>
          <p:spPr>
            <a:xfrm>
              <a:off x="5216673" y="1053324"/>
              <a:ext cx="5100937" cy="1341151"/>
            </a:xfrm>
            <a:prstGeom prst="rect">
              <a:avLst/>
            </a:prstGeom>
            <a:noFill/>
            <a:ln>
              <a:noFill/>
            </a:ln>
          </p:spPr>
          <p:txBody>
            <a:bodyPr spcFirstLastPara="1" wrap="square" lIns="106675" tIns="60950" rIns="106675" bIns="60950" anchor="ctr" anchorCtr="0">
              <a:noAutofit/>
            </a:bodyPr>
            <a:lstStyle/>
            <a:p>
              <a:pPr marL="0" marR="0" lvl="0" indent="0" algn="ctr" rtl="0">
                <a:lnSpc>
                  <a:spcPct val="10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Erasmus Plan </a:t>
              </a:r>
              <a:endParaRPr/>
            </a:p>
            <a:p>
              <a:pPr marL="0" marR="0" lvl="0" indent="0" algn="ctr" rtl="0">
                <a:lnSpc>
                  <a:spcPct val="10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Στόχοι</a:t>
              </a:r>
              <a:endParaRPr/>
            </a:p>
            <a:p>
              <a:pPr marL="0" marR="0" lvl="0" indent="0" algn="ctr" rtl="0">
                <a:lnSpc>
                  <a:spcPct val="10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(Βαθμολογία: 40/100)</a:t>
              </a:r>
              <a:endParaRPr sz="2400" b="1" u="none">
                <a:solidFill>
                  <a:schemeClr val="lt1"/>
                </a:solidFill>
                <a:latin typeface="Calibri"/>
                <a:ea typeface="Calibri"/>
                <a:cs typeface="Calibri"/>
                <a:sym typeface="Calibri"/>
              </a:endParaRPr>
            </a:p>
          </p:txBody>
        </p:sp>
        <p:sp>
          <p:nvSpPr>
            <p:cNvPr id="757" name="Google Shape;757;p41"/>
            <p:cNvSpPr/>
            <p:nvPr/>
          </p:nvSpPr>
          <p:spPr>
            <a:xfrm>
              <a:off x="5234208" y="2366000"/>
              <a:ext cx="5117768" cy="3147497"/>
            </a:xfrm>
            <a:prstGeom prst="rect">
              <a:avLst/>
            </a:prstGeom>
            <a:solidFill>
              <a:srgbClr val="D3E1CC">
                <a:alpha val="89803"/>
              </a:srgbClr>
            </a:solidFill>
            <a:ln w="12700" cap="flat" cmpd="sng">
              <a:solidFill>
                <a:srgbClr val="D3E1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1"/>
            <p:cNvSpPr txBox="1"/>
            <p:nvPr/>
          </p:nvSpPr>
          <p:spPr>
            <a:xfrm>
              <a:off x="5234208" y="2366000"/>
              <a:ext cx="5117768" cy="3147497"/>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chemeClr val="dk1"/>
                </a:buClr>
                <a:buSzPts val="1800"/>
                <a:buFont typeface="Calibri"/>
                <a:buChar char="•"/>
              </a:pPr>
              <a:r>
                <a:rPr lang="el-GR" sz="1800" b="0" i="0" u="none" strike="noStrike" cap="none">
                  <a:solidFill>
                    <a:schemeClr val="dk1"/>
                  </a:solidFill>
                  <a:latin typeface="Calibri"/>
                  <a:ea typeface="Calibri"/>
                  <a:cs typeface="Calibri"/>
                  <a:sym typeface="Calibri"/>
                </a:rPr>
                <a:t>Συνάδουν με τους στόχους της Πρόσκλησης, τις ανάγκες του οργανισμού, του προσωπικού και των εκπαιδευομένων;</a:t>
              </a:r>
              <a:endParaRPr/>
            </a:p>
            <a:p>
              <a:pPr marL="171450" marR="0" lvl="1" indent="-57150" algn="l" rtl="0">
                <a:lnSpc>
                  <a:spcPct val="90000"/>
                </a:lnSpc>
                <a:spcBef>
                  <a:spcPts val="27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70"/>
                </a:spcBef>
                <a:spcAft>
                  <a:spcPts val="0"/>
                </a:spcAft>
                <a:buClr>
                  <a:schemeClr val="dk1"/>
                </a:buClr>
                <a:buSzPts val="1800"/>
                <a:buFont typeface="Calibri"/>
                <a:buChar char="•"/>
              </a:pPr>
              <a:r>
                <a:rPr lang="el-GR" sz="1800" b="0" i="0" u="none" strike="noStrike" cap="none">
                  <a:solidFill>
                    <a:schemeClr val="dk1"/>
                  </a:solidFill>
                  <a:latin typeface="Calibri"/>
                  <a:ea typeface="Calibri"/>
                  <a:cs typeface="Calibri"/>
                  <a:sym typeface="Calibri"/>
                </a:rPr>
                <a:t>Tο χρονοδιάγραμμά τους είναι ρεαλιστικό και κατάλληλο για την επίτευξη θετικού αντικτύπου  για τον οργανισμό (ή την κοινοπραξία);</a:t>
              </a:r>
              <a:endParaRPr/>
            </a:p>
            <a:p>
              <a:pPr marL="171450" marR="0" lvl="1" indent="-57150" algn="l" rtl="0">
                <a:lnSpc>
                  <a:spcPct val="90000"/>
                </a:lnSpc>
                <a:spcBef>
                  <a:spcPts val="27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70"/>
                </a:spcBef>
                <a:spcAft>
                  <a:spcPts val="0"/>
                </a:spcAft>
                <a:buClr>
                  <a:schemeClr val="dk1"/>
                </a:buClr>
                <a:buSzPts val="1800"/>
                <a:buFont typeface="Calibri"/>
                <a:buChar char="•"/>
              </a:pPr>
              <a:r>
                <a:rPr lang="el-GR" sz="1800" b="0" i="0" u="none" strike="noStrike" cap="none">
                  <a:solidFill>
                    <a:schemeClr val="dk1"/>
                  </a:solidFill>
                  <a:latin typeface="Calibri"/>
                  <a:ea typeface="Calibri"/>
                  <a:cs typeface="Calibri"/>
                  <a:sym typeface="Calibri"/>
                </a:rPr>
                <a:t>Τα προτεινόμενα μέτρα για την παρακολούθηση και αξιολόγηση της  προόδου της επίτευξης των στόχων είναι  κατάλληλα και συγκεκριμένα;</a:t>
              </a:r>
              <a:endParaRPr/>
            </a:p>
          </p:txBody>
        </p:sp>
      </p:grpSp>
      <p:sp>
        <p:nvSpPr>
          <p:cNvPr id="759" name="Google Shape;759;p41"/>
          <p:cNvSpPr txBox="1"/>
          <p:nvPr/>
        </p:nvSpPr>
        <p:spPr>
          <a:xfrm flipH="1">
            <a:off x="281355" y="8398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ΚΡΙΤΗΡΙΑ ΠΟΙΟΤΙΚΗΣ ΑΞΙΟΛΟΓΗΣΗΣ</a:t>
            </a:r>
            <a:endParaRPr sz="2800" b="1" dirty="0">
              <a:solidFill>
                <a:schemeClr val="lt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grpSp>
        <p:nvGrpSpPr>
          <p:cNvPr id="765" name="Google Shape;765;p42"/>
          <p:cNvGrpSpPr/>
          <p:nvPr/>
        </p:nvGrpSpPr>
        <p:grpSpPr>
          <a:xfrm>
            <a:off x="456201" y="1119128"/>
            <a:ext cx="10957331" cy="5552376"/>
            <a:chOff x="103968" y="0"/>
            <a:chExt cx="10957331" cy="5552376"/>
          </a:xfrm>
        </p:grpSpPr>
        <p:sp>
          <p:nvSpPr>
            <p:cNvPr id="766" name="Google Shape;766;p42"/>
            <p:cNvSpPr/>
            <p:nvPr/>
          </p:nvSpPr>
          <p:spPr>
            <a:xfrm>
              <a:off x="103968" y="0"/>
              <a:ext cx="5131311" cy="1699200"/>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2"/>
            <p:cNvSpPr txBox="1"/>
            <p:nvPr/>
          </p:nvSpPr>
          <p:spPr>
            <a:xfrm>
              <a:off x="103968" y="0"/>
              <a:ext cx="5131311" cy="1699200"/>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Erasmus Plan</a:t>
              </a:r>
              <a:endParaRPr sz="2400" b="1" u="none">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Δραστηριότητες</a:t>
              </a:r>
              <a:endParaRPr/>
            </a:p>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(Βαθμολογία: 20/100)</a:t>
              </a:r>
              <a:endParaRPr sz="2400" b="1" u="none">
                <a:solidFill>
                  <a:schemeClr val="lt1"/>
                </a:solidFill>
                <a:latin typeface="Calibri"/>
                <a:ea typeface="Calibri"/>
                <a:cs typeface="Calibri"/>
                <a:sym typeface="Calibri"/>
              </a:endParaRPr>
            </a:p>
          </p:txBody>
        </p:sp>
        <p:sp>
          <p:nvSpPr>
            <p:cNvPr id="768" name="Google Shape;768;p42"/>
            <p:cNvSpPr/>
            <p:nvPr/>
          </p:nvSpPr>
          <p:spPr>
            <a:xfrm>
              <a:off x="117531" y="1667676"/>
              <a:ext cx="5129100" cy="3808500"/>
            </a:xfrm>
            <a:prstGeom prst="rect">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2"/>
            <p:cNvSpPr txBox="1"/>
            <p:nvPr/>
          </p:nvSpPr>
          <p:spPr>
            <a:xfrm>
              <a:off x="117531" y="1743876"/>
              <a:ext cx="5129100" cy="3808500"/>
            </a:xfrm>
            <a:prstGeom prst="rect">
              <a:avLst/>
            </a:prstGeom>
            <a:noFill/>
            <a:ln>
              <a:noFill/>
            </a:ln>
          </p:spPr>
          <p:txBody>
            <a:bodyPr spcFirstLastPara="1" wrap="square" lIns="90675" tIns="90675" rIns="120900" bIns="136000" anchor="t" anchorCtr="0">
              <a:noAutofit/>
            </a:bodyPr>
            <a:lstStyle/>
            <a:p>
              <a:pPr marL="114300" marR="0" lvl="1" indent="-107950" algn="l" rtl="0">
                <a:lnSpc>
                  <a:spcPct val="90000"/>
                </a:lnSpc>
                <a:spcBef>
                  <a:spcPts val="0"/>
                </a:spcBef>
                <a:spcAft>
                  <a:spcPts val="0"/>
                </a:spcAft>
                <a:buClr>
                  <a:schemeClr val="dk1"/>
                </a:buClr>
                <a:buSzPts val="1700"/>
                <a:buFont typeface="Arial"/>
                <a:buChar char="•"/>
              </a:pPr>
              <a:r>
                <a:rPr lang="el-GR" sz="1700" b="0" i="0" u="none" strike="noStrike" cap="none">
                  <a:solidFill>
                    <a:schemeClr val="dk1"/>
                  </a:solidFill>
                  <a:latin typeface="Calibri"/>
                  <a:ea typeface="Calibri"/>
                  <a:cs typeface="Calibri"/>
                  <a:sym typeface="Calibri"/>
                </a:rPr>
                <a:t>Το μέγεθος της Κοινοπραξίας/ο προτεινόμενος αριθμός συμμετεχόντων στις δραστηριότητες κινητικότητας είναι ανάλογος προς το μέγεθος και την πείρα του αιτούντος οργανισμού; Eίναι ρεαλιστικός και ανάλογος των στόχων του Erasmus Plan;</a:t>
              </a:r>
              <a:endParaRPr/>
            </a:p>
            <a:p>
              <a:pPr marL="114300" marR="0" lvl="1" indent="0" algn="l" rtl="0">
                <a:lnSpc>
                  <a:spcPct val="90000"/>
                </a:lnSpc>
                <a:spcBef>
                  <a:spcPts val="255"/>
                </a:spcBef>
                <a:spcAft>
                  <a:spcPts val="0"/>
                </a:spcAft>
                <a:buClr>
                  <a:schemeClr val="dk1"/>
                </a:buClr>
                <a:buSzPts val="1700"/>
                <a:buFont typeface="Arial"/>
                <a:buNone/>
              </a:pPr>
              <a:endParaRPr sz="1700" b="0" i="0" u="none" strike="noStrike" cap="none">
                <a:solidFill>
                  <a:schemeClr val="dk1"/>
                </a:solidFill>
                <a:latin typeface="Calibri"/>
                <a:ea typeface="Calibri"/>
                <a:cs typeface="Calibri"/>
                <a:sym typeface="Calibri"/>
              </a:endParaRPr>
            </a:p>
            <a:p>
              <a:pPr marL="114300" marR="0" lvl="1" indent="-107950" algn="l" rtl="0">
                <a:lnSpc>
                  <a:spcPct val="90000"/>
                </a:lnSpc>
                <a:spcBef>
                  <a:spcPts val="255"/>
                </a:spcBef>
                <a:spcAft>
                  <a:spcPts val="0"/>
                </a:spcAft>
                <a:buClr>
                  <a:schemeClr val="dk1"/>
                </a:buClr>
                <a:buSzPts val="1700"/>
                <a:buFont typeface="Arial"/>
                <a:buChar char="•"/>
              </a:pPr>
              <a:r>
                <a:rPr lang="el-GR" sz="1700" b="0" i="0" u="none" strike="noStrike" cap="none">
                  <a:solidFill>
                    <a:schemeClr val="dk1"/>
                  </a:solidFill>
                  <a:latin typeface="Calibri"/>
                  <a:ea typeface="Calibri"/>
                  <a:cs typeface="Calibri"/>
                  <a:sym typeface="Calibri"/>
                </a:rPr>
                <a:t>Tο προφίλ των προβλεπόμενων συμμετεχόντων συνάδει με τον τομέα  της αίτησης, το σχέδιο Erasmus και τους στόχους της  Πρόσκλησης;</a:t>
              </a:r>
              <a:endParaRPr/>
            </a:p>
            <a:p>
              <a:pPr marL="114300" marR="0" lvl="1" indent="0" algn="l" rtl="0">
                <a:lnSpc>
                  <a:spcPct val="90000"/>
                </a:lnSpc>
                <a:spcBef>
                  <a:spcPts val="255"/>
                </a:spcBef>
                <a:spcAft>
                  <a:spcPts val="0"/>
                </a:spcAft>
                <a:buClr>
                  <a:schemeClr val="dk1"/>
                </a:buClr>
                <a:buSzPts val="1700"/>
                <a:buFont typeface="Arial"/>
                <a:buNone/>
              </a:pPr>
              <a:endParaRPr sz="1700" b="0" i="0" u="none" strike="noStrike" cap="none">
                <a:solidFill>
                  <a:schemeClr val="dk1"/>
                </a:solidFill>
                <a:latin typeface="Calibri"/>
                <a:ea typeface="Calibri"/>
                <a:cs typeface="Calibri"/>
                <a:sym typeface="Calibri"/>
              </a:endParaRPr>
            </a:p>
            <a:p>
              <a:pPr marL="114300" marR="0" lvl="1" indent="-107950" algn="l" rtl="0">
                <a:lnSpc>
                  <a:spcPct val="90000"/>
                </a:lnSpc>
                <a:spcBef>
                  <a:spcPts val="255"/>
                </a:spcBef>
                <a:spcAft>
                  <a:spcPts val="0"/>
                </a:spcAft>
                <a:buClr>
                  <a:schemeClr val="dk1"/>
                </a:buClr>
                <a:buSzPts val="1700"/>
                <a:buFont typeface="Arial"/>
                <a:buChar char="•"/>
              </a:pPr>
              <a:r>
                <a:rPr lang="el-GR" sz="1700" b="0" i="0" u="none" strike="noStrike" cap="none">
                  <a:solidFill>
                    <a:schemeClr val="dk1"/>
                  </a:solidFill>
                  <a:latin typeface="Calibri"/>
                  <a:ea typeface="Calibri"/>
                  <a:cs typeface="Calibri"/>
                  <a:sym typeface="Calibri"/>
                </a:rPr>
                <a:t>Προβλέπεται η συμμετοχή εκπαιδευομένων με λιγότερες ευκαιρίες;</a:t>
              </a:r>
              <a:endParaRPr/>
            </a:p>
          </p:txBody>
        </p:sp>
        <p:sp>
          <p:nvSpPr>
            <p:cNvPr id="770" name="Google Shape;770;p42"/>
            <p:cNvSpPr/>
            <p:nvPr/>
          </p:nvSpPr>
          <p:spPr>
            <a:xfrm>
              <a:off x="5625818" y="33303"/>
              <a:ext cx="5435481" cy="1699200"/>
            </a:xfrm>
            <a:prstGeom prst="rect">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2"/>
            <p:cNvSpPr txBox="1"/>
            <p:nvPr/>
          </p:nvSpPr>
          <p:spPr>
            <a:xfrm>
              <a:off x="5625818" y="33303"/>
              <a:ext cx="5435481" cy="1699200"/>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Erasmus Plan</a:t>
              </a:r>
              <a:endParaRPr sz="2400" b="1" u="none">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Διαχείριση</a:t>
              </a:r>
              <a:endParaRPr sz="2400" b="1" u="none">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2400"/>
                <a:buFont typeface="Calibri"/>
                <a:buNone/>
              </a:pPr>
              <a:r>
                <a:rPr lang="el-GR" sz="2400" b="1" u="none">
                  <a:solidFill>
                    <a:schemeClr val="lt1"/>
                  </a:solidFill>
                  <a:latin typeface="Calibri"/>
                  <a:ea typeface="Calibri"/>
                  <a:cs typeface="Calibri"/>
                  <a:sym typeface="Calibri"/>
                </a:rPr>
                <a:t>(Βαθμολογία: 30/100)</a:t>
              </a:r>
              <a:endParaRPr sz="2400" b="0" u="none">
                <a:solidFill>
                  <a:schemeClr val="lt1"/>
                </a:solidFill>
                <a:latin typeface="Calibri"/>
                <a:ea typeface="Calibri"/>
                <a:cs typeface="Calibri"/>
                <a:sym typeface="Calibri"/>
              </a:endParaRPr>
            </a:p>
          </p:txBody>
        </p:sp>
        <p:sp>
          <p:nvSpPr>
            <p:cNvPr id="772" name="Google Shape;772;p42"/>
            <p:cNvSpPr/>
            <p:nvPr/>
          </p:nvSpPr>
          <p:spPr>
            <a:xfrm>
              <a:off x="5634366" y="1720278"/>
              <a:ext cx="5422041" cy="3808473"/>
            </a:xfrm>
            <a:prstGeom prst="rect">
              <a:avLst/>
            </a:prstGeom>
            <a:solidFill>
              <a:srgbClr val="D3E1CC">
                <a:alpha val="89803"/>
              </a:srgbClr>
            </a:solidFill>
            <a:ln w="12700" cap="flat" cmpd="sng">
              <a:solidFill>
                <a:srgbClr val="D3E1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2"/>
            <p:cNvSpPr txBox="1"/>
            <p:nvPr/>
          </p:nvSpPr>
          <p:spPr>
            <a:xfrm>
              <a:off x="5634366" y="1720278"/>
              <a:ext cx="5422041" cy="3808473"/>
            </a:xfrm>
            <a:prstGeom prst="rect">
              <a:avLst/>
            </a:prstGeom>
            <a:noFill/>
            <a:ln>
              <a:noFill/>
            </a:ln>
          </p:spPr>
          <p:txBody>
            <a:bodyPr spcFirstLastPara="1" wrap="square" lIns="90675" tIns="90675" rIns="120900" bIns="136000"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el-GR" sz="1700" b="0" i="0" u="none" strike="noStrike" cap="none">
                  <a:solidFill>
                    <a:schemeClr val="dk1"/>
                  </a:solidFill>
                  <a:latin typeface="Calibri"/>
                  <a:ea typeface="Calibri"/>
                  <a:cs typeface="Calibri"/>
                  <a:sym typeface="Calibri"/>
                </a:rPr>
                <a:t>Yπάρχει σαφής και ολοκληρωμένη κατανομή καθηκόντων σύμφωνα με τα πρότυπα ποιότητας του Προγράμματος;</a:t>
              </a:r>
              <a:endParaRPr/>
            </a:p>
            <a:p>
              <a:pPr marL="171450" marR="0" lvl="1" indent="-63500" algn="l" rtl="0">
                <a:lnSpc>
                  <a:spcPct val="90000"/>
                </a:lnSpc>
                <a:spcBef>
                  <a:spcPts val="255"/>
                </a:spcBef>
                <a:spcAft>
                  <a:spcPts val="0"/>
                </a:spcAft>
                <a:buClr>
                  <a:schemeClr val="dk1"/>
                </a:buClr>
                <a:buSzPts val="1700"/>
                <a:buFont typeface="Calibri"/>
                <a:buNone/>
              </a:pP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l-GR" sz="1700" b="0" i="0" u="none" strike="noStrike" cap="none">
                  <a:solidFill>
                    <a:schemeClr val="dk1"/>
                  </a:solidFill>
                  <a:latin typeface="Calibri"/>
                  <a:ea typeface="Calibri"/>
                  <a:cs typeface="Calibri"/>
                  <a:sym typeface="Calibri"/>
                </a:rPr>
                <a:t>Ο οργανισμός διαθέτει τους απαραίτητους πόρους; </a:t>
              </a:r>
              <a:endParaRPr sz="1700" b="0" i="0" u="none" strike="noStrike" cap="none">
                <a:solidFill>
                  <a:schemeClr val="dk1"/>
                </a:solidFill>
                <a:latin typeface="Calibri"/>
                <a:ea typeface="Calibri"/>
                <a:cs typeface="Calibri"/>
                <a:sym typeface="Calibri"/>
              </a:endParaRPr>
            </a:p>
            <a:p>
              <a:pPr marL="171450" marR="0" lvl="1" indent="-63500" algn="l" rtl="0">
                <a:lnSpc>
                  <a:spcPct val="90000"/>
                </a:lnSpc>
                <a:spcBef>
                  <a:spcPts val="255"/>
                </a:spcBef>
                <a:spcAft>
                  <a:spcPts val="0"/>
                </a:spcAft>
                <a:buClr>
                  <a:schemeClr val="dk1"/>
                </a:buClr>
                <a:buSzPts val="1700"/>
                <a:buFont typeface="Calibri"/>
                <a:buNone/>
              </a:pP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l-GR" sz="1700" b="0" i="0" u="none" strike="noStrike" cap="none">
                  <a:solidFill>
                    <a:schemeClr val="dk1"/>
                  </a:solidFill>
                  <a:latin typeface="Calibri"/>
                  <a:ea typeface="Calibri"/>
                  <a:cs typeface="Calibri"/>
                  <a:sym typeface="Calibri"/>
                </a:rPr>
                <a:t>Προβλέπονται μέτρα για τη διασφάλιση της συνέχειας των  δραστηριοτήτων του προγράμματος σε περίπτωση αλλαγών στο προσωπικό  ή στη διαχείριση του αιτούντος οργανισμού;</a:t>
              </a:r>
              <a:endParaRPr/>
            </a:p>
            <a:p>
              <a:pPr marL="171450" marR="0" lvl="1" indent="-63500" algn="l" rtl="0">
                <a:lnSpc>
                  <a:spcPct val="90000"/>
                </a:lnSpc>
                <a:spcBef>
                  <a:spcPts val="255"/>
                </a:spcBef>
                <a:spcAft>
                  <a:spcPts val="0"/>
                </a:spcAft>
                <a:buClr>
                  <a:schemeClr val="dk1"/>
                </a:buClr>
                <a:buSzPts val="1700"/>
                <a:buFont typeface="Calibri"/>
                <a:buNone/>
              </a:pPr>
              <a:endParaRPr sz="1700" b="0" i="0" u="none" strike="noStrike" cap="none">
                <a:solidFill>
                  <a:schemeClr val="dk1"/>
                </a:solidFill>
                <a:latin typeface="Calibri"/>
                <a:ea typeface="Calibri"/>
                <a:cs typeface="Calibri"/>
                <a:sym typeface="Calibri"/>
              </a:endParaRPr>
            </a:p>
            <a:p>
              <a:pPr marL="171450" marR="0" lvl="1" indent="-171450" algn="l" rtl="0">
                <a:lnSpc>
                  <a:spcPct val="90000"/>
                </a:lnSpc>
                <a:spcBef>
                  <a:spcPts val="255"/>
                </a:spcBef>
                <a:spcAft>
                  <a:spcPts val="0"/>
                </a:spcAft>
                <a:buClr>
                  <a:schemeClr val="dk1"/>
                </a:buClr>
                <a:buSzPts val="1700"/>
                <a:buFont typeface="Calibri"/>
                <a:buChar char="•"/>
              </a:pPr>
              <a:r>
                <a:rPr lang="el-GR" sz="1700" b="0" i="0" u="none" strike="noStrike" cap="none">
                  <a:solidFill>
                    <a:schemeClr val="dk1"/>
                  </a:solidFill>
                  <a:latin typeface="Calibri"/>
                  <a:ea typeface="Calibri"/>
                  <a:cs typeface="Calibri"/>
                  <a:sym typeface="Calibri"/>
                </a:rPr>
                <a:t>Προβλέπεται ενσωμάτωση  των αποτελεσμάτων των δραστηριοτήτων κινητικότητας στις τακτικές  εργασίες του οργανισμού;</a:t>
              </a:r>
              <a:endParaRPr/>
            </a:p>
          </p:txBody>
        </p:sp>
      </p:grpSp>
      <p:sp>
        <p:nvSpPr>
          <p:cNvPr id="774" name="Google Shape;774;p42"/>
          <p:cNvSpPr txBox="1"/>
          <p:nvPr/>
        </p:nvSpPr>
        <p:spPr>
          <a:xfrm flipH="1">
            <a:off x="281355" y="83982"/>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ΚΡΙΤΗΡΙΑ ΠΟΙΟΤΙΚΗΣ ΑΞΙΟΛΟΓΗΣΗΣ</a:t>
            </a:r>
            <a:endParaRPr sz="2800" b="1" dirty="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2" name="Title 1">
            <a:extLst>
              <a:ext uri="{FF2B5EF4-FFF2-40B4-BE49-F238E27FC236}">
                <a16:creationId xmlns:a16="http://schemas.microsoft.com/office/drawing/2014/main" id="{A64DAA0D-61BE-A39C-F1EF-A3A282917062}"/>
              </a:ext>
            </a:extLst>
          </p:cNvPr>
          <p:cNvSpPr>
            <a:spLocks noGrp="1"/>
          </p:cNvSpPr>
          <p:nvPr/>
        </p:nvSpPr>
        <p:spPr>
          <a:xfrm>
            <a:off x="492460" y="43275"/>
            <a:ext cx="9252155" cy="7369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600" b="1" dirty="0">
                <a:solidFill>
                  <a:schemeClr val="bg1"/>
                </a:solidFill>
                <a:latin typeface="Kollektif Bold"/>
                <a:ea typeface="Roboto" panose="02000000000000000000" pitchFamily="2" charset="0"/>
              </a:rPr>
              <a:t>ΔΟΜΗ ΠΡΟΓΡΑΜΜΑΤΟΣ </a:t>
            </a:r>
            <a:endParaRPr lang="en-CY" sz="3600" b="1" dirty="0">
              <a:solidFill>
                <a:schemeClr val="bg1"/>
              </a:solidFill>
              <a:latin typeface="Kollektif Bold"/>
              <a:ea typeface="Roboto" panose="02000000000000000000" pitchFamily="2" charset="0"/>
            </a:endParaRPr>
          </a:p>
        </p:txBody>
      </p:sp>
      <p:sp>
        <p:nvSpPr>
          <p:cNvPr id="3" name="Rounded Rectangle 24">
            <a:extLst>
              <a:ext uri="{FF2B5EF4-FFF2-40B4-BE49-F238E27FC236}">
                <a16:creationId xmlns:a16="http://schemas.microsoft.com/office/drawing/2014/main" id="{4C9C0FF2-5CBD-8369-1668-4D9DC17C1C2C}"/>
              </a:ext>
            </a:extLst>
          </p:cNvPr>
          <p:cNvSpPr/>
          <p:nvPr/>
        </p:nvSpPr>
        <p:spPr>
          <a:xfrm>
            <a:off x="319563" y="705905"/>
            <a:ext cx="2866344" cy="5159922"/>
          </a:xfrm>
          <a:prstGeom prst="roundRect">
            <a:avLst/>
          </a:prstGeom>
          <a:solidFill>
            <a:srgbClr val="FFFFFF">
              <a:alpha val="89804"/>
            </a:srgbClr>
          </a:solidFill>
          <a:ln>
            <a:solidFill>
              <a:srgbClr val="009999"/>
            </a:solidFill>
          </a:ln>
          <a:effectLst>
            <a:outerShdw dist="76200" dir="12840000" sx="103000" sy="103000" algn="ctr" rotWithShape="0">
              <a:srgbClr val="009999">
                <a:alpha val="5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1000"/>
              </a:spcAft>
            </a:pPr>
            <a:r>
              <a:rPr lang="el-GR" sz="2400" b="1" dirty="0">
                <a:solidFill>
                  <a:schemeClr val="tx1"/>
                </a:solidFill>
                <a:highlight>
                  <a:srgbClr val="009999"/>
                </a:highlight>
              </a:rPr>
              <a:t>Βασική Δράση 1</a:t>
            </a:r>
          </a:p>
          <a:p>
            <a:pPr marL="285750" indent="-285750">
              <a:spcAft>
                <a:spcPts val="500"/>
              </a:spcAft>
              <a:buFont typeface="Wingdings" panose="05000000000000000000" pitchFamily="2" charset="2"/>
              <a:buChar char="ü"/>
            </a:pPr>
            <a:r>
              <a:rPr lang="el-GR" sz="1750" b="1" dirty="0">
                <a:solidFill>
                  <a:schemeClr val="tx1"/>
                </a:solidFill>
              </a:rPr>
              <a:t>Μαθησιακή κινητικότητα </a:t>
            </a:r>
            <a:r>
              <a:rPr lang="el-GR" sz="1750" dirty="0">
                <a:solidFill>
                  <a:schemeClr val="tx1"/>
                </a:solidFill>
              </a:rPr>
              <a:t>ατόμων στους τομείς της </a:t>
            </a:r>
            <a:r>
              <a:rPr lang="el-GR" sz="1750" dirty="0">
                <a:solidFill>
                  <a:schemeClr val="tx1"/>
                </a:solidFill>
                <a:highlight>
                  <a:srgbClr val="008080"/>
                </a:highlight>
              </a:rPr>
              <a:t>Εκπαίδευσης, Κατάρτισης</a:t>
            </a:r>
            <a:r>
              <a:rPr lang="el-GR" sz="1750" dirty="0">
                <a:solidFill>
                  <a:schemeClr val="tx1"/>
                </a:solidFill>
              </a:rPr>
              <a:t>, Νεολαίας και Αθλητισμού</a:t>
            </a:r>
            <a:endParaRPr lang="en-GB" sz="1750" dirty="0">
              <a:solidFill>
                <a:schemeClr val="tx1"/>
              </a:solidFill>
            </a:endParaRPr>
          </a:p>
          <a:p>
            <a:pPr marL="285750" indent="-285750">
              <a:spcAft>
                <a:spcPts val="500"/>
              </a:spcAft>
              <a:buFont typeface="Wingdings" panose="05000000000000000000" pitchFamily="2" charset="2"/>
              <a:buChar char="ü"/>
            </a:pPr>
            <a:r>
              <a:rPr lang="el-GR" sz="1750" dirty="0">
                <a:solidFill>
                  <a:schemeClr val="tx1"/>
                </a:solidFill>
              </a:rPr>
              <a:t>Δραστηριότητες Συμμετοχής Νέων</a:t>
            </a:r>
          </a:p>
          <a:p>
            <a:pPr marL="285750" indent="-285750">
              <a:spcAft>
                <a:spcPts val="500"/>
              </a:spcAft>
              <a:buFont typeface="Wingdings" panose="05000000000000000000" pitchFamily="2" charset="2"/>
              <a:buChar char="ü"/>
            </a:pPr>
            <a:r>
              <a:rPr lang="en-GB" sz="1750" dirty="0">
                <a:solidFill>
                  <a:schemeClr val="tx1"/>
                </a:solidFill>
              </a:rPr>
              <a:t>Discover EU – </a:t>
            </a:r>
            <a:r>
              <a:rPr lang="el-GR" sz="1750" dirty="0">
                <a:solidFill>
                  <a:schemeClr val="tx1"/>
                </a:solidFill>
              </a:rPr>
              <a:t>Δράσεις Ένταξης</a:t>
            </a:r>
          </a:p>
          <a:p>
            <a:pPr marL="285750" indent="-285750">
              <a:spcAft>
                <a:spcPts val="500"/>
              </a:spcAft>
              <a:buFont typeface="Wingdings" panose="05000000000000000000" pitchFamily="2" charset="2"/>
              <a:buChar char="ü"/>
            </a:pPr>
            <a:r>
              <a:rPr lang="el-GR" sz="1750" dirty="0">
                <a:solidFill>
                  <a:schemeClr val="tx1"/>
                </a:solidFill>
              </a:rPr>
              <a:t>Εικονικές Ανταλλαγές στην τριτοβάθμια εκπαίδευση και τη νεολαία</a:t>
            </a:r>
            <a:endParaRPr lang="en-GB" sz="1750" dirty="0">
              <a:solidFill>
                <a:schemeClr val="tx1"/>
              </a:solidFill>
            </a:endParaRPr>
          </a:p>
        </p:txBody>
      </p:sp>
      <p:sp>
        <p:nvSpPr>
          <p:cNvPr id="4" name="Rounded Rectangle 25">
            <a:extLst>
              <a:ext uri="{FF2B5EF4-FFF2-40B4-BE49-F238E27FC236}">
                <a16:creationId xmlns:a16="http://schemas.microsoft.com/office/drawing/2014/main" id="{A1211AE4-96C5-D171-C66B-535CACF37BDF}"/>
              </a:ext>
            </a:extLst>
          </p:cNvPr>
          <p:cNvSpPr/>
          <p:nvPr/>
        </p:nvSpPr>
        <p:spPr>
          <a:xfrm>
            <a:off x="3457265" y="807301"/>
            <a:ext cx="3322543" cy="5058526"/>
          </a:xfrm>
          <a:prstGeom prst="roundRect">
            <a:avLst/>
          </a:prstGeom>
          <a:solidFill>
            <a:srgbClr val="FFFFFF">
              <a:alpha val="89804"/>
            </a:srgbClr>
          </a:solidFill>
          <a:ln>
            <a:solidFill>
              <a:srgbClr val="9D73B4"/>
            </a:solidFill>
          </a:ln>
          <a:effectLst>
            <a:outerShdw dist="76200" dir="12840000" sx="103000" sy="103000" algn="ctr" rotWithShape="0">
              <a:srgbClr val="9D73B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1000"/>
              </a:spcAft>
            </a:pPr>
            <a:r>
              <a:rPr lang="el-GR" sz="2400" b="1" dirty="0">
                <a:solidFill>
                  <a:schemeClr val="tx1"/>
                </a:solidFill>
              </a:rPr>
              <a:t>Βασική Δράση 2</a:t>
            </a:r>
          </a:p>
          <a:p>
            <a:pPr marL="285750" indent="-285750">
              <a:spcAft>
                <a:spcPts val="1000"/>
              </a:spcAft>
              <a:buFont typeface="Wingdings" panose="05000000000000000000" pitchFamily="2" charset="2"/>
              <a:buChar char="ü"/>
            </a:pPr>
            <a:r>
              <a:rPr lang="el-GR" sz="1750" b="1" dirty="0">
                <a:solidFill>
                  <a:schemeClr val="tx1"/>
                </a:solidFill>
              </a:rPr>
              <a:t>Συνεργασία μεταξύ Οργανισμών και Ιδρυμάτων</a:t>
            </a:r>
          </a:p>
          <a:p>
            <a:pPr marL="285750" indent="-285750">
              <a:spcAft>
                <a:spcPts val="1000"/>
              </a:spcAft>
              <a:buFont typeface="Wingdings" panose="05000000000000000000" pitchFamily="2" charset="2"/>
              <a:buChar char="ü"/>
            </a:pPr>
            <a:r>
              <a:rPr lang="el-GR" sz="1750" dirty="0">
                <a:solidFill>
                  <a:schemeClr val="tx1"/>
                </a:solidFill>
              </a:rPr>
              <a:t>Συμπράξεις Συνεργασίας και Συμπράξεις Μικρής Κλίμακας</a:t>
            </a:r>
          </a:p>
          <a:p>
            <a:pPr marL="285750" indent="-285750">
              <a:spcAft>
                <a:spcPts val="1000"/>
              </a:spcAft>
              <a:buFont typeface="Wingdings" panose="05000000000000000000" pitchFamily="2" charset="2"/>
              <a:buChar char="ü"/>
            </a:pPr>
            <a:r>
              <a:rPr lang="el-GR" sz="1750" dirty="0">
                <a:solidFill>
                  <a:schemeClr val="tx1"/>
                </a:solidFill>
              </a:rPr>
              <a:t>Συμπράξεις για Αριστεία</a:t>
            </a:r>
          </a:p>
          <a:p>
            <a:pPr marL="285750" indent="-285750">
              <a:spcAft>
                <a:spcPts val="1000"/>
              </a:spcAft>
              <a:buFont typeface="Wingdings" panose="05000000000000000000" pitchFamily="2" charset="2"/>
              <a:buChar char="ü"/>
            </a:pPr>
            <a:r>
              <a:rPr lang="el-GR" sz="1750" dirty="0">
                <a:solidFill>
                  <a:schemeClr val="tx1"/>
                </a:solidFill>
              </a:rPr>
              <a:t>Συμπράξεις Καινοτομίας</a:t>
            </a:r>
          </a:p>
          <a:p>
            <a:pPr marL="285750" indent="-285750">
              <a:spcAft>
                <a:spcPts val="1000"/>
              </a:spcAft>
              <a:buFont typeface="Wingdings" panose="05000000000000000000" pitchFamily="2" charset="2"/>
              <a:buChar char="ü"/>
            </a:pPr>
            <a:r>
              <a:rPr lang="el-GR" sz="1750" dirty="0">
                <a:solidFill>
                  <a:schemeClr val="tx1"/>
                </a:solidFill>
              </a:rPr>
              <a:t>Ανάπτυξη ικανοτήτων</a:t>
            </a:r>
          </a:p>
          <a:p>
            <a:pPr marL="285750" indent="-285750">
              <a:spcAft>
                <a:spcPts val="1000"/>
              </a:spcAft>
              <a:buFont typeface="Wingdings" panose="05000000000000000000" pitchFamily="2" charset="2"/>
              <a:buChar char="ü"/>
            </a:pPr>
            <a:r>
              <a:rPr lang="el-GR" sz="1750" dirty="0">
                <a:solidFill>
                  <a:schemeClr val="tx1"/>
                </a:solidFill>
              </a:rPr>
              <a:t>Ευρωπαϊκές Αθλητικές Διοργανώσεις Μη Κερδοσκοπικού Χαρακτήρα</a:t>
            </a:r>
            <a:endParaRPr lang="en-GB" sz="1750" dirty="0">
              <a:solidFill>
                <a:schemeClr val="tx1"/>
              </a:solidFill>
            </a:endParaRPr>
          </a:p>
        </p:txBody>
      </p:sp>
      <p:sp>
        <p:nvSpPr>
          <p:cNvPr id="5" name="Rounded Rectangle 26">
            <a:extLst>
              <a:ext uri="{FF2B5EF4-FFF2-40B4-BE49-F238E27FC236}">
                <a16:creationId xmlns:a16="http://schemas.microsoft.com/office/drawing/2014/main" id="{B917C773-CB13-67D6-ECF0-EA093B6A5627}"/>
              </a:ext>
            </a:extLst>
          </p:cNvPr>
          <p:cNvSpPr/>
          <p:nvPr/>
        </p:nvSpPr>
        <p:spPr>
          <a:xfrm>
            <a:off x="7005792" y="807301"/>
            <a:ext cx="2693449" cy="4983719"/>
          </a:xfrm>
          <a:prstGeom prst="roundRect">
            <a:avLst/>
          </a:prstGeom>
          <a:solidFill>
            <a:srgbClr val="FFFFFF">
              <a:alpha val="89804"/>
            </a:srgbClr>
          </a:solidFill>
          <a:ln>
            <a:solidFill>
              <a:srgbClr val="FD4525"/>
            </a:solidFill>
          </a:ln>
          <a:effectLst>
            <a:outerShdw dist="76200" dir="12840000" sx="103000" sy="103000" algn="ctr" rotWithShape="0">
              <a:srgbClr val="FC452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1000"/>
              </a:spcAft>
            </a:pPr>
            <a:r>
              <a:rPr lang="el-GR" sz="2400" b="1" dirty="0">
                <a:solidFill>
                  <a:schemeClr val="tx1"/>
                </a:solidFill>
              </a:rPr>
              <a:t>Βασική Δράση 3</a:t>
            </a:r>
          </a:p>
          <a:p>
            <a:pPr marL="285750" indent="-285750">
              <a:spcAft>
                <a:spcPts val="1000"/>
              </a:spcAft>
              <a:buFont typeface="Wingdings" panose="05000000000000000000" pitchFamily="2" charset="2"/>
              <a:buChar char="ü"/>
            </a:pPr>
            <a:r>
              <a:rPr lang="el-GR" sz="1750" b="1" dirty="0">
                <a:solidFill>
                  <a:schemeClr val="tx1"/>
                </a:solidFill>
              </a:rPr>
              <a:t>Στήριξη της Χάραξης Πολιτικής και της Συνεργασίας</a:t>
            </a:r>
          </a:p>
          <a:p>
            <a:pPr marL="285750" indent="-285750">
              <a:spcAft>
                <a:spcPts val="1000"/>
              </a:spcAft>
              <a:buFont typeface="Wingdings" panose="05000000000000000000" pitchFamily="2" charset="2"/>
              <a:buChar char="ü"/>
            </a:pPr>
            <a:r>
              <a:rPr lang="el-GR" sz="1750" dirty="0">
                <a:solidFill>
                  <a:schemeClr val="tx1"/>
                </a:solidFill>
              </a:rPr>
              <a:t>Ευρωπαϊκή Νεολαία Μαζί</a:t>
            </a:r>
          </a:p>
          <a:p>
            <a:pPr marL="285750" indent="-285750">
              <a:spcAft>
                <a:spcPts val="1000"/>
              </a:spcAft>
              <a:buFont typeface="Wingdings" panose="05000000000000000000" pitchFamily="2" charset="2"/>
              <a:buChar char="ü"/>
            </a:pPr>
            <a:r>
              <a:rPr lang="el-GR" sz="1750" dirty="0">
                <a:solidFill>
                  <a:schemeClr val="tx1"/>
                </a:solidFill>
              </a:rPr>
              <a:t>Διακρατικές Δραστηριότητες Συνεργασίας (</a:t>
            </a:r>
            <a:r>
              <a:rPr lang="en-GB" sz="1750" dirty="0">
                <a:solidFill>
                  <a:schemeClr val="tx1"/>
                </a:solidFill>
              </a:rPr>
              <a:t>TCAs</a:t>
            </a:r>
            <a:r>
              <a:rPr lang="en-GB" sz="1750" b="1" dirty="0">
                <a:solidFill>
                  <a:schemeClr val="tx1"/>
                </a:solidFill>
              </a:rPr>
              <a:t>)</a:t>
            </a:r>
          </a:p>
        </p:txBody>
      </p:sp>
      <p:sp>
        <p:nvSpPr>
          <p:cNvPr id="6" name="Rounded Rectangle 27">
            <a:extLst>
              <a:ext uri="{FF2B5EF4-FFF2-40B4-BE49-F238E27FC236}">
                <a16:creationId xmlns:a16="http://schemas.microsoft.com/office/drawing/2014/main" id="{A1E86FF0-1097-1898-509C-638ED7628FAA}"/>
              </a:ext>
            </a:extLst>
          </p:cNvPr>
          <p:cNvSpPr/>
          <p:nvPr/>
        </p:nvSpPr>
        <p:spPr>
          <a:xfrm>
            <a:off x="9925225" y="790428"/>
            <a:ext cx="2266775" cy="4911210"/>
          </a:xfrm>
          <a:prstGeom prst="roundRect">
            <a:avLst/>
          </a:prstGeom>
          <a:solidFill>
            <a:srgbClr val="FFFFFF">
              <a:alpha val="89804"/>
            </a:srgbClr>
          </a:solidFill>
          <a:ln>
            <a:solidFill>
              <a:srgbClr val="80C421"/>
            </a:solidFill>
          </a:ln>
          <a:effectLst>
            <a:outerShdw dist="76200" dir="12840000" sx="103000" sy="103000" algn="ctr" rotWithShape="0">
              <a:srgbClr val="80C42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Aft>
                <a:spcPts val="1000"/>
              </a:spcAft>
            </a:pPr>
            <a:r>
              <a:rPr lang="el-GR" sz="2400" b="1" dirty="0">
                <a:solidFill>
                  <a:schemeClr val="tx1"/>
                </a:solidFill>
              </a:rPr>
              <a:t>Δράσεις </a:t>
            </a:r>
            <a:r>
              <a:rPr lang="en-GB" sz="2400" b="1" dirty="0">
                <a:solidFill>
                  <a:schemeClr val="tx1"/>
                </a:solidFill>
              </a:rPr>
              <a:t>Jean Monnet</a:t>
            </a:r>
          </a:p>
          <a:p>
            <a:pPr marL="285750" indent="-285750">
              <a:spcAft>
                <a:spcPts val="1000"/>
              </a:spcAft>
              <a:buFont typeface="Wingdings" panose="05000000000000000000" pitchFamily="2" charset="2"/>
              <a:buChar char="ü"/>
            </a:pPr>
            <a:r>
              <a:rPr lang="en-GB" sz="1750" dirty="0">
                <a:solidFill>
                  <a:schemeClr val="tx1"/>
                </a:solidFill>
              </a:rPr>
              <a:t>Jean Monnet </a:t>
            </a:r>
            <a:r>
              <a:rPr lang="el-GR" sz="1750" dirty="0">
                <a:solidFill>
                  <a:schemeClr val="tx1"/>
                </a:solidFill>
              </a:rPr>
              <a:t>στον τομέα της ανώτατης / τριτοβάθμιας εκπαίδευσης</a:t>
            </a:r>
          </a:p>
          <a:p>
            <a:pPr marL="285750" indent="-285750">
              <a:spcAft>
                <a:spcPts val="1000"/>
              </a:spcAft>
              <a:buFont typeface="Wingdings" panose="05000000000000000000" pitchFamily="2" charset="2"/>
              <a:buChar char="ü"/>
            </a:pPr>
            <a:r>
              <a:rPr lang="en-GB" sz="1750" dirty="0">
                <a:solidFill>
                  <a:schemeClr val="tx1"/>
                </a:solidFill>
              </a:rPr>
              <a:t>Jean Monnet </a:t>
            </a:r>
            <a:r>
              <a:rPr lang="el-GR" sz="1750" dirty="0">
                <a:solidFill>
                  <a:schemeClr val="tx1"/>
                </a:solidFill>
              </a:rPr>
              <a:t>σε άλλους τομείς εκπαίδευσης και κατάρτισης</a:t>
            </a:r>
            <a:endParaRPr lang="en-GB" sz="1750" dirty="0">
              <a:solidFill>
                <a:schemeClr val="tx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399DB-F186-4479-9988-3E2C7DFC10F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0BD8A8F-4D23-2968-D154-8EDB09A6D119}"/>
              </a:ext>
            </a:extLst>
          </p:cNvPr>
          <p:cNvSpPr/>
          <p:nvPr/>
        </p:nvSpPr>
        <p:spPr>
          <a:xfrm>
            <a:off x="4003039" y="0"/>
            <a:ext cx="8188961" cy="4033525"/>
          </a:xfrm>
          <a:prstGeom prst="rect">
            <a:avLst/>
          </a:prstGeom>
          <a:solidFill>
            <a:srgbClr val="1EA7A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8E43E628-28D2-A73E-49F6-8975B684BA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8439" y="4096580"/>
            <a:ext cx="1743345" cy="1493520"/>
          </a:xfrm>
          <a:prstGeom prst="rect">
            <a:avLst/>
          </a:prstGeom>
        </p:spPr>
      </p:pic>
      <p:grpSp>
        <p:nvGrpSpPr>
          <p:cNvPr id="10" name="Group 9">
            <a:extLst>
              <a:ext uri="{FF2B5EF4-FFF2-40B4-BE49-F238E27FC236}">
                <a16:creationId xmlns:a16="http://schemas.microsoft.com/office/drawing/2014/main" id="{7362EF69-BC05-A174-0436-D7589F37D624}"/>
              </a:ext>
            </a:extLst>
          </p:cNvPr>
          <p:cNvGrpSpPr/>
          <p:nvPr/>
        </p:nvGrpSpPr>
        <p:grpSpPr>
          <a:xfrm>
            <a:off x="0" y="1"/>
            <a:ext cx="6846570" cy="4033520"/>
            <a:chOff x="0" y="0"/>
            <a:chExt cx="6023006" cy="1238789"/>
          </a:xfrm>
          <a:solidFill>
            <a:srgbClr val="1EA7AE"/>
          </a:solidFill>
        </p:grpSpPr>
        <p:sp>
          <p:nvSpPr>
            <p:cNvPr id="8" name="Rectangle 7">
              <a:extLst>
                <a:ext uri="{FF2B5EF4-FFF2-40B4-BE49-F238E27FC236}">
                  <a16:creationId xmlns:a16="http://schemas.microsoft.com/office/drawing/2014/main" id="{AF4E928D-62EC-B757-CF52-866349D3C35B}"/>
                </a:ext>
              </a:extLst>
            </p:cNvPr>
            <p:cNvSpPr/>
            <p:nvPr/>
          </p:nvSpPr>
          <p:spPr>
            <a:xfrm>
              <a:off x="0" y="0"/>
              <a:ext cx="4526280" cy="12387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671E8F4D-4841-3D86-254F-5D46430151A4}"/>
                </a:ext>
              </a:extLst>
            </p:cNvPr>
            <p:cNvSpPr/>
            <p:nvPr/>
          </p:nvSpPr>
          <p:spPr>
            <a:xfrm>
              <a:off x="3111209" y="0"/>
              <a:ext cx="2911797" cy="1238789"/>
            </a:xfrm>
            <a:prstGeom prst="triangle">
              <a:avLst>
                <a:gd name="adj" fmla="val 487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9D72B5"/>
                </a:solidFill>
              </a:endParaRPr>
            </a:p>
          </p:txBody>
        </p:sp>
      </p:grpSp>
      <p:sp>
        <p:nvSpPr>
          <p:cNvPr id="5" name="TextBox 4">
            <a:extLst>
              <a:ext uri="{FF2B5EF4-FFF2-40B4-BE49-F238E27FC236}">
                <a16:creationId xmlns:a16="http://schemas.microsoft.com/office/drawing/2014/main" id="{F07EF4FA-2DC4-8323-E0D8-890266323980}"/>
              </a:ext>
            </a:extLst>
          </p:cNvPr>
          <p:cNvSpPr txBox="1"/>
          <p:nvPr/>
        </p:nvSpPr>
        <p:spPr>
          <a:xfrm>
            <a:off x="369415" y="3081627"/>
            <a:ext cx="6368842" cy="658835"/>
          </a:xfrm>
          <a:prstGeom prst="rect">
            <a:avLst/>
          </a:prstGeom>
          <a:noFill/>
        </p:spPr>
        <p:txBody>
          <a:bodyPr wrap="square" rtlCol="0">
            <a:spAutoFit/>
          </a:bodyPr>
          <a:lstStyle/>
          <a:p>
            <a:pPr>
              <a:lnSpc>
                <a:spcPct val="150000"/>
              </a:lnSpc>
            </a:pPr>
            <a:r>
              <a:rPr lang="en-US" sz="2800" b="1" dirty="0">
                <a:solidFill>
                  <a:schemeClr val="bg1"/>
                </a:solidFill>
              </a:rPr>
              <a:t>5. </a:t>
            </a:r>
            <a:r>
              <a:rPr lang="el-GR" sz="2800" b="1" dirty="0">
                <a:solidFill>
                  <a:schemeClr val="bg1"/>
                </a:solidFill>
              </a:rPr>
              <a:t>ΕΓΚΕΚΡΙΜΕΝΕΣ ΔΙΑΠΙΣΤΕΥΣΕΙΣ</a:t>
            </a:r>
          </a:p>
        </p:txBody>
      </p:sp>
      <p:sp>
        <p:nvSpPr>
          <p:cNvPr id="15" name="Rectangle 14">
            <a:extLst>
              <a:ext uri="{FF2B5EF4-FFF2-40B4-BE49-F238E27FC236}">
                <a16:creationId xmlns:a16="http://schemas.microsoft.com/office/drawing/2014/main" id="{0144FC24-E8FE-23B3-0387-B96B4AD27358}"/>
              </a:ext>
            </a:extLst>
          </p:cNvPr>
          <p:cNvSpPr/>
          <p:nvPr/>
        </p:nvSpPr>
        <p:spPr>
          <a:xfrm>
            <a:off x="-8616" y="5674180"/>
            <a:ext cx="12200616" cy="1183821"/>
          </a:xfrm>
          <a:prstGeom prst="rect">
            <a:avLst/>
          </a:prstGeom>
          <a:gradFill flip="none" rotWithShape="1">
            <a:gsLst>
              <a:gs pos="0">
                <a:schemeClr val="accent1">
                  <a:lumMod val="5000"/>
                  <a:lumOff val="95000"/>
                </a:schemeClr>
              </a:gs>
              <a:gs pos="74000">
                <a:srgbClr val="9D72B5"/>
              </a:gs>
              <a:gs pos="83000">
                <a:srgbClr val="9D72B5"/>
              </a:gs>
              <a:gs pos="100000">
                <a:srgbClr val="9D72B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08B1353E-4253-7379-FEBD-E89E856937B6}"/>
              </a:ext>
            </a:extLst>
          </p:cNvPr>
          <p:cNvSpPr txBox="1"/>
          <p:nvPr/>
        </p:nvSpPr>
        <p:spPr>
          <a:xfrm>
            <a:off x="7498081" y="5686264"/>
            <a:ext cx="4693920" cy="307777"/>
          </a:xfrm>
          <a:prstGeom prst="rect">
            <a:avLst/>
          </a:prstGeom>
          <a:noFill/>
        </p:spPr>
        <p:txBody>
          <a:bodyPr wrap="square" rtlCol="0">
            <a:spAutoFit/>
          </a:bodyPr>
          <a:lstStyle/>
          <a:p>
            <a:r>
              <a:rPr lang="el-GR" b="1" dirty="0">
                <a:solidFill>
                  <a:schemeClr val="bg1"/>
                </a:solidFill>
              </a:rPr>
              <a:t>ΒΔ1 –  ΟΔΗΓΙΕΣ ΥΠΟΒΟΛΗΣ ΑΙΤΗΣΕΩΝ – ΚΑ120</a:t>
            </a:r>
          </a:p>
        </p:txBody>
      </p:sp>
    </p:spTree>
    <p:extLst>
      <p:ext uri="{BB962C8B-B14F-4D97-AF65-F5344CB8AC3E}">
        <p14:creationId xmlns:p14="http://schemas.microsoft.com/office/powerpoint/2010/main" val="30298202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44"/>
          <p:cNvSpPr txBox="1"/>
          <p:nvPr/>
        </p:nvSpPr>
        <p:spPr>
          <a:xfrm flipH="1">
            <a:off x="323557" y="17987"/>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ΓΕΝΙΚΕΣ ΠΛΗΡΟΦΟΡΙΕΣ</a:t>
            </a:r>
            <a:endParaRPr sz="2800" b="1" dirty="0">
              <a:solidFill>
                <a:schemeClr val="lt1"/>
              </a:solidFill>
              <a:latin typeface="Calibri"/>
              <a:ea typeface="Calibri"/>
              <a:cs typeface="Calibri"/>
              <a:sym typeface="Calibri"/>
            </a:endParaRPr>
          </a:p>
        </p:txBody>
      </p:sp>
      <p:sp>
        <p:nvSpPr>
          <p:cNvPr id="789" name="Google Shape;789;p44"/>
          <p:cNvSpPr/>
          <p:nvPr/>
        </p:nvSpPr>
        <p:spPr>
          <a:xfrm>
            <a:off x="0" y="692022"/>
            <a:ext cx="8371114" cy="5909270"/>
          </a:xfrm>
          <a:prstGeom prst="rect">
            <a:avLst/>
          </a:prstGeom>
          <a:noFill/>
          <a:ln>
            <a:noFill/>
          </a:ln>
        </p:spPr>
        <p:txBody>
          <a:bodyPr spcFirstLastPara="1" wrap="square" lIns="91425" tIns="45700" rIns="91425" bIns="45700" anchor="t" anchorCtr="0">
            <a:spAutoFit/>
          </a:bodyPr>
          <a:lstStyle/>
          <a:p>
            <a:pPr marL="285750" marR="0" lvl="0" indent="-285750" algn="just" rtl="0">
              <a:buClr>
                <a:schemeClr val="dk1"/>
              </a:buClr>
              <a:buSzPts val="2000"/>
              <a:buFont typeface="Arial"/>
              <a:buChar char="•"/>
            </a:pPr>
            <a:r>
              <a:rPr lang="el-GR" sz="1800" dirty="0">
                <a:solidFill>
                  <a:schemeClr val="dk1"/>
                </a:solidFill>
                <a:latin typeface="Calibri"/>
                <a:ea typeface="Calibri"/>
                <a:cs typeface="Calibri"/>
                <a:sym typeface="Calibri"/>
              </a:rPr>
              <a:t>Η χορήγηση της Διαπίστευσης γίνεται </a:t>
            </a:r>
            <a:r>
              <a:rPr lang="el-GR" sz="1800" b="1" dirty="0">
                <a:solidFill>
                  <a:schemeClr val="dk1"/>
                </a:solidFill>
                <a:latin typeface="Calibri"/>
                <a:ea typeface="Calibri"/>
                <a:cs typeface="Calibri"/>
                <a:sym typeface="Calibri"/>
              </a:rPr>
              <a:t>υπό την μορφή πιστοποιητικού </a:t>
            </a:r>
            <a:r>
              <a:rPr lang="el-GR" sz="1800" dirty="0">
                <a:solidFill>
                  <a:schemeClr val="dk1"/>
                </a:solidFill>
                <a:latin typeface="Calibri"/>
                <a:ea typeface="Calibri"/>
                <a:cs typeface="Calibri"/>
                <a:sym typeface="Calibri"/>
              </a:rPr>
              <a:t>που εκδίδεται στο όνομα του οργανισμού και φέρει τα λογότυπα  του Προγράμματος και της Ευρωπαϊκής Ένωσης.</a:t>
            </a:r>
            <a:endParaRPr sz="1800" dirty="0">
              <a:solidFill>
                <a:schemeClr val="dk1"/>
              </a:solidFill>
              <a:latin typeface="Calibri"/>
              <a:ea typeface="Calibri"/>
              <a:cs typeface="Calibri"/>
              <a:sym typeface="Calibri"/>
            </a:endParaRPr>
          </a:p>
          <a:p>
            <a:pPr marL="285750" marR="0" lvl="0" indent="-158750" algn="just" rtl="0">
              <a:buClr>
                <a:schemeClr val="dk1"/>
              </a:buClr>
              <a:buSzPts val="2000"/>
              <a:buFont typeface="Arial"/>
              <a:buNone/>
            </a:pPr>
            <a:endParaRPr sz="1800" dirty="0">
              <a:solidFill>
                <a:schemeClr val="dk1"/>
              </a:solidFill>
              <a:latin typeface="Calibri"/>
              <a:ea typeface="Calibri"/>
              <a:cs typeface="Calibri"/>
              <a:sym typeface="Calibri"/>
            </a:endParaRPr>
          </a:p>
          <a:p>
            <a:pPr marL="285750" marR="0" lvl="0" indent="-285750" algn="just" rtl="0">
              <a:buClr>
                <a:schemeClr val="dk1"/>
              </a:buClr>
              <a:buSzPts val="2000"/>
              <a:buFont typeface="Arial"/>
              <a:buChar char="•"/>
            </a:pPr>
            <a:r>
              <a:rPr lang="el-GR" sz="1800" dirty="0">
                <a:solidFill>
                  <a:schemeClr val="dk1"/>
                </a:solidFill>
                <a:latin typeface="Calibri"/>
                <a:ea typeface="Calibri"/>
                <a:cs typeface="Calibri"/>
                <a:sym typeface="Calibri"/>
              </a:rPr>
              <a:t>Μόλις απονεμηθεί, </a:t>
            </a:r>
            <a:r>
              <a:rPr lang="el-GR" sz="1800" b="1" dirty="0">
                <a:solidFill>
                  <a:schemeClr val="dk1"/>
                </a:solidFill>
                <a:latin typeface="Calibri"/>
                <a:ea typeface="Calibri"/>
                <a:cs typeface="Calibri"/>
                <a:sym typeface="Calibri"/>
              </a:rPr>
              <a:t>η διαπίστευση συνδέεται με τα στοιχεία του οργανισμού μέσω του OID</a:t>
            </a:r>
            <a:endParaRPr sz="1800" b="1" dirty="0">
              <a:solidFill>
                <a:schemeClr val="dk1"/>
              </a:solidFill>
              <a:latin typeface="Calibri"/>
              <a:ea typeface="Calibri"/>
              <a:cs typeface="Calibri"/>
              <a:sym typeface="Calibri"/>
            </a:endParaRPr>
          </a:p>
          <a:p>
            <a:pPr marL="171450" marR="0" lvl="0" indent="-44450" algn="just" rtl="0">
              <a:buClr>
                <a:schemeClr val="dk1"/>
              </a:buClr>
              <a:buSzPts val="2000"/>
              <a:buFont typeface="Arial"/>
              <a:buNone/>
            </a:pPr>
            <a:endParaRPr sz="1800" dirty="0">
              <a:solidFill>
                <a:schemeClr val="dk1"/>
              </a:solidFill>
              <a:latin typeface="Calibri"/>
              <a:ea typeface="Calibri"/>
              <a:cs typeface="Calibri"/>
              <a:sym typeface="Calibri"/>
            </a:endParaRPr>
          </a:p>
          <a:p>
            <a:pPr marL="285750" marR="0" lvl="0" indent="-285750" algn="just" rtl="0">
              <a:buClr>
                <a:schemeClr val="dk1"/>
              </a:buClr>
              <a:buSzPts val="2000"/>
              <a:buFont typeface="Arial"/>
              <a:buChar char="•"/>
            </a:pPr>
            <a:r>
              <a:rPr lang="el-GR" sz="1800" dirty="0">
                <a:solidFill>
                  <a:schemeClr val="dk1"/>
                </a:solidFill>
                <a:latin typeface="Calibri"/>
                <a:ea typeface="Calibri"/>
                <a:cs typeface="Calibri"/>
                <a:sym typeface="Calibri"/>
              </a:rPr>
              <a:t>Η Διαπίστευση </a:t>
            </a:r>
            <a:r>
              <a:rPr lang="el-GR" sz="1800" b="1" dirty="0">
                <a:solidFill>
                  <a:schemeClr val="dk1"/>
                </a:solidFill>
                <a:latin typeface="Calibri"/>
                <a:ea typeface="Calibri"/>
                <a:cs typeface="Calibri"/>
                <a:sym typeface="Calibri"/>
              </a:rPr>
              <a:t>μπορεί να τερματιστεί ανά πάσα στιγμή, </a:t>
            </a:r>
            <a:r>
              <a:rPr lang="el-GR" sz="1800" dirty="0">
                <a:solidFill>
                  <a:schemeClr val="dk1"/>
                </a:solidFill>
                <a:latin typeface="Calibri"/>
                <a:ea typeface="Calibri"/>
                <a:cs typeface="Calibri"/>
                <a:sym typeface="Calibri"/>
              </a:rPr>
              <a:t>σε περίπτωση που ο οργανισμός  παύσει να υφίσταται, μετά από συμφωνία μεταξύ της Εθνικής Υπηρεσίας και του διαπιστευμένου οργανισμού ή μονομερώς, εάν για τρία διαδοχικά χρόνια δεν έχει υποβληθεί αίτηση για επιχορήγηση</a:t>
            </a:r>
            <a:endParaRPr sz="1800" dirty="0"/>
          </a:p>
          <a:p>
            <a:pPr marL="171450" marR="0" lvl="0" indent="-44450" algn="just" rtl="0">
              <a:buClr>
                <a:schemeClr val="dk1"/>
              </a:buClr>
              <a:buSzPts val="2000"/>
              <a:buFont typeface="Arial"/>
              <a:buNone/>
            </a:pPr>
            <a:endParaRPr sz="1800" dirty="0">
              <a:solidFill>
                <a:schemeClr val="dk1"/>
              </a:solidFill>
              <a:latin typeface="Calibri"/>
              <a:ea typeface="Calibri"/>
              <a:cs typeface="Calibri"/>
              <a:sym typeface="Calibri"/>
            </a:endParaRPr>
          </a:p>
          <a:p>
            <a:pPr marL="285750" marR="0" lvl="0" indent="-285750" algn="just" rtl="0">
              <a:buClr>
                <a:schemeClr val="dk1"/>
              </a:buClr>
              <a:buSzPts val="2000"/>
              <a:buFont typeface="Arial"/>
              <a:buChar char="•"/>
            </a:pPr>
            <a:r>
              <a:rPr lang="el-GR" sz="1800" dirty="0">
                <a:solidFill>
                  <a:schemeClr val="dk1"/>
                </a:solidFill>
                <a:latin typeface="Calibri"/>
                <a:ea typeface="Calibri"/>
                <a:cs typeface="Calibri"/>
                <a:sym typeface="Calibri"/>
              </a:rPr>
              <a:t>Η κατανομή κονδυλίων,</a:t>
            </a:r>
            <a:r>
              <a:rPr lang="el-GR" sz="1800" b="1" dirty="0">
                <a:solidFill>
                  <a:schemeClr val="dk1"/>
                </a:solidFill>
                <a:latin typeface="Calibri"/>
                <a:ea typeface="Calibri"/>
                <a:cs typeface="Calibri"/>
                <a:sym typeface="Calibri"/>
              </a:rPr>
              <a:t> ανά Τομέα, </a:t>
            </a:r>
            <a:r>
              <a:rPr lang="el-GR" sz="1800" dirty="0">
                <a:solidFill>
                  <a:schemeClr val="dk1"/>
                </a:solidFill>
                <a:latin typeface="Calibri"/>
                <a:ea typeface="Calibri"/>
                <a:cs typeface="Calibri"/>
                <a:sym typeface="Calibri"/>
              </a:rPr>
              <a:t>βασίζεται στα </a:t>
            </a:r>
            <a:r>
              <a:rPr lang="el-GR" sz="1800" dirty="0">
                <a:solidFill>
                  <a:schemeClr val="dk1"/>
                </a:solidFill>
                <a:latin typeface="Calibri"/>
                <a:ea typeface="Calibri"/>
                <a:cs typeface="Calibri"/>
                <a:sym typeface="Calibri"/>
                <a:hlinkClick r:id="rId3"/>
              </a:rPr>
              <a:t>κριτήρια κατανομής κονδυλίων ανά Τομέα</a:t>
            </a:r>
            <a:r>
              <a:rPr lang="el-GR" sz="1800" dirty="0">
                <a:solidFill>
                  <a:schemeClr val="dk1"/>
                </a:solidFill>
                <a:latin typeface="Calibri"/>
                <a:ea typeface="Calibri"/>
                <a:cs typeface="Calibri"/>
                <a:sym typeface="Calibri"/>
              </a:rPr>
              <a:t>, που καθορίζονται σε ετήσια βάση από την ΕΥ. Παραδείγματα κριτηρίων κατανομής κονδυλίων που χρησιμοποιούνται είναι τα εξής:</a:t>
            </a:r>
            <a:endParaRPr sz="1800" dirty="0"/>
          </a:p>
          <a:p>
            <a:pPr marL="800100" marR="0" lvl="1" indent="-342900" algn="just" rtl="0">
              <a:buClr>
                <a:schemeClr val="dk1"/>
              </a:buClr>
              <a:buSzPts val="2000"/>
              <a:buFont typeface="Noto Sans Symbols"/>
              <a:buChar char="✔"/>
            </a:pPr>
            <a:r>
              <a:rPr lang="el-GR" sz="1800" b="0" i="0" u="none" strike="noStrike" cap="none" dirty="0">
                <a:solidFill>
                  <a:schemeClr val="dk1"/>
                </a:solidFill>
                <a:latin typeface="Calibri"/>
                <a:ea typeface="Calibri"/>
                <a:cs typeface="Calibri"/>
                <a:sym typeface="Calibri"/>
              </a:rPr>
              <a:t>επιδόσεις βάσει τελικών εκθέσεων,  </a:t>
            </a:r>
            <a:endParaRPr sz="1800" dirty="0"/>
          </a:p>
          <a:p>
            <a:pPr marL="800100" marR="0" lvl="1" indent="-342900" algn="just" rtl="0">
              <a:buClr>
                <a:schemeClr val="dk1"/>
              </a:buClr>
              <a:buSzPts val="2000"/>
              <a:buFont typeface="Noto Sans Symbols"/>
              <a:buChar char="✔"/>
            </a:pPr>
            <a:r>
              <a:rPr lang="el-GR" sz="1800" b="0" i="0" u="none" strike="noStrike" cap="none" dirty="0">
                <a:solidFill>
                  <a:schemeClr val="dk1"/>
                </a:solidFill>
                <a:latin typeface="Calibri"/>
                <a:ea typeface="Calibri"/>
                <a:cs typeface="Calibri"/>
                <a:sym typeface="Calibri"/>
              </a:rPr>
              <a:t>ποιοτική αξιολόγηση αίτησης για διαπίστευση σε περίπτωση νέο-εισερχόμενου οργανισμού, </a:t>
            </a:r>
            <a:endParaRPr sz="1800" dirty="0"/>
          </a:p>
          <a:p>
            <a:pPr marL="800100" marR="0" lvl="1" indent="-342900" algn="just" rtl="0">
              <a:buClr>
                <a:schemeClr val="dk1"/>
              </a:buClr>
              <a:buSzPts val="2000"/>
              <a:buFont typeface="Noto Sans Symbols"/>
              <a:buChar char="✔"/>
            </a:pPr>
            <a:r>
              <a:rPr lang="el-GR" sz="1800" dirty="0">
                <a:solidFill>
                  <a:schemeClr val="dk1"/>
                </a:solidFill>
                <a:latin typeface="Calibri"/>
                <a:ea typeface="Calibri"/>
                <a:cs typeface="Calibri"/>
                <a:sym typeface="Calibri"/>
              </a:rPr>
              <a:t>α</a:t>
            </a:r>
            <a:r>
              <a:rPr lang="el-GR" sz="1800" b="0" i="0" u="none" strike="noStrike" cap="none" dirty="0">
                <a:solidFill>
                  <a:schemeClr val="dk1"/>
                </a:solidFill>
                <a:latin typeface="Calibri"/>
                <a:ea typeface="Calibri"/>
                <a:cs typeface="Calibri"/>
                <a:sym typeface="Calibri"/>
              </a:rPr>
              <a:t>ριθμός και είδη δραστηριοτήτων που ζητούνται από τον  αιτούντα, </a:t>
            </a:r>
            <a:endParaRPr sz="1800" dirty="0"/>
          </a:p>
          <a:p>
            <a:pPr marL="800100" marR="0" lvl="1" indent="-342900" algn="just" rtl="0">
              <a:buClr>
                <a:schemeClr val="dk1"/>
              </a:buClr>
              <a:buSzPts val="2000"/>
              <a:buFont typeface="Noto Sans Symbols"/>
              <a:buChar char="✔"/>
            </a:pPr>
            <a:r>
              <a:rPr lang="el-GR" sz="1800" b="0" i="0" u="none" strike="noStrike" cap="none" dirty="0">
                <a:solidFill>
                  <a:schemeClr val="dk1"/>
                </a:solidFill>
                <a:latin typeface="Calibri"/>
                <a:ea typeface="Calibri"/>
                <a:cs typeface="Calibri"/>
                <a:sym typeface="Calibri"/>
              </a:rPr>
              <a:t>διαθέσιμος  προϋπολογισμός κ.ά. </a:t>
            </a:r>
            <a:endParaRPr sz="1800" dirty="0"/>
          </a:p>
          <a:p>
            <a:pPr marL="171450" marR="0" lvl="0" indent="-44450" algn="just" rtl="0">
              <a:spcBef>
                <a:spcPts val="0"/>
              </a:spcBef>
              <a:spcAft>
                <a:spcPts val="0"/>
              </a:spcAft>
              <a:buClr>
                <a:schemeClr val="dk1"/>
              </a:buClr>
              <a:buSzPts val="2000"/>
              <a:buFont typeface="Arial"/>
              <a:buNone/>
            </a:pPr>
            <a:endParaRPr sz="1800" dirty="0">
              <a:solidFill>
                <a:schemeClr val="dk1"/>
              </a:solidFill>
              <a:latin typeface="Calibri"/>
              <a:ea typeface="Calibri"/>
              <a:cs typeface="Calibri"/>
              <a:sym typeface="Calibri"/>
            </a:endParaRPr>
          </a:p>
        </p:txBody>
      </p:sp>
      <p:sp>
        <p:nvSpPr>
          <p:cNvPr id="2" name="Rectangle: Rounded Corners 1">
            <a:extLst>
              <a:ext uri="{FF2B5EF4-FFF2-40B4-BE49-F238E27FC236}">
                <a16:creationId xmlns:a16="http://schemas.microsoft.com/office/drawing/2014/main" id="{5A79356F-CEC3-4A5B-7D3B-6B9C67626122}"/>
              </a:ext>
            </a:extLst>
          </p:cNvPr>
          <p:cNvSpPr/>
          <p:nvPr/>
        </p:nvSpPr>
        <p:spPr>
          <a:xfrm>
            <a:off x="8517990" y="1698171"/>
            <a:ext cx="3526971" cy="3614058"/>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Clr>
                <a:schemeClr val="dk1"/>
              </a:buClr>
              <a:buSzPts val="2400"/>
            </a:pPr>
            <a:r>
              <a:rPr lang="el-GR" sz="1800" dirty="0">
                <a:solidFill>
                  <a:schemeClr val="bg1"/>
                </a:solidFill>
                <a:latin typeface="Calibri"/>
                <a:ea typeface="Calibri"/>
                <a:cs typeface="Calibri"/>
                <a:sym typeface="Calibri"/>
              </a:rPr>
              <a:t>Η Διαπίστευση </a:t>
            </a:r>
            <a:r>
              <a:rPr lang="el-GR" sz="1800" b="1" dirty="0">
                <a:solidFill>
                  <a:schemeClr val="bg1"/>
                </a:solidFill>
                <a:latin typeface="Calibri"/>
                <a:ea typeface="Calibri"/>
                <a:cs typeface="Calibri"/>
                <a:sym typeface="Calibri"/>
              </a:rPr>
              <a:t>δεν μεταφέρεται μεταξύ οργανισμών </a:t>
            </a:r>
            <a:endParaRPr lang="el-GR" sz="1800" dirty="0">
              <a:solidFill>
                <a:schemeClr val="bg1"/>
              </a:solidFill>
            </a:endParaRPr>
          </a:p>
          <a:p>
            <a:pPr lvl="0" algn="ctr"/>
            <a:endParaRPr lang="el-GR" sz="1800" dirty="0">
              <a:solidFill>
                <a:schemeClr val="bg1"/>
              </a:solidFill>
              <a:latin typeface="Calibri"/>
              <a:ea typeface="Calibri"/>
              <a:cs typeface="Calibri"/>
              <a:sym typeface="Calibri"/>
            </a:endParaRPr>
          </a:p>
          <a:p>
            <a:pPr lvl="0" algn="ctr">
              <a:buClr>
                <a:schemeClr val="dk1"/>
              </a:buClr>
              <a:buSzPts val="2400"/>
            </a:pPr>
            <a:r>
              <a:rPr lang="el-GR" sz="1800" b="1" dirty="0">
                <a:solidFill>
                  <a:schemeClr val="bg1"/>
                </a:solidFill>
                <a:latin typeface="Calibri"/>
                <a:ea typeface="Calibri"/>
                <a:cs typeface="Calibri"/>
                <a:sym typeface="Calibri"/>
              </a:rPr>
              <a:t>Διάρκεια ισχύος του Erasmus </a:t>
            </a:r>
            <a:r>
              <a:rPr lang="el-GR" sz="1800" b="1" dirty="0" err="1">
                <a:solidFill>
                  <a:schemeClr val="bg1"/>
                </a:solidFill>
                <a:latin typeface="Calibri"/>
                <a:ea typeface="Calibri"/>
                <a:cs typeface="Calibri"/>
                <a:sym typeface="Calibri"/>
              </a:rPr>
              <a:t>Plan</a:t>
            </a:r>
            <a:r>
              <a:rPr lang="el-GR" sz="1800" dirty="0">
                <a:solidFill>
                  <a:schemeClr val="bg1"/>
                </a:solidFill>
                <a:latin typeface="Calibri"/>
                <a:ea typeface="Calibri"/>
                <a:cs typeface="Calibri"/>
                <a:sym typeface="Calibri"/>
              </a:rPr>
              <a:t>: 2 – 5 έτη</a:t>
            </a:r>
            <a:endParaRPr lang="el-GR" sz="1800" dirty="0">
              <a:solidFill>
                <a:schemeClr val="bg1"/>
              </a:solidFill>
            </a:endParaRPr>
          </a:p>
          <a:p>
            <a:pPr marL="285750" lvl="0" indent="-133350" algn="ctr">
              <a:buClr>
                <a:schemeClr val="dk1"/>
              </a:buClr>
              <a:buSzPts val="2400"/>
            </a:pPr>
            <a:endParaRPr lang="el-GR" sz="1800" dirty="0">
              <a:solidFill>
                <a:schemeClr val="bg1"/>
              </a:solidFill>
              <a:latin typeface="Calibri"/>
              <a:ea typeface="Calibri"/>
              <a:cs typeface="Calibri"/>
              <a:sym typeface="Calibri"/>
            </a:endParaRPr>
          </a:p>
          <a:p>
            <a:pPr lvl="0" algn="ctr">
              <a:buClr>
                <a:schemeClr val="dk1"/>
              </a:buClr>
              <a:buSzPts val="2400"/>
            </a:pPr>
            <a:r>
              <a:rPr lang="el-GR" sz="1800" b="1" dirty="0">
                <a:solidFill>
                  <a:schemeClr val="bg1"/>
                </a:solidFill>
                <a:latin typeface="Calibri"/>
                <a:ea typeface="Calibri"/>
                <a:cs typeface="Calibri"/>
                <a:sym typeface="Calibri"/>
              </a:rPr>
              <a:t>Διάρκεια ισχύος της Διαπίστευσης</a:t>
            </a:r>
            <a:r>
              <a:rPr lang="el-GR" sz="1800" dirty="0">
                <a:solidFill>
                  <a:schemeClr val="bg1"/>
                </a:solidFill>
                <a:latin typeface="Calibri"/>
                <a:ea typeface="Calibri"/>
                <a:cs typeface="Calibri"/>
                <a:sym typeface="Calibri"/>
              </a:rPr>
              <a:t>: Μέχρι και τη λήξη της Προγραμματικής στα πλαίσια της οποίας αποκτήθηκε</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46"/>
          <p:cNvSpPr txBox="1"/>
          <p:nvPr/>
        </p:nvSpPr>
        <p:spPr>
          <a:xfrm flipH="1">
            <a:off x="323557" y="72322"/>
            <a:ext cx="819443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ΠΑΡΑΚΟΛΟΥΘΗΣΗ ΚΑΙ ΕΛΕΓΧΟΙ</a:t>
            </a:r>
            <a:endParaRPr dirty="0"/>
          </a:p>
          <a:p>
            <a:pPr marL="0" marR="0" lvl="0" indent="0" algn="l" rtl="0">
              <a:spcBef>
                <a:spcPts val="0"/>
              </a:spcBef>
              <a:spcAft>
                <a:spcPts val="0"/>
              </a:spcAft>
              <a:buNone/>
            </a:pPr>
            <a:endParaRPr sz="2800" b="1" dirty="0">
              <a:solidFill>
                <a:schemeClr val="lt1"/>
              </a:solidFill>
              <a:latin typeface="Calibri"/>
              <a:ea typeface="Calibri"/>
              <a:cs typeface="Calibri"/>
              <a:sym typeface="Calibri"/>
            </a:endParaRPr>
          </a:p>
        </p:txBody>
      </p:sp>
      <p:sp>
        <p:nvSpPr>
          <p:cNvPr id="803" name="Google Shape;803;p46"/>
          <p:cNvSpPr/>
          <p:nvPr/>
        </p:nvSpPr>
        <p:spPr>
          <a:xfrm>
            <a:off x="475957" y="1654091"/>
            <a:ext cx="11106443" cy="4203715"/>
          </a:xfrm>
          <a:prstGeom prst="rect">
            <a:avLst/>
          </a:prstGeom>
          <a:noFill/>
          <a:ln>
            <a:noFill/>
          </a:ln>
        </p:spPr>
        <p:txBody>
          <a:bodyPr spcFirstLastPara="1" wrap="square" lIns="91425" tIns="45700" rIns="91425" bIns="45700" anchor="t" anchorCtr="0">
            <a:spAutoFit/>
          </a:bodyPr>
          <a:lstStyle/>
          <a:p>
            <a:pPr marL="285750" marR="64135" lvl="0" indent="-285750" algn="just" rtl="0">
              <a:spcBef>
                <a:spcPts val="0"/>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Οι διαπιστευμένοι οργανισμοί θα πρέπει να υποβάλουν </a:t>
            </a:r>
            <a:r>
              <a:rPr lang="el-GR" sz="2000" b="1" u="sng" dirty="0">
                <a:solidFill>
                  <a:schemeClr val="dk1"/>
                </a:solidFill>
                <a:latin typeface="Calibri"/>
                <a:ea typeface="Calibri"/>
                <a:cs typeface="Calibri"/>
                <a:sym typeface="Calibri"/>
              </a:rPr>
              <a:t>έκθεση προόδου</a:t>
            </a:r>
            <a:r>
              <a:rPr lang="el-GR" sz="2000" b="1" dirty="0">
                <a:solidFill>
                  <a:schemeClr val="dk1"/>
                </a:solidFill>
                <a:latin typeface="Calibri"/>
                <a:ea typeface="Calibri"/>
                <a:cs typeface="Calibri"/>
                <a:sym typeface="Calibri"/>
              </a:rPr>
              <a:t> τουλάχιστον μία φορά εντός διαστήματος πέντε ετών. </a:t>
            </a:r>
            <a:endParaRPr dirty="0"/>
          </a:p>
          <a:p>
            <a:pPr marL="285750" marR="64135" lvl="0" indent="-158750" algn="just" rtl="0">
              <a:spcBef>
                <a:spcPts val="495"/>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285750" marR="64135" lvl="0" indent="-285750" algn="just" rtl="0">
              <a:spcBef>
                <a:spcPts val="495"/>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Η έκθεση προόδου θα καλύπτει τον τρόπο με τον οποίο διασφαλίζεται:</a:t>
            </a:r>
            <a:endParaRPr dirty="0"/>
          </a:p>
          <a:p>
            <a:pPr marL="742950" marR="64135" lvl="1" indent="-285750" algn="just" rtl="0">
              <a:spcBef>
                <a:spcPts val="495"/>
              </a:spcBef>
              <a:spcAft>
                <a:spcPts val="0"/>
              </a:spcAft>
              <a:buClr>
                <a:schemeClr val="dk1"/>
              </a:buClr>
              <a:buSzPts val="2000"/>
              <a:buFont typeface="Noto Sans Symbols"/>
              <a:buChar char="✔"/>
            </a:pPr>
            <a:r>
              <a:rPr lang="el-GR" sz="2000" b="0" i="0" u="none" strike="noStrike" cap="none" dirty="0">
                <a:solidFill>
                  <a:schemeClr val="dk1"/>
                </a:solidFill>
                <a:latin typeface="Calibri"/>
                <a:ea typeface="Calibri"/>
                <a:cs typeface="Calibri"/>
                <a:sym typeface="Calibri"/>
              </a:rPr>
              <a:t>η τήρηση των προτύπων ποιότητας του Προγράμματος  Erasmus, </a:t>
            </a:r>
            <a:endParaRPr dirty="0"/>
          </a:p>
          <a:p>
            <a:pPr marL="742950" marR="64135" lvl="1" indent="-285750" algn="just" rtl="0">
              <a:spcBef>
                <a:spcPts val="495"/>
              </a:spcBef>
              <a:spcAft>
                <a:spcPts val="0"/>
              </a:spcAft>
              <a:buClr>
                <a:schemeClr val="dk1"/>
              </a:buClr>
              <a:buSzPts val="2000"/>
              <a:buFont typeface="Noto Sans Symbols"/>
              <a:buChar char="✔"/>
            </a:pPr>
            <a:r>
              <a:rPr lang="el-GR" sz="2000" b="0" i="0" u="none" strike="noStrike" cap="none" dirty="0">
                <a:solidFill>
                  <a:schemeClr val="dk1"/>
                </a:solidFill>
                <a:latin typeface="Calibri"/>
                <a:ea typeface="Calibri"/>
                <a:cs typeface="Calibri"/>
                <a:sym typeface="Calibri"/>
              </a:rPr>
              <a:t>η πρόοδος ως προς την επίτευξη των  στόχων του Erasmus </a:t>
            </a:r>
            <a:r>
              <a:rPr lang="el-GR" sz="2000" b="0" i="0" u="none" strike="noStrike" cap="none" dirty="0" err="1">
                <a:solidFill>
                  <a:schemeClr val="dk1"/>
                </a:solidFill>
                <a:latin typeface="Calibri"/>
                <a:ea typeface="Calibri"/>
                <a:cs typeface="Calibri"/>
                <a:sym typeface="Calibri"/>
              </a:rPr>
              <a:t>Plan</a:t>
            </a:r>
            <a:r>
              <a:rPr lang="el-GR" sz="2000" b="0" i="0" u="none" strike="noStrike" cap="none" dirty="0">
                <a:solidFill>
                  <a:schemeClr val="dk1"/>
                </a:solidFill>
                <a:latin typeface="Calibri"/>
                <a:ea typeface="Calibri"/>
                <a:cs typeface="Calibri"/>
                <a:sym typeface="Calibri"/>
              </a:rPr>
              <a:t>,</a:t>
            </a:r>
            <a:endParaRPr dirty="0"/>
          </a:p>
          <a:p>
            <a:pPr marL="742950" marR="64135" lvl="1" indent="-285750" algn="just" rtl="0">
              <a:spcBef>
                <a:spcPts val="495"/>
              </a:spcBef>
              <a:spcAft>
                <a:spcPts val="0"/>
              </a:spcAft>
              <a:buClr>
                <a:schemeClr val="dk1"/>
              </a:buClr>
              <a:buSzPts val="2000"/>
              <a:buFont typeface="Noto Sans Symbols"/>
              <a:buChar char="✔"/>
            </a:pPr>
            <a:r>
              <a:rPr lang="el-GR" sz="2000" b="0" i="0" u="none" strike="noStrike" cap="none" dirty="0">
                <a:solidFill>
                  <a:schemeClr val="dk1"/>
                </a:solidFill>
                <a:latin typeface="Calibri"/>
                <a:ea typeface="Calibri"/>
                <a:cs typeface="Calibri"/>
                <a:sym typeface="Calibri"/>
              </a:rPr>
              <a:t>η </a:t>
            </a:r>
            <a:r>
              <a:rPr lang="el-GR" sz="2000" b="0" i="0" u="none" strike="noStrike" cap="none" dirty="0" err="1">
                <a:solidFill>
                  <a:schemeClr val="dk1"/>
                </a:solidFill>
                <a:latin typeface="Calibri"/>
                <a:ea typeface="Calibri"/>
                <a:cs typeface="Calibri"/>
                <a:sym typeface="Calibri"/>
              </a:rPr>
              <a:t>επικαιροποίηση</a:t>
            </a:r>
            <a:r>
              <a:rPr lang="el-GR" sz="2000" b="0" i="0" u="none" strike="noStrike" cap="none" dirty="0">
                <a:solidFill>
                  <a:schemeClr val="dk1"/>
                </a:solidFill>
                <a:latin typeface="Calibri"/>
                <a:ea typeface="Calibri"/>
                <a:cs typeface="Calibri"/>
                <a:sym typeface="Calibri"/>
              </a:rPr>
              <a:t> του Erasmus </a:t>
            </a:r>
            <a:r>
              <a:rPr lang="el-GR" sz="2000" b="0" i="0" u="none" strike="noStrike" cap="none" dirty="0" err="1">
                <a:solidFill>
                  <a:schemeClr val="dk1"/>
                </a:solidFill>
                <a:latin typeface="Calibri"/>
                <a:ea typeface="Calibri"/>
                <a:cs typeface="Calibri"/>
                <a:sym typeface="Calibri"/>
              </a:rPr>
              <a:t>Plan</a:t>
            </a:r>
            <a:endParaRPr sz="2000" b="0" i="0" u="none" strike="noStrike" cap="none" dirty="0">
              <a:solidFill>
                <a:schemeClr val="dk1"/>
              </a:solidFill>
              <a:latin typeface="Calibri"/>
              <a:ea typeface="Calibri"/>
              <a:cs typeface="Calibri"/>
              <a:sym typeface="Calibri"/>
            </a:endParaRPr>
          </a:p>
          <a:p>
            <a:pPr marL="0" marR="64135" lvl="0" indent="0" algn="just" rtl="0">
              <a:spcBef>
                <a:spcPts val="495"/>
              </a:spcBef>
              <a:spcAft>
                <a:spcPts val="0"/>
              </a:spcAft>
              <a:buClr>
                <a:schemeClr val="dk1"/>
              </a:buClr>
              <a:buSzPts val="2000"/>
              <a:buFont typeface="Noto Sans Symbols"/>
              <a:buNone/>
            </a:pPr>
            <a:endParaRPr sz="2000" dirty="0">
              <a:solidFill>
                <a:schemeClr val="dk1"/>
              </a:solidFill>
              <a:latin typeface="Calibri"/>
              <a:ea typeface="Calibri"/>
              <a:cs typeface="Calibri"/>
              <a:sym typeface="Calibri"/>
            </a:endParaRPr>
          </a:p>
          <a:p>
            <a:pPr marL="285750" marR="64135" lvl="0" indent="-285750" algn="just" rtl="0">
              <a:spcBef>
                <a:spcPts val="495"/>
              </a:spcBef>
              <a:spcAft>
                <a:spcPts val="0"/>
              </a:spcAft>
              <a:buClr>
                <a:schemeClr val="dk1"/>
              </a:buClr>
              <a:buSzPts val="2000"/>
              <a:buFont typeface="Arial"/>
              <a:buChar char="•"/>
            </a:pPr>
            <a:r>
              <a:rPr lang="el-GR" sz="2000" dirty="0">
                <a:solidFill>
                  <a:schemeClr val="dk1"/>
                </a:solidFill>
                <a:latin typeface="Calibri"/>
                <a:ea typeface="Calibri"/>
                <a:cs typeface="Calibri"/>
                <a:sym typeface="Calibri"/>
              </a:rPr>
              <a:t>Η Εθνική Υπηρεσία μπορεί να διοργανώσει επίσημους ελέγχους, επισκέψεις παρακολούθησης ή άλλες δραστηριότητες για την παρακολούθηση της προόδου των διαπιστευμένων οργανισμών, τη διασφάλιση των προτύπων ποιότητας και την παροχή στήριξης.</a:t>
            </a:r>
            <a:endParaRPr dirty="0"/>
          </a:p>
          <a:p>
            <a:pPr marL="0" marR="0" lvl="0" indent="0" algn="just" rtl="0">
              <a:spcBef>
                <a:spcPts val="0"/>
              </a:spcBef>
              <a:spcAft>
                <a:spcPts val="0"/>
              </a:spcAft>
              <a:buNone/>
            </a:pPr>
            <a:endParaRPr sz="1800" dirty="0">
              <a:solidFill>
                <a:srgbClr val="3F3F3F"/>
              </a:solidFill>
              <a:latin typeface="Century Gothic"/>
              <a:ea typeface="Century Gothic"/>
              <a:cs typeface="Century Gothic"/>
              <a:sym typeface="Century Gothic"/>
            </a:endParaRPr>
          </a:p>
        </p:txBody>
      </p:sp>
      <p:sp>
        <p:nvSpPr>
          <p:cNvPr id="804" name="Google Shape;804;p46"/>
          <p:cNvSpPr txBox="1"/>
          <p:nvPr/>
        </p:nvSpPr>
        <p:spPr>
          <a:xfrm flipH="1">
            <a:off x="475957" y="878594"/>
            <a:ext cx="819443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400" b="1">
                <a:solidFill>
                  <a:schemeClr val="dk1"/>
                </a:solidFill>
                <a:latin typeface="Calibri"/>
                <a:ea typeface="Calibri"/>
                <a:cs typeface="Calibri"/>
                <a:sym typeface="Calibri"/>
              </a:rPr>
              <a:t>Έκθεση Προόδου και Έλεγχοι:</a:t>
            </a:r>
            <a:endParaRPr sz="2400" b="1">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47"/>
          <p:cNvSpPr txBox="1"/>
          <p:nvPr/>
        </p:nvSpPr>
        <p:spPr>
          <a:xfrm flipH="1">
            <a:off x="309489" y="78177"/>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ΔΙΟΡΘΩΤΙΚΑ ΜΕΤΡΑ</a:t>
            </a:r>
            <a:endParaRPr sz="2800" b="1" dirty="0">
              <a:solidFill>
                <a:schemeClr val="lt1"/>
              </a:solidFill>
              <a:latin typeface="Calibri"/>
              <a:ea typeface="Calibri"/>
              <a:cs typeface="Calibri"/>
              <a:sym typeface="Calibri"/>
            </a:endParaRPr>
          </a:p>
        </p:txBody>
      </p:sp>
      <p:sp>
        <p:nvSpPr>
          <p:cNvPr id="811" name="Google Shape;811;p47"/>
          <p:cNvSpPr/>
          <p:nvPr/>
        </p:nvSpPr>
        <p:spPr>
          <a:xfrm>
            <a:off x="799318" y="1361483"/>
            <a:ext cx="10593363" cy="4639691"/>
          </a:xfrm>
          <a:prstGeom prst="rect">
            <a:avLst/>
          </a:prstGeom>
          <a:noFill/>
          <a:ln>
            <a:noFill/>
          </a:ln>
        </p:spPr>
        <p:txBody>
          <a:bodyPr spcFirstLastPara="1" wrap="square" lIns="91425" tIns="45700" rIns="91425" bIns="45700" anchor="t" anchorCtr="0">
            <a:spAutoFit/>
          </a:bodyPr>
          <a:lstStyle/>
          <a:p>
            <a:pPr marL="0" marR="64135" lvl="0" indent="0" algn="just" rtl="0">
              <a:spcBef>
                <a:spcPts val="0"/>
              </a:spcBef>
              <a:spcAft>
                <a:spcPts val="0"/>
              </a:spcAft>
              <a:buNone/>
            </a:pPr>
            <a:r>
              <a:rPr lang="el-GR" sz="2000" dirty="0">
                <a:solidFill>
                  <a:schemeClr val="dk1"/>
                </a:solidFill>
                <a:latin typeface="Calibri"/>
                <a:ea typeface="Calibri"/>
                <a:cs typeface="Calibri"/>
                <a:sym typeface="Calibri"/>
              </a:rPr>
              <a:t>Σε περιπτώσεις όπου εξακριβωθεί ότι οι διαπιστευμένοι οργανισμοί δε σέβονται τα πρότυπα ποιότητας της Διαπίστευσης ή σε περιπτώσεις μη συμμόρφωσης με τις οδηγίες της Εθνικής Υπηρεσίας, ενδέχεται να ισχύσουν τα ακόλουθα: </a:t>
            </a:r>
            <a:endParaRPr sz="2000" dirty="0">
              <a:solidFill>
                <a:schemeClr val="dk1"/>
              </a:solidFill>
              <a:latin typeface="Calibri"/>
              <a:ea typeface="Calibri"/>
              <a:cs typeface="Calibri"/>
              <a:sym typeface="Calibri"/>
            </a:endParaRPr>
          </a:p>
          <a:p>
            <a:pPr marL="0" marR="64135" lvl="0" indent="0" algn="just" rtl="0">
              <a:spcBef>
                <a:spcPts val="495"/>
              </a:spcBef>
              <a:spcAft>
                <a:spcPts val="0"/>
              </a:spcAft>
              <a:buNone/>
            </a:pPr>
            <a:endParaRPr sz="2000" dirty="0">
              <a:solidFill>
                <a:schemeClr val="dk1"/>
              </a:solidFill>
              <a:latin typeface="Calibri"/>
              <a:ea typeface="Calibri"/>
              <a:cs typeface="Calibri"/>
              <a:sym typeface="Calibri"/>
            </a:endParaRPr>
          </a:p>
          <a:p>
            <a:pPr marL="354966" marR="5715" lvl="0" indent="-342900" algn="just" rtl="0">
              <a:spcBef>
                <a:spcPts val="99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Περιορισμός στο επίπεδο χρηματοδότησης</a:t>
            </a:r>
            <a:endParaRPr dirty="0"/>
          </a:p>
          <a:p>
            <a:pPr marL="354966" marR="5715" lvl="0" indent="-342900" algn="just" rtl="0">
              <a:spcBef>
                <a:spcPts val="99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Οι οργανισμοί μπορεί να τεθούν υπό επιτήρηση, εάν εντοπιστεί κίνδυνος ανεπαρκούς υλοποίησης</a:t>
            </a:r>
            <a:endParaRPr sz="2000" dirty="0">
              <a:solidFill>
                <a:schemeClr val="dk1"/>
              </a:solidFill>
              <a:latin typeface="Calibri"/>
              <a:ea typeface="Calibri"/>
              <a:cs typeface="Calibri"/>
              <a:sym typeface="Calibri"/>
            </a:endParaRPr>
          </a:p>
          <a:p>
            <a:pPr marL="354966" marR="5715" lvl="0" indent="-342900" algn="just" rtl="0">
              <a:spcBef>
                <a:spcPts val="99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Αναστολή της Διαπίστευσης: Οι οργανισμοί των οποίων η διαπίστευση έχει ανασταλεί δεν μπορούν να  υποβάλουν αίτηση στα πλαίσια της Βασικής Δράσης 1 για το διάστημα κατά το οποίο ισχύει η αναστολή</a:t>
            </a:r>
            <a:endParaRPr dirty="0"/>
          </a:p>
          <a:p>
            <a:pPr marL="354966" marR="5715" lvl="0" indent="-342900" algn="just" rtl="0">
              <a:spcBef>
                <a:spcPts val="990"/>
              </a:spcBef>
              <a:spcAft>
                <a:spcPts val="0"/>
              </a:spcAft>
              <a:buClr>
                <a:schemeClr val="dk1"/>
              </a:buClr>
              <a:buSzPts val="2000"/>
              <a:buFont typeface="Noto Sans Symbols"/>
              <a:buChar char="▪"/>
            </a:pPr>
            <a:r>
              <a:rPr lang="el-GR" sz="2000" dirty="0">
                <a:solidFill>
                  <a:schemeClr val="dk1"/>
                </a:solidFill>
                <a:latin typeface="Calibri"/>
                <a:ea typeface="Calibri"/>
                <a:cs typeface="Calibri"/>
                <a:sym typeface="Calibri"/>
              </a:rPr>
              <a:t>Τερματισμός της Διαπίστευσης, σε περίπτωση συνεχούς μη συμμόρφωσης, πολύ χαμηλών επιδόσεων ή σε περίπτωση επανειλημμένων ή σημαντικών παραβάσεων των κανόνων.</a:t>
            </a:r>
            <a:endParaRPr dirty="0"/>
          </a:p>
          <a:p>
            <a:pPr marL="0" marR="0" lvl="0" indent="0" algn="just" rtl="0">
              <a:spcBef>
                <a:spcPts val="0"/>
              </a:spcBef>
              <a:spcAft>
                <a:spcPts val="0"/>
              </a:spcAft>
              <a:buNone/>
            </a:pPr>
            <a:endParaRPr sz="1800" dirty="0">
              <a:solidFill>
                <a:srgbClr val="3F3F3F"/>
              </a:solidFill>
              <a:latin typeface="Century Gothic"/>
              <a:ea typeface="Century Gothic"/>
              <a:cs typeface="Century Gothic"/>
              <a:sym typeface="Century Gothic"/>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BEA2E-842E-4717-7626-E81BA6F95BC4}"/>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768527B-F112-3366-2C75-3B2BD987F11D}"/>
              </a:ext>
            </a:extLst>
          </p:cNvPr>
          <p:cNvSpPr/>
          <p:nvPr/>
        </p:nvSpPr>
        <p:spPr>
          <a:xfrm>
            <a:off x="4003039" y="0"/>
            <a:ext cx="8188961" cy="4033525"/>
          </a:xfrm>
          <a:prstGeom prst="rect">
            <a:avLst/>
          </a:prstGeom>
          <a:solidFill>
            <a:srgbClr val="1EA7A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8BE089BC-AB04-C73D-5724-56943687B6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8439" y="4096580"/>
            <a:ext cx="1743345" cy="1493520"/>
          </a:xfrm>
          <a:prstGeom prst="rect">
            <a:avLst/>
          </a:prstGeom>
        </p:spPr>
      </p:pic>
      <p:grpSp>
        <p:nvGrpSpPr>
          <p:cNvPr id="10" name="Group 9">
            <a:extLst>
              <a:ext uri="{FF2B5EF4-FFF2-40B4-BE49-F238E27FC236}">
                <a16:creationId xmlns:a16="http://schemas.microsoft.com/office/drawing/2014/main" id="{BB531D4C-78EE-5777-66DC-8B9229F0C8E4}"/>
              </a:ext>
            </a:extLst>
          </p:cNvPr>
          <p:cNvGrpSpPr/>
          <p:nvPr/>
        </p:nvGrpSpPr>
        <p:grpSpPr>
          <a:xfrm>
            <a:off x="0" y="1"/>
            <a:ext cx="6846570" cy="4033520"/>
            <a:chOff x="0" y="0"/>
            <a:chExt cx="6023006" cy="1238789"/>
          </a:xfrm>
          <a:solidFill>
            <a:srgbClr val="1EA7AE"/>
          </a:solidFill>
        </p:grpSpPr>
        <p:sp>
          <p:nvSpPr>
            <p:cNvPr id="8" name="Rectangle 7">
              <a:extLst>
                <a:ext uri="{FF2B5EF4-FFF2-40B4-BE49-F238E27FC236}">
                  <a16:creationId xmlns:a16="http://schemas.microsoft.com/office/drawing/2014/main" id="{C1A6091C-99A4-8C45-27BA-38FB2A4E3E24}"/>
                </a:ext>
              </a:extLst>
            </p:cNvPr>
            <p:cNvSpPr/>
            <p:nvPr/>
          </p:nvSpPr>
          <p:spPr>
            <a:xfrm>
              <a:off x="0" y="0"/>
              <a:ext cx="4526280" cy="12387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7BEFC540-D71A-AE83-0CB4-CEAC406E0146}"/>
                </a:ext>
              </a:extLst>
            </p:cNvPr>
            <p:cNvSpPr/>
            <p:nvPr/>
          </p:nvSpPr>
          <p:spPr>
            <a:xfrm>
              <a:off x="3111209" y="0"/>
              <a:ext cx="2911797" cy="1238789"/>
            </a:xfrm>
            <a:prstGeom prst="triangle">
              <a:avLst>
                <a:gd name="adj" fmla="val 487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9D72B5"/>
                </a:solidFill>
              </a:endParaRPr>
            </a:p>
          </p:txBody>
        </p:sp>
      </p:grpSp>
      <p:sp>
        <p:nvSpPr>
          <p:cNvPr id="5" name="TextBox 4">
            <a:extLst>
              <a:ext uri="{FF2B5EF4-FFF2-40B4-BE49-F238E27FC236}">
                <a16:creationId xmlns:a16="http://schemas.microsoft.com/office/drawing/2014/main" id="{6CCA7FBC-C40F-5767-71DD-4C28790D1F26}"/>
              </a:ext>
            </a:extLst>
          </p:cNvPr>
          <p:cNvSpPr txBox="1"/>
          <p:nvPr/>
        </p:nvSpPr>
        <p:spPr>
          <a:xfrm>
            <a:off x="118996" y="2526456"/>
            <a:ext cx="6368842" cy="1305165"/>
          </a:xfrm>
          <a:prstGeom prst="rect">
            <a:avLst/>
          </a:prstGeom>
          <a:noFill/>
        </p:spPr>
        <p:txBody>
          <a:bodyPr wrap="square" rtlCol="0">
            <a:spAutoFit/>
          </a:bodyPr>
          <a:lstStyle/>
          <a:p>
            <a:pPr>
              <a:lnSpc>
                <a:spcPct val="150000"/>
              </a:lnSpc>
            </a:pPr>
            <a:r>
              <a:rPr lang="el-GR" sz="2800" b="1" dirty="0">
                <a:solidFill>
                  <a:schemeClr val="bg1"/>
                </a:solidFill>
              </a:rPr>
              <a:t>ΤΕΧΝΙΚΕΣ ΟΔΗΓΙΕΣ ΔΗΜΙΟΥΡΓΙΑΣ </a:t>
            </a:r>
            <a:r>
              <a:rPr lang="en-US" sz="2800" b="1" dirty="0">
                <a:solidFill>
                  <a:schemeClr val="bg1"/>
                </a:solidFill>
              </a:rPr>
              <a:t>EU LOGIN ACCOUNT &amp; OID</a:t>
            </a:r>
            <a:endParaRPr lang="el-GR" sz="2800" b="1" dirty="0">
              <a:solidFill>
                <a:schemeClr val="bg1"/>
              </a:solidFill>
            </a:endParaRPr>
          </a:p>
        </p:txBody>
      </p:sp>
      <p:sp>
        <p:nvSpPr>
          <p:cNvPr id="15" name="Rectangle 14">
            <a:extLst>
              <a:ext uri="{FF2B5EF4-FFF2-40B4-BE49-F238E27FC236}">
                <a16:creationId xmlns:a16="http://schemas.microsoft.com/office/drawing/2014/main" id="{0621E1CA-EDC1-E626-A667-4F7B9033C789}"/>
              </a:ext>
            </a:extLst>
          </p:cNvPr>
          <p:cNvSpPr/>
          <p:nvPr/>
        </p:nvSpPr>
        <p:spPr>
          <a:xfrm>
            <a:off x="-1" y="5653155"/>
            <a:ext cx="12309231" cy="1240213"/>
          </a:xfrm>
          <a:prstGeom prst="rect">
            <a:avLst/>
          </a:prstGeom>
          <a:gradFill flip="none" rotWithShape="1">
            <a:gsLst>
              <a:gs pos="0">
                <a:schemeClr val="accent1">
                  <a:lumMod val="5000"/>
                  <a:lumOff val="95000"/>
                </a:schemeClr>
              </a:gs>
              <a:gs pos="74000">
                <a:srgbClr val="9D72B5"/>
              </a:gs>
              <a:gs pos="83000">
                <a:srgbClr val="9D72B5"/>
              </a:gs>
              <a:gs pos="100000">
                <a:srgbClr val="9D72B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FCC96B79-DF1F-2408-ED46-A02365B6BC8E}"/>
              </a:ext>
            </a:extLst>
          </p:cNvPr>
          <p:cNvSpPr txBox="1"/>
          <p:nvPr/>
        </p:nvSpPr>
        <p:spPr>
          <a:xfrm>
            <a:off x="7498081" y="5686264"/>
            <a:ext cx="4693920" cy="307777"/>
          </a:xfrm>
          <a:prstGeom prst="rect">
            <a:avLst/>
          </a:prstGeom>
          <a:noFill/>
        </p:spPr>
        <p:txBody>
          <a:bodyPr wrap="square" rtlCol="0">
            <a:spAutoFit/>
          </a:bodyPr>
          <a:lstStyle/>
          <a:p>
            <a:r>
              <a:rPr lang="el-GR" b="1" dirty="0">
                <a:solidFill>
                  <a:schemeClr val="bg1"/>
                </a:solidFill>
              </a:rPr>
              <a:t>ΒΔ1 –  ΟΔΗΓΙΕΣ ΥΠΟΒΟΛΗΣ ΑΙΤΗΣΕΩΝ – ΚΑ120</a:t>
            </a:r>
          </a:p>
        </p:txBody>
      </p:sp>
    </p:spTree>
    <p:extLst>
      <p:ext uri="{BB962C8B-B14F-4D97-AF65-F5344CB8AC3E}">
        <p14:creationId xmlns:p14="http://schemas.microsoft.com/office/powerpoint/2010/main" val="25127423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58D707-BF72-F8D5-629C-13A143C043E5}"/>
              </a:ext>
            </a:extLst>
          </p:cNvPr>
          <p:cNvSpPr/>
          <p:nvPr/>
        </p:nvSpPr>
        <p:spPr>
          <a:xfrm>
            <a:off x="-1" y="14706"/>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600" b="1" dirty="0">
                <a:solidFill>
                  <a:schemeClr val="bg1"/>
                </a:solidFill>
                <a:ea typeface="Verdana" panose="020B0604030504040204" pitchFamily="34" charset="0"/>
              </a:rPr>
              <a:t>ΤΑΥΤΟΠΟΙΗΣΗ ΧΡΗΣΤΗ &amp; ΟΡΓΑΝΙΣΜΟΥ</a:t>
            </a:r>
            <a:endParaRPr lang="en-GB" sz="2600" b="1" dirty="0">
              <a:solidFill>
                <a:schemeClr val="bg1"/>
              </a:solidFill>
              <a:ea typeface="Verdana" panose="020B0604030504040204" pitchFamily="34" charset="0"/>
            </a:endParaRPr>
          </a:p>
        </p:txBody>
      </p:sp>
      <p:graphicFrame>
        <p:nvGraphicFramePr>
          <p:cNvPr id="17" name="Diagram 16">
            <a:extLst>
              <a:ext uri="{FF2B5EF4-FFF2-40B4-BE49-F238E27FC236}">
                <a16:creationId xmlns:a16="http://schemas.microsoft.com/office/drawing/2014/main" id="{1869ECE3-D639-4B62-C18F-21CCE3BD878A}"/>
              </a:ext>
            </a:extLst>
          </p:cNvPr>
          <p:cNvGraphicFramePr/>
          <p:nvPr>
            <p:extLst>
              <p:ext uri="{D42A27DB-BD31-4B8C-83A1-F6EECF244321}">
                <p14:modId xmlns:p14="http://schemas.microsoft.com/office/powerpoint/2010/main" val="3529812243"/>
              </p:ext>
            </p:extLst>
          </p:nvPr>
        </p:nvGraphicFramePr>
        <p:xfrm>
          <a:off x="0" y="820615"/>
          <a:ext cx="12191999" cy="844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a:extLst>
              <a:ext uri="{FF2B5EF4-FFF2-40B4-BE49-F238E27FC236}">
                <a16:creationId xmlns:a16="http://schemas.microsoft.com/office/drawing/2014/main" id="{C3C6CD4C-E05F-EF4A-3F40-6141ECE0277E}"/>
              </a:ext>
            </a:extLst>
          </p:cNvPr>
          <p:cNvPicPr>
            <a:picLocks noChangeAspect="1"/>
          </p:cNvPicPr>
          <p:nvPr/>
        </p:nvPicPr>
        <p:blipFill>
          <a:blip r:embed="rId8"/>
          <a:stretch>
            <a:fillRect/>
          </a:stretch>
        </p:blipFill>
        <p:spPr>
          <a:xfrm>
            <a:off x="1140921" y="1748006"/>
            <a:ext cx="1898706" cy="5109994"/>
          </a:xfrm>
          <a:prstGeom prst="rect">
            <a:avLst/>
          </a:prstGeom>
        </p:spPr>
      </p:pic>
      <p:pic>
        <p:nvPicPr>
          <p:cNvPr id="21" name="Picture 20">
            <a:extLst>
              <a:ext uri="{FF2B5EF4-FFF2-40B4-BE49-F238E27FC236}">
                <a16:creationId xmlns:a16="http://schemas.microsoft.com/office/drawing/2014/main" id="{1B7404F5-32E6-828A-207C-CFB411150E59}"/>
              </a:ext>
            </a:extLst>
          </p:cNvPr>
          <p:cNvPicPr>
            <a:picLocks noChangeAspect="1"/>
          </p:cNvPicPr>
          <p:nvPr/>
        </p:nvPicPr>
        <p:blipFill>
          <a:blip r:embed="rId9"/>
          <a:stretch>
            <a:fillRect/>
          </a:stretch>
        </p:blipFill>
        <p:spPr>
          <a:xfrm>
            <a:off x="4012805" y="1936162"/>
            <a:ext cx="2232095" cy="408017"/>
          </a:xfrm>
          <a:prstGeom prst="rect">
            <a:avLst/>
          </a:prstGeom>
        </p:spPr>
      </p:pic>
      <p:pic>
        <p:nvPicPr>
          <p:cNvPr id="1028" name="Picture 4" descr="EU Login">
            <a:extLst>
              <a:ext uri="{FF2B5EF4-FFF2-40B4-BE49-F238E27FC236}">
                <a16:creationId xmlns:a16="http://schemas.microsoft.com/office/drawing/2014/main" id="{64BBC8DF-AD47-A6D7-ACB2-FA896FC5C0F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14543" y="3591596"/>
            <a:ext cx="2230357" cy="14228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57F6569-7A04-E159-329F-D2E770A93EE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72181" y="1955088"/>
            <a:ext cx="5087704" cy="1922463"/>
          </a:xfrm>
          <a:prstGeom prst="rect">
            <a:avLst/>
          </a:prstGeom>
          <a:noFill/>
          <a:extLst>
            <a:ext uri="{909E8E84-426E-40DD-AFC4-6F175D3DCCD1}">
              <a14:hiddenFill xmlns:a14="http://schemas.microsoft.com/office/drawing/2010/main">
                <a:solidFill>
                  <a:srgbClr val="FFFFFF"/>
                </a:solidFill>
              </a14:hiddenFill>
            </a:ext>
          </a:extLst>
        </p:spPr>
      </p:pic>
      <p:sp>
        <p:nvSpPr>
          <p:cNvPr id="24" name="Arrow: Down 23">
            <a:extLst>
              <a:ext uri="{FF2B5EF4-FFF2-40B4-BE49-F238E27FC236}">
                <a16:creationId xmlns:a16="http://schemas.microsoft.com/office/drawing/2014/main" id="{EE914C1C-42CE-910C-8C19-DAD1250A8781}"/>
              </a:ext>
            </a:extLst>
          </p:cNvPr>
          <p:cNvSpPr/>
          <p:nvPr/>
        </p:nvSpPr>
        <p:spPr>
          <a:xfrm>
            <a:off x="4853354" y="2593251"/>
            <a:ext cx="666466" cy="759629"/>
          </a:xfrm>
          <a:prstGeom prst="downArrow">
            <a:avLst/>
          </a:prstGeom>
          <a:solidFill>
            <a:srgbClr val="1EA7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bject 5">
            <a:extLst>
              <a:ext uri="{FF2B5EF4-FFF2-40B4-BE49-F238E27FC236}">
                <a16:creationId xmlns:a16="http://schemas.microsoft.com/office/drawing/2014/main" id="{5EAF7731-5D09-B91F-1157-8D268ED92909}"/>
              </a:ext>
            </a:extLst>
          </p:cNvPr>
          <p:cNvSpPr txBox="1"/>
          <p:nvPr/>
        </p:nvSpPr>
        <p:spPr>
          <a:xfrm>
            <a:off x="6536122" y="4038325"/>
            <a:ext cx="4283845" cy="2726278"/>
          </a:xfrm>
          <a:prstGeom prst="roundRect">
            <a:avLst/>
          </a:prstGeom>
          <a:noFill/>
          <a:ln w="28575">
            <a:solidFill>
              <a:srgbClr val="9D72B5"/>
            </a:solidFill>
          </a:ln>
        </p:spPr>
        <p:txBody>
          <a:bodyPr vert="horz" wrap="square" lIns="0" tIns="12065" rIns="0" bIns="0" rtlCol="0">
            <a:spAutoFit/>
          </a:bodyPr>
          <a:lstStyle/>
          <a:p>
            <a:pPr marL="12700">
              <a:lnSpc>
                <a:spcPct val="100000"/>
              </a:lnSpc>
              <a:spcBef>
                <a:spcPts val="95"/>
              </a:spcBef>
            </a:pPr>
            <a:r>
              <a:rPr lang="el-GR" spc="-5" dirty="0">
                <a:cs typeface="Calibri"/>
              </a:rPr>
              <a:t>Η </a:t>
            </a:r>
            <a:r>
              <a:rPr lang="el-GR" b="1" spc="-5" dirty="0">
                <a:cs typeface="Calibri"/>
              </a:rPr>
              <a:t>σύνδεση</a:t>
            </a:r>
            <a:r>
              <a:rPr lang="el-GR" spc="-5" dirty="0">
                <a:cs typeface="Calibri"/>
              </a:rPr>
              <a:t> στην πλατφόρμα </a:t>
            </a:r>
            <a:r>
              <a:rPr lang="en-GB" spc="-5" dirty="0">
                <a:cs typeface="Calibri"/>
              </a:rPr>
              <a:t>Erasmus+ and European Solidarity Corps</a:t>
            </a:r>
            <a:r>
              <a:rPr lang="el-GR" spc="-5" dirty="0">
                <a:cs typeface="Calibri"/>
              </a:rPr>
              <a:t> πραγματοποιείται μέσω του λογαριασμού EU </a:t>
            </a:r>
            <a:r>
              <a:rPr lang="el-GR" spc="-5" dirty="0" err="1">
                <a:cs typeface="Calibri"/>
              </a:rPr>
              <a:t>Login</a:t>
            </a:r>
            <a:r>
              <a:rPr lang="el-GR" spc="-5" dirty="0">
                <a:cs typeface="Calibri"/>
              </a:rPr>
              <a:t>.</a:t>
            </a:r>
          </a:p>
          <a:p>
            <a:pPr marL="12700">
              <a:lnSpc>
                <a:spcPct val="100000"/>
              </a:lnSpc>
              <a:spcBef>
                <a:spcPts val="95"/>
              </a:spcBef>
            </a:pPr>
            <a:r>
              <a:rPr lang="el-GR" spc="-5" dirty="0">
                <a:cs typeface="Calibri"/>
              </a:rPr>
              <a:t>Η πλατφόρμα επιτρέπει:</a:t>
            </a:r>
          </a:p>
          <a:p>
            <a:pPr marL="298450" indent="-285750">
              <a:spcBef>
                <a:spcPts val="95"/>
              </a:spcBef>
              <a:buFont typeface="Arial" panose="020B0604020202020204" pitchFamily="34" charset="0"/>
              <a:buChar char="•"/>
            </a:pPr>
            <a:r>
              <a:rPr lang="el-GR" spc="-5" dirty="0">
                <a:cs typeface="Calibri"/>
              </a:rPr>
              <a:t>την </a:t>
            </a:r>
            <a:r>
              <a:rPr lang="el-GR" b="1" spc="-5" dirty="0">
                <a:cs typeface="Calibri"/>
              </a:rPr>
              <a:t>αναζήτηση</a:t>
            </a:r>
            <a:r>
              <a:rPr lang="el-GR" spc="-5" dirty="0">
                <a:cs typeface="Calibri"/>
              </a:rPr>
              <a:t> ή </a:t>
            </a:r>
            <a:r>
              <a:rPr lang="el-GR" b="1" spc="-5" dirty="0">
                <a:cs typeface="Calibri"/>
              </a:rPr>
              <a:t>εγγραφή</a:t>
            </a:r>
            <a:r>
              <a:rPr lang="el-GR" spc="-5" dirty="0">
                <a:cs typeface="Calibri"/>
              </a:rPr>
              <a:t> οργανισμού και τη </a:t>
            </a:r>
            <a:r>
              <a:rPr lang="el-GR" b="1" spc="-5" dirty="0">
                <a:cs typeface="Calibri"/>
              </a:rPr>
              <a:t>διαχείριση</a:t>
            </a:r>
            <a:r>
              <a:rPr lang="el-GR" spc="-5" dirty="0">
                <a:cs typeface="Calibri"/>
              </a:rPr>
              <a:t> των στοιχείων του (πλατφόρμα </a:t>
            </a:r>
            <a:r>
              <a:rPr lang="en-GB" spc="-5" dirty="0">
                <a:cs typeface="Calibri"/>
              </a:rPr>
              <a:t>ORS)</a:t>
            </a:r>
            <a:r>
              <a:rPr lang="el-GR" spc="-5" dirty="0">
                <a:cs typeface="Calibri"/>
              </a:rPr>
              <a:t>,</a:t>
            </a:r>
          </a:p>
          <a:p>
            <a:pPr marL="298450" indent="-285750">
              <a:lnSpc>
                <a:spcPct val="100000"/>
              </a:lnSpc>
              <a:spcBef>
                <a:spcPts val="95"/>
              </a:spcBef>
              <a:buFont typeface="Arial" panose="020B0604020202020204" pitchFamily="34" charset="0"/>
              <a:buChar char="•"/>
            </a:pPr>
            <a:r>
              <a:rPr lang="el-GR" spc="-5" dirty="0">
                <a:cs typeface="Calibri"/>
              </a:rPr>
              <a:t>την </a:t>
            </a:r>
            <a:r>
              <a:rPr lang="el-GR" b="1" spc="-5" dirty="0">
                <a:cs typeface="Calibri"/>
              </a:rPr>
              <a:t>υποβολή</a:t>
            </a:r>
            <a:r>
              <a:rPr lang="el-GR" spc="-5" dirty="0">
                <a:cs typeface="Calibri"/>
              </a:rPr>
              <a:t> αιτήσεων για επιχορηγήσεις και διαπιστεύσεις για αποκεντρωμένες δράσεις.</a:t>
            </a:r>
          </a:p>
          <a:p>
            <a:pPr marL="12700">
              <a:lnSpc>
                <a:spcPct val="100000"/>
              </a:lnSpc>
              <a:spcBef>
                <a:spcPts val="95"/>
              </a:spcBef>
            </a:pPr>
            <a:r>
              <a:rPr lang="el-GR" i="1" spc="-5" dirty="0">
                <a:cs typeface="Calibri"/>
              </a:rPr>
              <a:t>Πρόσθετες λειτουργίες είναι διαθέσιμες μόλις μια αίτηση εγκριθεί</a:t>
            </a:r>
            <a:r>
              <a:rPr lang="el-GR" sz="1600" i="1" spc="-5" dirty="0">
                <a:cs typeface="Calibri"/>
              </a:rPr>
              <a:t>.</a:t>
            </a:r>
          </a:p>
        </p:txBody>
      </p:sp>
    </p:spTree>
    <p:extLst>
      <p:ext uri="{BB962C8B-B14F-4D97-AF65-F5344CB8AC3E}">
        <p14:creationId xmlns:p14="http://schemas.microsoft.com/office/powerpoint/2010/main" val="37002617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49"/>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ΑΠΑΡΑΙΤΗΤΑ ΒΗΜΑΤΑ ΓΙΑ ΤΗΝ ΥΠΟΒΟΛΗ ΑΙΤΗΣΗΣ</a:t>
            </a:r>
            <a:endParaRPr dirty="0"/>
          </a:p>
        </p:txBody>
      </p:sp>
      <p:sp>
        <p:nvSpPr>
          <p:cNvPr id="827" name="Google Shape;827;p49"/>
          <p:cNvSpPr txBox="1"/>
          <p:nvPr/>
        </p:nvSpPr>
        <p:spPr>
          <a:xfrm>
            <a:off x="369319" y="1031238"/>
            <a:ext cx="11147759" cy="4652028"/>
          </a:xfrm>
          <a:prstGeom prst="rect">
            <a:avLst/>
          </a:prstGeom>
          <a:noFill/>
          <a:ln>
            <a:noFill/>
          </a:ln>
        </p:spPr>
        <p:txBody>
          <a:bodyPr spcFirstLastPara="1" wrap="square" lIns="0" tIns="12050" rIns="0" bIns="0" anchor="t" anchorCtr="0">
            <a:spAutoFit/>
          </a:bodyPr>
          <a:lstStyle/>
          <a:p>
            <a:pPr marL="355600" marR="381000" lvl="0" indent="-342900" algn="l" rtl="0">
              <a:spcBef>
                <a:spcPts val="0"/>
              </a:spcBef>
              <a:spcAft>
                <a:spcPts val="0"/>
              </a:spcAft>
              <a:buClr>
                <a:srgbClr val="000000"/>
              </a:buClr>
              <a:buSzPts val="2200"/>
              <a:buFont typeface="Noto Sans Symbols"/>
              <a:buChar char="❑"/>
            </a:pPr>
            <a:r>
              <a:rPr lang="el-GR" sz="2200" b="1" i="0" u="none" strike="noStrike" cap="none" dirty="0">
                <a:solidFill>
                  <a:srgbClr val="000000"/>
                </a:solidFill>
                <a:latin typeface="Calibri"/>
                <a:ea typeface="Calibri"/>
                <a:cs typeface="Calibri"/>
                <a:sym typeface="Calibri"/>
              </a:rPr>
              <a:t>Τα απαραίτητα βήματα για τους οργανισμούς που </a:t>
            </a:r>
            <a:r>
              <a:rPr lang="el-GR" sz="2200" b="1" i="0" u="sng" strike="noStrike" cap="none" dirty="0">
                <a:solidFill>
                  <a:srgbClr val="FF0000"/>
                </a:solidFill>
                <a:latin typeface="Calibri"/>
                <a:ea typeface="Calibri"/>
                <a:cs typeface="Calibri"/>
                <a:sym typeface="Calibri"/>
              </a:rPr>
              <a:t>δε διαθέτουν </a:t>
            </a:r>
            <a:r>
              <a:rPr lang="el-GR" sz="2200" b="1" u="sng" dirty="0">
                <a:solidFill>
                  <a:srgbClr val="FF0000"/>
                </a:solidFill>
                <a:latin typeface="Calibri"/>
                <a:ea typeface="Calibri"/>
                <a:cs typeface="Calibri"/>
                <a:sym typeface="Calibri"/>
              </a:rPr>
              <a:t>OID </a:t>
            </a:r>
            <a:r>
              <a:rPr lang="el-GR" sz="2200" b="1" dirty="0">
                <a:solidFill>
                  <a:srgbClr val="000000"/>
                </a:solidFill>
                <a:latin typeface="Calibri"/>
                <a:ea typeface="Calibri"/>
                <a:cs typeface="Calibri"/>
                <a:sym typeface="Calibri"/>
              </a:rPr>
              <a:t>– Organisation ID  είναι: </a:t>
            </a:r>
            <a:endParaRPr dirty="0"/>
          </a:p>
          <a:p>
            <a:pPr marL="12700" marR="381000" lvl="0">
              <a:spcBef>
                <a:spcPts val="5"/>
              </a:spcBef>
            </a:pPr>
            <a:endParaRPr sz="2400" dirty="0">
              <a:solidFill>
                <a:srgbClr val="000000"/>
              </a:solidFill>
              <a:latin typeface="Calibri"/>
              <a:ea typeface="Calibri"/>
              <a:cs typeface="Calibri"/>
              <a:sym typeface="Calibri"/>
            </a:endParaRPr>
          </a:p>
          <a:p>
            <a:pPr marL="12700" marR="381000" lvl="0" indent="0" algn="l" rtl="0">
              <a:lnSpc>
                <a:spcPct val="100000"/>
              </a:lnSpc>
              <a:spcBef>
                <a:spcPts val="5"/>
              </a:spcBef>
              <a:spcAft>
                <a:spcPts val="0"/>
              </a:spcAft>
              <a:buNone/>
            </a:pPr>
            <a:r>
              <a:rPr lang="el-GR" sz="2000" b="1" i="0" u="none" strike="noStrike" cap="none" dirty="0">
                <a:solidFill>
                  <a:srgbClr val="000000"/>
                </a:solidFill>
                <a:latin typeface="Calibri"/>
                <a:ea typeface="Calibri"/>
                <a:cs typeface="Calibri"/>
                <a:sym typeface="Calibri"/>
              </a:rPr>
              <a:t>(1) Δημιουργία </a:t>
            </a:r>
            <a:r>
              <a:rPr lang="el-GR" sz="2400" b="1" i="0" u="none" strike="noStrike" cap="none" dirty="0">
                <a:solidFill>
                  <a:srgbClr val="0070C0"/>
                </a:solidFill>
                <a:latin typeface="Calibri"/>
                <a:ea typeface="Calibri"/>
                <a:cs typeface="Calibri"/>
                <a:sym typeface="Calibri"/>
              </a:rPr>
              <a:t>EU </a:t>
            </a:r>
            <a:r>
              <a:rPr lang="el-GR" sz="2400" b="1" i="0" u="none" strike="noStrike" cap="none" dirty="0" err="1">
                <a:solidFill>
                  <a:srgbClr val="0070C0"/>
                </a:solidFill>
                <a:latin typeface="Calibri"/>
                <a:ea typeface="Calibri"/>
                <a:cs typeface="Calibri"/>
                <a:sym typeface="Calibri"/>
              </a:rPr>
              <a:t>Login</a:t>
            </a:r>
            <a:r>
              <a:rPr lang="el-GR" sz="2400" b="1" i="0" u="none" strike="noStrike" cap="none" dirty="0">
                <a:solidFill>
                  <a:srgbClr val="0070C0"/>
                </a:solidFill>
                <a:latin typeface="Calibri"/>
                <a:ea typeface="Calibri"/>
                <a:cs typeface="Calibri"/>
                <a:sym typeface="Calibri"/>
              </a:rPr>
              <a:t> </a:t>
            </a:r>
            <a:r>
              <a:rPr lang="el-GR" sz="2400" b="1" i="0" u="none" strike="noStrike" cap="none" dirty="0" err="1">
                <a:solidFill>
                  <a:srgbClr val="0070C0"/>
                </a:solidFill>
                <a:latin typeface="Calibri"/>
                <a:ea typeface="Calibri"/>
                <a:cs typeface="Calibri"/>
                <a:sym typeface="Calibri"/>
              </a:rPr>
              <a:t>Account</a:t>
            </a:r>
            <a:r>
              <a:rPr lang="el-GR" sz="2000" b="1" dirty="0">
                <a:solidFill>
                  <a:srgbClr val="0070C0"/>
                </a:solidFill>
                <a:latin typeface="Calibri"/>
                <a:ea typeface="Calibri"/>
                <a:cs typeface="Calibri"/>
                <a:sym typeface="Calibri"/>
              </a:rPr>
              <a:t>: </a:t>
            </a:r>
            <a:r>
              <a:rPr lang="el-GR" sz="2000" b="0" i="0" u="none" strike="noStrike" cap="none" dirty="0">
                <a:solidFill>
                  <a:srgbClr val="000000"/>
                </a:solidFill>
                <a:latin typeface="Calibri"/>
                <a:ea typeface="Calibri"/>
                <a:cs typeface="Calibri"/>
                <a:sym typeface="Calibri"/>
              </a:rPr>
              <a:t>Παρέχει πρόσβαση σε συγκεκριμένα ηλεκτρονικά εργαλεία, που  χρησιμοποιούνται πριν και κατά την υποβολή της αίτησης</a:t>
            </a:r>
            <a:endParaRPr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45"/>
              </a:spcBef>
              <a:spcAft>
                <a:spcPts val="0"/>
              </a:spcAft>
              <a:buClr>
                <a:schemeClr val="dk1"/>
              </a:buClr>
              <a:buSzPts val="1950"/>
              <a:buFont typeface="Noto Sans Symbols"/>
              <a:buNone/>
            </a:pPr>
            <a:endParaRPr sz="1950" b="0" i="0" u="none" strike="noStrike" cap="none" dirty="0">
              <a:solidFill>
                <a:srgbClr val="000000"/>
              </a:solidFill>
              <a:latin typeface="Calibri"/>
              <a:ea typeface="Calibri"/>
              <a:cs typeface="Calibri"/>
              <a:sym typeface="Calibri"/>
            </a:endParaRPr>
          </a:p>
          <a:p>
            <a:pPr marL="12700" marR="0" lvl="0" indent="0" algn="ctr" rtl="0">
              <a:lnSpc>
                <a:spcPct val="100000"/>
              </a:lnSpc>
              <a:spcBef>
                <a:spcPts val="0"/>
              </a:spcBef>
              <a:spcAft>
                <a:spcPts val="0"/>
              </a:spcAft>
              <a:buClr>
                <a:srgbClr val="FF0000"/>
              </a:buClr>
              <a:buSzPts val="1900"/>
              <a:buFont typeface="Calibri"/>
              <a:buNone/>
            </a:pPr>
            <a:r>
              <a:rPr lang="el-GR" sz="1900" b="1" i="1" u="none" strike="noStrike" cap="none" dirty="0">
                <a:solidFill>
                  <a:srgbClr val="FF0000"/>
                </a:solidFill>
                <a:latin typeface="Calibri"/>
                <a:ea typeface="Calibri"/>
                <a:cs typeface="Calibri"/>
                <a:sym typeface="Calibri"/>
              </a:rPr>
              <a:t>!!!</a:t>
            </a:r>
            <a:r>
              <a:rPr lang="el-GR" sz="1900" b="0" i="1" u="none" strike="noStrike" cap="none" dirty="0">
                <a:solidFill>
                  <a:srgbClr val="000000"/>
                </a:solidFill>
                <a:latin typeface="Calibri"/>
                <a:ea typeface="Calibri"/>
                <a:cs typeface="Calibri"/>
                <a:sym typeface="Calibri"/>
              </a:rPr>
              <a:t> Είναι πιθανό κάποιος οργανισμός που δε διαθέτει OID, να διαθέτει ήδη EU </a:t>
            </a:r>
            <a:r>
              <a:rPr lang="el-GR" sz="1900" b="0" i="1" u="none" strike="noStrike" cap="none" dirty="0" err="1">
                <a:solidFill>
                  <a:srgbClr val="000000"/>
                </a:solidFill>
                <a:latin typeface="Calibri"/>
                <a:ea typeface="Calibri"/>
                <a:cs typeface="Calibri"/>
                <a:sym typeface="Calibri"/>
              </a:rPr>
              <a:t>Login</a:t>
            </a:r>
            <a:r>
              <a:rPr lang="el-GR" sz="1900" b="0" i="1" u="none" strike="noStrike" cap="none" dirty="0">
                <a:solidFill>
                  <a:srgbClr val="000000"/>
                </a:solidFill>
                <a:latin typeface="Calibri"/>
                <a:ea typeface="Calibri"/>
                <a:cs typeface="Calibri"/>
                <a:sym typeface="Calibri"/>
              </a:rPr>
              <a:t> </a:t>
            </a:r>
            <a:r>
              <a:rPr lang="el-GR" sz="1900" b="0" i="1" u="none" strike="noStrike" cap="none" dirty="0" err="1">
                <a:solidFill>
                  <a:srgbClr val="000000"/>
                </a:solidFill>
                <a:latin typeface="Calibri"/>
                <a:ea typeface="Calibri"/>
                <a:cs typeface="Calibri"/>
                <a:sym typeface="Calibri"/>
              </a:rPr>
              <a:t>Account</a:t>
            </a:r>
            <a:r>
              <a:rPr lang="el-GR" sz="1900" b="0" i="1" u="none" strike="noStrike" cap="none" dirty="0">
                <a:solidFill>
                  <a:srgbClr val="000000"/>
                </a:solidFill>
                <a:latin typeface="Calibri"/>
                <a:ea typeface="Calibri"/>
                <a:cs typeface="Calibri"/>
                <a:sym typeface="Calibri"/>
              </a:rPr>
              <a:t> </a:t>
            </a:r>
            <a:r>
              <a:rPr lang="el-GR" sz="1900" b="1" i="1" u="none" strike="noStrike" cap="none" dirty="0">
                <a:solidFill>
                  <a:srgbClr val="FF0000"/>
                </a:solidFill>
                <a:latin typeface="Calibri"/>
                <a:ea typeface="Calibri"/>
                <a:cs typeface="Calibri"/>
                <a:sym typeface="Calibri"/>
              </a:rPr>
              <a:t>!!!</a:t>
            </a:r>
            <a:r>
              <a:rPr lang="el-GR" sz="1900" b="0" i="1" u="none" strike="noStrike" cap="none" dirty="0">
                <a:solidFill>
                  <a:srgbClr val="000000"/>
                </a:solidFill>
                <a:latin typeface="Calibri"/>
                <a:ea typeface="Calibri"/>
                <a:cs typeface="Calibri"/>
                <a:sym typeface="Calibri"/>
              </a:rPr>
              <a:t> </a:t>
            </a:r>
            <a:endParaRPr sz="19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50"/>
              </a:spcBef>
              <a:spcAft>
                <a:spcPts val="0"/>
              </a:spcAft>
              <a:buClr>
                <a:schemeClr val="dk1"/>
              </a:buClr>
              <a:buSzPts val="2100"/>
              <a:buFont typeface="Calibri"/>
              <a:buNone/>
            </a:pPr>
            <a:endParaRPr sz="2100" b="0" i="0" u="none" strike="noStrike" cap="none" dirty="0">
              <a:solidFill>
                <a:srgbClr val="000000"/>
              </a:solidFill>
              <a:latin typeface="Calibri"/>
              <a:ea typeface="Calibri"/>
              <a:cs typeface="Calibri"/>
              <a:sym typeface="Calibri"/>
            </a:endParaRPr>
          </a:p>
          <a:p>
            <a:pPr marL="12700" marR="0" lvl="0" indent="0" algn="l" rtl="0">
              <a:lnSpc>
                <a:spcPct val="100000"/>
              </a:lnSpc>
              <a:spcBef>
                <a:spcPts val="0"/>
              </a:spcBef>
              <a:spcAft>
                <a:spcPts val="0"/>
              </a:spcAft>
              <a:buNone/>
            </a:pPr>
            <a:r>
              <a:rPr lang="el-GR" sz="2000" b="1" i="0" u="none" strike="noStrike" cap="none" dirty="0">
                <a:solidFill>
                  <a:srgbClr val="000000"/>
                </a:solidFill>
                <a:latin typeface="Calibri"/>
                <a:ea typeface="Calibri"/>
                <a:cs typeface="Calibri"/>
                <a:sym typeface="Calibri"/>
              </a:rPr>
              <a:t>(2) Σύνδεση με την Πλατφόρμα</a:t>
            </a:r>
            <a:r>
              <a:rPr lang="el-GR" sz="2000" b="1" i="0" u="none" strike="noStrike" cap="none" dirty="0">
                <a:solidFill>
                  <a:srgbClr val="0462C1"/>
                </a:solidFill>
                <a:latin typeface="Calibri"/>
                <a:ea typeface="Calibri"/>
                <a:cs typeface="Calibri"/>
                <a:sym typeface="Calibri"/>
              </a:rPr>
              <a:t> </a:t>
            </a:r>
            <a:r>
              <a:rPr lang="el-GR" sz="2400" b="1"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Erasmus+ and European </a:t>
            </a:r>
            <a:r>
              <a:rPr lang="el-GR" sz="2400" b="1"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Solidarity</a:t>
            </a:r>
            <a:r>
              <a:rPr lang="el-GR" sz="2400" b="1"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l-GR" sz="2400" b="1"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Corps</a:t>
            </a:r>
            <a:r>
              <a:rPr lang="el-GR" sz="2400" b="1"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l-GR" sz="2400" b="1"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Platform</a:t>
            </a:r>
            <a:r>
              <a:rPr lang="el-GR" sz="2000" b="1" i="0" u="none" strike="noStrike" cap="none" dirty="0">
                <a:solidFill>
                  <a:srgbClr val="000000"/>
                </a:solidFill>
                <a:latin typeface="Calibri"/>
                <a:ea typeface="Calibri"/>
                <a:cs typeface="Calibri"/>
                <a:sym typeface="Calibri"/>
              </a:rPr>
              <a:t>:</a:t>
            </a:r>
            <a:endParaRPr sz="2000" b="1" i="0" u="none" strike="noStrike" cap="none" dirty="0">
              <a:solidFill>
                <a:srgbClr val="000000"/>
              </a:solidFill>
              <a:latin typeface="Calibri"/>
              <a:ea typeface="Calibri"/>
              <a:cs typeface="Calibri"/>
              <a:sym typeface="Calibri"/>
            </a:endParaRPr>
          </a:p>
          <a:p>
            <a:pPr marL="370840" marR="0" lvl="0" indent="-358140" algn="l" rtl="0">
              <a:lnSpc>
                <a:spcPct val="100000"/>
              </a:lnSpc>
              <a:spcBef>
                <a:spcPts val="969"/>
              </a:spcBef>
              <a:spcAft>
                <a:spcPts val="0"/>
              </a:spcAft>
              <a:buClr>
                <a:srgbClr val="000000"/>
              </a:buClr>
              <a:buSzPts val="1800"/>
              <a:buFont typeface="Noto Sans Symbols"/>
              <a:buChar char="✔"/>
            </a:pPr>
            <a:r>
              <a:rPr lang="el-GR" sz="1800" b="0" i="0" u="none" strike="noStrike" cap="none" dirty="0">
                <a:solidFill>
                  <a:srgbClr val="000000"/>
                </a:solidFill>
                <a:latin typeface="Calibri"/>
                <a:ea typeface="Calibri"/>
                <a:cs typeface="Calibri"/>
                <a:sym typeface="Calibri"/>
              </a:rPr>
              <a:t>Εγγραφή οργανισμού στο </a:t>
            </a:r>
            <a:r>
              <a:rPr lang="el-GR" sz="1800" dirty="0">
                <a:solidFill>
                  <a:srgbClr val="000000"/>
                </a:solidFill>
                <a:latin typeface="Calibri"/>
                <a:ea typeface="Calibri"/>
                <a:cs typeface="Calibri"/>
                <a:sym typeface="Calibri"/>
              </a:rPr>
              <a:t>σύστημα </a:t>
            </a:r>
            <a:r>
              <a:rPr lang="el-GR" sz="1800" b="0" i="0" u="none" strike="noStrike" cap="none" dirty="0">
                <a:solidFill>
                  <a:srgbClr val="000000"/>
                </a:solidFill>
                <a:latin typeface="Calibri"/>
                <a:ea typeface="Calibri"/>
                <a:cs typeface="Calibri"/>
                <a:sym typeface="Calibri"/>
              </a:rPr>
              <a:t>“ORS”(</a:t>
            </a:r>
            <a:r>
              <a:rPr lang="el-GR" sz="1800" b="0" i="0" u="none" strike="noStrike" cap="none" dirty="0">
                <a:solidFill>
                  <a:srgbClr val="000000"/>
                </a:solidFill>
                <a:latin typeface="Calibri"/>
                <a:ea typeface="Calibri"/>
                <a:cs typeface="Calibri"/>
                <a:sym typeface="Calibri"/>
                <a:hlinkClick r:id="rId4"/>
              </a:rPr>
              <a:t>Organisation </a:t>
            </a:r>
            <a:r>
              <a:rPr lang="el-GR" sz="1800" b="0" i="0" u="none" strike="noStrike" cap="none" dirty="0" err="1">
                <a:solidFill>
                  <a:srgbClr val="000000"/>
                </a:solidFill>
                <a:latin typeface="Calibri"/>
                <a:ea typeface="Calibri"/>
                <a:cs typeface="Calibri"/>
                <a:sym typeface="Calibri"/>
                <a:hlinkClick r:id="rId4"/>
              </a:rPr>
              <a:t>Registration</a:t>
            </a:r>
            <a:r>
              <a:rPr lang="el-GR" sz="1800" b="0" i="0" u="none" strike="noStrike" cap="none" dirty="0">
                <a:solidFill>
                  <a:srgbClr val="000000"/>
                </a:solidFill>
                <a:latin typeface="Calibri"/>
                <a:ea typeface="Calibri"/>
                <a:cs typeface="Calibri"/>
                <a:sym typeface="Calibri"/>
                <a:hlinkClick r:id="rId4"/>
              </a:rPr>
              <a:t> </a:t>
            </a:r>
            <a:r>
              <a:rPr lang="el-GR" sz="1800" b="0" i="0" u="none" strike="noStrike" cap="none" dirty="0" err="1">
                <a:solidFill>
                  <a:srgbClr val="000000"/>
                </a:solidFill>
                <a:latin typeface="Calibri"/>
                <a:ea typeface="Calibri"/>
                <a:cs typeface="Calibri"/>
                <a:sym typeface="Calibri"/>
                <a:hlinkClick r:id="rId4"/>
              </a:rPr>
              <a:t>System</a:t>
            </a:r>
            <a:r>
              <a:rPr lang="el-GR" sz="1800" b="0" i="0" u="none" strike="noStrike" cap="none" dirty="0">
                <a:solidFill>
                  <a:srgbClr val="000000"/>
                </a:solidFill>
                <a:latin typeface="Calibri"/>
                <a:ea typeface="Calibri"/>
                <a:cs typeface="Calibri"/>
                <a:sym typeface="Calibri"/>
              </a:rPr>
              <a:t>), καταχώρηση δηλαδή των βασικών του</a:t>
            </a:r>
            <a:r>
              <a:rPr lang="el-GR" sz="1800" dirty="0">
                <a:latin typeface="Calibri"/>
                <a:ea typeface="Calibri"/>
                <a:cs typeface="Calibri"/>
                <a:sym typeface="Calibri"/>
              </a:rPr>
              <a:t> </a:t>
            </a:r>
            <a:r>
              <a:rPr lang="el-GR" sz="1800" b="0" i="0" u="none" strike="noStrike" cap="none" dirty="0">
                <a:solidFill>
                  <a:srgbClr val="000000"/>
                </a:solidFill>
                <a:latin typeface="Calibri"/>
                <a:ea typeface="Calibri"/>
                <a:cs typeface="Calibri"/>
                <a:sym typeface="Calibri"/>
              </a:rPr>
              <a:t>νομικών και οικονομικών στοιχείων, για απόκτηση του μοναδικού αναγνωριστικού κωδικού OID – Organisation</a:t>
            </a:r>
            <a:r>
              <a:rPr lang="el-GR" sz="1800" dirty="0">
                <a:latin typeface="Calibri"/>
                <a:ea typeface="Calibri"/>
                <a:cs typeface="Calibri"/>
                <a:sym typeface="Calibri"/>
              </a:rPr>
              <a:t> </a:t>
            </a:r>
            <a:r>
              <a:rPr lang="el-GR" sz="1800" b="0" i="0" u="none" strike="noStrike" cap="none" dirty="0">
                <a:solidFill>
                  <a:srgbClr val="000000"/>
                </a:solidFill>
                <a:latin typeface="Calibri"/>
                <a:ea typeface="Calibri"/>
                <a:cs typeface="Calibri"/>
                <a:sym typeface="Calibri"/>
              </a:rPr>
              <a:t>ID. </a:t>
            </a:r>
            <a:r>
              <a:rPr lang="el-GR" sz="1800" b="1" i="0" u="none" strike="noStrike" cap="none" dirty="0">
                <a:solidFill>
                  <a:srgbClr val="000000"/>
                </a:solidFill>
                <a:latin typeface="Calibri"/>
                <a:ea typeface="Calibri"/>
                <a:cs typeface="Calibri"/>
                <a:sym typeface="Calibri"/>
              </a:rPr>
              <a:t>Η εγγραφή γίνεται μια φορά</a:t>
            </a:r>
            <a:r>
              <a:rPr lang="el-GR" sz="1800" b="0" i="0" u="none" strike="noStrike" cap="none" dirty="0">
                <a:solidFill>
                  <a:srgbClr val="000000"/>
                </a:solidFill>
                <a:latin typeface="Calibri"/>
                <a:ea typeface="Calibri"/>
                <a:cs typeface="Calibri"/>
                <a:sym typeface="Calibri"/>
              </a:rPr>
              <a:t>, αλλά η </a:t>
            </a:r>
            <a:r>
              <a:rPr lang="el-GR" sz="1800" b="0" i="0" u="none" strike="noStrike" cap="none" dirty="0" err="1">
                <a:solidFill>
                  <a:srgbClr val="000000"/>
                </a:solidFill>
                <a:latin typeface="Calibri"/>
                <a:ea typeface="Calibri"/>
                <a:cs typeface="Calibri"/>
                <a:sym typeface="Calibri"/>
              </a:rPr>
              <a:t>επικαιροποίηση</a:t>
            </a:r>
            <a:r>
              <a:rPr lang="el-GR" sz="1800" b="0" i="0" u="none" strike="noStrike" cap="none" dirty="0">
                <a:solidFill>
                  <a:srgbClr val="000000"/>
                </a:solidFill>
                <a:latin typeface="Calibri"/>
                <a:ea typeface="Calibri"/>
                <a:cs typeface="Calibri"/>
                <a:sym typeface="Calibri"/>
              </a:rPr>
              <a:t> της είναι ανά πάσα στιγμή δυνατή</a:t>
            </a:r>
            <a:endParaRPr sz="1800" b="0" i="0" u="none" strike="noStrike" cap="none" dirty="0">
              <a:solidFill>
                <a:srgbClr val="000000"/>
              </a:solidFill>
              <a:latin typeface="Calibri"/>
              <a:ea typeface="Calibri"/>
              <a:cs typeface="Calibri"/>
              <a:sym typeface="Calibri"/>
            </a:endParaRPr>
          </a:p>
          <a:p>
            <a:pPr marL="370840" marR="0" lvl="0" indent="0" algn="l" rtl="0">
              <a:lnSpc>
                <a:spcPct val="119444"/>
              </a:lnSpc>
              <a:spcBef>
                <a:spcPts val="25"/>
              </a:spcBef>
              <a:spcAft>
                <a:spcPts val="0"/>
              </a:spcAft>
              <a:buClr>
                <a:schemeClr val="dk1"/>
              </a:buClr>
              <a:buSzPts val="1800"/>
              <a:buFont typeface="Calibri"/>
              <a:buNone/>
            </a:pPr>
            <a:endParaRPr sz="1800" b="0" i="0" u="none" strike="noStrike" cap="none" dirty="0">
              <a:solidFill>
                <a:srgbClr val="000000"/>
              </a:solidFill>
              <a:latin typeface="Calibri"/>
              <a:ea typeface="Calibri"/>
              <a:cs typeface="Calibri"/>
              <a:sym typeface="Calibri"/>
            </a:endParaRPr>
          </a:p>
          <a:p>
            <a:pPr marL="355600" marR="0" lvl="0" indent="-342900" algn="l" rtl="0">
              <a:lnSpc>
                <a:spcPct val="119444"/>
              </a:lnSpc>
              <a:spcBef>
                <a:spcPts val="0"/>
              </a:spcBef>
              <a:spcAft>
                <a:spcPts val="0"/>
              </a:spcAft>
              <a:buClr>
                <a:srgbClr val="000000"/>
              </a:buClr>
              <a:buSzPts val="1800"/>
              <a:buFont typeface="Noto Sans Symbols"/>
              <a:buChar char="✔"/>
            </a:pPr>
            <a:r>
              <a:rPr lang="el-GR" sz="1800" b="0" i="0" u="none" strike="noStrike" cap="none" dirty="0">
                <a:solidFill>
                  <a:srgbClr val="000000"/>
                </a:solidFill>
                <a:latin typeface="Calibri"/>
                <a:ea typeface="Calibri"/>
                <a:cs typeface="Calibri"/>
                <a:sym typeface="Calibri"/>
              </a:rPr>
              <a:t>Συμπλήρωση και Υποβολή Αίτησης</a:t>
            </a:r>
            <a:endParaRPr sz="18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50"/>
          <p:cNvSpPr txBox="1"/>
          <p:nvPr/>
        </p:nvSpPr>
        <p:spPr>
          <a:xfrm>
            <a:off x="644525" y="1444711"/>
            <a:ext cx="10902950" cy="3482364"/>
          </a:xfrm>
          <a:prstGeom prst="rect">
            <a:avLst/>
          </a:prstGeom>
          <a:noFill/>
          <a:ln>
            <a:noFill/>
          </a:ln>
        </p:spPr>
        <p:txBody>
          <a:bodyPr spcFirstLastPara="1" wrap="square" lIns="0" tIns="12050" rIns="0" bIns="0" anchor="t" anchorCtr="0">
            <a:spAutoFit/>
          </a:bodyPr>
          <a:lstStyle/>
          <a:p>
            <a:pPr marL="355600" marR="0" lvl="0" indent="-342900" algn="l" rtl="0">
              <a:lnSpc>
                <a:spcPct val="100000"/>
              </a:lnSpc>
              <a:spcBef>
                <a:spcPts val="0"/>
              </a:spcBef>
              <a:spcAft>
                <a:spcPts val="0"/>
              </a:spcAft>
              <a:buClr>
                <a:srgbClr val="000000"/>
              </a:buClr>
              <a:buSzPts val="2200"/>
              <a:buFont typeface="Noto Sans Symbols"/>
              <a:buChar char="❑"/>
            </a:pPr>
            <a:r>
              <a:rPr lang="el-GR" sz="2200" b="1" i="0" u="none" strike="noStrike" cap="none" dirty="0">
                <a:solidFill>
                  <a:srgbClr val="000000"/>
                </a:solidFill>
                <a:latin typeface="Calibri"/>
                <a:ea typeface="Calibri"/>
                <a:cs typeface="Calibri"/>
                <a:sym typeface="Calibri"/>
              </a:rPr>
              <a:t>Τα απαραίτητα βήματα για τους οργανισμούς </a:t>
            </a:r>
            <a:r>
              <a:rPr lang="el-GR" sz="2200" b="1" i="0" u="sng" strike="noStrike" cap="none" dirty="0">
                <a:solidFill>
                  <a:srgbClr val="FF0000"/>
                </a:solidFill>
                <a:latin typeface="Calibri"/>
                <a:ea typeface="Calibri"/>
                <a:cs typeface="Calibri"/>
                <a:sym typeface="Calibri"/>
              </a:rPr>
              <a:t>που διαθέτουν OID</a:t>
            </a:r>
            <a:r>
              <a:rPr lang="el-GR" sz="2200" b="1" i="0" u="sng" strike="noStrike" cap="none" dirty="0">
                <a:solidFill>
                  <a:srgbClr val="000000"/>
                </a:solidFill>
                <a:latin typeface="Calibri"/>
                <a:ea typeface="Calibri"/>
                <a:cs typeface="Calibri"/>
                <a:sym typeface="Calibri"/>
              </a:rPr>
              <a:t> </a:t>
            </a:r>
            <a:r>
              <a:rPr lang="el-GR" sz="2200" b="1" dirty="0">
                <a:solidFill>
                  <a:srgbClr val="000000"/>
                </a:solidFill>
                <a:latin typeface="Calibri"/>
                <a:ea typeface="Calibri"/>
                <a:cs typeface="Calibri"/>
                <a:sym typeface="Calibri"/>
              </a:rPr>
              <a:t>– Organisation ID</a:t>
            </a:r>
            <a:r>
              <a:rPr lang="el-GR" sz="2200" b="1" i="0" strike="noStrike" cap="none" dirty="0">
                <a:solidFill>
                  <a:srgbClr val="000000"/>
                </a:solidFill>
                <a:latin typeface="Calibri"/>
                <a:ea typeface="Calibri"/>
                <a:cs typeface="Calibri"/>
                <a:sym typeface="Calibri"/>
              </a:rPr>
              <a:t> </a:t>
            </a:r>
            <a:r>
              <a:rPr lang="el-GR" sz="2200" b="1" i="0" u="none" strike="noStrike" cap="none" dirty="0">
                <a:solidFill>
                  <a:srgbClr val="000000"/>
                </a:solidFill>
                <a:latin typeface="Calibri"/>
                <a:ea typeface="Calibri"/>
                <a:cs typeface="Calibri"/>
                <a:sym typeface="Calibri"/>
              </a:rPr>
              <a:t>είναι:</a:t>
            </a:r>
            <a:endParaRPr sz="2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25"/>
              </a:spcBef>
              <a:spcAft>
                <a:spcPts val="0"/>
              </a:spcAft>
              <a:buClr>
                <a:schemeClr val="dk1"/>
              </a:buClr>
              <a:buSzPts val="2150"/>
              <a:buFont typeface="Calibri"/>
              <a:buNone/>
            </a:pPr>
            <a:endParaRPr sz="2150" b="0" i="0" u="none" strike="noStrike" cap="none" dirty="0">
              <a:solidFill>
                <a:srgbClr val="000000"/>
              </a:solidFill>
              <a:latin typeface="Calibri"/>
              <a:ea typeface="Calibri"/>
              <a:cs typeface="Calibri"/>
              <a:sym typeface="Calibri"/>
            </a:endParaRPr>
          </a:p>
          <a:p>
            <a:pPr marL="469900" marR="0" lvl="0" indent="-457200" algn="l" rtl="0">
              <a:lnSpc>
                <a:spcPct val="100000"/>
              </a:lnSpc>
              <a:spcBef>
                <a:spcPts val="0"/>
              </a:spcBef>
              <a:spcAft>
                <a:spcPts val="0"/>
              </a:spcAft>
              <a:buClr>
                <a:srgbClr val="000000"/>
              </a:buClr>
              <a:buSzPts val="2000"/>
              <a:buFont typeface="Calibri"/>
              <a:buAutoNum type="arabicParenBoth"/>
            </a:pPr>
            <a:r>
              <a:rPr lang="el-GR" sz="2000" b="1" i="0" u="none" strike="noStrike" cap="none" dirty="0">
                <a:solidFill>
                  <a:srgbClr val="000000"/>
                </a:solidFill>
                <a:latin typeface="Calibri"/>
                <a:ea typeface="Calibri"/>
                <a:cs typeface="Calibri"/>
                <a:sym typeface="Calibri"/>
              </a:rPr>
              <a:t>Σύνδεση με την Πλατφόρμα</a:t>
            </a:r>
            <a:r>
              <a:rPr lang="el-GR" sz="2000" b="1" i="0" u="none" strike="noStrike" cap="none" dirty="0">
                <a:solidFill>
                  <a:srgbClr val="0462C1"/>
                </a:solidFill>
                <a:latin typeface="Calibri"/>
                <a:ea typeface="Calibri"/>
                <a:cs typeface="Calibri"/>
                <a:sym typeface="Calibri"/>
              </a:rPr>
              <a:t> </a:t>
            </a:r>
            <a:r>
              <a:rPr lang="el-GR" sz="2400" b="1"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Erasmus+ and European </a:t>
            </a:r>
            <a:r>
              <a:rPr lang="el-GR" sz="2400" b="1"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Solidarity</a:t>
            </a:r>
            <a:r>
              <a:rPr lang="el-GR" sz="2400" b="1"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l-GR" sz="2400" b="1"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Corps</a:t>
            </a:r>
            <a:r>
              <a:rPr lang="el-GR" sz="2400" b="1"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l-GR" sz="2400" b="1"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Platform</a:t>
            </a:r>
            <a:r>
              <a:rPr lang="el-GR"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12700" marR="0" lvl="0" indent="0" algn="l" rtl="0">
              <a:lnSpc>
                <a:spcPct val="100000"/>
              </a:lnSpc>
              <a:spcBef>
                <a:spcPts val="0"/>
              </a:spcBef>
              <a:spcAft>
                <a:spcPts val="0"/>
              </a:spcAft>
              <a:buNone/>
            </a:pPr>
            <a:endParaRPr sz="1200" b="0" i="0" u="none" strike="noStrike" cap="none" dirty="0">
              <a:solidFill>
                <a:srgbClr val="000000"/>
              </a:solidFill>
              <a:latin typeface="Calibri"/>
              <a:ea typeface="Calibri"/>
              <a:cs typeface="Calibri"/>
              <a:sym typeface="Calibri"/>
            </a:endParaRPr>
          </a:p>
          <a:p>
            <a:pPr marL="298450" marR="5080" lvl="0" indent="-285750" algn="just" rtl="0">
              <a:lnSpc>
                <a:spcPct val="100000"/>
              </a:lnSpc>
              <a:spcBef>
                <a:spcPts val="0"/>
              </a:spcBef>
              <a:spcAft>
                <a:spcPts val="0"/>
              </a:spcAft>
              <a:buClr>
                <a:srgbClr val="000000"/>
              </a:buClr>
              <a:buSzPts val="1800"/>
              <a:buFont typeface="Noto Sans Symbols"/>
              <a:buChar char="✔"/>
            </a:pPr>
            <a:r>
              <a:rPr lang="el-GR" sz="1800" b="0" i="0" u="none" strike="noStrike" cap="none" dirty="0">
                <a:solidFill>
                  <a:srgbClr val="000000"/>
                </a:solidFill>
                <a:latin typeface="Calibri"/>
                <a:ea typeface="Calibri"/>
                <a:cs typeface="Calibri"/>
                <a:sym typeface="Calibri"/>
              </a:rPr>
              <a:t>Εντοπισμός της εγγραφής του οργανισμού στο “ORS” και </a:t>
            </a:r>
            <a:r>
              <a:rPr lang="el-GR" sz="1800" b="0" i="0" u="none" strike="noStrike" cap="none" dirty="0" err="1">
                <a:solidFill>
                  <a:srgbClr val="000000"/>
                </a:solidFill>
                <a:latin typeface="Calibri"/>
                <a:ea typeface="Calibri"/>
                <a:cs typeface="Calibri"/>
                <a:sym typeface="Calibri"/>
              </a:rPr>
              <a:t>επικαιροποίηση</a:t>
            </a:r>
            <a:r>
              <a:rPr lang="el-GR" sz="1800" b="0" i="0" u="none" strike="noStrike" cap="none" dirty="0">
                <a:solidFill>
                  <a:srgbClr val="000000"/>
                </a:solidFill>
                <a:latin typeface="Calibri"/>
                <a:ea typeface="Calibri"/>
                <a:cs typeface="Calibri"/>
                <a:sym typeface="Calibri"/>
              </a:rPr>
              <a:t> καταχωρημένων στοιχείων (όπου  ισχύει): Για την </a:t>
            </a:r>
            <a:r>
              <a:rPr lang="el-GR" sz="1800" b="0" i="0" u="none" strike="noStrike" cap="none" dirty="0" err="1">
                <a:solidFill>
                  <a:srgbClr val="000000"/>
                </a:solidFill>
                <a:latin typeface="Calibri"/>
                <a:ea typeface="Calibri"/>
                <a:cs typeface="Calibri"/>
                <a:sym typeface="Calibri"/>
              </a:rPr>
              <a:t>επικαιροποίηση</a:t>
            </a:r>
            <a:r>
              <a:rPr lang="el-GR" sz="1800" b="0" i="0" u="none" strike="noStrike" cap="none" dirty="0">
                <a:solidFill>
                  <a:srgbClr val="000000"/>
                </a:solidFill>
                <a:latin typeface="Calibri"/>
                <a:ea typeface="Calibri"/>
                <a:cs typeface="Calibri"/>
                <a:sym typeface="Calibri"/>
              </a:rPr>
              <a:t> της εγγραφής είναι απαραίτητα τα στοιχεία του </a:t>
            </a:r>
            <a:r>
              <a:rPr lang="el-GR" sz="1800" b="1" i="0" u="none" strike="noStrike" cap="none" dirty="0">
                <a:solidFill>
                  <a:srgbClr val="0070C0"/>
                </a:solidFill>
                <a:latin typeface="Calibri"/>
                <a:ea typeface="Calibri"/>
                <a:cs typeface="Calibri"/>
                <a:sym typeface="Calibri"/>
              </a:rPr>
              <a:t>EU </a:t>
            </a:r>
            <a:r>
              <a:rPr lang="el-GR" sz="1800" b="1" i="0" u="none" strike="noStrike" cap="none" dirty="0" err="1">
                <a:solidFill>
                  <a:srgbClr val="0070C0"/>
                </a:solidFill>
                <a:latin typeface="Calibri"/>
                <a:ea typeface="Calibri"/>
                <a:cs typeface="Calibri"/>
                <a:sym typeface="Calibri"/>
              </a:rPr>
              <a:t>Login</a:t>
            </a:r>
            <a:r>
              <a:rPr lang="el-GR" sz="1800" b="1" i="0" u="none" strike="noStrike" cap="none" dirty="0">
                <a:solidFill>
                  <a:srgbClr val="0070C0"/>
                </a:solidFill>
                <a:latin typeface="Calibri"/>
                <a:ea typeface="Calibri"/>
                <a:cs typeface="Calibri"/>
                <a:sym typeface="Calibri"/>
              </a:rPr>
              <a:t> </a:t>
            </a:r>
            <a:r>
              <a:rPr lang="el-GR" sz="1800" b="1" i="0" u="none" strike="noStrike" cap="none" dirty="0" err="1">
                <a:solidFill>
                  <a:srgbClr val="0070C0"/>
                </a:solidFill>
                <a:latin typeface="Calibri"/>
                <a:ea typeface="Calibri"/>
                <a:cs typeface="Calibri"/>
                <a:sym typeface="Calibri"/>
              </a:rPr>
              <a:t>Account</a:t>
            </a:r>
            <a:r>
              <a:rPr lang="el-GR" sz="1800" b="1" i="0" u="none" strike="noStrike" cap="none" dirty="0">
                <a:solidFill>
                  <a:srgbClr val="0070C0"/>
                </a:solidFill>
                <a:latin typeface="Calibri"/>
                <a:ea typeface="Calibri"/>
                <a:cs typeface="Calibri"/>
                <a:sym typeface="Calibri"/>
              </a:rPr>
              <a:t> </a:t>
            </a:r>
            <a:r>
              <a:rPr lang="el-GR" sz="1800" b="0" i="0" u="sng" strike="noStrike" cap="none" dirty="0">
                <a:solidFill>
                  <a:srgbClr val="000000"/>
                </a:solidFill>
                <a:latin typeface="Calibri"/>
                <a:ea typeface="Calibri"/>
                <a:cs typeface="Calibri"/>
                <a:sym typeface="Calibri"/>
              </a:rPr>
              <a:t>που </a:t>
            </a:r>
            <a:r>
              <a:rPr lang="el-GR" sz="1800" b="0" i="0" u="none" strike="noStrike" cap="none" dirty="0">
                <a:solidFill>
                  <a:srgbClr val="000000"/>
                </a:solidFill>
                <a:latin typeface="Calibri"/>
                <a:ea typeface="Calibri"/>
                <a:cs typeface="Calibri"/>
                <a:sym typeface="Calibri"/>
              </a:rPr>
              <a:t> </a:t>
            </a:r>
            <a:r>
              <a:rPr lang="el-GR" sz="1800" b="0" i="0" u="sng" strike="noStrike" cap="none" dirty="0">
                <a:solidFill>
                  <a:srgbClr val="000000"/>
                </a:solidFill>
                <a:latin typeface="Calibri"/>
                <a:ea typeface="Calibri"/>
                <a:cs typeface="Calibri"/>
                <a:sym typeface="Calibri"/>
              </a:rPr>
              <a:t>χρησιμοποιήθηκε για την εγγραφή του οργανισμού στο ORS</a:t>
            </a:r>
            <a:r>
              <a:rPr lang="el-GR" sz="1800" b="0" i="0" u="none" strike="noStrike" cap="none" dirty="0">
                <a:solidFill>
                  <a:srgbClr val="000000"/>
                </a:solidFill>
                <a:latin typeface="Calibri"/>
                <a:ea typeface="Calibri"/>
                <a:cs typeface="Calibri"/>
                <a:sym typeface="Calibri"/>
              </a:rPr>
              <a:t> (</a:t>
            </a:r>
            <a:r>
              <a:rPr lang="el-GR" sz="1800" b="0" i="0" u="none" strike="noStrike" cap="none" dirty="0" err="1">
                <a:solidFill>
                  <a:srgbClr val="000000"/>
                </a:solidFill>
                <a:latin typeface="Calibri"/>
                <a:ea typeface="Calibri"/>
                <a:cs typeface="Calibri"/>
                <a:sym typeface="Calibri"/>
              </a:rPr>
              <a:t>username</a:t>
            </a:r>
            <a:r>
              <a:rPr lang="el-GR" sz="1800" b="0" i="0" u="none" strike="noStrike" cap="none" dirty="0">
                <a:solidFill>
                  <a:srgbClr val="000000"/>
                </a:solidFill>
                <a:latin typeface="Calibri"/>
                <a:ea typeface="Calibri"/>
                <a:cs typeface="Calibri"/>
                <a:sym typeface="Calibri"/>
              </a:rPr>
              <a:t>=email &amp; </a:t>
            </a:r>
            <a:r>
              <a:rPr lang="el-GR" sz="1800" b="0" i="0" u="none" strike="noStrike" cap="none" dirty="0" err="1">
                <a:solidFill>
                  <a:srgbClr val="000000"/>
                </a:solidFill>
                <a:latin typeface="Calibri"/>
                <a:ea typeface="Calibri"/>
                <a:cs typeface="Calibri"/>
                <a:sym typeface="Calibri"/>
              </a:rPr>
              <a:t>password</a:t>
            </a:r>
            <a:r>
              <a:rPr lang="el-GR" sz="1800" b="0" i="0" u="none" strike="noStrike" cap="none" dirty="0">
                <a:solidFill>
                  <a:srgbClr val="000000"/>
                </a:solidFill>
                <a:latin typeface="Calibri"/>
                <a:ea typeface="Calibri"/>
                <a:cs typeface="Calibri"/>
                <a:sym typeface="Calibri"/>
              </a:rPr>
              <a:t>)</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10"/>
              </a:spcBef>
              <a:spcAft>
                <a:spcPts val="0"/>
              </a:spcAft>
              <a:buClr>
                <a:schemeClr val="dk1"/>
              </a:buClr>
              <a:buSzPts val="2350"/>
              <a:buFont typeface="Noto Sans Symbols"/>
              <a:buNone/>
            </a:pPr>
            <a:endParaRPr sz="2350" b="0" i="0" u="none" strike="noStrike" cap="none" dirty="0">
              <a:solidFill>
                <a:srgbClr val="000000"/>
              </a:solidFill>
              <a:latin typeface="Calibri"/>
              <a:ea typeface="Calibri"/>
              <a:cs typeface="Calibri"/>
              <a:sym typeface="Calibri"/>
            </a:endParaRPr>
          </a:p>
          <a:p>
            <a:pPr marL="12700" marR="244475" lvl="0" indent="0" algn="ctr" rtl="0">
              <a:lnSpc>
                <a:spcPct val="100000"/>
              </a:lnSpc>
              <a:spcBef>
                <a:spcPts val="0"/>
              </a:spcBef>
              <a:spcAft>
                <a:spcPts val="0"/>
              </a:spcAft>
              <a:buClr>
                <a:srgbClr val="FF0000"/>
              </a:buClr>
              <a:buSzPts val="1900"/>
              <a:buFont typeface="Calibri"/>
              <a:buNone/>
            </a:pPr>
            <a:r>
              <a:rPr lang="el-GR" sz="1900" b="1" i="1" u="none" strike="noStrike" cap="none" dirty="0">
                <a:solidFill>
                  <a:srgbClr val="FF0000"/>
                </a:solidFill>
                <a:latin typeface="Calibri"/>
                <a:ea typeface="Calibri"/>
                <a:cs typeface="Calibri"/>
                <a:sym typeface="Calibri"/>
              </a:rPr>
              <a:t>!!! </a:t>
            </a:r>
            <a:r>
              <a:rPr lang="el-GR" sz="1900" b="0" i="1" u="none" strike="noStrike" cap="none" dirty="0">
                <a:solidFill>
                  <a:srgbClr val="000000"/>
                </a:solidFill>
                <a:latin typeface="Calibri"/>
                <a:ea typeface="Calibri"/>
                <a:cs typeface="Calibri"/>
                <a:sym typeface="Calibri"/>
              </a:rPr>
              <a:t>Εάν δε διαθέτετε είτε το </a:t>
            </a:r>
            <a:r>
              <a:rPr lang="el-GR" sz="1900" b="0" i="1" u="none" strike="noStrike" cap="none" dirty="0" err="1">
                <a:solidFill>
                  <a:srgbClr val="000000"/>
                </a:solidFill>
                <a:latin typeface="Calibri"/>
                <a:ea typeface="Calibri"/>
                <a:cs typeface="Calibri"/>
                <a:sym typeface="Calibri"/>
              </a:rPr>
              <a:t>username</a:t>
            </a:r>
            <a:r>
              <a:rPr lang="el-GR" sz="1900" b="0" i="1" u="none" strike="noStrike" cap="none" dirty="0">
                <a:solidFill>
                  <a:srgbClr val="000000"/>
                </a:solidFill>
                <a:latin typeface="Calibri"/>
                <a:ea typeface="Calibri"/>
                <a:cs typeface="Calibri"/>
                <a:sym typeface="Calibri"/>
              </a:rPr>
              <a:t> είτε το </a:t>
            </a:r>
            <a:r>
              <a:rPr lang="el-GR" sz="1900" b="0" i="1" u="none" strike="noStrike" cap="none" dirty="0" err="1">
                <a:solidFill>
                  <a:srgbClr val="000000"/>
                </a:solidFill>
                <a:latin typeface="Calibri"/>
                <a:ea typeface="Calibri"/>
                <a:cs typeface="Calibri"/>
                <a:sym typeface="Calibri"/>
              </a:rPr>
              <a:t>password</a:t>
            </a:r>
            <a:r>
              <a:rPr lang="el-GR" sz="1900" b="0" i="1" u="none" strike="noStrike" cap="none" dirty="0">
                <a:solidFill>
                  <a:srgbClr val="000000"/>
                </a:solidFill>
                <a:latin typeface="Calibri"/>
                <a:ea typeface="Calibri"/>
                <a:cs typeface="Calibri"/>
                <a:sym typeface="Calibri"/>
              </a:rPr>
              <a:t> του συγκεκριμένου EU </a:t>
            </a:r>
            <a:r>
              <a:rPr lang="el-GR" sz="1900" b="0" i="1" u="none" strike="noStrike" cap="none" dirty="0" err="1">
                <a:solidFill>
                  <a:srgbClr val="000000"/>
                </a:solidFill>
                <a:latin typeface="Calibri"/>
                <a:ea typeface="Calibri"/>
                <a:cs typeface="Calibri"/>
                <a:sym typeface="Calibri"/>
              </a:rPr>
              <a:t>Login</a:t>
            </a:r>
            <a:r>
              <a:rPr lang="el-GR" sz="1900" b="0" i="1" u="none" strike="noStrike" cap="none" dirty="0">
                <a:solidFill>
                  <a:srgbClr val="000000"/>
                </a:solidFill>
                <a:latin typeface="Calibri"/>
                <a:ea typeface="Calibri"/>
                <a:cs typeface="Calibri"/>
                <a:sym typeface="Calibri"/>
              </a:rPr>
              <a:t> </a:t>
            </a:r>
            <a:r>
              <a:rPr lang="el-GR" sz="1900" b="0" i="1" u="none" strike="noStrike" cap="none" dirty="0" err="1">
                <a:solidFill>
                  <a:srgbClr val="000000"/>
                </a:solidFill>
                <a:latin typeface="Calibri"/>
                <a:ea typeface="Calibri"/>
                <a:cs typeface="Calibri"/>
                <a:sym typeface="Calibri"/>
              </a:rPr>
              <a:t>Account</a:t>
            </a:r>
            <a:r>
              <a:rPr lang="el-GR" sz="1900" b="0" i="1" u="none" strike="noStrike" cap="none" dirty="0">
                <a:solidFill>
                  <a:srgbClr val="000000"/>
                </a:solidFill>
                <a:latin typeface="Calibri"/>
                <a:ea typeface="Calibri"/>
                <a:cs typeface="Calibri"/>
                <a:sym typeface="Calibri"/>
              </a:rPr>
              <a:t>, επικοινωνήστε  έγκαιρα με το ΙΔΕΠ Διά Βίου Μάθησης </a:t>
            </a:r>
            <a:r>
              <a:rPr lang="el-GR" sz="1900" b="1" i="1" u="none" strike="noStrike" cap="none" dirty="0">
                <a:solidFill>
                  <a:srgbClr val="FF0000"/>
                </a:solidFill>
                <a:latin typeface="Calibri"/>
                <a:ea typeface="Calibri"/>
                <a:cs typeface="Calibri"/>
                <a:sym typeface="Calibri"/>
              </a:rPr>
              <a:t>!!!</a:t>
            </a:r>
            <a:r>
              <a:rPr lang="el-GR" sz="1900" b="1" i="1" u="none" strike="noStrike" cap="none" dirty="0">
                <a:solidFill>
                  <a:srgbClr val="000000"/>
                </a:solidFill>
                <a:latin typeface="Calibri"/>
                <a:ea typeface="Calibri"/>
                <a:cs typeface="Calibri"/>
                <a:sym typeface="Calibri"/>
              </a:rPr>
              <a:t> </a:t>
            </a:r>
            <a:endParaRPr sz="1900" b="0" i="0" u="none" strike="noStrike" cap="none" dirty="0">
              <a:solidFill>
                <a:srgbClr val="000000"/>
              </a:solidFill>
              <a:latin typeface="Calibri"/>
              <a:ea typeface="Calibri"/>
              <a:cs typeface="Calibri"/>
              <a:sym typeface="Calibri"/>
            </a:endParaRPr>
          </a:p>
          <a:p>
            <a:pPr marL="298450" marR="0" lvl="0" indent="-285750" algn="l" rtl="0">
              <a:lnSpc>
                <a:spcPct val="100000"/>
              </a:lnSpc>
              <a:spcBef>
                <a:spcPts val="1465"/>
              </a:spcBef>
              <a:spcAft>
                <a:spcPts val="0"/>
              </a:spcAft>
              <a:buClr>
                <a:srgbClr val="000000"/>
              </a:buClr>
              <a:buSzPts val="1800"/>
              <a:buFont typeface="Noto Sans Symbols"/>
              <a:buChar char="✔"/>
            </a:pPr>
            <a:r>
              <a:rPr lang="el-GR" sz="1800" b="0" i="0" u="none" strike="noStrike" cap="none" dirty="0">
                <a:solidFill>
                  <a:srgbClr val="000000"/>
                </a:solidFill>
                <a:latin typeface="Calibri"/>
                <a:ea typeface="Calibri"/>
                <a:cs typeface="Calibri"/>
                <a:sym typeface="Calibri"/>
              </a:rPr>
              <a:t>Συμπλήρωση και Υποβολή Αίτησης</a:t>
            </a:r>
            <a:endParaRPr sz="1800" b="0" i="0" u="none" strike="noStrike" cap="none" dirty="0">
              <a:solidFill>
                <a:srgbClr val="000000"/>
              </a:solidFill>
              <a:latin typeface="Calibri"/>
              <a:ea typeface="Calibri"/>
              <a:cs typeface="Calibri"/>
              <a:sym typeface="Calibri"/>
            </a:endParaRPr>
          </a:p>
        </p:txBody>
      </p:sp>
      <p:sp>
        <p:nvSpPr>
          <p:cNvPr id="834" name="Google Shape;834;p50"/>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ΑΠΑΡΑΙΤΗΤΑ ΒΗΜΑΤΑ ΓΙΑ ΤΗΝ ΥΠΟΒΟΛΗ ΑΙΤΗΣΗΣ</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51"/>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EU LOGIN ACCOUNT</a:t>
            </a:r>
            <a:endParaRPr sz="2800" b="1" dirty="0">
              <a:solidFill>
                <a:schemeClr val="lt1"/>
              </a:solidFill>
              <a:latin typeface="Calibri"/>
              <a:ea typeface="Calibri"/>
              <a:cs typeface="Calibri"/>
              <a:sym typeface="Calibri"/>
            </a:endParaRPr>
          </a:p>
        </p:txBody>
      </p:sp>
      <p:sp>
        <p:nvSpPr>
          <p:cNvPr id="841" name="Google Shape;841;p51"/>
          <p:cNvSpPr txBox="1"/>
          <p:nvPr/>
        </p:nvSpPr>
        <p:spPr>
          <a:xfrm>
            <a:off x="731202" y="997903"/>
            <a:ext cx="9928860"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Δημιουργία EU Login Account:</a:t>
            </a:r>
            <a:endParaRPr sz="2800" b="1">
              <a:solidFill>
                <a:schemeClr val="dk1"/>
              </a:solidFill>
              <a:latin typeface="Calibri"/>
              <a:ea typeface="Calibri"/>
              <a:cs typeface="Calibri"/>
              <a:sym typeface="Calibri"/>
            </a:endParaRPr>
          </a:p>
        </p:txBody>
      </p:sp>
      <p:sp>
        <p:nvSpPr>
          <p:cNvPr id="842" name="Google Shape;842;p51"/>
          <p:cNvSpPr txBox="1"/>
          <p:nvPr/>
        </p:nvSpPr>
        <p:spPr>
          <a:xfrm>
            <a:off x="731202" y="1716910"/>
            <a:ext cx="10556240" cy="3944620"/>
          </a:xfrm>
          <a:prstGeom prst="rect">
            <a:avLst/>
          </a:prstGeom>
          <a:noFill/>
          <a:ln>
            <a:noFill/>
          </a:ln>
        </p:spPr>
        <p:txBody>
          <a:bodyPr spcFirstLastPara="1" wrap="square" lIns="0" tIns="12050" rIns="0" bIns="0" anchor="t" anchorCtr="0">
            <a:spAutoFit/>
          </a:bodyPr>
          <a:lstStyle/>
          <a:p>
            <a:pPr marL="370840" marR="1595120" lvl="0" indent="-358140" algn="l" rtl="0">
              <a:lnSpc>
                <a:spcPct val="100000"/>
              </a:lnSpc>
              <a:spcBef>
                <a:spcPts val="0"/>
              </a:spcBef>
              <a:spcAft>
                <a:spcPts val="0"/>
              </a:spcAft>
              <a:buClr>
                <a:srgbClr val="000000"/>
              </a:buClr>
              <a:buSzPts val="2200"/>
              <a:buFont typeface="Noto Sans Symbols"/>
              <a:buChar char="❑"/>
            </a:pPr>
            <a:r>
              <a:rPr lang="el-GR" sz="2200" b="1" i="0" u="none" strike="noStrike" cap="none" dirty="0">
                <a:solidFill>
                  <a:srgbClr val="000000"/>
                </a:solidFill>
                <a:latin typeface="Calibri"/>
                <a:ea typeface="Calibri"/>
                <a:cs typeface="Calibri"/>
                <a:sym typeface="Calibri"/>
              </a:rPr>
              <a:t>Κατά τη δημιουργία </a:t>
            </a:r>
            <a:r>
              <a:rPr lang="el-GR" sz="2200" b="1" i="0" u="none" strike="noStrike" cap="none" dirty="0">
                <a:solidFill>
                  <a:srgbClr val="0070C0"/>
                </a:solidFill>
                <a:latin typeface="Calibri"/>
                <a:ea typeface="Calibri"/>
                <a:cs typeface="Calibri"/>
                <a:sym typeface="Calibri"/>
              </a:rPr>
              <a:t>EU </a:t>
            </a:r>
            <a:r>
              <a:rPr lang="el-GR" sz="2200" b="1" i="0" u="none" strike="noStrike" cap="none" dirty="0" err="1">
                <a:solidFill>
                  <a:srgbClr val="0070C0"/>
                </a:solidFill>
                <a:latin typeface="Calibri"/>
                <a:ea typeface="Calibri"/>
                <a:cs typeface="Calibri"/>
                <a:sym typeface="Calibri"/>
              </a:rPr>
              <a:t>Login</a:t>
            </a:r>
            <a:r>
              <a:rPr lang="el-GR" sz="2200" b="1" i="0" u="none" strike="noStrike" cap="none" dirty="0">
                <a:solidFill>
                  <a:srgbClr val="0070C0"/>
                </a:solidFill>
                <a:latin typeface="Calibri"/>
                <a:ea typeface="Calibri"/>
                <a:cs typeface="Calibri"/>
                <a:sym typeface="Calibri"/>
              </a:rPr>
              <a:t> </a:t>
            </a:r>
            <a:r>
              <a:rPr lang="el-GR" sz="2200" b="1" i="0" u="none" strike="noStrike" cap="none" dirty="0" err="1">
                <a:solidFill>
                  <a:srgbClr val="0070C0"/>
                </a:solidFill>
                <a:latin typeface="Calibri"/>
                <a:ea typeface="Calibri"/>
                <a:cs typeface="Calibri"/>
                <a:sym typeface="Calibri"/>
              </a:rPr>
              <a:t>Account</a:t>
            </a:r>
            <a:r>
              <a:rPr lang="el-GR" sz="2200" b="1" i="0" u="none" strike="noStrike" cap="none" dirty="0">
                <a:solidFill>
                  <a:srgbClr val="0070C0"/>
                </a:solidFill>
                <a:latin typeface="Calibri"/>
                <a:ea typeface="Calibri"/>
                <a:cs typeface="Calibri"/>
                <a:sym typeface="Calibri"/>
              </a:rPr>
              <a:t> </a:t>
            </a:r>
            <a:r>
              <a:rPr lang="el-GR" sz="2200" b="1" i="0" u="none" strike="noStrike" cap="none" dirty="0">
                <a:solidFill>
                  <a:srgbClr val="000000"/>
                </a:solidFill>
                <a:latin typeface="Calibri"/>
                <a:ea typeface="Calibri"/>
                <a:cs typeface="Calibri"/>
                <a:sym typeface="Calibri"/>
              </a:rPr>
              <a:t>από έναν οργανισμό, θα πρέπει να  λαμβάνονται υπόψη τα ακόλουθα:</a:t>
            </a:r>
            <a:endParaRPr sz="2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25"/>
              </a:spcBef>
              <a:spcAft>
                <a:spcPts val="0"/>
              </a:spcAft>
              <a:buClr>
                <a:schemeClr val="dk1"/>
              </a:buClr>
              <a:buSzPts val="2150"/>
              <a:buFont typeface="Calibri"/>
              <a:buNone/>
            </a:pPr>
            <a:endParaRPr sz="2150" b="0" i="0" u="none" strike="noStrike" cap="none" dirty="0">
              <a:solidFill>
                <a:srgbClr val="000000"/>
              </a:solidFill>
              <a:latin typeface="Calibri"/>
              <a:ea typeface="Calibri"/>
              <a:cs typeface="Calibri"/>
              <a:sym typeface="Calibri"/>
            </a:endParaRPr>
          </a:p>
          <a:p>
            <a:pPr marL="299085" marR="5080" lvl="0" indent="-287019" algn="l" rtl="0">
              <a:spcBef>
                <a:spcPts val="0"/>
              </a:spcBef>
              <a:spcAft>
                <a:spcPts val="0"/>
              </a:spcAft>
              <a:buClr>
                <a:srgbClr val="000000"/>
              </a:buClr>
              <a:buSzPts val="2000"/>
              <a:buFont typeface="Noto Sans Symbols"/>
              <a:buChar char="▪"/>
            </a:pPr>
            <a:r>
              <a:rPr lang="el-GR" sz="2000" b="0" i="0" u="none" strike="noStrike" cap="none" dirty="0">
                <a:solidFill>
                  <a:srgbClr val="000000"/>
                </a:solidFill>
                <a:latin typeface="Calibri"/>
                <a:ea typeface="Calibri"/>
                <a:cs typeface="Calibri"/>
                <a:sym typeface="Calibri"/>
              </a:rPr>
              <a:t>Είναι πάντοτε </a:t>
            </a:r>
            <a:r>
              <a:rPr lang="el-GR" sz="2000" b="0" i="0" u="sng" strike="noStrike" cap="none" dirty="0">
                <a:solidFill>
                  <a:srgbClr val="000000"/>
                </a:solidFill>
                <a:latin typeface="Calibri"/>
                <a:ea typeface="Calibri"/>
                <a:cs typeface="Calibri"/>
                <a:sym typeface="Calibri"/>
              </a:rPr>
              <a:t>απαραίτητη η δημιουργία ενός EU </a:t>
            </a:r>
            <a:r>
              <a:rPr lang="el-GR" sz="2000" b="0" i="0" u="sng" strike="noStrike" cap="none" dirty="0" err="1">
                <a:solidFill>
                  <a:srgbClr val="000000"/>
                </a:solidFill>
                <a:latin typeface="Calibri"/>
                <a:ea typeface="Calibri"/>
                <a:cs typeface="Calibri"/>
                <a:sym typeface="Calibri"/>
              </a:rPr>
              <a:t>Login</a:t>
            </a:r>
            <a:r>
              <a:rPr lang="el-GR" sz="2000" b="0" i="0" u="sng" strike="noStrike" cap="none" dirty="0">
                <a:solidFill>
                  <a:srgbClr val="000000"/>
                </a:solidFill>
                <a:latin typeface="Calibri"/>
                <a:ea typeface="Calibri"/>
                <a:cs typeface="Calibri"/>
                <a:sym typeface="Calibri"/>
              </a:rPr>
              <a:t> Λογαριασμού που να συνδέεται με την </a:t>
            </a:r>
            <a:r>
              <a:rPr lang="el-GR" sz="2000" b="0" i="0" u="none" strike="noStrike" cap="none" dirty="0">
                <a:solidFill>
                  <a:srgbClr val="000000"/>
                </a:solidFill>
                <a:latin typeface="Calibri"/>
                <a:ea typeface="Calibri"/>
                <a:cs typeface="Calibri"/>
                <a:sym typeface="Calibri"/>
              </a:rPr>
              <a:t> </a:t>
            </a:r>
            <a:r>
              <a:rPr lang="el-GR" sz="2000" b="0" i="0" u="sng" strike="noStrike" cap="none" dirty="0">
                <a:solidFill>
                  <a:srgbClr val="000000"/>
                </a:solidFill>
                <a:latin typeface="Calibri"/>
                <a:ea typeface="Calibri"/>
                <a:cs typeface="Calibri"/>
                <a:sym typeface="Calibri"/>
              </a:rPr>
              <a:t>ηλεκτρονική διεύθυνση του οργανισμού σε </a:t>
            </a:r>
            <a:r>
              <a:rPr lang="el-GR" sz="2000" u="sng" dirty="0">
                <a:solidFill>
                  <a:srgbClr val="000000"/>
                </a:solidFill>
                <a:latin typeface="Calibri"/>
                <a:ea typeface="Calibri"/>
                <a:cs typeface="Calibri"/>
                <a:sym typeface="Calibri"/>
              </a:rPr>
              <a:t>κοινή χρήση (κοινόχρηστο </a:t>
            </a:r>
            <a:r>
              <a:rPr lang="en-US" sz="2000" u="sng" dirty="0">
                <a:solidFill>
                  <a:srgbClr val="000000"/>
                </a:solidFill>
                <a:latin typeface="Calibri"/>
                <a:ea typeface="Calibri"/>
                <a:cs typeface="Calibri"/>
                <a:sym typeface="Calibri"/>
              </a:rPr>
              <a:t>email </a:t>
            </a:r>
            <a:r>
              <a:rPr lang="el-GR" sz="2000" u="sng" dirty="0">
                <a:solidFill>
                  <a:srgbClr val="000000"/>
                </a:solidFill>
                <a:latin typeface="Calibri"/>
                <a:ea typeface="Calibri"/>
                <a:cs typeface="Calibri"/>
                <a:sym typeface="Calibri"/>
              </a:rPr>
              <a:t>Οργανισμού)</a:t>
            </a:r>
            <a:r>
              <a:rPr lang="el-GR"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30"/>
              </a:spcBef>
              <a:spcAft>
                <a:spcPts val="0"/>
              </a:spcAft>
              <a:buClr>
                <a:schemeClr val="dk1"/>
              </a:buClr>
              <a:buSzPts val="1850"/>
              <a:buFont typeface="Noto Sans Symbols"/>
              <a:buNone/>
            </a:pPr>
            <a:endParaRPr sz="1850" b="0" i="0" u="none" strike="noStrike" cap="none" dirty="0">
              <a:solidFill>
                <a:srgbClr val="000000"/>
              </a:solidFill>
              <a:latin typeface="Calibri"/>
              <a:ea typeface="Calibri"/>
              <a:cs typeface="Calibri"/>
              <a:sym typeface="Calibri"/>
            </a:endParaRPr>
          </a:p>
          <a:p>
            <a:pPr marL="279400" marR="0" lvl="0" indent="0" algn="ctr" rtl="0">
              <a:lnSpc>
                <a:spcPct val="100000"/>
              </a:lnSpc>
              <a:spcBef>
                <a:spcPts val="0"/>
              </a:spcBef>
              <a:spcAft>
                <a:spcPts val="0"/>
              </a:spcAft>
              <a:buClr>
                <a:srgbClr val="FF0000"/>
              </a:buClr>
              <a:buSzPts val="1800"/>
              <a:buFont typeface="Calibri"/>
              <a:buNone/>
            </a:pPr>
            <a:r>
              <a:rPr lang="el-GR" sz="1800" b="1" i="0" u="none" strike="noStrike" cap="none" dirty="0">
                <a:solidFill>
                  <a:srgbClr val="FF0000"/>
                </a:solidFill>
                <a:latin typeface="Calibri"/>
                <a:ea typeface="Calibri"/>
                <a:cs typeface="Calibri"/>
                <a:sym typeface="Calibri"/>
              </a:rPr>
              <a:t>!!! </a:t>
            </a:r>
            <a:r>
              <a:rPr lang="el-GR" sz="1800" b="0" i="0" u="none" strike="noStrike" cap="none" dirty="0">
                <a:solidFill>
                  <a:srgbClr val="000000"/>
                </a:solidFill>
                <a:latin typeface="Calibri"/>
                <a:ea typeface="Calibri"/>
                <a:cs typeface="Calibri"/>
                <a:sym typeface="Calibri"/>
              </a:rPr>
              <a:t>Ο λογαριασμός αυτός </a:t>
            </a:r>
            <a:r>
              <a:rPr lang="el-GR" sz="1800" b="1" i="0" u="none" strike="noStrike" cap="none" dirty="0">
                <a:solidFill>
                  <a:srgbClr val="000000"/>
                </a:solidFill>
                <a:latin typeface="Calibri"/>
                <a:ea typeface="Calibri"/>
                <a:cs typeface="Calibri"/>
                <a:sym typeface="Calibri"/>
              </a:rPr>
              <a:t>πρέπει να χρησιμοποιηθεί για την εγγραφή του οργανισμού στο σύστημα ORS </a:t>
            </a:r>
            <a:r>
              <a:rPr lang="el-GR" sz="1800" b="1" i="0" u="none" strike="noStrike" cap="none" dirty="0">
                <a:solidFill>
                  <a:srgbClr val="FF0000"/>
                </a:solidFill>
                <a:latin typeface="Calibri"/>
                <a:ea typeface="Calibri"/>
                <a:cs typeface="Calibri"/>
                <a:sym typeface="Calibri"/>
              </a:rPr>
              <a:t>!!!</a:t>
            </a:r>
            <a:endParaRPr sz="1800" b="0" i="0" u="none" strike="noStrike" cap="none" dirty="0">
              <a:solidFill>
                <a:srgbClr val="FF0000"/>
              </a:solidFill>
              <a:latin typeface="Calibri"/>
              <a:ea typeface="Calibri"/>
              <a:cs typeface="Calibri"/>
              <a:sym typeface="Calibri"/>
            </a:endParaRPr>
          </a:p>
          <a:p>
            <a:pPr marL="0" marR="0" lvl="0" indent="0" algn="l" rtl="0">
              <a:lnSpc>
                <a:spcPct val="100000"/>
              </a:lnSpc>
              <a:spcBef>
                <a:spcPts val="15"/>
              </a:spcBef>
              <a:spcAft>
                <a:spcPts val="0"/>
              </a:spcAft>
              <a:buClr>
                <a:schemeClr val="dk1"/>
              </a:buClr>
              <a:buSzPts val="1850"/>
              <a:buFont typeface="Calibri"/>
              <a:buNone/>
            </a:pPr>
            <a:endParaRPr sz="1850" b="0" i="0" u="none" strike="noStrike" cap="none" dirty="0">
              <a:solidFill>
                <a:srgbClr val="000000"/>
              </a:solidFill>
              <a:latin typeface="Calibri"/>
              <a:ea typeface="Calibri"/>
              <a:cs typeface="Calibri"/>
              <a:sym typeface="Calibri"/>
            </a:endParaRPr>
          </a:p>
          <a:p>
            <a:pPr marL="280670" marR="0" lvl="0" indent="-268605" algn="l" rtl="0">
              <a:lnSpc>
                <a:spcPct val="100000"/>
              </a:lnSpc>
              <a:spcBef>
                <a:spcPts val="0"/>
              </a:spcBef>
              <a:spcAft>
                <a:spcPts val="0"/>
              </a:spcAft>
              <a:buClr>
                <a:srgbClr val="000000"/>
              </a:buClr>
              <a:buSzPts val="2000"/>
              <a:buFont typeface="Noto Sans Symbols"/>
              <a:buChar char="▪"/>
            </a:pPr>
            <a:r>
              <a:rPr lang="el-GR" sz="2000" b="0" i="0" u="sng" strike="noStrike" cap="none" dirty="0">
                <a:solidFill>
                  <a:srgbClr val="000000"/>
                </a:solidFill>
                <a:latin typeface="Calibri"/>
                <a:ea typeface="Calibri"/>
                <a:cs typeface="Calibri"/>
                <a:sym typeface="Calibri"/>
              </a:rPr>
              <a:t>Η δημιουργία EU </a:t>
            </a:r>
            <a:r>
              <a:rPr lang="el-GR" sz="2000" b="0" i="0" u="sng" strike="noStrike" cap="none" dirty="0" err="1">
                <a:solidFill>
                  <a:srgbClr val="000000"/>
                </a:solidFill>
                <a:latin typeface="Calibri"/>
                <a:ea typeface="Calibri"/>
                <a:cs typeface="Calibri"/>
                <a:sym typeface="Calibri"/>
              </a:rPr>
              <a:t>Login</a:t>
            </a:r>
            <a:r>
              <a:rPr lang="el-GR" sz="2000" b="0" i="0" u="sng" strike="noStrike" cap="none" dirty="0">
                <a:solidFill>
                  <a:srgbClr val="000000"/>
                </a:solidFill>
                <a:latin typeface="Calibri"/>
                <a:ea typeface="Calibri"/>
                <a:cs typeface="Calibri"/>
                <a:sym typeface="Calibri"/>
              </a:rPr>
              <a:t> λογαριασμών, συνδεδεμένων με τις προσωπικές ηλεκτρονικές διευθύνσεις</a:t>
            </a:r>
            <a:endParaRPr sz="2000" b="0" i="0" u="none" strike="noStrike" cap="none" dirty="0">
              <a:solidFill>
                <a:srgbClr val="000000"/>
              </a:solidFill>
              <a:latin typeface="Calibri"/>
              <a:ea typeface="Calibri"/>
              <a:cs typeface="Calibri"/>
              <a:sym typeface="Calibri"/>
            </a:endParaRPr>
          </a:p>
          <a:p>
            <a:pPr marL="280670" marR="0" lvl="0" indent="0" algn="l" rtl="0">
              <a:lnSpc>
                <a:spcPct val="100000"/>
              </a:lnSpc>
              <a:spcBef>
                <a:spcPts val="0"/>
              </a:spcBef>
              <a:spcAft>
                <a:spcPts val="0"/>
              </a:spcAft>
              <a:buClr>
                <a:srgbClr val="000000"/>
              </a:buClr>
              <a:buSzPts val="2000"/>
              <a:buFont typeface="Calibri"/>
              <a:buNone/>
            </a:pPr>
            <a:r>
              <a:rPr lang="el-GR" sz="2000" b="0" i="0" u="sng" strike="noStrike" cap="none" dirty="0">
                <a:solidFill>
                  <a:srgbClr val="000000"/>
                </a:solidFill>
                <a:latin typeface="Calibri"/>
                <a:ea typeface="Calibri"/>
                <a:cs typeface="Calibri"/>
                <a:sym typeface="Calibri"/>
              </a:rPr>
              <a:t>των ατόμων επαφής κάθε οργανισμού, είναι </a:t>
            </a:r>
            <a:r>
              <a:rPr lang="el-GR" sz="2000" b="1" i="0" u="sng" strike="noStrike" cap="none" dirty="0">
                <a:solidFill>
                  <a:srgbClr val="000000"/>
                </a:solidFill>
                <a:latin typeface="Calibri"/>
                <a:ea typeface="Calibri"/>
                <a:cs typeface="Calibri"/>
                <a:sym typeface="Calibri"/>
              </a:rPr>
              <a:t>προαιρετική</a:t>
            </a:r>
            <a:r>
              <a:rPr lang="el-GR" sz="2000" b="0" i="0" u="sng" strike="noStrike" cap="none" dirty="0">
                <a:solidFill>
                  <a:srgbClr val="000000"/>
                </a:solidFill>
                <a:latin typeface="Calibri"/>
                <a:ea typeface="Calibri"/>
                <a:cs typeface="Calibri"/>
                <a:sym typeface="Calibri"/>
              </a:rPr>
              <a:t> στο στάδιο αυτό</a:t>
            </a:r>
            <a:r>
              <a:rPr lang="el-GR"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30"/>
              </a:spcBef>
              <a:spcAft>
                <a:spcPts val="0"/>
              </a:spcAft>
              <a:buClr>
                <a:schemeClr val="dk1"/>
              </a:buClr>
              <a:buSzPts val="1850"/>
              <a:buFont typeface="Calibri"/>
              <a:buNone/>
            </a:pPr>
            <a:endParaRPr sz="1850" b="0" i="0" u="none" strike="noStrike" cap="none" dirty="0">
              <a:solidFill>
                <a:srgbClr val="000000"/>
              </a:solidFill>
              <a:latin typeface="Calibri"/>
              <a:ea typeface="Calibri"/>
              <a:cs typeface="Calibri"/>
              <a:sym typeface="Calibri"/>
            </a:endParaRPr>
          </a:p>
          <a:p>
            <a:pPr marL="280670" marR="7620" lvl="0" indent="-1904" algn="ctr" rtl="0">
              <a:lnSpc>
                <a:spcPct val="100000"/>
              </a:lnSpc>
              <a:spcBef>
                <a:spcPts val="5"/>
              </a:spcBef>
              <a:spcAft>
                <a:spcPts val="0"/>
              </a:spcAft>
              <a:buClr>
                <a:srgbClr val="FF0000"/>
              </a:buClr>
              <a:buSzPts val="1800"/>
              <a:buFont typeface="Calibri"/>
              <a:buNone/>
            </a:pPr>
            <a:r>
              <a:rPr lang="el-GR" sz="1800" b="1" i="0" u="none" strike="noStrike" cap="none" dirty="0">
                <a:solidFill>
                  <a:srgbClr val="FF0000"/>
                </a:solidFill>
                <a:latin typeface="Calibri"/>
                <a:ea typeface="Calibri"/>
                <a:cs typeface="Calibri"/>
                <a:sym typeface="Calibri"/>
              </a:rPr>
              <a:t>!!!</a:t>
            </a:r>
            <a:r>
              <a:rPr lang="el-GR" sz="1800" b="0" i="0" u="none" strike="noStrike" cap="none" dirty="0">
                <a:solidFill>
                  <a:srgbClr val="000000"/>
                </a:solidFill>
                <a:latin typeface="Calibri"/>
                <a:ea typeface="Calibri"/>
                <a:cs typeface="Calibri"/>
                <a:sym typeface="Calibri"/>
              </a:rPr>
              <a:t> Εάν δημιουργηθούν τέτοιοι λογαριασμοί, </a:t>
            </a:r>
            <a:r>
              <a:rPr lang="el-GR" sz="1800" b="1" i="0" u="none" strike="noStrike" cap="none" dirty="0">
                <a:solidFill>
                  <a:srgbClr val="000000"/>
                </a:solidFill>
                <a:latin typeface="Calibri"/>
                <a:ea typeface="Calibri"/>
                <a:cs typeface="Calibri"/>
                <a:sym typeface="Calibri"/>
              </a:rPr>
              <a:t>δεν πρέπει να χρησιμοποιούνται για την εγγραφή στο ORS </a:t>
            </a:r>
            <a:r>
              <a:rPr lang="el-GR" sz="1800" b="0" i="0" u="none" strike="noStrike" cap="none" dirty="0">
                <a:solidFill>
                  <a:srgbClr val="000000"/>
                </a:solidFill>
                <a:latin typeface="Calibri"/>
                <a:ea typeface="Calibri"/>
                <a:cs typeface="Calibri"/>
                <a:sym typeface="Calibri"/>
              </a:rPr>
              <a:t>αλλά  για άλλους σκοπούς, όπως είναι η συμπλήρωση της αίτησης</a:t>
            </a:r>
            <a:r>
              <a:rPr lang="el-GR" sz="1800" b="1" i="0" u="none" strike="noStrike" cap="none" dirty="0">
                <a:solidFill>
                  <a:srgbClr val="FF0000"/>
                </a:solidFill>
                <a:latin typeface="Calibri"/>
                <a:ea typeface="Calibri"/>
                <a:cs typeface="Calibri"/>
                <a:sym typeface="Calibri"/>
              </a:rPr>
              <a:t>!!!</a:t>
            </a:r>
            <a:endParaRPr sz="1800" b="1" i="0" u="none" strike="noStrike" cap="none" dirty="0">
              <a:solidFill>
                <a:srgbClr val="FF0000"/>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07822529-D378-8358-02F2-A903E637D6EF}"/>
              </a:ext>
            </a:extLst>
          </p:cNvPr>
          <p:cNvSpPr/>
          <p:nvPr/>
        </p:nvSpPr>
        <p:spPr>
          <a:xfrm>
            <a:off x="268903" y="6123486"/>
            <a:ext cx="3700196" cy="338554"/>
          </a:xfrm>
          <a:prstGeom prst="rect">
            <a:avLst/>
          </a:prstGeom>
          <a:solidFill>
            <a:srgbClr val="FF0000"/>
          </a:solidFill>
        </p:spPr>
        <p:txBody>
          <a:bodyPr wrap="square">
            <a:spAutoFit/>
          </a:bodyPr>
          <a:lstStyle/>
          <a:p>
            <a:pPr>
              <a:buFont typeface="Arial" panose="020B0604020202020204" pitchFamily="34" charset="0"/>
              <a:buChar char="•"/>
            </a:pPr>
            <a:r>
              <a:rPr lang="en-US" sz="1600" dirty="0">
                <a:solidFill>
                  <a:schemeClr val="bg1"/>
                </a:solidFill>
                <a:latin typeface="Verdana" panose="020B0604030504040204" pitchFamily="34" charset="0"/>
                <a:ea typeface="Verdana" panose="020B0604030504040204" pitchFamily="34" charset="0"/>
              </a:rPr>
              <a:t>EU Login </a:t>
            </a:r>
            <a:r>
              <a:rPr lang="el-GR" sz="1600" dirty="0">
                <a:solidFill>
                  <a:srgbClr val="FFFF00"/>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Σύνδεσμος</a:t>
            </a:r>
            <a:r>
              <a:rPr lang="el-GR" sz="1600" dirty="0">
                <a:solidFill>
                  <a:srgbClr val="FFFF00"/>
                </a:solidFill>
                <a:latin typeface="Verdana" panose="020B0604030504040204" pitchFamily="34" charset="0"/>
                <a:ea typeface="Verdana" panose="020B0604030504040204" pitchFamily="34" charset="0"/>
              </a:rPr>
              <a:t>| </a:t>
            </a:r>
            <a:r>
              <a:rPr lang="el-GR" sz="1600" dirty="0">
                <a:solidFill>
                  <a:srgbClr val="FFFF00"/>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Οδηγός</a:t>
            </a:r>
            <a:endParaRPr lang="el-GR" sz="1600" dirty="0">
              <a:solidFill>
                <a:srgbClr val="FFFF00"/>
              </a:solidFill>
              <a:latin typeface="Verdana" panose="020B0604030504040204" pitchFamily="34" charset="0"/>
              <a:ea typeface="Verdana" panose="020B060403050404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53"/>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ΑΠΟΚΤΗΣΗ OID</a:t>
            </a:r>
            <a:r>
              <a:rPr lang="en-US" sz="2800" b="1" dirty="0">
                <a:solidFill>
                  <a:schemeClr val="lt1"/>
                </a:solidFill>
                <a:latin typeface="Calibri"/>
                <a:ea typeface="Calibri"/>
                <a:cs typeface="Calibri"/>
                <a:sym typeface="Calibri"/>
              </a:rPr>
              <a:t>/ </a:t>
            </a:r>
            <a:r>
              <a:rPr lang="el-GR" sz="2800" b="1" dirty="0">
                <a:solidFill>
                  <a:schemeClr val="lt1"/>
                </a:solidFill>
                <a:latin typeface="Calibri"/>
                <a:ea typeface="Calibri"/>
                <a:cs typeface="Calibri"/>
                <a:sym typeface="Calibri"/>
              </a:rPr>
              <a:t>ΣΥΣΤΗΜΑ ORS</a:t>
            </a:r>
            <a:endParaRPr dirty="0"/>
          </a:p>
        </p:txBody>
      </p:sp>
      <p:sp>
        <p:nvSpPr>
          <p:cNvPr id="857" name="Google Shape;857;p53"/>
          <p:cNvSpPr txBox="1"/>
          <p:nvPr/>
        </p:nvSpPr>
        <p:spPr>
          <a:xfrm>
            <a:off x="889293" y="1905304"/>
            <a:ext cx="10684042" cy="3059156"/>
          </a:xfrm>
          <a:prstGeom prst="rect">
            <a:avLst/>
          </a:prstGeom>
          <a:noFill/>
          <a:ln>
            <a:noFill/>
          </a:ln>
        </p:spPr>
        <p:txBody>
          <a:bodyPr spcFirstLastPara="1" wrap="square" lIns="0" tIns="12050" rIns="0" bIns="0" anchor="t" anchorCtr="0">
            <a:spAutoFit/>
          </a:bodyPr>
          <a:lstStyle/>
          <a:p>
            <a:pPr marL="299085" marR="749935" lvl="0" indent="-299085" algn="just" rtl="0">
              <a:lnSpc>
                <a:spcPct val="100000"/>
              </a:lnSpc>
              <a:spcBef>
                <a:spcPts val="0"/>
              </a:spcBef>
              <a:spcAft>
                <a:spcPts val="0"/>
              </a:spcAft>
              <a:buClr>
                <a:srgbClr val="000000"/>
              </a:buClr>
              <a:buSzPts val="2200"/>
              <a:buFont typeface="Noto Sans Symbols"/>
              <a:buChar char="❑"/>
            </a:pPr>
            <a:r>
              <a:rPr lang="el-GR" sz="2200" b="0" i="0" u="none" strike="noStrike" cap="none" dirty="0">
                <a:solidFill>
                  <a:srgbClr val="000000"/>
                </a:solidFill>
                <a:latin typeface="Calibri"/>
                <a:ea typeface="Calibri"/>
                <a:cs typeface="Calibri"/>
                <a:sym typeface="Calibri"/>
              </a:rPr>
              <a:t>Η εγγραφή ενός οργανισμού </a:t>
            </a:r>
            <a:r>
              <a:rPr lang="el-GR" sz="2200" dirty="0">
                <a:solidFill>
                  <a:srgbClr val="000000"/>
                </a:solidFill>
                <a:latin typeface="Calibri"/>
                <a:ea typeface="Calibri"/>
                <a:cs typeface="Calibri"/>
                <a:sym typeface="Calibri"/>
              </a:rPr>
              <a:t>στο </a:t>
            </a:r>
            <a:r>
              <a:rPr lang="el-GR" sz="2200" dirty="0">
                <a:solidFill>
                  <a:srgbClr val="000000"/>
                </a:solidFill>
                <a:latin typeface="Calibri"/>
                <a:ea typeface="Calibri"/>
                <a:cs typeface="Calibri"/>
                <a:sym typeface="Calibri"/>
                <a:hlinkClick r:id="rId3"/>
              </a:rPr>
              <a:t>Organisation </a:t>
            </a:r>
            <a:r>
              <a:rPr lang="el-GR" sz="2200" dirty="0" err="1">
                <a:solidFill>
                  <a:srgbClr val="000000"/>
                </a:solidFill>
                <a:latin typeface="Calibri"/>
                <a:ea typeface="Calibri"/>
                <a:cs typeface="Calibri"/>
                <a:sym typeface="Calibri"/>
                <a:hlinkClick r:id="rId3"/>
              </a:rPr>
              <a:t>Registration</a:t>
            </a:r>
            <a:r>
              <a:rPr lang="el-GR" sz="2200" dirty="0">
                <a:solidFill>
                  <a:srgbClr val="000000"/>
                </a:solidFill>
                <a:latin typeface="Calibri"/>
                <a:ea typeface="Calibri"/>
                <a:cs typeface="Calibri"/>
                <a:sym typeface="Calibri"/>
                <a:hlinkClick r:id="rId3"/>
              </a:rPr>
              <a:t> </a:t>
            </a:r>
            <a:r>
              <a:rPr lang="el-GR" sz="2200" dirty="0" err="1">
                <a:solidFill>
                  <a:srgbClr val="000000"/>
                </a:solidFill>
                <a:latin typeface="Calibri"/>
                <a:ea typeface="Calibri"/>
                <a:cs typeface="Calibri"/>
                <a:sym typeface="Calibri"/>
                <a:hlinkClick r:id="rId3"/>
              </a:rPr>
              <a:t>System</a:t>
            </a:r>
            <a:r>
              <a:rPr lang="el-GR" sz="2200" dirty="0">
                <a:solidFill>
                  <a:srgbClr val="000000"/>
                </a:solidFill>
                <a:latin typeface="Calibri"/>
                <a:ea typeface="Calibri"/>
                <a:cs typeface="Calibri"/>
                <a:sym typeface="Calibri"/>
                <a:hlinkClick r:id="rId3"/>
              </a:rPr>
              <a:t> </a:t>
            </a:r>
            <a:r>
              <a:rPr lang="el-GR" sz="2200" dirty="0">
                <a:solidFill>
                  <a:srgbClr val="000000"/>
                </a:solidFill>
                <a:latin typeface="Calibri"/>
                <a:ea typeface="Calibri"/>
                <a:cs typeface="Calibri"/>
                <a:sym typeface="Calibri"/>
              </a:rPr>
              <a:t>– ORS </a:t>
            </a:r>
            <a:r>
              <a:rPr lang="el-GR" sz="2200" b="0" i="0" u="none" strike="noStrike" cap="none" dirty="0">
                <a:solidFill>
                  <a:srgbClr val="000000"/>
                </a:solidFill>
                <a:latin typeface="Calibri"/>
                <a:ea typeface="Calibri"/>
                <a:cs typeface="Calibri"/>
                <a:sym typeface="Calibri"/>
              </a:rPr>
              <a:t>απαιτείται </a:t>
            </a:r>
            <a:r>
              <a:rPr lang="el-GR" sz="2200" b="0" i="0" u="sng" strike="noStrike" cap="none" dirty="0">
                <a:solidFill>
                  <a:srgbClr val="000000"/>
                </a:solidFill>
                <a:latin typeface="Calibri"/>
                <a:ea typeface="Calibri"/>
                <a:cs typeface="Calibri"/>
                <a:sym typeface="Calibri"/>
              </a:rPr>
              <a:t>μόνο για τη συμμετοχή του σε</a:t>
            </a:r>
            <a:r>
              <a:rPr lang="el-GR" sz="2200" u="sng" dirty="0">
                <a:solidFill>
                  <a:srgbClr val="000000"/>
                </a:solidFill>
                <a:latin typeface="Calibri"/>
                <a:ea typeface="Calibri"/>
                <a:cs typeface="Calibri"/>
                <a:sym typeface="Calibri"/>
              </a:rPr>
              <a:t> Α</a:t>
            </a:r>
            <a:r>
              <a:rPr lang="el-GR" sz="2200" b="0" i="0" u="sng" strike="noStrike" cap="none" dirty="0">
                <a:solidFill>
                  <a:srgbClr val="000000"/>
                </a:solidFill>
                <a:latin typeface="Calibri"/>
                <a:ea typeface="Calibri"/>
                <a:cs typeface="Calibri"/>
                <a:sym typeface="Calibri"/>
              </a:rPr>
              <a:t>ποκεντρωμένες Δράσεις</a:t>
            </a:r>
            <a:r>
              <a:rPr lang="el-GR" sz="2200" b="0" i="0" u="none" strike="noStrike" cap="none" dirty="0">
                <a:solidFill>
                  <a:srgbClr val="000000"/>
                </a:solidFill>
                <a:latin typeface="Calibri"/>
                <a:ea typeface="Calibri"/>
                <a:cs typeface="Calibri"/>
                <a:sym typeface="Calibri"/>
              </a:rPr>
              <a:t> του Προγράμματος και οδηγεί στην απόκτηση Organisation</a:t>
            </a:r>
            <a:r>
              <a:rPr lang="el-GR" sz="2200" dirty="0">
                <a:solidFill>
                  <a:srgbClr val="000000"/>
                </a:solidFill>
                <a:latin typeface="Calibri"/>
                <a:ea typeface="Calibri"/>
                <a:cs typeface="Calibri"/>
                <a:sym typeface="Calibri"/>
              </a:rPr>
              <a:t> </a:t>
            </a:r>
            <a:r>
              <a:rPr lang="el-GR" sz="2200" b="0" i="0" u="none" strike="noStrike" cap="none" dirty="0">
                <a:solidFill>
                  <a:srgbClr val="000000"/>
                </a:solidFill>
                <a:latin typeface="Calibri"/>
                <a:ea typeface="Calibri"/>
                <a:cs typeface="Calibri"/>
                <a:sym typeface="Calibri"/>
              </a:rPr>
              <a:t>ID – OID.</a:t>
            </a: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35"/>
              </a:spcBef>
              <a:spcAft>
                <a:spcPts val="0"/>
              </a:spcAft>
              <a:buClr>
                <a:schemeClr val="dk1"/>
              </a:buClr>
              <a:buSzPts val="2200"/>
              <a:buFont typeface="Calibri"/>
              <a:buNone/>
            </a:pPr>
            <a:endParaRPr sz="2200" b="0" i="0" u="sng" strike="noStrike" cap="none" dirty="0">
              <a:solidFill>
                <a:srgbClr val="000000"/>
              </a:solidFill>
              <a:latin typeface="Calibri"/>
              <a:ea typeface="Calibri"/>
              <a:cs typeface="Calibri"/>
              <a:sym typeface="Calibri"/>
            </a:endParaRPr>
          </a:p>
          <a:p>
            <a:pPr marL="299085" marR="0" lvl="0" indent="-299085" algn="just" rtl="0">
              <a:lnSpc>
                <a:spcPct val="100000"/>
              </a:lnSpc>
              <a:spcBef>
                <a:spcPts val="0"/>
              </a:spcBef>
              <a:spcAft>
                <a:spcPts val="0"/>
              </a:spcAft>
              <a:buClr>
                <a:srgbClr val="000000"/>
              </a:buClr>
              <a:buSzPts val="2200"/>
              <a:buFont typeface="Noto Sans Symbols"/>
              <a:buChar char="❑"/>
            </a:pPr>
            <a:r>
              <a:rPr lang="el-GR" sz="2200" b="0" i="0" u="sng" strike="noStrike" cap="none" dirty="0">
                <a:solidFill>
                  <a:srgbClr val="000000"/>
                </a:solidFill>
                <a:latin typeface="Calibri"/>
                <a:ea typeface="Calibri"/>
                <a:cs typeface="Calibri"/>
                <a:sym typeface="Calibri"/>
              </a:rPr>
              <a:t>Το ίδιο OID χρησιμοποιείται για όλες τις αιτήσεις </a:t>
            </a:r>
            <a:r>
              <a:rPr lang="el-GR" sz="2200" b="0" i="0" u="none" strike="noStrike" cap="none" dirty="0">
                <a:solidFill>
                  <a:srgbClr val="000000"/>
                </a:solidFill>
                <a:latin typeface="Calibri"/>
                <a:ea typeface="Calibri"/>
                <a:cs typeface="Calibri"/>
                <a:sym typeface="Calibri"/>
              </a:rPr>
              <a:t>που υποβάλλει ένας οργανισμός για</a:t>
            </a:r>
            <a:endParaRPr sz="2200" b="0" i="0" u="none" strike="noStrike" cap="none" dirty="0">
              <a:solidFill>
                <a:srgbClr val="000000"/>
              </a:solidFill>
              <a:latin typeface="Calibri"/>
              <a:ea typeface="Calibri"/>
              <a:cs typeface="Calibri"/>
              <a:sym typeface="Calibri"/>
            </a:endParaRPr>
          </a:p>
          <a:p>
            <a:pPr marL="3175" marR="0" lvl="0" indent="0" algn="just" rtl="0">
              <a:lnSpc>
                <a:spcPct val="100000"/>
              </a:lnSpc>
              <a:spcBef>
                <a:spcPts val="0"/>
              </a:spcBef>
              <a:spcAft>
                <a:spcPts val="0"/>
              </a:spcAft>
              <a:buClr>
                <a:srgbClr val="000000"/>
              </a:buClr>
              <a:buSzPts val="2200"/>
              <a:buFont typeface="Calibri"/>
              <a:buNone/>
            </a:pPr>
            <a:r>
              <a:rPr lang="el-GR" sz="2200" b="0" i="0" u="none" strike="noStrike" cap="none" dirty="0">
                <a:solidFill>
                  <a:srgbClr val="000000"/>
                </a:solidFill>
                <a:latin typeface="Calibri"/>
                <a:ea typeface="Calibri"/>
                <a:cs typeface="Calibri"/>
                <a:sym typeface="Calibri"/>
              </a:rPr>
              <a:t>     </a:t>
            </a:r>
            <a:r>
              <a:rPr lang="el-GR" sz="2200" dirty="0">
                <a:solidFill>
                  <a:srgbClr val="000000"/>
                </a:solidFill>
                <a:latin typeface="Calibri"/>
                <a:ea typeface="Calibri"/>
                <a:cs typeface="Calibri"/>
                <a:sym typeface="Calibri"/>
              </a:rPr>
              <a:t>Α</a:t>
            </a:r>
            <a:r>
              <a:rPr lang="el-GR" sz="2200" b="0" i="0" u="none" strike="noStrike" cap="none" dirty="0">
                <a:solidFill>
                  <a:srgbClr val="000000"/>
                </a:solidFill>
                <a:latin typeface="Calibri"/>
                <a:ea typeface="Calibri"/>
                <a:cs typeface="Calibri"/>
                <a:sym typeface="Calibri"/>
              </a:rPr>
              <a:t>ποκεντρωμένες Δράσεις, στα πλαίσια όλων των Προσκλήσεων του Προγράμματος.</a:t>
            </a: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2200"/>
              <a:buFont typeface="Calibri"/>
              <a:buNone/>
            </a:pP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30"/>
              </a:spcBef>
              <a:spcAft>
                <a:spcPts val="0"/>
              </a:spcAft>
              <a:buClr>
                <a:schemeClr val="dk1"/>
              </a:buClr>
              <a:buSzPts val="2200"/>
              <a:buFont typeface="Calibri"/>
              <a:buNone/>
            </a:pPr>
            <a:endParaRPr lang="en-US"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30"/>
              </a:spcBef>
              <a:spcAft>
                <a:spcPts val="0"/>
              </a:spcAft>
              <a:buClr>
                <a:schemeClr val="dk1"/>
              </a:buClr>
              <a:buSzPts val="2200"/>
              <a:buFont typeface="Calibri"/>
              <a:buNone/>
            </a:pPr>
            <a:endParaRPr sz="2200" b="0" i="0" u="none" strike="noStrike" cap="none" dirty="0">
              <a:solidFill>
                <a:srgbClr val="000000"/>
              </a:solidFill>
              <a:latin typeface="Calibri"/>
              <a:ea typeface="Calibri"/>
              <a:cs typeface="Calibri"/>
              <a:sym typeface="Calibri"/>
            </a:endParaRPr>
          </a:p>
        </p:txBody>
      </p:sp>
      <p:sp>
        <p:nvSpPr>
          <p:cNvPr id="858" name="Google Shape;858;p53"/>
          <p:cNvSpPr txBox="1"/>
          <p:nvPr/>
        </p:nvSpPr>
        <p:spPr>
          <a:xfrm>
            <a:off x="889293" y="1023340"/>
            <a:ext cx="9928860"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Εγγραφή στο ORS:</a:t>
            </a:r>
            <a:endParaRPr sz="2800" b="1">
              <a:solidFill>
                <a:schemeClr val="dk1"/>
              </a:solidFill>
              <a:latin typeface="Calibri"/>
              <a:ea typeface="Calibri"/>
              <a:cs typeface="Calibri"/>
              <a:sym typeface="Calibri"/>
            </a:endParaRPr>
          </a:p>
        </p:txBody>
      </p:sp>
      <p:sp>
        <p:nvSpPr>
          <p:cNvPr id="2" name="TextBox 5">
            <a:extLst>
              <a:ext uri="{FF2B5EF4-FFF2-40B4-BE49-F238E27FC236}">
                <a16:creationId xmlns:a16="http://schemas.microsoft.com/office/drawing/2014/main" id="{7465DE92-0B27-BE74-1361-3C3D5340A6F5}"/>
              </a:ext>
            </a:extLst>
          </p:cNvPr>
          <p:cNvSpPr txBox="1"/>
          <p:nvPr/>
        </p:nvSpPr>
        <p:spPr>
          <a:xfrm>
            <a:off x="889293" y="4167123"/>
            <a:ext cx="5726430" cy="2246769"/>
          </a:xfrm>
          <a:prstGeom prst="rect">
            <a:avLst/>
          </a:prstGeom>
          <a:noFill/>
          <a:ln w="28575">
            <a:solidFill>
              <a:schemeClr val="accent1">
                <a:lumMod val="50000"/>
              </a:schemeClr>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l-GR" sz="2000" dirty="0">
                <a:solidFill>
                  <a:schemeClr val="tx1">
                    <a:lumMod val="75000"/>
                    <a:lumOff val="25000"/>
                  </a:schemeClr>
                </a:solidFill>
                <a:ea typeface="Verdana" panose="020B0604030504040204" pitchFamily="34" charset="0"/>
              </a:rPr>
              <a:t>Για να έχετε πρόσβαση στο Σύστημα Εγγραφής Οργανισμού (</a:t>
            </a:r>
            <a:r>
              <a:rPr lang="en-US" sz="2000" b="1" dirty="0">
                <a:solidFill>
                  <a:schemeClr val="tx1">
                    <a:lumMod val="75000"/>
                    <a:lumOff val="25000"/>
                  </a:schemeClr>
                </a:solidFill>
                <a:ea typeface="Verdana" panose="020B0604030504040204" pitchFamily="34" charset="0"/>
              </a:rPr>
              <a:t>ORS</a:t>
            </a:r>
            <a:r>
              <a:rPr lang="en-US" sz="2000" dirty="0">
                <a:solidFill>
                  <a:schemeClr val="tx1">
                    <a:lumMod val="75000"/>
                    <a:lumOff val="25000"/>
                  </a:schemeClr>
                </a:solidFill>
                <a:ea typeface="Verdana" panose="020B0604030504040204" pitchFamily="34" charset="0"/>
              </a:rPr>
              <a:t>),</a:t>
            </a:r>
            <a:r>
              <a:rPr lang="el-GR" sz="2000" dirty="0">
                <a:solidFill>
                  <a:schemeClr val="tx1">
                    <a:lumMod val="75000"/>
                    <a:lumOff val="25000"/>
                  </a:schemeClr>
                </a:solidFill>
                <a:ea typeface="Verdana" panose="020B0604030504040204" pitchFamily="34" charset="0"/>
              </a:rPr>
              <a:t> απαιτείται προηγούμενη ταυτοποίηση από το σύστημα</a:t>
            </a:r>
            <a:r>
              <a:rPr lang="en-US" sz="2000" dirty="0">
                <a:solidFill>
                  <a:schemeClr val="tx1">
                    <a:lumMod val="75000"/>
                    <a:lumOff val="25000"/>
                  </a:schemeClr>
                </a:solidFill>
                <a:ea typeface="Verdana" panose="020B0604030504040204" pitchFamily="34" charset="0"/>
              </a:rPr>
              <a:t>:</a:t>
            </a:r>
          </a:p>
          <a:p>
            <a:pPr lvl="1"/>
            <a:endParaRPr lang="en-US" sz="2000" dirty="0">
              <a:solidFill>
                <a:schemeClr val="tx1">
                  <a:lumMod val="75000"/>
                  <a:lumOff val="25000"/>
                </a:schemeClr>
              </a:solidFill>
              <a:ea typeface="Verdana" panose="020B0604030504040204" pitchFamily="34" charset="0"/>
            </a:endParaRPr>
          </a:p>
          <a:p>
            <a:pPr marL="914400" lvl="1" indent="-457200">
              <a:buFont typeface="+mj-lt"/>
              <a:buAutoNum type="arabicPeriod"/>
            </a:pPr>
            <a:r>
              <a:rPr lang="el-GR" sz="2000" dirty="0">
                <a:solidFill>
                  <a:schemeClr val="tx1">
                    <a:lumMod val="75000"/>
                    <a:lumOff val="25000"/>
                  </a:schemeClr>
                </a:solidFill>
                <a:ea typeface="Verdana" panose="020B0604030504040204" pitchFamily="34" charset="0"/>
              </a:rPr>
              <a:t>Ως χρήστη μέσω του </a:t>
            </a:r>
            <a:r>
              <a:rPr lang="el-GR" sz="2000" b="1" dirty="0">
                <a:solidFill>
                  <a:srgbClr val="F0553E"/>
                </a:solidFill>
                <a:ea typeface="Verdana" panose="020B0604030504040204" pitchFamily="34" charset="0"/>
              </a:rPr>
              <a:t>Ε</a:t>
            </a:r>
            <a:r>
              <a:rPr lang="en-US" sz="2000" b="1" dirty="0">
                <a:solidFill>
                  <a:srgbClr val="F0553E"/>
                </a:solidFill>
                <a:ea typeface="Verdana" panose="020B0604030504040204" pitchFamily="34" charset="0"/>
              </a:rPr>
              <a:t>U Login Account</a:t>
            </a:r>
          </a:p>
          <a:p>
            <a:pPr marL="914400" lvl="1" indent="-457200">
              <a:buFont typeface="+mj-lt"/>
              <a:buAutoNum type="arabicPeriod"/>
            </a:pPr>
            <a:r>
              <a:rPr lang="el-GR" sz="2000" dirty="0">
                <a:solidFill>
                  <a:schemeClr val="tx1">
                    <a:lumMod val="75000"/>
                    <a:lumOff val="25000"/>
                  </a:schemeClr>
                </a:solidFill>
                <a:ea typeface="Verdana" panose="020B0604030504040204" pitchFamily="34" charset="0"/>
              </a:rPr>
              <a:t>Ως οργανισμό μέσω του </a:t>
            </a:r>
            <a:r>
              <a:rPr lang="en-US" sz="2000" b="1" dirty="0">
                <a:solidFill>
                  <a:srgbClr val="F0553E"/>
                </a:solidFill>
                <a:ea typeface="Verdana" panose="020B0604030504040204" pitchFamily="34" charset="0"/>
              </a:rPr>
              <a:t>OID</a:t>
            </a:r>
            <a:r>
              <a:rPr lang="el-GR" sz="2000" b="1" dirty="0">
                <a:solidFill>
                  <a:schemeClr val="tx1">
                    <a:lumMod val="75000"/>
                    <a:lumOff val="25000"/>
                  </a:schemeClr>
                </a:solidFill>
                <a:ea typeface="Verdana" panose="020B0604030504040204" pitchFamily="34" charset="0"/>
              </a:rPr>
              <a:t> - </a:t>
            </a:r>
            <a:r>
              <a:rPr lang="el-GR" sz="2000" dirty="0">
                <a:solidFill>
                  <a:schemeClr val="tx1">
                    <a:lumMod val="75000"/>
                    <a:lumOff val="25000"/>
                  </a:schemeClr>
                </a:solidFill>
                <a:ea typeface="Verdana" panose="020B0604030504040204" pitchFamily="34" charset="0"/>
              </a:rPr>
              <a:t>Ο</a:t>
            </a:r>
            <a:r>
              <a:rPr lang="en-US" sz="2000" dirty="0" err="1">
                <a:solidFill>
                  <a:schemeClr val="tx1">
                    <a:lumMod val="75000"/>
                    <a:lumOff val="25000"/>
                  </a:schemeClr>
                </a:solidFill>
                <a:ea typeface="Verdana" panose="020B0604030504040204" pitchFamily="34" charset="0"/>
              </a:rPr>
              <a:t>rgani</a:t>
            </a:r>
            <a:r>
              <a:rPr lang="en-GB" sz="2000" dirty="0">
                <a:solidFill>
                  <a:schemeClr val="tx1">
                    <a:lumMod val="75000"/>
                    <a:lumOff val="25000"/>
                  </a:schemeClr>
                </a:solidFill>
                <a:ea typeface="Verdana" panose="020B0604030504040204" pitchFamily="34" charset="0"/>
              </a:rPr>
              <a:t>s</a:t>
            </a:r>
            <a:r>
              <a:rPr lang="en-US" sz="2000" dirty="0" err="1">
                <a:solidFill>
                  <a:schemeClr val="tx1">
                    <a:lumMod val="75000"/>
                    <a:lumOff val="25000"/>
                  </a:schemeClr>
                </a:solidFill>
                <a:ea typeface="Verdana" panose="020B0604030504040204" pitchFamily="34" charset="0"/>
              </a:rPr>
              <a:t>ation</a:t>
            </a:r>
            <a:r>
              <a:rPr lang="en-US" sz="2000" dirty="0">
                <a:solidFill>
                  <a:schemeClr val="tx1">
                    <a:lumMod val="75000"/>
                    <a:lumOff val="25000"/>
                  </a:schemeClr>
                </a:solidFill>
                <a:ea typeface="Verdana" panose="020B0604030504040204" pitchFamily="34" charset="0"/>
              </a:rPr>
              <a:t> I</a:t>
            </a:r>
            <a:r>
              <a:rPr lang="en-GB" sz="2000" dirty="0">
                <a:solidFill>
                  <a:schemeClr val="tx1">
                    <a:lumMod val="75000"/>
                    <a:lumOff val="25000"/>
                  </a:schemeClr>
                </a:solidFill>
                <a:ea typeface="Verdana" panose="020B0604030504040204" pitchFamily="34" charset="0"/>
              </a:rPr>
              <a:t>D</a:t>
            </a:r>
            <a:r>
              <a:rPr lang="en-US" sz="2000" dirty="0">
                <a:solidFill>
                  <a:schemeClr val="tx1">
                    <a:lumMod val="75000"/>
                    <a:lumOff val="25000"/>
                  </a:schemeClr>
                </a:solidFill>
                <a:ea typeface="Verdana" panose="020B0604030504040204" pitchFamily="34" charset="0"/>
              </a:rPr>
              <a:t>entification</a:t>
            </a:r>
            <a:endParaRPr lang="el-GR" sz="2000" dirty="0">
              <a:solidFill>
                <a:schemeClr val="tx1">
                  <a:lumMod val="75000"/>
                  <a:lumOff val="25000"/>
                </a:schemeClr>
              </a:solidFill>
              <a:ea typeface="Verdana" panose="020B0604030504040204" pitchFamily="34" charset="0"/>
            </a:endParaRPr>
          </a:p>
        </p:txBody>
      </p:sp>
      <p:sp>
        <p:nvSpPr>
          <p:cNvPr id="3" name="Rectangle 2">
            <a:extLst>
              <a:ext uri="{FF2B5EF4-FFF2-40B4-BE49-F238E27FC236}">
                <a16:creationId xmlns:a16="http://schemas.microsoft.com/office/drawing/2014/main" id="{FB4CF115-21EB-9041-4C6E-46AB75F642D5}"/>
              </a:ext>
            </a:extLst>
          </p:cNvPr>
          <p:cNvSpPr/>
          <p:nvPr/>
        </p:nvSpPr>
        <p:spPr>
          <a:xfrm>
            <a:off x="6915217" y="4779794"/>
            <a:ext cx="4658118" cy="369332"/>
          </a:xfrm>
          <a:prstGeom prst="rect">
            <a:avLst/>
          </a:prstGeom>
          <a:solidFill>
            <a:srgbClr val="FF0000"/>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err="1">
                <a:solidFill>
                  <a:schemeClr val="bg1"/>
                </a:solidFill>
                <a:latin typeface="Verdana" panose="020B0604030504040204" pitchFamily="34" charset="0"/>
                <a:ea typeface="Verdana" panose="020B0604030504040204" pitchFamily="34" charset="0"/>
              </a:rPr>
              <a:t>Organisation</a:t>
            </a:r>
            <a:r>
              <a:rPr lang="en-US" sz="1600" dirty="0">
                <a:solidFill>
                  <a:schemeClr val="bg1"/>
                </a:solidFill>
                <a:latin typeface="Verdana" panose="020B0604030504040204" pitchFamily="34" charset="0"/>
                <a:ea typeface="Verdana" panose="020B0604030504040204" pitchFamily="34" charset="0"/>
              </a:rPr>
              <a:t> Registration System </a:t>
            </a:r>
            <a:r>
              <a:rPr lang="el-GR" sz="1600" dirty="0">
                <a:solidFill>
                  <a:srgbClr val="FFFF00"/>
                </a:solidFill>
                <a:latin typeface="Verdana" panose="020B0604030504040204" pitchFamily="34" charset="0"/>
                <a:ea typeface="Verdana" panose="020B0604030504040204" pitchFamily="34" charset="0"/>
                <a:hlinkClick r:id="rId4"/>
              </a:rPr>
              <a:t>Οδηγός</a:t>
            </a:r>
            <a:r>
              <a:rPr lang="el-GR" dirty="0">
                <a:solidFill>
                  <a:srgbClr val="FFFF00"/>
                </a:solidFill>
                <a:latin typeface="Poppins"/>
                <a:hlinkClick r:id="rId4"/>
              </a:rPr>
              <a:t> </a:t>
            </a:r>
            <a:endParaRPr lang="el-GR" b="0" i="0" dirty="0">
              <a:solidFill>
                <a:srgbClr val="FFFF00"/>
              </a:solidFill>
              <a:effectLst/>
              <a:latin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1">
          <a:extLst>
            <a:ext uri="{FF2B5EF4-FFF2-40B4-BE49-F238E27FC236}">
              <a16:creationId xmlns:a16="http://schemas.microsoft.com/office/drawing/2014/main" id="{51F3EF5B-1ED9-C07E-FBDF-19134105E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DC76E-99C9-9A5E-BFCC-0D4A00BE3FCB}"/>
              </a:ext>
            </a:extLst>
          </p:cNvPr>
          <p:cNvSpPr>
            <a:spLocks noGrp="1"/>
          </p:cNvSpPr>
          <p:nvPr/>
        </p:nvSpPr>
        <p:spPr>
          <a:xfrm>
            <a:off x="470801" y="0"/>
            <a:ext cx="9252155" cy="73695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696"/>
              </a:lnSpc>
            </a:pPr>
            <a:r>
              <a:rPr lang="el-GR" sz="3600" b="1" dirty="0">
                <a:solidFill>
                  <a:schemeClr val="bg1"/>
                </a:solidFill>
                <a:latin typeface="Kollektif Bold"/>
              </a:rPr>
              <a:t>ΟΡΙΖΟΝΤΙΕΣ ΠΡΟΤΕΡΑΙΟΤΗΤΕΣ</a:t>
            </a:r>
            <a:r>
              <a:rPr lang="en-US" sz="3600" b="1" dirty="0">
                <a:solidFill>
                  <a:schemeClr val="bg1"/>
                </a:solidFill>
                <a:latin typeface="Kollektif Bold"/>
              </a:rPr>
              <a:t> </a:t>
            </a:r>
            <a:r>
              <a:rPr lang="el-GR" sz="3600" b="1" dirty="0">
                <a:solidFill>
                  <a:schemeClr val="bg1"/>
                </a:solidFill>
                <a:latin typeface="Kollektif Bold"/>
              </a:rPr>
              <a:t>ΠΡΟΓΡΑΜΜΑΤΟΣ</a:t>
            </a:r>
          </a:p>
        </p:txBody>
      </p:sp>
      <p:sp>
        <p:nvSpPr>
          <p:cNvPr id="8" name="Pentagon 29">
            <a:extLst>
              <a:ext uri="{FF2B5EF4-FFF2-40B4-BE49-F238E27FC236}">
                <a16:creationId xmlns:a16="http://schemas.microsoft.com/office/drawing/2014/main" id="{89F00352-8923-B4A2-E2FE-A015C9F84731}"/>
              </a:ext>
            </a:extLst>
          </p:cNvPr>
          <p:cNvSpPr/>
          <p:nvPr/>
        </p:nvSpPr>
        <p:spPr>
          <a:xfrm rot="5400000">
            <a:off x="-962593" y="2610115"/>
            <a:ext cx="5154824" cy="2838651"/>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Pentagon 29">
            <a:extLst>
              <a:ext uri="{FF2B5EF4-FFF2-40B4-BE49-F238E27FC236}">
                <a16:creationId xmlns:a16="http://schemas.microsoft.com/office/drawing/2014/main" id="{D4FB34B6-1D29-8239-7990-31D4517EF008}"/>
              </a:ext>
            </a:extLst>
          </p:cNvPr>
          <p:cNvSpPr/>
          <p:nvPr/>
        </p:nvSpPr>
        <p:spPr>
          <a:xfrm rot="5400000">
            <a:off x="2075078" y="2572334"/>
            <a:ext cx="5154824" cy="283865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Pentagon 29">
            <a:extLst>
              <a:ext uri="{FF2B5EF4-FFF2-40B4-BE49-F238E27FC236}">
                <a16:creationId xmlns:a16="http://schemas.microsoft.com/office/drawing/2014/main" id="{786689D9-20F6-EE2C-A674-9D373E9189E5}"/>
              </a:ext>
            </a:extLst>
          </p:cNvPr>
          <p:cNvSpPr/>
          <p:nvPr/>
        </p:nvSpPr>
        <p:spPr>
          <a:xfrm rot="5400000">
            <a:off x="5126603" y="2537206"/>
            <a:ext cx="5154824" cy="283865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Pentagon 29">
            <a:extLst>
              <a:ext uri="{FF2B5EF4-FFF2-40B4-BE49-F238E27FC236}">
                <a16:creationId xmlns:a16="http://schemas.microsoft.com/office/drawing/2014/main" id="{1868EAC3-D547-3A44-2997-26963DFD5160}"/>
              </a:ext>
            </a:extLst>
          </p:cNvPr>
          <p:cNvSpPr/>
          <p:nvPr/>
        </p:nvSpPr>
        <p:spPr>
          <a:xfrm rot="5400000">
            <a:off x="8123004" y="2537207"/>
            <a:ext cx="5154824" cy="2838651"/>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2" name="Rectangle 11">
            <a:extLst>
              <a:ext uri="{FF2B5EF4-FFF2-40B4-BE49-F238E27FC236}">
                <a16:creationId xmlns:a16="http://schemas.microsoft.com/office/drawing/2014/main" id="{92BBFD46-B5E2-A27D-63E7-28333411B614}"/>
              </a:ext>
            </a:extLst>
          </p:cNvPr>
          <p:cNvSpPr/>
          <p:nvPr/>
        </p:nvSpPr>
        <p:spPr>
          <a:xfrm>
            <a:off x="191503" y="1379119"/>
            <a:ext cx="2855434" cy="1621717"/>
          </a:xfrm>
          <a:prstGeom prst="rect">
            <a:avLst/>
          </a:prstGeom>
          <a:gradFill flip="none" rotWithShape="1">
            <a:gsLst>
              <a:gs pos="100000">
                <a:schemeClr val="bg1"/>
              </a:gs>
              <a:gs pos="0">
                <a:schemeClr val="bg1">
                  <a:lumMod val="95000"/>
                </a:schemeClr>
              </a:gs>
            </a:gsLst>
            <a:lin ang="16200000" scaled="1"/>
            <a:tileRect/>
          </a:gradFill>
          <a:ln w="28575">
            <a:solidFill>
              <a:srgbClr val="92D050"/>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l-GR" sz="2000" b="1" dirty="0">
                <a:solidFill>
                  <a:schemeClr val="accent6"/>
                </a:solidFill>
                <a:latin typeface="Verdana" panose="020B0604030504040204" pitchFamily="34" charset="0"/>
                <a:ea typeface="Verdana" panose="020B0604030504040204" pitchFamily="34" charset="0"/>
                <a:cs typeface="Arial" pitchFamily="34" charset="0"/>
              </a:rPr>
              <a:t>Περιβάλλον και καταπολέμηση της Κλιματικής Αλλαγής</a:t>
            </a:r>
          </a:p>
        </p:txBody>
      </p:sp>
      <p:sp>
        <p:nvSpPr>
          <p:cNvPr id="13" name="Rectangle 12">
            <a:extLst>
              <a:ext uri="{FF2B5EF4-FFF2-40B4-BE49-F238E27FC236}">
                <a16:creationId xmlns:a16="http://schemas.microsoft.com/office/drawing/2014/main" id="{84ECFB6B-8BAB-9A2D-FDA2-5DD4C744323C}"/>
              </a:ext>
            </a:extLst>
          </p:cNvPr>
          <p:cNvSpPr/>
          <p:nvPr/>
        </p:nvSpPr>
        <p:spPr>
          <a:xfrm>
            <a:off x="3204686" y="1379120"/>
            <a:ext cx="2855434" cy="1621717"/>
          </a:xfrm>
          <a:prstGeom prst="rect">
            <a:avLst/>
          </a:prstGeom>
          <a:gradFill flip="none" rotWithShape="1">
            <a:gsLst>
              <a:gs pos="100000">
                <a:schemeClr val="bg1"/>
              </a:gs>
              <a:gs pos="0">
                <a:schemeClr val="bg1">
                  <a:lumMod val="95000"/>
                </a:schemeClr>
              </a:gs>
            </a:gsLst>
            <a:lin ang="16200000" scaled="1"/>
            <a:tileRect/>
          </a:gradFill>
          <a:ln w="28575">
            <a:solidFill>
              <a:schemeClr val="accent2"/>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lvl="0" algn="ctr" defTabSz="800100">
              <a:lnSpc>
                <a:spcPct val="90000"/>
              </a:lnSpc>
              <a:spcBef>
                <a:spcPct val="0"/>
              </a:spcBef>
              <a:spcAft>
                <a:spcPct val="35000"/>
              </a:spcAft>
            </a:pPr>
            <a:r>
              <a:rPr lang="el-GR" sz="2000" b="1" kern="1200" dirty="0">
                <a:solidFill>
                  <a:schemeClr val="accent2"/>
                </a:solidFill>
                <a:latin typeface="Verdana" panose="020B0604030504040204" pitchFamily="34" charset="0"/>
                <a:ea typeface="Verdana" panose="020B0604030504040204" pitchFamily="34" charset="0"/>
                <a:cs typeface="Arial" pitchFamily="34" charset="0"/>
              </a:rPr>
              <a:t>Συμπερίληψη και Διαφορετικότητα</a:t>
            </a:r>
            <a:endParaRPr lang="en-US" sz="2000" b="1" kern="1200" dirty="0">
              <a:solidFill>
                <a:schemeClr val="accent2"/>
              </a:solidFill>
              <a:latin typeface="Verdana" panose="020B0604030504040204" pitchFamily="34" charset="0"/>
              <a:ea typeface="Verdana" panose="020B0604030504040204" pitchFamily="34" charset="0"/>
              <a:cs typeface="Arial" pitchFamily="34" charset="0"/>
            </a:endParaRPr>
          </a:p>
        </p:txBody>
      </p:sp>
      <p:sp>
        <p:nvSpPr>
          <p:cNvPr id="14" name="Rectangle 13">
            <a:extLst>
              <a:ext uri="{FF2B5EF4-FFF2-40B4-BE49-F238E27FC236}">
                <a16:creationId xmlns:a16="http://schemas.microsoft.com/office/drawing/2014/main" id="{B696B746-014B-8279-3FFE-1C4E386FDE1F}"/>
              </a:ext>
            </a:extLst>
          </p:cNvPr>
          <p:cNvSpPr/>
          <p:nvPr/>
        </p:nvSpPr>
        <p:spPr>
          <a:xfrm>
            <a:off x="6285895" y="1394812"/>
            <a:ext cx="2855434" cy="1621717"/>
          </a:xfrm>
          <a:prstGeom prst="rect">
            <a:avLst/>
          </a:prstGeom>
          <a:gradFill flip="none" rotWithShape="1">
            <a:gsLst>
              <a:gs pos="100000">
                <a:schemeClr val="bg1"/>
              </a:gs>
              <a:gs pos="0">
                <a:schemeClr val="bg1">
                  <a:lumMod val="95000"/>
                </a:schemeClr>
              </a:gs>
            </a:gsLst>
            <a:lin ang="16200000" scaled="1"/>
            <a:tileRect/>
          </a:gradFill>
          <a:ln w="28575">
            <a:solidFill>
              <a:schemeClr val="accent1"/>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2000" b="1" dirty="0">
                <a:solidFill>
                  <a:schemeClr val="accent1"/>
                </a:solidFill>
                <a:latin typeface="Open Sans" panose="020B0606030504020204" pitchFamily="34" charset="0"/>
              </a:rPr>
              <a:t>Ψηφιακός Μετασχηματισμός</a:t>
            </a:r>
          </a:p>
        </p:txBody>
      </p:sp>
      <p:sp>
        <p:nvSpPr>
          <p:cNvPr id="15" name="Rectangle 14">
            <a:extLst>
              <a:ext uri="{FF2B5EF4-FFF2-40B4-BE49-F238E27FC236}">
                <a16:creationId xmlns:a16="http://schemas.microsoft.com/office/drawing/2014/main" id="{324AA76D-02C0-D4B9-2947-90A5BFA28047}"/>
              </a:ext>
            </a:extLst>
          </p:cNvPr>
          <p:cNvSpPr/>
          <p:nvPr/>
        </p:nvSpPr>
        <p:spPr>
          <a:xfrm>
            <a:off x="9272699" y="1394811"/>
            <a:ext cx="2855434" cy="1621717"/>
          </a:xfrm>
          <a:prstGeom prst="rect">
            <a:avLst/>
          </a:prstGeom>
          <a:gradFill flip="none" rotWithShape="1">
            <a:gsLst>
              <a:gs pos="100000">
                <a:schemeClr val="bg1"/>
              </a:gs>
              <a:gs pos="0">
                <a:schemeClr val="bg1">
                  <a:lumMod val="95000"/>
                </a:schemeClr>
              </a:gs>
            </a:gsLst>
            <a:lin ang="16200000" scaled="1"/>
            <a:tileRect/>
          </a:gradFill>
          <a:ln w="28575">
            <a:solidFill>
              <a:schemeClr val="accent4"/>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l-GR" sz="2000" b="1" dirty="0">
                <a:solidFill>
                  <a:schemeClr val="accent4"/>
                </a:solidFill>
                <a:latin typeface="Verdana" panose="020B0604030504040204" pitchFamily="34" charset="0"/>
                <a:ea typeface="Verdana" panose="020B0604030504040204" pitchFamily="34" charset="0"/>
                <a:cs typeface="Arial" pitchFamily="34" charset="0"/>
              </a:rPr>
              <a:t>Συμμετοχή στο δημοκρατικό βίο, κοινές αξίες και συμμετοχή των πολιτών στα κοινά</a:t>
            </a:r>
            <a:endParaRPr lang="en-US" sz="2000" dirty="0">
              <a:solidFill>
                <a:schemeClr val="accent4"/>
              </a:solidFill>
            </a:endParaRPr>
          </a:p>
        </p:txBody>
      </p:sp>
      <p:pic>
        <p:nvPicPr>
          <p:cNvPr id="20" name="Graphic 19" descr="Sustainability with solid fill">
            <a:extLst>
              <a:ext uri="{FF2B5EF4-FFF2-40B4-BE49-F238E27FC236}">
                <a16:creationId xmlns:a16="http://schemas.microsoft.com/office/drawing/2014/main" id="{1D49A496-C80C-19F7-B978-CAB0641AF7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9565" y="3169525"/>
            <a:ext cx="1915391" cy="1915391"/>
          </a:xfrm>
          <a:prstGeom prst="rect">
            <a:avLst/>
          </a:prstGeom>
        </p:spPr>
      </p:pic>
      <p:pic>
        <p:nvPicPr>
          <p:cNvPr id="21" name="Graphic 20" descr="Group success with solid fill">
            <a:extLst>
              <a:ext uri="{FF2B5EF4-FFF2-40B4-BE49-F238E27FC236}">
                <a16:creationId xmlns:a16="http://schemas.microsoft.com/office/drawing/2014/main" id="{9C1EFF10-5E62-FF12-3EFA-E618D779D5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34763" y="3312885"/>
            <a:ext cx="1621717" cy="1621717"/>
          </a:xfrm>
          <a:prstGeom prst="rect">
            <a:avLst/>
          </a:prstGeom>
        </p:spPr>
      </p:pic>
      <p:pic>
        <p:nvPicPr>
          <p:cNvPr id="22" name="Graphic 21" descr="Internet with solid fill">
            <a:extLst>
              <a:ext uri="{FF2B5EF4-FFF2-40B4-BE49-F238E27FC236}">
                <a16:creationId xmlns:a16="http://schemas.microsoft.com/office/drawing/2014/main" id="{5FEAC634-5B19-AA1C-AD17-C1660C3400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71872" y="3169525"/>
            <a:ext cx="1683479" cy="1683479"/>
          </a:xfrm>
          <a:prstGeom prst="rect">
            <a:avLst/>
          </a:prstGeom>
        </p:spPr>
      </p:pic>
      <p:pic>
        <p:nvPicPr>
          <p:cNvPr id="23" name="Graphic 22" descr="Cycle with people with solid fill">
            <a:extLst>
              <a:ext uri="{FF2B5EF4-FFF2-40B4-BE49-F238E27FC236}">
                <a16:creationId xmlns:a16="http://schemas.microsoft.com/office/drawing/2014/main" id="{8BF9B252-E5BD-2F06-4B38-4ACF8373E1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18271" y="3250438"/>
            <a:ext cx="1684164" cy="1684164"/>
          </a:xfrm>
          <a:prstGeom prst="rect">
            <a:avLst/>
          </a:prstGeom>
        </p:spPr>
      </p:pic>
    </p:spTree>
    <p:extLst>
      <p:ext uri="{BB962C8B-B14F-4D97-AF65-F5344CB8AC3E}">
        <p14:creationId xmlns:p14="http://schemas.microsoft.com/office/powerpoint/2010/main" val="400677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20000" decel="8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circle(in)">
                                      <p:cBhvr>
                                        <p:cTn id="29" dur="2000"/>
                                        <p:tgtEl>
                                          <p:spTgt spid="13"/>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circle(in)">
                                      <p:cBhvr>
                                        <p:cTn id="3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6F8AAC-2DAA-0346-B3D2-B832D159BF4C}"/>
              </a:ext>
            </a:extLst>
          </p:cNvPr>
          <p:cNvSpPr txBox="1"/>
          <p:nvPr/>
        </p:nvSpPr>
        <p:spPr>
          <a:xfrm flipH="1">
            <a:off x="-1" y="60190"/>
            <a:ext cx="10684042" cy="492443"/>
          </a:xfrm>
          <a:prstGeom prst="rect">
            <a:avLst/>
          </a:prstGeom>
          <a:noFill/>
        </p:spPr>
        <p:txBody>
          <a:bodyPr wrap="square" rtlCol="0">
            <a:spAutoFit/>
          </a:bodyPr>
          <a:lstStyle/>
          <a:p>
            <a:r>
              <a:rPr lang="en-US" sz="2600" b="1" dirty="0">
                <a:solidFill>
                  <a:schemeClr val="bg1"/>
                </a:solidFill>
                <a:ea typeface="Verdana" panose="020B0604030504040204" pitchFamily="34" charset="0"/>
              </a:rPr>
              <a:t>E</a:t>
            </a:r>
            <a:r>
              <a:rPr lang="el-GR" sz="2600" b="1" dirty="0">
                <a:solidFill>
                  <a:schemeClr val="bg1"/>
                </a:solidFill>
                <a:ea typeface="Verdana" panose="020B0604030504040204" pitchFamily="34" charset="0"/>
              </a:rPr>
              <a:t>ΝΗΜΕΡΩΣΗ </a:t>
            </a:r>
            <a:r>
              <a:rPr lang="en-US" sz="2600" b="1" dirty="0">
                <a:solidFill>
                  <a:schemeClr val="bg1"/>
                </a:solidFill>
                <a:ea typeface="Verdana" panose="020B0604030504040204" pitchFamily="34" charset="0"/>
              </a:rPr>
              <a:t>ORS/OID</a:t>
            </a:r>
            <a:endParaRPr lang="en-GB" sz="2600" b="1" dirty="0">
              <a:solidFill>
                <a:schemeClr val="bg1"/>
              </a:solidFill>
              <a:ea typeface="Verdana" panose="020B0604030504040204" pitchFamily="34" charset="0"/>
            </a:endParaRPr>
          </a:p>
        </p:txBody>
      </p:sp>
      <p:sp>
        <p:nvSpPr>
          <p:cNvPr id="3" name="Rectangle 2">
            <a:extLst>
              <a:ext uri="{FF2B5EF4-FFF2-40B4-BE49-F238E27FC236}">
                <a16:creationId xmlns:a16="http://schemas.microsoft.com/office/drawing/2014/main" id="{C0CC7049-649F-0681-BFFC-05CA1B1349BD}"/>
              </a:ext>
            </a:extLst>
          </p:cNvPr>
          <p:cNvSpPr/>
          <p:nvPr/>
        </p:nvSpPr>
        <p:spPr>
          <a:xfrm>
            <a:off x="-1" y="-38986"/>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600" b="1" dirty="0">
                <a:solidFill>
                  <a:schemeClr val="bg1"/>
                </a:solidFill>
                <a:ea typeface="Verdana" panose="020B0604030504040204" pitchFamily="34" charset="0"/>
              </a:rPr>
              <a:t>ΑΝΑΖΗΤΗΣΗ ΟΡΓΑΝΙΣΜΟΥ</a:t>
            </a:r>
            <a:endParaRPr lang="en-GB" sz="2600" b="1" dirty="0">
              <a:solidFill>
                <a:schemeClr val="bg1"/>
              </a:solidFill>
              <a:ea typeface="Verdana" panose="020B0604030504040204" pitchFamily="34" charset="0"/>
            </a:endParaRPr>
          </a:p>
        </p:txBody>
      </p:sp>
      <p:pic>
        <p:nvPicPr>
          <p:cNvPr id="8" name="Picture 7">
            <a:extLst>
              <a:ext uri="{FF2B5EF4-FFF2-40B4-BE49-F238E27FC236}">
                <a16:creationId xmlns:a16="http://schemas.microsoft.com/office/drawing/2014/main" id="{48B1514F-E08C-DAB7-A7F3-62F1B02A8F75}"/>
              </a:ext>
            </a:extLst>
          </p:cNvPr>
          <p:cNvPicPr>
            <a:picLocks noChangeAspect="1"/>
          </p:cNvPicPr>
          <p:nvPr/>
        </p:nvPicPr>
        <p:blipFill rotWithShape="1">
          <a:blip r:embed="rId3"/>
          <a:srcRect b="4739"/>
          <a:stretch/>
        </p:blipFill>
        <p:spPr>
          <a:xfrm>
            <a:off x="0" y="711889"/>
            <a:ext cx="12192000" cy="4500191"/>
          </a:xfrm>
          <a:prstGeom prst="rect">
            <a:avLst/>
          </a:prstGeom>
        </p:spPr>
      </p:pic>
      <p:sp>
        <p:nvSpPr>
          <p:cNvPr id="10" name="TextBox 9">
            <a:extLst>
              <a:ext uri="{FF2B5EF4-FFF2-40B4-BE49-F238E27FC236}">
                <a16:creationId xmlns:a16="http://schemas.microsoft.com/office/drawing/2014/main" id="{74E20A38-5F35-36E7-3BF8-F830F156F1EC}"/>
              </a:ext>
            </a:extLst>
          </p:cNvPr>
          <p:cNvSpPr txBox="1"/>
          <p:nvPr/>
        </p:nvSpPr>
        <p:spPr>
          <a:xfrm>
            <a:off x="15240" y="5686157"/>
            <a:ext cx="11399520" cy="1169551"/>
          </a:xfrm>
          <a:prstGeom prst="rect">
            <a:avLst/>
          </a:prstGeom>
          <a:solidFill>
            <a:srgbClr val="FF0000"/>
          </a:solidFill>
        </p:spPr>
        <p:txBody>
          <a:bodyPr wrap="square">
            <a:spAutoFit/>
          </a:bodyPr>
          <a:lstStyle/>
          <a:p>
            <a:pPr marL="285750" indent="-285750">
              <a:buFont typeface="Arial" panose="020B0604020202020204" pitchFamily="34" charset="0"/>
              <a:buChar char="•"/>
            </a:pPr>
            <a:r>
              <a:rPr lang="el-GR" sz="1400" dirty="0">
                <a:solidFill>
                  <a:schemeClr val="bg1"/>
                </a:solidFill>
                <a:latin typeface="Verdana" panose="020B0604030504040204" pitchFamily="34" charset="0"/>
                <a:ea typeface="Verdana" panose="020B0604030504040204" pitchFamily="34" charset="0"/>
              </a:rPr>
              <a:t>Μέσω του ΕΕ</a:t>
            </a:r>
            <a:r>
              <a:rPr lang="en-GB" sz="1400" dirty="0">
                <a:solidFill>
                  <a:schemeClr val="bg1"/>
                </a:solidFill>
                <a:latin typeface="Verdana" panose="020B0604030504040204" pitchFamily="34" charset="0"/>
                <a:ea typeface="Verdana" panose="020B0604030504040204" pitchFamily="34" charset="0"/>
              </a:rPr>
              <a:t>SC </a:t>
            </a:r>
            <a:r>
              <a:rPr lang="el-GR" sz="1400" dirty="0">
                <a:solidFill>
                  <a:schemeClr val="bg1"/>
                </a:solidFill>
                <a:latin typeface="Verdana" panose="020B0604030504040204" pitchFamily="34" charset="0"/>
                <a:ea typeface="Verdana" panose="020B0604030504040204" pitchFamily="34" charset="0"/>
              </a:rPr>
              <a:t>&gt; </a:t>
            </a:r>
            <a:r>
              <a:rPr lang="en-GB" sz="1400" dirty="0">
                <a:solidFill>
                  <a:schemeClr val="bg1"/>
                </a:solidFill>
                <a:latin typeface="Verdana" panose="020B0604030504040204" pitchFamily="34" charset="0"/>
                <a:ea typeface="Verdana" panose="020B0604030504040204" pitchFamily="34" charset="0"/>
              </a:rPr>
              <a:t>Organisations </a:t>
            </a:r>
            <a:r>
              <a:rPr lang="el-GR" sz="1400" dirty="0">
                <a:solidFill>
                  <a:schemeClr val="bg1"/>
                </a:solidFill>
                <a:latin typeface="Verdana" panose="020B0604030504040204" pitchFamily="34" charset="0"/>
                <a:ea typeface="Verdana" panose="020B0604030504040204" pitchFamily="34" charset="0"/>
              </a:rPr>
              <a:t>&gt; </a:t>
            </a:r>
            <a:r>
              <a:rPr lang="en-US" sz="1400" dirty="0">
                <a:solidFill>
                  <a:schemeClr val="bg1"/>
                </a:solidFill>
                <a:latin typeface="Verdana" panose="020B0604030504040204" pitchFamily="34" charset="0"/>
                <a:ea typeface="Verdana" panose="020B0604030504040204" pitchFamily="34" charset="0"/>
              </a:rPr>
              <a:t>Search for an Organisation:</a:t>
            </a:r>
            <a:r>
              <a:rPr lang="en-GB" sz="1400" dirty="0">
                <a:solidFill>
                  <a:schemeClr val="bg1"/>
                </a:solidFill>
                <a:latin typeface="Verdana" panose="020B0604030504040204" pitchFamily="34" charset="0"/>
                <a:ea typeface="Verdana" panose="020B0604030504040204" pitchFamily="34" charset="0"/>
              </a:rPr>
              <a:t> </a:t>
            </a:r>
            <a:r>
              <a:rPr lang="el-GR" sz="1400" dirty="0">
                <a:solidFill>
                  <a:schemeClr val="bg1"/>
                </a:solidFill>
                <a:latin typeface="Verdana" panose="020B0604030504040204" pitchFamily="34" charset="0"/>
                <a:ea typeface="Verdana" panose="020B0604030504040204" pitchFamily="34" charset="0"/>
              </a:rPr>
              <a:t>αναζητήστε τον οργανισμό σας, για αποφυγή πολλαπλών εγγραφών</a:t>
            </a:r>
            <a:endParaRPr lang="en-US"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l-GR" sz="1400" dirty="0">
                <a:solidFill>
                  <a:schemeClr val="bg1"/>
                </a:solidFill>
                <a:latin typeface="Verdana" panose="020B0604030504040204" pitchFamily="34" charset="0"/>
                <a:ea typeface="Verdana" panose="020B0604030504040204" pitchFamily="34" charset="0"/>
              </a:rPr>
              <a:t>Προσθέστε λέξεις - κλειδιά για την έρευνα (π.χ. όνομα, </a:t>
            </a:r>
            <a:r>
              <a:rPr lang="en-US" sz="1400" dirty="0">
                <a:solidFill>
                  <a:schemeClr val="bg1"/>
                </a:solidFill>
                <a:latin typeface="Verdana" panose="020B0604030504040204" pitchFamily="34" charset="0"/>
                <a:ea typeface="Verdana" panose="020B0604030504040204" pitchFamily="34" charset="0"/>
              </a:rPr>
              <a:t>links)</a:t>
            </a:r>
            <a:r>
              <a:rPr lang="el-GR" sz="1400" dirty="0">
                <a:solidFill>
                  <a:schemeClr val="bg1"/>
                </a:solidFill>
                <a:latin typeface="Verdana" panose="020B0604030504040204" pitchFamily="34" charset="0"/>
                <a:ea typeface="Verdana" panose="020B0604030504040204" pitchFamily="34" charset="0"/>
              </a:rPr>
              <a:t> </a:t>
            </a:r>
            <a:endParaRPr lang="en-US"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l-GR" sz="1400" dirty="0">
                <a:solidFill>
                  <a:schemeClr val="bg1"/>
                </a:solidFill>
                <a:latin typeface="Verdana" panose="020B0604030504040204" pitchFamily="34" charset="0"/>
                <a:ea typeface="Verdana" panose="020B0604030504040204" pitchFamily="34" charset="0"/>
              </a:rPr>
              <a:t>Τροποποιήστε τυχόν επιπλέον φίλτρα</a:t>
            </a:r>
            <a:endParaRPr lang="en-US"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l-GR" sz="1400" dirty="0">
                <a:solidFill>
                  <a:schemeClr val="bg1"/>
                </a:solidFill>
                <a:latin typeface="Verdana" panose="020B0604030504040204" pitchFamily="34" charset="0"/>
                <a:ea typeface="Verdana" panose="020B0604030504040204" pitchFamily="34" charset="0"/>
              </a:rPr>
              <a:t>Αποτελέσματα εύρεσης </a:t>
            </a:r>
          </a:p>
        </p:txBody>
      </p:sp>
      <p:sp>
        <p:nvSpPr>
          <p:cNvPr id="11" name="Rectangle 10">
            <a:extLst>
              <a:ext uri="{FF2B5EF4-FFF2-40B4-BE49-F238E27FC236}">
                <a16:creationId xmlns:a16="http://schemas.microsoft.com/office/drawing/2014/main" id="{93DB0E64-36FA-4F9E-0AD9-B9B3557106C9}"/>
              </a:ext>
            </a:extLst>
          </p:cNvPr>
          <p:cNvSpPr/>
          <p:nvPr/>
        </p:nvSpPr>
        <p:spPr>
          <a:xfrm>
            <a:off x="24958" y="1524000"/>
            <a:ext cx="1194242" cy="1066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4" name="Picture 3">
            <a:extLst>
              <a:ext uri="{FF2B5EF4-FFF2-40B4-BE49-F238E27FC236}">
                <a16:creationId xmlns:a16="http://schemas.microsoft.com/office/drawing/2014/main" id="{E9D8325E-FA8D-88DA-8583-4146552067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65203" y="6146111"/>
            <a:ext cx="688697" cy="590005"/>
          </a:xfrm>
          <a:prstGeom prst="rect">
            <a:avLst/>
          </a:prstGeom>
        </p:spPr>
      </p:pic>
      <p:sp>
        <p:nvSpPr>
          <p:cNvPr id="13" name="object 13">
            <a:extLst>
              <a:ext uri="{FF2B5EF4-FFF2-40B4-BE49-F238E27FC236}">
                <a16:creationId xmlns:a16="http://schemas.microsoft.com/office/drawing/2014/main" id="{723A9A5A-2E73-E6AF-BBF3-C6545483BDE6}"/>
              </a:ext>
            </a:extLst>
          </p:cNvPr>
          <p:cNvSpPr txBox="1"/>
          <p:nvPr/>
        </p:nvSpPr>
        <p:spPr>
          <a:xfrm>
            <a:off x="5739130" y="3704987"/>
            <a:ext cx="2771140" cy="764312"/>
          </a:xfrm>
          <a:prstGeom prst="rect">
            <a:avLst/>
          </a:prstGeom>
        </p:spPr>
        <p:txBody>
          <a:bodyPr vert="horz" wrap="square" lIns="0" tIns="12700" rIns="0" bIns="0" rtlCol="0">
            <a:spAutoFit/>
          </a:bodyPr>
          <a:lstStyle/>
          <a:p>
            <a:pPr marL="12700" marR="5080" algn="just">
              <a:spcBef>
                <a:spcPts val="100"/>
              </a:spcBef>
            </a:pPr>
            <a:r>
              <a:rPr sz="1200" dirty="0">
                <a:solidFill>
                  <a:srgbClr val="FF0000"/>
                </a:solidFill>
                <a:latin typeface="+mj-lt"/>
                <a:cs typeface="Calibri"/>
              </a:rPr>
              <a:t>Θα</a:t>
            </a:r>
            <a:r>
              <a:rPr sz="1200" spc="5" dirty="0">
                <a:solidFill>
                  <a:srgbClr val="FF0000"/>
                </a:solidFill>
                <a:latin typeface="+mj-lt"/>
                <a:cs typeface="Calibri"/>
              </a:rPr>
              <a:t> </a:t>
            </a:r>
            <a:r>
              <a:rPr sz="1200" spc="-5" dirty="0">
                <a:solidFill>
                  <a:srgbClr val="FF0000"/>
                </a:solidFill>
                <a:latin typeface="+mj-lt"/>
                <a:cs typeface="Calibri"/>
              </a:rPr>
              <a:t>προχωρήσετε</a:t>
            </a:r>
            <a:r>
              <a:rPr sz="1200" dirty="0">
                <a:solidFill>
                  <a:srgbClr val="FF0000"/>
                </a:solidFill>
                <a:latin typeface="+mj-lt"/>
                <a:cs typeface="Calibri"/>
              </a:rPr>
              <a:t> σε</a:t>
            </a:r>
            <a:r>
              <a:rPr sz="1200" spc="5" dirty="0">
                <a:solidFill>
                  <a:srgbClr val="FF0000"/>
                </a:solidFill>
                <a:latin typeface="+mj-lt"/>
                <a:cs typeface="Calibri"/>
              </a:rPr>
              <a:t> </a:t>
            </a:r>
            <a:r>
              <a:rPr sz="1200" spc="-10" dirty="0">
                <a:solidFill>
                  <a:srgbClr val="FF0000"/>
                </a:solidFill>
                <a:latin typeface="+mj-lt"/>
                <a:cs typeface="Calibri"/>
              </a:rPr>
              <a:t>αυτό</a:t>
            </a:r>
            <a:r>
              <a:rPr sz="1200" spc="-5" dirty="0">
                <a:solidFill>
                  <a:srgbClr val="FF0000"/>
                </a:solidFill>
                <a:latin typeface="+mj-lt"/>
                <a:cs typeface="Calibri"/>
              </a:rPr>
              <a:t> το</a:t>
            </a:r>
            <a:r>
              <a:rPr sz="1200" dirty="0">
                <a:solidFill>
                  <a:srgbClr val="FF0000"/>
                </a:solidFill>
                <a:latin typeface="+mj-lt"/>
                <a:cs typeface="Calibri"/>
              </a:rPr>
              <a:t> </a:t>
            </a:r>
            <a:r>
              <a:rPr sz="1200" spc="-5" dirty="0">
                <a:solidFill>
                  <a:srgbClr val="FF0000"/>
                </a:solidFill>
                <a:latin typeface="+mj-lt"/>
                <a:cs typeface="Calibri"/>
              </a:rPr>
              <a:t>βήμα,</a:t>
            </a:r>
            <a:r>
              <a:rPr sz="1200" spc="235" dirty="0">
                <a:solidFill>
                  <a:srgbClr val="FF0000"/>
                </a:solidFill>
                <a:latin typeface="+mj-lt"/>
                <a:cs typeface="Calibri"/>
              </a:rPr>
              <a:t> </a:t>
            </a:r>
            <a:r>
              <a:rPr sz="1200" spc="-5" dirty="0">
                <a:solidFill>
                  <a:srgbClr val="FF0000"/>
                </a:solidFill>
                <a:latin typeface="+mj-lt"/>
                <a:cs typeface="Calibri"/>
              </a:rPr>
              <a:t>μόνο </a:t>
            </a:r>
            <a:r>
              <a:rPr sz="1200" spc="-235" dirty="0">
                <a:solidFill>
                  <a:srgbClr val="FF0000"/>
                </a:solidFill>
                <a:latin typeface="+mj-lt"/>
                <a:cs typeface="Calibri"/>
              </a:rPr>
              <a:t> </a:t>
            </a:r>
            <a:r>
              <a:rPr sz="1200" dirty="0">
                <a:solidFill>
                  <a:srgbClr val="FF0000"/>
                </a:solidFill>
                <a:latin typeface="+mj-lt"/>
                <a:cs typeface="Calibri"/>
              </a:rPr>
              <a:t>εάν </a:t>
            </a:r>
            <a:r>
              <a:rPr sz="1200" spc="-10" dirty="0">
                <a:solidFill>
                  <a:srgbClr val="FF0000"/>
                </a:solidFill>
                <a:latin typeface="+mj-lt"/>
                <a:cs typeface="Calibri"/>
              </a:rPr>
              <a:t>δεν </a:t>
            </a:r>
            <a:r>
              <a:rPr sz="1200" spc="-5" dirty="0">
                <a:solidFill>
                  <a:srgbClr val="FF0000"/>
                </a:solidFill>
                <a:latin typeface="+mj-lt"/>
                <a:cs typeface="Calibri"/>
              </a:rPr>
              <a:t>έχετε εντοπίσει τον οργανισμό </a:t>
            </a:r>
            <a:r>
              <a:rPr sz="1200" dirty="0">
                <a:solidFill>
                  <a:srgbClr val="FF0000"/>
                </a:solidFill>
                <a:latin typeface="+mj-lt"/>
                <a:cs typeface="Calibri"/>
              </a:rPr>
              <a:t>σας. </a:t>
            </a:r>
            <a:r>
              <a:rPr sz="1200" spc="5" dirty="0">
                <a:solidFill>
                  <a:srgbClr val="FF0000"/>
                </a:solidFill>
                <a:latin typeface="+mj-lt"/>
                <a:cs typeface="Calibri"/>
              </a:rPr>
              <a:t> </a:t>
            </a:r>
            <a:endParaRPr lang="el-GR" sz="1200" spc="5" dirty="0">
              <a:solidFill>
                <a:srgbClr val="FF0000"/>
              </a:solidFill>
              <a:latin typeface="+mj-lt"/>
              <a:cs typeface="Calibri"/>
            </a:endParaRPr>
          </a:p>
          <a:p>
            <a:pPr marL="12700" marR="5080" algn="just">
              <a:spcBef>
                <a:spcPts val="100"/>
              </a:spcBef>
            </a:pPr>
            <a:r>
              <a:rPr sz="1200" spc="-5" dirty="0" err="1">
                <a:solidFill>
                  <a:srgbClr val="FF0000"/>
                </a:solidFill>
                <a:latin typeface="+mj-lt"/>
                <a:cs typeface="Calibri"/>
              </a:rPr>
              <a:t>Γι</a:t>
            </a:r>
            <a:r>
              <a:rPr sz="1200" spc="-5" dirty="0">
                <a:solidFill>
                  <a:srgbClr val="FF0000"/>
                </a:solidFill>
                <a:latin typeface="+mj-lt"/>
                <a:cs typeface="Calibri"/>
              </a:rPr>
              <a:t>α </a:t>
            </a:r>
            <a:r>
              <a:rPr sz="1200" dirty="0">
                <a:solidFill>
                  <a:srgbClr val="FF0000"/>
                </a:solidFill>
                <a:latin typeface="+mj-lt"/>
                <a:cs typeface="Calibri"/>
              </a:rPr>
              <a:t>την </a:t>
            </a:r>
            <a:r>
              <a:rPr sz="1200" spc="-5" dirty="0">
                <a:solidFill>
                  <a:srgbClr val="FF0000"/>
                </a:solidFill>
                <a:latin typeface="+mj-lt"/>
                <a:cs typeface="Calibri"/>
              </a:rPr>
              <a:t>εγγραφή είναι απαραίτητη </a:t>
            </a:r>
            <a:r>
              <a:rPr sz="1200" dirty="0">
                <a:solidFill>
                  <a:srgbClr val="FF0000"/>
                </a:solidFill>
                <a:latin typeface="+mj-lt"/>
                <a:cs typeface="Calibri"/>
              </a:rPr>
              <a:t>η </a:t>
            </a:r>
            <a:r>
              <a:rPr sz="1200" spc="-5" dirty="0">
                <a:solidFill>
                  <a:srgbClr val="FF0000"/>
                </a:solidFill>
                <a:latin typeface="+mj-lt"/>
                <a:cs typeface="Calibri"/>
              </a:rPr>
              <a:t>χρήση </a:t>
            </a:r>
            <a:r>
              <a:rPr sz="1200" dirty="0">
                <a:solidFill>
                  <a:srgbClr val="FF0000"/>
                </a:solidFill>
                <a:latin typeface="+mj-lt"/>
                <a:cs typeface="Calibri"/>
              </a:rPr>
              <a:t> των</a:t>
            </a:r>
            <a:r>
              <a:rPr sz="1200" spc="-30" dirty="0">
                <a:solidFill>
                  <a:srgbClr val="FF0000"/>
                </a:solidFill>
                <a:latin typeface="+mj-lt"/>
                <a:cs typeface="Calibri"/>
              </a:rPr>
              <a:t> </a:t>
            </a:r>
            <a:r>
              <a:rPr sz="1200" dirty="0">
                <a:solidFill>
                  <a:srgbClr val="FF0000"/>
                </a:solidFill>
                <a:latin typeface="+mj-lt"/>
                <a:cs typeface="Calibri"/>
              </a:rPr>
              <a:t>στοιχείων</a:t>
            </a:r>
            <a:r>
              <a:rPr sz="1200" spc="-30" dirty="0">
                <a:solidFill>
                  <a:srgbClr val="FF0000"/>
                </a:solidFill>
                <a:latin typeface="+mj-lt"/>
                <a:cs typeface="Calibri"/>
              </a:rPr>
              <a:t> </a:t>
            </a:r>
            <a:r>
              <a:rPr sz="1200" dirty="0">
                <a:solidFill>
                  <a:srgbClr val="FF0000"/>
                </a:solidFill>
                <a:latin typeface="+mj-lt"/>
                <a:cs typeface="Calibri"/>
              </a:rPr>
              <a:t>του</a:t>
            </a:r>
            <a:r>
              <a:rPr sz="1200" spc="-20" dirty="0">
                <a:solidFill>
                  <a:srgbClr val="FF0000"/>
                </a:solidFill>
                <a:latin typeface="+mj-lt"/>
                <a:cs typeface="Calibri"/>
              </a:rPr>
              <a:t> </a:t>
            </a:r>
            <a:r>
              <a:rPr sz="1200" dirty="0">
                <a:solidFill>
                  <a:srgbClr val="FF0000"/>
                </a:solidFill>
                <a:latin typeface="+mj-lt"/>
                <a:cs typeface="Calibri"/>
              </a:rPr>
              <a:t>EU</a:t>
            </a:r>
            <a:r>
              <a:rPr sz="1200" spc="-15" dirty="0">
                <a:solidFill>
                  <a:srgbClr val="FF0000"/>
                </a:solidFill>
                <a:latin typeface="+mj-lt"/>
                <a:cs typeface="Calibri"/>
              </a:rPr>
              <a:t> </a:t>
            </a:r>
            <a:r>
              <a:rPr sz="1200" dirty="0">
                <a:solidFill>
                  <a:srgbClr val="FF0000"/>
                </a:solidFill>
                <a:latin typeface="+mj-lt"/>
                <a:cs typeface="Calibri"/>
              </a:rPr>
              <a:t>Login</a:t>
            </a:r>
            <a:r>
              <a:rPr sz="1200" spc="-25" dirty="0">
                <a:solidFill>
                  <a:srgbClr val="FF0000"/>
                </a:solidFill>
                <a:latin typeface="+mj-lt"/>
                <a:cs typeface="Calibri"/>
              </a:rPr>
              <a:t> </a:t>
            </a:r>
            <a:r>
              <a:rPr sz="1200" spc="-5" dirty="0">
                <a:solidFill>
                  <a:srgbClr val="FF0000"/>
                </a:solidFill>
                <a:latin typeface="+mj-lt"/>
                <a:cs typeface="Calibri"/>
              </a:rPr>
              <a:t>λογαριασμού</a:t>
            </a:r>
            <a:r>
              <a:rPr lang="el-GR" sz="1200" spc="-5" dirty="0">
                <a:solidFill>
                  <a:srgbClr val="FF0000"/>
                </a:solidFill>
                <a:latin typeface="+mj-lt"/>
                <a:cs typeface="Calibri"/>
              </a:rPr>
              <a:t>.</a:t>
            </a:r>
            <a:endParaRPr sz="1200" dirty="0">
              <a:solidFill>
                <a:prstClr val="black"/>
              </a:solidFill>
              <a:latin typeface="+mj-lt"/>
              <a:cs typeface="Calibri"/>
            </a:endParaRPr>
          </a:p>
        </p:txBody>
      </p:sp>
      <p:sp>
        <p:nvSpPr>
          <p:cNvPr id="14" name="Rectangle 13">
            <a:extLst>
              <a:ext uri="{FF2B5EF4-FFF2-40B4-BE49-F238E27FC236}">
                <a16:creationId xmlns:a16="http://schemas.microsoft.com/office/drawing/2014/main" id="{8B9AE60E-80E2-C820-F85D-80462207807C}"/>
              </a:ext>
            </a:extLst>
          </p:cNvPr>
          <p:cNvSpPr/>
          <p:nvPr/>
        </p:nvSpPr>
        <p:spPr>
          <a:xfrm>
            <a:off x="1524000" y="4191000"/>
            <a:ext cx="3352800" cy="838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6" name="Straight Arrow Connector 15">
            <a:extLst>
              <a:ext uri="{FF2B5EF4-FFF2-40B4-BE49-F238E27FC236}">
                <a16:creationId xmlns:a16="http://schemas.microsoft.com/office/drawing/2014/main" id="{A6B96648-8993-8674-B8D9-717CF293B1C9}"/>
              </a:ext>
            </a:extLst>
          </p:cNvPr>
          <p:cNvCxnSpPr>
            <a:cxnSpLocks/>
          </p:cNvCxnSpPr>
          <p:nvPr/>
        </p:nvCxnSpPr>
        <p:spPr>
          <a:xfrm>
            <a:off x="4953000" y="4261485"/>
            <a:ext cx="762000"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42330F9E-A177-3574-904F-59B8C1E4DC08}"/>
              </a:ext>
            </a:extLst>
          </p:cNvPr>
          <p:cNvSpPr/>
          <p:nvPr/>
        </p:nvSpPr>
        <p:spPr>
          <a:xfrm>
            <a:off x="1219200" y="2467243"/>
            <a:ext cx="5791200" cy="609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Arrow: Bent 5">
            <a:extLst>
              <a:ext uri="{FF2B5EF4-FFF2-40B4-BE49-F238E27FC236}">
                <a16:creationId xmlns:a16="http://schemas.microsoft.com/office/drawing/2014/main" id="{B1972BA3-2BA4-4867-2311-04EF9A9C2579}"/>
              </a:ext>
            </a:extLst>
          </p:cNvPr>
          <p:cNvSpPr/>
          <p:nvPr/>
        </p:nvSpPr>
        <p:spPr>
          <a:xfrm rot="5400000">
            <a:off x="7701298" y="1809768"/>
            <a:ext cx="2095464" cy="3429000"/>
          </a:xfrm>
          <a:prstGeom prst="bentArrow">
            <a:avLst>
              <a:gd name="adj1" fmla="val 28193"/>
              <a:gd name="adj2" fmla="val 19657"/>
              <a:gd name="adj3" fmla="val 25000"/>
              <a:gd name="adj4" fmla="val 24952"/>
            </a:avLst>
          </a:prstGeom>
          <a:solidFill>
            <a:srgbClr val="E8DE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7" name="Picture 16">
            <a:extLst>
              <a:ext uri="{FF2B5EF4-FFF2-40B4-BE49-F238E27FC236}">
                <a16:creationId xmlns:a16="http://schemas.microsoft.com/office/drawing/2014/main" id="{91F3CF41-7070-3C96-CC52-5C16C0B4C6DE}"/>
              </a:ext>
            </a:extLst>
          </p:cNvPr>
          <p:cNvPicPr>
            <a:picLocks noChangeAspect="1"/>
          </p:cNvPicPr>
          <p:nvPr/>
        </p:nvPicPr>
        <p:blipFill>
          <a:blip r:embed="rId5"/>
          <a:stretch>
            <a:fillRect/>
          </a:stretch>
        </p:blipFill>
        <p:spPr>
          <a:xfrm>
            <a:off x="4914900" y="4505208"/>
            <a:ext cx="7239000" cy="11509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666246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56"/>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ΑΠΟΚΤΗΣΗ OID / ΣΥΣΤΗΜΑ ORS</a:t>
            </a:r>
            <a:endParaRPr dirty="0"/>
          </a:p>
        </p:txBody>
      </p:sp>
      <p:sp>
        <p:nvSpPr>
          <p:cNvPr id="884" name="Google Shape;884;p56"/>
          <p:cNvSpPr txBox="1"/>
          <p:nvPr/>
        </p:nvSpPr>
        <p:spPr>
          <a:xfrm>
            <a:off x="595963" y="714027"/>
            <a:ext cx="8641715"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Εγγραφή Νέου Οργανισμού:</a:t>
            </a:r>
            <a:endParaRPr sz="2800" b="1">
              <a:solidFill>
                <a:schemeClr val="dk1"/>
              </a:solidFill>
              <a:latin typeface="Calibri"/>
              <a:ea typeface="Calibri"/>
              <a:cs typeface="Calibri"/>
              <a:sym typeface="Calibri"/>
            </a:endParaRPr>
          </a:p>
        </p:txBody>
      </p:sp>
      <p:sp>
        <p:nvSpPr>
          <p:cNvPr id="885" name="Google Shape;885;p56"/>
          <p:cNvSpPr txBox="1"/>
          <p:nvPr/>
        </p:nvSpPr>
        <p:spPr>
          <a:xfrm>
            <a:off x="595963" y="1363195"/>
            <a:ext cx="3398543" cy="1552338"/>
          </a:xfrm>
          <a:prstGeom prst="rect">
            <a:avLst/>
          </a:prstGeom>
          <a:noFill/>
          <a:ln>
            <a:noFill/>
          </a:ln>
        </p:spPr>
        <p:txBody>
          <a:bodyPr spcFirstLastPara="1" wrap="square" lIns="0" tIns="13325" rIns="0" bIns="0" anchor="t" anchorCtr="0">
            <a:spAutoFit/>
          </a:bodyPr>
          <a:lstStyle/>
          <a:p>
            <a:pPr marL="12065" marR="0" lvl="0" algn="l" rtl="0">
              <a:lnSpc>
                <a:spcPct val="100000"/>
              </a:lnSpc>
              <a:spcBef>
                <a:spcPts val="0"/>
              </a:spcBef>
              <a:spcAft>
                <a:spcPts val="0"/>
              </a:spcAft>
              <a:buClr>
                <a:srgbClr val="000000"/>
              </a:buClr>
              <a:buSzPts val="2000"/>
            </a:pPr>
            <a:r>
              <a:rPr lang="el-GR" sz="2000" b="0" i="0" u="none" strike="noStrike" cap="none" dirty="0">
                <a:solidFill>
                  <a:srgbClr val="000000"/>
                </a:solidFill>
                <a:latin typeface="Calibri"/>
                <a:ea typeface="Calibri"/>
                <a:cs typeface="Calibri"/>
                <a:sym typeface="Calibri"/>
              </a:rPr>
              <a:t>Συνδεθείτε με την Πλατφόρμα</a:t>
            </a:r>
            <a:r>
              <a:rPr lang="el-GR" sz="2000" b="0" i="0" u="none" strike="noStrike" cap="none" dirty="0">
                <a:solidFill>
                  <a:srgbClr val="0462C1"/>
                </a:solidFill>
                <a:latin typeface="Calibri"/>
                <a:ea typeface="Calibri"/>
                <a:cs typeface="Calibri"/>
                <a:sym typeface="Calibri"/>
              </a:rPr>
              <a:t> </a:t>
            </a:r>
            <a:r>
              <a:rPr lang="el-GR" sz="2000" b="0"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Erasmus+ and European </a:t>
            </a:r>
            <a:r>
              <a:rPr lang="el-GR" sz="2000" b="0"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Solidarity</a:t>
            </a:r>
            <a:r>
              <a:rPr lang="el-GR" sz="2000" b="0"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l-GR" sz="2000" b="0"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Corps</a:t>
            </a:r>
            <a:r>
              <a:rPr lang="el-GR" sz="2000" b="0" i="0" u="sng" strike="noStrike" cap="none" dirty="0">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l-GR" sz="2000" b="0" i="0" u="sng" strike="noStrike" cap="none" dirty="0" err="1">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Platform</a:t>
            </a:r>
            <a:r>
              <a:rPr lang="el-GR" sz="2000" b="0" i="0" u="none" strike="noStrike" cap="none" dirty="0">
                <a:solidFill>
                  <a:srgbClr val="0462C1"/>
                </a:solidFill>
                <a:latin typeface="Calibri"/>
                <a:ea typeface="Calibri"/>
                <a:cs typeface="Calibri"/>
                <a:sym typeface="Calibri"/>
              </a:rPr>
              <a:t> </a:t>
            </a:r>
            <a:r>
              <a:rPr lang="el-GR" sz="2000" b="0" i="0" u="none" strike="noStrike" cap="none" dirty="0">
                <a:solidFill>
                  <a:srgbClr val="000000"/>
                </a:solidFill>
                <a:latin typeface="Calibri"/>
                <a:ea typeface="Calibri"/>
                <a:cs typeface="Calibri"/>
                <a:sym typeface="Calibri"/>
              </a:rPr>
              <a:t>και επιλέξτε “</a:t>
            </a:r>
            <a:r>
              <a:rPr lang="el-GR" sz="2000" b="0" i="0" u="none" strike="noStrike" cap="none" dirty="0" err="1">
                <a:solidFill>
                  <a:srgbClr val="000000"/>
                </a:solidFill>
                <a:latin typeface="Calibri"/>
                <a:ea typeface="Calibri"/>
                <a:cs typeface="Calibri"/>
                <a:sym typeface="Calibri"/>
              </a:rPr>
              <a:t>Register</a:t>
            </a:r>
            <a:r>
              <a:rPr lang="el-GR" sz="2000" b="0" i="0" u="none" strike="noStrike" cap="none" dirty="0">
                <a:solidFill>
                  <a:srgbClr val="000000"/>
                </a:solidFill>
                <a:latin typeface="Calibri"/>
                <a:ea typeface="Calibri"/>
                <a:cs typeface="Calibri"/>
                <a:sym typeface="Calibri"/>
              </a:rPr>
              <a:t> </a:t>
            </a:r>
            <a:r>
              <a:rPr lang="el-GR" sz="2000" b="0" i="0" u="none" strike="noStrike" cap="none" dirty="0" err="1">
                <a:solidFill>
                  <a:srgbClr val="000000"/>
                </a:solidFill>
                <a:latin typeface="Calibri"/>
                <a:ea typeface="Calibri"/>
                <a:cs typeface="Calibri"/>
                <a:sym typeface="Calibri"/>
              </a:rPr>
              <a:t>my</a:t>
            </a:r>
            <a:r>
              <a:rPr lang="el-GR" sz="2000" b="0" i="0" u="none" strike="noStrike" cap="none" dirty="0">
                <a:solidFill>
                  <a:srgbClr val="000000"/>
                </a:solidFill>
                <a:latin typeface="Calibri"/>
                <a:ea typeface="Calibri"/>
                <a:cs typeface="Calibri"/>
                <a:sym typeface="Calibri"/>
              </a:rPr>
              <a:t> Organisation” </a:t>
            </a:r>
            <a:endParaRPr sz="2000" b="0" i="0" u="none" strike="noStrike" cap="none" dirty="0">
              <a:solidFill>
                <a:srgbClr val="000000"/>
              </a:solidFill>
              <a:latin typeface="Calibri"/>
              <a:ea typeface="Calibri"/>
              <a:cs typeface="Calibri"/>
              <a:sym typeface="Calibri"/>
            </a:endParaRPr>
          </a:p>
        </p:txBody>
      </p:sp>
      <p:pic>
        <p:nvPicPr>
          <p:cNvPr id="886" name="Google Shape;886;p56" descr="Search for organisation - organisation not registered"/>
          <p:cNvPicPr preferRelativeResize="0"/>
          <p:nvPr/>
        </p:nvPicPr>
        <p:blipFill rotWithShape="1">
          <a:blip r:embed="rId4">
            <a:alphaModFix/>
          </a:blip>
          <a:srcRect/>
          <a:stretch/>
        </p:blipFill>
        <p:spPr>
          <a:xfrm>
            <a:off x="215573" y="3191892"/>
            <a:ext cx="5606980" cy="2985698"/>
          </a:xfrm>
          <a:prstGeom prst="rect">
            <a:avLst/>
          </a:prstGeom>
          <a:noFill/>
          <a:ln>
            <a:noFill/>
          </a:ln>
        </p:spPr>
      </p:pic>
      <p:pic>
        <p:nvPicPr>
          <p:cNvPr id="2" name="Google Shape;896;p57">
            <a:extLst>
              <a:ext uri="{FF2B5EF4-FFF2-40B4-BE49-F238E27FC236}">
                <a16:creationId xmlns:a16="http://schemas.microsoft.com/office/drawing/2014/main" id="{7A9C7023-037C-146D-2862-3219D1EC4A5D}"/>
              </a:ext>
            </a:extLst>
          </p:cNvPr>
          <p:cNvPicPr preferRelativeResize="0"/>
          <p:nvPr/>
        </p:nvPicPr>
        <p:blipFill rotWithShape="1">
          <a:blip r:embed="rId5">
            <a:alphaModFix/>
          </a:blip>
          <a:srcRect/>
          <a:stretch/>
        </p:blipFill>
        <p:spPr>
          <a:xfrm>
            <a:off x="6298612" y="3191892"/>
            <a:ext cx="5516972" cy="3666108"/>
          </a:xfrm>
          <a:prstGeom prst="rect">
            <a:avLst/>
          </a:prstGeom>
          <a:noFill/>
          <a:ln>
            <a:noFill/>
          </a:ln>
        </p:spPr>
      </p:pic>
      <p:sp>
        <p:nvSpPr>
          <p:cNvPr id="4" name="TextBox 3">
            <a:extLst>
              <a:ext uri="{FF2B5EF4-FFF2-40B4-BE49-F238E27FC236}">
                <a16:creationId xmlns:a16="http://schemas.microsoft.com/office/drawing/2014/main" id="{EE9ADFE2-7072-966E-4771-F87C6A00A180}"/>
              </a:ext>
            </a:extLst>
          </p:cNvPr>
          <p:cNvSpPr txBox="1"/>
          <p:nvPr/>
        </p:nvSpPr>
        <p:spPr>
          <a:xfrm>
            <a:off x="7140571" y="1262201"/>
            <a:ext cx="4194213" cy="1754326"/>
          </a:xfrm>
          <a:prstGeom prst="rect">
            <a:avLst/>
          </a:prstGeom>
          <a:noFill/>
        </p:spPr>
        <p:txBody>
          <a:bodyPr wrap="square">
            <a:spAutoFit/>
          </a:bodyPr>
          <a:lstStyle/>
          <a:p>
            <a:pPr marL="12066" marR="5080" lvl="0" algn="l" rtl="0">
              <a:lnSpc>
                <a:spcPct val="100000"/>
              </a:lnSpc>
              <a:spcBef>
                <a:spcPts val="0"/>
              </a:spcBef>
              <a:spcAft>
                <a:spcPts val="0"/>
              </a:spcAft>
              <a:buClr>
                <a:srgbClr val="000000"/>
              </a:buClr>
              <a:buSzPts val="2000"/>
            </a:pPr>
            <a:r>
              <a:rPr lang="el-GR" sz="1800" b="0" i="0" u="none" strike="noStrike" cap="none" dirty="0">
                <a:solidFill>
                  <a:srgbClr val="000000"/>
                </a:solidFill>
                <a:latin typeface="Calibri"/>
                <a:ea typeface="Calibri"/>
                <a:cs typeface="Calibri"/>
                <a:sym typeface="Calibri"/>
              </a:rPr>
              <a:t>Εφόσον επιλέξετε                                        και δεν είσαστε ήδη συνδεδεμένοι στην Πλατφόρμα με το EU </a:t>
            </a:r>
            <a:r>
              <a:rPr lang="el-GR" sz="1800" b="0" i="0" u="none" strike="noStrike" cap="none" dirty="0" err="1">
                <a:solidFill>
                  <a:srgbClr val="000000"/>
                </a:solidFill>
                <a:latin typeface="Calibri"/>
                <a:ea typeface="Calibri"/>
                <a:cs typeface="Calibri"/>
                <a:sym typeface="Calibri"/>
              </a:rPr>
              <a:t>Login</a:t>
            </a:r>
            <a:r>
              <a:rPr lang="el-GR" sz="1800" b="0" i="0" u="none" strike="noStrike" cap="none" dirty="0">
                <a:solidFill>
                  <a:srgbClr val="000000"/>
                </a:solidFill>
                <a:latin typeface="Calibri"/>
                <a:ea typeface="Calibri"/>
                <a:cs typeface="Calibri"/>
                <a:sym typeface="Calibri"/>
              </a:rPr>
              <a:t>  </a:t>
            </a:r>
            <a:r>
              <a:rPr lang="el-GR" sz="1800" b="0" i="0" u="none" strike="noStrike" cap="none" dirty="0" err="1">
                <a:solidFill>
                  <a:srgbClr val="000000"/>
                </a:solidFill>
                <a:latin typeface="Calibri"/>
                <a:ea typeface="Calibri"/>
                <a:cs typeface="Calibri"/>
                <a:sym typeface="Calibri"/>
              </a:rPr>
              <a:t>Account</a:t>
            </a:r>
            <a:r>
              <a:rPr lang="el-GR" sz="1800" b="0" i="0" u="none" strike="noStrike" cap="none" dirty="0">
                <a:solidFill>
                  <a:srgbClr val="000000"/>
                </a:solidFill>
                <a:latin typeface="Calibri"/>
                <a:ea typeface="Calibri"/>
                <a:cs typeface="Calibri"/>
                <a:sym typeface="Calibri"/>
              </a:rPr>
              <a:t> του οργανισμού, εμφανίζεται η πιο κάτω οθόνη για εισαγωγή των στοιχείων του λογαριασμού:</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p62"/>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ΑΠΟΚΤΗΣΗ OID / ΣΥΣΤΗΜΑ ORS</a:t>
            </a:r>
            <a:endParaRPr dirty="0"/>
          </a:p>
        </p:txBody>
      </p:sp>
      <p:sp>
        <p:nvSpPr>
          <p:cNvPr id="958" name="Google Shape;958;p62"/>
          <p:cNvSpPr txBox="1"/>
          <p:nvPr/>
        </p:nvSpPr>
        <p:spPr>
          <a:xfrm>
            <a:off x="846548" y="946834"/>
            <a:ext cx="8641715"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Εγγραφή Νέου Οργανισμού:</a:t>
            </a:r>
            <a:endParaRPr sz="2800" b="1">
              <a:solidFill>
                <a:schemeClr val="dk1"/>
              </a:solidFill>
              <a:latin typeface="Calibri"/>
              <a:ea typeface="Calibri"/>
              <a:cs typeface="Calibri"/>
              <a:sym typeface="Calibri"/>
            </a:endParaRPr>
          </a:p>
        </p:txBody>
      </p:sp>
      <p:sp>
        <p:nvSpPr>
          <p:cNvPr id="959" name="Google Shape;959;p62"/>
          <p:cNvSpPr txBox="1"/>
          <p:nvPr/>
        </p:nvSpPr>
        <p:spPr>
          <a:xfrm>
            <a:off x="846548" y="2078574"/>
            <a:ext cx="10571095" cy="1490152"/>
          </a:xfrm>
          <a:prstGeom prst="rect">
            <a:avLst/>
          </a:prstGeom>
          <a:noFill/>
          <a:ln>
            <a:noFill/>
          </a:ln>
        </p:spPr>
        <p:txBody>
          <a:bodyPr spcFirstLastPara="1" wrap="square" lIns="0" tIns="12700" rIns="0" bIns="0" anchor="t" anchorCtr="0">
            <a:spAutoFit/>
          </a:bodyPr>
          <a:lstStyle/>
          <a:p>
            <a:pPr marL="12700" marR="5080" lvl="0" indent="0" algn="just" rtl="0">
              <a:lnSpc>
                <a:spcPct val="100000"/>
              </a:lnSpc>
              <a:spcBef>
                <a:spcPts val="0"/>
              </a:spcBef>
              <a:spcAft>
                <a:spcPts val="0"/>
              </a:spcAft>
              <a:buClr>
                <a:srgbClr val="000000"/>
              </a:buClr>
              <a:buSzPts val="2400"/>
              <a:buFont typeface="Calibri"/>
              <a:buNone/>
            </a:pPr>
            <a:r>
              <a:rPr lang="el-GR" sz="2400" b="0" i="0" u="none" strike="noStrike" cap="none">
                <a:solidFill>
                  <a:srgbClr val="000000"/>
                </a:solidFill>
                <a:latin typeface="Calibri"/>
                <a:ea typeface="Calibri"/>
                <a:cs typeface="Calibri"/>
                <a:sym typeface="Calibri"/>
              </a:rPr>
              <a:t>Για την εγγραφή </a:t>
            </a:r>
            <a:r>
              <a:rPr lang="el-GR" sz="2400" b="0" i="0" u="sng" strike="noStrike" cap="none">
                <a:solidFill>
                  <a:srgbClr val="000000"/>
                </a:solidFill>
                <a:latin typeface="Calibri"/>
                <a:ea typeface="Calibri"/>
                <a:cs typeface="Calibri"/>
                <a:sym typeface="Calibri"/>
              </a:rPr>
              <a:t>δημόσιων σχολείων όλων των βαθμίδων </a:t>
            </a:r>
            <a:r>
              <a:rPr lang="el-GR" sz="2400" b="0" i="0" u="none" strike="noStrike" cap="none">
                <a:solidFill>
                  <a:srgbClr val="000000"/>
                </a:solidFill>
                <a:latin typeface="Calibri"/>
                <a:ea typeface="Calibri"/>
                <a:cs typeface="Calibri"/>
                <a:sym typeface="Calibri"/>
              </a:rPr>
              <a:t>στο ORS, θα  πρέπει να ληφθούν υπόψη oι </a:t>
            </a:r>
            <a:r>
              <a:rPr lang="el-GR" sz="2400" b="0" i="0" u="sng" strike="noStrike" cap="none">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κατάλογοι </a:t>
            </a:r>
            <a:r>
              <a:rPr lang="el-GR" sz="2400" b="0" i="0" u="none" strike="noStrike" cap="none">
                <a:solidFill>
                  <a:srgbClr val="000000"/>
                </a:solidFill>
                <a:latin typeface="Calibri"/>
                <a:ea typeface="Calibri"/>
                <a:cs typeface="Calibri"/>
                <a:sym typeface="Calibri"/>
              </a:rPr>
              <a:t>με τα </a:t>
            </a:r>
            <a:r>
              <a:rPr lang="el-GR" sz="2400" b="0" i="0" u="sng" strike="noStrike" cap="none">
                <a:solidFill>
                  <a:srgbClr val="000000"/>
                </a:solidFill>
                <a:latin typeface="Calibri"/>
                <a:ea typeface="Calibri"/>
                <a:cs typeface="Calibri"/>
                <a:sym typeface="Calibri"/>
              </a:rPr>
              <a:t>τυποποιημένα  ονόματα σχολείων </a:t>
            </a:r>
            <a:r>
              <a:rPr lang="el-GR" sz="2400" b="0" i="0" u="none" strike="noStrike" cap="none">
                <a:solidFill>
                  <a:srgbClr val="000000"/>
                </a:solidFill>
                <a:latin typeface="Calibri"/>
                <a:ea typeface="Calibri"/>
                <a:cs typeface="Calibri"/>
                <a:sym typeface="Calibri"/>
              </a:rPr>
              <a:t>που έχει δημιουργήσει το Υπουργείο Παιδείας,</a:t>
            </a:r>
            <a:r>
              <a:rPr lang="el-GR" sz="2400">
                <a:solidFill>
                  <a:srgbClr val="000000"/>
                </a:solidFill>
                <a:latin typeface="Calibri"/>
                <a:ea typeface="Calibri"/>
                <a:cs typeface="Calibri"/>
                <a:sym typeface="Calibri"/>
              </a:rPr>
              <a:t> </a:t>
            </a:r>
            <a:r>
              <a:rPr lang="el-GR" sz="2400" b="0" i="0" u="none" strike="noStrike" cap="none">
                <a:solidFill>
                  <a:srgbClr val="000000"/>
                </a:solidFill>
                <a:latin typeface="Calibri"/>
                <a:ea typeface="Calibri"/>
                <a:cs typeface="Calibri"/>
                <a:sym typeface="Calibri"/>
              </a:rPr>
              <a:t>Αθλητισμού και Νεολαίας Κύπρου.</a:t>
            </a:r>
            <a:endParaRPr sz="24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Calibri"/>
              <a:buNone/>
            </a:pPr>
            <a:r>
              <a:rPr lang="el-GR" sz="2400" b="0" i="0" u="none" strike="noStrike" cap="none">
                <a:solidFill>
                  <a:srgbClr val="000000"/>
                </a:solidFill>
                <a:latin typeface="Calibri"/>
                <a:ea typeface="Calibri"/>
                <a:cs typeface="Calibri"/>
                <a:sym typeface="Calibri"/>
              </a:rPr>
              <a:t>(τυποποίηση σύμφωνα με το ρομανικό αλφάβητο)</a:t>
            </a: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p63"/>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ΑΠΟΚΤΗΣΗ OID / ΣΥΣΤΗΜΑ ORS</a:t>
            </a:r>
            <a:endParaRPr dirty="0"/>
          </a:p>
        </p:txBody>
      </p:sp>
      <p:sp>
        <p:nvSpPr>
          <p:cNvPr id="966" name="Google Shape;966;p63"/>
          <p:cNvSpPr txBox="1"/>
          <p:nvPr/>
        </p:nvSpPr>
        <p:spPr>
          <a:xfrm>
            <a:off x="735337" y="946834"/>
            <a:ext cx="8641715"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Ενημέρωση Εγγραφής:</a:t>
            </a:r>
            <a:endParaRPr sz="2800" b="1">
              <a:solidFill>
                <a:schemeClr val="dk1"/>
              </a:solidFill>
              <a:latin typeface="Calibri"/>
              <a:ea typeface="Calibri"/>
              <a:cs typeface="Calibri"/>
              <a:sym typeface="Calibri"/>
            </a:endParaRPr>
          </a:p>
        </p:txBody>
      </p:sp>
      <p:sp>
        <p:nvSpPr>
          <p:cNvPr id="967" name="Google Shape;967;p63"/>
          <p:cNvSpPr txBox="1"/>
          <p:nvPr/>
        </p:nvSpPr>
        <p:spPr>
          <a:xfrm>
            <a:off x="443280" y="1997662"/>
            <a:ext cx="11367720" cy="3913504"/>
          </a:xfrm>
          <a:prstGeom prst="rect">
            <a:avLst/>
          </a:prstGeom>
          <a:noFill/>
          <a:ln>
            <a:noFill/>
          </a:ln>
        </p:spPr>
        <p:txBody>
          <a:bodyPr spcFirstLastPara="1" wrap="square" lIns="0" tIns="12050" rIns="0" bIns="0" anchor="t" anchorCtr="0">
            <a:spAutoFit/>
          </a:bodyPr>
          <a:lstStyle/>
          <a:p>
            <a:pPr marL="354965" marR="6985" lvl="0" indent="-342900" algn="just" rtl="0">
              <a:lnSpc>
                <a:spcPct val="100000"/>
              </a:lnSpc>
              <a:spcBef>
                <a:spcPts val="0"/>
              </a:spcBef>
              <a:spcAft>
                <a:spcPts val="0"/>
              </a:spcAft>
              <a:buClr>
                <a:srgbClr val="000000"/>
              </a:buClr>
              <a:buSzPts val="2200"/>
              <a:buFont typeface="Noto Sans Symbols"/>
              <a:buChar char="▪"/>
            </a:pPr>
            <a:r>
              <a:rPr lang="el-GR" sz="2200" b="0" i="0" u="none" strike="noStrike" cap="none" dirty="0">
                <a:solidFill>
                  <a:srgbClr val="000000"/>
                </a:solidFill>
                <a:latin typeface="Calibri"/>
                <a:ea typeface="Calibri"/>
                <a:cs typeface="Calibri"/>
                <a:sym typeface="Calibri"/>
              </a:rPr>
              <a:t>Εφόσον ένας οργανισμός </a:t>
            </a:r>
            <a:r>
              <a:rPr lang="el-GR" sz="2200" b="1" i="0" u="none" strike="noStrike" cap="none" dirty="0">
                <a:solidFill>
                  <a:srgbClr val="000000"/>
                </a:solidFill>
                <a:latin typeface="Calibri"/>
                <a:ea typeface="Calibri"/>
                <a:cs typeface="Calibri"/>
                <a:sym typeface="Calibri"/>
              </a:rPr>
              <a:t>υποβάλει επιτυχώς τη φόρμα εγγραφής του στο ORS</a:t>
            </a:r>
            <a:r>
              <a:rPr lang="el-GR" sz="2200" b="0" i="0" u="none" strike="noStrike" cap="none" dirty="0">
                <a:solidFill>
                  <a:srgbClr val="000000"/>
                </a:solidFill>
                <a:latin typeface="Calibri"/>
                <a:ea typeface="Calibri"/>
                <a:cs typeface="Calibri"/>
                <a:sym typeface="Calibri"/>
              </a:rPr>
              <a:t>, ο  </a:t>
            </a:r>
            <a:r>
              <a:rPr lang="el-GR" sz="2200" b="0" i="0" u="none" strike="noStrike" cap="none" dirty="0" err="1">
                <a:solidFill>
                  <a:srgbClr val="000000"/>
                </a:solidFill>
                <a:latin typeface="Calibri"/>
                <a:ea typeface="Calibri"/>
                <a:cs typeface="Calibri"/>
                <a:sym typeface="Calibri"/>
              </a:rPr>
              <a:t>authorised</a:t>
            </a:r>
            <a:r>
              <a:rPr lang="el-GR" sz="2200" b="0" i="0" u="none" strike="noStrike" cap="none" dirty="0">
                <a:solidFill>
                  <a:srgbClr val="000000"/>
                </a:solidFill>
                <a:latin typeface="Calibri"/>
                <a:ea typeface="Calibri"/>
                <a:cs typeface="Calibri"/>
                <a:sym typeface="Calibri"/>
              </a:rPr>
              <a:t> </a:t>
            </a:r>
            <a:r>
              <a:rPr lang="el-GR" sz="2200" b="0" i="0" u="none" strike="noStrike" cap="none" dirty="0" err="1">
                <a:solidFill>
                  <a:srgbClr val="000000"/>
                </a:solidFill>
                <a:latin typeface="Calibri"/>
                <a:ea typeface="Calibri"/>
                <a:cs typeface="Calibri"/>
                <a:sym typeface="Calibri"/>
              </a:rPr>
              <a:t>user</a:t>
            </a:r>
            <a:r>
              <a:rPr lang="el-GR" sz="2200" b="0" i="0" u="none" strike="noStrike" cap="none" dirty="0">
                <a:solidFill>
                  <a:srgbClr val="000000"/>
                </a:solidFill>
                <a:latin typeface="Calibri"/>
                <a:ea typeface="Calibri"/>
                <a:cs typeface="Calibri"/>
                <a:sym typeface="Calibri"/>
              </a:rPr>
              <a:t> συνδέεται – όποτε ο ίδιος επιθυμεί - με την Πλατφόρμα</a:t>
            </a:r>
            <a:r>
              <a:rPr lang="el-GR" sz="2200" b="0" i="0" u="none" strike="noStrike" cap="none" dirty="0">
                <a:solidFill>
                  <a:srgbClr val="0462C1"/>
                </a:solidFill>
                <a:latin typeface="Calibri"/>
                <a:ea typeface="Calibri"/>
                <a:cs typeface="Calibri"/>
                <a:sym typeface="Calibri"/>
              </a:rPr>
              <a:t> </a:t>
            </a:r>
            <a:r>
              <a:rPr lang="el-GR" sz="2200" b="0" i="0" u="sng" strike="noStrike" cap="none" dirty="0">
                <a:solidFill>
                  <a:srgbClr val="0462C1"/>
                </a:solidFill>
                <a:latin typeface="Calibri"/>
                <a:ea typeface="Calibri"/>
                <a:cs typeface="Calibri"/>
                <a:sym typeface="Calibri"/>
              </a:rPr>
              <a:t>Erasmus+ and </a:t>
            </a:r>
            <a:r>
              <a:rPr lang="el-GR" sz="2200" b="0" i="0" u="none" strike="noStrike" cap="none" dirty="0">
                <a:solidFill>
                  <a:srgbClr val="0462C1"/>
                </a:solidFill>
                <a:latin typeface="Calibri"/>
                <a:ea typeface="Calibri"/>
                <a:cs typeface="Calibri"/>
                <a:sym typeface="Calibri"/>
              </a:rPr>
              <a:t> </a:t>
            </a:r>
            <a:r>
              <a:rPr lang="el-GR" sz="2200" b="0" i="0" u="sng" strike="noStrike" cap="none" dirty="0">
                <a:solidFill>
                  <a:srgbClr val="0462C1"/>
                </a:solidFill>
                <a:latin typeface="Calibri"/>
                <a:ea typeface="Calibri"/>
                <a:cs typeface="Calibri"/>
                <a:sym typeface="Calibri"/>
              </a:rPr>
              <a:t>European </a:t>
            </a:r>
            <a:r>
              <a:rPr lang="el-GR" sz="2200" b="0" i="0" u="sng" strike="noStrike" cap="none" dirty="0" err="1">
                <a:solidFill>
                  <a:srgbClr val="0462C1"/>
                </a:solidFill>
                <a:latin typeface="Calibri"/>
                <a:ea typeface="Calibri"/>
                <a:cs typeface="Calibri"/>
                <a:sym typeface="Calibri"/>
              </a:rPr>
              <a:t>Solidarity</a:t>
            </a:r>
            <a:r>
              <a:rPr lang="el-GR" sz="2200" b="0" i="0" u="sng" strike="noStrike" cap="none" dirty="0">
                <a:solidFill>
                  <a:srgbClr val="0462C1"/>
                </a:solidFill>
                <a:latin typeface="Calibri"/>
                <a:ea typeface="Calibri"/>
                <a:cs typeface="Calibri"/>
                <a:sym typeface="Calibri"/>
              </a:rPr>
              <a:t> </a:t>
            </a:r>
            <a:r>
              <a:rPr lang="el-GR" sz="2200" b="0" i="0" u="sng" strike="noStrike" cap="none" dirty="0" err="1">
                <a:solidFill>
                  <a:srgbClr val="0462C1"/>
                </a:solidFill>
                <a:latin typeface="Calibri"/>
                <a:ea typeface="Calibri"/>
                <a:cs typeface="Calibri"/>
                <a:sym typeface="Calibri"/>
              </a:rPr>
              <a:t>Corps</a:t>
            </a:r>
            <a:r>
              <a:rPr lang="el-GR" sz="2200" b="0" i="0" u="sng" strike="noStrike" cap="none" dirty="0">
                <a:solidFill>
                  <a:srgbClr val="0462C1"/>
                </a:solidFill>
                <a:latin typeface="Calibri"/>
                <a:ea typeface="Calibri"/>
                <a:cs typeface="Calibri"/>
                <a:sym typeface="Calibri"/>
              </a:rPr>
              <a:t> </a:t>
            </a:r>
            <a:r>
              <a:rPr lang="el-GR" sz="2200" b="0" i="0" u="sng" strike="noStrike" cap="none" dirty="0" err="1">
                <a:solidFill>
                  <a:srgbClr val="0462C1"/>
                </a:solidFill>
                <a:latin typeface="Calibri"/>
                <a:ea typeface="Calibri"/>
                <a:cs typeface="Calibri"/>
                <a:sym typeface="Calibri"/>
              </a:rPr>
              <a:t>Platform</a:t>
            </a:r>
            <a:r>
              <a:rPr lang="el-GR" sz="2200" b="0" i="0" u="none" strike="noStrike" cap="none" dirty="0">
                <a:solidFill>
                  <a:srgbClr val="000000"/>
                </a:solidFill>
                <a:latin typeface="Calibri"/>
                <a:ea typeface="Calibri"/>
                <a:cs typeface="Calibri"/>
                <a:sym typeface="Calibri"/>
              </a:rPr>
              <a:t>, χρησιμοποιώντας τον EU </a:t>
            </a:r>
            <a:r>
              <a:rPr lang="el-GR" sz="2200" b="0" i="0" u="none" strike="noStrike" cap="none" dirty="0" err="1">
                <a:solidFill>
                  <a:srgbClr val="000000"/>
                </a:solidFill>
                <a:latin typeface="Calibri"/>
                <a:ea typeface="Calibri"/>
                <a:cs typeface="Calibri"/>
                <a:sym typeface="Calibri"/>
              </a:rPr>
              <a:t>Login</a:t>
            </a:r>
            <a:r>
              <a:rPr lang="el-GR" sz="2200" b="0" i="0" u="none" strike="noStrike" cap="none" dirty="0">
                <a:solidFill>
                  <a:srgbClr val="000000"/>
                </a:solidFill>
                <a:latin typeface="Calibri"/>
                <a:ea typeface="Calibri"/>
                <a:cs typeface="Calibri"/>
                <a:sym typeface="Calibri"/>
              </a:rPr>
              <a:t> λογαριασμό που χρησιμοποιήθηκε για την εγγραφή, για να:</a:t>
            </a:r>
            <a:endParaRPr sz="2200" b="0" i="0" u="none" strike="noStrike" cap="none" dirty="0">
              <a:solidFill>
                <a:srgbClr val="000000"/>
              </a:solidFill>
              <a:latin typeface="Calibri"/>
              <a:ea typeface="Calibri"/>
              <a:cs typeface="Calibri"/>
              <a:sym typeface="Calibri"/>
            </a:endParaRPr>
          </a:p>
          <a:p>
            <a:pPr marL="342900" marR="0" lvl="0" indent="-196850" algn="l" rtl="0">
              <a:lnSpc>
                <a:spcPct val="100000"/>
              </a:lnSpc>
              <a:spcBef>
                <a:spcPts val="50"/>
              </a:spcBef>
              <a:spcAft>
                <a:spcPts val="0"/>
              </a:spcAft>
              <a:buClr>
                <a:schemeClr val="dk1"/>
              </a:buClr>
              <a:buSzPts val="2300"/>
              <a:buFont typeface="Noto Sans Symbols"/>
              <a:buNone/>
            </a:pPr>
            <a:endParaRPr sz="2300" b="0" i="0" u="none" strike="noStrike" cap="none" dirty="0">
              <a:solidFill>
                <a:srgbClr val="000000"/>
              </a:solidFill>
              <a:latin typeface="Calibri"/>
              <a:ea typeface="Calibri"/>
              <a:cs typeface="Calibri"/>
              <a:sym typeface="Calibri"/>
            </a:endParaRPr>
          </a:p>
          <a:p>
            <a:pPr marL="812165" marR="5080" lvl="1" indent="-342900" algn="just" rtl="0">
              <a:spcBef>
                <a:spcPts val="0"/>
              </a:spcBef>
              <a:spcAft>
                <a:spcPts val="0"/>
              </a:spcAft>
              <a:buClr>
                <a:srgbClr val="000000"/>
              </a:buClr>
              <a:buSzPts val="2000"/>
              <a:buFont typeface="Noto Sans Symbols"/>
              <a:buChar char="⮚"/>
            </a:pPr>
            <a:r>
              <a:rPr lang="el-GR" sz="2000" b="0" i="0" u="sng" strike="noStrike" cap="none" dirty="0">
                <a:solidFill>
                  <a:srgbClr val="000000"/>
                </a:solidFill>
                <a:latin typeface="Calibri"/>
                <a:ea typeface="Calibri"/>
                <a:cs typeface="Calibri"/>
                <a:sym typeface="Calibri"/>
              </a:rPr>
              <a:t>Ολοκληρώσει την ενημέρωση των στοιχείων του οργανισμού, ανεβάζοντας στην πλατφόρμα τα  απαραίτητα έντυπα . </a:t>
            </a:r>
            <a:r>
              <a:rPr lang="el-GR" sz="2000" b="0" i="0" u="none" strike="noStrike" cap="none" dirty="0">
                <a:solidFill>
                  <a:srgbClr val="000000"/>
                </a:solidFill>
                <a:latin typeface="Calibri"/>
                <a:ea typeface="Calibri"/>
                <a:cs typeface="Calibri"/>
                <a:sym typeface="Calibri"/>
              </a:rPr>
              <a:t>Αυτή η διαδικασία μπορεί να γίνει και απευθείας, με το που εμφανίζεται  η ενότητα “</a:t>
            </a:r>
            <a:r>
              <a:rPr lang="el-GR" sz="2000" b="0" i="0" u="none" strike="noStrike" cap="none" dirty="0" err="1">
                <a:solidFill>
                  <a:srgbClr val="000000"/>
                </a:solidFill>
                <a:latin typeface="Calibri"/>
                <a:ea typeface="Calibri"/>
                <a:cs typeface="Calibri"/>
                <a:sym typeface="Calibri"/>
              </a:rPr>
              <a:t>Documents</a:t>
            </a:r>
            <a:r>
              <a:rPr lang="el-GR" sz="2000" b="0" i="0" u="none" strike="noStrike" cap="none" dirty="0">
                <a:solidFill>
                  <a:srgbClr val="000000"/>
                </a:solidFill>
                <a:latin typeface="Calibri"/>
                <a:ea typeface="Calibri"/>
                <a:cs typeface="Calibri"/>
                <a:sym typeface="Calibri"/>
              </a:rPr>
              <a:t>” στο αριστερό μενού, αμέσως μετά την εγγραφή του οργανισμού</a:t>
            </a:r>
            <a:endParaRPr sz="2000" b="0" i="0" u="none" strike="noStrike" cap="none" dirty="0">
              <a:solidFill>
                <a:srgbClr val="000000"/>
              </a:solidFill>
              <a:latin typeface="Calibri"/>
              <a:ea typeface="Calibri"/>
              <a:cs typeface="Calibri"/>
              <a:sym typeface="Calibri"/>
            </a:endParaRPr>
          </a:p>
          <a:p>
            <a:pPr marL="800100" marR="0" lvl="1" indent="-209550" algn="l" rtl="0">
              <a:spcBef>
                <a:spcPts val="30"/>
              </a:spcBef>
              <a:spcAft>
                <a:spcPts val="0"/>
              </a:spcAft>
              <a:buClr>
                <a:schemeClr val="dk1"/>
              </a:buClr>
              <a:buSzPts val="2100"/>
              <a:buFont typeface="Noto Sans Symbols"/>
              <a:buNone/>
            </a:pPr>
            <a:endParaRPr sz="2100" b="0" i="0" u="none" strike="noStrike" cap="none" dirty="0">
              <a:solidFill>
                <a:srgbClr val="000000"/>
              </a:solidFill>
              <a:latin typeface="Calibri"/>
              <a:ea typeface="Calibri"/>
              <a:cs typeface="Calibri"/>
              <a:sym typeface="Calibri"/>
            </a:endParaRPr>
          </a:p>
          <a:p>
            <a:pPr marL="812165" marR="0" lvl="1" indent="-342900" algn="l" rtl="0">
              <a:spcBef>
                <a:spcPts val="0"/>
              </a:spcBef>
              <a:spcAft>
                <a:spcPts val="0"/>
              </a:spcAft>
              <a:buClr>
                <a:srgbClr val="000000"/>
              </a:buClr>
              <a:buSzPts val="2000"/>
              <a:buFont typeface="Noto Sans Symbols"/>
              <a:buChar char="⮚"/>
            </a:pPr>
            <a:r>
              <a:rPr lang="el-GR" sz="2000" b="0" i="0" u="sng" strike="noStrike" cap="none" dirty="0">
                <a:solidFill>
                  <a:srgbClr val="000000"/>
                </a:solidFill>
                <a:latin typeface="Calibri"/>
                <a:ea typeface="Calibri"/>
                <a:cs typeface="Calibri"/>
                <a:sym typeface="Calibri"/>
              </a:rPr>
              <a:t>Προσθέσει/Διαγράψει </a:t>
            </a:r>
            <a:r>
              <a:rPr lang="el-GR" sz="2000" b="0" i="0" u="sng" strike="noStrike" cap="none" dirty="0" err="1">
                <a:solidFill>
                  <a:srgbClr val="000000"/>
                </a:solidFill>
                <a:latin typeface="Calibri"/>
                <a:ea typeface="Calibri"/>
                <a:cs typeface="Calibri"/>
                <a:sym typeface="Calibri"/>
              </a:rPr>
              <a:t>authorised</a:t>
            </a:r>
            <a:r>
              <a:rPr lang="el-GR" sz="2000" b="0" i="0" u="sng" strike="noStrike" cap="none" dirty="0">
                <a:solidFill>
                  <a:srgbClr val="000000"/>
                </a:solidFill>
                <a:latin typeface="Calibri"/>
                <a:ea typeface="Calibri"/>
                <a:cs typeface="Calibri"/>
                <a:sym typeface="Calibri"/>
              </a:rPr>
              <a:t> </a:t>
            </a:r>
            <a:r>
              <a:rPr lang="el-GR" sz="2000" b="0" i="0" u="sng" strike="noStrike" cap="none" dirty="0" err="1">
                <a:solidFill>
                  <a:srgbClr val="000000"/>
                </a:solidFill>
                <a:latin typeface="Calibri"/>
                <a:ea typeface="Calibri"/>
                <a:cs typeface="Calibri"/>
                <a:sym typeface="Calibri"/>
              </a:rPr>
              <a:t>users</a:t>
            </a:r>
            <a:endParaRPr sz="2000" b="0" i="0" u="sng" strike="noStrike" cap="none" dirty="0">
              <a:solidFill>
                <a:srgbClr val="000000"/>
              </a:solidFill>
              <a:latin typeface="Calibri"/>
              <a:ea typeface="Calibri"/>
              <a:cs typeface="Calibri"/>
              <a:sym typeface="Calibri"/>
            </a:endParaRPr>
          </a:p>
          <a:p>
            <a:pPr marL="800100" marR="0" lvl="1" indent="-209550" algn="l" rtl="0">
              <a:spcBef>
                <a:spcPts val="40"/>
              </a:spcBef>
              <a:spcAft>
                <a:spcPts val="0"/>
              </a:spcAft>
              <a:buClr>
                <a:schemeClr val="dk1"/>
              </a:buClr>
              <a:buSzPts val="2100"/>
              <a:buFont typeface="Noto Sans Symbols"/>
              <a:buNone/>
            </a:pPr>
            <a:endParaRPr sz="2100" b="0" i="0" u="none" strike="noStrike" cap="none" dirty="0">
              <a:solidFill>
                <a:srgbClr val="000000"/>
              </a:solidFill>
              <a:latin typeface="Calibri"/>
              <a:ea typeface="Calibri"/>
              <a:cs typeface="Calibri"/>
              <a:sym typeface="Calibri"/>
            </a:endParaRPr>
          </a:p>
          <a:p>
            <a:pPr marL="812165" marR="0" lvl="1" indent="-342900" algn="l" rtl="0">
              <a:spcBef>
                <a:spcPts val="0"/>
              </a:spcBef>
              <a:spcAft>
                <a:spcPts val="0"/>
              </a:spcAft>
              <a:buClr>
                <a:srgbClr val="000000"/>
              </a:buClr>
              <a:buSzPts val="2000"/>
              <a:buFont typeface="Noto Sans Symbols"/>
              <a:buChar char="⮚"/>
            </a:pPr>
            <a:r>
              <a:rPr lang="el-GR" sz="2000" b="0" i="0" u="sng" strike="noStrike" cap="none" dirty="0" err="1">
                <a:solidFill>
                  <a:srgbClr val="000000"/>
                </a:solidFill>
                <a:latin typeface="Calibri"/>
                <a:ea typeface="Calibri"/>
                <a:cs typeface="Calibri"/>
                <a:sym typeface="Calibri"/>
              </a:rPr>
              <a:t>Επικαιροποιήσει</a:t>
            </a:r>
            <a:r>
              <a:rPr lang="el-GR" sz="2000" b="0" i="0" u="sng" strike="noStrike" cap="none" dirty="0">
                <a:solidFill>
                  <a:srgbClr val="000000"/>
                </a:solidFill>
                <a:latin typeface="Calibri"/>
                <a:ea typeface="Calibri"/>
                <a:cs typeface="Calibri"/>
                <a:sym typeface="Calibri"/>
              </a:rPr>
              <a:t> </a:t>
            </a:r>
            <a:r>
              <a:rPr lang="el-GR" sz="2000" b="0" i="0" u="none" strike="noStrike" cap="none" dirty="0">
                <a:solidFill>
                  <a:srgbClr val="000000"/>
                </a:solidFill>
                <a:latin typeface="Calibri"/>
                <a:ea typeface="Calibri"/>
                <a:cs typeface="Calibri"/>
                <a:sym typeface="Calibri"/>
              </a:rPr>
              <a:t>τα στοιχεία εγγραφής</a:t>
            </a:r>
            <a:endParaRPr sz="20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64"/>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ΑΠΟΚΤΗΣΗ OID / ΣΥΣΤΗΜΑ ORS</a:t>
            </a:r>
            <a:endParaRPr dirty="0"/>
          </a:p>
        </p:txBody>
      </p:sp>
      <p:sp>
        <p:nvSpPr>
          <p:cNvPr id="974" name="Google Shape;974;p64"/>
          <p:cNvSpPr txBox="1"/>
          <p:nvPr/>
        </p:nvSpPr>
        <p:spPr>
          <a:xfrm>
            <a:off x="134111" y="917686"/>
            <a:ext cx="8641715"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ΕΝΗΜΕΡΩΣΗ ΕΓΓΡΑΦΗΣ - ΒΗΜΑ 1:</a:t>
            </a:r>
            <a:endParaRPr sz="2800" b="1">
              <a:solidFill>
                <a:schemeClr val="dk1"/>
              </a:solidFill>
              <a:latin typeface="Calibri"/>
              <a:ea typeface="Calibri"/>
              <a:cs typeface="Calibri"/>
              <a:sym typeface="Calibri"/>
            </a:endParaRPr>
          </a:p>
        </p:txBody>
      </p:sp>
      <p:pic>
        <p:nvPicPr>
          <p:cNvPr id="975" name="Google Shape;975;p64"/>
          <p:cNvPicPr preferRelativeResize="0"/>
          <p:nvPr/>
        </p:nvPicPr>
        <p:blipFill rotWithShape="1">
          <a:blip r:embed="rId3">
            <a:alphaModFix/>
          </a:blip>
          <a:srcRect/>
          <a:stretch/>
        </p:blipFill>
        <p:spPr>
          <a:xfrm>
            <a:off x="128015" y="1600200"/>
            <a:ext cx="11843004" cy="4066031"/>
          </a:xfrm>
          <a:prstGeom prst="rect">
            <a:avLst/>
          </a:prstGeom>
          <a:noFill/>
          <a:ln>
            <a:noFill/>
          </a:ln>
        </p:spPr>
      </p:pic>
      <p:sp>
        <p:nvSpPr>
          <p:cNvPr id="976" name="Google Shape;976;p64"/>
          <p:cNvSpPr txBox="1"/>
          <p:nvPr/>
        </p:nvSpPr>
        <p:spPr>
          <a:xfrm>
            <a:off x="134113" y="5970578"/>
            <a:ext cx="10684040" cy="887422"/>
          </a:xfrm>
          <a:prstGeom prst="rect">
            <a:avLst/>
          </a:prstGeom>
          <a:noFill/>
          <a:ln>
            <a:noFill/>
          </a:ln>
        </p:spPr>
        <p:txBody>
          <a:bodyPr spcFirstLastPara="1" wrap="square" lIns="0" tIns="12700" rIns="0" bIns="0" anchor="t" anchorCtr="0">
            <a:spAutoFit/>
          </a:bodyPr>
          <a:lstStyle/>
          <a:p>
            <a:pPr marL="12700" marR="0" lvl="0" indent="0" algn="l" rtl="0">
              <a:spcBef>
                <a:spcPts val="0"/>
              </a:spcBef>
              <a:spcAft>
                <a:spcPts val="0"/>
              </a:spcAft>
              <a:buNone/>
            </a:pPr>
            <a:r>
              <a:rPr lang="el-GR" sz="1400" b="0" i="0" u="none" strike="noStrike" cap="none">
                <a:solidFill>
                  <a:srgbClr val="000000"/>
                </a:solidFill>
                <a:latin typeface="Calibri"/>
                <a:ea typeface="Calibri"/>
                <a:cs typeface="Calibri"/>
                <a:sym typeface="Calibri"/>
              </a:rPr>
              <a:t>Κάτω από την ενότητα </a:t>
            </a:r>
            <a:r>
              <a:rPr lang="el-GR" sz="1400" b="1" i="0" u="none" strike="noStrike" cap="none">
                <a:solidFill>
                  <a:srgbClr val="000000"/>
                </a:solidFill>
                <a:latin typeface="Calibri"/>
                <a:ea typeface="Calibri"/>
                <a:cs typeface="Calibri"/>
                <a:sym typeface="Calibri"/>
              </a:rPr>
              <a:t>Organisations </a:t>
            </a:r>
            <a:r>
              <a:rPr lang="el-GR" sz="1400" b="0" i="0" u="none" strike="noStrike" cap="none">
                <a:solidFill>
                  <a:srgbClr val="000000"/>
                </a:solidFill>
                <a:latin typeface="Calibri"/>
                <a:ea typeface="Calibri"/>
                <a:cs typeface="Calibri"/>
                <a:sym typeface="Calibri"/>
              </a:rPr>
              <a:t>εμφανίζεται άλλη μία επιλογή (“My Organisations”). Με το πάτημα του κουμπιού </a:t>
            </a:r>
            <a:r>
              <a:rPr lang="el-GR" sz="1400" b="1" i="0" u="none" strike="noStrike" cap="none">
                <a:solidFill>
                  <a:srgbClr val="000000"/>
                </a:solidFill>
                <a:latin typeface="Calibri"/>
                <a:ea typeface="Calibri"/>
                <a:cs typeface="Calibri"/>
                <a:sym typeface="Calibri"/>
              </a:rPr>
              <a:t>My organisations</a:t>
            </a:r>
            <a:r>
              <a:rPr lang="el-GR" sz="1400" b="0" i="0" u="none" strike="noStrike" cap="none">
                <a:solidFill>
                  <a:srgbClr val="000000"/>
                </a:solidFill>
                <a:latin typeface="Calibri"/>
                <a:ea typeface="Calibri"/>
                <a:cs typeface="Calibri"/>
                <a:sym typeface="Calibri"/>
              </a:rPr>
              <a:t>, εμφανίζεται </a:t>
            </a:r>
            <a:r>
              <a:rPr lang="el-GR" sz="1400" b="0" i="0" u="sng" strike="noStrike" cap="none">
                <a:solidFill>
                  <a:srgbClr val="000000"/>
                </a:solidFill>
                <a:latin typeface="Calibri"/>
                <a:ea typeface="Calibri"/>
                <a:cs typeface="Calibri"/>
                <a:sym typeface="Calibri"/>
              </a:rPr>
              <a:t>ένας κατάλογος με όλους τους εγγεγραμμένους οργανισμούς για τους </a:t>
            </a:r>
            <a:r>
              <a:rPr lang="el-GR" sz="1400" b="0" i="0" u="none" strike="noStrike" cap="none">
                <a:solidFill>
                  <a:srgbClr val="000000"/>
                </a:solidFill>
                <a:latin typeface="Calibri"/>
                <a:ea typeface="Calibri"/>
                <a:cs typeface="Calibri"/>
                <a:sym typeface="Calibri"/>
              </a:rPr>
              <a:t> </a:t>
            </a:r>
            <a:r>
              <a:rPr lang="el-GR" sz="1400" b="0" i="0" u="sng" strike="noStrike" cap="none">
                <a:solidFill>
                  <a:srgbClr val="000000"/>
                </a:solidFill>
                <a:latin typeface="Calibri"/>
                <a:ea typeface="Calibri"/>
                <a:cs typeface="Calibri"/>
                <a:sym typeface="Calibri"/>
              </a:rPr>
              <a:t>οποίους ο συγκεκριμένος χρήστης κατέχει ρόλο authorised user</a:t>
            </a:r>
            <a:r>
              <a:rPr lang="el-GR" sz="1400" b="0" i="0" u="none" strike="noStrike" cap="none">
                <a:solidFill>
                  <a:srgbClr val="000000"/>
                </a:solidFill>
                <a:latin typeface="Calibri"/>
                <a:ea typeface="Calibri"/>
                <a:cs typeface="Calibri"/>
                <a:sym typeface="Calibri"/>
              </a:rPr>
              <a:t>. Επιλέγοντας το </a:t>
            </a:r>
            <a:r>
              <a:rPr lang="el-GR" sz="1400" b="1" i="0" u="none" strike="noStrike" cap="none">
                <a:solidFill>
                  <a:srgbClr val="000000"/>
                </a:solidFill>
                <a:latin typeface="Calibri"/>
                <a:ea typeface="Calibri"/>
                <a:cs typeface="Calibri"/>
                <a:sym typeface="Calibri"/>
              </a:rPr>
              <a:t>μπλε όνομα του οργανισμού</a:t>
            </a:r>
            <a:r>
              <a:rPr lang="el-GR" sz="1400" b="0" i="0" u="none" strike="noStrike" cap="none">
                <a:solidFill>
                  <a:srgbClr val="000000"/>
                </a:solidFill>
                <a:latin typeface="Calibri"/>
                <a:ea typeface="Calibri"/>
                <a:cs typeface="Calibri"/>
                <a:sym typeface="Calibri"/>
              </a:rPr>
              <a:t>, ο χρήστης αποκτά  </a:t>
            </a:r>
            <a:r>
              <a:rPr lang="el-GR" sz="1400" b="0" i="0" u="sng" strike="noStrike" cap="none">
                <a:solidFill>
                  <a:srgbClr val="000000"/>
                </a:solidFill>
                <a:latin typeface="Calibri"/>
                <a:ea typeface="Calibri"/>
                <a:cs typeface="Calibri"/>
                <a:sym typeface="Calibri"/>
              </a:rPr>
              <a:t>πρόσβαση στα καταχωρημένα στοιχεία εγγραφής του οργανισμού</a:t>
            </a:r>
            <a:endParaRPr sz="1400" b="0" i="0" u="none" strike="noStrike" cap="none">
              <a:solidFill>
                <a:srgbClr val="000000"/>
              </a:solidFill>
              <a:latin typeface="Calibri"/>
              <a:ea typeface="Calibri"/>
              <a:cs typeface="Calibri"/>
              <a:sym typeface="Calibri"/>
            </a:endParaRPr>
          </a:p>
          <a:p>
            <a:pPr marL="12700" marR="0" lvl="0" indent="0" algn="l" rtl="0">
              <a:lnSpc>
                <a:spcPct val="100000"/>
              </a:lnSpc>
              <a:spcBef>
                <a:spcPts val="10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cxnSp>
        <p:nvCxnSpPr>
          <p:cNvPr id="977" name="Google Shape;977;p64"/>
          <p:cNvCxnSpPr/>
          <p:nvPr/>
        </p:nvCxnSpPr>
        <p:spPr>
          <a:xfrm>
            <a:off x="1113741" y="4732638"/>
            <a:ext cx="0" cy="1144555"/>
          </a:xfrm>
          <a:prstGeom prst="straightConnector1">
            <a:avLst/>
          </a:prstGeom>
          <a:noFill/>
          <a:ln w="19050" cap="flat" cmpd="sng">
            <a:solidFill>
              <a:schemeClr val="accent1"/>
            </a:solidFill>
            <a:prstDash val="solid"/>
            <a:miter lim="800000"/>
            <a:headEnd type="none" w="sm" len="sm"/>
            <a:tailEnd type="triangle" w="med" len="med"/>
          </a:ln>
        </p:spPr>
      </p:cxn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6F8AAC-2DAA-0346-B3D2-B832D159BF4C}"/>
              </a:ext>
            </a:extLst>
          </p:cNvPr>
          <p:cNvSpPr txBox="1"/>
          <p:nvPr/>
        </p:nvSpPr>
        <p:spPr>
          <a:xfrm flipH="1">
            <a:off x="-1" y="60190"/>
            <a:ext cx="10684042" cy="492443"/>
          </a:xfrm>
          <a:prstGeom prst="rect">
            <a:avLst/>
          </a:prstGeom>
          <a:noFill/>
        </p:spPr>
        <p:txBody>
          <a:bodyPr wrap="square" rtlCol="0">
            <a:spAutoFit/>
          </a:bodyPr>
          <a:lstStyle/>
          <a:p>
            <a:r>
              <a:rPr lang="en-US" sz="2600" b="1" dirty="0">
                <a:solidFill>
                  <a:schemeClr val="bg1"/>
                </a:solidFill>
                <a:ea typeface="Verdana" panose="020B0604030504040204" pitchFamily="34" charset="0"/>
              </a:rPr>
              <a:t>E</a:t>
            </a:r>
            <a:r>
              <a:rPr lang="el-GR" sz="2600" b="1" dirty="0">
                <a:solidFill>
                  <a:schemeClr val="bg1"/>
                </a:solidFill>
                <a:ea typeface="Verdana" panose="020B0604030504040204" pitchFamily="34" charset="0"/>
              </a:rPr>
              <a:t>ΝΗΜΕΡΩΣΗ </a:t>
            </a:r>
            <a:r>
              <a:rPr lang="en-US" sz="2600" b="1" dirty="0">
                <a:solidFill>
                  <a:schemeClr val="bg1"/>
                </a:solidFill>
                <a:ea typeface="Verdana" panose="020B0604030504040204" pitchFamily="34" charset="0"/>
              </a:rPr>
              <a:t>ORS/OID</a:t>
            </a:r>
            <a:endParaRPr lang="en-GB" sz="2600" b="1" dirty="0">
              <a:solidFill>
                <a:schemeClr val="bg1"/>
              </a:solidFill>
              <a:ea typeface="Verdana" panose="020B0604030504040204" pitchFamily="34" charset="0"/>
            </a:endParaRPr>
          </a:p>
        </p:txBody>
      </p:sp>
      <p:sp>
        <p:nvSpPr>
          <p:cNvPr id="3" name="Rectangle 2">
            <a:extLst>
              <a:ext uri="{FF2B5EF4-FFF2-40B4-BE49-F238E27FC236}">
                <a16:creationId xmlns:a16="http://schemas.microsoft.com/office/drawing/2014/main" id="{C0CC7049-649F-0681-BFFC-05CA1B1349BD}"/>
              </a:ext>
            </a:extLst>
          </p:cNvPr>
          <p:cNvSpPr/>
          <p:nvPr/>
        </p:nvSpPr>
        <p:spPr>
          <a:xfrm>
            <a:off x="-1" y="-38986"/>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600" b="1">
                <a:solidFill>
                  <a:schemeClr val="bg1"/>
                </a:solidFill>
                <a:ea typeface="Verdana" panose="020B0604030504040204" pitchFamily="34" charset="0"/>
              </a:rPr>
              <a:t>ΕΝΗΜΕΡΩΣΗ ΣΤΟΙΧΕΙΩΝ ΟΡΓΑΝΙΣΜΟΥ</a:t>
            </a:r>
            <a:endParaRPr lang="en-GB" sz="2600" b="1" dirty="0">
              <a:solidFill>
                <a:schemeClr val="bg1"/>
              </a:solidFill>
              <a:ea typeface="Verdana" panose="020B0604030504040204" pitchFamily="34" charset="0"/>
            </a:endParaRPr>
          </a:p>
        </p:txBody>
      </p:sp>
      <p:pic>
        <p:nvPicPr>
          <p:cNvPr id="8" name="Picture 7">
            <a:extLst>
              <a:ext uri="{FF2B5EF4-FFF2-40B4-BE49-F238E27FC236}">
                <a16:creationId xmlns:a16="http://schemas.microsoft.com/office/drawing/2014/main" id="{9D29DF6E-AE8C-408D-D6B6-D640F1EA02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99519" y="6173226"/>
            <a:ext cx="688697" cy="590005"/>
          </a:xfrm>
          <a:prstGeom prst="rect">
            <a:avLst/>
          </a:prstGeom>
        </p:spPr>
      </p:pic>
      <p:pic>
        <p:nvPicPr>
          <p:cNvPr id="9" name="Picture 2">
            <a:extLst>
              <a:ext uri="{FF2B5EF4-FFF2-40B4-BE49-F238E27FC236}">
                <a16:creationId xmlns:a16="http://schemas.microsoft.com/office/drawing/2014/main" id="{B123FF0E-6106-23AF-1D5F-E12025948D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4" y="603863"/>
            <a:ext cx="11585986" cy="3894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FF7B67E9-2BC8-E9BB-B397-D377906366A7}"/>
              </a:ext>
            </a:extLst>
          </p:cNvPr>
          <p:cNvPicPr>
            <a:picLocks noChangeAspect="1"/>
          </p:cNvPicPr>
          <p:nvPr/>
        </p:nvPicPr>
        <p:blipFill>
          <a:blip r:embed="rId5"/>
          <a:stretch>
            <a:fillRect/>
          </a:stretch>
        </p:blipFill>
        <p:spPr>
          <a:xfrm>
            <a:off x="1676400" y="935484"/>
            <a:ext cx="10411816" cy="4296006"/>
          </a:xfrm>
          <a:prstGeom prst="rect">
            <a:avLst/>
          </a:prstGeom>
        </p:spPr>
      </p:pic>
      <p:sp>
        <p:nvSpPr>
          <p:cNvPr id="13" name="Rectangle: Rounded Corners 12">
            <a:extLst>
              <a:ext uri="{FF2B5EF4-FFF2-40B4-BE49-F238E27FC236}">
                <a16:creationId xmlns:a16="http://schemas.microsoft.com/office/drawing/2014/main" id="{D6FD640A-4B33-1159-8086-3531DF933AC0}"/>
              </a:ext>
            </a:extLst>
          </p:cNvPr>
          <p:cNvSpPr/>
          <p:nvPr/>
        </p:nvSpPr>
        <p:spPr>
          <a:xfrm>
            <a:off x="1689462" y="2589540"/>
            <a:ext cx="2011237" cy="341797"/>
          </a:xfrm>
          <a:prstGeom prst="roundRect">
            <a:avLst/>
          </a:pr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9CDCAD1-DD51-1023-3C16-2A6760891678}"/>
              </a:ext>
            </a:extLst>
          </p:cNvPr>
          <p:cNvSpPr/>
          <p:nvPr/>
        </p:nvSpPr>
        <p:spPr>
          <a:xfrm>
            <a:off x="1689462" y="2974455"/>
            <a:ext cx="2011237" cy="405871"/>
          </a:xfrm>
          <a:prstGeom prst="roundRect">
            <a:avLst/>
          </a:pr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CE112F6-26BE-99F5-C1FF-0BD28F324185}"/>
              </a:ext>
            </a:extLst>
          </p:cNvPr>
          <p:cNvSpPr txBox="1"/>
          <p:nvPr/>
        </p:nvSpPr>
        <p:spPr>
          <a:xfrm>
            <a:off x="103784" y="5412815"/>
            <a:ext cx="6990352" cy="1169551"/>
          </a:xfrm>
          <a:prstGeom prst="rect">
            <a:avLst/>
          </a:prstGeom>
          <a:solidFill>
            <a:srgbClr val="FF0000"/>
          </a:solidFill>
        </p:spPr>
        <p:txBody>
          <a:bodyPr wrap="square">
            <a:spAutoFit/>
          </a:bodyPr>
          <a:lstStyle/>
          <a:p>
            <a:pPr marL="457200" indent="-457200">
              <a:buFont typeface="Arial" panose="020B0604020202020204" pitchFamily="34" charset="0"/>
              <a:buChar char="•"/>
            </a:pPr>
            <a:r>
              <a:rPr lang="el-GR" sz="1400" dirty="0">
                <a:solidFill>
                  <a:schemeClr val="bg1"/>
                </a:solidFill>
                <a:ea typeface="Verdana" panose="020B0604030504040204" pitchFamily="34" charset="0"/>
              </a:rPr>
              <a:t>Στοιχεία οργανισμού</a:t>
            </a:r>
            <a:r>
              <a:rPr lang="en-US" sz="1400" dirty="0">
                <a:solidFill>
                  <a:schemeClr val="bg1"/>
                </a:solidFill>
                <a:ea typeface="Verdana" panose="020B0604030504040204" pitchFamily="34" charset="0"/>
              </a:rPr>
              <a:t> </a:t>
            </a:r>
            <a:r>
              <a:rPr lang="en-US" sz="1400" dirty="0">
                <a:solidFill>
                  <a:schemeClr val="bg1"/>
                </a:solidFill>
                <a:ea typeface="Verdana" panose="020B0604030504040204" pitchFamily="34" charset="0"/>
                <a:sym typeface="Wingdings" panose="05000000000000000000" pitchFamily="2" charset="2"/>
              </a:rPr>
              <a:t> </a:t>
            </a:r>
            <a:r>
              <a:rPr lang="el-GR" sz="1400" dirty="0">
                <a:solidFill>
                  <a:schemeClr val="bg1"/>
                </a:solidFill>
                <a:ea typeface="Verdana" panose="020B0604030504040204" pitchFamily="34" charset="0"/>
              </a:rPr>
              <a:t>Επιλογή «</a:t>
            </a:r>
            <a:r>
              <a:rPr lang="en-GB" sz="1400" dirty="0">
                <a:solidFill>
                  <a:schemeClr val="bg1"/>
                </a:solidFill>
                <a:ea typeface="Verdana" panose="020B0604030504040204" pitchFamily="34" charset="0"/>
              </a:rPr>
              <a:t>Update</a:t>
            </a:r>
            <a:r>
              <a:rPr lang="el-GR" sz="1400" dirty="0">
                <a:solidFill>
                  <a:schemeClr val="bg1"/>
                </a:solidFill>
                <a:ea typeface="Verdana" panose="020B0604030504040204" pitchFamily="34" charset="0"/>
              </a:rPr>
              <a:t>» για να καταχωρηθούν τυχόν αλλαγές</a:t>
            </a:r>
            <a:r>
              <a:rPr lang="en-US" sz="1400" dirty="0">
                <a:solidFill>
                  <a:schemeClr val="bg1"/>
                </a:solidFill>
                <a:ea typeface="Verdana" panose="020B0604030504040204" pitchFamily="34" charset="0"/>
              </a:rPr>
              <a:t> </a:t>
            </a:r>
            <a:endParaRPr lang="en-GB" sz="1400" dirty="0">
              <a:solidFill>
                <a:schemeClr val="bg1"/>
              </a:solidFill>
              <a:ea typeface="Verdana" panose="020B0604030504040204" pitchFamily="34" charset="0"/>
            </a:endParaRPr>
          </a:p>
          <a:p>
            <a:pPr marL="457200" indent="-457200">
              <a:buFont typeface="Arial" panose="020B0604020202020204" pitchFamily="34" charset="0"/>
              <a:buChar char="•"/>
            </a:pPr>
            <a:r>
              <a:rPr lang="el-GR" sz="1400" dirty="0">
                <a:solidFill>
                  <a:schemeClr val="bg1"/>
                </a:solidFill>
                <a:ea typeface="Verdana" panose="020B0604030504040204" pitchFamily="34" charset="0"/>
              </a:rPr>
              <a:t>Το </a:t>
            </a:r>
            <a:r>
              <a:rPr lang="en-US" sz="1400" dirty="0">
                <a:solidFill>
                  <a:schemeClr val="bg1"/>
                </a:solidFill>
                <a:ea typeface="Verdana" panose="020B0604030504040204" pitchFamily="34" charset="0"/>
              </a:rPr>
              <a:t>EU login </a:t>
            </a:r>
            <a:r>
              <a:rPr lang="el-GR" sz="1400" dirty="0">
                <a:solidFill>
                  <a:schemeClr val="bg1"/>
                </a:solidFill>
                <a:ea typeface="Verdana" panose="020B0604030504040204" pitchFamily="34" charset="0"/>
              </a:rPr>
              <a:t>που κάνει την εγγραφή είναι αυτόματα ο </a:t>
            </a:r>
            <a:r>
              <a:rPr lang="en-US" sz="1400" dirty="0" err="1">
                <a:solidFill>
                  <a:schemeClr val="bg1"/>
                </a:solidFill>
                <a:ea typeface="Verdana" panose="020B0604030504040204" pitchFamily="34" charset="0"/>
              </a:rPr>
              <a:t>Authorised</a:t>
            </a:r>
            <a:r>
              <a:rPr lang="en-US" sz="1400" dirty="0">
                <a:solidFill>
                  <a:schemeClr val="bg1"/>
                </a:solidFill>
                <a:ea typeface="Verdana" panose="020B0604030504040204" pitchFamily="34" charset="0"/>
              </a:rPr>
              <a:t> User</a:t>
            </a:r>
          </a:p>
          <a:p>
            <a:pPr marL="457200" indent="-457200">
              <a:buFont typeface="Arial" panose="020B0604020202020204" pitchFamily="34" charset="0"/>
              <a:buChar char="•"/>
            </a:pPr>
            <a:r>
              <a:rPr lang="en-US" sz="1400" dirty="0">
                <a:solidFill>
                  <a:schemeClr val="bg1"/>
                </a:solidFill>
                <a:ea typeface="Verdana" panose="020B0604030504040204" pitchFamily="34" charset="0"/>
              </a:rPr>
              <a:t>O </a:t>
            </a:r>
            <a:r>
              <a:rPr lang="en-US" sz="1400" dirty="0" err="1">
                <a:solidFill>
                  <a:schemeClr val="bg1"/>
                </a:solidFill>
                <a:ea typeface="Verdana" panose="020B0604030504040204" pitchFamily="34" charset="0"/>
              </a:rPr>
              <a:t>Authorised</a:t>
            </a:r>
            <a:r>
              <a:rPr lang="en-US" sz="1400" dirty="0">
                <a:solidFill>
                  <a:schemeClr val="bg1"/>
                </a:solidFill>
                <a:ea typeface="Verdana" panose="020B0604030504040204" pitchFamily="34" charset="0"/>
              </a:rPr>
              <a:t> user </a:t>
            </a:r>
            <a:r>
              <a:rPr lang="el-GR" sz="1400" dirty="0">
                <a:solidFill>
                  <a:schemeClr val="bg1"/>
                </a:solidFill>
                <a:ea typeface="Verdana" panose="020B0604030504040204" pitchFamily="34" charset="0"/>
              </a:rPr>
              <a:t>έχει πρόσβαση και δικαίωμα επεξεργασίας στο </a:t>
            </a:r>
            <a:r>
              <a:rPr lang="en-US" sz="1400" dirty="0">
                <a:solidFill>
                  <a:schemeClr val="bg1"/>
                </a:solidFill>
                <a:ea typeface="Verdana" panose="020B0604030504040204" pitchFamily="34" charset="0"/>
              </a:rPr>
              <a:t>ORS</a:t>
            </a:r>
          </a:p>
          <a:p>
            <a:pPr marL="457200" indent="-457200">
              <a:buFont typeface="Arial" panose="020B0604020202020204" pitchFamily="34" charset="0"/>
              <a:buChar char="•"/>
            </a:pPr>
            <a:r>
              <a:rPr lang="en-US" sz="1400" dirty="0">
                <a:solidFill>
                  <a:schemeClr val="bg1"/>
                </a:solidFill>
                <a:ea typeface="Verdana" panose="020B0604030504040204" pitchFamily="34" charset="0"/>
              </a:rPr>
              <a:t>O </a:t>
            </a:r>
            <a:r>
              <a:rPr lang="en-US" sz="1400" dirty="0" err="1">
                <a:solidFill>
                  <a:schemeClr val="bg1"/>
                </a:solidFill>
                <a:ea typeface="Verdana" panose="020B0604030504040204" pitchFamily="34" charset="0"/>
              </a:rPr>
              <a:t>Authorised</a:t>
            </a:r>
            <a:r>
              <a:rPr lang="en-US" sz="1400" dirty="0">
                <a:solidFill>
                  <a:schemeClr val="bg1"/>
                </a:solidFill>
                <a:ea typeface="Verdana" panose="020B0604030504040204" pitchFamily="34" charset="0"/>
              </a:rPr>
              <a:t> user </a:t>
            </a:r>
            <a:r>
              <a:rPr lang="el-GR" sz="1400" dirty="0">
                <a:solidFill>
                  <a:schemeClr val="bg1"/>
                </a:solidFill>
                <a:ea typeface="Verdana" panose="020B0604030504040204" pitchFamily="34" charset="0"/>
              </a:rPr>
              <a:t>δεν είναι αυτόματα το άτομο Επαφής στο Ο</a:t>
            </a:r>
            <a:r>
              <a:rPr lang="en-US" sz="1400" dirty="0">
                <a:solidFill>
                  <a:schemeClr val="bg1"/>
                </a:solidFill>
                <a:ea typeface="Verdana" panose="020B0604030504040204" pitchFamily="34" charset="0"/>
              </a:rPr>
              <a:t>RS</a:t>
            </a:r>
          </a:p>
          <a:p>
            <a:pPr marL="457200" indent="-457200">
              <a:buFont typeface="Arial" panose="020B0604020202020204" pitchFamily="34" charset="0"/>
              <a:buChar char="•"/>
            </a:pPr>
            <a:r>
              <a:rPr lang="en-US" sz="1400" dirty="0">
                <a:solidFill>
                  <a:schemeClr val="bg1"/>
                </a:solidFill>
                <a:ea typeface="Verdana" panose="020B0604030504040204" pitchFamily="34" charset="0"/>
              </a:rPr>
              <a:t>O </a:t>
            </a:r>
            <a:r>
              <a:rPr lang="el-GR" sz="1400" dirty="0">
                <a:solidFill>
                  <a:schemeClr val="bg1"/>
                </a:solidFill>
                <a:ea typeface="Verdana" panose="020B0604030504040204" pitchFamily="34" charset="0"/>
              </a:rPr>
              <a:t>Α</a:t>
            </a:r>
            <a:r>
              <a:rPr lang="en-US" sz="1400" dirty="0" err="1">
                <a:solidFill>
                  <a:schemeClr val="bg1"/>
                </a:solidFill>
                <a:ea typeface="Verdana" panose="020B0604030504040204" pitchFamily="34" charset="0"/>
              </a:rPr>
              <a:t>uthorised</a:t>
            </a:r>
            <a:r>
              <a:rPr lang="en-US" sz="1400" dirty="0">
                <a:solidFill>
                  <a:schemeClr val="bg1"/>
                </a:solidFill>
                <a:ea typeface="Verdana" panose="020B0604030504040204" pitchFamily="34" charset="0"/>
              </a:rPr>
              <a:t> user </a:t>
            </a:r>
            <a:r>
              <a:rPr lang="el-GR" sz="1400" dirty="0">
                <a:solidFill>
                  <a:schemeClr val="bg1"/>
                </a:solidFill>
                <a:ea typeface="Verdana" panose="020B0604030504040204" pitchFamily="34" charset="0"/>
              </a:rPr>
              <a:t>συνίσταται να προσθέτει επιπλέον </a:t>
            </a:r>
            <a:r>
              <a:rPr lang="en-US" sz="1400" dirty="0" err="1">
                <a:solidFill>
                  <a:schemeClr val="bg1"/>
                </a:solidFill>
                <a:ea typeface="Verdana" panose="020B0604030504040204" pitchFamily="34" charset="0"/>
              </a:rPr>
              <a:t>authorised</a:t>
            </a:r>
            <a:r>
              <a:rPr lang="en-US" sz="1400" dirty="0">
                <a:solidFill>
                  <a:schemeClr val="bg1"/>
                </a:solidFill>
                <a:ea typeface="Verdana" panose="020B0604030504040204" pitchFamily="34" charset="0"/>
              </a:rPr>
              <a:t> users</a:t>
            </a:r>
            <a:r>
              <a:rPr lang="en-GB" sz="1400" dirty="0">
                <a:solidFill>
                  <a:schemeClr val="bg1"/>
                </a:solidFill>
                <a:ea typeface="Verdana" panose="020B0604030504040204" pitchFamily="34" charset="0"/>
              </a:rPr>
              <a:t>.</a:t>
            </a:r>
          </a:p>
        </p:txBody>
      </p:sp>
    </p:spTree>
    <p:extLst>
      <p:ext uri="{BB962C8B-B14F-4D97-AF65-F5344CB8AC3E}">
        <p14:creationId xmlns:p14="http://schemas.microsoft.com/office/powerpoint/2010/main" val="28311211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65"/>
          <p:cNvSpPr txBox="1"/>
          <p:nvPr/>
        </p:nvSpPr>
        <p:spPr>
          <a:xfrm flipH="1">
            <a:off x="134111" y="60190"/>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ΑΠΟΚΤΗΣΗ OID / ΣΥΣΤΗΜΑ ORS</a:t>
            </a:r>
            <a:endParaRPr dirty="0"/>
          </a:p>
        </p:txBody>
      </p:sp>
      <p:sp>
        <p:nvSpPr>
          <p:cNvPr id="984" name="Google Shape;984;p65"/>
          <p:cNvSpPr txBox="1"/>
          <p:nvPr/>
        </p:nvSpPr>
        <p:spPr>
          <a:xfrm>
            <a:off x="307847" y="813993"/>
            <a:ext cx="8641715" cy="452120"/>
          </a:xfrm>
          <a:prstGeom prst="rect">
            <a:avLst/>
          </a:prstGeom>
          <a:noFill/>
          <a:ln>
            <a:noFill/>
          </a:ln>
        </p:spPr>
        <p:txBody>
          <a:bodyPr spcFirstLastPara="1" wrap="square" lIns="0" tIns="12050" rIns="0" bIns="0" anchor="b" anchorCtr="0">
            <a:spAutoFit/>
          </a:bodyPr>
          <a:lstStyle/>
          <a:p>
            <a:pPr marL="12700" marR="0" lvl="0" indent="0" algn="l" rtl="0">
              <a:lnSpc>
                <a:spcPct val="100000"/>
              </a:lnSpc>
              <a:spcBef>
                <a:spcPts val="0"/>
              </a:spcBef>
              <a:spcAft>
                <a:spcPts val="0"/>
              </a:spcAft>
              <a:buClr>
                <a:schemeClr val="dk1"/>
              </a:buClr>
              <a:buSzPts val="2800"/>
              <a:buFont typeface="Calibri"/>
              <a:buNone/>
            </a:pPr>
            <a:r>
              <a:rPr lang="el-GR" sz="2800" b="1">
                <a:solidFill>
                  <a:schemeClr val="dk1"/>
                </a:solidFill>
                <a:latin typeface="Calibri"/>
                <a:ea typeface="Calibri"/>
                <a:cs typeface="Calibri"/>
                <a:sym typeface="Calibri"/>
              </a:rPr>
              <a:t>ΕΝΗΜΕΡΩΣΗ ΕΓΓΡΑΦΗΣ - ΒΗΜΑ 2:</a:t>
            </a:r>
            <a:endParaRPr sz="2800" b="1">
              <a:solidFill>
                <a:schemeClr val="dk1"/>
              </a:solidFill>
              <a:latin typeface="Calibri"/>
              <a:ea typeface="Calibri"/>
              <a:cs typeface="Calibri"/>
              <a:sym typeface="Calibri"/>
            </a:endParaRPr>
          </a:p>
        </p:txBody>
      </p:sp>
      <p:grpSp>
        <p:nvGrpSpPr>
          <p:cNvPr id="985" name="Google Shape;985;p65"/>
          <p:cNvGrpSpPr/>
          <p:nvPr/>
        </p:nvGrpSpPr>
        <p:grpSpPr>
          <a:xfrm>
            <a:off x="307847" y="1456055"/>
            <a:ext cx="11702796" cy="3945634"/>
            <a:chOff x="307847" y="2912363"/>
            <a:chExt cx="11702796" cy="3945634"/>
          </a:xfrm>
        </p:grpSpPr>
        <p:pic>
          <p:nvPicPr>
            <p:cNvPr id="986" name="Google Shape;986;p65"/>
            <p:cNvPicPr preferRelativeResize="0"/>
            <p:nvPr/>
          </p:nvPicPr>
          <p:blipFill rotWithShape="1">
            <a:blip r:embed="rId3">
              <a:alphaModFix/>
            </a:blip>
            <a:srcRect/>
            <a:stretch/>
          </p:blipFill>
          <p:spPr>
            <a:xfrm>
              <a:off x="307847" y="2912363"/>
              <a:ext cx="7921752" cy="3945634"/>
            </a:xfrm>
            <a:prstGeom prst="rect">
              <a:avLst/>
            </a:prstGeom>
            <a:noFill/>
            <a:ln>
              <a:noFill/>
            </a:ln>
          </p:spPr>
        </p:pic>
        <p:pic>
          <p:nvPicPr>
            <p:cNvPr id="987" name="Google Shape;987;p65"/>
            <p:cNvPicPr preferRelativeResize="0"/>
            <p:nvPr/>
          </p:nvPicPr>
          <p:blipFill rotWithShape="1">
            <a:blip r:embed="rId4">
              <a:alphaModFix/>
            </a:blip>
            <a:srcRect/>
            <a:stretch/>
          </p:blipFill>
          <p:spPr>
            <a:xfrm>
              <a:off x="8389619" y="3857244"/>
              <a:ext cx="3621024" cy="1429512"/>
            </a:xfrm>
            <a:prstGeom prst="rect">
              <a:avLst/>
            </a:prstGeom>
            <a:noFill/>
            <a:ln>
              <a:noFill/>
            </a:ln>
          </p:spPr>
        </p:pic>
      </p:grpSp>
      <p:sp>
        <p:nvSpPr>
          <p:cNvPr id="988" name="Google Shape;988;p65"/>
          <p:cNvSpPr txBox="1"/>
          <p:nvPr/>
        </p:nvSpPr>
        <p:spPr>
          <a:xfrm>
            <a:off x="307847" y="5787843"/>
            <a:ext cx="9960618" cy="444352"/>
          </a:xfrm>
          <a:prstGeom prst="rect">
            <a:avLst/>
          </a:prstGeom>
          <a:noFill/>
          <a:ln>
            <a:noFill/>
          </a:ln>
        </p:spPr>
        <p:txBody>
          <a:bodyPr spcFirstLastPara="1" wrap="square" lIns="0" tIns="13325" rIns="0" bIns="0" anchor="t" anchorCtr="0">
            <a:spAutoFit/>
          </a:bodyPr>
          <a:lstStyle/>
          <a:p>
            <a:pPr marL="12700" marR="5080" lvl="0" indent="0" algn="l" rtl="0">
              <a:lnSpc>
                <a:spcPct val="100000"/>
              </a:lnSpc>
              <a:spcBef>
                <a:spcPts val="0"/>
              </a:spcBef>
              <a:spcAft>
                <a:spcPts val="0"/>
              </a:spcAft>
              <a:buClr>
                <a:srgbClr val="000000"/>
              </a:buClr>
              <a:buSzPts val="1400"/>
              <a:buFont typeface="Calibri"/>
              <a:buNone/>
            </a:pPr>
            <a:r>
              <a:rPr lang="el-GR" sz="1400" b="0" i="0" u="none" strike="noStrike" cap="none">
                <a:solidFill>
                  <a:srgbClr val="000000"/>
                </a:solidFill>
                <a:latin typeface="Calibri"/>
                <a:ea typeface="Calibri"/>
                <a:cs typeface="Calibri"/>
                <a:sym typeface="Calibri"/>
              </a:rPr>
              <a:t>Ο χρήστης </a:t>
            </a:r>
            <a:r>
              <a:rPr lang="el-GR" sz="1400" b="1" i="0" u="none" strike="noStrike" cap="none">
                <a:solidFill>
                  <a:srgbClr val="000000"/>
                </a:solidFill>
                <a:latin typeface="Calibri"/>
                <a:ea typeface="Calibri"/>
                <a:cs typeface="Calibri"/>
                <a:sym typeface="Calibri"/>
              </a:rPr>
              <a:t>επιλέγει την ενότητα που θέλει να επικαιροποιήσει</a:t>
            </a:r>
            <a:r>
              <a:rPr lang="el-GR" sz="1400" b="0" i="0" u="none" strike="noStrike" cap="none">
                <a:solidFill>
                  <a:srgbClr val="000000"/>
                </a:solidFill>
                <a:latin typeface="Calibri"/>
                <a:ea typeface="Calibri"/>
                <a:cs typeface="Calibri"/>
                <a:sym typeface="Calibri"/>
              </a:rPr>
              <a:t>, </a:t>
            </a:r>
            <a:r>
              <a:rPr lang="el-GR" sz="1400" b="1" i="0" u="none" strike="noStrike" cap="none">
                <a:solidFill>
                  <a:srgbClr val="000000"/>
                </a:solidFill>
                <a:latin typeface="Calibri"/>
                <a:ea typeface="Calibri"/>
                <a:cs typeface="Calibri"/>
                <a:sym typeface="Calibri"/>
              </a:rPr>
              <a:t>κάνει τις απαραίτητες αλλαγές </a:t>
            </a:r>
            <a:r>
              <a:rPr lang="el-GR" sz="1400" b="0" i="0" u="none" strike="noStrike" cap="none">
                <a:solidFill>
                  <a:srgbClr val="000000"/>
                </a:solidFill>
                <a:latin typeface="Calibri"/>
                <a:ea typeface="Calibri"/>
                <a:cs typeface="Calibri"/>
                <a:sym typeface="Calibri"/>
              </a:rPr>
              <a:t>στα πεδία που επηρεάζονται και </a:t>
            </a:r>
            <a:r>
              <a:rPr lang="el-GR" sz="1400" b="1" i="0" u="none" strike="noStrike" cap="none">
                <a:solidFill>
                  <a:srgbClr val="000000"/>
                </a:solidFill>
                <a:latin typeface="Calibri"/>
                <a:ea typeface="Calibri"/>
                <a:cs typeface="Calibri"/>
                <a:sym typeface="Calibri"/>
              </a:rPr>
              <a:t>επιλέγει Update. </a:t>
            </a:r>
            <a:r>
              <a:rPr lang="el-GR" sz="1400" b="0" i="0" u="none" strike="noStrike" cap="none">
                <a:solidFill>
                  <a:srgbClr val="000000"/>
                </a:solidFill>
                <a:latin typeface="Calibri"/>
                <a:ea typeface="Calibri"/>
                <a:cs typeface="Calibri"/>
                <a:sym typeface="Calibri"/>
              </a:rPr>
              <a:t>Με το  πάτημα του Update, εμφανίζεται </a:t>
            </a:r>
            <a:r>
              <a:rPr lang="el-GR" sz="1400" b="1" i="0" u="none" strike="noStrike" cap="none">
                <a:solidFill>
                  <a:srgbClr val="000000"/>
                </a:solidFill>
                <a:latin typeface="Calibri"/>
                <a:ea typeface="Calibri"/>
                <a:cs typeface="Calibri"/>
                <a:sym typeface="Calibri"/>
              </a:rPr>
              <a:t>μήνυμα επιβεβαίωσης</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6F8AAC-2DAA-0346-B3D2-B832D159BF4C}"/>
              </a:ext>
            </a:extLst>
          </p:cNvPr>
          <p:cNvSpPr txBox="1"/>
          <p:nvPr/>
        </p:nvSpPr>
        <p:spPr>
          <a:xfrm flipH="1">
            <a:off x="-1" y="60190"/>
            <a:ext cx="10684042" cy="492443"/>
          </a:xfrm>
          <a:prstGeom prst="rect">
            <a:avLst/>
          </a:prstGeom>
          <a:noFill/>
        </p:spPr>
        <p:txBody>
          <a:bodyPr wrap="square" rtlCol="0">
            <a:spAutoFit/>
          </a:bodyPr>
          <a:lstStyle/>
          <a:p>
            <a:r>
              <a:rPr lang="en-US" sz="2600" b="1" dirty="0">
                <a:solidFill>
                  <a:schemeClr val="bg1"/>
                </a:solidFill>
                <a:ea typeface="Verdana" panose="020B0604030504040204" pitchFamily="34" charset="0"/>
              </a:rPr>
              <a:t>E</a:t>
            </a:r>
            <a:r>
              <a:rPr lang="el-GR" sz="2600" b="1" dirty="0">
                <a:solidFill>
                  <a:schemeClr val="bg1"/>
                </a:solidFill>
                <a:ea typeface="Verdana" panose="020B0604030504040204" pitchFamily="34" charset="0"/>
              </a:rPr>
              <a:t>ΝΗΜΕΡΩΣΗ </a:t>
            </a:r>
            <a:r>
              <a:rPr lang="en-US" sz="2600" b="1" dirty="0">
                <a:solidFill>
                  <a:schemeClr val="bg1"/>
                </a:solidFill>
                <a:ea typeface="Verdana" panose="020B0604030504040204" pitchFamily="34" charset="0"/>
              </a:rPr>
              <a:t>ORS/OID</a:t>
            </a:r>
            <a:endParaRPr lang="en-GB" sz="2600" b="1" dirty="0">
              <a:solidFill>
                <a:schemeClr val="bg1"/>
              </a:solidFill>
              <a:ea typeface="Verdana" panose="020B0604030504040204" pitchFamily="34" charset="0"/>
            </a:endParaRPr>
          </a:p>
        </p:txBody>
      </p:sp>
      <p:sp>
        <p:nvSpPr>
          <p:cNvPr id="3" name="Rectangle 2">
            <a:extLst>
              <a:ext uri="{FF2B5EF4-FFF2-40B4-BE49-F238E27FC236}">
                <a16:creationId xmlns:a16="http://schemas.microsoft.com/office/drawing/2014/main" id="{C0CC7049-649F-0681-BFFC-05CA1B1349BD}"/>
              </a:ext>
            </a:extLst>
          </p:cNvPr>
          <p:cNvSpPr/>
          <p:nvPr/>
        </p:nvSpPr>
        <p:spPr>
          <a:xfrm>
            <a:off x="-1" y="-38986"/>
            <a:ext cx="12192000" cy="632533"/>
          </a:xfrm>
          <a:prstGeom prst="rect">
            <a:avLst/>
          </a:prstGeom>
          <a:solidFill>
            <a:srgbClr val="9D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600" b="1">
                <a:solidFill>
                  <a:schemeClr val="bg1"/>
                </a:solidFill>
                <a:ea typeface="Verdana" panose="020B0604030504040204" pitchFamily="34" charset="0"/>
              </a:rPr>
              <a:t>ΕΝΗΜΕΡΩΣΗ ΣΤΟΙΧΕΙΩΝ ΟΡΓΑΝΙΣΜΟΥ</a:t>
            </a:r>
            <a:endParaRPr lang="en-GB" sz="2600" b="1" dirty="0">
              <a:solidFill>
                <a:schemeClr val="bg1"/>
              </a:solidFill>
              <a:ea typeface="Verdana" panose="020B0604030504040204" pitchFamily="34" charset="0"/>
            </a:endParaRPr>
          </a:p>
        </p:txBody>
      </p:sp>
      <p:pic>
        <p:nvPicPr>
          <p:cNvPr id="8" name="Picture 7">
            <a:extLst>
              <a:ext uri="{FF2B5EF4-FFF2-40B4-BE49-F238E27FC236}">
                <a16:creationId xmlns:a16="http://schemas.microsoft.com/office/drawing/2014/main" id="{9D29DF6E-AE8C-408D-D6B6-D640F1EA02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99519" y="6173226"/>
            <a:ext cx="688697" cy="590005"/>
          </a:xfrm>
          <a:prstGeom prst="rect">
            <a:avLst/>
          </a:prstGeom>
        </p:spPr>
      </p:pic>
      <p:pic>
        <p:nvPicPr>
          <p:cNvPr id="13" name="Picture 12">
            <a:extLst>
              <a:ext uri="{FF2B5EF4-FFF2-40B4-BE49-F238E27FC236}">
                <a16:creationId xmlns:a16="http://schemas.microsoft.com/office/drawing/2014/main" id="{B9836B59-0B9D-1A7E-050F-DA851C3A60E5}"/>
              </a:ext>
            </a:extLst>
          </p:cNvPr>
          <p:cNvPicPr>
            <a:picLocks noChangeAspect="1"/>
          </p:cNvPicPr>
          <p:nvPr/>
        </p:nvPicPr>
        <p:blipFill>
          <a:blip r:embed="rId4"/>
          <a:stretch>
            <a:fillRect/>
          </a:stretch>
        </p:blipFill>
        <p:spPr>
          <a:xfrm>
            <a:off x="0" y="632533"/>
            <a:ext cx="12192000" cy="5865225"/>
          </a:xfrm>
          <a:prstGeom prst="rect">
            <a:avLst/>
          </a:prstGeom>
        </p:spPr>
      </p:pic>
      <p:sp>
        <p:nvSpPr>
          <p:cNvPr id="14" name="Rectangle 13">
            <a:extLst>
              <a:ext uri="{FF2B5EF4-FFF2-40B4-BE49-F238E27FC236}">
                <a16:creationId xmlns:a16="http://schemas.microsoft.com/office/drawing/2014/main" id="{AAD45084-42C4-5157-05E0-F048418A5AC1}"/>
              </a:ext>
            </a:extLst>
          </p:cNvPr>
          <p:cNvSpPr/>
          <p:nvPr/>
        </p:nvSpPr>
        <p:spPr>
          <a:xfrm>
            <a:off x="1746181" y="3775934"/>
            <a:ext cx="10162534" cy="25745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 name="Rectangle 14">
            <a:extLst>
              <a:ext uri="{FF2B5EF4-FFF2-40B4-BE49-F238E27FC236}">
                <a16:creationId xmlns:a16="http://schemas.microsoft.com/office/drawing/2014/main" id="{26CC510F-74D9-21D2-5B5E-73976AFF7889}"/>
              </a:ext>
            </a:extLst>
          </p:cNvPr>
          <p:cNvSpPr/>
          <p:nvPr/>
        </p:nvSpPr>
        <p:spPr>
          <a:xfrm>
            <a:off x="10891909" y="5043703"/>
            <a:ext cx="688698" cy="4570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 name="Rectangle 15">
            <a:extLst>
              <a:ext uri="{FF2B5EF4-FFF2-40B4-BE49-F238E27FC236}">
                <a16:creationId xmlns:a16="http://schemas.microsoft.com/office/drawing/2014/main" id="{B506043E-37BE-6584-BD49-EFBF3D91AD6E}"/>
              </a:ext>
            </a:extLst>
          </p:cNvPr>
          <p:cNvSpPr/>
          <p:nvPr/>
        </p:nvSpPr>
        <p:spPr>
          <a:xfrm>
            <a:off x="11535784" y="593547"/>
            <a:ext cx="688698" cy="4570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Rectangle 4">
            <a:extLst>
              <a:ext uri="{FF2B5EF4-FFF2-40B4-BE49-F238E27FC236}">
                <a16:creationId xmlns:a16="http://schemas.microsoft.com/office/drawing/2014/main" id="{700D7445-0B27-0201-0FE1-A1F5FB20CC65}"/>
              </a:ext>
            </a:extLst>
          </p:cNvPr>
          <p:cNvSpPr/>
          <p:nvPr/>
        </p:nvSpPr>
        <p:spPr>
          <a:xfrm>
            <a:off x="3716" y="3886201"/>
            <a:ext cx="1215483" cy="381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Oval 5">
            <a:extLst>
              <a:ext uri="{FF2B5EF4-FFF2-40B4-BE49-F238E27FC236}">
                <a16:creationId xmlns:a16="http://schemas.microsoft.com/office/drawing/2014/main" id="{F87620CF-8D92-6943-0E7B-7F5ED7FD0B5B}"/>
              </a:ext>
            </a:extLst>
          </p:cNvPr>
          <p:cNvSpPr/>
          <p:nvPr/>
        </p:nvSpPr>
        <p:spPr>
          <a:xfrm>
            <a:off x="1198133" y="3861289"/>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endParaRPr lang="en-US" dirty="0"/>
          </a:p>
        </p:txBody>
      </p:sp>
      <p:sp>
        <p:nvSpPr>
          <p:cNvPr id="7" name="Oval 6">
            <a:extLst>
              <a:ext uri="{FF2B5EF4-FFF2-40B4-BE49-F238E27FC236}">
                <a16:creationId xmlns:a16="http://schemas.microsoft.com/office/drawing/2014/main" id="{29A4A842-B400-BEBD-DA71-7760DD8A8DA3}"/>
              </a:ext>
            </a:extLst>
          </p:cNvPr>
          <p:cNvSpPr/>
          <p:nvPr/>
        </p:nvSpPr>
        <p:spPr>
          <a:xfrm>
            <a:off x="10438998" y="5063196"/>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2</a:t>
            </a:r>
            <a:endParaRPr lang="en-US" dirty="0"/>
          </a:p>
        </p:txBody>
      </p:sp>
      <p:sp>
        <p:nvSpPr>
          <p:cNvPr id="9" name="Oval 8">
            <a:extLst>
              <a:ext uri="{FF2B5EF4-FFF2-40B4-BE49-F238E27FC236}">
                <a16:creationId xmlns:a16="http://schemas.microsoft.com/office/drawing/2014/main" id="{8A6B75B8-5F2E-E438-F3B8-88D5E9752DE0}"/>
              </a:ext>
            </a:extLst>
          </p:cNvPr>
          <p:cNvSpPr/>
          <p:nvPr/>
        </p:nvSpPr>
        <p:spPr>
          <a:xfrm>
            <a:off x="11136017" y="606665"/>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3</a:t>
            </a:r>
            <a:endParaRPr lang="en-US" dirty="0"/>
          </a:p>
        </p:txBody>
      </p:sp>
      <p:sp>
        <p:nvSpPr>
          <p:cNvPr id="10" name="TextBox 9">
            <a:extLst>
              <a:ext uri="{FF2B5EF4-FFF2-40B4-BE49-F238E27FC236}">
                <a16:creationId xmlns:a16="http://schemas.microsoft.com/office/drawing/2014/main" id="{DA85310D-A595-AE23-9AEC-A93A392E8993}"/>
              </a:ext>
            </a:extLst>
          </p:cNvPr>
          <p:cNvSpPr txBox="1"/>
          <p:nvPr/>
        </p:nvSpPr>
        <p:spPr>
          <a:xfrm>
            <a:off x="0" y="5891831"/>
            <a:ext cx="6096000" cy="738664"/>
          </a:xfrm>
          <a:prstGeom prst="rect">
            <a:avLst/>
          </a:prstGeom>
          <a:solidFill>
            <a:srgbClr val="FF0000"/>
          </a:solidFill>
        </p:spPr>
        <p:txBody>
          <a:bodyPr wrap="square">
            <a:spAutoFit/>
          </a:bodyPr>
          <a:lstStyle/>
          <a:p>
            <a:pPr marL="457200" indent="-457200">
              <a:buFont typeface="+mj-lt"/>
              <a:buAutoNum type="arabicPeriod"/>
            </a:pPr>
            <a:r>
              <a:rPr lang="el-GR" sz="1400" dirty="0">
                <a:solidFill>
                  <a:schemeClr val="bg1"/>
                </a:solidFill>
                <a:ea typeface="Verdana" panose="020B0604030504040204" pitchFamily="34" charset="0"/>
              </a:rPr>
              <a:t>Εύρεση/Ανάρτηση Εγγράφων (Ανάλογη ονομασία)</a:t>
            </a:r>
          </a:p>
          <a:p>
            <a:pPr marL="457200" indent="-457200">
              <a:buFont typeface="+mj-lt"/>
              <a:buAutoNum type="arabicPeriod"/>
            </a:pPr>
            <a:r>
              <a:rPr lang="el-GR" sz="1400" dirty="0">
                <a:solidFill>
                  <a:schemeClr val="bg1"/>
                </a:solidFill>
                <a:ea typeface="Verdana" panose="020B0604030504040204" pitchFamily="34" charset="0"/>
              </a:rPr>
              <a:t>Δυνατότητα λήψης/ αντικατάστασης/ προσθήκης εγγράφου</a:t>
            </a:r>
          </a:p>
          <a:p>
            <a:pPr marL="457200" indent="-457200">
              <a:buFont typeface="+mj-lt"/>
              <a:buAutoNum type="arabicPeriod"/>
            </a:pPr>
            <a:r>
              <a:rPr lang="el-GR" sz="1400" dirty="0">
                <a:solidFill>
                  <a:schemeClr val="bg1"/>
                </a:solidFill>
                <a:ea typeface="Verdana" panose="020B0604030504040204" pitchFamily="34" charset="0"/>
              </a:rPr>
              <a:t>«</a:t>
            </a:r>
            <a:r>
              <a:rPr lang="en-GB" sz="1400" dirty="0">
                <a:solidFill>
                  <a:schemeClr val="bg1"/>
                </a:solidFill>
                <a:ea typeface="Verdana" panose="020B0604030504040204" pitchFamily="34" charset="0"/>
              </a:rPr>
              <a:t>Update</a:t>
            </a:r>
            <a:r>
              <a:rPr lang="el-GR" sz="1400" dirty="0">
                <a:solidFill>
                  <a:schemeClr val="bg1"/>
                </a:solidFill>
                <a:ea typeface="Verdana" panose="020B0604030504040204" pitchFamily="34" charset="0"/>
              </a:rPr>
              <a:t>» για αποθήκευση αλλαγών</a:t>
            </a:r>
          </a:p>
        </p:txBody>
      </p:sp>
      <p:sp>
        <p:nvSpPr>
          <p:cNvPr id="11" name="Rectangle 10">
            <a:extLst>
              <a:ext uri="{FF2B5EF4-FFF2-40B4-BE49-F238E27FC236}">
                <a16:creationId xmlns:a16="http://schemas.microsoft.com/office/drawing/2014/main" id="{80975377-F21C-78D9-B5BC-E20F2A3AE57C}"/>
              </a:ext>
            </a:extLst>
          </p:cNvPr>
          <p:cNvSpPr/>
          <p:nvPr/>
        </p:nvSpPr>
        <p:spPr>
          <a:xfrm>
            <a:off x="10821921" y="3250749"/>
            <a:ext cx="1086793" cy="4570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Oval 11">
            <a:extLst>
              <a:ext uri="{FF2B5EF4-FFF2-40B4-BE49-F238E27FC236}">
                <a16:creationId xmlns:a16="http://schemas.microsoft.com/office/drawing/2014/main" id="{11D0A6B9-B1C2-9ABA-42AF-F298CA66A942}"/>
              </a:ext>
            </a:extLst>
          </p:cNvPr>
          <p:cNvSpPr/>
          <p:nvPr/>
        </p:nvSpPr>
        <p:spPr>
          <a:xfrm>
            <a:off x="10369010" y="3291231"/>
            <a:ext cx="420429" cy="43082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2</a:t>
            </a:r>
            <a:endParaRPr lang="en-US" dirty="0"/>
          </a:p>
        </p:txBody>
      </p:sp>
    </p:spTree>
    <p:extLst>
      <p:ext uri="{BB962C8B-B14F-4D97-AF65-F5344CB8AC3E}">
        <p14:creationId xmlns:p14="http://schemas.microsoft.com/office/powerpoint/2010/main" val="35404796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66"/>
          <p:cNvSpPr/>
          <p:nvPr/>
        </p:nvSpPr>
        <p:spPr>
          <a:xfrm>
            <a:off x="2" y="3944791"/>
            <a:ext cx="9616992" cy="1099930"/>
          </a:xfrm>
          <a:prstGeom prst="rect">
            <a:avLst/>
          </a:prstGeom>
          <a:solidFill>
            <a:srgbClr val="9D72B5">
              <a:alpha val="4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5" name="Google Shape;995;p66"/>
          <p:cNvSpPr/>
          <p:nvPr/>
        </p:nvSpPr>
        <p:spPr>
          <a:xfrm>
            <a:off x="-37172" y="1354600"/>
            <a:ext cx="12191999" cy="1099930"/>
          </a:xfrm>
          <a:prstGeom prst="rect">
            <a:avLst/>
          </a:prstGeom>
          <a:solidFill>
            <a:srgbClr val="9D72B5">
              <a:alpha val="4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6" name="Google Shape;996;p66"/>
          <p:cNvSpPr/>
          <p:nvPr/>
        </p:nvSpPr>
        <p:spPr>
          <a:xfrm>
            <a:off x="394409" y="3007141"/>
            <a:ext cx="6828024" cy="2862322"/>
          </a:xfrm>
          <a:prstGeom prst="roundRect">
            <a:avLst>
              <a:gd name="adj" fmla="val 16667"/>
            </a:avLst>
          </a:prstGeom>
          <a:solidFill>
            <a:srgbClr val="1989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7" name="Google Shape;997;p66"/>
          <p:cNvSpPr/>
          <p:nvPr/>
        </p:nvSpPr>
        <p:spPr>
          <a:xfrm>
            <a:off x="394409" y="1063371"/>
            <a:ext cx="6828025" cy="1684918"/>
          </a:xfrm>
          <a:prstGeom prst="roundRect">
            <a:avLst>
              <a:gd name="adj" fmla="val 16667"/>
            </a:avLst>
          </a:prstGeom>
          <a:solidFill>
            <a:srgbClr val="1989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8" name="Google Shape;998;p66"/>
          <p:cNvSpPr txBox="1"/>
          <p:nvPr/>
        </p:nvSpPr>
        <p:spPr>
          <a:xfrm>
            <a:off x="394410" y="1243075"/>
            <a:ext cx="6828023" cy="1323399"/>
          </a:xfrm>
          <a:prstGeom prst="rect">
            <a:avLst/>
          </a:prstGeom>
          <a:noFill/>
          <a:ln>
            <a:noFill/>
          </a:ln>
        </p:spPr>
        <p:txBody>
          <a:bodyPr spcFirstLastPara="1" wrap="square" lIns="91425" tIns="45700" rIns="91425" bIns="45700" anchor="t" anchorCtr="0">
            <a:spAutoFit/>
          </a:bodyPr>
          <a:lstStyle/>
          <a:p>
            <a:pPr marL="457200" marR="0" lvl="1" indent="0" algn="ctr" rtl="0">
              <a:spcBef>
                <a:spcPts val="0"/>
              </a:spcBef>
              <a:spcAft>
                <a:spcPts val="0"/>
              </a:spcAft>
              <a:buNone/>
            </a:pPr>
            <a:r>
              <a:rPr lang="el-GR" sz="2000" b="1" i="0" u="none" strike="noStrike" cap="none" dirty="0">
                <a:solidFill>
                  <a:schemeClr val="lt1"/>
                </a:solidFill>
                <a:latin typeface="Calibri"/>
                <a:ea typeface="Calibri"/>
                <a:cs typeface="Calibri"/>
                <a:sym typeface="Calibri"/>
              </a:rPr>
              <a:t>Έντυπο</a:t>
            </a:r>
            <a:r>
              <a:rPr lang="en-US" sz="2000" b="1" i="0" u="none" strike="noStrike" cap="none" dirty="0">
                <a:solidFill>
                  <a:schemeClr val="lt1"/>
                </a:solidFill>
                <a:latin typeface="Calibri"/>
                <a:ea typeface="Calibri"/>
                <a:cs typeface="Calibri"/>
                <a:sym typeface="Calibri"/>
              </a:rPr>
              <a:t> </a:t>
            </a:r>
            <a:r>
              <a:rPr lang="el-GR" sz="2000" b="1" i="0" u="none" strike="noStrike" cap="none" dirty="0">
                <a:solidFill>
                  <a:schemeClr val="lt1"/>
                </a:solidFill>
                <a:latin typeface="Calibri"/>
                <a:ea typeface="Calibri"/>
                <a:cs typeface="Calibri"/>
                <a:sym typeface="Calibri"/>
              </a:rPr>
              <a:t>ταυτοποίησης οργανισμού για </a:t>
            </a:r>
            <a:r>
              <a:rPr lang="el-GR" sz="2000" b="1" i="0" u="sng" strike="noStrike" cap="none" dirty="0">
                <a:solidFill>
                  <a:schemeClr val="lt1"/>
                </a:solidFill>
                <a:latin typeface="Calibri"/>
                <a:ea typeface="Calibri"/>
                <a:cs typeface="Calibri"/>
                <a:sym typeface="Calibri"/>
                <a:hlinkClick r:id="rId3"/>
              </a:rPr>
              <a:t>δημόσιους οργανισμούς</a:t>
            </a:r>
            <a:r>
              <a:rPr lang="el-GR" sz="2000" b="1" i="0" u="none" strike="noStrike" cap="none" dirty="0">
                <a:solidFill>
                  <a:schemeClr val="lt1"/>
                </a:solidFill>
                <a:latin typeface="Calibri"/>
                <a:ea typeface="Calibri"/>
                <a:cs typeface="Calibri"/>
                <a:sym typeface="Calibri"/>
                <a:hlinkClick r:id="rId3"/>
              </a:rPr>
              <a:t> / </a:t>
            </a:r>
            <a:r>
              <a:rPr lang="el-GR" sz="2000" b="1" i="0" u="sng" strike="noStrike" cap="none" dirty="0">
                <a:solidFill>
                  <a:schemeClr val="lt1"/>
                </a:solidFill>
                <a:latin typeface="Calibri"/>
                <a:ea typeface="Calibri"/>
                <a:cs typeface="Calibri"/>
                <a:sym typeface="Calibri"/>
                <a:hlinkClick r:id="rId3"/>
              </a:rPr>
              <a:t>ιδιωτικούς οργανισμούς</a:t>
            </a:r>
            <a:endParaRPr sz="2000" b="1" i="0" u="none" strike="noStrike" cap="none" dirty="0">
              <a:solidFill>
                <a:schemeClr val="lt1"/>
              </a:solidFill>
              <a:latin typeface="Calibri"/>
              <a:ea typeface="Calibri"/>
              <a:cs typeface="Calibri"/>
              <a:sym typeface="Calibri"/>
            </a:endParaRPr>
          </a:p>
          <a:p>
            <a:pPr marL="457200" marR="0" lvl="1" indent="0" algn="ctr" rtl="0">
              <a:spcBef>
                <a:spcPts val="0"/>
              </a:spcBef>
              <a:spcAft>
                <a:spcPts val="0"/>
              </a:spcAft>
              <a:buNone/>
            </a:pPr>
            <a:endParaRPr sz="2000" b="1" i="0" u="none" strike="noStrike" cap="none" dirty="0">
              <a:solidFill>
                <a:schemeClr val="lt1"/>
              </a:solidFill>
              <a:latin typeface="Calibri"/>
              <a:ea typeface="Calibri"/>
              <a:cs typeface="Calibri"/>
              <a:sym typeface="Calibri"/>
            </a:endParaRPr>
          </a:p>
          <a:p>
            <a:pPr marL="800100" marR="0" lvl="1" indent="-342900" algn="l" rtl="0">
              <a:spcBef>
                <a:spcPts val="0"/>
              </a:spcBef>
              <a:spcAft>
                <a:spcPts val="0"/>
              </a:spcAft>
              <a:buClr>
                <a:schemeClr val="lt1"/>
              </a:buClr>
              <a:buSzPts val="2000"/>
              <a:buFont typeface="Arial"/>
              <a:buChar char="•"/>
            </a:pPr>
            <a:r>
              <a:rPr lang="el-GR" sz="2000" b="0" i="0" u="none" strike="noStrike" cap="none" dirty="0">
                <a:solidFill>
                  <a:schemeClr val="lt1"/>
                </a:solidFill>
                <a:latin typeface="Calibri"/>
                <a:ea typeface="Calibri"/>
                <a:cs typeface="Calibri"/>
                <a:sym typeface="Calibri"/>
              </a:rPr>
              <a:t>Πιστοποιητικό Εγγραφής Εταιρείας/Σωματείου</a:t>
            </a:r>
            <a:endParaRPr sz="2000" b="0" i="0" u="none" strike="noStrike" cap="none" dirty="0">
              <a:solidFill>
                <a:schemeClr val="lt1"/>
              </a:solidFill>
              <a:latin typeface="Calibri"/>
              <a:ea typeface="Calibri"/>
              <a:cs typeface="Calibri"/>
              <a:sym typeface="Calibri"/>
            </a:endParaRPr>
          </a:p>
        </p:txBody>
      </p:sp>
      <p:sp>
        <p:nvSpPr>
          <p:cNvPr id="999" name="Google Shape;999;p66"/>
          <p:cNvSpPr txBox="1"/>
          <p:nvPr/>
        </p:nvSpPr>
        <p:spPr>
          <a:xfrm flipH="1">
            <a:off x="222779" y="81194"/>
            <a:ext cx="10684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dirty="0">
                <a:solidFill>
                  <a:schemeClr val="lt1"/>
                </a:solidFill>
                <a:latin typeface="Calibri"/>
                <a:ea typeface="Calibri"/>
                <a:cs typeface="Calibri"/>
                <a:sym typeface="Calibri"/>
              </a:rPr>
              <a:t>ΑΠΟΚΤΗΣΗ OID / ΣΥΣΤΗΜΑ ORS</a:t>
            </a:r>
            <a:endParaRPr dirty="0"/>
          </a:p>
        </p:txBody>
      </p:sp>
      <p:sp>
        <p:nvSpPr>
          <p:cNvPr id="1004" name="Google Shape;1004;p66"/>
          <p:cNvSpPr txBox="1"/>
          <p:nvPr/>
        </p:nvSpPr>
        <p:spPr>
          <a:xfrm>
            <a:off x="394408" y="3068324"/>
            <a:ext cx="6625166" cy="1938952"/>
          </a:xfrm>
          <a:prstGeom prst="rect">
            <a:avLst/>
          </a:prstGeom>
          <a:noFill/>
          <a:ln>
            <a:noFill/>
          </a:ln>
        </p:spPr>
        <p:txBody>
          <a:bodyPr spcFirstLastPara="1" wrap="square" lIns="91425" tIns="45700" rIns="91425" bIns="45700" anchor="t" anchorCtr="0">
            <a:spAutoFit/>
          </a:bodyPr>
          <a:lstStyle/>
          <a:p>
            <a:pPr marL="457200" marR="0" lvl="1" indent="0" algn="ctr" rtl="0">
              <a:spcBef>
                <a:spcPts val="0"/>
              </a:spcBef>
              <a:spcAft>
                <a:spcPts val="0"/>
              </a:spcAft>
              <a:buNone/>
            </a:pPr>
            <a:r>
              <a:rPr lang="el-GR" sz="2000" b="1" i="0" u="sng" strike="noStrike" cap="none" dirty="0">
                <a:solidFill>
                  <a:schemeClr val="lt1"/>
                </a:solidFill>
                <a:latin typeface="Calibri"/>
                <a:ea typeface="Calibri"/>
                <a:cs typeface="Calibri"/>
                <a:sym typeface="Calibri"/>
              </a:rPr>
              <a:t>Τραπεζικά Στοιχεία</a:t>
            </a:r>
            <a:endParaRPr sz="2000" b="1" i="0" u="none" strike="noStrike" cap="none" dirty="0">
              <a:solidFill>
                <a:schemeClr val="lt1"/>
              </a:solidFill>
              <a:latin typeface="Calibri"/>
              <a:ea typeface="Calibri"/>
              <a:cs typeface="Calibri"/>
              <a:sym typeface="Calibri"/>
            </a:endParaRPr>
          </a:p>
          <a:p>
            <a:pPr marL="457200" marR="0" lvl="1" indent="0" algn="l" rtl="0">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457200" marR="0" lvl="1" indent="0" algn="l" rtl="0">
              <a:spcBef>
                <a:spcPts val="0"/>
              </a:spcBef>
              <a:spcAft>
                <a:spcPts val="0"/>
              </a:spcAft>
              <a:buNone/>
            </a:pPr>
            <a:r>
              <a:rPr lang="el-GR" sz="2000" b="1" i="0" u="none" strike="noStrike" cap="none" dirty="0">
                <a:solidFill>
                  <a:schemeClr val="lt1"/>
                </a:solidFill>
                <a:latin typeface="Calibri"/>
                <a:ea typeface="Calibri"/>
                <a:cs typeface="Calibri"/>
                <a:sym typeface="Calibri"/>
              </a:rPr>
              <a:t>Έγγραφα επαλήθευσης του Δελτίου Τραπεζικών Στοιχείων:</a:t>
            </a:r>
            <a:endParaRPr dirty="0"/>
          </a:p>
          <a:p>
            <a:pPr marL="800100" marR="0" lvl="1" indent="-342900" algn="l" rtl="0">
              <a:spcBef>
                <a:spcPts val="0"/>
              </a:spcBef>
              <a:spcAft>
                <a:spcPts val="0"/>
              </a:spcAft>
              <a:buClr>
                <a:schemeClr val="lt1"/>
              </a:buClr>
              <a:buSzPts val="2000"/>
              <a:buFont typeface="Arial"/>
              <a:buChar char="•"/>
            </a:pPr>
            <a:r>
              <a:rPr lang="el-GR" sz="2000" b="0" i="0" u="none" strike="noStrike" cap="none" dirty="0">
                <a:solidFill>
                  <a:schemeClr val="lt1"/>
                </a:solidFill>
                <a:latin typeface="Calibri"/>
                <a:ea typeface="Calibri"/>
                <a:cs typeface="Calibri"/>
                <a:sym typeface="Calibri"/>
              </a:rPr>
              <a:t>Πρόσφατο IBAN </a:t>
            </a:r>
            <a:r>
              <a:rPr lang="el-GR" sz="2000" b="0" i="0" u="none" strike="noStrike" cap="none" dirty="0" err="1">
                <a:solidFill>
                  <a:schemeClr val="lt1"/>
                </a:solidFill>
                <a:latin typeface="Calibri"/>
                <a:ea typeface="Calibri"/>
                <a:cs typeface="Calibri"/>
                <a:sym typeface="Calibri"/>
              </a:rPr>
              <a:t>Certificate</a:t>
            </a:r>
            <a:r>
              <a:rPr lang="el-GR" sz="2000" b="0" i="0" u="none" strike="noStrike" cap="none" dirty="0">
                <a:solidFill>
                  <a:schemeClr val="lt1"/>
                </a:solidFill>
                <a:latin typeface="Calibri"/>
                <a:ea typeface="Calibri"/>
                <a:cs typeface="Calibri"/>
                <a:sym typeface="Calibri"/>
              </a:rPr>
              <a:t> </a:t>
            </a:r>
            <a:r>
              <a:rPr lang="el-GR" sz="2000" b="1" i="0" u="none" strike="noStrike" cap="none" dirty="0">
                <a:solidFill>
                  <a:schemeClr val="lt1"/>
                </a:solidFill>
                <a:latin typeface="Calibri"/>
                <a:ea typeface="Calibri"/>
                <a:cs typeface="Calibri"/>
                <a:sym typeface="Calibri"/>
              </a:rPr>
              <a:t>ή</a:t>
            </a:r>
            <a:endParaRPr sz="2000" b="0" i="0" u="none" strike="noStrike" cap="none" dirty="0">
              <a:solidFill>
                <a:schemeClr val="lt1"/>
              </a:solidFill>
              <a:latin typeface="Calibri"/>
              <a:ea typeface="Calibri"/>
              <a:cs typeface="Calibri"/>
              <a:sym typeface="Calibri"/>
            </a:endParaRPr>
          </a:p>
          <a:p>
            <a:pPr marL="800100" marR="0" lvl="1" indent="-342900" algn="l" rtl="0">
              <a:spcBef>
                <a:spcPts val="0"/>
              </a:spcBef>
              <a:spcAft>
                <a:spcPts val="0"/>
              </a:spcAft>
              <a:buClr>
                <a:schemeClr val="lt1"/>
              </a:buClr>
              <a:buSzPts val="2000"/>
              <a:buFont typeface="Arial"/>
              <a:buChar char="•"/>
            </a:pPr>
            <a:r>
              <a:rPr lang="el-GR" sz="2000" b="0" i="0" u="none" strike="noStrike" cap="none" dirty="0">
                <a:solidFill>
                  <a:schemeClr val="lt1"/>
                </a:solidFill>
                <a:latin typeface="Calibri"/>
                <a:ea typeface="Calibri"/>
                <a:cs typeface="Calibri"/>
                <a:sym typeface="Calibri"/>
              </a:rPr>
              <a:t>Πρόσφατη κατάσταση λογαριασμού </a:t>
            </a:r>
          </a:p>
        </p:txBody>
      </p:sp>
      <p:sp>
        <p:nvSpPr>
          <p:cNvPr id="1005" name="Google Shape;1005;p66"/>
          <p:cNvSpPr txBox="1"/>
          <p:nvPr/>
        </p:nvSpPr>
        <p:spPr>
          <a:xfrm>
            <a:off x="9720776" y="3734663"/>
            <a:ext cx="2283459"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800" b="1" dirty="0">
                <a:solidFill>
                  <a:srgbClr val="9D72B5"/>
                </a:solidFill>
                <a:latin typeface="Calibri"/>
                <a:ea typeface="Calibri"/>
                <a:cs typeface="Calibri"/>
                <a:sym typeface="Calibri"/>
              </a:rPr>
              <a:t>Πρόσθετα έγγραφα θα ζητηθούν σε περίπτωση έγκρισης της πρότασης</a:t>
            </a:r>
            <a:endParaRPr sz="1800" b="1" dirty="0">
              <a:solidFill>
                <a:srgbClr val="9D72B5"/>
              </a:solidFill>
              <a:latin typeface="Calibri"/>
              <a:ea typeface="Calibri"/>
              <a:cs typeface="Calibri"/>
              <a:sym typeface="Calibri"/>
            </a:endParaRPr>
          </a:p>
        </p:txBody>
      </p:sp>
      <p:sp>
        <p:nvSpPr>
          <p:cNvPr id="1006" name="Google Shape;1006;p66"/>
          <p:cNvSpPr txBox="1"/>
          <p:nvPr/>
        </p:nvSpPr>
        <p:spPr>
          <a:xfrm>
            <a:off x="230327" y="6048340"/>
            <a:ext cx="11169192"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800" b="1" dirty="0">
                <a:solidFill>
                  <a:srgbClr val="3F3F3F"/>
                </a:solidFill>
                <a:latin typeface="Calibri"/>
                <a:ea typeface="Calibri"/>
                <a:cs typeface="Calibri"/>
                <a:sym typeface="Calibri"/>
              </a:rPr>
              <a:t>Περισσότερες πληροφορίες σχετικά με τα έντυπα που πρέπει να αναρτηθούν στην πλατφόρμα ORS:</a:t>
            </a:r>
            <a:endParaRPr sz="1800" b="1" u="sng" dirty="0">
              <a:solidFill>
                <a:srgbClr val="3F3F3F"/>
              </a:solidFill>
              <a:latin typeface="Calibri"/>
              <a:ea typeface="Calibri"/>
              <a:cs typeface="Calibri"/>
              <a:sym typeface="Calibri"/>
              <a:hlinkClick r:id="rId4">
                <a:extLst>
                  <a:ext uri="{A12FA001-AC4F-418D-AE19-62706E023703}">
                    <ahyp:hlinkClr xmlns:ahyp="http://schemas.microsoft.com/office/drawing/2018/hyperlinkcolor" val="tx"/>
                  </a:ext>
                </a:extLst>
              </a:hlinkClick>
            </a:endParaRPr>
          </a:p>
          <a:p>
            <a:pPr marL="0" marR="0" lvl="0" indent="0" algn="ctr" rtl="0">
              <a:spcBef>
                <a:spcPts val="0"/>
              </a:spcBef>
              <a:spcAft>
                <a:spcPts val="0"/>
              </a:spcAft>
              <a:buNone/>
            </a:pPr>
            <a:r>
              <a:rPr lang="el-GR" sz="1800" u="sng" dirty="0">
                <a:solidFill>
                  <a:schemeClr val="dk1"/>
                </a:solidFill>
                <a:latin typeface="Calibri"/>
                <a:ea typeface="Calibri"/>
                <a:cs typeface="Calibri"/>
                <a:sym typeface="Calibri"/>
                <a:hlinkClick r:id="rId5"/>
              </a:rPr>
              <a:t>Εγγραφή Οργανισμού</a:t>
            </a: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pic>
        <p:nvPicPr>
          <p:cNvPr id="1007" name="Google Shape;1007;p66" descr="A yellow triangle with a exclamation mark&#10;&#10;Description automatically generated"/>
          <p:cNvPicPr preferRelativeResize="0"/>
          <p:nvPr/>
        </p:nvPicPr>
        <p:blipFill rotWithShape="1">
          <a:blip r:embed="rId6">
            <a:alphaModFix/>
          </a:blip>
          <a:srcRect/>
          <a:stretch/>
        </p:blipFill>
        <p:spPr>
          <a:xfrm>
            <a:off x="11419319" y="4737387"/>
            <a:ext cx="688698" cy="629881"/>
          </a:xfrm>
          <a:prstGeom prst="rect">
            <a:avLst/>
          </a:prstGeom>
          <a:noFill/>
          <a:ln>
            <a:noFill/>
          </a:ln>
        </p:spPr>
      </p:pic>
      <p:sp>
        <p:nvSpPr>
          <p:cNvPr id="1008" name="Google Shape;1008;p66"/>
          <p:cNvSpPr txBox="1"/>
          <p:nvPr/>
        </p:nvSpPr>
        <p:spPr>
          <a:xfrm>
            <a:off x="-37172" y="673352"/>
            <a:ext cx="11834761" cy="369332"/>
          </a:xfrm>
          <a:prstGeom prst="rect">
            <a:avLst/>
          </a:prstGeom>
          <a:noFill/>
          <a:ln>
            <a:noFill/>
          </a:ln>
        </p:spPr>
        <p:txBody>
          <a:bodyPr spcFirstLastPara="1" wrap="square" lIns="91425" tIns="45700" rIns="91425" bIns="45700" anchor="t" anchorCtr="0">
            <a:spAutoFit/>
          </a:bodyPr>
          <a:lstStyle/>
          <a:p>
            <a:pPr marL="32385" marR="127635" lvl="0" indent="0" algn="just" rtl="0">
              <a:spcBef>
                <a:spcPts val="0"/>
              </a:spcBef>
              <a:spcAft>
                <a:spcPts val="0"/>
              </a:spcAft>
              <a:buNone/>
            </a:pPr>
            <a:r>
              <a:rPr lang="el-GR" sz="1800" b="1" i="0" u="none" strike="noStrike" cap="none">
                <a:solidFill>
                  <a:srgbClr val="000000"/>
                </a:solidFill>
                <a:latin typeface="Calibri"/>
                <a:ea typeface="Calibri"/>
                <a:cs typeface="Calibri"/>
                <a:sym typeface="Calibri"/>
              </a:rPr>
              <a:t>Απαιτούμενα Έντυπα:</a:t>
            </a:r>
            <a:endParaRPr sz="18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0B470949-1AAC-E5F9-6F51-E8CAD0E031E3}"/>
              </a:ext>
            </a:extLst>
          </p:cNvPr>
          <p:cNvPicPr>
            <a:picLocks noChangeAspect="1"/>
          </p:cNvPicPr>
          <p:nvPr/>
        </p:nvPicPr>
        <p:blipFill>
          <a:blip r:embed="rId7"/>
          <a:stretch>
            <a:fillRect/>
          </a:stretch>
        </p:blipFill>
        <p:spPr>
          <a:xfrm>
            <a:off x="7481414" y="1460159"/>
            <a:ext cx="4478724" cy="837747"/>
          </a:xfrm>
          <a:prstGeom prst="rect">
            <a:avLst/>
          </a:prstGeom>
        </p:spPr>
      </p:pic>
      <p:pic>
        <p:nvPicPr>
          <p:cNvPr id="5" name="Picture 4">
            <a:extLst>
              <a:ext uri="{FF2B5EF4-FFF2-40B4-BE49-F238E27FC236}">
                <a16:creationId xmlns:a16="http://schemas.microsoft.com/office/drawing/2014/main" id="{A47B5165-9CF9-8FF5-EE17-52D858600ADF}"/>
              </a:ext>
            </a:extLst>
          </p:cNvPr>
          <p:cNvPicPr>
            <a:picLocks noChangeAspect="1"/>
          </p:cNvPicPr>
          <p:nvPr/>
        </p:nvPicPr>
        <p:blipFill>
          <a:blip r:embed="rId8"/>
          <a:stretch>
            <a:fillRect/>
          </a:stretch>
        </p:blipFill>
        <p:spPr>
          <a:xfrm>
            <a:off x="7438853" y="2657672"/>
            <a:ext cx="4580529" cy="836736"/>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80"/>
          <p:cNvSpPr txBox="1"/>
          <p:nvPr/>
        </p:nvSpPr>
        <p:spPr>
          <a:xfrm flipH="1">
            <a:off x="3877938" y="60190"/>
            <a:ext cx="819443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b="1">
                <a:solidFill>
                  <a:schemeClr val="lt1"/>
                </a:solidFill>
                <a:latin typeface="Calibri"/>
                <a:ea typeface="Calibri"/>
                <a:cs typeface="Calibri"/>
                <a:sym typeface="Calibri"/>
              </a:rPr>
              <a:t>ΧΡΗΣΙΜΟΙ ΣΥΝΔΕΣΜΟΙ</a:t>
            </a:r>
            <a:endParaRPr sz="2800" b="1">
              <a:solidFill>
                <a:schemeClr val="lt1"/>
              </a:solidFill>
              <a:latin typeface="Calibri"/>
              <a:ea typeface="Calibri"/>
              <a:cs typeface="Calibri"/>
              <a:sym typeface="Calibri"/>
            </a:endParaRPr>
          </a:p>
        </p:txBody>
      </p:sp>
      <p:sp>
        <p:nvSpPr>
          <p:cNvPr id="1149" name="Google Shape;1149;p80"/>
          <p:cNvSpPr/>
          <p:nvPr/>
        </p:nvSpPr>
        <p:spPr>
          <a:xfrm>
            <a:off x="384492" y="834402"/>
            <a:ext cx="10593363" cy="5355272"/>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l-GR" sz="1800" b="1" dirty="0">
                <a:solidFill>
                  <a:schemeClr val="dk1"/>
                </a:solidFill>
                <a:latin typeface="Calibri"/>
                <a:ea typeface="Calibri"/>
                <a:cs typeface="Calibri"/>
                <a:sym typeface="Calibri"/>
              </a:rPr>
              <a:t>Διαπίστευση Erasmus:</a:t>
            </a:r>
            <a:endParaRPr sz="1800" b="1"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0" marR="0" lvl="0" indent="0" algn="l" rtl="0">
              <a:lnSpc>
                <a:spcPct val="150000"/>
              </a:lnSpc>
              <a:spcBef>
                <a:spcPts val="0"/>
              </a:spcBef>
              <a:spcAft>
                <a:spcPts val="0"/>
              </a:spcAft>
              <a:buNone/>
            </a:pPr>
            <a:r>
              <a:rPr lang="el-GR" sz="1600" u="sng" dirty="0">
                <a:solidFill>
                  <a:schemeClr val="hlink"/>
                </a:solidFill>
                <a:latin typeface="Calibri"/>
                <a:ea typeface="Calibri"/>
                <a:cs typeface="Calibri"/>
                <a:sym typeface="Calibri"/>
                <a:hlinkClick r:id="rId4"/>
              </a:rPr>
              <a:t>Γενικές Πληροφορίες για τη Διαπίστευση</a:t>
            </a:r>
            <a:endParaRPr sz="1600" u="sng" dirty="0">
              <a:solidFill>
                <a:srgbClr val="FF0000"/>
              </a:solidFill>
              <a:latin typeface="Calibri"/>
              <a:ea typeface="Calibri"/>
              <a:cs typeface="Calibri"/>
              <a:sym typeface="Calibri"/>
              <a:hlinkClick r:id="rId5">
                <a:extLst>
                  <a:ext uri="{A12FA001-AC4F-418D-AE19-62706E023703}">
                    <ahyp:hlinkClr xmlns:ahyp="http://schemas.microsoft.com/office/drawing/2018/hyperlinkcolor" val="tx"/>
                  </a:ext>
                </a:extLst>
              </a:hlinkClick>
            </a:endParaRPr>
          </a:p>
          <a:p>
            <a:pPr marL="0" marR="0" lvl="0" indent="0" algn="l" rtl="0">
              <a:lnSpc>
                <a:spcPct val="150000"/>
              </a:lnSpc>
              <a:spcBef>
                <a:spcPts val="0"/>
              </a:spcBef>
              <a:spcAft>
                <a:spcPts val="0"/>
              </a:spcAft>
              <a:buNone/>
            </a:pPr>
            <a:r>
              <a:rPr lang="el-GR" sz="1600" u="sng" dirty="0">
                <a:solidFill>
                  <a:schemeClr val="hlink"/>
                </a:solidFill>
                <a:latin typeface="Calibri"/>
                <a:ea typeface="Calibri"/>
                <a:cs typeface="Calibri"/>
                <a:sym typeface="Calibri"/>
                <a:hlinkClick r:id="rId6"/>
              </a:rPr>
              <a:t>Oδηγός Προγράμματος 202</a:t>
            </a:r>
            <a:r>
              <a:rPr lang="en-US" sz="1600" u="sng" dirty="0">
                <a:solidFill>
                  <a:schemeClr val="hlink"/>
                </a:solidFill>
                <a:latin typeface="Calibri"/>
                <a:ea typeface="Calibri"/>
                <a:cs typeface="Calibri"/>
                <a:sym typeface="Calibri"/>
                <a:hlinkClick r:id="rId6"/>
              </a:rPr>
              <a:t>6</a:t>
            </a:r>
            <a:endParaRPr sz="1600"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el-GR" sz="1600" u="sng" dirty="0">
                <a:solidFill>
                  <a:schemeClr val="hlink"/>
                </a:solidFill>
                <a:highlight>
                  <a:srgbClr val="FFFFFF"/>
                </a:highlight>
                <a:latin typeface="Calibri"/>
                <a:ea typeface="Calibri"/>
                <a:cs typeface="Calibri"/>
                <a:sym typeface="Calibri"/>
                <a:hlinkClick r:id="rId7"/>
              </a:rPr>
              <a:t>Αναλυτικός κατάλογος επιλέξιμων οργανισμών για υποβολή αίτησης ανά τομέα</a:t>
            </a:r>
            <a:endParaRPr sz="1600"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el-GR" sz="1600" u="sng" dirty="0">
                <a:solidFill>
                  <a:schemeClr val="dk1"/>
                </a:solidFill>
                <a:latin typeface="Calibri"/>
                <a:ea typeface="Calibri"/>
                <a:cs typeface="Calibri"/>
                <a:sym typeface="Calibri"/>
                <a:hlinkClick r:id="rId8"/>
              </a:rPr>
              <a:t>Σύνδεσμος για αιτήσεις</a:t>
            </a:r>
            <a:endParaRPr lang="el-GR" sz="1600" u="sng" dirty="0">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endParaRPr>
          </a:p>
          <a:p>
            <a:pPr marL="0" marR="0" lvl="0" indent="0" algn="l" rtl="0">
              <a:lnSpc>
                <a:spcPct val="150000"/>
              </a:lnSpc>
              <a:spcBef>
                <a:spcPts val="0"/>
              </a:spcBef>
              <a:spcAft>
                <a:spcPts val="0"/>
              </a:spcAft>
              <a:buNone/>
            </a:pPr>
            <a:r>
              <a:rPr lang="el-GR" sz="1600" u="sng" dirty="0">
                <a:solidFill>
                  <a:schemeClr val="hlink"/>
                </a:solidFill>
                <a:latin typeface="Calibri"/>
                <a:ea typeface="Calibri"/>
                <a:cs typeface="Calibri"/>
                <a:sym typeface="Calibri"/>
                <a:hlinkClick r:id="rId10"/>
              </a:rPr>
              <a:t>Οδηγός για την Αξιολόγηση αιτήσεων </a:t>
            </a:r>
            <a:endParaRPr lang="en-US" sz="1600" u="sng" dirty="0">
              <a:solidFill>
                <a:schemeClr val="hlink"/>
              </a:solidFill>
              <a:latin typeface="Calibri"/>
              <a:ea typeface="Calibri"/>
              <a:cs typeface="Calibri"/>
              <a:sym typeface="Calibri"/>
            </a:endParaRPr>
          </a:p>
          <a:p>
            <a:pPr marL="0" marR="0" lvl="0" indent="0" algn="l" rtl="0">
              <a:lnSpc>
                <a:spcPct val="150000"/>
              </a:lnSpc>
              <a:spcBef>
                <a:spcPts val="0"/>
              </a:spcBef>
              <a:spcAft>
                <a:spcPts val="0"/>
              </a:spcAft>
              <a:buNone/>
            </a:pPr>
            <a:r>
              <a:rPr lang="el-GR" sz="1600" u="sng" dirty="0">
                <a:solidFill>
                  <a:schemeClr val="accent1"/>
                </a:solidFill>
                <a:latin typeface="Calibri"/>
                <a:ea typeface="Calibri"/>
                <a:cs typeface="Calibri"/>
                <a:sym typeface="Calibri"/>
                <a:hlinkClick r:id="rId11"/>
              </a:rPr>
              <a:t>Εργαλεία </a:t>
            </a:r>
            <a:r>
              <a:rPr lang="el-GR" sz="1600" u="sng" dirty="0" err="1">
                <a:solidFill>
                  <a:schemeClr val="accent1"/>
                </a:solidFill>
                <a:latin typeface="Calibri"/>
                <a:ea typeface="Calibri"/>
                <a:cs typeface="Calibri"/>
                <a:sym typeface="Calibri"/>
                <a:hlinkClick r:id="rId11"/>
              </a:rPr>
              <a:t>Εrasmus</a:t>
            </a:r>
            <a:r>
              <a:rPr lang="el-GR" sz="1600" u="sng" dirty="0">
                <a:solidFill>
                  <a:schemeClr val="accent1"/>
                </a:solidFill>
                <a:latin typeface="Calibri"/>
                <a:ea typeface="Calibri"/>
                <a:cs typeface="Calibri"/>
                <a:sym typeface="Calibri"/>
                <a:hlinkClick r:id="rId11"/>
              </a:rPr>
              <a:t> – </a:t>
            </a:r>
            <a:r>
              <a:rPr lang="el-GR" sz="1600" u="sng" dirty="0" err="1">
                <a:solidFill>
                  <a:schemeClr val="accent1"/>
                </a:solidFill>
                <a:latin typeface="Calibri"/>
                <a:ea typeface="Calibri"/>
                <a:cs typeface="Calibri"/>
                <a:sym typeface="Calibri"/>
                <a:hlinkClick r:id="rId11"/>
              </a:rPr>
              <a:t>Iστοσελίδα</a:t>
            </a:r>
            <a:r>
              <a:rPr lang="el-GR" sz="1600" u="sng" dirty="0">
                <a:solidFill>
                  <a:schemeClr val="accent1"/>
                </a:solidFill>
                <a:latin typeface="Calibri"/>
                <a:ea typeface="Calibri"/>
                <a:cs typeface="Calibri"/>
                <a:sym typeface="Calibri"/>
                <a:hlinkClick r:id="rId11"/>
              </a:rPr>
              <a:t> ΙΔΕΠ</a:t>
            </a:r>
            <a:endParaRPr sz="1600" dirty="0">
              <a:solidFill>
                <a:schemeClr val="accent1"/>
              </a:solidFill>
              <a:latin typeface="Calibri"/>
              <a:ea typeface="Calibri"/>
              <a:cs typeface="Calibri"/>
              <a:sym typeface="Calibri"/>
            </a:endParaRPr>
          </a:p>
          <a:p>
            <a:pPr marL="0" marR="0" lvl="0" indent="0" algn="l" rtl="0">
              <a:lnSpc>
                <a:spcPct val="150000"/>
              </a:lnSpc>
              <a:spcBef>
                <a:spcPts val="0"/>
              </a:spcBef>
              <a:spcAft>
                <a:spcPts val="0"/>
              </a:spcAft>
              <a:buNone/>
            </a:pPr>
            <a:r>
              <a:rPr lang="el-GR" sz="1600" u="sng" dirty="0" err="1">
                <a:solidFill>
                  <a:schemeClr val="hlink"/>
                </a:solidFill>
                <a:latin typeface="Calibri"/>
                <a:ea typeface="Calibri"/>
                <a:cs typeface="Calibri"/>
                <a:sym typeface="Calibri"/>
                <a:hlinkClick r:id="rId9"/>
              </a:rPr>
              <a:t>Guides</a:t>
            </a:r>
            <a:r>
              <a:rPr lang="el-GR" sz="1600" u="sng" dirty="0">
                <a:solidFill>
                  <a:schemeClr val="hlink"/>
                </a:solidFill>
                <a:latin typeface="Calibri"/>
                <a:ea typeface="Calibri"/>
                <a:cs typeface="Calibri"/>
                <a:sym typeface="Calibri"/>
                <a:hlinkClick r:id="rId9"/>
              </a:rPr>
              <a:t> Πλατφόρμας</a:t>
            </a:r>
            <a:endParaRPr sz="1600" dirty="0">
              <a:solidFill>
                <a:srgbClr val="FF0000"/>
              </a:solidFill>
              <a:latin typeface="Calibri"/>
              <a:ea typeface="Calibri"/>
              <a:cs typeface="Calibri"/>
              <a:sym typeface="Calibri"/>
            </a:endParaRPr>
          </a:p>
          <a:p>
            <a:pPr marL="0" marR="0" lvl="0" indent="0" algn="l" rtl="0">
              <a:lnSpc>
                <a:spcPct val="150000"/>
              </a:lnSpc>
              <a:spcBef>
                <a:spcPts val="0"/>
              </a:spcBef>
              <a:spcAft>
                <a:spcPts val="0"/>
              </a:spcAft>
              <a:buNone/>
            </a:pPr>
            <a:endParaRPr sz="1600"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el-GR" sz="1800" b="1" dirty="0">
                <a:solidFill>
                  <a:schemeClr val="dk1"/>
                </a:solidFill>
                <a:latin typeface="Calibri"/>
                <a:ea typeface="Calibri"/>
                <a:cs typeface="Calibri"/>
                <a:sym typeface="Calibri"/>
              </a:rPr>
              <a:t>ΕU </a:t>
            </a:r>
            <a:r>
              <a:rPr lang="el-GR" sz="1800" b="1" dirty="0" err="1">
                <a:solidFill>
                  <a:schemeClr val="dk1"/>
                </a:solidFill>
                <a:latin typeface="Calibri"/>
                <a:ea typeface="Calibri"/>
                <a:cs typeface="Calibri"/>
                <a:sym typeface="Calibri"/>
              </a:rPr>
              <a:t>Login</a:t>
            </a:r>
            <a:r>
              <a:rPr lang="el-GR" sz="1800" b="1" dirty="0">
                <a:solidFill>
                  <a:schemeClr val="dk1"/>
                </a:solidFill>
                <a:latin typeface="Calibri"/>
                <a:ea typeface="Calibri"/>
                <a:cs typeface="Calibri"/>
                <a:sym typeface="Calibri"/>
              </a:rPr>
              <a:t>:</a:t>
            </a:r>
            <a:endParaRPr sz="1800" dirty="0"/>
          </a:p>
          <a:p>
            <a:pPr marL="0" marR="0" lvl="0" indent="0" algn="l" rtl="0">
              <a:lnSpc>
                <a:spcPct val="150000"/>
              </a:lnSpc>
              <a:spcBef>
                <a:spcPts val="0"/>
              </a:spcBef>
              <a:spcAft>
                <a:spcPts val="0"/>
              </a:spcAft>
              <a:buNone/>
            </a:pPr>
            <a:r>
              <a:rPr lang="el-GR" sz="1600" u="sng" dirty="0">
                <a:solidFill>
                  <a:schemeClr val="dk1"/>
                </a:solidFill>
                <a:latin typeface="Calibri"/>
                <a:ea typeface="Calibri"/>
                <a:cs typeface="Calibri"/>
                <a:sym typeface="Calibri"/>
                <a:hlinkClick r:id="rId12"/>
              </a:rPr>
              <a:t>Σύνδεσμος για τη δημιουργία EU </a:t>
            </a:r>
            <a:r>
              <a:rPr lang="el-GR" sz="1600" u="sng" dirty="0" err="1">
                <a:solidFill>
                  <a:schemeClr val="dk1"/>
                </a:solidFill>
                <a:latin typeface="Calibri"/>
                <a:ea typeface="Calibri"/>
                <a:cs typeface="Calibri"/>
                <a:sym typeface="Calibri"/>
                <a:hlinkClick r:id="rId12"/>
              </a:rPr>
              <a:t>Login</a:t>
            </a:r>
            <a:r>
              <a:rPr lang="el-GR" sz="1600" u="sng" dirty="0">
                <a:solidFill>
                  <a:schemeClr val="dk1"/>
                </a:solidFill>
                <a:latin typeface="Calibri"/>
                <a:ea typeface="Calibri"/>
                <a:cs typeface="Calibri"/>
                <a:sym typeface="Calibri"/>
                <a:hlinkClick r:id="rId12"/>
              </a:rPr>
              <a:t> </a:t>
            </a:r>
            <a:r>
              <a:rPr lang="el-GR" sz="1600" u="sng" dirty="0" err="1">
                <a:solidFill>
                  <a:schemeClr val="dk1"/>
                </a:solidFill>
                <a:latin typeface="Calibri"/>
                <a:ea typeface="Calibri"/>
                <a:cs typeface="Calibri"/>
                <a:sym typeface="Calibri"/>
                <a:hlinkClick r:id="rId12"/>
              </a:rPr>
              <a:t>Account</a:t>
            </a:r>
            <a:endParaRPr sz="1600"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el-GR" sz="1600" u="sng" dirty="0">
                <a:solidFill>
                  <a:schemeClr val="accent1"/>
                </a:solidFill>
                <a:latin typeface="Calibri"/>
                <a:ea typeface="Calibri"/>
                <a:cs typeface="Calibri"/>
                <a:sym typeface="Calibri"/>
                <a:hlinkClick r:id="rId13"/>
              </a:rPr>
              <a:t>Oδηγίες για τη δημιουργία EU </a:t>
            </a:r>
            <a:r>
              <a:rPr lang="el-GR" sz="1600" u="sng" dirty="0" err="1">
                <a:solidFill>
                  <a:schemeClr val="accent1"/>
                </a:solidFill>
                <a:latin typeface="Calibri"/>
                <a:ea typeface="Calibri"/>
                <a:cs typeface="Calibri"/>
                <a:sym typeface="Calibri"/>
                <a:hlinkClick r:id="rId13"/>
              </a:rPr>
              <a:t>Login</a:t>
            </a:r>
            <a:r>
              <a:rPr lang="el-GR" sz="1600" u="sng" dirty="0">
                <a:solidFill>
                  <a:schemeClr val="accent1"/>
                </a:solidFill>
                <a:latin typeface="Calibri"/>
                <a:ea typeface="Calibri"/>
                <a:cs typeface="Calibri"/>
                <a:sym typeface="Calibri"/>
                <a:hlinkClick r:id="rId13"/>
              </a:rPr>
              <a:t> </a:t>
            </a:r>
            <a:r>
              <a:rPr lang="el-GR" sz="1600" u="sng" dirty="0" err="1">
                <a:solidFill>
                  <a:schemeClr val="accent1"/>
                </a:solidFill>
                <a:latin typeface="Calibri"/>
                <a:ea typeface="Calibri"/>
                <a:cs typeface="Calibri"/>
                <a:sym typeface="Calibri"/>
                <a:hlinkClick r:id="rId13"/>
              </a:rPr>
              <a:t>Account</a:t>
            </a:r>
            <a:r>
              <a:rPr lang="en-US" sz="1600" u="sng" dirty="0">
                <a:solidFill>
                  <a:schemeClr val="accent1"/>
                </a:solidFill>
                <a:latin typeface="Calibri"/>
                <a:ea typeface="Calibri"/>
                <a:cs typeface="Calibri"/>
                <a:sym typeface="Calibri"/>
                <a:hlinkClick r:id="rId13"/>
              </a:rPr>
              <a:t> </a:t>
            </a:r>
            <a:r>
              <a:rPr lang="el-GR" sz="1600" u="sng" dirty="0">
                <a:solidFill>
                  <a:schemeClr val="accent1"/>
                </a:solidFill>
                <a:latin typeface="Calibri"/>
                <a:ea typeface="Calibri"/>
                <a:cs typeface="Calibri"/>
                <a:sym typeface="Calibri"/>
                <a:hlinkClick r:id="rId13"/>
              </a:rPr>
              <a:t> </a:t>
            </a:r>
            <a:endParaRPr sz="1600" dirty="0">
              <a:solidFill>
                <a:schemeClr val="accent1"/>
              </a:solidFill>
              <a:latin typeface="Calibri"/>
              <a:ea typeface="Calibri"/>
              <a:cs typeface="Calibri"/>
              <a:sym typeface="Calibri"/>
            </a:endParaRPr>
          </a:p>
          <a:p>
            <a:pPr marL="0" marR="0" lvl="0" indent="0" algn="l" rtl="0">
              <a:lnSpc>
                <a:spcPct val="150000"/>
              </a:lnSpc>
              <a:spcBef>
                <a:spcPts val="0"/>
              </a:spcBef>
              <a:spcAft>
                <a:spcPts val="0"/>
              </a:spcAft>
              <a:buNone/>
            </a:pPr>
            <a:r>
              <a:rPr lang="el-GR" sz="1600" u="sng" dirty="0">
                <a:solidFill>
                  <a:schemeClr val="dk1"/>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Πρότυπα ποιότητας της Διαπίστευσης (Quality </a:t>
            </a:r>
            <a:r>
              <a:rPr lang="el-GR" sz="1600" u="sng" dirty="0" err="1">
                <a:solidFill>
                  <a:schemeClr val="dk1"/>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Standards</a:t>
            </a:r>
            <a:r>
              <a:rPr lang="el-GR" sz="1600" u="sng" dirty="0">
                <a:solidFill>
                  <a:schemeClr val="dk1"/>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a:t>
            </a:r>
            <a:endParaRPr sz="1600"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sz="1600" b="1" dirty="0">
              <a:solidFill>
                <a:srgbClr val="FF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7046281" y="762808"/>
            <a:ext cx="4550780" cy="1033085"/>
          </a:xfrm>
          <a:prstGeom prst="rect">
            <a:avLst/>
          </a:prstGeom>
          <a:noFill/>
          <a:ln w="19050">
            <a:solidFill>
              <a:srgbClr val="9D72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p:cNvSpPr/>
          <p:nvPr/>
        </p:nvSpPr>
        <p:spPr>
          <a:xfrm>
            <a:off x="581016" y="762810"/>
            <a:ext cx="2691628" cy="1033083"/>
          </a:xfrm>
          <a:prstGeom prst="rect">
            <a:avLst/>
          </a:prstGeom>
          <a:noFill/>
          <a:ln w="19050">
            <a:solidFill>
              <a:srgbClr val="9D72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0" y="1"/>
            <a:ext cx="12192000" cy="607879"/>
          </a:xfrm>
          <a:prstGeom prst="rect">
            <a:avLst/>
          </a:prstGeom>
          <a:solidFill>
            <a:srgbClr val="1EA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671332" y="42604"/>
            <a:ext cx="6564618" cy="492443"/>
          </a:xfrm>
          <a:prstGeom prst="rect">
            <a:avLst/>
          </a:prstGeom>
          <a:noFill/>
        </p:spPr>
        <p:txBody>
          <a:bodyPr wrap="none" rtlCol="0">
            <a:spAutoFit/>
          </a:bodyPr>
          <a:lstStyle/>
          <a:p>
            <a:r>
              <a:rPr lang="el-GR" sz="2600" b="1" dirty="0">
                <a:solidFill>
                  <a:schemeClr val="bg1"/>
                </a:solidFill>
              </a:rPr>
              <a:t>ΔΥΝΑΤΟΤΗΤΕΣ ΚΙΝΗΤΙΚΟΤΗΤΑΣ ΠΡΟΣ</a:t>
            </a:r>
            <a:endParaRPr lang="en-GB" sz="2600" b="1" dirty="0">
              <a:solidFill>
                <a:schemeClr val="bg1"/>
              </a:solidFill>
            </a:endParaRPr>
          </a:p>
        </p:txBody>
      </p:sp>
      <p:sp>
        <p:nvSpPr>
          <p:cNvPr id="56" name="TextBox 55"/>
          <p:cNvSpPr txBox="1"/>
          <p:nvPr/>
        </p:nvSpPr>
        <p:spPr>
          <a:xfrm>
            <a:off x="669526" y="812827"/>
            <a:ext cx="2514607" cy="892552"/>
          </a:xfrm>
          <a:prstGeom prst="rect">
            <a:avLst/>
          </a:prstGeom>
          <a:noFill/>
        </p:spPr>
        <p:txBody>
          <a:bodyPr wrap="square" rtlCol="0">
            <a:spAutoFit/>
          </a:bodyPr>
          <a:lstStyle/>
          <a:p>
            <a:pPr lvl="0" algn="ctr">
              <a:defRPr/>
            </a:pPr>
            <a:r>
              <a:rPr lang="el-GR" sz="2500" b="1" dirty="0">
                <a:solidFill>
                  <a:schemeClr val="accent2"/>
                </a:solidFill>
                <a:latin typeface="Calibri" panose="020F0502020204030204" pitchFamily="34" charset="0"/>
                <a:ea typeface="Calibri" panose="020F0502020204030204" pitchFamily="34" charset="0"/>
                <a:cs typeface="Calibri" panose="020F0502020204030204" pitchFamily="34" charset="0"/>
              </a:rPr>
              <a:t>27 Κράτη – </a:t>
            </a:r>
          </a:p>
          <a:p>
            <a:pPr lvl="0" algn="ctr">
              <a:defRPr/>
            </a:pPr>
            <a:r>
              <a:rPr lang="el-GR" sz="2500" b="1" dirty="0">
                <a:solidFill>
                  <a:schemeClr val="accent2"/>
                </a:solidFill>
                <a:latin typeface="Calibri" panose="020F0502020204030204" pitchFamily="34" charset="0"/>
                <a:ea typeface="Calibri" panose="020F0502020204030204" pitchFamily="34" charset="0"/>
                <a:cs typeface="Calibri" panose="020F0502020204030204" pitchFamily="34" charset="0"/>
              </a:rPr>
              <a:t>Μέλη της Ε.Ε. </a:t>
            </a:r>
            <a:endParaRPr lang="el-GR" sz="2500"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Rectangle 21"/>
          <p:cNvSpPr/>
          <p:nvPr/>
        </p:nvSpPr>
        <p:spPr>
          <a:xfrm>
            <a:off x="3521320" y="769857"/>
            <a:ext cx="3108188" cy="1026036"/>
          </a:xfrm>
          <a:prstGeom prst="rect">
            <a:avLst/>
          </a:prstGeom>
          <a:noFill/>
          <a:ln w="19050">
            <a:solidFill>
              <a:srgbClr val="9D72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4033004" y="1012881"/>
            <a:ext cx="2084819" cy="492443"/>
          </a:xfrm>
          <a:prstGeom prst="rect">
            <a:avLst/>
          </a:prstGeom>
          <a:noFill/>
        </p:spPr>
        <p:txBody>
          <a:bodyPr wrap="square" rtlCol="0">
            <a:spAutoFit/>
          </a:bodyPr>
          <a:lstStyle>
            <a:defPPr>
              <a:defRPr lang="en-US"/>
            </a:defPPr>
            <a:lvl1pPr lvl="0" algn="ctr">
              <a:defRPr sz="2600"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l-GR" sz="2500" dirty="0">
                <a:solidFill>
                  <a:srgbClr val="9D72B5"/>
                </a:solidFill>
              </a:rPr>
              <a:t>Χώρες ΕΟΧ</a:t>
            </a:r>
          </a:p>
        </p:txBody>
      </p:sp>
      <p:sp>
        <p:nvSpPr>
          <p:cNvPr id="24" name="Rectangle 23"/>
          <p:cNvSpPr/>
          <p:nvPr/>
        </p:nvSpPr>
        <p:spPr>
          <a:xfrm>
            <a:off x="3521320" y="1795893"/>
            <a:ext cx="3108188" cy="1558723"/>
          </a:xfrm>
          <a:prstGeom prst="rect">
            <a:avLst/>
          </a:prstGeom>
          <a:solidFill>
            <a:srgbClr val="9D72B5">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2300" b="1" dirty="0">
                <a:solidFill>
                  <a:srgbClr val="9D72B5"/>
                </a:solidFill>
              </a:rPr>
              <a:t>Ισλανδία</a:t>
            </a:r>
          </a:p>
          <a:p>
            <a:pPr algn="ctr">
              <a:lnSpc>
                <a:spcPct val="150000"/>
              </a:lnSpc>
            </a:pPr>
            <a:r>
              <a:rPr lang="el-GR" sz="2300" b="1" dirty="0">
                <a:solidFill>
                  <a:srgbClr val="9D72B5"/>
                </a:solidFill>
              </a:rPr>
              <a:t>Λιχτενστάιν</a:t>
            </a:r>
          </a:p>
          <a:p>
            <a:pPr algn="ctr">
              <a:lnSpc>
                <a:spcPct val="150000"/>
              </a:lnSpc>
            </a:pPr>
            <a:r>
              <a:rPr lang="el-GR" sz="2300" b="1" dirty="0">
                <a:solidFill>
                  <a:srgbClr val="9D72B5"/>
                </a:solidFill>
              </a:rPr>
              <a:t>Νορβηγία</a:t>
            </a:r>
            <a:endParaRPr lang="en-GB" sz="2300" b="1" dirty="0">
              <a:solidFill>
                <a:srgbClr val="9D72B5"/>
              </a:solidFill>
            </a:endParaRPr>
          </a:p>
        </p:txBody>
      </p:sp>
      <p:sp>
        <p:nvSpPr>
          <p:cNvPr id="25" name="TextBox 24"/>
          <p:cNvSpPr txBox="1"/>
          <p:nvPr/>
        </p:nvSpPr>
        <p:spPr>
          <a:xfrm>
            <a:off x="6803817" y="816727"/>
            <a:ext cx="4876027" cy="892552"/>
          </a:xfrm>
          <a:prstGeom prst="rect">
            <a:avLst/>
          </a:prstGeom>
          <a:noFill/>
        </p:spPr>
        <p:txBody>
          <a:bodyPr wrap="square" rtlCol="0">
            <a:spAutoFit/>
          </a:bodyPr>
          <a:lstStyle/>
          <a:p>
            <a:pPr lvl="0" algn="ctr">
              <a:defRPr/>
            </a:pPr>
            <a:r>
              <a:rPr lang="el-GR" sz="2500" b="1" dirty="0">
                <a:solidFill>
                  <a:srgbClr val="9D72B5"/>
                </a:solidFill>
                <a:latin typeface="Calibri" panose="020F0502020204030204" pitchFamily="34" charset="0"/>
                <a:ea typeface="Calibri" panose="020F0502020204030204" pitchFamily="34" charset="0"/>
                <a:cs typeface="Calibri" panose="020F0502020204030204" pitchFamily="34" charset="0"/>
              </a:rPr>
              <a:t>Υποψήφιες προς ένταξη </a:t>
            </a:r>
          </a:p>
          <a:p>
            <a:pPr lvl="0" algn="ctr">
              <a:defRPr/>
            </a:pPr>
            <a:r>
              <a:rPr lang="el-GR" sz="2500" b="1" dirty="0">
                <a:solidFill>
                  <a:srgbClr val="9D72B5"/>
                </a:solidFill>
                <a:latin typeface="Calibri" panose="020F0502020204030204" pitchFamily="34" charset="0"/>
                <a:ea typeface="Calibri" panose="020F0502020204030204" pitchFamily="34" charset="0"/>
                <a:cs typeface="Calibri" panose="020F0502020204030204" pitchFamily="34" charset="0"/>
              </a:rPr>
              <a:t>στην Ε.Ε. χώρες</a:t>
            </a:r>
          </a:p>
        </p:txBody>
      </p:sp>
      <p:sp>
        <p:nvSpPr>
          <p:cNvPr id="26" name="Rectangle 25"/>
          <p:cNvSpPr/>
          <p:nvPr/>
        </p:nvSpPr>
        <p:spPr>
          <a:xfrm>
            <a:off x="7047200" y="1795893"/>
            <a:ext cx="4550780" cy="1558723"/>
          </a:xfrm>
          <a:prstGeom prst="rect">
            <a:avLst/>
          </a:prstGeom>
          <a:solidFill>
            <a:srgbClr val="9D72B5">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2300" b="1" dirty="0">
                <a:solidFill>
                  <a:srgbClr val="9D72B5"/>
                </a:solidFill>
              </a:rPr>
              <a:t>Τουρκία</a:t>
            </a:r>
          </a:p>
          <a:p>
            <a:pPr algn="ctr">
              <a:lnSpc>
                <a:spcPct val="150000"/>
              </a:lnSpc>
            </a:pPr>
            <a:r>
              <a:rPr lang="el-GR" sz="2300" b="1" dirty="0">
                <a:solidFill>
                  <a:srgbClr val="9D72B5"/>
                </a:solidFill>
              </a:rPr>
              <a:t>Δημοκρατία της Β. Μακεδονίας</a:t>
            </a:r>
          </a:p>
          <a:p>
            <a:pPr algn="ctr">
              <a:lnSpc>
                <a:spcPct val="150000"/>
              </a:lnSpc>
            </a:pPr>
            <a:r>
              <a:rPr lang="el-GR" sz="2300" b="1" dirty="0">
                <a:solidFill>
                  <a:srgbClr val="9D72B5"/>
                </a:solidFill>
              </a:rPr>
              <a:t>Σερβία</a:t>
            </a:r>
            <a:endParaRPr lang="en-GB" sz="2300" b="1" dirty="0">
              <a:solidFill>
                <a:srgbClr val="9D72B5"/>
              </a:solidFill>
            </a:endParaRPr>
          </a:p>
        </p:txBody>
      </p:sp>
      <p:sp>
        <p:nvSpPr>
          <p:cNvPr id="4" name="TextBox 3">
            <a:extLst>
              <a:ext uri="{FF2B5EF4-FFF2-40B4-BE49-F238E27FC236}">
                <a16:creationId xmlns:a16="http://schemas.microsoft.com/office/drawing/2014/main" id="{70CD1890-CB78-C4FE-9E67-5DB1BD01A184}"/>
              </a:ext>
            </a:extLst>
          </p:cNvPr>
          <p:cNvSpPr txBox="1"/>
          <p:nvPr/>
        </p:nvSpPr>
        <p:spPr>
          <a:xfrm>
            <a:off x="3860955" y="3862015"/>
            <a:ext cx="8075741" cy="400110"/>
          </a:xfrm>
          <a:prstGeom prst="rect">
            <a:avLst/>
          </a:prstGeom>
          <a:solidFill>
            <a:srgbClr val="FFCCFF"/>
          </a:solidFill>
        </p:spPr>
        <p:txBody>
          <a:bodyPr wrap="square" rtlCol="0">
            <a:spAutoFit/>
          </a:bodyPr>
          <a:lstStyle/>
          <a:p>
            <a:pPr algn="ctr"/>
            <a:r>
              <a:rPr lang="el-GR" sz="2000" b="1" dirty="0">
                <a:solidFill>
                  <a:srgbClr val="9D72B5"/>
                </a:solidFill>
              </a:rPr>
              <a:t>Τρίτες Χώρες Συνδεδεμένες με το Πρόγραμμα</a:t>
            </a:r>
          </a:p>
        </p:txBody>
      </p:sp>
      <p:sp>
        <p:nvSpPr>
          <p:cNvPr id="5" name="TextBox 4">
            <a:extLst>
              <a:ext uri="{FF2B5EF4-FFF2-40B4-BE49-F238E27FC236}">
                <a16:creationId xmlns:a16="http://schemas.microsoft.com/office/drawing/2014/main" id="{BD389E7B-5030-FD9C-A8D6-65FC5B04997C}"/>
              </a:ext>
            </a:extLst>
          </p:cNvPr>
          <p:cNvSpPr txBox="1"/>
          <p:nvPr/>
        </p:nvSpPr>
        <p:spPr>
          <a:xfrm>
            <a:off x="377324" y="5597871"/>
            <a:ext cx="4483403" cy="1015663"/>
          </a:xfrm>
          <a:prstGeom prst="rect">
            <a:avLst/>
          </a:prstGeom>
          <a:solidFill>
            <a:srgbClr val="359FC0"/>
          </a:solidFill>
        </p:spPr>
        <p:txBody>
          <a:bodyPr wrap="square" rtlCol="0">
            <a:spAutoFit/>
          </a:bodyPr>
          <a:lstStyle/>
          <a:p>
            <a:r>
              <a:rPr lang="el-GR" sz="2000" b="1" dirty="0"/>
              <a:t>Τρίτες Χώρες Μη Συνδεδεμένες με το Πρόγραμμα – </a:t>
            </a:r>
            <a:r>
              <a:rPr lang="en-US" sz="2000" b="1" dirty="0"/>
              <a:t>Regions 1-3 &amp; 5-14</a:t>
            </a:r>
            <a:r>
              <a:rPr lang="el-GR" sz="2000" b="1" dirty="0"/>
              <a:t> </a:t>
            </a:r>
          </a:p>
          <a:p>
            <a:r>
              <a:rPr lang="el-GR" sz="2000" b="1" dirty="0">
                <a:solidFill>
                  <a:schemeClr val="bg1"/>
                </a:solidFill>
              </a:rPr>
              <a:t>Το Ηνωμένο Βασίλειο περιλαμβάνεται</a:t>
            </a:r>
          </a:p>
        </p:txBody>
      </p:sp>
      <p:sp>
        <p:nvSpPr>
          <p:cNvPr id="8" name="TextBox 7">
            <a:extLst>
              <a:ext uri="{FF2B5EF4-FFF2-40B4-BE49-F238E27FC236}">
                <a16:creationId xmlns:a16="http://schemas.microsoft.com/office/drawing/2014/main" id="{7DC6B2E7-B7B9-00C0-5230-B574A28E9BDB}"/>
              </a:ext>
            </a:extLst>
          </p:cNvPr>
          <p:cNvSpPr txBox="1"/>
          <p:nvPr/>
        </p:nvSpPr>
        <p:spPr>
          <a:xfrm>
            <a:off x="4939103" y="4348739"/>
            <a:ext cx="6875573" cy="2326791"/>
          </a:xfrm>
          <a:prstGeom prst="rect">
            <a:avLst/>
          </a:prstGeom>
          <a:solidFill>
            <a:schemeClr val="accent1">
              <a:lumMod val="20000"/>
              <a:lumOff val="80000"/>
            </a:schemeClr>
          </a:solidFill>
          <a:ln>
            <a:solidFill>
              <a:srgbClr val="00CC66"/>
            </a:solidFill>
          </a:ln>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l-GR" sz="1800" b="1" u="none" strike="noStrike" kern="1200" cap="none" spc="0" normalizeH="0" baseline="0" noProof="0" dirty="0">
                <a:ln>
                  <a:noFill/>
                </a:ln>
                <a:solidFill>
                  <a:srgbClr val="FF0000"/>
                </a:solidFill>
                <a:effectLst/>
                <a:uLnTx/>
                <a:uFillTx/>
              </a:rPr>
              <a:t>ΜΟΝΟ ΓΙΑ ΕΕΚ</a:t>
            </a:r>
            <a:r>
              <a:rPr lang="el-GR" sz="1800" b="1" dirty="0">
                <a:solidFill>
                  <a:schemeClr val="bg1"/>
                </a:solidFill>
              </a:rPr>
              <a:t> </a:t>
            </a:r>
          </a:p>
          <a:p>
            <a:pPr marL="0" marR="0" lvl="0" indent="0" algn="l" defTabSz="914400" rtl="0" eaLnBrk="1" fontAlgn="auto" latinLnBrk="0" hangingPunct="1">
              <a:lnSpc>
                <a:spcPct val="100000"/>
              </a:lnSpc>
              <a:spcBef>
                <a:spcPct val="20000"/>
              </a:spcBef>
              <a:spcAft>
                <a:spcPts val="0"/>
              </a:spcAft>
              <a:buClrTx/>
              <a:buSzTx/>
              <a:buFontTx/>
              <a:buNone/>
              <a:tabLst/>
              <a:defRPr/>
            </a:pPr>
            <a:r>
              <a:rPr lang="el-GR" sz="1800" b="1" dirty="0"/>
              <a:t>20% συνολικής χρηματοδότησης</a:t>
            </a:r>
            <a:r>
              <a:rPr kumimoji="0" lang="el-GR" sz="1800" b="1" u="none" strike="noStrike" kern="1200" cap="none" spc="0" normalizeH="0" baseline="0" noProof="0" dirty="0">
                <a:ln>
                  <a:noFill/>
                </a:ln>
                <a:effectLst/>
                <a:uLnTx/>
                <a:uFillTx/>
              </a:rPr>
              <a:t> για Διεθνή Κινητικότητα</a:t>
            </a:r>
          </a:p>
          <a:p>
            <a:pPr marL="285750" indent="-285750">
              <a:spcBef>
                <a:spcPct val="20000"/>
              </a:spcBef>
              <a:buFont typeface="Wingdings" panose="05000000000000000000" pitchFamily="2" charset="2"/>
              <a:buChar char="ü"/>
              <a:defRPr/>
            </a:pPr>
            <a:r>
              <a:rPr lang="el-GR" sz="1600" dirty="0"/>
              <a:t>Οι κατηγορίες προϋπολογισμού βάσει πραγματικών εξόδων δεν </a:t>
            </a:r>
            <a:r>
              <a:rPr lang="el-GR" sz="1600" dirty="0" err="1"/>
              <a:t>προσμετρώνται</a:t>
            </a:r>
            <a:r>
              <a:rPr lang="el-GR" sz="1600" dirty="0"/>
              <a:t> στο όριο αυτό</a:t>
            </a:r>
            <a:r>
              <a:rPr lang="en-US" sz="1600" dirty="0"/>
              <a:t> (= inclusion support for participants, exceptional costs)</a:t>
            </a:r>
            <a:r>
              <a:rPr lang="el-GR" sz="1600" dirty="0"/>
              <a:t>.</a:t>
            </a:r>
          </a:p>
          <a:p>
            <a:pPr marL="285750" indent="-285750">
              <a:spcBef>
                <a:spcPct val="20000"/>
              </a:spcBef>
              <a:buFont typeface="Wingdings" panose="05000000000000000000" pitchFamily="2" charset="2"/>
              <a:buChar char="ü"/>
              <a:defRPr/>
            </a:pPr>
            <a:r>
              <a:rPr lang="el-GR" sz="1600" dirty="0"/>
              <a:t>Δεν επιτρέπονται διεθνείς κινητικότητες προσωπικού για σεμινάρια.</a:t>
            </a:r>
            <a:endParaRPr lang="en-GB" sz="1600" dirty="0"/>
          </a:p>
          <a:p>
            <a:pPr marL="285750" indent="-285750">
              <a:spcBef>
                <a:spcPct val="20000"/>
              </a:spcBef>
              <a:buFont typeface="Wingdings" panose="05000000000000000000" pitchFamily="2" charset="2"/>
              <a:buChar char="ü"/>
              <a:defRPr/>
            </a:pPr>
            <a:r>
              <a:rPr lang="el-GR" sz="1600" dirty="0"/>
              <a:t>Δεν επιτρέπονται διεθνείς ομαδικές κινητικότητες εκπαιδευομένων (με εξαίρεση τις κινητικότητες για Συμμετοχή σε Διαγωνισμούς Δεξιοτήτων)</a:t>
            </a:r>
          </a:p>
        </p:txBody>
      </p:sp>
      <p:sp>
        <p:nvSpPr>
          <p:cNvPr id="3" name="TextBox 2">
            <a:extLst>
              <a:ext uri="{FF2B5EF4-FFF2-40B4-BE49-F238E27FC236}">
                <a16:creationId xmlns:a16="http://schemas.microsoft.com/office/drawing/2014/main" id="{516A3C05-F37A-8490-4A90-4324CD63E000}"/>
              </a:ext>
            </a:extLst>
          </p:cNvPr>
          <p:cNvSpPr txBox="1"/>
          <p:nvPr/>
        </p:nvSpPr>
        <p:spPr>
          <a:xfrm>
            <a:off x="3860955" y="3427782"/>
            <a:ext cx="8075741" cy="400110"/>
          </a:xfrm>
          <a:prstGeom prst="rect">
            <a:avLst/>
          </a:prstGeom>
          <a:solidFill>
            <a:srgbClr val="FFCCFF"/>
          </a:solidFill>
        </p:spPr>
        <p:txBody>
          <a:bodyPr wrap="square" rtlCol="0">
            <a:spAutoFit/>
          </a:bodyPr>
          <a:lstStyle/>
          <a:p>
            <a:pPr algn="ctr"/>
            <a:r>
              <a:rPr lang="el-GR" sz="2000" b="1" dirty="0">
                <a:solidFill>
                  <a:srgbClr val="9D72B5"/>
                </a:solidFill>
              </a:rPr>
              <a:t>Ηνωμένο Βασίλειο και Ελβετία</a:t>
            </a:r>
          </a:p>
        </p:txBody>
      </p:sp>
      <p:sp>
        <p:nvSpPr>
          <p:cNvPr id="6" name="Arrow: Right 5">
            <a:extLst>
              <a:ext uri="{FF2B5EF4-FFF2-40B4-BE49-F238E27FC236}">
                <a16:creationId xmlns:a16="http://schemas.microsoft.com/office/drawing/2014/main" id="{8C3D93E1-A7E4-9F13-BA1D-4A649E92EFEC}"/>
              </a:ext>
            </a:extLst>
          </p:cNvPr>
          <p:cNvSpPr/>
          <p:nvPr/>
        </p:nvSpPr>
        <p:spPr>
          <a:xfrm>
            <a:off x="809897" y="3429000"/>
            <a:ext cx="2821577" cy="51963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Από 01/01/2027</a:t>
            </a:r>
            <a:endParaRPr lang="en-US" dirty="0"/>
          </a:p>
        </p:txBody>
      </p:sp>
    </p:spTree>
    <p:extLst>
      <p:ext uri="{BB962C8B-B14F-4D97-AF65-F5344CB8AC3E}">
        <p14:creationId xmlns:p14="http://schemas.microsoft.com/office/powerpoint/2010/main" val="37209112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81"/>
          <p:cNvSpPr txBox="1"/>
          <p:nvPr/>
        </p:nvSpPr>
        <p:spPr>
          <a:xfrm>
            <a:off x="2458745" y="121185"/>
            <a:ext cx="10771632" cy="4801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l-GR" sz="2800" b="1">
                <a:solidFill>
                  <a:schemeClr val="lt1"/>
                </a:solidFill>
                <a:latin typeface="Calibri"/>
                <a:ea typeface="Calibri"/>
                <a:cs typeface="Calibri"/>
                <a:sym typeface="Calibri"/>
              </a:rPr>
              <a:t>EΠΙΚΟΙΝΩΝΙΑ ΜΕ ΙΔΕΠ ΔΙΑ ΒΙΟΥ ΜΑΘΗΣΗΣ</a:t>
            </a:r>
            <a:endParaRPr/>
          </a:p>
        </p:txBody>
      </p:sp>
      <p:sp>
        <p:nvSpPr>
          <p:cNvPr id="1156" name="Google Shape;1156;p81"/>
          <p:cNvSpPr/>
          <p:nvPr/>
        </p:nvSpPr>
        <p:spPr>
          <a:xfrm>
            <a:off x="502697" y="2768178"/>
            <a:ext cx="4404441" cy="319476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l-GR" sz="2400" b="1" dirty="0">
                <a:solidFill>
                  <a:schemeClr val="dk1"/>
                </a:solidFill>
                <a:latin typeface="Calibri"/>
                <a:ea typeface="Calibri"/>
                <a:cs typeface="Calibri"/>
                <a:sym typeface="Calibri"/>
              </a:rPr>
              <a:t>Μαριάννα </a:t>
            </a:r>
            <a:r>
              <a:rPr lang="el-GR" sz="2400" b="1" dirty="0" err="1">
                <a:solidFill>
                  <a:schemeClr val="dk1"/>
                </a:solidFill>
                <a:latin typeface="Calibri"/>
                <a:ea typeface="Calibri"/>
                <a:cs typeface="Calibri"/>
                <a:sym typeface="Calibri"/>
              </a:rPr>
              <a:t>Αραούζου</a:t>
            </a:r>
            <a:endParaRPr sz="2400" b="1" dirty="0">
              <a:solidFill>
                <a:schemeClr val="dk1"/>
              </a:solidFill>
              <a:latin typeface="Calibri"/>
              <a:ea typeface="Calibri"/>
              <a:cs typeface="Calibri"/>
              <a:sym typeface="Calibri"/>
            </a:endParaRPr>
          </a:p>
          <a:p>
            <a:pPr marL="0" marR="0" lvl="0" indent="0" algn="ctr" rtl="0">
              <a:lnSpc>
                <a:spcPct val="90000"/>
              </a:lnSpc>
              <a:spcBef>
                <a:spcPts val="600"/>
              </a:spcBef>
              <a:spcAft>
                <a:spcPts val="0"/>
              </a:spcAft>
              <a:buNone/>
            </a:pPr>
            <a:r>
              <a:rPr lang="el-GR" sz="2400" b="1" dirty="0">
                <a:solidFill>
                  <a:schemeClr val="dk1"/>
                </a:solidFill>
                <a:latin typeface="Calibri"/>
                <a:ea typeface="Calibri"/>
                <a:cs typeface="Calibri"/>
                <a:sym typeface="Calibri"/>
              </a:rPr>
              <a:t>Λειτουργός Προγραμμάτων </a:t>
            </a:r>
            <a:endParaRPr dirty="0"/>
          </a:p>
          <a:p>
            <a:pPr marL="0" marR="0" lvl="0" indent="0" algn="ctr" rtl="0">
              <a:lnSpc>
                <a:spcPct val="90000"/>
              </a:lnSpc>
              <a:spcBef>
                <a:spcPts val="600"/>
              </a:spcBef>
              <a:spcAft>
                <a:spcPts val="0"/>
              </a:spcAft>
              <a:buNone/>
            </a:pPr>
            <a:r>
              <a:rPr lang="el-GR" sz="2400" b="1" dirty="0">
                <a:solidFill>
                  <a:schemeClr val="dk1"/>
                </a:solidFill>
                <a:latin typeface="Calibri"/>
                <a:ea typeface="Calibri"/>
                <a:cs typeface="Calibri"/>
                <a:sym typeface="Calibri"/>
              </a:rPr>
              <a:t>Βασική Δράση 1</a:t>
            </a:r>
            <a:endParaRPr dirty="0"/>
          </a:p>
          <a:p>
            <a:pPr marL="0" marR="0" lvl="0" indent="0" algn="ctr" rtl="0">
              <a:lnSpc>
                <a:spcPct val="90000"/>
              </a:lnSpc>
              <a:spcBef>
                <a:spcPts val="600"/>
              </a:spcBef>
              <a:spcAft>
                <a:spcPts val="0"/>
              </a:spcAft>
              <a:buNone/>
            </a:pPr>
            <a:r>
              <a:rPr lang="el-GR" sz="2400" dirty="0">
                <a:solidFill>
                  <a:srgbClr val="7030A0"/>
                </a:solidFill>
                <a:latin typeface="Calibri"/>
                <a:ea typeface="Calibri"/>
                <a:cs typeface="Calibri"/>
                <a:sym typeface="Calibri"/>
              </a:rPr>
              <a:t>Εκπαίδευση Ενηλίκων</a:t>
            </a:r>
            <a:endParaRPr dirty="0"/>
          </a:p>
          <a:p>
            <a:pPr marL="0" marR="0" lvl="0" indent="0" algn="ctr" rtl="0">
              <a:lnSpc>
                <a:spcPct val="90000"/>
              </a:lnSpc>
              <a:spcBef>
                <a:spcPts val="600"/>
              </a:spcBef>
              <a:spcAft>
                <a:spcPts val="0"/>
              </a:spcAft>
              <a:buNone/>
            </a:pPr>
            <a:r>
              <a:rPr lang="el-GR" sz="2400" dirty="0">
                <a:solidFill>
                  <a:srgbClr val="7030A0"/>
                </a:solidFill>
                <a:latin typeface="Calibri"/>
                <a:ea typeface="Calibri"/>
                <a:cs typeface="Calibri"/>
                <a:sym typeface="Calibri"/>
              </a:rPr>
              <a:t>Σχολική Εκπαίδευση</a:t>
            </a:r>
            <a:endParaRPr sz="2400" dirty="0">
              <a:solidFill>
                <a:schemeClr val="dk1"/>
              </a:solidFill>
              <a:latin typeface="Calibri"/>
              <a:ea typeface="Calibri"/>
              <a:cs typeface="Calibri"/>
              <a:sym typeface="Calibri"/>
            </a:endParaRPr>
          </a:p>
          <a:p>
            <a:pPr marL="0" marR="0" lvl="0" indent="0" algn="ctr" rtl="0">
              <a:lnSpc>
                <a:spcPct val="90000"/>
              </a:lnSpc>
              <a:spcBef>
                <a:spcPts val="600"/>
              </a:spcBef>
              <a:spcAft>
                <a:spcPts val="0"/>
              </a:spcAft>
              <a:buNone/>
            </a:pPr>
            <a:r>
              <a:rPr lang="el-GR" sz="2400" dirty="0">
                <a:solidFill>
                  <a:schemeClr val="dk1"/>
                </a:solidFill>
                <a:latin typeface="Calibri"/>
                <a:ea typeface="Calibri"/>
                <a:cs typeface="Calibri"/>
                <a:sym typeface="Calibri"/>
              </a:rPr>
              <a:t>Τηλέφωνο: (+357) – </a:t>
            </a:r>
            <a:r>
              <a:rPr lang="el-GR" sz="2600" dirty="0">
                <a:solidFill>
                  <a:schemeClr val="dk1"/>
                </a:solidFill>
                <a:latin typeface="Calibri"/>
                <a:ea typeface="Calibri"/>
                <a:cs typeface="Calibri"/>
                <a:sym typeface="Calibri"/>
              </a:rPr>
              <a:t>224488</a:t>
            </a:r>
            <a:r>
              <a:rPr lang="en-US" sz="2600" dirty="0">
                <a:solidFill>
                  <a:schemeClr val="dk1"/>
                </a:solidFill>
                <a:latin typeface="Calibri"/>
                <a:ea typeface="Calibri"/>
                <a:cs typeface="Calibri"/>
                <a:sym typeface="Calibri"/>
              </a:rPr>
              <a:t>61</a:t>
            </a:r>
            <a:endParaRPr dirty="0"/>
          </a:p>
          <a:p>
            <a:pPr marL="0" marR="0" lvl="0" indent="0" algn="ctr" rtl="0">
              <a:lnSpc>
                <a:spcPct val="90000"/>
              </a:lnSpc>
              <a:spcBef>
                <a:spcPts val="600"/>
              </a:spcBef>
              <a:spcAft>
                <a:spcPts val="0"/>
              </a:spcAft>
              <a:buNone/>
            </a:pPr>
            <a:r>
              <a:rPr lang="el-GR" sz="2400" dirty="0">
                <a:solidFill>
                  <a:schemeClr val="dk1"/>
                </a:solidFill>
                <a:latin typeface="Calibri"/>
                <a:ea typeface="Calibri"/>
                <a:cs typeface="Calibri"/>
                <a:sym typeface="Calibri"/>
              </a:rPr>
              <a:t>email: </a:t>
            </a:r>
            <a:r>
              <a:rPr lang="el-GR" sz="24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maraouzou@idep.org.cy</a:t>
            </a:r>
            <a:r>
              <a:rPr lang="el-GR" sz="2400" dirty="0">
                <a:solidFill>
                  <a:schemeClr val="dk1"/>
                </a:solidFill>
                <a:latin typeface="Calibri"/>
                <a:ea typeface="Calibri"/>
                <a:cs typeface="Calibri"/>
                <a:sym typeface="Calibri"/>
              </a:rPr>
              <a:t>  </a:t>
            </a:r>
            <a:endParaRPr dirty="0"/>
          </a:p>
        </p:txBody>
      </p:sp>
      <p:sp>
        <p:nvSpPr>
          <p:cNvPr id="1157" name="Google Shape;1157;p81"/>
          <p:cNvSpPr/>
          <p:nvPr/>
        </p:nvSpPr>
        <p:spPr>
          <a:xfrm>
            <a:off x="6095999" y="2771476"/>
            <a:ext cx="5958469" cy="329478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l-GR" sz="2400" b="1" dirty="0">
                <a:solidFill>
                  <a:schemeClr val="dk1"/>
                </a:solidFill>
                <a:latin typeface="Calibri"/>
                <a:ea typeface="Calibri"/>
                <a:cs typeface="Calibri"/>
                <a:sym typeface="Calibri"/>
              </a:rPr>
              <a:t>Αννίτα </a:t>
            </a:r>
            <a:r>
              <a:rPr lang="el-GR" sz="2400" b="1" dirty="0" err="1">
                <a:solidFill>
                  <a:schemeClr val="dk1"/>
                </a:solidFill>
                <a:latin typeface="Calibri"/>
                <a:ea typeface="Calibri"/>
                <a:cs typeface="Calibri"/>
                <a:sym typeface="Calibri"/>
              </a:rPr>
              <a:t>Παφίτη</a:t>
            </a:r>
            <a:endParaRPr sz="2400" b="1" dirty="0">
              <a:solidFill>
                <a:schemeClr val="dk1"/>
              </a:solidFill>
              <a:latin typeface="Calibri"/>
              <a:ea typeface="Calibri"/>
              <a:cs typeface="Calibri"/>
              <a:sym typeface="Calibri"/>
            </a:endParaRPr>
          </a:p>
          <a:p>
            <a:pPr marL="0" marR="0" lvl="0" indent="0" algn="ctr" rtl="0">
              <a:lnSpc>
                <a:spcPct val="90000"/>
              </a:lnSpc>
              <a:spcBef>
                <a:spcPts val="600"/>
              </a:spcBef>
              <a:spcAft>
                <a:spcPts val="0"/>
              </a:spcAft>
              <a:buNone/>
            </a:pPr>
            <a:r>
              <a:rPr lang="el-GR" sz="2400" b="1" dirty="0">
                <a:solidFill>
                  <a:schemeClr val="dk1"/>
                </a:solidFill>
                <a:latin typeface="Calibri"/>
                <a:ea typeface="Calibri"/>
                <a:cs typeface="Calibri"/>
                <a:sym typeface="Calibri"/>
              </a:rPr>
              <a:t>Λειτουργός Προγραμμάτων </a:t>
            </a:r>
            <a:endParaRPr dirty="0"/>
          </a:p>
          <a:p>
            <a:pPr marL="0" marR="0" lvl="0" indent="0" algn="ctr" rtl="0">
              <a:lnSpc>
                <a:spcPct val="90000"/>
              </a:lnSpc>
              <a:spcBef>
                <a:spcPts val="600"/>
              </a:spcBef>
              <a:spcAft>
                <a:spcPts val="0"/>
              </a:spcAft>
              <a:buNone/>
            </a:pPr>
            <a:r>
              <a:rPr lang="el-GR" sz="2400" b="1" dirty="0">
                <a:solidFill>
                  <a:schemeClr val="dk1"/>
                </a:solidFill>
                <a:latin typeface="Calibri"/>
                <a:ea typeface="Calibri"/>
                <a:cs typeface="Calibri"/>
                <a:sym typeface="Calibri"/>
              </a:rPr>
              <a:t>Βασική Δράση 1</a:t>
            </a:r>
            <a:endParaRPr dirty="0"/>
          </a:p>
          <a:p>
            <a:pPr marL="0" marR="0" lvl="0" indent="0" algn="ctr" rtl="0">
              <a:lnSpc>
                <a:spcPct val="90000"/>
              </a:lnSpc>
              <a:spcBef>
                <a:spcPts val="600"/>
              </a:spcBef>
              <a:spcAft>
                <a:spcPts val="0"/>
              </a:spcAft>
              <a:buNone/>
            </a:pPr>
            <a:r>
              <a:rPr lang="el-GR" sz="2400" dirty="0">
                <a:solidFill>
                  <a:srgbClr val="7030A0"/>
                </a:solidFill>
                <a:latin typeface="Calibri"/>
                <a:ea typeface="Calibri"/>
                <a:cs typeface="Calibri"/>
                <a:sym typeface="Calibri"/>
              </a:rPr>
              <a:t>Επαγγελματική Εκπαίδευση και Κατάρτιση </a:t>
            </a:r>
            <a:endParaRPr dirty="0"/>
          </a:p>
          <a:p>
            <a:pPr marL="0" marR="0" lvl="0" indent="0" algn="ctr" rtl="0">
              <a:lnSpc>
                <a:spcPct val="90000"/>
              </a:lnSpc>
              <a:spcBef>
                <a:spcPts val="600"/>
              </a:spcBef>
              <a:spcAft>
                <a:spcPts val="0"/>
              </a:spcAft>
              <a:buNone/>
            </a:pPr>
            <a:endParaRPr sz="2200" dirty="0">
              <a:solidFill>
                <a:schemeClr val="dk1"/>
              </a:solidFill>
              <a:latin typeface="Calibri"/>
              <a:ea typeface="Calibri"/>
              <a:cs typeface="Calibri"/>
              <a:sym typeface="Calibri"/>
            </a:endParaRPr>
          </a:p>
          <a:p>
            <a:pPr marL="0" marR="0" lvl="0" indent="0" algn="ctr" rtl="0">
              <a:lnSpc>
                <a:spcPct val="90000"/>
              </a:lnSpc>
              <a:spcBef>
                <a:spcPts val="600"/>
              </a:spcBef>
              <a:spcAft>
                <a:spcPts val="0"/>
              </a:spcAft>
              <a:buNone/>
            </a:pPr>
            <a:r>
              <a:rPr lang="el-GR" sz="2400" dirty="0">
                <a:solidFill>
                  <a:schemeClr val="dk1"/>
                </a:solidFill>
                <a:latin typeface="Calibri"/>
                <a:ea typeface="Calibri"/>
                <a:cs typeface="Calibri"/>
                <a:sym typeface="Calibri"/>
              </a:rPr>
              <a:t>Τηλέφωνο: (+357) – 22448843</a:t>
            </a:r>
          </a:p>
          <a:p>
            <a:pPr marL="0" marR="0" lvl="0" indent="0" algn="ctr" rtl="0">
              <a:lnSpc>
                <a:spcPct val="90000"/>
              </a:lnSpc>
              <a:spcBef>
                <a:spcPts val="600"/>
              </a:spcBef>
              <a:spcAft>
                <a:spcPts val="0"/>
              </a:spcAft>
              <a:buNone/>
            </a:pPr>
            <a:r>
              <a:rPr lang="el-GR" sz="2400" dirty="0">
                <a:solidFill>
                  <a:schemeClr val="dk1"/>
                </a:solidFill>
                <a:latin typeface="Calibri"/>
                <a:ea typeface="Calibri"/>
                <a:cs typeface="Calibri"/>
                <a:sym typeface="Calibri"/>
              </a:rPr>
              <a:t>email:</a:t>
            </a:r>
            <a:r>
              <a:rPr lang="en-US" sz="2400" dirty="0">
                <a:solidFill>
                  <a:schemeClr val="dk1"/>
                </a:solidFill>
                <a:latin typeface="Calibri"/>
                <a:ea typeface="Calibri"/>
                <a:cs typeface="Calibri"/>
                <a:sym typeface="Calibri"/>
              </a:rPr>
              <a:t> </a:t>
            </a:r>
            <a:r>
              <a:rPr lang="en-US" sz="2400" dirty="0">
                <a:solidFill>
                  <a:schemeClr val="tx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apafiti@idep.org.cy</a:t>
            </a:r>
            <a:endParaRPr dirty="0">
              <a:solidFill>
                <a:schemeClr val="tx1"/>
              </a:solidFill>
            </a:endParaRPr>
          </a:p>
        </p:txBody>
      </p:sp>
      <p:sp>
        <p:nvSpPr>
          <p:cNvPr id="1158" name="Google Shape;1158;p81"/>
          <p:cNvSpPr txBox="1"/>
          <p:nvPr/>
        </p:nvSpPr>
        <p:spPr>
          <a:xfrm>
            <a:off x="4061913" y="3962123"/>
            <a:ext cx="4663934" cy="289587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endParaRPr sz="2200">
              <a:solidFill>
                <a:schemeClr val="dk1"/>
              </a:solidFill>
              <a:latin typeface="Calibri"/>
              <a:ea typeface="Calibri"/>
              <a:cs typeface="Calibri"/>
              <a:sym typeface="Calibri"/>
            </a:endParaRPr>
          </a:p>
        </p:txBody>
      </p:sp>
      <p:sp>
        <p:nvSpPr>
          <p:cNvPr id="1159" name="Google Shape;1159;p81"/>
          <p:cNvSpPr txBox="1"/>
          <p:nvPr/>
        </p:nvSpPr>
        <p:spPr>
          <a:xfrm>
            <a:off x="401444" y="1115123"/>
            <a:ext cx="1146345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800">
                <a:solidFill>
                  <a:schemeClr val="dk1"/>
                </a:solidFill>
                <a:latin typeface="Calibri"/>
                <a:ea typeface="Calibri"/>
                <a:cs typeface="Calibri"/>
                <a:sym typeface="Calibri"/>
              </a:rPr>
              <a:t>Οι λειτουργοί που είναι υπεύθυνοι για τη Διαπίστευση είναι οι ακόλουθοι:</a:t>
            </a:r>
            <a:endParaRPr sz="2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1"/>
            <a:ext cx="12192000" cy="607879"/>
          </a:xfrm>
          <a:prstGeom prst="rect">
            <a:avLst/>
          </a:prstGeom>
          <a:solidFill>
            <a:srgbClr val="1EA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671332" y="42604"/>
            <a:ext cx="5456815" cy="492443"/>
          </a:xfrm>
          <a:prstGeom prst="rect">
            <a:avLst/>
          </a:prstGeom>
          <a:noFill/>
        </p:spPr>
        <p:txBody>
          <a:bodyPr wrap="none" rtlCol="0">
            <a:spAutoFit/>
          </a:bodyPr>
          <a:lstStyle/>
          <a:p>
            <a:r>
              <a:rPr lang="el-GR" sz="2600" b="1" dirty="0">
                <a:solidFill>
                  <a:schemeClr val="bg1"/>
                </a:solidFill>
              </a:rPr>
              <a:t>ΔΥΝΑΤΟΤΗΤΕΣ ΣΥΜΜΕΤΟΧΗΣ ΣΤΗ ΒΔ1</a:t>
            </a:r>
            <a:endParaRPr lang="en-GB" sz="2600" b="1" dirty="0">
              <a:solidFill>
                <a:schemeClr val="bg1"/>
              </a:solidFill>
            </a:endParaRPr>
          </a:p>
        </p:txBody>
      </p:sp>
      <p:pic>
        <p:nvPicPr>
          <p:cNvPr id="7" name="Picture 6">
            <a:extLst>
              <a:ext uri="{FF2B5EF4-FFF2-40B4-BE49-F238E27FC236}">
                <a16:creationId xmlns:a16="http://schemas.microsoft.com/office/drawing/2014/main" id="{9D66A3EB-26BA-9664-A87C-B3E4DCCA56B4}"/>
              </a:ext>
            </a:extLst>
          </p:cNvPr>
          <p:cNvPicPr>
            <a:picLocks noChangeAspect="1"/>
          </p:cNvPicPr>
          <p:nvPr/>
        </p:nvPicPr>
        <p:blipFill>
          <a:blip r:embed="rId3"/>
          <a:stretch>
            <a:fillRect/>
          </a:stretch>
        </p:blipFill>
        <p:spPr>
          <a:xfrm>
            <a:off x="1232833" y="988677"/>
            <a:ext cx="9383434" cy="4153480"/>
          </a:xfrm>
          <a:prstGeom prst="rect">
            <a:avLst/>
          </a:prstGeom>
        </p:spPr>
      </p:pic>
      <p:sp>
        <p:nvSpPr>
          <p:cNvPr id="9" name="Rectangle 8">
            <a:extLst>
              <a:ext uri="{FF2B5EF4-FFF2-40B4-BE49-F238E27FC236}">
                <a16:creationId xmlns:a16="http://schemas.microsoft.com/office/drawing/2014/main" id="{7C154EBD-32DD-6A56-7025-31AF8CCCBA74}"/>
              </a:ext>
            </a:extLst>
          </p:cNvPr>
          <p:cNvSpPr/>
          <p:nvPr/>
        </p:nvSpPr>
        <p:spPr>
          <a:xfrm>
            <a:off x="521428" y="5533392"/>
            <a:ext cx="9783157" cy="1077218"/>
          </a:xfrm>
          <a:prstGeom prst="rect">
            <a:avLst/>
          </a:prstGeom>
        </p:spPr>
        <p:txBody>
          <a:bodyPr wrap="square">
            <a:spAutoFit/>
          </a:bodyPr>
          <a:lstStyle/>
          <a:p>
            <a:pPr marL="12941" algn="just">
              <a:spcBef>
                <a:spcPts val="102"/>
              </a:spcBef>
            </a:pPr>
            <a:r>
              <a:rPr lang="en-US" sz="1600" dirty="0">
                <a:solidFill>
                  <a:schemeClr val="tx1">
                    <a:lumMod val="75000"/>
                    <a:lumOff val="25000"/>
                  </a:schemeClr>
                </a:solidFill>
                <a:latin typeface="Verdana" panose="020B0604030504040204" pitchFamily="34" charset="0"/>
                <a:ea typeface="Verdana" panose="020B0604030504040204" pitchFamily="34" charset="0"/>
              </a:rPr>
              <a:t>*</a:t>
            </a:r>
            <a:r>
              <a:rPr lang="el-GR" sz="1600" dirty="0">
                <a:solidFill>
                  <a:schemeClr val="tx1">
                    <a:lumMod val="75000"/>
                    <a:lumOff val="25000"/>
                  </a:schemeClr>
                </a:solidFill>
                <a:latin typeface="Verdana" panose="020B0604030504040204" pitchFamily="34" charset="0"/>
                <a:ea typeface="Verdana" panose="020B0604030504040204" pitchFamily="34" charset="0"/>
              </a:rPr>
              <a:t> </a:t>
            </a:r>
            <a:r>
              <a:rPr lang="el-GR" sz="1600" i="1" dirty="0">
                <a:solidFill>
                  <a:schemeClr val="tx1">
                    <a:lumMod val="75000"/>
                    <a:lumOff val="25000"/>
                  </a:schemeClr>
                </a:solidFill>
                <a:latin typeface="Verdana" panose="020B0604030504040204" pitchFamily="34" charset="0"/>
                <a:ea typeface="Verdana" panose="020B0604030504040204" pitchFamily="34" charset="0"/>
              </a:rPr>
              <a:t>Σημείωση: Στα πλαίσια μίας Πρόσκλησης, ανά Τομέα, ένας οργανισμός που υποβάλλει αίτηση είτε για σχέδιο μικρής διάρκειας είτε για διαπιστευμένο σχέδιο μπορεί επιπρόσθετα να συμμετάσχει σε άλλη 1 αίτηση ως μέλος Κοινοπραξίας. Οι υπόλοιποι οργανισμοί μπορούν να συμμετάσχουν σε μέχρι και 2 Κοινοπραξίες ως μέλη.</a:t>
            </a:r>
            <a:endParaRPr lang="en-US" sz="1600" i="1" dirty="0">
              <a:solidFill>
                <a:schemeClr val="tx1">
                  <a:lumMod val="75000"/>
                  <a:lumOff val="2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1990200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2425</TotalTime>
  <Words>6404</Words>
  <Application>Microsoft Office PowerPoint</Application>
  <PresentationFormat>Widescreen</PresentationFormat>
  <Paragraphs>910</Paragraphs>
  <Slides>80</Slides>
  <Notes>80</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80</vt:i4>
      </vt:variant>
    </vt:vector>
  </HeadingPairs>
  <TitlesOfParts>
    <vt:vector size="98" baseType="lpstr">
      <vt:lpstr>Calibri</vt:lpstr>
      <vt:lpstr>Century Gothic</vt:lpstr>
      <vt:lpstr>Kollektif Bold</vt:lpstr>
      <vt:lpstr>Poppins</vt:lpstr>
      <vt:lpstr>Aptos</vt:lpstr>
      <vt:lpstr>arial</vt:lpstr>
      <vt:lpstr>Verdana Pro</vt:lpstr>
      <vt:lpstr>Noto Sans Symbols</vt:lpstr>
      <vt:lpstr>Open Sans</vt:lpstr>
      <vt:lpstr>Wingdings</vt:lpstr>
      <vt:lpstr>Verdana</vt:lpstr>
      <vt:lpstr>arial</vt:lpstr>
      <vt:lpstr>Calibri Light</vt:lpstr>
      <vt:lpstr>Office Theme</vt:lpstr>
      <vt:lpstr>1_Office Theme</vt:lpstr>
      <vt:lpstr>Custom Design</vt:lpstr>
      <vt:lpstr>1_Custom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Υποβολή Αίτησης: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Aleka  Argyriou - Ogilvy</dc:creator>
  <cp:lastModifiedBy>Stella Leonidou</cp:lastModifiedBy>
  <cp:revision>71</cp:revision>
  <dcterms:created xsi:type="dcterms:W3CDTF">2021-06-29T14:21:58Z</dcterms:created>
  <dcterms:modified xsi:type="dcterms:W3CDTF">2026-09-09T09:59:41Z</dcterms:modified>
</cp:coreProperties>
</file>