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60" r:id="rId4"/>
    <p:sldId id="261" r:id="rId5"/>
    <p:sldId id="263" r:id="rId6"/>
    <p:sldId id="264" r:id="rId7"/>
    <p:sldId id="265" r:id="rId8"/>
    <p:sldId id="259" r:id="rId9"/>
    <p:sldId id="258" r:id="rId10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454" autoAdjust="0"/>
  </p:normalViewPr>
  <p:slideViewPr>
    <p:cSldViewPr snapToGrid="0">
      <p:cViewPr varScale="1">
        <p:scale>
          <a:sx n="77" d="100"/>
          <a:sy n="77" d="100"/>
        </p:scale>
        <p:origin x="883" y="53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3480392156862746E-2"/>
          <c:y val="0.11277379997855053"/>
          <c:w val="0.97303921568627449"/>
          <c:h val="0.78749274377922707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Κριτήρια Μοριοδότησης Σπουδαστών/τριών</c:v>
                </c:pt>
              </c:strCache>
            </c:strRef>
          </c:tx>
          <c:explosion val="5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B427-4663-84F9-38ADDE59229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B427-4663-84F9-38ADDE59229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B427-4663-84F9-38ADDE59229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B427-4663-84F9-38ADDE59229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B427-4663-84F9-38ADDE592298}"/>
              </c:ext>
            </c:extLst>
          </c:dPt>
          <c:dLbls>
            <c:dLbl>
              <c:idx val="0"/>
              <c:layout>
                <c:manualLayout>
                  <c:x val="-0.15805972620536085"/>
                  <c:y val="7.890589964106692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29AA25B-46A1-4323-91A1-11ED61DE79BC}" type="CATEGORYNAME">
                      <a:rPr lang="el-GR" sz="1200" b="1"/>
                      <a:pPr>
                        <a:defRPr/>
                      </a:pPr>
                      <a:t>[CATEGORY NAME]</a:t>
                    </a:fld>
                    <a:r>
                      <a:rPr lang="el-GR" sz="1200" b="1" dirty="0"/>
                      <a:t>
35%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1740830075688257E-2"/>
                      <c:h val="0.1356738723561992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B427-4663-84F9-38ADDE592298}"/>
                </c:ext>
              </c:extLst>
            </c:dLbl>
            <c:dLbl>
              <c:idx val="1"/>
              <c:layout>
                <c:manualLayout>
                  <c:x val="6.1275633149379389E-4"/>
                  <c:y val="-0.3283894386617650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F7C2A12-B332-46EA-98B9-AC478C158DBB}" type="CATEGORYNAME">
                      <a:rPr lang="el-GR" sz="1200" b="1"/>
                      <a:pPr>
                        <a:defRPr/>
                      </a:pPr>
                      <a:t>[CATEGORY NAME]</a:t>
                    </a:fld>
                    <a:r>
                      <a:rPr lang="el-GR" sz="1200" b="1" dirty="0"/>
                      <a:t>
25%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7341489523270643E-2"/>
                      <c:h val="0.1540631914094368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B427-4663-84F9-38ADDE592298}"/>
                </c:ext>
              </c:extLst>
            </c:dLbl>
            <c:dLbl>
              <c:idx val="2"/>
              <c:layout>
                <c:manualLayout>
                  <c:x val="1.7037626837810665E-2"/>
                  <c:y val="-0.2178619549668705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0603DC7-B7FA-4BB8-BF6F-A0391B7658BC}" type="CATEGORYNAME">
                      <a:rPr lang="el-GR" sz="1200" b="1"/>
                      <a:pPr>
                        <a:defRPr/>
                      </a:pPr>
                      <a:t>[CATEGORY NAME]</a:t>
                    </a:fld>
                    <a:r>
                      <a:rPr lang="el-GR" sz="1200" b="1" baseline="0" dirty="0"/>
                      <a:t>
</a:t>
                    </a:r>
                    <a:r>
                      <a:rPr lang="el-GR" sz="1200" b="1" baseline="0" dirty="0" smtClean="0"/>
                      <a:t>20%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751439092088191"/>
                      <c:h val="0.1461820546723350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B427-4663-84F9-38ADDE592298}"/>
                </c:ext>
              </c:extLst>
            </c:dLbl>
            <c:dLbl>
              <c:idx val="3"/>
              <c:layout>
                <c:manualLayout>
                  <c:x val="9.9870453247671055E-3"/>
                  <c:y val="-8.0822471585155677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F01D100-5729-47A4-9ED7-72E6629E5CC3}" type="CATEGORYNAME">
                      <a:rPr lang="el-GR" b="1"/>
                      <a:pPr>
                        <a:defRPr/>
                      </a:pPr>
                      <a:t>[CATEGORY NAME]</a:t>
                    </a:fld>
                    <a:r>
                      <a:rPr lang="el-GR" b="1" baseline="0" dirty="0"/>
                      <a:t>
</a:t>
                    </a:r>
                    <a:r>
                      <a:rPr lang="el-GR" b="1" baseline="0" dirty="0" smtClean="0"/>
                      <a:t>10%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260168011311652"/>
                      <c:h val="0.1094034165658598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B427-4663-84F9-38ADDE592298}"/>
                </c:ext>
              </c:extLst>
            </c:dLbl>
            <c:dLbl>
              <c:idx val="4"/>
              <c:layout>
                <c:manualLayout>
                  <c:x val="0.10891696753689226"/>
                  <c:y val="1.021807916329951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AE5A6B4-0880-4EA0-BAA0-88DE139D0F93}" type="CATEGORYNAME">
                      <a:rPr lang="el-GR" sz="1200" b="1"/>
                      <a:pPr>
                        <a:defRPr/>
                      </a:pPr>
                      <a:t>[CATEGORY NAME]</a:t>
                    </a:fld>
                    <a:r>
                      <a:rPr lang="el-GR" sz="1200" b="1" baseline="0" dirty="0"/>
                      <a:t>
</a:t>
                    </a:r>
                    <a:r>
                      <a:rPr lang="el-GR" sz="1200" b="1" baseline="0" dirty="0" smtClean="0"/>
                      <a:t>10%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982314060463767"/>
                      <c:h val="9.3188865990747619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B427-4663-84F9-38ADDE59229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Επίδοση</c:v>
                </c:pt>
                <c:pt idx="1">
                  <c:v>Διαγωγή</c:v>
                </c:pt>
                <c:pt idx="2">
                  <c:v>Τακτική Φοίτηση</c:v>
                </c:pt>
                <c:pt idx="3">
                  <c:v>Λιγότερες Ευκαιρίες</c:v>
                </c:pt>
                <c:pt idx="4">
                  <c:v>Δυνατότητα Προσαρμογής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</c:v>
                </c:pt>
                <c:pt idx="1">
                  <c:v>3</c:v>
                </c:pt>
                <c:pt idx="2">
                  <c:v>2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427-4663-84F9-38ADDE592298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433458068477799"/>
          <c:y val="0.90131471460123347"/>
          <c:w val="0.67133083863044396"/>
          <c:h val="8.346572222819199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3480392156862746E-2"/>
          <c:y val="0.11277379997855053"/>
          <c:w val="0.97303921568627449"/>
          <c:h val="0.78749274377922707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explosion val="5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B427-4663-84F9-38ADDE59229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B427-4663-84F9-38ADDE59229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B427-4663-84F9-38ADDE59229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B427-4663-84F9-38ADDE592298}"/>
              </c:ext>
            </c:extLst>
          </c:dPt>
          <c:dLbls>
            <c:dLbl>
              <c:idx val="0"/>
              <c:layout>
                <c:manualLayout>
                  <c:x val="-1.8975038754992606E-2"/>
                  <c:y val="-0.3523151112685885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29AA25B-46A1-4323-91A1-11ED61DE79BC}" type="CATEGORYNAME">
                      <a:rPr lang="el-GR" sz="1200" b="1"/>
                      <a:pPr>
                        <a:defRPr/>
                      </a:pPr>
                      <a:t>[CATEGORY NAME]</a:t>
                    </a:fld>
                    <a:r>
                      <a:rPr lang="el-GR" sz="1200" b="1" dirty="0"/>
                      <a:t>
</a:t>
                    </a:r>
                    <a:r>
                      <a:rPr lang="el-GR" sz="1200" b="1" dirty="0" smtClean="0"/>
                      <a:t>50%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198289319021759"/>
                      <c:h val="0.1711861312629401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B427-4663-84F9-38ADDE592298}"/>
                </c:ext>
              </c:extLst>
            </c:dLbl>
            <c:dLbl>
              <c:idx val="1"/>
              <c:layout>
                <c:manualLayout>
                  <c:x val="-9.8645953724039753E-2"/>
                  <c:y val="-0.1381448990295830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F7C2A12-B332-46EA-98B9-AC478C158DBB}" type="CATEGORYNAME">
                      <a:rPr lang="el-GR" sz="1200" b="1"/>
                      <a:pPr>
                        <a:defRPr/>
                      </a:pPr>
                      <a:t>[CATEGORY NAME]</a:t>
                    </a:fld>
                    <a:r>
                      <a:rPr lang="el-GR" sz="1200" b="1" dirty="0"/>
                      <a:t>
</a:t>
                    </a:r>
                    <a:r>
                      <a:rPr lang="el-GR" sz="1200" b="1" dirty="0" smtClean="0"/>
                      <a:t>20%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7341489523270643E-2"/>
                      <c:h val="0.1540631914094368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B427-4663-84F9-38ADDE592298}"/>
                </c:ext>
              </c:extLst>
            </c:dLbl>
            <c:dLbl>
              <c:idx val="2"/>
              <c:layout>
                <c:manualLayout>
                  <c:x val="5.0123863522988504E-2"/>
                  <c:y val="-8.393379370181719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0603DC7-B7FA-4BB8-BF6F-A0391B7658BC}" type="CATEGORYNAME">
                      <a:rPr lang="el-GR" sz="1200" b="1"/>
                      <a:pPr>
                        <a:defRPr/>
                      </a:pPr>
                      <a:t>[CATEGORY NAME]</a:t>
                    </a:fld>
                    <a:r>
                      <a:rPr lang="el-GR" sz="1200" b="1" baseline="0" dirty="0"/>
                      <a:t>
</a:t>
                    </a:r>
                    <a:r>
                      <a:rPr lang="el-GR" sz="1200" b="1" baseline="0" dirty="0" smtClean="0"/>
                      <a:t>20%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751439092088191"/>
                      <c:h val="0.1461820546723350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B427-4663-84F9-38ADDE592298}"/>
                </c:ext>
              </c:extLst>
            </c:dLbl>
            <c:dLbl>
              <c:idx val="3"/>
              <c:layout>
                <c:manualLayout>
                  <c:x val="4.0622449662894744E-2"/>
                  <c:y val="3.3324634312922059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F01D100-5729-47A4-9ED7-72E6629E5CC3}" type="CATEGORYNAME">
                      <a:rPr lang="el-GR" b="1"/>
                      <a:pPr>
                        <a:defRPr/>
                      </a:pPr>
                      <a:t>[CATEGORY NAME]</a:t>
                    </a:fld>
                    <a:r>
                      <a:rPr lang="el-GR" b="1" baseline="0" dirty="0"/>
                      <a:t>
</a:t>
                    </a:r>
                    <a:r>
                      <a:rPr lang="el-GR" b="1" baseline="0" dirty="0" smtClean="0"/>
                      <a:t>10%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387248878937181"/>
                      <c:h val="0.1322328377454753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B427-4663-84F9-38ADDE592298}"/>
                </c:ext>
              </c:extLst>
            </c:dLbl>
            <c:dLbl>
              <c:idx val="4"/>
              <c:layout>
                <c:manualLayout>
                  <c:x val="0.10891696753689226"/>
                  <c:y val="1.021807916329951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AE5A6B4-0880-4EA0-BAA0-88DE139D0F93}" type="CATEGORYNAME">
                      <a:rPr lang="en-US" sz="1200" b="1"/>
                      <a:pPr>
                        <a:defRPr/>
                      </a:pPr>
                      <a:t>[CATEGORY NAME]</a:t>
                    </a:fld>
                    <a:r>
                      <a:rPr lang="en-US" sz="1200" b="1" baseline="0" dirty="0"/>
                      <a:t>
</a:t>
                    </a:r>
                    <a:r>
                      <a:rPr lang="en-US" sz="1200" b="1" baseline="0" dirty="0" smtClean="0"/>
                      <a:t>10%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982314060463767"/>
                      <c:h val="9.3188865990747619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B427-4663-84F9-38ADDE59229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Πλήρης Απασχόληση</c:v>
                </c:pt>
                <c:pt idx="1">
                  <c:v>Απουσίες </c:v>
                </c:pt>
                <c:pt idx="2">
                  <c:v>Πρώτη Συμμετοχή σε Πρόγραμμα</c:v>
                </c:pt>
                <c:pt idx="3">
                  <c:v>Συνάφεια με την Ειδικότητα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427-4663-84F9-38ADDE592298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2824221479596434"/>
          <c:y val="0.89116833915418381"/>
          <c:w val="0.74351547391860884"/>
          <c:h val="9.361209767524170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307AFE-807F-4ADD-B692-0A5FF90438D3}" type="datetimeFigureOut">
              <a:rPr lang="el-GR" smtClean="0"/>
              <a:t>11/6/2026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6189C9-8EB2-48FA-82CC-E2B61C6F2D5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747106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CY" dirty="0" smtClean="0"/>
              <a:t>Κολλέγιο</a:t>
            </a:r>
            <a:r>
              <a:rPr lang="el-CY" baseline="0" dirty="0" smtClean="0"/>
              <a:t> του ΥΠΑΝ: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l-CY" baseline="0" dirty="0" smtClean="0"/>
              <a:t>15 διαφορετικά προγράμματα σπουδών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l-CY" baseline="0" dirty="0" smtClean="0"/>
              <a:t>Πιστοποιημένα από φορέα ΔΙΠΑΕ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l-CY" baseline="0" dirty="0" smtClean="0"/>
              <a:t>2 χρόνια δωρεάν φοίτηση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l-CY" baseline="0" dirty="0" smtClean="0"/>
              <a:t>4 εξάμηνα – (17:00 – 21:10)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l-GR" baseline="0" dirty="0" smtClean="0"/>
              <a:t>Ε</a:t>
            </a:r>
            <a:r>
              <a:rPr lang="el-CY" baseline="0" dirty="0" smtClean="0"/>
              <a:t>νήλικες φοιτητές/τριες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l-CY" baseline="0" dirty="0" smtClean="0"/>
              <a:t>Διαπιστευμένος οργανισμός από το 2022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6189C9-8EB2-48FA-82CC-E2B61C6F2D5B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181072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6189C9-8EB2-48FA-82CC-E2B61C6F2D5B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419424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Προπαρασκευαστικές Επισκέψεις:</a:t>
            </a:r>
          </a:p>
          <a:p>
            <a:r>
              <a:rPr lang="el-GR" dirty="0" smtClean="0"/>
              <a:t>Αναγκαίες για την ομαλή υλοποίηση</a:t>
            </a:r>
          </a:p>
          <a:p>
            <a:r>
              <a:rPr lang="el-GR" dirty="0" smtClean="0"/>
              <a:t>Οργανισμός υποδοχής – συζήτηση και συμφωνία του </a:t>
            </a:r>
            <a:r>
              <a:rPr lang="el-GR" dirty="0" err="1" smtClean="0"/>
              <a:t>Learning</a:t>
            </a:r>
            <a:r>
              <a:rPr lang="el-GR" dirty="0" smtClean="0"/>
              <a:t> Agreement</a:t>
            </a:r>
          </a:p>
          <a:p>
            <a:r>
              <a:rPr lang="el-GR" dirty="0" smtClean="0"/>
              <a:t>Εξεύρεση καταλυμάτων διαμονής – συμφωνία και κλείδωμα τιμών</a:t>
            </a:r>
            <a:endParaRPr lang="el-CY" dirty="0" smtClean="0"/>
          </a:p>
          <a:p>
            <a:r>
              <a:rPr lang="el-CY" dirty="0" smtClean="0"/>
              <a:t>Ατζέντα για συμφωνία</a:t>
            </a:r>
            <a:r>
              <a:rPr lang="el-CY" baseline="0" dirty="0" smtClean="0"/>
              <a:t> και υπογραφή</a:t>
            </a:r>
            <a:endParaRPr lang="el-GR" dirty="0" smtClean="0"/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6189C9-8EB2-48FA-82CC-E2B61C6F2D5B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367278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CY" dirty="0" smtClean="0"/>
              <a:t>Προπαρασκευαστικές Επισκέψεις – αναγκαίες για οργάνωση κινητικότητας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6189C9-8EB2-48FA-82CC-E2B61C6F2D5B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391714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CY" dirty="0" smtClean="0"/>
              <a:t>Προπαρασκευαστικές Επισκέψεις – αναγκαίες για οργάνωση κινητικότητας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6189C9-8EB2-48FA-82CC-E2B61C6F2D5B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39164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CY" dirty="0" smtClean="0"/>
              <a:t>Ο Στρατηγικός</a:t>
            </a:r>
            <a:r>
              <a:rPr lang="el-CY" baseline="0" dirty="0" smtClean="0"/>
              <a:t> σχεδιασμός αποτελεί τον ακρογωνιαίο λίθο της αποτελεσματική διαχείριση κινητικοτήτων. Διασφαλίζει ότι οι δραστηριότητες κινητικότητας είανι ουσιαστικές και όχι απλά διοικητικές υποχρεώσεις.</a:t>
            </a:r>
          </a:p>
          <a:p>
            <a:r>
              <a:rPr lang="el-CY" baseline="0" dirty="0" smtClean="0"/>
              <a:t>Η καλή πρακτική ξεκινά με την ευθυγράμμιση κάθε δράσης κινητικότητας με τους ευρύτερους στρατηγικούς στόχους του Ιδρύματος – διεθνοποίηση, ανάπτυξη δεξιοτήτων, ενίσχυση απασχολισημότητας, εκσυγρονισμός π.σ.</a:t>
            </a:r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6189C9-8EB2-48FA-82CC-E2B61C6F2D5B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91687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AED5C-C098-4A3B-930E-992434C1D46D}" type="datetime1">
              <a:rPr lang="el-GR" smtClean="0"/>
              <a:t>11/6/2026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Ιωάννης Κάτσιης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1B879-132C-4F29-AF36-7FE753805B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70994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B3F33-CE2F-49F1-AD31-3F535AFC98F6}" type="datetime1">
              <a:rPr lang="el-GR" smtClean="0"/>
              <a:t>11/6/2026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Ιωάννης Κάτσιης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1B879-132C-4F29-AF36-7FE753805B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66368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6F9AA-1DB5-4F83-99EA-1EE6EB1EC28B}" type="datetime1">
              <a:rPr lang="el-GR" smtClean="0"/>
              <a:t>11/6/2026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Ιωάννης Κάτσιης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1B879-132C-4F29-AF36-7FE753805B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80835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A4E-DC63-4377-A833-357F5EF87BD6}" type="datetime1">
              <a:rPr lang="el-GR" smtClean="0"/>
              <a:t>11/6/2026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Ιωάννης Κάτσιης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1B879-132C-4F29-AF36-7FE753805BAA}" type="slidenum">
              <a:rPr lang="el-GR" smtClean="0"/>
              <a:t>‹#›</a:t>
            </a:fld>
            <a:endParaRPr lang="el-G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003081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A785A-950E-4F33-95A7-68D9F91E4C68}" type="datetime1">
              <a:rPr lang="el-GR" smtClean="0"/>
              <a:t>11/6/2026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Ιωάννης Κάτσιης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1B879-132C-4F29-AF36-7FE753805B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075934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0D068-CC69-4ACA-9B45-BF020490D1D3}" type="datetime1">
              <a:rPr lang="el-GR" smtClean="0"/>
              <a:t>11/6/2026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Ιωάννης Κάτσιης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1B879-132C-4F29-AF36-7FE753805B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473231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3857-ED73-4973-8B91-5C67676A0710}" type="datetime1">
              <a:rPr lang="el-GR" smtClean="0"/>
              <a:t>11/6/2026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Ιωάννης Κάτσιης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1B879-132C-4F29-AF36-7FE753805B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704601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43A9F-D86C-4057-AB03-B87A61C399F0}" type="datetime1">
              <a:rPr lang="el-GR" smtClean="0"/>
              <a:t>11/6/2026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Ιωάννης Κάτσιης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1B879-132C-4F29-AF36-7FE753805B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44194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208DD-1977-4465-9885-1DC0A59A2EE4}" type="datetime1">
              <a:rPr lang="el-GR" smtClean="0"/>
              <a:t>11/6/2026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Ιωάννης Κάτσιης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1B879-132C-4F29-AF36-7FE753805B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63736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33E34-89CB-40B3-852F-05436103F739}" type="datetime1">
              <a:rPr lang="el-GR" smtClean="0"/>
              <a:t>11/6/2026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Ιωάννης Κάτσιης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1B879-132C-4F29-AF36-7FE753805B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05015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39EE0-493E-43E7-8A7F-E9D4AA719791}" type="datetime1">
              <a:rPr lang="el-GR" smtClean="0"/>
              <a:t>11/6/2026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Ιωάννης Κάτσιης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1B879-132C-4F29-AF36-7FE753805B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28745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AA0A8-E174-4719-8F6D-EE869CA1F0E3}" type="datetime1">
              <a:rPr lang="el-GR" smtClean="0"/>
              <a:t>11/6/2026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Ιωάννης Κάτσιης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1B879-132C-4F29-AF36-7FE753805B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51697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0CC7C-FDB2-42E3-8713-B959BEAD3245}" type="datetime1">
              <a:rPr lang="el-GR" smtClean="0"/>
              <a:t>11/6/2026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Ιωάννης Κάτσιης</a:t>
            </a:r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1B879-132C-4F29-AF36-7FE753805B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68781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63D74-40C4-4E65-B819-EEB8DD598B00}" type="datetime1">
              <a:rPr lang="el-GR" smtClean="0"/>
              <a:t>11/6/2026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Ιωάννης Κάτσιης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1B879-132C-4F29-AF36-7FE753805B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2408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76961-DFCD-4AB7-AF7E-797048C7F7A8}" type="datetime1">
              <a:rPr lang="el-GR" smtClean="0"/>
              <a:t>11/6/2026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Ιωάννης Κάτσιης</a:t>
            </a:r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1B879-132C-4F29-AF36-7FE753805B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02874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F8950-3B38-43C2-93DE-19A79E02E5F0}" type="datetime1">
              <a:rPr lang="el-GR" smtClean="0"/>
              <a:t>11/6/2026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Ιωάννης Κάτσιης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1B879-132C-4F29-AF36-7FE753805B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83373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33D8B-55EB-4FEE-ABBC-61BF0A186B2D}" type="datetime1">
              <a:rPr lang="el-GR" smtClean="0"/>
              <a:t>11/6/2026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Ιωάννης Κάτσιης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1B879-132C-4F29-AF36-7FE753805B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34351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A6C70FA-9851-4083-AB75-4ABAC4946611}" type="datetime1">
              <a:rPr lang="el-GR" smtClean="0"/>
              <a:t>11/6/2026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Ιωάννης Κάτσιης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321B879-132C-4F29-AF36-7FE753805B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40827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sldNum="0" hdr="0" ft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../ERASMUS%20DOCS_important/1.%20&#913;&#929;&#935;&#921;&#922;&#919;%20&#917;&#925;&#919;&#924;&#917;&#929;&#937;&#931;&#919;%20&#915;&#921;&#913;%20&#922;&#921;&#925;&#919;&#932;&#921;&#922;&#927;&#932;&#919;&#932;&#917;&#931;_&#931;&#949;&#960;&#964;&#941;&#956;&#946;&#961;&#953;&#959;&#962;_template.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Pre%20Visit%20Agenda_Elassona.pdf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../ERASMUS%20DOCS_important/1a.%20&#917;&#933;&#929;&#937;&#928;&#913;&#921;&#922;&#913;%20&#928;&#929;&#927;&#915;&#929;&#913;&#924;&#924;&#913;&#932;&#913;_&#916;&#919;&#923;&#937;&#931;&#919;%20&#917;&#925;&#916;&#921;&#913;&#934;&#917;&#929;&#927;&#925;&#932;&#927;&#931;_template.pdf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hyperlink" Target="https://webgate.ec.europa.eu/erasmus-esc/index/" TargetMode="Externa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2.jpeg"/><Relationship Id="rId3" Type="http://schemas.openxmlformats.org/officeDocument/2006/relationships/hyperlink" Target="3.%20Erasmus+_&#963;&#964;&#959;&#953;&#967;&#949;&#953;&#769;&#945;%20&#963;&#960;&#959;&#965;&#948;&#945;&#963;&#964;&#969;&#769;&#957;%20&#954;&#945;&#953;%20&#949;&#954;&#960;&#945;&#953;&#948;&#949;&#965;&#964;&#969;&#769;&#957;_template.xlsx" TargetMode="External"/><Relationship Id="rId7" Type="http://schemas.openxmlformats.org/officeDocument/2006/relationships/hyperlink" Target="../SWISS%20CARE%20INSURANCE/MIEEK%20-%20Collective%20Agreement_SWISS%20CARE%20INSURANCE_signed.pdf" TargetMode="External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11" Type="http://schemas.openxmlformats.org/officeDocument/2006/relationships/hyperlink" Target="6.%20SWISS%20CARE%20INSURANCE_MIEEK%20NICOSIA_template.xlsx" TargetMode="External"/><Relationship Id="rId5" Type="http://schemas.openxmlformats.org/officeDocument/2006/relationships/hyperlink" Target="4.%20&#914;&#917;&#914;&#913;&#921;&#937;&#931;&#919;%20&#928;&#913;&#929;&#913;&#923;&#913;&#914;&#919;&#931;%20&#935;&#929;&#919;&#924;&#913;&#932;&#921;&#922;&#927;&#933;%20&#928;&#927;&#931;&#927;&#933;_&#931;&#928;&#927;&#933;&#916;&#913;&#931;&#932;&#917;&#931;_template.docx" TargetMode="External"/><Relationship Id="rId10" Type="http://schemas.openxmlformats.org/officeDocument/2006/relationships/image" Target="../media/image10.png"/><Relationship Id="rId4" Type="http://schemas.openxmlformats.org/officeDocument/2006/relationships/image" Target="../media/image7.png"/><Relationship Id="rId9" Type="http://schemas.openxmlformats.org/officeDocument/2006/relationships/hyperlink" Target="7.%20ERASMUS+%20MOBILITY%20DOCUMENTS_%20CHECK%20LIST_template.xlsx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fif"/><Relationship Id="rId2" Type="http://schemas.openxmlformats.org/officeDocument/2006/relationships/image" Target="../media/image19.jfif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80022" y="1498791"/>
            <a:ext cx="10821547" cy="1498791"/>
          </a:xfrm>
        </p:spPr>
        <p:txBody>
          <a:bodyPr>
            <a:normAutofit/>
          </a:bodyPr>
          <a:lstStyle/>
          <a:p>
            <a:r>
              <a:rPr lang="el-CY" sz="4000" dirty="0" smtClean="0"/>
              <a:t>ΔΗΜΟΣΙΑ ΣΧΟΛΗ ΑΝΩΤΕΡΗΣ ΕΠΑΓΓΕΛΜΑΤΙΚΗΣ ΕΚΠΑΙΔΕΥΣΗΣ ΚΑΙ ΚΑΤΑΡΤΙΣΗΣ – ΜΙΕΕΚ ΛΕΥΚΩΣΙΑΣ</a:t>
            </a:r>
            <a:endParaRPr lang="el-GR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80022" y="3233058"/>
            <a:ext cx="10622168" cy="2657092"/>
          </a:xfr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>
            <a:normAutofit fontScale="85000" lnSpcReduction="20000"/>
          </a:bodyPr>
          <a:lstStyle/>
          <a:p>
            <a:r>
              <a:rPr lang="en-US" sz="3800" dirty="0" smtClean="0">
                <a:solidFill>
                  <a:schemeClr val="tx1"/>
                </a:solidFill>
              </a:rPr>
              <a:t>“</a:t>
            </a:r>
            <a:r>
              <a:rPr lang="el-CY" sz="3800" dirty="0" smtClean="0">
                <a:solidFill>
                  <a:schemeClr val="tx1"/>
                </a:solidFill>
              </a:rPr>
              <a:t>ΚΑΛΕΣ ΠΡΑΚΤΙΚΕΣ ΣΤΗ ΔΙΑΧΕΙΡΙΣΗ ΣΧΕΔΙΩΝ</a:t>
            </a:r>
            <a:r>
              <a:rPr lang="en-US" sz="3800" dirty="0" smtClean="0">
                <a:solidFill>
                  <a:schemeClr val="tx1"/>
                </a:solidFill>
              </a:rPr>
              <a:t>”</a:t>
            </a:r>
          </a:p>
          <a:p>
            <a:endParaRPr lang="en-US" sz="3600" dirty="0">
              <a:solidFill>
                <a:schemeClr val="tx1"/>
              </a:solidFill>
            </a:endParaRPr>
          </a:p>
          <a:p>
            <a:endParaRPr lang="en-US" sz="3600" dirty="0" smtClean="0">
              <a:solidFill>
                <a:schemeClr val="tx1"/>
              </a:solidFill>
            </a:endParaRPr>
          </a:p>
          <a:p>
            <a:pPr algn="l"/>
            <a:r>
              <a:rPr lang="el-CY" sz="2300" cap="none" dirty="0" smtClean="0">
                <a:solidFill>
                  <a:schemeClr val="tx1"/>
                </a:solidFill>
              </a:rPr>
              <a:t>Ιωάννης Κάτσιης</a:t>
            </a:r>
          </a:p>
          <a:p>
            <a:pPr algn="l"/>
            <a:r>
              <a:rPr lang="el-CY" sz="2300" cap="none" dirty="0" smtClean="0">
                <a:solidFill>
                  <a:schemeClr val="tx1"/>
                </a:solidFill>
              </a:rPr>
              <a:t>Επαρχιακός Διευθυντής ΜΙΕΕΚ Λευκωσίας</a:t>
            </a:r>
            <a:endParaRPr lang="en-US" sz="2300" cap="none" dirty="0" smtClean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45974" y="285380"/>
            <a:ext cx="1556216" cy="1453403"/>
          </a:xfrm>
          <a:prstGeom prst="rect">
            <a:avLst/>
          </a:prstGeo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562448" y="6125626"/>
            <a:ext cx="939742" cy="365125"/>
          </a:xfrm>
        </p:spPr>
        <p:txBody>
          <a:bodyPr/>
          <a:lstStyle/>
          <a:p>
            <a:pPr algn="ctr"/>
            <a:fld id="{AE6B38CB-198D-4EA4-93B7-205BAC062539}" type="datetime1">
              <a:rPr lang="el-GR" sz="1200" b="1" smtClean="0"/>
              <a:pPr algn="ctr"/>
              <a:t>11/6/2026</a:t>
            </a:fld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1631496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189657"/>
          </a:xfrm>
        </p:spPr>
        <p:txBody>
          <a:bodyPr/>
          <a:lstStyle/>
          <a:p>
            <a:r>
              <a:rPr lang="el-CY" dirty="0" smtClean="0"/>
              <a:t>ΚΙΝΗΤΙΚΟΤΗΤΕΣ 2025-2025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5" y="1975207"/>
            <a:ext cx="10363826" cy="3424107"/>
          </a:xfrm>
        </p:spPr>
        <p:txBody>
          <a:bodyPr>
            <a:normAutofit/>
          </a:bodyPr>
          <a:lstStyle/>
          <a:p>
            <a:r>
              <a:rPr lang="el-CY" sz="2800" dirty="0" smtClean="0"/>
              <a:t>2025-1-</a:t>
            </a:r>
            <a:r>
              <a:rPr lang="en-US" sz="2800" dirty="0" smtClean="0"/>
              <a:t>CY01-KA121-VET-000328865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600" cap="none" dirty="0" smtClean="0"/>
              <a:t>Pre Visits</a:t>
            </a:r>
            <a:r>
              <a:rPr lang="el-CY" sz="2600" cap="none" dirty="0" smtClean="0"/>
              <a:t> </a:t>
            </a:r>
            <a:r>
              <a:rPr lang="en-US" sz="2600" cap="none" dirty="0" smtClean="0"/>
              <a:t> </a:t>
            </a:r>
            <a:endParaRPr lang="el-CY" sz="2600" cap="none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600" cap="none" dirty="0" smtClean="0"/>
              <a:t>Short Term – Learners</a:t>
            </a:r>
            <a:endParaRPr lang="el-CY" sz="2600" cap="none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600" cap="none" dirty="0" smtClean="0"/>
              <a:t>Job Shadowing</a:t>
            </a:r>
            <a:endParaRPr lang="el-CY" sz="2600" cap="none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600" cap="none" dirty="0" smtClean="0"/>
              <a:t>Courses &amp; Training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518753" y="5883275"/>
            <a:ext cx="903183" cy="365125"/>
          </a:xfrm>
        </p:spPr>
        <p:txBody>
          <a:bodyPr/>
          <a:lstStyle/>
          <a:p>
            <a:fld id="{E0378B77-B493-4D1A-AFF9-D7C55EB4BFF0}" type="datetime1">
              <a:rPr lang="el-GR" sz="1200" b="1" smtClean="0"/>
              <a:t>11/6/2026</a:t>
            </a:fld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200010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217158"/>
          </a:xfrm>
        </p:spPr>
        <p:txBody>
          <a:bodyPr/>
          <a:lstStyle/>
          <a:p>
            <a:r>
              <a:rPr lang="el-GR" dirty="0" smtClean="0"/>
              <a:t>Σ</a:t>
            </a:r>
            <a:r>
              <a:rPr lang="el-CY" dirty="0" smtClean="0"/>
              <a:t>ταδια </a:t>
            </a:r>
            <a:r>
              <a:rPr lang="el-GR" dirty="0" smtClean="0"/>
              <a:t>Υ</a:t>
            </a:r>
            <a:r>
              <a:rPr lang="el-CY" dirty="0" smtClean="0"/>
              <a:t>λοποιησησ σχεδιου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5" y="2002708"/>
            <a:ext cx="10363826" cy="4377462"/>
          </a:xfrm>
        </p:spPr>
        <p:txBody>
          <a:bodyPr>
            <a:normAutofit/>
          </a:bodyPr>
          <a:lstStyle/>
          <a:p>
            <a:r>
              <a:rPr lang="el-CY" sz="2400" cap="none" dirty="0" smtClean="0"/>
              <a:t>Αρχική Ενημέρωση – Σεπτέμβριος (</a:t>
            </a:r>
            <a:r>
              <a:rPr lang="en-US" sz="2400" cap="none" dirty="0" smtClean="0">
                <a:hlinkClick r:id="rId3" action="ppaction://hlinkfile"/>
              </a:rPr>
              <a:t>e-mail</a:t>
            </a:r>
            <a:r>
              <a:rPr lang="en-US" sz="2400" cap="none" dirty="0" smtClean="0"/>
              <a:t>)</a:t>
            </a:r>
            <a:endParaRPr lang="el-CY" sz="2400" cap="none" dirty="0" smtClean="0"/>
          </a:p>
          <a:p>
            <a:r>
              <a:rPr lang="el-CY" sz="2400" cap="none" dirty="0" smtClean="0"/>
              <a:t>1η Συνεδρία Ε.Ε.Π. με Συντονιστές Προγραμμάτων Σπουδών</a:t>
            </a:r>
          </a:p>
          <a:p>
            <a:pPr lvl="1"/>
            <a:r>
              <a:rPr lang="el-CY" sz="2400" cap="none" dirty="0" smtClean="0"/>
              <a:t>Ενημέρωση για Κινητικότητες Ακαδημα</a:t>
            </a:r>
            <a:r>
              <a:rPr lang="el-GR" sz="2400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ϊ</a:t>
            </a:r>
            <a:r>
              <a:rPr lang="el-CY" sz="2400" cap="none" dirty="0" smtClean="0"/>
              <a:t>κής Χρονιάς</a:t>
            </a:r>
          </a:p>
          <a:p>
            <a:pPr lvl="1"/>
            <a:r>
              <a:rPr lang="el-GR" sz="2400" cap="none" dirty="0" smtClean="0"/>
              <a:t>Α</a:t>
            </a:r>
            <a:r>
              <a:rPr lang="el-CY" sz="2400" cap="none" dirty="0" smtClean="0"/>
              <a:t>ρχικός Σχεδιασμός – Προπαρασκευαστικές Επισκέψεις (αναγκαίες για οργάνωση και κατεπέκταση υλοποίηση κινητικότητας) – </a:t>
            </a:r>
            <a:r>
              <a:rPr lang="el-CY" sz="2400" cap="none" dirty="0" smtClean="0">
                <a:hlinkClick r:id="rId4" action="ppaction://hlinkfile"/>
              </a:rPr>
              <a:t>ατζέντα</a:t>
            </a:r>
            <a:r>
              <a:rPr lang="el-CY" sz="2400" cap="none" dirty="0" smtClean="0"/>
              <a:t> </a:t>
            </a:r>
          </a:p>
          <a:p>
            <a:pPr lvl="1"/>
            <a:r>
              <a:rPr lang="el-CY" sz="2400" cap="none" dirty="0" smtClean="0"/>
              <a:t>Πιθανοί Προορισμοί και Οργανισμοί Υποδοχής</a:t>
            </a:r>
          </a:p>
          <a:p>
            <a:pPr lvl="1"/>
            <a:r>
              <a:rPr lang="el-CY" sz="2400" cap="none" dirty="0" smtClean="0"/>
              <a:t>Καθορισμός Κριτηρίων Επιλογής Σπουδαστών/τριών &amp; Καθηγητών/τριών</a:t>
            </a:r>
          </a:p>
          <a:p>
            <a:pPr lvl="1"/>
            <a:r>
              <a:rPr lang="el-CY" sz="2400" cap="none" dirty="0" smtClean="0"/>
              <a:t>Αριθμοί Σπουδαστών/τριών – Προγραμμάτων Σπουδών</a:t>
            </a:r>
          </a:p>
          <a:p>
            <a:pPr marL="457200" lvl="1" indent="0">
              <a:buNone/>
            </a:pPr>
            <a:endParaRPr lang="el-GR" sz="2200" cap="non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94594-9C4C-49ED-B39D-5190B9B4F081}" type="datetime1">
              <a:rPr lang="el-GR" sz="1200" b="1" smtClean="0"/>
              <a:t>11/6/2026</a:t>
            </a:fld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3446131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217158"/>
          </a:xfrm>
        </p:spPr>
        <p:txBody>
          <a:bodyPr/>
          <a:lstStyle/>
          <a:p>
            <a:r>
              <a:rPr lang="el-GR" dirty="0" smtClean="0"/>
              <a:t>Σ</a:t>
            </a:r>
            <a:r>
              <a:rPr lang="el-CY" dirty="0" smtClean="0"/>
              <a:t>ταδια </a:t>
            </a:r>
            <a:r>
              <a:rPr lang="el-GR" dirty="0" smtClean="0"/>
              <a:t>Υ</a:t>
            </a:r>
            <a:r>
              <a:rPr lang="el-CY" dirty="0" smtClean="0"/>
              <a:t>λοποιησησ σχεδιου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5" y="2002708"/>
            <a:ext cx="10363826" cy="4377462"/>
          </a:xfrm>
        </p:spPr>
        <p:txBody>
          <a:bodyPr>
            <a:normAutofit/>
          </a:bodyPr>
          <a:lstStyle/>
          <a:p>
            <a:r>
              <a:rPr lang="el-CY" sz="2400" cap="none" dirty="0" smtClean="0"/>
              <a:t>Δήλωση Ενδιαφέροντος Σπουδαστών/τριών </a:t>
            </a:r>
          </a:p>
          <a:p>
            <a:r>
              <a:rPr lang="el-CY" sz="2400" cap="none" dirty="0" smtClean="0"/>
              <a:t>2η Συνεδρία Ε.Ε.Π. με Συντονιστές Προγραμμάτων Σπουδών</a:t>
            </a:r>
          </a:p>
          <a:p>
            <a:pPr lvl="1"/>
            <a:r>
              <a:rPr lang="el-CY" sz="2400" cap="none" dirty="0" smtClean="0"/>
              <a:t>Τελική Επιλογή Σπουδαστών/τριών και Εκπαιδευτών/τριών</a:t>
            </a:r>
          </a:p>
          <a:p>
            <a:pPr lvl="1"/>
            <a:r>
              <a:rPr lang="el-CY" sz="2400" cap="none" dirty="0" smtClean="0"/>
              <a:t>Πλατφόρμα – Εγγραφή</a:t>
            </a:r>
          </a:p>
          <a:p>
            <a:pPr lvl="1"/>
            <a:r>
              <a:rPr lang="el-CY" sz="2400" cap="none" dirty="0" smtClean="0"/>
              <a:t>Έγκαιρη Αγορά Αεροπορικών Εισιτηρίων</a:t>
            </a:r>
          </a:p>
          <a:p>
            <a:pPr lvl="1"/>
            <a:r>
              <a:rPr lang="el-CY" sz="2400" cap="none" dirty="0" smtClean="0"/>
              <a:t>Προκαταβολή σε Ξενοδοχείο/Διαμερίσματα Διαμονής</a:t>
            </a:r>
            <a:endParaRPr lang="en-US" sz="2400" cap="none" dirty="0" smtClean="0"/>
          </a:p>
          <a:p>
            <a:pPr lvl="1"/>
            <a:r>
              <a:rPr lang="el-CY" sz="2400" cap="none" dirty="0" smtClean="0"/>
              <a:t>Δημιουργία Απαραίτητων Εγγράφων (</a:t>
            </a:r>
            <a:r>
              <a:rPr lang="en-US" sz="2400" cap="none" dirty="0" smtClean="0"/>
              <a:t>G.A., L.A., </a:t>
            </a:r>
            <a:r>
              <a:rPr lang="en-US" sz="2400" cap="none" dirty="0" err="1" smtClean="0"/>
              <a:t>Europass</a:t>
            </a:r>
            <a:r>
              <a:rPr lang="en-US" sz="2400" cap="none" dirty="0" smtClean="0"/>
              <a:t>, Certificate)</a:t>
            </a:r>
          </a:p>
          <a:p>
            <a:pPr lvl="1"/>
            <a:r>
              <a:rPr lang="el-CY" sz="2400" cap="none" dirty="0" smtClean="0"/>
              <a:t>Έγκαιρη Αγορά Ασφαλιστικής Κάλυψης – </a:t>
            </a:r>
            <a:r>
              <a:rPr lang="en-US" sz="2400" cap="none" dirty="0" smtClean="0"/>
              <a:t>(</a:t>
            </a:r>
            <a:r>
              <a:rPr lang="en-US" sz="2400" cap="none" dirty="0" err="1" smtClean="0"/>
              <a:t>Swisscare</a:t>
            </a:r>
            <a:r>
              <a:rPr lang="en-US" sz="2400" cap="none" dirty="0" smtClean="0"/>
              <a:t> Europe Ltd) </a:t>
            </a:r>
          </a:p>
          <a:p>
            <a:pPr lvl="1"/>
            <a:endParaRPr lang="el-CY" sz="2400" cap="none" dirty="0" smtClean="0"/>
          </a:p>
          <a:p>
            <a:pPr marL="457200" lvl="1" indent="0">
              <a:buNone/>
            </a:pPr>
            <a:endParaRPr lang="el-GR" sz="2200" cap="non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69F62-04B1-4053-95B4-B6ED6128955D}" type="datetime1">
              <a:rPr lang="el-GR" sz="1200" b="1" smtClean="0"/>
              <a:t>11/6/2026</a:t>
            </a:fld>
            <a:endParaRPr lang="el-GR" sz="1200" b="1" dirty="0"/>
          </a:p>
        </p:txBody>
      </p:sp>
      <p:pic>
        <p:nvPicPr>
          <p:cNvPr id="6" name="Picture 5">
            <a:hlinkClick r:id="rId3" action="ppaction://hlinkfile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771626" y="2079470"/>
            <a:ext cx="729204" cy="408354"/>
          </a:xfrm>
          <a:prstGeom prst="rect">
            <a:avLst/>
          </a:prstGeom>
        </p:spPr>
      </p:pic>
      <p:pic>
        <p:nvPicPr>
          <p:cNvPr id="7" name="Picture 6">
            <a:hlinkClick r:id="rId5"/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9782" y="3775622"/>
            <a:ext cx="706643" cy="184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4533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217158"/>
          </a:xfrm>
        </p:spPr>
        <p:txBody>
          <a:bodyPr/>
          <a:lstStyle/>
          <a:p>
            <a:r>
              <a:rPr lang="el-CY" dirty="0" smtClean="0"/>
              <a:t>Ηλεκτρονικα εγγραφα διαχειρησησ σχεδιου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5" y="2002708"/>
            <a:ext cx="10363826" cy="4377462"/>
          </a:xfrm>
        </p:spPr>
        <p:txBody>
          <a:bodyPr>
            <a:normAutofit/>
          </a:bodyPr>
          <a:lstStyle/>
          <a:p>
            <a:r>
              <a:rPr lang="el-CY" sz="2400" cap="none" dirty="0" smtClean="0"/>
              <a:t>Αρχείο</a:t>
            </a:r>
            <a:r>
              <a:rPr lang="el-CY" sz="2400" cap="none" dirty="0"/>
              <a:t> </a:t>
            </a:r>
            <a:r>
              <a:rPr lang="el-CY" sz="2400" cap="none" dirty="0" smtClean="0"/>
              <a:t>με Στοιχεία </a:t>
            </a:r>
            <a:r>
              <a:rPr lang="el-CY" sz="2400" cap="none" dirty="0"/>
              <a:t>Σ</a:t>
            </a:r>
            <a:r>
              <a:rPr lang="el-CY" sz="2400" cap="none" dirty="0" smtClean="0"/>
              <a:t>πουδαστών/τριών και Εκπαιδευτών/τριών</a:t>
            </a:r>
            <a:r>
              <a:rPr lang="en-US" sz="2400" cap="none" dirty="0" smtClean="0"/>
              <a:t> </a:t>
            </a:r>
          </a:p>
          <a:p>
            <a:r>
              <a:rPr lang="el-GR" sz="2400" cap="none" dirty="0" smtClean="0"/>
              <a:t>Β</a:t>
            </a:r>
            <a:r>
              <a:rPr lang="el-CY" sz="2400" cap="none" dirty="0" smtClean="0"/>
              <a:t>εβαίωση Παραλαβής Χρηματικού Ποσού</a:t>
            </a:r>
            <a:endParaRPr lang="en-US" sz="2400" cap="none" dirty="0" smtClean="0"/>
          </a:p>
          <a:p>
            <a:r>
              <a:rPr lang="el-CY" sz="2400" cap="none" dirty="0" smtClean="0"/>
              <a:t>Συμβόλαιο για Ασφάλεια</a:t>
            </a:r>
            <a:endParaRPr lang="en-US" sz="2400" cap="none" dirty="0" smtClean="0"/>
          </a:p>
          <a:p>
            <a:r>
              <a:rPr lang="el-CY" sz="2400" cap="none" dirty="0" smtClean="0"/>
              <a:t>Τελικό Αρχείο Λίστας Ελέγχου </a:t>
            </a:r>
          </a:p>
          <a:p>
            <a:r>
              <a:rPr lang="el-CY" sz="2400" cap="none" dirty="0" smtClean="0"/>
              <a:t>Φάκελος Αρχείου 2025</a:t>
            </a:r>
            <a:r>
              <a:rPr lang="en-US" sz="2400" cap="none" dirty="0" smtClean="0"/>
              <a:t> </a:t>
            </a:r>
          </a:p>
          <a:p>
            <a:endParaRPr lang="en-US" sz="2400" cap="none" dirty="0"/>
          </a:p>
          <a:p>
            <a:pPr marL="0" indent="0">
              <a:buNone/>
            </a:pPr>
            <a:endParaRPr lang="el-CY" sz="2400" cap="none" dirty="0" smtClean="0"/>
          </a:p>
          <a:p>
            <a:pPr marL="457200" lvl="1" indent="0">
              <a:buNone/>
            </a:pPr>
            <a:endParaRPr lang="el-GR" sz="2200" cap="non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75104-0AE2-410D-94E3-6A644AB16DAC}" type="datetime1">
              <a:rPr lang="el-GR" sz="1200" b="1" smtClean="0"/>
              <a:t>11/6/2026</a:t>
            </a:fld>
            <a:endParaRPr lang="el-GR" sz="1200" b="1" dirty="0"/>
          </a:p>
        </p:txBody>
      </p:sp>
      <p:pic>
        <p:nvPicPr>
          <p:cNvPr id="5" name="Picture 4">
            <a:hlinkClick r:id="rId3" action="ppaction://hlinkfile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1643" y="2115133"/>
            <a:ext cx="643039" cy="360102"/>
          </a:xfrm>
          <a:prstGeom prst="rect">
            <a:avLst/>
          </a:prstGeom>
        </p:spPr>
      </p:pic>
      <p:pic>
        <p:nvPicPr>
          <p:cNvPr id="8" name="Picture 7">
            <a:hlinkClick r:id="rId5" action="ppaction://hlinkfile"/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1034" y="2676680"/>
            <a:ext cx="561740" cy="362413"/>
          </a:xfrm>
          <a:prstGeom prst="rect">
            <a:avLst/>
          </a:prstGeom>
        </p:spPr>
      </p:pic>
      <p:pic>
        <p:nvPicPr>
          <p:cNvPr id="9" name="Picture 8">
            <a:hlinkClick r:id="rId7" action="ppaction://hlinkfile"/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9283" y="3160898"/>
            <a:ext cx="802441" cy="401221"/>
          </a:xfrm>
          <a:prstGeom prst="rect">
            <a:avLst/>
          </a:prstGeom>
        </p:spPr>
      </p:pic>
      <p:pic>
        <p:nvPicPr>
          <p:cNvPr id="6" name="Picture 5">
            <a:hlinkClick r:id="rId9" action="ppaction://hlinkfile"/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0580" y="3729151"/>
            <a:ext cx="462288" cy="462288"/>
          </a:xfrm>
          <a:prstGeom prst="rect">
            <a:avLst/>
          </a:prstGeom>
        </p:spPr>
      </p:pic>
      <p:pic>
        <p:nvPicPr>
          <p:cNvPr id="7" name="Picture 6">
            <a:hlinkClick r:id="rId11" action="ppaction://hlinkfile"/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2341" y="3146411"/>
            <a:ext cx="430194" cy="43019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9283" y="4342652"/>
            <a:ext cx="424947" cy="399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29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000421"/>
          </a:xfrm>
        </p:spPr>
        <p:txBody>
          <a:bodyPr/>
          <a:lstStyle/>
          <a:p>
            <a:r>
              <a:rPr lang="el-GR" dirty="0" smtClean="0"/>
              <a:t>Κ</a:t>
            </a:r>
            <a:r>
              <a:rPr lang="el-CY" dirty="0" smtClean="0"/>
              <a:t>ριτηρια μοριοδοτησησ σπουδαστων/τριων</a:t>
            </a:r>
            <a:endParaRPr lang="el-GR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480071569"/>
              </p:ext>
            </p:extLst>
          </p:nvPr>
        </p:nvGraphicFramePr>
        <p:xfrm>
          <a:off x="914400" y="1521502"/>
          <a:ext cx="10363826" cy="47268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563725" y="5883275"/>
            <a:ext cx="858212" cy="365125"/>
          </a:xfrm>
        </p:spPr>
        <p:txBody>
          <a:bodyPr/>
          <a:lstStyle/>
          <a:p>
            <a:fld id="{5876E7D9-42CA-4D04-A110-BD32F8DDAF3D}" type="datetime1">
              <a:rPr lang="el-GR" sz="1200" smtClean="0"/>
              <a:t>11/6/2026</a:t>
            </a:fld>
            <a:endParaRPr lang="el-GR" sz="1200" dirty="0"/>
          </a:p>
        </p:txBody>
      </p:sp>
    </p:spTree>
    <p:extLst>
      <p:ext uri="{BB962C8B-B14F-4D97-AF65-F5344CB8AC3E}">
        <p14:creationId xmlns:p14="http://schemas.microsoft.com/office/powerpoint/2010/main" val="406395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000421"/>
          </a:xfrm>
        </p:spPr>
        <p:txBody>
          <a:bodyPr/>
          <a:lstStyle/>
          <a:p>
            <a:r>
              <a:rPr lang="el-GR" dirty="0" smtClean="0"/>
              <a:t>Κ</a:t>
            </a:r>
            <a:r>
              <a:rPr lang="el-CY" dirty="0" smtClean="0"/>
              <a:t>ριτηρια μοριοδοτησησ εκπαιδευτων/τριων</a:t>
            </a:r>
            <a:endParaRPr lang="el-GR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245244026"/>
              </p:ext>
            </p:extLst>
          </p:nvPr>
        </p:nvGraphicFramePr>
        <p:xfrm>
          <a:off x="914400" y="1526499"/>
          <a:ext cx="10363826" cy="47219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901003" y="5883275"/>
            <a:ext cx="850714" cy="365125"/>
          </a:xfrm>
        </p:spPr>
        <p:txBody>
          <a:bodyPr/>
          <a:lstStyle/>
          <a:p>
            <a:fld id="{978E63AD-6642-4008-A8D5-CE18138E4FD1}" type="datetime1">
              <a:rPr lang="el-GR" sz="1200" b="1" smtClean="0"/>
              <a:t>11/6/2026</a:t>
            </a:fld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1560461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Θ</a:t>
            </a:r>
            <a:r>
              <a:rPr lang="el-CY" dirty="0" smtClean="0"/>
              <a:t>εμελια για υψηλησ ποιοτητασ κινητικοτητεσ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3" y="1864556"/>
            <a:ext cx="10363826" cy="4491273"/>
          </a:xfrm>
        </p:spPr>
        <p:txBody>
          <a:bodyPr>
            <a:normAutofit/>
          </a:bodyPr>
          <a:lstStyle/>
          <a:p>
            <a:r>
              <a:rPr lang="el-CY" sz="2400" cap="none" dirty="0" smtClean="0"/>
              <a:t>Στρατηγικός Σχεδιασμός </a:t>
            </a:r>
            <a:r>
              <a:rPr lang="el-CY" sz="2400" cap="none" dirty="0"/>
              <a:t>κ</a:t>
            </a:r>
            <a:r>
              <a:rPr lang="el-CY" sz="2400" cap="none" dirty="0" smtClean="0"/>
              <a:t>αι Ξεκάθαροι Στόχοι</a:t>
            </a:r>
            <a:endParaRPr lang="en-US" sz="2400" cap="none" dirty="0" smtClean="0"/>
          </a:p>
          <a:p>
            <a:r>
              <a:rPr lang="el-GR" sz="2400" cap="none" dirty="0" smtClean="0"/>
              <a:t>Σ</a:t>
            </a:r>
            <a:r>
              <a:rPr lang="el-CY" sz="2400" cap="none" dirty="0" smtClean="0"/>
              <a:t>αφή Κριτήρια και Αντικειμενικές Μεθόδοι Επιλογής</a:t>
            </a:r>
          </a:p>
          <a:p>
            <a:r>
              <a:rPr lang="el-CY" sz="2400" cap="none" dirty="0" smtClean="0"/>
              <a:t>Δομημένες Ενημερωτικές Συναντήσεις</a:t>
            </a:r>
          </a:p>
          <a:p>
            <a:r>
              <a:rPr lang="el-CY" sz="2400" cap="none" dirty="0" smtClean="0"/>
              <a:t>Επιλογή Κατάλληλων Συνεργατών</a:t>
            </a:r>
          </a:p>
          <a:p>
            <a:r>
              <a:rPr lang="el-CY" sz="2400" cap="none" dirty="0" smtClean="0"/>
              <a:t>Επίσημες Συμφωνίες</a:t>
            </a:r>
          </a:p>
          <a:p>
            <a:r>
              <a:rPr lang="el-CY" sz="2400" cap="none" dirty="0" smtClean="0"/>
              <a:t>Προσεκτικά Σχεδιασμένες Συμφωνίες Μάθησης</a:t>
            </a:r>
          </a:p>
          <a:p>
            <a:r>
              <a:rPr lang="el-CY" sz="2400" cap="none" dirty="0" smtClean="0"/>
              <a:t>Αποτελεσματική Επικοινωνία, Παρακολούθηση και Υποστήριξη των Συμμετεχόντων</a:t>
            </a:r>
            <a:endParaRPr lang="en-US" sz="2400" cap="none" dirty="0" smtClean="0"/>
          </a:p>
          <a:p>
            <a:endParaRPr lang="el-CY" sz="2400" dirty="0" smtClean="0"/>
          </a:p>
          <a:p>
            <a:pPr lvl="1"/>
            <a:endParaRPr lang="el-GR" sz="2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38753" y="5883275"/>
            <a:ext cx="953003" cy="365125"/>
          </a:xfrm>
        </p:spPr>
        <p:txBody>
          <a:bodyPr/>
          <a:lstStyle/>
          <a:p>
            <a:fld id="{F50A58DD-97E5-4EA6-9721-CCFE2A5D8754}" type="datetime1">
              <a:rPr lang="el-GR" sz="1200" b="1" smtClean="0"/>
              <a:t>11/6/2026</a:t>
            </a:fld>
            <a:endParaRPr lang="el-GR" sz="12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5710" y="1696257"/>
            <a:ext cx="934387" cy="158073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1419" y="2086197"/>
            <a:ext cx="1157515" cy="11575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7656" y="3031406"/>
            <a:ext cx="833974" cy="83397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0644" y="3655373"/>
            <a:ext cx="787223" cy="78722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6055" y="4408300"/>
            <a:ext cx="825364" cy="82536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1083" y="4912765"/>
            <a:ext cx="806688" cy="806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4088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6967" y="1016526"/>
            <a:ext cx="4993971" cy="1550097"/>
          </a:xfrm>
        </p:spPr>
        <p:txBody>
          <a:bodyPr>
            <a:normAutofit/>
          </a:bodyPr>
          <a:lstStyle/>
          <a:p>
            <a:r>
              <a:rPr lang="el-CY" sz="3600" cap="none" dirty="0" smtClean="0"/>
              <a:t>Ευχαριστώ για την προσοχή σας</a:t>
            </a:r>
            <a:endParaRPr lang="el-GR" sz="3600" cap="none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750288" y="5883275"/>
            <a:ext cx="874014" cy="365125"/>
          </a:xfrm>
        </p:spPr>
        <p:txBody>
          <a:bodyPr/>
          <a:lstStyle/>
          <a:p>
            <a:fld id="{5E582B7B-A39C-4211-87C0-DDF1F255E391}" type="datetime1">
              <a:rPr lang="el-GR" sz="1200" b="1" smtClean="0"/>
              <a:t>11/6/2026</a:t>
            </a:fld>
            <a:endParaRPr lang="el-GR" sz="12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2289" y="2566624"/>
            <a:ext cx="1890681" cy="284118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6967" y="3279574"/>
            <a:ext cx="3383661" cy="212823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9228" y="1672334"/>
            <a:ext cx="3177916" cy="2971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783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684</TotalTime>
  <Words>383</Words>
  <Application>Microsoft Office PowerPoint</Application>
  <PresentationFormat>Widescreen</PresentationFormat>
  <Paragraphs>88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Tw Cen MT</vt:lpstr>
      <vt:lpstr>Wingdings</vt:lpstr>
      <vt:lpstr>Droplet</vt:lpstr>
      <vt:lpstr>ΔΗΜΟΣΙΑ ΣΧΟΛΗ ΑΝΩΤΕΡΗΣ ΕΠΑΓΓΕΛΜΑΤΙΚΗΣ ΕΚΠΑΙΔΕΥΣΗΣ ΚΑΙ ΚΑΤΑΡΤΙΣΗΣ – ΜΙΕΕΚ ΛΕΥΚΩΣΙΑΣ</vt:lpstr>
      <vt:lpstr>ΚΙΝΗΤΙΚΟΤΗΤΕΣ 2025-2025</vt:lpstr>
      <vt:lpstr>Σταδια Υλοποιησησ σχεδιου</vt:lpstr>
      <vt:lpstr>Σταδια Υλοποιησησ σχεδιου</vt:lpstr>
      <vt:lpstr>Ηλεκτρονικα εγγραφα διαχειρησησ σχεδιου</vt:lpstr>
      <vt:lpstr>Κριτηρια μοριοδοτησησ σπουδαστων/τριων</vt:lpstr>
      <vt:lpstr>Κριτηρια μοριοδοτησησ εκπαιδευτων/τριων</vt:lpstr>
      <vt:lpstr>Θεμελια για υψηλησ ποιοτητασ κινητικοτητεσ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ΔΗΜΟΣΙΑ ΣΧΟΛΗ ΑΝΩΤΕΡΗΣ ΕΠΑΓΓΕΛΜΑΤΙΚΗΣ ΕΚΠΑΙΔΕΥΣΗΣ ΚΑΙ ΚΑΤΑΡΤΙΣΗΣ – ΜΙΕΕΚ ΛΕΥΚΩΣΙΑΣ</dc:title>
  <dc:creator>MIEEKDiefLef</dc:creator>
  <cp:lastModifiedBy>MIEEKDiefLef</cp:lastModifiedBy>
  <cp:revision>41</cp:revision>
  <cp:lastPrinted>2026-06-07T19:28:45Z</cp:lastPrinted>
  <dcterms:created xsi:type="dcterms:W3CDTF">2026-05-30T20:03:52Z</dcterms:created>
  <dcterms:modified xsi:type="dcterms:W3CDTF">2026-06-11T07:51:01Z</dcterms:modified>
</cp:coreProperties>
</file>