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64"/>
  </p:notesMasterIdLst>
  <p:sldIdLst>
    <p:sldId id="331" r:id="rId3"/>
    <p:sldId id="674" r:id="rId4"/>
    <p:sldId id="257" r:id="rId5"/>
    <p:sldId id="320" r:id="rId6"/>
    <p:sldId id="258" r:id="rId7"/>
    <p:sldId id="293" r:id="rId8"/>
    <p:sldId id="333" r:id="rId9"/>
    <p:sldId id="662" r:id="rId10"/>
    <p:sldId id="339" r:id="rId11"/>
    <p:sldId id="663" r:id="rId12"/>
    <p:sldId id="342" r:id="rId13"/>
    <p:sldId id="343" r:id="rId14"/>
    <p:sldId id="344" r:id="rId15"/>
    <p:sldId id="367" r:id="rId16"/>
    <p:sldId id="321" r:id="rId17"/>
    <p:sldId id="266" r:id="rId18"/>
    <p:sldId id="345" r:id="rId19"/>
    <p:sldId id="534" r:id="rId20"/>
    <p:sldId id="347" r:id="rId21"/>
    <p:sldId id="348" r:id="rId22"/>
    <p:sldId id="349" r:id="rId23"/>
    <p:sldId id="350" r:id="rId24"/>
    <p:sldId id="319" r:id="rId25"/>
    <p:sldId id="322" r:id="rId26"/>
    <p:sldId id="351" r:id="rId27"/>
    <p:sldId id="282" r:id="rId28"/>
    <p:sldId id="309" r:id="rId29"/>
    <p:sldId id="353" r:id="rId30"/>
    <p:sldId id="323" r:id="rId31"/>
    <p:sldId id="354" r:id="rId32"/>
    <p:sldId id="667" r:id="rId33"/>
    <p:sldId id="324" r:id="rId34"/>
    <p:sldId id="668" r:id="rId35"/>
    <p:sldId id="669" r:id="rId36"/>
    <p:sldId id="675" r:id="rId37"/>
    <p:sldId id="670" r:id="rId38"/>
    <p:sldId id="356" r:id="rId39"/>
    <p:sldId id="671" r:id="rId40"/>
    <p:sldId id="325" r:id="rId41"/>
    <p:sldId id="317" r:id="rId42"/>
    <p:sldId id="678" r:id="rId43"/>
    <p:sldId id="303" r:id="rId44"/>
    <p:sldId id="326" r:id="rId45"/>
    <p:sldId id="304" r:id="rId46"/>
    <p:sldId id="305" r:id="rId47"/>
    <p:sldId id="327" r:id="rId48"/>
    <p:sldId id="295" r:id="rId49"/>
    <p:sldId id="358" r:id="rId50"/>
    <p:sldId id="676" r:id="rId51"/>
    <p:sldId id="328" r:id="rId52"/>
    <p:sldId id="280" r:id="rId53"/>
    <p:sldId id="677" r:id="rId54"/>
    <p:sldId id="680" r:id="rId55"/>
    <p:sldId id="329" r:id="rId56"/>
    <p:sldId id="306" r:id="rId57"/>
    <p:sldId id="311" r:id="rId58"/>
    <p:sldId id="672" r:id="rId59"/>
    <p:sldId id="681" r:id="rId60"/>
    <p:sldId id="318" r:id="rId61"/>
    <p:sldId id="683" r:id="rId62"/>
    <p:sldId id="341"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spo Demetriou" initials="DD" lastIdx="3" clrIdx="0">
    <p:extLst>
      <p:ext uri="{19B8F6BF-5375-455C-9EA6-DF929625EA0E}">
        <p15:presenceInfo xmlns:p15="http://schemas.microsoft.com/office/powerpoint/2012/main" userId="S-1-5-21-3568006075-2543245199-2713714311-565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8586"/>
    <a:srgbClr val="FFFFFF"/>
    <a:srgbClr val="93436B"/>
    <a:srgbClr val="9D72B5"/>
    <a:srgbClr val="FDFCFD"/>
    <a:srgbClr val="359FC0"/>
    <a:srgbClr val="5B9BD5"/>
    <a:srgbClr val="2FA3A3"/>
    <a:srgbClr val="4EC48D"/>
    <a:srgbClr val="70AD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6" autoAdjust="0"/>
    <p:restoredTop sz="67312" autoAdjust="0"/>
  </p:normalViewPr>
  <p:slideViewPr>
    <p:cSldViewPr snapToGrid="0">
      <p:cViewPr varScale="1">
        <p:scale>
          <a:sx n="71" d="100"/>
          <a:sy n="71" d="100"/>
        </p:scale>
        <p:origin x="1974" y="60"/>
      </p:cViewPr>
      <p:guideLst/>
    </p:cSldViewPr>
  </p:slideViewPr>
  <p:notesTextViewPr>
    <p:cViewPr>
      <p:scale>
        <a:sx n="125" d="100"/>
        <a:sy n="125" d="100"/>
      </p:scale>
      <p:origin x="0" y="0"/>
    </p:cViewPr>
  </p:notesTextViewPr>
  <p:notesViewPr>
    <p:cSldViewPr snapToGrid="0">
      <p:cViewPr varScale="1">
        <p:scale>
          <a:sx n="88" d="100"/>
          <a:sy n="88" d="100"/>
        </p:scale>
        <p:origin x="2966" y="6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ABDC3F-24DF-4031-A992-BB5035A9E71A}" type="datetimeFigureOut">
              <a:rPr lang="en-GB" smtClean="0"/>
              <a:t>15/06/2026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5BEA0F-6C61-4412-98B4-3B1B2AF6C74C}" type="slidenum">
              <a:rPr lang="en-GB" smtClean="0"/>
              <a:t>‹#›</a:t>
            </a:fld>
            <a:endParaRPr lang="en-GB"/>
          </a:p>
        </p:txBody>
      </p:sp>
    </p:spTree>
    <p:extLst>
      <p:ext uri="{BB962C8B-B14F-4D97-AF65-F5344CB8AC3E}">
        <p14:creationId xmlns:p14="http://schemas.microsoft.com/office/powerpoint/2010/main" val="1722365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05BEA0F-6C61-4412-98B4-3B1B2AF6C74C}" type="slidenum">
              <a:rPr lang="en-GB" smtClean="0"/>
              <a:t>1</a:t>
            </a:fld>
            <a:endParaRPr lang="en-GB"/>
          </a:p>
        </p:txBody>
      </p:sp>
    </p:spTree>
    <p:extLst>
      <p:ext uri="{BB962C8B-B14F-4D97-AF65-F5344CB8AC3E}">
        <p14:creationId xmlns:p14="http://schemas.microsoft.com/office/powerpoint/2010/main" val="17424736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l-GR" sz="1200" b="1" i="0" u="none" strike="noStrike" baseline="0" dirty="0"/>
          </a:p>
        </p:txBody>
      </p:sp>
      <p:sp>
        <p:nvSpPr>
          <p:cNvPr id="4" name="Slide Number Placeholder 3"/>
          <p:cNvSpPr>
            <a:spLocks noGrp="1"/>
          </p:cNvSpPr>
          <p:nvPr>
            <p:ph type="sldNum" sz="quarter" idx="10"/>
          </p:nvPr>
        </p:nvSpPr>
        <p:spPr/>
        <p:txBody>
          <a:bodyPr/>
          <a:lstStyle/>
          <a:p>
            <a:fld id="{4EDA589F-84CA-4069-B718-FA6F2CB8EE53}" type="slidenum">
              <a:rPr lang="en-US" smtClean="0"/>
              <a:t>10</a:t>
            </a:fld>
            <a:endParaRPr lang="en-US"/>
          </a:p>
        </p:txBody>
      </p:sp>
    </p:spTree>
    <p:extLst>
      <p:ext uri="{BB962C8B-B14F-4D97-AF65-F5344CB8AC3E}">
        <p14:creationId xmlns:p14="http://schemas.microsoft.com/office/powerpoint/2010/main" val="22416382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C05BEA0F-6C61-4412-98B4-3B1B2AF6C74C}" type="slidenum">
              <a:rPr lang="en-GB" smtClean="0"/>
              <a:t>11</a:t>
            </a:fld>
            <a:endParaRPr lang="en-GB"/>
          </a:p>
        </p:txBody>
      </p:sp>
    </p:spTree>
    <p:extLst>
      <p:ext uri="{BB962C8B-B14F-4D97-AF65-F5344CB8AC3E}">
        <p14:creationId xmlns:p14="http://schemas.microsoft.com/office/powerpoint/2010/main" val="4670599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C05BEA0F-6C61-4412-98B4-3B1B2AF6C74C}" type="slidenum">
              <a:rPr lang="en-GB" smtClean="0"/>
              <a:t>12</a:t>
            </a:fld>
            <a:endParaRPr lang="en-GB"/>
          </a:p>
        </p:txBody>
      </p:sp>
    </p:spTree>
    <p:extLst>
      <p:ext uri="{BB962C8B-B14F-4D97-AF65-F5344CB8AC3E}">
        <p14:creationId xmlns:p14="http://schemas.microsoft.com/office/powerpoint/2010/main" val="38202653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a:p>
        </p:txBody>
      </p:sp>
      <p:sp>
        <p:nvSpPr>
          <p:cNvPr id="361" name="Google Shape;361;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62" name="Google Shape;362;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l-GR"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13</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lvl="0" indent="0" algn="l" defTabSz="931774" rtl="0" eaLnBrk="1" fontAlgn="auto" latinLnBrk="0" hangingPunct="1">
              <a:lnSpc>
                <a:spcPct val="100000"/>
              </a:lnSpc>
              <a:spcBef>
                <a:spcPts val="0"/>
              </a:spcBef>
              <a:spcAft>
                <a:spcPts val="0"/>
              </a:spcAft>
              <a:buClrTx/>
              <a:buSzTx/>
              <a:buFont typeface="Arial" panose="020B0604020202020204" pitchFamily="34" charset="0"/>
              <a:buNone/>
              <a:tabLst/>
              <a:defRPr/>
            </a:pPr>
            <a:r>
              <a:rPr lang="el-GR" sz="1200" kern="1200" dirty="0">
                <a:solidFill>
                  <a:schemeClr val="tx1"/>
                </a:solidFill>
                <a:effectLst/>
                <a:latin typeface="+mn-lt"/>
                <a:ea typeface="+mn-ea"/>
                <a:cs typeface="+mn-cs"/>
              </a:rPr>
              <a:t>Ο κατάλογος σεμιναρίων που βρισκόταν στην Πλατφόρμα </a:t>
            </a:r>
            <a:r>
              <a:rPr lang="en-US" sz="1200" kern="1200" dirty="0">
                <a:solidFill>
                  <a:schemeClr val="tx1"/>
                </a:solidFill>
                <a:effectLst/>
                <a:latin typeface="+mn-lt"/>
                <a:ea typeface="+mn-ea"/>
                <a:cs typeface="+mn-cs"/>
              </a:rPr>
              <a:t>ESEP </a:t>
            </a:r>
            <a:r>
              <a:rPr lang="el-GR" sz="1200" kern="1200" dirty="0">
                <a:solidFill>
                  <a:schemeClr val="tx1"/>
                </a:solidFill>
                <a:effectLst/>
                <a:latin typeface="+mn-lt"/>
                <a:ea typeface="+mn-ea"/>
                <a:cs typeface="+mn-cs"/>
              </a:rPr>
              <a:t>έχει απενεργοποιηθεί και θα υπάρξει σχετική ενημέρωση από την ΕΕ για το αν θα επανέλθει σε μεταγενέστερο στάδιο.</a:t>
            </a:r>
            <a:endParaRPr lang="en-US" sz="1200" kern="1200" dirty="0">
              <a:solidFill>
                <a:schemeClr val="tx1"/>
              </a:solidFill>
              <a:effectLst/>
              <a:latin typeface="+mn-lt"/>
              <a:ea typeface="+mn-ea"/>
              <a:cs typeface="+mn-cs"/>
            </a:endParaRPr>
          </a:p>
          <a:p>
            <a:pPr marL="0" marR="0" lvl="0" indent="0" algn="l" defTabSz="931774" rtl="0" eaLnBrk="1" fontAlgn="auto" latinLnBrk="0" hangingPunct="1">
              <a:lnSpc>
                <a:spcPct val="100000"/>
              </a:lnSpc>
              <a:spcBef>
                <a:spcPts val="0"/>
              </a:spcBef>
              <a:spcAft>
                <a:spcPts val="0"/>
              </a:spcAft>
              <a:buClrTx/>
              <a:buSzTx/>
              <a:buFont typeface="Arial" panose="020B0604020202020204" pitchFamily="34" charset="0"/>
              <a:buNone/>
              <a:tabLst/>
              <a:defRPr/>
            </a:pPr>
            <a:r>
              <a:rPr lang="el-GR" sz="1200" kern="1200" dirty="0">
                <a:solidFill>
                  <a:schemeClr val="tx1"/>
                </a:solidFill>
                <a:effectLst/>
                <a:latin typeface="+mn-lt"/>
                <a:ea typeface="+mn-ea"/>
                <a:cs typeface="+mn-cs"/>
              </a:rPr>
              <a:t>Οι υποστηρικτικοί οργανισμοί πρέπει να υπογράφουν συμφωνία με τον δικαιούχο οργανισμό, παρά το γεγονός ότι δεν βάζουν υπογραφές στα </a:t>
            </a:r>
            <a:r>
              <a:rPr lang="en-US" sz="1200" kern="1200" dirty="0">
                <a:solidFill>
                  <a:schemeClr val="tx1"/>
                </a:solidFill>
                <a:effectLst/>
                <a:latin typeface="+mn-lt"/>
                <a:ea typeface="+mn-ea"/>
                <a:cs typeface="+mn-cs"/>
              </a:rPr>
              <a:t>Grant Agreements</a:t>
            </a:r>
            <a:r>
              <a:rPr lang="el-GR"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Learning Agreements </a:t>
            </a:r>
            <a:r>
              <a:rPr lang="el-GR" sz="1200" kern="1200" dirty="0">
                <a:solidFill>
                  <a:schemeClr val="tx1"/>
                </a:solidFill>
                <a:effectLst/>
                <a:latin typeface="+mn-lt"/>
                <a:ea typeface="+mn-ea"/>
                <a:cs typeface="+mn-cs"/>
              </a:rPr>
              <a:t>και </a:t>
            </a:r>
            <a:r>
              <a:rPr lang="en-US" sz="1200" kern="1200" dirty="0" err="1">
                <a:solidFill>
                  <a:schemeClr val="tx1"/>
                </a:solidFill>
                <a:effectLst/>
                <a:latin typeface="+mn-lt"/>
                <a:ea typeface="+mn-ea"/>
                <a:cs typeface="+mn-cs"/>
              </a:rPr>
              <a:t>Europass</a:t>
            </a:r>
            <a:r>
              <a:rPr lang="en-US" sz="1200" kern="1200" dirty="0">
                <a:solidFill>
                  <a:schemeClr val="tx1"/>
                </a:solidFill>
                <a:effectLst/>
                <a:latin typeface="+mn-lt"/>
                <a:ea typeface="+mn-ea"/>
                <a:cs typeface="+mn-cs"/>
              </a:rPr>
              <a:t> mobility Certificates</a:t>
            </a:r>
            <a:r>
              <a:rPr lang="el-GR" sz="1200" kern="1200" dirty="0">
                <a:solidFill>
                  <a:schemeClr val="tx1"/>
                </a:solidFill>
                <a:effectLst/>
                <a:latin typeface="+mn-lt"/>
                <a:ea typeface="+mn-ea"/>
                <a:cs typeface="+mn-cs"/>
              </a:rPr>
              <a:t> (έντυπα Προγράμματος).</a:t>
            </a:r>
            <a:endParaRPr lang="en-US" sz="1200" kern="1200" dirty="0">
              <a:solidFill>
                <a:schemeClr val="tx1"/>
              </a:solidFill>
              <a:effectLst/>
              <a:latin typeface="+mn-lt"/>
              <a:ea typeface="+mn-ea"/>
              <a:cs typeface="+mn-cs"/>
            </a:endParaRPr>
          </a:p>
          <a:p>
            <a:pPr marL="0" indent="0" defTabSz="931774">
              <a:buFont typeface="Arial" panose="020B0604020202020204" pitchFamily="34" charset="0"/>
              <a:buNone/>
              <a:defRPr/>
            </a:pPr>
            <a:endParaRPr lang="el-GR" sz="1200" b="0" i="0" u="none" strike="noStrike" baseline="0" dirty="0">
              <a:solidFill>
                <a:srgbClr val="000000"/>
              </a:solidFill>
              <a:latin typeface="Verdana" panose="020B0604030504040204" pitchFamily="34" charset="0"/>
              <a:ea typeface="Verdana" panose="020B0604030504040204" pitchFamily="34" charset="0"/>
            </a:endParaRPr>
          </a:p>
          <a:p>
            <a:endParaRPr lang="en-GB" dirty="0"/>
          </a:p>
        </p:txBody>
      </p:sp>
      <p:sp>
        <p:nvSpPr>
          <p:cNvPr id="4" name="Slide Number Placeholder 3"/>
          <p:cNvSpPr>
            <a:spLocks noGrp="1"/>
          </p:cNvSpPr>
          <p:nvPr>
            <p:ph type="sldNum" sz="quarter" idx="10"/>
          </p:nvPr>
        </p:nvSpPr>
        <p:spPr/>
        <p:txBody>
          <a:bodyPr/>
          <a:lstStyle/>
          <a:p>
            <a:fld id="{A288419F-9657-4D23-BA10-ED39C05145D8}" type="slidenum">
              <a:rPr lang="en-GB" smtClean="0"/>
              <a:t>14</a:t>
            </a:fld>
            <a:endParaRPr lang="en-GB"/>
          </a:p>
        </p:txBody>
      </p:sp>
    </p:spTree>
    <p:extLst>
      <p:ext uri="{BB962C8B-B14F-4D97-AF65-F5344CB8AC3E}">
        <p14:creationId xmlns:p14="http://schemas.microsoft.com/office/powerpoint/2010/main" val="8322710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05BEA0F-6C61-4412-98B4-3B1B2AF6C74C}" type="slidenum">
              <a:rPr lang="en-GB" smtClean="0"/>
              <a:t>15</a:t>
            </a:fld>
            <a:endParaRPr lang="en-GB"/>
          </a:p>
        </p:txBody>
      </p:sp>
    </p:spTree>
    <p:extLst>
      <p:ext uri="{BB962C8B-B14F-4D97-AF65-F5344CB8AC3E}">
        <p14:creationId xmlns:p14="http://schemas.microsoft.com/office/powerpoint/2010/main" val="33710945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l-GR" sz="1200" dirty="0"/>
          </a:p>
        </p:txBody>
      </p:sp>
      <p:sp>
        <p:nvSpPr>
          <p:cNvPr id="4" name="Slide Number Placeholder 3"/>
          <p:cNvSpPr>
            <a:spLocks noGrp="1"/>
          </p:cNvSpPr>
          <p:nvPr>
            <p:ph type="sldNum" sz="quarter" idx="10"/>
          </p:nvPr>
        </p:nvSpPr>
        <p:spPr/>
        <p:txBody>
          <a:bodyPr/>
          <a:lstStyle/>
          <a:p>
            <a:fld id="{C05BEA0F-6C61-4412-98B4-3B1B2AF6C74C}" type="slidenum">
              <a:rPr lang="en-GB" smtClean="0"/>
              <a:t>16</a:t>
            </a:fld>
            <a:endParaRPr lang="en-GB"/>
          </a:p>
        </p:txBody>
      </p:sp>
    </p:spTree>
    <p:extLst>
      <p:ext uri="{BB962C8B-B14F-4D97-AF65-F5344CB8AC3E}">
        <p14:creationId xmlns:p14="http://schemas.microsoft.com/office/powerpoint/2010/main" val="28266210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5BEA0F-6C61-4412-98B4-3B1B2AF6C74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43673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algn="just">
              <a:defRPr/>
            </a:pPr>
            <a:endParaRPr lang="el-GR" sz="1100" i="1" dirty="0">
              <a:latin typeface="Verdana" panose="020B0604030504040204" pitchFamily="34" charset="0"/>
              <a:ea typeface="Verdana" panose="020B0604030504040204" pitchFamily="34" charset="0"/>
            </a:endParaRPr>
          </a:p>
          <a:p>
            <a:endParaRPr lang="en-GB" dirty="0"/>
          </a:p>
        </p:txBody>
      </p:sp>
      <p:sp>
        <p:nvSpPr>
          <p:cNvPr id="4" name="Slide Number Placeholder 3"/>
          <p:cNvSpPr>
            <a:spLocks noGrp="1"/>
          </p:cNvSpPr>
          <p:nvPr>
            <p:ph type="sldNum" sz="quarter" idx="10"/>
          </p:nvPr>
        </p:nvSpPr>
        <p:spPr/>
        <p:txBody>
          <a:bodyPr/>
          <a:lstStyle/>
          <a:p>
            <a:fld id="{C05BEA0F-6C61-4412-98B4-3B1B2AF6C74C}" type="slidenum">
              <a:rPr lang="en-GB" smtClean="0"/>
              <a:t>18</a:t>
            </a:fld>
            <a:endParaRPr lang="en-GB"/>
          </a:p>
        </p:txBody>
      </p:sp>
    </p:spTree>
    <p:extLst>
      <p:ext uri="{BB962C8B-B14F-4D97-AF65-F5344CB8AC3E}">
        <p14:creationId xmlns:p14="http://schemas.microsoft.com/office/powerpoint/2010/main" val="30353298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5BEA0F-6C61-4412-98B4-3B1B2AF6C74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9422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05BEA0F-6C61-4412-98B4-3B1B2AF6C74C}" type="slidenum">
              <a:rPr lang="en-GB" smtClean="0"/>
              <a:t>2</a:t>
            </a:fld>
            <a:endParaRPr lang="en-GB"/>
          </a:p>
        </p:txBody>
      </p:sp>
    </p:spTree>
    <p:extLst>
      <p:ext uri="{BB962C8B-B14F-4D97-AF65-F5344CB8AC3E}">
        <p14:creationId xmlns:p14="http://schemas.microsoft.com/office/powerpoint/2010/main" val="38149175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5BEA0F-6C61-4412-98B4-3B1B2AF6C74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56730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5BEA0F-6C61-4412-98B4-3B1B2AF6C74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38288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5BEA0F-6C61-4412-98B4-3B1B2AF6C74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2732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l-GR"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5BEA0F-6C61-4412-98B4-3B1B2AF6C74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14180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05BEA0F-6C61-4412-98B4-3B1B2AF6C74C}" type="slidenum">
              <a:rPr lang="en-GB" smtClean="0"/>
              <a:t>24</a:t>
            </a:fld>
            <a:endParaRPr lang="en-GB"/>
          </a:p>
        </p:txBody>
      </p:sp>
    </p:spTree>
    <p:extLst>
      <p:ext uri="{BB962C8B-B14F-4D97-AF65-F5344CB8AC3E}">
        <p14:creationId xmlns:p14="http://schemas.microsoft.com/office/powerpoint/2010/main" val="21928274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l-GR"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5BEA0F-6C61-4412-98B4-3B1B2AF6C74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09267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l-GR" baseline="0" dirty="0"/>
          </a:p>
        </p:txBody>
      </p:sp>
      <p:sp>
        <p:nvSpPr>
          <p:cNvPr id="4" name="Slide Number Placeholder 3"/>
          <p:cNvSpPr>
            <a:spLocks noGrp="1"/>
          </p:cNvSpPr>
          <p:nvPr>
            <p:ph type="sldNum" sz="quarter" idx="10"/>
          </p:nvPr>
        </p:nvSpPr>
        <p:spPr/>
        <p:txBody>
          <a:bodyPr/>
          <a:lstStyle/>
          <a:p>
            <a:fld id="{C05BEA0F-6C61-4412-98B4-3B1B2AF6C74C}" type="slidenum">
              <a:rPr lang="en-GB" smtClean="0"/>
              <a:t>26</a:t>
            </a:fld>
            <a:endParaRPr lang="en-GB"/>
          </a:p>
        </p:txBody>
      </p:sp>
    </p:spTree>
    <p:extLst>
      <p:ext uri="{BB962C8B-B14F-4D97-AF65-F5344CB8AC3E}">
        <p14:creationId xmlns:p14="http://schemas.microsoft.com/office/powerpoint/2010/main" val="19312362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l-GR" baseline="0" dirty="0"/>
          </a:p>
        </p:txBody>
      </p:sp>
      <p:sp>
        <p:nvSpPr>
          <p:cNvPr id="4" name="Slide Number Placeholder 3"/>
          <p:cNvSpPr>
            <a:spLocks noGrp="1"/>
          </p:cNvSpPr>
          <p:nvPr>
            <p:ph type="sldNum" sz="quarter" idx="10"/>
          </p:nvPr>
        </p:nvSpPr>
        <p:spPr/>
        <p:txBody>
          <a:bodyPr/>
          <a:lstStyle/>
          <a:p>
            <a:fld id="{C05BEA0F-6C61-4412-98B4-3B1B2AF6C74C}" type="slidenum">
              <a:rPr lang="en-GB" smtClean="0"/>
              <a:t>27</a:t>
            </a:fld>
            <a:endParaRPr lang="en-GB"/>
          </a:p>
        </p:txBody>
      </p:sp>
    </p:spTree>
    <p:extLst>
      <p:ext uri="{BB962C8B-B14F-4D97-AF65-F5344CB8AC3E}">
        <p14:creationId xmlns:p14="http://schemas.microsoft.com/office/powerpoint/2010/main" val="16603007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l-GR"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5BEA0F-6C61-4412-98B4-3B1B2AF6C74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89662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05BEA0F-6C61-4412-98B4-3B1B2AF6C74C}" type="slidenum">
              <a:rPr lang="en-GB" smtClean="0"/>
              <a:t>29</a:t>
            </a:fld>
            <a:endParaRPr lang="en-GB"/>
          </a:p>
        </p:txBody>
      </p:sp>
    </p:spTree>
    <p:extLst>
      <p:ext uri="{BB962C8B-B14F-4D97-AF65-F5344CB8AC3E}">
        <p14:creationId xmlns:p14="http://schemas.microsoft.com/office/powerpoint/2010/main" val="20599811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05BEA0F-6C61-4412-98B4-3B1B2AF6C74C}" type="slidenum">
              <a:rPr lang="en-GB" smtClean="0"/>
              <a:t>3</a:t>
            </a:fld>
            <a:endParaRPr lang="en-GB"/>
          </a:p>
        </p:txBody>
      </p:sp>
    </p:spTree>
    <p:extLst>
      <p:ext uri="{BB962C8B-B14F-4D97-AF65-F5344CB8AC3E}">
        <p14:creationId xmlns:p14="http://schemas.microsoft.com/office/powerpoint/2010/main" val="38149175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l-GR"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5BEA0F-6C61-4412-98B4-3B1B2AF6C74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65269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l-GR" baseline="0" dirty="0"/>
          </a:p>
        </p:txBody>
      </p:sp>
      <p:sp>
        <p:nvSpPr>
          <p:cNvPr id="4" name="Slide Number Placeholder 3"/>
          <p:cNvSpPr>
            <a:spLocks noGrp="1"/>
          </p:cNvSpPr>
          <p:nvPr>
            <p:ph type="sldNum" sz="quarter" idx="10"/>
          </p:nvPr>
        </p:nvSpPr>
        <p:spPr/>
        <p:txBody>
          <a:bodyPr/>
          <a:lstStyle/>
          <a:p>
            <a:pPr defTabSz="931774">
              <a:defRPr/>
            </a:pPr>
            <a:fld id="{C05BEA0F-6C61-4412-98B4-3B1B2AF6C74C}" type="slidenum">
              <a:rPr lang="en-GB">
                <a:solidFill>
                  <a:prstClr val="black"/>
                </a:solidFill>
                <a:latin typeface="Calibri" panose="020F0502020204030204"/>
              </a:rPr>
              <a:pPr defTabSz="931774">
                <a:defRPr/>
              </a:pPr>
              <a:t>31</a:t>
            </a:fld>
            <a:endParaRPr lang="en-GB">
              <a:solidFill>
                <a:prstClr val="black"/>
              </a:solidFill>
              <a:latin typeface="Calibri" panose="020F0502020204030204"/>
            </a:endParaRPr>
          </a:p>
        </p:txBody>
      </p:sp>
    </p:spTree>
    <p:extLst>
      <p:ext uri="{BB962C8B-B14F-4D97-AF65-F5344CB8AC3E}">
        <p14:creationId xmlns:p14="http://schemas.microsoft.com/office/powerpoint/2010/main" val="6649712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05BEA0F-6C61-4412-98B4-3B1B2AF6C74C}" type="slidenum">
              <a:rPr lang="en-GB" smtClean="0"/>
              <a:t>32</a:t>
            </a:fld>
            <a:endParaRPr lang="en-GB"/>
          </a:p>
        </p:txBody>
      </p:sp>
    </p:spTree>
    <p:extLst>
      <p:ext uri="{BB962C8B-B14F-4D97-AF65-F5344CB8AC3E}">
        <p14:creationId xmlns:p14="http://schemas.microsoft.com/office/powerpoint/2010/main" val="17916946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l-GR" baseline="0" dirty="0"/>
          </a:p>
        </p:txBody>
      </p:sp>
      <p:sp>
        <p:nvSpPr>
          <p:cNvPr id="4" name="Slide Number Placeholder 3"/>
          <p:cNvSpPr>
            <a:spLocks noGrp="1"/>
          </p:cNvSpPr>
          <p:nvPr>
            <p:ph type="sldNum" sz="quarter" idx="10"/>
          </p:nvPr>
        </p:nvSpPr>
        <p:spPr/>
        <p:txBody>
          <a:bodyPr/>
          <a:lstStyle/>
          <a:p>
            <a:fld id="{C05BEA0F-6C61-4412-98B4-3B1B2AF6C74C}" type="slidenum">
              <a:rPr lang="en-GB" smtClean="0"/>
              <a:t>33</a:t>
            </a:fld>
            <a:endParaRPr lang="en-GB"/>
          </a:p>
        </p:txBody>
      </p:sp>
    </p:spTree>
    <p:extLst>
      <p:ext uri="{BB962C8B-B14F-4D97-AF65-F5344CB8AC3E}">
        <p14:creationId xmlns:p14="http://schemas.microsoft.com/office/powerpoint/2010/main" val="24566128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defTabSz="931774">
              <a:defRPr/>
            </a:pPr>
            <a:endParaRPr lang="en-US" baseline="0" dirty="0"/>
          </a:p>
        </p:txBody>
      </p:sp>
      <p:sp>
        <p:nvSpPr>
          <p:cNvPr id="4" name="Slide Number Placeholder 3"/>
          <p:cNvSpPr>
            <a:spLocks noGrp="1"/>
          </p:cNvSpPr>
          <p:nvPr>
            <p:ph type="sldNum" sz="quarter" idx="10"/>
          </p:nvPr>
        </p:nvSpPr>
        <p:spPr/>
        <p:txBody>
          <a:bodyPr/>
          <a:lstStyle/>
          <a:p>
            <a:fld id="{C05BEA0F-6C61-4412-98B4-3B1B2AF6C74C}" type="slidenum">
              <a:rPr lang="en-GB" smtClean="0"/>
              <a:t>34</a:t>
            </a:fld>
            <a:endParaRPr lang="en-GB"/>
          </a:p>
        </p:txBody>
      </p:sp>
    </p:spTree>
    <p:extLst>
      <p:ext uri="{BB962C8B-B14F-4D97-AF65-F5344CB8AC3E}">
        <p14:creationId xmlns:p14="http://schemas.microsoft.com/office/powerpoint/2010/main" val="39400402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0D2132-4611-2D5C-A24F-BDA9903202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D46966-9ED7-9799-570F-BCFDE030F7A4}"/>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DDD1B000-DFF2-575B-41E1-A9F46E9DF932}"/>
              </a:ext>
            </a:extLst>
          </p:cNvPr>
          <p:cNvSpPr>
            <a:spLocks noGrp="1"/>
          </p:cNvSpPr>
          <p:nvPr>
            <p:ph type="body" idx="1"/>
          </p:nvPr>
        </p:nvSpPr>
        <p:spPr/>
        <p:txBody>
          <a:bodyPr/>
          <a:lstStyle/>
          <a:p>
            <a:endParaRPr lang="el-GR" baseline="0" dirty="0"/>
          </a:p>
        </p:txBody>
      </p:sp>
      <p:sp>
        <p:nvSpPr>
          <p:cNvPr id="4" name="Slide Number Placeholder 3">
            <a:extLst>
              <a:ext uri="{FF2B5EF4-FFF2-40B4-BE49-F238E27FC236}">
                <a16:creationId xmlns:a16="http://schemas.microsoft.com/office/drawing/2014/main" id="{8FB6091C-2846-E9AD-CA4C-297F3905B9FA}"/>
              </a:ext>
            </a:extLst>
          </p:cNvPr>
          <p:cNvSpPr>
            <a:spLocks noGrp="1"/>
          </p:cNvSpPr>
          <p:nvPr>
            <p:ph type="sldNum" sz="quarter" idx="10"/>
          </p:nvPr>
        </p:nvSpPr>
        <p:spPr/>
        <p:txBody>
          <a:bodyPr/>
          <a:lstStyle/>
          <a:p>
            <a:pPr defTabSz="931774">
              <a:defRPr/>
            </a:pPr>
            <a:fld id="{C05BEA0F-6C61-4412-98B4-3B1B2AF6C74C}" type="slidenum">
              <a:rPr lang="en-GB">
                <a:solidFill>
                  <a:prstClr val="black"/>
                </a:solidFill>
                <a:latin typeface="Calibri" panose="020F0502020204030204"/>
              </a:rPr>
              <a:pPr defTabSz="931774">
                <a:defRPr/>
              </a:pPr>
              <a:t>35</a:t>
            </a:fld>
            <a:endParaRPr lang="en-GB">
              <a:solidFill>
                <a:prstClr val="black"/>
              </a:solidFill>
              <a:latin typeface="Calibri" panose="020F0502020204030204"/>
            </a:endParaRPr>
          </a:p>
        </p:txBody>
      </p:sp>
    </p:spTree>
    <p:extLst>
      <p:ext uri="{BB962C8B-B14F-4D97-AF65-F5344CB8AC3E}">
        <p14:creationId xmlns:p14="http://schemas.microsoft.com/office/powerpoint/2010/main" val="3326568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l-GR" baseline="0" dirty="0"/>
          </a:p>
        </p:txBody>
      </p:sp>
      <p:sp>
        <p:nvSpPr>
          <p:cNvPr id="4" name="Slide Number Placeholder 3"/>
          <p:cNvSpPr>
            <a:spLocks noGrp="1"/>
          </p:cNvSpPr>
          <p:nvPr>
            <p:ph type="sldNum" sz="quarter" idx="10"/>
          </p:nvPr>
        </p:nvSpPr>
        <p:spPr/>
        <p:txBody>
          <a:bodyPr/>
          <a:lstStyle/>
          <a:p>
            <a:fld id="{C05BEA0F-6C61-4412-98B4-3B1B2AF6C74C}" type="slidenum">
              <a:rPr lang="en-GB" smtClean="0"/>
              <a:t>36</a:t>
            </a:fld>
            <a:endParaRPr lang="en-GB"/>
          </a:p>
        </p:txBody>
      </p:sp>
    </p:spTree>
    <p:extLst>
      <p:ext uri="{BB962C8B-B14F-4D97-AF65-F5344CB8AC3E}">
        <p14:creationId xmlns:p14="http://schemas.microsoft.com/office/powerpoint/2010/main" val="405614858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l-GR" i="0"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5BEA0F-6C61-4412-98B4-3B1B2AF6C74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907120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l-GR" i="0" baseline="0" dirty="0"/>
          </a:p>
        </p:txBody>
      </p:sp>
      <p:sp>
        <p:nvSpPr>
          <p:cNvPr id="4" name="Slide Number Placeholder 3"/>
          <p:cNvSpPr>
            <a:spLocks noGrp="1"/>
          </p:cNvSpPr>
          <p:nvPr>
            <p:ph type="sldNum" sz="quarter" idx="10"/>
          </p:nvPr>
        </p:nvSpPr>
        <p:spPr/>
        <p:txBody>
          <a:bodyPr/>
          <a:lstStyle/>
          <a:p>
            <a:fld id="{C05BEA0F-6C61-4412-98B4-3B1B2AF6C74C}" type="slidenum">
              <a:rPr lang="en-GB" smtClean="0"/>
              <a:t>38</a:t>
            </a:fld>
            <a:endParaRPr lang="en-GB"/>
          </a:p>
        </p:txBody>
      </p:sp>
    </p:spTree>
    <p:extLst>
      <p:ext uri="{BB962C8B-B14F-4D97-AF65-F5344CB8AC3E}">
        <p14:creationId xmlns:p14="http://schemas.microsoft.com/office/powerpoint/2010/main" val="164225922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05BEA0F-6C61-4412-98B4-3B1B2AF6C74C}" type="slidenum">
              <a:rPr lang="en-GB" smtClean="0"/>
              <a:t>39</a:t>
            </a:fld>
            <a:endParaRPr lang="en-GB"/>
          </a:p>
        </p:txBody>
      </p:sp>
    </p:spTree>
    <p:extLst>
      <p:ext uri="{BB962C8B-B14F-4D97-AF65-F5344CB8AC3E}">
        <p14:creationId xmlns:p14="http://schemas.microsoft.com/office/powerpoint/2010/main" val="525983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05BEA0F-6C61-4412-98B4-3B1B2AF6C74C}" type="slidenum">
              <a:rPr lang="en-GB" smtClean="0"/>
              <a:t>4</a:t>
            </a:fld>
            <a:endParaRPr lang="en-GB"/>
          </a:p>
        </p:txBody>
      </p:sp>
    </p:spTree>
    <p:extLst>
      <p:ext uri="{BB962C8B-B14F-4D97-AF65-F5344CB8AC3E}">
        <p14:creationId xmlns:p14="http://schemas.microsoft.com/office/powerpoint/2010/main" val="37412528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l-GR" baseline="0" dirty="0"/>
          </a:p>
        </p:txBody>
      </p:sp>
      <p:sp>
        <p:nvSpPr>
          <p:cNvPr id="4" name="Slide Number Placeholder 3"/>
          <p:cNvSpPr>
            <a:spLocks noGrp="1"/>
          </p:cNvSpPr>
          <p:nvPr>
            <p:ph type="sldNum" sz="quarter" idx="10"/>
          </p:nvPr>
        </p:nvSpPr>
        <p:spPr/>
        <p:txBody>
          <a:bodyPr/>
          <a:lstStyle/>
          <a:p>
            <a:fld id="{C05BEA0F-6C61-4412-98B4-3B1B2AF6C74C}" type="slidenum">
              <a:rPr lang="en-GB" smtClean="0"/>
              <a:t>40</a:t>
            </a:fld>
            <a:endParaRPr lang="en-GB"/>
          </a:p>
        </p:txBody>
      </p:sp>
    </p:spTree>
    <p:extLst>
      <p:ext uri="{BB962C8B-B14F-4D97-AF65-F5344CB8AC3E}">
        <p14:creationId xmlns:p14="http://schemas.microsoft.com/office/powerpoint/2010/main" val="132051835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F1D494-E925-6E2C-3447-AD3BFD71F4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B4F6DD-898B-EC55-D35C-FF997E03D1B0}"/>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8167123F-51AE-30DD-C3B5-CB3616D4AF8A}"/>
              </a:ext>
            </a:extLst>
          </p:cNvPr>
          <p:cNvSpPr>
            <a:spLocks noGrp="1"/>
          </p:cNvSpPr>
          <p:nvPr>
            <p:ph type="body" idx="1"/>
          </p:nvPr>
        </p:nvSpPr>
        <p:spPr/>
        <p:txBody>
          <a:bodyPr/>
          <a:lstStyle/>
          <a:p>
            <a:endParaRPr lang="el-GR" baseline="0" dirty="0"/>
          </a:p>
        </p:txBody>
      </p:sp>
      <p:sp>
        <p:nvSpPr>
          <p:cNvPr id="4" name="Slide Number Placeholder 3">
            <a:extLst>
              <a:ext uri="{FF2B5EF4-FFF2-40B4-BE49-F238E27FC236}">
                <a16:creationId xmlns:a16="http://schemas.microsoft.com/office/drawing/2014/main" id="{033B2F7C-BDB7-2C88-76A2-D4AD94EC0567}"/>
              </a:ext>
            </a:extLst>
          </p:cNvPr>
          <p:cNvSpPr>
            <a:spLocks noGrp="1"/>
          </p:cNvSpPr>
          <p:nvPr>
            <p:ph type="sldNum" sz="quarter" idx="10"/>
          </p:nvPr>
        </p:nvSpPr>
        <p:spPr/>
        <p:txBody>
          <a:bodyPr/>
          <a:lstStyle/>
          <a:p>
            <a:fld id="{C05BEA0F-6C61-4412-98B4-3B1B2AF6C74C}" type="slidenum">
              <a:rPr lang="en-GB" smtClean="0"/>
              <a:t>41</a:t>
            </a:fld>
            <a:endParaRPr lang="en-GB"/>
          </a:p>
        </p:txBody>
      </p:sp>
    </p:spTree>
    <p:extLst>
      <p:ext uri="{BB962C8B-B14F-4D97-AF65-F5344CB8AC3E}">
        <p14:creationId xmlns:p14="http://schemas.microsoft.com/office/powerpoint/2010/main" val="267857326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l-GR" baseline="0" dirty="0"/>
          </a:p>
        </p:txBody>
      </p:sp>
      <p:sp>
        <p:nvSpPr>
          <p:cNvPr id="4" name="Slide Number Placeholder 3"/>
          <p:cNvSpPr>
            <a:spLocks noGrp="1"/>
          </p:cNvSpPr>
          <p:nvPr>
            <p:ph type="sldNum" sz="quarter" idx="10"/>
          </p:nvPr>
        </p:nvSpPr>
        <p:spPr/>
        <p:txBody>
          <a:bodyPr/>
          <a:lstStyle/>
          <a:p>
            <a:fld id="{C05BEA0F-6C61-4412-98B4-3B1B2AF6C74C}" type="slidenum">
              <a:rPr lang="en-GB" smtClean="0"/>
              <a:t>42</a:t>
            </a:fld>
            <a:endParaRPr lang="en-GB"/>
          </a:p>
        </p:txBody>
      </p:sp>
    </p:spTree>
    <p:extLst>
      <p:ext uri="{BB962C8B-B14F-4D97-AF65-F5344CB8AC3E}">
        <p14:creationId xmlns:p14="http://schemas.microsoft.com/office/powerpoint/2010/main" val="91238817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05BEA0F-6C61-4412-98B4-3B1B2AF6C74C}" type="slidenum">
              <a:rPr lang="en-GB" smtClean="0"/>
              <a:t>43</a:t>
            </a:fld>
            <a:endParaRPr lang="en-GB"/>
          </a:p>
        </p:txBody>
      </p:sp>
    </p:spTree>
    <p:extLst>
      <p:ext uri="{BB962C8B-B14F-4D97-AF65-F5344CB8AC3E}">
        <p14:creationId xmlns:p14="http://schemas.microsoft.com/office/powerpoint/2010/main" val="342796716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l-GR" baseline="0" dirty="0"/>
          </a:p>
        </p:txBody>
      </p:sp>
      <p:sp>
        <p:nvSpPr>
          <p:cNvPr id="4" name="Slide Number Placeholder 3"/>
          <p:cNvSpPr>
            <a:spLocks noGrp="1"/>
          </p:cNvSpPr>
          <p:nvPr>
            <p:ph type="sldNum" sz="quarter" idx="10"/>
          </p:nvPr>
        </p:nvSpPr>
        <p:spPr/>
        <p:txBody>
          <a:bodyPr/>
          <a:lstStyle/>
          <a:p>
            <a:fld id="{C05BEA0F-6C61-4412-98B4-3B1B2AF6C74C}" type="slidenum">
              <a:rPr lang="en-GB" smtClean="0"/>
              <a:t>44</a:t>
            </a:fld>
            <a:endParaRPr lang="en-GB"/>
          </a:p>
        </p:txBody>
      </p:sp>
    </p:spTree>
    <p:extLst>
      <p:ext uri="{BB962C8B-B14F-4D97-AF65-F5344CB8AC3E}">
        <p14:creationId xmlns:p14="http://schemas.microsoft.com/office/powerpoint/2010/main" val="324227654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l-GR" baseline="0" dirty="0"/>
          </a:p>
        </p:txBody>
      </p:sp>
      <p:sp>
        <p:nvSpPr>
          <p:cNvPr id="4" name="Slide Number Placeholder 3"/>
          <p:cNvSpPr>
            <a:spLocks noGrp="1"/>
          </p:cNvSpPr>
          <p:nvPr>
            <p:ph type="sldNum" sz="quarter" idx="10"/>
          </p:nvPr>
        </p:nvSpPr>
        <p:spPr/>
        <p:txBody>
          <a:bodyPr/>
          <a:lstStyle/>
          <a:p>
            <a:fld id="{C05BEA0F-6C61-4412-98B4-3B1B2AF6C74C}" type="slidenum">
              <a:rPr lang="en-GB" smtClean="0"/>
              <a:t>45</a:t>
            </a:fld>
            <a:endParaRPr lang="en-GB"/>
          </a:p>
        </p:txBody>
      </p:sp>
    </p:spTree>
    <p:extLst>
      <p:ext uri="{BB962C8B-B14F-4D97-AF65-F5344CB8AC3E}">
        <p14:creationId xmlns:p14="http://schemas.microsoft.com/office/powerpoint/2010/main" val="22091958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05BEA0F-6C61-4412-98B4-3B1B2AF6C74C}" type="slidenum">
              <a:rPr lang="en-GB" smtClean="0"/>
              <a:t>46</a:t>
            </a:fld>
            <a:endParaRPr lang="en-GB"/>
          </a:p>
        </p:txBody>
      </p:sp>
    </p:spTree>
    <p:extLst>
      <p:ext uri="{BB962C8B-B14F-4D97-AF65-F5344CB8AC3E}">
        <p14:creationId xmlns:p14="http://schemas.microsoft.com/office/powerpoint/2010/main" val="67124165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l-GR" baseline="0" dirty="0"/>
          </a:p>
        </p:txBody>
      </p:sp>
      <p:sp>
        <p:nvSpPr>
          <p:cNvPr id="4" name="Slide Number Placeholder 3"/>
          <p:cNvSpPr>
            <a:spLocks noGrp="1"/>
          </p:cNvSpPr>
          <p:nvPr>
            <p:ph type="sldNum" sz="quarter" idx="10"/>
          </p:nvPr>
        </p:nvSpPr>
        <p:spPr/>
        <p:txBody>
          <a:bodyPr/>
          <a:lstStyle/>
          <a:p>
            <a:fld id="{C05BEA0F-6C61-4412-98B4-3B1B2AF6C74C}" type="slidenum">
              <a:rPr lang="en-GB" smtClean="0"/>
              <a:t>47</a:t>
            </a:fld>
            <a:endParaRPr lang="en-GB"/>
          </a:p>
        </p:txBody>
      </p:sp>
    </p:spTree>
    <p:extLst>
      <p:ext uri="{BB962C8B-B14F-4D97-AF65-F5344CB8AC3E}">
        <p14:creationId xmlns:p14="http://schemas.microsoft.com/office/powerpoint/2010/main" val="182079806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l-GR"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5BEA0F-6C61-4412-98B4-3B1B2AF6C74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719767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5A81B6-185E-92D8-5C12-2BBF2852AF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734A2A-415C-3FB5-B56C-EB3E4325181F}"/>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E7110CE7-5D08-E284-95EB-F755EC125A1A}"/>
              </a:ext>
            </a:extLst>
          </p:cNvPr>
          <p:cNvSpPr>
            <a:spLocks noGrp="1"/>
          </p:cNvSpPr>
          <p:nvPr>
            <p:ph type="body" idx="1"/>
          </p:nvPr>
        </p:nvSpPr>
        <p:spPr/>
        <p:txBody>
          <a:bodyPr/>
          <a:lstStyle/>
          <a:p>
            <a:endParaRPr lang="el-GR" baseline="0" dirty="0"/>
          </a:p>
        </p:txBody>
      </p:sp>
      <p:sp>
        <p:nvSpPr>
          <p:cNvPr id="4" name="Slide Number Placeholder 3">
            <a:extLst>
              <a:ext uri="{FF2B5EF4-FFF2-40B4-BE49-F238E27FC236}">
                <a16:creationId xmlns:a16="http://schemas.microsoft.com/office/drawing/2014/main" id="{970B71F7-06C9-2832-B3F1-4D7A50F05C7A}"/>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5BEA0F-6C61-4412-98B4-3B1B2AF6C74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73088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05BEA0F-6C61-4412-98B4-3B1B2AF6C74C}" type="slidenum">
              <a:rPr lang="en-GB" smtClean="0"/>
              <a:t>5</a:t>
            </a:fld>
            <a:endParaRPr lang="en-GB"/>
          </a:p>
        </p:txBody>
      </p:sp>
    </p:spTree>
    <p:extLst>
      <p:ext uri="{BB962C8B-B14F-4D97-AF65-F5344CB8AC3E}">
        <p14:creationId xmlns:p14="http://schemas.microsoft.com/office/powerpoint/2010/main" val="50251724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05BEA0F-6C61-4412-98B4-3B1B2AF6C74C}" type="slidenum">
              <a:rPr lang="en-GB" smtClean="0"/>
              <a:t>50</a:t>
            </a:fld>
            <a:endParaRPr lang="en-GB"/>
          </a:p>
        </p:txBody>
      </p:sp>
    </p:spTree>
    <p:extLst>
      <p:ext uri="{BB962C8B-B14F-4D97-AF65-F5344CB8AC3E}">
        <p14:creationId xmlns:p14="http://schemas.microsoft.com/office/powerpoint/2010/main" val="296004119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1141095" indent="-1141095" algn="just">
              <a:spcBef>
                <a:spcPts val="1000"/>
              </a:spcBef>
              <a:spcAft>
                <a:spcPts val="1000"/>
              </a:spcAft>
            </a:pPr>
            <a:endParaRPr lang="el-GR" b="0" baseline="0" dirty="0"/>
          </a:p>
        </p:txBody>
      </p:sp>
      <p:sp>
        <p:nvSpPr>
          <p:cNvPr id="4" name="Slide Number Placeholder 3"/>
          <p:cNvSpPr>
            <a:spLocks noGrp="1"/>
          </p:cNvSpPr>
          <p:nvPr>
            <p:ph type="sldNum" sz="quarter" idx="10"/>
          </p:nvPr>
        </p:nvSpPr>
        <p:spPr/>
        <p:txBody>
          <a:bodyPr/>
          <a:lstStyle/>
          <a:p>
            <a:fld id="{C05BEA0F-6C61-4412-98B4-3B1B2AF6C74C}" type="slidenum">
              <a:rPr lang="en-GB" smtClean="0"/>
              <a:t>51</a:t>
            </a:fld>
            <a:endParaRPr lang="en-GB"/>
          </a:p>
        </p:txBody>
      </p:sp>
    </p:spTree>
    <p:extLst>
      <p:ext uri="{BB962C8B-B14F-4D97-AF65-F5344CB8AC3E}">
        <p14:creationId xmlns:p14="http://schemas.microsoft.com/office/powerpoint/2010/main" val="99666267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DA38F6-36D3-F096-8FF9-9B44E148AF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2EEA0A-B7F9-F36D-A8B3-39496841F112}"/>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DEB8D1A1-C72A-1D18-F079-CBF2D3DE54C8}"/>
              </a:ext>
            </a:extLst>
          </p:cNvPr>
          <p:cNvSpPr>
            <a:spLocks noGrp="1"/>
          </p:cNvSpPr>
          <p:nvPr>
            <p:ph type="body" idx="1"/>
          </p:nvPr>
        </p:nvSpPr>
        <p:spPr/>
        <p:txBody>
          <a:bodyPr/>
          <a:lstStyle/>
          <a:p>
            <a:pPr marL="1141095" indent="-1141095" algn="just">
              <a:spcBef>
                <a:spcPts val="1000"/>
              </a:spcBef>
              <a:spcAft>
                <a:spcPts val="1000"/>
              </a:spcAft>
            </a:pPr>
            <a:endParaRPr lang="el-GR" b="1" baseline="0" dirty="0"/>
          </a:p>
        </p:txBody>
      </p:sp>
      <p:sp>
        <p:nvSpPr>
          <p:cNvPr id="4" name="Slide Number Placeholder 3">
            <a:extLst>
              <a:ext uri="{FF2B5EF4-FFF2-40B4-BE49-F238E27FC236}">
                <a16:creationId xmlns:a16="http://schemas.microsoft.com/office/drawing/2014/main" id="{05FC76E5-C8B4-AC38-563A-4A83E5628AFA}"/>
              </a:ext>
            </a:extLst>
          </p:cNvPr>
          <p:cNvSpPr>
            <a:spLocks noGrp="1"/>
          </p:cNvSpPr>
          <p:nvPr>
            <p:ph type="sldNum" sz="quarter" idx="10"/>
          </p:nvPr>
        </p:nvSpPr>
        <p:spPr/>
        <p:txBody>
          <a:bodyPr/>
          <a:lstStyle/>
          <a:p>
            <a:fld id="{C05BEA0F-6C61-4412-98B4-3B1B2AF6C74C}" type="slidenum">
              <a:rPr lang="en-GB" smtClean="0"/>
              <a:t>52</a:t>
            </a:fld>
            <a:endParaRPr lang="en-GB"/>
          </a:p>
        </p:txBody>
      </p:sp>
    </p:spTree>
    <p:extLst>
      <p:ext uri="{BB962C8B-B14F-4D97-AF65-F5344CB8AC3E}">
        <p14:creationId xmlns:p14="http://schemas.microsoft.com/office/powerpoint/2010/main" val="7613686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06A4E9-0324-A7D9-7BAB-91B6B63BC7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09F625-A939-44E4-FB3F-ED2618676199}"/>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1D71B9F1-7CA2-43B9-BC5F-276C4B5ECDD4}"/>
              </a:ext>
            </a:extLst>
          </p:cNvPr>
          <p:cNvSpPr>
            <a:spLocks noGrp="1"/>
          </p:cNvSpPr>
          <p:nvPr>
            <p:ph type="body" idx="1"/>
          </p:nvPr>
        </p:nvSpPr>
        <p:spPr/>
        <p:txBody>
          <a:bodyPr/>
          <a:lstStyle/>
          <a:p>
            <a:pPr marL="1141095" indent="-1141095" algn="just">
              <a:spcBef>
                <a:spcPts val="1000"/>
              </a:spcBef>
              <a:spcAft>
                <a:spcPts val="1000"/>
              </a:spcAft>
            </a:pPr>
            <a:endParaRPr lang="el-GR" b="1" baseline="0" dirty="0"/>
          </a:p>
        </p:txBody>
      </p:sp>
      <p:sp>
        <p:nvSpPr>
          <p:cNvPr id="4" name="Slide Number Placeholder 3">
            <a:extLst>
              <a:ext uri="{FF2B5EF4-FFF2-40B4-BE49-F238E27FC236}">
                <a16:creationId xmlns:a16="http://schemas.microsoft.com/office/drawing/2014/main" id="{C73B36E2-8AD0-BF9F-6446-915526600251}"/>
              </a:ext>
            </a:extLst>
          </p:cNvPr>
          <p:cNvSpPr>
            <a:spLocks noGrp="1"/>
          </p:cNvSpPr>
          <p:nvPr>
            <p:ph type="sldNum" sz="quarter" idx="10"/>
          </p:nvPr>
        </p:nvSpPr>
        <p:spPr/>
        <p:txBody>
          <a:bodyPr/>
          <a:lstStyle/>
          <a:p>
            <a:fld id="{C05BEA0F-6C61-4412-98B4-3B1B2AF6C74C}" type="slidenum">
              <a:rPr lang="en-GB" smtClean="0"/>
              <a:t>53</a:t>
            </a:fld>
            <a:endParaRPr lang="en-GB"/>
          </a:p>
        </p:txBody>
      </p:sp>
    </p:spTree>
    <p:extLst>
      <p:ext uri="{BB962C8B-B14F-4D97-AF65-F5344CB8AC3E}">
        <p14:creationId xmlns:p14="http://schemas.microsoft.com/office/powerpoint/2010/main" val="239348794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05BEA0F-6C61-4412-98B4-3B1B2AF6C74C}" type="slidenum">
              <a:rPr lang="en-GB" smtClean="0"/>
              <a:t>54</a:t>
            </a:fld>
            <a:endParaRPr lang="en-GB"/>
          </a:p>
        </p:txBody>
      </p:sp>
    </p:spTree>
    <p:extLst>
      <p:ext uri="{BB962C8B-B14F-4D97-AF65-F5344CB8AC3E}">
        <p14:creationId xmlns:p14="http://schemas.microsoft.com/office/powerpoint/2010/main" val="139758250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algn="just"/>
            <a:endParaRPr lang="el-GR" dirty="0">
              <a:solidFill>
                <a:schemeClr val="tx1">
                  <a:lumMod val="75000"/>
                  <a:lumOff val="25000"/>
                </a:schemeClr>
              </a:solidFill>
              <a:latin typeface="Century Gothic" panose="020B0502020202020204" pitchFamily="34" charset="0"/>
            </a:endParaRPr>
          </a:p>
        </p:txBody>
      </p:sp>
      <p:sp>
        <p:nvSpPr>
          <p:cNvPr id="4" name="Slide Number Placeholder 3"/>
          <p:cNvSpPr>
            <a:spLocks noGrp="1"/>
          </p:cNvSpPr>
          <p:nvPr>
            <p:ph type="sldNum" sz="quarter" idx="10"/>
          </p:nvPr>
        </p:nvSpPr>
        <p:spPr/>
        <p:txBody>
          <a:bodyPr/>
          <a:lstStyle/>
          <a:p>
            <a:fld id="{C05BEA0F-6C61-4412-98B4-3B1B2AF6C74C}" type="slidenum">
              <a:rPr lang="en-GB" smtClean="0"/>
              <a:t>55</a:t>
            </a:fld>
            <a:endParaRPr lang="en-GB"/>
          </a:p>
        </p:txBody>
      </p:sp>
    </p:spTree>
    <p:extLst>
      <p:ext uri="{BB962C8B-B14F-4D97-AF65-F5344CB8AC3E}">
        <p14:creationId xmlns:p14="http://schemas.microsoft.com/office/powerpoint/2010/main" val="270343659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l-GR" baseline="0" dirty="0"/>
          </a:p>
        </p:txBody>
      </p:sp>
      <p:sp>
        <p:nvSpPr>
          <p:cNvPr id="4" name="Slide Number Placeholder 3"/>
          <p:cNvSpPr>
            <a:spLocks noGrp="1"/>
          </p:cNvSpPr>
          <p:nvPr>
            <p:ph type="sldNum" sz="quarter" idx="10"/>
          </p:nvPr>
        </p:nvSpPr>
        <p:spPr/>
        <p:txBody>
          <a:bodyPr/>
          <a:lstStyle/>
          <a:p>
            <a:fld id="{C05BEA0F-6C61-4412-98B4-3B1B2AF6C74C}" type="slidenum">
              <a:rPr lang="en-GB" smtClean="0"/>
              <a:t>56</a:t>
            </a:fld>
            <a:endParaRPr lang="en-GB"/>
          </a:p>
        </p:txBody>
      </p:sp>
    </p:spTree>
    <p:extLst>
      <p:ext uri="{BB962C8B-B14F-4D97-AF65-F5344CB8AC3E}">
        <p14:creationId xmlns:p14="http://schemas.microsoft.com/office/powerpoint/2010/main" val="407632029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defTabSz="931774">
              <a:defRPr/>
            </a:pPr>
            <a:endParaRPr lang="el-GR" baseline="0" dirty="0"/>
          </a:p>
        </p:txBody>
      </p:sp>
      <p:sp>
        <p:nvSpPr>
          <p:cNvPr id="4" name="Slide Number Placeholder 3"/>
          <p:cNvSpPr>
            <a:spLocks noGrp="1"/>
          </p:cNvSpPr>
          <p:nvPr>
            <p:ph type="sldNum" sz="quarter" idx="10"/>
          </p:nvPr>
        </p:nvSpPr>
        <p:spPr/>
        <p:txBody>
          <a:bodyPr/>
          <a:lstStyle/>
          <a:p>
            <a:fld id="{C05BEA0F-6C61-4412-98B4-3B1B2AF6C74C}" type="slidenum">
              <a:rPr lang="en-GB" smtClean="0"/>
              <a:t>57</a:t>
            </a:fld>
            <a:endParaRPr lang="en-GB"/>
          </a:p>
        </p:txBody>
      </p:sp>
    </p:spTree>
    <p:extLst>
      <p:ext uri="{BB962C8B-B14F-4D97-AF65-F5344CB8AC3E}">
        <p14:creationId xmlns:p14="http://schemas.microsoft.com/office/powerpoint/2010/main" val="117372836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5BEA0F-6C61-4412-98B4-3B1B2AF6C74C}" type="slidenum">
              <a:rPr lang="en-GB" smtClean="0"/>
              <a:t>58</a:t>
            </a:fld>
            <a:endParaRPr lang="en-GB"/>
          </a:p>
        </p:txBody>
      </p:sp>
    </p:spTree>
    <p:extLst>
      <p:ext uri="{BB962C8B-B14F-4D97-AF65-F5344CB8AC3E}">
        <p14:creationId xmlns:p14="http://schemas.microsoft.com/office/powerpoint/2010/main" val="347263492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l-GR" baseline="0" dirty="0"/>
          </a:p>
        </p:txBody>
      </p:sp>
      <p:sp>
        <p:nvSpPr>
          <p:cNvPr id="4" name="Slide Number Placeholder 3"/>
          <p:cNvSpPr>
            <a:spLocks noGrp="1"/>
          </p:cNvSpPr>
          <p:nvPr>
            <p:ph type="sldNum" sz="quarter" idx="10"/>
          </p:nvPr>
        </p:nvSpPr>
        <p:spPr/>
        <p:txBody>
          <a:bodyPr/>
          <a:lstStyle/>
          <a:p>
            <a:fld id="{C05BEA0F-6C61-4412-98B4-3B1B2AF6C74C}" type="slidenum">
              <a:rPr lang="en-GB" smtClean="0"/>
              <a:t>59</a:t>
            </a:fld>
            <a:endParaRPr lang="en-GB"/>
          </a:p>
        </p:txBody>
      </p:sp>
    </p:spTree>
    <p:extLst>
      <p:ext uri="{BB962C8B-B14F-4D97-AF65-F5344CB8AC3E}">
        <p14:creationId xmlns:p14="http://schemas.microsoft.com/office/powerpoint/2010/main" val="38837632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C05BEA0F-6C61-4412-98B4-3B1B2AF6C74C}" type="slidenum">
              <a:rPr lang="en-GB" smtClean="0"/>
              <a:t>6</a:t>
            </a:fld>
            <a:endParaRPr lang="en-GB"/>
          </a:p>
        </p:txBody>
      </p:sp>
    </p:spTree>
    <p:extLst>
      <p:ext uri="{BB962C8B-B14F-4D97-AF65-F5344CB8AC3E}">
        <p14:creationId xmlns:p14="http://schemas.microsoft.com/office/powerpoint/2010/main" val="284965081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3C5E82-7F4D-31EE-B4E4-52BA2E5195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3D2805-F01D-A0EE-606E-AD5E458536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D33666-E3F8-3F5F-915B-C0A997CD0B2E}"/>
              </a:ext>
            </a:extLst>
          </p:cNvPr>
          <p:cNvSpPr>
            <a:spLocks noGrp="1"/>
          </p:cNvSpPr>
          <p:nvPr>
            <p:ph type="body" idx="1"/>
          </p:nvPr>
        </p:nvSpPr>
        <p:spPr/>
        <p:txBody>
          <a:bodyPr/>
          <a:lstStyle/>
          <a:p>
            <a:endParaRPr lang="el-GR" baseline="0" dirty="0"/>
          </a:p>
        </p:txBody>
      </p:sp>
      <p:sp>
        <p:nvSpPr>
          <p:cNvPr id="4" name="Slide Number Placeholder 3">
            <a:extLst>
              <a:ext uri="{FF2B5EF4-FFF2-40B4-BE49-F238E27FC236}">
                <a16:creationId xmlns:a16="http://schemas.microsoft.com/office/drawing/2014/main" id="{AA7D4F59-6B1B-0442-EE5A-401A4A0798C9}"/>
              </a:ext>
            </a:extLst>
          </p:cNvPr>
          <p:cNvSpPr>
            <a:spLocks noGrp="1"/>
          </p:cNvSpPr>
          <p:nvPr>
            <p:ph type="sldNum" sz="quarter" idx="10"/>
          </p:nvPr>
        </p:nvSpPr>
        <p:spPr/>
        <p:txBody>
          <a:bodyPr/>
          <a:lstStyle/>
          <a:p>
            <a:fld id="{C05BEA0F-6C61-4412-98B4-3B1B2AF6C74C}" type="slidenum">
              <a:rPr lang="en-GB" smtClean="0"/>
              <a:t>60</a:t>
            </a:fld>
            <a:endParaRPr lang="en-GB"/>
          </a:p>
        </p:txBody>
      </p:sp>
    </p:spTree>
    <p:extLst>
      <p:ext uri="{BB962C8B-B14F-4D97-AF65-F5344CB8AC3E}">
        <p14:creationId xmlns:p14="http://schemas.microsoft.com/office/powerpoint/2010/main" val="371045592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l-GR"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5BEA0F-6C61-4412-98B4-3B1B2AF6C74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38649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GB" sz="18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5BEA0F-6C61-4412-98B4-3B1B2AF6C74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26533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l-GR" b="1" baseline="0" dirty="0"/>
          </a:p>
        </p:txBody>
      </p:sp>
      <p:sp>
        <p:nvSpPr>
          <p:cNvPr id="4" name="Slide Number Placeholder 3"/>
          <p:cNvSpPr>
            <a:spLocks noGrp="1"/>
          </p:cNvSpPr>
          <p:nvPr>
            <p:ph type="sldNum" sz="quarter" idx="10"/>
          </p:nvPr>
        </p:nvSpPr>
        <p:spPr/>
        <p:txBody>
          <a:bodyPr/>
          <a:lstStyle/>
          <a:p>
            <a:fld id="{4EDA589F-84CA-4069-B718-FA6F2CB8EE53}" type="slidenum">
              <a:rPr lang="en-US" smtClean="0"/>
              <a:t>8</a:t>
            </a:fld>
            <a:endParaRPr lang="en-US"/>
          </a:p>
        </p:txBody>
      </p:sp>
    </p:spTree>
    <p:extLst>
      <p:ext uri="{BB962C8B-B14F-4D97-AF65-F5344CB8AC3E}">
        <p14:creationId xmlns:p14="http://schemas.microsoft.com/office/powerpoint/2010/main" val="14352668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5BEA0F-6C61-4412-98B4-3B1B2AF6C74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9938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055FC6A-354B-4DA5-94F6-CCC4DDE206E0}" type="datetimeFigureOut">
              <a:rPr lang="en-GB" smtClean="0"/>
              <a:t>15/06/2026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9B162B-4CD5-4016-ADF7-04F7C04287AD}" type="slidenum">
              <a:rPr lang="en-GB" smtClean="0"/>
              <a:t>‹#›</a:t>
            </a:fld>
            <a:endParaRPr lang="en-GB"/>
          </a:p>
        </p:txBody>
      </p:sp>
    </p:spTree>
    <p:extLst>
      <p:ext uri="{BB962C8B-B14F-4D97-AF65-F5344CB8AC3E}">
        <p14:creationId xmlns:p14="http://schemas.microsoft.com/office/powerpoint/2010/main" val="3666138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055FC6A-354B-4DA5-94F6-CCC4DDE206E0}" type="datetimeFigureOut">
              <a:rPr lang="en-GB" smtClean="0"/>
              <a:t>15/06/2026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9B162B-4CD5-4016-ADF7-04F7C04287AD}" type="slidenum">
              <a:rPr lang="en-GB" smtClean="0"/>
              <a:t>‹#›</a:t>
            </a:fld>
            <a:endParaRPr lang="en-GB"/>
          </a:p>
        </p:txBody>
      </p:sp>
    </p:spTree>
    <p:extLst>
      <p:ext uri="{BB962C8B-B14F-4D97-AF65-F5344CB8AC3E}">
        <p14:creationId xmlns:p14="http://schemas.microsoft.com/office/powerpoint/2010/main" val="23906731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055FC6A-354B-4DA5-94F6-CCC4DDE206E0}" type="datetimeFigureOut">
              <a:rPr lang="en-GB" smtClean="0"/>
              <a:t>15/06/2026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9B162B-4CD5-4016-ADF7-04F7C04287AD}" type="slidenum">
              <a:rPr lang="en-GB" smtClean="0"/>
              <a:t>‹#›</a:t>
            </a:fld>
            <a:endParaRPr lang="en-GB"/>
          </a:p>
        </p:txBody>
      </p:sp>
    </p:spTree>
    <p:extLst>
      <p:ext uri="{BB962C8B-B14F-4D97-AF65-F5344CB8AC3E}">
        <p14:creationId xmlns:p14="http://schemas.microsoft.com/office/powerpoint/2010/main" val="42199476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1"/>
        <p:cNvGrpSpPr/>
        <p:nvPr/>
      </p:nvGrpSpPr>
      <p:grpSpPr>
        <a:xfrm>
          <a:off x="0" y="0"/>
          <a:ext cx="0" cy="0"/>
          <a:chOff x="0" y="0"/>
          <a:chExt cx="0" cy="0"/>
        </a:xfrm>
      </p:grpSpPr>
      <p:sp>
        <p:nvSpPr>
          <p:cNvPr id="12" name="Google Shape;12;p8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Google Shape;13;p8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4" name="Google Shape;14;p8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8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 name="Google Shape;16;p8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u="none" strike="noStrike" cap="none">
                <a:solidFill>
                  <a:schemeClr val="dk1"/>
                </a:solidFill>
                <a:latin typeface="Calibri"/>
                <a:ea typeface="Calibri"/>
                <a:cs typeface="Calibri"/>
                <a:sym typeface="Calibri"/>
              </a:defRPr>
            </a:lvl1pPr>
            <a:lvl2pPr marL="0" marR="0" lvl="1" indent="0" algn="l" rtl="0">
              <a:spcBef>
                <a:spcPts val="0"/>
              </a:spcBef>
              <a:buNone/>
              <a:defRPr sz="1800" b="0" i="0" u="none" strike="noStrike" cap="none">
                <a:solidFill>
                  <a:schemeClr val="dk1"/>
                </a:solidFill>
                <a:latin typeface="Calibri"/>
                <a:ea typeface="Calibri"/>
                <a:cs typeface="Calibri"/>
                <a:sym typeface="Calibri"/>
              </a:defRPr>
            </a:lvl2pPr>
            <a:lvl3pPr marL="0" marR="0" lvl="2" indent="0" algn="l" rtl="0">
              <a:spcBef>
                <a:spcPts val="0"/>
              </a:spcBef>
              <a:buNone/>
              <a:defRPr sz="1800" b="0" i="0" u="none" strike="noStrike" cap="none">
                <a:solidFill>
                  <a:schemeClr val="dk1"/>
                </a:solidFill>
                <a:latin typeface="Calibri"/>
                <a:ea typeface="Calibri"/>
                <a:cs typeface="Calibri"/>
                <a:sym typeface="Calibri"/>
              </a:defRPr>
            </a:lvl3pPr>
            <a:lvl4pPr marL="0" marR="0" lvl="3" indent="0" algn="l" rtl="0">
              <a:spcBef>
                <a:spcPts val="0"/>
              </a:spcBef>
              <a:buNone/>
              <a:defRPr sz="1800" b="0" i="0" u="none" strike="noStrike" cap="none">
                <a:solidFill>
                  <a:schemeClr val="dk1"/>
                </a:solidFill>
                <a:latin typeface="Calibri"/>
                <a:ea typeface="Calibri"/>
                <a:cs typeface="Calibri"/>
                <a:sym typeface="Calibri"/>
              </a:defRPr>
            </a:lvl4pPr>
            <a:lvl5pPr marL="0" marR="0" lvl="4" indent="0" algn="l" rtl="0">
              <a:spcBef>
                <a:spcPts val="0"/>
              </a:spcBef>
              <a:buNone/>
              <a:defRPr sz="1800" b="0" i="0" u="none" strike="noStrike" cap="none">
                <a:solidFill>
                  <a:schemeClr val="dk1"/>
                </a:solidFill>
                <a:latin typeface="Calibri"/>
                <a:ea typeface="Calibri"/>
                <a:cs typeface="Calibri"/>
                <a:sym typeface="Calibri"/>
              </a:defRPr>
            </a:lvl5pPr>
            <a:lvl6pPr marL="0" marR="0" lvl="5" indent="0" algn="l" rtl="0">
              <a:spcBef>
                <a:spcPts val="0"/>
              </a:spcBef>
              <a:buNone/>
              <a:defRPr sz="1800" b="0" i="0" u="none" strike="noStrike" cap="none">
                <a:solidFill>
                  <a:schemeClr val="dk1"/>
                </a:solidFill>
                <a:latin typeface="Calibri"/>
                <a:ea typeface="Calibri"/>
                <a:cs typeface="Calibri"/>
                <a:sym typeface="Calibri"/>
              </a:defRPr>
            </a:lvl6pPr>
            <a:lvl7pPr marL="0" marR="0" lvl="6" indent="0" algn="l" rtl="0">
              <a:spcBef>
                <a:spcPts val="0"/>
              </a:spcBef>
              <a:buNone/>
              <a:defRPr sz="1800" b="0" i="0" u="none" strike="noStrike" cap="none">
                <a:solidFill>
                  <a:schemeClr val="dk1"/>
                </a:solidFill>
                <a:latin typeface="Calibri"/>
                <a:ea typeface="Calibri"/>
                <a:cs typeface="Calibri"/>
                <a:sym typeface="Calibri"/>
              </a:defRPr>
            </a:lvl7pPr>
            <a:lvl8pPr marL="0" marR="0" lvl="7" indent="0" algn="l" rtl="0">
              <a:spcBef>
                <a:spcPts val="0"/>
              </a:spcBef>
              <a:buNone/>
              <a:defRPr sz="1800" b="0" i="0" u="none" strike="noStrike" cap="none">
                <a:solidFill>
                  <a:schemeClr val="dk1"/>
                </a:solidFill>
                <a:latin typeface="Calibri"/>
                <a:ea typeface="Calibri"/>
                <a:cs typeface="Calibri"/>
                <a:sym typeface="Calibri"/>
              </a:defRPr>
            </a:lvl8pPr>
            <a:lvl9pPr marL="0" marR="0" lvl="8" indent="0" algn="l" rtl="0">
              <a:spcBef>
                <a:spcPts val="0"/>
              </a:spcBef>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l-GR"/>
              <a:t>‹#›</a:t>
            </a:fld>
            <a:endParaRPr/>
          </a:p>
        </p:txBody>
      </p:sp>
      <p:pic>
        <p:nvPicPr>
          <p:cNvPr id="17" name="Google Shape;17;p84" descr="Shape, rectangle&#10;&#10;Description automatically generated"/>
          <p:cNvPicPr preferRelativeResize="0"/>
          <p:nvPr/>
        </p:nvPicPr>
        <p:blipFill rotWithShape="1">
          <a:blip r:embed="rId2">
            <a:alphaModFix/>
          </a:blip>
          <a:srcRect/>
          <a:stretch/>
        </p:blipFill>
        <p:spPr>
          <a:xfrm>
            <a:off x="0" y="0"/>
            <a:ext cx="12264887" cy="6905665"/>
          </a:xfrm>
          <a:prstGeom prst="rect">
            <a:avLst/>
          </a:prstGeom>
          <a:noFill/>
          <a:ln>
            <a:noFill/>
          </a:ln>
        </p:spPr>
      </p:pic>
    </p:spTree>
    <p:extLst>
      <p:ext uri="{BB962C8B-B14F-4D97-AF65-F5344CB8AC3E}">
        <p14:creationId xmlns:p14="http://schemas.microsoft.com/office/powerpoint/2010/main" val="13445669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8"/>
        <p:cNvGrpSpPr/>
        <p:nvPr/>
      </p:nvGrpSpPr>
      <p:grpSpPr>
        <a:xfrm>
          <a:off x="0" y="0"/>
          <a:ext cx="0" cy="0"/>
          <a:chOff x="0" y="0"/>
          <a:chExt cx="0" cy="0"/>
        </a:xfrm>
      </p:grpSpPr>
    </p:spTree>
    <p:extLst>
      <p:ext uri="{BB962C8B-B14F-4D97-AF65-F5344CB8AC3E}">
        <p14:creationId xmlns:p14="http://schemas.microsoft.com/office/powerpoint/2010/main" val="31079965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9"/>
        <p:cNvGrpSpPr/>
        <p:nvPr/>
      </p:nvGrpSpPr>
      <p:grpSpPr>
        <a:xfrm>
          <a:off x="0" y="0"/>
          <a:ext cx="0" cy="0"/>
          <a:chOff x="0" y="0"/>
          <a:chExt cx="0" cy="0"/>
        </a:xfrm>
      </p:grpSpPr>
      <p:sp>
        <p:nvSpPr>
          <p:cNvPr id="20" name="Google Shape;20;p9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1" name="Google Shape;21;p9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22" name="Google Shape;22;p9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3" name="Google Shape;23;p9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4" name="Google Shape;24;p9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l-GR"/>
              <a:t>‹#›</a:t>
            </a:fld>
            <a:endParaRPr/>
          </a:p>
        </p:txBody>
      </p:sp>
    </p:spTree>
    <p:extLst>
      <p:ext uri="{BB962C8B-B14F-4D97-AF65-F5344CB8AC3E}">
        <p14:creationId xmlns:p14="http://schemas.microsoft.com/office/powerpoint/2010/main" val="4097012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25"/>
        <p:cNvGrpSpPr/>
        <p:nvPr/>
      </p:nvGrpSpPr>
      <p:grpSpPr>
        <a:xfrm>
          <a:off x="0" y="0"/>
          <a:ext cx="0" cy="0"/>
          <a:chOff x="0" y="0"/>
          <a:chExt cx="0" cy="0"/>
        </a:xfrm>
      </p:grpSpPr>
      <p:sp>
        <p:nvSpPr>
          <p:cNvPr id="26" name="Google Shape;26;p9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7" name="Google Shape;27;p9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 name="Google Shape;28;p9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 name="Google Shape;29;p9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0" name="Google Shape;30;p9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1" name="Google Shape;31;p9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l-GR"/>
              <a:t>‹#›</a:t>
            </a:fld>
            <a:endParaRPr/>
          </a:p>
        </p:txBody>
      </p:sp>
    </p:spTree>
    <p:extLst>
      <p:ext uri="{BB962C8B-B14F-4D97-AF65-F5344CB8AC3E}">
        <p14:creationId xmlns:p14="http://schemas.microsoft.com/office/powerpoint/2010/main" val="38062377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32"/>
        <p:cNvGrpSpPr/>
        <p:nvPr/>
      </p:nvGrpSpPr>
      <p:grpSpPr>
        <a:xfrm>
          <a:off x="0" y="0"/>
          <a:ext cx="0" cy="0"/>
          <a:chOff x="0" y="0"/>
          <a:chExt cx="0" cy="0"/>
        </a:xfrm>
      </p:grpSpPr>
      <p:sp>
        <p:nvSpPr>
          <p:cNvPr id="33" name="Google Shape;33;p9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4" name="Google Shape;34;p9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35" name="Google Shape;35;p9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 name="Google Shape;36;p9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37" name="Google Shape;37;p9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8" name="Google Shape;38;p9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9" name="Google Shape;39;p9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0" name="Google Shape;40;p9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l-GR"/>
              <a:t>‹#›</a:t>
            </a:fld>
            <a:endParaRPr/>
          </a:p>
        </p:txBody>
      </p:sp>
    </p:spTree>
    <p:extLst>
      <p:ext uri="{BB962C8B-B14F-4D97-AF65-F5344CB8AC3E}">
        <p14:creationId xmlns:p14="http://schemas.microsoft.com/office/powerpoint/2010/main" val="2394283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1"/>
        <p:cNvGrpSpPr/>
        <p:nvPr/>
      </p:nvGrpSpPr>
      <p:grpSpPr>
        <a:xfrm>
          <a:off x="0" y="0"/>
          <a:ext cx="0" cy="0"/>
          <a:chOff x="0" y="0"/>
          <a:chExt cx="0" cy="0"/>
        </a:xfrm>
      </p:grpSpPr>
      <p:sp>
        <p:nvSpPr>
          <p:cNvPr id="42" name="Google Shape;42;p9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3" name="Google Shape;43;p9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4" name="Google Shape;44;p9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5" name="Google Shape;45;p9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l-GR"/>
              <a:t>‹#›</a:t>
            </a:fld>
            <a:endParaRPr/>
          </a:p>
        </p:txBody>
      </p:sp>
    </p:spTree>
    <p:extLst>
      <p:ext uri="{BB962C8B-B14F-4D97-AF65-F5344CB8AC3E}">
        <p14:creationId xmlns:p14="http://schemas.microsoft.com/office/powerpoint/2010/main" val="1397408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6"/>
        <p:cNvGrpSpPr/>
        <p:nvPr/>
      </p:nvGrpSpPr>
      <p:grpSpPr>
        <a:xfrm>
          <a:off x="0" y="0"/>
          <a:ext cx="0" cy="0"/>
          <a:chOff x="0" y="0"/>
          <a:chExt cx="0" cy="0"/>
        </a:xfrm>
      </p:grpSpPr>
      <p:sp>
        <p:nvSpPr>
          <p:cNvPr id="47" name="Google Shape;47;p9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8" name="Google Shape;48;p9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9" name="Google Shape;49;p9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l-GR"/>
              <a:t>‹#›</a:t>
            </a:fld>
            <a:endParaRPr/>
          </a:p>
        </p:txBody>
      </p:sp>
    </p:spTree>
    <p:extLst>
      <p:ext uri="{BB962C8B-B14F-4D97-AF65-F5344CB8AC3E}">
        <p14:creationId xmlns:p14="http://schemas.microsoft.com/office/powerpoint/2010/main" val="24864297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0"/>
        <p:cNvGrpSpPr/>
        <p:nvPr/>
      </p:nvGrpSpPr>
      <p:grpSpPr>
        <a:xfrm>
          <a:off x="0" y="0"/>
          <a:ext cx="0" cy="0"/>
          <a:chOff x="0" y="0"/>
          <a:chExt cx="0" cy="0"/>
        </a:xfrm>
      </p:grpSpPr>
      <p:sp>
        <p:nvSpPr>
          <p:cNvPr id="51" name="Google Shape;51;p9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2" name="Google Shape;52;p9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3" name="Google Shape;53;p9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54" name="Google Shape;54;p9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5" name="Google Shape;55;p9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6" name="Google Shape;56;p9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l-GR"/>
              <a:t>‹#›</a:t>
            </a:fld>
            <a:endParaRPr/>
          </a:p>
        </p:txBody>
      </p:sp>
    </p:spTree>
    <p:extLst>
      <p:ext uri="{BB962C8B-B14F-4D97-AF65-F5344CB8AC3E}">
        <p14:creationId xmlns:p14="http://schemas.microsoft.com/office/powerpoint/2010/main" val="1831317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055FC6A-354B-4DA5-94F6-CCC4DDE206E0}" type="datetimeFigureOut">
              <a:rPr lang="en-GB" smtClean="0"/>
              <a:t>15/06/2026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9B162B-4CD5-4016-ADF7-04F7C04287AD}" type="slidenum">
              <a:rPr lang="en-GB" smtClean="0"/>
              <a:t>‹#›</a:t>
            </a:fld>
            <a:endParaRPr lang="en-GB"/>
          </a:p>
        </p:txBody>
      </p:sp>
    </p:spTree>
    <p:extLst>
      <p:ext uri="{BB962C8B-B14F-4D97-AF65-F5344CB8AC3E}">
        <p14:creationId xmlns:p14="http://schemas.microsoft.com/office/powerpoint/2010/main" val="25557522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57"/>
        <p:cNvGrpSpPr/>
        <p:nvPr/>
      </p:nvGrpSpPr>
      <p:grpSpPr>
        <a:xfrm>
          <a:off x="0" y="0"/>
          <a:ext cx="0" cy="0"/>
          <a:chOff x="0" y="0"/>
          <a:chExt cx="0" cy="0"/>
        </a:xfrm>
      </p:grpSpPr>
      <p:sp>
        <p:nvSpPr>
          <p:cNvPr id="58" name="Google Shape;58;p9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9" name="Google Shape;59;p96"/>
          <p:cNvSpPr>
            <a:spLocks noGrp="1"/>
          </p:cNvSpPr>
          <p:nvPr>
            <p:ph type="pic" idx="2"/>
          </p:nvPr>
        </p:nvSpPr>
        <p:spPr>
          <a:xfrm>
            <a:off x="5183188" y="987425"/>
            <a:ext cx="6172200" cy="4873625"/>
          </a:xfrm>
          <a:prstGeom prst="rect">
            <a:avLst/>
          </a:prstGeom>
          <a:noFill/>
          <a:ln>
            <a:noFill/>
          </a:ln>
        </p:spPr>
        <p:txBody>
          <a:bodyPr/>
          <a:lstStyle/>
          <a:p>
            <a:endParaRPr lang="en-US"/>
          </a:p>
        </p:txBody>
      </p:sp>
      <p:sp>
        <p:nvSpPr>
          <p:cNvPr id="60" name="Google Shape;60;p9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1" name="Google Shape;61;p9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2" name="Google Shape;62;p9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3" name="Google Shape;63;p9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l-GR"/>
              <a:t>‹#›</a:t>
            </a:fld>
            <a:endParaRPr/>
          </a:p>
        </p:txBody>
      </p:sp>
    </p:spTree>
    <p:extLst>
      <p:ext uri="{BB962C8B-B14F-4D97-AF65-F5344CB8AC3E}">
        <p14:creationId xmlns:p14="http://schemas.microsoft.com/office/powerpoint/2010/main" val="14363110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64"/>
        <p:cNvGrpSpPr/>
        <p:nvPr/>
      </p:nvGrpSpPr>
      <p:grpSpPr>
        <a:xfrm>
          <a:off x="0" y="0"/>
          <a:ext cx="0" cy="0"/>
          <a:chOff x="0" y="0"/>
          <a:chExt cx="0" cy="0"/>
        </a:xfrm>
      </p:grpSpPr>
      <p:sp>
        <p:nvSpPr>
          <p:cNvPr id="65" name="Google Shape;65;p9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6" name="Google Shape;66;p9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7" name="Google Shape;67;p9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8" name="Google Shape;68;p9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9" name="Google Shape;69;p9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l-GR"/>
              <a:t>‹#›</a:t>
            </a:fld>
            <a:endParaRPr/>
          </a:p>
        </p:txBody>
      </p:sp>
    </p:spTree>
    <p:extLst>
      <p:ext uri="{BB962C8B-B14F-4D97-AF65-F5344CB8AC3E}">
        <p14:creationId xmlns:p14="http://schemas.microsoft.com/office/powerpoint/2010/main" val="25199829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0"/>
        <p:cNvGrpSpPr/>
        <p:nvPr/>
      </p:nvGrpSpPr>
      <p:grpSpPr>
        <a:xfrm>
          <a:off x="0" y="0"/>
          <a:ext cx="0" cy="0"/>
          <a:chOff x="0" y="0"/>
          <a:chExt cx="0" cy="0"/>
        </a:xfrm>
      </p:grpSpPr>
      <p:sp>
        <p:nvSpPr>
          <p:cNvPr id="71" name="Google Shape;71;p9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2" name="Google Shape;72;p9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3" name="Google Shape;73;p9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4" name="Google Shape;74;p9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5" name="Google Shape;75;p9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l-GR"/>
              <a:t>‹#›</a:t>
            </a:fld>
            <a:endParaRPr/>
          </a:p>
        </p:txBody>
      </p:sp>
    </p:spTree>
    <p:extLst>
      <p:ext uri="{BB962C8B-B14F-4D97-AF65-F5344CB8AC3E}">
        <p14:creationId xmlns:p14="http://schemas.microsoft.com/office/powerpoint/2010/main" val="1384362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055FC6A-354B-4DA5-94F6-CCC4DDE206E0}" type="datetimeFigureOut">
              <a:rPr lang="en-GB" smtClean="0"/>
              <a:t>15/06/2026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9B162B-4CD5-4016-ADF7-04F7C04287AD}" type="slidenum">
              <a:rPr lang="en-GB" smtClean="0"/>
              <a:t>‹#›</a:t>
            </a:fld>
            <a:endParaRPr lang="en-GB"/>
          </a:p>
        </p:txBody>
      </p:sp>
    </p:spTree>
    <p:extLst>
      <p:ext uri="{BB962C8B-B14F-4D97-AF65-F5344CB8AC3E}">
        <p14:creationId xmlns:p14="http://schemas.microsoft.com/office/powerpoint/2010/main" val="158031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055FC6A-354B-4DA5-94F6-CCC4DDE206E0}" type="datetimeFigureOut">
              <a:rPr lang="en-GB" smtClean="0"/>
              <a:t>15/06/2026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29B162B-4CD5-4016-ADF7-04F7C04287AD}" type="slidenum">
              <a:rPr lang="en-GB" smtClean="0"/>
              <a:t>‹#›</a:t>
            </a:fld>
            <a:endParaRPr lang="en-GB"/>
          </a:p>
        </p:txBody>
      </p:sp>
    </p:spTree>
    <p:extLst>
      <p:ext uri="{BB962C8B-B14F-4D97-AF65-F5344CB8AC3E}">
        <p14:creationId xmlns:p14="http://schemas.microsoft.com/office/powerpoint/2010/main" val="3652276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055FC6A-354B-4DA5-94F6-CCC4DDE206E0}" type="datetimeFigureOut">
              <a:rPr lang="en-GB" smtClean="0"/>
              <a:t>15/06/2026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29B162B-4CD5-4016-ADF7-04F7C04287AD}" type="slidenum">
              <a:rPr lang="en-GB" smtClean="0"/>
              <a:t>‹#›</a:t>
            </a:fld>
            <a:endParaRPr lang="en-GB"/>
          </a:p>
        </p:txBody>
      </p:sp>
    </p:spTree>
    <p:extLst>
      <p:ext uri="{BB962C8B-B14F-4D97-AF65-F5344CB8AC3E}">
        <p14:creationId xmlns:p14="http://schemas.microsoft.com/office/powerpoint/2010/main" val="1462163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055FC6A-354B-4DA5-94F6-CCC4DDE206E0}" type="datetimeFigureOut">
              <a:rPr lang="en-GB" smtClean="0"/>
              <a:t>15/06/2026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29B162B-4CD5-4016-ADF7-04F7C04287AD}" type="slidenum">
              <a:rPr lang="en-GB" smtClean="0"/>
              <a:t>‹#›</a:t>
            </a:fld>
            <a:endParaRPr lang="en-GB"/>
          </a:p>
        </p:txBody>
      </p:sp>
    </p:spTree>
    <p:extLst>
      <p:ext uri="{BB962C8B-B14F-4D97-AF65-F5344CB8AC3E}">
        <p14:creationId xmlns:p14="http://schemas.microsoft.com/office/powerpoint/2010/main" val="2069109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55FC6A-354B-4DA5-94F6-CCC4DDE206E0}" type="datetimeFigureOut">
              <a:rPr lang="en-GB" smtClean="0"/>
              <a:t>15/06/2026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29B162B-4CD5-4016-ADF7-04F7C04287AD}" type="slidenum">
              <a:rPr lang="en-GB" smtClean="0"/>
              <a:t>‹#›</a:t>
            </a:fld>
            <a:endParaRPr lang="en-GB"/>
          </a:p>
        </p:txBody>
      </p:sp>
    </p:spTree>
    <p:extLst>
      <p:ext uri="{BB962C8B-B14F-4D97-AF65-F5344CB8AC3E}">
        <p14:creationId xmlns:p14="http://schemas.microsoft.com/office/powerpoint/2010/main" val="1201138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055FC6A-354B-4DA5-94F6-CCC4DDE206E0}" type="datetimeFigureOut">
              <a:rPr lang="en-GB" smtClean="0"/>
              <a:t>15/06/2026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29B162B-4CD5-4016-ADF7-04F7C04287AD}" type="slidenum">
              <a:rPr lang="en-GB" smtClean="0"/>
              <a:t>‹#›</a:t>
            </a:fld>
            <a:endParaRPr lang="en-GB"/>
          </a:p>
        </p:txBody>
      </p:sp>
    </p:spTree>
    <p:extLst>
      <p:ext uri="{BB962C8B-B14F-4D97-AF65-F5344CB8AC3E}">
        <p14:creationId xmlns:p14="http://schemas.microsoft.com/office/powerpoint/2010/main" val="1358999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055FC6A-354B-4DA5-94F6-CCC4DDE206E0}" type="datetimeFigureOut">
              <a:rPr lang="en-GB" smtClean="0"/>
              <a:t>15/06/2026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29B162B-4CD5-4016-ADF7-04F7C04287AD}" type="slidenum">
              <a:rPr lang="en-GB" smtClean="0"/>
              <a:t>‹#›</a:t>
            </a:fld>
            <a:endParaRPr lang="en-GB"/>
          </a:p>
        </p:txBody>
      </p:sp>
    </p:spTree>
    <p:extLst>
      <p:ext uri="{BB962C8B-B14F-4D97-AF65-F5344CB8AC3E}">
        <p14:creationId xmlns:p14="http://schemas.microsoft.com/office/powerpoint/2010/main" val="36356348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55FC6A-354B-4DA5-94F6-CCC4DDE206E0}" type="datetimeFigureOut">
              <a:rPr lang="en-GB" smtClean="0"/>
              <a:t>15/06/2026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9B162B-4CD5-4016-ADF7-04F7C04287AD}" type="slidenum">
              <a:rPr lang="en-GB" smtClean="0"/>
              <a:t>‹#›</a:t>
            </a:fld>
            <a:endParaRPr lang="en-GB"/>
          </a:p>
        </p:txBody>
      </p:sp>
    </p:spTree>
    <p:extLst>
      <p:ext uri="{BB962C8B-B14F-4D97-AF65-F5344CB8AC3E}">
        <p14:creationId xmlns:p14="http://schemas.microsoft.com/office/powerpoint/2010/main" val="15264002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83" descr="Logo, company name&#10;&#10;Description automatically generated"/>
          <p:cNvPicPr preferRelativeResize="0"/>
          <p:nvPr/>
        </p:nvPicPr>
        <p:blipFill rotWithShape="1">
          <a:blip r:embed="rId13">
            <a:alphaModFix/>
          </a:blip>
          <a:srcRect/>
          <a:stretch/>
        </p:blipFill>
        <p:spPr>
          <a:xfrm>
            <a:off x="0" y="0"/>
            <a:ext cx="12165496" cy="6849704"/>
          </a:xfrm>
          <a:prstGeom prst="rect">
            <a:avLst/>
          </a:prstGeom>
          <a:noFill/>
          <a:ln>
            <a:noFill/>
          </a:ln>
        </p:spPr>
      </p:pic>
    </p:spTree>
    <p:extLst>
      <p:ext uri="{BB962C8B-B14F-4D97-AF65-F5344CB8AC3E}">
        <p14:creationId xmlns:p14="http://schemas.microsoft.com/office/powerpoint/2010/main" val="4240309132"/>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7.sv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school-education.ec.europa.eu/en" TargetMode="External"/><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hyperlink" Target="https://erasmus-plus.ec.europa.eu/projects" TargetMode="External"/><Relationship Id="rId4" Type="http://schemas.openxmlformats.org/officeDocument/2006/relationships/hyperlink" Target="https://epale.ec.europa.eu/el"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s://school-education.ec.europa.eu/en" TargetMode="External"/><Relationship Id="rId7" Type="http://schemas.openxmlformats.org/officeDocument/2006/relationships/hyperlink" Target="http://ec.europa.eu/programmes/erasmus-plus/projects/" TargetMode="External"/><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hyperlink" Target="https://idep.org.cy/etwinning/" TargetMode="External"/><Relationship Id="rId5" Type="http://schemas.openxmlformats.org/officeDocument/2006/relationships/hyperlink" Target="https://school-education.ec.europa.eu/en/etwinning" TargetMode="External"/><Relationship Id="rId4" Type="http://schemas.openxmlformats.org/officeDocument/2006/relationships/hyperlink" Target="https://epale.ec.europa.eu/en"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hyperlink" Target="https://erasmus-plus.ec.europa.eu/resources-and-tools/distance-calculator"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s://idep.org.cy/stratigiki-tou-idep/" TargetMode="External"/><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hyperlink" Target="https://academy.europa.eu/local/euacademy/pages/faq/category.php?id=8" TargetMode="External"/><Relationship Id="rId4" Type="http://schemas.openxmlformats.org/officeDocument/2006/relationships/hyperlink" Target="https://academy.europa.eu/local/euacademy/pages/course/community-overview.php?title=learn-a-new-language"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erasmus-plus.ec.europa.eu/document/erasmus-quality-standards-mobility-projects-vet-adults-schools" TargetMode="External"/><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14.jpeg"/></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hyperlink" Target="https://www.erasmusplus.nl/en/impacttool-mobility"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hyperlink" Target="https://www.erasmusplus.it/wp-content/uploads/2021/09/ErasmusPlus_2021_27-visual_guidelines.pdf" TargetMode="External"/><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hyperlink" Target="https://school-education.ec.europa.eu/en" TargetMode="External"/><Relationship Id="rId5" Type="http://schemas.openxmlformats.org/officeDocument/2006/relationships/hyperlink" Target="http://ec.europa.eu/programmes/erasmus-plus/projects/" TargetMode="External"/><Relationship Id="rId4" Type="http://schemas.openxmlformats.org/officeDocument/2006/relationships/hyperlink" Target="https://epale.ec.europa.eu/en"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webgate.ec.europa.eu/beneficiary-module/project/" TargetMode="External"/><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16.svg"/></Relationships>
</file>

<file path=ppt/slides/_rels/slide31.xml.rels><?xml version="1.0" encoding="UTF-8" standalone="yes"?>
<Relationships xmlns="http://schemas.openxmlformats.org/package/2006/relationships"><Relationship Id="rId3" Type="http://schemas.openxmlformats.org/officeDocument/2006/relationships/hyperlink" Target="https://erasmusplus.idep.org.cy/diacheirisi-schedion/schedia-kinitikotitas/" TargetMode="External"/><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openxmlformats.org/officeDocument/2006/relationships/hyperlink" Target="https://erasmusplus.idep.org.cy/diacheirisi-schedion/schedia-kinitikotitas/" TargetMode="External"/><Relationship Id="rId4" Type="http://schemas.openxmlformats.org/officeDocument/2006/relationships/image" Target="../media/image17.png"/></Relationships>
</file>

<file path=ppt/slides/_rels/slide3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hyperlink" Target="https://idep.org.cy/stratigiki-tou-idep/"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openxmlformats.org/officeDocument/2006/relationships/hyperlink" Target="https://erasmusplus.idep.org.cy/wp-content/uploads/2025/03/Guidance-for-working-with-supporting-organisations-call-2023-1.pdf"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s://erasmusplus.idep.org.cy/wp-content/uploads/2025/03/Guidance-for-working-with-supporting-organisations-call-2023-1.pdf" TargetMode="External"/><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4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8" Type="http://schemas.openxmlformats.org/officeDocument/2006/relationships/hyperlink" Target="https://erasmus-plus.ec.europa.eu/resources-and-tools/quality-standards-key-action-1" TargetMode="External"/><Relationship Id="rId13" Type="http://schemas.openxmlformats.org/officeDocument/2006/relationships/hyperlink" Target="https://epale.ec.europa.eu/el" TargetMode="External"/><Relationship Id="rId18" Type="http://schemas.openxmlformats.org/officeDocument/2006/relationships/hyperlink" Target="https://www.erasmusplus.nl/en/impacttool-mobility" TargetMode="External"/><Relationship Id="rId3" Type="http://schemas.openxmlformats.org/officeDocument/2006/relationships/image" Target="../media/image5.jpeg"/><Relationship Id="rId7" Type="http://schemas.openxmlformats.org/officeDocument/2006/relationships/hyperlink" Target="https://erasmus-plus.ec.europa.eu/document/erasmus-quality-standards-mobility-projects-vet-adults-schools" TargetMode="External"/><Relationship Id="rId12" Type="http://schemas.openxmlformats.org/officeDocument/2006/relationships/hyperlink" Target="https://erasmusplus.idep.org.cy/wp-content/uploads/2025/03/Guidance-for-working-with-supporting-organisations-call-2023-1.pdf" TargetMode="External"/><Relationship Id="rId17" Type="http://schemas.openxmlformats.org/officeDocument/2006/relationships/hyperlink" Target="https://www.erasmusplus.it/wp-content/uploads/2021/09/ErasmusPlus_2021_27-visual_guidelines.pdf" TargetMode="External"/><Relationship Id="rId2" Type="http://schemas.openxmlformats.org/officeDocument/2006/relationships/notesSlide" Target="../notesSlides/notesSlide57.xml"/><Relationship Id="rId16" Type="http://schemas.openxmlformats.org/officeDocument/2006/relationships/hyperlink" Target="https://academy.europa.eu/" TargetMode="External"/><Relationship Id="rId20" Type="http://schemas.openxmlformats.org/officeDocument/2006/relationships/hyperlink" Target="https://webgate.ec.europa.eu/erasmus-esc/index/organisations/register-my-organisation" TargetMode="External"/><Relationship Id="rId1" Type="http://schemas.openxmlformats.org/officeDocument/2006/relationships/slideLayout" Target="../slideLayouts/slideLayout1.xml"/><Relationship Id="rId6" Type="http://schemas.openxmlformats.org/officeDocument/2006/relationships/hyperlink" Target="https://erasmusplus.idep.org.cy/diacheirisi-schedion/schedia-kinitikotitas/" TargetMode="External"/><Relationship Id="rId11" Type="http://schemas.openxmlformats.org/officeDocument/2006/relationships/hyperlink" Target="https://idep.org.cy/stratigiki-tou-idep/" TargetMode="External"/><Relationship Id="rId5" Type="http://schemas.openxmlformats.org/officeDocument/2006/relationships/hyperlink" Target="https://idep.org.cy/erasmus/diacheirisi-egkekrimenon-schedion-2/" TargetMode="External"/><Relationship Id="rId15" Type="http://schemas.openxmlformats.org/officeDocument/2006/relationships/hyperlink" Target="https://erasmus-plus.ec.europa.eu/projects" TargetMode="External"/><Relationship Id="rId10" Type="http://schemas.openxmlformats.org/officeDocument/2006/relationships/hyperlink" Target="https://erasmus-plus.ec.europa.eu/resources-and-tools/distance-calculator" TargetMode="External"/><Relationship Id="rId19" Type="http://schemas.openxmlformats.org/officeDocument/2006/relationships/hyperlink" Target="https://webgate.ec.europa.eu/beneficiary-module/project/" TargetMode="External"/><Relationship Id="rId4" Type="http://schemas.openxmlformats.org/officeDocument/2006/relationships/hyperlink" Target="https://erasmusplus.idep.org.cy/wp-content/uploads/2025/11/programme-guide-2026_en.pdf" TargetMode="External"/><Relationship Id="rId9" Type="http://schemas.openxmlformats.org/officeDocument/2006/relationships/hyperlink" Target="https://erasmusplus.idep.org.cy/ergaleia/" TargetMode="External"/><Relationship Id="rId14" Type="http://schemas.openxmlformats.org/officeDocument/2006/relationships/hyperlink" Target="https://school-education.ec.europa.eu/en" TargetMode="External"/></Relationships>
</file>

<file path=ppt/slides/_rels/slide58.xml.rels><?xml version="1.0" encoding="UTF-8" standalone="yes"?>
<Relationships xmlns="http://schemas.openxmlformats.org/package/2006/relationships"><Relationship Id="rId3" Type="http://schemas.openxmlformats.org/officeDocument/2006/relationships/hyperlink" Target="https://innovative-teaching-award.ec.europa.eu/index_en" TargetMode="External"/><Relationship Id="rId2" Type="http://schemas.openxmlformats.org/officeDocument/2006/relationships/notesSlide" Target="../notesSlides/notesSlide58.xml"/><Relationship Id="rId1" Type="http://schemas.openxmlformats.org/officeDocument/2006/relationships/slideLayout" Target="../slideLayouts/slideLayout2.xml"/><Relationship Id="rId5" Type="http://schemas.openxmlformats.org/officeDocument/2006/relationships/hyperlink" Target="https://erasmusplus.idep.org.cy/project/evropaiko-vraveio-kainotomou-didaskalias-kai-evropaiko-sima-glosson/" TargetMode="External"/><Relationship Id="rId4" Type="http://schemas.openxmlformats.org/officeDocument/2006/relationships/hyperlink" Target="https://education.ec.europa.eu/el" TargetMode="External"/></Relationships>
</file>

<file path=ppt/slides/_rels/slide5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9.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hyperlink" Target="https://translation.ec.europa.eu/get-involved-european-language-activities-and-initiatives/european-language-label-excellence-language-teaching-and-learning_en"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hyperlink" Target="https://erasmusplus.idep.org.cy/wp-content/uploads/2025/11/programme-guide-2026_en.pdf" TargetMode="External"/></Relationships>
</file>

<file path=ppt/slides/_rels/slide6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1.xml"/><Relationship Id="rId1" Type="http://schemas.openxmlformats.org/officeDocument/2006/relationships/slideLayout" Target="../slideLayouts/slideLayout1.xml"/><Relationship Id="rId6" Type="http://schemas.openxmlformats.org/officeDocument/2006/relationships/hyperlink" Target="mailto:maraouzou@idep.org.cy" TargetMode="External"/><Relationship Id="rId5" Type="http://schemas.openxmlformats.org/officeDocument/2006/relationships/image" Target="../media/image20.png"/><Relationship Id="rId4" Type="http://schemas.openxmlformats.org/officeDocument/2006/relationships/hyperlink" Target="mailto:mchristofidou@idep.org.cy"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erasmus-plus.ec.europa.eu/resources-and-tools/quality-standards-key-action-1"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up of a logo&#10;&#10;Description automatically generated with medium confidence">
            <a:extLst>
              <a:ext uri="{FF2B5EF4-FFF2-40B4-BE49-F238E27FC236}">
                <a16:creationId xmlns:a16="http://schemas.microsoft.com/office/drawing/2014/main" id="{B13FC544-3691-ADEA-054F-E2DA319694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283" y="0"/>
            <a:ext cx="12192000" cy="6858000"/>
          </a:xfrm>
          <a:prstGeom prst="rect">
            <a:avLst/>
          </a:prstGeom>
        </p:spPr>
      </p:pic>
      <p:sp>
        <p:nvSpPr>
          <p:cNvPr id="3" name="Subtitle 2">
            <a:extLst>
              <a:ext uri="{FF2B5EF4-FFF2-40B4-BE49-F238E27FC236}">
                <a16:creationId xmlns:a16="http://schemas.microsoft.com/office/drawing/2014/main" id="{A25FCB2A-273F-1F6F-7FB4-6120E8D18837}"/>
              </a:ext>
            </a:extLst>
          </p:cNvPr>
          <p:cNvSpPr>
            <a:spLocks noGrp="1"/>
          </p:cNvSpPr>
          <p:nvPr>
            <p:ph type="subTitle" idx="1"/>
          </p:nvPr>
        </p:nvSpPr>
        <p:spPr>
          <a:xfrm>
            <a:off x="2099187" y="3637934"/>
            <a:ext cx="7993626" cy="1307691"/>
          </a:xfrm>
        </p:spPr>
        <p:txBody>
          <a:bodyPr>
            <a:normAutofit fontScale="77500" lnSpcReduction="20000"/>
          </a:bodyPr>
          <a:lstStyle/>
          <a:p>
            <a:r>
              <a:rPr lang="el-GR" sz="3600" dirty="0">
                <a:latin typeface="Roboto" panose="02000000000000000000" pitchFamily="2" charset="0"/>
                <a:ea typeface="Roboto" panose="02000000000000000000" pitchFamily="2" charset="0"/>
              </a:rPr>
              <a:t>ΒΑΣΙΚΗ ΔΡΑΣΗ 1 </a:t>
            </a:r>
          </a:p>
          <a:p>
            <a:r>
              <a:rPr lang="el-GR" sz="3600" b="1" dirty="0">
                <a:latin typeface="Roboto" panose="02000000000000000000" pitchFamily="2" charset="0"/>
                <a:ea typeface="Roboto" panose="02000000000000000000" pitchFamily="2" charset="0"/>
              </a:rPr>
              <a:t>ΔΙΑΧΕΙΡΙΣΗ ΣΧΕΔΙΩΝ </a:t>
            </a:r>
          </a:p>
          <a:p>
            <a:r>
              <a:rPr lang="el-GR" sz="3600" b="1" dirty="0">
                <a:latin typeface="Roboto" panose="02000000000000000000" pitchFamily="2" charset="0"/>
                <a:ea typeface="Roboto" panose="02000000000000000000" pitchFamily="2" charset="0"/>
              </a:rPr>
              <a:t>ΜΙΚΡΗΣ ΔΙΑΡΚΕΙΑΣ (ΚΑ122)</a:t>
            </a:r>
          </a:p>
        </p:txBody>
      </p:sp>
    </p:spTree>
    <p:extLst>
      <p:ext uri="{BB962C8B-B14F-4D97-AF65-F5344CB8AC3E}">
        <p14:creationId xmlns:p14="http://schemas.microsoft.com/office/powerpoint/2010/main" val="25726384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53652" y="1583132"/>
            <a:ext cx="7945022" cy="497444"/>
          </a:xfrm>
          <a:prstGeom prst="rect">
            <a:avLst/>
          </a:prstGeom>
        </p:spPr>
        <p:txBody>
          <a:bodyPr wrap="square">
            <a:spAutoFit/>
          </a:bodyPr>
          <a:lstStyle/>
          <a:p>
            <a:pPr marL="0" lvl="1" defTabSz="796016">
              <a:lnSpc>
                <a:spcPct val="90000"/>
              </a:lnSpc>
              <a:spcBef>
                <a:spcPct val="0"/>
              </a:spcBef>
              <a:spcAft>
                <a:spcPct val="15000"/>
              </a:spcAft>
            </a:pPr>
            <a:endParaRPr lang="en-GB" sz="1350" dirty="0">
              <a:solidFill>
                <a:srgbClr val="1F497D">
                  <a:lumMod val="75000"/>
                </a:srgbClr>
              </a:solidFill>
              <a:cs typeface="Calibri" pitchFamily="34" charset="0"/>
            </a:endParaRPr>
          </a:p>
          <a:p>
            <a:pPr marL="0" lvl="1" defTabSz="796016">
              <a:lnSpc>
                <a:spcPct val="90000"/>
              </a:lnSpc>
              <a:spcBef>
                <a:spcPct val="0"/>
              </a:spcBef>
              <a:spcAft>
                <a:spcPct val="15000"/>
              </a:spcAft>
            </a:pPr>
            <a:endParaRPr lang="en-US" sz="1350" dirty="0">
              <a:solidFill>
                <a:srgbClr val="1F497D">
                  <a:lumMod val="75000"/>
                </a:srgbClr>
              </a:solidFill>
              <a:cs typeface="Calibri" pitchFamily="34" charset="0"/>
            </a:endParaRPr>
          </a:p>
        </p:txBody>
      </p:sp>
      <p:sp>
        <p:nvSpPr>
          <p:cNvPr id="4" name="Rectangle 3">
            <a:extLst>
              <a:ext uri="{FF2B5EF4-FFF2-40B4-BE49-F238E27FC236}">
                <a16:creationId xmlns:a16="http://schemas.microsoft.com/office/drawing/2014/main" id="{CD72C843-D60C-F24F-79E8-3F36B5AC6041}"/>
              </a:ext>
            </a:extLst>
          </p:cNvPr>
          <p:cNvSpPr/>
          <p:nvPr/>
        </p:nvSpPr>
        <p:spPr>
          <a:xfrm>
            <a:off x="1090246" y="1053657"/>
            <a:ext cx="9929445" cy="4524315"/>
          </a:xfrm>
          <a:prstGeom prst="rect">
            <a:avLst/>
          </a:prstGeom>
        </p:spPr>
        <p:txBody>
          <a:bodyPr wrap="square">
            <a:spAutoFit/>
          </a:bodyPr>
          <a:lstStyle/>
          <a:p>
            <a:pPr algn="just">
              <a:defRPr/>
            </a:pPr>
            <a:endParaRPr lang="el-GR" b="1" dirty="0">
              <a:solidFill>
                <a:schemeClr val="dk1"/>
              </a:solidFill>
              <a:ea typeface="Verdana" panose="020B0604030504040204" pitchFamily="34" charset="0"/>
            </a:endParaRPr>
          </a:p>
          <a:p>
            <a:pPr marL="128588" indent="-128588" algn="just">
              <a:buFont typeface="Arial" panose="020B0604020202020204" pitchFamily="34" charset="0"/>
              <a:buChar char="•"/>
            </a:pPr>
            <a:r>
              <a:rPr lang="el-GR" dirty="0">
                <a:solidFill>
                  <a:schemeClr val="tx1">
                    <a:lumMod val="75000"/>
                    <a:lumOff val="25000"/>
                  </a:schemeClr>
                </a:solidFill>
              </a:rPr>
              <a:t>Για την </a:t>
            </a:r>
            <a:r>
              <a:rPr lang="el-GR" b="1" dirty="0">
                <a:solidFill>
                  <a:schemeClr val="accent6">
                    <a:lumMod val="75000"/>
                  </a:schemeClr>
                </a:solidFill>
              </a:rPr>
              <a:t>ΕΕΚ και ΣΕ</a:t>
            </a:r>
            <a:r>
              <a:rPr lang="el-GR" dirty="0">
                <a:solidFill>
                  <a:schemeClr val="tx1">
                    <a:lumMod val="75000"/>
                    <a:lumOff val="25000"/>
                  </a:schemeClr>
                </a:solidFill>
              </a:rPr>
              <a:t>, όσον αφορά τους </a:t>
            </a:r>
            <a:r>
              <a:rPr lang="el-GR" b="1" dirty="0">
                <a:solidFill>
                  <a:schemeClr val="accent6">
                    <a:lumMod val="75000"/>
                  </a:schemeClr>
                </a:solidFill>
              </a:rPr>
              <a:t>συμμετέχοντες με λιγότερες ευκαιρίες</a:t>
            </a:r>
            <a:r>
              <a:rPr lang="el-GR" dirty="0">
                <a:solidFill>
                  <a:schemeClr val="tx1">
                    <a:lumMod val="75000"/>
                    <a:lumOff val="25000"/>
                  </a:schemeClr>
                </a:solidFill>
              </a:rPr>
              <a:t>, η </a:t>
            </a:r>
            <a:r>
              <a:rPr lang="el-GR" b="1" dirty="0">
                <a:solidFill>
                  <a:schemeClr val="accent6">
                    <a:lumMod val="75000"/>
                  </a:schemeClr>
                </a:solidFill>
              </a:rPr>
              <a:t>βραχυχρόνια κινητικότητα</a:t>
            </a:r>
            <a:r>
              <a:rPr lang="el-GR" dirty="0">
                <a:solidFill>
                  <a:schemeClr val="tx1">
                    <a:lumMod val="75000"/>
                    <a:lumOff val="25000"/>
                  </a:schemeClr>
                </a:solidFill>
              </a:rPr>
              <a:t> μαθητών/εκπαιδευομένων μπορεί να οργανωθεί με </a:t>
            </a:r>
            <a:r>
              <a:rPr lang="el-GR" b="1" dirty="0">
                <a:solidFill>
                  <a:schemeClr val="accent6">
                    <a:lumMod val="75000"/>
                  </a:schemeClr>
                </a:solidFill>
              </a:rPr>
              <a:t>ελάχιστη διάρκεια 2 ημέρες</a:t>
            </a:r>
            <a:r>
              <a:rPr lang="el-GR" dirty="0">
                <a:solidFill>
                  <a:schemeClr val="tx1">
                    <a:lumMod val="75000"/>
                    <a:lumOff val="25000"/>
                  </a:schemeClr>
                </a:solidFill>
              </a:rPr>
              <a:t>.</a:t>
            </a:r>
          </a:p>
          <a:p>
            <a:pPr algn="just"/>
            <a:endParaRPr lang="el-GR" dirty="0">
              <a:solidFill>
                <a:schemeClr val="tx1">
                  <a:lumMod val="75000"/>
                  <a:lumOff val="25000"/>
                </a:schemeClr>
              </a:solidFill>
            </a:endParaRPr>
          </a:p>
          <a:p>
            <a:pPr marL="128588" indent="-128588" algn="just">
              <a:buFont typeface="Arial" panose="020B0604020202020204" pitchFamily="34" charset="0"/>
              <a:buChar char="•"/>
            </a:pPr>
            <a:r>
              <a:rPr lang="el-GR" dirty="0">
                <a:solidFill>
                  <a:schemeClr val="tx1">
                    <a:lumMod val="75000"/>
                    <a:lumOff val="25000"/>
                  </a:schemeClr>
                </a:solidFill>
              </a:rPr>
              <a:t>Για τον τομέα της </a:t>
            </a:r>
            <a:r>
              <a:rPr lang="el-GR" b="1" dirty="0">
                <a:solidFill>
                  <a:schemeClr val="accent6">
                    <a:lumMod val="75000"/>
                  </a:schemeClr>
                </a:solidFill>
              </a:rPr>
              <a:t>ΕΕΚ</a:t>
            </a:r>
            <a:r>
              <a:rPr lang="el-GR" dirty="0">
                <a:solidFill>
                  <a:schemeClr val="tx1">
                    <a:lumMod val="75000"/>
                    <a:lumOff val="25000"/>
                  </a:schemeClr>
                </a:solidFill>
              </a:rPr>
              <a:t>, οι κινητικότητες σύντομης / μεγάλης διάρκειας πραγματοποιούνται σε </a:t>
            </a:r>
            <a:r>
              <a:rPr lang="el-GR" dirty="0" err="1">
                <a:solidFill>
                  <a:schemeClr val="tx1">
                    <a:lumMod val="75000"/>
                    <a:lumOff val="25000"/>
                  </a:schemeClr>
                </a:solidFill>
              </a:rPr>
              <a:t>παρόχους</a:t>
            </a:r>
            <a:r>
              <a:rPr lang="el-GR" dirty="0">
                <a:solidFill>
                  <a:schemeClr val="tx1">
                    <a:lumMod val="75000"/>
                    <a:lumOff val="25000"/>
                  </a:schemeClr>
                </a:solidFill>
              </a:rPr>
              <a:t> ή/και επιχειρήσεις ΕΕΚ. </a:t>
            </a:r>
            <a:r>
              <a:rPr lang="el-GR" b="1" dirty="0">
                <a:solidFill>
                  <a:schemeClr val="accent6">
                    <a:lumMod val="75000"/>
                  </a:schemeClr>
                </a:solidFill>
              </a:rPr>
              <a:t>Έμφαση για κατάρτιση στο χώρο εργασία</a:t>
            </a:r>
            <a:r>
              <a:rPr lang="el-GR" dirty="0">
                <a:solidFill>
                  <a:schemeClr val="tx1">
                    <a:lumMod val="75000"/>
                    <a:lumOff val="25000"/>
                  </a:schemeClr>
                </a:solidFill>
              </a:rPr>
              <a:t>ς με τη μορφή τοποθέτησης σε μία επιχείρηση. </a:t>
            </a:r>
          </a:p>
          <a:p>
            <a:pPr algn="just"/>
            <a:endParaRPr lang="el-GR" dirty="0">
              <a:solidFill>
                <a:schemeClr val="tx1">
                  <a:lumMod val="75000"/>
                  <a:lumOff val="25000"/>
                </a:schemeClr>
              </a:solidFill>
            </a:endParaRPr>
          </a:p>
          <a:p>
            <a:pPr marL="128588" indent="-128588" algn="just">
              <a:buFont typeface="Arial" panose="020B0604020202020204" pitchFamily="34" charset="0"/>
              <a:buChar char="•"/>
            </a:pPr>
            <a:r>
              <a:rPr lang="el-GR" dirty="0">
                <a:solidFill>
                  <a:schemeClr val="tx1">
                    <a:lumMod val="75000"/>
                    <a:lumOff val="25000"/>
                  </a:schemeClr>
                </a:solidFill>
              </a:rPr>
              <a:t>Η </a:t>
            </a:r>
            <a:r>
              <a:rPr lang="el-GR" b="1" dirty="0">
                <a:solidFill>
                  <a:schemeClr val="accent6">
                    <a:lumMod val="75000"/>
                  </a:schemeClr>
                </a:solidFill>
              </a:rPr>
              <a:t>βασική διαφορά</a:t>
            </a:r>
            <a:r>
              <a:rPr lang="el-GR" dirty="0">
                <a:solidFill>
                  <a:schemeClr val="tx1">
                    <a:lumMod val="75000"/>
                    <a:lumOff val="25000"/>
                  </a:schemeClr>
                </a:solidFill>
              </a:rPr>
              <a:t> </a:t>
            </a:r>
            <a:r>
              <a:rPr lang="el-GR" b="1" dirty="0">
                <a:solidFill>
                  <a:schemeClr val="accent6">
                    <a:lumMod val="75000"/>
                  </a:schemeClr>
                </a:solidFill>
              </a:rPr>
              <a:t>μεταξύ ΟΜΑΔΙΚΗΣ και ΑΤΟΜΙΚΗΣ κινητικότητας</a:t>
            </a:r>
            <a:r>
              <a:rPr lang="el-GR" dirty="0">
                <a:solidFill>
                  <a:schemeClr val="tx1">
                    <a:lumMod val="75000"/>
                    <a:lumOff val="25000"/>
                  </a:schemeClr>
                </a:solidFill>
              </a:rPr>
              <a:t> έγκειται στο </a:t>
            </a:r>
            <a:r>
              <a:rPr lang="el-GR" b="1" dirty="0">
                <a:solidFill>
                  <a:schemeClr val="accent6">
                    <a:lumMod val="75000"/>
                  </a:schemeClr>
                </a:solidFill>
              </a:rPr>
              <a:t>συλλογικό ή ατομικό πρόγραμμα μάθησης</a:t>
            </a:r>
            <a:r>
              <a:rPr lang="el-GR" b="1" dirty="0">
                <a:solidFill>
                  <a:schemeClr val="tx1">
                    <a:lumMod val="75000"/>
                    <a:lumOff val="25000"/>
                  </a:schemeClr>
                </a:solidFill>
              </a:rPr>
              <a:t> </a:t>
            </a:r>
            <a:r>
              <a:rPr lang="el-GR" dirty="0">
                <a:solidFill>
                  <a:schemeClr val="tx1">
                    <a:lumMod val="75000"/>
                    <a:lumOff val="25000"/>
                  </a:schemeClr>
                </a:solidFill>
              </a:rPr>
              <a:t>και</a:t>
            </a:r>
            <a:r>
              <a:rPr lang="el-GR" b="1" dirty="0">
                <a:solidFill>
                  <a:schemeClr val="tx1">
                    <a:lumMod val="75000"/>
                    <a:lumOff val="25000"/>
                  </a:schemeClr>
                </a:solidFill>
              </a:rPr>
              <a:t> </a:t>
            </a:r>
            <a:r>
              <a:rPr lang="el-GR" dirty="0">
                <a:solidFill>
                  <a:schemeClr val="tx1">
                    <a:lumMod val="75000"/>
                    <a:lumOff val="25000"/>
                  </a:schemeClr>
                </a:solidFill>
              </a:rPr>
              <a:t>στο</a:t>
            </a:r>
            <a:r>
              <a:rPr lang="el-GR" b="1" dirty="0">
                <a:solidFill>
                  <a:schemeClr val="tx1">
                    <a:lumMod val="75000"/>
                    <a:lumOff val="25000"/>
                  </a:schemeClr>
                </a:solidFill>
              </a:rPr>
              <a:t> </a:t>
            </a:r>
            <a:r>
              <a:rPr lang="el-GR" b="1" dirty="0">
                <a:solidFill>
                  <a:schemeClr val="accent6">
                    <a:lumMod val="75000"/>
                  </a:schemeClr>
                </a:solidFill>
              </a:rPr>
              <a:t>ύψος των οργανωτικών εξόδων</a:t>
            </a:r>
          </a:p>
          <a:p>
            <a:pPr algn="just"/>
            <a:endParaRPr lang="el-GR" dirty="0">
              <a:solidFill>
                <a:schemeClr val="tx1">
                  <a:lumMod val="75000"/>
                  <a:lumOff val="25000"/>
                </a:schemeClr>
              </a:solidFill>
            </a:endParaRPr>
          </a:p>
          <a:p>
            <a:pPr marL="128588" indent="-128588" algn="just">
              <a:buFont typeface="Arial" panose="020B0604020202020204" pitchFamily="34" charset="0"/>
              <a:buChar char="•"/>
            </a:pPr>
            <a:r>
              <a:rPr lang="el-GR" b="1" dirty="0">
                <a:solidFill>
                  <a:schemeClr val="accent6">
                    <a:lumMod val="75000"/>
                  </a:schemeClr>
                </a:solidFill>
              </a:rPr>
              <a:t>Ομαδική κινητικότητα μπορεί να πραγματοποιηθεί και στην έδρα ενός θεσμικού οργάνου της ΕΕ</a:t>
            </a:r>
            <a:r>
              <a:rPr lang="el-GR" dirty="0">
                <a:solidFill>
                  <a:schemeClr val="tx1">
                    <a:lumMod val="75000"/>
                    <a:lumOff val="25000"/>
                  </a:schemeClr>
                </a:solidFill>
              </a:rPr>
              <a:t>, εάν η δραστηριότητα οργανώνεται σε θεσμικό όργανο της ΕΕ ή σε συνεργασία με αυτό. </a:t>
            </a:r>
          </a:p>
          <a:p>
            <a:pPr algn="just"/>
            <a:endParaRPr lang="el-GR" dirty="0">
              <a:solidFill>
                <a:schemeClr val="tx1">
                  <a:lumMod val="75000"/>
                  <a:lumOff val="25000"/>
                </a:schemeClr>
              </a:solidFill>
            </a:endParaRPr>
          </a:p>
          <a:p>
            <a:pPr marL="128588" indent="-128588" algn="just">
              <a:buFont typeface="Arial" panose="020B0604020202020204" pitchFamily="34" charset="0"/>
              <a:buChar char="•"/>
            </a:pPr>
            <a:r>
              <a:rPr lang="el-GR" dirty="0">
                <a:solidFill>
                  <a:schemeClr val="tx1">
                    <a:lumMod val="75000"/>
                    <a:lumOff val="25000"/>
                  </a:schemeClr>
                </a:solidFill>
              </a:rPr>
              <a:t>Στις </a:t>
            </a:r>
            <a:r>
              <a:rPr lang="el-GR" b="1" dirty="0">
                <a:solidFill>
                  <a:schemeClr val="accent6">
                    <a:lumMod val="75000"/>
                  </a:schemeClr>
                </a:solidFill>
              </a:rPr>
              <a:t>ομαδικές δραστηριότητες</a:t>
            </a:r>
            <a:r>
              <a:rPr lang="el-GR" dirty="0">
                <a:solidFill>
                  <a:schemeClr val="tx1">
                    <a:lumMod val="75000"/>
                    <a:lumOff val="25000"/>
                  </a:schemeClr>
                </a:solidFill>
              </a:rPr>
              <a:t> πρέπει να συμμετέχουν </a:t>
            </a:r>
            <a:r>
              <a:rPr lang="el-GR" b="1" dirty="0">
                <a:solidFill>
                  <a:schemeClr val="accent6">
                    <a:lumMod val="75000"/>
                  </a:schemeClr>
                </a:solidFill>
              </a:rPr>
              <a:t>εκπαιδευόμενοι από τουλάχιστον </a:t>
            </a:r>
          </a:p>
          <a:p>
            <a:pPr algn="just"/>
            <a:r>
              <a:rPr lang="el-GR" b="1" dirty="0">
                <a:solidFill>
                  <a:schemeClr val="accent6">
                    <a:lumMod val="75000"/>
                  </a:schemeClr>
                </a:solidFill>
              </a:rPr>
              <a:t>  δύο κράτη μέλη της ΕΕ ή τρίτες χώρες συνδεδεμένες με το πρόγραμμα</a:t>
            </a:r>
            <a:r>
              <a:rPr lang="el-GR" dirty="0">
                <a:solidFill>
                  <a:schemeClr val="tx1">
                    <a:lumMod val="75000"/>
                    <a:lumOff val="25000"/>
                  </a:schemeClr>
                </a:solidFill>
              </a:rPr>
              <a:t>.</a:t>
            </a:r>
          </a:p>
        </p:txBody>
      </p:sp>
      <p:sp>
        <p:nvSpPr>
          <p:cNvPr id="2" name="Rectangle 1">
            <a:extLst>
              <a:ext uri="{FF2B5EF4-FFF2-40B4-BE49-F238E27FC236}">
                <a16:creationId xmlns:a16="http://schemas.microsoft.com/office/drawing/2014/main" id="{488BD6F7-3685-614B-96E2-EF0AAF6EDB86}"/>
              </a:ext>
            </a:extLst>
          </p:cNvPr>
          <p:cNvSpPr/>
          <p:nvPr/>
        </p:nvSpPr>
        <p:spPr>
          <a:xfrm>
            <a:off x="0" y="-18794"/>
            <a:ext cx="12192000" cy="927515"/>
          </a:xfrm>
          <a:prstGeom prst="rect">
            <a:avLst/>
          </a:prstGeom>
          <a:solidFill>
            <a:srgbClr val="2FA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9706D20B-DE0A-A1F5-9080-411770803347}"/>
              </a:ext>
            </a:extLst>
          </p:cNvPr>
          <p:cNvSpPr txBox="1">
            <a:spLocks/>
          </p:cNvSpPr>
          <p:nvPr/>
        </p:nvSpPr>
        <p:spPr>
          <a:xfrm>
            <a:off x="1981200" y="-3160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lumMod val="75000"/>
                    <a:lumOff val="25000"/>
                  </a:schemeClr>
                </a:solidFill>
                <a:latin typeface="+mj-lt"/>
                <a:ea typeface="+mj-ea"/>
                <a:cs typeface="+mj-cs"/>
              </a:defRPr>
            </a:lvl1pPr>
          </a:lstStyle>
          <a:p>
            <a:r>
              <a:rPr lang="el-GR" sz="2800" dirty="0">
                <a:solidFill>
                  <a:schemeClr val="bg1"/>
                </a:solidFill>
                <a:latin typeface="Century Gothic" panose="020B0502020202020204" pitchFamily="34" charset="0"/>
              </a:rPr>
              <a:t>Διευκρινίσεις – Κινητικότητα Εκπαιδευομένων</a:t>
            </a:r>
            <a:endParaRPr lang="en-GB" sz="2800" dirty="0">
              <a:solidFill>
                <a:schemeClr val="bg1"/>
              </a:solidFill>
              <a:latin typeface="Century Gothic" panose="020B0502020202020204" pitchFamily="34" charset="0"/>
            </a:endParaRPr>
          </a:p>
        </p:txBody>
      </p:sp>
      <p:pic>
        <p:nvPicPr>
          <p:cNvPr id="6" name="Picture 5">
            <a:extLst>
              <a:ext uri="{FF2B5EF4-FFF2-40B4-BE49-F238E27FC236}">
                <a16:creationId xmlns:a16="http://schemas.microsoft.com/office/drawing/2014/main" id="{D7FF70EA-D024-73CE-3E3A-5AA1D5D4A9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54901" y="6131970"/>
            <a:ext cx="639485" cy="547845"/>
          </a:xfrm>
          <a:prstGeom prst="rect">
            <a:avLst/>
          </a:prstGeom>
        </p:spPr>
      </p:pic>
    </p:spTree>
    <p:extLst>
      <p:ext uri="{BB962C8B-B14F-4D97-AF65-F5344CB8AC3E}">
        <p14:creationId xmlns:p14="http://schemas.microsoft.com/office/powerpoint/2010/main" val="42767893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0"/>
            <a:ext cx="12192000" cy="590309"/>
          </a:xfrm>
          <a:prstGeom prst="rect">
            <a:avLst/>
          </a:prstGeom>
          <a:solidFill>
            <a:srgbClr val="2FA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281834" y="76584"/>
            <a:ext cx="5046381" cy="492443"/>
          </a:xfrm>
          <a:prstGeom prst="rect">
            <a:avLst/>
          </a:prstGeom>
          <a:noFill/>
        </p:spPr>
        <p:txBody>
          <a:bodyPr wrap="none" rtlCol="0">
            <a:spAutoFit/>
          </a:bodyPr>
          <a:lstStyle/>
          <a:p>
            <a:r>
              <a:rPr lang="el-GR" sz="2600" b="1" dirty="0">
                <a:solidFill>
                  <a:schemeClr val="bg1"/>
                </a:solidFill>
              </a:rPr>
              <a:t>ΠΡΟΠΑΡΑΣΚΕΥΑΣΤΙΚΕΣ ΕΠΙΣΚΕΨΕΙΣ</a:t>
            </a:r>
            <a:endParaRPr lang="en-GB" sz="2600" b="1" dirty="0">
              <a:solidFill>
                <a:schemeClr val="bg1"/>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54901" y="6131970"/>
            <a:ext cx="639485" cy="547845"/>
          </a:xfrm>
          <a:prstGeom prst="rect">
            <a:avLst/>
          </a:prstGeom>
        </p:spPr>
      </p:pic>
      <p:sp>
        <p:nvSpPr>
          <p:cNvPr id="22" name="Rectangle 21"/>
          <p:cNvSpPr/>
          <p:nvPr/>
        </p:nvSpPr>
        <p:spPr>
          <a:xfrm>
            <a:off x="598432" y="938830"/>
            <a:ext cx="5736428" cy="6001643"/>
          </a:xfrm>
          <a:prstGeom prst="rect">
            <a:avLst/>
          </a:prstGeom>
        </p:spPr>
        <p:txBody>
          <a:bodyPr wrap="square">
            <a:spAutoFit/>
          </a:bodyPr>
          <a:lstStyle/>
          <a:p>
            <a:pPr marL="285750" indent="-285750">
              <a:buFont typeface="Wingdings" panose="05000000000000000000" pitchFamily="2" charset="2"/>
              <a:buChar char="ü"/>
            </a:pPr>
            <a:r>
              <a:rPr lang="el-GR" sz="2400" dirty="0"/>
              <a:t>Σύντομες επισκέψεις (</a:t>
            </a:r>
            <a:r>
              <a:rPr lang="el-GR" sz="2400" b="1" dirty="0"/>
              <a:t>1-2 μέρες</a:t>
            </a:r>
            <a:r>
              <a:rPr lang="el-GR" sz="2400" dirty="0"/>
              <a:t>) σε έναν υποψήφιο οργανισμό υποδοχής</a:t>
            </a:r>
          </a:p>
          <a:p>
            <a:endParaRPr lang="el-GR" sz="2400" dirty="0"/>
          </a:p>
          <a:p>
            <a:pPr marL="285750" indent="-285750">
              <a:buFont typeface="Wingdings" panose="05000000000000000000" pitchFamily="2" charset="2"/>
              <a:buChar char="ü"/>
            </a:pPr>
            <a:r>
              <a:rPr lang="el-GR" sz="2400" dirty="0"/>
              <a:t>Μέχρι </a:t>
            </a:r>
            <a:r>
              <a:rPr lang="el-GR" sz="2400" b="1" dirty="0"/>
              <a:t>3 άτομα </a:t>
            </a:r>
            <a:r>
              <a:rPr lang="el-GR" sz="2400" dirty="0"/>
              <a:t>ανά επίσκεψη και μέχρι </a:t>
            </a:r>
            <a:r>
              <a:rPr lang="el-GR" sz="2400" b="1" dirty="0"/>
              <a:t>1 επίσκεψη </a:t>
            </a:r>
            <a:r>
              <a:rPr lang="el-GR" sz="2400" dirty="0"/>
              <a:t>ανά οργανισμό υποδοχής</a:t>
            </a:r>
          </a:p>
          <a:p>
            <a:endParaRPr lang="el-GR" sz="2400" dirty="0"/>
          </a:p>
          <a:p>
            <a:pPr marL="285750" indent="-285750">
              <a:buFont typeface="Wingdings" panose="05000000000000000000" pitchFamily="2" charset="2"/>
              <a:buChar char="ü"/>
            </a:pPr>
            <a:r>
              <a:rPr lang="el-GR" sz="2400" dirty="0"/>
              <a:t>Για διασφάλιση της ποιότητας των επερχόμενων κινητικοτήτων ή τη </a:t>
            </a:r>
            <a:r>
              <a:rPr lang="el-GR" sz="2400" b="1" dirty="0"/>
              <a:t>διευκόλυνση νέας συνεργασίας </a:t>
            </a:r>
            <a:r>
              <a:rPr lang="el-GR" sz="2400" dirty="0"/>
              <a:t>με κάποιον οργανισμό υποδοχής</a:t>
            </a:r>
          </a:p>
          <a:p>
            <a:pPr marL="285750" indent="-285750">
              <a:buFont typeface="Wingdings" panose="05000000000000000000" pitchFamily="2" charset="2"/>
              <a:buChar char="ü"/>
            </a:pPr>
            <a:endParaRPr lang="el-GR" sz="2400" dirty="0"/>
          </a:p>
          <a:p>
            <a:pPr marL="285750" indent="-285750">
              <a:buFont typeface="Wingdings" panose="05000000000000000000" pitchFamily="2" charset="2"/>
              <a:buChar char="ü"/>
            </a:pPr>
            <a:r>
              <a:rPr lang="el-GR" sz="2400" dirty="0"/>
              <a:t>Αξιοποιούνται συνήθως πριν από κινητικότητες </a:t>
            </a:r>
            <a:r>
              <a:rPr lang="el-GR" sz="2400" b="1" dirty="0"/>
              <a:t>ατόμων με λιγότερες ευκαιρίες και μακράς διάρκειας κινητικότητες</a:t>
            </a:r>
            <a:endParaRPr lang="el-GR" sz="2400" dirty="0"/>
          </a:p>
          <a:p>
            <a:endParaRPr lang="el-GR" sz="2400" dirty="0"/>
          </a:p>
        </p:txBody>
      </p:sp>
      <p:sp>
        <p:nvSpPr>
          <p:cNvPr id="8" name="Rectangle: Rounded Corners 7">
            <a:extLst>
              <a:ext uri="{FF2B5EF4-FFF2-40B4-BE49-F238E27FC236}">
                <a16:creationId xmlns:a16="http://schemas.microsoft.com/office/drawing/2014/main" id="{EDDA7672-800F-7B9E-703D-5C85CEE73F4F}"/>
              </a:ext>
            </a:extLst>
          </p:cNvPr>
          <p:cNvSpPr/>
          <p:nvPr/>
        </p:nvSpPr>
        <p:spPr>
          <a:xfrm>
            <a:off x="7455877" y="1029733"/>
            <a:ext cx="2903974" cy="451695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l-GR" sz="2000" b="1" dirty="0"/>
              <a:t>ΠΟΙΟΙ ΣΥΜΜΕΤΕΧΟΥΝ</a:t>
            </a:r>
            <a:r>
              <a:rPr lang="en-US" sz="2000" b="1" dirty="0"/>
              <a:t>:</a:t>
            </a:r>
          </a:p>
          <a:p>
            <a:pPr algn="ctr"/>
            <a:endParaRPr lang="el-GR" sz="2000" dirty="0"/>
          </a:p>
          <a:p>
            <a:pPr algn="ctr"/>
            <a:r>
              <a:rPr lang="el-GR" sz="2000" dirty="0"/>
              <a:t>Μέλη του προσωπικού, κατά κανόνα</a:t>
            </a:r>
          </a:p>
          <a:p>
            <a:pPr algn="ctr"/>
            <a:r>
              <a:rPr lang="el-GR" sz="2000" dirty="0"/>
              <a:t> </a:t>
            </a:r>
          </a:p>
          <a:p>
            <a:pPr algn="ctr"/>
            <a:r>
              <a:rPr lang="el-GR" sz="2000" dirty="0"/>
              <a:t>Συμμετέχοντες</a:t>
            </a:r>
            <a:r>
              <a:rPr lang="en-US" sz="2000" dirty="0"/>
              <a:t> </a:t>
            </a:r>
            <a:r>
              <a:rPr lang="el-GR" sz="2000" dirty="0"/>
              <a:t>με λιγότερες ευκαιρίες</a:t>
            </a:r>
          </a:p>
          <a:p>
            <a:pPr algn="ctr"/>
            <a:endParaRPr lang="el-GR" sz="2000" dirty="0"/>
          </a:p>
          <a:p>
            <a:pPr algn="ctr"/>
            <a:r>
              <a:rPr lang="el-GR" sz="2000" dirty="0"/>
              <a:t>Εκπαιδευόμενοι σε μεγάλης διάρκειας κινητικότητες </a:t>
            </a:r>
            <a:endParaRPr lang="en-US" sz="2000" dirty="0"/>
          </a:p>
        </p:txBody>
      </p:sp>
      <p:pic>
        <p:nvPicPr>
          <p:cNvPr id="10" name="Graphic 9" descr="Exclamation mark with solid fill">
            <a:extLst>
              <a:ext uri="{FF2B5EF4-FFF2-40B4-BE49-F238E27FC236}">
                <a16:creationId xmlns:a16="http://schemas.microsoft.com/office/drawing/2014/main" id="{73964FF8-D5D0-4F0B-560A-775BAEC02101}"/>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5465375" y="6110332"/>
            <a:ext cx="449359" cy="449359"/>
          </a:xfrm>
          <a:prstGeom prst="rect">
            <a:avLst/>
          </a:prstGeom>
        </p:spPr>
      </p:pic>
      <p:sp>
        <p:nvSpPr>
          <p:cNvPr id="13" name="TextBox 12">
            <a:extLst>
              <a:ext uri="{FF2B5EF4-FFF2-40B4-BE49-F238E27FC236}">
                <a16:creationId xmlns:a16="http://schemas.microsoft.com/office/drawing/2014/main" id="{60E26C6A-A9C8-B512-C0D9-F31E4D8F9D56}"/>
              </a:ext>
            </a:extLst>
          </p:cNvPr>
          <p:cNvSpPr txBox="1"/>
          <p:nvPr/>
        </p:nvSpPr>
        <p:spPr>
          <a:xfrm>
            <a:off x="5465375" y="6110332"/>
            <a:ext cx="6094324" cy="646331"/>
          </a:xfrm>
          <a:prstGeom prst="rect">
            <a:avLst/>
          </a:prstGeom>
          <a:noFill/>
        </p:spPr>
        <p:txBody>
          <a:bodyPr wrap="square">
            <a:spAutoFit/>
          </a:bodyPr>
          <a:lstStyle/>
          <a:p>
            <a:pPr algn="ctr"/>
            <a:r>
              <a:rPr lang="el-GR" i="1" dirty="0"/>
              <a:t>Δεν αποτελεί ανεξάρτητη δραστηριότητα αλλά λειτουργεί υποστηρικτικά</a:t>
            </a:r>
          </a:p>
        </p:txBody>
      </p:sp>
    </p:spTree>
    <p:extLst>
      <p:ext uri="{BB962C8B-B14F-4D97-AF65-F5344CB8AC3E}">
        <p14:creationId xmlns:p14="http://schemas.microsoft.com/office/powerpoint/2010/main" val="6965487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0"/>
            <a:ext cx="12192000" cy="590309"/>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434234" y="71560"/>
            <a:ext cx="5363841" cy="492443"/>
          </a:xfrm>
          <a:prstGeom prst="rect">
            <a:avLst/>
          </a:prstGeom>
          <a:noFill/>
        </p:spPr>
        <p:txBody>
          <a:bodyPr wrap="none" rtlCol="0">
            <a:spAutoFit/>
          </a:bodyPr>
          <a:lstStyle/>
          <a:p>
            <a:r>
              <a:rPr lang="el-GR" sz="2600" b="1" dirty="0">
                <a:solidFill>
                  <a:schemeClr val="bg1"/>
                </a:solidFill>
              </a:rPr>
              <a:t>ΑΛΛΕΣ ΕΠΙΛΕΞΙΜΕΣ ΔΡΑΣΤΗΡΙΟΤΗΤΕΣ</a:t>
            </a:r>
            <a:endParaRPr lang="en-GB" sz="2600" b="1" dirty="0">
              <a:solidFill>
                <a:schemeClr val="bg1"/>
              </a:solidFill>
            </a:endParaRPr>
          </a:p>
        </p:txBody>
      </p:sp>
      <p:sp>
        <p:nvSpPr>
          <p:cNvPr id="3" name="TextBox 2"/>
          <p:cNvSpPr txBox="1"/>
          <p:nvPr/>
        </p:nvSpPr>
        <p:spPr>
          <a:xfrm>
            <a:off x="5833275" y="1493319"/>
            <a:ext cx="5478197" cy="892552"/>
          </a:xfrm>
          <a:prstGeom prst="rect">
            <a:avLst/>
          </a:prstGeom>
          <a:noFill/>
        </p:spPr>
        <p:txBody>
          <a:bodyPr wrap="square" rtlCol="0">
            <a:spAutoFit/>
          </a:bodyPr>
          <a:lstStyle/>
          <a:p>
            <a:pPr lvl="0">
              <a:defRPr/>
            </a:pPr>
            <a:r>
              <a:rPr lang="el-GR" sz="2600" b="1" dirty="0">
                <a:solidFill>
                  <a:schemeClr val="bg1"/>
                </a:solidFill>
                <a:latin typeface="Calibri" panose="020F0502020204030204" pitchFamily="34" charset="0"/>
                <a:ea typeface="Calibri" panose="020F0502020204030204" pitchFamily="34" charset="0"/>
                <a:cs typeface="Calibri" panose="020F0502020204030204" pitchFamily="34" charset="0"/>
              </a:rPr>
              <a:t>ΟΜΑΔΙΚΗ ΚΙΝΗΤΙΚΟΤΗΤΑ</a:t>
            </a:r>
          </a:p>
          <a:p>
            <a:pPr lvl="0">
              <a:defRPr/>
            </a:pPr>
            <a:r>
              <a:rPr lang="el-GR" sz="2400" dirty="0">
                <a:solidFill>
                  <a:schemeClr val="bg1"/>
                </a:solidFill>
                <a:latin typeface="Calibri" panose="020F0502020204030204" pitchFamily="34" charset="0"/>
                <a:ea typeface="Calibri" panose="020F0502020204030204" pitchFamily="34" charset="0"/>
                <a:cs typeface="Calibri" panose="020F0502020204030204" pitchFamily="34" charset="0"/>
              </a:rPr>
              <a:t>2 – 30 μέρες</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4319" y="5994400"/>
            <a:ext cx="800068" cy="685416"/>
          </a:xfrm>
          <a:prstGeom prst="rect">
            <a:avLst/>
          </a:prstGeom>
        </p:spPr>
      </p:pic>
      <p:sp>
        <p:nvSpPr>
          <p:cNvPr id="13" name="TextBox 12"/>
          <p:cNvSpPr txBox="1"/>
          <p:nvPr/>
        </p:nvSpPr>
        <p:spPr>
          <a:xfrm>
            <a:off x="5833274" y="3240012"/>
            <a:ext cx="5478197" cy="892552"/>
          </a:xfrm>
          <a:prstGeom prst="rect">
            <a:avLst/>
          </a:prstGeom>
          <a:noFill/>
        </p:spPr>
        <p:txBody>
          <a:bodyPr wrap="square" rtlCol="0">
            <a:spAutoFit/>
          </a:bodyPr>
          <a:lstStyle/>
          <a:p>
            <a:pPr lvl="0">
              <a:defRPr/>
            </a:pPr>
            <a:r>
              <a:rPr lang="el-GR" sz="2600" b="1" dirty="0">
                <a:solidFill>
                  <a:schemeClr val="bg1"/>
                </a:solidFill>
                <a:latin typeface="Calibri" panose="020F0502020204030204" pitchFamily="34" charset="0"/>
                <a:ea typeface="Calibri" panose="020F0502020204030204" pitchFamily="34" charset="0"/>
                <a:cs typeface="Calibri" panose="020F0502020204030204" pitchFamily="34" charset="0"/>
              </a:rPr>
              <a:t>ΒΡΑΧΥΧΡΟΝΙΑ ΚΙΝΗΤΙΚΟΤΗΤΑ</a:t>
            </a:r>
          </a:p>
          <a:p>
            <a:pPr lvl="0">
              <a:defRPr/>
            </a:pPr>
            <a:r>
              <a:rPr lang="el-GR" sz="2400" dirty="0">
                <a:solidFill>
                  <a:schemeClr val="bg1"/>
                </a:solidFill>
                <a:latin typeface="Calibri" panose="020F0502020204030204" pitchFamily="34" charset="0"/>
                <a:ea typeface="Calibri" panose="020F0502020204030204" pitchFamily="34" charset="0"/>
                <a:cs typeface="Calibri" panose="020F0502020204030204" pitchFamily="34" charset="0"/>
              </a:rPr>
              <a:t>2 – 29 μέρες</a:t>
            </a:r>
          </a:p>
        </p:txBody>
      </p:sp>
      <p:sp>
        <p:nvSpPr>
          <p:cNvPr id="15" name="TextBox 14"/>
          <p:cNvSpPr txBox="1"/>
          <p:nvPr/>
        </p:nvSpPr>
        <p:spPr>
          <a:xfrm>
            <a:off x="5833274" y="4913855"/>
            <a:ext cx="5478197" cy="892552"/>
          </a:xfrm>
          <a:prstGeom prst="rect">
            <a:avLst/>
          </a:prstGeom>
          <a:noFill/>
        </p:spPr>
        <p:txBody>
          <a:bodyPr wrap="square" rtlCol="0">
            <a:spAutoFit/>
          </a:bodyPr>
          <a:lstStyle/>
          <a:p>
            <a:pPr lvl="0">
              <a:defRPr/>
            </a:pPr>
            <a:r>
              <a:rPr lang="el-GR" sz="2600" b="1" dirty="0">
                <a:solidFill>
                  <a:schemeClr val="bg1"/>
                </a:solidFill>
                <a:latin typeface="Calibri" panose="020F0502020204030204" pitchFamily="34" charset="0"/>
                <a:ea typeface="Calibri" panose="020F0502020204030204" pitchFamily="34" charset="0"/>
                <a:cs typeface="Calibri" panose="020F0502020204030204" pitchFamily="34" charset="0"/>
              </a:rPr>
              <a:t>ΜΑΚΡΟΧΡΟΝΙΑ ΚΙΝΗΤΙΚΟΤΗΤΑ</a:t>
            </a:r>
          </a:p>
          <a:p>
            <a:pPr lvl="0">
              <a:defRPr/>
            </a:pPr>
            <a:r>
              <a:rPr lang="el-GR" sz="2400" dirty="0">
                <a:solidFill>
                  <a:schemeClr val="bg1"/>
                </a:solidFill>
                <a:latin typeface="Calibri" panose="020F0502020204030204" pitchFamily="34" charset="0"/>
                <a:ea typeface="Calibri" panose="020F0502020204030204" pitchFamily="34" charset="0"/>
                <a:cs typeface="Calibri" panose="020F0502020204030204" pitchFamily="34" charset="0"/>
              </a:rPr>
              <a:t>30 – 365 μέρες</a:t>
            </a:r>
          </a:p>
        </p:txBody>
      </p:sp>
      <p:sp>
        <p:nvSpPr>
          <p:cNvPr id="16" name="Rectangle 15"/>
          <p:cNvSpPr/>
          <p:nvPr/>
        </p:nvSpPr>
        <p:spPr>
          <a:xfrm>
            <a:off x="683880" y="828086"/>
            <a:ext cx="10766715" cy="1153142"/>
          </a:xfrm>
          <a:prstGeom prst="rect">
            <a:avLst/>
          </a:prstGeom>
          <a:solidFill>
            <a:srgbClr val="2FA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p:cNvSpPr txBox="1"/>
          <p:nvPr/>
        </p:nvSpPr>
        <p:spPr>
          <a:xfrm>
            <a:off x="983086" y="864208"/>
            <a:ext cx="10328385" cy="984885"/>
          </a:xfrm>
          <a:prstGeom prst="rect">
            <a:avLst/>
          </a:prstGeom>
          <a:noFill/>
        </p:spPr>
        <p:txBody>
          <a:bodyPr wrap="square" rtlCol="0">
            <a:spAutoFit/>
          </a:bodyPr>
          <a:lstStyle/>
          <a:p>
            <a:pPr lvl="0" algn="ctr">
              <a:lnSpc>
                <a:spcPct val="150000"/>
              </a:lnSpc>
              <a:defRPr/>
            </a:pPr>
            <a:r>
              <a:rPr lang="el-GR" sz="2400" b="1" dirty="0">
                <a:solidFill>
                  <a:schemeClr val="bg1"/>
                </a:solidFill>
                <a:latin typeface="Calibri" panose="020F0502020204030204" pitchFamily="34" charset="0"/>
                <a:ea typeface="Calibri" panose="020F0502020204030204" pitchFamily="34" charset="0"/>
                <a:cs typeface="Calibri" panose="020F0502020204030204" pitchFamily="34" charset="0"/>
              </a:rPr>
              <a:t>ΕΙΣΕΡΧΟΜΕΝΕΣ ΚΙΝΗΤΙΚΟΤΗΤΕΣ</a:t>
            </a:r>
          </a:p>
          <a:p>
            <a:pPr lvl="0" algn="ctr">
              <a:defRPr/>
            </a:pPr>
            <a:r>
              <a:rPr lang="el-GR" sz="2200" dirty="0">
                <a:solidFill>
                  <a:schemeClr val="bg1"/>
                </a:solidFill>
                <a:latin typeface="Calibri" panose="020F0502020204030204" pitchFamily="34" charset="0"/>
                <a:ea typeface="Calibri" panose="020F0502020204030204" pitchFamily="34" charset="0"/>
                <a:cs typeface="Calibri" panose="020F0502020204030204" pitchFamily="34" charset="0"/>
              </a:rPr>
              <a:t>Ο εγκεκριμένος οργανισμός λειτουργεί</a:t>
            </a:r>
            <a:r>
              <a:rPr lang="en-US" sz="220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l-GR" sz="2200" dirty="0">
                <a:solidFill>
                  <a:schemeClr val="bg1"/>
                </a:solidFill>
                <a:latin typeface="Calibri" panose="020F0502020204030204" pitchFamily="34" charset="0"/>
                <a:ea typeface="Calibri" panose="020F0502020204030204" pitchFamily="34" charset="0"/>
                <a:cs typeface="Calibri" panose="020F0502020204030204" pitchFamily="34" charset="0"/>
              </a:rPr>
              <a:t>ως </a:t>
            </a:r>
            <a:r>
              <a:rPr lang="el-GR" sz="2200" b="1" dirty="0">
                <a:solidFill>
                  <a:schemeClr val="bg1"/>
                </a:solidFill>
                <a:latin typeface="Calibri" panose="020F0502020204030204" pitchFamily="34" charset="0"/>
                <a:ea typeface="Calibri" panose="020F0502020204030204" pitchFamily="34" charset="0"/>
                <a:cs typeface="Calibri" panose="020F0502020204030204" pitchFamily="34" charset="0"/>
              </a:rPr>
              <a:t>ΟΡΓΑΝΙΣΜΟΣ ΥΠΟΔΟΧΗΣ.</a:t>
            </a:r>
            <a:r>
              <a:rPr lang="el-GR" sz="2200" dirty="0">
                <a:solidFill>
                  <a:schemeClr val="bg1"/>
                </a:solidFill>
                <a:latin typeface="Calibri" panose="020F0502020204030204" pitchFamily="34" charset="0"/>
                <a:ea typeface="Calibri" panose="020F0502020204030204" pitchFamily="34" charset="0"/>
                <a:cs typeface="Calibri" panose="020F0502020204030204" pitchFamily="34" charset="0"/>
              </a:rPr>
              <a:t> </a:t>
            </a:r>
          </a:p>
        </p:txBody>
      </p:sp>
      <p:sp>
        <p:nvSpPr>
          <p:cNvPr id="18" name="Rectangle 17"/>
          <p:cNvSpPr/>
          <p:nvPr/>
        </p:nvSpPr>
        <p:spPr>
          <a:xfrm>
            <a:off x="683880" y="1981228"/>
            <a:ext cx="10766715" cy="4501950"/>
          </a:xfrm>
          <a:prstGeom prst="rect">
            <a:avLst/>
          </a:prstGeom>
          <a:solidFill>
            <a:schemeClr val="accent6">
              <a:lumMod val="60000"/>
              <a:lumOff val="4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solidFill>
                  <a:srgbClr val="9D72B5"/>
                </a:solidFill>
              </a:rPr>
              <a:t>1. ΠΡΟΣΚΕΚΛΗΜΕΝΟΙ ΕΜΠΕΙΡΟΓΝΩΜΟΝΕΣ</a:t>
            </a:r>
            <a:endParaRPr lang="en-US" sz="2400" b="1" dirty="0">
              <a:solidFill>
                <a:srgbClr val="9D72B5"/>
              </a:solidFill>
            </a:endParaRPr>
          </a:p>
          <a:p>
            <a:pPr algn="ctr"/>
            <a:r>
              <a:rPr lang="en-GB" i="1" dirty="0">
                <a:solidFill>
                  <a:srgbClr val="0070C0"/>
                </a:solidFill>
              </a:rPr>
              <a:t>(</a:t>
            </a:r>
            <a:r>
              <a:rPr lang="el-GR" i="1" dirty="0">
                <a:solidFill>
                  <a:srgbClr val="0070C0"/>
                </a:solidFill>
              </a:rPr>
              <a:t>Εκπαιδευτές, Εκπαιδευτικοί, Εμπειρογνώμονες σε θέματα χάραξης πολιτικής ή άλλοι εξειδικευμένοι επαγγελματίες από το εξωτερικό για βελτίωση της εκπαίδευσης στον Οργανισμό Υποδοχής)</a:t>
            </a:r>
          </a:p>
          <a:p>
            <a:pPr algn="ctr"/>
            <a:r>
              <a:rPr lang="el-GR" sz="2200" dirty="0">
                <a:solidFill>
                  <a:srgbClr val="0070C0"/>
                </a:solidFill>
              </a:rPr>
              <a:t>2 – 60 μέρες</a:t>
            </a:r>
            <a:endParaRPr lang="en-US" sz="2200" dirty="0">
              <a:solidFill>
                <a:srgbClr val="0070C0"/>
              </a:solidFill>
            </a:endParaRPr>
          </a:p>
          <a:p>
            <a:pPr algn="ctr"/>
            <a:endParaRPr lang="el-GR" sz="2200" dirty="0">
              <a:solidFill>
                <a:srgbClr val="1EA7AE"/>
              </a:solidFill>
            </a:endParaRPr>
          </a:p>
          <a:p>
            <a:pPr algn="ctr"/>
            <a:endParaRPr lang="el-GR" sz="2200" dirty="0">
              <a:solidFill>
                <a:srgbClr val="1EA7AE"/>
              </a:solidFill>
            </a:endParaRPr>
          </a:p>
          <a:p>
            <a:pPr algn="ctr"/>
            <a:r>
              <a:rPr lang="el-GR" sz="2400" b="1" dirty="0">
                <a:solidFill>
                  <a:srgbClr val="168586"/>
                </a:solidFill>
              </a:rPr>
              <a:t>2. ΥΠΟΔΟΧΗ ΕΚΠΑΙΔΕΥΤΙΚΩΝ ΚΑΙ ΕΚΠΑΙΔΕΥΤΩΝ</a:t>
            </a:r>
          </a:p>
          <a:p>
            <a:pPr algn="ctr"/>
            <a:r>
              <a:rPr lang="el-GR" i="1" dirty="0">
                <a:solidFill>
                  <a:srgbClr val="168586"/>
                </a:solidFill>
              </a:rPr>
              <a:t>(Τα άτομα που μπορούν να επωφεληθούν είναι φοιτητές ή πρόσφατοι απόφοιτοι πανεπιστημίων που προορίζονται να γίνουν εκπαιδευτές ή εκπαιδευτικοί)</a:t>
            </a:r>
            <a:r>
              <a:rPr lang="en-US" i="1" dirty="0">
                <a:solidFill>
                  <a:srgbClr val="168586"/>
                </a:solidFill>
              </a:rPr>
              <a:t> </a:t>
            </a:r>
            <a:endParaRPr lang="el-GR" i="1" dirty="0">
              <a:solidFill>
                <a:srgbClr val="168586"/>
              </a:solidFill>
            </a:endParaRPr>
          </a:p>
          <a:p>
            <a:pPr algn="ctr"/>
            <a:r>
              <a:rPr lang="el-GR" sz="2200" dirty="0">
                <a:solidFill>
                  <a:srgbClr val="168586"/>
                </a:solidFill>
              </a:rPr>
              <a:t>10 – 365 μέρες*</a:t>
            </a:r>
          </a:p>
          <a:p>
            <a:pPr algn="ctr"/>
            <a:endParaRPr lang="el-GR" sz="2200" dirty="0">
              <a:solidFill>
                <a:srgbClr val="1EA7AE"/>
              </a:solidFill>
            </a:endParaRPr>
          </a:p>
          <a:p>
            <a:pPr algn="ctr"/>
            <a:r>
              <a:rPr lang="el-GR" b="1" dirty="0">
                <a:solidFill>
                  <a:srgbClr val="9D72B5"/>
                </a:solidFill>
              </a:rPr>
              <a:t>* Προβλέπονται οργανωτικά έξοδα για τον δικαιούχο οργανισμό. </a:t>
            </a:r>
          </a:p>
          <a:p>
            <a:pPr algn="ctr"/>
            <a:r>
              <a:rPr lang="el-GR" b="1" dirty="0">
                <a:solidFill>
                  <a:srgbClr val="9D72B5"/>
                </a:solidFill>
              </a:rPr>
              <a:t>Διαμονή και διατροφή καλύπτονται είτε από τον οργανισμό αποστολής είτε από τον οργανισμό υποδοχής</a:t>
            </a:r>
            <a:r>
              <a:rPr lang="el-GR" dirty="0">
                <a:solidFill>
                  <a:srgbClr val="9D72B5"/>
                </a:solidFill>
              </a:rPr>
              <a:t>. </a:t>
            </a:r>
          </a:p>
          <a:p>
            <a:pPr algn="ctr"/>
            <a:endParaRPr lang="el-GR" sz="2200" dirty="0">
              <a:solidFill>
                <a:srgbClr val="1EA7AE"/>
              </a:solidFill>
            </a:endParaRPr>
          </a:p>
        </p:txBody>
      </p:sp>
    </p:spTree>
    <p:extLst>
      <p:ext uri="{BB962C8B-B14F-4D97-AF65-F5344CB8AC3E}">
        <p14:creationId xmlns:p14="http://schemas.microsoft.com/office/powerpoint/2010/main" val="32476526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8"/>
          <p:cNvSpPr/>
          <p:nvPr/>
        </p:nvSpPr>
        <p:spPr>
          <a:xfrm>
            <a:off x="428646" y="791827"/>
            <a:ext cx="11334708" cy="4398600"/>
          </a:xfrm>
          <a:prstGeom prst="rect">
            <a:avLst/>
          </a:prstGeom>
          <a:noFill/>
          <a:ln>
            <a:noFill/>
          </a:ln>
        </p:spPr>
        <p:txBody>
          <a:bodyPr spcFirstLastPara="1" wrap="square" lIns="91425" tIns="45700" rIns="91425" bIns="45700" anchor="t" anchorCtr="0">
            <a:spAutoFit/>
          </a:bodyPr>
          <a:lstStyle/>
          <a:p>
            <a:pPr marR="0" lvl="0" algn="l" defTabSz="914400" rtl="0" eaLnBrk="1" fontAlgn="auto" latinLnBrk="0" hangingPunct="1">
              <a:lnSpc>
                <a:spcPct val="100000"/>
              </a:lnSpc>
              <a:spcBef>
                <a:spcPts val="0"/>
              </a:spcBef>
              <a:spcAft>
                <a:spcPts val="0"/>
              </a:spcAft>
              <a:buClr>
                <a:srgbClr val="000000"/>
              </a:buClr>
              <a:buSzPts val="2000"/>
              <a:tabLst/>
              <a:defRPr/>
            </a:pPr>
            <a:r>
              <a:rPr kumimoji="0" lang="el-GR" sz="2000" b="1" i="0" u="none" strike="noStrike" kern="0" cap="none" spc="0" normalizeH="0" baseline="0" noProof="0" dirty="0">
                <a:ln>
                  <a:noFill/>
                </a:ln>
                <a:solidFill>
                  <a:srgbClr val="000000"/>
                </a:solidFill>
                <a:effectLst/>
                <a:uLnTx/>
                <a:uFillTx/>
                <a:latin typeface="Calibri"/>
                <a:ea typeface="Calibri"/>
                <a:cs typeface="Calibri"/>
                <a:sym typeface="Calibri"/>
              </a:rPr>
              <a:t>Χώρες που μπορούν να </a:t>
            </a:r>
            <a:r>
              <a:rPr kumimoji="0" lang="el-GR" sz="2000" b="1" i="0" u="sng" strike="noStrike" kern="0" cap="none" spc="0" normalizeH="0" baseline="0" noProof="0" dirty="0">
                <a:ln>
                  <a:noFill/>
                </a:ln>
                <a:solidFill>
                  <a:srgbClr val="000000"/>
                </a:solidFill>
                <a:effectLst/>
                <a:uLnTx/>
                <a:uFillTx/>
                <a:latin typeface="Calibri"/>
                <a:ea typeface="Calibri"/>
                <a:cs typeface="Calibri"/>
                <a:sym typeface="Calibri"/>
              </a:rPr>
              <a:t>συμμετέχουν πλήρως σε όλες τις δράσεις</a:t>
            </a:r>
            <a:r>
              <a:rPr kumimoji="0" lang="el-GR" sz="2000" b="1" i="0" u="none" strike="noStrike" kern="0" cap="none" spc="0" normalizeH="0" baseline="0" noProof="0" dirty="0">
                <a:ln>
                  <a:noFill/>
                </a:ln>
                <a:solidFill>
                  <a:srgbClr val="000000"/>
                </a:solidFill>
                <a:effectLst/>
                <a:uLnTx/>
                <a:uFillTx/>
                <a:latin typeface="Calibri"/>
                <a:ea typeface="Calibri"/>
                <a:cs typeface="Calibri"/>
                <a:sym typeface="Calibri"/>
              </a:rPr>
              <a:t> του Προγράμματος:</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000" b="1" i="0" u="none" strike="noStrike" kern="0" cap="none" spc="0" normalizeH="0" baseline="0" noProof="0" dirty="0">
              <a:ln>
                <a:noFill/>
              </a:ln>
              <a:solidFill>
                <a:srgbClr val="000000"/>
              </a:solidFill>
              <a:effectLst/>
              <a:uLnTx/>
              <a:uFillTx/>
              <a:latin typeface="Calibri"/>
              <a:ea typeface="Calibri"/>
              <a:cs typeface="Calibri"/>
              <a:sym typeface="Calibri"/>
            </a:endParaRPr>
          </a:p>
          <a:p>
            <a:pPr marL="812800" marR="0" lvl="1" indent="-342900" algn="l" defTabSz="914400" rtl="0" eaLnBrk="1" fontAlgn="auto" latinLnBrk="0" hangingPunct="1">
              <a:lnSpc>
                <a:spcPct val="100000"/>
              </a:lnSpc>
              <a:spcBef>
                <a:spcPts val="95"/>
              </a:spcBef>
              <a:spcAft>
                <a:spcPts val="0"/>
              </a:spcAft>
              <a:buClr>
                <a:srgbClr val="000000"/>
              </a:buClr>
              <a:buSzPts val="2000"/>
              <a:buFont typeface="Noto Sans Symbols"/>
              <a:buChar char="▪"/>
              <a:tabLst/>
              <a:defRPr/>
            </a:pPr>
            <a:r>
              <a:rPr kumimoji="0" lang="el-GR" sz="2000" b="1" i="0" u="none" strike="noStrike" kern="0" cap="none" spc="0" normalizeH="0" baseline="0" noProof="0" dirty="0">
                <a:ln>
                  <a:noFill/>
                </a:ln>
                <a:solidFill>
                  <a:srgbClr val="000000"/>
                </a:solidFill>
                <a:effectLst/>
                <a:uLnTx/>
                <a:uFillTx/>
                <a:latin typeface="Calibri"/>
                <a:ea typeface="Calibri"/>
                <a:cs typeface="Calibri"/>
                <a:sym typeface="Calibri"/>
              </a:rPr>
              <a:t>27 Χώρες – Κράτη Μέλη της Ευρωπαϊκής Ένωσης</a:t>
            </a:r>
            <a:endParaRPr kumimoji="0" sz="20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812800" marR="0" lvl="1" indent="-342900" algn="l" defTabSz="914400" rtl="0" eaLnBrk="1" fontAlgn="auto" latinLnBrk="0" hangingPunct="1">
              <a:lnSpc>
                <a:spcPct val="100000"/>
              </a:lnSpc>
              <a:spcBef>
                <a:spcPts val="1750"/>
              </a:spcBef>
              <a:spcAft>
                <a:spcPts val="0"/>
              </a:spcAft>
              <a:buClr>
                <a:srgbClr val="000000"/>
              </a:buClr>
              <a:buSzPts val="2000"/>
              <a:buFont typeface="Noto Sans Symbols"/>
              <a:buChar char="▪"/>
              <a:tabLst/>
              <a:defRPr/>
            </a:pPr>
            <a:r>
              <a:rPr kumimoji="0" lang="el-GR" sz="2000" b="1" i="0" u="none" strike="noStrike" kern="0" cap="none" spc="0" normalizeH="0" baseline="0" noProof="0" dirty="0">
                <a:ln>
                  <a:noFill/>
                </a:ln>
                <a:solidFill>
                  <a:srgbClr val="000000"/>
                </a:solidFill>
                <a:effectLst/>
                <a:uLnTx/>
                <a:uFillTx/>
                <a:latin typeface="Calibri"/>
                <a:ea typeface="Calibri"/>
                <a:cs typeface="Calibri"/>
                <a:sym typeface="Calibri"/>
              </a:rPr>
              <a:t>Τρίτες Χώρες, συνδεδεμένες με το Πρόγραμμα:</a:t>
            </a:r>
            <a:endParaRPr kumimoji="0" sz="20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756285" marR="0" lvl="1" indent="-287019" algn="l" defTabSz="914400" rtl="0" eaLnBrk="1" fontAlgn="auto" latinLnBrk="0" hangingPunct="1">
              <a:lnSpc>
                <a:spcPct val="100000"/>
              </a:lnSpc>
              <a:spcBef>
                <a:spcPts val="5"/>
              </a:spcBef>
              <a:spcAft>
                <a:spcPts val="0"/>
              </a:spcAft>
              <a:buClr>
                <a:srgbClr val="000000"/>
              </a:buClr>
              <a:buSzPts val="2000"/>
              <a:buFont typeface="Noto Sans Symbols"/>
              <a:buChar char="✔"/>
              <a:tabLst/>
              <a:defRPr/>
            </a:pPr>
            <a:r>
              <a:rPr kumimoji="0" lang="el-GR" sz="2000" b="0" i="0" u="none" strike="noStrike" kern="0" cap="none" spc="0" normalizeH="0" baseline="0" noProof="0" dirty="0">
                <a:ln>
                  <a:noFill/>
                </a:ln>
                <a:solidFill>
                  <a:srgbClr val="000000"/>
                </a:solidFill>
                <a:effectLst/>
                <a:uLnTx/>
                <a:uFillTx/>
                <a:latin typeface="Calibri"/>
                <a:ea typeface="Calibri"/>
                <a:cs typeface="Calibri"/>
                <a:sym typeface="Calibri"/>
              </a:rPr>
              <a:t>Ισλανδία</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a:p>
            <a:pPr marL="756285" marR="0" lvl="1" indent="-287019" algn="l" defTabSz="914400" rtl="0" eaLnBrk="1" fontAlgn="auto" latinLnBrk="0" hangingPunct="1">
              <a:lnSpc>
                <a:spcPct val="100000"/>
              </a:lnSpc>
              <a:spcBef>
                <a:spcPts val="0"/>
              </a:spcBef>
              <a:spcAft>
                <a:spcPts val="0"/>
              </a:spcAft>
              <a:buClr>
                <a:srgbClr val="000000"/>
              </a:buClr>
              <a:buSzPts val="2000"/>
              <a:buFont typeface="Noto Sans Symbols"/>
              <a:buChar char="✔"/>
              <a:tabLst/>
              <a:defRPr/>
            </a:pPr>
            <a:r>
              <a:rPr kumimoji="0" lang="el-GR" sz="2000" b="0" i="0" u="none" strike="noStrike" kern="0" cap="none" spc="0" normalizeH="0" baseline="0" noProof="0" dirty="0" err="1">
                <a:ln>
                  <a:noFill/>
                </a:ln>
                <a:solidFill>
                  <a:srgbClr val="000000"/>
                </a:solidFill>
                <a:effectLst/>
                <a:uLnTx/>
                <a:uFillTx/>
                <a:latin typeface="Calibri"/>
                <a:ea typeface="Calibri"/>
                <a:cs typeface="Calibri"/>
                <a:sym typeface="Calibri"/>
              </a:rPr>
              <a:t>Λίχτενστάιν</a:t>
            </a:r>
            <a:endParaRPr kumimoji="0" sz="20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756285" marR="0" lvl="1" indent="-287019" algn="l" defTabSz="914400" rtl="0" eaLnBrk="1" fontAlgn="auto" latinLnBrk="0" hangingPunct="1">
              <a:lnSpc>
                <a:spcPct val="100000"/>
              </a:lnSpc>
              <a:spcBef>
                <a:spcPts val="0"/>
              </a:spcBef>
              <a:spcAft>
                <a:spcPts val="0"/>
              </a:spcAft>
              <a:buClr>
                <a:srgbClr val="000000"/>
              </a:buClr>
              <a:buSzPts val="2000"/>
              <a:buFont typeface="Noto Sans Symbols"/>
              <a:buChar char="✔"/>
              <a:tabLst/>
              <a:defRPr/>
            </a:pPr>
            <a:r>
              <a:rPr kumimoji="0" lang="el-GR" sz="2000" b="0" i="0" u="none" strike="noStrike" kern="0" cap="none" spc="0" normalizeH="0" baseline="0" noProof="0" dirty="0">
                <a:ln>
                  <a:noFill/>
                </a:ln>
                <a:solidFill>
                  <a:srgbClr val="000000"/>
                </a:solidFill>
                <a:effectLst/>
                <a:uLnTx/>
                <a:uFillTx/>
                <a:latin typeface="Calibri"/>
                <a:ea typeface="Calibri"/>
                <a:cs typeface="Calibri"/>
                <a:sym typeface="Calibri"/>
              </a:rPr>
              <a:t>Νορβηγία</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a:p>
            <a:pPr marL="756285" marR="0" lvl="1" indent="-287019" algn="l" defTabSz="914400" rtl="0" eaLnBrk="1" fontAlgn="auto" latinLnBrk="0" hangingPunct="1">
              <a:lnSpc>
                <a:spcPct val="100000"/>
              </a:lnSpc>
              <a:spcBef>
                <a:spcPts val="0"/>
              </a:spcBef>
              <a:spcAft>
                <a:spcPts val="0"/>
              </a:spcAft>
              <a:buClr>
                <a:srgbClr val="000000"/>
              </a:buClr>
              <a:buSzPts val="2000"/>
              <a:buFont typeface="Noto Sans Symbols"/>
              <a:buChar char="✔"/>
              <a:tabLst/>
              <a:defRPr/>
            </a:pPr>
            <a:r>
              <a:rPr kumimoji="0" lang="el-GR" sz="2000" b="0" i="0" u="none" strike="noStrike" kern="0" cap="none" spc="0" normalizeH="0" baseline="0" noProof="0" dirty="0">
                <a:ln>
                  <a:noFill/>
                </a:ln>
                <a:solidFill>
                  <a:srgbClr val="000000"/>
                </a:solidFill>
                <a:effectLst/>
                <a:uLnTx/>
                <a:uFillTx/>
                <a:latin typeface="Calibri"/>
                <a:ea typeface="Calibri"/>
                <a:cs typeface="Calibri"/>
                <a:sym typeface="Calibri"/>
              </a:rPr>
              <a:t>Τουρκία</a:t>
            </a:r>
            <a:endParaRPr kumimoji="0" sz="20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756285" marR="0" lvl="1" indent="-287019" algn="l" defTabSz="914400" rtl="0" eaLnBrk="1" fontAlgn="auto" latinLnBrk="0" hangingPunct="1">
              <a:lnSpc>
                <a:spcPct val="100000"/>
              </a:lnSpc>
              <a:spcBef>
                <a:spcPts val="0"/>
              </a:spcBef>
              <a:spcAft>
                <a:spcPts val="0"/>
              </a:spcAft>
              <a:buClr>
                <a:srgbClr val="000000"/>
              </a:buClr>
              <a:buSzPts val="2000"/>
              <a:buFont typeface="Noto Sans Symbols"/>
              <a:buChar char="✔"/>
              <a:tabLst/>
              <a:defRPr/>
            </a:pPr>
            <a:r>
              <a:rPr kumimoji="0" lang="el-GR" sz="2000" b="0" i="0" u="none" strike="noStrike" kern="0" cap="none" spc="0" normalizeH="0" baseline="0" noProof="0" dirty="0">
                <a:ln>
                  <a:noFill/>
                </a:ln>
                <a:solidFill>
                  <a:srgbClr val="000000"/>
                </a:solidFill>
                <a:effectLst/>
                <a:uLnTx/>
                <a:uFillTx/>
                <a:latin typeface="Calibri"/>
                <a:ea typeface="Calibri"/>
                <a:cs typeface="Calibri"/>
                <a:sym typeface="Calibri"/>
              </a:rPr>
              <a:t>Βόρεια Μακεδονία</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a:p>
            <a:pPr marL="756285" marR="0" lvl="1" indent="-287019" algn="l" defTabSz="914400" rtl="0" eaLnBrk="1" fontAlgn="auto" latinLnBrk="0" hangingPunct="1">
              <a:lnSpc>
                <a:spcPct val="100000"/>
              </a:lnSpc>
              <a:spcBef>
                <a:spcPts val="5"/>
              </a:spcBef>
              <a:spcAft>
                <a:spcPts val="0"/>
              </a:spcAft>
              <a:buClr>
                <a:srgbClr val="000000"/>
              </a:buClr>
              <a:buSzPts val="2000"/>
              <a:buFont typeface="Noto Sans Symbols"/>
              <a:buChar char="✔"/>
              <a:tabLst/>
              <a:defRPr/>
            </a:pPr>
            <a:r>
              <a:rPr kumimoji="0" lang="el-GR" sz="2000" b="0" i="0" u="none" strike="noStrike" kern="0" cap="none" spc="0" normalizeH="0" baseline="0" noProof="0" dirty="0">
                <a:ln>
                  <a:noFill/>
                </a:ln>
                <a:solidFill>
                  <a:srgbClr val="000000"/>
                </a:solidFill>
                <a:effectLst/>
                <a:uLnTx/>
                <a:uFillTx/>
                <a:latin typeface="Calibri"/>
                <a:ea typeface="Calibri"/>
                <a:cs typeface="Calibri"/>
                <a:sym typeface="Calibri"/>
              </a:rPr>
              <a:t>Σερβία</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lang="el-GR" sz="1600" kern="0" dirty="0">
              <a:solidFill>
                <a:srgbClr val="000000"/>
              </a:solidFill>
              <a:highlight>
                <a:srgbClr val="00FF00"/>
              </a:highlight>
              <a:latin typeface="Calibri"/>
              <a:ea typeface="Calibri" panose="020F0502020204030204" pitchFamily="34" charset="0"/>
              <a:cs typeface="Calibri"/>
              <a:sym typeface="Calibri"/>
            </a:endParaRPr>
          </a:p>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l-GR" sz="1600" b="0" i="0" u="none" strike="noStrike" kern="0" cap="none" spc="0" normalizeH="0" baseline="0" noProof="0" dirty="0">
                <a:ln>
                  <a:noFill/>
                </a:ln>
                <a:solidFill>
                  <a:srgbClr val="000000"/>
                </a:solidFill>
                <a:effectLst/>
                <a:uLnTx/>
                <a:uFillTx/>
                <a:latin typeface="Calibri"/>
                <a:ea typeface="Calibri"/>
                <a:cs typeface="Calibri"/>
                <a:sym typeface="Calibri"/>
              </a:rPr>
              <a:t>Πλατφόρμες εξεύρεσης οργανισμών υποδοχής: </a:t>
            </a:r>
          </a:p>
          <a:p>
            <a:pPr algn="ctr">
              <a:buClr>
                <a:srgbClr val="000000"/>
              </a:buClr>
              <a:defRPr/>
            </a:pPr>
            <a:r>
              <a:rPr lang="el-GR" sz="1600" u="sng" kern="0" dirty="0">
                <a:solidFill>
                  <a:srgbClr val="000000"/>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European School Education </a:t>
            </a:r>
            <a:r>
              <a:rPr lang="el-GR" sz="1600" u="sng" kern="0" dirty="0" err="1">
                <a:solidFill>
                  <a:srgbClr val="000000"/>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Platform</a:t>
            </a:r>
            <a:r>
              <a:rPr lang="el-GR" sz="1600" kern="0" dirty="0">
                <a:solidFill>
                  <a:srgbClr val="000000"/>
                </a:solidFill>
                <a:latin typeface="Calibri"/>
                <a:ea typeface="Calibri"/>
                <a:cs typeface="Calibri"/>
                <a:sym typeface="Calibri"/>
              </a:rPr>
              <a:t>, </a:t>
            </a:r>
            <a:r>
              <a:rPr lang="el-GR" sz="1600" u="sng" kern="0" dirty="0">
                <a:solidFill>
                  <a:srgbClr val="000000"/>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EPALE</a:t>
            </a:r>
            <a:r>
              <a:rPr lang="el-GR" sz="1600" kern="0" dirty="0">
                <a:solidFill>
                  <a:srgbClr val="000000"/>
                </a:solidFill>
                <a:latin typeface="Calibri"/>
                <a:ea typeface="Calibri"/>
                <a:cs typeface="Calibri"/>
                <a:sym typeface="Calibri"/>
              </a:rPr>
              <a:t> και </a:t>
            </a:r>
            <a:r>
              <a:rPr lang="el-GR" sz="1600" u="sng" kern="0" dirty="0">
                <a:solidFill>
                  <a:srgbClr val="000000"/>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Erasmus+ Project </a:t>
            </a:r>
            <a:r>
              <a:rPr lang="el-GR" sz="1600" u="sng" kern="0" dirty="0" err="1">
                <a:solidFill>
                  <a:srgbClr val="000000"/>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Results</a:t>
            </a:r>
            <a:r>
              <a:rPr lang="el-GR" sz="1600" u="sng" kern="0" dirty="0">
                <a:solidFill>
                  <a:srgbClr val="000000"/>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 </a:t>
            </a:r>
            <a:r>
              <a:rPr lang="el-GR" sz="1600" u="sng" kern="0" dirty="0" err="1">
                <a:solidFill>
                  <a:srgbClr val="000000"/>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Platform</a:t>
            </a:r>
            <a:endParaRPr lang="el-GR" sz="1600" u="sng" kern="0" dirty="0">
              <a:solidFill>
                <a:srgbClr val="000000"/>
              </a:solidFill>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pic>
        <p:nvPicPr>
          <p:cNvPr id="365" name="Google Shape;365;p8"/>
          <p:cNvPicPr preferRelativeResize="0"/>
          <p:nvPr/>
        </p:nvPicPr>
        <p:blipFill rotWithShape="1">
          <a:blip r:embed="rId6">
            <a:alphaModFix/>
          </a:blip>
          <a:srcRect l="8000" t="26889" r="7778" b="27443"/>
          <a:stretch/>
        </p:blipFill>
        <p:spPr>
          <a:xfrm>
            <a:off x="7198588" y="2686885"/>
            <a:ext cx="4106007" cy="1484230"/>
          </a:xfrm>
          <a:prstGeom prst="rect">
            <a:avLst/>
          </a:prstGeom>
          <a:noFill/>
          <a:ln>
            <a:noFill/>
          </a:ln>
        </p:spPr>
      </p:pic>
      <p:sp>
        <p:nvSpPr>
          <p:cNvPr id="366" name="Google Shape;366;p8"/>
          <p:cNvSpPr txBox="1"/>
          <p:nvPr/>
        </p:nvSpPr>
        <p:spPr>
          <a:xfrm>
            <a:off x="302768" y="70485"/>
            <a:ext cx="10166449" cy="452120"/>
          </a:xfrm>
          <a:prstGeom prst="rect">
            <a:avLst/>
          </a:prstGeom>
          <a:noFill/>
          <a:ln>
            <a:noFill/>
          </a:ln>
        </p:spPr>
        <p:txBody>
          <a:bodyPr spcFirstLastPara="1" wrap="square" lIns="0" tIns="12050" rIns="0" bIns="0" anchor="b" anchorCtr="0">
            <a:spAutoFit/>
          </a:bodyPr>
          <a:lstStyle/>
          <a:p>
            <a:pPr marL="12700" marR="0" lvl="0" indent="0" algn="l" defTabSz="914400" rtl="0" eaLnBrk="1" fontAlgn="auto" latinLnBrk="0" hangingPunct="1">
              <a:lnSpc>
                <a:spcPct val="100000"/>
              </a:lnSpc>
              <a:spcBef>
                <a:spcPts val="0"/>
              </a:spcBef>
              <a:spcAft>
                <a:spcPts val="0"/>
              </a:spcAft>
              <a:buClr>
                <a:srgbClr val="FFFFFF"/>
              </a:buClr>
              <a:buSzPts val="2800"/>
              <a:buFont typeface="Calibri"/>
              <a:buNone/>
              <a:tabLst/>
              <a:defRPr/>
            </a:pPr>
            <a:r>
              <a:rPr kumimoji="0" lang="el-GR" sz="2800" b="1" i="0" u="none" strike="noStrike" kern="0" cap="none" spc="0" normalizeH="0" baseline="0" noProof="0" dirty="0">
                <a:ln>
                  <a:noFill/>
                </a:ln>
                <a:solidFill>
                  <a:srgbClr val="FFFFFF"/>
                </a:solidFill>
                <a:effectLst/>
                <a:uLnTx/>
                <a:uFillTx/>
                <a:latin typeface="Calibri"/>
                <a:ea typeface="Calibri"/>
                <a:cs typeface="Calibri"/>
                <a:sym typeface="Calibri"/>
              </a:rPr>
              <a:t>ΧΩΡΕΣ ΠΟΥ ΜΠΟΡΟΥΝ ΝΑ ΣΥΜΜΕΤΕΧΟΥΝ ΣΤΟ ΠΡΟΓΡΑΜΜΑ</a:t>
            </a:r>
            <a:endParaRPr kumimoji="0" sz="2800" b="1"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320040" y="57880"/>
            <a:ext cx="12012345" cy="461665"/>
          </a:xfrm>
          <a:prstGeom prst="rect">
            <a:avLst/>
          </a:prstGeom>
          <a:noFill/>
        </p:spPr>
        <p:txBody>
          <a:bodyPr wrap="square" rtlCol="0">
            <a:spAutoFit/>
          </a:bodyPr>
          <a:lstStyle/>
          <a:p>
            <a:r>
              <a:rPr lang="el-GR" sz="2400" dirty="0">
                <a:solidFill>
                  <a:schemeClr val="bg1"/>
                </a:solidFill>
                <a:latin typeface="Verdana" panose="020B0604030504040204" pitchFamily="34" charset="0"/>
                <a:ea typeface="Verdana" panose="020B0604030504040204" pitchFamily="34" charset="0"/>
              </a:rPr>
              <a:t>Εξεύρεση Οργανισμών Υποδοχής</a:t>
            </a:r>
            <a:endParaRPr lang="en-GB" sz="2400" dirty="0">
              <a:solidFill>
                <a:schemeClr val="bg1"/>
              </a:solidFill>
              <a:latin typeface="Verdana" panose="020B0604030504040204" pitchFamily="34" charset="0"/>
              <a:ea typeface="Verdana" panose="020B0604030504040204" pitchFamily="34" charset="0"/>
            </a:endParaRPr>
          </a:p>
        </p:txBody>
      </p:sp>
      <p:sp>
        <p:nvSpPr>
          <p:cNvPr id="3" name="Rectangle 2"/>
          <p:cNvSpPr/>
          <p:nvPr/>
        </p:nvSpPr>
        <p:spPr>
          <a:xfrm>
            <a:off x="320040" y="759153"/>
            <a:ext cx="11817059" cy="6172459"/>
          </a:xfrm>
          <a:prstGeom prst="rect">
            <a:avLst/>
          </a:prstGeom>
        </p:spPr>
        <p:txBody>
          <a:bodyPr wrap="square">
            <a:spAutoFit/>
          </a:bodyPr>
          <a:lstStyle/>
          <a:p>
            <a:pPr marL="342900" indent="-342900">
              <a:lnSpc>
                <a:spcPct val="200000"/>
              </a:lnSpc>
              <a:buFont typeface="Wingdings" panose="05000000000000000000" pitchFamily="2" charset="2"/>
              <a:buChar char="§"/>
            </a:pPr>
            <a:r>
              <a:rPr lang="el-GR" sz="20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Εξειδικευμένες πλατφόρμες ανά τομέα </a:t>
            </a:r>
            <a:r>
              <a:rPr lang="el-GR" sz="2000" dirty="0">
                <a:solidFill>
                  <a:schemeClr val="tx1">
                    <a:lumMod val="75000"/>
                    <a:lumOff val="25000"/>
                  </a:schemeClr>
                </a:solidFill>
                <a:latin typeface="Verdana" panose="020B0604030504040204" pitchFamily="34" charset="0"/>
                <a:ea typeface="Verdana" panose="020B0604030504040204" pitchFamily="34" charset="0"/>
              </a:rPr>
              <a:t>(</a:t>
            </a:r>
            <a:r>
              <a:rPr lang="en-US" sz="2000" dirty="0">
                <a:solidFill>
                  <a:schemeClr val="tx1">
                    <a:lumMod val="75000"/>
                    <a:lumOff val="25000"/>
                  </a:schemeClr>
                </a:solidFill>
                <a:latin typeface="Verdana" panose="020B0604030504040204" pitchFamily="34" charset="0"/>
                <a:ea typeface="Verdana" panose="020B0604030504040204" pitchFamily="34" charset="0"/>
                <a:hlinkClick r:id="rId3"/>
              </a:rPr>
              <a:t>European School Education Platform</a:t>
            </a:r>
            <a:r>
              <a:rPr lang="en-US" sz="2000" dirty="0">
                <a:solidFill>
                  <a:schemeClr val="tx1">
                    <a:lumMod val="75000"/>
                    <a:lumOff val="25000"/>
                  </a:schemeClr>
                </a:solidFill>
                <a:latin typeface="Verdana" panose="020B0604030504040204" pitchFamily="34" charset="0"/>
                <a:ea typeface="Verdana" panose="020B0604030504040204" pitchFamily="34" charset="0"/>
              </a:rPr>
              <a:t>, </a:t>
            </a:r>
            <a:r>
              <a:rPr lang="en-US" sz="2000" dirty="0">
                <a:solidFill>
                  <a:schemeClr val="tx1">
                    <a:lumMod val="75000"/>
                    <a:lumOff val="25000"/>
                  </a:schemeClr>
                </a:solidFill>
                <a:latin typeface="Verdana" panose="020B0604030504040204" pitchFamily="34" charset="0"/>
                <a:ea typeface="Verdana" panose="020B0604030504040204" pitchFamily="34" charset="0"/>
                <a:hlinkClick r:id="rId4"/>
              </a:rPr>
              <a:t>EPALE</a:t>
            </a:r>
            <a:r>
              <a:rPr lang="el-GR" sz="2000" dirty="0">
                <a:solidFill>
                  <a:schemeClr val="tx1">
                    <a:lumMod val="75000"/>
                    <a:lumOff val="25000"/>
                  </a:schemeClr>
                </a:solidFill>
                <a:latin typeface="Verdana" panose="020B0604030504040204" pitchFamily="34" charset="0"/>
                <a:ea typeface="Verdana" panose="020B0604030504040204" pitchFamily="34" charset="0"/>
              </a:rPr>
              <a:t>)</a:t>
            </a:r>
          </a:p>
          <a:p>
            <a:pPr marL="342900" indent="-342900">
              <a:lnSpc>
                <a:spcPct val="200000"/>
              </a:lnSpc>
              <a:buFont typeface="Wingdings" panose="05000000000000000000" pitchFamily="2" charset="2"/>
              <a:buChar char="§"/>
            </a:pPr>
            <a:r>
              <a:rPr lang="en-US" sz="2000" dirty="0">
                <a:solidFill>
                  <a:schemeClr val="tx1">
                    <a:lumMod val="75000"/>
                    <a:lumOff val="25000"/>
                  </a:schemeClr>
                </a:solidFill>
                <a:latin typeface="Verdana" panose="020B0604030504040204" pitchFamily="34" charset="0"/>
                <a:ea typeface="Verdana" panose="020B0604030504040204" pitchFamily="34" charset="0"/>
              </a:rPr>
              <a:t>eTwinning:</a:t>
            </a:r>
            <a:r>
              <a:rPr lang="el-GR" sz="2000" dirty="0">
                <a:solidFill>
                  <a:schemeClr val="tx1">
                    <a:lumMod val="75000"/>
                    <a:lumOff val="25000"/>
                  </a:schemeClr>
                </a:solidFill>
                <a:latin typeface="Verdana" panose="020B0604030504040204" pitchFamily="34" charset="0"/>
                <a:ea typeface="Verdana" panose="020B0604030504040204" pitchFamily="34" charset="0"/>
                <a:hlinkClick r:id="rId5"/>
              </a:rPr>
              <a:t>www.etwinning.net </a:t>
            </a:r>
            <a:r>
              <a:rPr lang="el-GR" sz="2000" dirty="0">
                <a:solidFill>
                  <a:schemeClr val="tx1">
                    <a:lumMod val="75000"/>
                    <a:lumOff val="25000"/>
                  </a:schemeClr>
                </a:solidFill>
                <a:latin typeface="Verdana" panose="020B0604030504040204" pitchFamily="34" charset="0"/>
                <a:ea typeface="Verdana" panose="020B0604030504040204" pitchFamily="34" charset="0"/>
              </a:rPr>
              <a:t>ή επικοινωνήστε με την ομάδα του eTwinning στο ΙΔΕΠ</a:t>
            </a:r>
            <a:r>
              <a:rPr lang="en-US" sz="2000" dirty="0">
                <a:solidFill>
                  <a:schemeClr val="tx1">
                    <a:lumMod val="75000"/>
                    <a:lumOff val="25000"/>
                  </a:schemeClr>
                </a:solidFill>
                <a:latin typeface="Verdana" panose="020B0604030504040204" pitchFamily="34" charset="0"/>
                <a:ea typeface="Verdana" panose="020B0604030504040204" pitchFamily="34" charset="0"/>
              </a:rPr>
              <a:t> </a:t>
            </a:r>
            <a:r>
              <a:rPr lang="en-US" sz="2000" dirty="0">
                <a:solidFill>
                  <a:schemeClr val="tx1">
                    <a:lumMod val="75000"/>
                    <a:lumOff val="25000"/>
                  </a:schemeClr>
                </a:solidFill>
                <a:latin typeface="Verdana" panose="020B0604030504040204" pitchFamily="34" charset="0"/>
                <a:ea typeface="Verdana" panose="020B0604030504040204" pitchFamily="34" charset="0"/>
                <a:hlinkClick r:id="rId6"/>
              </a:rPr>
              <a:t>https://idep.org.cy/etwinning/</a:t>
            </a:r>
            <a:r>
              <a:rPr lang="en-US" sz="2000" dirty="0">
                <a:solidFill>
                  <a:schemeClr val="tx1">
                    <a:lumMod val="75000"/>
                    <a:lumOff val="25000"/>
                  </a:schemeClr>
                </a:solidFill>
                <a:latin typeface="Verdana" panose="020B0604030504040204" pitchFamily="34" charset="0"/>
                <a:ea typeface="Verdana" panose="020B0604030504040204" pitchFamily="34" charset="0"/>
              </a:rPr>
              <a:t> </a:t>
            </a:r>
            <a:endParaRPr lang="el-GR" sz="2000" dirty="0">
              <a:solidFill>
                <a:schemeClr val="tx1">
                  <a:lumMod val="75000"/>
                  <a:lumOff val="25000"/>
                </a:schemeClr>
              </a:solidFill>
              <a:latin typeface="Verdana" panose="020B0604030504040204" pitchFamily="34" charset="0"/>
              <a:ea typeface="Verdana" panose="020B0604030504040204" pitchFamily="34" charset="0"/>
            </a:endParaRPr>
          </a:p>
          <a:p>
            <a:pPr marL="342900" indent="-342900">
              <a:lnSpc>
                <a:spcPct val="200000"/>
              </a:lnSpc>
              <a:buFont typeface="Wingdings" panose="05000000000000000000" pitchFamily="2" charset="2"/>
              <a:buChar char="§"/>
            </a:pPr>
            <a:r>
              <a:rPr lang="en-GB" sz="2000" dirty="0">
                <a:latin typeface="Verdana" panose="020B0604030504040204" pitchFamily="34" charset="0"/>
                <a:ea typeface="Verdana" panose="020B0604030504040204" pitchFamily="34" charset="0"/>
                <a:hlinkClick r:id="rId7"/>
              </a:rPr>
              <a:t>Erasmus+ Projects Results Platform</a:t>
            </a:r>
            <a:endParaRPr lang="el-GR" sz="2000" dirty="0">
              <a:solidFill>
                <a:schemeClr val="tx1">
                  <a:lumMod val="75000"/>
                  <a:lumOff val="25000"/>
                </a:schemeClr>
              </a:solidFill>
              <a:latin typeface="Verdana" panose="020B0604030504040204" pitchFamily="34" charset="0"/>
              <a:ea typeface="Verdana" panose="020B0604030504040204" pitchFamily="34" charset="0"/>
            </a:endParaRPr>
          </a:p>
          <a:p>
            <a:pPr marL="342900" indent="-342900">
              <a:lnSpc>
                <a:spcPct val="200000"/>
              </a:lnSpc>
              <a:buFont typeface="Wingdings" panose="05000000000000000000" pitchFamily="2" charset="2"/>
              <a:buChar char="§"/>
            </a:pPr>
            <a:r>
              <a:rPr lang="el-GR" sz="2000" dirty="0">
                <a:solidFill>
                  <a:schemeClr val="tx1">
                    <a:lumMod val="75000"/>
                    <a:lumOff val="25000"/>
                  </a:schemeClr>
                </a:solidFill>
                <a:latin typeface="Verdana" panose="020B0604030504040204" pitchFamily="34" charset="0"/>
                <a:ea typeface="Verdana" panose="020B0604030504040204" pitchFamily="34" charset="0"/>
              </a:rPr>
              <a:t>Προσωπικές επαφές από προηγούμενες συμμετοχές στο Πρόγραμμα</a:t>
            </a:r>
          </a:p>
          <a:p>
            <a:pPr marL="342900" indent="-342900">
              <a:lnSpc>
                <a:spcPct val="200000"/>
              </a:lnSpc>
              <a:buFont typeface="Wingdings" panose="05000000000000000000" pitchFamily="2" charset="2"/>
              <a:buChar char="§"/>
            </a:pPr>
            <a:r>
              <a:rPr lang="el-GR" sz="2000" dirty="0">
                <a:solidFill>
                  <a:schemeClr val="tx1">
                    <a:lumMod val="75000"/>
                    <a:lumOff val="25000"/>
                  </a:schemeClr>
                </a:solidFill>
                <a:latin typeface="Verdana" panose="020B0604030504040204" pitchFamily="34" charset="0"/>
                <a:ea typeface="Verdana" panose="020B0604030504040204" pitchFamily="34" charset="0"/>
              </a:rPr>
              <a:t>Ιδιωτικές πρωτοβουλίες</a:t>
            </a:r>
            <a:endParaRPr lang="el-GR" sz="1600" dirty="0">
              <a:solidFill>
                <a:schemeClr val="tx1">
                  <a:lumMod val="75000"/>
                  <a:lumOff val="25000"/>
                </a:schemeClr>
              </a:solidFill>
              <a:latin typeface="Verdana" panose="020B0604030504040204" pitchFamily="34" charset="0"/>
              <a:ea typeface="Verdana" panose="020B0604030504040204" pitchFamily="34" charset="0"/>
            </a:endParaRPr>
          </a:p>
          <a:p>
            <a:pPr marL="342900" indent="-342900">
              <a:lnSpc>
                <a:spcPct val="200000"/>
              </a:lnSpc>
              <a:buFont typeface="Wingdings" panose="05000000000000000000" pitchFamily="2" charset="2"/>
              <a:buChar char="§"/>
            </a:pPr>
            <a:endParaRPr lang="el-GR" sz="1600" b="1" i="1" dirty="0">
              <a:solidFill>
                <a:schemeClr val="tx1">
                  <a:lumMod val="75000"/>
                  <a:lumOff val="25000"/>
                </a:schemeClr>
              </a:solidFill>
              <a:latin typeface="Verdana" panose="020B0604030504040204" pitchFamily="34" charset="0"/>
              <a:ea typeface="Verdana" panose="020B0604030504040204" pitchFamily="34" charset="0"/>
            </a:endParaRPr>
          </a:p>
          <a:p>
            <a:pPr>
              <a:lnSpc>
                <a:spcPct val="200000"/>
              </a:lnSpc>
            </a:pPr>
            <a:r>
              <a:rPr lang="el-GR" sz="1600" b="1" i="1" dirty="0">
                <a:solidFill>
                  <a:srgbClr val="FF0000"/>
                </a:solidFill>
                <a:latin typeface="Verdana" panose="020B0604030504040204" pitchFamily="34" charset="0"/>
                <a:ea typeface="Verdana" panose="020B0604030504040204" pitchFamily="34" charset="0"/>
              </a:rPr>
              <a:t>! Οι </a:t>
            </a:r>
            <a:r>
              <a:rPr lang="en-US" sz="1600" b="1" i="1" dirty="0">
                <a:solidFill>
                  <a:srgbClr val="FF0000"/>
                </a:solidFill>
                <a:latin typeface="Verdana" panose="020B0604030504040204" pitchFamily="34" charset="0"/>
                <a:ea typeface="Verdana" panose="020B0604030504040204" pitchFamily="34" charset="0"/>
              </a:rPr>
              <a:t>Supporting Organizations</a:t>
            </a:r>
            <a:r>
              <a:rPr lang="el-GR" sz="1600" b="1" i="1" dirty="0">
                <a:solidFill>
                  <a:srgbClr val="FF0000"/>
                </a:solidFill>
                <a:latin typeface="Verdana" panose="020B0604030504040204" pitchFamily="34" charset="0"/>
                <a:ea typeface="Verdana" panose="020B0604030504040204" pitchFamily="34" charset="0"/>
              </a:rPr>
              <a:t> ΔΕΝ είναι Οργανισμοί Υποδοχής (Δεν υπογράφουν έντυπα του Προγράμματος)</a:t>
            </a:r>
            <a:endParaRPr lang="el-GR" sz="1600" b="1" dirty="0">
              <a:solidFill>
                <a:schemeClr val="tx1">
                  <a:lumMod val="75000"/>
                  <a:lumOff val="25000"/>
                </a:schemeClr>
              </a:solidFill>
              <a:sym typeface="Wingdings" panose="05000000000000000000" pitchFamily="2" charset="2"/>
            </a:endParaRPr>
          </a:p>
          <a:p>
            <a:pPr>
              <a:lnSpc>
                <a:spcPct val="150000"/>
              </a:lnSpc>
            </a:pPr>
            <a:endParaRPr lang="el-GR" sz="1600" i="1" dirty="0">
              <a:solidFill>
                <a:srgbClr val="FF0000"/>
              </a:solidFill>
              <a:latin typeface="Verdana" panose="020B0604030504040204" pitchFamily="34" charset="0"/>
              <a:ea typeface="Verdana" panose="020B0604030504040204" pitchFamily="34" charset="0"/>
            </a:endParaRPr>
          </a:p>
          <a:p>
            <a:pPr marL="0" lvl="1" defTabSz="1061355">
              <a:lnSpc>
                <a:spcPct val="90000"/>
              </a:lnSpc>
              <a:spcBef>
                <a:spcPct val="0"/>
              </a:spcBef>
              <a:spcAft>
                <a:spcPct val="15000"/>
              </a:spcAft>
            </a:pPr>
            <a:endParaRPr lang="en-GB" dirty="0">
              <a:solidFill>
                <a:srgbClr val="1F497D">
                  <a:lumMod val="75000"/>
                </a:srgbClr>
              </a:solidFill>
              <a:cs typeface="Calibri" pitchFamily="34" charset="0"/>
            </a:endParaRPr>
          </a:p>
          <a:p>
            <a:pPr marL="0" lvl="1" defTabSz="1061355">
              <a:lnSpc>
                <a:spcPct val="90000"/>
              </a:lnSpc>
              <a:spcBef>
                <a:spcPct val="0"/>
              </a:spcBef>
              <a:spcAft>
                <a:spcPct val="15000"/>
              </a:spcAft>
            </a:pPr>
            <a:endParaRPr lang="en-US" dirty="0">
              <a:solidFill>
                <a:srgbClr val="1F497D">
                  <a:lumMod val="75000"/>
                </a:srgbClr>
              </a:solidFill>
              <a:cs typeface="Calibri" pitchFamily="34" charset="0"/>
            </a:endParaRPr>
          </a:p>
        </p:txBody>
      </p:sp>
      <p:pic>
        <p:nvPicPr>
          <p:cNvPr id="4" name="Picture 3">
            <a:extLst>
              <a:ext uri="{FF2B5EF4-FFF2-40B4-BE49-F238E27FC236}">
                <a16:creationId xmlns:a16="http://schemas.microsoft.com/office/drawing/2014/main" id="{1C681ADD-054C-BCE5-DE5B-9B6E21363E7A}"/>
              </a:ext>
            </a:extLst>
          </p:cNvPr>
          <p:cNvPicPr>
            <a:picLocks noChangeAspect="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8000" t="26889" r="7778" b="27444"/>
          <a:stretch/>
        </p:blipFill>
        <p:spPr>
          <a:xfrm>
            <a:off x="3423984" y="5689922"/>
            <a:ext cx="5344031" cy="1089081"/>
          </a:xfrm>
          <a:prstGeom prst="rect">
            <a:avLst/>
          </a:prstGeom>
        </p:spPr>
      </p:pic>
      <p:sp>
        <p:nvSpPr>
          <p:cNvPr id="5" name="Rectangle 4">
            <a:extLst>
              <a:ext uri="{FF2B5EF4-FFF2-40B4-BE49-F238E27FC236}">
                <a16:creationId xmlns:a16="http://schemas.microsoft.com/office/drawing/2014/main" id="{DCED25D8-AE01-A6D4-76D7-A53C7AF7DF08}"/>
              </a:ext>
            </a:extLst>
          </p:cNvPr>
          <p:cNvSpPr/>
          <p:nvPr/>
        </p:nvSpPr>
        <p:spPr>
          <a:xfrm>
            <a:off x="320040" y="22711"/>
            <a:ext cx="12192000" cy="590309"/>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600" b="1" dirty="0">
                <a:solidFill>
                  <a:schemeClr val="bg1"/>
                </a:solidFill>
              </a:rPr>
              <a:t>ΕΞΕΥΡΕΣΗ </a:t>
            </a:r>
            <a:r>
              <a:rPr lang="el-GR" sz="2800" b="1" dirty="0">
                <a:solidFill>
                  <a:schemeClr val="bg1"/>
                </a:solidFill>
                <a:latin typeface="Calibri" panose="020F0502020204030204" pitchFamily="34" charset="0"/>
                <a:cs typeface="Calibri" panose="020F0502020204030204" pitchFamily="34" charset="0"/>
              </a:rPr>
              <a:t>ΟΡΓΑΝΙΣΜΩΝ</a:t>
            </a:r>
            <a:r>
              <a:rPr lang="el-GR" sz="2600" b="1" dirty="0">
                <a:solidFill>
                  <a:schemeClr val="bg1"/>
                </a:solidFill>
              </a:rPr>
              <a:t> ΥΠΟΔΟΧΗΣ</a:t>
            </a:r>
            <a:endParaRPr lang="en-GB" sz="2600" b="1" dirty="0">
              <a:solidFill>
                <a:schemeClr val="bg1"/>
              </a:solidFill>
            </a:endParaRPr>
          </a:p>
        </p:txBody>
      </p:sp>
    </p:spTree>
    <p:extLst>
      <p:ext uri="{BB962C8B-B14F-4D97-AF65-F5344CB8AC3E}">
        <p14:creationId xmlns:p14="http://schemas.microsoft.com/office/powerpoint/2010/main" val="13463259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4003039" y="0"/>
            <a:ext cx="8188961" cy="4033525"/>
          </a:xfrm>
          <a:prstGeom prst="rect">
            <a:avLst/>
          </a:prstGeom>
          <a:solidFill>
            <a:srgbClr val="1EA7A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28439" y="4096580"/>
            <a:ext cx="1743345" cy="1493520"/>
          </a:xfrm>
          <a:prstGeom prst="rect">
            <a:avLst/>
          </a:prstGeom>
        </p:spPr>
      </p:pic>
      <p:grpSp>
        <p:nvGrpSpPr>
          <p:cNvPr id="10" name="Group 9"/>
          <p:cNvGrpSpPr/>
          <p:nvPr/>
        </p:nvGrpSpPr>
        <p:grpSpPr>
          <a:xfrm>
            <a:off x="0" y="1"/>
            <a:ext cx="5890260" cy="4033520"/>
            <a:chOff x="0" y="0"/>
            <a:chExt cx="6023006" cy="1238789"/>
          </a:xfrm>
          <a:solidFill>
            <a:srgbClr val="1EA7AE"/>
          </a:solidFill>
        </p:grpSpPr>
        <p:sp>
          <p:nvSpPr>
            <p:cNvPr id="8" name="Rectangle 7"/>
            <p:cNvSpPr/>
            <p:nvPr/>
          </p:nvSpPr>
          <p:spPr>
            <a:xfrm>
              <a:off x="0" y="0"/>
              <a:ext cx="4526280" cy="123878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Isosceles Triangle 8"/>
            <p:cNvSpPr/>
            <p:nvPr/>
          </p:nvSpPr>
          <p:spPr>
            <a:xfrm>
              <a:off x="3111209" y="0"/>
              <a:ext cx="2911797" cy="1238789"/>
            </a:xfrm>
            <a:prstGeom prst="triangle">
              <a:avLst>
                <a:gd name="adj" fmla="val 4877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5" name="TextBox 4"/>
          <p:cNvSpPr txBox="1"/>
          <p:nvPr/>
        </p:nvSpPr>
        <p:spPr>
          <a:xfrm>
            <a:off x="369415" y="3081627"/>
            <a:ext cx="4825637" cy="713272"/>
          </a:xfrm>
          <a:prstGeom prst="rect">
            <a:avLst/>
          </a:prstGeom>
          <a:noFill/>
        </p:spPr>
        <p:txBody>
          <a:bodyPr wrap="square" rtlCol="0">
            <a:spAutoFit/>
          </a:bodyPr>
          <a:lstStyle/>
          <a:p>
            <a:pPr>
              <a:lnSpc>
                <a:spcPct val="150000"/>
              </a:lnSpc>
            </a:pPr>
            <a:r>
              <a:rPr lang="el-GR" sz="3000" b="1" dirty="0">
                <a:solidFill>
                  <a:schemeClr val="bg1"/>
                </a:solidFill>
              </a:rPr>
              <a:t>2. ΧΡΗΜΑΤΟΔΟΤΗΣΗ</a:t>
            </a:r>
          </a:p>
        </p:txBody>
      </p:sp>
      <p:sp>
        <p:nvSpPr>
          <p:cNvPr id="15" name="Rectangle 14"/>
          <p:cNvSpPr/>
          <p:nvPr/>
        </p:nvSpPr>
        <p:spPr>
          <a:xfrm>
            <a:off x="-8616" y="5674180"/>
            <a:ext cx="12200616" cy="1183821"/>
          </a:xfrm>
          <a:prstGeom prst="rect">
            <a:avLst/>
          </a:prstGeom>
          <a:gradFill flip="none" rotWithShape="1">
            <a:gsLst>
              <a:gs pos="0">
                <a:schemeClr val="accent1">
                  <a:lumMod val="5000"/>
                  <a:lumOff val="95000"/>
                </a:schemeClr>
              </a:gs>
              <a:gs pos="74000">
                <a:srgbClr val="9D72B5"/>
              </a:gs>
              <a:gs pos="83000">
                <a:srgbClr val="9D72B5"/>
              </a:gs>
              <a:gs pos="100000">
                <a:srgbClr val="9D72B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p:cNvSpPr txBox="1"/>
          <p:nvPr/>
        </p:nvSpPr>
        <p:spPr>
          <a:xfrm>
            <a:off x="8670931" y="5758258"/>
            <a:ext cx="3200853" cy="707886"/>
          </a:xfrm>
          <a:prstGeom prst="rect">
            <a:avLst/>
          </a:prstGeom>
          <a:noFill/>
        </p:spPr>
        <p:txBody>
          <a:bodyPr wrap="square" rtlCol="0">
            <a:spAutoFit/>
          </a:bodyPr>
          <a:lstStyle/>
          <a:p>
            <a:pPr algn="r"/>
            <a:r>
              <a:rPr lang="el-GR" sz="2000" b="1" dirty="0">
                <a:solidFill>
                  <a:schemeClr val="bg1"/>
                </a:solidFill>
              </a:rPr>
              <a:t>ΒΔ1 – ΔΙΑΧΕΙΡΙΣΗ ΣΧΕΔΙΩΝ</a:t>
            </a:r>
          </a:p>
          <a:p>
            <a:pPr algn="r"/>
            <a:r>
              <a:rPr lang="el-GR" sz="2000" b="1" dirty="0">
                <a:solidFill>
                  <a:schemeClr val="bg1"/>
                </a:solidFill>
              </a:rPr>
              <a:t>ΜΙΚΡΗΣ ΔΙΑΡΚΕΙΑΣ (122)</a:t>
            </a:r>
          </a:p>
        </p:txBody>
      </p:sp>
    </p:spTree>
    <p:extLst>
      <p:ext uri="{BB962C8B-B14F-4D97-AF65-F5344CB8AC3E}">
        <p14:creationId xmlns:p14="http://schemas.microsoft.com/office/powerpoint/2010/main" val="34038360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0"/>
            <a:ext cx="12192000" cy="590309"/>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434234" y="53970"/>
            <a:ext cx="3198568" cy="492443"/>
          </a:xfrm>
          <a:prstGeom prst="rect">
            <a:avLst/>
          </a:prstGeom>
          <a:noFill/>
        </p:spPr>
        <p:txBody>
          <a:bodyPr wrap="none" rtlCol="0">
            <a:spAutoFit/>
          </a:bodyPr>
          <a:lstStyle/>
          <a:p>
            <a:r>
              <a:rPr lang="el-GR" sz="2600" b="1" dirty="0">
                <a:solidFill>
                  <a:schemeClr val="bg1"/>
                </a:solidFill>
              </a:rPr>
              <a:t>ΧΡΗΜΑΤΟΔΟΤΗΣΗ (1)</a:t>
            </a:r>
            <a:endParaRPr lang="en-GB" sz="2600" b="1" dirty="0">
              <a:solidFill>
                <a:schemeClr val="bg1"/>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4319" y="5994400"/>
            <a:ext cx="800068" cy="685416"/>
          </a:xfrm>
          <a:prstGeom prst="rect">
            <a:avLst/>
          </a:prstGeom>
        </p:spPr>
      </p:pic>
      <p:sp>
        <p:nvSpPr>
          <p:cNvPr id="8" name="Rounded Rectangle 4"/>
          <p:cNvSpPr txBox="1"/>
          <p:nvPr/>
        </p:nvSpPr>
        <p:spPr>
          <a:xfrm>
            <a:off x="433869" y="4287419"/>
            <a:ext cx="5571051" cy="86772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ctr" defTabSz="977900">
              <a:spcBef>
                <a:spcPct val="0"/>
              </a:spcBef>
            </a:pPr>
            <a:r>
              <a:rPr lang="el-GR" sz="2600" b="1" kern="1200" dirty="0">
                <a:solidFill>
                  <a:srgbClr val="3C9A92"/>
                </a:solidFill>
              </a:rPr>
              <a:t>Βάσει </a:t>
            </a:r>
            <a:r>
              <a:rPr lang="el-GR" sz="2600" b="1" kern="1200" dirty="0" err="1">
                <a:solidFill>
                  <a:srgbClr val="3C9A92"/>
                </a:solidFill>
              </a:rPr>
              <a:t>μοναδιαίου</a:t>
            </a:r>
            <a:r>
              <a:rPr lang="el-GR" sz="2600" b="1" kern="1200" dirty="0">
                <a:solidFill>
                  <a:srgbClr val="3C9A92"/>
                </a:solidFill>
              </a:rPr>
              <a:t> κόστους</a:t>
            </a:r>
            <a:r>
              <a:rPr lang="en-US" sz="2600" b="1" kern="1200" dirty="0">
                <a:solidFill>
                  <a:srgbClr val="3C9A92"/>
                </a:solidFill>
              </a:rPr>
              <a:t> </a:t>
            </a:r>
          </a:p>
          <a:p>
            <a:pPr lvl="0" algn="ctr" defTabSz="977900">
              <a:spcBef>
                <a:spcPct val="0"/>
              </a:spcBef>
            </a:pPr>
            <a:r>
              <a:rPr lang="el-GR" sz="2600" b="1" dirty="0">
                <a:solidFill>
                  <a:srgbClr val="3C9A92"/>
                </a:solidFill>
              </a:rPr>
              <a:t>(</a:t>
            </a:r>
            <a:r>
              <a:rPr lang="en-US" sz="2600" b="1" dirty="0">
                <a:solidFill>
                  <a:srgbClr val="3C9A92"/>
                </a:solidFill>
              </a:rPr>
              <a:t>unit costs)</a:t>
            </a:r>
            <a:endParaRPr lang="en-US" sz="2600" b="1" kern="1200" dirty="0">
              <a:solidFill>
                <a:srgbClr val="3C9A92"/>
              </a:solidFill>
            </a:endParaRPr>
          </a:p>
        </p:txBody>
      </p:sp>
      <p:sp>
        <p:nvSpPr>
          <p:cNvPr id="18" name="Rounded Rectangle 4"/>
          <p:cNvSpPr txBox="1"/>
          <p:nvPr/>
        </p:nvSpPr>
        <p:spPr>
          <a:xfrm>
            <a:off x="6444760" y="4278807"/>
            <a:ext cx="5706559" cy="86772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ctr" defTabSz="977900">
              <a:lnSpc>
                <a:spcPct val="90000"/>
              </a:lnSpc>
              <a:spcBef>
                <a:spcPct val="0"/>
              </a:spcBef>
            </a:pPr>
            <a:r>
              <a:rPr lang="el-GR" sz="2600" b="1" kern="1200" dirty="0">
                <a:solidFill>
                  <a:srgbClr val="32A9CE"/>
                </a:solidFill>
              </a:rPr>
              <a:t>Βάσει </a:t>
            </a:r>
            <a:r>
              <a:rPr lang="el-GR" sz="2600" b="1" dirty="0">
                <a:solidFill>
                  <a:srgbClr val="32A9CE"/>
                </a:solidFill>
              </a:rPr>
              <a:t>πραγματικών</a:t>
            </a:r>
            <a:r>
              <a:rPr lang="el-GR" sz="2600" b="1" kern="1200" dirty="0">
                <a:solidFill>
                  <a:srgbClr val="32A9CE"/>
                </a:solidFill>
              </a:rPr>
              <a:t> εξόδων</a:t>
            </a:r>
            <a:r>
              <a:rPr lang="en-US" sz="2600" b="1" kern="1200" dirty="0">
                <a:solidFill>
                  <a:srgbClr val="32A9CE"/>
                </a:solidFill>
              </a:rPr>
              <a:t> </a:t>
            </a:r>
          </a:p>
          <a:p>
            <a:pPr lvl="0" algn="ctr" defTabSz="977900">
              <a:lnSpc>
                <a:spcPct val="90000"/>
              </a:lnSpc>
              <a:spcBef>
                <a:spcPct val="0"/>
              </a:spcBef>
            </a:pPr>
            <a:r>
              <a:rPr lang="en-US" sz="2600" b="1" dirty="0">
                <a:solidFill>
                  <a:srgbClr val="32A9CE"/>
                </a:solidFill>
              </a:rPr>
              <a:t>(real costs)</a:t>
            </a:r>
            <a:endParaRPr lang="en-US" sz="2600" b="1" kern="1200" dirty="0">
              <a:solidFill>
                <a:srgbClr val="32A9CE"/>
              </a:solidFill>
            </a:endParaRPr>
          </a:p>
        </p:txBody>
      </p:sp>
      <p:sp>
        <p:nvSpPr>
          <p:cNvPr id="4" name="TextBox 3"/>
          <p:cNvSpPr txBox="1"/>
          <p:nvPr/>
        </p:nvSpPr>
        <p:spPr>
          <a:xfrm>
            <a:off x="4571126" y="923132"/>
            <a:ext cx="8393034" cy="2015936"/>
          </a:xfrm>
          <a:prstGeom prst="rect">
            <a:avLst/>
          </a:prstGeom>
          <a:noFill/>
        </p:spPr>
        <p:txBody>
          <a:bodyPr wrap="square" rtlCol="0">
            <a:spAutoFit/>
          </a:bodyPr>
          <a:lstStyle/>
          <a:p>
            <a:pPr algn="ctr">
              <a:spcAft>
                <a:spcPts val="1000"/>
              </a:spcAft>
            </a:pPr>
            <a:r>
              <a:rPr lang="el-GR" sz="2600" b="1" dirty="0"/>
              <a:t>ΑΡΧΗ ΣΥΓΧΡΗΜΑΤΟΔΟΤΗΣΗΣ</a:t>
            </a:r>
          </a:p>
          <a:p>
            <a:pPr algn="ctr">
              <a:spcAft>
                <a:spcPts val="1000"/>
              </a:spcAft>
            </a:pPr>
            <a:r>
              <a:rPr lang="el-GR" sz="2500" dirty="0"/>
              <a:t>Το ποσό της χρηματοδότησης </a:t>
            </a:r>
            <a:r>
              <a:rPr lang="el-GR" sz="2500" b="1" dirty="0"/>
              <a:t>ενδέχεται </a:t>
            </a:r>
            <a:endParaRPr lang="en-US" sz="2500" b="1" dirty="0"/>
          </a:p>
          <a:p>
            <a:pPr algn="ctr">
              <a:spcAft>
                <a:spcPts val="1000"/>
              </a:spcAft>
            </a:pPr>
            <a:r>
              <a:rPr lang="el-GR" sz="2500" b="1" dirty="0"/>
              <a:t>να μην καλύπτει το 100% </a:t>
            </a:r>
            <a:endParaRPr lang="en-US" sz="2500" b="1" dirty="0"/>
          </a:p>
          <a:p>
            <a:pPr algn="ctr">
              <a:spcAft>
                <a:spcPts val="1000"/>
              </a:spcAft>
            </a:pPr>
            <a:r>
              <a:rPr lang="el-GR" sz="2500" b="1" dirty="0"/>
              <a:t>των πραγματικών εξόδων του σχεδίου</a:t>
            </a:r>
            <a:r>
              <a:rPr lang="el-GR" sz="2500" dirty="0"/>
              <a:t>. </a:t>
            </a:r>
            <a:endParaRPr lang="en-GB" sz="2500" dirty="0"/>
          </a:p>
        </p:txBody>
      </p:sp>
      <p:sp>
        <p:nvSpPr>
          <p:cNvPr id="9" name="TextBox 8"/>
          <p:cNvSpPr txBox="1"/>
          <p:nvPr/>
        </p:nvSpPr>
        <p:spPr>
          <a:xfrm>
            <a:off x="4314917" y="3713493"/>
            <a:ext cx="4645766" cy="492443"/>
          </a:xfrm>
          <a:prstGeom prst="rect">
            <a:avLst/>
          </a:prstGeom>
          <a:noFill/>
        </p:spPr>
        <p:txBody>
          <a:bodyPr wrap="square" rtlCol="0">
            <a:spAutoFit/>
          </a:bodyPr>
          <a:lstStyle/>
          <a:p>
            <a:r>
              <a:rPr lang="el-GR" sz="2600" b="1" dirty="0"/>
              <a:t>ΚΑΤΗΓΟΡΙΕΣ ΚΟΝΔΥΛΙΩΝ</a:t>
            </a:r>
            <a:endParaRPr lang="en-GB" sz="2600" b="1" dirty="0"/>
          </a:p>
        </p:txBody>
      </p:sp>
      <p:sp>
        <p:nvSpPr>
          <p:cNvPr id="11" name="TextBox 10"/>
          <p:cNvSpPr txBox="1"/>
          <p:nvPr/>
        </p:nvSpPr>
        <p:spPr>
          <a:xfrm>
            <a:off x="6004920" y="5313634"/>
            <a:ext cx="6355168" cy="830997"/>
          </a:xfrm>
          <a:prstGeom prst="rect">
            <a:avLst/>
          </a:prstGeom>
          <a:noFill/>
        </p:spPr>
        <p:txBody>
          <a:bodyPr wrap="square" rtlCol="0">
            <a:spAutoFit/>
          </a:bodyPr>
          <a:lstStyle/>
          <a:p>
            <a:pPr algn="ctr"/>
            <a:r>
              <a:rPr lang="el-GR" sz="2400" b="1" dirty="0"/>
              <a:t>Ποσοστό</a:t>
            </a:r>
            <a:r>
              <a:rPr lang="el-GR" sz="2400" dirty="0"/>
              <a:t> επί των </a:t>
            </a:r>
            <a:endParaRPr lang="en-US" sz="2400" dirty="0"/>
          </a:p>
          <a:p>
            <a:pPr algn="ctr"/>
            <a:r>
              <a:rPr lang="el-GR" sz="2400" dirty="0"/>
              <a:t>πραγματικών εξόδων</a:t>
            </a:r>
            <a:endParaRPr lang="en-GB" sz="2400" dirty="0"/>
          </a:p>
        </p:txBody>
      </p:sp>
      <p:sp>
        <p:nvSpPr>
          <p:cNvPr id="24" name="TextBox 23"/>
          <p:cNvSpPr txBox="1"/>
          <p:nvPr/>
        </p:nvSpPr>
        <p:spPr>
          <a:xfrm>
            <a:off x="790032" y="5309789"/>
            <a:ext cx="4827208" cy="1200329"/>
          </a:xfrm>
          <a:prstGeom prst="rect">
            <a:avLst/>
          </a:prstGeom>
          <a:noFill/>
        </p:spPr>
        <p:txBody>
          <a:bodyPr wrap="square" rtlCol="0">
            <a:spAutoFit/>
          </a:bodyPr>
          <a:lstStyle/>
          <a:p>
            <a:pPr algn="ctr"/>
            <a:r>
              <a:rPr lang="el-GR" sz="2400" b="1" dirty="0"/>
              <a:t>Προκαθορισμένο</a:t>
            </a:r>
            <a:r>
              <a:rPr lang="el-GR" sz="2400" dirty="0"/>
              <a:t> </a:t>
            </a:r>
            <a:r>
              <a:rPr lang="el-GR" sz="2400" b="1" dirty="0"/>
              <a:t>ποσό,</a:t>
            </a:r>
            <a:r>
              <a:rPr lang="el-GR" sz="2400" dirty="0"/>
              <a:t> ανάλογα με τον τύπο της δραστηριότητας, τη διάρκειά της και άλλους παράγοντες </a:t>
            </a:r>
            <a:endParaRPr lang="en-GB" sz="2400" dirty="0"/>
          </a:p>
        </p:txBody>
      </p:sp>
      <p:pic>
        <p:nvPicPr>
          <p:cNvPr id="3" name="Picture 2"/>
          <p:cNvPicPr>
            <a:picLocks noChangeAspect="1"/>
          </p:cNvPicPr>
          <p:nvPr/>
        </p:nvPicPr>
        <p:blipFill rotWithShape="1">
          <a:blip r:embed="rId4">
            <a:clrChange>
              <a:clrFrom>
                <a:srgbClr val="F8F9FB"/>
              </a:clrFrom>
              <a:clrTo>
                <a:srgbClr val="F8F9FB">
                  <a:alpha val="0"/>
                </a:srgbClr>
              </a:clrTo>
            </a:clrChange>
            <a:extLst>
              <a:ext uri="{28A0092B-C50C-407E-A947-70E740481C1C}">
                <a14:useLocalDpi xmlns:a14="http://schemas.microsoft.com/office/drawing/2010/main" val="0"/>
              </a:ext>
            </a:extLst>
          </a:blip>
          <a:srcRect l="14750" t="11542" r="15417" b="11991"/>
          <a:stretch/>
        </p:blipFill>
        <p:spPr>
          <a:xfrm>
            <a:off x="550525" y="1112207"/>
            <a:ext cx="4905428" cy="1745378"/>
          </a:xfrm>
          <a:prstGeom prst="rect">
            <a:avLst/>
          </a:prstGeom>
        </p:spPr>
      </p:pic>
    </p:spTree>
    <p:extLst>
      <p:ext uri="{BB962C8B-B14F-4D97-AF65-F5344CB8AC3E}">
        <p14:creationId xmlns:p14="http://schemas.microsoft.com/office/powerpoint/2010/main" val="34834705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0"/>
            <a:ext cx="12192000" cy="590309"/>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p:cNvSpPr txBox="1"/>
          <p:nvPr/>
        </p:nvSpPr>
        <p:spPr>
          <a:xfrm>
            <a:off x="444394" y="48932"/>
            <a:ext cx="3198568" cy="49244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600" b="1" i="0" u="none" strike="noStrike" kern="1200" cap="none" spc="0" normalizeH="0" baseline="0" noProof="0" dirty="0">
                <a:ln>
                  <a:noFill/>
                </a:ln>
                <a:solidFill>
                  <a:prstClr val="white"/>
                </a:solidFill>
                <a:effectLst/>
                <a:uLnTx/>
                <a:uFillTx/>
                <a:latin typeface="Calibri" panose="020F0502020204030204"/>
                <a:ea typeface="+mn-ea"/>
                <a:cs typeface="+mn-cs"/>
              </a:rPr>
              <a:t>ΧΡΗΜΑΤΟΔΟΤΗΣΗ (2)</a:t>
            </a:r>
            <a:endParaRPr kumimoji="0" lang="en-GB" sz="2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4319" y="5994400"/>
            <a:ext cx="800068" cy="685416"/>
          </a:xfrm>
          <a:prstGeom prst="rect">
            <a:avLst/>
          </a:prstGeom>
        </p:spPr>
      </p:pic>
      <p:grpSp>
        <p:nvGrpSpPr>
          <p:cNvPr id="5" name="Group 4"/>
          <p:cNvGrpSpPr/>
          <p:nvPr/>
        </p:nvGrpSpPr>
        <p:grpSpPr>
          <a:xfrm>
            <a:off x="208445" y="709501"/>
            <a:ext cx="5860572" cy="693155"/>
            <a:chOff x="215992" y="0"/>
            <a:chExt cx="8773918" cy="786240"/>
          </a:xfrm>
        </p:grpSpPr>
        <p:sp>
          <p:nvSpPr>
            <p:cNvPr id="7" name="Rounded Rectangle 6"/>
            <p:cNvSpPr/>
            <p:nvPr/>
          </p:nvSpPr>
          <p:spPr>
            <a:xfrm>
              <a:off x="215992" y="0"/>
              <a:ext cx="7993924" cy="786240"/>
            </a:xfrm>
            <a:prstGeom prst="roundRect">
              <a:avLst/>
            </a:prstGeom>
            <a:solidFill>
              <a:srgbClr val="1AA7AE"/>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ounded Rectangle 4"/>
            <p:cNvSpPr txBox="1"/>
            <p:nvPr/>
          </p:nvSpPr>
          <p:spPr>
            <a:xfrm>
              <a:off x="1072749" y="38380"/>
              <a:ext cx="7917161" cy="70947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marL="0" marR="0" lvl="0" indent="0" algn="l" defTabSz="977900" rtl="0" eaLnBrk="1" fontAlgn="auto" latinLnBrk="0" hangingPunct="1">
                <a:lnSpc>
                  <a:spcPct val="90000"/>
                </a:lnSpc>
                <a:spcBef>
                  <a:spcPct val="0"/>
                </a:spcBef>
                <a:spcAft>
                  <a:spcPct val="35000"/>
                </a:spcAft>
                <a:buClrTx/>
                <a:buSzTx/>
                <a:buFontTx/>
                <a:buNone/>
                <a:tabLst/>
                <a:defRPr/>
              </a:pPr>
              <a:r>
                <a:rPr kumimoji="0" lang="el-GR" sz="2700" b="0" i="0" u="none" strike="noStrike" kern="1200" cap="none" spc="0" normalizeH="0" baseline="0" noProof="0" dirty="0">
                  <a:ln>
                    <a:noFill/>
                  </a:ln>
                  <a:solidFill>
                    <a:prstClr val="white"/>
                  </a:solidFill>
                  <a:effectLst/>
                  <a:uLnTx/>
                  <a:uFillTx/>
                  <a:latin typeface="Calibri" panose="020F0502020204030204"/>
                  <a:ea typeface="+mn-ea"/>
                  <a:cs typeface="+mn-cs"/>
                </a:rPr>
                <a:t>Βάσει μοναδιαίου κόστους</a:t>
              </a:r>
              <a:endParaRPr kumimoji="0" lang="en-US" sz="27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3" name="Rectangle 2"/>
          <p:cNvSpPr/>
          <p:nvPr/>
        </p:nvSpPr>
        <p:spPr>
          <a:xfrm>
            <a:off x="208446" y="1408828"/>
            <a:ext cx="5339571" cy="3645613"/>
          </a:xfrm>
          <a:prstGeom prst="rect">
            <a:avLst/>
          </a:prstGeom>
          <a:solidFill>
            <a:srgbClr val="1CA7AE">
              <a:alpha val="20000"/>
            </a:srgbClr>
          </a:solidFill>
        </p:spPr>
        <p:txBody>
          <a:bodyPr wrap="square">
            <a:spAutoFit/>
          </a:bodyPr>
          <a:lstStyle/>
          <a:p>
            <a:pPr marL="800100" marR="0" lvl="1" indent="-342900" algn="l" defTabSz="755650" rtl="0" eaLnBrk="1" fontAlgn="auto" latinLnBrk="0" hangingPunct="1">
              <a:lnSpc>
                <a:spcPct val="150000"/>
              </a:lnSpc>
              <a:spcBef>
                <a:spcPct val="0"/>
              </a:spcBef>
              <a:spcAft>
                <a:spcPct val="20000"/>
              </a:spcAft>
              <a:buClrTx/>
              <a:buSzTx/>
              <a:buFont typeface="Wingdings" panose="05000000000000000000" pitchFamily="2" charset="2"/>
              <a:buChar char="q"/>
              <a:tabLst/>
              <a:defRPr/>
            </a:pP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Οργανωτικά έξοδα </a:t>
            </a:r>
          </a:p>
          <a:p>
            <a:pPr marL="800100" marR="0" lvl="1" indent="-342900" algn="l" defTabSz="755650" rtl="0" eaLnBrk="1" fontAlgn="auto" latinLnBrk="0" hangingPunct="1">
              <a:lnSpc>
                <a:spcPct val="150000"/>
              </a:lnSpc>
              <a:spcBef>
                <a:spcPct val="0"/>
              </a:spcBef>
              <a:spcAft>
                <a:spcPct val="20000"/>
              </a:spcAft>
              <a:buClrTx/>
              <a:buSzTx/>
              <a:buFont typeface="Wingdings" panose="05000000000000000000" pitchFamily="2" charset="2"/>
              <a:buChar char="q"/>
              <a:tabLst/>
              <a:defRPr/>
            </a:pP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Ταξιδιωτικά έξοδα</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800100" marR="0" lvl="1" indent="-342900" algn="l" defTabSz="755650" rtl="0" eaLnBrk="1" fontAlgn="auto" latinLnBrk="0" hangingPunct="1">
              <a:lnSpc>
                <a:spcPct val="150000"/>
              </a:lnSpc>
              <a:spcBef>
                <a:spcPct val="0"/>
              </a:spcBef>
              <a:spcAft>
                <a:spcPct val="20000"/>
              </a:spcAft>
              <a:buClrTx/>
              <a:buSzTx/>
              <a:buFont typeface="Wingdings" panose="05000000000000000000" pitchFamily="2" charset="2"/>
              <a:buChar char="q"/>
              <a:tabLst/>
              <a:defRPr/>
            </a:pP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Έξοδα ατομικής στήριξης (διαβίωσης)</a:t>
            </a:r>
          </a:p>
          <a:p>
            <a:pPr marL="800100" marR="0" lvl="1" indent="-342900" algn="l" defTabSz="755650" rtl="0" eaLnBrk="1" fontAlgn="auto" latinLnBrk="0" hangingPunct="1">
              <a:lnSpc>
                <a:spcPct val="150000"/>
              </a:lnSpc>
              <a:spcBef>
                <a:spcPct val="0"/>
              </a:spcBef>
              <a:spcAft>
                <a:spcPct val="20000"/>
              </a:spcAft>
              <a:buClrTx/>
              <a:buSzTx/>
              <a:buFont typeface="Wingdings" panose="05000000000000000000" pitchFamily="2" charset="2"/>
              <a:buChar char="q"/>
              <a:tabLst/>
              <a:defRPr/>
            </a:pP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Γλωσσική στήριξη</a:t>
            </a:r>
          </a:p>
          <a:p>
            <a:pPr marL="800100" marR="0" lvl="1" indent="-342900" algn="l" defTabSz="755650" rtl="0" eaLnBrk="1" fontAlgn="auto" latinLnBrk="0" hangingPunct="1">
              <a:lnSpc>
                <a:spcPct val="150000"/>
              </a:lnSpc>
              <a:spcBef>
                <a:spcPct val="0"/>
              </a:spcBef>
              <a:spcAft>
                <a:spcPct val="20000"/>
              </a:spcAft>
              <a:buClrTx/>
              <a:buSzTx/>
              <a:buFont typeface="Wingdings" panose="05000000000000000000" pitchFamily="2" charset="2"/>
              <a:buChar char="q"/>
              <a:tabLst/>
              <a:defRPr/>
            </a:pP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Δίδακτρα σεμιναρίων</a:t>
            </a:r>
          </a:p>
          <a:p>
            <a:pPr marL="800100" marR="0" lvl="1" indent="-342900" algn="l" defTabSz="755650" rtl="0" eaLnBrk="1" fontAlgn="auto" latinLnBrk="0" hangingPunct="1">
              <a:lnSpc>
                <a:spcPct val="150000"/>
              </a:lnSpc>
              <a:spcBef>
                <a:spcPct val="0"/>
              </a:spcBef>
              <a:spcAft>
                <a:spcPct val="20000"/>
              </a:spcAft>
              <a:buClrTx/>
              <a:buSzTx/>
              <a:buFont typeface="Wingdings" panose="05000000000000000000" pitchFamily="2" charset="2"/>
              <a:buChar char="q"/>
              <a:tabLst/>
              <a:defRPr/>
            </a:pP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Προπαρασκευαστικές επισκέψεις</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800100" marR="0" lvl="1"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q"/>
              <a:tabLst/>
              <a:defRPr/>
            </a:pP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Στήριξη</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συμπερίληψης για τον οργανισμό</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6" name="Group 15"/>
          <p:cNvGrpSpPr/>
          <p:nvPr/>
        </p:nvGrpSpPr>
        <p:grpSpPr>
          <a:xfrm>
            <a:off x="5786661" y="713819"/>
            <a:ext cx="5960945" cy="693155"/>
            <a:chOff x="215992" y="0"/>
            <a:chExt cx="8924186" cy="786240"/>
          </a:xfrm>
        </p:grpSpPr>
        <p:sp>
          <p:nvSpPr>
            <p:cNvPr id="17" name="Rounded Rectangle 16"/>
            <p:cNvSpPr/>
            <p:nvPr/>
          </p:nvSpPr>
          <p:spPr>
            <a:xfrm>
              <a:off x="215992" y="0"/>
              <a:ext cx="7993924" cy="786240"/>
            </a:xfrm>
            <a:prstGeom prst="roundRect">
              <a:avLst/>
            </a:prstGeom>
            <a:solidFill>
              <a:srgbClr val="32A9CE"/>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ounded Rectangle 4"/>
            <p:cNvSpPr txBox="1"/>
            <p:nvPr/>
          </p:nvSpPr>
          <p:spPr>
            <a:xfrm>
              <a:off x="1223017" y="38380"/>
              <a:ext cx="7917161" cy="70947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marL="0" marR="0" lvl="0" indent="0" algn="l" defTabSz="977900" rtl="0" eaLnBrk="1" fontAlgn="auto" latinLnBrk="0" hangingPunct="1">
                <a:lnSpc>
                  <a:spcPct val="90000"/>
                </a:lnSpc>
                <a:spcBef>
                  <a:spcPct val="0"/>
                </a:spcBef>
                <a:spcAft>
                  <a:spcPct val="35000"/>
                </a:spcAft>
                <a:buClrTx/>
                <a:buSzTx/>
                <a:buFontTx/>
                <a:buNone/>
                <a:tabLst/>
                <a:defRPr/>
              </a:pPr>
              <a:r>
                <a:rPr kumimoji="0" lang="el-GR" sz="2700" b="0" i="0" u="none" strike="noStrike" kern="1200" cap="none" spc="0" normalizeH="0" baseline="0" noProof="0" dirty="0">
                  <a:ln>
                    <a:noFill/>
                  </a:ln>
                  <a:solidFill>
                    <a:prstClr val="white"/>
                  </a:solidFill>
                  <a:effectLst/>
                  <a:uLnTx/>
                  <a:uFillTx/>
                  <a:latin typeface="Calibri" panose="020F0502020204030204"/>
                  <a:ea typeface="+mn-ea"/>
                  <a:cs typeface="+mn-cs"/>
                </a:rPr>
                <a:t>Βάσει πραγματικών εξόδων</a:t>
              </a:r>
              <a:endParaRPr kumimoji="0" lang="en-US" sz="27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20" name="Rectangle 19"/>
          <p:cNvSpPr/>
          <p:nvPr/>
        </p:nvSpPr>
        <p:spPr>
          <a:xfrm>
            <a:off x="5786663" y="1408829"/>
            <a:ext cx="5339571" cy="5327741"/>
          </a:xfrm>
          <a:prstGeom prst="rect">
            <a:avLst/>
          </a:prstGeom>
          <a:solidFill>
            <a:srgbClr val="32A9CE">
              <a:alpha val="20000"/>
            </a:srgbClr>
          </a:solidFill>
        </p:spPr>
        <p:txBody>
          <a:bodyPr wrap="square">
            <a:spAutoFit/>
          </a:bodyPr>
          <a:lstStyle/>
          <a:p>
            <a:pPr marL="800100" marR="0" lvl="1" indent="-342900" algn="l" defTabSz="755650" rtl="0" eaLnBrk="1" fontAlgn="auto" latinLnBrk="0" hangingPunct="1">
              <a:lnSpc>
                <a:spcPct val="150000"/>
              </a:lnSpc>
              <a:spcBef>
                <a:spcPct val="0"/>
              </a:spcBef>
              <a:spcAft>
                <a:spcPct val="20000"/>
              </a:spcAft>
              <a:buClrTx/>
              <a:buSzTx/>
              <a:buFont typeface="Wingdings" panose="05000000000000000000" pitchFamily="2" charset="2"/>
              <a:buChar char="q"/>
              <a:tabLst/>
              <a:defRPr/>
            </a:pPr>
            <a:r>
              <a:rPr kumimoji="0" lang="el-GR" sz="2000" b="1" i="0" u="none" strike="noStrike" kern="1200" cap="none" spc="0" normalizeH="0" baseline="0" noProof="0" dirty="0">
                <a:ln>
                  <a:noFill/>
                </a:ln>
                <a:solidFill>
                  <a:prstClr val="black"/>
                </a:solidFill>
                <a:effectLst/>
                <a:uLnTx/>
                <a:uFillTx/>
                <a:latin typeface="Calibri" panose="020F0502020204030204"/>
                <a:ea typeface="+mn-ea"/>
                <a:cs typeface="+mn-cs"/>
              </a:rPr>
              <a:t>Στήριξη συμπερίληψης για συμμετέχοντες με λιγότερες ευκαιρίες</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 &amp; </a:t>
            </a:r>
            <a:r>
              <a:rPr kumimoji="0" lang="el-GR" sz="2000" b="1" i="0" u="none" strike="noStrike" kern="1200" cap="none" spc="0" normalizeH="0" baseline="0" noProof="0" dirty="0">
                <a:ln>
                  <a:noFill/>
                </a:ln>
                <a:solidFill>
                  <a:prstClr val="black"/>
                </a:solidFill>
                <a:effectLst/>
                <a:uLnTx/>
                <a:uFillTx/>
                <a:latin typeface="Calibri" panose="020F0502020204030204"/>
                <a:ea typeface="+mn-ea"/>
                <a:cs typeface="+mn-cs"/>
              </a:rPr>
              <a:t> τους συνοδούς τους</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100% </a:t>
            </a: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των επιλέξιμων δαπανών</a:t>
            </a:r>
          </a:p>
          <a:p>
            <a:pPr marL="800100" marR="0" lvl="1"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q"/>
              <a:tabLst/>
              <a:defRPr/>
            </a:pP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Έκτακτες δαπάνες</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800100" marR="0" lvl="1"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l-GR" sz="1800" b="1" i="0" u="none" strike="noStrike" kern="1200" cap="none" spc="0" normalizeH="0" baseline="0" noProof="0" dirty="0">
                <a:ln>
                  <a:noFill/>
                </a:ln>
                <a:solidFill>
                  <a:prstClr val="black"/>
                </a:solidFill>
                <a:effectLst/>
                <a:uLnTx/>
                <a:uFillTx/>
                <a:latin typeface="Calibri" panose="020F0502020204030204"/>
                <a:ea typeface="+mn-ea"/>
                <a:cs typeface="+mn-cs"/>
              </a:rPr>
              <a:t>Δαπάνες οικονομικής εγγύησης</a:t>
            </a: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 80 % των επιλέξιμων δαπανών </a:t>
            </a:r>
          </a:p>
          <a:p>
            <a:pPr marL="800100" marR="0" lvl="1"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l-GR" sz="1800" b="1" i="0" u="none" strike="noStrike" kern="1200" cap="none" spc="0" normalizeH="0" baseline="0" noProof="0" dirty="0">
                <a:ln>
                  <a:noFill/>
                </a:ln>
                <a:solidFill>
                  <a:prstClr val="black"/>
                </a:solidFill>
                <a:effectLst/>
                <a:uLnTx/>
                <a:uFillTx/>
                <a:latin typeface="Calibri" panose="020F0502020204030204"/>
                <a:ea typeface="+mn-ea"/>
                <a:cs typeface="+mn-cs"/>
              </a:rPr>
              <a:t>Υψηλές δαπάνες μετακίνησης</a:t>
            </a: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 80 % των επιλέξιμων δαπανών</a:t>
            </a:r>
          </a:p>
          <a:p>
            <a:pPr marL="800100" marR="0" lvl="1"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l-GR" sz="1800" b="1" i="0" u="none" strike="noStrike" kern="1200" cap="none" spc="0" normalizeH="0" baseline="0" noProof="0" dirty="0">
                <a:ln>
                  <a:noFill/>
                </a:ln>
                <a:solidFill>
                  <a:prstClr val="black"/>
                </a:solidFill>
                <a:effectLst/>
                <a:uLnTx/>
                <a:uFillTx/>
                <a:latin typeface="Calibri" panose="020F0502020204030204"/>
                <a:ea typeface="+mn-ea"/>
                <a:cs typeface="+mn-cs"/>
              </a:rPr>
              <a:t>Θεώρηση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visa)</a:t>
            </a:r>
            <a:r>
              <a:rPr kumimoji="0" lang="el-GR" sz="1800" b="1" i="0" u="none" strike="noStrike" kern="1200" cap="none" spc="0" normalizeH="0" baseline="0" noProof="0" dirty="0">
                <a:ln>
                  <a:noFill/>
                </a:ln>
                <a:solidFill>
                  <a:prstClr val="black"/>
                </a:solidFill>
                <a:effectLst/>
                <a:uLnTx/>
                <a:uFillTx/>
                <a:latin typeface="Calibri" panose="020F0502020204030204"/>
                <a:ea typeface="+mn-ea"/>
                <a:cs typeface="+mn-cs"/>
              </a:rPr>
              <a:t> και σχετικές δαπάνες, άδειες παραμονής, εμβολιασμοί, ιατρικές βεβαιώσεις</a:t>
            </a: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 100 % των επιλέξιμων δαπανών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04849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4409440" y="1"/>
            <a:ext cx="7782560" cy="555699"/>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p:cNvGrpSpPr/>
          <p:nvPr/>
        </p:nvGrpSpPr>
        <p:grpSpPr>
          <a:xfrm>
            <a:off x="0" y="2"/>
            <a:ext cx="8229600" cy="563448"/>
            <a:chOff x="0" y="0"/>
            <a:chExt cx="6023006" cy="1453896"/>
          </a:xfrm>
        </p:grpSpPr>
        <p:sp>
          <p:nvSpPr>
            <p:cNvPr id="7" name="Rectangle 6"/>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Isosceles Triangle 7"/>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2" name="TextBox 1"/>
          <p:cNvSpPr txBox="1"/>
          <p:nvPr/>
        </p:nvSpPr>
        <p:spPr>
          <a:xfrm>
            <a:off x="387460" y="64753"/>
            <a:ext cx="3198568" cy="492443"/>
          </a:xfrm>
          <a:prstGeom prst="rect">
            <a:avLst/>
          </a:prstGeom>
          <a:noFill/>
        </p:spPr>
        <p:txBody>
          <a:bodyPr wrap="none" rtlCol="0">
            <a:spAutoFit/>
          </a:bodyPr>
          <a:lstStyle/>
          <a:p>
            <a:r>
              <a:rPr lang="el-GR" sz="2600" b="1" dirty="0">
                <a:solidFill>
                  <a:schemeClr val="bg1"/>
                </a:solidFill>
              </a:rPr>
              <a:t>ΧΡΗΜΑΤΟΔΟΤΗΣΗ (3)</a:t>
            </a:r>
            <a:endParaRPr lang="en-GB" sz="2600" b="1" dirty="0">
              <a:solidFill>
                <a:schemeClr val="bg1"/>
              </a:solidFill>
            </a:endParaRPr>
          </a:p>
        </p:txBody>
      </p:sp>
      <p:sp>
        <p:nvSpPr>
          <p:cNvPr id="24" name="TextBox 23"/>
          <p:cNvSpPr txBox="1"/>
          <p:nvPr/>
        </p:nvSpPr>
        <p:spPr>
          <a:xfrm>
            <a:off x="2719585" y="734834"/>
            <a:ext cx="9070898" cy="1015663"/>
          </a:xfrm>
          <a:prstGeom prst="rect">
            <a:avLst/>
          </a:prstGeom>
          <a:noFill/>
        </p:spPr>
        <p:txBody>
          <a:bodyPr wrap="square" rtlCol="0">
            <a:spAutoFit/>
          </a:bodyPr>
          <a:lstStyle/>
          <a:p>
            <a:r>
              <a:rPr lang="el-GR" sz="2000" dirty="0"/>
              <a:t>Έξοδα που συνδέονται με την προετοιμασία/υλοποίηση/προώθηση των κινητικοτήτων και του σχεδίου, και δεν καλύπτονται από άλλη κατηγορία εξόδων.</a:t>
            </a:r>
          </a:p>
          <a:p>
            <a:r>
              <a:rPr lang="el-GR" sz="2000" b="1" dirty="0"/>
              <a:t>Το κονδύλι καθορίζεται βάσει του τύπου δραστηριότητας και του συμμετέχοντα.</a:t>
            </a:r>
            <a:endParaRPr lang="en-GB" sz="2000" b="1" dirty="0"/>
          </a:p>
        </p:txBody>
      </p:sp>
      <p:grpSp>
        <p:nvGrpSpPr>
          <p:cNvPr id="3" name="Group 2"/>
          <p:cNvGrpSpPr/>
          <p:nvPr/>
        </p:nvGrpSpPr>
        <p:grpSpPr>
          <a:xfrm>
            <a:off x="387460" y="687563"/>
            <a:ext cx="11534608" cy="1070118"/>
            <a:chOff x="387460" y="970849"/>
            <a:chExt cx="11534608" cy="786831"/>
          </a:xfrm>
        </p:grpSpPr>
        <p:sp>
          <p:nvSpPr>
            <p:cNvPr id="37" name="Rectangle 36"/>
            <p:cNvSpPr/>
            <p:nvPr/>
          </p:nvSpPr>
          <p:spPr>
            <a:xfrm>
              <a:off x="387460" y="970849"/>
              <a:ext cx="2200541" cy="786831"/>
            </a:xfrm>
            <a:prstGeom prst="rect">
              <a:avLst/>
            </a:prstGeom>
            <a:solidFill>
              <a:srgbClr val="2D9B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t>ΟΡΓΑΝΩΤΙΚΑ ΕΞΟΔΑ</a:t>
              </a:r>
              <a:endParaRPr lang="en-GB" sz="2400" b="1" dirty="0"/>
            </a:p>
          </p:txBody>
        </p:sp>
        <p:cxnSp>
          <p:nvCxnSpPr>
            <p:cNvPr id="38" name="Straight Connector 37"/>
            <p:cNvCxnSpPr/>
            <p:nvPr/>
          </p:nvCxnSpPr>
          <p:spPr>
            <a:xfrm>
              <a:off x="2359401" y="1742346"/>
              <a:ext cx="9562667" cy="0"/>
            </a:xfrm>
            <a:prstGeom prst="line">
              <a:avLst/>
            </a:prstGeom>
            <a:ln w="25400">
              <a:solidFill>
                <a:srgbClr val="2D9BBD"/>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2359401" y="972220"/>
              <a:ext cx="9562667" cy="0"/>
            </a:xfrm>
            <a:prstGeom prst="line">
              <a:avLst/>
            </a:prstGeom>
            <a:ln w="25400">
              <a:solidFill>
                <a:srgbClr val="2D9BBD"/>
              </a:solidFill>
            </a:ln>
          </p:spPr>
          <p:style>
            <a:lnRef idx="1">
              <a:schemeClr val="accent1"/>
            </a:lnRef>
            <a:fillRef idx="0">
              <a:schemeClr val="accent1"/>
            </a:fillRef>
            <a:effectRef idx="0">
              <a:schemeClr val="accent1"/>
            </a:effectRef>
            <a:fontRef idx="minor">
              <a:schemeClr val="tx1"/>
            </a:fontRef>
          </p:style>
        </p:cxnSp>
      </p:grpSp>
      <p:sp>
        <p:nvSpPr>
          <p:cNvPr id="68" name="Rectangle 67"/>
          <p:cNvSpPr/>
          <p:nvPr/>
        </p:nvSpPr>
        <p:spPr>
          <a:xfrm>
            <a:off x="396241" y="1947989"/>
            <a:ext cx="9157704" cy="1855598"/>
          </a:xfrm>
          <a:prstGeom prst="rect">
            <a:avLst/>
          </a:prstGeom>
          <a:solidFill>
            <a:srgbClr val="2D9B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2400" b="1" dirty="0">
              <a:solidFill>
                <a:schemeClr val="bg1"/>
              </a:solidFill>
            </a:endParaRPr>
          </a:p>
          <a:p>
            <a:pPr algn="ctr"/>
            <a:endParaRPr lang="en-GB" sz="2800" b="1" dirty="0">
              <a:solidFill>
                <a:schemeClr val="bg1"/>
              </a:solidFill>
            </a:endParaRPr>
          </a:p>
        </p:txBody>
      </p:sp>
      <p:cxnSp>
        <p:nvCxnSpPr>
          <p:cNvPr id="69" name="Straight Connector 68"/>
          <p:cNvCxnSpPr/>
          <p:nvPr/>
        </p:nvCxnSpPr>
        <p:spPr>
          <a:xfrm>
            <a:off x="2359401" y="3802621"/>
            <a:ext cx="9562667" cy="0"/>
          </a:xfrm>
          <a:prstGeom prst="line">
            <a:avLst/>
          </a:prstGeom>
          <a:ln w="25400">
            <a:solidFill>
              <a:srgbClr val="2D9BBD"/>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V="1">
            <a:off x="2314578" y="1947989"/>
            <a:ext cx="9616269" cy="14219"/>
          </a:xfrm>
          <a:prstGeom prst="line">
            <a:avLst/>
          </a:prstGeom>
          <a:ln w="25400">
            <a:solidFill>
              <a:srgbClr val="2D9BBD"/>
            </a:solidFill>
          </a:ln>
        </p:spPr>
        <p:style>
          <a:lnRef idx="1">
            <a:schemeClr val="accent1"/>
          </a:lnRef>
          <a:fillRef idx="0">
            <a:schemeClr val="accent1"/>
          </a:fillRef>
          <a:effectRef idx="0">
            <a:schemeClr val="accent1"/>
          </a:effectRef>
          <a:fontRef idx="minor">
            <a:schemeClr val="tx1"/>
          </a:fontRef>
        </p:style>
      </p:cxnSp>
      <p:sp>
        <p:nvSpPr>
          <p:cNvPr id="118" name="Rectangle 117"/>
          <p:cNvSpPr/>
          <p:nvPr/>
        </p:nvSpPr>
        <p:spPr>
          <a:xfrm>
            <a:off x="414675" y="3802621"/>
            <a:ext cx="11539713" cy="160825"/>
          </a:xfrm>
          <a:prstGeom prst="rect">
            <a:avLst/>
          </a:prstGeom>
          <a:solidFill>
            <a:srgbClr val="2D9BBD">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3" name="Rectangle 132"/>
          <p:cNvSpPr/>
          <p:nvPr/>
        </p:nvSpPr>
        <p:spPr>
          <a:xfrm>
            <a:off x="9629547" y="2544061"/>
            <a:ext cx="2225697" cy="707886"/>
          </a:xfrm>
          <a:prstGeom prst="rect">
            <a:avLst/>
          </a:prstGeom>
        </p:spPr>
        <p:txBody>
          <a:bodyPr wrap="square">
            <a:spAutoFit/>
          </a:bodyPr>
          <a:lstStyle/>
          <a:p>
            <a:pPr algn="ctr"/>
            <a:r>
              <a:rPr lang="el-GR" sz="2000" dirty="0">
                <a:latin typeface="Calibri" panose="020F0502020204030204" pitchFamily="34" charset="0"/>
                <a:ea typeface="Calibri" panose="020F0502020204030204" pitchFamily="34" charset="0"/>
                <a:cs typeface="Calibri" panose="020F0502020204030204" pitchFamily="34" charset="0"/>
              </a:rPr>
              <a:t>100 ΕΥΡΩ</a:t>
            </a:r>
          </a:p>
          <a:p>
            <a:pPr algn="ctr"/>
            <a:r>
              <a:rPr lang="el-GR" sz="2000" dirty="0">
                <a:latin typeface="Calibri" panose="020F0502020204030204" pitchFamily="34" charset="0"/>
                <a:ea typeface="Calibri" panose="020F0502020204030204" pitchFamily="34" charset="0"/>
                <a:cs typeface="Calibri" panose="020F0502020204030204" pitchFamily="34" charset="0"/>
              </a:rPr>
              <a:t>ανά συμμετέχοντα</a:t>
            </a:r>
            <a:endParaRPr lang="en-GB" sz="2000" dirty="0">
              <a:latin typeface="Calibri" panose="020F0502020204030204" pitchFamily="34" charset="0"/>
              <a:ea typeface="Calibri" panose="020F0502020204030204" pitchFamily="34" charset="0"/>
              <a:cs typeface="Calibri" panose="020F0502020204030204" pitchFamily="34" charset="0"/>
            </a:endParaRPr>
          </a:p>
        </p:txBody>
      </p:sp>
      <p:cxnSp>
        <p:nvCxnSpPr>
          <p:cNvPr id="6" name="Straight Connector 5"/>
          <p:cNvCxnSpPr>
            <a:cxnSpLocks/>
          </p:cNvCxnSpPr>
          <p:nvPr/>
        </p:nvCxnSpPr>
        <p:spPr>
          <a:xfrm>
            <a:off x="11922066" y="1947989"/>
            <a:ext cx="0" cy="3804043"/>
          </a:xfrm>
          <a:prstGeom prst="line">
            <a:avLst/>
          </a:prstGeom>
          <a:ln w="25400">
            <a:solidFill>
              <a:srgbClr val="2D9BBD"/>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493843" y="1964810"/>
            <a:ext cx="9051321" cy="1836400"/>
          </a:xfrm>
          <a:prstGeom prst="rect">
            <a:avLst/>
          </a:prstGeom>
          <a:noFill/>
        </p:spPr>
        <p:txBody>
          <a:bodyPr wrap="square" rtlCol="0">
            <a:spAutoFit/>
          </a:bodyPr>
          <a:lstStyle/>
          <a:p>
            <a:pPr marL="457200" indent="-457200">
              <a:spcAft>
                <a:spcPts val="700"/>
              </a:spcAft>
              <a:buFont typeface="+mj-lt"/>
              <a:buAutoNum type="arabicPeriod"/>
            </a:pPr>
            <a:r>
              <a:rPr lang="el-GR" b="1" dirty="0">
                <a:solidFill>
                  <a:schemeClr val="bg1"/>
                </a:solidFill>
              </a:rPr>
              <a:t>ΓΙΑ ΕΚΠΑΙΔΕΥΟΜΕΝΟΥΣ ΣΕ ΔΙΑΓΩΝΙΣΜΟΥΣ ΔΕΞΙΟΤΗΤΩΝ </a:t>
            </a:r>
            <a:r>
              <a:rPr lang="el-GR" b="1" dirty="0">
                <a:solidFill>
                  <a:srgbClr val="FF0000"/>
                </a:solidFill>
              </a:rPr>
              <a:t>(ΜΟΝΟ ΕΕΚ)</a:t>
            </a:r>
          </a:p>
          <a:p>
            <a:pPr marL="457200" indent="-457200">
              <a:spcAft>
                <a:spcPts val="700"/>
              </a:spcAft>
              <a:buFont typeface="+mj-lt"/>
              <a:buAutoNum type="arabicPeriod"/>
            </a:pPr>
            <a:r>
              <a:rPr lang="el-GR" b="1" dirty="0">
                <a:solidFill>
                  <a:schemeClr val="bg1"/>
                </a:solidFill>
              </a:rPr>
              <a:t>ΓΙΑ ΠΡΟΣΩΠΙΚΟ ΣΕ </a:t>
            </a:r>
            <a:r>
              <a:rPr lang="en-GB" b="1" dirty="0">
                <a:solidFill>
                  <a:schemeClr val="bg1"/>
                </a:solidFill>
              </a:rPr>
              <a:t>COURSES AND TRAINING</a:t>
            </a:r>
            <a:endParaRPr lang="el-GR" b="1" dirty="0">
              <a:solidFill>
                <a:schemeClr val="bg1"/>
              </a:solidFill>
            </a:endParaRPr>
          </a:p>
          <a:p>
            <a:pPr marL="457200" indent="-457200">
              <a:spcAft>
                <a:spcPts val="700"/>
              </a:spcAft>
              <a:buFont typeface="+mj-lt"/>
              <a:buAutoNum type="arabicPeriod"/>
            </a:pPr>
            <a:r>
              <a:rPr lang="el-GR" b="1" dirty="0">
                <a:solidFill>
                  <a:schemeClr val="bg1"/>
                </a:solidFill>
              </a:rPr>
              <a:t>ΓΙΑ ΠΡΟΣΚΕΚΛΗΜΕΝΟΥΣ ΕΜΠΕΙΡΟΓΝΩΜΟΝΕΣ</a:t>
            </a:r>
          </a:p>
          <a:p>
            <a:pPr marL="457200" indent="-457200">
              <a:spcAft>
                <a:spcPts val="700"/>
              </a:spcAft>
              <a:buFont typeface="+mj-lt"/>
              <a:buAutoNum type="arabicPeriod"/>
            </a:pPr>
            <a:r>
              <a:rPr lang="el-GR" b="1" dirty="0">
                <a:solidFill>
                  <a:schemeClr val="bg1"/>
                </a:solidFill>
              </a:rPr>
              <a:t>ΓΙΑ ΥΠΟΔΟΧΗ ΕΚΠΑΙΔΕΥΤΙΚΩΝ ΚΑΙ ΕΚΠΑΙΔΕΥΤΩΝ</a:t>
            </a:r>
          </a:p>
          <a:p>
            <a:pPr marL="457200" indent="-457200">
              <a:spcAft>
                <a:spcPts val="700"/>
              </a:spcAft>
              <a:buFont typeface="+mj-lt"/>
              <a:buAutoNum type="arabicPeriod"/>
            </a:pPr>
            <a:r>
              <a:rPr lang="el-GR" b="1" dirty="0">
                <a:solidFill>
                  <a:schemeClr val="bg1"/>
                </a:solidFill>
              </a:rPr>
              <a:t>ΓΙΑ ΣΥΜΜΕΤΟΧΗ ΣΕ ΟΜΑΔΙΚΗ ΚΙΝΗΤΙΚΟΤΗΤΑ</a:t>
            </a:r>
          </a:p>
        </p:txBody>
      </p:sp>
      <p:sp>
        <p:nvSpPr>
          <p:cNvPr id="40" name="Rectangle 39"/>
          <p:cNvSpPr/>
          <p:nvPr/>
        </p:nvSpPr>
        <p:spPr>
          <a:xfrm>
            <a:off x="387460" y="3943964"/>
            <a:ext cx="9157704" cy="975224"/>
          </a:xfrm>
          <a:prstGeom prst="rect">
            <a:avLst/>
          </a:prstGeom>
          <a:solidFill>
            <a:srgbClr val="2D9B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2400" b="1" dirty="0">
              <a:solidFill>
                <a:schemeClr val="bg1"/>
              </a:solidFill>
            </a:endParaRPr>
          </a:p>
          <a:p>
            <a:pPr algn="ctr"/>
            <a:endParaRPr lang="en-GB" sz="2800" b="1" dirty="0">
              <a:solidFill>
                <a:schemeClr val="bg1"/>
              </a:solidFill>
            </a:endParaRPr>
          </a:p>
        </p:txBody>
      </p:sp>
      <p:sp>
        <p:nvSpPr>
          <p:cNvPr id="43" name="Rectangle 42"/>
          <p:cNvSpPr/>
          <p:nvPr/>
        </p:nvSpPr>
        <p:spPr>
          <a:xfrm>
            <a:off x="9651548" y="3978300"/>
            <a:ext cx="2225697" cy="892552"/>
          </a:xfrm>
          <a:prstGeom prst="rect">
            <a:avLst/>
          </a:prstGeom>
        </p:spPr>
        <p:txBody>
          <a:bodyPr wrap="square">
            <a:spAutoFit/>
          </a:bodyPr>
          <a:lstStyle/>
          <a:p>
            <a:pPr algn="ctr"/>
            <a:r>
              <a:rPr lang="el-GR" sz="2000" dirty="0">
                <a:latin typeface="Calibri" panose="020F0502020204030204" pitchFamily="34" charset="0"/>
                <a:ea typeface="Calibri" panose="020F0502020204030204" pitchFamily="34" charset="0"/>
                <a:cs typeface="Calibri" panose="020F0502020204030204" pitchFamily="34" charset="0"/>
              </a:rPr>
              <a:t>350 ΕΥΡΩ</a:t>
            </a:r>
          </a:p>
          <a:p>
            <a:pPr algn="ctr"/>
            <a:r>
              <a:rPr lang="el-GR" sz="2000" dirty="0">
                <a:latin typeface="Calibri" panose="020F0502020204030204" pitchFamily="34" charset="0"/>
                <a:ea typeface="Calibri" panose="020F0502020204030204" pitchFamily="34" charset="0"/>
                <a:cs typeface="Calibri" panose="020F0502020204030204" pitchFamily="34" charset="0"/>
              </a:rPr>
              <a:t>ανά συμμετέχοντα</a:t>
            </a:r>
            <a:endParaRPr lang="en-US" sz="2000" dirty="0">
              <a:latin typeface="Calibri" panose="020F0502020204030204" pitchFamily="34" charset="0"/>
              <a:ea typeface="Calibri" panose="020F0502020204030204" pitchFamily="34" charset="0"/>
              <a:cs typeface="Calibri" panose="020F0502020204030204" pitchFamily="34" charset="0"/>
            </a:endParaRPr>
          </a:p>
          <a:p>
            <a:pPr algn="ctr"/>
            <a:r>
              <a:rPr lang="el-GR" sz="1200" dirty="0">
                <a:latin typeface="Calibri" panose="020F0502020204030204" pitchFamily="34" charset="0"/>
                <a:ea typeface="Calibri" panose="020F0502020204030204" pitchFamily="34" charset="0"/>
                <a:cs typeface="Calibri" panose="020F0502020204030204" pitchFamily="34" charset="0"/>
              </a:rPr>
              <a:t>*</a:t>
            </a:r>
            <a:r>
              <a:rPr lang="en-US" sz="1200" dirty="0">
                <a:latin typeface="Calibri" panose="020F0502020204030204" pitchFamily="34" charset="0"/>
                <a:ea typeface="Calibri" panose="020F0502020204030204" pitchFamily="34" charset="0"/>
                <a:cs typeface="Calibri" panose="020F0502020204030204" pitchFamily="34" charset="0"/>
              </a:rPr>
              <a:t>200 </a:t>
            </a:r>
            <a:r>
              <a:rPr lang="el-GR" sz="1200" dirty="0">
                <a:latin typeface="Calibri" panose="020F0502020204030204" pitchFamily="34" charset="0"/>
                <a:ea typeface="Calibri" panose="020F0502020204030204" pitchFamily="34" charset="0"/>
                <a:cs typeface="Calibri" panose="020F0502020204030204" pitchFamily="34" charset="0"/>
              </a:rPr>
              <a:t>ΕΥΡΩ από τον 101 </a:t>
            </a:r>
            <a:r>
              <a:rPr lang="el-GR" sz="1200" dirty="0" err="1">
                <a:latin typeface="Calibri" panose="020F0502020204030204" pitchFamily="34" charset="0"/>
                <a:ea typeface="Calibri" panose="020F0502020204030204" pitchFamily="34" charset="0"/>
                <a:cs typeface="Calibri" panose="020F0502020204030204" pitchFamily="34" charset="0"/>
              </a:rPr>
              <a:t>συμ</a:t>
            </a:r>
            <a:r>
              <a:rPr lang="el-GR" sz="1200" dirty="0">
                <a:latin typeface="Calibri" panose="020F0502020204030204" pitchFamily="34" charset="0"/>
                <a:ea typeface="Calibri" panose="020F0502020204030204" pitchFamily="34" charset="0"/>
                <a:cs typeface="Calibri" panose="020F0502020204030204" pitchFamily="34" charset="0"/>
              </a:rPr>
              <a:t>.</a:t>
            </a:r>
            <a:endParaRPr lang="en-GB" sz="1200" dirty="0">
              <a:latin typeface="Calibri" panose="020F0502020204030204" pitchFamily="34" charset="0"/>
              <a:ea typeface="Calibri" panose="020F0502020204030204" pitchFamily="34" charset="0"/>
              <a:cs typeface="Calibri" panose="020F0502020204030204" pitchFamily="34" charset="0"/>
            </a:endParaRPr>
          </a:p>
        </p:txBody>
      </p:sp>
      <p:sp>
        <p:nvSpPr>
          <p:cNvPr id="44" name="TextBox 43"/>
          <p:cNvSpPr txBox="1"/>
          <p:nvPr/>
        </p:nvSpPr>
        <p:spPr>
          <a:xfrm>
            <a:off x="512601" y="3958663"/>
            <a:ext cx="9587542" cy="1933863"/>
          </a:xfrm>
          <a:prstGeom prst="rect">
            <a:avLst/>
          </a:prstGeom>
          <a:noFill/>
        </p:spPr>
        <p:txBody>
          <a:bodyPr wrap="square" rtlCol="0">
            <a:spAutoFit/>
          </a:bodyPr>
          <a:lstStyle/>
          <a:p>
            <a:pPr marL="457200" indent="-457200">
              <a:spcAft>
                <a:spcPts val="700"/>
              </a:spcAft>
              <a:buFont typeface="+mj-lt"/>
              <a:buAutoNum type="arabicPeriod"/>
            </a:pPr>
            <a:r>
              <a:rPr lang="el-GR" b="1" dirty="0">
                <a:solidFill>
                  <a:schemeClr val="bg1"/>
                </a:solidFill>
              </a:rPr>
              <a:t>ΓΙΑ ΕΚΠΑΙΔΕΥΟΜΕΝΟΥΣ ΣΕ ΑΤΟΜΙΚΗ ΚΙΝΗΤΙΚΟΤΗΤΑ</a:t>
            </a:r>
            <a:r>
              <a:rPr lang="en-GB" b="1" dirty="0">
                <a:solidFill>
                  <a:schemeClr val="bg1"/>
                </a:solidFill>
              </a:rPr>
              <a:t> </a:t>
            </a:r>
            <a:r>
              <a:rPr lang="el-GR" b="1" dirty="0">
                <a:solidFill>
                  <a:schemeClr val="bg1"/>
                </a:solidFill>
              </a:rPr>
              <a:t>ΜΙΚΡΗΣ ΔΙΑΡΚΕΙΑΣ</a:t>
            </a:r>
          </a:p>
          <a:p>
            <a:pPr marL="457200" indent="-457200">
              <a:spcAft>
                <a:spcPts val="700"/>
              </a:spcAft>
              <a:buFont typeface="+mj-lt"/>
              <a:buAutoNum type="arabicPeriod"/>
            </a:pPr>
            <a:r>
              <a:rPr lang="el-GR" b="1" dirty="0">
                <a:solidFill>
                  <a:schemeClr val="bg1"/>
                </a:solidFill>
              </a:rPr>
              <a:t>ΓΙΑ ΠΡΟΣΩΠΙΚΟ ΣΕ ΠΑΡΑΚΟΛΟΥΘΗΣΗ ΕΡΓΑΣΙΑΣ ΚΑΙ ΑΣΚΗΣΗ ΚΑΘΗΚΟΝΤΩΝ ΔΙΔΑΣΚΑΛΙΑΣ/ΕΡΓΑΣΙΕΣ ΚΑΤΑΡΤΙΣΗΣ</a:t>
            </a:r>
          </a:p>
          <a:p>
            <a:pPr marL="457200" indent="-457200">
              <a:buFont typeface="+mj-lt"/>
              <a:buAutoNum type="arabicPeriod"/>
            </a:pPr>
            <a:endParaRPr lang="el-GR" b="1" dirty="0">
              <a:solidFill>
                <a:schemeClr val="bg1"/>
              </a:solidFill>
            </a:endParaRPr>
          </a:p>
          <a:p>
            <a:pPr marL="457200" indent="-457200">
              <a:buFont typeface="+mj-lt"/>
              <a:buAutoNum type="arabicPeriod"/>
            </a:pPr>
            <a:endParaRPr lang="el-GR" b="1" dirty="0">
              <a:solidFill>
                <a:schemeClr val="bg1"/>
              </a:solidFill>
            </a:endParaRPr>
          </a:p>
          <a:p>
            <a:endParaRPr lang="en-GB" dirty="0"/>
          </a:p>
        </p:txBody>
      </p:sp>
      <p:sp>
        <p:nvSpPr>
          <p:cNvPr id="49" name="Rectangle 48"/>
          <p:cNvSpPr/>
          <p:nvPr/>
        </p:nvSpPr>
        <p:spPr>
          <a:xfrm>
            <a:off x="405022" y="5051927"/>
            <a:ext cx="9148923" cy="694343"/>
          </a:xfrm>
          <a:prstGeom prst="rect">
            <a:avLst/>
          </a:prstGeom>
          <a:solidFill>
            <a:srgbClr val="2D9B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2400" b="1" dirty="0">
              <a:solidFill>
                <a:schemeClr val="bg1"/>
              </a:solidFill>
            </a:endParaRPr>
          </a:p>
          <a:p>
            <a:pPr algn="ctr"/>
            <a:endParaRPr lang="en-GB" sz="2800" b="1" dirty="0">
              <a:solidFill>
                <a:schemeClr val="bg1"/>
              </a:solidFill>
            </a:endParaRPr>
          </a:p>
        </p:txBody>
      </p:sp>
      <p:cxnSp>
        <p:nvCxnSpPr>
          <p:cNvPr id="50" name="Straight Connector 49"/>
          <p:cNvCxnSpPr>
            <a:cxnSpLocks/>
          </p:cNvCxnSpPr>
          <p:nvPr/>
        </p:nvCxnSpPr>
        <p:spPr>
          <a:xfrm>
            <a:off x="2260976" y="5745815"/>
            <a:ext cx="9607488" cy="0"/>
          </a:xfrm>
          <a:prstGeom prst="line">
            <a:avLst/>
          </a:prstGeom>
          <a:ln w="25400">
            <a:solidFill>
              <a:srgbClr val="2D9BBD"/>
            </a:solidFill>
          </a:ln>
        </p:spPr>
        <p:style>
          <a:lnRef idx="1">
            <a:schemeClr val="accent1"/>
          </a:lnRef>
          <a:fillRef idx="0">
            <a:schemeClr val="accent1"/>
          </a:fillRef>
          <a:effectRef idx="0">
            <a:schemeClr val="accent1"/>
          </a:effectRef>
          <a:fontRef idx="minor">
            <a:schemeClr val="tx1"/>
          </a:fontRef>
        </p:style>
      </p:cxnSp>
      <p:sp>
        <p:nvSpPr>
          <p:cNvPr id="52" name="Rectangle 51"/>
          <p:cNvSpPr/>
          <p:nvPr/>
        </p:nvSpPr>
        <p:spPr>
          <a:xfrm>
            <a:off x="9642767" y="5059564"/>
            <a:ext cx="2225697" cy="707886"/>
          </a:xfrm>
          <a:prstGeom prst="rect">
            <a:avLst/>
          </a:prstGeom>
        </p:spPr>
        <p:txBody>
          <a:bodyPr wrap="square">
            <a:spAutoFit/>
          </a:bodyPr>
          <a:lstStyle/>
          <a:p>
            <a:pPr algn="ctr"/>
            <a:r>
              <a:rPr lang="el-GR" sz="2000" dirty="0">
                <a:latin typeface="Calibri" panose="020F0502020204030204" pitchFamily="34" charset="0"/>
                <a:ea typeface="Calibri" panose="020F0502020204030204" pitchFamily="34" charset="0"/>
                <a:cs typeface="Calibri" panose="020F0502020204030204" pitchFamily="34" charset="0"/>
              </a:rPr>
              <a:t>500 ΕΥΡΩ</a:t>
            </a:r>
          </a:p>
          <a:p>
            <a:pPr algn="ctr"/>
            <a:r>
              <a:rPr lang="el-GR" sz="2000" dirty="0">
                <a:latin typeface="Calibri" panose="020F0502020204030204" pitchFamily="34" charset="0"/>
                <a:ea typeface="Calibri" panose="020F0502020204030204" pitchFamily="34" charset="0"/>
                <a:cs typeface="Calibri" panose="020F0502020204030204" pitchFamily="34" charset="0"/>
              </a:rPr>
              <a:t>ανά συμμετέχοντα</a:t>
            </a:r>
            <a:endParaRPr lang="en-GB" sz="2000" dirty="0">
              <a:latin typeface="Calibri" panose="020F0502020204030204" pitchFamily="34" charset="0"/>
              <a:ea typeface="Calibri" panose="020F0502020204030204" pitchFamily="34" charset="0"/>
              <a:cs typeface="Calibri" panose="020F0502020204030204" pitchFamily="34" charset="0"/>
            </a:endParaRPr>
          </a:p>
        </p:txBody>
      </p:sp>
      <p:sp>
        <p:nvSpPr>
          <p:cNvPr id="53" name="TextBox 52"/>
          <p:cNvSpPr txBox="1"/>
          <p:nvPr/>
        </p:nvSpPr>
        <p:spPr>
          <a:xfrm>
            <a:off x="512602" y="5153891"/>
            <a:ext cx="9310052" cy="377031"/>
          </a:xfrm>
          <a:prstGeom prst="rect">
            <a:avLst/>
          </a:prstGeom>
          <a:noFill/>
          <a:ln>
            <a:noFill/>
          </a:ln>
        </p:spPr>
        <p:txBody>
          <a:bodyPr wrap="square" rtlCol="0">
            <a:spAutoFit/>
          </a:bodyPr>
          <a:lstStyle/>
          <a:p>
            <a:pPr marL="342900" indent="-342900">
              <a:buAutoNum type="arabicPeriod"/>
            </a:pPr>
            <a:r>
              <a:rPr lang="el-GR" b="1" dirty="0">
                <a:solidFill>
                  <a:schemeClr val="bg1"/>
                </a:solidFill>
              </a:rPr>
              <a:t>  ΓΙΑ ΕΚΠΑΙΔΕΥΟΜΕΝΟΥΣ ΣΕ ΑΤΟΜΙΚΗ ΜΑΚΡΟΧΡΟΝΙΑ ΚΙΝΗΤΙΚΟΤΗΤΑ</a:t>
            </a:r>
          </a:p>
        </p:txBody>
      </p:sp>
      <p:sp>
        <p:nvSpPr>
          <p:cNvPr id="10" name="TextBox 9"/>
          <p:cNvSpPr txBox="1"/>
          <p:nvPr/>
        </p:nvSpPr>
        <p:spPr>
          <a:xfrm>
            <a:off x="977741" y="5908074"/>
            <a:ext cx="10236518" cy="830997"/>
          </a:xfrm>
          <a:prstGeom prst="rect">
            <a:avLst/>
          </a:prstGeom>
          <a:noFill/>
        </p:spPr>
        <p:txBody>
          <a:bodyPr wrap="square" rtlCol="0">
            <a:spAutoFit/>
          </a:bodyPr>
          <a:lstStyle/>
          <a:p>
            <a:pPr algn="ctr"/>
            <a:r>
              <a:rPr lang="el-GR" sz="2400" b="1" dirty="0">
                <a:solidFill>
                  <a:srgbClr val="FF0000"/>
                </a:solidFill>
              </a:rPr>
              <a:t>!</a:t>
            </a:r>
            <a:r>
              <a:rPr lang="el-GR" sz="2400" b="1" dirty="0"/>
              <a:t> Συνοδοί και συμμετέχοντες σε προπαρασκευαστικές επισκέψεις δεν υπολογίζονται για οργανωτικά έξοδα</a:t>
            </a:r>
            <a:endParaRPr lang="en-GB" sz="2400" b="1" dirty="0"/>
          </a:p>
        </p:txBody>
      </p:sp>
      <p:cxnSp>
        <p:nvCxnSpPr>
          <p:cNvPr id="14" name="Straight Connector 13">
            <a:extLst>
              <a:ext uri="{FF2B5EF4-FFF2-40B4-BE49-F238E27FC236}">
                <a16:creationId xmlns:a16="http://schemas.microsoft.com/office/drawing/2014/main" id="{7F71EA00-5CF5-11C5-22A8-43CC3FEE9B56}"/>
              </a:ext>
            </a:extLst>
          </p:cNvPr>
          <p:cNvCxnSpPr>
            <a:cxnSpLocks/>
          </p:cNvCxnSpPr>
          <p:nvPr/>
        </p:nvCxnSpPr>
        <p:spPr>
          <a:xfrm>
            <a:off x="2323359" y="5057689"/>
            <a:ext cx="9607488" cy="0"/>
          </a:xfrm>
          <a:prstGeom prst="line">
            <a:avLst/>
          </a:prstGeom>
          <a:ln w="25400">
            <a:solidFill>
              <a:srgbClr val="2D9BBD"/>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89B53AD7-108E-CF9E-202E-FF3E8AFFA5F1}"/>
              </a:ext>
            </a:extLst>
          </p:cNvPr>
          <p:cNvSpPr/>
          <p:nvPr/>
        </p:nvSpPr>
        <p:spPr>
          <a:xfrm>
            <a:off x="414675" y="4903335"/>
            <a:ext cx="11539713" cy="160825"/>
          </a:xfrm>
          <a:prstGeom prst="rect">
            <a:avLst/>
          </a:prstGeom>
          <a:solidFill>
            <a:srgbClr val="2D9BBD">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01AFBD25-A5DB-6875-22AC-D5B373D4A4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99519" y="6173226"/>
            <a:ext cx="688697" cy="590005"/>
          </a:xfrm>
          <a:prstGeom prst="rect">
            <a:avLst/>
          </a:prstGeom>
        </p:spPr>
      </p:pic>
    </p:spTree>
    <p:extLst>
      <p:ext uri="{BB962C8B-B14F-4D97-AF65-F5344CB8AC3E}">
        <p14:creationId xmlns:p14="http://schemas.microsoft.com/office/powerpoint/2010/main" val="6274819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4409440" y="1"/>
            <a:ext cx="7782560" cy="548305"/>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9" name="Group 8"/>
          <p:cNvGrpSpPr/>
          <p:nvPr/>
        </p:nvGrpSpPr>
        <p:grpSpPr>
          <a:xfrm>
            <a:off x="0" y="1"/>
            <a:ext cx="8382000" cy="548305"/>
            <a:chOff x="0" y="0"/>
            <a:chExt cx="6023006" cy="1453896"/>
          </a:xfrm>
        </p:grpSpPr>
        <p:sp>
          <p:nvSpPr>
            <p:cNvPr id="7" name="Rectangle 6"/>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Isosceles Triangle 7"/>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9D72B5"/>
                </a:solidFill>
                <a:effectLst/>
                <a:uLnTx/>
                <a:uFillTx/>
                <a:latin typeface="Calibri" panose="020F0502020204030204"/>
                <a:ea typeface="+mn-ea"/>
                <a:cs typeface="+mn-cs"/>
              </a:endParaRPr>
            </a:p>
          </p:txBody>
        </p:sp>
      </p:grpSp>
      <p:sp>
        <p:nvSpPr>
          <p:cNvPr id="2" name="TextBox 1"/>
          <p:cNvSpPr txBox="1"/>
          <p:nvPr/>
        </p:nvSpPr>
        <p:spPr>
          <a:xfrm>
            <a:off x="387460" y="64753"/>
            <a:ext cx="3198568" cy="49244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600" b="1" i="0" u="none" strike="noStrike" kern="1200" cap="none" spc="0" normalizeH="0" baseline="0" noProof="0" dirty="0">
                <a:ln>
                  <a:noFill/>
                </a:ln>
                <a:solidFill>
                  <a:prstClr val="white"/>
                </a:solidFill>
                <a:effectLst/>
                <a:uLnTx/>
                <a:uFillTx/>
                <a:latin typeface="Calibri" panose="020F0502020204030204"/>
                <a:ea typeface="+mn-ea"/>
                <a:cs typeface="+mn-cs"/>
              </a:rPr>
              <a:t>ΧΡΗΜΑΤΟΔΟΤΗΣΗ (4)</a:t>
            </a:r>
            <a:endParaRPr kumimoji="0" lang="en-GB" sz="2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TextBox 23"/>
          <p:cNvSpPr txBox="1"/>
          <p:nvPr/>
        </p:nvSpPr>
        <p:spPr>
          <a:xfrm>
            <a:off x="2688564" y="1010695"/>
            <a:ext cx="9305728"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Καλύπτουν το κόστος του ταξιδιού, μετ’ επιστροφής, συμμετεχόντων και συνοδών στις κινητικότητες (ένα ποσό για ολόκληρο το ταξίδι). Οι τιμές είναι οι </a:t>
            </a:r>
            <a:r>
              <a:rPr kumimoji="0" lang="el-GR" sz="2000" b="1" i="0" u="none" strike="noStrike" kern="1200" cap="none" spc="0" normalizeH="0" baseline="0" noProof="0" dirty="0">
                <a:ln>
                  <a:noFill/>
                </a:ln>
                <a:solidFill>
                  <a:prstClr val="black"/>
                </a:solidFill>
                <a:effectLst/>
                <a:uLnTx/>
                <a:uFillTx/>
                <a:latin typeface="Calibri" panose="020F0502020204030204"/>
                <a:ea typeface="+mn-ea"/>
                <a:cs typeface="+mn-cs"/>
              </a:rPr>
              <a:t>ίδιες για προσωπικό και για</a:t>
            </a:r>
            <a:r>
              <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l-GR" sz="2000" b="1" i="0" u="none" strike="noStrike" kern="1200" cap="none" spc="0" normalizeH="0" baseline="0" noProof="0" dirty="0">
                <a:ln>
                  <a:noFill/>
                </a:ln>
                <a:solidFill>
                  <a:prstClr val="black"/>
                </a:solidFill>
                <a:effectLst/>
                <a:uLnTx/>
                <a:uFillTx/>
                <a:latin typeface="Calibri" panose="020F0502020204030204"/>
                <a:ea typeface="+mn-ea"/>
                <a:cs typeface="+mn-cs"/>
              </a:rPr>
              <a:t>εκπαιδευομένους.  </a:t>
            </a:r>
            <a:endPar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28" name="Group 27"/>
          <p:cNvGrpSpPr/>
          <p:nvPr/>
        </p:nvGrpSpPr>
        <p:grpSpPr>
          <a:xfrm>
            <a:off x="2678319" y="3327834"/>
            <a:ext cx="6633187" cy="416859"/>
            <a:chOff x="340126" y="1560828"/>
            <a:chExt cx="11554261" cy="704852"/>
          </a:xfrm>
        </p:grpSpPr>
        <p:sp>
          <p:nvSpPr>
            <p:cNvPr id="29" name="Rectangle 28"/>
            <p:cNvSpPr/>
            <p:nvPr/>
          </p:nvSpPr>
          <p:spPr>
            <a:xfrm>
              <a:off x="359779" y="1560828"/>
              <a:ext cx="3949011" cy="704852"/>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200" b="1" i="0" u="none" strike="noStrike" kern="1200" cap="none" spc="0" normalizeH="0" baseline="0" noProof="0" dirty="0">
                  <a:ln>
                    <a:noFill/>
                  </a:ln>
                  <a:solidFill>
                    <a:prstClr val="white"/>
                  </a:solidFill>
                  <a:effectLst/>
                  <a:uLnTx/>
                  <a:uFillTx/>
                  <a:latin typeface="Calibri" panose="020F0502020204030204"/>
                  <a:ea typeface="+mn-ea"/>
                  <a:cs typeface="+mn-cs"/>
                </a:rPr>
                <a:t>100 – 499 ΧΛΜ</a:t>
              </a:r>
              <a:endParaRPr kumimoji="0" lang="en-GB" sz="2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30" name="Straight Connector 29"/>
            <p:cNvCxnSpPr/>
            <p:nvPr/>
          </p:nvCxnSpPr>
          <p:spPr>
            <a:xfrm>
              <a:off x="340126" y="2265680"/>
              <a:ext cx="11536414" cy="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331720" y="1577502"/>
              <a:ext cx="9562667" cy="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grpSp>
      <p:grpSp>
        <p:nvGrpSpPr>
          <p:cNvPr id="36" name="Group 35"/>
          <p:cNvGrpSpPr/>
          <p:nvPr/>
        </p:nvGrpSpPr>
        <p:grpSpPr>
          <a:xfrm>
            <a:off x="387460" y="889568"/>
            <a:ext cx="11534608" cy="1292245"/>
            <a:chOff x="359779" y="1560828"/>
            <a:chExt cx="11534608" cy="704852"/>
          </a:xfrm>
        </p:grpSpPr>
        <p:sp>
          <p:nvSpPr>
            <p:cNvPr id="37" name="Rectangle 36"/>
            <p:cNvSpPr/>
            <p:nvPr/>
          </p:nvSpPr>
          <p:spPr>
            <a:xfrm>
              <a:off x="359779" y="1560828"/>
              <a:ext cx="2200541" cy="704852"/>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500" b="1" i="0" u="none" strike="noStrike" kern="1200" cap="none" spc="0" normalizeH="0" baseline="0" noProof="0" dirty="0">
                  <a:ln>
                    <a:noFill/>
                  </a:ln>
                  <a:solidFill>
                    <a:prstClr val="white"/>
                  </a:solidFill>
                  <a:effectLst/>
                  <a:uLnTx/>
                  <a:uFillTx/>
                  <a:latin typeface="Calibri" panose="020F0502020204030204"/>
                  <a:ea typeface="+mn-ea"/>
                  <a:cs typeface="+mn-cs"/>
                </a:rPr>
                <a:t>ΤΑΞΙΔΙΩΤΙΚΑ ΕΞΟΔΑ</a:t>
              </a:r>
              <a:endParaRPr kumimoji="0" lang="en-GB" sz="25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38" name="Straight Connector 37"/>
            <p:cNvCxnSpPr/>
            <p:nvPr/>
          </p:nvCxnSpPr>
          <p:spPr>
            <a:xfrm>
              <a:off x="2331720" y="2259259"/>
              <a:ext cx="9562667" cy="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2331720" y="1567363"/>
              <a:ext cx="9562667" cy="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grpSp>
      <p:sp>
        <p:nvSpPr>
          <p:cNvPr id="50" name="Rectangle 49"/>
          <p:cNvSpPr/>
          <p:nvPr/>
        </p:nvSpPr>
        <p:spPr>
          <a:xfrm>
            <a:off x="4979073" y="3353017"/>
            <a:ext cx="4323321"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211 ΕΥΡΩ</a:t>
            </a:r>
            <a:endParaRPr kumimoji="0" lang="en-GB"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67" name="Rectangle 66"/>
          <p:cNvSpPr/>
          <p:nvPr/>
        </p:nvSpPr>
        <p:spPr>
          <a:xfrm>
            <a:off x="2685101" y="3791531"/>
            <a:ext cx="6622941" cy="148415"/>
          </a:xfrm>
          <a:prstGeom prst="rect">
            <a:avLst/>
          </a:prstGeom>
          <a:solidFill>
            <a:srgbClr val="9D72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3" name="Group 52"/>
          <p:cNvGrpSpPr/>
          <p:nvPr/>
        </p:nvGrpSpPr>
        <p:grpSpPr>
          <a:xfrm>
            <a:off x="2678319" y="3951410"/>
            <a:ext cx="6623977" cy="414341"/>
            <a:chOff x="359779" y="1560828"/>
            <a:chExt cx="11534608" cy="704852"/>
          </a:xfrm>
        </p:grpSpPr>
        <p:sp>
          <p:nvSpPr>
            <p:cNvPr id="55" name="Rectangle 54"/>
            <p:cNvSpPr/>
            <p:nvPr/>
          </p:nvSpPr>
          <p:spPr>
            <a:xfrm>
              <a:off x="359779" y="1560828"/>
              <a:ext cx="3949011" cy="704852"/>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Calibri" panose="020F0502020204030204"/>
                  <a:ea typeface="+mn-ea"/>
                  <a:cs typeface="+mn-cs"/>
                </a:rPr>
                <a:t>5</a:t>
              </a:r>
              <a:r>
                <a:rPr kumimoji="0" lang="el-GR" sz="2200" b="1" i="0" u="none" strike="noStrike" kern="1200" cap="none" spc="0" normalizeH="0" baseline="0" noProof="0" dirty="0">
                  <a:ln>
                    <a:noFill/>
                  </a:ln>
                  <a:solidFill>
                    <a:prstClr val="white"/>
                  </a:solidFill>
                  <a:effectLst/>
                  <a:uLnTx/>
                  <a:uFillTx/>
                  <a:latin typeface="Calibri" panose="020F0502020204030204"/>
                  <a:ea typeface="+mn-ea"/>
                  <a:cs typeface="+mn-cs"/>
                </a:rPr>
                <a:t>00 – </a:t>
              </a:r>
              <a:r>
                <a:rPr kumimoji="0" lang="en-GB" sz="2200" b="1" i="0" u="none" strike="noStrike" kern="1200" cap="none" spc="0" normalizeH="0" baseline="0" noProof="0" dirty="0">
                  <a:ln>
                    <a:noFill/>
                  </a:ln>
                  <a:solidFill>
                    <a:prstClr val="white"/>
                  </a:solidFill>
                  <a:effectLst/>
                  <a:uLnTx/>
                  <a:uFillTx/>
                  <a:latin typeface="Calibri" panose="020F0502020204030204"/>
                  <a:ea typeface="+mn-ea"/>
                  <a:cs typeface="+mn-cs"/>
                </a:rPr>
                <a:t>19</a:t>
              </a:r>
              <a:r>
                <a:rPr kumimoji="0" lang="el-GR" sz="2200" b="1" i="0" u="none" strike="noStrike" kern="1200" cap="none" spc="0" normalizeH="0" baseline="0" noProof="0" dirty="0">
                  <a:ln>
                    <a:noFill/>
                  </a:ln>
                  <a:solidFill>
                    <a:prstClr val="white"/>
                  </a:solidFill>
                  <a:effectLst/>
                  <a:uLnTx/>
                  <a:uFillTx/>
                  <a:latin typeface="Calibri" panose="020F0502020204030204"/>
                  <a:ea typeface="+mn-ea"/>
                  <a:cs typeface="+mn-cs"/>
                </a:rPr>
                <a:t>99 ΧΛΜ</a:t>
              </a:r>
              <a:endParaRPr kumimoji="0" lang="en-GB" sz="2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56" name="Straight Connector 55"/>
            <p:cNvCxnSpPr/>
            <p:nvPr/>
          </p:nvCxnSpPr>
          <p:spPr>
            <a:xfrm>
              <a:off x="2331720" y="2248617"/>
              <a:ext cx="9562667" cy="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2331720" y="1575874"/>
              <a:ext cx="9562667" cy="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grpSp>
      <p:sp>
        <p:nvSpPr>
          <p:cNvPr id="63" name="Rectangle 62"/>
          <p:cNvSpPr/>
          <p:nvPr/>
        </p:nvSpPr>
        <p:spPr>
          <a:xfrm>
            <a:off x="4979073" y="3967927"/>
            <a:ext cx="4160627"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309 ΕΥΡΩ </a:t>
            </a:r>
            <a:endParaRPr kumimoji="0" lang="en-GB"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64" name="Rectangle 63"/>
          <p:cNvSpPr/>
          <p:nvPr/>
        </p:nvSpPr>
        <p:spPr>
          <a:xfrm>
            <a:off x="2678319" y="4365413"/>
            <a:ext cx="6622941" cy="155554"/>
          </a:xfrm>
          <a:prstGeom prst="rect">
            <a:avLst/>
          </a:prstGeom>
          <a:solidFill>
            <a:srgbClr val="9D72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76" name="Group 75"/>
          <p:cNvGrpSpPr/>
          <p:nvPr/>
        </p:nvGrpSpPr>
        <p:grpSpPr>
          <a:xfrm>
            <a:off x="2678319" y="4534331"/>
            <a:ext cx="6623978" cy="449649"/>
            <a:chOff x="359777" y="1552997"/>
            <a:chExt cx="11534610" cy="712683"/>
          </a:xfrm>
        </p:grpSpPr>
        <p:sp>
          <p:nvSpPr>
            <p:cNvPr id="77" name="Rectangle 76"/>
            <p:cNvSpPr/>
            <p:nvPr/>
          </p:nvSpPr>
          <p:spPr>
            <a:xfrm>
              <a:off x="359779" y="1560828"/>
              <a:ext cx="3949011" cy="704852"/>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Calibri" panose="020F0502020204030204"/>
                  <a:ea typeface="+mn-ea"/>
                  <a:cs typeface="+mn-cs"/>
                </a:rPr>
                <a:t>20</a:t>
              </a:r>
              <a:r>
                <a:rPr kumimoji="0" lang="el-GR" sz="2200" b="1" i="0" u="none" strike="noStrike" kern="1200" cap="none" spc="0" normalizeH="0" baseline="0" noProof="0" dirty="0">
                  <a:ln>
                    <a:noFill/>
                  </a:ln>
                  <a:solidFill>
                    <a:prstClr val="white"/>
                  </a:solidFill>
                  <a:effectLst/>
                  <a:uLnTx/>
                  <a:uFillTx/>
                  <a:latin typeface="Calibri" panose="020F0502020204030204"/>
                  <a:ea typeface="+mn-ea"/>
                  <a:cs typeface="+mn-cs"/>
                </a:rPr>
                <a:t>00 – </a:t>
              </a:r>
              <a:r>
                <a:rPr kumimoji="0" lang="en-GB" sz="2200" b="1" i="0" u="none" strike="noStrike" kern="1200" cap="none" spc="0" normalizeH="0" baseline="0" noProof="0" dirty="0">
                  <a:ln>
                    <a:noFill/>
                  </a:ln>
                  <a:solidFill>
                    <a:prstClr val="white"/>
                  </a:solidFill>
                  <a:effectLst/>
                  <a:uLnTx/>
                  <a:uFillTx/>
                  <a:latin typeface="Calibri" panose="020F0502020204030204"/>
                  <a:ea typeface="+mn-ea"/>
                  <a:cs typeface="+mn-cs"/>
                </a:rPr>
                <a:t>29</a:t>
              </a:r>
              <a:r>
                <a:rPr kumimoji="0" lang="el-GR" sz="2200" b="1" i="0" u="none" strike="noStrike" kern="1200" cap="none" spc="0" normalizeH="0" baseline="0" noProof="0" dirty="0">
                  <a:ln>
                    <a:noFill/>
                  </a:ln>
                  <a:solidFill>
                    <a:prstClr val="white"/>
                  </a:solidFill>
                  <a:effectLst/>
                  <a:uLnTx/>
                  <a:uFillTx/>
                  <a:latin typeface="Calibri" panose="020F0502020204030204"/>
                  <a:ea typeface="+mn-ea"/>
                  <a:cs typeface="+mn-cs"/>
                </a:rPr>
                <a:t>99 ΧΛΜ</a:t>
              </a:r>
              <a:endParaRPr kumimoji="0" lang="en-GB" sz="2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78" name="Straight Connector 77"/>
            <p:cNvCxnSpPr/>
            <p:nvPr/>
          </p:nvCxnSpPr>
          <p:spPr>
            <a:xfrm flipV="1">
              <a:off x="359777" y="2251875"/>
              <a:ext cx="11534610" cy="13805"/>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359777" y="1552997"/>
              <a:ext cx="11534610" cy="1799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grpSp>
      <p:sp>
        <p:nvSpPr>
          <p:cNvPr id="80" name="Rectangle 79"/>
          <p:cNvSpPr/>
          <p:nvPr/>
        </p:nvSpPr>
        <p:spPr>
          <a:xfrm>
            <a:off x="4993846" y="4542967"/>
            <a:ext cx="4323321"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395 ΕΥΡΩ</a:t>
            </a:r>
            <a:endParaRPr kumimoji="0" lang="en-GB"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81" name="Rectangle 80"/>
          <p:cNvSpPr/>
          <p:nvPr/>
        </p:nvSpPr>
        <p:spPr>
          <a:xfrm>
            <a:off x="2694226" y="4994788"/>
            <a:ext cx="6622941" cy="142309"/>
          </a:xfrm>
          <a:prstGeom prst="rect">
            <a:avLst/>
          </a:prstGeom>
          <a:solidFill>
            <a:srgbClr val="9D72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88" name="Group 87"/>
          <p:cNvGrpSpPr/>
          <p:nvPr/>
        </p:nvGrpSpPr>
        <p:grpSpPr>
          <a:xfrm>
            <a:off x="2685101" y="5158594"/>
            <a:ext cx="6625014" cy="416629"/>
            <a:chOff x="357973" y="1560828"/>
            <a:chExt cx="11536414" cy="704852"/>
          </a:xfrm>
        </p:grpSpPr>
        <p:sp>
          <p:nvSpPr>
            <p:cNvPr id="89" name="Rectangle 88"/>
            <p:cNvSpPr/>
            <p:nvPr/>
          </p:nvSpPr>
          <p:spPr>
            <a:xfrm>
              <a:off x="359779" y="1560828"/>
              <a:ext cx="3949011" cy="704852"/>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Calibri" panose="020F0502020204030204"/>
                  <a:ea typeface="+mn-ea"/>
                  <a:cs typeface="+mn-cs"/>
                </a:rPr>
                <a:t>30</a:t>
              </a:r>
              <a:r>
                <a:rPr kumimoji="0" lang="el-GR" sz="2200" b="1" i="0" u="none" strike="noStrike" kern="1200" cap="none" spc="0" normalizeH="0" baseline="0" noProof="0" dirty="0">
                  <a:ln>
                    <a:noFill/>
                  </a:ln>
                  <a:solidFill>
                    <a:prstClr val="white"/>
                  </a:solidFill>
                  <a:effectLst/>
                  <a:uLnTx/>
                  <a:uFillTx/>
                  <a:latin typeface="Calibri" panose="020F0502020204030204"/>
                  <a:ea typeface="+mn-ea"/>
                  <a:cs typeface="+mn-cs"/>
                </a:rPr>
                <a:t>00 – </a:t>
              </a:r>
              <a:r>
                <a:rPr kumimoji="0" lang="en-GB" sz="2200" b="1" i="0" u="none" strike="noStrike" kern="1200" cap="none" spc="0" normalizeH="0" baseline="0" noProof="0" dirty="0">
                  <a:ln>
                    <a:noFill/>
                  </a:ln>
                  <a:solidFill>
                    <a:prstClr val="white"/>
                  </a:solidFill>
                  <a:effectLst/>
                  <a:uLnTx/>
                  <a:uFillTx/>
                  <a:latin typeface="Calibri" panose="020F0502020204030204"/>
                  <a:ea typeface="+mn-ea"/>
                  <a:cs typeface="+mn-cs"/>
                </a:rPr>
                <a:t>39</a:t>
              </a:r>
              <a:r>
                <a:rPr kumimoji="0" lang="el-GR" sz="2200" b="1" i="0" u="none" strike="noStrike" kern="1200" cap="none" spc="0" normalizeH="0" baseline="0" noProof="0" dirty="0">
                  <a:ln>
                    <a:noFill/>
                  </a:ln>
                  <a:solidFill>
                    <a:prstClr val="white"/>
                  </a:solidFill>
                  <a:effectLst/>
                  <a:uLnTx/>
                  <a:uFillTx/>
                  <a:latin typeface="Calibri" panose="020F0502020204030204"/>
                  <a:ea typeface="+mn-ea"/>
                  <a:cs typeface="+mn-cs"/>
                </a:rPr>
                <a:t>99 ΧΛΜ</a:t>
              </a:r>
              <a:endParaRPr kumimoji="0" lang="en-GB" sz="2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90" name="Straight Connector 89"/>
            <p:cNvCxnSpPr/>
            <p:nvPr/>
          </p:nvCxnSpPr>
          <p:spPr>
            <a:xfrm>
              <a:off x="2331720" y="2251875"/>
              <a:ext cx="9562667" cy="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357973" y="1560828"/>
              <a:ext cx="11536414" cy="10159"/>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grpSp>
      <p:sp>
        <p:nvSpPr>
          <p:cNvPr id="92" name="Rectangle 91"/>
          <p:cNvSpPr/>
          <p:nvPr/>
        </p:nvSpPr>
        <p:spPr>
          <a:xfrm>
            <a:off x="5019494" y="5125562"/>
            <a:ext cx="4323321"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580 ΕΥΡΩ</a:t>
            </a:r>
            <a:endParaRPr kumimoji="0" lang="en-GB"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93" name="Rectangle 92"/>
          <p:cNvSpPr/>
          <p:nvPr/>
        </p:nvSpPr>
        <p:spPr>
          <a:xfrm>
            <a:off x="2687174" y="5538520"/>
            <a:ext cx="6622941" cy="142991"/>
          </a:xfrm>
          <a:prstGeom prst="rect">
            <a:avLst/>
          </a:prstGeom>
          <a:solidFill>
            <a:srgbClr val="9D72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94" name="Group 93"/>
          <p:cNvGrpSpPr/>
          <p:nvPr/>
        </p:nvGrpSpPr>
        <p:grpSpPr>
          <a:xfrm>
            <a:off x="2687174" y="5650806"/>
            <a:ext cx="6655641" cy="444708"/>
            <a:chOff x="306455" y="1562909"/>
            <a:chExt cx="11587932" cy="704852"/>
          </a:xfrm>
        </p:grpSpPr>
        <p:sp>
          <p:nvSpPr>
            <p:cNvPr id="95" name="Rectangle 94"/>
            <p:cNvSpPr/>
            <p:nvPr/>
          </p:nvSpPr>
          <p:spPr>
            <a:xfrm>
              <a:off x="306455" y="1562909"/>
              <a:ext cx="3949011" cy="704852"/>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Calibri" panose="020F0502020204030204"/>
                  <a:ea typeface="+mn-ea"/>
                  <a:cs typeface="+mn-cs"/>
                </a:rPr>
                <a:t>40</a:t>
              </a:r>
              <a:r>
                <a:rPr kumimoji="0" lang="el-GR" sz="2200" b="1" i="0" u="none" strike="noStrike" kern="1200" cap="none" spc="0" normalizeH="0" baseline="0" noProof="0" dirty="0">
                  <a:ln>
                    <a:noFill/>
                  </a:ln>
                  <a:solidFill>
                    <a:prstClr val="white"/>
                  </a:solidFill>
                  <a:effectLst/>
                  <a:uLnTx/>
                  <a:uFillTx/>
                  <a:latin typeface="Calibri" panose="020F0502020204030204"/>
                  <a:ea typeface="+mn-ea"/>
                  <a:cs typeface="+mn-cs"/>
                </a:rPr>
                <a:t>00 – </a:t>
              </a:r>
              <a:r>
                <a:rPr kumimoji="0" lang="en-GB" sz="2200" b="1" i="0" u="none" strike="noStrike" kern="1200" cap="none" spc="0" normalizeH="0" baseline="0" noProof="0" dirty="0">
                  <a:ln>
                    <a:noFill/>
                  </a:ln>
                  <a:solidFill>
                    <a:prstClr val="white"/>
                  </a:solidFill>
                  <a:effectLst/>
                  <a:uLnTx/>
                  <a:uFillTx/>
                  <a:latin typeface="Calibri" panose="020F0502020204030204"/>
                  <a:ea typeface="+mn-ea"/>
                  <a:cs typeface="+mn-cs"/>
                </a:rPr>
                <a:t>79</a:t>
              </a:r>
              <a:r>
                <a:rPr kumimoji="0" lang="el-GR" sz="2200" b="1" i="0" u="none" strike="noStrike" kern="1200" cap="none" spc="0" normalizeH="0" baseline="0" noProof="0" dirty="0">
                  <a:ln>
                    <a:noFill/>
                  </a:ln>
                  <a:solidFill>
                    <a:prstClr val="white"/>
                  </a:solidFill>
                  <a:effectLst/>
                  <a:uLnTx/>
                  <a:uFillTx/>
                  <a:latin typeface="Calibri" panose="020F0502020204030204"/>
                  <a:ea typeface="+mn-ea"/>
                  <a:cs typeface="+mn-cs"/>
                </a:rPr>
                <a:t>99 ΧΛΜ</a:t>
              </a:r>
              <a:endParaRPr kumimoji="0" lang="en-GB" sz="2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96" name="Straight Connector 95"/>
            <p:cNvCxnSpPr/>
            <p:nvPr/>
          </p:nvCxnSpPr>
          <p:spPr>
            <a:xfrm>
              <a:off x="2331720" y="2251875"/>
              <a:ext cx="9562667" cy="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2331720" y="1577502"/>
              <a:ext cx="9562667" cy="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grpSp>
      <p:sp>
        <p:nvSpPr>
          <p:cNvPr id="98" name="Rectangle 97"/>
          <p:cNvSpPr/>
          <p:nvPr/>
        </p:nvSpPr>
        <p:spPr>
          <a:xfrm>
            <a:off x="5037321" y="5627779"/>
            <a:ext cx="4323321"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1188 ΕΥΡΩ</a:t>
            </a:r>
            <a:endParaRPr kumimoji="0" lang="en-GB"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nvGrpSpPr>
          <p:cNvPr id="100" name="Group 99"/>
          <p:cNvGrpSpPr/>
          <p:nvPr/>
        </p:nvGrpSpPr>
        <p:grpSpPr>
          <a:xfrm>
            <a:off x="2687527" y="6049879"/>
            <a:ext cx="6623978" cy="541699"/>
            <a:chOff x="357971" y="1570988"/>
            <a:chExt cx="11536416" cy="694692"/>
          </a:xfrm>
        </p:grpSpPr>
        <p:sp>
          <p:nvSpPr>
            <p:cNvPr id="101" name="Rectangle 100"/>
            <p:cNvSpPr/>
            <p:nvPr/>
          </p:nvSpPr>
          <p:spPr>
            <a:xfrm>
              <a:off x="357971" y="1715491"/>
              <a:ext cx="3950819" cy="550189"/>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Calibri" panose="020F0502020204030204"/>
                  <a:ea typeface="+mn-ea"/>
                  <a:cs typeface="+mn-cs"/>
                </a:rPr>
                <a:t>≤</a:t>
              </a:r>
              <a:r>
                <a:rPr kumimoji="0" lang="el-GR" sz="22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200" b="1" i="0" u="none" strike="noStrike" kern="1200" cap="none" spc="0" normalizeH="0" baseline="0" noProof="0" dirty="0">
                  <a:ln>
                    <a:noFill/>
                  </a:ln>
                  <a:solidFill>
                    <a:prstClr val="white"/>
                  </a:solidFill>
                  <a:effectLst/>
                  <a:uLnTx/>
                  <a:uFillTx/>
                  <a:latin typeface="Calibri" panose="020F0502020204030204"/>
                  <a:ea typeface="+mn-ea"/>
                  <a:cs typeface="+mn-cs"/>
                </a:rPr>
                <a:t>8000 </a:t>
              </a:r>
              <a:r>
                <a:rPr kumimoji="0" lang="el-GR" sz="2200" b="1" i="0" u="none" strike="noStrike" kern="1200" cap="none" spc="0" normalizeH="0" baseline="0" noProof="0" dirty="0">
                  <a:ln>
                    <a:noFill/>
                  </a:ln>
                  <a:solidFill>
                    <a:prstClr val="white"/>
                  </a:solidFill>
                  <a:effectLst/>
                  <a:uLnTx/>
                  <a:uFillTx/>
                  <a:latin typeface="Calibri" panose="020F0502020204030204"/>
                  <a:ea typeface="+mn-ea"/>
                  <a:cs typeface="+mn-cs"/>
                </a:rPr>
                <a:t>ΧΛΜ</a:t>
              </a:r>
              <a:endParaRPr kumimoji="0" lang="en-GB" sz="2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02" name="Straight Connector 101"/>
            <p:cNvCxnSpPr/>
            <p:nvPr/>
          </p:nvCxnSpPr>
          <p:spPr>
            <a:xfrm>
              <a:off x="2331720" y="2242102"/>
              <a:ext cx="9562667" cy="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2331720" y="1570988"/>
              <a:ext cx="9562667" cy="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grpSp>
      <p:sp>
        <p:nvSpPr>
          <p:cNvPr id="104" name="Rectangle 103"/>
          <p:cNvSpPr/>
          <p:nvPr/>
        </p:nvSpPr>
        <p:spPr>
          <a:xfrm>
            <a:off x="5037321" y="6120892"/>
            <a:ext cx="4323321"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1735 ΕΥΡΩ</a:t>
            </a:r>
            <a:endParaRPr kumimoji="0" lang="en-GB"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48" name="Picture 4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4319" y="5994400"/>
            <a:ext cx="800068" cy="685416"/>
          </a:xfrm>
          <a:prstGeom prst="rect">
            <a:avLst/>
          </a:prstGeom>
        </p:spPr>
      </p:pic>
      <p:sp>
        <p:nvSpPr>
          <p:cNvPr id="3" name="Rectangle 2">
            <a:extLst>
              <a:ext uri="{FF2B5EF4-FFF2-40B4-BE49-F238E27FC236}">
                <a16:creationId xmlns:a16="http://schemas.microsoft.com/office/drawing/2014/main" id="{8D6522A0-6740-66B4-D1C3-BD349E90E2C7}"/>
              </a:ext>
            </a:extLst>
          </p:cNvPr>
          <p:cNvSpPr/>
          <p:nvPr/>
        </p:nvSpPr>
        <p:spPr>
          <a:xfrm>
            <a:off x="2678318" y="3180155"/>
            <a:ext cx="6622941" cy="148415"/>
          </a:xfrm>
          <a:prstGeom prst="rect">
            <a:avLst/>
          </a:prstGeom>
          <a:solidFill>
            <a:srgbClr val="9D72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 name="Group 3">
            <a:extLst>
              <a:ext uri="{FF2B5EF4-FFF2-40B4-BE49-F238E27FC236}">
                <a16:creationId xmlns:a16="http://schemas.microsoft.com/office/drawing/2014/main" id="{341E1AD9-09D1-F916-3F7A-2791EB0EF575}"/>
              </a:ext>
            </a:extLst>
          </p:cNvPr>
          <p:cNvGrpSpPr/>
          <p:nvPr/>
        </p:nvGrpSpPr>
        <p:grpSpPr>
          <a:xfrm>
            <a:off x="2668072" y="2746460"/>
            <a:ext cx="6633187" cy="439547"/>
            <a:chOff x="340126" y="1577502"/>
            <a:chExt cx="11554261" cy="743214"/>
          </a:xfrm>
        </p:grpSpPr>
        <p:sp>
          <p:nvSpPr>
            <p:cNvPr id="5" name="Rectangle 4">
              <a:extLst>
                <a:ext uri="{FF2B5EF4-FFF2-40B4-BE49-F238E27FC236}">
                  <a16:creationId xmlns:a16="http://schemas.microsoft.com/office/drawing/2014/main" id="{7C8C1E37-474E-554A-6EF7-0A85548F480D}"/>
                </a:ext>
              </a:extLst>
            </p:cNvPr>
            <p:cNvSpPr/>
            <p:nvPr/>
          </p:nvSpPr>
          <p:spPr>
            <a:xfrm>
              <a:off x="372832" y="1615864"/>
              <a:ext cx="3949011" cy="704852"/>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white"/>
                  </a:solidFill>
                  <a:effectLst/>
                  <a:uLnTx/>
                  <a:uFillTx/>
                  <a:latin typeface="Calibri" panose="020F0502020204030204"/>
                  <a:ea typeface="+mn-ea"/>
                  <a:cs typeface="+mn-cs"/>
                </a:rPr>
                <a:t>10-99 </a:t>
              </a:r>
              <a:r>
                <a:rPr kumimoji="0" lang="el-GR" sz="2200" b="1" i="0" u="none" strike="noStrike" kern="1200" cap="none" spc="0" normalizeH="0" baseline="0" noProof="0" dirty="0">
                  <a:ln>
                    <a:noFill/>
                  </a:ln>
                  <a:solidFill>
                    <a:prstClr val="white"/>
                  </a:solidFill>
                  <a:effectLst/>
                  <a:uLnTx/>
                  <a:uFillTx/>
                  <a:latin typeface="Calibri" panose="020F0502020204030204"/>
                  <a:ea typeface="+mn-ea"/>
                  <a:cs typeface="+mn-cs"/>
                </a:rPr>
                <a:t>ΧΛΜ	</a:t>
              </a:r>
              <a:endParaRPr kumimoji="0" lang="en-GB" sz="2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6" name="Straight Connector 5">
              <a:extLst>
                <a:ext uri="{FF2B5EF4-FFF2-40B4-BE49-F238E27FC236}">
                  <a16:creationId xmlns:a16="http://schemas.microsoft.com/office/drawing/2014/main" id="{7164BB03-18F6-0E4F-E13C-FE717585A9F3}"/>
                </a:ext>
              </a:extLst>
            </p:cNvPr>
            <p:cNvCxnSpPr/>
            <p:nvPr/>
          </p:nvCxnSpPr>
          <p:spPr>
            <a:xfrm>
              <a:off x="340126" y="2265680"/>
              <a:ext cx="11536414" cy="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9E22577-67BB-863D-7EAA-08A9333EDEB6}"/>
                </a:ext>
              </a:extLst>
            </p:cNvPr>
            <p:cNvCxnSpPr/>
            <p:nvPr/>
          </p:nvCxnSpPr>
          <p:spPr>
            <a:xfrm>
              <a:off x="2331720" y="1577502"/>
              <a:ext cx="9562667" cy="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grpSp>
      <p:sp>
        <p:nvSpPr>
          <p:cNvPr id="11" name="Rectangle 10">
            <a:extLst>
              <a:ext uri="{FF2B5EF4-FFF2-40B4-BE49-F238E27FC236}">
                <a16:creationId xmlns:a16="http://schemas.microsoft.com/office/drawing/2014/main" id="{BCC78012-36C2-4151-5628-56EDCA597C81}"/>
              </a:ext>
            </a:extLst>
          </p:cNvPr>
          <p:cNvSpPr/>
          <p:nvPr/>
        </p:nvSpPr>
        <p:spPr>
          <a:xfrm>
            <a:off x="4984721" y="2751759"/>
            <a:ext cx="4323321"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28 ΕΥΡΩ</a:t>
            </a:r>
            <a:endParaRPr kumimoji="0" lang="en-GB"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2" name="Oval 11">
            <a:extLst>
              <a:ext uri="{FF2B5EF4-FFF2-40B4-BE49-F238E27FC236}">
                <a16:creationId xmlns:a16="http://schemas.microsoft.com/office/drawing/2014/main" id="{E930B4FE-8CE5-4FD1-CDF0-0160B360AFEF}"/>
              </a:ext>
            </a:extLst>
          </p:cNvPr>
          <p:cNvSpPr/>
          <p:nvPr/>
        </p:nvSpPr>
        <p:spPr>
          <a:xfrm>
            <a:off x="9436563" y="2682543"/>
            <a:ext cx="2683076" cy="2821811"/>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prstClr val="black"/>
                </a:solidFill>
                <a:effectLst/>
                <a:uLnTx/>
                <a:uFillTx/>
                <a:latin typeface="Calibri" panose="020F0502020204030204"/>
                <a:ea typeface="+mn-ea"/>
                <a:cs typeface="+mn-cs"/>
              </a:rPr>
              <a:t>Η απόσταση υπολογίζεται από τον οργανισμό αποστολής προς τον οργανισμό υποδοχής μέσω του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hlinkClick r:id="rId4"/>
              </a:rPr>
              <a:t>Distance Calculator</a:t>
            </a:r>
            <a:r>
              <a:rPr kumimoji="0" lang="el-GR" sz="1800" b="1" i="0" u="none" strike="noStrike" kern="1200" cap="none" spc="0" normalizeH="0" baseline="0" noProof="0" dirty="0">
                <a:ln>
                  <a:noFill/>
                </a:ln>
                <a:solidFill>
                  <a:prstClr val="black"/>
                </a:solidFill>
                <a:effectLst/>
                <a:uLnTx/>
                <a:uFillTx/>
                <a:latin typeface="Calibri" panose="020F0502020204030204"/>
                <a:ea typeface="+mn-ea"/>
                <a:cs typeface="+mn-cs"/>
              </a:rPr>
              <a:t> (από πόλη σε πόλη)</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65416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4409440" y="1"/>
            <a:ext cx="7837494" cy="647699"/>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p:cNvGrpSpPr/>
          <p:nvPr/>
        </p:nvGrpSpPr>
        <p:grpSpPr>
          <a:xfrm>
            <a:off x="0" y="1"/>
            <a:ext cx="6065520" cy="647699"/>
            <a:chOff x="0" y="0"/>
            <a:chExt cx="6023006" cy="1453896"/>
          </a:xfrm>
        </p:grpSpPr>
        <p:sp>
          <p:nvSpPr>
            <p:cNvPr id="7" name="Rectangle 6"/>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Isosceles Triangle 7"/>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23" name="Rectangle 22"/>
          <p:cNvSpPr/>
          <p:nvPr/>
        </p:nvSpPr>
        <p:spPr>
          <a:xfrm>
            <a:off x="-273376" y="724165"/>
            <a:ext cx="12677792" cy="2943563"/>
          </a:xfrm>
          <a:prstGeom prst="rect">
            <a:avLst/>
          </a:prstGeom>
        </p:spPr>
        <p:txBody>
          <a:bodyPr wrap="square">
            <a:spAutoFit/>
          </a:bodyPr>
          <a:lstStyle/>
          <a:p>
            <a:pPr algn="ctr">
              <a:lnSpc>
                <a:spcPct val="150000"/>
              </a:lnSpc>
            </a:pPr>
            <a:r>
              <a:rPr lang="el-GR" sz="2600" b="1" i="1" u="sng" dirty="0"/>
              <a:t>Ημερίδα παροχής οδηγιών για διαχείριση εγκεκριμένων σχεδίων Μικρής Διάρκειας </a:t>
            </a:r>
          </a:p>
          <a:p>
            <a:pPr algn="ctr">
              <a:lnSpc>
                <a:spcPct val="150000"/>
              </a:lnSpc>
            </a:pPr>
            <a:r>
              <a:rPr lang="el-GR" sz="2600" b="1" i="1" u="sng" dirty="0"/>
              <a:t>Πρόσκληση 202</a:t>
            </a:r>
            <a:r>
              <a:rPr lang="en-US" sz="2600" b="1" i="1" u="sng" dirty="0"/>
              <a:t>6</a:t>
            </a:r>
            <a:endParaRPr lang="el-GR" sz="2600" b="1" i="1" u="sng" dirty="0"/>
          </a:p>
          <a:p>
            <a:pPr algn="ctr">
              <a:lnSpc>
                <a:spcPct val="150000"/>
              </a:lnSpc>
            </a:pPr>
            <a:endParaRPr lang="el-GR" sz="2600" b="1" i="1" u="sng" dirty="0"/>
          </a:p>
          <a:p>
            <a:pPr algn="ctr">
              <a:lnSpc>
                <a:spcPct val="150000"/>
              </a:lnSpc>
            </a:pPr>
            <a:endParaRPr lang="el-GR" sz="2400" b="1" dirty="0"/>
          </a:p>
          <a:p>
            <a:pPr algn="ctr">
              <a:lnSpc>
                <a:spcPct val="150000"/>
              </a:lnSpc>
            </a:pPr>
            <a:endParaRPr lang="el-GR" sz="2400" b="1" dirty="0"/>
          </a:p>
        </p:txBody>
      </p:sp>
      <p:sp>
        <p:nvSpPr>
          <p:cNvPr id="25" name="Rectangle 24"/>
          <p:cNvSpPr/>
          <p:nvPr/>
        </p:nvSpPr>
        <p:spPr>
          <a:xfrm>
            <a:off x="2002176" y="3549229"/>
            <a:ext cx="312906" cy="430887"/>
          </a:xfrm>
          <a:prstGeom prst="rect">
            <a:avLst/>
          </a:prstGeom>
        </p:spPr>
        <p:txBody>
          <a:bodyPr wrap="none">
            <a:spAutoFit/>
          </a:bodyPr>
          <a:lstStyle/>
          <a:p>
            <a:pPr>
              <a:tabLst>
                <a:tab pos="182563" algn="l"/>
              </a:tabLst>
            </a:pPr>
            <a:r>
              <a:rPr lang="el-GR" sz="2200" b="1" dirty="0"/>
              <a:t>  </a:t>
            </a:r>
            <a:endParaRPr lang="en-US" sz="2200" b="1" dirty="0"/>
          </a:p>
        </p:txBody>
      </p:sp>
      <p:sp>
        <p:nvSpPr>
          <p:cNvPr id="27" name="Rectangle 26"/>
          <p:cNvSpPr/>
          <p:nvPr/>
        </p:nvSpPr>
        <p:spPr>
          <a:xfrm>
            <a:off x="2002176" y="4375187"/>
            <a:ext cx="312906" cy="430887"/>
          </a:xfrm>
          <a:prstGeom prst="rect">
            <a:avLst/>
          </a:prstGeom>
        </p:spPr>
        <p:txBody>
          <a:bodyPr wrap="none">
            <a:spAutoFit/>
          </a:bodyPr>
          <a:lstStyle/>
          <a:p>
            <a:r>
              <a:rPr lang="el-GR" sz="2200" b="1" dirty="0"/>
              <a:t>  </a:t>
            </a:r>
            <a:endParaRPr lang="en-US" sz="2200" b="1" dirty="0"/>
          </a:p>
        </p:txBody>
      </p:sp>
      <p:sp>
        <p:nvSpPr>
          <p:cNvPr id="10" name="TextBox 9">
            <a:extLst>
              <a:ext uri="{FF2B5EF4-FFF2-40B4-BE49-F238E27FC236}">
                <a16:creationId xmlns:a16="http://schemas.microsoft.com/office/drawing/2014/main" id="{A216B52C-0723-8F6B-D95B-358F3ECC2B6A}"/>
              </a:ext>
            </a:extLst>
          </p:cNvPr>
          <p:cNvSpPr txBox="1"/>
          <p:nvPr/>
        </p:nvSpPr>
        <p:spPr>
          <a:xfrm>
            <a:off x="1745591" y="2075805"/>
            <a:ext cx="8700818" cy="464871"/>
          </a:xfrm>
          <a:prstGeom prst="rect">
            <a:avLst/>
          </a:prstGeom>
          <a:noFill/>
        </p:spPr>
        <p:txBody>
          <a:bodyPr wrap="square" rtlCol="0">
            <a:spAutoFit/>
          </a:bodyPr>
          <a:lstStyle/>
          <a:p>
            <a:pPr algn="ctr">
              <a:lnSpc>
                <a:spcPct val="150000"/>
              </a:lnSpc>
            </a:pPr>
            <a:r>
              <a:rPr lang="el-GR" b="1" i="1" u="sng" dirty="0"/>
              <a:t>Ημερήσια Διάταξη</a:t>
            </a:r>
            <a:endParaRPr lang="el-GR" sz="2200" b="1" dirty="0"/>
          </a:p>
        </p:txBody>
      </p:sp>
      <p:sp>
        <p:nvSpPr>
          <p:cNvPr id="11" name="TextBox 10">
            <a:extLst>
              <a:ext uri="{FF2B5EF4-FFF2-40B4-BE49-F238E27FC236}">
                <a16:creationId xmlns:a16="http://schemas.microsoft.com/office/drawing/2014/main" id="{79714C25-0DEF-CF28-053A-3AA37EF9E791}"/>
              </a:ext>
            </a:extLst>
          </p:cNvPr>
          <p:cNvSpPr txBox="1"/>
          <p:nvPr/>
        </p:nvSpPr>
        <p:spPr>
          <a:xfrm>
            <a:off x="305044" y="2541902"/>
            <a:ext cx="12404415" cy="5309146"/>
          </a:xfrm>
          <a:prstGeom prst="rect">
            <a:avLst/>
          </a:prstGeom>
          <a:noFill/>
        </p:spPr>
        <p:txBody>
          <a:bodyPr wrap="square" rtlCol="0">
            <a:spAutoFit/>
          </a:bodyPr>
          <a:lstStyle/>
          <a:p>
            <a:pPr marL="342900" indent="-342900">
              <a:spcBef>
                <a:spcPts val="600"/>
              </a:spcBef>
              <a:spcAft>
                <a:spcPts val="600"/>
              </a:spcAft>
              <a:buFont typeface="Arial" panose="020B0604020202020204" pitchFamily="34" charset="0"/>
              <a:buChar char="•"/>
              <a:tabLst>
                <a:tab pos="622300" algn="l"/>
                <a:tab pos="2119313" algn="l"/>
                <a:tab pos="2171700" algn="l"/>
              </a:tabLst>
            </a:pPr>
            <a:r>
              <a:rPr lang="el-GR" sz="2200" b="1" dirty="0"/>
              <a:t>09:00 – 09:30 </a:t>
            </a:r>
            <a:r>
              <a:rPr lang="el-GR" sz="2200" b="1" dirty="0">
                <a:sym typeface="Wingdings" panose="05000000000000000000" pitchFamily="2" charset="2"/>
              </a:rPr>
              <a:t>  </a:t>
            </a:r>
            <a:r>
              <a:rPr lang="el-GR" sz="2200" b="1" dirty="0">
                <a:solidFill>
                  <a:srgbClr val="168586"/>
                </a:solidFill>
              </a:rPr>
              <a:t>Εγγραφές</a:t>
            </a:r>
            <a:r>
              <a:rPr lang="en-US" sz="2200" b="1" dirty="0">
                <a:solidFill>
                  <a:srgbClr val="168586"/>
                </a:solidFill>
              </a:rPr>
              <a:t> </a:t>
            </a:r>
            <a:r>
              <a:rPr lang="el-GR" sz="2200" b="1" dirty="0">
                <a:solidFill>
                  <a:srgbClr val="168586"/>
                </a:solidFill>
              </a:rPr>
              <a:t>και καφές καλωσορίσματος</a:t>
            </a:r>
          </a:p>
          <a:p>
            <a:pPr marL="342900" indent="-342900">
              <a:spcBef>
                <a:spcPts val="600"/>
              </a:spcBef>
              <a:spcAft>
                <a:spcPts val="600"/>
              </a:spcAft>
              <a:buFont typeface="Arial" panose="020B0604020202020204" pitchFamily="34" charset="0"/>
              <a:buChar char="•"/>
              <a:tabLst>
                <a:tab pos="622300" algn="l"/>
              </a:tabLst>
            </a:pPr>
            <a:r>
              <a:rPr lang="el-GR" sz="2200" b="1" dirty="0"/>
              <a:t>09:30 – 11:00 </a:t>
            </a:r>
            <a:r>
              <a:rPr lang="el-GR" sz="2200" b="1" dirty="0">
                <a:sym typeface="Wingdings" panose="05000000000000000000" pitchFamily="2" charset="2"/>
              </a:rPr>
              <a:t>  </a:t>
            </a:r>
            <a:r>
              <a:rPr lang="el-GR" sz="2200" b="1" dirty="0">
                <a:solidFill>
                  <a:srgbClr val="168586"/>
                </a:solidFill>
                <a:sym typeface="Wingdings" panose="05000000000000000000" pitchFamily="2" charset="2"/>
              </a:rPr>
              <a:t>Παρουσίαση Λειτουργού Δράσης για τη Διαχείριση των  Σχεδίων της Πρόσκλησης </a:t>
            </a:r>
          </a:p>
          <a:p>
            <a:pPr>
              <a:spcBef>
                <a:spcPts val="600"/>
              </a:spcBef>
              <a:spcAft>
                <a:spcPts val="600"/>
              </a:spcAft>
              <a:tabLst>
                <a:tab pos="622300" algn="l"/>
              </a:tabLst>
            </a:pPr>
            <a:r>
              <a:rPr lang="el-GR" sz="2200" b="1" dirty="0">
                <a:solidFill>
                  <a:srgbClr val="168586"/>
                </a:solidFill>
                <a:sym typeface="Wingdings" panose="05000000000000000000" pitchFamily="2" charset="2"/>
              </a:rPr>
              <a:t>του 2026 </a:t>
            </a:r>
          </a:p>
          <a:p>
            <a:pPr marL="342900" indent="-342900">
              <a:spcBef>
                <a:spcPts val="600"/>
              </a:spcBef>
              <a:spcAft>
                <a:spcPts val="600"/>
              </a:spcAft>
              <a:buFont typeface="Arial" panose="020B0604020202020204" pitchFamily="34" charset="0"/>
              <a:buChar char="•"/>
            </a:pPr>
            <a:r>
              <a:rPr lang="el-GR" sz="2200" b="1" dirty="0"/>
              <a:t>11:00 – 11:30 </a:t>
            </a:r>
            <a:r>
              <a:rPr lang="el-GR" sz="2200" b="1" dirty="0">
                <a:sym typeface="Wingdings" panose="05000000000000000000" pitchFamily="2" charset="2"/>
              </a:rPr>
              <a:t>  </a:t>
            </a:r>
            <a:r>
              <a:rPr lang="el-GR" sz="2200" b="1" dirty="0">
                <a:solidFill>
                  <a:srgbClr val="168586"/>
                </a:solidFill>
                <a:sym typeface="Wingdings" panose="05000000000000000000" pitchFamily="2" charset="2"/>
              </a:rPr>
              <a:t>Διάλειμμα</a:t>
            </a:r>
          </a:p>
          <a:p>
            <a:pPr marL="342900" indent="-342900">
              <a:spcBef>
                <a:spcPts val="600"/>
              </a:spcBef>
              <a:spcAft>
                <a:spcPts val="600"/>
              </a:spcAft>
              <a:buFont typeface="Arial" panose="020B0604020202020204" pitchFamily="34" charset="0"/>
              <a:buChar char="•"/>
            </a:pPr>
            <a:r>
              <a:rPr lang="el-GR" sz="2200" b="1" dirty="0"/>
              <a:t>11:30 – 12:00 </a:t>
            </a:r>
            <a:r>
              <a:rPr lang="el-GR" sz="2200" b="1" dirty="0">
                <a:sym typeface="Wingdings" panose="05000000000000000000" pitchFamily="2" charset="2"/>
              </a:rPr>
              <a:t>  </a:t>
            </a:r>
            <a:r>
              <a:rPr lang="el-GR" sz="2200" b="1" dirty="0">
                <a:solidFill>
                  <a:srgbClr val="168586"/>
                </a:solidFill>
                <a:sym typeface="Wingdings" panose="05000000000000000000" pitchFamily="2" charset="2"/>
              </a:rPr>
              <a:t>Επίλυση αποριών</a:t>
            </a:r>
          </a:p>
          <a:p>
            <a:pPr marL="342900" indent="-342900">
              <a:spcBef>
                <a:spcPts val="600"/>
              </a:spcBef>
              <a:spcAft>
                <a:spcPts val="600"/>
              </a:spcAft>
              <a:buFont typeface="Arial" panose="020B0604020202020204" pitchFamily="34" charset="0"/>
              <a:buChar char="•"/>
            </a:pPr>
            <a:r>
              <a:rPr lang="el-GR" sz="2200" b="1" dirty="0"/>
              <a:t>12:00 – 12:15 </a:t>
            </a:r>
            <a:r>
              <a:rPr lang="el-GR" sz="2200" b="1" dirty="0">
                <a:sym typeface="Wingdings" panose="05000000000000000000" pitchFamily="2" charset="2"/>
              </a:rPr>
              <a:t>  </a:t>
            </a:r>
            <a:r>
              <a:rPr lang="el-GR" sz="2200" b="1" dirty="0">
                <a:solidFill>
                  <a:srgbClr val="168586"/>
                </a:solidFill>
                <a:sym typeface="Wingdings" panose="05000000000000000000" pitchFamily="2" charset="2"/>
              </a:rPr>
              <a:t>Παρουσίαση καλής πρακτικής από δικαιούχο – κα. </a:t>
            </a:r>
            <a:r>
              <a:rPr lang="el-GR" sz="2200" b="1" dirty="0" err="1">
                <a:solidFill>
                  <a:srgbClr val="168586"/>
                </a:solidFill>
                <a:sym typeface="Wingdings" panose="05000000000000000000" pitchFamily="2" charset="2"/>
              </a:rPr>
              <a:t>Αντριάνα</a:t>
            </a:r>
            <a:r>
              <a:rPr lang="el-GR" sz="2200" b="1" dirty="0">
                <a:solidFill>
                  <a:srgbClr val="168586"/>
                </a:solidFill>
                <a:sym typeface="Wingdings" panose="05000000000000000000" pitchFamily="2" charset="2"/>
              </a:rPr>
              <a:t> Χαραλάμπους,  Γ’ Δημοτικό Σχολείο Ύψωνα</a:t>
            </a:r>
          </a:p>
          <a:p>
            <a:pPr marL="342900" indent="-342900">
              <a:spcBef>
                <a:spcPts val="600"/>
              </a:spcBef>
              <a:spcAft>
                <a:spcPts val="600"/>
              </a:spcAft>
              <a:buFont typeface="Arial" panose="020B0604020202020204" pitchFamily="34" charset="0"/>
              <a:buChar char="•"/>
            </a:pPr>
            <a:r>
              <a:rPr lang="el-GR" sz="2200" b="1" dirty="0">
                <a:sym typeface="Wingdings" panose="05000000000000000000" pitchFamily="2" charset="2"/>
              </a:rPr>
              <a:t>12:15 – 12:45   </a:t>
            </a:r>
            <a:r>
              <a:rPr lang="el-GR" sz="2200" b="1" dirty="0">
                <a:solidFill>
                  <a:srgbClr val="168586"/>
                </a:solidFill>
                <a:sym typeface="Wingdings" panose="05000000000000000000" pitchFamily="2" charset="2"/>
              </a:rPr>
              <a:t>Παρουσίαση από Λειτουργούς ΙΔΕΠ – Θέματα προστασίας προσωπικών </a:t>
            </a:r>
          </a:p>
          <a:p>
            <a:pPr marL="342900" indent="-342900">
              <a:spcBef>
                <a:spcPts val="600"/>
              </a:spcBef>
              <a:spcAft>
                <a:spcPts val="600"/>
              </a:spcAft>
              <a:buFont typeface="Arial" panose="020B0604020202020204" pitchFamily="34" charset="0"/>
              <a:buChar char="•"/>
            </a:pPr>
            <a:r>
              <a:rPr lang="el-GR" sz="2200" b="1" dirty="0">
                <a:solidFill>
                  <a:srgbClr val="168586"/>
                </a:solidFill>
                <a:sym typeface="Wingdings" panose="05000000000000000000" pitchFamily="2" charset="2"/>
              </a:rPr>
              <a:t>δεδομένων και συχνά ευρήματα σε ελέγχους σχεδίων ΚΑ122             </a:t>
            </a:r>
          </a:p>
          <a:p>
            <a:r>
              <a:rPr lang="el-GR" sz="2200" b="1" dirty="0">
                <a:sym typeface="Wingdings" panose="05000000000000000000" pitchFamily="2" charset="2"/>
              </a:rPr>
              <a:t>                                                                                                                         </a:t>
            </a:r>
            <a:endParaRPr lang="en-US" sz="2200" b="1" dirty="0"/>
          </a:p>
          <a:p>
            <a:pPr marL="2060575" indent="-2060575"/>
            <a:endParaRPr lang="el-GR" sz="2200" b="1" dirty="0">
              <a:sym typeface="Wingdings" panose="05000000000000000000" pitchFamily="2" charset="2"/>
            </a:endParaRPr>
          </a:p>
          <a:p>
            <a:pPr marL="2060575" indent="-2060575"/>
            <a:endParaRPr lang="el-GR" sz="2200" b="1" dirty="0"/>
          </a:p>
        </p:txBody>
      </p:sp>
      <p:sp>
        <p:nvSpPr>
          <p:cNvPr id="28" name="Rectangle 27">
            <a:extLst>
              <a:ext uri="{FF2B5EF4-FFF2-40B4-BE49-F238E27FC236}">
                <a16:creationId xmlns:a16="http://schemas.microsoft.com/office/drawing/2014/main" id="{37945461-F604-988D-7A6E-6E79391A4962}"/>
              </a:ext>
            </a:extLst>
          </p:cNvPr>
          <p:cNvSpPr/>
          <p:nvPr/>
        </p:nvSpPr>
        <p:spPr>
          <a:xfrm>
            <a:off x="2002175" y="5219963"/>
            <a:ext cx="312906" cy="430887"/>
          </a:xfrm>
          <a:prstGeom prst="rect">
            <a:avLst/>
          </a:prstGeom>
        </p:spPr>
        <p:txBody>
          <a:bodyPr wrap="none">
            <a:spAutoFit/>
          </a:bodyPr>
          <a:lstStyle/>
          <a:p>
            <a:r>
              <a:rPr lang="el-GR" sz="2200" b="1" dirty="0"/>
              <a:t>  </a:t>
            </a:r>
            <a:endParaRPr lang="en-US" sz="2200" b="1" dirty="0"/>
          </a:p>
        </p:txBody>
      </p:sp>
    </p:spTree>
    <p:extLst>
      <p:ext uri="{BB962C8B-B14F-4D97-AF65-F5344CB8AC3E}">
        <p14:creationId xmlns:p14="http://schemas.microsoft.com/office/powerpoint/2010/main" val="9206151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4427220" y="1"/>
            <a:ext cx="7764780" cy="556530"/>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9" name="Group 8"/>
          <p:cNvGrpSpPr/>
          <p:nvPr/>
        </p:nvGrpSpPr>
        <p:grpSpPr>
          <a:xfrm>
            <a:off x="0" y="1"/>
            <a:ext cx="8229599" cy="556529"/>
            <a:chOff x="0" y="0"/>
            <a:chExt cx="6023006" cy="1453896"/>
          </a:xfrm>
        </p:grpSpPr>
        <p:sp>
          <p:nvSpPr>
            <p:cNvPr id="7" name="Rectangle 6"/>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Isosceles Triangle 7"/>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9D72B5"/>
                </a:solidFill>
                <a:effectLst/>
                <a:uLnTx/>
                <a:uFillTx/>
                <a:latin typeface="Calibri" panose="020F0502020204030204"/>
                <a:ea typeface="+mn-ea"/>
                <a:cs typeface="+mn-cs"/>
              </a:endParaRPr>
            </a:p>
          </p:txBody>
        </p:sp>
      </p:grpSp>
      <p:sp>
        <p:nvSpPr>
          <p:cNvPr id="2" name="TextBox 1"/>
          <p:cNvSpPr txBox="1"/>
          <p:nvPr/>
        </p:nvSpPr>
        <p:spPr>
          <a:xfrm>
            <a:off x="385580" y="41974"/>
            <a:ext cx="3198568" cy="49244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600" b="1" i="0" u="none" strike="noStrike" kern="1200" cap="none" spc="0" normalizeH="0" baseline="0" noProof="0" dirty="0">
                <a:ln>
                  <a:noFill/>
                </a:ln>
                <a:solidFill>
                  <a:prstClr val="white"/>
                </a:solidFill>
                <a:effectLst/>
                <a:uLnTx/>
                <a:uFillTx/>
                <a:latin typeface="Calibri" panose="020F0502020204030204"/>
                <a:ea typeface="+mn-ea"/>
                <a:cs typeface="+mn-cs"/>
              </a:rPr>
              <a:t>ΧΡΗΜΑΤΟΔΟΤΗΣΗ (5)</a:t>
            </a:r>
            <a:endParaRPr kumimoji="0" lang="en-GB" sz="2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TextBox 23"/>
          <p:cNvSpPr txBox="1"/>
          <p:nvPr/>
        </p:nvSpPr>
        <p:spPr>
          <a:xfrm>
            <a:off x="2686798" y="874707"/>
            <a:ext cx="9070898" cy="136960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Διάρκεια </a:t>
            </a:r>
            <a:r>
              <a:rPr lang="el-GR" sz="2000" dirty="0">
                <a:solidFill>
                  <a:prstClr val="black"/>
                </a:solidFill>
                <a:latin typeface="Calibri" panose="020F0502020204030204"/>
              </a:rPr>
              <a:t>δραστηρι</a:t>
            </a:r>
            <a:r>
              <a:rPr kumimoji="0" lang="el-GR" sz="2000" b="0" i="0" u="none" strike="noStrike" kern="1200" cap="none" spc="0" normalizeH="0" baseline="0" noProof="0" dirty="0" err="1">
                <a:ln>
                  <a:noFill/>
                </a:ln>
                <a:solidFill>
                  <a:prstClr val="black"/>
                </a:solidFill>
                <a:effectLst/>
                <a:uLnTx/>
                <a:uFillTx/>
                <a:latin typeface="Calibri" panose="020F0502020204030204"/>
                <a:ea typeface="+mn-ea"/>
                <a:cs typeface="+mn-cs"/>
              </a:rPr>
              <a:t>ότητας</a:t>
            </a: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 σε ημέρες + 2 μέρες ταξιδιού (προαιρετικά) Χ Ημερήσιο ποσό ανά συμμετέχοντα</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Οι επιλέξιμες χώρες υποδοχής χωρίζονται σε 3 κατηγορίες.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Μετά τη 15</a:t>
            </a:r>
            <a:r>
              <a:rPr kumimoji="0" lang="el-GR" sz="2000" b="0" i="0" u="none" strike="noStrike" kern="1200" cap="none" spc="0" normalizeH="0" baseline="30000" noProof="0" dirty="0">
                <a:ln>
                  <a:noFill/>
                </a:ln>
                <a:solidFill>
                  <a:prstClr val="black"/>
                </a:solidFill>
                <a:effectLst/>
                <a:uLnTx/>
                <a:uFillTx/>
                <a:latin typeface="Calibri" panose="020F0502020204030204"/>
                <a:ea typeface="+mn-ea"/>
                <a:cs typeface="+mn-cs"/>
              </a:rPr>
              <a:t>η</a:t>
            </a: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 μέρα ο οργανισμός λαμβάνει το 70% του ημερήσιου ποσού</a:t>
            </a:r>
            <a:r>
              <a:rPr kumimoji="0" lang="el-GR" sz="2300" b="0"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en-GB" sz="2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36" name="Group 35"/>
          <p:cNvGrpSpPr/>
          <p:nvPr/>
        </p:nvGrpSpPr>
        <p:grpSpPr>
          <a:xfrm>
            <a:off x="354673" y="717481"/>
            <a:ext cx="11534608" cy="1732066"/>
            <a:chOff x="359779" y="1560828"/>
            <a:chExt cx="11534608" cy="704852"/>
          </a:xfrm>
        </p:grpSpPr>
        <p:sp>
          <p:nvSpPr>
            <p:cNvPr id="37" name="Rectangle 36"/>
            <p:cNvSpPr/>
            <p:nvPr/>
          </p:nvSpPr>
          <p:spPr>
            <a:xfrm>
              <a:off x="359779" y="1560828"/>
              <a:ext cx="2200541" cy="704852"/>
            </a:xfrm>
            <a:prstGeom prst="rect">
              <a:avLst/>
            </a:prstGeom>
            <a:solidFill>
              <a:srgbClr val="1C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200" b="1" i="0" u="none" strike="noStrike" kern="1200" cap="none" spc="0" normalizeH="0" baseline="0" noProof="0" dirty="0">
                  <a:ln>
                    <a:noFill/>
                  </a:ln>
                  <a:solidFill>
                    <a:prstClr val="white"/>
                  </a:solidFill>
                  <a:effectLst/>
                  <a:uLnTx/>
                  <a:uFillTx/>
                  <a:latin typeface="Calibri" panose="020F0502020204030204"/>
                  <a:ea typeface="+mn-ea"/>
                  <a:cs typeface="+mn-cs"/>
                </a:rPr>
                <a:t>ΕΞΟΔΑ</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200" b="1" i="0" u="none" strike="noStrike" kern="1200" cap="none" spc="0" normalizeH="0" baseline="0" noProof="0" dirty="0">
                  <a:ln>
                    <a:noFill/>
                  </a:ln>
                  <a:solidFill>
                    <a:prstClr val="white"/>
                  </a:solidFill>
                  <a:effectLst/>
                  <a:uLnTx/>
                  <a:uFillTx/>
                  <a:latin typeface="Calibri" panose="020F0502020204030204"/>
                  <a:ea typeface="+mn-ea"/>
                  <a:cs typeface="+mn-cs"/>
                </a:rPr>
                <a:t>ΑΤΟΜΙΚΗΣ ΥΠΟΣΤΗΡΙΞΗΣ / ΔΙΑΒΙΩΣΗΣ</a:t>
              </a:r>
              <a:endParaRPr kumimoji="0" lang="en-GB" sz="2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38" name="Straight Connector 37"/>
            <p:cNvCxnSpPr/>
            <p:nvPr/>
          </p:nvCxnSpPr>
          <p:spPr>
            <a:xfrm>
              <a:off x="2331720" y="2261898"/>
              <a:ext cx="9562667" cy="0"/>
            </a:xfrm>
            <a:prstGeom prst="line">
              <a:avLst/>
            </a:prstGeom>
            <a:ln w="25400">
              <a:solidFill>
                <a:srgbClr val="1CA7AE"/>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2331720" y="1566262"/>
              <a:ext cx="9562667" cy="0"/>
            </a:xfrm>
            <a:prstGeom prst="line">
              <a:avLst/>
            </a:prstGeom>
            <a:ln w="25400">
              <a:solidFill>
                <a:srgbClr val="1CA7AE"/>
              </a:solidFill>
            </a:ln>
          </p:spPr>
          <p:style>
            <a:lnRef idx="1">
              <a:schemeClr val="accent1"/>
            </a:lnRef>
            <a:fillRef idx="0">
              <a:schemeClr val="accent1"/>
            </a:fillRef>
            <a:effectRef idx="0">
              <a:schemeClr val="accent1"/>
            </a:effectRef>
            <a:fontRef idx="minor">
              <a:schemeClr val="tx1"/>
            </a:fontRef>
          </p:style>
        </p:cxnSp>
      </p:grpSp>
      <p:grpSp>
        <p:nvGrpSpPr>
          <p:cNvPr id="66" name="Group 65"/>
          <p:cNvGrpSpPr/>
          <p:nvPr/>
        </p:nvGrpSpPr>
        <p:grpSpPr>
          <a:xfrm>
            <a:off x="28637" y="3142425"/>
            <a:ext cx="12163363" cy="1038596"/>
            <a:chOff x="359779" y="1391904"/>
            <a:chExt cx="11530903" cy="1038596"/>
          </a:xfrm>
        </p:grpSpPr>
        <p:sp>
          <p:nvSpPr>
            <p:cNvPr id="68" name="Rectangle 67"/>
            <p:cNvSpPr/>
            <p:nvPr/>
          </p:nvSpPr>
          <p:spPr>
            <a:xfrm>
              <a:off x="359779" y="1391904"/>
              <a:ext cx="5751878" cy="1038596"/>
            </a:xfrm>
            <a:prstGeom prst="rect">
              <a:avLst/>
            </a:prstGeom>
            <a:solidFill>
              <a:srgbClr val="1C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000" b="1" i="0" u="none" strike="noStrike" kern="1200" cap="none" spc="0" normalizeH="0" baseline="0" noProof="0" dirty="0">
                  <a:ln>
                    <a:noFill/>
                  </a:ln>
                  <a:solidFill>
                    <a:prstClr val="white"/>
                  </a:solidFill>
                  <a:effectLst/>
                  <a:uLnTx/>
                  <a:uFillTx/>
                  <a:latin typeface="Calibri" panose="020F0502020204030204"/>
                  <a:ea typeface="+mn-ea"/>
                  <a:cs typeface="+mn-cs"/>
                </a:rPr>
                <a:t>ΟΜΑΔΑ 1: </a:t>
              </a:r>
              <a:endPar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600" b="1" i="0" u="none" strike="noStrike" kern="1200" cap="none" spc="0" normalizeH="0" baseline="0" noProof="0" dirty="0">
                  <a:ln>
                    <a:noFill/>
                  </a:ln>
                  <a:solidFill>
                    <a:prstClr val="white"/>
                  </a:solidFill>
                  <a:effectLst/>
                  <a:uLnTx/>
                  <a:uFillTx/>
                  <a:latin typeface="Calibri" panose="020F0502020204030204"/>
                  <a:ea typeface="+mn-ea"/>
                  <a:cs typeface="+mn-cs"/>
                </a:rPr>
                <a:t>Αυστρία, Βέλγιο, Γαλλία, Δανία, Φινλανδία, Γερμανία, Ισλανδία, Ιρλανδία, Ιταλία, Λιχτενστάιν, Λουξεμβούργο, Ολλανδία, Νορβηγία, Σουηδία </a:t>
              </a:r>
              <a:endParaRPr kumimoji="0" lang="en-GB" sz="1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69" name="Straight Connector 68"/>
            <p:cNvCxnSpPr/>
            <p:nvPr/>
          </p:nvCxnSpPr>
          <p:spPr>
            <a:xfrm>
              <a:off x="2328014" y="2415260"/>
              <a:ext cx="9562667" cy="0"/>
            </a:xfrm>
            <a:prstGeom prst="line">
              <a:avLst/>
            </a:prstGeom>
            <a:ln w="25400">
              <a:solidFill>
                <a:srgbClr val="1CA7AE"/>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2328015" y="1404604"/>
              <a:ext cx="9562667" cy="0"/>
            </a:xfrm>
            <a:prstGeom prst="line">
              <a:avLst/>
            </a:prstGeom>
            <a:ln w="25400">
              <a:solidFill>
                <a:srgbClr val="1CA7AE"/>
              </a:solidFill>
            </a:ln>
          </p:spPr>
          <p:style>
            <a:lnRef idx="1">
              <a:schemeClr val="accent1"/>
            </a:lnRef>
            <a:fillRef idx="0">
              <a:schemeClr val="accent1"/>
            </a:fillRef>
            <a:effectRef idx="0">
              <a:schemeClr val="accent1"/>
            </a:effectRef>
            <a:fontRef idx="minor">
              <a:schemeClr val="tx1"/>
            </a:fontRef>
          </p:style>
        </p:cxnSp>
      </p:grpSp>
      <p:sp>
        <p:nvSpPr>
          <p:cNvPr id="108" name="Rectangle 107"/>
          <p:cNvSpPr/>
          <p:nvPr/>
        </p:nvSpPr>
        <p:spPr>
          <a:xfrm>
            <a:off x="8239281" y="2368700"/>
            <a:ext cx="2316393" cy="86177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Ημερήσιο ποσό για εκπαιδευομένους</a:t>
            </a:r>
            <a:endPar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highlight>
                  <a:srgbClr val="FFFF00"/>
                </a:highlight>
                <a:uLnTx/>
                <a:uFillTx/>
                <a:latin typeface="Calibri" panose="020F0502020204030204" pitchFamily="34" charset="0"/>
                <a:ea typeface="Calibri" panose="020F0502020204030204" pitchFamily="34" charset="0"/>
                <a:cs typeface="Calibri" panose="020F0502020204030204" pitchFamily="34" charset="0"/>
              </a:rPr>
              <a:t>VET&amp;ADU</a:t>
            </a:r>
            <a:endParaRPr kumimoji="0" lang="en-GB" sz="1400" b="1" i="0" u="none" strike="noStrike" kern="1200" cap="none" spc="0" normalizeH="0" baseline="0" noProof="0" dirty="0">
              <a:ln>
                <a:noFill/>
              </a:ln>
              <a:solidFill>
                <a:prstClr val="black"/>
              </a:solidFill>
              <a:effectLst/>
              <a:highlight>
                <a:srgbClr val="FFFF00"/>
              </a:highligh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18" name="Rectangle 117"/>
          <p:cNvSpPr/>
          <p:nvPr/>
        </p:nvSpPr>
        <p:spPr>
          <a:xfrm>
            <a:off x="36616" y="4186226"/>
            <a:ext cx="12155384" cy="123835"/>
          </a:xfrm>
          <a:prstGeom prst="rect">
            <a:avLst/>
          </a:prstGeom>
          <a:solidFill>
            <a:srgbClr val="1CA7A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21" name="Group 120"/>
          <p:cNvGrpSpPr/>
          <p:nvPr/>
        </p:nvGrpSpPr>
        <p:grpSpPr>
          <a:xfrm>
            <a:off x="28637" y="4299258"/>
            <a:ext cx="12139297" cy="1038596"/>
            <a:chOff x="359780" y="1391904"/>
            <a:chExt cx="11530902" cy="1038596"/>
          </a:xfrm>
        </p:grpSpPr>
        <p:sp>
          <p:nvSpPr>
            <p:cNvPr id="122" name="Rectangle 121"/>
            <p:cNvSpPr/>
            <p:nvPr/>
          </p:nvSpPr>
          <p:spPr>
            <a:xfrm>
              <a:off x="359780" y="1391904"/>
              <a:ext cx="5763281" cy="1038596"/>
            </a:xfrm>
            <a:prstGeom prst="rect">
              <a:avLst/>
            </a:prstGeom>
            <a:solidFill>
              <a:srgbClr val="1C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000" b="1" i="0" u="none" strike="noStrike" kern="1200" cap="none" spc="0" normalizeH="0" baseline="0" noProof="0" dirty="0">
                  <a:ln>
                    <a:noFill/>
                  </a:ln>
                  <a:solidFill>
                    <a:prstClr val="white"/>
                  </a:solidFill>
                  <a:effectLst/>
                  <a:uLnTx/>
                  <a:uFillTx/>
                  <a:latin typeface="Calibri" panose="020F0502020204030204"/>
                  <a:ea typeface="+mn-ea"/>
                  <a:cs typeface="+mn-cs"/>
                </a:rPr>
                <a:t>ΟΜΑΔΑ 2: </a:t>
              </a:r>
              <a:endPar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600" b="1" i="0" u="none" strike="noStrike" kern="1200" cap="none" spc="0" normalizeH="0" baseline="0" noProof="0" dirty="0">
                  <a:ln>
                    <a:noFill/>
                  </a:ln>
                  <a:solidFill>
                    <a:prstClr val="white"/>
                  </a:solidFill>
                  <a:effectLst/>
                  <a:uLnTx/>
                  <a:uFillTx/>
                  <a:latin typeface="Calibri" panose="020F0502020204030204"/>
                  <a:ea typeface="+mn-ea"/>
                  <a:cs typeface="+mn-cs"/>
                </a:rPr>
                <a:t>Κύπρος, Τσεχία, Εσθονία, Ελλάδα, Λετονία, Μάλτα, Πορτογαλία, Σλοβακία, Σλοβενία, Ισπανία </a:t>
              </a:r>
              <a:endParaRPr kumimoji="0" lang="en-GB" sz="1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23" name="Straight Connector 122"/>
            <p:cNvCxnSpPr/>
            <p:nvPr/>
          </p:nvCxnSpPr>
          <p:spPr>
            <a:xfrm>
              <a:off x="2328014" y="2415260"/>
              <a:ext cx="9562667" cy="0"/>
            </a:xfrm>
            <a:prstGeom prst="line">
              <a:avLst/>
            </a:prstGeom>
            <a:ln w="25400">
              <a:solidFill>
                <a:srgbClr val="1CA7AE"/>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2328015" y="1397109"/>
              <a:ext cx="9562667" cy="0"/>
            </a:xfrm>
            <a:prstGeom prst="line">
              <a:avLst/>
            </a:prstGeom>
            <a:ln w="25400">
              <a:solidFill>
                <a:srgbClr val="1CA7AE"/>
              </a:solidFill>
            </a:ln>
          </p:spPr>
          <p:style>
            <a:lnRef idx="1">
              <a:schemeClr val="accent1"/>
            </a:lnRef>
            <a:fillRef idx="0">
              <a:schemeClr val="accent1"/>
            </a:fillRef>
            <a:effectRef idx="0">
              <a:schemeClr val="accent1"/>
            </a:effectRef>
            <a:fontRef idx="minor">
              <a:schemeClr val="tx1"/>
            </a:fontRef>
          </p:style>
        </p:cxnSp>
      </p:grpSp>
      <p:sp>
        <p:nvSpPr>
          <p:cNvPr id="125" name="Rectangle 124"/>
          <p:cNvSpPr/>
          <p:nvPr/>
        </p:nvSpPr>
        <p:spPr>
          <a:xfrm>
            <a:off x="36616" y="5320012"/>
            <a:ext cx="12126747" cy="227480"/>
          </a:xfrm>
          <a:prstGeom prst="rect">
            <a:avLst/>
          </a:prstGeom>
          <a:solidFill>
            <a:srgbClr val="1CA7A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26" name="Group 125"/>
          <p:cNvGrpSpPr/>
          <p:nvPr/>
        </p:nvGrpSpPr>
        <p:grpSpPr>
          <a:xfrm>
            <a:off x="28637" y="5542287"/>
            <a:ext cx="12163363" cy="1099556"/>
            <a:chOff x="359780" y="1391904"/>
            <a:chExt cx="11553762" cy="1099556"/>
          </a:xfrm>
        </p:grpSpPr>
        <p:sp>
          <p:nvSpPr>
            <p:cNvPr id="127" name="Rectangle 126"/>
            <p:cNvSpPr/>
            <p:nvPr/>
          </p:nvSpPr>
          <p:spPr>
            <a:xfrm>
              <a:off x="359780" y="1391904"/>
              <a:ext cx="5763281" cy="1099556"/>
            </a:xfrm>
            <a:prstGeom prst="rect">
              <a:avLst/>
            </a:prstGeom>
            <a:solidFill>
              <a:srgbClr val="1C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000" b="1" i="0" u="none" strike="noStrike" kern="1200" cap="none" spc="0" normalizeH="0" baseline="0" noProof="0" dirty="0">
                  <a:ln>
                    <a:noFill/>
                  </a:ln>
                  <a:solidFill>
                    <a:prstClr val="white"/>
                  </a:solidFill>
                  <a:effectLst/>
                  <a:uLnTx/>
                  <a:uFillTx/>
                  <a:latin typeface="Calibri" panose="020F0502020204030204"/>
                  <a:ea typeface="+mn-ea"/>
                  <a:cs typeface="+mn-cs"/>
                </a:rPr>
                <a:t>ΟΜΑΔΑ 3: </a:t>
              </a:r>
              <a:endPar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457200" marR="0" lvl="1" indent="0" algn="ctr" defTabSz="914400" rtl="0" eaLnBrk="1" fontAlgn="auto" latinLnBrk="0" hangingPunct="1">
                <a:lnSpc>
                  <a:spcPct val="100000"/>
                </a:lnSpc>
                <a:spcBef>
                  <a:spcPts val="0"/>
                </a:spcBef>
                <a:spcAft>
                  <a:spcPts val="0"/>
                </a:spcAft>
                <a:buClrTx/>
                <a:buSzTx/>
                <a:buFontTx/>
                <a:buNone/>
                <a:tabLst/>
                <a:defRPr/>
              </a:pPr>
              <a:r>
                <a:rPr kumimoji="0" lang="el-GR" sz="1600" b="1" i="0" u="none" strike="noStrike" kern="1200" cap="none" spc="0" normalizeH="0" baseline="0" noProof="0" dirty="0">
                  <a:ln>
                    <a:noFill/>
                  </a:ln>
                  <a:solidFill>
                    <a:prstClr val="white"/>
                  </a:solidFill>
                  <a:effectLst/>
                  <a:uLnTx/>
                  <a:uFillTx/>
                  <a:latin typeface="Calibri" panose="020F0502020204030204"/>
                  <a:ea typeface="+mn-ea"/>
                  <a:cs typeface="+mn-cs"/>
                </a:rPr>
                <a:t>Βουλγαρία, Κροατία, Ουγγαρία, Λιθουανία, Πολωνία, Ρουμανία, Σερβία, Βόρεια Μακεδονία, Τουρκία </a:t>
              </a:r>
              <a:endParaRPr kumimoji="0" lang="en-GB" sz="1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28" name="Straight Connector 127"/>
            <p:cNvCxnSpPr/>
            <p:nvPr/>
          </p:nvCxnSpPr>
          <p:spPr>
            <a:xfrm>
              <a:off x="2350875" y="2476220"/>
              <a:ext cx="9562667" cy="0"/>
            </a:xfrm>
            <a:prstGeom prst="line">
              <a:avLst/>
            </a:prstGeom>
            <a:ln w="25400">
              <a:solidFill>
                <a:srgbClr val="1CA7AE"/>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2328015" y="1397109"/>
              <a:ext cx="9562667" cy="0"/>
            </a:xfrm>
            <a:prstGeom prst="line">
              <a:avLst/>
            </a:prstGeom>
            <a:ln w="25400">
              <a:solidFill>
                <a:srgbClr val="1CA7AE"/>
              </a:solidFill>
            </a:ln>
          </p:spPr>
          <p:style>
            <a:lnRef idx="1">
              <a:schemeClr val="accent1"/>
            </a:lnRef>
            <a:fillRef idx="0">
              <a:schemeClr val="accent1"/>
            </a:fillRef>
            <a:effectRef idx="0">
              <a:schemeClr val="accent1"/>
            </a:effectRef>
            <a:fontRef idx="minor">
              <a:schemeClr val="tx1"/>
            </a:fontRef>
          </p:style>
        </p:cxnSp>
      </p:grpSp>
      <p:sp>
        <p:nvSpPr>
          <p:cNvPr id="131" name="Rectangle 130"/>
          <p:cNvSpPr/>
          <p:nvPr/>
        </p:nvSpPr>
        <p:spPr>
          <a:xfrm>
            <a:off x="5998202" y="2493837"/>
            <a:ext cx="2500077"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Ημερήσιο ποσό για προσωπικό / συνοδό</a:t>
            </a:r>
            <a:endParaRPr kumimoji="0" lang="en-GB"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32" name="Rectangle 131"/>
          <p:cNvSpPr/>
          <p:nvPr/>
        </p:nvSpPr>
        <p:spPr>
          <a:xfrm>
            <a:off x="6467746" y="4621967"/>
            <a:ext cx="1280402" cy="43088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169 ΕΥΡΩ</a:t>
            </a:r>
            <a:endParaRPr kumimoji="0" lang="en-GB" sz="2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33" name="Rectangle 132"/>
          <p:cNvSpPr/>
          <p:nvPr/>
        </p:nvSpPr>
        <p:spPr>
          <a:xfrm>
            <a:off x="8757276" y="3446279"/>
            <a:ext cx="1280402" cy="43088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127 ΕΥΡΩ</a:t>
            </a:r>
            <a:endParaRPr kumimoji="0" lang="en-GB" sz="2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34" name="Rectangle 133"/>
          <p:cNvSpPr/>
          <p:nvPr/>
        </p:nvSpPr>
        <p:spPr>
          <a:xfrm>
            <a:off x="6467746" y="3480860"/>
            <a:ext cx="1280402" cy="43088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191</a:t>
            </a:r>
            <a:r>
              <a:rPr kumimoji="0" lang="en-US" sz="2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l-GR" sz="2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ΕΥΡΩ</a:t>
            </a:r>
            <a:endParaRPr kumimoji="0" lang="en-GB" sz="2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35" name="Rectangle 134"/>
          <p:cNvSpPr/>
          <p:nvPr/>
        </p:nvSpPr>
        <p:spPr>
          <a:xfrm>
            <a:off x="8757276" y="5814651"/>
            <a:ext cx="1280402" cy="43088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93 ΕΥΡΩ</a:t>
            </a:r>
            <a:endParaRPr kumimoji="0" lang="en-GB" sz="2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36" name="Rectangle 135"/>
          <p:cNvSpPr/>
          <p:nvPr/>
        </p:nvSpPr>
        <p:spPr>
          <a:xfrm>
            <a:off x="8757276" y="4658442"/>
            <a:ext cx="1280402" cy="43088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110 ΕΥΡΩ</a:t>
            </a:r>
            <a:endParaRPr kumimoji="0" lang="en-GB" sz="2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37" name="Rectangle 136"/>
          <p:cNvSpPr/>
          <p:nvPr/>
        </p:nvSpPr>
        <p:spPr>
          <a:xfrm>
            <a:off x="6467746" y="5826630"/>
            <a:ext cx="1280402" cy="43088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148 ΕΥΡΩ</a:t>
            </a:r>
            <a:endParaRPr kumimoji="0" lang="en-GB" sz="2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3" name="Rectangle 2">
            <a:extLst>
              <a:ext uri="{FF2B5EF4-FFF2-40B4-BE49-F238E27FC236}">
                <a16:creationId xmlns:a16="http://schemas.microsoft.com/office/drawing/2014/main" id="{80881C8F-1C7E-5474-6D44-09755A57297B}"/>
              </a:ext>
            </a:extLst>
          </p:cNvPr>
          <p:cNvSpPr/>
          <p:nvPr/>
        </p:nvSpPr>
        <p:spPr>
          <a:xfrm>
            <a:off x="10465330" y="2353627"/>
            <a:ext cx="1874046" cy="92333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Ημερήσιο ποσό για μαθητές</a:t>
            </a:r>
            <a:endPar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highlight>
                  <a:srgbClr val="FFFF00"/>
                </a:highlight>
                <a:uLnTx/>
                <a:uFillTx/>
                <a:latin typeface="Calibri" panose="020F0502020204030204" pitchFamily="34" charset="0"/>
                <a:ea typeface="Calibri" panose="020F0502020204030204" pitchFamily="34" charset="0"/>
                <a:cs typeface="Calibri" panose="020F0502020204030204" pitchFamily="34" charset="0"/>
              </a:rPr>
              <a:t>SCH</a:t>
            </a:r>
            <a:r>
              <a:rPr kumimoji="0" lang="el-GR"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endParaRPr kumimoji="0" lang="en-GB"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id="{3C228835-C7E7-E71A-DD7C-9066CAAC0058}"/>
              </a:ext>
            </a:extLst>
          </p:cNvPr>
          <p:cNvSpPr/>
          <p:nvPr/>
        </p:nvSpPr>
        <p:spPr>
          <a:xfrm>
            <a:off x="10679387" y="3398787"/>
            <a:ext cx="1280402" cy="43088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85 ΕΥΡΩ</a:t>
            </a:r>
            <a:endParaRPr kumimoji="0" lang="en-GB" sz="2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id="{6DED3622-9C1E-61E3-581E-702483A65E26}"/>
              </a:ext>
            </a:extLst>
          </p:cNvPr>
          <p:cNvSpPr/>
          <p:nvPr/>
        </p:nvSpPr>
        <p:spPr>
          <a:xfrm>
            <a:off x="10679387" y="4626442"/>
            <a:ext cx="1280402" cy="43088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74 ΕΥΡΩ</a:t>
            </a:r>
            <a:endParaRPr kumimoji="0" lang="en-GB" sz="2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E0BCD084-8AC5-82B9-03CE-9E29C8C171CE}"/>
              </a:ext>
            </a:extLst>
          </p:cNvPr>
          <p:cNvSpPr/>
          <p:nvPr/>
        </p:nvSpPr>
        <p:spPr>
          <a:xfrm>
            <a:off x="10679387" y="5843378"/>
            <a:ext cx="1280402" cy="43088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64 ΕΥΡΩ</a:t>
            </a:r>
            <a:endParaRPr kumimoji="0" lang="en-GB" sz="2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117198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4409440" y="1"/>
            <a:ext cx="7782560" cy="584941"/>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9" name="Group 8"/>
          <p:cNvGrpSpPr/>
          <p:nvPr/>
        </p:nvGrpSpPr>
        <p:grpSpPr>
          <a:xfrm>
            <a:off x="0" y="1"/>
            <a:ext cx="8321040" cy="584941"/>
            <a:chOff x="0" y="0"/>
            <a:chExt cx="6023006" cy="1453896"/>
          </a:xfrm>
        </p:grpSpPr>
        <p:sp>
          <p:nvSpPr>
            <p:cNvPr id="7" name="Rectangle 6"/>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Isosceles Triangle 7"/>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9D72B5"/>
                </a:solidFill>
                <a:effectLst/>
                <a:uLnTx/>
                <a:uFillTx/>
                <a:latin typeface="Calibri" panose="020F0502020204030204"/>
                <a:ea typeface="+mn-ea"/>
                <a:cs typeface="+mn-cs"/>
              </a:endParaRPr>
            </a:p>
          </p:txBody>
        </p:sp>
      </p:grpSp>
      <p:sp>
        <p:nvSpPr>
          <p:cNvPr id="2" name="TextBox 1"/>
          <p:cNvSpPr txBox="1"/>
          <p:nvPr/>
        </p:nvSpPr>
        <p:spPr>
          <a:xfrm>
            <a:off x="387460" y="64753"/>
            <a:ext cx="3198568" cy="49244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600" b="1" i="0" u="none" strike="noStrike" kern="1200" cap="none" spc="0" normalizeH="0" baseline="0" noProof="0" dirty="0">
                <a:ln>
                  <a:noFill/>
                </a:ln>
                <a:solidFill>
                  <a:prstClr val="white"/>
                </a:solidFill>
                <a:effectLst/>
                <a:uLnTx/>
                <a:uFillTx/>
                <a:latin typeface="Calibri" panose="020F0502020204030204"/>
                <a:ea typeface="+mn-ea"/>
                <a:cs typeface="+mn-cs"/>
              </a:rPr>
              <a:t>ΧΡΗΜΑΤΟΔΟΤΗΣΗ (6)</a:t>
            </a:r>
            <a:endParaRPr kumimoji="0" lang="en-GB" sz="2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5" name="Group 4"/>
          <p:cNvGrpSpPr/>
          <p:nvPr/>
        </p:nvGrpSpPr>
        <p:grpSpPr>
          <a:xfrm>
            <a:off x="108571" y="2798305"/>
            <a:ext cx="11534608" cy="1057262"/>
            <a:chOff x="359779" y="2810695"/>
            <a:chExt cx="11534608" cy="1057262"/>
          </a:xfrm>
        </p:grpSpPr>
        <p:sp>
          <p:nvSpPr>
            <p:cNvPr id="51" name="Rectangle 50"/>
            <p:cNvSpPr/>
            <p:nvPr/>
          </p:nvSpPr>
          <p:spPr>
            <a:xfrm>
              <a:off x="359779" y="2810695"/>
              <a:ext cx="4890149" cy="1057262"/>
            </a:xfrm>
            <a:prstGeom prst="rect">
              <a:avLst/>
            </a:prstGeom>
            <a:solidFill>
              <a:srgbClr val="3CA9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400" b="1" i="0" u="none" strike="noStrike" kern="1200" cap="none" spc="0" normalizeH="0" baseline="0" noProof="0" dirty="0">
                  <a:ln>
                    <a:noFill/>
                  </a:ln>
                  <a:solidFill>
                    <a:prstClr val="white"/>
                  </a:solidFill>
                  <a:effectLst/>
                  <a:uLnTx/>
                  <a:uFillTx/>
                  <a:latin typeface="Calibri" panose="020F0502020204030204"/>
                  <a:ea typeface="+mn-ea"/>
                  <a:cs typeface="+mn-cs"/>
                </a:rPr>
                <a:t>ΔΙΔΑΚΤΡΑ ΣΕΜΙΝΑΡΙΩΝ</a:t>
              </a:r>
              <a:endParaRPr kumimoji="0" lang="en-GB" sz="2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52" name="Straight Connector 51"/>
            <p:cNvCxnSpPr/>
            <p:nvPr/>
          </p:nvCxnSpPr>
          <p:spPr>
            <a:xfrm>
              <a:off x="2331720" y="3853717"/>
              <a:ext cx="9562667" cy="0"/>
            </a:xfrm>
            <a:prstGeom prst="line">
              <a:avLst/>
            </a:prstGeom>
            <a:ln w="25400">
              <a:solidFill>
                <a:srgbClr val="3CA9CE"/>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2331720" y="2822395"/>
              <a:ext cx="9562667" cy="0"/>
            </a:xfrm>
            <a:prstGeom prst="line">
              <a:avLst/>
            </a:prstGeom>
            <a:ln w="25400">
              <a:solidFill>
                <a:srgbClr val="3CA9CE"/>
              </a:solidFill>
            </a:ln>
          </p:spPr>
          <p:style>
            <a:lnRef idx="1">
              <a:schemeClr val="accent1"/>
            </a:lnRef>
            <a:fillRef idx="0">
              <a:schemeClr val="accent1"/>
            </a:fillRef>
            <a:effectRef idx="0">
              <a:schemeClr val="accent1"/>
            </a:effectRef>
            <a:fontRef idx="minor">
              <a:schemeClr val="tx1"/>
            </a:fontRef>
          </p:style>
        </p:cxnSp>
      </p:grpSp>
      <p:sp>
        <p:nvSpPr>
          <p:cNvPr id="57" name="Rectangle 56"/>
          <p:cNvSpPr/>
          <p:nvPr/>
        </p:nvSpPr>
        <p:spPr>
          <a:xfrm>
            <a:off x="4998720" y="2830932"/>
            <a:ext cx="7351776" cy="132343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Για εκπαιδεύσεις και προγράμματα κατάρτισης</a:t>
            </a:r>
          </a:p>
          <a:p>
            <a:r>
              <a:rPr kumimoji="0" lang="el-G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80 ΕΥΡΩ ημερησίως ανά συμμετέχοντα</a:t>
            </a:r>
            <a:r>
              <a:rPr lang="el-GR" sz="2000" dirty="0">
                <a:latin typeface="Calibri" panose="020F0502020204030204" pitchFamily="34" charset="0"/>
                <a:ea typeface="Calibri" panose="020F0502020204030204" pitchFamily="34" charset="0"/>
                <a:cs typeface="Calibri" panose="020F0502020204030204" pitchFamily="34" charset="0"/>
              </a:rPr>
              <a:t>(με μέγιστο αριθμό 10 μέρες) </a:t>
            </a:r>
          </a:p>
          <a:p>
            <a:r>
              <a:rPr lang="el-GR" sz="2000" dirty="0">
                <a:latin typeface="Calibri" panose="020F0502020204030204" pitchFamily="34" charset="0"/>
                <a:ea typeface="Calibri" panose="020F0502020204030204" pitchFamily="34" charset="0"/>
                <a:cs typeface="Calibri" panose="020F0502020204030204" pitchFamily="34" charset="0"/>
              </a:rPr>
              <a:t>Μέγιστο ποσό </a:t>
            </a:r>
            <a:r>
              <a:rPr lang="el-GR" sz="2000" b="1" dirty="0">
                <a:latin typeface="Calibri" panose="020F0502020204030204" pitchFamily="34" charset="0"/>
                <a:ea typeface="Calibri" panose="020F0502020204030204" pitchFamily="34" charset="0"/>
                <a:cs typeface="Calibri" panose="020F0502020204030204" pitchFamily="34" charset="0"/>
              </a:rPr>
              <a:t>800 ΕΥΡΩ </a:t>
            </a:r>
            <a:r>
              <a:rPr lang="el-GR" sz="2000" dirty="0">
                <a:latin typeface="Calibri" panose="020F0502020204030204" pitchFamily="34" charset="0"/>
                <a:ea typeface="Calibri" panose="020F0502020204030204" pitchFamily="34" charset="0"/>
                <a:cs typeface="Calibri" panose="020F0502020204030204" pitchFamily="34" charset="0"/>
              </a:rPr>
              <a:t>ανά συμμετέχοντα ανά σχέδιο</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nvGrpSpPr>
          <p:cNvPr id="3" name="Group 2"/>
          <p:cNvGrpSpPr/>
          <p:nvPr/>
        </p:nvGrpSpPr>
        <p:grpSpPr>
          <a:xfrm>
            <a:off x="108571" y="3997179"/>
            <a:ext cx="11562288" cy="1152887"/>
            <a:chOff x="332098" y="4016148"/>
            <a:chExt cx="11562288" cy="1152887"/>
          </a:xfrm>
        </p:grpSpPr>
        <p:sp>
          <p:nvSpPr>
            <p:cNvPr id="59" name="Rectangle 58"/>
            <p:cNvSpPr/>
            <p:nvPr/>
          </p:nvSpPr>
          <p:spPr>
            <a:xfrm>
              <a:off x="332098" y="4016148"/>
              <a:ext cx="4890149" cy="115288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400" b="1" i="0" u="none" strike="noStrike" kern="1200" cap="none" spc="0" normalizeH="0" baseline="0" noProof="0" dirty="0">
                  <a:ln>
                    <a:noFill/>
                  </a:ln>
                  <a:solidFill>
                    <a:prstClr val="white"/>
                  </a:solidFill>
                  <a:effectLst/>
                  <a:uLnTx/>
                  <a:uFillTx/>
                  <a:latin typeface="Calibri" panose="020F0502020204030204"/>
                  <a:ea typeface="+mn-ea"/>
                  <a:cs typeface="+mn-cs"/>
                </a:rPr>
                <a:t>ΠΡΟΠΑΡΑΣΚΕΥΑΣΤΙΚΕΣ ΕΠΙΣΚΕΨΕΙΣ</a:t>
              </a:r>
              <a:endParaRPr kumimoji="0" lang="en-GB" sz="2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60" name="Straight Connector 59"/>
            <p:cNvCxnSpPr/>
            <p:nvPr/>
          </p:nvCxnSpPr>
          <p:spPr>
            <a:xfrm>
              <a:off x="2331719" y="5153921"/>
              <a:ext cx="9562667" cy="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2304039" y="4022415"/>
              <a:ext cx="9562667" cy="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62" name="Rectangle 61"/>
          <p:cNvSpPr/>
          <p:nvPr/>
        </p:nvSpPr>
        <p:spPr>
          <a:xfrm>
            <a:off x="5039786" y="4090973"/>
            <a:ext cx="6242271" cy="101566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Ταξιδιωτικά έξοδα και έξοδα διαβίωσης για όλη τη διάρκεια της επίσκεψης</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680 ΕΥΡΩ ανά συμμετέχοντα</a:t>
            </a:r>
          </a:p>
        </p:txBody>
      </p:sp>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87915" y="5757597"/>
            <a:ext cx="800068" cy="685416"/>
          </a:xfrm>
          <a:prstGeom prst="rect">
            <a:avLst/>
          </a:prstGeom>
        </p:spPr>
      </p:pic>
      <p:grpSp>
        <p:nvGrpSpPr>
          <p:cNvPr id="6" name="Group 5"/>
          <p:cNvGrpSpPr/>
          <p:nvPr/>
        </p:nvGrpSpPr>
        <p:grpSpPr>
          <a:xfrm>
            <a:off x="108571" y="958856"/>
            <a:ext cx="11785815" cy="1665541"/>
            <a:chOff x="108571" y="958856"/>
            <a:chExt cx="11785815" cy="1665541"/>
          </a:xfrm>
        </p:grpSpPr>
        <p:sp>
          <p:nvSpPr>
            <p:cNvPr id="24" name="Rectangle 23"/>
            <p:cNvSpPr/>
            <p:nvPr/>
          </p:nvSpPr>
          <p:spPr>
            <a:xfrm>
              <a:off x="108571" y="958856"/>
              <a:ext cx="4931215" cy="1665541"/>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400" b="1" i="0" u="none" strike="noStrike" kern="1200" cap="none" spc="0" normalizeH="0" baseline="0" noProof="0" dirty="0">
                  <a:ln>
                    <a:noFill/>
                  </a:ln>
                  <a:solidFill>
                    <a:prstClr val="white"/>
                  </a:solidFill>
                  <a:effectLst/>
                  <a:uLnTx/>
                  <a:uFillTx/>
                  <a:latin typeface="Calibri" panose="020F0502020204030204"/>
                  <a:ea typeface="+mn-ea"/>
                  <a:cs typeface="+mn-cs"/>
                </a:rPr>
                <a:t>ΓΛΩΣΣΙΚΗ ΥΠΟΣΤΗΡΙΞΗ</a:t>
              </a:r>
              <a:endParaRPr kumimoji="0" lang="en-GB" sz="2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25" name="Straight Connector 24"/>
            <p:cNvCxnSpPr/>
            <p:nvPr/>
          </p:nvCxnSpPr>
          <p:spPr>
            <a:xfrm>
              <a:off x="2304039" y="2611068"/>
              <a:ext cx="9562667" cy="0"/>
            </a:xfrm>
            <a:prstGeom prst="line">
              <a:avLst/>
            </a:prstGeom>
            <a:ln w="25400">
              <a:solidFill>
                <a:srgbClr val="70AD47"/>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331719" y="968768"/>
              <a:ext cx="9562667" cy="0"/>
            </a:xfrm>
            <a:prstGeom prst="line">
              <a:avLst/>
            </a:prstGeom>
            <a:ln w="25400">
              <a:solidFill>
                <a:srgbClr val="70AD47"/>
              </a:solidFill>
            </a:ln>
          </p:spPr>
          <p:style>
            <a:lnRef idx="1">
              <a:schemeClr val="accent1"/>
            </a:lnRef>
            <a:fillRef idx="0">
              <a:schemeClr val="accent1"/>
            </a:fillRef>
            <a:effectRef idx="0">
              <a:schemeClr val="accent1"/>
            </a:effectRef>
            <a:fontRef idx="minor">
              <a:schemeClr val="tx1"/>
            </a:fontRef>
          </p:style>
        </p:cxnSp>
      </p:grpSp>
      <p:sp>
        <p:nvSpPr>
          <p:cNvPr id="27" name="Rectangle 26"/>
          <p:cNvSpPr/>
          <p:nvPr/>
        </p:nvSpPr>
        <p:spPr>
          <a:xfrm>
            <a:off x="5039787" y="980676"/>
            <a:ext cx="5218506" cy="147732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Για εκμάθηση γλώσσας για κινητικότητες προσωπικού σε σκιώδη εργασία, σε άσκηση καθηκόντων διδασκαλίας ή </a:t>
            </a:r>
            <a:r>
              <a:rPr lang="el-GR" sz="1400" dirty="0">
                <a:solidFill>
                  <a:prstClr val="black"/>
                </a:solidFill>
                <a:latin typeface="Calibri" panose="020F0502020204030204" pitchFamily="34" charset="0"/>
                <a:ea typeface="Calibri" panose="020F0502020204030204" pitchFamily="34" charset="0"/>
                <a:cs typeface="Calibri" panose="020F0502020204030204" pitchFamily="34" charset="0"/>
              </a:rPr>
              <a:t>εκπαιδευομένων</a:t>
            </a:r>
            <a:r>
              <a:rPr kumimoji="0" lang="el-GR"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σε βραχύχρονη ή μακροχρόνια κινητικότητα και μόνο εάν η γλώσσα ή το απαιτούμενο επίπεδο της δεν υπάρχουν στο OLS ή εάν ο συμμετέχοντας είναι με λιγότερες ευκαιρίες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150 ΕΥΡΩ ανά συμμετέχοντα </a:t>
            </a:r>
          </a:p>
        </p:txBody>
      </p:sp>
      <p:grpSp>
        <p:nvGrpSpPr>
          <p:cNvPr id="4" name="Group 3"/>
          <p:cNvGrpSpPr/>
          <p:nvPr/>
        </p:nvGrpSpPr>
        <p:grpSpPr>
          <a:xfrm>
            <a:off x="97421" y="5285934"/>
            <a:ext cx="11785815" cy="1298078"/>
            <a:chOff x="108572" y="5297085"/>
            <a:chExt cx="11785815" cy="1298078"/>
          </a:xfrm>
        </p:grpSpPr>
        <p:sp>
          <p:nvSpPr>
            <p:cNvPr id="28" name="Rectangle 27"/>
            <p:cNvSpPr/>
            <p:nvPr/>
          </p:nvSpPr>
          <p:spPr>
            <a:xfrm>
              <a:off x="108572" y="5305516"/>
              <a:ext cx="4890150" cy="1289647"/>
            </a:xfrm>
            <a:prstGeom prst="rect">
              <a:avLst/>
            </a:prstGeom>
            <a:solidFill>
              <a:srgbClr val="1A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400" b="1" i="0" u="none" strike="noStrike" kern="1200" cap="none" spc="0" normalizeH="0" baseline="0" noProof="0" dirty="0">
                  <a:ln>
                    <a:noFill/>
                  </a:ln>
                  <a:solidFill>
                    <a:prstClr val="white"/>
                  </a:solidFill>
                  <a:effectLst/>
                  <a:uLnTx/>
                  <a:uFillTx/>
                  <a:latin typeface="Calibri" panose="020F0502020204030204"/>
                  <a:ea typeface="+mn-ea"/>
                  <a:cs typeface="+mn-cs"/>
                </a:rPr>
                <a:t>ΣΤΗΡΙΞΗ ΟΡΓΑΝΙΣΜΟΥ ΓΙΑ ΣΥΜΜΕΤΕΧΟΝΤΕΣ ΜΕ ΛΙΓΟΤΕΡΕΣ ΕΥΚΑΙΡΙΕΣ</a:t>
              </a:r>
              <a:endParaRPr kumimoji="0" lang="en-GB" sz="2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29" name="Straight Connector 28"/>
            <p:cNvCxnSpPr/>
            <p:nvPr/>
          </p:nvCxnSpPr>
          <p:spPr>
            <a:xfrm>
              <a:off x="2331720" y="6570429"/>
              <a:ext cx="9562667" cy="0"/>
            </a:xfrm>
            <a:prstGeom prst="line">
              <a:avLst/>
            </a:prstGeom>
            <a:ln w="25400">
              <a:solidFill>
                <a:srgbClr val="1AA7AE"/>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2331719" y="5297085"/>
              <a:ext cx="9562667" cy="0"/>
            </a:xfrm>
            <a:prstGeom prst="line">
              <a:avLst/>
            </a:prstGeom>
            <a:ln w="25400">
              <a:solidFill>
                <a:srgbClr val="1AA7AE"/>
              </a:solidFill>
            </a:ln>
          </p:spPr>
          <p:style>
            <a:lnRef idx="1">
              <a:schemeClr val="accent1"/>
            </a:lnRef>
            <a:fillRef idx="0">
              <a:schemeClr val="accent1"/>
            </a:fillRef>
            <a:effectRef idx="0">
              <a:schemeClr val="accent1"/>
            </a:effectRef>
            <a:fontRef idx="minor">
              <a:schemeClr val="tx1"/>
            </a:fontRef>
          </p:style>
        </p:cxnSp>
      </p:grpSp>
      <p:sp>
        <p:nvSpPr>
          <p:cNvPr id="31" name="Rectangle 30"/>
          <p:cNvSpPr/>
          <p:nvPr/>
        </p:nvSpPr>
        <p:spPr>
          <a:xfrm>
            <a:off x="5039786" y="5412914"/>
            <a:ext cx="5535799" cy="101566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125 ΕΥΡΩ ανά συμμετέχοντα </a:t>
            </a:r>
            <a:r>
              <a:rPr kumimoji="0" lang="el-G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που ανήκει στην κατηγορία ατόμων με λιγότερες ευκαιρίες (προσωπικό και εκπαιδευόμενοι/ μαθητές)</a:t>
            </a:r>
            <a:endParaRPr kumimoji="0" lang="en-GB"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0" name="Oval 9">
            <a:extLst>
              <a:ext uri="{FF2B5EF4-FFF2-40B4-BE49-F238E27FC236}">
                <a16:creationId xmlns:a16="http://schemas.microsoft.com/office/drawing/2014/main" id="{B866A07C-DFA3-5362-D2D2-5DC979D3ED1B}"/>
              </a:ext>
            </a:extLst>
          </p:cNvPr>
          <p:cNvSpPr/>
          <p:nvPr/>
        </p:nvSpPr>
        <p:spPr>
          <a:xfrm>
            <a:off x="10258292" y="1055539"/>
            <a:ext cx="1859245" cy="1378379"/>
          </a:xfrm>
          <a:prstGeom prst="ellipse">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400" b="1" i="0" u="none" strike="noStrike" kern="1200" cap="none" spc="0" normalizeH="0" baseline="0" noProof="0" dirty="0">
                <a:ln>
                  <a:noFill/>
                </a:ln>
                <a:solidFill>
                  <a:prstClr val="white"/>
                </a:solidFill>
                <a:effectLst/>
                <a:uLnTx/>
                <a:uFillTx/>
                <a:latin typeface="Calibri" panose="020F0502020204030204"/>
                <a:ea typeface="+mn-ea"/>
                <a:cs typeface="+mn-cs"/>
              </a:rPr>
              <a:t>+150 ΕΥΡΩ </a:t>
            </a:r>
            <a:r>
              <a:rPr kumimoji="0" lang="el-GR" sz="1400" b="0" i="0" u="none" strike="noStrike" kern="1200" cap="none" spc="0" normalizeH="0" baseline="0" noProof="0" dirty="0">
                <a:ln>
                  <a:noFill/>
                </a:ln>
                <a:solidFill>
                  <a:prstClr val="black"/>
                </a:solidFill>
                <a:effectLst/>
                <a:uLnTx/>
                <a:uFillTx/>
                <a:latin typeface="Calibri" panose="020F0502020204030204"/>
                <a:ea typeface="+mn-ea"/>
                <a:cs typeface="+mn-cs"/>
              </a:rPr>
              <a:t>ανά συμμετέχοντα σε μακρόχρονη κινητικότητα</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04669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4411980" y="0"/>
            <a:ext cx="7780020" cy="557195"/>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9" name="Group 8"/>
          <p:cNvGrpSpPr/>
          <p:nvPr/>
        </p:nvGrpSpPr>
        <p:grpSpPr>
          <a:xfrm>
            <a:off x="2686" y="1"/>
            <a:ext cx="8226914" cy="557194"/>
            <a:chOff x="0" y="0"/>
            <a:chExt cx="6023006" cy="1453896"/>
          </a:xfrm>
        </p:grpSpPr>
        <p:sp>
          <p:nvSpPr>
            <p:cNvPr id="7" name="Rectangle 6"/>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Isosceles Triangle 7"/>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9D72B5"/>
                </a:solidFill>
                <a:effectLst/>
                <a:uLnTx/>
                <a:uFillTx/>
                <a:latin typeface="Calibri" panose="020F0502020204030204"/>
                <a:ea typeface="+mn-ea"/>
                <a:cs typeface="+mn-cs"/>
              </a:endParaRPr>
            </a:p>
          </p:txBody>
        </p:sp>
      </p:grpSp>
      <p:sp>
        <p:nvSpPr>
          <p:cNvPr id="2" name="TextBox 1"/>
          <p:cNvSpPr txBox="1"/>
          <p:nvPr/>
        </p:nvSpPr>
        <p:spPr>
          <a:xfrm>
            <a:off x="387460" y="64752"/>
            <a:ext cx="3198568" cy="49244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600" b="1" i="0" u="none" strike="noStrike" kern="1200" cap="none" spc="0" normalizeH="0" baseline="0" noProof="0" dirty="0">
                <a:ln>
                  <a:noFill/>
                </a:ln>
                <a:solidFill>
                  <a:prstClr val="white"/>
                </a:solidFill>
                <a:effectLst/>
                <a:uLnTx/>
                <a:uFillTx/>
                <a:latin typeface="Calibri" panose="020F0502020204030204"/>
                <a:ea typeface="+mn-ea"/>
                <a:cs typeface="+mn-cs"/>
              </a:rPr>
              <a:t>ΧΡΗΜΑΤΟΔΟΤΗΣΗ (7)</a:t>
            </a:r>
            <a:endParaRPr kumimoji="0" lang="en-GB" sz="2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3" name="Group 2"/>
          <p:cNvGrpSpPr/>
          <p:nvPr/>
        </p:nvGrpSpPr>
        <p:grpSpPr>
          <a:xfrm>
            <a:off x="369876" y="1737896"/>
            <a:ext cx="11534608" cy="1635493"/>
            <a:chOff x="369876" y="1737896"/>
            <a:chExt cx="11534608" cy="1973903"/>
          </a:xfrm>
        </p:grpSpPr>
        <p:sp>
          <p:nvSpPr>
            <p:cNvPr id="37" name="Rectangle 36"/>
            <p:cNvSpPr/>
            <p:nvPr/>
          </p:nvSpPr>
          <p:spPr>
            <a:xfrm>
              <a:off x="369876" y="1737896"/>
              <a:ext cx="5122089" cy="1973903"/>
            </a:xfrm>
            <a:prstGeom prst="rect">
              <a:avLst/>
            </a:prstGeom>
            <a:solidFill>
              <a:srgbClr val="1A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400" b="1" i="0" u="none" strike="noStrike" kern="1200" cap="none" spc="0" normalizeH="0" baseline="0" noProof="0" dirty="0">
                  <a:ln>
                    <a:noFill/>
                  </a:ln>
                  <a:solidFill>
                    <a:prstClr val="white"/>
                  </a:solidFill>
                  <a:effectLst/>
                  <a:uLnTx/>
                  <a:uFillTx/>
                  <a:latin typeface="Calibri" panose="020F0502020204030204"/>
                  <a:ea typeface="+mn-ea"/>
                  <a:cs typeface="+mn-cs"/>
                </a:rPr>
                <a:t>ΣΤΗΡΙΞΗ ΣΥΜΜΕΤΕΧΟΝΤΩΝ ΜΕ ΛΙΓΟΤΕΡΕΣ ΕΥΚΑΙΡΙΕΣ</a:t>
              </a:r>
              <a:endParaRPr kumimoji="0" lang="en-GB" sz="2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38" name="Straight Connector 37"/>
            <p:cNvCxnSpPr/>
            <p:nvPr/>
          </p:nvCxnSpPr>
          <p:spPr>
            <a:xfrm>
              <a:off x="2341817" y="3701252"/>
              <a:ext cx="9562667" cy="0"/>
            </a:xfrm>
            <a:prstGeom prst="line">
              <a:avLst/>
            </a:prstGeom>
            <a:ln w="25400">
              <a:solidFill>
                <a:srgbClr val="1AA7AE"/>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2331720" y="1752427"/>
              <a:ext cx="9562667" cy="0"/>
            </a:xfrm>
            <a:prstGeom prst="line">
              <a:avLst/>
            </a:prstGeom>
            <a:ln w="25400">
              <a:solidFill>
                <a:srgbClr val="1AA7AE"/>
              </a:solidFill>
            </a:ln>
          </p:spPr>
          <p:style>
            <a:lnRef idx="1">
              <a:schemeClr val="accent1"/>
            </a:lnRef>
            <a:fillRef idx="0">
              <a:schemeClr val="accent1"/>
            </a:fillRef>
            <a:effectRef idx="0">
              <a:schemeClr val="accent1"/>
            </a:effectRef>
            <a:fontRef idx="minor">
              <a:schemeClr val="tx1"/>
            </a:fontRef>
          </p:style>
        </p:cxnSp>
      </p:grpSp>
      <p:sp>
        <p:nvSpPr>
          <p:cNvPr id="49" name="Rectangle 48"/>
          <p:cNvSpPr/>
          <p:nvPr/>
        </p:nvSpPr>
        <p:spPr>
          <a:xfrm>
            <a:off x="5580546" y="1891219"/>
            <a:ext cx="6225259" cy="1323439"/>
          </a:xfrm>
          <a:prstGeom prst="rect">
            <a:avLst/>
          </a:prstGeom>
        </p:spPr>
        <p:txBody>
          <a:bodyPr wrap="square">
            <a:spAutoFit/>
          </a:bodyPr>
          <a:lstStyle/>
          <a:p>
            <a:pPr marR="0" lvl="0" algn="l" defTabSz="914400" rtl="0" eaLnBrk="1" fontAlgn="auto" latinLnBrk="0" hangingPunct="1">
              <a:lnSpc>
                <a:spcPct val="100000"/>
              </a:lnSpc>
              <a:spcBef>
                <a:spcPts val="0"/>
              </a:spcBef>
              <a:spcAft>
                <a:spcPts val="0"/>
              </a:spcAft>
              <a:buClrTx/>
              <a:buSzTx/>
              <a:buFontTx/>
              <a:buNone/>
              <a:tabLst/>
              <a:defRPr/>
            </a:pPr>
            <a:r>
              <a:rPr kumimoji="0" lang="el-GR"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100% </a:t>
            </a:r>
            <a:r>
              <a:rPr kumimoji="0" lang="el-G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κάλυψη των επιπλέον εξόδων για τον </a:t>
            </a:r>
            <a:r>
              <a:rPr kumimoji="0" lang="el-GR"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συμμετέχοντα με λιγότερες ευκαιρίες</a:t>
            </a:r>
            <a:r>
              <a:rPr kumimoji="0" lang="el-G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και τον </a:t>
            </a:r>
            <a:r>
              <a:rPr kumimoji="0" lang="el-GR"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συνοδό</a:t>
            </a:r>
            <a:r>
              <a:rPr kumimoji="0" lang="el-G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του, που δεν καλύπτονται από </a:t>
            </a:r>
            <a:r>
              <a:rPr kumimoji="0" lang="el-GR"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ταξιδιωτικά</a:t>
            </a:r>
            <a:r>
              <a:rPr kumimoji="0" lang="el-G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ή/και </a:t>
            </a:r>
            <a:r>
              <a:rPr kumimoji="0" lang="el-GR"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έξοδα</a:t>
            </a:r>
            <a:r>
              <a:rPr kumimoji="0" lang="el-G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l-GR"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διαβίωσης</a:t>
            </a:r>
            <a:endParaRPr kumimoji="0" lang="en-GB"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nvGrpSpPr>
          <p:cNvPr id="4" name="Group 3"/>
          <p:cNvGrpSpPr/>
          <p:nvPr/>
        </p:nvGrpSpPr>
        <p:grpSpPr>
          <a:xfrm>
            <a:off x="351742" y="4089682"/>
            <a:ext cx="11586366" cy="2167683"/>
            <a:chOff x="369876" y="4250623"/>
            <a:chExt cx="11552192" cy="1598390"/>
          </a:xfrm>
        </p:grpSpPr>
        <p:sp>
          <p:nvSpPr>
            <p:cNvPr id="51" name="Rectangle 50"/>
            <p:cNvSpPr/>
            <p:nvPr/>
          </p:nvSpPr>
          <p:spPr>
            <a:xfrm>
              <a:off x="369876" y="4250623"/>
              <a:ext cx="5122089" cy="1598390"/>
            </a:xfrm>
            <a:prstGeom prst="rect">
              <a:avLst/>
            </a:prstGeom>
            <a:solidFill>
              <a:srgbClr val="2D9B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400" b="1" i="0" u="none" strike="noStrike" kern="1200" cap="none" spc="0" normalizeH="0" baseline="0" noProof="0" dirty="0">
                  <a:ln>
                    <a:noFill/>
                  </a:ln>
                  <a:solidFill>
                    <a:prstClr val="white"/>
                  </a:solidFill>
                  <a:effectLst/>
                  <a:uLnTx/>
                  <a:uFillTx/>
                  <a:latin typeface="Calibri" panose="020F0502020204030204"/>
                  <a:ea typeface="+mn-ea"/>
                  <a:cs typeface="+mn-cs"/>
                </a:rPr>
                <a:t>ΕΚΤΑΚΤΕΣ ΔΑΠΑΝΕΣ</a:t>
              </a:r>
              <a:endParaRPr kumimoji="0" lang="en-GB" sz="2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52" name="Straight Connector 51"/>
            <p:cNvCxnSpPr/>
            <p:nvPr/>
          </p:nvCxnSpPr>
          <p:spPr>
            <a:xfrm>
              <a:off x="2359400" y="5837773"/>
              <a:ext cx="9562667" cy="0"/>
            </a:xfrm>
            <a:prstGeom prst="line">
              <a:avLst/>
            </a:prstGeom>
            <a:ln w="25400">
              <a:solidFill>
                <a:srgbClr val="2D9BBD"/>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2359401" y="4255046"/>
              <a:ext cx="9562667" cy="0"/>
            </a:xfrm>
            <a:prstGeom prst="line">
              <a:avLst/>
            </a:prstGeom>
            <a:ln w="25400">
              <a:solidFill>
                <a:srgbClr val="2D9BBD"/>
              </a:solidFill>
            </a:ln>
          </p:spPr>
          <p:style>
            <a:lnRef idx="1">
              <a:schemeClr val="accent1"/>
            </a:lnRef>
            <a:fillRef idx="0">
              <a:schemeClr val="accent1"/>
            </a:fillRef>
            <a:effectRef idx="0">
              <a:schemeClr val="accent1"/>
            </a:effectRef>
            <a:fontRef idx="minor">
              <a:schemeClr val="tx1"/>
            </a:fontRef>
          </p:style>
        </p:cxnSp>
      </p:grpSp>
      <p:sp>
        <p:nvSpPr>
          <p:cNvPr id="57" name="Rectangle 56"/>
          <p:cNvSpPr/>
          <p:nvPr/>
        </p:nvSpPr>
        <p:spPr>
          <a:xfrm>
            <a:off x="5613501" y="4089682"/>
            <a:ext cx="6578499" cy="203132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80% των πραγματικών εξόδων</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Για ακριβά ταξίδια</a:t>
            </a:r>
            <a:r>
              <a:rPr kumimoji="0" lang="el-GR"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l-G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(για το προσωπικό, εκπαιδευομένους και συνοδούς), όταν η </a:t>
            </a:r>
            <a:r>
              <a:rPr kumimoji="0" lang="el-GR" sz="18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μοναδιαία</a:t>
            </a:r>
            <a:r>
              <a:rPr kumimoji="0" lang="el-G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χρηματοδότηση για ταξιδιωτικά έξοδα, δεν καλύπτει τουλάχιστον το 70% του πραγματικού κόστους</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100% των πραγματικών εξόδων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για θεωρήσεις εισόδου, άδεια διαμονής, εμβολιασμούς </a:t>
            </a:r>
          </a:p>
        </p:txBody>
      </p:sp>
      <p:sp>
        <p:nvSpPr>
          <p:cNvPr id="24" name="Rectangle 23"/>
          <p:cNvSpPr/>
          <p:nvPr/>
        </p:nvSpPr>
        <p:spPr>
          <a:xfrm>
            <a:off x="450445" y="941986"/>
            <a:ext cx="10724236" cy="49244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ΒΑΣΕΙ ΠΡΑΓΜΑΤΙΚΩΝ ΕΞΟΔΩΝ, βάσει αποδείξεων:</a:t>
            </a:r>
            <a:endParaRPr kumimoji="0" lang="en-GB" sz="2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6" name="Arrow: Curved Right 5">
            <a:extLst>
              <a:ext uri="{FF2B5EF4-FFF2-40B4-BE49-F238E27FC236}">
                <a16:creationId xmlns:a16="http://schemas.microsoft.com/office/drawing/2014/main" id="{F07CDA26-5EE3-FE8C-7F7A-1B4DEFA14038}"/>
              </a:ext>
            </a:extLst>
          </p:cNvPr>
          <p:cNvSpPr/>
          <p:nvPr/>
        </p:nvSpPr>
        <p:spPr>
          <a:xfrm>
            <a:off x="4793064" y="2592475"/>
            <a:ext cx="592852" cy="1096420"/>
          </a:xfrm>
          <a:prstGeom prst="curvedRight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Rectangle: Rounded Corners 9">
            <a:extLst>
              <a:ext uri="{FF2B5EF4-FFF2-40B4-BE49-F238E27FC236}">
                <a16:creationId xmlns:a16="http://schemas.microsoft.com/office/drawing/2014/main" id="{17DC1967-4A2B-B607-2EE6-4024595C6E5A}"/>
              </a:ext>
            </a:extLst>
          </p:cNvPr>
          <p:cNvSpPr/>
          <p:nvPr/>
        </p:nvSpPr>
        <p:spPr>
          <a:xfrm>
            <a:off x="5488983" y="3429000"/>
            <a:ext cx="6449124" cy="557194"/>
          </a:xfrm>
          <a:prstGeom prst="round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l-GR" b="1" i="0" u="none" strike="noStrike" dirty="0">
                <a:effectLst/>
                <a:hlinkClick r:id="rId3"/>
              </a:rPr>
              <a:t>Στρατηγική του ΙΔΕΠ Διά Βίου Μάθησης για την ένταξη και την πολυμορφία στο πλαίσιο του Erasmus+</a:t>
            </a:r>
            <a:endParaRPr lang="en-US" b="1" dirty="0"/>
          </a:p>
        </p:txBody>
      </p:sp>
      <p:pic>
        <p:nvPicPr>
          <p:cNvPr id="5" name="Picture 4" descr="A hand cursor with a black background&#10;&#10;Description automatically generated">
            <a:extLst>
              <a:ext uri="{FF2B5EF4-FFF2-40B4-BE49-F238E27FC236}">
                <a16:creationId xmlns:a16="http://schemas.microsoft.com/office/drawing/2014/main" id="{16DFF171-EB56-E679-FF15-3F20724A4A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832517" flipH="1">
            <a:off x="4694418" y="3768198"/>
            <a:ext cx="806824" cy="806824"/>
          </a:xfrm>
          <a:prstGeom prst="rect">
            <a:avLst/>
          </a:prstGeom>
        </p:spPr>
      </p:pic>
    </p:spTree>
    <p:extLst>
      <p:ext uri="{BB962C8B-B14F-4D97-AF65-F5344CB8AC3E}">
        <p14:creationId xmlns:p14="http://schemas.microsoft.com/office/powerpoint/2010/main" val="5045354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394" y="-46788"/>
            <a:ext cx="615713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800" b="1" i="0" u="none" strike="noStrike" kern="1200" cap="none" spc="0" normalizeH="0" baseline="0" noProof="0" dirty="0">
                <a:ln>
                  <a:noFill/>
                </a:ln>
                <a:solidFill>
                  <a:prstClr val="white"/>
                </a:solidFill>
                <a:effectLst/>
                <a:uLnTx/>
                <a:uFillTx/>
                <a:latin typeface="Calibri" panose="020F0502020204030204"/>
                <a:ea typeface="+mn-ea"/>
                <a:cs typeface="+mn-cs"/>
              </a:rPr>
              <a:t>ΥΠΟΣΤΗΡΙΚΤΙΚΑ ΕΓΓΡΑΦΑ</a:t>
            </a:r>
            <a:endPar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TextBox 22"/>
          <p:cNvSpPr txBox="1"/>
          <p:nvPr/>
        </p:nvSpPr>
        <p:spPr>
          <a:xfrm>
            <a:off x="596794" y="105612"/>
            <a:ext cx="615713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800" b="1" i="0" u="none" strike="noStrike" kern="1200" cap="none" spc="0" normalizeH="0" baseline="0" noProof="0" dirty="0">
                <a:ln>
                  <a:noFill/>
                </a:ln>
                <a:solidFill>
                  <a:prstClr val="white"/>
                </a:solidFill>
                <a:effectLst/>
                <a:uLnTx/>
                <a:uFillTx/>
                <a:latin typeface="Calibri" panose="020F0502020204030204"/>
                <a:ea typeface="+mn-ea"/>
                <a:cs typeface="+mn-cs"/>
              </a:rPr>
              <a:t>ΥΠΟΣΤΗΡΙΚΤΙΚΑ ΕΓΓΡΑΦΑ</a:t>
            </a:r>
            <a:endPar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Rectangle 24"/>
          <p:cNvSpPr/>
          <p:nvPr/>
        </p:nvSpPr>
        <p:spPr>
          <a:xfrm>
            <a:off x="0" y="-2883"/>
            <a:ext cx="8656320" cy="483217"/>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8" name="Group 17"/>
          <p:cNvGrpSpPr/>
          <p:nvPr/>
        </p:nvGrpSpPr>
        <p:grpSpPr>
          <a:xfrm rot="10800000">
            <a:off x="4632960" y="24"/>
            <a:ext cx="7559040" cy="483216"/>
            <a:chOff x="0" y="0"/>
            <a:chExt cx="6023006" cy="1453896"/>
          </a:xfrm>
        </p:grpSpPr>
        <p:sp>
          <p:nvSpPr>
            <p:cNvPr id="19" name="Rectangle 18"/>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Isosceles Triangle 21"/>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9D72B5"/>
                </a:solidFill>
                <a:effectLst/>
                <a:uLnTx/>
                <a:uFillTx/>
                <a:latin typeface="Calibri" panose="020F0502020204030204"/>
                <a:ea typeface="+mn-ea"/>
                <a:cs typeface="+mn-cs"/>
              </a:endParaRPr>
            </a:p>
          </p:txBody>
        </p:sp>
      </p:grpSp>
      <p:sp>
        <p:nvSpPr>
          <p:cNvPr id="11" name="TextBox 10"/>
          <p:cNvSpPr txBox="1"/>
          <p:nvPr/>
        </p:nvSpPr>
        <p:spPr>
          <a:xfrm>
            <a:off x="444393" y="14767"/>
            <a:ext cx="4176143" cy="492443"/>
          </a:xfrm>
          <a:prstGeom prst="rect">
            <a:avLst/>
          </a:prstGeom>
          <a:noFill/>
        </p:spPr>
        <p:txBody>
          <a:bodyPr wrap="none" rtlCol="0">
            <a:spAutoFit/>
          </a:bodyPr>
          <a:lstStyle>
            <a:defPPr>
              <a:defRPr lang="en-US"/>
            </a:defPPr>
            <a:lvl1pPr>
              <a:defRPr sz="2600" b="1">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600" b="1" i="0" u="none" strike="noStrike" kern="1200" cap="none" spc="0" normalizeH="0" baseline="0" noProof="0" dirty="0">
                <a:ln>
                  <a:noFill/>
                </a:ln>
                <a:solidFill>
                  <a:prstClr val="white"/>
                </a:solidFill>
                <a:effectLst/>
                <a:uLnTx/>
                <a:uFillTx/>
                <a:latin typeface="Calibri" panose="020F0502020204030204"/>
                <a:ea typeface="+mn-ea"/>
                <a:cs typeface="+mn-cs"/>
              </a:rPr>
              <a:t>ΓΛΩΣΣΙΚΗ ΥΠΟΣΤΗΡΙΞΗ - </a:t>
            </a:r>
            <a:r>
              <a:rPr kumimoji="0" lang="en-US" sz="2600" b="1" i="0" u="none" strike="noStrike" kern="1200" cap="none" spc="0" normalizeH="0" baseline="0" noProof="0" dirty="0">
                <a:ln>
                  <a:noFill/>
                </a:ln>
                <a:solidFill>
                  <a:prstClr val="white"/>
                </a:solidFill>
                <a:effectLst/>
                <a:uLnTx/>
                <a:uFillTx/>
                <a:latin typeface="Calibri" panose="020F0502020204030204"/>
                <a:ea typeface="+mn-ea"/>
                <a:cs typeface="+mn-cs"/>
              </a:rPr>
              <a:t>OLS</a:t>
            </a:r>
            <a:endParaRPr kumimoji="0" lang="en-GB" sz="2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21148" y="5941526"/>
            <a:ext cx="800068" cy="685416"/>
          </a:xfrm>
          <a:prstGeom prst="rect">
            <a:avLst/>
          </a:prstGeom>
        </p:spPr>
      </p:pic>
      <p:sp>
        <p:nvSpPr>
          <p:cNvPr id="3" name="TextBox 2"/>
          <p:cNvSpPr txBox="1"/>
          <p:nvPr/>
        </p:nvSpPr>
        <p:spPr>
          <a:xfrm>
            <a:off x="534832" y="734421"/>
            <a:ext cx="9884857" cy="3881062"/>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l-GR" sz="20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Αποτελεί εργαλείο του Προγράμματος για την εκμάθηση γλωσσών. </a:t>
            </a:r>
            <a:endParaRPr kumimoji="0" lang="en-US" sz="20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endParaRPr>
          </a:p>
          <a:p>
            <a:pPr marL="342900" marR="0" lvl="0" indent="-342900" algn="just"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el-GR" sz="20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Η πρόσβαση γίνεται μέσω του </a:t>
            </a:r>
            <a:r>
              <a:rPr kumimoji="0" lang="el-GR" sz="20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hlinkClick r:id="rId4"/>
              </a:rPr>
              <a:t>Ε</a:t>
            </a:r>
            <a:r>
              <a:rPr kumimoji="0" lang="en-US" sz="20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hlinkClick r:id="rId4"/>
              </a:rPr>
              <a:t>U Academy</a:t>
            </a:r>
            <a:r>
              <a:rPr kumimoji="0" lang="el-GR" sz="20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 </a:t>
            </a:r>
          </a:p>
          <a:p>
            <a:pPr marL="342900" marR="0" lvl="0" indent="-342900" algn="just"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en-US" sz="20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A</a:t>
            </a:r>
            <a:r>
              <a:rPr kumimoji="0" lang="el-GR" sz="2000" b="0" i="0" u="none" strike="noStrike" kern="1200" cap="none" spc="0" normalizeH="0" baseline="0" noProof="0" dirty="0" err="1">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παιτείται</a:t>
            </a:r>
            <a:r>
              <a:rPr kumimoji="0" lang="el-GR" sz="20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0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EU Login Account</a:t>
            </a:r>
          </a:p>
          <a:p>
            <a:pPr marL="342900" marR="0" lvl="0" indent="-342900" algn="just"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el-GR" sz="20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Αξιολόγηση πριν την έναρξη του </a:t>
            </a:r>
            <a:r>
              <a:rPr kumimoji="0" lang="en-US" sz="20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course</a:t>
            </a:r>
            <a:r>
              <a:rPr kumimoji="0" lang="el-GR" sz="20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 στην γλώσσα που θα πραγματοποιηθεί η εκπαίδευση</a:t>
            </a:r>
            <a:endParaRPr kumimoji="0" lang="en-US" sz="20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endParaRPr>
          </a:p>
          <a:p>
            <a:pPr marL="342900" marR="0" lvl="0" indent="-342900" algn="just"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en-GB" sz="20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hlinkClick r:id="rId5"/>
              </a:rPr>
              <a:t>Helpdesk</a:t>
            </a:r>
            <a:endParaRPr kumimoji="0" lang="el-GR" sz="20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l-GR" sz="20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l-GR" sz="20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endParaRPr>
          </a:p>
          <a:p>
            <a:pPr marL="285750" marR="0" lvl="1" indent="-285750" algn="l" defTabSz="1061355" rtl="0" eaLnBrk="1" fontAlgn="auto" latinLnBrk="0" hangingPunct="1">
              <a:lnSpc>
                <a:spcPct val="90000"/>
              </a:lnSpc>
              <a:spcBef>
                <a:spcPct val="0"/>
              </a:spcBef>
              <a:spcAft>
                <a:spcPct val="1500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1F497D">
                  <a:lumMod val="75000"/>
                </a:srgbClr>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14" name="Picture 13">
            <a:extLst>
              <a:ext uri="{FF2B5EF4-FFF2-40B4-BE49-F238E27FC236}">
                <a16:creationId xmlns:a16="http://schemas.microsoft.com/office/drawing/2014/main" id="{3F85DD75-A2A2-40C8-8B1B-0A12CECED52C}"/>
              </a:ext>
            </a:extLst>
          </p:cNvPr>
          <p:cNvPicPr>
            <a:picLocks noChangeAspect="1"/>
          </p:cNvPicPr>
          <p:nvPr/>
        </p:nvPicPr>
        <p:blipFill rotWithShape="1">
          <a:blip r:embed="rId6"/>
          <a:srcRect l="1411" t="2763" r="1908"/>
          <a:stretch/>
        </p:blipFill>
        <p:spPr>
          <a:xfrm>
            <a:off x="3045279" y="3412670"/>
            <a:ext cx="6253842" cy="3214271"/>
          </a:xfrm>
          <a:prstGeom prst="rect">
            <a:avLst/>
          </a:prstGeom>
        </p:spPr>
      </p:pic>
    </p:spTree>
    <p:extLst>
      <p:ext uri="{BB962C8B-B14F-4D97-AF65-F5344CB8AC3E}">
        <p14:creationId xmlns:p14="http://schemas.microsoft.com/office/powerpoint/2010/main" val="33061173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4003039" y="0"/>
            <a:ext cx="8188961" cy="4033525"/>
          </a:xfrm>
          <a:prstGeom prst="rect">
            <a:avLst/>
          </a:prstGeom>
          <a:solidFill>
            <a:srgbClr val="1EA7A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28439" y="4096580"/>
            <a:ext cx="1743345" cy="1493520"/>
          </a:xfrm>
          <a:prstGeom prst="rect">
            <a:avLst/>
          </a:prstGeom>
        </p:spPr>
      </p:pic>
      <p:grpSp>
        <p:nvGrpSpPr>
          <p:cNvPr id="10" name="Group 9"/>
          <p:cNvGrpSpPr/>
          <p:nvPr/>
        </p:nvGrpSpPr>
        <p:grpSpPr>
          <a:xfrm>
            <a:off x="0" y="1"/>
            <a:ext cx="5890260" cy="4033520"/>
            <a:chOff x="0" y="0"/>
            <a:chExt cx="6023006" cy="1238789"/>
          </a:xfrm>
          <a:solidFill>
            <a:srgbClr val="1EA7AE"/>
          </a:solidFill>
        </p:grpSpPr>
        <p:sp>
          <p:nvSpPr>
            <p:cNvPr id="8" name="Rectangle 7"/>
            <p:cNvSpPr/>
            <p:nvPr/>
          </p:nvSpPr>
          <p:spPr>
            <a:xfrm>
              <a:off x="0" y="0"/>
              <a:ext cx="4526280" cy="123878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Isosceles Triangle 8"/>
            <p:cNvSpPr/>
            <p:nvPr/>
          </p:nvSpPr>
          <p:spPr>
            <a:xfrm>
              <a:off x="3111209" y="0"/>
              <a:ext cx="2911797" cy="1238789"/>
            </a:xfrm>
            <a:prstGeom prst="triangle">
              <a:avLst>
                <a:gd name="adj" fmla="val 4877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5" name="TextBox 4"/>
          <p:cNvSpPr txBox="1"/>
          <p:nvPr/>
        </p:nvSpPr>
        <p:spPr>
          <a:xfrm>
            <a:off x="369415" y="3081627"/>
            <a:ext cx="4825637" cy="713272"/>
          </a:xfrm>
          <a:prstGeom prst="rect">
            <a:avLst/>
          </a:prstGeom>
          <a:noFill/>
        </p:spPr>
        <p:txBody>
          <a:bodyPr wrap="square" rtlCol="0">
            <a:spAutoFit/>
          </a:bodyPr>
          <a:lstStyle/>
          <a:p>
            <a:pPr>
              <a:lnSpc>
                <a:spcPct val="150000"/>
              </a:lnSpc>
            </a:pPr>
            <a:r>
              <a:rPr lang="el-GR" sz="3000" b="1" dirty="0">
                <a:solidFill>
                  <a:schemeClr val="bg1"/>
                </a:solidFill>
              </a:rPr>
              <a:t>3. ΔΙΑΧΕΙΡΙΣΗ ΣΧΕΔΙΩΝ</a:t>
            </a:r>
          </a:p>
        </p:txBody>
      </p:sp>
      <p:sp>
        <p:nvSpPr>
          <p:cNvPr id="15" name="Rectangle 14"/>
          <p:cNvSpPr/>
          <p:nvPr/>
        </p:nvSpPr>
        <p:spPr>
          <a:xfrm>
            <a:off x="-8616" y="5674180"/>
            <a:ext cx="12200616" cy="1183821"/>
          </a:xfrm>
          <a:prstGeom prst="rect">
            <a:avLst/>
          </a:prstGeom>
          <a:gradFill flip="none" rotWithShape="1">
            <a:gsLst>
              <a:gs pos="0">
                <a:schemeClr val="accent1">
                  <a:lumMod val="5000"/>
                  <a:lumOff val="95000"/>
                </a:schemeClr>
              </a:gs>
              <a:gs pos="74000">
                <a:srgbClr val="9D72B5"/>
              </a:gs>
              <a:gs pos="83000">
                <a:srgbClr val="9D72B5"/>
              </a:gs>
              <a:gs pos="100000">
                <a:srgbClr val="9D72B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p:cNvSpPr txBox="1"/>
          <p:nvPr/>
        </p:nvSpPr>
        <p:spPr>
          <a:xfrm>
            <a:off x="8670931" y="5758258"/>
            <a:ext cx="3200853" cy="707886"/>
          </a:xfrm>
          <a:prstGeom prst="rect">
            <a:avLst/>
          </a:prstGeom>
          <a:noFill/>
        </p:spPr>
        <p:txBody>
          <a:bodyPr wrap="square" rtlCol="0">
            <a:spAutoFit/>
          </a:bodyPr>
          <a:lstStyle/>
          <a:p>
            <a:pPr algn="r"/>
            <a:r>
              <a:rPr lang="el-GR" sz="2000" b="1" dirty="0">
                <a:solidFill>
                  <a:schemeClr val="bg1"/>
                </a:solidFill>
              </a:rPr>
              <a:t>ΒΔ1 – ΔΙΑΧΕΙΡΙΣΗ ΣΧΕΔΙΩΝ</a:t>
            </a:r>
          </a:p>
          <a:p>
            <a:pPr algn="r"/>
            <a:r>
              <a:rPr lang="el-GR" sz="2000" b="1" dirty="0">
                <a:solidFill>
                  <a:schemeClr val="bg1"/>
                </a:solidFill>
              </a:rPr>
              <a:t>ΜΙΚΡΗΣ ΔΙΑΡΚΕΙΑΣ (122)</a:t>
            </a:r>
          </a:p>
        </p:txBody>
      </p:sp>
    </p:spTree>
    <p:extLst>
      <p:ext uri="{BB962C8B-B14F-4D97-AF65-F5344CB8AC3E}">
        <p14:creationId xmlns:p14="http://schemas.microsoft.com/office/powerpoint/2010/main" val="7106964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394" y="-46788"/>
            <a:ext cx="615713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800" b="1" i="0" u="none" strike="noStrike" kern="1200" cap="none" spc="0" normalizeH="0" baseline="0" noProof="0" dirty="0">
                <a:ln>
                  <a:noFill/>
                </a:ln>
                <a:solidFill>
                  <a:prstClr val="white"/>
                </a:solidFill>
                <a:effectLst/>
                <a:uLnTx/>
                <a:uFillTx/>
                <a:latin typeface="Calibri" panose="020F0502020204030204"/>
                <a:ea typeface="+mn-ea"/>
                <a:cs typeface="+mn-cs"/>
              </a:rPr>
              <a:t>ΥΠΟΣΤΗΡΙΚΤΙΚΑ ΕΓΓΡΑΦΑ</a:t>
            </a:r>
            <a:endPar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TextBox 22"/>
          <p:cNvSpPr txBox="1"/>
          <p:nvPr/>
        </p:nvSpPr>
        <p:spPr>
          <a:xfrm>
            <a:off x="596794" y="105612"/>
            <a:ext cx="615713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800" b="1" i="0" u="none" strike="noStrike" kern="1200" cap="none" spc="0" normalizeH="0" baseline="0" noProof="0" dirty="0">
                <a:ln>
                  <a:noFill/>
                </a:ln>
                <a:solidFill>
                  <a:prstClr val="white"/>
                </a:solidFill>
                <a:effectLst/>
                <a:uLnTx/>
                <a:uFillTx/>
                <a:latin typeface="Calibri" panose="020F0502020204030204"/>
                <a:ea typeface="+mn-ea"/>
                <a:cs typeface="+mn-cs"/>
              </a:rPr>
              <a:t>ΥΠΟΣΤΗΡΙΚΤΙΚΑ ΕΓΓΡΑΦΑ</a:t>
            </a:r>
            <a:endPar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Rectangle 24"/>
          <p:cNvSpPr/>
          <p:nvPr/>
        </p:nvSpPr>
        <p:spPr>
          <a:xfrm>
            <a:off x="0" y="-3701"/>
            <a:ext cx="12192000" cy="632533"/>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TextBox 26"/>
          <p:cNvSpPr txBox="1"/>
          <p:nvPr/>
        </p:nvSpPr>
        <p:spPr>
          <a:xfrm>
            <a:off x="401892" y="94902"/>
            <a:ext cx="12232515" cy="4924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600" b="1" i="0" u="none" strike="noStrike" kern="1200" cap="none" spc="0" normalizeH="0" baseline="0" noProof="0" dirty="0">
                <a:ln>
                  <a:noFill/>
                </a:ln>
                <a:solidFill>
                  <a:prstClr val="white"/>
                </a:solidFill>
                <a:effectLst/>
                <a:uLnTx/>
                <a:uFillTx/>
                <a:latin typeface="Calibri" panose="020F0502020204030204"/>
                <a:ea typeface="+mn-ea"/>
                <a:cs typeface="+mn-cs"/>
              </a:rPr>
              <a:t>ΣΗΜΑΝΤΙΚΑ ΟΡΟΣΗΜΑ ΓΙΑ ΤΗ ΣΥΜΦΩΝΙΑ ΕΠΙΧΟΡΗΓΗΣΗΣ</a:t>
            </a:r>
            <a:endParaRPr kumimoji="0" lang="el-GR" sz="2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Freeform 4"/>
          <p:cNvSpPr/>
          <p:nvPr/>
        </p:nvSpPr>
        <p:spPr>
          <a:xfrm>
            <a:off x="514218" y="4629228"/>
            <a:ext cx="1945258" cy="1705133"/>
          </a:xfrm>
          <a:custGeom>
            <a:avLst/>
            <a:gdLst>
              <a:gd name="connsiteX0" fmla="*/ 0 w 1945258"/>
              <a:gd name="connsiteY0" fmla="*/ 0 h 1705133"/>
              <a:gd name="connsiteX1" fmla="*/ 1945258 w 1945258"/>
              <a:gd name="connsiteY1" fmla="*/ 0 h 1705133"/>
              <a:gd name="connsiteX2" fmla="*/ 1945258 w 1945258"/>
              <a:gd name="connsiteY2" fmla="*/ 1705133 h 1705133"/>
              <a:gd name="connsiteX3" fmla="*/ 0 w 1945258"/>
              <a:gd name="connsiteY3" fmla="*/ 1705133 h 1705133"/>
              <a:gd name="connsiteX4" fmla="*/ 0 w 1945258"/>
              <a:gd name="connsiteY4" fmla="*/ 0 h 1705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5258" h="1705133">
                <a:moveTo>
                  <a:pt x="0" y="0"/>
                </a:moveTo>
                <a:lnTo>
                  <a:pt x="1945258" y="0"/>
                </a:lnTo>
                <a:lnTo>
                  <a:pt x="1945258" y="1705133"/>
                </a:lnTo>
                <a:lnTo>
                  <a:pt x="0" y="170513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marL="0" marR="0" lvl="0" indent="0" algn="l" defTabSz="800100" rtl="0" eaLnBrk="1" fontAlgn="auto" latinLnBrk="0" hangingPunct="1">
              <a:lnSpc>
                <a:spcPct val="90000"/>
              </a:lnSpc>
              <a:spcBef>
                <a:spcPct val="0"/>
              </a:spcBef>
              <a:spcAft>
                <a:spcPct val="35000"/>
              </a:spcAft>
              <a:buClrTx/>
              <a:buSzTx/>
              <a:buFontTx/>
              <a:buNone/>
              <a:tabLst/>
              <a:defRPr/>
            </a:pPr>
            <a:r>
              <a:rPr kumimoji="0" lang="el-GR" sz="18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1. Υπογραφή της Συμφωνίας</a:t>
            </a:r>
          </a:p>
          <a:p>
            <a:pPr marL="0" marR="0" lvl="0" indent="0" algn="l" defTabSz="800100" rtl="0" eaLnBrk="1" fontAlgn="auto" latinLnBrk="0" hangingPunct="1">
              <a:lnSpc>
                <a:spcPct val="90000"/>
              </a:lnSpc>
              <a:spcBef>
                <a:spcPct val="0"/>
              </a:spcBef>
              <a:spcAft>
                <a:spcPct val="35000"/>
              </a:spcAft>
              <a:buClrTx/>
              <a:buSzTx/>
              <a:buFontTx/>
              <a:buNone/>
              <a:tabLst/>
              <a:defRPr/>
            </a:pPr>
            <a:r>
              <a:rPr kumimoji="0" lang="el-GR" sz="18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(σε ισχύ με την υπογραφή του ΙΔΕΠ)</a:t>
            </a:r>
            <a:endParaRPr kumimoji="0" lang="en-US" sz="18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sp>
        <p:nvSpPr>
          <p:cNvPr id="6" name="Isosceles Triangle 5"/>
          <p:cNvSpPr/>
          <p:nvPr/>
        </p:nvSpPr>
        <p:spPr>
          <a:xfrm>
            <a:off x="2414704" y="3862670"/>
            <a:ext cx="367029" cy="367029"/>
          </a:xfrm>
          <a:prstGeom prst="triangle">
            <a:avLst>
              <a:gd name="adj" fmla="val 100000"/>
            </a:avLst>
          </a:prstGeom>
          <a:solidFill>
            <a:srgbClr val="4472C4"/>
          </a:solidFill>
          <a:ln>
            <a:solidFill>
              <a:srgbClr val="4472C4"/>
            </a:solidFill>
          </a:ln>
        </p:spPr>
        <p:style>
          <a:lnRef idx="2">
            <a:schemeClr val="accent5">
              <a:hueOff val="-919168"/>
              <a:satOff val="-1278"/>
              <a:lumOff val="-490"/>
              <a:alphaOff val="0"/>
            </a:schemeClr>
          </a:lnRef>
          <a:fillRef idx="1">
            <a:schemeClr val="accent5">
              <a:hueOff val="-919168"/>
              <a:satOff val="-1278"/>
              <a:lumOff val="-490"/>
              <a:alphaOff val="0"/>
            </a:schemeClr>
          </a:fillRef>
          <a:effectRef idx="0">
            <a:schemeClr val="accent5">
              <a:hueOff val="-919168"/>
              <a:satOff val="-1278"/>
              <a:lumOff val="-49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L-Shape 6"/>
          <p:cNvSpPr/>
          <p:nvPr/>
        </p:nvSpPr>
        <p:spPr>
          <a:xfrm rot="5400000">
            <a:off x="3448531" y="3303088"/>
            <a:ext cx="1294898" cy="2154681"/>
          </a:xfrm>
          <a:prstGeom prst="corner">
            <a:avLst>
              <a:gd name="adj1" fmla="val 16120"/>
              <a:gd name="adj2" fmla="val 16110"/>
            </a:avLst>
          </a:prstGeom>
        </p:spPr>
        <p:style>
          <a:lnRef idx="2">
            <a:schemeClr val="accent5">
              <a:hueOff val="-1838336"/>
              <a:satOff val="-2557"/>
              <a:lumOff val="-981"/>
              <a:alphaOff val="0"/>
            </a:schemeClr>
          </a:lnRef>
          <a:fillRef idx="1">
            <a:schemeClr val="accent5">
              <a:hueOff val="-1838336"/>
              <a:satOff val="-2557"/>
              <a:lumOff val="-981"/>
              <a:alphaOff val="0"/>
            </a:schemeClr>
          </a:fillRef>
          <a:effectRef idx="0">
            <a:schemeClr val="accent5">
              <a:hueOff val="-1838336"/>
              <a:satOff val="-2557"/>
              <a:lumOff val="-981"/>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Freeform 7"/>
          <p:cNvSpPr/>
          <p:nvPr/>
        </p:nvSpPr>
        <p:spPr>
          <a:xfrm>
            <a:off x="3346877" y="3917632"/>
            <a:ext cx="1945258" cy="1705133"/>
          </a:xfrm>
          <a:custGeom>
            <a:avLst/>
            <a:gdLst>
              <a:gd name="connsiteX0" fmla="*/ 0 w 1945258"/>
              <a:gd name="connsiteY0" fmla="*/ 0 h 1705133"/>
              <a:gd name="connsiteX1" fmla="*/ 1945258 w 1945258"/>
              <a:gd name="connsiteY1" fmla="*/ 0 h 1705133"/>
              <a:gd name="connsiteX2" fmla="*/ 1945258 w 1945258"/>
              <a:gd name="connsiteY2" fmla="*/ 1705133 h 1705133"/>
              <a:gd name="connsiteX3" fmla="*/ 0 w 1945258"/>
              <a:gd name="connsiteY3" fmla="*/ 1705133 h 1705133"/>
              <a:gd name="connsiteX4" fmla="*/ 0 w 1945258"/>
              <a:gd name="connsiteY4" fmla="*/ 0 h 1705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5258" h="1705133">
                <a:moveTo>
                  <a:pt x="0" y="0"/>
                </a:moveTo>
                <a:lnTo>
                  <a:pt x="1945258" y="0"/>
                </a:lnTo>
                <a:lnTo>
                  <a:pt x="1945258" y="1705133"/>
                </a:lnTo>
                <a:lnTo>
                  <a:pt x="0" y="170513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marL="0" marR="0" lvl="0" indent="0" algn="l" defTabSz="800100" rtl="0" eaLnBrk="1" fontAlgn="auto" latinLnBrk="0" hangingPunct="1">
              <a:lnSpc>
                <a:spcPct val="90000"/>
              </a:lnSpc>
              <a:spcBef>
                <a:spcPct val="0"/>
              </a:spcBef>
              <a:spcAft>
                <a:spcPct val="35000"/>
              </a:spcAft>
              <a:buClrTx/>
              <a:buSzTx/>
              <a:buFontTx/>
              <a:buNone/>
              <a:tabLst/>
              <a:defRPr/>
            </a:pPr>
            <a:r>
              <a:rPr kumimoji="0" lang="el-GR" sz="18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2. Πρώτη προκαταβολή </a:t>
            </a:r>
          </a:p>
          <a:p>
            <a:pPr marL="0" marR="0" lvl="0" indent="0" algn="l" defTabSz="800100" rtl="0" eaLnBrk="1" fontAlgn="auto" latinLnBrk="0" hangingPunct="1">
              <a:lnSpc>
                <a:spcPct val="90000"/>
              </a:lnSpc>
              <a:spcBef>
                <a:spcPct val="0"/>
              </a:spcBef>
              <a:spcAft>
                <a:spcPct val="35000"/>
              </a:spcAft>
              <a:buClrTx/>
              <a:buSzTx/>
              <a:buFontTx/>
              <a:buNone/>
              <a:tabLst/>
              <a:defRPr/>
            </a:pPr>
            <a:r>
              <a:rPr kumimoji="0" lang="el-GR" sz="16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80% </a:t>
            </a:r>
            <a:r>
              <a:rPr kumimoji="0" lang="en-US" sz="16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 </a:t>
            </a:r>
            <a:r>
              <a:rPr kumimoji="0" lang="el-GR" sz="16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ή 40% της συνολικής επιχορήγησης, εντός 30 ημερών από την υπογραφή της Συμφωνίας</a:t>
            </a:r>
            <a:r>
              <a:rPr kumimoji="0" lang="en-US" sz="16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 </a:t>
            </a:r>
          </a:p>
        </p:txBody>
      </p:sp>
      <p:sp>
        <p:nvSpPr>
          <p:cNvPr id="9" name="Isosceles Triangle 8"/>
          <p:cNvSpPr/>
          <p:nvPr/>
        </p:nvSpPr>
        <p:spPr>
          <a:xfrm>
            <a:off x="4989806" y="3213550"/>
            <a:ext cx="367029" cy="367029"/>
          </a:xfrm>
          <a:prstGeom prst="triangle">
            <a:avLst>
              <a:gd name="adj" fmla="val 100000"/>
            </a:avLst>
          </a:prstGeom>
        </p:spPr>
        <p:style>
          <a:lnRef idx="2">
            <a:schemeClr val="accent5">
              <a:hueOff val="-2757504"/>
              <a:satOff val="-3835"/>
              <a:lumOff val="-1471"/>
              <a:alphaOff val="0"/>
            </a:schemeClr>
          </a:lnRef>
          <a:fillRef idx="1">
            <a:schemeClr val="accent5">
              <a:hueOff val="-2757504"/>
              <a:satOff val="-3835"/>
              <a:lumOff val="-1471"/>
              <a:alphaOff val="0"/>
            </a:schemeClr>
          </a:fillRef>
          <a:effectRef idx="0">
            <a:schemeClr val="accent5">
              <a:hueOff val="-2757504"/>
              <a:satOff val="-3835"/>
              <a:lumOff val="-1471"/>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L-Shape 23"/>
          <p:cNvSpPr/>
          <p:nvPr/>
        </p:nvSpPr>
        <p:spPr>
          <a:xfrm rot="5400000">
            <a:off x="7811299" y="2014554"/>
            <a:ext cx="1318089" cy="1707959"/>
          </a:xfrm>
          <a:prstGeom prst="corner">
            <a:avLst>
              <a:gd name="adj1" fmla="val 16120"/>
              <a:gd name="adj2" fmla="val 16110"/>
            </a:avLst>
          </a:prstGeom>
        </p:spPr>
        <p:style>
          <a:lnRef idx="2">
            <a:schemeClr val="accent5">
              <a:hueOff val="-5515009"/>
              <a:satOff val="-7671"/>
              <a:lumOff val="-2942"/>
              <a:alphaOff val="0"/>
            </a:schemeClr>
          </a:lnRef>
          <a:fillRef idx="1">
            <a:schemeClr val="accent5">
              <a:hueOff val="-5515009"/>
              <a:satOff val="-7671"/>
              <a:lumOff val="-2942"/>
              <a:alphaOff val="0"/>
            </a:schemeClr>
          </a:fillRef>
          <a:effectRef idx="0">
            <a:schemeClr val="accent5">
              <a:hueOff val="-5515009"/>
              <a:satOff val="-7671"/>
              <a:lumOff val="-2942"/>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Freeform 25"/>
          <p:cNvSpPr/>
          <p:nvPr/>
        </p:nvSpPr>
        <p:spPr>
          <a:xfrm>
            <a:off x="7870113" y="2440878"/>
            <a:ext cx="1417193" cy="1723088"/>
          </a:xfrm>
          <a:custGeom>
            <a:avLst/>
            <a:gdLst>
              <a:gd name="connsiteX0" fmla="*/ 0 w 1945258"/>
              <a:gd name="connsiteY0" fmla="*/ 0 h 1723088"/>
              <a:gd name="connsiteX1" fmla="*/ 1945258 w 1945258"/>
              <a:gd name="connsiteY1" fmla="*/ 0 h 1723088"/>
              <a:gd name="connsiteX2" fmla="*/ 1945258 w 1945258"/>
              <a:gd name="connsiteY2" fmla="*/ 1723088 h 1723088"/>
              <a:gd name="connsiteX3" fmla="*/ 0 w 1945258"/>
              <a:gd name="connsiteY3" fmla="*/ 1723088 h 1723088"/>
              <a:gd name="connsiteX4" fmla="*/ 0 w 1945258"/>
              <a:gd name="connsiteY4" fmla="*/ 0 h 1723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5258" h="1723088">
                <a:moveTo>
                  <a:pt x="0" y="0"/>
                </a:moveTo>
                <a:lnTo>
                  <a:pt x="1945258" y="0"/>
                </a:lnTo>
                <a:lnTo>
                  <a:pt x="1945258" y="1723088"/>
                </a:lnTo>
                <a:lnTo>
                  <a:pt x="0" y="172308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marL="0" marR="0" lvl="0" indent="0" algn="l" defTabSz="800100" rtl="0" eaLnBrk="1" fontAlgn="auto" latinLnBrk="0" hangingPunct="1">
              <a:lnSpc>
                <a:spcPct val="90000"/>
              </a:lnSpc>
              <a:spcBef>
                <a:spcPct val="0"/>
              </a:spcBef>
              <a:spcAft>
                <a:spcPct val="35000"/>
              </a:spcAft>
              <a:buClrTx/>
              <a:buSzTx/>
              <a:buFontTx/>
              <a:buNone/>
              <a:tabLst/>
              <a:defRPr/>
            </a:pPr>
            <a:r>
              <a:rPr kumimoji="0" lang="el-GR" sz="18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4. Υποβολή Τελικής Έκθεσης</a:t>
            </a:r>
          </a:p>
          <a:p>
            <a:pPr marL="0" marR="0" lvl="0" indent="0" algn="l" defTabSz="800100" rtl="0" eaLnBrk="1" fontAlgn="auto" latinLnBrk="0" hangingPunct="1">
              <a:lnSpc>
                <a:spcPct val="90000"/>
              </a:lnSpc>
              <a:spcBef>
                <a:spcPct val="0"/>
              </a:spcBef>
              <a:spcAft>
                <a:spcPct val="35000"/>
              </a:spcAft>
              <a:buClrTx/>
              <a:buSzTx/>
              <a:buFontTx/>
              <a:buNone/>
              <a:tabLst/>
              <a:defRPr/>
            </a:pPr>
            <a:r>
              <a:rPr kumimoji="0" lang="el-GR" sz="16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Εντός 60 ημερών από την ημερομηνία λήξης του σχεδίου ή και νωρίτερα νοουμένου ότι τηρείται η ελάχιστη διάρκεια για τον συγκεκριμένο τύπο σχεδίων (μετά τους 6 μήνες)</a:t>
            </a:r>
            <a:endParaRPr kumimoji="0" lang="en-US" sz="16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sp>
        <p:nvSpPr>
          <p:cNvPr id="28" name="Isosceles Triangle 27"/>
          <p:cNvSpPr/>
          <p:nvPr/>
        </p:nvSpPr>
        <p:spPr>
          <a:xfrm>
            <a:off x="9186441" y="1782112"/>
            <a:ext cx="367029" cy="367029"/>
          </a:xfrm>
          <a:prstGeom prst="triangle">
            <a:avLst>
              <a:gd name="adj" fmla="val 100000"/>
            </a:avLst>
          </a:prstGeom>
        </p:spPr>
        <p:style>
          <a:lnRef idx="2">
            <a:schemeClr val="accent5">
              <a:hueOff val="-6434176"/>
              <a:satOff val="-8949"/>
              <a:lumOff val="-3432"/>
              <a:alphaOff val="0"/>
            </a:schemeClr>
          </a:lnRef>
          <a:fillRef idx="1">
            <a:schemeClr val="accent5">
              <a:hueOff val="-6434176"/>
              <a:satOff val="-8949"/>
              <a:lumOff val="-3432"/>
              <a:alphaOff val="0"/>
            </a:schemeClr>
          </a:fillRef>
          <a:effectRef idx="0">
            <a:schemeClr val="accent5">
              <a:hueOff val="-6434176"/>
              <a:satOff val="-8949"/>
              <a:lumOff val="-3432"/>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L-Shape 28"/>
          <p:cNvSpPr/>
          <p:nvPr/>
        </p:nvSpPr>
        <p:spPr>
          <a:xfrm rot="5400000">
            <a:off x="9841858" y="1283360"/>
            <a:ext cx="1402476" cy="1793325"/>
          </a:xfrm>
          <a:prstGeom prst="corner">
            <a:avLst>
              <a:gd name="adj1" fmla="val 16120"/>
              <a:gd name="adj2" fmla="val 16110"/>
            </a:avLst>
          </a:prstGeom>
        </p:spPr>
        <p:style>
          <a:lnRef idx="2">
            <a:schemeClr val="accent5">
              <a:hueOff val="-7353344"/>
              <a:satOff val="-10228"/>
              <a:lumOff val="-3922"/>
              <a:alphaOff val="0"/>
            </a:schemeClr>
          </a:lnRef>
          <a:fillRef idx="1">
            <a:schemeClr val="accent5">
              <a:hueOff val="-7353344"/>
              <a:satOff val="-10228"/>
              <a:lumOff val="-3922"/>
              <a:alphaOff val="0"/>
            </a:schemeClr>
          </a:fillRef>
          <a:effectRef idx="0">
            <a:schemeClr val="accent5">
              <a:hueOff val="-7353344"/>
              <a:satOff val="-10228"/>
              <a:lumOff val="-3922"/>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Freeform 29"/>
          <p:cNvSpPr/>
          <p:nvPr/>
        </p:nvSpPr>
        <p:spPr>
          <a:xfrm>
            <a:off x="9863835" y="1774382"/>
            <a:ext cx="1757024" cy="2040856"/>
          </a:xfrm>
          <a:custGeom>
            <a:avLst/>
            <a:gdLst>
              <a:gd name="connsiteX0" fmla="*/ 0 w 1990738"/>
              <a:gd name="connsiteY0" fmla="*/ 0 h 2040856"/>
              <a:gd name="connsiteX1" fmla="*/ 1990738 w 1990738"/>
              <a:gd name="connsiteY1" fmla="*/ 0 h 2040856"/>
              <a:gd name="connsiteX2" fmla="*/ 1990738 w 1990738"/>
              <a:gd name="connsiteY2" fmla="*/ 2040856 h 2040856"/>
              <a:gd name="connsiteX3" fmla="*/ 0 w 1990738"/>
              <a:gd name="connsiteY3" fmla="*/ 2040856 h 2040856"/>
              <a:gd name="connsiteX4" fmla="*/ 0 w 1990738"/>
              <a:gd name="connsiteY4" fmla="*/ 0 h 20408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0738" h="2040856">
                <a:moveTo>
                  <a:pt x="0" y="0"/>
                </a:moveTo>
                <a:lnTo>
                  <a:pt x="1990738" y="0"/>
                </a:lnTo>
                <a:lnTo>
                  <a:pt x="1990738" y="2040856"/>
                </a:lnTo>
                <a:lnTo>
                  <a:pt x="0" y="204085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marL="0" marR="0" lvl="0" indent="0" algn="l" defTabSz="800100" rtl="0" eaLnBrk="1" fontAlgn="auto" latinLnBrk="0" hangingPunct="1">
              <a:lnSpc>
                <a:spcPct val="90000"/>
              </a:lnSpc>
              <a:spcBef>
                <a:spcPct val="0"/>
              </a:spcBef>
              <a:spcAft>
                <a:spcPct val="35000"/>
              </a:spcAft>
              <a:buClrTx/>
              <a:buSzTx/>
              <a:buFontTx/>
              <a:buNone/>
              <a:tabLst/>
              <a:defRPr/>
            </a:pPr>
            <a:r>
              <a:rPr kumimoji="0" lang="el-GR" sz="18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5. Τελική Πληρωμή </a:t>
            </a:r>
          </a:p>
          <a:p>
            <a:pPr marL="0" marR="0" lvl="0" indent="0" algn="l" defTabSz="800100" rtl="0" eaLnBrk="1" fontAlgn="auto" latinLnBrk="0" hangingPunct="1">
              <a:lnSpc>
                <a:spcPct val="90000"/>
              </a:lnSpc>
              <a:spcBef>
                <a:spcPct val="0"/>
              </a:spcBef>
              <a:spcAft>
                <a:spcPct val="35000"/>
              </a:spcAft>
              <a:buClrTx/>
              <a:buSzTx/>
              <a:buFontTx/>
              <a:buNone/>
              <a:tabLst/>
              <a:defRPr/>
            </a:pPr>
            <a:r>
              <a:rPr kumimoji="0" lang="el-GR" sz="16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Εντός 60 ημερών από την παραλαβή της Τελικής Έκθεσης</a:t>
            </a:r>
            <a:r>
              <a:rPr kumimoji="0" lang="en-US" sz="16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 </a:t>
            </a:r>
            <a:endParaRPr kumimoji="0" lang="el-GR" sz="16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a:p>
            <a:pPr marL="0" marR="0" lvl="0" indent="0" algn="l" defTabSz="800100" rtl="0" eaLnBrk="1" fontAlgn="auto" latinLnBrk="0" hangingPunct="1">
              <a:lnSpc>
                <a:spcPct val="90000"/>
              </a:lnSpc>
              <a:spcBef>
                <a:spcPct val="0"/>
              </a:spcBef>
              <a:spcAft>
                <a:spcPct val="35000"/>
              </a:spcAft>
              <a:buClrTx/>
              <a:buSzTx/>
              <a:buFontTx/>
              <a:buNone/>
              <a:tabLst/>
              <a:defRPr/>
            </a:pPr>
            <a:endParaRPr kumimoji="0" lang="el-GR" sz="1600" b="0" i="1"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a:p>
            <a:pPr marL="0" marR="0" lvl="0" indent="0" algn="l" defTabSz="800100" rtl="0" eaLnBrk="1" fontAlgn="auto" latinLnBrk="0" hangingPunct="1">
              <a:lnSpc>
                <a:spcPct val="90000"/>
              </a:lnSpc>
              <a:spcBef>
                <a:spcPct val="0"/>
              </a:spcBef>
              <a:spcAft>
                <a:spcPct val="35000"/>
              </a:spcAft>
              <a:buClrTx/>
              <a:buSzTx/>
              <a:buFontTx/>
              <a:buNone/>
              <a:tabLst/>
              <a:defRPr/>
            </a:pPr>
            <a:r>
              <a:rPr kumimoji="0" lang="el-GR" sz="1600" b="0" i="1"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Σημείωση</a:t>
            </a:r>
            <a:r>
              <a:rPr kumimoji="0" lang="en-US" sz="1600" b="0" i="1"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a:t>
            </a:r>
            <a:r>
              <a:rPr kumimoji="0" lang="el-GR" sz="1600" b="0" i="1"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 ο οργανισμός ενδέχεται να μην  λάβει το 20%. </a:t>
            </a:r>
            <a:endParaRPr kumimoji="0" lang="en-US" sz="1600" b="0" i="1"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sp>
        <p:nvSpPr>
          <p:cNvPr id="31" name="Isosceles Triangle 30"/>
          <p:cNvSpPr/>
          <p:nvPr/>
        </p:nvSpPr>
        <p:spPr>
          <a:xfrm>
            <a:off x="11268248" y="934826"/>
            <a:ext cx="367029" cy="367029"/>
          </a:xfrm>
          <a:prstGeom prst="triangle">
            <a:avLst>
              <a:gd name="adj" fmla="val 100000"/>
            </a:avLst>
          </a:prstGeom>
          <a:solidFill>
            <a:srgbClr val="70AD47"/>
          </a:solidFill>
        </p:spPr>
        <p:style>
          <a:lnRef idx="2">
            <a:schemeClr val="accent5">
              <a:hueOff val="-6434176"/>
              <a:satOff val="-8949"/>
              <a:lumOff val="-3432"/>
              <a:alphaOff val="0"/>
            </a:schemeClr>
          </a:lnRef>
          <a:fillRef idx="1">
            <a:schemeClr val="accent5">
              <a:hueOff val="-6434176"/>
              <a:satOff val="-8949"/>
              <a:lumOff val="-3432"/>
              <a:alphaOff val="0"/>
            </a:schemeClr>
          </a:fillRef>
          <a:effectRef idx="0">
            <a:schemeClr val="accent5">
              <a:hueOff val="-6434176"/>
              <a:satOff val="-8949"/>
              <a:lumOff val="-3432"/>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35"/>
          <p:cNvSpPr/>
          <p:nvPr/>
        </p:nvSpPr>
        <p:spPr>
          <a:xfrm>
            <a:off x="679337" y="2659559"/>
            <a:ext cx="1212191" cy="76944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200" b="1" i="0" u="none" strike="noStrike" kern="1200" cap="none" spc="0" normalizeH="0" baseline="0" noProof="0" dirty="0">
                <a:ln>
                  <a:noFill/>
                </a:ln>
                <a:solidFill>
                  <a:prstClr val="black"/>
                </a:solidFill>
                <a:effectLst/>
                <a:uLnTx/>
                <a:uFillTx/>
                <a:latin typeface="Calibri" panose="020F0502020204030204"/>
                <a:ea typeface="+mn-ea"/>
                <a:cs typeface="+mn-cs"/>
              </a:rPr>
              <a:t>ΕΝΑΡΞΗ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200" b="1" i="0" u="none" strike="noStrike" kern="1200" cap="none" spc="0" normalizeH="0" baseline="0" noProof="0" dirty="0">
                <a:ln>
                  <a:noFill/>
                </a:ln>
                <a:solidFill>
                  <a:prstClr val="black"/>
                </a:solidFill>
                <a:effectLst/>
                <a:uLnTx/>
                <a:uFillTx/>
                <a:latin typeface="Calibri" panose="020F0502020204030204"/>
                <a:ea typeface="+mn-ea"/>
                <a:cs typeface="+mn-cs"/>
              </a:rPr>
              <a:t>ΣΧΕΔΙΟΥ</a:t>
            </a:r>
            <a:endParaRPr kumimoji="0" lang="en-GB" sz="2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7" name="Rectangle 36"/>
          <p:cNvSpPr/>
          <p:nvPr/>
        </p:nvSpPr>
        <p:spPr>
          <a:xfrm>
            <a:off x="8470343" y="1030467"/>
            <a:ext cx="1176091" cy="76944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200" b="1" i="0" u="none" strike="noStrike" kern="1200" cap="none" spc="0" normalizeH="0" baseline="0" noProof="0" dirty="0">
                <a:ln>
                  <a:noFill/>
                </a:ln>
                <a:solidFill>
                  <a:prstClr val="black"/>
                </a:solidFill>
                <a:effectLst/>
                <a:uLnTx/>
                <a:uFillTx/>
                <a:latin typeface="Calibri" panose="020F0502020204030204"/>
                <a:ea typeface="+mn-ea"/>
                <a:cs typeface="+mn-cs"/>
              </a:rPr>
              <a:t>ΛΗΞΗ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200" b="1" i="0" u="none" strike="noStrike" kern="1200" cap="none" spc="0" normalizeH="0" baseline="0" noProof="0" dirty="0">
                <a:ln>
                  <a:noFill/>
                </a:ln>
                <a:solidFill>
                  <a:prstClr val="black"/>
                </a:solidFill>
                <a:effectLst/>
                <a:uLnTx/>
                <a:uFillTx/>
                <a:latin typeface="Calibri" panose="020F0502020204030204"/>
                <a:ea typeface="+mn-ea"/>
                <a:cs typeface="+mn-cs"/>
              </a:rPr>
              <a:t>ΣΧΕΔΙΟΥ</a:t>
            </a:r>
            <a:endParaRPr kumimoji="0" lang="en-GB" sz="2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9" name="Picture 3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18591" y="1391755"/>
            <a:ext cx="780713" cy="780713"/>
          </a:xfrm>
          <a:prstGeom prst="rect">
            <a:avLst/>
          </a:prstGeom>
        </p:spPr>
      </p:pic>
      <p:pic>
        <p:nvPicPr>
          <p:cNvPr id="40" name="Picture 3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3572" y="3302422"/>
            <a:ext cx="780713" cy="780713"/>
          </a:xfrm>
          <a:prstGeom prst="rect">
            <a:avLst/>
          </a:prstGeom>
        </p:spPr>
      </p:pic>
      <p:sp>
        <p:nvSpPr>
          <p:cNvPr id="33" name="L-Shape 32"/>
          <p:cNvSpPr/>
          <p:nvPr/>
        </p:nvSpPr>
        <p:spPr>
          <a:xfrm rot="5400000">
            <a:off x="637984" y="3893872"/>
            <a:ext cx="1294898" cy="2154681"/>
          </a:xfrm>
          <a:prstGeom prst="corner">
            <a:avLst>
              <a:gd name="adj1" fmla="val 16120"/>
              <a:gd name="adj2" fmla="val 16110"/>
            </a:avLst>
          </a:prstGeom>
          <a:solidFill>
            <a:srgbClr val="4472C4"/>
          </a:solidFill>
          <a:ln>
            <a:solidFill>
              <a:srgbClr val="4472C4"/>
            </a:solidFill>
          </a:ln>
        </p:spPr>
        <p:style>
          <a:lnRef idx="2">
            <a:schemeClr val="accent5">
              <a:hueOff val="-1838336"/>
              <a:satOff val="-2557"/>
              <a:lumOff val="-981"/>
              <a:alphaOff val="0"/>
            </a:schemeClr>
          </a:lnRef>
          <a:fillRef idx="1">
            <a:schemeClr val="accent5">
              <a:hueOff val="-1838336"/>
              <a:satOff val="-2557"/>
              <a:lumOff val="-981"/>
              <a:alphaOff val="0"/>
            </a:schemeClr>
          </a:fillRef>
          <a:effectRef idx="0">
            <a:schemeClr val="accent5">
              <a:hueOff val="-1838336"/>
              <a:satOff val="-2557"/>
              <a:lumOff val="-981"/>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L-Shape 3">
            <a:extLst>
              <a:ext uri="{FF2B5EF4-FFF2-40B4-BE49-F238E27FC236}">
                <a16:creationId xmlns:a16="http://schemas.microsoft.com/office/drawing/2014/main" id="{85C334D3-B07B-D838-EB80-D2D4AE9805D5}"/>
              </a:ext>
            </a:extLst>
          </p:cNvPr>
          <p:cNvSpPr/>
          <p:nvPr/>
        </p:nvSpPr>
        <p:spPr>
          <a:xfrm rot="5400000">
            <a:off x="5743669" y="2801549"/>
            <a:ext cx="1318089" cy="1803550"/>
          </a:xfrm>
          <a:prstGeom prst="corner">
            <a:avLst>
              <a:gd name="adj1" fmla="val 16120"/>
              <a:gd name="adj2" fmla="val 16110"/>
            </a:avLst>
          </a:prstGeom>
          <a:solidFill>
            <a:schemeClr val="accent2">
              <a:lumMod val="75000"/>
            </a:schemeClr>
          </a:solidFill>
          <a:ln>
            <a:solidFill>
              <a:schemeClr val="accent2"/>
            </a:solidFill>
          </a:ln>
        </p:spPr>
        <p:style>
          <a:lnRef idx="2">
            <a:schemeClr val="accent5">
              <a:hueOff val="-5515009"/>
              <a:satOff val="-7671"/>
              <a:lumOff val="-2942"/>
              <a:alphaOff val="0"/>
            </a:schemeClr>
          </a:lnRef>
          <a:fillRef idx="1">
            <a:schemeClr val="accent5">
              <a:hueOff val="-5515009"/>
              <a:satOff val="-7671"/>
              <a:lumOff val="-2942"/>
              <a:alphaOff val="0"/>
            </a:schemeClr>
          </a:fillRef>
          <a:effectRef idx="0">
            <a:schemeClr val="accent5">
              <a:hueOff val="-5515009"/>
              <a:satOff val="-7671"/>
              <a:lumOff val="-2942"/>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Isosceles Triangle 9">
            <a:extLst>
              <a:ext uri="{FF2B5EF4-FFF2-40B4-BE49-F238E27FC236}">
                <a16:creationId xmlns:a16="http://schemas.microsoft.com/office/drawing/2014/main" id="{AE04691B-4E29-8B2F-B080-416EB4A2B352}"/>
              </a:ext>
            </a:extLst>
          </p:cNvPr>
          <p:cNvSpPr/>
          <p:nvPr/>
        </p:nvSpPr>
        <p:spPr>
          <a:xfrm>
            <a:off x="6908099" y="2514231"/>
            <a:ext cx="367029" cy="367029"/>
          </a:xfrm>
          <a:prstGeom prst="triangle">
            <a:avLst>
              <a:gd name="adj" fmla="val 100000"/>
            </a:avLst>
          </a:prstGeom>
          <a:solidFill>
            <a:schemeClr val="accent2">
              <a:lumMod val="75000"/>
            </a:schemeClr>
          </a:solidFill>
          <a:ln>
            <a:solidFill>
              <a:schemeClr val="accent2"/>
            </a:solidFill>
          </a:ln>
        </p:spPr>
        <p:style>
          <a:lnRef idx="2">
            <a:schemeClr val="accent5">
              <a:hueOff val="-2757504"/>
              <a:satOff val="-3835"/>
              <a:lumOff val="-1471"/>
              <a:alphaOff val="0"/>
            </a:schemeClr>
          </a:lnRef>
          <a:fillRef idx="1">
            <a:schemeClr val="accent5">
              <a:hueOff val="-2757504"/>
              <a:satOff val="-3835"/>
              <a:lumOff val="-1471"/>
              <a:alphaOff val="0"/>
            </a:schemeClr>
          </a:fillRef>
          <a:effectRef idx="0">
            <a:schemeClr val="accent5">
              <a:hueOff val="-2757504"/>
              <a:satOff val="-3835"/>
              <a:lumOff val="-1471"/>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7">
            <a:extLst>
              <a:ext uri="{FF2B5EF4-FFF2-40B4-BE49-F238E27FC236}">
                <a16:creationId xmlns:a16="http://schemas.microsoft.com/office/drawing/2014/main" id="{DCC8D503-4FF5-AC6E-A3DC-09C875131CAC}"/>
              </a:ext>
            </a:extLst>
          </p:cNvPr>
          <p:cNvSpPr/>
          <p:nvPr/>
        </p:nvSpPr>
        <p:spPr>
          <a:xfrm>
            <a:off x="5745202" y="3319033"/>
            <a:ext cx="1871162" cy="3433355"/>
          </a:xfrm>
          <a:custGeom>
            <a:avLst/>
            <a:gdLst>
              <a:gd name="connsiteX0" fmla="*/ 0 w 1945258"/>
              <a:gd name="connsiteY0" fmla="*/ 0 h 1705133"/>
              <a:gd name="connsiteX1" fmla="*/ 1945258 w 1945258"/>
              <a:gd name="connsiteY1" fmla="*/ 0 h 1705133"/>
              <a:gd name="connsiteX2" fmla="*/ 1945258 w 1945258"/>
              <a:gd name="connsiteY2" fmla="*/ 1705133 h 1705133"/>
              <a:gd name="connsiteX3" fmla="*/ 0 w 1945258"/>
              <a:gd name="connsiteY3" fmla="*/ 1705133 h 1705133"/>
              <a:gd name="connsiteX4" fmla="*/ 0 w 1945258"/>
              <a:gd name="connsiteY4" fmla="*/ 0 h 1705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5258" h="1705133">
                <a:moveTo>
                  <a:pt x="0" y="0"/>
                </a:moveTo>
                <a:lnTo>
                  <a:pt x="1945258" y="0"/>
                </a:lnTo>
                <a:lnTo>
                  <a:pt x="1945258" y="1705133"/>
                </a:lnTo>
                <a:lnTo>
                  <a:pt x="0" y="1705133"/>
                </a:lnTo>
                <a:lnTo>
                  <a:pt x="0" y="0"/>
                </a:lnTo>
                <a:close/>
              </a:path>
            </a:pathLst>
          </a:custGeom>
          <a:solidFill>
            <a:schemeClr val="accent2">
              <a:lumMod val="20000"/>
              <a:lumOff val="80000"/>
            </a:schemeClr>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marL="0" marR="0" lvl="0" indent="0" algn="l" defTabSz="800100" rtl="0" eaLnBrk="1" fontAlgn="auto" latinLnBrk="0" hangingPunct="1">
              <a:lnSpc>
                <a:spcPct val="90000"/>
              </a:lnSpc>
              <a:spcBef>
                <a:spcPct val="0"/>
              </a:spcBef>
              <a:spcAft>
                <a:spcPct val="35000"/>
              </a:spcAft>
              <a:buClrTx/>
              <a:buSzTx/>
              <a:buFontTx/>
              <a:buNone/>
              <a:tabLst/>
              <a:defRPr/>
            </a:pPr>
            <a:r>
              <a:rPr kumimoji="0" lang="el-GR" sz="18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3.</a:t>
            </a:r>
            <a:r>
              <a:rPr kumimoji="0" lang="el-GR" sz="16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 </a:t>
            </a:r>
            <a:r>
              <a:rPr kumimoji="0" lang="en-US" sz="16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Periodic Report</a:t>
            </a:r>
          </a:p>
          <a:p>
            <a:pPr marL="0" marR="0" lvl="0" indent="0" defTabSz="800100" rtl="0" eaLnBrk="1" fontAlgn="auto" latinLnBrk="0" hangingPunct="1">
              <a:lnSpc>
                <a:spcPct val="90000"/>
              </a:lnSpc>
              <a:spcBef>
                <a:spcPct val="0"/>
              </a:spcBef>
              <a:spcAft>
                <a:spcPct val="35000"/>
              </a:spcAft>
              <a:buClrTx/>
              <a:buSzTx/>
              <a:buFontTx/>
              <a:buNone/>
              <a:tabLst/>
              <a:defRPr/>
            </a:pPr>
            <a:r>
              <a:rPr kumimoji="0" lang="el-GR" sz="16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Αποτελεί αίτημα για 2</a:t>
            </a:r>
            <a:r>
              <a:rPr kumimoji="0" lang="el-GR" sz="1600" b="0" i="0" u="none" strike="noStrike" kern="1200" cap="none" spc="0" normalizeH="0" baseline="30000" noProof="0" dirty="0">
                <a:ln>
                  <a:noFill/>
                </a:ln>
                <a:solidFill>
                  <a:prstClr val="black">
                    <a:lumMod val="75000"/>
                    <a:lumOff val="25000"/>
                  </a:prstClr>
                </a:solidFill>
                <a:effectLst/>
                <a:uLnTx/>
                <a:uFillTx/>
                <a:latin typeface="Calibri" panose="020F0502020204030204"/>
                <a:ea typeface="+mn-ea"/>
                <a:cs typeface="+mn-cs"/>
              </a:rPr>
              <a:t>η</a:t>
            </a:r>
            <a:r>
              <a:rPr kumimoji="0" lang="el-GR" sz="16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 προκαταβολή, </a:t>
            </a:r>
            <a:r>
              <a:rPr lang="el-GR" sz="1600" dirty="0">
                <a:solidFill>
                  <a:prstClr val="black">
                    <a:lumMod val="75000"/>
                    <a:lumOff val="25000"/>
                  </a:prstClr>
                </a:solidFill>
                <a:latin typeface="Calibri" panose="020F0502020204030204"/>
              </a:rPr>
              <a:t>στις περιπτώσεις που</a:t>
            </a:r>
            <a:r>
              <a:rPr kumimoji="0" lang="el-GR" sz="16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 έχει δοθεί μόνο το 40% ως πρώτη προκαταβολή και νοουμένου ότι έχει δαπανηθεί το 70% της 1</a:t>
            </a:r>
            <a:r>
              <a:rPr kumimoji="0" lang="el-GR" sz="1600" b="0" i="0" u="none" strike="noStrike" kern="1200" cap="none" spc="0" normalizeH="0" baseline="30000" noProof="0" dirty="0">
                <a:ln>
                  <a:noFill/>
                </a:ln>
                <a:solidFill>
                  <a:prstClr val="black">
                    <a:lumMod val="75000"/>
                    <a:lumOff val="25000"/>
                  </a:prstClr>
                </a:solidFill>
                <a:effectLst/>
                <a:uLnTx/>
                <a:uFillTx/>
                <a:latin typeface="Calibri" panose="020F0502020204030204"/>
                <a:ea typeface="+mn-ea"/>
                <a:cs typeface="+mn-cs"/>
              </a:rPr>
              <a:t>ης</a:t>
            </a:r>
            <a:r>
              <a:rPr kumimoji="0" lang="el-GR" sz="16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 δόσης. </a:t>
            </a:r>
          </a:p>
          <a:p>
            <a:pPr marL="0" marR="0" lvl="0" indent="0" defTabSz="800100" rtl="0" eaLnBrk="1" fontAlgn="auto" latinLnBrk="0" hangingPunct="1">
              <a:lnSpc>
                <a:spcPct val="90000"/>
              </a:lnSpc>
              <a:spcBef>
                <a:spcPct val="0"/>
              </a:spcBef>
              <a:spcAft>
                <a:spcPct val="35000"/>
              </a:spcAft>
              <a:buClrTx/>
              <a:buSzTx/>
              <a:buFontTx/>
              <a:buNone/>
              <a:tabLst/>
              <a:defRPr/>
            </a:pPr>
            <a:r>
              <a:rPr kumimoji="0" lang="el-GR" sz="16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Με την έγκριση δίδεται το υπόλοιπο 40%</a:t>
            </a:r>
            <a:endParaRPr kumimoji="0" lang="en-US" sz="16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3" name="Oval 2">
            <a:extLst>
              <a:ext uri="{FF2B5EF4-FFF2-40B4-BE49-F238E27FC236}">
                <a16:creationId xmlns:a16="http://schemas.microsoft.com/office/drawing/2014/main" id="{E195BB6B-4586-9241-4F7D-B0CBF60A514A}"/>
              </a:ext>
            </a:extLst>
          </p:cNvPr>
          <p:cNvSpPr/>
          <p:nvPr/>
        </p:nvSpPr>
        <p:spPr>
          <a:xfrm>
            <a:off x="9264616" y="5275145"/>
            <a:ext cx="1570357" cy="1246910"/>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white"/>
                </a:solidFill>
                <a:effectLst/>
                <a:uLnTx/>
                <a:uFillTx/>
                <a:latin typeface="Calibri" panose="020F0502020204030204"/>
                <a:ea typeface="+mn-ea"/>
                <a:cs typeface="+mn-cs"/>
              </a:rPr>
              <a:t>Λιγότερο από 20%</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Oval 11">
            <a:extLst>
              <a:ext uri="{FF2B5EF4-FFF2-40B4-BE49-F238E27FC236}">
                <a16:creationId xmlns:a16="http://schemas.microsoft.com/office/drawing/2014/main" id="{FC68FB7E-F1C5-0918-2C80-7C2793BFA002}"/>
              </a:ext>
            </a:extLst>
          </p:cNvPr>
          <p:cNvSpPr/>
          <p:nvPr/>
        </p:nvSpPr>
        <p:spPr>
          <a:xfrm>
            <a:off x="10748608" y="4765315"/>
            <a:ext cx="1473460" cy="1243228"/>
          </a:xfrm>
          <a:prstGeom prst="ellipse">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400" b="0" i="0" u="none" strike="noStrike" kern="1200" cap="none" spc="0" normalizeH="0" baseline="0" noProof="0" dirty="0">
                <a:ln>
                  <a:noFill/>
                </a:ln>
                <a:solidFill>
                  <a:prstClr val="white"/>
                </a:solidFill>
                <a:effectLst/>
                <a:uLnTx/>
                <a:uFillTx/>
                <a:latin typeface="Calibri" panose="020F0502020204030204"/>
                <a:ea typeface="+mn-ea"/>
                <a:cs typeface="+mn-cs"/>
              </a:rPr>
              <a:t>Επιστροφή χρημάτων στο ΙΔΕΠ (</a:t>
            </a: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recovery)</a:t>
            </a:r>
          </a:p>
        </p:txBody>
      </p:sp>
      <p:cxnSp>
        <p:nvCxnSpPr>
          <p:cNvPr id="14" name="Straight Arrow Connector 13">
            <a:extLst>
              <a:ext uri="{FF2B5EF4-FFF2-40B4-BE49-F238E27FC236}">
                <a16:creationId xmlns:a16="http://schemas.microsoft.com/office/drawing/2014/main" id="{A5F725F4-DF3D-2B80-9ECF-0F2DE08D3D70}"/>
              </a:ext>
            </a:extLst>
          </p:cNvPr>
          <p:cNvCxnSpPr>
            <a:cxnSpLocks/>
          </p:cNvCxnSpPr>
          <p:nvPr/>
        </p:nvCxnSpPr>
        <p:spPr>
          <a:xfrm flipH="1">
            <a:off x="10252038" y="4595199"/>
            <a:ext cx="118194" cy="679946"/>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5" name="Straight Arrow Connector 14">
            <a:extLst>
              <a:ext uri="{FF2B5EF4-FFF2-40B4-BE49-F238E27FC236}">
                <a16:creationId xmlns:a16="http://schemas.microsoft.com/office/drawing/2014/main" id="{61B3C44E-5A65-C414-B54E-6180543DE2A0}"/>
              </a:ext>
            </a:extLst>
          </p:cNvPr>
          <p:cNvCxnSpPr>
            <a:cxnSpLocks/>
          </p:cNvCxnSpPr>
          <p:nvPr/>
        </p:nvCxnSpPr>
        <p:spPr>
          <a:xfrm>
            <a:off x="10890080" y="4584281"/>
            <a:ext cx="245957" cy="362069"/>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4740560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394" y="-46788"/>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3" name="TextBox 22"/>
          <p:cNvSpPr txBox="1"/>
          <p:nvPr/>
        </p:nvSpPr>
        <p:spPr>
          <a:xfrm>
            <a:off x="596794" y="105612"/>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5" name="Rectangle 24"/>
          <p:cNvSpPr/>
          <p:nvPr/>
        </p:nvSpPr>
        <p:spPr>
          <a:xfrm>
            <a:off x="0" y="-3701"/>
            <a:ext cx="12192000" cy="632533"/>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p:cNvSpPr txBox="1"/>
          <p:nvPr/>
        </p:nvSpPr>
        <p:spPr>
          <a:xfrm>
            <a:off x="360703" y="73142"/>
            <a:ext cx="12232515" cy="492443"/>
          </a:xfrm>
          <a:prstGeom prst="rect">
            <a:avLst/>
          </a:prstGeom>
          <a:noFill/>
        </p:spPr>
        <p:txBody>
          <a:bodyPr wrap="square" rtlCol="0">
            <a:spAutoFit/>
          </a:bodyPr>
          <a:lstStyle/>
          <a:p>
            <a:r>
              <a:rPr lang="el-GR" sz="2600" b="1" dirty="0">
                <a:solidFill>
                  <a:schemeClr val="bg1"/>
                </a:solidFill>
              </a:rPr>
              <a:t>ΣΤΑΔΙΑ ΣΧΕΔΙΟΥ</a:t>
            </a:r>
            <a:endParaRPr lang="el-GR" sz="2600" dirty="0">
              <a:solidFill>
                <a:schemeClr val="bg1"/>
              </a:solidFill>
            </a:endParaRPr>
          </a:p>
        </p:txBody>
      </p:sp>
      <p:sp>
        <p:nvSpPr>
          <p:cNvPr id="15" name="Rectangle 14"/>
          <p:cNvSpPr/>
          <p:nvPr/>
        </p:nvSpPr>
        <p:spPr>
          <a:xfrm>
            <a:off x="1101393" y="2983059"/>
            <a:ext cx="11025301" cy="1306383"/>
          </a:xfrm>
          <a:prstGeom prst="rect">
            <a:avLst/>
          </a:prstGeom>
        </p:spPr>
        <p:txBody>
          <a:bodyPr wrap="square">
            <a:spAutoFit/>
          </a:bodyPr>
          <a:lstStyle/>
          <a:p>
            <a:endParaRPr lang="en-US" dirty="0">
              <a:solidFill>
                <a:schemeClr val="tx1">
                  <a:lumMod val="75000"/>
                  <a:lumOff val="25000"/>
                </a:schemeClr>
              </a:solidFill>
              <a:latin typeface="Century Gothic" panose="020B0502020202020204" pitchFamily="34" charset="0"/>
            </a:endParaRPr>
          </a:p>
          <a:p>
            <a:pPr marL="285750" marR="62230" indent="-285750" algn="just">
              <a:lnSpc>
                <a:spcPct val="101400"/>
              </a:lnSpc>
              <a:spcBef>
                <a:spcPts val="500"/>
              </a:spcBef>
              <a:buFont typeface="Arial" panose="020B0604020202020204" pitchFamily="34" charset="0"/>
              <a:buChar char="•"/>
            </a:pPr>
            <a:endParaRPr lang="el-GR" dirty="0">
              <a:latin typeface="Century Gothic" panose="020B0502020202020204" pitchFamily="34" charset="0"/>
              <a:cs typeface="Verdana"/>
            </a:endParaRPr>
          </a:p>
          <a:p>
            <a:pPr marL="285750" marR="62230" indent="-285750" algn="just">
              <a:lnSpc>
                <a:spcPct val="101400"/>
              </a:lnSpc>
              <a:spcBef>
                <a:spcPts val="500"/>
              </a:spcBef>
              <a:buFont typeface="Arial" panose="020B0604020202020204" pitchFamily="34" charset="0"/>
              <a:buChar char="•"/>
            </a:pPr>
            <a:endParaRPr lang="el-GR" dirty="0">
              <a:latin typeface="Century Gothic" panose="020B0502020202020204" pitchFamily="34" charset="0"/>
              <a:cs typeface="Verdana"/>
            </a:endParaRPr>
          </a:p>
          <a:p>
            <a:pPr marL="285750" lvl="1" indent="-285750" defTabSz="1061355">
              <a:lnSpc>
                <a:spcPct val="90000"/>
              </a:lnSpc>
              <a:spcBef>
                <a:spcPct val="0"/>
              </a:spcBef>
              <a:spcAft>
                <a:spcPct val="15000"/>
              </a:spcAft>
              <a:buFont typeface="Arial" panose="020B0604020202020204" pitchFamily="34" charset="0"/>
              <a:buChar char="•"/>
            </a:pPr>
            <a:endParaRPr lang="en-US" dirty="0">
              <a:solidFill>
                <a:srgbClr val="1F497D">
                  <a:lumMod val="75000"/>
                </a:srgbClr>
              </a:solidFill>
              <a:cs typeface="Calibri" pitchFamily="34" charset="0"/>
            </a:endParaRPr>
          </a:p>
        </p:txBody>
      </p:sp>
      <p:sp>
        <p:nvSpPr>
          <p:cNvPr id="21" name="Isosceles Triangle 20"/>
          <p:cNvSpPr/>
          <p:nvPr/>
        </p:nvSpPr>
        <p:spPr>
          <a:xfrm rot="2701830">
            <a:off x="5887296" y="4496366"/>
            <a:ext cx="367029" cy="367029"/>
          </a:xfrm>
          <a:prstGeom prst="triangle">
            <a:avLst>
              <a:gd name="adj" fmla="val 100000"/>
            </a:avLst>
          </a:prstGeom>
          <a:solidFill>
            <a:srgbClr val="43BB8D"/>
          </a:solidFill>
          <a:ln>
            <a:noFill/>
          </a:ln>
        </p:spPr>
        <p:style>
          <a:lnRef idx="2">
            <a:schemeClr val="accent5">
              <a:hueOff val="-4595840"/>
              <a:satOff val="-6392"/>
              <a:lumOff val="-2451"/>
              <a:alphaOff val="0"/>
            </a:schemeClr>
          </a:lnRef>
          <a:fillRef idx="1">
            <a:schemeClr val="accent5">
              <a:hueOff val="-4595840"/>
              <a:satOff val="-6392"/>
              <a:lumOff val="-2451"/>
              <a:alphaOff val="0"/>
            </a:schemeClr>
          </a:fillRef>
          <a:effectRef idx="0">
            <a:schemeClr val="accent5">
              <a:hueOff val="-4595840"/>
              <a:satOff val="-6392"/>
              <a:lumOff val="-2451"/>
              <a:alphaOff val="0"/>
            </a:schemeClr>
          </a:effectRef>
          <a:fontRef idx="minor">
            <a:schemeClr val="lt1"/>
          </a:fontRef>
        </p:style>
        <p:txBody>
          <a:bodyPr/>
          <a:lstStyle/>
          <a:p>
            <a:endParaRPr lang="en-GB"/>
          </a:p>
        </p:txBody>
      </p:sp>
      <p:sp>
        <p:nvSpPr>
          <p:cNvPr id="28" name="Isosceles Triangle 27"/>
          <p:cNvSpPr/>
          <p:nvPr/>
        </p:nvSpPr>
        <p:spPr>
          <a:xfrm rot="2708150">
            <a:off x="5781649" y="2161861"/>
            <a:ext cx="367029" cy="367029"/>
          </a:xfrm>
          <a:prstGeom prst="triangle">
            <a:avLst>
              <a:gd name="adj" fmla="val 100000"/>
            </a:avLst>
          </a:prstGeom>
          <a:solidFill>
            <a:srgbClr val="AF4F7F"/>
          </a:solidFill>
          <a:ln>
            <a:noFill/>
          </a:ln>
        </p:spPr>
        <p:style>
          <a:lnRef idx="2">
            <a:schemeClr val="accent5">
              <a:hueOff val="-6434176"/>
              <a:satOff val="-8949"/>
              <a:lumOff val="-3432"/>
              <a:alphaOff val="0"/>
            </a:schemeClr>
          </a:lnRef>
          <a:fillRef idx="1">
            <a:schemeClr val="accent5">
              <a:hueOff val="-6434176"/>
              <a:satOff val="-8949"/>
              <a:lumOff val="-3432"/>
              <a:alphaOff val="0"/>
            </a:schemeClr>
          </a:fillRef>
          <a:effectRef idx="0">
            <a:schemeClr val="accent5">
              <a:hueOff val="-6434176"/>
              <a:satOff val="-8949"/>
              <a:lumOff val="-3432"/>
              <a:alphaOff val="0"/>
            </a:schemeClr>
          </a:effectRef>
          <a:fontRef idx="minor">
            <a:schemeClr val="lt1"/>
          </a:fontRef>
        </p:style>
        <p:txBody>
          <a:bodyPr/>
          <a:lstStyle/>
          <a:p>
            <a:endParaRPr lang="en-GB"/>
          </a:p>
        </p:txBody>
      </p:sp>
      <p:sp>
        <p:nvSpPr>
          <p:cNvPr id="31" name="Isosceles Triangle 30"/>
          <p:cNvSpPr/>
          <p:nvPr/>
        </p:nvSpPr>
        <p:spPr>
          <a:xfrm rot="2665343">
            <a:off x="2261846" y="2163941"/>
            <a:ext cx="367029" cy="367029"/>
          </a:xfrm>
          <a:prstGeom prst="triangle">
            <a:avLst>
              <a:gd name="adj" fmla="val 100000"/>
            </a:avLst>
          </a:prstGeom>
          <a:solidFill>
            <a:srgbClr val="70AD47"/>
          </a:solidFill>
        </p:spPr>
        <p:style>
          <a:lnRef idx="2">
            <a:schemeClr val="accent5">
              <a:hueOff val="-6434176"/>
              <a:satOff val="-8949"/>
              <a:lumOff val="-3432"/>
              <a:alphaOff val="0"/>
            </a:schemeClr>
          </a:lnRef>
          <a:fillRef idx="1">
            <a:schemeClr val="accent5">
              <a:hueOff val="-6434176"/>
              <a:satOff val="-8949"/>
              <a:lumOff val="-3432"/>
              <a:alphaOff val="0"/>
            </a:schemeClr>
          </a:fillRef>
          <a:effectRef idx="0">
            <a:schemeClr val="accent5">
              <a:hueOff val="-6434176"/>
              <a:satOff val="-8949"/>
              <a:lumOff val="-3432"/>
              <a:alphaOff val="0"/>
            </a:schemeClr>
          </a:effectRef>
          <a:fontRef idx="minor">
            <a:schemeClr val="lt1"/>
          </a:fontRef>
        </p:style>
        <p:txBody>
          <a:bodyPr/>
          <a:lstStyle/>
          <a:p>
            <a:endParaRPr lang="en-GB"/>
          </a:p>
        </p:txBody>
      </p:sp>
      <p:sp>
        <p:nvSpPr>
          <p:cNvPr id="36" name="Rectangle 35"/>
          <p:cNvSpPr/>
          <p:nvPr/>
        </p:nvSpPr>
        <p:spPr>
          <a:xfrm>
            <a:off x="275577" y="726495"/>
            <a:ext cx="2015424" cy="400110"/>
          </a:xfrm>
          <a:prstGeom prst="rect">
            <a:avLst/>
          </a:prstGeom>
        </p:spPr>
        <p:txBody>
          <a:bodyPr wrap="none">
            <a:spAutoFit/>
          </a:bodyPr>
          <a:lstStyle/>
          <a:p>
            <a:r>
              <a:rPr lang="el-GR" sz="2000" b="1" dirty="0"/>
              <a:t>ΕΝΑΡΞΗ ΣΧΕΔΙΟΥ</a:t>
            </a:r>
            <a:endParaRPr lang="en-GB" sz="2000" b="1" dirty="0"/>
          </a:p>
        </p:txBody>
      </p:sp>
      <p:sp>
        <p:nvSpPr>
          <p:cNvPr id="37" name="Rectangle 36"/>
          <p:cNvSpPr/>
          <p:nvPr/>
        </p:nvSpPr>
        <p:spPr>
          <a:xfrm>
            <a:off x="10352272" y="722057"/>
            <a:ext cx="1744517" cy="400110"/>
          </a:xfrm>
          <a:prstGeom prst="rect">
            <a:avLst/>
          </a:prstGeom>
        </p:spPr>
        <p:txBody>
          <a:bodyPr wrap="none">
            <a:spAutoFit/>
          </a:bodyPr>
          <a:lstStyle/>
          <a:p>
            <a:r>
              <a:rPr lang="el-GR" sz="2000" b="1" dirty="0"/>
              <a:t>ΛΗΞΗ ΣΧΕΔΙΟΥ</a:t>
            </a:r>
            <a:endParaRPr lang="en-GB" sz="2000" b="1" dirty="0"/>
          </a:p>
        </p:txBody>
      </p:sp>
      <p:sp>
        <p:nvSpPr>
          <p:cNvPr id="10" name="Rectangle 9"/>
          <p:cNvSpPr/>
          <p:nvPr/>
        </p:nvSpPr>
        <p:spPr>
          <a:xfrm>
            <a:off x="7857946" y="1983683"/>
            <a:ext cx="3519815" cy="365804"/>
          </a:xfrm>
          <a:prstGeom prst="rect">
            <a:avLst/>
          </a:prstGeom>
          <a:solidFill>
            <a:srgbClr val="43AF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t>ΥΛΟΠΟΙΗΣΗ</a:t>
            </a:r>
            <a:endParaRPr lang="en-GB" b="1" dirty="0"/>
          </a:p>
        </p:txBody>
      </p:sp>
      <p:sp>
        <p:nvSpPr>
          <p:cNvPr id="32" name="Rectangle 31"/>
          <p:cNvSpPr/>
          <p:nvPr/>
        </p:nvSpPr>
        <p:spPr>
          <a:xfrm>
            <a:off x="788041" y="1981651"/>
            <a:ext cx="3519815" cy="365804"/>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t>ΣΧΕΔΙΑΣΜΟΣ</a:t>
            </a:r>
            <a:endParaRPr lang="en-GB" b="1" dirty="0"/>
          </a:p>
        </p:txBody>
      </p:sp>
      <p:sp>
        <p:nvSpPr>
          <p:cNvPr id="35" name="Rectangle 34"/>
          <p:cNvSpPr/>
          <p:nvPr/>
        </p:nvSpPr>
        <p:spPr>
          <a:xfrm>
            <a:off x="4307856" y="1981651"/>
            <a:ext cx="3550090" cy="365804"/>
          </a:xfrm>
          <a:prstGeom prst="rect">
            <a:avLst/>
          </a:prstGeom>
          <a:solidFill>
            <a:srgbClr val="AF4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t>ΠΡΟΕΤΟΙΜΑΣΙΑ</a:t>
            </a:r>
            <a:endParaRPr lang="en-GB" b="1" dirty="0"/>
          </a:p>
        </p:txBody>
      </p:sp>
      <p:sp>
        <p:nvSpPr>
          <p:cNvPr id="38" name="Rectangle 37"/>
          <p:cNvSpPr/>
          <p:nvPr/>
        </p:nvSpPr>
        <p:spPr>
          <a:xfrm>
            <a:off x="797513" y="4322388"/>
            <a:ext cx="10615918" cy="365804"/>
          </a:xfrm>
          <a:prstGeom prst="rect">
            <a:avLst/>
          </a:prstGeom>
          <a:solidFill>
            <a:srgbClr val="43B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t>ΠΑΡΑΚΟΛΟΥΘΗΣΗ</a:t>
            </a:r>
            <a:endParaRPr lang="en-GB" b="1" dirty="0"/>
          </a:p>
        </p:txBody>
      </p:sp>
      <p:sp>
        <p:nvSpPr>
          <p:cNvPr id="39" name="Freeform 38"/>
          <p:cNvSpPr/>
          <p:nvPr/>
        </p:nvSpPr>
        <p:spPr>
          <a:xfrm>
            <a:off x="3037022" y="4979962"/>
            <a:ext cx="7332989" cy="1705133"/>
          </a:xfrm>
          <a:custGeom>
            <a:avLst/>
            <a:gdLst>
              <a:gd name="connsiteX0" fmla="*/ 0 w 1945258"/>
              <a:gd name="connsiteY0" fmla="*/ 0 h 1705133"/>
              <a:gd name="connsiteX1" fmla="*/ 1945258 w 1945258"/>
              <a:gd name="connsiteY1" fmla="*/ 0 h 1705133"/>
              <a:gd name="connsiteX2" fmla="*/ 1945258 w 1945258"/>
              <a:gd name="connsiteY2" fmla="*/ 1705133 h 1705133"/>
              <a:gd name="connsiteX3" fmla="*/ 0 w 1945258"/>
              <a:gd name="connsiteY3" fmla="*/ 1705133 h 1705133"/>
              <a:gd name="connsiteX4" fmla="*/ 0 w 1945258"/>
              <a:gd name="connsiteY4" fmla="*/ 0 h 1705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5258" h="1705133">
                <a:moveTo>
                  <a:pt x="0" y="0"/>
                </a:moveTo>
                <a:lnTo>
                  <a:pt x="1945258" y="0"/>
                </a:lnTo>
                <a:lnTo>
                  <a:pt x="1945258" y="1705133"/>
                </a:lnTo>
                <a:lnTo>
                  <a:pt x="0" y="170513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marL="285750" lvl="0" indent="-285750" algn="l" defTabSz="800100">
              <a:lnSpc>
                <a:spcPct val="90000"/>
              </a:lnSpc>
              <a:spcBef>
                <a:spcPct val="0"/>
              </a:spcBef>
              <a:spcAft>
                <a:spcPct val="35000"/>
              </a:spcAft>
              <a:buFont typeface="Wingdings" panose="05000000000000000000" pitchFamily="2" charset="2"/>
              <a:buChar char="§"/>
            </a:pPr>
            <a:r>
              <a:rPr lang="el-GR" sz="2000" b="1" kern="1200" dirty="0">
                <a:solidFill>
                  <a:schemeClr val="tx1"/>
                </a:solidFill>
              </a:rPr>
              <a:t>Συμμόρφωση με </a:t>
            </a:r>
            <a:r>
              <a:rPr lang="el-GR" sz="2000" b="1" kern="1200" dirty="0">
                <a:solidFill>
                  <a:schemeClr val="tx1"/>
                </a:solidFill>
                <a:hlinkClick r:id="rId3"/>
              </a:rPr>
              <a:t>Πρότυπα Ποιότητας Ε+</a:t>
            </a:r>
            <a:endParaRPr lang="el-GR" sz="2000" b="1" kern="1200" dirty="0">
              <a:solidFill>
                <a:schemeClr val="tx1"/>
              </a:solidFill>
            </a:endParaRPr>
          </a:p>
          <a:p>
            <a:pPr marL="285750" lvl="0" indent="-285750" algn="l" defTabSz="800100">
              <a:lnSpc>
                <a:spcPct val="90000"/>
              </a:lnSpc>
              <a:spcBef>
                <a:spcPct val="0"/>
              </a:spcBef>
              <a:spcAft>
                <a:spcPct val="35000"/>
              </a:spcAft>
              <a:buFont typeface="Wingdings" panose="05000000000000000000" pitchFamily="2" charset="2"/>
              <a:buChar char="§"/>
            </a:pPr>
            <a:r>
              <a:rPr lang="el-GR" sz="2000" b="1" kern="1200" dirty="0">
                <a:solidFill>
                  <a:schemeClr val="tx1"/>
                </a:solidFill>
              </a:rPr>
              <a:t>Αξιολόγηση/Μέτρηση</a:t>
            </a:r>
            <a:r>
              <a:rPr lang="en-US" sz="2000" b="1" kern="1200" dirty="0">
                <a:solidFill>
                  <a:schemeClr val="tx1"/>
                </a:solidFill>
              </a:rPr>
              <a:t> </a:t>
            </a:r>
            <a:r>
              <a:rPr lang="el-GR" sz="2000" b="1" dirty="0">
                <a:solidFill>
                  <a:schemeClr val="tx1"/>
                </a:solidFill>
              </a:rPr>
              <a:t>αντίκτυπου</a:t>
            </a:r>
            <a:r>
              <a:rPr lang="el-GR" sz="2000" b="1" kern="1200" dirty="0">
                <a:solidFill>
                  <a:schemeClr val="tx1"/>
                </a:solidFill>
              </a:rPr>
              <a:t> δραστηριοτήτων που έχουν υλοποιηθεί</a:t>
            </a:r>
          </a:p>
          <a:p>
            <a:pPr marL="285750" lvl="0" indent="-285750" algn="l" defTabSz="800100">
              <a:lnSpc>
                <a:spcPct val="90000"/>
              </a:lnSpc>
              <a:spcBef>
                <a:spcPct val="0"/>
              </a:spcBef>
              <a:spcAft>
                <a:spcPct val="35000"/>
              </a:spcAft>
              <a:buFont typeface="Wingdings" panose="05000000000000000000" pitchFamily="2" charset="2"/>
              <a:buChar char="§"/>
            </a:pPr>
            <a:r>
              <a:rPr lang="el-GR" sz="2000" b="1" dirty="0">
                <a:solidFill>
                  <a:schemeClr val="tx1"/>
                </a:solidFill>
              </a:rPr>
              <a:t>Αξιολόγηση και αναγνώριση μαθησιακών αποτελεσμάτων</a:t>
            </a:r>
            <a:r>
              <a:rPr lang="el-GR" sz="2000" b="1" kern="1200" dirty="0">
                <a:solidFill>
                  <a:schemeClr val="tx1"/>
                </a:solidFill>
              </a:rPr>
              <a:t> </a:t>
            </a:r>
          </a:p>
          <a:p>
            <a:pPr marL="285750" lvl="0" indent="-285750" algn="l" defTabSz="800100">
              <a:lnSpc>
                <a:spcPct val="90000"/>
              </a:lnSpc>
              <a:spcBef>
                <a:spcPct val="0"/>
              </a:spcBef>
              <a:spcAft>
                <a:spcPct val="35000"/>
              </a:spcAft>
              <a:buFont typeface="Wingdings" panose="05000000000000000000" pitchFamily="2" charset="2"/>
              <a:buChar char="§"/>
            </a:pPr>
            <a:r>
              <a:rPr lang="el-GR" sz="2000" b="1" dirty="0">
                <a:solidFill>
                  <a:schemeClr val="tx1"/>
                </a:solidFill>
              </a:rPr>
              <a:t>Διάχυση αποτελεσμάτων εντός και εκτός του Οργανισμού</a:t>
            </a:r>
            <a:endParaRPr lang="el-GR" sz="2000" b="1" kern="1200" dirty="0">
              <a:solidFill>
                <a:schemeClr val="tx1"/>
              </a:solidFill>
            </a:endParaRPr>
          </a:p>
          <a:p>
            <a:pPr marL="285750" lvl="0" indent="-285750" algn="l" defTabSz="800100">
              <a:lnSpc>
                <a:spcPct val="90000"/>
              </a:lnSpc>
              <a:spcBef>
                <a:spcPct val="0"/>
              </a:spcBef>
              <a:spcAft>
                <a:spcPct val="35000"/>
              </a:spcAft>
              <a:buFont typeface="Wingdings" panose="05000000000000000000" pitchFamily="2" charset="2"/>
              <a:buChar char="§"/>
            </a:pPr>
            <a:endParaRPr lang="en-US" sz="2000" kern="1200" dirty="0">
              <a:solidFill>
                <a:schemeClr val="tx1">
                  <a:lumMod val="75000"/>
                  <a:lumOff val="25000"/>
                </a:schemeClr>
              </a:solidFill>
            </a:endParaRPr>
          </a:p>
        </p:txBody>
      </p:sp>
      <p:sp>
        <p:nvSpPr>
          <p:cNvPr id="40" name="Isosceles Triangle 39"/>
          <p:cNvSpPr/>
          <p:nvPr/>
        </p:nvSpPr>
        <p:spPr>
          <a:xfrm rot="2665343">
            <a:off x="9510401" y="2159424"/>
            <a:ext cx="367029" cy="367029"/>
          </a:xfrm>
          <a:prstGeom prst="triangle">
            <a:avLst>
              <a:gd name="adj" fmla="val 100000"/>
            </a:avLst>
          </a:prstGeom>
          <a:solidFill>
            <a:srgbClr val="43AFC0"/>
          </a:solidFill>
          <a:ln>
            <a:noFill/>
          </a:ln>
        </p:spPr>
        <p:style>
          <a:lnRef idx="2">
            <a:schemeClr val="accent5">
              <a:hueOff val="-6434176"/>
              <a:satOff val="-8949"/>
              <a:lumOff val="-3432"/>
              <a:alphaOff val="0"/>
            </a:schemeClr>
          </a:lnRef>
          <a:fillRef idx="1">
            <a:schemeClr val="accent5">
              <a:hueOff val="-6434176"/>
              <a:satOff val="-8949"/>
              <a:lumOff val="-3432"/>
              <a:alphaOff val="0"/>
            </a:schemeClr>
          </a:fillRef>
          <a:effectRef idx="0">
            <a:schemeClr val="accent5">
              <a:hueOff val="-6434176"/>
              <a:satOff val="-8949"/>
              <a:lumOff val="-3432"/>
              <a:alphaOff val="0"/>
            </a:schemeClr>
          </a:effectRef>
          <a:fontRef idx="minor">
            <a:schemeClr val="lt1"/>
          </a:fontRef>
        </p:style>
        <p:txBody>
          <a:bodyPr/>
          <a:lstStyle/>
          <a:p>
            <a:endParaRPr lang="en-GB"/>
          </a:p>
        </p:txBody>
      </p:sp>
      <p:sp>
        <p:nvSpPr>
          <p:cNvPr id="41" name="Freeform 40"/>
          <p:cNvSpPr/>
          <p:nvPr/>
        </p:nvSpPr>
        <p:spPr>
          <a:xfrm>
            <a:off x="4307856" y="2498369"/>
            <a:ext cx="3702214" cy="1705133"/>
          </a:xfrm>
          <a:custGeom>
            <a:avLst/>
            <a:gdLst>
              <a:gd name="connsiteX0" fmla="*/ 0 w 1945258"/>
              <a:gd name="connsiteY0" fmla="*/ 0 h 1705133"/>
              <a:gd name="connsiteX1" fmla="*/ 1945258 w 1945258"/>
              <a:gd name="connsiteY1" fmla="*/ 0 h 1705133"/>
              <a:gd name="connsiteX2" fmla="*/ 1945258 w 1945258"/>
              <a:gd name="connsiteY2" fmla="*/ 1705133 h 1705133"/>
              <a:gd name="connsiteX3" fmla="*/ 0 w 1945258"/>
              <a:gd name="connsiteY3" fmla="*/ 1705133 h 1705133"/>
              <a:gd name="connsiteX4" fmla="*/ 0 w 1945258"/>
              <a:gd name="connsiteY4" fmla="*/ 0 h 1705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5258" h="1705133">
                <a:moveTo>
                  <a:pt x="0" y="0"/>
                </a:moveTo>
                <a:lnTo>
                  <a:pt x="1945258" y="0"/>
                </a:lnTo>
                <a:lnTo>
                  <a:pt x="1945258" y="1705133"/>
                </a:lnTo>
                <a:lnTo>
                  <a:pt x="0" y="170513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marL="285750" indent="-285750" defTabSz="800100">
              <a:spcBef>
                <a:spcPct val="0"/>
              </a:spcBef>
              <a:buFont typeface="Wingdings" panose="05000000000000000000" pitchFamily="2" charset="2"/>
              <a:buChar char="§"/>
            </a:pPr>
            <a:r>
              <a:rPr lang="el-GR" sz="2000" b="1" dirty="0">
                <a:solidFill>
                  <a:schemeClr val="tx1"/>
                </a:solidFill>
              </a:rPr>
              <a:t>Πρακτικές ρυθμίσεις</a:t>
            </a:r>
          </a:p>
          <a:p>
            <a:pPr marL="285750" indent="-285750" defTabSz="800100">
              <a:spcBef>
                <a:spcPct val="0"/>
              </a:spcBef>
              <a:buFont typeface="Wingdings" panose="05000000000000000000" pitchFamily="2" charset="2"/>
              <a:buChar char="§"/>
            </a:pPr>
            <a:r>
              <a:rPr lang="el-GR" sz="2000" b="1" dirty="0">
                <a:solidFill>
                  <a:schemeClr val="tx1"/>
                </a:solidFill>
              </a:rPr>
              <a:t>Μαθησιακά αποτελέσματα </a:t>
            </a:r>
          </a:p>
          <a:p>
            <a:pPr marL="285750" indent="-285750" defTabSz="800100">
              <a:spcBef>
                <a:spcPct val="0"/>
              </a:spcBef>
              <a:buFont typeface="Wingdings" panose="05000000000000000000" pitchFamily="2" charset="2"/>
              <a:buChar char="§"/>
            </a:pPr>
            <a:r>
              <a:rPr lang="el-GR" sz="2000" b="1" dirty="0">
                <a:solidFill>
                  <a:schemeClr val="tx1"/>
                </a:solidFill>
              </a:rPr>
              <a:t>Επιλογή συμμετεχόντων </a:t>
            </a:r>
          </a:p>
          <a:p>
            <a:pPr marL="285750" indent="-285750" defTabSz="800100">
              <a:spcBef>
                <a:spcPct val="0"/>
              </a:spcBef>
              <a:buFont typeface="Wingdings" panose="05000000000000000000" pitchFamily="2" charset="2"/>
              <a:buChar char="§"/>
            </a:pPr>
            <a:r>
              <a:rPr lang="el-GR" sz="2000" b="1" dirty="0">
                <a:solidFill>
                  <a:schemeClr val="tx1"/>
                </a:solidFill>
              </a:rPr>
              <a:t>Κατάρτιση συμφωνιών</a:t>
            </a:r>
          </a:p>
          <a:p>
            <a:pPr marL="285750" indent="-285750" defTabSz="800100">
              <a:spcBef>
                <a:spcPct val="0"/>
              </a:spcBef>
              <a:buFont typeface="Wingdings" panose="05000000000000000000" pitchFamily="2" charset="2"/>
              <a:buChar char="§"/>
            </a:pPr>
            <a:r>
              <a:rPr lang="el-GR" sz="2000" b="1" dirty="0">
                <a:solidFill>
                  <a:schemeClr val="tx1"/>
                </a:solidFill>
              </a:rPr>
              <a:t>Προετοιμασία συμμετεχόντων</a:t>
            </a:r>
            <a:endParaRPr lang="el-GR" sz="2000" dirty="0">
              <a:solidFill>
                <a:schemeClr val="tx1"/>
              </a:solidFill>
            </a:endParaRPr>
          </a:p>
          <a:p>
            <a:pPr lvl="0" defTabSz="800100">
              <a:lnSpc>
                <a:spcPct val="90000"/>
              </a:lnSpc>
              <a:spcBef>
                <a:spcPct val="0"/>
              </a:spcBef>
              <a:spcAft>
                <a:spcPct val="35000"/>
              </a:spcAft>
            </a:pPr>
            <a:endParaRPr lang="el-GR" sz="2000" b="1" dirty="0">
              <a:solidFill>
                <a:schemeClr val="tx1">
                  <a:lumMod val="75000"/>
                  <a:lumOff val="25000"/>
                </a:schemeClr>
              </a:solidFill>
            </a:endParaRPr>
          </a:p>
          <a:p>
            <a:pPr lvl="0" defTabSz="800100">
              <a:lnSpc>
                <a:spcPct val="90000"/>
              </a:lnSpc>
              <a:spcBef>
                <a:spcPct val="0"/>
              </a:spcBef>
              <a:spcAft>
                <a:spcPct val="35000"/>
              </a:spcAft>
            </a:pPr>
            <a:endParaRPr lang="el-GR" sz="2000" b="1" dirty="0">
              <a:solidFill>
                <a:schemeClr val="tx1">
                  <a:lumMod val="75000"/>
                  <a:lumOff val="25000"/>
                </a:schemeClr>
              </a:solidFill>
            </a:endParaRPr>
          </a:p>
        </p:txBody>
      </p:sp>
      <p:sp>
        <p:nvSpPr>
          <p:cNvPr id="42" name="Freeform 41"/>
          <p:cNvSpPr/>
          <p:nvPr/>
        </p:nvSpPr>
        <p:spPr>
          <a:xfrm>
            <a:off x="8247339" y="2527794"/>
            <a:ext cx="3647048" cy="1705133"/>
          </a:xfrm>
          <a:custGeom>
            <a:avLst/>
            <a:gdLst>
              <a:gd name="connsiteX0" fmla="*/ 0 w 1945258"/>
              <a:gd name="connsiteY0" fmla="*/ 0 h 1705133"/>
              <a:gd name="connsiteX1" fmla="*/ 1945258 w 1945258"/>
              <a:gd name="connsiteY1" fmla="*/ 0 h 1705133"/>
              <a:gd name="connsiteX2" fmla="*/ 1945258 w 1945258"/>
              <a:gd name="connsiteY2" fmla="*/ 1705133 h 1705133"/>
              <a:gd name="connsiteX3" fmla="*/ 0 w 1945258"/>
              <a:gd name="connsiteY3" fmla="*/ 1705133 h 1705133"/>
              <a:gd name="connsiteX4" fmla="*/ 0 w 1945258"/>
              <a:gd name="connsiteY4" fmla="*/ 0 h 1705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5258" h="1705133">
                <a:moveTo>
                  <a:pt x="0" y="0"/>
                </a:moveTo>
                <a:lnTo>
                  <a:pt x="1945258" y="0"/>
                </a:lnTo>
                <a:lnTo>
                  <a:pt x="1945258" y="1705133"/>
                </a:lnTo>
                <a:lnTo>
                  <a:pt x="0" y="170513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marL="285750" indent="-285750" defTabSz="800100">
              <a:spcBef>
                <a:spcPct val="0"/>
              </a:spcBef>
              <a:buFont typeface="Wingdings" panose="05000000000000000000" pitchFamily="2" charset="2"/>
              <a:buChar char="§"/>
            </a:pPr>
            <a:r>
              <a:rPr lang="el-GR" sz="2000" b="1" dirty="0">
                <a:solidFill>
                  <a:schemeClr val="tx1"/>
                </a:solidFill>
              </a:rPr>
              <a:t>Υλοποίηση δραστηριοτήτων (βάσει αρχικού σχεδιασμού)</a:t>
            </a:r>
          </a:p>
          <a:p>
            <a:pPr marL="285750" indent="-285750" defTabSz="800100">
              <a:spcBef>
                <a:spcPct val="0"/>
              </a:spcBef>
              <a:buFont typeface="Wingdings" panose="05000000000000000000" pitchFamily="2" charset="2"/>
              <a:buChar char="§"/>
            </a:pPr>
            <a:r>
              <a:rPr lang="el-GR" sz="2000" b="1" dirty="0">
                <a:solidFill>
                  <a:schemeClr val="tx1"/>
                </a:solidFill>
              </a:rPr>
              <a:t>Συνεχής υποστήριξη συμμετέχοντα από τον Οργανισμό</a:t>
            </a:r>
            <a:endParaRPr lang="el-GR" sz="2000" dirty="0">
              <a:solidFill>
                <a:schemeClr val="tx1"/>
              </a:solidFill>
            </a:endParaRPr>
          </a:p>
          <a:p>
            <a:pPr lvl="0" defTabSz="800100">
              <a:lnSpc>
                <a:spcPct val="90000"/>
              </a:lnSpc>
              <a:spcBef>
                <a:spcPct val="0"/>
              </a:spcBef>
              <a:spcAft>
                <a:spcPct val="35000"/>
              </a:spcAft>
            </a:pPr>
            <a:endParaRPr lang="el-GR" sz="2000" b="1" dirty="0">
              <a:solidFill>
                <a:schemeClr val="tx1"/>
              </a:solidFill>
            </a:endParaRPr>
          </a:p>
          <a:p>
            <a:pPr lvl="0" defTabSz="800100">
              <a:lnSpc>
                <a:spcPct val="90000"/>
              </a:lnSpc>
              <a:spcBef>
                <a:spcPct val="0"/>
              </a:spcBef>
              <a:spcAft>
                <a:spcPct val="35000"/>
              </a:spcAft>
            </a:pPr>
            <a:endParaRPr lang="el-GR" sz="2000" b="1" dirty="0">
              <a:solidFill>
                <a:schemeClr val="tx1">
                  <a:lumMod val="75000"/>
                  <a:lumOff val="25000"/>
                </a:schemeClr>
              </a:solidFill>
            </a:endParaRPr>
          </a:p>
        </p:txBody>
      </p:sp>
      <p:sp>
        <p:nvSpPr>
          <p:cNvPr id="43" name="Freeform 42"/>
          <p:cNvSpPr/>
          <p:nvPr/>
        </p:nvSpPr>
        <p:spPr>
          <a:xfrm>
            <a:off x="822143" y="2427479"/>
            <a:ext cx="3400669" cy="1705133"/>
          </a:xfrm>
          <a:custGeom>
            <a:avLst/>
            <a:gdLst>
              <a:gd name="connsiteX0" fmla="*/ 0 w 1945258"/>
              <a:gd name="connsiteY0" fmla="*/ 0 h 1705133"/>
              <a:gd name="connsiteX1" fmla="*/ 1945258 w 1945258"/>
              <a:gd name="connsiteY1" fmla="*/ 0 h 1705133"/>
              <a:gd name="connsiteX2" fmla="*/ 1945258 w 1945258"/>
              <a:gd name="connsiteY2" fmla="*/ 1705133 h 1705133"/>
              <a:gd name="connsiteX3" fmla="*/ 0 w 1945258"/>
              <a:gd name="connsiteY3" fmla="*/ 1705133 h 1705133"/>
              <a:gd name="connsiteX4" fmla="*/ 0 w 1945258"/>
              <a:gd name="connsiteY4" fmla="*/ 0 h 1705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5258" h="1705133">
                <a:moveTo>
                  <a:pt x="0" y="0"/>
                </a:moveTo>
                <a:lnTo>
                  <a:pt x="1945258" y="0"/>
                </a:lnTo>
                <a:lnTo>
                  <a:pt x="1945258" y="1705133"/>
                </a:lnTo>
                <a:lnTo>
                  <a:pt x="0" y="170513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defTabSz="800100">
              <a:spcBef>
                <a:spcPct val="0"/>
              </a:spcBef>
            </a:pPr>
            <a:endParaRPr lang="el-GR" sz="2000" b="1" dirty="0">
              <a:solidFill>
                <a:schemeClr val="tx1">
                  <a:lumMod val="75000"/>
                  <a:lumOff val="25000"/>
                </a:schemeClr>
              </a:solidFill>
            </a:endParaRPr>
          </a:p>
          <a:p>
            <a:pPr marL="285750" indent="-285750" defTabSz="800100">
              <a:spcBef>
                <a:spcPct val="0"/>
              </a:spcBef>
              <a:buFont typeface="Wingdings" panose="05000000000000000000" pitchFamily="2" charset="2"/>
              <a:buChar char="§"/>
            </a:pPr>
            <a:r>
              <a:rPr lang="el-GR" sz="2000" b="1" dirty="0">
                <a:solidFill>
                  <a:schemeClr val="tx1"/>
                </a:solidFill>
              </a:rPr>
              <a:t>Μορφή δραστηριοτήτων</a:t>
            </a:r>
          </a:p>
          <a:p>
            <a:pPr marL="285750" indent="-285750" defTabSz="800100">
              <a:spcBef>
                <a:spcPct val="0"/>
              </a:spcBef>
              <a:buFont typeface="Wingdings" panose="05000000000000000000" pitchFamily="2" charset="2"/>
              <a:buChar char="§"/>
            </a:pPr>
            <a:r>
              <a:rPr lang="el-GR" sz="2000" b="1" dirty="0">
                <a:solidFill>
                  <a:schemeClr val="tx1"/>
                </a:solidFill>
              </a:rPr>
              <a:t>Χρονοδιάγραμμα υλοποίησης</a:t>
            </a:r>
          </a:p>
          <a:p>
            <a:pPr marL="285750" indent="-285750" defTabSz="800100">
              <a:spcBef>
                <a:spcPct val="0"/>
              </a:spcBef>
              <a:buFont typeface="Wingdings" panose="05000000000000000000" pitchFamily="2" charset="2"/>
              <a:buChar char="§"/>
            </a:pPr>
            <a:r>
              <a:rPr lang="el-GR" sz="2000" b="1" dirty="0">
                <a:solidFill>
                  <a:schemeClr val="tx1"/>
                </a:solidFill>
              </a:rPr>
              <a:t>Ανάθεση καθηκόντων </a:t>
            </a:r>
          </a:p>
          <a:p>
            <a:pPr lvl="0" algn="l" defTabSz="800100">
              <a:lnSpc>
                <a:spcPct val="90000"/>
              </a:lnSpc>
              <a:spcBef>
                <a:spcPct val="0"/>
              </a:spcBef>
              <a:spcAft>
                <a:spcPct val="35000"/>
              </a:spcAft>
            </a:pPr>
            <a:endParaRPr lang="el-GR" sz="2000" b="1" dirty="0">
              <a:solidFill>
                <a:schemeClr val="tx1">
                  <a:lumMod val="75000"/>
                  <a:lumOff val="25000"/>
                </a:schemeClr>
              </a:solidFill>
            </a:endParaRPr>
          </a:p>
          <a:p>
            <a:pPr lvl="0" algn="l" defTabSz="800100">
              <a:lnSpc>
                <a:spcPct val="90000"/>
              </a:lnSpc>
              <a:spcBef>
                <a:spcPct val="0"/>
              </a:spcBef>
              <a:spcAft>
                <a:spcPct val="35000"/>
              </a:spcAft>
            </a:pPr>
            <a:endParaRPr lang="el-GR" sz="2000" b="1" dirty="0">
              <a:solidFill>
                <a:schemeClr val="tx1">
                  <a:lumMod val="75000"/>
                  <a:lumOff val="25000"/>
                </a:schemeClr>
              </a:solidFill>
            </a:endParaRPr>
          </a:p>
        </p:txBody>
      </p:sp>
      <p:pic>
        <p:nvPicPr>
          <p:cNvPr id="44" name="Picture 4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34173" y="1084097"/>
            <a:ext cx="780713" cy="780713"/>
          </a:xfrm>
          <a:prstGeom prst="rect">
            <a:avLst/>
          </a:prstGeom>
        </p:spPr>
      </p:pic>
      <p:pic>
        <p:nvPicPr>
          <p:cNvPr id="45" name="Picture 4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7371" y="1095425"/>
            <a:ext cx="780713" cy="780713"/>
          </a:xfrm>
          <a:prstGeom prst="rect">
            <a:avLst/>
          </a:prstGeom>
        </p:spPr>
      </p:pic>
      <p:pic>
        <p:nvPicPr>
          <p:cNvPr id="26" name="Picture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94319" y="5943600"/>
            <a:ext cx="800068" cy="685416"/>
          </a:xfrm>
          <a:prstGeom prst="rect">
            <a:avLst/>
          </a:prstGeom>
        </p:spPr>
      </p:pic>
    </p:spTree>
    <p:extLst>
      <p:ext uri="{BB962C8B-B14F-4D97-AF65-F5344CB8AC3E}">
        <p14:creationId xmlns:p14="http://schemas.microsoft.com/office/powerpoint/2010/main" val="30448866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394" y="-46788"/>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3" name="TextBox 22"/>
          <p:cNvSpPr txBox="1"/>
          <p:nvPr/>
        </p:nvSpPr>
        <p:spPr>
          <a:xfrm>
            <a:off x="596794" y="105612"/>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5" name="Rectangle 24"/>
          <p:cNvSpPr/>
          <p:nvPr/>
        </p:nvSpPr>
        <p:spPr>
          <a:xfrm>
            <a:off x="0" y="-3701"/>
            <a:ext cx="12192000" cy="632533"/>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p:cNvSpPr txBox="1"/>
          <p:nvPr/>
        </p:nvSpPr>
        <p:spPr>
          <a:xfrm>
            <a:off x="444394" y="91889"/>
            <a:ext cx="12232515" cy="492443"/>
          </a:xfrm>
          <a:prstGeom prst="rect">
            <a:avLst/>
          </a:prstGeom>
          <a:noFill/>
        </p:spPr>
        <p:txBody>
          <a:bodyPr wrap="square" rtlCol="0">
            <a:spAutoFit/>
          </a:bodyPr>
          <a:lstStyle/>
          <a:p>
            <a:r>
              <a:rPr lang="el-GR" sz="2600" b="1" dirty="0">
                <a:solidFill>
                  <a:schemeClr val="bg1"/>
                </a:solidFill>
              </a:rPr>
              <a:t>ΜΕΤΡΗΣΗ ΑΝΤΙΚΤΥΠΟΥ - ΠΑΡΑΔΕΙΓΜΑΤΑ</a:t>
            </a:r>
            <a:endParaRPr lang="el-GR" sz="2600" dirty="0">
              <a:solidFill>
                <a:schemeClr val="bg1"/>
              </a:solidFill>
            </a:endParaRPr>
          </a:p>
        </p:txBody>
      </p:sp>
      <p:sp>
        <p:nvSpPr>
          <p:cNvPr id="64" name="Freeform 63"/>
          <p:cNvSpPr/>
          <p:nvPr/>
        </p:nvSpPr>
        <p:spPr>
          <a:xfrm>
            <a:off x="1544320" y="4460092"/>
            <a:ext cx="9100374" cy="1705133"/>
          </a:xfrm>
          <a:custGeom>
            <a:avLst/>
            <a:gdLst>
              <a:gd name="connsiteX0" fmla="*/ 0 w 1945258"/>
              <a:gd name="connsiteY0" fmla="*/ 0 h 1705133"/>
              <a:gd name="connsiteX1" fmla="*/ 1945258 w 1945258"/>
              <a:gd name="connsiteY1" fmla="*/ 0 h 1705133"/>
              <a:gd name="connsiteX2" fmla="*/ 1945258 w 1945258"/>
              <a:gd name="connsiteY2" fmla="*/ 1705133 h 1705133"/>
              <a:gd name="connsiteX3" fmla="*/ 0 w 1945258"/>
              <a:gd name="connsiteY3" fmla="*/ 1705133 h 1705133"/>
              <a:gd name="connsiteX4" fmla="*/ 0 w 1945258"/>
              <a:gd name="connsiteY4" fmla="*/ 0 h 1705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5258" h="1705133">
                <a:moveTo>
                  <a:pt x="0" y="0"/>
                </a:moveTo>
                <a:lnTo>
                  <a:pt x="1945258" y="0"/>
                </a:lnTo>
                <a:lnTo>
                  <a:pt x="1945258" y="1705133"/>
                </a:lnTo>
                <a:lnTo>
                  <a:pt x="0" y="170513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marL="285750" lvl="0" indent="-285750" algn="l" defTabSz="800100">
              <a:lnSpc>
                <a:spcPct val="90000"/>
              </a:lnSpc>
              <a:spcBef>
                <a:spcPct val="0"/>
              </a:spcBef>
              <a:spcAft>
                <a:spcPct val="35000"/>
              </a:spcAft>
              <a:buFont typeface="Wingdings" panose="05000000000000000000" pitchFamily="2" charset="2"/>
              <a:buChar char="§"/>
            </a:pPr>
            <a:endParaRPr lang="en-US" sz="2000" kern="1200" dirty="0">
              <a:solidFill>
                <a:schemeClr val="tx1">
                  <a:lumMod val="75000"/>
                  <a:lumOff val="25000"/>
                </a:schemeClr>
              </a:solidFil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4331" y="5994411"/>
            <a:ext cx="800055" cy="685405"/>
          </a:xfrm>
          <a:prstGeom prst="rect">
            <a:avLst/>
          </a:prstGeom>
        </p:spPr>
      </p:pic>
      <p:sp>
        <p:nvSpPr>
          <p:cNvPr id="3" name="Rectangle 2"/>
          <p:cNvSpPr/>
          <p:nvPr/>
        </p:nvSpPr>
        <p:spPr>
          <a:xfrm>
            <a:off x="4794213" y="932076"/>
            <a:ext cx="2701256" cy="989901"/>
          </a:xfrm>
          <a:prstGeom prst="rect">
            <a:avLst/>
          </a:prstGeom>
          <a:solidFill>
            <a:srgbClr val="9D72B5"/>
          </a:solidFill>
          <a:ln>
            <a:solidFill>
              <a:srgbClr val="9D72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200" dirty="0">
                <a:solidFill>
                  <a:schemeClr val="tx1"/>
                </a:solidFill>
              </a:rPr>
              <a:t>ΜΕΤΡΗΣΗ</a:t>
            </a:r>
          </a:p>
          <a:p>
            <a:pPr algn="ctr"/>
            <a:r>
              <a:rPr lang="el-GR" sz="2200" dirty="0">
                <a:solidFill>
                  <a:schemeClr val="tx1"/>
                </a:solidFill>
              </a:rPr>
              <a:t>ΑΝΤΙΚΤΥΠΟΥ</a:t>
            </a:r>
            <a:endParaRPr lang="en-GB" sz="2200" dirty="0">
              <a:solidFill>
                <a:schemeClr val="tx1"/>
              </a:solidFill>
            </a:endParaRPr>
          </a:p>
        </p:txBody>
      </p:sp>
      <p:sp>
        <p:nvSpPr>
          <p:cNvPr id="4" name="Right Arrow 3"/>
          <p:cNvSpPr/>
          <p:nvPr/>
        </p:nvSpPr>
        <p:spPr>
          <a:xfrm>
            <a:off x="7658523" y="1377026"/>
            <a:ext cx="923205" cy="105040"/>
          </a:xfrm>
          <a:prstGeom prst="rightArrow">
            <a:avLst/>
          </a:prstGeom>
          <a:solidFill>
            <a:srgbClr val="16858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ight Arrow 12"/>
          <p:cNvSpPr/>
          <p:nvPr/>
        </p:nvSpPr>
        <p:spPr>
          <a:xfrm rot="10800000">
            <a:off x="3699356" y="1377860"/>
            <a:ext cx="923205" cy="105040"/>
          </a:xfrm>
          <a:prstGeom prst="rightArrow">
            <a:avLst/>
          </a:prstGeom>
          <a:solidFill>
            <a:srgbClr val="16858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8984608" y="954393"/>
            <a:ext cx="2134889" cy="9899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200" dirty="0">
                <a:solidFill>
                  <a:schemeClr val="tx1"/>
                </a:solidFill>
              </a:rPr>
              <a:t>ΠΟΙΟΤΙΚΑ ΔΕΔΟΜΕΝΑ</a:t>
            </a:r>
            <a:endParaRPr lang="en-GB" sz="2200" dirty="0">
              <a:solidFill>
                <a:schemeClr val="tx1"/>
              </a:solidFill>
            </a:endParaRPr>
          </a:p>
        </p:txBody>
      </p:sp>
      <p:sp>
        <p:nvSpPr>
          <p:cNvPr id="15" name="Rectangle 14"/>
          <p:cNvSpPr/>
          <p:nvPr/>
        </p:nvSpPr>
        <p:spPr>
          <a:xfrm>
            <a:off x="1063046" y="975752"/>
            <a:ext cx="2158326" cy="9899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200" dirty="0">
                <a:solidFill>
                  <a:schemeClr val="tx1"/>
                </a:solidFill>
              </a:rPr>
              <a:t>ΠΟΣΟΤΙΚΑ ΔΕΔΟΜΕΝΑ</a:t>
            </a:r>
            <a:endParaRPr lang="en-GB" sz="2200" dirty="0">
              <a:solidFill>
                <a:schemeClr val="tx1"/>
              </a:solidFill>
            </a:endParaRPr>
          </a:p>
        </p:txBody>
      </p:sp>
      <p:sp>
        <p:nvSpPr>
          <p:cNvPr id="5" name="Rectangle 4"/>
          <p:cNvSpPr/>
          <p:nvPr/>
        </p:nvSpPr>
        <p:spPr>
          <a:xfrm>
            <a:off x="8093339" y="2313605"/>
            <a:ext cx="3801047" cy="2640723"/>
          </a:xfrm>
          <a:prstGeom prst="rect">
            <a:avLst/>
          </a:prstGeom>
        </p:spPr>
        <p:txBody>
          <a:bodyPr wrap="square">
            <a:spAutoFit/>
          </a:bodyPr>
          <a:lstStyle/>
          <a:p>
            <a:pPr marL="285750" indent="-285750">
              <a:lnSpc>
                <a:spcPct val="115000"/>
              </a:lnSpc>
              <a:buFont typeface="Wingdings" panose="05000000000000000000" pitchFamily="2" charset="2"/>
              <a:buChar char="ü"/>
            </a:pPr>
            <a:r>
              <a:rPr lang="el-GR"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Το προσωπικό απέκτησε θετική στάση για συνεργασίες εκτός του οργανισμού</a:t>
            </a:r>
          </a:p>
          <a:p>
            <a:pPr marL="285750" indent="-285750">
              <a:lnSpc>
                <a:spcPct val="115000"/>
              </a:lnSpc>
              <a:buFont typeface="Wingdings" panose="05000000000000000000" pitchFamily="2" charset="2"/>
              <a:buChar char="ü"/>
            </a:pPr>
            <a:r>
              <a:rPr lang="el-GR"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Βελτιώθηκαν οι ψηφιακές δεξιότητες του προσωπικού</a:t>
            </a:r>
          </a:p>
          <a:p>
            <a:pPr marL="285750" indent="-285750">
              <a:lnSpc>
                <a:spcPct val="115000"/>
              </a:lnSpc>
              <a:buFont typeface="Wingdings" panose="05000000000000000000" pitchFamily="2" charset="2"/>
              <a:buChar char="ü"/>
            </a:pPr>
            <a:r>
              <a:rPr lang="el-GR"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Η διοικητική ομάδα απέκτησε εμπειρία διαχείρισης σχεδίων Ε+ </a:t>
            </a:r>
          </a:p>
          <a:p>
            <a:pPr>
              <a:lnSpc>
                <a:spcPct val="115000"/>
              </a:lnSpc>
            </a:pPr>
            <a:endParaRPr lang="el-GR"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16" name="Rectangle 15"/>
          <p:cNvSpPr/>
          <p:nvPr/>
        </p:nvSpPr>
        <p:spPr>
          <a:xfrm>
            <a:off x="943763" y="2308191"/>
            <a:ext cx="4233643" cy="3259097"/>
          </a:xfrm>
          <a:prstGeom prst="rect">
            <a:avLst/>
          </a:prstGeom>
        </p:spPr>
        <p:txBody>
          <a:bodyPr wrap="square">
            <a:spAutoFit/>
          </a:bodyPr>
          <a:lstStyle/>
          <a:p>
            <a:pPr marL="285750" indent="-285750">
              <a:lnSpc>
                <a:spcPct val="115000"/>
              </a:lnSpc>
              <a:buFont typeface="Wingdings" panose="05000000000000000000" pitchFamily="2" charset="2"/>
              <a:buChar char="ü"/>
            </a:pPr>
            <a:r>
              <a:rPr lang="el-GR"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Υλοποιήθηκαν </a:t>
            </a:r>
            <a:r>
              <a:rPr lang="en-US"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3</a:t>
            </a:r>
            <a:r>
              <a:rPr lang="el-GR"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κινητικότητες</a:t>
            </a:r>
            <a:endParaRPr lang="en-US"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a:p>
            <a:pPr marL="285750" indent="-285750">
              <a:lnSpc>
                <a:spcPct val="115000"/>
              </a:lnSpc>
              <a:buFont typeface="Wingdings" panose="05000000000000000000" pitchFamily="2" charset="2"/>
              <a:buChar char="ü"/>
            </a:pPr>
            <a:r>
              <a:rPr lang="el-GR"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Εκπαιδεύτηκαν 3 συμμετέχοντες</a:t>
            </a:r>
          </a:p>
          <a:p>
            <a:pPr marL="285750" indent="-285750">
              <a:lnSpc>
                <a:spcPct val="115000"/>
              </a:lnSpc>
              <a:buFont typeface="Wingdings" panose="05000000000000000000" pitchFamily="2" charset="2"/>
              <a:buChar char="ü"/>
            </a:pPr>
            <a:r>
              <a:rPr lang="el-GR"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Πραγματοποιήθηκαν 3 εσωτερικές εκπαιδεύσεις προς ενημέρωση του προσωπικού που δεν συμμετείχε σε κινητικότητα</a:t>
            </a:r>
          </a:p>
          <a:p>
            <a:pPr marL="285750" indent="-285750">
              <a:lnSpc>
                <a:spcPct val="115000"/>
              </a:lnSpc>
              <a:buFont typeface="Wingdings" panose="05000000000000000000" pitchFamily="2" charset="2"/>
              <a:buChar char="ü"/>
            </a:pPr>
            <a:r>
              <a:rPr lang="el-GR"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Υιοθετήθηκε 1 νέα διαδικασία για την ενσωμάτωση της </a:t>
            </a:r>
            <a:r>
              <a:rPr lang="el-GR" dirty="0" err="1">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αποκτηθείσας</a:t>
            </a:r>
            <a:r>
              <a:rPr lang="el-GR"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γνώσης εντός του οργανισμού </a:t>
            </a:r>
            <a:endParaRPr lang="en-US"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a:p>
            <a:pPr algn="just">
              <a:lnSpc>
                <a:spcPct val="115000"/>
              </a:lnSpc>
            </a:pPr>
            <a:endParaRPr lang="el-GR"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17" name="TextBox 16">
            <a:extLst>
              <a:ext uri="{FF2B5EF4-FFF2-40B4-BE49-F238E27FC236}">
                <a16:creationId xmlns:a16="http://schemas.microsoft.com/office/drawing/2014/main" id="{D48D1C57-8E1C-66C6-A9CE-67CE7778AAB4}"/>
              </a:ext>
            </a:extLst>
          </p:cNvPr>
          <p:cNvSpPr txBox="1"/>
          <p:nvPr/>
        </p:nvSpPr>
        <p:spPr>
          <a:xfrm>
            <a:off x="444394" y="6013947"/>
            <a:ext cx="10200300" cy="646331"/>
          </a:xfrm>
          <a:prstGeom prst="rect">
            <a:avLst/>
          </a:prstGeom>
          <a:solidFill>
            <a:srgbClr val="4EC48D"/>
          </a:solidFill>
          <a:effectLst/>
        </p:spPr>
        <p:txBody>
          <a:bodyPr wrap="square" rtlCol="0">
            <a:spAutoFit/>
          </a:bodyPr>
          <a:lstStyle/>
          <a:p>
            <a:r>
              <a:rPr lang="el-GR" b="1" dirty="0">
                <a:solidFill>
                  <a:srgbClr val="FF0000"/>
                </a:solidFill>
                <a:hlinkClick r:id="rId4">
                  <a:extLst>
                    <a:ext uri="{A12FA001-AC4F-418D-AE19-62706E023703}">
                      <ahyp:hlinkClr xmlns:ahyp="http://schemas.microsoft.com/office/drawing/2018/hyperlinkcolor" val="tx"/>
                    </a:ext>
                  </a:extLst>
                </a:hlinkClick>
              </a:rPr>
              <a:t>! </a:t>
            </a:r>
            <a:r>
              <a:rPr lang="en-US" b="1" dirty="0">
                <a:solidFill>
                  <a:srgbClr val="0563C1"/>
                </a:solidFill>
                <a:hlinkClick r:id="rId4">
                  <a:extLst>
                    <a:ext uri="{A12FA001-AC4F-418D-AE19-62706E023703}">
                      <ahyp:hlinkClr xmlns:ahyp="http://schemas.microsoft.com/office/drawing/2018/hyperlinkcolor" val="tx"/>
                    </a:ext>
                  </a:extLst>
                </a:hlinkClick>
              </a:rPr>
              <a:t>IMPACTTOOL</a:t>
            </a:r>
            <a:r>
              <a:rPr lang="en-US" dirty="0"/>
              <a:t> : </a:t>
            </a:r>
            <a:r>
              <a:rPr lang="el-GR" i="1" dirty="0"/>
              <a:t>Ψηφιακό εργαλείο που </a:t>
            </a:r>
            <a:r>
              <a:rPr lang="el-GR" sz="1800" i="1" dirty="0">
                <a:effectLst/>
                <a:ea typeface="Calibri" panose="020F0502020204030204" pitchFamily="34" charset="0"/>
                <a:cs typeface="Calibri" panose="020F0502020204030204" pitchFamily="34" charset="0"/>
              </a:rPr>
              <a:t>υποστηρίζει δικαιούχους σχεδίων </a:t>
            </a:r>
            <a:r>
              <a:rPr lang="en-GB" sz="1800" i="1" dirty="0">
                <a:effectLst/>
                <a:ea typeface="Calibri" panose="020F0502020204030204" pitchFamily="34" charset="0"/>
                <a:cs typeface="Calibri" panose="020F0502020204030204" pitchFamily="34" charset="0"/>
              </a:rPr>
              <a:t>Erasmus</a:t>
            </a:r>
            <a:r>
              <a:rPr lang="el-GR" sz="1800" i="1" dirty="0">
                <a:effectLst/>
                <a:ea typeface="Calibri" panose="020F0502020204030204" pitchFamily="34" charset="0"/>
                <a:cs typeface="Calibri" panose="020F0502020204030204" pitchFamily="34" charset="0"/>
              </a:rPr>
              <a:t>+ ως προς την παρακολούθηση και αξιολόγηση του αντίκτυπου των δραστηριοτήτων που υλοποιούνται.</a:t>
            </a:r>
          </a:p>
        </p:txBody>
      </p:sp>
    </p:spTree>
    <p:extLst>
      <p:ext uri="{BB962C8B-B14F-4D97-AF65-F5344CB8AC3E}">
        <p14:creationId xmlns:p14="http://schemas.microsoft.com/office/powerpoint/2010/main" val="11242959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394" y="-46788"/>
            <a:ext cx="615713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800" b="1" i="0" u="none" strike="noStrike" kern="1200" cap="none" spc="0" normalizeH="0" baseline="0" noProof="0" dirty="0">
                <a:ln>
                  <a:noFill/>
                </a:ln>
                <a:solidFill>
                  <a:prstClr val="white"/>
                </a:solidFill>
                <a:effectLst/>
                <a:uLnTx/>
                <a:uFillTx/>
                <a:latin typeface="Calibri" panose="020F0502020204030204"/>
                <a:ea typeface="+mn-ea"/>
                <a:cs typeface="+mn-cs"/>
              </a:rPr>
              <a:t>ΥΠΟΣΤΗΡΙΚΤΙΚΑ ΕΓΓΡΑΦΑ</a:t>
            </a:r>
            <a:endPar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TextBox 22"/>
          <p:cNvSpPr txBox="1"/>
          <p:nvPr/>
        </p:nvSpPr>
        <p:spPr>
          <a:xfrm>
            <a:off x="596794" y="105612"/>
            <a:ext cx="615713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800" b="1" i="0" u="none" strike="noStrike" kern="1200" cap="none" spc="0" normalizeH="0" baseline="0" noProof="0" dirty="0">
                <a:ln>
                  <a:noFill/>
                </a:ln>
                <a:solidFill>
                  <a:prstClr val="white"/>
                </a:solidFill>
                <a:effectLst/>
                <a:uLnTx/>
                <a:uFillTx/>
                <a:latin typeface="Calibri" panose="020F0502020204030204"/>
                <a:ea typeface="+mn-ea"/>
                <a:cs typeface="+mn-cs"/>
              </a:rPr>
              <a:t>ΥΠΟΣΤΗΡΙΚΤΙΚΑ ΕΓΓΡΑΦΑ</a:t>
            </a:r>
            <a:endPar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Rectangle 24"/>
          <p:cNvSpPr/>
          <p:nvPr/>
        </p:nvSpPr>
        <p:spPr>
          <a:xfrm>
            <a:off x="0" y="-3701"/>
            <a:ext cx="12192000" cy="632533"/>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TextBox 26"/>
          <p:cNvSpPr txBox="1"/>
          <p:nvPr/>
        </p:nvSpPr>
        <p:spPr>
          <a:xfrm>
            <a:off x="444394" y="91889"/>
            <a:ext cx="5843010" cy="492443"/>
          </a:xfrm>
          <a:prstGeom prst="rect">
            <a:avLst/>
          </a:prstGeom>
          <a:noFill/>
        </p:spPr>
        <p:txBody>
          <a:bodyPr wrap="none" rtlCol="0">
            <a:spAutoFit/>
          </a:bodyPr>
          <a:lstStyle>
            <a:defPPr>
              <a:defRPr lang="en-US"/>
            </a:defPPr>
            <a:lvl1pPr>
              <a:defRPr sz="2600" b="1">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600" b="1" i="0" u="none" strike="noStrike" kern="1200" cap="none" spc="0" normalizeH="0" baseline="0" noProof="0" dirty="0">
                <a:ln>
                  <a:noFill/>
                </a:ln>
                <a:solidFill>
                  <a:prstClr val="white"/>
                </a:solidFill>
                <a:effectLst/>
                <a:uLnTx/>
                <a:uFillTx/>
                <a:latin typeface="Calibri" panose="020F0502020204030204"/>
                <a:ea typeface="+mn-ea"/>
                <a:cs typeface="+mn-cs"/>
              </a:rPr>
              <a:t>ΔΙΑΧΥΣΗ/ΕΠΙΚΟΙΝΩΝΙΑ - ΠΑΡΑΔΕΙΓΜΑΤΑ</a:t>
            </a:r>
          </a:p>
        </p:txBody>
      </p:sp>
      <p:sp>
        <p:nvSpPr>
          <p:cNvPr id="64" name="Freeform 63"/>
          <p:cNvSpPr/>
          <p:nvPr/>
        </p:nvSpPr>
        <p:spPr>
          <a:xfrm>
            <a:off x="1544320" y="4460092"/>
            <a:ext cx="9100374" cy="1705133"/>
          </a:xfrm>
          <a:custGeom>
            <a:avLst/>
            <a:gdLst>
              <a:gd name="connsiteX0" fmla="*/ 0 w 1945258"/>
              <a:gd name="connsiteY0" fmla="*/ 0 h 1705133"/>
              <a:gd name="connsiteX1" fmla="*/ 1945258 w 1945258"/>
              <a:gd name="connsiteY1" fmla="*/ 0 h 1705133"/>
              <a:gd name="connsiteX2" fmla="*/ 1945258 w 1945258"/>
              <a:gd name="connsiteY2" fmla="*/ 1705133 h 1705133"/>
              <a:gd name="connsiteX3" fmla="*/ 0 w 1945258"/>
              <a:gd name="connsiteY3" fmla="*/ 1705133 h 1705133"/>
              <a:gd name="connsiteX4" fmla="*/ 0 w 1945258"/>
              <a:gd name="connsiteY4" fmla="*/ 0 h 1705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5258" h="1705133">
                <a:moveTo>
                  <a:pt x="0" y="0"/>
                </a:moveTo>
                <a:lnTo>
                  <a:pt x="1945258" y="0"/>
                </a:lnTo>
                <a:lnTo>
                  <a:pt x="1945258" y="1705133"/>
                </a:lnTo>
                <a:lnTo>
                  <a:pt x="0" y="170513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marL="285750" marR="0" lvl="0" indent="-285750" algn="l" defTabSz="800100" rtl="0" eaLnBrk="1" fontAlgn="auto" latinLnBrk="0" hangingPunct="1">
              <a:lnSpc>
                <a:spcPct val="90000"/>
              </a:lnSpc>
              <a:spcBef>
                <a:spcPct val="0"/>
              </a:spcBef>
              <a:spcAft>
                <a:spcPct val="35000"/>
              </a:spcAft>
              <a:buClrTx/>
              <a:buSzTx/>
              <a:buFont typeface="Wingdings" panose="05000000000000000000" pitchFamily="2" charset="2"/>
              <a:buChar char="§"/>
              <a:tabLst/>
              <a:defRPr/>
            </a:pPr>
            <a:endParaRPr kumimoji="0" lang="en-US"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4331" y="5994411"/>
            <a:ext cx="800055" cy="685405"/>
          </a:xfrm>
          <a:prstGeom prst="rect">
            <a:avLst/>
          </a:prstGeom>
        </p:spPr>
      </p:pic>
      <p:sp>
        <p:nvSpPr>
          <p:cNvPr id="17" name="TextBox 16"/>
          <p:cNvSpPr txBox="1"/>
          <p:nvPr/>
        </p:nvSpPr>
        <p:spPr>
          <a:xfrm>
            <a:off x="698947" y="796200"/>
            <a:ext cx="10457548" cy="4062651"/>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Παραδείγματα για </a:t>
            </a:r>
            <a:r>
              <a:rPr kumimoji="0" lang="el-GR" sz="2000" b="1" i="0" u="none" strike="noStrike" kern="1200" cap="none" spc="0" normalizeH="0" baseline="0" noProof="0" dirty="0">
                <a:ln>
                  <a:noFill/>
                </a:ln>
                <a:solidFill>
                  <a:srgbClr val="93436B"/>
                </a:solidFill>
                <a:effectLst/>
                <a:uLnTx/>
                <a:uFillTx/>
                <a:latin typeface="Calibri" panose="020F0502020204030204"/>
                <a:ea typeface="+mn-ea"/>
                <a:cs typeface="+mn-cs"/>
              </a:rPr>
              <a:t>δράσεις επικοινωνίας</a:t>
            </a: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Εσωτερική ενημέρωση υπόλοιπου προσωπικού / εκπαιδευομένων από τους συμμετέχοντες σε κινητικότητα (σεμινάριο, παρουσίαση, δειγματικό μάθημα </a:t>
            </a:r>
            <a:r>
              <a:rPr kumimoji="0" lang="el-GR" sz="2000" b="0" i="0" u="none" strike="noStrike" kern="1200" cap="none" spc="0" normalizeH="0" baseline="0" noProof="0" dirty="0" err="1">
                <a:ln>
                  <a:noFill/>
                </a:ln>
                <a:solidFill>
                  <a:prstClr val="black"/>
                </a:solidFill>
                <a:effectLst/>
                <a:uLnTx/>
                <a:uFillTx/>
                <a:latin typeface="Calibri" panose="020F0502020204030204"/>
                <a:ea typeface="+mn-ea"/>
                <a:cs typeface="+mn-cs"/>
              </a:rPr>
              <a:t>κλπ</a:t>
            </a: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Αποτελέσματα κινητικοτήτων</a:t>
            </a:r>
            <a:r>
              <a:rPr lang="el-GR" sz="2000" dirty="0">
                <a:solidFill>
                  <a:prstClr val="black"/>
                </a:solidFill>
                <a:latin typeface="Calibri" panose="020F0502020204030204"/>
              </a:rPr>
              <a:t> - </a:t>
            </a: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πορίσματα σε πλατφόρμες όπως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EPALE</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l-GR" sz="20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hlinkClick r:id="rId5"/>
              </a:rPr>
              <a:t>Ε</a:t>
            </a:r>
            <a:r>
              <a:rPr kumimoji="0" lang="en-US" sz="2000" b="1"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cs typeface="+mn-cs"/>
                <a:hlinkClick r:id="rId5"/>
              </a:rPr>
              <a:t>rasmus</a:t>
            </a:r>
            <a:r>
              <a:rPr kumimoji="0" lang="en-US" sz="20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hlinkClick r:id="rId5"/>
              </a:rPr>
              <a:t>+</a:t>
            </a:r>
            <a:r>
              <a:rPr kumimoji="0" lang="el-GR" sz="20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hlinkClick r:id="rId5"/>
              </a:rPr>
              <a:t> </a:t>
            </a:r>
            <a:r>
              <a:rPr kumimoji="0" lang="en-US" sz="20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hlinkClick r:id="rId5"/>
              </a:rPr>
              <a:t>Project Results Platform</a:t>
            </a:r>
            <a:r>
              <a:rPr kumimoji="0" lang="en-US"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hlinkClick r:id="rId5"/>
              </a:rPr>
              <a:t> </a:t>
            </a:r>
            <a:r>
              <a:rPr kumimoji="0" lang="el-GR"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 , </a:t>
            </a:r>
            <a:r>
              <a:rPr kumimoji="0" lang="en-US" sz="20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hlinkClick r:id="rId6"/>
              </a:rPr>
              <a:t>European School Education Platform</a:t>
            </a: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Ανακοινώσεις σε ιστοσελίδες, πχ εμπλεκόμενων οργανισμών</a:t>
            </a:r>
          </a:p>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Ανακοινώσεις σε ΜΚΔ</a:t>
            </a:r>
          </a:p>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Εκδηλώσεις, παρουσιάσεις, εκδόσεις</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TextBox 17"/>
          <p:cNvSpPr txBox="1"/>
          <p:nvPr/>
        </p:nvSpPr>
        <p:spPr>
          <a:xfrm>
            <a:off x="698947" y="4828679"/>
            <a:ext cx="10551245" cy="967957"/>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000" b="1" i="1" u="none" strike="noStrike" kern="1200" cap="none" spc="0" normalizeH="0" baseline="0" noProof="0" dirty="0">
                <a:ln>
                  <a:noFill/>
                </a:ln>
                <a:solidFill>
                  <a:srgbClr val="FF0000"/>
                </a:solidFill>
                <a:effectLst/>
                <a:uLnTx/>
                <a:uFillTx/>
                <a:latin typeface="Calibri" panose="020F0502020204030204"/>
                <a:ea typeface="+mn-ea"/>
                <a:cs typeface="+mn-cs"/>
              </a:rPr>
              <a:t>!</a:t>
            </a:r>
            <a:r>
              <a:rPr kumimoji="0" lang="en-US" sz="20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l-GR" sz="2000" b="0" i="1" u="none" strike="noStrike" kern="1200" cap="none" spc="0" normalizeH="0" baseline="0" noProof="0" dirty="0">
                <a:ln>
                  <a:noFill/>
                </a:ln>
                <a:solidFill>
                  <a:prstClr val="black"/>
                </a:solidFill>
                <a:effectLst/>
                <a:uLnTx/>
                <a:uFillTx/>
                <a:latin typeface="Calibri" panose="020F0502020204030204"/>
                <a:ea typeface="+mn-ea"/>
                <a:cs typeface="+mn-cs"/>
              </a:rPr>
              <a:t>Οι δικαιούχοι οργανισμοί είναι υποχρεωμένοι να αναγνωρίζουν τη χρηματοδότηση από την Ε.Ε. σε όλες τις δράσεις επικοινωνίας. Συμβουλευθείτε τον</a:t>
            </a:r>
            <a:r>
              <a:rPr kumimoji="0" lang="en-US" sz="20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l-GR" sz="2000" b="0" i="1" u="none" strike="noStrike" kern="1200" cap="none" spc="0" normalizeH="0" baseline="0" noProof="0" dirty="0">
                <a:ln>
                  <a:noFill/>
                </a:ln>
                <a:solidFill>
                  <a:prstClr val="black"/>
                </a:solidFill>
                <a:effectLst/>
                <a:uLnTx/>
                <a:uFillTx/>
                <a:latin typeface="Calibri" panose="020F0502020204030204"/>
                <a:ea typeface="+mn-ea"/>
                <a:cs typeface="+mn-cs"/>
              </a:rPr>
              <a:t>σχετικό </a:t>
            </a:r>
            <a:r>
              <a:rPr kumimoji="0" lang="el-GR" sz="2000" b="0" i="1" u="none" strike="noStrike" kern="1200" cap="none" spc="0" normalizeH="0" baseline="0" noProof="0" dirty="0">
                <a:ln>
                  <a:noFill/>
                </a:ln>
                <a:solidFill>
                  <a:prstClr val="black"/>
                </a:solidFill>
                <a:effectLst/>
                <a:uLnTx/>
                <a:uFillTx/>
                <a:latin typeface="Calibri" panose="020F0502020204030204"/>
                <a:ea typeface="+mn-ea"/>
                <a:cs typeface="+mn-cs"/>
                <a:hlinkClick r:id="rId7"/>
              </a:rPr>
              <a:t>Οδηγό για το Ε+.  </a:t>
            </a:r>
            <a:endParaRPr kumimoji="0" lang="el-GR" sz="20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35453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4003039" y="0"/>
            <a:ext cx="8188961" cy="4033525"/>
          </a:xfrm>
          <a:prstGeom prst="rect">
            <a:avLst/>
          </a:prstGeom>
          <a:solidFill>
            <a:srgbClr val="1EA7A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28439" y="4096580"/>
            <a:ext cx="1743345" cy="1493520"/>
          </a:xfrm>
          <a:prstGeom prst="rect">
            <a:avLst/>
          </a:prstGeom>
        </p:spPr>
      </p:pic>
      <p:grpSp>
        <p:nvGrpSpPr>
          <p:cNvPr id="10" name="Group 9"/>
          <p:cNvGrpSpPr/>
          <p:nvPr/>
        </p:nvGrpSpPr>
        <p:grpSpPr>
          <a:xfrm>
            <a:off x="0" y="1"/>
            <a:ext cx="5890260" cy="4033520"/>
            <a:chOff x="0" y="0"/>
            <a:chExt cx="6023006" cy="1238789"/>
          </a:xfrm>
          <a:solidFill>
            <a:srgbClr val="1EA7AE"/>
          </a:solidFill>
        </p:grpSpPr>
        <p:sp>
          <p:nvSpPr>
            <p:cNvPr id="8" name="Rectangle 7"/>
            <p:cNvSpPr/>
            <p:nvPr/>
          </p:nvSpPr>
          <p:spPr>
            <a:xfrm>
              <a:off x="0" y="0"/>
              <a:ext cx="4526280" cy="123878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Isosceles Triangle 8"/>
            <p:cNvSpPr/>
            <p:nvPr/>
          </p:nvSpPr>
          <p:spPr>
            <a:xfrm>
              <a:off x="3111209" y="0"/>
              <a:ext cx="2911797" cy="1238789"/>
            </a:xfrm>
            <a:prstGeom prst="triangle">
              <a:avLst>
                <a:gd name="adj" fmla="val 4877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5" name="TextBox 4"/>
          <p:cNvSpPr txBox="1"/>
          <p:nvPr/>
        </p:nvSpPr>
        <p:spPr>
          <a:xfrm>
            <a:off x="369415" y="3081627"/>
            <a:ext cx="4825637" cy="713272"/>
          </a:xfrm>
          <a:prstGeom prst="rect">
            <a:avLst/>
          </a:prstGeom>
          <a:noFill/>
        </p:spPr>
        <p:txBody>
          <a:bodyPr wrap="square" rtlCol="0">
            <a:spAutoFit/>
          </a:bodyPr>
          <a:lstStyle/>
          <a:p>
            <a:pPr>
              <a:lnSpc>
                <a:spcPct val="150000"/>
              </a:lnSpc>
            </a:pPr>
            <a:r>
              <a:rPr lang="el-GR" sz="3000" b="1" dirty="0">
                <a:solidFill>
                  <a:schemeClr val="bg1"/>
                </a:solidFill>
              </a:rPr>
              <a:t>4. ΕΡΓΑΛΕΙΑ ΔΙΑΧΕΙΡΙΣΗΣ</a:t>
            </a:r>
          </a:p>
        </p:txBody>
      </p:sp>
      <p:sp>
        <p:nvSpPr>
          <p:cNvPr id="15" name="Rectangle 14"/>
          <p:cNvSpPr/>
          <p:nvPr/>
        </p:nvSpPr>
        <p:spPr>
          <a:xfrm>
            <a:off x="-8616" y="5674180"/>
            <a:ext cx="12200616" cy="1183821"/>
          </a:xfrm>
          <a:prstGeom prst="rect">
            <a:avLst/>
          </a:prstGeom>
          <a:gradFill flip="none" rotWithShape="1">
            <a:gsLst>
              <a:gs pos="0">
                <a:schemeClr val="accent1">
                  <a:lumMod val="5000"/>
                  <a:lumOff val="95000"/>
                </a:schemeClr>
              </a:gs>
              <a:gs pos="74000">
                <a:srgbClr val="9D72B5"/>
              </a:gs>
              <a:gs pos="83000">
                <a:srgbClr val="9D72B5"/>
              </a:gs>
              <a:gs pos="100000">
                <a:srgbClr val="9D72B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p:cNvSpPr txBox="1"/>
          <p:nvPr/>
        </p:nvSpPr>
        <p:spPr>
          <a:xfrm>
            <a:off x="8670931" y="5758258"/>
            <a:ext cx="3200853" cy="707886"/>
          </a:xfrm>
          <a:prstGeom prst="rect">
            <a:avLst/>
          </a:prstGeom>
          <a:noFill/>
        </p:spPr>
        <p:txBody>
          <a:bodyPr wrap="square" rtlCol="0">
            <a:spAutoFit/>
          </a:bodyPr>
          <a:lstStyle/>
          <a:p>
            <a:pPr algn="r"/>
            <a:r>
              <a:rPr lang="el-GR" sz="2000" b="1" dirty="0">
                <a:solidFill>
                  <a:schemeClr val="bg1"/>
                </a:solidFill>
              </a:rPr>
              <a:t>ΒΔ1 – ΔΙΑΧΕΙΡΙΣΗ ΣΧΕΔΙΩΝ</a:t>
            </a:r>
          </a:p>
          <a:p>
            <a:pPr algn="r"/>
            <a:r>
              <a:rPr lang="el-GR" sz="2000" b="1" dirty="0">
                <a:solidFill>
                  <a:schemeClr val="bg1"/>
                </a:solidFill>
              </a:rPr>
              <a:t>ΜΙΚΡΗΣ ΔΙΑΡΚΕΙΑΣ (122)</a:t>
            </a:r>
          </a:p>
        </p:txBody>
      </p:sp>
    </p:spTree>
    <p:extLst>
      <p:ext uri="{BB962C8B-B14F-4D97-AF65-F5344CB8AC3E}">
        <p14:creationId xmlns:p14="http://schemas.microsoft.com/office/powerpoint/2010/main" val="19771377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4409440" y="1"/>
            <a:ext cx="7837494" cy="647699"/>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p:cNvGrpSpPr/>
          <p:nvPr/>
        </p:nvGrpSpPr>
        <p:grpSpPr>
          <a:xfrm>
            <a:off x="0" y="1"/>
            <a:ext cx="6065520" cy="647699"/>
            <a:chOff x="0" y="0"/>
            <a:chExt cx="6023006" cy="1453896"/>
          </a:xfrm>
        </p:grpSpPr>
        <p:sp>
          <p:nvSpPr>
            <p:cNvPr id="7" name="Rectangle 6"/>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Isosceles Triangle 7"/>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2" name="TextBox 1"/>
          <p:cNvSpPr txBox="1"/>
          <p:nvPr/>
        </p:nvSpPr>
        <p:spPr>
          <a:xfrm>
            <a:off x="716955" y="46851"/>
            <a:ext cx="1562159" cy="553998"/>
          </a:xfrm>
          <a:prstGeom prst="rect">
            <a:avLst/>
          </a:prstGeom>
          <a:noFill/>
        </p:spPr>
        <p:txBody>
          <a:bodyPr wrap="none" rtlCol="0">
            <a:spAutoFit/>
          </a:bodyPr>
          <a:lstStyle/>
          <a:p>
            <a:r>
              <a:rPr lang="el-GR" sz="3000" b="1" dirty="0">
                <a:solidFill>
                  <a:schemeClr val="bg1"/>
                </a:solidFill>
              </a:rPr>
              <a:t>ΘΕΜΑΤΑ</a:t>
            </a:r>
            <a:endParaRPr lang="en-GB" sz="3000" b="1" dirty="0">
              <a:solidFill>
                <a:schemeClr val="bg1"/>
              </a:solidFill>
            </a:endParaRPr>
          </a:p>
        </p:txBody>
      </p:sp>
      <p:sp>
        <p:nvSpPr>
          <p:cNvPr id="5" name="Rectangle 4"/>
          <p:cNvSpPr/>
          <p:nvPr/>
        </p:nvSpPr>
        <p:spPr>
          <a:xfrm>
            <a:off x="2010333" y="2296156"/>
            <a:ext cx="5719491" cy="1107996"/>
          </a:xfrm>
          <a:prstGeom prst="rect">
            <a:avLst/>
          </a:prstGeom>
        </p:spPr>
        <p:txBody>
          <a:bodyPr wrap="square">
            <a:spAutoFit/>
          </a:bodyPr>
          <a:lstStyle/>
          <a:p>
            <a:pPr>
              <a:lnSpc>
                <a:spcPct val="150000"/>
              </a:lnSpc>
            </a:pPr>
            <a:r>
              <a:rPr lang="el-GR" sz="2200" b="1" dirty="0"/>
              <a:t>ΧΡΗΜΑΤΟΔΟΤΗΣΗ</a:t>
            </a:r>
            <a:endParaRPr lang="en-US" sz="2200" b="1" dirty="0"/>
          </a:p>
          <a:p>
            <a:pPr>
              <a:lnSpc>
                <a:spcPct val="150000"/>
              </a:lnSpc>
            </a:pPr>
            <a:endParaRPr lang="en-US" sz="2200" b="1" dirty="0"/>
          </a:p>
        </p:txBody>
      </p:sp>
      <p:sp>
        <p:nvSpPr>
          <p:cNvPr id="12" name="Rectangle 11"/>
          <p:cNvSpPr/>
          <p:nvPr/>
        </p:nvSpPr>
        <p:spPr>
          <a:xfrm>
            <a:off x="1053780" y="1260883"/>
            <a:ext cx="687972" cy="641881"/>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4000" b="1" dirty="0"/>
              <a:t>1</a:t>
            </a:r>
            <a:endParaRPr lang="en-GB" sz="4000" b="1" dirty="0"/>
          </a:p>
        </p:txBody>
      </p:sp>
      <p:sp>
        <p:nvSpPr>
          <p:cNvPr id="13" name="Rectangle 12"/>
          <p:cNvSpPr/>
          <p:nvPr/>
        </p:nvSpPr>
        <p:spPr>
          <a:xfrm>
            <a:off x="1053780" y="2296158"/>
            <a:ext cx="687972" cy="641881"/>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4000" b="1" dirty="0"/>
              <a:t>2</a:t>
            </a:r>
            <a:endParaRPr lang="en-GB" sz="4000" b="1" dirty="0"/>
          </a:p>
        </p:txBody>
      </p:sp>
      <p:sp>
        <p:nvSpPr>
          <p:cNvPr id="14" name="Rectangle 13"/>
          <p:cNvSpPr/>
          <p:nvPr/>
        </p:nvSpPr>
        <p:spPr>
          <a:xfrm>
            <a:off x="1053780" y="3361592"/>
            <a:ext cx="687972" cy="641881"/>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4000" b="1" dirty="0"/>
              <a:t>3</a:t>
            </a:r>
            <a:endParaRPr lang="en-GB" sz="4000" b="1" dirty="0"/>
          </a:p>
        </p:txBody>
      </p:sp>
      <p:sp>
        <p:nvSpPr>
          <p:cNvPr id="15" name="Rectangle 14"/>
          <p:cNvSpPr/>
          <p:nvPr/>
        </p:nvSpPr>
        <p:spPr>
          <a:xfrm>
            <a:off x="1053780" y="4427026"/>
            <a:ext cx="687972" cy="641881"/>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4000" b="1" dirty="0"/>
              <a:t>4</a:t>
            </a:r>
            <a:endParaRPr lang="en-GB" sz="4000" b="1" dirty="0"/>
          </a:p>
        </p:txBody>
      </p:sp>
      <p:sp>
        <p:nvSpPr>
          <p:cNvPr id="16" name="Rectangle 15"/>
          <p:cNvSpPr/>
          <p:nvPr/>
        </p:nvSpPr>
        <p:spPr>
          <a:xfrm>
            <a:off x="1053780" y="5419460"/>
            <a:ext cx="687972" cy="641881"/>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4000" b="1" dirty="0"/>
              <a:t>5</a:t>
            </a:r>
            <a:endParaRPr lang="en-GB" sz="4000" b="1" dirty="0"/>
          </a:p>
        </p:txBody>
      </p:sp>
      <p:sp>
        <p:nvSpPr>
          <p:cNvPr id="17" name="Rectangle 16"/>
          <p:cNvSpPr/>
          <p:nvPr/>
        </p:nvSpPr>
        <p:spPr>
          <a:xfrm>
            <a:off x="6826561" y="1277020"/>
            <a:ext cx="687972" cy="641881"/>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4000" b="1" dirty="0"/>
              <a:t>6</a:t>
            </a:r>
            <a:endParaRPr lang="en-GB" sz="4000" b="1" dirty="0"/>
          </a:p>
        </p:txBody>
      </p:sp>
      <p:sp>
        <p:nvSpPr>
          <p:cNvPr id="18" name="Rectangle 17"/>
          <p:cNvSpPr/>
          <p:nvPr/>
        </p:nvSpPr>
        <p:spPr>
          <a:xfrm>
            <a:off x="6826561" y="2296157"/>
            <a:ext cx="687972" cy="641881"/>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4000" b="1" dirty="0"/>
              <a:t>7</a:t>
            </a:r>
            <a:endParaRPr lang="en-GB" sz="4000" b="1" dirty="0"/>
          </a:p>
        </p:txBody>
      </p:sp>
      <p:sp>
        <p:nvSpPr>
          <p:cNvPr id="20" name="Rectangle 19"/>
          <p:cNvSpPr/>
          <p:nvPr/>
        </p:nvSpPr>
        <p:spPr>
          <a:xfrm>
            <a:off x="6826561" y="3361591"/>
            <a:ext cx="687972" cy="641881"/>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4000" b="1" dirty="0"/>
              <a:t>8</a:t>
            </a:r>
            <a:endParaRPr lang="en-GB" sz="4000" b="1" dirty="0"/>
          </a:p>
        </p:txBody>
      </p:sp>
      <p:sp>
        <p:nvSpPr>
          <p:cNvPr id="22" name="Rectangle 21"/>
          <p:cNvSpPr/>
          <p:nvPr/>
        </p:nvSpPr>
        <p:spPr>
          <a:xfrm>
            <a:off x="6826688" y="5419458"/>
            <a:ext cx="687972" cy="641881"/>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800" b="1" dirty="0"/>
              <a:t>10</a:t>
            </a:r>
            <a:endParaRPr lang="en-GB" sz="3800" b="1" dirty="0"/>
          </a:p>
        </p:txBody>
      </p:sp>
      <p:sp>
        <p:nvSpPr>
          <p:cNvPr id="23" name="Rectangle 22"/>
          <p:cNvSpPr/>
          <p:nvPr/>
        </p:nvSpPr>
        <p:spPr>
          <a:xfrm>
            <a:off x="2010333" y="1266885"/>
            <a:ext cx="5719491" cy="769441"/>
          </a:xfrm>
          <a:prstGeom prst="rect">
            <a:avLst/>
          </a:prstGeom>
        </p:spPr>
        <p:txBody>
          <a:bodyPr wrap="square">
            <a:spAutoFit/>
          </a:bodyPr>
          <a:lstStyle/>
          <a:p>
            <a:r>
              <a:rPr lang="el-GR" sz="2200" b="1" dirty="0"/>
              <a:t>ΒΑΣΙΚΑ ΧΑΡΑΚΤΗΡΙΣΤΙΚΑ</a:t>
            </a:r>
          </a:p>
          <a:p>
            <a:r>
              <a:rPr lang="el-GR" sz="2200" b="1" dirty="0"/>
              <a:t>ΣΧΕΔΙΩΝ ΚΑ122</a:t>
            </a:r>
            <a:endParaRPr lang="en-US" sz="2200" b="1" dirty="0"/>
          </a:p>
        </p:txBody>
      </p:sp>
      <p:sp>
        <p:nvSpPr>
          <p:cNvPr id="4" name="Rectangle 3"/>
          <p:cNvSpPr/>
          <p:nvPr/>
        </p:nvSpPr>
        <p:spPr>
          <a:xfrm>
            <a:off x="7897712" y="2444899"/>
            <a:ext cx="3757760" cy="430887"/>
          </a:xfrm>
          <a:prstGeom prst="rect">
            <a:avLst/>
          </a:prstGeom>
        </p:spPr>
        <p:txBody>
          <a:bodyPr wrap="none">
            <a:spAutoFit/>
          </a:bodyPr>
          <a:lstStyle/>
          <a:p>
            <a:r>
              <a:rPr lang="en-US" sz="2200" b="1" dirty="0"/>
              <a:t>SUPPORTING ORGANISATIONS</a:t>
            </a:r>
          </a:p>
        </p:txBody>
      </p:sp>
      <p:sp>
        <p:nvSpPr>
          <p:cNvPr id="24" name="Rectangle 23"/>
          <p:cNvSpPr/>
          <p:nvPr/>
        </p:nvSpPr>
        <p:spPr>
          <a:xfrm>
            <a:off x="2040813" y="3467142"/>
            <a:ext cx="2594428" cy="430887"/>
          </a:xfrm>
          <a:prstGeom prst="rect">
            <a:avLst/>
          </a:prstGeom>
        </p:spPr>
        <p:txBody>
          <a:bodyPr wrap="none">
            <a:spAutoFit/>
          </a:bodyPr>
          <a:lstStyle/>
          <a:p>
            <a:r>
              <a:rPr lang="el-GR" sz="2200" b="1" dirty="0"/>
              <a:t>ΔΙΑΧΕΙΡΙΣΗ</a:t>
            </a:r>
            <a:r>
              <a:rPr lang="el-GR" b="1" dirty="0"/>
              <a:t> </a:t>
            </a:r>
            <a:r>
              <a:rPr lang="el-GR" sz="2200" b="1" dirty="0"/>
              <a:t>ΣΧΕΔΙΩΝ</a:t>
            </a:r>
            <a:endParaRPr lang="en-US" sz="2200" b="1" dirty="0"/>
          </a:p>
        </p:txBody>
      </p:sp>
      <p:sp>
        <p:nvSpPr>
          <p:cNvPr id="25" name="Rectangle 24"/>
          <p:cNvSpPr/>
          <p:nvPr/>
        </p:nvSpPr>
        <p:spPr>
          <a:xfrm>
            <a:off x="2064718" y="4532522"/>
            <a:ext cx="2826415" cy="430887"/>
          </a:xfrm>
          <a:prstGeom prst="rect">
            <a:avLst/>
          </a:prstGeom>
        </p:spPr>
        <p:txBody>
          <a:bodyPr wrap="none">
            <a:spAutoFit/>
          </a:bodyPr>
          <a:lstStyle/>
          <a:p>
            <a:r>
              <a:rPr lang="el-GR" sz="2200" b="1" dirty="0"/>
              <a:t>ΕΡΓΑΛΕΙΑ ΔΙΑΧΕΙΡΙΣΗΣ</a:t>
            </a:r>
            <a:endParaRPr lang="en-US" sz="2200" b="1" dirty="0"/>
          </a:p>
        </p:txBody>
      </p:sp>
      <p:sp>
        <p:nvSpPr>
          <p:cNvPr id="26" name="Rectangle 25"/>
          <p:cNvSpPr/>
          <p:nvPr/>
        </p:nvSpPr>
        <p:spPr>
          <a:xfrm>
            <a:off x="7843075" y="1423322"/>
            <a:ext cx="1061060" cy="430887"/>
          </a:xfrm>
          <a:prstGeom prst="rect">
            <a:avLst/>
          </a:prstGeom>
        </p:spPr>
        <p:txBody>
          <a:bodyPr wrap="none">
            <a:spAutoFit/>
          </a:bodyPr>
          <a:lstStyle/>
          <a:p>
            <a:r>
              <a:rPr lang="el-GR" sz="2200" b="1" dirty="0"/>
              <a:t>ΑΡΧΕΙΟ</a:t>
            </a:r>
            <a:endParaRPr lang="en-US" sz="2200" b="1" dirty="0"/>
          </a:p>
        </p:txBody>
      </p:sp>
      <p:sp>
        <p:nvSpPr>
          <p:cNvPr id="27" name="Rectangle 26"/>
          <p:cNvSpPr/>
          <p:nvPr/>
        </p:nvSpPr>
        <p:spPr>
          <a:xfrm>
            <a:off x="2064718" y="5546724"/>
            <a:ext cx="3203377" cy="430887"/>
          </a:xfrm>
          <a:prstGeom prst="rect">
            <a:avLst/>
          </a:prstGeom>
        </p:spPr>
        <p:txBody>
          <a:bodyPr wrap="none">
            <a:spAutoFit/>
          </a:bodyPr>
          <a:lstStyle/>
          <a:p>
            <a:r>
              <a:rPr lang="el-GR" sz="2200" b="1" dirty="0"/>
              <a:t>ΥΠΟΣΤΗΡΙΚΤΙΚΑ ΕΓΓΡΑΦΑ</a:t>
            </a:r>
            <a:endParaRPr lang="en-US" sz="2200" b="1" dirty="0"/>
          </a:p>
        </p:txBody>
      </p:sp>
      <p:sp>
        <p:nvSpPr>
          <p:cNvPr id="29" name="Rectangle 28"/>
          <p:cNvSpPr/>
          <p:nvPr/>
        </p:nvSpPr>
        <p:spPr>
          <a:xfrm>
            <a:off x="7897712" y="4438962"/>
            <a:ext cx="3416320" cy="430887"/>
          </a:xfrm>
          <a:prstGeom prst="rect">
            <a:avLst/>
          </a:prstGeom>
        </p:spPr>
        <p:txBody>
          <a:bodyPr wrap="none">
            <a:spAutoFit/>
          </a:bodyPr>
          <a:lstStyle/>
          <a:p>
            <a:r>
              <a:rPr lang="el-GR" sz="2200" b="1" dirty="0"/>
              <a:t>ΑΛΛΑΓΕΣ - ΤΡΟΠΟΠΟΙΗΣΕΙΣ</a:t>
            </a:r>
            <a:endParaRPr lang="en-US" sz="2200" b="1" dirty="0"/>
          </a:p>
        </p:txBody>
      </p:sp>
      <p:sp>
        <p:nvSpPr>
          <p:cNvPr id="30" name="Rectangle 29"/>
          <p:cNvSpPr/>
          <p:nvPr/>
        </p:nvSpPr>
        <p:spPr>
          <a:xfrm>
            <a:off x="7897712" y="3415019"/>
            <a:ext cx="2421625" cy="430887"/>
          </a:xfrm>
          <a:prstGeom prst="rect">
            <a:avLst/>
          </a:prstGeom>
        </p:spPr>
        <p:txBody>
          <a:bodyPr wrap="none">
            <a:spAutoFit/>
          </a:bodyPr>
          <a:lstStyle/>
          <a:p>
            <a:r>
              <a:rPr lang="el-GR" sz="2200" b="1" dirty="0"/>
              <a:t>ΚΛΕΙΣΙΜΟ ΣΧΕΔΙΟΥ</a:t>
            </a:r>
            <a:endParaRPr lang="en-US" sz="2200" b="1" dirty="0"/>
          </a:p>
        </p:txBody>
      </p:sp>
      <p:sp>
        <p:nvSpPr>
          <p:cNvPr id="35" name="Rectangle 34"/>
          <p:cNvSpPr/>
          <p:nvPr/>
        </p:nvSpPr>
        <p:spPr>
          <a:xfrm>
            <a:off x="7897712" y="5524956"/>
            <a:ext cx="1152047" cy="430887"/>
          </a:xfrm>
          <a:prstGeom prst="rect">
            <a:avLst/>
          </a:prstGeom>
        </p:spPr>
        <p:txBody>
          <a:bodyPr wrap="none">
            <a:spAutoFit/>
          </a:bodyPr>
          <a:lstStyle/>
          <a:p>
            <a:r>
              <a:rPr lang="el-GR" sz="2200" b="1" dirty="0"/>
              <a:t>ΕΛΕΓΧΟΙ</a:t>
            </a:r>
            <a:endParaRPr lang="en-US" sz="2200" b="1" dirty="0"/>
          </a:p>
        </p:txBody>
      </p:sp>
      <p:sp>
        <p:nvSpPr>
          <p:cNvPr id="36" name="Rectangle 35"/>
          <p:cNvSpPr/>
          <p:nvPr/>
        </p:nvSpPr>
        <p:spPr>
          <a:xfrm>
            <a:off x="6827383" y="4423288"/>
            <a:ext cx="687972" cy="641881"/>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800" b="1" dirty="0"/>
              <a:t>9</a:t>
            </a:r>
            <a:endParaRPr lang="en-GB" sz="3800" b="1" dirty="0"/>
          </a:p>
        </p:txBody>
      </p:sp>
    </p:spTree>
    <p:extLst>
      <p:ext uri="{BB962C8B-B14F-4D97-AF65-F5344CB8AC3E}">
        <p14:creationId xmlns:p14="http://schemas.microsoft.com/office/powerpoint/2010/main" val="17460554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394" y="-46788"/>
            <a:ext cx="615713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800" b="1" i="0" u="none" strike="noStrike" kern="1200" cap="none" spc="0" normalizeH="0" baseline="0" noProof="0" dirty="0">
                <a:ln>
                  <a:noFill/>
                </a:ln>
                <a:solidFill>
                  <a:prstClr val="white"/>
                </a:solidFill>
                <a:effectLst/>
                <a:uLnTx/>
                <a:uFillTx/>
                <a:latin typeface="Calibri" panose="020F0502020204030204"/>
                <a:ea typeface="+mn-ea"/>
                <a:cs typeface="+mn-cs"/>
              </a:rPr>
              <a:t>ΥΠΟΣΤΗΡΙΚΤΙΚΑ ΕΓΓΡΑΦΑ</a:t>
            </a:r>
            <a:endPar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TextBox 22"/>
          <p:cNvSpPr txBox="1"/>
          <p:nvPr/>
        </p:nvSpPr>
        <p:spPr>
          <a:xfrm>
            <a:off x="596794" y="105612"/>
            <a:ext cx="615713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800" b="1" i="0" u="none" strike="noStrike" kern="1200" cap="none" spc="0" normalizeH="0" baseline="0" noProof="0" dirty="0">
                <a:ln>
                  <a:noFill/>
                </a:ln>
                <a:solidFill>
                  <a:prstClr val="white"/>
                </a:solidFill>
                <a:effectLst/>
                <a:uLnTx/>
                <a:uFillTx/>
                <a:latin typeface="Calibri" panose="020F0502020204030204"/>
                <a:ea typeface="+mn-ea"/>
                <a:cs typeface="+mn-cs"/>
              </a:rPr>
              <a:t>ΥΠΟΣΤΗΡΙΚΤΙΚΑ ΕΓΓΡΑΦΑ</a:t>
            </a:r>
            <a:endPar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Rectangle 24"/>
          <p:cNvSpPr/>
          <p:nvPr/>
        </p:nvSpPr>
        <p:spPr>
          <a:xfrm>
            <a:off x="0" y="-3008"/>
            <a:ext cx="8656320" cy="483217"/>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8" name="Group 17"/>
          <p:cNvGrpSpPr/>
          <p:nvPr/>
        </p:nvGrpSpPr>
        <p:grpSpPr>
          <a:xfrm rot="10800000">
            <a:off x="4632960" y="-101"/>
            <a:ext cx="7559040" cy="483216"/>
            <a:chOff x="0" y="0"/>
            <a:chExt cx="6023006" cy="1453896"/>
          </a:xfrm>
        </p:grpSpPr>
        <p:sp>
          <p:nvSpPr>
            <p:cNvPr id="19" name="Rectangle 18"/>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Isosceles Triangle 21"/>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9D72B5"/>
                </a:solidFill>
                <a:effectLst/>
                <a:uLnTx/>
                <a:uFillTx/>
                <a:latin typeface="Calibri" panose="020F0502020204030204"/>
                <a:ea typeface="+mn-ea"/>
                <a:cs typeface="+mn-cs"/>
              </a:endParaRPr>
            </a:p>
          </p:txBody>
        </p:sp>
      </p:grpSp>
      <p:sp>
        <p:nvSpPr>
          <p:cNvPr id="16" name="Rectangle 15"/>
          <p:cNvSpPr/>
          <p:nvPr/>
        </p:nvSpPr>
        <p:spPr>
          <a:xfrm>
            <a:off x="444394" y="1543873"/>
            <a:ext cx="9319397" cy="5016758"/>
          </a:xfrm>
          <a:prstGeom prst="rect">
            <a:avLst/>
          </a:prstGeom>
        </p:spPr>
        <p:txBody>
          <a:bodyPr wrap="square">
            <a:spAutoFit/>
          </a:bodyPr>
          <a:lstStyle/>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Διαδικτυακό εργαλείο για</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τη διαχείριση των εγκεκριμένων σχεδίων και την υποβολή της τελικής έκθεσης</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Επιτρέπει στους δικαιούχους των εγκεκριμένων σχεδίων να έχουν πρόσβαση στις πληροφορίες των σχεδίων τους και να τις διαχειρίζονται</a:t>
            </a: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Ενημέρωση για κινητικότητες:</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1"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Αυτόματη δημιουργία του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Participant Survey </a:t>
            </a:r>
            <a:endPar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800100" marR="0" lvl="1"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Το </a:t>
            </a: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Participant Survey </a:t>
            </a:r>
            <a:r>
              <a:rPr lang="el-GR" sz="2000" dirty="0">
                <a:solidFill>
                  <a:prstClr val="black"/>
                </a:solidFill>
                <a:latin typeface="Calibri" panose="020F0502020204030204"/>
                <a:sym typeface="Wingdings" panose="05000000000000000000" pitchFamily="2" charset="2"/>
              </a:rPr>
              <a:t>α</a:t>
            </a:r>
            <a:r>
              <a:rPr kumimoji="0" lang="el-GR" sz="20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panose="05000000000000000000" pitchFamily="2" charset="2"/>
              </a:rPr>
              <a:t>ποστέλλεται</a:t>
            </a: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 αυτόματα με τη λήξη της κινητικότητας μέσω ηλεκτρονικού ταχυδρομείου στους συμμετέχοντες για να δώσουν ανατροφοδότηση σχετικά με την εμπειρία και εκπαίδευση που είχαν </a:t>
            </a:r>
          </a:p>
          <a:p>
            <a:pPr marL="742950" marR="0" lvl="1"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Αυτόματη ενημέρωση προϋπολογισμού με την καταχώρηση κινητικοτήτων </a:t>
            </a:r>
          </a:p>
          <a:p>
            <a:pPr marL="457200" marR="0" lvl="1" indent="0" algn="just"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Συγγραφή τελικής έκθεσης και ανάρτηση σχετικών αποδεικτικών</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όπου υφίστανται.</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l-GR" sz="2000" b="0" i="1" u="none" strike="noStrike" kern="1200" cap="none" spc="0" normalizeH="0" baseline="0" noProof="0" dirty="0">
                <a:ln>
                  <a:noFill/>
                </a:ln>
                <a:solidFill>
                  <a:prstClr val="black"/>
                </a:solidFill>
                <a:effectLst/>
                <a:uLnTx/>
                <a:uFillTx/>
                <a:latin typeface="Calibri" panose="020F0502020204030204"/>
                <a:ea typeface="+mn-ea"/>
                <a:cs typeface="+mn-cs"/>
              </a:rPr>
              <a:t>Πρόσβαση στο ΒΜ για όλα τα Σχέδια που αφορούν στο πρόγραμμα </a:t>
            </a:r>
            <a:r>
              <a:rPr kumimoji="0" lang="el-GR" sz="2000" b="0" i="1" u="none" strike="noStrike" kern="1200" cap="none" spc="0" normalizeH="0" baseline="0" noProof="0" dirty="0" err="1">
                <a:ln>
                  <a:noFill/>
                </a:ln>
                <a:solidFill>
                  <a:prstClr val="black"/>
                </a:solidFill>
                <a:effectLst/>
                <a:uLnTx/>
                <a:uFillTx/>
                <a:latin typeface="Calibri" panose="020F0502020204030204"/>
                <a:ea typeface="+mn-ea"/>
                <a:cs typeface="+mn-cs"/>
              </a:rPr>
              <a:t>Erasmus</a:t>
            </a:r>
            <a:r>
              <a:rPr kumimoji="0" lang="el-GR" sz="2000" b="0" i="1" u="none" strike="noStrike" kern="1200" cap="none" spc="0" normalizeH="0" baseline="0" noProof="0" dirty="0">
                <a:ln>
                  <a:noFill/>
                </a:ln>
                <a:solidFill>
                  <a:prstClr val="black"/>
                </a:solidFill>
                <a:effectLst/>
                <a:uLnTx/>
                <a:uFillTx/>
                <a:latin typeface="Calibri" panose="020F0502020204030204"/>
                <a:ea typeface="+mn-ea"/>
                <a:cs typeface="+mn-cs"/>
              </a:rPr>
              <a:t>+ για την προγραμματική περίοδο 2021-2027 έχετε μέσω της πλατφόρμας </a:t>
            </a:r>
            <a:r>
              <a:rPr lang="el-GR" sz="2000" i="1" dirty="0">
                <a:solidFill>
                  <a:prstClr val="black"/>
                </a:solidFill>
                <a:latin typeface="Calibri" panose="020F0502020204030204"/>
                <a:hlinkClick r:id="rId3"/>
              </a:rPr>
              <a:t>Erasmus+ and European </a:t>
            </a:r>
            <a:r>
              <a:rPr lang="el-GR" sz="2000" i="1" dirty="0" err="1">
                <a:solidFill>
                  <a:prstClr val="black"/>
                </a:solidFill>
                <a:latin typeface="Calibri" panose="020F0502020204030204"/>
                <a:hlinkClick r:id="rId3"/>
              </a:rPr>
              <a:t>Solidar</a:t>
            </a:r>
            <a:r>
              <a:rPr lang="en-US" sz="2000" i="1" dirty="0">
                <a:solidFill>
                  <a:prstClr val="black"/>
                </a:solidFill>
                <a:latin typeface="Calibri" panose="020F0502020204030204"/>
                <a:hlinkClick r:id="rId3"/>
              </a:rPr>
              <a:t>it</a:t>
            </a:r>
            <a:r>
              <a:rPr lang="el-GR" sz="2000" i="1" dirty="0">
                <a:solidFill>
                  <a:prstClr val="black"/>
                </a:solidFill>
                <a:latin typeface="Calibri" panose="020F0502020204030204"/>
                <a:hlinkClick r:id="rId3"/>
              </a:rPr>
              <a:t>y </a:t>
            </a:r>
            <a:r>
              <a:rPr lang="el-GR" sz="2000" i="1" dirty="0" err="1">
                <a:solidFill>
                  <a:prstClr val="black"/>
                </a:solidFill>
                <a:latin typeface="Calibri" panose="020F0502020204030204"/>
                <a:hlinkClick r:id="rId3"/>
              </a:rPr>
              <a:t>Corps</a:t>
            </a:r>
            <a:r>
              <a:rPr lang="el-GR" sz="2000" i="1" dirty="0">
                <a:solidFill>
                  <a:prstClr val="black"/>
                </a:solidFill>
                <a:latin typeface="Calibri" panose="020F0502020204030204"/>
                <a:hlinkClick r:id="rId3"/>
              </a:rPr>
              <a:t>– </a:t>
            </a:r>
            <a:r>
              <a:rPr lang="el-GR" sz="2000" i="1" dirty="0" err="1">
                <a:solidFill>
                  <a:prstClr val="black"/>
                </a:solidFill>
                <a:latin typeface="Calibri" panose="020F0502020204030204"/>
                <a:hlinkClick r:id="rId3"/>
              </a:rPr>
              <a:t>Single</a:t>
            </a:r>
            <a:r>
              <a:rPr lang="el-GR" sz="2000" i="1" dirty="0">
                <a:solidFill>
                  <a:prstClr val="black"/>
                </a:solidFill>
                <a:latin typeface="Calibri" panose="020F0502020204030204"/>
                <a:hlinkClick r:id="rId3"/>
              </a:rPr>
              <a:t> </a:t>
            </a:r>
            <a:r>
              <a:rPr lang="el-GR" sz="2000" i="1" dirty="0" err="1">
                <a:solidFill>
                  <a:prstClr val="black"/>
                </a:solidFill>
                <a:latin typeface="Calibri" panose="020F0502020204030204"/>
                <a:hlinkClick r:id="rId3"/>
              </a:rPr>
              <a:t>Entry</a:t>
            </a:r>
            <a:r>
              <a:rPr lang="el-GR" sz="2000" i="1" dirty="0">
                <a:solidFill>
                  <a:prstClr val="black"/>
                </a:solidFill>
                <a:latin typeface="Calibri" panose="020F0502020204030204"/>
                <a:hlinkClick r:id="rId3"/>
              </a:rPr>
              <a:t> </a:t>
            </a:r>
            <a:r>
              <a:rPr lang="el-GR" sz="2000" i="1" dirty="0" err="1">
                <a:solidFill>
                  <a:prstClr val="black"/>
                </a:solidFill>
                <a:latin typeface="Calibri" panose="020F0502020204030204"/>
                <a:hlinkClick r:id="rId3"/>
              </a:rPr>
              <a:t>Point</a:t>
            </a:r>
            <a:endParaRPr kumimoji="0" lang="el-GR" sz="20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Rectangle 14"/>
          <p:cNvSpPr/>
          <p:nvPr/>
        </p:nvSpPr>
        <p:spPr>
          <a:xfrm>
            <a:off x="781801" y="756466"/>
            <a:ext cx="3851159"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ED7D31">
                    <a:lumMod val="75000"/>
                  </a:srgbClr>
                </a:solidFill>
                <a:effectLst/>
                <a:uLnTx/>
                <a:uFillTx/>
                <a:latin typeface="Calibri" panose="020F0502020204030204"/>
                <a:ea typeface="+mn-ea"/>
                <a:cs typeface="+mn-cs"/>
              </a:rPr>
              <a:t>Beneficiary Module</a:t>
            </a:r>
            <a:endParaRPr kumimoji="0" lang="el-GR" sz="2800" b="1" i="0" u="none" strike="noStrike" kern="1200" cap="none" spc="0" normalizeH="0" baseline="0" noProof="0" dirty="0">
              <a:ln>
                <a:noFill/>
              </a:ln>
              <a:solidFill>
                <a:srgbClr val="ED7D31">
                  <a:lumMod val="75000"/>
                </a:srgbClr>
              </a:solidFill>
              <a:effectLst/>
              <a:uLnTx/>
              <a:uFillTx/>
              <a:latin typeface="Calibri" panose="020F0502020204030204"/>
              <a:ea typeface="+mn-ea"/>
              <a:cs typeface="+mn-cs"/>
            </a:endParaRPr>
          </a:p>
        </p:txBody>
      </p:sp>
      <p:sp>
        <p:nvSpPr>
          <p:cNvPr id="27" name="TextBox 26"/>
          <p:cNvSpPr txBox="1"/>
          <p:nvPr/>
        </p:nvSpPr>
        <p:spPr>
          <a:xfrm>
            <a:off x="444394" y="-6785"/>
            <a:ext cx="5724131" cy="492443"/>
          </a:xfrm>
          <a:prstGeom prst="rect">
            <a:avLst/>
          </a:prstGeom>
          <a:noFill/>
        </p:spPr>
        <p:txBody>
          <a:bodyPr wrap="none" rtlCol="0">
            <a:spAutoFit/>
          </a:bodyPr>
          <a:lstStyle>
            <a:defPPr>
              <a:defRPr lang="en-US"/>
            </a:defPPr>
            <a:lvl1pPr>
              <a:defRPr sz="2600" b="1">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600" b="1" i="0" u="none" strike="noStrike" kern="1200" cap="none" spc="0" normalizeH="0" baseline="0" noProof="0" dirty="0">
                <a:ln>
                  <a:noFill/>
                </a:ln>
                <a:solidFill>
                  <a:prstClr val="white"/>
                </a:solidFill>
                <a:effectLst/>
                <a:uLnTx/>
                <a:uFillTx/>
                <a:latin typeface="Calibri" panose="020F0502020204030204"/>
                <a:ea typeface="+mn-ea"/>
                <a:cs typeface="+mn-cs"/>
              </a:rPr>
              <a:t>ΒΑΣΙΚΟ ΕΡΓΑΛΕΙΟ ΔΙΑΧΕΙΡΙΣΗΣ ΣΧΕΔΙΩΝ</a:t>
            </a:r>
            <a:endParaRPr kumimoji="0" lang="en-GB" sz="2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Graphic 3" descr="Gears outline">
            <a:extLst>
              <a:ext uri="{FF2B5EF4-FFF2-40B4-BE49-F238E27FC236}">
                <a16:creationId xmlns:a16="http://schemas.microsoft.com/office/drawing/2014/main" id="{5334AE3C-494D-8CCE-6FBB-FFC0AC804F6A}"/>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9763791" y="2961168"/>
            <a:ext cx="2057399" cy="2057399"/>
          </a:xfrm>
          <a:prstGeom prst="rect">
            <a:avLst/>
          </a:prstGeom>
        </p:spPr>
      </p:pic>
    </p:spTree>
    <p:extLst>
      <p:ext uri="{BB962C8B-B14F-4D97-AF65-F5344CB8AC3E}">
        <p14:creationId xmlns:p14="http://schemas.microsoft.com/office/powerpoint/2010/main" val="18671940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394" y="-46788"/>
            <a:ext cx="615713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800" b="1" i="0" u="none" strike="noStrike" kern="1200" cap="none" spc="0" normalizeH="0" baseline="0" noProof="0" dirty="0">
                <a:ln>
                  <a:noFill/>
                </a:ln>
                <a:solidFill>
                  <a:prstClr val="white"/>
                </a:solidFill>
                <a:effectLst/>
                <a:uLnTx/>
                <a:uFillTx/>
                <a:latin typeface="Calibri" panose="020F0502020204030204"/>
                <a:ea typeface="+mn-ea"/>
                <a:cs typeface="+mn-cs"/>
              </a:rPr>
              <a:t>ΥΠΟΣΤΗΡΙΚΤΙΚΑ ΕΓΓΡΑΦΑ</a:t>
            </a:r>
            <a:endPar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TextBox 22"/>
          <p:cNvSpPr txBox="1"/>
          <p:nvPr/>
        </p:nvSpPr>
        <p:spPr>
          <a:xfrm>
            <a:off x="596794" y="105612"/>
            <a:ext cx="615713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800" b="1" i="0" u="none" strike="noStrike" kern="1200" cap="none" spc="0" normalizeH="0" baseline="0" noProof="0" dirty="0">
                <a:ln>
                  <a:noFill/>
                </a:ln>
                <a:solidFill>
                  <a:prstClr val="white"/>
                </a:solidFill>
                <a:effectLst/>
                <a:uLnTx/>
                <a:uFillTx/>
                <a:latin typeface="Calibri" panose="020F0502020204030204"/>
                <a:ea typeface="+mn-ea"/>
                <a:cs typeface="+mn-cs"/>
              </a:rPr>
              <a:t>ΥΠΟΣΤΗΡΙΚΤΙΚΑ ΕΓΓΡΑΦΑ</a:t>
            </a:r>
            <a:endPar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Rectangle 24"/>
          <p:cNvSpPr/>
          <p:nvPr/>
        </p:nvSpPr>
        <p:spPr>
          <a:xfrm>
            <a:off x="0" y="-3008"/>
            <a:ext cx="8656320" cy="483217"/>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8" name="Group 17"/>
          <p:cNvGrpSpPr/>
          <p:nvPr/>
        </p:nvGrpSpPr>
        <p:grpSpPr>
          <a:xfrm rot="10800000">
            <a:off x="4632960" y="-101"/>
            <a:ext cx="7559040" cy="483216"/>
            <a:chOff x="0" y="0"/>
            <a:chExt cx="6023006" cy="1453896"/>
          </a:xfrm>
        </p:grpSpPr>
        <p:sp>
          <p:nvSpPr>
            <p:cNvPr id="19" name="Rectangle 18"/>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Isosceles Triangle 21"/>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9D72B5"/>
                </a:solidFill>
                <a:effectLst/>
                <a:uLnTx/>
                <a:uFillTx/>
                <a:latin typeface="Calibri" panose="020F0502020204030204"/>
                <a:ea typeface="+mn-ea"/>
                <a:cs typeface="+mn-cs"/>
              </a:endParaRPr>
            </a:p>
          </p:txBody>
        </p:sp>
      </p:grpSp>
      <p:sp>
        <p:nvSpPr>
          <p:cNvPr id="10" name="TextBox 9"/>
          <p:cNvSpPr txBox="1"/>
          <p:nvPr/>
        </p:nvSpPr>
        <p:spPr>
          <a:xfrm>
            <a:off x="444394" y="1195672"/>
            <a:ext cx="10990629" cy="477053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Πέραν της </a:t>
            </a:r>
            <a:r>
              <a:rPr kumimoji="0" lang="el-GR" sz="1800" b="0" i="0" u="sng" strike="noStrike" kern="1200" cap="none" spc="0" normalizeH="0" baseline="0" noProof="0" dirty="0">
                <a:ln>
                  <a:noFill/>
                </a:ln>
                <a:solidFill>
                  <a:prstClr val="black"/>
                </a:solidFill>
                <a:effectLst/>
                <a:uLnTx/>
                <a:uFillTx/>
                <a:latin typeface="Calibri" panose="020F0502020204030204"/>
                <a:ea typeface="+mn-ea"/>
                <a:cs typeface="+mn-cs"/>
              </a:rPr>
              <a:t>βασικής συμφωνίας</a:t>
            </a:r>
            <a:r>
              <a:rPr kumimoji="0" lang="el-GR" sz="1800" b="0" i="0"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που αποστέλλεται στον κάθε δικαιούχο, μέρος της συμφωνίας επιχορήγησης αποτελούν τα πιο κάτω παραρτήματα:</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ANNEX </a:t>
            </a:r>
            <a:r>
              <a:rPr kumimoji="0" lang="el-GR" sz="1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1     </a:t>
            </a:r>
            <a:r>
              <a:rPr kumimoji="0" lang="el-GR" sz="1800" b="1" i="0" u="none" strike="noStrike" kern="1200" cap="none" spc="0" normalizeH="0" baseline="0" noProof="0" dirty="0">
                <a:ln>
                  <a:noFill/>
                </a:ln>
                <a:solidFill>
                  <a:prstClr val="black"/>
                </a:solidFill>
                <a:effectLst/>
                <a:uLnTx/>
                <a:uFillTx/>
                <a:latin typeface="Calibri" panose="020F0502020204030204"/>
                <a:ea typeface="+mn-ea"/>
                <a:cs typeface="+mn-cs"/>
              </a:rPr>
              <a:t>Προϋπολογισμός σχεδίου – Αποστέλλεται με την επιστολή έγκρισης και ξανά με τη Συμφωνία</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prstClr val="black"/>
                </a:solidFill>
                <a:effectLst/>
                <a:uLnTx/>
                <a:uFillTx/>
                <a:latin typeface="Calibri" panose="020F0502020204030204"/>
                <a:ea typeface="+mn-ea"/>
                <a:cs typeface="+mn-cs"/>
              </a:rPr>
              <a:t>ΑΝΝΕΧ  2     Ισχύοντες κανονισμοί για τις επιλέξιμες δαπάνες</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prstClr val="black"/>
                </a:solidFill>
                <a:effectLst/>
                <a:uLnTx/>
                <a:uFillTx/>
                <a:latin typeface="Calibri" panose="020F0502020204030204"/>
                <a:ea typeface="+mn-ea"/>
                <a:cs typeface="+mn-cs"/>
              </a:rPr>
              <a:t>ΑΝΝΕΧ  3     Ισχύουσες επιλέξιμες δαπάνες / τιμές ανά κατηγορία</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1" u="none" strike="noStrike" kern="1200" cap="none" spc="0" normalizeH="0" baseline="0" noProof="0" dirty="0">
                <a:ln>
                  <a:noFill/>
                </a:ln>
                <a:solidFill>
                  <a:prstClr val="black"/>
                </a:solidFill>
                <a:effectLst/>
                <a:uLnTx/>
                <a:uFillTx/>
                <a:latin typeface="Calibri" panose="020F0502020204030204"/>
                <a:ea typeface="+mn-ea"/>
                <a:cs typeface="+mn-cs"/>
              </a:rPr>
              <a:t>ΑΝΝΕΧ  4     </a:t>
            </a:r>
            <a:r>
              <a:rPr kumimoji="0" lang="en-US" sz="1800" b="1" i="1" u="none" strike="noStrike" kern="1200" cap="none" spc="0" normalizeH="0" baseline="0" noProof="0" dirty="0">
                <a:ln>
                  <a:noFill/>
                </a:ln>
                <a:solidFill>
                  <a:prstClr val="black"/>
                </a:solidFill>
                <a:effectLst/>
                <a:uLnTx/>
                <a:uFillTx/>
                <a:latin typeface="Calibri" panose="020F0502020204030204"/>
                <a:ea typeface="+mn-ea"/>
                <a:cs typeface="+mn-cs"/>
              </a:rPr>
              <a:t>Accession Form</a:t>
            </a:r>
            <a:r>
              <a:rPr kumimoji="0" lang="en-GB" sz="1800" b="1" i="1" u="none" strike="noStrike" kern="1200" cap="none" spc="0" normalizeH="0" baseline="0" noProof="0" dirty="0">
                <a:ln>
                  <a:noFill/>
                </a:ln>
                <a:solidFill>
                  <a:prstClr val="black"/>
                </a:solidFill>
                <a:effectLst/>
                <a:uLnTx/>
                <a:uFillTx/>
                <a:latin typeface="Calibri" panose="020F0502020204030204"/>
                <a:ea typeface="+mn-ea"/>
                <a:cs typeface="+mn-cs"/>
              </a:rPr>
              <a:t>s</a:t>
            </a:r>
            <a:r>
              <a:rPr kumimoji="0" lang="en-US" sz="1800" b="1" i="1" u="none" strike="noStrike" kern="1200" cap="none" spc="0" normalizeH="0" baseline="0" noProof="0" dirty="0">
                <a:ln>
                  <a:noFill/>
                </a:ln>
                <a:solidFill>
                  <a:prstClr val="black"/>
                </a:solidFill>
                <a:effectLst/>
                <a:uLnTx/>
                <a:uFillTx/>
                <a:latin typeface="Calibri" panose="020F0502020204030204"/>
                <a:ea typeface="+mn-ea"/>
                <a:cs typeface="+mn-cs"/>
              </a:rPr>
              <a:t> for Beneficiaries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l-GR" sz="1800" b="1" i="0" u="none" strike="noStrike" kern="1200" cap="none" spc="0" normalizeH="0" baseline="0" noProof="0" dirty="0">
                <a:ln>
                  <a:noFill/>
                </a:ln>
                <a:solidFill>
                  <a:prstClr val="black"/>
                </a:solidFill>
                <a:effectLst/>
                <a:uLnTx/>
                <a:uFillTx/>
                <a:latin typeface="Calibri" panose="020F0502020204030204"/>
                <a:ea typeface="+mn-ea"/>
                <a:cs typeface="+mn-cs"/>
              </a:rPr>
              <a:t>δεν αφορά τα σχέδια ΚΑ122</a:t>
            </a: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en-US" sz="1800" b="1"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ANNEX  5     Specific Rules </a:t>
            </a:r>
            <a:endParaRPr kumimoji="0" lang="el-GR"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prstClr val="black"/>
                </a:solidFill>
                <a:effectLst/>
                <a:uLnTx/>
                <a:uFillTx/>
                <a:latin typeface="Calibri" panose="020F0502020204030204"/>
                <a:ea typeface="+mn-ea"/>
                <a:cs typeface="+mn-cs"/>
              </a:rPr>
              <a:t>ΑΝΝΕΧ  6     Πρότυπα για τις συμφωνίες μεταξύ δικαιούχου και συμμετεχόντων</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i="0" u="none" strike="noStrike" kern="1200" cap="none" spc="0" normalizeH="0" baseline="0" noProof="0" dirty="0">
                <a:ln>
                  <a:noFill/>
                </a:ln>
                <a:solidFill>
                  <a:prstClr val="black"/>
                </a:solidFill>
                <a:effectLst/>
                <a:uLnTx/>
                <a:uFillTx/>
                <a:latin typeface="Calibri" panose="020F0502020204030204"/>
                <a:ea typeface="+mn-ea"/>
                <a:cs typeface="+mn-cs"/>
              </a:rPr>
              <a:t>Agreement between beneficiaries and participants for mobility of individuals </a:t>
            </a:r>
            <a:endParaRPr kumimoji="0" lang="el-GR" sz="1800" i="0" u="none" strike="noStrike" kern="1200" cap="none" spc="0" normalizeH="0" baseline="0" noProof="0" dirty="0">
              <a:ln>
                <a:noFill/>
              </a:ln>
              <a:solidFill>
                <a:prstClr val="black"/>
              </a:solidFill>
              <a:effectLst/>
              <a:uLnTx/>
              <a:uFillTx/>
              <a:latin typeface="Calibri" panose="020F0502020204030204"/>
              <a:ea typeface="+mn-ea"/>
              <a:cs typeface="+mn-cs"/>
            </a:endParaRPr>
          </a:p>
          <a:p>
            <a:pPr lvl="0">
              <a:defRPr/>
            </a:pPr>
            <a:r>
              <a:rPr kumimoji="0" lang="el-GR" sz="180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l-GR" sz="180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i="0" u="none" strike="noStrike" kern="1200" cap="none" spc="0" normalizeH="0" baseline="0" noProof="0" dirty="0">
                <a:ln>
                  <a:noFill/>
                </a:ln>
                <a:solidFill>
                  <a:prstClr val="black"/>
                </a:solidFill>
                <a:effectLst/>
                <a:uLnTx/>
                <a:uFillTx/>
                <a:latin typeface="Calibri" panose="020F0502020204030204"/>
                <a:ea typeface="+mn-ea"/>
                <a:cs typeface="+mn-cs"/>
              </a:rPr>
              <a:t>  Learning agreement and </a:t>
            </a:r>
            <a:r>
              <a:rPr lang="en-US" dirty="0" err="1">
                <a:solidFill>
                  <a:prstClr val="black"/>
                </a:solidFill>
              </a:rPr>
              <a:t>Europass</a:t>
            </a:r>
            <a:r>
              <a:rPr lang="en-US" dirty="0">
                <a:solidFill>
                  <a:prstClr val="black"/>
                </a:solidFill>
              </a:rPr>
              <a:t> Mobility Certificate </a:t>
            </a:r>
          </a:p>
          <a:p>
            <a:pPr lvl="0">
              <a:defRPr/>
            </a:pPr>
            <a:r>
              <a:rPr kumimoji="0" lang="el-GR" sz="180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i="0" u="none" strike="noStrike" kern="1200" cap="none" spc="0" normalizeH="0" baseline="0" noProof="0" dirty="0">
                <a:ln>
                  <a:noFill/>
                </a:ln>
                <a:solidFill>
                  <a:prstClr val="black"/>
                </a:solidFill>
                <a:effectLst/>
                <a:uLnTx/>
                <a:uFillTx/>
                <a:latin typeface="Calibri" panose="020F0502020204030204"/>
                <a:ea typeface="+mn-ea"/>
                <a:cs typeface="+mn-cs"/>
              </a:rPr>
              <a:t>    </a:t>
            </a:r>
            <a:r>
              <a:rPr lang="en-US" dirty="0">
                <a:solidFill>
                  <a:prstClr val="black"/>
                </a:solidFill>
                <a:latin typeface="Calibri" panose="020F0502020204030204"/>
              </a:rPr>
              <a:t>   </a:t>
            </a:r>
            <a:r>
              <a:rPr kumimoji="0" lang="en-US" sz="1800" i="0" u="none" strike="noStrike" kern="1200" cap="none" spc="0" normalizeH="0" baseline="0" noProof="0" dirty="0">
                <a:ln>
                  <a:noFill/>
                </a:ln>
                <a:solidFill>
                  <a:prstClr val="black"/>
                </a:solidFill>
                <a:effectLst/>
                <a:uLnTx/>
                <a:uFillTx/>
                <a:latin typeface="Calibri" panose="020F0502020204030204"/>
                <a:ea typeface="+mn-ea"/>
                <a:cs typeface="+mn-cs"/>
              </a:rPr>
              <a:t>Learning </a:t>
            </a:r>
            <a:r>
              <a:rPr kumimoji="0" lang="en-US" sz="1800" i="0" u="none" strike="noStrike" kern="1200" cap="none" spc="0" normalizeH="0" baseline="0" noProof="0" dirty="0" err="1">
                <a:ln>
                  <a:noFill/>
                </a:ln>
                <a:solidFill>
                  <a:prstClr val="black"/>
                </a:solidFill>
                <a:effectLst/>
                <a:uLnTx/>
                <a:uFillTx/>
                <a:latin typeface="Calibri" panose="020F0502020204030204"/>
                <a:ea typeface="+mn-ea"/>
                <a:cs typeface="+mn-cs"/>
              </a:rPr>
              <a:t>Programme</a:t>
            </a:r>
            <a:r>
              <a:rPr kumimoji="0" lang="en-US" sz="1800" i="0" u="none" strike="noStrike" kern="1200" cap="none" spc="0" normalizeH="0" baseline="0" noProof="0" dirty="0">
                <a:ln>
                  <a:noFill/>
                </a:ln>
                <a:solidFill>
                  <a:prstClr val="black"/>
                </a:solidFill>
                <a:effectLst/>
                <a:uLnTx/>
                <a:uFillTx/>
                <a:latin typeface="Calibri" panose="020F0502020204030204"/>
                <a:ea typeface="+mn-ea"/>
                <a:cs typeface="+mn-cs"/>
              </a:rPr>
              <a:t> for group activities</a:t>
            </a:r>
          </a:p>
          <a:p>
            <a:pPr lvl="0">
              <a:defRPr/>
            </a:pPr>
            <a:r>
              <a:rPr kumimoji="0" lang="en-GB" sz="1800" i="0" u="none" strike="noStrike" kern="1200" cap="none" spc="0" normalizeH="0" baseline="0" noProof="0" dirty="0">
                <a:ln>
                  <a:noFill/>
                </a:ln>
                <a:solidFill>
                  <a:prstClr val="black"/>
                </a:solidFill>
                <a:effectLst/>
                <a:uLnTx/>
                <a:uFillTx/>
                <a:latin typeface="Calibri" panose="020F0502020204030204"/>
                <a:ea typeface="+mn-ea"/>
                <a:cs typeface="+mn-cs"/>
              </a:rPr>
              <a:t>                       Accompanying Person Certificate (for persons accompanying individuals)</a:t>
            </a:r>
            <a:endParaRPr kumimoji="0" lang="en-US" sz="1800" i="0" u="none" strike="noStrike" kern="1200" cap="none" spc="0" normalizeH="0" baseline="0" noProof="0" dirty="0">
              <a:ln>
                <a:noFill/>
              </a:ln>
              <a:solidFill>
                <a:prstClr val="black"/>
              </a:solidFill>
              <a:effectLst/>
              <a:uLnTx/>
              <a:uFillTx/>
              <a:latin typeface="Calibri" panose="020F0502020204030204"/>
              <a:ea typeface="+mn-ea"/>
              <a:cs typeface="+mn-cs"/>
            </a:endParaRPr>
          </a:p>
          <a:p>
            <a:pPr lvl="0">
              <a:defRPr/>
            </a:pPr>
            <a:r>
              <a:rPr kumimoji="0" lang="en-GB" sz="1800" i="0" u="none" strike="noStrike" kern="1200" cap="none" spc="0" normalizeH="0" baseline="0" noProof="0" dirty="0">
                <a:ln>
                  <a:noFill/>
                </a:ln>
                <a:solidFill>
                  <a:prstClr val="black"/>
                </a:solidFill>
                <a:effectLst/>
                <a:uLnTx/>
                <a:uFillTx/>
                <a:latin typeface="Calibri" panose="020F0502020204030204"/>
                <a:ea typeface="+mn-ea"/>
                <a:cs typeface="+mn-cs"/>
              </a:rPr>
              <a:t>                       Learning agreement with invited experts</a:t>
            </a:r>
            <a:endParaRPr kumimoji="0" lang="el-GR" sz="180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prstClr val="black"/>
                </a:solidFill>
                <a:effectLst/>
                <a:uLnTx/>
                <a:uFillTx/>
                <a:latin typeface="Calibri" panose="020F0502020204030204"/>
                <a:ea typeface="+mn-ea"/>
                <a:cs typeface="+mn-cs"/>
              </a:rPr>
              <a:t>ΑΝΝΕΧ 7     Στοιχεία τραπεζικού λογαριασμού του δικαιούχου</a:t>
            </a:r>
            <a:endPar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l-GR" sz="1600" b="0" i="1" u="none" strike="noStrike" kern="1200" cap="none" spc="0" normalizeH="0" baseline="0" noProof="0" dirty="0">
                <a:ln>
                  <a:noFill/>
                </a:ln>
                <a:solidFill>
                  <a:prstClr val="black"/>
                </a:solidFill>
                <a:effectLst/>
                <a:uLnTx/>
                <a:uFillTx/>
                <a:latin typeface="Calibri" panose="020F0502020204030204"/>
                <a:ea typeface="+mn-ea"/>
                <a:cs typeface="+mn-cs"/>
              </a:rPr>
              <a:t>Όλα τα παραρτήματα βρίσκονται αναρτημένα στην </a:t>
            </a:r>
            <a:r>
              <a:rPr kumimoji="0" lang="el-GR" sz="1600" b="0" i="1" u="none" strike="noStrike" kern="1200" cap="none" spc="0" normalizeH="0" baseline="0" noProof="0" dirty="0">
                <a:ln>
                  <a:noFill/>
                </a:ln>
                <a:solidFill>
                  <a:prstClr val="black"/>
                </a:solidFill>
                <a:effectLst/>
                <a:uLnTx/>
                <a:uFillTx/>
                <a:latin typeface="Calibri" panose="020F0502020204030204"/>
                <a:ea typeface="+mn-ea"/>
                <a:cs typeface="+mn-cs"/>
                <a:hlinkClick r:id="rId3"/>
              </a:rPr>
              <a:t>ιστοσελίδα του ΙΔΕΠ Διά Βίου Μάθησης</a:t>
            </a:r>
            <a:r>
              <a:rPr kumimoji="0" lang="el-GR" sz="1600" b="0" i="1" u="none" strike="noStrike" kern="1200" cap="none" spc="0" normalizeH="0" baseline="0" noProof="0" dirty="0">
                <a:ln>
                  <a:noFill/>
                </a:ln>
                <a:solidFill>
                  <a:prstClr val="black"/>
                </a:solidFill>
                <a:effectLst/>
                <a:uLnTx/>
                <a:uFillTx/>
                <a:latin typeface="Calibri" panose="020F0502020204030204"/>
                <a:ea typeface="+mn-ea"/>
                <a:cs typeface="+mn-cs"/>
              </a:rPr>
              <a:t> – Παραρτήματα Συμφωνιών Επιχορήγησης. </a:t>
            </a:r>
          </a:p>
        </p:txBody>
      </p:sp>
      <p:sp>
        <p:nvSpPr>
          <p:cNvPr id="11" name="Rectangle 10"/>
          <p:cNvSpPr/>
          <p:nvPr/>
        </p:nvSpPr>
        <p:spPr>
          <a:xfrm>
            <a:off x="368194" y="697152"/>
            <a:ext cx="6886046" cy="346119"/>
          </a:xfrm>
          <a:prstGeom prst="rect">
            <a:avLst/>
          </a:prstGeom>
          <a:solidFill>
            <a:srgbClr val="2D9B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400" b="1" i="0" u="none" strike="noStrike" kern="1200" cap="none" spc="0" normalizeH="0" baseline="0" noProof="0" dirty="0">
                <a:ln>
                  <a:noFill/>
                </a:ln>
                <a:solidFill>
                  <a:prstClr val="white"/>
                </a:solidFill>
                <a:effectLst/>
                <a:uLnTx/>
                <a:uFillTx/>
                <a:latin typeface="Calibri" panose="020F0502020204030204"/>
                <a:ea typeface="+mn-ea"/>
                <a:cs typeface="+mn-cs"/>
              </a:rPr>
              <a:t>ΣΥΜΦΩΝΙΑ ΕΠΙΧΟΡΗΓΗΣΗΣ ΚΑΙ ΠΑΡΑΡΤΗΜΑΤΑ</a:t>
            </a:r>
            <a:endParaRPr kumimoji="0" lang="el-GR"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TextBox 26"/>
          <p:cNvSpPr txBox="1"/>
          <p:nvPr/>
        </p:nvSpPr>
        <p:spPr>
          <a:xfrm>
            <a:off x="444394" y="-6785"/>
            <a:ext cx="4599272" cy="492443"/>
          </a:xfrm>
          <a:prstGeom prst="rect">
            <a:avLst/>
          </a:prstGeom>
          <a:noFill/>
        </p:spPr>
        <p:txBody>
          <a:bodyPr wrap="none" rtlCol="0">
            <a:spAutoFit/>
          </a:bodyPr>
          <a:lstStyle>
            <a:defPPr>
              <a:defRPr lang="en-US"/>
            </a:defPPr>
            <a:lvl1pPr>
              <a:defRPr sz="2600" b="1">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600" b="1" i="0" u="none" strike="noStrike" kern="1200" cap="none" spc="0" normalizeH="0" baseline="0" noProof="0" dirty="0">
                <a:ln>
                  <a:noFill/>
                </a:ln>
                <a:solidFill>
                  <a:prstClr val="white"/>
                </a:solidFill>
                <a:effectLst/>
                <a:uLnTx/>
                <a:uFillTx/>
                <a:latin typeface="Calibri" panose="020F0502020204030204"/>
                <a:ea typeface="+mn-ea"/>
                <a:cs typeface="+mn-cs"/>
              </a:rPr>
              <a:t>ΕΡΓΑΛΕΙΑ ΔΙΑΧΕΙΡΙΣΗΣ ΣΧΕΔΙΩΝ</a:t>
            </a:r>
            <a:endParaRPr kumimoji="0" lang="en-GB" sz="2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21148" y="5941526"/>
            <a:ext cx="800068" cy="685416"/>
          </a:xfrm>
          <a:prstGeom prst="rect">
            <a:avLst/>
          </a:prstGeom>
        </p:spPr>
      </p:pic>
    </p:spTree>
    <p:extLst>
      <p:ext uri="{BB962C8B-B14F-4D97-AF65-F5344CB8AC3E}">
        <p14:creationId xmlns:p14="http://schemas.microsoft.com/office/powerpoint/2010/main" val="26942915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4003039" y="0"/>
            <a:ext cx="8188961" cy="4033525"/>
          </a:xfrm>
          <a:prstGeom prst="rect">
            <a:avLst/>
          </a:prstGeom>
          <a:solidFill>
            <a:srgbClr val="1EA7A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28439" y="4096580"/>
            <a:ext cx="1743345" cy="1493520"/>
          </a:xfrm>
          <a:prstGeom prst="rect">
            <a:avLst/>
          </a:prstGeom>
        </p:spPr>
      </p:pic>
      <p:grpSp>
        <p:nvGrpSpPr>
          <p:cNvPr id="10" name="Group 9"/>
          <p:cNvGrpSpPr/>
          <p:nvPr/>
        </p:nvGrpSpPr>
        <p:grpSpPr>
          <a:xfrm>
            <a:off x="0" y="1"/>
            <a:ext cx="5890260" cy="4033520"/>
            <a:chOff x="0" y="0"/>
            <a:chExt cx="6023006" cy="1238789"/>
          </a:xfrm>
          <a:solidFill>
            <a:srgbClr val="1EA7AE"/>
          </a:solidFill>
        </p:grpSpPr>
        <p:sp>
          <p:nvSpPr>
            <p:cNvPr id="8" name="Rectangle 7"/>
            <p:cNvSpPr/>
            <p:nvPr/>
          </p:nvSpPr>
          <p:spPr>
            <a:xfrm>
              <a:off x="0" y="0"/>
              <a:ext cx="4526280" cy="123878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Isosceles Triangle 8"/>
            <p:cNvSpPr/>
            <p:nvPr/>
          </p:nvSpPr>
          <p:spPr>
            <a:xfrm>
              <a:off x="3111209" y="0"/>
              <a:ext cx="2911797" cy="1238789"/>
            </a:xfrm>
            <a:prstGeom prst="triangle">
              <a:avLst>
                <a:gd name="adj" fmla="val 4877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5" name="TextBox 4"/>
          <p:cNvSpPr txBox="1"/>
          <p:nvPr/>
        </p:nvSpPr>
        <p:spPr>
          <a:xfrm>
            <a:off x="369415" y="3081627"/>
            <a:ext cx="4825637" cy="713272"/>
          </a:xfrm>
          <a:prstGeom prst="rect">
            <a:avLst/>
          </a:prstGeom>
          <a:noFill/>
        </p:spPr>
        <p:txBody>
          <a:bodyPr wrap="square" rtlCol="0">
            <a:spAutoFit/>
          </a:bodyPr>
          <a:lstStyle/>
          <a:p>
            <a:pPr>
              <a:lnSpc>
                <a:spcPct val="150000"/>
              </a:lnSpc>
            </a:pPr>
            <a:r>
              <a:rPr lang="el-GR" sz="3000" b="1" dirty="0">
                <a:solidFill>
                  <a:schemeClr val="bg1"/>
                </a:solidFill>
              </a:rPr>
              <a:t>5. ΥΠΟΣΤΗΡΙΚΤΙΚΑ ΕΓΓΡΑΦΑ</a:t>
            </a:r>
          </a:p>
        </p:txBody>
      </p:sp>
      <p:sp>
        <p:nvSpPr>
          <p:cNvPr id="15" name="Rectangle 14"/>
          <p:cNvSpPr/>
          <p:nvPr/>
        </p:nvSpPr>
        <p:spPr>
          <a:xfrm>
            <a:off x="-8616" y="5674180"/>
            <a:ext cx="12200616" cy="1183821"/>
          </a:xfrm>
          <a:prstGeom prst="rect">
            <a:avLst/>
          </a:prstGeom>
          <a:gradFill flip="none" rotWithShape="1">
            <a:gsLst>
              <a:gs pos="0">
                <a:schemeClr val="accent1">
                  <a:lumMod val="5000"/>
                  <a:lumOff val="95000"/>
                </a:schemeClr>
              </a:gs>
              <a:gs pos="74000">
                <a:srgbClr val="9D72B5"/>
              </a:gs>
              <a:gs pos="83000">
                <a:srgbClr val="9D72B5"/>
              </a:gs>
              <a:gs pos="100000">
                <a:srgbClr val="9D72B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p:cNvSpPr txBox="1"/>
          <p:nvPr/>
        </p:nvSpPr>
        <p:spPr>
          <a:xfrm>
            <a:off x="8670931" y="5758258"/>
            <a:ext cx="3200853" cy="707886"/>
          </a:xfrm>
          <a:prstGeom prst="rect">
            <a:avLst/>
          </a:prstGeom>
          <a:noFill/>
        </p:spPr>
        <p:txBody>
          <a:bodyPr wrap="square" rtlCol="0">
            <a:spAutoFit/>
          </a:bodyPr>
          <a:lstStyle/>
          <a:p>
            <a:pPr algn="r"/>
            <a:r>
              <a:rPr lang="el-GR" sz="2000" b="1" dirty="0">
                <a:solidFill>
                  <a:schemeClr val="bg1"/>
                </a:solidFill>
              </a:rPr>
              <a:t>ΒΔ1 – ΔΙΑΧΕΙΡΙΣΗ ΣΧΕΔΙΩΝ</a:t>
            </a:r>
          </a:p>
          <a:p>
            <a:pPr algn="r"/>
            <a:r>
              <a:rPr lang="el-GR" sz="2000" b="1" dirty="0">
                <a:solidFill>
                  <a:schemeClr val="bg1"/>
                </a:solidFill>
              </a:rPr>
              <a:t>ΜΙΚΡΗΣ ΔΙΑΡΚΕΙΑΣ (122)</a:t>
            </a:r>
          </a:p>
        </p:txBody>
      </p:sp>
    </p:spTree>
    <p:extLst>
      <p:ext uri="{BB962C8B-B14F-4D97-AF65-F5344CB8AC3E}">
        <p14:creationId xmlns:p14="http://schemas.microsoft.com/office/powerpoint/2010/main" val="2142442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0" y="-35391"/>
            <a:ext cx="8656320" cy="483217"/>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9" name="Group 28"/>
          <p:cNvGrpSpPr/>
          <p:nvPr/>
        </p:nvGrpSpPr>
        <p:grpSpPr>
          <a:xfrm rot="10800000">
            <a:off x="4632960" y="-35390"/>
            <a:ext cx="7559040" cy="483216"/>
            <a:chOff x="0" y="0"/>
            <a:chExt cx="6023006" cy="1453896"/>
          </a:xfrm>
        </p:grpSpPr>
        <p:sp>
          <p:nvSpPr>
            <p:cNvPr id="30" name="Rectangle 29"/>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Isosceles Triangle 30"/>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5" name="Rounded Rectangle 4"/>
          <p:cNvSpPr/>
          <p:nvPr/>
        </p:nvSpPr>
        <p:spPr>
          <a:xfrm>
            <a:off x="1500990" y="617085"/>
            <a:ext cx="9150394" cy="404767"/>
          </a:xfrm>
          <a:prstGeom prst="round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1611500" y="570306"/>
            <a:ext cx="8544238" cy="461665"/>
          </a:xfrm>
          <a:prstGeom prst="rect">
            <a:avLst/>
          </a:prstGeom>
          <a:noFill/>
        </p:spPr>
        <p:txBody>
          <a:bodyPr wrap="square" rtlCol="0">
            <a:spAutoFit/>
          </a:bodyPr>
          <a:lstStyle/>
          <a:p>
            <a:pPr lvl="0" algn="ctr">
              <a:defRPr/>
            </a:pPr>
            <a:r>
              <a:rPr lang="el-GR" sz="2400" b="1" dirty="0">
                <a:solidFill>
                  <a:schemeClr val="bg1"/>
                </a:solidFill>
                <a:latin typeface="Calibri" panose="020F0502020204030204" pitchFamily="34" charset="0"/>
                <a:ea typeface="Calibri" panose="020F0502020204030204" pitchFamily="34" charset="0"/>
                <a:cs typeface="Calibri" panose="020F0502020204030204" pitchFamily="34" charset="0"/>
              </a:rPr>
              <a:t>Πριν από την κινητικότητα </a:t>
            </a:r>
            <a:r>
              <a:rPr lang="el-GR" b="1" dirty="0">
                <a:solidFill>
                  <a:schemeClr val="bg1"/>
                </a:solidFill>
                <a:latin typeface="Calibri" panose="020F0502020204030204" pitchFamily="34" charset="0"/>
                <a:ea typeface="Calibri" panose="020F0502020204030204" pitchFamily="34" charset="0"/>
                <a:cs typeface="Calibri" panose="020F0502020204030204" pitchFamily="34" charset="0"/>
              </a:rPr>
              <a:t>(εξαιρούνται οι Προπαρασκευαστικές επισκέψεις)</a:t>
            </a:r>
            <a:endParaRPr lang="el-GR" b="1" dirty="0">
              <a:latin typeface="Calibri" panose="020F0502020204030204" pitchFamily="34" charset="0"/>
              <a:ea typeface="Calibri" panose="020F0502020204030204" pitchFamily="34" charset="0"/>
              <a:cs typeface="Calibri" panose="020F050202020403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4319" y="5991564"/>
            <a:ext cx="800068" cy="685416"/>
          </a:xfrm>
          <a:prstGeom prst="rect">
            <a:avLst/>
          </a:prstGeom>
        </p:spPr>
      </p:pic>
      <p:sp>
        <p:nvSpPr>
          <p:cNvPr id="4" name="TextBox 3"/>
          <p:cNvSpPr txBox="1"/>
          <p:nvPr/>
        </p:nvSpPr>
        <p:spPr>
          <a:xfrm>
            <a:off x="292774" y="1355949"/>
            <a:ext cx="7999571" cy="1323439"/>
          </a:xfrm>
          <a:prstGeom prst="rect">
            <a:avLst/>
          </a:prstGeom>
          <a:noFill/>
        </p:spPr>
        <p:txBody>
          <a:bodyPr wrap="square" rtlCol="0">
            <a:spAutoFit/>
          </a:bodyPr>
          <a:lstStyle/>
          <a:p>
            <a:r>
              <a:rPr lang="en-US" sz="2000" b="1" dirty="0"/>
              <a:t>Agreement between beneficiaries and participants for mobility of individuals : </a:t>
            </a:r>
            <a:r>
              <a:rPr lang="el-GR" sz="2000" dirty="0"/>
              <a:t>Υπογράφεται μεταξύ του συμμετέχοντα ή γονέα/κηδεμόνα σε περίπτωση ανηλίκων</a:t>
            </a:r>
            <a:r>
              <a:rPr lang="el-GR" dirty="0"/>
              <a:t> </a:t>
            </a:r>
            <a:r>
              <a:rPr lang="el-GR" sz="2000" dirty="0"/>
              <a:t>και του νόμιμου εκπροσώπου του οργανισμού αποστολής. </a:t>
            </a:r>
            <a:endParaRPr lang="en-US" sz="2000" dirty="0"/>
          </a:p>
        </p:txBody>
      </p:sp>
      <p:cxnSp>
        <p:nvCxnSpPr>
          <p:cNvPr id="9" name="Straight Connector 8"/>
          <p:cNvCxnSpPr/>
          <p:nvPr/>
        </p:nvCxnSpPr>
        <p:spPr>
          <a:xfrm>
            <a:off x="295248" y="2701373"/>
            <a:ext cx="1156187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32509" y="4255360"/>
            <a:ext cx="1156187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34402" y="5988174"/>
            <a:ext cx="1156187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92774" y="2749056"/>
            <a:ext cx="7901464" cy="1600438"/>
          </a:xfrm>
          <a:prstGeom prst="rect">
            <a:avLst/>
          </a:prstGeom>
          <a:noFill/>
        </p:spPr>
        <p:txBody>
          <a:bodyPr wrap="square" rtlCol="0">
            <a:spAutoFit/>
          </a:bodyPr>
          <a:lstStyle/>
          <a:p>
            <a:r>
              <a:rPr lang="en-US" sz="2000" b="1" dirty="0"/>
              <a:t>Learning Agreement </a:t>
            </a:r>
            <a:r>
              <a:rPr lang="en-US" sz="2000" dirty="0"/>
              <a:t>: </a:t>
            </a:r>
            <a:r>
              <a:rPr lang="el-GR" sz="2000" dirty="0"/>
              <a:t>Υπογράφεται μεταξύ του οργανισμού αποστολής, οργανισμού υποδοχής και συμμετέχοντα</a:t>
            </a:r>
            <a:r>
              <a:rPr lang="en-GB" sz="2000" dirty="0"/>
              <a:t> (+ </a:t>
            </a:r>
            <a:r>
              <a:rPr lang="el-GR" sz="2000" dirty="0"/>
              <a:t>του γονέα/κηδεμόνα, στην περίπτωση που ο συμμετέχων είναι ανήλικος)</a:t>
            </a:r>
          </a:p>
          <a:p>
            <a:r>
              <a:rPr lang="el-GR" sz="2000" dirty="0"/>
              <a:t>- Μαθησιακά αποτελέσματα</a:t>
            </a:r>
          </a:p>
          <a:p>
            <a:endParaRPr lang="el-GR" dirty="0"/>
          </a:p>
        </p:txBody>
      </p:sp>
      <p:sp>
        <p:nvSpPr>
          <p:cNvPr id="10" name="TextBox 9"/>
          <p:cNvSpPr txBox="1"/>
          <p:nvPr/>
        </p:nvSpPr>
        <p:spPr>
          <a:xfrm>
            <a:off x="292774" y="4183502"/>
            <a:ext cx="8044405" cy="1862048"/>
          </a:xfrm>
          <a:prstGeom prst="rect">
            <a:avLst/>
          </a:prstGeom>
          <a:noFill/>
        </p:spPr>
        <p:txBody>
          <a:bodyPr wrap="square" rtlCol="0">
            <a:spAutoFit/>
          </a:bodyPr>
          <a:lstStyle/>
          <a:p>
            <a:pPr>
              <a:spcAft>
                <a:spcPts val="1800"/>
              </a:spcAft>
            </a:pPr>
            <a:r>
              <a:rPr lang="en-US" sz="2000" b="1" dirty="0"/>
              <a:t>Learning </a:t>
            </a:r>
            <a:r>
              <a:rPr lang="en-US" sz="2000" b="1" dirty="0" err="1"/>
              <a:t>Programme</a:t>
            </a:r>
            <a:r>
              <a:rPr lang="en-US" sz="2000" b="1" dirty="0"/>
              <a:t> for group activities: </a:t>
            </a:r>
            <a:r>
              <a:rPr lang="el-GR" sz="2000" dirty="0"/>
              <a:t>Υπογράφεται μεταξύ του οργανισμού αποστολής και οργανισμού υποδοχής</a:t>
            </a:r>
            <a:r>
              <a:rPr lang="en-US" sz="2000" dirty="0"/>
              <a:t> </a:t>
            </a:r>
            <a:r>
              <a:rPr lang="el-GR" sz="2000" dirty="0"/>
              <a:t>και </a:t>
            </a:r>
            <a:r>
              <a:rPr lang="en-US" sz="2000" dirty="0"/>
              <a:t> </a:t>
            </a:r>
            <a:r>
              <a:rPr lang="el-GR" sz="2000" dirty="0"/>
              <a:t>επικεφαλής της ομαδικής κινητικότητας</a:t>
            </a:r>
            <a:r>
              <a:rPr lang="en-US" sz="2000" dirty="0"/>
              <a:t>. </a:t>
            </a:r>
          </a:p>
          <a:p>
            <a:pPr>
              <a:spcAft>
                <a:spcPts val="1800"/>
              </a:spcAft>
            </a:pPr>
            <a:r>
              <a:rPr lang="en-US" sz="2000" dirty="0"/>
              <a:t>- </a:t>
            </a:r>
            <a:r>
              <a:rPr lang="el-GR" sz="2000" dirty="0"/>
              <a:t>Περιλαμβάνει λίστα συμμετεχόντων, συμπεριλαμβανομένων των συνοδών</a:t>
            </a:r>
          </a:p>
        </p:txBody>
      </p:sp>
      <p:sp>
        <p:nvSpPr>
          <p:cNvPr id="11" name="TextBox 10"/>
          <p:cNvSpPr txBox="1"/>
          <p:nvPr/>
        </p:nvSpPr>
        <p:spPr>
          <a:xfrm>
            <a:off x="365704" y="5933774"/>
            <a:ext cx="7898543" cy="984885"/>
          </a:xfrm>
          <a:prstGeom prst="rect">
            <a:avLst/>
          </a:prstGeom>
          <a:noFill/>
        </p:spPr>
        <p:txBody>
          <a:bodyPr wrap="square" rtlCol="0">
            <a:spAutoFit/>
          </a:bodyPr>
          <a:lstStyle/>
          <a:p>
            <a:r>
              <a:rPr lang="en-US" sz="2000" b="1" dirty="0"/>
              <a:t>Learning Agreement with invited expert: </a:t>
            </a:r>
            <a:r>
              <a:rPr lang="el-GR" sz="2000" dirty="0"/>
              <a:t>Υπογράφεται μεταξύ του δικαιούχου οργανισμού και του προσκεκλημένου εμπειρογνώμονα </a:t>
            </a:r>
            <a:endParaRPr lang="en-GB" sz="2000" dirty="0"/>
          </a:p>
          <a:p>
            <a:endParaRPr lang="en-GB" dirty="0"/>
          </a:p>
        </p:txBody>
      </p:sp>
      <p:sp>
        <p:nvSpPr>
          <p:cNvPr id="22" name="TextBox 21"/>
          <p:cNvSpPr txBox="1"/>
          <p:nvPr/>
        </p:nvSpPr>
        <p:spPr>
          <a:xfrm>
            <a:off x="8287346" y="1074330"/>
            <a:ext cx="3607041" cy="1538883"/>
          </a:xfrm>
          <a:prstGeom prst="rect">
            <a:avLst/>
          </a:prstGeom>
          <a:noFill/>
        </p:spPr>
        <p:txBody>
          <a:bodyPr wrap="square" rtlCol="0">
            <a:spAutoFit/>
          </a:bodyPr>
          <a:lstStyle/>
          <a:p>
            <a:r>
              <a:rPr lang="el-GR" sz="2000" b="1" dirty="0"/>
              <a:t>Υποχρεωτικό</a:t>
            </a:r>
            <a:r>
              <a:rPr lang="el-GR" sz="2200" dirty="0"/>
              <a:t> </a:t>
            </a:r>
            <a:r>
              <a:rPr lang="el-GR" dirty="0"/>
              <a:t>για όλους</a:t>
            </a:r>
          </a:p>
          <a:p>
            <a:r>
              <a:rPr lang="el-GR" dirty="0"/>
              <a:t>τους τύπους κινητικοτήτων </a:t>
            </a:r>
          </a:p>
          <a:p>
            <a:r>
              <a:rPr lang="el-GR" dirty="0"/>
              <a:t>εκτός της </a:t>
            </a:r>
            <a:r>
              <a:rPr lang="en-US" dirty="0"/>
              <a:t>“Invited Expert”</a:t>
            </a:r>
            <a:r>
              <a:rPr lang="el-GR" dirty="0"/>
              <a:t>.</a:t>
            </a:r>
          </a:p>
          <a:p>
            <a:r>
              <a:rPr lang="el-GR" dirty="0"/>
              <a:t>Για ομαδικές κινητικότητες</a:t>
            </a:r>
            <a:r>
              <a:rPr lang="en-US" dirty="0"/>
              <a:t> </a:t>
            </a:r>
            <a:r>
              <a:rPr lang="el-GR" dirty="0"/>
              <a:t>δεν είναι υποχρεωτικό αλλά </a:t>
            </a:r>
            <a:r>
              <a:rPr lang="el-GR" b="1" dirty="0"/>
              <a:t>συστήνεται</a:t>
            </a:r>
            <a:endParaRPr lang="en-GB" dirty="0"/>
          </a:p>
        </p:txBody>
      </p:sp>
      <p:sp>
        <p:nvSpPr>
          <p:cNvPr id="23" name="TextBox 22"/>
          <p:cNvSpPr txBox="1"/>
          <p:nvPr/>
        </p:nvSpPr>
        <p:spPr>
          <a:xfrm>
            <a:off x="8304075" y="2706317"/>
            <a:ext cx="3758971" cy="1477328"/>
          </a:xfrm>
          <a:prstGeom prst="rect">
            <a:avLst/>
          </a:prstGeom>
          <a:noFill/>
        </p:spPr>
        <p:txBody>
          <a:bodyPr wrap="square" rtlCol="0">
            <a:spAutoFit/>
          </a:bodyPr>
          <a:lstStyle/>
          <a:p>
            <a:r>
              <a:rPr lang="el-GR" b="1" dirty="0"/>
              <a:t>Υποχρεωτικό</a:t>
            </a:r>
            <a:r>
              <a:rPr lang="el-GR" dirty="0"/>
              <a:t> για όλους</a:t>
            </a:r>
          </a:p>
          <a:p>
            <a:r>
              <a:rPr lang="el-GR" dirty="0"/>
              <a:t>τους τύπους ατομικών κινητικοτήτων </a:t>
            </a:r>
          </a:p>
          <a:p>
            <a:r>
              <a:rPr lang="el-GR" dirty="0"/>
              <a:t>εκτός των: </a:t>
            </a:r>
            <a:r>
              <a:rPr lang="en-US" dirty="0"/>
              <a:t>“Invited Expert”</a:t>
            </a:r>
            <a:r>
              <a:rPr lang="el-GR" dirty="0"/>
              <a:t> (ειδικό έντυπο) και </a:t>
            </a:r>
            <a:r>
              <a:rPr lang="en-GB" dirty="0"/>
              <a:t>“Courses and Training” (</a:t>
            </a:r>
            <a:r>
              <a:rPr lang="el-GR" dirty="0"/>
              <a:t>προαιρετικό).</a:t>
            </a:r>
          </a:p>
        </p:txBody>
      </p:sp>
      <p:sp>
        <p:nvSpPr>
          <p:cNvPr id="25" name="TextBox 24"/>
          <p:cNvSpPr txBox="1"/>
          <p:nvPr/>
        </p:nvSpPr>
        <p:spPr>
          <a:xfrm>
            <a:off x="8304075" y="4504771"/>
            <a:ext cx="2851678" cy="677108"/>
          </a:xfrm>
          <a:prstGeom prst="rect">
            <a:avLst/>
          </a:prstGeom>
          <a:noFill/>
        </p:spPr>
        <p:txBody>
          <a:bodyPr wrap="none" rtlCol="0">
            <a:spAutoFit/>
          </a:bodyPr>
          <a:lstStyle/>
          <a:p>
            <a:r>
              <a:rPr lang="el-GR" sz="2000" b="1" dirty="0"/>
              <a:t>Υποχρεωτικό</a:t>
            </a:r>
            <a:r>
              <a:rPr lang="el-GR" dirty="0"/>
              <a:t> για ομαδικές</a:t>
            </a:r>
          </a:p>
          <a:p>
            <a:r>
              <a:rPr lang="el-GR" dirty="0"/>
              <a:t>κινητικότητες</a:t>
            </a:r>
            <a:endParaRPr lang="en-GB" dirty="0"/>
          </a:p>
        </p:txBody>
      </p:sp>
      <p:sp>
        <p:nvSpPr>
          <p:cNvPr id="27" name="TextBox 26"/>
          <p:cNvSpPr txBox="1"/>
          <p:nvPr/>
        </p:nvSpPr>
        <p:spPr>
          <a:xfrm>
            <a:off x="8385437" y="5918124"/>
            <a:ext cx="1990225" cy="677108"/>
          </a:xfrm>
          <a:prstGeom prst="rect">
            <a:avLst/>
          </a:prstGeom>
          <a:noFill/>
        </p:spPr>
        <p:txBody>
          <a:bodyPr wrap="none" rtlCol="0">
            <a:spAutoFit/>
          </a:bodyPr>
          <a:lstStyle/>
          <a:p>
            <a:r>
              <a:rPr lang="el-GR" sz="2000" b="1" dirty="0"/>
              <a:t>Υποχρεωτικό</a:t>
            </a:r>
            <a:r>
              <a:rPr lang="el-GR" dirty="0"/>
              <a:t> για </a:t>
            </a:r>
            <a:endParaRPr lang="en-US" dirty="0"/>
          </a:p>
          <a:p>
            <a:r>
              <a:rPr lang="en-US" dirty="0"/>
              <a:t>“Invited Expert”</a:t>
            </a:r>
            <a:endParaRPr lang="en-GB" dirty="0"/>
          </a:p>
        </p:txBody>
      </p:sp>
      <p:sp>
        <p:nvSpPr>
          <p:cNvPr id="7" name="TextBox 6">
            <a:extLst>
              <a:ext uri="{FF2B5EF4-FFF2-40B4-BE49-F238E27FC236}">
                <a16:creationId xmlns:a16="http://schemas.microsoft.com/office/drawing/2014/main" id="{6E4E9D17-9F4C-3986-CE7E-A9F595B56109}"/>
              </a:ext>
            </a:extLst>
          </p:cNvPr>
          <p:cNvSpPr txBox="1"/>
          <p:nvPr/>
        </p:nvSpPr>
        <p:spPr>
          <a:xfrm>
            <a:off x="311724" y="-4560"/>
            <a:ext cx="4618893" cy="492443"/>
          </a:xfrm>
          <a:prstGeom prst="rect">
            <a:avLst/>
          </a:prstGeom>
          <a:noFill/>
        </p:spPr>
        <p:txBody>
          <a:bodyPr wrap="square" rtlCol="0">
            <a:spAutoFit/>
          </a:bodyPr>
          <a:lstStyle/>
          <a:p>
            <a:r>
              <a:rPr lang="el-GR" sz="2600" b="1" dirty="0">
                <a:solidFill>
                  <a:schemeClr val="bg1"/>
                </a:solidFill>
              </a:rPr>
              <a:t>ΥΠΟΣΤΗΡΙΚΤΙΚΑ ΕΓΓΡΑΦΑ (1)</a:t>
            </a:r>
          </a:p>
        </p:txBody>
      </p:sp>
    </p:spTree>
    <p:extLst>
      <p:ext uri="{BB962C8B-B14F-4D97-AF65-F5344CB8AC3E}">
        <p14:creationId xmlns:p14="http://schemas.microsoft.com/office/powerpoint/2010/main" val="6056307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0" y="-35391"/>
            <a:ext cx="8656320" cy="483217"/>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9" name="Group 28"/>
          <p:cNvGrpSpPr/>
          <p:nvPr/>
        </p:nvGrpSpPr>
        <p:grpSpPr>
          <a:xfrm rot="10800000">
            <a:off x="4632960" y="-35390"/>
            <a:ext cx="7559040" cy="483216"/>
            <a:chOff x="0" y="0"/>
            <a:chExt cx="6023006" cy="1453896"/>
          </a:xfrm>
        </p:grpSpPr>
        <p:sp>
          <p:nvSpPr>
            <p:cNvPr id="30" name="Rectangle 29"/>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Isosceles Triangle 30"/>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5" name="Rounded Rectangle 4"/>
          <p:cNvSpPr/>
          <p:nvPr/>
        </p:nvSpPr>
        <p:spPr>
          <a:xfrm>
            <a:off x="1500990" y="635393"/>
            <a:ext cx="9150394" cy="407175"/>
          </a:xfrm>
          <a:prstGeom prst="round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1276220" y="599754"/>
            <a:ext cx="8544238" cy="461665"/>
          </a:xfrm>
          <a:prstGeom prst="rect">
            <a:avLst/>
          </a:prstGeom>
          <a:noFill/>
        </p:spPr>
        <p:txBody>
          <a:bodyPr wrap="square" rtlCol="0">
            <a:spAutoFit/>
          </a:bodyPr>
          <a:lstStyle/>
          <a:p>
            <a:pPr lvl="0" algn="ctr">
              <a:defRPr/>
            </a:pPr>
            <a:r>
              <a:rPr lang="el-GR" sz="2400" b="1" dirty="0">
                <a:solidFill>
                  <a:schemeClr val="bg1"/>
                </a:solidFill>
                <a:latin typeface="Calibri" panose="020F0502020204030204" pitchFamily="34" charset="0"/>
                <a:ea typeface="Calibri" panose="020F0502020204030204" pitchFamily="34" charset="0"/>
                <a:cs typeface="Calibri" panose="020F0502020204030204" pitchFamily="34" charset="0"/>
              </a:rPr>
              <a:t>Μετά από την κινητικότητα</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4319" y="5994400"/>
            <a:ext cx="800068" cy="685416"/>
          </a:xfrm>
          <a:prstGeom prst="rect">
            <a:avLst/>
          </a:prstGeom>
        </p:spPr>
      </p:pic>
      <p:sp>
        <p:nvSpPr>
          <p:cNvPr id="4" name="TextBox 3"/>
          <p:cNvSpPr txBox="1"/>
          <p:nvPr/>
        </p:nvSpPr>
        <p:spPr>
          <a:xfrm>
            <a:off x="287775" y="1252821"/>
            <a:ext cx="7999571" cy="5478423"/>
          </a:xfrm>
          <a:prstGeom prst="rect">
            <a:avLst/>
          </a:prstGeom>
          <a:noFill/>
        </p:spPr>
        <p:txBody>
          <a:bodyPr wrap="square" rtlCol="0">
            <a:spAutoFit/>
          </a:bodyPr>
          <a:lstStyle/>
          <a:p>
            <a:r>
              <a:rPr lang="en-US" sz="2000" b="1" dirty="0" err="1"/>
              <a:t>Europass</a:t>
            </a:r>
            <a:r>
              <a:rPr lang="en-US" sz="2000" b="1" dirty="0"/>
              <a:t> Mobility Certificate </a:t>
            </a:r>
            <a:r>
              <a:rPr lang="en-US" sz="2000" dirty="0"/>
              <a:t>: </a:t>
            </a:r>
            <a:r>
              <a:rPr lang="el-GR" sz="2000" dirty="0"/>
              <a:t>Υπογράφεται είτε από τον οργανισμό αποστολής είτε από τον οργανισμό υποδοχής. Επιβεβαιώνει τα μαθησιακά αποτελέσματα που έχουν οριστεί στο </a:t>
            </a:r>
            <a:r>
              <a:rPr lang="en-US" sz="2000" dirty="0"/>
              <a:t>Learning Agreement. </a:t>
            </a:r>
            <a:endParaRPr lang="el-GR" sz="2000" dirty="0"/>
          </a:p>
          <a:p>
            <a:r>
              <a:rPr lang="en-US" sz="2000" b="1" dirty="0"/>
              <a:t>Attendance certificate: </a:t>
            </a:r>
            <a:r>
              <a:rPr lang="el-GR" sz="2000" dirty="0"/>
              <a:t>Δίνεται από τον οργανισμό υποδοχής / τον οργανισμό διοργάνωσης της δραστηριότητας</a:t>
            </a:r>
            <a:endParaRPr lang="en-US" sz="2000" dirty="0"/>
          </a:p>
          <a:p>
            <a:r>
              <a:rPr lang="el-GR" sz="2000" dirty="0"/>
              <a:t>Στις προπαρασκευαστικές επισκέψεις πρέπει να συνοδεύεται από </a:t>
            </a:r>
            <a:r>
              <a:rPr lang="el-GR" sz="2000" b="1" dirty="0"/>
              <a:t>ατζέντα της συνάντησης</a:t>
            </a:r>
            <a:r>
              <a:rPr lang="el-GR" sz="2000" dirty="0"/>
              <a:t>. </a:t>
            </a:r>
          </a:p>
          <a:p>
            <a:endParaRPr lang="el-GR" sz="1000" dirty="0"/>
          </a:p>
          <a:p>
            <a:r>
              <a:rPr lang="en-US" sz="2000" b="1" dirty="0"/>
              <a:t>Participant Survey: </a:t>
            </a:r>
            <a:r>
              <a:rPr lang="el-GR" sz="2000" dirty="0"/>
              <a:t>Δημιουργείται αυτόματα στο ΒΜ για κάθε κινητικότητα που έχει καταχωρηθεί και έχει ολοκληρωθεί. Αποστέλλεται κατευθείαν στο </a:t>
            </a:r>
            <a:r>
              <a:rPr lang="en-US" sz="2000" dirty="0"/>
              <a:t>email </a:t>
            </a:r>
            <a:r>
              <a:rPr lang="el-GR" sz="2000" dirty="0"/>
              <a:t>του συμμετέχοντα. Συμπληρώνεται διαδικτυακά εντός ενός μήνα από την ολοκλήρωση της κινητικότητας.</a:t>
            </a:r>
            <a:r>
              <a:rPr lang="en-GB" sz="2000" dirty="0"/>
              <a:t> </a:t>
            </a:r>
            <a:r>
              <a:rPr lang="el-GR" sz="2000" dirty="0"/>
              <a:t>Για τις ομαδικές κινητικότητες συμπληρώνεται μία μόνο έκθεση από τον επικεφαλής συνοδό εκ μέρους όλης της ομάδας</a:t>
            </a:r>
            <a:endParaRPr lang="el-GR" sz="2000" b="1" dirty="0"/>
          </a:p>
          <a:p>
            <a:r>
              <a:rPr lang="en-GB" sz="2000" b="1" dirty="0"/>
              <a:t>Accompanying Person Certificate: </a:t>
            </a:r>
            <a:r>
              <a:rPr lang="el-GR" sz="2000" dirty="0"/>
              <a:t>Δυνατότητα παραγωγής του μέσω του ΒΜ για κάθε συνοδό σε ατομική κινητικότητα. Υπογράφεται είτε και από τους δύο εμπλεκόμενους οργανισμούς (αποστολής και υποδοχής) είτε από έναν εξ’ αυτών</a:t>
            </a:r>
            <a:endParaRPr lang="en-GB" sz="2000" dirty="0"/>
          </a:p>
        </p:txBody>
      </p:sp>
      <p:cxnSp>
        <p:nvCxnSpPr>
          <p:cNvPr id="9" name="Straight Connector 8"/>
          <p:cNvCxnSpPr/>
          <p:nvPr/>
        </p:nvCxnSpPr>
        <p:spPr>
          <a:xfrm>
            <a:off x="342347" y="2223075"/>
            <a:ext cx="1156187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87775" y="3561564"/>
            <a:ext cx="1156187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87775" y="5417726"/>
            <a:ext cx="1156187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8406722" y="961191"/>
            <a:ext cx="3722273" cy="1261884"/>
          </a:xfrm>
          <a:prstGeom prst="rect">
            <a:avLst/>
          </a:prstGeom>
          <a:noFill/>
        </p:spPr>
        <p:txBody>
          <a:bodyPr wrap="square" rtlCol="0">
            <a:spAutoFit/>
          </a:bodyPr>
          <a:lstStyle/>
          <a:p>
            <a:r>
              <a:rPr lang="el-GR" sz="2200" b="1" dirty="0"/>
              <a:t>Υποχρεωτικό</a:t>
            </a:r>
            <a:r>
              <a:rPr lang="el-GR" dirty="0"/>
              <a:t> για όλους</a:t>
            </a:r>
          </a:p>
          <a:p>
            <a:r>
              <a:rPr lang="el-GR" dirty="0"/>
              <a:t>τους τύπους κινητικοτήτων </a:t>
            </a:r>
          </a:p>
          <a:p>
            <a:r>
              <a:rPr lang="el-GR" dirty="0"/>
              <a:t>εκτός της ομαδικής και </a:t>
            </a:r>
            <a:r>
              <a:rPr lang="en-US" dirty="0"/>
              <a:t>“invited experts”</a:t>
            </a:r>
            <a:endParaRPr lang="en-GB" dirty="0"/>
          </a:p>
        </p:txBody>
      </p:sp>
      <p:sp>
        <p:nvSpPr>
          <p:cNvPr id="19" name="TextBox 18"/>
          <p:cNvSpPr txBox="1"/>
          <p:nvPr/>
        </p:nvSpPr>
        <p:spPr>
          <a:xfrm>
            <a:off x="8469727" y="2282729"/>
            <a:ext cx="3410549" cy="1323439"/>
          </a:xfrm>
          <a:prstGeom prst="rect">
            <a:avLst/>
          </a:prstGeom>
          <a:noFill/>
        </p:spPr>
        <p:txBody>
          <a:bodyPr wrap="none" rtlCol="0">
            <a:spAutoFit/>
          </a:bodyPr>
          <a:lstStyle/>
          <a:p>
            <a:r>
              <a:rPr lang="el-GR" sz="2200" b="1" dirty="0"/>
              <a:t>Υποχρεωτικό</a:t>
            </a:r>
            <a:r>
              <a:rPr lang="el-GR" dirty="0"/>
              <a:t> για τις </a:t>
            </a:r>
          </a:p>
          <a:p>
            <a:r>
              <a:rPr lang="el-GR" dirty="0"/>
              <a:t>προπαρασκευαστικές επισκέψεις</a:t>
            </a:r>
          </a:p>
          <a:p>
            <a:r>
              <a:rPr lang="el-GR" sz="2200" b="1" dirty="0"/>
              <a:t>Προαιρετικό</a:t>
            </a:r>
            <a:r>
              <a:rPr lang="el-GR" dirty="0"/>
              <a:t> για τις υπόλοιπες </a:t>
            </a:r>
          </a:p>
          <a:p>
            <a:r>
              <a:rPr lang="el-GR" dirty="0"/>
              <a:t>δραστηριότητες</a:t>
            </a:r>
            <a:endParaRPr lang="en-GB" dirty="0"/>
          </a:p>
        </p:txBody>
      </p:sp>
      <p:sp>
        <p:nvSpPr>
          <p:cNvPr id="23" name="TextBox 22"/>
          <p:cNvSpPr txBox="1"/>
          <p:nvPr/>
        </p:nvSpPr>
        <p:spPr>
          <a:xfrm>
            <a:off x="8483838" y="3738486"/>
            <a:ext cx="3410549" cy="1261884"/>
          </a:xfrm>
          <a:prstGeom prst="rect">
            <a:avLst/>
          </a:prstGeom>
          <a:noFill/>
        </p:spPr>
        <p:txBody>
          <a:bodyPr wrap="square" rtlCol="0">
            <a:spAutoFit/>
          </a:bodyPr>
          <a:lstStyle/>
          <a:p>
            <a:r>
              <a:rPr lang="el-GR" sz="2200" b="1" dirty="0"/>
              <a:t>Υποχρεωτικό</a:t>
            </a:r>
            <a:r>
              <a:rPr lang="el-GR" dirty="0"/>
              <a:t> για όλες τις</a:t>
            </a:r>
          </a:p>
          <a:p>
            <a:r>
              <a:rPr lang="el-GR" dirty="0"/>
              <a:t>κινητικότητες εκτός της </a:t>
            </a:r>
            <a:endParaRPr lang="en-US" dirty="0"/>
          </a:p>
          <a:p>
            <a:r>
              <a:rPr lang="en-US" dirty="0"/>
              <a:t>“Invited Expert”</a:t>
            </a:r>
            <a:r>
              <a:rPr lang="el-GR" dirty="0"/>
              <a:t> και </a:t>
            </a:r>
            <a:r>
              <a:rPr lang="en-US" dirty="0"/>
              <a:t>“Hosting teacher and educators in training”</a:t>
            </a:r>
            <a:endParaRPr lang="en-GB" dirty="0"/>
          </a:p>
        </p:txBody>
      </p:sp>
      <p:sp>
        <p:nvSpPr>
          <p:cNvPr id="7" name="TextBox 6">
            <a:extLst>
              <a:ext uri="{FF2B5EF4-FFF2-40B4-BE49-F238E27FC236}">
                <a16:creationId xmlns:a16="http://schemas.microsoft.com/office/drawing/2014/main" id="{FCF2471F-BB71-E695-811D-3B5A75F51187}"/>
              </a:ext>
            </a:extLst>
          </p:cNvPr>
          <p:cNvSpPr txBox="1"/>
          <p:nvPr/>
        </p:nvSpPr>
        <p:spPr>
          <a:xfrm>
            <a:off x="311724" y="-4560"/>
            <a:ext cx="4618893" cy="492443"/>
          </a:xfrm>
          <a:prstGeom prst="rect">
            <a:avLst/>
          </a:prstGeom>
          <a:noFill/>
        </p:spPr>
        <p:txBody>
          <a:bodyPr wrap="square" rtlCol="0">
            <a:spAutoFit/>
          </a:bodyPr>
          <a:lstStyle/>
          <a:p>
            <a:r>
              <a:rPr lang="el-GR" sz="2600" b="1" dirty="0">
                <a:solidFill>
                  <a:schemeClr val="bg1"/>
                </a:solidFill>
              </a:rPr>
              <a:t>ΥΠΟΣΤΗΡΙΚΤΙΚΑ ΕΓΓΡΑΦΑ (</a:t>
            </a:r>
            <a:r>
              <a:rPr lang="en-GB" sz="2600" b="1" dirty="0">
                <a:solidFill>
                  <a:schemeClr val="bg1"/>
                </a:solidFill>
              </a:rPr>
              <a:t>2</a:t>
            </a:r>
            <a:r>
              <a:rPr lang="el-GR" sz="2600" b="1" dirty="0">
                <a:solidFill>
                  <a:schemeClr val="bg1"/>
                </a:solidFill>
              </a:rPr>
              <a:t>)</a:t>
            </a:r>
          </a:p>
        </p:txBody>
      </p:sp>
      <p:sp>
        <p:nvSpPr>
          <p:cNvPr id="8" name="TextBox 7">
            <a:extLst>
              <a:ext uri="{FF2B5EF4-FFF2-40B4-BE49-F238E27FC236}">
                <a16:creationId xmlns:a16="http://schemas.microsoft.com/office/drawing/2014/main" id="{883118AC-597B-BECE-D279-802558946CD8}"/>
              </a:ext>
            </a:extLst>
          </p:cNvPr>
          <p:cNvSpPr txBox="1"/>
          <p:nvPr/>
        </p:nvSpPr>
        <p:spPr>
          <a:xfrm>
            <a:off x="8483837" y="5417879"/>
            <a:ext cx="3410549" cy="707886"/>
          </a:xfrm>
          <a:prstGeom prst="rect">
            <a:avLst/>
          </a:prstGeom>
          <a:noFill/>
        </p:spPr>
        <p:txBody>
          <a:bodyPr wrap="square" rtlCol="0">
            <a:spAutoFit/>
          </a:bodyPr>
          <a:lstStyle/>
          <a:p>
            <a:r>
              <a:rPr lang="el-GR" sz="2200" b="1" dirty="0"/>
              <a:t>Υποχρεωτικό</a:t>
            </a:r>
            <a:r>
              <a:rPr lang="el-GR" dirty="0"/>
              <a:t> για όλες τις ατομικές κινητικότητες.</a:t>
            </a:r>
            <a:endParaRPr lang="en-US" dirty="0"/>
          </a:p>
        </p:txBody>
      </p:sp>
    </p:spTree>
    <p:extLst>
      <p:ext uri="{BB962C8B-B14F-4D97-AF65-F5344CB8AC3E}">
        <p14:creationId xmlns:p14="http://schemas.microsoft.com/office/powerpoint/2010/main" val="25800591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6659A9-6D57-EE22-F6CE-A37F764E96FD}"/>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7FB75365-EC0B-0374-9FB6-E5D1518BAB1E}"/>
              </a:ext>
            </a:extLst>
          </p:cNvPr>
          <p:cNvSpPr txBox="1"/>
          <p:nvPr/>
        </p:nvSpPr>
        <p:spPr>
          <a:xfrm>
            <a:off x="444394" y="-46788"/>
            <a:ext cx="615713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800" b="1" i="0" u="none" strike="noStrike" kern="1200" cap="none" spc="0" normalizeH="0" baseline="0" noProof="0" dirty="0">
                <a:ln>
                  <a:noFill/>
                </a:ln>
                <a:solidFill>
                  <a:prstClr val="white"/>
                </a:solidFill>
                <a:effectLst/>
                <a:uLnTx/>
                <a:uFillTx/>
                <a:latin typeface="Calibri" panose="020F0502020204030204"/>
                <a:ea typeface="+mn-ea"/>
                <a:cs typeface="+mn-cs"/>
              </a:rPr>
              <a:t>ΥΠΟΣΤΗΡΙΚΤΙΚΑ ΕΓΓΡΑΦΑ</a:t>
            </a:r>
            <a:endPar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102E2C31-177F-79F2-F9B7-56FA3B69B20C}"/>
              </a:ext>
            </a:extLst>
          </p:cNvPr>
          <p:cNvSpPr txBox="1"/>
          <p:nvPr/>
        </p:nvSpPr>
        <p:spPr>
          <a:xfrm>
            <a:off x="596794" y="105612"/>
            <a:ext cx="615713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800" b="1" i="0" u="none" strike="noStrike" kern="1200" cap="none" spc="0" normalizeH="0" baseline="0" noProof="0" dirty="0">
                <a:ln>
                  <a:noFill/>
                </a:ln>
                <a:solidFill>
                  <a:prstClr val="white"/>
                </a:solidFill>
                <a:effectLst/>
                <a:uLnTx/>
                <a:uFillTx/>
                <a:latin typeface="Calibri" panose="020F0502020204030204"/>
                <a:ea typeface="+mn-ea"/>
                <a:cs typeface="+mn-cs"/>
              </a:rPr>
              <a:t>ΥΠΟΣΤΗΡΙΚΤΙΚΑ ΕΓΓΡΑΦΑ</a:t>
            </a:r>
            <a:endPar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BB82694D-6EC8-2063-8EBC-36AAFDF77DEA}"/>
              </a:ext>
            </a:extLst>
          </p:cNvPr>
          <p:cNvSpPr/>
          <p:nvPr/>
        </p:nvSpPr>
        <p:spPr>
          <a:xfrm>
            <a:off x="0" y="-3008"/>
            <a:ext cx="8656320" cy="483217"/>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8" name="Group 17">
            <a:extLst>
              <a:ext uri="{FF2B5EF4-FFF2-40B4-BE49-F238E27FC236}">
                <a16:creationId xmlns:a16="http://schemas.microsoft.com/office/drawing/2014/main" id="{ADCBFD0F-F483-AB8A-3434-F6AC1B16C374}"/>
              </a:ext>
            </a:extLst>
          </p:cNvPr>
          <p:cNvGrpSpPr/>
          <p:nvPr/>
        </p:nvGrpSpPr>
        <p:grpSpPr>
          <a:xfrm rot="10800000">
            <a:off x="4632960" y="-101"/>
            <a:ext cx="7559040" cy="483216"/>
            <a:chOff x="0" y="0"/>
            <a:chExt cx="6023006" cy="1453896"/>
          </a:xfrm>
        </p:grpSpPr>
        <p:sp>
          <p:nvSpPr>
            <p:cNvPr id="19" name="Rectangle 18">
              <a:extLst>
                <a:ext uri="{FF2B5EF4-FFF2-40B4-BE49-F238E27FC236}">
                  <a16:creationId xmlns:a16="http://schemas.microsoft.com/office/drawing/2014/main" id="{E6817D26-CD72-4532-ECD1-7CB5915EFF52}"/>
                </a:ext>
              </a:extLst>
            </p:cNvPr>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Isosceles Triangle 21">
              <a:extLst>
                <a:ext uri="{FF2B5EF4-FFF2-40B4-BE49-F238E27FC236}">
                  <a16:creationId xmlns:a16="http://schemas.microsoft.com/office/drawing/2014/main" id="{6D2F1CE0-60B4-E49A-06CD-B516AFD47E12}"/>
                </a:ext>
              </a:extLst>
            </p:cNvPr>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9D72B5"/>
                </a:solidFill>
                <a:effectLst/>
                <a:uLnTx/>
                <a:uFillTx/>
                <a:latin typeface="Calibri" panose="020F0502020204030204"/>
                <a:ea typeface="+mn-ea"/>
                <a:cs typeface="+mn-cs"/>
              </a:endParaRPr>
            </a:p>
          </p:txBody>
        </p:sp>
      </p:grpSp>
      <p:sp>
        <p:nvSpPr>
          <p:cNvPr id="11" name="Rectangle 10">
            <a:extLst>
              <a:ext uri="{FF2B5EF4-FFF2-40B4-BE49-F238E27FC236}">
                <a16:creationId xmlns:a16="http://schemas.microsoft.com/office/drawing/2014/main" id="{4E5DEFBE-08AC-D109-81EC-FBC140E211CB}"/>
              </a:ext>
            </a:extLst>
          </p:cNvPr>
          <p:cNvSpPr/>
          <p:nvPr/>
        </p:nvSpPr>
        <p:spPr>
          <a:xfrm>
            <a:off x="710228" y="1191769"/>
            <a:ext cx="10510920" cy="40411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kumimoji="0" lang="el-GR" sz="2400" b="1" i="0" u="none" strike="noStrike" kern="1200" cap="none" spc="0" normalizeH="0" baseline="0" noProof="0" dirty="0">
                <a:ln>
                  <a:noFill/>
                </a:ln>
                <a:solidFill>
                  <a:schemeClr val="tx1"/>
                </a:solidFill>
                <a:effectLst/>
                <a:uLnTx/>
                <a:uFillTx/>
                <a:latin typeface="Calibri" panose="020F0502020204030204"/>
                <a:ea typeface="+mn-ea"/>
                <a:cs typeface="+mn-cs"/>
              </a:rPr>
              <a:t>Όλα τα υποστηρικτικά έγγραφα που αφορούν τις κινητικότητες (εξαιρούνται το</a:t>
            </a:r>
            <a:r>
              <a:rPr lang="en-US" sz="2400" b="1" dirty="0">
                <a:solidFill>
                  <a:schemeClr val="tx1"/>
                </a:solidFill>
              </a:rPr>
              <a:t> Agreement between beneficiaries and participants for mobility of individuals</a:t>
            </a:r>
            <a:r>
              <a:rPr lang="el-GR" sz="2400" b="1" dirty="0">
                <a:solidFill>
                  <a:schemeClr val="tx1"/>
                </a:solidFill>
              </a:rPr>
              <a:t> και το</a:t>
            </a:r>
            <a:r>
              <a:rPr lang="en-US" sz="2400" b="1" dirty="0">
                <a:solidFill>
                  <a:schemeClr val="tx1"/>
                </a:solidFill>
              </a:rPr>
              <a:t> </a:t>
            </a:r>
            <a:r>
              <a:rPr lang="en-US" sz="2400" b="1" dirty="0">
                <a:solidFill>
                  <a:schemeClr val="tx1"/>
                </a:solidFill>
                <a:latin typeface="Calibri" panose="020F0502020204030204"/>
              </a:rPr>
              <a:t>Learning Agreement with invited expert</a:t>
            </a:r>
            <a:r>
              <a:rPr lang="el-GR" sz="2400" b="1" dirty="0">
                <a:solidFill>
                  <a:schemeClr val="tx1"/>
                </a:solidFill>
                <a:latin typeface="Calibri" panose="020F0502020204030204"/>
              </a:rPr>
              <a:t>) συνιστάται να δημιουργούνται μέσω του εργαλείου </a:t>
            </a:r>
            <a:r>
              <a:rPr lang="en-US" sz="2400" b="1" dirty="0">
                <a:solidFill>
                  <a:schemeClr val="tx1"/>
                </a:solidFill>
                <a:latin typeface="Calibri" panose="020F0502020204030204"/>
              </a:rPr>
              <a:t>Beneficiary Module.</a:t>
            </a:r>
          </a:p>
          <a:p>
            <a:pPr lvl="0" algn="just">
              <a:defRPr/>
            </a:pPr>
            <a:endParaRPr lang="el-GR" sz="2400" b="1" dirty="0">
              <a:solidFill>
                <a:schemeClr val="tx1"/>
              </a:solidFill>
              <a:latin typeface="Calibri" panose="020F0502020204030204"/>
            </a:endParaRPr>
          </a:p>
          <a:p>
            <a:pPr lvl="0" algn="just">
              <a:defRPr/>
            </a:pPr>
            <a:r>
              <a:rPr lang="el-GR" sz="2400" b="1" dirty="0">
                <a:solidFill>
                  <a:schemeClr val="tx1"/>
                </a:solidFill>
                <a:latin typeface="Calibri" panose="020F0502020204030204"/>
              </a:rPr>
              <a:t>Για τη δημιουργία των εγγράφων, πρέπει πρώτα να καταχωρηθεί η κινητικότητα μέσα στο </a:t>
            </a:r>
            <a:r>
              <a:rPr lang="en-US" sz="2400" b="1" dirty="0">
                <a:solidFill>
                  <a:schemeClr val="tx1"/>
                </a:solidFill>
                <a:latin typeface="Calibri" panose="020F0502020204030204"/>
              </a:rPr>
              <a:t>Beneficiary Module</a:t>
            </a:r>
            <a:r>
              <a:rPr lang="el-GR" sz="2400" b="1" dirty="0">
                <a:solidFill>
                  <a:schemeClr val="tx1"/>
                </a:solidFill>
                <a:latin typeface="Calibri" panose="020F0502020204030204"/>
              </a:rPr>
              <a:t>. Αφού αποθηκεύσετε την κινητικότητα, επιλέγετε το κουμπί «</a:t>
            </a:r>
            <a:r>
              <a:rPr lang="en-US" sz="2400" b="1" dirty="0">
                <a:solidFill>
                  <a:schemeClr val="tx1"/>
                </a:solidFill>
                <a:latin typeface="Calibri" panose="020F0502020204030204"/>
              </a:rPr>
              <a:t>Edit</a:t>
            </a:r>
            <a:r>
              <a:rPr lang="el-GR" sz="2400" b="1" dirty="0">
                <a:solidFill>
                  <a:schemeClr val="tx1"/>
                </a:solidFill>
                <a:latin typeface="Calibri" panose="020F0502020204030204"/>
              </a:rPr>
              <a:t>»</a:t>
            </a:r>
            <a:r>
              <a:rPr lang="en-US" sz="2400" b="1" dirty="0">
                <a:solidFill>
                  <a:schemeClr val="tx1"/>
                </a:solidFill>
                <a:latin typeface="Calibri" panose="020F0502020204030204"/>
              </a:rPr>
              <a:t> </a:t>
            </a:r>
            <a:r>
              <a:rPr lang="el-GR" sz="2400" b="1" dirty="0">
                <a:solidFill>
                  <a:schemeClr val="tx1"/>
                </a:solidFill>
                <a:latin typeface="Calibri" panose="020F0502020204030204"/>
              </a:rPr>
              <a:t>και πάνω δεξιά θα εμφανιστεί το κουμπί «</a:t>
            </a:r>
            <a:r>
              <a:rPr lang="en-US" sz="2400" b="1" dirty="0">
                <a:solidFill>
                  <a:schemeClr val="tx1"/>
                </a:solidFill>
                <a:latin typeface="Calibri" panose="020F0502020204030204"/>
              </a:rPr>
              <a:t>create document</a:t>
            </a:r>
            <a:r>
              <a:rPr lang="el-GR" sz="2400" b="1" dirty="0">
                <a:solidFill>
                  <a:schemeClr val="tx1"/>
                </a:solidFill>
                <a:latin typeface="Calibri" panose="020F0502020204030204"/>
              </a:rPr>
              <a:t>»</a:t>
            </a:r>
            <a:r>
              <a:rPr lang="en-US" sz="2400" b="1" dirty="0">
                <a:solidFill>
                  <a:schemeClr val="tx1"/>
                </a:solidFill>
                <a:latin typeface="Calibri" panose="020F0502020204030204"/>
              </a:rPr>
              <a:t>. </a:t>
            </a:r>
            <a:r>
              <a:rPr lang="el-GR" sz="2400" b="1" dirty="0">
                <a:solidFill>
                  <a:schemeClr val="tx1"/>
                </a:solidFill>
                <a:latin typeface="Calibri" panose="020F0502020204030204"/>
              </a:rPr>
              <a:t>Ακολούθως, επιλέγετε το είδος του εγγράφου που επιθυμείτε να δημιουργήσετε. </a:t>
            </a:r>
            <a:endParaRPr lang="en-US" sz="2400" b="1" dirty="0">
              <a:solidFill>
                <a:schemeClr val="tx1"/>
              </a:solidFill>
              <a:latin typeface="Calibri" panose="020F0502020204030204"/>
            </a:endParaRPr>
          </a:p>
          <a:p>
            <a:pPr lvl="0" algn="just">
              <a:defRPr/>
            </a:pPr>
            <a:endParaRPr kumimoji="0" lang="el-GR" sz="2400" b="0"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88DB300A-5B35-DE3A-B67C-2C94528B20CE}"/>
              </a:ext>
            </a:extLst>
          </p:cNvPr>
          <p:cNvSpPr txBox="1"/>
          <p:nvPr/>
        </p:nvSpPr>
        <p:spPr>
          <a:xfrm>
            <a:off x="444394" y="-6785"/>
            <a:ext cx="4201791" cy="492443"/>
          </a:xfrm>
          <a:prstGeom prst="rect">
            <a:avLst/>
          </a:prstGeom>
          <a:noFill/>
        </p:spPr>
        <p:txBody>
          <a:bodyPr wrap="none" rtlCol="0">
            <a:spAutoFit/>
          </a:bodyPr>
          <a:lstStyle>
            <a:defPPr>
              <a:defRPr lang="en-US"/>
            </a:defPPr>
            <a:lvl1pPr>
              <a:defRPr sz="2600" b="1">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600" b="1" i="0" u="none" strike="noStrike" kern="1200" cap="none" spc="0" normalizeH="0" baseline="0" noProof="0" dirty="0">
                <a:ln>
                  <a:noFill/>
                </a:ln>
                <a:solidFill>
                  <a:prstClr val="white"/>
                </a:solidFill>
                <a:effectLst/>
                <a:uLnTx/>
                <a:uFillTx/>
                <a:latin typeface="Calibri" panose="020F0502020204030204"/>
                <a:ea typeface="+mn-ea"/>
                <a:cs typeface="+mn-cs"/>
              </a:rPr>
              <a:t>ΥΠΟΣΤΗΡΙΚΤΙΚΑ ΕΓΓΡΑΦΑ (3)</a:t>
            </a:r>
          </a:p>
        </p:txBody>
      </p:sp>
      <p:pic>
        <p:nvPicPr>
          <p:cNvPr id="13" name="Picture 12">
            <a:extLst>
              <a:ext uri="{FF2B5EF4-FFF2-40B4-BE49-F238E27FC236}">
                <a16:creationId xmlns:a16="http://schemas.microsoft.com/office/drawing/2014/main" id="{60483E29-95D2-CC5D-16CF-F75AE8FB6F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21148" y="5941526"/>
            <a:ext cx="800068" cy="685416"/>
          </a:xfrm>
          <a:prstGeom prst="rect">
            <a:avLst/>
          </a:prstGeom>
        </p:spPr>
      </p:pic>
    </p:spTree>
    <p:extLst>
      <p:ext uri="{BB962C8B-B14F-4D97-AF65-F5344CB8AC3E}">
        <p14:creationId xmlns:p14="http://schemas.microsoft.com/office/powerpoint/2010/main" val="12641880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394" y="-46788"/>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3" name="TextBox 22"/>
          <p:cNvSpPr txBox="1"/>
          <p:nvPr/>
        </p:nvSpPr>
        <p:spPr>
          <a:xfrm>
            <a:off x="596794" y="105612"/>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5" name="Rectangle 24"/>
          <p:cNvSpPr/>
          <p:nvPr/>
        </p:nvSpPr>
        <p:spPr>
          <a:xfrm>
            <a:off x="0" y="-3008"/>
            <a:ext cx="8656320" cy="483217"/>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 name="Group 17"/>
          <p:cNvGrpSpPr/>
          <p:nvPr/>
        </p:nvGrpSpPr>
        <p:grpSpPr>
          <a:xfrm rot="10800000">
            <a:off x="4632960" y="-101"/>
            <a:ext cx="7559040" cy="483216"/>
            <a:chOff x="0" y="0"/>
            <a:chExt cx="6023006" cy="1453896"/>
          </a:xfrm>
        </p:grpSpPr>
        <p:sp>
          <p:nvSpPr>
            <p:cNvPr id="19" name="Rectangle 18"/>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Isosceles Triangle 21"/>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4" name="TextBox 3">
            <a:extLst>
              <a:ext uri="{FF2B5EF4-FFF2-40B4-BE49-F238E27FC236}">
                <a16:creationId xmlns:a16="http://schemas.microsoft.com/office/drawing/2014/main" id="{CF195F5F-EE8F-57B1-0B56-70D2DA8CF28A}"/>
              </a:ext>
            </a:extLst>
          </p:cNvPr>
          <p:cNvSpPr txBox="1"/>
          <p:nvPr/>
        </p:nvSpPr>
        <p:spPr>
          <a:xfrm>
            <a:off x="-101842" y="6254372"/>
            <a:ext cx="11747606" cy="461665"/>
          </a:xfrm>
          <a:prstGeom prst="rect">
            <a:avLst/>
          </a:prstGeom>
          <a:noFill/>
        </p:spPr>
        <p:txBody>
          <a:bodyPr wrap="square" rtlCol="0">
            <a:spAutoFit/>
          </a:bodyPr>
          <a:lstStyle/>
          <a:p>
            <a:pPr marL="342900" indent="-342900" algn="just">
              <a:buFont typeface="Arial" panose="020B0604020202020204" pitchFamily="34" charset="0"/>
              <a:buChar char="•"/>
            </a:pPr>
            <a:r>
              <a:rPr lang="el-GR" sz="1200" dirty="0">
                <a:solidFill>
                  <a:schemeClr val="tx1">
                    <a:lumMod val="75000"/>
                    <a:lumOff val="25000"/>
                  </a:schemeClr>
                </a:solidFill>
              </a:rPr>
              <a:t>Τα πιο πάνω έντυπα αποτελούν δείγματα της ΕΕ. Αυτό σημαίνει ότι συστήνεται αλλά δεν επιβάλλεται να χρησιμοποιούνται αυτούσια. Σε κάθε περίπτωση, τα έντυπα που θα χρησιμοποιηθούν πρέπει τουλάχιστον να περιλαμβάνουν την πληροφόρηση των δειγματικών εντύπων</a:t>
            </a:r>
            <a:r>
              <a:rPr lang="el-GR" sz="1200" dirty="0">
                <a:solidFill>
                  <a:schemeClr val="tx1">
                    <a:lumMod val="75000"/>
                    <a:lumOff val="25000"/>
                  </a:schemeClr>
                </a:solidFill>
                <a:sym typeface="Wingdings" panose="05000000000000000000" pitchFamily="2" charset="2"/>
              </a:rPr>
              <a:t>  δεν αφαιρείται ποτέ κείμενο, προαιρετικά προστίθεται κείμενο</a:t>
            </a:r>
            <a:endParaRPr lang="el-GR" sz="1200" dirty="0">
              <a:solidFill>
                <a:schemeClr val="tx1">
                  <a:lumMod val="75000"/>
                  <a:lumOff val="25000"/>
                </a:schemeClr>
              </a:solidFill>
            </a:endParaRPr>
          </a:p>
        </p:txBody>
      </p:sp>
      <p:sp>
        <p:nvSpPr>
          <p:cNvPr id="3" name="TextBox 2">
            <a:extLst>
              <a:ext uri="{FF2B5EF4-FFF2-40B4-BE49-F238E27FC236}">
                <a16:creationId xmlns:a16="http://schemas.microsoft.com/office/drawing/2014/main" id="{E374B4C8-F36C-47A4-12C3-A271DB837536}"/>
              </a:ext>
            </a:extLst>
          </p:cNvPr>
          <p:cNvSpPr txBox="1"/>
          <p:nvPr/>
        </p:nvSpPr>
        <p:spPr>
          <a:xfrm>
            <a:off x="208972" y="-31400"/>
            <a:ext cx="4201791" cy="492443"/>
          </a:xfrm>
          <a:prstGeom prst="rect">
            <a:avLst/>
          </a:prstGeom>
          <a:noFill/>
        </p:spPr>
        <p:txBody>
          <a:bodyPr wrap="none" rtlCol="0">
            <a:spAutoFit/>
          </a:bodyPr>
          <a:lstStyle>
            <a:defPPr>
              <a:defRPr lang="en-US"/>
            </a:defPPr>
            <a:lvl1pPr>
              <a:defRPr sz="2600" b="1">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600" b="1" i="0" u="none" strike="noStrike" kern="1200" cap="none" spc="0" normalizeH="0" baseline="0" noProof="0" dirty="0">
                <a:ln>
                  <a:noFill/>
                </a:ln>
                <a:solidFill>
                  <a:prstClr val="white"/>
                </a:solidFill>
                <a:effectLst/>
                <a:uLnTx/>
                <a:uFillTx/>
                <a:latin typeface="Calibri" panose="020F0502020204030204"/>
                <a:ea typeface="+mn-ea"/>
                <a:cs typeface="+mn-cs"/>
              </a:rPr>
              <a:t>ΥΠΟΣΤΗΡΙΚΤΙΚΑ ΕΓΓΡΑΦΑ</a:t>
            </a:r>
            <a:r>
              <a:rPr kumimoji="0" lang="en-GB" sz="26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l-GR" sz="2600" b="1" i="0" u="none" strike="noStrike" kern="1200" cap="none" spc="0" normalizeH="0" baseline="0" noProof="0" dirty="0">
                <a:ln>
                  <a:noFill/>
                </a:ln>
                <a:solidFill>
                  <a:prstClr val="white"/>
                </a:solidFill>
                <a:effectLst/>
                <a:uLnTx/>
                <a:uFillTx/>
                <a:latin typeface="Calibri" panose="020F0502020204030204"/>
                <a:ea typeface="+mn-ea"/>
                <a:cs typeface="+mn-cs"/>
              </a:rPr>
              <a:t>4</a:t>
            </a:r>
            <a:r>
              <a:rPr kumimoji="0" lang="en-GB" sz="2600" b="1" i="0" u="none" strike="noStrike" kern="1200" cap="none" spc="0" normalizeH="0" baseline="0" noProof="0" dirty="0">
                <a:ln>
                  <a:noFill/>
                </a:ln>
                <a:solidFill>
                  <a:prstClr val="white"/>
                </a:solidFill>
                <a:effectLst/>
                <a:uLnTx/>
                <a:uFillTx/>
                <a:latin typeface="Calibri" panose="020F0502020204030204"/>
                <a:ea typeface="+mn-ea"/>
                <a:cs typeface="+mn-cs"/>
              </a:rPr>
              <a:t>)</a:t>
            </a:r>
          </a:p>
        </p:txBody>
      </p:sp>
      <p:graphicFrame>
        <p:nvGraphicFramePr>
          <p:cNvPr id="6" name="Table 5">
            <a:extLst>
              <a:ext uri="{FF2B5EF4-FFF2-40B4-BE49-F238E27FC236}">
                <a16:creationId xmlns:a16="http://schemas.microsoft.com/office/drawing/2014/main" id="{C1242CFF-A89C-F2C2-3282-9E75250FBBE9}"/>
              </a:ext>
            </a:extLst>
          </p:cNvPr>
          <p:cNvGraphicFramePr>
            <a:graphicFrameLocks noGrp="1"/>
          </p:cNvGraphicFramePr>
          <p:nvPr>
            <p:extLst>
              <p:ext uri="{D42A27DB-BD31-4B8C-83A1-F6EECF244321}">
                <p14:modId xmlns:p14="http://schemas.microsoft.com/office/powerpoint/2010/main" val="1043443478"/>
              </p:ext>
            </p:extLst>
          </p:nvPr>
        </p:nvGraphicFramePr>
        <p:xfrm>
          <a:off x="294991" y="491820"/>
          <a:ext cx="11670268" cy="5753848"/>
        </p:xfrm>
        <a:graphic>
          <a:graphicData uri="http://schemas.openxmlformats.org/drawingml/2006/table">
            <a:tbl>
              <a:tblPr firstRow="1" bandRow="1">
                <a:tableStyleId>{5C22544A-7EE6-4342-B048-85BDC9FD1C3A}</a:tableStyleId>
              </a:tblPr>
              <a:tblGrid>
                <a:gridCol w="2595113">
                  <a:extLst>
                    <a:ext uri="{9D8B030D-6E8A-4147-A177-3AD203B41FA5}">
                      <a16:colId xmlns:a16="http://schemas.microsoft.com/office/drawing/2014/main" val="125586225"/>
                    </a:ext>
                  </a:extLst>
                </a:gridCol>
                <a:gridCol w="1711808">
                  <a:extLst>
                    <a:ext uri="{9D8B030D-6E8A-4147-A177-3AD203B41FA5}">
                      <a16:colId xmlns:a16="http://schemas.microsoft.com/office/drawing/2014/main" val="4271885170"/>
                    </a:ext>
                  </a:extLst>
                </a:gridCol>
                <a:gridCol w="1299087">
                  <a:extLst>
                    <a:ext uri="{9D8B030D-6E8A-4147-A177-3AD203B41FA5}">
                      <a16:colId xmlns:a16="http://schemas.microsoft.com/office/drawing/2014/main" val="2023679925"/>
                    </a:ext>
                  </a:extLst>
                </a:gridCol>
                <a:gridCol w="1319396">
                  <a:extLst>
                    <a:ext uri="{9D8B030D-6E8A-4147-A177-3AD203B41FA5}">
                      <a16:colId xmlns:a16="http://schemas.microsoft.com/office/drawing/2014/main" val="9406800"/>
                    </a:ext>
                  </a:extLst>
                </a:gridCol>
                <a:gridCol w="1178218">
                  <a:extLst>
                    <a:ext uri="{9D8B030D-6E8A-4147-A177-3AD203B41FA5}">
                      <a16:colId xmlns:a16="http://schemas.microsoft.com/office/drawing/2014/main" val="2895384098"/>
                    </a:ext>
                  </a:extLst>
                </a:gridCol>
                <a:gridCol w="1232564">
                  <a:extLst>
                    <a:ext uri="{9D8B030D-6E8A-4147-A177-3AD203B41FA5}">
                      <a16:colId xmlns:a16="http://schemas.microsoft.com/office/drawing/2014/main" val="2233588424"/>
                    </a:ext>
                  </a:extLst>
                </a:gridCol>
                <a:gridCol w="1422932">
                  <a:extLst>
                    <a:ext uri="{9D8B030D-6E8A-4147-A177-3AD203B41FA5}">
                      <a16:colId xmlns:a16="http://schemas.microsoft.com/office/drawing/2014/main" val="1571609658"/>
                    </a:ext>
                  </a:extLst>
                </a:gridCol>
                <a:gridCol w="911150">
                  <a:extLst>
                    <a:ext uri="{9D8B030D-6E8A-4147-A177-3AD203B41FA5}">
                      <a16:colId xmlns:a16="http://schemas.microsoft.com/office/drawing/2014/main" val="2240072854"/>
                    </a:ext>
                  </a:extLst>
                </a:gridCol>
              </a:tblGrid>
              <a:tr h="604598">
                <a:tc>
                  <a:txBody>
                    <a:bodyPr/>
                    <a:lstStyle/>
                    <a:p>
                      <a:r>
                        <a:rPr lang="en-US" sz="1200" dirty="0">
                          <a:solidFill>
                            <a:schemeClr val="tx1"/>
                          </a:solidFill>
                        </a:rPr>
                        <a:t>Activity Type</a:t>
                      </a:r>
                    </a:p>
                  </a:txBody>
                  <a:tcPr/>
                </a:tc>
                <a:tc>
                  <a:txBody>
                    <a:bodyPr/>
                    <a:lstStyle/>
                    <a:p>
                      <a:r>
                        <a:rPr lang="en-US" sz="1200" dirty="0">
                          <a:solidFill>
                            <a:schemeClr val="tx1"/>
                          </a:solidFill>
                        </a:rPr>
                        <a:t>Grant Agreement between beneficiary and participant</a:t>
                      </a:r>
                    </a:p>
                  </a:txBody>
                  <a:tcPr/>
                </a:tc>
                <a:tc>
                  <a:txBody>
                    <a:bodyPr/>
                    <a:lstStyle/>
                    <a:p>
                      <a:r>
                        <a:rPr lang="en-US" sz="1200" dirty="0">
                          <a:solidFill>
                            <a:schemeClr val="tx1"/>
                          </a:solidFill>
                        </a:rPr>
                        <a:t>Learning Agreement</a:t>
                      </a:r>
                    </a:p>
                  </a:txBody>
                  <a:tcPr/>
                </a:tc>
                <a:tc>
                  <a:txBody>
                    <a:bodyPr/>
                    <a:lstStyle/>
                    <a:p>
                      <a:r>
                        <a:rPr lang="en-US" sz="1200" dirty="0" err="1">
                          <a:solidFill>
                            <a:schemeClr val="tx1"/>
                          </a:solidFill>
                        </a:rPr>
                        <a:t>Europass</a:t>
                      </a:r>
                      <a:r>
                        <a:rPr lang="en-US" sz="1200" dirty="0">
                          <a:solidFill>
                            <a:schemeClr val="tx1"/>
                          </a:solidFill>
                        </a:rPr>
                        <a:t> Mobility Certificate</a:t>
                      </a:r>
                    </a:p>
                  </a:txBody>
                  <a:tcPr/>
                </a:tc>
                <a:tc>
                  <a:txBody>
                    <a:bodyPr/>
                    <a:lstStyle/>
                    <a:p>
                      <a:r>
                        <a:rPr lang="en-US" sz="1200" dirty="0">
                          <a:solidFill>
                            <a:schemeClr val="tx1"/>
                          </a:solidFill>
                        </a:rPr>
                        <a:t>Learning </a:t>
                      </a:r>
                      <a:r>
                        <a:rPr lang="en-US" sz="1200" dirty="0" err="1">
                          <a:solidFill>
                            <a:schemeClr val="tx1"/>
                          </a:solidFill>
                        </a:rPr>
                        <a:t>programme</a:t>
                      </a:r>
                      <a:r>
                        <a:rPr lang="en-US" sz="1200" dirty="0">
                          <a:solidFill>
                            <a:schemeClr val="tx1"/>
                          </a:solidFill>
                        </a:rPr>
                        <a:t> for group activities</a:t>
                      </a:r>
                    </a:p>
                  </a:txBody>
                  <a:tcPr/>
                </a:tc>
                <a:tc>
                  <a:txBody>
                    <a:bodyPr/>
                    <a:lstStyle/>
                    <a:p>
                      <a:r>
                        <a:rPr lang="en-US" sz="1200" dirty="0">
                          <a:solidFill>
                            <a:schemeClr val="tx1"/>
                          </a:solidFill>
                        </a:rPr>
                        <a:t>Learning Agreement for Invited experts</a:t>
                      </a:r>
                    </a:p>
                  </a:txBody>
                  <a:tcPr/>
                </a:tc>
                <a:tc>
                  <a:txBody>
                    <a:bodyPr/>
                    <a:lstStyle/>
                    <a:p>
                      <a:r>
                        <a:rPr lang="en-US" sz="1200" dirty="0">
                          <a:solidFill>
                            <a:schemeClr val="tx1"/>
                          </a:solidFill>
                        </a:rPr>
                        <a:t>Attendance certificate</a:t>
                      </a:r>
                    </a:p>
                  </a:txBody>
                  <a:tcPr/>
                </a:tc>
                <a:tc>
                  <a:txBody>
                    <a:bodyPr/>
                    <a:lstStyle/>
                    <a:p>
                      <a:r>
                        <a:rPr lang="en-US" sz="1200" dirty="0">
                          <a:solidFill>
                            <a:schemeClr val="tx1"/>
                          </a:solidFill>
                        </a:rPr>
                        <a:t>Participant report</a:t>
                      </a:r>
                    </a:p>
                  </a:txBody>
                  <a:tcPr/>
                </a:tc>
                <a:extLst>
                  <a:ext uri="{0D108BD9-81ED-4DB2-BD59-A6C34878D82A}">
                    <a16:rowId xmlns:a16="http://schemas.microsoft.com/office/drawing/2014/main" val="3291245405"/>
                  </a:ext>
                </a:extLst>
              </a:tr>
              <a:tr h="304479">
                <a:tc>
                  <a:txBody>
                    <a:bodyPr/>
                    <a:lstStyle/>
                    <a:p>
                      <a:r>
                        <a:rPr lang="en-US" sz="1200" dirty="0"/>
                        <a:t>Job Shadowing</a:t>
                      </a:r>
                    </a:p>
                  </a:txBody>
                  <a:tcPr/>
                </a:tc>
                <a:tc>
                  <a:txBody>
                    <a:bodyPr/>
                    <a:lstStyle/>
                    <a:p>
                      <a:pPr algn="ctr"/>
                      <a:r>
                        <a:rPr lang="en-US" dirty="0"/>
                        <a:t>√</a:t>
                      </a:r>
                    </a:p>
                  </a:txBody>
                  <a:tcPr/>
                </a:tc>
                <a:tc>
                  <a:txBody>
                    <a:bodyPr/>
                    <a:lstStyle/>
                    <a:p>
                      <a:pPr algn="ctr"/>
                      <a:r>
                        <a:rPr lang="en-US" dirty="0"/>
                        <a:t>√</a:t>
                      </a:r>
                    </a:p>
                  </a:txBody>
                  <a:tcPr/>
                </a:tc>
                <a:tc>
                  <a:txBody>
                    <a:bodyPr/>
                    <a:lstStyle/>
                    <a:p>
                      <a:pPr algn="ctr"/>
                      <a:r>
                        <a:rPr lang="en-US" dirty="0"/>
                        <a:t>√</a:t>
                      </a:r>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pPr algn="ctr"/>
                      <a:r>
                        <a:rPr lang="en-US" dirty="0"/>
                        <a:t>√</a:t>
                      </a:r>
                    </a:p>
                  </a:txBody>
                  <a:tcPr/>
                </a:tc>
                <a:extLst>
                  <a:ext uri="{0D108BD9-81ED-4DB2-BD59-A6C34878D82A}">
                    <a16:rowId xmlns:a16="http://schemas.microsoft.com/office/drawing/2014/main" val="3237854202"/>
                  </a:ext>
                </a:extLst>
              </a:tr>
              <a:tr h="456719">
                <a:tc>
                  <a:txBody>
                    <a:bodyPr/>
                    <a:lstStyle/>
                    <a:p>
                      <a:r>
                        <a:rPr lang="en-US" sz="1200" dirty="0"/>
                        <a:t>Courses and Training</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solidFill>
                          <a:effectLst/>
                          <a:uLnTx/>
                          <a:uFillTx/>
                          <a:latin typeface="+mn-lt"/>
                          <a:ea typeface="+mn-ea"/>
                          <a:cs typeface="+mn-cs"/>
                        </a:rPr>
                        <a:t>Συστήνεται</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a:txBody>
                  <a:tcPr/>
                </a:tc>
                <a:tc>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solidFill>
                          <a:effectLst/>
                          <a:uLnTx/>
                          <a:uFillTx/>
                          <a:latin typeface="+mn-lt"/>
                          <a:ea typeface="+mn-ea"/>
                          <a:cs typeface="+mn-cs"/>
                        </a:rPr>
                        <a:t>Συστήνεται</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a:txBody>
                  <a:tcPr/>
                </a:tc>
                <a:extLst>
                  <a:ext uri="{0D108BD9-81ED-4DB2-BD59-A6C34878D82A}">
                    <a16:rowId xmlns:a16="http://schemas.microsoft.com/office/drawing/2014/main" val="3085332116"/>
                  </a:ext>
                </a:extLst>
              </a:tr>
              <a:tr h="335888">
                <a:tc>
                  <a:txBody>
                    <a:bodyPr/>
                    <a:lstStyle/>
                    <a:p>
                      <a:r>
                        <a:rPr lang="en-US" sz="1200" dirty="0"/>
                        <a:t>Teaching or training assignment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a:txBody>
                  <a:tcPr/>
                </a:tc>
                <a:extLst>
                  <a:ext uri="{0D108BD9-81ED-4DB2-BD59-A6C34878D82A}">
                    <a16:rowId xmlns:a16="http://schemas.microsoft.com/office/drawing/2014/main" val="3853708405"/>
                  </a:ext>
                </a:extLst>
              </a:tr>
              <a:tr h="532839">
                <a:tc>
                  <a:txBody>
                    <a:bodyPr/>
                    <a:lstStyle/>
                    <a:p>
                      <a:r>
                        <a:rPr lang="en-US" sz="1200" dirty="0"/>
                        <a:t>Short Term learning mobility</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a:txBody>
                  <a:tcPr/>
                </a:tc>
                <a:tc>
                  <a:txBody>
                    <a:bodyPr/>
                    <a:lstStyle/>
                    <a:p>
                      <a:pPr algn="ctr"/>
                      <a:r>
                        <a:rPr lang="en-US" dirty="0"/>
                        <a:t>√</a:t>
                      </a:r>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a:t>
                      </a:r>
                    </a:p>
                    <a:p>
                      <a:endParaRPr lang="en-US" dirty="0"/>
                    </a:p>
                  </a:txBody>
                  <a:tcPr/>
                </a:tc>
                <a:extLst>
                  <a:ext uri="{0D108BD9-81ED-4DB2-BD59-A6C34878D82A}">
                    <a16:rowId xmlns:a16="http://schemas.microsoft.com/office/drawing/2014/main" val="847382885"/>
                  </a:ext>
                </a:extLst>
              </a:tr>
              <a:tr h="335888">
                <a:tc>
                  <a:txBody>
                    <a:bodyPr/>
                    <a:lstStyle/>
                    <a:p>
                      <a:r>
                        <a:rPr lang="en-US" sz="1200" dirty="0"/>
                        <a:t>Long Term learning mobility</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a:t>
                      </a:r>
                    </a:p>
                  </a:txBody>
                  <a:tcPr/>
                </a:tc>
                <a:extLst>
                  <a:ext uri="{0D108BD9-81ED-4DB2-BD59-A6C34878D82A}">
                    <a16:rowId xmlns:a16="http://schemas.microsoft.com/office/drawing/2014/main" val="1804996799"/>
                  </a:ext>
                </a:extLst>
              </a:tr>
              <a:tr h="532839">
                <a:tc>
                  <a:txBody>
                    <a:bodyPr/>
                    <a:lstStyle/>
                    <a:p>
                      <a:r>
                        <a:rPr lang="en-US" sz="1200" dirty="0"/>
                        <a:t>Group Learning mobility</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mn-cs"/>
                        </a:rPr>
                        <a:t>Συστήνεται</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r>
                        <a:rPr lang="el-GR" sz="1200" dirty="0"/>
                        <a:t>Δεν εφαρμόζεται</a:t>
                      </a:r>
                      <a:endParaRPr lang="en-US" sz="12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a:t>
                      </a:r>
                    </a:p>
                  </a:txBody>
                  <a:tcPr/>
                </a:tc>
                <a:tc>
                  <a:txBody>
                    <a:bodyPr/>
                    <a:lstStyle/>
                    <a:p>
                      <a:endParaRPr lang="en-US" dirty="0"/>
                    </a:p>
                  </a:txBody>
                  <a:tcPr/>
                </a:tc>
                <a:tc>
                  <a:txBody>
                    <a:bodyPr/>
                    <a:lstStyle/>
                    <a:p>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a:t>
                      </a:r>
                      <a:r>
                        <a:rPr kumimoji="0" lang="el-GR" sz="1800" b="0" i="0" u="none" strike="noStrike" kern="1200" cap="none" spc="0" normalizeH="0" baseline="0" noProof="0" dirty="0">
                          <a:ln>
                            <a:noFill/>
                          </a:ln>
                          <a:solidFill>
                            <a:prstClr val="black"/>
                          </a:solidFill>
                          <a:effectLst/>
                          <a:uLnTx/>
                          <a:uFillTx/>
                          <a:latin typeface="+mn-lt"/>
                          <a:ea typeface="+mn-ea"/>
                          <a:cs typeface="+mn-cs"/>
                        </a:rPr>
                        <a:t> </a:t>
                      </a:r>
                      <a:endParaRPr kumimoji="0" lang="en-US" sz="1800" b="0" i="0" u="none" strike="noStrike" kern="1200" cap="none" spc="0" normalizeH="0" baseline="0" noProof="0" dirty="0">
                        <a:ln>
                          <a:noFill/>
                        </a:ln>
                        <a:solidFill>
                          <a:prstClr val="black"/>
                        </a:solidFill>
                        <a:effectLst/>
                        <a:uLnTx/>
                        <a:uFillTx/>
                        <a:latin typeface="+mn-lt"/>
                        <a:ea typeface="+mn-ea"/>
                        <a:cs typeface="+mn-cs"/>
                      </a:endParaRPr>
                    </a:p>
                    <a:p>
                      <a:endParaRPr lang="en-US" dirty="0"/>
                    </a:p>
                  </a:txBody>
                  <a:tcPr/>
                </a:tc>
                <a:extLst>
                  <a:ext uri="{0D108BD9-81ED-4DB2-BD59-A6C34878D82A}">
                    <a16:rowId xmlns:a16="http://schemas.microsoft.com/office/drawing/2014/main" val="3315922879"/>
                  </a:ext>
                </a:extLst>
              </a:tr>
              <a:tr h="439630">
                <a:tc>
                  <a:txBody>
                    <a:bodyPr/>
                    <a:lstStyle/>
                    <a:p>
                      <a:r>
                        <a:rPr lang="en-US" sz="1200" dirty="0"/>
                        <a:t>Hosting Teachers and Educators in Training</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tx1"/>
                        </a:solidFill>
                        <a:effectLst/>
                        <a:uLnTx/>
                        <a:uFillTx/>
                        <a:latin typeface="+mn-l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2647117777"/>
                  </a:ext>
                </a:extLst>
              </a:tr>
              <a:tr h="532839">
                <a:tc>
                  <a:txBody>
                    <a:bodyPr/>
                    <a:lstStyle/>
                    <a:p>
                      <a:r>
                        <a:rPr lang="en-US" sz="1200" dirty="0"/>
                        <a:t>Invited Experts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mn-cs"/>
                        </a:rPr>
                        <a:t>Συστήνεται</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tx1"/>
                        </a:solidFill>
                        <a:effectLst/>
                        <a:uLnTx/>
                        <a:uFillTx/>
                        <a:latin typeface="+mn-lt"/>
                        <a:ea typeface="+mn-ea"/>
                        <a:cs typeface="+mn-cs"/>
                      </a:endParaRP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a:t>
                      </a:r>
                    </a:p>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46151710"/>
                  </a:ext>
                </a:extLst>
              </a:tr>
              <a:tr h="335888">
                <a:tc>
                  <a:txBody>
                    <a:bodyPr/>
                    <a:lstStyle/>
                    <a:p>
                      <a:r>
                        <a:rPr lang="en-US" sz="1200" dirty="0"/>
                        <a:t>Participation in VET Skills competition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Calibri" panose="020F0502020204030204"/>
                          <a:ea typeface="+mn-ea"/>
                          <a:cs typeface="+mn-cs"/>
                        </a:rPr>
                        <a:t>√</a:t>
                      </a:r>
                    </a:p>
                  </a:txBody>
                  <a:tcPr/>
                </a:tc>
                <a:tc>
                  <a:txBody>
                    <a:bodyPr/>
                    <a:lstStyle/>
                    <a:p>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a:t>
                      </a:r>
                    </a:p>
                  </a:txBody>
                  <a:tcPr/>
                </a:tc>
                <a:extLst>
                  <a:ext uri="{0D108BD9-81ED-4DB2-BD59-A6C34878D82A}">
                    <a16:rowId xmlns:a16="http://schemas.microsoft.com/office/drawing/2014/main" val="749577111"/>
                  </a:ext>
                </a:extLst>
              </a:tr>
              <a:tr h="694168">
                <a:tc>
                  <a:txBody>
                    <a:bodyPr/>
                    <a:lstStyle/>
                    <a:p>
                      <a:r>
                        <a:rPr lang="en-US" sz="1200" dirty="0"/>
                        <a:t>Preparatory Visits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Calibri" panose="020F0502020204030204"/>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Calibri" panose="020F0502020204030204"/>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200" dirty="0"/>
                        <a:t>Δεν εφαρμόζεται</a:t>
                      </a:r>
                      <a:endParaRPr lang="en-US" sz="1200" dirty="0"/>
                    </a:p>
                    <a:p>
                      <a:endParaRPr lang="en-US" dirty="0"/>
                    </a:p>
                  </a:txBody>
                  <a:tcPr/>
                </a:tc>
                <a:tc>
                  <a:txBody>
                    <a:bodyPr/>
                    <a:lstStyle/>
                    <a:p>
                      <a:endParaRPr lang="en-US" dirty="0"/>
                    </a:p>
                  </a:txBody>
                  <a:tcPr/>
                </a:tc>
                <a:tc>
                  <a:txBody>
                    <a:bodyPr/>
                    <a:lstStyle/>
                    <a:p>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a:t>
                      </a:r>
                    </a:p>
                  </a:txBody>
                  <a:tcPr/>
                </a:tc>
                <a:tc>
                  <a:txBody>
                    <a:bodyPr/>
                    <a:lstStyle/>
                    <a:p>
                      <a:endParaRPr lang="en-US" dirty="0"/>
                    </a:p>
                  </a:txBody>
                  <a:tcPr/>
                </a:tc>
                <a:extLst>
                  <a:ext uri="{0D108BD9-81ED-4DB2-BD59-A6C34878D82A}">
                    <a16:rowId xmlns:a16="http://schemas.microsoft.com/office/drawing/2014/main" val="1834508396"/>
                  </a:ext>
                </a:extLst>
              </a:tr>
            </a:tbl>
          </a:graphicData>
        </a:graphic>
      </p:graphicFrame>
      <p:sp>
        <p:nvSpPr>
          <p:cNvPr id="8" name="Arrow: Right 7">
            <a:extLst>
              <a:ext uri="{FF2B5EF4-FFF2-40B4-BE49-F238E27FC236}">
                <a16:creationId xmlns:a16="http://schemas.microsoft.com/office/drawing/2014/main" id="{BECCEEFF-E926-EA32-CF0B-8EFC0F0A1ADF}"/>
              </a:ext>
            </a:extLst>
          </p:cNvPr>
          <p:cNvSpPr/>
          <p:nvPr/>
        </p:nvSpPr>
        <p:spPr>
          <a:xfrm>
            <a:off x="8999035" y="3368744"/>
            <a:ext cx="2346816" cy="835960"/>
          </a:xfrm>
          <a:prstGeom prst="rightArrow">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1200" dirty="0">
                <a:solidFill>
                  <a:schemeClr val="tx1"/>
                </a:solidFill>
              </a:rPr>
              <a:t>Συμπληρώνεται από τον επικεφαλής συνοδό</a:t>
            </a:r>
            <a:endParaRPr lang="en-US" sz="1200" dirty="0">
              <a:solidFill>
                <a:schemeClr val="tx1"/>
              </a:solidFill>
            </a:endParaRPr>
          </a:p>
        </p:txBody>
      </p:sp>
      <p:sp>
        <p:nvSpPr>
          <p:cNvPr id="9" name="Arrow: Right 8">
            <a:extLst>
              <a:ext uri="{FF2B5EF4-FFF2-40B4-BE49-F238E27FC236}">
                <a16:creationId xmlns:a16="http://schemas.microsoft.com/office/drawing/2014/main" id="{8485C338-41F7-EF03-DC4B-F5125270D757}"/>
              </a:ext>
            </a:extLst>
          </p:cNvPr>
          <p:cNvSpPr/>
          <p:nvPr/>
        </p:nvSpPr>
        <p:spPr>
          <a:xfrm>
            <a:off x="8002859" y="5562108"/>
            <a:ext cx="2346816" cy="835960"/>
          </a:xfrm>
          <a:prstGeom prst="rightArrow">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1200" dirty="0">
                <a:solidFill>
                  <a:prstClr val="black"/>
                </a:solidFill>
              </a:rPr>
              <a:t>πρέπει να συμπεριλαμβάνει πλήρη ημερήσια διάταξη</a:t>
            </a:r>
            <a:endParaRPr lang="en-US" sz="1200" dirty="0"/>
          </a:p>
        </p:txBody>
      </p:sp>
    </p:spTree>
    <p:extLst>
      <p:ext uri="{BB962C8B-B14F-4D97-AF65-F5344CB8AC3E}">
        <p14:creationId xmlns:p14="http://schemas.microsoft.com/office/powerpoint/2010/main" val="25425487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0" y="-35391"/>
            <a:ext cx="8656320" cy="483217"/>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9" name="Group 28"/>
          <p:cNvGrpSpPr/>
          <p:nvPr/>
        </p:nvGrpSpPr>
        <p:grpSpPr>
          <a:xfrm rot="10800000">
            <a:off x="4632960" y="-35390"/>
            <a:ext cx="7559040" cy="483216"/>
            <a:chOff x="0" y="0"/>
            <a:chExt cx="6023006" cy="1453896"/>
          </a:xfrm>
        </p:grpSpPr>
        <p:sp>
          <p:nvSpPr>
            <p:cNvPr id="30" name="Rectangle 29"/>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Isosceles Triangle 30"/>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9D72B5"/>
                </a:solidFill>
                <a:effectLst/>
                <a:uLnTx/>
                <a:uFillTx/>
                <a:latin typeface="Calibri" panose="020F0502020204030204"/>
                <a:ea typeface="+mn-ea"/>
                <a:cs typeface="+mn-cs"/>
              </a:endParaRPr>
            </a:p>
          </p:txBody>
        </p:sp>
      </p:grpSp>
      <p:sp>
        <p:nvSpPr>
          <p:cNvPr id="2" name="TextBox 1"/>
          <p:cNvSpPr txBox="1"/>
          <p:nvPr/>
        </p:nvSpPr>
        <p:spPr>
          <a:xfrm>
            <a:off x="464689" y="-40005"/>
            <a:ext cx="7781169" cy="492443"/>
          </a:xfrm>
          <a:prstGeom prst="rect">
            <a:avLst/>
          </a:prstGeom>
          <a:noFill/>
        </p:spPr>
        <p:txBody>
          <a:bodyPr wrap="none" rtlCol="0">
            <a:spAutoFit/>
          </a:bodyPr>
          <a:lstStyle>
            <a:defPPr>
              <a:defRPr lang="en-US"/>
            </a:defPPr>
            <a:lvl1pPr>
              <a:defRPr sz="2600" b="1">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600" b="1" i="0" u="none" strike="noStrike" kern="1200" cap="none" spc="0" normalizeH="0" baseline="0" noProof="0" dirty="0">
                <a:ln>
                  <a:noFill/>
                </a:ln>
                <a:solidFill>
                  <a:prstClr val="white"/>
                </a:solidFill>
                <a:effectLst/>
                <a:uLnTx/>
                <a:uFillTx/>
                <a:latin typeface="Calibri" panose="020F0502020204030204"/>
                <a:ea typeface="+mn-ea"/>
                <a:cs typeface="+mn-cs"/>
              </a:rPr>
              <a:t>ΣΥΜΠΛΗΡΩΣΗ </a:t>
            </a:r>
            <a:r>
              <a:rPr kumimoji="0" lang="en-US" sz="2600" b="1" i="0" u="none" strike="noStrike" kern="1200" cap="none" spc="0" normalizeH="0" baseline="0" noProof="0" dirty="0">
                <a:ln>
                  <a:noFill/>
                </a:ln>
                <a:solidFill>
                  <a:prstClr val="white"/>
                </a:solidFill>
                <a:effectLst/>
                <a:uLnTx/>
                <a:uFillTx/>
                <a:latin typeface="Calibri" panose="020F0502020204030204"/>
                <a:ea typeface="+mn-ea"/>
                <a:cs typeface="+mn-cs"/>
              </a:rPr>
              <a:t>GA – FINANCIAL SUPPORT (ARTICLE 3.4)</a:t>
            </a:r>
            <a:endParaRPr kumimoji="0" lang="en-GB" sz="2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4319" y="5994400"/>
            <a:ext cx="800068" cy="685416"/>
          </a:xfrm>
          <a:prstGeom prst="rect">
            <a:avLst/>
          </a:prstGeom>
        </p:spPr>
      </p:pic>
      <p:sp>
        <p:nvSpPr>
          <p:cNvPr id="18" name="Rectangle 17"/>
          <p:cNvSpPr/>
          <p:nvPr/>
        </p:nvSpPr>
        <p:spPr>
          <a:xfrm>
            <a:off x="464689" y="535162"/>
            <a:ext cx="11265992" cy="4247317"/>
          </a:xfrm>
          <a:prstGeom prst="rect">
            <a:avLst/>
          </a:prstGeom>
          <a:ln>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3.4	</a:t>
            </a: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[Option 1 </a:t>
            </a:r>
            <a:r>
              <a:rPr kumimoji="0" lang="en-US" sz="1800" b="0" i="1"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l-GR" sz="1800" b="0" i="1" u="none" strike="noStrike" kern="1200" cap="none" spc="0" normalizeH="0" baseline="0" noProof="0" dirty="0">
                <a:ln>
                  <a:noFill/>
                </a:ln>
                <a:solidFill>
                  <a:srgbClr val="FF0000"/>
                </a:solidFill>
                <a:effectLst/>
                <a:uLnTx/>
                <a:uFillTx/>
                <a:latin typeface="Calibri" panose="020F0502020204030204"/>
                <a:ea typeface="+mn-ea"/>
                <a:cs typeface="+mn-cs"/>
              </a:rPr>
              <a:t>Ο ΟΑ παραχωρεί στον συμμετέχοντα όλο το ποσό που του αναλογεί ώστε να προγραμματίσει και να διευθετήσει ο ίδιος όλα τα σχετικά έξοδα (στη βάση μοναδιαίου κόστους)</a:t>
            </a:r>
            <a:endParaRPr kumimoji="0" lang="en-GB" sz="1800" b="0"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The organisation will provide the participant with the required support in the form of a payment of EUR </a:t>
            </a:r>
            <a:r>
              <a:rPr kumimoji="0" lang="el-GR" sz="1800" b="0" i="0" u="none" strike="noStrike" kern="1200" cap="none" spc="0" normalizeH="0" baseline="0" noProof="0" dirty="0">
                <a:ln>
                  <a:noFill/>
                </a:ln>
                <a:solidFill>
                  <a:srgbClr val="FF0000"/>
                </a:solidFill>
                <a:effectLst/>
                <a:uLnTx/>
                <a:uFillTx/>
                <a:latin typeface="Calibri" panose="020F0502020204030204"/>
                <a:ea typeface="+mn-ea"/>
                <a:cs typeface="+mn-cs"/>
              </a:rPr>
              <a:t>1875</a:t>
            </a: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el-GR"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FF0000"/>
                </a:solidFill>
                <a:effectLst/>
                <a:uLnTx/>
                <a:uFillTx/>
                <a:latin typeface="Calibri" panose="020F0502020204030204"/>
                <a:ea typeface="+mn-ea"/>
                <a:cs typeface="+mn-cs"/>
              </a:rPr>
              <a:t>[Option 2 = </a:t>
            </a:r>
            <a:r>
              <a:rPr kumimoji="0" lang="el-GR" sz="1800" b="0" i="1" u="none" strike="noStrike" kern="1200" cap="none" spc="0" normalizeH="0" baseline="0" noProof="0" dirty="0">
                <a:ln>
                  <a:noFill/>
                </a:ln>
                <a:solidFill>
                  <a:srgbClr val="FF0000"/>
                </a:solidFill>
                <a:effectLst/>
                <a:uLnTx/>
                <a:uFillTx/>
                <a:latin typeface="Calibri" panose="020F0502020204030204"/>
                <a:ea typeface="+mn-ea"/>
                <a:cs typeface="+mn-cs"/>
              </a:rPr>
              <a:t>Ο ΟΑ θα αναλάβει να οργανώσει και να διευθετήσει όλα τα έξοδα εκ μέρους του συμμετέχοντα</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The organisation will provide the participant with the required support in the form of direct provision of the needed support services. The organisation will ensure that this direct provision of services will meet the necessary quality and safety standards.</a:t>
            </a:r>
            <a:r>
              <a:rPr kumimoji="0" lang="en-GB" sz="18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l-GR" sz="1800" b="0" i="1"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[Option 3]</a:t>
            </a:r>
            <a:r>
              <a:rPr kumimoji="0" lang="el-GR" sz="18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1"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l-GR" sz="1800" b="0" i="1" u="none" strike="noStrike" kern="1200" cap="none" spc="0" normalizeH="0" baseline="0" noProof="0" dirty="0">
                <a:ln>
                  <a:noFill/>
                </a:ln>
                <a:solidFill>
                  <a:srgbClr val="FF0000"/>
                </a:solidFill>
                <a:effectLst/>
                <a:uLnTx/>
                <a:uFillTx/>
                <a:latin typeface="Calibri" panose="020F0502020204030204"/>
                <a:ea typeface="+mn-ea"/>
                <a:cs typeface="+mn-cs"/>
              </a:rPr>
              <a:t>Ο ΟΑ παρέχει μέρος της υποστήριξης με πληρωμή του μοναδιαίου κόστος και μέρος με παροχή υπηρεσιών.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The organisation will provide the participant with the required support in the form of a payment of the following amount [</a:t>
            </a:r>
            <a:r>
              <a:rPr kumimoji="0" lang="el-GR" sz="1800" b="0" i="0" u="none" strike="noStrike" kern="1200" cap="none" spc="0" normalizeH="0" baseline="0" noProof="0" dirty="0">
                <a:ln>
                  <a:noFill/>
                </a:ln>
                <a:solidFill>
                  <a:srgbClr val="FF0000"/>
                </a:solidFill>
                <a:effectLst/>
                <a:uLnTx/>
                <a:uFillTx/>
                <a:latin typeface="Calibri" panose="020F0502020204030204"/>
                <a:ea typeface="+mn-ea"/>
                <a:cs typeface="+mn-cs"/>
              </a:rPr>
              <a:t>Χ</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EUR and in the form of direct provision of [travel/ individual support/ linguistic support/ course fees/ inclusion support]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The organisation will ensure that the direct provision of services will meet the necessary quality and safety standards. </a:t>
            </a: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p:cNvSpPr txBox="1"/>
          <p:nvPr/>
        </p:nvSpPr>
        <p:spPr>
          <a:xfrm>
            <a:off x="464689" y="5004521"/>
            <a:ext cx="10559402" cy="1200329"/>
          </a:xfrm>
          <a:prstGeom prst="rect">
            <a:avLst/>
          </a:prstGeom>
          <a:solidFill>
            <a:srgbClr val="9D72B5">
              <a:alpha val="20000"/>
            </a:srgbClr>
          </a:solidFill>
        </p:spPr>
        <p:txBody>
          <a:bodyPr wrap="square" rtlCol="0">
            <a:spAutoFit/>
          </a:bodyPr>
          <a:lstStyle/>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l-GR" sz="18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Τα ποσά που αναγράφονται στη Συμφωνία είναι αυτά που ορίζει η Πρόσκληση του έτους για το Πρόγραμμα (</a:t>
            </a:r>
            <a:r>
              <a:rPr kumimoji="0" lang="en-US" sz="18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unit costs)</a:t>
            </a:r>
            <a:r>
              <a:rPr kumimoji="0" lang="el-GR" sz="18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 </a:t>
            </a:r>
            <a:endParaRPr kumimoji="0" lang="en-US" sz="18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endParaRP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l-GR" sz="18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Τα οποιαδήποτε τραπεζικά έξοδα δεν τα επωμίζεται ο συμμετέχοντας. Εμπίπτουν στην κατηγορία των οργανωτικών εξόδων</a:t>
            </a:r>
            <a:endParaRPr kumimoji="0" lang="en-US" sz="18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018617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0" y="-35391"/>
            <a:ext cx="8656320" cy="483217"/>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9" name="Group 28"/>
          <p:cNvGrpSpPr/>
          <p:nvPr/>
        </p:nvGrpSpPr>
        <p:grpSpPr>
          <a:xfrm rot="10800000">
            <a:off x="4632960" y="-35390"/>
            <a:ext cx="7559040" cy="483216"/>
            <a:chOff x="0" y="0"/>
            <a:chExt cx="6023006" cy="1453896"/>
          </a:xfrm>
        </p:grpSpPr>
        <p:sp>
          <p:nvSpPr>
            <p:cNvPr id="30" name="Rectangle 29"/>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Isosceles Triangle 30"/>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2" name="TextBox 1"/>
          <p:cNvSpPr txBox="1"/>
          <p:nvPr/>
        </p:nvSpPr>
        <p:spPr>
          <a:xfrm>
            <a:off x="464689" y="-40005"/>
            <a:ext cx="6724854" cy="492443"/>
          </a:xfrm>
          <a:prstGeom prst="rect">
            <a:avLst/>
          </a:prstGeom>
          <a:noFill/>
        </p:spPr>
        <p:txBody>
          <a:bodyPr wrap="none" rtlCol="0">
            <a:spAutoFit/>
          </a:bodyPr>
          <a:lstStyle>
            <a:defPPr>
              <a:defRPr lang="en-US"/>
            </a:defPPr>
            <a:lvl1pPr>
              <a:defRPr sz="2600" b="1">
                <a:solidFill>
                  <a:schemeClr val="bg1"/>
                </a:solidFill>
              </a:defRPr>
            </a:lvl1pPr>
          </a:lstStyle>
          <a:p>
            <a:r>
              <a:rPr lang="en-US" dirty="0"/>
              <a:t>IDEP.ORG.CY</a:t>
            </a:r>
            <a:r>
              <a:rPr lang="el-GR" dirty="0"/>
              <a:t> – ΕΝΟΤΗΤΑ ΔΙΑΧΕΙΡΙΣΗΣ ΣΧΕΔΙΩΝ</a:t>
            </a:r>
            <a:r>
              <a:rPr lang="en-US" dirty="0"/>
              <a:t> </a:t>
            </a:r>
            <a:endParaRPr lang="en-GB"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4319" y="5994400"/>
            <a:ext cx="800068" cy="685416"/>
          </a:xfrm>
          <a:prstGeom prst="rect">
            <a:avLst/>
          </a:prstGeom>
        </p:spPr>
      </p:pic>
      <p:pic>
        <p:nvPicPr>
          <p:cNvPr id="4" name="Picture 3">
            <a:extLst>
              <a:ext uri="{FF2B5EF4-FFF2-40B4-BE49-F238E27FC236}">
                <a16:creationId xmlns:a16="http://schemas.microsoft.com/office/drawing/2014/main" id="{99ABEAF9-9BA7-C487-CF5A-AC8D126E9F4B}"/>
              </a:ext>
            </a:extLst>
          </p:cNvPr>
          <p:cNvPicPr>
            <a:picLocks noChangeAspect="1"/>
          </p:cNvPicPr>
          <p:nvPr/>
        </p:nvPicPr>
        <p:blipFill>
          <a:blip r:embed="rId4"/>
          <a:stretch>
            <a:fillRect/>
          </a:stretch>
        </p:blipFill>
        <p:spPr>
          <a:xfrm>
            <a:off x="131395" y="566235"/>
            <a:ext cx="9743429" cy="5309755"/>
          </a:xfrm>
          <a:prstGeom prst="rect">
            <a:avLst/>
          </a:prstGeom>
        </p:spPr>
      </p:pic>
      <p:sp>
        <p:nvSpPr>
          <p:cNvPr id="7" name="Rectangle 6">
            <a:extLst>
              <a:ext uri="{FF2B5EF4-FFF2-40B4-BE49-F238E27FC236}">
                <a16:creationId xmlns:a16="http://schemas.microsoft.com/office/drawing/2014/main" id="{1743AFEA-7F93-9F40-8620-225641F2AA43}"/>
              </a:ext>
            </a:extLst>
          </p:cNvPr>
          <p:cNvSpPr/>
          <p:nvPr/>
        </p:nvSpPr>
        <p:spPr>
          <a:xfrm>
            <a:off x="1246909" y="5133109"/>
            <a:ext cx="2171700" cy="529936"/>
          </a:xfrm>
          <a:prstGeom prst="rect">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9" name="Rectangle 8">
            <a:extLst>
              <a:ext uri="{FF2B5EF4-FFF2-40B4-BE49-F238E27FC236}">
                <a16:creationId xmlns:a16="http://schemas.microsoft.com/office/drawing/2014/main" id="{861137DC-9ECA-C860-69FE-ECE51B21434C}"/>
              </a:ext>
            </a:extLst>
          </p:cNvPr>
          <p:cNvSpPr/>
          <p:nvPr/>
        </p:nvSpPr>
        <p:spPr>
          <a:xfrm>
            <a:off x="973281" y="2380349"/>
            <a:ext cx="1998519" cy="757705"/>
          </a:xfrm>
          <a:prstGeom prst="rect">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0" name="Rectangle 9">
            <a:extLst>
              <a:ext uri="{FF2B5EF4-FFF2-40B4-BE49-F238E27FC236}">
                <a16:creationId xmlns:a16="http://schemas.microsoft.com/office/drawing/2014/main" id="{1833C8EF-4062-8B40-023D-75F9159AABF5}"/>
              </a:ext>
            </a:extLst>
          </p:cNvPr>
          <p:cNvSpPr/>
          <p:nvPr/>
        </p:nvSpPr>
        <p:spPr>
          <a:xfrm>
            <a:off x="6096001" y="1466085"/>
            <a:ext cx="1312718" cy="279588"/>
          </a:xfrm>
          <a:prstGeom prst="rect">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8" name="TextBox 7">
            <a:extLst>
              <a:ext uri="{FF2B5EF4-FFF2-40B4-BE49-F238E27FC236}">
                <a16:creationId xmlns:a16="http://schemas.microsoft.com/office/drawing/2014/main" id="{426D65EC-5FD0-BBD5-144C-C3F6F1D4F0B6}"/>
              </a:ext>
            </a:extLst>
          </p:cNvPr>
          <p:cNvSpPr txBox="1"/>
          <p:nvPr/>
        </p:nvSpPr>
        <p:spPr>
          <a:xfrm>
            <a:off x="1454476" y="6033485"/>
            <a:ext cx="8562359" cy="646331"/>
          </a:xfrm>
          <a:prstGeom prst="rect">
            <a:avLst/>
          </a:prstGeom>
          <a:noFill/>
        </p:spPr>
        <p:txBody>
          <a:bodyPr wrap="square">
            <a:spAutoFit/>
          </a:bodyPr>
          <a:lstStyle/>
          <a:p>
            <a:r>
              <a:rPr lang="el-GR" i="1" dirty="0">
                <a:highlight>
                  <a:srgbClr val="FFFF00"/>
                </a:highlight>
                <a:hlinkClick r:id="rId5"/>
              </a:rPr>
              <a:t>Διαχείριση Εγκεκριμένων Σχεδίων Σχέδια Κινητικότητας</a:t>
            </a:r>
            <a:r>
              <a:rPr lang="en-US" i="1" dirty="0">
                <a:highlight>
                  <a:srgbClr val="FFFF00"/>
                </a:highlight>
                <a:hlinkClick r:id="rId5"/>
              </a:rPr>
              <a:t> </a:t>
            </a:r>
            <a:r>
              <a:rPr lang="el-GR" i="1" dirty="0">
                <a:highlight>
                  <a:srgbClr val="FFFF00"/>
                </a:highlight>
                <a:hlinkClick r:id="rId5"/>
              </a:rPr>
              <a:t>Μη Διαπιστευμένων </a:t>
            </a:r>
          </a:p>
          <a:p>
            <a:r>
              <a:rPr lang="el-GR" i="1" dirty="0">
                <a:highlight>
                  <a:srgbClr val="FFFF00"/>
                </a:highlight>
                <a:hlinkClick r:id="rId5"/>
              </a:rPr>
              <a:t>Οργανισμών</a:t>
            </a:r>
            <a:r>
              <a:rPr lang="el-GR" i="1" dirty="0">
                <a:highlight>
                  <a:srgbClr val="FFFF00"/>
                </a:highlight>
              </a:rPr>
              <a:t> (ΚΑ122) -2026</a:t>
            </a:r>
            <a:endParaRPr lang="en-US" i="1" dirty="0">
              <a:highlight>
                <a:srgbClr val="FFFF00"/>
              </a:highlight>
            </a:endParaRPr>
          </a:p>
        </p:txBody>
      </p:sp>
    </p:spTree>
    <p:extLst>
      <p:ext uri="{BB962C8B-B14F-4D97-AF65-F5344CB8AC3E}">
        <p14:creationId xmlns:p14="http://schemas.microsoft.com/office/powerpoint/2010/main" val="21313310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4003039" y="0"/>
            <a:ext cx="8188961" cy="4033525"/>
          </a:xfrm>
          <a:prstGeom prst="rect">
            <a:avLst/>
          </a:prstGeom>
          <a:solidFill>
            <a:srgbClr val="1EA7A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28439" y="4096580"/>
            <a:ext cx="1743345" cy="1493520"/>
          </a:xfrm>
          <a:prstGeom prst="rect">
            <a:avLst/>
          </a:prstGeom>
        </p:spPr>
      </p:pic>
      <p:grpSp>
        <p:nvGrpSpPr>
          <p:cNvPr id="10" name="Group 9"/>
          <p:cNvGrpSpPr/>
          <p:nvPr/>
        </p:nvGrpSpPr>
        <p:grpSpPr>
          <a:xfrm>
            <a:off x="0" y="1"/>
            <a:ext cx="5890260" cy="4033520"/>
            <a:chOff x="0" y="0"/>
            <a:chExt cx="6023006" cy="1238789"/>
          </a:xfrm>
          <a:solidFill>
            <a:srgbClr val="1EA7AE"/>
          </a:solidFill>
        </p:grpSpPr>
        <p:sp>
          <p:nvSpPr>
            <p:cNvPr id="8" name="Rectangle 7"/>
            <p:cNvSpPr/>
            <p:nvPr/>
          </p:nvSpPr>
          <p:spPr>
            <a:xfrm>
              <a:off x="0" y="0"/>
              <a:ext cx="4526280" cy="123878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Isosceles Triangle 8"/>
            <p:cNvSpPr/>
            <p:nvPr/>
          </p:nvSpPr>
          <p:spPr>
            <a:xfrm>
              <a:off x="3111209" y="0"/>
              <a:ext cx="2911797" cy="1238789"/>
            </a:xfrm>
            <a:prstGeom prst="triangle">
              <a:avLst>
                <a:gd name="adj" fmla="val 4877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5" name="TextBox 4"/>
          <p:cNvSpPr txBox="1"/>
          <p:nvPr/>
        </p:nvSpPr>
        <p:spPr>
          <a:xfrm>
            <a:off x="369415" y="3081627"/>
            <a:ext cx="4825637" cy="713272"/>
          </a:xfrm>
          <a:prstGeom prst="rect">
            <a:avLst/>
          </a:prstGeom>
          <a:noFill/>
        </p:spPr>
        <p:txBody>
          <a:bodyPr wrap="square" rtlCol="0">
            <a:spAutoFit/>
          </a:bodyPr>
          <a:lstStyle/>
          <a:p>
            <a:pPr>
              <a:lnSpc>
                <a:spcPct val="150000"/>
              </a:lnSpc>
            </a:pPr>
            <a:r>
              <a:rPr lang="el-GR" sz="3000" b="1" dirty="0">
                <a:solidFill>
                  <a:schemeClr val="bg1"/>
                </a:solidFill>
              </a:rPr>
              <a:t>6. ΑΡΧΕΙΟ</a:t>
            </a:r>
          </a:p>
        </p:txBody>
      </p:sp>
      <p:sp>
        <p:nvSpPr>
          <p:cNvPr id="15" name="Rectangle 14"/>
          <p:cNvSpPr/>
          <p:nvPr/>
        </p:nvSpPr>
        <p:spPr>
          <a:xfrm>
            <a:off x="-8616" y="5674180"/>
            <a:ext cx="12200616" cy="1183821"/>
          </a:xfrm>
          <a:prstGeom prst="rect">
            <a:avLst/>
          </a:prstGeom>
          <a:gradFill flip="none" rotWithShape="1">
            <a:gsLst>
              <a:gs pos="0">
                <a:schemeClr val="accent1">
                  <a:lumMod val="5000"/>
                  <a:lumOff val="95000"/>
                </a:schemeClr>
              </a:gs>
              <a:gs pos="74000">
                <a:srgbClr val="9D72B5"/>
              </a:gs>
              <a:gs pos="83000">
                <a:srgbClr val="9D72B5"/>
              </a:gs>
              <a:gs pos="100000">
                <a:srgbClr val="9D72B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p:cNvSpPr txBox="1"/>
          <p:nvPr/>
        </p:nvSpPr>
        <p:spPr>
          <a:xfrm>
            <a:off x="8670931" y="5758258"/>
            <a:ext cx="3200853" cy="707886"/>
          </a:xfrm>
          <a:prstGeom prst="rect">
            <a:avLst/>
          </a:prstGeom>
          <a:noFill/>
        </p:spPr>
        <p:txBody>
          <a:bodyPr wrap="square" rtlCol="0">
            <a:spAutoFit/>
          </a:bodyPr>
          <a:lstStyle/>
          <a:p>
            <a:pPr algn="r"/>
            <a:r>
              <a:rPr lang="el-GR" sz="2000" b="1" dirty="0">
                <a:solidFill>
                  <a:schemeClr val="bg1"/>
                </a:solidFill>
              </a:rPr>
              <a:t>ΒΔ1 – ΔΙΑΧΕΙΡΙΣΗ ΣΧΕΔΙΩΝ</a:t>
            </a:r>
          </a:p>
          <a:p>
            <a:pPr algn="r"/>
            <a:r>
              <a:rPr lang="el-GR" sz="2000" b="1" dirty="0">
                <a:solidFill>
                  <a:schemeClr val="bg1"/>
                </a:solidFill>
              </a:rPr>
              <a:t>ΜΙΚΡΗΣ ΔΙΑΡΚΕΙΑΣ (122)</a:t>
            </a:r>
          </a:p>
        </p:txBody>
      </p:sp>
    </p:spTree>
    <p:extLst>
      <p:ext uri="{BB962C8B-B14F-4D97-AF65-F5344CB8AC3E}">
        <p14:creationId xmlns:p14="http://schemas.microsoft.com/office/powerpoint/2010/main" val="2527084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4003039" y="0"/>
            <a:ext cx="8188961" cy="4033525"/>
          </a:xfrm>
          <a:prstGeom prst="rect">
            <a:avLst/>
          </a:prstGeom>
          <a:solidFill>
            <a:srgbClr val="1EA7A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28439" y="4096580"/>
            <a:ext cx="1743345" cy="1493520"/>
          </a:xfrm>
          <a:prstGeom prst="rect">
            <a:avLst/>
          </a:prstGeom>
        </p:spPr>
      </p:pic>
      <p:grpSp>
        <p:nvGrpSpPr>
          <p:cNvPr id="10" name="Group 9"/>
          <p:cNvGrpSpPr/>
          <p:nvPr/>
        </p:nvGrpSpPr>
        <p:grpSpPr>
          <a:xfrm>
            <a:off x="0" y="1"/>
            <a:ext cx="5890260" cy="4033520"/>
            <a:chOff x="0" y="0"/>
            <a:chExt cx="6023006" cy="1238789"/>
          </a:xfrm>
          <a:solidFill>
            <a:srgbClr val="1EA7AE"/>
          </a:solidFill>
        </p:grpSpPr>
        <p:sp>
          <p:nvSpPr>
            <p:cNvPr id="8" name="Rectangle 7"/>
            <p:cNvSpPr/>
            <p:nvPr/>
          </p:nvSpPr>
          <p:spPr>
            <a:xfrm>
              <a:off x="0" y="0"/>
              <a:ext cx="4526280" cy="123878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Isosceles Triangle 8"/>
            <p:cNvSpPr/>
            <p:nvPr/>
          </p:nvSpPr>
          <p:spPr>
            <a:xfrm>
              <a:off x="3111209" y="0"/>
              <a:ext cx="2911797" cy="1238789"/>
            </a:xfrm>
            <a:prstGeom prst="triangle">
              <a:avLst>
                <a:gd name="adj" fmla="val 4877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5" name="TextBox 4"/>
          <p:cNvSpPr txBox="1"/>
          <p:nvPr/>
        </p:nvSpPr>
        <p:spPr>
          <a:xfrm>
            <a:off x="366076" y="2451707"/>
            <a:ext cx="4825637" cy="1477328"/>
          </a:xfrm>
          <a:prstGeom prst="rect">
            <a:avLst/>
          </a:prstGeom>
          <a:noFill/>
        </p:spPr>
        <p:txBody>
          <a:bodyPr wrap="square" rtlCol="0">
            <a:spAutoFit/>
          </a:bodyPr>
          <a:lstStyle/>
          <a:p>
            <a:pPr>
              <a:lnSpc>
                <a:spcPct val="150000"/>
              </a:lnSpc>
            </a:pPr>
            <a:r>
              <a:rPr lang="el-GR" sz="3000" b="1" dirty="0">
                <a:solidFill>
                  <a:schemeClr val="bg1"/>
                </a:solidFill>
              </a:rPr>
              <a:t>1. ΒΑΣΙΚΑ ΧΑΡΑΚΤΗΡΙΣΤΙΚΑ</a:t>
            </a:r>
          </a:p>
          <a:p>
            <a:pPr>
              <a:lnSpc>
                <a:spcPct val="150000"/>
              </a:lnSpc>
            </a:pPr>
            <a:r>
              <a:rPr lang="el-GR" sz="3000" b="1" dirty="0">
                <a:solidFill>
                  <a:schemeClr val="bg1"/>
                </a:solidFill>
              </a:rPr>
              <a:t> ΣΧΕΔΙΩΝ ΚΑ122</a:t>
            </a:r>
          </a:p>
        </p:txBody>
      </p:sp>
      <p:sp>
        <p:nvSpPr>
          <p:cNvPr id="15" name="Rectangle 14"/>
          <p:cNvSpPr/>
          <p:nvPr/>
        </p:nvSpPr>
        <p:spPr>
          <a:xfrm>
            <a:off x="-8616" y="5674180"/>
            <a:ext cx="12200616" cy="1183821"/>
          </a:xfrm>
          <a:prstGeom prst="rect">
            <a:avLst/>
          </a:prstGeom>
          <a:gradFill flip="none" rotWithShape="1">
            <a:gsLst>
              <a:gs pos="0">
                <a:schemeClr val="accent1">
                  <a:lumMod val="5000"/>
                  <a:lumOff val="95000"/>
                </a:schemeClr>
              </a:gs>
              <a:gs pos="74000">
                <a:srgbClr val="9D72B5"/>
              </a:gs>
              <a:gs pos="83000">
                <a:srgbClr val="9D72B5"/>
              </a:gs>
              <a:gs pos="100000">
                <a:srgbClr val="9D72B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p:cNvSpPr txBox="1"/>
          <p:nvPr/>
        </p:nvSpPr>
        <p:spPr>
          <a:xfrm>
            <a:off x="8670931" y="5912147"/>
            <a:ext cx="3200853" cy="707886"/>
          </a:xfrm>
          <a:prstGeom prst="rect">
            <a:avLst/>
          </a:prstGeom>
          <a:noFill/>
        </p:spPr>
        <p:txBody>
          <a:bodyPr wrap="square" rtlCol="0">
            <a:spAutoFit/>
          </a:bodyPr>
          <a:lstStyle/>
          <a:p>
            <a:pPr algn="r"/>
            <a:r>
              <a:rPr lang="el-GR" sz="2000" b="1" dirty="0">
                <a:solidFill>
                  <a:schemeClr val="bg1"/>
                </a:solidFill>
              </a:rPr>
              <a:t>ΒΔ1 – ΔΙΑΧΕΙΡΙΣΗ ΣΧΕΔΙΩΝ</a:t>
            </a:r>
          </a:p>
          <a:p>
            <a:pPr algn="r"/>
            <a:r>
              <a:rPr lang="el-GR" sz="2000" b="1" dirty="0">
                <a:solidFill>
                  <a:schemeClr val="bg1"/>
                </a:solidFill>
              </a:rPr>
              <a:t>ΜΙΚΡΗΣ ΔΙΑΡΚΕΙΑΣ (122)</a:t>
            </a:r>
          </a:p>
        </p:txBody>
      </p:sp>
    </p:spTree>
    <p:extLst>
      <p:ext uri="{BB962C8B-B14F-4D97-AF65-F5344CB8AC3E}">
        <p14:creationId xmlns:p14="http://schemas.microsoft.com/office/powerpoint/2010/main" val="21707532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0" y="-35391"/>
            <a:ext cx="8656320" cy="483217"/>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9" name="Group 28"/>
          <p:cNvGrpSpPr/>
          <p:nvPr/>
        </p:nvGrpSpPr>
        <p:grpSpPr>
          <a:xfrm rot="10800000">
            <a:off x="4632960" y="-35390"/>
            <a:ext cx="7559040" cy="483216"/>
            <a:chOff x="0" y="0"/>
            <a:chExt cx="6023006" cy="1453896"/>
          </a:xfrm>
        </p:grpSpPr>
        <p:sp>
          <p:nvSpPr>
            <p:cNvPr id="30" name="Rectangle 29"/>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Isosceles Triangle 30"/>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2" name="TextBox 1"/>
          <p:cNvSpPr txBox="1"/>
          <p:nvPr/>
        </p:nvSpPr>
        <p:spPr>
          <a:xfrm>
            <a:off x="434234" y="17298"/>
            <a:ext cx="3040384" cy="492443"/>
          </a:xfrm>
          <a:prstGeom prst="rect">
            <a:avLst/>
          </a:prstGeom>
          <a:noFill/>
        </p:spPr>
        <p:txBody>
          <a:bodyPr wrap="none" rtlCol="0">
            <a:spAutoFit/>
          </a:bodyPr>
          <a:lstStyle>
            <a:defPPr>
              <a:defRPr lang="en-US"/>
            </a:defPPr>
            <a:lvl1pPr>
              <a:defRPr sz="2600" b="1">
                <a:solidFill>
                  <a:schemeClr val="bg1"/>
                </a:solidFill>
              </a:defRPr>
            </a:lvl1pPr>
          </a:lstStyle>
          <a:p>
            <a:r>
              <a:rPr lang="el-GR" dirty="0"/>
              <a:t>ΤΗΡΗΣΗ ΑΡΧΕΙΟΥ (1)</a:t>
            </a:r>
            <a:endParaRPr lang="en-GB"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4319" y="5994400"/>
            <a:ext cx="800068" cy="685416"/>
          </a:xfrm>
          <a:prstGeom prst="rect">
            <a:avLst/>
          </a:prstGeom>
        </p:spPr>
      </p:pic>
      <p:sp>
        <p:nvSpPr>
          <p:cNvPr id="18" name="Rectangle 17"/>
          <p:cNvSpPr/>
          <p:nvPr/>
        </p:nvSpPr>
        <p:spPr>
          <a:xfrm>
            <a:off x="434233" y="617540"/>
            <a:ext cx="11460153" cy="2631490"/>
          </a:xfrm>
          <a:prstGeom prst="rect">
            <a:avLst/>
          </a:prstGeom>
        </p:spPr>
        <p:txBody>
          <a:bodyPr wrap="square">
            <a:spAutoFit/>
          </a:bodyPr>
          <a:lstStyle/>
          <a:p>
            <a:pPr>
              <a:lnSpc>
                <a:spcPct val="150000"/>
              </a:lnSpc>
            </a:pPr>
            <a:r>
              <a:rPr lang="el-GR" sz="2200" b="1" dirty="0">
                <a:solidFill>
                  <a:schemeClr val="tx1">
                    <a:lumMod val="75000"/>
                    <a:lumOff val="25000"/>
                  </a:schemeClr>
                </a:solidFill>
              </a:rPr>
              <a:t>Τήρηση αρχείου στον δικαιούχο οργανισμό με τα έντυπα που αφορούν τις κινητικότητες για</a:t>
            </a:r>
            <a:r>
              <a:rPr lang="en-GB" sz="2200" b="1" dirty="0">
                <a:solidFill>
                  <a:schemeClr val="tx1">
                    <a:lumMod val="75000"/>
                    <a:lumOff val="25000"/>
                  </a:schemeClr>
                </a:solidFill>
              </a:rPr>
              <a:t>:</a:t>
            </a:r>
          </a:p>
          <a:p>
            <a:pPr>
              <a:lnSpc>
                <a:spcPct val="150000"/>
              </a:lnSpc>
            </a:pPr>
            <a:r>
              <a:rPr lang="el-GR" sz="2200" dirty="0">
                <a:solidFill>
                  <a:schemeClr val="tx1">
                    <a:lumMod val="75000"/>
                    <a:lumOff val="25000"/>
                  </a:schemeClr>
                </a:solidFill>
              </a:rPr>
              <a:t>	τουλάχιστον </a:t>
            </a:r>
            <a:r>
              <a:rPr lang="el-GR" sz="2200" b="1" dirty="0">
                <a:solidFill>
                  <a:schemeClr val="tx1">
                    <a:lumMod val="75000"/>
                    <a:lumOff val="25000"/>
                  </a:schemeClr>
                </a:solidFill>
              </a:rPr>
              <a:t>3 χρόνια για σχέδια με χρηματοδότηση κάτω από 60 000 ΕΥΡΩ</a:t>
            </a:r>
          </a:p>
          <a:p>
            <a:pPr>
              <a:lnSpc>
                <a:spcPct val="150000"/>
              </a:lnSpc>
            </a:pPr>
            <a:r>
              <a:rPr lang="el-GR" sz="2200" dirty="0">
                <a:solidFill>
                  <a:schemeClr val="tx1">
                    <a:lumMod val="75000"/>
                    <a:lumOff val="25000"/>
                  </a:schemeClr>
                </a:solidFill>
              </a:rPr>
              <a:t>	τουλάχιστον </a:t>
            </a:r>
            <a:r>
              <a:rPr lang="el-GR" sz="2200" b="1" dirty="0">
                <a:solidFill>
                  <a:schemeClr val="tx1">
                    <a:lumMod val="75000"/>
                    <a:lumOff val="25000"/>
                  </a:schemeClr>
                </a:solidFill>
              </a:rPr>
              <a:t>5 χρόνια για σχέδια με χρηματοδότηση</a:t>
            </a:r>
            <a:r>
              <a:rPr lang="en-US" sz="2200" b="1" dirty="0">
                <a:solidFill>
                  <a:schemeClr val="tx1">
                    <a:lumMod val="75000"/>
                    <a:lumOff val="25000"/>
                  </a:schemeClr>
                </a:solidFill>
              </a:rPr>
              <a:t> </a:t>
            </a:r>
            <a:r>
              <a:rPr lang="el-GR" sz="2200" b="1" dirty="0">
                <a:solidFill>
                  <a:schemeClr val="tx1">
                    <a:lumMod val="75000"/>
                    <a:lumOff val="25000"/>
                  </a:schemeClr>
                </a:solidFill>
              </a:rPr>
              <a:t>ίση ή περισσότερη των 60 000 ΕΥΡΩ</a:t>
            </a:r>
            <a:endParaRPr lang="en-GB" sz="2200" b="1" dirty="0">
              <a:solidFill>
                <a:schemeClr val="tx1">
                  <a:lumMod val="75000"/>
                  <a:lumOff val="25000"/>
                </a:schemeClr>
              </a:solidFill>
            </a:endParaRPr>
          </a:p>
          <a:p>
            <a:pPr>
              <a:lnSpc>
                <a:spcPct val="150000"/>
              </a:lnSpc>
            </a:pPr>
            <a:r>
              <a:rPr lang="el-GR" sz="2200" dirty="0">
                <a:solidFill>
                  <a:schemeClr val="tx1">
                    <a:lumMod val="75000"/>
                    <a:lumOff val="25000"/>
                  </a:schemeClr>
                </a:solidFill>
              </a:rPr>
              <a:t>μετά την επιστολή εκκαθάρισης λογαριασμού από το ΙΔΕΠ/κλείσιμο του σχεδίου. </a:t>
            </a:r>
          </a:p>
          <a:p>
            <a:pPr>
              <a:lnSpc>
                <a:spcPct val="150000"/>
              </a:lnSpc>
            </a:pPr>
            <a:r>
              <a:rPr lang="el-GR" sz="2200" dirty="0">
                <a:solidFill>
                  <a:schemeClr val="tx1">
                    <a:lumMod val="75000"/>
                    <a:lumOff val="25000"/>
                  </a:schemeClr>
                </a:solidFill>
              </a:rPr>
              <a:t>Η συγκεκριμένη υποχρέωση αναγράφεται στην εκάστοτε Συμφωνία Επιχορήγησης.</a:t>
            </a:r>
          </a:p>
        </p:txBody>
      </p:sp>
      <p:sp>
        <p:nvSpPr>
          <p:cNvPr id="19" name="Subtitle 4"/>
          <p:cNvSpPr txBox="1">
            <a:spLocks/>
          </p:cNvSpPr>
          <p:nvPr/>
        </p:nvSpPr>
        <p:spPr>
          <a:xfrm>
            <a:off x="1958743" y="3418743"/>
            <a:ext cx="8472091" cy="3133976"/>
          </a:xfrm>
          <a:prstGeom prst="rect">
            <a:avLst/>
          </a:prstGeom>
          <a:solidFill>
            <a:schemeClr val="accent6">
              <a:lumMod val="60000"/>
              <a:lumOff val="40000"/>
            </a:schemeClr>
          </a:solidFill>
          <a:ln w="38100" cap="flat" cmpd="sng" algn="ctr">
            <a:solidFill>
              <a:schemeClr val="accent6">
                <a:lumMod val="75000"/>
              </a:schemeClr>
            </a:solidFill>
            <a:prstDash val="solid"/>
            <a:miter lim="800000"/>
          </a:ln>
        </p:spPr>
        <p:style>
          <a:lnRef idx="2">
            <a:schemeClr val="accent5"/>
          </a:lnRef>
          <a:fillRef idx="1">
            <a:schemeClr val="lt1"/>
          </a:fillRef>
          <a:effectRef idx="0">
            <a:schemeClr val="accent5"/>
          </a:effectRef>
          <a:fontRef idx="minor">
            <a:schemeClr val="dk1"/>
          </a:fontRef>
        </p:style>
        <p:txBody>
          <a:bodyPr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dk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dk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dk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9pPr>
          </a:lstStyle>
          <a:p>
            <a:endParaRPr lang="el-GR" sz="2200" dirty="0">
              <a:solidFill>
                <a:schemeClr val="tx1">
                  <a:lumMod val="75000"/>
                  <a:lumOff val="25000"/>
                </a:schemeClr>
              </a:solidFill>
            </a:endParaRPr>
          </a:p>
          <a:p>
            <a:r>
              <a:rPr lang="el-GR" sz="2200" b="1" dirty="0">
                <a:solidFill>
                  <a:schemeClr val="tx1">
                    <a:lumMod val="75000"/>
                    <a:lumOff val="25000"/>
                  </a:schemeClr>
                </a:solidFill>
              </a:rPr>
              <a:t>Μην ξεχνάτε ότι το Σχέδιο δεν είναι ατομικό! Ανήκει στο οργανισμό!</a:t>
            </a:r>
          </a:p>
          <a:p>
            <a:endParaRPr lang="el-GR" sz="2200" b="1" dirty="0">
              <a:solidFill>
                <a:schemeClr val="tx1">
                  <a:lumMod val="75000"/>
                  <a:lumOff val="25000"/>
                </a:schemeClr>
              </a:solidFill>
            </a:endParaRPr>
          </a:p>
          <a:p>
            <a:r>
              <a:rPr lang="el-GR" sz="2200" b="1" dirty="0">
                <a:solidFill>
                  <a:srgbClr val="93436B"/>
                </a:solidFill>
              </a:rPr>
              <a:t>Τηρήστε αρχείο σε υπολογιστή / φάκελο εντός του οργανισμού</a:t>
            </a:r>
          </a:p>
          <a:p>
            <a:endParaRPr lang="el-GR" sz="2200" b="1" dirty="0">
              <a:solidFill>
                <a:schemeClr val="tx1">
                  <a:lumMod val="75000"/>
                  <a:lumOff val="25000"/>
                </a:schemeClr>
              </a:solidFill>
            </a:endParaRPr>
          </a:p>
          <a:p>
            <a:r>
              <a:rPr lang="el-GR" sz="2200" b="1" dirty="0">
                <a:solidFill>
                  <a:schemeClr val="tx1">
                    <a:lumMod val="75000"/>
                    <a:lumOff val="25000"/>
                  </a:schemeClr>
                </a:solidFill>
              </a:rPr>
              <a:t>Η καλή τήρηση αρχείου βοηθά και άλλους συναδέλφους να αναλάβουν, σε περίπτωση μετακίνησής σας.</a:t>
            </a:r>
          </a:p>
          <a:p>
            <a:pPr>
              <a:lnSpc>
                <a:spcPct val="150000"/>
              </a:lnSpc>
            </a:pPr>
            <a:r>
              <a:rPr lang="el-GR" sz="2200" b="1" dirty="0">
                <a:solidFill>
                  <a:schemeClr val="tx1">
                    <a:lumMod val="75000"/>
                    <a:lumOff val="25000"/>
                  </a:schemeClr>
                </a:solidFill>
              </a:rPr>
              <a:t> Διασφαλίζει επίσης τη διαφάνεια σε όλες τις διαδικασίες σας.</a:t>
            </a:r>
          </a:p>
          <a:p>
            <a:endParaRPr lang="el-GR" sz="2200" b="1" dirty="0">
              <a:solidFill>
                <a:schemeClr val="tx1">
                  <a:lumMod val="75000"/>
                  <a:lumOff val="25000"/>
                </a:schemeClr>
              </a:solidFill>
            </a:endParaRPr>
          </a:p>
        </p:txBody>
      </p:sp>
      <p:sp>
        <p:nvSpPr>
          <p:cNvPr id="4" name="Right Arrow 3"/>
          <p:cNvSpPr/>
          <p:nvPr/>
        </p:nvSpPr>
        <p:spPr>
          <a:xfrm>
            <a:off x="876300" y="1427480"/>
            <a:ext cx="457200" cy="121920"/>
          </a:xfrm>
          <a:prstGeom prst="rightArrow">
            <a:avLst/>
          </a:prstGeom>
          <a:solidFill>
            <a:srgbClr val="9343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ight Arrow 16"/>
          <p:cNvSpPr/>
          <p:nvPr/>
        </p:nvSpPr>
        <p:spPr>
          <a:xfrm>
            <a:off x="876300" y="1872325"/>
            <a:ext cx="457200" cy="121920"/>
          </a:xfrm>
          <a:prstGeom prst="rightArrow">
            <a:avLst/>
          </a:prstGeom>
          <a:solidFill>
            <a:srgbClr val="9343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58664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9E219A-3358-9E34-3810-456F98E67E0E}"/>
            </a:ext>
          </a:extLst>
        </p:cNvPr>
        <p:cNvGrpSpPr/>
        <p:nvPr/>
      </p:nvGrpSpPr>
      <p:grpSpPr>
        <a:xfrm>
          <a:off x="0" y="0"/>
          <a:ext cx="0" cy="0"/>
          <a:chOff x="0" y="0"/>
          <a:chExt cx="0" cy="0"/>
        </a:xfrm>
      </p:grpSpPr>
      <p:sp>
        <p:nvSpPr>
          <p:cNvPr id="28" name="Rectangle 27">
            <a:extLst>
              <a:ext uri="{FF2B5EF4-FFF2-40B4-BE49-F238E27FC236}">
                <a16:creationId xmlns:a16="http://schemas.microsoft.com/office/drawing/2014/main" id="{6CC51BDF-A22D-E134-F180-EEA955F6E97A}"/>
              </a:ext>
            </a:extLst>
          </p:cNvPr>
          <p:cNvSpPr/>
          <p:nvPr/>
        </p:nvSpPr>
        <p:spPr>
          <a:xfrm>
            <a:off x="0" y="-35391"/>
            <a:ext cx="8656320" cy="483217"/>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9" name="Group 28">
            <a:extLst>
              <a:ext uri="{FF2B5EF4-FFF2-40B4-BE49-F238E27FC236}">
                <a16:creationId xmlns:a16="http://schemas.microsoft.com/office/drawing/2014/main" id="{7F298AE7-6293-3F34-0933-EF89D10437E6}"/>
              </a:ext>
            </a:extLst>
          </p:cNvPr>
          <p:cNvGrpSpPr/>
          <p:nvPr/>
        </p:nvGrpSpPr>
        <p:grpSpPr>
          <a:xfrm rot="10800000">
            <a:off x="4632960" y="-35390"/>
            <a:ext cx="7559040" cy="483216"/>
            <a:chOff x="0" y="0"/>
            <a:chExt cx="6023006" cy="1453896"/>
          </a:xfrm>
        </p:grpSpPr>
        <p:sp>
          <p:nvSpPr>
            <p:cNvPr id="30" name="Rectangle 29">
              <a:extLst>
                <a:ext uri="{FF2B5EF4-FFF2-40B4-BE49-F238E27FC236}">
                  <a16:creationId xmlns:a16="http://schemas.microsoft.com/office/drawing/2014/main" id="{961E2ED6-AE10-3E94-43B5-7ADDEDE0A352}"/>
                </a:ext>
              </a:extLst>
            </p:cNvPr>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Isosceles Triangle 30">
              <a:extLst>
                <a:ext uri="{FF2B5EF4-FFF2-40B4-BE49-F238E27FC236}">
                  <a16:creationId xmlns:a16="http://schemas.microsoft.com/office/drawing/2014/main" id="{AA124F4F-7E71-04C8-1AFF-2D2BA5B57F2C}"/>
                </a:ext>
              </a:extLst>
            </p:cNvPr>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2" name="TextBox 1">
            <a:extLst>
              <a:ext uri="{FF2B5EF4-FFF2-40B4-BE49-F238E27FC236}">
                <a16:creationId xmlns:a16="http://schemas.microsoft.com/office/drawing/2014/main" id="{7E4F888A-ECDF-E228-31F7-CA8C2AD091E8}"/>
              </a:ext>
            </a:extLst>
          </p:cNvPr>
          <p:cNvSpPr txBox="1"/>
          <p:nvPr/>
        </p:nvSpPr>
        <p:spPr>
          <a:xfrm>
            <a:off x="444393" y="-24616"/>
            <a:ext cx="3040384" cy="492443"/>
          </a:xfrm>
          <a:prstGeom prst="rect">
            <a:avLst/>
          </a:prstGeom>
          <a:noFill/>
        </p:spPr>
        <p:txBody>
          <a:bodyPr wrap="none" rtlCol="0">
            <a:spAutoFit/>
          </a:bodyPr>
          <a:lstStyle>
            <a:defPPr>
              <a:defRPr lang="en-US"/>
            </a:defPPr>
            <a:lvl1pPr>
              <a:defRPr sz="2600" b="1">
                <a:solidFill>
                  <a:schemeClr val="bg1"/>
                </a:solidFill>
              </a:defRPr>
            </a:lvl1pPr>
          </a:lstStyle>
          <a:p>
            <a:r>
              <a:rPr lang="el-GR" dirty="0"/>
              <a:t>ΤΗΡΗΣΗ ΑΡΧΕΙΟΥ (2)</a:t>
            </a:r>
            <a:endParaRPr lang="en-GB" dirty="0"/>
          </a:p>
        </p:txBody>
      </p:sp>
      <p:pic>
        <p:nvPicPr>
          <p:cNvPr id="6" name="Picture 5">
            <a:extLst>
              <a:ext uri="{FF2B5EF4-FFF2-40B4-BE49-F238E27FC236}">
                <a16:creationId xmlns:a16="http://schemas.microsoft.com/office/drawing/2014/main" id="{DF0741A8-9E84-E87E-7441-46DB46AC18E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4319" y="5994400"/>
            <a:ext cx="800068" cy="685416"/>
          </a:xfrm>
          <a:prstGeom prst="rect">
            <a:avLst/>
          </a:prstGeom>
        </p:spPr>
      </p:pic>
      <p:sp>
        <p:nvSpPr>
          <p:cNvPr id="18" name="Rectangle 17">
            <a:extLst>
              <a:ext uri="{FF2B5EF4-FFF2-40B4-BE49-F238E27FC236}">
                <a16:creationId xmlns:a16="http://schemas.microsoft.com/office/drawing/2014/main" id="{2DE0141A-BE45-B9EA-E7C4-82506620AEAC}"/>
              </a:ext>
            </a:extLst>
          </p:cNvPr>
          <p:cNvSpPr/>
          <p:nvPr/>
        </p:nvSpPr>
        <p:spPr>
          <a:xfrm>
            <a:off x="533326" y="1394780"/>
            <a:ext cx="10009167" cy="3414781"/>
          </a:xfrm>
          <a:prstGeom prst="rect">
            <a:avLst/>
          </a:prstGeom>
        </p:spPr>
        <p:txBody>
          <a:bodyPr wrap="square">
            <a:spAutoFit/>
          </a:bodyPr>
          <a:lstStyle/>
          <a:p>
            <a:pPr marL="342900" indent="-342900">
              <a:lnSpc>
                <a:spcPct val="150000"/>
              </a:lnSpc>
              <a:buFont typeface="Arial" panose="020B0604020202020204" pitchFamily="34" charset="0"/>
              <a:buChar char="•"/>
              <a:defRPr/>
            </a:pPr>
            <a:r>
              <a:rPr lang="el-GR" altLang="en-US" dirty="0">
                <a:solidFill>
                  <a:schemeClr val="tx1">
                    <a:lumMod val="75000"/>
                    <a:lumOff val="25000"/>
                  </a:schemeClr>
                </a:solidFill>
              </a:rPr>
              <a:t>ΟΙ</a:t>
            </a:r>
            <a:r>
              <a:rPr lang="en-US" altLang="en-US" dirty="0">
                <a:solidFill>
                  <a:schemeClr val="tx1">
                    <a:lumMod val="75000"/>
                    <a:lumOff val="25000"/>
                  </a:schemeClr>
                </a:solidFill>
              </a:rPr>
              <a:t>D Number</a:t>
            </a:r>
            <a:r>
              <a:rPr lang="el-GR" altLang="en-US" dirty="0">
                <a:solidFill>
                  <a:schemeClr val="tx1">
                    <a:lumMod val="75000"/>
                    <a:lumOff val="25000"/>
                  </a:schemeClr>
                </a:solidFill>
              </a:rPr>
              <a:t> </a:t>
            </a:r>
            <a:endParaRPr lang="en-US" altLang="en-US" dirty="0">
              <a:solidFill>
                <a:schemeClr val="tx1">
                  <a:lumMod val="75000"/>
                  <a:lumOff val="25000"/>
                </a:schemeClr>
              </a:solidFill>
            </a:endParaRPr>
          </a:p>
          <a:p>
            <a:pPr marL="342900" indent="-342900">
              <a:lnSpc>
                <a:spcPct val="150000"/>
              </a:lnSpc>
              <a:buFont typeface="Arial" panose="020B0604020202020204" pitchFamily="34" charset="0"/>
              <a:buChar char="•"/>
              <a:defRPr/>
            </a:pPr>
            <a:r>
              <a:rPr lang="el-GR" altLang="en-US" dirty="0">
                <a:solidFill>
                  <a:schemeClr val="tx1">
                    <a:lumMod val="75000"/>
                    <a:lumOff val="25000"/>
                  </a:schemeClr>
                </a:solidFill>
              </a:rPr>
              <a:t>Κωδικούς πρόσβασης στις πλατφόρμες</a:t>
            </a:r>
            <a:r>
              <a:rPr lang="en-GB" altLang="en-US" dirty="0">
                <a:solidFill>
                  <a:schemeClr val="tx1">
                    <a:lumMod val="75000"/>
                    <a:lumOff val="25000"/>
                  </a:schemeClr>
                </a:solidFill>
              </a:rPr>
              <a:t> ORS </a:t>
            </a:r>
            <a:r>
              <a:rPr lang="el-GR" altLang="en-US" dirty="0">
                <a:solidFill>
                  <a:schemeClr val="tx1">
                    <a:lumMod val="75000"/>
                    <a:lumOff val="25000"/>
                  </a:schemeClr>
                </a:solidFill>
              </a:rPr>
              <a:t>και ΒΜ (</a:t>
            </a:r>
            <a:r>
              <a:rPr lang="en-US" altLang="en-US" dirty="0">
                <a:solidFill>
                  <a:schemeClr val="tx1">
                    <a:lumMod val="75000"/>
                    <a:lumOff val="25000"/>
                  </a:schemeClr>
                </a:solidFill>
              </a:rPr>
              <a:t>EU Login Accounts)</a:t>
            </a:r>
            <a:endParaRPr lang="el-GR" altLang="en-US" dirty="0">
              <a:solidFill>
                <a:schemeClr val="tx1">
                  <a:lumMod val="75000"/>
                  <a:lumOff val="25000"/>
                </a:schemeClr>
              </a:solidFill>
            </a:endParaRPr>
          </a:p>
          <a:p>
            <a:pPr marL="342900" indent="-342900">
              <a:lnSpc>
                <a:spcPct val="150000"/>
              </a:lnSpc>
              <a:buFont typeface="Arial" panose="020B0604020202020204" pitchFamily="34" charset="0"/>
              <a:buChar char="•"/>
              <a:defRPr/>
            </a:pPr>
            <a:r>
              <a:rPr lang="el-GR" altLang="en-US" dirty="0">
                <a:solidFill>
                  <a:schemeClr val="tx1">
                    <a:lumMod val="75000"/>
                    <a:lumOff val="25000"/>
                  </a:schemeClr>
                </a:solidFill>
              </a:rPr>
              <a:t>Αίτηση </a:t>
            </a:r>
          </a:p>
          <a:p>
            <a:pPr marL="342900" indent="-342900">
              <a:lnSpc>
                <a:spcPct val="150000"/>
              </a:lnSpc>
              <a:buFont typeface="Arial" panose="020B0604020202020204" pitchFamily="34" charset="0"/>
              <a:buChar char="•"/>
              <a:defRPr/>
            </a:pPr>
            <a:r>
              <a:rPr lang="el-GR" altLang="en-US" dirty="0">
                <a:solidFill>
                  <a:schemeClr val="tx1">
                    <a:lumMod val="75000"/>
                    <a:lumOff val="25000"/>
                  </a:schemeClr>
                </a:solidFill>
              </a:rPr>
              <a:t>Επιστολή έγκρισης &amp; σημαντική αλληλογραφία</a:t>
            </a:r>
          </a:p>
          <a:p>
            <a:pPr marL="342900" indent="-342900">
              <a:lnSpc>
                <a:spcPct val="150000"/>
              </a:lnSpc>
              <a:buFont typeface="Arial" panose="020B0604020202020204" pitchFamily="34" charset="0"/>
              <a:buChar char="•"/>
              <a:defRPr/>
            </a:pPr>
            <a:r>
              <a:rPr lang="el-GR" altLang="en-US" dirty="0">
                <a:solidFill>
                  <a:schemeClr val="tx1">
                    <a:lumMod val="75000"/>
                    <a:lumOff val="25000"/>
                  </a:schemeClr>
                </a:solidFill>
              </a:rPr>
              <a:t>Συμφωνία Επιχορήγησης και Παραρτήματα</a:t>
            </a:r>
          </a:p>
          <a:p>
            <a:pPr marL="342900" indent="-342900">
              <a:lnSpc>
                <a:spcPct val="150000"/>
              </a:lnSpc>
              <a:buFont typeface="Arial" panose="020B0604020202020204" pitchFamily="34" charset="0"/>
              <a:buChar char="•"/>
              <a:defRPr/>
            </a:pPr>
            <a:r>
              <a:rPr lang="el-GR" dirty="0">
                <a:solidFill>
                  <a:schemeClr val="tx1">
                    <a:lumMod val="75000"/>
                    <a:lumOff val="25000"/>
                  </a:schemeClr>
                </a:solidFill>
              </a:rPr>
              <a:t>Υποστηρικτικά έγγραφα για όλους τους τύπους των κινητικοτήτων (υπογεγραμμένα)</a:t>
            </a:r>
            <a:endParaRPr lang="en-US" dirty="0">
              <a:solidFill>
                <a:schemeClr val="tx1">
                  <a:lumMod val="75000"/>
                  <a:lumOff val="25000"/>
                </a:schemeClr>
              </a:solidFill>
            </a:endParaRPr>
          </a:p>
          <a:p>
            <a:pPr marL="342900" indent="-342900">
              <a:lnSpc>
                <a:spcPct val="150000"/>
              </a:lnSpc>
              <a:buFont typeface="Arial" panose="020B0604020202020204" pitchFamily="34" charset="0"/>
              <a:buChar char="•"/>
              <a:defRPr/>
            </a:pPr>
            <a:r>
              <a:rPr lang="el-GR" dirty="0">
                <a:solidFill>
                  <a:schemeClr val="tx1">
                    <a:lumMod val="75000"/>
                    <a:lumOff val="25000"/>
                  </a:schemeClr>
                </a:solidFill>
              </a:rPr>
              <a:t>Γραπτές διαδικασίες και κριτήρια επιλογής συμμετεχόντων</a:t>
            </a:r>
          </a:p>
          <a:p>
            <a:pPr>
              <a:lnSpc>
                <a:spcPct val="150000"/>
              </a:lnSpc>
              <a:defRPr/>
            </a:pPr>
            <a:endParaRPr lang="el-GR" altLang="en-US" sz="2000" dirty="0">
              <a:solidFill>
                <a:schemeClr val="tx1">
                  <a:lumMod val="75000"/>
                  <a:lumOff val="25000"/>
                </a:schemeClr>
              </a:solidFill>
            </a:endParaRPr>
          </a:p>
        </p:txBody>
      </p:sp>
      <p:sp>
        <p:nvSpPr>
          <p:cNvPr id="8" name="Rectangle 7">
            <a:extLst>
              <a:ext uri="{FF2B5EF4-FFF2-40B4-BE49-F238E27FC236}">
                <a16:creationId xmlns:a16="http://schemas.microsoft.com/office/drawing/2014/main" id="{52D928FF-E363-EA83-B76F-C385CD56EAFE}"/>
              </a:ext>
            </a:extLst>
          </p:cNvPr>
          <p:cNvSpPr/>
          <p:nvPr/>
        </p:nvSpPr>
        <p:spPr>
          <a:xfrm>
            <a:off x="0" y="641070"/>
            <a:ext cx="12192000" cy="630429"/>
          </a:xfrm>
          <a:prstGeom prst="rect">
            <a:avLst/>
          </a:prstGeom>
        </p:spPr>
        <p:txBody>
          <a:bodyPr wrap="square">
            <a:spAutoFit/>
          </a:bodyPr>
          <a:lstStyle/>
          <a:p>
            <a:pPr algn="ctr">
              <a:lnSpc>
                <a:spcPct val="150000"/>
              </a:lnSpc>
            </a:pPr>
            <a:r>
              <a:rPr lang="el-GR" sz="2600" b="1" dirty="0">
                <a:solidFill>
                  <a:schemeClr val="tx1">
                    <a:lumMod val="75000"/>
                    <a:lumOff val="25000"/>
                  </a:schemeClr>
                </a:solidFill>
              </a:rPr>
              <a:t>Το αρχείο πρέπει να περιέχει τουλάχιστον τα πιο κάτω:</a:t>
            </a:r>
          </a:p>
        </p:txBody>
      </p:sp>
      <p:sp>
        <p:nvSpPr>
          <p:cNvPr id="3" name="TextBox 2">
            <a:extLst>
              <a:ext uri="{FF2B5EF4-FFF2-40B4-BE49-F238E27FC236}">
                <a16:creationId xmlns:a16="http://schemas.microsoft.com/office/drawing/2014/main" id="{5FBAF67D-76AF-EF8F-A381-458CA338BBC1}"/>
              </a:ext>
            </a:extLst>
          </p:cNvPr>
          <p:cNvSpPr txBox="1"/>
          <p:nvPr/>
        </p:nvSpPr>
        <p:spPr>
          <a:xfrm>
            <a:off x="3081365" y="4809561"/>
            <a:ext cx="4743200" cy="646331"/>
          </a:xfrm>
          <a:prstGeom prst="rect">
            <a:avLst/>
          </a:prstGeom>
          <a:ln w="38100"/>
        </p:spPr>
        <p:style>
          <a:lnRef idx="2">
            <a:schemeClr val="accent5"/>
          </a:lnRef>
          <a:fillRef idx="1">
            <a:schemeClr val="lt1"/>
          </a:fillRef>
          <a:effectRef idx="0">
            <a:schemeClr val="accent5"/>
          </a:effectRef>
          <a:fontRef idx="minor">
            <a:schemeClr val="dk1"/>
          </a:fontRef>
        </p:style>
        <p:txBody>
          <a:bodyPr wrap="square" rtlCol="0">
            <a:spAutoFit/>
          </a:bodyPr>
          <a:lstStyle/>
          <a:p>
            <a:r>
              <a:rPr lang="el-GR" dirty="0">
                <a:highlight>
                  <a:srgbClr val="FFFF00"/>
                </a:highlight>
              </a:rPr>
              <a:t>Κωδικός Αίτησης</a:t>
            </a:r>
            <a:r>
              <a:rPr lang="en-US" dirty="0"/>
              <a:t>: </a:t>
            </a:r>
            <a:r>
              <a:rPr lang="el-GR" b="1" dirty="0"/>
              <a:t>202</a:t>
            </a:r>
            <a:r>
              <a:rPr lang="en-US" b="1" dirty="0"/>
              <a:t>6</a:t>
            </a:r>
            <a:r>
              <a:rPr lang="el-GR" b="1" dirty="0"/>
              <a:t>-1-</a:t>
            </a:r>
            <a:r>
              <a:rPr lang="en-US" b="1" dirty="0"/>
              <a:t>CY01-KA12</a:t>
            </a:r>
            <a:r>
              <a:rPr lang="el-GR" b="1" dirty="0"/>
              <a:t>2</a:t>
            </a:r>
            <a:r>
              <a:rPr lang="en-US" b="1" dirty="0"/>
              <a:t>-SCH/VET/ADU-000</a:t>
            </a:r>
            <a:r>
              <a:rPr lang="en-US" b="1" dirty="0">
                <a:solidFill>
                  <a:srgbClr val="FF0000"/>
                </a:solidFill>
              </a:rPr>
              <a:t>XXXXXX</a:t>
            </a:r>
            <a:endParaRPr lang="en-US" dirty="0">
              <a:solidFill>
                <a:srgbClr val="FF0000"/>
              </a:solidFill>
            </a:endParaRPr>
          </a:p>
        </p:txBody>
      </p:sp>
    </p:spTree>
    <p:extLst>
      <p:ext uri="{BB962C8B-B14F-4D97-AF65-F5344CB8AC3E}">
        <p14:creationId xmlns:p14="http://schemas.microsoft.com/office/powerpoint/2010/main" val="36310839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0" y="-35391"/>
            <a:ext cx="8656320" cy="483217"/>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9" name="Group 28"/>
          <p:cNvGrpSpPr/>
          <p:nvPr/>
        </p:nvGrpSpPr>
        <p:grpSpPr>
          <a:xfrm rot="10800000">
            <a:off x="4632960" y="-35390"/>
            <a:ext cx="7559040" cy="483216"/>
            <a:chOff x="0" y="0"/>
            <a:chExt cx="6023006" cy="1453896"/>
          </a:xfrm>
        </p:grpSpPr>
        <p:sp>
          <p:nvSpPr>
            <p:cNvPr id="30" name="Rectangle 29"/>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Isosceles Triangle 30"/>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2" name="TextBox 1"/>
          <p:cNvSpPr txBox="1"/>
          <p:nvPr/>
        </p:nvSpPr>
        <p:spPr>
          <a:xfrm>
            <a:off x="444393" y="-24616"/>
            <a:ext cx="3040384" cy="492443"/>
          </a:xfrm>
          <a:prstGeom prst="rect">
            <a:avLst/>
          </a:prstGeom>
          <a:noFill/>
        </p:spPr>
        <p:txBody>
          <a:bodyPr wrap="none" rtlCol="0">
            <a:spAutoFit/>
          </a:bodyPr>
          <a:lstStyle>
            <a:defPPr>
              <a:defRPr lang="en-US"/>
            </a:defPPr>
            <a:lvl1pPr>
              <a:defRPr sz="2600" b="1">
                <a:solidFill>
                  <a:schemeClr val="bg1"/>
                </a:solidFill>
              </a:defRPr>
            </a:lvl1pPr>
          </a:lstStyle>
          <a:p>
            <a:r>
              <a:rPr lang="el-GR" dirty="0"/>
              <a:t>ΤΗΡΗΣΗ ΑΡΧΕΙΟΥ (3)</a:t>
            </a:r>
            <a:endParaRPr lang="en-GB"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4319" y="5994400"/>
            <a:ext cx="800068" cy="685416"/>
          </a:xfrm>
          <a:prstGeom prst="rect">
            <a:avLst/>
          </a:prstGeom>
        </p:spPr>
      </p:pic>
      <p:sp>
        <p:nvSpPr>
          <p:cNvPr id="7" name="Rectangle 6"/>
          <p:cNvSpPr/>
          <p:nvPr/>
        </p:nvSpPr>
        <p:spPr>
          <a:xfrm>
            <a:off x="297613" y="913264"/>
            <a:ext cx="10976401" cy="7109639"/>
          </a:xfrm>
          <a:prstGeom prst="rect">
            <a:avLst/>
          </a:prstGeom>
        </p:spPr>
        <p:txBody>
          <a:bodyPr wrap="square">
            <a:spAutoFit/>
          </a:bodyPr>
          <a:lstStyle/>
          <a:p>
            <a:pPr marL="342900" indent="-342900">
              <a:buFont typeface="Arial" panose="020B0604020202020204" pitchFamily="34" charset="0"/>
              <a:buChar char="•"/>
              <a:defRPr/>
            </a:pPr>
            <a:r>
              <a:rPr lang="el-GR" altLang="en-US" sz="1600" dirty="0">
                <a:solidFill>
                  <a:schemeClr val="tx1">
                    <a:lumMod val="75000"/>
                    <a:lumOff val="25000"/>
                  </a:schemeClr>
                </a:solidFill>
              </a:rPr>
              <a:t>Αποδεικτικά πραγματοποίησης εμβασμάτων στους συμμετέχοντες</a:t>
            </a:r>
          </a:p>
          <a:p>
            <a:pPr marL="342900" indent="-342900">
              <a:buFont typeface="Arial" panose="020B0604020202020204" pitchFamily="34" charset="0"/>
              <a:buChar char="•"/>
              <a:defRPr/>
            </a:pPr>
            <a:endParaRPr lang="el-GR" altLang="en-US" sz="1600" dirty="0">
              <a:solidFill>
                <a:schemeClr val="tx1">
                  <a:lumMod val="75000"/>
                  <a:lumOff val="25000"/>
                </a:schemeClr>
              </a:solidFill>
            </a:endParaRPr>
          </a:p>
          <a:p>
            <a:pPr marL="342900" indent="-342900">
              <a:buFont typeface="Arial" panose="020B0604020202020204" pitchFamily="34" charset="0"/>
              <a:buChar char="•"/>
              <a:defRPr/>
            </a:pPr>
            <a:r>
              <a:rPr lang="el-GR" altLang="en-US" sz="1600" dirty="0">
                <a:solidFill>
                  <a:schemeClr val="tx1">
                    <a:lumMod val="75000"/>
                    <a:lumOff val="25000"/>
                  </a:schemeClr>
                </a:solidFill>
              </a:rPr>
              <a:t>Αεροπορικές κάρτες επιβίβασης</a:t>
            </a:r>
            <a:r>
              <a:rPr lang="en-US" altLang="en-US" sz="1600" dirty="0">
                <a:solidFill>
                  <a:schemeClr val="tx1">
                    <a:lumMod val="75000"/>
                    <a:lumOff val="25000"/>
                  </a:schemeClr>
                </a:solidFill>
              </a:rPr>
              <a:t> (screen shot </a:t>
            </a:r>
            <a:r>
              <a:rPr lang="el-GR" altLang="en-US" sz="1600" dirty="0">
                <a:solidFill>
                  <a:schemeClr val="tx1">
                    <a:lumMod val="75000"/>
                    <a:lumOff val="25000"/>
                  </a:schemeClr>
                </a:solidFill>
              </a:rPr>
              <a:t>από το </a:t>
            </a:r>
            <a:r>
              <a:rPr lang="en-US" altLang="en-US" sz="1600" dirty="0">
                <a:solidFill>
                  <a:schemeClr val="tx1">
                    <a:lumMod val="75000"/>
                    <a:lumOff val="25000"/>
                  </a:schemeClr>
                </a:solidFill>
              </a:rPr>
              <a:t>APP </a:t>
            </a:r>
            <a:r>
              <a:rPr lang="el-GR" altLang="en-US" sz="1600" dirty="0">
                <a:solidFill>
                  <a:schemeClr val="tx1">
                    <a:lumMod val="75000"/>
                    <a:lumOff val="25000"/>
                  </a:schemeClr>
                </a:solidFill>
              </a:rPr>
              <a:t>της αεροπορικής εταιρείας και αποστολή με </a:t>
            </a:r>
            <a:r>
              <a:rPr lang="en-US" altLang="en-US" sz="1600" dirty="0">
                <a:solidFill>
                  <a:schemeClr val="tx1">
                    <a:lumMod val="75000"/>
                    <a:lumOff val="25000"/>
                  </a:schemeClr>
                </a:solidFill>
              </a:rPr>
              <a:t>email </a:t>
            </a:r>
            <a:r>
              <a:rPr lang="el-GR" altLang="en-US" sz="1600" dirty="0">
                <a:solidFill>
                  <a:schemeClr val="tx1">
                    <a:lumMod val="75000"/>
                    <a:lumOff val="25000"/>
                  </a:schemeClr>
                </a:solidFill>
              </a:rPr>
              <a:t>από τον κάθε συμμετέχοντα στον συντονιστή του σχεδίου) </a:t>
            </a:r>
          </a:p>
          <a:p>
            <a:pPr>
              <a:defRPr/>
            </a:pPr>
            <a:endParaRPr lang="el-GR" altLang="en-US" sz="1600" dirty="0">
              <a:solidFill>
                <a:schemeClr val="tx1">
                  <a:lumMod val="75000"/>
                  <a:lumOff val="25000"/>
                </a:schemeClr>
              </a:solidFill>
            </a:endParaRPr>
          </a:p>
          <a:p>
            <a:pPr marL="342900" indent="-342900">
              <a:buFont typeface="Arial" panose="020B0604020202020204" pitchFamily="34" charset="0"/>
              <a:buChar char="•"/>
              <a:defRPr/>
            </a:pPr>
            <a:r>
              <a:rPr lang="el-GR" altLang="en-US" sz="1600" dirty="0">
                <a:solidFill>
                  <a:schemeClr val="tx1">
                    <a:lumMod val="75000"/>
                    <a:lumOff val="25000"/>
                  </a:schemeClr>
                </a:solidFill>
              </a:rPr>
              <a:t>Αποδείξεις και τιμολόγια για κάθε αγορά αγαθών ή υπηρεσιών (π.χ. αεροπορικά εισιτήρια, ξενοδοχεία, έξοδα από το κονδύλι των οργανωτικών)</a:t>
            </a:r>
            <a:endParaRPr lang="en-GB" altLang="en-US" sz="1600" dirty="0">
              <a:solidFill>
                <a:schemeClr val="tx1">
                  <a:lumMod val="75000"/>
                  <a:lumOff val="25000"/>
                </a:schemeClr>
              </a:solidFill>
            </a:endParaRPr>
          </a:p>
          <a:p>
            <a:pPr>
              <a:defRPr/>
            </a:pPr>
            <a:endParaRPr lang="el-GR" altLang="en-US" sz="1600" dirty="0">
              <a:solidFill>
                <a:schemeClr val="tx1">
                  <a:lumMod val="75000"/>
                  <a:lumOff val="25000"/>
                </a:schemeClr>
              </a:solidFill>
            </a:endParaRPr>
          </a:p>
          <a:p>
            <a:pPr marL="342900" indent="-342900">
              <a:buFont typeface="Arial" panose="020B0604020202020204" pitchFamily="34" charset="0"/>
              <a:buChar char="•"/>
              <a:defRPr/>
            </a:pPr>
            <a:r>
              <a:rPr lang="el-GR" altLang="en-US" sz="1600" dirty="0">
                <a:solidFill>
                  <a:schemeClr val="tx1">
                    <a:lumMod val="75000"/>
                    <a:lumOff val="25000"/>
                  </a:schemeClr>
                </a:solidFill>
              </a:rPr>
              <a:t>Προαιρετικά: φωτογραφικό υλικό από τις κινητικότητες και άλλες δραστηριότητες</a:t>
            </a:r>
            <a:endParaRPr lang="en-US" altLang="en-US" sz="1600" dirty="0">
              <a:solidFill>
                <a:schemeClr val="tx1">
                  <a:lumMod val="75000"/>
                  <a:lumOff val="25000"/>
                </a:schemeClr>
              </a:solidFill>
            </a:endParaRPr>
          </a:p>
          <a:p>
            <a:pPr>
              <a:defRPr/>
            </a:pPr>
            <a:endParaRPr lang="en-US" altLang="en-US" sz="1600" dirty="0">
              <a:solidFill>
                <a:schemeClr val="tx1">
                  <a:lumMod val="75000"/>
                  <a:lumOff val="25000"/>
                </a:schemeClr>
              </a:solidFill>
            </a:endParaRPr>
          </a:p>
          <a:p>
            <a:pPr marL="285750" indent="-285750">
              <a:buFont typeface="Arial" panose="020B0604020202020204" pitchFamily="34" charset="0"/>
              <a:buChar char="•"/>
              <a:defRPr/>
            </a:pPr>
            <a:r>
              <a:rPr lang="el-GR" altLang="en-US" sz="1600" dirty="0">
                <a:solidFill>
                  <a:schemeClr val="tx1">
                    <a:lumMod val="75000"/>
                    <a:lumOff val="25000"/>
                  </a:schemeClr>
                </a:solidFill>
              </a:rPr>
              <a:t>Υπογεγραμμένο έντυπο στο οποίο προσδιορίζεται το όνομα του συμμετέχοντα, η γλώσσα που διδάσκεται, η μορφή και η διάρκεια των παρεχόμενων μαθημάτων ή, σε περίπτωση που η γλωσσική κατάρτιση παρέχεται από τον οργανισμό αποστολής ή υποδοχής: μια δήλωση υπογεγραμμένη και χρονολογημένη από τον οργανισμό που παρέχει την κατάρτιση, στην οποία προσδιορίζεται το όνομα του συμμετέχοντα, η γλώσσα που διδάσκεται, η μορφή και η διάρκεια της παρεχόμενης γλωσσικής κατάρτισης </a:t>
            </a:r>
            <a:r>
              <a:rPr lang="en-US" altLang="en-US" sz="1600" dirty="0">
                <a:solidFill>
                  <a:schemeClr val="tx1">
                    <a:lumMod val="75000"/>
                    <a:lumOff val="25000"/>
                  </a:schemeClr>
                </a:solidFill>
              </a:rPr>
              <a:t>(Linguistic support)</a:t>
            </a:r>
          </a:p>
          <a:p>
            <a:pPr>
              <a:defRPr/>
            </a:pPr>
            <a:endParaRPr lang="en-US" altLang="en-US" sz="1600" dirty="0">
              <a:solidFill>
                <a:schemeClr val="tx1">
                  <a:lumMod val="75000"/>
                  <a:lumOff val="25000"/>
                </a:schemeClr>
              </a:solidFill>
            </a:endParaRPr>
          </a:p>
          <a:p>
            <a:pPr marL="342900" indent="-342900">
              <a:buFont typeface="Arial" panose="020B0604020202020204" pitchFamily="34" charset="0"/>
              <a:buChar char="•"/>
              <a:defRPr/>
            </a:pPr>
            <a:r>
              <a:rPr lang="el-GR" altLang="en-US" sz="1600" dirty="0">
                <a:solidFill>
                  <a:schemeClr val="tx1">
                    <a:lumMod val="75000"/>
                    <a:lumOff val="25000"/>
                  </a:schemeClr>
                </a:solidFill>
              </a:rPr>
              <a:t>Στοιχεία ασφαλιστικής κάλυψης</a:t>
            </a:r>
            <a:endParaRPr lang="en-US" altLang="en-US" sz="1600" dirty="0">
              <a:solidFill>
                <a:schemeClr val="tx1">
                  <a:lumMod val="75000"/>
                  <a:lumOff val="25000"/>
                </a:schemeClr>
              </a:solidFill>
            </a:endParaRPr>
          </a:p>
          <a:p>
            <a:pPr marL="342900" indent="-342900">
              <a:buFont typeface="Arial" panose="020B0604020202020204" pitchFamily="34" charset="0"/>
              <a:buChar char="•"/>
              <a:defRPr/>
            </a:pPr>
            <a:endParaRPr lang="en-US" altLang="en-US" sz="1600" dirty="0">
              <a:solidFill>
                <a:schemeClr val="tx1">
                  <a:lumMod val="75000"/>
                  <a:lumOff val="25000"/>
                </a:schemeClr>
              </a:solidFill>
            </a:endParaRPr>
          </a:p>
          <a:p>
            <a:pPr marL="342900" indent="-342900">
              <a:buFont typeface="Arial" panose="020B0604020202020204" pitchFamily="34" charset="0"/>
              <a:buChar char="•"/>
              <a:defRPr/>
            </a:pPr>
            <a:r>
              <a:rPr lang="el-GR" altLang="en-US" sz="1600" dirty="0">
                <a:solidFill>
                  <a:schemeClr val="tx1">
                    <a:lumMod val="75000"/>
                    <a:lumOff val="25000"/>
                  </a:schemeClr>
                </a:solidFill>
              </a:rPr>
              <a:t>Έντυπα που να αποδεικνύουν ότι οι συμμετέχοντες εμπίπτουν στην κατηγορία ατόμων με λιγότερες ευκαιρίες με βάση την </a:t>
            </a:r>
            <a:r>
              <a:rPr lang="el-GR" altLang="en-US" sz="1600" dirty="0">
                <a:solidFill>
                  <a:schemeClr val="tx1">
                    <a:lumMod val="75000"/>
                    <a:lumOff val="25000"/>
                  </a:schemeClr>
                </a:solidFill>
                <a:hlinkClick r:id="rId4"/>
              </a:rPr>
              <a:t>Στρατηγική του ΙΔΕΠ </a:t>
            </a:r>
            <a:r>
              <a:rPr lang="el-GR" altLang="en-US" sz="1600" dirty="0">
                <a:solidFill>
                  <a:schemeClr val="tx1">
                    <a:lumMod val="75000"/>
                    <a:lumOff val="25000"/>
                  </a:schemeClr>
                </a:solidFill>
              </a:rPr>
              <a:t>(</a:t>
            </a:r>
            <a:r>
              <a:rPr lang="en-US" altLang="en-US" sz="1600" dirty="0">
                <a:solidFill>
                  <a:schemeClr val="tx1">
                    <a:lumMod val="75000"/>
                    <a:lumOff val="25000"/>
                  </a:schemeClr>
                </a:solidFill>
              </a:rPr>
              <a:t>inclusion support for </a:t>
            </a:r>
            <a:r>
              <a:rPr lang="en-US" altLang="en-US" sz="1600" dirty="0" err="1">
                <a:solidFill>
                  <a:schemeClr val="tx1">
                    <a:lumMod val="75000"/>
                    <a:lumOff val="25000"/>
                  </a:schemeClr>
                </a:solidFill>
              </a:rPr>
              <a:t>organisation</a:t>
            </a:r>
            <a:r>
              <a:rPr lang="el-GR" altLang="en-US" sz="1600" dirty="0">
                <a:solidFill>
                  <a:schemeClr val="tx1">
                    <a:lumMod val="75000"/>
                    <a:lumOff val="25000"/>
                  </a:schemeClr>
                </a:solidFill>
              </a:rPr>
              <a:t>)</a:t>
            </a:r>
            <a:endParaRPr lang="en-US" altLang="en-US" sz="1600" dirty="0">
              <a:solidFill>
                <a:schemeClr val="tx1">
                  <a:lumMod val="75000"/>
                  <a:lumOff val="25000"/>
                </a:schemeClr>
              </a:solidFill>
            </a:endParaRPr>
          </a:p>
          <a:p>
            <a:pPr marL="342900" indent="-342900">
              <a:buFont typeface="Arial" panose="020B0604020202020204" pitchFamily="34" charset="0"/>
              <a:buChar char="•"/>
              <a:defRPr/>
            </a:pPr>
            <a:endParaRPr lang="en-US" altLang="en-US" sz="1600" dirty="0">
              <a:solidFill>
                <a:schemeClr val="tx1">
                  <a:lumMod val="75000"/>
                  <a:lumOff val="25000"/>
                </a:schemeClr>
              </a:solidFill>
            </a:endParaRPr>
          </a:p>
          <a:p>
            <a:pPr marL="342900" indent="-342900">
              <a:buFont typeface="Arial" panose="020B0604020202020204" pitchFamily="34" charset="0"/>
              <a:buChar char="•"/>
              <a:defRPr/>
            </a:pPr>
            <a:r>
              <a:rPr lang="el-GR" altLang="en-US" sz="1600" dirty="0">
                <a:solidFill>
                  <a:schemeClr val="tx1">
                    <a:lumMod val="75000"/>
                    <a:lumOff val="25000"/>
                  </a:schemeClr>
                </a:solidFill>
              </a:rPr>
              <a:t>Αποδείξεις πραγματικών εξόδων για επιπλέον ανάγκες των συμμετεχόντων που εμπίπτουν στην κατηγορία ατόμων με λιγότερες ευκαιρίες </a:t>
            </a:r>
            <a:r>
              <a:rPr lang="en-US" altLang="en-US" sz="1600" dirty="0">
                <a:solidFill>
                  <a:schemeClr val="tx1">
                    <a:lumMod val="75000"/>
                    <a:lumOff val="25000"/>
                  </a:schemeClr>
                </a:solidFill>
              </a:rPr>
              <a:t>(inclusion support for participants)</a:t>
            </a:r>
          </a:p>
          <a:p>
            <a:pPr marL="342900" indent="-342900">
              <a:buFont typeface="Arial" panose="020B0604020202020204" pitchFamily="34" charset="0"/>
              <a:buChar char="•"/>
              <a:defRPr/>
            </a:pPr>
            <a:endParaRPr lang="en-US" altLang="en-US" sz="1600" dirty="0">
              <a:solidFill>
                <a:schemeClr val="tx1">
                  <a:lumMod val="75000"/>
                  <a:lumOff val="25000"/>
                </a:schemeClr>
              </a:solidFill>
            </a:endParaRPr>
          </a:p>
          <a:p>
            <a:pPr marL="342900" indent="-342900">
              <a:buFont typeface="Arial" panose="020B0604020202020204" pitchFamily="34" charset="0"/>
              <a:buChar char="•"/>
              <a:defRPr/>
            </a:pPr>
            <a:endParaRPr lang="el-GR" altLang="en-US" dirty="0">
              <a:solidFill>
                <a:schemeClr val="tx1">
                  <a:lumMod val="75000"/>
                  <a:lumOff val="25000"/>
                </a:schemeClr>
              </a:solidFill>
            </a:endParaRPr>
          </a:p>
          <a:p>
            <a:endParaRPr lang="el-GR" b="1" dirty="0">
              <a:solidFill>
                <a:schemeClr val="tx1">
                  <a:lumMod val="75000"/>
                  <a:lumOff val="25000"/>
                </a:schemeClr>
              </a:solidFill>
            </a:endParaRPr>
          </a:p>
          <a:p>
            <a:endParaRPr lang="el-GR" b="1" dirty="0">
              <a:solidFill>
                <a:schemeClr val="tx1">
                  <a:lumMod val="75000"/>
                  <a:lumOff val="25000"/>
                </a:schemeClr>
              </a:solidFill>
            </a:endParaRPr>
          </a:p>
          <a:p>
            <a:endParaRPr lang="el-GR" dirty="0">
              <a:solidFill>
                <a:schemeClr val="tx1">
                  <a:lumMod val="75000"/>
                  <a:lumOff val="25000"/>
                </a:schemeClr>
              </a:solidFill>
            </a:endParaRPr>
          </a:p>
        </p:txBody>
      </p:sp>
      <p:sp>
        <p:nvSpPr>
          <p:cNvPr id="8" name="Rectangle 7"/>
          <p:cNvSpPr/>
          <p:nvPr/>
        </p:nvSpPr>
        <p:spPr>
          <a:xfrm>
            <a:off x="0" y="275305"/>
            <a:ext cx="12192000" cy="630429"/>
          </a:xfrm>
          <a:prstGeom prst="rect">
            <a:avLst/>
          </a:prstGeom>
        </p:spPr>
        <p:txBody>
          <a:bodyPr wrap="square">
            <a:spAutoFit/>
          </a:bodyPr>
          <a:lstStyle/>
          <a:p>
            <a:pPr algn="ctr">
              <a:lnSpc>
                <a:spcPct val="150000"/>
              </a:lnSpc>
            </a:pPr>
            <a:r>
              <a:rPr lang="el-GR" sz="2600" b="1" dirty="0">
                <a:solidFill>
                  <a:schemeClr val="tx1">
                    <a:lumMod val="75000"/>
                    <a:lumOff val="25000"/>
                  </a:schemeClr>
                </a:solidFill>
              </a:rPr>
              <a:t>Το αρχείο πρέπει να περιέχει τουλάχιστον τα πιο κάτω:</a:t>
            </a:r>
          </a:p>
        </p:txBody>
      </p:sp>
    </p:spTree>
    <p:extLst>
      <p:ext uri="{BB962C8B-B14F-4D97-AF65-F5344CB8AC3E}">
        <p14:creationId xmlns:p14="http://schemas.microsoft.com/office/powerpoint/2010/main" val="26210038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4003039" y="0"/>
            <a:ext cx="8188961" cy="4033525"/>
          </a:xfrm>
          <a:prstGeom prst="rect">
            <a:avLst/>
          </a:prstGeom>
          <a:solidFill>
            <a:srgbClr val="1EA7A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28439" y="4096580"/>
            <a:ext cx="1743345" cy="1493520"/>
          </a:xfrm>
          <a:prstGeom prst="rect">
            <a:avLst/>
          </a:prstGeom>
        </p:spPr>
      </p:pic>
      <p:grpSp>
        <p:nvGrpSpPr>
          <p:cNvPr id="10" name="Group 9"/>
          <p:cNvGrpSpPr/>
          <p:nvPr/>
        </p:nvGrpSpPr>
        <p:grpSpPr>
          <a:xfrm>
            <a:off x="0" y="1"/>
            <a:ext cx="5890260" cy="4033520"/>
            <a:chOff x="0" y="0"/>
            <a:chExt cx="6023006" cy="1238789"/>
          </a:xfrm>
          <a:solidFill>
            <a:srgbClr val="1EA7AE"/>
          </a:solidFill>
        </p:grpSpPr>
        <p:sp>
          <p:nvSpPr>
            <p:cNvPr id="8" name="Rectangle 7"/>
            <p:cNvSpPr/>
            <p:nvPr/>
          </p:nvSpPr>
          <p:spPr>
            <a:xfrm>
              <a:off x="0" y="0"/>
              <a:ext cx="4526280" cy="123878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Isosceles Triangle 8"/>
            <p:cNvSpPr/>
            <p:nvPr/>
          </p:nvSpPr>
          <p:spPr>
            <a:xfrm>
              <a:off x="3111209" y="0"/>
              <a:ext cx="2911797" cy="1238789"/>
            </a:xfrm>
            <a:prstGeom prst="triangle">
              <a:avLst>
                <a:gd name="adj" fmla="val 4877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5" name="TextBox 4"/>
          <p:cNvSpPr txBox="1"/>
          <p:nvPr/>
        </p:nvSpPr>
        <p:spPr>
          <a:xfrm>
            <a:off x="338936" y="2556193"/>
            <a:ext cx="4825637" cy="1477328"/>
          </a:xfrm>
          <a:prstGeom prst="rect">
            <a:avLst/>
          </a:prstGeom>
          <a:noFill/>
        </p:spPr>
        <p:txBody>
          <a:bodyPr wrap="square" rtlCol="0">
            <a:spAutoFit/>
          </a:bodyPr>
          <a:lstStyle/>
          <a:p>
            <a:pPr>
              <a:lnSpc>
                <a:spcPct val="150000"/>
              </a:lnSpc>
            </a:pPr>
            <a:r>
              <a:rPr lang="el-GR" sz="3000" b="1" dirty="0">
                <a:solidFill>
                  <a:schemeClr val="bg1"/>
                </a:solidFill>
              </a:rPr>
              <a:t>7. </a:t>
            </a:r>
            <a:r>
              <a:rPr lang="en-US" sz="3000" b="1" dirty="0">
                <a:solidFill>
                  <a:schemeClr val="bg1"/>
                </a:solidFill>
              </a:rPr>
              <a:t>SUPPORTING ORGANISATIONS</a:t>
            </a:r>
            <a:endParaRPr lang="el-GR" sz="3000" b="1" dirty="0">
              <a:solidFill>
                <a:schemeClr val="bg1"/>
              </a:solidFill>
            </a:endParaRPr>
          </a:p>
        </p:txBody>
      </p:sp>
      <p:sp>
        <p:nvSpPr>
          <p:cNvPr id="15" name="Rectangle 14"/>
          <p:cNvSpPr/>
          <p:nvPr/>
        </p:nvSpPr>
        <p:spPr>
          <a:xfrm>
            <a:off x="-8616" y="5674180"/>
            <a:ext cx="12200616" cy="1183821"/>
          </a:xfrm>
          <a:prstGeom prst="rect">
            <a:avLst/>
          </a:prstGeom>
          <a:gradFill flip="none" rotWithShape="1">
            <a:gsLst>
              <a:gs pos="0">
                <a:schemeClr val="accent1">
                  <a:lumMod val="5000"/>
                  <a:lumOff val="95000"/>
                </a:schemeClr>
              </a:gs>
              <a:gs pos="74000">
                <a:srgbClr val="9D72B5"/>
              </a:gs>
              <a:gs pos="83000">
                <a:srgbClr val="9D72B5"/>
              </a:gs>
              <a:gs pos="100000">
                <a:srgbClr val="9D72B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p:cNvSpPr txBox="1"/>
          <p:nvPr/>
        </p:nvSpPr>
        <p:spPr>
          <a:xfrm>
            <a:off x="8670931" y="5758258"/>
            <a:ext cx="3200853" cy="707886"/>
          </a:xfrm>
          <a:prstGeom prst="rect">
            <a:avLst/>
          </a:prstGeom>
          <a:noFill/>
        </p:spPr>
        <p:txBody>
          <a:bodyPr wrap="square" rtlCol="0">
            <a:spAutoFit/>
          </a:bodyPr>
          <a:lstStyle/>
          <a:p>
            <a:pPr algn="r"/>
            <a:r>
              <a:rPr lang="el-GR" sz="2000" b="1" dirty="0">
                <a:solidFill>
                  <a:schemeClr val="bg1"/>
                </a:solidFill>
              </a:rPr>
              <a:t>ΒΔ1 – ΔΙΑΧΕΙΡΙΣΗ ΣΧΕΔΙΩΝ</a:t>
            </a:r>
          </a:p>
          <a:p>
            <a:pPr algn="r"/>
            <a:r>
              <a:rPr lang="el-GR" sz="2000" b="1" dirty="0">
                <a:solidFill>
                  <a:schemeClr val="bg1"/>
                </a:solidFill>
              </a:rPr>
              <a:t>ΜΙΚΡΗΣ ΔΙΑΡΚΕΙΑΣ (122)</a:t>
            </a:r>
          </a:p>
        </p:txBody>
      </p:sp>
    </p:spTree>
    <p:extLst>
      <p:ext uri="{BB962C8B-B14F-4D97-AF65-F5344CB8AC3E}">
        <p14:creationId xmlns:p14="http://schemas.microsoft.com/office/powerpoint/2010/main" val="4775329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394" y="-46788"/>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3" name="TextBox 22"/>
          <p:cNvSpPr txBox="1"/>
          <p:nvPr/>
        </p:nvSpPr>
        <p:spPr>
          <a:xfrm>
            <a:off x="596794" y="105612"/>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5" name="Rectangle 24"/>
          <p:cNvSpPr/>
          <p:nvPr/>
        </p:nvSpPr>
        <p:spPr>
          <a:xfrm>
            <a:off x="0" y="-2883"/>
            <a:ext cx="8656320" cy="483217"/>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 name="Group 17"/>
          <p:cNvGrpSpPr/>
          <p:nvPr/>
        </p:nvGrpSpPr>
        <p:grpSpPr>
          <a:xfrm rot="10800000">
            <a:off x="4632960" y="24"/>
            <a:ext cx="7559040" cy="476408"/>
            <a:chOff x="0" y="0"/>
            <a:chExt cx="6023006" cy="1453896"/>
          </a:xfrm>
        </p:grpSpPr>
        <p:sp>
          <p:nvSpPr>
            <p:cNvPr id="19" name="Rectangle 18"/>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Isosceles Triangle 21"/>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16" name="Rectangle 15"/>
          <p:cNvSpPr/>
          <p:nvPr/>
        </p:nvSpPr>
        <p:spPr>
          <a:xfrm>
            <a:off x="338906" y="622024"/>
            <a:ext cx="11453228" cy="6629764"/>
          </a:xfrm>
          <a:prstGeom prst="rect">
            <a:avLst/>
          </a:prstGeom>
        </p:spPr>
        <p:txBody>
          <a:bodyPr wrap="square">
            <a:spAutoFit/>
          </a:bodyPr>
          <a:lstStyle/>
          <a:p>
            <a:pPr marL="342900" indent="-342900" algn="just">
              <a:lnSpc>
                <a:spcPct val="150000"/>
              </a:lnSpc>
              <a:buFont typeface="Wingdings" panose="05000000000000000000" pitchFamily="2" charset="2"/>
              <a:buChar char="Ø"/>
            </a:pPr>
            <a:r>
              <a:rPr lang="el-GR" sz="2200" b="1" dirty="0">
                <a:solidFill>
                  <a:srgbClr val="FF0000"/>
                </a:solidFill>
                <a:sym typeface="Wingdings" panose="05000000000000000000" pitchFamily="2" charset="2"/>
              </a:rPr>
              <a:t>Δεν επιτρέπεται η αγορά υπηρεσιών από τρίτους οργανισμούς για βασικά κομμάτια υλοποίησης των Σχεδίων</a:t>
            </a:r>
            <a:r>
              <a:rPr lang="el-GR" sz="2200" b="1" dirty="0">
                <a:solidFill>
                  <a:schemeClr val="tx1">
                    <a:lumMod val="75000"/>
                    <a:lumOff val="25000"/>
                  </a:schemeClr>
                </a:solidFill>
                <a:sym typeface="Wingdings" panose="05000000000000000000" pitchFamily="2" charset="2"/>
              </a:rPr>
              <a:t>.</a:t>
            </a:r>
          </a:p>
          <a:p>
            <a:pPr algn="just">
              <a:lnSpc>
                <a:spcPct val="150000"/>
              </a:lnSpc>
            </a:pPr>
            <a:endParaRPr lang="el-GR" sz="2200" b="1" dirty="0">
              <a:solidFill>
                <a:schemeClr val="tx1">
                  <a:lumMod val="75000"/>
                  <a:lumOff val="25000"/>
                </a:schemeClr>
              </a:solidFill>
              <a:sym typeface="Wingdings" panose="05000000000000000000" pitchFamily="2" charset="2"/>
            </a:endParaRPr>
          </a:p>
          <a:p>
            <a:pPr algn="just">
              <a:lnSpc>
                <a:spcPct val="150000"/>
              </a:lnSpc>
            </a:pPr>
            <a:r>
              <a:rPr lang="el-GR" sz="2200" b="1" dirty="0">
                <a:solidFill>
                  <a:schemeClr val="tx1">
                    <a:lumMod val="75000"/>
                    <a:lumOff val="25000"/>
                  </a:schemeClr>
                </a:solidFill>
                <a:sym typeface="Wingdings" panose="05000000000000000000" pitchFamily="2" charset="2"/>
              </a:rPr>
              <a:t>Τα πιο κάτω είναι ευθύνη του δικαιούχου οργανισμού</a:t>
            </a:r>
            <a:r>
              <a:rPr lang="en-US" sz="2200" b="1" dirty="0">
                <a:solidFill>
                  <a:schemeClr val="tx1">
                    <a:lumMod val="75000"/>
                    <a:lumOff val="25000"/>
                  </a:schemeClr>
                </a:solidFill>
                <a:sym typeface="Wingdings" panose="05000000000000000000" pitchFamily="2" charset="2"/>
              </a:rPr>
              <a:t>:</a:t>
            </a:r>
          </a:p>
          <a:p>
            <a:pPr marL="342900" indent="-342900" algn="just">
              <a:lnSpc>
                <a:spcPct val="150000"/>
              </a:lnSpc>
              <a:buFontTx/>
              <a:buChar char="-"/>
            </a:pPr>
            <a:r>
              <a:rPr lang="el-GR" sz="2200" dirty="0">
                <a:solidFill>
                  <a:schemeClr val="tx1">
                    <a:lumMod val="75000"/>
                    <a:lumOff val="25000"/>
                  </a:schemeClr>
                </a:solidFill>
                <a:sym typeface="Wingdings" panose="05000000000000000000" pitchFamily="2" charset="2"/>
              </a:rPr>
              <a:t>Η επικοινωνία με τους οργανισμούς υποδοχής για το περιεχόμενο της κατάρτισης </a:t>
            </a:r>
            <a:endParaRPr lang="en-US" sz="2200" dirty="0">
              <a:solidFill>
                <a:schemeClr val="tx1">
                  <a:lumMod val="75000"/>
                  <a:lumOff val="25000"/>
                </a:schemeClr>
              </a:solidFill>
              <a:sym typeface="Wingdings" panose="05000000000000000000" pitchFamily="2" charset="2"/>
            </a:endParaRPr>
          </a:p>
          <a:p>
            <a:pPr marL="342900" indent="-342900" algn="just">
              <a:lnSpc>
                <a:spcPct val="150000"/>
              </a:lnSpc>
              <a:buFontTx/>
              <a:buChar char="-"/>
            </a:pPr>
            <a:r>
              <a:rPr lang="el-GR" sz="2200" dirty="0">
                <a:solidFill>
                  <a:schemeClr val="tx1">
                    <a:lumMod val="75000"/>
                    <a:lumOff val="25000"/>
                  </a:schemeClr>
                </a:solidFill>
                <a:sym typeface="Wingdings" panose="05000000000000000000" pitchFamily="2" charset="2"/>
              </a:rPr>
              <a:t>Η διευθέτηση του προγράμματος εκπαίδευσης/κατάρτισης</a:t>
            </a:r>
          </a:p>
          <a:p>
            <a:pPr marL="342900" indent="-342900" algn="just">
              <a:lnSpc>
                <a:spcPct val="150000"/>
              </a:lnSpc>
              <a:buFontTx/>
              <a:buChar char="-"/>
            </a:pPr>
            <a:r>
              <a:rPr lang="el-GR" sz="2200" dirty="0">
                <a:solidFill>
                  <a:schemeClr val="tx1">
                    <a:lumMod val="75000"/>
                    <a:lumOff val="25000"/>
                  </a:schemeClr>
                </a:solidFill>
                <a:sym typeface="Wingdings" panose="05000000000000000000" pitchFamily="2" charset="2"/>
              </a:rPr>
              <a:t>Η συμπλήρωση/υπογραφή συμφωνιών και </a:t>
            </a:r>
            <a:r>
              <a:rPr lang="en-US" sz="2200" dirty="0">
                <a:solidFill>
                  <a:schemeClr val="tx1">
                    <a:lumMod val="75000"/>
                    <a:lumOff val="25000"/>
                  </a:schemeClr>
                </a:solidFill>
                <a:sym typeface="Wingdings" panose="05000000000000000000" pitchFamily="2" charset="2"/>
              </a:rPr>
              <a:t>learning agreements</a:t>
            </a:r>
            <a:endParaRPr lang="el-GR" sz="2200" dirty="0">
              <a:solidFill>
                <a:schemeClr val="tx1">
                  <a:lumMod val="75000"/>
                  <a:lumOff val="25000"/>
                </a:schemeClr>
              </a:solidFill>
              <a:sym typeface="Wingdings" panose="05000000000000000000" pitchFamily="2" charset="2"/>
            </a:endParaRPr>
          </a:p>
          <a:p>
            <a:pPr marL="342900" indent="-342900" algn="just">
              <a:lnSpc>
                <a:spcPct val="150000"/>
              </a:lnSpc>
              <a:buFontTx/>
              <a:buChar char="-"/>
            </a:pPr>
            <a:r>
              <a:rPr lang="el-GR" sz="2200" dirty="0">
                <a:solidFill>
                  <a:schemeClr val="tx1">
                    <a:lumMod val="75000"/>
                    <a:lumOff val="25000"/>
                  </a:schemeClr>
                </a:solidFill>
                <a:sym typeface="Wingdings" panose="05000000000000000000" pitchFamily="2" charset="2"/>
              </a:rPr>
              <a:t>Η διαχείριση του κονδυλίου</a:t>
            </a:r>
          </a:p>
          <a:p>
            <a:pPr marL="342900" indent="-342900" algn="just">
              <a:lnSpc>
                <a:spcPct val="150000"/>
              </a:lnSpc>
              <a:buFontTx/>
              <a:buChar char="-"/>
            </a:pPr>
            <a:r>
              <a:rPr lang="el-GR" sz="2200" dirty="0">
                <a:solidFill>
                  <a:schemeClr val="tx1">
                    <a:lumMod val="75000"/>
                    <a:lumOff val="25000"/>
                  </a:schemeClr>
                </a:solidFill>
                <a:sym typeface="Wingdings" panose="05000000000000000000" pitchFamily="2" charset="2"/>
              </a:rPr>
              <a:t>Η αξιολόγηση των κινητικοτήτων</a:t>
            </a:r>
          </a:p>
          <a:p>
            <a:pPr marL="342900" indent="-342900" algn="just">
              <a:lnSpc>
                <a:spcPct val="150000"/>
              </a:lnSpc>
              <a:buFontTx/>
              <a:buChar char="-"/>
            </a:pPr>
            <a:r>
              <a:rPr lang="el-GR" sz="2200" dirty="0">
                <a:solidFill>
                  <a:schemeClr val="tx1">
                    <a:lumMod val="75000"/>
                    <a:lumOff val="25000"/>
                  </a:schemeClr>
                </a:solidFill>
                <a:sym typeface="Wingdings" panose="05000000000000000000" pitchFamily="2" charset="2"/>
              </a:rPr>
              <a:t>Η αξιολόγηση των μαθησιακών αποτελεσμάτων της κινητικότητας</a:t>
            </a:r>
          </a:p>
          <a:p>
            <a:pPr marL="342900" indent="-342900" algn="just">
              <a:lnSpc>
                <a:spcPct val="150000"/>
              </a:lnSpc>
              <a:buFontTx/>
              <a:buChar char="-"/>
            </a:pPr>
            <a:r>
              <a:rPr lang="el-GR" sz="2200" dirty="0">
                <a:solidFill>
                  <a:schemeClr val="tx1">
                    <a:lumMod val="75000"/>
                    <a:lumOff val="25000"/>
                  </a:schemeClr>
                </a:solidFill>
                <a:sym typeface="Wingdings" panose="05000000000000000000" pitchFamily="2" charset="2"/>
              </a:rPr>
              <a:t>Η επικοινωνία και η υποβολή εκθέσεων προς την Εθνική Υπηρεσία</a:t>
            </a:r>
          </a:p>
          <a:p>
            <a:pPr marL="342900" indent="-342900" algn="just">
              <a:lnSpc>
                <a:spcPct val="150000"/>
              </a:lnSpc>
              <a:buFontTx/>
              <a:buChar char="-"/>
            </a:pPr>
            <a:r>
              <a:rPr lang="el-GR" sz="2200" dirty="0">
                <a:solidFill>
                  <a:schemeClr val="tx1">
                    <a:lumMod val="75000"/>
                    <a:lumOff val="25000"/>
                  </a:schemeClr>
                </a:solidFill>
                <a:sym typeface="Wingdings" panose="05000000000000000000" pitchFamily="2" charset="2"/>
              </a:rPr>
              <a:t>Η διάδοση των αποτελεσμάτων</a:t>
            </a:r>
          </a:p>
          <a:p>
            <a:pPr marL="342900" indent="-342900" algn="just">
              <a:lnSpc>
                <a:spcPct val="150000"/>
              </a:lnSpc>
              <a:buFontTx/>
              <a:buChar char="-"/>
            </a:pPr>
            <a:endParaRPr lang="el-GR" sz="2200" dirty="0">
              <a:solidFill>
                <a:schemeClr val="tx1">
                  <a:lumMod val="75000"/>
                  <a:lumOff val="25000"/>
                </a:schemeClr>
              </a:solidFill>
              <a:latin typeface="Century Gothic" panose="020B0502020202020204" pitchFamily="34" charset="0"/>
              <a:sym typeface="Wingdings" panose="05000000000000000000" pitchFamily="2" charset="2"/>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21148" y="5941526"/>
            <a:ext cx="800068" cy="685416"/>
          </a:xfrm>
          <a:prstGeom prst="rect">
            <a:avLst/>
          </a:prstGeom>
        </p:spPr>
      </p:pic>
      <p:sp>
        <p:nvSpPr>
          <p:cNvPr id="3" name="TextBox 2">
            <a:extLst>
              <a:ext uri="{FF2B5EF4-FFF2-40B4-BE49-F238E27FC236}">
                <a16:creationId xmlns:a16="http://schemas.microsoft.com/office/drawing/2014/main" id="{C5ABF345-C5EB-4747-77D6-1354500976D8}"/>
              </a:ext>
            </a:extLst>
          </p:cNvPr>
          <p:cNvSpPr txBox="1"/>
          <p:nvPr/>
        </p:nvSpPr>
        <p:spPr>
          <a:xfrm>
            <a:off x="8656320" y="3283407"/>
            <a:ext cx="3135814" cy="2585323"/>
          </a:xfrm>
          <a:prstGeom prst="rect">
            <a:avLst/>
          </a:prstGeom>
          <a:solidFill>
            <a:srgbClr val="4472C4">
              <a:alpha val="20000"/>
            </a:srgbClr>
          </a:solidFill>
        </p:spPr>
        <p:txBody>
          <a:bodyPr wrap="square" rtlCol="0">
            <a:spAutoFit/>
          </a:bodyPr>
          <a:lstStyle/>
          <a:p>
            <a:r>
              <a:rPr lang="el-GR" b="1" i="1" dirty="0"/>
              <a:t>Σε περίπτωση που επιθυμείτε να εμπλέξετε Υποστηρικτικούς Οργανισμούς και δεν το έχετε ήδη πράξει κατά το στάδιο της αίτησης σας θα πρέπει να ζητηθεί γραπτώς από την Εθνική Υπηρεσία η οποία θα εξετάσει το αίτημα σας και θα ενημερωθείτε ανάλογα</a:t>
            </a:r>
            <a:r>
              <a:rPr lang="en-US" b="1" i="1" dirty="0"/>
              <a:t> </a:t>
            </a:r>
            <a:endParaRPr lang="en-GB" b="1" i="1" dirty="0"/>
          </a:p>
        </p:txBody>
      </p:sp>
      <p:sp>
        <p:nvSpPr>
          <p:cNvPr id="4" name="TextBox 3">
            <a:extLst>
              <a:ext uri="{FF2B5EF4-FFF2-40B4-BE49-F238E27FC236}">
                <a16:creationId xmlns:a16="http://schemas.microsoft.com/office/drawing/2014/main" id="{84503BA7-6306-88F9-A272-12FD146A7F1D}"/>
              </a:ext>
            </a:extLst>
          </p:cNvPr>
          <p:cNvSpPr txBox="1"/>
          <p:nvPr/>
        </p:nvSpPr>
        <p:spPr>
          <a:xfrm>
            <a:off x="2291085" y="1737272"/>
            <a:ext cx="8440615" cy="400110"/>
          </a:xfrm>
          <a:prstGeom prst="rect">
            <a:avLst/>
          </a:prstGeom>
          <a:noFill/>
        </p:spPr>
        <p:txBody>
          <a:bodyPr wrap="square" rtlCol="0">
            <a:spAutoFit/>
          </a:bodyPr>
          <a:lstStyle/>
          <a:p>
            <a:r>
              <a:rPr lang="en-US" sz="2000" dirty="0">
                <a:hlinkClick r:id="rId4"/>
              </a:rPr>
              <a:t>Guidance for working with supporting </a:t>
            </a:r>
            <a:r>
              <a:rPr lang="en-US" sz="2000" dirty="0" err="1">
                <a:hlinkClick r:id="rId4"/>
              </a:rPr>
              <a:t>organisations</a:t>
            </a:r>
            <a:r>
              <a:rPr lang="en-US" sz="2000" dirty="0">
                <a:hlinkClick r:id="rId4"/>
              </a:rPr>
              <a:t> 2021-2027</a:t>
            </a:r>
            <a:endParaRPr lang="en-US" sz="2000" dirty="0"/>
          </a:p>
        </p:txBody>
      </p:sp>
      <p:sp>
        <p:nvSpPr>
          <p:cNvPr id="5" name="TextBox 4">
            <a:extLst>
              <a:ext uri="{FF2B5EF4-FFF2-40B4-BE49-F238E27FC236}">
                <a16:creationId xmlns:a16="http://schemas.microsoft.com/office/drawing/2014/main" id="{875A8B8F-1DAF-7A70-C7E2-8AF145D01619}"/>
              </a:ext>
            </a:extLst>
          </p:cNvPr>
          <p:cNvSpPr txBox="1"/>
          <p:nvPr/>
        </p:nvSpPr>
        <p:spPr>
          <a:xfrm>
            <a:off x="444394" y="-6785"/>
            <a:ext cx="9239902" cy="492443"/>
          </a:xfrm>
          <a:prstGeom prst="rect">
            <a:avLst/>
          </a:prstGeom>
          <a:noFill/>
        </p:spPr>
        <p:txBody>
          <a:bodyPr wrap="none" rtlCol="0">
            <a:spAutoFit/>
          </a:bodyPr>
          <a:lstStyle>
            <a:defPPr>
              <a:defRPr lang="en-US"/>
            </a:defPPr>
            <a:lvl1pPr>
              <a:defRPr sz="2600" b="1">
                <a:solidFill>
                  <a:schemeClr val="bg1"/>
                </a:solidFill>
              </a:defRPr>
            </a:lvl1pPr>
          </a:lstStyle>
          <a:p>
            <a:r>
              <a:rPr lang="el-GR" dirty="0"/>
              <a:t>ΥΠΟΣΤΗΡΙΚΤΙΚΟΙ ΟΡΓΑΝΙΣΜΟΙ </a:t>
            </a:r>
            <a:r>
              <a:rPr lang="en-US" dirty="0"/>
              <a:t>–SUPPORTING ORGANISATIONS </a:t>
            </a:r>
            <a:r>
              <a:rPr lang="el-GR" dirty="0"/>
              <a:t>(1)</a:t>
            </a:r>
            <a:endParaRPr lang="en-GB" dirty="0"/>
          </a:p>
        </p:txBody>
      </p:sp>
    </p:spTree>
    <p:extLst>
      <p:ext uri="{BB962C8B-B14F-4D97-AF65-F5344CB8AC3E}">
        <p14:creationId xmlns:p14="http://schemas.microsoft.com/office/powerpoint/2010/main" val="6628026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394" y="-46788"/>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3" name="TextBox 22"/>
          <p:cNvSpPr txBox="1"/>
          <p:nvPr/>
        </p:nvSpPr>
        <p:spPr>
          <a:xfrm>
            <a:off x="596794" y="105612"/>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5" name="Rectangle 24"/>
          <p:cNvSpPr/>
          <p:nvPr/>
        </p:nvSpPr>
        <p:spPr>
          <a:xfrm>
            <a:off x="0" y="-2883"/>
            <a:ext cx="8656320" cy="483217"/>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 name="Group 17"/>
          <p:cNvGrpSpPr/>
          <p:nvPr/>
        </p:nvGrpSpPr>
        <p:grpSpPr>
          <a:xfrm rot="10800000">
            <a:off x="4632960" y="24"/>
            <a:ext cx="7559040" cy="483216"/>
            <a:chOff x="0" y="0"/>
            <a:chExt cx="6023006" cy="1453896"/>
          </a:xfrm>
        </p:grpSpPr>
        <p:sp>
          <p:nvSpPr>
            <p:cNvPr id="19" name="Rectangle 18"/>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Isosceles Triangle 21"/>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10" name="Rectangle 9"/>
          <p:cNvSpPr/>
          <p:nvPr/>
        </p:nvSpPr>
        <p:spPr>
          <a:xfrm>
            <a:off x="596794" y="588829"/>
            <a:ext cx="10824394" cy="6050887"/>
          </a:xfrm>
          <a:prstGeom prst="rect">
            <a:avLst/>
          </a:prstGeom>
        </p:spPr>
        <p:txBody>
          <a:bodyPr wrap="square">
            <a:spAutoFit/>
          </a:bodyPr>
          <a:lstStyle/>
          <a:p>
            <a:pPr algn="just">
              <a:lnSpc>
                <a:spcPct val="150000"/>
              </a:lnSpc>
            </a:pPr>
            <a:r>
              <a:rPr lang="el-GR" sz="2200" b="1" dirty="0">
                <a:solidFill>
                  <a:schemeClr val="tx1">
                    <a:lumMod val="75000"/>
                    <a:lumOff val="25000"/>
                  </a:schemeClr>
                </a:solidFill>
                <a:sym typeface="Wingdings" panose="05000000000000000000" pitchFamily="2" charset="2"/>
              </a:rPr>
              <a:t>Τα πιο κάτω είναι υπηρεσίες που μπορούν να παρέχουν οι </a:t>
            </a:r>
            <a:r>
              <a:rPr lang="el-GR" sz="2200" b="1" dirty="0">
                <a:solidFill>
                  <a:schemeClr val="tx1">
                    <a:lumMod val="75000"/>
                    <a:lumOff val="25000"/>
                  </a:schemeClr>
                </a:solidFill>
                <a:sym typeface="Wingdings" panose="05000000000000000000" pitchFamily="2" charset="2"/>
                <a:hlinkClick r:id="rId3"/>
              </a:rPr>
              <a:t>οργανισμοί υποστήριξης</a:t>
            </a:r>
            <a:r>
              <a:rPr lang="el-GR" sz="2200" b="1" dirty="0">
                <a:solidFill>
                  <a:schemeClr val="tx1">
                    <a:lumMod val="75000"/>
                    <a:lumOff val="25000"/>
                  </a:schemeClr>
                </a:solidFill>
                <a:sym typeface="Wingdings" panose="05000000000000000000" pitchFamily="2" charset="2"/>
              </a:rPr>
              <a:t>: </a:t>
            </a:r>
          </a:p>
          <a:p>
            <a:pPr marL="342900" indent="-342900" algn="just">
              <a:lnSpc>
                <a:spcPct val="150000"/>
              </a:lnSpc>
              <a:buFontTx/>
              <a:buChar char="-"/>
            </a:pPr>
            <a:r>
              <a:rPr lang="el-GR" sz="2200" dirty="0">
                <a:solidFill>
                  <a:schemeClr val="tx1">
                    <a:lumMod val="75000"/>
                    <a:lumOff val="25000"/>
                  </a:schemeClr>
                </a:solidFill>
                <a:sym typeface="Wingdings" panose="05000000000000000000" pitchFamily="2" charset="2"/>
              </a:rPr>
              <a:t>Διευθέτηση αεροπορικών εισιτηρίων/ξενοδοχείων/</a:t>
            </a:r>
            <a:r>
              <a:rPr lang="en-US" sz="2200" dirty="0">
                <a:solidFill>
                  <a:schemeClr val="tx1">
                    <a:lumMod val="75000"/>
                    <a:lumOff val="25000"/>
                  </a:schemeClr>
                </a:solidFill>
                <a:sym typeface="Wingdings" panose="05000000000000000000" pitchFamily="2" charset="2"/>
              </a:rPr>
              <a:t>visas/</a:t>
            </a:r>
            <a:r>
              <a:rPr lang="el-GR" sz="2200" dirty="0">
                <a:solidFill>
                  <a:schemeClr val="tx1">
                    <a:lumMod val="75000"/>
                    <a:lumOff val="25000"/>
                  </a:schemeClr>
                </a:solidFill>
                <a:sym typeface="Wingdings" panose="05000000000000000000" pitchFamily="2" charset="2"/>
              </a:rPr>
              <a:t>ασφάλειες</a:t>
            </a:r>
          </a:p>
          <a:p>
            <a:pPr marL="342900" indent="-342900" algn="just">
              <a:lnSpc>
                <a:spcPct val="150000"/>
              </a:lnSpc>
              <a:buFontTx/>
              <a:buChar char="-"/>
            </a:pPr>
            <a:r>
              <a:rPr lang="el-GR" sz="2200" dirty="0">
                <a:solidFill>
                  <a:schemeClr val="tx1">
                    <a:lumMod val="75000"/>
                    <a:lumOff val="25000"/>
                  </a:schemeClr>
                </a:solidFill>
                <a:sym typeface="Wingdings" panose="05000000000000000000" pitchFamily="2" charset="2"/>
              </a:rPr>
              <a:t>Εξεύρεση οργανισμών υποδοχής (όταν αυτό δεν είναι εφικτό από τον ίδιο τον οργανισμό)</a:t>
            </a:r>
            <a:endParaRPr lang="en-US" sz="2200" dirty="0">
              <a:solidFill>
                <a:schemeClr val="tx1">
                  <a:lumMod val="75000"/>
                  <a:lumOff val="25000"/>
                </a:schemeClr>
              </a:solidFill>
              <a:sym typeface="Wingdings" panose="05000000000000000000" pitchFamily="2" charset="2"/>
            </a:endParaRPr>
          </a:p>
          <a:p>
            <a:pPr algn="just">
              <a:lnSpc>
                <a:spcPct val="150000"/>
              </a:lnSpc>
            </a:pPr>
            <a:endParaRPr lang="el-GR" sz="2200" dirty="0">
              <a:solidFill>
                <a:schemeClr val="tx1">
                  <a:lumMod val="75000"/>
                  <a:lumOff val="25000"/>
                </a:schemeClr>
              </a:solidFill>
              <a:sym typeface="Wingdings" panose="05000000000000000000" pitchFamily="2" charset="2"/>
            </a:endParaRPr>
          </a:p>
          <a:p>
            <a:pPr marL="0" lvl="1" algn="just" defTabSz="1061355">
              <a:lnSpc>
                <a:spcPct val="90000"/>
              </a:lnSpc>
              <a:spcBef>
                <a:spcPct val="0"/>
              </a:spcBef>
              <a:spcAft>
                <a:spcPct val="15000"/>
              </a:spcAft>
            </a:pPr>
            <a:r>
              <a:rPr lang="el-GR" sz="2200" dirty="0">
                <a:solidFill>
                  <a:schemeClr val="tx1">
                    <a:lumMod val="75000"/>
                    <a:lumOff val="25000"/>
                  </a:schemeClr>
                </a:solidFill>
              </a:rPr>
              <a:t>Σε όλες τις περιπτώσεις θα πρέπει να υπάρχουν </a:t>
            </a:r>
            <a:r>
              <a:rPr lang="el-GR" sz="2200" b="1" u="sng" dirty="0">
                <a:solidFill>
                  <a:schemeClr val="tx1">
                    <a:lumMod val="75000"/>
                    <a:lumOff val="25000"/>
                  </a:schemeClr>
                </a:solidFill>
              </a:rPr>
              <a:t>υπογεγραμμένες συμφωνίες </a:t>
            </a:r>
            <a:r>
              <a:rPr lang="el-GR" sz="2200" dirty="0">
                <a:solidFill>
                  <a:schemeClr val="tx1">
                    <a:lumMod val="75000"/>
                    <a:lumOff val="25000"/>
                  </a:schemeClr>
                </a:solidFill>
              </a:rPr>
              <a:t>με τ</a:t>
            </a:r>
            <a:r>
              <a:rPr lang="en-US" sz="2200" dirty="0">
                <a:solidFill>
                  <a:schemeClr val="tx1">
                    <a:lumMod val="75000"/>
                    <a:lumOff val="25000"/>
                  </a:schemeClr>
                </a:solidFill>
              </a:rPr>
              <a:t>o</a:t>
            </a:r>
            <a:r>
              <a:rPr lang="el-GR" sz="2200" dirty="0" err="1">
                <a:solidFill>
                  <a:schemeClr val="tx1">
                    <a:lumMod val="75000"/>
                    <a:lumOff val="25000"/>
                  </a:schemeClr>
                </a:solidFill>
              </a:rPr>
              <a:t>υς</a:t>
            </a:r>
            <a:r>
              <a:rPr lang="el-GR" sz="2200" dirty="0">
                <a:solidFill>
                  <a:schemeClr val="tx1">
                    <a:lumMod val="75000"/>
                    <a:lumOff val="25000"/>
                  </a:schemeClr>
                </a:solidFill>
              </a:rPr>
              <a:t> </a:t>
            </a:r>
            <a:r>
              <a:rPr lang="en-US" sz="2200" dirty="0">
                <a:solidFill>
                  <a:schemeClr val="tx1">
                    <a:lumMod val="75000"/>
                    <a:lumOff val="25000"/>
                  </a:schemeClr>
                </a:solidFill>
              </a:rPr>
              <a:t>supp</a:t>
            </a:r>
            <a:r>
              <a:rPr lang="el-GR" sz="2200" dirty="0">
                <a:solidFill>
                  <a:schemeClr val="tx1">
                    <a:lumMod val="75000"/>
                    <a:lumOff val="25000"/>
                  </a:schemeClr>
                </a:solidFill>
              </a:rPr>
              <a:t>ο</a:t>
            </a:r>
            <a:r>
              <a:rPr lang="en-US" sz="2200" dirty="0" err="1">
                <a:solidFill>
                  <a:schemeClr val="tx1">
                    <a:lumMod val="75000"/>
                    <a:lumOff val="25000"/>
                  </a:schemeClr>
                </a:solidFill>
              </a:rPr>
              <a:t>rting</a:t>
            </a:r>
            <a:r>
              <a:rPr lang="en-US" sz="2200" dirty="0">
                <a:solidFill>
                  <a:schemeClr val="tx1">
                    <a:lumMod val="75000"/>
                    <a:lumOff val="25000"/>
                  </a:schemeClr>
                </a:solidFill>
              </a:rPr>
              <a:t> </a:t>
            </a:r>
            <a:r>
              <a:rPr lang="en-US" sz="2200" dirty="0" err="1">
                <a:solidFill>
                  <a:schemeClr val="tx1">
                    <a:lumMod val="75000"/>
                    <a:lumOff val="25000"/>
                  </a:schemeClr>
                </a:solidFill>
              </a:rPr>
              <a:t>organisations</a:t>
            </a:r>
            <a:r>
              <a:rPr lang="en-US" sz="2200" dirty="0">
                <a:solidFill>
                  <a:schemeClr val="tx1">
                    <a:lumMod val="75000"/>
                    <a:lumOff val="25000"/>
                  </a:schemeClr>
                </a:solidFill>
              </a:rPr>
              <a:t>, </a:t>
            </a:r>
            <a:r>
              <a:rPr lang="el-GR" sz="2200" dirty="0">
                <a:solidFill>
                  <a:schemeClr val="tx1">
                    <a:lumMod val="75000"/>
                    <a:lumOff val="25000"/>
                  </a:schemeClr>
                </a:solidFill>
              </a:rPr>
              <a:t>στις οποίες θα αναγράφονται:</a:t>
            </a:r>
          </a:p>
          <a:p>
            <a:pPr marL="342900" lvl="1" indent="-342900" algn="just" defTabSz="1061355">
              <a:spcBef>
                <a:spcPct val="0"/>
              </a:spcBef>
              <a:spcAft>
                <a:spcPct val="15000"/>
              </a:spcAft>
              <a:buFont typeface="Wingdings" panose="05000000000000000000" pitchFamily="2" charset="2"/>
              <a:buChar char="ü"/>
            </a:pPr>
            <a:r>
              <a:rPr lang="el-GR" sz="2200" dirty="0">
                <a:solidFill>
                  <a:schemeClr val="tx1">
                    <a:lumMod val="75000"/>
                    <a:lumOff val="25000"/>
                  </a:schemeClr>
                </a:solidFill>
              </a:rPr>
              <a:t>τα καθήκοντα προς εκτέλεση</a:t>
            </a:r>
          </a:p>
          <a:p>
            <a:pPr marL="342900" lvl="1" indent="-342900" algn="just" defTabSz="1061355">
              <a:spcBef>
                <a:spcPct val="0"/>
              </a:spcBef>
              <a:spcAft>
                <a:spcPct val="15000"/>
              </a:spcAft>
              <a:buFont typeface="Wingdings" panose="05000000000000000000" pitchFamily="2" charset="2"/>
              <a:buChar char="ü"/>
            </a:pPr>
            <a:r>
              <a:rPr lang="el-GR" sz="2200" dirty="0">
                <a:solidFill>
                  <a:schemeClr val="tx1">
                    <a:lumMod val="75000"/>
                    <a:lumOff val="25000"/>
                  </a:schemeClr>
                </a:solidFill>
              </a:rPr>
              <a:t>μηχανισμοί ελέγχου της ποιότητας</a:t>
            </a:r>
          </a:p>
          <a:p>
            <a:pPr marL="342900" lvl="1" indent="-342900" algn="just" defTabSz="1061355">
              <a:spcBef>
                <a:spcPct val="0"/>
              </a:spcBef>
              <a:spcAft>
                <a:spcPct val="15000"/>
              </a:spcAft>
              <a:buFont typeface="Wingdings" panose="05000000000000000000" pitchFamily="2" charset="2"/>
              <a:buChar char="ü"/>
            </a:pPr>
            <a:r>
              <a:rPr lang="el-GR" sz="2200" dirty="0">
                <a:solidFill>
                  <a:schemeClr val="tx1">
                    <a:lumMod val="75000"/>
                    <a:lumOff val="25000"/>
                  </a:schemeClr>
                </a:solidFill>
              </a:rPr>
              <a:t>συνέπειες σε περίπτωση πλημμελούς εκτέλεσης ή μη εκτέλεσης</a:t>
            </a:r>
          </a:p>
          <a:p>
            <a:pPr marL="342900" lvl="1" indent="-342900" algn="just" defTabSz="1061355">
              <a:spcBef>
                <a:spcPct val="0"/>
              </a:spcBef>
              <a:spcAft>
                <a:spcPct val="15000"/>
              </a:spcAft>
              <a:buFont typeface="Wingdings" panose="05000000000000000000" pitchFamily="2" charset="2"/>
              <a:buChar char="ü"/>
            </a:pPr>
            <a:r>
              <a:rPr lang="el-GR" sz="2200" dirty="0">
                <a:solidFill>
                  <a:schemeClr val="tx1">
                    <a:lumMod val="75000"/>
                    <a:lumOff val="25000"/>
                  </a:schemeClr>
                </a:solidFill>
              </a:rPr>
              <a:t>μηχανισμοί ευελιξίας σε περίπτωση ακύρωσης ή αλλαγής προγραμματισμού για την παροχή υπηρεσιών που έχουν συμφωνηθεί</a:t>
            </a:r>
          </a:p>
          <a:p>
            <a:pPr marL="342900" lvl="1" indent="-342900" algn="just" defTabSz="1061355">
              <a:lnSpc>
                <a:spcPct val="90000"/>
              </a:lnSpc>
              <a:spcBef>
                <a:spcPct val="0"/>
              </a:spcBef>
              <a:spcAft>
                <a:spcPct val="15000"/>
              </a:spcAft>
              <a:buFont typeface="Wingdings" panose="05000000000000000000" pitchFamily="2" charset="2"/>
              <a:buChar char="ü"/>
            </a:pPr>
            <a:r>
              <a:rPr lang="el-GR" sz="2200" dirty="0">
                <a:solidFill>
                  <a:schemeClr val="tx1">
                    <a:lumMod val="75000"/>
                    <a:lumOff val="25000"/>
                  </a:schemeClr>
                </a:solidFill>
              </a:rPr>
              <a:t>Η αμοιβή που θα δοθεί στον υποστηρικτικό οργανισμό (εάν εφαρμόζεται)</a:t>
            </a:r>
          </a:p>
          <a:p>
            <a:pPr marL="342900" lvl="1" indent="-342900" algn="just" defTabSz="1061355">
              <a:lnSpc>
                <a:spcPct val="90000"/>
              </a:lnSpc>
              <a:spcBef>
                <a:spcPct val="0"/>
              </a:spcBef>
              <a:spcAft>
                <a:spcPct val="15000"/>
              </a:spcAft>
              <a:buFont typeface="Wingdings" panose="05000000000000000000" pitchFamily="2" charset="2"/>
              <a:buChar char="ü"/>
            </a:pPr>
            <a:endParaRPr lang="el-GR" sz="2200" dirty="0">
              <a:solidFill>
                <a:schemeClr val="tx1">
                  <a:lumMod val="75000"/>
                  <a:lumOff val="25000"/>
                </a:schemeClr>
              </a:solidFill>
            </a:endParaRPr>
          </a:p>
          <a:p>
            <a:pPr marL="0" lvl="1" algn="ctr" defTabSz="1061355">
              <a:lnSpc>
                <a:spcPct val="90000"/>
              </a:lnSpc>
              <a:spcBef>
                <a:spcPct val="0"/>
              </a:spcBef>
              <a:spcAft>
                <a:spcPct val="15000"/>
              </a:spcAft>
            </a:pPr>
            <a:r>
              <a:rPr lang="el-GR" sz="2200" b="1" dirty="0">
                <a:solidFill>
                  <a:schemeClr val="tx1">
                    <a:lumMod val="75000"/>
                    <a:lumOff val="25000"/>
                  </a:schemeClr>
                </a:solidFill>
              </a:rPr>
              <a:t>Ο δικαιούχος οργανισμός παραμένει υπεύθυνος για τα </a:t>
            </a:r>
            <a:r>
              <a:rPr lang="el-GR" sz="2200" b="1" dirty="0">
                <a:solidFill>
                  <a:srgbClr val="FF0000"/>
                </a:solidFill>
              </a:rPr>
              <a:t>αποτελέσματα</a:t>
            </a:r>
            <a:r>
              <a:rPr lang="el-GR" sz="2200" b="1" dirty="0">
                <a:solidFill>
                  <a:schemeClr val="tx1">
                    <a:lumMod val="75000"/>
                    <a:lumOff val="25000"/>
                  </a:schemeClr>
                </a:solidFill>
              </a:rPr>
              <a:t> </a:t>
            </a:r>
          </a:p>
          <a:p>
            <a:pPr marL="0" lvl="1" algn="ctr" defTabSz="1061355">
              <a:lnSpc>
                <a:spcPct val="90000"/>
              </a:lnSpc>
              <a:spcBef>
                <a:spcPct val="0"/>
              </a:spcBef>
              <a:spcAft>
                <a:spcPct val="15000"/>
              </a:spcAft>
            </a:pPr>
            <a:r>
              <a:rPr lang="el-GR" sz="2200" b="1" dirty="0">
                <a:solidFill>
                  <a:schemeClr val="tx1">
                    <a:lumMod val="75000"/>
                    <a:lumOff val="25000"/>
                  </a:schemeClr>
                </a:solidFill>
              </a:rPr>
              <a:t>και την </a:t>
            </a:r>
            <a:r>
              <a:rPr lang="el-GR" sz="2200" b="1" dirty="0">
                <a:solidFill>
                  <a:srgbClr val="FF0000"/>
                </a:solidFill>
              </a:rPr>
              <a:t>ποιότητα</a:t>
            </a:r>
            <a:r>
              <a:rPr lang="el-GR" sz="2200" b="1" dirty="0">
                <a:solidFill>
                  <a:schemeClr val="tx1">
                    <a:lumMod val="75000"/>
                    <a:lumOff val="25000"/>
                  </a:schemeClr>
                </a:solidFill>
              </a:rPr>
              <a:t> των υλοποιούμενων δραστηριοτήτων.</a:t>
            </a:r>
            <a:endParaRPr lang="en-US" sz="2200" b="1" dirty="0">
              <a:solidFill>
                <a:schemeClr val="tx1">
                  <a:lumMod val="75000"/>
                  <a:lumOff val="25000"/>
                </a:schemeClr>
              </a:solidFill>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21148" y="5941526"/>
            <a:ext cx="800068" cy="685416"/>
          </a:xfrm>
          <a:prstGeom prst="rect">
            <a:avLst/>
          </a:prstGeom>
        </p:spPr>
      </p:pic>
      <p:sp>
        <p:nvSpPr>
          <p:cNvPr id="3" name="TextBox 2">
            <a:extLst>
              <a:ext uri="{FF2B5EF4-FFF2-40B4-BE49-F238E27FC236}">
                <a16:creationId xmlns:a16="http://schemas.microsoft.com/office/drawing/2014/main" id="{F12CC257-89CD-7638-EC68-EB9B9907EA0C}"/>
              </a:ext>
            </a:extLst>
          </p:cNvPr>
          <p:cNvSpPr txBox="1"/>
          <p:nvPr/>
        </p:nvSpPr>
        <p:spPr>
          <a:xfrm>
            <a:off x="444394" y="-6785"/>
            <a:ext cx="9239902" cy="492443"/>
          </a:xfrm>
          <a:prstGeom prst="rect">
            <a:avLst/>
          </a:prstGeom>
          <a:noFill/>
        </p:spPr>
        <p:txBody>
          <a:bodyPr wrap="none" rtlCol="0">
            <a:spAutoFit/>
          </a:bodyPr>
          <a:lstStyle>
            <a:defPPr>
              <a:defRPr lang="en-US"/>
            </a:defPPr>
            <a:lvl1pPr>
              <a:defRPr sz="2600" b="1">
                <a:solidFill>
                  <a:schemeClr val="bg1"/>
                </a:solidFill>
              </a:defRPr>
            </a:lvl1pPr>
          </a:lstStyle>
          <a:p>
            <a:r>
              <a:rPr lang="el-GR" dirty="0"/>
              <a:t>ΥΠΟΣΤΗΡΙΚΤΙΚΟΙ ΟΡΓΑΝΙΣΜΟΙ </a:t>
            </a:r>
            <a:r>
              <a:rPr lang="en-US" dirty="0"/>
              <a:t>–SUPPORTING ORGANISATIONS </a:t>
            </a:r>
            <a:r>
              <a:rPr lang="el-GR" dirty="0"/>
              <a:t>(</a:t>
            </a:r>
            <a:r>
              <a:rPr lang="en-US" dirty="0"/>
              <a:t>2</a:t>
            </a:r>
            <a:r>
              <a:rPr lang="el-GR" dirty="0"/>
              <a:t>)</a:t>
            </a:r>
            <a:endParaRPr lang="en-GB" dirty="0"/>
          </a:p>
        </p:txBody>
      </p:sp>
    </p:spTree>
    <p:extLst>
      <p:ext uri="{BB962C8B-B14F-4D97-AF65-F5344CB8AC3E}">
        <p14:creationId xmlns:p14="http://schemas.microsoft.com/office/powerpoint/2010/main" val="9264439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4003039" y="0"/>
            <a:ext cx="8188961" cy="4033525"/>
          </a:xfrm>
          <a:prstGeom prst="rect">
            <a:avLst/>
          </a:prstGeom>
          <a:solidFill>
            <a:srgbClr val="1EA7A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28439" y="4096580"/>
            <a:ext cx="1743345" cy="1493520"/>
          </a:xfrm>
          <a:prstGeom prst="rect">
            <a:avLst/>
          </a:prstGeom>
        </p:spPr>
      </p:pic>
      <p:grpSp>
        <p:nvGrpSpPr>
          <p:cNvPr id="10" name="Group 9"/>
          <p:cNvGrpSpPr/>
          <p:nvPr/>
        </p:nvGrpSpPr>
        <p:grpSpPr>
          <a:xfrm>
            <a:off x="0" y="1"/>
            <a:ext cx="5890260" cy="4033520"/>
            <a:chOff x="0" y="0"/>
            <a:chExt cx="6023006" cy="1238789"/>
          </a:xfrm>
          <a:solidFill>
            <a:srgbClr val="1EA7AE"/>
          </a:solidFill>
        </p:grpSpPr>
        <p:sp>
          <p:nvSpPr>
            <p:cNvPr id="8" name="Rectangle 7"/>
            <p:cNvSpPr/>
            <p:nvPr/>
          </p:nvSpPr>
          <p:spPr>
            <a:xfrm>
              <a:off x="0" y="0"/>
              <a:ext cx="4526280" cy="123878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Isosceles Triangle 8"/>
            <p:cNvSpPr/>
            <p:nvPr/>
          </p:nvSpPr>
          <p:spPr>
            <a:xfrm>
              <a:off x="3111209" y="0"/>
              <a:ext cx="2911797" cy="1238789"/>
            </a:xfrm>
            <a:prstGeom prst="triangle">
              <a:avLst>
                <a:gd name="adj" fmla="val 4877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5" name="TextBox 4"/>
          <p:cNvSpPr txBox="1"/>
          <p:nvPr/>
        </p:nvSpPr>
        <p:spPr>
          <a:xfrm>
            <a:off x="332754" y="3074353"/>
            <a:ext cx="4825637" cy="713272"/>
          </a:xfrm>
          <a:prstGeom prst="rect">
            <a:avLst/>
          </a:prstGeom>
          <a:noFill/>
        </p:spPr>
        <p:txBody>
          <a:bodyPr wrap="square" rtlCol="0">
            <a:spAutoFit/>
          </a:bodyPr>
          <a:lstStyle/>
          <a:p>
            <a:pPr>
              <a:lnSpc>
                <a:spcPct val="150000"/>
              </a:lnSpc>
            </a:pPr>
            <a:r>
              <a:rPr lang="en-US" sz="3000" b="1" dirty="0">
                <a:solidFill>
                  <a:schemeClr val="bg1"/>
                </a:solidFill>
              </a:rPr>
              <a:t>8. </a:t>
            </a:r>
            <a:r>
              <a:rPr lang="el-GR" sz="3000" b="1" dirty="0">
                <a:solidFill>
                  <a:schemeClr val="bg1"/>
                </a:solidFill>
              </a:rPr>
              <a:t>ΚΛΕΙΣΙΜΟ ΣΧΕΔΙΟΥ</a:t>
            </a:r>
          </a:p>
        </p:txBody>
      </p:sp>
      <p:sp>
        <p:nvSpPr>
          <p:cNvPr id="15" name="Rectangle 14"/>
          <p:cNvSpPr/>
          <p:nvPr/>
        </p:nvSpPr>
        <p:spPr>
          <a:xfrm>
            <a:off x="-8616" y="5674180"/>
            <a:ext cx="12200616" cy="1183821"/>
          </a:xfrm>
          <a:prstGeom prst="rect">
            <a:avLst/>
          </a:prstGeom>
          <a:gradFill flip="none" rotWithShape="1">
            <a:gsLst>
              <a:gs pos="0">
                <a:schemeClr val="accent1">
                  <a:lumMod val="5000"/>
                  <a:lumOff val="95000"/>
                </a:schemeClr>
              </a:gs>
              <a:gs pos="74000">
                <a:srgbClr val="9D72B5"/>
              </a:gs>
              <a:gs pos="83000">
                <a:srgbClr val="9D72B5"/>
              </a:gs>
              <a:gs pos="100000">
                <a:srgbClr val="9D72B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p:cNvSpPr txBox="1"/>
          <p:nvPr/>
        </p:nvSpPr>
        <p:spPr>
          <a:xfrm>
            <a:off x="8670931" y="5758258"/>
            <a:ext cx="3200853" cy="707886"/>
          </a:xfrm>
          <a:prstGeom prst="rect">
            <a:avLst/>
          </a:prstGeom>
          <a:noFill/>
        </p:spPr>
        <p:txBody>
          <a:bodyPr wrap="square" rtlCol="0">
            <a:spAutoFit/>
          </a:bodyPr>
          <a:lstStyle/>
          <a:p>
            <a:pPr algn="r"/>
            <a:r>
              <a:rPr lang="el-GR" sz="2000" b="1" dirty="0">
                <a:solidFill>
                  <a:schemeClr val="bg1"/>
                </a:solidFill>
              </a:rPr>
              <a:t>ΒΔ1 – ΔΙΑΧΕΙΡΙΣΗ ΣΧΕΔΙΩΝ</a:t>
            </a:r>
          </a:p>
          <a:p>
            <a:pPr algn="r"/>
            <a:r>
              <a:rPr lang="el-GR" sz="2000" b="1" dirty="0">
                <a:solidFill>
                  <a:schemeClr val="bg1"/>
                </a:solidFill>
              </a:rPr>
              <a:t>ΜΙΚΡΗΣ ΔΙΑΡΚΕΙΑΣ (122)</a:t>
            </a:r>
          </a:p>
        </p:txBody>
      </p:sp>
    </p:spTree>
    <p:extLst>
      <p:ext uri="{BB962C8B-B14F-4D97-AF65-F5344CB8AC3E}">
        <p14:creationId xmlns:p14="http://schemas.microsoft.com/office/powerpoint/2010/main" val="31013593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0" y="-35391"/>
            <a:ext cx="8656320" cy="483217"/>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9" name="Group 28"/>
          <p:cNvGrpSpPr/>
          <p:nvPr/>
        </p:nvGrpSpPr>
        <p:grpSpPr>
          <a:xfrm rot="10800000">
            <a:off x="4632960" y="-35390"/>
            <a:ext cx="7559040" cy="483216"/>
            <a:chOff x="0" y="0"/>
            <a:chExt cx="6023006" cy="1453896"/>
          </a:xfrm>
        </p:grpSpPr>
        <p:sp>
          <p:nvSpPr>
            <p:cNvPr id="30" name="Rectangle 29"/>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Isosceles Triangle 30"/>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2" name="TextBox 1"/>
          <p:cNvSpPr txBox="1"/>
          <p:nvPr/>
        </p:nvSpPr>
        <p:spPr>
          <a:xfrm>
            <a:off x="615177" y="-7399"/>
            <a:ext cx="3277307" cy="492443"/>
          </a:xfrm>
          <a:prstGeom prst="rect">
            <a:avLst/>
          </a:prstGeom>
          <a:noFill/>
        </p:spPr>
        <p:txBody>
          <a:bodyPr wrap="none" rtlCol="0">
            <a:spAutoFit/>
          </a:bodyPr>
          <a:lstStyle>
            <a:defPPr>
              <a:defRPr lang="en-US"/>
            </a:defPPr>
            <a:lvl1pPr>
              <a:defRPr sz="2600" b="1">
                <a:solidFill>
                  <a:schemeClr val="bg1"/>
                </a:solidFill>
              </a:defRPr>
            </a:lvl1pPr>
          </a:lstStyle>
          <a:p>
            <a:r>
              <a:rPr lang="el-GR" dirty="0"/>
              <a:t>ΚΛΕΙΣΙΜΟ ΣΧΕΔΙΟΥ (1)</a:t>
            </a:r>
            <a:endParaRPr lang="en-GB" dirty="0"/>
          </a:p>
        </p:txBody>
      </p:sp>
      <p:sp>
        <p:nvSpPr>
          <p:cNvPr id="7" name="TextBox 6"/>
          <p:cNvSpPr txBox="1"/>
          <p:nvPr/>
        </p:nvSpPr>
        <p:spPr>
          <a:xfrm>
            <a:off x="187568" y="2224750"/>
            <a:ext cx="11805139" cy="4131900"/>
          </a:xfrm>
          <a:prstGeom prst="rect">
            <a:avLst/>
          </a:prstGeom>
          <a:noFill/>
        </p:spPr>
        <p:txBody>
          <a:bodyPr wrap="square" rtlCol="0">
            <a:spAutoFit/>
          </a:bodyPr>
          <a:lstStyle/>
          <a:p>
            <a:pPr algn="just">
              <a:lnSpc>
                <a:spcPct val="150000"/>
              </a:lnSpc>
            </a:pPr>
            <a:r>
              <a:rPr lang="el-GR" sz="2100" b="1" dirty="0">
                <a:solidFill>
                  <a:srgbClr val="E96B15"/>
                </a:solidFill>
              </a:rPr>
              <a:t>ΤΕΛΙΚΗ ΕΚΘΕΣΗ:</a:t>
            </a:r>
          </a:p>
          <a:p>
            <a:pPr marL="285750" indent="-285750" algn="just">
              <a:buClr>
                <a:schemeClr val="tx1"/>
              </a:buClr>
              <a:buFont typeface="Wingdings" panose="05000000000000000000" pitchFamily="2" charset="2"/>
              <a:buChar char="§"/>
            </a:pPr>
            <a:r>
              <a:rPr lang="el-GR" sz="2100" dirty="0">
                <a:solidFill>
                  <a:schemeClr val="tx1">
                    <a:lumMod val="75000"/>
                    <a:lumOff val="25000"/>
                  </a:schemeClr>
                </a:solidFill>
              </a:rPr>
              <a:t>Κατά κανόνα, υποβάλλεται </a:t>
            </a:r>
            <a:r>
              <a:rPr lang="el-GR" sz="2100" dirty="0">
                <a:solidFill>
                  <a:schemeClr val="accent2">
                    <a:lumMod val="75000"/>
                  </a:schemeClr>
                </a:solidFill>
              </a:rPr>
              <a:t>εντός 60 ημερών από τη λήξη του Σχεδίου</a:t>
            </a:r>
            <a:r>
              <a:rPr lang="el-GR" sz="2100" dirty="0">
                <a:solidFill>
                  <a:schemeClr val="tx1">
                    <a:lumMod val="75000"/>
                    <a:lumOff val="25000"/>
                  </a:schemeClr>
                </a:solidFill>
              </a:rPr>
              <a:t>. </a:t>
            </a:r>
          </a:p>
          <a:p>
            <a:pPr marL="285750" indent="-285750" algn="just">
              <a:buClr>
                <a:schemeClr val="tx1"/>
              </a:buClr>
              <a:buFont typeface="Wingdings" panose="05000000000000000000" pitchFamily="2" charset="2"/>
              <a:buChar char="§"/>
            </a:pPr>
            <a:r>
              <a:rPr lang="el-GR" sz="2100" dirty="0">
                <a:solidFill>
                  <a:schemeClr val="accent2">
                    <a:lumMod val="75000"/>
                  </a:schemeClr>
                </a:solidFill>
              </a:rPr>
              <a:t>Εάν έχετε ολοκληρώσει νωρίτερα τις κινητικότητες σας, μπορείτε να υποβάλετε την έκθεσή σας πριν από τη λήξη του Σχεδίου </a:t>
            </a:r>
            <a:r>
              <a:rPr lang="el-GR" sz="2100" dirty="0"/>
              <a:t>(νοουμένου ότι τηρείται η ελάχιστη διάρκεια για τον συγκεκριμένο τύπο σχεδίων)</a:t>
            </a:r>
            <a:endParaRPr lang="el-GR" sz="2100" dirty="0">
              <a:solidFill>
                <a:schemeClr val="tx1">
                  <a:lumMod val="75000"/>
                  <a:lumOff val="25000"/>
                </a:schemeClr>
              </a:solidFill>
            </a:endParaRPr>
          </a:p>
          <a:p>
            <a:pPr marL="285750" indent="-285750" algn="just">
              <a:buClr>
                <a:schemeClr val="tx1"/>
              </a:buClr>
              <a:buFont typeface="Wingdings" panose="05000000000000000000" pitchFamily="2" charset="2"/>
              <a:buChar char="§"/>
            </a:pPr>
            <a:r>
              <a:rPr lang="el-GR" sz="2100" dirty="0">
                <a:solidFill>
                  <a:schemeClr val="tx1">
                    <a:lumMod val="75000"/>
                    <a:lumOff val="25000"/>
                  </a:schemeClr>
                </a:solidFill>
              </a:rPr>
              <a:t>Υποβάλλεται ηλεκτρονικά μέσω του </a:t>
            </a:r>
            <a:r>
              <a:rPr lang="en-US" sz="2100" dirty="0">
                <a:solidFill>
                  <a:schemeClr val="tx1">
                    <a:lumMod val="75000"/>
                    <a:lumOff val="25000"/>
                  </a:schemeClr>
                </a:solidFill>
              </a:rPr>
              <a:t>Beneficiary Module</a:t>
            </a:r>
            <a:r>
              <a:rPr lang="el-GR" sz="2100" dirty="0">
                <a:solidFill>
                  <a:schemeClr val="tx1">
                    <a:lumMod val="75000"/>
                    <a:lumOff val="25000"/>
                  </a:schemeClr>
                </a:solidFill>
              </a:rPr>
              <a:t>, αφού έχουν υποβληθεί προηγουμένως τα </a:t>
            </a:r>
            <a:r>
              <a:rPr lang="en-US" sz="2100" dirty="0">
                <a:solidFill>
                  <a:srgbClr val="E96B15"/>
                </a:solidFill>
              </a:rPr>
              <a:t>participant surveys</a:t>
            </a:r>
            <a:r>
              <a:rPr lang="el-GR" sz="2100" dirty="0">
                <a:solidFill>
                  <a:schemeClr val="tx1">
                    <a:lumMod val="75000"/>
                    <a:lumOff val="25000"/>
                  </a:schemeClr>
                </a:solidFill>
              </a:rPr>
              <a:t>. Πρέπει να συνοδεύεται από </a:t>
            </a:r>
            <a:r>
              <a:rPr lang="el-GR" sz="2100" dirty="0">
                <a:solidFill>
                  <a:srgbClr val="E96B15"/>
                </a:solidFill>
              </a:rPr>
              <a:t>αποδείξεις </a:t>
            </a:r>
            <a:r>
              <a:rPr lang="el-GR" sz="2100" dirty="0">
                <a:solidFill>
                  <a:schemeClr val="tx1">
                    <a:lumMod val="75000"/>
                    <a:lumOff val="25000"/>
                  </a:schemeClr>
                </a:solidFill>
              </a:rPr>
              <a:t>για δαπάνες που θα καλυφθούν στη βάση πραγματικών εξόδων (όλα τα υπόλοιπα αποδεικτικά όπως και τα έγγραφα κινητικότητας θα πρέπει να τηρούνται στον ηλεκτρονικό φάκελο που έχει δημιουργήσει ο οργανισμός και να διατίθενται στην ΕΥ, σε περίπτωση ελέγχου)</a:t>
            </a:r>
          </a:p>
          <a:p>
            <a:pPr marL="285750" indent="-285750" algn="just">
              <a:buClr>
                <a:schemeClr val="tx1"/>
              </a:buClr>
              <a:buFont typeface="Wingdings" panose="05000000000000000000" pitchFamily="2" charset="2"/>
              <a:buChar char="§"/>
            </a:pPr>
            <a:r>
              <a:rPr lang="el-GR" sz="2100" dirty="0">
                <a:solidFill>
                  <a:srgbClr val="E96B15"/>
                </a:solidFill>
              </a:rPr>
              <a:t>Βαθμολογείται</a:t>
            </a:r>
            <a:r>
              <a:rPr lang="el-GR" sz="2100" dirty="0">
                <a:solidFill>
                  <a:schemeClr val="tx1">
                    <a:lumMod val="75000"/>
                    <a:lumOff val="25000"/>
                  </a:schemeClr>
                </a:solidFill>
              </a:rPr>
              <a:t>. Εάν λάβει βαθμολογία κάτω από 60/100, εφαρμόζεται αναλογικά αποκοπή στα επιλέξιμα οργανωτικά έξοδα. </a:t>
            </a:r>
          </a:p>
        </p:txBody>
      </p:sp>
      <p:sp>
        <p:nvSpPr>
          <p:cNvPr id="18" name="Rectangle 17"/>
          <p:cNvSpPr/>
          <p:nvPr/>
        </p:nvSpPr>
        <p:spPr>
          <a:xfrm>
            <a:off x="6374330" y="582612"/>
            <a:ext cx="2529915" cy="365804"/>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33" name="Rectangle 32"/>
          <p:cNvSpPr/>
          <p:nvPr/>
        </p:nvSpPr>
        <p:spPr>
          <a:xfrm>
            <a:off x="5597721" y="1228840"/>
            <a:ext cx="1054199" cy="707886"/>
          </a:xfrm>
          <a:prstGeom prst="rect">
            <a:avLst/>
          </a:prstGeom>
        </p:spPr>
        <p:txBody>
          <a:bodyPr wrap="none">
            <a:spAutoFit/>
          </a:bodyPr>
          <a:lstStyle/>
          <a:p>
            <a:pPr algn="ctr"/>
            <a:r>
              <a:rPr lang="el-GR" sz="2000" dirty="0"/>
              <a:t>ΛΗΞΗ </a:t>
            </a:r>
          </a:p>
          <a:p>
            <a:pPr algn="ctr"/>
            <a:r>
              <a:rPr lang="el-GR" sz="2000" dirty="0"/>
              <a:t>ΣΧΕΔΙΟΥ</a:t>
            </a:r>
            <a:endParaRPr lang="en-GB" sz="2000" dirty="0"/>
          </a:p>
        </p:txBody>
      </p:sp>
      <p:sp>
        <p:nvSpPr>
          <p:cNvPr id="35" name="Isosceles Triangle 34"/>
          <p:cNvSpPr/>
          <p:nvPr/>
        </p:nvSpPr>
        <p:spPr>
          <a:xfrm rot="2708150">
            <a:off x="5948651" y="769365"/>
            <a:ext cx="367029" cy="367029"/>
          </a:xfrm>
          <a:prstGeom prst="triangle">
            <a:avLst>
              <a:gd name="adj" fmla="val 100000"/>
            </a:avLst>
          </a:prstGeom>
          <a:solidFill>
            <a:srgbClr val="1EA7AE"/>
          </a:solidFill>
          <a:ln>
            <a:noFill/>
          </a:ln>
        </p:spPr>
        <p:style>
          <a:lnRef idx="2">
            <a:schemeClr val="accent5">
              <a:hueOff val="-6434176"/>
              <a:satOff val="-8949"/>
              <a:lumOff val="-3432"/>
              <a:alphaOff val="0"/>
            </a:schemeClr>
          </a:lnRef>
          <a:fillRef idx="1">
            <a:schemeClr val="accent5">
              <a:hueOff val="-6434176"/>
              <a:satOff val="-8949"/>
              <a:lumOff val="-3432"/>
              <a:alphaOff val="0"/>
            </a:schemeClr>
          </a:fillRef>
          <a:effectRef idx="0">
            <a:schemeClr val="accent5">
              <a:hueOff val="-6434176"/>
              <a:satOff val="-8949"/>
              <a:lumOff val="-3432"/>
              <a:alphaOff val="0"/>
            </a:schemeClr>
          </a:effectRef>
          <a:fontRef idx="minor">
            <a:schemeClr val="lt1"/>
          </a:fontRef>
        </p:style>
        <p:txBody>
          <a:bodyPr/>
          <a:lstStyle/>
          <a:p>
            <a:endParaRPr lang="en-GB"/>
          </a:p>
        </p:txBody>
      </p:sp>
      <p:sp>
        <p:nvSpPr>
          <p:cNvPr id="36" name="Isosceles Triangle 35"/>
          <p:cNvSpPr/>
          <p:nvPr/>
        </p:nvSpPr>
        <p:spPr>
          <a:xfrm rot="2708150">
            <a:off x="8470185" y="753939"/>
            <a:ext cx="367029" cy="367029"/>
          </a:xfrm>
          <a:prstGeom prst="triangle">
            <a:avLst>
              <a:gd name="adj" fmla="val 100000"/>
            </a:avLst>
          </a:prstGeom>
          <a:solidFill>
            <a:srgbClr val="F4B183"/>
          </a:solidFill>
          <a:ln>
            <a:noFill/>
          </a:ln>
        </p:spPr>
        <p:style>
          <a:lnRef idx="2">
            <a:schemeClr val="accent5">
              <a:hueOff val="-6434176"/>
              <a:satOff val="-8949"/>
              <a:lumOff val="-3432"/>
              <a:alphaOff val="0"/>
            </a:schemeClr>
          </a:lnRef>
          <a:fillRef idx="1">
            <a:schemeClr val="accent5">
              <a:hueOff val="-6434176"/>
              <a:satOff val="-8949"/>
              <a:lumOff val="-3432"/>
              <a:alphaOff val="0"/>
            </a:schemeClr>
          </a:fillRef>
          <a:effectRef idx="0">
            <a:schemeClr val="accent5">
              <a:hueOff val="-6434176"/>
              <a:satOff val="-8949"/>
              <a:lumOff val="-3432"/>
              <a:alphaOff val="0"/>
            </a:schemeClr>
          </a:effectRef>
          <a:fontRef idx="minor">
            <a:schemeClr val="lt1"/>
          </a:fontRef>
        </p:style>
        <p:txBody>
          <a:bodyPr/>
          <a:lstStyle/>
          <a:p>
            <a:endParaRPr lang="en-GB"/>
          </a:p>
        </p:txBody>
      </p:sp>
      <p:sp>
        <p:nvSpPr>
          <p:cNvPr id="37" name="Rectangle 36"/>
          <p:cNvSpPr/>
          <p:nvPr/>
        </p:nvSpPr>
        <p:spPr>
          <a:xfrm>
            <a:off x="10085552" y="1227896"/>
            <a:ext cx="2091663" cy="1477328"/>
          </a:xfrm>
          <a:prstGeom prst="rect">
            <a:avLst/>
          </a:prstGeom>
        </p:spPr>
        <p:txBody>
          <a:bodyPr wrap="none">
            <a:spAutoFit/>
          </a:bodyPr>
          <a:lstStyle/>
          <a:p>
            <a:pPr algn="ctr"/>
            <a:r>
              <a:rPr lang="el-GR" dirty="0"/>
              <a:t>ΤΕΛΙΚΗ </a:t>
            </a:r>
          </a:p>
          <a:p>
            <a:pPr algn="ctr"/>
            <a:r>
              <a:rPr lang="el-GR" dirty="0"/>
              <a:t>ΠΛΗΡΩΜΗ</a:t>
            </a:r>
          </a:p>
          <a:p>
            <a:pPr algn="ctr"/>
            <a:r>
              <a:rPr lang="el-GR" b="1" dirty="0">
                <a:solidFill>
                  <a:srgbClr val="93436B"/>
                </a:solidFill>
              </a:rPr>
              <a:t>60 μέρες μετά </a:t>
            </a:r>
          </a:p>
          <a:p>
            <a:pPr algn="ctr"/>
            <a:r>
              <a:rPr lang="el-GR" b="1" dirty="0">
                <a:solidFill>
                  <a:srgbClr val="93436B"/>
                </a:solidFill>
              </a:rPr>
              <a:t>την υποβολή </a:t>
            </a:r>
          </a:p>
          <a:p>
            <a:pPr algn="ctr"/>
            <a:r>
              <a:rPr lang="el-GR" b="1" dirty="0">
                <a:solidFill>
                  <a:srgbClr val="93436B"/>
                </a:solidFill>
              </a:rPr>
              <a:t>της τελικής έκθεσης</a:t>
            </a:r>
            <a:endParaRPr lang="en-GB" b="1" dirty="0">
              <a:solidFill>
                <a:srgbClr val="93436B"/>
              </a:solidFill>
            </a:endParaRPr>
          </a:p>
        </p:txBody>
      </p:sp>
      <p:sp>
        <p:nvSpPr>
          <p:cNvPr id="39" name="Rectangle 38"/>
          <p:cNvSpPr/>
          <p:nvPr/>
        </p:nvSpPr>
        <p:spPr>
          <a:xfrm>
            <a:off x="661756" y="579664"/>
            <a:ext cx="5728983" cy="381632"/>
          </a:xfrm>
          <a:prstGeom prst="rect">
            <a:avLst/>
          </a:prstGeom>
          <a:gradFill flip="none" rotWithShape="1">
            <a:gsLst>
              <a:gs pos="0">
                <a:schemeClr val="accent1">
                  <a:lumMod val="5000"/>
                  <a:lumOff val="95000"/>
                </a:schemeClr>
              </a:gs>
              <a:gs pos="74000">
                <a:srgbClr val="1EA7AE"/>
              </a:gs>
              <a:gs pos="83000">
                <a:srgbClr val="1EA7AE"/>
              </a:gs>
              <a:gs pos="90905">
                <a:srgbClr val="1EA7AE"/>
              </a:gs>
              <a:gs pos="100000">
                <a:srgbClr val="1EA7AE"/>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42" name="TextBox 41"/>
          <p:cNvSpPr txBox="1"/>
          <p:nvPr/>
        </p:nvSpPr>
        <p:spPr>
          <a:xfrm>
            <a:off x="668833" y="1022208"/>
            <a:ext cx="301686" cy="369332"/>
          </a:xfrm>
          <a:prstGeom prst="rect">
            <a:avLst/>
          </a:prstGeom>
          <a:noFill/>
        </p:spPr>
        <p:txBody>
          <a:bodyPr wrap="none" rtlCol="0">
            <a:spAutoFit/>
          </a:bodyPr>
          <a:lstStyle/>
          <a:p>
            <a:r>
              <a:rPr lang="el-GR" dirty="0">
                <a:solidFill>
                  <a:schemeClr val="bg1"/>
                </a:solidFill>
              </a:rPr>
              <a:t>1</a:t>
            </a:r>
            <a:endParaRPr lang="en-GB" dirty="0">
              <a:solidFill>
                <a:schemeClr val="bg1"/>
              </a:solidFill>
            </a:endParaRPr>
          </a:p>
        </p:txBody>
      </p:sp>
      <p:sp>
        <p:nvSpPr>
          <p:cNvPr id="46" name="TextBox 45"/>
          <p:cNvSpPr txBox="1"/>
          <p:nvPr/>
        </p:nvSpPr>
        <p:spPr>
          <a:xfrm>
            <a:off x="2353008" y="1043230"/>
            <a:ext cx="301686" cy="369332"/>
          </a:xfrm>
          <a:prstGeom prst="rect">
            <a:avLst/>
          </a:prstGeom>
          <a:noFill/>
        </p:spPr>
        <p:txBody>
          <a:bodyPr wrap="none" rtlCol="0">
            <a:spAutoFit/>
          </a:bodyPr>
          <a:lstStyle/>
          <a:p>
            <a:r>
              <a:rPr lang="el-GR" dirty="0">
                <a:solidFill>
                  <a:schemeClr val="bg1"/>
                </a:solidFill>
              </a:rPr>
              <a:t>3</a:t>
            </a:r>
            <a:endParaRPr lang="en-GB" dirty="0">
              <a:solidFill>
                <a:schemeClr val="bg1"/>
              </a:solidFill>
            </a:endParaRPr>
          </a:p>
        </p:txBody>
      </p:sp>
      <p:sp>
        <p:nvSpPr>
          <p:cNvPr id="62" name="TextBox 61"/>
          <p:cNvSpPr txBox="1"/>
          <p:nvPr/>
        </p:nvSpPr>
        <p:spPr>
          <a:xfrm>
            <a:off x="8444347" y="591964"/>
            <a:ext cx="418704" cy="369332"/>
          </a:xfrm>
          <a:prstGeom prst="rect">
            <a:avLst/>
          </a:prstGeom>
          <a:noFill/>
        </p:spPr>
        <p:txBody>
          <a:bodyPr wrap="none" rtlCol="0">
            <a:spAutoFit/>
          </a:bodyPr>
          <a:lstStyle/>
          <a:p>
            <a:r>
              <a:rPr lang="el-GR" dirty="0">
                <a:solidFill>
                  <a:schemeClr val="bg1"/>
                </a:solidFill>
              </a:rPr>
              <a:t>60</a:t>
            </a:r>
            <a:endParaRPr lang="en-GB" dirty="0">
              <a:solidFill>
                <a:schemeClr val="bg1"/>
              </a:solidFill>
            </a:endParaRPr>
          </a:p>
        </p:txBody>
      </p:sp>
      <p:sp>
        <p:nvSpPr>
          <p:cNvPr id="63" name="Rectangle 62"/>
          <p:cNvSpPr/>
          <p:nvPr/>
        </p:nvSpPr>
        <p:spPr>
          <a:xfrm>
            <a:off x="7630132" y="1219176"/>
            <a:ext cx="2121157" cy="1477328"/>
          </a:xfrm>
          <a:prstGeom prst="rect">
            <a:avLst/>
          </a:prstGeom>
        </p:spPr>
        <p:txBody>
          <a:bodyPr wrap="none">
            <a:spAutoFit/>
          </a:bodyPr>
          <a:lstStyle/>
          <a:p>
            <a:pPr algn="ctr"/>
            <a:r>
              <a:rPr lang="el-GR" dirty="0"/>
              <a:t>ΚΑΤΑΘΕΣΗ </a:t>
            </a:r>
          </a:p>
          <a:p>
            <a:pPr algn="ctr"/>
            <a:r>
              <a:rPr lang="el-GR" dirty="0"/>
              <a:t>ΤΕΛΙΚΗΣ</a:t>
            </a:r>
          </a:p>
          <a:p>
            <a:pPr algn="ctr"/>
            <a:r>
              <a:rPr lang="el-GR" dirty="0"/>
              <a:t>ΕΚΘΕΣΗΣ</a:t>
            </a:r>
          </a:p>
          <a:p>
            <a:pPr algn="ctr"/>
            <a:r>
              <a:rPr lang="el-GR" b="1" dirty="0">
                <a:solidFill>
                  <a:srgbClr val="E96B15"/>
                </a:solidFill>
              </a:rPr>
              <a:t>60 μέρες μετά </a:t>
            </a:r>
          </a:p>
          <a:p>
            <a:pPr algn="ctr"/>
            <a:r>
              <a:rPr lang="el-GR" b="1" dirty="0">
                <a:solidFill>
                  <a:srgbClr val="E96B15"/>
                </a:solidFill>
              </a:rPr>
              <a:t>τη λήξη του σχεδίου</a:t>
            </a:r>
            <a:endParaRPr lang="en-GB" b="1" dirty="0">
              <a:solidFill>
                <a:srgbClr val="E96B15"/>
              </a:solidFill>
            </a:endParaRPr>
          </a:p>
        </p:txBody>
      </p:sp>
      <p:sp>
        <p:nvSpPr>
          <p:cNvPr id="64" name="Rectangle 63"/>
          <p:cNvSpPr/>
          <p:nvPr/>
        </p:nvSpPr>
        <p:spPr>
          <a:xfrm>
            <a:off x="8903894" y="582574"/>
            <a:ext cx="2529915" cy="365804"/>
          </a:xfrm>
          <a:prstGeom prst="rect">
            <a:avLst/>
          </a:prstGeom>
          <a:solidFill>
            <a:srgbClr val="BA66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65" name="Isosceles Triangle 64"/>
          <p:cNvSpPr/>
          <p:nvPr/>
        </p:nvSpPr>
        <p:spPr>
          <a:xfrm rot="2708150">
            <a:off x="10992673" y="760020"/>
            <a:ext cx="367029" cy="367029"/>
          </a:xfrm>
          <a:prstGeom prst="triangle">
            <a:avLst>
              <a:gd name="adj" fmla="val 100000"/>
            </a:avLst>
          </a:prstGeom>
          <a:solidFill>
            <a:srgbClr val="BA6690"/>
          </a:solidFill>
          <a:ln>
            <a:noFill/>
          </a:ln>
        </p:spPr>
        <p:style>
          <a:lnRef idx="2">
            <a:schemeClr val="accent5">
              <a:hueOff val="-6434176"/>
              <a:satOff val="-8949"/>
              <a:lumOff val="-3432"/>
              <a:alphaOff val="0"/>
            </a:schemeClr>
          </a:lnRef>
          <a:fillRef idx="1">
            <a:schemeClr val="accent5">
              <a:hueOff val="-6434176"/>
              <a:satOff val="-8949"/>
              <a:lumOff val="-3432"/>
              <a:alphaOff val="0"/>
            </a:schemeClr>
          </a:fillRef>
          <a:effectRef idx="0">
            <a:schemeClr val="accent5">
              <a:hueOff val="-6434176"/>
              <a:satOff val="-8949"/>
              <a:lumOff val="-3432"/>
              <a:alphaOff val="0"/>
            </a:schemeClr>
          </a:effectRef>
          <a:fontRef idx="minor">
            <a:schemeClr val="lt1"/>
          </a:fontRef>
        </p:style>
        <p:txBody>
          <a:bodyPr/>
          <a:lstStyle/>
          <a:p>
            <a:endParaRPr lang="en-GB"/>
          </a:p>
        </p:txBody>
      </p:sp>
      <p:sp>
        <p:nvSpPr>
          <p:cNvPr id="66" name="TextBox 65"/>
          <p:cNvSpPr txBox="1"/>
          <p:nvPr/>
        </p:nvSpPr>
        <p:spPr>
          <a:xfrm>
            <a:off x="10968740" y="582574"/>
            <a:ext cx="418704" cy="369332"/>
          </a:xfrm>
          <a:prstGeom prst="rect">
            <a:avLst/>
          </a:prstGeom>
          <a:noFill/>
        </p:spPr>
        <p:txBody>
          <a:bodyPr wrap="none" rtlCol="0">
            <a:spAutoFit/>
          </a:bodyPr>
          <a:lstStyle/>
          <a:p>
            <a:r>
              <a:rPr lang="el-GR" dirty="0">
                <a:solidFill>
                  <a:schemeClr val="bg1"/>
                </a:solidFill>
              </a:rPr>
              <a:t>60</a:t>
            </a:r>
            <a:endParaRPr lang="en-GB" dirty="0">
              <a:solidFill>
                <a:schemeClr val="bg1"/>
              </a:solidFill>
            </a:endParaRPr>
          </a:p>
        </p:txBody>
      </p:sp>
    </p:spTree>
    <p:extLst>
      <p:ext uri="{BB962C8B-B14F-4D97-AF65-F5344CB8AC3E}">
        <p14:creationId xmlns:p14="http://schemas.microsoft.com/office/powerpoint/2010/main" val="24322110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0" y="-35391"/>
            <a:ext cx="8656320" cy="483217"/>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9" name="Group 28"/>
          <p:cNvGrpSpPr/>
          <p:nvPr/>
        </p:nvGrpSpPr>
        <p:grpSpPr>
          <a:xfrm rot="10800000">
            <a:off x="4632960" y="-35390"/>
            <a:ext cx="7559040" cy="483216"/>
            <a:chOff x="0" y="0"/>
            <a:chExt cx="6023006" cy="1453896"/>
          </a:xfrm>
        </p:grpSpPr>
        <p:sp>
          <p:nvSpPr>
            <p:cNvPr id="30" name="Rectangle 29"/>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Isosceles Triangle 30"/>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9D72B5"/>
                </a:solidFill>
                <a:effectLst/>
                <a:uLnTx/>
                <a:uFillTx/>
                <a:latin typeface="Calibri" panose="020F0502020204030204"/>
                <a:ea typeface="+mn-ea"/>
                <a:cs typeface="+mn-cs"/>
              </a:endParaRPr>
            </a:p>
          </p:txBody>
        </p:sp>
      </p:grpSp>
      <p:sp>
        <p:nvSpPr>
          <p:cNvPr id="2" name="TextBox 1"/>
          <p:cNvSpPr txBox="1"/>
          <p:nvPr/>
        </p:nvSpPr>
        <p:spPr>
          <a:xfrm>
            <a:off x="519714" y="-13839"/>
            <a:ext cx="3277307" cy="492443"/>
          </a:xfrm>
          <a:prstGeom prst="rect">
            <a:avLst/>
          </a:prstGeom>
          <a:noFill/>
        </p:spPr>
        <p:txBody>
          <a:bodyPr wrap="none" rtlCol="0">
            <a:spAutoFit/>
          </a:bodyPr>
          <a:lstStyle>
            <a:defPPr>
              <a:defRPr lang="en-US"/>
            </a:defPPr>
            <a:lvl1pPr>
              <a:defRPr sz="2600" b="1">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600" b="1" i="0" u="none" strike="noStrike" kern="1200" cap="none" spc="0" normalizeH="0" baseline="0" noProof="0" dirty="0">
                <a:ln>
                  <a:noFill/>
                </a:ln>
                <a:solidFill>
                  <a:prstClr val="white"/>
                </a:solidFill>
                <a:effectLst/>
                <a:uLnTx/>
                <a:uFillTx/>
                <a:latin typeface="Calibri" panose="020F0502020204030204"/>
                <a:ea typeface="+mn-ea"/>
                <a:cs typeface="+mn-cs"/>
              </a:rPr>
              <a:t>ΚΛΕΙΣΙΜΟ ΣΧΕΔΙΟΥ (2)</a:t>
            </a:r>
            <a:endParaRPr kumimoji="0" lang="en-GB" sz="2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p:cNvSpPr txBox="1"/>
          <p:nvPr/>
        </p:nvSpPr>
        <p:spPr>
          <a:xfrm>
            <a:off x="631473" y="295426"/>
            <a:ext cx="11364583" cy="7448193"/>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l-GR" sz="2400" b="1" i="0" u="none" strike="noStrike" kern="1200" cap="none" spc="0" normalizeH="0" baseline="0" noProof="0" dirty="0">
                <a:ln>
                  <a:noFill/>
                </a:ln>
                <a:solidFill>
                  <a:srgbClr val="BA6690"/>
                </a:solidFill>
                <a:effectLst/>
                <a:uLnTx/>
                <a:uFillTx/>
                <a:latin typeface="Calibri" panose="020F0502020204030204"/>
                <a:ea typeface="+mn-ea"/>
                <a:cs typeface="+mn-cs"/>
              </a:rPr>
              <a:t>ΤΕΛΙΚΗ ΠΛΗΡΩΜΗ:</a:t>
            </a:r>
          </a:p>
          <a:p>
            <a:pPr marL="285750" marR="0" lvl="0" indent="-285750" algn="just" defTabSz="914400" rtl="0" eaLnBrk="1" fontAlgn="auto" latinLnBrk="0" hangingPunct="1">
              <a:lnSpc>
                <a:spcPct val="100000"/>
              </a:lnSpc>
              <a:spcBef>
                <a:spcPts val="0"/>
              </a:spcBef>
              <a:spcAft>
                <a:spcPts val="0"/>
              </a:spcAft>
              <a:buClr>
                <a:prstClr val="black"/>
              </a:buClr>
              <a:buSzTx/>
              <a:buFont typeface="Wingdings" panose="05000000000000000000" pitchFamily="2" charset="2"/>
              <a:buChar char="§"/>
              <a:tabLst/>
              <a:defRPr/>
            </a:pPr>
            <a:r>
              <a:rPr kumimoji="0" lang="el-GR"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Εντός 60 ημερών από την παραλαβή της τελικής έκθεσης ή και αργότερα, στην περίπτωση που η τελική έκθεση παρουσιάζει ελλείψεις.</a:t>
            </a:r>
          </a:p>
          <a:p>
            <a:pPr marL="0" marR="0" lvl="0" indent="0" algn="just" defTabSz="914400" rtl="0" eaLnBrk="1" fontAlgn="auto" latinLnBrk="0" hangingPunct="1">
              <a:lnSpc>
                <a:spcPct val="100000"/>
              </a:lnSpc>
              <a:spcBef>
                <a:spcPts val="0"/>
              </a:spcBef>
              <a:spcAft>
                <a:spcPts val="0"/>
              </a:spcAft>
              <a:buClr>
                <a:prstClr val="black"/>
              </a:buClr>
              <a:buSzTx/>
              <a:buFontTx/>
              <a:buNone/>
              <a:tabLst/>
              <a:defRPr/>
            </a:pPr>
            <a:endParaRPr kumimoji="0" lang="el-GR"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l-GR"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Το τελικό ποσό επιχορήγησης καθορίζεται βάσει των </a:t>
            </a:r>
            <a:r>
              <a:rPr kumimoji="0" lang="el-GR" sz="2000" b="0" i="0" u="none" strike="noStrike" kern="1200" cap="none" spc="0" normalizeH="0" baseline="0" noProof="0" dirty="0">
                <a:ln>
                  <a:noFill/>
                </a:ln>
                <a:solidFill>
                  <a:srgbClr val="93436B"/>
                </a:solidFill>
                <a:effectLst/>
                <a:uLnTx/>
                <a:uFillTx/>
                <a:latin typeface="Calibri" panose="020F0502020204030204"/>
                <a:ea typeface="+mn-ea"/>
                <a:cs typeface="+mn-cs"/>
              </a:rPr>
              <a:t>επιλέξιμων κινητικοτήτων </a:t>
            </a:r>
            <a:r>
              <a:rPr kumimoji="0" lang="el-GR"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που πραγματοποιήθηκαν</a:t>
            </a:r>
            <a:r>
              <a:rPr lang="el-GR" sz="2000" dirty="0">
                <a:solidFill>
                  <a:prstClr val="black">
                    <a:lumMod val="75000"/>
                    <a:lumOff val="25000"/>
                  </a:prstClr>
                </a:solidFill>
                <a:latin typeface="Calibri" panose="020F0502020204030204"/>
              </a:rPr>
              <a:t>. </a:t>
            </a:r>
            <a:r>
              <a:rPr kumimoji="0" lang="en-US"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To </a:t>
            </a:r>
            <a:r>
              <a:rPr kumimoji="0" lang="el-GR"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τελικό ποσό επιχορήγησης δεν μπορεί να ξεπερνά το ποσό που αναγράφεται στη Συμφωνία Επιχορήγησης.</a:t>
            </a:r>
          </a:p>
          <a:p>
            <a:pPr marR="0" lvl="0" algn="just" defTabSz="914400" rtl="0" eaLnBrk="1" fontAlgn="auto" latinLnBrk="0" hangingPunct="1">
              <a:lnSpc>
                <a:spcPct val="100000"/>
              </a:lnSpc>
              <a:spcBef>
                <a:spcPts val="0"/>
              </a:spcBef>
              <a:spcAft>
                <a:spcPts val="0"/>
              </a:spcAft>
              <a:buClrTx/>
              <a:buSzTx/>
              <a:tabLst/>
              <a:defRPr/>
            </a:pPr>
            <a:r>
              <a:rPr kumimoji="0" lang="el-GR"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 </a:t>
            </a: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l-GR"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Ενδεχόμενη </a:t>
            </a:r>
            <a:r>
              <a:rPr kumimoji="0" lang="el-GR" sz="2000" b="0" i="0" u="none" strike="noStrike" kern="1200" cap="none" spc="0" normalizeH="0" baseline="0" noProof="0" dirty="0">
                <a:ln>
                  <a:noFill/>
                </a:ln>
                <a:solidFill>
                  <a:srgbClr val="93436B"/>
                </a:solidFill>
                <a:effectLst/>
                <a:uLnTx/>
                <a:uFillTx/>
                <a:latin typeface="Calibri" panose="020F0502020204030204"/>
                <a:ea typeface="+mn-ea"/>
                <a:cs typeface="+mn-cs"/>
              </a:rPr>
              <a:t>μείωση της τελικής πληρωμής </a:t>
            </a:r>
            <a:r>
              <a:rPr kumimoji="0" lang="el-GR"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λόγω:</a:t>
            </a:r>
          </a:p>
          <a:p>
            <a:pPr marL="742950" marR="0" lvl="1"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l-GR"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μη επιλέξιμων κινητικοτήτων</a:t>
            </a:r>
          </a:p>
          <a:p>
            <a:pPr marL="742950" lvl="1" indent="-285750" algn="just">
              <a:buFont typeface="Wingdings" panose="05000000000000000000" pitchFamily="2" charset="2"/>
              <a:buChar char="ü"/>
              <a:defRPr/>
            </a:pPr>
            <a:r>
              <a:rPr kumimoji="0" lang="el-GR"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πλημμελούς ή μερικής ή καθυστερημένης εφαρμογής του Σχεδίου </a:t>
            </a:r>
            <a:r>
              <a:rPr lang="el-GR" sz="2000" dirty="0">
                <a:solidFill>
                  <a:prstClr val="black">
                    <a:lumMod val="75000"/>
                    <a:lumOff val="25000"/>
                  </a:prstClr>
                </a:solidFill>
                <a:latin typeface="Calibri" panose="020F0502020204030204"/>
              </a:rPr>
              <a:t>(μπορεί να διαπιστωθεί από την Εθνική Υπηρεσία βάσει της τελικής έκθεσης που υποβάλλεται από τον δικαιούχο ή οποιασδήποτε άλλης σχετικής πηγής, συμπεριλαμβανομένων των εκθέσεων των συμμετεχόντων, επισκέψεων παρακολούθησης, εκθέσεων διαπίστευσης, επιτόπιων ελέγχων που διενεργούνται από την Εθνική Υπηρεσία κ.ά.)</a:t>
            </a:r>
            <a:endParaRPr lang="en-US" sz="2000" dirty="0">
              <a:solidFill>
                <a:prstClr val="black">
                  <a:lumMod val="75000"/>
                  <a:lumOff val="25000"/>
                </a:prstClr>
              </a:solidFill>
              <a:latin typeface="Calibri" panose="020F0502020204030204"/>
            </a:endParaRPr>
          </a:p>
          <a:p>
            <a:pPr marL="742950" marR="0" lvl="1"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l-GR"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μη υποβολής των απαραίτητων εγγράφων / στοιχείων</a:t>
            </a:r>
          </a:p>
          <a:p>
            <a:pPr marL="742950" marR="0" lvl="1"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l-GR"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χαμηλής βαθμολογίας τελικής έκθεσης </a:t>
            </a:r>
            <a:endParaRPr lang="el-GR" sz="2000" dirty="0">
              <a:solidFill>
                <a:prstClr val="black">
                  <a:lumMod val="75000"/>
                  <a:lumOff val="25000"/>
                </a:prstClr>
              </a:solidFill>
              <a:latin typeface="Calibri" panose="020F0502020204030204"/>
            </a:endParaRPr>
          </a:p>
          <a:p>
            <a:pPr marL="742950" lvl="1" indent="-285750" algn="just">
              <a:buFont typeface="Wingdings" panose="05000000000000000000" pitchFamily="2" charset="2"/>
              <a:buChar char="ü"/>
              <a:defRPr/>
            </a:pPr>
            <a:r>
              <a:rPr lang="el-GR" sz="2000" dirty="0">
                <a:solidFill>
                  <a:prstClr val="black">
                    <a:lumMod val="75000"/>
                    <a:lumOff val="25000"/>
                  </a:prstClr>
                </a:solidFill>
                <a:latin typeface="Calibri" panose="020F0502020204030204"/>
              </a:rPr>
              <a:t>μη τήρησης των προτύπων ποιότητας Ε</a:t>
            </a:r>
            <a:r>
              <a:rPr lang="en-US" sz="2000" dirty="0" err="1">
                <a:solidFill>
                  <a:prstClr val="black">
                    <a:lumMod val="75000"/>
                    <a:lumOff val="25000"/>
                  </a:prstClr>
                </a:solidFill>
                <a:latin typeface="Calibri" panose="020F0502020204030204"/>
              </a:rPr>
              <a:t>rasmus</a:t>
            </a:r>
            <a:endParaRPr lang="el-GR" sz="2000" dirty="0">
              <a:solidFill>
                <a:prstClr val="black">
                  <a:lumMod val="75000"/>
                  <a:lumOff val="25000"/>
                </a:prstClr>
              </a:solidFill>
              <a:latin typeface="Calibri" panose="020F0502020204030204"/>
            </a:endParaRPr>
          </a:p>
          <a:p>
            <a:pPr marL="742950" lvl="1" indent="-285750" algn="just">
              <a:buFont typeface="Wingdings" panose="05000000000000000000" pitchFamily="2" charset="2"/>
              <a:buChar char="ü"/>
              <a:defRPr/>
            </a:pPr>
            <a:r>
              <a:rPr lang="el-GR" sz="2000" dirty="0">
                <a:solidFill>
                  <a:prstClr val="black">
                    <a:lumMod val="75000"/>
                    <a:lumOff val="25000"/>
                  </a:prstClr>
                </a:solidFill>
                <a:latin typeface="Calibri" panose="020F0502020204030204"/>
              </a:rPr>
              <a:t>δόλου/απάτης</a:t>
            </a:r>
          </a:p>
          <a:p>
            <a:pPr marL="742950" lvl="1" indent="-285750" algn="just">
              <a:buFont typeface="Wingdings" panose="05000000000000000000" pitchFamily="2" charset="2"/>
              <a:buChar char="ü"/>
              <a:defRPr/>
            </a:pPr>
            <a:r>
              <a:rPr lang="el-GR" sz="2000" dirty="0">
                <a:solidFill>
                  <a:prstClr val="black">
                    <a:lumMod val="75000"/>
                    <a:lumOff val="25000"/>
                  </a:prstClr>
                </a:solidFill>
                <a:latin typeface="Calibri" panose="020F0502020204030204"/>
              </a:rPr>
              <a:t>παραβιάσεων συγκεκριμένων άρθρων της Συμφωνίας</a:t>
            </a:r>
            <a:endParaRPr lang="en-US" sz="2000" dirty="0">
              <a:solidFill>
                <a:prstClr val="black">
                  <a:lumMod val="75000"/>
                  <a:lumOff val="25000"/>
                </a:prstClr>
              </a:solidFill>
              <a:latin typeface="Calibri" panose="020F0502020204030204"/>
            </a:endParaRPr>
          </a:p>
          <a:p>
            <a:pPr marL="742950" lvl="1" indent="-285750" algn="just">
              <a:buFont typeface="Wingdings" panose="05000000000000000000" pitchFamily="2" charset="2"/>
              <a:buChar char="ü"/>
              <a:defRPr/>
            </a:pPr>
            <a:endParaRPr lang="el-GR" sz="2000" dirty="0">
              <a:solidFill>
                <a:prstClr val="black">
                  <a:lumMod val="75000"/>
                  <a:lumOff val="25000"/>
                </a:prstClr>
              </a:solidFill>
              <a:latin typeface="Calibri" panose="020F0502020204030204"/>
            </a:endParaRPr>
          </a:p>
          <a:p>
            <a:pPr marL="742950" lvl="1" indent="-285750" algn="just">
              <a:buFont typeface="Wingdings" panose="05000000000000000000" pitchFamily="2" charset="2"/>
              <a:buChar char="ü"/>
              <a:defRPr/>
            </a:pPr>
            <a:endParaRPr lang="el-GR" sz="2000" dirty="0">
              <a:solidFill>
                <a:prstClr val="black">
                  <a:lumMod val="75000"/>
                  <a:lumOff val="25000"/>
                </a:prstClr>
              </a:solidFill>
              <a:latin typeface="Calibri" panose="020F0502020204030204"/>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sp>
        <p:nvSpPr>
          <p:cNvPr id="66" name="TextBox 65"/>
          <p:cNvSpPr txBox="1"/>
          <p:nvPr/>
        </p:nvSpPr>
        <p:spPr>
          <a:xfrm>
            <a:off x="10968740" y="582574"/>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white"/>
                </a:solidFill>
                <a:effectLst/>
                <a:uLnTx/>
                <a:uFillTx/>
                <a:latin typeface="Calibri" panose="020F0502020204030204"/>
                <a:ea typeface="+mn-ea"/>
                <a:cs typeface="+mn-cs"/>
              </a:rPr>
              <a:t>0</a:t>
            </a: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629356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AE35A5-90F0-9569-6927-A350E7E6039D}"/>
            </a:ext>
          </a:extLst>
        </p:cNvPr>
        <p:cNvGrpSpPr/>
        <p:nvPr/>
      </p:nvGrpSpPr>
      <p:grpSpPr>
        <a:xfrm>
          <a:off x="0" y="0"/>
          <a:ext cx="0" cy="0"/>
          <a:chOff x="0" y="0"/>
          <a:chExt cx="0" cy="0"/>
        </a:xfrm>
      </p:grpSpPr>
      <p:sp>
        <p:nvSpPr>
          <p:cNvPr id="28" name="Rectangle 27">
            <a:extLst>
              <a:ext uri="{FF2B5EF4-FFF2-40B4-BE49-F238E27FC236}">
                <a16:creationId xmlns:a16="http://schemas.microsoft.com/office/drawing/2014/main" id="{4000D31A-282C-4A92-A3E9-BB4601A4B790}"/>
              </a:ext>
            </a:extLst>
          </p:cNvPr>
          <p:cNvSpPr/>
          <p:nvPr/>
        </p:nvSpPr>
        <p:spPr>
          <a:xfrm>
            <a:off x="0" y="-35391"/>
            <a:ext cx="8656320" cy="483217"/>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9" name="Group 28">
            <a:extLst>
              <a:ext uri="{FF2B5EF4-FFF2-40B4-BE49-F238E27FC236}">
                <a16:creationId xmlns:a16="http://schemas.microsoft.com/office/drawing/2014/main" id="{AB745E37-8921-BF03-0F2A-632D32E02C32}"/>
              </a:ext>
            </a:extLst>
          </p:cNvPr>
          <p:cNvGrpSpPr/>
          <p:nvPr/>
        </p:nvGrpSpPr>
        <p:grpSpPr>
          <a:xfrm rot="10800000">
            <a:off x="4632960" y="-35390"/>
            <a:ext cx="7559040" cy="483216"/>
            <a:chOff x="0" y="0"/>
            <a:chExt cx="6023006" cy="1453896"/>
          </a:xfrm>
        </p:grpSpPr>
        <p:sp>
          <p:nvSpPr>
            <p:cNvPr id="30" name="Rectangle 29">
              <a:extLst>
                <a:ext uri="{FF2B5EF4-FFF2-40B4-BE49-F238E27FC236}">
                  <a16:creationId xmlns:a16="http://schemas.microsoft.com/office/drawing/2014/main" id="{60FE9175-9864-CA01-093F-6D03A8AC6104}"/>
                </a:ext>
              </a:extLst>
            </p:cNvPr>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Isosceles Triangle 30">
              <a:extLst>
                <a:ext uri="{FF2B5EF4-FFF2-40B4-BE49-F238E27FC236}">
                  <a16:creationId xmlns:a16="http://schemas.microsoft.com/office/drawing/2014/main" id="{FF02E963-7683-1CB5-1DDD-C8D7049BD950}"/>
                </a:ext>
              </a:extLst>
            </p:cNvPr>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9D72B5"/>
                </a:solidFill>
                <a:effectLst/>
                <a:uLnTx/>
                <a:uFillTx/>
                <a:latin typeface="Calibri" panose="020F0502020204030204"/>
                <a:ea typeface="+mn-ea"/>
                <a:cs typeface="+mn-cs"/>
              </a:endParaRPr>
            </a:p>
          </p:txBody>
        </p:sp>
      </p:grpSp>
      <p:sp>
        <p:nvSpPr>
          <p:cNvPr id="2" name="TextBox 1">
            <a:extLst>
              <a:ext uri="{FF2B5EF4-FFF2-40B4-BE49-F238E27FC236}">
                <a16:creationId xmlns:a16="http://schemas.microsoft.com/office/drawing/2014/main" id="{A723DE97-1736-546C-579F-5A31ABBE316A}"/>
              </a:ext>
            </a:extLst>
          </p:cNvPr>
          <p:cNvSpPr txBox="1"/>
          <p:nvPr/>
        </p:nvSpPr>
        <p:spPr>
          <a:xfrm>
            <a:off x="519714" y="-13839"/>
            <a:ext cx="3277307" cy="492443"/>
          </a:xfrm>
          <a:prstGeom prst="rect">
            <a:avLst/>
          </a:prstGeom>
          <a:noFill/>
        </p:spPr>
        <p:txBody>
          <a:bodyPr wrap="none" rtlCol="0">
            <a:spAutoFit/>
          </a:bodyPr>
          <a:lstStyle>
            <a:defPPr>
              <a:defRPr lang="en-US"/>
            </a:defPPr>
            <a:lvl1pPr>
              <a:defRPr sz="2600" b="1">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600" b="1" i="0" u="none" strike="noStrike" kern="1200" cap="none" spc="0" normalizeH="0" baseline="0" noProof="0" dirty="0">
                <a:ln>
                  <a:noFill/>
                </a:ln>
                <a:solidFill>
                  <a:prstClr val="white"/>
                </a:solidFill>
                <a:effectLst/>
                <a:uLnTx/>
                <a:uFillTx/>
                <a:latin typeface="Calibri" panose="020F0502020204030204"/>
                <a:ea typeface="+mn-ea"/>
                <a:cs typeface="+mn-cs"/>
              </a:rPr>
              <a:t>ΚΛΕΙΣΙΜΟ ΣΧΕΔΙΟΥ (3)</a:t>
            </a:r>
            <a:endParaRPr kumimoji="0" lang="en-GB" sz="2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3CB36214-B1BD-3BAB-BC78-881C23C6627E}"/>
              </a:ext>
            </a:extLst>
          </p:cNvPr>
          <p:cNvSpPr txBox="1"/>
          <p:nvPr/>
        </p:nvSpPr>
        <p:spPr>
          <a:xfrm>
            <a:off x="621082" y="778648"/>
            <a:ext cx="11364583" cy="3624069"/>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l-GR" sz="2100" b="1" i="0" u="none" strike="noStrike" kern="1200" cap="none" spc="0" normalizeH="0" baseline="0" noProof="0" dirty="0">
                <a:ln>
                  <a:noFill/>
                </a:ln>
                <a:solidFill>
                  <a:srgbClr val="BA6690"/>
                </a:solidFill>
                <a:effectLst/>
                <a:uLnTx/>
                <a:uFillTx/>
                <a:latin typeface="Calibri" panose="020F0502020204030204"/>
                <a:ea typeface="+mn-ea"/>
                <a:cs typeface="+mn-cs"/>
              </a:rPr>
              <a:t>ΤΕΛΙΚΗ ΠΛΗΡΩΜΗ:</a:t>
            </a:r>
          </a:p>
          <a:p>
            <a:pPr marL="457200" marR="0" lvl="1" indent="0" algn="just" defTabSz="914400" rtl="0" eaLnBrk="1" fontAlgn="auto" latinLnBrk="0" hangingPunct="1">
              <a:lnSpc>
                <a:spcPct val="100000"/>
              </a:lnSpc>
              <a:spcBef>
                <a:spcPts val="0"/>
              </a:spcBef>
              <a:spcAft>
                <a:spcPts val="0"/>
              </a:spcAft>
              <a:buClrTx/>
              <a:buSzTx/>
              <a:buFontTx/>
              <a:buNone/>
              <a:tabLst/>
              <a:defRPr/>
            </a:pPr>
            <a:endParaRPr kumimoji="0" lang="el-GR"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l-GR"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Ενδεχόμενο </a:t>
            </a:r>
            <a:r>
              <a:rPr kumimoji="0" lang="el-GR" sz="2000" b="0" i="0" u="none" strike="noStrike" kern="1200" cap="none" spc="0" normalizeH="0" baseline="0" noProof="0" dirty="0">
                <a:ln>
                  <a:noFill/>
                </a:ln>
                <a:solidFill>
                  <a:srgbClr val="93436B"/>
                </a:solidFill>
                <a:effectLst/>
                <a:uLnTx/>
                <a:uFillTx/>
                <a:latin typeface="Calibri" panose="020F0502020204030204"/>
                <a:ea typeface="+mn-ea"/>
                <a:cs typeface="+mn-cs"/>
              </a:rPr>
              <a:t>επιστροφής ποσού </a:t>
            </a:r>
            <a:r>
              <a:rPr kumimoji="0" lang="el-GR"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που έχει δοθεί ως προκαταβολή:</a:t>
            </a:r>
          </a:p>
          <a:p>
            <a:pPr marL="742950" marR="0" lvl="1"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l-GR"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Σε περίπτωση που οι επιλέξιμες δραστηριότητες καλύπτουν ποσό μικρότερο του 80% του συνολικού ποσού</a:t>
            </a:r>
          </a:p>
          <a:p>
            <a:pPr marL="457200" marR="0" lvl="1" indent="0" algn="just" defTabSz="914400" rtl="0" eaLnBrk="1" fontAlgn="auto" latinLnBrk="0" hangingPunct="1">
              <a:lnSpc>
                <a:spcPct val="100000"/>
              </a:lnSpc>
              <a:spcBef>
                <a:spcPts val="0"/>
              </a:spcBef>
              <a:spcAft>
                <a:spcPts val="0"/>
              </a:spcAft>
              <a:buClrTx/>
              <a:buSzTx/>
              <a:buFontTx/>
              <a:buNone/>
              <a:tabLst/>
              <a:defRPr/>
            </a:pPr>
            <a:endParaRPr kumimoji="0" lang="el-GR"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l-GR"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Οι καταθέσεις γίνονται πάντα στον λογαριασμό του οργανισμού, που είναι παράρτημα της ΣΕ</a:t>
            </a:r>
            <a:r>
              <a:rPr kumimoji="0" lang="en-US"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 </a:t>
            </a:r>
            <a:r>
              <a:rPr kumimoji="0" lang="el-GR"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Σε περίπτωση αλλαγής, να ενημερώνεται η ΕΥ και να </a:t>
            </a:r>
            <a:r>
              <a:rPr kumimoji="0" lang="el-GR" sz="2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cs typeface="+mn-cs"/>
              </a:rPr>
              <a:t>επικαιροποιείται</a:t>
            </a:r>
            <a:r>
              <a:rPr kumimoji="0" lang="el-GR"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 το </a:t>
            </a:r>
            <a:r>
              <a:rPr kumimoji="0" lang="en-GB"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ORS</a:t>
            </a:r>
            <a:r>
              <a:rPr kumimoji="0" lang="el-GR"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a:t>
            </a: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l-GR" sz="2000" dirty="0">
              <a:solidFill>
                <a:prstClr val="black">
                  <a:lumMod val="75000"/>
                  <a:lumOff val="25000"/>
                </a:prstClr>
              </a:solidFill>
              <a:latin typeface="Calibri" panose="020F0502020204030204"/>
            </a:endParaRPr>
          </a:p>
          <a:p>
            <a:pPr marR="0" lvl="0" algn="just" defTabSz="914400" rtl="0" eaLnBrk="1" fontAlgn="auto" latinLnBrk="0" hangingPunct="1">
              <a:lnSpc>
                <a:spcPct val="100000"/>
              </a:lnSpc>
              <a:spcBef>
                <a:spcPts val="0"/>
              </a:spcBef>
              <a:spcAft>
                <a:spcPts val="0"/>
              </a:spcAft>
              <a:buClrTx/>
              <a:buSzTx/>
              <a:tabLst/>
              <a:defRPr/>
            </a:pPr>
            <a:endParaRPr kumimoji="0" lang="en-GB"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sp>
        <p:nvSpPr>
          <p:cNvPr id="66" name="TextBox 65">
            <a:extLst>
              <a:ext uri="{FF2B5EF4-FFF2-40B4-BE49-F238E27FC236}">
                <a16:creationId xmlns:a16="http://schemas.microsoft.com/office/drawing/2014/main" id="{8965FA04-8DA0-2A14-88CC-1D181EBB30BB}"/>
              </a:ext>
            </a:extLst>
          </p:cNvPr>
          <p:cNvSpPr txBox="1"/>
          <p:nvPr/>
        </p:nvSpPr>
        <p:spPr>
          <a:xfrm>
            <a:off x="10968740" y="582574"/>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white"/>
                </a:solidFill>
                <a:effectLst/>
                <a:uLnTx/>
                <a:uFillTx/>
                <a:latin typeface="Calibri" panose="020F0502020204030204"/>
                <a:ea typeface="+mn-ea"/>
                <a:cs typeface="+mn-cs"/>
              </a:rPr>
              <a:t>0</a:t>
            </a: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Picture 8" descr="Red Distressed Final Payment Stamp on White Background Isolated Notification Resource. An isolated image showcases a red, distressed FINAL PAYMENT stamp, diagonally positioned on a white background, providing a clean graphic for notification purposes">
            <a:extLst>
              <a:ext uri="{FF2B5EF4-FFF2-40B4-BE49-F238E27FC236}">
                <a16:creationId xmlns:a16="http://schemas.microsoft.com/office/drawing/2014/main" id="{45D3EBD9-CDA7-8972-3873-A7245476C16E}"/>
              </a:ext>
            </a:extLst>
          </p:cNvPr>
          <p:cNvPicPr>
            <a:picLocks noChangeAspect="1"/>
          </p:cNvPicPr>
          <p:nvPr/>
        </p:nvPicPr>
        <p:blipFill>
          <a:blip r:embed="rId3"/>
          <a:stretch>
            <a:fillRect/>
          </a:stretch>
        </p:blipFill>
        <p:spPr>
          <a:xfrm>
            <a:off x="3636819" y="3688772"/>
            <a:ext cx="4128680" cy="2905558"/>
          </a:xfrm>
          <a:prstGeom prst="rect">
            <a:avLst/>
          </a:prstGeom>
          <a:solidFill>
            <a:srgbClr val="168586"/>
          </a:solidFill>
        </p:spPr>
      </p:pic>
    </p:spTree>
    <p:extLst>
      <p:ext uri="{BB962C8B-B14F-4D97-AF65-F5344CB8AC3E}">
        <p14:creationId xmlns:p14="http://schemas.microsoft.com/office/powerpoint/2010/main" val="2227995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4409439" y="1"/>
            <a:ext cx="7782561" cy="597472"/>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p:cNvGrpSpPr/>
          <p:nvPr/>
        </p:nvGrpSpPr>
        <p:grpSpPr>
          <a:xfrm>
            <a:off x="0" y="1"/>
            <a:ext cx="6960973" cy="597471"/>
            <a:chOff x="0" y="0"/>
            <a:chExt cx="6023006" cy="1453896"/>
          </a:xfrm>
        </p:grpSpPr>
        <p:sp>
          <p:nvSpPr>
            <p:cNvPr id="7" name="Rectangle 6"/>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Isosceles Triangle 7"/>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2" name="TextBox 1"/>
          <p:cNvSpPr txBox="1"/>
          <p:nvPr/>
        </p:nvSpPr>
        <p:spPr>
          <a:xfrm>
            <a:off x="275249" y="67761"/>
            <a:ext cx="7651967" cy="492443"/>
          </a:xfrm>
          <a:prstGeom prst="rect">
            <a:avLst/>
          </a:prstGeom>
          <a:noFill/>
        </p:spPr>
        <p:txBody>
          <a:bodyPr wrap="none" rtlCol="0">
            <a:spAutoFit/>
          </a:bodyPr>
          <a:lstStyle/>
          <a:p>
            <a:r>
              <a:rPr lang="el-GR" sz="2600" b="1" dirty="0">
                <a:solidFill>
                  <a:schemeClr val="bg1"/>
                </a:solidFill>
              </a:rPr>
              <a:t>ΒΑΣΙΚΑ ΧΑΡΑΚΤΗΡΙΣΤΙΚΑ ΣΧΕΔΙΩΝ ΜΙΚΡΗΣ ΔΙΑΡΚΕΙΑΣ</a:t>
            </a:r>
            <a:endParaRPr lang="en-GB" sz="2600" b="1" dirty="0">
              <a:solidFill>
                <a:schemeClr val="bg1"/>
              </a:solidFill>
            </a:endParaRPr>
          </a:p>
        </p:txBody>
      </p:sp>
      <p:sp>
        <p:nvSpPr>
          <p:cNvPr id="22" name="TextBox 21"/>
          <p:cNvSpPr txBox="1"/>
          <p:nvPr/>
        </p:nvSpPr>
        <p:spPr>
          <a:xfrm>
            <a:off x="2854960" y="1432337"/>
            <a:ext cx="8289833" cy="369332"/>
          </a:xfrm>
          <a:prstGeom prst="rect">
            <a:avLst/>
          </a:prstGeom>
          <a:noFill/>
        </p:spPr>
        <p:txBody>
          <a:bodyPr wrap="none" rtlCol="0">
            <a:spAutoFit/>
          </a:bodyPr>
          <a:lstStyle/>
          <a:p>
            <a:r>
              <a:rPr lang="el-GR" dirty="0"/>
              <a:t>Νεοεισερχόμενοι / Οργανισμοί που θέλουν να υλοποιήσουν μικρής εμβέλειας σχέδια</a:t>
            </a:r>
            <a:endParaRPr lang="en-GB" dirty="0"/>
          </a:p>
        </p:txBody>
      </p:sp>
      <p:grpSp>
        <p:nvGrpSpPr>
          <p:cNvPr id="27" name="Group 26"/>
          <p:cNvGrpSpPr/>
          <p:nvPr/>
        </p:nvGrpSpPr>
        <p:grpSpPr>
          <a:xfrm>
            <a:off x="354674" y="3012032"/>
            <a:ext cx="11534608" cy="704852"/>
            <a:chOff x="359779" y="1560828"/>
            <a:chExt cx="11534608" cy="704852"/>
          </a:xfrm>
        </p:grpSpPr>
        <p:sp>
          <p:nvSpPr>
            <p:cNvPr id="11" name="Rectangle 10"/>
            <p:cNvSpPr/>
            <p:nvPr/>
          </p:nvSpPr>
          <p:spPr>
            <a:xfrm>
              <a:off x="359779" y="1560828"/>
              <a:ext cx="2200541" cy="704852"/>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b="1" dirty="0"/>
                <a:t>ΣΥΜΜΕΤΕΧΟΝΤΕΣ</a:t>
              </a:r>
              <a:endParaRPr lang="en-GB" sz="2000" b="1" dirty="0"/>
            </a:p>
          </p:txBody>
        </p:sp>
        <p:cxnSp>
          <p:nvCxnSpPr>
            <p:cNvPr id="21" name="Straight Connector 20"/>
            <p:cNvCxnSpPr/>
            <p:nvPr/>
          </p:nvCxnSpPr>
          <p:spPr>
            <a:xfrm>
              <a:off x="2331720" y="2245360"/>
              <a:ext cx="9562667" cy="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331720" y="1570988"/>
              <a:ext cx="9562667" cy="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grpSp>
      <p:grpSp>
        <p:nvGrpSpPr>
          <p:cNvPr id="28" name="Group 27"/>
          <p:cNvGrpSpPr/>
          <p:nvPr/>
        </p:nvGrpSpPr>
        <p:grpSpPr>
          <a:xfrm>
            <a:off x="359779" y="2139380"/>
            <a:ext cx="11534608" cy="704852"/>
            <a:chOff x="359779" y="1560828"/>
            <a:chExt cx="11534608" cy="704852"/>
          </a:xfrm>
        </p:grpSpPr>
        <p:sp>
          <p:nvSpPr>
            <p:cNvPr id="29" name="Rectangle 28"/>
            <p:cNvSpPr/>
            <p:nvPr/>
          </p:nvSpPr>
          <p:spPr>
            <a:xfrm>
              <a:off x="359779" y="1560828"/>
              <a:ext cx="2200541" cy="704852"/>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b="1" dirty="0"/>
                <a:t>ΔΙΑΡΚΕΙΑ</a:t>
              </a:r>
              <a:endParaRPr lang="en-GB" sz="2000" b="1" dirty="0"/>
            </a:p>
          </p:txBody>
        </p:sp>
        <p:cxnSp>
          <p:nvCxnSpPr>
            <p:cNvPr id="30" name="Straight Connector 29"/>
            <p:cNvCxnSpPr/>
            <p:nvPr/>
          </p:nvCxnSpPr>
          <p:spPr>
            <a:xfrm>
              <a:off x="2331720" y="2245360"/>
              <a:ext cx="9562667" cy="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331720" y="1570988"/>
              <a:ext cx="9562667" cy="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grpSp>
      <p:grpSp>
        <p:nvGrpSpPr>
          <p:cNvPr id="36" name="Group 35"/>
          <p:cNvGrpSpPr/>
          <p:nvPr/>
        </p:nvGrpSpPr>
        <p:grpSpPr>
          <a:xfrm>
            <a:off x="359779" y="1290899"/>
            <a:ext cx="11534608" cy="704852"/>
            <a:chOff x="359779" y="1560828"/>
            <a:chExt cx="11534608" cy="704852"/>
          </a:xfrm>
        </p:grpSpPr>
        <p:sp>
          <p:nvSpPr>
            <p:cNvPr id="37" name="Rectangle 36"/>
            <p:cNvSpPr/>
            <p:nvPr/>
          </p:nvSpPr>
          <p:spPr>
            <a:xfrm>
              <a:off x="359779" y="1560828"/>
              <a:ext cx="2200541" cy="704852"/>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b="1" dirty="0"/>
                <a:t>ΔΙΚΑΙΟΥΧΟΙ</a:t>
              </a:r>
              <a:endParaRPr lang="en-GB" sz="2000" b="1" dirty="0"/>
            </a:p>
          </p:txBody>
        </p:sp>
        <p:cxnSp>
          <p:nvCxnSpPr>
            <p:cNvPr id="38" name="Straight Connector 37"/>
            <p:cNvCxnSpPr/>
            <p:nvPr/>
          </p:nvCxnSpPr>
          <p:spPr>
            <a:xfrm>
              <a:off x="2331720" y="2245360"/>
              <a:ext cx="9562667" cy="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2331720" y="1570988"/>
              <a:ext cx="9562667" cy="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54674" y="3871313"/>
            <a:ext cx="11534608" cy="704852"/>
            <a:chOff x="359779" y="1560828"/>
            <a:chExt cx="11534608" cy="704852"/>
          </a:xfrm>
        </p:grpSpPr>
        <p:sp>
          <p:nvSpPr>
            <p:cNvPr id="41" name="Rectangle 40"/>
            <p:cNvSpPr/>
            <p:nvPr/>
          </p:nvSpPr>
          <p:spPr>
            <a:xfrm>
              <a:off x="359779" y="1560828"/>
              <a:ext cx="2200541" cy="704852"/>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b="1" dirty="0"/>
                <a:t>ΚΙΝΗΤΙΚΟΤΗΤΕΣ</a:t>
              </a:r>
              <a:endParaRPr lang="en-GB" sz="2000" b="1" dirty="0"/>
            </a:p>
          </p:txBody>
        </p:sp>
        <p:cxnSp>
          <p:nvCxnSpPr>
            <p:cNvPr id="42" name="Straight Connector 41"/>
            <p:cNvCxnSpPr/>
            <p:nvPr/>
          </p:nvCxnSpPr>
          <p:spPr>
            <a:xfrm>
              <a:off x="2331720" y="2245360"/>
              <a:ext cx="9562667" cy="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2331720" y="1570988"/>
              <a:ext cx="9562667" cy="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grpSp>
      <p:sp>
        <p:nvSpPr>
          <p:cNvPr id="49" name="Rectangle 48"/>
          <p:cNvSpPr/>
          <p:nvPr/>
        </p:nvSpPr>
        <p:spPr>
          <a:xfrm>
            <a:off x="2854960" y="2298564"/>
            <a:ext cx="4590433" cy="369332"/>
          </a:xfrm>
          <a:prstGeom prst="rect">
            <a:avLst/>
          </a:prstGeom>
        </p:spPr>
        <p:txBody>
          <a:bodyPr wrap="square">
            <a:spAutoFit/>
          </a:bodyPr>
          <a:lstStyle/>
          <a:p>
            <a:r>
              <a:rPr lang="el-GR" dirty="0">
                <a:latin typeface="Calibri" panose="020F0502020204030204" pitchFamily="34" charset="0"/>
                <a:ea typeface="Calibri" panose="020F0502020204030204" pitchFamily="34" charset="0"/>
                <a:cs typeface="Calibri" panose="020F0502020204030204" pitchFamily="34" charset="0"/>
              </a:rPr>
              <a:t>6-18 μήνες</a:t>
            </a:r>
            <a:endParaRPr lang="en-GB" dirty="0">
              <a:latin typeface="Calibri" panose="020F0502020204030204" pitchFamily="34" charset="0"/>
              <a:ea typeface="Calibri" panose="020F0502020204030204" pitchFamily="34" charset="0"/>
              <a:cs typeface="Calibri" panose="020F0502020204030204" pitchFamily="34" charset="0"/>
            </a:endParaRPr>
          </a:p>
        </p:txBody>
      </p:sp>
      <p:sp>
        <p:nvSpPr>
          <p:cNvPr id="54" name="Rectangle 53"/>
          <p:cNvSpPr/>
          <p:nvPr/>
        </p:nvSpPr>
        <p:spPr>
          <a:xfrm>
            <a:off x="2854960" y="3038502"/>
            <a:ext cx="8319232" cy="646331"/>
          </a:xfrm>
          <a:prstGeom prst="rect">
            <a:avLst/>
          </a:prstGeom>
        </p:spPr>
        <p:txBody>
          <a:bodyPr wrap="square">
            <a:spAutoFit/>
          </a:bodyPr>
          <a:lstStyle/>
          <a:p>
            <a:r>
              <a:rPr lang="el-GR" dirty="0">
                <a:latin typeface="Calibri" panose="020F0502020204030204" pitchFamily="34" charset="0"/>
                <a:ea typeface="Calibri" panose="020F0502020204030204" pitchFamily="34" charset="0"/>
                <a:cs typeface="Calibri" panose="020F0502020204030204" pitchFamily="34" charset="0"/>
              </a:rPr>
              <a:t>30 συμμετέχοντες ανά σχέδιο, εξαιρουμένων των συνοδών και των συμμετεχόντων σε προπαρασκευαστικές επισκέψεις</a:t>
            </a:r>
            <a:endParaRPr lang="en-GB" dirty="0">
              <a:latin typeface="Calibri" panose="020F0502020204030204" pitchFamily="34" charset="0"/>
              <a:ea typeface="Calibri" panose="020F0502020204030204" pitchFamily="34" charset="0"/>
              <a:cs typeface="Calibri" panose="020F0502020204030204" pitchFamily="34" charset="0"/>
            </a:endParaRPr>
          </a:p>
        </p:txBody>
      </p:sp>
      <p:sp>
        <p:nvSpPr>
          <p:cNvPr id="59" name="Rectangle 58"/>
          <p:cNvSpPr/>
          <p:nvPr/>
        </p:nvSpPr>
        <p:spPr>
          <a:xfrm>
            <a:off x="2854960" y="4001604"/>
            <a:ext cx="10348459" cy="369332"/>
          </a:xfrm>
          <a:prstGeom prst="rect">
            <a:avLst/>
          </a:prstGeom>
        </p:spPr>
        <p:txBody>
          <a:bodyPr wrap="square">
            <a:spAutoFit/>
          </a:bodyPr>
          <a:lstStyle/>
          <a:p>
            <a:r>
              <a:rPr lang="el-GR" dirty="0">
                <a:highlight>
                  <a:srgbClr val="FFFFFF"/>
                </a:highlight>
                <a:latin typeface="Calibri" panose="020F0502020204030204" pitchFamily="34" charset="0"/>
                <a:ea typeface="Calibri" panose="020F0502020204030204" pitchFamily="34" charset="0"/>
                <a:cs typeface="Calibri" panose="020F0502020204030204" pitchFamily="34" charset="0"/>
              </a:rPr>
              <a:t>Συνάφεια με τους στόχους του οργανισμού, όπως περιγράφονται στην αίτηση</a:t>
            </a:r>
            <a:endParaRPr lang="en-GB" dirty="0">
              <a:highlight>
                <a:srgbClr val="FFFFFF"/>
              </a:highlight>
              <a:latin typeface="Calibri" panose="020F0502020204030204" pitchFamily="34" charset="0"/>
              <a:ea typeface="Calibri" panose="020F0502020204030204" pitchFamily="34" charset="0"/>
              <a:cs typeface="Calibri" panose="020F0502020204030204" pitchFamily="34" charset="0"/>
            </a:endParaRPr>
          </a:p>
        </p:txBody>
      </p:sp>
      <p:sp>
        <p:nvSpPr>
          <p:cNvPr id="65" name="Rectangle 64"/>
          <p:cNvSpPr/>
          <p:nvPr/>
        </p:nvSpPr>
        <p:spPr>
          <a:xfrm>
            <a:off x="354674" y="1988369"/>
            <a:ext cx="11539713" cy="160825"/>
          </a:xfrm>
          <a:prstGeom prst="rect">
            <a:avLst/>
          </a:prstGeom>
          <a:solidFill>
            <a:srgbClr val="9D72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p:cNvSpPr/>
          <p:nvPr/>
        </p:nvSpPr>
        <p:spPr>
          <a:xfrm>
            <a:off x="354674" y="2846311"/>
            <a:ext cx="11539713" cy="160825"/>
          </a:xfrm>
          <a:prstGeom prst="rect">
            <a:avLst/>
          </a:prstGeom>
          <a:solidFill>
            <a:srgbClr val="9D72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67"/>
          <p:cNvSpPr/>
          <p:nvPr/>
        </p:nvSpPr>
        <p:spPr>
          <a:xfrm>
            <a:off x="358310" y="3719424"/>
            <a:ext cx="11539713" cy="160825"/>
          </a:xfrm>
          <a:prstGeom prst="rect">
            <a:avLst/>
          </a:prstGeom>
          <a:solidFill>
            <a:srgbClr val="9D72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3" name="Picture 5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34959" y="5740400"/>
            <a:ext cx="800068" cy="685416"/>
          </a:xfrm>
          <a:prstGeom prst="rect">
            <a:avLst/>
          </a:prstGeom>
        </p:spPr>
      </p:pic>
    </p:spTree>
    <p:extLst>
      <p:ext uri="{BB962C8B-B14F-4D97-AF65-F5344CB8AC3E}">
        <p14:creationId xmlns:p14="http://schemas.microsoft.com/office/powerpoint/2010/main" val="195649542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4003039" y="0"/>
            <a:ext cx="8188961" cy="4033525"/>
          </a:xfrm>
          <a:prstGeom prst="rect">
            <a:avLst/>
          </a:prstGeom>
          <a:solidFill>
            <a:srgbClr val="1EA7A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28439" y="4096580"/>
            <a:ext cx="1743345" cy="1493520"/>
          </a:xfrm>
          <a:prstGeom prst="rect">
            <a:avLst/>
          </a:prstGeom>
        </p:spPr>
      </p:pic>
      <p:grpSp>
        <p:nvGrpSpPr>
          <p:cNvPr id="10" name="Group 9"/>
          <p:cNvGrpSpPr/>
          <p:nvPr/>
        </p:nvGrpSpPr>
        <p:grpSpPr>
          <a:xfrm>
            <a:off x="0" y="1"/>
            <a:ext cx="5890260" cy="4033520"/>
            <a:chOff x="0" y="0"/>
            <a:chExt cx="6023006" cy="1238789"/>
          </a:xfrm>
          <a:solidFill>
            <a:srgbClr val="1EA7AE"/>
          </a:solidFill>
        </p:grpSpPr>
        <p:sp>
          <p:nvSpPr>
            <p:cNvPr id="8" name="Rectangle 7"/>
            <p:cNvSpPr/>
            <p:nvPr/>
          </p:nvSpPr>
          <p:spPr>
            <a:xfrm>
              <a:off x="0" y="0"/>
              <a:ext cx="4526280" cy="123878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Isosceles Triangle 8"/>
            <p:cNvSpPr/>
            <p:nvPr/>
          </p:nvSpPr>
          <p:spPr>
            <a:xfrm>
              <a:off x="3111209" y="0"/>
              <a:ext cx="2911797" cy="1238789"/>
            </a:xfrm>
            <a:prstGeom prst="triangle">
              <a:avLst>
                <a:gd name="adj" fmla="val 4877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5" name="TextBox 4"/>
          <p:cNvSpPr txBox="1"/>
          <p:nvPr/>
        </p:nvSpPr>
        <p:spPr>
          <a:xfrm>
            <a:off x="338936" y="2587725"/>
            <a:ext cx="4825637" cy="1405769"/>
          </a:xfrm>
          <a:prstGeom prst="rect">
            <a:avLst/>
          </a:prstGeom>
          <a:noFill/>
        </p:spPr>
        <p:txBody>
          <a:bodyPr wrap="square" rtlCol="0">
            <a:spAutoFit/>
          </a:bodyPr>
          <a:lstStyle/>
          <a:p>
            <a:pPr>
              <a:lnSpc>
                <a:spcPct val="150000"/>
              </a:lnSpc>
            </a:pPr>
            <a:r>
              <a:rPr lang="el-GR" sz="3000" b="1" dirty="0">
                <a:solidFill>
                  <a:schemeClr val="bg1"/>
                </a:solidFill>
              </a:rPr>
              <a:t>9. ΑΛΛΑΓΕΣ - ΤΡΟΠΟΠΟΙΗΣΕΙΣ</a:t>
            </a:r>
          </a:p>
        </p:txBody>
      </p:sp>
      <p:sp>
        <p:nvSpPr>
          <p:cNvPr id="15" name="Rectangle 14"/>
          <p:cNvSpPr/>
          <p:nvPr/>
        </p:nvSpPr>
        <p:spPr>
          <a:xfrm>
            <a:off x="-8616" y="5674180"/>
            <a:ext cx="12200616" cy="1183821"/>
          </a:xfrm>
          <a:prstGeom prst="rect">
            <a:avLst/>
          </a:prstGeom>
          <a:gradFill flip="none" rotWithShape="1">
            <a:gsLst>
              <a:gs pos="0">
                <a:schemeClr val="accent1">
                  <a:lumMod val="5000"/>
                  <a:lumOff val="95000"/>
                </a:schemeClr>
              </a:gs>
              <a:gs pos="74000">
                <a:srgbClr val="9D72B5"/>
              </a:gs>
              <a:gs pos="83000">
                <a:srgbClr val="9D72B5"/>
              </a:gs>
              <a:gs pos="100000">
                <a:srgbClr val="9D72B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p:cNvSpPr txBox="1"/>
          <p:nvPr/>
        </p:nvSpPr>
        <p:spPr>
          <a:xfrm>
            <a:off x="8670931" y="5758258"/>
            <a:ext cx="3200853" cy="707886"/>
          </a:xfrm>
          <a:prstGeom prst="rect">
            <a:avLst/>
          </a:prstGeom>
          <a:noFill/>
        </p:spPr>
        <p:txBody>
          <a:bodyPr wrap="square" rtlCol="0">
            <a:spAutoFit/>
          </a:bodyPr>
          <a:lstStyle/>
          <a:p>
            <a:pPr algn="r"/>
            <a:r>
              <a:rPr lang="el-GR" sz="2000" b="1" dirty="0">
                <a:solidFill>
                  <a:schemeClr val="bg1"/>
                </a:solidFill>
              </a:rPr>
              <a:t>ΒΔ1 – ΔΙΑΧΕΙΡΙΣΗ ΣΧΕΔΙΩΝ</a:t>
            </a:r>
          </a:p>
          <a:p>
            <a:pPr algn="r"/>
            <a:r>
              <a:rPr lang="el-GR" sz="2000" b="1" dirty="0">
                <a:solidFill>
                  <a:schemeClr val="bg1"/>
                </a:solidFill>
              </a:rPr>
              <a:t>ΜΙΚΡΗΣ ΔΙΑΡΚΕΙΑΣ (122)</a:t>
            </a:r>
          </a:p>
        </p:txBody>
      </p:sp>
    </p:spTree>
    <p:extLst>
      <p:ext uri="{BB962C8B-B14F-4D97-AF65-F5344CB8AC3E}">
        <p14:creationId xmlns:p14="http://schemas.microsoft.com/office/powerpoint/2010/main" val="24158910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394" y="-46788"/>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3" name="TextBox 22"/>
          <p:cNvSpPr txBox="1"/>
          <p:nvPr/>
        </p:nvSpPr>
        <p:spPr>
          <a:xfrm>
            <a:off x="596794" y="105612"/>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5" name="Rectangle 24"/>
          <p:cNvSpPr/>
          <p:nvPr/>
        </p:nvSpPr>
        <p:spPr>
          <a:xfrm>
            <a:off x="0" y="-2883"/>
            <a:ext cx="8656320" cy="483217"/>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p:cNvSpPr txBox="1"/>
          <p:nvPr/>
        </p:nvSpPr>
        <p:spPr>
          <a:xfrm>
            <a:off x="101607" y="-15615"/>
            <a:ext cx="5301388" cy="492443"/>
          </a:xfrm>
          <a:prstGeom prst="rect">
            <a:avLst/>
          </a:prstGeom>
          <a:noFill/>
        </p:spPr>
        <p:txBody>
          <a:bodyPr wrap="none" rtlCol="0">
            <a:spAutoFit/>
          </a:bodyPr>
          <a:lstStyle>
            <a:defPPr>
              <a:defRPr lang="en-US"/>
            </a:defPPr>
            <a:lvl1pPr>
              <a:defRPr sz="2600" b="1">
                <a:solidFill>
                  <a:schemeClr val="bg1"/>
                </a:solidFill>
              </a:defRPr>
            </a:lvl1pPr>
          </a:lstStyle>
          <a:p>
            <a:r>
              <a:rPr lang="el-GR" dirty="0"/>
              <a:t>ΑΛΛΑΓΕΣ - ΤΡΟΠΟΠΟΙΗΣΕΙΣ ΣΧΕΔΙΩΝ</a:t>
            </a:r>
            <a:endParaRPr lang="en-GB" dirty="0"/>
          </a:p>
        </p:txBody>
      </p:sp>
      <p:grpSp>
        <p:nvGrpSpPr>
          <p:cNvPr id="18" name="Group 17"/>
          <p:cNvGrpSpPr/>
          <p:nvPr/>
        </p:nvGrpSpPr>
        <p:grpSpPr>
          <a:xfrm rot="10800000">
            <a:off x="4632960" y="24"/>
            <a:ext cx="7559040" cy="483216"/>
            <a:chOff x="0" y="0"/>
            <a:chExt cx="6023006" cy="1453896"/>
          </a:xfrm>
        </p:grpSpPr>
        <p:sp>
          <p:nvSpPr>
            <p:cNvPr id="19" name="Rectangle 18"/>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Isosceles Triangle 21"/>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grpSp>
        <p:nvGrpSpPr>
          <p:cNvPr id="3" name="Group 2"/>
          <p:cNvGrpSpPr/>
          <p:nvPr/>
        </p:nvGrpSpPr>
        <p:grpSpPr>
          <a:xfrm>
            <a:off x="406070" y="699727"/>
            <a:ext cx="5325155" cy="900379"/>
            <a:chOff x="372213" y="801005"/>
            <a:chExt cx="5325155" cy="900379"/>
          </a:xfrm>
        </p:grpSpPr>
        <p:sp>
          <p:nvSpPr>
            <p:cNvPr id="9" name="Rounded Rectangle 8"/>
            <p:cNvSpPr/>
            <p:nvPr/>
          </p:nvSpPr>
          <p:spPr>
            <a:xfrm>
              <a:off x="439669" y="841008"/>
              <a:ext cx="5257699" cy="860376"/>
            </a:xfrm>
            <a:prstGeom prst="roundRect">
              <a:avLst/>
            </a:prstGeom>
            <a:noFill/>
            <a:ln w="34925">
              <a:solidFill>
                <a:srgbClr val="9D72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372213" y="801005"/>
              <a:ext cx="5325155" cy="880369"/>
            </a:xfrm>
            <a:prstGeom prst="rect">
              <a:avLst/>
            </a:prstGeom>
            <a:noFill/>
          </p:spPr>
          <p:txBody>
            <a:bodyPr wrap="square" rtlCol="0">
              <a:spAutoFit/>
            </a:bodyPr>
            <a:lstStyle/>
            <a:p>
              <a:pPr lvl="0" algn="ctr">
                <a:lnSpc>
                  <a:spcPct val="150000"/>
                </a:lnSpc>
                <a:defRPr/>
              </a:pPr>
              <a:r>
                <a:rPr lang="el-GR" b="1" dirty="0">
                  <a:solidFill>
                    <a:srgbClr val="9D72B5"/>
                  </a:solidFill>
                  <a:latin typeface="Calibri" panose="020F0502020204030204" pitchFamily="34" charset="0"/>
                  <a:ea typeface="Calibri" panose="020F0502020204030204" pitchFamily="34" charset="0"/>
                  <a:cs typeface="Calibri" panose="020F0502020204030204" pitchFamily="34" charset="0"/>
                </a:rPr>
                <a:t>ΔΕΝ ΑΠΑΙΤΕΙΤΑΙ ΤΡΟΠΟΠΟΙΗΣΗ ΤΗΣ ΣΥΜΦΩΝΙΑΣ ΑΛΛΑ </a:t>
              </a:r>
              <a:r>
                <a:rPr lang="el-GR" b="1" u="sng" dirty="0">
                  <a:solidFill>
                    <a:srgbClr val="9D72B5"/>
                  </a:solidFill>
                  <a:latin typeface="Calibri" panose="020F0502020204030204" pitchFamily="34" charset="0"/>
                  <a:ea typeface="Calibri" panose="020F0502020204030204" pitchFamily="34" charset="0"/>
                  <a:cs typeface="Calibri" panose="020F0502020204030204" pitchFamily="34" charset="0"/>
                </a:rPr>
                <a:t>ΓΡΑΠΤΗ ΕΝΗΜΕΡΩΣΗ ΤΗΣ ΕΘΝΙΚΗΣ ΥΠΗΡΕΣΙΑΣ</a:t>
              </a:r>
            </a:p>
          </p:txBody>
        </p:sp>
      </p:grpSp>
      <p:sp>
        <p:nvSpPr>
          <p:cNvPr id="11" name="Rectangle 10"/>
          <p:cNvSpPr/>
          <p:nvPr/>
        </p:nvSpPr>
        <p:spPr>
          <a:xfrm>
            <a:off x="444395" y="1763742"/>
            <a:ext cx="4188566" cy="2849201"/>
          </a:xfrm>
          <a:prstGeom prst="rect">
            <a:avLst/>
          </a:prstGeom>
          <a:solidFill>
            <a:srgbClr val="9D72B5">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spcAft>
                <a:spcPts val="1000"/>
              </a:spcAft>
              <a:buFont typeface="Wingdings" panose="05000000000000000000" pitchFamily="2" charset="2"/>
              <a:buChar char="§"/>
            </a:pPr>
            <a:r>
              <a:rPr lang="el-GR" sz="2000" dirty="0">
                <a:solidFill>
                  <a:srgbClr val="9D72B5"/>
                </a:solidFill>
              </a:rPr>
              <a:t>Αλλαγή συντονιστή έργου</a:t>
            </a:r>
          </a:p>
          <a:p>
            <a:pPr marL="342900" indent="-342900">
              <a:spcAft>
                <a:spcPts val="1000"/>
              </a:spcAft>
              <a:buFont typeface="Wingdings" panose="05000000000000000000" pitchFamily="2" charset="2"/>
              <a:buChar char="§"/>
            </a:pPr>
            <a:r>
              <a:rPr lang="el-GR" sz="2000" dirty="0">
                <a:solidFill>
                  <a:srgbClr val="9D72B5"/>
                </a:solidFill>
              </a:rPr>
              <a:t>Αλλαγή νόμιμου εκπροσώπου</a:t>
            </a:r>
          </a:p>
          <a:p>
            <a:pPr marL="342900" indent="-342900">
              <a:spcAft>
                <a:spcPts val="1000"/>
              </a:spcAft>
              <a:buFont typeface="Wingdings" panose="05000000000000000000" pitchFamily="2" charset="2"/>
              <a:buChar char="§"/>
            </a:pPr>
            <a:r>
              <a:rPr lang="el-GR" sz="2000" dirty="0">
                <a:solidFill>
                  <a:srgbClr val="9D72B5"/>
                </a:solidFill>
              </a:rPr>
              <a:t>Αλλαγή στοιχείων επικοινωνίας του οργανισμού</a:t>
            </a:r>
            <a:endParaRPr lang="el-GR" sz="2000" b="1" dirty="0">
              <a:solidFill>
                <a:srgbClr val="9D72B5"/>
              </a:solidFill>
            </a:endParaRPr>
          </a:p>
          <a:p>
            <a:pPr marL="342900" indent="-342900">
              <a:spcAft>
                <a:spcPts val="1000"/>
              </a:spcAft>
              <a:buFont typeface="Wingdings" panose="05000000000000000000" pitchFamily="2" charset="2"/>
              <a:buChar char="§"/>
            </a:pPr>
            <a:endParaRPr lang="el-GR" sz="2200" dirty="0">
              <a:solidFill>
                <a:srgbClr val="9D72B5"/>
              </a:solidFill>
            </a:endParaRPr>
          </a:p>
        </p:txBody>
      </p:sp>
      <p:sp>
        <p:nvSpPr>
          <p:cNvPr id="12" name="Rounded Rectangle 11"/>
          <p:cNvSpPr/>
          <p:nvPr/>
        </p:nvSpPr>
        <p:spPr>
          <a:xfrm>
            <a:off x="6441039" y="739730"/>
            <a:ext cx="5143606" cy="860376"/>
          </a:xfrm>
          <a:prstGeom prst="roundRect">
            <a:avLst/>
          </a:prstGeom>
          <a:noFill/>
          <a:ln w="19050">
            <a:solidFill>
              <a:srgbClr val="1EA7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p:nvSpPr>
        <p:spPr>
          <a:xfrm>
            <a:off x="6935840" y="815975"/>
            <a:ext cx="4154004" cy="707886"/>
          </a:xfrm>
          <a:prstGeom prst="rect">
            <a:avLst/>
          </a:prstGeom>
          <a:noFill/>
        </p:spPr>
        <p:txBody>
          <a:bodyPr wrap="square" rtlCol="0">
            <a:spAutoFit/>
          </a:bodyPr>
          <a:lstStyle/>
          <a:p>
            <a:pPr algn="ctr">
              <a:defRPr/>
            </a:pPr>
            <a:r>
              <a:rPr lang="el-GR" sz="2000" b="1" dirty="0">
                <a:solidFill>
                  <a:srgbClr val="1EA7AE"/>
                </a:solidFill>
                <a:latin typeface="Calibri" panose="020F0502020204030204" pitchFamily="34" charset="0"/>
                <a:ea typeface="Calibri" panose="020F0502020204030204" pitchFamily="34" charset="0"/>
                <a:cs typeface="Calibri" panose="020F0502020204030204" pitchFamily="34" charset="0"/>
              </a:rPr>
              <a:t>ΑΠΑΙΤΕΙΤΑΙ ΤΡΟΠΟΠΟΙΗΣΗ </a:t>
            </a:r>
          </a:p>
          <a:p>
            <a:pPr algn="ctr">
              <a:defRPr/>
            </a:pPr>
            <a:r>
              <a:rPr lang="el-GR" sz="2000" b="1" dirty="0">
                <a:solidFill>
                  <a:srgbClr val="1EA7AE"/>
                </a:solidFill>
                <a:latin typeface="Calibri" panose="020F0502020204030204" pitchFamily="34" charset="0"/>
                <a:ea typeface="Calibri" panose="020F0502020204030204" pitchFamily="34" charset="0"/>
                <a:cs typeface="Calibri" panose="020F0502020204030204" pitchFamily="34" charset="0"/>
              </a:rPr>
              <a:t>ΤΗΣ ΣΥΜΦΩΝΙΑΣ</a:t>
            </a:r>
          </a:p>
        </p:txBody>
      </p:sp>
      <p:sp>
        <p:nvSpPr>
          <p:cNvPr id="15" name="Rectangle 14"/>
          <p:cNvSpPr/>
          <p:nvPr/>
        </p:nvSpPr>
        <p:spPr>
          <a:xfrm>
            <a:off x="6441039" y="2226202"/>
            <a:ext cx="5306566" cy="4313625"/>
          </a:xfrm>
          <a:prstGeom prst="rect">
            <a:avLst/>
          </a:prstGeom>
          <a:solidFill>
            <a:srgbClr val="1EA7AE">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
            </a:pPr>
            <a:r>
              <a:rPr lang="el-GR" sz="2200" dirty="0">
                <a:solidFill>
                  <a:srgbClr val="1EA7AE"/>
                </a:solidFill>
              </a:rPr>
              <a:t>Αλλαγή τραπεζικών στοιχείων</a:t>
            </a:r>
          </a:p>
          <a:p>
            <a:pPr marL="404813" indent="-404813"/>
            <a:r>
              <a:rPr lang="el-GR" sz="2200" dirty="0">
                <a:solidFill>
                  <a:srgbClr val="1EA7AE"/>
                </a:solidFill>
              </a:rPr>
              <a:t>      (απαιτείται επίσης ενημέρωση   του </a:t>
            </a:r>
            <a:r>
              <a:rPr lang="en-US" sz="2200" dirty="0">
                <a:solidFill>
                  <a:srgbClr val="1EA7AE"/>
                </a:solidFill>
              </a:rPr>
              <a:t>ORS)</a:t>
            </a:r>
          </a:p>
          <a:p>
            <a:endParaRPr lang="en-US" sz="2200" dirty="0">
              <a:solidFill>
                <a:srgbClr val="1EA7AE"/>
              </a:solidFill>
            </a:endParaRPr>
          </a:p>
          <a:p>
            <a:pPr marL="342900" indent="-342900" algn="just">
              <a:buFont typeface="Wingdings" panose="05000000000000000000" pitchFamily="2" charset="2"/>
              <a:buChar char="§"/>
            </a:pPr>
            <a:r>
              <a:rPr lang="el-GR" sz="2200" dirty="0">
                <a:solidFill>
                  <a:srgbClr val="1EA7AE"/>
                </a:solidFill>
              </a:rPr>
              <a:t>Μετακινήσεις κονδυλίων με τροποποίηση </a:t>
            </a:r>
            <a:r>
              <a:rPr lang="el-GR" sz="2200" dirty="0">
                <a:solidFill>
                  <a:schemeClr val="tx1"/>
                </a:solidFill>
                <a:sym typeface="Wingdings" panose="05000000000000000000" pitchFamily="2" charset="2"/>
              </a:rPr>
              <a:t> </a:t>
            </a:r>
            <a:r>
              <a:rPr lang="en-GB" sz="2200" dirty="0">
                <a:solidFill>
                  <a:schemeClr val="tx1"/>
                </a:solidFill>
              </a:rPr>
              <a:t>Budget flexibility (— Article 5.5)</a:t>
            </a:r>
            <a:r>
              <a:rPr lang="el-GR" sz="2200" dirty="0">
                <a:solidFill>
                  <a:schemeClr val="tx1"/>
                </a:solidFill>
              </a:rPr>
              <a:t>;</a:t>
            </a:r>
            <a:r>
              <a:rPr lang="en-GB" sz="2200" dirty="0">
                <a:solidFill>
                  <a:schemeClr val="tx1"/>
                </a:solidFill>
              </a:rPr>
              <a:t> With regard to Article 5.5, an amendment is required if budget transfers from budget category Inclusion support for participants exceed 15% of the total funds in that category. </a:t>
            </a:r>
          </a:p>
          <a:p>
            <a:pPr marL="342900" indent="-342900">
              <a:buFont typeface="Wingdings" panose="05000000000000000000" pitchFamily="2" charset="2"/>
              <a:buChar char="§"/>
            </a:pPr>
            <a:endParaRPr lang="el-GR" sz="2200" dirty="0">
              <a:solidFill>
                <a:srgbClr val="1EA7AE"/>
              </a:solidFill>
            </a:endParaRPr>
          </a:p>
          <a:p>
            <a:pPr marL="342900" indent="-342900">
              <a:buFont typeface="Wingdings" panose="05000000000000000000" pitchFamily="2" charset="2"/>
              <a:buChar char="§"/>
            </a:pPr>
            <a:r>
              <a:rPr lang="el-GR" sz="2200" dirty="0">
                <a:solidFill>
                  <a:srgbClr val="1EA7AE"/>
                </a:solidFill>
              </a:rPr>
              <a:t>Αλλαγή στη διάρκεια του σχεδίου με μέγιστη συνολική διάρκεια 18 μήνες</a:t>
            </a:r>
            <a:endParaRPr lang="en-US" sz="2200" dirty="0">
              <a:solidFill>
                <a:srgbClr val="1EA7AE"/>
              </a:solidFill>
            </a:endParaRP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21148" y="5941526"/>
            <a:ext cx="800068" cy="685416"/>
          </a:xfrm>
          <a:prstGeom prst="rect">
            <a:avLst/>
          </a:prstGeom>
        </p:spPr>
      </p:pic>
      <p:sp>
        <p:nvSpPr>
          <p:cNvPr id="4" name="Right Brace 3">
            <a:extLst>
              <a:ext uri="{FF2B5EF4-FFF2-40B4-BE49-F238E27FC236}">
                <a16:creationId xmlns:a16="http://schemas.microsoft.com/office/drawing/2014/main" id="{5EE6F102-D1B7-18B3-041D-C046999C003F}"/>
              </a:ext>
            </a:extLst>
          </p:cNvPr>
          <p:cNvSpPr/>
          <p:nvPr/>
        </p:nvSpPr>
        <p:spPr>
          <a:xfrm>
            <a:off x="4147513" y="2226202"/>
            <a:ext cx="419774" cy="1580072"/>
          </a:xfrm>
          <a:prstGeom prst="rightBrace">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5" name="TextBox 4">
            <a:extLst>
              <a:ext uri="{FF2B5EF4-FFF2-40B4-BE49-F238E27FC236}">
                <a16:creationId xmlns:a16="http://schemas.microsoft.com/office/drawing/2014/main" id="{F3DE2876-7B85-94EE-BA16-B7D73AF8F745}"/>
              </a:ext>
            </a:extLst>
          </p:cNvPr>
          <p:cNvSpPr txBox="1"/>
          <p:nvPr/>
        </p:nvSpPr>
        <p:spPr>
          <a:xfrm>
            <a:off x="4713865" y="2416073"/>
            <a:ext cx="1432177" cy="1200329"/>
          </a:xfrm>
          <a:prstGeom prst="rect">
            <a:avLst/>
          </a:prstGeom>
          <a:noFill/>
        </p:spPr>
        <p:txBody>
          <a:bodyPr wrap="square" rtlCol="0">
            <a:spAutoFit/>
          </a:bodyPr>
          <a:lstStyle/>
          <a:p>
            <a:r>
              <a:rPr lang="el-GR" b="1" dirty="0"/>
              <a:t>Απαιτείται αλλαγή και στο σύστημα </a:t>
            </a:r>
            <a:r>
              <a:rPr lang="en-US" b="1" dirty="0"/>
              <a:t>ORS</a:t>
            </a:r>
          </a:p>
        </p:txBody>
      </p:sp>
    </p:spTree>
    <p:extLst>
      <p:ext uri="{BB962C8B-B14F-4D97-AF65-F5344CB8AC3E}">
        <p14:creationId xmlns:p14="http://schemas.microsoft.com/office/powerpoint/2010/main" val="38730722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087B01-622F-3BDB-591C-2C7A5AE079B4}"/>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166DEEB6-E27B-BA64-C683-652AF8D57008}"/>
              </a:ext>
            </a:extLst>
          </p:cNvPr>
          <p:cNvSpPr txBox="1"/>
          <p:nvPr/>
        </p:nvSpPr>
        <p:spPr>
          <a:xfrm>
            <a:off x="444394" y="-46788"/>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3" name="TextBox 22">
            <a:extLst>
              <a:ext uri="{FF2B5EF4-FFF2-40B4-BE49-F238E27FC236}">
                <a16:creationId xmlns:a16="http://schemas.microsoft.com/office/drawing/2014/main" id="{06C11326-286E-B2BB-82B1-9C030E62B60C}"/>
              </a:ext>
            </a:extLst>
          </p:cNvPr>
          <p:cNvSpPr txBox="1"/>
          <p:nvPr/>
        </p:nvSpPr>
        <p:spPr>
          <a:xfrm>
            <a:off x="596794" y="105612"/>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5" name="Rectangle 24">
            <a:extLst>
              <a:ext uri="{FF2B5EF4-FFF2-40B4-BE49-F238E27FC236}">
                <a16:creationId xmlns:a16="http://schemas.microsoft.com/office/drawing/2014/main" id="{7BF8B618-F27A-8F89-EF25-904DFF3797C8}"/>
              </a:ext>
            </a:extLst>
          </p:cNvPr>
          <p:cNvSpPr/>
          <p:nvPr/>
        </p:nvSpPr>
        <p:spPr>
          <a:xfrm>
            <a:off x="0" y="-2883"/>
            <a:ext cx="8656320" cy="483217"/>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a:extLst>
              <a:ext uri="{FF2B5EF4-FFF2-40B4-BE49-F238E27FC236}">
                <a16:creationId xmlns:a16="http://schemas.microsoft.com/office/drawing/2014/main" id="{EB59022F-E3C8-03FF-ABC4-25FD7F48B2E8}"/>
              </a:ext>
            </a:extLst>
          </p:cNvPr>
          <p:cNvSpPr txBox="1"/>
          <p:nvPr/>
        </p:nvSpPr>
        <p:spPr>
          <a:xfrm>
            <a:off x="107649" y="-7497"/>
            <a:ext cx="5301388" cy="492443"/>
          </a:xfrm>
          <a:prstGeom prst="rect">
            <a:avLst/>
          </a:prstGeom>
          <a:noFill/>
        </p:spPr>
        <p:txBody>
          <a:bodyPr wrap="none" rtlCol="0">
            <a:spAutoFit/>
          </a:bodyPr>
          <a:lstStyle>
            <a:defPPr>
              <a:defRPr lang="en-US"/>
            </a:defPPr>
            <a:lvl1pPr>
              <a:defRPr sz="2600" b="1">
                <a:solidFill>
                  <a:schemeClr val="bg1"/>
                </a:solidFill>
              </a:defRPr>
            </a:lvl1pPr>
          </a:lstStyle>
          <a:p>
            <a:r>
              <a:rPr lang="el-GR" dirty="0"/>
              <a:t>ΑΛΛΑΓΕΣ - ΤΡΟΠΟΠΟΙΗΣΕΙΣ ΣΧΕΔΙΩΝ</a:t>
            </a:r>
          </a:p>
        </p:txBody>
      </p:sp>
      <p:grpSp>
        <p:nvGrpSpPr>
          <p:cNvPr id="18" name="Group 17">
            <a:extLst>
              <a:ext uri="{FF2B5EF4-FFF2-40B4-BE49-F238E27FC236}">
                <a16:creationId xmlns:a16="http://schemas.microsoft.com/office/drawing/2014/main" id="{C6BA7FA6-43CB-9D54-9150-1D155A4EDF21}"/>
              </a:ext>
            </a:extLst>
          </p:cNvPr>
          <p:cNvGrpSpPr/>
          <p:nvPr/>
        </p:nvGrpSpPr>
        <p:grpSpPr>
          <a:xfrm rot="10800000">
            <a:off x="4632960" y="24"/>
            <a:ext cx="7559040" cy="483216"/>
            <a:chOff x="0" y="0"/>
            <a:chExt cx="6023006" cy="1453896"/>
          </a:xfrm>
        </p:grpSpPr>
        <p:sp>
          <p:nvSpPr>
            <p:cNvPr id="19" name="Rectangle 18">
              <a:extLst>
                <a:ext uri="{FF2B5EF4-FFF2-40B4-BE49-F238E27FC236}">
                  <a16:creationId xmlns:a16="http://schemas.microsoft.com/office/drawing/2014/main" id="{4FD3385C-3716-377F-68CD-F3E70FD22099}"/>
                </a:ext>
              </a:extLst>
            </p:cNvPr>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Isosceles Triangle 21">
              <a:extLst>
                <a:ext uri="{FF2B5EF4-FFF2-40B4-BE49-F238E27FC236}">
                  <a16:creationId xmlns:a16="http://schemas.microsoft.com/office/drawing/2014/main" id="{8F4E8414-BD59-986C-C697-EED649EF07C5}"/>
                </a:ext>
              </a:extLst>
            </p:cNvPr>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11" name="Rectangle 10">
            <a:extLst>
              <a:ext uri="{FF2B5EF4-FFF2-40B4-BE49-F238E27FC236}">
                <a16:creationId xmlns:a16="http://schemas.microsoft.com/office/drawing/2014/main" id="{31C100DB-3BE9-DA5A-1E87-2B442E7638D6}"/>
              </a:ext>
            </a:extLst>
          </p:cNvPr>
          <p:cNvSpPr/>
          <p:nvPr/>
        </p:nvSpPr>
        <p:spPr>
          <a:xfrm>
            <a:off x="444394" y="1488985"/>
            <a:ext cx="11303212" cy="4170975"/>
          </a:xfrm>
          <a:prstGeom prst="rect">
            <a:avLst/>
          </a:prstGeom>
          <a:solidFill>
            <a:srgbClr val="9D72B5">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1000"/>
              </a:spcAft>
            </a:pPr>
            <a:endParaRPr lang="el-GR" sz="2000" dirty="0">
              <a:solidFill>
                <a:srgbClr val="9D72B5"/>
              </a:solidFill>
            </a:endParaRPr>
          </a:p>
        </p:txBody>
      </p:sp>
      <p:pic>
        <p:nvPicPr>
          <p:cNvPr id="16" name="Picture 15">
            <a:extLst>
              <a:ext uri="{FF2B5EF4-FFF2-40B4-BE49-F238E27FC236}">
                <a16:creationId xmlns:a16="http://schemas.microsoft.com/office/drawing/2014/main" id="{C9BE85F0-5A56-4481-BE7E-56E7659D5CF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21148" y="5941526"/>
            <a:ext cx="800068" cy="685416"/>
          </a:xfrm>
          <a:prstGeom prst="rect">
            <a:avLst/>
          </a:prstGeom>
        </p:spPr>
      </p:pic>
      <p:sp>
        <p:nvSpPr>
          <p:cNvPr id="14" name="TextBox 13">
            <a:extLst>
              <a:ext uri="{FF2B5EF4-FFF2-40B4-BE49-F238E27FC236}">
                <a16:creationId xmlns:a16="http://schemas.microsoft.com/office/drawing/2014/main" id="{C2675367-ABA9-762C-96F4-0D6D6D883940}"/>
              </a:ext>
            </a:extLst>
          </p:cNvPr>
          <p:cNvSpPr txBox="1"/>
          <p:nvPr/>
        </p:nvSpPr>
        <p:spPr>
          <a:xfrm>
            <a:off x="444394" y="1069293"/>
            <a:ext cx="11349288" cy="4426853"/>
          </a:xfrm>
          <a:prstGeom prst="rect">
            <a:avLst/>
          </a:prstGeom>
          <a:noFill/>
        </p:spPr>
        <p:txBody>
          <a:bodyPr wrap="square">
            <a:spAutoFit/>
          </a:bodyPr>
          <a:lstStyle/>
          <a:p>
            <a:pPr algn="just">
              <a:spcAft>
                <a:spcPts val="1000"/>
              </a:spcAft>
            </a:pPr>
            <a:endParaRPr lang="el-GR" sz="2400" dirty="0">
              <a:solidFill>
                <a:schemeClr val="tx1"/>
              </a:solidFill>
            </a:endParaRPr>
          </a:p>
          <a:p>
            <a:pPr algn="just">
              <a:spcAft>
                <a:spcPts val="1000"/>
              </a:spcAft>
            </a:pPr>
            <a:r>
              <a:rPr lang="el-GR" sz="2400" dirty="0">
                <a:solidFill>
                  <a:schemeClr val="tx1"/>
                </a:solidFill>
              </a:rPr>
              <a:t>Για </a:t>
            </a:r>
            <a:r>
              <a:rPr lang="el-GR" sz="2400" b="1" dirty="0">
                <a:solidFill>
                  <a:schemeClr val="tx1"/>
                </a:solidFill>
              </a:rPr>
              <a:t>αλλαγές στον αριθμό, το είδος και τη διάρκεια</a:t>
            </a:r>
            <a:r>
              <a:rPr lang="el-GR" sz="2400" dirty="0">
                <a:solidFill>
                  <a:schemeClr val="tx1"/>
                </a:solidFill>
              </a:rPr>
              <a:t> των δραστηριοτήτων </a:t>
            </a:r>
            <a:r>
              <a:rPr lang="el-GR" sz="2400" b="1" dirty="0">
                <a:solidFill>
                  <a:schemeClr val="tx1"/>
                </a:solidFill>
              </a:rPr>
              <a:t>δεν απαιτείται τροποποίηση</a:t>
            </a:r>
            <a:r>
              <a:rPr lang="el-GR" sz="2400" dirty="0">
                <a:solidFill>
                  <a:schemeClr val="tx1"/>
                </a:solidFill>
              </a:rPr>
              <a:t> της Συμφωνίας, </a:t>
            </a:r>
            <a:r>
              <a:rPr lang="el-GR" sz="2400" u="sng" dirty="0">
                <a:solidFill>
                  <a:schemeClr val="tx1"/>
                </a:solidFill>
              </a:rPr>
              <a:t>δεδομένου ότι αυτές συνεχίζουν να συμβάλλουν με ποιοτικό τρόπο στην επίτευξη των στόχων του σχεδίου και ότι δεν παραβιάζεται ο κανόνας για </a:t>
            </a:r>
            <a:r>
              <a:rPr lang="en-US" sz="2400" u="sng" dirty="0">
                <a:solidFill>
                  <a:schemeClr val="tx1"/>
                </a:solidFill>
              </a:rPr>
              <a:t>Budget flexibility</a:t>
            </a:r>
            <a:r>
              <a:rPr lang="en-US" sz="2400" dirty="0">
                <a:solidFill>
                  <a:schemeClr val="tx1"/>
                </a:solidFill>
              </a:rPr>
              <a:t> </a:t>
            </a:r>
            <a:r>
              <a:rPr lang="en-GB" sz="2400" dirty="0"/>
              <a:t>(— Article 5.5)</a:t>
            </a:r>
            <a:endParaRPr lang="el-GR" sz="2400" dirty="0"/>
          </a:p>
          <a:p>
            <a:pPr algn="just">
              <a:spcAft>
                <a:spcPts val="1000"/>
              </a:spcAft>
            </a:pPr>
            <a:endParaRPr lang="el-GR" sz="2400" dirty="0"/>
          </a:p>
          <a:p>
            <a:pPr algn="just">
              <a:spcAft>
                <a:spcPts val="1000"/>
              </a:spcAft>
            </a:pPr>
            <a:endParaRPr lang="el-GR" sz="2400" dirty="0"/>
          </a:p>
          <a:p>
            <a:pPr algn="just">
              <a:spcAft>
                <a:spcPts val="1000"/>
              </a:spcAft>
            </a:pPr>
            <a:endParaRPr lang="el-GR" sz="2400" dirty="0"/>
          </a:p>
          <a:p>
            <a:pPr algn="just">
              <a:spcAft>
                <a:spcPts val="1000"/>
              </a:spcAft>
            </a:pPr>
            <a:r>
              <a:rPr lang="el-GR" sz="2400" dirty="0">
                <a:solidFill>
                  <a:schemeClr val="tx1"/>
                </a:solidFill>
              </a:rPr>
              <a:t>Προτού προβείτε</a:t>
            </a:r>
            <a:r>
              <a:rPr lang="en-US" sz="2400" dirty="0">
                <a:solidFill>
                  <a:schemeClr val="tx1"/>
                </a:solidFill>
              </a:rPr>
              <a:t> </a:t>
            </a:r>
            <a:r>
              <a:rPr lang="el-GR" sz="2400" dirty="0">
                <a:solidFill>
                  <a:schemeClr val="tx1"/>
                </a:solidFill>
              </a:rPr>
              <a:t>σε μία τέτοια αλλαγή, επικοινωνήστε με τον αρμόδιο Λειτουργό της </a:t>
            </a:r>
            <a:r>
              <a:rPr lang="el-GR" sz="2400" dirty="0"/>
              <a:t>Δ</a:t>
            </a:r>
            <a:r>
              <a:rPr lang="el-GR" sz="2400" dirty="0">
                <a:solidFill>
                  <a:schemeClr val="tx1"/>
                </a:solidFill>
              </a:rPr>
              <a:t>ράσης, για να επιβεβαιώσετε ότι δεν παραβιάζεται κάποιους από τους κανονισμούς της</a:t>
            </a:r>
            <a:endParaRPr lang="en-US" sz="2400" dirty="0">
              <a:solidFill>
                <a:schemeClr val="tx1"/>
              </a:solidFill>
            </a:endParaRPr>
          </a:p>
        </p:txBody>
      </p:sp>
      <p:sp>
        <p:nvSpPr>
          <p:cNvPr id="3" name="Arrow: Down 2">
            <a:extLst>
              <a:ext uri="{FF2B5EF4-FFF2-40B4-BE49-F238E27FC236}">
                <a16:creationId xmlns:a16="http://schemas.microsoft.com/office/drawing/2014/main" id="{D929183D-09E5-93C8-6702-507C4FD4D4D5}"/>
              </a:ext>
            </a:extLst>
          </p:cNvPr>
          <p:cNvSpPr/>
          <p:nvPr/>
        </p:nvSpPr>
        <p:spPr>
          <a:xfrm>
            <a:off x="5517572" y="3574473"/>
            <a:ext cx="578427" cy="777187"/>
          </a:xfrm>
          <a:prstGeom prst="downArrow">
            <a:avLst/>
          </a:prstGeom>
          <a:solidFill>
            <a:srgbClr val="16858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Y" dirty="0">
              <a:highlight>
                <a:srgbClr val="168586"/>
              </a:highlight>
            </a:endParaRPr>
          </a:p>
        </p:txBody>
      </p:sp>
    </p:spTree>
    <p:extLst>
      <p:ext uri="{BB962C8B-B14F-4D97-AF65-F5344CB8AC3E}">
        <p14:creationId xmlns:p14="http://schemas.microsoft.com/office/powerpoint/2010/main" val="330338720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11F5FC-8E87-241A-26E9-2EE1F6F89D39}"/>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9E367ADF-7B21-92B0-3AB9-44E52AA467D9}"/>
              </a:ext>
            </a:extLst>
          </p:cNvPr>
          <p:cNvSpPr txBox="1"/>
          <p:nvPr/>
        </p:nvSpPr>
        <p:spPr>
          <a:xfrm>
            <a:off x="444394" y="-46788"/>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3" name="TextBox 22">
            <a:extLst>
              <a:ext uri="{FF2B5EF4-FFF2-40B4-BE49-F238E27FC236}">
                <a16:creationId xmlns:a16="http://schemas.microsoft.com/office/drawing/2014/main" id="{2442632C-01AB-3EDE-D7D0-BE2F7FD8FBFA}"/>
              </a:ext>
            </a:extLst>
          </p:cNvPr>
          <p:cNvSpPr txBox="1"/>
          <p:nvPr/>
        </p:nvSpPr>
        <p:spPr>
          <a:xfrm>
            <a:off x="596794" y="105612"/>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5" name="Rectangle 24">
            <a:extLst>
              <a:ext uri="{FF2B5EF4-FFF2-40B4-BE49-F238E27FC236}">
                <a16:creationId xmlns:a16="http://schemas.microsoft.com/office/drawing/2014/main" id="{0192F8C1-9618-AEFF-86F9-B719A36FEB66}"/>
              </a:ext>
            </a:extLst>
          </p:cNvPr>
          <p:cNvSpPr/>
          <p:nvPr/>
        </p:nvSpPr>
        <p:spPr>
          <a:xfrm>
            <a:off x="0" y="-2883"/>
            <a:ext cx="8656320" cy="483217"/>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a:extLst>
              <a:ext uri="{FF2B5EF4-FFF2-40B4-BE49-F238E27FC236}">
                <a16:creationId xmlns:a16="http://schemas.microsoft.com/office/drawing/2014/main" id="{106D4ECB-C8DB-C9E6-36A6-AE7345322B97}"/>
              </a:ext>
            </a:extLst>
          </p:cNvPr>
          <p:cNvSpPr txBox="1"/>
          <p:nvPr/>
        </p:nvSpPr>
        <p:spPr>
          <a:xfrm>
            <a:off x="107649" y="-7497"/>
            <a:ext cx="5301388" cy="492443"/>
          </a:xfrm>
          <a:prstGeom prst="rect">
            <a:avLst/>
          </a:prstGeom>
          <a:noFill/>
        </p:spPr>
        <p:txBody>
          <a:bodyPr wrap="none" rtlCol="0">
            <a:spAutoFit/>
          </a:bodyPr>
          <a:lstStyle>
            <a:defPPr>
              <a:defRPr lang="en-US"/>
            </a:defPPr>
            <a:lvl1pPr>
              <a:defRPr sz="2600" b="1">
                <a:solidFill>
                  <a:schemeClr val="bg1"/>
                </a:solidFill>
              </a:defRPr>
            </a:lvl1pPr>
          </a:lstStyle>
          <a:p>
            <a:r>
              <a:rPr lang="el-GR" dirty="0"/>
              <a:t>ΑΛΛΑΓΕΣ - ΤΡΟΠΟΠΟΙΗΣΕΙΣ ΣΧΕΔΙΩΝ</a:t>
            </a:r>
          </a:p>
        </p:txBody>
      </p:sp>
      <p:grpSp>
        <p:nvGrpSpPr>
          <p:cNvPr id="18" name="Group 17">
            <a:extLst>
              <a:ext uri="{FF2B5EF4-FFF2-40B4-BE49-F238E27FC236}">
                <a16:creationId xmlns:a16="http://schemas.microsoft.com/office/drawing/2014/main" id="{687605E9-3870-975B-B4CE-F16842F69DCC}"/>
              </a:ext>
            </a:extLst>
          </p:cNvPr>
          <p:cNvGrpSpPr/>
          <p:nvPr/>
        </p:nvGrpSpPr>
        <p:grpSpPr>
          <a:xfrm rot="10800000">
            <a:off x="4632960" y="24"/>
            <a:ext cx="7559040" cy="483216"/>
            <a:chOff x="0" y="0"/>
            <a:chExt cx="6023006" cy="1453896"/>
          </a:xfrm>
        </p:grpSpPr>
        <p:sp>
          <p:nvSpPr>
            <p:cNvPr id="19" name="Rectangle 18">
              <a:extLst>
                <a:ext uri="{FF2B5EF4-FFF2-40B4-BE49-F238E27FC236}">
                  <a16:creationId xmlns:a16="http://schemas.microsoft.com/office/drawing/2014/main" id="{00F051F4-A6EF-B956-42B0-54F67828DD17}"/>
                </a:ext>
              </a:extLst>
            </p:cNvPr>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Isosceles Triangle 21">
              <a:extLst>
                <a:ext uri="{FF2B5EF4-FFF2-40B4-BE49-F238E27FC236}">
                  <a16:creationId xmlns:a16="http://schemas.microsoft.com/office/drawing/2014/main" id="{72B92F88-6DA6-5AA4-E238-4AE9DEE5881C}"/>
                </a:ext>
              </a:extLst>
            </p:cNvPr>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11" name="Rectangle 10">
            <a:extLst>
              <a:ext uri="{FF2B5EF4-FFF2-40B4-BE49-F238E27FC236}">
                <a16:creationId xmlns:a16="http://schemas.microsoft.com/office/drawing/2014/main" id="{AE94F9F0-8316-9E14-5E44-F8224923B7E2}"/>
              </a:ext>
            </a:extLst>
          </p:cNvPr>
          <p:cNvSpPr/>
          <p:nvPr/>
        </p:nvSpPr>
        <p:spPr>
          <a:xfrm>
            <a:off x="278780" y="1160987"/>
            <a:ext cx="11491863" cy="4170975"/>
          </a:xfrm>
          <a:prstGeom prst="rect">
            <a:avLst/>
          </a:prstGeom>
          <a:solidFill>
            <a:srgbClr val="9D72B5">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1000"/>
              </a:spcAft>
            </a:pPr>
            <a:endParaRPr lang="el-GR" sz="2000" dirty="0">
              <a:solidFill>
                <a:srgbClr val="9D72B5"/>
              </a:solidFill>
            </a:endParaRPr>
          </a:p>
        </p:txBody>
      </p:sp>
      <p:pic>
        <p:nvPicPr>
          <p:cNvPr id="16" name="Picture 15">
            <a:extLst>
              <a:ext uri="{FF2B5EF4-FFF2-40B4-BE49-F238E27FC236}">
                <a16:creationId xmlns:a16="http://schemas.microsoft.com/office/drawing/2014/main" id="{278A93F8-F950-EDA0-2659-0365BC88BB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21148" y="5941526"/>
            <a:ext cx="800068" cy="685416"/>
          </a:xfrm>
          <a:prstGeom prst="rect">
            <a:avLst/>
          </a:prstGeom>
        </p:spPr>
      </p:pic>
      <p:sp>
        <p:nvSpPr>
          <p:cNvPr id="14" name="TextBox 13">
            <a:extLst>
              <a:ext uri="{FF2B5EF4-FFF2-40B4-BE49-F238E27FC236}">
                <a16:creationId xmlns:a16="http://schemas.microsoft.com/office/drawing/2014/main" id="{ED19C377-3A99-2A49-E4C8-6B626ADF3010}"/>
              </a:ext>
            </a:extLst>
          </p:cNvPr>
          <p:cNvSpPr txBox="1"/>
          <p:nvPr/>
        </p:nvSpPr>
        <p:spPr>
          <a:xfrm>
            <a:off x="421356" y="1162692"/>
            <a:ext cx="11349288" cy="4924425"/>
          </a:xfrm>
          <a:prstGeom prst="rect">
            <a:avLst/>
          </a:prstGeom>
          <a:noFill/>
        </p:spPr>
        <p:txBody>
          <a:bodyPr wrap="square">
            <a:spAutoFit/>
          </a:bodyPr>
          <a:lstStyle/>
          <a:p>
            <a:pPr algn="just">
              <a:spcAft>
                <a:spcPts val="1000"/>
              </a:spcAft>
            </a:pPr>
            <a:endParaRPr lang="el-GR" sz="2400" dirty="0">
              <a:solidFill>
                <a:schemeClr val="tx1"/>
              </a:solidFill>
            </a:endParaRPr>
          </a:p>
          <a:p>
            <a:pPr algn="ctr">
              <a:spcAft>
                <a:spcPts val="1000"/>
              </a:spcAft>
            </a:pPr>
            <a:r>
              <a:rPr lang="el-GR" sz="2800" b="1" dirty="0">
                <a:solidFill>
                  <a:schemeClr val="tx1"/>
                </a:solidFill>
              </a:rPr>
              <a:t>Για τις αλλαγές που απαιτούν τροποποίηση της Συμφωνίας, αποστέλνεται γραπτό αίτημα προς το ΙΔΕΠ, πριν από τη διεξαγωγή της δραστηριότητας που αφορά η τροποποίηση</a:t>
            </a:r>
          </a:p>
          <a:p>
            <a:pPr algn="ctr">
              <a:spcAft>
                <a:spcPts val="1000"/>
              </a:spcAft>
            </a:pPr>
            <a:endParaRPr lang="el-GR" sz="2800" b="1" dirty="0"/>
          </a:p>
          <a:p>
            <a:pPr algn="ctr">
              <a:spcAft>
                <a:spcPts val="1000"/>
              </a:spcAft>
            </a:pPr>
            <a:r>
              <a:rPr lang="el-GR" sz="2800" b="1" dirty="0"/>
              <a:t>Το ΙΔΕΠ διατηρεί το δικαίωμα να απορρίψει ένα αίτημα για τροποποίηση, εάν δεν το θεωρήσει επαρκώς αιτιολογημένο</a:t>
            </a:r>
            <a:endParaRPr lang="el-GR" sz="2800" b="1" dirty="0">
              <a:solidFill>
                <a:schemeClr val="tx1"/>
              </a:solidFill>
            </a:endParaRPr>
          </a:p>
          <a:p>
            <a:pPr algn="just">
              <a:spcAft>
                <a:spcPts val="1000"/>
              </a:spcAft>
            </a:pPr>
            <a:endParaRPr lang="el-GR" sz="2400" dirty="0"/>
          </a:p>
          <a:p>
            <a:pPr algn="just">
              <a:spcAft>
                <a:spcPts val="1000"/>
              </a:spcAft>
            </a:pPr>
            <a:endParaRPr lang="el-GR" sz="2400" dirty="0"/>
          </a:p>
          <a:p>
            <a:pPr algn="just">
              <a:spcAft>
                <a:spcPts val="1000"/>
              </a:spcAft>
            </a:pPr>
            <a:endParaRPr lang="el-GR" sz="2400" dirty="0"/>
          </a:p>
        </p:txBody>
      </p:sp>
    </p:spTree>
    <p:extLst>
      <p:ext uri="{BB962C8B-B14F-4D97-AF65-F5344CB8AC3E}">
        <p14:creationId xmlns:p14="http://schemas.microsoft.com/office/powerpoint/2010/main" val="219577698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4003039" y="0"/>
            <a:ext cx="8188961" cy="4033525"/>
          </a:xfrm>
          <a:prstGeom prst="rect">
            <a:avLst/>
          </a:prstGeom>
          <a:solidFill>
            <a:srgbClr val="1EA7A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28439" y="4096580"/>
            <a:ext cx="1743345" cy="1493520"/>
          </a:xfrm>
          <a:prstGeom prst="rect">
            <a:avLst/>
          </a:prstGeom>
        </p:spPr>
      </p:pic>
      <p:grpSp>
        <p:nvGrpSpPr>
          <p:cNvPr id="10" name="Group 9"/>
          <p:cNvGrpSpPr/>
          <p:nvPr/>
        </p:nvGrpSpPr>
        <p:grpSpPr>
          <a:xfrm>
            <a:off x="0" y="1"/>
            <a:ext cx="5890260" cy="4033520"/>
            <a:chOff x="0" y="0"/>
            <a:chExt cx="6023006" cy="1238789"/>
          </a:xfrm>
          <a:solidFill>
            <a:srgbClr val="1EA7AE"/>
          </a:solidFill>
        </p:grpSpPr>
        <p:sp>
          <p:nvSpPr>
            <p:cNvPr id="8" name="Rectangle 7"/>
            <p:cNvSpPr/>
            <p:nvPr/>
          </p:nvSpPr>
          <p:spPr>
            <a:xfrm>
              <a:off x="0" y="0"/>
              <a:ext cx="4526280" cy="123878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Isosceles Triangle 8"/>
            <p:cNvSpPr/>
            <p:nvPr/>
          </p:nvSpPr>
          <p:spPr>
            <a:xfrm>
              <a:off x="3111209" y="0"/>
              <a:ext cx="2911797" cy="1238789"/>
            </a:xfrm>
            <a:prstGeom prst="triangle">
              <a:avLst>
                <a:gd name="adj" fmla="val 4877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5" name="TextBox 4"/>
          <p:cNvSpPr txBox="1"/>
          <p:nvPr/>
        </p:nvSpPr>
        <p:spPr>
          <a:xfrm>
            <a:off x="338936" y="3085565"/>
            <a:ext cx="4825637" cy="713272"/>
          </a:xfrm>
          <a:prstGeom prst="rect">
            <a:avLst/>
          </a:prstGeom>
          <a:noFill/>
        </p:spPr>
        <p:txBody>
          <a:bodyPr wrap="square" rtlCol="0">
            <a:spAutoFit/>
          </a:bodyPr>
          <a:lstStyle/>
          <a:p>
            <a:pPr>
              <a:lnSpc>
                <a:spcPct val="150000"/>
              </a:lnSpc>
            </a:pPr>
            <a:r>
              <a:rPr lang="el-GR" sz="3000" b="1" dirty="0">
                <a:solidFill>
                  <a:schemeClr val="bg1"/>
                </a:solidFill>
              </a:rPr>
              <a:t>10. ΕΛΕΓΧΟΙ</a:t>
            </a:r>
          </a:p>
        </p:txBody>
      </p:sp>
      <p:sp>
        <p:nvSpPr>
          <p:cNvPr id="15" name="Rectangle 14"/>
          <p:cNvSpPr/>
          <p:nvPr/>
        </p:nvSpPr>
        <p:spPr>
          <a:xfrm>
            <a:off x="-8616" y="5674180"/>
            <a:ext cx="12200616" cy="1183821"/>
          </a:xfrm>
          <a:prstGeom prst="rect">
            <a:avLst/>
          </a:prstGeom>
          <a:gradFill flip="none" rotWithShape="1">
            <a:gsLst>
              <a:gs pos="0">
                <a:schemeClr val="accent1">
                  <a:lumMod val="5000"/>
                  <a:lumOff val="95000"/>
                </a:schemeClr>
              </a:gs>
              <a:gs pos="74000">
                <a:srgbClr val="9D72B5"/>
              </a:gs>
              <a:gs pos="83000">
                <a:srgbClr val="9D72B5"/>
              </a:gs>
              <a:gs pos="100000">
                <a:srgbClr val="9D72B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p:cNvSpPr txBox="1"/>
          <p:nvPr/>
        </p:nvSpPr>
        <p:spPr>
          <a:xfrm>
            <a:off x="8670931" y="5758258"/>
            <a:ext cx="3200853" cy="707886"/>
          </a:xfrm>
          <a:prstGeom prst="rect">
            <a:avLst/>
          </a:prstGeom>
          <a:noFill/>
        </p:spPr>
        <p:txBody>
          <a:bodyPr wrap="square" rtlCol="0">
            <a:spAutoFit/>
          </a:bodyPr>
          <a:lstStyle/>
          <a:p>
            <a:pPr algn="r"/>
            <a:r>
              <a:rPr lang="el-GR" sz="2000" b="1" dirty="0">
                <a:solidFill>
                  <a:schemeClr val="bg1"/>
                </a:solidFill>
              </a:rPr>
              <a:t>ΒΔ1 – ΔΙΑΧΕΙΡΙΣΗ ΣΧΕΔΙΩΝ</a:t>
            </a:r>
          </a:p>
          <a:p>
            <a:pPr algn="r"/>
            <a:r>
              <a:rPr lang="el-GR" sz="2000" b="1" dirty="0">
                <a:solidFill>
                  <a:schemeClr val="bg1"/>
                </a:solidFill>
              </a:rPr>
              <a:t>ΜΙΚΡΗΣ ΔΙΑΡΚΕΙΑΣ (122)</a:t>
            </a:r>
          </a:p>
        </p:txBody>
      </p:sp>
    </p:spTree>
    <p:extLst>
      <p:ext uri="{BB962C8B-B14F-4D97-AF65-F5344CB8AC3E}">
        <p14:creationId xmlns:p14="http://schemas.microsoft.com/office/powerpoint/2010/main" val="152526963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394" y="-46788"/>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3" name="TextBox 22"/>
          <p:cNvSpPr txBox="1"/>
          <p:nvPr/>
        </p:nvSpPr>
        <p:spPr>
          <a:xfrm>
            <a:off x="596794" y="105612"/>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5" name="Rectangle 24"/>
          <p:cNvSpPr/>
          <p:nvPr/>
        </p:nvSpPr>
        <p:spPr>
          <a:xfrm>
            <a:off x="0" y="-2883"/>
            <a:ext cx="8656320" cy="483217"/>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 name="Group 17"/>
          <p:cNvGrpSpPr/>
          <p:nvPr/>
        </p:nvGrpSpPr>
        <p:grpSpPr>
          <a:xfrm rot="10800000">
            <a:off x="4632960" y="24"/>
            <a:ext cx="7559040" cy="483216"/>
            <a:chOff x="0" y="0"/>
            <a:chExt cx="6023006" cy="1453896"/>
          </a:xfrm>
        </p:grpSpPr>
        <p:sp>
          <p:nvSpPr>
            <p:cNvPr id="19" name="Rectangle 18"/>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Isosceles Triangle 21"/>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14" name="Rectangle 13"/>
          <p:cNvSpPr/>
          <p:nvPr/>
        </p:nvSpPr>
        <p:spPr>
          <a:xfrm>
            <a:off x="202067" y="750518"/>
            <a:ext cx="11419115" cy="5150128"/>
          </a:xfrm>
          <a:prstGeom prst="rect">
            <a:avLst/>
          </a:prstGeom>
        </p:spPr>
        <p:txBody>
          <a:bodyPr wrap="square">
            <a:spAutoFit/>
          </a:bodyPr>
          <a:lstStyle/>
          <a:p>
            <a:pPr marR="64135" algn="ctr">
              <a:lnSpc>
                <a:spcPct val="150000"/>
              </a:lnSpc>
              <a:spcBef>
                <a:spcPts val="495"/>
              </a:spcBef>
              <a:spcAft>
                <a:spcPts val="1000"/>
              </a:spcAft>
            </a:pPr>
            <a:r>
              <a:rPr lang="el-GR" sz="22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ΕΙΔΗ ΕΛΕΓΧΩΝ </a:t>
            </a:r>
          </a:p>
          <a:p>
            <a:pPr marL="324000" indent="-342900" algn="just">
              <a:buFont typeface="Wingdings" panose="05000000000000000000" pitchFamily="2" charset="2"/>
              <a:buChar char="q"/>
            </a:pPr>
            <a:r>
              <a:rPr lang="en-US" sz="20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On-the-spot check during</a:t>
            </a:r>
            <a:r>
              <a:rPr lang="el-GR" sz="20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a:t>
            </a:r>
            <a:r>
              <a:rPr lang="en-US" sz="20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&amp; after the project implementation:  </a:t>
            </a:r>
            <a:r>
              <a:rPr lang="el-GR"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Διενεργείται κατά τη διάρκεια της υλοποίησης του έργου ή/ και μετά το τέλος του, ώστε η </a:t>
            </a:r>
            <a:r>
              <a:rPr lang="en-GB"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EY </a:t>
            </a:r>
            <a:r>
              <a:rPr lang="el-GR"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να </a:t>
            </a:r>
            <a:r>
              <a:rPr lang="el-GR" sz="20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επαληθεύει άμεσα την πραγματοποίηση και την </a:t>
            </a:r>
            <a:r>
              <a:rPr lang="el-GR" sz="2000" b="1" dirty="0" err="1">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επιλεξιμότητα</a:t>
            </a:r>
            <a:r>
              <a:rPr lang="el-GR" sz="20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όλων των δραστηριοτήτων</a:t>
            </a:r>
            <a:endParaRPr lang="el-GR"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a:p>
            <a:pPr marL="324000" indent="-342900" algn="just">
              <a:buFont typeface="Wingdings" panose="05000000000000000000" pitchFamily="2" charset="2"/>
              <a:buChar char="q"/>
            </a:pPr>
            <a:r>
              <a:rPr lang="en-US" sz="20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Final report check</a:t>
            </a:r>
            <a:r>
              <a:rPr lang="en-US"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a:t>
            </a:r>
            <a:r>
              <a:rPr lang="el-GR"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Έλεγχος τελικής έκθεσης</a:t>
            </a:r>
          </a:p>
          <a:p>
            <a:pPr marL="324000" marR="0" lvl="0" indent="-342900" algn="just" defTabSz="914400" rtl="0" eaLnBrk="1" fontAlgn="auto" latinLnBrk="0" hangingPunct="1">
              <a:buClrTx/>
              <a:buSzTx/>
              <a:buFont typeface="Wingdings" panose="05000000000000000000" pitchFamily="2" charset="2"/>
              <a:buChar char="q"/>
              <a:tabLst/>
              <a:defRPr/>
            </a:pPr>
            <a:r>
              <a:rPr kumimoji="0" lang="en-US" sz="2000" b="1" i="0" u="none" strike="noStrike" kern="1200" cap="none" spc="0" normalizeH="0" baseline="0" noProof="0" dirty="0">
                <a:ln>
                  <a:noFill/>
                </a:ln>
                <a:solidFill>
                  <a:prstClr val="black">
                    <a:lumMod val="75000"/>
                    <a:lumOff val="25000"/>
                  </a:prstClr>
                </a:solidFill>
                <a:effectLst/>
                <a:highlight>
                  <a:srgbClr val="FFFFFF"/>
                </a:highlight>
                <a:uLnTx/>
                <a:uFillTx/>
                <a:latin typeface="Calibri" panose="020F0502020204030204" pitchFamily="34" charset="0"/>
                <a:ea typeface="Calibri" panose="020F0502020204030204" pitchFamily="34" charset="0"/>
                <a:cs typeface="Calibri" panose="020F0502020204030204" pitchFamily="34" charset="0"/>
              </a:rPr>
              <a:t>System Check: </a:t>
            </a:r>
            <a:r>
              <a:rPr kumimoji="0" lang="el-GR" sz="2000" b="0" i="0" u="none" strike="noStrike" kern="1200" cap="none" spc="0" normalizeH="0" baseline="0" noProof="0" dirty="0">
                <a:ln>
                  <a:noFill/>
                </a:ln>
                <a:solidFill>
                  <a:prstClr val="black">
                    <a:lumMod val="75000"/>
                    <a:lumOff val="25000"/>
                  </a:prstClr>
                </a:solidFill>
                <a:effectLst/>
                <a:highlight>
                  <a:srgbClr val="FFFFFF"/>
                </a:highlight>
                <a:uLnTx/>
                <a:uFillTx/>
                <a:latin typeface="Calibri" panose="020F0502020204030204" pitchFamily="34" charset="0"/>
                <a:ea typeface="Calibri" panose="020F0502020204030204" pitchFamily="34" charset="0"/>
                <a:cs typeface="Calibri" panose="020F0502020204030204" pitchFamily="34" charset="0"/>
              </a:rPr>
              <a:t>Έλεγχος για διαπίστωση συμμόρφωσης του δικαιούχου σχετικά με τις δεσμεύσεις και τα πρότυπα εφαρμογής του προγράμματος </a:t>
            </a:r>
            <a:r>
              <a:rPr kumimoji="0" lang="en-US" sz="2000" b="0" i="0" u="none" strike="noStrike" kern="1200" cap="none" spc="0" normalizeH="0" baseline="0" noProof="0" dirty="0">
                <a:ln>
                  <a:noFill/>
                </a:ln>
                <a:solidFill>
                  <a:prstClr val="black">
                    <a:lumMod val="75000"/>
                    <a:lumOff val="25000"/>
                  </a:prstClr>
                </a:solidFill>
                <a:effectLst/>
                <a:highlight>
                  <a:srgbClr val="FFFFFF"/>
                </a:highlight>
                <a:uLnTx/>
                <a:uFillTx/>
                <a:latin typeface="Calibri" panose="020F0502020204030204" pitchFamily="34" charset="0"/>
                <a:ea typeface="Calibri" panose="020F0502020204030204" pitchFamily="34" charset="0"/>
                <a:cs typeface="Calibri" panose="020F0502020204030204" pitchFamily="34" charset="0"/>
              </a:rPr>
              <a:t>Erasmus+. </a:t>
            </a:r>
            <a:r>
              <a:rPr kumimoji="0" lang="el-GR" sz="2000" b="0" i="0" u="none" strike="noStrike" kern="1200" cap="none" spc="0" normalizeH="0" baseline="0" noProof="0" dirty="0">
                <a:ln>
                  <a:noFill/>
                </a:ln>
                <a:solidFill>
                  <a:prstClr val="black">
                    <a:lumMod val="75000"/>
                    <a:lumOff val="25000"/>
                  </a:prstClr>
                </a:solidFill>
                <a:effectLst/>
                <a:highlight>
                  <a:srgbClr val="FFFFFF"/>
                </a:highlight>
                <a:uLnTx/>
                <a:uFillTx/>
                <a:latin typeface="Calibri" panose="020F0502020204030204" pitchFamily="34" charset="0"/>
                <a:ea typeface="Calibri" panose="020F0502020204030204" pitchFamily="34" charset="0"/>
                <a:cs typeface="Calibri" panose="020F0502020204030204" pitchFamily="34" charset="0"/>
              </a:rPr>
              <a:t>Ελέγχονται περισσότερα από ένα Σχέδια του δικαιούχου, κάποια ανοικτά και κάποια κλειστά.</a:t>
            </a:r>
            <a:endParaRPr lang="en-US"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a:p>
            <a:pPr marL="324000" indent="-342900" algn="just">
              <a:buFont typeface="Wingdings" panose="05000000000000000000" pitchFamily="2" charset="2"/>
              <a:buChar char="q"/>
            </a:pPr>
            <a:r>
              <a:rPr lang="en-US" sz="20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Desk check:</a:t>
            </a:r>
            <a:r>
              <a:rPr lang="el-GR" sz="20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a:t>
            </a:r>
            <a:r>
              <a:rPr lang="el-GR"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Έλεγχος υποστηρικτικών αρχείων που διεξάγεται κατά το στάδιο της τελικής έκθεσης ή μετά από την υποβολή της. Ο δικαιούχος πρέπει να υποβάλει δικαιολογητικά για τις κατηγορίες του προϋπολογισμού</a:t>
            </a:r>
            <a:r>
              <a:rPr lang="en-GB"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a:t>
            </a:r>
            <a:r>
              <a:rPr lang="el-GR"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που θα ζητηθούν από το ΙΔΕΠ</a:t>
            </a:r>
          </a:p>
          <a:p>
            <a:pPr marL="324000" indent="-342900" algn="just">
              <a:buFont typeface="Wingdings" panose="05000000000000000000" pitchFamily="2" charset="2"/>
              <a:buChar char="q"/>
            </a:pPr>
            <a:r>
              <a:rPr lang="en-US" sz="20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Monitoring visits: </a:t>
            </a:r>
            <a:r>
              <a:rPr lang="el-GR" sz="2000" i="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(Δεν αποτελεί έλεγχο). </a:t>
            </a:r>
            <a:r>
              <a:rPr lang="en-US"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H EY </a:t>
            </a:r>
            <a:r>
              <a:rPr lang="el-GR"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μπορεί να διενεργεί επισκέψεις παρακολούθησης (φυσικές ή διαδικτυακές), οι οποίες έχουν στόχο κυρίως την υποστήριξη και παροχή συμβουλών στους δικαιούχους</a:t>
            </a:r>
            <a:r>
              <a:rPr lang="el-GR" sz="21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a:t>
            </a:r>
            <a:endParaRPr lang="el-GR" dirty="0">
              <a:solidFill>
                <a:schemeClr val="tx1">
                  <a:lumMod val="75000"/>
                  <a:lumOff val="25000"/>
                </a:schemeClr>
              </a:solidFill>
              <a:latin typeface="Century Gothic" panose="020B0502020202020204" pitchFamily="34" charset="0"/>
            </a:endParaRPr>
          </a:p>
          <a:p>
            <a:pPr algn="just"/>
            <a:endParaRPr lang="el-GR" dirty="0">
              <a:solidFill>
                <a:schemeClr val="tx1">
                  <a:lumMod val="75000"/>
                  <a:lumOff val="25000"/>
                </a:schemeClr>
              </a:solidFill>
              <a:latin typeface="Century Gothic" panose="020B0502020202020204" pitchFamily="34" charset="0"/>
            </a:endParaRPr>
          </a:p>
        </p:txBody>
      </p:sp>
      <p:sp>
        <p:nvSpPr>
          <p:cNvPr id="27" name="TextBox 26"/>
          <p:cNvSpPr txBox="1"/>
          <p:nvPr/>
        </p:nvSpPr>
        <p:spPr>
          <a:xfrm>
            <a:off x="444393" y="14767"/>
            <a:ext cx="5774914" cy="492443"/>
          </a:xfrm>
          <a:prstGeom prst="rect">
            <a:avLst/>
          </a:prstGeom>
          <a:noFill/>
        </p:spPr>
        <p:txBody>
          <a:bodyPr wrap="none" rtlCol="0">
            <a:spAutoFit/>
          </a:bodyPr>
          <a:lstStyle>
            <a:defPPr>
              <a:defRPr lang="en-US"/>
            </a:defPPr>
            <a:lvl1pPr>
              <a:defRPr sz="2600" b="1">
                <a:solidFill>
                  <a:schemeClr val="bg1"/>
                </a:solidFill>
              </a:defRPr>
            </a:lvl1pPr>
          </a:lstStyle>
          <a:p>
            <a:r>
              <a:rPr lang="el-GR" dirty="0"/>
              <a:t>ΕΛΕΓΧΟΙ ΑΠΌ ΤΗΝ ΕΘΝΙΚΗ ΥΠΗΡΕΣΙΑ (1)</a:t>
            </a:r>
            <a:endParaRPr lang="en-GB" dirty="0"/>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21148" y="5941526"/>
            <a:ext cx="800068" cy="685416"/>
          </a:xfrm>
          <a:prstGeom prst="rect">
            <a:avLst/>
          </a:prstGeom>
        </p:spPr>
      </p:pic>
      <p:sp>
        <p:nvSpPr>
          <p:cNvPr id="3" name="TextBox 2">
            <a:extLst>
              <a:ext uri="{FF2B5EF4-FFF2-40B4-BE49-F238E27FC236}">
                <a16:creationId xmlns:a16="http://schemas.microsoft.com/office/drawing/2014/main" id="{D378D5EA-C1F2-7790-C2A4-C78B18CE7265}"/>
              </a:ext>
            </a:extLst>
          </p:cNvPr>
          <p:cNvSpPr txBox="1"/>
          <p:nvPr/>
        </p:nvSpPr>
        <p:spPr>
          <a:xfrm>
            <a:off x="85392" y="5500800"/>
            <a:ext cx="12021216" cy="646331"/>
          </a:xfrm>
          <a:prstGeom prst="rect">
            <a:avLst/>
          </a:prstGeom>
          <a:solidFill>
            <a:srgbClr val="4472C4">
              <a:alpha val="20000"/>
            </a:srgbClr>
          </a:solidFill>
        </p:spPr>
        <p:txBody>
          <a:bodyPr wrap="square" rtlCol="0">
            <a:spAutoFit/>
          </a:bodyPr>
          <a:lstStyle/>
          <a:p>
            <a:r>
              <a:rPr lang="el-GR" b="1" i="1" dirty="0"/>
              <a:t>Σημείωση</a:t>
            </a:r>
            <a:r>
              <a:rPr lang="el-GR" i="1" dirty="0"/>
              <a:t>: Ο μόνος έλεγχος που γίνεται σε όλα τα σχέδια είναι το </a:t>
            </a:r>
            <a:r>
              <a:rPr lang="en-US" i="1" dirty="0"/>
              <a:t>Final Report Check</a:t>
            </a:r>
            <a:r>
              <a:rPr lang="el-GR" i="1" dirty="0"/>
              <a:t>. Οι υπόλοιποι έλεγχοι ενδέχεται να μην γίνουν στον οργανισμό σας. </a:t>
            </a:r>
            <a:endParaRPr lang="en-GB" i="1" dirty="0"/>
          </a:p>
        </p:txBody>
      </p:sp>
    </p:spTree>
    <p:extLst>
      <p:ext uri="{BB962C8B-B14F-4D97-AF65-F5344CB8AC3E}">
        <p14:creationId xmlns:p14="http://schemas.microsoft.com/office/powerpoint/2010/main" val="218305822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394" y="-46788"/>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3" name="TextBox 22"/>
          <p:cNvSpPr txBox="1"/>
          <p:nvPr/>
        </p:nvSpPr>
        <p:spPr>
          <a:xfrm>
            <a:off x="596794" y="105612"/>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5" name="Rectangle 24"/>
          <p:cNvSpPr/>
          <p:nvPr/>
        </p:nvSpPr>
        <p:spPr>
          <a:xfrm>
            <a:off x="0" y="-2883"/>
            <a:ext cx="8656320" cy="483217"/>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 name="Group 17"/>
          <p:cNvGrpSpPr/>
          <p:nvPr/>
        </p:nvGrpSpPr>
        <p:grpSpPr>
          <a:xfrm rot="10800000">
            <a:off x="4632960" y="24"/>
            <a:ext cx="7559040" cy="483216"/>
            <a:chOff x="0" y="0"/>
            <a:chExt cx="6023006" cy="1453896"/>
          </a:xfrm>
        </p:grpSpPr>
        <p:sp>
          <p:nvSpPr>
            <p:cNvPr id="19" name="Rectangle 18"/>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Isosceles Triangle 21"/>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14" name="Rectangle 13"/>
          <p:cNvSpPr/>
          <p:nvPr/>
        </p:nvSpPr>
        <p:spPr>
          <a:xfrm>
            <a:off x="1034324" y="832982"/>
            <a:ext cx="10505440" cy="4147289"/>
          </a:xfrm>
          <a:prstGeom prst="rect">
            <a:avLst/>
          </a:prstGeom>
        </p:spPr>
        <p:txBody>
          <a:bodyPr wrap="square">
            <a:spAutoFit/>
          </a:bodyPr>
          <a:lstStyle/>
          <a:p>
            <a:pPr marR="64135" algn="just">
              <a:lnSpc>
                <a:spcPct val="150000"/>
              </a:lnSpc>
              <a:spcBef>
                <a:spcPts val="495"/>
              </a:spcBef>
            </a:pPr>
            <a:r>
              <a:rPr lang="el-GR" sz="21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Σε περιπτώσεις όπου εξακριβωθεί ότι οι οργανισμοί δε σέβονται </a:t>
            </a:r>
            <a:r>
              <a:rPr lang="el-GR" sz="21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τους κανονισμούς του Προγράμματος</a:t>
            </a:r>
            <a:r>
              <a:rPr lang="el-GR" sz="21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ή τα </a:t>
            </a:r>
            <a:r>
              <a:rPr lang="el-GR" sz="21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πρότυπα ποιότητας </a:t>
            </a:r>
            <a:r>
              <a:rPr lang="el-GR" sz="21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ή σε περιπτώσεις μη συμμόρφωσης με τις </a:t>
            </a:r>
            <a:r>
              <a:rPr lang="el-GR" sz="21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οδηγίες της Εθνικής Υπηρεσίας</a:t>
            </a:r>
            <a:r>
              <a:rPr lang="el-GR" sz="21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ενδέχεται να ισχύσουν τα ακόλουθα</a:t>
            </a:r>
            <a:r>
              <a:rPr lang="en-US" sz="21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a:t>
            </a:r>
          </a:p>
          <a:p>
            <a:pPr marL="297816" marR="5715" indent="-285750" algn="just">
              <a:lnSpc>
                <a:spcPct val="150000"/>
              </a:lnSpc>
              <a:spcBef>
                <a:spcPts val="990"/>
              </a:spcBef>
              <a:buFont typeface="Arial" panose="020B0604020202020204" pitchFamily="34" charset="0"/>
              <a:buChar char="•"/>
              <a:tabLst>
                <a:tab pos="240029" algn="l"/>
              </a:tabLst>
            </a:pPr>
            <a:r>
              <a:rPr lang="el-GR" sz="21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Περιορισμός στο επίπεδο χρηματοδότησης</a:t>
            </a:r>
          </a:p>
          <a:p>
            <a:pPr marL="297816" marR="5715" indent="-285750" algn="just">
              <a:lnSpc>
                <a:spcPct val="150000"/>
              </a:lnSpc>
              <a:spcBef>
                <a:spcPts val="990"/>
              </a:spcBef>
              <a:buFont typeface="Arial" panose="020B0604020202020204" pitchFamily="34" charset="0"/>
              <a:buChar char="•"/>
              <a:tabLst>
                <a:tab pos="240029" algn="l"/>
              </a:tabLst>
            </a:pPr>
            <a:r>
              <a:rPr lang="el-GR" sz="21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Οι οργανισμοί μπορεί να τεθούν υπό επιτήρηση εάν εντοπιστεί  κίνδυνος ανεπαρκούς υλοποίησης </a:t>
            </a:r>
          </a:p>
          <a:p>
            <a:pPr marL="297816" marR="5715" indent="-285750" algn="just">
              <a:lnSpc>
                <a:spcPct val="150000"/>
              </a:lnSpc>
              <a:spcBef>
                <a:spcPts val="990"/>
              </a:spcBef>
              <a:buFont typeface="Arial" panose="020B0604020202020204" pitchFamily="34" charset="0"/>
              <a:buChar char="•"/>
              <a:tabLst>
                <a:tab pos="240029" algn="l"/>
              </a:tabLst>
            </a:pPr>
            <a:r>
              <a:rPr lang="el-GR" sz="21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Τερματισμός σχεδίου</a:t>
            </a:r>
            <a:endParaRPr lang="en-US" sz="21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a:p>
            <a:pPr algn="just"/>
            <a:endParaRPr lang="el-GR"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11" name="TextBox 10"/>
          <p:cNvSpPr txBox="1"/>
          <p:nvPr/>
        </p:nvSpPr>
        <p:spPr>
          <a:xfrm>
            <a:off x="444393" y="14767"/>
            <a:ext cx="5774914" cy="492443"/>
          </a:xfrm>
          <a:prstGeom prst="rect">
            <a:avLst/>
          </a:prstGeom>
          <a:noFill/>
        </p:spPr>
        <p:txBody>
          <a:bodyPr wrap="none" rtlCol="0">
            <a:spAutoFit/>
          </a:bodyPr>
          <a:lstStyle>
            <a:defPPr>
              <a:defRPr lang="en-US"/>
            </a:defPPr>
            <a:lvl1pPr>
              <a:defRPr sz="2600" b="1">
                <a:solidFill>
                  <a:schemeClr val="bg1"/>
                </a:solidFill>
              </a:defRPr>
            </a:lvl1pPr>
          </a:lstStyle>
          <a:p>
            <a:r>
              <a:rPr lang="el-GR" dirty="0"/>
              <a:t>ΕΛΕΓΧΟΙ ΑΠΟ ΤΗΝ ΕΘΝΙΚΗ ΥΠΗΡΕΣΙΑ (2)</a:t>
            </a:r>
            <a:endParaRPr lang="en-GB" dirty="0"/>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21148" y="5941526"/>
            <a:ext cx="800068" cy="685416"/>
          </a:xfrm>
          <a:prstGeom prst="rect">
            <a:avLst/>
          </a:prstGeom>
        </p:spPr>
      </p:pic>
    </p:spTree>
    <p:extLst>
      <p:ext uri="{BB962C8B-B14F-4D97-AF65-F5344CB8AC3E}">
        <p14:creationId xmlns:p14="http://schemas.microsoft.com/office/powerpoint/2010/main" val="327334730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394" y="-46788"/>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3" name="TextBox 22"/>
          <p:cNvSpPr txBox="1"/>
          <p:nvPr/>
        </p:nvSpPr>
        <p:spPr>
          <a:xfrm>
            <a:off x="596794" y="105612"/>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5" name="Rectangle 24"/>
          <p:cNvSpPr/>
          <p:nvPr/>
        </p:nvSpPr>
        <p:spPr>
          <a:xfrm>
            <a:off x="0" y="-2883"/>
            <a:ext cx="8656320" cy="483217"/>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 name="Group 17"/>
          <p:cNvGrpSpPr/>
          <p:nvPr/>
        </p:nvGrpSpPr>
        <p:grpSpPr>
          <a:xfrm rot="10800000">
            <a:off x="4632960" y="24"/>
            <a:ext cx="7559040" cy="483216"/>
            <a:chOff x="0" y="0"/>
            <a:chExt cx="6023006" cy="1453896"/>
          </a:xfrm>
        </p:grpSpPr>
        <p:sp>
          <p:nvSpPr>
            <p:cNvPr id="19" name="Rectangle 18"/>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Isosceles Triangle 21"/>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11" name="TextBox 10"/>
          <p:cNvSpPr txBox="1"/>
          <p:nvPr/>
        </p:nvSpPr>
        <p:spPr>
          <a:xfrm>
            <a:off x="444393" y="14767"/>
            <a:ext cx="3530134" cy="492443"/>
          </a:xfrm>
          <a:prstGeom prst="rect">
            <a:avLst/>
          </a:prstGeom>
          <a:noFill/>
        </p:spPr>
        <p:txBody>
          <a:bodyPr wrap="none" rtlCol="0">
            <a:spAutoFit/>
          </a:bodyPr>
          <a:lstStyle>
            <a:defPPr>
              <a:defRPr lang="en-US"/>
            </a:defPPr>
            <a:lvl1pPr>
              <a:defRPr sz="2600" b="1">
                <a:solidFill>
                  <a:schemeClr val="bg1"/>
                </a:solidFill>
              </a:defRPr>
            </a:lvl1pPr>
          </a:lstStyle>
          <a:p>
            <a:r>
              <a:rPr lang="el-GR" dirty="0"/>
              <a:t>ΧΡΗΣΙΜΟΙ ΣΥΝΔΕΣΜΟΙ </a:t>
            </a:r>
            <a:endParaRPr lang="en-GB" dirty="0"/>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21148" y="5941526"/>
            <a:ext cx="800068" cy="685416"/>
          </a:xfrm>
          <a:prstGeom prst="rect">
            <a:avLst/>
          </a:prstGeom>
        </p:spPr>
      </p:pic>
      <p:sp>
        <p:nvSpPr>
          <p:cNvPr id="13" name="Rectangle 12"/>
          <p:cNvSpPr/>
          <p:nvPr/>
        </p:nvSpPr>
        <p:spPr>
          <a:xfrm>
            <a:off x="679604" y="693114"/>
            <a:ext cx="10541544" cy="5539978"/>
          </a:xfrm>
          <a:prstGeom prst="rect">
            <a:avLst/>
          </a:prstGeom>
        </p:spPr>
        <p:txBody>
          <a:bodyPr wrap="square">
            <a:spAutoFit/>
          </a:bodyPr>
          <a:lstStyle/>
          <a:p>
            <a:endParaRPr lang="el-GR" sz="1400" dirty="0"/>
          </a:p>
          <a:p>
            <a:r>
              <a:rPr lang="el-GR" sz="2000" dirty="0">
                <a:hlinkClick r:id="rId4"/>
              </a:rPr>
              <a:t>Οδηγός Προγράμματος 2026</a:t>
            </a:r>
            <a:endParaRPr lang="el-GR" sz="2000" dirty="0">
              <a:hlinkClick r:id="rId5"/>
            </a:endParaRPr>
          </a:p>
          <a:p>
            <a:r>
              <a:rPr lang="el-GR" sz="2000" dirty="0">
                <a:hlinkClick r:id="rId6"/>
              </a:rPr>
              <a:t>Διαχείριση Εγκεκριμένων Σχεδίων </a:t>
            </a:r>
            <a:endParaRPr lang="en-GB" sz="2000" dirty="0"/>
          </a:p>
          <a:p>
            <a:r>
              <a:rPr lang="en-US" sz="2000" dirty="0">
                <a:hlinkClick r:id="rId7"/>
              </a:rPr>
              <a:t>Erasmus Quality Standards</a:t>
            </a:r>
            <a:endParaRPr lang="en-US" sz="2000" dirty="0"/>
          </a:p>
          <a:p>
            <a:r>
              <a:rPr lang="el-GR" sz="2000" dirty="0">
                <a:hlinkClick r:id="rId8"/>
              </a:rPr>
              <a:t>Πρότυπα Ποιότητας για σεμινάρια κάτω από τη ΒΔ1</a:t>
            </a:r>
            <a:endParaRPr lang="el-GR" sz="2000" dirty="0"/>
          </a:p>
          <a:p>
            <a:r>
              <a:rPr lang="el-GR" sz="2000" dirty="0">
                <a:hlinkClick r:id="rId9"/>
              </a:rPr>
              <a:t>Εργαλεία Ε</a:t>
            </a:r>
            <a:r>
              <a:rPr lang="en-US" sz="2000" dirty="0" err="1">
                <a:hlinkClick r:id="rId9"/>
              </a:rPr>
              <a:t>rasmus</a:t>
            </a:r>
            <a:r>
              <a:rPr lang="en-US" sz="2000" dirty="0">
                <a:hlinkClick r:id="rId9"/>
              </a:rPr>
              <a:t> – I</a:t>
            </a:r>
            <a:r>
              <a:rPr lang="el-GR" sz="2000" dirty="0" err="1">
                <a:hlinkClick r:id="rId9"/>
              </a:rPr>
              <a:t>στοσελίδα</a:t>
            </a:r>
            <a:r>
              <a:rPr lang="el-GR" sz="2000" dirty="0">
                <a:hlinkClick r:id="rId9"/>
              </a:rPr>
              <a:t> ΙΔΕΠ</a:t>
            </a:r>
            <a:endParaRPr lang="en-US" sz="2000" dirty="0"/>
          </a:p>
          <a:p>
            <a:r>
              <a:rPr lang="el-GR" sz="2000" dirty="0">
                <a:hlinkClick r:id="rId10"/>
              </a:rPr>
              <a:t>Εργαλείο υπολογισμού απόστασης </a:t>
            </a:r>
            <a:r>
              <a:rPr lang="en-US" sz="2000" dirty="0">
                <a:hlinkClick r:id="rId10"/>
              </a:rPr>
              <a:t>Erasmus+ </a:t>
            </a:r>
            <a:r>
              <a:rPr lang="en-US" sz="2000" dirty="0"/>
              <a:t> (Distance Calculator)</a:t>
            </a:r>
          </a:p>
          <a:p>
            <a:r>
              <a:rPr lang="el-GR" sz="2000" b="0" i="0" u="none" strike="noStrike" dirty="0">
                <a:solidFill>
                  <a:srgbClr val="FFFFFF"/>
                </a:solidFill>
                <a:effectLst/>
                <a:hlinkClick r:id="rId11"/>
              </a:rPr>
              <a:t>Στρατηγική του ΙΔΕΠ Διά Βίου Μάθησης για την ένταξη και την πολυμορφία στο πλαίσιο του Erasmus+</a:t>
            </a:r>
            <a:endParaRPr lang="el-GR" sz="2000" dirty="0">
              <a:highlight>
                <a:srgbClr val="FFFF00"/>
              </a:highlight>
            </a:endParaRPr>
          </a:p>
          <a:p>
            <a:r>
              <a:rPr lang="el-GR" sz="2000" dirty="0">
                <a:hlinkClick r:id="rId12"/>
              </a:rPr>
              <a:t>Οδηγός για συνεργασίες με υποστηρικτικούς οργανισμούς (</a:t>
            </a:r>
            <a:r>
              <a:rPr lang="en-US" sz="2000" dirty="0">
                <a:hlinkClick r:id="rId12"/>
              </a:rPr>
              <a:t>supporting </a:t>
            </a:r>
            <a:r>
              <a:rPr lang="en-US" sz="2000" dirty="0" err="1">
                <a:hlinkClick r:id="rId12"/>
              </a:rPr>
              <a:t>organisations</a:t>
            </a:r>
            <a:r>
              <a:rPr lang="en-US" sz="2000" dirty="0">
                <a:hlinkClick r:id="rId12"/>
              </a:rPr>
              <a:t>) </a:t>
            </a:r>
            <a:endParaRPr lang="el-GR" sz="2000" dirty="0"/>
          </a:p>
          <a:p>
            <a:r>
              <a:rPr lang="en-US" sz="2000" dirty="0">
                <a:hlinkClick r:id="rId13"/>
              </a:rPr>
              <a:t>EPALE</a:t>
            </a:r>
            <a:r>
              <a:rPr lang="en-US" sz="2000" dirty="0"/>
              <a:t> </a:t>
            </a:r>
            <a:r>
              <a:rPr lang="el-GR" sz="2000" dirty="0"/>
              <a:t> (Ηλεκτρονική Πλατφόρμα για την Εκπαίδευση Ενηλίκων στην Ευρώπη) </a:t>
            </a:r>
          </a:p>
          <a:p>
            <a:r>
              <a:rPr lang="en-US" sz="2000" baseline="0" dirty="0">
                <a:hlinkClick r:id="rId14"/>
              </a:rPr>
              <a:t>European School</a:t>
            </a:r>
            <a:r>
              <a:rPr lang="el-GR" sz="2000" baseline="0" dirty="0">
                <a:hlinkClick r:id="rId14"/>
              </a:rPr>
              <a:t> </a:t>
            </a:r>
            <a:r>
              <a:rPr lang="en-US" sz="2000" baseline="0" dirty="0">
                <a:hlinkClick r:id="rId14"/>
              </a:rPr>
              <a:t>Education platform </a:t>
            </a:r>
            <a:endParaRPr lang="en-US" sz="2000" dirty="0"/>
          </a:p>
          <a:p>
            <a:r>
              <a:rPr lang="en-GB" sz="2000" dirty="0">
                <a:hlinkClick r:id="rId15"/>
              </a:rPr>
              <a:t>Erasmus+ Project Results Platform</a:t>
            </a:r>
            <a:endParaRPr lang="el-GR" sz="2000" dirty="0">
              <a:hlinkClick r:id="rId15"/>
            </a:endParaRPr>
          </a:p>
          <a:p>
            <a:r>
              <a:rPr lang="en-US" sz="2000" dirty="0">
                <a:hlinkClick r:id="rId16"/>
              </a:rPr>
              <a:t>EU Academy </a:t>
            </a:r>
            <a:r>
              <a:rPr lang="en-US" sz="2000" dirty="0"/>
              <a:t>(</a:t>
            </a:r>
            <a:r>
              <a:rPr lang="el-GR" sz="2000" dirty="0"/>
              <a:t>Πρόσβαση στο εργαλείο </a:t>
            </a:r>
            <a:r>
              <a:rPr lang="en-US" sz="2000" dirty="0"/>
              <a:t>Online Linguistic Support) </a:t>
            </a:r>
            <a:endParaRPr lang="el-GR" sz="2000" dirty="0"/>
          </a:p>
          <a:p>
            <a:r>
              <a:rPr lang="el-GR" sz="2000" dirty="0">
                <a:hlinkClick r:id="rId17"/>
              </a:rPr>
              <a:t>Οδηγός για επικοινωνία και διάχυση Ε+ </a:t>
            </a:r>
            <a:endParaRPr lang="el-GR" sz="2000" dirty="0"/>
          </a:p>
          <a:p>
            <a:r>
              <a:rPr lang="en-US" sz="2000" dirty="0">
                <a:hlinkClick r:id="rId18"/>
              </a:rPr>
              <a:t>IMPACTTOOL</a:t>
            </a:r>
            <a:r>
              <a:rPr lang="en-US" sz="2000" dirty="0"/>
              <a:t> (</a:t>
            </a:r>
            <a:r>
              <a:rPr lang="el-GR" sz="2000" dirty="0"/>
              <a:t>Εργαλείο για μέτρηση αντικτύπου των δραστηριοτήτων / σχεδίων</a:t>
            </a:r>
            <a:r>
              <a:rPr lang="en-US" sz="2000" dirty="0"/>
              <a:t>)</a:t>
            </a:r>
          </a:p>
          <a:p>
            <a:r>
              <a:rPr lang="en-US" sz="2000" dirty="0">
                <a:hlinkClick r:id="rId19"/>
              </a:rPr>
              <a:t>Beneficiary Module </a:t>
            </a:r>
            <a:endParaRPr lang="en-US" sz="2000" dirty="0"/>
          </a:p>
          <a:p>
            <a:r>
              <a:rPr lang="en-US" sz="2000" dirty="0">
                <a:hlinkClick r:id="rId20"/>
              </a:rPr>
              <a:t>Organisation Registration System (ORS)</a:t>
            </a:r>
            <a:endParaRPr lang="en-US" sz="2000" dirty="0"/>
          </a:p>
        </p:txBody>
      </p:sp>
      <p:sp>
        <p:nvSpPr>
          <p:cNvPr id="6" name="Rectangle 5">
            <a:extLst>
              <a:ext uri="{FF2B5EF4-FFF2-40B4-BE49-F238E27FC236}">
                <a16:creationId xmlns:a16="http://schemas.microsoft.com/office/drawing/2014/main" id="{19496695-8825-F6CA-900A-C09E49262302}"/>
              </a:ext>
            </a:extLst>
          </p:cNvPr>
          <p:cNvSpPr/>
          <p:nvPr/>
        </p:nvSpPr>
        <p:spPr>
          <a:xfrm>
            <a:off x="596794" y="944265"/>
            <a:ext cx="10448742" cy="5353110"/>
          </a:xfrm>
          <a:prstGeom prst="rect">
            <a:avLst/>
          </a:prstGeom>
          <a:noFill/>
          <a:ln w="2857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dirty="0"/>
          </a:p>
        </p:txBody>
      </p:sp>
    </p:spTree>
    <p:extLst>
      <p:ext uri="{BB962C8B-B14F-4D97-AF65-F5344CB8AC3E}">
        <p14:creationId xmlns:p14="http://schemas.microsoft.com/office/powerpoint/2010/main" val="177206307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3B190CA2-7039-386B-65C2-FB9DE0D6C14C}"/>
              </a:ext>
            </a:extLst>
          </p:cNvPr>
          <p:cNvGrpSpPr/>
          <p:nvPr/>
        </p:nvGrpSpPr>
        <p:grpSpPr>
          <a:xfrm rot="10800000">
            <a:off x="3794760" y="0"/>
            <a:ext cx="8397240" cy="483216"/>
            <a:chOff x="0" y="0"/>
            <a:chExt cx="6023006" cy="1453896"/>
          </a:xfrm>
        </p:grpSpPr>
        <p:sp>
          <p:nvSpPr>
            <p:cNvPr id="6" name="Rectangle 5">
              <a:extLst>
                <a:ext uri="{FF2B5EF4-FFF2-40B4-BE49-F238E27FC236}">
                  <a16:creationId xmlns:a16="http://schemas.microsoft.com/office/drawing/2014/main" id="{27835D9E-345E-B394-4A2C-3B0A532942AD}"/>
                </a:ext>
              </a:extLst>
            </p:cNvPr>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Isosceles Triangle 6">
              <a:extLst>
                <a:ext uri="{FF2B5EF4-FFF2-40B4-BE49-F238E27FC236}">
                  <a16:creationId xmlns:a16="http://schemas.microsoft.com/office/drawing/2014/main" id="{25E4CD9A-A9B0-353B-507E-6F3BD4B52AC8}"/>
                </a:ext>
              </a:extLst>
            </p:cNvPr>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3" name="Content Placeholder 2">
            <a:extLst>
              <a:ext uri="{FF2B5EF4-FFF2-40B4-BE49-F238E27FC236}">
                <a16:creationId xmlns:a16="http://schemas.microsoft.com/office/drawing/2014/main" id="{9609FFCD-E394-A161-54DD-13416251183A}"/>
              </a:ext>
            </a:extLst>
          </p:cNvPr>
          <p:cNvSpPr>
            <a:spLocks noGrp="1"/>
          </p:cNvSpPr>
          <p:nvPr>
            <p:ph idx="1"/>
          </p:nvPr>
        </p:nvSpPr>
        <p:spPr>
          <a:xfrm>
            <a:off x="740229" y="889454"/>
            <a:ext cx="10515600" cy="4351338"/>
          </a:xfrm>
        </p:spPr>
        <p:txBody>
          <a:bodyPr>
            <a:normAutofit fontScale="92500" lnSpcReduction="10000"/>
          </a:bodyPr>
          <a:lstStyle/>
          <a:p>
            <a:pPr marL="0" indent="0" algn="just">
              <a:buNone/>
            </a:pPr>
            <a:r>
              <a:rPr lang="el-GR" dirty="0">
                <a:hlinkClick r:id="rId3"/>
              </a:rPr>
              <a:t>Το</a:t>
            </a:r>
            <a:r>
              <a:rPr lang="el-GR" b="1" dirty="0">
                <a:hlinkClick r:id="rId3"/>
              </a:rPr>
              <a:t> Ευρωπαϊκό Βραβείο Καινοτόμου Διδασκαλίας</a:t>
            </a:r>
            <a:r>
              <a:rPr lang="el-GR" b="1" dirty="0"/>
              <a:t> (EITA</a:t>
            </a:r>
            <a:r>
              <a:rPr lang="el-GR" dirty="0"/>
              <a:t>) καθιερώθηκε από το 2021 και αποτελεί ετήσιο θεσμό για ολόκληρη την προγραμματική περίοδο 2021 – 2027. </a:t>
            </a:r>
            <a:r>
              <a:rPr lang="el-GR" b="1" dirty="0"/>
              <a:t>Τα βραβεία</a:t>
            </a:r>
            <a:r>
              <a:rPr lang="el-GR" dirty="0"/>
              <a:t> </a:t>
            </a:r>
            <a:r>
              <a:rPr lang="el-GR" b="1" dirty="0"/>
              <a:t>EITA και το Ευρωπαϊκό Σήμα Γλωσσών (ELL) συμβάλλουν στη στρατηγική προτεραιότητα του </a:t>
            </a:r>
            <a:r>
              <a:rPr lang="el-GR" dirty="0">
                <a:hlinkClick r:id="rId4"/>
              </a:rPr>
              <a:t>Ευρωπαϊκού Χώρου Εκπαίδευσης</a:t>
            </a:r>
            <a:r>
              <a:rPr lang="el-GR" b="1" dirty="0"/>
              <a:t> που επικεντρώνεται στην “ενίσχυση των δεξιοτήτων και του κινήτρου για το εκπαιδευτικό επάγγελμα”. Αναγνωρίζουν επίσης τη συμβολή του προγράμματος Erasmus+ στον Ευρωπαϊκό Χώρο Εκπαίδευσης και τη σημασία της συνεργασίας και της δικτύωσης σχολείων, και φορέων εκπαίδευσης ενηλίκων σε όλη την Ευρώπη.</a:t>
            </a:r>
          </a:p>
          <a:p>
            <a:pPr marL="0" indent="0" algn="just">
              <a:buNone/>
            </a:pPr>
            <a:endParaRPr lang="el-GR" b="1" dirty="0"/>
          </a:p>
          <a:p>
            <a:pPr marL="0" indent="0" algn="just">
              <a:buNone/>
            </a:pPr>
            <a:r>
              <a:rPr lang="en-US" dirty="0">
                <a:hlinkClick r:id="rId5"/>
              </a:rPr>
              <a:t>https://erasmusplus.idep.org.cy/project/evropaiko-vraveio-kainotomou-didaskalias-kai-evropaiko-sima-glosson/</a:t>
            </a:r>
            <a:endParaRPr lang="el-GR" dirty="0"/>
          </a:p>
          <a:p>
            <a:pPr marL="0" indent="0" algn="just">
              <a:buNone/>
            </a:pPr>
            <a:endParaRPr lang="en-US" dirty="0"/>
          </a:p>
        </p:txBody>
      </p:sp>
      <p:sp>
        <p:nvSpPr>
          <p:cNvPr id="4" name="Title 3">
            <a:extLst>
              <a:ext uri="{FF2B5EF4-FFF2-40B4-BE49-F238E27FC236}">
                <a16:creationId xmlns:a16="http://schemas.microsoft.com/office/drawing/2014/main" id="{70A98A85-249D-8AE9-057B-7AA517F506D6}"/>
              </a:ext>
            </a:extLst>
          </p:cNvPr>
          <p:cNvSpPr>
            <a:spLocks noGrp="1"/>
          </p:cNvSpPr>
          <p:nvPr>
            <p:ph type="title"/>
          </p:nvPr>
        </p:nvSpPr>
        <p:spPr>
          <a:xfrm>
            <a:off x="0" y="-1"/>
            <a:ext cx="8741229" cy="483217"/>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r>
              <a:rPr lang="el-GR" sz="2600" b="1" dirty="0">
                <a:solidFill>
                  <a:schemeClr val="bg1"/>
                </a:solidFill>
              </a:rPr>
              <a:t>ΕΥΡΩΠΑΙΚΟ ΒΡΑΒΕΙΟ ΚΑΙΝΟΤΟΜΟΥ ΔΙΔΑΣΚΑΛΙΑΣ </a:t>
            </a:r>
            <a:r>
              <a:rPr lang="en-US" sz="2600" b="1" dirty="0">
                <a:solidFill>
                  <a:schemeClr val="bg1"/>
                </a:solidFill>
              </a:rPr>
              <a:t>(E</a:t>
            </a:r>
            <a:r>
              <a:rPr lang="el-GR" sz="2600" b="1" dirty="0">
                <a:solidFill>
                  <a:schemeClr val="bg1"/>
                </a:solidFill>
              </a:rPr>
              <a:t>ΙΤΑ</a:t>
            </a:r>
            <a:r>
              <a:rPr lang="en-US" sz="2600" b="1" dirty="0">
                <a:solidFill>
                  <a:schemeClr val="bg1"/>
                </a:solidFill>
              </a:rPr>
              <a:t>)</a:t>
            </a:r>
            <a:endParaRPr lang="en-GB" sz="2600" b="1" dirty="0">
              <a:solidFill>
                <a:schemeClr val="bg1"/>
              </a:solidFill>
            </a:endParaRPr>
          </a:p>
        </p:txBody>
      </p:sp>
    </p:spTree>
    <p:extLst>
      <p:ext uri="{BB962C8B-B14F-4D97-AF65-F5344CB8AC3E}">
        <p14:creationId xmlns:p14="http://schemas.microsoft.com/office/powerpoint/2010/main" val="270509875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394" y="-46788"/>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3" name="TextBox 22"/>
          <p:cNvSpPr txBox="1"/>
          <p:nvPr/>
        </p:nvSpPr>
        <p:spPr>
          <a:xfrm>
            <a:off x="596794" y="105612"/>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5" name="Rectangle 24"/>
          <p:cNvSpPr/>
          <p:nvPr/>
        </p:nvSpPr>
        <p:spPr>
          <a:xfrm>
            <a:off x="0" y="-2883"/>
            <a:ext cx="8656320" cy="483217"/>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 name="Group 17"/>
          <p:cNvGrpSpPr/>
          <p:nvPr/>
        </p:nvGrpSpPr>
        <p:grpSpPr>
          <a:xfrm rot="10800000">
            <a:off x="4632960" y="24"/>
            <a:ext cx="7559040" cy="483216"/>
            <a:chOff x="0" y="0"/>
            <a:chExt cx="6023006" cy="1453896"/>
          </a:xfrm>
        </p:grpSpPr>
        <p:sp>
          <p:nvSpPr>
            <p:cNvPr id="19" name="Rectangle 18"/>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Isosceles Triangle 21"/>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11" name="TextBox 10"/>
          <p:cNvSpPr txBox="1"/>
          <p:nvPr/>
        </p:nvSpPr>
        <p:spPr>
          <a:xfrm>
            <a:off x="444393" y="14767"/>
            <a:ext cx="6286208" cy="492443"/>
          </a:xfrm>
          <a:prstGeom prst="rect">
            <a:avLst/>
          </a:prstGeom>
          <a:noFill/>
        </p:spPr>
        <p:txBody>
          <a:bodyPr wrap="none" rtlCol="0">
            <a:spAutoFit/>
          </a:bodyPr>
          <a:lstStyle>
            <a:defPPr>
              <a:defRPr lang="en-US"/>
            </a:defPPr>
            <a:lvl1pPr>
              <a:defRPr sz="2600" b="1">
                <a:solidFill>
                  <a:schemeClr val="bg1"/>
                </a:solidFill>
              </a:defRPr>
            </a:lvl1pPr>
          </a:lstStyle>
          <a:p>
            <a:r>
              <a:rPr lang="el-GR" dirty="0"/>
              <a:t>ΒΡΑΒΕΙΟ </a:t>
            </a:r>
            <a:r>
              <a:rPr lang="en-US" dirty="0"/>
              <a:t>EUROPEAN LANGUAGE LABEL (ELL)</a:t>
            </a:r>
            <a:endParaRPr lang="en-GB" dirty="0"/>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21148" y="5941526"/>
            <a:ext cx="800068" cy="685416"/>
          </a:xfrm>
          <a:prstGeom prst="rect">
            <a:avLst/>
          </a:prstGeom>
        </p:spPr>
      </p:pic>
      <p:sp>
        <p:nvSpPr>
          <p:cNvPr id="3" name="TextBox 2"/>
          <p:cNvSpPr txBox="1"/>
          <p:nvPr/>
        </p:nvSpPr>
        <p:spPr>
          <a:xfrm>
            <a:off x="1364373" y="881662"/>
            <a:ext cx="9884857" cy="1891287"/>
          </a:xfrm>
          <a:prstGeom prst="rect">
            <a:avLst/>
          </a:prstGeom>
          <a:noFill/>
        </p:spPr>
        <p:txBody>
          <a:bodyPr wrap="square" rtlCol="0">
            <a:spAutoFit/>
          </a:bodyPr>
          <a:lstStyle/>
          <a:p>
            <a:pPr>
              <a:lnSpc>
                <a:spcPct val="150000"/>
              </a:lnSpc>
            </a:pPr>
            <a:r>
              <a:rPr lang="en-US" sz="2000" dirty="0"/>
              <a:t>B</a:t>
            </a:r>
            <a:r>
              <a:rPr lang="el-GR" sz="2000" dirty="0" err="1"/>
              <a:t>ραβείο</a:t>
            </a:r>
            <a:r>
              <a:rPr lang="el-GR" sz="2000" dirty="0"/>
              <a:t> που ενθαρρύνει την ανάπτυξη νέων τεχνικών και πρωτοβουλιών στον τομέα της εκμάθησης και της διδασκαλίας γλωσσών, καθώς και την ενίσχυση της διαπολιτισμικής ευαισθητοποίησης σε ολόκληρη την Ευρώπη. Απονέμεται </a:t>
            </a:r>
            <a:r>
              <a:rPr lang="el-GR" sz="2000" b="1" dirty="0"/>
              <a:t>στα πιο καινοτόμα Σχέδια </a:t>
            </a:r>
            <a:r>
              <a:rPr lang="el-GR" sz="2000" b="1" dirty="0" err="1"/>
              <a:t>Erasmus</a:t>
            </a:r>
            <a:r>
              <a:rPr lang="el-GR" sz="2000" b="1" dirty="0"/>
              <a:t>+ που έχουν ως πεδίο ενδιαφέροντος την εκμάθηση γλωσσών</a:t>
            </a:r>
            <a:r>
              <a:rPr lang="el-GR" sz="2000" dirty="0"/>
              <a:t>.</a:t>
            </a:r>
            <a:endParaRPr lang="en-US" sz="2000" dirty="0"/>
          </a:p>
        </p:txBody>
      </p:sp>
      <p:sp>
        <p:nvSpPr>
          <p:cNvPr id="5" name="TextBox 4"/>
          <p:cNvSpPr txBox="1"/>
          <p:nvPr/>
        </p:nvSpPr>
        <p:spPr>
          <a:xfrm>
            <a:off x="1500615" y="3171370"/>
            <a:ext cx="9255453" cy="1323439"/>
          </a:xfrm>
          <a:prstGeom prst="rect">
            <a:avLst/>
          </a:prstGeom>
          <a:solidFill>
            <a:srgbClr val="93436B">
              <a:alpha val="20000"/>
            </a:srgbClr>
          </a:solidFill>
        </p:spPr>
        <p:txBody>
          <a:bodyPr wrap="square" rtlCol="0">
            <a:spAutoFit/>
          </a:bodyPr>
          <a:lstStyle/>
          <a:p>
            <a:endParaRPr lang="en-GB" sz="2000" dirty="0"/>
          </a:p>
          <a:p>
            <a:r>
              <a:rPr lang="el-GR" sz="2000" dirty="0"/>
              <a:t>Σε περίπτωση που σας ενδιαφέρει να  αξιολογηθεί το σχέδιο σας για το Βραβείο </a:t>
            </a:r>
            <a:r>
              <a:rPr lang="en-US" sz="2000" dirty="0"/>
              <a:t>ELL</a:t>
            </a:r>
            <a:r>
              <a:rPr lang="el-GR" sz="2000" dirty="0"/>
              <a:t>, θα πρέπει να δηλώσετε το ενδιαφέρον σας κατά την υποβολή της τελικής σας έκθεσης. </a:t>
            </a:r>
            <a:endParaRPr lang="en-GB" sz="2000" dirty="0"/>
          </a:p>
          <a:p>
            <a:endParaRPr lang="en-GB" sz="2000" dirty="0"/>
          </a:p>
        </p:txBody>
      </p:sp>
      <p:sp>
        <p:nvSpPr>
          <p:cNvPr id="6" name="TextBox 5"/>
          <p:cNvSpPr txBox="1"/>
          <p:nvPr/>
        </p:nvSpPr>
        <p:spPr>
          <a:xfrm>
            <a:off x="2302623" y="4893230"/>
            <a:ext cx="6706003" cy="400110"/>
          </a:xfrm>
          <a:prstGeom prst="rect">
            <a:avLst/>
          </a:prstGeom>
          <a:noFill/>
        </p:spPr>
        <p:txBody>
          <a:bodyPr wrap="none" rtlCol="0">
            <a:spAutoFit/>
          </a:bodyPr>
          <a:lstStyle/>
          <a:p>
            <a:r>
              <a:rPr lang="el-GR" sz="2000" i="1" dirty="0"/>
              <a:t>Για περισσότερες πληροφορίες επισκεφθείτε την </a:t>
            </a:r>
            <a:r>
              <a:rPr lang="el-GR" sz="2000" i="1" dirty="0">
                <a:hlinkClick r:id="rId4"/>
              </a:rPr>
              <a:t>ιστοσελίδα</a:t>
            </a:r>
            <a:endParaRPr lang="en-GB" sz="2000" i="1" dirty="0"/>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78572" y="5691761"/>
            <a:ext cx="3333750" cy="838200"/>
          </a:xfrm>
          <a:prstGeom prst="rect">
            <a:avLst/>
          </a:prstGeom>
        </p:spPr>
      </p:pic>
    </p:spTree>
    <p:extLst>
      <p:ext uri="{BB962C8B-B14F-4D97-AF65-F5344CB8AC3E}">
        <p14:creationId xmlns:p14="http://schemas.microsoft.com/office/powerpoint/2010/main" val="23096223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0"/>
            <a:ext cx="12192000" cy="590309"/>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281834" y="76584"/>
            <a:ext cx="3242041" cy="492443"/>
          </a:xfrm>
          <a:prstGeom prst="rect">
            <a:avLst/>
          </a:prstGeom>
          <a:noFill/>
        </p:spPr>
        <p:txBody>
          <a:bodyPr wrap="none" rtlCol="0">
            <a:spAutoFit/>
          </a:bodyPr>
          <a:lstStyle/>
          <a:p>
            <a:r>
              <a:rPr lang="el-GR" sz="2600" b="1" dirty="0">
                <a:solidFill>
                  <a:schemeClr val="bg1"/>
                </a:solidFill>
              </a:rPr>
              <a:t>ΕΙΔΗ ΚΙΝΗΤΙΚΟΤΗΤΩΝ</a:t>
            </a:r>
            <a:endParaRPr lang="en-GB" sz="2600" b="1" dirty="0">
              <a:solidFill>
                <a:schemeClr val="bg1"/>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4319" y="5994400"/>
            <a:ext cx="800068" cy="685416"/>
          </a:xfrm>
          <a:prstGeom prst="rect">
            <a:avLst/>
          </a:prstGeom>
        </p:spPr>
      </p:pic>
      <p:grpSp>
        <p:nvGrpSpPr>
          <p:cNvPr id="8" name="Group 7"/>
          <p:cNvGrpSpPr/>
          <p:nvPr/>
        </p:nvGrpSpPr>
        <p:grpSpPr>
          <a:xfrm>
            <a:off x="6339462" y="4019044"/>
            <a:ext cx="2964918" cy="2013158"/>
            <a:chOff x="7448380" y="4019044"/>
            <a:chExt cx="2964918" cy="2013158"/>
          </a:xfrm>
        </p:grpSpPr>
        <p:sp>
          <p:nvSpPr>
            <p:cNvPr id="15" name="Rectangle 14"/>
            <p:cNvSpPr/>
            <p:nvPr/>
          </p:nvSpPr>
          <p:spPr>
            <a:xfrm>
              <a:off x="7448380" y="4110356"/>
              <a:ext cx="2964918" cy="539117"/>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7464358" y="4649474"/>
              <a:ext cx="2945500" cy="1382728"/>
            </a:xfrm>
            <a:prstGeom prst="rect">
              <a:avLst/>
            </a:prstGeom>
            <a:solidFill>
              <a:srgbClr val="5B9BD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b="1" dirty="0">
                  <a:solidFill>
                    <a:srgbClr val="5B9BD5"/>
                  </a:solidFill>
                </a:rPr>
                <a:t>Συνδυασμός φυσικής και εικονικής </a:t>
              </a:r>
              <a:r>
                <a:rPr lang="el-GR" sz="2000" dirty="0">
                  <a:solidFill>
                    <a:srgbClr val="5B9BD5"/>
                  </a:solidFill>
                </a:rPr>
                <a:t>(διαδικτυακής) κινητικότητας</a:t>
              </a:r>
            </a:p>
          </p:txBody>
        </p:sp>
        <p:sp>
          <p:nvSpPr>
            <p:cNvPr id="22" name="TextBox 21"/>
            <p:cNvSpPr txBox="1"/>
            <p:nvPr/>
          </p:nvSpPr>
          <p:spPr>
            <a:xfrm>
              <a:off x="7460918" y="4019044"/>
              <a:ext cx="2929520" cy="630429"/>
            </a:xfrm>
            <a:prstGeom prst="rect">
              <a:avLst/>
            </a:prstGeom>
            <a:noFill/>
          </p:spPr>
          <p:txBody>
            <a:bodyPr wrap="square" rtlCol="0">
              <a:spAutoFit/>
            </a:bodyPr>
            <a:lstStyle>
              <a:defPPr>
                <a:defRPr lang="en-US"/>
              </a:defPPr>
              <a:lvl1pPr lvl="0">
                <a:lnSpc>
                  <a:spcPct val="150000"/>
                </a:lnSpc>
                <a:defRPr sz="2600" b="1">
                  <a:solidFill>
                    <a:schemeClr val="bg1"/>
                  </a:solidFill>
                  <a:latin typeface="Calibri" panose="020F0502020204030204" pitchFamily="34" charset="0"/>
                  <a:ea typeface="Calibri" panose="020F0502020204030204" pitchFamily="34" charset="0"/>
                  <a:cs typeface="Calibri" panose="020F0502020204030204" pitchFamily="34" charset="0"/>
                </a:defRPr>
              </a:lvl1pPr>
            </a:lstStyle>
            <a:p>
              <a:pPr algn="ctr"/>
              <a:r>
                <a:rPr lang="el-GR" dirty="0"/>
                <a:t>ΜΕΙΚΤΕΣ</a:t>
              </a:r>
            </a:p>
          </p:txBody>
        </p:sp>
      </p:grpSp>
      <p:sp>
        <p:nvSpPr>
          <p:cNvPr id="23" name="Rectangle 22"/>
          <p:cNvSpPr/>
          <p:nvPr/>
        </p:nvSpPr>
        <p:spPr>
          <a:xfrm>
            <a:off x="9641892" y="2479648"/>
            <a:ext cx="2252495" cy="2323713"/>
          </a:xfrm>
          <a:prstGeom prst="rect">
            <a:avLst/>
          </a:prstGeom>
        </p:spPr>
        <p:txBody>
          <a:bodyPr wrap="square">
            <a:spAutoFit/>
          </a:bodyPr>
          <a:lstStyle/>
          <a:p>
            <a:pPr algn="ctr"/>
            <a:r>
              <a:rPr lang="el-GR" sz="2500" b="1" dirty="0">
                <a:solidFill>
                  <a:srgbClr val="FF0000"/>
                </a:solidFill>
              </a:rPr>
              <a:t>!</a:t>
            </a:r>
            <a:r>
              <a:rPr lang="el-GR" sz="1500" b="1" dirty="0"/>
              <a:t>Η ελάχιστη και μέγιστη διάρκεια των δραστηριοτήτων</a:t>
            </a:r>
            <a:r>
              <a:rPr lang="en-US" sz="1500" b="1" dirty="0"/>
              <a:t>, </a:t>
            </a:r>
            <a:endParaRPr lang="el-GR" sz="1500" b="1" dirty="0"/>
          </a:p>
          <a:p>
            <a:pPr algn="ctr"/>
            <a:r>
              <a:rPr lang="el-GR" sz="1500" b="1" dirty="0"/>
              <a:t>όπως αυτή ορίζεται στον </a:t>
            </a:r>
            <a:r>
              <a:rPr lang="el-GR" sz="1500" b="1" dirty="0">
                <a:hlinkClick r:id="rId4"/>
              </a:rPr>
              <a:t>Οδηγό του Προγράμματος</a:t>
            </a:r>
            <a:r>
              <a:rPr lang="el-GR" sz="1500" b="1" dirty="0"/>
              <a:t>, </a:t>
            </a:r>
          </a:p>
          <a:p>
            <a:pPr algn="ctr"/>
            <a:r>
              <a:rPr lang="el-GR" sz="1500" b="1" dirty="0"/>
              <a:t>αφορά μόνο το φυσικό κομμάτι των δραστηριοτήτων</a:t>
            </a:r>
          </a:p>
        </p:txBody>
      </p:sp>
      <p:grpSp>
        <p:nvGrpSpPr>
          <p:cNvPr id="38" name="Group 37"/>
          <p:cNvGrpSpPr/>
          <p:nvPr/>
        </p:nvGrpSpPr>
        <p:grpSpPr>
          <a:xfrm>
            <a:off x="1361538" y="4110357"/>
            <a:ext cx="2964918" cy="1921845"/>
            <a:chOff x="1361538" y="4110357"/>
            <a:chExt cx="2964918" cy="1921845"/>
          </a:xfrm>
        </p:grpSpPr>
        <p:sp>
          <p:nvSpPr>
            <p:cNvPr id="27" name="Rectangle 26"/>
            <p:cNvSpPr/>
            <p:nvPr/>
          </p:nvSpPr>
          <p:spPr>
            <a:xfrm>
              <a:off x="1361538" y="4110357"/>
              <a:ext cx="2964918" cy="539116"/>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600" b="1" dirty="0">
                  <a:solidFill>
                    <a:schemeClr val="bg1"/>
                  </a:solidFill>
                  <a:latin typeface="Calibri" panose="020F0502020204030204" pitchFamily="34" charset="0"/>
                  <a:ea typeface="Calibri" panose="020F0502020204030204" pitchFamily="34" charset="0"/>
                  <a:cs typeface="Calibri" panose="020F0502020204030204" pitchFamily="34" charset="0"/>
                </a:rPr>
                <a:t>ΕΙΣΕΡΧΟΜΕΝΕΣ</a:t>
              </a:r>
              <a:endParaRPr lang="en-GB" sz="2600" b="1" dirty="0"/>
            </a:p>
          </p:txBody>
        </p:sp>
        <p:sp>
          <p:nvSpPr>
            <p:cNvPr id="29" name="Rectangle 28"/>
            <p:cNvSpPr/>
            <p:nvPr/>
          </p:nvSpPr>
          <p:spPr>
            <a:xfrm>
              <a:off x="1380956" y="4649474"/>
              <a:ext cx="2945500" cy="1382728"/>
            </a:xfrm>
            <a:prstGeom prst="rect">
              <a:avLst/>
            </a:prstGeom>
            <a:solidFill>
              <a:srgbClr val="70AD4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l-GR" sz="2000" dirty="0">
                  <a:solidFill>
                    <a:srgbClr val="70AD47"/>
                  </a:solidFill>
                  <a:latin typeface="Calibri" panose="020F0502020204030204" pitchFamily="34" charset="0"/>
                  <a:ea typeface="Calibri" panose="020F0502020204030204" pitchFamily="34" charset="0"/>
                  <a:cs typeface="Calibri" panose="020F0502020204030204" pitchFamily="34" charset="0"/>
                </a:rPr>
                <a:t>Ο δικαιούχος</a:t>
              </a:r>
              <a:r>
                <a:rPr lang="en-GB" sz="2000" dirty="0">
                  <a:solidFill>
                    <a:srgbClr val="70AD47"/>
                  </a:solidFill>
                  <a:latin typeface="Calibri" panose="020F0502020204030204" pitchFamily="34" charset="0"/>
                  <a:ea typeface="Calibri" panose="020F0502020204030204" pitchFamily="34" charset="0"/>
                  <a:cs typeface="Calibri" panose="020F0502020204030204" pitchFamily="34" charset="0"/>
                </a:rPr>
                <a:t> o</a:t>
              </a:r>
              <a:r>
                <a:rPr lang="el-GR" sz="2000" dirty="0" err="1">
                  <a:solidFill>
                    <a:srgbClr val="70AD47"/>
                  </a:solidFill>
                  <a:latin typeface="Calibri" panose="020F0502020204030204" pitchFamily="34" charset="0"/>
                  <a:ea typeface="Calibri" panose="020F0502020204030204" pitchFamily="34" charset="0"/>
                  <a:cs typeface="Calibri" panose="020F0502020204030204" pitchFamily="34" charset="0"/>
                </a:rPr>
                <a:t>ργανισμός</a:t>
              </a:r>
              <a:r>
                <a:rPr lang="el-GR" sz="2000" dirty="0">
                  <a:solidFill>
                    <a:srgbClr val="70AD47"/>
                  </a:solidFill>
                  <a:latin typeface="Calibri" panose="020F0502020204030204" pitchFamily="34" charset="0"/>
                  <a:ea typeface="Calibri" panose="020F0502020204030204" pitchFamily="34" charset="0"/>
                  <a:cs typeface="Calibri" panose="020F0502020204030204" pitchFamily="34" charset="0"/>
                </a:rPr>
                <a:t> λειτουργεί </a:t>
              </a:r>
              <a:endParaRPr lang="en-GB" sz="2000" dirty="0">
                <a:solidFill>
                  <a:srgbClr val="70AD47"/>
                </a:solidFill>
                <a:latin typeface="Calibri" panose="020F0502020204030204" pitchFamily="34" charset="0"/>
                <a:ea typeface="Calibri" panose="020F0502020204030204" pitchFamily="34" charset="0"/>
                <a:cs typeface="Calibri" panose="020F0502020204030204" pitchFamily="34" charset="0"/>
              </a:endParaRPr>
            </a:p>
            <a:p>
              <a:pPr lvl="0" algn="ctr">
                <a:defRPr/>
              </a:pPr>
              <a:r>
                <a:rPr lang="el-GR" sz="2000" dirty="0">
                  <a:solidFill>
                    <a:srgbClr val="70AD47"/>
                  </a:solidFill>
                  <a:latin typeface="Calibri" panose="020F0502020204030204" pitchFamily="34" charset="0"/>
                  <a:ea typeface="Calibri" panose="020F0502020204030204" pitchFamily="34" charset="0"/>
                  <a:cs typeface="Calibri" panose="020F0502020204030204" pitchFamily="34" charset="0"/>
                </a:rPr>
                <a:t>ως </a:t>
              </a:r>
              <a:r>
                <a:rPr lang="el-GR" sz="2000" b="1" dirty="0">
                  <a:solidFill>
                    <a:srgbClr val="70AD47"/>
                  </a:solidFill>
                  <a:latin typeface="Calibri" panose="020F0502020204030204" pitchFamily="34" charset="0"/>
                  <a:ea typeface="Calibri" panose="020F0502020204030204" pitchFamily="34" charset="0"/>
                  <a:cs typeface="Calibri" panose="020F0502020204030204" pitchFamily="34" charset="0"/>
                </a:rPr>
                <a:t>ΟΡΓΑΝΙΣΜΟΣ</a:t>
              </a:r>
              <a:r>
                <a:rPr lang="el-GR" sz="2000" dirty="0">
                  <a:solidFill>
                    <a:srgbClr val="70AD47"/>
                  </a:solidFill>
                  <a:latin typeface="Calibri" panose="020F0502020204030204" pitchFamily="34" charset="0"/>
                  <a:ea typeface="Calibri" panose="020F0502020204030204" pitchFamily="34" charset="0"/>
                  <a:cs typeface="Calibri" panose="020F0502020204030204" pitchFamily="34" charset="0"/>
                </a:rPr>
                <a:t> </a:t>
              </a:r>
              <a:r>
                <a:rPr lang="el-GR" sz="2000" b="1" dirty="0">
                  <a:solidFill>
                    <a:srgbClr val="70AD47"/>
                  </a:solidFill>
                  <a:latin typeface="Calibri" panose="020F0502020204030204" pitchFamily="34" charset="0"/>
                  <a:ea typeface="Calibri" panose="020F0502020204030204" pitchFamily="34" charset="0"/>
                  <a:cs typeface="Calibri" panose="020F0502020204030204" pitchFamily="34" charset="0"/>
                </a:rPr>
                <a:t>ΥΠΟΔΟΧΗΣ.</a:t>
              </a:r>
              <a:r>
                <a:rPr lang="el-GR" sz="2000" dirty="0">
                  <a:solidFill>
                    <a:srgbClr val="70AD47"/>
                  </a:solidFill>
                  <a:latin typeface="Calibri" panose="020F0502020204030204" pitchFamily="34" charset="0"/>
                  <a:ea typeface="Calibri" panose="020F0502020204030204" pitchFamily="34" charset="0"/>
                  <a:cs typeface="Calibri" panose="020F0502020204030204" pitchFamily="34" charset="0"/>
                </a:rPr>
                <a:t> </a:t>
              </a:r>
            </a:p>
          </p:txBody>
        </p:sp>
      </p:grpSp>
      <p:grpSp>
        <p:nvGrpSpPr>
          <p:cNvPr id="37" name="Group 36"/>
          <p:cNvGrpSpPr/>
          <p:nvPr/>
        </p:nvGrpSpPr>
        <p:grpSpPr>
          <a:xfrm>
            <a:off x="1361538" y="806678"/>
            <a:ext cx="2945499" cy="1941146"/>
            <a:chOff x="1361538" y="806678"/>
            <a:chExt cx="2945499" cy="1941146"/>
          </a:xfrm>
        </p:grpSpPr>
        <p:sp>
          <p:nvSpPr>
            <p:cNvPr id="25" name="Rectangle 24"/>
            <p:cNvSpPr/>
            <p:nvPr/>
          </p:nvSpPr>
          <p:spPr>
            <a:xfrm>
              <a:off x="1361538" y="895378"/>
              <a:ext cx="2945499" cy="541730"/>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p:cNvSpPr txBox="1"/>
            <p:nvPr/>
          </p:nvSpPr>
          <p:spPr>
            <a:xfrm>
              <a:off x="1759353" y="806678"/>
              <a:ext cx="2386826" cy="630429"/>
            </a:xfrm>
            <a:prstGeom prst="rect">
              <a:avLst/>
            </a:prstGeom>
            <a:noFill/>
          </p:spPr>
          <p:txBody>
            <a:bodyPr wrap="square" rtlCol="0">
              <a:spAutoFit/>
            </a:bodyPr>
            <a:lstStyle/>
            <a:p>
              <a:pPr lvl="0">
                <a:lnSpc>
                  <a:spcPct val="150000"/>
                </a:lnSpc>
                <a:defRPr/>
              </a:pPr>
              <a:r>
                <a:rPr lang="el-GR" sz="2600" b="1" dirty="0">
                  <a:solidFill>
                    <a:schemeClr val="bg1"/>
                  </a:solidFill>
                  <a:latin typeface="Calibri" panose="020F0502020204030204" pitchFamily="34" charset="0"/>
                  <a:ea typeface="Calibri" panose="020F0502020204030204" pitchFamily="34" charset="0"/>
                  <a:cs typeface="Calibri" panose="020F0502020204030204" pitchFamily="34" charset="0"/>
                </a:rPr>
                <a:t>ΕΞΕΡΧΟΜΕΝΕΣ</a:t>
              </a:r>
              <a:endParaRPr lang="el-GR" sz="26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30" name="Rectangle 29"/>
            <p:cNvSpPr/>
            <p:nvPr/>
          </p:nvSpPr>
          <p:spPr>
            <a:xfrm>
              <a:off x="1361539" y="1394128"/>
              <a:ext cx="2945498" cy="1353696"/>
            </a:xfrm>
            <a:prstGeom prst="rect">
              <a:avLst/>
            </a:prstGeom>
            <a:solidFill>
              <a:srgbClr val="1EA7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l-GR" sz="2000" dirty="0">
                  <a:solidFill>
                    <a:srgbClr val="168586"/>
                  </a:solidFill>
                  <a:latin typeface="Calibri" panose="020F0502020204030204" pitchFamily="34" charset="0"/>
                  <a:ea typeface="Calibri" panose="020F0502020204030204" pitchFamily="34" charset="0"/>
                  <a:cs typeface="Calibri" panose="020F0502020204030204" pitchFamily="34" charset="0"/>
                </a:rPr>
                <a:t>Ο δικαιούχος οργανισμός λειτουργεί </a:t>
              </a:r>
              <a:endParaRPr lang="en-GB" sz="2000" dirty="0">
                <a:solidFill>
                  <a:srgbClr val="168586"/>
                </a:solidFill>
                <a:latin typeface="Calibri" panose="020F0502020204030204" pitchFamily="34" charset="0"/>
                <a:ea typeface="Calibri" panose="020F0502020204030204" pitchFamily="34" charset="0"/>
                <a:cs typeface="Calibri" panose="020F0502020204030204" pitchFamily="34" charset="0"/>
              </a:endParaRPr>
            </a:p>
            <a:p>
              <a:pPr lvl="0" algn="ctr">
                <a:defRPr/>
              </a:pPr>
              <a:r>
                <a:rPr lang="el-GR" sz="2000" dirty="0">
                  <a:solidFill>
                    <a:srgbClr val="168586"/>
                  </a:solidFill>
                  <a:latin typeface="Calibri" panose="020F0502020204030204" pitchFamily="34" charset="0"/>
                  <a:ea typeface="Calibri" panose="020F0502020204030204" pitchFamily="34" charset="0"/>
                  <a:cs typeface="Calibri" panose="020F0502020204030204" pitchFamily="34" charset="0"/>
                </a:rPr>
                <a:t>ως </a:t>
              </a:r>
              <a:r>
                <a:rPr lang="el-GR" sz="2000" b="1" dirty="0">
                  <a:solidFill>
                    <a:srgbClr val="168586"/>
                  </a:solidFill>
                  <a:latin typeface="Calibri" panose="020F0502020204030204" pitchFamily="34" charset="0"/>
                  <a:ea typeface="Calibri" panose="020F0502020204030204" pitchFamily="34" charset="0"/>
                  <a:cs typeface="Calibri" panose="020F0502020204030204" pitchFamily="34" charset="0"/>
                </a:rPr>
                <a:t>ΟΡΓΑΝΙΣΜΟΣ</a:t>
              </a:r>
              <a:r>
                <a:rPr lang="el-GR" sz="2000" dirty="0">
                  <a:solidFill>
                    <a:srgbClr val="168586"/>
                  </a:solidFill>
                  <a:latin typeface="Calibri" panose="020F0502020204030204" pitchFamily="34" charset="0"/>
                  <a:ea typeface="Calibri" panose="020F0502020204030204" pitchFamily="34" charset="0"/>
                  <a:cs typeface="Calibri" panose="020F0502020204030204" pitchFamily="34" charset="0"/>
                </a:rPr>
                <a:t> </a:t>
              </a:r>
              <a:r>
                <a:rPr lang="el-GR" sz="2000" b="1" dirty="0">
                  <a:solidFill>
                    <a:srgbClr val="168586"/>
                  </a:solidFill>
                  <a:latin typeface="Calibri" panose="020F0502020204030204" pitchFamily="34" charset="0"/>
                  <a:ea typeface="Calibri" panose="020F0502020204030204" pitchFamily="34" charset="0"/>
                  <a:cs typeface="Calibri" panose="020F0502020204030204" pitchFamily="34" charset="0"/>
                </a:rPr>
                <a:t>ΑΠΟΣΤΟΛΗΣ.</a:t>
              </a:r>
              <a:r>
                <a:rPr lang="el-GR" sz="2000" dirty="0">
                  <a:solidFill>
                    <a:srgbClr val="168586"/>
                  </a:solidFill>
                  <a:latin typeface="Calibri" panose="020F0502020204030204" pitchFamily="34" charset="0"/>
                  <a:ea typeface="Calibri" panose="020F0502020204030204" pitchFamily="34" charset="0"/>
                  <a:cs typeface="Calibri" panose="020F0502020204030204" pitchFamily="34" charset="0"/>
                </a:rPr>
                <a:t> </a:t>
              </a:r>
            </a:p>
          </p:txBody>
        </p:sp>
      </p:grpSp>
      <p:grpSp>
        <p:nvGrpSpPr>
          <p:cNvPr id="9" name="Group 8"/>
          <p:cNvGrpSpPr/>
          <p:nvPr/>
        </p:nvGrpSpPr>
        <p:grpSpPr>
          <a:xfrm>
            <a:off x="6352000" y="818817"/>
            <a:ext cx="3125777" cy="1986138"/>
            <a:chOff x="7444939" y="806678"/>
            <a:chExt cx="3125777" cy="1986138"/>
          </a:xfrm>
        </p:grpSpPr>
        <p:sp>
          <p:nvSpPr>
            <p:cNvPr id="16" name="TextBox 15"/>
            <p:cNvSpPr txBox="1"/>
            <p:nvPr/>
          </p:nvSpPr>
          <p:spPr>
            <a:xfrm>
              <a:off x="8023032" y="840199"/>
              <a:ext cx="2386826" cy="630429"/>
            </a:xfrm>
            <a:prstGeom prst="rect">
              <a:avLst/>
            </a:prstGeom>
            <a:noFill/>
          </p:spPr>
          <p:txBody>
            <a:bodyPr wrap="square" rtlCol="0">
              <a:spAutoFit/>
            </a:bodyPr>
            <a:lstStyle/>
            <a:p>
              <a:pPr lvl="0">
                <a:lnSpc>
                  <a:spcPct val="150000"/>
                </a:lnSpc>
                <a:defRPr/>
              </a:pPr>
              <a:r>
                <a:rPr lang="el-GR" sz="2600" b="1" dirty="0">
                  <a:solidFill>
                    <a:schemeClr val="bg1"/>
                  </a:solidFill>
                  <a:latin typeface="Calibri" panose="020F0502020204030204" pitchFamily="34" charset="0"/>
                  <a:ea typeface="Calibri" panose="020F0502020204030204" pitchFamily="34" charset="0"/>
                  <a:cs typeface="Calibri" panose="020F0502020204030204" pitchFamily="34" charset="0"/>
                </a:rPr>
                <a:t>ΦΥΣΙΚΕΣ</a:t>
              </a:r>
              <a:endParaRPr lang="el-GR" sz="26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8" name="Rectangle 17"/>
            <p:cNvSpPr/>
            <p:nvPr/>
          </p:nvSpPr>
          <p:spPr>
            <a:xfrm>
              <a:off x="7444940" y="1452529"/>
              <a:ext cx="2945498" cy="1340287"/>
            </a:xfrm>
            <a:prstGeom prst="rect">
              <a:avLst/>
            </a:prstGeom>
            <a:solidFill>
              <a:srgbClr val="4EC48D">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dirty="0">
                  <a:solidFill>
                    <a:srgbClr val="4EC48D"/>
                  </a:solidFill>
                </a:rPr>
                <a:t>Πραγματοποιούνται με </a:t>
              </a:r>
              <a:r>
                <a:rPr lang="el-GR" sz="2000" b="1" dirty="0">
                  <a:solidFill>
                    <a:srgbClr val="4EC48D"/>
                  </a:solidFill>
                </a:rPr>
                <a:t>φυσική παρουσία </a:t>
              </a:r>
              <a:r>
                <a:rPr lang="el-GR" sz="2000" dirty="0">
                  <a:solidFill>
                    <a:srgbClr val="4EC48D"/>
                  </a:solidFill>
                </a:rPr>
                <a:t>των συμμετεχόντων </a:t>
              </a:r>
            </a:p>
          </p:txBody>
        </p:sp>
        <p:sp>
          <p:nvSpPr>
            <p:cNvPr id="35" name="Rectangle 34"/>
            <p:cNvSpPr/>
            <p:nvPr/>
          </p:nvSpPr>
          <p:spPr>
            <a:xfrm>
              <a:off x="7444939" y="893364"/>
              <a:ext cx="2945499" cy="559165"/>
            </a:xfrm>
            <a:prstGeom prst="rect">
              <a:avLst/>
            </a:prstGeom>
            <a:solidFill>
              <a:srgbClr val="4EC4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TextBox 35"/>
            <p:cNvSpPr txBox="1"/>
            <p:nvPr/>
          </p:nvSpPr>
          <p:spPr>
            <a:xfrm>
              <a:off x="8183890" y="806678"/>
              <a:ext cx="2386826" cy="630429"/>
            </a:xfrm>
            <a:prstGeom prst="rect">
              <a:avLst/>
            </a:prstGeom>
            <a:noFill/>
          </p:spPr>
          <p:txBody>
            <a:bodyPr wrap="square" rtlCol="0">
              <a:spAutoFit/>
            </a:bodyPr>
            <a:lstStyle/>
            <a:p>
              <a:pPr lvl="0">
                <a:lnSpc>
                  <a:spcPct val="150000"/>
                </a:lnSpc>
                <a:defRPr/>
              </a:pPr>
              <a:r>
                <a:rPr lang="el-GR" sz="2600" b="1" dirty="0">
                  <a:solidFill>
                    <a:schemeClr val="bg1"/>
                  </a:solidFill>
                  <a:latin typeface="Calibri" panose="020F0502020204030204" pitchFamily="34" charset="0"/>
                  <a:ea typeface="Calibri" panose="020F0502020204030204" pitchFamily="34" charset="0"/>
                  <a:cs typeface="Calibri" panose="020F0502020204030204" pitchFamily="34" charset="0"/>
                </a:rPr>
                <a:t>ΦΥΣΙΚΕΣ</a:t>
              </a:r>
              <a:endParaRPr lang="el-GR" sz="26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grpSp>
      <p:cxnSp>
        <p:nvCxnSpPr>
          <p:cNvPr id="40" name="Straight Connector 39"/>
          <p:cNvCxnSpPr/>
          <p:nvPr/>
        </p:nvCxnSpPr>
        <p:spPr>
          <a:xfrm>
            <a:off x="5372100" y="895378"/>
            <a:ext cx="0" cy="5441730"/>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257351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01316D-0303-8FDA-9607-ED422166D99D}"/>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C6551680-B1C3-F38E-D894-2FA81A55BDE8}"/>
              </a:ext>
            </a:extLst>
          </p:cNvPr>
          <p:cNvSpPr txBox="1"/>
          <p:nvPr/>
        </p:nvSpPr>
        <p:spPr>
          <a:xfrm>
            <a:off x="444394" y="-46788"/>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3" name="TextBox 22">
            <a:extLst>
              <a:ext uri="{FF2B5EF4-FFF2-40B4-BE49-F238E27FC236}">
                <a16:creationId xmlns:a16="http://schemas.microsoft.com/office/drawing/2014/main" id="{15002F08-DC31-18EB-1EA0-1A5CEA02DAAC}"/>
              </a:ext>
            </a:extLst>
          </p:cNvPr>
          <p:cNvSpPr txBox="1"/>
          <p:nvPr/>
        </p:nvSpPr>
        <p:spPr>
          <a:xfrm>
            <a:off x="596794" y="105612"/>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5" name="Rectangle 24">
            <a:extLst>
              <a:ext uri="{FF2B5EF4-FFF2-40B4-BE49-F238E27FC236}">
                <a16:creationId xmlns:a16="http://schemas.microsoft.com/office/drawing/2014/main" id="{3C419F37-1C51-C53A-2E1E-FC7F1DEBFFD3}"/>
              </a:ext>
            </a:extLst>
          </p:cNvPr>
          <p:cNvSpPr/>
          <p:nvPr/>
        </p:nvSpPr>
        <p:spPr>
          <a:xfrm>
            <a:off x="0" y="-2883"/>
            <a:ext cx="8656320" cy="483217"/>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 name="Group 17">
            <a:extLst>
              <a:ext uri="{FF2B5EF4-FFF2-40B4-BE49-F238E27FC236}">
                <a16:creationId xmlns:a16="http://schemas.microsoft.com/office/drawing/2014/main" id="{C1203392-819F-8E39-782A-04EE56367480}"/>
              </a:ext>
            </a:extLst>
          </p:cNvPr>
          <p:cNvGrpSpPr/>
          <p:nvPr/>
        </p:nvGrpSpPr>
        <p:grpSpPr>
          <a:xfrm rot="10800000">
            <a:off x="4632960" y="24"/>
            <a:ext cx="7559040" cy="483216"/>
            <a:chOff x="0" y="0"/>
            <a:chExt cx="6023006" cy="1453896"/>
          </a:xfrm>
        </p:grpSpPr>
        <p:sp>
          <p:nvSpPr>
            <p:cNvPr id="19" name="Rectangle 18">
              <a:extLst>
                <a:ext uri="{FF2B5EF4-FFF2-40B4-BE49-F238E27FC236}">
                  <a16:creationId xmlns:a16="http://schemas.microsoft.com/office/drawing/2014/main" id="{D67A9823-1DFE-E71C-976B-6EAB986BFF6B}"/>
                </a:ext>
              </a:extLst>
            </p:cNvPr>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Isosceles Triangle 21">
              <a:extLst>
                <a:ext uri="{FF2B5EF4-FFF2-40B4-BE49-F238E27FC236}">
                  <a16:creationId xmlns:a16="http://schemas.microsoft.com/office/drawing/2014/main" id="{16402405-A52B-24BB-D604-3D28104378BA}"/>
                </a:ext>
              </a:extLst>
            </p:cNvPr>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11" name="TextBox 10">
            <a:extLst>
              <a:ext uri="{FF2B5EF4-FFF2-40B4-BE49-F238E27FC236}">
                <a16:creationId xmlns:a16="http://schemas.microsoft.com/office/drawing/2014/main" id="{BA4E9AB8-237D-5605-21B4-27200E35BB5B}"/>
              </a:ext>
            </a:extLst>
          </p:cNvPr>
          <p:cNvSpPr txBox="1"/>
          <p:nvPr/>
        </p:nvSpPr>
        <p:spPr>
          <a:xfrm>
            <a:off x="75420" y="-5790"/>
            <a:ext cx="5213863" cy="492443"/>
          </a:xfrm>
          <a:prstGeom prst="rect">
            <a:avLst/>
          </a:prstGeom>
          <a:noFill/>
        </p:spPr>
        <p:txBody>
          <a:bodyPr wrap="none" rtlCol="0">
            <a:spAutoFit/>
          </a:bodyPr>
          <a:lstStyle>
            <a:defPPr>
              <a:defRPr lang="en-US"/>
            </a:defPPr>
            <a:lvl1pPr>
              <a:defRPr sz="2600" b="1">
                <a:solidFill>
                  <a:schemeClr val="bg1"/>
                </a:solidFill>
              </a:defRPr>
            </a:lvl1pPr>
          </a:lstStyle>
          <a:p>
            <a:r>
              <a:rPr lang="en-US" dirty="0"/>
              <a:t>ERASMUS + and ESC AMBASSADORS</a:t>
            </a:r>
            <a:endParaRPr lang="en-GB" dirty="0"/>
          </a:p>
        </p:txBody>
      </p:sp>
      <p:pic>
        <p:nvPicPr>
          <p:cNvPr id="12" name="Picture 11">
            <a:extLst>
              <a:ext uri="{FF2B5EF4-FFF2-40B4-BE49-F238E27FC236}">
                <a16:creationId xmlns:a16="http://schemas.microsoft.com/office/drawing/2014/main" id="{10E05F05-EFE9-7C8E-6C1F-2F39B2D838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21148" y="5941526"/>
            <a:ext cx="800068" cy="685416"/>
          </a:xfrm>
          <a:prstGeom prst="rect">
            <a:avLst/>
          </a:prstGeom>
        </p:spPr>
      </p:pic>
      <p:sp>
        <p:nvSpPr>
          <p:cNvPr id="7" name="Content Placeholder 3">
            <a:extLst>
              <a:ext uri="{FF2B5EF4-FFF2-40B4-BE49-F238E27FC236}">
                <a16:creationId xmlns:a16="http://schemas.microsoft.com/office/drawing/2014/main" id="{C4A47192-3D0A-797C-0EA9-FCA675F55E81}"/>
              </a:ext>
            </a:extLst>
          </p:cNvPr>
          <p:cNvSpPr txBox="1">
            <a:spLocks/>
          </p:cNvSpPr>
          <p:nvPr/>
        </p:nvSpPr>
        <p:spPr>
          <a:xfrm>
            <a:off x="838200" y="1825625"/>
            <a:ext cx="10515600" cy="2965918"/>
          </a:xfrm>
          <a:prstGeom prst="roundRect">
            <a:avLst/>
          </a:prstGeom>
          <a:solidFill>
            <a:schemeClr val="bg1"/>
          </a:solidFill>
          <a:ln w="19050">
            <a:solidFill>
              <a:srgbClr val="1EA7AE"/>
            </a:solidFill>
          </a:ln>
        </p:spPr>
        <p:txBody>
          <a:bodyPr vert="horz" wrap="square" lIns="91440" tIns="45720" rIns="91440" bIns="4572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15000"/>
              </a:lnSpc>
            </a:pPr>
            <a:r>
              <a:rPr lang="el-GR" sz="2000" dirty="0">
                <a:latin typeface="Aptos" panose="020B0004020202020204" pitchFamily="34" charset="0"/>
                <a:ea typeface="SimSun" panose="02010600030101010101" pitchFamily="2" charset="-122"/>
              </a:rPr>
              <a:t>Το ΙΔΕΠ Δια Βίου Μάθησης έχει ορίσει κάποια άτομα ως Πρεσβευτές των προγραμμάτων Erasmus+ και European </a:t>
            </a:r>
            <a:r>
              <a:rPr lang="el-GR" sz="2000" dirty="0" err="1">
                <a:latin typeface="Aptos" panose="020B0004020202020204" pitchFamily="34" charset="0"/>
                <a:ea typeface="SimSun" panose="02010600030101010101" pitchFamily="2" charset="-122"/>
              </a:rPr>
              <a:t>Solidarity</a:t>
            </a:r>
            <a:r>
              <a:rPr lang="el-GR" sz="2000" dirty="0">
                <a:latin typeface="Aptos" panose="020B0004020202020204" pitchFamily="34" charset="0"/>
                <a:ea typeface="SimSun" panose="02010600030101010101" pitchFamily="2" charset="-122"/>
              </a:rPr>
              <a:t> Corp</a:t>
            </a:r>
            <a:r>
              <a:rPr lang="en-US" sz="2000" dirty="0">
                <a:latin typeface="Aptos" panose="020B0004020202020204" pitchFamily="34" charset="0"/>
                <a:ea typeface="SimSun" panose="02010600030101010101" pitchFamily="2" charset="-122"/>
              </a:rPr>
              <a:t>s. </a:t>
            </a:r>
            <a:r>
              <a:rPr lang="el-GR" sz="2000" dirty="0">
                <a:latin typeface="Aptos" panose="020B0004020202020204" pitchFamily="34" charset="0"/>
                <a:ea typeface="SimSun" panose="02010600030101010101" pitchFamily="2" charset="-122"/>
              </a:rPr>
              <a:t>Ρόλος των Πρεσβευτών είναι</a:t>
            </a:r>
            <a:r>
              <a:rPr lang="en-US" sz="2000" dirty="0">
                <a:latin typeface="Aptos" panose="020B0004020202020204" pitchFamily="34" charset="0"/>
                <a:ea typeface="SimSun" panose="02010600030101010101" pitchFamily="2" charset="-122"/>
              </a:rPr>
              <a:t> </a:t>
            </a:r>
            <a:r>
              <a:rPr lang="el-GR" sz="2000" dirty="0">
                <a:latin typeface="Aptos" panose="020B0004020202020204" pitchFamily="34" charset="0"/>
                <a:ea typeface="SimSun" panose="02010600030101010101" pitchFamily="2" charset="-122"/>
              </a:rPr>
              <a:t>η προώθηση συγκεκριμένων ευκαιριών που παρέχονται από το Πρόγραμμα Erasmus+ και European </a:t>
            </a:r>
            <a:r>
              <a:rPr lang="el-GR" sz="2000" dirty="0" err="1">
                <a:latin typeface="Aptos" panose="020B0004020202020204" pitchFamily="34" charset="0"/>
                <a:ea typeface="SimSun" panose="02010600030101010101" pitchFamily="2" charset="-122"/>
              </a:rPr>
              <a:t>Solidarity</a:t>
            </a:r>
            <a:r>
              <a:rPr lang="el-GR" sz="2000" dirty="0">
                <a:latin typeface="Aptos" panose="020B0004020202020204" pitchFamily="34" charset="0"/>
                <a:ea typeface="SimSun" panose="02010600030101010101" pitchFamily="2" charset="-122"/>
              </a:rPr>
              <a:t> </a:t>
            </a:r>
            <a:r>
              <a:rPr lang="el-GR" sz="2000" dirty="0" err="1">
                <a:latin typeface="Aptos" panose="020B0004020202020204" pitchFamily="34" charset="0"/>
                <a:ea typeface="SimSun" panose="02010600030101010101" pitchFamily="2" charset="-122"/>
              </a:rPr>
              <a:t>Corps</a:t>
            </a:r>
            <a:r>
              <a:rPr lang="el-GR" sz="2000" dirty="0">
                <a:latin typeface="Aptos" panose="020B0004020202020204" pitchFamily="34" charset="0"/>
                <a:ea typeface="SimSun" panose="02010600030101010101" pitchFamily="2" charset="-122"/>
              </a:rPr>
              <a:t> </a:t>
            </a:r>
            <a:r>
              <a:rPr lang="el-GR" sz="2000" b="1" dirty="0">
                <a:solidFill>
                  <a:srgbClr val="1EA7AE"/>
                </a:solidFill>
                <a:latin typeface="Aptos" panose="020B0004020202020204" pitchFamily="34" charset="0"/>
                <a:ea typeface="SimSun" panose="02010600030101010101" pitchFamily="2" charset="-122"/>
              </a:rPr>
              <a:t>σε σχολεία </a:t>
            </a:r>
            <a:r>
              <a:rPr lang="el-GR" sz="2000" b="1" dirty="0">
                <a:latin typeface="Aptos" panose="020B0004020202020204" pitchFamily="34" charset="0"/>
                <a:ea typeface="SimSun" panose="02010600030101010101" pitchFamily="2" charset="-122"/>
              </a:rPr>
              <a:t>Δευτεροβάθμιας Γενικής και Τεχνικής Εκπαίδευσης</a:t>
            </a:r>
            <a:r>
              <a:rPr lang="el-GR" sz="2000" dirty="0">
                <a:latin typeface="Aptos" panose="020B0004020202020204" pitchFamily="34" charset="0"/>
                <a:ea typeface="SimSun" panose="02010600030101010101" pitchFamily="2" charset="-122"/>
              </a:rPr>
              <a:t>  μέσω διαφόρων δράσεων.</a:t>
            </a:r>
          </a:p>
          <a:p>
            <a:pPr>
              <a:lnSpc>
                <a:spcPct val="115000"/>
              </a:lnSpc>
            </a:pPr>
            <a:r>
              <a:rPr lang="el-GR" sz="2000" dirty="0">
                <a:latin typeface="Aptos" panose="020B0004020202020204" pitchFamily="34" charset="0"/>
                <a:ea typeface="SimSun" panose="02010600030101010101" pitchFamily="2" charset="-122"/>
              </a:rPr>
              <a:t>Αν ενδιαφέρεστε να παρευρεθεί κάποιος Πρεσβευτής στο σχολείο σας, παρακαλείστε όπως επικοινωνήσετε με το ΙΔΕΠ. </a:t>
            </a:r>
            <a:endParaRPr lang="en-GB" sz="2000" dirty="0">
              <a:latin typeface="Aptos" panose="020B0004020202020204" pitchFamily="34" charset="0"/>
              <a:ea typeface="SimSun" panose="02010600030101010101" pitchFamily="2" charset="-122"/>
            </a:endParaRPr>
          </a:p>
        </p:txBody>
      </p:sp>
      <p:sp>
        <p:nvSpPr>
          <p:cNvPr id="8" name="TextBox 7">
            <a:extLst>
              <a:ext uri="{FF2B5EF4-FFF2-40B4-BE49-F238E27FC236}">
                <a16:creationId xmlns:a16="http://schemas.microsoft.com/office/drawing/2014/main" id="{92E9812E-5D7B-E3E2-EFA8-C4F60B6111D5}"/>
              </a:ext>
            </a:extLst>
          </p:cNvPr>
          <p:cNvSpPr txBox="1"/>
          <p:nvPr/>
        </p:nvSpPr>
        <p:spPr>
          <a:xfrm>
            <a:off x="1622464" y="857896"/>
            <a:ext cx="9675377" cy="400110"/>
          </a:xfrm>
          <a:prstGeom prst="rect">
            <a:avLst/>
          </a:prstGeom>
          <a:noFill/>
        </p:spPr>
        <p:txBody>
          <a:bodyPr wrap="square" rtlCol="0">
            <a:spAutoFit/>
          </a:bodyPr>
          <a:lstStyle/>
          <a:p>
            <a:r>
              <a:rPr lang="el-GR" sz="2000" b="1" dirty="0"/>
              <a:t>ΜΟΝΟ ΓΙΑ ΣΧΟΛΕΙΑ ΔΕΥΤΕΡΟΒΑΘΜΙΑΣ ΓΕΝΙΚΗΣ ΚΑΙ ΤΕΧΝΙΚΗΣ ΕΚΠΑΙΔΕΥΣΗΣ</a:t>
            </a:r>
            <a:endParaRPr lang="en-US" sz="2000" b="1" dirty="0"/>
          </a:p>
        </p:txBody>
      </p:sp>
    </p:spTree>
    <p:extLst>
      <p:ext uri="{BB962C8B-B14F-4D97-AF65-F5344CB8AC3E}">
        <p14:creationId xmlns:p14="http://schemas.microsoft.com/office/powerpoint/2010/main" val="47353996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394" y="-46788"/>
            <a:ext cx="615713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800" b="1" i="0" u="none" strike="noStrike" kern="1200" cap="none" spc="0" normalizeH="0" baseline="0" noProof="0" dirty="0">
                <a:ln>
                  <a:noFill/>
                </a:ln>
                <a:solidFill>
                  <a:prstClr val="white"/>
                </a:solidFill>
                <a:effectLst/>
                <a:uLnTx/>
                <a:uFillTx/>
                <a:latin typeface="Calibri" panose="020F0502020204030204"/>
                <a:ea typeface="+mn-ea"/>
                <a:cs typeface="+mn-cs"/>
              </a:rPr>
              <a:t>ΥΠΟΣΤΗΡΙΚΤΙΚΑ ΕΓΓΡΑΦΑ</a:t>
            </a:r>
            <a:endPar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TextBox 22"/>
          <p:cNvSpPr txBox="1"/>
          <p:nvPr/>
        </p:nvSpPr>
        <p:spPr>
          <a:xfrm>
            <a:off x="596794" y="105612"/>
            <a:ext cx="615713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800" b="1" i="0" u="none" strike="noStrike" kern="1200" cap="none" spc="0" normalizeH="0" baseline="0" noProof="0" dirty="0">
                <a:ln>
                  <a:noFill/>
                </a:ln>
                <a:solidFill>
                  <a:prstClr val="white"/>
                </a:solidFill>
                <a:effectLst/>
                <a:uLnTx/>
                <a:uFillTx/>
                <a:latin typeface="Calibri" panose="020F0502020204030204"/>
                <a:ea typeface="+mn-ea"/>
                <a:cs typeface="+mn-cs"/>
              </a:rPr>
              <a:t>ΥΠΟΣΤΗΡΙΚΤΙΚΑ ΕΓΓΡΑΦΑ</a:t>
            </a:r>
            <a:endPar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Rectangle 24"/>
          <p:cNvSpPr/>
          <p:nvPr/>
        </p:nvSpPr>
        <p:spPr>
          <a:xfrm>
            <a:off x="0" y="-2883"/>
            <a:ext cx="8656320" cy="483217"/>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8" name="Group 17"/>
          <p:cNvGrpSpPr/>
          <p:nvPr/>
        </p:nvGrpSpPr>
        <p:grpSpPr>
          <a:xfrm rot="10800000">
            <a:off x="4632960" y="24"/>
            <a:ext cx="7559040" cy="483216"/>
            <a:chOff x="0" y="0"/>
            <a:chExt cx="6023006" cy="1453896"/>
          </a:xfrm>
        </p:grpSpPr>
        <p:sp>
          <p:nvSpPr>
            <p:cNvPr id="19" name="Rectangle 18"/>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Isosceles Triangle 21"/>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9D72B5"/>
                </a:solidFill>
                <a:effectLst/>
                <a:uLnTx/>
                <a:uFillTx/>
                <a:latin typeface="Calibri" panose="020F0502020204030204"/>
                <a:ea typeface="+mn-ea"/>
                <a:cs typeface="+mn-cs"/>
              </a:endParaRPr>
            </a:p>
          </p:txBody>
        </p:sp>
      </p:gr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21148" y="5941526"/>
            <a:ext cx="800068" cy="685416"/>
          </a:xfrm>
          <a:prstGeom prst="rect">
            <a:avLst/>
          </a:prstGeom>
        </p:spPr>
      </p:pic>
      <p:sp>
        <p:nvSpPr>
          <p:cNvPr id="13" name="Rectangle 12"/>
          <p:cNvSpPr/>
          <p:nvPr/>
        </p:nvSpPr>
        <p:spPr>
          <a:xfrm>
            <a:off x="5241030" y="766973"/>
            <a:ext cx="6176874" cy="1742578"/>
          </a:xfrm>
          <a:prstGeom prst="rect">
            <a:avLst/>
          </a:prstGeom>
        </p:spPr>
        <p:txBody>
          <a:bodyPr vert="horz" lIns="91440" tIns="45720" rIns="91440" bIns="45720" rtlCol="0" anchor="t">
            <a:normAutofit fontScale="70000" lnSpcReduction="20000"/>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lang="el-GR" sz="2000" b="1" dirty="0">
                <a:solidFill>
                  <a:prstClr val="black">
                    <a:lumMod val="75000"/>
                    <a:lumOff val="25000"/>
                  </a:prstClr>
                </a:solidFill>
                <a:latin typeface="Calibri" panose="020F0502020204030204" pitchFamily="34" charset="0"/>
                <a:ea typeface="Calibri" panose="020F0502020204030204" pitchFamily="34" charset="0"/>
                <a:cs typeface="Calibri" panose="020F0502020204030204" pitchFamily="34" charset="0"/>
              </a:rPr>
              <a:t>Μαρία Χριστοφίδου</a:t>
            </a:r>
            <a:endParaRPr kumimoji="0" lang="en-US" sz="20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000" b="1" i="0" u="none" strike="noStrike" kern="1200" cap="none" spc="0" normalizeH="0" baseline="0" noProof="0" dirty="0" err="1">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Λειτουργός</a:t>
            </a:r>
            <a:r>
              <a:rPr kumimoji="0" lang="en-US" sz="20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000" b="1" i="0" u="none" strike="noStrike" kern="1200" cap="none" spc="0" normalizeH="0" baseline="0" noProof="0" dirty="0" err="1">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Προγρ</a:t>
            </a:r>
            <a:r>
              <a:rPr kumimoji="0" lang="en-US" sz="20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αμμάτων </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0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Βα</a:t>
            </a:r>
            <a:r>
              <a:rPr kumimoji="0" lang="en-US" sz="2000" b="1" i="0" u="none" strike="noStrike" kern="1200" cap="none" spc="0" normalizeH="0" baseline="0" noProof="0" dirty="0" err="1">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σικής</a:t>
            </a:r>
            <a:r>
              <a:rPr kumimoji="0" lang="en-US" sz="20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000" b="1" i="0" u="none" strike="noStrike" kern="1200" cap="none" spc="0" normalizeH="0" baseline="0" noProof="0" dirty="0" err="1">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Δράσης</a:t>
            </a:r>
            <a:r>
              <a:rPr kumimoji="0" lang="en-US" sz="20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 1</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l-GR" sz="20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Σχολική Εκπαίδευση (ΚΑ122)</a:t>
            </a:r>
            <a:endParaRPr kumimoji="0" lang="en-US" sz="20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000" b="0" i="0" u="none" strike="noStrike" kern="1200" cap="none" spc="0" normalizeH="0" baseline="0" noProof="0" dirty="0" err="1">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Τηλέφωνο</a:t>
            </a:r>
            <a:r>
              <a:rPr kumimoji="0" lang="en-US" sz="20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 (+357) – </a:t>
            </a:r>
            <a:r>
              <a:rPr kumimoji="0" lang="el-GR" sz="20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22448831</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0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email: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hlinkClick r:id="rId4"/>
              </a:rPr>
              <a:t>mchristofidou@idep.org.cy</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p>
        </p:txBody>
      </p:sp>
      <p:sp>
        <p:nvSpPr>
          <p:cNvPr id="15" name="TextBox 14"/>
          <p:cNvSpPr txBox="1"/>
          <p:nvPr/>
        </p:nvSpPr>
        <p:spPr>
          <a:xfrm>
            <a:off x="444393" y="14767"/>
            <a:ext cx="3582071" cy="492443"/>
          </a:xfrm>
          <a:prstGeom prst="rect">
            <a:avLst/>
          </a:prstGeom>
          <a:noFill/>
        </p:spPr>
        <p:txBody>
          <a:bodyPr wrap="none" rtlCol="0">
            <a:spAutoFit/>
          </a:bodyPr>
          <a:lstStyle>
            <a:defPPr>
              <a:defRPr lang="en-US"/>
            </a:defPPr>
            <a:lvl1pPr>
              <a:defRPr sz="2600" b="1">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600" b="1" i="0" u="none" strike="noStrike" kern="1200" cap="none" spc="0" normalizeH="0" baseline="0" noProof="0" dirty="0">
                <a:ln>
                  <a:noFill/>
                </a:ln>
                <a:solidFill>
                  <a:prstClr val="white"/>
                </a:solidFill>
                <a:effectLst/>
                <a:uLnTx/>
                <a:uFillTx/>
                <a:latin typeface="Calibri" panose="020F0502020204030204"/>
                <a:ea typeface="+mn-ea"/>
                <a:cs typeface="+mn-cs"/>
              </a:rPr>
              <a:t>ΣΤΟΙΧΕΙΑ ΕΠΙΚΟΙΝΩΝΙΑΣ</a:t>
            </a:r>
            <a:endParaRPr kumimoji="0" lang="en-GB" sz="2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4185F036-0E19-9F72-EEF8-25438E4790F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12501" y="2108622"/>
            <a:ext cx="2650034" cy="2270278"/>
          </a:xfrm>
          <a:prstGeom prst="rect">
            <a:avLst/>
          </a:prstGeom>
        </p:spPr>
      </p:pic>
      <p:sp>
        <p:nvSpPr>
          <p:cNvPr id="4" name="Rectangle: Rounded Corners 3">
            <a:extLst>
              <a:ext uri="{FF2B5EF4-FFF2-40B4-BE49-F238E27FC236}">
                <a16:creationId xmlns:a16="http://schemas.microsoft.com/office/drawing/2014/main" id="{BF7482A3-A5FC-D696-1F18-ED42CBA1B403}"/>
              </a:ext>
            </a:extLst>
          </p:cNvPr>
          <p:cNvSpPr/>
          <p:nvPr/>
        </p:nvSpPr>
        <p:spPr>
          <a:xfrm>
            <a:off x="5044274" y="628832"/>
            <a:ext cx="6099348" cy="1742579"/>
          </a:xfrm>
          <a:prstGeom prst="roundRect">
            <a:avLst/>
          </a:prstGeom>
          <a:noFill/>
          <a:ln w="190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D7D31"/>
              </a:solidFill>
              <a:effectLst/>
              <a:uLnTx/>
              <a:uFillTx/>
              <a:latin typeface="Calibri" panose="020F0502020204030204"/>
              <a:ea typeface="+mn-ea"/>
              <a:cs typeface="+mn-cs"/>
            </a:endParaRPr>
          </a:p>
        </p:txBody>
      </p:sp>
      <p:sp>
        <p:nvSpPr>
          <p:cNvPr id="5" name="Rectangle: Rounded Corners 4">
            <a:extLst>
              <a:ext uri="{FF2B5EF4-FFF2-40B4-BE49-F238E27FC236}">
                <a16:creationId xmlns:a16="http://schemas.microsoft.com/office/drawing/2014/main" id="{4C976DBB-EF22-C27A-498E-79D0F053D212}"/>
              </a:ext>
            </a:extLst>
          </p:cNvPr>
          <p:cNvSpPr/>
          <p:nvPr/>
        </p:nvSpPr>
        <p:spPr>
          <a:xfrm>
            <a:off x="5030266" y="2501281"/>
            <a:ext cx="6152117" cy="1828268"/>
          </a:xfrm>
          <a:prstGeom prst="roundRect">
            <a:avLst/>
          </a:prstGeom>
          <a:noFill/>
          <a:ln w="190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D7D31"/>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064E5EBC-F14C-E83B-EE1A-501C2A01CC88}"/>
              </a:ext>
            </a:extLst>
          </p:cNvPr>
          <p:cNvSpPr/>
          <p:nvPr/>
        </p:nvSpPr>
        <p:spPr>
          <a:xfrm>
            <a:off x="5316528" y="2621968"/>
            <a:ext cx="5402204" cy="1675431"/>
          </a:xfrm>
          <a:prstGeom prst="rect">
            <a:avLst/>
          </a:prstGeom>
        </p:spPr>
        <p:txBody>
          <a:bodyPr vert="horz" lIns="91440" tIns="45720" rIns="91440" bIns="45720" rtlCol="0" anchor="t">
            <a:normAutofit fontScale="70000" lnSpcReduction="20000"/>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l-GR" sz="20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Αννίτα </a:t>
            </a:r>
            <a:r>
              <a:rPr kumimoji="0" lang="el-GR" sz="2000" b="1" i="0" u="none" strike="noStrike" kern="1200" cap="none" spc="0" normalizeH="0" baseline="0" noProof="0" dirty="0" err="1">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Παφίτη</a:t>
            </a:r>
            <a:endParaRPr kumimoji="0" lang="el-GR" sz="20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000" b="1" i="0" u="none" strike="noStrike" kern="1200" cap="none" spc="0" normalizeH="0" baseline="0" noProof="0" dirty="0" err="1">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Λειτουργός</a:t>
            </a:r>
            <a:r>
              <a:rPr kumimoji="0" lang="en-US" sz="20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000" b="1" i="0" u="none" strike="noStrike" kern="1200" cap="none" spc="0" normalizeH="0" baseline="0" noProof="0" dirty="0" err="1">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Προγρ</a:t>
            </a:r>
            <a:r>
              <a:rPr kumimoji="0" lang="en-US" sz="20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αμμάτων </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0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Βα</a:t>
            </a:r>
            <a:r>
              <a:rPr kumimoji="0" lang="en-US" sz="2000" b="1" i="0" u="none" strike="noStrike" kern="1200" cap="none" spc="0" normalizeH="0" baseline="0" noProof="0" dirty="0" err="1">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σικής</a:t>
            </a:r>
            <a:r>
              <a:rPr kumimoji="0" lang="en-US" sz="20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000" b="1" i="0" u="none" strike="noStrike" kern="1200" cap="none" spc="0" normalizeH="0" baseline="0" noProof="0" dirty="0" err="1">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Δράσης</a:t>
            </a:r>
            <a:r>
              <a:rPr kumimoji="0" lang="en-US" sz="20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 1</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l-GR" sz="20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Επαγγελματική Εκπαίδευση και Κατάρτιση</a:t>
            </a:r>
            <a:endParaRPr kumimoji="0" lang="en-US" sz="20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000" b="0" i="0" u="none" strike="noStrike" kern="1200" cap="none" spc="0" normalizeH="0" baseline="0" noProof="0" dirty="0" err="1">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Τηλέφωνο</a:t>
            </a:r>
            <a:r>
              <a:rPr kumimoji="0" lang="en-US" sz="20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 (+357) - </a:t>
            </a:r>
            <a:r>
              <a:rPr kumimoji="0" lang="el-GR" sz="20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22448843</a:t>
            </a:r>
            <a:endParaRPr kumimoji="0" lang="en-US" sz="20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0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email:</a:t>
            </a:r>
            <a:r>
              <a:rPr lang="en-GB" sz="2000" u="sng" dirty="0">
                <a:solidFill>
                  <a:schemeClr val="accent1"/>
                </a:solidFill>
                <a:latin typeface="Roboto" panose="02000000000000000000" pitchFamily="2" charset="0"/>
              </a:rPr>
              <a:t>apafiti@idep.org.cy</a:t>
            </a:r>
            <a:r>
              <a:rPr lang="el-GR" sz="2000" u="sng" dirty="0">
                <a:solidFill>
                  <a:schemeClr val="accent1"/>
                </a:solidFill>
                <a:latin typeface="Roboto" panose="02000000000000000000" pitchFamily="2" charset="0"/>
              </a:rPr>
              <a:t> </a:t>
            </a:r>
            <a:endParaRPr kumimoji="0" lang="en-US" sz="2000" b="0" i="0" u="sng" strike="noStrike" kern="1200" cap="none" spc="0" normalizeH="0" baseline="0" noProof="0" dirty="0">
              <a:ln>
                <a:noFill/>
              </a:ln>
              <a:solidFill>
                <a:schemeClr val="accent1"/>
              </a:solidFill>
              <a:effectLst/>
              <a:uLnTx/>
              <a:uFillTx/>
              <a:latin typeface="Calibri" panose="020F0502020204030204"/>
              <a:ea typeface="Calibri" panose="020F0502020204030204" pitchFamily="34" charset="0"/>
              <a:cs typeface="Calibri" panose="020F0502020204030204" pitchFamily="34" charset="0"/>
            </a:endParaRPr>
          </a:p>
        </p:txBody>
      </p:sp>
      <p:sp>
        <p:nvSpPr>
          <p:cNvPr id="8" name="Rectangle: Rounded Corners 7">
            <a:extLst>
              <a:ext uri="{FF2B5EF4-FFF2-40B4-BE49-F238E27FC236}">
                <a16:creationId xmlns:a16="http://schemas.microsoft.com/office/drawing/2014/main" id="{3E262076-214E-A9E5-7526-E2F9B99EB16F}"/>
              </a:ext>
            </a:extLst>
          </p:cNvPr>
          <p:cNvSpPr/>
          <p:nvPr/>
        </p:nvSpPr>
        <p:spPr>
          <a:xfrm>
            <a:off x="5030266" y="4459419"/>
            <a:ext cx="6176875" cy="2048252"/>
          </a:xfrm>
          <a:prstGeom prst="roundRect">
            <a:avLst/>
          </a:prstGeom>
          <a:ln w="19050">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0D14CEBD-E8A3-4938-6E24-ED44C10A7A91}"/>
              </a:ext>
            </a:extLst>
          </p:cNvPr>
          <p:cNvSpPr/>
          <p:nvPr/>
        </p:nvSpPr>
        <p:spPr>
          <a:xfrm>
            <a:off x="5316528" y="4288679"/>
            <a:ext cx="5265854" cy="1675431"/>
          </a:xfrm>
          <a:prstGeom prst="rect">
            <a:avLst/>
          </a:prstGeom>
        </p:spPr>
        <p:txBody>
          <a:bodyPr vert="horz" lIns="91440" tIns="45720" rIns="91440" bIns="45720" rtlCol="0" anchor="t">
            <a:no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14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l-GR" sz="14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Μαριάννα </a:t>
            </a:r>
            <a:r>
              <a:rPr kumimoji="0" lang="el-GR" sz="1400" b="1" i="0" u="none" strike="noStrike" kern="1200" cap="none" spc="0" normalizeH="0" baseline="0" noProof="0" dirty="0" err="1">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Αραούζου</a:t>
            </a:r>
            <a:endParaRPr kumimoji="0" lang="en-US" sz="14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400" b="1" i="0" u="none" strike="noStrike" kern="1200" cap="none" spc="0" normalizeH="0" baseline="0" noProof="0" dirty="0" err="1">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Λειτουργός</a:t>
            </a:r>
            <a:r>
              <a:rPr kumimoji="0" lang="en-US" sz="14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1400" b="1" i="0" u="none" strike="noStrike" kern="1200" cap="none" spc="0" normalizeH="0" baseline="0" noProof="0" dirty="0" err="1">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Προγρ</a:t>
            </a:r>
            <a:r>
              <a:rPr kumimoji="0" lang="en-US" sz="14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αμμάτων </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4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Βα</a:t>
            </a:r>
            <a:r>
              <a:rPr kumimoji="0" lang="en-US" sz="1400" b="1" i="0" u="none" strike="noStrike" kern="1200" cap="none" spc="0" normalizeH="0" baseline="0" noProof="0" dirty="0" err="1">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σικής</a:t>
            </a:r>
            <a:r>
              <a:rPr kumimoji="0" lang="en-US" sz="14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1400" b="1" i="0" u="none" strike="noStrike" kern="1200" cap="none" spc="0" normalizeH="0" baseline="0" noProof="0" dirty="0" err="1">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Δράσης</a:t>
            </a:r>
            <a:r>
              <a:rPr kumimoji="0" lang="en-US" sz="14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 1</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l-GR" sz="14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Σχολική Εκπαίδευση (ΚΑ121) και Εκπαίδευση Ενηλίκων </a:t>
            </a:r>
            <a:endParaRPr lang="en-US" sz="1400" dirty="0">
              <a:solidFill>
                <a:prstClr val="black">
                  <a:lumMod val="75000"/>
                  <a:lumOff val="25000"/>
                </a:prstClr>
              </a:solidFill>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400" b="0" i="0" u="none" strike="noStrike" kern="1200" cap="none" spc="0" normalizeH="0" baseline="0" noProof="0" dirty="0" err="1">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Τηλέφωνο</a:t>
            </a:r>
            <a:r>
              <a:rPr kumimoji="0" lang="en-US" sz="14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 (+357) - </a:t>
            </a:r>
            <a:r>
              <a:rPr kumimoji="0" lang="el-GR" sz="14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22448861</a:t>
            </a:r>
            <a:endParaRPr kumimoji="0" lang="en-US" sz="14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4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email: </a:t>
            </a: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hlinkClick r:id="rId6"/>
              </a:rPr>
              <a:t>maraouzou@idep.org.cy</a:t>
            </a:r>
            <a:endParaRPr kumimoji="0" lang="en-US" sz="14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259960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0"/>
            <a:ext cx="12192000" cy="590309"/>
          </a:xfrm>
          <a:prstGeom prst="rect">
            <a:avLst/>
          </a:prstGeom>
          <a:solidFill>
            <a:srgbClr val="2FA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p:cNvSpPr txBox="1"/>
          <p:nvPr/>
        </p:nvSpPr>
        <p:spPr>
          <a:xfrm>
            <a:off x="281834" y="76584"/>
            <a:ext cx="8591839" cy="49244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600" b="1" i="0" u="none" strike="noStrike" kern="1200" cap="none" spc="0" normalizeH="0" baseline="0" noProof="0" dirty="0">
                <a:ln>
                  <a:noFill/>
                </a:ln>
                <a:solidFill>
                  <a:prstClr val="white"/>
                </a:solidFill>
                <a:effectLst/>
                <a:uLnTx/>
                <a:uFillTx/>
                <a:latin typeface="Calibri" panose="020F0502020204030204"/>
                <a:ea typeface="+mn-ea"/>
                <a:cs typeface="+mn-cs"/>
              </a:rPr>
              <a:t>ΕΠΙΛΕΞΙΜΕΣ ΔΡΑΣΤΗΡΙΟΤΗΤΕΣ ΚΙΝΗΤΙΚΟΤΗΤΑΣ ΠΡΟΣΩΠΙΚΟΥ</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54901" y="6131970"/>
            <a:ext cx="639485" cy="547845"/>
          </a:xfrm>
          <a:prstGeom prst="rect">
            <a:avLst/>
          </a:prstGeom>
        </p:spPr>
      </p:pic>
      <p:graphicFrame>
        <p:nvGraphicFramePr>
          <p:cNvPr id="8" name="Content Placeholder 4">
            <a:extLst>
              <a:ext uri="{FF2B5EF4-FFF2-40B4-BE49-F238E27FC236}">
                <a16:creationId xmlns:a16="http://schemas.microsoft.com/office/drawing/2014/main" id="{CD62F043-43DE-C563-F55A-7BDDC48DCA3A}"/>
              </a:ext>
            </a:extLst>
          </p:cNvPr>
          <p:cNvGraphicFramePr>
            <a:graphicFrameLocks/>
          </p:cNvGraphicFramePr>
          <p:nvPr>
            <p:extLst>
              <p:ext uri="{D42A27DB-BD31-4B8C-83A1-F6EECF244321}">
                <p14:modId xmlns:p14="http://schemas.microsoft.com/office/powerpoint/2010/main" val="2325459591"/>
              </p:ext>
            </p:extLst>
          </p:nvPr>
        </p:nvGraphicFramePr>
        <p:xfrm>
          <a:off x="1630384" y="825791"/>
          <a:ext cx="8509202" cy="3931920"/>
        </p:xfrm>
        <a:graphic>
          <a:graphicData uri="http://schemas.openxmlformats.org/drawingml/2006/table">
            <a:tbl>
              <a:tblPr firstRow="1" bandRow="1">
                <a:tableStyleId>{93296810-A885-4BE3-A3E7-6D5BEEA58F35}</a:tableStyleId>
              </a:tblPr>
              <a:tblGrid>
                <a:gridCol w="880262">
                  <a:extLst>
                    <a:ext uri="{9D8B030D-6E8A-4147-A177-3AD203B41FA5}">
                      <a16:colId xmlns:a16="http://schemas.microsoft.com/office/drawing/2014/main" val="20000"/>
                    </a:ext>
                  </a:extLst>
                </a:gridCol>
                <a:gridCol w="2909551">
                  <a:extLst>
                    <a:ext uri="{9D8B030D-6E8A-4147-A177-3AD203B41FA5}">
                      <a16:colId xmlns:a16="http://schemas.microsoft.com/office/drawing/2014/main" val="20001"/>
                    </a:ext>
                  </a:extLst>
                </a:gridCol>
                <a:gridCol w="4719389">
                  <a:extLst>
                    <a:ext uri="{9D8B030D-6E8A-4147-A177-3AD203B41FA5}">
                      <a16:colId xmlns:a16="http://schemas.microsoft.com/office/drawing/2014/main" val="20002"/>
                    </a:ext>
                  </a:extLst>
                </a:gridCol>
              </a:tblGrid>
              <a:tr h="836709">
                <a:tc>
                  <a:txBody>
                    <a:bodyPr/>
                    <a:lstStyle/>
                    <a:p>
                      <a:endParaRPr lang="en-US" dirty="0">
                        <a:latin typeface="Century Gothic" panose="020B0502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800" kern="1200" dirty="0">
                          <a:latin typeface="Calibri" panose="020F0502020204030204" pitchFamily="34" charset="0"/>
                          <a:ea typeface="Calibri" panose="020F0502020204030204" pitchFamily="34" charset="0"/>
                          <a:cs typeface="Calibri" panose="020F0502020204030204" pitchFamily="34" charset="0"/>
                        </a:rPr>
                        <a:t>Δραστηριότητα</a:t>
                      </a:r>
                      <a:endParaRPr lang="en-US" sz="1800" kern="1200" dirty="0">
                        <a:latin typeface="Calibri" panose="020F0502020204030204" pitchFamily="34" charset="0"/>
                        <a:ea typeface="Calibri" panose="020F0502020204030204" pitchFamily="34" charset="0"/>
                        <a:cs typeface="Calibri" panose="020F0502020204030204" pitchFamily="34" charset="0"/>
                      </a:endParaRPr>
                    </a:p>
                    <a:p>
                      <a:endParaRPr lang="en-US" dirty="0">
                        <a:latin typeface="Calibri" panose="020F0502020204030204" pitchFamily="34" charset="0"/>
                        <a:ea typeface="Calibri" panose="020F0502020204030204" pitchFamily="34" charset="0"/>
                        <a:cs typeface="Calibri" panose="020F0502020204030204" pitchFamily="34" charset="0"/>
                      </a:endParaRPr>
                    </a:p>
                  </a:txBody>
                  <a:tcPr anchor="ctr"/>
                </a:tc>
                <a:tc>
                  <a:txBody>
                    <a:bodyPr/>
                    <a:lstStyle/>
                    <a:p>
                      <a:pPr marL="0" algn="ctr" defTabSz="914400" rtl="0" eaLnBrk="1" latinLnBrk="0" hangingPunct="1"/>
                      <a:r>
                        <a:rPr lang="el-GR" sz="1800" kern="1200" dirty="0">
                          <a:latin typeface="Calibri" panose="020F0502020204030204" pitchFamily="34" charset="0"/>
                          <a:ea typeface="Calibri" panose="020F0502020204030204" pitchFamily="34" charset="0"/>
                          <a:cs typeface="Calibri" panose="020F0502020204030204" pitchFamily="34" charset="0"/>
                        </a:rPr>
                        <a:t>Σχολική Εκπαίδευση</a:t>
                      </a:r>
                      <a:r>
                        <a:rPr lang="en-US" sz="1800" kern="1200" dirty="0">
                          <a:latin typeface="Calibri" panose="020F0502020204030204" pitchFamily="34" charset="0"/>
                          <a:ea typeface="Calibri" panose="020F0502020204030204" pitchFamily="34" charset="0"/>
                          <a:cs typeface="Calibri" panose="020F0502020204030204" pitchFamily="34" charset="0"/>
                        </a:rPr>
                        <a:t> </a:t>
                      </a:r>
                      <a:endParaRPr lang="el-GR" sz="1800" kern="1200" dirty="0">
                        <a:latin typeface="Calibri" panose="020F0502020204030204" pitchFamily="34" charset="0"/>
                        <a:ea typeface="Calibri" panose="020F0502020204030204" pitchFamily="34" charset="0"/>
                        <a:cs typeface="Calibri" panose="020F0502020204030204" pitchFamily="34" charset="0"/>
                      </a:endParaRPr>
                    </a:p>
                    <a:p>
                      <a:pPr marL="0" algn="ctr" defTabSz="914400" rtl="0" eaLnBrk="1" latinLnBrk="0" hangingPunct="1"/>
                      <a:r>
                        <a:rPr lang="el-GR" sz="1800" kern="1200" dirty="0">
                          <a:latin typeface="Calibri" panose="020F0502020204030204" pitchFamily="34" charset="0"/>
                          <a:ea typeface="Calibri" panose="020F0502020204030204" pitchFamily="34" charset="0"/>
                          <a:cs typeface="Calibri" panose="020F0502020204030204" pitchFamily="34" charset="0"/>
                        </a:rPr>
                        <a:t>Εκπαίδευση Ενηλίκων</a:t>
                      </a:r>
                      <a:r>
                        <a:rPr lang="en-US" sz="1800" kern="1200" dirty="0">
                          <a:latin typeface="Calibri" panose="020F0502020204030204" pitchFamily="34" charset="0"/>
                          <a:ea typeface="Calibri" panose="020F0502020204030204" pitchFamily="34" charset="0"/>
                          <a:cs typeface="Calibri" panose="020F0502020204030204" pitchFamily="34" charset="0"/>
                        </a:rPr>
                        <a:t> </a:t>
                      </a:r>
                      <a:endParaRPr lang="el-GR" sz="1800" kern="1200" dirty="0">
                        <a:latin typeface="Calibri" panose="020F0502020204030204" pitchFamily="34" charset="0"/>
                        <a:ea typeface="Calibri" panose="020F0502020204030204" pitchFamily="34" charset="0"/>
                        <a:cs typeface="Calibri" panose="020F0502020204030204" pitchFamily="34" charset="0"/>
                      </a:endParaRPr>
                    </a:p>
                    <a:p>
                      <a:pPr marL="0" algn="ctr" defTabSz="914400" rtl="0" eaLnBrk="1" latinLnBrk="0" hangingPunct="1"/>
                      <a:r>
                        <a:rPr lang="el-GR" sz="1800" kern="1200" dirty="0">
                          <a:latin typeface="Calibri" panose="020F0502020204030204" pitchFamily="34" charset="0"/>
                          <a:ea typeface="Calibri" panose="020F0502020204030204" pitchFamily="34" charset="0"/>
                          <a:cs typeface="Calibri" panose="020F0502020204030204" pitchFamily="34" charset="0"/>
                        </a:rPr>
                        <a:t>Επαγγελματική</a:t>
                      </a:r>
                      <a:r>
                        <a:rPr lang="el-GR" sz="1800" kern="1200" baseline="0" dirty="0">
                          <a:latin typeface="Calibri" panose="020F0502020204030204" pitchFamily="34" charset="0"/>
                          <a:ea typeface="Calibri" panose="020F0502020204030204" pitchFamily="34" charset="0"/>
                          <a:cs typeface="Calibri" panose="020F0502020204030204" pitchFamily="34" charset="0"/>
                        </a:rPr>
                        <a:t> Εκπαίδευση &amp; Κατάρτιση </a:t>
                      </a:r>
                      <a:endParaRPr lang="en-US" sz="1800" kern="1200" dirty="0">
                        <a:solidFill>
                          <a:schemeClr val="bg1"/>
                        </a:solidFill>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0"/>
                  </a:ext>
                </a:extLst>
              </a:tr>
              <a:tr h="825448">
                <a:tc row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800" kern="1200" dirty="0">
                          <a:latin typeface="Calibri" panose="020F0502020204030204" pitchFamily="34" charset="0"/>
                          <a:ea typeface="Calibri" panose="020F0502020204030204" pitchFamily="34" charset="0"/>
                          <a:cs typeface="Calibri" panose="020F0502020204030204" pitchFamily="34" charset="0"/>
                        </a:rPr>
                        <a:t>Εξερχόμενες Κινητικότητες</a:t>
                      </a:r>
                      <a:endParaRPr lang="en-US" sz="1800" kern="1200" dirty="0">
                        <a:solidFill>
                          <a:srgbClr val="FF0000"/>
                        </a:solidFill>
                        <a:latin typeface="Calibri" panose="020F0502020204030204" pitchFamily="34" charset="0"/>
                        <a:ea typeface="Calibri" panose="020F0502020204030204" pitchFamily="34" charset="0"/>
                        <a:cs typeface="Calibri" panose="020F0502020204030204" pitchFamily="34" charset="0"/>
                      </a:endParaRPr>
                    </a:p>
                  </a:txBody>
                  <a:tcPr vert="vert27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800" kern="1200" dirty="0">
                          <a:solidFill>
                            <a:schemeClr val="dk1"/>
                          </a:solidFill>
                          <a:latin typeface="Calibri" panose="020F0502020204030204" pitchFamily="34" charset="0"/>
                          <a:ea typeface="Calibri" panose="020F0502020204030204" pitchFamily="34" charset="0"/>
                          <a:cs typeface="Calibri" panose="020F0502020204030204" pitchFamily="34" charset="0"/>
                        </a:rPr>
                        <a:t>Σκιώδης Εργασία (</a:t>
                      </a:r>
                      <a:r>
                        <a:rPr lang="en-US" sz="1800" kern="1200" dirty="0">
                          <a:solidFill>
                            <a:schemeClr val="dk1"/>
                          </a:solidFill>
                          <a:latin typeface="Calibri" panose="020F0502020204030204" pitchFamily="34" charset="0"/>
                          <a:ea typeface="Calibri" panose="020F0502020204030204" pitchFamily="34" charset="0"/>
                          <a:cs typeface="Calibri" panose="020F0502020204030204" pitchFamily="34" charset="0"/>
                        </a:rPr>
                        <a:t>Job shadowing)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600" kern="1200" dirty="0">
                          <a:latin typeface="Calibri" panose="020F0502020204030204" pitchFamily="34" charset="0"/>
                          <a:ea typeface="Calibri" panose="020F0502020204030204" pitchFamily="34" charset="0"/>
                          <a:cs typeface="Calibri" panose="020F0502020204030204" pitchFamily="34" charset="0"/>
                        </a:rPr>
                        <a:t>2</a:t>
                      </a:r>
                      <a:r>
                        <a:rPr lang="el-GR" sz="1600" kern="1200" baseline="0" dirty="0">
                          <a:latin typeface="Calibri" panose="020F0502020204030204" pitchFamily="34" charset="0"/>
                          <a:ea typeface="Calibri" panose="020F0502020204030204" pitchFamily="34" charset="0"/>
                          <a:cs typeface="Calibri" panose="020F0502020204030204" pitchFamily="34" charset="0"/>
                        </a:rPr>
                        <a:t> – </a:t>
                      </a:r>
                      <a:r>
                        <a:rPr lang="en-US" sz="1600" kern="1200" baseline="0" dirty="0">
                          <a:latin typeface="Calibri" panose="020F0502020204030204" pitchFamily="34" charset="0"/>
                          <a:ea typeface="Calibri" panose="020F0502020204030204" pitchFamily="34" charset="0"/>
                          <a:cs typeface="Calibri" panose="020F0502020204030204" pitchFamily="34" charset="0"/>
                        </a:rPr>
                        <a:t>6</a:t>
                      </a:r>
                      <a:r>
                        <a:rPr lang="el-GR" sz="1600" kern="1200" baseline="0" dirty="0">
                          <a:latin typeface="Calibri" panose="020F0502020204030204" pitchFamily="34" charset="0"/>
                          <a:ea typeface="Calibri" panose="020F0502020204030204" pitchFamily="34" charset="0"/>
                          <a:cs typeface="Calibri" panose="020F0502020204030204" pitchFamily="34" charset="0"/>
                        </a:rPr>
                        <a:t>0 ημέρες</a:t>
                      </a:r>
                      <a:r>
                        <a:rPr lang="en-US" sz="1600" kern="1200" baseline="0" dirty="0">
                          <a:latin typeface="Calibri" panose="020F0502020204030204" pitchFamily="34" charset="0"/>
                          <a:ea typeface="Calibri" panose="020F0502020204030204" pitchFamily="34" charset="0"/>
                          <a:cs typeface="Calibri" panose="020F0502020204030204" pitchFamily="34" charset="0"/>
                        </a:rPr>
                        <a:t>*</a:t>
                      </a:r>
                      <a:endParaRPr lang="en-US" sz="1600" b="1"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0001"/>
                  </a:ext>
                </a:extLst>
              </a:tr>
              <a:tr h="825448">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kern="1200" dirty="0">
                        <a:solidFill>
                          <a:schemeClr val="dk1"/>
                        </a:solidFill>
                        <a:latin typeface="Century Gothic" panose="020B0502020202020204" pitchFamily="34" charset="0"/>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800" kern="1200" dirty="0">
                          <a:latin typeface="Calibri" panose="020F0502020204030204" pitchFamily="34" charset="0"/>
                          <a:ea typeface="Calibri" panose="020F0502020204030204" pitchFamily="34" charset="0"/>
                          <a:cs typeface="Calibri" panose="020F0502020204030204" pitchFamily="34" charset="0"/>
                        </a:rPr>
                        <a:t>Άσκηση καθηκόντων διδασκαλίας</a:t>
                      </a:r>
                      <a:r>
                        <a:rPr lang="en-US" sz="1800" kern="1200" dirty="0">
                          <a:latin typeface="Calibri" panose="020F0502020204030204" pitchFamily="34" charset="0"/>
                          <a:ea typeface="Calibri" panose="020F0502020204030204" pitchFamily="34" charset="0"/>
                          <a:cs typeface="Calibri" panose="020F0502020204030204" pitchFamily="34" charset="0"/>
                        </a:rPr>
                        <a:t> (Teaching or training assignment)</a:t>
                      </a:r>
                      <a:endParaRPr lang="en-US" sz="1800"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kern="1200" dirty="0">
                          <a:latin typeface="Calibri" panose="020F0502020204030204" pitchFamily="34" charset="0"/>
                          <a:ea typeface="Calibri" panose="020F0502020204030204" pitchFamily="34" charset="0"/>
                          <a:cs typeface="Calibri" panose="020F0502020204030204" pitchFamily="34" charset="0"/>
                        </a:rPr>
                        <a:t>2 –</a:t>
                      </a:r>
                      <a:r>
                        <a:rPr lang="el-GR" sz="1600" kern="1200" baseline="0" dirty="0">
                          <a:latin typeface="Calibri" panose="020F0502020204030204" pitchFamily="34" charset="0"/>
                          <a:ea typeface="Calibri" panose="020F0502020204030204" pitchFamily="34" charset="0"/>
                          <a:cs typeface="Calibri" panose="020F0502020204030204" pitchFamily="34" charset="0"/>
                        </a:rPr>
                        <a:t> 365 ημέρες</a:t>
                      </a:r>
                      <a:r>
                        <a:rPr lang="en-US" sz="1600" kern="1200" baseline="0" dirty="0">
                          <a:latin typeface="Calibri" panose="020F0502020204030204" pitchFamily="34" charset="0"/>
                          <a:ea typeface="Calibri" panose="020F0502020204030204" pitchFamily="34" charset="0"/>
                          <a:cs typeface="Calibri" panose="020F0502020204030204" pitchFamily="34" charset="0"/>
                        </a:rPr>
                        <a:t>*</a:t>
                      </a:r>
                      <a:endParaRPr lang="en-US" sz="1600" b="1"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2"/>
                  </a:ext>
                </a:extLst>
              </a:tr>
              <a:tr h="1073082">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kern="1200" dirty="0">
                        <a:solidFill>
                          <a:schemeClr val="dk1"/>
                        </a:solidFill>
                        <a:latin typeface="Century Gothic" panose="020B0502020202020204" pitchFamily="34" charset="0"/>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800" kern="1200" dirty="0">
                          <a:solidFill>
                            <a:schemeClr val="dk1"/>
                          </a:solidFill>
                          <a:latin typeface="Calibri" panose="020F0502020204030204" pitchFamily="34" charset="0"/>
                          <a:ea typeface="Calibri" panose="020F0502020204030204" pitchFamily="34" charset="0"/>
                          <a:cs typeface="Calibri" panose="020F0502020204030204" pitchFamily="34" charset="0"/>
                        </a:rPr>
                        <a:t>Συμμετοχή σε σεμινάρια επιμόρφωσης (</a:t>
                      </a:r>
                      <a:r>
                        <a:rPr lang="el-GR" sz="1800" kern="1200" dirty="0" err="1">
                          <a:solidFill>
                            <a:schemeClr val="dk1"/>
                          </a:solidFill>
                          <a:latin typeface="Calibri" panose="020F0502020204030204" pitchFamily="34" charset="0"/>
                          <a:ea typeface="Calibri" panose="020F0502020204030204" pitchFamily="34" charset="0"/>
                          <a:cs typeface="Calibri" panose="020F0502020204030204" pitchFamily="34" charset="0"/>
                        </a:rPr>
                        <a:t>courses</a:t>
                      </a:r>
                      <a:r>
                        <a:rPr lang="el-GR" sz="1800" kern="1200" dirty="0">
                          <a:solidFill>
                            <a:schemeClr val="dk1"/>
                          </a:solidFill>
                          <a:latin typeface="Calibri" panose="020F0502020204030204" pitchFamily="34" charset="0"/>
                          <a:ea typeface="Calibri" panose="020F0502020204030204" pitchFamily="34" charset="0"/>
                          <a:cs typeface="Calibri" panose="020F0502020204030204" pitchFamily="34" charset="0"/>
                        </a:rPr>
                        <a:t> &amp; </a:t>
                      </a:r>
                      <a:r>
                        <a:rPr lang="el-GR" sz="1800" kern="1200" dirty="0" err="1">
                          <a:solidFill>
                            <a:schemeClr val="dk1"/>
                          </a:solidFill>
                          <a:latin typeface="Calibri" panose="020F0502020204030204" pitchFamily="34" charset="0"/>
                          <a:ea typeface="Calibri" panose="020F0502020204030204" pitchFamily="34" charset="0"/>
                          <a:cs typeface="Calibri" panose="020F0502020204030204" pitchFamily="34" charset="0"/>
                        </a:rPr>
                        <a:t>training</a:t>
                      </a:r>
                      <a:r>
                        <a:rPr lang="el-GR" sz="1800" kern="1200" dirty="0">
                          <a:solidFill>
                            <a:schemeClr val="dk1"/>
                          </a:solidFill>
                          <a:latin typeface="Calibri" panose="020F0502020204030204" pitchFamily="34" charset="0"/>
                          <a:ea typeface="Calibri" panose="020F0502020204030204" pitchFamily="34" charset="0"/>
                          <a:cs typeface="Calibri" panose="020F0502020204030204" pitchFamily="34" charset="0"/>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600" kern="1200" dirty="0">
                          <a:latin typeface="Calibri" panose="020F0502020204030204" pitchFamily="34" charset="0"/>
                          <a:ea typeface="Calibri" panose="020F0502020204030204" pitchFamily="34" charset="0"/>
                          <a:cs typeface="Calibri" panose="020F0502020204030204" pitchFamily="34" charset="0"/>
                        </a:rPr>
                        <a:t>2</a:t>
                      </a:r>
                      <a:r>
                        <a:rPr lang="el-GR" sz="1600" kern="1200" baseline="0" dirty="0">
                          <a:latin typeface="Calibri" panose="020F0502020204030204" pitchFamily="34" charset="0"/>
                          <a:ea typeface="Calibri" panose="020F0502020204030204" pitchFamily="34" charset="0"/>
                          <a:cs typeface="Calibri" panose="020F0502020204030204" pitchFamily="34" charset="0"/>
                        </a:rPr>
                        <a:t> – </a:t>
                      </a:r>
                      <a:r>
                        <a:rPr lang="en-GB" sz="1600" kern="1200" baseline="0" dirty="0">
                          <a:latin typeface="Calibri" panose="020F0502020204030204" pitchFamily="34" charset="0"/>
                          <a:ea typeface="Calibri" panose="020F0502020204030204" pitchFamily="34" charset="0"/>
                          <a:cs typeface="Calibri" panose="020F0502020204030204" pitchFamily="34" charset="0"/>
                        </a:rPr>
                        <a:t>10</a:t>
                      </a:r>
                      <a:r>
                        <a:rPr lang="el-GR" sz="1600" kern="1200" baseline="0" dirty="0">
                          <a:latin typeface="Calibri" panose="020F0502020204030204" pitchFamily="34" charset="0"/>
                          <a:ea typeface="Calibri" panose="020F0502020204030204" pitchFamily="34" charset="0"/>
                          <a:cs typeface="Calibri" panose="020F0502020204030204" pitchFamily="34" charset="0"/>
                        </a:rPr>
                        <a:t> ημέρες</a:t>
                      </a:r>
                      <a:r>
                        <a:rPr lang="en-US" sz="1600" kern="1200" baseline="0" dirty="0">
                          <a:latin typeface="+mn-lt"/>
                          <a:ea typeface="Verdana" panose="020B0604030504040204" pitchFamily="34" charset="0"/>
                        </a:rPr>
                        <a:t>*</a:t>
                      </a:r>
                      <a:endParaRPr lang="en-US" sz="1600" b="1"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0003"/>
                  </a:ext>
                </a:extLst>
              </a:tr>
            </a:tbl>
          </a:graphicData>
        </a:graphic>
      </p:graphicFrame>
      <p:sp>
        <p:nvSpPr>
          <p:cNvPr id="9" name="Rectangle 8">
            <a:extLst>
              <a:ext uri="{FF2B5EF4-FFF2-40B4-BE49-F238E27FC236}">
                <a16:creationId xmlns:a16="http://schemas.microsoft.com/office/drawing/2014/main" id="{AD307D24-7A6E-1EFD-F078-CAC1B93974CA}"/>
              </a:ext>
            </a:extLst>
          </p:cNvPr>
          <p:cNvSpPr/>
          <p:nvPr/>
        </p:nvSpPr>
        <p:spPr>
          <a:xfrm>
            <a:off x="2552056" y="5208640"/>
            <a:ext cx="7587530" cy="923330"/>
          </a:xfrm>
          <a:prstGeom prst="rect">
            <a:avLst/>
          </a:prstGeom>
          <a:solidFill>
            <a:srgbClr val="70AD47">
              <a:lumMod val="75000"/>
            </a:srgb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Ο οργανισμός θα πρέπει να είναι σε θέση να αποδείξει τη σχέση του με το προσωπικό που συμμετέχει σε κινητικότητες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
            </a:r>
            <a:r>
              <a:rPr kumimoji="0" lang="en-US" sz="18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payroll/</a:t>
            </a:r>
            <a:r>
              <a:rPr kumimoji="0" lang="el-GR" sz="18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συμβόλαιο</a:t>
            </a:r>
            <a:r>
              <a:rPr kumimoji="0" lang="en-US" sz="18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l-GR" sz="1800" b="0" i="0" u="none" strike="noStrike" kern="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εργοδότησης</a:t>
            </a:r>
            <a:r>
              <a:rPr kumimoji="0" lang="en-US" sz="18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l-GR" sz="18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κτλ.)</a:t>
            </a:r>
            <a:endParaRPr kumimoji="0" lang="en-US" sz="18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D180A640-22BD-BE11-D23F-B97AEE1893E7}"/>
              </a:ext>
            </a:extLst>
          </p:cNvPr>
          <p:cNvSpPr txBox="1"/>
          <p:nvPr/>
        </p:nvSpPr>
        <p:spPr>
          <a:xfrm>
            <a:off x="10500527" y="1780291"/>
            <a:ext cx="1393859" cy="2308324"/>
          </a:xfrm>
          <a:prstGeom prst="rect">
            <a:avLst/>
          </a:prstGeom>
          <a:solidFill>
            <a:srgbClr val="70AD47">
              <a:lumMod val="60000"/>
              <a:lumOff val="40000"/>
            </a:srgb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l-GR" sz="12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Διάρκεια φυσικής κινητικότητας. Οι δραστηριότητες μπορούν σε όλες τις περιπτώσεις να συνδυαστούν με επιπλέον διαδικτυακές δραστηριότητες (</a:t>
            </a:r>
            <a:r>
              <a:rPr kumimoji="0" lang="en-US" sz="12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“blended activities”)</a:t>
            </a:r>
          </a:p>
        </p:txBody>
      </p:sp>
    </p:spTree>
    <p:extLst>
      <p:ext uri="{BB962C8B-B14F-4D97-AF65-F5344CB8AC3E}">
        <p14:creationId xmlns:p14="http://schemas.microsoft.com/office/powerpoint/2010/main" val="13579114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53652" y="1583132"/>
            <a:ext cx="7945022" cy="497444"/>
          </a:xfrm>
          <a:prstGeom prst="rect">
            <a:avLst/>
          </a:prstGeom>
        </p:spPr>
        <p:txBody>
          <a:bodyPr wrap="square">
            <a:spAutoFit/>
          </a:bodyPr>
          <a:lstStyle/>
          <a:p>
            <a:pPr marL="0" lvl="1" defTabSz="796016">
              <a:lnSpc>
                <a:spcPct val="90000"/>
              </a:lnSpc>
              <a:spcBef>
                <a:spcPct val="0"/>
              </a:spcBef>
              <a:spcAft>
                <a:spcPct val="15000"/>
              </a:spcAft>
            </a:pPr>
            <a:endParaRPr lang="en-GB" sz="1350" dirty="0">
              <a:solidFill>
                <a:srgbClr val="1F497D">
                  <a:lumMod val="75000"/>
                </a:srgbClr>
              </a:solidFill>
              <a:cs typeface="Calibri" pitchFamily="34" charset="0"/>
            </a:endParaRPr>
          </a:p>
          <a:p>
            <a:pPr marL="0" lvl="1" defTabSz="796016">
              <a:lnSpc>
                <a:spcPct val="90000"/>
              </a:lnSpc>
              <a:spcBef>
                <a:spcPct val="0"/>
              </a:spcBef>
              <a:spcAft>
                <a:spcPct val="15000"/>
              </a:spcAft>
            </a:pPr>
            <a:endParaRPr lang="en-US" sz="1350" dirty="0">
              <a:solidFill>
                <a:srgbClr val="1F497D">
                  <a:lumMod val="75000"/>
                </a:srgbClr>
              </a:solidFill>
              <a:cs typeface="Calibri" pitchFamily="34" charset="0"/>
            </a:endParaRPr>
          </a:p>
        </p:txBody>
      </p:sp>
      <p:sp>
        <p:nvSpPr>
          <p:cNvPr id="7" name="Rectangle 6"/>
          <p:cNvSpPr/>
          <p:nvPr/>
        </p:nvSpPr>
        <p:spPr>
          <a:xfrm>
            <a:off x="1074791" y="1259175"/>
            <a:ext cx="10180110" cy="5386090"/>
          </a:xfrm>
          <a:prstGeom prst="rect">
            <a:avLst/>
          </a:prstGeom>
        </p:spPr>
        <p:txBody>
          <a:bodyPr wrap="square">
            <a:spAutoFit/>
          </a:bodyPr>
          <a:lstStyle/>
          <a:p>
            <a:pPr algn="just">
              <a:defRPr/>
            </a:pPr>
            <a:endParaRPr lang="el-GR"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a:p>
            <a:pPr marL="214313" indent="-214313" algn="just">
              <a:buFont typeface="Arial" panose="020B0604020202020204" pitchFamily="34" charset="0"/>
              <a:buChar char="•"/>
              <a:defRPr/>
            </a:pPr>
            <a:r>
              <a:rPr lang="el-GR"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Η επιλογή των «σεμιναρίων και καταρτίσεων» είναι αποκλειστική ευθύνη του </a:t>
            </a:r>
            <a:r>
              <a:rPr lang="el-GR" dirty="0" err="1">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αιτητή</a:t>
            </a:r>
            <a:r>
              <a:rPr lang="el-GR"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Εντούτοις, ειδικά σχεδιασμένα </a:t>
            </a:r>
            <a:r>
              <a:rPr lang="el-GR" b="1" dirty="0">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πρότυπα ποιότητας</a:t>
            </a:r>
            <a:r>
              <a:rPr lang="el-GR" b="1" dirty="0">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rPr>
              <a:t> </a:t>
            </a:r>
            <a:r>
              <a:rPr lang="el-GR"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βοηθούν τους </a:t>
            </a:r>
            <a:r>
              <a:rPr lang="el-GR" dirty="0" err="1">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αιτητές</a:t>
            </a:r>
            <a:r>
              <a:rPr lang="el-GR"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να επιλέξουν τους κατάλληλους </a:t>
            </a:r>
            <a:r>
              <a:rPr lang="el-GR" dirty="0" err="1">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παρόχους</a:t>
            </a:r>
            <a:r>
              <a:rPr lang="el-GR"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τέτοιων σεμιναρίων.</a:t>
            </a:r>
          </a:p>
          <a:p>
            <a:pPr algn="just">
              <a:defRPr/>
            </a:pPr>
            <a:endParaRPr lang="el-GR"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a:p>
            <a:pPr marL="214313" indent="-214313" algn="just">
              <a:buFont typeface="Arial" panose="020B0604020202020204" pitchFamily="34" charset="0"/>
              <a:buChar char="•"/>
              <a:defRPr/>
            </a:pPr>
            <a:r>
              <a:rPr lang="el-GR" b="1" dirty="0">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rPr>
              <a:t>Τα συνέδρια, οι εκθέσεις και οι διαλέξεις δεν θεωρούνται επιλέξιμες δραστηριότητες</a:t>
            </a:r>
            <a:r>
              <a:rPr lang="el-GR"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Τα συνέδρια/εκδηλώσεις μπορούν να χρηματοδοτηθούν μόνο στις περιπτώσεις που οι συμμετέχοντες αφιερώνουν το μεγαλύτερο μέρος του χρόνου τους σε δομημένη κατάρτιση, εργαστήρια, πρακτικές ασκήσεις, ανταλλαγή πρακτικών με συναδέλφους.</a:t>
            </a:r>
          </a:p>
          <a:p>
            <a:pPr algn="just">
              <a:defRPr/>
            </a:pPr>
            <a:endParaRPr lang="el-GR"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a:p>
            <a:pPr marL="214313" indent="-214313" algn="just">
              <a:buFont typeface="Arial" panose="020B0604020202020204" pitchFamily="34" charset="0"/>
              <a:buChar char="•"/>
              <a:defRPr/>
            </a:pPr>
            <a:r>
              <a:rPr lang="el-GR"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Σχέδια με συνολική επιχορήγηση </a:t>
            </a:r>
            <a:r>
              <a:rPr lang="el-GR" b="1" dirty="0">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rPr>
              <a:t>έως 20 000 EUR</a:t>
            </a:r>
            <a:r>
              <a:rPr lang="el-GR"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μπορούν να χρησιμοποιήσουν τη </a:t>
            </a:r>
            <a:r>
              <a:rPr lang="el-GR" b="1" dirty="0">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rPr>
              <a:t>συνολική επιχορήγησή</a:t>
            </a:r>
            <a:r>
              <a:rPr lang="el-GR"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τους για «σεμινάρια και Κατάρτιση». Σχέδια με συνολική επιχορήγηση </a:t>
            </a:r>
            <a:r>
              <a:rPr lang="el-GR" b="1" dirty="0">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rPr>
              <a:t>από 20 001 έως 40 000 EUR</a:t>
            </a:r>
            <a:r>
              <a:rPr lang="el-GR"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μπορούν να χρησιμοποιήσουν </a:t>
            </a:r>
            <a:r>
              <a:rPr lang="el-GR" b="1" dirty="0">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rPr>
              <a:t>έως 20 000 EUR</a:t>
            </a:r>
            <a:r>
              <a:rPr lang="el-GR"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ενώ Σχέδια με συνολική επιχορήγηση </a:t>
            </a:r>
            <a:r>
              <a:rPr lang="el-GR" b="1" dirty="0">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rPr>
              <a:t>άνω των 40 000 EUR</a:t>
            </a:r>
            <a:r>
              <a:rPr lang="el-GR"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μπορούν να χρησιμοποιήσουν το </a:t>
            </a:r>
            <a:r>
              <a:rPr lang="el-GR" b="1" dirty="0">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rPr>
              <a:t>50% της συνολικής τους επιχορήγησης</a:t>
            </a:r>
            <a:r>
              <a:rPr lang="el-GR"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a:t>
            </a:r>
            <a:r>
              <a:rPr lang="el-GR"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a:t>
            </a:r>
            <a:r>
              <a:rPr lang="el-GR" b="1" dirty="0">
                <a:solidFill>
                  <a:srgbClr val="FF0000"/>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Εξαιρούνται τα σχέδια στον Τομέα της Εκπαίδευσης Ενηλίκων</a:t>
            </a:r>
            <a:endParaRPr lang="el-GR"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pPr algn="just">
              <a:defRPr/>
            </a:pPr>
            <a:endParaRPr lang="el-GR"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a:p>
            <a:pPr marL="214313" indent="-214313" algn="just">
              <a:buFont typeface="Arial" panose="020B0604020202020204" pitchFamily="34" charset="0"/>
              <a:buChar char="•"/>
              <a:defRPr/>
            </a:pPr>
            <a:r>
              <a:rPr lang="el-GR" b="1" dirty="0">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rPr>
              <a:t>Έως τρία  άτομα</a:t>
            </a:r>
            <a:r>
              <a:rPr lang="el-GR"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κατ’ ανώτατο όριο από τον ίδιο οργανισμό αποστολής μπορούν να  λάβουν χρηματοδότηση για να παρακολουθήσουν </a:t>
            </a:r>
            <a:r>
              <a:rPr lang="el-GR" b="1" dirty="0">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rPr>
              <a:t>ταυτόχρονα το ίδιο σεμινάριο</a:t>
            </a:r>
            <a:r>
              <a:rPr lang="el-GR"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a:t>
            </a:r>
          </a:p>
          <a:p>
            <a:pPr marL="182563" algn="just">
              <a:defRPr/>
            </a:pPr>
            <a:r>
              <a:rPr lang="el-GR" b="1" dirty="0">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rPr>
              <a:t>Κάθε άτομο μπορεί να συμμετάσχει σε ένα μόνο σεμινάριο ανά σχέδιο</a:t>
            </a:r>
            <a:r>
              <a:rPr lang="el-GR"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a:t>
            </a:r>
          </a:p>
        </p:txBody>
      </p:sp>
      <p:sp>
        <p:nvSpPr>
          <p:cNvPr id="2" name="Rectangle 1">
            <a:extLst>
              <a:ext uri="{FF2B5EF4-FFF2-40B4-BE49-F238E27FC236}">
                <a16:creationId xmlns:a16="http://schemas.microsoft.com/office/drawing/2014/main" id="{D02FE0A5-F71C-8C92-ADE7-066C3F1DDB5A}"/>
              </a:ext>
            </a:extLst>
          </p:cNvPr>
          <p:cNvSpPr/>
          <p:nvPr/>
        </p:nvSpPr>
        <p:spPr>
          <a:xfrm>
            <a:off x="0" y="-18794"/>
            <a:ext cx="12192000" cy="1135981"/>
          </a:xfrm>
          <a:prstGeom prst="rect">
            <a:avLst/>
          </a:prstGeom>
          <a:solidFill>
            <a:srgbClr val="2FA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84C97CFF-B871-FF7D-6683-27F8B0DBE938}"/>
              </a:ext>
            </a:extLst>
          </p:cNvPr>
          <p:cNvSpPr txBox="1">
            <a:spLocks/>
          </p:cNvSpPr>
          <p:nvPr/>
        </p:nvSpPr>
        <p:spPr>
          <a:xfrm>
            <a:off x="1981200" y="2519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lumMod val="75000"/>
                    <a:lumOff val="25000"/>
                  </a:schemeClr>
                </a:solidFill>
                <a:latin typeface="+mj-lt"/>
                <a:ea typeface="+mj-ea"/>
                <a:cs typeface="+mj-cs"/>
              </a:defRPr>
            </a:lvl1pPr>
          </a:lstStyle>
          <a:p>
            <a:r>
              <a:rPr lang="el-GR" sz="2800" dirty="0">
                <a:solidFill>
                  <a:schemeClr val="bg1"/>
                </a:solidFill>
                <a:latin typeface="Calibri" panose="020F0502020204030204" pitchFamily="34" charset="0"/>
                <a:ea typeface="Calibri" panose="020F0502020204030204" pitchFamily="34" charset="0"/>
                <a:cs typeface="Calibri" panose="020F0502020204030204" pitchFamily="34" charset="0"/>
              </a:rPr>
              <a:t>Διευκρινίσεις που αφορούν τον τύπο δραστηριότητας «Σεμινάρια και Κατάρτιση»</a:t>
            </a:r>
            <a:endParaRPr lang="en-GB" sz="28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7F5BBDC5-8E6E-D6FC-0980-860F82D58A1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54901" y="6131970"/>
            <a:ext cx="639485" cy="547845"/>
          </a:xfrm>
          <a:prstGeom prst="rect">
            <a:avLst/>
          </a:prstGeom>
        </p:spPr>
      </p:pic>
    </p:spTree>
    <p:extLst>
      <p:ext uri="{BB962C8B-B14F-4D97-AF65-F5344CB8AC3E}">
        <p14:creationId xmlns:p14="http://schemas.microsoft.com/office/powerpoint/2010/main" val="3648881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0"/>
            <a:ext cx="12192000" cy="590309"/>
          </a:xfrm>
          <a:prstGeom prst="rect">
            <a:avLst/>
          </a:prstGeom>
          <a:solidFill>
            <a:srgbClr val="2FA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p:cNvSpPr txBox="1"/>
          <p:nvPr/>
        </p:nvSpPr>
        <p:spPr>
          <a:xfrm>
            <a:off x="281834" y="76584"/>
            <a:ext cx="11308352" cy="49244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600" b="1" i="0" u="none" strike="noStrike" kern="1200" cap="none" spc="0" normalizeH="0" baseline="0" noProof="0" dirty="0">
                <a:ln>
                  <a:noFill/>
                </a:ln>
                <a:solidFill>
                  <a:prstClr val="white"/>
                </a:solidFill>
                <a:effectLst/>
                <a:uLnTx/>
                <a:uFillTx/>
                <a:latin typeface="Calibri" panose="020F0502020204030204"/>
                <a:ea typeface="+mn-ea"/>
                <a:cs typeface="+mn-cs"/>
              </a:rPr>
              <a:t>ΕΠΙΛΕΞΙΜΕΣ ΔΡΑΣΤΗΡΙΟΤΗΤΕΣ ΚΙΝΗΤΙΚΟΤΗΤΑΣ ΕΚΠΑΙΔΕΥΟΜΕΝΩΝ/ΜΑΘΗΤΩΝ</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54901" y="6131970"/>
            <a:ext cx="639485" cy="547845"/>
          </a:xfrm>
          <a:prstGeom prst="rect">
            <a:avLst/>
          </a:prstGeom>
        </p:spPr>
      </p:pic>
      <p:graphicFrame>
        <p:nvGraphicFramePr>
          <p:cNvPr id="3" name="Content Placeholder 4">
            <a:extLst>
              <a:ext uri="{FF2B5EF4-FFF2-40B4-BE49-F238E27FC236}">
                <a16:creationId xmlns:a16="http://schemas.microsoft.com/office/drawing/2014/main" id="{29F3753D-193C-6970-76E9-3452D2F64D35}"/>
              </a:ext>
            </a:extLst>
          </p:cNvPr>
          <p:cNvGraphicFramePr>
            <a:graphicFrameLocks/>
          </p:cNvGraphicFramePr>
          <p:nvPr>
            <p:extLst>
              <p:ext uri="{D42A27DB-BD31-4B8C-83A1-F6EECF244321}">
                <p14:modId xmlns:p14="http://schemas.microsoft.com/office/powerpoint/2010/main" val="4049323159"/>
              </p:ext>
            </p:extLst>
          </p:nvPr>
        </p:nvGraphicFramePr>
        <p:xfrm>
          <a:off x="1540910" y="773897"/>
          <a:ext cx="8799169" cy="3452232"/>
        </p:xfrm>
        <a:graphic>
          <a:graphicData uri="http://schemas.openxmlformats.org/drawingml/2006/table">
            <a:tbl>
              <a:tblPr firstRow="1" bandRow="1"/>
              <a:tblGrid>
                <a:gridCol w="451238">
                  <a:extLst>
                    <a:ext uri="{9D8B030D-6E8A-4147-A177-3AD203B41FA5}">
                      <a16:colId xmlns:a16="http://schemas.microsoft.com/office/drawing/2014/main" val="20000"/>
                    </a:ext>
                  </a:extLst>
                </a:gridCol>
                <a:gridCol w="2782643">
                  <a:extLst>
                    <a:ext uri="{9D8B030D-6E8A-4147-A177-3AD203B41FA5}">
                      <a16:colId xmlns:a16="http://schemas.microsoft.com/office/drawing/2014/main" val="20001"/>
                    </a:ext>
                  </a:extLst>
                </a:gridCol>
                <a:gridCol w="2030578">
                  <a:extLst>
                    <a:ext uri="{9D8B030D-6E8A-4147-A177-3AD203B41FA5}">
                      <a16:colId xmlns:a16="http://schemas.microsoft.com/office/drawing/2014/main" val="20002"/>
                    </a:ext>
                  </a:extLst>
                </a:gridCol>
                <a:gridCol w="1654544">
                  <a:extLst>
                    <a:ext uri="{9D8B030D-6E8A-4147-A177-3AD203B41FA5}">
                      <a16:colId xmlns:a16="http://schemas.microsoft.com/office/drawing/2014/main" val="20003"/>
                    </a:ext>
                  </a:extLst>
                </a:gridCol>
                <a:gridCol w="1880166">
                  <a:extLst>
                    <a:ext uri="{9D8B030D-6E8A-4147-A177-3AD203B41FA5}">
                      <a16:colId xmlns:a16="http://schemas.microsoft.com/office/drawing/2014/main" val="20004"/>
                    </a:ext>
                  </a:extLst>
                </a:gridCol>
              </a:tblGrid>
              <a:tr h="648072">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endParaRPr lang="en-US" dirty="0">
                        <a:latin typeface="Century Gothic" panose="020B0502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AD47"/>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algn="ctr" defTabSz="914400" rtl="0" eaLnBrk="1" latinLnBrk="0" hangingPunct="1"/>
                      <a:r>
                        <a:rPr lang="el-GR" sz="1800" kern="1200" dirty="0">
                          <a:latin typeface="Calibri" panose="020F0502020204030204" pitchFamily="34" charset="0"/>
                          <a:ea typeface="Calibri" panose="020F0502020204030204" pitchFamily="34" charset="0"/>
                          <a:cs typeface="Calibri" panose="020F0502020204030204" pitchFamily="34" charset="0"/>
                        </a:rPr>
                        <a:t>Δραστηριότητα</a:t>
                      </a:r>
                      <a:endParaRPr lang="en-US" sz="1800" b="1" kern="1200" dirty="0">
                        <a:solidFill>
                          <a:schemeClr val="bg1"/>
                        </a:solidFill>
                        <a:latin typeface="Calibri" panose="020F0502020204030204" pitchFamily="34" charset="0"/>
                        <a:ea typeface="Calibri" panose="020F0502020204030204" pitchFamily="34" charset="0"/>
                        <a:cs typeface="Calibri" panose="020F050202020403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AD47"/>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algn="ctr" defTabSz="914400" rtl="0" eaLnBrk="1" latinLnBrk="0" hangingPunct="1"/>
                      <a:r>
                        <a:rPr lang="el-GR" sz="1800" kern="1200" dirty="0">
                          <a:latin typeface="Calibri" panose="020F0502020204030204" pitchFamily="34" charset="0"/>
                          <a:ea typeface="Calibri" panose="020F0502020204030204" pitchFamily="34" charset="0"/>
                          <a:cs typeface="Calibri" panose="020F0502020204030204" pitchFamily="34" charset="0"/>
                        </a:rPr>
                        <a:t>Σχολική Εκπαίδευση</a:t>
                      </a:r>
                      <a:endParaRPr lang="el-GR" sz="1800" kern="1200" dirty="0">
                        <a:solidFill>
                          <a:schemeClr val="bg1"/>
                        </a:solidFill>
                        <a:latin typeface="Calibri" panose="020F0502020204030204" pitchFamily="34" charset="0"/>
                        <a:ea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AD47"/>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algn="ctr" defTabSz="914400" rtl="0" eaLnBrk="1" latinLnBrk="0" hangingPunct="1"/>
                      <a:r>
                        <a:rPr lang="el-GR" sz="1800" kern="1200" dirty="0">
                          <a:latin typeface="Calibri" panose="020F0502020204030204" pitchFamily="34" charset="0"/>
                          <a:ea typeface="Calibri" panose="020F0502020204030204" pitchFamily="34" charset="0"/>
                          <a:cs typeface="Calibri" panose="020F0502020204030204" pitchFamily="34" charset="0"/>
                        </a:rPr>
                        <a:t>Εκπαίδευση </a:t>
                      </a:r>
                    </a:p>
                    <a:p>
                      <a:pPr marL="0" algn="ctr" defTabSz="914400" rtl="0" eaLnBrk="1" latinLnBrk="0" hangingPunct="1"/>
                      <a:r>
                        <a:rPr lang="el-GR" sz="1800" kern="1200" dirty="0">
                          <a:latin typeface="Calibri" panose="020F0502020204030204" pitchFamily="34" charset="0"/>
                          <a:ea typeface="Calibri" panose="020F0502020204030204" pitchFamily="34" charset="0"/>
                          <a:cs typeface="Calibri" panose="020F0502020204030204" pitchFamily="34" charset="0"/>
                        </a:rPr>
                        <a:t>Ενηλίκων </a:t>
                      </a:r>
                      <a:endParaRPr lang="el-GR" sz="1800" kern="1200" dirty="0">
                        <a:solidFill>
                          <a:schemeClr val="bg1"/>
                        </a:solidFill>
                        <a:latin typeface="Calibri" panose="020F0502020204030204" pitchFamily="34" charset="0"/>
                        <a:ea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AD47"/>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algn="ctr" defTabSz="914400" rtl="0" eaLnBrk="1" latinLnBrk="0" hangingPunct="1"/>
                      <a:r>
                        <a:rPr lang="el-GR" sz="1800" kern="1200" dirty="0">
                          <a:latin typeface="Calibri" panose="020F0502020204030204" pitchFamily="34" charset="0"/>
                          <a:ea typeface="Calibri" panose="020F0502020204030204" pitchFamily="34" charset="0"/>
                          <a:cs typeface="Calibri" panose="020F0502020204030204" pitchFamily="34" charset="0"/>
                        </a:rPr>
                        <a:t>ΕΕΚ</a:t>
                      </a:r>
                      <a:endParaRPr lang="en-US" sz="1800" kern="1200" dirty="0">
                        <a:solidFill>
                          <a:schemeClr val="bg1"/>
                        </a:solidFill>
                        <a:latin typeface="Calibri" panose="020F0502020204030204" pitchFamily="34" charset="0"/>
                        <a:ea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AD47"/>
                    </a:solidFill>
                  </a:tcPr>
                </a:tc>
                <a:extLst>
                  <a:ext uri="{0D108BD9-81ED-4DB2-BD59-A6C34878D82A}">
                    <a16:rowId xmlns:a16="http://schemas.microsoft.com/office/drawing/2014/main" val="10000"/>
                  </a:ext>
                </a:extLst>
              </a:tr>
              <a:tr h="370840">
                <a:tc rowSpan="4">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kern="1200" dirty="0">
                          <a:latin typeface="Calibri" panose="020F0502020204030204" pitchFamily="34" charset="0"/>
                          <a:ea typeface="Calibri" panose="020F0502020204030204" pitchFamily="34" charset="0"/>
                          <a:cs typeface="Calibri" panose="020F0502020204030204" pitchFamily="34" charset="0"/>
                        </a:rPr>
                        <a:t>Εξερχόμενες Κινητικότητες</a:t>
                      </a:r>
                      <a:endParaRPr lang="en-US" sz="1600" kern="1200" dirty="0">
                        <a:solidFill>
                          <a:srgbClr val="FF0000"/>
                        </a:solidFill>
                        <a:latin typeface="Calibri" panose="020F0502020204030204" pitchFamily="34" charset="0"/>
                        <a:ea typeface="Calibri" panose="020F0502020204030204" pitchFamily="34" charset="0"/>
                        <a:cs typeface="Calibri" panose="020F0502020204030204" pitchFamily="34" charset="0"/>
                      </a:endParaRPr>
                    </a:p>
                  </a:txBody>
                  <a:tcPr vert="vert27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kern="1200" dirty="0">
                          <a:latin typeface="Calibri" panose="020F0502020204030204" pitchFamily="34" charset="0"/>
                          <a:ea typeface="Calibri" panose="020F0502020204030204" pitchFamily="34" charset="0"/>
                          <a:cs typeface="Calibri" panose="020F0502020204030204" pitchFamily="34" charset="0"/>
                        </a:rPr>
                        <a:t>Συμμετοχή σε διαγωνισμούς δεξιοτήτων</a:t>
                      </a:r>
                      <a:endParaRPr lang="en-US" sz="1600"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kern="1200" dirty="0">
                          <a:latin typeface="Calibri" panose="020F0502020204030204" pitchFamily="34" charset="0"/>
                          <a:ea typeface="Calibri" panose="020F0502020204030204" pitchFamily="34" charset="0"/>
                          <a:cs typeface="Calibri" panose="020F0502020204030204" pitchFamily="34" charset="0"/>
                        </a:rPr>
                        <a:t>-</a:t>
                      </a:r>
                      <a:endParaRPr lang="en-US" sz="1600" b="1"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kern="1200" dirty="0">
                          <a:latin typeface="Calibri" panose="020F0502020204030204" pitchFamily="34" charset="0"/>
                          <a:ea typeface="Calibri" panose="020F0502020204030204" pitchFamily="34" charset="0"/>
                          <a:cs typeface="Calibri" panose="020F0502020204030204" pitchFamily="34" charset="0"/>
                        </a:rPr>
                        <a:t>-</a:t>
                      </a:r>
                      <a:endParaRPr lang="en-US" sz="1600" b="1"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kern="1200" dirty="0">
                          <a:latin typeface="Calibri" panose="020F0502020204030204" pitchFamily="34" charset="0"/>
                          <a:ea typeface="Calibri" panose="020F0502020204030204" pitchFamily="34" charset="0"/>
                          <a:cs typeface="Calibri" panose="020F0502020204030204" pitchFamily="34" charset="0"/>
                        </a:rPr>
                        <a:t>1 – 10 ημέρες*</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extLst>
                  <a:ext uri="{0D108BD9-81ED-4DB2-BD59-A6C34878D82A}">
                    <a16:rowId xmlns:a16="http://schemas.microsoft.com/office/drawing/2014/main" val="10001"/>
                  </a:ext>
                </a:extLst>
              </a:tr>
              <a:tr h="370840">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kern="1200" dirty="0">
                        <a:solidFill>
                          <a:srgbClr val="FF0000"/>
                        </a:solidFill>
                        <a:latin typeface="Century Gothic" panose="020B0502020202020204" pitchFamily="34" charset="0"/>
                        <a:ea typeface="+mn-ea"/>
                        <a:cs typeface="+mn-cs"/>
                      </a:endParaRPr>
                    </a:p>
                  </a:txBody>
                  <a:tcPr vert="vert270" anchor="ct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kern="1200" dirty="0">
                          <a:latin typeface="Calibri" panose="020F0502020204030204" pitchFamily="34" charset="0"/>
                          <a:ea typeface="Calibri" panose="020F0502020204030204" pitchFamily="34" charset="0"/>
                          <a:cs typeface="Calibri" panose="020F0502020204030204" pitchFamily="34" charset="0"/>
                        </a:rPr>
                        <a:t>Συμμετοχή σε ομαδική</a:t>
                      </a:r>
                      <a:r>
                        <a:rPr lang="el-GR" sz="1600" kern="1200" baseline="0" dirty="0">
                          <a:latin typeface="Calibri" panose="020F0502020204030204" pitchFamily="34" charset="0"/>
                          <a:ea typeface="Calibri" panose="020F0502020204030204" pitchFamily="34" charset="0"/>
                          <a:cs typeface="Calibri" panose="020F0502020204030204" pitchFamily="34" charset="0"/>
                        </a:rPr>
                        <a:t> κινητικότητα εκπαιδευομένων</a:t>
                      </a:r>
                      <a:endParaRPr lang="en-US" sz="1600"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kern="1200" dirty="0">
                          <a:latin typeface="Calibri" panose="020F0502020204030204" pitchFamily="34" charset="0"/>
                          <a:ea typeface="Calibri" panose="020F0502020204030204" pitchFamily="34" charset="0"/>
                          <a:cs typeface="Calibri" panose="020F0502020204030204" pitchFamily="34" charset="0"/>
                        </a:rPr>
                        <a:t>2</a:t>
                      </a:r>
                      <a:r>
                        <a:rPr lang="el-GR" sz="1600" kern="1200" baseline="0" dirty="0">
                          <a:latin typeface="Calibri" panose="020F0502020204030204" pitchFamily="34" charset="0"/>
                          <a:ea typeface="Calibri" panose="020F0502020204030204" pitchFamily="34" charset="0"/>
                          <a:cs typeface="Calibri" panose="020F0502020204030204" pitchFamily="34" charset="0"/>
                        </a:rPr>
                        <a:t> – 30 ημέρες</a:t>
                      </a:r>
                      <a:r>
                        <a:rPr lang="en-US" sz="1600" kern="1200" baseline="0" dirty="0">
                          <a:latin typeface="Calibri" panose="020F0502020204030204" pitchFamily="34" charset="0"/>
                          <a:ea typeface="Calibri" panose="020F0502020204030204" pitchFamily="34" charset="0"/>
                          <a:cs typeface="Calibri" panose="020F0502020204030204" pitchFamily="34" charset="0"/>
                        </a:rPr>
                        <a:t>*</a:t>
                      </a:r>
                      <a:endParaRPr lang="en-US" sz="1600" b="1"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kern="1200" dirty="0">
                          <a:latin typeface="Calibri" panose="020F0502020204030204" pitchFamily="34" charset="0"/>
                          <a:ea typeface="Calibri" panose="020F0502020204030204" pitchFamily="34" charset="0"/>
                          <a:cs typeface="Calibri" panose="020F0502020204030204" pitchFamily="34" charset="0"/>
                        </a:rPr>
                        <a:t>2 – 30 ημέρες*</a:t>
                      </a:r>
                      <a:endParaRPr lang="en-US" sz="1600" b="1"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l-GR" sz="1600" b="1"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l-GR" sz="1600" b="0" kern="1200" dirty="0">
                          <a:solidFill>
                            <a:schemeClr val="dk1"/>
                          </a:solidFill>
                          <a:latin typeface="Calibri" panose="020F0502020204030204" pitchFamily="34" charset="0"/>
                          <a:ea typeface="Calibri" panose="020F0502020204030204" pitchFamily="34" charset="0"/>
                          <a:cs typeface="Calibri" panose="020F0502020204030204" pitchFamily="34" charset="0"/>
                        </a:rPr>
                        <a:t>2 – 30 ημέρες*</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extLst>
                  <a:ext uri="{0D108BD9-81ED-4DB2-BD59-A6C34878D82A}">
                    <a16:rowId xmlns:a16="http://schemas.microsoft.com/office/drawing/2014/main" val="10002"/>
                  </a:ext>
                </a:extLst>
              </a:tr>
              <a:tr h="37084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kern="1200" dirty="0">
                        <a:solidFill>
                          <a:schemeClr val="dk1"/>
                        </a:solidFill>
                        <a:latin typeface="Century Gothic" panose="020B0502020202020204" pitchFamily="34" charset="0"/>
                        <a:ea typeface="+mn-ea"/>
                        <a:cs typeface="+mn-cs"/>
                      </a:endParaRPr>
                    </a:p>
                  </a:txBody>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kern="1200" dirty="0">
                          <a:latin typeface="Calibri" panose="020F0502020204030204" pitchFamily="34" charset="0"/>
                          <a:ea typeface="Calibri" panose="020F0502020204030204" pitchFamily="34" charset="0"/>
                          <a:cs typeface="Calibri" panose="020F0502020204030204" pitchFamily="34" charset="0"/>
                        </a:rPr>
                        <a:t>Συμμετοχή</a:t>
                      </a:r>
                      <a:r>
                        <a:rPr lang="el-GR" sz="1600" kern="1200" baseline="0" dirty="0">
                          <a:latin typeface="Calibri" panose="020F0502020204030204" pitchFamily="34" charset="0"/>
                          <a:ea typeface="Calibri" panose="020F0502020204030204" pitchFamily="34" charset="0"/>
                          <a:cs typeface="Calibri" panose="020F0502020204030204" pitchFamily="34" charset="0"/>
                        </a:rPr>
                        <a:t> σε σύντομης διάρκειας κινητικότητες</a:t>
                      </a:r>
                      <a:endParaRPr lang="en-US" sz="1600"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kern="1200" dirty="0">
                          <a:latin typeface="Calibri" panose="020F0502020204030204" pitchFamily="34" charset="0"/>
                          <a:ea typeface="Calibri" panose="020F0502020204030204" pitchFamily="34" charset="0"/>
                          <a:cs typeface="Calibri" panose="020F0502020204030204" pitchFamily="34" charset="0"/>
                        </a:rPr>
                        <a:t>10 – 29 ημέρες*</a:t>
                      </a:r>
                      <a:r>
                        <a:rPr lang="en-US" sz="1600" kern="1200" dirty="0">
                          <a:latin typeface="Calibri" panose="020F0502020204030204" pitchFamily="34" charset="0"/>
                          <a:ea typeface="Calibri" panose="020F0502020204030204" pitchFamily="34" charset="0"/>
                          <a:cs typeface="Calibri" panose="020F0502020204030204" pitchFamily="34" charset="0"/>
                        </a:rPr>
                        <a:t>*</a:t>
                      </a:r>
                      <a:endParaRPr lang="en-US" sz="1600" b="1"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kern="1200" dirty="0">
                          <a:latin typeface="Calibri" panose="020F0502020204030204" pitchFamily="34" charset="0"/>
                          <a:ea typeface="Calibri" panose="020F0502020204030204" pitchFamily="34" charset="0"/>
                          <a:cs typeface="Calibri" panose="020F0502020204030204" pitchFamily="34" charset="0"/>
                        </a:rPr>
                        <a:t>2 – 29 ημέρες*</a:t>
                      </a:r>
                      <a:endParaRPr lang="en-US" sz="1600" kern="1200" dirty="0">
                        <a:latin typeface="Calibri" panose="020F0502020204030204" pitchFamily="34" charset="0"/>
                        <a:ea typeface="Calibri" panose="020F0502020204030204" pitchFamily="34" charset="0"/>
                        <a:cs typeface="Calibri" panose="020F050202020403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kern="1200" dirty="0">
                          <a:latin typeface="Calibri" panose="020F0502020204030204" pitchFamily="34" charset="0"/>
                          <a:ea typeface="Calibri" panose="020F0502020204030204" pitchFamily="34" charset="0"/>
                          <a:cs typeface="Calibri" panose="020F0502020204030204" pitchFamily="34" charset="0"/>
                        </a:rPr>
                        <a:t>10</a:t>
                      </a:r>
                      <a:r>
                        <a:rPr lang="el-GR" sz="1600" kern="1200" baseline="0" dirty="0">
                          <a:latin typeface="Calibri" panose="020F0502020204030204" pitchFamily="34" charset="0"/>
                          <a:ea typeface="Calibri" panose="020F0502020204030204" pitchFamily="34" charset="0"/>
                          <a:cs typeface="Calibri" panose="020F0502020204030204" pitchFamily="34" charset="0"/>
                        </a:rPr>
                        <a:t> </a:t>
                      </a:r>
                      <a:r>
                        <a:rPr lang="el-GR" sz="1600" kern="1200" dirty="0">
                          <a:latin typeface="Calibri" panose="020F0502020204030204" pitchFamily="34" charset="0"/>
                          <a:ea typeface="Calibri" panose="020F0502020204030204" pitchFamily="34" charset="0"/>
                          <a:cs typeface="Calibri" panose="020F0502020204030204" pitchFamily="34" charset="0"/>
                        </a:rPr>
                        <a:t>- 89 ημέρες**</a:t>
                      </a:r>
                      <a:r>
                        <a:rPr lang="en-US" sz="1600" kern="1200" dirty="0">
                          <a:latin typeface="Calibri" panose="020F0502020204030204" pitchFamily="34" charset="0"/>
                          <a:ea typeface="Calibri" panose="020F0502020204030204" pitchFamily="34" charset="0"/>
                          <a:cs typeface="Calibri" panose="020F0502020204030204" pitchFamily="34" charset="0"/>
                        </a:rPr>
                        <a:t>*</a:t>
                      </a:r>
                      <a:endParaRPr lang="el-GR" sz="1600" kern="1200" dirty="0">
                        <a:latin typeface="Calibri" panose="020F0502020204030204" pitchFamily="34" charset="0"/>
                        <a:ea typeface="Calibri" panose="020F0502020204030204" pitchFamily="34" charset="0"/>
                        <a:cs typeface="Calibri" panose="020F050202020403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extLst>
                  <a:ext uri="{0D108BD9-81ED-4DB2-BD59-A6C34878D82A}">
                    <a16:rowId xmlns:a16="http://schemas.microsoft.com/office/drawing/2014/main" val="10003"/>
                  </a:ext>
                </a:extLst>
              </a:tr>
              <a:tr h="37084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kern="1200" dirty="0">
                        <a:solidFill>
                          <a:schemeClr val="dk1"/>
                        </a:solidFill>
                        <a:latin typeface="Century Gothic" panose="020B0502020202020204" pitchFamily="34" charset="0"/>
                        <a:ea typeface="+mn-ea"/>
                        <a:cs typeface="+mn-cs"/>
                      </a:endParaRPr>
                    </a:p>
                  </a:txBody>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kern="1200" dirty="0">
                          <a:latin typeface="Calibri" panose="020F0502020204030204" pitchFamily="34" charset="0"/>
                          <a:ea typeface="Calibri" panose="020F0502020204030204" pitchFamily="34" charset="0"/>
                          <a:cs typeface="Calibri" panose="020F0502020204030204" pitchFamily="34" charset="0"/>
                        </a:rPr>
                        <a:t>Συμμετοχή</a:t>
                      </a:r>
                      <a:r>
                        <a:rPr lang="el-GR" sz="1600" kern="1200" baseline="0" dirty="0">
                          <a:latin typeface="Calibri" panose="020F0502020204030204" pitchFamily="34" charset="0"/>
                          <a:ea typeface="Calibri" panose="020F0502020204030204" pitchFamily="34" charset="0"/>
                          <a:cs typeface="Calibri" panose="020F0502020204030204" pitchFamily="34" charset="0"/>
                        </a:rPr>
                        <a:t> σε μεγάλης διάρκειας κινητικότητες</a:t>
                      </a:r>
                      <a:endParaRPr lang="en-US" sz="1600"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kern="1200" baseline="0" dirty="0">
                          <a:latin typeface="Calibri" panose="020F0502020204030204" pitchFamily="34" charset="0"/>
                          <a:ea typeface="Calibri" panose="020F0502020204030204" pitchFamily="34" charset="0"/>
                          <a:cs typeface="Calibri" panose="020F0502020204030204" pitchFamily="34" charset="0"/>
                        </a:rPr>
                        <a:t>30 – 3</a:t>
                      </a:r>
                      <a:r>
                        <a:rPr lang="en-US" sz="1600" kern="1200" baseline="0" dirty="0">
                          <a:latin typeface="Calibri" panose="020F0502020204030204" pitchFamily="34" charset="0"/>
                          <a:ea typeface="Calibri" panose="020F0502020204030204" pitchFamily="34" charset="0"/>
                          <a:cs typeface="Calibri" panose="020F0502020204030204" pitchFamily="34" charset="0"/>
                        </a:rPr>
                        <a:t>6</a:t>
                      </a:r>
                      <a:r>
                        <a:rPr lang="el-GR" sz="1600" kern="1200" baseline="0" dirty="0">
                          <a:latin typeface="Calibri" panose="020F0502020204030204" pitchFamily="34" charset="0"/>
                          <a:ea typeface="Calibri" panose="020F0502020204030204" pitchFamily="34" charset="0"/>
                          <a:cs typeface="Calibri" panose="020F0502020204030204" pitchFamily="34" charset="0"/>
                        </a:rPr>
                        <a:t>5 ημέρες</a:t>
                      </a:r>
                      <a:r>
                        <a:rPr lang="en-US" sz="1600" kern="1200" baseline="0" dirty="0">
                          <a:latin typeface="Calibri" panose="020F0502020204030204" pitchFamily="34" charset="0"/>
                          <a:ea typeface="Calibri" panose="020F0502020204030204" pitchFamily="34" charset="0"/>
                          <a:cs typeface="Calibri" panose="020F0502020204030204" pitchFamily="34" charset="0"/>
                        </a:rPr>
                        <a:t>*</a:t>
                      </a:r>
                      <a:endParaRPr lang="en-US" sz="1600" b="1"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l-GR" sz="1600" kern="1200" dirty="0">
                        <a:latin typeface="Calibri" panose="020F0502020204030204" pitchFamily="34" charset="0"/>
                        <a:ea typeface="Calibri" panose="020F0502020204030204" pitchFamily="34" charset="0"/>
                        <a:cs typeface="Calibri" panose="020F050202020403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l-GR" sz="1600" kern="1200" dirty="0">
                          <a:latin typeface="Calibri" panose="020F0502020204030204" pitchFamily="34" charset="0"/>
                          <a:ea typeface="Calibri" panose="020F0502020204030204" pitchFamily="34" charset="0"/>
                          <a:cs typeface="Calibri" panose="020F0502020204030204" pitchFamily="34" charset="0"/>
                        </a:rPr>
                        <a:t>30 – 365 ημέρες*</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kern="1200" dirty="0">
                          <a:latin typeface="Calibri" panose="020F0502020204030204" pitchFamily="34" charset="0"/>
                          <a:ea typeface="Calibri" panose="020F0502020204030204" pitchFamily="34" charset="0"/>
                          <a:cs typeface="Calibri" panose="020F0502020204030204" pitchFamily="34" charset="0"/>
                        </a:rPr>
                        <a:t>90 – 365 ημέρες*</a:t>
                      </a:r>
                    </a:p>
                    <a:p>
                      <a:pPr marL="0" marR="0" indent="0" algn="ctr" defTabSz="914400" rtl="0" eaLnBrk="1" fontAlgn="auto" latinLnBrk="0" hangingPunct="1">
                        <a:lnSpc>
                          <a:spcPct val="100000"/>
                        </a:lnSpc>
                        <a:spcBef>
                          <a:spcPts val="0"/>
                        </a:spcBef>
                        <a:spcAft>
                          <a:spcPts val="0"/>
                        </a:spcAft>
                        <a:buClrTx/>
                        <a:buSzTx/>
                        <a:buFontTx/>
                        <a:buNone/>
                        <a:tabLst/>
                        <a:defRPr/>
                      </a:pPr>
                      <a:r>
                        <a:rPr lang="el-GR" sz="1600" kern="1200" dirty="0">
                          <a:latin typeface="Calibri" panose="020F0502020204030204" pitchFamily="34" charset="0"/>
                          <a:ea typeface="Calibri" panose="020F0502020204030204" pitchFamily="34" charset="0"/>
                          <a:cs typeface="Calibri" panose="020F0502020204030204" pitchFamily="34" charset="0"/>
                        </a:rPr>
                        <a:t>(</a:t>
                      </a:r>
                      <a:r>
                        <a:rPr lang="en-US" sz="1600" kern="1200" dirty="0">
                          <a:latin typeface="Calibri" panose="020F0502020204030204" pitchFamily="34" charset="0"/>
                          <a:ea typeface="Calibri" panose="020F0502020204030204" pitchFamily="34" charset="0"/>
                          <a:cs typeface="Calibri" panose="020F0502020204030204" pitchFamily="34" charset="0"/>
                        </a:rPr>
                        <a:t>Erasmus</a:t>
                      </a:r>
                      <a:r>
                        <a:rPr lang="en-US" sz="1600" kern="1200" baseline="0" dirty="0">
                          <a:latin typeface="Calibri" panose="020F0502020204030204" pitchFamily="34" charset="0"/>
                          <a:ea typeface="Calibri" panose="020F0502020204030204" pitchFamily="34" charset="0"/>
                          <a:cs typeface="Calibri" panose="020F0502020204030204" pitchFamily="34" charset="0"/>
                        </a:rPr>
                        <a:t>Pro)</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extLst>
                  <a:ext uri="{0D108BD9-81ED-4DB2-BD59-A6C34878D82A}">
                    <a16:rowId xmlns:a16="http://schemas.microsoft.com/office/drawing/2014/main" val="10004"/>
                  </a:ext>
                </a:extLst>
              </a:tr>
            </a:tbl>
          </a:graphicData>
        </a:graphic>
      </p:graphicFrame>
      <p:sp>
        <p:nvSpPr>
          <p:cNvPr id="5" name="TextBox 4">
            <a:extLst>
              <a:ext uri="{FF2B5EF4-FFF2-40B4-BE49-F238E27FC236}">
                <a16:creationId xmlns:a16="http://schemas.microsoft.com/office/drawing/2014/main" id="{69A8875D-7A6C-CBF4-AB8C-D144D2E83948}"/>
              </a:ext>
            </a:extLst>
          </p:cNvPr>
          <p:cNvSpPr txBox="1"/>
          <p:nvPr/>
        </p:nvSpPr>
        <p:spPr>
          <a:xfrm>
            <a:off x="2479015" y="5881201"/>
            <a:ext cx="7416824" cy="646331"/>
          </a:xfrm>
          <a:prstGeom prst="rect">
            <a:avLst/>
          </a:prstGeom>
          <a:solidFill>
            <a:srgbClr val="70AD47">
              <a:lumMod val="40000"/>
              <a:lumOff val="60000"/>
            </a:srgb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0" cap="none" spc="0" normalizeH="0" baseline="0" noProof="0" dirty="0">
                <a:ln>
                  <a:noFill/>
                </a:ln>
                <a:solidFill>
                  <a:prstClr val="black"/>
                </a:solidFill>
                <a:effectLst/>
                <a:uLnTx/>
                <a:uFillTx/>
                <a:latin typeface="Century Gothic" panose="020B0502020202020204" pitchFamily="34" charset="0"/>
                <a:ea typeface="+mn-ea"/>
                <a:cs typeface="+mn-cs"/>
              </a:rPr>
              <a:t>*</a:t>
            </a:r>
            <a:r>
              <a:rPr kumimoji="0" lang="el-GR" sz="12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Διάρκεια φυσικής κινητικότητας.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Για άτομα με λιγότερες ευκαιρίες η κινητικότητα μπορεί να είναι 2 – </a:t>
            </a:r>
            <a:r>
              <a:rPr kumimoji="0" lang="en-US" sz="12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2</a:t>
            </a:r>
            <a:r>
              <a:rPr kumimoji="0" lang="el-GR" sz="12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9 ημέρες</a:t>
            </a:r>
            <a:endParaRPr kumimoji="0" lang="en-US" sz="12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lvl="0" algn="ctr">
              <a:defRPr/>
            </a:pPr>
            <a:r>
              <a:rPr lang="en-US" sz="1200" kern="0" dirty="0">
                <a:latin typeface="Calibri" panose="020F0502020204030204" pitchFamily="34" charset="0"/>
                <a:ea typeface="Calibri" panose="020F0502020204030204" pitchFamily="34" charset="0"/>
                <a:cs typeface="Calibri" panose="020F0502020204030204" pitchFamily="34" charset="0"/>
              </a:rPr>
              <a:t>*** </a:t>
            </a:r>
            <a:r>
              <a:rPr lang="el-GR" sz="1200" kern="0" dirty="0">
                <a:latin typeface="Calibri" panose="020F0502020204030204" pitchFamily="34" charset="0"/>
                <a:ea typeface="Calibri" panose="020F0502020204030204" pitchFamily="34" charset="0"/>
                <a:cs typeface="Calibri" panose="020F0502020204030204" pitchFamily="34" charset="0"/>
              </a:rPr>
              <a:t>Για άτομα με λιγότερες ευκαιρίες η κινητικότητα μπορεί να είναι 2 - 89 ημέρες</a:t>
            </a:r>
            <a:endParaRPr kumimoji="0" lang="en-US" sz="1200" b="0" i="0" u="none" strike="noStrike" kern="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B08D7A47-959A-4740-49BA-D75D2172BF41}"/>
              </a:ext>
            </a:extLst>
          </p:cNvPr>
          <p:cNvSpPr txBox="1"/>
          <p:nvPr/>
        </p:nvSpPr>
        <p:spPr>
          <a:xfrm>
            <a:off x="2034776" y="4315001"/>
            <a:ext cx="8305303" cy="1477328"/>
          </a:xfrm>
          <a:prstGeom prst="rect">
            <a:avLst/>
          </a:prstGeom>
          <a:ln w="38100"/>
        </p:spPr>
        <p:style>
          <a:lnRef idx="2">
            <a:schemeClr val="accent4"/>
          </a:lnRef>
          <a:fillRef idx="1">
            <a:schemeClr val="lt1"/>
          </a:fillRef>
          <a:effectRef idx="0">
            <a:schemeClr val="accent4"/>
          </a:effectRef>
          <a:fontRef idx="minor">
            <a:schemeClr val="dk1"/>
          </a:fontRef>
        </p:style>
        <p:txBody>
          <a:bodyPr wrap="square" rtlCol="0">
            <a:spAutoFit/>
          </a:bodyPr>
          <a:lstStyle/>
          <a:p>
            <a:pPr lvl="0" algn="ctr">
              <a:defRPr/>
            </a:pPr>
            <a:r>
              <a:rPr kumimoji="0" lang="el-GR" b="1"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ΕΕΚ</a:t>
            </a:r>
            <a:r>
              <a:rPr kumimoji="0" lang="en-US"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
            </a:r>
            <a:r>
              <a:rPr kumimoji="0" lang="el-GR"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οι κινητικότητες σύντομης/μεγάλης διάρκειας </a:t>
            </a:r>
            <a:r>
              <a:rPr lang="el-GR" kern="0" dirty="0">
                <a:solidFill>
                  <a:prstClr val="black"/>
                </a:solidFill>
                <a:latin typeface="Calibri" panose="020F0502020204030204" pitchFamily="34" charset="0"/>
                <a:ea typeface="Calibri" panose="020F0502020204030204" pitchFamily="34" charset="0"/>
                <a:cs typeface="Calibri" panose="020F0502020204030204" pitchFamily="34" charset="0"/>
              </a:rPr>
              <a:t>πραγματοποιούνται</a:t>
            </a:r>
            <a:r>
              <a:rPr lang="en-US" kern="0"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l-GR" kern="0" dirty="0">
                <a:solidFill>
                  <a:prstClr val="black"/>
                </a:solidFill>
                <a:latin typeface="Calibri" panose="020F0502020204030204" pitchFamily="34" charset="0"/>
                <a:ea typeface="Calibri" panose="020F0502020204030204" pitchFamily="34" charset="0"/>
                <a:cs typeface="Calibri" panose="020F0502020204030204" pitchFamily="34" charset="0"/>
              </a:rPr>
              <a:t>σε </a:t>
            </a:r>
            <a:r>
              <a:rPr lang="el-GR" kern="0" dirty="0" err="1">
                <a:solidFill>
                  <a:prstClr val="black"/>
                </a:solidFill>
                <a:latin typeface="Calibri" panose="020F0502020204030204" pitchFamily="34" charset="0"/>
                <a:ea typeface="Calibri" panose="020F0502020204030204" pitchFamily="34" charset="0"/>
                <a:cs typeface="Calibri" panose="020F0502020204030204" pitchFamily="34" charset="0"/>
              </a:rPr>
              <a:t>παρόχους</a:t>
            </a:r>
            <a:r>
              <a:rPr lang="el-GR" kern="0" dirty="0">
                <a:solidFill>
                  <a:prstClr val="black"/>
                </a:solidFill>
                <a:latin typeface="Calibri" panose="020F0502020204030204" pitchFamily="34" charset="0"/>
                <a:ea typeface="Calibri" panose="020F0502020204030204" pitchFamily="34" charset="0"/>
                <a:cs typeface="Calibri" panose="020F0502020204030204" pitchFamily="34" charset="0"/>
              </a:rPr>
              <a:t> ΕΕΚ, επιχειρήσεις ή άλλους οργανισμούς ενεργούς στον πεδίο της ΕΕΚ/της αγοράς εργασίας. Οι ομαδικές κινητικότητες πραγματοποιούνται σε </a:t>
            </a:r>
            <a:r>
              <a:rPr lang="el-GR" kern="0" dirty="0" err="1">
                <a:solidFill>
                  <a:prstClr val="black"/>
                </a:solidFill>
                <a:latin typeface="Calibri" panose="020F0502020204030204" pitchFamily="34" charset="0"/>
                <a:ea typeface="Calibri" panose="020F0502020204030204" pitchFamily="34" charset="0"/>
                <a:cs typeface="Calibri" panose="020F0502020204030204" pitchFamily="34" charset="0"/>
              </a:rPr>
              <a:t>παρόχους</a:t>
            </a:r>
            <a:r>
              <a:rPr lang="el-GR" kern="0" dirty="0">
                <a:solidFill>
                  <a:prstClr val="black"/>
                </a:solidFill>
                <a:latin typeface="Calibri" panose="020F0502020204030204" pitchFamily="34" charset="0"/>
                <a:ea typeface="Calibri" panose="020F0502020204030204" pitchFamily="34" charset="0"/>
                <a:cs typeface="Calibri" panose="020F0502020204030204" pitchFamily="34" charset="0"/>
              </a:rPr>
              <a:t> ΕΕΚ, αλλά συχνά περιλαμβάνουν και </a:t>
            </a:r>
            <a:r>
              <a:rPr kumimoji="0" lang="el-GR" b="0" i="0" u="none" strike="noStrike" kern="0" cap="none" spc="0" normalizeH="0" baseline="0" noProof="0" dirty="0">
                <a:ln>
                  <a:noFill/>
                </a:ln>
                <a:solidFill>
                  <a:prstClr val="black"/>
                </a:solidFill>
                <a:effectLst/>
                <a:highlight>
                  <a:srgbClr val="FFFFFF"/>
                </a:highlight>
                <a:uLnTx/>
                <a:uFillTx/>
                <a:latin typeface="Calibri" panose="020F0502020204030204" pitchFamily="34" charset="0"/>
                <a:ea typeface="Calibri" panose="020F0502020204030204" pitchFamily="34" charset="0"/>
                <a:cs typeface="Calibri" panose="020F0502020204030204" pitchFamily="34" charset="0"/>
              </a:rPr>
              <a:t>κατάρτιση στο χώρο εργασίας με τη μορφή τοποθέτησης σε μία επιχείρηση</a:t>
            </a:r>
          </a:p>
        </p:txBody>
      </p:sp>
    </p:spTree>
    <p:extLst>
      <p:ext uri="{BB962C8B-B14F-4D97-AF65-F5344CB8AC3E}">
        <p14:creationId xmlns:p14="http://schemas.microsoft.com/office/powerpoint/2010/main" val="13238877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6028</TotalTime>
  <Words>5929</Words>
  <Application>Microsoft Office PowerPoint</Application>
  <PresentationFormat>Widescreen</PresentationFormat>
  <Paragraphs>872</Paragraphs>
  <Slides>61</Slides>
  <Notes>61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61</vt:i4>
      </vt:variant>
    </vt:vector>
  </HeadingPairs>
  <TitlesOfParts>
    <vt:vector size="72" baseType="lpstr">
      <vt:lpstr>Aptos</vt:lpstr>
      <vt:lpstr>Arial</vt:lpstr>
      <vt:lpstr>Calibri</vt:lpstr>
      <vt:lpstr>Calibri Light</vt:lpstr>
      <vt:lpstr>Century Gothic</vt:lpstr>
      <vt:lpstr>Noto Sans Symbols</vt:lpstr>
      <vt:lpstr>Roboto</vt:lpstr>
      <vt:lpstr>Verdana</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ΕΥΡΩΠΑΙΚΟ ΒΡΑΒΕΙΟ ΚΑΙΝΟΤΟΜΟΥ ΔΙΔΑΣΚΑΛΙΑΣ (EΙΤΑ)</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Despo Demetriou</dc:creator>
  <cp:lastModifiedBy>Stella Leonidou</cp:lastModifiedBy>
  <cp:revision>1466</cp:revision>
  <dcterms:created xsi:type="dcterms:W3CDTF">2023-07-18T06:23:09Z</dcterms:created>
  <dcterms:modified xsi:type="dcterms:W3CDTF">2026-06-15T08:23:36Z</dcterms:modified>
</cp:coreProperties>
</file>