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37" r:id="rId2"/>
    <p:sldId id="674" r:id="rId3"/>
    <p:sldId id="257" r:id="rId4"/>
    <p:sldId id="320" r:id="rId5"/>
    <p:sldId id="258" r:id="rId6"/>
    <p:sldId id="293" r:id="rId7"/>
    <p:sldId id="366" r:id="rId8"/>
    <p:sldId id="531" r:id="rId9"/>
    <p:sldId id="532" r:id="rId10"/>
    <p:sldId id="663" r:id="rId11"/>
    <p:sldId id="533" r:id="rId12"/>
    <p:sldId id="313" r:id="rId13"/>
    <p:sldId id="344" r:id="rId14"/>
    <p:sldId id="367" r:id="rId15"/>
    <p:sldId id="321" r:id="rId16"/>
    <p:sldId id="266" r:id="rId17"/>
    <p:sldId id="265" r:id="rId18"/>
    <p:sldId id="534" r:id="rId19"/>
    <p:sldId id="268" r:id="rId20"/>
    <p:sldId id="269" r:id="rId21"/>
    <p:sldId id="271" r:id="rId22"/>
    <p:sldId id="272" r:id="rId23"/>
    <p:sldId id="319" r:id="rId24"/>
    <p:sldId id="322" r:id="rId25"/>
    <p:sldId id="281" r:id="rId26"/>
    <p:sldId id="277" r:id="rId27"/>
    <p:sldId id="282" r:id="rId28"/>
    <p:sldId id="283" r:id="rId29"/>
    <p:sldId id="285" r:id="rId30"/>
    <p:sldId id="286" r:id="rId31"/>
    <p:sldId id="287" r:id="rId32"/>
    <p:sldId id="289" r:id="rId33"/>
    <p:sldId id="340" r:id="rId34"/>
    <p:sldId id="298" r:id="rId35"/>
    <p:sldId id="307" r:id="rId36"/>
    <p:sldId id="308" r:id="rId37"/>
    <p:sldId id="309" r:id="rId38"/>
    <p:sldId id="284" r:id="rId39"/>
    <p:sldId id="299" r:id="rId40"/>
    <p:sldId id="323" r:id="rId41"/>
    <p:sldId id="354" r:id="rId42"/>
    <p:sldId id="359" r:id="rId43"/>
    <p:sldId id="324" r:id="rId44"/>
    <p:sldId id="260" r:id="rId45"/>
    <p:sldId id="669" r:id="rId46"/>
    <p:sldId id="666" r:id="rId47"/>
    <p:sldId id="670" r:id="rId48"/>
    <p:sldId id="310" r:id="rId49"/>
    <p:sldId id="341" r:id="rId50"/>
    <p:sldId id="325" r:id="rId51"/>
    <p:sldId id="317" r:id="rId52"/>
    <p:sldId id="303" r:id="rId53"/>
    <p:sldId id="676" r:id="rId54"/>
    <p:sldId id="326" r:id="rId55"/>
    <p:sldId id="304" r:id="rId56"/>
    <p:sldId id="305" r:id="rId57"/>
    <p:sldId id="327" r:id="rId58"/>
    <p:sldId id="295" r:id="rId59"/>
    <p:sldId id="675" r:id="rId60"/>
    <p:sldId id="358" r:id="rId61"/>
    <p:sldId id="328" r:id="rId62"/>
    <p:sldId id="280" r:id="rId63"/>
    <p:sldId id="336" r:id="rId64"/>
    <p:sldId id="677" r:id="rId65"/>
    <p:sldId id="680" r:id="rId66"/>
    <p:sldId id="329" r:id="rId67"/>
    <p:sldId id="342" r:id="rId68"/>
    <p:sldId id="262" r:id="rId69"/>
    <p:sldId id="311" r:id="rId70"/>
    <p:sldId id="315" r:id="rId71"/>
    <p:sldId id="345" r:id="rId72"/>
    <p:sldId id="681" r:id="rId73"/>
    <p:sldId id="318" r:id="rId74"/>
    <p:sldId id="683" r:id="rId75"/>
    <p:sldId id="312" r:id="rId7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EE69C6-C784-B06C-1F10-3D2AD891EEBF}" name="Mariannia Araouzou" initials="MA" userId="S-1-5-21-3568006075-2543245199-2713714311-56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spo Demetriou" initials="DD" lastIdx="3" clrIdx="0">
    <p:extLst>
      <p:ext uri="{19B8F6BF-5375-455C-9EA6-DF929625EA0E}">
        <p15:presenceInfo xmlns:p15="http://schemas.microsoft.com/office/powerpoint/2012/main" userId="S-1-5-21-3568006075-2543245199-2713714311-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3A3"/>
    <a:srgbClr val="4472C4"/>
    <a:srgbClr val="9D72B5"/>
    <a:srgbClr val="93436B"/>
    <a:srgbClr val="168586"/>
    <a:srgbClr val="4EC48D"/>
    <a:srgbClr val="359FC0"/>
    <a:srgbClr val="FDFCFD"/>
    <a:srgbClr val="FFFF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CA793-C5CA-4651-876B-C49DBEFD4CB2}" v="92" dt="2026-06-05T08:36:29.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84837" autoAdjust="0"/>
  </p:normalViewPr>
  <p:slideViewPr>
    <p:cSldViewPr snapToGrid="0">
      <p:cViewPr varScale="1">
        <p:scale>
          <a:sx n="90" d="100"/>
          <a:sy n="90" d="100"/>
        </p:scale>
        <p:origin x="1254" y="108"/>
      </p:cViewPr>
      <p:guideLst/>
    </p:cSldViewPr>
  </p:slideViewPr>
  <p:notesTextViewPr>
    <p:cViewPr>
      <p:scale>
        <a:sx n="125" d="100"/>
        <a:sy n="125" d="100"/>
      </p:scale>
      <p:origin x="0" y="0"/>
    </p:cViewPr>
  </p:notesTextViewPr>
  <p:notesViewPr>
    <p:cSldViewPr snapToGrid="0">
      <p:cViewPr varScale="1">
        <p:scale>
          <a:sx n="88" d="100"/>
          <a:sy n="88" d="100"/>
        </p:scale>
        <p:origin x="2966" y="6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8/10/relationships/authors" Targe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1" Type="http://schemas.openxmlformats.org/officeDocument/2006/relationships/hyperlink" Target="https://ec.europa.eu/programmes/erasmus-plus/resources/quality-standards-courses-under-key-action-1-learning-mobility-individuals_en"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ec.europa.eu/programmes/erasmus-plus/resources/quality-standards-courses-under-key-action-1-learning-mobility-individuals_en"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97425-2737-4F5E-B267-A963C1D3726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l-GR"/>
        </a:p>
      </dgm:t>
    </dgm:pt>
    <dgm:pt modelId="{A64E5628-8C17-4082-A8BF-845CCB1B7E64}">
      <dgm:prSet phldrT="[Text]" custT="1"/>
      <dgm:spPr/>
      <dgm:t>
        <a:bodyPr/>
        <a:lstStyle/>
        <a:p>
          <a:r>
            <a:rPr lang="el-GR" sz="2800" b="1" dirty="0"/>
            <a:t>ΔΡΑΣΤΗΡΙΟΤΗΤΕΣ</a:t>
          </a:r>
          <a:endParaRPr lang="el-GR" sz="2800" dirty="0"/>
        </a:p>
      </dgm:t>
    </dgm:pt>
    <dgm:pt modelId="{B785CBAF-74EC-4788-A03F-C325B2F12EAE}" type="parTrans" cxnId="{64B222DC-1C5E-4B49-AD20-E56A1000B308}">
      <dgm:prSet/>
      <dgm:spPr/>
      <dgm:t>
        <a:bodyPr/>
        <a:lstStyle/>
        <a:p>
          <a:endParaRPr lang="el-GR"/>
        </a:p>
      </dgm:t>
    </dgm:pt>
    <dgm:pt modelId="{1F2F0637-078F-4FD0-ABA0-75243B3275C9}" type="sibTrans" cxnId="{64B222DC-1C5E-4B49-AD20-E56A1000B308}">
      <dgm:prSet/>
      <dgm:spPr/>
      <dgm:t>
        <a:bodyPr/>
        <a:lstStyle/>
        <a:p>
          <a:endParaRPr lang="el-GR"/>
        </a:p>
      </dgm:t>
    </dgm:pt>
    <dgm:pt modelId="{26CCF388-3C28-4196-9BA6-440AF6BC4EAC}">
      <dgm:prSet phldrT="[Text]"/>
      <dgm:spPr/>
      <dgm:t>
        <a:bodyPr/>
        <a:lstStyle/>
        <a:p>
          <a:r>
            <a:rPr lang="el-GR" b="1" dirty="0"/>
            <a:t>ΠΑΡΑΚΟΛΟΥΘΗΣΗ ΕΡΓΑΣΙΑΣ</a:t>
          </a:r>
          <a:r>
            <a:rPr lang="en-US" b="1" dirty="0"/>
            <a:t> </a:t>
          </a:r>
        </a:p>
        <a:p>
          <a:r>
            <a:rPr lang="el-GR" dirty="0"/>
            <a:t>2 – 60 ημέρες</a:t>
          </a:r>
        </a:p>
      </dgm:t>
    </dgm:pt>
    <dgm:pt modelId="{4613308F-B1C7-4349-BCE4-A7327DE117CA}" type="parTrans" cxnId="{0F6FD1CC-AAF7-4C4C-BE08-35E7D3FA6FFF}">
      <dgm:prSet/>
      <dgm:spPr/>
      <dgm:t>
        <a:bodyPr/>
        <a:lstStyle/>
        <a:p>
          <a:endParaRPr lang="el-GR"/>
        </a:p>
      </dgm:t>
    </dgm:pt>
    <dgm:pt modelId="{CF2E0C5A-D41C-4596-B5B1-E4BB0FBFE12F}" type="sibTrans" cxnId="{0F6FD1CC-AAF7-4C4C-BE08-35E7D3FA6FFF}">
      <dgm:prSet/>
      <dgm:spPr/>
      <dgm:t>
        <a:bodyPr/>
        <a:lstStyle/>
        <a:p>
          <a:endParaRPr lang="el-GR"/>
        </a:p>
      </dgm:t>
    </dgm:pt>
    <dgm:pt modelId="{37A1108E-FDBB-480E-91D9-4494A9F68E93}">
      <dgm:prSet/>
      <dgm:spPr/>
      <dgm:t>
        <a:bodyPr/>
        <a:lstStyle/>
        <a:p>
          <a:r>
            <a:rPr lang="el-GR" b="1" dirty="0"/>
            <a:t>ΕΡΓΑΣΙΕΣ ΔΙΔΑΣΚΑΛΙΑΣ Η’ ΚΑΤΑΡΤΙΣΗΣ</a:t>
          </a:r>
          <a:endParaRPr lang="en-US" b="1" dirty="0"/>
        </a:p>
        <a:p>
          <a:r>
            <a:rPr lang="en-US" b="1" dirty="0"/>
            <a:t> </a:t>
          </a:r>
          <a:r>
            <a:rPr lang="el-GR" dirty="0"/>
            <a:t>2 – 365</a:t>
          </a:r>
          <a:r>
            <a:rPr lang="el-GR" b="1" dirty="0"/>
            <a:t> </a:t>
          </a:r>
          <a:r>
            <a:rPr lang="el-GR" dirty="0"/>
            <a:t>ημέρες</a:t>
          </a:r>
        </a:p>
      </dgm:t>
    </dgm:pt>
    <dgm:pt modelId="{EFF2BDE8-C2F9-4887-901F-43193203C116}" type="parTrans" cxnId="{AD5099E1-A209-4467-9313-16A79EE52F0C}">
      <dgm:prSet/>
      <dgm:spPr/>
      <dgm:t>
        <a:bodyPr/>
        <a:lstStyle/>
        <a:p>
          <a:endParaRPr lang="el-GR"/>
        </a:p>
      </dgm:t>
    </dgm:pt>
    <dgm:pt modelId="{08A19961-550C-4BE2-9793-26660085F31C}" type="sibTrans" cxnId="{AD5099E1-A209-4467-9313-16A79EE52F0C}">
      <dgm:prSet/>
      <dgm:spPr/>
      <dgm:t>
        <a:bodyPr/>
        <a:lstStyle/>
        <a:p>
          <a:endParaRPr lang="el-GR"/>
        </a:p>
      </dgm:t>
    </dgm:pt>
    <dgm:pt modelId="{D15FE39A-3BFC-4BDE-BF93-87F2A3515ABF}">
      <dgm:prSet/>
      <dgm:spPr/>
      <dgm:t>
        <a:bodyPr/>
        <a:lstStyle/>
        <a:p>
          <a:r>
            <a:rPr lang="el-GR" b="1" dirty="0"/>
            <a:t>ΜΑΘΗΜΑΤΑ &amp; ΚΑΤΑΡΤΙΣΗ</a:t>
          </a:r>
          <a:endParaRPr lang="en-US" b="1" dirty="0"/>
        </a:p>
        <a:p>
          <a:r>
            <a:rPr lang="el-GR" dirty="0"/>
            <a:t>ΣΥΜΜΕΤΟΧΗ ΣΕ ΠΡΟΓΡΑΜΜΑΤΑ ΕΚΠΑΙΔΕΥΣΗΣ ΚΑΙ ΚΑΤΑΡΤΙΣΗΣ</a:t>
          </a:r>
          <a:endParaRPr lang="en-US" dirty="0"/>
        </a:p>
        <a:p>
          <a:r>
            <a:rPr lang="el-GR" dirty="0"/>
            <a:t>2 – </a:t>
          </a:r>
          <a:r>
            <a:rPr lang="en-US" dirty="0"/>
            <a:t>1</a:t>
          </a:r>
          <a:r>
            <a:rPr lang="el-GR" dirty="0"/>
            <a:t>0 ημέρες </a:t>
          </a:r>
          <a:r>
            <a:rPr lang="en-US" dirty="0"/>
            <a:t>*</a:t>
          </a:r>
          <a:endParaRPr lang="el-GR" dirty="0"/>
        </a:p>
      </dgm:t>
    </dgm:pt>
    <dgm:pt modelId="{8A305A7F-363C-4FE3-8B59-52281174FB1F}" type="parTrans" cxnId="{A07D8415-738A-4471-9478-DF682AD44E20}">
      <dgm:prSet/>
      <dgm:spPr/>
      <dgm:t>
        <a:bodyPr/>
        <a:lstStyle/>
        <a:p>
          <a:endParaRPr lang="el-GR"/>
        </a:p>
      </dgm:t>
    </dgm:pt>
    <dgm:pt modelId="{545D4984-C27E-46A9-92A8-66A76DEAD8B1}" type="sibTrans" cxnId="{A07D8415-738A-4471-9478-DF682AD44E20}">
      <dgm:prSet/>
      <dgm:spPr/>
      <dgm:t>
        <a:bodyPr/>
        <a:lstStyle/>
        <a:p>
          <a:endParaRPr lang="el-GR"/>
        </a:p>
      </dgm:t>
    </dgm:pt>
    <dgm:pt modelId="{8013C0FA-2FB8-4E0D-B060-33616FF3404D}">
      <dgm:prSet phldrT="[Text]" custT="1"/>
      <dgm:spPr/>
      <dgm:t>
        <a:bodyPr/>
        <a:lstStyle/>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r>
            <a:rPr lang="el-GR" sz="2000" dirty="0">
              <a:solidFill>
                <a:srgbClr val="FF0000"/>
              </a:solidFill>
              <a:latin typeface="Verdana" panose="020B0604030504040204" pitchFamily="34" charset="0"/>
              <a:ea typeface="Verdana" panose="020B0604030504040204" pitchFamily="34" charset="0"/>
            </a:rPr>
            <a:t>Διευκρινίσεις</a:t>
          </a:r>
          <a:endParaRPr lang="el-GR" sz="1200" dirty="0">
            <a:latin typeface="Verdana" panose="020B0604030504040204" pitchFamily="34" charset="0"/>
            <a:ea typeface="Verdana" panose="020B0604030504040204" pitchFamily="34" charset="0"/>
          </a:endParaRPr>
        </a:p>
        <a:p>
          <a:r>
            <a:rPr lang="el-GR" sz="1200" dirty="0">
              <a:latin typeface="Verdana" panose="020B0604030504040204" pitchFamily="34" charset="0"/>
              <a:ea typeface="Verdana" panose="020B0604030504040204" pitchFamily="34" charset="0"/>
            </a:rPr>
            <a:t>Ο οργανισμός θα πρέπει να είναι σε θέση να αποδείξει τη σχέση του με το προσωπικό που συμμετέχει σε κινητικότητες (</a:t>
          </a:r>
          <a:r>
            <a:rPr lang="en-US" sz="1200" dirty="0">
              <a:latin typeface="Verdana" panose="020B0604030504040204" pitchFamily="34" charset="0"/>
              <a:ea typeface="Verdana" panose="020B0604030504040204" pitchFamily="34" charset="0"/>
            </a:rPr>
            <a:t>payroll/</a:t>
          </a:r>
          <a:r>
            <a:rPr lang="el-GR" sz="1200" dirty="0">
              <a:latin typeface="Verdana" panose="020B0604030504040204" pitchFamily="34" charset="0"/>
              <a:ea typeface="Verdana" panose="020B0604030504040204" pitchFamily="34" charset="0"/>
            </a:rPr>
            <a:t>συμβόλαιο</a:t>
          </a:r>
          <a:r>
            <a:rPr lang="en-US" sz="1200" dirty="0">
              <a:latin typeface="Verdana" panose="020B0604030504040204" pitchFamily="34" charset="0"/>
              <a:ea typeface="Verdana" panose="020B0604030504040204" pitchFamily="34" charset="0"/>
            </a:rPr>
            <a:t> </a:t>
          </a:r>
          <a:r>
            <a:rPr lang="el-GR" sz="1200" dirty="0" err="1">
              <a:latin typeface="Verdana" panose="020B0604030504040204" pitchFamily="34" charset="0"/>
              <a:ea typeface="Verdana" panose="020B0604030504040204" pitchFamily="34" charset="0"/>
            </a:rPr>
            <a:t>εργοδότησης</a:t>
          </a:r>
          <a:r>
            <a:rPr lang="en-US" sz="1200" dirty="0">
              <a:latin typeface="Verdana" panose="020B0604030504040204" pitchFamily="34" charset="0"/>
              <a:ea typeface="Verdana" panose="020B0604030504040204" pitchFamily="34" charset="0"/>
            </a:rPr>
            <a:t> </a:t>
          </a:r>
          <a:r>
            <a:rPr lang="el-GR" sz="1200" dirty="0">
              <a:latin typeface="Verdana" panose="020B0604030504040204" pitchFamily="34" charset="0"/>
              <a:ea typeface="Verdana" panose="020B0604030504040204" pitchFamily="34" charset="0"/>
            </a:rPr>
            <a:t>κτλ.)</a:t>
          </a:r>
        </a:p>
        <a:p>
          <a:pPr>
            <a:buFont typeface="Arial" panose="020B0604020202020204" pitchFamily="34" charset="0"/>
            <a:buChar char="•"/>
          </a:pPr>
          <a:endParaRPr lang="el-GR" sz="1000" dirty="0">
            <a:latin typeface="Verdana" panose="020B0604030504040204" pitchFamily="34" charset="0"/>
            <a:ea typeface="Verdana" panose="020B0604030504040204" pitchFamily="34" charset="0"/>
          </a:endParaRPr>
        </a:p>
        <a:p>
          <a:pPr>
            <a:buFont typeface="Arial" panose="020B0604020202020204" pitchFamily="34" charset="0"/>
            <a:buChar char="•"/>
          </a:pPr>
          <a:r>
            <a:rPr lang="el-GR" sz="1200" dirty="0">
              <a:latin typeface="Verdana" panose="020B0604030504040204" pitchFamily="34" charset="0"/>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200" dirty="0">
              <a:latin typeface="Verdana" panose="020B0604030504040204" pitchFamily="34" charset="0"/>
              <a:ea typeface="Verdana" panose="020B0604030504040204" pitchFamily="34" charset="0"/>
            </a:rPr>
            <a:t>“blended activities”)</a:t>
          </a:r>
          <a:endParaRPr lang="el-GR" sz="1200" dirty="0">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1000" i="1" dirty="0">
            <a:latin typeface="Verdana" panose="020B0604030504040204" pitchFamily="34" charset="0"/>
            <a:ea typeface="Verdana" panose="020B0604030504040204" pitchFamily="34" charset="0"/>
          </a:endParaRPr>
        </a:p>
        <a:p>
          <a:pPr>
            <a:buFont typeface="Arial" panose="020B0604020202020204" pitchFamily="34" charset="0"/>
            <a:buChar char="•"/>
          </a:pPr>
          <a:r>
            <a:rPr lang="el-GR" sz="1200" i="1" dirty="0">
              <a:latin typeface="Verdana" panose="020B0604030504040204" pitchFamily="34" charset="0"/>
              <a:ea typeface="Verdana" panose="020B0604030504040204" pitchFamily="34" charset="0"/>
            </a:rPr>
            <a:t>Η επιλογή των σεμιναρίων και των εκπαιδεύσεων είναι αποκλειστική ευθύνη του </a:t>
          </a:r>
          <a:r>
            <a:rPr lang="el-GR" sz="1200" i="1" dirty="0" err="1">
              <a:latin typeface="Verdana" panose="020B0604030504040204" pitchFamily="34" charset="0"/>
              <a:ea typeface="Verdana" panose="020B0604030504040204" pitchFamily="34" charset="0"/>
            </a:rPr>
            <a:t>αιτητή</a:t>
          </a:r>
          <a:r>
            <a:rPr lang="el-GR" sz="1200" i="1" dirty="0">
              <a:latin typeface="Verdana" panose="020B0604030504040204" pitchFamily="34" charset="0"/>
              <a:ea typeface="Verdana" panose="020B0604030504040204" pitchFamily="34" charset="0"/>
            </a:rPr>
            <a:t>. Εντούτοις, </a:t>
          </a:r>
          <a:r>
            <a:rPr lang="el-GR" sz="1200" i="1"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ειδικά</a:t>
          </a:r>
          <a:r>
            <a:rPr lang="en-US" sz="1200" i="1"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 </a:t>
          </a:r>
          <a:r>
            <a:rPr lang="el-GR" sz="1200" i="1"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σχεδιασμένα πρότυπα ποιότητας</a:t>
          </a:r>
          <a:r>
            <a:rPr lang="el-GR" sz="1200" i="1" dirty="0">
              <a:latin typeface="Verdana" panose="020B0604030504040204" pitchFamily="34" charset="0"/>
              <a:ea typeface="Verdana" panose="020B0604030504040204" pitchFamily="34" charset="0"/>
            </a:rPr>
            <a:t> βοηθούν στην επιλογή κατάλληλων </a:t>
          </a:r>
          <a:r>
            <a:rPr lang="el-GR" sz="1200" i="1" dirty="0" err="1">
              <a:latin typeface="Verdana" panose="020B0604030504040204" pitchFamily="34" charset="0"/>
              <a:ea typeface="Verdana" panose="020B0604030504040204" pitchFamily="34" charset="0"/>
            </a:rPr>
            <a:t>παρόχων</a:t>
          </a:r>
          <a:r>
            <a:rPr lang="el-GR" sz="1200" i="1" dirty="0">
              <a:latin typeface="Verdana" panose="020B0604030504040204" pitchFamily="34" charset="0"/>
              <a:ea typeface="Verdana" panose="020B0604030504040204" pitchFamily="34" charset="0"/>
            </a:rPr>
            <a:t>.</a:t>
          </a:r>
        </a:p>
        <a:p>
          <a:pPr>
            <a:buFont typeface="Arial" panose="020B0604020202020204" pitchFamily="34" charset="0"/>
            <a:buChar char="•"/>
          </a:pPr>
          <a:endParaRPr lang="en-US" sz="1000" i="1" dirty="0">
            <a:latin typeface="Verdana" panose="020B0604030504040204" pitchFamily="34" charset="0"/>
            <a:ea typeface="Verdana" panose="020B0604030504040204" pitchFamily="34" charset="0"/>
            <a:cs typeface="Calibri" panose="020F0502020204030204" pitchFamily="34" charset="0"/>
          </a:endParaRPr>
        </a:p>
        <a:p>
          <a:pPr>
            <a:buFont typeface="Arial" panose="020B0604020202020204" pitchFamily="34" charset="0"/>
            <a:buChar char="•"/>
          </a:pPr>
          <a:r>
            <a:rPr lang="el-GR" sz="1200" i="1" dirty="0">
              <a:latin typeface="Verdana" panose="020B0604030504040204" pitchFamily="34" charset="0"/>
              <a:ea typeface="Verdana" panose="020B0604030504040204" pitchFamily="34" charset="0"/>
              <a:cs typeface="Calibri" panose="020F0502020204030204" pitchFamily="34" charset="0"/>
            </a:rPr>
            <a:t>Τα συνέδρια, οι εκθέσεις και οι διαλέξεις δεν θεωρούνται επιλέξιμες δραστηριότητες</a:t>
          </a:r>
        </a:p>
        <a:p>
          <a:pPr>
            <a:buFont typeface="Arial" panose="020B0604020202020204" pitchFamily="34" charset="0"/>
            <a:buChar char="•"/>
          </a:pPr>
          <a:endParaRPr lang="el-GR" sz="1000" i="1" dirty="0">
            <a:latin typeface="Verdana" panose="020B0604030504040204" pitchFamily="34" charset="0"/>
            <a:ea typeface="Verdana" panose="020B0604030504040204" pitchFamily="34" charset="0"/>
            <a:cs typeface="Calibri" panose="020F0502020204030204" pitchFamily="34" charset="0"/>
          </a:endParaRPr>
        </a:p>
        <a:p>
          <a:pPr>
            <a:buFont typeface="Arial" panose="020B0604020202020204" pitchFamily="34" charset="0"/>
            <a:buChar char="•"/>
          </a:pPr>
          <a:r>
            <a:rPr lang="el-GR" sz="1200" i="1" dirty="0">
              <a:latin typeface="Verdana" panose="020B0604030504040204" pitchFamily="34" charset="0"/>
              <a:ea typeface="Verdana" panose="020B0604030504040204" pitchFamily="34" charset="0"/>
              <a:cs typeface="Calibri" panose="020F0502020204030204" pitchFamily="34" charset="0"/>
            </a:rPr>
            <a:t>Συστήνεται όπως αποφεύγονται οι ταυτόχρονες συμμετοχές σε σεμινάρια, εκτός σε δεόντως αιτιολογημένες περιπτώσεις (Για Σχολεία: οι ταυτόχρονες συμμετοχές σε δραστηριότητες ρυθμίζονται από τις Εγκυκλίους του ΥΠΑΝ)</a:t>
          </a:r>
        </a:p>
      </dgm:t>
    </dgm:pt>
    <dgm:pt modelId="{890D7BEC-5467-4F0F-A63C-6E0A1F050489}" type="sibTrans" cxnId="{36C2C2D7-DA5C-4887-8F7B-7AB5C5319A42}">
      <dgm:prSet/>
      <dgm:spPr/>
      <dgm:t>
        <a:bodyPr/>
        <a:lstStyle/>
        <a:p>
          <a:endParaRPr lang="el-GR"/>
        </a:p>
      </dgm:t>
    </dgm:pt>
    <dgm:pt modelId="{085C9761-EEC2-4D75-93BA-272767BE7B24}" type="parTrans" cxnId="{36C2C2D7-DA5C-4887-8F7B-7AB5C5319A42}">
      <dgm:prSet/>
      <dgm:spPr/>
      <dgm:t>
        <a:bodyPr/>
        <a:lstStyle/>
        <a:p>
          <a:endParaRPr lang="el-GR"/>
        </a:p>
      </dgm:t>
    </dgm:pt>
    <dgm:pt modelId="{F9EB68B9-B824-4C28-B1CB-161573CAF29E}" type="pres">
      <dgm:prSet presAssocID="{C6697425-2737-4F5E-B267-A963C1D37266}" presName="theList" presStyleCnt="0">
        <dgm:presLayoutVars>
          <dgm:dir/>
          <dgm:animLvl val="lvl"/>
          <dgm:resizeHandles val="exact"/>
        </dgm:presLayoutVars>
      </dgm:prSet>
      <dgm:spPr/>
    </dgm:pt>
    <dgm:pt modelId="{41CD2C81-5987-4AA1-995D-5F5A08F1F76C}" type="pres">
      <dgm:prSet presAssocID="{A64E5628-8C17-4082-A8BF-845CCB1B7E64}" presName="compNode" presStyleCnt="0"/>
      <dgm:spPr/>
    </dgm:pt>
    <dgm:pt modelId="{0C1EE24C-B9C9-4733-B3A9-DF241279CE1D}" type="pres">
      <dgm:prSet presAssocID="{A64E5628-8C17-4082-A8BF-845CCB1B7E64}" presName="aNode" presStyleLbl="bgShp" presStyleIdx="0" presStyleCnt="2" custScaleY="87554" custLinFactNeighborX="-37783" custLinFactNeighborY="-21304"/>
      <dgm:spPr/>
    </dgm:pt>
    <dgm:pt modelId="{E0892A05-22D9-4F03-B79F-14C2E66AF833}" type="pres">
      <dgm:prSet presAssocID="{A64E5628-8C17-4082-A8BF-845CCB1B7E64}" presName="textNode" presStyleLbl="bgShp" presStyleIdx="0" presStyleCnt="2"/>
      <dgm:spPr/>
    </dgm:pt>
    <dgm:pt modelId="{E2E1E377-006C-4112-AE9F-D43FADA9648C}" type="pres">
      <dgm:prSet presAssocID="{A64E5628-8C17-4082-A8BF-845CCB1B7E64}" presName="compChildNode" presStyleCnt="0"/>
      <dgm:spPr/>
    </dgm:pt>
    <dgm:pt modelId="{6FD5521A-84E7-4E4B-A767-4D1E2B967EBB}" type="pres">
      <dgm:prSet presAssocID="{A64E5628-8C17-4082-A8BF-845CCB1B7E64}" presName="theInnerList" presStyleCnt="0"/>
      <dgm:spPr/>
    </dgm:pt>
    <dgm:pt modelId="{C26A50AF-7A14-45D6-812E-E72A7490887E}" type="pres">
      <dgm:prSet presAssocID="{26CCF388-3C28-4196-9BA6-440AF6BC4EAC}" presName="childNode" presStyleLbl="node1" presStyleIdx="0" presStyleCnt="3" custLinFactY="-31858" custLinFactNeighborX="1988" custLinFactNeighborY="-100000">
        <dgm:presLayoutVars>
          <dgm:bulletEnabled val="1"/>
        </dgm:presLayoutVars>
      </dgm:prSet>
      <dgm:spPr/>
    </dgm:pt>
    <dgm:pt modelId="{B46A7ED0-197F-4A07-B3A6-14FD25CECF73}" type="pres">
      <dgm:prSet presAssocID="{26CCF388-3C28-4196-9BA6-440AF6BC4EAC}" presName="aSpace2" presStyleCnt="0"/>
      <dgm:spPr/>
    </dgm:pt>
    <dgm:pt modelId="{480ECB51-947F-4A82-A0E3-A4D0EC0593D2}" type="pres">
      <dgm:prSet presAssocID="{37A1108E-FDBB-480E-91D9-4494A9F68E93}" presName="childNode" presStyleLbl="node1" presStyleIdx="1" presStyleCnt="3" custLinFactY="-28637" custLinFactNeighborX="1988" custLinFactNeighborY="-100000">
        <dgm:presLayoutVars>
          <dgm:bulletEnabled val="1"/>
        </dgm:presLayoutVars>
      </dgm:prSet>
      <dgm:spPr/>
    </dgm:pt>
    <dgm:pt modelId="{3D546746-102E-4F34-BFE4-FFFC56C95B5F}" type="pres">
      <dgm:prSet presAssocID="{37A1108E-FDBB-480E-91D9-4494A9F68E93}" presName="aSpace2" presStyleCnt="0"/>
      <dgm:spPr/>
    </dgm:pt>
    <dgm:pt modelId="{528F4CD5-9748-4431-8359-30972AD7DCD9}" type="pres">
      <dgm:prSet presAssocID="{D15FE39A-3BFC-4BDE-BF93-87F2A3515ABF}" presName="childNode" presStyleLbl="node1" presStyleIdx="2" presStyleCnt="3" custLinFactY="-24342" custLinFactNeighborX="1988" custLinFactNeighborY="-100000">
        <dgm:presLayoutVars>
          <dgm:bulletEnabled val="1"/>
        </dgm:presLayoutVars>
      </dgm:prSet>
      <dgm:spPr/>
    </dgm:pt>
    <dgm:pt modelId="{51E1CF4C-34DE-4609-8848-934D821B25B7}" type="pres">
      <dgm:prSet presAssocID="{A64E5628-8C17-4082-A8BF-845CCB1B7E64}" presName="aSpace" presStyleCnt="0"/>
      <dgm:spPr/>
    </dgm:pt>
    <dgm:pt modelId="{22A819BD-E891-43FA-99C4-19389477AB04}" type="pres">
      <dgm:prSet presAssocID="{8013C0FA-2FB8-4E0D-B060-33616FF3404D}" presName="compNode" presStyleCnt="0"/>
      <dgm:spPr/>
    </dgm:pt>
    <dgm:pt modelId="{6F8A4DF7-BC76-4FA2-91BA-619F5B6CEB9B}" type="pres">
      <dgm:prSet presAssocID="{8013C0FA-2FB8-4E0D-B060-33616FF3404D}" presName="aNode" presStyleLbl="bgShp" presStyleIdx="1" presStyleCnt="2" custScaleY="93240" custLinFactNeighborX="104" custLinFactNeighborY="-3287"/>
      <dgm:spPr/>
    </dgm:pt>
    <dgm:pt modelId="{D6A032C2-6561-4656-8D1B-2B356ABA632B}" type="pres">
      <dgm:prSet presAssocID="{8013C0FA-2FB8-4E0D-B060-33616FF3404D}" presName="textNode" presStyleLbl="bgShp" presStyleIdx="1" presStyleCnt="2"/>
      <dgm:spPr/>
    </dgm:pt>
    <dgm:pt modelId="{F2D5AED3-CEFD-4EB3-96F9-8B31B4FAE902}" type="pres">
      <dgm:prSet presAssocID="{8013C0FA-2FB8-4E0D-B060-33616FF3404D}" presName="compChildNode" presStyleCnt="0"/>
      <dgm:spPr/>
    </dgm:pt>
    <dgm:pt modelId="{0A49BD41-A23B-4B2B-88EC-452515DEE8FF}" type="pres">
      <dgm:prSet presAssocID="{8013C0FA-2FB8-4E0D-B060-33616FF3404D}" presName="theInnerList" presStyleCnt="0"/>
      <dgm:spPr/>
    </dgm:pt>
  </dgm:ptLst>
  <dgm:cxnLst>
    <dgm:cxn modelId="{1AFAD802-1AE1-4D03-A303-E95583F50F97}" type="presOf" srcId="{C6697425-2737-4F5E-B267-A963C1D37266}" destId="{F9EB68B9-B824-4C28-B1CB-161573CAF29E}" srcOrd="0" destOrd="0" presId="urn:microsoft.com/office/officeart/2005/8/layout/lProcess2"/>
    <dgm:cxn modelId="{A07D8415-738A-4471-9478-DF682AD44E20}" srcId="{A64E5628-8C17-4082-A8BF-845CCB1B7E64}" destId="{D15FE39A-3BFC-4BDE-BF93-87F2A3515ABF}" srcOrd="2" destOrd="0" parTransId="{8A305A7F-363C-4FE3-8B59-52281174FB1F}" sibTransId="{545D4984-C27E-46A9-92A8-66A76DEAD8B1}"/>
    <dgm:cxn modelId="{7F587B31-5DBF-4E39-99B3-13CA04D4AFA1}" type="presOf" srcId="{8013C0FA-2FB8-4E0D-B060-33616FF3404D}" destId="{6F8A4DF7-BC76-4FA2-91BA-619F5B6CEB9B}" srcOrd="0" destOrd="0" presId="urn:microsoft.com/office/officeart/2005/8/layout/lProcess2"/>
    <dgm:cxn modelId="{9842E95C-F854-47E9-B0AF-DA7261A7651E}" type="presOf" srcId="{A64E5628-8C17-4082-A8BF-845CCB1B7E64}" destId="{E0892A05-22D9-4F03-B79F-14C2E66AF833}" srcOrd="1" destOrd="0" presId="urn:microsoft.com/office/officeart/2005/8/layout/lProcess2"/>
    <dgm:cxn modelId="{AE7EC94A-1A20-4D26-AD51-4A6CBFC57BF8}" type="presOf" srcId="{26CCF388-3C28-4196-9BA6-440AF6BC4EAC}" destId="{C26A50AF-7A14-45D6-812E-E72A7490887E}" srcOrd="0" destOrd="0" presId="urn:microsoft.com/office/officeart/2005/8/layout/lProcess2"/>
    <dgm:cxn modelId="{BA371886-52CE-45D2-B6FE-D8C74EDDE45C}" type="presOf" srcId="{A64E5628-8C17-4082-A8BF-845CCB1B7E64}" destId="{0C1EE24C-B9C9-4733-B3A9-DF241279CE1D}" srcOrd="0" destOrd="0" presId="urn:microsoft.com/office/officeart/2005/8/layout/lProcess2"/>
    <dgm:cxn modelId="{A62CCEA8-C178-4AA2-A8D8-1B22DABB9091}" type="presOf" srcId="{8013C0FA-2FB8-4E0D-B060-33616FF3404D}" destId="{D6A032C2-6561-4656-8D1B-2B356ABA632B}" srcOrd="1" destOrd="0" presId="urn:microsoft.com/office/officeart/2005/8/layout/lProcess2"/>
    <dgm:cxn modelId="{06DA4DB0-009F-4D94-85EF-2B1DFD78759F}" type="presOf" srcId="{D15FE39A-3BFC-4BDE-BF93-87F2A3515ABF}" destId="{528F4CD5-9748-4431-8359-30972AD7DCD9}" srcOrd="0" destOrd="0" presId="urn:microsoft.com/office/officeart/2005/8/layout/lProcess2"/>
    <dgm:cxn modelId="{0F6FD1CC-AAF7-4C4C-BE08-35E7D3FA6FFF}" srcId="{A64E5628-8C17-4082-A8BF-845CCB1B7E64}" destId="{26CCF388-3C28-4196-9BA6-440AF6BC4EAC}" srcOrd="0" destOrd="0" parTransId="{4613308F-B1C7-4349-BCE4-A7327DE117CA}" sibTransId="{CF2E0C5A-D41C-4596-B5B1-E4BB0FBFE12F}"/>
    <dgm:cxn modelId="{36C2C2D7-DA5C-4887-8F7B-7AB5C5319A42}" srcId="{C6697425-2737-4F5E-B267-A963C1D37266}" destId="{8013C0FA-2FB8-4E0D-B060-33616FF3404D}" srcOrd="1" destOrd="0" parTransId="{085C9761-EEC2-4D75-93BA-272767BE7B24}" sibTransId="{890D7BEC-5467-4F0F-A63C-6E0A1F050489}"/>
    <dgm:cxn modelId="{64B222DC-1C5E-4B49-AD20-E56A1000B308}" srcId="{C6697425-2737-4F5E-B267-A963C1D37266}" destId="{A64E5628-8C17-4082-A8BF-845CCB1B7E64}" srcOrd="0" destOrd="0" parTransId="{B785CBAF-74EC-4788-A03F-C325B2F12EAE}" sibTransId="{1F2F0637-078F-4FD0-ABA0-75243B3275C9}"/>
    <dgm:cxn modelId="{AD5099E1-A209-4467-9313-16A79EE52F0C}" srcId="{A64E5628-8C17-4082-A8BF-845CCB1B7E64}" destId="{37A1108E-FDBB-480E-91D9-4494A9F68E93}" srcOrd="1" destOrd="0" parTransId="{EFF2BDE8-C2F9-4887-901F-43193203C116}" sibTransId="{08A19961-550C-4BE2-9793-26660085F31C}"/>
    <dgm:cxn modelId="{02B04FF4-35BD-4706-AE94-8D304679630A}" type="presOf" srcId="{37A1108E-FDBB-480E-91D9-4494A9F68E93}" destId="{480ECB51-947F-4A82-A0E3-A4D0EC0593D2}" srcOrd="0" destOrd="0" presId="urn:microsoft.com/office/officeart/2005/8/layout/lProcess2"/>
    <dgm:cxn modelId="{7021EF57-E7DD-4B11-B2BF-C4618D539F67}" type="presParOf" srcId="{F9EB68B9-B824-4C28-B1CB-161573CAF29E}" destId="{41CD2C81-5987-4AA1-995D-5F5A08F1F76C}" srcOrd="0" destOrd="0" presId="urn:microsoft.com/office/officeart/2005/8/layout/lProcess2"/>
    <dgm:cxn modelId="{F1D058C2-086C-4425-9324-678ACB6293EC}" type="presParOf" srcId="{41CD2C81-5987-4AA1-995D-5F5A08F1F76C}" destId="{0C1EE24C-B9C9-4733-B3A9-DF241279CE1D}" srcOrd="0" destOrd="0" presId="urn:microsoft.com/office/officeart/2005/8/layout/lProcess2"/>
    <dgm:cxn modelId="{315FD9E2-5813-4A7E-9855-56AB5E6B49F2}" type="presParOf" srcId="{41CD2C81-5987-4AA1-995D-5F5A08F1F76C}" destId="{E0892A05-22D9-4F03-B79F-14C2E66AF833}" srcOrd="1" destOrd="0" presId="urn:microsoft.com/office/officeart/2005/8/layout/lProcess2"/>
    <dgm:cxn modelId="{695C4971-DC67-4019-BBCB-5DDB5A485A9E}" type="presParOf" srcId="{41CD2C81-5987-4AA1-995D-5F5A08F1F76C}" destId="{E2E1E377-006C-4112-AE9F-D43FADA9648C}" srcOrd="2" destOrd="0" presId="urn:microsoft.com/office/officeart/2005/8/layout/lProcess2"/>
    <dgm:cxn modelId="{05D1DD72-54EF-4438-9F9C-E943AF621333}" type="presParOf" srcId="{E2E1E377-006C-4112-AE9F-D43FADA9648C}" destId="{6FD5521A-84E7-4E4B-A767-4D1E2B967EBB}" srcOrd="0" destOrd="0" presId="urn:microsoft.com/office/officeart/2005/8/layout/lProcess2"/>
    <dgm:cxn modelId="{2711B5E4-1EE9-4BEE-8B06-FD799208F2C5}" type="presParOf" srcId="{6FD5521A-84E7-4E4B-A767-4D1E2B967EBB}" destId="{C26A50AF-7A14-45D6-812E-E72A7490887E}" srcOrd="0" destOrd="0" presId="urn:microsoft.com/office/officeart/2005/8/layout/lProcess2"/>
    <dgm:cxn modelId="{913417F4-EF54-4429-8D37-3E8D548A9689}" type="presParOf" srcId="{6FD5521A-84E7-4E4B-A767-4D1E2B967EBB}" destId="{B46A7ED0-197F-4A07-B3A6-14FD25CECF73}" srcOrd="1" destOrd="0" presId="urn:microsoft.com/office/officeart/2005/8/layout/lProcess2"/>
    <dgm:cxn modelId="{DF48C03D-44A4-45F6-9CA5-1F53EBB2C99D}" type="presParOf" srcId="{6FD5521A-84E7-4E4B-A767-4D1E2B967EBB}" destId="{480ECB51-947F-4A82-A0E3-A4D0EC0593D2}" srcOrd="2" destOrd="0" presId="urn:microsoft.com/office/officeart/2005/8/layout/lProcess2"/>
    <dgm:cxn modelId="{063930BE-32C0-4C23-9548-1F4301E10702}" type="presParOf" srcId="{6FD5521A-84E7-4E4B-A767-4D1E2B967EBB}" destId="{3D546746-102E-4F34-BFE4-FFFC56C95B5F}" srcOrd="3" destOrd="0" presId="urn:microsoft.com/office/officeart/2005/8/layout/lProcess2"/>
    <dgm:cxn modelId="{F9BE44A1-F0D0-4DF1-A8D9-55E19358AC10}" type="presParOf" srcId="{6FD5521A-84E7-4E4B-A767-4D1E2B967EBB}" destId="{528F4CD5-9748-4431-8359-30972AD7DCD9}" srcOrd="4" destOrd="0" presId="urn:microsoft.com/office/officeart/2005/8/layout/lProcess2"/>
    <dgm:cxn modelId="{BDC3C880-FD21-4323-B825-E570C0899894}" type="presParOf" srcId="{F9EB68B9-B824-4C28-B1CB-161573CAF29E}" destId="{51E1CF4C-34DE-4609-8848-934D821B25B7}" srcOrd="1" destOrd="0" presId="urn:microsoft.com/office/officeart/2005/8/layout/lProcess2"/>
    <dgm:cxn modelId="{D22862CD-F48B-454F-BCEC-FB60C8D201EF}" type="presParOf" srcId="{F9EB68B9-B824-4C28-B1CB-161573CAF29E}" destId="{22A819BD-E891-43FA-99C4-19389477AB04}" srcOrd="2" destOrd="0" presId="urn:microsoft.com/office/officeart/2005/8/layout/lProcess2"/>
    <dgm:cxn modelId="{DAF7B6FA-2550-446A-B36A-A1A036575BE6}" type="presParOf" srcId="{22A819BD-E891-43FA-99C4-19389477AB04}" destId="{6F8A4DF7-BC76-4FA2-91BA-619F5B6CEB9B}" srcOrd="0" destOrd="0" presId="urn:microsoft.com/office/officeart/2005/8/layout/lProcess2"/>
    <dgm:cxn modelId="{3630DFFF-8778-4AB6-B8FF-1507B4E506D4}" type="presParOf" srcId="{22A819BD-E891-43FA-99C4-19389477AB04}" destId="{D6A032C2-6561-4656-8D1B-2B356ABA632B}" srcOrd="1" destOrd="0" presId="urn:microsoft.com/office/officeart/2005/8/layout/lProcess2"/>
    <dgm:cxn modelId="{A4F8EDD2-3793-4EF3-9CD4-31B7DC94BBDC}" type="presParOf" srcId="{22A819BD-E891-43FA-99C4-19389477AB04}" destId="{F2D5AED3-CEFD-4EB3-96F9-8B31B4FAE902}" srcOrd="2" destOrd="0" presId="urn:microsoft.com/office/officeart/2005/8/layout/lProcess2"/>
    <dgm:cxn modelId="{140477CA-85E1-4BC4-AA05-99F6A11FF2F9}" type="presParOf" srcId="{F2D5AED3-CEFD-4EB3-96F9-8B31B4FAE902}" destId="{0A49BD41-A23B-4B2B-88EC-452515DEE8FF}"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97425-2737-4F5E-B267-A963C1D3726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l-GR"/>
        </a:p>
      </dgm:t>
    </dgm:pt>
    <dgm:pt modelId="{8013C0FA-2FB8-4E0D-B060-33616FF3404D}">
      <dgm:prSet phldrT="[Text]" custT="1"/>
      <dgm:spPr/>
      <dgm:t>
        <a:bodyPr/>
        <a:lstStyle/>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r>
            <a:rPr lang="el-GR" sz="2000" b="1" dirty="0">
              <a:solidFill>
                <a:srgbClr val="FF0000"/>
              </a:solidFill>
              <a:latin typeface="Verdana" panose="020B0604030504040204" pitchFamily="34" charset="0"/>
              <a:ea typeface="Verdana" panose="020B0604030504040204" pitchFamily="34" charset="0"/>
            </a:rPr>
            <a:t>Διευκρινίσεις 202</a:t>
          </a:r>
          <a:r>
            <a:rPr lang="en-US" sz="2000" b="1" dirty="0">
              <a:solidFill>
                <a:srgbClr val="FF0000"/>
              </a:solidFill>
              <a:latin typeface="Verdana" panose="020B0604030504040204" pitchFamily="34" charset="0"/>
              <a:ea typeface="Verdana" panose="020B0604030504040204" pitchFamily="34" charset="0"/>
            </a:rPr>
            <a:t>6</a:t>
          </a:r>
          <a:endParaRPr lang="el-GR" sz="2000" b="1" dirty="0">
            <a:solidFill>
              <a:srgbClr val="FF0000"/>
            </a:solidFill>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a:p>
          <a:endParaRPr lang="en-US" sz="2000" b="1" dirty="0">
            <a:solidFill>
              <a:srgbClr val="FF0000"/>
            </a:solidFill>
            <a:highlight>
              <a:srgbClr val="FFFF00"/>
            </a:highlight>
            <a:latin typeface="Verdana" panose="020B0604030504040204" pitchFamily="34" charset="0"/>
            <a:ea typeface="Verdana" panose="020B0604030504040204" pitchFamily="34" charset="0"/>
          </a:endParaRPr>
        </a:p>
        <a:p>
          <a:endParaRPr lang="el-GR" sz="1200" dirty="0">
            <a:latin typeface="Verdana" panose="020B0604030504040204" pitchFamily="34" charset="0"/>
            <a:ea typeface="Verdana" panose="020B0604030504040204" pitchFamily="34" charset="0"/>
          </a:endParaRPr>
        </a:p>
      </dgm:t>
    </dgm:pt>
    <dgm:pt modelId="{890D7BEC-5467-4F0F-A63C-6E0A1F050489}" type="sibTrans" cxnId="{36C2C2D7-DA5C-4887-8F7B-7AB5C5319A42}">
      <dgm:prSet/>
      <dgm:spPr/>
      <dgm:t>
        <a:bodyPr/>
        <a:lstStyle/>
        <a:p>
          <a:endParaRPr lang="el-GR"/>
        </a:p>
      </dgm:t>
    </dgm:pt>
    <dgm:pt modelId="{085C9761-EEC2-4D75-93BA-272767BE7B24}" type="parTrans" cxnId="{36C2C2D7-DA5C-4887-8F7B-7AB5C5319A42}">
      <dgm:prSet/>
      <dgm:spPr/>
      <dgm:t>
        <a:bodyPr/>
        <a:lstStyle/>
        <a:p>
          <a:endParaRPr lang="el-GR"/>
        </a:p>
      </dgm:t>
    </dgm:pt>
    <dgm:pt modelId="{F9EB68B9-B824-4C28-B1CB-161573CAF29E}" type="pres">
      <dgm:prSet presAssocID="{C6697425-2737-4F5E-B267-A963C1D37266}" presName="theList" presStyleCnt="0">
        <dgm:presLayoutVars>
          <dgm:dir/>
          <dgm:animLvl val="lvl"/>
          <dgm:resizeHandles val="exact"/>
        </dgm:presLayoutVars>
      </dgm:prSet>
      <dgm:spPr/>
    </dgm:pt>
    <dgm:pt modelId="{22A819BD-E891-43FA-99C4-19389477AB04}" type="pres">
      <dgm:prSet presAssocID="{8013C0FA-2FB8-4E0D-B060-33616FF3404D}" presName="compNode" presStyleCnt="0"/>
      <dgm:spPr/>
    </dgm:pt>
    <dgm:pt modelId="{6F8A4DF7-BC76-4FA2-91BA-619F5B6CEB9B}" type="pres">
      <dgm:prSet presAssocID="{8013C0FA-2FB8-4E0D-B060-33616FF3404D}" presName="aNode" presStyleLbl="bgShp" presStyleIdx="0" presStyleCnt="1" custLinFactNeighborX="-49" custLinFactNeighborY="-9575"/>
      <dgm:spPr/>
    </dgm:pt>
    <dgm:pt modelId="{D6A032C2-6561-4656-8D1B-2B356ABA632B}" type="pres">
      <dgm:prSet presAssocID="{8013C0FA-2FB8-4E0D-B060-33616FF3404D}" presName="textNode" presStyleLbl="bgShp" presStyleIdx="0" presStyleCnt="1"/>
      <dgm:spPr/>
    </dgm:pt>
    <dgm:pt modelId="{F2D5AED3-CEFD-4EB3-96F9-8B31B4FAE902}" type="pres">
      <dgm:prSet presAssocID="{8013C0FA-2FB8-4E0D-B060-33616FF3404D}" presName="compChildNode" presStyleCnt="0"/>
      <dgm:spPr/>
    </dgm:pt>
    <dgm:pt modelId="{0A49BD41-A23B-4B2B-88EC-452515DEE8FF}" type="pres">
      <dgm:prSet presAssocID="{8013C0FA-2FB8-4E0D-B060-33616FF3404D}" presName="theInnerList" presStyleCnt="0"/>
      <dgm:spPr/>
    </dgm:pt>
  </dgm:ptLst>
  <dgm:cxnLst>
    <dgm:cxn modelId="{1AFAD802-1AE1-4D03-A303-E95583F50F97}" type="presOf" srcId="{C6697425-2737-4F5E-B267-A963C1D37266}" destId="{F9EB68B9-B824-4C28-B1CB-161573CAF29E}" srcOrd="0" destOrd="0" presId="urn:microsoft.com/office/officeart/2005/8/layout/lProcess2"/>
    <dgm:cxn modelId="{7F587B31-5DBF-4E39-99B3-13CA04D4AFA1}" type="presOf" srcId="{8013C0FA-2FB8-4E0D-B060-33616FF3404D}" destId="{6F8A4DF7-BC76-4FA2-91BA-619F5B6CEB9B}" srcOrd="0" destOrd="0" presId="urn:microsoft.com/office/officeart/2005/8/layout/lProcess2"/>
    <dgm:cxn modelId="{A62CCEA8-C178-4AA2-A8D8-1B22DABB9091}" type="presOf" srcId="{8013C0FA-2FB8-4E0D-B060-33616FF3404D}" destId="{D6A032C2-6561-4656-8D1B-2B356ABA632B}" srcOrd="1" destOrd="0" presId="urn:microsoft.com/office/officeart/2005/8/layout/lProcess2"/>
    <dgm:cxn modelId="{36C2C2D7-DA5C-4887-8F7B-7AB5C5319A42}" srcId="{C6697425-2737-4F5E-B267-A963C1D37266}" destId="{8013C0FA-2FB8-4E0D-B060-33616FF3404D}" srcOrd="0" destOrd="0" parTransId="{085C9761-EEC2-4D75-93BA-272767BE7B24}" sibTransId="{890D7BEC-5467-4F0F-A63C-6E0A1F050489}"/>
    <dgm:cxn modelId="{D22862CD-F48B-454F-BCEC-FB60C8D201EF}" type="presParOf" srcId="{F9EB68B9-B824-4C28-B1CB-161573CAF29E}" destId="{22A819BD-E891-43FA-99C4-19389477AB04}" srcOrd="0" destOrd="0" presId="urn:microsoft.com/office/officeart/2005/8/layout/lProcess2"/>
    <dgm:cxn modelId="{DAF7B6FA-2550-446A-B36A-A1A036575BE6}" type="presParOf" srcId="{22A819BD-E891-43FA-99C4-19389477AB04}" destId="{6F8A4DF7-BC76-4FA2-91BA-619F5B6CEB9B}" srcOrd="0" destOrd="0" presId="urn:microsoft.com/office/officeart/2005/8/layout/lProcess2"/>
    <dgm:cxn modelId="{3630DFFF-8778-4AB6-B8FF-1507B4E506D4}" type="presParOf" srcId="{22A819BD-E891-43FA-99C4-19389477AB04}" destId="{D6A032C2-6561-4656-8D1B-2B356ABA632B}" srcOrd="1" destOrd="0" presId="urn:microsoft.com/office/officeart/2005/8/layout/lProcess2"/>
    <dgm:cxn modelId="{A4F8EDD2-3793-4EF3-9CD4-31B7DC94BBDC}" type="presParOf" srcId="{22A819BD-E891-43FA-99C4-19389477AB04}" destId="{F2D5AED3-CEFD-4EB3-96F9-8B31B4FAE902}" srcOrd="2" destOrd="0" presId="urn:microsoft.com/office/officeart/2005/8/layout/lProcess2"/>
    <dgm:cxn modelId="{140477CA-85E1-4BC4-AA05-99F6A11FF2F9}" type="presParOf" srcId="{F2D5AED3-CEFD-4EB3-96F9-8B31B4FAE902}" destId="{0A49BD41-A23B-4B2B-88EC-452515DEE8FF}"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39EC2D-F220-4F80-97EA-AC7F4B8BDFB5}" type="doc">
      <dgm:prSet loTypeId="urn:microsoft.com/office/officeart/2005/8/layout/cycle6" loCatId="cycle" qsTypeId="urn:microsoft.com/office/officeart/2005/8/quickstyle/simple1" qsCatId="simple" csTypeId="urn:microsoft.com/office/officeart/2005/8/colors/accent5_4" csCatId="accent5" phldr="1"/>
      <dgm:spPr/>
      <dgm:t>
        <a:bodyPr/>
        <a:lstStyle/>
        <a:p>
          <a:endParaRPr lang="en-US"/>
        </a:p>
      </dgm:t>
    </dgm:pt>
    <dgm:pt modelId="{E69C7369-01E8-4D85-B334-C5E5D17D986E}">
      <dgm:prSet phldrT="[Text]"/>
      <dgm:spPr/>
      <dgm:t>
        <a:bodyPr/>
        <a:lstStyle/>
        <a:p>
          <a:r>
            <a:rPr lang="el-GR" dirty="0"/>
            <a:t>Τι αξιολογείτε;</a:t>
          </a:r>
          <a:endParaRPr lang="en-US" dirty="0"/>
        </a:p>
      </dgm:t>
    </dgm:pt>
    <dgm:pt modelId="{E9A45330-F800-4E94-8C5E-4B1AD1AC6A99}" type="parTrans" cxnId="{0F474636-C2F7-404D-877B-4196AEC57E62}">
      <dgm:prSet/>
      <dgm:spPr/>
      <dgm:t>
        <a:bodyPr/>
        <a:lstStyle/>
        <a:p>
          <a:endParaRPr lang="en-US"/>
        </a:p>
      </dgm:t>
    </dgm:pt>
    <dgm:pt modelId="{7EA2D7FC-7CFF-496E-9B82-E21A0E73BC7D}" type="sibTrans" cxnId="{0F474636-C2F7-404D-877B-4196AEC57E62}">
      <dgm:prSet/>
      <dgm:spPr/>
      <dgm:t>
        <a:bodyPr/>
        <a:lstStyle/>
        <a:p>
          <a:endParaRPr lang="en-US"/>
        </a:p>
      </dgm:t>
    </dgm:pt>
    <dgm:pt modelId="{4A71CC9E-B366-4850-AC21-8CA86A7A1813}">
      <dgm:prSet phldrT="[Text]"/>
      <dgm:spPr/>
      <dgm:t>
        <a:bodyPr/>
        <a:lstStyle/>
        <a:p>
          <a:r>
            <a:rPr lang="el-GR" dirty="0"/>
            <a:t>Ποιοι θα πρέπει να εμπλακούν σε αυτή τη διαδικασία;</a:t>
          </a:r>
          <a:endParaRPr lang="en-US" dirty="0"/>
        </a:p>
      </dgm:t>
    </dgm:pt>
    <dgm:pt modelId="{98E8DE6E-FBEC-4A73-8CFD-8539E0F1FCE4}" type="parTrans" cxnId="{D9CA48DF-282C-479E-A089-7F134941011B}">
      <dgm:prSet/>
      <dgm:spPr/>
      <dgm:t>
        <a:bodyPr/>
        <a:lstStyle/>
        <a:p>
          <a:endParaRPr lang="en-US"/>
        </a:p>
      </dgm:t>
    </dgm:pt>
    <dgm:pt modelId="{B64238F8-09D1-4A74-89E6-D37CDDEDDBC9}" type="sibTrans" cxnId="{D9CA48DF-282C-479E-A089-7F134941011B}">
      <dgm:prSet/>
      <dgm:spPr/>
      <dgm:t>
        <a:bodyPr/>
        <a:lstStyle/>
        <a:p>
          <a:endParaRPr lang="en-US"/>
        </a:p>
      </dgm:t>
    </dgm:pt>
    <dgm:pt modelId="{542F1232-CCC4-4A9A-9E5E-0536282FCE25}">
      <dgm:prSet phldrT="[Text]"/>
      <dgm:spPr/>
      <dgm:t>
        <a:bodyPr/>
        <a:lstStyle/>
        <a:p>
          <a:r>
            <a:rPr lang="el-GR" dirty="0"/>
            <a:t>Ποιες μέθοδοι αξιολόγησης θα είναι πιο αποτελεσματικές;</a:t>
          </a:r>
          <a:endParaRPr lang="en-US" dirty="0"/>
        </a:p>
      </dgm:t>
    </dgm:pt>
    <dgm:pt modelId="{D413DF1B-54A8-4A4B-ADFE-83B452D45BEB}" type="parTrans" cxnId="{C3D5E00F-B550-447D-A464-CC7D4A86DD6E}">
      <dgm:prSet/>
      <dgm:spPr/>
      <dgm:t>
        <a:bodyPr/>
        <a:lstStyle/>
        <a:p>
          <a:endParaRPr lang="en-US"/>
        </a:p>
      </dgm:t>
    </dgm:pt>
    <dgm:pt modelId="{9BB5FE1D-9F43-4BFC-A256-67612C68B29C}" type="sibTrans" cxnId="{C3D5E00F-B550-447D-A464-CC7D4A86DD6E}">
      <dgm:prSet/>
      <dgm:spPr/>
      <dgm:t>
        <a:bodyPr/>
        <a:lstStyle/>
        <a:p>
          <a:endParaRPr lang="en-US"/>
        </a:p>
      </dgm:t>
    </dgm:pt>
    <dgm:pt modelId="{B3A886F6-99AB-4D19-9819-F1332CE74A19}">
      <dgm:prSet phldrT="[Text]"/>
      <dgm:spPr/>
      <dgm:t>
        <a:bodyPr/>
        <a:lstStyle/>
        <a:p>
          <a:r>
            <a:rPr lang="el-GR" dirty="0"/>
            <a:t>Σε ποιο χρονικό σημείο πρέπει να λάβει χώρα η αξιολόγηση;</a:t>
          </a:r>
          <a:endParaRPr lang="en-US" dirty="0"/>
        </a:p>
      </dgm:t>
    </dgm:pt>
    <dgm:pt modelId="{C0E8F39D-9997-4AB1-9984-3A60B13578B3}" type="parTrans" cxnId="{0831686E-7E17-441F-8738-6B77C77C487A}">
      <dgm:prSet/>
      <dgm:spPr/>
      <dgm:t>
        <a:bodyPr/>
        <a:lstStyle/>
        <a:p>
          <a:endParaRPr lang="en-US"/>
        </a:p>
      </dgm:t>
    </dgm:pt>
    <dgm:pt modelId="{0D2F089F-3EA8-4909-93CF-853E15B31400}" type="sibTrans" cxnId="{0831686E-7E17-441F-8738-6B77C77C487A}">
      <dgm:prSet/>
      <dgm:spPr/>
      <dgm:t>
        <a:bodyPr/>
        <a:lstStyle/>
        <a:p>
          <a:endParaRPr lang="en-US"/>
        </a:p>
      </dgm:t>
    </dgm:pt>
    <dgm:pt modelId="{36C43A18-4A3B-4199-97ED-888FB2C85D77}">
      <dgm:prSet phldrT="[Text]"/>
      <dgm:spPr/>
      <dgm:t>
        <a:bodyPr/>
        <a:lstStyle/>
        <a:p>
          <a:r>
            <a:rPr lang="el-GR" dirty="0"/>
            <a:t>Πώς θα πρέπει να αξιοποιήσετε τα αποτελέσματα της αξιολόγησης;</a:t>
          </a:r>
          <a:endParaRPr lang="en-US" dirty="0"/>
        </a:p>
      </dgm:t>
    </dgm:pt>
    <dgm:pt modelId="{77FC803D-1C27-47C8-9AB2-1A490237310D}" type="parTrans" cxnId="{41D0516B-206D-4D1D-9596-F8D341EC49AC}">
      <dgm:prSet/>
      <dgm:spPr/>
      <dgm:t>
        <a:bodyPr/>
        <a:lstStyle/>
        <a:p>
          <a:endParaRPr lang="en-US"/>
        </a:p>
      </dgm:t>
    </dgm:pt>
    <dgm:pt modelId="{540B4006-73A3-41DE-B794-153803832A4E}" type="sibTrans" cxnId="{41D0516B-206D-4D1D-9596-F8D341EC49AC}">
      <dgm:prSet/>
      <dgm:spPr/>
      <dgm:t>
        <a:bodyPr/>
        <a:lstStyle/>
        <a:p>
          <a:endParaRPr lang="en-US"/>
        </a:p>
      </dgm:t>
    </dgm:pt>
    <dgm:pt modelId="{10B6A39B-AAC1-450D-912A-CBA89D626492}" type="pres">
      <dgm:prSet presAssocID="{7D39EC2D-F220-4F80-97EA-AC7F4B8BDFB5}" presName="cycle" presStyleCnt="0">
        <dgm:presLayoutVars>
          <dgm:dir/>
          <dgm:resizeHandles val="exact"/>
        </dgm:presLayoutVars>
      </dgm:prSet>
      <dgm:spPr/>
    </dgm:pt>
    <dgm:pt modelId="{2DA9AADF-7578-4F06-9B42-D58E3EA7B03F}" type="pres">
      <dgm:prSet presAssocID="{E69C7369-01E8-4D85-B334-C5E5D17D986E}" presName="node" presStyleLbl="node1" presStyleIdx="0" presStyleCnt="5">
        <dgm:presLayoutVars>
          <dgm:bulletEnabled val="1"/>
        </dgm:presLayoutVars>
      </dgm:prSet>
      <dgm:spPr/>
    </dgm:pt>
    <dgm:pt modelId="{800E9942-8BE6-4EA1-9420-A7E374F7DCBF}" type="pres">
      <dgm:prSet presAssocID="{E69C7369-01E8-4D85-B334-C5E5D17D986E}" presName="spNode" presStyleCnt="0"/>
      <dgm:spPr/>
    </dgm:pt>
    <dgm:pt modelId="{C5E118CC-4C70-47F4-9C5A-7FF090EAB597}" type="pres">
      <dgm:prSet presAssocID="{7EA2D7FC-7CFF-496E-9B82-E21A0E73BC7D}" presName="sibTrans" presStyleLbl="sibTrans1D1" presStyleIdx="0" presStyleCnt="5"/>
      <dgm:spPr/>
    </dgm:pt>
    <dgm:pt modelId="{5924FF82-9410-441E-B529-BAD7AAE59324}" type="pres">
      <dgm:prSet presAssocID="{4A71CC9E-B366-4850-AC21-8CA86A7A1813}" presName="node" presStyleLbl="node1" presStyleIdx="1" presStyleCnt="5">
        <dgm:presLayoutVars>
          <dgm:bulletEnabled val="1"/>
        </dgm:presLayoutVars>
      </dgm:prSet>
      <dgm:spPr/>
    </dgm:pt>
    <dgm:pt modelId="{5FFE1142-2FC8-4CC0-824E-6076FCED4A03}" type="pres">
      <dgm:prSet presAssocID="{4A71CC9E-B366-4850-AC21-8CA86A7A1813}" presName="spNode" presStyleCnt="0"/>
      <dgm:spPr/>
    </dgm:pt>
    <dgm:pt modelId="{3835E33E-5371-46B8-8FFE-802850BDD916}" type="pres">
      <dgm:prSet presAssocID="{B64238F8-09D1-4A74-89E6-D37CDDEDDBC9}" presName="sibTrans" presStyleLbl="sibTrans1D1" presStyleIdx="1" presStyleCnt="5"/>
      <dgm:spPr/>
    </dgm:pt>
    <dgm:pt modelId="{319B871D-ECBA-4468-8CAB-1A2F58ECAB02}" type="pres">
      <dgm:prSet presAssocID="{542F1232-CCC4-4A9A-9E5E-0536282FCE25}" presName="node" presStyleLbl="node1" presStyleIdx="2" presStyleCnt="5">
        <dgm:presLayoutVars>
          <dgm:bulletEnabled val="1"/>
        </dgm:presLayoutVars>
      </dgm:prSet>
      <dgm:spPr/>
    </dgm:pt>
    <dgm:pt modelId="{45F9A614-577B-48FF-B6A8-426C1C6519FC}" type="pres">
      <dgm:prSet presAssocID="{542F1232-CCC4-4A9A-9E5E-0536282FCE25}" presName="spNode" presStyleCnt="0"/>
      <dgm:spPr/>
    </dgm:pt>
    <dgm:pt modelId="{0D2054B9-0019-4A32-8748-AE858030DEEF}" type="pres">
      <dgm:prSet presAssocID="{9BB5FE1D-9F43-4BFC-A256-67612C68B29C}" presName="sibTrans" presStyleLbl="sibTrans1D1" presStyleIdx="2" presStyleCnt="5"/>
      <dgm:spPr/>
    </dgm:pt>
    <dgm:pt modelId="{08F9791C-A81E-4ED4-99CB-156FEA92BFFE}" type="pres">
      <dgm:prSet presAssocID="{B3A886F6-99AB-4D19-9819-F1332CE74A19}" presName="node" presStyleLbl="node1" presStyleIdx="3" presStyleCnt="5">
        <dgm:presLayoutVars>
          <dgm:bulletEnabled val="1"/>
        </dgm:presLayoutVars>
      </dgm:prSet>
      <dgm:spPr/>
    </dgm:pt>
    <dgm:pt modelId="{39DF13D1-9D27-4F03-81C9-68E378419383}" type="pres">
      <dgm:prSet presAssocID="{B3A886F6-99AB-4D19-9819-F1332CE74A19}" presName="spNode" presStyleCnt="0"/>
      <dgm:spPr/>
    </dgm:pt>
    <dgm:pt modelId="{1F45EC3A-3897-4D3E-8660-13D35BD6D12B}" type="pres">
      <dgm:prSet presAssocID="{0D2F089F-3EA8-4909-93CF-853E15B31400}" presName="sibTrans" presStyleLbl="sibTrans1D1" presStyleIdx="3" presStyleCnt="5"/>
      <dgm:spPr/>
    </dgm:pt>
    <dgm:pt modelId="{59C28603-04CC-40E0-B4EC-20C90B684CB9}" type="pres">
      <dgm:prSet presAssocID="{36C43A18-4A3B-4199-97ED-888FB2C85D77}" presName="node" presStyleLbl="node1" presStyleIdx="4" presStyleCnt="5">
        <dgm:presLayoutVars>
          <dgm:bulletEnabled val="1"/>
        </dgm:presLayoutVars>
      </dgm:prSet>
      <dgm:spPr/>
    </dgm:pt>
    <dgm:pt modelId="{FA0B410D-A973-4E0D-BA4C-EA9510A59BED}" type="pres">
      <dgm:prSet presAssocID="{36C43A18-4A3B-4199-97ED-888FB2C85D77}" presName="spNode" presStyleCnt="0"/>
      <dgm:spPr/>
    </dgm:pt>
    <dgm:pt modelId="{73FB900E-7007-4DB1-89DB-C22FAA80F200}" type="pres">
      <dgm:prSet presAssocID="{540B4006-73A3-41DE-B794-153803832A4E}" presName="sibTrans" presStyleLbl="sibTrans1D1" presStyleIdx="4" presStyleCnt="5"/>
      <dgm:spPr/>
    </dgm:pt>
  </dgm:ptLst>
  <dgm:cxnLst>
    <dgm:cxn modelId="{C3D5E00F-B550-447D-A464-CC7D4A86DD6E}" srcId="{7D39EC2D-F220-4F80-97EA-AC7F4B8BDFB5}" destId="{542F1232-CCC4-4A9A-9E5E-0536282FCE25}" srcOrd="2" destOrd="0" parTransId="{D413DF1B-54A8-4A4B-ADFE-83B452D45BEB}" sibTransId="{9BB5FE1D-9F43-4BFC-A256-67612C68B29C}"/>
    <dgm:cxn modelId="{CC03431D-72E1-41F2-ADF2-CD6E0A5A6E84}" type="presOf" srcId="{B64238F8-09D1-4A74-89E6-D37CDDEDDBC9}" destId="{3835E33E-5371-46B8-8FFE-802850BDD916}" srcOrd="0" destOrd="0" presId="urn:microsoft.com/office/officeart/2005/8/layout/cycle6"/>
    <dgm:cxn modelId="{BAEA1123-154D-4825-8C1D-01707F5F3BA7}" type="presOf" srcId="{B3A886F6-99AB-4D19-9819-F1332CE74A19}" destId="{08F9791C-A81E-4ED4-99CB-156FEA92BFFE}" srcOrd="0" destOrd="0" presId="urn:microsoft.com/office/officeart/2005/8/layout/cycle6"/>
    <dgm:cxn modelId="{F8125D2A-7AD1-42E1-B751-C22088BCD17C}" type="presOf" srcId="{E69C7369-01E8-4D85-B334-C5E5D17D986E}" destId="{2DA9AADF-7578-4F06-9B42-D58E3EA7B03F}" srcOrd="0" destOrd="0" presId="urn:microsoft.com/office/officeart/2005/8/layout/cycle6"/>
    <dgm:cxn modelId="{0F474636-C2F7-404D-877B-4196AEC57E62}" srcId="{7D39EC2D-F220-4F80-97EA-AC7F4B8BDFB5}" destId="{E69C7369-01E8-4D85-B334-C5E5D17D986E}" srcOrd="0" destOrd="0" parTransId="{E9A45330-F800-4E94-8C5E-4B1AD1AC6A99}" sibTransId="{7EA2D7FC-7CFF-496E-9B82-E21A0E73BC7D}"/>
    <dgm:cxn modelId="{FBA34447-5C69-409F-B168-C659BA94CEA2}" type="presOf" srcId="{7D39EC2D-F220-4F80-97EA-AC7F4B8BDFB5}" destId="{10B6A39B-AAC1-450D-912A-CBA89D626492}" srcOrd="0" destOrd="0" presId="urn:microsoft.com/office/officeart/2005/8/layout/cycle6"/>
    <dgm:cxn modelId="{41D0516B-206D-4D1D-9596-F8D341EC49AC}" srcId="{7D39EC2D-F220-4F80-97EA-AC7F4B8BDFB5}" destId="{36C43A18-4A3B-4199-97ED-888FB2C85D77}" srcOrd="4" destOrd="0" parTransId="{77FC803D-1C27-47C8-9AB2-1A490237310D}" sibTransId="{540B4006-73A3-41DE-B794-153803832A4E}"/>
    <dgm:cxn modelId="{1A0A666D-3CB5-47A7-AF63-9ADE27F858BD}" type="presOf" srcId="{36C43A18-4A3B-4199-97ED-888FB2C85D77}" destId="{59C28603-04CC-40E0-B4EC-20C90B684CB9}" srcOrd="0" destOrd="0" presId="urn:microsoft.com/office/officeart/2005/8/layout/cycle6"/>
    <dgm:cxn modelId="{A7CBEB4D-40EA-43AA-9A8B-8D754B1F81DD}" type="presOf" srcId="{540B4006-73A3-41DE-B794-153803832A4E}" destId="{73FB900E-7007-4DB1-89DB-C22FAA80F200}" srcOrd="0" destOrd="0" presId="urn:microsoft.com/office/officeart/2005/8/layout/cycle6"/>
    <dgm:cxn modelId="{0831686E-7E17-441F-8738-6B77C77C487A}" srcId="{7D39EC2D-F220-4F80-97EA-AC7F4B8BDFB5}" destId="{B3A886F6-99AB-4D19-9819-F1332CE74A19}" srcOrd="3" destOrd="0" parTransId="{C0E8F39D-9997-4AB1-9984-3A60B13578B3}" sibTransId="{0D2F089F-3EA8-4909-93CF-853E15B31400}"/>
    <dgm:cxn modelId="{6AB34772-C304-4C37-9BCF-6C63FD3BD0D6}" type="presOf" srcId="{9BB5FE1D-9F43-4BFC-A256-67612C68B29C}" destId="{0D2054B9-0019-4A32-8748-AE858030DEEF}" srcOrd="0" destOrd="0" presId="urn:microsoft.com/office/officeart/2005/8/layout/cycle6"/>
    <dgm:cxn modelId="{5A5DD389-5E65-4FA7-BB1E-F24674C2272E}" type="presOf" srcId="{0D2F089F-3EA8-4909-93CF-853E15B31400}" destId="{1F45EC3A-3897-4D3E-8660-13D35BD6D12B}" srcOrd="0" destOrd="0" presId="urn:microsoft.com/office/officeart/2005/8/layout/cycle6"/>
    <dgm:cxn modelId="{A1E5BEC9-B40B-4D2D-9137-1B4C9358EBFC}" type="presOf" srcId="{4A71CC9E-B366-4850-AC21-8CA86A7A1813}" destId="{5924FF82-9410-441E-B529-BAD7AAE59324}" srcOrd="0" destOrd="0" presId="urn:microsoft.com/office/officeart/2005/8/layout/cycle6"/>
    <dgm:cxn modelId="{B867B6DB-8EE2-4B67-A2AB-2FF74C48B0F1}" type="presOf" srcId="{542F1232-CCC4-4A9A-9E5E-0536282FCE25}" destId="{319B871D-ECBA-4468-8CAB-1A2F58ECAB02}" srcOrd="0" destOrd="0" presId="urn:microsoft.com/office/officeart/2005/8/layout/cycle6"/>
    <dgm:cxn modelId="{D9CA48DF-282C-479E-A089-7F134941011B}" srcId="{7D39EC2D-F220-4F80-97EA-AC7F4B8BDFB5}" destId="{4A71CC9E-B366-4850-AC21-8CA86A7A1813}" srcOrd="1" destOrd="0" parTransId="{98E8DE6E-FBEC-4A73-8CFD-8539E0F1FCE4}" sibTransId="{B64238F8-09D1-4A74-89E6-D37CDDEDDBC9}"/>
    <dgm:cxn modelId="{5F9806F9-B176-45CE-B3E6-8FCF3A40EE85}" type="presOf" srcId="{7EA2D7FC-7CFF-496E-9B82-E21A0E73BC7D}" destId="{C5E118CC-4C70-47F4-9C5A-7FF090EAB597}" srcOrd="0" destOrd="0" presId="urn:microsoft.com/office/officeart/2005/8/layout/cycle6"/>
    <dgm:cxn modelId="{C296E1BB-17D3-46D3-9118-F6D3E5F60D9B}" type="presParOf" srcId="{10B6A39B-AAC1-450D-912A-CBA89D626492}" destId="{2DA9AADF-7578-4F06-9B42-D58E3EA7B03F}" srcOrd="0" destOrd="0" presId="urn:microsoft.com/office/officeart/2005/8/layout/cycle6"/>
    <dgm:cxn modelId="{56C730E9-64FA-4912-A489-9DCA9A2741FC}" type="presParOf" srcId="{10B6A39B-AAC1-450D-912A-CBA89D626492}" destId="{800E9942-8BE6-4EA1-9420-A7E374F7DCBF}" srcOrd="1" destOrd="0" presId="urn:microsoft.com/office/officeart/2005/8/layout/cycle6"/>
    <dgm:cxn modelId="{E93BD1B8-5C18-4D44-9DC8-8FA433904A7D}" type="presParOf" srcId="{10B6A39B-AAC1-450D-912A-CBA89D626492}" destId="{C5E118CC-4C70-47F4-9C5A-7FF090EAB597}" srcOrd="2" destOrd="0" presId="urn:microsoft.com/office/officeart/2005/8/layout/cycle6"/>
    <dgm:cxn modelId="{AB15E853-4489-4F5D-B753-43C0CA76DD26}" type="presParOf" srcId="{10B6A39B-AAC1-450D-912A-CBA89D626492}" destId="{5924FF82-9410-441E-B529-BAD7AAE59324}" srcOrd="3" destOrd="0" presId="urn:microsoft.com/office/officeart/2005/8/layout/cycle6"/>
    <dgm:cxn modelId="{24A0C8B3-8494-424F-9416-31D2F635E8CA}" type="presParOf" srcId="{10B6A39B-AAC1-450D-912A-CBA89D626492}" destId="{5FFE1142-2FC8-4CC0-824E-6076FCED4A03}" srcOrd="4" destOrd="0" presId="urn:microsoft.com/office/officeart/2005/8/layout/cycle6"/>
    <dgm:cxn modelId="{94A06D54-2C5C-49E3-9A54-598DAB04D776}" type="presParOf" srcId="{10B6A39B-AAC1-450D-912A-CBA89D626492}" destId="{3835E33E-5371-46B8-8FFE-802850BDD916}" srcOrd="5" destOrd="0" presId="urn:microsoft.com/office/officeart/2005/8/layout/cycle6"/>
    <dgm:cxn modelId="{27709683-EED6-484F-B52C-1158F70609CD}" type="presParOf" srcId="{10B6A39B-AAC1-450D-912A-CBA89D626492}" destId="{319B871D-ECBA-4468-8CAB-1A2F58ECAB02}" srcOrd="6" destOrd="0" presId="urn:microsoft.com/office/officeart/2005/8/layout/cycle6"/>
    <dgm:cxn modelId="{32A63356-A89D-42DC-A75D-E443E8BC0429}" type="presParOf" srcId="{10B6A39B-AAC1-450D-912A-CBA89D626492}" destId="{45F9A614-577B-48FF-B6A8-426C1C6519FC}" srcOrd="7" destOrd="0" presId="urn:microsoft.com/office/officeart/2005/8/layout/cycle6"/>
    <dgm:cxn modelId="{AFD597B8-4360-4118-B41C-841984366560}" type="presParOf" srcId="{10B6A39B-AAC1-450D-912A-CBA89D626492}" destId="{0D2054B9-0019-4A32-8748-AE858030DEEF}" srcOrd="8" destOrd="0" presId="urn:microsoft.com/office/officeart/2005/8/layout/cycle6"/>
    <dgm:cxn modelId="{2A732FF3-5BE6-4624-9D6C-8A3A9F8F7921}" type="presParOf" srcId="{10B6A39B-AAC1-450D-912A-CBA89D626492}" destId="{08F9791C-A81E-4ED4-99CB-156FEA92BFFE}" srcOrd="9" destOrd="0" presId="urn:microsoft.com/office/officeart/2005/8/layout/cycle6"/>
    <dgm:cxn modelId="{C26E21AF-7683-4225-A8AE-2A912CB0B8D7}" type="presParOf" srcId="{10B6A39B-AAC1-450D-912A-CBA89D626492}" destId="{39DF13D1-9D27-4F03-81C9-68E378419383}" srcOrd="10" destOrd="0" presId="urn:microsoft.com/office/officeart/2005/8/layout/cycle6"/>
    <dgm:cxn modelId="{54AAF670-0089-43B4-ABEF-7F29B5549F8B}" type="presParOf" srcId="{10B6A39B-AAC1-450D-912A-CBA89D626492}" destId="{1F45EC3A-3897-4D3E-8660-13D35BD6D12B}" srcOrd="11" destOrd="0" presId="urn:microsoft.com/office/officeart/2005/8/layout/cycle6"/>
    <dgm:cxn modelId="{CE24C242-3E80-4371-A284-82BC6E37572F}" type="presParOf" srcId="{10B6A39B-AAC1-450D-912A-CBA89D626492}" destId="{59C28603-04CC-40E0-B4EC-20C90B684CB9}" srcOrd="12" destOrd="0" presId="urn:microsoft.com/office/officeart/2005/8/layout/cycle6"/>
    <dgm:cxn modelId="{ABA05DF2-AA7D-46BE-A215-25BBD53C1EAE}" type="presParOf" srcId="{10B6A39B-AAC1-450D-912A-CBA89D626492}" destId="{FA0B410D-A973-4E0D-BA4C-EA9510A59BED}" srcOrd="13" destOrd="0" presId="urn:microsoft.com/office/officeart/2005/8/layout/cycle6"/>
    <dgm:cxn modelId="{0EA5E6B2-EE82-44E2-AFD4-1050942FF964}" type="presParOf" srcId="{10B6A39B-AAC1-450D-912A-CBA89D626492}" destId="{73FB900E-7007-4DB1-89DB-C22FAA80F200}"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EE24C-B9C9-4733-B3A9-DF241279CE1D}">
      <dsp:nvSpPr>
        <dsp:cNvPr id="0" name=""/>
        <dsp:cNvSpPr/>
      </dsp:nvSpPr>
      <dsp:spPr>
        <a:xfrm>
          <a:off x="0" y="0"/>
          <a:ext cx="3913187" cy="474425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ΔΡΑΣΤΗΡΙΟΤΗΤΕΣ</a:t>
          </a:r>
          <a:endParaRPr lang="el-GR" sz="2800" kern="1200" dirty="0"/>
        </a:p>
      </dsp:txBody>
      <dsp:txXfrm>
        <a:off x="0" y="0"/>
        <a:ext cx="3913187" cy="1423277"/>
      </dsp:txXfrm>
    </dsp:sp>
    <dsp:sp modelId="{C26A50AF-7A14-45D6-812E-E72A7490887E}">
      <dsp:nvSpPr>
        <dsp:cNvPr id="0" name=""/>
        <dsp:cNvSpPr/>
      </dsp:nvSpPr>
      <dsp:spPr>
        <a:xfrm>
          <a:off x="457622" y="1090237"/>
          <a:ext cx="3130550" cy="10645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ΠΑΡΑΚΟΛΟΥΘΗΣΗ ΕΡΓΑΣΙΑΣ</a:t>
          </a:r>
          <a:r>
            <a:rPr lang="en-US" sz="1400" b="1" kern="1200" dirty="0"/>
            <a:t> </a:t>
          </a:r>
        </a:p>
        <a:p>
          <a:pPr marL="0" lvl="0" indent="0" algn="ctr" defTabSz="622300">
            <a:lnSpc>
              <a:spcPct val="90000"/>
            </a:lnSpc>
            <a:spcBef>
              <a:spcPct val="0"/>
            </a:spcBef>
            <a:spcAft>
              <a:spcPct val="35000"/>
            </a:spcAft>
            <a:buNone/>
          </a:pPr>
          <a:r>
            <a:rPr lang="el-GR" sz="1400" kern="1200" dirty="0"/>
            <a:t>2 – 60 ημέρες</a:t>
          </a:r>
        </a:p>
      </dsp:txBody>
      <dsp:txXfrm>
        <a:off x="488802" y="1121417"/>
        <a:ext cx="3068190" cy="1002191"/>
      </dsp:txXfrm>
    </dsp:sp>
    <dsp:sp modelId="{480ECB51-947F-4A82-A0E3-A4D0EC0593D2}">
      <dsp:nvSpPr>
        <dsp:cNvPr id="0" name=""/>
        <dsp:cNvSpPr/>
      </dsp:nvSpPr>
      <dsp:spPr>
        <a:xfrm>
          <a:off x="457622" y="2352855"/>
          <a:ext cx="3130550" cy="1064551"/>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ΕΡΓΑΣΙΕΣ ΔΙΔΑΣΚΑΛΙΑΣ Η’ ΚΑΤΑΡΤΙΣΗΣ</a:t>
          </a:r>
          <a:endParaRPr lang="en-US" sz="1400" b="1" kern="1200" dirty="0"/>
        </a:p>
        <a:p>
          <a:pPr marL="0" lvl="0" indent="0" algn="ctr" defTabSz="622300">
            <a:lnSpc>
              <a:spcPct val="90000"/>
            </a:lnSpc>
            <a:spcBef>
              <a:spcPct val="0"/>
            </a:spcBef>
            <a:spcAft>
              <a:spcPct val="35000"/>
            </a:spcAft>
            <a:buNone/>
          </a:pPr>
          <a:r>
            <a:rPr lang="en-US" sz="1400" b="1" kern="1200" dirty="0"/>
            <a:t> </a:t>
          </a:r>
          <a:r>
            <a:rPr lang="el-GR" sz="1400" kern="1200" dirty="0"/>
            <a:t>2 – 365</a:t>
          </a:r>
          <a:r>
            <a:rPr lang="el-GR" sz="1400" b="1" kern="1200" dirty="0"/>
            <a:t> </a:t>
          </a:r>
          <a:r>
            <a:rPr lang="el-GR" sz="1400" kern="1200" dirty="0"/>
            <a:t>ημέρες</a:t>
          </a:r>
        </a:p>
      </dsp:txBody>
      <dsp:txXfrm>
        <a:off x="488802" y="2384035"/>
        <a:ext cx="3068190" cy="1002191"/>
      </dsp:txXfrm>
    </dsp:sp>
    <dsp:sp modelId="{528F4CD5-9748-4431-8359-30972AD7DCD9}">
      <dsp:nvSpPr>
        <dsp:cNvPr id="0" name=""/>
        <dsp:cNvSpPr/>
      </dsp:nvSpPr>
      <dsp:spPr>
        <a:xfrm>
          <a:off x="457622" y="3626905"/>
          <a:ext cx="3130550" cy="106455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b="1" kern="1200" dirty="0"/>
            <a:t>ΜΑΘΗΜΑΤΑ &amp; ΚΑΤΑΡΤΙΣΗ</a:t>
          </a:r>
          <a:endParaRPr lang="en-US" sz="1400" b="1" kern="1200" dirty="0"/>
        </a:p>
        <a:p>
          <a:pPr marL="0" lvl="0" indent="0" algn="ctr" defTabSz="622300">
            <a:lnSpc>
              <a:spcPct val="90000"/>
            </a:lnSpc>
            <a:spcBef>
              <a:spcPct val="0"/>
            </a:spcBef>
            <a:spcAft>
              <a:spcPct val="35000"/>
            </a:spcAft>
            <a:buNone/>
          </a:pPr>
          <a:r>
            <a:rPr lang="el-GR" sz="1400" kern="1200" dirty="0"/>
            <a:t>ΣΥΜΜΕΤΟΧΗ ΣΕ ΠΡΟΓΡΑΜΜΑΤΑ ΕΚΠΑΙΔΕΥΣΗΣ ΚΑΙ ΚΑΤΑΡΤΙΣΗΣ</a:t>
          </a:r>
          <a:endParaRPr lang="en-US" sz="1400" kern="1200" dirty="0"/>
        </a:p>
        <a:p>
          <a:pPr marL="0" lvl="0" indent="0" algn="ctr" defTabSz="622300">
            <a:lnSpc>
              <a:spcPct val="90000"/>
            </a:lnSpc>
            <a:spcBef>
              <a:spcPct val="0"/>
            </a:spcBef>
            <a:spcAft>
              <a:spcPct val="35000"/>
            </a:spcAft>
            <a:buNone/>
          </a:pPr>
          <a:r>
            <a:rPr lang="el-GR" sz="1400" kern="1200" dirty="0"/>
            <a:t>2 – </a:t>
          </a:r>
          <a:r>
            <a:rPr lang="en-US" sz="1400" kern="1200" dirty="0"/>
            <a:t>1</a:t>
          </a:r>
          <a:r>
            <a:rPr lang="el-GR" sz="1400" kern="1200" dirty="0"/>
            <a:t>0 ημέρες </a:t>
          </a:r>
          <a:r>
            <a:rPr lang="en-US" sz="1400" kern="1200" dirty="0"/>
            <a:t>*</a:t>
          </a:r>
          <a:endParaRPr lang="el-GR" sz="1400" kern="1200" dirty="0"/>
        </a:p>
      </dsp:txBody>
      <dsp:txXfrm>
        <a:off x="488802" y="3658085"/>
        <a:ext cx="3068190" cy="1002191"/>
      </dsp:txXfrm>
    </dsp:sp>
    <dsp:sp modelId="{6F8A4DF7-BC76-4FA2-91BA-619F5B6CEB9B}">
      <dsp:nvSpPr>
        <dsp:cNvPr id="0" name=""/>
        <dsp:cNvSpPr/>
      </dsp:nvSpPr>
      <dsp:spPr>
        <a:xfrm>
          <a:off x="4214812" y="5039"/>
          <a:ext cx="3913187" cy="505236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r>
            <a:rPr lang="el-GR" sz="2000" kern="1200" dirty="0">
              <a:solidFill>
                <a:srgbClr val="FF0000"/>
              </a:solidFill>
              <a:latin typeface="Verdana" panose="020B0604030504040204" pitchFamily="34" charset="0"/>
              <a:ea typeface="Verdana" panose="020B0604030504040204" pitchFamily="34" charset="0"/>
            </a:rPr>
            <a:t>Διευκρινίσεις</a:t>
          </a: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r>
            <a:rPr lang="el-GR" sz="1200" kern="1200" dirty="0">
              <a:latin typeface="Verdana" panose="020B0604030504040204" pitchFamily="34" charset="0"/>
              <a:ea typeface="Verdana" panose="020B0604030504040204" pitchFamily="34" charset="0"/>
            </a:rPr>
            <a:t>Ο οργανισμός θα πρέπει να είναι σε θέση να αποδείξει τη σχέση του με το προσωπικό που συμμετέχει σε κινητικότητες (</a:t>
          </a:r>
          <a:r>
            <a:rPr lang="en-US" sz="1200" kern="1200" dirty="0">
              <a:latin typeface="Verdana" panose="020B0604030504040204" pitchFamily="34" charset="0"/>
              <a:ea typeface="Verdana" panose="020B0604030504040204" pitchFamily="34" charset="0"/>
            </a:rPr>
            <a:t>payroll/</a:t>
          </a:r>
          <a:r>
            <a:rPr lang="el-GR" sz="1200" kern="1200" dirty="0">
              <a:latin typeface="Verdana" panose="020B0604030504040204" pitchFamily="34" charset="0"/>
              <a:ea typeface="Verdana" panose="020B0604030504040204" pitchFamily="34" charset="0"/>
            </a:rPr>
            <a:t>συμβόλαιο</a:t>
          </a:r>
          <a:r>
            <a:rPr lang="en-US" sz="1200" kern="1200" dirty="0">
              <a:latin typeface="Verdana" panose="020B0604030504040204" pitchFamily="34" charset="0"/>
              <a:ea typeface="Verdana" panose="020B0604030504040204" pitchFamily="34" charset="0"/>
            </a:rPr>
            <a:t> </a:t>
          </a:r>
          <a:r>
            <a:rPr lang="el-GR" sz="1200" kern="1200" dirty="0" err="1">
              <a:latin typeface="Verdana" panose="020B0604030504040204" pitchFamily="34" charset="0"/>
              <a:ea typeface="Verdana" panose="020B0604030504040204" pitchFamily="34" charset="0"/>
            </a:rPr>
            <a:t>εργοδότησης</a:t>
          </a:r>
          <a:r>
            <a:rPr lang="en-US" sz="1200" kern="1200" dirty="0">
              <a:latin typeface="Verdana" panose="020B0604030504040204" pitchFamily="34" charset="0"/>
              <a:ea typeface="Verdana" panose="020B0604030504040204" pitchFamily="34" charset="0"/>
            </a:rPr>
            <a:t> </a:t>
          </a:r>
          <a:r>
            <a:rPr lang="el-GR" sz="1200" kern="1200" dirty="0">
              <a:latin typeface="Verdana" panose="020B0604030504040204" pitchFamily="34" charset="0"/>
              <a:ea typeface="Verdana" panose="020B0604030504040204" pitchFamily="34" charset="0"/>
            </a:rPr>
            <a:t>κτλ.)</a:t>
          </a:r>
        </a:p>
        <a:p>
          <a:pPr marL="0" lvl="0" indent="0" algn="ctr" defTabSz="533400">
            <a:lnSpc>
              <a:spcPct val="90000"/>
            </a:lnSpc>
            <a:spcBef>
              <a:spcPct val="0"/>
            </a:spcBef>
            <a:spcAft>
              <a:spcPct val="35000"/>
            </a:spcAft>
            <a:buFont typeface="Arial" panose="020B0604020202020204" pitchFamily="34" charset="0"/>
            <a:buNone/>
          </a:pPr>
          <a:endParaRPr lang="el-GR" sz="10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kern="1200" dirty="0">
              <a:latin typeface="Verdana" panose="020B0604030504040204" pitchFamily="34" charset="0"/>
              <a:ea typeface="Verdana" panose="020B0604030504040204" pitchFamily="34" charset="0"/>
            </a:rPr>
            <a:t>Οι δραστηριότητες μπορούν σε όλες τις περιπτώσεις να συνδυαστούν με επιπλέον διαδικτυακές δραστηριότητες (</a:t>
          </a:r>
          <a:r>
            <a:rPr lang="en-US" sz="1200" kern="1200" dirty="0">
              <a:latin typeface="Verdana" panose="020B0604030504040204" pitchFamily="34" charset="0"/>
              <a:ea typeface="Verdana" panose="020B0604030504040204" pitchFamily="34" charset="0"/>
            </a:rPr>
            <a:t>“blended activities”)</a:t>
          </a: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Font typeface="Arial" panose="020B0604020202020204" pitchFamily="34" charset="0"/>
            <a:buNone/>
          </a:pPr>
          <a:endParaRPr lang="en-US" sz="1000" i="1"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i="1" kern="1200" dirty="0">
              <a:latin typeface="Verdana" panose="020B0604030504040204" pitchFamily="34" charset="0"/>
              <a:ea typeface="Verdana" panose="020B0604030504040204" pitchFamily="34" charset="0"/>
            </a:rPr>
            <a:t>Η επιλογή των σεμιναρίων και των εκπαιδεύσεων είναι αποκλειστική ευθύνη του </a:t>
          </a:r>
          <a:r>
            <a:rPr lang="el-GR" sz="1200" i="1" kern="1200" dirty="0" err="1">
              <a:latin typeface="Verdana" panose="020B0604030504040204" pitchFamily="34" charset="0"/>
              <a:ea typeface="Verdana" panose="020B0604030504040204" pitchFamily="34" charset="0"/>
            </a:rPr>
            <a:t>αιτητή</a:t>
          </a:r>
          <a:r>
            <a:rPr lang="el-GR" sz="1200" i="1" kern="1200" dirty="0">
              <a:latin typeface="Verdana" panose="020B0604030504040204" pitchFamily="34" charset="0"/>
              <a:ea typeface="Verdana" panose="020B0604030504040204" pitchFamily="34" charset="0"/>
            </a:rPr>
            <a:t>. Εντούτοις, </a:t>
          </a:r>
          <a:r>
            <a:rPr lang="el-GR" sz="1200" i="1" kern="1200"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ειδικά</a:t>
          </a:r>
          <a:r>
            <a:rPr lang="en-US" sz="1200" i="1" kern="1200"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 </a:t>
          </a:r>
          <a:r>
            <a:rPr lang="el-GR" sz="1200" i="1" kern="1200" dirty="0">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σχεδιασμένα πρότυπα ποιότητας</a:t>
          </a:r>
          <a:r>
            <a:rPr lang="el-GR" sz="1200" i="1" kern="1200" dirty="0">
              <a:latin typeface="Verdana" panose="020B0604030504040204" pitchFamily="34" charset="0"/>
              <a:ea typeface="Verdana" panose="020B0604030504040204" pitchFamily="34" charset="0"/>
            </a:rPr>
            <a:t> βοηθούν στην επιλογή κατάλληλων </a:t>
          </a:r>
          <a:r>
            <a:rPr lang="el-GR" sz="1200" i="1" kern="1200" dirty="0" err="1">
              <a:latin typeface="Verdana" panose="020B0604030504040204" pitchFamily="34" charset="0"/>
              <a:ea typeface="Verdana" panose="020B0604030504040204" pitchFamily="34" charset="0"/>
            </a:rPr>
            <a:t>παρόχων</a:t>
          </a:r>
          <a:r>
            <a:rPr lang="el-GR" sz="1200" i="1" kern="1200" dirty="0">
              <a:latin typeface="Verdana" panose="020B0604030504040204" pitchFamily="34" charset="0"/>
              <a:ea typeface="Verdana" panose="020B0604030504040204" pitchFamily="34" charset="0"/>
            </a:rPr>
            <a:t>.</a:t>
          </a:r>
        </a:p>
        <a:p>
          <a:pPr marL="0" lvl="0" indent="0" algn="ctr" defTabSz="533400">
            <a:lnSpc>
              <a:spcPct val="90000"/>
            </a:lnSpc>
            <a:spcBef>
              <a:spcPct val="0"/>
            </a:spcBef>
            <a:spcAft>
              <a:spcPct val="35000"/>
            </a:spcAft>
            <a:buFont typeface="Arial" panose="020B0604020202020204" pitchFamily="34" charset="0"/>
            <a:buNone/>
          </a:pPr>
          <a:endParaRPr lang="en-US" sz="1000" i="1" kern="1200" dirty="0">
            <a:latin typeface="Verdana" panose="020B0604030504040204" pitchFamily="34" charset="0"/>
            <a:ea typeface="Verdana" panose="020B0604030504040204" pitchFamily="34" charset="0"/>
            <a:cs typeface="Calibri" panose="020F050202020403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i="1" kern="1200" dirty="0">
              <a:latin typeface="Verdana" panose="020B0604030504040204" pitchFamily="34" charset="0"/>
              <a:ea typeface="Verdana" panose="020B0604030504040204" pitchFamily="34" charset="0"/>
              <a:cs typeface="Calibri" panose="020F0502020204030204" pitchFamily="34" charset="0"/>
            </a:rPr>
            <a:t>Τα συνέδρια, οι εκθέσεις και οι διαλέξεις δεν θεωρούνται επιλέξιμες δραστηριότητες</a:t>
          </a:r>
        </a:p>
        <a:p>
          <a:pPr marL="0" lvl="0" indent="0" algn="ctr" defTabSz="533400">
            <a:lnSpc>
              <a:spcPct val="90000"/>
            </a:lnSpc>
            <a:spcBef>
              <a:spcPct val="0"/>
            </a:spcBef>
            <a:spcAft>
              <a:spcPct val="35000"/>
            </a:spcAft>
            <a:buFont typeface="Arial" panose="020B0604020202020204" pitchFamily="34" charset="0"/>
            <a:buNone/>
          </a:pPr>
          <a:endParaRPr lang="el-GR" sz="1000" i="1" kern="1200" dirty="0">
            <a:latin typeface="Verdana" panose="020B0604030504040204" pitchFamily="34" charset="0"/>
            <a:ea typeface="Verdana" panose="020B0604030504040204" pitchFamily="34" charset="0"/>
            <a:cs typeface="Calibri" panose="020F0502020204030204" pitchFamily="34" charset="0"/>
          </a:endParaRPr>
        </a:p>
        <a:p>
          <a:pPr marL="0" lvl="0" indent="0" algn="ctr" defTabSz="533400">
            <a:lnSpc>
              <a:spcPct val="90000"/>
            </a:lnSpc>
            <a:spcBef>
              <a:spcPct val="0"/>
            </a:spcBef>
            <a:spcAft>
              <a:spcPct val="35000"/>
            </a:spcAft>
            <a:buFont typeface="Arial" panose="020B0604020202020204" pitchFamily="34" charset="0"/>
            <a:buNone/>
          </a:pPr>
          <a:r>
            <a:rPr lang="el-GR" sz="1200" i="1" kern="1200" dirty="0">
              <a:latin typeface="Verdana" panose="020B0604030504040204" pitchFamily="34" charset="0"/>
              <a:ea typeface="Verdana" panose="020B0604030504040204" pitchFamily="34" charset="0"/>
              <a:cs typeface="Calibri" panose="020F0502020204030204" pitchFamily="34" charset="0"/>
            </a:rPr>
            <a:t>Συστήνεται όπως αποφεύγονται οι ταυτόχρονες συμμετοχές σε σεμινάρια, εκτός σε δεόντως αιτιολογημένες περιπτώσεις (Για Σχολεία: οι ταυτόχρονες συμμετοχές σε δραστηριότητες ρυθμίζονται από τις Εγκυκλίους του ΥΠΑΝ)</a:t>
          </a:r>
        </a:p>
      </dsp:txBody>
      <dsp:txXfrm>
        <a:off x="4214812" y="5039"/>
        <a:ext cx="3913187" cy="1515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A4DF7-BC76-4FA2-91BA-619F5B6CEB9B}">
      <dsp:nvSpPr>
        <dsp:cNvPr id="0" name=""/>
        <dsp:cNvSpPr/>
      </dsp:nvSpPr>
      <dsp:spPr>
        <a:xfrm>
          <a:off x="0" y="0"/>
          <a:ext cx="8120062" cy="7734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r>
            <a:rPr lang="el-GR" sz="2000" b="1" kern="1200" dirty="0">
              <a:solidFill>
                <a:srgbClr val="FF0000"/>
              </a:solidFill>
              <a:latin typeface="Verdana" panose="020B0604030504040204" pitchFamily="34" charset="0"/>
              <a:ea typeface="Verdana" panose="020B0604030504040204" pitchFamily="34" charset="0"/>
            </a:rPr>
            <a:t>Διευκρινίσεις 202</a:t>
          </a:r>
          <a:r>
            <a:rPr lang="en-US" sz="2000" b="1" kern="1200" dirty="0">
              <a:solidFill>
                <a:srgbClr val="FF0000"/>
              </a:solidFill>
              <a:latin typeface="Verdana" panose="020B0604030504040204" pitchFamily="34" charset="0"/>
              <a:ea typeface="Verdana" panose="020B0604030504040204" pitchFamily="34" charset="0"/>
            </a:rPr>
            <a:t>6</a:t>
          </a:r>
          <a:endParaRPr lang="el-GR" sz="2000" b="1" kern="1200" dirty="0">
            <a:solidFill>
              <a:srgbClr val="FF0000"/>
            </a:solidFill>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n-US" sz="2000" b="1" kern="1200" dirty="0">
            <a:solidFill>
              <a:srgbClr val="FF0000"/>
            </a:solidFill>
            <a:highlight>
              <a:srgbClr val="FFFF00"/>
            </a:highlight>
            <a:latin typeface="Verdana" panose="020B0604030504040204" pitchFamily="34" charset="0"/>
            <a:ea typeface="Verdana" panose="020B0604030504040204" pitchFamily="34" charset="0"/>
          </a:endParaRPr>
        </a:p>
        <a:p>
          <a:pPr marL="0" lvl="0" indent="0" algn="ctr" defTabSz="533400">
            <a:lnSpc>
              <a:spcPct val="90000"/>
            </a:lnSpc>
            <a:spcBef>
              <a:spcPct val="0"/>
            </a:spcBef>
            <a:spcAft>
              <a:spcPct val="35000"/>
            </a:spcAft>
            <a:buNone/>
          </a:pPr>
          <a:endParaRPr lang="el-GR" sz="1200" kern="1200" dirty="0">
            <a:latin typeface="Verdana" panose="020B0604030504040204" pitchFamily="34" charset="0"/>
            <a:ea typeface="Verdana" panose="020B0604030504040204" pitchFamily="34" charset="0"/>
          </a:endParaRPr>
        </a:p>
      </dsp:txBody>
      <dsp:txXfrm>
        <a:off x="0" y="0"/>
        <a:ext cx="8120062" cy="232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AADF-7578-4F06-9B42-D58E3EA7B03F}">
      <dsp:nvSpPr>
        <dsp:cNvPr id="0" name=""/>
        <dsp:cNvSpPr/>
      </dsp:nvSpPr>
      <dsp:spPr>
        <a:xfrm>
          <a:off x="3174007" y="3160"/>
          <a:ext cx="1779984" cy="1156989"/>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Τι αξιολογείτε;</a:t>
          </a:r>
          <a:endParaRPr lang="en-US" sz="1600" kern="1200" dirty="0"/>
        </a:p>
      </dsp:txBody>
      <dsp:txXfrm>
        <a:off x="3230487" y="59640"/>
        <a:ext cx="1667024" cy="1044029"/>
      </dsp:txXfrm>
    </dsp:sp>
    <dsp:sp modelId="{C5E118CC-4C70-47F4-9C5A-7FF090EAB597}">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6350" cap="flat" cmpd="sng" algn="ctr">
          <a:solidFill>
            <a:schemeClr val="accent5">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24FF82-9410-441E-B529-BAD7AAE59324}">
      <dsp:nvSpPr>
        <dsp:cNvPr id="0" name=""/>
        <dsp:cNvSpPr/>
      </dsp:nvSpPr>
      <dsp:spPr>
        <a:xfrm>
          <a:off x="5371068" y="1599418"/>
          <a:ext cx="1779984" cy="1156989"/>
        </a:xfrm>
        <a:prstGeom prst="roundRect">
          <a:avLst/>
        </a:prstGeom>
        <a:solidFill>
          <a:schemeClr val="accent5">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Ποιοι θα πρέπει να εμπλακούν σε αυτή τη διαδικασία;</a:t>
          </a:r>
          <a:endParaRPr lang="en-US" sz="1600" kern="1200" dirty="0"/>
        </a:p>
      </dsp:txBody>
      <dsp:txXfrm>
        <a:off x="5427548" y="1655898"/>
        <a:ext cx="1667024" cy="1044029"/>
      </dsp:txXfrm>
    </dsp:sp>
    <dsp:sp modelId="{3835E33E-5371-46B8-8FFE-802850BDD916}">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5">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9B871D-ECBA-4468-8CAB-1A2F58ECAB02}">
      <dsp:nvSpPr>
        <dsp:cNvPr id="0" name=""/>
        <dsp:cNvSpPr/>
      </dsp:nvSpPr>
      <dsp:spPr>
        <a:xfrm>
          <a:off x="4531865" y="4182218"/>
          <a:ext cx="1779984" cy="1156989"/>
        </a:xfrm>
        <a:prstGeom prst="roundRect">
          <a:avLst/>
        </a:prstGeom>
        <a:solidFill>
          <a:schemeClr val="accent5">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Ποιες μέθοδοι αξιολόγησης θα είναι πιο αποτελεσματικές;</a:t>
          </a:r>
          <a:endParaRPr lang="en-US" sz="1600" kern="1200" dirty="0"/>
        </a:p>
      </dsp:txBody>
      <dsp:txXfrm>
        <a:off x="4588345" y="4238698"/>
        <a:ext cx="1667024" cy="1044029"/>
      </dsp:txXfrm>
    </dsp:sp>
    <dsp:sp modelId="{0D2054B9-0019-4A32-8748-AE858030DEEF}">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accent5">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F9791C-A81E-4ED4-99CB-156FEA92BFFE}">
      <dsp:nvSpPr>
        <dsp:cNvPr id="0" name=""/>
        <dsp:cNvSpPr/>
      </dsp:nvSpPr>
      <dsp:spPr>
        <a:xfrm>
          <a:off x="1816149" y="4182218"/>
          <a:ext cx="1779984" cy="1156989"/>
        </a:xfrm>
        <a:prstGeom prst="roundRect">
          <a:avLst/>
        </a:prstGeom>
        <a:solidFill>
          <a:schemeClr val="accent5">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Σε ποιο χρονικό σημείο πρέπει να λάβει χώρα η αξιολόγηση;</a:t>
          </a:r>
          <a:endParaRPr lang="en-US" sz="1600" kern="1200" dirty="0"/>
        </a:p>
      </dsp:txBody>
      <dsp:txXfrm>
        <a:off x="1872629" y="4238698"/>
        <a:ext cx="1667024" cy="1044029"/>
      </dsp:txXfrm>
    </dsp:sp>
    <dsp:sp modelId="{1F45EC3A-3897-4D3E-8660-13D35BD6D12B}">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6350" cap="flat" cmpd="sng" algn="ctr">
          <a:solidFill>
            <a:schemeClr val="accent5">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C28603-04CC-40E0-B4EC-20C90B684CB9}">
      <dsp:nvSpPr>
        <dsp:cNvPr id="0" name=""/>
        <dsp:cNvSpPr/>
      </dsp:nvSpPr>
      <dsp:spPr>
        <a:xfrm>
          <a:off x="976947" y="1599418"/>
          <a:ext cx="1779984" cy="1156989"/>
        </a:xfrm>
        <a:prstGeom prst="roundRect">
          <a:avLst/>
        </a:prstGeom>
        <a:solidFill>
          <a:schemeClr val="accent5">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Πώς θα πρέπει να αξιοποιήσετε τα αποτελέσματα της αξιολόγησης;</a:t>
          </a:r>
          <a:endParaRPr lang="en-US" sz="1600" kern="1200" dirty="0"/>
        </a:p>
      </dsp:txBody>
      <dsp:txXfrm>
        <a:off x="1033427" y="1655898"/>
        <a:ext cx="1667024" cy="1044029"/>
      </dsp:txXfrm>
    </dsp:sp>
    <dsp:sp modelId="{73FB900E-7007-4DB1-89DB-C22FAA80F200}">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6350" cap="flat" cmpd="sng" algn="ctr">
          <a:solidFill>
            <a:schemeClr val="accent5">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ABDC3F-24DF-4031-A992-BB5035A9E71A}" type="datetimeFigureOut">
              <a:rPr lang="en-GB" smtClean="0"/>
              <a:t>15/06/2026</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5BEA0F-6C61-4412-98B4-3B1B2AF6C74C}" type="slidenum">
              <a:rPr lang="en-GB" smtClean="0"/>
              <a:t>‹#›</a:t>
            </a:fld>
            <a:endParaRPr lang="en-GB"/>
          </a:p>
        </p:txBody>
      </p:sp>
    </p:spTree>
    <p:extLst>
      <p:ext uri="{BB962C8B-B14F-4D97-AF65-F5344CB8AC3E}">
        <p14:creationId xmlns:p14="http://schemas.microsoft.com/office/powerpoint/2010/main" val="1722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1</a:t>
            </a:fld>
            <a:endParaRPr lang="en-GB">
              <a:solidFill>
                <a:prstClr val="black"/>
              </a:solidFill>
              <a:latin typeface="Calibri" panose="020F0502020204030204"/>
            </a:endParaRPr>
          </a:p>
        </p:txBody>
      </p:sp>
    </p:spTree>
    <p:extLst>
      <p:ext uri="{BB962C8B-B14F-4D97-AF65-F5344CB8AC3E}">
        <p14:creationId xmlns:p14="http://schemas.microsoft.com/office/powerpoint/2010/main" val="174247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l-GR" sz="1200" b="1" i="0" u="none" strike="noStrike" baseline="0" dirty="0"/>
          </a:p>
        </p:txBody>
      </p:sp>
      <p:sp>
        <p:nvSpPr>
          <p:cNvPr id="4" name="Slide Number Placeholder 3"/>
          <p:cNvSpPr>
            <a:spLocks noGrp="1"/>
          </p:cNvSpPr>
          <p:nvPr>
            <p:ph type="sldNum" sz="quarter" idx="10"/>
          </p:nvPr>
        </p:nvSpPr>
        <p:spPr/>
        <p:txBody>
          <a:bodyPr/>
          <a:lstStyle/>
          <a:p>
            <a:fld id="{4EDA589F-84CA-4069-B718-FA6F2CB8EE53}" type="slidenum">
              <a:rPr lang="en-US" smtClean="0"/>
              <a:t>10</a:t>
            </a:fld>
            <a:endParaRPr lang="en-US"/>
          </a:p>
        </p:txBody>
      </p:sp>
    </p:spTree>
    <p:extLst>
      <p:ext uri="{BB962C8B-B14F-4D97-AF65-F5344CB8AC3E}">
        <p14:creationId xmlns:p14="http://schemas.microsoft.com/office/powerpoint/2010/main" val="224163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05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l-GR" dirty="0"/>
          </a:p>
          <a:p>
            <a:pPr defTabSz="931774">
              <a:defRPr/>
            </a:pPr>
            <a:endParaRPr lang="el-GR" dirty="0"/>
          </a:p>
          <a:p>
            <a:pPr defTabSz="931774">
              <a:defRPr/>
            </a:pPr>
            <a:r>
              <a:rPr lang="el-GR" dirty="0"/>
              <a:t>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12</a:t>
            </a:fld>
            <a:endParaRPr lang="en-GB"/>
          </a:p>
        </p:txBody>
      </p:sp>
    </p:spTree>
    <p:extLst>
      <p:ext uri="{BB962C8B-B14F-4D97-AF65-F5344CB8AC3E}">
        <p14:creationId xmlns:p14="http://schemas.microsoft.com/office/powerpoint/2010/main" val="4001109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2" name="Google Shape;3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l-G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l-GR" sz="1200" b="0" i="0" u="none" strike="noStrike" baseline="0" dirty="0">
              <a:solidFill>
                <a:srgbClr val="000000"/>
              </a:solidFill>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14</a:t>
            </a:fld>
            <a:endParaRPr lang="en-GB"/>
          </a:p>
        </p:txBody>
      </p:sp>
    </p:spTree>
    <p:extLst>
      <p:ext uri="{BB962C8B-B14F-4D97-AF65-F5344CB8AC3E}">
        <p14:creationId xmlns:p14="http://schemas.microsoft.com/office/powerpoint/2010/main" val="832271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15</a:t>
            </a:fld>
            <a:endParaRPr lang="en-GB"/>
          </a:p>
        </p:txBody>
      </p:sp>
    </p:spTree>
    <p:extLst>
      <p:ext uri="{BB962C8B-B14F-4D97-AF65-F5344CB8AC3E}">
        <p14:creationId xmlns:p14="http://schemas.microsoft.com/office/powerpoint/2010/main" val="3371094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16</a:t>
            </a:fld>
            <a:endParaRPr lang="en-GB"/>
          </a:p>
        </p:txBody>
      </p:sp>
    </p:spTree>
    <p:extLst>
      <p:ext uri="{BB962C8B-B14F-4D97-AF65-F5344CB8AC3E}">
        <p14:creationId xmlns:p14="http://schemas.microsoft.com/office/powerpoint/2010/main" val="2826621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17</a:t>
            </a:fld>
            <a:endParaRPr lang="en-GB"/>
          </a:p>
        </p:txBody>
      </p:sp>
    </p:spTree>
    <p:extLst>
      <p:ext uri="{BB962C8B-B14F-4D97-AF65-F5344CB8AC3E}">
        <p14:creationId xmlns:p14="http://schemas.microsoft.com/office/powerpoint/2010/main" val="894367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endParaRPr lang="el-GR" sz="1100" i="1" dirty="0">
              <a:latin typeface="Verdana" panose="020B0604030504040204" pitchFamily="34" charset="0"/>
              <a:ea typeface="Verdana" panose="020B0604030504040204" pitchFamily="34" charset="0"/>
            </a:endParaRPr>
          </a:p>
          <a:p>
            <a:pPr algn="just">
              <a:defRPr/>
            </a:pPr>
            <a:endParaRPr lang="el-GR" sz="1100" dirty="0">
              <a:latin typeface="Verdana" panose="020B0604030504040204" pitchFamily="34" charset="0"/>
              <a:ea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18</a:t>
            </a:fld>
            <a:endParaRPr lang="en-GB"/>
          </a:p>
        </p:txBody>
      </p:sp>
    </p:spTree>
    <p:extLst>
      <p:ext uri="{BB962C8B-B14F-4D97-AF65-F5344CB8AC3E}">
        <p14:creationId xmlns:p14="http://schemas.microsoft.com/office/powerpoint/2010/main" val="303532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19</a:t>
            </a:fld>
            <a:endParaRPr lang="en-GB"/>
          </a:p>
        </p:txBody>
      </p:sp>
    </p:spTree>
    <p:extLst>
      <p:ext uri="{BB962C8B-B14F-4D97-AF65-F5344CB8AC3E}">
        <p14:creationId xmlns:p14="http://schemas.microsoft.com/office/powerpoint/2010/main" val="221942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917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20</a:t>
            </a:fld>
            <a:endParaRPr lang="en-GB"/>
          </a:p>
        </p:txBody>
      </p:sp>
    </p:spTree>
    <p:extLst>
      <p:ext uri="{BB962C8B-B14F-4D97-AF65-F5344CB8AC3E}">
        <p14:creationId xmlns:p14="http://schemas.microsoft.com/office/powerpoint/2010/main" val="1875673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21</a:t>
            </a:fld>
            <a:endParaRPr lang="en-GB"/>
          </a:p>
        </p:txBody>
      </p:sp>
    </p:spTree>
    <p:extLst>
      <p:ext uri="{BB962C8B-B14F-4D97-AF65-F5344CB8AC3E}">
        <p14:creationId xmlns:p14="http://schemas.microsoft.com/office/powerpoint/2010/main" val="2453828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22</a:t>
            </a:fld>
            <a:endParaRPr lang="en-GB"/>
          </a:p>
        </p:txBody>
      </p:sp>
    </p:spTree>
    <p:extLst>
      <p:ext uri="{BB962C8B-B14F-4D97-AF65-F5344CB8AC3E}">
        <p14:creationId xmlns:p14="http://schemas.microsoft.com/office/powerpoint/2010/main" val="93273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23</a:t>
            </a:fld>
            <a:endParaRPr lang="en-GB"/>
          </a:p>
        </p:txBody>
      </p:sp>
    </p:spTree>
    <p:extLst>
      <p:ext uri="{BB962C8B-B14F-4D97-AF65-F5344CB8AC3E}">
        <p14:creationId xmlns:p14="http://schemas.microsoft.com/office/powerpoint/2010/main" val="2530429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2192827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25</a:t>
            </a:fld>
            <a:endParaRPr lang="en-GB"/>
          </a:p>
        </p:txBody>
      </p:sp>
    </p:spTree>
    <p:extLst>
      <p:ext uri="{BB962C8B-B14F-4D97-AF65-F5344CB8AC3E}">
        <p14:creationId xmlns:p14="http://schemas.microsoft.com/office/powerpoint/2010/main" val="1430926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26</a:t>
            </a:fld>
            <a:endParaRPr lang="en-GB"/>
          </a:p>
        </p:txBody>
      </p:sp>
    </p:spTree>
    <p:extLst>
      <p:ext uri="{BB962C8B-B14F-4D97-AF65-F5344CB8AC3E}">
        <p14:creationId xmlns:p14="http://schemas.microsoft.com/office/powerpoint/2010/main" val="479970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27</a:t>
            </a:fld>
            <a:endParaRPr lang="en-GB"/>
          </a:p>
        </p:txBody>
      </p:sp>
    </p:spTree>
    <p:extLst>
      <p:ext uri="{BB962C8B-B14F-4D97-AF65-F5344CB8AC3E}">
        <p14:creationId xmlns:p14="http://schemas.microsoft.com/office/powerpoint/2010/main" val="1931236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28</a:t>
            </a:fld>
            <a:endParaRPr lang="en-GB"/>
          </a:p>
        </p:txBody>
      </p:sp>
    </p:spTree>
    <p:extLst>
      <p:ext uri="{BB962C8B-B14F-4D97-AF65-F5344CB8AC3E}">
        <p14:creationId xmlns:p14="http://schemas.microsoft.com/office/powerpoint/2010/main" val="1119344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29</a:t>
            </a:fld>
            <a:endParaRPr lang="en-GB"/>
          </a:p>
        </p:txBody>
      </p:sp>
    </p:spTree>
    <p:extLst>
      <p:ext uri="{BB962C8B-B14F-4D97-AF65-F5344CB8AC3E}">
        <p14:creationId xmlns:p14="http://schemas.microsoft.com/office/powerpoint/2010/main" val="245788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Ως διαπιστευμένοι οργανισμοί έχετε το δικαίωμα να αξιοποιήσετε τις δυνατότητες που προσφέρει το πρόγραμμα Ε+ κατά τη διάρκεια όλης της προγραμματικής περιόδου. Έχετε ουσιαστικά αξιολογηθεί μια φορά ποιοτικά και έτσι μπορείτε με απλοποιημένες διαδικασίες να ζητάτε κάθε χρόνο χρηματοδότηση για τους αριθμούς των κινητικοτήτων και δραστηριοτήτων που θέλετε να υλοποιήσετε. </a:t>
            </a:r>
          </a:p>
          <a:p>
            <a:r>
              <a:rPr lang="el-GR" dirty="0"/>
              <a:t>Οι απαιτήσεις όμως του προγράμματος και ο τρόπος αξιολόγησης σας στο επίπεδο της Διαπίστευσης ΄πρέπει να έχετε υπόψη σας πως είναι πιο απαιτητικός. Έχετε </a:t>
            </a:r>
            <a:r>
              <a:rPr lang="el-GR" dirty="0" err="1"/>
              <a:t>διαπιστευθεί</a:t>
            </a:r>
            <a:r>
              <a:rPr lang="el-GR" dirty="0"/>
              <a:t> σε επίπεδο ποιότητας οπότε στόχος σας είναι μέσα από τη διαχείριση σχεδίων να υλοποιείται ποιοτικές δραστηριότητες και να έχετε ποιοτικές διαδικασίες, αποτελέσματα με αντίκτυπο εντός του οργανισμού, και σαφώς πλήρη απορρόφηση του επιχορηγούμενου κονδυλίου. </a:t>
            </a:r>
          </a:p>
        </p:txBody>
      </p:sp>
      <p:sp>
        <p:nvSpPr>
          <p:cNvPr id="4" name="Slide Number Placeholder 3"/>
          <p:cNvSpPr>
            <a:spLocks noGrp="1"/>
          </p:cNvSpPr>
          <p:nvPr>
            <p:ph type="sldNum" sz="quarter" idx="10"/>
          </p:nvPr>
        </p:nvSpPr>
        <p:spPr/>
        <p:txBody>
          <a:bodyPr/>
          <a:lstStyle/>
          <a:p>
            <a:fld id="{C05BEA0F-6C61-4412-98B4-3B1B2AF6C74C}" type="slidenum">
              <a:rPr lang="en-GB" smtClean="0"/>
              <a:t>3</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30</a:t>
            </a:fld>
            <a:endParaRPr lang="en-GB"/>
          </a:p>
        </p:txBody>
      </p:sp>
    </p:spTree>
    <p:extLst>
      <p:ext uri="{BB962C8B-B14F-4D97-AF65-F5344CB8AC3E}">
        <p14:creationId xmlns:p14="http://schemas.microsoft.com/office/powerpoint/2010/main" val="1836672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31</a:t>
            </a:fld>
            <a:endParaRPr lang="en-GB"/>
          </a:p>
        </p:txBody>
      </p:sp>
    </p:spTree>
    <p:extLst>
      <p:ext uri="{BB962C8B-B14F-4D97-AF65-F5344CB8AC3E}">
        <p14:creationId xmlns:p14="http://schemas.microsoft.com/office/powerpoint/2010/main" val="98192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32</a:t>
            </a:fld>
            <a:endParaRPr lang="en-GB"/>
          </a:p>
        </p:txBody>
      </p:sp>
    </p:spTree>
    <p:extLst>
      <p:ext uri="{BB962C8B-B14F-4D97-AF65-F5344CB8AC3E}">
        <p14:creationId xmlns:p14="http://schemas.microsoft.com/office/powerpoint/2010/main" val="3555201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33</a:t>
            </a:fld>
            <a:endParaRPr lang="en-GB"/>
          </a:p>
        </p:txBody>
      </p:sp>
    </p:spTree>
    <p:extLst>
      <p:ext uri="{BB962C8B-B14F-4D97-AF65-F5344CB8AC3E}">
        <p14:creationId xmlns:p14="http://schemas.microsoft.com/office/powerpoint/2010/main" val="3850539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34</a:t>
            </a:fld>
            <a:endParaRPr lang="en-GB"/>
          </a:p>
        </p:txBody>
      </p:sp>
    </p:spTree>
    <p:extLst>
      <p:ext uri="{BB962C8B-B14F-4D97-AF65-F5344CB8AC3E}">
        <p14:creationId xmlns:p14="http://schemas.microsoft.com/office/powerpoint/2010/main" val="4198935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35</a:t>
            </a:fld>
            <a:endParaRPr lang="en-GB"/>
          </a:p>
        </p:txBody>
      </p:sp>
    </p:spTree>
    <p:extLst>
      <p:ext uri="{BB962C8B-B14F-4D97-AF65-F5344CB8AC3E}">
        <p14:creationId xmlns:p14="http://schemas.microsoft.com/office/powerpoint/2010/main" val="3040526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36</a:t>
            </a:fld>
            <a:endParaRPr lang="en-GB"/>
          </a:p>
        </p:txBody>
      </p:sp>
    </p:spTree>
    <p:extLst>
      <p:ext uri="{BB962C8B-B14F-4D97-AF65-F5344CB8AC3E}">
        <p14:creationId xmlns:p14="http://schemas.microsoft.com/office/powerpoint/2010/main" val="725135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37</a:t>
            </a:fld>
            <a:endParaRPr lang="en-GB"/>
          </a:p>
        </p:txBody>
      </p:sp>
    </p:spTree>
    <p:extLst>
      <p:ext uri="{BB962C8B-B14F-4D97-AF65-F5344CB8AC3E}">
        <p14:creationId xmlns:p14="http://schemas.microsoft.com/office/powerpoint/2010/main" val="1660300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38</a:t>
            </a:fld>
            <a:endParaRPr lang="en-GB"/>
          </a:p>
        </p:txBody>
      </p:sp>
    </p:spTree>
    <p:extLst>
      <p:ext uri="{BB962C8B-B14F-4D97-AF65-F5344CB8AC3E}">
        <p14:creationId xmlns:p14="http://schemas.microsoft.com/office/powerpoint/2010/main" val="3249403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39</a:t>
            </a:fld>
            <a:endParaRPr lang="en-GB"/>
          </a:p>
        </p:txBody>
      </p:sp>
    </p:spTree>
    <p:extLst>
      <p:ext uri="{BB962C8B-B14F-4D97-AF65-F5344CB8AC3E}">
        <p14:creationId xmlns:p14="http://schemas.microsoft.com/office/powerpoint/2010/main" val="71896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a:t>
            </a:fld>
            <a:endParaRPr lang="en-GB"/>
          </a:p>
        </p:txBody>
      </p:sp>
    </p:spTree>
    <p:extLst>
      <p:ext uri="{BB962C8B-B14F-4D97-AF65-F5344CB8AC3E}">
        <p14:creationId xmlns:p14="http://schemas.microsoft.com/office/powerpoint/2010/main" val="3741252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40</a:t>
            </a:fld>
            <a:endParaRPr lang="en-GB"/>
          </a:p>
        </p:txBody>
      </p:sp>
    </p:spTree>
    <p:extLst>
      <p:ext uri="{BB962C8B-B14F-4D97-AF65-F5344CB8AC3E}">
        <p14:creationId xmlns:p14="http://schemas.microsoft.com/office/powerpoint/2010/main" val="2059981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l-GR" baseline="0" dirty="0"/>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41</a:t>
            </a:fld>
            <a:endParaRPr lang="en-GB">
              <a:solidFill>
                <a:prstClr val="black"/>
              </a:solidFill>
              <a:latin typeface="Calibri" panose="020F0502020204030204"/>
            </a:endParaRPr>
          </a:p>
        </p:txBody>
      </p:sp>
    </p:spTree>
    <p:extLst>
      <p:ext uri="{BB962C8B-B14F-4D97-AF65-F5344CB8AC3E}">
        <p14:creationId xmlns:p14="http://schemas.microsoft.com/office/powerpoint/2010/main" val="3476526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42</a:t>
            </a:fld>
            <a:endParaRPr lang="en-GB">
              <a:solidFill>
                <a:prstClr val="black"/>
              </a:solidFill>
              <a:latin typeface="Calibri" panose="020F0502020204030204"/>
            </a:endParaRPr>
          </a:p>
        </p:txBody>
      </p:sp>
    </p:spTree>
    <p:extLst>
      <p:ext uri="{BB962C8B-B14F-4D97-AF65-F5344CB8AC3E}">
        <p14:creationId xmlns:p14="http://schemas.microsoft.com/office/powerpoint/2010/main" val="664971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43</a:t>
            </a:fld>
            <a:endParaRPr lang="en-GB"/>
          </a:p>
        </p:txBody>
      </p:sp>
    </p:spTree>
    <p:extLst>
      <p:ext uri="{BB962C8B-B14F-4D97-AF65-F5344CB8AC3E}">
        <p14:creationId xmlns:p14="http://schemas.microsoft.com/office/powerpoint/2010/main" val="1791694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44</a:t>
            </a:fld>
            <a:endParaRPr lang="en-GB"/>
          </a:p>
        </p:txBody>
      </p:sp>
    </p:spTree>
    <p:extLst>
      <p:ext uri="{BB962C8B-B14F-4D97-AF65-F5344CB8AC3E}">
        <p14:creationId xmlns:p14="http://schemas.microsoft.com/office/powerpoint/2010/main" val="24566128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0402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26463-8262-C482-E235-22AC2DA6E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65701-EBE0-CB3E-28C3-63FF255E0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9C1E12-2395-3B27-6101-30287AF9D061}"/>
              </a:ext>
            </a:extLst>
          </p:cNvPr>
          <p:cNvSpPr>
            <a:spLocks noGrp="1"/>
          </p:cNvSpPr>
          <p:nvPr>
            <p:ph type="body" idx="1"/>
          </p:nvPr>
        </p:nvSpPr>
        <p:spPr/>
        <p:txBody>
          <a:bodyPr/>
          <a:lstStyle/>
          <a:p>
            <a:endParaRPr lang="el-GR" b="0" baseline="0" dirty="0"/>
          </a:p>
        </p:txBody>
      </p:sp>
      <p:sp>
        <p:nvSpPr>
          <p:cNvPr id="4" name="Slide Number Placeholder 3">
            <a:extLst>
              <a:ext uri="{FF2B5EF4-FFF2-40B4-BE49-F238E27FC236}">
                <a16:creationId xmlns:a16="http://schemas.microsoft.com/office/drawing/2014/main" id="{09EAB008-4651-11A7-E1D5-83EDFA2781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410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47</a:t>
            </a:fld>
            <a:endParaRPr lang="en-GB"/>
          </a:p>
        </p:txBody>
      </p:sp>
    </p:spTree>
    <p:extLst>
      <p:ext uri="{BB962C8B-B14F-4D97-AF65-F5344CB8AC3E}">
        <p14:creationId xmlns:p14="http://schemas.microsoft.com/office/powerpoint/2010/main" val="4056148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48</a:t>
            </a:fld>
            <a:endParaRPr lang="en-GB"/>
          </a:p>
        </p:txBody>
      </p:sp>
    </p:spTree>
    <p:extLst>
      <p:ext uri="{BB962C8B-B14F-4D97-AF65-F5344CB8AC3E}">
        <p14:creationId xmlns:p14="http://schemas.microsoft.com/office/powerpoint/2010/main" val="959071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49</a:t>
            </a:fld>
            <a:endParaRPr lang="en-GB"/>
          </a:p>
        </p:txBody>
      </p:sp>
    </p:spTree>
    <p:extLst>
      <p:ext uri="{BB962C8B-B14F-4D97-AF65-F5344CB8AC3E}">
        <p14:creationId xmlns:p14="http://schemas.microsoft.com/office/powerpoint/2010/main" val="164225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a:t>
            </a:fld>
            <a:endParaRPr lang="en-GB"/>
          </a:p>
        </p:txBody>
      </p:sp>
    </p:spTree>
    <p:extLst>
      <p:ext uri="{BB962C8B-B14F-4D97-AF65-F5344CB8AC3E}">
        <p14:creationId xmlns:p14="http://schemas.microsoft.com/office/powerpoint/2010/main" val="502517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50</a:t>
            </a:fld>
            <a:endParaRPr lang="en-GB"/>
          </a:p>
        </p:txBody>
      </p:sp>
    </p:spTree>
    <p:extLst>
      <p:ext uri="{BB962C8B-B14F-4D97-AF65-F5344CB8AC3E}">
        <p14:creationId xmlns:p14="http://schemas.microsoft.com/office/powerpoint/2010/main" val="52598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Η διαδικασία είναι </a:t>
            </a:r>
            <a:r>
              <a:rPr lang="el-GR" baseline="0" dirty="0" err="1"/>
              <a:t>πλεόν</a:t>
            </a:r>
            <a:r>
              <a:rPr lang="el-GR" baseline="0" dirty="0"/>
              <a:t> ηλεκτρονικά. </a:t>
            </a:r>
          </a:p>
        </p:txBody>
      </p:sp>
      <p:sp>
        <p:nvSpPr>
          <p:cNvPr id="4" name="Slide Number Placeholder 3"/>
          <p:cNvSpPr>
            <a:spLocks noGrp="1"/>
          </p:cNvSpPr>
          <p:nvPr>
            <p:ph type="sldNum" sz="quarter" idx="10"/>
          </p:nvPr>
        </p:nvSpPr>
        <p:spPr/>
        <p:txBody>
          <a:bodyPr/>
          <a:lstStyle/>
          <a:p>
            <a:fld id="{C05BEA0F-6C61-4412-98B4-3B1B2AF6C74C}" type="slidenum">
              <a:rPr lang="en-GB" smtClean="0"/>
              <a:t>51</a:t>
            </a:fld>
            <a:endParaRPr lang="en-GB"/>
          </a:p>
        </p:txBody>
      </p:sp>
    </p:spTree>
    <p:extLst>
      <p:ext uri="{BB962C8B-B14F-4D97-AF65-F5344CB8AC3E}">
        <p14:creationId xmlns:p14="http://schemas.microsoft.com/office/powerpoint/2010/main" val="1320518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52</a:t>
            </a:fld>
            <a:endParaRPr lang="en-GB"/>
          </a:p>
        </p:txBody>
      </p:sp>
    </p:spTree>
    <p:extLst>
      <p:ext uri="{BB962C8B-B14F-4D97-AF65-F5344CB8AC3E}">
        <p14:creationId xmlns:p14="http://schemas.microsoft.com/office/powerpoint/2010/main" val="9123881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53</a:t>
            </a:fld>
            <a:endParaRPr lang="en-GB"/>
          </a:p>
        </p:txBody>
      </p:sp>
    </p:spTree>
    <p:extLst>
      <p:ext uri="{BB962C8B-B14F-4D97-AF65-F5344CB8AC3E}">
        <p14:creationId xmlns:p14="http://schemas.microsoft.com/office/powerpoint/2010/main" val="9123881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54</a:t>
            </a:fld>
            <a:endParaRPr lang="en-GB"/>
          </a:p>
        </p:txBody>
      </p:sp>
    </p:spTree>
    <p:extLst>
      <p:ext uri="{BB962C8B-B14F-4D97-AF65-F5344CB8AC3E}">
        <p14:creationId xmlns:p14="http://schemas.microsoft.com/office/powerpoint/2010/main" val="3427967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55</a:t>
            </a:fld>
            <a:endParaRPr lang="en-GB"/>
          </a:p>
        </p:txBody>
      </p:sp>
    </p:spTree>
    <p:extLst>
      <p:ext uri="{BB962C8B-B14F-4D97-AF65-F5344CB8AC3E}">
        <p14:creationId xmlns:p14="http://schemas.microsoft.com/office/powerpoint/2010/main" val="32422765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56</a:t>
            </a:fld>
            <a:endParaRPr lang="en-GB"/>
          </a:p>
        </p:txBody>
      </p:sp>
    </p:spTree>
    <p:extLst>
      <p:ext uri="{BB962C8B-B14F-4D97-AF65-F5344CB8AC3E}">
        <p14:creationId xmlns:p14="http://schemas.microsoft.com/office/powerpoint/2010/main" val="220919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57</a:t>
            </a:fld>
            <a:endParaRPr lang="en-GB"/>
          </a:p>
        </p:txBody>
      </p:sp>
    </p:spTree>
    <p:extLst>
      <p:ext uri="{BB962C8B-B14F-4D97-AF65-F5344CB8AC3E}">
        <p14:creationId xmlns:p14="http://schemas.microsoft.com/office/powerpoint/2010/main" val="6712416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58</a:t>
            </a:fld>
            <a:endParaRPr lang="en-GB"/>
          </a:p>
        </p:txBody>
      </p:sp>
    </p:spTree>
    <p:extLst>
      <p:ext uri="{BB962C8B-B14F-4D97-AF65-F5344CB8AC3E}">
        <p14:creationId xmlns:p14="http://schemas.microsoft.com/office/powerpoint/2010/main" val="18207980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480F6-ADDD-FD04-2183-02B7335DC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D682C-3ED8-1A0B-0C7F-F9039020E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D534D-5D11-C071-95BA-5F474BE41B3E}"/>
              </a:ext>
            </a:extLst>
          </p:cNvPr>
          <p:cNvSpPr>
            <a:spLocks noGrp="1"/>
          </p:cNvSpPr>
          <p:nvPr>
            <p:ph type="body" idx="1"/>
          </p:nvPr>
        </p:nvSpPr>
        <p:spPr/>
        <p:txBody>
          <a:bodyPr/>
          <a:lstStyle/>
          <a:p>
            <a:endParaRPr lang="en-US" baseline="0" dirty="0"/>
          </a:p>
        </p:txBody>
      </p:sp>
      <p:sp>
        <p:nvSpPr>
          <p:cNvPr id="4" name="Slide Number Placeholder 3">
            <a:extLst>
              <a:ext uri="{FF2B5EF4-FFF2-40B4-BE49-F238E27FC236}">
                <a16:creationId xmlns:a16="http://schemas.microsoft.com/office/drawing/2014/main" id="{CF8A2984-9CD5-72D1-B84B-BB45963C4079}"/>
              </a:ext>
            </a:extLst>
          </p:cNvPr>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59</a:t>
            </a:fld>
            <a:endParaRPr lang="en-GB">
              <a:solidFill>
                <a:prstClr val="black"/>
              </a:solidFill>
              <a:latin typeface="Calibri" panose="020F0502020204030204"/>
            </a:endParaRPr>
          </a:p>
        </p:txBody>
      </p:sp>
    </p:spTree>
    <p:extLst>
      <p:ext uri="{BB962C8B-B14F-4D97-AF65-F5344CB8AC3E}">
        <p14:creationId xmlns:p14="http://schemas.microsoft.com/office/powerpoint/2010/main" val="989398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6</a:t>
            </a:fld>
            <a:endParaRPr lang="en-GB"/>
          </a:p>
        </p:txBody>
      </p:sp>
    </p:spTree>
    <p:extLst>
      <p:ext uri="{BB962C8B-B14F-4D97-AF65-F5344CB8AC3E}">
        <p14:creationId xmlns:p14="http://schemas.microsoft.com/office/powerpoint/2010/main" val="2849650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31774">
              <a:defRPr/>
            </a:pPr>
            <a:fld id="{C05BEA0F-6C61-4412-98B4-3B1B2AF6C74C}" type="slidenum">
              <a:rPr lang="en-GB">
                <a:solidFill>
                  <a:prstClr val="black"/>
                </a:solidFill>
                <a:latin typeface="Calibri" panose="020F0502020204030204"/>
              </a:rPr>
              <a:pPr defTabSz="931774">
                <a:defRPr/>
              </a:pPr>
              <a:t>60</a:t>
            </a:fld>
            <a:endParaRPr lang="en-GB">
              <a:solidFill>
                <a:prstClr val="black"/>
              </a:solidFill>
              <a:latin typeface="Calibri" panose="020F0502020204030204"/>
            </a:endParaRPr>
          </a:p>
        </p:txBody>
      </p:sp>
    </p:spTree>
    <p:extLst>
      <p:ext uri="{BB962C8B-B14F-4D97-AF65-F5344CB8AC3E}">
        <p14:creationId xmlns:p14="http://schemas.microsoft.com/office/powerpoint/2010/main" val="2687197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61</a:t>
            </a:fld>
            <a:endParaRPr lang="en-GB"/>
          </a:p>
        </p:txBody>
      </p:sp>
    </p:spTree>
    <p:extLst>
      <p:ext uri="{BB962C8B-B14F-4D97-AF65-F5344CB8AC3E}">
        <p14:creationId xmlns:p14="http://schemas.microsoft.com/office/powerpoint/2010/main" val="29600411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141095" indent="-1141095" algn="just">
              <a:spcBef>
                <a:spcPts val="1000"/>
              </a:spcBef>
              <a:spcAft>
                <a:spcPts val="1000"/>
              </a:spcAft>
            </a:pPr>
            <a:endParaRPr lang="el-GR" b="0"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62</a:t>
            </a:fld>
            <a:endParaRPr lang="en-GB"/>
          </a:p>
        </p:txBody>
      </p:sp>
    </p:spTree>
    <p:extLst>
      <p:ext uri="{BB962C8B-B14F-4D97-AF65-F5344CB8AC3E}">
        <p14:creationId xmlns:p14="http://schemas.microsoft.com/office/powerpoint/2010/main" val="9966626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63</a:t>
            </a:fld>
            <a:endParaRPr lang="en-GB"/>
          </a:p>
        </p:txBody>
      </p:sp>
    </p:spTree>
    <p:extLst>
      <p:ext uri="{BB962C8B-B14F-4D97-AF65-F5344CB8AC3E}">
        <p14:creationId xmlns:p14="http://schemas.microsoft.com/office/powerpoint/2010/main" val="9123607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A38F6-36D3-F096-8FF9-9B44E148A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EEA0A-B7F9-F36D-A8B3-39496841F11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EB8D1A1-C72A-1D18-F079-CBF2D3DE54C8}"/>
              </a:ext>
            </a:extLst>
          </p:cNvPr>
          <p:cNvSpPr>
            <a:spLocks noGrp="1"/>
          </p:cNvSpPr>
          <p:nvPr>
            <p:ph type="body" idx="1"/>
          </p:nvPr>
        </p:nvSpPr>
        <p:spPr/>
        <p:txBody>
          <a:bodyPr/>
          <a:lstStyle/>
          <a:p>
            <a:pPr marL="1141095" indent="-1141095" algn="just">
              <a:spcBef>
                <a:spcPts val="1000"/>
              </a:spcBef>
              <a:spcAft>
                <a:spcPts val="1000"/>
              </a:spcAft>
            </a:pPr>
            <a:endParaRPr lang="el-GR" b="1" baseline="0" dirty="0"/>
          </a:p>
        </p:txBody>
      </p:sp>
      <p:sp>
        <p:nvSpPr>
          <p:cNvPr id="4" name="Slide Number Placeholder 3">
            <a:extLst>
              <a:ext uri="{FF2B5EF4-FFF2-40B4-BE49-F238E27FC236}">
                <a16:creationId xmlns:a16="http://schemas.microsoft.com/office/drawing/2014/main" id="{05FC76E5-C8B4-AC38-563A-4A83E5628AFA}"/>
              </a:ext>
            </a:extLst>
          </p:cNvPr>
          <p:cNvSpPr>
            <a:spLocks noGrp="1"/>
          </p:cNvSpPr>
          <p:nvPr>
            <p:ph type="sldNum" sz="quarter" idx="10"/>
          </p:nvPr>
        </p:nvSpPr>
        <p:spPr/>
        <p:txBody>
          <a:bodyPr/>
          <a:lstStyle/>
          <a:p>
            <a:fld id="{C05BEA0F-6C61-4412-98B4-3B1B2AF6C74C}" type="slidenum">
              <a:rPr lang="en-GB" smtClean="0"/>
              <a:t>64</a:t>
            </a:fld>
            <a:endParaRPr lang="en-GB"/>
          </a:p>
        </p:txBody>
      </p:sp>
    </p:spTree>
    <p:extLst>
      <p:ext uri="{BB962C8B-B14F-4D97-AF65-F5344CB8AC3E}">
        <p14:creationId xmlns:p14="http://schemas.microsoft.com/office/powerpoint/2010/main" val="761368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6A4E9-0324-A7D9-7BAB-91B6B63BC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9F625-A939-44E4-FB3F-ED26186761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D71B9F1-7CA2-43B9-BC5F-276C4B5ECDD4}"/>
              </a:ext>
            </a:extLst>
          </p:cNvPr>
          <p:cNvSpPr>
            <a:spLocks noGrp="1"/>
          </p:cNvSpPr>
          <p:nvPr>
            <p:ph type="body" idx="1"/>
          </p:nvPr>
        </p:nvSpPr>
        <p:spPr/>
        <p:txBody>
          <a:bodyPr/>
          <a:lstStyle/>
          <a:p>
            <a:pPr marL="1141095" indent="-1141095" algn="just">
              <a:spcBef>
                <a:spcPts val="1000"/>
              </a:spcBef>
              <a:spcAft>
                <a:spcPts val="1000"/>
              </a:spcAft>
            </a:pPr>
            <a:endParaRPr lang="el-GR" b="1" baseline="0" dirty="0"/>
          </a:p>
        </p:txBody>
      </p:sp>
      <p:sp>
        <p:nvSpPr>
          <p:cNvPr id="4" name="Slide Number Placeholder 3">
            <a:extLst>
              <a:ext uri="{FF2B5EF4-FFF2-40B4-BE49-F238E27FC236}">
                <a16:creationId xmlns:a16="http://schemas.microsoft.com/office/drawing/2014/main" id="{C73B36E2-8AD0-BF9F-6446-915526600251}"/>
              </a:ext>
            </a:extLst>
          </p:cNvPr>
          <p:cNvSpPr>
            <a:spLocks noGrp="1"/>
          </p:cNvSpPr>
          <p:nvPr>
            <p:ph type="sldNum" sz="quarter" idx="10"/>
          </p:nvPr>
        </p:nvSpPr>
        <p:spPr/>
        <p:txBody>
          <a:bodyPr/>
          <a:lstStyle/>
          <a:p>
            <a:fld id="{C05BEA0F-6C61-4412-98B4-3B1B2AF6C74C}" type="slidenum">
              <a:rPr lang="en-GB" smtClean="0"/>
              <a:t>65</a:t>
            </a:fld>
            <a:endParaRPr lang="en-GB"/>
          </a:p>
        </p:txBody>
      </p:sp>
    </p:spTree>
    <p:extLst>
      <p:ext uri="{BB962C8B-B14F-4D97-AF65-F5344CB8AC3E}">
        <p14:creationId xmlns:p14="http://schemas.microsoft.com/office/powerpoint/2010/main" val="23934879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05BEA0F-6C61-4412-98B4-3B1B2AF6C74C}" type="slidenum">
              <a:rPr lang="en-GB" smtClean="0"/>
              <a:t>66</a:t>
            </a:fld>
            <a:endParaRPr lang="en-GB"/>
          </a:p>
        </p:txBody>
      </p:sp>
    </p:spTree>
    <p:extLst>
      <p:ext uri="{BB962C8B-B14F-4D97-AF65-F5344CB8AC3E}">
        <p14:creationId xmlns:p14="http://schemas.microsoft.com/office/powerpoint/2010/main" val="32974281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67</a:t>
            </a:fld>
            <a:endParaRPr lang="en-GB"/>
          </a:p>
        </p:txBody>
      </p:sp>
    </p:spTree>
    <p:extLst>
      <p:ext uri="{BB962C8B-B14F-4D97-AF65-F5344CB8AC3E}">
        <p14:creationId xmlns:p14="http://schemas.microsoft.com/office/powerpoint/2010/main" val="30899079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BEA0F-6C61-4412-98B4-3B1B2AF6C74C}" type="slidenum">
              <a:rPr lang="en-GB" smtClean="0"/>
              <a:t>68</a:t>
            </a:fld>
            <a:endParaRPr lang="en-GB"/>
          </a:p>
        </p:txBody>
      </p:sp>
    </p:spTree>
    <p:extLst>
      <p:ext uri="{BB962C8B-B14F-4D97-AF65-F5344CB8AC3E}">
        <p14:creationId xmlns:p14="http://schemas.microsoft.com/office/powerpoint/2010/main" val="29986921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69</a:t>
            </a:fld>
            <a:endParaRPr lang="en-GB"/>
          </a:p>
        </p:txBody>
      </p:sp>
    </p:spTree>
    <p:extLst>
      <p:ext uri="{BB962C8B-B14F-4D97-AF65-F5344CB8AC3E}">
        <p14:creationId xmlns:p14="http://schemas.microsoft.com/office/powerpoint/2010/main" val="407632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7</a:t>
            </a:fld>
            <a:endParaRPr lang="en-GB"/>
          </a:p>
        </p:txBody>
      </p:sp>
    </p:spTree>
    <p:extLst>
      <p:ext uri="{BB962C8B-B14F-4D97-AF65-F5344CB8AC3E}">
        <p14:creationId xmlns:p14="http://schemas.microsoft.com/office/powerpoint/2010/main" val="27155537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70</a:t>
            </a:fld>
            <a:endParaRPr lang="en-GB"/>
          </a:p>
        </p:txBody>
      </p:sp>
    </p:spTree>
    <p:extLst>
      <p:ext uri="{BB962C8B-B14F-4D97-AF65-F5344CB8AC3E}">
        <p14:creationId xmlns:p14="http://schemas.microsoft.com/office/powerpoint/2010/main" val="34081658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71</a:t>
            </a:fld>
            <a:endParaRPr lang="en-GB"/>
          </a:p>
        </p:txBody>
      </p:sp>
    </p:spTree>
    <p:extLst>
      <p:ext uri="{BB962C8B-B14F-4D97-AF65-F5344CB8AC3E}">
        <p14:creationId xmlns:p14="http://schemas.microsoft.com/office/powerpoint/2010/main" val="11737283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BEA0F-6C61-4412-98B4-3B1B2AF6C74C}" type="slidenum">
              <a:rPr lang="en-GB" smtClean="0"/>
              <a:t>72</a:t>
            </a:fld>
            <a:endParaRPr lang="en-GB"/>
          </a:p>
        </p:txBody>
      </p:sp>
    </p:spTree>
    <p:extLst>
      <p:ext uri="{BB962C8B-B14F-4D97-AF65-F5344CB8AC3E}">
        <p14:creationId xmlns:p14="http://schemas.microsoft.com/office/powerpoint/2010/main" val="34726349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73</a:t>
            </a:fld>
            <a:endParaRPr lang="en-GB"/>
          </a:p>
        </p:txBody>
      </p:sp>
    </p:spTree>
    <p:extLst>
      <p:ext uri="{BB962C8B-B14F-4D97-AF65-F5344CB8AC3E}">
        <p14:creationId xmlns:p14="http://schemas.microsoft.com/office/powerpoint/2010/main" val="38837632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C5E82-7F4D-31EE-B4E4-52BA2E519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D2805-F01D-A0EE-606E-AD5E45853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D33666-E3F8-3F5F-915B-C0A997CD0B2E}"/>
              </a:ext>
            </a:extLst>
          </p:cNvPr>
          <p:cNvSpPr>
            <a:spLocks noGrp="1"/>
          </p:cNvSpPr>
          <p:nvPr>
            <p:ph type="body" idx="1"/>
          </p:nvPr>
        </p:nvSpPr>
        <p:spPr/>
        <p:txBody>
          <a:bodyPr/>
          <a:lstStyle/>
          <a:p>
            <a:endParaRPr lang="el-GR" baseline="0" dirty="0"/>
          </a:p>
        </p:txBody>
      </p:sp>
      <p:sp>
        <p:nvSpPr>
          <p:cNvPr id="4" name="Slide Number Placeholder 3">
            <a:extLst>
              <a:ext uri="{FF2B5EF4-FFF2-40B4-BE49-F238E27FC236}">
                <a16:creationId xmlns:a16="http://schemas.microsoft.com/office/drawing/2014/main" id="{AA7D4F59-6B1B-0442-EE5A-401A4A0798C9}"/>
              </a:ext>
            </a:extLst>
          </p:cNvPr>
          <p:cNvSpPr>
            <a:spLocks noGrp="1"/>
          </p:cNvSpPr>
          <p:nvPr>
            <p:ph type="sldNum" sz="quarter" idx="10"/>
          </p:nvPr>
        </p:nvSpPr>
        <p:spPr/>
        <p:txBody>
          <a:bodyPr/>
          <a:lstStyle/>
          <a:p>
            <a:fld id="{C05BEA0F-6C61-4412-98B4-3B1B2AF6C74C}" type="slidenum">
              <a:rPr lang="en-GB" smtClean="0"/>
              <a:t>74</a:t>
            </a:fld>
            <a:endParaRPr lang="en-GB"/>
          </a:p>
        </p:txBody>
      </p:sp>
    </p:spTree>
    <p:extLst>
      <p:ext uri="{BB962C8B-B14F-4D97-AF65-F5344CB8AC3E}">
        <p14:creationId xmlns:p14="http://schemas.microsoft.com/office/powerpoint/2010/main" val="37104559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75</a:t>
            </a:fld>
            <a:endParaRPr lang="en-GB"/>
          </a:p>
        </p:txBody>
      </p:sp>
    </p:spTree>
    <p:extLst>
      <p:ext uri="{BB962C8B-B14F-4D97-AF65-F5344CB8AC3E}">
        <p14:creationId xmlns:p14="http://schemas.microsoft.com/office/powerpoint/2010/main" val="101386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6EAA-DB65-BE87-6884-0B19B35AB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44BA9A-060E-F99F-2129-0109231CC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0E667-D932-4710-FEFC-F205005D20C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E04B511-FBB4-AB00-F495-E241D50AA0A8}"/>
              </a:ext>
            </a:extLst>
          </p:cNvPr>
          <p:cNvSpPr>
            <a:spLocks noGrp="1"/>
          </p:cNvSpPr>
          <p:nvPr>
            <p:ph type="sldNum" sz="quarter" idx="10"/>
          </p:nvPr>
        </p:nvSpPr>
        <p:spPr/>
        <p:txBody>
          <a:bodyPr/>
          <a:lstStyle/>
          <a:p>
            <a:fld id="{C05BEA0F-6C61-4412-98B4-3B1B2AF6C74C}" type="slidenum">
              <a:rPr lang="en-GB" smtClean="0"/>
              <a:t>8</a:t>
            </a:fld>
            <a:endParaRPr lang="en-GB"/>
          </a:p>
        </p:txBody>
      </p:sp>
    </p:spTree>
    <p:extLst>
      <p:ext uri="{BB962C8B-B14F-4D97-AF65-F5344CB8AC3E}">
        <p14:creationId xmlns:p14="http://schemas.microsoft.com/office/powerpoint/2010/main" val="17235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6613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3906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421994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55575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55FC6A-354B-4DA5-94F6-CCC4DDE206E0}" type="datetimeFigureOut">
              <a:rPr lang="en-GB" smtClean="0"/>
              <a:t>15/06/2026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580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55FC6A-354B-4DA5-94F6-CCC4DDE206E0}" type="datetimeFigureOut">
              <a:rPr lang="en-GB" smtClean="0"/>
              <a:t>15/06/2026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5227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55FC6A-354B-4DA5-94F6-CCC4DDE206E0}" type="datetimeFigureOut">
              <a:rPr lang="en-GB" smtClean="0"/>
              <a:t>15/06/2026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4621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55FC6A-354B-4DA5-94F6-CCC4DDE206E0}" type="datetimeFigureOut">
              <a:rPr lang="en-GB" smtClean="0"/>
              <a:t>15/06/2026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06910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5FC6A-354B-4DA5-94F6-CCC4DDE206E0}" type="datetimeFigureOut">
              <a:rPr lang="en-GB" smtClean="0"/>
              <a:t>15/06/2026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20113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15/06/2026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3589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15/06/2026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3563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5FC6A-354B-4DA5-94F6-CCC4DDE206E0}" type="datetimeFigureOut">
              <a:rPr lang="en-GB" smtClean="0"/>
              <a:t>15/06/2026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162B-4CD5-4016-ADF7-04F7C04287AD}" type="slidenum">
              <a:rPr lang="en-GB" smtClean="0"/>
              <a:t>‹#›</a:t>
            </a:fld>
            <a:endParaRPr lang="en-GB"/>
          </a:p>
        </p:txBody>
      </p:sp>
    </p:spTree>
    <p:extLst>
      <p:ext uri="{BB962C8B-B14F-4D97-AF65-F5344CB8AC3E}">
        <p14:creationId xmlns:p14="http://schemas.microsoft.com/office/powerpoint/2010/main" val="152640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school-education.ec.europa.eu/en" TargetMode="External"/><Relationship Id="rId7" Type="http://schemas.openxmlformats.org/officeDocument/2006/relationships/hyperlink" Target="http://ec.europa.eu/programmes/erasmus-plus/project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idep.org.cy/etwinning/" TargetMode="External"/><Relationship Id="rId5" Type="http://schemas.openxmlformats.org/officeDocument/2006/relationships/hyperlink" Target="https://school-education.ec.europa.eu/en/etwinning" TargetMode="External"/><Relationship Id="rId4" Type="http://schemas.openxmlformats.org/officeDocument/2006/relationships/hyperlink" Target="https://epale.ec.europa.eu/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erasmus-plus.ec.europa.eu/resources-and-tools/distance-calculato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idep.org.cy/stratigiki-tou-idep/"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academy.europa.eu/local/euacademy/pages/faq/category.php?id=8" TargetMode="External"/><Relationship Id="rId4" Type="http://schemas.openxmlformats.org/officeDocument/2006/relationships/hyperlink" Target="https://academy.europa.eu/local/euacademy/pages/course/community-overview.php?title=learn-a-new-languag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erasmus-plus.ec.europa.eu/resources-and-tools/quality-standards-key-action-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jpeg"/><Relationship Id="rId7" Type="http://schemas.openxmlformats.org/officeDocument/2006/relationships/diagramColors" Target="../diagrams/colors3.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s://www.erasmusplus.nl/en/impacttool-mobility"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school-education.ec.europa.eu/en" TargetMode="External"/><Relationship Id="rId5" Type="http://schemas.openxmlformats.org/officeDocument/2006/relationships/hyperlink" Target="http://ec.europa.eu/programmes/erasmus-plus/projects/" TargetMode="External"/><Relationship Id="rId4" Type="http://schemas.openxmlformats.org/officeDocument/2006/relationships/hyperlink" Target="https://epale.ec.europa.eu/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ebgate.ec.europa.eu/beneficiary-module/project/"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42.xml.rels><?xml version="1.0" encoding="UTF-8" standalone="yes"?>
<Relationships xmlns="http://schemas.openxmlformats.org/package/2006/relationships"><Relationship Id="rId3" Type="http://schemas.openxmlformats.org/officeDocument/2006/relationships/hyperlink" Target="https://erasmusplus.idep.org.cy/diacheirisi-schedion/schedia-kinitikotitas/"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hyperlink" Target="https://erasmusplus.idep.org.cy/diacheirisi-schedion/schedia-kinitikotitas/" TargetMode="Externa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hyperlink" Target="https://idep.org.cy/stratigiki-tou-idep/"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hyperlink" Target="chrome-extension://efaidnbmnnnibpcajpcglclefindmkaj/https:/idep.org.cy/wp-content/uploads/Guidance-for-working-with-supporting-organisations-call-2023.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erasmusplus.idep.org.cy/wp-content/uploads/2025/03/Guidance-for-working-with-supporting-organisations-call-2023-1.pdf"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erasmusplus.idep.org.cy/wp-content/uploads/2025/11/programme-guide-2026_el.pdf"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8" Type="http://schemas.openxmlformats.org/officeDocument/2006/relationships/hyperlink" Target="https://erasmusplus.idep.org.cy/wp-content/uploads/2025/06/Annex-III-VET-2.docx" TargetMode="External"/><Relationship Id="rId13" Type="http://schemas.openxmlformats.org/officeDocument/2006/relationships/hyperlink" Target="https://erasmusplus.idep.org.cy/wp-content/uploads/2025/06/AE-SE-VET-Learning-programme-provided-by-an-invited-expert-2.docx" TargetMode="External"/><Relationship Id="rId3" Type="http://schemas.openxmlformats.org/officeDocument/2006/relationships/image" Target="../media/image3.jpeg"/><Relationship Id="rId7" Type="http://schemas.openxmlformats.org/officeDocument/2006/relationships/hyperlink" Target="https://erasmusplus.idep.org.cy/wp-content/uploads/2025/06/Annex-III-AE-2.docx" TargetMode="External"/><Relationship Id="rId12" Type="http://schemas.openxmlformats.org/officeDocument/2006/relationships/hyperlink" Target="https://wikis.ec.europa.eu/download/attachments/164267599/BM%20Group%20learning%20programme.docx?version=1&amp;modificationDate=1742468809763&amp;api=v2" TargetMode="Externa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hyperlink" Target="https://erasmusplus.idep.org.cy/wp-content/uploads/2025/06/Annex-III-SE-2.docx" TargetMode="External"/><Relationship Id="rId11" Type="http://schemas.openxmlformats.org/officeDocument/2006/relationships/hyperlink" Target="https://wikis.ec.europa.eu/spaces/NAITDOC/pages/164267599/How+to+manage+mobility+documents" TargetMode="External"/><Relationship Id="rId5" Type="http://schemas.openxmlformats.org/officeDocument/2006/relationships/hyperlink" Target="https://idep.org.cy/wp-content/uploads/KA121-Annex-II.docx" TargetMode="External"/><Relationship Id="rId10" Type="http://schemas.openxmlformats.org/officeDocument/2006/relationships/hyperlink" Target="https://erasmusplus.idep.org.cy/wp-content/uploads/2025/06/SE-AE-VET-Grant-Agreement-with-participants-2024-final-for-publication-v2-2.docx" TargetMode="External"/><Relationship Id="rId4" Type="http://schemas.openxmlformats.org/officeDocument/2006/relationships/hyperlink" Target="https://erasmusplus.idep.org.cy/wp-content/uploads/2025/06/Annex-II-2.docx" TargetMode="External"/><Relationship Id="rId9" Type="http://schemas.openxmlformats.org/officeDocument/2006/relationships/hyperlink" Target="https://erasmusplus.idep.org.cy/wp-content/uploads/2025/06/Annex-V-2.docx"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erasmus-plus.ec.europa.eu/resources-and-tools/quality-standards-key-action-1" TargetMode="External"/><Relationship Id="rId13" Type="http://schemas.openxmlformats.org/officeDocument/2006/relationships/hyperlink" Target="https://epale.ec.europa.eu/el" TargetMode="External"/><Relationship Id="rId18" Type="http://schemas.openxmlformats.org/officeDocument/2006/relationships/hyperlink" Target="https://www.erasmusplus.nl/en/impacttool-mobility" TargetMode="External"/><Relationship Id="rId3" Type="http://schemas.openxmlformats.org/officeDocument/2006/relationships/image" Target="../media/image3.jpeg"/><Relationship Id="rId21" Type="http://schemas.openxmlformats.org/officeDocument/2006/relationships/hyperlink" Target="https://idep.org.cy/wp-content/uploads/Odigos-gia-OID.pdf" TargetMode="External"/><Relationship Id="rId7" Type="http://schemas.openxmlformats.org/officeDocument/2006/relationships/hyperlink" Target="https://erasmus-plus.ec.europa.eu/document/erasmus-quality-standards-mobility-projects-vet-adults-schools" TargetMode="External"/><Relationship Id="rId12" Type="http://schemas.openxmlformats.org/officeDocument/2006/relationships/hyperlink" Target="https://idep.org.cy/wp-content/uploads/Guidance-for-working-with-supporting-organisations-call-2023.pdf" TargetMode="External"/><Relationship Id="rId1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71.xml"/><Relationship Id="rId16" Type="http://schemas.openxmlformats.org/officeDocument/2006/relationships/hyperlink" Target="https://academy.europa.eu/" TargetMode="External"/><Relationship Id="rId20" Type="http://schemas.openxmlformats.org/officeDocument/2006/relationships/hyperlink" Target="https://webgate.ec.europa.eu/erasmus-esc/index/organisations/register-my-organisation" TargetMode="External"/><Relationship Id="rId1" Type="http://schemas.openxmlformats.org/officeDocument/2006/relationships/slideLayout" Target="../slideLayouts/slideLayout1.xml"/><Relationship Id="rId6" Type="http://schemas.openxmlformats.org/officeDocument/2006/relationships/hyperlink" Target="https://erasmusplus.idep.org.cy/diacheirisi-schedion/schedia-kinitikotitas/" TargetMode="External"/><Relationship Id="rId11" Type="http://schemas.openxmlformats.org/officeDocument/2006/relationships/hyperlink" Target="https://idep.org.cy/stratigiki-tou-idep/" TargetMode="External"/><Relationship Id="rId5" Type="http://schemas.openxmlformats.org/officeDocument/2006/relationships/hyperlink" Target="https://idep.org.cy/erasmus/diacheirisi-egkekrimenon-schedion-2/" TargetMode="External"/><Relationship Id="rId15" Type="http://schemas.openxmlformats.org/officeDocument/2006/relationships/hyperlink" Target="https://erasmus-plus.ec.europa.eu/projects" TargetMode="External"/><Relationship Id="rId10" Type="http://schemas.openxmlformats.org/officeDocument/2006/relationships/hyperlink" Target="https://erasmus-plus.ec.europa.eu/resources-and-tools/distance-calculator" TargetMode="External"/><Relationship Id="rId19" Type="http://schemas.openxmlformats.org/officeDocument/2006/relationships/hyperlink" Target="https://webgate.ec.europa.eu/beneficiary-module/project/" TargetMode="External"/><Relationship Id="rId4" Type="http://schemas.openxmlformats.org/officeDocument/2006/relationships/hyperlink" Target="https://erasmusplus.idep.org.cy/wp-content/uploads/2025/11/programme-guide-2026_el.pdf" TargetMode="External"/><Relationship Id="rId9" Type="http://schemas.openxmlformats.org/officeDocument/2006/relationships/hyperlink" Target="https://erasmusplus.idep.org.cy/ergaleia/" TargetMode="External"/><Relationship Id="rId14" Type="http://schemas.openxmlformats.org/officeDocument/2006/relationships/hyperlink" Target="https://school-education.ec.europa.eu/en"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innovative-teaching-award.ec.europa.eu/index_en"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erasmusplus.idep.org.cy/project/evropaiko-vraveio-kainotomou-didaskalias-kai-evropaiko-sima-glosson/" TargetMode="External"/><Relationship Id="rId4" Type="http://schemas.openxmlformats.org/officeDocument/2006/relationships/hyperlink" Target="https://education.ec.europa.eu/el"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translation.ec.europa.eu/get-involved-european-language-activities-and-initiatives/european-language-label-excellence-language-teaching-and-learning_en"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hyperlink" Target="mailto:apafiti@idep.org.cy" TargetMode="External"/><Relationship Id="rId5" Type="http://schemas.openxmlformats.org/officeDocument/2006/relationships/image" Target="../media/image21.png"/><Relationship Id="rId4" Type="http://schemas.openxmlformats.org/officeDocument/2006/relationships/hyperlink" Target="mailto:maraouzou@idep.org.cy"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83"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637934"/>
            <a:ext cx="7993626" cy="1307691"/>
          </a:xfrm>
        </p:spPr>
        <p:txBody>
          <a:bodyPr>
            <a:normAutofit fontScale="47500" lnSpcReduction="20000"/>
          </a:bodyPr>
          <a:lstStyle/>
          <a:p>
            <a:r>
              <a:rPr lang="el-GR" sz="3600" dirty="0">
                <a:latin typeface="Roboto" panose="02000000000000000000" pitchFamily="2" charset="0"/>
                <a:ea typeface="Roboto" panose="02000000000000000000" pitchFamily="2" charset="0"/>
              </a:rPr>
              <a:t>ΒΑΣΙΚΗ ΔΡΑΣΗ 1 </a:t>
            </a:r>
          </a:p>
          <a:p>
            <a:r>
              <a:rPr lang="el-GR" sz="4200" b="1" dirty="0">
                <a:latin typeface="Roboto" panose="02000000000000000000" pitchFamily="2" charset="0"/>
                <a:ea typeface="Roboto" panose="02000000000000000000" pitchFamily="2" charset="0"/>
              </a:rPr>
              <a:t>ΔΙΑΧΕΙΡΙΣΗ ΔΙΑΠΙΣΤΕΥΜΕΝΩΝ</a:t>
            </a:r>
          </a:p>
          <a:p>
            <a:r>
              <a:rPr lang="el-GR" sz="4200" b="1" dirty="0">
                <a:latin typeface="Roboto" panose="02000000000000000000" pitchFamily="2" charset="0"/>
                <a:ea typeface="Roboto" panose="02000000000000000000" pitchFamily="2" charset="0"/>
              </a:rPr>
              <a:t>ΣΧΕΔΙΩΝ (ΚΑ121)</a:t>
            </a:r>
          </a:p>
          <a:p>
            <a:r>
              <a:rPr lang="el-GR" sz="3600" dirty="0">
                <a:latin typeface="Roboto" panose="02000000000000000000" pitchFamily="2" charset="0"/>
                <a:ea typeface="Roboto" panose="02000000000000000000" pitchFamily="2" charset="0"/>
              </a:rPr>
              <a:t> </a:t>
            </a:r>
            <a:endParaRPr lang="el-GR" sz="36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7263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3652" y="1583132"/>
            <a:ext cx="7945022" cy="497444"/>
          </a:xfrm>
          <a:prstGeom prst="rect">
            <a:avLst/>
          </a:prstGeom>
        </p:spPr>
        <p:txBody>
          <a:bodyPr wrap="square">
            <a:spAutoFit/>
          </a:bodyPr>
          <a:lstStyle/>
          <a:p>
            <a:pPr marL="0" lvl="1" defTabSz="796016">
              <a:lnSpc>
                <a:spcPct val="90000"/>
              </a:lnSpc>
              <a:spcBef>
                <a:spcPct val="0"/>
              </a:spcBef>
              <a:spcAft>
                <a:spcPct val="15000"/>
              </a:spcAft>
            </a:pPr>
            <a:endParaRPr lang="en-GB" sz="1350" dirty="0">
              <a:solidFill>
                <a:srgbClr val="1F497D">
                  <a:lumMod val="75000"/>
                </a:srgbClr>
              </a:solidFill>
              <a:cs typeface="Calibri" pitchFamily="34" charset="0"/>
            </a:endParaRPr>
          </a:p>
          <a:p>
            <a:pPr marL="0" lvl="1" defTabSz="796016">
              <a:lnSpc>
                <a:spcPct val="90000"/>
              </a:lnSpc>
              <a:spcBef>
                <a:spcPct val="0"/>
              </a:spcBef>
              <a:spcAft>
                <a:spcPct val="15000"/>
              </a:spcAft>
            </a:pPr>
            <a:endParaRPr lang="en-US" sz="1350" dirty="0">
              <a:solidFill>
                <a:srgbClr val="1F497D">
                  <a:lumMod val="75000"/>
                </a:srgbClr>
              </a:solidFill>
              <a:cs typeface="Calibri" pitchFamily="34" charset="0"/>
            </a:endParaRPr>
          </a:p>
        </p:txBody>
      </p:sp>
      <p:sp>
        <p:nvSpPr>
          <p:cNvPr id="4" name="Rectangle 3">
            <a:extLst>
              <a:ext uri="{FF2B5EF4-FFF2-40B4-BE49-F238E27FC236}">
                <a16:creationId xmlns:a16="http://schemas.microsoft.com/office/drawing/2014/main" id="{CD72C843-D60C-F24F-79E8-3F36B5AC6041}"/>
              </a:ext>
            </a:extLst>
          </p:cNvPr>
          <p:cNvSpPr/>
          <p:nvPr/>
        </p:nvSpPr>
        <p:spPr>
          <a:xfrm>
            <a:off x="1090246" y="1053657"/>
            <a:ext cx="9929445" cy="4524315"/>
          </a:xfrm>
          <a:prstGeom prst="rect">
            <a:avLst/>
          </a:prstGeom>
        </p:spPr>
        <p:txBody>
          <a:bodyPr wrap="square">
            <a:spAutoFit/>
          </a:bodyPr>
          <a:lstStyle/>
          <a:p>
            <a:pPr algn="just">
              <a:defRPr/>
            </a:pPr>
            <a:endParaRPr lang="el-GR" b="1" dirty="0">
              <a:solidFill>
                <a:schemeClr val="dk1"/>
              </a:solidFill>
              <a:ea typeface="Verdana" panose="020B0604030504040204" pitchFamily="34" charset="0"/>
            </a:endParaRPr>
          </a:p>
          <a:p>
            <a:pPr marL="128588" indent="-128588" algn="just">
              <a:buFont typeface="Arial" panose="020B0604020202020204" pitchFamily="34" charset="0"/>
              <a:buChar char="•"/>
            </a:pPr>
            <a:r>
              <a:rPr lang="el-GR" dirty="0">
                <a:solidFill>
                  <a:schemeClr val="tx1">
                    <a:lumMod val="75000"/>
                    <a:lumOff val="25000"/>
                  </a:schemeClr>
                </a:solidFill>
              </a:rPr>
              <a:t>Για την </a:t>
            </a:r>
            <a:r>
              <a:rPr lang="el-GR" b="1" dirty="0">
                <a:solidFill>
                  <a:schemeClr val="accent6">
                    <a:lumMod val="75000"/>
                  </a:schemeClr>
                </a:solidFill>
              </a:rPr>
              <a:t>ΕΕΚ και ΣΕ</a:t>
            </a:r>
            <a:r>
              <a:rPr lang="el-GR" dirty="0">
                <a:solidFill>
                  <a:schemeClr val="tx1">
                    <a:lumMod val="75000"/>
                    <a:lumOff val="25000"/>
                  </a:schemeClr>
                </a:solidFill>
              </a:rPr>
              <a:t>, όσον αφορά τους </a:t>
            </a:r>
            <a:r>
              <a:rPr lang="el-GR" b="1" dirty="0">
                <a:solidFill>
                  <a:schemeClr val="accent6">
                    <a:lumMod val="75000"/>
                  </a:schemeClr>
                </a:solidFill>
              </a:rPr>
              <a:t>συμμετέχοντες με λιγότερες ευκαιρίες</a:t>
            </a:r>
            <a:r>
              <a:rPr lang="el-GR" dirty="0">
                <a:solidFill>
                  <a:schemeClr val="tx1">
                    <a:lumMod val="75000"/>
                    <a:lumOff val="25000"/>
                  </a:schemeClr>
                </a:solidFill>
              </a:rPr>
              <a:t>, η </a:t>
            </a:r>
            <a:r>
              <a:rPr lang="el-GR" b="1" dirty="0">
                <a:solidFill>
                  <a:schemeClr val="accent6">
                    <a:lumMod val="75000"/>
                  </a:schemeClr>
                </a:solidFill>
              </a:rPr>
              <a:t>βραχυχρόνια κινητικότητα</a:t>
            </a:r>
            <a:r>
              <a:rPr lang="el-GR" dirty="0">
                <a:solidFill>
                  <a:schemeClr val="tx1">
                    <a:lumMod val="75000"/>
                    <a:lumOff val="25000"/>
                  </a:schemeClr>
                </a:solidFill>
              </a:rPr>
              <a:t> μαθητών/εκπαιδευομένων μπορεί να οργανωθεί με </a:t>
            </a:r>
            <a:r>
              <a:rPr lang="el-GR" b="1" dirty="0">
                <a:solidFill>
                  <a:schemeClr val="accent6">
                    <a:lumMod val="75000"/>
                  </a:schemeClr>
                </a:solidFill>
              </a:rPr>
              <a:t>ελάχιστη διάρκεια 2 ημέρες</a:t>
            </a:r>
            <a:r>
              <a:rPr lang="el-GR" dirty="0">
                <a:solidFill>
                  <a:schemeClr val="tx1">
                    <a:lumMod val="75000"/>
                    <a:lumOff val="25000"/>
                  </a:schemeClr>
                </a:solidFill>
              </a:rPr>
              <a:t>.</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dirty="0">
                <a:solidFill>
                  <a:schemeClr val="tx1">
                    <a:lumMod val="75000"/>
                    <a:lumOff val="25000"/>
                  </a:schemeClr>
                </a:solidFill>
              </a:rPr>
              <a:t>Για τον τομέα της </a:t>
            </a:r>
            <a:r>
              <a:rPr lang="el-GR" b="1" dirty="0">
                <a:solidFill>
                  <a:schemeClr val="accent6">
                    <a:lumMod val="75000"/>
                  </a:schemeClr>
                </a:solidFill>
              </a:rPr>
              <a:t>ΕΕΚ</a:t>
            </a:r>
            <a:r>
              <a:rPr lang="el-GR" dirty="0">
                <a:solidFill>
                  <a:schemeClr val="tx1">
                    <a:lumMod val="75000"/>
                    <a:lumOff val="25000"/>
                  </a:schemeClr>
                </a:solidFill>
              </a:rPr>
              <a:t>, οι κινητικότητες σύντομης / μεγάλης διάρκειας πραγματοποιούνται σε </a:t>
            </a:r>
            <a:r>
              <a:rPr lang="el-GR" dirty="0" err="1">
                <a:solidFill>
                  <a:schemeClr val="tx1">
                    <a:lumMod val="75000"/>
                    <a:lumOff val="25000"/>
                  </a:schemeClr>
                </a:solidFill>
              </a:rPr>
              <a:t>παρόχους</a:t>
            </a:r>
            <a:r>
              <a:rPr lang="el-GR" dirty="0">
                <a:solidFill>
                  <a:schemeClr val="tx1">
                    <a:lumMod val="75000"/>
                    <a:lumOff val="25000"/>
                  </a:schemeClr>
                </a:solidFill>
              </a:rPr>
              <a:t> ή/και επιχειρήσεις ΕΕΚ. </a:t>
            </a:r>
            <a:r>
              <a:rPr lang="el-GR" b="1" dirty="0">
                <a:solidFill>
                  <a:schemeClr val="accent6">
                    <a:lumMod val="75000"/>
                  </a:schemeClr>
                </a:solidFill>
              </a:rPr>
              <a:t>Έμφαση για κατάρτιση στο χώρο εργασία</a:t>
            </a:r>
            <a:r>
              <a:rPr lang="el-GR" dirty="0">
                <a:solidFill>
                  <a:schemeClr val="tx1">
                    <a:lumMod val="75000"/>
                    <a:lumOff val="25000"/>
                  </a:schemeClr>
                </a:solidFill>
              </a:rPr>
              <a:t>ς με τη μορφή τοποθέτησης σε μία επιχείρηση. </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dirty="0">
                <a:solidFill>
                  <a:schemeClr val="tx1">
                    <a:lumMod val="75000"/>
                    <a:lumOff val="25000"/>
                  </a:schemeClr>
                </a:solidFill>
              </a:rPr>
              <a:t>Η </a:t>
            </a:r>
            <a:r>
              <a:rPr lang="el-GR" b="1" dirty="0">
                <a:solidFill>
                  <a:schemeClr val="accent6">
                    <a:lumMod val="75000"/>
                  </a:schemeClr>
                </a:solidFill>
              </a:rPr>
              <a:t>βασική διαφορά</a:t>
            </a:r>
            <a:r>
              <a:rPr lang="el-GR" dirty="0">
                <a:solidFill>
                  <a:schemeClr val="tx1">
                    <a:lumMod val="75000"/>
                    <a:lumOff val="25000"/>
                  </a:schemeClr>
                </a:solidFill>
              </a:rPr>
              <a:t> </a:t>
            </a:r>
            <a:r>
              <a:rPr lang="el-GR" b="1" dirty="0">
                <a:solidFill>
                  <a:schemeClr val="accent6">
                    <a:lumMod val="75000"/>
                  </a:schemeClr>
                </a:solidFill>
              </a:rPr>
              <a:t>μεταξύ ΟΜΑΔΙΚΗΣ και ΑΤΟΜΙΚΗΣ κινητικότητας</a:t>
            </a:r>
            <a:r>
              <a:rPr lang="el-GR" dirty="0">
                <a:solidFill>
                  <a:schemeClr val="tx1">
                    <a:lumMod val="75000"/>
                    <a:lumOff val="25000"/>
                  </a:schemeClr>
                </a:solidFill>
              </a:rPr>
              <a:t> έγκειται στο </a:t>
            </a:r>
            <a:r>
              <a:rPr lang="el-GR" b="1" dirty="0">
                <a:solidFill>
                  <a:schemeClr val="accent6">
                    <a:lumMod val="75000"/>
                  </a:schemeClr>
                </a:solidFill>
              </a:rPr>
              <a:t>συλλογικό ή ατομικό πρόγραμμα μάθησης</a:t>
            </a:r>
            <a:r>
              <a:rPr lang="el-GR" b="1" dirty="0">
                <a:solidFill>
                  <a:schemeClr val="tx1">
                    <a:lumMod val="75000"/>
                    <a:lumOff val="25000"/>
                  </a:schemeClr>
                </a:solidFill>
              </a:rPr>
              <a:t> </a:t>
            </a:r>
            <a:r>
              <a:rPr lang="el-GR" dirty="0">
                <a:solidFill>
                  <a:schemeClr val="tx1">
                    <a:lumMod val="75000"/>
                    <a:lumOff val="25000"/>
                  </a:schemeClr>
                </a:solidFill>
              </a:rPr>
              <a:t>και</a:t>
            </a:r>
            <a:r>
              <a:rPr lang="el-GR" b="1" dirty="0">
                <a:solidFill>
                  <a:schemeClr val="tx1">
                    <a:lumMod val="75000"/>
                    <a:lumOff val="25000"/>
                  </a:schemeClr>
                </a:solidFill>
              </a:rPr>
              <a:t> </a:t>
            </a:r>
            <a:r>
              <a:rPr lang="el-GR" dirty="0">
                <a:solidFill>
                  <a:schemeClr val="tx1">
                    <a:lumMod val="75000"/>
                    <a:lumOff val="25000"/>
                  </a:schemeClr>
                </a:solidFill>
              </a:rPr>
              <a:t>στο</a:t>
            </a:r>
            <a:r>
              <a:rPr lang="el-GR" b="1" dirty="0">
                <a:solidFill>
                  <a:schemeClr val="tx1">
                    <a:lumMod val="75000"/>
                    <a:lumOff val="25000"/>
                  </a:schemeClr>
                </a:solidFill>
              </a:rPr>
              <a:t> </a:t>
            </a:r>
            <a:r>
              <a:rPr lang="el-GR" b="1" dirty="0">
                <a:solidFill>
                  <a:schemeClr val="accent6">
                    <a:lumMod val="75000"/>
                  </a:schemeClr>
                </a:solidFill>
              </a:rPr>
              <a:t>ύψος των οργανωτικών εξόδων</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b="1" dirty="0">
                <a:solidFill>
                  <a:schemeClr val="accent6">
                    <a:lumMod val="75000"/>
                  </a:schemeClr>
                </a:solidFill>
              </a:rPr>
              <a:t>Ομαδική κινητικότητα μπορεί να πραγματοποιηθεί και στην έδρα ενός θεσμικού οργάνου της ΕΕ</a:t>
            </a:r>
            <a:r>
              <a:rPr lang="el-GR" dirty="0">
                <a:solidFill>
                  <a:schemeClr val="tx1">
                    <a:lumMod val="75000"/>
                    <a:lumOff val="25000"/>
                  </a:schemeClr>
                </a:solidFill>
              </a:rPr>
              <a:t>, εάν η δραστηριότητα οργανώνεται σε θεσμικό όργανο της ΕΕ ή σε συνεργασία με αυτό. </a:t>
            </a:r>
          </a:p>
          <a:p>
            <a:pPr algn="just"/>
            <a:endParaRPr lang="el-GR" dirty="0">
              <a:solidFill>
                <a:schemeClr val="tx1">
                  <a:lumMod val="75000"/>
                  <a:lumOff val="25000"/>
                </a:schemeClr>
              </a:solidFill>
            </a:endParaRPr>
          </a:p>
          <a:p>
            <a:pPr marL="128588" indent="-128588" algn="just">
              <a:buFont typeface="Arial" panose="020B0604020202020204" pitchFamily="34" charset="0"/>
              <a:buChar char="•"/>
            </a:pPr>
            <a:r>
              <a:rPr lang="el-GR" dirty="0">
                <a:solidFill>
                  <a:schemeClr val="tx1">
                    <a:lumMod val="75000"/>
                    <a:lumOff val="25000"/>
                  </a:schemeClr>
                </a:solidFill>
              </a:rPr>
              <a:t>Στις </a:t>
            </a:r>
            <a:r>
              <a:rPr lang="el-GR" b="1" dirty="0">
                <a:solidFill>
                  <a:schemeClr val="accent6">
                    <a:lumMod val="75000"/>
                  </a:schemeClr>
                </a:solidFill>
              </a:rPr>
              <a:t>ομαδικές δραστηριότητες</a:t>
            </a:r>
            <a:r>
              <a:rPr lang="el-GR" dirty="0">
                <a:solidFill>
                  <a:schemeClr val="tx1">
                    <a:lumMod val="75000"/>
                    <a:lumOff val="25000"/>
                  </a:schemeClr>
                </a:solidFill>
              </a:rPr>
              <a:t> πρέπει να συμμετέχουν </a:t>
            </a:r>
            <a:r>
              <a:rPr lang="el-GR" b="1" dirty="0">
                <a:solidFill>
                  <a:schemeClr val="accent6">
                    <a:lumMod val="75000"/>
                  </a:schemeClr>
                </a:solidFill>
              </a:rPr>
              <a:t>εκπαιδευόμενοι από τουλάχιστον </a:t>
            </a:r>
          </a:p>
          <a:p>
            <a:pPr algn="just"/>
            <a:r>
              <a:rPr lang="el-GR" b="1" dirty="0">
                <a:solidFill>
                  <a:schemeClr val="accent6">
                    <a:lumMod val="75000"/>
                  </a:schemeClr>
                </a:solidFill>
              </a:rPr>
              <a:t>  δύο κράτη μέλη της ΕΕ ή τρίτες χώρες συνδεδεμένες με το πρόγραμμα</a:t>
            </a:r>
            <a:r>
              <a:rPr lang="el-GR" dirty="0">
                <a:solidFill>
                  <a:schemeClr val="tx1">
                    <a:lumMod val="75000"/>
                    <a:lumOff val="25000"/>
                  </a:schemeClr>
                </a:solidFill>
              </a:rPr>
              <a:t>.</a:t>
            </a:r>
          </a:p>
        </p:txBody>
      </p:sp>
      <p:sp>
        <p:nvSpPr>
          <p:cNvPr id="2" name="Rectangle 1">
            <a:extLst>
              <a:ext uri="{FF2B5EF4-FFF2-40B4-BE49-F238E27FC236}">
                <a16:creationId xmlns:a16="http://schemas.microsoft.com/office/drawing/2014/main" id="{488BD6F7-3685-614B-96E2-EF0AAF6EDB86}"/>
              </a:ext>
            </a:extLst>
          </p:cNvPr>
          <p:cNvSpPr/>
          <p:nvPr/>
        </p:nvSpPr>
        <p:spPr>
          <a:xfrm>
            <a:off x="0" y="-18794"/>
            <a:ext cx="12192000" cy="927515"/>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706D20B-DE0A-A1F5-9080-411770803347}"/>
              </a:ext>
            </a:extLst>
          </p:cNvPr>
          <p:cNvSpPr txBox="1">
            <a:spLocks/>
          </p:cNvSpPr>
          <p:nvPr/>
        </p:nvSpPr>
        <p:spPr>
          <a:xfrm>
            <a:off x="1981200" y="-3160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a:solidFill>
                  <a:schemeClr val="bg1"/>
                </a:solidFill>
                <a:latin typeface="Century Gothic" panose="020B0502020202020204" pitchFamily="34" charset="0"/>
              </a:rPr>
              <a:t>Διευκρινίσεις – Κινητικότητα Εκπαιδευομένων</a:t>
            </a:r>
            <a:endParaRPr lang="en-GB" sz="2800" dirty="0">
              <a:solidFill>
                <a:schemeClr val="bg1"/>
              </a:solidFill>
              <a:latin typeface="Century Gothic" panose="020B0502020202020204" pitchFamily="34" charset="0"/>
            </a:endParaRPr>
          </a:p>
        </p:txBody>
      </p:sp>
      <p:pic>
        <p:nvPicPr>
          <p:cNvPr id="6" name="Picture 5">
            <a:extLst>
              <a:ext uri="{FF2B5EF4-FFF2-40B4-BE49-F238E27FC236}">
                <a16:creationId xmlns:a16="http://schemas.microsoft.com/office/drawing/2014/main" id="{D7FF70EA-D024-73CE-3E3A-5AA1D5D4A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Tree>
    <p:extLst>
      <p:ext uri="{BB962C8B-B14F-4D97-AF65-F5344CB8AC3E}">
        <p14:creationId xmlns:p14="http://schemas.microsoft.com/office/powerpoint/2010/main" val="427678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5046381"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ΠΡΟΠΑΡΑΣΚΕΥΑΣΤΙΚΕΣ ΕΠΙΣΚΕΨΕΙΣ</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
        <p:nvSpPr>
          <p:cNvPr id="22" name="Rectangle 21"/>
          <p:cNvSpPr/>
          <p:nvPr/>
        </p:nvSpPr>
        <p:spPr>
          <a:xfrm>
            <a:off x="598432" y="938830"/>
            <a:ext cx="5736428" cy="600164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Σύντομες επισκέψεις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1-2 μέρες</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 σε έναν υποψήφιο οργανισμό υποδοχής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Μέχρι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3 άτομα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ανά επίσκεψη και μέχρι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1 επίσκεψη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ανά οργανισμό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Για διασφάλιση της ποιότητας των επερχόμενων κινητικοτήτων ή τη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διευκόλυνση νέας συνεργασίας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με κάποιον οργανισμό υποδοχής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Αξιοποιούνται συνήθως πριν από κινητικότητες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ατόμων με λιγότερες ευκαιρίες και μακράς διάρκειας κινητικότητες</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DDA7672-800F-7B9E-703D-5C85CEE73F4F}"/>
              </a:ext>
            </a:extLst>
          </p:cNvPr>
          <p:cNvSpPr/>
          <p:nvPr/>
        </p:nvSpPr>
        <p:spPr>
          <a:xfrm>
            <a:off x="7495291" y="1139651"/>
            <a:ext cx="3759609" cy="44991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ΠΟΙΟΙ ΣΥΜΜΕΤΕΧΟΥΝ</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Μέλη του προσωπικού</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Άτομα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με λιγότερες ευκαιρίες που θα συμμετάσχουν στην κινητικότητα που θα συνδεθεί με τον εν λόγω οργανισμό φιλοξενίας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Εκπαιδευόμενοι σε μεγάλης διάρκειας κινητικότητες που θα πραγματοποιηθούν στον εν λόγω οργανισμό φιλοξενίας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descr="Exclamation mark with solid fill">
            <a:extLst>
              <a:ext uri="{FF2B5EF4-FFF2-40B4-BE49-F238E27FC236}">
                <a16:creationId xmlns:a16="http://schemas.microsoft.com/office/drawing/2014/main" id="{73964FF8-D5D0-4F0B-560A-775BAEC0210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65375" y="6110332"/>
            <a:ext cx="449359" cy="449359"/>
          </a:xfrm>
          <a:prstGeom prst="rect">
            <a:avLst/>
          </a:prstGeom>
        </p:spPr>
      </p:pic>
      <p:sp>
        <p:nvSpPr>
          <p:cNvPr id="13" name="TextBox 12">
            <a:extLst>
              <a:ext uri="{FF2B5EF4-FFF2-40B4-BE49-F238E27FC236}">
                <a16:creationId xmlns:a16="http://schemas.microsoft.com/office/drawing/2014/main" id="{60E26C6A-A9C8-B512-C0D9-F31E4D8F9D56}"/>
              </a:ext>
            </a:extLst>
          </p:cNvPr>
          <p:cNvSpPr txBox="1"/>
          <p:nvPr/>
        </p:nvSpPr>
        <p:spPr>
          <a:xfrm>
            <a:off x="5465375" y="5870840"/>
            <a:ext cx="60943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Δεν αποτελεί ανεξάρτητη δραστηριότητα αλλά λειτουργεί υποστηρικτικά</a:t>
            </a:r>
          </a:p>
        </p:txBody>
      </p:sp>
    </p:spTree>
    <p:extLst>
      <p:ext uri="{BB962C8B-B14F-4D97-AF65-F5344CB8AC3E}">
        <p14:creationId xmlns:p14="http://schemas.microsoft.com/office/powerpoint/2010/main" val="116898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5833275" y="1493319"/>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ΟΜΑΔΙΚΗ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30 μέρες</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p:cNvSpPr txBox="1"/>
          <p:nvPr/>
        </p:nvSpPr>
        <p:spPr>
          <a:xfrm>
            <a:off x="5833274" y="3240012"/>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ΒΡΑΧΥΧΡΟΝΙΑ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29 μέρες</a:t>
            </a:r>
          </a:p>
        </p:txBody>
      </p:sp>
      <p:sp>
        <p:nvSpPr>
          <p:cNvPr id="15" name="TextBox 14"/>
          <p:cNvSpPr txBox="1"/>
          <p:nvPr/>
        </p:nvSpPr>
        <p:spPr>
          <a:xfrm>
            <a:off x="5833274" y="4913855"/>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ΜΑΚΡΟΧΡΟΝΙΑ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30 – 365 μέρες</a:t>
            </a:r>
          </a:p>
        </p:txBody>
      </p:sp>
      <p:sp>
        <p:nvSpPr>
          <p:cNvPr id="16" name="Rectangle 15"/>
          <p:cNvSpPr/>
          <p:nvPr/>
        </p:nvSpPr>
        <p:spPr>
          <a:xfrm>
            <a:off x="683880" y="828086"/>
            <a:ext cx="10766715" cy="115314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83086" y="864208"/>
            <a:ext cx="10328385" cy="984885"/>
          </a:xfrm>
          <a:prstGeom prst="rect">
            <a:avLst/>
          </a:prstGeom>
          <a:noFill/>
        </p:spPr>
        <p:txBody>
          <a:bodyPr wrap="square" rtlCol="0">
            <a:spAutoFit/>
          </a:bodyPr>
          <a:lstStyle/>
          <a:p>
            <a:pPr lvl="0" algn="ctr">
              <a:lnSpc>
                <a:spcPct val="150000"/>
              </a:lnSpc>
              <a:defRPr/>
            </a:pPr>
            <a:r>
              <a:rPr lang="el-GR" sz="2400" b="1" dirty="0">
                <a:solidFill>
                  <a:schemeClr val="bg1"/>
                </a:solidFill>
                <a:latin typeface="Verdana" panose="020B0604030504040204" pitchFamily="34" charset="0"/>
                <a:ea typeface="Verdana" panose="020B0604030504040204" pitchFamily="34" charset="0"/>
                <a:cs typeface="Calibri" panose="020F0502020204030204" pitchFamily="34" charset="0"/>
              </a:rPr>
              <a:t>ΕΙΣΕΡΧΟΜΕΝΕΣ ΚΙΝΗΤΙΚΟΤΗΤΕΣ</a:t>
            </a:r>
          </a:p>
          <a:p>
            <a:pPr lvl="0" algn="ctr">
              <a:defRPr/>
            </a:pPr>
            <a:r>
              <a:rPr lang="el-GR" sz="2200" dirty="0">
                <a:solidFill>
                  <a:schemeClr val="bg1"/>
                </a:solidFill>
                <a:latin typeface="Verdana" panose="020B0604030504040204" pitchFamily="34" charset="0"/>
                <a:ea typeface="Verdana" panose="020B0604030504040204" pitchFamily="34" charset="0"/>
                <a:cs typeface="Calibri" panose="020F0502020204030204" pitchFamily="34" charset="0"/>
              </a:rPr>
              <a:t>Ο εγκεκριμένος οργανισμός λειτουργεί</a:t>
            </a:r>
            <a:r>
              <a:rPr lang="en-US" sz="2200" dirty="0">
                <a:solidFill>
                  <a:schemeClr val="bg1"/>
                </a:solidFill>
                <a:latin typeface="Verdana" panose="020B0604030504040204" pitchFamily="34" charset="0"/>
                <a:ea typeface="Verdana" panose="020B0604030504040204" pitchFamily="34" charset="0"/>
                <a:cs typeface="Calibri" panose="020F0502020204030204" pitchFamily="34" charset="0"/>
              </a:rPr>
              <a:t> </a:t>
            </a:r>
            <a:r>
              <a:rPr lang="el-GR" sz="2200" dirty="0">
                <a:solidFill>
                  <a:schemeClr val="bg1"/>
                </a:solidFill>
                <a:latin typeface="Verdana" panose="020B0604030504040204" pitchFamily="34" charset="0"/>
                <a:ea typeface="Verdana" panose="020B0604030504040204" pitchFamily="34" charset="0"/>
                <a:cs typeface="Calibri" panose="020F0502020204030204" pitchFamily="34" charset="0"/>
              </a:rPr>
              <a:t>ως </a:t>
            </a:r>
            <a:r>
              <a:rPr lang="el-GR" sz="2200" b="1" dirty="0">
                <a:solidFill>
                  <a:schemeClr val="bg1"/>
                </a:solidFill>
                <a:latin typeface="Verdana" panose="020B0604030504040204" pitchFamily="34" charset="0"/>
                <a:ea typeface="Verdana" panose="020B0604030504040204" pitchFamily="34" charset="0"/>
                <a:cs typeface="Calibri" panose="020F0502020204030204" pitchFamily="34" charset="0"/>
              </a:rPr>
              <a:t>ΟΡΓΑΝΙΣΜΟΣ ΥΠΟΔΟΧΗΣ</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8" name="Rectangle 17"/>
          <p:cNvSpPr/>
          <p:nvPr/>
        </p:nvSpPr>
        <p:spPr>
          <a:xfrm>
            <a:off x="673403" y="1993286"/>
            <a:ext cx="10766715" cy="4703605"/>
          </a:xfrm>
          <a:prstGeom prst="rect">
            <a:avLst/>
          </a:prstGeom>
          <a:solidFill>
            <a:srgbClr val="9D72B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rgbClr val="0070C0"/>
                </a:solidFill>
                <a:latin typeface="Verdana" panose="020B0604030504040204" pitchFamily="34" charset="0"/>
                <a:ea typeface="Verdana" panose="020B0604030504040204" pitchFamily="34" charset="0"/>
              </a:rPr>
              <a:t>1. ΠΡΟΣΚΕΚΛΗΜΕΝΟΙ ΕΜΠΕΙΡΟΓΝΩΜΟΝΕΣ</a:t>
            </a:r>
            <a:endParaRPr lang="en-US" b="1" dirty="0">
              <a:solidFill>
                <a:srgbClr val="0070C0"/>
              </a:solidFill>
              <a:latin typeface="Verdana" panose="020B0604030504040204" pitchFamily="34" charset="0"/>
              <a:ea typeface="Verdana" panose="020B0604030504040204" pitchFamily="34" charset="0"/>
            </a:endParaRPr>
          </a:p>
          <a:p>
            <a:pPr algn="ctr"/>
            <a:r>
              <a:rPr lang="en-GB" i="1" dirty="0">
                <a:solidFill>
                  <a:srgbClr val="0070C0"/>
                </a:solidFill>
                <a:latin typeface="Verdana" panose="020B0604030504040204" pitchFamily="34" charset="0"/>
                <a:ea typeface="Verdana" panose="020B0604030504040204" pitchFamily="34" charset="0"/>
              </a:rPr>
              <a:t>(</a:t>
            </a:r>
            <a:r>
              <a:rPr lang="el-GR" i="1" dirty="0">
                <a:solidFill>
                  <a:srgbClr val="0070C0"/>
                </a:solidFill>
                <a:latin typeface="Verdana" panose="020B0604030504040204" pitchFamily="34" charset="0"/>
                <a:ea typeface="Verdana" panose="020B0604030504040204" pitchFamily="34" charset="0"/>
              </a:rPr>
              <a:t>Εκπαιδευτές, Εκπαιδευτικοί, Εμπειρογνώμονες σε θέματα χάραξης πολιτικής ή άλλοι εξειδικευμένοι επαγγελματίες από το εξωτερικό για βελτίωση της εκπαίδευσης στον ΟΥ -&gt; ΔΙΚΑΙΟΥΧΟΣ ΟΡΓΑΝΙΣΜΟΣ)</a:t>
            </a:r>
          </a:p>
          <a:p>
            <a:pPr algn="ctr"/>
            <a:r>
              <a:rPr lang="el-GR" b="1" dirty="0">
                <a:solidFill>
                  <a:srgbClr val="0070C0"/>
                </a:solidFill>
                <a:latin typeface="Verdana" panose="020B0604030504040204" pitchFamily="34" charset="0"/>
                <a:ea typeface="Verdana" panose="020B0604030504040204" pitchFamily="34" charset="0"/>
              </a:rPr>
              <a:t>2 – 60 ημέρες</a:t>
            </a:r>
            <a:endParaRPr lang="en-US" b="1" dirty="0">
              <a:solidFill>
                <a:srgbClr val="0070C0"/>
              </a:solidFill>
              <a:latin typeface="Verdana" panose="020B0604030504040204" pitchFamily="34" charset="0"/>
              <a:ea typeface="Verdana" panose="020B0604030504040204" pitchFamily="34" charset="0"/>
            </a:endParaRPr>
          </a:p>
          <a:p>
            <a:pPr algn="ctr"/>
            <a:endParaRPr lang="el-GR" dirty="0">
              <a:solidFill>
                <a:srgbClr val="1EA7AE"/>
              </a:solidFill>
              <a:latin typeface="Verdana" panose="020B0604030504040204" pitchFamily="34" charset="0"/>
              <a:ea typeface="Verdana" panose="020B0604030504040204" pitchFamily="34" charset="0"/>
            </a:endParaRPr>
          </a:p>
          <a:p>
            <a:pPr algn="ctr"/>
            <a:endParaRPr lang="el-GR" dirty="0">
              <a:solidFill>
                <a:srgbClr val="1EA7AE"/>
              </a:solidFill>
              <a:latin typeface="Verdana" panose="020B0604030504040204" pitchFamily="34" charset="0"/>
              <a:ea typeface="Verdana" panose="020B0604030504040204" pitchFamily="34" charset="0"/>
            </a:endParaRPr>
          </a:p>
          <a:p>
            <a:pPr algn="ctr"/>
            <a:r>
              <a:rPr lang="el-GR" b="1" dirty="0">
                <a:solidFill>
                  <a:srgbClr val="168586"/>
                </a:solidFill>
                <a:latin typeface="Verdana" panose="020B0604030504040204" pitchFamily="34" charset="0"/>
                <a:ea typeface="Verdana" panose="020B0604030504040204" pitchFamily="34" charset="0"/>
              </a:rPr>
              <a:t>2. ΥΠΟΔΟΧΗ ΕΚΠΑΙΔΕΥΤΙΚΩΝ ΚΑΙ ΕΚΠΑΙΔΕΥΤΩΝ ΓΙΑ ΣΚΟΠΟΥΣ ΚΑΤΑΡΤΙΣΗΣ</a:t>
            </a:r>
          </a:p>
          <a:p>
            <a:pPr algn="ctr"/>
            <a:r>
              <a:rPr lang="el-GR" i="1" dirty="0">
                <a:solidFill>
                  <a:srgbClr val="168586"/>
                </a:solidFill>
                <a:latin typeface="Verdana" panose="020B0604030504040204" pitchFamily="34" charset="0"/>
                <a:ea typeface="Verdana" panose="020B0604030504040204" pitchFamily="34" charset="0"/>
              </a:rPr>
              <a:t>(Συμμετέχοντες εγγεγραμμένοι σε Προγράμματα σπουδών που οδηγούν σε καριέρα εκπαιδευτικού ή εκπαιδευτή ή προσφάτως απόφοιτοι τέτοιων Προγραμμάτων)</a:t>
            </a:r>
            <a:r>
              <a:rPr lang="en-US" i="1" dirty="0">
                <a:solidFill>
                  <a:srgbClr val="168586"/>
                </a:solidFill>
                <a:latin typeface="Verdana" panose="020B0604030504040204" pitchFamily="34" charset="0"/>
                <a:ea typeface="Verdana" panose="020B0604030504040204" pitchFamily="34" charset="0"/>
              </a:rPr>
              <a:t> </a:t>
            </a:r>
            <a:endParaRPr lang="el-GR" i="1" dirty="0">
              <a:solidFill>
                <a:srgbClr val="168586"/>
              </a:solidFill>
              <a:latin typeface="Verdana" panose="020B0604030504040204" pitchFamily="34" charset="0"/>
              <a:ea typeface="Verdana" panose="020B0604030504040204" pitchFamily="34" charset="0"/>
            </a:endParaRPr>
          </a:p>
          <a:p>
            <a:pPr algn="ctr"/>
            <a:r>
              <a:rPr lang="el-GR" b="1" dirty="0">
                <a:solidFill>
                  <a:srgbClr val="168586"/>
                </a:solidFill>
                <a:latin typeface="Verdana" panose="020B0604030504040204" pitchFamily="34" charset="0"/>
                <a:ea typeface="Verdana" panose="020B0604030504040204" pitchFamily="34" charset="0"/>
              </a:rPr>
              <a:t>10 – 365 ημέρες</a:t>
            </a:r>
            <a:endParaRPr lang="en-US" b="1" dirty="0">
              <a:solidFill>
                <a:srgbClr val="168586"/>
              </a:solidFill>
              <a:latin typeface="Verdana" panose="020B0604030504040204" pitchFamily="34" charset="0"/>
              <a:ea typeface="Verdana" panose="020B0604030504040204" pitchFamily="34" charset="0"/>
            </a:endParaRPr>
          </a:p>
          <a:p>
            <a:pPr algn="ctr"/>
            <a:endParaRPr lang="el-GR" b="1" dirty="0">
              <a:solidFill>
                <a:srgbClr val="168586"/>
              </a:solidFill>
              <a:latin typeface="Verdana" panose="020B0604030504040204" pitchFamily="34" charset="0"/>
              <a:ea typeface="Verdana" panose="020B0604030504040204" pitchFamily="34" charset="0"/>
            </a:endParaRPr>
          </a:p>
          <a:p>
            <a:pPr algn="ctr"/>
            <a:endParaRPr lang="el-GR" dirty="0">
              <a:solidFill>
                <a:srgbClr val="1EA7AE"/>
              </a:solidFill>
              <a:latin typeface="Verdana" panose="020B0604030504040204" pitchFamily="34" charset="0"/>
              <a:ea typeface="Verdana" panose="020B0604030504040204" pitchFamily="34" charset="0"/>
            </a:endParaRPr>
          </a:p>
          <a:p>
            <a:pPr algn="ctr"/>
            <a:r>
              <a:rPr lang="el-GR" b="1" dirty="0">
                <a:solidFill>
                  <a:srgbClr val="FF0000"/>
                </a:solidFill>
                <a:latin typeface="Verdana" panose="020B0604030504040204" pitchFamily="34" charset="0"/>
                <a:ea typeface="Verdana" panose="020B0604030504040204" pitchFamily="34" charset="0"/>
              </a:rPr>
              <a:t>! </a:t>
            </a:r>
            <a:r>
              <a:rPr lang="el-GR" b="1" dirty="0">
                <a:solidFill>
                  <a:srgbClr val="168586"/>
                </a:solidFill>
                <a:latin typeface="Verdana" panose="020B0604030504040204" pitchFamily="34" charset="0"/>
                <a:ea typeface="Verdana" panose="020B0604030504040204" pitchFamily="34" charset="0"/>
              </a:rPr>
              <a:t>Προβλέπονται οργανωτικά έξοδα για τον δικαιούχο οργανισμό. </a:t>
            </a:r>
          </a:p>
          <a:p>
            <a:pPr algn="ctr"/>
            <a:r>
              <a:rPr lang="el-GR" b="1" dirty="0">
                <a:solidFill>
                  <a:srgbClr val="168586"/>
                </a:solidFill>
                <a:latin typeface="Verdana" panose="020B0604030504040204" pitchFamily="34" charset="0"/>
                <a:ea typeface="Verdana" panose="020B0604030504040204" pitchFamily="34" charset="0"/>
              </a:rPr>
              <a:t>Διαμονή και διατροφή καλύπτονται είτε από τον οργανισμό αποστολής είτε από τον οργανισμό υποδοχής</a:t>
            </a:r>
            <a:r>
              <a:rPr lang="el-GR" dirty="0">
                <a:solidFill>
                  <a:schemeClr val="tx1"/>
                </a:solidFill>
                <a:latin typeface="Verdana" panose="020B0604030504040204" pitchFamily="34" charset="0"/>
                <a:ea typeface="Verdana" panose="020B0604030504040204" pitchFamily="34" charset="0"/>
              </a:rPr>
              <a:t>. </a:t>
            </a:r>
          </a:p>
          <a:p>
            <a:pPr algn="ctr"/>
            <a:endParaRPr lang="el-GR" sz="2200" dirty="0">
              <a:solidFill>
                <a:srgbClr val="1EA7AE"/>
              </a:solidFill>
            </a:endParaRPr>
          </a:p>
        </p:txBody>
      </p:sp>
      <p:sp>
        <p:nvSpPr>
          <p:cNvPr id="4" name="Rectangle 3">
            <a:extLst>
              <a:ext uri="{FF2B5EF4-FFF2-40B4-BE49-F238E27FC236}">
                <a16:creationId xmlns:a16="http://schemas.microsoft.com/office/drawing/2014/main" id="{0CECB84A-1558-4863-E9E1-F06352B9380E}"/>
              </a:ext>
            </a:extLst>
          </p:cNvPr>
          <p:cNvSpPr/>
          <p:nvPr/>
        </p:nvSpPr>
        <p:spPr>
          <a:xfrm>
            <a:off x="0" y="-7517"/>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2557F75-05CD-4CCD-A277-E35D3E6D90DC}"/>
              </a:ext>
            </a:extLst>
          </p:cNvPr>
          <p:cNvSpPr txBox="1"/>
          <p:nvPr/>
        </p:nvSpPr>
        <p:spPr>
          <a:xfrm>
            <a:off x="434234" y="71560"/>
            <a:ext cx="6575903" cy="492443"/>
          </a:xfrm>
          <a:prstGeom prst="rect">
            <a:avLst/>
          </a:prstGeom>
          <a:noFill/>
        </p:spPr>
        <p:txBody>
          <a:bodyPr wrap="none" rtlCol="0">
            <a:spAutoFit/>
          </a:bodyPr>
          <a:lstStyle/>
          <a:p>
            <a:r>
              <a:rPr lang="el-GR" sz="2600" b="1" dirty="0">
                <a:solidFill>
                  <a:schemeClr val="bg1"/>
                </a:solidFill>
              </a:rPr>
              <a:t>ΕΙΣΕΡΧΟΜΕΝΕΣ ΕΠΙΛΕΞΙΜΕΣ ΔΡΑΣΤΗΡΙΟΤΗΤΕΣ</a:t>
            </a:r>
            <a:endParaRPr lang="en-GB" sz="2600" b="1" dirty="0">
              <a:solidFill>
                <a:schemeClr val="bg1"/>
              </a:solidFill>
            </a:endParaRPr>
          </a:p>
        </p:txBody>
      </p:sp>
      <p:sp>
        <p:nvSpPr>
          <p:cNvPr id="2" name="Arrow: Down 1">
            <a:extLst>
              <a:ext uri="{FF2B5EF4-FFF2-40B4-BE49-F238E27FC236}">
                <a16:creationId xmlns:a16="http://schemas.microsoft.com/office/drawing/2014/main" id="{C90670A2-74D6-5AEF-BF73-8C1D98B16153}"/>
              </a:ext>
            </a:extLst>
          </p:cNvPr>
          <p:cNvSpPr/>
          <p:nvPr/>
        </p:nvSpPr>
        <p:spPr>
          <a:xfrm>
            <a:off x="5972537" y="5104435"/>
            <a:ext cx="358815" cy="381965"/>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82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8"/>
          <p:cNvSpPr/>
          <p:nvPr/>
        </p:nvSpPr>
        <p:spPr>
          <a:xfrm>
            <a:off x="484759" y="830464"/>
            <a:ext cx="11334708" cy="6081112"/>
          </a:xfrm>
          <a:prstGeom prst="rect">
            <a:avLst/>
          </a:prstGeom>
          <a:noFill/>
          <a:ln>
            <a:noFill/>
          </a:ln>
        </p:spPr>
        <p:txBody>
          <a:bodyPr spcFirstLastPara="1" wrap="square" lIns="91425" tIns="45700" rIns="91425" bIns="45700" anchor="t" anchorCtr="0">
            <a:spAutoFit/>
          </a:bodyPr>
          <a:lstStyle/>
          <a:p>
            <a:pPr marL="457200" marR="0" lvl="0" indent="-457200" algn="l" defTabSz="914400" rtl="0" eaLnBrk="1" fontAlgn="auto" latinLnBrk="0" hangingPunct="1">
              <a:lnSpc>
                <a:spcPct val="100000"/>
              </a:lnSpc>
              <a:spcBef>
                <a:spcPts val="0"/>
              </a:spcBef>
              <a:spcAft>
                <a:spcPts val="0"/>
              </a:spcAft>
              <a:buClr>
                <a:srgbClr val="000000"/>
              </a:buClr>
              <a:buSzPts val="2000"/>
              <a:buFont typeface="Calibri"/>
              <a:buAutoNum type="alphaUcParen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Χώρες που μπορούν να </a:t>
            </a:r>
            <a:r>
              <a:rPr kumimoji="0" lang="el-GR" sz="2000" b="1" i="0" u="sng" strike="noStrike" kern="0" cap="none" spc="0" normalizeH="0" baseline="0" noProof="0" dirty="0">
                <a:ln>
                  <a:noFill/>
                </a:ln>
                <a:solidFill>
                  <a:srgbClr val="000000"/>
                </a:solidFill>
                <a:effectLst/>
                <a:uLnTx/>
                <a:uFillTx/>
                <a:latin typeface="Calibri"/>
                <a:ea typeface="Calibri"/>
                <a:cs typeface="Calibri"/>
                <a:sym typeface="Calibri"/>
              </a:rPr>
              <a:t>συμμετέχουν πλήρως σε όλες τις δράσεις</a:t>
            </a: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 του Προγράμματος:</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27 Χώρες – Κράτη Μέλη της Ευρωπαϊκής Ένωσης</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1750"/>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συνδεδεμένες με το Πρόγραμμα: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Ισλανδία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err="1">
                <a:ln>
                  <a:noFill/>
                </a:ln>
                <a:solidFill>
                  <a:srgbClr val="000000"/>
                </a:solidFill>
                <a:effectLst/>
                <a:uLnTx/>
                <a:uFillTx/>
                <a:latin typeface="Calibri"/>
                <a:ea typeface="Calibri"/>
                <a:cs typeface="Calibri"/>
                <a:sym typeface="Calibri"/>
              </a:rPr>
              <a:t>Λίχτενστάιν</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Νορβηγία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Τουρκία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Βόρεια Μακεδονία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Σερβία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12700" marR="0" lvl="0" indent="0" algn="l" defTabSz="914400" rtl="0" eaLnBrk="1" fontAlgn="auto" latinLnBrk="0" hangingPunct="1">
              <a:lnSpc>
                <a:spcPct val="100000"/>
              </a:lnSpc>
              <a:spcBef>
                <a:spcPts val="1995"/>
              </a:spcBef>
              <a:spcAft>
                <a:spcPts val="0"/>
              </a:spcAft>
              <a:buClr>
                <a:srgbClr val="000000"/>
              </a:buClr>
              <a:buSzTx/>
              <a:buFont typeface="Arial"/>
              <a:buNone/>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Β) Χώρες που μπορούν να συμμετέχουν σε κάποιες μόνο Δράσεις:</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812800" marR="0" lvl="1" indent="-342900" algn="l" defTabSz="914400" rtl="0" eaLnBrk="1" fontAlgn="auto" latinLnBrk="0" hangingPunct="1">
              <a:lnSpc>
                <a:spcPct val="100000"/>
              </a:lnSpc>
              <a:spcBef>
                <a:spcPts val="19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μη συνδεδεμένες με το Πρόγραμμα: </a:t>
            </a: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Λαμβάνουν μέρος στο Πρόγραμμα μόνο σε δεόντως αιτιολογημένες περιπτώσεις και όταν είναι αποδεδειγμένα προς το συμφέρον της Ένωσης</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lang="el-GR" sz="1600" kern="0" dirty="0">
              <a:solidFill>
                <a:srgbClr val="000000"/>
              </a:solidFill>
              <a:highlight>
                <a:srgbClr val="00FF00"/>
              </a:highlight>
              <a:latin typeface="Calibri"/>
              <a:ea typeface="Calibri" panose="020F0502020204030204" pitchFamily="34" charset="0"/>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l-GR" sz="1600" b="1" i="0" u="none" strike="noStrike" kern="1200" cap="none" spc="0" normalizeH="0" baseline="0" noProof="0" dirty="0">
                <a:ln>
                  <a:noFill/>
                </a:ln>
                <a:solidFill>
                  <a:srgbClr val="FF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1"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Το Η.Β. θεωρείται τρίτη χώρα, μη συνδεδεμένη με το Πρόγραμμα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l-GR" sz="1600" b="1"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(Λειτουργεί ως χώρα υποδοχής μόνο στην περίπτωση της διεθνούς κινητικότητας, στα</a:t>
            </a:r>
            <a:r>
              <a:rPr lang="el-GR" sz="1600" b="1" i="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 πλαίσια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l-GR" sz="1600" b="1" i="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σχεδίων</a:t>
            </a:r>
            <a:r>
              <a:rPr kumimoji="0" lang="el-GR" sz="1600" b="1"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 ΒΔ1 ΕΕΚ)</a:t>
            </a:r>
            <a:endParaRPr kumimoji="0" lang="el-GR" sz="1600" b="1"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65" name="Google Shape;365;p8"/>
          <p:cNvPicPr preferRelativeResize="0"/>
          <p:nvPr/>
        </p:nvPicPr>
        <p:blipFill rotWithShape="1">
          <a:blip r:embed="rId3">
            <a:alphaModFix/>
          </a:blip>
          <a:srcRect l="8000" t="26889" r="7778" b="27443"/>
          <a:stretch/>
        </p:blipFill>
        <p:spPr>
          <a:xfrm>
            <a:off x="7198588" y="2686885"/>
            <a:ext cx="4106007" cy="1484230"/>
          </a:xfrm>
          <a:prstGeom prst="rect">
            <a:avLst/>
          </a:prstGeom>
          <a:noFill/>
          <a:ln>
            <a:noFill/>
          </a:ln>
        </p:spPr>
      </p:pic>
      <p:sp>
        <p:nvSpPr>
          <p:cNvPr id="366" name="Google Shape;366;p8"/>
          <p:cNvSpPr txBox="1"/>
          <p:nvPr/>
        </p:nvSpPr>
        <p:spPr>
          <a:xfrm>
            <a:off x="302768" y="70485"/>
            <a:ext cx="10166449" cy="452120"/>
          </a:xfrm>
          <a:prstGeom prst="rect">
            <a:avLst/>
          </a:prstGeom>
          <a:noFill/>
          <a:ln>
            <a:noFill/>
          </a:ln>
        </p:spPr>
        <p:txBody>
          <a:bodyPr spcFirstLastPara="1" wrap="square" lIns="0" tIns="12050" rIns="0" bIns="0" anchor="b" anchorCtr="0">
            <a:spAutoFit/>
          </a:bodyPr>
          <a:lstStyle/>
          <a:p>
            <a:pPr marL="12700" marR="0" lvl="0" indent="0" algn="l" defTabSz="914400" rtl="0" eaLnBrk="1" fontAlgn="auto" latinLnBrk="0" hangingPunct="1">
              <a:lnSpc>
                <a:spcPct val="100000"/>
              </a:lnSpc>
              <a:spcBef>
                <a:spcPts val="0"/>
              </a:spcBef>
              <a:spcAft>
                <a:spcPts val="0"/>
              </a:spcAft>
              <a:buClr>
                <a:srgbClr val="FFFFFF"/>
              </a:buClr>
              <a:buSzPts val="2800"/>
              <a:buFont typeface="Calibri"/>
              <a:buNone/>
              <a:tabLst/>
              <a:defRPr/>
            </a:pPr>
            <a:r>
              <a:rPr kumimoji="0" lang="el-GR" sz="2800" b="1" i="0" u="none" strike="noStrike" kern="0" cap="none" spc="0" normalizeH="0" baseline="0" noProof="0" dirty="0">
                <a:ln>
                  <a:noFill/>
                </a:ln>
                <a:solidFill>
                  <a:srgbClr val="FFFFFF"/>
                </a:solidFill>
                <a:effectLst/>
                <a:uLnTx/>
                <a:uFillTx/>
                <a:latin typeface="Calibri"/>
                <a:ea typeface="Calibri"/>
                <a:cs typeface="Calibri"/>
                <a:sym typeface="Calibri"/>
              </a:rPr>
              <a:t>ΧΩΡΕΣ ΠΟΥ ΜΠΟΡΟΥΝ ΝΑ ΣΥΜΜΕΤΕΧΟΥΝ ΣΤΟ ΠΡΟΓΡΑΜΜΑ</a:t>
            </a:r>
            <a:endParaRPr kumimoji="0"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E3562935-657E-6756-EC3B-3B660AD20343}"/>
              </a:ext>
            </a:extLst>
          </p:cNvPr>
          <p:cNvSpPr/>
          <p:nvPr/>
        </p:nvSpPr>
        <p:spPr>
          <a:xfrm>
            <a:off x="0" y="0"/>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t>ΧΩΡΕΣ ΠΟΥ ΜΠΟΡΟΥΝ ΝΑ ΣΥΜΜΕΤΕΧΟΥΝ ΣΤΟ ΠΡΟΓΡΑΜΜΑ</a:t>
            </a:r>
            <a:endParaRPr lang="en-GB"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a:solidFill>
                  <a:schemeClr val="bg1"/>
                </a:solidFill>
                <a:latin typeface="Verdana" panose="020B0604030504040204" pitchFamily="34" charset="0"/>
                <a:ea typeface="Verdana" panose="020B0604030504040204" pitchFamily="34" charset="0"/>
              </a:rPr>
              <a:t>Εξεύρεση Οργανισμών Υποδοχής</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20040" y="759153"/>
            <a:ext cx="11817059" cy="6172459"/>
          </a:xfrm>
          <a:prstGeom prst="rect">
            <a:avLst/>
          </a:prstGeom>
        </p:spPr>
        <p:txBody>
          <a:bodyPr wrap="square">
            <a:spAutoFit/>
          </a:bodyPr>
          <a:lstStyle/>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cs typeface="Calibri" panose="020F0502020204030204" pitchFamily="34" charset="0"/>
              </a:rPr>
              <a:t>Εξειδικευμένες πλατφόρμες ανά τομέα </a:t>
            </a:r>
            <a:r>
              <a:rPr lang="el-GR" sz="2000" dirty="0">
                <a:solidFill>
                  <a:schemeClr val="tx1">
                    <a:lumMod val="75000"/>
                    <a:lumOff val="25000"/>
                  </a:schemeClr>
                </a:solidFill>
                <a:latin typeface="Verdana" panose="020B0604030504040204" pitchFamily="34" charset="0"/>
                <a:ea typeface="Verdana" panose="020B0604030504040204" pitchFamily="34" charset="0"/>
              </a:rPr>
              <a:t>(</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3"/>
              </a:rPr>
              <a:t>European School Education Platform</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4"/>
              </a:rPr>
              <a:t>EPALE</a:t>
            </a:r>
            <a:r>
              <a:rPr lang="el-GR" sz="2000" dirty="0">
                <a:solidFill>
                  <a:schemeClr val="tx1">
                    <a:lumMod val="75000"/>
                    <a:lumOff val="25000"/>
                  </a:schemeClr>
                </a:solidFill>
                <a:latin typeface="Verdana" panose="020B0604030504040204" pitchFamily="34" charset="0"/>
                <a:ea typeface="Verdana" panose="020B0604030504040204" pitchFamily="34" charset="0"/>
              </a:rPr>
              <a:t>)</a:t>
            </a:r>
          </a:p>
          <a:p>
            <a:pPr marL="342900" indent="-342900">
              <a:lnSpc>
                <a:spcPct val="200000"/>
              </a:lnSpc>
              <a:buFont typeface="Wingdings" panose="05000000000000000000" pitchFamily="2" charset="2"/>
              <a:buChar char="§"/>
            </a:pPr>
            <a:r>
              <a:rPr lang="en-US" sz="2000" dirty="0">
                <a:solidFill>
                  <a:schemeClr val="tx1">
                    <a:lumMod val="75000"/>
                    <a:lumOff val="25000"/>
                  </a:schemeClr>
                </a:solidFill>
                <a:latin typeface="Verdana" panose="020B0604030504040204" pitchFamily="34" charset="0"/>
                <a:ea typeface="Verdana" panose="020B0604030504040204" pitchFamily="34" charset="0"/>
              </a:rPr>
              <a:t>eTwinning:</a:t>
            </a:r>
            <a:r>
              <a:rPr lang="el-GR" sz="2000" dirty="0">
                <a:solidFill>
                  <a:schemeClr val="tx1">
                    <a:lumMod val="75000"/>
                    <a:lumOff val="25000"/>
                  </a:schemeClr>
                </a:solidFill>
                <a:latin typeface="Verdana" panose="020B0604030504040204" pitchFamily="34" charset="0"/>
                <a:ea typeface="Verdana" panose="020B0604030504040204" pitchFamily="34" charset="0"/>
                <a:hlinkClick r:id="rId5"/>
              </a:rPr>
              <a:t>www.etwinning.net </a:t>
            </a:r>
            <a:r>
              <a:rPr lang="el-GR" sz="2000" dirty="0">
                <a:solidFill>
                  <a:schemeClr val="tx1">
                    <a:lumMod val="75000"/>
                    <a:lumOff val="25000"/>
                  </a:schemeClr>
                </a:solidFill>
                <a:latin typeface="Verdana" panose="020B0604030504040204" pitchFamily="34" charset="0"/>
                <a:ea typeface="Verdana" panose="020B0604030504040204" pitchFamily="34" charset="0"/>
              </a:rPr>
              <a:t>ή επικοινωνήστε με την ομάδα μας 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6"/>
              </a:rPr>
              <a:t>https://idep.org.cy/etwinning/</a:t>
            </a:r>
            <a:r>
              <a:rPr lang="en-US" sz="2000" dirty="0">
                <a:solidFill>
                  <a:schemeClr val="tx1">
                    <a:lumMod val="75000"/>
                    <a:lumOff val="25000"/>
                  </a:schemeClr>
                </a:solidFill>
                <a:latin typeface="Verdana" panose="020B0604030504040204" pitchFamily="34" charset="0"/>
                <a:ea typeface="Verdana" panose="020B0604030504040204" pitchFamily="34" charset="0"/>
              </a:rPr>
              <a:t> </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n-GB" sz="2000" dirty="0">
                <a:latin typeface="Verdana" panose="020B0604030504040204" pitchFamily="34" charset="0"/>
                <a:ea typeface="Verdana" panose="020B0604030504040204" pitchFamily="34" charset="0"/>
                <a:hlinkClick r:id="rId7"/>
              </a:rPr>
              <a:t>Erasmus+ Projects Results Platform</a:t>
            </a:r>
            <a:endParaRPr lang="el-GR" sz="20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Προσωπικές επαφές από προηγούμενες συμμετοχές στο Πρόγραμμα</a:t>
            </a:r>
          </a:p>
          <a:p>
            <a:pPr marL="342900" indent="-342900">
              <a:lnSpc>
                <a:spcPct val="200000"/>
              </a:lnSpc>
              <a:buFont typeface="Wingdings" panose="05000000000000000000" pitchFamily="2" charset="2"/>
              <a:buChar char="§"/>
            </a:pPr>
            <a:r>
              <a:rPr lang="el-GR" sz="2000" dirty="0">
                <a:solidFill>
                  <a:schemeClr val="tx1">
                    <a:lumMod val="75000"/>
                    <a:lumOff val="25000"/>
                  </a:schemeClr>
                </a:solidFill>
                <a:latin typeface="Verdana" panose="020B0604030504040204" pitchFamily="34" charset="0"/>
                <a:ea typeface="Verdana" panose="020B0604030504040204" pitchFamily="34" charset="0"/>
              </a:rPr>
              <a:t>Ιδιωτικές πρωτοβουλίες</a:t>
            </a:r>
            <a:endParaRPr lang="el-GR" sz="1600" dirty="0">
              <a:solidFill>
                <a:schemeClr val="tx1">
                  <a:lumMod val="75000"/>
                  <a:lumOff val="25000"/>
                </a:schemeClr>
              </a:solidFill>
              <a:latin typeface="Verdana" panose="020B0604030504040204" pitchFamily="34" charset="0"/>
              <a:ea typeface="Verdana" panose="020B0604030504040204" pitchFamily="34" charset="0"/>
            </a:endParaRPr>
          </a:p>
          <a:p>
            <a:pPr marL="342900" indent="-342900">
              <a:lnSpc>
                <a:spcPct val="200000"/>
              </a:lnSpc>
              <a:buFont typeface="Wingdings" panose="05000000000000000000" pitchFamily="2" charset="2"/>
              <a:buChar char="§"/>
            </a:pPr>
            <a:endParaRPr lang="el-GR" sz="1600" b="1" i="1" dirty="0">
              <a:solidFill>
                <a:schemeClr val="tx1">
                  <a:lumMod val="75000"/>
                  <a:lumOff val="25000"/>
                </a:schemeClr>
              </a:solidFill>
              <a:latin typeface="Verdana" panose="020B0604030504040204" pitchFamily="34" charset="0"/>
              <a:ea typeface="Verdana" panose="020B0604030504040204" pitchFamily="34" charset="0"/>
            </a:endParaRPr>
          </a:p>
          <a:p>
            <a:pPr>
              <a:lnSpc>
                <a:spcPct val="200000"/>
              </a:lnSpc>
            </a:pPr>
            <a:r>
              <a:rPr lang="el-GR" sz="1600" b="1" i="1" dirty="0">
                <a:solidFill>
                  <a:srgbClr val="FF0000"/>
                </a:solidFill>
                <a:latin typeface="Verdana" panose="020B0604030504040204" pitchFamily="34" charset="0"/>
                <a:ea typeface="Verdana" panose="020B0604030504040204" pitchFamily="34" charset="0"/>
              </a:rPr>
              <a:t>! Οι </a:t>
            </a:r>
            <a:r>
              <a:rPr lang="en-US" sz="1600" b="1" i="1" dirty="0">
                <a:solidFill>
                  <a:srgbClr val="FF0000"/>
                </a:solidFill>
                <a:latin typeface="Verdana" panose="020B0604030504040204" pitchFamily="34" charset="0"/>
                <a:ea typeface="Verdana" panose="020B0604030504040204" pitchFamily="34" charset="0"/>
              </a:rPr>
              <a:t>Supporting Organizations</a:t>
            </a:r>
            <a:r>
              <a:rPr lang="el-GR" sz="1600" b="1" i="1" dirty="0">
                <a:solidFill>
                  <a:srgbClr val="FF0000"/>
                </a:solidFill>
                <a:latin typeface="Verdana" panose="020B0604030504040204" pitchFamily="34" charset="0"/>
                <a:ea typeface="Verdana" panose="020B0604030504040204" pitchFamily="34" charset="0"/>
              </a:rPr>
              <a:t> ΔΕΝ είναι Οργανισμοί Υποδοχής (Δεν υπογράφουν έντυπα του Προγράμματος)</a:t>
            </a:r>
            <a:endParaRPr lang="el-GR" sz="1600" b="1" dirty="0">
              <a:solidFill>
                <a:schemeClr val="tx1">
                  <a:lumMod val="75000"/>
                  <a:lumOff val="25000"/>
                </a:schemeClr>
              </a:solidFill>
              <a:sym typeface="Wingdings" panose="05000000000000000000" pitchFamily="2" charset="2"/>
            </a:endParaRPr>
          </a:p>
          <a:p>
            <a:pPr>
              <a:lnSpc>
                <a:spcPct val="150000"/>
              </a:lnSpc>
            </a:pPr>
            <a:endParaRPr lang="el-GR" sz="1600" i="1" dirty="0">
              <a:solidFill>
                <a:srgbClr val="FF0000"/>
              </a:solidFill>
              <a:latin typeface="Verdana" panose="020B0604030504040204" pitchFamily="34" charset="0"/>
              <a:ea typeface="Verdana" panose="020B0604030504040204" pitchFamily="34" charset="0"/>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pic>
        <p:nvPicPr>
          <p:cNvPr id="4" name="Picture 3">
            <a:extLst>
              <a:ext uri="{FF2B5EF4-FFF2-40B4-BE49-F238E27FC236}">
                <a16:creationId xmlns:a16="http://schemas.microsoft.com/office/drawing/2014/main" id="{1C681ADD-054C-BCE5-DE5B-9B6E21363E7A}"/>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000" t="26889" r="7778" b="27444"/>
          <a:stretch/>
        </p:blipFill>
        <p:spPr>
          <a:xfrm>
            <a:off x="3423984" y="5689922"/>
            <a:ext cx="5344031" cy="1089081"/>
          </a:xfrm>
          <a:prstGeom prst="rect">
            <a:avLst/>
          </a:prstGeom>
        </p:spPr>
      </p:pic>
      <p:sp>
        <p:nvSpPr>
          <p:cNvPr id="5" name="Rectangle 4">
            <a:extLst>
              <a:ext uri="{FF2B5EF4-FFF2-40B4-BE49-F238E27FC236}">
                <a16:creationId xmlns:a16="http://schemas.microsoft.com/office/drawing/2014/main" id="{DCED25D8-AE01-A6D4-76D7-A53C7AF7DF08}"/>
              </a:ext>
            </a:extLst>
          </p:cNvPr>
          <p:cNvSpPr/>
          <p:nvPr/>
        </p:nvSpPr>
        <p:spPr>
          <a:xfrm>
            <a:off x="0" y="-7517"/>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dirty="0">
                <a:solidFill>
                  <a:schemeClr val="bg1"/>
                </a:solidFill>
              </a:rPr>
              <a:t>ΕΞΕΥΡΕΣΗ ΟΡΓΑΝΙΣΜΩΝ ΥΠΟΔΟΧΗΣ</a:t>
            </a:r>
            <a:endParaRPr lang="en-GB" sz="2600" b="1" dirty="0">
              <a:solidFill>
                <a:schemeClr val="bg1"/>
              </a:solidFill>
            </a:endParaRPr>
          </a:p>
        </p:txBody>
      </p:sp>
    </p:spTree>
    <p:extLst>
      <p:ext uri="{BB962C8B-B14F-4D97-AF65-F5344CB8AC3E}">
        <p14:creationId xmlns:p14="http://schemas.microsoft.com/office/powerpoint/2010/main" val="134632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2. ΧΡΗΜΑΤΟΔΟΤΗΣΗ</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a:t>
            </a:r>
          </a:p>
          <a:p>
            <a:pPr algn="r"/>
            <a:r>
              <a:rPr lang="el-GR" sz="2000" b="1" dirty="0">
                <a:solidFill>
                  <a:schemeClr val="bg1"/>
                </a:solidFill>
              </a:rPr>
              <a:t>(ΚΑ121)</a:t>
            </a:r>
          </a:p>
        </p:txBody>
      </p:sp>
    </p:spTree>
    <p:extLst>
      <p:ext uri="{BB962C8B-B14F-4D97-AF65-F5344CB8AC3E}">
        <p14:creationId xmlns:p14="http://schemas.microsoft.com/office/powerpoint/2010/main" val="3403836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53970"/>
            <a:ext cx="3198568" cy="492443"/>
          </a:xfrm>
          <a:prstGeom prst="rect">
            <a:avLst/>
          </a:prstGeom>
          <a:noFill/>
        </p:spPr>
        <p:txBody>
          <a:bodyPr wrap="none" rtlCol="0">
            <a:spAutoFit/>
          </a:bodyPr>
          <a:lstStyle/>
          <a:p>
            <a:r>
              <a:rPr lang="el-GR" sz="2600" b="1" dirty="0">
                <a:solidFill>
                  <a:schemeClr val="bg1"/>
                </a:solidFill>
              </a:rPr>
              <a:t>ΧΡΗΜΑΤΟΔΟΤΗΣΗ (1)</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8" name="Rounded Rectangle 4"/>
          <p:cNvSpPr txBox="1"/>
          <p:nvPr/>
        </p:nvSpPr>
        <p:spPr>
          <a:xfrm>
            <a:off x="433869" y="4287419"/>
            <a:ext cx="5571051"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spcBef>
                <a:spcPct val="0"/>
              </a:spcBef>
            </a:pPr>
            <a:r>
              <a:rPr lang="el-GR" sz="2600" b="1" kern="1200" dirty="0">
                <a:solidFill>
                  <a:srgbClr val="3C9A92"/>
                </a:solidFill>
              </a:rPr>
              <a:t>Βάσει μοναδιαίου κόστους</a:t>
            </a:r>
            <a:r>
              <a:rPr lang="en-US" sz="2600" b="1" kern="1200" dirty="0">
                <a:solidFill>
                  <a:srgbClr val="3C9A92"/>
                </a:solidFill>
              </a:rPr>
              <a:t> </a:t>
            </a:r>
          </a:p>
          <a:p>
            <a:pPr lvl="0" algn="ctr" defTabSz="977900">
              <a:spcBef>
                <a:spcPct val="0"/>
              </a:spcBef>
            </a:pPr>
            <a:r>
              <a:rPr lang="el-GR" sz="2600" b="1" dirty="0">
                <a:solidFill>
                  <a:srgbClr val="3C9A92"/>
                </a:solidFill>
              </a:rPr>
              <a:t>(</a:t>
            </a:r>
            <a:r>
              <a:rPr lang="en-US" sz="2600" b="1" dirty="0">
                <a:solidFill>
                  <a:srgbClr val="3C9A92"/>
                </a:solidFill>
              </a:rPr>
              <a:t>unit costs)</a:t>
            </a:r>
            <a:endParaRPr lang="en-US" sz="2600" b="1" kern="1200" dirty="0">
              <a:solidFill>
                <a:srgbClr val="3C9A92"/>
              </a:solidFill>
            </a:endParaRPr>
          </a:p>
        </p:txBody>
      </p:sp>
      <p:sp>
        <p:nvSpPr>
          <p:cNvPr id="18" name="Rounded Rectangle 4"/>
          <p:cNvSpPr txBox="1"/>
          <p:nvPr/>
        </p:nvSpPr>
        <p:spPr>
          <a:xfrm>
            <a:off x="6444760" y="4278807"/>
            <a:ext cx="5706559"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pPr>
            <a:r>
              <a:rPr lang="el-GR" sz="2600" b="1" kern="1200" dirty="0">
                <a:solidFill>
                  <a:srgbClr val="32A9CE"/>
                </a:solidFill>
              </a:rPr>
              <a:t>Βάσει </a:t>
            </a:r>
            <a:r>
              <a:rPr lang="el-GR" sz="2600" b="1" dirty="0">
                <a:solidFill>
                  <a:srgbClr val="32A9CE"/>
                </a:solidFill>
              </a:rPr>
              <a:t>πραγματικών</a:t>
            </a:r>
            <a:r>
              <a:rPr lang="el-GR" sz="2600" b="1" kern="1200" dirty="0">
                <a:solidFill>
                  <a:srgbClr val="32A9CE"/>
                </a:solidFill>
              </a:rPr>
              <a:t> εξόδων</a:t>
            </a:r>
            <a:r>
              <a:rPr lang="en-US" sz="2600" b="1" kern="1200" dirty="0">
                <a:solidFill>
                  <a:srgbClr val="32A9CE"/>
                </a:solidFill>
              </a:rPr>
              <a:t> </a:t>
            </a:r>
          </a:p>
          <a:p>
            <a:pPr lvl="0" algn="ctr" defTabSz="977900">
              <a:lnSpc>
                <a:spcPct val="90000"/>
              </a:lnSpc>
              <a:spcBef>
                <a:spcPct val="0"/>
              </a:spcBef>
            </a:pPr>
            <a:r>
              <a:rPr lang="en-US" sz="2600" b="1" dirty="0">
                <a:solidFill>
                  <a:srgbClr val="32A9CE"/>
                </a:solidFill>
              </a:rPr>
              <a:t>(real costs)</a:t>
            </a:r>
            <a:endParaRPr lang="en-US" sz="2600" b="1" kern="1200" dirty="0">
              <a:solidFill>
                <a:srgbClr val="32A9CE"/>
              </a:solidFill>
            </a:endParaRPr>
          </a:p>
        </p:txBody>
      </p:sp>
      <p:sp>
        <p:nvSpPr>
          <p:cNvPr id="4" name="TextBox 3"/>
          <p:cNvSpPr txBox="1"/>
          <p:nvPr/>
        </p:nvSpPr>
        <p:spPr>
          <a:xfrm>
            <a:off x="4571126" y="923132"/>
            <a:ext cx="8393034" cy="2015936"/>
          </a:xfrm>
          <a:prstGeom prst="rect">
            <a:avLst/>
          </a:prstGeom>
          <a:noFill/>
        </p:spPr>
        <p:txBody>
          <a:bodyPr wrap="square" rtlCol="0">
            <a:spAutoFit/>
          </a:bodyPr>
          <a:lstStyle/>
          <a:p>
            <a:pPr algn="ctr">
              <a:spcAft>
                <a:spcPts val="1000"/>
              </a:spcAft>
            </a:pPr>
            <a:r>
              <a:rPr lang="el-GR" sz="2600" b="1" dirty="0"/>
              <a:t>ΑΡΧΗ ΣΥΓΧΡΗΜΑΤΟΔΟΤΗΣΗΣ</a:t>
            </a:r>
          </a:p>
          <a:p>
            <a:pPr algn="ctr">
              <a:spcAft>
                <a:spcPts val="1000"/>
              </a:spcAft>
            </a:pPr>
            <a:r>
              <a:rPr lang="el-GR" sz="2500" dirty="0"/>
              <a:t>Το ποσό της χρηματοδότησης </a:t>
            </a:r>
            <a:r>
              <a:rPr lang="el-GR" sz="2500" b="1" dirty="0"/>
              <a:t>ενδέχεται </a:t>
            </a:r>
            <a:endParaRPr lang="en-US" sz="2500" b="1" dirty="0"/>
          </a:p>
          <a:p>
            <a:pPr algn="ctr">
              <a:spcAft>
                <a:spcPts val="1000"/>
              </a:spcAft>
            </a:pPr>
            <a:r>
              <a:rPr lang="el-GR" sz="2500" b="1" dirty="0"/>
              <a:t>να μην καλύπτει το 100% </a:t>
            </a:r>
            <a:endParaRPr lang="en-US" sz="2500" b="1" dirty="0"/>
          </a:p>
          <a:p>
            <a:pPr algn="ctr">
              <a:spcAft>
                <a:spcPts val="1000"/>
              </a:spcAft>
            </a:pPr>
            <a:r>
              <a:rPr lang="el-GR" sz="2500" b="1" dirty="0"/>
              <a:t>των πραγματικών εξόδων του σχεδίου</a:t>
            </a:r>
            <a:r>
              <a:rPr lang="el-GR" sz="2500" dirty="0"/>
              <a:t>. </a:t>
            </a:r>
            <a:endParaRPr lang="en-GB" sz="2500" dirty="0"/>
          </a:p>
        </p:txBody>
      </p:sp>
      <p:sp>
        <p:nvSpPr>
          <p:cNvPr id="9" name="TextBox 8"/>
          <p:cNvSpPr txBox="1"/>
          <p:nvPr/>
        </p:nvSpPr>
        <p:spPr>
          <a:xfrm>
            <a:off x="4314917" y="3713493"/>
            <a:ext cx="4645766" cy="492443"/>
          </a:xfrm>
          <a:prstGeom prst="rect">
            <a:avLst/>
          </a:prstGeom>
          <a:noFill/>
        </p:spPr>
        <p:txBody>
          <a:bodyPr wrap="square" rtlCol="0">
            <a:spAutoFit/>
          </a:bodyPr>
          <a:lstStyle/>
          <a:p>
            <a:r>
              <a:rPr lang="el-GR" sz="2600" b="1" dirty="0"/>
              <a:t>ΚΑΤΗΓΟΡΙΕΣ ΚΟΝΔΥΛΙΩΝ</a:t>
            </a:r>
            <a:endParaRPr lang="en-GB" sz="2600" b="1" dirty="0"/>
          </a:p>
        </p:txBody>
      </p:sp>
      <p:sp>
        <p:nvSpPr>
          <p:cNvPr id="11" name="TextBox 10"/>
          <p:cNvSpPr txBox="1"/>
          <p:nvPr/>
        </p:nvSpPr>
        <p:spPr>
          <a:xfrm>
            <a:off x="6004920" y="5313634"/>
            <a:ext cx="6355168" cy="830997"/>
          </a:xfrm>
          <a:prstGeom prst="rect">
            <a:avLst/>
          </a:prstGeom>
          <a:noFill/>
        </p:spPr>
        <p:txBody>
          <a:bodyPr wrap="square" rtlCol="0">
            <a:spAutoFit/>
          </a:bodyPr>
          <a:lstStyle/>
          <a:p>
            <a:pPr algn="ctr"/>
            <a:r>
              <a:rPr lang="el-GR" sz="2400" b="1" dirty="0"/>
              <a:t>Ποσοστό</a:t>
            </a:r>
            <a:r>
              <a:rPr lang="el-GR" sz="2400" dirty="0"/>
              <a:t> επί των </a:t>
            </a:r>
            <a:endParaRPr lang="en-US" sz="2400" dirty="0"/>
          </a:p>
          <a:p>
            <a:pPr algn="ctr"/>
            <a:r>
              <a:rPr lang="el-GR" sz="2400" dirty="0"/>
              <a:t>πραγματικών εξόδων</a:t>
            </a:r>
            <a:endParaRPr lang="en-GB" sz="2400" dirty="0"/>
          </a:p>
        </p:txBody>
      </p:sp>
      <p:sp>
        <p:nvSpPr>
          <p:cNvPr id="24" name="TextBox 23"/>
          <p:cNvSpPr txBox="1"/>
          <p:nvPr/>
        </p:nvSpPr>
        <p:spPr>
          <a:xfrm>
            <a:off x="790032" y="5309789"/>
            <a:ext cx="4827208" cy="1200329"/>
          </a:xfrm>
          <a:prstGeom prst="rect">
            <a:avLst/>
          </a:prstGeom>
          <a:noFill/>
        </p:spPr>
        <p:txBody>
          <a:bodyPr wrap="square" rtlCol="0">
            <a:spAutoFit/>
          </a:bodyPr>
          <a:lstStyle/>
          <a:p>
            <a:pPr algn="ctr"/>
            <a:r>
              <a:rPr lang="el-GR" sz="2400" b="1" dirty="0"/>
              <a:t>Προκαθορισμένο</a:t>
            </a:r>
            <a:r>
              <a:rPr lang="el-GR" sz="2400" dirty="0"/>
              <a:t> </a:t>
            </a:r>
            <a:r>
              <a:rPr lang="el-GR" sz="2400" b="1" dirty="0"/>
              <a:t>ποσό</a:t>
            </a:r>
            <a:r>
              <a:rPr lang="el-GR" sz="2400" dirty="0"/>
              <a:t> ανάλογα με τη δραστηριότητα, τον συμμετέχοντα και άλλους παράγοντες </a:t>
            </a:r>
            <a:endParaRPr lang="en-GB" sz="2400" dirty="0"/>
          </a:p>
        </p:txBody>
      </p:sp>
      <p:pic>
        <p:nvPicPr>
          <p:cNvPr id="3" name="Picture 2"/>
          <p:cNvPicPr>
            <a:picLocks noChangeAspect="1"/>
          </p:cNvPicPr>
          <p:nvPr/>
        </p:nvPicPr>
        <p:blipFill rotWithShape="1">
          <a:blip r:embed="rId4">
            <a:clrChange>
              <a:clrFrom>
                <a:srgbClr val="F8F9FB"/>
              </a:clrFrom>
              <a:clrTo>
                <a:srgbClr val="F8F9FB">
                  <a:alpha val="0"/>
                </a:srgbClr>
              </a:clrTo>
            </a:clrChange>
            <a:extLst>
              <a:ext uri="{28A0092B-C50C-407E-A947-70E740481C1C}">
                <a14:useLocalDpi xmlns:a14="http://schemas.microsoft.com/office/drawing/2010/main" val="0"/>
              </a:ext>
            </a:extLst>
          </a:blip>
          <a:srcRect l="14750" t="11542" r="15417" b="11991"/>
          <a:stretch/>
        </p:blipFill>
        <p:spPr>
          <a:xfrm>
            <a:off x="550525" y="1112207"/>
            <a:ext cx="4905428" cy="1745378"/>
          </a:xfrm>
          <a:prstGeom prst="rect">
            <a:avLst/>
          </a:prstGeom>
        </p:spPr>
      </p:pic>
    </p:spTree>
    <p:extLst>
      <p:ext uri="{BB962C8B-B14F-4D97-AF65-F5344CB8AC3E}">
        <p14:creationId xmlns:p14="http://schemas.microsoft.com/office/powerpoint/2010/main" val="348347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44394" y="48932"/>
            <a:ext cx="3198568" cy="492443"/>
          </a:xfrm>
          <a:prstGeom prst="rect">
            <a:avLst/>
          </a:prstGeom>
          <a:noFill/>
        </p:spPr>
        <p:txBody>
          <a:bodyPr wrap="none" rtlCol="0">
            <a:spAutoFit/>
          </a:bodyPr>
          <a:lstStyle/>
          <a:p>
            <a:r>
              <a:rPr lang="el-GR" sz="2600" b="1" dirty="0">
                <a:solidFill>
                  <a:schemeClr val="bg1"/>
                </a:solidFill>
              </a:rPr>
              <a:t>ΧΡΗΜΑΤΟΔΟΤΗΣΗ (2)</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5" name="Group 4"/>
          <p:cNvGrpSpPr/>
          <p:nvPr/>
        </p:nvGrpSpPr>
        <p:grpSpPr>
          <a:xfrm>
            <a:off x="444393" y="552257"/>
            <a:ext cx="5860572" cy="693155"/>
            <a:chOff x="215992" y="0"/>
            <a:chExt cx="8773918" cy="786240"/>
          </a:xfrm>
        </p:grpSpPr>
        <p:sp>
          <p:nvSpPr>
            <p:cNvPr id="7" name="Rounded Rectangle 6"/>
            <p:cNvSpPr/>
            <p:nvPr/>
          </p:nvSpPr>
          <p:spPr>
            <a:xfrm>
              <a:off x="215992" y="0"/>
              <a:ext cx="7993924" cy="786240"/>
            </a:xfrm>
            <a:prstGeom prst="roundRect">
              <a:avLst/>
            </a:prstGeom>
            <a:solidFill>
              <a:srgbClr val="1AA7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8" name="Rounded Rectangle 4"/>
            <p:cNvSpPr txBox="1"/>
            <p:nvPr/>
          </p:nvSpPr>
          <p:spPr>
            <a:xfrm>
              <a:off x="1072749"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700" kern="1200" dirty="0"/>
                <a:t>Βάσει μοναδιαίου κόστους</a:t>
              </a:r>
              <a:endParaRPr lang="en-US" sz="2700" kern="1200" dirty="0"/>
            </a:p>
          </p:txBody>
        </p:sp>
      </p:grpSp>
      <p:sp>
        <p:nvSpPr>
          <p:cNvPr id="3" name="Rectangle 2"/>
          <p:cNvSpPr/>
          <p:nvPr/>
        </p:nvSpPr>
        <p:spPr>
          <a:xfrm>
            <a:off x="444394" y="1256598"/>
            <a:ext cx="5339571" cy="3645613"/>
          </a:xfrm>
          <a:prstGeom prst="rect">
            <a:avLst/>
          </a:prstGeom>
          <a:solidFill>
            <a:srgbClr val="1CA7AE">
              <a:alpha val="20000"/>
            </a:srgbClr>
          </a:solidFill>
        </p:spPr>
        <p:txBody>
          <a:bodyPr wrap="square">
            <a:spAutoFit/>
          </a:bodyPr>
          <a:lstStyle/>
          <a:p>
            <a:pPr marL="800100" lvl="1" indent="-342900" defTabSz="755650">
              <a:lnSpc>
                <a:spcPct val="150000"/>
              </a:lnSpc>
              <a:spcBef>
                <a:spcPct val="0"/>
              </a:spcBef>
              <a:spcAft>
                <a:spcPct val="20000"/>
              </a:spcAft>
              <a:buFont typeface="Wingdings" panose="05000000000000000000" pitchFamily="2" charset="2"/>
              <a:buChar char="q"/>
            </a:pPr>
            <a:r>
              <a:rPr lang="el-GR" sz="2000" dirty="0"/>
              <a:t>Οργανωτικά έξοδα </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Ταξιδιωτικά έξοδα</a:t>
            </a:r>
            <a:endParaRPr lang="en-US" sz="2000" dirty="0"/>
          </a:p>
          <a:p>
            <a:pPr marL="800100" lvl="1" indent="-342900" defTabSz="755650">
              <a:lnSpc>
                <a:spcPct val="150000"/>
              </a:lnSpc>
              <a:spcBef>
                <a:spcPct val="0"/>
              </a:spcBef>
              <a:spcAft>
                <a:spcPct val="20000"/>
              </a:spcAft>
              <a:buFont typeface="Wingdings" panose="05000000000000000000" pitchFamily="2" charset="2"/>
              <a:buChar char="q"/>
            </a:pPr>
            <a:r>
              <a:rPr lang="el-GR" sz="2000" dirty="0"/>
              <a:t>Έξοδα ατομικής στήριξης (διαβίωσης)</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Γλωσσική στήριξη</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Δίδακτρα σεμιναρίων</a:t>
            </a:r>
          </a:p>
          <a:p>
            <a:pPr marL="800100" lvl="1" indent="-342900" defTabSz="755650">
              <a:lnSpc>
                <a:spcPct val="150000"/>
              </a:lnSpc>
              <a:spcBef>
                <a:spcPct val="0"/>
              </a:spcBef>
              <a:spcAft>
                <a:spcPct val="20000"/>
              </a:spcAft>
              <a:buFont typeface="Wingdings" panose="05000000000000000000" pitchFamily="2" charset="2"/>
              <a:buChar char="q"/>
            </a:pPr>
            <a:r>
              <a:rPr lang="el-GR" sz="2000" dirty="0"/>
              <a:t>Προπαρασκευαστικές επισκέψεις</a:t>
            </a:r>
            <a:endParaRPr lang="en-US" sz="2000" dirty="0"/>
          </a:p>
          <a:p>
            <a:pPr marL="800100" lvl="1" indent="-342900">
              <a:lnSpc>
                <a:spcPct val="150000"/>
              </a:lnSpc>
              <a:buFont typeface="Wingdings" panose="05000000000000000000" pitchFamily="2" charset="2"/>
              <a:buChar char="q"/>
            </a:pPr>
            <a:r>
              <a:rPr lang="en-US" sz="2000" dirty="0" err="1"/>
              <a:t>Στήριξη</a:t>
            </a:r>
            <a:r>
              <a:rPr lang="en-US" sz="2000" dirty="0"/>
              <a:t> </a:t>
            </a:r>
            <a:r>
              <a:rPr lang="el-GR" sz="2000" dirty="0"/>
              <a:t>συμπερίληψης για τον οργανισμό</a:t>
            </a:r>
            <a:endParaRPr lang="en-US" sz="2000" dirty="0"/>
          </a:p>
        </p:txBody>
      </p:sp>
      <p:grpSp>
        <p:nvGrpSpPr>
          <p:cNvPr id="16" name="Group 15"/>
          <p:cNvGrpSpPr/>
          <p:nvPr/>
        </p:nvGrpSpPr>
        <p:grpSpPr>
          <a:xfrm>
            <a:off x="6405340" y="592035"/>
            <a:ext cx="5960945" cy="693155"/>
            <a:chOff x="215992" y="0"/>
            <a:chExt cx="8924186" cy="786240"/>
          </a:xfrm>
        </p:grpSpPr>
        <p:sp>
          <p:nvSpPr>
            <p:cNvPr id="17" name="Rounded Rectangle 16"/>
            <p:cNvSpPr/>
            <p:nvPr/>
          </p:nvSpPr>
          <p:spPr>
            <a:xfrm>
              <a:off x="215992" y="0"/>
              <a:ext cx="7993924" cy="786240"/>
            </a:xfrm>
            <a:prstGeom prst="roundRect">
              <a:avLst/>
            </a:prstGeom>
            <a:solidFill>
              <a:srgbClr val="32A9C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8" name="Rounded Rectangle 4"/>
            <p:cNvSpPr txBox="1"/>
            <p:nvPr/>
          </p:nvSpPr>
          <p:spPr>
            <a:xfrm>
              <a:off x="1223017"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700" kern="1200" dirty="0"/>
                <a:t>Βάσει πραγματικών εξόδων</a:t>
              </a:r>
              <a:endParaRPr lang="en-US" sz="2700" kern="1200" dirty="0"/>
            </a:p>
          </p:txBody>
        </p:sp>
      </p:grpSp>
      <p:sp>
        <p:nvSpPr>
          <p:cNvPr id="20" name="Rectangle 19"/>
          <p:cNvSpPr/>
          <p:nvPr/>
        </p:nvSpPr>
        <p:spPr>
          <a:xfrm>
            <a:off x="6405340" y="1302168"/>
            <a:ext cx="5339571" cy="4675254"/>
          </a:xfrm>
          <a:prstGeom prst="rect">
            <a:avLst/>
          </a:prstGeom>
          <a:solidFill>
            <a:srgbClr val="32A9CE">
              <a:alpha val="20000"/>
            </a:srgbClr>
          </a:solidFill>
        </p:spPr>
        <p:txBody>
          <a:bodyPr wrap="square">
            <a:spAutoFit/>
          </a:bodyPr>
          <a:lstStyle/>
          <a:p>
            <a:pPr marL="800100" lvl="1" indent="-342900" defTabSz="755650">
              <a:lnSpc>
                <a:spcPct val="150000"/>
              </a:lnSpc>
              <a:spcBef>
                <a:spcPct val="0"/>
              </a:spcBef>
              <a:spcAft>
                <a:spcPct val="20000"/>
              </a:spcAft>
              <a:buFont typeface="Wingdings" panose="05000000000000000000" pitchFamily="2" charset="2"/>
              <a:buChar char="q"/>
              <a:defRPr/>
            </a:pPr>
            <a:r>
              <a:rPr lang="el-GR" b="1" dirty="0">
                <a:solidFill>
                  <a:prstClr val="black"/>
                </a:solidFill>
              </a:rPr>
              <a:t>Στήριξη συμπερίληψης για συμμετέχοντες με λιγότερες ευκαιρίες</a:t>
            </a:r>
            <a:r>
              <a:rPr lang="en-US" b="1" dirty="0">
                <a:solidFill>
                  <a:prstClr val="black"/>
                </a:solidFill>
              </a:rPr>
              <a:t> &amp; </a:t>
            </a:r>
            <a:r>
              <a:rPr lang="el-GR" b="1" dirty="0">
                <a:solidFill>
                  <a:prstClr val="black"/>
                </a:solidFill>
              </a:rPr>
              <a:t> τους συνοδούς τους</a:t>
            </a:r>
            <a:r>
              <a:rPr lang="en-US" dirty="0">
                <a:solidFill>
                  <a:prstClr val="black"/>
                </a:solidFill>
              </a:rPr>
              <a:t>: 100% </a:t>
            </a:r>
            <a:r>
              <a:rPr lang="el-GR" dirty="0">
                <a:solidFill>
                  <a:prstClr val="black"/>
                </a:solidFill>
              </a:rPr>
              <a:t>των επιλέξιμων δαπανών</a:t>
            </a:r>
          </a:p>
          <a:p>
            <a:pPr marL="800100" lvl="1" indent="-342900">
              <a:lnSpc>
                <a:spcPct val="150000"/>
              </a:lnSpc>
              <a:buFont typeface="Wingdings" panose="05000000000000000000" pitchFamily="2" charset="2"/>
              <a:buChar char="q"/>
              <a:defRPr/>
            </a:pPr>
            <a:r>
              <a:rPr lang="el-GR" dirty="0">
                <a:solidFill>
                  <a:prstClr val="black"/>
                </a:solidFill>
              </a:rPr>
              <a:t>Έκτακτες δαπάνες</a:t>
            </a:r>
            <a:r>
              <a:rPr lang="en-US" dirty="0">
                <a:solidFill>
                  <a:prstClr val="black"/>
                </a:solidFill>
              </a:rPr>
              <a:t>: </a:t>
            </a:r>
            <a:endParaRPr lang="el-GR" dirty="0">
              <a:solidFill>
                <a:prstClr val="black"/>
              </a:solidFill>
            </a:endParaRPr>
          </a:p>
          <a:p>
            <a:pPr marL="800100" lvl="1" indent="-342900">
              <a:lnSpc>
                <a:spcPct val="150000"/>
              </a:lnSpc>
              <a:buFont typeface="Arial" panose="020B0604020202020204" pitchFamily="34" charset="0"/>
              <a:buChar char="•"/>
              <a:defRPr/>
            </a:pPr>
            <a:r>
              <a:rPr lang="el-GR" b="1" dirty="0">
                <a:solidFill>
                  <a:prstClr val="black"/>
                </a:solidFill>
              </a:rPr>
              <a:t>Δαπάνες οικονομικής εγγύησης</a:t>
            </a:r>
            <a:r>
              <a:rPr lang="el-GR" dirty="0">
                <a:solidFill>
                  <a:prstClr val="black"/>
                </a:solidFill>
              </a:rPr>
              <a:t>: 80 % των επιλέξιμων δαπανών </a:t>
            </a:r>
          </a:p>
          <a:p>
            <a:pPr marL="800100" lvl="1" indent="-342900">
              <a:lnSpc>
                <a:spcPct val="150000"/>
              </a:lnSpc>
              <a:buFont typeface="Arial" panose="020B0604020202020204" pitchFamily="34" charset="0"/>
              <a:buChar char="•"/>
              <a:defRPr/>
            </a:pPr>
            <a:r>
              <a:rPr lang="el-GR" b="1" dirty="0">
                <a:solidFill>
                  <a:prstClr val="black"/>
                </a:solidFill>
              </a:rPr>
              <a:t>Υψηλές δαπάνες μετακίνησης</a:t>
            </a:r>
            <a:r>
              <a:rPr lang="el-GR" dirty="0">
                <a:solidFill>
                  <a:prstClr val="black"/>
                </a:solidFill>
              </a:rPr>
              <a:t>: 80 % των επιλέξιμων δαπανών</a:t>
            </a:r>
          </a:p>
          <a:p>
            <a:pPr marL="800100" lvl="1" indent="-342900">
              <a:lnSpc>
                <a:spcPct val="150000"/>
              </a:lnSpc>
              <a:buFont typeface="Arial" panose="020B0604020202020204" pitchFamily="34" charset="0"/>
              <a:buChar char="•"/>
              <a:defRPr/>
            </a:pPr>
            <a:r>
              <a:rPr lang="el-GR" b="1" dirty="0">
                <a:solidFill>
                  <a:prstClr val="black"/>
                </a:solidFill>
              </a:rPr>
              <a:t>Θεώρηση (</a:t>
            </a:r>
            <a:r>
              <a:rPr lang="en-US" b="1" dirty="0">
                <a:solidFill>
                  <a:prstClr val="black"/>
                </a:solidFill>
              </a:rPr>
              <a:t>visa)</a:t>
            </a:r>
            <a:r>
              <a:rPr lang="el-GR" b="1" dirty="0">
                <a:solidFill>
                  <a:prstClr val="black"/>
                </a:solidFill>
              </a:rPr>
              <a:t> και σχετικές δαπάνες, άδειες παραμονής, εμβολιασμοί, ιατρικές βεβαιώσεις</a:t>
            </a:r>
            <a:r>
              <a:rPr lang="el-GR" dirty="0">
                <a:solidFill>
                  <a:prstClr val="black"/>
                </a:solidFill>
              </a:rPr>
              <a:t>: 100 % των επιλέξιμων δαπανών </a:t>
            </a:r>
            <a:endParaRPr lang="en-US" dirty="0">
              <a:solidFill>
                <a:prstClr val="black"/>
              </a:solidFill>
            </a:endParaRPr>
          </a:p>
        </p:txBody>
      </p:sp>
    </p:spTree>
    <p:extLst>
      <p:ext uri="{BB962C8B-B14F-4D97-AF65-F5344CB8AC3E}">
        <p14:creationId xmlns:p14="http://schemas.microsoft.com/office/powerpoint/2010/main" val="358709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55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2"/>
            <a:ext cx="8229600" cy="563448"/>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(3)</a:t>
            </a:r>
            <a:endParaRPr lang="en-GB" sz="2600" b="1" dirty="0">
              <a:solidFill>
                <a:schemeClr val="bg1"/>
              </a:solidFill>
            </a:endParaRPr>
          </a:p>
        </p:txBody>
      </p:sp>
      <p:sp>
        <p:nvSpPr>
          <p:cNvPr id="24" name="TextBox 23"/>
          <p:cNvSpPr txBox="1"/>
          <p:nvPr/>
        </p:nvSpPr>
        <p:spPr>
          <a:xfrm>
            <a:off x="2719585" y="734834"/>
            <a:ext cx="9070898" cy="1015663"/>
          </a:xfrm>
          <a:prstGeom prst="rect">
            <a:avLst/>
          </a:prstGeom>
          <a:noFill/>
        </p:spPr>
        <p:txBody>
          <a:bodyPr wrap="square" rtlCol="0">
            <a:spAutoFit/>
          </a:bodyPr>
          <a:lstStyle/>
          <a:p>
            <a:r>
              <a:rPr lang="el-GR" sz="2000" dirty="0"/>
              <a:t>Έξοδα που συνδέονται με την προετοιμασία/υλοποίηση/προώθηση των κινητικοτήτων και του σχεδίου, και δεν καλύπτονται από άλλη κατηγορία εξόδων.</a:t>
            </a:r>
          </a:p>
          <a:p>
            <a:r>
              <a:rPr lang="el-GR" sz="2000" b="1" dirty="0"/>
              <a:t>Το κονδύλι καθορίζεται βάσει του τύπου δραστηριότητας και του συμμετέχοντα.</a:t>
            </a:r>
            <a:endParaRPr lang="en-GB" sz="2000" b="1" dirty="0"/>
          </a:p>
        </p:txBody>
      </p:sp>
      <p:grpSp>
        <p:nvGrpSpPr>
          <p:cNvPr id="3" name="Group 2"/>
          <p:cNvGrpSpPr/>
          <p:nvPr/>
        </p:nvGrpSpPr>
        <p:grpSpPr>
          <a:xfrm>
            <a:off x="387460" y="687563"/>
            <a:ext cx="11534608" cy="1070118"/>
            <a:chOff x="387460" y="970849"/>
            <a:chExt cx="11534608" cy="786831"/>
          </a:xfrm>
        </p:grpSpPr>
        <p:sp>
          <p:nvSpPr>
            <p:cNvPr id="37" name="Rectangle 36"/>
            <p:cNvSpPr/>
            <p:nvPr/>
          </p:nvSpPr>
          <p:spPr>
            <a:xfrm>
              <a:off x="387460" y="970849"/>
              <a:ext cx="2200541" cy="78683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ΟΡΓΑΝΩΤΙΚΑ ΕΞΟΔΑ</a:t>
              </a:r>
              <a:endParaRPr lang="en-GB" sz="2400" b="1" dirty="0"/>
            </a:p>
          </p:txBody>
        </p:sp>
        <p:cxnSp>
          <p:nvCxnSpPr>
            <p:cNvPr id="38" name="Straight Connector 37"/>
            <p:cNvCxnSpPr/>
            <p:nvPr/>
          </p:nvCxnSpPr>
          <p:spPr>
            <a:xfrm>
              <a:off x="2359401" y="17423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59401" y="972220"/>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396241" y="1947989"/>
            <a:ext cx="9157704" cy="1855598"/>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69" name="Straight Connector 68"/>
          <p:cNvCxnSpPr/>
          <p:nvPr/>
        </p:nvCxnSpPr>
        <p:spPr>
          <a:xfrm>
            <a:off x="2359401" y="3802621"/>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314578" y="1947989"/>
            <a:ext cx="9616269" cy="14219"/>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414675" y="3802621"/>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9629547" y="2544061"/>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100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p:cNvCxnSpPr>
            <a:cxnSpLocks/>
          </p:cNvCxnSpPr>
          <p:nvPr/>
        </p:nvCxnSpPr>
        <p:spPr>
          <a:xfrm>
            <a:off x="11922066" y="1947989"/>
            <a:ext cx="0" cy="3804043"/>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3843" y="2001881"/>
            <a:ext cx="9051321" cy="1836400"/>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ΔΙΑΓΩΝΙΣΜΟΥΣ ΔΕΞΙΟΤΗΤΩΝ </a:t>
            </a:r>
            <a:r>
              <a:rPr lang="el-GR" b="1" dirty="0">
                <a:solidFill>
                  <a:srgbClr val="FF0000"/>
                </a:solidFill>
              </a:rPr>
              <a:t>(ΜΟΝΟ ΕΕΚ)</a:t>
            </a:r>
          </a:p>
          <a:p>
            <a:pPr marL="457200" indent="-457200">
              <a:spcAft>
                <a:spcPts val="700"/>
              </a:spcAft>
              <a:buFont typeface="+mj-lt"/>
              <a:buAutoNum type="arabicPeriod"/>
            </a:pPr>
            <a:r>
              <a:rPr lang="el-GR" b="1" dirty="0">
                <a:solidFill>
                  <a:schemeClr val="bg1"/>
                </a:solidFill>
              </a:rPr>
              <a:t>ΓΙΑ ΠΡΟΣΩΠΙΚΟ ΣΕ </a:t>
            </a:r>
            <a:r>
              <a:rPr lang="en-GB" b="1" dirty="0">
                <a:solidFill>
                  <a:schemeClr val="bg1"/>
                </a:solidFill>
              </a:rPr>
              <a:t>COURSES AND TRAINING</a:t>
            </a:r>
            <a:endParaRPr lang="el-GR" b="1" dirty="0">
              <a:solidFill>
                <a:schemeClr val="bg1"/>
              </a:solidFill>
            </a:endParaRPr>
          </a:p>
          <a:p>
            <a:pPr marL="457200" indent="-457200">
              <a:spcAft>
                <a:spcPts val="700"/>
              </a:spcAft>
              <a:buFont typeface="+mj-lt"/>
              <a:buAutoNum type="arabicPeriod"/>
            </a:pPr>
            <a:r>
              <a:rPr lang="el-GR" b="1" dirty="0">
                <a:solidFill>
                  <a:schemeClr val="bg1"/>
                </a:solidFill>
              </a:rPr>
              <a:t>ΓΙΑ ΠΡΟΣΚΕΚΛΗΜΕΝΟΥΣ ΕΜΠΕΙΡΟΓΝΩΜΟΝΕΣ</a:t>
            </a:r>
          </a:p>
          <a:p>
            <a:pPr marL="457200" indent="-457200">
              <a:spcAft>
                <a:spcPts val="700"/>
              </a:spcAft>
              <a:buFont typeface="+mj-lt"/>
              <a:buAutoNum type="arabicPeriod"/>
            </a:pPr>
            <a:r>
              <a:rPr lang="el-GR" b="1" dirty="0">
                <a:solidFill>
                  <a:schemeClr val="bg1"/>
                </a:solidFill>
              </a:rPr>
              <a:t>ΓΙΑ ΥΠΟΔΟΧΗ ΕΚΠΑΙΔΕΥΤΙΚΩΝ ΚΑΙ ΕΚΠΑΙΔΕΥΤΩΝ</a:t>
            </a:r>
          </a:p>
          <a:p>
            <a:pPr marL="457200" indent="-457200">
              <a:spcAft>
                <a:spcPts val="700"/>
              </a:spcAft>
              <a:buFont typeface="+mj-lt"/>
              <a:buAutoNum type="arabicPeriod"/>
            </a:pPr>
            <a:r>
              <a:rPr lang="el-GR" b="1" dirty="0">
                <a:solidFill>
                  <a:schemeClr val="bg1"/>
                </a:solidFill>
              </a:rPr>
              <a:t>ΓΙΑ ΣΥΜΜΕΤΟΧΗ ΣΕ ΟΜΑΔΙΚΗ ΚΙΝΗΤΙΚΟΤΗΤΑ</a:t>
            </a:r>
          </a:p>
        </p:txBody>
      </p:sp>
      <p:sp>
        <p:nvSpPr>
          <p:cNvPr id="40" name="Rectangle 39"/>
          <p:cNvSpPr/>
          <p:nvPr/>
        </p:nvSpPr>
        <p:spPr>
          <a:xfrm>
            <a:off x="387460" y="3943964"/>
            <a:ext cx="9157704" cy="975224"/>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sp>
        <p:nvSpPr>
          <p:cNvPr id="43" name="Rectangle 42"/>
          <p:cNvSpPr/>
          <p:nvPr/>
        </p:nvSpPr>
        <p:spPr>
          <a:xfrm>
            <a:off x="9651548" y="3978300"/>
            <a:ext cx="2225697" cy="892552"/>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350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l-GR" sz="1200" dirty="0">
                <a:latin typeface="Calibri" panose="020F0502020204030204" pitchFamily="34" charset="0"/>
                <a:ea typeface="Calibri" panose="020F0502020204030204" pitchFamily="34" charset="0"/>
                <a:cs typeface="Calibri" panose="020F0502020204030204" pitchFamily="34" charset="0"/>
              </a:rPr>
              <a:t>*</a:t>
            </a:r>
            <a:r>
              <a:rPr lang="en-US" sz="1200" dirty="0">
                <a:latin typeface="Calibri" panose="020F0502020204030204" pitchFamily="34" charset="0"/>
                <a:ea typeface="Calibri" panose="020F0502020204030204" pitchFamily="34" charset="0"/>
                <a:cs typeface="Calibri" panose="020F0502020204030204" pitchFamily="34" charset="0"/>
              </a:rPr>
              <a:t>200 </a:t>
            </a:r>
            <a:r>
              <a:rPr lang="el-GR" sz="1200" dirty="0">
                <a:latin typeface="Calibri" panose="020F0502020204030204" pitchFamily="34" charset="0"/>
                <a:ea typeface="Calibri" panose="020F0502020204030204" pitchFamily="34" charset="0"/>
                <a:cs typeface="Calibri" panose="020F0502020204030204" pitchFamily="34" charset="0"/>
              </a:rPr>
              <a:t>ΕΥΡΩ από τον 101 </a:t>
            </a:r>
            <a:r>
              <a:rPr lang="el-GR" sz="1200" dirty="0" err="1">
                <a:latin typeface="Calibri" panose="020F0502020204030204" pitchFamily="34" charset="0"/>
                <a:ea typeface="Calibri" panose="020F0502020204030204" pitchFamily="34" charset="0"/>
                <a:cs typeface="Calibri" panose="020F0502020204030204" pitchFamily="34" charset="0"/>
              </a:rPr>
              <a:t>συμ</a:t>
            </a:r>
            <a:r>
              <a:rPr lang="el-GR" sz="1200" dirty="0">
                <a:latin typeface="Calibri" panose="020F0502020204030204" pitchFamily="34" charset="0"/>
                <a:ea typeface="Calibri" panose="020F0502020204030204" pitchFamily="34" charset="0"/>
                <a:cs typeface="Calibri" panose="020F0502020204030204" pitchFamily="34" charset="0"/>
              </a:rPr>
              <a:t>.</a:t>
            </a:r>
            <a:endParaRPr lang="en-GB" sz="1200" dirty="0">
              <a:latin typeface="Calibri" panose="020F0502020204030204" pitchFamily="34" charset="0"/>
              <a:ea typeface="Calibri" panose="020F0502020204030204" pitchFamily="34" charset="0"/>
              <a:cs typeface="Calibri" panose="020F0502020204030204" pitchFamily="34" charset="0"/>
            </a:endParaRPr>
          </a:p>
        </p:txBody>
      </p:sp>
      <p:sp>
        <p:nvSpPr>
          <p:cNvPr id="44" name="TextBox 43"/>
          <p:cNvSpPr txBox="1"/>
          <p:nvPr/>
        </p:nvSpPr>
        <p:spPr>
          <a:xfrm>
            <a:off x="512601" y="3958663"/>
            <a:ext cx="9587542" cy="1933863"/>
          </a:xfrm>
          <a:prstGeom prst="rect">
            <a:avLst/>
          </a:prstGeom>
          <a:noFill/>
        </p:spPr>
        <p:txBody>
          <a:bodyPr wrap="square" rtlCol="0">
            <a:spAutoFit/>
          </a:bodyPr>
          <a:lstStyle/>
          <a:p>
            <a:pPr marL="457200" indent="-457200">
              <a:spcAft>
                <a:spcPts val="700"/>
              </a:spcAft>
              <a:buFont typeface="+mj-lt"/>
              <a:buAutoNum type="arabicPeriod"/>
            </a:pPr>
            <a:r>
              <a:rPr lang="el-GR" b="1" dirty="0">
                <a:solidFill>
                  <a:schemeClr val="bg1"/>
                </a:solidFill>
              </a:rPr>
              <a:t>ΓΙΑ ΕΚΠΑΙΔΕΥΟΜΕΝΟΥΣ ΣΕ ΑΤΟΜΙΚΗ ΚΙΝΗΤΙΚΟΤΗΤΑ</a:t>
            </a:r>
            <a:r>
              <a:rPr lang="en-GB" b="1" dirty="0">
                <a:solidFill>
                  <a:schemeClr val="bg1"/>
                </a:solidFill>
              </a:rPr>
              <a:t> </a:t>
            </a:r>
            <a:r>
              <a:rPr lang="el-GR" b="1" dirty="0">
                <a:solidFill>
                  <a:schemeClr val="bg1"/>
                </a:solidFill>
              </a:rPr>
              <a:t>ΜΙΚΡΗΣ ΔΙΑΡΚΕΙΑΣ</a:t>
            </a:r>
          </a:p>
          <a:p>
            <a:pPr marL="457200" indent="-457200">
              <a:spcAft>
                <a:spcPts val="700"/>
              </a:spcAft>
              <a:buFont typeface="+mj-lt"/>
              <a:buAutoNum type="arabicPeriod"/>
            </a:pPr>
            <a:r>
              <a:rPr lang="el-GR" b="1" dirty="0">
                <a:solidFill>
                  <a:schemeClr val="bg1"/>
                </a:solidFill>
              </a:rPr>
              <a:t>ΓΙΑ ΠΡΟΣΩΠΙΚΟ ΣΕ ΠΑΡΑΚΟΛΟΥΘΗΣΗ ΕΡΓΑΣΙΑΣ ΚΑΙ ΑΣΚΗΣΗ ΚΑΘΗΚΟΝΤΩΝ ΔΙΔΑΣΚΑΛΙΑΣ/ΕΡΓΑΣΙΕΣ ΚΑΤΑΡΤΙΣΗΣ</a:t>
            </a:r>
          </a:p>
          <a:p>
            <a:pPr marL="457200" indent="-457200">
              <a:buFont typeface="+mj-lt"/>
              <a:buAutoNum type="arabicPeriod"/>
            </a:pPr>
            <a:endParaRPr lang="el-GR" b="1" dirty="0">
              <a:solidFill>
                <a:schemeClr val="bg1"/>
              </a:solidFill>
            </a:endParaRPr>
          </a:p>
          <a:p>
            <a:pPr marL="457200" indent="-457200">
              <a:buFont typeface="+mj-lt"/>
              <a:buAutoNum type="arabicPeriod"/>
            </a:pPr>
            <a:endParaRPr lang="el-GR" b="1" dirty="0">
              <a:solidFill>
                <a:schemeClr val="bg1"/>
              </a:solidFill>
            </a:endParaRPr>
          </a:p>
          <a:p>
            <a:endParaRPr lang="en-GB" dirty="0"/>
          </a:p>
        </p:txBody>
      </p:sp>
      <p:sp>
        <p:nvSpPr>
          <p:cNvPr id="49" name="Rectangle 48"/>
          <p:cNvSpPr/>
          <p:nvPr/>
        </p:nvSpPr>
        <p:spPr>
          <a:xfrm>
            <a:off x="396241" y="5057689"/>
            <a:ext cx="9148923" cy="694343"/>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bg1"/>
              </a:solidFill>
            </a:endParaRPr>
          </a:p>
          <a:p>
            <a:pPr algn="ctr"/>
            <a:endParaRPr lang="en-GB" sz="2800" b="1" dirty="0">
              <a:solidFill>
                <a:schemeClr val="bg1"/>
              </a:solidFill>
            </a:endParaRPr>
          </a:p>
        </p:txBody>
      </p:sp>
      <p:cxnSp>
        <p:nvCxnSpPr>
          <p:cNvPr id="50" name="Straight Connector 49"/>
          <p:cNvCxnSpPr>
            <a:cxnSpLocks/>
          </p:cNvCxnSpPr>
          <p:nvPr/>
        </p:nvCxnSpPr>
        <p:spPr>
          <a:xfrm>
            <a:off x="2269757" y="5752032"/>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642767" y="5059564"/>
            <a:ext cx="2225697" cy="707886"/>
          </a:xfrm>
          <a:prstGeom prst="rect">
            <a:avLst/>
          </a:prstGeom>
        </p:spPr>
        <p:txBody>
          <a:bodyPr wrap="square">
            <a:spAutoFit/>
          </a:bodyPr>
          <a:lstStyle/>
          <a:p>
            <a:pPr algn="ctr"/>
            <a:r>
              <a:rPr lang="el-GR" sz="2000" dirty="0">
                <a:latin typeface="Calibri" panose="020F0502020204030204" pitchFamily="34" charset="0"/>
                <a:ea typeface="Calibri" panose="020F0502020204030204" pitchFamily="34" charset="0"/>
                <a:cs typeface="Calibri" panose="020F0502020204030204" pitchFamily="34" charset="0"/>
              </a:rPr>
              <a:t>500 ΕΥΡΩ</a:t>
            </a:r>
          </a:p>
          <a:p>
            <a:pPr algn="ct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p:cNvSpPr txBox="1"/>
          <p:nvPr/>
        </p:nvSpPr>
        <p:spPr>
          <a:xfrm>
            <a:off x="529472" y="5051010"/>
            <a:ext cx="9236873" cy="646331"/>
          </a:xfrm>
          <a:prstGeom prst="rect">
            <a:avLst/>
          </a:prstGeom>
          <a:noFill/>
          <a:ln>
            <a:noFill/>
          </a:ln>
        </p:spPr>
        <p:txBody>
          <a:bodyPr wrap="square" rtlCol="0">
            <a:spAutoFit/>
          </a:bodyPr>
          <a:lstStyle/>
          <a:p>
            <a:pPr marL="342900" indent="-342900">
              <a:buAutoNum type="arabicPeriod"/>
            </a:pPr>
            <a:r>
              <a:rPr lang="el-GR" b="1" dirty="0">
                <a:solidFill>
                  <a:schemeClr val="bg1"/>
                </a:solidFill>
              </a:rPr>
              <a:t>ΓΙΑ ΕΚΠΑΙΔΕΥΟΜΕΝΟΥΣ ΣΕ ΑΤΟΜΙΚΗ ΜΑΚΡΟΧΡΟΝΙΑ ΚΙΝΗΤΙΚΟΤΗΤΑ</a:t>
            </a:r>
          </a:p>
          <a:p>
            <a:pPr marL="342900" indent="-342900">
              <a:buAutoNum type="arabicPeriod"/>
            </a:pPr>
            <a:r>
              <a:rPr lang="el-GR" b="1" dirty="0">
                <a:solidFill>
                  <a:schemeClr val="bg1"/>
                </a:solidFill>
              </a:rPr>
              <a:t>ΓΙΑ ΑΤΟΜΙΚΗ ΚΙΝΗΤΙΚΟΤΗΤΑ ΣΕ ΤΡΙΤΗ ΧΩΡΑ ΜΗ ΣΥΝΔΕΔΕΜΕΝΗ ΜΕ ΤΟ ΠΡΟΓΡΑΜΜΑ </a:t>
            </a:r>
            <a:r>
              <a:rPr lang="el-GR" b="1" dirty="0">
                <a:solidFill>
                  <a:srgbClr val="FF0000"/>
                </a:solidFill>
              </a:rPr>
              <a:t>(ΕΕΚ) </a:t>
            </a:r>
          </a:p>
        </p:txBody>
      </p:sp>
      <p:sp>
        <p:nvSpPr>
          <p:cNvPr id="10" name="TextBox 9"/>
          <p:cNvSpPr txBox="1"/>
          <p:nvPr/>
        </p:nvSpPr>
        <p:spPr>
          <a:xfrm>
            <a:off x="977741" y="5908074"/>
            <a:ext cx="10236518" cy="830997"/>
          </a:xfrm>
          <a:prstGeom prst="rect">
            <a:avLst/>
          </a:prstGeom>
          <a:noFill/>
        </p:spPr>
        <p:txBody>
          <a:bodyPr wrap="square" rtlCol="0">
            <a:spAutoFit/>
          </a:bodyPr>
          <a:lstStyle/>
          <a:p>
            <a:pPr algn="ctr"/>
            <a:r>
              <a:rPr lang="el-GR" sz="2400" b="1" dirty="0">
                <a:solidFill>
                  <a:srgbClr val="FF0000"/>
                </a:solidFill>
              </a:rPr>
              <a:t>!</a:t>
            </a:r>
            <a:r>
              <a:rPr lang="el-GR" sz="2400" b="1" dirty="0"/>
              <a:t> Συνοδοί και συμμετέχοντες σε προπαρασκευαστικές επισκέψεις δεν υπολογίζονται για οργανωτικά έξοδα</a:t>
            </a:r>
            <a:endParaRPr lang="en-GB" sz="2400" b="1" dirty="0"/>
          </a:p>
        </p:txBody>
      </p:sp>
      <p:cxnSp>
        <p:nvCxnSpPr>
          <p:cNvPr id="14" name="Straight Connector 13">
            <a:extLst>
              <a:ext uri="{FF2B5EF4-FFF2-40B4-BE49-F238E27FC236}">
                <a16:creationId xmlns:a16="http://schemas.microsoft.com/office/drawing/2014/main" id="{7F71EA00-5CF5-11C5-22A8-43CC3FEE9B56}"/>
              </a:ext>
            </a:extLst>
          </p:cNvPr>
          <p:cNvCxnSpPr>
            <a:cxnSpLocks/>
          </p:cNvCxnSpPr>
          <p:nvPr/>
        </p:nvCxnSpPr>
        <p:spPr>
          <a:xfrm>
            <a:off x="2323359" y="5057689"/>
            <a:ext cx="9607488"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9B53AD7-108E-CF9E-202E-FF3E8AFFA5F1}"/>
              </a:ext>
            </a:extLst>
          </p:cNvPr>
          <p:cNvSpPr/>
          <p:nvPr/>
        </p:nvSpPr>
        <p:spPr>
          <a:xfrm>
            <a:off x="414675" y="4903335"/>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1AFBD25-A5DB-6875-22AC-D5B373D4A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Tree>
    <p:extLst>
      <p:ext uri="{BB962C8B-B14F-4D97-AF65-F5344CB8AC3E}">
        <p14:creationId xmlns:p14="http://schemas.microsoft.com/office/powerpoint/2010/main" val="62748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4830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8382000" cy="548305"/>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(4)</a:t>
            </a:r>
            <a:endParaRPr lang="en-GB" sz="2600" b="1" dirty="0">
              <a:solidFill>
                <a:schemeClr val="bg1"/>
              </a:solidFill>
            </a:endParaRPr>
          </a:p>
        </p:txBody>
      </p:sp>
      <p:sp>
        <p:nvSpPr>
          <p:cNvPr id="24" name="TextBox 23"/>
          <p:cNvSpPr txBox="1"/>
          <p:nvPr/>
        </p:nvSpPr>
        <p:spPr>
          <a:xfrm>
            <a:off x="2688564" y="1010695"/>
            <a:ext cx="9305728" cy="1015663"/>
          </a:xfrm>
          <a:prstGeom prst="rect">
            <a:avLst/>
          </a:prstGeom>
          <a:noFill/>
        </p:spPr>
        <p:txBody>
          <a:bodyPr wrap="square" rtlCol="0">
            <a:spAutoFit/>
          </a:bodyPr>
          <a:lstStyle/>
          <a:p>
            <a:r>
              <a:rPr lang="el-GR" sz="2000" dirty="0"/>
              <a:t>Καλύπτουν το κόστος του ταξιδιού μετ’ επιστροφής συμμετεχόντων και συνοδών στις κινητικότητες (ένα ποσό για ολόκληρο το ταξίδι). Οι τιμές είναι οι </a:t>
            </a:r>
            <a:r>
              <a:rPr lang="el-GR" sz="2000" b="1" dirty="0"/>
              <a:t>ίδιες για προσωπικό και για</a:t>
            </a:r>
            <a:r>
              <a:rPr lang="en-GB" sz="2000" b="1" dirty="0"/>
              <a:t> </a:t>
            </a:r>
            <a:r>
              <a:rPr lang="el-GR" sz="2000" b="1" dirty="0"/>
              <a:t>εκπαιδευόμενους.  </a:t>
            </a:r>
            <a:endParaRPr lang="en-GB" sz="2000" b="1" dirty="0"/>
          </a:p>
        </p:txBody>
      </p:sp>
      <p:grpSp>
        <p:nvGrpSpPr>
          <p:cNvPr id="28" name="Group 27"/>
          <p:cNvGrpSpPr/>
          <p:nvPr/>
        </p:nvGrpSpPr>
        <p:grpSpPr>
          <a:xfrm>
            <a:off x="2678319" y="3327834"/>
            <a:ext cx="6633187" cy="416859"/>
            <a:chOff x="340126" y="1560828"/>
            <a:chExt cx="11554261" cy="704852"/>
          </a:xfrm>
        </p:grpSpPr>
        <p:sp>
          <p:nvSpPr>
            <p:cNvPr id="29" name="Rectangle 2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100 – 499 ΧΛΜ</a:t>
              </a:r>
              <a:endParaRPr lang="en-GB" sz="2200" b="1" dirty="0"/>
            </a:p>
          </p:txBody>
        </p:sp>
        <p:cxnSp>
          <p:nvCxnSpPr>
            <p:cNvPr id="30" name="Straight Connector 29"/>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7460" y="889568"/>
            <a:ext cx="11534608" cy="1292245"/>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500" b="1" dirty="0"/>
                <a:t>ΤΑΞΙΔΙΩΤΙΚΑ ΕΞΟΔΑ</a:t>
              </a:r>
              <a:endParaRPr lang="en-GB" sz="2500" b="1" dirty="0"/>
            </a:p>
          </p:txBody>
        </p:sp>
        <p:cxnSp>
          <p:nvCxnSpPr>
            <p:cNvPr id="38" name="Straight Connector 37"/>
            <p:cNvCxnSpPr/>
            <p:nvPr/>
          </p:nvCxnSpPr>
          <p:spPr>
            <a:xfrm>
              <a:off x="2331720" y="2259259"/>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736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4979073" y="3353017"/>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211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2685101" y="3791531"/>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p:cNvGrpSpPr/>
          <p:nvPr/>
        </p:nvGrpSpPr>
        <p:grpSpPr>
          <a:xfrm>
            <a:off x="2678319" y="3951410"/>
            <a:ext cx="6623977" cy="414341"/>
            <a:chOff x="359779" y="1560828"/>
            <a:chExt cx="11534608" cy="704852"/>
          </a:xfrm>
        </p:grpSpPr>
        <p:sp>
          <p:nvSpPr>
            <p:cNvPr id="55" name="Rectangle 54"/>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bg1"/>
                  </a:solidFill>
                </a:rPr>
                <a:t>5</a:t>
              </a:r>
              <a:r>
                <a:rPr lang="el-GR" sz="2200" b="1" dirty="0">
                  <a:solidFill>
                    <a:schemeClr val="bg1"/>
                  </a:solidFill>
                </a:rPr>
                <a:t>00 – </a:t>
              </a:r>
              <a:r>
                <a:rPr lang="en-GB" sz="2200" b="1" dirty="0">
                  <a:solidFill>
                    <a:schemeClr val="bg1"/>
                  </a:solidFill>
                </a:rPr>
                <a:t>19</a:t>
              </a:r>
              <a:r>
                <a:rPr lang="el-GR" sz="2200" b="1" dirty="0">
                  <a:solidFill>
                    <a:schemeClr val="bg1"/>
                  </a:solidFill>
                </a:rPr>
                <a:t>99 ΧΛΜ</a:t>
              </a:r>
              <a:endParaRPr lang="en-GB" sz="2200" b="1" dirty="0">
                <a:solidFill>
                  <a:schemeClr val="bg1"/>
                </a:solidFill>
              </a:endParaRPr>
            </a:p>
          </p:txBody>
        </p:sp>
        <p:cxnSp>
          <p:nvCxnSpPr>
            <p:cNvPr id="56" name="Straight Connector 55"/>
            <p:cNvCxnSpPr/>
            <p:nvPr/>
          </p:nvCxnSpPr>
          <p:spPr>
            <a:xfrm>
              <a:off x="2331720" y="2248617"/>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1720" y="1575874"/>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4979073" y="3967927"/>
            <a:ext cx="4160627"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309 ΕΥΡΩ </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2678319" y="4365413"/>
            <a:ext cx="6622941" cy="155554"/>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p:cNvGrpSpPr/>
          <p:nvPr/>
        </p:nvGrpSpPr>
        <p:grpSpPr>
          <a:xfrm>
            <a:off x="2678319" y="4534331"/>
            <a:ext cx="6623978" cy="449649"/>
            <a:chOff x="359777" y="1552997"/>
            <a:chExt cx="11534610" cy="712683"/>
          </a:xfrm>
        </p:grpSpPr>
        <p:sp>
          <p:nvSpPr>
            <p:cNvPr id="77" name="Rectangle 76"/>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20</a:t>
              </a:r>
              <a:r>
                <a:rPr lang="el-GR" sz="2200" b="1" dirty="0"/>
                <a:t>00 – </a:t>
              </a:r>
              <a:r>
                <a:rPr lang="en-GB" sz="2200" b="1" dirty="0"/>
                <a:t>29</a:t>
              </a:r>
              <a:r>
                <a:rPr lang="el-GR" sz="2200" b="1" dirty="0"/>
                <a:t>99 ΧΛΜ</a:t>
              </a:r>
              <a:endParaRPr lang="en-GB" sz="2200" b="1" dirty="0"/>
            </a:p>
          </p:txBody>
        </p:sp>
        <p:cxnSp>
          <p:nvCxnSpPr>
            <p:cNvPr id="78" name="Straight Connector 77"/>
            <p:cNvCxnSpPr/>
            <p:nvPr/>
          </p:nvCxnSpPr>
          <p:spPr>
            <a:xfrm flipV="1">
              <a:off x="359777" y="2251875"/>
              <a:ext cx="11534610" cy="13805"/>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9777" y="1552997"/>
              <a:ext cx="11534610" cy="1799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4993846" y="4542967"/>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395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2694226" y="4994788"/>
            <a:ext cx="6622941" cy="14230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8" name="Group 87"/>
          <p:cNvGrpSpPr/>
          <p:nvPr/>
        </p:nvGrpSpPr>
        <p:grpSpPr>
          <a:xfrm>
            <a:off x="2685101" y="5158594"/>
            <a:ext cx="6625014" cy="416629"/>
            <a:chOff x="357973" y="1560828"/>
            <a:chExt cx="11536414" cy="704852"/>
          </a:xfrm>
        </p:grpSpPr>
        <p:sp>
          <p:nvSpPr>
            <p:cNvPr id="89" name="Rectangle 8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30</a:t>
              </a:r>
              <a:r>
                <a:rPr lang="el-GR" sz="2200" b="1" dirty="0"/>
                <a:t>00 – </a:t>
              </a:r>
              <a:r>
                <a:rPr lang="en-GB" sz="2200" b="1" dirty="0"/>
                <a:t>39</a:t>
              </a:r>
              <a:r>
                <a:rPr lang="el-GR" sz="2200" b="1" dirty="0"/>
                <a:t>99 ΧΛΜ</a:t>
              </a:r>
              <a:endParaRPr lang="en-GB" sz="2200" b="1" dirty="0"/>
            </a:p>
          </p:txBody>
        </p:sp>
        <p:cxnSp>
          <p:nvCxnSpPr>
            <p:cNvPr id="90" name="Straight Connector 89"/>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57973" y="1560828"/>
              <a:ext cx="11536414" cy="10159"/>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5019494" y="5125562"/>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580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2687174" y="5538520"/>
            <a:ext cx="6622941" cy="14299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p:cNvGrpSpPr/>
          <p:nvPr/>
        </p:nvGrpSpPr>
        <p:grpSpPr>
          <a:xfrm>
            <a:off x="2687174" y="5650806"/>
            <a:ext cx="6655641" cy="444708"/>
            <a:chOff x="306455" y="1562909"/>
            <a:chExt cx="11587932" cy="704852"/>
          </a:xfrm>
        </p:grpSpPr>
        <p:sp>
          <p:nvSpPr>
            <p:cNvPr id="95" name="Rectangle 94"/>
            <p:cNvSpPr/>
            <p:nvPr/>
          </p:nvSpPr>
          <p:spPr>
            <a:xfrm>
              <a:off x="306455" y="1562909"/>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40</a:t>
              </a:r>
              <a:r>
                <a:rPr lang="el-GR" sz="2200" b="1" dirty="0"/>
                <a:t>00 – </a:t>
              </a:r>
              <a:r>
                <a:rPr lang="en-GB" sz="2200" b="1" dirty="0"/>
                <a:t>79</a:t>
              </a:r>
              <a:r>
                <a:rPr lang="el-GR" sz="2200" b="1" dirty="0"/>
                <a:t>99 ΧΛΜ</a:t>
              </a:r>
              <a:endParaRPr lang="en-GB" sz="2200" b="1" dirty="0"/>
            </a:p>
          </p:txBody>
        </p:sp>
        <p:cxnSp>
          <p:nvCxnSpPr>
            <p:cNvPr id="96" name="Straight Connector 95"/>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5037321" y="5627779"/>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1188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grpSp>
        <p:nvGrpSpPr>
          <p:cNvPr id="100" name="Group 99"/>
          <p:cNvGrpSpPr/>
          <p:nvPr/>
        </p:nvGrpSpPr>
        <p:grpSpPr>
          <a:xfrm>
            <a:off x="2687527" y="6049879"/>
            <a:ext cx="6623978" cy="541699"/>
            <a:chOff x="357971" y="1570988"/>
            <a:chExt cx="11536416" cy="694692"/>
          </a:xfrm>
        </p:grpSpPr>
        <p:sp>
          <p:nvSpPr>
            <p:cNvPr id="101" name="Rectangle 100"/>
            <p:cNvSpPr/>
            <p:nvPr/>
          </p:nvSpPr>
          <p:spPr>
            <a:xfrm>
              <a:off x="357971" y="1715491"/>
              <a:ext cx="3950819" cy="5501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a:t>
              </a:r>
              <a:r>
                <a:rPr lang="el-GR" sz="2200" b="1" dirty="0"/>
                <a:t> </a:t>
              </a:r>
              <a:r>
                <a:rPr lang="en-GB" sz="2200" b="1" dirty="0"/>
                <a:t>8000 </a:t>
              </a:r>
              <a:r>
                <a:rPr lang="el-GR" sz="2200" b="1" dirty="0"/>
                <a:t>ΧΛΜ</a:t>
              </a:r>
              <a:endParaRPr lang="en-GB" sz="2200" b="1" dirty="0"/>
            </a:p>
          </p:txBody>
        </p:sp>
        <p:cxnSp>
          <p:nvCxnSpPr>
            <p:cNvPr id="102" name="Straight Connector 101"/>
            <p:cNvCxnSpPr/>
            <p:nvPr/>
          </p:nvCxnSpPr>
          <p:spPr>
            <a:xfrm>
              <a:off x="2331720" y="22421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5037321" y="6120892"/>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1735ΕΥΡΩ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Rectangle 2">
            <a:extLst>
              <a:ext uri="{FF2B5EF4-FFF2-40B4-BE49-F238E27FC236}">
                <a16:creationId xmlns:a16="http://schemas.microsoft.com/office/drawing/2014/main" id="{8D6522A0-6740-66B4-D1C3-BD349E90E2C7}"/>
              </a:ext>
            </a:extLst>
          </p:cNvPr>
          <p:cNvSpPr/>
          <p:nvPr/>
        </p:nvSpPr>
        <p:spPr>
          <a:xfrm>
            <a:off x="2678318" y="3180155"/>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341E1AD9-09D1-F916-3F7A-2791EB0EF575}"/>
              </a:ext>
            </a:extLst>
          </p:cNvPr>
          <p:cNvGrpSpPr/>
          <p:nvPr/>
        </p:nvGrpSpPr>
        <p:grpSpPr>
          <a:xfrm>
            <a:off x="2668072" y="2746460"/>
            <a:ext cx="6633187" cy="439547"/>
            <a:chOff x="340126" y="1577502"/>
            <a:chExt cx="11554261" cy="743214"/>
          </a:xfrm>
        </p:grpSpPr>
        <p:sp>
          <p:nvSpPr>
            <p:cNvPr id="5" name="Rectangle 4">
              <a:extLst>
                <a:ext uri="{FF2B5EF4-FFF2-40B4-BE49-F238E27FC236}">
                  <a16:creationId xmlns:a16="http://schemas.microsoft.com/office/drawing/2014/main" id="{7C8C1E37-474E-554A-6EF7-0A85548F480D}"/>
                </a:ext>
              </a:extLst>
            </p:cNvPr>
            <p:cNvSpPr/>
            <p:nvPr/>
          </p:nvSpPr>
          <p:spPr>
            <a:xfrm>
              <a:off x="372832" y="1615864"/>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10-99 </a:t>
              </a:r>
              <a:r>
                <a:rPr lang="el-GR" sz="2200" b="1" dirty="0"/>
                <a:t>ΧΛΜ	</a:t>
              </a:r>
              <a:endParaRPr lang="en-GB" sz="2200" b="1" dirty="0"/>
            </a:p>
          </p:txBody>
        </p:sp>
        <p:cxnSp>
          <p:nvCxnSpPr>
            <p:cNvPr id="6" name="Straight Connector 5">
              <a:extLst>
                <a:ext uri="{FF2B5EF4-FFF2-40B4-BE49-F238E27FC236}">
                  <a16:creationId xmlns:a16="http://schemas.microsoft.com/office/drawing/2014/main" id="{7164BB03-18F6-0E4F-E13C-FE717585A9F3}"/>
                </a:ext>
              </a:extLst>
            </p:cNvPr>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22577-67BB-863D-7EAA-08A9333EDEB6}"/>
                </a:ext>
              </a:extLst>
            </p:cNvPr>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CC78012-36C2-4151-5628-56EDCA597C81}"/>
              </a:ext>
            </a:extLst>
          </p:cNvPr>
          <p:cNvSpPr/>
          <p:nvPr/>
        </p:nvSpPr>
        <p:spPr>
          <a:xfrm>
            <a:off x="4984721" y="2751759"/>
            <a:ext cx="4323321" cy="400110"/>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28 ΕΥΡΩ</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930B4FE-8CE5-4FD1-CDF0-0160B360AFEF}"/>
              </a:ext>
            </a:extLst>
          </p:cNvPr>
          <p:cNvSpPr/>
          <p:nvPr/>
        </p:nvSpPr>
        <p:spPr>
          <a:xfrm>
            <a:off x="9436563" y="2682543"/>
            <a:ext cx="2683076" cy="28218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a:t>Η απόσταση υπολογίζεται από τον οργανισμό αποστολής προς τον οργανισμό υποδοχής μέσω του </a:t>
            </a:r>
            <a:r>
              <a:rPr lang="en-US" b="1" dirty="0">
                <a:hlinkClick r:id="rId4"/>
              </a:rPr>
              <a:t>Distance Calculator</a:t>
            </a:r>
            <a:endParaRPr lang="en-US" b="1" dirty="0"/>
          </a:p>
        </p:txBody>
      </p:sp>
    </p:spTree>
    <p:extLst>
      <p:ext uri="{BB962C8B-B14F-4D97-AF65-F5344CB8AC3E}">
        <p14:creationId xmlns:p14="http://schemas.microsoft.com/office/powerpoint/2010/main" val="229758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3" name="Rectangle 22"/>
          <p:cNvSpPr/>
          <p:nvPr/>
        </p:nvSpPr>
        <p:spPr>
          <a:xfrm>
            <a:off x="-273376" y="906553"/>
            <a:ext cx="12677792" cy="243573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2600" b="1" i="1" u="sng" strike="noStrike" kern="1200" cap="none" spc="0" normalizeH="0" baseline="0" noProof="0" dirty="0">
                <a:ln>
                  <a:noFill/>
                </a:ln>
                <a:solidFill>
                  <a:prstClr val="black"/>
                </a:solidFill>
                <a:effectLst/>
                <a:uLnTx/>
                <a:uFillTx/>
                <a:latin typeface="Calibri" panose="020F0502020204030204"/>
                <a:ea typeface="+mn-ea"/>
                <a:cs typeface="+mn-cs"/>
              </a:rPr>
              <a:t>Ημερίδα παροχής οδηγιών για διαχείριση εγκεκριμένων διαπιστευμένων σχεδίων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2600" b="1" i="1" u="sng" strike="noStrike" kern="1200" cap="none" spc="0" normalizeH="0" baseline="0" noProof="0" dirty="0">
                <a:ln>
                  <a:noFill/>
                </a:ln>
                <a:solidFill>
                  <a:prstClr val="black"/>
                </a:solidFill>
                <a:effectLst/>
                <a:uLnTx/>
                <a:uFillTx/>
                <a:latin typeface="Calibri" panose="020F0502020204030204"/>
                <a:ea typeface="+mn-ea"/>
                <a:cs typeface="+mn-cs"/>
              </a:rPr>
              <a:t>Πρόσκληση 202</a:t>
            </a:r>
            <a:r>
              <a:rPr kumimoji="0" lang="en-US" sz="2600" b="1" i="1" u="sng"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l-GR" sz="2600" b="1" i="1"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p:cNvSpPr/>
          <p:nvPr/>
        </p:nvSpPr>
        <p:spPr>
          <a:xfrm>
            <a:off x="2002176" y="3549229"/>
            <a:ext cx="312906"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182563" algn="l"/>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tangle 26"/>
          <p:cNvSpPr/>
          <p:nvPr/>
        </p:nvSpPr>
        <p:spPr>
          <a:xfrm>
            <a:off x="2002176" y="4375187"/>
            <a:ext cx="312906"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216B52C-0723-8F6B-D95B-358F3ECC2B6A}"/>
              </a:ext>
            </a:extLst>
          </p:cNvPr>
          <p:cNvSpPr txBox="1"/>
          <p:nvPr/>
        </p:nvSpPr>
        <p:spPr>
          <a:xfrm>
            <a:off x="1587882" y="1709127"/>
            <a:ext cx="8700818" cy="46487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9714C25-0DEF-CF28-053A-3AA37EF9E791}"/>
              </a:ext>
            </a:extLst>
          </p:cNvPr>
          <p:cNvSpPr txBox="1"/>
          <p:nvPr/>
        </p:nvSpPr>
        <p:spPr>
          <a:xfrm>
            <a:off x="170689" y="2173998"/>
            <a:ext cx="12076246" cy="4968610"/>
          </a:xfrm>
          <a:prstGeom prst="rect">
            <a:avLst/>
          </a:prstGeom>
          <a:noFill/>
        </p:spPr>
        <p:txBody>
          <a:bodyPr wrap="square" rtlCol="0">
            <a:spAutoFit/>
          </a:bodyPr>
          <a:lstStyle/>
          <a:p>
            <a:pPr marL="342900" lvl="0" indent="-342900">
              <a:spcBef>
                <a:spcPts val="600"/>
              </a:spcBef>
              <a:spcAft>
                <a:spcPts val="600"/>
              </a:spcAft>
              <a:buFont typeface="Arial" panose="020B0604020202020204" pitchFamily="34" charset="0"/>
              <a:buChar char="•"/>
              <a:tabLst>
                <a:tab pos="622300" algn="l"/>
                <a:tab pos="2060575" algn="l"/>
              </a:tabLst>
              <a:defRPr/>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09:00 – 09:30 </a:t>
            </a:r>
            <a:r>
              <a:rPr lang="el-GR" sz="2400" b="1" dirty="0">
                <a:solidFill>
                  <a:srgbClr val="168586"/>
                </a:solidFill>
                <a:latin typeface="Calibri" panose="020F0502020204030204"/>
              </a:rPr>
              <a:t>Εγγραφές</a:t>
            </a:r>
            <a:r>
              <a:rPr lang="en-US" sz="2400" b="1" dirty="0">
                <a:solidFill>
                  <a:srgbClr val="168586"/>
                </a:solidFill>
                <a:latin typeface="Calibri" panose="020F0502020204030204"/>
              </a:rPr>
              <a:t> </a:t>
            </a:r>
            <a:r>
              <a:rPr lang="el-GR" sz="2400" b="1" dirty="0">
                <a:solidFill>
                  <a:srgbClr val="168586"/>
                </a:solidFill>
                <a:latin typeface="Calibri" panose="020F0502020204030204"/>
              </a:rPr>
              <a:t>και</a:t>
            </a:r>
            <a:r>
              <a:rPr lang="el-GR" sz="2800" dirty="0"/>
              <a:t> </a:t>
            </a:r>
            <a:r>
              <a:rPr lang="el-GR" sz="2400" b="1" dirty="0">
                <a:solidFill>
                  <a:srgbClr val="168586"/>
                </a:solidFill>
                <a:latin typeface="Calibri" panose="020F0502020204030204"/>
              </a:rPr>
              <a:t>Καφές Καλωσορίσματος</a:t>
            </a:r>
          </a:p>
          <a:p>
            <a:pPr marL="342900" lvl="0" indent="-342900">
              <a:spcBef>
                <a:spcPts val="600"/>
              </a:spcBef>
              <a:spcAft>
                <a:spcPts val="600"/>
              </a:spcAft>
              <a:buFont typeface="Arial" panose="020B0604020202020204" pitchFamily="34" charset="0"/>
              <a:buChar char="•"/>
              <a:tabLst>
                <a:tab pos="622300" algn="l"/>
              </a:tabLst>
              <a:defRPr/>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09:30 – 1</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0</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0 </a:t>
            </a:r>
            <a:r>
              <a:rPr lang="el-GR" sz="2400" b="1" dirty="0">
                <a:solidFill>
                  <a:srgbClr val="168586"/>
                </a:solidFill>
                <a:latin typeface="Calibri" panose="020F0502020204030204"/>
              </a:rPr>
              <a:t>Παρουσίαση Λειτουργού Δράσης για τη Διαχείριση των</a:t>
            </a:r>
            <a:r>
              <a:rPr lang="en-US" sz="2400" b="1" dirty="0">
                <a:solidFill>
                  <a:srgbClr val="168586"/>
                </a:solidFill>
                <a:latin typeface="Calibri" panose="020F0502020204030204"/>
              </a:rPr>
              <a:t> </a:t>
            </a:r>
            <a:r>
              <a:rPr lang="el-GR" sz="2400" b="1" dirty="0">
                <a:solidFill>
                  <a:srgbClr val="168586"/>
                </a:solidFill>
                <a:latin typeface="Calibri" panose="020F0502020204030204"/>
              </a:rPr>
              <a:t>Σχεδίων της Πρόσκλησης του 2026 </a:t>
            </a:r>
            <a:endParaRPr lang="en-US" sz="2400" b="1" dirty="0">
              <a:solidFill>
                <a:srgbClr val="168586"/>
              </a:solidFill>
              <a:latin typeface="Calibri" panose="020F0502020204030204"/>
            </a:endParaRPr>
          </a:p>
          <a:p>
            <a:pPr marL="342900" lvl="0" indent="-342900">
              <a:spcBef>
                <a:spcPts val="600"/>
              </a:spcBef>
              <a:spcAft>
                <a:spcPts val="600"/>
              </a:spcAft>
              <a:buFont typeface="Arial" panose="020B0604020202020204" pitchFamily="34" charset="0"/>
              <a:buChar char="•"/>
              <a:tabLst>
                <a:tab pos="622300" algn="l"/>
              </a:tabLst>
              <a:defRPr/>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0</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0 – 11:</a:t>
            </a:r>
            <a:r>
              <a:rPr lang="en-GB" sz="2400" b="1" dirty="0">
                <a:solidFill>
                  <a:prstClr val="black"/>
                </a:solidFill>
                <a:latin typeface="Calibri" panose="020F0502020204030204"/>
              </a:rPr>
              <a:t>3</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0 </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l-GR" sz="2400" b="1" i="0" u="none" strike="noStrike" kern="1200" cap="none" spc="0" normalizeH="0" baseline="0" noProof="0" dirty="0">
                <a:ln>
                  <a:noFill/>
                </a:ln>
                <a:solidFill>
                  <a:srgbClr val="168586"/>
                </a:solidFill>
                <a:effectLst/>
                <a:uLnTx/>
                <a:uFillTx/>
                <a:latin typeface="Calibri" panose="020F0502020204030204"/>
                <a:ea typeface="+mn-ea"/>
                <a:cs typeface="+mn-cs"/>
                <a:sym typeface="Wingdings" panose="05000000000000000000" pitchFamily="2" charset="2"/>
              </a:rPr>
              <a:t>Διάλειμμα</a:t>
            </a:r>
          </a:p>
          <a:p>
            <a:pPr marL="342900" lvl="0" indent="-342900">
              <a:spcBef>
                <a:spcPts val="600"/>
              </a:spcBef>
              <a:spcAft>
                <a:spcPts val="600"/>
              </a:spcAft>
              <a:buFont typeface="Arial" panose="020B0604020202020204" pitchFamily="34" charset="0"/>
              <a:buChar char="•"/>
              <a:defRPr/>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11:30 – 12:00 </a:t>
            </a:r>
            <a:r>
              <a:rPr lang="el-GR" sz="2400" b="1" dirty="0">
                <a:solidFill>
                  <a:srgbClr val="168586"/>
                </a:solidFill>
                <a:sym typeface="Wingdings" panose="05000000000000000000" pitchFamily="2" charset="2"/>
              </a:rPr>
              <a:t>Επίλυση αποριών</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342900" lvl="0" indent="-342900">
              <a:spcBef>
                <a:spcPts val="600"/>
              </a:spcBef>
              <a:spcAft>
                <a:spcPts val="600"/>
              </a:spcAft>
              <a:buFont typeface="Arial" panose="020B0604020202020204" pitchFamily="34" charset="0"/>
              <a:buChar char="•"/>
              <a:defRPr/>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12:00 – 12:</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15 </a:t>
            </a:r>
            <a:r>
              <a:rPr lang="el-GR" sz="2400" b="1" dirty="0">
                <a:solidFill>
                  <a:srgbClr val="168586"/>
                </a:solidFill>
                <a:latin typeface="Calibri" panose="020F0502020204030204"/>
              </a:rPr>
              <a:t>Παρουσίαση δείγματος καλής πρακτικής από Δικαιούχο</a:t>
            </a:r>
            <a:r>
              <a:rPr lang="en-US" sz="2400" b="1" dirty="0">
                <a:solidFill>
                  <a:srgbClr val="168586"/>
                </a:solidFill>
                <a:latin typeface="Calibri" panose="020F0502020204030204"/>
              </a:rPr>
              <a:t> – </a:t>
            </a:r>
            <a:r>
              <a:rPr lang="el-GR" sz="2400" b="1" dirty="0" err="1">
                <a:solidFill>
                  <a:srgbClr val="168586"/>
                </a:solidFill>
                <a:latin typeface="Calibri" panose="020F0502020204030204"/>
              </a:rPr>
              <a:t>κο</a:t>
            </a:r>
            <a:r>
              <a:rPr lang="el-GR" sz="2400" b="1" dirty="0">
                <a:solidFill>
                  <a:srgbClr val="168586"/>
                </a:solidFill>
                <a:latin typeface="Calibri" panose="020F0502020204030204"/>
              </a:rPr>
              <a:t>. Ιωάννη </a:t>
            </a:r>
            <a:r>
              <a:rPr lang="el-GR" sz="2400" b="1" dirty="0" err="1">
                <a:solidFill>
                  <a:srgbClr val="168586"/>
                </a:solidFill>
                <a:latin typeface="Calibri" panose="020F0502020204030204"/>
              </a:rPr>
              <a:t>Κάτσιη</a:t>
            </a:r>
            <a:r>
              <a:rPr lang="el-GR" sz="2400" b="1" dirty="0">
                <a:solidFill>
                  <a:srgbClr val="168586"/>
                </a:solidFill>
                <a:latin typeface="Calibri" panose="020F0502020204030204"/>
              </a:rPr>
              <a:t>, Διευθυντής ΜΙΕΕΚ Λευκωσίας</a:t>
            </a:r>
            <a:endParaRPr lang="el-GR" sz="2400" b="1" dirty="0">
              <a:solidFill>
                <a:srgbClr val="168586"/>
              </a:solidFill>
              <a:latin typeface="Calibri" panose="020F0502020204030204"/>
              <a:sym typeface="Wingdings" panose="05000000000000000000" pitchFamily="2" charset="2"/>
            </a:endParaRPr>
          </a:p>
          <a:p>
            <a:pPr marL="342900" lvl="0" indent="-342900">
              <a:spcBef>
                <a:spcPts val="600"/>
              </a:spcBef>
              <a:spcAft>
                <a:spcPts val="600"/>
              </a:spcAft>
              <a:buFont typeface="Arial" panose="020B0604020202020204" pitchFamily="34" charset="0"/>
              <a:buChar char="•"/>
              <a:defRPr/>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12:</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15</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 1</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2</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45</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lang="el-GR" sz="2400" b="1" dirty="0">
                <a:solidFill>
                  <a:srgbClr val="168586"/>
                </a:solidFill>
                <a:latin typeface="Calibri" panose="020F0502020204030204"/>
              </a:rPr>
              <a:t>Παρουσίαση από Λειτουργούς ΙΔΕΠ</a:t>
            </a:r>
            <a:r>
              <a:rPr lang="en-US" sz="2400" b="1" dirty="0">
                <a:solidFill>
                  <a:srgbClr val="168586"/>
                </a:solidFill>
                <a:latin typeface="Calibri" panose="020F0502020204030204"/>
              </a:rPr>
              <a:t>-</a:t>
            </a:r>
            <a:r>
              <a:rPr lang="el-GR" sz="2400" b="1" dirty="0">
                <a:solidFill>
                  <a:srgbClr val="168586"/>
                </a:solidFill>
                <a:latin typeface="Calibri" panose="020F0502020204030204"/>
              </a:rPr>
              <a:t> Θέματα προστασίας προσωπικών δεδομένων &amp; Συχνά ευρήματα σε ελέγχους σχεδίων ΚΑ121</a:t>
            </a:r>
            <a:endParaRPr lang="en-US" sz="2400" b="1" dirty="0">
              <a:solidFill>
                <a:srgbClr val="168586"/>
              </a:solidFill>
              <a:latin typeface="Calibri" panose="020F0502020204030204"/>
            </a:endParaRPr>
          </a:p>
          <a:p>
            <a:endParaRPr lang="en-US" dirty="0"/>
          </a:p>
          <a:p>
            <a:pPr marL="2060575" marR="0" lvl="0" indent="-2060575" algn="l" defTabSz="914400" rtl="0" eaLnBrk="1" fontAlgn="auto" latinLnBrk="0" hangingPunct="1">
              <a:lnSpc>
                <a:spcPct val="100000"/>
              </a:lnSpc>
              <a:spcBef>
                <a:spcPts val="0"/>
              </a:spcBef>
              <a:spcAft>
                <a:spcPts val="0"/>
              </a:spcAft>
              <a:buClrTx/>
              <a:buSzTx/>
              <a:buFontTx/>
              <a:buNone/>
              <a:tabLst/>
              <a:defRPr/>
            </a:pPr>
            <a:endPar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7945461-F604-988D-7A6E-6E79391A4962}"/>
              </a:ext>
            </a:extLst>
          </p:cNvPr>
          <p:cNvSpPr/>
          <p:nvPr/>
        </p:nvSpPr>
        <p:spPr>
          <a:xfrm>
            <a:off x="2002175" y="5219963"/>
            <a:ext cx="312906"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615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27220" y="1"/>
            <a:ext cx="7764780" cy="5565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8229599" cy="55652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5580" y="41974"/>
            <a:ext cx="3198568" cy="492443"/>
          </a:xfrm>
          <a:prstGeom prst="rect">
            <a:avLst/>
          </a:prstGeom>
          <a:noFill/>
        </p:spPr>
        <p:txBody>
          <a:bodyPr wrap="none" rtlCol="0">
            <a:spAutoFit/>
          </a:bodyPr>
          <a:lstStyle/>
          <a:p>
            <a:r>
              <a:rPr lang="el-GR" sz="2600" b="1" dirty="0">
                <a:solidFill>
                  <a:schemeClr val="bg1"/>
                </a:solidFill>
              </a:rPr>
              <a:t>ΧΡΗΜΑΤΟΔΟΤΗΣΗ (5)</a:t>
            </a:r>
            <a:endParaRPr lang="en-GB" sz="2600" b="1" dirty="0">
              <a:solidFill>
                <a:schemeClr val="bg1"/>
              </a:solidFill>
            </a:endParaRPr>
          </a:p>
        </p:txBody>
      </p:sp>
      <p:sp>
        <p:nvSpPr>
          <p:cNvPr id="24" name="TextBox 23"/>
          <p:cNvSpPr txBox="1"/>
          <p:nvPr/>
        </p:nvSpPr>
        <p:spPr>
          <a:xfrm>
            <a:off x="2686798" y="754387"/>
            <a:ext cx="9070898" cy="1677382"/>
          </a:xfrm>
          <a:prstGeom prst="rect">
            <a:avLst/>
          </a:prstGeom>
          <a:noFill/>
        </p:spPr>
        <p:txBody>
          <a:bodyPr wrap="square" rtlCol="0">
            <a:spAutoFit/>
          </a:bodyPr>
          <a:lstStyle/>
          <a:p>
            <a:r>
              <a:rPr lang="el-GR" sz="2000" dirty="0"/>
              <a:t>Διάρκεια δραστηριότητας + 2 μέρες ταξιδιού (προαιρετικά) </a:t>
            </a:r>
            <a:r>
              <a:rPr lang="el-GR" sz="2000" dirty="0">
                <a:solidFill>
                  <a:prstClr val="black"/>
                </a:solidFill>
              </a:rPr>
              <a:t>Χ Ημερήσιο ποσό ανά συμμετέχοντα</a:t>
            </a:r>
          </a:p>
          <a:p>
            <a:r>
              <a:rPr lang="el-GR" sz="2000" dirty="0"/>
              <a:t>Οι επιλέξιμες χώρες υποδοχής χωρίζονται σε 3 κατηγορίες. </a:t>
            </a:r>
          </a:p>
          <a:p>
            <a:r>
              <a:rPr lang="el-GR" sz="2000" b="1" dirty="0"/>
              <a:t>Ποσό βάσει κατηγορίας, ανά μέρα και ανά συμμετέχοντα. </a:t>
            </a:r>
          </a:p>
          <a:p>
            <a:r>
              <a:rPr lang="el-GR" sz="2000" dirty="0"/>
              <a:t>Μετά τη 15</a:t>
            </a:r>
            <a:r>
              <a:rPr lang="el-GR" sz="2000" baseline="30000" dirty="0"/>
              <a:t>η</a:t>
            </a:r>
            <a:r>
              <a:rPr lang="el-GR" sz="2000" dirty="0"/>
              <a:t> μέρα ο οργανισμός λαμβάνει το 70% του ποσού</a:t>
            </a:r>
            <a:r>
              <a:rPr lang="el-GR" sz="2300" dirty="0"/>
              <a:t>.</a:t>
            </a:r>
            <a:endParaRPr lang="en-GB" sz="2300" dirty="0"/>
          </a:p>
        </p:txBody>
      </p:sp>
      <p:grpSp>
        <p:nvGrpSpPr>
          <p:cNvPr id="36" name="Group 35"/>
          <p:cNvGrpSpPr/>
          <p:nvPr/>
        </p:nvGrpSpPr>
        <p:grpSpPr>
          <a:xfrm>
            <a:off x="354673" y="717481"/>
            <a:ext cx="11534608" cy="1732066"/>
            <a:chOff x="359779" y="1560828"/>
            <a:chExt cx="11534608" cy="704852"/>
          </a:xfrm>
        </p:grpSpPr>
        <p:sp>
          <p:nvSpPr>
            <p:cNvPr id="37" name="Rectangle 36"/>
            <p:cNvSpPr/>
            <p:nvPr/>
          </p:nvSpPr>
          <p:spPr>
            <a:xfrm>
              <a:off x="359779" y="1560828"/>
              <a:ext cx="2200541" cy="704852"/>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ΕΞΟΔΑ</a:t>
              </a:r>
            </a:p>
            <a:p>
              <a:pPr algn="ctr"/>
              <a:r>
                <a:rPr lang="el-GR" sz="2200" b="1" dirty="0"/>
                <a:t>ΑΤΟΜΙΚΗΣ ΥΠΟΣΤΗΡΙΞΗΣ / ΔΙΑΒΙΩΣΗΣ</a:t>
              </a:r>
              <a:endParaRPr lang="en-GB" sz="2200" b="1" dirty="0"/>
            </a:p>
          </p:txBody>
        </p:sp>
        <p:cxnSp>
          <p:nvCxnSpPr>
            <p:cNvPr id="38" name="Straight Connector 37"/>
            <p:cNvCxnSpPr/>
            <p:nvPr/>
          </p:nvCxnSpPr>
          <p:spPr>
            <a:xfrm>
              <a:off x="2331720" y="2261898"/>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6262"/>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637" y="3142425"/>
            <a:ext cx="12163363" cy="1038596"/>
            <a:chOff x="359779" y="1391904"/>
            <a:chExt cx="11530903" cy="1038596"/>
          </a:xfrm>
        </p:grpSpPr>
        <p:sp>
          <p:nvSpPr>
            <p:cNvPr id="68" name="Rectangle 67"/>
            <p:cNvSpPr/>
            <p:nvPr/>
          </p:nvSpPr>
          <p:spPr>
            <a:xfrm>
              <a:off x="359779" y="1391904"/>
              <a:ext cx="5751878"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ΟΜΑΔΑ 1: </a:t>
              </a:r>
              <a:endParaRPr lang="en-US" sz="2000" b="1" dirty="0"/>
            </a:p>
            <a:p>
              <a:pPr algn="ctr"/>
              <a:r>
                <a:rPr lang="el-GR" sz="1600" b="1" dirty="0"/>
                <a:t>Αυστρία, Βέλγιο, Γαλλία, Δανία, Φινλανδία, Γερμανία, Ισλανδία, Ιρλανδία, Ιταλία, Λιχτενστάιν, Λουξεμβούργο, Ολλανδία, Νορβηγία, Σουηδία </a:t>
              </a:r>
              <a:endParaRPr lang="en-GB" sz="1600" b="1" dirty="0"/>
            </a:p>
          </p:txBody>
        </p:sp>
        <p:cxnSp>
          <p:nvCxnSpPr>
            <p:cNvPr id="69" name="Straight Connector 68"/>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8015" y="1404604"/>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239281" y="2368700"/>
            <a:ext cx="2316393" cy="861774"/>
          </a:xfrm>
          <a:prstGeom prst="rect">
            <a:avLst/>
          </a:prstGeom>
        </p:spPr>
        <p:txBody>
          <a:bodyPr wrap="square">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Ημερήσιο ποσό για εκπαιδευομένους</a:t>
            </a:r>
            <a:endParaRPr lang="en-US" b="1" dirty="0">
              <a:latin typeface="Calibri" panose="020F0502020204030204" pitchFamily="34" charset="0"/>
              <a:ea typeface="Calibri" panose="020F0502020204030204" pitchFamily="34" charset="0"/>
              <a:cs typeface="Calibri" panose="020F0502020204030204" pitchFamily="34" charset="0"/>
            </a:endParaRPr>
          </a:p>
          <a:p>
            <a:pPr algn="ctr"/>
            <a:r>
              <a:rPr lang="en-US" sz="1400" b="1" dirty="0">
                <a:highlight>
                  <a:srgbClr val="FFFF00"/>
                </a:highlight>
                <a:latin typeface="Calibri" panose="020F0502020204030204" pitchFamily="34" charset="0"/>
                <a:ea typeface="Calibri" panose="020F0502020204030204" pitchFamily="34" charset="0"/>
                <a:cs typeface="Calibri" panose="020F0502020204030204" pitchFamily="34" charset="0"/>
              </a:rPr>
              <a:t>VET&amp;ADU</a:t>
            </a:r>
            <a:endParaRPr lang="en-GB" sz="1400"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36616" y="4179996"/>
            <a:ext cx="12302760" cy="130065"/>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1" name="Group 120"/>
          <p:cNvGrpSpPr/>
          <p:nvPr/>
        </p:nvGrpSpPr>
        <p:grpSpPr>
          <a:xfrm>
            <a:off x="28637" y="4299258"/>
            <a:ext cx="12139297" cy="1038596"/>
            <a:chOff x="359780" y="1391904"/>
            <a:chExt cx="11530902" cy="1038596"/>
          </a:xfrm>
        </p:grpSpPr>
        <p:sp>
          <p:nvSpPr>
            <p:cNvPr id="122" name="Rectangle 121"/>
            <p:cNvSpPr/>
            <p:nvPr/>
          </p:nvSpPr>
          <p:spPr>
            <a:xfrm>
              <a:off x="359780" y="1391904"/>
              <a:ext cx="5763281"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ΟΜΑΔΑ 2: </a:t>
              </a:r>
              <a:endParaRPr lang="en-US" sz="2000" b="1" dirty="0"/>
            </a:p>
            <a:p>
              <a:pPr algn="ctr"/>
              <a:r>
                <a:rPr lang="el-GR" sz="1600" b="1" dirty="0"/>
                <a:t>Κύπρος, Τσεχία, Εσθονία, Ελλάδα, Λετονία, Μάλτα, Πορτογαλία, Σλοβακία, Σλοβενία, Ισπανία </a:t>
              </a:r>
              <a:endParaRPr lang="en-GB" sz="1600" b="1" dirty="0"/>
            </a:p>
          </p:txBody>
        </p:sp>
        <p:cxnSp>
          <p:nvCxnSpPr>
            <p:cNvPr id="123" name="Straight Connector 122"/>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36616" y="5307375"/>
            <a:ext cx="12383147" cy="240117"/>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6" name="Group 125"/>
          <p:cNvGrpSpPr/>
          <p:nvPr/>
        </p:nvGrpSpPr>
        <p:grpSpPr>
          <a:xfrm>
            <a:off x="28637" y="5542287"/>
            <a:ext cx="12163363" cy="1099556"/>
            <a:chOff x="359780" y="1391904"/>
            <a:chExt cx="11553762" cy="1099556"/>
          </a:xfrm>
        </p:grpSpPr>
        <p:sp>
          <p:nvSpPr>
            <p:cNvPr id="127" name="Rectangle 126"/>
            <p:cNvSpPr/>
            <p:nvPr/>
          </p:nvSpPr>
          <p:spPr>
            <a:xfrm>
              <a:off x="359780" y="1391904"/>
              <a:ext cx="5763281" cy="109955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ΟΜΑΔΑ 3: </a:t>
              </a:r>
              <a:endParaRPr lang="en-US" sz="2000" b="1" dirty="0"/>
            </a:p>
            <a:p>
              <a:pPr lvl="1" algn="ctr"/>
              <a:r>
                <a:rPr lang="el-GR" sz="1600" b="1" dirty="0"/>
                <a:t>Βουλγαρία, Κροατία, Ουγγαρία, Λιθουανία, Πολωνία, Ρουμανία, Σερβία, Βόρεια Μακεδονία, Τουρκία </a:t>
              </a:r>
              <a:endParaRPr lang="en-GB" sz="1600" b="1" dirty="0"/>
            </a:p>
          </p:txBody>
        </p:sp>
        <p:cxnSp>
          <p:nvCxnSpPr>
            <p:cNvPr id="128" name="Straight Connector 127"/>
            <p:cNvCxnSpPr/>
            <p:nvPr/>
          </p:nvCxnSpPr>
          <p:spPr>
            <a:xfrm>
              <a:off x="2350875" y="247622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5998202" y="2493837"/>
            <a:ext cx="2500077" cy="646331"/>
          </a:xfrm>
          <a:prstGeom prst="rect">
            <a:avLst/>
          </a:prstGeom>
        </p:spPr>
        <p:txBody>
          <a:bodyPr wrap="square">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Ημερήσιο ποσό για προσωπικό / συνοδό</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6467746" y="4621967"/>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169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3" name="Rectangle 132"/>
          <p:cNvSpPr/>
          <p:nvPr/>
        </p:nvSpPr>
        <p:spPr>
          <a:xfrm>
            <a:off x="8757276" y="3446279"/>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127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4" name="Rectangle 133"/>
          <p:cNvSpPr/>
          <p:nvPr/>
        </p:nvSpPr>
        <p:spPr>
          <a:xfrm>
            <a:off x="6467746" y="3480860"/>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191</a:t>
            </a:r>
            <a:r>
              <a:rPr lang="en-US" sz="2200" dirty="0">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134"/>
          <p:cNvSpPr/>
          <p:nvPr/>
        </p:nvSpPr>
        <p:spPr>
          <a:xfrm>
            <a:off x="8757276" y="5814651"/>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93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6" name="Rectangle 135"/>
          <p:cNvSpPr/>
          <p:nvPr/>
        </p:nvSpPr>
        <p:spPr>
          <a:xfrm>
            <a:off x="8757276" y="4658442"/>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110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136"/>
          <p:cNvSpPr/>
          <p:nvPr/>
        </p:nvSpPr>
        <p:spPr>
          <a:xfrm>
            <a:off x="6467746" y="5826630"/>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148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0881C8F-1C7E-5474-6D44-09755A57297B}"/>
              </a:ext>
            </a:extLst>
          </p:cNvPr>
          <p:cNvSpPr/>
          <p:nvPr/>
        </p:nvSpPr>
        <p:spPr>
          <a:xfrm>
            <a:off x="10465330" y="2353627"/>
            <a:ext cx="1874046" cy="923330"/>
          </a:xfrm>
          <a:prstGeom prst="rect">
            <a:avLst/>
          </a:prstGeom>
        </p:spPr>
        <p:txBody>
          <a:bodyPr wrap="square">
            <a:spAutoFit/>
          </a:bodyPr>
          <a:lstStyle/>
          <a:p>
            <a:pPr algn="ctr"/>
            <a:r>
              <a:rPr lang="el-GR" b="1" dirty="0">
                <a:latin typeface="Calibri" panose="020F0502020204030204" pitchFamily="34" charset="0"/>
                <a:ea typeface="Calibri" panose="020F0502020204030204" pitchFamily="34" charset="0"/>
                <a:cs typeface="Calibri" panose="020F0502020204030204" pitchFamily="34" charset="0"/>
              </a:rPr>
              <a:t>Ημερήσιο ποσό για μαθητές</a:t>
            </a:r>
            <a:endParaRPr lang="en-US" b="1" dirty="0">
              <a:latin typeface="Calibri" panose="020F0502020204030204" pitchFamily="34" charset="0"/>
              <a:ea typeface="Calibri" panose="020F0502020204030204" pitchFamily="34" charset="0"/>
              <a:cs typeface="Calibri" panose="020F0502020204030204" pitchFamily="34" charset="0"/>
            </a:endParaRPr>
          </a:p>
          <a:p>
            <a:pPr algn="ctr"/>
            <a:r>
              <a:rPr lang="en-US" sz="1400" b="1" dirty="0">
                <a:highlight>
                  <a:srgbClr val="FFFF00"/>
                </a:highlight>
                <a:latin typeface="Calibri" panose="020F0502020204030204" pitchFamily="34" charset="0"/>
                <a:ea typeface="Calibri" panose="020F0502020204030204" pitchFamily="34" charset="0"/>
                <a:cs typeface="Calibri" panose="020F0502020204030204" pitchFamily="34" charset="0"/>
              </a:rPr>
              <a:t>SCH</a:t>
            </a:r>
            <a:r>
              <a:rPr lang="el-GR" b="1" dirty="0">
                <a:latin typeface="Calibri" panose="020F0502020204030204" pitchFamily="34" charset="0"/>
                <a:ea typeface="Calibri" panose="020F0502020204030204" pitchFamily="34" charset="0"/>
                <a:cs typeface="Calibri" panose="020F0502020204030204" pitchFamily="34" charset="0"/>
              </a:rPr>
              <a:t> </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C228835-C7E7-E71A-DD7C-9066CAAC0058}"/>
              </a:ext>
            </a:extLst>
          </p:cNvPr>
          <p:cNvSpPr/>
          <p:nvPr/>
        </p:nvSpPr>
        <p:spPr>
          <a:xfrm>
            <a:off x="10679387" y="3398787"/>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85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DED3622-9C1E-61E3-581E-702483A65E26}"/>
              </a:ext>
            </a:extLst>
          </p:cNvPr>
          <p:cNvSpPr/>
          <p:nvPr/>
        </p:nvSpPr>
        <p:spPr>
          <a:xfrm>
            <a:off x="10679387" y="4626442"/>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74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0BCD084-8AC5-82B9-03CE-9E29C8C171CE}"/>
              </a:ext>
            </a:extLst>
          </p:cNvPr>
          <p:cNvSpPr/>
          <p:nvPr/>
        </p:nvSpPr>
        <p:spPr>
          <a:xfrm>
            <a:off x="10679387" y="5813622"/>
            <a:ext cx="1280402" cy="430887"/>
          </a:xfrm>
          <a:prstGeom prst="rect">
            <a:avLst/>
          </a:prstGeom>
        </p:spPr>
        <p:txBody>
          <a:bodyPr wrap="square">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64 ΕΥΡΩ</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737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84941"/>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8321040" cy="58494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r>
              <a:rPr lang="el-GR" sz="2600" b="1" dirty="0">
                <a:solidFill>
                  <a:schemeClr val="bg1"/>
                </a:solidFill>
              </a:rPr>
              <a:t>ΧΡΗΜΑΤΟΔΟΤΗΣΗ (6)</a:t>
            </a:r>
            <a:endParaRPr lang="en-GB" sz="2600" b="1" dirty="0">
              <a:solidFill>
                <a:schemeClr val="bg1"/>
              </a:solidFill>
            </a:endParaRPr>
          </a:p>
        </p:txBody>
      </p:sp>
      <p:grpSp>
        <p:nvGrpSpPr>
          <p:cNvPr id="5" name="Group 4"/>
          <p:cNvGrpSpPr/>
          <p:nvPr/>
        </p:nvGrpSpPr>
        <p:grpSpPr>
          <a:xfrm>
            <a:off x="108571" y="2798305"/>
            <a:ext cx="11534608" cy="1057262"/>
            <a:chOff x="359779" y="2810695"/>
            <a:chExt cx="11534608" cy="1057262"/>
          </a:xfrm>
        </p:grpSpPr>
        <p:sp>
          <p:nvSpPr>
            <p:cNvPr id="51" name="Rectangle 50"/>
            <p:cNvSpPr/>
            <p:nvPr/>
          </p:nvSpPr>
          <p:spPr>
            <a:xfrm>
              <a:off x="359779" y="2810695"/>
              <a:ext cx="5122089" cy="1057262"/>
            </a:xfrm>
            <a:prstGeom prst="rect">
              <a:avLst/>
            </a:prstGeom>
            <a:solidFill>
              <a:srgbClr val="3C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ΔΙΔΑΚΤΡΑ ΣΕΜΙΝΑΡΙΩΝ</a:t>
              </a:r>
              <a:endParaRPr lang="en-GB" sz="2400" b="1" dirty="0"/>
            </a:p>
          </p:txBody>
        </p:sp>
        <p:cxnSp>
          <p:nvCxnSpPr>
            <p:cNvPr id="52" name="Straight Connector 51"/>
            <p:cNvCxnSpPr/>
            <p:nvPr/>
          </p:nvCxnSpPr>
          <p:spPr>
            <a:xfrm>
              <a:off x="2331720" y="3853717"/>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31720" y="2822395"/>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327077" y="2816273"/>
            <a:ext cx="6372042" cy="1015663"/>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Για εκπαιδεύσεις και προγράμματα κατάρτισης</a:t>
            </a:r>
          </a:p>
          <a:p>
            <a:r>
              <a:rPr lang="el-GR" sz="2000" dirty="0">
                <a:latin typeface="Calibri" panose="020F0502020204030204" pitchFamily="34" charset="0"/>
                <a:ea typeface="Calibri" panose="020F0502020204030204" pitchFamily="34" charset="0"/>
                <a:cs typeface="Calibri" panose="020F0502020204030204" pitchFamily="34" charset="0"/>
              </a:rPr>
              <a:t>80 ΕΥΡΩ ανά συμμετέχοντα (με μέγιστο αριθμό 10 μέρες) </a:t>
            </a:r>
          </a:p>
          <a:p>
            <a:r>
              <a:rPr lang="el-GR" sz="2000" dirty="0">
                <a:latin typeface="Calibri" panose="020F0502020204030204" pitchFamily="34" charset="0"/>
                <a:ea typeface="Calibri" panose="020F0502020204030204" pitchFamily="34" charset="0"/>
                <a:cs typeface="Calibri" panose="020F0502020204030204" pitchFamily="34" charset="0"/>
              </a:rPr>
              <a:t>Μέγιστο ποσό </a:t>
            </a:r>
            <a:r>
              <a:rPr lang="el-GR" sz="2000" b="1" dirty="0">
                <a:latin typeface="Calibri" panose="020F0502020204030204" pitchFamily="34" charset="0"/>
                <a:ea typeface="Calibri" panose="020F0502020204030204" pitchFamily="34" charset="0"/>
                <a:cs typeface="Calibri" panose="020F0502020204030204" pitchFamily="34" charset="0"/>
              </a:rPr>
              <a:t>800 ΕΥΡΩ </a:t>
            </a:r>
            <a:r>
              <a:rPr lang="el-GR" sz="2000" dirty="0">
                <a:latin typeface="Calibri" panose="020F0502020204030204" pitchFamily="34" charset="0"/>
                <a:ea typeface="Calibri" panose="020F0502020204030204" pitchFamily="34" charset="0"/>
                <a:cs typeface="Calibri" panose="020F0502020204030204" pitchFamily="34" charset="0"/>
              </a:rPr>
              <a:t>ανά συμμετέχοντα ανά σχέδιο</a:t>
            </a:r>
          </a:p>
        </p:txBody>
      </p:sp>
      <p:grpSp>
        <p:nvGrpSpPr>
          <p:cNvPr id="3" name="Group 2"/>
          <p:cNvGrpSpPr/>
          <p:nvPr/>
        </p:nvGrpSpPr>
        <p:grpSpPr>
          <a:xfrm>
            <a:off x="108571" y="3997179"/>
            <a:ext cx="11562288" cy="1152887"/>
            <a:chOff x="332098" y="4016148"/>
            <a:chExt cx="11562288" cy="1152887"/>
          </a:xfrm>
        </p:grpSpPr>
        <p:sp>
          <p:nvSpPr>
            <p:cNvPr id="59" name="Rectangle 58"/>
            <p:cNvSpPr/>
            <p:nvPr/>
          </p:nvSpPr>
          <p:spPr>
            <a:xfrm>
              <a:off x="332098" y="4016148"/>
              <a:ext cx="5122089" cy="11528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ΠΡΟΠΑΡΑΣΚΕΥΑΣΤΙΚΕΣ ΕΠΙΣΚΕΨΕΙΣ</a:t>
              </a:r>
              <a:endParaRPr lang="en-GB" sz="2400" b="1" dirty="0"/>
            </a:p>
          </p:txBody>
        </p:sp>
        <p:cxnSp>
          <p:nvCxnSpPr>
            <p:cNvPr id="60" name="Straight Connector 59"/>
            <p:cNvCxnSpPr/>
            <p:nvPr/>
          </p:nvCxnSpPr>
          <p:spPr>
            <a:xfrm>
              <a:off x="2331719" y="5153921"/>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04039" y="4022415"/>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5360023" y="4090973"/>
            <a:ext cx="5922034" cy="1015663"/>
          </a:xfrm>
          <a:prstGeom prst="rect">
            <a:avLst/>
          </a:prstGeom>
        </p:spPr>
        <p:txBody>
          <a:bodyPr wrap="square">
            <a:spAutoFit/>
          </a:bodyPr>
          <a:lstStyle/>
          <a:p>
            <a:r>
              <a:rPr lang="el-GR" sz="2000" dirty="0">
                <a:latin typeface="Calibri" panose="020F0502020204030204" pitchFamily="34" charset="0"/>
                <a:ea typeface="Calibri" panose="020F0502020204030204" pitchFamily="34" charset="0"/>
                <a:cs typeface="Calibri" panose="020F0502020204030204" pitchFamily="34" charset="0"/>
              </a:rPr>
              <a:t>Ταξιδιωτικά έξοδα και έξοδα διαβίωσης για όλη τη διάρκεια της επίσκεψης</a:t>
            </a:r>
          </a:p>
          <a:p>
            <a:r>
              <a:rPr lang="el-GR" sz="2000" b="1" dirty="0">
                <a:latin typeface="Calibri" panose="020F0502020204030204" pitchFamily="34" charset="0"/>
                <a:ea typeface="Calibri" panose="020F0502020204030204" pitchFamily="34" charset="0"/>
                <a:cs typeface="Calibri" panose="020F0502020204030204" pitchFamily="34" charset="0"/>
              </a:rPr>
              <a:t>680 ΕΥΡΩ ανά συμμετέχοντα</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7915" y="5757597"/>
            <a:ext cx="800068" cy="685416"/>
          </a:xfrm>
          <a:prstGeom prst="rect">
            <a:avLst/>
          </a:prstGeom>
        </p:spPr>
      </p:pic>
      <p:grpSp>
        <p:nvGrpSpPr>
          <p:cNvPr id="6" name="Group 5"/>
          <p:cNvGrpSpPr/>
          <p:nvPr/>
        </p:nvGrpSpPr>
        <p:grpSpPr>
          <a:xfrm>
            <a:off x="108571" y="958856"/>
            <a:ext cx="11785815" cy="1665541"/>
            <a:chOff x="108571" y="958856"/>
            <a:chExt cx="11785815" cy="1665541"/>
          </a:xfrm>
        </p:grpSpPr>
        <p:sp>
          <p:nvSpPr>
            <p:cNvPr id="24" name="Rectangle 23"/>
            <p:cNvSpPr/>
            <p:nvPr/>
          </p:nvSpPr>
          <p:spPr>
            <a:xfrm>
              <a:off x="108571" y="958856"/>
              <a:ext cx="5122089" cy="166554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ΓΛΩΣΣΙΚΗ ΥΠΟΣΤΗΡΙΞΗ</a:t>
              </a:r>
              <a:endParaRPr lang="en-GB" sz="2400" b="1" dirty="0"/>
            </a:p>
          </p:txBody>
        </p:sp>
        <p:cxnSp>
          <p:nvCxnSpPr>
            <p:cNvPr id="25" name="Straight Connector 24"/>
            <p:cNvCxnSpPr/>
            <p:nvPr/>
          </p:nvCxnSpPr>
          <p:spPr>
            <a:xfrm>
              <a:off x="2304039" y="26110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31719" y="9687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5327077" y="980676"/>
            <a:ext cx="4931215" cy="1477328"/>
          </a:xfrm>
          <a:prstGeom prst="rect">
            <a:avLst/>
          </a:prstGeom>
        </p:spPr>
        <p:txBody>
          <a:bodyPr wrap="square">
            <a:spAutoFit/>
          </a:bodyPr>
          <a:lstStyle/>
          <a:p>
            <a:r>
              <a:rPr lang="el-GR" sz="1400" dirty="0">
                <a:latin typeface="Calibri" panose="020F0502020204030204" pitchFamily="34" charset="0"/>
                <a:ea typeface="Calibri" panose="020F0502020204030204" pitchFamily="34" charset="0"/>
                <a:cs typeface="Calibri" panose="020F0502020204030204" pitchFamily="34" charset="0"/>
              </a:rPr>
              <a:t>Για εκμάθηση γλώσσας για κινητικότητες προσωπικού σε σκιώδη εργασία, σε άσκηση καθηκόντων διδασκαλίας ή εκπαιδευομένων σε βραχύχρονη ή μακροχρόνια κινητικότητα και εάν η γλώσσα ή το απαιτούμενο επίπεδο της δεν υπάρχουν στο OLS ή εάν ο συμμετέχοντας είναι με λιγότερες ευκαιρίες </a:t>
            </a:r>
          </a:p>
          <a:p>
            <a:r>
              <a:rPr lang="el-GR" sz="2000" b="1" dirty="0">
                <a:latin typeface="Calibri" panose="020F0502020204030204" pitchFamily="34" charset="0"/>
                <a:ea typeface="Calibri" panose="020F0502020204030204" pitchFamily="34" charset="0"/>
                <a:cs typeface="Calibri" panose="020F0502020204030204" pitchFamily="34" charset="0"/>
              </a:rPr>
              <a:t>150 ΕΥΡΩ ανά συμμετέχοντα </a:t>
            </a:r>
          </a:p>
        </p:txBody>
      </p:sp>
      <p:grpSp>
        <p:nvGrpSpPr>
          <p:cNvPr id="4" name="Group 3"/>
          <p:cNvGrpSpPr/>
          <p:nvPr/>
        </p:nvGrpSpPr>
        <p:grpSpPr>
          <a:xfrm>
            <a:off x="108571" y="5297085"/>
            <a:ext cx="11785816" cy="1298078"/>
            <a:chOff x="108571" y="5297085"/>
            <a:chExt cx="11785816" cy="1298078"/>
          </a:xfrm>
        </p:grpSpPr>
        <p:sp>
          <p:nvSpPr>
            <p:cNvPr id="28" name="Rectangle 27"/>
            <p:cNvSpPr/>
            <p:nvPr/>
          </p:nvSpPr>
          <p:spPr>
            <a:xfrm>
              <a:off x="108571" y="5305516"/>
              <a:ext cx="5122089" cy="1289647"/>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ΣΤΗΡΙΞΗ ΟΡΓΑΝΙΣΜΟΥ ΓΙΑ ΣΥΜΜΕΤΕΧΟΝΤΕΣ ΜΕ ΛΙΓΟΤΕΡΕΣ ΕΥΚΑΙΡΙΕΣ</a:t>
              </a:r>
              <a:endParaRPr lang="en-GB" sz="2400" b="1" dirty="0"/>
            </a:p>
          </p:txBody>
        </p:sp>
        <p:cxnSp>
          <p:nvCxnSpPr>
            <p:cNvPr id="29" name="Straight Connector 28"/>
            <p:cNvCxnSpPr/>
            <p:nvPr/>
          </p:nvCxnSpPr>
          <p:spPr>
            <a:xfrm>
              <a:off x="2331720" y="6570429"/>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1719" y="5297085"/>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5360023" y="5412914"/>
            <a:ext cx="5215562" cy="1015663"/>
          </a:xfrm>
          <a:prstGeom prst="rect">
            <a:avLst/>
          </a:prstGeom>
        </p:spPr>
        <p:txBody>
          <a:bodyPr wrap="square">
            <a:spAutoFit/>
          </a:bodyPr>
          <a:lstStyle/>
          <a:p>
            <a:r>
              <a:rPr lang="el-GR" sz="2000" b="1" dirty="0">
                <a:latin typeface="Calibri" panose="020F0502020204030204" pitchFamily="34" charset="0"/>
                <a:ea typeface="Calibri" panose="020F0502020204030204" pitchFamily="34" charset="0"/>
                <a:cs typeface="Calibri" panose="020F0502020204030204" pitchFamily="34" charset="0"/>
              </a:rPr>
              <a:t>125 ΕΥΡΩ ανά συμμετέχοντα </a:t>
            </a:r>
            <a:r>
              <a:rPr lang="el-GR" sz="2000" dirty="0">
                <a:latin typeface="Calibri" panose="020F0502020204030204" pitchFamily="34" charset="0"/>
                <a:ea typeface="Calibri" panose="020F0502020204030204" pitchFamily="34" charset="0"/>
                <a:cs typeface="Calibri" panose="020F0502020204030204" pitchFamily="34" charset="0"/>
              </a:rPr>
              <a:t>που ανήκει στην κατηγορία ατόμων με λιγότερες ευκαιρίες (προσωπικό και εκπαιδευόμενοι/ μαθητές)</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B866A07C-DFA3-5362-D2D2-5DC979D3ED1B}"/>
              </a:ext>
            </a:extLst>
          </p:cNvPr>
          <p:cNvSpPr/>
          <p:nvPr/>
        </p:nvSpPr>
        <p:spPr>
          <a:xfrm>
            <a:off x="10258292" y="1055539"/>
            <a:ext cx="1859245" cy="1378379"/>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l-GR" sz="1400" b="1" dirty="0"/>
              <a:t>+150 ΕΥΡΩ </a:t>
            </a:r>
            <a:r>
              <a:rPr lang="el-GR" sz="1400" dirty="0">
                <a:solidFill>
                  <a:schemeClr val="tx1"/>
                </a:solidFill>
              </a:rPr>
              <a:t>ανά συμμετέχοντα σε μακρόχρονη κινητικότητα</a:t>
            </a:r>
            <a:endParaRPr lang="en-US" sz="1400" dirty="0">
              <a:solidFill>
                <a:schemeClr val="tx1"/>
              </a:solidFill>
            </a:endParaRPr>
          </a:p>
        </p:txBody>
      </p:sp>
    </p:spTree>
    <p:extLst>
      <p:ext uri="{BB962C8B-B14F-4D97-AF65-F5344CB8AC3E}">
        <p14:creationId xmlns:p14="http://schemas.microsoft.com/office/powerpoint/2010/main" val="356582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11980" y="0"/>
            <a:ext cx="7780020" cy="55719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2686" y="1"/>
            <a:ext cx="8226914" cy="557194"/>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387460" y="64752"/>
            <a:ext cx="3198568" cy="492443"/>
          </a:xfrm>
          <a:prstGeom prst="rect">
            <a:avLst/>
          </a:prstGeom>
          <a:noFill/>
        </p:spPr>
        <p:txBody>
          <a:bodyPr wrap="none" rtlCol="0">
            <a:spAutoFit/>
          </a:bodyPr>
          <a:lstStyle/>
          <a:p>
            <a:r>
              <a:rPr lang="el-GR" sz="2600" b="1" dirty="0">
                <a:solidFill>
                  <a:schemeClr val="bg1"/>
                </a:solidFill>
              </a:rPr>
              <a:t>ΧΡΗΜΑΤΟΔΟΤΗΣΗ (7)</a:t>
            </a:r>
            <a:endParaRPr lang="en-GB" sz="2600" b="1" dirty="0">
              <a:solidFill>
                <a:schemeClr val="bg1"/>
              </a:solidFill>
            </a:endParaRPr>
          </a:p>
        </p:txBody>
      </p:sp>
      <p:grpSp>
        <p:nvGrpSpPr>
          <p:cNvPr id="3" name="Group 2"/>
          <p:cNvGrpSpPr/>
          <p:nvPr/>
        </p:nvGrpSpPr>
        <p:grpSpPr>
          <a:xfrm>
            <a:off x="369876" y="1737896"/>
            <a:ext cx="11534608" cy="1635493"/>
            <a:chOff x="369876" y="1737896"/>
            <a:chExt cx="11534608" cy="1973903"/>
          </a:xfrm>
        </p:grpSpPr>
        <p:sp>
          <p:nvSpPr>
            <p:cNvPr id="37" name="Rectangle 36"/>
            <p:cNvSpPr/>
            <p:nvPr/>
          </p:nvSpPr>
          <p:spPr>
            <a:xfrm>
              <a:off x="369876" y="1737896"/>
              <a:ext cx="5122089" cy="1973903"/>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ΣΤΗΡΙΞΗ ΣΥΜΜΕΤΕΧΟΝΤΩΝ ΜΕ ΛΙΓΟΤΕΡΕΣ ΕΥΚΑΙΡΙΕΣ</a:t>
              </a:r>
              <a:endParaRPr lang="en-GB" sz="2400" b="1" dirty="0"/>
            </a:p>
          </p:txBody>
        </p:sp>
        <p:cxnSp>
          <p:nvCxnSpPr>
            <p:cNvPr id="38" name="Straight Connector 37"/>
            <p:cNvCxnSpPr/>
            <p:nvPr/>
          </p:nvCxnSpPr>
          <p:spPr>
            <a:xfrm>
              <a:off x="2341817" y="3701252"/>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752427"/>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5580546" y="1891219"/>
            <a:ext cx="6225259" cy="1323439"/>
          </a:xfrm>
          <a:prstGeom prst="rect">
            <a:avLst/>
          </a:prstGeom>
        </p:spPr>
        <p:txBody>
          <a:bodyPr wrap="square">
            <a:spAutoFit/>
          </a:bodyPr>
          <a:lstStyle/>
          <a:p>
            <a:r>
              <a:rPr lang="el-GR" sz="2000" b="1" dirty="0">
                <a:latin typeface="Calibri" panose="020F0502020204030204" pitchFamily="34" charset="0"/>
                <a:ea typeface="Calibri" panose="020F0502020204030204" pitchFamily="34" charset="0"/>
                <a:cs typeface="Calibri" panose="020F0502020204030204" pitchFamily="34" charset="0"/>
              </a:rPr>
              <a:t>100% </a:t>
            </a:r>
            <a:r>
              <a:rPr lang="el-GR" sz="2000" dirty="0">
                <a:latin typeface="Calibri" panose="020F0502020204030204" pitchFamily="34" charset="0"/>
                <a:ea typeface="Calibri" panose="020F0502020204030204" pitchFamily="34" charset="0"/>
                <a:cs typeface="Calibri" panose="020F0502020204030204" pitchFamily="34" charset="0"/>
              </a:rPr>
              <a:t>κάλυψη των επιπλέον εξόδων για τον </a:t>
            </a:r>
            <a:r>
              <a:rPr lang="el-GR" sz="2000" b="1" dirty="0">
                <a:latin typeface="Calibri" panose="020F0502020204030204" pitchFamily="34" charset="0"/>
                <a:ea typeface="Calibri" panose="020F0502020204030204" pitchFamily="34" charset="0"/>
                <a:cs typeface="Calibri" panose="020F0502020204030204" pitchFamily="34" charset="0"/>
              </a:rPr>
              <a:t>συμμετέχοντα με λιγότερες ευκαιρίες</a:t>
            </a:r>
            <a:r>
              <a:rPr lang="el-GR" sz="2000" dirty="0">
                <a:latin typeface="Calibri" panose="020F0502020204030204" pitchFamily="34" charset="0"/>
                <a:ea typeface="Calibri" panose="020F0502020204030204" pitchFamily="34" charset="0"/>
                <a:cs typeface="Calibri" panose="020F0502020204030204" pitchFamily="34" charset="0"/>
              </a:rPr>
              <a:t> και τον </a:t>
            </a:r>
            <a:r>
              <a:rPr lang="el-GR" sz="2000" b="1" dirty="0">
                <a:latin typeface="Calibri" panose="020F0502020204030204" pitchFamily="34" charset="0"/>
                <a:ea typeface="Calibri" panose="020F0502020204030204" pitchFamily="34" charset="0"/>
                <a:cs typeface="Calibri" panose="020F0502020204030204" pitchFamily="34" charset="0"/>
              </a:rPr>
              <a:t>συνοδό</a:t>
            </a:r>
            <a:r>
              <a:rPr lang="el-GR" sz="2000" dirty="0">
                <a:latin typeface="Calibri" panose="020F0502020204030204" pitchFamily="34" charset="0"/>
                <a:ea typeface="Calibri" panose="020F0502020204030204" pitchFamily="34" charset="0"/>
                <a:cs typeface="Calibri" panose="020F0502020204030204" pitchFamily="34" charset="0"/>
              </a:rPr>
              <a:t> του, που δεν καλύπτονται από </a:t>
            </a:r>
            <a:r>
              <a:rPr lang="el-GR" sz="2000" b="1" dirty="0">
                <a:latin typeface="Calibri" panose="020F0502020204030204" pitchFamily="34" charset="0"/>
                <a:ea typeface="Calibri" panose="020F0502020204030204" pitchFamily="34" charset="0"/>
                <a:cs typeface="Calibri" panose="020F0502020204030204" pitchFamily="34" charset="0"/>
              </a:rPr>
              <a:t>ταξιδιωτικά</a:t>
            </a:r>
            <a:r>
              <a:rPr lang="el-GR" sz="2000" dirty="0">
                <a:latin typeface="Calibri" panose="020F0502020204030204" pitchFamily="34" charset="0"/>
                <a:ea typeface="Calibri" panose="020F0502020204030204" pitchFamily="34" charset="0"/>
                <a:cs typeface="Calibri" panose="020F0502020204030204" pitchFamily="34" charset="0"/>
              </a:rPr>
              <a:t> ή/και </a:t>
            </a:r>
            <a:r>
              <a:rPr lang="el-GR" sz="2000" b="1" dirty="0">
                <a:latin typeface="Calibri" panose="020F0502020204030204" pitchFamily="34" charset="0"/>
                <a:ea typeface="Calibri" panose="020F0502020204030204" pitchFamily="34" charset="0"/>
                <a:cs typeface="Calibri" panose="020F0502020204030204" pitchFamily="34" charset="0"/>
              </a:rPr>
              <a:t>έξοδα</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b="1" dirty="0">
                <a:latin typeface="Calibri" panose="020F0502020204030204" pitchFamily="34" charset="0"/>
                <a:ea typeface="Calibri" panose="020F0502020204030204" pitchFamily="34" charset="0"/>
                <a:cs typeface="Calibri" panose="020F0502020204030204" pitchFamily="34" charset="0"/>
              </a:rPr>
              <a:t>διαβίωσης</a:t>
            </a:r>
            <a:endParaRPr lang="en-GB" sz="2000" b="1" dirty="0">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p:cNvGrpSpPr/>
          <p:nvPr/>
        </p:nvGrpSpPr>
        <p:grpSpPr>
          <a:xfrm>
            <a:off x="351742" y="4089682"/>
            <a:ext cx="11586366" cy="2167683"/>
            <a:chOff x="369876" y="4250623"/>
            <a:chExt cx="11552192" cy="1598390"/>
          </a:xfrm>
        </p:grpSpPr>
        <p:sp>
          <p:nvSpPr>
            <p:cNvPr id="51" name="Rectangle 50"/>
            <p:cNvSpPr/>
            <p:nvPr/>
          </p:nvSpPr>
          <p:spPr>
            <a:xfrm>
              <a:off x="369876" y="4250623"/>
              <a:ext cx="5122089" cy="1598390"/>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ΕΚΤΑΚΤΕΣ ΔΑΠΑΝΕΣ</a:t>
              </a:r>
              <a:endParaRPr lang="en-GB" sz="2400" b="1" dirty="0"/>
            </a:p>
          </p:txBody>
        </p:sp>
        <p:cxnSp>
          <p:nvCxnSpPr>
            <p:cNvPr id="52" name="Straight Connector 51"/>
            <p:cNvCxnSpPr/>
            <p:nvPr/>
          </p:nvCxnSpPr>
          <p:spPr>
            <a:xfrm>
              <a:off x="2359400" y="5837773"/>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59401" y="42550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657222" y="4241884"/>
            <a:ext cx="6280886" cy="2031325"/>
          </a:xfrm>
          <a:prstGeom prst="rect">
            <a:avLst/>
          </a:prstGeom>
        </p:spPr>
        <p:txBody>
          <a:bodyPr wrap="square">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80% των πραγματικών εξόδων</a:t>
            </a:r>
          </a:p>
          <a:p>
            <a:r>
              <a:rPr lang="el-GR" dirty="0">
                <a:latin typeface="Calibri" panose="020F0502020204030204" pitchFamily="34" charset="0"/>
                <a:ea typeface="Calibri" panose="020F0502020204030204" pitchFamily="34" charset="0"/>
                <a:cs typeface="Calibri" panose="020F0502020204030204" pitchFamily="34" charset="0"/>
              </a:rPr>
              <a:t>Για ακριβά ταξίδια</a:t>
            </a:r>
            <a:r>
              <a:rPr lang="el-GR" b="1"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(για το προσωπικό, εκπαιδευόμενους και συνοδούς), όταν η</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err="1">
                <a:latin typeface="Calibri" panose="020F0502020204030204" pitchFamily="34" charset="0"/>
                <a:ea typeface="Calibri" panose="020F0502020204030204" pitchFamily="34" charset="0"/>
                <a:cs typeface="Calibri" panose="020F0502020204030204" pitchFamily="34" charset="0"/>
              </a:rPr>
              <a:t>μοναδιαία</a:t>
            </a:r>
            <a:r>
              <a:rPr lang="el-GR" dirty="0">
                <a:latin typeface="Calibri" panose="020F0502020204030204" pitchFamily="34" charset="0"/>
                <a:ea typeface="Calibri" panose="020F0502020204030204" pitchFamily="34" charset="0"/>
                <a:cs typeface="Calibri" panose="020F0502020204030204" pitchFamily="34" charset="0"/>
              </a:rPr>
              <a:t> χρηματοδότηση για ταξιδιωτικά, δεν καλύπτει τουλάχιστον το 70% του πραγματικού κόστους</a:t>
            </a:r>
          </a:p>
          <a:p>
            <a:endParaRPr lang="el-GR" b="1" dirty="0">
              <a:latin typeface="Calibri" panose="020F0502020204030204" pitchFamily="34" charset="0"/>
              <a:ea typeface="Calibri" panose="020F0502020204030204" pitchFamily="34" charset="0"/>
              <a:cs typeface="Calibri" panose="020F0502020204030204" pitchFamily="34" charset="0"/>
            </a:endParaRPr>
          </a:p>
          <a:p>
            <a:r>
              <a:rPr lang="el-GR" b="1" dirty="0">
                <a:latin typeface="Calibri" panose="020F0502020204030204" pitchFamily="34" charset="0"/>
                <a:ea typeface="Calibri" panose="020F0502020204030204" pitchFamily="34" charset="0"/>
                <a:cs typeface="Calibri" panose="020F0502020204030204" pitchFamily="34" charset="0"/>
              </a:rPr>
              <a:t>100% των πραγματικών εξόδων </a:t>
            </a:r>
          </a:p>
          <a:p>
            <a:r>
              <a:rPr lang="el-GR" dirty="0">
                <a:latin typeface="Calibri" panose="020F0502020204030204" pitchFamily="34" charset="0"/>
                <a:ea typeface="Calibri" panose="020F0502020204030204" pitchFamily="34" charset="0"/>
                <a:cs typeface="Calibri" panose="020F0502020204030204" pitchFamily="34" charset="0"/>
              </a:rPr>
              <a:t>για θεωρήσεις εισόδου, άδεια διαμονής, εμβολιασμούς </a:t>
            </a:r>
          </a:p>
        </p:txBody>
      </p:sp>
      <p:sp>
        <p:nvSpPr>
          <p:cNvPr id="24" name="Rectangle 23"/>
          <p:cNvSpPr/>
          <p:nvPr/>
        </p:nvSpPr>
        <p:spPr>
          <a:xfrm>
            <a:off x="450445" y="941986"/>
            <a:ext cx="10724236" cy="492443"/>
          </a:xfrm>
          <a:prstGeom prst="rect">
            <a:avLst/>
          </a:prstGeom>
        </p:spPr>
        <p:txBody>
          <a:bodyPr wrap="square">
            <a:spAutoFit/>
          </a:bodyPr>
          <a:lstStyle/>
          <a:p>
            <a:r>
              <a:rPr lang="el-GR" sz="2600" b="1" dirty="0">
                <a:latin typeface="Calibri" panose="020F0502020204030204" pitchFamily="34" charset="0"/>
                <a:ea typeface="Calibri" panose="020F0502020204030204" pitchFamily="34" charset="0"/>
                <a:cs typeface="Calibri" panose="020F0502020204030204" pitchFamily="34" charset="0"/>
              </a:rPr>
              <a:t>ΒΑΣΕΙ ΠΡΑΓΜΑΤΙΚΩΝ ΕΞΟΔΩΝ, βάσει αποδείξεων:</a:t>
            </a:r>
            <a:endParaRPr lang="en-GB" sz="26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354EA077-6D06-AD7A-7EA6-D5705162CC8F}"/>
              </a:ext>
            </a:extLst>
          </p:cNvPr>
          <p:cNvSpPr/>
          <p:nvPr/>
        </p:nvSpPr>
        <p:spPr>
          <a:xfrm>
            <a:off x="5488983" y="3429000"/>
            <a:ext cx="6449124" cy="55719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l-GR" b="1" i="0" u="none" strike="noStrike" dirty="0">
                <a:effectLst/>
                <a:hlinkClick r:id="rId3"/>
              </a:rPr>
              <a:t>Στρατηγική του ΙΔΕΠ Διά Βίου Μάθησης για την ένταξη και την πολυμορφία στο πλαίσιο του Erasmus+</a:t>
            </a:r>
            <a:endParaRPr lang="en-US" b="1" dirty="0"/>
          </a:p>
        </p:txBody>
      </p:sp>
      <p:sp>
        <p:nvSpPr>
          <p:cNvPr id="6" name="Arrow: Curved Right 5">
            <a:extLst>
              <a:ext uri="{FF2B5EF4-FFF2-40B4-BE49-F238E27FC236}">
                <a16:creationId xmlns:a16="http://schemas.microsoft.com/office/drawing/2014/main" id="{F07CDA26-5EE3-FE8C-7F7A-1B4DEFA14038}"/>
              </a:ext>
            </a:extLst>
          </p:cNvPr>
          <p:cNvSpPr/>
          <p:nvPr/>
        </p:nvSpPr>
        <p:spPr>
          <a:xfrm>
            <a:off x="4793064" y="2592475"/>
            <a:ext cx="592852" cy="1096420"/>
          </a:xfrm>
          <a:prstGeom prst="curv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pic>
        <p:nvPicPr>
          <p:cNvPr id="10" name="Picture 9" descr="A hand cursor with a black background&#10;&#10;Description automatically generated">
            <a:extLst>
              <a:ext uri="{FF2B5EF4-FFF2-40B4-BE49-F238E27FC236}">
                <a16:creationId xmlns:a16="http://schemas.microsoft.com/office/drawing/2014/main" id="{543582E1-2E24-B5CC-7DF8-682A20A538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2517" flipH="1">
            <a:off x="4771094" y="3694749"/>
            <a:ext cx="806824" cy="806824"/>
          </a:xfrm>
          <a:prstGeom prst="rect">
            <a:avLst/>
          </a:prstGeom>
        </p:spPr>
      </p:pic>
    </p:spTree>
    <p:extLst>
      <p:ext uri="{BB962C8B-B14F-4D97-AF65-F5344CB8AC3E}">
        <p14:creationId xmlns:p14="http://schemas.microsoft.com/office/powerpoint/2010/main" val="2728614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4176143"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ΓΛΩΣΣΙΚΗ ΥΠΟΣΤΗΡΙΞΗ - </a:t>
            </a:r>
            <a:r>
              <a:rPr lang="en-US" dirty="0"/>
              <a:t>OLS</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534832" y="734421"/>
            <a:ext cx="9884857" cy="3881062"/>
          </a:xfrm>
          <a:prstGeom prst="rect">
            <a:avLst/>
          </a:prstGeom>
          <a:noFill/>
        </p:spPr>
        <p:txBody>
          <a:bodyPr wrap="square" rtlCol="0">
            <a:spAutoFit/>
          </a:bodyPr>
          <a:lstStyle/>
          <a:p>
            <a:pPr algn="just">
              <a:lnSpc>
                <a:spcPct val="150000"/>
              </a:lnSpc>
            </a:pP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Αποτελεί εργαλείο του Προγράμματος για την εκμάθηση γλωσσών. </a:t>
            </a:r>
            <a:endPar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Font typeface="Wingdings" panose="05000000000000000000" pitchFamily="2" charset="2"/>
              <a:buChar char="ü"/>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πρόσβαση γίνεται μέσω του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4"/>
              </a:rPr>
              <a:t>Ε</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4"/>
              </a:rPr>
              <a:t>U Academy</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342900" indent="-342900" algn="just">
              <a:lnSpc>
                <a:spcPct val="150000"/>
              </a:lnSpc>
              <a:buFont typeface="Wingdings" panose="05000000000000000000" pitchFamily="2" charset="2"/>
              <a:buChar char="ü"/>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a:t>
            </a:r>
            <a:r>
              <a:rPr lang="el-GR"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παιτείται</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 Login Account</a:t>
            </a:r>
          </a:p>
          <a:p>
            <a:pPr marL="342900" indent="-342900" algn="just">
              <a:lnSpc>
                <a:spcPct val="150000"/>
              </a:lnSpc>
              <a:buFont typeface="Wingdings" panose="05000000000000000000" pitchFamily="2" charset="2"/>
              <a:buChar char="ü"/>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Αξιολόγηση πριν την έναρξη του </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course</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στην γλώσσα που θα πραγματοποιηθεί η εκπαίδευσή τους.</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Font typeface="Wingdings" panose="05000000000000000000" pitchFamily="2" charset="2"/>
              <a:buChar char="ü"/>
            </a:pP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5"/>
              </a:rPr>
              <a:t>Helpdesk</a:t>
            </a: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F85DD75-A2A2-40C8-8B1B-0A12CECED52C}"/>
              </a:ext>
            </a:extLst>
          </p:cNvPr>
          <p:cNvPicPr>
            <a:picLocks noChangeAspect="1"/>
          </p:cNvPicPr>
          <p:nvPr/>
        </p:nvPicPr>
        <p:blipFill rotWithShape="1">
          <a:blip r:embed="rId6"/>
          <a:srcRect l="1411" t="2763" r="1908"/>
          <a:stretch/>
        </p:blipFill>
        <p:spPr>
          <a:xfrm>
            <a:off x="3045279" y="3412670"/>
            <a:ext cx="6253842" cy="3214271"/>
          </a:xfrm>
          <a:prstGeom prst="rect">
            <a:avLst/>
          </a:prstGeom>
        </p:spPr>
      </p:pic>
    </p:spTree>
    <p:extLst>
      <p:ext uri="{BB962C8B-B14F-4D97-AF65-F5344CB8AC3E}">
        <p14:creationId xmlns:p14="http://schemas.microsoft.com/office/powerpoint/2010/main" val="3339850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3. ΔΙΑΧΕΙΡΙΣΗ ΣΧΕΔΙΩΝ</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30AF006-B875-FAD0-219F-7FDB6B9D5E15}"/>
              </a:ext>
            </a:extLst>
          </p:cNvPr>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710696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01892" y="94902"/>
            <a:ext cx="12232515" cy="492443"/>
          </a:xfrm>
          <a:prstGeom prst="rect">
            <a:avLst/>
          </a:prstGeom>
          <a:noFill/>
        </p:spPr>
        <p:txBody>
          <a:bodyPr wrap="square" rtlCol="0">
            <a:spAutoFit/>
          </a:bodyPr>
          <a:lstStyle/>
          <a:p>
            <a:r>
              <a:rPr lang="el-GR" sz="2600" b="1" dirty="0">
                <a:solidFill>
                  <a:schemeClr val="bg1"/>
                </a:solidFill>
              </a:rPr>
              <a:t>ΣΗΜΑΝΤΙΚΑ ΟΡΟΣΗΜΑ ΓΙΑ ΤΗ ΣΥΜΦΩΝΙΑ ΕΠΙΧΟΡΗΓΗΣΗΣ</a:t>
            </a:r>
            <a:endParaRPr lang="el-GR" sz="2600" dirty="0">
              <a:solidFill>
                <a:schemeClr val="bg1"/>
              </a:solidFill>
            </a:endParaRPr>
          </a:p>
        </p:txBody>
      </p:sp>
      <p:sp>
        <p:nvSpPr>
          <p:cNvPr id="5" name="Freeform 4"/>
          <p:cNvSpPr/>
          <p:nvPr/>
        </p:nvSpPr>
        <p:spPr>
          <a:xfrm>
            <a:off x="514218" y="4629228"/>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1. Υπογραφή της Συμφωνίας</a:t>
            </a:r>
          </a:p>
          <a:p>
            <a:pPr lvl="0" algn="l" defTabSz="800100">
              <a:lnSpc>
                <a:spcPct val="90000"/>
              </a:lnSpc>
              <a:spcBef>
                <a:spcPct val="0"/>
              </a:spcBef>
              <a:spcAft>
                <a:spcPct val="35000"/>
              </a:spcAft>
            </a:pPr>
            <a:r>
              <a:rPr lang="el-GR" sz="1800" kern="1200" dirty="0">
                <a:solidFill>
                  <a:schemeClr val="tx1">
                    <a:lumMod val="75000"/>
                    <a:lumOff val="25000"/>
                  </a:schemeClr>
                </a:solidFill>
                <a:latin typeface="+mn-lt"/>
              </a:rPr>
              <a:t>(σε ισχύ με την υπογραφή του ΙΔΕΠ)</a:t>
            </a:r>
            <a:endParaRPr lang="en-US" sz="1800" kern="1200" dirty="0">
              <a:solidFill>
                <a:schemeClr val="tx1">
                  <a:lumMod val="75000"/>
                  <a:lumOff val="25000"/>
                </a:schemeClr>
              </a:solidFill>
              <a:latin typeface="+mn-lt"/>
            </a:endParaRPr>
          </a:p>
        </p:txBody>
      </p:sp>
      <p:sp>
        <p:nvSpPr>
          <p:cNvPr id="6" name="Isosceles Triangle 5"/>
          <p:cNvSpPr/>
          <p:nvPr/>
        </p:nvSpPr>
        <p:spPr>
          <a:xfrm>
            <a:off x="2414704" y="3862670"/>
            <a:ext cx="367029" cy="367029"/>
          </a:xfrm>
          <a:prstGeom prst="triangle">
            <a:avLst>
              <a:gd name="adj" fmla="val 100000"/>
            </a:avLst>
          </a:prstGeom>
          <a:solidFill>
            <a:srgbClr val="4472C4"/>
          </a:solidFill>
          <a:ln>
            <a:solidFill>
              <a:srgbClr val="4472C4"/>
            </a:solidFill>
          </a:ln>
        </p:spPr>
        <p:style>
          <a:lnRef idx="2">
            <a:schemeClr val="accent5">
              <a:hueOff val="-919168"/>
              <a:satOff val="-1278"/>
              <a:lumOff val="-490"/>
              <a:alphaOff val="0"/>
            </a:schemeClr>
          </a:lnRef>
          <a:fillRef idx="1">
            <a:schemeClr val="accent5">
              <a:hueOff val="-919168"/>
              <a:satOff val="-1278"/>
              <a:lumOff val="-490"/>
              <a:alphaOff val="0"/>
            </a:schemeClr>
          </a:fillRef>
          <a:effectRef idx="0">
            <a:schemeClr val="accent5">
              <a:hueOff val="-919168"/>
              <a:satOff val="-1278"/>
              <a:lumOff val="-490"/>
              <a:alphaOff val="0"/>
            </a:schemeClr>
          </a:effectRef>
          <a:fontRef idx="minor">
            <a:schemeClr val="lt1"/>
          </a:fontRef>
        </p:style>
        <p:txBody>
          <a:bodyPr/>
          <a:lstStyle/>
          <a:p>
            <a:endParaRPr lang="en-US"/>
          </a:p>
        </p:txBody>
      </p:sp>
      <p:sp>
        <p:nvSpPr>
          <p:cNvPr id="7" name="L-Shape 6"/>
          <p:cNvSpPr/>
          <p:nvPr/>
        </p:nvSpPr>
        <p:spPr>
          <a:xfrm rot="5400000">
            <a:off x="3448531" y="3303088"/>
            <a:ext cx="1294898" cy="2154681"/>
          </a:xfrm>
          <a:prstGeom prst="corner">
            <a:avLst>
              <a:gd name="adj1" fmla="val 16120"/>
              <a:gd name="adj2" fmla="val 16110"/>
            </a:avLst>
          </a:prstGeom>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endParaRPr lang="en-US"/>
          </a:p>
        </p:txBody>
      </p:sp>
      <p:sp>
        <p:nvSpPr>
          <p:cNvPr id="8" name="Freeform 7"/>
          <p:cNvSpPr/>
          <p:nvPr/>
        </p:nvSpPr>
        <p:spPr>
          <a:xfrm>
            <a:off x="3346877" y="3917632"/>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2. Πρώτη προκαταβολή </a:t>
            </a:r>
          </a:p>
          <a:p>
            <a:pPr lvl="0" algn="l" defTabSz="800100">
              <a:lnSpc>
                <a:spcPct val="90000"/>
              </a:lnSpc>
              <a:spcBef>
                <a:spcPct val="0"/>
              </a:spcBef>
              <a:spcAft>
                <a:spcPct val="35000"/>
              </a:spcAft>
            </a:pPr>
            <a:r>
              <a:rPr lang="el-GR" sz="1600" kern="1200" dirty="0">
                <a:solidFill>
                  <a:schemeClr val="tx1">
                    <a:lumMod val="75000"/>
                    <a:lumOff val="25000"/>
                  </a:schemeClr>
                </a:solidFill>
                <a:latin typeface="+mn-lt"/>
              </a:rPr>
              <a:t>80% </a:t>
            </a:r>
            <a:r>
              <a:rPr lang="en-US" sz="1600" kern="1200" dirty="0">
                <a:solidFill>
                  <a:schemeClr val="tx1">
                    <a:lumMod val="75000"/>
                    <a:lumOff val="25000"/>
                  </a:schemeClr>
                </a:solidFill>
                <a:latin typeface="+mn-lt"/>
              </a:rPr>
              <a:t> </a:t>
            </a:r>
            <a:r>
              <a:rPr lang="el-GR" sz="1600" kern="1200" dirty="0">
                <a:solidFill>
                  <a:schemeClr val="tx1">
                    <a:lumMod val="75000"/>
                    <a:lumOff val="25000"/>
                  </a:schemeClr>
                </a:solidFill>
                <a:latin typeface="+mn-lt"/>
              </a:rPr>
              <a:t>ή 40% της συνολικής επιχορήγησης, εντός 30 ημερών από την υπογραφή της Συμφωνίας</a:t>
            </a:r>
            <a:r>
              <a:rPr lang="en-US" sz="1600" kern="1200" dirty="0">
                <a:solidFill>
                  <a:schemeClr val="tx1">
                    <a:lumMod val="75000"/>
                    <a:lumOff val="25000"/>
                  </a:schemeClr>
                </a:solidFill>
                <a:latin typeface="+mn-lt"/>
              </a:rPr>
              <a:t> </a:t>
            </a:r>
          </a:p>
        </p:txBody>
      </p:sp>
      <p:sp>
        <p:nvSpPr>
          <p:cNvPr id="9" name="Isosceles Triangle 8"/>
          <p:cNvSpPr/>
          <p:nvPr/>
        </p:nvSpPr>
        <p:spPr>
          <a:xfrm>
            <a:off x="4989806" y="3213550"/>
            <a:ext cx="367029" cy="367029"/>
          </a:xfrm>
          <a:prstGeom prst="triangle">
            <a:avLst>
              <a:gd name="adj" fmla="val 100000"/>
            </a:avLst>
          </a:prstGeom>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endParaRPr lang="en-US"/>
          </a:p>
        </p:txBody>
      </p:sp>
      <p:sp>
        <p:nvSpPr>
          <p:cNvPr id="24" name="L-Shape 23"/>
          <p:cNvSpPr/>
          <p:nvPr/>
        </p:nvSpPr>
        <p:spPr>
          <a:xfrm rot="5400000">
            <a:off x="7811299" y="2349646"/>
            <a:ext cx="1318089" cy="1707959"/>
          </a:xfrm>
          <a:prstGeom prst="corner">
            <a:avLst>
              <a:gd name="adj1" fmla="val 16120"/>
              <a:gd name="adj2" fmla="val 16110"/>
            </a:avLst>
          </a:prstGeom>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endParaRPr lang="en-US"/>
          </a:p>
        </p:txBody>
      </p:sp>
      <p:sp>
        <p:nvSpPr>
          <p:cNvPr id="26" name="Freeform 25"/>
          <p:cNvSpPr/>
          <p:nvPr/>
        </p:nvSpPr>
        <p:spPr>
          <a:xfrm>
            <a:off x="7907130" y="2795323"/>
            <a:ext cx="1417193" cy="1723088"/>
          </a:xfrm>
          <a:custGeom>
            <a:avLst/>
            <a:gdLst>
              <a:gd name="connsiteX0" fmla="*/ 0 w 1945258"/>
              <a:gd name="connsiteY0" fmla="*/ 0 h 1723088"/>
              <a:gd name="connsiteX1" fmla="*/ 1945258 w 1945258"/>
              <a:gd name="connsiteY1" fmla="*/ 0 h 1723088"/>
              <a:gd name="connsiteX2" fmla="*/ 1945258 w 1945258"/>
              <a:gd name="connsiteY2" fmla="*/ 1723088 h 1723088"/>
              <a:gd name="connsiteX3" fmla="*/ 0 w 1945258"/>
              <a:gd name="connsiteY3" fmla="*/ 1723088 h 1723088"/>
              <a:gd name="connsiteX4" fmla="*/ 0 w 1945258"/>
              <a:gd name="connsiteY4" fmla="*/ 0 h 172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23088">
                <a:moveTo>
                  <a:pt x="0" y="0"/>
                </a:moveTo>
                <a:lnTo>
                  <a:pt x="1945258" y="0"/>
                </a:lnTo>
                <a:lnTo>
                  <a:pt x="1945258" y="1723088"/>
                </a:lnTo>
                <a:lnTo>
                  <a:pt x="0" y="17230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4. Υποβολή Τελικής Έκθεσης</a:t>
            </a:r>
          </a:p>
          <a:p>
            <a:pPr lvl="0" algn="l" defTabSz="800100">
              <a:lnSpc>
                <a:spcPct val="90000"/>
              </a:lnSpc>
              <a:spcBef>
                <a:spcPct val="0"/>
              </a:spcBef>
              <a:spcAft>
                <a:spcPct val="35000"/>
              </a:spcAft>
            </a:pPr>
            <a:r>
              <a:rPr lang="el-GR" sz="1600" b="0" kern="1200" dirty="0">
                <a:solidFill>
                  <a:schemeClr val="tx1">
                    <a:lumMod val="75000"/>
                    <a:lumOff val="25000"/>
                  </a:schemeClr>
                </a:solidFill>
                <a:latin typeface="+mn-lt"/>
              </a:rPr>
              <a:t>Εντός 60 ημερών από την ημερομηνία λήξης του σχεδίου</a:t>
            </a:r>
            <a:endParaRPr lang="en-US" sz="1600" kern="1200" dirty="0">
              <a:solidFill>
                <a:schemeClr val="tx1">
                  <a:lumMod val="75000"/>
                  <a:lumOff val="25000"/>
                </a:schemeClr>
              </a:solidFill>
              <a:latin typeface="+mn-lt"/>
            </a:endParaRPr>
          </a:p>
        </p:txBody>
      </p:sp>
      <p:sp>
        <p:nvSpPr>
          <p:cNvPr id="28" name="Isosceles Triangle 27"/>
          <p:cNvSpPr/>
          <p:nvPr/>
        </p:nvSpPr>
        <p:spPr>
          <a:xfrm>
            <a:off x="9082029" y="2009370"/>
            <a:ext cx="367029" cy="367029"/>
          </a:xfrm>
          <a:prstGeom prst="triangle">
            <a:avLst>
              <a:gd name="adj" fmla="val 100000"/>
            </a:avLst>
          </a:prstGeom>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29" name="L-Shape 28"/>
          <p:cNvSpPr/>
          <p:nvPr/>
        </p:nvSpPr>
        <p:spPr>
          <a:xfrm rot="5400000">
            <a:off x="9777398" y="1294054"/>
            <a:ext cx="1402476" cy="1793325"/>
          </a:xfrm>
          <a:prstGeom prst="corner">
            <a:avLst>
              <a:gd name="adj1" fmla="val 16120"/>
              <a:gd name="adj2" fmla="val 16110"/>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endParaRPr lang="en-US"/>
          </a:p>
        </p:txBody>
      </p:sp>
      <p:sp>
        <p:nvSpPr>
          <p:cNvPr id="30" name="Freeform 29"/>
          <p:cNvSpPr/>
          <p:nvPr/>
        </p:nvSpPr>
        <p:spPr>
          <a:xfrm>
            <a:off x="9863835" y="1774382"/>
            <a:ext cx="1757024" cy="2040856"/>
          </a:xfrm>
          <a:custGeom>
            <a:avLst/>
            <a:gdLst>
              <a:gd name="connsiteX0" fmla="*/ 0 w 1990738"/>
              <a:gd name="connsiteY0" fmla="*/ 0 h 2040856"/>
              <a:gd name="connsiteX1" fmla="*/ 1990738 w 1990738"/>
              <a:gd name="connsiteY1" fmla="*/ 0 h 2040856"/>
              <a:gd name="connsiteX2" fmla="*/ 1990738 w 1990738"/>
              <a:gd name="connsiteY2" fmla="*/ 2040856 h 2040856"/>
              <a:gd name="connsiteX3" fmla="*/ 0 w 1990738"/>
              <a:gd name="connsiteY3" fmla="*/ 2040856 h 2040856"/>
              <a:gd name="connsiteX4" fmla="*/ 0 w 1990738"/>
              <a:gd name="connsiteY4" fmla="*/ 0 h 204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38" h="2040856">
                <a:moveTo>
                  <a:pt x="0" y="0"/>
                </a:moveTo>
                <a:lnTo>
                  <a:pt x="1990738" y="0"/>
                </a:lnTo>
                <a:lnTo>
                  <a:pt x="1990738" y="2040856"/>
                </a:lnTo>
                <a:lnTo>
                  <a:pt x="0" y="2040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5. Τελική Πληρωμή</a:t>
            </a:r>
          </a:p>
          <a:p>
            <a:pPr lvl="0" algn="l" defTabSz="800100">
              <a:lnSpc>
                <a:spcPct val="90000"/>
              </a:lnSpc>
              <a:spcBef>
                <a:spcPct val="0"/>
              </a:spcBef>
              <a:spcAft>
                <a:spcPct val="35000"/>
              </a:spcAft>
            </a:pPr>
            <a:r>
              <a:rPr lang="el-GR" sz="1600" kern="1200" dirty="0">
                <a:solidFill>
                  <a:schemeClr val="tx1">
                    <a:lumMod val="75000"/>
                    <a:lumOff val="25000"/>
                  </a:schemeClr>
                </a:solidFill>
                <a:latin typeface="+mn-lt"/>
              </a:rPr>
              <a:t>Εντός 60 ημερών από την παραλαβή της Τελικής Έκθεσης</a:t>
            </a:r>
            <a:r>
              <a:rPr lang="en-US" sz="1600" kern="1200" dirty="0">
                <a:solidFill>
                  <a:schemeClr val="tx1">
                    <a:lumMod val="75000"/>
                    <a:lumOff val="25000"/>
                  </a:schemeClr>
                </a:solidFill>
                <a:latin typeface="+mn-lt"/>
              </a:rPr>
              <a:t>. </a:t>
            </a:r>
            <a:r>
              <a:rPr lang="el-GR" sz="1600" i="1" kern="1200" dirty="0">
                <a:solidFill>
                  <a:schemeClr val="tx1">
                    <a:lumMod val="75000"/>
                    <a:lumOff val="25000"/>
                  </a:schemeClr>
                </a:solidFill>
                <a:latin typeface="+mn-lt"/>
              </a:rPr>
              <a:t>Ση</a:t>
            </a:r>
            <a:r>
              <a:rPr lang="el-GR" sz="1600" i="1" dirty="0">
                <a:solidFill>
                  <a:schemeClr val="tx1">
                    <a:lumMod val="75000"/>
                    <a:lumOff val="25000"/>
                  </a:schemeClr>
                </a:solidFill>
              </a:rPr>
              <a:t>μείωση</a:t>
            </a:r>
            <a:r>
              <a:rPr lang="en-US" sz="1600" i="1" dirty="0">
                <a:solidFill>
                  <a:schemeClr val="tx1">
                    <a:lumMod val="75000"/>
                    <a:lumOff val="25000"/>
                  </a:schemeClr>
                </a:solidFill>
              </a:rPr>
              <a:t>:</a:t>
            </a:r>
            <a:r>
              <a:rPr lang="el-GR" sz="1600" i="1" dirty="0">
                <a:solidFill>
                  <a:schemeClr val="tx1">
                    <a:lumMod val="75000"/>
                    <a:lumOff val="25000"/>
                  </a:schemeClr>
                </a:solidFill>
              </a:rPr>
              <a:t> δεν είναι απαραίτητα πως ο οργανισμός θα λάβει το 20%. </a:t>
            </a:r>
            <a:endParaRPr lang="en-US" sz="1600" i="1" kern="1200" dirty="0">
              <a:solidFill>
                <a:schemeClr val="tx1">
                  <a:lumMod val="75000"/>
                  <a:lumOff val="25000"/>
                </a:schemeClr>
              </a:solidFill>
              <a:latin typeface="+mn-lt"/>
            </a:endParaRPr>
          </a:p>
        </p:txBody>
      </p:sp>
      <p:sp>
        <p:nvSpPr>
          <p:cNvPr id="31" name="Isosceles Triangle 30"/>
          <p:cNvSpPr/>
          <p:nvPr/>
        </p:nvSpPr>
        <p:spPr>
          <a:xfrm>
            <a:off x="11268248" y="934826"/>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6" name="Rectangle 35"/>
          <p:cNvSpPr/>
          <p:nvPr/>
        </p:nvSpPr>
        <p:spPr>
          <a:xfrm>
            <a:off x="679337" y="2659559"/>
            <a:ext cx="1212191" cy="769441"/>
          </a:xfrm>
          <a:prstGeom prst="rect">
            <a:avLst/>
          </a:prstGeom>
        </p:spPr>
        <p:txBody>
          <a:bodyPr wrap="none">
            <a:spAutoFit/>
          </a:bodyPr>
          <a:lstStyle/>
          <a:p>
            <a:r>
              <a:rPr lang="el-GR" sz="2200" b="1" dirty="0"/>
              <a:t>ΕΝΑΡΞΗ </a:t>
            </a:r>
          </a:p>
          <a:p>
            <a:r>
              <a:rPr lang="el-GR" sz="2200" b="1" dirty="0"/>
              <a:t>ΣΧΕΔΙΟΥ</a:t>
            </a:r>
            <a:endParaRPr lang="en-GB" sz="2200" b="1" dirty="0"/>
          </a:p>
        </p:txBody>
      </p:sp>
      <p:sp>
        <p:nvSpPr>
          <p:cNvPr id="37" name="Rectangle 36"/>
          <p:cNvSpPr/>
          <p:nvPr/>
        </p:nvSpPr>
        <p:spPr>
          <a:xfrm>
            <a:off x="8160322" y="1018083"/>
            <a:ext cx="1176091" cy="769441"/>
          </a:xfrm>
          <a:prstGeom prst="rect">
            <a:avLst/>
          </a:prstGeom>
        </p:spPr>
        <p:txBody>
          <a:bodyPr wrap="none">
            <a:spAutoFit/>
          </a:bodyPr>
          <a:lstStyle/>
          <a:p>
            <a:pPr algn="ctr"/>
            <a:r>
              <a:rPr lang="el-GR" sz="2200" b="1" dirty="0"/>
              <a:t>ΛΗΞΗ </a:t>
            </a:r>
          </a:p>
          <a:p>
            <a:pPr algn="ctr"/>
            <a:r>
              <a:rPr lang="el-GR" sz="2200" b="1" dirty="0"/>
              <a:t>ΣΧΕΔΙΟΥ</a:t>
            </a:r>
            <a:endParaRPr lang="en-GB" sz="2200" b="1" dirty="0"/>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640" y="1738978"/>
            <a:ext cx="780713" cy="780713"/>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72" y="3302422"/>
            <a:ext cx="780713" cy="780713"/>
          </a:xfrm>
          <a:prstGeom prst="rect">
            <a:avLst/>
          </a:prstGeom>
        </p:spPr>
      </p:pic>
      <p:sp>
        <p:nvSpPr>
          <p:cNvPr id="33" name="L-Shape 32"/>
          <p:cNvSpPr/>
          <p:nvPr/>
        </p:nvSpPr>
        <p:spPr>
          <a:xfrm rot="5400000">
            <a:off x="637984" y="3893872"/>
            <a:ext cx="1294898" cy="2154681"/>
          </a:xfrm>
          <a:prstGeom prst="corner">
            <a:avLst>
              <a:gd name="adj1" fmla="val 16120"/>
              <a:gd name="adj2" fmla="val 16110"/>
            </a:avLst>
          </a:prstGeom>
          <a:solidFill>
            <a:srgbClr val="4472C4"/>
          </a:solidFill>
          <a:ln>
            <a:solidFill>
              <a:srgbClr val="4472C4"/>
            </a:solidFill>
          </a:ln>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endParaRPr lang="en-US"/>
          </a:p>
        </p:txBody>
      </p:sp>
      <p:sp>
        <p:nvSpPr>
          <p:cNvPr id="4" name="L-Shape 3">
            <a:extLst>
              <a:ext uri="{FF2B5EF4-FFF2-40B4-BE49-F238E27FC236}">
                <a16:creationId xmlns:a16="http://schemas.microsoft.com/office/drawing/2014/main" id="{85C334D3-B07B-D838-EB80-D2D4AE9805D5}"/>
              </a:ext>
            </a:extLst>
          </p:cNvPr>
          <p:cNvSpPr/>
          <p:nvPr/>
        </p:nvSpPr>
        <p:spPr>
          <a:xfrm rot="5400000">
            <a:off x="5743669" y="2801549"/>
            <a:ext cx="1318089" cy="1803550"/>
          </a:xfrm>
          <a:prstGeom prst="corner">
            <a:avLst>
              <a:gd name="adj1" fmla="val 16120"/>
              <a:gd name="adj2" fmla="val 16110"/>
            </a:avLst>
          </a:prstGeom>
          <a:solidFill>
            <a:schemeClr val="accent2">
              <a:lumMod val="75000"/>
            </a:schemeClr>
          </a:solidFill>
          <a:ln>
            <a:solidFill>
              <a:schemeClr val="accent2"/>
            </a:solidFill>
          </a:ln>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endParaRPr lang="en-US"/>
          </a:p>
        </p:txBody>
      </p:sp>
      <p:sp>
        <p:nvSpPr>
          <p:cNvPr id="10" name="Isosceles Triangle 9">
            <a:extLst>
              <a:ext uri="{FF2B5EF4-FFF2-40B4-BE49-F238E27FC236}">
                <a16:creationId xmlns:a16="http://schemas.microsoft.com/office/drawing/2014/main" id="{AE04691B-4E29-8B2F-B080-416EB4A2B352}"/>
              </a:ext>
            </a:extLst>
          </p:cNvPr>
          <p:cNvSpPr/>
          <p:nvPr/>
        </p:nvSpPr>
        <p:spPr>
          <a:xfrm>
            <a:off x="6908099" y="2514231"/>
            <a:ext cx="367029" cy="367029"/>
          </a:xfrm>
          <a:prstGeom prst="triangle">
            <a:avLst>
              <a:gd name="adj" fmla="val 100000"/>
            </a:avLst>
          </a:prstGeom>
          <a:solidFill>
            <a:schemeClr val="accent2">
              <a:lumMod val="75000"/>
            </a:schemeClr>
          </a:solidFill>
          <a:ln>
            <a:solidFill>
              <a:schemeClr val="accent2"/>
            </a:solidFill>
          </a:ln>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endParaRPr lang="en-US"/>
          </a:p>
        </p:txBody>
      </p:sp>
      <p:sp>
        <p:nvSpPr>
          <p:cNvPr id="11" name="Freeform 7">
            <a:extLst>
              <a:ext uri="{FF2B5EF4-FFF2-40B4-BE49-F238E27FC236}">
                <a16:creationId xmlns:a16="http://schemas.microsoft.com/office/drawing/2014/main" id="{DCC8D503-4FF5-AC6E-A3DC-09C875131CAC}"/>
              </a:ext>
            </a:extLst>
          </p:cNvPr>
          <p:cNvSpPr/>
          <p:nvPr/>
        </p:nvSpPr>
        <p:spPr>
          <a:xfrm>
            <a:off x="5745202" y="3319033"/>
            <a:ext cx="1684104" cy="3255938"/>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a:solidFill>
            <a:schemeClr val="accent2">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b="1" kern="1200" dirty="0">
                <a:solidFill>
                  <a:schemeClr val="tx1">
                    <a:lumMod val="75000"/>
                    <a:lumOff val="25000"/>
                  </a:schemeClr>
                </a:solidFill>
                <a:latin typeface="+mn-lt"/>
              </a:rPr>
              <a:t>3.</a:t>
            </a:r>
            <a:r>
              <a:rPr lang="el-GR" sz="1600" b="1" dirty="0">
                <a:solidFill>
                  <a:schemeClr val="tx1">
                    <a:lumMod val="75000"/>
                    <a:lumOff val="25000"/>
                  </a:schemeClr>
                </a:solidFill>
              </a:rPr>
              <a:t> </a:t>
            </a:r>
            <a:r>
              <a:rPr lang="en-US" sz="1600" b="1" dirty="0">
                <a:solidFill>
                  <a:schemeClr val="tx1">
                    <a:lumMod val="75000"/>
                    <a:lumOff val="25000"/>
                  </a:schemeClr>
                </a:solidFill>
              </a:rPr>
              <a:t>Periodic Report</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Αποτελεί αίτημα για 2</a:t>
            </a:r>
            <a:r>
              <a:rPr kumimoji="0" lang="el-GR" sz="15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a:t>
            </a: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προκαταβολή, </a:t>
            </a:r>
            <a:r>
              <a:rPr lang="el-GR" sz="1500" dirty="0">
                <a:solidFill>
                  <a:prstClr val="black">
                    <a:lumMod val="75000"/>
                    <a:lumOff val="25000"/>
                  </a:prstClr>
                </a:solidFill>
                <a:latin typeface="Calibri" panose="020F0502020204030204"/>
              </a:rPr>
              <a:t>στις περιπτώσεις που</a:t>
            </a: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έχει δοθεί μόνο το 40% ως πρώτη προκαταβολή και νοουμένου ότι έχει δαπανηθεί το 70% της 1</a:t>
            </a:r>
            <a:r>
              <a:rPr kumimoji="0" lang="el-GR" sz="15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ης</a:t>
            </a: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δόσης. </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Με την έγκριση δίδεται το υπόλοιπο 40%</a:t>
            </a:r>
            <a:endParaRPr kumimoji="0" lang="en-US" sz="15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E195BB6B-4586-9241-4F7D-B0CBF60A514A}"/>
              </a:ext>
            </a:extLst>
          </p:cNvPr>
          <p:cNvSpPr/>
          <p:nvPr/>
        </p:nvSpPr>
        <p:spPr>
          <a:xfrm>
            <a:off x="9082029" y="4559911"/>
            <a:ext cx="1570357" cy="124691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l-GR" dirty="0"/>
              <a:t>Λιγότερο από 20%</a:t>
            </a:r>
            <a:endParaRPr lang="en-US" dirty="0"/>
          </a:p>
        </p:txBody>
      </p:sp>
      <p:sp>
        <p:nvSpPr>
          <p:cNvPr id="12" name="Oval 11">
            <a:extLst>
              <a:ext uri="{FF2B5EF4-FFF2-40B4-BE49-F238E27FC236}">
                <a16:creationId xmlns:a16="http://schemas.microsoft.com/office/drawing/2014/main" id="{FC68FB7E-F1C5-0918-2C80-7C2793BFA002}"/>
              </a:ext>
            </a:extLst>
          </p:cNvPr>
          <p:cNvSpPr/>
          <p:nvPr/>
        </p:nvSpPr>
        <p:spPr>
          <a:xfrm>
            <a:off x="10718540" y="4602580"/>
            <a:ext cx="1473460" cy="1243228"/>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l-GR" sz="1400" dirty="0"/>
              <a:t>Επιστροφή λεφτών στο ΙΔΕΠ (</a:t>
            </a:r>
            <a:r>
              <a:rPr lang="en-US" sz="1400" dirty="0"/>
              <a:t>recovery)</a:t>
            </a:r>
          </a:p>
        </p:txBody>
      </p:sp>
      <p:cxnSp>
        <p:nvCxnSpPr>
          <p:cNvPr id="14" name="Straight Arrow Connector 13">
            <a:extLst>
              <a:ext uri="{FF2B5EF4-FFF2-40B4-BE49-F238E27FC236}">
                <a16:creationId xmlns:a16="http://schemas.microsoft.com/office/drawing/2014/main" id="{A5F725F4-DF3D-2B80-9ECF-0F2DE08D3D70}"/>
              </a:ext>
            </a:extLst>
          </p:cNvPr>
          <p:cNvCxnSpPr>
            <a:cxnSpLocks/>
          </p:cNvCxnSpPr>
          <p:nvPr/>
        </p:nvCxnSpPr>
        <p:spPr>
          <a:xfrm flipH="1">
            <a:off x="10281684" y="4253215"/>
            <a:ext cx="196952" cy="37601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61B3C44E-5A65-C414-B54E-6180543DE2A0}"/>
              </a:ext>
            </a:extLst>
          </p:cNvPr>
          <p:cNvCxnSpPr>
            <a:cxnSpLocks/>
          </p:cNvCxnSpPr>
          <p:nvPr/>
        </p:nvCxnSpPr>
        <p:spPr>
          <a:xfrm>
            <a:off x="10790920" y="4240511"/>
            <a:ext cx="245957" cy="36206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53271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979DEB-8231-0643-6134-0CF254375F7D}"/>
              </a:ext>
            </a:extLst>
          </p:cNvPr>
          <p:cNvSpPr txBox="1"/>
          <p:nvPr/>
        </p:nvSpPr>
        <p:spPr>
          <a:xfrm>
            <a:off x="10371354" y="4727784"/>
            <a:ext cx="1660758" cy="7670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3" name="TextBox 2">
            <a:extLst>
              <a:ext uri="{FF2B5EF4-FFF2-40B4-BE49-F238E27FC236}">
                <a16:creationId xmlns:a16="http://schemas.microsoft.com/office/drawing/2014/main" id="{EF89A22E-5A6F-52E5-CB34-73CA868CBBD0}"/>
              </a:ext>
            </a:extLst>
          </p:cNvPr>
          <p:cNvSpPr txBox="1"/>
          <p:nvPr/>
        </p:nvSpPr>
        <p:spPr>
          <a:xfrm>
            <a:off x="10313045" y="3660492"/>
            <a:ext cx="1660758" cy="7670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cxnSp>
        <p:nvCxnSpPr>
          <p:cNvPr id="114" name="Google Shape;58;p15"/>
          <p:cNvCxnSpPr/>
          <p:nvPr/>
        </p:nvCxnSpPr>
        <p:spPr>
          <a:xfrm flipH="1">
            <a:off x="7961943" y="4053661"/>
            <a:ext cx="2351102" cy="1078531"/>
          </a:xfrm>
          <a:prstGeom prst="straightConnector1">
            <a:avLst/>
          </a:prstGeom>
          <a:noFill/>
          <a:ln w="9525" cap="flat" cmpd="sng">
            <a:solidFill>
              <a:srgbClr val="000000"/>
            </a:solidFill>
            <a:prstDash val="solid"/>
            <a:round/>
            <a:headEnd type="none" w="med" len="med"/>
            <a:tailEnd type="none" w="med" len="med"/>
          </a:ln>
        </p:spPr>
      </p:cxnSp>
      <p:cxnSp>
        <p:nvCxnSpPr>
          <p:cNvPr id="117" name="Google Shape;58;p15"/>
          <p:cNvCxnSpPr>
            <a:stCxn id="121" idx="1"/>
          </p:cNvCxnSpPr>
          <p:nvPr/>
        </p:nvCxnSpPr>
        <p:spPr>
          <a:xfrm flipH="1" flipV="1">
            <a:off x="8565958" y="4903735"/>
            <a:ext cx="1863704" cy="213372"/>
          </a:xfrm>
          <a:prstGeom prst="straightConnector1">
            <a:avLst/>
          </a:prstGeom>
          <a:noFill/>
          <a:ln w="9525" cap="flat" cmpd="sng">
            <a:solidFill>
              <a:srgbClr val="000000"/>
            </a:solidFill>
            <a:prstDash val="solid"/>
            <a:round/>
            <a:headEnd type="none" w="med" len="med"/>
            <a:tailEnd type="none" w="med" len="med"/>
          </a:ln>
        </p:spPr>
      </p:cxnSp>
      <p:cxnSp>
        <p:nvCxnSpPr>
          <p:cNvPr id="60" name="Google Shape;70;p15"/>
          <p:cNvCxnSpPr/>
          <p:nvPr/>
        </p:nvCxnSpPr>
        <p:spPr>
          <a:xfrm flipH="1">
            <a:off x="5629058" y="3749257"/>
            <a:ext cx="69125" cy="1781076"/>
          </a:xfrm>
          <a:prstGeom prst="straightConnector1">
            <a:avLst/>
          </a:prstGeom>
          <a:noFill/>
          <a:ln w="9525" cap="flat" cmpd="sng">
            <a:solidFill>
              <a:srgbClr val="000000"/>
            </a:solidFill>
            <a:prstDash val="solid"/>
            <a:round/>
            <a:headEnd type="none" w="med" len="med"/>
            <a:tailEnd type="none" w="med" len="med"/>
          </a:ln>
        </p:spPr>
      </p:cxn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3368"/>
            <a:ext cx="6157133" cy="492443"/>
          </a:xfrm>
          <a:prstGeom prst="rect">
            <a:avLst/>
          </a:prstGeom>
          <a:noFill/>
        </p:spPr>
        <p:txBody>
          <a:bodyPr wrap="square" rtlCol="0">
            <a:spAutoFit/>
          </a:bodyPr>
          <a:lstStyle/>
          <a:p>
            <a:r>
              <a:rPr lang="el-GR" sz="2600" b="1" dirty="0">
                <a:solidFill>
                  <a:schemeClr val="bg1"/>
                </a:solidFill>
              </a:rPr>
              <a:t>ΔΙΑΧΕΙΡΙΣΗ ΣΧΕΔΙΩΝ</a:t>
            </a:r>
            <a:endParaRPr lang="en-GB" sz="2600" b="1" dirty="0">
              <a:solidFill>
                <a:schemeClr val="bg1"/>
              </a:solidFill>
            </a:endParaRPr>
          </a:p>
        </p:txBody>
      </p:sp>
      <p:grpSp>
        <p:nvGrpSpPr>
          <p:cNvPr id="18" name="Group 17"/>
          <p:cNvGrpSpPr/>
          <p:nvPr/>
        </p:nvGrpSpPr>
        <p:grpSpPr>
          <a:xfrm rot="10800000">
            <a:off x="4635647" y="-3367"/>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cxnSp>
        <p:nvCxnSpPr>
          <p:cNvPr id="13" name="Google Shape;58;p15"/>
          <p:cNvCxnSpPr/>
          <p:nvPr/>
        </p:nvCxnSpPr>
        <p:spPr>
          <a:xfrm flipH="1" flipV="1">
            <a:off x="5855740" y="3199562"/>
            <a:ext cx="2956353" cy="2122005"/>
          </a:xfrm>
          <a:prstGeom prst="straightConnector1">
            <a:avLst/>
          </a:prstGeom>
          <a:noFill/>
          <a:ln w="9525" cap="flat" cmpd="sng">
            <a:solidFill>
              <a:srgbClr val="000000"/>
            </a:solidFill>
            <a:prstDash val="solid"/>
            <a:round/>
            <a:headEnd type="none" w="med" len="med"/>
            <a:tailEnd type="none" w="med" len="med"/>
          </a:ln>
        </p:spPr>
      </p:cxnSp>
      <p:sp>
        <p:nvSpPr>
          <p:cNvPr id="14" name="Google Shape;59;p15"/>
          <p:cNvSpPr/>
          <p:nvPr/>
        </p:nvSpPr>
        <p:spPr>
          <a:xfrm rot="1578645" flipH="1">
            <a:off x="7620762" y="3826429"/>
            <a:ext cx="2115632" cy="2115633"/>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6" name="Google Shape;61;p15"/>
          <p:cNvCxnSpPr/>
          <p:nvPr/>
        </p:nvCxnSpPr>
        <p:spPr>
          <a:xfrm rot="13628328" flipH="1">
            <a:off x="3307431" y="2920811"/>
            <a:ext cx="952345" cy="3003334"/>
          </a:xfrm>
          <a:prstGeom prst="straightConnector1">
            <a:avLst/>
          </a:prstGeom>
          <a:noFill/>
          <a:ln w="9525" cap="flat" cmpd="sng">
            <a:solidFill>
              <a:srgbClr val="000000"/>
            </a:solidFill>
            <a:prstDash val="solid"/>
            <a:round/>
            <a:headEnd type="none" w="med" len="med"/>
            <a:tailEnd type="none" w="med" len="med"/>
          </a:ln>
        </p:spPr>
      </p:cxnSp>
      <p:sp>
        <p:nvSpPr>
          <p:cNvPr id="17" name="Google Shape;62;p15"/>
          <p:cNvSpPr/>
          <p:nvPr/>
        </p:nvSpPr>
        <p:spPr>
          <a:xfrm rot="2828328" flipH="1">
            <a:off x="1558604" y="3890200"/>
            <a:ext cx="2311094" cy="2311095"/>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28" name="Google Shape;67;p15"/>
          <p:cNvCxnSpPr/>
          <p:nvPr/>
        </p:nvCxnSpPr>
        <p:spPr>
          <a:xfrm>
            <a:off x="2616847" y="2465628"/>
            <a:ext cx="3090502" cy="901450"/>
          </a:xfrm>
          <a:prstGeom prst="straightConnector1">
            <a:avLst/>
          </a:prstGeom>
          <a:noFill/>
          <a:ln w="9525" cap="flat" cmpd="sng">
            <a:solidFill>
              <a:srgbClr val="000000"/>
            </a:solidFill>
            <a:prstDash val="solid"/>
            <a:round/>
            <a:headEnd type="none" w="med" len="med"/>
            <a:tailEnd type="none" w="med" len="med"/>
          </a:ln>
        </p:spPr>
      </p:cxnSp>
      <p:sp>
        <p:nvSpPr>
          <p:cNvPr id="29" name="Google Shape;68;p15"/>
          <p:cNvSpPr/>
          <p:nvPr/>
        </p:nvSpPr>
        <p:spPr>
          <a:xfrm rot="643606" flipH="1">
            <a:off x="1636003" y="1198483"/>
            <a:ext cx="2270542" cy="2270543"/>
          </a:xfrm>
          <a:prstGeom prst="ellipse">
            <a:avLst/>
          </a:prstGeom>
          <a:solidFill>
            <a:srgbClr val="AF4F7F"/>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1" name="Google Shape;70;p15"/>
          <p:cNvCxnSpPr/>
          <p:nvPr/>
        </p:nvCxnSpPr>
        <p:spPr>
          <a:xfrm flipH="1">
            <a:off x="5705577" y="1899514"/>
            <a:ext cx="2581769" cy="1764630"/>
          </a:xfrm>
          <a:prstGeom prst="straightConnector1">
            <a:avLst/>
          </a:prstGeom>
          <a:noFill/>
          <a:ln w="9525" cap="flat" cmpd="sng">
            <a:solidFill>
              <a:srgbClr val="000000"/>
            </a:solidFill>
            <a:prstDash val="solid"/>
            <a:round/>
            <a:headEnd type="none" w="med" len="med"/>
            <a:tailEnd type="none" w="med" len="med"/>
          </a:ln>
        </p:spPr>
      </p:cxnSp>
      <p:sp>
        <p:nvSpPr>
          <p:cNvPr id="32" name="Google Shape;71;p15"/>
          <p:cNvSpPr/>
          <p:nvPr/>
        </p:nvSpPr>
        <p:spPr>
          <a:xfrm rot="21219247" flipH="1">
            <a:off x="7452251" y="645703"/>
            <a:ext cx="2593547" cy="2597922"/>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4" name="Google Shape;73;p15"/>
          <p:cNvCxnSpPr/>
          <p:nvPr/>
        </p:nvCxnSpPr>
        <p:spPr>
          <a:xfrm flipH="1" flipV="1">
            <a:off x="5379248" y="1826286"/>
            <a:ext cx="633148" cy="2601283"/>
          </a:xfrm>
          <a:prstGeom prst="straightConnector1">
            <a:avLst/>
          </a:prstGeom>
          <a:noFill/>
          <a:ln w="9525" cap="flat" cmpd="sng">
            <a:solidFill>
              <a:srgbClr val="000000"/>
            </a:solidFill>
            <a:prstDash val="solid"/>
            <a:round/>
            <a:headEnd type="none" w="med" len="med"/>
            <a:tailEnd type="none" w="med" len="med"/>
          </a:ln>
        </p:spPr>
      </p:cxnSp>
      <p:sp>
        <p:nvSpPr>
          <p:cNvPr id="35" name="Google Shape;74;p15"/>
          <p:cNvSpPr/>
          <p:nvPr/>
        </p:nvSpPr>
        <p:spPr>
          <a:xfrm rot="1578645" flipH="1">
            <a:off x="4709588" y="567543"/>
            <a:ext cx="1446186" cy="1446186"/>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46" name="Google Shape;85;p15"/>
          <p:cNvSpPr/>
          <p:nvPr/>
        </p:nvSpPr>
        <p:spPr>
          <a:xfrm rot="1578645" flipH="1">
            <a:off x="4580935" y="2293370"/>
            <a:ext cx="2393480" cy="239348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p15"/>
          <p:cNvSpPr/>
          <p:nvPr/>
        </p:nvSpPr>
        <p:spPr>
          <a:xfrm rot="1578645" flipH="1">
            <a:off x="4687621" y="2394604"/>
            <a:ext cx="2185809" cy="2185809"/>
          </a:xfrm>
          <a:prstGeom prst="ellipse">
            <a:avLst/>
          </a:prstGeom>
          <a:solidFill>
            <a:srgbClr val="9D72B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p>
        </p:txBody>
      </p:sp>
      <p:sp>
        <p:nvSpPr>
          <p:cNvPr id="5" name="TextBox 4"/>
          <p:cNvSpPr txBox="1"/>
          <p:nvPr/>
        </p:nvSpPr>
        <p:spPr>
          <a:xfrm>
            <a:off x="4759316" y="3148833"/>
            <a:ext cx="2072812" cy="707886"/>
          </a:xfrm>
          <a:prstGeom prst="rect">
            <a:avLst/>
          </a:prstGeom>
          <a:noFill/>
        </p:spPr>
        <p:txBody>
          <a:bodyPr wrap="none" rtlCol="0">
            <a:spAutoFit/>
          </a:bodyPr>
          <a:lstStyle/>
          <a:p>
            <a:pPr algn="ctr"/>
            <a:r>
              <a:rPr lang="el-GR" sz="2000" b="1" dirty="0">
                <a:solidFill>
                  <a:schemeClr val="bg1"/>
                </a:solidFill>
              </a:rPr>
              <a:t>ΒΑΣΙΚΟΙ ΤΟΜΕΙΣ </a:t>
            </a:r>
          </a:p>
          <a:p>
            <a:pPr algn="ctr"/>
            <a:r>
              <a:rPr lang="el-GR" sz="2000" b="1" dirty="0">
                <a:solidFill>
                  <a:schemeClr val="bg1"/>
                </a:solidFill>
              </a:rPr>
              <a:t>ΤΟΥ ΣΧΕΔΙΟΥ ΣΑΣ </a:t>
            </a:r>
            <a:endParaRPr lang="en-GB" sz="2000" b="1" dirty="0">
              <a:solidFill>
                <a:schemeClr val="bg1"/>
              </a:solidFill>
            </a:endParaRPr>
          </a:p>
        </p:txBody>
      </p:sp>
      <p:sp>
        <p:nvSpPr>
          <p:cNvPr id="6" name="TextBox 5"/>
          <p:cNvSpPr txBox="1"/>
          <p:nvPr/>
        </p:nvSpPr>
        <p:spPr>
          <a:xfrm>
            <a:off x="1773874" y="1803125"/>
            <a:ext cx="2112438" cy="369332"/>
          </a:xfrm>
          <a:prstGeom prst="rect">
            <a:avLst/>
          </a:prstGeom>
          <a:noFill/>
        </p:spPr>
        <p:txBody>
          <a:bodyPr wrap="none" rtlCol="0">
            <a:spAutoFit/>
          </a:bodyPr>
          <a:lstStyle/>
          <a:p>
            <a:r>
              <a:rPr lang="el-GR" b="1" dirty="0">
                <a:solidFill>
                  <a:schemeClr val="bg1"/>
                </a:solidFill>
              </a:rPr>
              <a:t>ΧΡΟΝΟΔΙΑΓΡΑΜΜΑ</a:t>
            </a:r>
            <a:endParaRPr lang="en-GB" b="1" dirty="0">
              <a:solidFill>
                <a:schemeClr val="bg1"/>
              </a:solidFill>
            </a:endParaRPr>
          </a:p>
        </p:txBody>
      </p:sp>
      <p:sp>
        <p:nvSpPr>
          <p:cNvPr id="51" name="TextBox 50"/>
          <p:cNvSpPr txBox="1"/>
          <p:nvPr/>
        </p:nvSpPr>
        <p:spPr>
          <a:xfrm>
            <a:off x="1586042" y="4746838"/>
            <a:ext cx="2244653" cy="707886"/>
          </a:xfrm>
          <a:prstGeom prst="rect">
            <a:avLst/>
          </a:prstGeom>
          <a:noFill/>
        </p:spPr>
        <p:txBody>
          <a:bodyPr wrap="none" rtlCol="0">
            <a:spAutoFit/>
          </a:bodyPr>
          <a:lstStyle/>
          <a:p>
            <a:pPr algn="ctr"/>
            <a:r>
              <a:rPr lang="el-GR" sz="2000" b="1" dirty="0">
                <a:solidFill>
                  <a:schemeClr val="bg1"/>
                </a:solidFill>
              </a:rPr>
              <a:t>ΠΡΟΫΠΟΛΟΓΙΣΜΟΣ</a:t>
            </a:r>
          </a:p>
          <a:p>
            <a:pPr algn="ctr"/>
            <a:endParaRPr lang="en-GB" sz="2000" b="1" dirty="0">
              <a:solidFill>
                <a:schemeClr val="bg1"/>
              </a:solidFill>
            </a:endParaRPr>
          </a:p>
        </p:txBody>
      </p:sp>
      <p:sp>
        <p:nvSpPr>
          <p:cNvPr id="52" name="TextBox 51"/>
          <p:cNvSpPr txBox="1"/>
          <p:nvPr/>
        </p:nvSpPr>
        <p:spPr>
          <a:xfrm>
            <a:off x="4879361" y="840906"/>
            <a:ext cx="1120820" cy="461665"/>
          </a:xfrm>
          <a:prstGeom prst="rect">
            <a:avLst/>
          </a:prstGeom>
          <a:noFill/>
        </p:spPr>
        <p:txBody>
          <a:bodyPr wrap="none" rtlCol="0">
            <a:spAutoFit/>
          </a:bodyPr>
          <a:lstStyle/>
          <a:p>
            <a:r>
              <a:rPr lang="el-GR" sz="2400" b="1" dirty="0">
                <a:solidFill>
                  <a:schemeClr val="bg1"/>
                </a:solidFill>
              </a:rPr>
              <a:t>ΣΤΟΧΟΙ</a:t>
            </a:r>
            <a:endParaRPr lang="en-GB" sz="2400" b="1" dirty="0">
              <a:solidFill>
                <a:schemeClr val="bg1"/>
              </a:solidFill>
            </a:endParaRPr>
          </a:p>
        </p:txBody>
      </p:sp>
      <p:sp>
        <p:nvSpPr>
          <p:cNvPr id="53" name="TextBox 52"/>
          <p:cNvSpPr txBox="1"/>
          <p:nvPr/>
        </p:nvSpPr>
        <p:spPr>
          <a:xfrm>
            <a:off x="7560876" y="1310309"/>
            <a:ext cx="2412840" cy="1015663"/>
          </a:xfrm>
          <a:prstGeom prst="rect">
            <a:avLst/>
          </a:prstGeom>
          <a:noFill/>
        </p:spPr>
        <p:txBody>
          <a:bodyPr wrap="none" rtlCol="0">
            <a:spAutoFit/>
          </a:bodyPr>
          <a:lstStyle/>
          <a:p>
            <a:pPr algn="ctr"/>
            <a:r>
              <a:rPr lang="el-GR" sz="2000" b="1" dirty="0">
                <a:solidFill>
                  <a:schemeClr val="bg1"/>
                </a:solidFill>
              </a:rPr>
              <a:t>ΟΜΑΔΑ ΔΙΑΧΕΙΡΙΣΗΣ</a:t>
            </a:r>
          </a:p>
          <a:p>
            <a:pPr algn="ctr"/>
            <a:r>
              <a:rPr lang="el-GR" sz="2000" b="1" dirty="0">
                <a:solidFill>
                  <a:schemeClr val="bg1"/>
                </a:solidFill>
              </a:rPr>
              <a:t>ΣΧΕΔΙΟΥ ΚΑΙ</a:t>
            </a:r>
          </a:p>
          <a:p>
            <a:pPr algn="ctr"/>
            <a:r>
              <a:rPr lang="el-GR" sz="2000" b="1" dirty="0">
                <a:solidFill>
                  <a:schemeClr val="bg1"/>
                </a:solidFill>
              </a:rPr>
              <a:t>ΣΥΜΜΕΤΕΧΟΝΤΕΣ</a:t>
            </a:r>
            <a:endParaRPr lang="en-GB" sz="2000" b="1" dirty="0">
              <a:solidFill>
                <a:schemeClr val="bg1"/>
              </a:solidFill>
            </a:endParaRPr>
          </a:p>
        </p:txBody>
      </p:sp>
      <p:sp>
        <p:nvSpPr>
          <p:cNvPr id="56" name="Google Shape;71;p15"/>
          <p:cNvSpPr/>
          <p:nvPr/>
        </p:nvSpPr>
        <p:spPr>
          <a:xfrm rot="21219247" flipH="1">
            <a:off x="4668990" y="4828300"/>
            <a:ext cx="1986050" cy="1989400"/>
          </a:xfrm>
          <a:prstGeom prst="ellipse">
            <a:avLst/>
          </a:prstGeom>
          <a:solidFill>
            <a:srgbClr val="2D9BBD"/>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57" name="TextBox 56"/>
          <p:cNvSpPr txBox="1"/>
          <p:nvPr/>
        </p:nvSpPr>
        <p:spPr>
          <a:xfrm>
            <a:off x="4597535" y="5099096"/>
            <a:ext cx="2155250" cy="969496"/>
          </a:xfrm>
          <a:prstGeom prst="rect">
            <a:avLst/>
          </a:prstGeom>
          <a:noFill/>
        </p:spPr>
        <p:txBody>
          <a:bodyPr wrap="square" rtlCol="0">
            <a:spAutoFit/>
          </a:bodyPr>
          <a:lstStyle/>
          <a:p>
            <a:pPr algn="ctr"/>
            <a:r>
              <a:rPr lang="el-GR" sz="1900" b="1" dirty="0">
                <a:solidFill>
                  <a:schemeClr val="bg1"/>
                </a:solidFill>
              </a:rPr>
              <a:t>ΠΟΙΟΤΗΤΑ ΔΡΑΣΤΗΡΙΟΤΗΤΩΝ ΚΑΙ ΣΧΕΔΙΟΥ</a:t>
            </a:r>
            <a:endParaRPr lang="en-GB" sz="1900" b="1" dirty="0">
              <a:solidFill>
                <a:schemeClr val="bg1"/>
              </a:solidFill>
            </a:endParaRPr>
          </a:p>
        </p:txBody>
      </p:sp>
      <p:sp>
        <p:nvSpPr>
          <p:cNvPr id="65" name="TextBox 64"/>
          <p:cNvSpPr txBox="1"/>
          <p:nvPr/>
        </p:nvSpPr>
        <p:spPr>
          <a:xfrm>
            <a:off x="7834481" y="4251905"/>
            <a:ext cx="1706493" cy="707886"/>
          </a:xfrm>
          <a:prstGeom prst="rect">
            <a:avLst/>
          </a:prstGeom>
          <a:noFill/>
        </p:spPr>
        <p:txBody>
          <a:bodyPr wrap="none" rtlCol="0">
            <a:spAutoFit/>
          </a:bodyPr>
          <a:lstStyle/>
          <a:p>
            <a:pPr algn="ctr"/>
            <a:r>
              <a:rPr lang="el-GR" sz="2000" b="1" dirty="0">
                <a:solidFill>
                  <a:schemeClr val="bg1"/>
                </a:solidFill>
              </a:rPr>
              <a:t>ΔΙΑΧΥΣΗ ΚΑΙ</a:t>
            </a:r>
          </a:p>
          <a:p>
            <a:pPr algn="ctr"/>
            <a:r>
              <a:rPr lang="el-GR" sz="2000" b="1" dirty="0">
                <a:solidFill>
                  <a:schemeClr val="bg1"/>
                </a:solidFill>
              </a:rPr>
              <a:t> ΕΠΙΚΟΙΝΩΝΙΑ</a:t>
            </a:r>
            <a:endParaRPr lang="en-GB" sz="2000" b="1" dirty="0">
              <a:solidFill>
                <a:schemeClr val="bg1"/>
              </a:solidFill>
            </a:endParaRPr>
          </a:p>
        </p:txBody>
      </p:sp>
      <p:grpSp>
        <p:nvGrpSpPr>
          <p:cNvPr id="67" name="Google Shape;267;p19"/>
          <p:cNvGrpSpPr/>
          <p:nvPr/>
        </p:nvGrpSpPr>
        <p:grpSpPr>
          <a:xfrm>
            <a:off x="2473664" y="2360702"/>
            <a:ext cx="598239" cy="598239"/>
            <a:chOff x="3271200" y="1435075"/>
            <a:chExt cx="481825" cy="481825"/>
          </a:xfrm>
        </p:grpSpPr>
        <p:sp>
          <p:nvSpPr>
            <p:cNvPr id="68" name="Google Shape;268;p19"/>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9" name="Google Shape;269;p19"/>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 name="Google Shape;333;p20"/>
          <p:cNvGrpSpPr/>
          <p:nvPr/>
        </p:nvGrpSpPr>
        <p:grpSpPr>
          <a:xfrm>
            <a:off x="8382600" y="5053029"/>
            <a:ext cx="672994" cy="673719"/>
            <a:chOff x="3235438" y="1970604"/>
            <a:chExt cx="354363" cy="354745"/>
          </a:xfrm>
        </p:grpSpPr>
        <p:sp>
          <p:nvSpPr>
            <p:cNvPr id="72" name="Google Shape;334;p20"/>
            <p:cNvSpPr/>
            <p:nvPr/>
          </p:nvSpPr>
          <p:spPr>
            <a:xfrm>
              <a:off x="3235438" y="2125712"/>
              <a:ext cx="132667" cy="199288"/>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5;p20"/>
            <p:cNvSpPr/>
            <p:nvPr/>
          </p:nvSpPr>
          <p:spPr>
            <a:xfrm>
              <a:off x="3257433" y="2292373"/>
              <a:ext cx="10249" cy="32626"/>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6;p20"/>
            <p:cNvSpPr/>
            <p:nvPr/>
          </p:nvSpPr>
          <p:spPr>
            <a:xfrm>
              <a:off x="3335098" y="2292373"/>
              <a:ext cx="10281" cy="32626"/>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7;p20"/>
            <p:cNvSpPr/>
            <p:nvPr/>
          </p:nvSpPr>
          <p:spPr>
            <a:xfrm>
              <a:off x="3490110" y="2163685"/>
              <a:ext cx="55734" cy="18430"/>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8;p20"/>
            <p:cNvSpPr/>
            <p:nvPr/>
          </p:nvSpPr>
          <p:spPr>
            <a:xfrm>
              <a:off x="3445771" y="2131664"/>
              <a:ext cx="144031" cy="192953"/>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9;p20"/>
            <p:cNvSpPr/>
            <p:nvPr/>
          </p:nvSpPr>
          <p:spPr>
            <a:xfrm>
              <a:off x="3473813" y="2287058"/>
              <a:ext cx="10631" cy="38291"/>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0;p20"/>
            <p:cNvSpPr/>
            <p:nvPr/>
          </p:nvSpPr>
          <p:spPr>
            <a:xfrm>
              <a:off x="3551128" y="2287058"/>
              <a:ext cx="10249" cy="38291"/>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1;p20"/>
            <p:cNvSpPr/>
            <p:nvPr/>
          </p:nvSpPr>
          <p:spPr>
            <a:xfrm>
              <a:off x="3290377" y="1970604"/>
              <a:ext cx="221378" cy="185346"/>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2;p20"/>
            <p:cNvSpPr/>
            <p:nvPr/>
          </p:nvSpPr>
          <p:spPr>
            <a:xfrm>
              <a:off x="3329432" y="2004344"/>
              <a:ext cx="26928" cy="10249"/>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3;p20"/>
            <p:cNvSpPr/>
            <p:nvPr/>
          </p:nvSpPr>
          <p:spPr>
            <a:xfrm>
              <a:off x="3368074" y="2004344"/>
              <a:ext cx="82663" cy="10249"/>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4;p20"/>
            <p:cNvSpPr/>
            <p:nvPr/>
          </p:nvSpPr>
          <p:spPr>
            <a:xfrm>
              <a:off x="3329432" y="2031622"/>
              <a:ext cx="121304" cy="10631"/>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5;p20"/>
            <p:cNvSpPr/>
            <p:nvPr/>
          </p:nvSpPr>
          <p:spPr>
            <a:xfrm>
              <a:off x="3329432" y="2059664"/>
              <a:ext cx="82249" cy="10663"/>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6;p20"/>
            <p:cNvSpPr/>
            <p:nvPr/>
          </p:nvSpPr>
          <p:spPr>
            <a:xfrm>
              <a:off x="3423777" y="2059664"/>
              <a:ext cx="26960" cy="10663"/>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352;p20"/>
          <p:cNvGrpSpPr/>
          <p:nvPr/>
        </p:nvGrpSpPr>
        <p:grpSpPr>
          <a:xfrm>
            <a:off x="8434728" y="2409874"/>
            <a:ext cx="677055" cy="497493"/>
            <a:chOff x="1306445" y="3397829"/>
            <a:chExt cx="367255" cy="269855"/>
          </a:xfrm>
        </p:grpSpPr>
        <p:sp>
          <p:nvSpPr>
            <p:cNvPr id="86" name="Google Shape;353;p20"/>
            <p:cNvSpPr/>
            <p:nvPr/>
          </p:nvSpPr>
          <p:spPr>
            <a:xfrm>
              <a:off x="1588395" y="3513054"/>
              <a:ext cx="45517" cy="16297"/>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4;p20"/>
            <p:cNvSpPr/>
            <p:nvPr/>
          </p:nvSpPr>
          <p:spPr>
            <a:xfrm>
              <a:off x="1306445" y="3397829"/>
              <a:ext cx="367255" cy="269091"/>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5;p20"/>
            <p:cNvSpPr/>
            <p:nvPr/>
          </p:nvSpPr>
          <p:spPr>
            <a:xfrm>
              <a:off x="1639960" y="3622549"/>
              <a:ext cx="10631" cy="45135"/>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6;p20"/>
            <p:cNvSpPr/>
            <p:nvPr/>
          </p:nvSpPr>
          <p:spPr>
            <a:xfrm>
              <a:off x="1444014" y="3446466"/>
              <a:ext cx="91734" cy="30589"/>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7;p20"/>
            <p:cNvSpPr/>
            <p:nvPr/>
          </p:nvSpPr>
          <p:spPr>
            <a:xfrm>
              <a:off x="1420524" y="3633944"/>
              <a:ext cx="11013" cy="33740"/>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8;p20"/>
            <p:cNvSpPr/>
            <p:nvPr/>
          </p:nvSpPr>
          <p:spPr>
            <a:xfrm>
              <a:off x="1547494" y="3633944"/>
              <a:ext cx="11013" cy="33740"/>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673;p26"/>
          <p:cNvSpPr/>
          <p:nvPr/>
        </p:nvSpPr>
        <p:spPr>
          <a:xfrm>
            <a:off x="5307285" y="6116274"/>
            <a:ext cx="488437" cy="489092"/>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74;p26"/>
          <p:cNvSpPr/>
          <p:nvPr/>
        </p:nvSpPr>
        <p:spPr>
          <a:xfrm>
            <a:off x="5470316" y="6249415"/>
            <a:ext cx="194885" cy="168921"/>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75;p26"/>
          <p:cNvSpPr/>
          <p:nvPr/>
        </p:nvSpPr>
        <p:spPr>
          <a:xfrm>
            <a:off x="5439771" y="6318904"/>
            <a:ext cx="183212" cy="15588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76;p26"/>
          <p:cNvSpPr/>
          <p:nvPr/>
        </p:nvSpPr>
        <p:spPr>
          <a:xfrm>
            <a:off x="5615783" y="6424119"/>
            <a:ext cx="328625" cy="328625"/>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77;p26"/>
          <p:cNvSpPr/>
          <p:nvPr/>
        </p:nvSpPr>
        <p:spPr>
          <a:xfrm>
            <a:off x="5722252" y="6533207"/>
            <a:ext cx="111760" cy="111760"/>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78;p26"/>
          <p:cNvSpPr/>
          <p:nvPr/>
        </p:nvSpPr>
        <p:spPr>
          <a:xfrm>
            <a:off x="5491751" y="6301341"/>
            <a:ext cx="121468" cy="122177"/>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80;p33"/>
          <p:cNvSpPr/>
          <p:nvPr/>
        </p:nvSpPr>
        <p:spPr>
          <a:xfrm>
            <a:off x="5205568" y="1275327"/>
            <a:ext cx="529495" cy="52779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TextBox 107"/>
          <p:cNvSpPr txBox="1"/>
          <p:nvPr/>
        </p:nvSpPr>
        <p:spPr>
          <a:xfrm>
            <a:off x="2349959" y="5238292"/>
            <a:ext cx="651140" cy="461665"/>
          </a:xfrm>
          <a:prstGeom prst="rect">
            <a:avLst/>
          </a:prstGeom>
          <a:noFill/>
        </p:spPr>
        <p:txBody>
          <a:bodyPr wrap="none" rtlCol="0">
            <a:spAutoFit/>
          </a:bodyPr>
          <a:lstStyle/>
          <a:p>
            <a:r>
              <a:rPr lang="en-GB" sz="2400" b="1" dirty="0">
                <a:solidFill>
                  <a:schemeClr val="bg1"/>
                </a:solidFill>
              </a:rPr>
              <a:t>€€€</a:t>
            </a:r>
          </a:p>
        </p:txBody>
      </p:sp>
      <p:sp>
        <p:nvSpPr>
          <p:cNvPr id="120" name="TextBox 119"/>
          <p:cNvSpPr txBox="1"/>
          <p:nvPr/>
        </p:nvSpPr>
        <p:spPr>
          <a:xfrm>
            <a:off x="10313045" y="3693775"/>
            <a:ext cx="1544141" cy="646331"/>
          </a:xfrm>
          <a:prstGeom prst="rect">
            <a:avLst/>
          </a:prstGeom>
          <a:noFill/>
        </p:spPr>
        <p:txBody>
          <a:bodyPr wrap="none" rtlCol="0">
            <a:spAutoFit/>
          </a:bodyPr>
          <a:lstStyle/>
          <a:p>
            <a:pPr algn="ctr"/>
            <a:r>
              <a:rPr lang="en-US" b="1" dirty="0"/>
              <a:t> </a:t>
            </a:r>
            <a:r>
              <a:rPr lang="el-GR" b="1" dirty="0"/>
              <a:t>ΕΝΤΟΣ ΤΟΥ</a:t>
            </a:r>
          </a:p>
          <a:p>
            <a:pPr algn="ctr"/>
            <a:r>
              <a:rPr lang="el-GR" b="1" dirty="0"/>
              <a:t> ΟΡΓΑΝΙΣΜΟΥ</a:t>
            </a:r>
            <a:endParaRPr lang="en-GB" b="1" dirty="0"/>
          </a:p>
        </p:txBody>
      </p:sp>
      <p:sp>
        <p:nvSpPr>
          <p:cNvPr id="121" name="TextBox 120"/>
          <p:cNvSpPr txBox="1"/>
          <p:nvPr/>
        </p:nvSpPr>
        <p:spPr>
          <a:xfrm>
            <a:off x="10429662" y="4793941"/>
            <a:ext cx="1544141" cy="646331"/>
          </a:xfrm>
          <a:prstGeom prst="rect">
            <a:avLst/>
          </a:prstGeom>
          <a:noFill/>
        </p:spPr>
        <p:txBody>
          <a:bodyPr wrap="none" rtlCol="0">
            <a:spAutoFit/>
          </a:bodyPr>
          <a:lstStyle/>
          <a:p>
            <a:pPr algn="ctr"/>
            <a:r>
              <a:rPr lang="en-US" b="1" dirty="0"/>
              <a:t> </a:t>
            </a:r>
            <a:r>
              <a:rPr lang="el-GR" b="1" dirty="0"/>
              <a:t>ΕΚΤΟΣ ΤΟΥ</a:t>
            </a:r>
          </a:p>
          <a:p>
            <a:pPr algn="ctr"/>
            <a:r>
              <a:rPr lang="el-GR" b="1" dirty="0"/>
              <a:t> ΟΡΓΑΝΙΣΜΟΥ</a:t>
            </a:r>
            <a:endParaRPr lang="en-GB" b="1" dirty="0"/>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8794" y="6071073"/>
            <a:ext cx="800068" cy="685416"/>
          </a:xfrm>
          <a:prstGeom prst="rect">
            <a:avLst/>
          </a:prstGeom>
        </p:spPr>
      </p:pic>
    </p:spTree>
    <p:extLst>
      <p:ext uri="{BB962C8B-B14F-4D97-AF65-F5344CB8AC3E}">
        <p14:creationId xmlns:p14="http://schemas.microsoft.com/office/powerpoint/2010/main" val="640056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60703" y="73142"/>
            <a:ext cx="12232515" cy="492443"/>
          </a:xfrm>
          <a:prstGeom prst="rect">
            <a:avLst/>
          </a:prstGeom>
          <a:noFill/>
        </p:spPr>
        <p:txBody>
          <a:bodyPr wrap="square" rtlCol="0">
            <a:spAutoFit/>
          </a:bodyPr>
          <a:lstStyle/>
          <a:p>
            <a:r>
              <a:rPr lang="el-GR" sz="2600" b="1" dirty="0">
                <a:solidFill>
                  <a:schemeClr val="bg1"/>
                </a:solidFill>
              </a:rPr>
              <a:t>ΣΤΑΔΙΑ ΣΧΕΔΙΟΥ (1)</a:t>
            </a:r>
            <a:endParaRPr lang="el-GR" sz="2600" dirty="0">
              <a:solidFill>
                <a:schemeClr val="bg1"/>
              </a:solidFill>
            </a:endParaRPr>
          </a:p>
        </p:txBody>
      </p:sp>
      <p:sp>
        <p:nvSpPr>
          <p:cNvPr id="15" name="Rectangle 14"/>
          <p:cNvSpPr/>
          <p:nvPr/>
        </p:nvSpPr>
        <p:spPr>
          <a:xfrm>
            <a:off x="1101393" y="2983059"/>
            <a:ext cx="11025301" cy="1306383"/>
          </a:xfrm>
          <a:prstGeom prst="rect">
            <a:avLst/>
          </a:prstGeom>
        </p:spPr>
        <p:txBody>
          <a:bodyPr wrap="square">
            <a:spAutoFit/>
          </a:bodyPr>
          <a:lstStyle/>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21" name="Isosceles Triangle 20"/>
          <p:cNvSpPr/>
          <p:nvPr/>
        </p:nvSpPr>
        <p:spPr>
          <a:xfrm rot="2701830">
            <a:off x="5887296" y="4496366"/>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US"/>
          </a:p>
        </p:txBody>
      </p:sp>
      <p:sp>
        <p:nvSpPr>
          <p:cNvPr id="28" name="Isosceles Triangle 27"/>
          <p:cNvSpPr/>
          <p:nvPr/>
        </p:nvSpPr>
        <p:spPr>
          <a:xfrm rot="2708150">
            <a:off x="5781649" y="2161861"/>
            <a:ext cx="367029" cy="367029"/>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1" name="Isosceles Triangle 30"/>
          <p:cNvSpPr/>
          <p:nvPr/>
        </p:nvSpPr>
        <p:spPr>
          <a:xfrm rot="2665343">
            <a:off x="2261846" y="2163941"/>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6" name="Rectangle 35"/>
          <p:cNvSpPr/>
          <p:nvPr/>
        </p:nvSpPr>
        <p:spPr>
          <a:xfrm>
            <a:off x="275577" y="726495"/>
            <a:ext cx="2015424" cy="400110"/>
          </a:xfrm>
          <a:prstGeom prst="rect">
            <a:avLst/>
          </a:prstGeom>
        </p:spPr>
        <p:txBody>
          <a:bodyPr wrap="none">
            <a:spAutoFit/>
          </a:bodyPr>
          <a:lstStyle/>
          <a:p>
            <a:r>
              <a:rPr lang="el-GR" sz="2000" b="1" dirty="0"/>
              <a:t>ΕΝΑΡΞΗ ΣΧΕΔΙΟΥ</a:t>
            </a:r>
            <a:endParaRPr lang="en-GB" sz="2000" b="1" dirty="0"/>
          </a:p>
        </p:txBody>
      </p:sp>
      <p:sp>
        <p:nvSpPr>
          <p:cNvPr id="37" name="Rectangle 36"/>
          <p:cNvSpPr/>
          <p:nvPr/>
        </p:nvSpPr>
        <p:spPr>
          <a:xfrm>
            <a:off x="10352272" y="722057"/>
            <a:ext cx="1744517" cy="400110"/>
          </a:xfrm>
          <a:prstGeom prst="rect">
            <a:avLst/>
          </a:prstGeom>
        </p:spPr>
        <p:txBody>
          <a:bodyPr wrap="none">
            <a:spAutoFit/>
          </a:bodyPr>
          <a:lstStyle/>
          <a:p>
            <a:r>
              <a:rPr lang="el-GR" sz="2000" b="1" dirty="0"/>
              <a:t>ΛΗΞΗ ΣΧΕΔΙΟΥ</a:t>
            </a:r>
            <a:endParaRPr lang="en-GB" sz="2000" b="1" dirty="0"/>
          </a:p>
        </p:txBody>
      </p:sp>
      <p:sp>
        <p:nvSpPr>
          <p:cNvPr id="10" name="Rectangle 9"/>
          <p:cNvSpPr/>
          <p:nvPr/>
        </p:nvSpPr>
        <p:spPr>
          <a:xfrm>
            <a:off x="7857946" y="1983683"/>
            <a:ext cx="3519815"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ΥΛΟΠΟΙΗΣΗ</a:t>
            </a:r>
            <a:endParaRPr lang="en-GB" b="1" dirty="0"/>
          </a:p>
        </p:txBody>
      </p:sp>
      <p:sp>
        <p:nvSpPr>
          <p:cNvPr id="32" name="Rectangle 31"/>
          <p:cNvSpPr/>
          <p:nvPr/>
        </p:nvSpPr>
        <p:spPr>
          <a:xfrm>
            <a:off x="788041" y="1981651"/>
            <a:ext cx="3519815"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ΣΧΕΔΙΑΣΜΟΣ</a:t>
            </a:r>
            <a:endParaRPr lang="en-GB" b="1" dirty="0"/>
          </a:p>
        </p:txBody>
      </p:sp>
      <p:sp>
        <p:nvSpPr>
          <p:cNvPr id="35" name="Rectangle 34"/>
          <p:cNvSpPr/>
          <p:nvPr/>
        </p:nvSpPr>
        <p:spPr>
          <a:xfrm>
            <a:off x="4307856" y="1981651"/>
            <a:ext cx="3550090"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ΠΡΟΕΤΟΙΜΑΣΙΑ</a:t>
            </a:r>
            <a:endParaRPr lang="en-GB" b="1" dirty="0"/>
          </a:p>
        </p:txBody>
      </p:sp>
      <p:sp>
        <p:nvSpPr>
          <p:cNvPr id="38" name="Rectangle 37"/>
          <p:cNvSpPr/>
          <p:nvPr/>
        </p:nvSpPr>
        <p:spPr>
          <a:xfrm>
            <a:off x="797513" y="4322388"/>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endParaRPr lang="en-GB" b="1" dirty="0"/>
          </a:p>
        </p:txBody>
      </p:sp>
      <p:sp>
        <p:nvSpPr>
          <p:cNvPr id="39" name="Freeform 38"/>
          <p:cNvSpPr/>
          <p:nvPr/>
        </p:nvSpPr>
        <p:spPr>
          <a:xfrm>
            <a:off x="3037022" y="4979962"/>
            <a:ext cx="733298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Συμμόρφωση με </a:t>
            </a:r>
            <a:r>
              <a:rPr lang="el-GR" sz="2000" b="1" kern="1200" dirty="0">
                <a:solidFill>
                  <a:schemeClr val="tx1"/>
                </a:solidFill>
                <a:hlinkClick r:id="rId3"/>
              </a:rPr>
              <a:t>Πρότυπα Ποιότητας Ε+</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Αξιολόγηση</a:t>
            </a:r>
            <a:r>
              <a:rPr lang="en-US" sz="2000" b="1" kern="1200" dirty="0">
                <a:solidFill>
                  <a:schemeClr val="tx1"/>
                </a:solidFill>
              </a:rPr>
              <a:t> </a:t>
            </a:r>
            <a:r>
              <a:rPr lang="el-GR" sz="2000" b="1" dirty="0">
                <a:solidFill>
                  <a:schemeClr val="tx1"/>
                </a:solidFill>
              </a:rPr>
              <a:t>αντίκτυπου</a:t>
            </a:r>
            <a:r>
              <a:rPr lang="el-GR" sz="2000" b="1" kern="1200" dirty="0">
                <a:solidFill>
                  <a:schemeClr val="tx1"/>
                </a:solidFill>
              </a:rPr>
              <a:t> δραστηριοτήτων που έχουν υλοποιηθεί</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και αναγνώριση μαθησιακών αποτελεσμάτων</a:t>
            </a:r>
            <a:r>
              <a:rPr lang="el-GR" sz="2000" b="1" kern="1200" dirty="0">
                <a:solidFill>
                  <a:schemeClr val="tx1"/>
                </a:solidFill>
              </a:rPr>
              <a:t> </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Διάχυση αποτελεσμάτων εντός και εκτός του Οργανισμού</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sp>
        <p:nvSpPr>
          <p:cNvPr id="40" name="Isosceles Triangle 39"/>
          <p:cNvSpPr/>
          <p:nvPr/>
        </p:nvSpPr>
        <p:spPr>
          <a:xfrm rot="2665343">
            <a:off x="9510401" y="215942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41" name="Freeform 40"/>
          <p:cNvSpPr/>
          <p:nvPr/>
        </p:nvSpPr>
        <p:spPr>
          <a:xfrm>
            <a:off x="4307856" y="2498369"/>
            <a:ext cx="37022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Πρακτικές ρυθμίσεις</a:t>
            </a:r>
          </a:p>
          <a:p>
            <a:pPr marL="285750" indent="-285750" defTabSz="800100">
              <a:spcBef>
                <a:spcPct val="0"/>
              </a:spcBef>
              <a:buFont typeface="Wingdings" panose="05000000000000000000" pitchFamily="2" charset="2"/>
              <a:buChar char="§"/>
            </a:pPr>
            <a:r>
              <a:rPr lang="el-GR" sz="2000" b="1" dirty="0">
                <a:solidFill>
                  <a:schemeClr val="tx1"/>
                </a:solidFill>
              </a:rPr>
              <a:t>Μαθησιακά αποτελέσματα </a:t>
            </a:r>
          </a:p>
          <a:p>
            <a:pPr marL="285750" indent="-285750" defTabSz="800100">
              <a:spcBef>
                <a:spcPct val="0"/>
              </a:spcBef>
              <a:buFont typeface="Wingdings" panose="05000000000000000000" pitchFamily="2" charset="2"/>
              <a:buChar char="§"/>
            </a:pPr>
            <a:r>
              <a:rPr lang="el-GR" sz="2000" b="1" dirty="0">
                <a:solidFill>
                  <a:schemeClr val="tx1"/>
                </a:solidFill>
              </a:rPr>
              <a:t>Επιλογή συμμετεχόντων </a:t>
            </a:r>
          </a:p>
          <a:p>
            <a:pPr marL="285750" indent="-285750" defTabSz="800100">
              <a:spcBef>
                <a:spcPct val="0"/>
              </a:spcBef>
              <a:buFont typeface="Wingdings" panose="05000000000000000000" pitchFamily="2" charset="2"/>
              <a:buChar char="§"/>
            </a:pPr>
            <a:r>
              <a:rPr lang="el-GR" sz="2000" b="1" dirty="0">
                <a:solidFill>
                  <a:schemeClr val="tx1"/>
                </a:solidFill>
              </a:rPr>
              <a:t>Κατάρτιση συμφωνιών</a:t>
            </a:r>
          </a:p>
          <a:p>
            <a:pPr marL="285750" indent="-285750" defTabSz="800100">
              <a:spcBef>
                <a:spcPct val="0"/>
              </a:spcBef>
              <a:buFont typeface="Wingdings" panose="05000000000000000000" pitchFamily="2" charset="2"/>
              <a:buChar char="§"/>
            </a:pPr>
            <a:r>
              <a:rPr lang="el-GR" sz="2000" b="1" dirty="0">
                <a:solidFill>
                  <a:schemeClr val="tx1"/>
                </a:solidFill>
              </a:rPr>
              <a:t>Προετοιμασία συμμετεχόντων</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2" name="Freeform 41"/>
          <p:cNvSpPr/>
          <p:nvPr/>
        </p:nvSpPr>
        <p:spPr>
          <a:xfrm>
            <a:off x="8247339" y="2527794"/>
            <a:ext cx="32470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Υλοποίηση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Συνεχής υποστήριξη συμμετέχοντα από τον Οργανισμό</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3" name="Freeform 42"/>
          <p:cNvSpPr/>
          <p:nvPr/>
        </p:nvSpPr>
        <p:spPr>
          <a:xfrm>
            <a:off x="822143" y="2427479"/>
            <a:ext cx="340066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Μορφή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Χρονοδιάγραμμα υλοποίησης</a:t>
            </a:r>
          </a:p>
          <a:p>
            <a:pPr marL="285750" indent="-285750" defTabSz="800100">
              <a:spcBef>
                <a:spcPct val="0"/>
              </a:spcBef>
              <a:buFont typeface="Wingdings" panose="05000000000000000000" pitchFamily="2" charset="2"/>
              <a:buChar char="§"/>
            </a:pPr>
            <a:r>
              <a:rPr lang="el-GR" sz="2000" b="1" dirty="0">
                <a:solidFill>
                  <a:schemeClr val="tx1"/>
                </a:solidFill>
              </a:rPr>
              <a:t>Ανάθεση καθηκόντων </a:t>
            </a:r>
          </a:p>
          <a:p>
            <a:pPr lvl="0" algn="l" defTabSz="800100">
              <a:lnSpc>
                <a:spcPct val="90000"/>
              </a:lnSpc>
              <a:spcBef>
                <a:spcPct val="0"/>
              </a:spcBef>
              <a:spcAft>
                <a:spcPct val="35000"/>
              </a:spcAft>
            </a:pPr>
            <a:endParaRPr lang="el-GR" sz="2000" b="1" dirty="0">
              <a:solidFill>
                <a:schemeClr val="tx1">
                  <a:lumMod val="75000"/>
                  <a:lumOff val="25000"/>
                </a:schemeClr>
              </a:solidFill>
            </a:endParaRPr>
          </a:p>
          <a:p>
            <a:pPr lvl="0" algn="l" defTabSz="800100">
              <a:lnSpc>
                <a:spcPct val="90000"/>
              </a:lnSpc>
              <a:spcBef>
                <a:spcPct val="0"/>
              </a:spcBef>
              <a:spcAft>
                <a:spcPct val="35000"/>
              </a:spcAft>
            </a:pPr>
            <a:endParaRPr lang="el-GR" sz="2000" b="1" dirty="0">
              <a:solidFill>
                <a:schemeClr val="tx1">
                  <a:lumMod val="75000"/>
                  <a:lumOff val="25000"/>
                </a:schemeClr>
              </a:solidFill>
            </a:endParaRPr>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4173" y="1084097"/>
            <a:ext cx="780713" cy="780713"/>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71" y="1095425"/>
            <a:ext cx="780713" cy="78071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43600"/>
            <a:ext cx="800068" cy="685416"/>
          </a:xfrm>
          <a:prstGeom prst="rect">
            <a:avLst/>
          </a:prstGeom>
        </p:spPr>
      </p:pic>
    </p:spTree>
    <p:extLst>
      <p:ext uri="{BB962C8B-B14F-4D97-AF65-F5344CB8AC3E}">
        <p14:creationId xmlns:p14="http://schemas.microsoft.com/office/powerpoint/2010/main" val="3044886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12959" y="73770"/>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2</a:t>
            </a:r>
            <a:r>
              <a:rPr lang="en-US" sz="2600" b="1" dirty="0">
                <a:solidFill>
                  <a:schemeClr val="bg1"/>
                </a:solidFill>
              </a:rPr>
              <a:t>)</a:t>
            </a:r>
            <a:r>
              <a:rPr lang="el-GR" sz="2600" b="1" dirty="0">
                <a:solidFill>
                  <a:schemeClr val="bg1"/>
                </a:solidFill>
              </a:rPr>
              <a:t> – ΣΧΕΔΙΑΣΜΟΣ</a:t>
            </a:r>
            <a:endParaRPr lang="el-GR" sz="2600" dirty="0">
              <a:solidFill>
                <a:schemeClr val="bg1"/>
              </a:solidFill>
            </a:endParaRPr>
          </a:p>
        </p:txBody>
      </p:sp>
      <p:grpSp>
        <p:nvGrpSpPr>
          <p:cNvPr id="4" name="Group 3"/>
          <p:cNvGrpSpPr/>
          <p:nvPr/>
        </p:nvGrpSpPr>
        <p:grpSpPr>
          <a:xfrm>
            <a:off x="674378" y="953798"/>
            <a:ext cx="10516181" cy="549319"/>
            <a:chOff x="735299" y="1047532"/>
            <a:chExt cx="10516181" cy="549319"/>
          </a:xfrm>
        </p:grpSpPr>
        <p:sp>
          <p:nvSpPr>
            <p:cNvPr id="31" name="Isosceles Triangle 30"/>
            <p:cNvSpPr/>
            <p:nvPr/>
          </p:nvSpPr>
          <p:spPr>
            <a:xfrm rot="2665343">
              <a:off x="2209104" y="1229822"/>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2" name="Rectangle 31"/>
            <p:cNvSpPr/>
            <p:nvPr/>
          </p:nvSpPr>
          <p:spPr>
            <a:xfrm>
              <a:off x="735299" y="1047532"/>
              <a:ext cx="10516181"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a:t>
              </a:r>
              <a:r>
                <a:rPr lang="el-GR" sz="2200" b="1" dirty="0"/>
                <a:t>ΣΧΕΔΙΑΣΜΟΣ</a:t>
              </a:r>
              <a:endParaRPr lang="en-GB" sz="2200" b="1" dirty="0"/>
            </a:p>
          </p:txBody>
        </p:sp>
      </p:grpSp>
      <p:sp>
        <p:nvSpPr>
          <p:cNvPr id="43" name="Freeform 42"/>
          <p:cNvSpPr/>
          <p:nvPr/>
        </p:nvSpPr>
        <p:spPr>
          <a:xfrm>
            <a:off x="563515" y="1644568"/>
            <a:ext cx="10979142" cy="4744562"/>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Ενημερώστε το προσωπικό του οργανισμού για το Σχέδιο, τους στόχους του </a:t>
            </a:r>
            <a:r>
              <a:rPr lang="el-GR" sz="2000" b="1" dirty="0" err="1">
                <a:solidFill>
                  <a:schemeClr val="tx1"/>
                </a:solidFill>
              </a:rPr>
              <a:t>κλπ</a:t>
            </a:r>
            <a:r>
              <a:rPr lang="el-GR" sz="2000" b="1" dirty="0">
                <a:solidFill>
                  <a:schemeClr val="tx1"/>
                </a:solidFill>
              </a:rPr>
              <a:t> – Ιστοσελίδα </a:t>
            </a:r>
          </a:p>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Ορίστε</a:t>
            </a:r>
            <a:r>
              <a:rPr lang="el-GR" sz="2000" b="1" dirty="0">
                <a:solidFill>
                  <a:schemeClr val="tx1">
                    <a:lumMod val="75000"/>
                    <a:lumOff val="25000"/>
                  </a:schemeClr>
                </a:solidFill>
              </a:rPr>
              <a:t> </a:t>
            </a:r>
            <a:r>
              <a:rPr lang="el-GR" sz="2000" b="1" dirty="0">
                <a:solidFill>
                  <a:schemeClr val="accent6">
                    <a:lumMod val="75000"/>
                  </a:schemeClr>
                </a:solidFill>
              </a:rPr>
              <a:t>ομάδα διαχείρισης του σχεδίου</a:t>
            </a:r>
            <a:r>
              <a:rPr lang="en-US" sz="2000" b="1" dirty="0">
                <a:solidFill>
                  <a:schemeClr val="accent6">
                    <a:lumMod val="75000"/>
                  </a:schemeClr>
                </a:solidFill>
              </a:rPr>
              <a:t> </a:t>
            </a:r>
            <a:r>
              <a:rPr lang="en-US" sz="2000" b="1" dirty="0">
                <a:solidFill>
                  <a:schemeClr val="tx1"/>
                </a:solidFill>
              </a:rPr>
              <a:t>(</a:t>
            </a:r>
            <a:r>
              <a:rPr lang="el-GR" sz="2000" b="1" dirty="0">
                <a:solidFill>
                  <a:schemeClr val="tx1"/>
                </a:solidFill>
              </a:rPr>
              <a:t>ομάδα </a:t>
            </a:r>
            <a:r>
              <a:rPr lang="en-US" sz="2000" b="1" dirty="0">
                <a:solidFill>
                  <a:schemeClr val="tx1"/>
                </a:solidFill>
              </a:rPr>
              <a:t>Erasmus)</a:t>
            </a:r>
            <a:r>
              <a:rPr lang="el-GR" sz="2000" b="1" dirty="0">
                <a:solidFill>
                  <a:schemeClr val="tx1"/>
                </a:solidFill>
              </a:rPr>
              <a:t>, τον συντονιστή της ομάδας και τους ρόλους του κάθε ατόμου</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Βάσει των στόχων του σχεδίου, αποφασίστε ποιοι </a:t>
            </a:r>
            <a:r>
              <a:rPr lang="el-GR" sz="2000" b="1" dirty="0">
                <a:solidFill>
                  <a:schemeClr val="accent6">
                    <a:lumMod val="75000"/>
                  </a:schemeClr>
                </a:solidFill>
              </a:rPr>
              <a:t>τύποι δραστηριοτήτων </a:t>
            </a:r>
            <a:r>
              <a:rPr lang="el-GR" sz="2000" b="1" dirty="0">
                <a:solidFill>
                  <a:schemeClr val="tx1"/>
                </a:solidFill>
              </a:rPr>
              <a:t>θα φέρουν τα καλύτερα αποτελέσματα</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Δημιουργήστε ένα </a:t>
            </a:r>
            <a:r>
              <a:rPr lang="el-GR" sz="2000" b="1" dirty="0">
                <a:solidFill>
                  <a:schemeClr val="accent6">
                    <a:lumMod val="75000"/>
                  </a:schemeClr>
                </a:solidFill>
              </a:rPr>
              <a:t>αρχικό χρονοδιάγραμμα</a:t>
            </a:r>
            <a:r>
              <a:rPr lang="el-GR" sz="2000" b="1" dirty="0">
                <a:solidFill>
                  <a:schemeClr val="tx1">
                    <a:lumMod val="75000"/>
                    <a:lumOff val="25000"/>
                  </a:schemeClr>
                </a:solidFill>
              </a:rPr>
              <a:t>, </a:t>
            </a:r>
            <a:r>
              <a:rPr lang="el-GR" sz="2000" b="1" dirty="0">
                <a:solidFill>
                  <a:schemeClr val="tx1"/>
                </a:solidFill>
              </a:rPr>
              <a:t>λαμβάνοντας υπόψη τα σημαντικά ορόσημα του σχεδίου. </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Στον σχεδιασμό σας, εντάξετε τις </a:t>
            </a:r>
            <a:r>
              <a:rPr lang="el-GR" sz="2000" b="1" dirty="0">
                <a:solidFill>
                  <a:schemeClr val="accent6">
                    <a:lumMod val="75000"/>
                  </a:schemeClr>
                </a:solidFill>
              </a:rPr>
              <a:t>δράσεις επικοινωνίας και διάχυσης</a:t>
            </a:r>
            <a:r>
              <a:rPr lang="el-GR" sz="2000" b="1" dirty="0">
                <a:solidFill>
                  <a:schemeClr val="tx1">
                    <a:lumMod val="75000"/>
                    <a:lumOff val="25000"/>
                  </a:schemeClr>
                </a:solidFill>
              </a:rPr>
              <a:t>. </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lumMod val="75000"/>
                    <a:lumOff val="25000"/>
                  </a:schemeClr>
                </a:solidFill>
              </a:rPr>
              <a:t>Βεβαιωθείτε ότι στον σχεδιασμό σας λαμβάνεται υπόψη τα </a:t>
            </a:r>
            <a:r>
              <a:rPr lang="en-US" sz="2000" b="1" dirty="0">
                <a:solidFill>
                  <a:schemeClr val="accent6">
                    <a:lumMod val="75000"/>
                  </a:schemeClr>
                </a:solidFill>
              </a:rPr>
              <a:t>E+ Quality Standards</a:t>
            </a:r>
            <a:endParaRPr lang="el-GR" sz="2000" b="1" dirty="0">
              <a:solidFill>
                <a:schemeClr val="accent6">
                  <a:lumMod val="7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defTabSz="800100">
              <a:spcBef>
                <a:spcPct val="0"/>
              </a:spcBef>
            </a:pPr>
            <a:endParaRPr lang="el-GR" sz="2000" b="1" dirty="0">
              <a:solidFill>
                <a:schemeClr val="tx1">
                  <a:lumMod val="75000"/>
                  <a:lumOff val="25000"/>
                </a:schemeClr>
              </a:solidFill>
            </a:endParaRPr>
          </a:p>
        </p:txBody>
      </p:sp>
      <p:grpSp>
        <p:nvGrpSpPr>
          <p:cNvPr id="3" name="Group 2"/>
          <p:cNvGrpSpPr/>
          <p:nvPr/>
        </p:nvGrpSpPr>
        <p:grpSpPr>
          <a:xfrm rot="20652882">
            <a:off x="9527297" y="4514045"/>
            <a:ext cx="2010834" cy="1852570"/>
            <a:chOff x="9848805" y="4874105"/>
            <a:chExt cx="1785810" cy="1645257"/>
          </a:xfrm>
        </p:grpSpPr>
        <p:grpSp>
          <p:nvGrpSpPr>
            <p:cNvPr id="10" name="Google Shape;672;p26"/>
            <p:cNvGrpSpPr/>
            <p:nvPr/>
          </p:nvGrpSpPr>
          <p:grpSpPr>
            <a:xfrm rot="7338741">
              <a:off x="10607881" y="5492629"/>
              <a:ext cx="1027261" cy="1026206"/>
              <a:chOff x="2497275" y="2744159"/>
              <a:chExt cx="370930" cy="370549"/>
            </a:xfrm>
          </p:grpSpPr>
          <p:sp>
            <p:nvSpPr>
              <p:cNvPr id="11"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7" name="Google Shape;672;p26"/>
            <p:cNvGrpSpPr/>
            <p:nvPr/>
          </p:nvGrpSpPr>
          <p:grpSpPr>
            <a:xfrm>
              <a:off x="9848805" y="4874105"/>
              <a:ext cx="1027261" cy="1026206"/>
              <a:chOff x="2497275" y="2744159"/>
              <a:chExt cx="370930" cy="370549"/>
            </a:xfrm>
          </p:grpSpPr>
          <p:sp>
            <p:nvSpPr>
              <p:cNvPr id="18"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731" y="6144676"/>
            <a:ext cx="624655" cy="535140"/>
          </a:xfrm>
          <a:prstGeom prst="rect">
            <a:avLst/>
          </a:prstGeom>
        </p:spPr>
      </p:pic>
    </p:spTree>
    <p:extLst>
      <p:ext uri="{BB962C8B-B14F-4D97-AF65-F5344CB8AC3E}">
        <p14:creationId xmlns:p14="http://schemas.microsoft.com/office/powerpoint/2010/main" val="1299091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61470" y="105612"/>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3</a:t>
            </a:r>
            <a:r>
              <a:rPr lang="en-US" sz="2600" b="1" dirty="0">
                <a:solidFill>
                  <a:schemeClr val="bg1"/>
                </a:solidFill>
              </a:rPr>
              <a:t>)</a:t>
            </a:r>
            <a:r>
              <a:rPr lang="el-GR" sz="2600" dirty="0">
                <a:solidFill>
                  <a:schemeClr val="bg1"/>
                </a:solidFill>
              </a:rPr>
              <a:t> </a:t>
            </a:r>
            <a:r>
              <a:rPr lang="el-GR" sz="2600" b="1" dirty="0">
                <a:solidFill>
                  <a:schemeClr val="bg1"/>
                </a:solidFill>
              </a:rPr>
              <a:t>– ΠΡΟΕΤΟΙΜΑΣΙΑ</a:t>
            </a:r>
            <a:endParaRPr lang="el-GR" sz="2600" dirty="0">
              <a:solidFill>
                <a:schemeClr val="bg1"/>
              </a:solidFill>
            </a:endParaRPr>
          </a:p>
        </p:txBody>
      </p:sp>
      <p:sp>
        <p:nvSpPr>
          <p:cNvPr id="43" name="Freeform 42"/>
          <p:cNvSpPr/>
          <p:nvPr/>
        </p:nvSpPr>
        <p:spPr>
          <a:xfrm>
            <a:off x="552159" y="1348790"/>
            <a:ext cx="11193288" cy="4443571"/>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Εντοπίστε τον/ τους οργανισμούς υποδοχής και επικοινωνήστε μαζί τους. Καταρτίστε από κοινού </a:t>
            </a:r>
            <a:r>
              <a:rPr lang="el-GR" sz="2000" b="1" dirty="0">
                <a:solidFill>
                  <a:srgbClr val="93436B"/>
                </a:solidFill>
              </a:rPr>
              <a:t>πρόγραμμα εργασιών</a:t>
            </a:r>
            <a:r>
              <a:rPr lang="el-GR" sz="2000" b="1" dirty="0">
                <a:solidFill>
                  <a:schemeClr val="tx1">
                    <a:lumMod val="75000"/>
                    <a:lumOff val="25000"/>
                  </a:schemeClr>
                </a:solidFill>
              </a:rPr>
              <a:t>. </a:t>
            </a:r>
            <a:r>
              <a:rPr lang="el-GR" sz="2000" b="1" dirty="0">
                <a:solidFill>
                  <a:schemeClr val="tx1"/>
                </a:solidFill>
              </a:rPr>
              <a:t>Ορίστε τα </a:t>
            </a:r>
            <a:r>
              <a:rPr lang="el-GR" sz="2000" b="1" dirty="0">
                <a:solidFill>
                  <a:srgbClr val="93436B"/>
                </a:solidFill>
              </a:rPr>
              <a:t>μαθησιακά αποτελέσματα </a:t>
            </a:r>
            <a:r>
              <a:rPr lang="el-GR" sz="2000" b="1" dirty="0">
                <a:solidFill>
                  <a:schemeClr val="tx1"/>
                </a:solidFill>
              </a:rPr>
              <a:t>της κάθε δραστηριότητας.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Καθορίστε</a:t>
            </a:r>
            <a:r>
              <a:rPr lang="el-GR" sz="2000" b="1" dirty="0">
                <a:solidFill>
                  <a:schemeClr val="tx1">
                    <a:lumMod val="75000"/>
                    <a:lumOff val="25000"/>
                  </a:schemeClr>
                </a:solidFill>
              </a:rPr>
              <a:t> </a:t>
            </a:r>
            <a:r>
              <a:rPr lang="el-GR" sz="2000" b="1" dirty="0">
                <a:solidFill>
                  <a:srgbClr val="93436B"/>
                </a:solidFill>
              </a:rPr>
              <a:t>δίκαιη και διαφανή διαδικασία επιλογής </a:t>
            </a:r>
            <a:r>
              <a:rPr lang="el-GR" sz="2000" b="1" dirty="0">
                <a:solidFill>
                  <a:schemeClr val="tx1"/>
                </a:solidFill>
              </a:rPr>
              <a:t>των συμμετεχόντων. Θέστε αντικειμενικά κριτήρια πριν την επιλογή.</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Προχωρήστε στις </a:t>
            </a:r>
            <a:r>
              <a:rPr lang="el-GR" sz="2000" b="1" dirty="0">
                <a:solidFill>
                  <a:srgbClr val="93436B"/>
                </a:solidFill>
              </a:rPr>
              <a:t>πρακτικές ρυθμίσεις </a:t>
            </a:r>
            <a:r>
              <a:rPr lang="el-GR" sz="2000" b="1" dirty="0">
                <a:solidFill>
                  <a:schemeClr val="tx1"/>
                </a:solidFill>
              </a:rPr>
              <a:t>πριν την κινητικότητα: </a:t>
            </a:r>
            <a:r>
              <a:rPr lang="el-GR" sz="2000" b="1" dirty="0">
                <a:solidFill>
                  <a:srgbClr val="93436B"/>
                </a:solidFill>
              </a:rPr>
              <a:t>Μετακινήσεις, διαμονή, ασφάλιση </a:t>
            </a:r>
            <a:r>
              <a:rPr lang="el-GR" sz="2000" b="1" dirty="0" err="1">
                <a:solidFill>
                  <a:srgbClr val="93436B"/>
                </a:solidFill>
              </a:rPr>
              <a:t>κλπ</a:t>
            </a:r>
            <a:endParaRPr lang="el-GR" sz="2000" b="1" dirty="0">
              <a:solidFill>
                <a:srgbClr val="93436B"/>
              </a:solidFill>
            </a:endParaRP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Υπογράψτε τις απαιτούμενες </a:t>
            </a:r>
            <a:r>
              <a:rPr lang="el-GR" sz="2000" b="1" dirty="0">
                <a:solidFill>
                  <a:srgbClr val="93436B"/>
                </a:solidFill>
              </a:rPr>
              <a:t>συμφωνίες</a:t>
            </a:r>
            <a:r>
              <a:rPr lang="el-GR" sz="2000" b="1" dirty="0">
                <a:solidFill>
                  <a:schemeClr val="tx1">
                    <a:lumMod val="75000"/>
                    <a:lumOff val="25000"/>
                  </a:schemeClr>
                </a:solidFill>
              </a:rPr>
              <a:t> και όλα τα </a:t>
            </a:r>
            <a:r>
              <a:rPr lang="el-GR" sz="2000" b="1" dirty="0">
                <a:solidFill>
                  <a:srgbClr val="93436B"/>
                </a:solidFill>
              </a:rPr>
              <a:t>υποστηρικτικά έγγραφα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Ορίστε</a:t>
            </a:r>
            <a:r>
              <a:rPr lang="el-GR" sz="2000" b="1" dirty="0">
                <a:solidFill>
                  <a:srgbClr val="93436B"/>
                </a:solidFill>
              </a:rPr>
              <a:t> άτομα επαφής </a:t>
            </a:r>
            <a:r>
              <a:rPr lang="el-GR" sz="2000" b="1" dirty="0">
                <a:solidFill>
                  <a:schemeClr val="tx1"/>
                </a:solidFill>
              </a:rPr>
              <a:t>από κάθε οργανισμό και ενημερώστε τους συμμετέχοντες.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Προετοιμάστε κατάλληλα τον συμμετέχοντα: </a:t>
            </a:r>
            <a:r>
              <a:rPr lang="el-GR" sz="2000" b="1" dirty="0">
                <a:solidFill>
                  <a:srgbClr val="93436B"/>
                </a:solidFill>
              </a:rPr>
              <a:t>Γλωσσική, πολιτισμική, εκπαιδευτικό πρόγραμμα κλπ.</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Καταχώρηση κινητικοτήτων στο εργαλείο διαχείρισης </a:t>
            </a:r>
            <a:r>
              <a:rPr lang="en-US" sz="2000" b="1" dirty="0">
                <a:solidFill>
                  <a:srgbClr val="93436B"/>
                </a:solidFill>
              </a:rPr>
              <a:t>Beneficiary Module</a:t>
            </a:r>
            <a:r>
              <a:rPr lang="el-GR" sz="2000" b="1" dirty="0">
                <a:solidFill>
                  <a:srgbClr val="93436B"/>
                </a:solidFill>
              </a:rPr>
              <a:t> </a:t>
            </a:r>
            <a:r>
              <a:rPr lang="el-GR" sz="2000" b="1" dirty="0">
                <a:solidFill>
                  <a:schemeClr val="tx1"/>
                </a:solidFill>
              </a:rPr>
              <a:t>(πριν την υλοποίηση τους)</a:t>
            </a:r>
          </a:p>
          <a:p>
            <a:pPr marL="285750" indent="-285750" defTabSz="800100">
              <a:spcBef>
                <a:spcPct val="0"/>
              </a:spcBef>
              <a:buFont typeface="Wingdings" panose="05000000000000000000" pitchFamily="2" charset="2"/>
              <a:buChar char="§"/>
            </a:pPr>
            <a:endParaRPr lang="el-GR" sz="2000" i="1" dirty="0">
              <a:solidFill>
                <a:schemeClr val="tx1">
                  <a:lumMod val="75000"/>
                  <a:lumOff val="25000"/>
                </a:schemeClr>
              </a:solidFill>
            </a:endParaRPr>
          </a:p>
          <a:p>
            <a:pPr defTabSz="800100">
              <a:spcBef>
                <a:spcPct val="0"/>
              </a:spcBef>
            </a:pPr>
            <a:endParaRPr lang="el-GR" b="1" i="1" dirty="0">
              <a:solidFill>
                <a:schemeClr val="tx1"/>
              </a:solidFill>
            </a:endParaRPr>
          </a:p>
          <a:p>
            <a:pPr defTabSz="800100">
              <a:spcBef>
                <a:spcPct val="0"/>
              </a:spcBef>
            </a:pPr>
            <a:r>
              <a:rPr lang="el-GR" b="1" dirty="0">
                <a:solidFill>
                  <a:srgbClr val="FF0000"/>
                </a:solidFill>
              </a:rPr>
              <a:t>!  </a:t>
            </a:r>
            <a:r>
              <a:rPr lang="el-GR" b="1" i="1" dirty="0">
                <a:solidFill>
                  <a:schemeClr val="tx1"/>
                </a:solidFill>
              </a:rPr>
              <a:t>Συμμόρφωση με </a:t>
            </a:r>
            <a:r>
              <a:rPr lang="el-GR" b="1" i="1" dirty="0">
                <a:solidFill>
                  <a:schemeClr val="tx1"/>
                </a:solidFill>
                <a:hlinkClick r:id="rId3"/>
              </a:rPr>
              <a:t>Ε+</a:t>
            </a:r>
            <a:r>
              <a:rPr lang="en-US" b="1" i="1" dirty="0">
                <a:solidFill>
                  <a:schemeClr val="tx1"/>
                </a:solidFill>
                <a:hlinkClick r:id="rId3"/>
              </a:rPr>
              <a:t> Quality Standards </a:t>
            </a:r>
            <a:r>
              <a:rPr lang="el-GR" b="1" i="1" dirty="0">
                <a:solidFill>
                  <a:schemeClr val="tx1">
                    <a:lumMod val="75000"/>
                    <a:lumOff val="25000"/>
                  </a:schemeClr>
                </a:solidFill>
              </a:rPr>
              <a:t>και </a:t>
            </a:r>
            <a:r>
              <a:rPr lang="el-GR" b="1" i="1" dirty="0">
                <a:solidFill>
                  <a:schemeClr val="tx1"/>
                </a:solidFill>
                <a:hlinkClick r:id="rId4"/>
              </a:rPr>
              <a:t>Πρότυπα Ποιότητας Σεμιναρίων για τη ΒΔ1</a:t>
            </a:r>
            <a:endParaRPr lang="el-GR" b="1" i="1" dirty="0">
              <a:solidFill>
                <a:srgbClr val="93436B"/>
              </a:solidFill>
            </a:endParaRPr>
          </a:p>
          <a:p>
            <a:pPr defTabSz="800100">
              <a:spcBef>
                <a:spcPct val="0"/>
              </a:spcBef>
            </a:pPr>
            <a:endParaRPr lang="el-GR" b="1" i="1" dirty="0">
              <a:solidFill>
                <a:schemeClr val="tx1"/>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p:txBody>
      </p:sp>
      <p:grpSp>
        <p:nvGrpSpPr>
          <p:cNvPr id="3" name="Group 2"/>
          <p:cNvGrpSpPr/>
          <p:nvPr/>
        </p:nvGrpSpPr>
        <p:grpSpPr>
          <a:xfrm>
            <a:off x="596795" y="862293"/>
            <a:ext cx="11009660" cy="396578"/>
            <a:chOff x="929663" y="902933"/>
            <a:chExt cx="10217704" cy="396578"/>
          </a:xfrm>
        </p:grpSpPr>
        <p:sp>
          <p:nvSpPr>
            <p:cNvPr id="15" name="Isosceles Triangle 14"/>
            <p:cNvSpPr/>
            <p:nvPr/>
          </p:nvSpPr>
          <p:spPr>
            <a:xfrm rot="2708150">
              <a:off x="6018166" y="734511"/>
              <a:ext cx="367029" cy="762971"/>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16" name="Rectangle 15"/>
            <p:cNvSpPr/>
            <p:nvPr/>
          </p:nvSpPr>
          <p:spPr>
            <a:xfrm>
              <a:off x="929663" y="902933"/>
              <a:ext cx="10217704"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ΠΡΟΕΤΟΙΜΑΣΙΑ</a:t>
              </a:r>
              <a:endParaRPr lang="en-GB" sz="2200" b="1" dirty="0"/>
            </a:p>
          </p:txBody>
        </p:sp>
      </p:grpSp>
    </p:spTree>
    <p:extLst>
      <p:ext uri="{BB962C8B-B14F-4D97-AF65-F5344CB8AC3E}">
        <p14:creationId xmlns:p14="http://schemas.microsoft.com/office/powerpoint/2010/main" val="89293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716955" y="46851"/>
            <a:ext cx="1562159" cy="553998"/>
          </a:xfrm>
          <a:prstGeom prst="rect">
            <a:avLst/>
          </a:prstGeom>
          <a:noFill/>
        </p:spPr>
        <p:txBody>
          <a:bodyPr wrap="none" rtlCol="0">
            <a:spAutoFit/>
          </a:bodyPr>
          <a:lstStyle/>
          <a:p>
            <a:r>
              <a:rPr lang="el-GR" sz="3000" b="1" dirty="0">
                <a:solidFill>
                  <a:schemeClr val="bg1"/>
                </a:solidFill>
              </a:rPr>
              <a:t>ΘΕΜΑΤΑ</a:t>
            </a:r>
            <a:endParaRPr lang="en-GB" sz="3000" b="1" dirty="0">
              <a:solidFill>
                <a:schemeClr val="bg1"/>
              </a:solidFill>
            </a:endParaRPr>
          </a:p>
        </p:txBody>
      </p:sp>
      <p:sp>
        <p:nvSpPr>
          <p:cNvPr id="5" name="Rectangle 4"/>
          <p:cNvSpPr/>
          <p:nvPr/>
        </p:nvSpPr>
        <p:spPr>
          <a:xfrm>
            <a:off x="2010333" y="2296156"/>
            <a:ext cx="5719491" cy="1107996"/>
          </a:xfrm>
          <a:prstGeom prst="rect">
            <a:avLst/>
          </a:prstGeom>
        </p:spPr>
        <p:txBody>
          <a:bodyPr wrap="square">
            <a:spAutoFit/>
          </a:bodyPr>
          <a:lstStyle/>
          <a:p>
            <a:pPr>
              <a:lnSpc>
                <a:spcPct val="150000"/>
              </a:lnSpc>
            </a:pPr>
            <a:r>
              <a:rPr lang="el-GR" sz="2200" b="1" dirty="0"/>
              <a:t>ΧΡΗΜΑΤΟΔΟΤΗΣΗ</a:t>
            </a:r>
            <a:endParaRPr lang="en-US" sz="2200" b="1" dirty="0"/>
          </a:p>
          <a:p>
            <a:pPr>
              <a:lnSpc>
                <a:spcPct val="150000"/>
              </a:lnSpc>
            </a:pPr>
            <a:endParaRPr lang="en-US" sz="2200" b="1" dirty="0"/>
          </a:p>
        </p:txBody>
      </p:sp>
      <p:sp>
        <p:nvSpPr>
          <p:cNvPr id="12" name="Rectangle 11"/>
          <p:cNvSpPr/>
          <p:nvPr/>
        </p:nvSpPr>
        <p:spPr>
          <a:xfrm>
            <a:off x="1053780" y="1260883"/>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1</a:t>
            </a:r>
            <a:endParaRPr lang="en-GB" sz="4000" b="1" dirty="0"/>
          </a:p>
        </p:txBody>
      </p:sp>
      <p:sp>
        <p:nvSpPr>
          <p:cNvPr id="13" name="Rectangle 12"/>
          <p:cNvSpPr/>
          <p:nvPr/>
        </p:nvSpPr>
        <p:spPr>
          <a:xfrm>
            <a:off x="1053780" y="22961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2</a:t>
            </a:r>
            <a:endParaRPr lang="en-GB" sz="4000" b="1" dirty="0"/>
          </a:p>
        </p:txBody>
      </p:sp>
      <p:sp>
        <p:nvSpPr>
          <p:cNvPr id="14" name="Rectangle 13"/>
          <p:cNvSpPr/>
          <p:nvPr/>
        </p:nvSpPr>
        <p:spPr>
          <a:xfrm>
            <a:off x="1053780" y="3361592"/>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3</a:t>
            </a:r>
            <a:endParaRPr lang="en-GB" sz="4000" b="1" dirty="0"/>
          </a:p>
        </p:txBody>
      </p:sp>
      <p:sp>
        <p:nvSpPr>
          <p:cNvPr id="15" name="Rectangle 14"/>
          <p:cNvSpPr/>
          <p:nvPr/>
        </p:nvSpPr>
        <p:spPr>
          <a:xfrm>
            <a:off x="1053780" y="4427026"/>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4</a:t>
            </a:r>
            <a:endParaRPr lang="en-GB" sz="4000" b="1" dirty="0"/>
          </a:p>
        </p:txBody>
      </p:sp>
      <p:sp>
        <p:nvSpPr>
          <p:cNvPr id="16" name="Rectangle 15"/>
          <p:cNvSpPr/>
          <p:nvPr/>
        </p:nvSpPr>
        <p:spPr>
          <a:xfrm>
            <a:off x="1053780" y="541946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5</a:t>
            </a:r>
            <a:endParaRPr lang="en-GB" sz="4000" b="1" dirty="0"/>
          </a:p>
        </p:txBody>
      </p:sp>
      <p:sp>
        <p:nvSpPr>
          <p:cNvPr id="17" name="Rectangle 16"/>
          <p:cNvSpPr/>
          <p:nvPr/>
        </p:nvSpPr>
        <p:spPr>
          <a:xfrm>
            <a:off x="6826561" y="127702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6</a:t>
            </a:r>
            <a:endParaRPr lang="en-GB" sz="4000" b="1" dirty="0"/>
          </a:p>
        </p:txBody>
      </p:sp>
      <p:sp>
        <p:nvSpPr>
          <p:cNvPr id="18" name="Rectangle 17"/>
          <p:cNvSpPr/>
          <p:nvPr/>
        </p:nvSpPr>
        <p:spPr>
          <a:xfrm>
            <a:off x="6826561" y="2296157"/>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7</a:t>
            </a:r>
            <a:endParaRPr lang="en-GB" sz="4000" b="1" dirty="0"/>
          </a:p>
        </p:txBody>
      </p:sp>
      <p:sp>
        <p:nvSpPr>
          <p:cNvPr id="20" name="Rectangle 19"/>
          <p:cNvSpPr/>
          <p:nvPr/>
        </p:nvSpPr>
        <p:spPr>
          <a:xfrm>
            <a:off x="6826561" y="3361591"/>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8</a:t>
            </a:r>
            <a:endParaRPr lang="en-GB" sz="4000" b="1" dirty="0"/>
          </a:p>
        </p:txBody>
      </p:sp>
      <p:sp>
        <p:nvSpPr>
          <p:cNvPr id="22" name="Rectangle 21"/>
          <p:cNvSpPr/>
          <p:nvPr/>
        </p:nvSpPr>
        <p:spPr>
          <a:xfrm>
            <a:off x="6826688" y="54194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10</a:t>
            </a:r>
            <a:endParaRPr lang="en-GB" sz="3800" b="1" dirty="0"/>
          </a:p>
        </p:txBody>
      </p:sp>
      <p:sp>
        <p:nvSpPr>
          <p:cNvPr id="23" name="Rectangle 22"/>
          <p:cNvSpPr/>
          <p:nvPr/>
        </p:nvSpPr>
        <p:spPr>
          <a:xfrm>
            <a:off x="2010333" y="1266885"/>
            <a:ext cx="5719491" cy="769441"/>
          </a:xfrm>
          <a:prstGeom prst="rect">
            <a:avLst/>
          </a:prstGeom>
        </p:spPr>
        <p:txBody>
          <a:bodyPr wrap="square">
            <a:spAutoFit/>
          </a:bodyPr>
          <a:lstStyle/>
          <a:p>
            <a:r>
              <a:rPr lang="el-GR" sz="2200" b="1" dirty="0"/>
              <a:t>ΒΑΣΙΚΑ ΧΑΡΑΚΤΗΡΙΣΤΙΚΑ</a:t>
            </a:r>
          </a:p>
          <a:p>
            <a:r>
              <a:rPr lang="el-GR" sz="2200" b="1" dirty="0"/>
              <a:t>ΣΧΕΔΙΩΝ ΚΑ12</a:t>
            </a:r>
            <a:r>
              <a:rPr lang="en-US" sz="2200" b="1" dirty="0"/>
              <a:t>1</a:t>
            </a:r>
          </a:p>
        </p:txBody>
      </p:sp>
      <p:sp>
        <p:nvSpPr>
          <p:cNvPr id="4" name="Rectangle 3"/>
          <p:cNvSpPr/>
          <p:nvPr/>
        </p:nvSpPr>
        <p:spPr>
          <a:xfrm>
            <a:off x="7897712" y="2444899"/>
            <a:ext cx="3752437" cy="430887"/>
          </a:xfrm>
          <a:prstGeom prst="rect">
            <a:avLst/>
          </a:prstGeom>
        </p:spPr>
        <p:txBody>
          <a:bodyPr wrap="none">
            <a:spAutoFit/>
          </a:bodyPr>
          <a:lstStyle/>
          <a:p>
            <a:r>
              <a:rPr lang="el-GR" sz="2200" b="1" dirty="0"/>
              <a:t>ΥΠΟΣΤΗΡΙΚΤΙΚΟΙ ΟΡΓΑΝΙΣΜΟΙ</a:t>
            </a:r>
            <a:endParaRPr lang="en-US" sz="2200" b="1" dirty="0"/>
          </a:p>
        </p:txBody>
      </p:sp>
      <p:sp>
        <p:nvSpPr>
          <p:cNvPr id="24" name="Rectangle 23"/>
          <p:cNvSpPr/>
          <p:nvPr/>
        </p:nvSpPr>
        <p:spPr>
          <a:xfrm>
            <a:off x="2040813" y="3467142"/>
            <a:ext cx="2594428" cy="430887"/>
          </a:xfrm>
          <a:prstGeom prst="rect">
            <a:avLst/>
          </a:prstGeom>
        </p:spPr>
        <p:txBody>
          <a:bodyPr wrap="none">
            <a:spAutoFit/>
          </a:bodyPr>
          <a:lstStyle/>
          <a:p>
            <a:r>
              <a:rPr lang="el-GR" sz="2200" b="1" dirty="0"/>
              <a:t>ΔΙΑΧΕΙΡΙΣΗ</a:t>
            </a:r>
            <a:r>
              <a:rPr lang="el-GR" b="1" dirty="0"/>
              <a:t> </a:t>
            </a:r>
            <a:r>
              <a:rPr lang="el-GR" sz="2200" b="1" dirty="0"/>
              <a:t>ΣΧΕΔΙΩΝ</a:t>
            </a:r>
            <a:endParaRPr lang="en-US" sz="2200" b="1" dirty="0"/>
          </a:p>
        </p:txBody>
      </p:sp>
      <p:sp>
        <p:nvSpPr>
          <p:cNvPr id="25" name="Rectangle 24"/>
          <p:cNvSpPr/>
          <p:nvPr/>
        </p:nvSpPr>
        <p:spPr>
          <a:xfrm>
            <a:off x="2064718" y="4532522"/>
            <a:ext cx="2826415" cy="430887"/>
          </a:xfrm>
          <a:prstGeom prst="rect">
            <a:avLst/>
          </a:prstGeom>
        </p:spPr>
        <p:txBody>
          <a:bodyPr wrap="none">
            <a:spAutoFit/>
          </a:bodyPr>
          <a:lstStyle/>
          <a:p>
            <a:r>
              <a:rPr lang="el-GR" sz="2200" b="1" dirty="0"/>
              <a:t>ΕΡΓΑΛΕΙΑ ΔΙΑΧΕΙΡΙΣΗΣ</a:t>
            </a:r>
            <a:endParaRPr lang="en-US" sz="2200" b="1" dirty="0"/>
          </a:p>
        </p:txBody>
      </p:sp>
      <p:sp>
        <p:nvSpPr>
          <p:cNvPr id="26" name="Rectangle 25"/>
          <p:cNvSpPr/>
          <p:nvPr/>
        </p:nvSpPr>
        <p:spPr>
          <a:xfrm>
            <a:off x="7843075" y="1423322"/>
            <a:ext cx="1061060" cy="430887"/>
          </a:xfrm>
          <a:prstGeom prst="rect">
            <a:avLst/>
          </a:prstGeom>
        </p:spPr>
        <p:txBody>
          <a:bodyPr wrap="none">
            <a:spAutoFit/>
          </a:bodyPr>
          <a:lstStyle/>
          <a:p>
            <a:r>
              <a:rPr lang="el-GR" sz="2200" b="1" dirty="0"/>
              <a:t>ΑΡΧΕΙΟ</a:t>
            </a:r>
            <a:endParaRPr lang="en-US" sz="2200" b="1" dirty="0"/>
          </a:p>
        </p:txBody>
      </p:sp>
      <p:sp>
        <p:nvSpPr>
          <p:cNvPr id="27" name="Rectangle 26"/>
          <p:cNvSpPr/>
          <p:nvPr/>
        </p:nvSpPr>
        <p:spPr>
          <a:xfrm>
            <a:off x="2064718" y="5546724"/>
            <a:ext cx="3203377" cy="430887"/>
          </a:xfrm>
          <a:prstGeom prst="rect">
            <a:avLst/>
          </a:prstGeom>
        </p:spPr>
        <p:txBody>
          <a:bodyPr wrap="none">
            <a:spAutoFit/>
          </a:bodyPr>
          <a:lstStyle/>
          <a:p>
            <a:r>
              <a:rPr lang="el-GR" sz="2200" b="1" dirty="0"/>
              <a:t>ΥΠΟΣΤΗΡΙΚΤΙΚΑ ΕΓΓΡΑΦΑ</a:t>
            </a:r>
            <a:endParaRPr lang="en-US" sz="2200" b="1" dirty="0"/>
          </a:p>
        </p:txBody>
      </p:sp>
      <p:sp>
        <p:nvSpPr>
          <p:cNvPr id="29" name="Rectangle 28"/>
          <p:cNvSpPr/>
          <p:nvPr/>
        </p:nvSpPr>
        <p:spPr>
          <a:xfrm>
            <a:off x="7897712" y="4438962"/>
            <a:ext cx="3416320" cy="430887"/>
          </a:xfrm>
          <a:prstGeom prst="rect">
            <a:avLst/>
          </a:prstGeom>
        </p:spPr>
        <p:txBody>
          <a:bodyPr wrap="none">
            <a:spAutoFit/>
          </a:bodyPr>
          <a:lstStyle/>
          <a:p>
            <a:r>
              <a:rPr lang="el-GR" sz="2200" b="1" dirty="0"/>
              <a:t>ΑΛΛΑΓΕΣ - ΤΡΟΠΟΠΟΙΗΣΕΙΣ</a:t>
            </a:r>
            <a:endParaRPr lang="en-US" sz="2200" b="1" dirty="0"/>
          </a:p>
        </p:txBody>
      </p:sp>
      <p:sp>
        <p:nvSpPr>
          <p:cNvPr id="30" name="Rectangle 29"/>
          <p:cNvSpPr/>
          <p:nvPr/>
        </p:nvSpPr>
        <p:spPr>
          <a:xfrm>
            <a:off x="7897712" y="3415019"/>
            <a:ext cx="2421625" cy="430887"/>
          </a:xfrm>
          <a:prstGeom prst="rect">
            <a:avLst/>
          </a:prstGeom>
        </p:spPr>
        <p:txBody>
          <a:bodyPr wrap="none">
            <a:spAutoFit/>
          </a:bodyPr>
          <a:lstStyle/>
          <a:p>
            <a:r>
              <a:rPr lang="el-GR" sz="2200" b="1" dirty="0"/>
              <a:t>ΚΛΕΙΣΙΜΟ ΣΧΕΔΙΟΥ</a:t>
            </a:r>
            <a:endParaRPr lang="en-US" sz="2200" b="1" dirty="0"/>
          </a:p>
        </p:txBody>
      </p:sp>
      <p:sp>
        <p:nvSpPr>
          <p:cNvPr id="35" name="Rectangle 34"/>
          <p:cNvSpPr/>
          <p:nvPr/>
        </p:nvSpPr>
        <p:spPr>
          <a:xfrm>
            <a:off x="7897712" y="5524956"/>
            <a:ext cx="1152047" cy="430887"/>
          </a:xfrm>
          <a:prstGeom prst="rect">
            <a:avLst/>
          </a:prstGeom>
        </p:spPr>
        <p:txBody>
          <a:bodyPr wrap="none">
            <a:spAutoFit/>
          </a:bodyPr>
          <a:lstStyle/>
          <a:p>
            <a:r>
              <a:rPr lang="el-GR" sz="2200" b="1" dirty="0"/>
              <a:t>ΕΛΕΓΧΟΙ</a:t>
            </a:r>
            <a:endParaRPr lang="en-US" sz="2200" b="1" dirty="0"/>
          </a:p>
        </p:txBody>
      </p:sp>
      <p:sp>
        <p:nvSpPr>
          <p:cNvPr id="36" name="Rectangle 35"/>
          <p:cNvSpPr/>
          <p:nvPr/>
        </p:nvSpPr>
        <p:spPr>
          <a:xfrm>
            <a:off x="6827383" y="442328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9</a:t>
            </a:r>
            <a:endParaRPr lang="en-GB" sz="3800" b="1" dirty="0"/>
          </a:p>
        </p:txBody>
      </p:sp>
    </p:spTree>
    <p:extLst>
      <p:ext uri="{BB962C8B-B14F-4D97-AF65-F5344CB8AC3E}">
        <p14:creationId xmlns:p14="http://schemas.microsoft.com/office/powerpoint/2010/main" val="174605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37669" y="121745"/>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4</a:t>
            </a:r>
            <a:r>
              <a:rPr lang="en-US" sz="2600" b="1" dirty="0">
                <a:solidFill>
                  <a:schemeClr val="bg1"/>
                </a:solidFill>
              </a:rPr>
              <a:t>)</a:t>
            </a:r>
            <a:r>
              <a:rPr lang="el-GR" sz="2600" b="1" dirty="0">
                <a:solidFill>
                  <a:schemeClr val="bg1"/>
                </a:solidFill>
              </a:rPr>
              <a:t> – ΥΛΟΠΟΙΗΣΗ</a:t>
            </a:r>
            <a:endParaRPr lang="el-GR" sz="2600" dirty="0">
              <a:solidFill>
                <a:schemeClr val="bg1"/>
              </a:solidFill>
            </a:endParaRPr>
          </a:p>
        </p:txBody>
      </p:sp>
      <p:sp>
        <p:nvSpPr>
          <p:cNvPr id="17" name="Rectangle 16"/>
          <p:cNvSpPr/>
          <p:nvPr/>
        </p:nvSpPr>
        <p:spPr>
          <a:xfrm>
            <a:off x="735300" y="896563"/>
            <a:ext cx="10759054"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sz="2200" b="1" dirty="0"/>
              <a:t>ΥΛΟΠΟΙΗΣΗ ΣΧΕΔΙΟΥ – ΚΑΤΑ ΤΗΝ ΚΙΝΗΤΙΚΟΤΗΤΑ </a:t>
            </a:r>
            <a:endParaRPr lang="en-GB" sz="2200" b="1" dirty="0"/>
          </a:p>
        </p:txBody>
      </p:sp>
      <p:sp>
        <p:nvSpPr>
          <p:cNvPr id="18" name="Isosceles Triangle 17"/>
          <p:cNvSpPr/>
          <p:nvPr/>
        </p:nvSpPr>
        <p:spPr>
          <a:xfrm rot="2665343">
            <a:off x="9626993" y="107230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19" name="Freeform 18"/>
          <p:cNvSpPr/>
          <p:nvPr/>
        </p:nvSpPr>
        <p:spPr>
          <a:xfrm>
            <a:off x="716473" y="1436376"/>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Υλοποιήστε τις δραστηριότητες βάσει του σχεδιασμού σας</a:t>
            </a:r>
            <a:endParaRPr lang="en-GB" sz="2000" b="1" dirty="0">
              <a:solidFill>
                <a:schemeClr val="tx1"/>
              </a:solidFill>
            </a:endParaRPr>
          </a:p>
          <a:p>
            <a:pPr defTabSz="800100">
              <a:spcBef>
                <a:spcPct val="0"/>
              </a:spcBef>
            </a:pPr>
            <a:endParaRPr lang="en-GB" sz="2000" b="1" dirty="0">
              <a:solidFill>
                <a:schemeClr val="tx1"/>
              </a:solidFill>
            </a:endParaRPr>
          </a:p>
          <a:p>
            <a:pPr marL="285750" indent="-285750" defTabSz="800100">
              <a:spcBef>
                <a:spcPct val="0"/>
              </a:spcBef>
              <a:buFont typeface="Wingdings" panose="05000000000000000000" pitchFamily="2" charset="2"/>
              <a:buChar char="§"/>
            </a:pPr>
            <a:r>
              <a:rPr lang="en-GB" sz="2000" b="1" dirty="0">
                <a:solidFill>
                  <a:schemeClr val="tx1"/>
                </a:solidFill>
              </a:rPr>
              <a:t>E</a:t>
            </a:r>
            <a:r>
              <a:rPr lang="el-GR" sz="2000" b="1" dirty="0" err="1">
                <a:solidFill>
                  <a:schemeClr val="tx1"/>
                </a:solidFill>
              </a:rPr>
              <a:t>πίλυση</a:t>
            </a:r>
            <a:r>
              <a:rPr lang="el-GR" sz="2000" b="1" dirty="0">
                <a:solidFill>
                  <a:schemeClr val="tx1"/>
                </a:solidFill>
              </a:rPr>
              <a:t> προβλημάτων που ενδέχεται να προκύψουν </a:t>
            </a:r>
            <a:endParaRPr lang="en-GB" sz="2000" b="1" dirty="0">
              <a:solidFill>
                <a:schemeClr val="tx1"/>
              </a:solidFill>
            </a:endParaRPr>
          </a:p>
          <a:p>
            <a:pPr defTabSz="800100">
              <a:spcBef>
                <a:spcPct val="0"/>
              </a:spcBef>
            </a:pPr>
            <a:endParaRPr lang="el-GR" sz="2000" b="1" dirty="0">
              <a:solidFill>
                <a:schemeClr val="tx1"/>
              </a:solidFill>
            </a:endParaRPr>
          </a:p>
          <a:p>
            <a:pPr marL="285750" indent="-285750" defTabSz="800100">
              <a:spcBef>
                <a:spcPct val="0"/>
              </a:spcBef>
              <a:buFont typeface="Wingdings" panose="05000000000000000000" pitchFamily="2" charset="2"/>
              <a:buChar char="§"/>
            </a:pPr>
            <a:r>
              <a:rPr lang="el-GR" sz="2000" b="1" dirty="0">
                <a:solidFill>
                  <a:srgbClr val="43AFC0"/>
                </a:solidFill>
              </a:rPr>
              <a:t>Συνεχής υποστήριξη συμμετέχοντα </a:t>
            </a:r>
            <a:r>
              <a:rPr lang="el-GR" sz="2000" b="1" dirty="0">
                <a:solidFill>
                  <a:schemeClr val="tx1"/>
                </a:solidFill>
              </a:rPr>
              <a:t>από τον Οργανισμό. Ο οργανισμός αποστολής επικοινωνεί με τους συμμετέχοντες και τον οργανισμό υποδοχής για:</a:t>
            </a:r>
          </a:p>
          <a:p>
            <a:pPr marL="342900" indent="-342900" algn="just">
              <a:lnSpc>
                <a:spcPct val="150000"/>
              </a:lnSpc>
              <a:buFont typeface="Wingdings" panose="05000000000000000000" pitchFamily="2" charset="2"/>
              <a:buChar char="ü"/>
            </a:pPr>
            <a:r>
              <a:rPr lang="el-GR" sz="2000" b="1" dirty="0">
                <a:solidFill>
                  <a:schemeClr val="tx1"/>
                </a:solidFill>
              </a:rPr>
              <a:t>λήψη ανατροφοδότησης</a:t>
            </a:r>
          </a:p>
          <a:p>
            <a:pPr marL="342900" indent="-342900" algn="just">
              <a:lnSpc>
                <a:spcPct val="150000"/>
              </a:lnSpc>
              <a:buFont typeface="Wingdings" panose="05000000000000000000" pitchFamily="2" charset="2"/>
              <a:buChar char="ü"/>
            </a:pPr>
            <a:r>
              <a:rPr lang="el-GR" sz="2000" b="1" dirty="0">
                <a:solidFill>
                  <a:schemeClr val="tx1"/>
                </a:solidFill>
              </a:rPr>
              <a:t>αναπροσαρμογή του προγράμματος δραστηριοτήτων, όταν αυτό κρίνεται αναγκαίο</a:t>
            </a:r>
          </a:p>
          <a:p>
            <a:pPr algn="just"/>
            <a:endParaRPr lang="el-GR" sz="2000" b="1" dirty="0">
              <a:solidFill>
                <a:schemeClr val="tx1"/>
              </a:solidFill>
            </a:endParaRPr>
          </a:p>
          <a:p>
            <a:pPr marL="342900" indent="-342900" algn="just">
              <a:buFont typeface="Wingdings" panose="05000000000000000000" pitchFamily="2" charset="2"/>
              <a:buChar char="§"/>
            </a:pPr>
            <a:r>
              <a:rPr lang="el-GR" sz="2000" b="1" dirty="0">
                <a:solidFill>
                  <a:schemeClr val="tx1"/>
                </a:solidFill>
              </a:rPr>
              <a:t>Ορίστε υπεύθυνο άτομο που θα υποστηρίζει τον συμμετέχοντα και θα λειτουργεί ως μέντορας για τη </a:t>
            </a:r>
            <a:r>
              <a:rPr lang="el-GR" sz="2000" b="1" dirty="0">
                <a:solidFill>
                  <a:srgbClr val="43AFC0"/>
                </a:solidFill>
              </a:rPr>
              <a:t>διασφάλιση της επίτευξης των μαθησιακών αποτελεσμάτων</a:t>
            </a:r>
            <a:r>
              <a:rPr lang="el-GR" sz="2000" b="1" dirty="0">
                <a:solidFill>
                  <a:schemeClr val="tx1"/>
                </a:solidFill>
              </a:rPr>
              <a:t>. </a:t>
            </a:r>
          </a:p>
          <a:p>
            <a:pPr marL="285750" indent="-285750" defTabSz="800100">
              <a:spcBef>
                <a:spcPct val="0"/>
              </a:spcBef>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grpSp>
        <p:nvGrpSpPr>
          <p:cNvPr id="5" name="Group 4"/>
          <p:cNvGrpSpPr/>
          <p:nvPr/>
        </p:nvGrpSpPr>
        <p:grpSpPr>
          <a:xfrm>
            <a:off x="3758268" y="5167992"/>
            <a:ext cx="4062788" cy="1652838"/>
            <a:chOff x="668423" y="5178434"/>
            <a:chExt cx="4553742" cy="1852570"/>
          </a:xfrm>
          <a:noFill/>
        </p:grpSpPr>
        <p:grpSp>
          <p:nvGrpSpPr>
            <p:cNvPr id="10" name="Google Shape;672;p26"/>
            <p:cNvGrpSpPr/>
            <p:nvPr/>
          </p:nvGrpSpPr>
          <p:grpSpPr>
            <a:xfrm rot="5320287">
              <a:off x="3632376" y="5728882"/>
              <a:ext cx="1156703" cy="1155515"/>
              <a:chOff x="2497275" y="2744159"/>
              <a:chExt cx="370930" cy="370549"/>
            </a:xfrm>
            <a:grpFill/>
          </p:grpSpPr>
          <p:sp>
            <p:nvSpPr>
              <p:cNvPr id="21"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2"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4"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6"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8"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9"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sp>
          <p:nvSpPr>
            <p:cNvPr id="15" name="Google Shape;676;p26"/>
            <p:cNvSpPr/>
            <p:nvPr/>
          </p:nvSpPr>
          <p:spPr>
            <a:xfrm rot="19581546">
              <a:off x="3202958" y="5979522"/>
              <a:ext cx="596622" cy="596622"/>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16" name="Google Shape;677;p26"/>
            <p:cNvSpPr/>
            <p:nvPr/>
          </p:nvSpPr>
          <p:spPr>
            <a:xfrm rot="19581546">
              <a:off x="3397509" y="6179346"/>
              <a:ext cx="202901" cy="20290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nvGrpSpPr>
            <p:cNvPr id="30" name="Group 29"/>
            <p:cNvGrpSpPr/>
            <p:nvPr/>
          </p:nvGrpSpPr>
          <p:grpSpPr>
            <a:xfrm rot="19581546">
              <a:off x="668423" y="5178434"/>
              <a:ext cx="2010834" cy="1852570"/>
              <a:chOff x="9848805" y="4874105"/>
              <a:chExt cx="1785810" cy="1645257"/>
            </a:xfrm>
            <a:grpFill/>
          </p:grpSpPr>
          <p:grpSp>
            <p:nvGrpSpPr>
              <p:cNvPr id="31" name="Google Shape;672;p26"/>
              <p:cNvGrpSpPr/>
              <p:nvPr/>
            </p:nvGrpSpPr>
            <p:grpSpPr>
              <a:xfrm rot="7338741">
                <a:off x="10607881" y="5492629"/>
                <a:ext cx="1027261" cy="1026206"/>
                <a:chOff x="2497275" y="2744159"/>
                <a:chExt cx="370930" cy="370549"/>
              </a:xfrm>
              <a:grpFill/>
            </p:grpSpPr>
            <p:sp>
              <p:nvSpPr>
                <p:cNvPr id="39"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0"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1"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2"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3"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4"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grpSp>
            <p:nvGrpSpPr>
              <p:cNvPr id="32" name="Google Shape;672;p26"/>
              <p:cNvGrpSpPr/>
              <p:nvPr/>
            </p:nvGrpSpPr>
            <p:grpSpPr>
              <a:xfrm>
                <a:off x="9848805" y="4874105"/>
                <a:ext cx="1027261" cy="1026206"/>
                <a:chOff x="2497275" y="2744159"/>
                <a:chExt cx="370930" cy="370549"/>
              </a:xfrm>
              <a:grpFill/>
            </p:grpSpPr>
            <p:sp>
              <p:nvSpPr>
                <p:cNvPr id="33"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4"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5"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6"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7"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8"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grpSp>
        <p:sp>
          <p:nvSpPr>
            <p:cNvPr id="45" name="Google Shape;676;p26"/>
            <p:cNvSpPr/>
            <p:nvPr/>
          </p:nvSpPr>
          <p:spPr>
            <a:xfrm rot="20011893">
              <a:off x="2674793" y="5946118"/>
              <a:ext cx="596622" cy="596622"/>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6" name="Google Shape;677;p26"/>
            <p:cNvSpPr/>
            <p:nvPr/>
          </p:nvSpPr>
          <p:spPr>
            <a:xfrm rot="20011893">
              <a:off x="2869344" y="6145942"/>
              <a:ext cx="202901" cy="20290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7" name="Google Shape;676;p26"/>
            <p:cNvSpPr/>
            <p:nvPr/>
          </p:nvSpPr>
          <p:spPr>
            <a:xfrm rot="20130330">
              <a:off x="4647107" y="5593949"/>
              <a:ext cx="575058" cy="610375"/>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8" name="Google Shape;677;p26"/>
            <p:cNvSpPr/>
            <p:nvPr/>
          </p:nvSpPr>
          <p:spPr>
            <a:xfrm rot="20130330">
              <a:off x="4839136" y="5791232"/>
              <a:ext cx="195567" cy="207578"/>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2947994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61470" y="81904"/>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5</a:t>
            </a:r>
            <a:r>
              <a:rPr lang="en-US" sz="2600" b="1" dirty="0">
                <a:solidFill>
                  <a:schemeClr val="bg1"/>
                </a:solidFill>
              </a:rPr>
              <a:t>)</a:t>
            </a:r>
            <a:r>
              <a:rPr lang="el-GR" sz="2600" b="1" dirty="0">
                <a:solidFill>
                  <a:schemeClr val="bg1"/>
                </a:solidFill>
              </a:rPr>
              <a:t> – ΥΛΟΠΟΙΗΣΗ</a:t>
            </a:r>
            <a:endParaRPr lang="el-GR" sz="2600" dirty="0">
              <a:solidFill>
                <a:schemeClr val="bg1"/>
              </a:solidFill>
            </a:endParaRPr>
          </a:p>
        </p:txBody>
      </p:sp>
      <p:sp>
        <p:nvSpPr>
          <p:cNvPr id="19" name="Freeform 18"/>
          <p:cNvSpPr/>
          <p:nvPr/>
        </p:nvSpPr>
        <p:spPr>
          <a:xfrm>
            <a:off x="716473" y="1493894"/>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Οι συμμετέχοντες παραλαμβάνουν </a:t>
            </a:r>
            <a:r>
              <a:rPr lang="el-GR" sz="2000" b="1" dirty="0">
                <a:solidFill>
                  <a:srgbClr val="43AFC0"/>
                </a:solidFill>
              </a:rPr>
              <a:t>αποδεικτικά</a:t>
            </a:r>
            <a:r>
              <a:rPr lang="el-GR" sz="2000" b="1" dirty="0">
                <a:solidFill>
                  <a:schemeClr val="tx1"/>
                </a:solidFill>
              </a:rPr>
              <a:t> ανάλογα με τον τύπο δραστηριότητας. </a:t>
            </a:r>
          </a:p>
          <a:p>
            <a:pPr lvl="0" defTabSz="800100">
              <a:lnSpc>
                <a:spcPct val="90000"/>
              </a:lnSpc>
              <a:spcBef>
                <a:spcPct val="0"/>
              </a:spcBef>
              <a:spcAft>
                <a:spcPct val="35000"/>
              </a:spcAft>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Αναγνώριση μαθησιακών αποτελεσμάτων. Συστήνεται η έκδοση του </a:t>
            </a:r>
            <a:r>
              <a:rPr lang="en-US" sz="2000" b="1" dirty="0" err="1">
                <a:solidFill>
                  <a:schemeClr val="tx1"/>
                </a:solidFill>
              </a:rPr>
              <a:t>Europass</a:t>
            </a:r>
            <a:r>
              <a:rPr lang="en-US" sz="2000" b="1" dirty="0">
                <a:solidFill>
                  <a:schemeClr val="tx1"/>
                </a:solidFill>
              </a:rPr>
              <a:t> Mobility. </a:t>
            </a:r>
          </a:p>
          <a:p>
            <a:pPr marL="342900" lvl="0" indent="-342900" defTabSz="800100">
              <a:lnSpc>
                <a:spcPct val="90000"/>
              </a:lnSpc>
              <a:spcBef>
                <a:spcPct val="0"/>
              </a:spcBef>
              <a:spcAft>
                <a:spcPct val="35000"/>
              </a:spcAft>
              <a:buFont typeface="Wingdings" panose="05000000000000000000" pitchFamily="2" charset="2"/>
              <a:buChar char="§"/>
            </a:pPr>
            <a:endParaRPr lang="en-US"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 </a:t>
            </a:r>
            <a:r>
              <a:rPr lang="el-GR" sz="2000" b="1" dirty="0">
                <a:solidFill>
                  <a:srgbClr val="43AFC0"/>
                </a:solidFill>
              </a:rPr>
              <a:t>Ενσωμάτωση αποτελεσμάτων</a:t>
            </a:r>
            <a:r>
              <a:rPr lang="el-GR" sz="2000" b="1" dirty="0">
                <a:solidFill>
                  <a:srgbClr val="93436B"/>
                </a:solidFill>
              </a:rPr>
              <a:t> </a:t>
            </a:r>
            <a:r>
              <a:rPr lang="el-GR" sz="2000" b="1" dirty="0">
                <a:solidFill>
                  <a:schemeClr val="tx1"/>
                </a:solidFill>
              </a:rPr>
              <a:t>κινητικότητας στον οργανισμό. </a:t>
            </a:r>
          </a:p>
          <a:p>
            <a:pPr marL="800100" lvl="1"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rgbClr val="43AFC0"/>
                </a:solidFill>
              </a:rPr>
              <a:t>Διάχυση αποτελεσμάτων</a:t>
            </a:r>
            <a:r>
              <a:rPr lang="el-GR" sz="2000" b="1" dirty="0">
                <a:solidFill>
                  <a:srgbClr val="93436B"/>
                </a:solidFill>
              </a:rPr>
              <a:t> </a:t>
            </a:r>
            <a:r>
              <a:rPr lang="el-GR" sz="2000" b="1" dirty="0">
                <a:solidFill>
                  <a:schemeClr val="tx1"/>
                </a:solidFill>
              </a:rPr>
              <a:t>εκτός του οργανισμού. </a:t>
            </a: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Συμπλήρωση </a:t>
            </a:r>
            <a:r>
              <a:rPr lang="en-US" sz="2000" b="1" dirty="0">
                <a:solidFill>
                  <a:srgbClr val="43AFC0"/>
                </a:solidFill>
              </a:rPr>
              <a:t>Participant survey</a:t>
            </a:r>
            <a:r>
              <a:rPr lang="en-US" sz="2000" b="1" dirty="0">
                <a:solidFill>
                  <a:srgbClr val="93436B"/>
                </a:solidFill>
              </a:rPr>
              <a:t> </a:t>
            </a:r>
            <a:r>
              <a:rPr lang="el-GR" sz="2000" b="1" dirty="0">
                <a:solidFill>
                  <a:schemeClr val="tx1"/>
                </a:solidFill>
              </a:rPr>
              <a:t>εντός ενός μήνα από την ολοκλήρωση της κινητικότητας</a:t>
            </a:r>
            <a:r>
              <a:rPr lang="en-US" sz="2000" b="1" dirty="0">
                <a:solidFill>
                  <a:schemeClr val="tx1"/>
                </a:solidFill>
              </a:rPr>
              <a:t>– Beneficiary Module. </a:t>
            </a:r>
            <a:r>
              <a:rPr lang="el-GR" sz="2000" b="1" dirty="0">
                <a:solidFill>
                  <a:srgbClr val="FF0000"/>
                </a:solidFill>
              </a:rPr>
              <a:t>Η συμπλήρωση &amp; υποβολή είναι υποχρεωτική και αποτελεί προϋπόθεση για παροχή της χρηματοδότησης από την ΕΥ.  </a:t>
            </a:r>
            <a:endParaRPr lang="en-US" sz="2000" b="1" dirty="0">
              <a:solidFill>
                <a:srgbClr val="FF0000"/>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n-US"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rgbClr val="43AFC0"/>
                </a:solidFill>
              </a:rPr>
              <a:t>Αρχειοθέτηση</a:t>
            </a:r>
            <a:r>
              <a:rPr lang="el-GR" sz="2000" b="1" dirty="0">
                <a:solidFill>
                  <a:schemeClr val="tx1"/>
                </a:solidFill>
              </a:rPr>
              <a:t>: Συμφωνίες, αντίγραφα αποδεικτικών που απαιτούνται από το Πρόγραμμα, κάρτες επιβίβασης και άλλες αποδείξεις. </a:t>
            </a: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grpSp>
        <p:nvGrpSpPr>
          <p:cNvPr id="3" name="Group 2"/>
          <p:cNvGrpSpPr/>
          <p:nvPr/>
        </p:nvGrpSpPr>
        <p:grpSpPr>
          <a:xfrm>
            <a:off x="9108873" y="3043844"/>
            <a:ext cx="1985458" cy="1358694"/>
            <a:chOff x="9275534" y="2840159"/>
            <a:chExt cx="2255180" cy="1543271"/>
          </a:xfrm>
        </p:grpSpPr>
        <p:grpSp>
          <p:nvGrpSpPr>
            <p:cNvPr id="8" name="Google Shape;672;p26"/>
            <p:cNvGrpSpPr/>
            <p:nvPr/>
          </p:nvGrpSpPr>
          <p:grpSpPr>
            <a:xfrm rot="20666701">
              <a:off x="9275534" y="2840159"/>
              <a:ext cx="1256885" cy="1311919"/>
              <a:chOff x="2497275" y="2744159"/>
              <a:chExt cx="370930" cy="370549"/>
            </a:xfrm>
          </p:grpSpPr>
          <p:sp>
            <p:nvSpPr>
              <p:cNvPr id="18"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9" name="Google Shape;676;p26"/>
            <p:cNvSpPr/>
            <p:nvPr/>
          </p:nvSpPr>
          <p:spPr>
            <a:xfrm rot="10020276">
              <a:off x="10553202" y="3372767"/>
              <a:ext cx="648296" cy="677378"/>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677;p26"/>
            <p:cNvSpPr/>
            <p:nvPr/>
          </p:nvSpPr>
          <p:spPr>
            <a:xfrm rot="10020276">
              <a:off x="10770543" y="3598522"/>
              <a:ext cx="220474" cy="230364"/>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 name="Google Shape;676;p26"/>
            <p:cNvSpPr/>
            <p:nvPr/>
          </p:nvSpPr>
          <p:spPr>
            <a:xfrm rot="10020276">
              <a:off x="11004596" y="3833711"/>
              <a:ext cx="526118" cy="549719"/>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 name="Google Shape;677;p26"/>
            <p:cNvSpPr/>
            <p:nvPr/>
          </p:nvSpPr>
          <p:spPr>
            <a:xfrm rot="10020276">
              <a:off x="11187482" y="4015098"/>
              <a:ext cx="178923" cy="186949"/>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33" name="Rectangle 32"/>
          <p:cNvSpPr/>
          <p:nvPr/>
        </p:nvSpPr>
        <p:spPr>
          <a:xfrm>
            <a:off x="674378" y="828046"/>
            <a:ext cx="10759054"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sz="2200" b="1" dirty="0"/>
              <a:t>ΥΛΟΠΟΙΗΣΗ ΣΧΕΔΙΟΥ – ΜΕΤΑ ΤΗΝ ΚΙΝΗΤΙΚΟΤΗΤΑ </a:t>
            </a:r>
            <a:endParaRPr lang="en-GB" sz="2200" b="1" dirty="0"/>
          </a:p>
        </p:txBody>
      </p:sp>
      <p:sp>
        <p:nvSpPr>
          <p:cNvPr id="34" name="Isosceles Triangle 33"/>
          <p:cNvSpPr/>
          <p:nvPr/>
        </p:nvSpPr>
        <p:spPr>
          <a:xfrm rot="2665343">
            <a:off x="9566071" y="1003787"/>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3441718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(6) – ΠΑΡΑΚΟΛΟΥΘΗΣΗ</a:t>
            </a:r>
            <a:endParaRPr lang="el-GR" sz="2600" dirty="0">
              <a:solidFill>
                <a:schemeClr val="bg1"/>
              </a:solidFill>
            </a:endParaRPr>
          </a:p>
        </p:txBody>
      </p:sp>
      <p:grpSp>
        <p:nvGrpSpPr>
          <p:cNvPr id="4" name="Group 3"/>
          <p:cNvGrpSpPr/>
          <p:nvPr/>
        </p:nvGrpSpPr>
        <p:grpSpPr>
          <a:xfrm>
            <a:off x="937706" y="909132"/>
            <a:ext cx="10615918" cy="541007"/>
            <a:chOff x="937706" y="909132"/>
            <a:chExt cx="10615918" cy="541007"/>
          </a:xfrm>
        </p:grpSpPr>
        <p:sp>
          <p:nvSpPr>
            <p:cNvPr id="61" name="Isosceles Triangle 60"/>
            <p:cNvSpPr/>
            <p:nvPr/>
          </p:nvSpPr>
          <p:spPr>
            <a:xfrm rot="2701830">
              <a:off x="6027489" y="1083110"/>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US"/>
            </a:p>
          </p:txBody>
        </p:sp>
        <p:sp>
          <p:nvSpPr>
            <p:cNvPr id="62" name="Rectangle 61"/>
            <p:cNvSpPr/>
            <p:nvPr/>
          </p:nvSpPr>
          <p:spPr>
            <a:xfrm>
              <a:off x="937706" y="909132"/>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ΠΑΡΑΚΟΛΟΥΘΗΣΗ</a:t>
              </a:r>
              <a:endParaRPr lang="en-GB" sz="2200" b="1" dirty="0"/>
            </a:p>
          </p:txBody>
        </p:sp>
      </p:grpSp>
      <p:sp>
        <p:nvSpPr>
          <p:cNvPr id="50" name="Freeform 49"/>
          <p:cNvSpPr/>
          <p:nvPr/>
        </p:nvSpPr>
        <p:spPr>
          <a:xfrm>
            <a:off x="959941" y="1671263"/>
            <a:ext cx="1061591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l-GR" sz="2200" b="1" dirty="0">
                <a:solidFill>
                  <a:srgbClr val="FF0000"/>
                </a:solidFill>
              </a:rPr>
              <a:t>ΣΤΟΧΟΣ</a:t>
            </a:r>
            <a:r>
              <a:rPr lang="el-GR" sz="2200" b="1" dirty="0">
                <a:solidFill>
                  <a:schemeClr val="tx1"/>
                </a:solidFill>
              </a:rPr>
              <a:t> των δράσεων ελέγχου και παρακολούθησης είναι η διασφάλιση ποιότητας των κινητικοτήτων και του σχεδίου στην ολότητά του</a:t>
            </a:r>
          </a:p>
          <a:p>
            <a:pPr lvl="0" algn="ctr" defTabSz="800100">
              <a:lnSpc>
                <a:spcPct val="90000"/>
              </a:lnSpc>
              <a:spcBef>
                <a:spcPct val="0"/>
              </a:spcBef>
              <a:spcAft>
                <a:spcPct val="35000"/>
              </a:spcAft>
            </a:pPr>
            <a:endParaRPr lang="el-GR" sz="2200" dirty="0">
              <a:solidFill>
                <a:schemeClr val="tx1">
                  <a:lumMod val="75000"/>
                  <a:lumOff val="25000"/>
                </a:schemeClr>
              </a:solidFill>
            </a:endParaRPr>
          </a:p>
          <a:p>
            <a:pPr defTabSz="800100">
              <a:lnSpc>
                <a:spcPct val="90000"/>
              </a:lnSpc>
              <a:spcBef>
                <a:spcPct val="0"/>
              </a:spcBef>
              <a:spcAft>
                <a:spcPct val="35000"/>
              </a:spcAft>
            </a:pPr>
            <a:r>
              <a:rPr lang="el-GR" sz="2200" dirty="0">
                <a:solidFill>
                  <a:schemeClr val="tx1"/>
                </a:solidFill>
                <a:sym typeface="Wingdings" panose="05000000000000000000" pitchFamily="2" charset="2"/>
              </a:rPr>
              <a:t> Επίτευξη των στόχων και απαιτήσεις Προγράμματος</a:t>
            </a:r>
          </a:p>
          <a:p>
            <a:pPr defTabSz="800100">
              <a:lnSpc>
                <a:spcPct val="90000"/>
              </a:lnSpc>
              <a:spcBef>
                <a:spcPct val="0"/>
              </a:spcBef>
              <a:spcAft>
                <a:spcPct val="35000"/>
              </a:spcAft>
            </a:pPr>
            <a:endParaRPr lang="el-GR" sz="2000" dirty="0">
              <a:solidFill>
                <a:schemeClr val="tx1"/>
              </a:solidFill>
              <a:sym typeface="Wingdings" panose="05000000000000000000" pitchFamily="2" charset="2"/>
            </a:endParaRPr>
          </a:p>
          <a:p>
            <a:pPr defTabSz="800100">
              <a:lnSpc>
                <a:spcPct val="90000"/>
              </a:lnSpc>
              <a:spcBef>
                <a:spcPct val="0"/>
              </a:spcBef>
              <a:spcAft>
                <a:spcPct val="35000"/>
              </a:spcAft>
            </a:pPr>
            <a:r>
              <a:rPr lang="el-GR" sz="2000" b="1" dirty="0">
                <a:solidFill>
                  <a:schemeClr val="tx1"/>
                </a:solidFill>
                <a:sym typeface="Wingdings" panose="05000000000000000000" pitchFamily="2" charset="2"/>
              </a:rPr>
              <a:t>Παραδείγματα: </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της απόδοσης της κάθε κινητικότητας και του σχεδίου σε όλη τη διάρκειά του και στο τέλος (Καλή πρακτική: Να εμπλέκονται όλοι όσοι είχαν κάποιο ρόλο στο σχέδιο) </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Ενσωμάτωση αποτελεσμάτων των κινητικοτήτων στις καθημερινές εργασίες του οργανισμού</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Μέτρηση αντίκτυπου του σχεδίου</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Εντοπισμός βασικών βελτιώσεων που πρέπει να γίνουν σε επόμενα σχέδια </a:t>
            </a: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dirty="0">
              <a:solidFill>
                <a:schemeClr val="tx1">
                  <a:lumMod val="75000"/>
                  <a:lumOff val="25000"/>
                </a:schemeClr>
              </a:solidFill>
              <a:sym typeface="Wingdings" panose="05000000000000000000" pitchFamily="2" charset="2"/>
            </a:endParaRPr>
          </a:p>
          <a:p>
            <a:pPr defTabSz="800100">
              <a:lnSpc>
                <a:spcPct val="90000"/>
              </a:lnSpc>
              <a:spcBef>
                <a:spcPct val="0"/>
              </a:spcBef>
              <a:spcAft>
                <a:spcPct val="35000"/>
              </a:spcAft>
            </a:pPr>
            <a:endParaRPr lang="el-GR" sz="2000" dirty="0">
              <a:solidFill>
                <a:schemeClr val="tx1">
                  <a:lumMod val="75000"/>
                  <a:lumOff val="25000"/>
                </a:schemeClr>
              </a:solidFill>
            </a:endParaRPr>
          </a:p>
          <a:p>
            <a:pPr defTabSz="800100">
              <a:lnSpc>
                <a:spcPct val="90000"/>
              </a:lnSpc>
              <a:spcBef>
                <a:spcPct val="0"/>
              </a:spcBef>
              <a:spcAft>
                <a:spcPct val="35000"/>
              </a:spcAft>
            </a:pPr>
            <a:endParaRPr lang="el-GR" sz="2000" dirty="0">
              <a:solidFill>
                <a:schemeClr val="tx1">
                  <a:lumMod val="75000"/>
                  <a:lumOff val="25000"/>
                </a:schemeClr>
              </a:solidFill>
            </a:endParaRPr>
          </a:p>
          <a:p>
            <a:pPr lvl="0" algn="l" defTabSz="800100">
              <a:lnSpc>
                <a:spcPct val="90000"/>
              </a:lnSpc>
              <a:spcBef>
                <a:spcPct val="0"/>
              </a:spcBef>
              <a:spcAft>
                <a:spcPct val="35000"/>
              </a:spcAft>
            </a:pPr>
            <a:r>
              <a:rPr lang="el-GR" sz="2000" kern="1200" dirty="0">
                <a:solidFill>
                  <a:schemeClr val="tx1">
                    <a:lumMod val="75000"/>
                    <a:lumOff val="25000"/>
                  </a:schemeClr>
                </a:solidFill>
              </a:rPr>
              <a:t> </a:t>
            </a:r>
            <a:endParaRPr lang="en-US" sz="2000" kern="1200" dirty="0">
              <a:solidFill>
                <a:schemeClr val="tx1">
                  <a:lumMod val="75000"/>
                  <a:lumOff val="25000"/>
                </a:schemeClr>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19543285">
            <a:off x="704687" y="5552672"/>
            <a:ext cx="1256885" cy="1311919"/>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2169295" y="6085453"/>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731564" y="6252570"/>
            <a:ext cx="437129" cy="45673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Tree>
    <p:extLst>
      <p:ext uri="{BB962C8B-B14F-4D97-AF65-F5344CB8AC3E}">
        <p14:creationId xmlns:p14="http://schemas.microsoft.com/office/powerpoint/2010/main" val="2401216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(6) – ΠΑΡΑΚΟΛΟΥΘΗΣΗ</a:t>
            </a:r>
            <a:endParaRPr lang="el-GR" sz="2600" dirty="0">
              <a:solidFill>
                <a:schemeClr val="bg1"/>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19543285">
            <a:off x="704687" y="5552672"/>
            <a:ext cx="1256885" cy="1311919"/>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2169295" y="6085453"/>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731564" y="6252570"/>
            <a:ext cx="437129" cy="45673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5" name="Rectangle 4">
            <a:extLst>
              <a:ext uri="{FF2B5EF4-FFF2-40B4-BE49-F238E27FC236}">
                <a16:creationId xmlns:a16="http://schemas.microsoft.com/office/drawing/2014/main" id="{D418C17C-5F6A-E231-1935-B688230A0066}"/>
              </a:ext>
            </a:extLst>
          </p:cNvPr>
          <p:cNvSpPr/>
          <p:nvPr/>
        </p:nvSpPr>
        <p:spPr>
          <a:xfrm>
            <a:off x="403204" y="933119"/>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6" name="Isosceles Triangle 5">
            <a:extLst>
              <a:ext uri="{FF2B5EF4-FFF2-40B4-BE49-F238E27FC236}">
                <a16:creationId xmlns:a16="http://schemas.microsoft.com/office/drawing/2014/main" id="{75BF3B42-2923-B429-E83B-35C6CAD4EE5F}"/>
              </a:ext>
            </a:extLst>
          </p:cNvPr>
          <p:cNvSpPr/>
          <p:nvPr/>
        </p:nvSpPr>
        <p:spPr>
          <a:xfrm rot="5400000">
            <a:off x="2717674" y="1002813"/>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Diagram 6">
            <a:extLst>
              <a:ext uri="{FF2B5EF4-FFF2-40B4-BE49-F238E27FC236}">
                <a16:creationId xmlns:a16="http://schemas.microsoft.com/office/drawing/2014/main" id="{71300F0D-C50B-F155-C9AD-BE30590EBBC0}"/>
              </a:ext>
            </a:extLst>
          </p:cNvPr>
          <p:cNvGraphicFramePr/>
          <p:nvPr>
            <p:extLst>
              <p:ext uri="{D42A27DB-BD31-4B8C-83A1-F6EECF244321}">
                <p14:modId xmlns:p14="http://schemas.microsoft.com/office/powerpoint/2010/main" val="329532884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0288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4443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(7) – ΠΑΡΑΚΟΛΟΥΘΗΣΗ</a:t>
            </a:r>
            <a:endParaRPr lang="el-GR" sz="2600" dirty="0">
              <a:solidFill>
                <a:schemeClr val="bg1"/>
              </a:solidFill>
            </a:endParaRPr>
          </a:p>
        </p:txBody>
      </p:sp>
      <p:sp>
        <p:nvSpPr>
          <p:cNvPr id="64" name="Freeform 63"/>
          <p:cNvSpPr/>
          <p:nvPr/>
        </p:nvSpPr>
        <p:spPr>
          <a:xfrm>
            <a:off x="1634652" y="4471188"/>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20177549">
            <a:off x="11116401" y="696627"/>
            <a:ext cx="715290" cy="746610"/>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1866118" y="6383815"/>
            <a:ext cx="371912" cy="388596"/>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248420" y="6296994"/>
            <a:ext cx="397468" cy="41529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130307"/>
            <a:ext cx="610373" cy="522905"/>
          </a:xfrm>
          <a:prstGeom prst="rect">
            <a:avLst/>
          </a:prstGeom>
        </p:spPr>
      </p:pic>
      <p:sp>
        <p:nvSpPr>
          <p:cNvPr id="38" name="Rectangle 37"/>
          <p:cNvSpPr/>
          <p:nvPr/>
        </p:nvSpPr>
        <p:spPr>
          <a:xfrm>
            <a:off x="403204" y="933119"/>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4" name="Isosceles Triangle 3"/>
          <p:cNvSpPr/>
          <p:nvPr/>
        </p:nvSpPr>
        <p:spPr>
          <a:xfrm rot="5400000">
            <a:off x="2717674" y="1002813"/>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304144" y="1759408"/>
            <a:ext cx="3344728" cy="114833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Τι</a:t>
            </a:r>
            <a:r>
              <a:rPr lang="el-GR" sz="2400" dirty="0"/>
              <a:t> αξιολογείτε;</a:t>
            </a:r>
            <a:endParaRPr lang="en-GB" sz="2400" dirty="0"/>
          </a:p>
        </p:txBody>
      </p:sp>
      <p:sp>
        <p:nvSpPr>
          <p:cNvPr id="42" name="Rounded Rectangle 41"/>
          <p:cNvSpPr/>
          <p:nvPr/>
        </p:nvSpPr>
        <p:spPr>
          <a:xfrm>
            <a:off x="3240569" y="1761036"/>
            <a:ext cx="8624544" cy="1146708"/>
          </a:xfrm>
          <a:prstGeom prst="roundRect">
            <a:avLst/>
          </a:prstGeom>
          <a:no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70AD47"/>
                </a:solidFill>
              </a:rPr>
              <a:t>Αξιολογείται η κάθε δραστηριότητα ξεχωριστά αλλά και το σχέδιο στο σύνολό του. </a:t>
            </a:r>
            <a:endParaRPr lang="en-GB" sz="2200" dirty="0">
              <a:solidFill>
                <a:srgbClr val="70AD47"/>
              </a:solidFill>
            </a:endParaRPr>
          </a:p>
        </p:txBody>
      </p:sp>
      <p:sp>
        <p:nvSpPr>
          <p:cNvPr id="46" name="Rounded Rectangle 45"/>
          <p:cNvSpPr/>
          <p:nvPr/>
        </p:nvSpPr>
        <p:spPr>
          <a:xfrm>
            <a:off x="304144" y="3148489"/>
            <a:ext cx="3344728" cy="1148336"/>
          </a:xfrm>
          <a:prstGeom prst="roundRect">
            <a:avLst/>
          </a:prstGeom>
          <a:solidFill>
            <a:srgbClr val="48B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Πότε</a:t>
            </a:r>
            <a:r>
              <a:rPr lang="el-GR" sz="2400" dirty="0"/>
              <a:t> πρέπει να γίνεται αξιολόγηση;</a:t>
            </a:r>
            <a:endParaRPr lang="en-GB" sz="2400" dirty="0"/>
          </a:p>
        </p:txBody>
      </p:sp>
      <p:sp>
        <p:nvSpPr>
          <p:cNvPr id="47" name="Rounded Rectangle 46"/>
          <p:cNvSpPr/>
          <p:nvPr/>
        </p:nvSpPr>
        <p:spPr>
          <a:xfrm>
            <a:off x="3240569" y="3148489"/>
            <a:ext cx="8624543" cy="1148336"/>
          </a:xfrm>
          <a:prstGeom prst="roundRect">
            <a:avLst/>
          </a:prstGeom>
          <a:noFill/>
          <a:ln>
            <a:solidFill>
              <a:srgbClr val="48B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48BB4F"/>
                </a:solidFill>
              </a:rPr>
              <a:t>Κάθε δραστηριότητα πρέπει να αξιολογείται αμέσως μετά το τέλος της. Μετά το τέλος του σχεδίου, πρέπει να γίνεται συνολική αξιολόγηση του σχεδίου.</a:t>
            </a:r>
            <a:endParaRPr lang="en-GB" sz="2200" dirty="0">
              <a:solidFill>
                <a:srgbClr val="5B9BD5"/>
              </a:solidFill>
            </a:endParaRPr>
          </a:p>
        </p:txBody>
      </p:sp>
      <p:sp>
        <p:nvSpPr>
          <p:cNvPr id="48" name="Rounded Rectangle 47"/>
          <p:cNvSpPr/>
          <p:nvPr/>
        </p:nvSpPr>
        <p:spPr>
          <a:xfrm>
            <a:off x="304144" y="4572324"/>
            <a:ext cx="3344728" cy="1466109"/>
          </a:xfrm>
          <a:prstGeom prst="roundRect">
            <a:avLst/>
          </a:prstGeom>
          <a:solidFill>
            <a:srgbClr val="4D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Ποιοι</a:t>
            </a:r>
            <a:r>
              <a:rPr lang="el-GR" sz="2400" dirty="0"/>
              <a:t> πρέπει να εμπλακούν στη διαδικασία αυτή;</a:t>
            </a:r>
            <a:endParaRPr lang="en-GB" sz="2400" dirty="0"/>
          </a:p>
        </p:txBody>
      </p:sp>
      <p:sp>
        <p:nvSpPr>
          <p:cNvPr id="49" name="Rounded Rectangle 48"/>
          <p:cNvSpPr/>
          <p:nvPr/>
        </p:nvSpPr>
        <p:spPr>
          <a:xfrm>
            <a:off x="3240569" y="4573952"/>
            <a:ext cx="8624543" cy="1460279"/>
          </a:xfrm>
          <a:prstGeom prst="roundRect">
            <a:avLst/>
          </a:prstGeom>
          <a:noFill/>
          <a:ln>
            <a:solidFill>
              <a:srgbClr val="4DC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4DC58D"/>
                </a:solidFill>
              </a:rPr>
              <a:t>Για να υπάρχει ολοκληρωμένη πληροφόρηση, πρέπει να συμμετέχουν όλα τα μέρη που είχαν κάποιο ρόλο (συμμετέχοντες, οργανισμός αποστολής / υποδοχής, μέντορες, εκπαιδευτές κλπ.)</a:t>
            </a:r>
            <a:endParaRPr lang="en-GB" sz="2200" dirty="0">
              <a:solidFill>
                <a:srgbClr val="4DC58D"/>
              </a:solidFill>
            </a:endParaRPr>
          </a:p>
        </p:txBody>
      </p:sp>
      <p:grpSp>
        <p:nvGrpSpPr>
          <p:cNvPr id="51" name="Google Shape;672;p26"/>
          <p:cNvGrpSpPr/>
          <p:nvPr/>
        </p:nvGrpSpPr>
        <p:grpSpPr>
          <a:xfrm rot="19543285">
            <a:off x="1061532" y="6005150"/>
            <a:ext cx="867485" cy="905469"/>
            <a:chOff x="2497275" y="2744159"/>
            <a:chExt cx="370930" cy="370549"/>
          </a:xfrm>
        </p:grpSpPr>
        <p:sp>
          <p:nvSpPr>
            <p:cNvPr id="52"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6"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7"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5" name="TextBox 4"/>
          <p:cNvSpPr txBox="1"/>
          <p:nvPr/>
        </p:nvSpPr>
        <p:spPr>
          <a:xfrm>
            <a:off x="3135316" y="800215"/>
            <a:ext cx="7251239" cy="784830"/>
          </a:xfrm>
          <a:prstGeom prst="rect">
            <a:avLst/>
          </a:prstGeom>
          <a:solidFill>
            <a:schemeClr val="accent1">
              <a:alpha val="30000"/>
            </a:schemeClr>
          </a:solidFill>
        </p:spPr>
        <p:txBody>
          <a:bodyPr wrap="square" rtlCol="0">
            <a:spAutoFit/>
          </a:bodyPr>
          <a:lstStyle/>
          <a:p>
            <a:r>
              <a:rPr lang="el-GR" sz="1500" i="1" dirty="0"/>
              <a:t>Τα πιο κάτω είναι παραδείγματα καλής πρακτικής. Δεν υποχρεούστε να ακολουθήσετε όλα αυτά τα βήματα, αλλά μπορείτε να αξιολογείτε τις δραστηριότητες και το σχέδιο σας με τις διαδικασίες που θεωρείτε πιο κατάλληλες για το δικό σας σχέδιο ή οργανισμό. </a:t>
            </a:r>
            <a:endParaRPr lang="en-GB" sz="1500" i="1" dirty="0"/>
          </a:p>
        </p:txBody>
      </p:sp>
    </p:spTree>
    <p:extLst>
      <p:ext uri="{BB962C8B-B14F-4D97-AF65-F5344CB8AC3E}">
        <p14:creationId xmlns:p14="http://schemas.microsoft.com/office/powerpoint/2010/main" val="1100685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661812" y="1430825"/>
            <a:ext cx="9212029" cy="4377702"/>
          </a:xfrm>
          <a:prstGeom prst="round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nSpc>
                <a:spcPct val="115000"/>
              </a:lnSpc>
            </a:pPr>
            <a:r>
              <a:rPr lang="el-GR" sz="2400" b="1" dirty="0">
                <a:solidFill>
                  <a:srgbClr val="5B9BD5"/>
                </a:solidFill>
              </a:rPr>
              <a:t>Φόρμα αξιολόγησης: </a:t>
            </a:r>
            <a:r>
              <a:rPr lang="el-GR" sz="2200" dirty="0">
                <a:solidFill>
                  <a:srgbClr val="5B9BD5"/>
                </a:solidFill>
              </a:rPr>
              <a:t>Συμπληρώνεται από τους συμμετέχοντες και άλλους εμπλεκόμενους για να αξιολογήσουν διάφορες πτυχές της κινητικότητας/ δραστηριότητας, καθώς και τον αντίκτυπο της. Ζητήστε από τους συμμετέχοντες να συμπληρώσουν φόρμες σε διαφορετικά στάδια του σχεδίου, ώστε να μπορούν να μετρήσουν καλύτερα την εξέλιξή τους και τις διαφορές κάθε σταδίου.</a:t>
            </a:r>
          </a:p>
          <a:p>
            <a:pPr lvl="2" algn="just">
              <a:lnSpc>
                <a:spcPct val="115000"/>
              </a:lnSpc>
            </a:pPr>
            <a:endParaRPr lang="el-GR" sz="2400" dirty="0">
              <a:solidFill>
                <a:srgbClr val="5B9BD5"/>
              </a:solidFill>
            </a:endParaRPr>
          </a:p>
          <a:p>
            <a:pPr lvl="2">
              <a:lnSpc>
                <a:spcPct val="115000"/>
              </a:lnSpc>
            </a:pPr>
            <a:r>
              <a:rPr lang="el-GR" sz="2400" b="1" dirty="0">
                <a:solidFill>
                  <a:srgbClr val="5B9BD5"/>
                </a:solidFill>
              </a:rPr>
              <a:t>Ατομικές συνεντεύξεις: </a:t>
            </a:r>
            <a:r>
              <a:rPr lang="el-GR" sz="2200" dirty="0">
                <a:solidFill>
                  <a:srgbClr val="5B9BD5"/>
                </a:solidFill>
              </a:rPr>
              <a:t>Μπορείτε να χρησιμοποιήσετε αυτή τη μέθοδο εάν έχετε μικρό αριθμό εμπλεκομένων. </a:t>
            </a:r>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(8)– ΠΑΡΑΚΟΛΟΥΘΗΣΗ</a:t>
            </a:r>
            <a:endParaRPr lang="el-GR" sz="2600" dirty="0">
              <a:solidFill>
                <a:schemeClr val="bg1"/>
              </a:solidFill>
            </a:endParaRPr>
          </a:p>
        </p:txBody>
      </p:sp>
      <p:grpSp>
        <p:nvGrpSpPr>
          <p:cNvPr id="12" name="Google Shape;672;p26"/>
          <p:cNvGrpSpPr/>
          <p:nvPr/>
        </p:nvGrpSpPr>
        <p:grpSpPr>
          <a:xfrm rot="19543285">
            <a:off x="809909" y="5893865"/>
            <a:ext cx="980558" cy="1023493"/>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grpSp>
        <p:nvGrpSpPr>
          <p:cNvPr id="3" name="Group 2"/>
          <p:cNvGrpSpPr/>
          <p:nvPr/>
        </p:nvGrpSpPr>
        <p:grpSpPr>
          <a:xfrm rot="411762">
            <a:off x="1982547" y="5930137"/>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grpSp>
        <p:nvGrpSpPr>
          <p:cNvPr id="33" name="Group 32"/>
          <p:cNvGrpSpPr/>
          <p:nvPr/>
        </p:nvGrpSpPr>
        <p:grpSpPr>
          <a:xfrm rot="411762">
            <a:off x="2525806" y="6347508"/>
            <a:ext cx="367280" cy="383756"/>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29" name="Rounded Rectangle 28"/>
          <p:cNvSpPr/>
          <p:nvPr/>
        </p:nvSpPr>
        <p:spPr>
          <a:xfrm>
            <a:off x="329112" y="1422115"/>
            <a:ext cx="3460567" cy="4386411"/>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Ποιες μέθοδοι αξιολόγησης </a:t>
            </a:r>
            <a:r>
              <a:rPr lang="el-GR" sz="2400" dirty="0"/>
              <a:t>είναι αποτελεσματικές; </a:t>
            </a:r>
            <a:r>
              <a:rPr lang="el-GR" sz="2400" dirty="0">
                <a:solidFill>
                  <a:srgbClr val="5B9BD5"/>
                </a:solidFill>
              </a:rPr>
              <a:t>Ο </a:t>
            </a:r>
          </a:p>
          <a:p>
            <a:pPr algn="ctr"/>
            <a:endParaRPr lang="el-GR" sz="2400" i="1" dirty="0">
              <a:solidFill>
                <a:srgbClr val="5B9BD5"/>
              </a:solidFill>
            </a:endParaRPr>
          </a:p>
          <a:p>
            <a:pPr algn="ctr"/>
            <a:r>
              <a:rPr lang="el-GR" i="1" dirty="0">
                <a:solidFill>
                  <a:schemeClr val="bg1"/>
                </a:solidFill>
              </a:rPr>
              <a:t>Κάθε οργανισμός μπορεί να επιλέξει τις μεθόδους που ικανοποιούν καλύτερα τις ανάγκες του σχεδίου του, του οργανισμού του κλπ.  </a:t>
            </a:r>
          </a:p>
          <a:p>
            <a:pPr algn="ctr"/>
            <a:endParaRPr lang="en-GB" sz="2400" dirty="0"/>
          </a:p>
        </p:txBody>
      </p:sp>
      <p:sp>
        <p:nvSpPr>
          <p:cNvPr id="37" name="Rectangle 36"/>
          <p:cNvSpPr/>
          <p:nvPr/>
        </p:nvSpPr>
        <p:spPr>
          <a:xfrm>
            <a:off x="312872" y="922023"/>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38" name="Isosceles Triangle 37"/>
          <p:cNvSpPr/>
          <p:nvPr/>
        </p:nvSpPr>
        <p:spPr>
          <a:xfrm rot="5400000">
            <a:off x="2627342" y="991717"/>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6519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614106" y="1470820"/>
            <a:ext cx="9346305" cy="4096158"/>
          </a:xfrm>
          <a:prstGeom prst="roundRect">
            <a:avLst/>
          </a:prstGeom>
          <a:noFill/>
          <a:ln>
            <a:solidFill>
              <a:srgbClr val="54CC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lvl="2" indent="-342900">
              <a:lnSpc>
                <a:spcPct val="115000"/>
              </a:lnSpc>
              <a:buFont typeface="Wingdings" panose="05000000000000000000" pitchFamily="2" charset="2"/>
              <a:buChar char="ü"/>
            </a:pPr>
            <a:r>
              <a:rPr lang="el-GR" sz="2100" dirty="0">
                <a:solidFill>
                  <a:srgbClr val="2FA3A3"/>
                </a:solidFill>
              </a:rPr>
              <a:t>Καταγράψτε τα αποτελέσματα της αξιολόγησης της δραστηριότητας</a:t>
            </a:r>
            <a:r>
              <a:rPr lang="en-US" sz="2100" dirty="0">
                <a:solidFill>
                  <a:srgbClr val="2FA3A3"/>
                </a:solidFill>
              </a:rPr>
              <a:t>. </a:t>
            </a:r>
            <a:endParaRPr lang="el-GR" sz="2100" dirty="0">
              <a:solidFill>
                <a:srgbClr val="2FA3A3"/>
              </a:solidFill>
            </a:endParaRPr>
          </a:p>
          <a:p>
            <a:pPr marL="1257300" lvl="2" indent="-342900">
              <a:lnSpc>
                <a:spcPct val="115000"/>
              </a:lnSpc>
              <a:buFont typeface="Wingdings" panose="05000000000000000000" pitchFamily="2" charset="2"/>
              <a:buChar char="ü"/>
            </a:pPr>
            <a:r>
              <a:rPr lang="el-GR" sz="2100" dirty="0">
                <a:solidFill>
                  <a:srgbClr val="2FA3A3"/>
                </a:solidFill>
              </a:rPr>
              <a:t>Καταγράψτε τον αντίκτυπο που είχε η δραστηριότητα. </a:t>
            </a:r>
          </a:p>
          <a:p>
            <a:pPr marL="1257300" lvl="2" indent="-342900">
              <a:lnSpc>
                <a:spcPct val="115000"/>
              </a:lnSpc>
              <a:buFont typeface="Wingdings" panose="05000000000000000000" pitchFamily="2" charset="2"/>
              <a:buChar char="ü"/>
            </a:pPr>
            <a:r>
              <a:rPr lang="el-GR" sz="2100" dirty="0">
                <a:solidFill>
                  <a:srgbClr val="2FA3A3"/>
                </a:solidFill>
              </a:rPr>
              <a:t>Κοινοποιήστε τα αποτελέσματα στους εμπλεκόμενους (ομάδα διαχείρισης του σχεδίου, διεύθυνση, συμμετέχοντες κλπ.) </a:t>
            </a:r>
          </a:p>
          <a:p>
            <a:pPr marL="1257300" lvl="2" indent="-342900">
              <a:lnSpc>
                <a:spcPct val="115000"/>
              </a:lnSpc>
              <a:buFont typeface="Wingdings" panose="05000000000000000000" pitchFamily="2" charset="2"/>
              <a:buChar char="ü"/>
            </a:pPr>
            <a:r>
              <a:rPr lang="el-GR" sz="2100" dirty="0">
                <a:solidFill>
                  <a:srgbClr val="2FA3A3"/>
                </a:solidFill>
              </a:rPr>
              <a:t>Προσδιορίστε τις βασικές βελτιώσεις που χρειάζεται </a:t>
            </a:r>
            <a:endParaRPr lang="en-US" sz="2100" dirty="0">
              <a:solidFill>
                <a:srgbClr val="2FA3A3"/>
              </a:solidFill>
            </a:endParaRPr>
          </a:p>
          <a:p>
            <a:pPr lvl="2">
              <a:lnSpc>
                <a:spcPct val="115000"/>
              </a:lnSpc>
            </a:pPr>
            <a:r>
              <a:rPr lang="el-GR" sz="2100" dirty="0">
                <a:solidFill>
                  <a:srgbClr val="2FA3A3"/>
                </a:solidFill>
              </a:rPr>
              <a:t>να γίνουν για την επόμενη δραστηριότητα. </a:t>
            </a:r>
          </a:p>
          <a:p>
            <a:pPr lvl="2">
              <a:lnSpc>
                <a:spcPct val="115000"/>
              </a:lnSpc>
            </a:pPr>
            <a:endParaRPr lang="el-GR" sz="2100" dirty="0">
              <a:solidFill>
                <a:srgbClr val="2FA3A3"/>
              </a:solidFill>
            </a:endParaRPr>
          </a:p>
          <a:p>
            <a:pPr lvl="2" algn="ctr">
              <a:lnSpc>
                <a:spcPct val="115000"/>
              </a:lnSpc>
            </a:pPr>
            <a:r>
              <a:rPr lang="el-GR" sz="2100" dirty="0">
                <a:solidFill>
                  <a:srgbClr val="2FA3A3"/>
                </a:solidFill>
              </a:rPr>
              <a:t>Σε </a:t>
            </a:r>
            <a:r>
              <a:rPr lang="el-GR" sz="2100" b="1" dirty="0">
                <a:solidFill>
                  <a:srgbClr val="2FA3A3"/>
                </a:solidFill>
              </a:rPr>
              <a:t>επίπεδο σχεδίου </a:t>
            </a:r>
            <a:r>
              <a:rPr lang="el-GR" sz="2100" dirty="0">
                <a:solidFill>
                  <a:srgbClr val="2FA3A3"/>
                </a:solidFill>
              </a:rPr>
              <a:t>(μετά τη λήξη του), καταγράψτε τα αποτελέσματα και τον αντίκτυπο συνολικά, κοινοποιήστε τα αποτελέσματα, προσδιορίστε βελτιώσεις και αλλαγές </a:t>
            </a:r>
            <a:endParaRPr lang="en-GB" sz="2100" dirty="0">
              <a:solidFill>
                <a:srgbClr val="2FA3A3"/>
              </a:solidFill>
            </a:endParaRPr>
          </a:p>
          <a:p>
            <a:pPr lvl="2" algn="ctr">
              <a:lnSpc>
                <a:spcPct val="115000"/>
              </a:lnSpc>
            </a:pPr>
            <a:r>
              <a:rPr lang="el-GR" sz="2100" dirty="0">
                <a:solidFill>
                  <a:srgbClr val="2FA3A3"/>
                </a:solidFill>
              </a:rPr>
              <a:t>που χρειάζεται να γίνουν σε επόμενο σχέδιο. </a:t>
            </a:r>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(9) – ΠΑΡΑΚΟΛΟΥΘΗΣΗ</a:t>
            </a:r>
            <a:endParaRPr lang="el-GR" sz="2600" dirty="0">
              <a:solidFill>
                <a:schemeClr val="bg1"/>
              </a:solidFill>
            </a:endParaRPr>
          </a:p>
        </p:txBody>
      </p:sp>
      <p:grpSp>
        <p:nvGrpSpPr>
          <p:cNvPr id="12" name="Google Shape;672;p26"/>
          <p:cNvGrpSpPr/>
          <p:nvPr/>
        </p:nvGrpSpPr>
        <p:grpSpPr>
          <a:xfrm rot="19543285">
            <a:off x="571170" y="6098395"/>
            <a:ext cx="745643" cy="778292"/>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1480954" y="6224628"/>
            <a:ext cx="360163" cy="376320"/>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1947483" y="6331659"/>
            <a:ext cx="277046" cy="289474"/>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29" name="Rounded Rectangle 28"/>
          <p:cNvSpPr/>
          <p:nvPr/>
        </p:nvSpPr>
        <p:spPr>
          <a:xfrm>
            <a:off x="312872" y="1447330"/>
            <a:ext cx="3460567" cy="4119648"/>
          </a:xfrm>
          <a:prstGeom prst="round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rgbClr val="FF0000"/>
                </a:solidFill>
              </a:rPr>
              <a:t>Πώς</a:t>
            </a:r>
            <a:r>
              <a:rPr lang="el-GR" sz="2400" dirty="0"/>
              <a:t> θα αξιοποιήσετε τα αποτελέσματα της αξιολόγησης;</a:t>
            </a:r>
            <a:endParaRPr lang="en-GB" sz="2400" dirty="0"/>
          </a:p>
        </p:txBody>
      </p:sp>
      <p:sp>
        <p:nvSpPr>
          <p:cNvPr id="37" name="Rectangle 36"/>
          <p:cNvSpPr/>
          <p:nvPr/>
        </p:nvSpPr>
        <p:spPr>
          <a:xfrm>
            <a:off x="312872" y="922023"/>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38" name="Isosceles Triangle 37"/>
          <p:cNvSpPr/>
          <p:nvPr/>
        </p:nvSpPr>
        <p:spPr>
          <a:xfrm rot="5400000">
            <a:off x="2627342" y="991717"/>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3965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ΑΝΤΙΚΤΥΠΟΣ ΣΧΕΔΙΟΥ - ΠΑΡΑΔΕΙΓΜΑΤΑ</a:t>
            </a:r>
            <a:endParaRPr lang="el-GR" sz="2600" dirty="0">
              <a:solidFill>
                <a:schemeClr val="bg1"/>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3" name="Rectangle 2"/>
          <p:cNvSpPr/>
          <p:nvPr/>
        </p:nvSpPr>
        <p:spPr>
          <a:xfrm>
            <a:off x="4794213" y="932076"/>
            <a:ext cx="2701256" cy="989901"/>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200" b="1" dirty="0">
                <a:solidFill>
                  <a:schemeClr val="tx1"/>
                </a:solidFill>
              </a:rPr>
              <a:t>ΜΕΤΡΗΣΗ</a:t>
            </a:r>
          </a:p>
          <a:p>
            <a:pPr algn="ctr"/>
            <a:r>
              <a:rPr lang="el-GR" sz="2200" b="1" dirty="0">
                <a:solidFill>
                  <a:schemeClr val="tx1"/>
                </a:solidFill>
              </a:rPr>
              <a:t>ΑΝΤΙΚΤΥΠΟΥ</a:t>
            </a:r>
            <a:endParaRPr lang="en-GB" sz="2200" b="1" dirty="0">
              <a:solidFill>
                <a:schemeClr val="tx1"/>
              </a:solidFill>
            </a:endParaRPr>
          </a:p>
        </p:txBody>
      </p:sp>
      <p:sp>
        <p:nvSpPr>
          <p:cNvPr id="4" name="Right Arrow 3"/>
          <p:cNvSpPr/>
          <p:nvPr/>
        </p:nvSpPr>
        <p:spPr>
          <a:xfrm>
            <a:off x="7658523" y="1377026"/>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0800000">
            <a:off x="3699356" y="1377860"/>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984608" y="954393"/>
            <a:ext cx="2134889"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ΠΟΙΟΤΙΚΑ ΔΕΔΟΜΕΝΑ</a:t>
            </a:r>
            <a:endParaRPr lang="en-GB" sz="2200" dirty="0">
              <a:solidFill>
                <a:schemeClr val="tx1"/>
              </a:solidFill>
            </a:endParaRPr>
          </a:p>
        </p:txBody>
      </p:sp>
      <p:sp>
        <p:nvSpPr>
          <p:cNvPr id="15" name="Rectangle 14"/>
          <p:cNvSpPr/>
          <p:nvPr/>
        </p:nvSpPr>
        <p:spPr>
          <a:xfrm>
            <a:off x="1063046" y="975752"/>
            <a:ext cx="2158326"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ΠΟΣΟΤΙΚΑ ΔΕΔΟΜΕΝΑ</a:t>
            </a:r>
            <a:endParaRPr lang="en-GB" sz="2200" dirty="0">
              <a:solidFill>
                <a:schemeClr val="tx1"/>
              </a:solidFill>
            </a:endParaRPr>
          </a:p>
        </p:txBody>
      </p:sp>
      <p:sp>
        <p:nvSpPr>
          <p:cNvPr id="5" name="Rectangle 4"/>
          <p:cNvSpPr/>
          <p:nvPr/>
        </p:nvSpPr>
        <p:spPr>
          <a:xfrm>
            <a:off x="8093339" y="2313605"/>
            <a:ext cx="3801047" cy="2640723"/>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 προσωπικό απέκτησε θετική στάση για συνεργασίες εκτός του οργανισμού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Βελτιώθηκαν οι ψηφιακές δεξιότητες του προσωπικού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διοικητική ομάδα απέκτησε εμπειρία διαχείρισης σχεδίων Ε+ </a:t>
            </a:r>
          </a:p>
          <a:p>
            <a:pPr>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943763" y="2308191"/>
            <a:ext cx="4233643" cy="3896195"/>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Υλοποιήθηκαν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3</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κινητικότητες</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Εκπαιδεύτηκαν 3 συμμετέχοντες</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Συνεργασία οργανισμού με 2 οργανισμούς υποδοχής</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Πραγματοποιήθηκαν 3 εσωτερικές εκπαιδεύσεις προς ενημέρωση του προσωπικού που δεν συμμετείχε σε κινητικότητα</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Υιοθετήθηκε 1 νέα διαδικασία για την ενσωμάτωση της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αποκτηθείσας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γνώσης εντός του οργανισμού </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48D1C57-8E1C-66C6-A9CE-67CE7778AAB4}"/>
              </a:ext>
            </a:extLst>
          </p:cNvPr>
          <p:cNvSpPr txBox="1"/>
          <p:nvPr/>
        </p:nvSpPr>
        <p:spPr>
          <a:xfrm>
            <a:off x="444394" y="6013947"/>
            <a:ext cx="10200300" cy="646331"/>
          </a:xfrm>
          <a:prstGeom prst="rect">
            <a:avLst/>
          </a:prstGeom>
          <a:solidFill>
            <a:schemeClr val="accent2">
              <a:lumMod val="20000"/>
              <a:lumOff val="80000"/>
            </a:schemeClr>
          </a:solidFill>
          <a:effectLst/>
        </p:spPr>
        <p:txBody>
          <a:bodyPr wrap="square" rtlCol="0">
            <a:spAutoFit/>
          </a:bodyPr>
          <a:lstStyle/>
          <a:p>
            <a:r>
              <a:rPr lang="el-GR" b="1" dirty="0">
                <a:solidFill>
                  <a:srgbClr val="FF0000"/>
                </a:solidFill>
                <a:hlinkClick r:id="rId4">
                  <a:extLst>
                    <a:ext uri="{A12FA001-AC4F-418D-AE19-62706E023703}">
                      <ahyp:hlinkClr xmlns:ahyp="http://schemas.microsoft.com/office/drawing/2018/hyperlinkcolor" val="tx"/>
                    </a:ext>
                  </a:extLst>
                </a:hlinkClick>
              </a:rPr>
              <a:t>! </a:t>
            </a:r>
            <a:r>
              <a:rPr lang="en-US" b="1" dirty="0">
                <a:solidFill>
                  <a:srgbClr val="0563C1"/>
                </a:solidFill>
                <a:hlinkClick r:id="rId4">
                  <a:extLst>
                    <a:ext uri="{A12FA001-AC4F-418D-AE19-62706E023703}">
                      <ahyp:hlinkClr xmlns:ahyp="http://schemas.microsoft.com/office/drawing/2018/hyperlinkcolor" val="tx"/>
                    </a:ext>
                  </a:extLst>
                </a:hlinkClick>
              </a:rPr>
              <a:t>IMPACTTOOL</a:t>
            </a:r>
            <a:r>
              <a:rPr lang="en-US" dirty="0"/>
              <a:t> : </a:t>
            </a:r>
            <a:r>
              <a:rPr lang="el-GR" i="1" dirty="0"/>
              <a:t>Ψηφιακό εργαλείο που </a:t>
            </a:r>
            <a:r>
              <a:rPr lang="el-GR" sz="1800" i="1" dirty="0">
                <a:effectLst/>
                <a:ea typeface="Calibri" panose="020F0502020204030204" pitchFamily="34" charset="0"/>
                <a:cs typeface="Calibri" panose="020F0502020204030204" pitchFamily="34" charset="0"/>
              </a:rPr>
              <a:t>υποστηρίζει δικαιούχους σχεδίων </a:t>
            </a:r>
            <a:r>
              <a:rPr lang="en-GB" sz="1800" i="1" dirty="0">
                <a:effectLst/>
                <a:ea typeface="Calibri" panose="020F0502020204030204" pitchFamily="34" charset="0"/>
                <a:cs typeface="Calibri" panose="020F0502020204030204" pitchFamily="34" charset="0"/>
              </a:rPr>
              <a:t>Erasmus</a:t>
            </a:r>
            <a:r>
              <a:rPr lang="el-GR" sz="1800" i="1" dirty="0">
                <a:effectLst/>
                <a:ea typeface="Calibri" panose="020F0502020204030204" pitchFamily="34" charset="0"/>
                <a:cs typeface="Calibri" panose="020F0502020204030204" pitchFamily="34" charset="0"/>
              </a:rPr>
              <a:t>+ ως προς την παρακολούθηση και αξιολόγηση του αντίκτυπου των δραστηριοτήτων που υλοποιούνται.</a:t>
            </a:r>
          </a:p>
        </p:txBody>
      </p:sp>
    </p:spTree>
    <p:extLst>
      <p:ext uri="{BB962C8B-B14F-4D97-AF65-F5344CB8AC3E}">
        <p14:creationId xmlns:p14="http://schemas.microsoft.com/office/powerpoint/2010/main" val="1124295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9407924" y="1449125"/>
            <a:ext cx="1797668" cy="365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805162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ΠΑΡΑΔΕΙΓΜΑ ΣΧΕΔΙΑΣΜΟΥ (Σχέδιο διάρκειας 1</a:t>
            </a:r>
            <a:r>
              <a:rPr lang="en-US" dirty="0"/>
              <a:t>5</a:t>
            </a:r>
            <a:r>
              <a:rPr lang="el-GR" dirty="0"/>
              <a:t> μηνών) </a:t>
            </a:r>
          </a:p>
        </p:txBody>
      </p:sp>
      <p:sp>
        <p:nvSpPr>
          <p:cNvPr id="18" name="Rectangle 17"/>
          <p:cNvSpPr/>
          <p:nvPr/>
        </p:nvSpPr>
        <p:spPr>
          <a:xfrm>
            <a:off x="445439" y="2157429"/>
            <a:ext cx="885179" cy="553998"/>
          </a:xfrm>
          <a:prstGeom prst="rect">
            <a:avLst/>
          </a:prstGeom>
        </p:spPr>
        <p:txBody>
          <a:bodyPr wrap="none">
            <a:spAutoFit/>
          </a:bodyPr>
          <a:lstStyle/>
          <a:p>
            <a:pPr algn="ctr"/>
            <a:r>
              <a:rPr lang="el-GR" sz="1500" b="1" dirty="0">
                <a:solidFill>
                  <a:srgbClr val="FF0000"/>
                </a:solidFill>
              </a:rPr>
              <a:t>ΕΝΑΡΞΗ </a:t>
            </a:r>
          </a:p>
          <a:p>
            <a:pPr algn="ctr"/>
            <a:r>
              <a:rPr lang="el-GR" sz="1500" b="1" dirty="0">
                <a:solidFill>
                  <a:srgbClr val="FF0000"/>
                </a:solidFill>
              </a:rPr>
              <a:t>ΣΧΕΔΙΟΥ</a:t>
            </a:r>
            <a:endParaRPr lang="en-GB" sz="1500" b="1" dirty="0">
              <a:solidFill>
                <a:srgbClr val="FF0000"/>
              </a:solidFill>
            </a:endParaRPr>
          </a:p>
        </p:txBody>
      </p:sp>
      <p:sp>
        <p:nvSpPr>
          <p:cNvPr id="19" name="Rectangle 18"/>
          <p:cNvSpPr/>
          <p:nvPr/>
        </p:nvSpPr>
        <p:spPr>
          <a:xfrm>
            <a:off x="8800497" y="2114235"/>
            <a:ext cx="858826" cy="553998"/>
          </a:xfrm>
          <a:prstGeom prst="rect">
            <a:avLst/>
          </a:prstGeom>
        </p:spPr>
        <p:txBody>
          <a:bodyPr wrap="none">
            <a:spAutoFit/>
          </a:bodyPr>
          <a:lstStyle/>
          <a:p>
            <a:pPr algn="ctr"/>
            <a:r>
              <a:rPr lang="el-GR" sz="1500" b="1" dirty="0">
                <a:solidFill>
                  <a:srgbClr val="FF0000"/>
                </a:solidFill>
              </a:rPr>
              <a:t>ΛΗΞΗ </a:t>
            </a:r>
          </a:p>
          <a:p>
            <a:pPr algn="ctr"/>
            <a:r>
              <a:rPr lang="el-GR" sz="1500" b="1" dirty="0">
                <a:solidFill>
                  <a:srgbClr val="FF0000"/>
                </a:solidFill>
              </a:rPr>
              <a:t>ΣΧΕΔΙΟΥ</a:t>
            </a:r>
            <a:endParaRPr lang="en-GB" sz="1500" b="1" dirty="0">
              <a:solidFill>
                <a:srgbClr val="FF0000"/>
              </a:solidFill>
            </a:endParaRPr>
          </a:p>
        </p:txBody>
      </p:sp>
      <p:sp>
        <p:nvSpPr>
          <p:cNvPr id="29" name="Isosceles Triangle 28"/>
          <p:cNvSpPr/>
          <p:nvPr/>
        </p:nvSpPr>
        <p:spPr>
          <a:xfrm rot="2708150">
            <a:off x="670306" y="1613921"/>
            <a:ext cx="367029" cy="367029"/>
          </a:xfrm>
          <a:prstGeom prst="triangle">
            <a:avLst>
              <a:gd name="adj" fmla="val 100000"/>
            </a:avLst>
          </a:prstGeom>
          <a:solidFill>
            <a:srgbClr val="70AD47"/>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0" name="Isosceles Triangle 29"/>
          <p:cNvSpPr/>
          <p:nvPr/>
        </p:nvSpPr>
        <p:spPr>
          <a:xfrm rot="2708150">
            <a:off x="8964881" y="1623487"/>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3" name="Isosceles Triangle 32"/>
          <p:cNvSpPr/>
          <p:nvPr/>
        </p:nvSpPr>
        <p:spPr>
          <a:xfrm rot="2708150">
            <a:off x="10755880" y="1623030"/>
            <a:ext cx="367029" cy="367029"/>
          </a:xfrm>
          <a:prstGeom prst="triangle">
            <a:avLst>
              <a:gd name="adj" fmla="val 100000"/>
            </a:avLst>
          </a:prstGeom>
          <a:solidFill>
            <a:srgbClr val="7F7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4" name="Rectangle 33"/>
          <p:cNvSpPr/>
          <p:nvPr/>
        </p:nvSpPr>
        <p:spPr>
          <a:xfrm>
            <a:off x="10378808" y="2157429"/>
            <a:ext cx="1038041" cy="784830"/>
          </a:xfrm>
          <a:prstGeom prst="rect">
            <a:avLst/>
          </a:prstGeom>
        </p:spPr>
        <p:txBody>
          <a:bodyPr wrap="none">
            <a:spAutoFit/>
          </a:bodyPr>
          <a:lstStyle/>
          <a:p>
            <a:pPr algn="ctr"/>
            <a:r>
              <a:rPr lang="el-GR" sz="1500" dirty="0"/>
              <a:t>ΚΑΤΑΘΕΣΗ </a:t>
            </a:r>
          </a:p>
          <a:p>
            <a:pPr algn="ctr"/>
            <a:r>
              <a:rPr lang="el-GR" sz="1500" dirty="0"/>
              <a:t>ΤΕΛΙΚΗΣ</a:t>
            </a:r>
          </a:p>
          <a:p>
            <a:pPr algn="ctr"/>
            <a:r>
              <a:rPr lang="el-GR" sz="1500" dirty="0"/>
              <a:t>ΕΚΘΕΣΗΣ</a:t>
            </a:r>
            <a:endParaRPr lang="en-GB" sz="1500" dirty="0"/>
          </a:p>
        </p:txBody>
      </p:sp>
      <p:sp>
        <p:nvSpPr>
          <p:cNvPr id="37" name="TextBox 36"/>
          <p:cNvSpPr txBox="1"/>
          <p:nvPr/>
        </p:nvSpPr>
        <p:spPr>
          <a:xfrm>
            <a:off x="3605824" y="2035698"/>
            <a:ext cx="1472583" cy="323165"/>
          </a:xfrm>
          <a:prstGeom prst="rect">
            <a:avLst/>
          </a:prstGeom>
          <a:noFill/>
        </p:spPr>
        <p:txBody>
          <a:bodyPr wrap="none" rtlCol="0">
            <a:spAutoFit/>
          </a:bodyPr>
          <a:lstStyle/>
          <a:p>
            <a:r>
              <a:rPr lang="el-GR" sz="1500" dirty="0"/>
              <a:t>ΚΙΝΗΤΙΚΟΤΗΤΑ 1</a:t>
            </a:r>
            <a:endParaRPr lang="en-GB" sz="1500" dirty="0"/>
          </a:p>
        </p:txBody>
      </p:sp>
      <p:sp>
        <p:nvSpPr>
          <p:cNvPr id="40" name="Rectangle 39"/>
          <p:cNvSpPr/>
          <p:nvPr/>
        </p:nvSpPr>
        <p:spPr>
          <a:xfrm>
            <a:off x="4232541" y="1447979"/>
            <a:ext cx="5175383" cy="36871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1" name="Rectangle 40"/>
          <p:cNvSpPr/>
          <p:nvPr/>
        </p:nvSpPr>
        <p:spPr>
          <a:xfrm>
            <a:off x="593594" y="1450889"/>
            <a:ext cx="2382639"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Rectangle 41"/>
          <p:cNvSpPr/>
          <p:nvPr/>
        </p:nvSpPr>
        <p:spPr>
          <a:xfrm>
            <a:off x="2192279" y="1451507"/>
            <a:ext cx="2040262"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 name="TextBox 2"/>
          <p:cNvSpPr txBox="1"/>
          <p:nvPr/>
        </p:nvSpPr>
        <p:spPr>
          <a:xfrm>
            <a:off x="577393" y="1428103"/>
            <a:ext cx="1083951" cy="369332"/>
          </a:xfrm>
          <a:prstGeom prst="rect">
            <a:avLst/>
          </a:prstGeom>
          <a:noFill/>
        </p:spPr>
        <p:txBody>
          <a:bodyPr wrap="none" rtlCol="0">
            <a:spAutoFit/>
          </a:bodyPr>
          <a:lstStyle/>
          <a:p>
            <a:r>
              <a:rPr lang="el-GR" dirty="0">
                <a:solidFill>
                  <a:schemeClr val="bg1"/>
                </a:solidFill>
              </a:rPr>
              <a:t>ΜΗΝΑΣ 1</a:t>
            </a:r>
            <a:endParaRPr lang="en-GB" dirty="0">
              <a:solidFill>
                <a:schemeClr val="bg1"/>
              </a:solidFill>
            </a:endParaRPr>
          </a:p>
        </p:txBody>
      </p:sp>
      <p:sp>
        <p:nvSpPr>
          <p:cNvPr id="44" name="TextBox 43"/>
          <p:cNvSpPr txBox="1"/>
          <p:nvPr/>
        </p:nvSpPr>
        <p:spPr>
          <a:xfrm>
            <a:off x="5394295" y="2053736"/>
            <a:ext cx="1472583" cy="323165"/>
          </a:xfrm>
          <a:prstGeom prst="rect">
            <a:avLst/>
          </a:prstGeom>
          <a:noFill/>
        </p:spPr>
        <p:txBody>
          <a:bodyPr wrap="none" rtlCol="0">
            <a:spAutoFit/>
          </a:bodyPr>
          <a:lstStyle/>
          <a:p>
            <a:r>
              <a:rPr lang="el-GR" sz="1500" dirty="0"/>
              <a:t>ΚΙΝΗΤΙΚΟΤΗΤΑ 2</a:t>
            </a:r>
            <a:endParaRPr lang="en-GB" sz="1500" dirty="0"/>
          </a:p>
        </p:txBody>
      </p:sp>
      <p:sp>
        <p:nvSpPr>
          <p:cNvPr id="45" name="TextBox 44"/>
          <p:cNvSpPr txBox="1"/>
          <p:nvPr/>
        </p:nvSpPr>
        <p:spPr>
          <a:xfrm>
            <a:off x="7182766" y="2053736"/>
            <a:ext cx="1472583" cy="323165"/>
          </a:xfrm>
          <a:prstGeom prst="rect">
            <a:avLst/>
          </a:prstGeom>
          <a:noFill/>
        </p:spPr>
        <p:txBody>
          <a:bodyPr wrap="none" rtlCol="0">
            <a:spAutoFit/>
          </a:bodyPr>
          <a:lstStyle/>
          <a:p>
            <a:r>
              <a:rPr lang="el-GR" sz="1500" dirty="0"/>
              <a:t>ΚΙΝΗΤΙΚΟΤΗΤΑ 3</a:t>
            </a:r>
            <a:endParaRPr lang="en-GB" sz="1500" dirty="0"/>
          </a:p>
        </p:txBody>
      </p:sp>
      <p:sp>
        <p:nvSpPr>
          <p:cNvPr id="46" name="TextBox 45"/>
          <p:cNvSpPr txBox="1"/>
          <p:nvPr/>
        </p:nvSpPr>
        <p:spPr>
          <a:xfrm>
            <a:off x="4232541" y="1434723"/>
            <a:ext cx="1083951" cy="369332"/>
          </a:xfrm>
          <a:prstGeom prst="rect">
            <a:avLst/>
          </a:prstGeom>
          <a:noFill/>
        </p:spPr>
        <p:txBody>
          <a:bodyPr wrap="none" rtlCol="0">
            <a:spAutoFit/>
          </a:bodyPr>
          <a:lstStyle/>
          <a:p>
            <a:r>
              <a:rPr lang="el-GR" dirty="0">
                <a:solidFill>
                  <a:schemeClr val="bg1"/>
                </a:solidFill>
              </a:rPr>
              <a:t>ΜΗΝΑΣ 5</a:t>
            </a:r>
            <a:endParaRPr lang="en-GB" dirty="0">
              <a:solidFill>
                <a:schemeClr val="bg1"/>
              </a:solidFill>
            </a:endParaRPr>
          </a:p>
        </p:txBody>
      </p:sp>
      <p:sp>
        <p:nvSpPr>
          <p:cNvPr id="47" name="TextBox 46"/>
          <p:cNvSpPr txBox="1"/>
          <p:nvPr/>
        </p:nvSpPr>
        <p:spPr>
          <a:xfrm>
            <a:off x="2261568" y="1449125"/>
            <a:ext cx="1083951" cy="369332"/>
          </a:xfrm>
          <a:prstGeom prst="rect">
            <a:avLst/>
          </a:prstGeom>
          <a:noFill/>
        </p:spPr>
        <p:txBody>
          <a:bodyPr wrap="none" rtlCol="0">
            <a:spAutoFit/>
          </a:bodyPr>
          <a:lstStyle/>
          <a:p>
            <a:r>
              <a:rPr lang="el-GR" dirty="0">
                <a:solidFill>
                  <a:schemeClr val="bg1"/>
                </a:solidFill>
              </a:rPr>
              <a:t>ΜΗΝΑΣ 3</a:t>
            </a:r>
            <a:endParaRPr lang="en-GB" dirty="0">
              <a:solidFill>
                <a:schemeClr val="bg1"/>
              </a:solidFill>
            </a:endParaRPr>
          </a:p>
        </p:txBody>
      </p:sp>
      <p:sp>
        <p:nvSpPr>
          <p:cNvPr id="16" name="TextBox 15"/>
          <p:cNvSpPr txBox="1"/>
          <p:nvPr/>
        </p:nvSpPr>
        <p:spPr>
          <a:xfrm>
            <a:off x="8261556" y="1455476"/>
            <a:ext cx="1200970" cy="369332"/>
          </a:xfrm>
          <a:prstGeom prst="rect">
            <a:avLst/>
          </a:prstGeom>
          <a:noFill/>
        </p:spPr>
        <p:txBody>
          <a:bodyPr wrap="none" rtlCol="0">
            <a:spAutoFit/>
          </a:bodyPr>
          <a:lstStyle/>
          <a:p>
            <a:r>
              <a:rPr lang="el-GR" dirty="0">
                <a:solidFill>
                  <a:schemeClr val="bg1"/>
                </a:solidFill>
              </a:rPr>
              <a:t>ΜΗΝΑΣ 15</a:t>
            </a:r>
            <a:endParaRPr lang="en-GB" dirty="0">
              <a:solidFill>
                <a:schemeClr val="bg1"/>
              </a:solidFill>
            </a:endParaRPr>
          </a:p>
        </p:txBody>
      </p:sp>
      <p:sp>
        <p:nvSpPr>
          <p:cNvPr id="17" name="TextBox 16"/>
          <p:cNvSpPr txBox="1"/>
          <p:nvPr/>
        </p:nvSpPr>
        <p:spPr>
          <a:xfrm>
            <a:off x="10004622" y="1455476"/>
            <a:ext cx="1200970" cy="369332"/>
          </a:xfrm>
          <a:prstGeom prst="rect">
            <a:avLst/>
          </a:prstGeom>
          <a:noFill/>
        </p:spPr>
        <p:txBody>
          <a:bodyPr wrap="none" rtlCol="0">
            <a:spAutoFit/>
          </a:bodyPr>
          <a:lstStyle/>
          <a:p>
            <a:r>
              <a:rPr lang="el-GR" dirty="0">
                <a:solidFill>
                  <a:schemeClr val="bg1"/>
                </a:solidFill>
              </a:rPr>
              <a:t>ΜΗΝΑΣ 17</a:t>
            </a:r>
            <a:endParaRPr lang="en-GB" dirty="0">
              <a:solidFill>
                <a:schemeClr val="bg1"/>
              </a:solidFill>
            </a:endParaRPr>
          </a:p>
        </p:txBody>
      </p:sp>
      <p:sp>
        <p:nvSpPr>
          <p:cNvPr id="48" name="TextBox 47"/>
          <p:cNvSpPr txBox="1"/>
          <p:nvPr/>
        </p:nvSpPr>
        <p:spPr>
          <a:xfrm>
            <a:off x="685360" y="750995"/>
            <a:ext cx="1476048" cy="707886"/>
          </a:xfrm>
          <a:prstGeom prst="rect">
            <a:avLst/>
          </a:prstGeom>
          <a:noFill/>
        </p:spPr>
        <p:txBody>
          <a:bodyPr wrap="square" rtlCol="0">
            <a:spAutoFit/>
          </a:bodyPr>
          <a:lstStyle/>
          <a:p>
            <a:pPr algn="ctr"/>
            <a:r>
              <a:rPr lang="el-GR" sz="2000" dirty="0"/>
              <a:t>Στάδιο σχεδιασμού</a:t>
            </a:r>
            <a:endParaRPr lang="en-GB" sz="2000" dirty="0"/>
          </a:p>
        </p:txBody>
      </p:sp>
      <p:sp>
        <p:nvSpPr>
          <p:cNvPr id="49" name="TextBox 48"/>
          <p:cNvSpPr txBox="1"/>
          <p:nvPr/>
        </p:nvSpPr>
        <p:spPr>
          <a:xfrm>
            <a:off x="2274909" y="758787"/>
            <a:ext cx="1764733" cy="707886"/>
          </a:xfrm>
          <a:prstGeom prst="rect">
            <a:avLst/>
          </a:prstGeom>
          <a:noFill/>
        </p:spPr>
        <p:txBody>
          <a:bodyPr wrap="square" rtlCol="0">
            <a:spAutoFit/>
          </a:bodyPr>
          <a:lstStyle/>
          <a:p>
            <a:pPr algn="ctr"/>
            <a:r>
              <a:rPr lang="el-GR" sz="2000" dirty="0"/>
              <a:t>Στάδιο προετοιμασίας</a:t>
            </a:r>
            <a:endParaRPr lang="en-GB" sz="2000" dirty="0"/>
          </a:p>
        </p:txBody>
      </p:sp>
      <p:sp>
        <p:nvSpPr>
          <p:cNvPr id="51" name="TextBox 50"/>
          <p:cNvSpPr txBox="1"/>
          <p:nvPr/>
        </p:nvSpPr>
        <p:spPr>
          <a:xfrm>
            <a:off x="4165563" y="2937661"/>
            <a:ext cx="2032929" cy="323165"/>
          </a:xfrm>
          <a:prstGeom prst="rect">
            <a:avLst/>
          </a:prstGeom>
          <a:noFill/>
        </p:spPr>
        <p:txBody>
          <a:bodyPr wrap="none" rtlCol="0">
            <a:spAutoFit/>
          </a:bodyPr>
          <a:lstStyle/>
          <a:p>
            <a:r>
              <a:rPr lang="el-GR" sz="1500" dirty="0"/>
              <a:t>ΔΡΑΣΗ ΕΠΙΚΟΙΝΩΝΙΑΣ 1</a:t>
            </a:r>
            <a:endParaRPr lang="en-GB" sz="1500" dirty="0"/>
          </a:p>
        </p:txBody>
      </p:sp>
      <p:sp>
        <p:nvSpPr>
          <p:cNvPr id="52" name="TextBox 51"/>
          <p:cNvSpPr txBox="1"/>
          <p:nvPr/>
        </p:nvSpPr>
        <p:spPr>
          <a:xfrm>
            <a:off x="6056132" y="2580964"/>
            <a:ext cx="2032929" cy="323165"/>
          </a:xfrm>
          <a:prstGeom prst="rect">
            <a:avLst/>
          </a:prstGeom>
          <a:noFill/>
        </p:spPr>
        <p:txBody>
          <a:bodyPr wrap="none" rtlCol="0">
            <a:spAutoFit/>
          </a:bodyPr>
          <a:lstStyle/>
          <a:p>
            <a:r>
              <a:rPr lang="el-GR" sz="1500" dirty="0"/>
              <a:t>ΔΡΑΣΗ ΕΠΙΚΟΙΝΩΝΙΑΣ 2</a:t>
            </a:r>
            <a:endParaRPr lang="en-GB" sz="1500" dirty="0"/>
          </a:p>
        </p:txBody>
      </p:sp>
      <p:sp>
        <p:nvSpPr>
          <p:cNvPr id="53" name="TextBox 52"/>
          <p:cNvSpPr txBox="1"/>
          <p:nvPr/>
        </p:nvSpPr>
        <p:spPr>
          <a:xfrm>
            <a:off x="7688612" y="2919834"/>
            <a:ext cx="2032929" cy="323165"/>
          </a:xfrm>
          <a:prstGeom prst="rect">
            <a:avLst/>
          </a:prstGeom>
          <a:noFill/>
        </p:spPr>
        <p:txBody>
          <a:bodyPr wrap="none" rtlCol="0">
            <a:spAutoFit/>
          </a:bodyPr>
          <a:lstStyle/>
          <a:p>
            <a:r>
              <a:rPr lang="el-GR" sz="1500" dirty="0"/>
              <a:t>ΔΡΑΣΗ ΕΠΙΚΟΙΝΩΝΙΑΣ 3</a:t>
            </a:r>
            <a:endParaRPr lang="en-GB" sz="1500" dirty="0"/>
          </a:p>
        </p:txBody>
      </p:sp>
      <p:sp>
        <p:nvSpPr>
          <p:cNvPr id="54" name="Isosceles Triangle 53"/>
          <p:cNvSpPr/>
          <p:nvPr/>
        </p:nvSpPr>
        <p:spPr>
          <a:xfrm rot="2708150">
            <a:off x="4290918" y="1624865"/>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55" name="Isosceles Triangle 54"/>
          <p:cNvSpPr/>
          <p:nvPr/>
        </p:nvSpPr>
        <p:spPr>
          <a:xfrm rot="2708150">
            <a:off x="5989175" y="162648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56" name="Isosceles Triangle 55"/>
          <p:cNvSpPr/>
          <p:nvPr/>
        </p:nvSpPr>
        <p:spPr>
          <a:xfrm rot="2708150">
            <a:off x="7768276" y="1620540"/>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6" name="Down Arrow 5"/>
          <p:cNvSpPr/>
          <p:nvPr/>
        </p:nvSpPr>
        <p:spPr>
          <a:xfrm>
            <a:off x="5238129" y="1806788"/>
            <a:ext cx="214908" cy="1140226"/>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Down Arrow 56"/>
          <p:cNvSpPr/>
          <p:nvPr/>
        </p:nvSpPr>
        <p:spPr>
          <a:xfrm>
            <a:off x="7054105" y="1612769"/>
            <a:ext cx="209478" cy="1011937"/>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Down Arrow 57"/>
          <p:cNvSpPr/>
          <p:nvPr/>
        </p:nvSpPr>
        <p:spPr>
          <a:xfrm>
            <a:off x="8631460" y="1806788"/>
            <a:ext cx="215830" cy="1140226"/>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309627" y="751063"/>
            <a:ext cx="6096000" cy="707886"/>
          </a:xfrm>
          <a:prstGeom prst="rect">
            <a:avLst/>
          </a:prstGeom>
        </p:spPr>
        <p:txBody>
          <a:bodyPr>
            <a:spAutoFit/>
          </a:bodyPr>
          <a:lstStyle/>
          <a:p>
            <a:pPr algn="ctr"/>
            <a:r>
              <a:rPr lang="el-GR" sz="2000" dirty="0"/>
              <a:t>Στάδιο </a:t>
            </a:r>
          </a:p>
          <a:p>
            <a:pPr algn="ctr"/>
            <a:r>
              <a:rPr lang="el-GR" sz="2000" dirty="0"/>
              <a:t>υλοποίησης</a:t>
            </a:r>
            <a:endParaRPr lang="en-GB" sz="2000" dirty="0"/>
          </a:p>
        </p:txBody>
      </p:sp>
      <p:sp>
        <p:nvSpPr>
          <p:cNvPr id="62" name="Rectangle 61"/>
          <p:cNvSpPr/>
          <p:nvPr/>
        </p:nvSpPr>
        <p:spPr>
          <a:xfrm>
            <a:off x="685360" y="3418850"/>
            <a:ext cx="8801010" cy="365804"/>
          </a:xfrm>
          <a:prstGeom prst="rect">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r>
              <a:rPr lang="en-US" b="1" dirty="0"/>
              <a:t> </a:t>
            </a:r>
            <a:r>
              <a:rPr lang="el-GR" b="1" dirty="0"/>
              <a:t>ΚΑΘ’ ΟΛΗ ΤΗ ΔΙΑΡΚΕΙΑ ΤΟΥ ΣΧΕΔΙΟΥ</a:t>
            </a:r>
            <a:endParaRPr lang="en-GB" b="1" dirty="0"/>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61" name="Down Arrow 60"/>
          <p:cNvSpPr/>
          <p:nvPr/>
        </p:nvSpPr>
        <p:spPr>
          <a:xfrm>
            <a:off x="2167455" y="3784654"/>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Down Arrow 63"/>
          <p:cNvSpPr/>
          <p:nvPr/>
        </p:nvSpPr>
        <p:spPr>
          <a:xfrm>
            <a:off x="4986745" y="3784653"/>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Down Arrow 64"/>
          <p:cNvSpPr/>
          <p:nvPr/>
        </p:nvSpPr>
        <p:spPr>
          <a:xfrm>
            <a:off x="6721112" y="3773479"/>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Down Arrow 65"/>
          <p:cNvSpPr/>
          <p:nvPr/>
        </p:nvSpPr>
        <p:spPr>
          <a:xfrm>
            <a:off x="9287099" y="3773478"/>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1588270"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2" name="Down Arrow 71"/>
          <p:cNvSpPr/>
          <p:nvPr/>
        </p:nvSpPr>
        <p:spPr>
          <a:xfrm>
            <a:off x="8211319" y="3757720"/>
            <a:ext cx="198240" cy="760013"/>
          </a:xfrm>
          <a:prstGeom prst="downArrow">
            <a:avLst/>
          </a:prstGeom>
          <a:solidFill>
            <a:srgbClr val="168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4417413"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4" name="TextBox 73"/>
          <p:cNvSpPr txBox="1"/>
          <p:nvPr/>
        </p:nvSpPr>
        <p:spPr>
          <a:xfrm>
            <a:off x="6198492" y="4686800"/>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5" name="TextBox 74"/>
          <p:cNvSpPr txBox="1"/>
          <p:nvPr/>
        </p:nvSpPr>
        <p:spPr>
          <a:xfrm>
            <a:off x="7691292"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6" name="TextBox 75"/>
          <p:cNvSpPr txBox="1"/>
          <p:nvPr/>
        </p:nvSpPr>
        <p:spPr>
          <a:xfrm>
            <a:off x="9053089"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Tree>
    <p:extLst>
      <p:ext uri="{BB962C8B-B14F-4D97-AF65-F5344CB8AC3E}">
        <p14:creationId xmlns:p14="http://schemas.microsoft.com/office/powerpoint/2010/main" val="2708912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354513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ΔΙΑΧΥΣΗ - ΕΠΙΚΟΙΝΩΝΙΑ</a:t>
            </a: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TextBox 16"/>
          <p:cNvSpPr txBox="1"/>
          <p:nvPr/>
        </p:nvSpPr>
        <p:spPr>
          <a:xfrm>
            <a:off x="698947" y="796200"/>
            <a:ext cx="10457548" cy="4062651"/>
          </a:xfrm>
          <a:prstGeom prst="rect">
            <a:avLst/>
          </a:prstGeom>
          <a:noFill/>
        </p:spPr>
        <p:txBody>
          <a:bodyPr wrap="square" rtlCol="0">
            <a:spAutoFit/>
          </a:bodyPr>
          <a:lstStyle/>
          <a:p>
            <a:pPr>
              <a:lnSpc>
                <a:spcPct val="150000"/>
              </a:lnSpc>
            </a:pPr>
            <a:r>
              <a:rPr lang="el-GR" sz="2000" dirty="0"/>
              <a:t>Παραδείγματα για </a:t>
            </a:r>
            <a:r>
              <a:rPr lang="el-GR" sz="2000" b="1" dirty="0">
                <a:solidFill>
                  <a:srgbClr val="93436B"/>
                </a:solidFill>
              </a:rPr>
              <a:t>δράσεις επικοινωνίας</a:t>
            </a:r>
            <a:r>
              <a:rPr lang="el-GR" sz="2000" dirty="0"/>
              <a:t>:</a:t>
            </a:r>
          </a:p>
          <a:p>
            <a:pPr marL="342900" indent="-342900">
              <a:lnSpc>
                <a:spcPct val="150000"/>
              </a:lnSpc>
              <a:buFont typeface="Wingdings" panose="05000000000000000000" pitchFamily="2" charset="2"/>
              <a:buChar char="§"/>
            </a:pPr>
            <a:r>
              <a:rPr lang="el-GR" sz="2000" dirty="0"/>
              <a:t>Εσωτερική ενημέρωση υπόλοιπου προσωπικού / εκπαιδευομένων από τους συμμετέχοντες σε κινητικότητα (σεμινάριο, παρουσίαση, δειγματικό μάθημα </a:t>
            </a:r>
            <a:r>
              <a:rPr lang="el-GR" sz="2000" dirty="0" err="1"/>
              <a:t>κλπ</a:t>
            </a:r>
            <a:r>
              <a:rPr lang="el-GR" sz="2000" dirty="0"/>
              <a:t>)</a:t>
            </a:r>
          </a:p>
          <a:p>
            <a:pPr marL="342900" indent="-342900">
              <a:lnSpc>
                <a:spcPct val="150000"/>
              </a:lnSpc>
              <a:buFont typeface="Wingdings" panose="05000000000000000000" pitchFamily="2" charset="2"/>
              <a:buChar char="§"/>
            </a:pPr>
            <a:r>
              <a:rPr lang="el-GR" sz="2000" dirty="0"/>
              <a:t>Αποτελέσματα κινητικοτήτων, συμπεράσματα σε πλατφόρμες όπως </a:t>
            </a:r>
            <a:r>
              <a:rPr lang="en-US" sz="2000" dirty="0">
                <a:hlinkClick r:id="rId4"/>
              </a:rPr>
              <a:t>EPALE</a:t>
            </a:r>
            <a:r>
              <a:rPr lang="en-US" sz="2000" dirty="0"/>
              <a:t>, </a:t>
            </a:r>
            <a:r>
              <a:rPr lang="el-GR" sz="2000" b="1" dirty="0">
                <a:solidFill>
                  <a:schemeClr val="tx1">
                    <a:lumMod val="75000"/>
                    <a:lumOff val="25000"/>
                  </a:schemeClr>
                </a:solidFill>
                <a:hlinkClick r:id="rId5"/>
              </a:rPr>
              <a:t>Ε</a:t>
            </a:r>
            <a:r>
              <a:rPr lang="en-US" sz="2000" b="1" dirty="0" err="1">
                <a:solidFill>
                  <a:schemeClr val="tx1">
                    <a:lumMod val="75000"/>
                    <a:lumOff val="25000"/>
                  </a:schemeClr>
                </a:solidFill>
                <a:hlinkClick r:id="rId5"/>
              </a:rPr>
              <a:t>rasmus</a:t>
            </a:r>
            <a:r>
              <a:rPr lang="en-US" sz="2000" b="1" dirty="0">
                <a:solidFill>
                  <a:schemeClr val="tx1">
                    <a:lumMod val="75000"/>
                    <a:lumOff val="25000"/>
                  </a:schemeClr>
                </a:solidFill>
                <a:hlinkClick r:id="rId5"/>
              </a:rPr>
              <a:t>+</a:t>
            </a:r>
            <a:r>
              <a:rPr lang="el-GR" sz="2000" b="1" dirty="0">
                <a:solidFill>
                  <a:schemeClr val="tx1">
                    <a:lumMod val="75000"/>
                    <a:lumOff val="25000"/>
                  </a:schemeClr>
                </a:solidFill>
                <a:hlinkClick r:id="rId5"/>
              </a:rPr>
              <a:t> </a:t>
            </a:r>
            <a:r>
              <a:rPr lang="en-US" sz="2000" b="1" dirty="0">
                <a:solidFill>
                  <a:schemeClr val="tx1">
                    <a:lumMod val="75000"/>
                    <a:lumOff val="25000"/>
                  </a:schemeClr>
                </a:solidFill>
                <a:hlinkClick r:id="rId5"/>
              </a:rPr>
              <a:t>Project Results Platform</a:t>
            </a:r>
            <a:r>
              <a:rPr lang="en-US" sz="2000" dirty="0">
                <a:solidFill>
                  <a:schemeClr val="tx1">
                    <a:lumMod val="75000"/>
                    <a:lumOff val="25000"/>
                  </a:schemeClr>
                </a:solidFill>
                <a:hlinkClick r:id="rId5"/>
              </a:rPr>
              <a:t> </a:t>
            </a:r>
            <a:r>
              <a:rPr lang="el-GR" sz="2000" dirty="0">
                <a:solidFill>
                  <a:schemeClr val="tx1">
                    <a:lumMod val="75000"/>
                    <a:lumOff val="25000"/>
                  </a:schemeClr>
                </a:solidFill>
              </a:rPr>
              <a:t> , </a:t>
            </a:r>
            <a:r>
              <a:rPr lang="en-US" sz="2000" b="1" dirty="0">
                <a:solidFill>
                  <a:schemeClr val="tx1">
                    <a:lumMod val="75000"/>
                    <a:lumOff val="25000"/>
                  </a:schemeClr>
                </a:solidFill>
                <a:hlinkClick r:id="rId6"/>
              </a:rPr>
              <a:t>European School Education Platform</a:t>
            </a:r>
            <a:endParaRPr lang="en-US" sz="2000" b="1" dirty="0"/>
          </a:p>
          <a:p>
            <a:pPr marL="342900" indent="-342900">
              <a:lnSpc>
                <a:spcPct val="150000"/>
              </a:lnSpc>
              <a:buFont typeface="Wingdings" panose="05000000000000000000" pitchFamily="2" charset="2"/>
              <a:buChar char="§"/>
            </a:pPr>
            <a:r>
              <a:rPr lang="el-GR" sz="2000" dirty="0"/>
              <a:t>Ανακοινώσεις σε ιστοσελίδες πχ εμπλεκόμενων οργανισμών</a:t>
            </a:r>
          </a:p>
          <a:p>
            <a:pPr marL="342900" indent="-342900">
              <a:lnSpc>
                <a:spcPct val="150000"/>
              </a:lnSpc>
              <a:buFont typeface="Wingdings" panose="05000000000000000000" pitchFamily="2" charset="2"/>
              <a:buChar char="§"/>
            </a:pPr>
            <a:r>
              <a:rPr lang="el-GR" sz="2000" dirty="0"/>
              <a:t>Ανακοινώσεις σε ΜΚΔ</a:t>
            </a:r>
          </a:p>
          <a:p>
            <a:pPr marL="342900" indent="-342900">
              <a:lnSpc>
                <a:spcPct val="150000"/>
              </a:lnSpc>
              <a:buFont typeface="Wingdings" panose="05000000000000000000" pitchFamily="2" charset="2"/>
              <a:buChar char="§"/>
            </a:pPr>
            <a:r>
              <a:rPr lang="el-GR" sz="2000" dirty="0"/>
              <a:t>Εκδηλώσεις, παρουσιάσεις, εκδόσεις</a:t>
            </a:r>
          </a:p>
          <a:p>
            <a:pPr marL="342900" indent="-342900">
              <a:buFont typeface="Wingdings" panose="05000000000000000000" pitchFamily="2" charset="2"/>
              <a:buChar char="§"/>
            </a:pPr>
            <a:endParaRPr lang="el-GR" dirty="0"/>
          </a:p>
        </p:txBody>
      </p:sp>
      <p:sp>
        <p:nvSpPr>
          <p:cNvPr id="18" name="TextBox 17"/>
          <p:cNvSpPr txBox="1"/>
          <p:nvPr/>
        </p:nvSpPr>
        <p:spPr>
          <a:xfrm>
            <a:off x="698947" y="4828679"/>
            <a:ext cx="10551245" cy="967957"/>
          </a:xfrm>
          <a:prstGeom prst="rect">
            <a:avLst/>
          </a:prstGeom>
          <a:noFill/>
        </p:spPr>
        <p:txBody>
          <a:bodyPr wrap="square" rtlCol="0">
            <a:spAutoFit/>
          </a:bodyPr>
          <a:lstStyle/>
          <a:p>
            <a:pPr>
              <a:lnSpc>
                <a:spcPct val="150000"/>
              </a:lnSpc>
            </a:pPr>
            <a:r>
              <a:rPr lang="en-US" sz="2000" b="1" i="1" dirty="0">
                <a:solidFill>
                  <a:srgbClr val="FF0000"/>
                </a:solidFill>
              </a:rPr>
              <a:t>!</a:t>
            </a:r>
            <a:r>
              <a:rPr lang="en-US" sz="2000" i="1" dirty="0"/>
              <a:t> </a:t>
            </a:r>
            <a:r>
              <a:rPr lang="el-GR" sz="2000" i="1" dirty="0"/>
              <a:t>Οι δικαιούχοι οργανισμοί είναι υποχρεωμένοι να αναγνωρίζουν τη χρηματοδότηση από την Ε.Ε. σε όλες τις δράσεις επικοινωνίας. Συμβουλευθείτε τον</a:t>
            </a:r>
            <a:r>
              <a:rPr lang="en-US" sz="2000" i="1" dirty="0"/>
              <a:t> </a:t>
            </a:r>
            <a:r>
              <a:rPr lang="el-GR" sz="2000" i="1" dirty="0"/>
              <a:t>σχετικό </a:t>
            </a:r>
            <a:r>
              <a:rPr lang="el-GR" sz="2000" i="1" dirty="0">
                <a:hlinkClick r:id="rId7"/>
              </a:rPr>
              <a:t>Οδηγό για το Ε+.  </a:t>
            </a:r>
            <a:endParaRPr lang="el-GR" sz="2000" i="1" dirty="0"/>
          </a:p>
        </p:txBody>
      </p:sp>
    </p:spTree>
    <p:extLst>
      <p:ext uri="{BB962C8B-B14F-4D97-AF65-F5344CB8AC3E}">
        <p14:creationId xmlns:p14="http://schemas.microsoft.com/office/powerpoint/2010/main" val="171058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1706448"/>
            <a:ext cx="4825637" cy="2098267"/>
          </a:xfrm>
          <a:prstGeom prst="rect">
            <a:avLst/>
          </a:prstGeom>
          <a:noFill/>
        </p:spPr>
        <p:txBody>
          <a:bodyPr wrap="square" rtlCol="0">
            <a:spAutoFit/>
          </a:bodyPr>
          <a:lstStyle/>
          <a:p>
            <a:pPr>
              <a:lnSpc>
                <a:spcPct val="150000"/>
              </a:lnSpc>
            </a:pPr>
            <a:r>
              <a:rPr lang="el-GR" sz="3000" b="1" dirty="0">
                <a:solidFill>
                  <a:schemeClr val="bg1"/>
                </a:solidFill>
              </a:rPr>
              <a:t>1. ΒΑΣΙΚΑ ΧΑΡΑΚΤΗΡΙΣΤΙΚΑ</a:t>
            </a:r>
          </a:p>
          <a:p>
            <a:pPr>
              <a:lnSpc>
                <a:spcPct val="150000"/>
              </a:lnSpc>
            </a:pPr>
            <a:r>
              <a:rPr lang="el-GR" sz="3000" b="1" dirty="0">
                <a:solidFill>
                  <a:schemeClr val="bg1"/>
                </a:solidFill>
              </a:rPr>
              <a:t>ΔΙΑΠΙΣΤΕΥΜΕΝΩΝ ΣΧΕΔΙΩΝ ΚΑ12</a:t>
            </a:r>
            <a:r>
              <a:rPr lang="en-US" sz="3000" b="1" dirty="0">
                <a:solidFill>
                  <a:schemeClr val="bg1"/>
                </a:solidFill>
              </a:rPr>
              <a:t>1</a:t>
            </a:r>
            <a:endParaRPr lang="el-GR" sz="3000" b="1" dirty="0">
              <a:solidFill>
                <a:schemeClr val="bg1"/>
              </a:solidFill>
            </a:endParaRP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endParaRPr lang="en-GB" sz="2000" b="1" dirty="0">
              <a:solidFill>
                <a:schemeClr val="bg1"/>
              </a:solidFill>
            </a:endParaRPr>
          </a:p>
        </p:txBody>
      </p:sp>
    </p:spTree>
    <p:extLst>
      <p:ext uri="{BB962C8B-B14F-4D97-AF65-F5344CB8AC3E}">
        <p14:creationId xmlns:p14="http://schemas.microsoft.com/office/powerpoint/2010/main" val="2170753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4. ΕΡΓΑΛΕΙΑ ΔΙΑΧΕΙΡΙΣΗΣ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F9BAFAD-39EA-C75D-5EA8-389E39DD5103}"/>
              </a:ext>
            </a:extLst>
          </p:cNvPr>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1977137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6" name="Rectangle 15"/>
          <p:cNvSpPr/>
          <p:nvPr/>
        </p:nvSpPr>
        <p:spPr>
          <a:xfrm>
            <a:off x="444394" y="1112049"/>
            <a:ext cx="9319397" cy="5016758"/>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Διαδικτυακό εργαλείο για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τη διαχείριση των εγκεκριμένων σχεδίων</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Επιτρέπει στους δικαιούχους των εγκεκριμένων σχεδίων να έχουν πρόσβαση στις πληροφορίες των σχεδίων τους και να </a:t>
            </a:r>
            <a:r>
              <a:rPr lang="el-GR" sz="2000" dirty="0">
                <a:solidFill>
                  <a:prstClr val="black"/>
                </a:solidFill>
                <a:latin typeface="Calibri" panose="020F0502020204030204"/>
              </a:rPr>
              <a:t>τις δ</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rPr>
              <a:t>ιαχειρίζοντ</a:t>
            </a:r>
            <a:r>
              <a:rPr lang="el-GR" sz="2000" dirty="0">
                <a:solidFill>
                  <a:prstClr val="black"/>
                </a:solidFill>
                <a:latin typeface="Calibri" panose="020F0502020204030204"/>
              </a:rPr>
              <a:t>αι</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Ενημέρωση για κινητικότητες: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δημιουργία του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Participant Survey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Το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Participant Survey </a:t>
            </a:r>
            <a:r>
              <a:rPr lang="el-GR" sz="2000" dirty="0">
                <a:solidFill>
                  <a:prstClr val="black"/>
                </a:solidFill>
                <a:latin typeface="Calibri" panose="020F0502020204030204"/>
                <a:sym typeface="Wingdings" panose="05000000000000000000" pitchFamily="2" charset="2"/>
              </a:rPr>
              <a:t>α</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ποστέλλεται</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αυτόματα με τη λήξη της κινητικότητας μέσω ηλεκτρονικού ταχυδρομείου στους συμμετέχοντες για να δώσουν ανατροφοδότηση σχετικά με την εμπειρία και εκπαίδευση που είχαν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ενημέρωση προϋπολογισμού με τη καταχώρηση κινητικοτήτων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Συγγραφή τελικής έκθεσης και ανάρτηση σχετικών αποδεικτικών καθώς επίσης και η συγγραφή της ενδιάμεσης έκθεσης προόδου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Accreditation Progress report)</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Πρόσβαση στο ΒΜ για όλα τα Σχέδια που αφορούν στο πρόγραμμα Erasmus+ για την προγραμματική περίοδο 2021-2027 έχετε μέσω της πλατφόρμας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Erasmus+ and European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Solidar</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it</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y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Corps</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Single</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Entry</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hlinkClick r:id="rId3"/>
              </a:rPr>
              <a:t>Point</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781801" y="588829"/>
            <a:ext cx="385115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Beneficiary Module</a:t>
            </a:r>
            <a:endParaRPr kumimoji="0" lang="el-GR"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7" name="TextBox 26"/>
          <p:cNvSpPr txBox="1"/>
          <p:nvPr/>
        </p:nvSpPr>
        <p:spPr>
          <a:xfrm>
            <a:off x="444394" y="-6785"/>
            <a:ext cx="572413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ΒΑΣΙΚΟ ΕΡΓΑΛΕΙΟ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descr="Gears outline">
            <a:extLst>
              <a:ext uri="{FF2B5EF4-FFF2-40B4-BE49-F238E27FC236}">
                <a16:creationId xmlns:a16="http://schemas.microsoft.com/office/drawing/2014/main" id="{5334AE3C-494D-8CCE-6FBB-FFC0AC804F6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63791" y="2961168"/>
            <a:ext cx="2057399" cy="2057399"/>
          </a:xfrm>
          <a:prstGeom prst="rect">
            <a:avLst/>
          </a:prstGeom>
        </p:spPr>
      </p:pic>
    </p:spTree>
    <p:extLst>
      <p:ext uri="{BB962C8B-B14F-4D97-AF65-F5344CB8AC3E}">
        <p14:creationId xmlns:p14="http://schemas.microsoft.com/office/powerpoint/2010/main" val="1867194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0" name="TextBox 9"/>
          <p:cNvSpPr txBox="1"/>
          <p:nvPr/>
        </p:nvSpPr>
        <p:spPr>
          <a:xfrm>
            <a:off x="444394" y="1195672"/>
            <a:ext cx="10990629"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Πέραν της βασικής συμφωνίας που αποστέλλεται στον κάθε δικαιούχο, μέρος της συμφωνίας επιχορήγησης αποτελούν τα πιο κάτω παραρτήματα: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Προϋπολογισμός σχεδίου – Αποστέλλεται με την επιστολή έγκρισης και ξανά με τη Συμφωνία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2     Ισχύοντες κανονισμοί για τις επιλέξιμες δαπάνες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3     Ισχύουσες επιλέξιμες δαπάνες / τιμές ανά κατηγορία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1" u="none" strike="noStrike" kern="1200" cap="none" spc="0" normalizeH="0" baseline="0" noProof="0" dirty="0">
                <a:ln>
                  <a:noFill/>
                </a:ln>
                <a:solidFill>
                  <a:prstClr val="black"/>
                </a:solidFill>
                <a:effectLst/>
                <a:uLnTx/>
                <a:uFillTx/>
                <a:latin typeface="Calibri" panose="020F0502020204030204"/>
                <a:ea typeface="+mn-ea"/>
                <a:cs typeface="+mn-cs"/>
              </a:rPr>
              <a:t>ΑΝΝΕΧ  4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Accession Form</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for Beneficiaries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5     Specific Rules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6     Πρότυπα για τις συμφωνίες μεταξύ δικαιούχου και συμμετεχόντων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Agreement between beneficiaries and participants for mobility of individuals </a:t>
            </a:r>
            <a:endParaRPr kumimoji="0" lang="en-US" sz="1800" i="0" u="none" strike="sng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Learning agreement with invited experts</a:t>
            </a:r>
            <a:endPar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Learning agreement and </a:t>
            </a:r>
            <a:r>
              <a:rPr lang="en-US" dirty="0" err="1">
                <a:solidFill>
                  <a:prstClr val="black"/>
                </a:solidFill>
              </a:rPr>
              <a:t>Europass</a:t>
            </a:r>
            <a:r>
              <a:rPr lang="en-US" dirty="0">
                <a:solidFill>
                  <a:prstClr val="black"/>
                </a:solidFill>
              </a:rPr>
              <a:t> Mobility Certificate </a:t>
            </a:r>
          </a:p>
          <a:p>
            <a:pPr lvl="0">
              <a:defRPr/>
            </a:pPr>
            <a:r>
              <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a:solidFill>
                  <a:prstClr val="black"/>
                </a:solidFill>
                <a:latin typeface="Calibri" panose="020F0502020204030204"/>
              </a:rPr>
              <a:t>   </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Learning </a:t>
            </a:r>
            <a:r>
              <a:rPr kumimoji="0" lang="en-US" sz="1800"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rPr>
              <a:t> for group activities</a:t>
            </a:r>
            <a:endParaRPr kumimoji="0" lang="el-GR"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7     Στοιχεία τραπεζικού λογαριασμού του δικαιούχου</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Όλα τα παραρτήματα αποτελούν μέρος της απεσταλμένης Συμφωνίας Επιχορήγησης, αλλά βρίσκονται και αναρτημένα στην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ιστοσελίδα του ΙΔΕΠ Διά Βίου Μάθησης</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Rectangle 10"/>
          <p:cNvSpPr/>
          <p:nvPr/>
        </p:nvSpPr>
        <p:spPr>
          <a:xfrm>
            <a:off x="368194" y="697152"/>
            <a:ext cx="6886046" cy="346119"/>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ΣΥΜΦΩΝΙΑ ΕΠΙΧΟΡΗΓΗΣΗΣ ΚΑΙ ΠΑΡΑΡΤΗΜΑΤΑ</a:t>
            </a:r>
            <a:endPar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6785"/>
            <a:ext cx="4599272"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ΕΡΓΑΛΕΙΑ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2694291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5. ΥΠΟΣΤΗΡΙΚΤΙΚΑ ΕΓΓΡΑΦΑ</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214244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17085"/>
            <a:ext cx="9150394" cy="404767"/>
          </a:xfrm>
          <a:prstGeom prst="round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ΥΠΟΣΤΗΡΙΚΤΙΚΑ ΕΓΓΡΑΦΑ (1)</a:t>
            </a:r>
            <a:endParaRPr lang="en-GB" dirty="0"/>
          </a:p>
        </p:txBody>
      </p:sp>
      <p:sp>
        <p:nvSpPr>
          <p:cNvPr id="3" name="TextBox 2"/>
          <p:cNvSpPr txBox="1"/>
          <p:nvPr/>
        </p:nvSpPr>
        <p:spPr>
          <a:xfrm>
            <a:off x="1611500" y="570306"/>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Πριν την κινητικότητα </a:t>
            </a:r>
            <a:r>
              <a:rPr lang="el-GR" b="1" dirty="0">
                <a:solidFill>
                  <a:schemeClr val="bg1"/>
                </a:solidFill>
                <a:latin typeface="Calibri" panose="020F0502020204030204" pitchFamily="34" charset="0"/>
                <a:ea typeface="Calibri" panose="020F0502020204030204" pitchFamily="34" charset="0"/>
                <a:cs typeface="Calibri" panose="020F0502020204030204" pitchFamily="34" charset="0"/>
              </a:rPr>
              <a:t>(εξαιρούνται οι Προπαρασκευαστικές επισκέψεις)</a:t>
            </a:r>
            <a:endParaRPr lang="el-GR"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1564"/>
            <a:ext cx="800068" cy="685416"/>
          </a:xfrm>
          <a:prstGeom prst="rect">
            <a:avLst/>
          </a:prstGeom>
        </p:spPr>
      </p:pic>
      <p:sp>
        <p:nvSpPr>
          <p:cNvPr id="4" name="TextBox 3"/>
          <p:cNvSpPr txBox="1"/>
          <p:nvPr/>
        </p:nvSpPr>
        <p:spPr>
          <a:xfrm>
            <a:off x="292774" y="1355949"/>
            <a:ext cx="7999571" cy="1323439"/>
          </a:xfrm>
          <a:prstGeom prst="rect">
            <a:avLst/>
          </a:prstGeom>
          <a:noFill/>
        </p:spPr>
        <p:txBody>
          <a:bodyPr wrap="square" rtlCol="0">
            <a:spAutoFit/>
          </a:bodyPr>
          <a:lstStyle/>
          <a:p>
            <a:r>
              <a:rPr lang="en-US" sz="2000" b="1" dirty="0"/>
              <a:t>Agreement between beneficiaries and participants for mobility of individuals : </a:t>
            </a:r>
            <a:r>
              <a:rPr lang="el-GR" sz="2000" dirty="0"/>
              <a:t>Υπογράφεται μεταξύ του συμμετέχοντα ή γονέα/κηδεμόνα σε περίπτωση ανηλίκων και του νόμιμου εκπροσώπου του οργανισμού αποστολής. </a:t>
            </a:r>
            <a:endParaRPr lang="en-US" sz="2000" dirty="0"/>
          </a:p>
        </p:txBody>
      </p:sp>
      <p:cxnSp>
        <p:nvCxnSpPr>
          <p:cNvPr id="9" name="Straight Connector 8"/>
          <p:cNvCxnSpPr/>
          <p:nvPr/>
        </p:nvCxnSpPr>
        <p:spPr>
          <a:xfrm>
            <a:off x="295248" y="2701373"/>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2509" y="425536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4402" y="5866254"/>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2774" y="2749056"/>
            <a:ext cx="7901464" cy="1600438"/>
          </a:xfrm>
          <a:prstGeom prst="rect">
            <a:avLst/>
          </a:prstGeom>
          <a:noFill/>
        </p:spPr>
        <p:txBody>
          <a:bodyPr wrap="square" rtlCol="0">
            <a:spAutoFit/>
          </a:bodyPr>
          <a:lstStyle/>
          <a:p>
            <a:r>
              <a:rPr lang="en-US" sz="2000" b="1" dirty="0"/>
              <a:t>Learning Agreement </a:t>
            </a:r>
            <a:r>
              <a:rPr lang="en-US" sz="2000" dirty="0"/>
              <a:t>: </a:t>
            </a:r>
            <a:r>
              <a:rPr lang="el-GR" sz="2000" dirty="0"/>
              <a:t>Υπογράφεται μεταξύ του οργανισμού αποστολής, οργανισμού υποδοχής και συμμετέχοντα</a:t>
            </a:r>
            <a:r>
              <a:rPr lang="en-GB" sz="2000" dirty="0"/>
              <a:t> (+ </a:t>
            </a:r>
            <a:r>
              <a:rPr lang="el-GR" sz="2000" dirty="0"/>
              <a:t>του γονέα/κηδεμόνα, στην περίπτωση που ο συμμετέχων είναι ανήλικος)</a:t>
            </a:r>
          </a:p>
          <a:p>
            <a:r>
              <a:rPr lang="el-GR" sz="2000" dirty="0"/>
              <a:t>- Μαθησιακά αποτελέσματα</a:t>
            </a:r>
          </a:p>
          <a:p>
            <a:endParaRPr lang="el-GR" dirty="0"/>
          </a:p>
        </p:txBody>
      </p:sp>
      <p:sp>
        <p:nvSpPr>
          <p:cNvPr id="10" name="TextBox 9"/>
          <p:cNvSpPr txBox="1"/>
          <p:nvPr/>
        </p:nvSpPr>
        <p:spPr>
          <a:xfrm>
            <a:off x="292774" y="4244462"/>
            <a:ext cx="8044405" cy="1154162"/>
          </a:xfrm>
          <a:prstGeom prst="rect">
            <a:avLst/>
          </a:prstGeom>
          <a:noFill/>
        </p:spPr>
        <p:txBody>
          <a:bodyPr wrap="square" rtlCol="0">
            <a:spAutoFit/>
          </a:bodyPr>
          <a:lstStyle/>
          <a:p>
            <a:pPr>
              <a:spcAft>
                <a:spcPts val="1800"/>
              </a:spcAft>
            </a:pPr>
            <a:r>
              <a:rPr lang="en-US" b="1" dirty="0"/>
              <a:t>Learning </a:t>
            </a:r>
            <a:r>
              <a:rPr lang="en-US" b="1" dirty="0" err="1"/>
              <a:t>Programme</a:t>
            </a:r>
            <a:r>
              <a:rPr lang="en-US" b="1" dirty="0"/>
              <a:t> for group activities: </a:t>
            </a:r>
            <a:r>
              <a:rPr lang="el-GR" dirty="0"/>
              <a:t>Υπογράφεται μεταξύ του οργανισμού αποστολής, οργανισμού υποδοχής και </a:t>
            </a:r>
            <a:r>
              <a:rPr lang="en-US" dirty="0"/>
              <a:t> </a:t>
            </a:r>
            <a:r>
              <a:rPr lang="el-GR" dirty="0"/>
              <a:t>επικεφαλής της ομαδικής κινητικότητας</a:t>
            </a:r>
            <a:r>
              <a:rPr lang="en-US" dirty="0"/>
              <a:t>. </a:t>
            </a:r>
          </a:p>
          <a:p>
            <a:pPr>
              <a:spcAft>
                <a:spcPts val="1800"/>
              </a:spcAft>
            </a:pPr>
            <a:r>
              <a:rPr lang="el-GR" dirty="0"/>
              <a:t>Περιλαμβάνει λίστα συμμετεχόντων, συμπεριλαμβανομένων των συνοδών</a:t>
            </a:r>
          </a:p>
        </p:txBody>
      </p:sp>
      <p:sp>
        <p:nvSpPr>
          <p:cNvPr id="11" name="TextBox 10"/>
          <p:cNvSpPr txBox="1"/>
          <p:nvPr/>
        </p:nvSpPr>
        <p:spPr>
          <a:xfrm>
            <a:off x="295695" y="5898073"/>
            <a:ext cx="7898543" cy="984885"/>
          </a:xfrm>
          <a:prstGeom prst="rect">
            <a:avLst/>
          </a:prstGeom>
          <a:noFill/>
        </p:spPr>
        <p:txBody>
          <a:bodyPr wrap="square" rtlCol="0">
            <a:spAutoFit/>
          </a:bodyPr>
          <a:lstStyle/>
          <a:p>
            <a:r>
              <a:rPr lang="en-US" sz="2000" b="1" dirty="0"/>
              <a:t>Learning Agreement with invited expert: </a:t>
            </a:r>
            <a:r>
              <a:rPr lang="el-GR" sz="2000" dirty="0"/>
              <a:t>Υπογράφεται μεταξύ του δικαιούχου οργανισμού και του προσκεκλημένου εμπειρογνώμονα </a:t>
            </a:r>
            <a:endParaRPr lang="en-GB" sz="2000" dirty="0"/>
          </a:p>
          <a:p>
            <a:endParaRPr lang="en-GB" dirty="0"/>
          </a:p>
        </p:txBody>
      </p:sp>
      <p:sp>
        <p:nvSpPr>
          <p:cNvPr id="22" name="TextBox 21"/>
          <p:cNvSpPr txBox="1"/>
          <p:nvPr/>
        </p:nvSpPr>
        <p:spPr>
          <a:xfrm>
            <a:off x="8287346" y="1074330"/>
            <a:ext cx="3607041" cy="1538883"/>
          </a:xfrm>
          <a:prstGeom prst="rect">
            <a:avLst/>
          </a:prstGeom>
          <a:noFill/>
        </p:spPr>
        <p:txBody>
          <a:bodyPr wrap="square" rtlCol="0">
            <a:spAutoFit/>
          </a:bodyPr>
          <a:lstStyle/>
          <a:p>
            <a:r>
              <a:rPr lang="el-GR" sz="2000" b="1" dirty="0"/>
              <a:t>Υποχρεωτικό</a:t>
            </a:r>
            <a:r>
              <a:rPr lang="el-GR" sz="2200" dirty="0"/>
              <a:t> </a:t>
            </a:r>
            <a:r>
              <a:rPr lang="el-GR" dirty="0"/>
              <a:t>για όλους</a:t>
            </a:r>
          </a:p>
          <a:p>
            <a:r>
              <a:rPr lang="el-GR" dirty="0"/>
              <a:t>τους τύπους κινητικοτήτων </a:t>
            </a:r>
          </a:p>
          <a:p>
            <a:r>
              <a:rPr lang="el-GR" dirty="0"/>
              <a:t>εκτός της </a:t>
            </a:r>
            <a:r>
              <a:rPr lang="en-US" dirty="0"/>
              <a:t>“Invited Expert”</a:t>
            </a:r>
            <a:r>
              <a:rPr lang="el-GR" dirty="0"/>
              <a:t>.</a:t>
            </a:r>
          </a:p>
          <a:p>
            <a:r>
              <a:rPr lang="el-GR" dirty="0"/>
              <a:t>Για ομαδικές κινητικότητες</a:t>
            </a:r>
            <a:r>
              <a:rPr lang="en-US" dirty="0"/>
              <a:t> </a:t>
            </a:r>
            <a:r>
              <a:rPr lang="el-GR" dirty="0"/>
              <a:t>δεν είναι υποχρεωτικό αλλά </a:t>
            </a:r>
            <a:r>
              <a:rPr lang="el-GR" b="1" dirty="0"/>
              <a:t>συστήνεται</a:t>
            </a:r>
            <a:endParaRPr lang="en-GB" dirty="0"/>
          </a:p>
        </p:txBody>
      </p:sp>
      <p:sp>
        <p:nvSpPr>
          <p:cNvPr id="23" name="TextBox 22"/>
          <p:cNvSpPr txBox="1"/>
          <p:nvPr/>
        </p:nvSpPr>
        <p:spPr>
          <a:xfrm>
            <a:off x="8304076" y="2706317"/>
            <a:ext cx="3748016" cy="1846659"/>
          </a:xfrm>
          <a:prstGeom prst="rect">
            <a:avLst/>
          </a:prstGeom>
          <a:noFill/>
        </p:spPr>
        <p:txBody>
          <a:bodyPr wrap="square" rtlCol="0">
            <a:spAutoFit/>
          </a:bodyPr>
          <a:lstStyle/>
          <a:p>
            <a:r>
              <a:rPr lang="el-GR" sz="2000" b="1" dirty="0"/>
              <a:t>Υποχρεωτικό</a:t>
            </a:r>
            <a:r>
              <a:rPr lang="el-GR" sz="2200" dirty="0"/>
              <a:t> </a:t>
            </a:r>
            <a:r>
              <a:rPr lang="el-GR" dirty="0"/>
              <a:t>για όλους</a:t>
            </a:r>
          </a:p>
          <a:p>
            <a:r>
              <a:rPr lang="el-GR" dirty="0"/>
              <a:t>τους τύπους ατομικών κινητικοτήτων </a:t>
            </a:r>
          </a:p>
          <a:p>
            <a:r>
              <a:rPr lang="el-GR" dirty="0"/>
              <a:t>εκτός των: </a:t>
            </a:r>
            <a:r>
              <a:rPr lang="en-US" dirty="0"/>
              <a:t>“Invited Expert”</a:t>
            </a:r>
            <a:r>
              <a:rPr lang="el-GR" dirty="0"/>
              <a:t> (ειδικό έντυπο) και </a:t>
            </a:r>
            <a:r>
              <a:rPr lang="en-GB" dirty="0"/>
              <a:t>“Courses and Training” (</a:t>
            </a:r>
            <a:r>
              <a:rPr lang="el-GR" dirty="0"/>
              <a:t>προαιρετικό).</a:t>
            </a:r>
          </a:p>
          <a:p>
            <a:endParaRPr lang="en-GB" dirty="0"/>
          </a:p>
        </p:txBody>
      </p:sp>
      <p:sp>
        <p:nvSpPr>
          <p:cNvPr id="25" name="TextBox 24"/>
          <p:cNvSpPr txBox="1"/>
          <p:nvPr/>
        </p:nvSpPr>
        <p:spPr>
          <a:xfrm>
            <a:off x="8337179" y="4516494"/>
            <a:ext cx="2851678" cy="677108"/>
          </a:xfrm>
          <a:prstGeom prst="rect">
            <a:avLst/>
          </a:prstGeom>
          <a:noFill/>
        </p:spPr>
        <p:txBody>
          <a:bodyPr wrap="none" rtlCol="0">
            <a:spAutoFit/>
          </a:bodyPr>
          <a:lstStyle/>
          <a:p>
            <a:r>
              <a:rPr lang="el-GR" sz="2000" b="1" dirty="0"/>
              <a:t>Υποχρεωτικό</a:t>
            </a:r>
            <a:r>
              <a:rPr lang="el-GR" dirty="0"/>
              <a:t> για ομαδικές</a:t>
            </a:r>
          </a:p>
          <a:p>
            <a:r>
              <a:rPr lang="el-GR" dirty="0"/>
              <a:t>κινητικότητες</a:t>
            </a:r>
            <a:endParaRPr lang="en-GB" dirty="0"/>
          </a:p>
        </p:txBody>
      </p:sp>
      <p:sp>
        <p:nvSpPr>
          <p:cNvPr id="27" name="TextBox 26"/>
          <p:cNvSpPr txBox="1"/>
          <p:nvPr/>
        </p:nvSpPr>
        <p:spPr>
          <a:xfrm>
            <a:off x="8385437" y="5918124"/>
            <a:ext cx="1990225" cy="677108"/>
          </a:xfrm>
          <a:prstGeom prst="rect">
            <a:avLst/>
          </a:prstGeom>
          <a:noFill/>
        </p:spPr>
        <p:txBody>
          <a:bodyPr wrap="none" rtlCol="0">
            <a:spAutoFit/>
          </a:bodyPr>
          <a:lstStyle/>
          <a:p>
            <a:r>
              <a:rPr lang="el-GR" sz="2000" b="1" dirty="0"/>
              <a:t>Υποχρεωτικό</a:t>
            </a:r>
            <a:r>
              <a:rPr lang="el-GR" dirty="0"/>
              <a:t> για </a:t>
            </a:r>
            <a:endParaRPr lang="en-US" dirty="0"/>
          </a:p>
          <a:p>
            <a:r>
              <a:rPr lang="en-US" dirty="0"/>
              <a:t>“Invited Expert”</a:t>
            </a:r>
            <a:endParaRPr lang="en-GB" dirty="0"/>
          </a:p>
        </p:txBody>
      </p:sp>
    </p:spTree>
    <p:extLst>
      <p:ext uri="{BB962C8B-B14F-4D97-AF65-F5344CB8AC3E}">
        <p14:creationId xmlns:p14="http://schemas.microsoft.com/office/powerpoint/2010/main" val="2509932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p:cNvSpPr/>
          <p:nvPr/>
        </p:nvSpPr>
        <p:spPr>
          <a:xfrm>
            <a:off x="1500990" y="635393"/>
            <a:ext cx="9150394" cy="407175"/>
          </a:xfrm>
          <a:prstGeom prst="round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276220" y="599754"/>
            <a:ext cx="854423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Μετά την κινητικότητα</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4" name="TextBox 3"/>
          <p:cNvSpPr txBox="1"/>
          <p:nvPr/>
        </p:nvSpPr>
        <p:spPr>
          <a:xfrm>
            <a:off x="287775" y="1252821"/>
            <a:ext cx="7999571"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Europass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Mobility Certificate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Υπογράφεται είτε από τον οργανισμό αποστολής είτε από τον οργανισμό υποδοχής. Επιβεβαιώνει τα μαθησιακά αποτελέσματα που έχουν οριστεί στο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Learning Agreement.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Attendance certificate: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Δίνεται από τον οργανισμό υποδοχής / τον οργανισμό διοργάνωσης της δραστηριότητας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Στις προπαρασκευαστικές επισκέψεις πρέπει να συνοδεύεται από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ατζέντα της συνάντησης</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Participant Survey: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Δημιουργείται αυτόματα στο ΒΜ για κάθε κινητικότητα που έχει καταχωρηθεί και έχει ολοκληρωθεί. Αποστέλλεται κατευθείαν στο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email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του συμμετέχοντα. Συμπληρώνεται διαδικτυακά εντός ενός μήνα από την ολοκλήρωση της κινητικότητας.</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Για τις ομαδικές κινητικότητες συμπληρώνεται μία μόνο έκθεση από τον επικεφαλής συνοδό εκ μέρους όλης της ομάδας</a:t>
            </a: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Accompanying Person Certificate: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Δυνατότητα παραγωγής του μέσω του ΒΜ για κάθε συνοδό σε ατομική κινητικότητα. Υπογράφεται είτε και από τους δύο εμπλεκόμενους οργανισμούς (αποστολής και υποδοχής) είτε από έναν εξ’ αυτών</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Connector 8"/>
          <p:cNvCxnSpPr/>
          <p:nvPr/>
        </p:nvCxnSpPr>
        <p:spPr>
          <a:xfrm>
            <a:off x="342347" y="2215427"/>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7775" y="3580042"/>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7775" y="5425053"/>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31007" y="1187419"/>
            <a:ext cx="2778902"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Υποχρεωτικό</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για όλους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τους τύπους κινητικοτήτων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εκτός της ομαδικής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8469727" y="2282729"/>
            <a:ext cx="341054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Υποχρεωτικό</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για τις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προπαρασκευαστικές επισκέψεις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Προαιρετικό</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για τις υπόλοιπες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δραστηριότητες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8483838" y="3738486"/>
            <a:ext cx="3410549"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Υποχρεωτικό</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για όλες τις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κινητικότητες εκτός της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“Invited Expert”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και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“Hosting teacher and educators in training”</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CF2471F-BB71-E695-811D-3B5A75F51187}"/>
              </a:ext>
            </a:extLst>
          </p:cNvPr>
          <p:cNvSpPr txBox="1"/>
          <p:nvPr/>
        </p:nvSpPr>
        <p:spPr>
          <a:xfrm>
            <a:off x="311724" y="-4560"/>
            <a:ext cx="461889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 (</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2</a:t>
            </a: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883118AC-597B-BECE-D279-802558946CD8}"/>
              </a:ext>
            </a:extLst>
          </p:cNvPr>
          <p:cNvSpPr txBox="1"/>
          <p:nvPr/>
        </p:nvSpPr>
        <p:spPr>
          <a:xfrm>
            <a:off x="8483837" y="5417879"/>
            <a:ext cx="3410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Υποχρεωτικό</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για όλες τις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Ατομικές κινητικότητες.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059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3E547-A7BB-0074-27A7-16224CA57A06}"/>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8E2D0CAA-63DD-FE99-6919-6BB3874D827B}"/>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9901E6D1-0F7C-8CAE-D5D3-BC10B1180AEB}"/>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689FA150-8D9C-82BB-7466-7BBA3E92AFDF}"/>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BB5BC62F-B3AD-7EB9-344F-E681BD94F11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43CF5BFA-8A35-E726-0D69-7D3E7AA97504}"/>
              </a:ext>
            </a:extLst>
          </p:cNvPr>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lang="el-GR" dirty="0">
                <a:solidFill>
                  <a:prstClr val="white"/>
                </a:solidFill>
                <a:latin typeface="Calibri" panose="020F0502020204030204"/>
              </a:rPr>
              <a:t>3)</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B446E95-25E0-DA51-294C-E52EB550A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Rectangle 2">
            <a:extLst>
              <a:ext uri="{FF2B5EF4-FFF2-40B4-BE49-F238E27FC236}">
                <a16:creationId xmlns:a16="http://schemas.microsoft.com/office/drawing/2014/main" id="{8C484B1E-5738-3ECC-B7EB-6D20B46039DD}"/>
              </a:ext>
            </a:extLst>
          </p:cNvPr>
          <p:cNvSpPr/>
          <p:nvPr/>
        </p:nvSpPr>
        <p:spPr>
          <a:xfrm>
            <a:off x="734291" y="1191769"/>
            <a:ext cx="9168885" cy="4041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l-GR" sz="2400" b="1" i="0" u="none" strike="noStrike" kern="1200" cap="none" spc="0" normalizeH="0" baseline="0" noProof="0" dirty="0">
                <a:ln>
                  <a:noFill/>
                </a:ln>
                <a:solidFill>
                  <a:schemeClr val="tx1"/>
                </a:solidFill>
                <a:effectLst/>
                <a:uLnTx/>
                <a:uFillTx/>
                <a:latin typeface="Calibri" panose="020F0502020204030204"/>
                <a:ea typeface="+mn-ea"/>
                <a:cs typeface="+mn-cs"/>
              </a:rPr>
              <a:t>Όλα τα υποστηρικτικά έγγραφα που αφορούν τις κινητικότητες (εξαιρούνται το</a:t>
            </a:r>
            <a:r>
              <a:rPr lang="en-US" sz="2400" b="1" dirty="0">
                <a:solidFill>
                  <a:schemeClr val="tx1"/>
                </a:solidFill>
              </a:rPr>
              <a:t> Agreement between beneficiaries and participants for mobility of individuals</a:t>
            </a:r>
            <a:r>
              <a:rPr lang="el-GR" sz="2400" b="1" dirty="0">
                <a:solidFill>
                  <a:schemeClr val="tx1"/>
                </a:solidFill>
              </a:rPr>
              <a:t> </a:t>
            </a:r>
            <a:r>
              <a:rPr lang="en-US" sz="2400" b="1" dirty="0">
                <a:solidFill>
                  <a:schemeClr val="tx1"/>
                </a:solidFill>
              </a:rPr>
              <a:t>and </a:t>
            </a:r>
            <a:r>
              <a:rPr lang="en-US" sz="2400" b="1" dirty="0">
                <a:solidFill>
                  <a:schemeClr val="tx1"/>
                </a:solidFill>
                <a:latin typeface="Calibri" panose="020F0502020204030204"/>
              </a:rPr>
              <a:t>Learning Agreement with invited expert</a:t>
            </a:r>
            <a:r>
              <a:rPr lang="el-GR" sz="2400" b="1" dirty="0">
                <a:solidFill>
                  <a:schemeClr val="tx1"/>
                </a:solidFill>
                <a:latin typeface="Calibri" panose="020F0502020204030204"/>
              </a:rPr>
              <a:t>) συνίσταται να δημιουργούνται μέσω του εργαλείου </a:t>
            </a:r>
            <a:r>
              <a:rPr lang="en-US" sz="2400" b="1" dirty="0">
                <a:solidFill>
                  <a:schemeClr val="tx1"/>
                </a:solidFill>
                <a:latin typeface="Calibri" panose="020F0502020204030204"/>
              </a:rPr>
              <a:t>Beneficiary Module.</a:t>
            </a:r>
          </a:p>
          <a:p>
            <a:pPr lvl="0" algn="just">
              <a:defRPr/>
            </a:pPr>
            <a:r>
              <a:rPr lang="el-GR" sz="2400" b="1" dirty="0">
                <a:solidFill>
                  <a:schemeClr val="tx1"/>
                </a:solidFill>
                <a:latin typeface="Calibri" panose="020F0502020204030204"/>
              </a:rPr>
              <a:t>Για τη δημιουργία των εγγράφων πρέπει πρώτα να καταχωρηθεί η κινητικότητα μέσα στο </a:t>
            </a:r>
            <a:r>
              <a:rPr lang="en-US" sz="2400" b="1" dirty="0">
                <a:solidFill>
                  <a:schemeClr val="tx1"/>
                </a:solidFill>
                <a:latin typeface="Calibri" panose="020F0502020204030204"/>
              </a:rPr>
              <a:t>Beneficiary Module</a:t>
            </a:r>
            <a:r>
              <a:rPr lang="el-GR" sz="2400" b="1" dirty="0">
                <a:solidFill>
                  <a:schemeClr val="tx1"/>
                </a:solidFill>
                <a:latin typeface="Calibri" panose="020F0502020204030204"/>
              </a:rPr>
              <a:t>. Αφού αποθηκεύσετε την κινητικότητα, επιλέγεται το κουμπί «</a:t>
            </a:r>
            <a:r>
              <a:rPr lang="en-US" sz="2400" b="1" dirty="0">
                <a:solidFill>
                  <a:schemeClr val="tx1"/>
                </a:solidFill>
                <a:latin typeface="Calibri" panose="020F0502020204030204"/>
              </a:rPr>
              <a:t>Edit</a:t>
            </a:r>
            <a:r>
              <a:rPr lang="el-GR" sz="2400" b="1" dirty="0">
                <a:solidFill>
                  <a:schemeClr val="tx1"/>
                </a:solidFill>
                <a:latin typeface="Calibri" panose="020F0502020204030204"/>
              </a:rPr>
              <a:t>»</a:t>
            </a:r>
            <a:r>
              <a:rPr lang="en-US" sz="2400" b="1" dirty="0">
                <a:solidFill>
                  <a:schemeClr val="tx1"/>
                </a:solidFill>
                <a:latin typeface="Calibri" panose="020F0502020204030204"/>
              </a:rPr>
              <a:t> </a:t>
            </a:r>
            <a:r>
              <a:rPr lang="el-GR" sz="2400" b="1" dirty="0">
                <a:solidFill>
                  <a:schemeClr val="tx1"/>
                </a:solidFill>
                <a:latin typeface="Calibri" panose="020F0502020204030204"/>
              </a:rPr>
              <a:t>και πάνω δεξιά θα εμφανιστεί το κουμπί «</a:t>
            </a:r>
            <a:r>
              <a:rPr lang="en-US" sz="2400" b="1" dirty="0">
                <a:solidFill>
                  <a:schemeClr val="tx1"/>
                </a:solidFill>
                <a:latin typeface="Calibri" panose="020F0502020204030204"/>
              </a:rPr>
              <a:t>create document</a:t>
            </a:r>
            <a:r>
              <a:rPr lang="el-GR" sz="2400" b="1" dirty="0">
                <a:solidFill>
                  <a:schemeClr val="tx1"/>
                </a:solidFill>
                <a:latin typeface="Calibri" panose="020F0502020204030204"/>
              </a:rPr>
              <a:t>»</a:t>
            </a:r>
            <a:r>
              <a:rPr lang="en-US" sz="2400" b="1" dirty="0">
                <a:solidFill>
                  <a:schemeClr val="tx1"/>
                </a:solidFill>
                <a:latin typeface="Calibri" panose="020F0502020204030204"/>
              </a:rPr>
              <a:t>. </a:t>
            </a:r>
            <a:r>
              <a:rPr lang="el-GR" sz="2400" b="1" dirty="0">
                <a:solidFill>
                  <a:schemeClr val="tx1"/>
                </a:solidFill>
                <a:latin typeface="Calibri" panose="020F0502020204030204"/>
              </a:rPr>
              <a:t>Ακολούθως επιλέγετε το είδος του εγγράφου που επιθυμείτε να δημιουργήσετε. </a:t>
            </a:r>
            <a:endParaRPr lang="en-US" sz="2400" b="1" dirty="0">
              <a:solidFill>
                <a:schemeClr val="tx1"/>
              </a:solidFill>
              <a:latin typeface="Calibri" panose="020F0502020204030204"/>
            </a:endParaRPr>
          </a:p>
          <a:p>
            <a:pPr lvl="0" algn="just">
              <a:defRPr/>
            </a:pPr>
            <a:endParaRPr kumimoji="0" lang="el-GR" sz="24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861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4" name="TextBox 3">
            <a:extLst>
              <a:ext uri="{FF2B5EF4-FFF2-40B4-BE49-F238E27FC236}">
                <a16:creationId xmlns:a16="http://schemas.microsoft.com/office/drawing/2014/main" id="{CF195F5F-EE8F-57B1-0B56-70D2DA8CF28A}"/>
              </a:ext>
            </a:extLst>
          </p:cNvPr>
          <p:cNvSpPr txBox="1"/>
          <p:nvPr/>
        </p:nvSpPr>
        <p:spPr>
          <a:xfrm>
            <a:off x="-101842" y="6254372"/>
            <a:ext cx="11747606" cy="461665"/>
          </a:xfrm>
          <a:prstGeom prst="rect">
            <a:avLst/>
          </a:prstGeom>
          <a:noFill/>
        </p:spPr>
        <p:txBody>
          <a:bodyPr wrap="square" rtlCol="0">
            <a:spAutoFit/>
          </a:bodyPr>
          <a:lstStyle/>
          <a:p>
            <a:pPr marL="342900" indent="-342900" algn="just">
              <a:buFont typeface="Arial" panose="020B0604020202020204" pitchFamily="34" charset="0"/>
              <a:buChar char="•"/>
            </a:pPr>
            <a:r>
              <a:rPr lang="el-GR" sz="1200" dirty="0">
                <a:solidFill>
                  <a:schemeClr val="tx1">
                    <a:lumMod val="75000"/>
                    <a:lumOff val="25000"/>
                  </a:schemeClr>
                </a:solidFill>
              </a:rPr>
              <a:t>Τα πιο πάνω έντυπα αποτελούν δείγματα της ΕΕ. Αυτό σημαίνει ότι συστήνεται αλλά δεν επιβάλλεται να χρησιμοποιούνται αυτούσια. Σε κάθε περίπτωση, τα έντυπα που θα χρησιμοποιηθούν πρέπει τουλάχιστον να περιλαμβάνουν την πληροφόρηση των δειγματικών εντύπων</a:t>
            </a:r>
            <a:r>
              <a:rPr lang="el-GR" sz="1200" dirty="0">
                <a:solidFill>
                  <a:schemeClr val="tx1">
                    <a:lumMod val="75000"/>
                    <a:lumOff val="25000"/>
                  </a:schemeClr>
                </a:solidFill>
                <a:sym typeface="Wingdings" panose="05000000000000000000" pitchFamily="2" charset="2"/>
              </a:rPr>
              <a:t>  δεν αφαιρείται ποτέ κείμενο, προαιρετικά προστίθεται κείμενο</a:t>
            </a:r>
            <a:endParaRPr lang="el-GR" sz="1200" dirty="0">
              <a:solidFill>
                <a:schemeClr val="tx1">
                  <a:lumMod val="75000"/>
                  <a:lumOff val="25000"/>
                </a:schemeClr>
              </a:solidFill>
            </a:endParaRPr>
          </a:p>
        </p:txBody>
      </p:sp>
      <p:sp>
        <p:nvSpPr>
          <p:cNvPr id="3" name="TextBox 2">
            <a:extLst>
              <a:ext uri="{FF2B5EF4-FFF2-40B4-BE49-F238E27FC236}">
                <a16:creationId xmlns:a16="http://schemas.microsoft.com/office/drawing/2014/main" id="{E374B4C8-F36C-47A4-12C3-A271DB837536}"/>
              </a:ext>
            </a:extLst>
          </p:cNvPr>
          <p:cNvSpPr txBox="1"/>
          <p:nvPr/>
        </p:nvSpPr>
        <p:spPr>
          <a:xfrm>
            <a:off x="208972" y="-31400"/>
            <a:ext cx="420179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4</a:t>
            </a:r>
            <a:r>
              <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aphicFrame>
        <p:nvGraphicFramePr>
          <p:cNvPr id="6" name="Table 5">
            <a:extLst>
              <a:ext uri="{FF2B5EF4-FFF2-40B4-BE49-F238E27FC236}">
                <a16:creationId xmlns:a16="http://schemas.microsoft.com/office/drawing/2014/main" id="{C1242CFF-A89C-F2C2-3282-9E75250FBBE9}"/>
              </a:ext>
            </a:extLst>
          </p:cNvPr>
          <p:cNvGraphicFramePr>
            <a:graphicFrameLocks noGrp="1"/>
          </p:cNvGraphicFramePr>
          <p:nvPr>
            <p:extLst>
              <p:ext uri="{D42A27DB-BD31-4B8C-83A1-F6EECF244321}">
                <p14:modId xmlns:p14="http://schemas.microsoft.com/office/powerpoint/2010/main" val="3164543690"/>
              </p:ext>
            </p:extLst>
          </p:nvPr>
        </p:nvGraphicFramePr>
        <p:xfrm>
          <a:off x="294991" y="491820"/>
          <a:ext cx="11670268" cy="5753848"/>
        </p:xfrm>
        <a:graphic>
          <a:graphicData uri="http://schemas.openxmlformats.org/drawingml/2006/table">
            <a:tbl>
              <a:tblPr firstRow="1" bandRow="1">
                <a:tableStyleId>{5C22544A-7EE6-4342-B048-85BDC9FD1C3A}</a:tableStyleId>
              </a:tblPr>
              <a:tblGrid>
                <a:gridCol w="2595113">
                  <a:extLst>
                    <a:ext uri="{9D8B030D-6E8A-4147-A177-3AD203B41FA5}">
                      <a16:colId xmlns:a16="http://schemas.microsoft.com/office/drawing/2014/main" val="125586225"/>
                    </a:ext>
                  </a:extLst>
                </a:gridCol>
                <a:gridCol w="1711808">
                  <a:extLst>
                    <a:ext uri="{9D8B030D-6E8A-4147-A177-3AD203B41FA5}">
                      <a16:colId xmlns:a16="http://schemas.microsoft.com/office/drawing/2014/main" val="4271885170"/>
                    </a:ext>
                  </a:extLst>
                </a:gridCol>
                <a:gridCol w="1299087">
                  <a:extLst>
                    <a:ext uri="{9D8B030D-6E8A-4147-A177-3AD203B41FA5}">
                      <a16:colId xmlns:a16="http://schemas.microsoft.com/office/drawing/2014/main" val="2023679925"/>
                    </a:ext>
                  </a:extLst>
                </a:gridCol>
                <a:gridCol w="1319396">
                  <a:extLst>
                    <a:ext uri="{9D8B030D-6E8A-4147-A177-3AD203B41FA5}">
                      <a16:colId xmlns:a16="http://schemas.microsoft.com/office/drawing/2014/main" val="9406800"/>
                    </a:ext>
                  </a:extLst>
                </a:gridCol>
                <a:gridCol w="1178218">
                  <a:extLst>
                    <a:ext uri="{9D8B030D-6E8A-4147-A177-3AD203B41FA5}">
                      <a16:colId xmlns:a16="http://schemas.microsoft.com/office/drawing/2014/main" val="2895384098"/>
                    </a:ext>
                  </a:extLst>
                </a:gridCol>
                <a:gridCol w="1232564">
                  <a:extLst>
                    <a:ext uri="{9D8B030D-6E8A-4147-A177-3AD203B41FA5}">
                      <a16:colId xmlns:a16="http://schemas.microsoft.com/office/drawing/2014/main" val="2233588424"/>
                    </a:ext>
                  </a:extLst>
                </a:gridCol>
                <a:gridCol w="1422932">
                  <a:extLst>
                    <a:ext uri="{9D8B030D-6E8A-4147-A177-3AD203B41FA5}">
                      <a16:colId xmlns:a16="http://schemas.microsoft.com/office/drawing/2014/main" val="1571609658"/>
                    </a:ext>
                  </a:extLst>
                </a:gridCol>
                <a:gridCol w="911150">
                  <a:extLst>
                    <a:ext uri="{9D8B030D-6E8A-4147-A177-3AD203B41FA5}">
                      <a16:colId xmlns:a16="http://schemas.microsoft.com/office/drawing/2014/main" val="2240072854"/>
                    </a:ext>
                  </a:extLst>
                </a:gridCol>
              </a:tblGrid>
              <a:tr h="604598">
                <a:tc>
                  <a:txBody>
                    <a:bodyPr/>
                    <a:lstStyle/>
                    <a:p>
                      <a:r>
                        <a:rPr lang="en-US" sz="1200" dirty="0">
                          <a:solidFill>
                            <a:schemeClr val="tx1"/>
                          </a:solidFill>
                        </a:rPr>
                        <a:t>Activity Type</a:t>
                      </a:r>
                    </a:p>
                  </a:txBody>
                  <a:tcPr/>
                </a:tc>
                <a:tc>
                  <a:txBody>
                    <a:bodyPr/>
                    <a:lstStyle/>
                    <a:p>
                      <a:r>
                        <a:rPr lang="en-US" sz="1200" dirty="0">
                          <a:solidFill>
                            <a:schemeClr val="tx1"/>
                          </a:solidFill>
                        </a:rPr>
                        <a:t>Grant Agreement between beneficiary and participant</a:t>
                      </a:r>
                    </a:p>
                  </a:txBody>
                  <a:tcPr/>
                </a:tc>
                <a:tc>
                  <a:txBody>
                    <a:bodyPr/>
                    <a:lstStyle/>
                    <a:p>
                      <a:r>
                        <a:rPr lang="en-US" sz="1200" dirty="0">
                          <a:solidFill>
                            <a:schemeClr val="tx1"/>
                          </a:solidFill>
                        </a:rPr>
                        <a:t>Learning Agreement</a:t>
                      </a:r>
                    </a:p>
                  </a:txBody>
                  <a:tcPr/>
                </a:tc>
                <a:tc>
                  <a:txBody>
                    <a:bodyPr/>
                    <a:lstStyle/>
                    <a:p>
                      <a:r>
                        <a:rPr lang="en-US" sz="1200" dirty="0" err="1">
                          <a:solidFill>
                            <a:schemeClr val="tx1"/>
                          </a:solidFill>
                        </a:rPr>
                        <a:t>Europass</a:t>
                      </a:r>
                      <a:r>
                        <a:rPr lang="en-US" sz="1200" dirty="0">
                          <a:solidFill>
                            <a:schemeClr val="tx1"/>
                          </a:solidFill>
                        </a:rPr>
                        <a:t> Mobility Certificate</a:t>
                      </a:r>
                    </a:p>
                  </a:txBody>
                  <a:tcPr/>
                </a:tc>
                <a:tc>
                  <a:txBody>
                    <a:bodyPr/>
                    <a:lstStyle/>
                    <a:p>
                      <a:r>
                        <a:rPr lang="en-US" sz="1200" dirty="0">
                          <a:solidFill>
                            <a:schemeClr val="tx1"/>
                          </a:solidFill>
                        </a:rPr>
                        <a:t>Learning </a:t>
                      </a:r>
                      <a:r>
                        <a:rPr lang="en-US" sz="1200" dirty="0" err="1">
                          <a:solidFill>
                            <a:schemeClr val="tx1"/>
                          </a:solidFill>
                        </a:rPr>
                        <a:t>programme</a:t>
                      </a:r>
                      <a:r>
                        <a:rPr lang="en-US" sz="1200" dirty="0">
                          <a:solidFill>
                            <a:schemeClr val="tx1"/>
                          </a:solidFill>
                        </a:rPr>
                        <a:t> for group activities</a:t>
                      </a:r>
                    </a:p>
                  </a:txBody>
                  <a:tcPr/>
                </a:tc>
                <a:tc>
                  <a:txBody>
                    <a:bodyPr/>
                    <a:lstStyle/>
                    <a:p>
                      <a:r>
                        <a:rPr lang="en-US" sz="1200" dirty="0">
                          <a:solidFill>
                            <a:schemeClr val="tx1"/>
                          </a:solidFill>
                        </a:rPr>
                        <a:t>Learning Agreement for Invited experts</a:t>
                      </a:r>
                    </a:p>
                  </a:txBody>
                  <a:tcPr/>
                </a:tc>
                <a:tc>
                  <a:txBody>
                    <a:bodyPr/>
                    <a:lstStyle/>
                    <a:p>
                      <a:r>
                        <a:rPr lang="en-US" sz="1200" dirty="0">
                          <a:solidFill>
                            <a:schemeClr val="tx1"/>
                          </a:solidFill>
                        </a:rPr>
                        <a:t>Attendance certificate</a:t>
                      </a:r>
                    </a:p>
                  </a:txBody>
                  <a:tcPr/>
                </a:tc>
                <a:tc>
                  <a:txBody>
                    <a:bodyPr/>
                    <a:lstStyle/>
                    <a:p>
                      <a:r>
                        <a:rPr lang="en-US" sz="1200" dirty="0">
                          <a:solidFill>
                            <a:schemeClr val="tx1"/>
                          </a:solidFill>
                        </a:rPr>
                        <a:t>Participant report</a:t>
                      </a:r>
                    </a:p>
                  </a:txBody>
                  <a:tcPr/>
                </a:tc>
                <a:extLst>
                  <a:ext uri="{0D108BD9-81ED-4DB2-BD59-A6C34878D82A}">
                    <a16:rowId xmlns:a16="http://schemas.microsoft.com/office/drawing/2014/main" val="3291245405"/>
                  </a:ext>
                </a:extLst>
              </a:tr>
              <a:tr h="304479">
                <a:tc>
                  <a:txBody>
                    <a:bodyPr/>
                    <a:lstStyle/>
                    <a:p>
                      <a:r>
                        <a:rPr lang="en-US" sz="1200" dirty="0"/>
                        <a:t>Job Shadowing</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pPr algn="ctr"/>
                      <a:r>
                        <a:rPr lang="en-US" dirty="0"/>
                        <a:t>√</a:t>
                      </a:r>
                    </a:p>
                  </a:txBody>
                  <a:tcPr/>
                </a:tc>
                <a:extLst>
                  <a:ext uri="{0D108BD9-81ED-4DB2-BD59-A6C34878D82A}">
                    <a16:rowId xmlns:a16="http://schemas.microsoft.com/office/drawing/2014/main" val="3237854202"/>
                  </a:ext>
                </a:extLst>
              </a:tr>
              <a:tr h="456719">
                <a:tc>
                  <a:txBody>
                    <a:bodyPr/>
                    <a:lstStyle/>
                    <a:p>
                      <a:r>
                        <a:rPr lang="en-US" sz="1200" dirty="0"/>
                        <a:t>Courses and Training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Συστήνεται</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mn-lt"/>
                          <a:ea typeface="+mn-ea"/>
                          <a:cs typeface="+mn-cs"/>
                        </a:rPr>
                        <a:t>Συστήνεται</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extLst>
                  <a:ext uri="{0D108BD9-81ED-4DB2-BD59-A6C34878D82A}">
                    <a16:rowId xmlns:a16="http://schemas.microsoft.com/office/drawing/2014/main" val="3085332116"/>
                  </a:ext>
                </a:extLst>
              </a:tr>
              <a:tr h="335888">
                <a:tc>
                  <a:txBody>
                    <a:bodyPr/>
                    <a:lstStyle/>
                    <a:p>
                      <a:r>
                        <a:rPr lang="en-US" sz="1200" dirty="0"/>
                        <a:t>Teaching or training assignment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extLst>
                  <a:ext uri="{0D108BD9-81ED-4DB2-BD59-A6C34878D82A}">
                    <a16:rowId xmlns:a16="http://schemas.microsoft.com/office/drawing/2014/main" val="3853708405"/>
                  </a:ext>
                </a:extLst>
              </a:tr>
              <a:tr h="532839">
                <a:tc>
                  <a:txBody>
                    <a:bodyPr/>
                    <a:lstStyle/>
                    <a:p>
                      <a:r>
                        <a:rPr lang="en-US" sz="1200" dirty="0"/>
                        <a:t>Short Term learning mobility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algn="ctr"/>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endParaRPr lang="en-US" dirty="0"/>
                    </a:p>
                  </a:txBody>
                  <a:tcPr/>
                </a:tc>
                <a:extLst>
                  <a:ext uri="{0D108BD9-81ED-4DB2-BD59-A6C34878D82A}">
                    <a16:rowId xmlns:a16="http://schemas.microsoft.com/office/drawing/2014/main" val="847382885"/>
                  </a:ext>
                </a:extLst>
              </a:tr>
              <a:tr h="335888">
                <a:tc>
                  <a:txBody>
                    <a:bodyPr/>
                    <a:lstStyle/>
                    <a:p>
                      <a:r>
                        <a:rPr lang="en-US" sz="1200" dirty="0"/>
                        <a:t>Long Term learning mobility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p>
                  </a:txBody>
                  <a:tcPr/>
                </a:tc>
                <a:extLst>
                  <a:ext uri="{0D108BD9-81ED-4DB2-BD59-A6C34878D82A}">
                    <a16:rowId xmlns:a16="http://schemas.microsoft.com/office/drawing/2014/main" val="1804996799"/>
                  </a:ext>
                </a:extLst>
              </a:tr>
              <a:tr h="532839">
                <a:tc>
                  <a:txBody>
                    <a:bodyPr/>
                    <a:lstStyle/>
                    <a:p>
                      <a:r>
                        <a:rPr lang="en-US" sz="1200" dirty="0"/>
                        <a:t>Group Learning mobility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Συστήνεται</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el-GR" sz="1200" dirty="0"/>
                        <a:t>Δεν εφαρμόζεται</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p>
                  </a:txBody>
                  <a:tcPr/>
                </a:tc>
                <a:tc>
                  <a:txBody>
                    <a:bodyPr/>
                    <a:lstStyle/>
                    <a:p>
                      <a:endParaRPr lang="en-US" dirty="0"/>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r>
                        <a:rPr kumimoji="0" lang="el-GR" sz="1800" b="0" i="0" u="none" strike="noStrike" kern="1200" cap="none" spc="0" normalizeH="0" baseline="0" noProof="0" dirty="0">
                          <a:ln>
                            <a:noFill/>
                          </a:ln>
                          <a:solidFill>
                            <a:prstClr val="black"/>
                          </a:solidFill>
                          <a:effectLst/>
                          <a:uLnTx/>
                          <a:uFillTx/>
                          <a:latin typeface="+mn-lt"/>
                          <a:ea typeface="+mn-ea"/>
                          <a:cs typeface="+mn-cs"/>
                        </a:rPr>
                        <a:t> </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tc>
                <a:extLst>
                  <a:ext uri="{0D108BD9-81ED-4DB2-BD59-A6C34878D82A}">
                    <a16:rowId xmlns:a16="http://schemas.microsoft.com/office/drawing/2014/main" val="3315922879"/>
                  </a:ext>
                </a:extLst>
              </a:tr>
              <a:tr h="439630">
                <a:tc>
                  <a:txBody>
                    <a:bodyPr/>
                    <a:lstStyle/>
                    <a:p>
                      <a:r>
                        <a:rPr lang="en-US" sz="1200" dirty="0"/>
                        <a:t>Hosting Teachers and Educators in Training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47117777"/>
                  </a:ext>
                </a:extLst>
              </a:tr>
              <a:tr h="532839">
                <a:tc>
                  <a:txBody>
                    <a:bodyPr/>
                    <a:lstStyle/>
                    <a:p>
                      <a:r>
                        <a:rPr lang="en-US" sz="1200" dirty="0"/>
                        <a:t>Invited Experts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Συστήνεται</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46151710"/>
                  </a:ext>
                </a:extLst>
              </a:tr>
              <a:tr h="335888">
                <a:tc>
                  <a:txBody>
                    <a:bodyPr/>
                    <a:lstStyle/>
                    <a:p>
                      <a:r>
                        <a:rPr lang="en-US" sz="1200" dirty="0"/>
                        <a:t>Participation in VET Skills competition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a:t>
                      </a:r>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t>
                      </a:r>
                    </a:p>
                  </a:txBody>
                  <a:tcPr/>
                </a:tc>
                <a:extLst>
                  <a:ext uri="{0D108BD9-81ED-4DB2-BD59-A6C34878D82A}">
                    <a16:rowId xmlns:a16="http://schemas.microsoft.com/office/drawing/2014/main" val="749577111"/>
                  </a:ext>
                </a:extLst>
              </a:tr>
              <a:tr h="694168">
                <a:tc>
                  <a:txBody>
                    <a:bodyPr/>
                    <a:lstStyle/>
                    <a:p>
                      <a:r>
                        <a:rPr lang="en-US" sz="1200" dirty="0"/>
                        <a:t>Preparatory Visits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Δεν εφαρμόζεται</a:t>
                      </a:r>
                      <a:endParaRPr lang="en-US" sz="1200" dirty="0"/>
                    </a:p>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t>
                      </a:r>
                    </a:p>
                  </a:txBody>
                  <a:tcPr/>
                </a:tc>
                <a:tc>
                  <a:txBody>
                    <a:bodyPr/>
                    <a:lstStyle/>
                    <a:p>
                      <a:endParaRPr lang="en-US" dirty="0"/>
                    </a:p>
                  </a:txBody>
                  <a:tcPr/>
                </a:tc>
                <a:extLst>
                  <a:ext uri="{0D108BD9-81ED-4DB2-BD59-A6C34878D82A}">
                    <a16:rowId xmlns:a16="http://schemas.microsoft.com/office/drawing/2014/main" val="1834508396"/>
                  </a:ext>
                </a:extLst>
              </a:tr>
            </a:tbl>
          </a:graphicData>
        </a:graphic>
      </p:graphicFrame>
      <p:sp>
        <p:nvSpPr>
          <p:cNvPr id="8" name="Arrow: Right 7">
            <a:extLst>
              <a:ext uri="{FF2B5EF4-FFF2-40B4-BE49-F238E27FC236}">
                <a16:creationId xmlns:a16="http://schemas.microsoft.com/office/drawing/2014/main" id="{BECCEEFF-E926-EA32-CF0B-8EFC0F0A1ADF}"/>
              </a:ext>
            </a:extLst>
          </p:cNvPr>
          <p:cNvSpPr/>
          <p:nvPr/>
        </p:nvSpPr>
        <p:spPr>
          <a:xfrm>
            <a:off x="8999035" y="3368744"/>
            <a:ext cx="2346816" cy="835960"/>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rPr>
              <a:t>Συμπληρώνεται από τον επικεφαλής συνοδό</a:t>
            </a:r>
            <a:endParaRPr lang="en-US" sz="1200" dirty="0">
              <a:solidFill>
                <a:schemeClr val="tx1"/>
              </a:solidFill>
            </a:endParaRPr>
          </a:p>
        </p:txBody>
      </p:sp>
      <p:sp>
        <p:nvSpPr>
          <p:cNvPr id="9" name="Arrow: Right 8">
            <a:extLst>
              <a:ext uri="{FF2B5EF4-FFF2-40B4-BE49-F238E27FC236}">
                <a16:creationId xmlns:a16="http://schemas.microsoft.com/office/drawing/2014/main" id="{8485C338-41F7-EF03-DC4B-F5125270D757}"/>
              </a:ext>
            </a:extLst>
          </p:cNvPr>
          <p:cNvSpPr/>
          <p:nvPr/>
        </p:nvSpPr>
        <p:spPr>
          <a:xfrm>
            <a:off x="8002859" y="5562108"/>
            <a:ext cx="2346816" cy="835960"/>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prstClr val="black"/>
                </a:solidFill>
              </a:rPr>
              <a:t>πρέπει να συμπεριλαμβάνει πλήρη ημερήσια διάταξη</a:t>
            </a:r>
            <a:endParaRPr lang="en-US" sz="1200" dirty="0"/>
          </a:p>
        </p:txBody>
      </p:sp>
    </p:spTree>
    <p:extLst>
      <p:ext uri="{BB962C8B-B14F-4D97-AF65-F5344CB8AC3E}">
        <p14:creationId xmlns:p14="http://schemas.microsoft.com/office/powerpoint/2010/main" val="2542548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64689" y="-40005"/>
            <a:ext cx="1029307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ΠΑΡΑΔΕΙΓΜΑ ΓΙΑ ΣΥΜΠΛΗΡΩΣΗ </a:t>
            </a:r>
            <a:r>
              <a:rPr lang="en-US" dirty="0"/>
              <a:t>GA – FINANCIAL SUPPORT (ARTICLE 3.4)</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64689" y="535162"/>
            <a:ext cx="11265992" cy="4247317"/>
          </a:xfrm>
          <a:prstGeom prst="rect">
            <a:avLst/>
          </a:prstGeom>
          <a:ln>
            <a:solidFill>
              <a:schemeClr val="tx1"/>
            </a:solidFill>
          </a:ln>
        </p:spPr>
        <p:txBody>
          <a:bodyPr wrap="square">
            <a:spAutoFit/>
          </a:bodyPr>
          <a:lstStyle/>
          <a:p>
            <a:r>
              <a:rPr lang="en-GB" dirty="0"/>
              <a:t>3.4	</a:t>
            </a:r>
            <a:r>
              <a:rPr lang="en-US" i="1" dirty="0"/>
              <a:t>[Option 1 </a:t>
            </a:r>
            <a:r>
              <a:rPr lang="en-US" i="1" dirty="0">
                <a:solidFill>
                  <a:srgbClr val="FF0000"/>
                </a:solidFill>
              </a:rPr>
              <a:t>= </a:t>
            </a:r>
            <a:r>
              <a:rPr lang="el-GR" i="1" dirty="0">
                <a:solidFill>
                  <a:srgbClr val="FF0000"/>
                </a:solidFill>
              </a:rPr>
              <a:t>Ο ΟΑ παραχωρεί στον συμμετέχοντα όλο το ποσό που του αναλογεί ώστε να προγραμματίσει και να διευθετήσει ο ίδιος όλα τα σχετικά έξοδα (στη βάση μοναδιαίου κόστους)</a:t>
            </a:r>
            <a:endParaRPr lang="en-GB" dirty="0">
              <a:solidFill>
                <a:srgbClr val="FF0000"/>
              </a:solidFill>
            </a:endParaRPr>
          </a:p>
          <a:p>
            <a:r>
              <a:rPr lang="en-GB" dirty="0"/>
              <a:t>The organisation will provide the participant with the required support in the form of a payment of EUR </a:t>
            </a:r>
            <a:r>
              <a:rPr lang="el-GR" dirty="0">
                <a:solidFill>
                  <a:srgbClr val="FF0000"/>
                </a:solidFill>
              </a:rPr>
              <a:t>1875</a:t>
            </a:r>
            <a:r>
              <a:rPr lang="el-GR" dirty="0"/>
              <a:t>]</a:t>
            </a:r>
            <a:endParaRPr lang="el-GR" i="1" dirty="0"/>
          </a:p>
          <a:p>
            <a:endParaRPr lang="en-GB" dirty="0"/>
          </a:p>
          <a:p>
            <a:r>
              <a:rPr lang="en-US" i="1" dirty="0"/>
              <a:t>[Option 2 </a:t>
            </a:r>
            <a:r>
              <a:rPr lang="en-US" i="1" dirty="0">
                <a:solidFill>
                  <a:srgbClr val="FF0000"/>
                </a:solidFill>
              </a:rPr>
              <a:t>= </a:t>
            </a:r>
            <a:r>
              <a:rPr lang="el-GR" i="1" dirty="0">
                <a:solidFill>
                  <a:srgbClr val="FF0000"/>
                </a:solidFill>
              </a:rPr>
              <a:t>Ο ΟΑ θα αναλάβει να οργανώσει και να διευθετήσει όλα τα έξοδα εκ μέρους του συμμετέχοντα</a:t>
            </a:r>
            <a:endParaRPr lang="en-GB" dirty="0"/>
          </a:p>
          <a:p>
            <a:r>
              <a:rPr lang="en-GB" dirty="0"/>
              <a:t>The organisation will provide the participant with the required support in the form of direct provision of the needed support services. The organisation will ensure that this direct provision of services will meet the necessary quality and safety standards.</a:t>
            </a:r>
            <a:r>
              <a:rPr lang="en-GB" i="1" dirty="0"/>
              <a:t> </a:t>
            </a:r>
            <a:r>
              <a:rPr lang="en-US" i="1" dirty="0"/>
              <a:t>]</a:t>
            </a:r>
            <a:endParaRPr lang="el-GR" i="1" dirty="0"/>
          </a:p>
          <a:p>
            <a:endParaRPr lang="en-GB" dirty="0"/>
          </a:p>
          <a:p>
            <a:r>
              <a:rPr lang="en-US" i="1" dirty="0"/>
              <a:t>[Option 3]</a:t>
            </a:r>
            <a:r>
              <a:rPr lang="el-GR" i="1" dirty="0"/>
              <a:t> </a:t>
            </a:r>
            <a:r>
              <a:rPr lang="en-US" i="1" dirty="0">
                <a:solidFill>
                  <a:srgbClr val="FF0000"/>
                </a:solidFill>
              </a:rPr>
              <a:t>= </a:t>
            </a:r>
            <a:r>
              <a:rPr lang="el-GR" i="1" dirty="0">
                <a:solidFill>
                  <a:srgbClr val="FF0000"/>
                </a:solidFill>
              </a:rPr>
              <a:t>Ο ΟΑ παρέχει μέρος της υποστήριξης με πληρωμή του μοναδιαίου κόστος και μέρος με παροχή υπηρεσιών. </a:t>
            </a:r>
            <a:endParaRPr lang="en-GB" dirty="0"/>
          </a:p>
          <a:p>
            <a:r>
              <a:rPr lang="en-GB" dirty="0"/>
              <a:t>The organisation will provide the participant with the required support in the form of a payment of the following amount [</a:t>
            </a:r>
            <a:r>
              <a:rPr lang="el-GR" dirty="0">
                <a:solidFill>
                  <a:srgbClr val="FF0000"/>
                </a:solidFill>
              </a:rPr>
              <a:t>Χ</a:t>
            </a:r>
            <a:r>
              <a:rPr lang="en-GB" dirty="0"/>
              <a:t>] EUR and in the form of direct provision of [travel/ individual support/ linguistic support/ course fees/ inclusion support]</a:t>
            </a:r>
          </a:p>
          <a:p>
            <a:r>
              <a:rPr lang="en-GB" dirty="0"/>
              <a:t>The organisation will ensure that the direct provision of services will meet the necessary quality and safety standards. </a:t>
            </a:r>
            <a:r>
              <a:rPr lang="en-US" i="1" dirty="0"/>
              <a:t>]</a:t>
            </a:r>
            <a:r>
              <a:rPr lang="en-US" dirty="0"/>
              <a:t> </a:t>
            </a:r>
            <a:endParaRPr lang="en-GB" dirty="0"/>
          </a:p>
        </p:txBody>
      </p:sp>
      <p:sp>
        <p:nvSpPr>
          <p:cNvPr id="3" name="TextBox 2"/>
          <p:cNvSpPr txBox="1"/>
          <p:nvPr/>
        </p:nvSpPr>
        <p:spPr>
          <a:xfrm>
            <a:off x="464689" y="5004521"/>
            <a:ext cx="10559402" cy="1200329"/>
          </a:xfrm>
          <a:prstGeom prst="rect">
            <a:avLst/>
          </a:prstGeom>
          <a:solidFill>
            <a:srgbClr val="9D72B5">
              <a:alpha val="20000"/>
            </a:srgbClr>
          </a:solidFill>
        </p:spPr>
        <p:txBody>
          <a:bodyPr wrap="square" rtlCol="0">
            <a:spAutoFit/>
          </a:bodyPr>
          <a:lstStyle/>
          <a:p>
            <a:pPr marL="342900" indent="-342900" algn="just">
              <a:buFont typeface="Arial" panose="020B0604020202020204" pitchFamily="34" charset="0"/>
              <a:buChar cha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Τα ποσά που αναγράφονται στη Συμφωνία είναι αυτά που ορίζει η Πρόσκληση του έτους για το Πρόγραμμα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unit costs)</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Τα οποιαδήποτε τραπεζικά έξοδα δεν τα επωμίζεται ο συμμετέχοντας. Εμπίπτουν στην κατηγορία των οργανωτικών εξόδων</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973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64689" y="-40005"/>
            <a:ext cx="6724854" cy="492443"/>
          </a:xfrm>
          <a:prstGeom prst="rect">
            <a:avLst/>
          </a:prstGeom>
          <a:noFill/>
        </p:spPr>
        <p:txBody>
          <a:bodyPr wrap="none" rtlCol="0">
            <a:spAutoFit/>
          </a:bodyPr>
          <a:lstStyle>
            <a:defPPr>
              <a:defRPr lang="en-US"/>
            </a:defPPr>
            <a:lvl1pPr>
              <a:defRPr sz="2600" b="1">
                <a:solidFill>
                  <a:schemeClr val="bg1"/>
                </a:solidFill>
              </a:defRPr>
            </a:lvl1pPr>
          </a:lstStyle>
          <a:p>
            <a:r>
              <a:rPr lang="en-US" dirty="0"/>
              <a:t>IDEP.ORG.CY </a:t>
            </a:r>
            <a:r>
              <a:rPr lang="el-GR" dirty="0"/>
              <a:t>– ΕΝΟΤΗΤΑ ΔΙΑΧΕΙΡΙΣΗΣ ΣΧΕΔΙΩΝ </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pic>
        <p:nvPicPr>
          <p:cNvPr id="4" name="Picture 3">
            <a:extLst>
              <a:ext uri="{FF2B5EF4-FFF2-40B4-BE49-F238E27FC236}">
                <a16:creationId xmlns:a16="http://schemas.microsoft.com/office/drawing/2014/main" id="{99ABEAF9-9BA7-C487-CF5A-AC8D126E9F4B}"/>
              </a:ext>
            </a:extLst>
          </p:cNvPr>
          <p:cNvPicPr>
            <a:picLocks noChangeAspect="1"/>
          </p:cNvPicPr>
          <p:nvPr/>
        </p:nvPicPr>
        <p:blipFill>
          <a:blip r:embed="rId4"/>
          <a:stretch>
            <a:fillRect/>
          </a:stretch>
        </p:blipFill>
        <p:spPr>
          <a:xfrm>
            <a:off x="131395" y="457375"/>
            <a:ext cx="9743429" cy="5309755"/>
          </a:xfrm>
          <a:prstGeom prst="rect">
            <a:avLst/>
          </a:prstGeom>
        </p:spPr>
      </p:pic>
      <p:sp>
        <p:nvSpPr>
          <p:cNvPr id="7" name="Rectangle 6">
            <a:extLst>
              <a:ext uri="{FF2B5EF4-FFF2-40B4-BE49-F238E27FC236}">
                <a16:creationId xmlns:a16="http://schemas.microsoft.com/office/drawing/2014/main" id="{1743AFEA-7F93-9F40-8620-225641F2AA43}"/>
              </a:ext>
            </a:extLst>
          </p:cNvPr>
          <p:cNvSpPr/>
          <p:nvPr/>
        </p:nvSpPr>
        <p:spPr>
          <a:xfrm>
            <a:off x="1246909" y="5133109"/>
            <a:ext cx="2171700" cy="52993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861137DC-9ECA-C860-69FE-ECE51B21434C}"/>
              </a:ext>
            </a:extLst>
          </p:cNvPr>
          <p:cNvSpPr/>
          <p:nvPr/>
        </p:nvSpPr>
        <p:spPr>
          <a:xfrm>
            <a:off x="973281" y="2380349"/>
            <a:ext cx="1998519" cy="757705"/>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1833C8EF-4062-8B40-023D-75F9159AABF5}"/>
              </a:ext>
            </a:extLst>
          </p:cNvPr>
          <p:cNvSpPr/>
          <p:nvPr/>
        </p:nvSpPr>
        <p:spPr>
          <a:xfrm>
            <a:off x="6096001" y="1466085"/>
            <a:ext cx="1312718" cy="279588"/>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426D65EC-5FD0-BBD5-144C-C3F6F1D4F0B6}"/>
              </a:ext>
            </a:extLst>
          </p:cNvPr>
          <p:cNvSpPr txBox="1"/>
          <p:nvPr/>
        </p:nvSpPr>
        <p:spPr>
          <a:xfrm>
            <a:off x="1466983" y="5685563"/>
            <a:ext cx="8562359" cy="646331"/>
          </a:xfrm>
          <a:prstGeom prst="rect">
            <a:avLst/>
          </a:prstGeom>
          <a:noFill/>
        </p:spPr>
        <p:txBody>
          <a:bodyPr wrap="square">
            <a:spAutoFit/>
          </a:bodyPr>
          <a:lstStyle/>
          <a:p>
            <a:r>
              <a:rPr lang="el-GR" i="1" dirty="0">
                <a:highlight>
                  <a:srgbClr val="FFFF00"/>
                </a:highlight>
                <a:hlinkClick r:id="rId5"/>
              </a:rPr>
              <a:t>Διαχείριση Εγκεκριμένων Σχεδίων Σχέδια Κινητικότητας Διαπιστευμένων Οργανισμών</a:t>
            </a:r>
            <a:r>
              <a:rPr lang="el-GR" i="1" dirty="0">
                <a:highlight>
                  <a:srgbClr val="FFFF00"/>
                </a:highlight>
              </a:rPr>
              <a:t>   (ΚΑ121) - 2026</a:t>
            </a:r>
            <a:endParaRPr lang="en-US" i="1" dirty="0">
              <a:highlight>
                <a:srgbClr val="FFFF00"/>
              </a:highlight>
            </a:endParaRPr>
          </a:p>
        </p:txBody>
      </p:sp>
    </p:spTree>
    <p:extLst>
      <p:ext uri="{BB962C8B-B14F-4D97-AF65-F5344CB8AC3E}">
        <p14:creationId xmlns:p14="http://schemas.microsoft.com/office/powerpoint/2010/main" val="226886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8567282" cy="492443"/>
          </a:xfrm>
          <a:prstGeom prst="rect">
            <a:avLst/>
          </a:prstGeom>
          <a:noFill/>
        </p:spPr>
        <p:txBody>
          <a:bodyPr wrap="none" rtlCol="0">
            <a:spAutoFit/>
          </a:bodyPr>
          <a:lstStyle/>
          <a:p>
            <a:r>
              <a:rPr lang="el-GR" sz="2600" b="1" dirty="0">
                <a:solidFill>
                  <a:schemeClr val="bg1"/>
                </a:solidFill>
              </a:rPr>
              <a:t>ΒΑΣΙΚΑ ΧΑΡΑΚΤΗΡΙΣΤΙΚΑ ΔΙΑΠΙΣΤΕΥΜΕΝΩΝ ΣΧΕΔΙΩΝ-ΚΑ121</a:t>
            </a:r>
            <a:endParaRPr lang="en-GB" sz="2600" b="1" dirty="0">
              <a:solidFill>
                <a:schemeClr val="bg1"/>
              </a:solidFill>
            </a:endParaRPr>
          </a:p>
        </p:txBody>
      </p:sp>
      <p:sp>
        <p:nvSpPr>
          <p:cNvPr id="22" name="TextBox 21"/>
          <p:cNvSpPr txBox="1"/>
          <p:nvPr/>
        </p:nvSpPr>
        <p:spPr>
          <a:xfrm>
            <a:off x="2854960" y="979950"/>
            <a:ext cx="4993355" cy="369332"/>
          </a:xfrm>
          <a:prstGeom prst="rect">
            <a:avLst/>
          </a:prstGeom>
          <a:noFill/>
        </p:spPr>
        <p:txBody>
          <a:bodyPr wrap="none" rtlCol="0">
            <a:spAutoFit/>
          </a:bodyPr>
          <a:lstStyle/>
          <a:p>
            <a:r>
              <a:rPr lang="el-GR" dirty="0"/>
              <a:t>Απαιτείται 2 χρόνια δραστηριοποίησης στον τομέα</a:t>
            </a:r>
            <a:endParaRPr lang="en-GB" dirty="0"/>
          </a:p>
        </p:txBody>
      </p:sp>
      <p:grpSp>
        <p:nvGrpSpPr>
          <p:cNvPr id="27" name="Group 26"/>
          <p:cNvGrpSpPr/>
          <p:nvPr/>
        </p:nvGrpSpPr>
        <p:grpSpPr>
          <a:xfrm>
            <a:off x="357226" y="2539327"/>
            <a:ext cx="11566960" cy="704852"/>
            <a:chOff x="327427" y="1560589"/>
            <a:chExt cx="11566960" cy="704852"/>
          </a:xfrm>
        </p:grpSpPr>
        <p:sp>
          <p:nvSpPr>
            <p:cNvPr id="11" name="Rectangle 10"/>
            <p:cNvSpPr/>
            <p:nvPr/>
          </p:nvSpPr>
          <p:spPr>
            <a:xfrm>
              <a:off x="327427" y="1560589"/>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ΣΥΜΜΕΤΕΧΟΝΤΕΣ</a:t>
              </a:r>
              <a:endParaRPr lang="en-GB" sz="2000" b="1" dirty="0"/>
            </a:p>
          </p:txBody>
        </p:sp>
        <p:cxnSp>
          <p:nvCxnSpPr>
            <p:cNvPr id="21" name="Straight Connector 20"/>
            <p:cNvCxnSpPr/>
            <p:nvPr/>
          </p:nvCxnSpPr>
          <p:spPr>
            <a:xfrm>
              <a:off x="2331720" y="225324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53303" y="1696756"/>
            <a:ext cx="11534608" cy="704852"/>
            <a:chOff x="359779" y="1560828"/>
            <a:chExt cx="11534608" cy="704852"/>
          </a:xfrm>
        </p:grpSpPr>
        <p:sp>
          <p:nvSpPr>
            <p:cNvPr id="29" name="Rectangle 28"/>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ΔΙΑΡΚΕΙΑ</a:t>
              </a:r>
              <a:endParaRPr lang="en-GB" sz="2000" b="1" dirty="0"/>
            </a:p>
          </p:txBody>
        </p:sp>
        <p:cxnSp>
          <p:nvCxnSpPr>
            <p:cNvPr id="30" name="Straight Connector 29"/>
            <p:cNvCxnSpPr/>
            <p:nvPr/>
          </p:nvCxnSpPr>
          <p:spPr>
            <a:xfrm>
              <a:off x="2331720" y="225324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49568" y="809207"/>
            <a:ext cx="11539714" cy="704852"/>
            <a:chOff x="354673" y="1549655"/>
            <a:chExt cx="11539714" cy="704852"/>
          </a:xfrm>
        </p:grpSpPr>
        <p:sp>
          <p:nvSpPr>
            <p:cNvPr id="37" name="Rectangle 36"/>
            <p:cNvSpPr/>
            <p:nvPr/>
          </p:nvSpPr>
          <p:spPr>
            <a:xfrm>
              <a:off x="354673" y="1549655"/>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ΔΙΚΑΙΟΥΧΟΙ</a:t>
              </a:r>
              <a:endParaRPr lang="en-GB" sz="2000" b="1" dirty="0"/>
            </a:p>
          </p:txBody>
        </p:sp>
        <p:cxnSp>
          <p:nvCxnSpPr>
            <p:cNvPr id="38" name="Straight Connector 37"/>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48198" y="3420267"/>
            <a:ext cx="11534608" cy="704852"/>
            <a:chOff x="359779" y="1560828"/>
            <a:chExt cx="11534608" cy="704852"/>
          </a:xfrm>
        </p:grpSpPr>
        <p:sp>
          <p:nvSpPr>
            <p:cNvPr id="41" name="Rectangle 4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ΚΙΝΗΤΙΚΟΤΗΤΕΣ</a:t>
              </a:r>
              <a:endParaRPr lang="en-GB" sz="2000" b="1" dirty="0"/>
            </a:p>
          </p:txBody>
        </p:sp>
        <p:cxnSp>
          <p:nvCxnSpPr>
            <p:cNvPr id="42" name="Straight Connector 41"/>
            <p:cNvCxnSpPr/>
            <p:nvPr/>
          </p:nvCxnSpPr>
          <p:spPr>
            <a:xfrm>
              <a:off x="2331720" y="225324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31720" y="157606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357226" y="4297105"/>
            <a:ext cx="11566960" cy="704852"/>
            <a:chOff x="327427" y="1569888"/>
            <a:chExt cx="11566960" cy="704852"/>
          </a:xfrm>
        </p:grpSpPr>
        <p:sp>
          <p:nvSpPr>
            <p:cNvPr id="45" name="Rectangle 44"/>
            <p:cNvSpPr/>
            <p:nvPr/>
          </p:nvSpPr>
          <p:spPr>
            <a:xfrm>
              <a:off x="327427" y="156988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ΧΡΗΜΑΤΟΔΟΤΗΣΗ</a:t>
              </a:r>
              <a:endParaRPr lang="en-GB" sz="2000" b="1" dirty="0"/>
            </a:p>
          </p:txBody>
        </p:sp>
        <p:cxnSp>
          <p:nvCxnSpPr>
            <p:cNvPr id="46" name="Straight Connector 45"/>
            <p:cNvCxnSpPr/>
            <p:nvPr/>
          </p:nvCxnSpPr>
          <p:spPr>
            <a:xfrm>
              <a:off x="2331720" y="225433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31720" y="1574281"/>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2854960" y="1836356"/>
            <a:ext cx="5557070"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15 μήνες με δυνατότητα παράτασης στους 24 μήνες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2854960" y="2738644"/>
            <a:ext cx="8319232"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Δεν υπάρχει περιορισμός στον αριθμό συμμετεχόντων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2854960" y="3470232"/>
            <a:ext cx="8955495" cy="584775"/>
          </a:xfrm>
          <a:prstGeom prst="rect">
            <a:avLst/>
          </a:prstGeom>
        </p:spPr>
        <p:txBody>
          <a:bodyPr wrap="square">
            <a:spAutoFit/>
          </a:bodyPr>
          <a:lstStyle/>
          <a:p>
            <a:r>
              <a:rPr lang="el-GR" sz="1600" dirty="0">
                <a:latin typeface="Calibri" panose="020F0502020204030204" pitchFamily="34" charset="0"/>
                <a:ea typeface="Calibri" panose="020F0502020204030204" pitchFamily="34" charset="0"/>
                <a:cs typeface="Calibri" panose="020F0502020204030204" pitchFamily="34" charset="0"/>
              </a:rPr>
              <a:t>Ευελιξία στον αριθμό, τύπο, διάρκεια και είδος κινητικοτήτων, εφόσον παραμένουν σχετικές με τους στόχους του </a:t>
            </a:r>
            <a:r>
              <a:rPr lang="en-US" sz="1600" dirty="0">
                <a:latin typeface="Calibri" panose="020F0502020204030204" pitchFamily="34" charset="0"/>
                <a:ea typeface="Calibri" panose="020F0502020204030204" pitchFamily="34" charset="0"/>
                <a:cs typeface="Calibri" panose="020F0502020204030204" pitchFamily="34" charset="0"/>
              </a:rPr>
              <a:t>Erasmus Plan. </a:t>
            </a:r>
            <a:r>
              <a:rPr lang="el-GR" sz="1600" dirty="0">
                <a:latin typeface="Calibri" panose="020F0502020204030204" pitchFamily="34" charset="0"/>
                <a:ea typeface="Calibri" panose="020F0502020204030204" pitchFamily="34" charset="0"/>
                <a:cs typeface="Calibri" panose="020F0502020204030204" pitchFamily="34" charset="0"/>
              </a:rPr>
              <a:t>Απώτερος στόχος είναι η πλήρης απορρόφηση του κονδυλίου. </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61" name="Rectangle 60"/>
          <p:cNvSpPr/>
          <p:nvPr/>
        </p:nvSpPr>
        <p:spPr>
          <a:xfrm>
            <a:off x="2854960" y="4443639"/>
            <a:ext cx="5124991"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Εξασφαλισμένη χρηματοδότηση μέχρι το 2027</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354673" y="1526397"/>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354672" y="2394443"/>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348198" y="3256947"/>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54672" y="4137816"/>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959" y="5740400"/>
            <a:ext cx="800068" cy="685416"/>
          </a:xfrm>
          <a:prstGeom prst="rect">
            <a:avLst/>
          </a:prstGeom>
        </p:spPr>
      </p:pic>
      <p:grpSp>
        <p:nvGrpSpPr>
          <p:cNvPr id="3" name="Group 2">
            <a:extLst>
              <a:ext uri="{FF2B5EF4-FFF2-40B4-BE49-F238E27FC236}">
                <a16:creationId xmlns:a16="http://schemas.microsoft.com/office/drawing/2014/main" id="{4B76885A-092C-4C6B-D11C-FF160E749F60}"/>
              </a:ext>
            </a:extLst>
          </p:cNvPr>
          <p:cNvGrpSpPr/>
          <p:nvPr/>
        </p:nvGrpSpPr>
        <p:grpSpPr>
          <a:xfrm>
            <a:off x="348198" y="5166240"/>
            <a:ext cx="11534608" cy="704852"/>
            <a:chOff x="359779" y="1560828"/>
            <a:chExt cx="11534608" cy="704852"/>
          </a:xfrm>
        </p:grpSpPr>
        <p:sp>
          <p:nvSpPr>
            <p:cNvPr id="4" name="Rectangle 3">
              <a:extLst>
                <a:ext uri="{FF2B5EF4-FFF2-40B4-BE49-F238E27FC236}">
                  <a16:creationId xmlns:a16="http://schemas.microsoft.com/office/drawing/2014/main" id="{FE8B4BB2-D661-F331-F514-7628C0886321}"/>
                </a:ext>
              </a:extLst>
            </p:cNvPr>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ΚΟΙΝΟΠΡΑΞΙΕΣ</a:t>
              </a:r>
              <a:endParaRPr lang="en-GB" sz="2000" b="1" dirty="0"/>
            </a:p>
          </p:txBody>
        </p:sp>
        <p:cxnSp>
          <p:nvCxnSpPr>
            <p:cNvPr id="5" name="Straight Connector 4">
              <a:extLst>
                <a:ext uri="{FF2B5EF4-FFF2-40B4-BE49-F238E27FC236}">
                  <a16:creationId xmlns:a16="http://schemas.microsoft.com/office/drawing/2014/main" id="{B9A35811-E235-9DFB-6D5E-3E0C733D82A8}"/>
                </a:ext>
              </a:extLst>
            </p:cNvPr>
            <p:cNvCxnSpPr/>
            <p:nvPr/>
          </p:nvCxnSpPr>
          <p:spPr>
            <a:xfrm>
              <a:off x="2331720" y="225433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A74CC95-76D3-A5E9-30A4-63F434016C9E}"/>
                </a:ext>
              </a:extLst>
            </p:cNvPr>
            <p:cNvCxnSpPr/>
            <p:nvPr/>
          </p:nvCxnSpPr>
          <p:spPr>
            <a:xfrm>
              <a:off x="2331720" y="1574281"/>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D1D86AD9-37EA-8606-B3C7-9E4B1FD8AA10}"/>
              </a:ext>
            </a:extLst>
          </p:cNvPr>
          <p:cNvSpPr/>
          <p:nvPr/>
        </p:nvSpPr>
        <p:spPr>
          <a:xfrm>
            <a:off x="2854960" y="5279270"/>
            <a:ext cx="7375823"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Δυνατότητα μετατροπής της μεμονωμένης διαπίστευσης σε κοινοπραξία </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B8E4743F-3EAB-3CA1-11B1-56F41ADA6736}"/>
              </a:ext>
            </a:extLst>
          </p:cNvPr>
          <p:cNvSpPr/>
          <p:nvPr/>
        </p:nvSpPr>
        <p:spPr>
          <a:xfrm>
            <a:off x="354672" y="5015836"/>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17CDD8A8-E001-3CFD-B185-AB1F954F4075}"/>
              </a:ext>
            </a:extLst>
          </p:cNvPr>
          <p:cNvGrpSpPr/>
          <p:nvPr/>
        </p:nvGrpSpPr>
        <p:grpSpPr>
          <a:xfrm>
            <a:off x="357224" y="5921329"/>
            <a:ext cx="11534608" cy="704852"/>
            <a:chOff x="359779" y="1560828"/>
            <a:chExt cx="11534608" cy="704852"/>
          </a:xfrm>
        </p:grpSpPr>
        <p:sp>
          <p:nvSpPr>
            <p:cNvPr id="14" name="Rectangle 13">
              <a:extLst>
                <a:ext uri="{FF2B5EF4-FFF2-40B4-BE49-F238E27FC236}">
                  <a16:creationId xmlns:a16="http://schemas.microsoft.com/office/drawing/2014/main" id="{FCB21F95-FBA5-6B34-A632-346883167823}"/>
                </a:ext>
              </a:extLst>
            </p:cNvPr>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ΠΕΡΙΟΡΙΣΜΟΙ</a:t>
              </a:r>
              <a:endParaRPr lang="en-GB" sz="2000" b="1" dirty="0"/>
            </a:p>
          </p:txBody>
        </p:sp>
        <p:cxnSp>
          <p:nvCxnSpPr>
            <p:cNvPr id="15" name="Straight Connector 14">
              <a:extLst>
                <a:ext uri="{FF2B5EF4-FFF2-40B4-BE49-F238E27FC236}">
                  <a16:creationId xmlns:a16="http://schemas.microsoft.com/office/drawing/2014/main" id="{C03AE349-75DF-4A73-433D-EEB407E64954}"/>
                </a:ext>
              </a:extLst>
            </p:cNvPr>
            <p:cNvCxnSpPr/>
            <p:nvPr/>
          </p:nvCxnSpPr>
          <p:spPr>
            <a:xfrm>
              <a:off x="2331720" y="225433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3FAAB7C-44AE-3590-77DD-45C6392EAE9D}"/>
                </a:ext>
              </a:extLst>
            </p:cNvPr>
            <p:cNvCxnSpPr/>
            <p:nvPr/>
          </p:nvCxnSpPr>
          <p:spPr>
            <a:xfrm>
              <a:off x="2331720" y="1574281"/>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8F3A89E9-DD71-C384-B634-F6E72B9CA9BB}"/>
              </a:ext>
            </a:extLst>
          </p:cNvPr>
          <p:cNvSpPr/>
          <p:nvPr/>
        </p:nvSpPr>
        <p:spPr>
          <a:xfrm>
            <a:off x="2854960" y="6070889"/>
            <a:ext cx="8279999"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Μια αίτηση Διαπίστευσης για κάθε τομέα δραστηριοποίησης &amp; Μέλος Κοινοπραξίας </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6495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6. ΑΡΧΕΙΟ</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252708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34234" y="17298"/>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(1)</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34233" y="617540"/>
            <a:ext cx="11460153" cy="2631490"/>
          </a:xfrm>
          <a:prstGeom prst="rect">
            <a:avLst/>
          </a:prstGeom>
        </p:spPr>
        <p:txBody>
          <a:bodyPr wrap="square">
            <a:spAutoFit/>
          </a:bodyPr>
          <a:lstStyle/>
          <a:p>
            <a:pPr>
              <a:lnSpc>
                <a:spcPct val="150000"/>
              </a:lnSpc>
            </a:pPr>
            <a:r>
              <a:rPr lang="el-GR" sz="2200" b="1" dirty="0">
                <a:solidFill>
                  <a:schemeClr val="tx1">
                    <a:lumMod val="75000"/>
                    <a:lumOff val="25000"/>
                  </a:schemeClr>
                </a:solidFill>
              </a:rPr>
              <a:t>Τήρηση αρχείου στον δικαιούχο οργανισμό με τα έντυπα που αφορούν τις κινητικότητες για</a:t>
            </a:r>
            <a:r>
              <a:rPr lang="en-GB" sz="2200" b="1" dirty="0">
                <a:solidFill>
                  <a:schemeClr val="tx1">
                    <a:lumMod val="75000"/>
                    <a:lumOff val="25000"/>
                  </a:schemeClr>
                </a:solidFill>
              </a:rPr>
              <a:t>:</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3 χρόνια για σχέδια με χρηματοδότηση κάτω από 60 000 ΕΥΡΩ</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5 χρόνια για σχέδια με χρηματοδότηση</a:t>
            </a:r>
            <a:r>
              <a:rPr lang="en-US" sz="2200" b="1" dirty="0">
                <a:solidFill>
                  <a:schemeClr val="tx1">
                    <a:lumMod val="75000"/>
                    <a:lumOff val="25000"/>
                  </a:schemeClr>
                </a:solidFill>
              </a:rPr>
              <a:t> </a:t>
            </a:r>
            <a:r>
              <a:rPr lang="el-GR" sz="2200" b="1" dirty="0">
                <a:solidFill>
                  <a:schemeClr val="tx1">
                    <a:lumMod val="75000"/>
                    <a:lumOff val="25000"/>
                  </a:schemeClr>
                </a:solidFill>
              </a:rPr>
              <a:t>ίση ή περισσότερη των 60 000 ΕΥΡΩ</a:t>
            </a:r>
            <a:endParaRPr lang="en-GB" sz="2200" b="1" dirty="0">
              <a:solidFill>
                <a:schemeClr val="tx1">
                  <a:lumMod val="75000"/>
                  <a:lumOff val="25000"/>
                </a:schemeClr>
              </a:solidFill>
            </a:endParaRPr>
          </a:p>
          <a:p>
            <a:pPr>
              <a:lnSpc>
                <a:spcPct val="150000"/>
              </a:lnSpc>
            </a:pPr>
            <a:r>
              <a:rPr lang="el-GR" sz="2200" dirty="0">
                <a:solidFill>
                  <a:schemeClr val="tx1">
                    <a:lumMod val="75000"/>
                    <a:lumOff val="25000"/>
                  </a:schemeClr>
                </a:solidFill>
              </a:rPr>
              <a:t>μετά την επιστολή εκκαθάρισης λογαριασμού από το ΙΔΕΠ/κλείσιμο του σχεδίου. </a:t>
            </a:r>
          </a:p>
          <a:p>
            <a:pPr>
              <a:lnSpc>
                <a:spcPct val="150000"/>
              </a:lnSpc>
            </a:pPr>
            <a:r>
              <a:rPr lang="el-GR" sz="2200" dirty="0">
                <a:solidFill>
                  <a:schemeClr val="tx1">
                    <a:lumMod val="75000"/>
                    <a:lumOff val="25000"/>
                  </a:schemeClr>
                </a:solidFill>
              </a:rPr>
              <a:t>Η συγκεκριμένη υποχρέωση αναγράφεται στην εκάστοτε Συμφωνία Επιχορήγησης.</a:t>
            </a:r>
          </a:p>
        </p:txBody>
      </p:sp>
      <p:sp>
        <p:nvSpPr>
          <p:cNvPr id="19" name="Subtitle 4"/>
          <p:cNvSpPr txBox="1">
            <a:spLocks/>
          </p:cNvSpPr>
          <p:nvPr/>
        </p:nvSpPr>
        <p:spPr>
          <a:xfrm>
            <a:off x="1958743" y="3418743"/>
            <a:ext cx="8472091" cy="3133976"/>
          </a:xfrm>
          <a:prstGeom prst="rect">
            <a:avLst/>
          </a:prstGeom>
          <a:solidFill>
            <a:schemeClr val="accent6">
              <a:lumMod val="60000"/>
              <a:lumOff val="40000"/>
            </a:schemeClr>
          </a:solidFill>
          <a:ln w="38100" cap="flat" cmpd="sng" algn="ctr">
            <a:solidFill>
              <a:schemeClr val="accent6">
                <a:lumMod val="75000"/>
              </a:schemeClr>
            </a:solidFill>
            <a:prstDash val="solid"/>
            <a:miter lim="800000"/>
          </a:ln>
        </p:spPr>
        <p:style>
          <a:lnRef idx="2">
            <a:schemeClr val="accent5"/>
          </a:lnRef>
          <a:fillRef idx="1">
            <a:schemeClr val="lt1"/>
          </a:fillRef>
          <a:effectRef idx="0">
            <a:schemeClr val="accent5"/>
          </a:effectRef>
          <a:fontRef idx="minor">
            <a:schemeClr val="dk1"/>
          </a:fontRef>
        </p:style>
        <p:txBody>
          <a:bodyPr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endParaRPr lang="el-GR" sz="2200" dirty="0">
              <a:solidFill>
                <a:schemeClr val="tx1">
                  <a:lumMod val="75000"/>
                  <a:lumOff val="25000"/>
                </a:schemeClr>
              </a:solidFill>
            </a:endParaRPr>
          </a:p>
          <a:p>
            <a:r>
              <a:rPr lang="el-GR" sz="2200" b="1" dirty="0">
                <a:solidFill>
                  <a:schemeClr val="tx1">
                    <a:lumMod val="75000"/>
                    <a:lumOff val="25000"/>
                  </a:schemeClr>
                </a:solidFill>
              </a:rPr>
              <a:t>Μην ξεχνάτε ότι το Σχέδιο δεν είναι ατομικό! Ανήκει στο οργανισμό!</a:t>
            </a:r>
          </a:p>
          <a:p>
            <a:endParaRPr lang="el-GR" sz="2200" b="1" dirty="0">
              <a:solidFill>
                <a:schemeClr val="tx1">
                  <a:lumMod val="75000"/>
                  <a:lumOff val="25000"/>
                </a:schemeClr>
              </a:solidFill>
            </a:endParaRPr>
          </a:p>
          <a:p>
            <a:r>
              <a:rPr lang="el-GR" sz="2200" b="1" dirty="0">
                <a:solidFill>
                  <a:srgbClr val="93436B"/>
                </a:solidFill>
              </a:rPr>
              <a:t>Τηρήστε αρχείο σε υπολογιστή / φάκελο εντός του οργανισμού</a:t>
            </a:r>
          </a:p>
          <a:p>
            <a:endParaRPr lang="el-GR" sz="2200" b="1" dirty="0">
              <a:solidFill>
                <a:schemeClr val="tx1">
                  <a:lumMod val="75000"/>
                  <a:lumOff val="25000"/>
                </a:schemeClr>
              </a:solidFill>
            </a:endParaRPr>
          </a:p>
          <a:p>
            <a:r>
              <a:rPr lang="el-GR" sz="2200" b="1" dirty="0">
                <a:solidFill>
                  <a:schemeClr val="tx1">
                    <a:lumMod val="75000"/>
                    <a:lumOff val="25000"/>
                  </a:schemeClr>
                </a:solidFill>
              </a:rPr>
              <a:t>Η καλή τήρηση αρχείου βοηθά και άλλους συναδέλφους να αναλάβουν σε περίπτωση μετακίνησής σας.</a:t>
            </a:r>
          </a:p>
          <a:p>
            <a:pPr>
              <a:lnSpc>
                <a:spcPct val="150000"/>
              </a:lnSpc>
            </a:pPr>
            <a:r>
              <a:rPr lang="el-GR" sz="2200" b="1" dirty="0">
                <a:solidFill>
                  <a:schemeClr val="tx1">
                    <a:lumMod val="75000"/>
                    <a:lumOff val="25000"/>
                  </a:schemeClr>
                </a:solidFill>
              </a:rPr>
              <a:t> Διασφαλίζει επίσης τη διαφάνεια σε όλες τις διαδικασίες σας.</a:t>
            </a:r>
          </a:p>
          <a:p>
            <a:endParaRPr lang="el-GR" sz="2200" b="1" dirty="0">
              <a:solidFill>
                <a:schemeClr val="tx1">
                  <a:lumMod val="75000"/>
                  <a:lumOff val="25000"/>
                </a:schemeClr>
              </a:solidFill>
            </a:endParaRPr>
          </a:p>
        </p:txBody>
      </p:sp>
      <p:sp>
        <p:nvSpPr>
          <p:cNvPr id="4" name="Right Arrow 3"/>
          <p:cNvSpPr/>
          <p:nvPr/>
        </p:nvSpPr>
        <p:spPr>
          <a:xfrm>
            <a:off x="876300" y="1427480"/>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876300" y="1872325"/>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866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3" y="-24616"/>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(2)</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8" name="Rectangle 7"/>
          <p:cNvSpPr/>
          <p:nvPr/>
        </p:nvSpPr>
        <p:spPr>
          <a:xfrm>
            <a:off x="0" y="641070"/>
            <a:ext cx="12192000" cy="630429"/>
          </a:xfrm>
          <a:prstGeom prst="rect">
            <a:avLst/>
          </a:prstGeom>
        </p:spPr>
        <p:txBody>
          <a:bodyPr wrap="square">
            <a:spAutoFit/>
          </a:bodyPr>
          <a:lstStyle/>
          <a:p>
            <a:pPr algn="ctr">
              <a:lnSpc>
                <a:spcPct val="150000"/>
              </a:lnSpc>
            </a:pPr>
            <a:r>
              <a:rPr lang="el-GR" sz="2600" b="1" dirty="0">
                <a:solidFill>
                  <a:schemeClr val="tx1">
                    <a:lumMod val="75000"/>
                    <a:lumOff val="25000"/>
                  </a:schemeClr>
                </a:solidFill>
              </a:rPr>
              <a:t>Το αρχείο πρέπει να περιέχει τουλάχιστον τα πιο κάτω:</a:t>
            </a:r>
          </a:p>
        </p:txBody>
      </p:sp>
      <p:sp>
        <p:nvSpPr>
          <p:cNvPr id="3" name="TextBox 2">
            <a:extLst>
              <a:ext uri="{FF2B5EF4-FFF2-40B4-BE49-F238E27FC236}">
                <a16:creationId xmlns:a16="http://schemas.microsoft.com/office/drawing/2014/main" id="{AB82A912-696F-4CA0-1A1E-C27ECFF78D8B}"/>
              </a:ext>
            </a:extLst>
          </p:cNvPr>
          <p:cNvSpPr txBox="1"/>
          <p:nvPr/>
        </p:nvSpPr>
        <p:spPr>
          <a:xfrm>
            <a:off x="1942947" y="5893764"/>
            <a:ext cx="4743200" cy="646331"/>
          </a:xfrm>
          <a:prstGeom prst="rect">
            <a:avLst/>
          </a:prstGeom>
          <a:ln w="38100"/>
        </p:spPr>
        <p:style>
          <a:lnRef idx="2">
            <a:schemeClr val="accent5"/>
          </a:lnRef>
          <a:fillRef idx="1">
            <a:schemeClr val="lt1"/>
          </a:fillRef>
          <a:effectRef idx="0">
            <a:schemeClr val="accent5"/>
          </a:effectRef>
          <a:fontRef idx="minor">
            <a:schemeClr val="dk1"/>
          </a:fontRef>
        </p:style>
        <p:txBody>
          <a:bodyPr wrap="square" rtlCol="0">
            <a:spAutoFit/>
          </a:bodyPr>
          <a:lstStyle/>
          <a:p>
            <a:r>
              <a:rPr lang="el-GR" dirty="0">
                <a:highlight>
                  <a:srgbClr val="FFFF00"/>
                </a:highlight>
              </a:rPr>
              <a:t>Κωδικός Αίτησης</a:t>
            </a:r>
            <a:r>
              <a:rPr lang="en-US" dirty="0"/>
              <a:t>: </a:t>
            </a:r>
            <a:r>
              <a:rPr lang="el-GR" b="1" dirty="0"/>
              <a:t>202</a:t>
            </a:r>
            <a:r>
              <a:rPr lang="en-US" b="1" dirty="0"/>
              <a:t>6</a:t>
            </a:r>
            <a:r>
              <a:rPr lang="el-GR" b="1" dirty="0"/>
              <a:t>-1-</a:t>
            </a:r>
            <a:r>
              <a:rPr lang="en-US" b="1" dirty="0"/>
              <a:t>CY01-KA121-SCH/VET/ADU-000</a:t>
            </a:r>
            <a:r>
              <a:rPr lang="en-US" b="1" dirty="0">
                <a:solidFill>
                  <a:srgbClr val="FF0000"/>
                </a:solidFill>
              </a:rPr>
              <a:t>XXXXXX</a:t>
            </a:r>
            <a:endParaRPr lang="en-US" dirty="0">
              <a:solidFill>
                <a:srgbClr val="FF0000"/>
              </a:solidFill>
            </a:endParaRPr>
          </a:p>
        </p:txBody>
      </p:sp>
      <p:sp>
        <p:nvSpPr>
          <p:cNvPr id="4" name="Rectangle 3">
            <a:extLst>
              <a:ext uri="{FF2B5EF4-FFF2-40B4-BE49-F238E27FC236}">
                <a16:creationId xmlns:a16="http://schemas.microsoft.com/office/drawing/2014/main" id="{BE3C6B69-E420-64D1-8E0C-06466CAE03C4}"/>
              </a:ext>
            </a:extLst>
          </p:cNvPr>
          <p:cNvSpPr/>
          <p:nvPr/>
        </p:nvSpPr>
        <p:spPr>
          <a:xfrm>
            <a:off x="533327" y="1394780"/>
            <a:ext cx="9715726" cy="3414781"/>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l-GR" altLang="en-US" dirty="0">
                <a:solidFill>
                  <a:schemeClr val="tx1">
                    <a:lumMod val="75000"/>
                    <a:lumOff val="25000"/>
                  </a:schemeClr>
                </a:solidFill>
              </a:rPr>
              <a:t>ΟΙ</a:t>
            </a:r>
            <a:r>
              <a:rPr lang="en-US" altLang="en-US" dirty="0">
                <a:solidFill>
                  <a:schemeClr val="tx1">
                    <a:lumMod val="75000"/>
                    <a:lumOff val="25000"/>
                  </a:schemeClr>
                </a:solidFill>
              </a:rPr>
              <a:t>D Number</a:t>
            </a:r>
            <a:r>
              <a:rPr lang="el-GR" altLang="en-US" dirty="0">
                <a:solidFill>
                  <a:schemeClr val="tx1">
                    <a:lumMod val="75000"/>
                    <a:lumOff val="25000"/>
                  </a:schemeClr>
                </a:solidFill>
              </a:rPr>
              <a:t> </a:t>
            </a:r>
            <a:endParaRPr lang="en-US" altLang="en-US"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dirty="0">
                <a:solidFill>
                  <a:schemeClr val="tx1">
                    <a:lumMod val="75000"/>
                    <a:lumOff val="25000"/>
                  </a:schemeClr>
                </a:solidFill>
              </a:rPr>
              <a:t>Κωδικούς πρόσβασης στις πλατφόρμες</a:t>
            </a:r>
            <a:r>
              <a:rPr lang="en-GB" altLang="en-US" dirty="0">
                <a:solidFill>
                  <a:schemeClr val="tx1">
                    <a:lumMod val="75000"/>
                    <a:lumOff val="25000"/>
                  </a:schemeClr>
                </a:solidFill>
              </a:rPr>
              <a:t> ORS </a:t>
            </a:r>
            <a:r>
              <a:rPr lang="el-GR" altLang="en-US" dirty="0">
                <a:solidFill>
                  <a:schemeClr val="tx1">
                    <a:lumMod val="75000"/>
                    <a:lumOff val="25000"/>
                  </a:schemeClr>
                </a:solidFill>
              </a:rPr>
              <a:t>και ΒΜ (</a:t>
            </a:r>
            <a:r>
              <a:rPr lang="en-US" altLang="en-US" dirty="0">
                <a:solidFill>
                  <a:schemeClr val="tx1">
                    <a:lumMod val="75000"/>
                    <a:lumOff val="25000"/>
                  </a:schemeClr>
                </a:solidFill>
              </a:rPr>
              <a:t>EU Login Accounts)</a:t>
            </a:r>
            <a:endParaRPr lang="el-GR" altLang="en-US"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dirty="0">
                <a:solidFill>
                  <a:schemeClr val="tx1">
                    <a:lumMod val="75000"/>
                    <a:lumOff val="25000"/>
                  </a:schemeClr>
                </a:solidFill>
              </a:rPr>
              <a:t>Αίτηση </a:t>
            </a:r>
          </a:p>
          <a:p>
            <a:pPr marL="342900" indent="-342900">
              <a:lnSpc>
                <a:spcPct val="150000"/>
              </a:lnSpc>
              <a:buFont typeface="Arial" panose="020B0604020202020204" pitchFamily="34" charset="0"/>
              <a:buChar char="•"/>
              <a:defRPr/>
            </a:pPr>
            <a:r>
              <a:rPr lang="el-GR" altLang="en-US" dirty="0">
                <a:solidFill>
                  <a:schemeClr val="tx1">
                    <a:lumMod val="75000"/>
                    <a:lumOff val="25000"/>
                  </a:schemeClr>
                </a:solidFill>
              </a:rPr>
              <a:t>Επιστολή έγκρισης &amp; σημαντική αλληλογραφία</a:t>
            </a:r>
          </a:p>
          <a:p>
            <a:pPr marL="342900" indent="-342900">
              <a:lnSpc>
                <a:spcPct val="150000"/>
              </a:lnSpc>
              <a:buFont typeface="Arial" panose="020B0604020202020204" pitchFamily="34" charset="0"/>
              <a:buChar char="•"/>
              <a:defRPr/>
            </a:pPr>
            <a:r>
              <a:rPr lang="el-GR" altLang="en-US" dirty="0">
                <a:solidFill>
                  <a:schemeClr val="tx1">
                    <a:lumMod val="75000"/>
                    <a:lumOff val="25000"/>
                  </a:schemeClr>
                </a:solidFill>
              </a:rPr>
              <a:t>Συμφωνία Επιχορήγησης και Παραρτήματα</a:t>
            </a:r>
          </a:p>
          <a:p>
            <a:pPr marL="342900" indent="-342900">
              <a:lnSpc>
                <a:spcPct val="150000"/>
              </a:lnSpc>
              <a:buFont typeface="Arial" panose="020B0604020202020204" pitchFamily="34" charset="0"/>
              <a:buChar char="•"/>
              <a:defRPr/>
            </a:pPr>
            <a:r>
              <a:rPr lang="el-GR" dirty="0">
                <a:solidFill>
                  <a:schemeClr val="tx1">
                    <a:lumMod val="75000"/>
                    <a:lumOff val="25000"/>
                  </a:schemeClr>
                </a:solidFill>
              </a:rPr>
              <a:t>Υποστηρικτικά έγγραφα για όλους τους τύπους των κινητικοτήτων (υπογεγραμμένα)</a:t>
            </a:r>
            <a:endParaRPr lang="en-US"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dirty="0">
                <a:solidFill>
                  <a:schemeClr val="tx1">
                    <a:lumMod val="75000"/>
                    <a:lumOff val="25000"/>
                  </a:schemeClr>
                </a:solidFill>
              </a:rPr>
              <a:t>Γραπτές διαδικασίες και κριτήρια επιλογής συμμετεχόντων</a:t>
            </a:r>
          </a:p>
          <a:p>
            <a:pPr>
              <a:lnSpc>
                <a:spcPct val="150000"/>
              </a:lnSpc>
              <a:defRPr/>
            </a:pPr>
            <a:endParaRPr lang="el-GR" altLang="en-US" sz="2000" dirty="0">
              <a:solidFill>
                <a:schemeClr val="tx1">
                  <a:lumMod val="75000"/>
                  <a:lumOff val="25000"/>
                </a:schemeClr>
              </a:solidFill>
            </a:endParaRPr>
          </a:p>
        </p:txBody>
      </p:sp>
    </p:spTree>
    <p:extLst>
      <p:ext uri="{BB962C8B-B14F-4D97-AF65-F5344CB8AC3E}">
        <p14:creationId xmlns:p14="http://schemas.microsoft.com/office/powerpoint/2010/main" val="2621003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3" y="-24616"/>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(3)</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7" name="Rectangle 6"/>
          <p:cNvSpPr/>
          <p:nvPr/>
        </p:nvSpPr>
        <p:spPr>
          <a:xfrm>
            <a:off x="297613" y="913264"/>
            <a:ext cx="10976401" cy="7109639"/>
          </a:xfrm>
          <a:prstGeom prst="rect">
            <a:avLst/>
          </a:prstGeom>
        </p:spPr>
        <p:txBody>
          <a:bodyPr wrap="square">
            <a:spAutoFit/>
          </a:bodyPr>
          <a:lstStyle/>
          <a:p>
            <a:pPr marL="342900" indent="-342900">
              <a:buFont typeface="Arial" panose="020B0604020202020204" pitchFamily="34" charset="0"/>
              <a:buChar char="•"/>
              <a:defRPr/>
            </a:pPr>
            <a:r>
              <a:rPr lang="el-GR" altLang="en-US" sz="1600" dirty="0">
                <a:solidFill>
                  <a:schemeClr val="tx1">
                    <a:lumMod val="75000"/>
                    <a:lumOff val="25000"/>
                  </a:schemeClr>
                </a:solidFill>
              </a:rPr>
              <a:t>Αποδεικτικά πραγματοποίησης εμβασμάτων στους συμμετέχοντες</a:t>
            </a:r>
          </a:p>
          <a:p>
            <a:pPr marL="342900" indent="-342900">
              <a:buFont typeface="Arial" panose="020B0604020202020204" pitchFamily="34" charset="0"/>
              <a:buChar char="•"/>
              <a:defRPr/>
            </a:pPr>
            <a:endParaRPr lang="el-GR" altLang="en-US" sz="1600" dirty="0">
              <a:solidFill>
                <a:schemeClr val="tx1">
                  <a:lumMod val="75000"/>
                  <a:lumOff val="25000"/>
                </a:schemeClr>
              </a:solidFill>
            </a:endParaRPr>
          </a:p>
          <a:p>
            <a:pPr marL="342900" indent="-342900">
              <a:buFont typeface="Arial" panose="020B0604020202020204" pitchFamily="34" charset="0"/>
              <a:buChar char="•"/>
              <a:defRPr/>
            </a:pPr>
            <a:r>
              <a:rPr lang="el-GR" altLang="en-US" sz="1600" dirty="0">
                <a:solidFill>
                  <a:schemeClr val="tx1">
                    <a:lumMod val="75000"/>
                    <a:lumOff val="25000"/>
                  </a:schemeClr>
                </a:solidFill>
              </a:rPr>
              <a:t>Αεροπορικές κάρτες επιβίβασης</a:t>
            </a:r>
            <a:r>
              <a:rPr lang="en-US" altLang="en-US" sz="1600" dirty="0">
                <a:solidFill>
                  <a:schemeClr val="tx1">
                    <a:lumMod val="75000"/>
                    <a:lumOff val="25000"/>
                  </a:schemeClr>
                </a:solidFill>
              </a:rPr>
              <a:t> (screen shot </a:t>
            </a:r>
            <a:r>
              <a:rPr lang="el-GR" altLang="en-US" sz="1600" dirty="0">
                <a:solidFill>
                  <a:schemeClr val="tx1">
                    <a:lumMod val="75000"/>
                    <a:lumOff val="25000"/>
                  </a:schemeClr>
                </a:solidFill>
              </a:rPr>
              <a:t>από το </a:t>
            </a:r>
            <a:r>
              <a:rPr lang="en-US" altLang="en-US" sz="1600" dirty="0">
                <a:solidFill>
                  <a:schemeClr val="tx1">
                    <a:lumMod val="75000"/>
                    <a:lumOff val="25000"/>
                  </a:schemeClr>
                </a:solidFill>
              </a:rPr>
              <a:t>APP </a:t>
            </a:r>
            <a:r>
              <a:rPr lang="el-GR" altLang="en-US" sz="1600" dirty="0">
                <a:solidFill>
                  <a:schemeClr val="tx1">
                    <a:lumMod val="75000"/>
                    <a:lumOff val="25000"/>
                  </a:schemeClr>
                </a:solidFill>
              </a:rPr>
              <a:t>της αεροπορικής εταιρείας και αποστολή με </a:t>
            </a:r>
            <a:r>
              <a:rPr lang="en-US" altLang="en-US" sz="1600" dirty="0">
                <a:solidFill>
                  <a:schemeClr val="tx1">
                    <a:lumMod val="75000"/>
                    <a:lumOff val="25000"/>
                  </a:schemeClr>
                </a:solidFill>
              </a:rPr>
              <a:t>email </a:t>
            </a:r>
            <a:r>
              <a:rPr lang="el-GR" altLang="en-US" sz="1600" dirty="0">
                <a:solidFill>
                  <a:schemeClr val="tx1">
                    <a:lumMod val="75000"/>
                    <a:lumOff val="25000"/>
                  </a:schemeClr>
                </a:solidFill>
              </a:rPr>
              <a:t>από τον κάθε συμμετέχοντα στον συντονιστή του σχεδίου) </a:t>
            </a:r>
          </a:p>
          <a:p>
            <a:pPr>
              <a:defRPr/>
            </a:pPr>
            <a:endParaRPr lang="el-GR" altLang="en-US" sz="1600" dirty="0">
              <a:solidFill>
                <a:schemeClr val="tx1">
                  <a:lumMod val="75000"/>
                  <a:lumOff val="25000"/>
                </a:schemeClr>
              </a:solidFill>
            </a:endParaRPr>
          </a:p>
          <a:p>
            <a:pPr marL="342900" indent="-342900">
              <a:buFont typeface="Arial" panose="020B0604020202020204" pitchFamily="34" charset="0"/>
              <a:buChar char="•"/>
              <a:defRPr/>
            </a:pPr>
            <a:r>
              <a:rPr lang="el-GR" altLang="en-US" sz="1600" dirty="0">
                <a:solidFill>
                  <a:schemeClr val="tx1">
                    <a:lumMod val="75000"/>
                    <a:lumOff val="25000"/>
                  </a:schemeClr>
                </a:solidFill>
              </a:rPr>
              <a:t>Αποδείξεις και τιμολόγια για κάθε αγορά αγαθών ή υπηρεσιών (π.χ. αεροπορικά εισιτήρια, ξενοδοχεία, έξοδα από το κονδύλι των οργανωτικών)</a:t>
            </a:r>
            <a:endParaRPr lang="en-GB" altLang="en-US" sz="1600" dirty="0">
              <a:solidFill>
                <a:schemeClr val="tx1">
                  <a:lumMod val="75000"/>
                  <a:lumOff val="25000"/>
                </a:schemeClr>
              </a:solidFill>
            </a:endParaRPr>
          </a:p>
          <a:p>
            <a:pPr>
              <a:defRPr/>
            </a:pPr>
            <a:endParaRPr lang="el-GR" altLang="en-US" sz="1600" dirty="0">
              <a:solidFill>
                <a:schemeClr val="tx1">
                  <a:lumMod val="75000"/>
                  <a:lumOff val="25000"/>
                </a:schemeClr>
              </a:solidFill>
            </a:endParaRPr>
          </a:p>
          <a:p>
            <a:pPr marL="342900" indent="-342900">
              <a:buFont typeface="Arial" panose="020B0604020202020204" pitchFamily="34" charset="0"/>
              <a:buChar char="•"/>
              <a:defRPr/>
            </a:pPr>
            <a:r>
              <a:rPr lang="el-GR" altLang="en-US" sz="1600" dirty="0">
                <a:solidFill>
                  <a:schemeClr val="tx1">
                    <a:lumMod val="75000"/>
                    <a:lumOff val="25000"/>
                  </a:schemeClr>
                </a:solidFill>
              </a:rPr>
              <a:t>Προαιρετικά: φωτογραφικό υλικό από τις κινητικότητες και άλλες δραστηριότητες</a:t>
            </a:r>
            <a:endParaRPr lang="en-US" altLang="en-US" sz="1600" dirty="0">
              <a:solidFill>
                <a:schemeClr val="tx1">
                  <a:lumMod val="75000"/>
                  <a:lumOff val="25000"/>
                </a:schemeClr>
              </a:solidFill>
            </a:endParaRPr>
          </a:p>
          <a:p>
            <a:pPr>
              <a:defRPr/>
            </a:pPr>
            <a:endParaRPr lang="en-US" altLang="en-US" sz="1600" dirty="0">
              <a:solidFill>
                <a:schemeClr val="tx1">
                  <a:lumMod val="75000"/>
                  <a:lumOff val="25000"/>
                </a:schemeClr>
              </a:solidFill>
            </a:endParaRPr>
          </a:p>
          <a:p>
            <a:pPr marL="285750" indent="-285750">
              <a:buFont typeface="Arial" panose="020B0604020202020204" pitchFamily="34" charset="0"/>
              <a:buChar char="•"/>
              <a:defRPr/>
            </a:pPr>
            <a:r>
              <a:rPr lang="el-GR" altLang="en-US" sz="1600" dirty="0">
                <a:solidFill>
                  <a:schemeClr val="tx1">
                    <a:lumMod val="75000"/>
                    <a:lumOff val="25000"/>
                  </a:schemeClr>
                </a:solidFill>
              </a:rPr>
              <a:t>Υπογεγραμμένο έντυπο στο οποίο προσδιορίζεται το όνομα του συμμετέχοντα, η γλώσσα που διδάσκεται, η μορφή και η διάρκεια των παρεχόμενων μαθημάτων ή, σε περίπτωση που η γλωσσική κατάρτιση παρέχεται από τον οργανισμό αποστολής ή υποδοχής: μια δήλωση υπογεγραμμένη και χρονολογημένη από τον οργανισμό που παρέχει την κατάρτιση, στην οποία προσδιορίζεται το όνομα του συμμετέχοντα, η γλώσσα που διδάσκεται, η μορφή και η διάρκεια της παρεχόμενης γλωσσικής κατάρτισης </a:t>
            </a:r>
            <a:r>
              <a:rPr lang="en-US" altLang="en-US" sz="1600" dirty="0">
                <a:solidFill>
                  <a:schemeClr val="tx1">
                    <a:lumMod val="75000"/>
                    <a:lumOff val="25000"/>
                  </a:schemeClr>
                </a:solidFill>
              </a:rPr>
              <a:t>(Linguistic support)</a:t>
            </a:r>
          </a:p>
          <a:p>
            <a:pPr>
              <a:defRPr/>
            </a:pPr>
            <a:endParaRPr lang="en-US" altLang="en-US" sz="1600" dirty="0">
              <a:solidFill>
                <a:schemeClr val="tx1">
                  <a:lumMod val="75000"/>
                  <a:lumOff val="25000"/>
                </a:schemeClr>
              </a:solidFill>
            </a:endParaRPr>
          </a:p>
          <a:p>
            <a:pPr marL="342900" indent="-342900">
              <a:buFont typeface="Arial" panose="020B0604020202020204" pitchFamily="34" charset="0"/>
              <a:buChar char="•"/>
              <a:defRPr/>
            </a:pPr>
            <a:r>
              <a:rPr lang="el-GR" altLang="en-US" sz="1600" dirty="0">
                <a:solidFill>
                  <a:schemeClr val="tx1">
                    <a:lumMod val="75000"/>
                    <a:lumOff val="25000"/>
                  </a:schemeClr>
                </a:solidFill>
              </a:rPr>
              <a:t>Στοιχεία ασφαλιστικής κάλυψης</a:t>
            </a:r>
            <a:endParaRPr lang="en-US" altLang="en-US" sz="1600" dirty="0">
              <a:solidFill>
                <a:schemeClr val="tx1">
                  <a:lumMod val="75000"/>
                  <a:lumOff val="25000"/>
                </a:schemeClr>
              </a:solidFill>
            </a:endParaRPr>
          </a:p>
          <a:p>
            <a:pPr marL="342900" indent="-342900">
              <a:buFont typeface="Arial" panose="020B0604020202020204" pitchFamily="34" charset="0"/>
              <a:buChar char="•"/>
              <a:defRPr/>
            </a:pPr>
            <a:endParaRPr lang="en-US" altLang="en-US" sz="1600" dirty="0">
              <a:solidFill>
                <a:schemeClr val="tx1">
                  <a:lumMod val="75000"/>
                  <a:lumOff val="25000"/>
                </a:schemeClr>
              </a:solidFill>
            </a:endParaRPr>
          </a:p>
          <a:p>
            <a:pPr marL="342900" indent="-342900">
              <a:buFont typeface="Arial" panose="020B0604020202020204" pitchFamily="34" charset="0"/>
              <a:buChar char="•"/>
              <a:defRPr/>
            </a:pPr>
            <a:r>
              <a:rPr lang="el-GR" altLang="en-US" sz="1600" dirty="0">
                <a:solidFill>
                  <a:schemeClr val="tx1">
                    <a:lumMod val="75000"/>
                    <a:lumOff val="25000"/>
                  </a:schemeClr>
                </a:solidFill>
              </a:rPr>
              <a:t>Έντυπα που να αποδεικνύουν ότι οι συμμετέχοντες εμπίπτουν στην κατηγορία ατόμων με λιγότερες ευκαιρίες με βάση την </a:t>
            </a:r>
            <a:r>
              <a:rPr lang="el-GR" altLang="en-US" sz="1600" dirty="0">
                <a:solidFill>
                  <a:schemeClr val="tx1">
                    <a:lumMod val="75000"/>
                    <a:lumOff val="25000"/>
                  </a:schemeClr>
                </a:solidFill>
                <a:hlinkClick r:id="rId4"/>
              </a:rPr>
              <a:t>Στρατηγική του ΙΔΕΠ </a:t>
            </a:r>
            <a:r>
              <a:rPr lang="el-GR" altLang="en-US" sz="1600" dirty="0">
                <a:solidFill>
                  <a:schemeClr val="tx1">
                    <a:lumMod val="75000"/>
                    <a:lumOff val="25000"/>
                  </a:schemeClr>
                </a:solidFill>
              </a:rPr>
              <a:t>(</a:t>
            </a:r>
            <a:r>
              <a:rPr lang="en-US" altLang="en-US" sz="1600" dirty="0">
                <a:solidFill>
                  <a:schemeClr val="tx1">
                    <a:lumMod val="75000"/>
                    <a:lumOff val="25000"/>
                  </a:schemeClr>
                </a:solidFill>
              </a:rPr>
              <a:t>inclusion support for </a:t>
            </a:r>
            <a:r>
              <a:rPr lang="en-US" altLang="en-US" sz="1600" dirty="0" err="1">
                <a:solidFill>
                  <a:schemeClr val="tx1">
                    <a:lumMod val="75000"/>
                    <a:lumOff val="25000"/>
                  </a:schemeClr>
                </a:solidFill>
              </a:rPr>
              <a:t>organisation</a:t>
            </a:r>
            <a:r>
              <a:rPr lang="el-GR" altLang="en-US" sz="1600" dirty="0">
                <a:solidFill>
                  <a:schemeClr val="tx1">
                    <a:lumMod val="75000"/>
                    <a:lumOff val="25000"/>
                  </a:schemeClr>
                </a:solidFill>
              </a:rPr>
              <a:t>)</a:t>
            </a:r>
            <a:endParaRPr lang="en-US" altLang="en-US" sz="1600" dirty="0">
              <a:solidFill>
                <a:schemeClr val="tx1">
                  <a:lumMod val="75000"/>
                  <a:lumOff val="25000"/>
                </a:schemeClr>
              </a:solidFill>
            </a:endParaRPr>
          </a:p>
          <a:p>
            <a:pPr marL="342900" indent="-342900">
              <a:buFont typeface="Arial" panose="020B0604020202020204" pitchFamily="34" charset="0"/>
              <a:buChar char="•"/>
              <a:defRPr/>
            </a:pPr>
            <a:endParaRPr lang="en-US" altLang="en-US" sz="1600" dirty="0">
              <a:solidFill>
                <a:schemeClr val="tx1">
                  <a:lumMod val="75000"/>
                  <a:lumOff val="25000"/>
                </a:schemeClr>
              </a:solidFill>
            </a:endParaRPr>
          </a:p>
          <a:p>
            <a:pPr marL="342900" indent="-342900">
              <a:buFont typeface="Arial" panose="020B0604020202020204" pitchFamily="34" charset="0"/>
              <a:buChar char="•"/>
              <a:defRPr/>
            </a:pPr>
            <a:r>
              <a:rPr lang="el-GR" altLang="en-US" sz="1600" dirty="0">
                <a:solidFill>
                  <a:schemeClr val="tx1">
                    <a:lumMod val="75000"/>
                    <a:lumOff val="25000"/>
                  </a:schemeClr>
                </a:solidFill>
              </a:rPr>
              <a:t>Αποδείξεις πραγματικών εξόδων για επιπλέον ανάγκες των συμμετεχόντων που εμπίπτουν στην κατηγορία ατόμων με λιγότερες ευκαιρίες </a:t>
            </a:r>
            <a:r>
              <a:rPr lang="en-US" altLang="en-US" sz="1600" dirty="0">
                <a:solidFill>
                  <a:schemeClr val="tx1">
                    <a:lumMod val="75000"/>
                    <a:lumOff val="25000"/>
                  </a:schemeClr>
                </a:solidFill>
              </a:rPr>
              <a:t>(inclusion support for participants)</a:t>
            </a:r>
          </a:p>
          <a:p>
            <a:pPr marL="342900" indent="-342900">
              <a:buFont typeface="Arial" panose="020B0604020202020204" pitchFamily="34" charset="0"/>
              <a:buChar char="•"/>
              <a:defRPr/>
            </a:pPr>
            <a:endParaRPr lang="en-US" altLang="en-US" sz="1600" dirty="0">
              <a:solidFill>
                <a:schemeClr val="tx1">
                  <a:lumMod val="75000"/>
                  <a:lumOff val="25000"/>
                </a:schemeClr>
              </a:solidFill>
            </a:endParaRPr>
          </a:p>
          <a:p>
            <a:pPr marL="342900" indent="-342900">
              <a:buFont typeface="Arial" panose="020B0604020202020204" pitchFamily="34" charset="0"/>
              <a:buChar char="•"/>
              <a:defRPr/>
            </a:pPr>
            <a:endParaRPr lang="el-GR" altLang="en-US" dirty="0">
              <a:solidFill>
                <a:schemeClr val="tx1">
                  <a:lumMod val="75000"/>
                  <a:lumOff val="25000"/>
                </a:schemeClr>
              </a:solidFill>
            </a:endParaRPr>
          </a:p>
          <a:p>
            <a:endParaRPr lang="el-GR" b="1" dirty="0">
              <a:solidFill>
                <a:schemeClr val="tx1">
                  <a:lumMod val="75000"/>
                  <a:lumOff val="25000"/>
                </a:schemeClr>
              </a:solidFill>
            </a:endParaRPr>
          </a:p>
          <a:p>
            <a:endParaRPr lang="el-GR" b="1" dirty="0">
              <a:solidFill>
                <a:schemeClr val="tx1">
                  <a:lumMod val="75000"/>
                  <a:lumOff val="25000"/>
                </a:schemeClr>
              </a:solidFill>
            </a:endParaRPr>
          </a:p>
          <a:p>
            <a:endParaRPr lang="el-GR" dirty="0">
              <a:solidFill>
                <a:schemeClr val="tx1">
                  <a:lumMod val="75000"/>
                  <a:lumOff val="25000"/>
                </a:schemeClr>
              </a:solidFill>
            </a:endParaRPr>
          </a:p>
        </p:txBody>
      </p:sp>
      <p:sp>
        <p:nvSpPr>
          <p:cNvPr id="8" name="Rectangle 7"/>
          <p:cNvSpPr/>
          <p:nvPr/>
        </p:nvSpPr>
        <p:spPr>
          <a:xfrm>
            <a:off x="0" y="275305"/>
            <a:ext cx="12192000" cy="630429"/>
          </a:xfrm>
          <a:prstGeom prst="rect">
            <a:avLst/>
          </a:prstGeom>
        </p:spPr>
        <p:txBody>
          <a:bodyPr wrap="square">
            <a:spAutoFit/>
          </a:bodyPr>
          <a:lstStyle/>
          <a:p>
            <a:pPr algn="ctr">
              <a:lnSpc>
                <a:spcPct val="150000"/>
              </a:lnSpc>
            </a:pPr>
            <a:r>
              <a:rPr lang="el-GR" sz="2600" b="1" dirty="0">
                <a:solidFill>
                  <a:schemeClr val="tx1">
                    <a:lumMod val="75000"/>
                    <a:lumOff val="25000"/>
                  </a:schemeClr>
                </a:solidFill>
              </a:rPr>
              <a:t>Το αρχείο πρέπει να περιέχει τουλάχιστον τα πιο κάτω:</a:t>
            </a:r>
          </a:p>
        </p:txBody>
      </p:sp>
    </p:spTree>
    <p:extLst>
      <p:ext uri="{BB962C8B-B14F-4D97-AF65-F5344CB8AC3E}">
        <p14:creationId xmlns:p14="http://schemas.microsoft.com/office/powerpoint/2010/main" val="3200071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56193"/>
            <a:ext cx="4825637" cy="1477328"/>
          </a:xfrm>
          <a:prstGeom prst="rect">
            <a:avLst/>
          </a:prstGeom>
          <a:noFill/>
        </p:spPr>
        <p:txBody>
          <a:bodyPr wrap="square" rtlCol="0">
            <a:spAutoFit/>
          </a:bodyPr>
          <a:lstStyle/>
          <a:p>
            <a:pPr>
              <a:lnSpc>
                <a:spcPct val="150000"/>
              </a:lnSpc>
            </a:pPr>
            <a:r>
              <a:rPr lang="el-GR" sz="3000" b="1" dirty="0">
                <a:solidFill>
                  <a:schemeClr val="bg1"/>
                </a:solidFill>
              </a:rPr>
              <a:t>7. ΥΠΟΣΤΗΡΙΚΤΙΚΟΙ ΟΡΓΑΝΙΣΜΟΙ</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ΔΙΑΠΙΣΤΕΥΜΕΝΩΝ ΣΧΕΔΙΩΝ (ΚΑ121)</a:t>
            </a:r>
            <a:endParaRPr lang="en-GB" sz="2000" b="1" dirty="0">
              <a:solidFill>
                <a:schemeClr val="bg1"/>
              </a:solidFill>
            </a:endParaRPr>
          </a:p>
        </p:txBody>
      </p:sp>
    </p:spTree>
    <p:extLst>
      <p:ext uri="{BB962C8B-B14F-4D97-AF65-F5344CB8AC3E}">
        <p14:creationId xmlns:p14="http://schemas.microsoft.com/office/powerpoint/2010/main" val="477532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76408"/>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6" name="Rectangle 15"/>
          <p:cNvSpPr/>
          <p:nvPr/>
        </p:nvSpPr>
        <p:spPr>
          <a:xfrm>
            <a:off x="338906" y="622024"/>
            <a:ext cx="11453228" cy="5001369"/>
          </a:xfrm>
          <a:prstGeom prst="rect">
            <a:avLst/>
          </a:prstGeom>
        </p:spPr>
        <p:txBody>
          <a:bodyPr wrap="square">
            <a:spAutoFit/>
          </a:bodyPr>
          <a:lstStyle/>
          <a:p>
            <a:pPr marL="342900" indent="-342900" algn="just">
              <a:buFont typeface="Wingdings" panose="05000000000000000000" pitchFamily="2" charset="2"/>
              <a:buChar char="Ø"/>
            </a:pPr>
            <a:r>
              <a:rPr lang="el-GR" sz="2200" b="1" dirty="0">
                <a:solidFill>
                  <a:srgbClr val="FF0000"/>
                </a:solidFill>
                <a:sym typeface="Wingdings" panose="05000000000000000000" pitchFamily="2" charset="2"/>
              </a:rPr>
              <a:t>Δεν επιτρέπεται η αγορά υπηρεσιών από τρίτους οργανισμούς για βασικά κομμάτια υλοποίησης των Σχεδίων</a:t>
            </a:r>
            <a:r>
              <a:rPr lang="el-GR" sz="2200" b="1" dirty="0">
                <a:solidFill>
                  <a:schemeClr val="tx1">
                    <a:lumMod val="75000"/>
                    <a:lumOff val="25000"/>
                  </a:schemeClr>
                </a:solidFill>
                <a:sym typeface="Wingdings" panose="05000000000000000000" pitchFamily="2" charset="2"/>
              </a:rPr>
              <a:t>.</a:t>
            </a:r>
          </a:p>
          <a:p>
            <a:pPr algn="just">
              <a:lnSpc>
                <a:spcPct val="150000"/>
              </a:lnSpc>
            </a:pPr>
            <a:endParaRPr lang="el-GR" sz="2200" b="1" dirty="0">
              <a:solidFill>
                <a:schemeClr val="tx1">
                  <a:lumMod val="75000"/>
                  <a:lumOff val="25000"/>
                </a:schemeClr>
              </a:solidFill>
              <a:sym typeface="Wingdings" panose="05000000000000000000" pitchFamily="2" charset="2"/>
            </a:endParaRPr>
          </a:p>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ευθύνη του δικαιούχου οργανισμού</a:t>
            </a:r>
            <a:r>
              <a:rPr lang="en-US" sz="2200" b="1" dirty="0">
                <a:solidFill>
                  <a:schemeClr val="tx1">
                    <a:lumMod val="75000"/>
                    <a:lumOff val="25000"/>
                  </a:schemeClr>
                </a:solidFill>
                <a:sym typeface="Wingdings" panose="05000000000000000000" pitchFamily="2" charset="2"/>
              </a:rPr>
              <a:t>:</a:t>
            </a:r>
          </a:p>
          <a:p>
            <a:pPr marL="342900" indent="-342900" algn="just">
              <a:buFontTx/>
              <a:buChar char="-"/>
            </a:pPr>
            <a:r>
              <a:rPr lang="el-GR" sz="2200" dirty="0">
                <a:solidFill>
                  <a:schemeClr val="tx1">
                    <a:lumMod val="75000"/>
                    <a:lumOff val="25000"/>
                  </a:schemeClr>
                </a:solidFill>
                <a:sym typeface="Wingdings" panose="05000000000000000000" pitchFamily="2" charset="2"/>
              </a:rPr>
              <a:t>Η επικοινωνία με τους οργανισμούς υποδοχής για το περιεχόμενο της κατάρτισης </a:t>
            </a:r>
            <a:endParaRPr lang="en-US" sz="2200" dirty="0">
              <a:solidFill>
                <a:schemeClr val="tx1">
                  <a:lumMod val="75000"/>
                  <a:lumOff val="25000"/>
                </a:schemeClr>
              </a:solidFill>
              <a:sym typeface="Wingdings" panose="05000000000000000000" pitchFamily="2" charset="2"/>
            </a:endParaRPr>
          </a:p>
          <a:p>
            <a:pPr marL="342900" indent="-342900" algn="just">
              <a:buFontTx/>
              <a:buChar char="-"/>
            </a:pPr>
            <a:r>
              <a:rPr lang="el-GR" sz="2200" dirty="0">
                <a:solidFill>
                  <a:schemeClr val="tx1">
                    <a:lumMod val="75000"/>
                    <a:lumOff val="25000"/>
                  </a:schemeClr>
                </a:solidFill>
                <a:sym typeface="Wingdings" panose="05000000000000000000" pitchFamily="2" charset="2"/>
              </a:rPr>
              <a:t>Η διευθέτηση του προγράμματος εκπαίδευσης/κατάρτισης</a:t>
            </a:r>
          </a:p>
          <a:p>
            <a:pPr marL="342900" indent="-342900" algn="just">
              <a:buFontTx/>
              <a:buChar char="-"/>
            </a:pPr>
            <a:r>
              <a:rPr lang="el-GR" sz="2200" dirty="0">
                <a:solidFill>
                  <a:schemeClr val="tx1">
                    <a:lumMod val="75000"/>
                    <a:lumOff val="25000"/>
                  </a:schemeClr>
                </a:solidFill>
                <a:sym typeface="Wingdings" panose="05000000000000000000" pitchFamily="2" charset="2"/>
              </a:rPr>
              <a:t>Η συμπλήρωση/υπογραφή συμφωνιών και </a:t>
            </a:r>
            <a:r>
              <a:rPr lang="en-US" sz="2200" dirty="0">
                <a:solidFill>
                  <a:schemeClr val="tx1">
                    <a:lumMod val="75000"/>
                    <a:lumOff val="25000"/>
                  </a:schemeClr>
                </a:solidFill>
                <a:sym typeface="Wingdings" panose="05000000000000000000" pitchFamily="2" charset="2"/>
              </a:rPr>
              <a:t>learning agreements</a:t>
            </a:r>
            <a:endParaRPr lang="el-GR" sz="2200" dirty="0">
              <a:solidFill>
                <a:schemeClr val="tx1">
                  <a:lumMod val="75000"/>
                  <a:lumOff val="25000"/>
                </a:schemeClr>
              </a:solidFill>
              <a:sym typeface="Wingdings" panose="05000000000000000000" pitchFamily="2" charset="2"/>
            </a:endParaRPr>
          </a:p>
          <a:p>
            <a:pPr marL="342900" indent="-342900" algn="just">
              <a:buFontTx/>
              <a:buChar char="-"/>
            </a:pPr>
            <a:r>
              <a:rPr lang="el-GR" sz="2200" dirty="0">
                <a:solidFill>
                  <a:schemeClr val="tx1">
                    <a:lumMod val="75000"/>
                    <a:lumOff val="25000"/>
                  </a:schemeClr>
                </a:solidFill>
                <a:sym typeface="Wingdings" panose="05000000000000000000" pitchFamily="2" charset="2"/>
              </a:rPr>
              <a:t>Η διαχείριση του κονδυλίου</a:t>
            </a:r>
          </a:p>
          <a:p>
            <a:pPr marL="342900" indent="-342900" algn="just">
              <a:buFontTx/>
              <a:buChar char="-"/>
            </a:pPr>
            <a:r>
              <a:rPr lang="el-GR" sz="2200" dirty="0">
                <a:solidFill>
                  <a:schemeClr val="tx1">
                    <a:lumMod val="75000"/>
                    <a:lumOff val="25000"/>
                  </a:schemeClr>
                </a:solidFill>
                <a:sym typeface="Wingdings" panose="05000000000000000000" pitchFamily="2" charset="2"/>
              </a:rPr>
              <a:t>Η αξιολόγηση των κινητικοτήτων</a:t>
            </a:r>
          </a:p>
          <a:p>
            <a:pPr marL="342900" indent="-342900" algn="just">
              <a:buFontTx/>
              <a:buChar char="-"/>
            </a:pPr>
            <a:r>
              <a:rPr lang="el-GR" sz="2200" dirty="0">
                <a:solidFill>
                  <a:schemeClr val="tx1">
                    <a:lumMod val="75000"/>
                    <a:lumOff val="25000"/>
                  </a:schemeClr>
                </a:solidFill>
                <a:sym typeface="Wingdings" panose="05000000000000000000" pitchFamily="2" charset="2"/>
              </a:rPr>
              <a:t>Η αξιολόγηση των μαθησιακών αποτελεσμάτων της κινητικότητας</a:t>
            </a:r>
          </a:p>
          <a:p>
            <a:pPr marL="342900" indent="-342900" algn="just">
              <a:buFontTx/>
              <a:buChar char="-"/>
            </a:pPr>
            <a:r>
              <a:rPr lang="el-GR" sz="2200" dirty="0">
                <a:solidFill>
                  <a:schemeClr val="tx1">
                    <a:lumMod val="75000"/>
                    <a:lumOff val="25000"/>
                  </a:schemeClr>
                </a:solidFill>
                <a:sym typeface="Wingdings" panose="05000000000000000000" pitchFamily="2" charset="2"/>
              </a:rPr>
              <a:t>Η επικοινωνία και η υποβολή εκθέσεων προς την Εθνική Υπηρεσία</a:t>
            </a:r>
          </a:p>
          <a:p>
            <a:pPr marL="342900" indent="-342900" algn="just">
              <a:buFontTx/>
              <a:buChar char="-"/>
            </a:pPr>
            <a:r>
              <a:rPr lang="el-GR" sz="2200" dirty="0">
                <a:solidFill>
                  <a:schemeClr val="tx1">
                    <a:lumMod val="75000"/>
                    <a:lumOff val="25000"/>
                  </a:schemeClr>
                </a:solidFill>
                <a:sym typeface="Wingdings" panose="05000000000000000000" pitchFamily="2" charset="2"/>
              </a:rPr>
              <a:t>Η διάδοση των αποτελεσμάτων</a:t>
            </a:r>
          </a:p>
          <a:p>
            <a:pPr marL="342900" indent="-342900" algn="just">
              <a:lnSpc>
                <a:spcPct val="150000"/>
              </a:lnSpc>
              <a:buFontTx/>
              <a:buChar char="-"/>
            </a:pPr>
            <a:endParaRPr lang="el-GR" sz="2200" dirty="0">
              <a:solidFill>
                <a:schemeClr val="tx1">
                  <a:lumMod val="75000"/>
                  <a:lumOff val="25000"/>
                </a:schemeClr>
              </a:solidFill>
              <a:latin typeface="Century Gothic" panose="020B0502020202020204" pitchFamily="34" charset="0"/>
              <a:sym typeface="Wingdings" panose="05000000000000000000" pitchFamily="2" charset="2"/>
            </a:endParaRPr>
          </a:p>
        </p:txBody>
      </p:sp>
      <p:sp>
        <p:nvSpPr>
          <p:cNvPr id="27" name="TextBox 26"/>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(1)</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6" name="TextBox 5">
            <a:extLst>
              <a:ext uri="{FF2B5EF4-FFF2-40B4-BE49-F238E27FC236}">
                <a16:creationId xmlns:a16="http://schemas.microsoft.com/office/drawing/2014/main" id="{75592754-19C7-7645-C43F-DF11F46312AE}"/>
              </a:ext>
            </a:extLst>
          </p:cNvPr>
          <p:cNvSpPr txBox="1"/>
          <p:nvPr/>
        </p:nvSpPr>
        <p:spPr>
          <a:xfrm>
            <a:off x="2291085" y="1453771"/>
            <a:ext cx="8440615" cy="400110"/>
          </a:xfrm>
          <a:prstGeom prst="rect">
            <a:avLst/>
          </a:prstGeom>
          <a:noFill/>
        </p:spPr>
        <p:txBody>
          <a:bodyPr wrap="square" rtlCol="0">
            <a:spAutoFit/>
          </a:bodyPr>
          <a:lstStyle/>
          <a:p>
            <a:r>
              <a:rPr lang="en-US" sz="2000" dirty="0">
                <a:hlinkClick r:id="rId4"/>
              </a:rPr>
              <a:t>Guidance for working with supporting </a:t>
            </a:r>
            <a:r>
              <a:rPr lang="en-US" sz="2000" dirty="0" err="1">
                <a:hlinkClick r:id="rId4"/>
              </a:rPr>
              <a:t>organisations</a:t>
            </a:r>
            <a:r>
              <a:rPr lang="en-US" sz="2000" dirty="0">
                <a:hlinkClick r:id="rId4"/>
              </a:rPr>
              <a:t> 2021-2027</a:t>
            </a:r>
            <a:endParaRPr lang="en-US" sz="2000" dirty="0"/>
          </a:p>
        </p:txBody>
      </p:sp>
      <p:sp>
        <p:nvSpPr>
          <p:cNvPr id="4" name="TextBox 3">
            <a:extLst>
              <a:ext uri="{FF2B5EF4-FFF2-40B4-BE49-F238E27FC236}">
                <a16:creationId xmlns:a16="http://schemas.microsoft.com/office/drawing/2014/main" id="{2F43F6DA-9202-DD65-4F58-66D71738A1CC}"/>
              </a:ext>
            </a:extLst>
          </p:cNvPr>
          <p:cNvSpPr txBox="1"/>
          <p:nvPr/>
        </p:nvSpPr>
        <p:spPr>
          <a:xfrm>
            <a:off x="8656320" y="3283407"/>
            <a:ext cx="3135814" cy="2585323"/>
          </a:xfrm>
          <a:prstGeom prst="rect">
            <a:avLst/>
          </a:prstGeom>
          <a:solidFill>
            <a:srgbClr val="4472C4">
              <a:alpha val="20000"/>
            </a:srgbClr>
          </a:solidFill>
        </p:spPr>
        <p:txBody>
          <a:bodyPr wrap="square" rtlCol="0">
            <a:spAutoFit/>
          </a:bodyPr>
          <a:lstStyle/>
          <a:p>
            <a:r>
              <a:rPr lang="el-GR" b="1" i="1" dirty="0"/>
              <a:t>Σε περίπτωση που επιθυμείτε να εμπλέξετε Υποστηρικτικούς Οργανισμούς και δεν το έχετε ήδη πράξει κατά το στάδιο της αίτησης σας θα πρέπει να ζητηθεί γραπτώς από την Εθνική Υπηρεσία η οποία θα εξετάσει το αίτημα σας και θα ενημερωθείτε ανάλογα</a:t>
            </a:r>
            <a:r>
              <a:rPr lang="en-US" b="1" i="1" dirty="0"/>
              <a:t> </a:t>
            </a:r>
            <a:endParaRPr lang="en-GB" b="1" i="1" dirty="0"/>
          </a:p>
        </p:txBody>
      </p:sp>
    </p:spTree>
    <p:extLst>
      <p:ext uri="{BB962C8B-B14F-4D97-AF65-F5344CB8AC3E}">
        <p14:creationId xmlns:p14="http://schemas.microsoft.com/office/powerpoint/2010/main" val="662802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0" name="Rectangle 9"/>
          <p:cNvSpPr/>
          <p:nvPr/>
        </p:nvSpPr>
        <p:spPr>
          <a:xfrm>
            <a:off x="596794" y="588829"/>
            <a:ext cx="10824394" cy="6050887"/>
          </a:xfrm>
          <a:prstGeom prst="rect">
            <a:avLst/>
          </a:prstGeom>
        </p:spPr>
        <p:txBody>
          <a:bodyPr wrap="square">
            <a:spAutoFit/>
          </a:bodyPr>
          <a:lstStyle/>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υπηρεσίες που μπορούν να παρέχουν οι </a:t>
            </a:r>
            <a:r>
              <a:rPr lang="el-GR" sz="2200" b="1" dirty="0">
                <a:solidFill>
                  <a:schemeClr val="tx1">
                    <a:lumMod val="75000"/>
                    <a:lumOff val="25000"/>
                  </a:schemeClr>
                </a:solidFill>
                <a:sym typeface="Wingdings" panose="05000000000000000000" pitchFamily="2" charset="2"/>
                <a:hlinkClick r:id="rId3"/>
              </a:rPr>
              <a:t>οργανισμοί υποστήριξης</a:t>
            </a:r>
            <a:r>
              <a:rPr lang="el-GR" sz="2200" b="1" dirty="0">
                <a:solidFill>
                  <a:schemeClr val="tx1">
                    <a:lumMod val="75000"/>
                    <a:lumOff val="25000"/>
                  </a:schemeClr>
                </a:solidFill>
                <a:sym typeface="Wingdings" panose="05000000000000000000" pitchFamily="2" charset="2"/>
              </a:rPr>
              <a:t>: </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Διευθέτηση αεροπορικών εισιτηρίων/ξενοδοχείων/</a:t>
            </a:r>
            <a:r>
              <a:rPr lang="en-US" sz="2200" dirty="0">
                <a:solidFill>
                  <a:schemeClr val="tx1">
                    <a:lumMod val="75000"/>
                    <a:lumOff val="25000"/>
                  </a:schemeClr>
                </a:solidFill>
                <a:sym typeface="Wingdings" panose="05000000000000000000" pitchFamily="2" charset="2"/>
              </a:rPr>
              <a:t>visas/</a:t>
            </a:r>
            <a:r>
              <a:rPr lang="el-GR" sz="2200" dirty="0">
                <a:solidFill>
                  <a:schemeClr val="tx1">
                    <a:lumMod val="75000"/>
                    <a:lumOff val="25000"/>
                  </a:schemeClr>
                </a:solidFill>
                <a:sym typeface="Wingdings" panose="05000000000000000000" pitchFamily="2" charset="2"/>
              </a:rPr>
              <a:t>ασφάλειες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Εξεύρεση οργανισμών υποδοχής (όταν αυτό δεν είναι εφικτό από τον ίδιο τον οργανισμό) </a:t>
            </a:r>
            <a:endParaRPr lang="en-US" sz="2200" dirty="0">
              <a:solidFill>
                <a:schemeClr val="tx1">
                  <a:lumMod val="75000"/>
                  <a:lumOff val="25000"/>
                </a:schemeClr>
              </a:solidFill>
              <a:sym typeface="Wingdings" panose="05000000000000000000" pitchFamily="2" charset="2"/>
            </a:endParaRPr>
          </a:p>
          <a:p>
            <a:pPr algn="just">
              <a:lnSpc>
                <a:spcPct val="150000"/>
              </a:lnSpc>
            </a:pPr>
            <a:endParaRPr lang="el-GR" sz="2200" dirty="0">
              <a:solidFill>
                <a:schemeClr val="tx1">
                  <a:lumMod val="75000"/>
                  <a:lumOff val="25000"/>
                </a:schemeClr>
              </a:solidFill>
              <a:sym typeface="Wingdings" panose="05000000000000000000" pitchFamily="2" charset="2"/>
            </a:endParaRPr>
          </a:p>
          <a:p>
            <a:pPr marL="0" lvl="1" algn="just" defTabSz="1061355">
              <a:lnSpc>
                <a:spcPct val="90000"/>
              </a:lnSpc>
              <a:spcBef>
                <a:spcPct val="0"/>
              </a:spcBef>
              <a:spcAft>
                <a:spcPct val="15000"/>
              </a:spcAft>
            </a:pPr>
            <a:r>
              <a:rPr lang="el-GR" sz="2200" dirty="0">
                <a:solidFill>
                  <a:schemeClr val="tx1">
                    <a:lumMod val="75000"/>
                    <a:lumOff val="25000"/>
                  </a:schemeClr>
                </a:solidFill>
              </a:rPr>
              <a:t>Σε όλες τις περιπτώσεις θα πρέπει να υπάρχουν </a:t>
            </a:r>
            <a:r>
              <a:rPr lang="el-GR" sz="2200" b="1" u="sng" dirty="0">
                <a:solidFill>
                  <a:schemeClr val="tx1">
                    <a:lumMod val="75000"/>
                    <a:lumOff val="25000"/>
                  </a:schemeClr>
                </a:solidFill>
              </a:rPr>
              <a:t>υπογεγραμμένες συμφωνίες </a:t>
            </a:r>
            <a:r>
              <a:rPr lang="el-GR" sz="2200" dirty="0">
                <a:solidFill>
                  <a:schemeClr val="tx1">
                    <a:lumMod val="75000"/>
                    <a:lumOff val="25000"/>
                  </a:schemeClr>
                </a:solidFill>
              </a:rPr>
              <a:t>με τ</a:t>
            </a:r>
            <a:r>
              <a:rPr lang="en-US" sz="2200" dirty="0">
                <a:solidFill>
                  <a:schemeClr val="tx1">
                    <a:lumMod val="75000"/>
                    <a:lumOff val="25000"/>
                  </a:schemeClr>
                </a:solidFill>
              </a:rPr>
              <a:t>o</a:t>
            </a:r>
            <a:r>
              <a:rPr lang="el-GR" sz="2200" dirty="0" err="1">
                <a:solidFill>
                  <a:schemeClr val="tx1">
                    <a:lumMod val="75000"/>
                    <a:lumOff val="25000"/>
                  </a:schemeClr>
                </a:solidFill>
              </a:rPr>
              <a:t>υς</a:t>
            </a:r>
            <a:r>
              <a:rPr lang="el-GR" sz="2200" dirty="0">
                <a:solidFill>
                  <a:schemeClr val="tx1">
                    <a:lumMod val="75000"/>
                    <a:lumOff val="25000"/>
                  </a:schemeClr>
                </a:solidFill>
              </a:rPr>
              <a:t> </a:t>
            </a:r>
            <a:r>
              <a:rPr lang="en-US" sz="2200" dirty="0">
                <a:solidFill>
                  <a:schemeClr val="tx1">
                    <a:lumMod val="75000"/>
                    <a:lumOff val="25000"/>
                  </a:schemeClr>
                </a:solidFill>
              </a:rPr>
              <a:t>supp</a:t>
            </a:r>
            <a:r>
              <a:rPr lang="el-GR" sz="2200" dirty="0">
                <a:solidFill>
                  <a:schemeClr val="tx1">
                    <a:lumMod val="75000"/>
                    <a:lumOff val="25000"/>
                  </a:schemeClr>
                </a:solidFill>
              </a:rPr>
              <a:t>ο</a:t>
            </a:r>
            <a:r>
              <a:rPr lang="en-US" sz="2200" dirty="0" err="1">
                <a:solidFill>
                  <a:schemeClr val="tx1">
                    <a:lumMod val="75000"/>
                    <a:lumOff val="25000"/>
                  </a:schemeClr>
                </a:solidFill>
              </a:rPr>
              <a:t>rting</a:t>
            </a:r>
            <a:r>
              <a:rPr lang="en-US" sz="2200" dirty="0">
                <a:solidFill>
                  <a:schemeClr val="tx1">
                    <a:lumMod val="75000"/>
                    <a:lumOff val="25000"/>
                  </a:schemeClr>
                </a:solidFill>
              </a:rPr>
              <a:t> </a:t>
            </a:r>
            <a:r>
              <a:rPr lang="en-US" sz="2200" dirty="0" err="1">
                <a:solidFill>
                  <a:schemeClr val="tx1">
                    <a:lumMod val="75000"/>
                    <a:lumOff val="25000"/>
                  </a:schemeClr>
                </a:solidFill>
              </a:rPr>
              <a:t>organisations</a:t>
            </a:r>
            <a:r>
              <a:rPr lang="en-US" sz="2200" dirty="0">
                <a:solidFill>
                  <a:schemeClr val="tx1">
                    <a:lumMod val="75000"/>
                    <a:lumOff val="25000"/>
                  </a:schemeClr>
                </a:solidFill>
              </a:rPr>
              <a:t>, </a:t>
            </a:r>
            <a:r>
              <a:rPr lang="el-GR" sz="2200" dirty="0">
                <a:solidFill>
                  <a:schemeClr val="tx1">
                    <a:lumMod val="75000"/>
                    <a:lumOff val="25000"/>
                  </a:schemeClr>
                </a:solidFill>
              </a:rPr>
              <a:t>στις οποίες θα αναγράφονται:</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τα καθήκοντα προς εκτέλεση</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ελέγχου της ποιότητας</a:t>
            </a:r>
            <a:r>
              <a:rPr lang="en-US" sz="2200" dirty="0">
                <a:solidFill>
                  <a:schemeClr val="tx1">
                    <a:lumMod val="75000"/>
                    <a:lumOff val="25000"/>
                  </a:schemeClr>
                </a:solidFill>
              </a:rPr>
              <a:t> </a:t>
            </a:r>
            <a:r>
              <a:rPr lang="el-GR" sz="2200" dirty="0">
                <a:solidFill>
                  <a:schemeClr val="tx1">
                    <a:lumMod val="75000"/>
                    <a:lumOff val="25000"/>
                  </a:schemeClr>
                </a:solidFill>
              </a:rPr>
              <a:t>των υπηρεσιών που παρέχουν οι οργανισμοί</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συνέπειες σε περίπτωση πλημμελούς εκτέλεσης ή μη εκτέλεσης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ευελιξίας σε περίπτωση ακύρωσης ή αλλαγής προγραμματισμού για την παροχή υπηρεσιών που έχουν συμφωνηθεί</a:t>
            </a:r>
          </a:p>
          <a:p>
            <a:pPr marL="342900" lvl="1" indent="-342900" algn="just" defTabSz="1061355">
              <a:lnSpc>
                <a:spcPct val="90000"/>
              </a:lnSpc>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Σε περίπτωση που προβλέπεται αμοιβή, αυτή θα πρέπει να αναγράφεται στη συμφωνία</a:t>
            </a:r>
          </a:p>
          <a:p>
            <a:pPr marL="342900" lvl="1" indent="-342900" algn="just" defTabSz="1061355">
              <a:lnSpc>
                <a:spcPct val="90000"/>
              </a:lnSpc>
              <a:spcBef>
                <a:spcPct val="0"/>
              </a:spcBef>
              <a:spcAft>
                <a:spcPct val="15000"/>
              </a:spcAft>
              <a:buFont typeface="Wingdings" panose="05000000000000000000" pitchFamily="2" charset="2"/>
              <a:buChar char="ü"/>
            </a:pPr>
            <a:endParaRPr lang="el-GR" sz="2200" dirty="0">
              <a:solidFill>
                <a:schemeClr val="tx1">
                  <a:lumMod val="75000"/>
                  <a:lumOff val="25000"/>
                </a:schemeClr>
              </a:solidFill>
            </a:endParaRPr>
          </a:p>
          <a:p>
            <a:pPr marL="0" lvl="1" algn="ctr" defTabSz="1061355">
              <a:lnSpc>
                <a:spcPct val="90000"/>
              </a:lnSpc>
              <a:spcBef>
                <a:spcPct val="0"/>
              </a:spcBef>
              <a:spcAft>
                <a:spcPct val="15000"/>
              </a:spcAft>
            </a:pPr>
            <a:r>
              <a:rPr lang="el-GR" sz="2200" b="1" dirty="0">
                <a:solidFill>
                  <a:schemeClr val="tx1">
                    <a:lumMod val="75000"/>
                    <a:lumOff val="25000"/>
                  </a:schemeClr>
                </a:solidFill>
              </a:rPr>
              <a:t>Ο δικαιούχος οργανισμός παραμένει υπεύθυνος για τα </a:t>
            </a:r>
            <a:r>
              <a:rPr lang="el-GR" sz="2200" b="1" dirty="0">
                <a:solidFill>
                  <a:srgbClr val="FF0000"/>
                </a:solidFill>
              </a:rPr>
              <a:t>αποτελέσματα</a:t>
            </a:r>
            <a:r>
              <a:rPr lang="el-GR" sz="2200" b="1" dirty="0">
                <a:solidFill>
                  <a:schemeClr val="tx1">
                    <a:lumMod val="75000"/>
                    <a:lumOff val="25000"/>
                  </a:schemeClr>
                </a:solidFill>
              </a:rPr>
              <a:t> </a:t>
            </a:r>
          </a:p>
          <a:p>
            <a:pPr marL="0" lvl="1" algn="ctr" defTabSz="1061355">
              <a:lnSpc>
                <a:spcPct val="90000"/>
              </a:lnSpc>
              <a:spcBef>
                <a:spcPct val="0"/>
              </a:spcBef>
              <a:spcAft>
                <a:spcPct val="15000"/>
              </a:spcAft>
            </a:pPr>
            <a:r>
              <a:rPr lang="el-GR" sz="2200" b="1" dirty="0">
                <a:solidFill>
                  <a:schemeClr val="tx1">
                    <a:lumMod val="75000"/>
                    <a:lumOff val="25000"/>
                  </a:schemeClr>
                </a:solidFill>
              </a:rPr>
              <a:t>και την </a:t>
            </a:r>
            <a:r>
              <a:rPr lang="el-GR" sz="2200" b="1" dirty="0">
                <a:solidFill>
                  <a:srgbClr val="FF0000"/>
                </a:solidFill>
              </a:rPr>
              <a:t>ποιότητα</a:t>
            </a:r>
            <a:r>
              <a:rPr lang="el-GR" sz="2200" b="1" dirty="0">
                <a:solidFill>
                  <a:schemeClr val="tx1">
                    <a:lumMod val="75000"/>
                    <a:lumOff val="25000"/>
                  </a:schemeClr>
                </a:solidFill>
              </a:rPr>
              <a:t> των υλοποιούμενων δραστηριοτήτων.</a:t>
            </a:r>
            <a:endParaRPr lang="en-US" sz="2200" b="1" dirty="0">
              <a:solidFill>
                <a:schemeClr val="tx1">
                  <a:lumMod val="75000"/>
                  <a:lumOff val="25000"/>
                </a:schemeClr>
              </a:solidFill>
            </a:endParaRPr>
          </a:p>
        </p:txBody>
      </p:sp>
      <p:sp>
        <p:nvSpPr>
          <p:cNvPr id="11" name="TextBox 10"/>
          <p:cNvSpPr txBox="1"/>
          <p:nvPr/>
        </p:nvSpPr>
        <p:spPr>
          <a:xfrm>
            <a:off x="444393" y="-22885"/>
            <a:ext cx="931524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a:t>
            </a:r>
            <a:r>
              <a:rPr lang="en-US" dirty="0"/>
              <a:t>2</a:t>
            </a:r>
            <a:r>
              <a:rPr lang="el-GR" dirty="0"/>
              <a:t>)</a:t>
            </a:r>
            <a:endParaRPr lang="en-GB"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926443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2754" y="3074353"/>
            <a:ext cx="4825637" cy="713272"/>
          </a:xfrm>
          <a:prstGeom prst="rect">
            <a:avLst/>
          </a:prstGeom>
          <a:noFill/>
        </p:spPr>
        <p:txBody>
          <a:bodyPr wrap="square" rtlCol="0">
            <a:spAutoFit/>
          </a:bodyPr>
          <a:lstStyle/>
          <a:p>
            <a:pPr>
              <a:lnSpc>
                <a:spcPct val="150000"/>
              </a:lnSpc>
            </a:pPr>
            <a:r>
              <a:rPr lang="en-US" sz="3000" b="1" dirty="0">
                <a:solidFill>
                  <a:schemeClr val="bg1"/>
                </a:solidFill>
              </a:rPr>
              <a:t>8. </a:t>
            </a:r>
            <a:r>
              <a:rPr lang="el-GR" sz="3000" b="1" dirty="0">
                <a:solidFill>
                  <a:schemeClr val="bg1"/>
                </a:solidFill>
              </a:rPr>
              <a:t>ΚΛΕΙΣΙΜΟ ΣΧΕΔΙΟΥ</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ΔΙΑΠΙΣΤΕΥΜΕΝΩΝ ΣΧΕΔΙΩΝ (ΚΑ121)</a:t>
            </a:r>
          </a:p>
        </p:txBody>
      </p:sp>
    </p:spTree>
    <p:extLst>
      <p:ext uri="{BB962C8B-B14F-4D97-AF65-F5344CB8AC3E}">
        <p14:creationId xmlns:p14="http://schemas.microsoft.com/office/powerpoint/2010/main" val="3101359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615177" y="-7399"/>
            <a:ext cx="327730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ΚΛΕΙΣΙΜΟ ΣΧΕΔΙΟΥ (1)</a:t>
            </a:r>
            <a:endParaRPr lang="en-GB" dirty="0"/>
          </a:p>
        </p:txBody>
      </p:sp>
      <p:sp>
        <p:nvSpPr>
          <p:cNvPr id="7" name="TextBox 6"/>
          <p:cNvSpPr txBox="1"/>
          <p:nvPr/>
        </p:nvSpPr>
        <p:spPr>
          <a:xfrm>
            <a:off x="616991" y="2224750"/>
            <a:ext cx="11030348" cy="4455066"/>
          </a:xfrm>
          <a:prstGeom prst="rect">
            <a:avLst/>
          </a:prstGeom>
          <a:noFill/>
        </p:spPr>
        <p:txBody>
          <a:bodyPr wrap="square" rtlCol="0">
            <a:spAutoFit/>
          </a:bodyPr>
          <a:lstStyle/>
          <a:p>
            <a:pPr algn="just">
              <a:lnSpc>
                <a:spcPct val="150000"/>
              </a:lnSpc>
            </a:pPr>
            <a:r>
              <a:rPr lang="el-GR" sz="2100" b="1" dirty="0">
                <a:solidFill>
                  <a:srgbClr val="E96B15"/>
                </a:solidFill>
              </a:rPr>
              <a:t>ΤΕΛΙΚΗ ΕΚΘΕΣΗ:</a:t>
            </a: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Κατά κανόνα, υποβάλλεται </a:t>
            </a:r>
            <a:r>
              <a:rPr lang="el-GR" sz="2100" dirty="0">
                <a:solidFill>
                  <a:schemeClr val="accent2">
                    <a:lumMod val="75000"/>
                  </a:schemeClr>
                </a:solidFill>
              </a:rPr>
              <a:t>εντός 60 ημερών από τη λήξη του Σχεδίου</a:t>
            </a:r>
            <a:r>
              <a:rPr lang="el-GR" sz="2100" dirty="0">
                <a:solidFill>
                  <a:schemeClr val="tx1">
                    <a:lumMod val="75000"/>
                    <a:lumOff val="25000"/>
                  </a:schemeClr>
                </a:solidFill>
              </a:rPr>
              <a:t>. </a:t>
            </a:r>
          </a:p>
          <a:p>
            <a:pPr marL="285750" indent="-285750" algn="just">
              <a:buClr>
                <a:schemeClr val="tx1"/>
              </a:buClr>
              <a:buFont typeface="Wingdings" panose="05000000000000000000" pitchFamily="2" charset="2"/>
              <a:buChar char="§"/>
            </a:pPr>
            <a:r>
              <a:rPr lang="el-GR" sz="2100" dirty="0">
                <a:solidFill>
                  <a:schemeClr val="accent2">
                    <a:lumMod val="75000"/>
                  </a:schemeClr>
                </a:solidFill>
              </a:rPr>
              <a:t>Εάν έχετε ολοκληρώσει νωρίτερα τις κινητικότητες σας, μπορείτε να υποβάλετε την έκθεσή σας πριν από τη λήξη του Σχεδίου </a:t>
            </a:r>
            <a:r>
              <a:rPr lang="el-GR" sz="2100" dirty="0"/>
              <a:t>(νοουμένου ότι τηρείται η ελάχιστη διάρκεια για τον συγκεκριμένο τύπο σχεδίων)</a:t>
            </a: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Υποβάλλεται ηλεκτρονικά μέσω του </a:t>
            </a:r>
            <a:r>
              <a:rPr lang="en-US" sz="2100" dirty="0">
                <a:solidFill>
                  <a:schemeClr val="tx1">
                    <a:lumMod val="75000"/>
                    <a:lumOff val="25000"/>
                  </a:schemeClr>
                </a:solidFill>
              </a:rPr>
              <a:t>Beneficiary Module</a:t>
            </a:r>
            <a:r>
              <a:rPr lang="el-GR" sz="2100" dirty="0">
                <a:solidFill>
                  <a:schemeClr val="tx1">
                    <a:lumMod val="75000"/>
                    <a:lumOff val="25000"/>
                  </a:schemeClr>
                </a:solidFill>
              </a:rPr>
              <a:t>, αφού έχουν υποβληθεί προηγουμένως τα </a:t>
            </a:r>
            <a:r>
              <a:rPr lang="en-US" sz="2100" dirty="0">
                <a:solidFill>
                  <a:srgbClr val="E96B15"/>
                </a:solidFill>
              </a:rPr>
              <a:t>participant surveys</a:t>
            </a:r>
            <a:r>
              <a:rPr lang="el-GR" sz="2100" dirty="0">
                <a:solidFill>
                  <a:schemeClr val="tx1">
                    <a:lumMod val="75000"/>
                    <a:lumOff val="25000"/>
                  </a:schemeClr>
                </a:solidFill>
              </a:rPr>
              <a:t>. Πρέπει να συνοδεύεται από </a:t>
            </a:r>
            <a:r>
              <a:rPr lang="el-GR" sz="2100" dirty="0">
                <a:solidFill>
                  <a:srgbClr val="E96B15"/>
                </a:solidFill>
              </a:rPr>
              <a:t>αποδείξεις </a:t>
            </a:r>
            <a:r>
              <a:rPr lang="el-GR" sz="2100" dirty="0">
                <a:solidFill>
                  <a:schemeClr val="tx1">
                    <a:lumMod val="75000"/>
                    <a:lumOff val="25000"/>
                  </a:schemeClr>
                </a:solidFill>
              </a:rPr>
              <a:t>για δαπάνες που θα καλυφθούν στη βάση πραγματικών εξόδων (όλα τα υπόλοιπα αποδεικτικά όπως και τα έγγραφα κινητικότητας θα πρέπει να τηρούνται στον ηλεκτρονικό φάκελο που έχει δημιουργήσει ο οργανισμός και να διατίθενται στην ΕΥ, σε περίπτωση ελέγχου)</a:t>
            </a:r>
          </a:p>
          <a:p>
            <a:pPr algn="just">
              <a:buClr>
                <a:schemeClr val="tx1"/>
              </a:buClr>
            </a:pP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rgbClr val="E96B15"/>
                </a:solidFill>
              </a:rPr>
              <a:t>Βαθμολογείται</a:t>
            </a:r>
            <a:r>
              <a:rPr lang="el-GR" sz="2100" dirty="0">
                <a:solidFill>
                  <a:schemeClr val="tx1">
                    <a:lumMod val="75000"/>
                    <a:lumOff val="25000"/>
                  </a:schemeClr>
                </a:solidFill>
              </a:rPr>
              <a:t>. Εάν λάβει βαθμολογία κάτω από 60/100, εφαρμόζεται αποκοπή από την τελική πληρωμή στα οργανωτικά έξοδα. </a:t>
            </a:r>
          </a:p>
        </p:txBody>
      </p:sp>
      <p:sp>
        <p:nvSpPr>
          <p:cNvPr id="18" name="Rectangle 17"/>
          <p:cNvSpPr/>
          <p:nvPr/>
        </p:nvSpPr>
        <p:spPr>
          <a:xfrm>
            <a:off x="6374330" y="582612"/>
            <a:ext cx="2529915" cy="3658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Rectangle 32"/>
          <p:cNvSpPr/>
          <p:nvPr/>
        </p:nvSpPr>
        <p:spPr>
          <a:xfrm>
            <a:off x="5597721" y="1228840"/>
            <a:ext cx="1054199" cy="707886"/>
          </a:xfrm>
          <a:prstGeom prst="rect">
            <a:avLst/>
          </a:prstGeom>
        </p:spPr>
        <p:txBody>
          <a:bodyPr wrap="none">
            <a:spAutoFit/>
          </a:bodyPr>
          <a:lstStyle/>
          <a:p>
            <a:pPr algn="ctr"/>
            <a:r>
              <a:rPr lang="el-GR" sz="2000" dirty="0"/>
              <a:t>ΛΗΞΗ </a:t>
            </a:r>
          </a:p>
          <a:p>
            <a:pPr algn="ctr"/>
            <a:r>
              <a:rPr lang="el-GR" sz="2000" dirty="0"/>
              <a:t>ΣΧΕΔΙΟΥ</a:t>
            </a:r>
            <a:endParaRPr lang="en-GB" sz="2000" dirty="0"/>
          </a:p>
        </p:txBody>
      </p:sp>
      <p:sp>
        <p:nvSpPr>
          <p:cNvPr id="35" name="Isosceles Triangle 34"/>
          <p:cNvSpPr/>
          <p:nvPr/>
        </p:nvSpPr>
        <p:spPr>
          <a:xfrm rot="2708150">
            <a:off x="5948651" y="769365"/>
            <a:ext cx="367029" cy="367029"/>
          </a:xfrm>
          <a:prstGeom prst="triangle">
            <a:avLst>
              <a:gd name="adj" fmla="val 100000"/>
            </a:avLst>
          </a:prstGeom>
          <a:solidFill>
            <a:srgbClr val="1EA7AE"/>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6" name="Isosceles Triangle 35"/>
          <p:cNvSpPr/>
          <p:nvPr/>
        </p:nvSpPr>
        <p:spPr>
          <a:xfrm rot="2708150">
            <a:off x="8470185" y="753939"/>
            <a:ext cx="367029" cy="367029"/>
          </a:xfrm>
          <a:prstGeom prst="triangle">
            <a:avLst>
              <a:gd name="adj" fmla="val 100000"/>
            </a:avLst>
          </a:prstGeom>
          <a:solidFill>
            <a:srgbClr val="F4B183"/>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37" name="Rectangle 36"/>
          <p:cNvSpPr/>
          <p:nvPr/>
        </p:nvSpPr>
        <p:spPr>
          <a:xfrm>
            <a:off x="10085552" y="1227896"/>
            <a:ext cx="2091663" cy="1477328"/>
          </a:xfrm>
          <a:prstGeom prst="rect">
            <a:avLst/>
          </a:prstGeom>
        </p:spPr>
        <p:txBody>
          <a:bodyPr wrap="none">
            <a:spAutoFit/>
          </a:bodyPr>
          <a:lstStyle/>
          <a:p>
            <a:pPr algn="ctr"/>
            <a:r>
              <a:rPr lang="el-GR" dirty="0"/>
              <a:t>ΤΕΛΙΚΗ </a:t>
            </a:r>
          </a:p>
          <a:p>
            <a:pPr algn="ctr"/>
            <a:r>
              <a:rPr lang="el-GR" dirty="0"/>
              <a:t>ΠΛΗΡΩΜΗ</a:t>
            </a:r>
          </a:p>
          <a:p>
            <a:pPr algn="ctr"/>
            <a:r>
              <a:rPr lang="el-GR" b="1" dirty="0">
                <a:solidFill>
                  <a:srgbClr val="93436B"/>
                </a:solidFill>
              </a:rPr>
              <a:t>60 μέρες μετά </a:t>
            </a:r>
          </a:p>
          <a:p>
            <a:pPr algn="ctr"/>
            <a:r>
              <a:rPr lang="el-GR" b="1" dirty="0">
                <a:solidFill>
                  <a:srgbClr val="93436B"/>
                </a:solidFill>
              </a:rPr>
              <a:t>την υποβολή </a:t>
            </a:r>
          </a:p>
          <a:p>
            <a:pPr algn="ctr"/>
            <a:r>
              <a:rPr lang="el-GR" b="1" dirty="0">
                <a:solidFill>
                  <a:srgbClr val="93436B"/>
                </a:solidFill>
              </a:rPr>
              <a:t>της τελικής έκθεσης</a:t>
            </a:r>
            <a:endParaRPr lang="en-GB" b="1" dirty="0">
              <a:solidFill>
                <a:srgbClr val="93436B"/>
              </a:solidFill>
            </a:endParaRPr>
          </a:p>
        </p:txBody>
      </p:sp>
      <p:sp>
        <p:nvSpPr>
          <p:cNvPr id="39" name="Rectangle 38"/>
          <p:cNvSpPr/>
          <p:nvPr/>
        </p:nvSpPr>
        <p:spPr>
          <a:xfrm>
            <a:off x="661756" y="579664"/>
            <a:ext cx="5728983" cy="381632"/>
          </a:xfrm>
          <a:prstGeom prst="rect">
            <a:avLst/>
          </a:prstGeom>
          <a:gradFill flip="none" rotWithShape="1">
            <a:gsLst>
              <a:gs pos="0">
                <a:schemeClr val="accent1">
                  <a:lumMod val="5000"/>
                  <a:lumOff val="95000"/>
                </a:schemeClr>
              </a:gs>
              <a:gs pos="74000">
                <a:srgbClr val="1EA7AE"/>
              </a:gs>
              <a:gs pos="83000">
                <a:srgbClr val="1EA7AE"/>
              </a:gs>
              <a:gs pos="90905">
                <a:srgbClr val="1EA7AE"/>
              </a:gs>
              <a:gs pos="100000">
                <a:srgbClr val="1EA7A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TextBox 41"/>
          <p:cNvSpPr txBox="1"/>
          <p:nvPr/>
        </p:nvSpPr>
        <p:spPr>
          <a:xfrm>
            <a:off x="668833" y="1022208"/>
            <a:ext cx="301686" cy="369332"/>
          </a:xfrm>
          <a:prstGeom prst="rect">
            <a:avLst/>
          </a:prstGeom>
          <a:noFill/>
        </p:spPr>
        <p:txBody>
          <a:bodyPr wrap="none" rtlCol="0">
            <a:spAutoFit/>
          </a:bodyPr>
          <a:lstStyle/>
          <a:p>
            <a:r>
              <a:rPr lang="el-GR" dirty="0">
                <a:solidFill>
                  <a:schemeClr val="bg1"/>
                </a:solidFill>
              </a:rPr>
              <a:t>1</a:t>
            </a:r>
            <a:endParaRPr lang="en-GB" dirty="0">
              <a:solidFill>
                <a:schemeClr val="bg1"/>
              </a:solidFill>
            </a:endParaRPr>
          </a:p>
        </p:txBody>
      </p:sp>
      <p:sp>
        <p:nvSpPr>
          <p:cNvPr id="46" name="TextBox 45"/>
          <p:cNvSpPr txBox="1"/>
          <p:nvPr/>
        </p:nvSpPr>
        <p:spPr>
          <a:xfrm>
            <a:off x="2353008" y="1043230"/>
            <a:ext cx="301686" cy="369332"/>
          </a:xfrm>
          <a:prstGeom prst="rect">
            <a:avLst/>
          </a:prstGeom>
          <a:noFill/>
        </p:spPr>
        <p:txBody>
          <a:bodyPr wrap="none" rtlCol="0">
            <a:spAutoFit/>
          </a:bodyPr>
          <a:lstStyle/>
          <a:p>
            <a:r>
              <a:rPr lang="el-GR" dirty="0">
                <a:solidFill>
                  <a:schemeClr val="bg1"/>
                </a:solidFill>
              </a:rPr>
              <a:t>3</a:t>
            </a:r>
            <a:endParaRPr lang="en-GB" dirty="0">
              <a:solidFill>
                <a:schemeClr val="bg1"/>
              </a:solidFill>
            </a:endParaRPr>
          </a:p>
        </p:txBody>
      </p:sp>
      <p:sp>
        <p:nvSpPr>
          <p:cNvPr id="62" name="TextBox 61"/>
          <p:cNvSpPr txBox="1"/>
          <p:nvPr/>
        </p:nvSpPr>
        <p:spPr>
          <a:xfrm>
            <a:off x="8444347" y="59196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
        <p:nvSpPr>
          <p:cNvPr id="63" name="Rectangle 62"/>
          <p:cNvSpPr/>
          <p:nvPr/>
        </p:nvSpPr>
        <p:spPr>
          <a:xfrm>
            <a:off x="7630132" y="1219176"/>
            <a:ext cx="2121157" cy="1477328"/>
          </a:xfrm>
          <a:prstGeom prst="rect">
            <a:avLst/>
          </a:prstGeom>
        </p:spPr>
        <p:txBody>
          <a:bodyPr wrap="none">
            <a:spAutoFit/>
          </a:bodyPr>
          <a:lstStyle/>
          <a:p>
            <a:pPr algn="ctr"/>
            <a:r>
              <a:rPr lang="el-GR" dirty="0"/>
              <a:t>ΚΑΤΑΘΕΣΗ </a:t>
            </a:r>
          </a:p>
          <a:p>
            <a:pPr algn="ctr"/>
            <a:r>
              <a:rPr lang="el-GR" dirty="0"/>
              <a:t>ΤΕΛΙΚΗΣ</a:t>
            </a:r>
          </a:p>
          <a:p>
            <a:pPr algn="ctr"/>
            <a:r>
              <a:rPr lang="el-GR" dirty="0"/>
              <a:t>ΕΚΘΕΣΗΣ</a:t>
            </a:r>
          </a:p>
          <a:p>
            <a:pPr algn="ctr"/>
            <a:r>
              <a:rPr lang="el-GR" b="1" dirty="0">
                <a:solidFill>
                  <a:srgbClr val="E96B15"/>
                </a:solidFill>
              </a:rPr>
              <a:t>60 μέρες μετά </a:t>
            </a:r>
          </a:p>
          <a:p>
            <a:pPr algn="ctr"/>
            <a:r>
              <a:rPr lang="el-GR" b="1" dirty="0">
                <a:solidFill>
                  <a:srgbClr val="E96B15"/>
                </a:solidFill>
              </a:rPr>
              <a:t>τη λήξη του σχεδίου</a:t>
            </a:r>
            <a:endParaRPr lang="en-GB" b="1" dirty="0">
              <a:solidFill>
                <a:srgbClr val="E96B15"/>
              </a:solidFill>
            </a:endParaRPr>
          </a:p>
        </p:txBody>
      </p:sp>
      <p:sp>
        <p:nvSpPr>
          <p:cNvPr id="64" name="Rectangle 63"/>
          <p:cNvSpPr/>
          <p:nvPr/>
        </p:nvSpPr>
        <p:spPr>
          <a:xfrm>
            <a:off x="8903894" y="582574"/>
            <a:ext cx="2529915" cy="365804"/>
          </a:xfrm>
          <a:prstGeom prst="rect">
            <a:avLst/>
          </a:prstGeom>
          <a:solidFill>
            <a:srgbClr val="BA6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5" name="Isosceles Triangle 64"/>
          <p:cNvSpPr/>
          <p:nvPr/>
        </p:nvSpPr>
        <p:spPr>
          <a:xfrm rot="2708150">
            <a:off x="10992673" y="760020"/>
            <a:ext cx="367029" cy="367029"/>
          </a:xfrm>
          <a:prstGeom prst="triangle">
            <a:avLst>
              <a:gd name="adj" fmla="val 100000"/>
            </a:avLst>
          </a:prstGeom>
          <a:solidFill>
            <a:srgbClr val="BA669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US"/>
          </a:p>
        </p:txBody>
      </p:sp>
      <p:sp>
        <p:nvSpPr>
          <p:cNvPr id="66" name="TextBox 65"/>
          <p:cNvSpPr txBox="1"/>
          <p:nvPr/>
        </p:nvSpPr>
        <p:spPr>
          <a:xfrm>
            <a:off x="10968740" y="58257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Tree>
    <p:extLst>
      <p:ext uri="{BB962C8B-B14F-4D97-AF65-F5344CB8AC3E}">
        <p14:creationId xmlns:p14="http://schemas.microsoft.com/office/powerpoint/2010/main" val="24322110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4413C-AEA0-0C3B-EA1D-44D21178B14A}"/>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E4707EA-9D96-07A1-5E9D-B61022E1BAA5}"/>
              </a:ext>
            </a:extLst>
          </p:cNvPr>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D656BA39-CBB4-DB5F-2C16-35D495D6BC36}"/>
              </a:ext>
            </a:extLst>
          </p:cNvPr>
          <p:cNvGrpSpPr/>
          <p:nvPr/>
        </p:nvGrpSpPr>
        <p:grpSpPr>
          <a:xfrm rot="10800000">
            <a:off x="4632960" y="-35390"/>
            <a:ext cx="7559040" cy="483216"/>
            <a:chOff x="0" y="0"/>
            <a:chExt cx="6023006" cy="1453896"/>
          </a:xfrm>
        </p:grpSpPr>
        <p:sp>
          <p:nvSpPr>
            <p:cNvPr id="30" name="Rectangle 29">
              <a:extLst>
                <a:ext uri="{FF2B5EF4-FFF2-40B4-BE49-F238E27FC236}">
                  <a16:creationId xmlns:a16="http://schemas.microsoft.com/office/drawing/2014/main" id="{9F9228C2-FAE3-2C8A-6562-7974937F90DB}"/>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4AFE2642-5A36-A204-C32B-DE9AE59DA74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A2BC835C-EBE9-21CB-BEA0-E2EE08D0C87B}"/>
              </a:ext>
            </a:extLst>
          </p:cNvPr>
          <p:cNvSpPr txBox="1"/>
          <p:nvPr/>
        </p:nvSpPr>
        <p:spPr>
          <a:xfrm>
            <a:off x="519714" y="-13839"/>
            <a:ext cx="3277307"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ΚΛΕΙΣΙΜΟ ΣΧΕΔΙΟΥ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4253426-DDA3-8B3C-4EDA-D1F8D4437D18}"/>
              </a:ext>
            </a:extLst>
          </p:cNvPr>
          <p:cNvSpPr txBox="1"/>
          <p:nvPr/>
        </p:nvSpPr>
        <p:spPr>
          <a:xfrm>
            <a:off x="631474" y="320826"/>
            <a:ext cx="11030348" cy="707116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100" b="1" i="0" u="none" strike="noStrike" kern="1200" cap="none" spc="0" normalizeH="0" baseline="0" noProof="0" dirty="0">
                <a:ln>
                  <a:noFill/>
                </a:ln>
                <a:solidFill>
                  <a:srgbClr val="BA6690"/>
                </a:solidFill>
                <a:effectLst/>
                <a:uLnTx/>
                <a:uFillTx/>
                <a:latin typeface="Calibri" panose="020F0502020204030204"/>
                <a:ea typeface="+mn-ea"/>
                <a:cs typeface="+mn-cs"/>
              </a:rPr>
              <a:t>ΤΕΛΙΚΗ ΠΛΗΡΩΜΗ:</a:t>
            </a:r>
          </a:p>
          <a:p>
            <a:pPr marL="285750" marR="0" lvl="0" indent="-285750" algn="just"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 ή και αργότερα στη περίπτωση που η τελική έκθεση παρουσιάζει ελλείψεις.</a:t>
            </a:r>
          </a:p>
          <a:p>
            <a:pPr marL="0" marR="0" lvl="0" indent="0" algn="just" defTabSz="914400" rtl="0" eaLnBrk="1" fontAlgn="auto" latinLnBrk="0" hangingPunct="1">
              <a:lnSpc>
                <a:spcPct val="100000"/>
              </a:lnSpc>
              <a:spcBef>
                <a:spcPts val="0"/>
              </a:spcBef>
              <a:spcAft>
                <a:spcPts val="0"/>
              </a:spcAft>
              <a:buClr>
                <a:prstClr val="black"/>
              </a:buClr>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Το τελικό ποσό επιχορήγησης καθορίζεται βάσει των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επιλέξιμων κινητικοτήτων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πραγματοποιήθηκαν</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και βάσει του ποσοστού απορρόφησης της συνολικής επιχορήγησης.</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To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τελικό ποσό επιχορήγησης δεν μπορεί να ξεπερνά το ποσό που αναγράφεται στη Συμφωνία Επιχορήγησης.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Ενδεχόμενη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μείωση της τελικής πληρωμής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λόγω:</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επιλέξιμων κινητικοτήτων</a:t>
            </a:r>
          </a:p>
          <a:p>
            <a:pPr marL="742950" lvl="1" indent="-285750" algn="just">
              <a:buFont typeface="Wingdings" panose="05000000000000000000" pitchFamily="2" charset="2"/>
              <a:buChar char="ü"/>
              <a:defRPr/>
            </a:pPr>
            <a:r>
              <a:rPr lang="el-GR" sz="2000" dirty="0">
                <a:solidFill>
                  <a:prstClr val="black">
                    <a:lumMod val="75000"/>
                    <a:lumOff val="25000"/>
                  </a:prstClr>
                </a:solidFill>
              </a:rPr>
              <a:t>πλημμελούς ή μερικής ή καθυστερημένης εφαρμογής του Σχεδίου (μπορεί να διαπιστωθεί από την Εθνική Υπηρεσία βάσει της τελικής έκθεσης που υποβάλλεται από τον δικαιούχο ή οποιασδήποτε άλλης σχετικής πηγής, συμπεριλαμβανομένων των εκθέσεων των συμμετεχόντων, επισκέψεων παρακολούθησης, εκθέσεων διαπίστευσης, επιτόπιων ελέγχων που διενεργούνται από την Εθνική Υπηρεσία κ.ά.)</a:t>
            </a:r>
            <a:endParaRPr lang="en-US" sz="2000" dirty="0">
              <a:solidFill>
                <a:prstClr val="black">
                  <a:lumMod val="75000"/>
                  <a:lumOff val="25000"/>
                </a:prstClr>
              </a:solidFill>
            </a:endParaRPr>
          </a:p>
          <a:p>
            <a:pPr marL="742950" lvl="1" indent="-285750" algn="just">
              <a:buFont typeface="Wingdings" panose="05000000000000000000" pitchFamily="2" charset="2"/>
              <a:buChar char="ü"/>
              <a:defRPr/>
            </a:pPr>
            <a:r>
              <a:rPr lang="el-GR" sz="2000" dirty="0">
                <a:solidFill>
                  <a:prstClr val="black">
                    <a:lumMod val="75000"/>
                    <a:lumOff val="25000"/>
                  </a:prstClr>
                </a:solidFill>
              </a:rPr>
              <a:t>μη υποβολής των απαραίτητων εγγράφων / στοιχείων</a:t>
            </a:r>
          </a:p>
          <a:p>
            <a:pPr marL="742950" lvl="1" indent="-285750" algn="just">
              <a:buFont typeface="Wingdings" panose="05000000000000000000" pitchFamily="2" charset="2"/>
              <a:buChar char="ü"/>
              <a:defRPr/>
            </a:pPr>
            <a:r>
              <a:rPr lang="el-GR" sz="2000" dirty="0">
                <a:solidFill>
                  <a:prstClr val="black">
                    <a:lumMod val="75000"/>
                    <a:lumOff val="25000"/>
                  </a:prstClr>
                </a:solidFill>
              </a:rPr>
              <a:t>χαμηλής βαθμολογίας τελικής έκθεσης </a:t>
            </a:r>
          </a:p>
          <a:p>
            <a:pPr marL="742950" lvl="1" indent="-285750" algn="just">
              <a:buFont typeface="Wingdings" panose="05000000000000000000" pitchFamily="2" charset="2"/>
              <a:buChar char="ü"/>
              <a:defRPr/>
            </a:pPr>
            <a:r>
              <a:rPr lang="el-GR" sz="2400" dirty="0">
                <a:solidFill>
                  <a:prstClr val="black">
                    <a:lumMod val="75000"/>
                    <a:lumOff val="25000"/>
                  </a:prstClr>
                </a:solidFill>
              </a:rPr>
              <a:t> </a:t>
            </a:r>
            <a:r>
              <a:rPr lang="el-GR" sz="2000" dirty="0">
                <a:solidFill>
                  <a:prstClr val="black">
                    <a:lumMod val="75000"/>
                    <a:lumOff val="25000"/>
                  </a:prstClr>
                </a:solidFill>
              </a:rPr>
              <a:t>μη τήρησης των προτύπων ποιότητας Ε</a:t>
            </a:r>
            <a:r>
              <a:rPr lang="en-US" sz="2000" dirty="0" err="1">
                <a:solidFill>
                  <a:prstClr val="black">
                    <a:lumMod val="75000"/>
                    <a:lumOff val="25000"/>
                  </a:prstClr>
                </a:solidFill>
              </a:rPr>
              <a:t>rasmus</a:t>
            </a:r>
            <a:endParaRPr lang="el-GR" sz="2000" dirty="0">
              <a:solidFill>
                <a:prstClr val="black">
                  <a:lumMod val="75000"/>
                  <a:lumOff val="25000"/>
                </a:prstClr>
              </a:solidFill>
            </a:endParaRPr>
          </a:p>
          <a:p>
            <a:pPr marL="742950" lvl="1" indent="-285750" algn="just">
              <a:buFont typeface="Wingdings" panose="05000000000000000000" pitchFamily="2" charset="2"/>
              <a:buChar char="ü"/>
              <a:defRPr/>
            </a:pPr>
            <a:r>
              <a:rPr lang="el-GR" sz="2000" dirty="0">
                <a:solidFill>
                  <a:prstClr val="black">
                    <a:lumMod val="75000"/>
                    <a:lumOff val="25000"/>
                  </a:prstClr>
                </a:solidFill>
              </a:rPr>
              <a:t>δόλου/απάτης</a:t>
            </a:r>
          </a:p>
          <a:p>
            <a:pPr marL="742950" lvl="1" indent="-285750" algn="just">
              <a:buFont typeface="Wingdings" panose="05000000000000000000" pitchFamily="2" charset="2"/>
              <a:buChar char="ü"/>
              <a:defRPr/>
            </a:pPr>
            <a:r>
              <a:rPr lang="el-GR" sz="2000" dirty="0">
                <a:solidFill>
                  <a:prstClr val="black">
                    <a:lumMod val="75000"/>
                    <a:lumOff val="25000"/>
                  </a:prstClr>
                </a:solidFill>
              </a:rPr>
              <a:t>παραβιάσεων συγκεκριμένων άρθρων της Συμφωνίας</a:t>
            </a:r>
            <a:endParaRPr lang="en-US" sz="2000" dirty="0">
              <a:solidFill>
                <a:prstClr val="black">
                  <a:lumMod val="75000"/>
                  <a:lumOff val="25000"/>
                </a:prstClr>
              </a:solidFill>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13FAD259-A5B4-1889-B1D2-BC80A2091E21}"/>
              </a:ext>
            </a:extLst>
          </p:cNvPr>
          <p:cNvSpPr txBox="1"/>
          <p:nvPr/>
        </p:nvSpPr>
        <p:spPr>
          <a:xfrm>
            <a:off x="10968740" y="58257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81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3242041" cy="492443"/>
          </a:xfrm>
          <a:prstGeom prst="rect">
            <a:avLst/>
          </a:prstGeom>
          <a:noFill/>
        </p:spPr>
        <p:txBody>
          <a:bodyPr wrap="none" rtlCol="0">
            <a:spAutoFit/>
          </a:bodyPr>
          <a:lstStyle/>
          <a:p>
            <a:r>
              <a:rPr lang="el-GR" sz="2600" b="1" dirty="0">
                <a:solidFill>
                  <a:schemeClr val="bg1"/>
                </a:solidFill>
              </a:rPr>
              <a:t>ΕΙΔΗ ΚΙΝΗΤΙΚΟΤΗΤΩΝ</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8" name="Group 7"/>
          <p:cNvGrpSpPr/>
          <p:nvPr/>
        </p:nvGrpSpPr>
        <p:grpSpPr>
          <a:xfrm>
            <a:off x="5761702" y="3981242"/>
            <a:ext cx="2964918" cy="2013158"/>
            <a:chOff x="7448380" y="4019044"/>
            <a:chExt cx="2964918" cy="2013158"/>
          </a:xfrm>
        </p:grpSpPr>
        <p:sp>
          <p:nvSpPr>
            <p:cNvPr id="15" name="Rectangle 14"/>
            <p:cNvSpPr/>
            <p:nvPr/>
          </p:nvSpPr>
          <p:spPr>
            <a:xfrm>
              <a:off x="7448380" y="4110356"/>
              <a:ext cx="2964918" cy="53911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64358" y="4649474"/>
              <a:ext cx="2945500" cy="1382728"/>
            </a:xfrm>
            <a:prstGeom prst="rect">
              <a:avLst/>
            </a:prstGeom>
            <a:solidFill>
              <a:srgbClr val="5B9BD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5B9BD5"/>
                  </a:solidFill>
                </a:rPr>
                <a:t>Συνδυασμός φυσικής και εικονικής </a:t>
              </a:r>
              <a:r>
                <a:rPr lang="el-GR" sz="2000" dirty="0">
                  <a:solidFill>
                    <a:srgbClr val="5B9BD5"/>
                  </a:solidFill>
                </a:rPr>
                <a:t>(διαδικτυακής) κινητικότητας</a:t>
              </a:r>
            </a:p>
          </p:txBody>
        </p:sp>
        <p:sp>
          <p:nvSpPr>
            <p:cNvPr id="22" name="TextBox 21"/>
            <p:cNvSpPr txBox="1"/>
            <p:nvPr/>
          </p:nvSpPr>
          <p:spPr>
            <a:xfrm>
              <a:off x="7460918" y="4019044"/>
              <a:ext cx="2929520" cy="630429"/>
            </a:xfrm>
            <a:prstGeom prst="rect">
              <a:avLst/>
            </a:prstGeom>
            <a:noFill/>
          </p:spPr>
          <p:txBody>
            <a:bodyPr wrap="square" rtlCol="0">
              <a:spAutoFit/>
            </a:bodyPr>
            <a:lstStyle>
              <a:defPPr>
                <a:defRPr lang="en-US"/>
              </a:defPPr>
              <a:lvl1pPr lvl="0">
                <a:lnSpc>
                  <a:spcPct val="150000"/>
                </a:lnSpc>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l-GR" dirty="0"/>
                <a:t>ΜΕΙΚΤΕΣ</a:t>
              </a:r>
            </a:p>
          </p:txBody>
        </p:sp>
      </p:grpSp>
      <p:grpSp>
        <p:nvGrpSpPr>
          <p:cNvPr id="38" name="Group 37"/>
          <p:cNvGrpSpPr/>
          <p:nvPr/>
        </p:nvGrpSpPr>
        <p:grpSpPr>
          <a:xfrm>
            <a:off x="756813" y="3981242"/>
            <a:ext cx="2964918" cy="1921845"/>
            <a:chOff x="1361538" y="4110357"/>
            <a:chExt cx="2964918" cy="1921845"/>
          </a:xfrm>
        </p:grpSpPr>
        <p:sp>
          <p:nvSpPr>
            <p:cNvPr id="27" name="Rectangle 26"/>
            <p:cNvSpPr/>
            <p:nvPr/>
          </p:nvSpPr>
          <p:spPr>
            <a:xfrm>
              <a:off x="1361538" y="4110357"/>
              <a:ext cx="2964918" cy="53911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a:t>
              </a:r>
              <a:endParaRPr lang="en-GB" sz="2600" b="1" dirty="0"/>
            </a:p>
          </p:txBody>
        </p:sp>
        <p:sp>
          <p:nvSpPr>
            <p:cNvPr id="29" name="Rectangle 28"/>
            <p:cNvSpPr/>
            <p:nvPr/>
          </p:nvSpPr>
          <p:spPr>
            <a:xfrm>
              <a:off x="1380956" y="4649474"/>
              <a:ext cx="2945500" cy="1382728"/>
            </a:xfrm>
            <a:prstGeom prst="rect">
              <a:avLst/>
            </a:prstGeom>
            <a:solidFill>
              <a:srgbClr val="70AD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Ο δικαιούχος</a:t>
              </a:r>
              <a:r>
                <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rPr>
                <a:t> o</a:t>
              </a:r>
              <a:r>
                <a:rPr lang="el-GR" sz="2000" dirty="0" err="1">
                  <a:solidFill>
                    <a:srgbClr val="70AD47"/>
                  </a:solidFill>
                  <a:latin typeface="Calibri" panose="020F0502020204030204" pitchFamily="34" charset="0"/>
                  <a:ea typeface="Calibri" panose="020F0502020204030204" pitchFamily="34" charset="0"/>
                  <a:cs typeface="Calibri" panose="020F0502020204030204" pitchFamily="34" charset="0"/>
                </a:rPr>
                <a:t>ργανισμός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λειτουργεί </a:t>
              </a:r>
              <a:endPar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ΥΠΟΔΟΧΗΣ.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37" name="Group 36"/>
          <p:cNvGrpSpPr/>
          <p:nvPr/>
        </p:nvGrpSpPr>
        <p:grpSpPr>
          <a:xfrm>
            <a:off x="799217" y="1134482"/>
            <a:ext cx="2945499" cy="1941146"/>
            <a:chOff x="1361538" y="806678"/>
            <a:chExt cx="2945499" cy="1941146"/>
          </a:xfrm>
        </p:grpSpPr>
        <p:sp>
          <p:nvSpPr>
            <p:cNvPr id="25" name="Rectangle 24"/>
            <p:cNvSpPr/>
            <p:nvPr/>
          </p:nvSpPr>
          <p:spPr>
            <a:xfrm>
              <a:off x="1361538" y="895378"/>
              <a:ext cx="2945499" cy="5417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759353"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ΕΞΕΡΧΟΜΕΝΕΣ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1361539" y="1394128"/>
              <a:ext cx="2945498" cy="1353696"/>
            </a:xfrm>
            <a:prstGeom prst="rect">
              <a:avLst/>
            </a:prstGeom>
            <a:solidFill>
              <a:srgbClr val="1EA7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Ο δικαιούχος οργανισμός λειτουργεί </a:t>
              </a:r>
              <a:endParaRPr lang="en-GB" sz="2000" dirty="0">
                <a:solidFill>
                  <a:srgbClr val="168586"/>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ΑΠΟΣΤΟΛΗΣ.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9" name="Group 8"/>
          <p:cNvGrpSpPr/>
          <p:nvPr/>
        </p:nvGrpSpPr>
        <p:grpSpPr>
          <a:xfrm>
            <a:off x="5821244" y="1134482"/>
            <a:ext cx="3125777" cy="1986138"/>
            <a:chOff x="7444939" y="806678"/>
            <a:chExt cx="3125777" cy="1986138"/>
          </a:xfrm>
        </p:grpSpPr>
        <p:sp>
          <p:nvSpPr>
            <p:cNvPr id="16" name="TextBox 15"/>
            <p:cNvSpPr txBox="1"/>
            <p:nvPr/>
          </p:nvSpPr>
          <p:spPr>
            <a:xfrm>
              <a:off x="8023032" y="840199"/>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p:cNvSpPr/>
            <p:nvPr/>
          </p:nvSpPr>
          <p:spPr>
            <a:xfrm>
              <a:off x="7444940" y="1452529"/>
              <a:ext cx="2945498" cy="1340287"/>
            </a:xfrm>
            <a:prstGeom prst="rect">
              <a:avLst/>
            </a:prstGeom>
            <a:solidFill>
              <a:srgbClr val="4EC4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EC48D"/>
                  </a:solidFill>
                </a:rPr>
                <a:t>Πραγματοποιούνται με </a:t>
              </a:r>
              <a:r>
                <a:rPr lang="el-GR" sz="2000" b="1" dirty="0">
                  <a:solidFill>
                    <a:srgbClr val="4EC48D"/>
                  </a:solidFill>
                </a:rPr>
                <a:t>φυσική παρουσία </a:t>
              </a:r>
              <a:r>
                <a:rPr lang="el-GR" sz="2000" dirty="0">
                  <a:solidFill>
                    <a:srgbClr val="4EC48D"/>
                  </a:solidFill>
                </a:rPr>
                <a:t>των συμμετεχόντων </a:t>
              </a:r>
            </a:p>
          </p:txBody>
        </p:sp>
        <p:sp>
          <p:nvSpPr>
            <p:cNvPr id="35" name="Rectangle 34"/>
            <p:cNvSpPr/>
            <p:nvPr/>
          </p:nvSpPr>
          <p:spPr>
            <a:xfrm>
              <a:off x="7444939" y="893364"/>
              <a:ext cx="2945499" cy="559165"/>
            </a:xfrm>
            <a:prstGeom prst="rect">
              <a:avLst/>
            </a:prstGeom>
            <a:solidFill>
              <a:srgbClr val="4EC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8183890"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0" name="Straight Connector 39"/>
          <p:cNvCxnSpPr/>
          <p:nvPr/>
        </p:nvCxnSpPr>
        <p:spPr>
          <a:xfrm>
            <a:off x="4867651" y="895378"/>
            <a:ext cx="0" cy="54417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654DC15-D90B-2D7C-B467-FC8BAC98C5C5}"/>
              </a:ext>
            </a:extLst>
          </p:cNvPr>
          <p:cNvSpPr/>
          <p:nvPr/>
        </p:nvSpPr>
        <p:spPr>
          <a:xfrm>
            <a:off x="9538872" y="1908083"/>
            <a:ext cx="2141936" cy="3139321"/>
          </a:xfrm>
          <a:prstGeom prst="rect">
            <a:avLst/>
          </a:prstGeom>
        </p:spPr>
        <p:txBody>
          <a:bodyPr wrap="square">
            <a:spAutoFit/>
          </a:bodyPr>
          <a:lstStyle/>
          <a:p>
            <a:pPr algn="ctr"/>
            <a:r>
              <a:rPr lang="el-GR" b="1" dirty="0">
                <a:solidFill>
                  <a:srgbClr val="FF0000"/>
                </a:solidFill>
              </a:rPr>
              <a:t>! </a:t>
            </a:r>
            <a:r>
              <a:rPr lang="el-GR" b="1" dirty="0"/>
              <a:t>Η ελάχιστη και μέγιστη διάρκεια των δραστηριοτήτων</a:t>
            </a:r>
            <a:r>
              <a:rPr lang="en-US" b="1" dirty="0"/>
              <a:t>,</a:t>
            </a:r>
            <a:r>
              <a:rPr lang="el-GR" b="1" dirty="0"/>
              <a:t> όπως αυτή ορίζεται </a:t>
            </a:r>
            <a:r>
              <a:rPr lang="el-GR" b="1" dirty="0">
                <a:hlinkClick r:id="rId4"/>
              </a:rPr>
              <a:t>στον Οδηγό </a:t>
            </a:r>
          </a:p>
          <a:p>
            <a:pPr algn="ctr"/>
            <a:r>
              <a:rPr lang="el-GR" b="1" dirty="0">
                <a:hlinkClick r:id="rId4"/>
              </a:rPr>
              <a:t>του Προγράμματος</a:t>
            </a:r>
            <a:r>
              <a:rPr lang="el-GR" b="1" dirty="0"/>
              <a:t>, αφορά μόνο το φυσικό κομμάτι των δραστηριοτήτων</a:t>
            </a:r>
          </a:p>
          <a:p>
            <a:pPr algn="ctr"/>
            <a:endParaRPr lang="el-GR" b="1" dirty="0"/>
          </a:p>
        </p:txBody>
      </p:sp>
    </p:spTree>
    <p:extLst>
      <p:ext uri="{BB962C8B-B14F-4D97-AF65-F5344CB8AC3E}">
        <p14:creationId xmlns:p14="http://schemas.microsoft.com/office/powerpoint/2010/main" val="2892573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519714" y="-13839"/>
            <a:ext cx="3277307"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ΚΛΕΙΣΙΜΟ ΣΧΕΔΙΟΥ (3)</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31474" y="447826"/>
            <a:ext cx="11030348" cy="362406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100" b="1" i="0" u="none" strike="noStrike" kern="1200" cap="none" spc="0" normalizeH="0" baseline="0" noProof="0" dirty="0">
                <a:ln>
                  <a:noFill/>
                </a:ln>
                <a:solidFill>
                  <a:srgbClr val="BA6690"/>
                </a:solidFill>
                <a:effectLst/>
                <a:uLnTx/>
                <a:uFillTx/>
                <a:latin typeface="Calibri" panose="020F0502020204030204"/>
                <a:ea typeface="+mn-ea"/>
                <a:cs typeface="+mn-cs"/>
              </a:rPr>
              <a:t>ΤΕΛΙΚΗ ΠΛΗΡΩΜΗ:</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Ενδεχόμενο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επιστροφής ποσού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έχει δοθεί ως προκαταβολή:</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που οι επιλέξιμες δραστηριότητες καλύπτουν ποσό λιγότερο του 80% του συνολικού ποσού</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Οι καταθέσεις γίνονται πάντα στον λογαριασμό του οργανισμού, που είναι παράρτημα της ΣΕ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αλλαγής να ενημερώνεται η ΕΥ και να </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επικαιροποιείται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το </a:t>
            </a: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ORS</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l-GR" sz="2000" dirty="0">
              <a:solidFill>
                <a:prstClr val="black">
                  <a:lumMod val="75000"/>
                  <a:lumOff val="25000"/>
                </a:prstClr>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6" name="TextBox 65"/>
          <p:cNvSpPr txBox="1"/>
          <p:nvPr/>
        </p:nvSpPr>
        <p:spPr>
          <a:xfrm>
            <a:off x="10968740" y="58257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Red Distressed Final Payment Stamp on White Background Isolated Notification Resource. An isolated image showcases a red, distressed FINAL PAYMENT stamp, diagonally positioned on a white background, providing a clean graphic for notification purposes">
            <a:extLst>
              <a:ext uri="{FF2B5EF4-FFF2-40B4-BE49-F238E27FC236}">
                <a16:creationId xmlns:a16="http://schemas.microsoft.com/office/drawing/2014/main" id="{786D2134-8C3B-8469-61F4-AD545068145E}"/>
              </a:ext>
            </a:extLst>
          </p:cNvPr>
          <p:cNvPicPr>
            <a:picLocks noChangeAspect="1"/>
          </p:cNvPicPr>
          <p:nvPr/>
        </p:nvPicPr>
        <p:blipFill>
          <a:blip r:embed="rId3"/>
          <a:stretch>
            <a:fillRect/>
          </a:stretch>
        </p:blipFill>
        <p:spPr>
          <a:xfrm>
            <a:off x="3636819" y="3688772"/>
            <a:ext cx="4128680" cy="2905558"/>
          </a:xfrm>
          <a:prstGeom prst="rect">
            <a:avLst/>
          </a:prstGeom>
          <a:solidFill>
            <a:srgbClr val="168586"/>
          </a:solidFill>
        </p:spPr>
      </p:pic>
    </p:spTree>
    <p:extLst>
      <p:ext uri="{BB962C8B-B14F-4D97-AF65-F5344CB8AC3E}">
        <p14:creationId xmlns:p14="http://schemas.microsoft.com/office/powerpoint/2010/main" val="3336293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87725"/>
            <a:ext cx="4825637" cy="1405769"/>
          </a:xfrm>
          <a:prstGeom prst="rect">
            <a:avLst/>
          </a:prstGeom>
          <a:noFill/>
        </p:spPr>
        <p:txBody>
          <a:bodyPr wrap="square" rtlCol="0">
            <a:spAutoFit/>
          </a:bodyPr>
          <a:lstStyle/>
          <a:p>
            <a:pPr>
              <a:lnSpc>
                <a:spcPct val="150000"/>
              </a:lnSpc>
            </a:pPr>
            <a:r>
              <a:rPr lang="el-GR" sz="3000" b="1" dirty="0">
                <a:solidFill>
                  <a:schemeClr val="bg1"/>
                </a:solidFill>
              </a:rPr>
              <a:t>9. ΑΛΛΑΓΕΣ - ΤΡΟΠΟΠΟΙΗΣΕΙΣ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ΔΙΑΠΙΣΤΕΥΜΕΝΩΝ ΣΧΕΔΙΩΝ (ΚΑ121)</a:t>
            </a:r>
            <a:endParaRPr lang="en-GB" sz="2000" b="1" dirty="0">
              <a:solidFill>
                <a:schemeClr val="bg1"/>
              </a:solidFill>
            </a:endParaRPr>
          </a:p>
        </p:txBody>
      </p:sp>
    </p:spTree>
    <p:extLst>
      <p:ext uri="{BB962C8B-B14F-4D97-AF65-F5344CB8AC3E}">
        <p14:creationId xmlns:p14="http://schemas.microsoft.com/office/powerpoint/2010/main" val="2415891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01607" y="-15615"/>
            <a:ext cx="530138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 ΤΡΟΠΟΠΟΙΗΣΕΙΣ ΣΧΕΔΙΩΝ</a:t>
            </a:r>
            <a:endParaRPr lang="en-GB" dirty="0"/>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grpSp>
        <p:nvGrpSpPr>
          <p:cNvPr id="3" name="Group 2"/>
          <p:cNvGrpSpPr/>
          <p:nvPr/>
        </p:nvGrpSpPr>
        <p:grpSpPr>
          <a:xfrm>
            <a:off x="406070" y="699727"/>
            <a:ext cx="5325155" cy="900379"/>
            <a:chOff x="372213" y="801005"/>
            <a:chExt cx="5325155" cy="900379"/>
          </a:xfrm>
        </p:grpSpPr>
        <p:sp>
          <p:nvSpPr>
            <p:cNvPr id="9" name="Rounded Rectangle 8"/>
            <p:cNvSpPr/>
            <p:nvPr/>
          </p:nvSpPr>
          <p:spPr>
            <a:xfrm>
              <a:off x="439669" y="841008"/>
              <a:ext cx="5257699" cy="860376"/>
            </a:xfrm>
            <a:prstGeom prst="roundRect">
              <a:avLst/>
            </a:prstGeom>
            <a:noFill/>
            <a:ln w="34925">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72213" y="801005"/>
              <a:ext cx="5325155" cy="880369"/>
            </a:xfrm>
            <a:prstGeom prst="rect">
              <a:avLst/>
            </a:prstGeom>
            <a:noFill/>
          </p:spPr>
          <p:txBody>
            <a:bodyPr wrap="square" rtlCol="0">
              <a:spAutoFit/>
            </a:bodyPr>
            <a:lstStyle/>
            <a:p>
              <a:pPr lvl="0" algn="ctr">
                <a:lnSpc>
                  <a:spcPct val="150000"/>
                </a:lnSpc>
                <a:defRPr/>
              </a:pPr>
              <a:r>
                <a:rPr lang="el-GR" b="1" dirty="0">
                  <a:solidFill>
                    <a:srgbClr val="9D72B5"/>
                  </a:solidFill>
                  <a:latin typeface="Calibri" panose="020F0502020204030204" pitchFamily="34" charset="0"/>
                  <a:ea typeface="Calibri" panose="020F0502020204030204" pitchFamily="34" charset="0"/>
                  <a:cs typeface="Calibri" panose="020F0502020204030204" pitchFamily="34" charset="0"/>
                </a:rPr>
                <a:t>ΔΕΝ ΑΠΑΙΤΕΙΤΑΙ ΤΡΟΠΟΠΟΙΗΣΗ ΤΗΣ ΣΥΜΦΩΝΙΑΣ ΑΛΛΑ </a:t>
              </a:r>
              <a:r>
                <a:rPr lang="el-GR" b="1" u="sng" dirty="0">
                  <a:solidFill>
                    <a:srgbClr val="9D72B5"/>
                  </a:solidFill>
                  <a:latin typeface="Calibri" panose="020F0502020204030204" pitchFamily="34" charset="0"/>
                  <a:ea typeface="Calibri" panose="020F0502020204030204" pitchFamily="34" charset="0"/>
                  <a:cs typeface="Calibri" panose="020F0502020204030204" pitchFamily="34" charset="0"/>
                </a:rPr>
                <a:t>ΓΡΑΠΤΗ ΕΝΗΜΕΡΩΣΗ ΤΗΣ ΕΘΝΙΚΗΣ ΥΠΗΡΕΣΙΑΣ</a:t>
              </a:r>
            </a:p>
          </p:txBody>
        </p:sp>
      </p:grpSp>
      <p:sp>
        <p:nvSpPr>
          <p:cNvPr id="11" name="Rectangle 10"/>
          <p:cNvSpPr/>
          <p:nvPr/>
        </p:nvSpPr>
        <p:spPr>
          <a:xfrm>
            <a:off x="444395" y="1763742"/>
            <a:ext cx="4188566" cy="2849201"/>
          </a:xfrm>
          <a:prstGeom prst="rect">
            <a:avLst/>
          </a:prstGeom>
          <a:solidFill>
            <a:srgbClr val="9D72B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000"/>
              </a:spcAft>
              <a:buFont typeface="Wingdings" panose="05000000000000000000" pitchFamily="2" charset="2"/>
              <a:buChar char="§"/>
            </a:pPr>
            <a:r>
              <a:rPr lang="el-GR" sz="2000" dirty="0">
                <a:solidFill>
                  <a:srgbClr val="9D72B5"/>
                </a:solidFill>
              </a:rPr>
              <a:t>Αλλαγή συντονιστή έργου</a:t>
            </a:r>
          </a:p>
          <a:p>
            <a:pPr marL="342900" indent="-342900">
              <a:spcAft>
                <a:spcPts val="1000"/>
              </a:spcAft>
              <a:buFont typeface="Wingdings" panose="05000000000000000000" pitchFamily="2" charset="2"/>
              <a:buChar char="§"/>
            </a:pPr>
            <a:r>
              <a:rPr lang="el-GR" sz="2000" dirty="0">
                <a:solidFill>
                  <a:srgbClr val="9D72B5"/>
                </a:solidFill>
              </a:rPr>
              <a:t>Αλλαγή νόμιμου εκπροσώπου</a:t>
            </a:r>
          </a:p>
          <a:p>
            <a:pPr marL="342900" indent="-342900">
              <a:spcAft>
                <a:spcPts val="1000"/>
              </a:spcAft>
              <a:buFont typeface="Wingdings" panose="05000000000000000000" pitchFamily="2" charset="2"/>
              <a:buChar char="§"/>
            </a:pPr>
            <a:r>
              <a:rPr lang="el-GR" sz="2000" dirty="0">
                <a:solidFill>
                  <a:srgbClr val="9D72B5"/>
                </a:solidFill>
              </a:rPr>
              <a:t>Αλλαγή στοιχείων επικοινωνίας του οργανισμού</a:t>
            </a:r>
            <a:endParaRPr lang="el-GR" sz="2000" b="1" dirty="0">
              <a:solidFill>
                <a:srgbClr val="9D72B5"/>
              </a:solidFill>
            </a:endParaRPr>
          </a:p>
          <a:p>
            <a:pPr marL="342900" indent="-342900">
              <a:spcAft>
                <a:spcPts val="1000"/>
              </a:spcAft>
              <a:buFont typeface="Wingdings" panose="05000000000000000000" pitchFamily="2" charset="2"/>
              <a:buChar char="§"/>
            </a:pPr>
            <a:endParaRPr lang="el-GR" sz="2200" dirty="0">
              <a:solidFill>
                <a:srgbClr val="9D72B5"/>
              </a:solidFill>
            </a:endParaRPr>
          </a:p>
        </p:txBody>
      </p:sp>
      <p:sp>
        <p:nvSpPr>
          <p:cNvPr id="12" name="Rounded Rectangle 11"/>
          <p:cNvSpPr/>
          <p:nvPr/>
        </p:nvSpPr>
        <p:spPr>
          <a:xfrm>
            <a:off x="6441039" y="739730"/>
            <a:ext cx="5143606" cy="860376"/>
          </a:xfrm>
          <a:prstGeom prst="roundRect">
            <a:avLst/>
          </a:prstGeom>
          <a:noFill/>
          <a:ln w="19050">
            <a:solidFill>
              <a:srgbClr val="1EA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935840" y="815975"/>
            <a:ext cx="4154004" cy="707886"/>
          </a:xfrm>
          <a:prstGeom prst="rect">
            <a:avLst/>
          </a:prstGeom>
          <a:noFill/>
        </p:spPr>
        <p:txBody>
          <a:bodyPr wrap="square" rtlCol="0">
            <a:spAutoFit/>
          </a:bodyPr>
          <a:lstStyle/>
          <a:p>
            <a:pPr algn="ct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ΑΠΑΙΤΕΙΤΑΙ ΤΡΟΠΟΠΟΙΗΣΗ </a:t>
            </a:r>
          </a:p>
          <a:p>
            <a:pPr algn="ct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ΤΗΣ ΣΥΜΦΩΝΙΑΣ</a:t>
            </a:r>
          </a:p>
        </p:txBody>
      </p:sp>
      <p:sp>
        <p:nvSpPr>
          <p:cNvPr id="15" name="Rectangle 14"/>
          <p:cNvSpPr/>
          <p:nvPr/>
        </p:nvSpPr>
        <p:spPr>
          <a:xfrm>
            <a:off x="6441039" y="1567548"/>
            <a:ext cx="5306566" cy="5124684"/>
          </a:xfrm>
          <a:prstGeom prst="rect">
            <a:avLst/>
          </a:prstGeom>
          <a:solidFill>
            <a:srgbClr val="1EA7AE">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l-GR" sz="2200" dirty="0">
                <a:solidFill>
                  <a:srgbClr val="1EA7AE"/>
                </a:solidFill>
              </a:rPr>
              <a:t>Αλλαγή τραπεζικών στοιχείων</a:t>
            </a:r>
          </a:p>
          <a:p>
            <a:pPr marL="404813" indent="-404813"/>
            <a:r>
              <a:rPr lang="el-GR" sz="2200" dirty="0">
                <a:solidFill>
                  <a:srgbClr val="1EA7AE"/>
                </a:solidFill>
              </a:rPr>
              <a:t>      (απαιτείται επίσης ενημέρωση   του </a:t>
            </a:r>
            <a:r>
              <a:rPr lang="en-US" sz="2200" dirty="0">
                <a:solidFill>
                  <a:srgbClr val="1EA7AE"/>
                </a:solidFill>
              </a:rPr>
              <a:t>ORS)</a:t>
            </a:r>
          </a:p>
          <a:p>
            <a:pPr marL="342900" indent="-342900" algn="just">
              <a:buFont typeface="Wingdings" panose="05000000000000000000" pitchFamily="2" charset="2"/>
              <a:buChar char="§"/>
            </a:pPr>
            <a:r>
              <a:rPr lang="el-GR" sz="2200" dirty="0">
                <a:solidFill>
                  <a:srgbClr val="1EA7AE"/>
                </a:solidFill>
              </a:rPr>
              <a:t>Μετακινήσεις κονδυλίων με τροποποίηση </a:t>
            </a:r>
            <a:r>
              <a:rPr lang="el-GR" sz="2200" dirty="0">
                <a:solidFill>
                  <a:schemeClr val="tx1"/>
                </a:solidFill>
                <a:sym typeface="Wingdings" panose="05000000000000000000" pitchFamily="2" charset="2"/>
              </a:rPr>
              <a:t> </a:t>
            </a:r>
            <a:r>
              <a:rPr lang="en-GB" sz="2200" dirty="0">
                <a:solidFill>
                  <a:schemeClr val="tx1"/>
                </a:solidFill>
              </a:rPr>
              <a:t>Budget flexibility (— Article 5.5)</a:t>
            </a:r>
            <a:r>
              <a:rPr lang="el-GR" sz="2200" dirty="0">
                <a:solidFill>
                  <a:schemeClr val="tx1"/>
                </a:solidFill>
              </a:rPr>
              <a:t>;</a:t>
            </a:r>
            <a:r>
              <a:rPr lang="en-GB" sz="2200" dirty="0">
                <a:solidFill>
                  <a:schemeClr val="tx1"/>
                </a:solidFill>
              </a:rPr>
              <a:t> With regard to Article 5.5, an amendment is required if budget transfers from budget category Inclusion support for participants exceed 15% of the total funds in that category. </a:t>
            </a:r>
          </a:p>
          <a:p>
            <a:pPr marL="342900" indent="-342900">
              <a:buFont typeface="Wingdings" panose="05000000000000000000" pitchFamily="2" charset="2"/>
              <a:buChar char="§"/>
            </a:pPr>
            <a:r>
              <a:rPr lang="el-GR" sz="2200" dirty="0">
                <a:solidFill>
                  <a:srgbClr val="1EA7AE"/>
                </a:solidFill>
              </a:rPr>
              <a:t>Αλλαγή στη διάρκεια του σχεδίου με μέγιστη συνολική διάρκεια 24 μήνες</a:t>
            </a:r>
          </a:p>
          <a:p>
            <a:pPr marL="342900" indent="-342900">
              <a:buFont typeface="Wingdings" panose="05000000000000000000" pitchFamily="2" charset="2"/>
              <a:buChar char="§"/>
            </a:pPr>
            <a:r>
              <a:rPr lang="el-GR" sz="2400" dirty="0">
                <a:solidFill>
                  <a:srgbClr val="1EA7AE"/>
                </a:solidFill>
              </a:rPr>
              <a:t>Τροποποιήσεις στη σύνθεση της κοινοπραξίας (εάν υπάρχει)</a:t>
            </a:r>
          </a:p>
          <a:p>
            <a:pPr marL="342900" indent="-342900">
              <a:buFont typeface="Wingdings" panose="05000000000000000000" pitchFamily="2" charset="2"/>
              <a:buChar char="§"/>
            </a:pPr>
            <a:endParaRPr lang="en-US" sz="2200" dirty="0">
              <a:solidFill>
                <a:srgbClr val="1EA7AE"/>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4" name="Right Brace 3">
            <a:extLst>
              <a:ext uri="{FF2B5EF4-FFF2-40B4-BE49-F238E27FC236}">
                <a16:creationId xmlns:a16="http://schemas.microsoft.com/office/drawing/2014/main" id="{5EE6F102-D1B7-18B3-041D-C046999C003F}"/>
              </a:ext>
            </a:extLst>
          </p:cNvPr>
          <p:cNvSpPr/>
          <p:nvPr/>
        </p:nvSpPr>
        <p:spPr>
          <a:xfrm>
            <a:off x="4147513" y="2226202"/>
            <a:ext cx="419774" cy="1580072"/>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F3DE2876-7B85-94EE-BA16-B7D73AF8F745}"/>
              </a:ext>
            </a:extLst>
          </p:cNvPr>
          <p:cNvSpPr txBox="1"/>
          <p:nvPr/>
        </p:nvSpPr>
        <p:spPr>
          <a:xfrm>
            <a:off x="4713865" y="2416073"/>
            <a:ext cx="1432177" cy="1200329"/>
          </a:xfrm>
          <a:prstGeom prst="rect">
            <a:avLst/>
          </a:prstGeom>
          <a:noFill/>
        </p:spPr>
        <p:txBody>
          <a:bodyPr wrap="square" rtlCol="0">
            <a:spAutoFit/>
          </a:bodyPr>
          <a:lstStyle/>
          <a:p>
            <a:r>
              <a:rPr lang="el-GR" b="1" dirty="0"/>
              <a:t>Απαιτείται αλλαγή και στο σύστημα </a:t>
            </a:r>
            <a:r>
              <a:rPr lang="en-US" b="1" dirty="0"/>
              <a:t>ORS</a:t>
            </a:r>
          </a:p>
        </p:txBody>
      </p:sp>
    </p:spTree>
    <p:extLst>
      <p:ext uri="{BB962C8B-B14F-4D97-AF65-F5344CB8AC3E}">
        <p14:creationId xmlns:p14="http://schemas.microsoft.com/office/powerpoint/2010/main" val="3873072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rot="10800000">
            <a:off x="6684050" y="24"/>
            <a:ext cx="5507949"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774558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ΣΤΑ ΣΧΕΔΙΑ- ΜΕ ΤΡΟΠΟΠΟΙΗΣΗ ΣΥΜΦΩΝΙΑΣ</a:t>
            </a:r>
            <a:endParaRPr lang="en-GB" dirty="0"/>
          </a:p>
        </p:txBody>
      </p:sp>
      <p:sp>
        <p:nvSpPr>
          <p:cNvPr id="15" name="Rectangle 14"/>
          <p:cNvSpPr/>
          <p:nvPr/>
        </p:nvSpPr>
        <p:spPr>
          <a:xfrm>
            <a:off x="596794" y="1240153"/>
            <a:ext cx="5654443" cy="4177062"/>
          </a:xfrm>
          <a:prstGeom prst="rect">
            <a:avLst/>
          </a:prstGeom>
          <a:solidFill>
            <a:srgbClr val="1EA7AE">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rgbClr val="1EA7AE"/>
              </a:solidFill>
            </a:endParaRPr>
          </a:p>
          <a:p>
            <a:r>
              <a:rPr lang="el-GR" b="1" dirty="0">
                <a:solidFill>
                  <a:srgbClr val="1EA7AE"/>
                </a:solidFill>
              </a:rPr>
              <a:t>ΜΕΤΑ ΤΟΥΣ 12 ΜΗΝΕΣ ΥΛΟΠΟΙΗΣΗΣ ΤΟΥ ΣΧΕΔΙΟΥ</a:t>
            </a:r>
            <a:r>
              <a:rPr lang="en-US" b="1" dirty="0">
                <a:solidFill>
                  <a:srgbClr val="1EA7AE"/>
                </a:solidFill>
              </a:rPr>
              <a:t>:</a:t>
            </a:r>
          </a:p>
          <a:p>
            <a:pPr marL="342900" indent="-342900">
              <a:buFont typeface="Wingdings" panose="05000000000000000000" pitchFamily="2" charset="2"/>
              <a:buChar char="§"/>
            </a:pPr>
            <a:r>
              <a:rPr lang="el-GR" dirty="0">
                <a:solidFill>
                  <a:srgbClr val="1EA7AE"/>
                </a:solidFill>
              </a:rPr>
              <a:t>Παράταση της διάρκειας συμφωνίας σε 24 μήνες</a:t>
            </a:r>
          </a:p>
          <a:p>
            <a:pPr marL="342900" indent="-342900">
              <a:buFont typeface="Wingdings" panose="05000000000000000000" pitchFamily="2" charset="2"/>
              <a:buChar char="§"/>
            </a:pPr>
            <a:r>
              <a:rPr lang="el-GR" dirty="0">
                <a:solidFill>
                  <a:srgbClr val="1EA7AE"/>
                </a:solidFill>
              </a:rPr>
              <a:t>Αίτημα πρόσθετης χρηματοδότησης (εάν και εφόσον η ΕΥ διαθέτει αναξιοποίητα κονδύλια)</a:t>
            </a:r>
          </a:p>
          <a:p>
            <a:pPr marL="342900" indent="-342900">
              <a:buFont typeface="Wingdings" panose="05000000000000000000" pitchFamily="2" charset="2"/>
              <a:buChar char="§"/>
            </a:pPr>
            <a:r>
              <a:rPr lang="el-GR" dirty="0">
                <a:solidFill>
                  <a:srgbClr val="1EA7AE"/>
                </a:solidFill>
              </a:rPr>
              <a:t>Αίτημα επιστροφής μέρους της χορηγηθείσας χρηματοδότησης (έσχατη λύση, σαφής αιτιολόγηση)</a:t>
            </a:r>
          </a:p>
          <a:p>
            <a:pPr marL="342900" indent="-342900">
              <a:buFont typeface="Wingdings" panose="05000000000000000000" pitchFamily="2" charset="2"/>
              <a:buChar char="§"/>
            </a:pPr>
            <a:r>
              <a:rPr lang="el-GR" dirty="0">
                <a:solidFill>
                  <a:srgbClr val="1EA7AE"/>
                </a:solidFill>
              </a:rPr>
              <a:t>Αίτημα για επιπλέον χρηματοδότηση στη κατηγορία </a:t>
            </a:r>
            <a:r>
              <a:rPr lang="en-US" dirty="0">
                <a:solidFill>
                  <a:srgbClr val="1EA7AE"/>
                </a:solidFill>
              </a:rPr>
              <a:t>“exceptional costs” </a:t>
            </a:r>
            <a:r>
              <a:rPr lang="el-GR" dirty="0">
                <a:solidFill>
                  <a:srgbClr val="1EA7AE"/>
                </a:solidFill>
              </a:rPr>
              <a:t>και </a:t>
            </a:r>
            <a:r>
              <a:rPr lang="en-US" dirty="0">
                <a:solidFill>
                  <a:srgbClr val="1EA7AE"/>
                </a:solidFill>
              </a:rPr>
              <a:t>“inclusion support for participants”</a:t>
            </a:r>
            <a:endParaRPr lang="el-GR" i="1" dirty="0">
              <a:solidFill>
                <a:srgbClr val="FF0000"/>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4" name="TextBox 3">
            <a:extLst>
              <a:ext uri="{FF2B5EF4-FFF2-40B4-BE49-F238E27FC236}">
                <a16:creationId xmlns:a16="http://schemas.microsoft.com/office/drawing/2014/main" id="{8C7202FB-FFC0-E892-8DAA-5D05789EE5C1}"/>
              </a:ext>
            </a:extLst>
          </p:cNvPr>
          <p:cNvSpPr txBox="1"/>
          <p:nvPr/>
        </p:nvSpPr>
        <p:spPr>
          <a:xfrm>
            <a:off x="6487885" y="2297633"/>
            <a:ext cx="5066616" cy="2062103"/>
          </a:xfrm>
          <a:prstGeom prst="rect">
            <a:avLst/>
          </a:prstGeom>
          <a:noFill/>
        </p:spPr>
        <p:txBody>
          <a:bodyPr wrap="square" rtlCol="0">
            <a:spAutoFit/>
          </a:bodyPr>
          <a:lstStyle/>
          <a:p>
            <a:pPr algn="just"/>
            <a:r>
              <a:rPr lang="el-GR" sz="1600" b="1" i="1" dirty="0"/>
              <a:t>Σημαντική Σημείωση</a:t>
            </a:r>
            <a:r>
              <a:rPr lang="en-US" sz="1600" b="1" i="1" dirty="0"/>
              <a:t>: </a:t>
            </a:r>
            <a:r>
              <a:rPr lang="el-GR" sz="1600" i="1" dirty="0"/>
              <a:t>Αναμένεται ότι ως Διαπιστευμένοι οργανισμοί θα αξιοποιήσετε όλες τις δυνατές λύσεις για την ολοκλήρωση των δραστηριοτήτων σας και για τη πλήρη απορρόφηση της χρηματοδότησης που σας έχει δοθεί. Εάν αυτό δεν καταστεί εφικτό, τότε θα προσμετρήσει αρνητικά κατά την αξιολόγησή σας και ενδέχεται να επηρεάσει τη χρηματοδότηση σας σε μελλοντικές προσκλήσεις. </a:t>
            </a:r>
            <a:endParaRPr lang="en-US" sz="1600" b="1" i="1" dirty="0"/>
          </a:p>
        </p:txBody>
      </p:sp>
    </p:spTree>
    <p:extLst>
      <p:ext uri="{BB962C8B-B14F-4D97-AF65-F5344CB8AC3E}">
        <p14:creationId xmlns:p14="http://schemas.microsoft.com/office/powerpoint/2010/main" val="3714146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87B01-622F-3BDB-591C-2C7A5AE079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66DEEB6-E27B-BA64-C683-652AF8D57008}"/>
              </a:ext>
            </a:extLst>
          </p:cNvPr>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a:extLst>
              <a:ext uri="{FF2B5EF4-FFF2-40B4-BE49-F238E27FC236}">
                <a16:creationId xmlns:a16="http://schemas.microsoft.com/office/drawing/2014/main" id="{06C11326-286E-B2BB-82B1-9C030E62B60C}"/>
              </a:ext>
            </a:extLst>
          </p:cNvPr>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a:extLst>
              <a:ext uri="{FF2B5EF4-FFF2-40B4-BE49-F238E27FC236}">
                <a16:creationId xmlns:a16="http://schemas.microsoft.com/office/drawing/2014/main" id="{7BF8B618-F27A-8F89-EF25-904DFF3797C8}"/>
              </a:ext>
            </a:extLst>
          </p:cNvPr>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EB59022F-E3C8-03FF-ABC4-25FD7F48B2E8}"/>
              </a:ext>
            </a:extLst>
          </p:cNvPr>
          <p:cNvSpPr txBox="1"/>
          <p:nvPr/>
        </p:nvSpPr>
        <p:spPr>
          <a:xfrm>
            <a:off x="107649" y="-7497"/>
            <a:ext cx="530138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 ΤΡΟΠΟΠΟΙΗΣΕΙΣ ΣΧΕΔΙΩΝ</a:t>
            </a:r>
          </a:p>
        </p:txBody>
      </p:sp>
      <p:grpSp>
        <p:nvGrpSpPr>
          <p:cNvPr id="18" name="Group 17">
            <a:extLst>
              <a:ext uri="{FF2B5EF4-FFF2-40B4-BE49-F238E27FC236}">
                <a16:creationId xmlns:a16="http://schemas.microsoft.com/office/drawing/2014/main" id="{C6BA7FA6-43CB-9D54-9150-1D155A4EDF21}"/>
              </a:ext>
            </a:extLst>
          </p:cNvPr>
          <p:cNvGrpSpPr/>
          <p:nvPr/>
        </p:nvGrpSpPr>
        <p:grpSpPr>
          <a:xfrm rot="10800000">
            <a:off x="4632960" y="24"/>
            <a:ext cx="7559040" cy="483216"/>
            <a:chOff x="0" y="0"/>
            <a:chExt cx="6023006" cy="1453896"/>
          </a:xfrm>
        </p:grpSpPr>
        <p:sp>
          <p:nvSpPr>
            <p:cNvPr id="19" name="Rectangle 18">
              <a:extLst>
                <a:ext uri="{FF2B5EF4-FFF2-40B4-BE49-F238E27FC236}">
                  <a16:creationId xmlns:a16="http://schemas.microsoft.com/office/drawing/2014/main" id="{4FD3385C-3716-377F-68CD-F3E70FD22099}"/>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8F4E8414-BD59-986C-C697-EED649EF07C5}"/>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Rectangle 10">
            <a:extLst>
              <a:ext uri="{FF2B5EF4-FFF2-40B4-BE49-F238E27FC236}">
                <a16:creationId xmlns:a16="http://schemas.microsoft.com/office/drawing/2014/main" id="{31C100DB-3BE9-DA5A-1E87-2B442E7638D6}"/>
              </a:ext>
            </a:extLst>
          </p:cNvPr>
          <p:cNvSpPr/>
          <p:nvPr/>
        </p:nvSpPr>
        <p:spPr>
          <a:xfrm>
            <a:off x="444394" y="1488985"/>
            <a:ext cx="11303212" cy="4170975"/>
          </a:xfrm>
          <a:prstGeom prst="rect">
            <a:avLst/>
          </a:prstGeom>
          <a:solidFill>
            <a:srgbClr val="9D72B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pPr>
            <a:endParaRPr lang="el-GR" sz="2000" dirty="0">
              <a:solidFill>
                <a:srgbClr val="9D72B5"/>
              </a:solidFill>
            </a:endParaRPr>
          </a:p>
        </p:txBody>
      </p:sp>
      <p:pic>
        <p:nvPicPr>
          <p:cNvPr id="16" name="Picture 15">
            <a:extLst>
              <a:ext uri="{FF2B5EF4-FFF2-40B4-BE49-F238E27FC236}">
                <a16:creationId xmlns:a16="http://schemas.microsoft.com/office/drawing/2014/main" id="{C9BE85F0-5A56-4481-BE7E-56E7659D5C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4" name="TextBox 13">
            <a:extLst>
              <a:ext uri="{FF2B5EF4-FFF2-40B4-BE49-F238E27FC236}">
                <a16:creationId xmlns:a16="http://schemas.microsoft.com/office/drawing/2014/main" id="{C2675367-ABA9-762C-96F4-0D6D6D883940}"/>
              </a:ext>
            </a:extLst>
          </p:cNvPr>
          <p:cNvSpPr txBox="1"/>
          <p:nvPr/>
        </p:nvSpPr>
        <p:spPr>
          <a:xfrm>
            <a:off x="444394" y="1069293"/>
            <a:ext cx="11349288" cy="4426853"/>
          </a:xfrm>
          <a:prstGeom prst="rect">
            <a:avLst/>
          </a:prstGeom>
          <a:noFill/>
        </p:spPr>
        <p:txBody>
          <a:bodyPr wrap="square">
            <a:spAutoFit/>
          </a:bodyPr>
          <a:lstStyle/>
          <a:p>
            <a:pPr algn="just">
              <a:spcAft>
                <a:spcPts val="1000"/>
              </a:spcAft>
            </a:pPr>
            <a:endParaRPr lang="el-GR" sz="2400" dirty="0">
              <a:solidFill>
                <a:schemeClr val="tx1"/>
              </a:solidFill>
            </a:endParaRPr>
          </a:p>
          <a:p>
            <a:pPr algn="just">
              <a:spcAft>
                <a:spcPts val="1000"/>
              </a:spcAft>
            </a:pPr>
            <a:r>
              <a:rPr lang="el-GR" sz="2400" dirty="0">
                <a:solidFill>
                  <a:schemeClr val="tx1"/>
                </a:solidFill>
              </a:rPr>
              <a:t>Για </a:t>
            </a:r>
            <a:r>
              <a:rPr lang="el-GR" sz="2400" b="1" dirty="0">
                <a:solidFill>
                  <a:schemeClr val="tx1"/>
                </a:solidFill>
              </a:rPr>
              <a:t>αλλαγές στον αριθμό, το είδος και τη διάρκεια</a:t>
            </a:r>
            <a:r>
              <a:rPr lang="el-GR" sz="2400" dirty="0">
                <a:solidFill>
                  <a:schemeClr val="tx1"/>
                </a:solidFill>
              </a:rPr>
              <a:t> των δραστηριοτήτων </a:t>
            </a:r>
            <a:r>
              <a:rPr lang="el-GR" sz="2400" b="1" dirty="0">
                <a:solidFill>
                  <a:schemeClr val="tx1"/>
                </a:solidFill>
              </a:rPr>
              <a:t>δεν απαιτείται τροποποίηση</a:t>
            </a:r>
            <a:r>
              <a:rPr lang="el-GR" sz="2400" dirty="0">
                <a:solidFill>
                  <a:schemeClr val="tx1"/>
                </a:solidFill>
              </a:rPr>
              <a:t> της Συμφωνίας, </a:t>
            </a:r>
            <a:r>
              <a:rPr lang="el-GR" sz="2400" u="sng" dirty="0">
                <a:solidFill>
                  <a:schemeClr val="tx1"/>
                </a:solidFill>
              </a:rPr>
              <a:t>δεδομένου ότι αυτές συνεχίζουν να συμβάλλουν με ποιοτικό τρόπο στην επίτευξη των στόχων του σχεδίου και ότι δεν παραβιάζεται ο κανόνας για </a:t>
            </a:r>
            <a:r>
              <a:rPr lang="en-US" sz="2400" u="sng" dirty="0">
                <a:solidFill>
                  <a:schemeClr val="tx1"/>
                </a:solidFill>
              </a:rPr>
              <a:t>Budget flexibility</a:t>
            </a:r>
            <a:r>
              <a:rPr lang="en-US" sz="2400" dirty="0">
                <a:solidFill>
                  <a:schemeClr val="tx1"/>
                </a:solidFill>
              </a:rPr>
              <a:t> </a:t>
            </a:r>
            <a:r>
              <a:rPr lang="en-GB" sz="2400" dirty="0"/>
              <a:t>(— Article 5.5)</a:t>
            </a:r>
            <a:endParaRPr lang="el-GR" sz="2400" dirty="0"/>
          </a:p>
          <a:p>
            <a:pPr algn="just">
              <a:spcAft>
                <a:spcPts val="1000"/>
              </a:spcAft>
            </a:pPr>
            <a:endParaRPr lang="el-GR" sz="2400" dirty="0"/>
          </a:p>
          <a:p>
            <a:pPr algn="just">
              <a:spcAft>
                <a:spcPts val="1000"/>
              </a:spcAft>
            </a:pPr>
            <a:endParaRPr lang="el-GR" sz="2400" dirty="0"/>
          </a:p>
          <a:p>
            <a:pPr algn="just">
              <a:spcAft>
                <a:spcPts val="1000"/>
              </a:spcAft>
            </a:pPr>
            <a:endParaRPr lang="el-GR" sz="2400" dirty="0"/>
          </a:p>
          <a:p>
            <a:pPr algn="just">
              <a:spcAft>
                <a:spcPts val="1000"/>
              </a:spcAft>
            </a:pPr>
            <a:r>
              <a:rPr lang="el-GR" sz="2400" dirty="0">
                <a:solidFill>
                  <a:schemeClr val="tx1"/>
                </a:solidFill>
              </a:rPr>
              <a:t>Προτού προβείτε</a:t>
            </a:r>
            <a:r>
              <a:rPr lang="en-US" sz="2400" dirty="0">
                <a:solidFill>
                  <a:schemeClr val="tx1"/>
                </a:solidFill>
              </a:rPr>
              <a:t> </a:t>
            </a:r>
            <a:r>
              <a:rPr lang="el-GR" sz="2400" dirty="0">
                <a:solidFill>
                  <a:schemeClr val="tx1"/>
                </a:solidFill>
              </a:rPr>
              <a:t>σε μία τέτοια αλλαγή, επικοινωνήστε με τον αρμόδιο Λειτουργό της </a:t>
            </a:r>
            <a:r>
              <a:rPr lang="el-GR" sz="2400" dirty="0"/>
              <a:t>Δ</a:t>
            </a:r>
            <a:r>
              <a:rPr lang="el-GR" sz="2400" dirty="0">
                <a:solidFill>
                  <a:schemeClr val="tx1"/>
                </a:solidFill>
              </a:rPr>
              <a:t>ράσης, για να επιβεβαιώσετε ότι δεν παραβιάζεται κάποιους από τους κανονισμούς της</a:t>
            </a:r>
            <a:endParaRPr lang="en-US" sz="2400" dirty="0">
              <a:solidFill>
                <a:schemeClr val="tx1"/>
              </a:solidFill>
            </a:endParaRPr>
          </a:p>
        </p:txBody>
      </p:sp>
      <p:sp>
        <p:nvSpPr>
          <p:cNvPr id="3" name="Arrow: Down 2">
            <a:extLst>
              <a:ext uri="{FF2B5EF4-FFF2-40B4-BE49-F238E27FC236}">
                <a16:creationId xmlns:a16="http://schemas.microsoft.com/office/drawing/2014/main" id="{D929183D-09E5-93C8-6702-507C4FD4D4D5}"/>
              </a:ext>
            </a:extLst>
          </p:cNvPr>
          <p:cNvSpPr/>
          <p:nvPr/>
        </p:nvSpPr>
        <p:spPr>
          <a:xfrm>
            <a:off x="5517572" y="3574473"/>
            <a:ext cx="578427" cy="777187"/>
          </a:xfrm>
          <a:prstGeom prst="downArrow">
            <a:avLst/>
          </a:prstGeom>
          <a:solidFill>
            <a:srgbClr val="1685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dirty="0">
              <a:highlight>
                <a:srgbClr val="168586"/>
              </a:highlight>
            </a:endParaRPr>
          </a:p>
        </p:txBody>
      </p:sp>
    </p:spTree>
    <p:extLst>
      <p:ext uri="{BB962C8B-B14F-4D97-AF65-F5344CB8AC3E}">
        <p14:creationId xmlns:p14="http://schemas.microsoft.com/office/powerpoint/2010/main" val="3303387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1F5FC-8E87-241A-26E9-2EE1F6F89D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E367ADF-7B21-92B0-3AB9-44E52AA467D9}"/>
              </a:ext>
            </a:extLst>
          </p:cNvPr>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a:extLst>
              <a:ext uri="{FF2B5EF4-FFF2-40B4-BE49-F238E27FC236}">
                <a16:creationId xmlns:a16="http://schemas.microsoft.com/office/drawing/2014/main" id="{2442632C-01AB-3EDE-D7D0-BE2F7FD8FBFA}"/>
              </a:ext>
            </a:extLst>
          </p:cNvPr>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a:extLst>
              <a:ext uri="{FF2B5EF4-FFF2-40B4-BE49-F238E27FC236}">
                <a16:creationId xmlns:a16="http://schemas.microsoft.com/office/drawing/2014/main" id="{0192F8C1-9618-AEFF-86F9-B719A36FEB66}"/>
              </a:ext>
            </a:extLst>
          </p:cNvPr>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06D4ECB-C8DB-C9E6-36A6-AE7345322B97}"/>
              </a:ext>
            </a:extLst>
          </p:cNvPr>
          <p:cNvSpPr txBox="1"/>
          <p:nvPr/>
        </p:nvSpPr>
        <p:spPr>
          <a:xfrm>
            <a:off x="107649" y="-7497"/>
            <a:ext cx="530138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 ΤΡΟΠΟΠΟΙΗΣΕΙΣ ΣΧΕΔΙΩΝ</a:t>
            </a:r>
          </a:p>
        </p:txBody>
      </p:sp>
      <p:grpSp>
        <p:nvGrpSpPr>
          <p:cNvPr id="18" name="Group 17">
            <a:extLst>
              <a:ext uri="{FF2B5EF4-FFF2-40B4-BE49-F238E27FC236}">
                <a16:creationId xmlns:a16="http://schemas.microsoft.com/office/drawing/2014/main" id="{687605E9-3870-975B-B4CE-F16842F69DCC}"/>
              </a:ext>
            </a:extLst>
          </p:cNvPr>
          <p:cNvGrpSpPr/>
          <p:nvPr/>
        </p:nvGrpSpPr>
        <p:grpSpPr>
          <a:xfrm rot="10800000">
            <a:off x="4632960" y="24"/>
            <a:ext cx="7559040" cy="483216"/>
            <a:chOff x="0" y="0"/>
            <a:chExt cx="6023006" cy="1453896"/>
          </a:xfrm>
        </p:grpSpPr>
        <p:sp>
          <p:nvSpPr>
            <p:cNvPr id="19" name="Rectangle 18">
              <a:extLst>
                <a:ext uri="{FF2B5EF4-FFF2-40B4-BE49-F238E27FC236}">
                  <a16:creationId xmlns:a16="http://schemas.microsoft.com/office/drawing/2014/main" id="{00F051F4-A6EF-B956-42B0-54F67828DD17}"/>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72B92F88-6DA6-5AA4-E238-4AE9DEE5881C}"/>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Rectangle 10">
            <a:extLst>
              <a:ext uri="{FF2B5EF4-FFF2-40B4-BE49-F238E27FC236}">
                <a16:creationId xmlns:a16="http://schemas.microsoft.com/office/drawing/2014/main" id="{AE94F9F0-8316-9E14-5E44-F8224923B7E2}"/>
              </a:ext>
            </a:extLst>
          </p:cNvPr>
          <p:cNvSpPr/>
          <p:nvPr/>
        </p:nvSpPr>
        <p:spPr>
          <a:xfrm>
            <a:off x="278780" y="1160987"/>
            <a:ext cx="11491863" cy="4170975"/>
          </a:xfrm>
          <a:prstGeom prst="rect">
            <a:avLst/>
          </a:prstGeom>
          <a:solidFill>
            <a:srgbClr val="9D72B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pPr>
            <a:endParaRPr lang="el-GR" sz="2000" dirty="0">
              <a:solidFill>
                <a:srgbClr val="9D72B5"/>
              </a:solidFill>
            </a:endParaRPr>
          </a:p>
        </p:txBody>
      </p:sp>
      <p:pic>
        <p:nvPicPr>
          <p:cNvPr id="16" name="Picture 15">
            <a:extLst>
              <a:ext uri="{FF2B5EF4-FFF2-40B4-BE49-F238E27FC236}">
                <a16:creationId xmlns:a16="http://schemas.microsoft.com/office/drawing/2014/main" id="{278A93F8-F950-EDA0-2659-0365BC88BB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4" name="TextBox 13">
            <a:extLst>
              <a:ext uri="{FF2B5EF4-FFF2-40B4-BE49-F238E27FC236}">
                <a16:creationId xmlns:a16="http://schemas.microsoft.com/office/drawing/2014/main" id="{ED19C377-3A99-2A49-E4C8-6B626ADF3010}"/>
              </a:ext>
            </a:extLst>
          </p:cNvPr>
          <p:cNvSpPr txBox="1"/>
          <p:nvPr/>
        </p:nvSpPr>
        <p:spPr>
          <a:xfrm>
            <a:off x="421356" y="1162692"/>
            <a:ext cx="11349288" cy="4924425"/>
          </a:xfrm>
          <a:prstGeom prst="rect">
            <a:avLst/>
          </a:prstGeom>
          <a:noFill/>
        </p:spPr>
        <p:txBody>
          <a:bodyPr wrap="square">
            <a:spAutoFit/>
          </a:bodyPr>
          <a:lstStyle/>
          <a:p>
            <a:pPr algn="just">
              <a:spcAft>
                <a:spcPts val="1000"/>
              </a:spcAft>
            </a:pPr>
            <a:endParaRPr lang="el-GR" sz="2400" dirty="0">
              <a:solidFill>
                <a:schemeClr val="tx1"/>
              </a:solidFill>
            </a:endParaRPr>
          </a:p>
          <a:p>
            <a:pPr algn="ctr">
              <a:spcAft>
                <a:spcPts val="1000"/>
              </a:spcAft>
            </a:pPr>
            <a:r>
              <a:rPr lang="el-GR" sz="2800" b="1" dirty="0">
                <a:solidFill>
                  <a:schemeClr val="tx1"/>
                </a:solidFill>
              </a:rPr>
              <a:t>Για τις αλλαγές που απαιτούν τροποποίηση της Συμφωνίας, αποστέλνεται γραπτό αίτημα προς το ΙΔΕΠ, πριν από τη διεξαγωγή της δραστηριότητας που αφορά η τροποποίηση</a:t>
            </a:r>
          </a:p>
          <a:p>
            <a:pPr algn="ctr">
              <a:spcAft>
                <a:spcPts val="1000"/>
              </a:spcAft>
            </a:pPr>
            <a:endParaRPr lang="el-GR" sz="2800" b="1" dirty="0"/>
          </a:p>
          <a:p>
            <a:pPr algn="ctr">
              <a:spcAft>
                <a:spcPts val="1000"/>
              </a:spcAft>
            </a:pPr>
            <a:r>
              <a:rPr lang="el-GR" sz="2800" b="1" dirty="0"/>
              <a:t>Το ΙΔΕΠ διατηρεί το δικαίωμα να απορρίψει ένα αίτημα για τροποποίηση, εάν δεν το θεωρήσει επαρκώς αιτιολογημένο</a:t>
            </a:r>
            <a:endParaRPr lang="el-GR" sz="2800" b="1" dirty="0">
              <a:solidFill>
                <a:schemeClr val="tx1"/>
              </a:solidFill>
            </a:endParaRPr>
          </a:p>
          <a:p>
            <a:pPr algn="just">
              <a:spcAft>
                <a:spcPts val="1000"/>
              </a:spcAft>
            </a:pPr>
            <a:endParaRPr lang="el-GR" sz="2400" dirty="0"/>
          </a:p>
          <a:p>
            <a:pPr algn="just">
              <a:spcAft>
                <a:spcPts val="1000"/>
              </a:spcAft>
            </a:pPr>
            <a:endParaRPr lang="el-GR" sz="2400" dirty="0"/>
          </a:p>
          <a:p>
            <a:pPr algn="just">
              <a:spcAft>
                <a:spcPts val="1000"/>
              </a:spcAft>
            </a:pPr>
            <a:endParaRPr lang="el-GR" sz="2400" dirty="0"/>
          </a:p>
        </p:txBody>
      </p:sp>
    </p:spTree>
    <p:extLst>
      <p:ext uri="{BB962C8B-B14F-4D97-AF65-F5344CB8AC3E}">
        <p14:creationId xmlns:p14="http://schemas.microsoft.com/office/powerpoint/2010/main" val="2195776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3085565"/>
            <a:ext cx="4825637" cy="713272"/>
          </a:xfrm>
          <a:prstGeom prst="rect">
            <a:avLst/>
          </a:prstGeom>
          <a:noFill/>
        </p:spPr>
        <p:txBody>
          <a:bodyPr wrap="square" rtlCol="0">
            <a:spAutoFit/>
          </a:bodyPr>
          <a:lstStyle/>
          <a:p>
            <a:pPr>
              <a:lnSpc>
                <a:spcPct val="150000"/>
              </a:lnSpc>
            </a:pPr>
            <a:r>
              <a:rPr lang="el-GR" sz="3000" b="1" dirty="0">
                <a:solidFill>
                  <a:schemeClr val="bg1"/>
                </a:solidFill>
              </a:rPr>
              <a:t>10. ΕΛΕΓΧΟΙ</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1015663"/>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ΔΙΑΠΙΣΤΕΥΜΕΝΩΝ ΣΧΕΔΙΩΝ (ΚΑ121)</a:t>
            </a:r>
            <a:endParaRPr lang="en-GB" sz="2000" b="1" dirty="0">
              <a:solidFill>
                <a:schemeClr val="bg1"/>
              </a:solidFill>
            </a:endParaRPr>
          </a:p>
        </p:txBody>
      </p:sp>
    </p:spTree>
    <p:extLst>
      <p:ext uri="{BB962C8B-B14F-4D97-AF65-F5344CB8AC3E}">
        <p14:creationId xmlns:p14="http://schemas.microsoft.com/office/powerpoint/2010/main" val="11236327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596794" y="556438"/>
            <a:ext cx="10963812" cy="5416868"/>
          </a:xfrm>
          <a:prstGeom prst="rect">
            <a:avLst/>
          </a:prstGeom>
        </p:spPr>
        <p:txBody>
          <a:bodyPr wrap="square">
            <a:spAutoFit/>
          </a:bodyPr>
          <a:lstStyle/>
          <a:p>
            <a:pPr marR="64135" algn="ctr">
              <a:lnSpc>
                <a:spcPct val="150000"/>
              </a:lnSpc>
              <a:spcBef>
                <a:spcPts val="495"/>
              </a:spcBef>
              <a:spcAft>
                <a:spcPts val="1000"/>
              </a:spcAft>
            </a:pPr>
            <a:r>
              <a:rPr lang="el-GR" sz="2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ΕΙΔΗ ΕΛΕΓΧΩΝ </a:t>
            </a:r>
          </a:p>
          <a:p>
            <a:pPr marL="342900" indent="-342900" algn="just">
              <a:spcAft>
                <a:spcPts val="1000"/>
              </a:spcAft>
              <a:buFont typeface="Wingdings" panose="05000000000000000000" pitchFamily="2" charset="2"/>
              <a:buChar char="q"/>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Final report check</a:t>
            </a:r>
            <a:r>
              <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τελικής έκθεσης</a:t>
            </a:r>
            <a:endPar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spcAft>
                <a:spcPts val="1000"/>
              </a:spcAft>
              <a:buFont typeface="Wingdings" panose="05000000000000000000" pitchFamily="2" charset="2"/>
              <a:buChar char="q"/>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On-the-spot check during</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&amp; after the project implementation: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Διενεργείται κατά τη διάρκεια της υλοποίησης του έργου ή/ και μετά το τέλος του, ώστε η </a:t>
            </a:r>
            <a:r>
              <a:rPr lang="en-GB"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EY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να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επαληθεύει άμεσα την πραγματοποίηση και την </a:t>
            </a:r>
            <a:r>
              <a:rPr lang="el-GR" sz="21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επιλεξιμότητα</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όλων των δραστηριοτήτων</a:t>
            </a:r>
            <a:endPar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System Check: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Έλεγχος για διαπίστωση συμμόρφωσης του δικαιούχου σχετικά με τις δεσμεύσεις και τα πρότυπα εφαρμογής του προγράμματος </a:t>
            </a:r>
            <a:r>
              <a:rPr kumimoji="0" lang="en-US"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Erasmus+.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Ελέγχονται περισσότερα από ένα Σχέδια του δικαιούχου, κάποια ανοικτά και κάποια κλειστά.</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q"/>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Desk check:</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a:t>
            </a:r>
            <a:r>
              <a:rPr lang="en-GB"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που θα ζητηθούν από το ΙΔΕΠ</a:t>
            </a:r>
          </a:p>
          <a:p>
            <a:pPr marL="342900" indent="-342900" algn="just">
              <a:buFont typeface="Wingdings" panose="05000000000000000000" pitchFamily="2" charset="2"/>
              <a:buChar char="q"/>
            </a:pPr>
            <a:r>
              <a:rPr lang="en-US"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Monitoring visits: </a:t>
            </a:r>
            <a:r>
              <a:rPr lang="el-GR" sz="2100"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(Δεν αποτελεί έλεγχο). </a:t>
            </a:r>
            <a:r>
              <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 EY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μπορεί να διενεργεί επισκέψεις παρακολούθησης (φυσικές ή διαδικτυακές), οι οποίες έχουν στόχο κυρίως την υποστήριξη </a:t>
            </a:r>
          </a:p>
          <a:p>
            <a:pPr algn="just"/>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και παροχή συμβουλών στους δικαιούχους.</a:t>
            </a:r>
            <a:endParaRPr lang="el-GR"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p:txBody>
      </p:sp>
      <p:sp>
        <p:nvSpPr>
          <p:cNvPr id="27" name="TextBox 26"/>
          <p:cNvSpPr txBox="1"/>
          <p:nvPr/>
        </p:nvSpPr>
        <p:spPr>
          <a:xfrm>
            <a:off x="444393" y="14767"/>
            <a:ext cx="532286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ΑΠΟ ΤΗΝ ΕΘΝΙΚΗ ΥΠΗΡΕΣΙΑ</a:t>
            </a:r>
            <a:endParaRPr lang="en-GB"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1828800" y="5891232"/>
            <a:ext cx="8170891" cy="646331"/>
          </a:xfrm>
          <a:prstGeom prst="rect">
            <a:avLst/>
          </a:prstGeom>
          <a:solidFill>
            <a:srgbClr val="4472C4">
              <a:alpha val="20000"/>
            </a:srgbClr>
          </a:solidFill>
        </p:spPr>
        <p:txBody>
          <a:bodyPr wrap="none" rtlCol="0">
            <a:spAutoFit/>
          </a:bodyPr>
          <a:lstStyle/>
          <a:p>
            <a:r>
              <a:rPr lang="el-GR" b="1" i="1" dirty="0"/>
              <a:t>Σημείωση</a:t>
            </a:r>
            <a:r>
              <a:rPr lang="el-GR" i="1" dirty="0"/>
              <a:t>: Ο μόνος έλεγχος που γίνεται σε όλα τα σχέδια είναι το </a:t>
            </a:r>
            <a:r>
              <a:rPr lang="en-US" i="1" dirty="0"/>
              <a:t>Final Report Check</a:t>
            </a:r>
          </a:p>
          <a:p>
            <a:r>
              <a:rPr lang="el-GR" i="1" dirty="0"/>
              <a:t>Οι υπόλοιποι έλεγχοι ενδέχεται να μην γίνουν στον οργανισμό σας. </a:t>
            </a:r>
            <a:endParaRPr lang="en-GB" i="1" dirty="0"/>
          </a:p>
        </p:txBody>
      </p:sp>
    </p:spTree>
    <p:extLst>
      <p:ext uri="{BB962C8B-B14F-4D97-AF65-F5344CB8AC3E}">
        <p14:creationId xmlns:p14="http://schemas.microsoft.com/office/powerpoint/2010/main" val="39455475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7823" y="62967"/>
            <a:ext cx="6704018" cy="492443"/>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ΕΚΘΕΣΕΙΣ ΣΕ ΕΠΙΠΕΔΟ ΔΙΑΠΙΣΤΕΥΣΗΣ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9519" y="6173226"/>
            <a:ext cx="688697" cy="590005"/>
          </a:xfrm>
          <a:prstGeom prst="rect">
            <a:avLst/>
          </a:prstGeom>
        </p:spPr>
      </p:pic>
      <p:sp>
        <p:nvSpPr>
          <p:cNvPr id="16" name="TextBox 15"/>
          <p:cNvSpPr txBox="1"/>
          <p:nvPr/>
        </p:nvSpPr>
        <p:spPr>
          <a:xfrm>
            <a:off x="8590174" y="1035328"/>
            <a:ext cx="2904178" cy="5355312"/>
          </a:xfrm>
          <a:prstGeom prst="rect">
            <a:avLst/>
          </a:prstGeom>
          <a:noFill/>
        </p:spPr>
        <p:txBody>
          <a:bodyPr wrap="square" rtlCol="0">
            <a:spAutoFit/>
          </a:bodyPr>
          <a:lstStyle/>
          <a:p>
            <a:pPr lvl="0" algn="ctr">
              <a:defRPr/>
            </a:pPr>
            <a:r>
              <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rPr>
              <a:t>ΠΟΙΟΙ ΣΥΜΜΕΤΕΧΟΥΝ:</a:t>
            </a:r>
          </a:p>
          <a:p>
            <a:pPr lvl="0" algn="ctr">
              <a:defRPr/>
            </a:pP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Μέλη του προσωπικού</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Συμμετέχοντες με λιγότερες ευκαιρίες</a:t>
            </a:r>
          </a:p>
          <a:p>
            <a:pPr lvl="0">
              <a:defRPr/>
            </a:pPr>
            <a:endPar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Εκπαιδευόμενοι σε μεγάλης διάρκειας κινητικότητες</a:t>
            </a:r>
          </a:p>
        </p:txBody>
      </p:sp>
      <p:sp>
        <p:nvSpPr>
          <p:cNvPr id="17" name="Rectangle 16"/>
          <p:cNvSpPr/>
          <p:nvPr/>
        </p:nvSpPr>
        <p:spPr>
          <a:xfrm>
            <a:off x="346289" y="653276"/>
            <a:ext cx="11269605" cy="5786199"/>
          </a:xfrm>
          <a:prstGeom prst="rect">
            <a:avLst/>
          </a:prstGeom>
        </p:spPr>
        <p:txBody>
          <a:bodyPr wrap="square">
            <a:spAutoFit/>
          </a:bodyPr>
          <a:lstStyle/>
          <a:p>
            <a:pPr marL="342900" indent="-342900">
              <a:buFont typeface="Arial" panose="020B0604020202020204" pitchFamily="34" charset="0"/>
              <a:buChar char="•"/>
            </a:pPr>
            <a:r>
              <a:rPr lang="el-GR" sz="2000" b="1" dirty="0"/>
              <a:t>Έκθεση περάτωσης- </a:t>
            </a:r>
            <a:r>
              <a:rPr lang="el-GR" sz="2000" dirty="0"/>
              <a:t>Τελική Έκθεση</a:t>
            </a:r>
            <a:r>
              <a:rPr lang="en-US" sz="2000" dirty="0"/>
              <a:t>: </a:t>
            </a:r>
            <a:r>
              <a:rPr lang="el-GR" sz="2000" dirty="0"/>
              <a:t>Υποβάλλεται με τη λήξη κάθε συμφωνίας επιχορήγησης μαζί με τα </a:t>
            </a:r>
            <a:r>
              <a:rPr lang="en-US" sz="2000" dirty="0"/>
              <a:t>Participants survey </a:t>
            </a:r>
            <a:r>
              <a:rPr lang="el-GR" sz="2000" dirty="0"/>
              <a:t>και τα απαιτούμενα αποδεικτικά και βαθμολογείται με ανώτατη βαθμολογία το 100. </a:t>
            </a:r>
          </a:p>
          <a:p>
            <a:endParaRPr lang="el-GR" sz="2000" b="1" dirty="0"/>
          </a:p>
          <a:p>
            <a:pPr marL="342900" indent="-342900">
              <a:buFont typeface="Arial" panose="020B0604020202020204" pitchFamily="34" charset="0"/>
              <a:buChar char="•"/>
            </a:pPr>
            <a:r>
              <a:rPr lang="el-GR" sz="2000" b="1" dirty="0"/>
              <a:t>Έκθεση Προόδου σχετικά με τη Διαπίστευση </a:t>
            </a:r>
          </a:p>
          <a:p>
            <a:r>
              <a:rPr lang="el-GR" dirty="0"/>
              <a:t>Οι διαπιστευμένοι οργανισμοί θα πρέπει να υποβάλουν έκθεση προόδου </a:t>
            </a:r>
            <a:r>
              <a:rPr lang="el-GR" b="1" dirty="0"/>
              <a:t>τουλάχιστον μια φορά εντός διαστήματος πέντε ετών. </a:t>
            </a:r>
          </a:p>
          <a:p>
            <a:endParaRPr lang="el-GR" b="1" dirty="0"/>
          </a:p>
          <a:p>
            <a:r>
              <a:rPr lang="el-GR" dirty="0"/>
              <a:t>Η έκθεση θα καλύπτει τον τρόπο με τον οποίο διασφαλίζεται</a:t>
            </a:r>
            <a:r>
              <a:rPr lang="en-US" dirty="0"/>
              <a:t>:</a:t>
            </a:r>
          </a:p>
          <a:p>
            <a:endParaRPr lang="el-GR" dirty="0"/>
          </a:p>
          <a:p>
            <a:pPr marL="285750" indent="-285750">
              <a:buFont typeface="Arial" panose="020B0604020202020204" pitchFamily="34" charset="0"/>
              <a:buChar char="•"/>
            </a:pPr>
            <a:r>
              <a:rPr lang="el-GR" dirty="0"/>
              <a:t>η τήρηση των προτύπων ποιότητας του Προγράμματος </a:t>
            </a:r>
            <a:r>
              <a:rPr lang="en-US" dirty="0"/>
              <a:t>Erasmus, </a:t>
            </a:r>
          </a:p>
          <a:p>
            <a:pPr marL="285750" indent="-285750">
              <a:buFont typeface="Arial" panose="020B0604020202020204" pitchFamily="34" charset="0"/>
              <a:buChar char="•"/>
            </a:pPr>
            <a:r>
              <a:rPr lang="el-GR" dirty="0"/>
              <a:t>η πρόοδος ως προς την επίτευξη των στόχων του </a:t>
            </a:r>
            <a:r>
              <a:rPr lang="en-US" dirty="0"/>
              <a:t>Erasmus Plan, </a:t>
            </a:r>
            <a:endParaRPr lang="el-GR" dirty="0"/>
          </a:p>
          <a:p>
            <a:pPr marL="285750" indent="-285750">
              <a:buFont typeface="Arial" panose="020B0604020202020204" pitchFamily="34" charset="0"/>
              <a:buChar char="•"/>
            </a:pPr>
            <a:r>
              <a:rPr lang="el-GR" dirty="0"/>
              <a:t>η επικαιροποίηση του </a:t>
            </a:r>
            <a:r>
              <a:rPr lang="en-US" dirty="0"/>
              <a:t>Erasmus Plan</a:t>
            </a:r>
          </a:p>
          <a:p>
            <a:pPr marL="285750" indent="-285750">
              <a:buFont typeface="Arial" panose="020B0604020202020204" pitchFamily="34" charset="0"/>
              <a:buChar char="•"/>
            </a:pPr>
            <a:endParaRPr lang="en-US" dirty="0"/>
          </a:p>
          <a:p>
            <a:r>
              <a:rPr lang="el-GR" dirty="0"/>
              <a:t>*</a:t>
            </a:r>
            <a:r>
              <a:rPr lang="en-US" i="1" dirty="0">
                <a:sym typeface="Wingdings" panose="05000000000000000000" pitchFamily="2" charset="2"/>
              </a:rPr>
              <a:t>H </a:t>
            </a:r>
            <a:r>
              <a:rPr lang="el-GR" i="1" dirty="0">
                <a:sym typeface="Wingdings" panose="05000000000000000000" pitchFamily="2" charset="2"/>
              </a:rPr>
              <a:t>ΕΥ καθορίζει το χρονικό σημείο κατά το οποίο υποβάλλεται η έκθεση προόδου κάθε οργανισμού και δύναται να αυξηθεί ο αριθμός των εκθέσεων αναλόγως των επιδόσεων του οργανισμού </a:t>
            </a:r>
            <a:endParaRPr lang="el-GR" i="1" dirty="0"/>
          </a:p>
          <a:p>
            <a:endParaRPr lang="en-US" i="1" dirty="0"/>
          </a:p>
          <a:p>
            <a:r>
              <a:rPr lang="en-US" dirty="0"/>
              <a:t>H</a:t>
            </a:r>
            <a:r>
              <a:rPr lang="el-GR" dirty="0"/>
              <a:t> Εθνική Υπηρεσία (ΕΥ) μπορεί να διοργανώσει επίσημους ελέγχους, επισκέψεις παρακολούθησης ή άλλες δραστηριότητες για τη παρακολούθηση της προόδου των διαπιστευμένων οργανισμών, τη διασφάλιση των προτύπων ποιότητας και την παροχή στήριξης. </a:t>
            </a:r>
            <a:endParaRPr lang="el-GR" sz="1600" dirty="0"/>
          </a:p>
        </p:txBody>
      </p:sp>
      <p:sp>
        <p:nvSpPr>
          <p:cNvPr id="2" name="Rectangle: Rounded Corners 1">
            <a:extLst>
              <a:ext uri="{FF2B5EF4-FFF2-40B4-BE49-F238E27FC236}">
                <a16:creationId xmlns:a16="http://schemas.microsoft.com/office/drawing/2014/main" id="{EDE18C0C-54E9-4D3F-A192-D9943AD2BACE}"/>
              </a:ext>
            </a:extLst>
          </p:cNvPr>
          <p:cNvSpPr/>
          <p:nvPr/>
        </p:nvSpPr>
        <p:spPr>
          <a:xfrm>
            <a:off x="346289" y="1930882"/>
            <a:ext cx="11148063" cy="964718"/>
          </a:xfrm>
          <a:prstGeom prst="round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3701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1034324" y="832982"/>
            <a:ext cx="10505440" cy="6088846"/>
          </a:xfrm>
          <a:prstGeom prst="rect">
            <a:avLst/>
          </a:prstGeom>
        </p:spPr>
        <p:txBody>
          <a:bodyPr wrap="square">
            <a:spAutoFit/>
          </a:bodyPr>
          <a:lstStyle/>
          <a:p>
            <a:pPr marR="64135" algn="just">
              <a:lnSpc>
                <a:spcPct val="150000"/>
              </a:lnSpc>
              <a:spcBef>
                <a:spcPts val="495"/>
              </a:spcBef>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Σε περιπτώσεις όπου εξακριβωθεί ότι οι οργανισμοί δε σέβονται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τους κανονισμούς του Προγράμματος</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ή τα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πρότυπα ποιότητας της Διαπίστευσης για σχέδια ΚΑ121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ή σε περιπτώσεις μη συμμόρφωσης με τις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οδηγίες της Εθνικής Υπηρεσίας</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ενδέχεται να ισχύσουν τα ακόλουθα</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Περιορισμός στο επίπεδο χρηματοδότησης</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Οι οργανισμοί μπορεί να τεθούν υπό επιτήρηση εάν εντοπιστεί  κίνδυνος ανεπαρκούς υλοποίησης </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Τερματισμός σχεδίου</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Αναστολή Διαπίστευσης (ΚΑ120)</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Οι οργανισμοί των οποίων η διαπίστευση έχει ανασταλεί δεν μπορούν να υποβάλουν αίτηση στα πλαίσια της ΒΔ1</a:t>
            </a:r>
          </a:p>
          <a:p>
            <a:pPr marL="297816" marR="5715" indent="-285750" algn="just">
              <a:lnSpc>
                <a:spcPct val="150000"/>
              </a:lnSpc>
              <a:spcBef>
                <a:spcPts val="990"/>
              </a:spcBef>
              <a:buFont typeface="Arial" panose="020B0604020202020204" pitchFamily="34" charset="0"/>
              <a:buChar char="•"/>
              <a:tabLst>
                <a:tab pos="240029" algn="l"/>
              </a:tabLs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Τερματισμός Διαπίστευσης (ΚΑ120)</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Σε περίπτωση συνεχούς μη συμμόρφωσης, πολύ χαμηλών επιδόσεων ή σε περίπτωση επανειλημμένων ή σημαντικών παραβάσεων των κανόνων. </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444393" y="14767"/>
            <a:ext cx="550240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ΑΠΟ ΤΗΝ ΕΘΝΙΚΗ ΥΠΗΡΕΣΙΑ</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2012" y="6019370"/>
            <a:ext cx="709203" cy="607572"/>
          </a:xfrm>
          <a:prstGeom prst="rect">
            <a:avLst/>
          </a:prstGeom>
        </p:spPr>
      </p:pic>
    </p:spTree>
    <p:extLst>
      <p:ext uri="{BB962C8B-B14F-4D97-AF65-F5344CB8AC3E}">
        <p14:creationId xmlns:p14="http://schemas.microsoft.com/office/powerpoint/2010/main" val="327334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8603189" cy="492443"/>
          </a:xfrm>
          <a:prstGeom prst="rect">
            <a:avLst/>
          </a:prstGeom>
          <a:noFill/>
        </p:spPr>
        <p:txBody>
          <a:bodyPr wrap="none" rtlCol="0">
            <a:spAutoFit/>
          </a:bodyPr>
          <a:lstStyle/>
          <a:p>
            <a:r>
              <a:rPr lang="el-GR" sz="2600" b="1" dirty="0">
                <a:solidFill>
                  <a:schemeClr val="bg1"/>
                </a:solidFill>
              </a:rPr>
              <a:t>ΕΞΕΡΧΟΜΕΝΕΣ ΕΠΙΛΕΞΙΜΕΣ ΔΡΑΣΤΗΡΙΟΤΗΤΕΣ - ΠΡΟΣΩΠΙΚΟΥ</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a:extLst>
              <a:ext uri="{FF2B5EF4-FFF2-40B4-BE49-F238E27FC236}">
                <a16:creationId xmlns:a16="http://schemas.microsoft.com/office/drawing/2014/main" id="{BB9E2E57-6207-4543-E5D4-CD625290A8CB}"/>
              </a:ext>
            </a:extLst>
          </p:cNvPr>
          <p:cNvSpPr txBox="1"/>
          <p:nvPr/>
        </p:nvSpPr>
        <p:spPr>
          <a:xfrm>
            <a:off x="1732725" y="6027425"/>
            <a:ext cx="8726550" cy="584775"/>
          </a:xfrm>
          <a:prstGeom prst="rect">
            <a:avLst/>
          </a:prstGeom>
          <a:noFill/>
          <a:ln>
            <a:solidFill>
              <a:srgbClr val="5B9BD5"/>
            </a:solidFill>
          </a:ln>
        </p:spPr>
        <p:txBody>
          <a:bodyPr wrap="square" rtlCol="0">
            <a:spAutoFit/>
          </a:bodyPr>
          <a:lstStyle/>
          <a:p>
            <a:pPr algn="ctr"/>
            <a:r>
              <a:rPr lang="el-GR" sz="1600" dirty="0"/>
              <a:t>Διάρκεια Φυσικής Δραστηριότητας κινητικότητας. Οι δραστηριότητες μπορούν σε όλες τις περιπτώσεις να συνδυαστούν με επιπλέον διαδικτυακές δραστηριότητες (</a:t>
            </a:r>
            <a:r>
              <a:rPr lang="en-US" sz="1600" dirty="0"/>
              <a:t>blended activities)</a:t>
            </a:r>
            <a:r>
              <a:rPr lang="el-GR" sz="1600" dirty="0"/>
              <a:t> </a:t>
            </a:r>
            <a:endParaRPr lang="en-US" sz="1600" dirty="0"/>
          </a:p>
        </p:txBody>
      </p:sp>
      <p:graphicFrame>
        <p:nvGraphicFramePr>
          <p:cNvPr id="3" name="Diagram 2">
            <a:extLst>
              <a:ext uri="{FF2B5EF4-FFF2-40B4-BE49-F238E27FC236}">
                <a16:creationId xmlns:a16="http://schemas.microsoft.com/office/drawing/2014/main" id="{5D2B4A2B-336C-8C8E-98C3-A464AB30BB6C}"/>
              </a:ext>
            </a:extLst>
          </p:cNvPr>
          <p:cNvGraphicFramePr/>
          <p:nvPr>
            <p:extLst>
              <p:ext uri="{D42A27DB-BD31-4B8C-83A1-F6EECF244321}">
                <p14:modId xmlns:p14="http://schemas.microsoft.com/office/powerpoint/2010/main" val="1309000741"/>
              </p:ext>
            </p:extLst>
          </p:nvPr>
        </p:nvGraphicFramePr>
        <p:xfrm>
          <a:off x="2032000" y="75889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7667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380264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ΧΡΗΣΙΜΟΙ ΣΥΝΔΕΣΜΟΙ (1)</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444393" y="1734618"/>
            <a:ext cx="10541544" cy="3293209"/>
          </a:xfrm>
          <a:prstGeom prst="rect">
            <a:avLst/>
          </a:prstGeom>
        </p:spPr>
        <p:txBody>
          <a:bodyPr wrap="square">
            <a:spAutoFit/>
          </a:bodyPr>
          <a:lstStyle/>
          <a:p>
            <a:r>
              <a:rPr lang="el-GR" sz="1600" b="1" u="sng" dirty="0">
                <a:highlight>
                  <a:srgbClr val="FFFF00"/>
                </a:highlight>
              </a:rPr>
              <a:t>ΠΑΡΑΡΤΗΜΑΤΑ ΣΥΜΦΩΝΙΑΣ ΕΠΙΧΟΡΗΓΗΣΗΣ:</a:t>
            </a:r>
            <a:endParaRPr lang="en-US" sz="1600" b="1" u="sng" dirty="0">
              <a:highlight>
                <a:srgbClr val="FFFF00"/>
              </a:highlight>
            </a:endParaRPr>
          </a:p>
          <a:p>
            <a:r>
              <a:rPr lang="en-GB" sz="1600" dirty="0"/>
              <a:t>GA Annex 2: </a:t>
            </a:r>
            <a:r>
              <a:rPr lang="en-GB" sz="1600" dirty="0">
                <a:hlinkClick r:id="rId4"/>
              </a:rPr>
              <a:t>Applicable rules to eligible costs </a:t>
            </a:r>
            <a:br>
              <a:rPr lang="en-GB" sz="1600" dirty="0">
                <a:hlinkClick r:id="rId5"/>
              </a:rPr>
            </a:br>
            <a:r>
              <a:rPr lang="en-GB" sz="1600" dirty="0"/>
              <a:t>GA Annex 3: Applicable rates  </a:t>
            </a:r>
            <a:r>
              <a:rPr lang="en-US" sz="1600" b="0" i="0" u="none" strike="noStrike" dirty="0">
                <a:effectLst/>
                <a:hlinkClick r:id="rId6"/>
              </a:rPr>
              <a:t>School Education</a:t>
            </a:r>
            <a:r>
              <a:rPr lang="en-US" sz="1600" b="0" i="0" dirty="0">
                <a:solidFill>
                  <a:srgbClr val="7A7A7A"/>
                </a:solidFill>
                <a:effectLst/>
                <a:hlinkClick r:id="rId6"/>
              </a:rPr>
              <a:t> </a:t>
            </a:r>
            <a:r>
              <a:rPr lang="en-US" sz="1600" b="0" i="0" dirty="0">
                <a:solidFill>
                  <a:srgbClr val="7A7A7A"/>
                </a:solidFill>
                <a:effectLst/>
              </a:rPr>
              <a:t>| </a:t>
            </a:r>
            <a:r>
              <a:rPr lang="en-US" sz="1600" b="0" i="0" u="none" strike="noStrike" dirty="0">
                <a:effectLst/>
                <a:hlinkClick r:id="rId7"/>
              </a:rPr>
              <a:t>Adult Education</a:t>
            </a:r>
            <a:r>
              <a:rPr lang="en-US" sz="1600" b="0" i="0" dirty="0">
                <a:solidFill>
                  <a:srgbClr val="7A7A7A"/>
                </a:solidFill>
                <a:effectLst/>
                <a:hlinkClick r:id="rId7"/>
              </a:rPr>
              <a:t> </a:t>
            </a:r>
            <a:r>
              <a:rPr lang="en-US" sz="1600" b="0" i="0" dirty="0">
                <a:solidFill>
                  <a:srgbClr val="7A7A7A"/>
                </a:solidFill>
                <a:effectLst/>
              </a:rPr>
              <a:t>| </a:t>
            </a:r>
            <a:r>
              <a:rPr lang="en-US" sz="1600" b="0" i="0" u="none" strike="noStrike" dirty="0">
                <a:effectLst/>
                <a:hlinkClick r:id="rId8"/>
              </a:rPr>
              <a:t>Vocational Education and Training</a:t>
            </a:r>
            <a:endParaRPr lang="en-US" sz="1600" b="0" i="0" u="none" strike="noStrike" dirty="0">
              <a:effectLst/>
            </a:endParaRPr>
          </a:p>
          <a:p>
            <a:r>
              <a:rPr lang="en-US" sz="1600" dirty="0"/>
              <a:t>GA Annex 4: Accession Forms (if applicable)</a:t>
            </a:r>
          </a:p>
          <a:p>
            <a:r>
              <a:rPr lang="en-US" sz="1600" dirty="0"/>
              <a:t>GA Annex 5: </a:t>
            </a:r>
            <a:r>
              <a:rPr lang="en-US" sz="1600" dirty="0">
                <a:hlinkClick r:id="rId9"/>
              </a:rPr>
              <a:t>Specific Rules </a:t>
            </a:r>
            <a:br>
              <a:rPr lang="en-GB" sz="1600" dirty="0"/>
            </a:br>
            <a:r>
              <a:rPr lang="en-GB" sz="1600" dirty="0"/>
              <a:t>GA Annex 6: Templates for agreements to be used between beneficiary and participants</a:t>
            </a:r>
          </a:p>
          <a:p>
            <a:r>
              <a:rPr lang="en-GB" sz="1600" dirty="0">
                <a:hlinkClick r:id="rId10"/>
              </a:rPr>
              <a:t>Agreement between beneficiaries and participants for mobility of individuals </a:t>
            </a:r>
            <a:endParaRPr lang="en-GB" sz="1600" dirty="0"/>
          </a:p>
          <a:p>
            <a:pPr algn="l"/>
            <a:r>
              <a:rPr lang="en-GB" sz="1600" dirty="0">
                <a:hlinkClick r:id="rId11"/>
              </a:rPr>
              <a:t>Learning Agreement </a:t>
            </a:r>
            <a:endParaRPr lang="en-GB" sz="1600" dirty="0"/>
          </a:p>
          <a:p>
            <a:r>
              <a:rPr lang="en-GB" sz="1600" dirty="0">
                <a:hlinkClick r:id="rId11"/>
              </a:rPr>
              <a:t>Learning Agreement Complement </a:t>
            </a:r>
            <a:endParaRPr lang="en-GB" sz="1600" dirty="0"/>
          </a:p>
          <a:p>
            <a:r>
              <a:rPr lang="en-GB" sz="1600" dirty="0">
                <a:hlinkClick r:id="rId12"/>
              </a:rPr>
              <a:t>Learning Programme for Group Activities  (</a:t>
            </a:r>
            <a:r>
              <a:rPr lang="el-GR" sz="1600" dirty="0">
                <a:hlinkClick r:id="rId12"/>
              </a:rPr>
              <a:t>για ομαδικές κινητικότητες εκπαιδευομένων</a:t>
            </a:r>
            <a:r>
              <a:rPr lang="en-US" sz="1600" dirty="0">
                <a:hlinkClick r:id="rId12"/>
              </a:rPr>
              <a:t>/ </a:t>
            </a:r>
            <a:r>
              <a:rPr lang="el-GR" sz="1600" dirty="0">
                <a:hlinkClick r:id="rId12"/>
              </a:rPr>
              <a:t>μαθητών) </a:t>
            </a:r>
            <a:endParaRPr lang="el-GR" sz="1600" dirty="0"/>
          </a:p>
          <a:p>
            <a:r>
              <a:rPr lang="en-GB" sz="1600" dirty="0">
                <a:hlinkClick r:id="rId13"/>
              </a:rPr>
              <a:t>Learning Agreement with invited experts </a:t>
            </a:r>
            <a:endParaRPr lang="el-GR" sz="1600" dirty="0"/>
          </a:p>
          <a:p>
            <a:endParaRPr lang="el-GR" sz="1600" dirty="0"/>
          </a:p>
          <a:p>
            <a:endParaRPr lang="el-GR" sz="1600" dirty="0"/>
          </a:p>
        </p:txBody>
      </p:sp>
      <p:sp>
        <p:nvSpPr>
          <p:cNvPr id="5" name="Rectangle 4">
            <a:extLst>
              <a:ext uri="{FF2B5EF4-FFF2-40B4-BE49-F238E27FC236}">
                <a16:creationId xmlns:a16="http://schemas.microsoft.com/office/drawing/2014/main" id="{521C5F4E-A4D2-2D32-543E-D0143DFE8956}"/>
              </a:ext>
            </a:extLst>
          </p:cNvPr>
          <p:cNvSpPr/>
          <p:nvPr/>
        </p:nvSpPr>
        <p:spPr>
          <a:xfrm>
            <a:off x="444393" y="1760098"/>
            <a:ext cx="10541544" cy="3038816"/>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33745526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380264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ΧΡΗΣΙΜΟΙ ΣΥΝΔΕΣΜΟΙ (2)</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679604" y="693114"/>
            <a:ext cx="10541544" cy="5601533"/>
          </a:xfrm>
          <a:prstGeom prst="rect">
            <a:avLst/>
          </a:prstGeom>
        </p:spPr>
        <p:txBody>
          <a:bodyPr wrap="square">
            <a:spAutoFit/>
          </a:bodyPr>
          <a:lstStyle/>
          <a:p>
            <a:endParaRPr lang="el-GR" sz="1600" dirty="0"/>
          </a:p>
          <a:p>
            <a:r>
              <a:rPr lang="el-GR" b="1" u="sng" dirty="0"/>
              <a:t>ΑΛΛΟΙ ΧΡΗΣΙΜΟΙ ΣΥΝΔΕΣΜΟΙ: </a:t>
            </a:r>
          </a:p>
          <a:p>
            <a:r>
              <a:rPr lang="el-GR" dirty="0">
                <a:hlinkClick r:id="rId4"/>
              </a:rPr>
              <a:t>Οδηγός Προγράμματος 202</a:t>
            </a:r>
            <a:r>
              <a:rPr lang="en-US" dirty="0">
                <a:hlinkClick r:id="rId4"/>
              </a:rPr>
              <a:t>6</a:t>
            </a:r>
            <a:endParaRPr lang="el-GR" dirty="0">
              <a:hlinkClick r:id="rId5"/>
            </a:endParaRPr>
          </a:p>
          <a:p>
            <a:r>
              <a:rPr lang="el-GR" dirty="0">
                <a:hlinkClick r:id="rId6"/>
              </a:rPr>
              <a:t>Διαχείριση Εγκεκριμένων Σχεδίων </a:t>
            </a:r>
            <a:endParaRPr lang="en-GB" dirty="0"/>
          </a:p>
          <a:p>
            <a:r>
              <a:rPr lang="en-US" dirty="0">
                <a:hlinkClick r:id="rId7"/>
              </a:rPr>
              <a:t>Erasmus Quality Standards</a:t>
            </a:r>
            <a:endParaRPr lang="en-US" dirty="0"/>
          </a:p>
          <a:p>
            <a:r>
              <a:rPr lang="el-GR" dirty="0">
                <a:hlinkClick r:id="rId8"/>
              </a:rPr>
              <a:t>Πρότυπα Ποιότητας για σεμινάρια κάτω από τη ΒΔ1</a:t>
            </a:r>
            <a:endParaRPr lang="el-GR" dirty="0"/>
          </a:p>
          <a:p>
            <a:r>
              <a:rPr lang="el-GR" dirty="0">
                <a:hlinkClick r:id="rId9"/>
              </a:rPr>
              <a:t>Εργαλεία Ε</a:t>
            </a:r>
            <a:r>
              <a:rPr lang="en-US" dirty="0" err="1">
                <a:hlinkClick r:id="rId9"/>
              </a:rPr>
              <a:t>rasmus</a:t>
            </a:r>
            <a:r>
              <a:rPr lang="en-US" dirty="0">
                <a:hlinkClick r:id="rId9"/>
              </a:rPr>
              <a:t> – I</a:t>
            </a:r>
            <a:r>
              <a:rPr lang="el-GR" dirty="0" err="1">
                <a:hlinkClick r:id="rId9"/>
              </a:rPr>
              <a:t>στοσελίδα</a:t>
            </a:r>
            <a:r>
              <a:rPr lang="el-GR" dirty="0">
                <a:hlinkClick r:id="rId9"/>
              </a:rPr>
              <a:t> ΙΔΕΠ</a:t>
            </a:r>
            <a:endParaRPr lang="en-US" dirty="0"/>
          </a:p>
          <a:p>
            <a:r>
              <a:rPr lang="el-GR" dirty="0">
                <a:hlinkClick r:id="rId10"/>
              </a:rPr>
              <a:t>Εργαλείο υπολογισμού απόστασης </a:t>
            </a:r>
            <a:r>
              <a:rPr lang="en-US" dirty="0">
                <a:hlinkClick r:id="rId10"/>
              </a:rPr>
              <a:t>Erasmus+ </a:t>
            </a:r>
            <a:r>
              <a:rPr lang="en-US" dirty="0"/>
              <a:t> (Distance Calculator)</a:t>
            </a:r>
          </a:p>
          <a:p>
            <a:r>
              <a:rPr lang="el-GR" b="0" i="0" u="none" strike="noStrike" dirty="0">
                <a:solidFill>
                  <a:srgbClr val="FFFFFF"/>
                </a:solidFill>
                <a:effectLst/>
                <a:hlinkClick r:id="rId11"/>
              </a:rPr>
              <a:t>Στρατηγική του ΙΔΕΠ Διά Βίου Μάθησης για την ένταξη και την πολυμορφία στο πλαίσιο του Erasmus+</a:t>
            </a:r>
            <a:endParaRPr lang="el-GR" dirty="0">
              <a:highlight>
                <a:srgbClr val="FFFF00"/>
              </a:highlight>
            </a:endParaRPr>
          </a:p>
          <a:p>
            <a:r>
              <a:rPr lang="el-GR" dirty="0">
                <a:hlinkClick r:id="rId12"/>
              </a:rPr>
              <a:t>Οδηγός για συνεργασίες με υποστηρικτικούς οργανισμούς (</a:t>
            </a:r>
            <a:r>
              <a:rPr lang="en-US" dirty="0">
                <a:hlinkClick r:id="rId12"/>
              </a:rPr>
              <a:t>supporting organisations) </a:t>
            </a:r>
            <a:r>
              <a:rPr lang="en-US" dirty="0"/>
              <a:t> - </a:t>
            </a:r>
            <a:endParaRPr lang="el-GR" dirty="0"/>
          </a:p>
          <a:p>
            <a:r>
              <a:rPr lang="en-US" dirty="0">
                <a:hlinkClick r:id="rId13"/>
              </a:rPr>
              <a:t>EPALE</a:t>
            </a:r>
            <a:r>
              <a:rPr lang="en-US" dirty="0"/>
              <a:t> </a:t>
            </a:r>
            <a:r>
              <a:rPr lang="el-GR" dirty="0"/>
              <a:t> (Ηλεκτρονική Πλατφόρμα για την Εκπαίδευση Ενηλίκων στην Ευρώπη) </a:t>
            </a:r>
          </a:p>
          <a:p>
            <a:r>
              <a:rPr lang="en-US" baseline="0" dirty="0">
                <a:hlinkClick r:id="rId14"/>
              </a:rPr>
              <a:t>European School platform </a:t>
            </a:r>
            <a:endParaRPr lang="en-US" sz="2800" dirty="0"/>
          </a:p>
          <a:p>
            <a:r>
              <a:rPr lang="en-GB" dirty="0">
                <a:hlinkClick r:id="rId15"/>
              </a:rPr>
              <a:t>Erasmus+ Project Results Platform</a:t>
            </a:r>
            <a:endParaRPr lang="el-GR" dirty="0">
              <a:hlinkClick r:id="rId15"/>
            </a:endParaRPr>
          </a:p>
          <a:p>
            <a:r>
              <a:rPr lang="en-US" dirty="0">
                <a:hlinkClick r:id="rId16"/>
              </a:rPr>
              <a:t>EU Academy </a:t>
            </a:r>
            <a:r>
              <a:rPr lang="en-US" dirty="0"/>
              <a:t>(</a:t>
            </a:r>
            <a:r>
              <a:rPr lang="el-GR" dirty="0"/>
              <a:t>Πρόσβαση στο εργαλείο </a:t>
            </a:r>
            <a:r>
              <a:rPr lang="en-US" dirty="0"/>
              <a:t>Online Linguistic Support) </a:t>
            </a:r>
            <a:endParaRPr lang="el-GR" dirty="0"/>
          </a:p>
          <a:p>
            <a:r>
              <a:rPr lang="el-GR" dirty="0">
                <a:hlinkClick r:id="rId17"/>
              </a:rPr>
              <a:t>Οδηγός για επικοινωνία και διάχυση Ε+ </a:t>
            </a:r>
            <a:endParaRPr lang="el-GR" dirty="0"/>
          </a:p>
          <a:p>
            <a:r>
              <a:rPr lang="en-US" dirty="0">
                <a:hlinkClick r:id="rId18"/>
              </a:rPr>
              <a:t>IMPACTTOOL</a:t>
            </a:r>
            <a:r>
              <a:rPr lang="en-US" dirty="0"/>
              <a:t> (</a:t>
            </a:r>
            <a:r>
              <a:rPr lang="el-GR" dirty="0"/>
              <a:t>Εργαλείο για μέτρηση αντικτύπου των δραστηριοτήτων / σχεδίων</a:t>
            </a:r>
            <a:r>
              <a:rPr lang="en-US" dirty="0"/>
              <a:t>)</a:t>
            </a:r>
          </a:p>
          <a:p>
            <a:r>
              <a:rPr lang="en-US" dirty="0">
                <a:hlinkClick r:id="rId19"/>
              </a:rPr>
              <a:t>Beneficiary Module </a:t>
            </a:r>
            <a:endParaRPr lang="en-US" dirty="0"/>
          </a:p>
          <a:p>
            <a:r>
              <a:rPr lang="en-US" dirty="0">
                <a:hlinkClick r:id="rId20"/>
              </a:rPr>
              <a:t>Organisation Registration System (ORS)</a:t>
            </a:r>
            <a:endParaRPr lang="en-US" dirty="0"/>
          </a:p>
          <a:p>
            <a:r>
              <a:rPr lang="en-US" dirty="0">
                <a:hlinkClick r:id="rId21"/>
              </a:rPr>
              <a:t>OID</a:t>
            </a:r>
            <a:r>
              <a:rPr lang="en-US" dirty="0"/>
              <a:t> - </a:t>
            </a:r>
          </a:p>
          <a:p>
            <a:r>
              <a:rPr lang="en-US" dirty="0">
                <a:hlinkClick r:id="rId20"/>
              </a:rPr>
              <a:t>EU LOGIN ACCOUNT</a:t>
            </a:r>
            <a:endParaRPr lang="en-US" sz="1600" dirty="0"/>
          </a:p>
        </p:txBody>
      </p:sp>
      <p:sp>
        <p:nvSpPr>
          <p:cNvPr id="6" name="Rectangle 5">
            <a:extLst>
              <a:ext uri="{FF2B5EF4-FFF2-40B4-BE49-F238E27FC236}">
                <a16:creationId xmlns:a16="http://schemas.microsoft.com/office/drawing/2014/main" id="{19496695-8825-F6CA-900A-C09E49262302}"/>
              </a:ext>
            </a:extLst>
          </p:cNvPr>
          <p:cNvSpPr/>
          <p:nvPr/>
        </p:nvSpPr>
        <p:spPr>
          <a:xfrm>
            <a:off x="679604" y="574085"/>
            <a:ext cx="10541544" cy="5720561"/>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spTree>
    <p:extLst>
      <p:ext uri="{BB962C8B-B14F-4D97-AF65-F5344CB8AC3E}">
        <p14:creationId xmlns:p14="http://schemas.microsoft.com/office/powerpoint/2010/main" val="22832176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190CA2-7039-386B-65C2-FB9DE0D6C14C}"/>
              </a:ext>
            </a:extLst>
          </p:cNvPr>
          <p:cNvGrpSpPr/>
          <p:nvPr/>
        </p:nvGrpSpPr>
        <p:grpSpPr>
          <a:xfrm rot="10800000">
            <a:off x="3794760" y="0"/>
            <a:ext cx="8397240" cy="483216"/>
            <a:chOff x="0" y="0"/>
            <a:chExt cx="6023006" cy="1453896"/>
          </a:xfrm>
        </p:grpSpPr>
        <p:sp>
          <p:nvSpPr>
            <p:cNvPr id="6" name="Rectangle 5">
              <a:extLst>
                <a:ext uri="{FF2B5EF4-FFF2-40B4-BE49-F238E27FC236}">
                  <a16:creationId xmlns:a16="http://schemas.microsoft.com/office/drawing/2014/main" id="{27835D9E-345E-B394-4A2C-3B0A532942AD}"/>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25E4CD9A-A9B0-353B-507E-6F3BD4B52AC8}"/>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3" name="Content Placeholder 2">
            <a:extLst>
              <a:ext uri="{FF2B5EF4-FFF2-40B4-BE49-F238E27FC236}">
                <a16:creationId xmlns:a16="http://schemas.microsoft.com/office/drawing/2014/main" id="{9609FFCD-E394-A161-54DD-13416251183A}"/>
              </a:ext>
            </a:extLst>
          </p:cNvPr>
          <p:cNvSpPr>
            <a:spLocks noGrp="1"/>
          </p:cNvSpPr>
          <p:nvPr>
            <p:ph idx="1"/>
          </p:nvPr>
        </p:nvSpPr>
        <p:spPr>
          <a:xfrm>
            <a:off x="740229" y="889454"/>
            <a:ext cx="10515600" cy="4351338"/>
          </a:xfrm>
        </p:spPr>
        <p:txBody>
          <a:bodyPr>
            <a:normAutofit fontScale="92500" lnSpcReduction="10000"/>
          </a:bodyPr>
          <a:lstStyle/>
          <a:p>
            <a:pPr marL="0" indent="0" algn="just">
              <a:buNone/>
            </a:pPr>
            <a:r>
              <a:rPr lang="el-GR" dirty="0">
                <a:hlinkClick r:id="rId3"/>
              </a:rPr>
              <a:t>Το</a:t>
            </a:r>
            <a:r>
              <a:rPr lang="el-GR" b="1" dirty="0">
                <a:hlinkClick r:id="rId3"/>
              </a:rPr>
              <a:t> Ευρωπαϊκό Βραβείο Καινοτόμου Διδασκαλίας</a:t>
            </a:r>
            <a:r>
              <a:rPr lang="el-GR" b="1" dirty="0"/>
              <a:t> (EITA</a:t>
            </a:r>
            <a:r>
              <a:rPr lang="el-GR" dirty="0"/>
              <a:t>) καθιερώθηκε από το 2021 και αποτελεί ετήσιο θεσμό για ολόκληρη την προγραμματική περίοδο 2021 – 2027. </a:t>
            </a:r>
            <a:r>
              <a:rPr lang="el-GR" b="1" dirty="0"/>
              <a:t>Τα βραβεία</a:t>
            </a:r>
            <a:r>
              <a:rPr lang="el-GR" dirty="0"/>
              <a:t> </a:t>
            </a:r>
            <a:r>
              <a:rPr lang="el-GR" b="1" dirty="0"/>
              <a:t>EITA και το Ευρωπαϊκό Σήμα Γλωσσών (ELL) συμβάλλουν στη στρατηγική προτεραιότητα του </a:t>
            </a:r>
            <a:r>
              <a:rPr lang="el-GR" dirty="0">
                <a:hlinkClick r:id="rId4"/>
              </a:rPr>
              <a:t>Ευρωπαϊκού Χώρου Εκπαίδευσης</a:t>
            </a:r>
            <a:r>
              <a:rPr lang="el-GR" b="1" dirty="0"/>
              <a:t> που επικεντρώνεται στην “ενίσχυση των δεξιοτήτων και του κινήτρου για το εκπαιδευτικό επάγγελμα”. Αναγνωρίζουν επίσης τη συμβολή του προγράμματος Erasmus+ στον Ευρωπαϊκό Χώρο Εκπαίδευσης και τη σημασία της συνεργασίας και της δικτύωσης σχολείων, και φορέων εκπαίδευσης ενηλίκων σε όλη την Ευρώπη.</a:t>
            </a:r>
          </a:p>
          <a:p>
            <a:pPr marL="0" indent="0" algn="just">
              <a:buNone/>
            </a:pPr>
            <a:endParaRPr lang="el-GR" b="1" dirty="0"/>
          </a:p>
          <a:p>
            <a:pPr marL="0" indent="0" algn="just">
              <a:buNone/>
            </a:pPr>
            <a:r>
              <a:rPr lang="en-US" dirty="0">
                <a:hlinkClick r:id="rId5"/>
              </a:rPr>
              <a:t>https://erasmusplus.idep.org.cy/project/evropaiko-vraveio-kainotomou-didaskalias-kai-evropaiko-sima-glosson/</a:t>
            </a:r>
            <a:endParaRPr lang="el-GR" dirty="0"/>
          </a:p>
          <a:p>
            <a:pPr marL="0" indent="0" algn="just">
              <a:buNone/>
            </a:pPr>
            <a:endParaRPr lang="en-US" dirty="0"/>
          </a:p>
        </p:txBody>
      </p:sp>
      <p:sp>
        <p:nvSpPr>
          <p:cNvPr id="4" name="Title 3">
            <a:extLst>
              <a:ext uri="{FF2B5EF4-FFF2-40B4-BE49-F238E27FC236}">
                <a16:creationId xmlns:a16="http://schemas.microsoft.com/office/drawing/2014/main" id="{70A98A85-249D-8AE9-057B-7AA517F506D6}"/>
              </a:ext>
            </a:extLst>
          </p:cNvPr>
          <p:cNvSpPr>
            <a:spLocks noGrp="1"/>
          </p:cNvSpPr>
          <p:nvPr>
            <p:ph type="title"/>
          </p:nvPr>
        </p:nvSpPr>
        <p:spPr>
          <a:xfrm>
            <a:off x="0" y="-1"/>
            <a:ext cx="8741229"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l-GR" sz="2600" b="1" dirty="0">
                <a:solidFill>
                  <a:schemeClr val="bg1"/>
                </a:solidFill>
              </a:rPr>
              <a:t>ΕΥΡΩΠΑΙΚΟ ΒΡΑΒΕΙΟ ΚΑΙΝΟΤΟΜΟΥ ΔΙΔΑΣΚΑΛΙΑΣ </a:t>
            </a:r>
            <a:r>
              <a:rPr lang="en-US" sz="2600" b="1" dirty="0">
                <a:solidFill>
                  <a:schemeClr val="bg1"/>
                </a:solidFill>
              </a:rPr>
              <a:t>(E</a:t>
            </a:r>
            <a:r>
              <a:rPr lang="el-GR" sz="2600" b="1" dirty="0">
                <a:solidFill>
                  <a:schemeClr val="bg1"/>
                </a:solidFill>
              </a:rPr>
              <a:t>ΙΤΑ</a:t>
            </a:r>
            <a:r>
              <a:rPr lang="en-US" sz="2600" b="1" dirty="0">
                <a:solidFill>
                  <a:schemeClr val="bg1"/>
                </a:solidFill>
              </a:rPr>
              <a:t>)</a:t>
            </a:r>
            <a:endParaRPr lang="en-GB" sz="2600" b="1" dirty="0">
              <a:solidFill>
                <a:schemeClr val="bg1"/>
              </a:solidFill>
            </a:endParaRPr>
          </a:p>
        </p:txBody>
      </p:sp>
    </p:spTree>
    <p:extLst>
      <p:ext uri="{BB962C8B-B14F-4D97-AF65-F5344CB8AC3E}">
        <p14:creationId xmlns:p14="http://schemas.microsoft.com/office/powerpoint/2010/main" val="2705098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67998" y="-16011"/>
            <a:ext cx="628620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ΒΡΑΒΕΙΟ </a:t>
            </a:r>
            <a:r>
              <a:rPr lang="en-US" dirty="0"/>
              <a:t>EUROPEAN LANGUAGE LABEL (ELL)</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1364373" y="881662"/>
            <a:ext cx="9884857" cy="1891287"/>
          </a:xfrm>
          <a:prstGeom prst="rect">
            <a:avLst/>
          </a:prstGeom>
          <a:noFill/>
        </p:spPr>
        <p:txBody>
          <a:bodyPr wrap="square" rtlCol="0">
            <a:spAutoFit/>
          </a:bodyPr>
          <a:lstStyle/>
          <a:p>
            <a:pPr>
              <a:lnSpc>
                <a:spcPct val="150000"/>
              </a:lnSpc>
            </a:pPr>
            <a:r>
              <a:rPr lang="en-US" sz="2000" dirty="0"/>
              <a:t>B</a:t>
            </a:r>
            <a:r>
              <a:rPr lang="el-GR" sz="2000" dirty="0" err="1"/>
              <a:t>ραβείο</a:t>
            </a:r>
            <a:r>
              <a:rPr lang="el-GR" sz="2000" dirty="0"/>
              <a:t> που ενθαρρύνει την ανάπτυξη νέων τεχνικών και πρωτοβουλιών στον τομέα της εκμάθησης και της διδασκαλίας γλωσσών, καθώς και την ενίσχυση της διαπολιτισμικής ευαισθητοποίησης σε ολόκληρη την Ευρώπη. Απονέμεται </a:t>
            </a:r>
            <a:r>
              <a:rPr lang="el-GR" sz="2000" b="1" dirty="0"/>
              <a:t>στα πιο καινοτόμα Σχέδια </a:t>
            </a:r>
            <a:r>
              <a:rPr lang="el-GR" sz="2000" b="1" dirty="0" err="1"/>
              <a:t>Erasmus</a:t>
            </a:r>
            <a:r>
              <a:rPr lang="el-GR" sz="2000" b="1" dirty="0"/>
              <a:t>+ που έχουν ως πεδίο ενδιαφέροντος την εκμάθηση γλωσσών</a:t>
            </a:r>
            <a:r>
              <a:rPr lang="el-GR" sz="2000" dirty="0"/>
              <a:t>.</a:t>
            </a:r>
            <a:endParaRPr lang="en-US" sz="2000" dirty="0"/>
          </a:p>
        </p:txBody>
      </p:sp>
      <p:sp>
        <p:nvSpPr>
          <p:cNvPr id="5" name="TextBox 4"/>
          <p:cNvSpPr txBox="1"/>
          <p:nvPr/>
        </p:nvSpPr>
        <p:spPr>
          <a:xfrm>
            <a:off x="1500615" y="3171370"/>
            <a:ext cx="9255453" cy="1323439"/>
          </a:xfrm>
          <a:prstGeom prst="rect">
            <a:avLst/>
          </a:prstGeom>
          <a:solidFill>
            <a:srgbClr val="93436B">
              <a:alpha val="20000"/>
            </a:srgbClr>
          </a:solidFill>
        </p:spPr>
        <p:txBody>
          <a:bodyPr wrap="square" rtlCol="0">
            <a:spAutoFit/>
          </a:bodyPr>
          <a:lstStyle/>
          <a:p>
            <a:endParaRPr lang="en-GB" sz="2000" dirty="0"/>
          </a:p>
          <a:p>
            <a:r>
              <a:rPr lang="el-GR" sz="2000" dirty="0"/>
              <a:t>Σε περίπτωση που σας ενδιαφέρει να  αξιολογηθεί το σχέδιο σας για το Βραβείο </a:t>
            </a:r>
            <a:r>
              <a:rPr lang="en-US" sz="2000" dirty="0"/>
              <a:t>ELL</a:t>
            </a:r>
            <a:r>
              <a:rPr lang="el-GR" sz="2000" dirty="0"/>
              <a:t>, θα πρέπει να δηλώσετε το ενδιαφέρον σας κατά την υποβολή της τελικής σας έκθεσης. </a:t>
            </a:r>
            <a:endParaRPr lang="en-GB" sz="2000" dirty="0"/>
          </a:p>
          <a:p>
            <a:endParaRPr lang="en-GB" sz="2000" dirty="0"/>
          </a:p>
        </p:txBody>
      </p:sp>
      <p:sp>
        <p:nvSpPr>
          <p:cNvPr id="6" name="TextBox 5"/>
          <p:cNvSpPr txBox="1"/>
          <p:nvPr/>
        </p:nvSpPr>
        <p:spPr>
          <a:xfrm>
            <a:off x="2339199" y="4893230"/>
            <a:ext cx="6398098" cy="400110"/>
          </a:xfrm>
          <a:prstGeom prst="rect">
            <a:avLst/>
          </a:prstGeom>
          <a:noFill/>
        </p:spPr>
        <p:txBody>
          <a:bodyPr wrap="none" rtlCol="0">
            <a:spAutoFit/>
          </a:bodyPr>
          <a:lstStyle/>
          <a:p>
            <a:r>
              <a:rPr lang="el-GR" sz="2000" i="1" dirty="0"/>
              <a:t>Για περισσότερες πληροφορίες επισκεφθείτε το </a:t>
            </a:r>
            <a:r>
              <a:rPr lang="el-GR" sz="2000" i="1" dirty="0">
                <a:hlinkClick r:id="rId4"/>
              </a:rPr>
              <a:t>σύνδεσμο</a:t>
            </a:r>
            <a:r>
              <a:rPr lang="el-GR" sz="2000" i="1" dirty="0"/>
              <a:t>.</a:t>
            </a:r>
            <a:endParaRPr lang="en-GB" sz="2000" i="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572" y="5691761"/>
            <a:ext cx="3333750" cy="838200"/>
          </a:xfrm>
          <a:prstGeom prst="rect">
            <a:avLst/>
          </a:prstGeom>
        </p:spPr>
      </p:pic>
    </p:spTree>
    <p:extLst>
      <p:ext uri="{BB962C8B-B14F-4D97-AF65-F5344CB8AC3E}">
        <p14:creationId xmlns:p14="http://schemas.microsoft.com/office/powerpoint/2010/main" val="23096223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1316D-0303-8FDA-9607-ED422166D9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551680-B1C3-F38E-D894-2FA81A55BDE8}"/>
              </a:ext>
            </a:extLst>
          </p:cNvPr>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a:extLst>
              <a:ext uri="{FF2B5EF4-FFF2-40B4-BE49-F238E27FC236}">
                <a16:creationId xmlns:a16="http://schemas.microsoft.com/office/drawing/2014/main" id="{15002F08-DC31-18EB-1EA0-1A5CEA02DAAC}"/>
              </a:ext>
            </a:extLst>
          </p:cNvPr>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a:extLst>
              <a:ext uri="{FF2B5EF4-FFF2-40B4-BE49-F238E27FC236}">
                <a16:creationId xmlns:a16="http://schemas.microsoft.com/office/drawing/2014/main" id="{3C419F37-1C51-C53A-2E1E-FC7F1DEBFFD3}"/>
              </a:ext>
            </a:extLst>
          </p:cNvPr>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C1203392-819F-8E39-782A-04EE56367480}"/>
              </a:ext>
            </a:extLst>
          </p:cNvPr>
          <p:cNvGrpSpPr/>
          <p:nvPr/>
        </p:nvGrpSpPr>
        <p:grpSpPr>
          <a:xfrm rot="10800000">
            <a:off x="4632960" y="24"/>
            <a:ext cx="7559040" cy="483216"/>
            <a:chOff x="0" y="0"/>
            <a:chExt cx="6023006" cy="1453896"/>
          </a:xfrm>
        </p:grpSpPr>
        <p:sp>
          <p:nvSpPr>
            <p:cNvPr id="19" name="Rectangle 18">
              <a:extLst>
                <a:ext uri="{FF2B5EF4-FFF2-40B4-BE49-F238E27FC236}">
                  <a16:creationId xmlns:a16="http://schemas.microsoft.com/office/drawing/2014/main" id="{D67A9823-1DFE-E71C-976B-6EAB986BFF6B}"/>
                </a:ext>
              </a:extLst>
            </p:cNvPr>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16402405-A52B-24BB-D604-3D28104378BA}"/>
                </a:ext>
              </a:extLst>
            </p:cNvPr>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a:extLst>
              <a:ext uri="{FF2B5EF4-FFF2-40B4-BE49-F238E27FC236}">
                <a16:creationId xmlns:a16="http://schemas.microsoft.com/office/drawing/2014/main" id="{BA4E9AB8-237D-5605-21B4-27200E35BB5B}"/>
              </a:ext>
            </a:extLst>
          </p:cNvPr>
          <p:cNvSpPr txBox="1"/>
          <p:nvPr/>
        </p:nvSpPr>
        <p:spPr>
          <a:xfrm>
            <a:off x="75420" y="-5790"/>
            <a:ext cx="5213863" cy="492443"/>
          </a:xfrm>
          <a:prstGeom prst="rect">
            <a:avLst/>
          </a:prstGeom>
          <a:noFill/>
        </p:spPr>
        <p:txBody>
          <a:bodyPr wrap="none" rtlCol="0">
            <a:spAutoFit/>
          </a:bodyPr>
          <a:lstStyle>
            <a:defPPr>
              <a:defRPr lang="en-US"/>
            </a:defPPr>
            <a:lvl1pPr>
              <a:defRPr sz="2600" b="1">
                <a:solidFill>
                  <a:schemeClr val="bg1"/>
                </a:solidFill>
              </a:defRPr>
            </a:lvl1pPr>
          </a:lstStyle>
          <a:p>
            <a:r>
              <a:rPr lang="en-US" dirty="0"/>
              <a:t>ERASMUS + and ESC AMBASSADORS</a:t>
            </a:r>
            <a:endParaRPr lang="en-GB" dirty="0"/>
          </a:p>
        </p:txBody>
      </p:sp>
      <p:pic>
        <p:nvPicPr>
          <p:cNvPr id="12" name="Picture 11">
            <a:extLst>
              <a:ext uri="{FF2B5EF4-FFF2-40B4-BE49-F238E27FC236}">
                <a16:creationId xmlns:a16="http://schemas.microsoft.com/office/drawing/2014/main" id="{10E05F05-EFE9-7C8E-6C1F-2F39B2D83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7" name="Content Placeholder 3">
            <a:extLst>
              <a:ext uri="{FF2B5EF4-FFF2-40B4-BE49-F238E27FC236}">
                <a16:creationId xmlns:a16="http://schemas.microsoft.com/office/drawing/2014/main" id="{C4A47192-3D0A-797C-0EA9-FCA675F55E81}"/>
              </a:ext>
            </a:extLst>
          </p:cNvPr>
          <p:cNvSpPr txBox="1">
            <a:spLocks/>
          </p:cNvSpPr>
          <p:nvPr/>
        </p:nvSpPr>
        <p:spPr>
          <a:xfrm>
            <a:off x="838200" y="1825625"/>
            <a:ext cx="10515600" cy="2965918"/>
          </a:xfrm>
          <a:prstGeom prst="roundRect">
            <a:avLst/>
          </a:prstGeom>
          <a:solidFill>
            <a:schemeClr val="bg1"/>
          </a:solidFill>
          <a:ln w="19050">
            <a:solidFill>
              <a:srgbClr val="1EA7AE"/>
            </a:solidFill>
          </a:ln>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pPr>
            <a:r>
              <a:rPr lang="el-GR" sz="2000" dirty="0">
                <a:latin typeface="Aptos" panose="020B0004020202020204" pitchFamily="34" charset="0"/>
                <a:ea typeface="SimSun" panose="02010600030101010101" pitchFamily="2" charset="-122"/>
              </a:rPr>
              <a:t>Το ΙΔΕΠ Δια Βίου Μάθησης έχει ορίσει κάποια άτομα ως Πρεσβευτές των προγραμμάτων Erasmus+ και European </a:t>
            </a:r>
            <a:r>
              <a:rPr lang="el-GR" sz="2000" dirty="0" err="1">
                <a:latin typeface="Aptos" panose="020B0004020202020204" pitchFamily="34" charset="0"/>
                <a:ea typeface="SimSun" panose="02010600030101010101" pitchFamily="2" charset="-122"/>
              </a:rPr>
              <a:t>Solidarity</a:t>
            </a:r>
            <a:r>
              <a:rPr lang="el-GR" sz="2000" dirty="0">
                <a:latin typeface="Aptos" panose="020B0004020202020204" pitchFamily="34" charset="0"/>
                <a:ea typeface="SimSun" panose="02010600030101010101" pitchFamily="2" charset="-122"/>
              </a:rPr>
              <a:t> Corp</a:t>
            </a:r>
            <a:r>
              <a:rPr lang="en-US" sz="2000" dirty="0">
                <a:latin typeface="Aptos" panose="020B0004020202020204" pitchFamily="34" charset="0"/>
                <a:ea typeface="SimSun" panose="02010600030101010101" pitchFamily="2" charset="-122"/>
              </a:rPr>
              <a:t>s. </a:t>
            </a:r>
            <a:r>
              <a:rPr lang="el-GR" sz="2000" dirty="0">
                <a:latin typeface="Aptos" panose="020B0004020202020204" pitchFamily="34" charset="0"/>
                <a:ea typeface="SimSun" panose="02010600030101010101" pitchFamily="2" charset="-122"/>
              </a:rPr>
              <a:t>Ρόλος των Πρεσβευτών είναι</a:t>
            </a:r>
            <a:r>
              <a:rPr lang="en-US" sz="2000" dirty="0">
                <a:latin typeface="Aptos" panose="020B0004020202020204" pitchFamily="34" charset="0"/>
                <a:ea typeface="SimSun" panose="02010600030101010101" pitchFamily="2" charset="-122"/>
              </a:rPr>
              <a:t> </a:t>
            </a:r>
            <a:r>
              <a:rPr lang="el-GR" sz="2000" dirty="0">
                <a:latin typeface="Aptos" panose="020B0004020202020204" pitchFamily="34" charset="0"/>
                <a:ea typeface="SimSun" panose="02010600030101010101" pitchFamily="2" charset="-122"/>
              </a:rPr>
              <a:t>η προώθηση συγκεκριμένων ευκαιριών που παρέχονται από το Πρόγραμμα Erasmus+ και European </a:t>
            </a:r>
            <a:r>
              <a:rPr lang="el-GR" sz="2000" dirty="0" err="1">
                <a:latin typeface="Aptos" panose="020B0004020202020204" pitchFamily="34" charset="0"/>
                <a:ea typeface="SimSun" panose="02010600030101010101" pitchFamily="2" charset="-122"/>
              </a:rPr>
              <a:t>Solidarity</a:t>
            </a:r>
            <a:r>
              <a:rPr lang="el-GR" sz="2000" dirty="0">
                <a:latin typeface="Aptos" panose="020B0004020202020204" pitchFamily="34" charset="0"/>
                <a:ea typeface="SimSun" panose="02010600030101010101" pitchFamily="2" charset="-122"/>
              </a:rPr>
              <a:t> </a:t>
            </a:r>
            <a:r>
              <a:rPr lang="el-GR" sz="2000" dirty="0" err="1">
                <a:latin typeface="Aptos" panose="020B0004020202020204" pitchFamily="34" charset="0"/>
                <a:ea typeface="SimSun" panose="02010600030101010101" pitchFamily="2" charset="-122"/>
              </a:rPr>
              <a:t>Corps</a:t>
            </a:r>
            <a:r>
              <a:rPr lang="el-GR" sz="2000" dirty="0">
                <a:latin typeface="Aptos" panose="020B0004020202020204" pitchFamily="34" charset="0"/>
                <a:ea typeface="SimSun" panose="02010600030101010101" pitchFamily="2" charset="-122"/>
              </a:rPr>
              <a:t> </a:t>
            </a:r>
            <a:r>
              <a:rPr lang="el-GR" sz="2000" b="1" dirty="0">
                <a:solidFill>
                  <a:srgbClr val="1EA7AE"/>
                </a:solidFill>
                <a:latin typeface="Aptos" panose="020B0004020202020204" pitchFamily="34" charset="0"/>
                <a:ea typeface="SimSun" panose="02010600030101010101" pitchFamily="2" charset="-122"/>
              </a:rPr>
              <a:t>σε σχολεία </a:t>
            </a:r>
            <a:r>
              <a:rPr lang="el-GR" sz="2000" b="1" dirty="0">
                <a:latin typeface="Aptos" panose="020B0004020202020204" pitchFamily="34" charset="0"/>
                <a:ea typeface="SimSun" panose="02010600030101010101" pitchFamily="2" charset="-122"/>
              </a:rPr>
              <a:t>Δευτεροβάθμιας Γενικής και Τεχνικής Εκπαίδευσης</a:t>
            </a:r>
            <a:r>
              <a:rPr lang="el-GR" sz="2000" dirty="0">
                <a:latin typeface="Aptos" panose="020B0004020202020204" pitchFamily="34" charset="0"/>
                <a:ea typeface="SimSun" panose="02010600030101010101" pitchFamily="2" charset="-122"/>
              </a:rPr>
              <a:t>  μέσω διαφόρων δράσεων.</a:t>
            </a:r>
          </a:p>
          <a:p>
            <a:pPr>
              <a:lnSpc>
                <a:spcPct val="115000"/>
              </a:lnSpc>
            </a:pPr>
            <a:r>
              <a:rPr lang="el-GR" sz="2000" dirty="0">
                <a:latin typeface="Aptos" panose="020B0004020202020204" pitchFamily="34" charset="0"/>
                <a:ea typeface="SimSun" panose="02010600030101010101" pitchFamily="2" charset="-122"/>
              </a:rPr>
              <a:t>Αν ενδιαφέρεστε να παρευρεθεί κάποιος Πρεσβευτής στο σχολείο σας, παρακαλείστε όπως επικοινωνήσετε με το ΙΔΕΠ. </a:t>
            </a:r>
            <a:endParaRPr lang="en-GB" sz="2000" dirty="0">
              <a:latin typeface="Aptos" panose="020B0004020202020204" pitchFamily="34" charset="0"/>
              <a:ea typeface="SimSun" panose="02010600030101010101" pitchFamily="2" charset="-122"/>
            </a:endParaRPr>
          </a:p>
        </p:txBody>
      </p:sp>
      <p:sp>
        <p:nvSpPr>
          <p:cNvPr id="8" name="TextBox 7">
            <a:extLst>
              <a:ext uri="{FF2B5EF4-FFF2-40B4-BE49-F238E27FC236}">
                <a16:creationId xmlns:a16="http://schemas.microsoft.com/office/drawing/2014/main" id="{92E9812E-5D7B-E3E2-EFA8-C4F60B6111D5}"/>
              </a:ext>
            </a:extLst>
          </p:cNvPr>
          <p:cNvSpPr txBox="1"/>
          <p:nvPr/>
        </p:nvSpPr>
        <p:spPr>
          <a:xfrm>
            <a:off x="1622464" y="857896"/>
            <a:ext cx="9675377" cy="400110"/>
          </a:xfrm>
          <a:prstGeom prst="rect">
            <a:avLst/>
          </a:prstGeom>
          <a:noFill/>
        </p:spPr>
        <p:txBody>
          <a:bodyPr wrap="square" rtlCol="0">
            <a:spAutoFit/>
          </a:bodyPr>
          <a:lstStyle/>
          <a:p>
            <a:r>
              <a:rPr lang="el-GR" sz="2000" b="1" dirty="0"/>
              <a:t>ΜΟΝΟ ΓΙΑ ΣΧΟΛΕΙΑ ΔΕΥΤΕΡΟΒΑΘΜΙΑΣ ΓΕΝΙΚΗΣ ΚΑΙ ΤΕΧΝΙΚΗΣ ΕΚΠΑΙΔΕΥΣΗΣ</a:t>
            </a:r>
            <a:endParaRPr lang="en-US" sz="2000" b="1" dirty="0"/>
          </a:p>
        </p:txBody>
      </p:sp>
    </p:spTree>
    <p:extLst>
      <p:ext uri="{BB962C8B-B14F-4D97-AF65-F5344CB8AC3E}">
        <p14:creationId xmlns:p14="http://schemas.microsoft.com/office/powerpoint/2010/main" val="4735399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025" y="5171578"/>
            <a:ext cx="800068" cy="707787"/>
          </a:xfrm>
          <a:prstGeom prst="rect">
            <a:avLst/>
          </a:prstGeom>
        </p:spPr>
      </p:pic>
      <p:sp>
        <p:nvSpPr>
          <p:cNvPr id="13" name="Rectangle 12"/>
          <p:cNvSpPr/>
          <p:nvPr/>
        </p:nvSpPr>
        <p:spPr>
          <a:xfrm>
            <a:off x="5044273" y="1686422"/>
            <a:ext cx="6176874" cy="1742578"/>
          </a:xfrm>
          <a:prstGeom prst="rect">
            <a:avLst/>
          </a:prstGeom>
        </p:spPr>
        <p:txBody>
          <a:bodyPr vert="horz" lIns="91440" tIns="45720" rIns="91440" bIns="45720" rtlCol="0" anchor="t">
            <a:normAutofit fontScale="70000" lnSpcReduction="20000"/>
          </a:bodyPr>
          <a:lstStyle/>
          <a:p>
            <a:pPr>
              <a:lnSpc>
                <a:spcPct val="90000"/>
              </a:lnSpc>
              <a:spcAft>
                <a:spcPts val="600"/>
              </a:spcAft>
            </a:pP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Μαριάννα </a:t>
            </a:r>
            <a:r>
              <a:rPr lang="el-GR"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Αραούζου</a:t>
            </a:r>
            <a:endPar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Λειτουργός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Προγρ</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αμμάτων </a:t>
            </a:r>
          </a:p>
          <a:p>
            <a:pPr>
              <a:lnSpc>
                <a:spcPct val="90000"/>
              </a:lnSpc>
              <a:spcAft>
                <a:spcPts val="600"/>
              </a:spcAft>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Βα</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σικής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Δράσης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1</a:t>
            </a:r>
          </a:p>
          <a:p>
            <a:pPr>
              <a:lnSpc>
                <a:spcPct val="90000"/>
              </a:lnSpc>
              <a:spcAft>
                <a:spcPts val="600"/>
              </a:spcAf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Σχολική Εκπαίδευση (ΚΑ121) και Εκπαίδευση Ενηλίκων </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22448861</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sz="2000" dirty="0">
                <a:latin typeface="Calibri" panose="020F0502020204030204" pitchFamily="34" charset="0"/>
                <a:ea typeface="Calibri" panose="020F0502020204030204" pitchFamily="34" charset="0"/>
                <a:cs typeface="Calibri" panose="020F0502020204030204" pitchFamily="34" charset="0"/>
                <a:hlinkClick r:id="rId4"/>
              </a:rPr>
              <a:t>maraouzou@idep.org.cy</a:t>
            </a:r>
            <a:r>
              <a:rPr lang="en-US" sz="2000" dirty="0">
                <a:latin typeface="Calibri" panose="020F0502020204030204" pitchFamily="34" charset="0"/>
                <a:ea typeface="Calibri" panose="020F0502020204030204" pitchFamily="34" charset="0"/>
                <a:cs typeface="Calibri" panose="020F0502020204030204" pitchFamily="34" charset="0"/>
              </a:rPr>
              <a:t> </a:t>
            </a:r>
          </a:p>
        </p:txBody>
      </p:sp>
      <p:sp>
        <p:nvSpPr>
          <p:cNvPr id="15" name="TextBox 14"/>
          <p:cNvSpPr txBox="1"/>
          <p:nvPr/>
        </p:nvSpPr>
        <p:spPr>
          <a:xfrm>
            <a:off x="444393" y="14767"/>
            <a:ext cx="358207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ΣΤΟΙΧΕΙΑ ΕΠΙΚΟΙΝΩΝΙΑΣ</a:t>
            </a:r>
            <a:endParaRPr lang="en-GB" dirty="0"/>
          </a:p>
        </p:txBody>
      </p:sp>
      <p:pic>
        <p:nvPicPr>
          <p:cNvPr id="3" name="Picture 2">
            <a:extLst>
              <a:ext uri="{FF2B5EF4-FFF2-40B4-BE49-F238E27FC236}">
                <a16:creationId xmlns:a16="http://schemas.microsoft.com/office/drawing/2014/main" id="{4185F036-0E19-9F72-EEF8-25438E479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501" y="2108622"/>
            <a:ext cx="2650034" cy="2270278"/>
          </a:xfrm>
          <a:prstGeom prst="rect">
            <a:avLst/>
          </a:prstGeom>
        </p:spPr>
      </p:pic>
      <p:sp>
        <p:nvSpPr>
          <p:cNvPr id="4" name="Rectangle: Rounded Corners 3">
            <a:extLst>
              <a:ext uri="{FF2B5EF4-FFF2-40B4-BE49-F238E27FC236}">
                <a16:creationId xmlns:a16="http://schemas.microsoft.com/office/drawing/2014/main" id="{BF7482A3-A5FC-D696-1F18-ED42CBA1B403}"/>
              </a:ext>
            </a:extLst>
          </p:cNvPr>
          <p:cNvSpPr/>
          <p:nvPr/>
        </p:nvSpPr>
        <p:spPr>
          <a:xfrm>
            <a:off x="4880150" y="1611670"/>
            <a:ext cx="6176875" cy="174257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C976DBB-EF22-C27A-498E-79D0F053D212}"/>
              </a:ext>
            </a:extLst>
          </p:cNvPr>
          <p:cNvSpPr/>
          <p:nvPr/>
        </p:nvSpPr>
        <p:spPr>
          <a:xfrm>
            <a:off x="4880150" y="3667638"/>
            <a:ext cx="6099349" cy="1828268"/>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Rectangle 6">
            <a:extLst>
              <a:ext uri="{FF2B5EF4-FFF2-40B4-BE49-F238E27FC236}">
                <a16:creationId xmlns:a16="http://schemas.microsoft.com/office/drawing/2014/main" id="{064E5EBC-F14C-E83B-EE1A-501C2A01CC88}"/>
              </a:ext>
            </a:extLst>
          </p:cNvPr>
          <p:cNvSpPr/>
          <p:nvPr/>
        </p:nvSpPr>
        <p:spPr>
          <a:xfrm>
            <a:off x="5044273" y="3744056"/>
            <a:ext cx="5402204" cy="1675431"/>
          </a:xfrm>
          <a:prstGeom prst="rect">
            <a:avLst/>
          </a:prstGeom>
        </p:spPr>
        <p:txBody>
          <a:bodyPr vert="horz" lIns="91440" tIns="45720" rIns="91440" bIns="45720" rtlCol="0" anchor="t">
            <a:normAutofit fontScale="70000" lnSpcReduction="20000"/>
          </a:bodyPr>
          <a:lstStyle/>
          <a:p>
            <a:pPr>
              <a:lnSpc>
                <a:spcPct val="90000"/>
              </a:lnSpc>
              <a:spcAft>
                <a:spcPts val="600"/>
              </a:spcAft>
            </a:pP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Αννίτα </a:t>
            </a:r>
            <a:r>
              <a:rPr lang="el-GR"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Παφίτη</a:t>
            </a:r>
            <a:endPar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Λειτουργός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Προγρ</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αμμάτων </a:t>
            </a:r>
          </a:p>
          <a:p>
            <a:pPr>
              <a:lnSpc>
                <a:spcPct val="90000"/>
              </a:lnSpc>
              <a:spcAft>
                <a:spcPts val="600"/>
              </a:spcAft>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Βα</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σικής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Δράσης</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1</a:t>
            </a:r>
          </a:p>
          <a:p>
            <a:pPr>
              <a:lnSpc>
                <a:spcPct val="90000"/>
              </a:lnSpc>
              <a:spcAft>
                <a:spcPts val="600"/>
              </a:spcAft>
            </a:pP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Επαγγελματική Εκπαίδευση και Κατάρτιση</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Τηλέφωνο</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(+357) -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22448843</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600"/>
              </a:spcAft>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email: </a:t>
            </a:r>
            <a:r>
              <a:rPr lang="en-US" sz="19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6"/>
              </a:rPr>
              <a:t>apafiti@idep.org.cy</a:t>
            </a:r>
            <a:endParaRPr lang="en-US"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221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86BF9-7BC6-9703-5CE0-4E46207FE81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7F601D1-AF5C-F577-1C30-351C282914D4}"/>
              </a:ext>
            </a:extLst>
          </p:cNvPr>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464D252-EC09-7C38-CBB4-15D6DEED49FD}"/>
              </a:ext>
            </a:extLst>
          </p:cNvPr>
          <p:cNvSpPr txBox="1"/>
          <p:nvPr/>
        </p:nvSpPr>
        <p:spPr>
          <a:xfrm>
            <a:off x="281834" y="76584"/>
            <a:ext cx="8603189" cy="492443"/>
          </a:xfrm>
          <a:prstGeom prst="rect">
            <a:avLst/>
          </a:prstGeom>
          <a:noFill/>
        </p:spPr>
        <p:txBody>
          <a:bodyPr wrap="none" rtlCol="0">
            <a:spAutoFit/>
          </a:bodyPr>
          <a:lstStyle/>
          <a:p>
            <a:r>
              <a:rPr lang="el-GR" sz="2600" b="1" dirty="0">
                <a:solidFill>
                  <a:schemeClr val="bg1"/>
                </a:solidFill>
              </a:rPr>
              <a:t>ΕΞΕΡΧΟΜΕΝΕΣ ΕΠΙΛΕΞΙΜΕΣ ΔΡΑΣΤΗΡΙΟΤΗΤΕΣ - ΠΡΟΣΩΠΙΚΟΥ</a:t>
            </a:r>
            <a:endParaRPr lang="en-GB" sz="2600" b="1" dirty="0">
              <a:solidFill>
                <a:schemeClr val="bg1"/>
              </a:solidFill>
            </a:endParaRPr>
          </a:p>
        </p:txBody>
      </p:sp>
      <p:pic>
        <p:nvPicPr>
          <p:cNvPr id="6" name="Picture 5">
            <a:extLst>
              <a:ext uri="{FF2B5EF4-FFF2-40B4-BE49-F238E27FC236}">
                <a16:creationId xmlns:a16="http://schemas.microsoft.com/office/drawing/2014/main" id="{6C78B069-F87C-C73F-953C-AB3A1A670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aphicFrame>
        <p:nvGraphicFramePr>
          <p:cNvPr id="3" name="Diagram 2">
            <a:extLst>
              <a:ext uri="{FF2B5EF4-FFF2-40B4-BE49-F238E27FC236}">
                <a16:creationId xmlns:a16="http://schemas.microsoft.com/office/drawing/2014/main" id="{FBD2A09E-AA23-5E2A-BC9D-F3291D59022E}"/>
              </a:ext>
            </a:extLst>
          </p:cNvPr>
          <p:cNvGraphicFramePr/>
          <p:nvPr>
            <p:extLst>
              <p:ext uri="{D42A27DB-BD31-4B8C-83A1-F6EECF244321}">
                <p14:modId xmlns:p14="http://schemas.microsoft.com/office/powerpoint/2010/main" val="2337189943"/>
              </p:ext>
            </p:extLst>
          </p:nvPr>
        </p:nvGraphicFramePr>
        <p:xfrm>
          <a:off x="1934445" y="719667"/>
          <a:ext cx="8128000" cy="773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Warning outline">
            <a:extLst>
              <a:ext uri="{FF2B5EF4-FFF2-40B4-BE49-F238E27FC236}">
                <a16:creationId xmlns:a16="http://schemas.microsoft.com/office/drawing/2014/main" id="{C478024D-FF45-EF69-EE1F-CD05F50ABDC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345451" y="719667"/>
            <a:ext cx="773468" cy="773468"/>
          </a:xfrm>
          <a:prstGeom prst="rect">
            <a:avLst/>
          </a:prstGeom>
        </p:spPr>
      </p:pic>
      <p:sp>
        <p:nvSpPr>
          <p:cNvPr id="8" name="TextBox 7">
            <a:extLst>
              <a:ext uri="{FF2B5EF4-FFF2-40B4-BE49-F238E27FC236}">
                <a16:creationId xmlns:a16="http://schemas.microsoft.com/office/drawing/2014/main" id="{6F056785-D768-3505-CE2E-946A9A58F27D}"/>
              </a:ext>
            </a:extLst>
          </p:cNvPr>
          <p:cNvSpPr txBox="1"/>
          <p:nvPr/>
        </p:nvSpPr>
        <p:spPr>
          <a:xfrm>
            <a:off x="975156" y="1823402"/>
            <a:ext cx="4383922" cy="3139321"/>
          </a:xfrm>
          <a:prstGeom prst="rect">
            <a:avLst/>
          </a:prstGeom>
          <a:noFill/>
          <a:ln w="28575">
            <a:solidFill>
              <a:schemeClr val="tx1"/>
            </a:solidFill>
          </a:ln>
        </p:spPr>
        <p:txBody>
          <a:bodyPr wrap="square" rtlCol="0">
            <a:spAutoFit/>
          </a:bodyPr>
          <a:lstStyle/>
          <a:p>
            <a:pPr lvl="0" algn="ctr"/>
            <a:r>
              <a:rPr lang="el-GR" b="1" dirty="0">
                <a:latin typeface="Verdana" panose="020B0604030504040204" pitchFamily="34" charset="0"/>
                <a:ea typeface="Verdana" panose="020B0604030504040204" pitchFamily="34" charset="0"/>
              </a:rPr>
              <a:t>Τομείς </a:t>
            </a:r>
            <a:r>
              <a:rPr lang="en-US" b="1" dirty="0">
                <a:latin typeface="Verdana" panose="020B0604030504040204" pitchFamily="34" charset="0"/>
                <a:ea typeface="Verdana" panose="020B0604030504040204" pitchFamily="34" charset="0"/>
              </a:rPr>
              <a:t>SCH &amp; VET</a:t>
            </a:r>
            <a:endParaRPr lang="el-GR" sz="1800" b="1" dirty="0">
              <a:solidFill>
                <a:schemeClr val="tx1"/>
              </a:solidFill>
              <a:latin typeface="Verdana" panose="020B0604030504040204" pitchFamily="34" charset="0"/>
              <a:ea typeface="Verdana" panose="020B0604030504040204" pitchFamily="34" charset="0"/>
            </a:endParaRPr>
          </a:p>
          <a:p>
            <a:pPr lvl="0"/>
            <a:endParaRPr lang="en-US" dirty="0">
              <a:latin typeface="Verdana" panose="020B0604030504040204" pitchFamily="34" charset="0"/>
              <a:ea typeface="Verdana" panose="020B0604030504040204" pitchFamily="34" charset="0"/>
            </a:endParaRPr>
          </a:p>
          <a:p>
            <a:pPr lvl="0"/>
            <a:endParaRPr lang="el-GR" dirty="0">
              <a:latin typeface="Verdana" panose="020B0604030504040204" pitchFamily="34" charset="0"/>
              <a:ea typeface="Verdana" panose="020B0604030504040204" pitchFamily="34" charset="0"/>
            </a:endParaRPr>
          </a:p>
          <a:p>
            <a:pPr lvl="0"/>
            <a:r>
              <a:rPr lang="el-GR" sz="1800" dirty="0">
                <a:solidFill>
                  <a:schemeClr val="tx1"/>
                </a:solidFill>
                <a:latin typeface="Verdana" panose="020B0604030504040204" pitchFamily="34" charset="0"/>
                <a:ea typeface="Verdana" panose="020B0604030504040204" pitchFamily="34" charset="0"/>
              </a:rPr>
              <a:t>Η συνολική επιχορήγηση για την κατηγορία «</a:t>
            </a:r>
            <a:r>
              <a:rPr lang="en-US" sz="1800" dirty="0">
                <a:solidFill>
                  <a:schemeClr val="tx1"/>
                </a:solidFill>
                <a:latin typeface="Verdana" panose="020B0604030504040204" pitchFamily="34" charset="0"/>
                <a:ea typeface="Verdana" panose="020B0604030504040204" pitchFamily="34" charset="0"/>
              </a:rPr>
              <a:t>Courses &amp; training</a:t>
            </a:r>
            <a:r>
              <a:rPr lang="el-GR" sz="1800" dirty="0">
                <a:solidFill>
                  <a:schemeClr val="tx1"/>
                </a:solidFill>
                <a:latin typeface="Verdana" panose="020B0604030504040204" pitchFamily="34" charset="0"/>
                <a:ea typeface="Verdana" panose="020B0604030504040204" pitchFamily="34" charset="0"/>
              </a:rPr>
              <a:t>» περιορίζεται στο 50% κατ’ ανώτατο όριο της επιχορήγησης του σχεδίου Κατ’ εξαίρεση, για σχέδια με συνολική επιχορήγηση έως 40 000 EUR, το όριο αυτό θα οριστεί σε 20 000 EUR. </a:t>
            </a:r>
            <a:endParaRPr lang="en-US" sz="1800" dirty="0">
              <a:solidFill>
                <a:schemeClr val="tx1"/>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9156C569-7A58-0963-6F7C-CC461CFB2F65}"/>
              </a:ext>
            </a:extLst>
          </p:cNvPr>
          <p:cNvSpPr txBox="1"/>
          <p:nvPr/>
        </p:nvSpPr>
        <p:spPr>
          <a:xfrm>
            <a:off x="5828993" y="1823402"/>
            <a:ext cx="4233452" cy="3970318"/>
          </a:xfrm>
          <a:prstGeom prst="rect">
            <a:avLst/>
          </a:prstGeom>
          <a:noFill/>
          <a:ln w="28575">
            <a:solidFill>
              <a:schemeClr val="tx1"/>
            </a:solidFill>
          </a:ln>
        </p:spPr>
        <p:txBody>
          <a:bodyPr wrap="square" rtlCol="0">
            <a:spAutoFit/>
          </a:bodyPr>
          <a:lstStyle/>
          <a:p>
            <a:pPr lvl="0" algn="ctr"/>
            <a:r>
              <a:rPr lang="el-GR" b="1" dirty="0">
                <a:latin typeface="Verdana" panose="020B0604030504040204" pitchFamily="34" charset="0"/>
                <a:ea typeface="Verdana" panose="020B0604030504040204" pitchFamily="34" charset="0"/>
              </a:rPr>
              <a:t>Τομείς </a:t>
            </a:r>
            <a:r>
              <a:rPr lang="en-US" b="1" dirty="0">
                <a:latin typeface="Verdana" panose="020B0604030504040204" pitchFamily="34" charset="0"/>
                <a:ea typeface="Verdana" panose="020B0604030504040204" pitchFamily="34" charset="0"/>
              </a:rPr>
              <a:t>SCH, VET, ADU </a:t>
            </a:r>
            <a:endParaRPr lang="en-US" sz="1800" b="1" dirty="0">
              <a:solidFill>
                <a:schemeClr val="tx1"/>
              </a:solidFill>
              <a:latin typeface="Verdana" panose="020B0604030504040204" pitchFamily="34" charset="0"/>
              <a:ea typeface="Verdana" panose="020B0604030504040204" pitchFamily="34" charset="0"/>
            </a:endParaRPr>
          </a:p>
          <a:p>
            <a:pPr lvl="0"/>
            <a:endParaRPr lang="en-US" b="1" u="sng" dirty="0">
              <a:latin typeface="Verdana" panose="020B0604030504040204" pitchFamily="34" charset="0"/>
              <a:ea typeface="Verdana" panose="020B0604030504040204" pitchFamily="34" charset="0"/>
            </a:endParaRPr>
          </a:p>
          <a:p>
            <a:pPr lvl="0"/>
            <a:r>
              <a:rPr lang="el-GR" sz="1800" b="1" u="sng" dirty="0">
                <a:solidFill>
                  <a:schemeClr val="tx1"/>
                </a:solidFill>
                <a:latin typeface="Verdana" panose="020B0604030504040204" pitchFamily="34" charset="0"/>
                <a:ea typeface="Verdana" panose="020B0604030504040204" pitchFamily="34" charset="0"/>
              </a:rPr>
              <a:t>Έως τρία άτομα </a:t>
            </a:r>
            <a:r>
              <a:rPr lang="el-GR" sz="1800" dirty="0">
                <a:solidFill>
                  <a:schemeClr val="tx1"/>
                </a:solidFill>
                <a:latin typeface="Verdana" panose="020B0604030504040204" pitchFamily="34" charset="0"/>
                <a:ea typeface="Verdana" panose="020B0604030504040204" pitchFamily="34" charset="0"/>
              </a:rPr>
              <a:t>κατ’ ανώτατο όριο από τον ίδιο οργανισμό αποστολής και δέκα άτομα κατ’ ανώτατο όριο από την ίδια κοινοπραξία κινητικότητας μπορούν να λάβουν χρηματοδότηση για να παρακολουθήσουν από κοινού το ίδιο μάθημα.</a:t>
            </a:r>
          </a:p>
          <a:p>
            <a:pPr lvl="0"/>
            <a:r>
              <a:rPr lang="el-GR" sz="1800" b="1" dirty="0">
                <a:solidFill>
                  <a:srgbClr val="FF0000"/>
                </a:solidFill>
                <a:latin typeface="Verdana" panose="020B0604030504040204" pitchFamily="34" charset="0"/>
                <a:ea typeface="Verdana" panose="020B0604030504040204" pitchFamily="34" charset="0"/>
              </a:rPr>
              <a:t>Κάθε άτομο μπορεί να συμμετάσχει σε ένα μόνο μάθημα ανά Σχέδιο. </a:t>
            </a:r>
          </a:p>
        </p:txBody>
      </p:sp>
    </p:spTree>
    <p:extLst>
      <p:ext uri="{BB962C8B-B14F-4D97-AF65-F5344CB8AC3E}">
        <p14:creationId xmlns:p14="http://schemas.microsoft.com/office/powerpoint/2010/main" val="275419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9443547"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ΕΚΠΑΙΔΕΥΟΜΕΝΩΝ</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3" name="Content Placeholder 4">
            <a:extLst>
              <a:ext uri="{FF2B5EF4-FFF2-40B4-BE49-F238E27FC236}">
                <a16:creationId xmlns:a16="http://schemas.microsoft.com/office/drawing/2014/main" id="{29F3753D-193C-6970-76E9-3452D2F64D35}"/>
              </a:ext>
            </a:extLst>
          </p:cNvPr>
          <p:cNvGraphicFramePr>
            <a:graphicFrameLocks/>
          </p:cNvGraphicFramePr>
          <p:nvPr>
            <p:extLst>
              <p:ext uri="{D42A27DB-BD31-4B8C-83A1-F6EECF244321}">
                <p14:modId xmlns:p14="http://schemas.microsoft.com/office/powerpoint/2010/main" val="2856083944"/>
              </p:ext>
            </p:extLst>
          </p:nvPr>
        </p:nvGraphicFramePr>
        <p:xfrm>
          <a:off x="1540910" y="773897"/>
          <a:ext cx="8799169" cy="3452232"/>
        </p:xfrm>
        <a:graphic>
          <a:graphicData uri="http://schemas.openxmlformats.org/drawingml/2006/table">
            <a:tbl>
              <a:tblPr firstRow="1" bandRow="1"/>
              <a:tblGrid>
                <a:gridCol w="451238">
                  <a:extLst>
                    <a:ext uri="{9D8B030D-6E8A-4147-A177-3AD203B41FA5}">
                      <a16:colId xmlns:a16="http://schemas.microsoft.com/office/drawing/2014/main" val="20000"/>
                    </a:ext>
                  </a:extLst>
                </a:gridCol>
                <a:gridCol w="2782643">
                  <a:extLst>
                    <a:ext uri="{9D8B030D-6E8A-4147-A177-3AD203B41FA5}">
                      <a16:colId xmlns:a16="http://schemas.microsoft.com/office/drawing/2014/main" val="20001"/>
                    </a:ext>
                  </a:extLst>
                </a:gridCol>
                <a:gridCol w="2030578">
                  <a:extLst>
                    <a:ext uri="{9D8B030D-6E8A-4147-A177-3AD203B41FA5}">
                      <a16:colId xmlns:a16="http://schemas.microsoft.com/office/drawing/2014/main" val="20002"/>
                    </a:ext>
                  </a:extLst>
                </a:gridCol>
                <a:gridCol w="1654544">
                  <a:extLst>
                    <a:ext uri="{9D8B030D-6E8A-4147-A177-3AD203B41FA5}">
                      <a16:colId xmlns:a16="http://schemas.microsoft.com/office/drawing/2014/main" val="20003"/>
                    </a:ext>
                  </a:extLst>
                </a:gridCol>
                <a:gridCol w="1880166">
                  <a:extLst>
                    <a:ext uri="{9D8B030D-6E8A-4147-A177-3AD203B41FA5}">
                      <a16:colId xmlns:a16="http://schemas.microsoft.com/office/drawing/2014/main" val="20004"/>
                    </a:ext>
                  </a:extLst>
                </a:gridCol>
              </a:tblGrid>
              <a:tr h="6480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a:t>
                      </a: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Ενηλίκων </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ΕΕΚ</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370840">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600" b="1"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διαγωνισμούς δεξιοτήτων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ομαδική</a:t>
                      </a:r>
                      <a:r>
                        <a:rPr lang="el-GR" sz="1600" kern="1200" baseline="0" dirty="0">
                          <a:latin typeface="Calibri" panose="020F0502020204030204" pitchFamily="34" charset="0"/>
                          <a:ea typeface="Calibri" panose="020F0502020204030204" pitchFamily="34" charset="0"/>
                          <a:cs typeface="Calibri" panose="020F0502020204030204" pitchFamily="34" charset="0"/>
                        </a:rPr>
                        <a:t> κινητικότητα εκπαιδευομένων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30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30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 – 30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σύντομης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 – 29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29 ημέρες*</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a:t>
                      </a:r>
                      <a:r>
                        <a:rPr lang="el-GR" sz="1600" kern="1200" dirty="0">
                          <a:latin typeface="Calibri" panose="020F0502020204030204" pitchFamily="34" charset="0"/>
                          <a:ea typeface="Calibri" panose="020F0502020204030204" pitchFamily="34" charset="0"/>
                          <a:cs typeface="Calibri" panose="020F0502020204030204" pitchFamily="34" charset="0"/>
                        </a:rPr>
                        <a:t>- 89 ημέρες**</a:t>
                      </a:r>
                      <a:r>
                        <a:rPr lang="en-US" sz="1600" kern="1200" dirty="0">
                          <a:latin typeface="Calibri" panose="020F0502020204030204" pitchFamily="34" charset="0"/>
                          <a:ea typeface="Calibri" panose="020F0502020204030204" pitchFamily="34" charset="0"/>
                          <a:cs typeface="Calibri" panose="020F0502020204030204" pitchFamily="34" charset="0"/>
                        </a:rPr>
                        <a:t>*</a:t>
                      </a: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μεγάλης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baseline="0" dirty="0">
                          <a:latin typeface="Calibri" panose="020F0502020204030204" pitchFamily="34" charset="0"/>
                          <a:ea typeface="Calibri" panose="020F0502020204030204" pitchFamily="34" charset="0"/>
                          <a:cs typeface="Calibri" panose="020F0502020204030204" pitchFamily="34" charset="0"/>
                        </a:rPr>
                        <a:t>30 – 3</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30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r>
                        <a:rPr lang="en-US" sz="1600" kern="1200" dirty="0">
                          <a:latin typeface="Calibri" panose="020F0502020204030204" pitchFamily="34" charset="0"/>
                          <a:ea typeface="Calibri" panose="020F0502020204030204" pitchFamily="34" charset="0"/>
                          <a:cs typeface="Calibri" panose="020F0502020204030204" pitchFamily="34" charset="0"/>
                        </a:rPr>
                        <a:t>Erasmus</a:t>
                      </a:r>
                      <a:r>
                        <a:rPr lang="en-US" sz="1600" kern="1200" baseline="0" dirty="0">
                          <a:latin typeface="Calibri" panose="020F0502020204030204" pitchFamily="34" charset="0"/>
                          <a:ea typeface="Calibri" panose="020F0502020204030204" pitchFamily="34" charset="0"/>
                          <a:cs typeface="Calibri" panose="020F0502020204030204" pitchFamily="34" charset="0"/>
                        </a:rPr>
                        <a:t>Pro)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7E5A4886-791E-A968-F996-F1BC58B51DB1}"/>
              </a:ext>
            </a:extLst>
          </p:cNvPr>
          <p:cNvSpPr txBox="1"/>
          <p:nvPr/>
        </p:nvSpPr>
        <p:spPr>
          <a:xfrm>
            <a:off x="1797503" y="4521745"/>
            <a:ext cx="8305303" cy="1077218"/>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ΕΕΚ</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οι κινητικότητες σύντομης/μεγάλης διάρκειας πραγματοποιούνται</a:t>
            </a: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σε </a:t>
            </a:r>
            <a:r>
              <a:rPr kumimoji="0" lang="el-GR" sz="16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παρόχους</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ΕΕΚ, επιχειρήσεις ή άλλους οργανισμούς ενεργούς στον πεδίο της ΕΕΚ/της αγοράς εργασίας. Οι ομαδικές κινητικότητες πραγματοποιούνται σε </a:t>
            </a:r>
            <a:r>
              <a:rPr kumimoji="0" lang="el-GR" sz="16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παρόχους</a:t>
            </a:r>
            <a:r>
              <a:rPr kumimoji="0" lang="el-GR" sz="16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ΕΕΚ, αλλά συχνά περιλαμβάνουν και </a:t>
            </a:r>
            <a:r>
              <a:rPr kumimoji="0" lang="el-GR" sz="1600" b="0" i="0" u="none" strike="noStrike" kern="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κατάρτιση στο χώρο εργασίας με τη μορφή τοποθέτησης σε μία επιχείρηση</a:t>
            </a:r>
          </a:p>
        </p:txBody>
      </p:sp>
      <p:sp>
        <p:nvSpPr>
          <p:cNvPr id="5" name="TextBox 4">
            <a:extLst>
              <a:ext uri="{FF2B5EF4-FFF2-40B4-BE49-F238E27FC236}">
                <a16:creationId xmlns:a16="http://schemas.microsoft.com/office/drawing/2014/main" id="{69A8875D-7A6C-CBF4-AB8C-D144D2E83948}"/>
              </a:ext>
            </a:extLst>
          </p:cNvPr>
          <p:cNvSpPr txBox="1"/>
          <p:nvPr/>
        </p:nvSpPr>
        <p:spPr>
          <a:xfrm>
            <a:off x="2308557" y="5808804"/>
            <a:ext cx="741682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endPar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Για άτομα με λιγότερες ευκαιρίες η ελάχιστη διάρκεια της κινητικότητας μπορεί να είναι 2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-29 </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ημέρες</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3801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8213</TotalTime>
  <Words>7548</Words>
  <Application>Microsoft Office PowerPoint</Application>
  <PresentationFormat>Widescreen</PresentationFormat>
  <Paragraphs>1149</Paragraphs>
  <Slides>75</Slides>
  <Notes>75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75</vt:i4>
      </vt:variant>
    </vt:vector>
  </HeadingPairs>
  <TitlesOfParts>
    <vt:vector size="86" baseType="lpstr">
      <vt:lpstr>Aptos</vt:lpstr>
      <vt:lpstr>Arial</vt:lpstr>
      <vt:lpstr>Calibri</vt:lpstr>
      <vt:lpstr>Calibri Light</vt:lpstr>
      <vt:lpstr>Century Gothic</vt:lpstr>
      <vt:lpstr>Fira Sans Extra Condensed Medium</vt:lpstr>
      <vt:lpstr>Noto Sans Symbols</vt:lpstr>
      <vt:lpstr>Roboto</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ΕΥΡΩΠΑΙΚΟ ΒΡΑΒΕΙΟ ΚΑΙΝΟΤΟΜΟΥ ΔΙΔΑΣΚΑΛΙΑΣ (EΙΤΑ)</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Despo Demetriou</dc:creator>
  <cp:lastModifiedBy>Stella Leonidou</cp:lastModifiedBy>
  <cp:revision>1238</cp:revision>
  <cp:lastPrinted>2024-09-24T07:30:08Z</cp:lastPrinted>
  <dcterms:created xsi:type="dcterms:W3CDTF">2023-07-18T06:23:09Z</dcterms:created>
  <dcterms:modified xsi:type="dcterms:W3CDTF">2026-06-15T08:18:50Z</dcterms:modified>
</cp:coreProperties>
</file>