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9.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561" r:id="rId2"/>
    <p:sldId id="562" r:id="rId3"/>
    <p:sldId id="571" r:id="rId4"/>
    <p:sldId id="596" r:id="rId5"/>
    <p:sldId id="420" r:id="rId6"/>
    <p:sldId id="421" r:id="rId7"/>
    <p:sldId id="263" r:id="rId8"/>
    <p:sldId id="424" r:id="rId9"/>
    <p:sldId id="388" r:id="rId10"/>
    <p:sldId id="425" r:id="rId11"/>
    <p:sldId id="267" r:id="rId12"/>
    <p:sldId id="500" r:id="rId13"/>
    <p:sldId id="511" r:id="rId14"/>
    <p:sldId id="512" r:id="rId15"/>
    <p:sldId id="514" r:id="rId16"/>
    <p:sldId id="597" r:id="rId17"/>
    <p:sldId id="518" r:id="rId18"/>
    <p:sldId id="538" r:id="rId19"/>
    <p:sldId id="519" r:id="rId20"/>
    <p:sldId id="588" r:id="rId21"/>
    <p:sldId id="521" r:id="rId22"/>
    <p:sldId id="598" r:id="rId23"/>
    <p:sldId id="608" r:id="rId24"/>
    <p:sldId id="609" r:id="rId25"/>
    <p:sldId id="604" r:id="rId26"/>
    <p:sldId id="610" r:id="rId27"/>
    <p:sldId id="586" r:id="rId28"/>
    <p:sldId id="587" r:id="rId29"/>
    <p:sldId id="601" r:id="rId30"/>
    <p:sldId id="602" r:id="rId31"/>
    <p:sldId id="526" r:id="rId32"/>
    <p:sldId id="582" r:id="rId33"/>
    <p:sldId id="528" r:id="rId34"/>
    <p:sldId id="520" r:id="rId35"/>
    <p:sldId id="606" r:id="rId36"/>
    <p:sldId id="478" r:id="rId37"/>
    <p:sldId id="487" r:id="rId38"/>
    <p:sldId id="607" r:id="rId39"/>
    <p:sldId id="542" r:id="rId40"/>
    <p:sldId id="547" r:id="rId41"/>
    <p:sldId id="552" r:id="rId42"/>
    <p:sldId id="600" r:id="rId43"/>
    <p:sldId id="559" r:id="rId44"/>
    <p:sldId id="386" r:id="rId45"/>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28B677-D7D5-0A02-1F47-7DB5970CDCE8}" name="Marianna Araouzou" initials="MA" userId="S::maraouzou@idep.org.cy::f9395a91-39f2-4b49-a64e-afc37de2cbdc" providerId="AD"/>
  <p188:author id="{36EE69C6-C784-B06C-1F10-3D2AD891EEBF}" name="Mariannia Araouzou" initials="MA" userId="S-1-5-21-3568006075-2543245199-2713714311-5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A6"/>
    <a:srgbClr val="4DC58D"/>
    <a:srgbClr val="4472C4"/>
    <a:srgbClr val="3C9A92"/>
    <a:srgbClr val="5B9BD5"/>
    <a:srgbClr val="D6BAE8"/>
    <a:srgbClr val="CEABE3"/>
    <a:srgbClr val="599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05"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a:solidFill>
                <a:schemeClr val="bg1"/>
              </a:solidFill>
              <a:latin typeface="Verdana" panose="020B0604030504040204" pitchFamily="34" charset="0"/>
              <a:ea typeface="Verdana" panose="020B0604030504040204" pitchFamily="34" charset="0"/>
            </a:rPr>
            <a:t>1</a:t>
          </a:r>
          <a:endParaRPr lang="en-US" sz="180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a:ln>
          <a:solidFill>
            <a:srgbClr val="4DC58D"/>
          </a:solidFill>
        </a:ln>
      </dgm:spPr>
      <dgm:t>
        <a:bodyPr/>
        <a:lstStyle/>
        <a:p>
          <a:pPr>
            <a:lnSpc>
              <a:spcPct val="150000"/>
            </a:lnSpc>
          </a:pPr>
          <a:r>
            <a:rPr lang="el-GR" sz="1800" dirty="0">
              <a:solidFill>
                <a:schemeClr val="tx1">
                  <a:lumMod val="75000"/>
                  <a:lumOff val="25000"/>
                </a:schemeClr>
              </a:solidFill>
              <a:latin typeface="Verdana" panose="020B0604030504040204" pitchFamily="34" charset="0"/>
              <a:ea typeface="Verdana" panose="020B0604030504040204" pitchFamily="34" charset="0"/>
            </a:rPr>
            <a:t>Να έχετε συνδεθεί στην πλατφόρμα </a:t>
          </a:r>
          <a:r>
            <a:rPr lang="en-US"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κατάλληλο </a:t>
          </a:r>
          <a:r>
            <a:rPr lang="en-US"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a:t>
          </a:r>
          <a:r>
            <a:rPr lang="el-GR"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 (</a:t>
          </a:r>
          <a:r>
            <a:rPr lang="el-GR" sz="1800" baseline="0" dirty="0"/>
            <a:t>που να είναι συνδεδεμένο με μία από τις ηλεκτρονικές διευθύνσεις που δηλώθηκαν στην αίτηση για επιχορήγηση</a:t>
          </a:r>
          <a:r>
            <a:rPr lang="en-US" sz="1800" baseline="0" dirty="0"/>
            <a:t>)</a:t>
          </a:r>
          <a:r>
            <a:rPr lang="el-GR" sz="1800" baseline="0" dirty="0"/>
            <a:t>. </a:t>
          </a:r>
          <a:r>
            <a:rPr lang="en-US"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 </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a:solidFill>
                <a:schemeClr val="bg1"/>
              </a:solidFill>
              <a:latin typeface="Verdana" panose="020B0604030504040204" pitchFamily="34" charset="0"/>
              <a:ea typeface="Verdana" panose="020B0604030504040204" pitchFamily="34" charset="0"/>
            </a:rPr>
            <a:t>2</a:t>
          </a:r>
          <a:endParaRPr lang="en-US" sz="180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a:ln>
          <a:solidFill>
            <a:srgbClr val="5B9BD5"/>
          </a:solidFill>
        </a:ln>
      </dgm:spPr>
      <dgm:t>
        <a:bodyPr/>
        <a:lstStyle/>
        <a:p>
          <a:r>
            <a:rPr lang="el-GR" sz="180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σχέδιο</a:t>
          </a:r>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3BCE7592-35F8-4F58-82DF-95957CE819AB}" type="pres">
      <dgm:prSet presAssocID="{23AB9489-44D5-4AA3-9492-4CA20CB36D5F}" presName="linearFlow" presStyleCnt="0">
        <dgm:presLayoutVars>
          <dgm:dir/>
          <dgm:animLvl val="lvl"/>
          <dgm:resizeHandles val="exact"/>
        </dgm:presLayoutVars>
      </dgm:prSet>
      <dgm:spPr/>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2" custScaleY="93694">
        <dgm:presLayoutVars>
          <dgm:chMax val="1"/>
          <dgm:bulletEnabled val="1"/>
        </dgm:presLayoutVars>
      </dgm:prSet>
      <dgm:spPr/>
    </dgm:pt>
    <dgm:pt modelId="{2F923CF2-60A7-4016-AA67-5AF1B371ADEC}" type="pres">
      <dgm:prSet presAssocID="{598590BC-485F-40E8-B5DA-ADD20B22530B}" presName="descendantText" presStyleLbl="alignAcc1" presStyleIdx="0" presStyleCnt="2" custLinFactY="28650" custLinFactNeighborX="0" custLinFactNeighborY="100000">
        <dgm:presLayoutVars>
          <dgm:bulletEnabled val="1"/>
        </dgm:presLayoutVars>
      </dgm:prSet>
      <dgm:spPr/>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2">
        <dgm:presLayoutVars>
          <dgm:chMax val="1"/>
          <dgm:bulletEnabled val="1"/>
        </dgm:presLayoutVars>
      </dgm:prSet>
      <dgm:spPr/>
    </dgm:pt>
    <dgm:pt modelId="{8ACC1FEC-9993-475D-9C11-501BBAEB4367}" type="pres">
      <dgm:prSet presAssocID="{7AA57BEF-A45A-4605-B1A4-3F26CD6EAD7F}" presName="descendantText" presStyleLbl="alignAcc1" presStyleIdx="1" presStyleCnt="2" custScaleY="90639" custLinFactY="-34139" custLinFactNeighborY="-100000">
        <dgm:presLayoutVars>
          <dgm:bulletEnabled val="1"/>
        </dgm:presLayoutVars>
      </dgm:prSet>
      <dgm:spPr/>
    </dgm:pt>
  </dgm:ptLst>
  <dgm:cxnLst>
    <dgm:cxn modelId="{5B922C01-781B-4FD1-BDB2-2FE41B77C13C}" srcId="{598590BC-485F-40E8-B5DA-ADD20B22530B}" destId="{C0BAC63C-CEB2-4235-A437-DB710AB1143F}" srcOrd="0" destOrd="0" parTransId="{A3EB5EB3-6E46-46BC-87DE-108255EAC373}" sibTransId="{71BDD056-4D6D-487B-B7C3-14458AF57717}"/>
    <dgm:cxn modelId="{2B8BA40D-93FE-4197-9897-2F4EE19D31D2}" type="presOf" srcId="{23AB9489-44D5-4AA3-9492-4CA20CB36D5F}" destId="{3BCE7592-35F8-4F58-82DF-95957CE819AB}" srcOrd="0" destOrd="0" presId="urn:microsoft.com/office/officeart/2005/8/layout/chevron2"/>
    <dgm:cxn modelId="{2C497A62-9AA1-4998-9443-DE3DE692A747}" srcId="{23AB9489-44D5-4AA3-9492-4CA20CB36D5F}" destId="{7AA57BEF-A45A-4605-B1A4-3F26CD6EAD7F}" srcOrd="1" destOrd="0" parTransId="{11A71CFF-1995-4FBA-B53A-DFCBA3ECBF94}" sibTransId="{60403E27-65F2-4C60-A0B1-71D521308655}"/>
    <dgm:cxn modelId="{A6420097-E720-4FB8-BC64-75E30DFE456E}" type="presOf" srcId="{7AA57BEF-A45A-4605-B1A4-3F26CD6EAD7F}" destId="{AB71A8B8-FA10-4BC5-B9B2-ECD63DE6E033}" srcOrd="0" destOrd="0" presId="urn:microsoft.com/office/officeart/2005/8/layout/chevron2"/>
    <dgm:cxn modelId="{6BD130D6-D5AA-4D31-9051-50B740B075F6}" type="presOf" srcId="{598590BC-485F-40E8-B5DA-ADD20B22530B}" destId="{EE7C4BE2-FEB6-4988-9F0B-1D9FA8D25FA9}" srcOrd="0" destOrd="0" presId="urn:microsoft.com/office/officeart/2005/8/layout/chevron2"/>
    <dgm:cxn modelId="{E6B238EE-BBE2-419F-9CA8-3B174C74C676}" srcId="{23AB9489-44D5-4AA3-9492-4CA20CB36D5F}" destId="{598590BC-485F-40E8-B5DA-ADD20B22530B}" srcOrd="0" destOrd="0" parTransId="{8C31FC48-5581-4A38-A666-972BF3D61955}" sibTransId="{58AC37E0-10CB-4D0A-901B-65BFDD12D303}"/>
    <dgm:cxn modelId="{DF4967F3-B13B-4AD7-BED8-7C35F1917234}" type="presOf" srcId="{C0BAC63C-CEB2-4235-A437-DB710AB1143F}" destId="{2F923CF2-60A7-4016-AA67-5AF1B371ADEC}"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a:solidFill>
                <a:schemeClr val="bg1"/>
              </a:solidFill>
              <a:latin typeface="Verdana" panose="020B0604030504040204" pitchFamily="34" charset="0"/>
              <a:ea typeface="Verdana" panose="020B0604030504040204" pitchFamily="34" charset="0"/>
            </a:rPr>
            <a:t>1</a:t>
          </a:r>
          <a:endParaRPr lang="en-US" sz="180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r>
            <a:rPr lang="el-GR" sz="160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r>
            <a:rPr lang="en-US" sz="1600">
              <a:solidFill>
                <a:schemeClr val="tx1">
                  <a:lumMod val="75000"/>
                  <a:lumOff val="25000"/>
                </a:schemeClr>
              </a:solidFill>
              <a:latin typeface="Verdana" panose="020B0604030504040204" pitchFamily="34" charset="0"/>
              <a:ea typeface="Verdana" panose="020B0604030504040204" pitchFamily="34" charset="0"/>
            </a:rPr>
            <a:t> </a:t>
          </a:r>
          <a:r>
            <a:rPr lang="el-GR" sz="1600">
              <a:solidFill>
                <a:schemeClr val="tx1">
                  <a:lumMod val="75000"/>
                  <a:lumOff val="25000"/>
                </a:schemeClr>
              </a:solidFill>
              <a:latin typeface="Verdana" panose="020B0604030504040204" pitchFamily="34" charset="0"/>
              <a:ea typeface="Verdana" panose="020B0604030504040204" pitchFamily="34" charset="0"/>
            </a:rPr>
            <a:t>(</a:t>
          </a:r>
          <a:r>
            <a:rPr lang="en-US" sz="1600">
              <a:solidFill>
                <a:schemeClr val="tx1">
                  <a:lumMod val="75000"/>
                  <a:lumOff val="25000"/>
                </a:schemeClr>
              </a:solidFill>
              <a:latin typeface="Verdana" panose="020B0604030504040204" pitchFamily="34" charset="0"/>
              <a:ea typeface="Verdana" panose="020B0604030504040204" pitchFamily="34" charset="0"/>
            </a:rPr>
            <a:t>Associated persons)</a:t>
          </a: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a:solidFill>
                <a:schemeClr val="bg1"/>
              </a:solidFill>
              <a:latin typeface="Verdana" panose="020B0604030504040204" pitchFamily="34" charset="0"/>
              <a:ea typeface="Verdana" panose="020B0604030504040204" pitchFamily="34" charset="0"/>
            </a:rPr>
            <a:t>2</a:t>
          </a:r>
          <a:endParaRPr lang="en-US" sz="180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pPr marL="171450" lvl="1" indent="-171450" algn="l" defTabSz="711200">
            <a:lnSpc>
              <a:spcPct val="90000"/>
            </a:lnSpc>
            <a:spcBef>
              <a:spcPct val="0"/>
            </a:spcBef>
            <a:spcAft>
              <a:spcPct val="15000"/>
            </a:spcAft>
            <a:buChar char="•"/>
          </a:pP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καταχωρείτε τις κινητικότητες των συμμετεχόντων σας</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(Mobility Activities)</a:t>
          </a: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παρακολουθείτε τον προϋπολογισμό σας και το ποσοστό απορρόφησης ανά κατηγορία εξόδων</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(Budget</a:t>
          </a:r>
          <a:r>
            <a:rPr lang="en-US" sz="1600" kern="1200">
              <a:solidFill>
                <a:schemeClr val="tx1">
                  <a:lumMod val="75000"/>
                  <a:lumOff val="25000"/>
                </a:schemeClr>
              </a:solidFill>
              <a:latin typeface="Verdana" panose="020B0604030504040204" pitchFamily="34" charset="0"/>
              <a:ea typeface="Verdana" panose="020B0604030504040204" pitchFamily="34" charset="0"/>
            </a:rPr>
            <a:t>)</a:t>
          </a:r>
        </a:p>
      </dgm:t>
    </dgm:pt>
    <dgm:pt modelId="{15A2BC45-9C73-4AD5-ACFE-9C0AE9F67F1E}" type="par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800">
              <a:solidFill>
                <a:schemeClr val="bg1"/>
              </a:solidFill>
              <a:latin typeface="Verdana" panose="020B0604030504040204" pitchFamily="34" charset="0"/>
              <a:ea typeface="Verdana" panose="020B0604030504040204" pitchFamily="34" charset="0"/>
            </a:rPr>
            <a:t>3</a:t>
          </a:r>
          <a:endParaRPr lang="en-US" sz="180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310301-50F0-4D99-8857-3C43ED178FF3}">
      <dgm:prSet phldrT="[Text]"/>
      <dgm:spPr/>
      <dgm:t>
        <a:bodyPr/>
        <a:lstStyle/>
        <a:p>
          <a:r>
            <a:rPr lang="en-US" dirty="0">
              <a:solidFill>
                <a:schemeClr val="bg1"/>
              </a:solidFill>
              <a:latin typeface="Verdana" panose="020B0604030504040204" pitchFamily="34" charset="0"/>
              <a:ea typeface="Verdana" panose="020B0604030504040204" pitchFamily="34" charset="0"/>
            </a:rPr>
            <a:t>4</a:t>
          </a:r>
        </a:p>
      </dgm:t>
    </dgm:pt>
    <dgm:pt modelId="{66DCB231-864D-44EA-9CF9-54700399A6DB}" type="parTrans" cxnId="{F31F2102-E338-4E6C-8AF9-46A0A3F0AD1B}">
      <dgm:prSet/>
      <dgm:spPr/>
      <dgm:t>
        <a:bodyPr/>
        <a:lstStyle/>
        <a:p>
          <a:endParaRPr lang="en-US"/>
        </a:p>
      </dgm:t>
    </dgm:pt>
    <dgm:pt modelId="{DE8E7E32-B9F3-4082-80FC-706C7472A8B7}" type="sibTrans" cxnId="{F31F2102-E338-4E6C-8AF9-46A0A3F0AD1B}">
      <dgm:prSet/>
      <dgm:spPr/>
      <dgm:t>
        <a:bodyPr/>
        <a:lstStyle/>
        <a:p>
          <a:endParaRPr lang="en-US"/>
        </a:p>
      </dgm:t>
    </dgm:pt>
    <dgm:pt modelId="{89FECF06-7CC6-4CAB-9181-C5C0D3D53F47}">
      <dgm:prSet custT="1"/>
      <dgm:spPr/>
      <dgm:t>
        <a:bodyPr/>
        <a:lstStyle/>
        <a:p>
          <a:r>
            <a:rPr lang="en-US" sz="1800" dirty="0">
              <a:solidFill>
                <a:schemeClr val="bg1"/>
              </a:solidFill>
              <a:latin typeface="Verdana" panose="020B0604030504040204" pitchFamily="34" charset="0"/>
              <a:ea typeface="Verdana" panose="020B0604030504040204" pitchFamily="34" charset="0"/>
            </a:rPr>
            <a:t>5</a:t>
          </a:r>
          <a:r>
            <a:rPr lang="el-GR" sz="1800" dirty="0">
              <a:solidFill>
                <a:schemeClr val="tx1">
                  <a:lumMod val="75000"/>
                  <a:lumOff val="25000"/>
                </a:schemeClr>
              </a:solidFill>
              <a:latin typeface="Verdana" panose="020B0604030504040204" pitchFamily="34" charset="0"/>
              <a:ea typeface="Verdana" panose="020B0604030504040204" pitchFamily="34" charset="0"/>
            </a:rPr>
            <a:t> </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98C2456F-CB56-4217-87A7-AB75F7688731}" type="parTrans" cxnId="{B8AD3F13-DAD0-4639-B073-4D53894D5C8A}">
      <dgm:prSet/>
      <dgm:spPr/>
      <dgm:t>
        <a:bodyPr/>
        <a:lstStyle/>
        <a:p>
          <a:endParaRPr lang="en-US"/>
        </a:p>
      </dgm:t>
    </dgm:pt>
    <dgm:pt modelId="{8BC252C3-97CD-463F-A6E1-F8A0F7058553}" type="sibTrans" cxnId="{B8AD3F13-DAD0-4639-B073-4D53894D5C8A}">
      <dgm:prSet/>
      <dgm:spPr/>
      <dgm:t>
        <a:bodyPr/>
        <a:lstStyle/>
        <a:p>
          <a:endParaRPr lang="en-US"/>
        </a:p>
      </dgm:t>
    </dgm:pt>
    <dgm:pt modelId="{37FB4557-80BC-4072-8208-672B2B0B1A58}">
      <dgm:prSet custT="1"/>
      <dgm:spPr/>
      <dgm:t>
        <a:bodyPr/>
        <a:lstStyle/>
        <a:p>
          <a:r>
            <a:rPr lang="en-US" sz="1800" kern="1200">
              <a:solidFill>
                <a:prstClr val="black">
                  <a:lumMod val="75000"/>
                  <a:lumOff val="25000"/>
                </a:prstClr>
              </a:solidFill>
              <a:latin typeface="Verdana" panose="020B0604030504040204" pitchFamily="34" charset="0"/>
              <a:ea typeface="Verdana" panose="020B0604030504040204" pitchFamily="34" charset="0"/>
              <a:cs typeface="+mn-cs"/>
            </a:rPr>
            <a:t> </a:t>
          </a: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υποβάλλετε Τελικές Εκθέσεις </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(Final Report)</a:t>
          </a:r>
        </a:p>
      </dgm:t>
    </dgm:pt>
    <dgm:pt modelId="{07EDEE38-BFE4-473E-B97B-227224BEC45A}" type="parTrans" cxnId="{96743C32-22F6-4239-856C-FEDC9798B6F9}">
      <dgm:prSet/>
      <dgm:spPr/>
      <dgm:t>
        <a:bodyPr/>
        <a:lstStyle/>
        <a:p>
          <a:endParaRPr lang="en-US"/>
        </a:p>
      </dgm:t>
    </dgm:pt>
    <dgm:pt modelId="{3C3E94F5-E760-423F-8D3C-F01D70D6604B}" type="sibTrans" cxnId="{96743C32-22F6-4239-856C-FEDC9798B6F9}">
      <dgm:prSet/>
      <dgm:spPr/>
      <dgm:t>
        <a:bodyPr/>
        <a:lstStyle/>
        <a:p>
          <a:endParaRPr lang="en-US"/>
        </a:p>
      </dgm:t>
    </dgm:pt>
    <dgm:pt modelId="{2AB260D6-FAA8-41C5-ACAA-AED2453A715D}">
      <dgm:prSet custT="1"/>
      <dgm:spPr/>
      <dgm:t>
        <a:bodyPr/>
        <a:lstStyle/>
        <a:p>
          <a:pPr marL="171450" lvl="1" indent="-171450" algn="l" defTabSz="711200">
            <a:lnSpc>
              <a:spcPct val="90000"/>
            </a:lnSpc>
            <a:spcBef>
              <a:spcPct val="0"/>
            </a:spcBef>
            <a:spcAft>
              <a:spcPct val="15000"/>
            </a:spcAft>
            <a:buChar char="•"/>
          </a:pP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αποστέλλετε τις Εκθέσεις των Συμμετεχόντων μετά από την κινητικότητά τους</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(Participants Reports)</a:t>
          </a:r>
        </a:p>
      </dgm:t>
    </dgm:pt>
    <dgm:pt modelId="{26092BAC-7D51-4916-84A5-93811C916691}" type="parTrans" cxnId="{E2896163-0356-4367-B14B-46EA9496F9D7}">
      <dgm:prSet/>
      <dgm:spPr/>
      <dgm:t>
        <a:bodyPr/>
        <a:lstStyle/>
        <a:p>
          <a:endParaRPr lang="en-US"/>
        </a:p>
      </dgm:t>
    </dgm:pt>
    <dgm:pt modelId="{A5E8FCFD-5A36-4285-9DF0-322DA35EDE28}" type="sibTrans" cxnId="{E2896163-0356-4367-B14B-46EA9496F9D7}">
      <dgm:prSet/>
      <dgm:spPr/>
      <dgm:t>
        <a:bodyPr/>
        <a:lstStyle/>
        <a:p>
          <a:endParaRPr lang="en-US"/>
        </a:p>
      </dgm:t>
    </dgm:pt>
    <dgm:pt modelId="{3BCE7592-35F8-4F58-82DF-95957CE819AB}" type="pres">
      <dgm:prSet presAssocID="{23AB9489-44D5-4AA3-9492-4CA20CB36D5F}" presName="linearFlow" presStyleCnt="0">
        <dgm:presLayoutVars>
          <dgm:dir/>
          <dgm:animLvl val="lvl"/>
          <dgm:resizeHandles val="exact"/>
        </dgm:presLayoutVars>
      </dgm:prSet>
      <dgm:spPr/>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5">
        <dgm:presLayoutVars>
          <dgm:chMax val="1"/>
          <dgm:bulletEnabled val="1"/>
        </dgm:presLayoutVars>
      </dgm:prSet>
      <dgm:spPr/>
    </dgm:pt>
    <dgm:pt modelId="{2F923CF2-60A7-4016-AA67-5AF1B371ADEC}" type="pres">
      <dgm:prSet presAssocID="{598590BC-485F-40E8-B5DA-ADD20B22530B}" presName="descendantText" presStyleLbl="alignAcc1" presStyleIdx="0" presStyleCnt="5" custLinFactNeighborX="0" custLinFactNeighborY="-1">
        <dgm:presLayoutVars>
          <dgm:bulletEnabled val="1"/>
        </dgm:presLayoutVars>
      </dgm:prSet>
      <dgm:spPr/>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5">
        <dgm:presLayoutVars>
          <dgm:chMax val="1"/>
          <dgm:bulletEnabled val="1"/>
        </dgm:presLayoutVars>
      </dgm:prSet>
      <dgm:spPr/>
    </dgm:pt>
    <dgm:pt modelId="{8ACC1FEC-9993-475D-9C11-501BBAEB4367}" type="pres">
      <dgm:prSet presAssocID="{7AA57BEF-A45A-4605-B1A4-3F26CD6EAD7F}" presName="descendantText" presStyleLbl="alignAcc1" presStyleIdx="1" presStyleCnt="5" custScaleY="107065" custLinFactNeighborY="440">
        <dgm:presLayoutVars>
          <dgm:bulletEnabled val="1"/>
        </dgm:presLayoutVars>
      </dgm:prSet>
      <dgm:spPr/>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5">
        <dgm:presLayoutVars>
          <dgm:chMax val="1"/>
          <dgm:bulletEnabled val="1"/>
        </dgm:presLayoutVars>
      </dgm:prSet>
      <dgm:spPr/>
    </dgm:pt>
    <dgm:pt modelId="{8E4B1003-F1D9-4218-B9B2-749DAB2A13AB}" type="pres">
      <dgm:prSet presAssocID="{9FE464F7-EE07-4437-B30B-64DAF8E7C7B5}" presName="descendantText" presStyleLbl="alignAcc1" presStyleIdx="2" presStyleCnt="5">
        <dgm:presLayoutVars>
          <dgm:bulletEnabled val="1"/>
        </dgm:presLayoutVars>
      </dgm:prSet>
      <dgm:spPr/>
    </dgm:pt>
    <dgm:pt modelId="{117E73D1-23AD-4C2A-A48A-EA8701F88D20}" type="pres">
      <dgm:prSet presAssocID="{2475BA87-FD9F-4029-B6B6-D0C9B7200152}" presName="sp" presStyleCnt="0"/>
      <dgm:spPr/>
    </dgm:pt>
    <dgm:pt modelId="{C9528B8F-58DC-4D87-A299-78513A54E2A5}" type="pres">
      <dgm:prSet presAssocID="{58310301-50F0-4D99-8857-3C43ED178FF3}" presName="composite" presStyleCnt="0"/>
      <dgm:spPr/>
    </dgm:pt>
    <dgm:pt modelId="{7B508AD1-73D6-4188-85E1-FFCF1049A518}" type="pres">
      <dgm:prSet presAssocID="{58310301-50F0-4D99-8857-3C43ED178FF3}" presName="parentText" presStyleLbl="alignNode1" presStyleIdx="3" presStyleCnt="5">
        <dgm:presLayoutVars>
          <dgm:chMax val="1"/>
          <dgm:bulletEnabled val="1"/>
        </dgm:presLayoutVars>
      </dgm:prSet>
      <dgm:spPr/>
    </dgm:pt>
    <dgm:pt modelId="{793D33A4-A58E-4277-854E-34E416B1FF11}" type="pres">
      <dgm:prSet presAssocID="{58310301-50F0-4D99-8857-3C43ED178FF3}" presName="descendantText" presStyleLbl="alignAcc1" presStyleIdx="3" presStyleCnt="5" custScaleY="97927" custLinFactNeighborX="0" custLinFactNeighborY="-2773">
        <dgm:presLayoutVars>
          <dgm:bulletEnabled val="1"/>
        </dgm:presLayoutVars>
      </dgm:prSet>
      <dgm:spPr/>
    </dgm:pt>
    <dgm:pt modelId="{8EFF5B80-90B3-4804-96EF-BC936188F304}" type="pres">
      <dgm:prSet presAssocID="{DE8E7E32-B9F3-4082-80FC-706C7472A8B7}" presName="sp" presStyleCnt="0"/>
      <dgm:spPr/>
    </dgm:pt>
    <dgm:pt modelId="{45CFC01A-8DF5-44F7-9F9E-737D07D086B1}" type="pres">
      <dgm:prSet presAssocID="{89FECF06-7CC6-4CAB-9181-C5C0D3D53F47}" presName="composite" presStyleCnt="0"/>
      <dgm:spPr/>
    </dgm:pt>
    <dgm:pt modelId="{1F757D07-9648-4400-B3CF-C65441FB0417}" type="pres">
      <dgm:prSet presAssocID="{89FECF06-7CC6-4CAB-9181-C5C0D3D53F47}" presName="parentText" presStyleLbl="alignNode1" presStyleIdx="4" presStyleCnt="5">
        <dgm:presLayoutVars>
          <dgm:chMax val="1"/>
          <dgm:bulletEnabled val="1"/>
        </dgm:presLayoutVars>
      </dgm:prSet>
      <dgm:spPr/>
    </dgm:pt>
    <dgm:pt modelId="{E52D165B-D812-4150-A4E3-D6EA682A1E72}" type="pres">
      <dgm:prSet presAssocID="{89FECF06-7CC6-4CAB-9181-C5C0D3D53F47}" presName="descendantText" presStyleLbl="alignAcc1" presStyleIdx="4" presStyleCnt="5" custLinFactNeighborX="0" custLinFactNeighborY="-1602">
        <dgm:presLayoutVars>
          <dgm:bulletEnabled val="1"/>
        </dgm:presLayoutVars>
      </dgm:prSet>
      <dgm:spPr/>
    </dgm:pt>
  </dgm:ptLst>
  <dgm:cxnLst>
    <dgm:cxn modelId="{5B922C01-781B-4FD1-BDB2-2FE41B77C13C}" srcId="{598590BC-485F-40E8-B5DA-ADD20B22530B}" destId="{C0BAC63C-CEB2-4235-A437-DB710AB1143F}" srcOrd="0" destOrd="0" parTransId="{A3EB5EB3-6E46-46BC-87DE-108255EAC373}" sibTransId="{71BDD056-4D6D-487B-B7C3-14458AF57717}"/>
    <dgm:cxn modelId="{F31F2102-E338-4E6C-8AF9-46A0A3F0AD1B}" srcId="{23AB9489-44D5-4AA3-9492-4CA20CB36D5F}" destId="{58310301-50F0-4D99-8857-3C43ED178FF3}" srcOrd="3" destOrd="0" parTransId="{66DCB231-864D-44EA-9CF9-54700399A6DB}" sibTransId="{DE8E7E32-B9F3-4082-80FC-706C7472A8B7}"/>
    <dgm:cxn modelId="{2B8BA40D-93FE-4197-9897-2F4EE19D31D2}" type="presOf" srcId="{23AB9489-44D5-4AA3-9492-4CA20CB36D5F}" destId="{3BCE7592-35F8-4F58-82DF-95957CE819AB}" srcOrd="0" destOrd="0" presId="urn:microsoft.com/office/officeart/2005/8/layout/chevron2"/>
    <dgm:cxn modelId="{B8AD3F13-DAD0-4639-B073-4D53894D5C8A}" srcId="{23AB9489-44D5-4AA3-9492-4CA20CB36D5F}" destId="{89FECF06-7CC6-4CAB-9181-C5C0D3D53F47}" srcOrd="4" destOrd="0" parTransId="{98C2456F-CB56-4217-87A7-AB75F7688731}" sibTransId="{8BC252C3-97CD-463F-A6E1-F8A0F7058553}"/>
    <dgm:cxn modelId="{96743C32-22F6-4239-856C-FEDC9798B6F9}" srcId="{89FECF06-7CC6-4CAB-9181-C5C0D3D53F47}" destId="{37FB4557-80BC-4072-8208-672B2B0B1A58}" srcOrd="0" destOrd="0" parTransId="{07EDEE38-BFE4-473E-B97B-227224BEC45A}" sibTransId="{3C3E94F5-E760-423F-8D3C-F01D70D6604B}"/>
    <dgm:cxn modelId="{C4FE2541-B632-40B6-B582-7AEE2D1CD116}" type="presOf" srcId="{ED2E7516-837B-4716-89A3-C3C644B848E0}" destId="{8E4B1003-F1D9-4218-B9B2-749DAB2A13AB}" srcOrd="0" destOrd="0" presId="urn:microsoft.com/office/officeart/2005/8/layout/chevron2"/>
    <dgm:cxn modelId="{2C497A62-9AA1-4998-9443-DE3DE692A747}" srcId="{23AB9489-44D5-4AA3-9492-4CA20CB36D5F}" destId="{7AA57BEF-A45A-4605-B1A4-3F26CD6EAD7F}" srcOrd="1" destOrd="0" parTransId="{11A71CFF-1995-4FBA-B53A-DFCBA3ECBF94}" sibTransId="{60403E27-65F2-4C60-A0B1-71D521308655}"/>
    <dgm:cxn modelId="{E2896163-0356-4367-B14B-46EA9496F9D7}" srcId="{58310301-50F0-4D99-8857-3C43ED178FF3}" destId="{2AB260D6-FAA8-41C5-ACAA-AED2453A715D}" srcOrd="0" destOrd="0" parTransId="{26092BAC-7D51-4916-84A5-93811C916691}" sibTransId="{A5E8FCFD-5A36-4285-9DF0-322DA35EDE28}"/>
    <dgm:cxn modelId="{AB6A4A6C-6321-4D06-9764-83D29FEFF29B}" type="presOf" srcId="{37FB4557-80BC-4072-8208-672B2B0B1A58}" destId="{E52D165B-D812-4150-A4E3-D6EA682A1E72}" srcOrd="0" destOrd="0" presId="urn:microsoft.com/office/officeart/2005/8/layout/chevron2"/>
    <dgm:cxn modelId="{8953706F-3D62-4435-9C3A-7C0561ED60C4}" srcId="{9FE464F7-EE07-4437-B30B-64DAF8E7C7B5}" destId="{ED2E7516-837B-4716-89A3-C3C644B848E0}" srcOrd="0" destOrd="0" parTransId="{15A2BC45-9C73-4AD5-ACFE-9C0AE9F67F1E}" sibTransId="{49DF6B7D-2744-4C17-BF12-33216920B529}"/>
    <dgm:cxn modelId="{20800E84-E365-4E8B-8C5D-377A7B5907F4}" type="presOf" srcId="{9FE464F7-EE07-4437-B30B-64DAF8E7C7B5}" destId="{7E6764AA-D58C-48F4-AAFA-66F34514CF5A}" srcOrd="0" destOrd="0" presId="urn:microsoft.com/office/officeart/2005/8/layout/chevron2"/>
    <dgm:cxn modelId="{4CFA3D8C-BC44-4903-86EC-F6276E9E048C}" type="presOf" srcId="{89FECF06-7CC6-4CAB-9181-C5C0D3D53F47}" destId="{1F757D07-9648-4400-B3CF-C65441FB0417}" srcOrd="0" destOrd="0" presId="urn:microsoft.com/office/officeart/2005/8/layout/chevron2"/>
    <dgm:cxn modelId="{A6420097-E720-4FB8-BC64-75E30DFE456E}" type="presOf" srcId="{7AA57BEF-A45A-4605-B1A4-3F26CD6EAD7F}" destId="{AB71A8B8-FA10-4BC5-B9B2-ECD63DE6E033}"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B39575C0-517E-4538-B20A-EA68437CCAB1}" type="presOf" srcId="{58310301-50F0-4D99-8857-3C43ED178FF3}" destId="{7B508AD1-73D6-4188-85E1-FFCF1049A518}" srcOrd="0" destOrd="0" presId="urn:microsoft.com/office/officeart/2005/8/layout/chevron2"/>
    <dgm:cxn modelId="{6BD130D6-D5AA-4D31-9051-50B740B075F6}" type="presOf" srcId="{598590BC-485F-40E8-B5DA-ADD20B22530B}" destId="{EE7C4BE2-FEB6-4988-9F0B-1D9FA8D25FA9}" srcOrd="0" destOrd="0" presId="urn:microsoft.com/office/officeart/2005/8/layout/chevron2"/>
    <dgm:cxn modelId="{E6B238EE-BBE2-419F-9CA8-3B174C74C676}" srcId="{23AB9489-44D5-4AA3-9492-4CA20CB36D5F}" destId="{598590BC-485F-40E8-B5DA-ADD20B22530B}" srcOrd="0" destOrd="0" parTransId="{8C31FC48-5581-4A38-A666-972BF3D61955}" sibTransId="{58AC37E0-10CB-4D0A-901B-65BFDD12D303}"/>
    <dgm:cxn modelId="{2700D4EE-B3A4-4133-AA27-2D1C4B609732}" type="presOf" srcId="{2AB260D6-FAA8-41C5-ACAA-AED2453A715D}" destId="{793D33A4-A58E-4277-854E-34E416B1FF11}" srcOrd="0" destOrd="0" presId="urn:microsoft.com/office/officeart/2005/8/layout/chevron2"/>
    <dgm:cxn modelId="{DF4967F3-B13B-4AD7-BED8-7C35F1917234}" type="presOf" srcId="{C0BAC63C-CEB2-4235-A437-DB710AB1143F}" destId="{2F923CF2-60A7-4016-AA67-5AF1B371ADEC}"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 modelId="{8100413C-D733-4480-A639-C6380F2C1D18}" type="presParOf" srcId="{3BCE7592-35F8-4F58-82DF-95957CE819AB}" destId="{117E73D1-23AD-4C2A-A48A-EA8701F88D20}" srcOrd="5" destOrd="0" presId="urn:microsoft.com/office/officeart/2005/8/layout/chevron2"/>
    <dgm:cxn modelId="{37E2509B-2780-4519-9745-07A3BF2C9384}" type="presParOf" srcId="{3BCE7592-35F8-4F58-82DF-95957CE819AB}" destId="{C9528B8F-58DC-4D87-A299-78513A54E2A5}" srcOrd="6" destOrd="0" presId="urn:microsoft.com/office/officeart/2005/8/layout/chevron2"/>
    <dgm:cxn modelId="{1E2FB671-3C36-48BB-84D0-D3B8B95F9D6B}" type="presParOf" srcId="{C9528B8F-58DC-4D87-A299-78513A54E2A5}" destId="{7B508AD1-73D6-4188-85E1-FFCF1049A518}" srcOrd="0" destOrd="0" presId="urn:microsoft.com/office/officeart/2005/8/layout/chevron2"/>
    <dgm:cxn modelId="{3A7ACA9F-4DA4-43F1-AA34-B86D2A8C4746}" type="presParOf" srcId="{C9528B8F-58DC-4D87-A299-78513A54E2A5}" destId="{793D33A4-A58E-4277-854E-34E416B1FF11}" srcOrd="1" destOrd="0" presId="urn:microsoft.com/office/officeart/2005/8/layout/chevron2"/>
    <dgm:cxn modelId="{FB4E3278-0FDF-4D04-A052-AEDD1B4FA128}" type="presParOf" srcId="{3BCE7592-35F8-4F58-82DF-95957CE819AB}" destId="{8EFF5B80-90B3-4804-96EF-BC936188F304}" srcOrd="7" destOrd="0" presId="urn:microsoft.com/office/officeart/2005/8/layout/chevron2"/>
    <dgm:cxn modelId="{5855E073-3B3A-4BDD-9C09-C0AA9216399B}" type="presParOf" srcId="{3BCE7592-35F8-4F58-82DF-95957CE819AB}" destId="{45CFC01A-8DF5-44F7-9F9E-737D07D086B1}" srcOrd="8" destOrd="0" presId="urn:microsoft.com/office/officeart/2005/8/layout/chevron2"/>
    <dgm:cxn modelId="{E714A7CA-C965-4457-BB16-99045C506EEC}" type="presParOf" srcId="{45CFC01A-8DF5-44F7-9F9E-737D07D086B1}" destId="{1F757D07-9648-4400-B3CF-C65441FB0417}" srcOrd="0" destOrd="0" presId="urn:microsoft.com/office/officeart/2005/8/layout/chevron2"/>
    <dgm:cxn modelId="{C8978B13-EF92-4D97-BCA4-DBDBA2D49FF1}" type="presParOf" srcId="{45CFC01A-8DF5-44F7-9F9E-737D07D086B1}" destId="{E52D165B-D812-4150-A4E3-D6EA682A1E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400">
              <a:solidFill>
                <a:schemeClr val="bg1"/>
              </a:solidFill>
              <a:latin typeface="Verdana" panose="020B0604030504040204" pitchFamily="34" charset="0"/>
              <a:ea typeface="Verdana" panose="020B0604030504040204" pitchFamily="34" charset="0"/>
            </a:rPr>
            <a:t>1</a:t>
          </a:r>
          <a:endParaRPr lang="en-US" sz="140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r>
            <a:rPr lang="el-GR" sz="1400">
              <a:solidFill>
                <a:schemeClr val="tx1">
                  <a:lumMod val="75000"/>
                  <a:lumOff val="25000"/>
                </a:schemeClr>
              </a:solidFill>
              <a:latin typeface="Verdana" panose="020B0604030504040204" pitchFamily="34" charset="0"/>
              <a:ea typeface="Verdana" panose="020B0604030504040204" pitchFamily="34" charset="0"/>
            </a:rPr>
            <a:t>Αποστέλλεται αυτόματα μέσω ηλεκτρονικού ταχυδρομείου στους συμμετέχοντες για να συμπληρώσουν την έκθεση της ΕΕ σχετικά με την εμπειρία και την εκπαίδευση που είχαν.</a:t>
          </a:r>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400">
              <a:solidFill>
                <a:schemeClr val="bg1"/>
              </a:solidFill>
              <a:latin typeface="Verdana" panose="020B0604030504040204" pitchFamily="34" charset="0"/>
              <a:ea typeface="Verdana" panose="020B0604030504040204" pitchFamily="34" charset="0"/>
            </a:rPr>
            <a:t>2</a:t>
          </a:r>
          <a:endParaRPr lang="en-US" sz="140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r>
            <a:rPr lang="el-GR" sz="1400">
              <a:solidFill>
                <a:schemeClr val="tx1">
                  <a:lumMod val="75000"/>
                  <a:lumOff val="25000"/>
                </a:schemeClr>
              </a:solidFill>
              <a:latin typeface="Verdana" panose="020B0604030504040204" pitchFamily="34" charset="0"/>
              <a:ea typeface="Verdana" panose="020B0604030504040204" pitchFamily="34" charset="0"/>
            </a:rPr>
            <a:t>Ο συμμετέχων λαμβάνει ένα e-</a:t>
          </a:r>
          <a:r>
            <a:rPr lang="el-GR" sz="1400" err="1">
              <a:solidFill>
                <a:schemeClr val="tx1">
                  <a:lumMod val="75000"/>
                  <a:lumOff val="25000"/>
                </a:schemeClr>
              </a:solidFill>
              <a:latin typeface="Verdana" panose="020B0604030504040204" pitchFamily="34" charset="0"/>
              <a:ea typeface="Verdana" panose="020B0604030504040204" pitchFamily="34" charset="0"/>
            </a:rPr>
            <a:t>mail</a:t>
          </a:r>
          <a:r>
            <a:rPr lang="el-GR" sz="1400">
              <a:solidFill>
                <a:schemeClr val="tx1">
                  <a:lumMod val="75000"/>
                  <a:lumOff val="25000"/>
                </a:schemeClr>
              </a:solidFill>
              <a:latin typeface="Verdana" panose="020B0604030504040204" pitchFamily="34" charset="0"/>
              <a:ea typeface="Verdana" panose="020B0604030504040204" pitchFamily="34" charset="0"/>
            </a:rPr>
            <a:t> με έναν αποκλειστικό σύνδεσμο για την υποβολή του </a:t>
          </a:r>
          <a:r>
            <a:rPr lang="en-GB" sz="1400">
              <a:solidFill>
                <a:schemeClr val="tx1">
                  <a:lumMod val="75000"/>
                  <a:lumOff val="25000"/>
                </a:schemeClr>
              </a:solidFill>
              <a:latin typeface="Verdana" panose="020B0604030504040204" pitchFamily="34" charset="0"/>
              <a:ea typeface="Verdana" panose="020B0604030504040204" pitchFamily="34" charset="0"/>
            </a:rPr>
            <a:t>Participant Report</a:t>
          </a:r>
          <a:r>
            <a:rPr lang="el-GR" sz="1400">
              <a:solidFill>
                <a:schemeClr val="tx1">
                  <a:lumMod val="75000"/>
                  <a:lumOff val="25000"/>
                </a:schemeClr>
              </a:solidFill>
              <a:latin typeface="Verdana" panose="020B0604030504040204" pitchFamily="34" charset="0"/>
              <a:ea typeface="Verdana" panose="020B0604030504040204" pitchFamily="34" charset="0"/>
            </a:rPr>
            <a:t>.</a:t>
          </a:r>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400" dirty="0">
              <a:solidFill>
                <a:schemeClr val="tx1">
                  <a:lumMod val="75000"/>
                  <a:lumOff val="25000"/>
                </a:schemeClr>
              </a:solidFill>
              <a:latin typeface="Verdana" panose="020B0604030504040204" pitchFamily="34" charset="0"/>
              <a:ea typeface="Verdana" panose="020B0604030504040204" pitchFamily="34" charset="0"/>
            </a:rPr>
            <a:t>Συμπληρώνεται ηλεκτρονικά στο EU </a:t>
          </a:r>
          <a:r>
            <a:rPr lang="el-GR" sz="1400" dirty="0" err="1">
              <a:solidFill>
                <a:schemeClr val="tx1">
                  <a:lumMod val="75000"/>
                  <a:lumOff val="25000"/>
                </a:schemeClr>
              </a:solidFill>
              <a:latin typeface="Verdana" panose="020B0604030504040204" pitchFamily="34" charset="0"/>
              <a:ea typeface="Verdana" panose="020B0604030504040204" pitchFamily="34" charset="0"/>
            </a:rPr>
            <a:t>Survey</a:t>
          </a:r>
          <a:r>
            <a:rPr lang="el-GR" sz="1400" dirty="0">
              <a:solidFill>
                <a:schemeClr val="tx1">
                  <a:lumMod val="75000"/>
                  <a:lumOff val="25000"/>
                </a:schemeClr>
              </a:solidFill>
              <a:latin typeface="Verdana" panose="020B0604030504040204" pitchFamily="34" charset="0"/>
              <a:ea typeface="Verdana" panose="020B0604030504040204" pitchFamily="34" charset="0"/>
            </a:rPr>
            <a:t> και προσφέρεται σε διάφορες γλώσσες</a:t>
          </a:r>
          <a:r>
            <a:rPr lang="en-US" sz="1400" dirty="0">
              <a:solidFill>
                <a:schemeClr val="tx1">
                  <a:lumMod val="75000"/>
                  <a:lumOff val="25000"/>
                </a:schemeClr>
              </a:solidFill>
              <a:latin typeface="Verdana" panose="020B0604030504040204" pitchFamily="34" charset="0"/>
              <a:ea typeface="Verdana" panose="020B0604030504040204" pitchFamily="34" charset="0"/>
            </a:rPr>
            <a:t>.</a:t>
          </a:r>
          <a:r>
            <a:rPr lang="el-GR" sz="1400" dirty="0">
              <a:solidFill>
                <a:schemeClr val="tx1">
                  <a:lumMod val="75000"/>
                  <a:lumOff val="25000"/>
                </a:schemeClr>
              </a:solidFill>
              <a:latin typeface="Verdana" panose="020B0604030504040204" pitchFamily="34" charset="0"/>
              <a:ea typeface="Verdana" panose="020B0604030504040204" pitchFamily="34" charset="0"/>
            </a:rPr>
            <a:t> Το αίτημα για το </a:t>
          </a:r>
          <a:r>
            <a:rPr lang="el-GR" sz="1400" dirty="0" err="1">
              <a:solidFill>
                <a:schemeClr val="tx1">
                  <a:lumMod val="75000"/>
                  <a:lumOff val="25000"/>
                </a:schemeClr>
              </a:solidFill>
              <a:latin typeface="Verdana" panose="020B0604030504040204" pitchFamily="34" charset="0"/>
              <a:ea typeface="Verdana" panose="020B0604030504040204" pitchFamily="34" charset="0"/>
            </a:rPr>
            <a:t>participant</a:t>
          </a:r>
          <a:r>
            <a:rPr lang="el-GR" sz="1400" dirty="0">
              <a:solidFill>
                <a:schemeClr val="tx1">
                  <a:lumMod val="75000"/>
                  <a:lumOff val="25000"/>
                </a:schemeClr>
              </a:solidFill>
              <a:latin typeface="Verdana" panose="020B0604030504040204" pitchFamily="34" charset="0"/>
              <a:ea typeface="Verdana" panose="020B0604030504040204" pitchFamily="34" charset="0"/>
            </a:rPr>
            <a:t> </a:t>
          </a:r>
          <a:r>
            <a:rPr lang="en-US" sz="1400" dirty="0">
              <a:solidFill>
                <a:schemeClr val="tx1">
                  <a:lumMod val="75000"/>
                  <a:lumOff val="25000"/>
                </a:schemeClr>
              </a:solidFill>
              <a:latin typeface="Verdana" panose="020B0604030504040204" pitchFamily="34" charset="0"/>
              <a:ea typeface="Verdana" panose="020B0604030504040204" pitchFamily="34" charset="0"/>
            </a:rPr>
            <a:t>report</a:t>
          </a:r>
          <a:r>
            <a:rPr lang="el-GR" sz="1400" dirty="0">
              <a:solidFill>
                <a:schemeClr val="tx1">
                  <a:lumMod val="75000"/>
                  <a:lumOff val="25000"/>
                </a:schemeClr>
              </a:solidFill>
              <a:latin typeface="Verdana" panose="020B0604030504040204" pitchFamily="34" charset="0"/>
              <a:ea typeface="Verdana" panose="020B0604030504040204" pitchFamily="34" charset="0"/>
            </a:rPr>
            <a:t> δεν θα σταλεί εάν η δραστηριότητα κινητικότητας είναι σε κατάσταση Πρόχειρη, δηλαδή δεν έχει ολοκληρωθεί.</a:t>
          </a:r>
          <a:endParaRPr lang="en-US" sz="1400" dirty="0">
            <a:solidFill>
              <a:schemeClr val="tx1">
                <a:lumMod val="75000"/>
                <a:lumOff val="25000"/>
              </a:schemeClr>
            </a:solidFill>
            <a:latin typeface="Verdana" panose="020B0604030504040204" pitchFamily="34" charset="0"/>
            <a:ea typeface="Verdana" panose="020B0604030504040204" pitchFamily="34" charset="0"/>
          </a:endParaRPr>
        </a:p>
      </dgm:t>
    </dgm:pt>
    <dgm:pt modelId="{15A2BC45-9C73-4AD5-ACFE-9C0AE9F67F1E}" type="parTrans" cxnId="{8953706F-3D62-4435-9C3A-7C0561ED60C4}">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400">
              <a:solidFill>
                <a:schemeClr val="bg1"/>
              </a:solidFill>
              <a:latin typeface="Verdana" panose="020B0604030504040204" pitchFamily="34" charset="0"/>
              <a:ea typeface="Verdana" panose="020B0604030504040204" pitchFamily="34" charset="0"/>
            </a:rPr>
            <a:t>3</a:t>
          </a:r>
          <a:endParaRPr lang="en-US" sz="140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A8ACAEB7-8235-4C6E-BE5C-BA6AF37A8C4C}">
      <dgm:prSet phldrT="[Text]" custT="1"/>
      <dgm:spPr/>
      <dgm:t>
        <a:bodyPr/>
        <a:lstStyle/>
        <a:p>
          <a:r>
            <a:rPr lang="el-GR" sz="1400" dirty="0">
              <a:solidFill>
                <a:schemeClr val="bg1"/>
              </a:solidFill>
              <a:latin typeface="Verdana" panose="020B0604030504040204" pitchFamily="34" charset="0"/>
              <a:ea typeface="Verdana" panose="020B0604030504040204" pitchFamily="34" charset="0"/>
            </a:rPr>
            <a:t>4</a:t>
          </a:r>
          <a:endParaRPr lang="en-US" sz="1400" dirty="0">
            <a:solidFill>
              <a:schemeClr val="bg1"/>
            </a:solidFill>
            <a:latin typeface="Verdana" panose="020B0604030504040204" pitchFamily="34" charset="0"/>
            <a:ea typeface="Verdana" panose="020B0604030504040204" pitchFamily="34" charset="0"/>
          </a:endParaRPr>
        </a:p>
      </dgm:t>
    </dgm:pt>
    <dgm:pt modelId="{1F9FF950-A064-498F-B1BF-DB1B89BBFD9D}" type="parTrans" cxnId="{20FE20BF-34AE-4B07-8D7E-7CEB34CDF197}">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206739D3-3283-466B-84E3-6E90D3E20506}" type="sibTrans" cxnId="{20FE20BF-34AE-4B07-8D7E-7CEB34CDF197}">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5E2FE604-5382-40D4-8489-1683A8F98B68}">
      <dgm:prSet custT="1"/>
      <dgm:spPr/>
      <dgm:t>
        <a:bodyPr/>
        <a:lstStyle/>
        <a:p>
          <a:r>
            <a:rPr lang="el-GR" sz="1400" dirty="0">
              <a:solidFill>
                <a:schemeClr val="tx1">
                  <a:lumMod val="75000"/>
                  <a:lumOff val="25000"/>
                </a:schemeClr>
              </a:solidFill>
              <a:latin typeface="Verdana" panose="020B0604030504040204" pitchFamily="34" charset="0"/>
              <a:ea typeface="Verdana" panose="020B0604030504040204" pitchFamily="34" charset="0"/>
            </a:rPr>
            <a:t>Ο συμμετέχοντας μπορεί να αποθηκεύσει την έρευνα ως προσχέδιο </a:t>
          </a:r>
          <a:r>
            <a:rPr lang="en-US" sz="1400" dirty="0">
              <a:solidFill>
                <a:schemeClr val="tx1">
                  <a:lumMod val="75000"/>
                  <a:lumOff val="25000"/>
                </a:schemeClr>
              </a:solidFill>
              <a:latin typeface="Verdana" panose="020B0604030504040204" pitchFamily="34" charset="0"/>
              <a:ea typeface="Verdana" panose="020B0604030504040204" pitchFamily="34" charset="0"/>
            </a:rPr>
            <a:t>draft </a:t>
          </a:r>
          <a:r>
            <a:rPr lang="el-GR" sz="1400" dirty="0">
              <a:solidFill>
                <a:schemeClr val="tx1">
                  <a:lumMod val="75000"/>
                  <a:lumOff val="25000"/>
                </a:schemeClr>
              </a:solidFill>
              <a:latin typeface="Verdana" panose="020B0604030504040204" pitchFamily="34" charset="0"/>
              <a:ea typeface="Verdana" panose="020B0604030504040204" pitchFamily="34" charset="0"/>
            </a:rPr>
            <a:t>και να την υποβάλει</a:t>
          </a:r>
          <a:r>
            <a:rPr lang="en-GB" sz="1400" dirty="0">
              <a:solidFill>
                <a:schemeClr val="tx1">
                  <a:lumMod val="75000"/>
                  <a:lumOff val="25000"/>
                </a:schemeClr>
              </a:solidFill>
              <a:latin typeface="Verdana" panose="020B0604030504040204" pitchFamily="34" charset="0"/>
              <a:ea typeface="Verdana" panose="020B0604030504040204" pitchFamily="34" charset="0"/>
            </a:rPr>
            <a:t> </a:t>
          </a:r>
          <a:r>
            <a:rPr lang="el-GR" sz="1400" dirty="0">
              <a:solidFill>
                <a:schemeClr val="tx1">
                  <a:lumMod val="75000"/>
                  <a:lumOff val="25000"/>
                </a:schemeClr>
              </a:solidFill>
              <a:latin typeface="Verdana" panose="020B0604030504040204" pitchFamily="34" charset="0"/>
              <a:ea typeface="Verdana" panose="020B0604030504040204" pitchFamily="34" charset="0"/>
            </a:rPr>
            <a:t>αργότερα, </a:t>
          </a:r>
          <a:r>
            <a:rPr lang="el-GR" sz="1400" b="1" u="sng" dirty="0">
              <a:solidFill>
                <a:srgbClr val="FF0000"/>
              </a:solidFill>
              <a:latin typeface="Verdana" panose="020B0604030504040204" pitchFamily="34" charset="0"/>
              <a:ea typeface="Verdana" panose="020B0604030504040204" pitchFamily="34" charset="0"/>
            </a:rPr>
            <a:t>εντός 30 ημερών από την ημερομηνία ολοκλήρωσης της κινητικότητάς του, </a:t>
          </a:r>
          <a:r>
            <a:rPr lang="el-GR" sz="1400" spc="-20" dirty="0">
              <a:latin typeface="Roboto" panose="02000000000000000000" pitchFamily="2" charset="0"/>
              <a:ea typeface="Roboto" panose="02000000000000000000" pitchFamily="2" charset="0"/>
              <a:cs typeface="Roboto" panose="02000000000000000000" pitchFamily="2" charset="0"/>
            </a:rPr>
            <a:t>με εξαίρεση </a:t>
          </a:r>
          <a:r>
            <a:rPr lang="el-GR" sz="1400" spc="-20" dirty="0">
              <a:latin typeface="Verdana" panose="020B0604030504040204" pitchFamily="34" charset="0"/>
              <a:ea typeface="Verdana" panose="020B0604030504040204" pitchFamily="34" charset="0"/>
              <a:cs typeface="Roboto" panose="02000000000000000000" pitchFamily="2" charset="0"/>
            </a:rPr>
            <a:t>για την ΚΑ171 τις </a:t>
          </a:r>
          <a:r>
            <a:rPr lang="el-GR" sz="1400" b="1" i="0" u="sng" spc="-10" dirty="0">
              <a:solidFill>
                <a:srgbClr val="FF0000"/>
              </a:solidFill>
              <a:latin typeface="Verdana" panose="020B0604030504040204" pitchFamily="34" charset="0"/>
              <a:ea typeface="Verdana" panose="020B0604030504040204" pitchFamily="34" charset="0"/>
              <a:cs typeface="Roboto" panose="02000000000000000000" pitchFamily="2" charset="0"/>
            </a:rPr>
            <a:t>εισερχόμενες μακροχρόνιες κινητικότητες φοιτητών για τις οποίες πρέπει να υποβληθεί εντός 10 ημερών</a:t>
          </a:r>
          <a:r>
            <a:rPr lang="el-GR" sz="1400" i="0" u="sng" dirty="0">
              <a:solidFill>
                <a:schemeClr val="tx1">
                  <a:lumMod val="75000"/>
                  <a:lumOff val="25000"/>
                </a:schemeClr>
              </a:solidFill>
              <a:latin typeface="Verdana" panose="020B0604030504040204" pitchFamily="34" charset="0"/>
              <a:ea typeface="Verdana" panose="020B0604030504040204" pitchFamily="34" charset="0"/>
            </a:rPr>
            <a:t>.</a:t>
          </a:r>
        </a:p>
      </dgm:t>
    </dgm:pt>
    <dgm:pt modelId="{FBB03A66-3638-4750-8CFA-DEFB5EDD23D1}" type="parTrans" cxnId="{29308336-28D8-490B-9EDB-DCD8D9A8F2F2}">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4469CA2A-98B3-42C9-B6C3-A264454CA0F5}" type="sibTrans" cxnId="{29308336-28D8-490B-9EDB-DCD8D9A8F2F2}">
      <dgm:prSet/>
      <dgm:spPr/>
      <dgm:t>
        <a:bodyPr/>
        <a:lstStyle/>
        <a:p>
          <a:endParaRPr lang="en-US" sz="1400">
            <a:solidFill>
              <a:schemeClr val="tx1">
                <a:lumMod val="75000"/>
                <a:lumOff val="25000"/>
              </a:schemeClr>
            </a:solidFill>
            <a:latin typeface="Verdana" panose="020B0604030504040204" pitchFamily="34" charset="0"/>
            <a:ea typeface="Verdana" panose="020B0604030504040204" pitchFamily="34" charset="0"/>
          </a:endParaRPr>
        </a:p>
      </dgm:t>
    </dgm:pt>
    <dgm:pt modelId="{AD60934B-1E1A-4892-8F07-336297266DB9}">
      <dgm:prSet custT="1"/>
      <dgm:spPr/>
      <dgm:t>
        <a:bodyPr/>
        <a:lstStyle/>
        <a:p>
          <a:r>
            <a:rPr lang="en-US" sz="1400" b="1">
              <a:solidFill>
                <a:schemeClr val="bg1"/>
              </a:solidFill>
              <a:latin typeface="Verdana" panose="020B0604030504040204" pitchFamily="34" charset="0"/>
              <a:ea typeface="Verdana" panose="020B0604030504040204" pitchFamily="34" charset="0"/>
            </a:rPr>
            <a:t>5</a:t>
          </a:r>
          <a:endParaRPr lang="el-GR" sz="1400">
            <a:solidFill>
              <a:schemeClr val="bg1"/>
            </a:solidFill>
            <a:latin typeface="Verdana" panose="020B0604030504040204" pitchFamily="34" charset="0"/>
            <a:ea typeface="Verdana" panose="020B0604030504040204" pitchFamily="34" charset="0"/>
          </a:endParaRPr>
        </a:p>
      </dgm:t>
    </dgm:pt>
    <dgm:pt modelId="{35E24C48-825A-4CC7-B64E-74D2887B26DD}" type="sibTrans" cxnId="{E9EA1DDA-C4A8-4BEC-8791-08BFC66F8142}">
      <dgm:prSet/>
      <dgm:spPr/>
      <dgm:t>
        <a:bodyPr/>
        <a:lstStyle/>
        <a:p>
          <a:endParaRPr lang="en-US" sz="1400"/>
        </a:p>
      </dgm:t>
    </dgm:pt>
    <dgm:pt modelId="{7C2E872E-0913-4729-BD79-FBFA05638049}" type="parTrans" cxnId="{E9EA1DDA-C4A8-4BEC-8791-08BFC66F8142}">
      <dgm:prSet/>
      <dgm:spPr/>
      <dgm:t>
        <a:bodyPr/>
        <a:lstStyle/>
        <a:p>
          <a:endParaRPr lang="en-US" sz="1400"/>
        </a:p>
      </dgm:t>
    </dgm:pt>
    <dgm:pt modelId="{67900108-9DF6-4B89-9B48-28906824F10B}">
      <dgm:prSet custT="1"/>
      <dgm:spPr/>
      <dgm:t>
        <a:bodyPr/>
        <a:lstStyle/>
        <a:p>
          <a:r>
            <a:rPr lang="el-GR" sz="1400">
              <a:solidFill>
                <a:schemeClr val="tx1">
                  <a:lumMod val="75000"/>
                  <a:lumOff val="25000"/>
                </a:schemeClr>
              </a:solidFill>
              <a:latin typeface="Verdana" panose="020B0604030504040204" pitchFamily="34" charset="0"/>
              <a:ea typeface="Verdana" panose="020B0604030504040204" pitchFamily="34" charset="0"/>
            </a:rPr>
            <a:t>Μετά την υποβολή, ο συμμετέχοντας μπορεί να κατεβάσει μια έκδοση PDF των σχολίων του, αλλά δεν μπορεί να επεξεργαστεί ξανά τη φόρμα.</a:t>
          </a:r>
          <a:endParaRPr lang="en-US" sz="1400"/>
        </a:p>
      </dgm:t>
    </dgm:pt>
    <dgm:pt modelId="{90474267-BE8C-4619-BA42-9CBCFDAE1EAC}" type="parTrans" cxnId="{6F54F75F-D4F1-46C1-86C9-4574B21F14AE}">
      <dgm:prSet/>
      <dgm:spPr/>
      <dgm:t>
        <a:bodyPr/>
        <a:lstStyle/>
        <a:p>
          <a:endParaRPr lang="en-US" sz="1400"/>
        </a:p>
      </dgm:t>
    </dgm:pt>
    <dgm:pt modelId="{2CB7DA19-28F8-4E0D-A57D-8B8DC978F691}" type="sibTrans" cxnId="{6F54F75F-D4F1-46C1-86C9-4574B21F14AE}">
      <dgm:prSet/>
      <dgm:spPr/>
      <dgm:t>
        <a:bodyPr/>
        <a:lstStyle/>
        <a:p>
          <a:endParaRPr lang="en-US" sz="1400"/>
        </a:p>
      </dgm:t>
    </dgm:pt>
    <dgm:pt modelId="{3BCE7592-35F8-4F58-82DF-95957CE819AB}" type="pres">
      <dgm:prSet presAssocID="{23AB9489-44D5-4AA3-9492-4CA20CB36D5F}" presName="linearFlow" presStyleCnt="0">
        <dgm:presLayoutVars>
          <dgm:dir/>
          <dgm:animLvl val="lvl"/>
          <dgm:resizeHandles val="exact"/>
        </dgm:presLayoutVars>
      </dgm:prSet>
      <dgm:spPr/>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5">
        <dgm:presLayoutVars>
          <dgm:chMax val="1"/>
          <dgm:bulletEnabled val="1"/>
        </dgm:presLayoutVars>
      </dgm:prSet>
      <dgm:spPr/>
    </dgm:pt>
    <dgm:pt modelId="{2F923CF2-60A7-4016-AA67-5AF1B371ADEC}" type="pres">
      <dgm:prSet presAssocID="{598590BC-485F-40E8-B5DA-ADD20B22530B}" presName="descendantText" presStyleLbl="alignAcc1" presStyleIdx="0" presStyleCnt="5" custLinFactNeighborX="0" custLinFactNeighborY="-1">
        <dgm:presLayoutVars>
          <dgm:bulletEnabled val="1"/>
        </dgm:presLayoutVars>
      </dgm:prSet>
      <dgm:spPr/>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5">
        <dgm:presLayoutVars>
          <dgm:chMax val="1"/>
          <dgm:bulletEnabled val="1"/>
        </dgm:presLayoutVars>
      </dgm:prSet>
      <dgm:spPr/>
    </dgm:pt>
    <dgm:pt modelId="{8ACC1FEC-9993-475D-9C11-501BBAEB4367}" type="pres">
      <dgm:prSet presAssocID="{7AA57BEF-A45A-4605-B1A4-3F26CD6EAD7F}" presName="descendantText" presStyleLbl="alignAcc1" presStyleIdx="1" presStyleCnt="5" custScaleY="85161">
        <dgm:presLayoutVars>
          <dgm:bulletEnabled val="1"/>
        </dgm:presLayoutVars>
      </dgm:prSet>
      <dgm:spPr/>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5">
        <dgm:presLayoutVars>
          <dgm:chMax val="1"/>
          <dgm:bulletEnabled val="1"/>
        </dgm:presLayoutVars>
      </dgm:prSet>
      <dgm:spPr/>
    </dgm:pt>
    <dgm:pt modelId="{8E4B1003-F1D9-4218-B9B2-749DAB2A13AB}" type="pres">
      <dgm:prSet presAssocID="{9FE464F7-EE07-4437-B30B-64DAF8E7C7B5}" presName="descendantText" presStyleLbl="alignAcc1" presStyleIdx="2" presStyleCnt="5">
        <dgm:presLayoutVars>
          <dgm:bulletEnabled val="1"/>
        </dgm:presLayoutVars>
      </dgm:prSet>
      <dgm:spPr/>
    </dgm:pt>
    <dgm:pt modelId="{117E73D1-23AD-4C2A-A48A-EA8701F88D20}" type="pres">
      <dgm:prSet presAssocID="{2475BA87-FD9F-4029-B6B6-D0C9B7200152}" presName="sp" presStyleCnt="0"/>
      <dgm:spPr/>
    </dgm:pt>
    <dgm:pt modelId="{1413F6B1-5FAF-493B-BE5C-EC2475AB2DCB}" type="pres">
      <dgm:prSet presAssocID="{A8ACAEB7-8235-4C6E-BE5C-BA6AF37A8C4C}" presName="composite" presStyleCnt="0"/>
      <dgm:spPr/>
    </dgm:pt>
    <dgm:pt modelId="{332E3EDA-1A3B-49A3-BB06-CCDD0FE2B27E}" type="pres">
      <dgm:prSet presAssocID="{A8ACAEB7-8235-4C6E-BE5C-BA6AF37A8C4C}" presName="parentText" presStyleLbl="alignNode1" presStyleIdx="3" presStyleCnt="5">
        <dgm:presLayoutVars>
          <dgm:chMax val="1"/>
          <dgm:bulletEnabled val="1"/>
        </dgm:presLayoutVars>
      </dgm:prSet>
      <dgm:spPr/>
    </dgm:pt>
    <dgm:pt modelId="{F8551C7F-FE76-45E6-BC58-6DFDAE73B650}" type="pres">
      <dgm:prSet presAssocID="{A8ACAEB7-8235-4C6E-BE5C-BA6AF37A8C4C}" presName="descendantText" presStyleLbl="alignAcc1" presStyleIdx="3" presStyleCnt="5" custScaleY="160908" custLinFactNeighborX="0" custLinFactNeighborY="-2773">
        <dgm:presLayoutVars>
          <dgm:bulletEnabled val="1"/>
        </dgm:presLayoutVars>
      </dgm:prSet>
      <dgm:spPr/>
    </dgm:pt>
    <dgm:pt modelId="{136F40B1-D7C6-4F1B-A57C-04950A7564BB}" type="pres">
      <dgm:prSet presAssocID="{206739D3-3283-466B-84E3-6E90D3E20506}" presName="sp" presStyleCnt="0"/>
      <dgm:spPr/>
    </dgm:pt>
    <dgm:pt modelId="{38B6A6FE-5053-4279-8130-286505969BA6}" type="pres">
      <dgm:prSet presAssocID="{AD60934B-1E1A-4892-8F07-336297266DB9}" presName="composite" presStyleCnt="0"/>
      <dgm:spPr/>
    </dgm:pt>
    <dgm:pt modelId="{4D15C368-EEE0-4793-BF8D-169E292FB3A4}" type="pres">
      <dgm:prSet presAssocID="{AD60934B-1E1A-4892-8F07-336297266DB9}" presName="parentText" presStyleLbl="alignNode1" presStyleIdx="4" presStyleCnt="5">
        <dgm:presLayoutVars>
          <dgm:chMax val="1"/>
          <dgm:bulletEnabled val="1"/>
        </dgm:presLayoutVars>
      </dgm:prSet>
      <dgm:spPr/>
    </dgm:pt>
    <dgm:pt modelId="{63C45C73-C105-44FF-BEEC-88C206485CDB}" type="pres">
      <dgm:prSet presAssocID="{AD60934B-1E1A-4892-8F07-336297266DB9}" presName="descendantText" presStyleLbl="alignAcc1" presStyleIdx="4" presStyleCnt="5">
        <dgm:presLayoutVars>
          <dgm:bulletEnabled val="1"/>
        </dgm:presLayoutVars>
      </dgm:prSet>
      <dgm:spPr/>
    </dgm:pt>
  </dgm:ptLst>
  <dgm:cxnLst>
    <dgm:cxn modelId="{5B922C01-781B-4FD1-BDB2-2FE41B77C13C}" srcId="{598590BC-485F-40E8-B5DA-ADD20B22530B}" destId="{C0BAC63C-CEB2-4235-A437-DB710AB1143F}" srcOrd="0" destOrd="0" parTransId="{A3EB5EB3-6E46-46BC-87DE-108255EAC373}" sibTransId="{71BDD056-4D6D-487B-B7C3-14458AF57717}"/>
    <dgm:cxn modelId="{87AE1D0A-6348-4554-9744-DB92EDBCABD8}" type="presOf" srcId="{67900108-9DF6-4B89-9B48-28906824F10B}" destId="{63C45C73-C105-44FF-BEEC-88C206485CDB}" srcOrd="0" destOrd="0" presId="urn:microsoft.com/office/officeart/2005/8/layout/chevron2"/>
    <dgm:cxn modelId="{2B8BA40D-93FE-4197-9897-2F4EE19D31D2}" type="presOf" srcId="{23AB9489-44D5-4AA3-9492-4CA20CB36D5F}" destId="{3BCE7592-35F8-4F58-82DF-95957CE819AB}" srcOrd="0" destOrd="0" presId="urn:microsoft.com/office/officeart/2005/8/layout/chevron2"/>
    <dgm:cxn modelId="{21345825-C195-405E-B748-748880A2A2AF}" type="presOf" srcId="{AD60934B-1E1A-4892-8F07-336297266DB9}" destId="{4D15C368-EEE0-4793-BF8D-169E292FB3A4}" srcOrd="0" destOrd="0" presId="urn:microsoft.com/office/officeart/2005/8/layout/chevron2"/>
    <dgm:cxn modelId="{29308336-28D8-490B-9EDB-DCD8D9A8F2F2}" srcId="{A8ACAEB7-8235-4C6E-BE5C-BA6AF37A8C4C}" destId="{5E2FE604-5382-40D4-8489-1683A8F98B68}" srcOrd="0" destOrd="0" parTransId="{FBB03A66-3638-4750-8CFA-DEFB5EDD23D1}" sibTransId="{4469CA2A-98B3-42C9-B6C3-A264454CA0F5}"/>
    <dgm:cxn modelId="{6F54F75F-D4F1-46C1-86C9-4574B21F14AE}" srcId="{AD60934B-1E1A-4892-8F07-336297266DB9}" destId="{67900108-9DF6-4B89-9B48-28906824F10B}" srcOrd="0" destOrd="0" parTransId="{90474267-BE8C-4619-BA42-9CBCFDAE1EAC}" sibTransId="{2CB7DA19-28F8-4E0D-A57D-8B8DC978F691}"/>
    <dgm:cxn modelId="{C4FE2541-B632-40B6-B582-7AEE2D1CD116}" type="presOf" srcId="{ED2E7516-837B-4716-89A3-C3C644B848E0}" destId="{8E4B1003-F1D9-4218-B9B2-749DAB2A13AB}" srcOrd="0" destOrd="0" presId="urn:microsoft.com/office/officeart/2005/8/layout/chevron2"/>
    <dgm:cxn modelId="{2C497A62-9AA1-4998-9443-DE3DE692A747}" srcId="{23AB9489-44D5-4AA3-9492-4CA20CB36D5F}" destId="{7AA57BEF-A45A-4605-B1A4-3F26CD6EAD7F}" srcOrd="1" destOrd="0" parTransId="{11A71CFF-1995-4FBA-B53A-DFCBA3ECBF94}" sibTransId="{60403E27-65F2-4C60-A0B1-71D521308655}"/>
    <dgm:cxn modelId="{8953706F-3D62-4435-9C3A-7C0561ED60C4}" srcId="{9FE464F7-EE07-4437-B30B-64DAF8E7C7B5}" destId="{ED2E7516-837B-4716-89A3-C3C644B848E0}" srcOrd="0" destOrd="0" parTransId="{15A2BC45-9C73-4AD5-ACFE-9C0AE9F67F1E}" sibTransId="{49DF6B7D-2744-4C17-BF12-33216920B529}"/>
    <dgm:cxn modelId="{80885C7F-A4E1-4D95-B45F-2CC7A22B4E17}" type="presOf" srcId="{A8ACAEB7-8235-4C6E-BE5C-BA6AF37A8C4C}" destId="{332E3EDA-1A3B-49A3-BB06-CCDD0FE2B27E}" srcOrd="0" destOrd="0" presId="urn:microsoft.com/office/officeart/2005/8/layout/chevron2"/>
    <dgm:cxn modelId="{20800E84-E365-4E8B-8C5D-377A7B5907F4}" type="presOf" srcId="{9FE464F7-EE07-4437-B30B-64DAF8E7C7B5}" destId="{7E6764AA-D58C-48F4-AAFA-66F34514CF5A}" srcOrd="0" destOrd="0" presId="urn:microsoft.com/office/officeart/2005/8/layout/chevron2"/>
    <dgm:cxn modelId="{9F585A8F-9F44-465E-A984-B5E32C405EA8}" type="presOf" srcId="{5E2FE604-5382-40D4-8489-1683A8F98B68}" destId="{F8551C7F-FE76-45E6-BC58-6DFDAE73B650}" srcOrd="0" destOrd="0" presId="urn:microsoft.com/office/officeart/2005/8/layout/chevron2"/>
    <dgm:cxn modelId="{A6420097-E720-4FB8-BC64-75E30DFE456E}" type="presOf" srcId="{7AA57BEF-A45A-4605-B1A4-3F26CD6EAD7F}" destId="{AB71A8B8-FA10-4BC5-B9B2-ECD63DE6E033}"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20FE20BF-34AE-4B07-8D7E-7CEB34CDF197}" srcId="{23AB9489-44D5-4AA3-9492-4CA20CB36D5F}" destId="{A8ACAEB7-8235-4C6E-BE5C-BA6AF37A8C4C}" srcOrd="3" destOrd="0" parTransId="{1F9FF950-A064-498F-B1BF-DB1B89BBFD9D}" sibTransId="{206739D3-3283-466B-84E3-6E90D3E20506}"/>
    <dgm:cxn modelId="{6BD130D6-D5AA-4D31-9051-50B740B075F6}" type="presOf" srcId="{598590BC-485F-40E8-B5DA-ADD20B22530B}" destId="{EE7C4BE2-FEB6-4988-9F0B-1D9FA8D25FA9}" srcOrd="0" destOrd="0" presId="urn:microsoft.com/office/officeart/2005/8/layout/chevron2"/>
    <dgm:cxn modelId="{E9EA1DDA-C4A8-4BEC-8791-08BFC66F8142}" srcId="{23AB9489-44D5-4AA3-9492-4CA20CB36D5F}" destId="{AD60934B-1E1A-4892-8F07-336297266DB9}" srcOrd="4" destOrd="0" parTransId="{7C2E872E-0913-4729-BD79-FBFA05638049}" sibTransId="{35E24C48-825A-4CC7-B64E-74D2887B26DD}"/>
    <dgm:cxn modelId="{E6B238EE-BBE2-419F-9CA8-3B174C74C676}" srcId="{23AB9489-44D5-4AA3-9492-4CA20CB36D5F}" destId="{598590BC-485F-40E8-B5DA-ADD20B22530B}" srcOrd="0" destOrd="0" parTransId="{8C31FC48-5581-4A38-A666-972BF3D61955}" sibTransId="{58AC37E0-10CB-4D0A-901B-65BFDD12D303}"/>
    <dgm:cxn modelId="{DF4967F3-B13B-4AD7-BED8-7C35F1917234}" type="presOf" srcId="{C0BAC63C-CEB2-4235-A437-DB710AB1143F}" destId="{2F923CF2-60A7-4016-AA67-5AF1B371ADEC}"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 modelId="{8100413C-D733-4480-A639-C6380F2C1D18}" type="presParOf" srcId="{3BCE7592-35F8-4F58-82DF-95957CE819AB}" destId="{117E73D1-23AD-4C2A-A48A-EA8701F88D20}" srcOrd="5" destOrd="0" presId="urn:microsoft.com/office/officeart/2005/8/layout/chevron2"/>
    <dgm:cxn modelId="{E99C77E3-FE18-480C-9D7E-7AC5D5D200F8}" type="presParOf" srcId="{3BCE7592-35F8-4F58-82DF-95957CE819AB}" destId="{1413F6B1-5FAF-493B-BE5C-EC2475AB2DCB}" srcOrd="6" destOrd="0" presId="urn:microsoft.com/office/officeart/2005/8/layout/chevron2"/>
    <dgm:cxn modelId="{F88F54C3-6BDC-481E-97CF-CFDB0B90BAF1}" type="presParOf" srcId="{1413F6B1-5FAF-493B-BE5C-EC2475AB2DCB}" destId="{332E3EDA-1A3B-49A3-BB06-CCDD0FE2B27E}" srcOrd="0" destOrd="0" presId="urn:microsoft.com/office/officeart/2005/8/layout/chevron2"/>
    <dgm:cxn modelId="{A5F68EC8-5D94-4851-8D4A-4B16B1AC8A2A}" type="presParOf" srcId="{1413F6B1-5FAF-493B-BE5C-EC2475AB2DCB}" destId="{F8551C7F-FE76-45E6-BC58-6DFDAE73B650}" srcOrd="1" destOrd="0" presId="urn:microsoft.com/office/officeart/2005/8/layout/chevron2"/>
    <dgm:cxn modelId="{4301347E-3FD5-4269-8C84-230A057E5B99}" type="presParOf" srcId="{3BCE7592-35F8-4F58-82DF-95957CE819AB}" destId="{136F40B1-D7C6-4F1B-A57C-04950A7564BB}" srcOrd="7" destOrd="0" presId="urn:microsoft.com/office/officeart/2005/8/layout/chevron2"/>
    <dgm:cxn modelId="{D800743D-9A01-4E81-B767-81B62DA80AB2}" type="presParOf" srcId="{3BCE7592-35F8-4F58-82DF-95957CE819AB}" destId="{38B6A6FE-5053-4279-8130-286505969BA6}" srcOrd="8" destOrd="0" presId="urn:microsoft.com/office/officeart/2005/8/layout/chevron2"/>
    <dgm:cxn modelId="{DA41898E-CBFA-40A3-9858-BCF84EE7DF7F}" type="presParOf" srcId="{38B6A6FE-5053-4279-8130-286505969BA6}" destId="{4D15C368-EEE0-4793-BF8D-169E292FB3A4}" srcOrd="0" destOrd="0" presId="urn:microsoft.com/office/officeart/2005/8/layout/chevron2"/>
    <dgm:cxn modelId="{3E3A6EC2-ACA2-4D7C-8A98-DD5FD46C244B}" type="presParOf" srcId="{38B6A6FE-5053-4279-8130-286505969BA6}" destId="{63C45C73-C105-44FF-BEEC-88C206485C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306892" y="563400"/>
          <a:ext cx="2427111" cy="181332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bg1"/>
              </a:solidFill>
              <a:latin typeface="Verdana" panose="020B0604030504040204" pitchFamily="34" charset="0"/>
              <a:ea typeface="Verdana" panose="020B0604030504040204" pitchFamily="34" charset="0"/>
            </a:rPr>
            <a:t>1</a:t>
          </a:r>
          <a:endParaRPr lang="en-US" sz="1800" kern="1200">
            <a:solidFill>
              <a:schemeClr val="bg1"/>
            </a:solidFill>
            <a:latin typeface="Verdana" panose="020B0604030504040204" pitchFamily="34" charset="0"/>
            <a:ea typeface="Verdana" panose="020B0604030504040204" pitchFamily="34" charset="0"/>
          </a:endParaRPr>
        </a:p>
      </dsp:txBody>
      <dsp:txXfrm rot="-5400000">
        <a:off x="1" y="1163170"/>
        <a:ext cx="1813326" cy="613785"/>
      </dsp:txXfrm>
    </dsp:sp>
    <dsp:sp modelId="{2F923CF2-60A7-4016-AA67-5AF1B371ADEC}">
      <dsp:nvSpPr>
        <dsp:cNvPr id="0" name=""/>
        <dsp:cNvSpPr/>
      </dsp:nvSpPr>
      <dsp:spPr>
        <a:xfrm rot="5400000">
          <a:off x="4732989" y="-578618"/>
          <a:ext cx="1683803" cy="7523128"/>
        </a:xfrm>
        <a:prstGeom prst="round2SameRect">
          <a:avLst/>
        </a:prstGeom>
        <a:solidFill>
          <a:schemeClr val="lt1">
            <a:alpha val="90000"/>
            <a:hueOff val="0"/>
            <a:satOff val="0"/>
            <a:lumOff val="0"/>
            <a:alphaOff val="0"/>
          </a:schemeClr>
        </a:solidFill>
        <a:ln w="12700" cap="flat" cmpd="sng" algn="ctr">
          <a:solidFill>
            <a:srgbClr val="4DC58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5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έχετε συνδεθεί στην πλατφόρμα </a:t>
          </a:r>
          <a:r>
            <a:rPr lang="en-US"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κατάλληλο </a:t>
          </a:r>
          <a:r>
            <a:rPr lang="en-US"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a:t>
          </a:r>
          <a:r>
            <a:rPr lang="el-GR"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 (</a:t>
          </a:r>
          <a:r>
            <a:rPr lang="el-GR" sz="1800" kern="1200" baseline="0" dirty="0"/>
            <a:t>που να είναι συνδεδεμένο με μία από τις ηλεκτρονικές διευθύνσεις που δηλώθηκαν στην αίτηση για επιχορήγηση</a:t>
          </a:r>
          <a:r>
            <a:rPr lang="en-US" sz="1800" kern="1200" baseline="0" dirty="0"/>
            <a:t>)</a:t>
          </a:r>
          <a:r>
            <a:rPr lang="el-GR" sz="1800" kern="1200" baseline="0" dirty="0"/>
            <a:t>. </a:t>
          </a:r>
          <a:r>
            <a:rPr lang="en-US"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 </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813327" y="2423240"/>
        <a:ext cx="7440932" cy="1519411"/>
      </dsp:txXfrm>
    </dsp:sp>
    <dsp:sp modelId="{AB71A8B8-FA10-4BC5-B9B2-ECD63DE6E033}">
      <dsp:nvSpPr>
        <dsp:cNvPr id="0" name=""/>
        <dsp:cNvSpPr/>
      </dsp:nvSpPr>
      <dsp:spPr>
        <a:xfrm rot="5400000">
          <a:off x="-388570" y="2785274"/>
          <a:ext cx="2590466" cy="1813326"/>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bg1"/>
              </a:solidFill>
              <a:latin typeface="Verdana" panose="020B0604030504040204" pitchFamily="34" charset="0"/>
              <a:ea typeface="Verdana" panose="020B0604030504040204" pitchFamily="34" charset="0"/>
            </a:rPr>
            <a:t>2</a:t>
          </a:r>
          <a:endParaRPr lang="en-US" sz="1800" kern="1200">
            <a:solidFill>
              <a:schemeClr val="bg1"/>
            </a:solidFill>
            <a:latin typeface="Verdana" panose="020B0604030504040204" pitchFamily="34" charset="0"/>
            <a:ea typeface="Verdana" panose="020B0604030504040204" pitchFamily="34" charset="0"/>
          </a:endParaRPr>
        </a:p>
      </dsp:txBody>
      <dsp:txXfrm rot="-5400000">
        <a:off x="0" y="3303367"/>
        <a:ext cx="1813326" cy="777140"/>
      </dsp:txXfrm>
    </dsp:sp>
    <dsp:sp modelId="{8ACC1FEC-9993-475D-9C11-501BBAEB4367}">
      <dsp:nvSpPr>
        <dsp:cNvPr id="0" name=""/>
        <dsp:cNvSpPr/>
      </dsp:nvSpPr>
      <dsp:spPr>
        <a:xfrm rot="5400000">
          <a:off x="4811799" y="-2781594"/>
          <a:ext cx="1526182" cy="7523128"/>
        </a:xfrm>
        <a:prstGeom prst="round2SameRect">
          <a:avLst/>
        </a:prstGeom>
        <a:solidFill>
          <a:schemeClr val="lt1">
            <a:alpha val="90000"/>
            <a:hueOff val="0"/>
            <a:satOff val="0"/>
            <a:lumOff val="0"/>
            <a:alphaOff val="0"/>
          </a:schemeClr>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σχέδιο</a:t>
          </a:r>
          <a:endParaRPr lang="en-US" sz="1800" kern="120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813326" y="291381"/>
        <a:ext cx="7448626" cy="137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163821" y="164312"/>
          <a:ext cx="1092146" cy="76450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bg1"/>
              </a:solidFill>
              <a:latin typeface="Verdana" panose="020B0604030504040204" pitchFamily="34" charset="0"/>
              <a:ea typeface="Verdana" panose="020B0604030504040204" pitchFamily="34" charset="0"/>
            </a:rPr>
            <a:t>1</a:t>
          </a:r>
          <a:endParaRPr lang="en-US" sz="1800" kern="1200">
            <a:solidFill>
              <a:schemeClr val="bg1"/>
            </a:solidFill>
            <a:latin typeface="Verdana" panose="020B0604030504040204" pitchFamily="34" charset="0"/>
            <a:ea typeface="Verdana" panose="020B0604030504040204" pitchFamily="34" charset="0"/>
          </a:endParaRPr>
        </a:p>
      </dsp:txBody>
      <dsp:txXfrm rot="-5400000">
        <a:off x="1" y="382741"/>
        <a:ext cx="764502" cy="327644"/>
      </dsp:txXfrm>
    </dsp:sp>
    <dsp:sp modelId="{2F923CF2-60A7-4016-AA67-5AF1B371ADEC}">
      <dsp:nvSpPr>
        <dsp:cNvPr id="0" name=""/>
        <dsp:cNvSpPr/>
      </dsp:nvSpPr>
      <dsp:spPr>
        <a:xfrm rot="5400000">
          <a:off x="5904402" y="-5139416"/>
          <a:ext cx="709894" cy="1098969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r>
            <a:rPr lang="en-US" sz="1600" kern="1200">
              <a:solidFill>
                <a:schemeClr val="tx1">
                  <a:lumMod val="75000"/>
                  <a:lumOff val="25000"/>
                </a:schemeClr>
              </a:solidFill>
              <a:latin typeface="Verdana" panose="020B0604030504040204" pitchFamily="34" charset="0"/>
              <a:ea typeface="Verdana" panose="020B0604030504040204" pitchFamily="34" charset="0"/>
            </a:rPr>
            <a:t> </a:t>
          </a:r>
          <a:r>
            <a:rPr lang="el-GR" sz="1600" kern="1200">
              <a:solidFill>
                <a:schemeClr val="tx1">
                  <a:lumMod val="75000"/>
                  <a:lumOff val="25000"/>
                </a:schemeClr>
              </a:solidFill>
              <a:latin typeface="Verdana" panose="020B0604030504040204" pitchFamily="34" charset="0"/>
              <a:ea typeface="Verdana" panose="020B0604030504040204" pitchFamily="34" charset="0"/>
            </a:rPr>
            <a:t>(</a:t>
          </a:r>
          <a:r>
            <a:rPr lang="en-US" sz="1600" kern="1200">
              <a:solidFill>
                <a:schemeClr val="tx1">
                  <a:lumMod val="75000"/>
                  <a:lumOff val="25000"/>
                </a:schemeClr>
              </a:solidFill>
              <a:latin typeface="Verdana" panose="020B0604030504040204" pitchFamily="34" charset="0"/>
              <a:ea typeface="Verdana" panose="020B0604030504040204" pitchFamily="34" charset="0"/>
            </a:rPr>
            <a:t>Associated persons)</a:t>
          </a:r>
        </a:p>
      </dsp:txBody>
      <dsp:txXfrm rot="-5400000">
        <a:off x="764502" y="35138"/>
        <a:ext cx="10955040" cy="640586"/>
      </dsp:txXfrm>
    </dsp:sp>
    <dsp:sp modelId="{AB71A8B8-FA10-4BC5-B9B2-ECD63DE6E033}">
      <dsp:nvSpPr>
        <dsp:cNvPr id="0" name=""/>
        <dsp:cNvSpPr/>
      </dsp:nvSpPr>
      <dsp:spPr>
        <a:xfrm rot="5400000">
          <a:off x="-163821" y="1165009"/>
          <a:ext cx="1092146" cy="764502"/>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bg1"/>
              </a:solidFill>
              <a:latin typeface="Verdana" panose="020B0604030504040204" pitchFamily="34" charset="0"/>
              <a:ea typeface="Verdana" panose="020B0604030504040204" pitchFamily="34" charset="0"/>
            </a:rPr>
            <a:t>2</a:t>
          </a:r>
          <a:endParaRPr lang="en-US" sz="1800" kern="1200">
            <a:solidFill>
              <a:schemeClr val="bg1"/>
            </a:solidFill>
            <a:latin typeface="Verdana" panose="020B0604030504040204" pitchFamily="34" charset="0"/>
            <a:ea typeface="Verdana" panose="020B0604030504040204" pitchFamily="34" charset="0"/>
          </a:endParaRPr>
        </a:p>
      </dsp:txBody>
      <dsp:txXfrm rot="-5400000">
        <a:off x="1" y="1383438"/>
        <a:ext cx="764502" cy="327644"/>
      </dsp:txXfrm>
    </dsp:sp>
    <dsp:sp modelId="{8ACC1FEC-9993-475D-9C11-501BBAEB4367}">
      <dsp:nvSpPr>
        <dsp:cNvPr id="0" name=""/>
        <dsp:cNvSpPr/>
      </dsp:nvSpPr>
      <dsp:spPr>
        <a:xfrm rot="5400000">
          <a:off x="5879325" y="-4135588"/>
          <a:ext cx="760049" cy="10989694"/>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καταχωρείτε τις κινητικότητες των συμμετεχόντων σας</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(Mobility Activities)</a:t>
          </a:r>
        </a:p>
      </dsp:txBody>
      <dsp:txXfrm rot="-5400000">
        <a:off x="764503" y="1016337"/>
        <a:ext cx="10952591" cy="685843"/>
      </dsp:txXfrm>
    </dsp:sp>
    <dsp:sp modelId="{7E6764AA-D58C-48F4-AAFA-66F34514CF5A}">
      <dsp:nvSpPr>
        <dsp:cNvPr id="0" name=""/>
        <dsp:cNvSpPr/>
      </dsp:nvSpPr>
      <dsp:spPr>
        <a:xfrm rot="5400000">
          <a:off x="-163821" y="2140629"/>
          <a:ext cx="1092146" cy="764502"/>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bg1"/>
              </a:solidFill>
              <a:latin typeface="Verdana" panose="020B0604030504040204" pitchFamily="34" charset="0"/>
              <a:ea typeface="Verdana" panose="020B0604030504040204" pitchFamily="34" charset="0"/>
            </a:rPr>
            <a:t>3</a:t>
          </a:r>
          <a:endParaRPr lang="en-US" sz="1800" kern="1200">
            <a:solidFill>
              <a:schemeClr val="bg1"/>
            </a:solidFill>
            <a:latin typeface="Verdana" panose="020B0604030504040204" pitchFamily="34" charset="0"/>
            <a:ea typeface="Verdana" panose="020B0604030504040204" pitchFamily="34" charset="0"/>
          </a:endParaRPr>
        </a:p>
      </dsp:txBody>
      <dsp:txXfrm rot="-5400000">
        <a:off x="1" y="2359058"/>
        <a:ext cx="764502" cy="327644"/>
      </dsp:txXfrm>
    </dsp:sp>
    <dsp:sp modelId="{8E4B1003-F1D9-4218-B9B2-749DAB2A13AB}">
      <dsp:nvSpPr>
        <dsp:cNvPr id="0" name=""/>
        <dsp:cNvSpPr/>
      </dsp:nvSpPr>
      <dsp:spPr>
        <a:xfrm rot="5400000">
          <a:off x="5904402" y="-3163091"/>
          <a:ext cx="709894" cy="10989694"/>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παρακολουθείτε τον προϋπολογισμό σας και το ποσοστό απορρόφησης ανά κατηγορία εξόδων</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(Budget</a:t>
          </a:r>
          <a:r>
            <a:rPr lang="en-US" sz="1600" kern="1200">
              <a:solidFill>
                <a:schemeClr val="tx1">
                  <a:lumMod val="75000"/>
                  <a:lumOff val="25000"/>
                </a:schemeClr>
              </a:solidFill>
              <a:latin typeface="Verdana" panose="020B0604030504040204" pitchFamily="34" charset="0"/>
              <a:ea typeface="Verdana" panose="020B0604030504040204" pitchFamily="34" charset="0"/>
            </a:rPr>
            <a:t>)</a:t>
          </a:r>
        </a:p>
      </dsp:txBody>
      <dsp:txXfrm rot="-5400000">
        <a:off x="764502" y="2011463"/>
        <a:ext cx="10955040" cy="640586"/>
      </dsp:txXfrm>
    </dsp:sp>
    <dsp:sp modelId="{7B508AD1-73D6-4188-85E1-FFCF1049A518}">
      <dsp:nvSpPr>
        <dsp:cNvPr id="0" name=""/>
        <dsp:cNvSpPr/>
      </dsp:nvSpPr>
      <dsp:spPr>
        <a:xfrm rot="5400000">
          <a:off x="-163821" y="3116249"/>
          <a:ext cx="1092146" cy="764502"/>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Verdana" panose="020B0604030504040204" pitchFamily="34" charset="0"/>
              <a:ea typeface="Verdana" panose="020B0604030504040204" pitchFamily="34" charset="0"/>
            </a:rPr>
            <a:t>4</a:t>
          </a:r>
        </a:p>
      </dsp:txBody>
      <dsp:txXfrm rot="-5400000">
        <a:off x="1" y="3334678"/>
        <a:ext cx="764502" cy="327644"/>
      </dsp:txXfrm>
    </dsp:sp>
    <dsp:sp modelId="{793D33A4-A58E-4277-854E-34E416B1FF11}">
      <dsp:nvSpPr>
        <dsp:cNvPr id="0" name=""/>
        <dsp:cNvSpPr/>
      </dsp:nvSpPr>
      <dsp:spPr>
        <a:xfrm rot="5400000">
          <a:off x="5911760" y="-2207157"/>
          <a:ext cx="695178" cy="10989694"/>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αποστέλλετε τις Εκθέσεις των Συμμετεχόντων μετά από την κινητικότητά τους</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 (Participants Reports)</a:t>
          </a:r>
        </a:p>
      </dsp:txBody>
      <dsp:txXfrm rot="-5400000">
        <a:off x="764502" y="2974037"/>
        <a:ext cx="10955758" cy="627306"/>
      </dsp:txXfrm>
    </dsp:sp>
    <dsp:sp modelId="{1F757D07-9648-4400-B3CF-C65441FB0417}">
      <dsp:nvSpPr>
        <dsp:cNvPr id="0" name=""/>
        <dsp:cNvSpPr/>
      </dsp:nvSpPr>
      <dsp:spPr>
        <a:xfrm rot="5400000">
          <a:off x="-163821" y="4091869"/>
          <a:ext cx="1092146" cy="764502"/>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Verdana" panose="020B0604030504040204" pitchFamily="34" charset="0"/>
              <a:ea typeface="Verdana" panose="020B0604030504040204" pitchFamily="34" charset="0"/>
            </a:rPr>
            <a:t>5</a:t>
          </a:r>
          <a:r>
            <a:rPr lang="el-GR" sz="1800" kern="1200" dirty="0">
              <a:solidFill>
                <a:schemeClr val="tx1">
                  <a:lumMod val="75000"/>
                  <a:lumOff val="25000"/>
                </a:schemeClr>
              </a:solidFill>
              <a:latin typeface="Verdana" panose="020B0604030504040204" pitchFamily="34" charset="0"/>
              <a:ea typeface="Verdana" panose="020B0604030504040204" pitchFamily="34" charset="0"/>
            </a:rPr>
            <a:t> </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 y="4310298"/>
        <a:ext cx="764502" cy="327644"/>
      </dsp:txXfrm>
    </dsp:sp>
    <dsp:sp modelId="{E52D165B-D812-4150-A4E3-D6EA682A1E72}">
      <dsp:nvSpPr>
        <dsp:cNvPr id="0" name=""/>
        <dsp:cNvSpPr/>
      </dsp:nvSpPr>
      <dsp:spPr>
        <a:xfrm rot="5400000">
          <a:off x="5904402" y="-1223224"/>
          <a:ext cx="709894" cy="10989694"/>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prstClr val="black">
                  <a:lumMod val="75000"/>
                  <a:lumOff val="25000"/>
                </a:prstClr>
              </a:solidFill>
              <a:latin typeface="Verdana" panose="020B0604030504040204" pitchFamily="34" charset="0"/>
              <a:ea typeface="Verdana" panose="020B0604030504040204" pitchFamily="34" charset="0"/>
              <a:cs typeface="+mn-cs"/>
            </a:rPr>
            <a:t> </a:t>
          </a:r>
          <a:r>
            <a:rPr lang="el-GR" sz="1600" kern="1200">
              <a:solidFill>
                <a:prstClr val="black">
                  <a:lumMod val="75000"/>
                  <a:lumOff val="25000"/>
                </a:prstClr>
              </a:solidFill>
              <a:latin typeface="Verdana" panose="020B0604030504040204" pitchFamily="34" charset="0"/>
              <a:ea typeface="Verdana" panose="020B0604030504040204" pitchFamily="34" charset="0"/>
              <a:cs typeface="+mn-cs"/>
            </a:rPr>
            <a:t>Να υποβάλλετε Τελικές Εκθέσεις </a:t>
          </a:r>
          <a:r>
            <a:rPr lang="en-US" sz="1600" kern="1200">
              <a:solidFill>
                <a:prstClr val="black">
                  <a:lumMod val="75000"/>
                  <a:lumOff val="25000"/>
                </a:prstClr>
              </a:solidFill>
              <a:latin typeface="Verdana" panose="020B0604030504040204" pitchFamily="34" charset="0"/>
              <a:ea typeface="Verdana" panose="020B0604030504040204" pitchFamily="34" charset="0"/>
              <a:cs typeface="+mn-cs"/>
            </a:rPr>
            <a:t>(Final Report)</a:t>
          </a:r>
        </a:p>
      </dsp:txBody>
      <dsp:txXfrm rot="-5400000">
        <a:off x="764502" y="3951330"/>
        <a:ext cx="10955040" cy="640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174983" y="181757"/>
          <a:ext cx="1166554" cy="81658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a:solidFill>
                <a:schemeClr val="bg1"/>
              </a:solidFill>
              <a:latin typeface="Verdana" panose="020B0604030504040204" pitchFamily="34" charset="0"/>
              <a:ea typeface="Verdana" panose="020B0604030504040204" pitchFamily="34" charset="0"/>
            </a:rPr>
            <a:t>1</a:t>
          </a:r>
          <a:endParaRPr lang="en-US" sz="1400" kern="1200">
            <a:solidFill>
              <a:schemeClr val="bg1"/>
            </a:solidFill>
            <a:latin typeface="Verdana" panose="020B0604030504040204" pitchFamily="34" charset="0"/>
            <a:ea typeface="Verdana" panose="020B0604030504040204" pitchFamily="34" charset="0"/>
          </a:endParaRPr>
        </a:p>
      </dsp:txBody>
      <dsp:txXfrm rot="-5400000">
        <a:off x="0" y="415068"/>
        <a:ext cx="816588" cy="349966"/>
      </dsp:txXfrm>
    </dsp:sp>
    <dsp:sp modelId="{2F923CF2-60A7-4016-AA67-5AF1B371ADEC}">
      <dsp:nvSpPr>
        <dsp:cNvPr id="0" name=""/>
        <dsp:cNvSpPr/>
      </dsp:nvSpPr>
      <dsp:spPr>
        <a:xfrm rot="5400000">
          <a:off x="4892308" y="-4068953"/>
          <a:ext cx="758260" cy="890970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kern="1200">
              <a:solidFill>
                <a:schemeClr val="tx1">
                  <a:lumMod val="75000"/>
                  <a:lumOff val="25000"/>
                </a:schemeClr>
              </a:solidFill>
              <a:latin typeface="Verdana" panose="020B0604030504040204" pitchFamily="34" charset="0"/>
              <a:ea typeface="Verdana" panose="020B0604030504040204" pitchFamily="34" charset="0"/>
            </a:rPr>
            <a:t>Αποστέλλεται αυτόματα μέσω ηλεκτρονικού ταχυδρομείου στους συμμετέχοντες για να συμπληρώσουν την έκθεση της ΕΕ σχετικά με την εμπειρία και την εκπαίδευση που είχαν.</a:t>
          </a:r>
          <a:endParaRPr lang="en-US" sz="1400" kern="120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816589" y="43781"/>
        <a:ext cx="8872685" cy="684230"/>
      </dsp:txXfrm>
    </dsp:sp>
    <dsp:sp modelId="{AB71A8B8-FA10-4BC5-B9B2-ECD63DE6E033}">
      <dsp:nvSpPr>
        <dsp:cNvPr id="0" name=""/>
        <dsp:cNvSpPr/>
      </dsp:nvSpPr>
      <dsp:spPr>
        <a:xfrm rot="5400000">
          <a:off x="-174983" y="1237387"/>
          <a:ext cx="1166554" cy="816588"/>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a:solidFill>
                <a:schemeClr val="bg1"/>
              </a:solidFill>
              <a:latin typeface="Verdana" panose="020B0604030504040204" pitchFamily="34" charset="0"/>
              <a:ea typeface="Verdana" panose="020B0604030504040204" pitchFamily="34" charset="0"/>
            </a:rPr>
            <a:t>2</a:t>
          </a:r>
          <a:endParaRPr lang="en-US" sz="1400" kern="1200">
            <a:solidFill>
              <a:schemeClr val="bg1"/>
            </a:solidFill>
            <a:latin typeface="Verdana" panose="020B0604030504040204" pitchFamily="34" charset="0"/>
            <a:ea typeface="Verdana" panose="020B0604030504040204" pitchFamily="34" charset="0"/>
          </a:endParaRPr>
        </a:p>
      </dsp:txBody>
      <dsp:txXfrm rot="-5400000">
        <a:off x="0" y="1470698"/>
        <a:ext cx="816588" cy="349966"/>
      </dsp:txXfrm>
    </dsp:sp>
    <dsp:sp modelId="{8ACC1FEC-9993-475D-9C11-501BBAEB4367}">
      <dsp:nvSpPr>
        <dsp:cNvPr id="0" name=""/>
        <dsp:cNvSpPr/>
      </dsp:nvSpPr>
      <dsp:spPr>
        <a:xfrm rot="5400000">
          <a:off x="4948567" y="-3013315"/>
          <a:ext cx="645742" cy="8909700"/>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kern="1200">
              <a:solidFill>
                <a:schemeClr val="tx1">
                  <a:lumMod val="75000"/>
                  <a:lumOff val="25000"/>
                </a:schemeClr>
              </a:solidFill>
              <a:latin typeface="Verdana" panose="020B0604030504040204" pitchFamily="34" charset="0"/>
              <a:ea typeface="Verdana" panose="020B0604030504040204" pitchFamily="34" charset="0"/>
            </a:rPr>
            <a:t>Ο συμμετέχων λαμβάνει ένα e-</a:t>
          </a:r>
          <a:r>
            <a:rPr lang="el-GR" sz="1400" kern="1200" err="1">
              <a:solidFill>
                <a:schemeClr val="tx1">
                  <a:lumMod val="75000"/>
                  <a:lumOff val="25000"/>
                </a:schemeClr>
              </a:solidFill>
              <a:latin typeface="Verdana" panose="020B0604030504040204" pitchFamily="34" charset="0"/>
              <a:ea typeface="Verdana" panose="020B0604030504040204" pitchFamily="34" charset="0"/>
            </a:rPr>
            <a:t>mail</a:t>
          </a:r>
          <a:r>
            <a:rPr lang="el-GR" sz="1400" kern="1200">
              <a:solidFill>
                <a:schemeClr val="tx1">
                  <a:lumMod val="75000"/>
                  <a:lumOff val="25000"/>
                </a:schemeClr>
              </a:solidFill>
              <a:latin typeface="Verdana" panose="020B0604030504040204" pitchFamily="34" charset="0"/>
              <a:ea typeface="Verdana" panose="020B0604030504040204" pitchFamily="34" charset="0"/>
            </a:rPr>
            <a:t> με έναν αποκλειστικό σύνδεσμο για την υποβολή του </a:t>
          </a:r>
          <a:r>
            <a:rPr lang="en-GB" sz="1400" kern="1200">
              <a:solidFill>
                <a:schemeClr val="tx1">
                  <a:lumMod val="75000"/>
                  <a:lumOff val="25000"/>
                </a:schemeClr>
              </a:solidFill>
              <a:latin typeface="Verdana" panose="020B0604030504040204" pitchFamily="34" charset="0"/>
              <a:ea typeface="Verdana" panose="020B0604030504040204" pitchFamily="34" charset="0"/>
            </a:rPr>
            <a:t>Participant Report</a:t>
          </a:r>
          <a:r>
            <a:rPr lang="el-GR" sz="1400" kern="1200">
              <a:solidFill>
                <a:schemeClr val="tx1">
                  <a:lumMod val="75000"/>
                  <a:lumOff val="25000"/>
                </a:schemeClr>
              </a:solidFill>
              <a:latin typeface="Verdana" panose="020B0604030504040204" pitchFamily="34" charset="0"/>
              <a:ea typeface="Verdana" panose="020B0604030504040204" pitchFamily="34" charset="0"/>
            </a:rPr>
            <a:t>.</a:t>
          </a:r>
          <a:endParaRPr lang="en-US" sz="1400" kern="120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816589" y="1150186"/>
        <a:ext cx="8878177" cy="582696"/>
      </dsp:txXfrm>
    </dsp:sp>
    <dsp:sp modelId="{7E6764AA-D58C-48F4-AAFA-66F34514CF5A}">
      <dsp:nvSpPr>
        <dsp:cNvPr id="0" name=""/>
        <dsp:cNvSpPr/>
      </dsp:nvSpPr>
      <dsp:spPr>
        <a:xfrm rot="5400000">
          <a:off x="-174983" y="2293017"/>
          <a:ext cx="1166554" cy="816588"/>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a:solidFill>
                <a:schemeClr val="bg1"/>
              </a:solidFill>
              <a:latin typeface="Verdana" panose="020B0604030504040204" pitchFamily="34" charset="0"/>
              <a:ea typeface="Verdana" panose="020B0604030504040204" pitchFamily="34" charset="0"/>
            </a:rPr>
            <a:t>3</a:t>
          </a:r>
          <a:endParaRPr lang="en-US" sz="1400" kern="1200">
            <a:solidFill>
              <a:schemeClr val="bg1"/>
            </a:solidFill>
            <a:latin typeface="Verdana" panose="020B0604030504040204" pitchFamily="34" charset="0"/>
            <a:ea typeface="Verdana" panose="020B0604030504040204" pitchFamily="34" charset="0"/>
          </a:endParaRPr>
        </a:p>
      </dsp:txBody>
      <dsp:txXfrm rot="-5400000">
        <a:off x="0" y="2526328"/>
        <a:ext cx="816588" cy="349966"/>
      </dsp:txXfrm>
    </dsp:sp>
    <dsp:sp modelId="{8E4B1003-F1D9-4218-B9B2-749DAB2A13AB}">
      <dsp:nvSpPr>
        <dsp:cNvPr id="0" name=""/>
        <dsp:cNvSpPr/>
      </dsp:nvSpPr>
      <dsp:spPr>
        <a:xfrm rot="5400000">
          <a:off x="4892308" y="-1957686"/>
          <a:ext cx="758260" cy="8909700"/>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solidFill>
                <a:schemeClr val="tx1">
                  <a:lumMod val="75000"/>
                  <a:lumOff val="25000"/>
                </a:schemeClr>
              </a:solidFill>
              <a:latin typeface="Verdana" panose="020B0604030504040204" pitchFamily="34" charset="0"/>
              <a:ea typeface="Verdana" panose="020B0604030504040204" pitchFamily="34" charset="0"/>
            </a:rPr>
            <a:t>Συμπληρώνεται ηλεκτρονικά στο EU </a:t>
          </a:r>
          <a:r>
            <a:rPr lang="el-GR" sz="1400" kern="1200" dirty="0" err="1">
              <a:solidFill>
                <a:schemeClr val="tx1">
                  <a:lumMod val="75000"/>
                  <a:lumOff val="25000"/>
                </a:schemeClr>
              </a:solidFill>
              <a:latin typeface="Verdana" panose="020B0604030504040204" pitchFamily="34" charset="0"/>
              <a:ea typeface="Verdana" panose="020B0604030504040204" pitchFamily="34" charset="0"/>
            </a:rPr>
            <a:t>Survey</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 και προσφέρεται σε διάφορες γλώσσες</a:t>
          </a:r>
          <a:r>
            <a:rPr lang="en-US" sz="1400" kern="1200" dirty="0">
              <a:solidFill>
                <a:schemeClr val="tx1">
                  <a:lumMod val="75000"/>
                  <a:lumOff val="25000"/>
                </a:schemeClr>
              </a:solidFill>
              <a:latin typeface="Verdana" panose="020B0604030504040204" pitchFamily="34" charset="0"/>
              <a:ea typeface="Verdana" panose="020B0604030504040204" pitchFamily="34" charset="0"/>
            </a:rPr>
            <a:t>.</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 Το αίτημα για το </a:t>
          </a:r>
          <a:r>
            <a:rPr lang="el-GR" sz="1400" kern="1200" dirty="0" err="1">
              <a:solidFill>
                <a:schemeClr val="tx1">
                  <a:lumMod val="75000"/>
                  <a:lumOff val="25000"/>
                </a:schemeClr>
              </a:solidFill>
              <a:latin typeface="Verdana" panose="020B0604030504040204" pitchFamily="34" charset="0"/>
              <a:ea typeface="Verdana" panose="020B0604030504040204" pitchFamily="34" charset="0"/>
            </a:rPr>
            <a:t>participant</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 </a:t>
          </a:r>
          <a:r>
            <a:rPr lang="en-US" sz="1400" kern="1200" dirty="0">
              <a:solidFill>
                <a:schemeClr val="tx1">
                  <a:lumMod val="75000"/>
                  <a:lumOff val="25000"/>
                </a:schemeClr>
              </a:solidFill>
              <a:latin typeface="Verdana" panose="020B0604030504040204" pitchFamily="34" charset="0"/>
              <a:ea typeface="Verdana" panose="020B0604030504040204" pitchFamily="34" charset="0"/>
            </a:rPr>
            <a:t>report</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 δεν θα σταλεί εάν η δραστηριότητα κινητικότητας είναι σε κατάσταση Πρόχειρη, δηλαδή δεν έχει ολοκληρωθεί.</a:t>
          </a:r>
          <a:endParaRPr lang="en-US" sz="14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816589" y="2155048"/>
        <a:ext cx="8872685" cy="684230"/>
      </dsp:txXfrm>
    </dsp:sp>
    <dsp:sp modelId="{332E3EDA-1A3B-49A3-BB06-CCDD0FE2B27E}">
      <dsp:nvSpPr>
        <dsp:cNvPr id="0" name=""/>
        <dsp:cNvSpPr/>
      </dsp:nvSpPr>
      <dsp:spPr>
        <a:xfrm rot="5400000">
          <a:off x="-174983" y="3579567"/>
          <a:ext cx="1166554" cy="816588"/>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Verdana" panose="020B0604030504040204" pitchFamily="34" charset="0"/>
              <a:ea typeface="Verdana" panose="020B0604030504040204" pitchFamily="34" charset="0"/>
            </a:rPr>
            <a:t>4</a:t>
          </a:r>
          <a:endParaRPr lang="en-US" sz="1400" kern="1200" dirty="0">
            <a:solidFill>
              <a:schemeClr val="bg1"/>
            </a:solidFill>
            <a:latin typeface="Verdana" panose="020B0604030504040204" pitchFamily="34" charset="0"/>
            <a:ea typeface="Verdana" panose="020B0604030504040204" pitchFamily="34" charset="0"/>
          </a:endParaRPr>
        </a:p>
      </dsp:txBody>
      <dsp:txXfrm rot="-5400000">
        <a:off x="0" y="3812878"/>
        <a:ext cx="816588" cy="349966"/>
      </dsp:txXfrm>
    </dsp:sp>
    <dsp:sp modelId="{F8551C7F-FE76-45E6-BC58-6DFDAE73B650}">
      <dsp:nvSpPr>
        <dsp:cNvPr id="0" name=""/>
        <dsp:cNvSpPr/>
      </dsp:nvSpPr>
      <dsp:spPr>
        <a:xfrm rot="5400000">
          <a:off x="4661387" y="-692162"/>
          <a:ext cx="1220101" cy="8909700"/>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solidFill>
                <a:schemeClr val="tx1">
                  <a:lumMod val="75000"/>
                  <a:lumOff val="25000"/>
                </a:schemeClr>
              </a:solidFill>
              <a:latin typeface="Verdana" panose="020B0604030504040204" pitchFamily="34" charset="0"/>
              <a:ea typeface="Verdana" panose="020B0604030504040204" pitchFamily="34" charset="0"/>
            </a:rPr>
            <a:t>Ο συμμετέχοντας μπορεί να αποθηκεύσει την έρευνα ως προσχέδιο </a:t>
          </a:r>
          <a:r>
            <a:rPr lang="en-US" sz="1400" kern="1200" dirty="0">
              <a:solidFill>
                <a:schemeClr val="tx1">
                  <a:lumMod val="75000"/>
                  <a:lumOff val="25000"/>
                </a:schemeClr>
              </a:solidFill>
              <a:latin typeface="Verdana" panose="020B0604030504040204" pitchFamily="34" charset="0"/>
              <a:ea typeface="Verdana" panose="020B0604030504040204" pitchFamily="34" charset="0"/>
            </a:rPr>
            <a:t>draft </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και να την υποβάλει</a:t>
          </a:r>
          <a:r>
            <a:rPr lang="en-GB" sz="1400" kern="1200" dirty="0">
              <a:solidFill>
                <a:schemeClr val="tx1">
                  <a:lumMod val="75000"/>
                  <a:lumOff val="25000"/>
                </a:schemeClr>
              </a:solidFill>
              <a:latin typeface="Verdana" panose="020B0604030504040204" pitchFamily="34" charset="0"/>
              <a:ea typeface="Verdana" panose="020B0604030504040204" pitchFamily="34" charset="0"/>
            </a:rPr>
            <a:t> </a:t>
          </a:r>
          <a:r>
            <a:rPr lang="el-GR" sz="1400" kern="1200" dirty="0">
              <a:solidFill>
                <a:schemeClr val="tx1">
                  <a:lumMod val="75000"/>
                  <a:lumOff val="25000"/>
                </a:schemeClr>
              </a:solidFill>
              <a:latin typeface="Verdana" panose="020B0604030504040204" pitchFamily="34" charset="0"/>
              <a:ea typeface="Verdana" panose="020B0604030504040204" pitchFamily="34" charset="0"/>
            </a:rPr>
            <a:t>αργότερα, </a:t>
          </a:r>
          <a:r>
            <a:rPr lang="el-GR" sz="1400" b="1" u="sng" kern="1200" dirty="0">
              <a:solidFill>
                <a:srgbClr val="FF0000"/>
              </a:solidFill>
              <a:latin typeface="Verdana" panose="020B0604030504040204" pitchFamily="34" charset="0"/>
              <a:ea typeface="Verdana" panose="020B0604030504040204" pitchFamily="34" charset="0"/>
            </a:rPr>
            <a:t>εντός 30 ημερών από την ημερομηνία ολοκλήρωσης της κινητικότητάς του, </a:t>
          </a:r>
          <a:r>
            <a:rPr lang="el-GR" sz="1400" kern="1200" spc="-20" dirty="0">
              <a:latin typeface="Roboto" panose="02000000000000000000" pitchFamily="2" charset="0"/>
              <a:ea typeface="Roboto" panose="02000000000000000000" pitchFamily="2" charset="0"/>
              <a:cs typeface="Roboto" panose="02000000000000000000" pitchFamily="2" charset="0"/>
            </a:rPr>
            <a:t>με εξαίρεση </a:t>
          </a:r>
          <a:r>
            <a:rPr lang="el-GR" sz="1400" kern="1200" spc="-20" dirty="0">
              <a:latin typeface="Verdana" panose="020B0604030504040204" pitchFamily="34" charset="0"/>
              <a:ea typeface="Verdana" panose="020B0604030504040204" pitchFamily="34" charset="0"/>
              <a:cs typeface="Roboto" panose="02000000000000000000" pitchFamily="2" charset="0"/>
            </a:rPr>
            <a:t>για την ΚΑ171 τις </a:t>
          </a:r>
          <a:r>
            <a:rPr lang="el-GR" sz="1400" b="1" i="0" u="sng" kern="1200" spc="-10" dirty="0">
              <a:solidFill>
                <a:srgbClr val="FF0000"/>
              </a:solidFill>
              <a:latin typeface="Verdana" panose="020B0604030504040204" pitchFamily="34" charset="0"/>
              <a:ea typeface="Verdana" panose="020B0604030504040204" pitchFamily="34" charset="0"/>
              <a:cs typeface="Roboto" panose="02000000000000000000" pitchFamily="2" charset="0"/>
            </a:rPr>
            <a:t>εισερχόμενες μακροχρόνιες κινητικότητες φοιτητών για τις οποίες πρέπει να υποβληθεί εντός 10 ημερών</a:t>
          </a:r>
          <a:r>
            <a:rPr lang="el-GR" sz="1400" i="0" u="sng" kern="1200" dirty="0">
              <a:solidFill>
                <a:schemeClr val="tx1">
                  <a:lumMod val="75000"/>
                  <a:lumOff val="25000"/>
                </a:schemeClr>
              </a:solidFill>
              <a:latin typeface="Verdana" panose="020B0604030504040204" pitchFamily="34" charset="0"/>
              <a:ea typeface="Verdana" panose="020B0604030504040204" pitchFamily="34" charset="0"/>
            </a:rPr>
            <a:t>.</a:t>
          </a:r>
        </a:p>
      </dsp:txBody>
      <dsp:txXfrm rot="-5400000">
        <a:off x="816588" y="3212197"/>
        <a:ext cx="8850140" cy="1100981"/>
      </dsp:txXfrm>
    </dsp:sp>
    <dsp:sp modelId="{4D15C368-EEE0-4793-BF8D-169E292FB3A4}">
      <dsp:nvSpPr>
        <dsp:cNvPr id="0" name=""/>
        <dsp:cNvSpPr/>
      </dsp:nvSpPr>
      <dsp:spPr>
        <a:xfrm rot="5400000">
          <a:off x="-174983" y="4635197"/>
          <a:ext cx="1166554" cy="816588"/>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latin typeface="Verdana" panose="020B0604030504040204" pitchFamily="34" charset="0"/>
              <a:ea typeface="Verdana" panose="020B0604030504040204" pitchFamily="34" charset="0"/>
            </a:rPr>
            <a:t>5</a:t>
          </a:r>
          <a:endParaRPr lang="el-GR" sz="1400" kern="1200">
            <a:solidFill>
              <a:schemeClr val="bg1"/>
            </a:solidFill>
            <a:latin typeface="Verdana" panose="020B0604030504040204" pitchFamily="34" charset="0"/>
            <a:ea typeface="Verdana" panose="020B0604030504040204" pitchFamily="34" charset="0"/>
          </a:endParaRPr>
        </a:p>
      </dsp:txBody>
      <dsp:txXfrm rot="-5400000">
        <a:off x="0" y="4868508"/>
        <a:ext cx="816588" cy="349966"/>
      </dsp:txXfrm>
    </dsp:sp>
    <dsp:sp modelId="{63C45C73-C105-44FF-BEEC-88C206485CDB}">
      <dsp:nvSpPr>
        <dsp:cNvPr id="0" name=""/>
        <dsp:cNvSpPr/>
      </dsp:nvSpPr>
      <dsp:spPr>
        <a:xfrm rot="5400000">
          <a:off x="4892308" y="384493"/>
          <a:ext cx="758260" cy="8909700"/>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kern="1200">
              <a:solidFill>
                <a:schemeClr val="tx1">
                  <a:lumMod val="75000"/>
                  <a:lumOff val="25000"/>
                </a:schemeClr>
              </a:solidFill>
              <a:latin typeface="Verdana" panose="020B0604030504040204" pitchFamily="34" charset="0"/>
              <a:ea typeface="Verdana" panose="020B0604030504040204" pitchFamily="34" charset="0"/>
            </a:rPr>
            <a:t>Μετά την υποβολή, ο συμμετέχοντας μπορεί να κατεβάσει μια έκδοση PDF των σχολίων του, αλλά δεν μπορεί να επεξεργαστεί ξανά τη φόρμα.</a:t>
          </a:r>
          <a:endParaRPr lang="en-US" sz="1400" kern="1200"/>
        </a:p>
      </dsp:txBody>
      <dsp:txXfrm rot="-5400000">
        <a:off x="816589" y="4497228"/>
        <a:ext cx="8872685" cy="6842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478894-F732-41BB-B8C3-6D72473A51CA}" type="datetimeFigureOut">
              <a:rPr lang="en-US" smtClean="0"/>
              <a:t>5/29/2026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E391FE-B806-4822-A92E-582FE18C2E39}" type="slidenum">
              <a:rPr lang="en-US" smtClean="0"/>
              <a:t>‹#›</a:t>
            </a:fld>
            <a:endParaRPr lang="en-US"/>
          </a:p>
        </p:txBody>
      </p:sp>
    </p:spTree>
    <p:extLst>
      <p:ext uri="{BB962C8B-B14F-4D97-AF65-F5344CB8AC3E}">
        <p14:creationId xmlns:p14="http://schemas.microsoft.com/office/powerpoint/2010/main" val="388595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ebgate.ec.europa.eu/fpfis/wikis/spaces/NAITDOC/pages/1158519511/Budget+in+projects+KA131-HED" TargetMode="External"/><Relationship Id="rId3" Type="http://schemas.openxmlformats.org/officeDocument/2006/relationships/hyperlink" Target="https://webgate.ec.europa.eu/fpfis/wikis/spaces/NAITDOC/pages/1952024156/Mobility+to+a+Blended+Intensive+Programme+flag" TargetMode="External"/><Relationship Id="rId7" Type="http://schemas.openxmlformats.org/officeDocument/2006/relationships/hyperlink" Target="https://webgate.ec.europa.eu/fpfis/wikis/spaces/NAITDOC/pages/1925779147/Link+a+mobility+activity+in+a+KA131+or+KA171+project+to+a+Blended+intensive+programm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ebgate.ec.europa.eu/fpfis/wikis/spaces/NAITDOC/pages/2105250812/Mobility+activities+in+KA171-HED+projects" TargetMode="External"/><Relationship Id="rId5" Type="http://schemas.openxmlformats.org/officeDocument/2006/relationships/hyperlink" Target="https://webgate.ec.europa.eu/fpfis/wikis/spaces/NAITDOC/pages/2168259354/Mobility+activities+in+KA131+Higher+Education+projects" TargetMode="External"/><Relationship Id="rId4" Type="http://schemas.openxmlformats.org/officeDocument/2006/relationships/hyperlink" Target="https://webgate.ec.europa.eu/fpfis/wikis/spaces/NAITDOC/pages/1952024262/Blended+Intensive+Programme+fla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ebgate.ec.europa.eu/fpfis/wikis/spaces/NAITDOC/pages/939196591/Data+dictionary+and+Mobility+Import-Export+template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ebgate.ec.europa.eu/fpfis/wikis/spaces/NAITDOC/pages/2093943619/View+mobility+activity+import+error+logs" TargetMode="External"/><Relationship Id="rId4" Type="http://schemas.openxmlformats.org/officeDocument/2006/relationships/hyperlink" Target="https://webgate.ec.europa.eu/fpfis/wikis/spaces/NAITDOC/pages/1193281544/eLearning+videos+for+the+Beneficiary+modu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63538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130810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755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94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solidFill>
                  <a:schemeClr val="tx1">
                    <a:lumMod val="75000"/>
                    <a:lumOff val="25000"/>
                  </a:schemeClr>
                </a:solidFill>
                <a:latin typeface="Verdana" panose="020B0604030504040204" pitchFamily="34" charset="0"/>
                <a:ea typeface="Verdana" panose="020B0604030504040204" pitchFamily="34" charset="0"/>
              </a:rPr>
              <a:t>To awarded Budget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είναι το ποσό βάσει της ΣΧ και το </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reported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είναι ποσό βάσει των κινητικοτήτων που έχουν καταχωρηθεί. Δηλαδή κάθε φορά που καταχωρείτε μια κινητικότητα</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και το </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status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της κινητικότητας αλλάζει από </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draft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σε </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completed</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το </a:t>
            </a:r>
            <a:r>
              <a:rPr lang="en-US" sz="1200" baseline="0" dirty="0">
                <a:solidFill>
                  <a:schemeClr val="tx1">
                    <a:lumMod val="75000"/>
                    <a:lumOff val="25000"/>
                  </a:schemeClr>
                </a:solidFill>
                <a:latin typeface="Verdana" panose="020B0604030504040204" pitchFamily="34" charset="0"/>
                <a:ea typeface="Verdana" panose="020B0604030504040204" pitchFamily="34" charset="0"/>
              </a:rPr>
              <a:t>reported budget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αυτόματα αυξάνεται και έτσι μπορείτε να δείτε πόσο από τον προϋπολογισμό σας απορροφήσατε με τις κινητικότητες που έχετε καταχωρήσει. </a:t>
            </a:r>
            <a:endParaRPr lang="en-US" baseline="0" dirty="0"/>
          </a:p>
          <a:p>
            <a:pPr marL="0" indent="0">
              <a:buFont typeface="Arial" panose="020B0604020202020204" pitchFamily="34" charset="0"/>
              <a:buNone/>
            </a:pPr>
            <a:endParaRPr lang="en-US" baseline="0" dirty="0"/>
          </a:p>
          <a:p>
            <a:r>
              <a:rPr lang="el-GR" b="1" dirty="0"/>
              <a:t>Δραστηριότητες Κινητικότητας</a:t>
            </a:r>
            <a:r>
              <a:rPr lang="el-GR" dirty="0"/>
              <a:t> – Σας επιτρέπει να διαχειρίζεστε τις ατομικές δραστηριότητες κινητικότητας στο έργο σας. Πρόσβαση σε:</a:t>
            </a:r>
          </a:p>
          <a:p>
            <a:r>
              <a:rPr lang="el-GR" b="1" dirty="0"/>
              <a:t>Ατομικές δραστηριότητες κινητικότητας</a:t>
            </a:r>
            <a:endParaRPr lang="el-GR" dirty="0"/>
          </a:p>
          <a:p>
            <a:r>
              <a:rPr lang="el-GR" b="1" dirty="0"/>
              <a:t>Αναφορές Συμμετεχόντων</a:t>
            </a:r>
            <a:r>
              <a:rPr lang="el-GR" dirty="0"/>
              <a:t> – Σας επιτρέπει να προβάλετε και να κατεβάσετε πληροφορίες σχετικά με τις αναφορές συμμετεχόντων.</a:t>
            </a:r>
          </a:p>
          <a:p>
            <a:r>
              <a:rPr lang="el-GR" b="1" dirty="0"/>
              <a:t>Μεικτά Εντατικά Προγράμματα (BIP)</a:t>
            </a:r>
            <a:r>
              <a:rPr lang="el-GR" dirty="0"/>
              <a:t> – Σας επιτρέπει να διαχειρίζεστε τα Μεικτά Εντατικά Προγράμματα του έργου σας, εφόσον υπάρχουν.</a:t>
            </a:r>
          </a:p>
          <a:p>
            <a:r>
              <a:rPr lang="el-GR" b="1" dirty="0"/>
              <a:t>Λιγότερες Ευκαιρίες</a:t>
            </a:r>
            <a:r>
              <a:rPr lang="el-GR" dirty="0"/>
              <a:t> – Σας επιτρέπει να προσθέτετε και να επεξεργάζεστε πληροφορίες σχετικά με τις λιγότερες ευκαιρίες που αντιμετωπίζουν ορισμένοι συμμετέχοντες στο έργο σας.</a:t>
            </a:r>
          </a:p>
          <a:p>
            <a:r>
              <a:rPr lang="el-GR" b="1" dirty="0"/>
              <a:t>Προϋπολογισμός</a:t>
            </a:r>
            <a:r>
              <a:rPr lang="el-GR" dirty="0"/>
              <a:t> – Παρέχει επισκόπηση του εγκεκριμένου και του αναφερόμενου προϋπολογισμού και, όπου εφαρμόζεται, σας επιτρέπει να προσθέσετε επιπλέον πληροφορίες σχετικά με συγκεκριμένες επιχορηγήσεις που ζητήθηκαν για το έργο.</a:t>
            </a:r>
          </a:p>
          <a:p>
            <a:r>
              <a:rPr lang="el-GR" b="1" dirty="0"/>
              <a:t>Αναφορές</a:t>
            </a:r>
            <a:r>
              <a:rPr lang="el-GR" dirty="0"/>
              <a:t> – Σας επιτρέπει να υποβάλετε την τελική αναφορά του δικαιούχου. Η διαθεσιμότητα αυτής της ενότητας εξαρτάται από το έτος πρόσκλησης του έργου.</a:t>
            </a:r>
          </a:p>
          <a:p>
            <a:r>
              <a:rPr lang="el-GR" b="1" dirty="0"/>
              <a:t>Εισαγωγή-Εξαγωγή</a:t>
            </a:r>
            <a:r>
              <a:rPr lang="el-GR" dirty="0"/>
              <a:t> – Σας επιτρέπει να εξάγετε και να εισάγετε δραστηριότητες κινητικότητας στο έργο σας.</a:t>
            </a:r>
          </a:p>
          <a:p>
            <a:r>
              <a:rPr lang="el-GR" b="1" dirty="0"/>
              <a:t>Εφαρμόσιμα ποσοστά</a:t>
            </a:r>
            <a:r>
              <a:rPr lang="el-GR" dirty="0"/>
              <a:t> – Μόνο για προσκλήσεις από το 2025 και μετά και για Εθνικές Μονάδες που χρησιμοποιούν μεταβλητά ποσοστά. Αυτή η ενότητα σας επιτρέπει να διαμορφώσετε τα κατάλληλα ποσοστά για το έργο</a:t>
            </a:r>
            <a:r>
              <a:rPr lang="en-US" dirty="0"/>
              <a: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58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baseline="0" dirty="0"/>
          </a:p>
          <a:p>
            <a:endParaRPr lang="el-GR" dirty="0"/>
          </a:p>
          <a:p>
            <a:pPr rtl="0"/>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42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3F29-B4E8-D8C1-9958-33E5F04B9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DEEAD-13CE-98B3-45A5-AC5B9B86C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12C5D-0AEA-4FF2-5F6D-C46DFD0C3D2F}"/>
              </a:ext>
            </a:extLst>
          </p:cNvPr>
          <p:cNvSpPr>
            <a:spLocks noGrp="1"/>
          </p:cNvSpPr>
          <p:nvPr>
            <p:ph type="body" idx="1"/>
          </p:nvPr>
        </p:nvSpPr>
        <p:spPr/>
        <p:txBody>
          <a:bodyPr/>
          <a:lstStyle/>
          <a:p>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τον νέο οργανισμό, θα πρέπει να καταχωρίσετε το Ο</a:t>
            </a:r>
            <a:r>
              <a:rPr lang="en-US" baseline="0" dirty="0"/>
              <a:t>ID </a:t>
            </a:r>
            <a:r>
              <a:rPr lang="el-GR" baseline="0" dirty="0"/>
              <a:t>του και αυτόματα θα συμπληρωθούν όλα τα πεδία με τα στοιχεία που υπάρχουν στο </a:t>
            </a:r>
            <a:r>
              <a:rPr lang="el-GR" dirty="0"/>
              <a:t>σύστημα Εγγραφής Οργανισμού (</a:t>
            </a:r>
            <a:r>
              <a:rPr lang="en-US" dirty="0"/>
              <a:t>ORS)</a:t>
            </a:r>
            <a:r>
              <a:rPr lang="el-GR" baseline="0" dirty="0"/>
              <a:t>. Τα στοιχεία αυτά είναι με γκρι χρώμα και δεν μπορούν να αλλάξουν.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όσους οργανισμούς δεν υπάρχει Ο</a:t>
            </a:r>
            <a:r>
              <a:rPr lang="en-US" baseline="0" dirty="0"/>
              <a:t>ID</a:t>
            </a:r>
            <a:r>
              <a:rPr lang="el-GR" baseline="0" dirty="0"/>
              <a:t>,</a:t>
            </a:r>
            <a:r>
              <a:rPr lang="en-US" baseline="0" dirty="0"/>
              <a:t> </a:t>
            </a:r>
            <a:r>
              <a:rPr lang="el-GR" baseline="0" dirty="0"/>
              <a:t> θα πρέπει να συμπληρωθούν από εσάς τα υποχρεωτικά πεδία που έχουν την ένδειξη (</a:t>
            </a:r>
            <a:r>
              <a:rPr lang="en-US" baseline="0" dirty="0"/>
              <a:t>value missing)</a:t>
            </a:r>
            <a:r>
              <a:rPr lang="el-GR" baseline="0" dirty="0"/>
              <a:t>. </a:t>
            </a:r>
            <a:r>
              <a:rPr lang="el-GR" b="0" dirty="0">
                <a:sym typeface="Wingdings" panose="05000000000000000000" pitchFamily="2" charset="2"/>
              </a:rPr>
              <a:t>Για να συμπληρώσετε το πεδίο </a:t>
            </a:r>
            <a:r>
              <a:rPr lang="en-GB" b="0" dirty="0">
                <a:sym typeface="Wingdings" panose="05000000000000000000" pitchFamily="2" charset="2"/>
              </a:rPr>
              <a:t>“Other organisation number”</a:t>
            </a:r>
            <a:r>
              <a:rPr lang="el-GR" b="0" dirty="0">
                <a:sym typeface="Wingdings" panose="05000000000000000000" pitchFamily="2" charset="2"/>
              </a:rPr>
              <a:t>, θα πάτε πίσω</a:t>
            </a:r>
            <a:r>
              <a:rPr lang="el-GR" b="0" baseline="0" dirty="0">
                <a:sym typeface="Wingdings" panose="05000000000000000000" pitchFamily="2" charset="2"/>
              </a:rPr>
              <a:t> στον κατάλογο όλων των οργανισμών και θα βρείτε τον τελευταίο οργανισμό που καταχωρήθηκε</a:t>
            </a:r>
            <a:r>
              <a:rPr lang="en-GB" b="0" baseline="0" dirty="0">
                <a:sym typeface="Wingdings" panose="05000000000000000000" pitchFamily="2" charset="2"/>
              </a:rPr>
              <a:t>.</a:t>
            </a:r>
            <a:r>
              <a:rPr lang="el-GR" b="0" baseline="0" dirty="0">
                <a:sym typeface="Wingdings" panose="05000000000000000000" pitchFamily="2" charset="2"/>
              </a:rPr>
              <a:t> Θα αντιγράψετε το </a:t>
            </a:r>
            <a:r>
              <a:rPr lang="en-US" b="0" baseline="0" dirty="0">
                <a:sym typeface="Wingdings" panose="05000000000000000000" pitchFamily="2" charset="2"/>
              </a:rPr>
              <a:t>other </a:t>
            </a:r>
            <a:r>
              <a:rPr lang="en-US" b="0" baseline="0" dirty="0" err="1">
                <a:sym typeface="Wingdings" panose="05000000000000000000" pitchFamily="2" charset="2"/>
              </a:rPr>
              <a:t>organisation</a:t>
            </a:r>
            <a:r>
              <a:rPr lang="en-US" b="0" baseline="0" dirty="0">
                <a:sym typeface="Wingdings" panose="05000000000000000000" pitchFamily="2" charset="2"/>
              </a:rPr>
              <a:t> number</a:t>
            </a:r>
            <a:r>
              <a:rPr lang="el-GR" b="0" baseline="0" dirty="0">
                <a:sym typeface="Wingdings" panose="05000000000000000000" pitchFamily="2" charset="2"/>
              </a:rPr>
              <a:t> αυτού του τελευταίου οργανισμού</a:t>
            </a:r>
            <a:r>
              <a:rPr lang="en-US" b="0" baseline="0" dirty="0">
                <a:sym typeface="Wingdings" panose="05000000000000000000" pitchFamily="2" charset="2"/>
              </a:rPr>
              <a:t> </a:t>
            </a:r>
            <a:r>
              <a:rPr lang="el-GR" b="0" baseline="0" dirty="0">
                <a:sym typeface="Wingdings" panose="05000000000000000000" pitchFamily="2" charset="2"/>
              </a:rPr>
              <a:t>και θα επικολλήσετε εδώ τον αριθμό, αλλάζοντας το τελευταίο ψηφίο. Δηλαδή, αν ο τελευταίος οργανισμός που καταχωρήθηκε έχει τον κωδικό </a:t>
            </a:r>
            <a:r>
              <a:rPr lang="en-US" b="0" baseline="0" dirty="0">
                <a:sym typeface="Wingdings" panose="05000000000000000000" pitchFamily="2" charset="2"/>
              </a:rPr>
              <a:t>ORG-0001</a:t>
            </a:r>
            <a:r>
              <a:rPr lang="el-GR" b="0" baseline="0" dirty="0">
                <a:sym typeface="Wingdings" panose="05000000000000000000" pitchFamily="2" charset="2"/>
              </a:rPr>
              <a:t>, εσείς θα καταχωρήσετε τον κωδικό </a:t>
            </a:r>
            <a:r>
              <a:rPr lang="en-US" b="0" baseline="0" dirty="0">
                <a:sym typeface="Wingdings" panose="05000000000000000000" pitchFamily="2" charset="2"/>
              </a:rPr>
              <a:t>ORG-000</a:t>
            </a:r>
            <a:r>
              <a:rPr lang="el-GR" b="0" baseline="0" dirty="0">
                <a:sym typeface="Wingdings" panose="05000000000000000000" pitchFamily="2" charset="2"/>
              </a:rPr>
              <a:t>2. Σημειώνεται ότι ο κάθε οργανισμός πρέπει απαραίτητα να έχει το δικό του  </a:t>
            </a:r>
            <a:r>
              <a:rPr lang="en-US" b="0" baseline="0" dirty="0">
                <a:sym typeface="Wingdings" panose="05000000000000000000" pitchFamily="2" charset="2"/>
              </a:rPr>
              <a:t>organization number.</a:t>
            </a:r>
            <a:endParaRPr lang="el-GR" b="0"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sym typeface="Wingdings" panose="05000000000000000000" pitchFamily="2" charset="2"/>
            </a:endParaRPr>
          </a:p>
          <a:p>
            <a:pPr marL="0" indent="0" algn="just">
              <a:lnSpc>
                <a:spcPct val="150000"/>
              </a:lnSpc>
              <a:buFontTx/>
              <a:buNone/>
            </a:pPr>
            <a:r>
              <a:rPr lang="el-GR" sz="1200" dirty="0">
                <a:solidFill>
                  <a:schemeClr val="tx1">
                    <a:lumMod val="75000"/>
                    <a:lumOff val="25000"/>
                  </a:schemeClr>
                </a:solidFill>
                <a:sym typeface="Wingdings" panose="05000000000000000000" pitchFamily="2" charset="2"/>
              </a:rPr>
              <a:t>Μην</a:t>
            </a:r>
            <a:r>
              <a:rPr lang="el-GR" sz="1200" baseline="0" dirty="0">
                <a:solidFill>
                  <a:schemeClr val="tx1">
                    <a:lumMod val="75000"/>
                    <a:lumOff val="25000"/>
                  </a:schemeClr>
                </a:solidFill>
                <a:sym typeface="Wingdings" panose="05000000000000000000" pitchFamily="2" charset="2"/>
              </a:rPr>
              <a:t> ξεχνάτε ότι πάντα με κάθε νέο στοιχείο που καταχωρείτε στην πλατφόρμα θα πρέπει να πηγαίνετε στο κάτω μέρος της σελίδας και να αποθηκεύετε τις αλλαγές. </a:t>
            </a:r>
            <a:endParaRPr lang="en-US" dirty="0"/>
          </a:p>
        </p:txBody>
      </p:sp>
      <p:sp>
        <p:nvSpPr>
          <p:cNvPr id="4" name="Slide Number Placeholder 3">
            <a:extLst>
              <a:ext uri="{FF2B5EF4-FFF2-40B4-BE49-F238E27FC236}">
                <a16:creationId xmlns:a16="http://schemas.microsoft.com/office/drawing/2014/main" id="{E43FDBC9-B5AD-15B8-A9AE-5E558D50F3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81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9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34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l-GR" sz="1200" b="0" baseline="0" noProof="0" dirty="0">
              <a:solidFill>
                <a:schemeClr val="tx1"/>
              </a:solidFill>
              <a:latin typeface="+mn-lt"/>
              <a:ea typeface="+mn-e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53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B420C-67D7-FCFB-A433-C6E32562F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137A4-B772-9AB2-0D77-D33AE0E31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4301A-015B-40FC-82BF-1DEAD65D65C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a:t>Καταχώρηση ατομικών κινητικοτήτων </a:t>
            </a:r>
          </a:p>
        </p:txBody>
      </p:sp>
      <p:sp>
        <p:nvSpPr>
          <p:cNvPr id="4" name="Slide Number Placeholder 3">
            <a:extLst>
              <a:ext uri="{FF2B5EF4-FFF2-40B4-BE49-F238E27FC236}">
                <a16:creationId xmlns:a16="http://schemas.microsoft.com/office/drawing/2014/main" id="{71240C99-22C7-D676-C3E5-13EB8FF8C5F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43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E391FE-B806-4822-A92E-582FE18C2E39}" type="slidenum">
              <a:rPr lang="en-US" smtClean="0"/>
              <a:t>2</a:t>
            </a:fld>
            <a:endParaRPr lang="en-US"/>
          </a:p>
        </p:txBody>
      </p:sp>
    </p:spTree>
    <p:extLst>
      <p:ext uri="{BB962C8B-B14F-4D97-AF65-F5344CB8AC3E}">
        <p14:creationId xmlns:p14="http://schemas.microsoft.com/office/powerpoint/2010/main" val="14482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31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3DF9-A517-0CE2-DFB9-D567A9967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10C14-841B-CE35-1EA1-5846327C3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3FBB2-5638-0033-82CC-1E8EE91031E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 </a:t>
            </a:r>
            <a:r>
              <a:rPr lang="el-GR" dirty="0"/>
              <a:t>ένδειξη </a:t>
            </a:r>
            <a:r>
              <a:rPr lang="el-GR" b="1" dirty="0"/>
              <a:t>"</a:t>
            </a:r>
            <a:r>
              <a:rPr lang="el-GR" b="1" dirty="0" err="1"/>
              <a:t>Blended</a:t>
            </a:r>
            <a:r>
              <a:rPr lang="el-GR" b="1" dirty="0"/>
              <a:t> mobility </a:t>
            </a:r>
            <a:r>
              <a:rPr lang="el-GR" b="1" dirty="0" err="1"/>
              <a:t>activity</a:t>
            </a:r>
            <a:r>
              <a:rPr lang="el-GR" b="1" dirty="0"/>
              <a:t>" </a:t>
            </a:r>
            <a:r>
              <a:rPr lang="el-GR" dirty="0"/>
              <a:t>μπορεί να επιλεγεί για να υποδείξει ότι μια κινητικότητα υλοποιείται σε μεικτή μορφή (φυσική δραστηριότητα στο εξωτερικό σε συνδυασμό με εικονικό σκέλος). Η διαθεσιμότητα της ένδειξης εξαρτάται από τον τύπο δράσης του έργου σας.</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dirty="0"/>
              <a:t>Force majeure: </a:t>
            </a:r>
            <a:r>
              <a:rPr lang="el-GR" dirty="0"/>
              <a:t>Η ανώτερη βία </a:t>
            </a:r>
            <a:r>
              <a:rPr lang="el-GR" b="1" dirty="0"/>
              <a:t>δεν μπορεί να οφείλεται σε σφάλμα ή αμέλεια</a:t>
            </a:r>
            <a:r>
              <a:rPr lang="el-GR" dirty="0"/>
              <a:t> των οργανισμών ή άλλων συμμετεχόντων στη δράση και </a:t>
            </a:r>
            <a:r>
              <a:rPr lang="el-GR" b="1" dirty="0"/>
              <a:t>θεωρείται αναπόφευκτη</a:t>
            </a:r>
            <a:r>
              <a:rPr lang="el-GR" dirty="0"/>
              <a:t>, παρά την εφαρμογή της δέουσας επιμέλειας.</a:t>
            </a:r>
            <a:r>
              <a:rPr lang="en-US" dirty="0"/>
              <a:t> </a:t>
            </a:r>
            <a:r>
              <a:rPr lang="el-GR" dirty="0"/>
              <a:t>Όταν επιλέξετε αυτή την ένδειξη (</a:t>
            </a:r>
            <a:r>
              <a:rPr lang="el-GR" dirty="0" err="1"/>
              <a:t>checkbox</a:t>
            </a:r>
            <a:r>
              <a:rPr lang="el-GR" dirty="0"/>
              <a:t>), </a:t>
            </a:r>
            <a:r>
              <a:rPr lang="el-GR" b="1" dirty="0"/>
              <a:t>ορισμένα πεδία </a:t>
            </a:r>
            <a:r>
              <a:rPr lang="el-GR" dirty="0"/>
              <a:t>που σχετίζονται με τη δραστηριότητα </a:t>
            </a:r>
            <a:r>
              <a:rPr lang="el-GR" b="1" dirty="0"/>
              <a:t>ενδέχεται να επηρεαστούν</a:t>
            </a:r>
            <a:r>
              <a:rPr lang="el-GR" dirty="0"/>
              <a:t> και θα πρέπει να </a:t>
            </a:r>
            <a:r>
              <a:rPr lang="el-GR" b="1" dirty="0"/>
              <a:t>ελεγχθούν και/ή να ενημερωθούν</a:t>
            </a:r>
            <a:r>
              <a:rPr lang="el-GR" dirty="0"/>
              <a:t>.</a:t>
            </a:r>
            <a:r>
              <a:rPr lang="en-US" dirty="0"/>
              <a:t> </a:t>
            </a:r>
            <a:r>
              <a:rPr lang="el-GR" dirty="0"/>
              <a:t>Επιπλέον, </a:t>
            </a:r>
            <a:r>
              <a:rPr lang="el-GR" b="1" dirty="0"/>
              <a:t>είστε υποχρεωμένοι να συμπληρώσετε το πεδίο πρόσθετων επεξηγήσεων ανωτέρας βίας (Force </a:t>
            </a:r>
            <a:r>
              <a:rPr lang="el-GR" b="1" dirty="0" err="1"/>
              <a:t>majeure</a:t>
            </a:r>
            <a:r>
              <a:rPr lang="el-GR" b="1" dirty="0"/>
              <a:t> </a:t>
            </a:r>
            <a:r>
              <a:rPr lang="el-GR" b="1" dirty="0" err="1"/>
              <a:t>explanations</a:t>
            </a:r>
            <a:r>
              <a:rPr lang="el-GR" b="1" dirty="0"/>
              <a:t>)</a:t>
            </a:r>
            <a:r>
              <a:rPr lang="el-GR" dirty="0"/>
              <a:t>, περιγράφοντας τα γεγονότα που αποδεικνύουν ότι η δραστηριότητα πρέπει να γίνει αποδεκτή ως περίπτωση ανωτέρας βίας.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t>
            </a:r>
            <a:r>
              <a:rPr lang="en-US" b="0" i="0" dirty="0">
                <a:solidFill>
                  <a:srgbClr val="172B4D"/>
                </a:solidFill>
                <a:effectLst/>
                <a:latin typeface="-apple-system"/>
              </a:rPr>
              <a:t>field </a:t>
            </a:r>
            <a:r>
              <a:rPr lang="en-US" b="1" i="0" dirty="0">
                <a:solidFill>
                  <a:srgbClr val="172B4D"/>
                </a:solidFill>
                <a:effectLst/>
                <a:latin typeface="-apple-system"/>
              </a:rPr>
              <a:t>Inclusion support for participants</a:t>
            </a:r>
            <a:r>
              <a:rPr lang="en-US" b="0" i="0" dirty="0">
                <a:solidFill>
                  <a:srgbClr val="172B4D"/>
                </a:solidFill>
                <a:effectLst/>
                <a:latin typeface="-apple-system"/>
              </a:rPr>
              <a:t> </a:t>
            </a:r>
            <a:r>
              <a:rPr lang="el-GR" b="0" i="0" dirty="0">
                <a:solidFill>
                  <a:srgbClr val="172B4D"/>
                </a:solidFill>
                <a:effectLst/>
                <a:latin typeface="-apple-system"/>
              </a:rPr>
              <a:t>ενεργοποιείται</a:t>
            </a:r>
            <a:r>
              <a:rPr lang="en-US" b="0" i="0" dirty="0">
                <a:solidFill>
                  <a:srgbClr val="172B4D"/>
                </a:solidFill>
                <a:effectLst/>
                <a:latin typeface="-apple-system"/>
              </a:rPr>
              <a:t>, </a:t>
            </a:r>
            <a:r>
              <a:rPr lang="el-GR" b="0" i="0" dirty="0">
                <a:solidFill>
                  <a:srgbClr val="172B4D"/>
                </a:solidFill>
                <a:effectLst/>
                <a:latin typeface="-apple-system"/>
              </a:rPr>
              <a:t>όταν ο συμμετέχοντας σημειωθεί ως συμμετέχοντας με λιγότερες ευκαιρίες και μπορεί να προστεθεί το ανάλογο ποσό </a:t>
            </a:r>
            <a:r>
              <a:rPr lang="el-GR" sz="1200" kern="1200" dirty="0">
                <a:solidFill>
                  <a:schemeClr val="tx1"/>
                </a:solidFill>
                <a:effectLst/>
                <a:latin typeface="+mn-lt"/>
                <a:ea typeface="+mn-ea"/>
                <a:cs typeface="+mn-cs"/>
              </a:rPr>
              <a:t>καθώς δεν προκύπτουν πραγματικά έξοδα απαραίτητα για όλους τους συμμετέχοντες με λιγότερες ευκαιρίες.</a:t>
            </a:r>
            <a:r>
              <a:rPr lang="el-GR" b="0" i="0" dirty="0">
                <a:solidFill>
                  <a:srgbClr val="172B4D"/>
                </a:solidFill>
                <a:effectLst/>
                <a:latin typeface="-apple-system"/>
              </a:rPr>
              <a:t> </a:t>
            </a:r>
            <a:r>
              <a:rPr lang="en-US" b="0" i="0" dirty="0">
                <a:solidFill>
                  <a:srgbClr val="172B4D"/>
                </a:solidFill>
                <a:effectLst/>
                <a:latin typeface="-apple-system"/>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2E6043AA-655B-8621-B02C-7C9735F7AF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81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27117-B526-8896-B72C-E8ADD6931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8E7B7-8716-FF82-886B-834C3030B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D1FC3-D6DD-7EA4-79AE-70C70D7B514B}"/>
              </a:ext>
            </a:extLst>
          </p:cNvPr>
          <p:cNvSpPr>
            <a:spLocks noGrp="1"/>
          </p:cNvSpPr>
          <p:nvPr>
            <p:ph type="body" idx="1"/>
          </p:nvPr>
        </p:nvSpPr>
        <p:spPr/>
        <p:txBody>
          <a:bodyPr/>
          <a:lstStyle/>
          <a:p>
            <a:r>
              <a:rPr lang="en-US" b="1" dirty="0"/>
              <a:t>- </a:t>
            </a:r>
            <a:r>
              <a:rPr lang="el-GR" b="1" dirty="0"/>
              <a:t>Συμμετέχοντες με Λιγότερες Ευκαιρίες – Ποσά Επιδότησης για Βραχυχρόνια Κινητικότητα ή Μηνιαίο Ποσό Επιδότησης για Συμμετέχοντες με Λιγότερες Ευκαιρίες</a:t>
            </a:r>
            <a:br>
              <a:rPr lang="el-GR" dirty="0"/>
            </a:br>
            <a:r>
              <a:rPr lang="el-GR" dirty="0"/>
              <a:t>(για φοιτητές που συμμετέχουν σε βραχυχρόνιες ή μακροχρόνιες δραστηριότητες κινητικότητας για σπουδές/πρακτική άσκηση και οι οποίοι πληρούν τα κριτήρια ως συμμετέχοντες με λιγότερες ευκαιρίες).</a:t>
            </a:r>
          </a:p>
          <a:p>
            <a:endParaRPr lang="en-US" dirty="0"/>
          </a:p>
          <a:p>
            <a:r>
              <a:rPr lang="el-GR" dirty="0"/>
              <a:t>Σε αυτές τις περιπτώσεις, πρέπει πρώτα να επιλέξετε την ένδειξη </a:t>
            </a:r>
            <a:r>
              <a:rPr lang="el-GR" b="1" dirty="0"/>
              <a:t>«Συμμετέχων με Λιγότερες Ευκαιρίες»</a:t>
            </a:r>
            <a:r>
              <a:rPr lang="el-GR" dirty="0"/>
              <a:t> στην ενότητα </a:t>
            </a:r>
            <a:r>
              <a:rPr lang="el-GR" b="1" dirty="0"/>
              <a:t>«</a:t>
            </a:r>
            <a:r>
              <a:rPr lang="en-US" b="1" dirty="0"/>
              <a:t>Inclusion</a:t>
            </a:r>
            <a:r>
              <a:rPr lang="el-GR" b="1" dirty="0"/>
              <a:t>»</a:t>
            </a:r>
            <a:r>
              <a:rPr lang="el-GR" dirty="0"/>
              <a:t> της οθόνης της δραστηριότητας κινητικότητας, και να βεβαιωθείτε ότι είναι επίσης επιλεγμένη η ένδειξη </a:t>
            </a:r>
            <a:r>
              <a:rPr lang="el-GR" b="1" dirty="0"/>
              <a:t>«Συμμετέχων με Ποσό Επιδότησης για Λιγότερες Ευκαιρίες»</a:t>
            </a:r>
            <a:r>
              <a:rPr lang="el-GR" dirty="0"/>
              <a:t> στην ενότητα </a:t>
            </a:r>
            <a:r>
              <a:rPr lang="el-GR" b="1" dirty="0"/>
              <a:t>«</a:t>
            </a:r>
            <a:r>
              <a:rPr lang="en-US" b="1" dirty="0"/>
              <a:t>Individual Support</a:t>
            </a:r>
            <a:r>
              <a:rPr lang="el-GR" b="1" dirty="0"/>
              <a:t>»</a:t>
            </a:r>
            <a:r>
              <a:rPr lang="el-GR"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12FA7A22-9FA9-67F9-9EE7-B35CDA418D1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85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605C-FA81-60A8-080E-AF0B08061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EAD2A-6FC2-96D9-AA8E-983E235FE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F9FF1-6656-A1AC-B020-57C1544749C8}"/>
              </a:ext>
            </a:extLst>
          </p:cNvPr>
          <p:cNvSpPr>
            <a:spLocks noGrp="1"/>
          </p:cNvSpPr>
          <p:nvPr>
            <p:ph type="body" idx="1"/>
          </p:nvPr>
        </p:nvSpPr>
        <p:spPr/>
        <p:txBody>
          <a:bodyPr/>
          <a:lstStyle/>
          <a:p>
            <a:endParaRPr lang="en-US" dirty="0"/>
          </a:p>
          <a:p>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9BB727E5-7224-0053-B93B-D72252BD5E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28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B51F-7E63-515E-2BD4-E87B2354A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E1F8E-7E95-2CAF-75C5-6384B0696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7E6C-7988-A26D-2E06-31DE14A1FCF6}"/>
              </a:ext>
            </a:extLst>
          </p:cNvPr>
          <p:cNvSpPr>
            <a:spLocks noGrp="1"/>
          </p:cNvSpPr>
          <p:nvPr>
            <p:ph type="body" idx="1"/>
          </p:nvPr>
        </p:nvSpPr>
        <p:spPr/>
        <p:txBody>
          <a:bodyPr/>
          <a:lstStyle/>
          <a:p>
            <a:pPr>
              <a:buNone/>
            </a:pPr>
            <a:r>
              <a:rPr lang="el-GR" dirty="0"/>
              <a:t>Η ένδειξη </a:t>
            </a:r>
            <a:r>
              <a:rPr lang="el-GR" b="1" dirty="0" err="1"/>
              <a:t>Blended</a:t>
            </a:r>
            <a:r>
              <a:rPr lang="el-GR" b="1" dirty="0"/>
              <a:t> </a:t>
            </a:r>
            <a:r>
              <a:rPr lang="el-GR" b="1" dirty="0" err="1"/>
              <a:t>Intensive</a:t>
            </a:r>
            <a:r>
              <a:rPr lang="el-GR" b="1" dirty="0"/>
              <a:t> Programme</a:t>
            </a:r>
            <a:r>
              <a:rPr lang="el-GR" dirty="0"/>
              <a:t> είναι διαθέσιμη στην ενότητα </a:t>
            </a:r>
            <a:r>
              <a:rPr lang="en-US" b="1" dirty="0"/>
              <a:t>Mobility Activity </a:t>
            </a:r>
            <a:r>
              <a:rPr lang="el-GR" dirty="0"/>
              <a:t>στα έργα </a:t>
            </a:r>
            <a:r>
              <a:rPr lang="el-GR" b="1" dirty="0"/>
              <a:t>KA171</a:t>
            </a:r>
            <a:r>
              <a:rPr lang="en-US" b="1" dirty="0"/>
              <a:t>. </a:t>
            </a:r>
            <a:r>
              <a:rPr lang="el-GR" dirty="0"/>
              <a:t>Κατά την προσθήκη ή ενημέρωση δραστηριοτήτων κινητικότητας για τους τύπους δραστηριότητας </a:t>
            </a:r>
            <a:r>
              <a:rPr lang="el-GR" b="1" dirty="0"/>
              <a:t>Κινητικότητα φοιτητών για σπουδές</a:t>
            </a:r>
            <a:r>
              <a:rPr lang="el-GR" dirty="0"/>
              <a:t>, </a:t>
            </a:r>
            <a:r>
              <a:rPr lang="el-GR" b="1" dirty="0"/>
              <a:t>Κινητικότητα προσωπικού για διδασκαλία</a:t>
            </a:r>
            <a:r>
              <a:rPr lang="el-GR" dirty="0"/>
              <a:t> και </a:t>
            </a:r>
            <a:r>
              <a:rPr lang="el-GR" b="1" dirty="0"/>
              <a:t>Κινητικότητα προσωπικού για επιμόρφωση</a:t>
            </a:r>
            <a:r>
              <a:rPr lang="el-GR" dirty="0"/>
              <a:t>, η ένδειξη </a:t>
            </a:r>
            <a:r>
              <a:rPr lang="el-GR" b="1" dirty="0" err="1"/>
              <a:t>Blended</a:t>
            </a:r>
            <a:r>
              <a:rPr lang="el-GR" b="1" dirty="0"/>
              <a:t> </a:t>
            </a:r>
            <a:r>
              <a:rPr lang="el-GR" b="1" dirty="0" err="1"/>
              <a:t>Intensive</a:t>
            </a:r>
            <a:r>
              <a:rPr lang="el-GR" b="1" dirty="0"/>
              <a:t> Programme</a:t>
            </a:r>
            <a:r>
              <a:rPr lang="el-GR" dirty="0"/>
              <a:t> είναι διαθέσιμη στην ενότητα </a:t>
            </a:r>
            <a:r>
              <a:rPr lang="en-US" b="1" dirty="0"/>
              <a:t>Mobility Activity</a:t>
            </a:r>
            <a:r>
              <a:rPr lang="el-GR" dirty="0"/>
              <a:t>, υποδεικνύοντας ότι η δραστηριότητα κινητικότητας μπορεί να συνδεθεί με ένα </a:t>
            </a:r>
            <a:r>
              <a:rPr lang="el-GR" b="1" dirty="0" err="1"/>
              <a:t>Blended</a:t>
            </a:r>
            <a:r>
              <a:rPr lang="el-GR" b="1" dirty="0"/>
              <a:t> </a:t>
            </a:r>
            <a:r>
              <a:rPr lang="el-GR" b="1" dirty="0" err="1"/>
              <a:t>Intensive</a:t>
            </a:r>
            <a:r>
              <a:rPr lang="el-GR" b="1" dirty="0"/>
              <a:t> Programme</a:t>
            </a:r>
            <a:r>
              <a:rPr lang="el-GR" dirty="0"/>
              <a:t> που οργανώνεται στο πλαίσιο ενός έργου </a:t>
            </a:r>
            <a:r>
              <a:rPr lang="el-GR" b="1" dirty="0"/>
              <a:t>KA131</a:t>
            </a:r>
            <a:r>
              <a:rPr lang="el-GR" dirty="0"/>
              <a:t>.</a:t>
            </a:r>
            <a:endParaRPr lang="en-US" dirty="0"/>
          </a:p>
          <a:p>
            <a:pPr>
              <a:buNone/>
            </a:pPr>
            <a:endParaRPr lang="el-GR" dirty="0"/>
          </a:p>
          <a:p>
            <a:pPr>
              <a:buNone/>
            </a:pPr>
            <a:r>
              <a:rPr lang="el-GR" dirty="0"/>
              <a:t>Όταν επιλεγεί αυτή η ένδειξη, θα πρέπει επίσης να επιλεγεί ένα </a:t>
            </a:r>
            <a:r>
              <a:rPr lang="el-GR" b="1" dirty="0" err="1"/>
              <a:t>Blended</a:t>
            </a:r>
            <a:r>
              <a:rPr lang="el-GR" b="1" dirty="0"/>
              <a:t> </a:t>
            </a:r>
            <a:r>
              <a:rPr lang="el-GR" b="1" dirty="0" err="1"/>
              <a:t>Intensive</a:t>
            </a:r>
            <a:r>
              <a:rPr lang="el-GR" b="1" dirty="0"/>
              <a:t> Programme</a:t>
            </a:r>
            <a:r>
              <a:rPr lang="en-US" b="1" dirty="0"/>
              <a:t>, </a:t>
            </a:r>
            <a:r>
              <a:rPr lang="el-GR" dirty="0"/>
              <a:t>ώστε να συνδεθεί η δραστηριότητα κινητικότητας με αυτό, καθώς και να παρασχεθούν πληροφορίες σχετικά με το </a:t>
            </a:r>
            <a:r>
              <a:rPr lang="el-GR" b="1" dirty="0"/>
              <a:t>εικονικό σκέλος</a:t>
            </a:r>
            <a:r>
              <a:rPr lang="el-GR" dirty="0"/>
              <a:t> της δραστηριότητας κινητικότητας</a:t>
            </a:r>
            <a:r>
              <a:rPr lang="en-US" dirty="0"/>
              <a:t>. </a:t>
            </a:r>
          </a:p>
          <a:p>
            <a:pPr>
              <a:buNone/>
            </a:pPr>
            <a:endParaRPr lang="el-GR" dirty="0"/>
          </a:p>
          <a:p>
            <a:pPr>
              <a:buNone/>
            </a:pPr>
            <a:r>
              <a:rPr lang="el-GR" dirty="0"/>
              <a:t>Η σήμανση μιας δραστηριότητας κινητικότητας ως συνδεδεμένης με ένα </a:t>
            </a:r>
            <a:r>
              <a:rPr lang="el-GR" b="1" dirty="0" err="1"/>
              <a:t>Blended</a:t>
            </a:r>
            <a:r>
              <a:rPr lang="el-GR" b="1" dirty="0"/>
              <a:t> </a:t>
            </a:r>
            <a:r>
              <a:rPr lang="el-GR" b="1" dirty="0" err="1"/>
              <a:t>Intensive</a:t>
            </a:r>
            <a:r>
              <a:rPr lang="el-GR" b="1" dirty="0"/>
              <a:t> Programme</a:t>
            </a:r>
            <a:r>
              <a:rPr lang="el-GR" dirty="0"/>
              <a:t> έχει ως αποτέλεσμα και την αυτόματη και μη επεξεργάσιμη επιλογή της ένδειξης </a:t>
            </a:r>
            <a:r>
              <a:rPr lang="el-GR" b="1" dirty="0" err="1"/>
              <a:t>Blended</a:t>
            </a:r>
            <a:r>
              <a:rPr lang="el-GR" b="1" dirty="0"/>
              <a:t> mobility </a:t>
            </a:r>
            <a:r>
              <a:rPr lang="el-GR" b="1" dirty="0" err="1"/>
              <a:t>activity</a:t>
            </a:r>
            <a:r>
              <a:rPr lang="el-GR" dirty="0"/>
              <a:t> στην ίδια ενότητα.</a:t>
            </a:r>
            <a:endParaRPr lang="en-US" dirty="0"/>
          </a:p>
          <a:p>
            <a:pPr>
              <a:buNone/>
            </a:pPr>
            <a:endParaRPr lang="el-GR" dirty="0"/>
          </a:p>
          <a:p>
            <a:pPr>
              <a:buNone/>
            </a:pPr>
            <a:r>
              <a:rPr lang="el-GR" dirty="0"/>
              <a:t>Η ένδειξη </a:t>
            </a:r>
            <a:r>
              <a:rPr lang="el-GR" b="1" dirty="0" err="1"/>
              <a:t>Blended</a:t>
            </a:r>
            <a:r>
              <a:rPr lang="el-GR" b="1" dirty="0"/>
              <a:t> </a:t>
            </a:r>
            <a:r>
              <a:rPr lang="el-GR" b="1" dirty="0" err="1"/>
              <a:t>Intensive</a:t>
            </a:r>
            <a:r>
              <a:rPr lang="el-GR" b="1" dirty="0"/>
              <a:t> Programme</a:t>
            </a:r>
            <a:r>
              <a:rPr lang="el-GR" dirty="0"/>
              <a:t> και η ένδειξη </a:t>
            </a:r>
            <a:r>
              <a:rPr lang="el-GR" b="1" dirty="0" err="1"/>
              <a:t>Long-term</a:t>
            </a:r>
            <a:r>
              <a:rPr lang="el-GR" b="1" dirty="0"/>
              <a:t> mobility </a:t>
            </a:r>
            <a:r>
              <a:rPr lang="el-GR" b="1" dirty="0" err="1"/>
              <a:t>activity</a:t>
            </a:r>
            <a:r>
              <a:rPr lang="el-GR" dirty="0"/>
              <a:t>, εφόσον είναι διαθέσιμη, </a:t>
            </a:r>
            <a:r>
              <a:rPr lang="el-GR" b="1" dirty="0" err="1"/>
              <a:t>αλληλοαποκλείονται</a:t>
            </a:r>
            <a:r>
              <a:rPr lang="el-GR" dirty="0"/>
              <a:t>.</a:t>
            </a:r>
            <a:endParaRPr lang="en-US" dirty="0"/>
          </a:p>
          <a:p>
            <a:pPr>
              <a:buNone/>
            </a:pPr>
            <a:endParaRPr lang="en-US" dirty="0"/>
          </a:p>
          <a:p>
            <a:r>
              <a:rPr lang="en-US" sz="1200" b="0" i="0" kern="1200" dirty="0">
                <a:solidFill>
                  <a:schemeClr val="tx1"/>
                </a:solidFill>
                <a:effectLst/>
                <a:latin typeface="+mn-lt"/>
                <a:ea typeface="+mn-ea"/>
                <a:cs typeface="+mn-cs"/>
              </a:rPr>
              <a:t>To</a:t>
            </a:r>
            <a:r>
              <a:rPr lang="en-US" sz="1200" b="1" i="0" kern="1200" dirty="0">
                <a:solidFill>
                  <a:schemeClr val="tx1"/>
                </a:solidFill>
                <a:effectLst/>
                <a:latin typeface="+mn-lt"/>
                <a:ea typeface="+mn-ea"/>
                <a:cs typeface="+mn-cs"/>
              </a:rPr>
              <a:t> link</a:t>
            </a:r>
            <a:r>
              <a:rPr lang="en-US" sz="1200" b="0" i="0" kern="1200" dirty="0">
                <a:solidFill>
                  <a:schemeClr val="tx1"/>
                </a:solidFill>
                <a:effectLst/>
                <a:latin typeface="+mn-lt"/>
                <a:ea typeface="+mn-ea"/>
                <a:cs typeface="+mn-cs"/>
              </a:rPr>
              <a:t> a </a:t>
            </a:r>
            <a:r>
              <a:rPr lang="en-US" sz="1200" b="1" i="0" kern="1200" dirty="0">
                <a:solidFill>
                  <a:schemeClr val="tx1"/>
                </a:solidFill>
                <a:effectLst/>
                <a:latin typeface="+mn-lt"/>
                <a:ea typeface="+mn-ea"/>
                <a:cs typeface="+mn-cs"/>
              </a:rPr>
              <a:t>mobility activity</a:t>
            </a:r>
            <a:r>
              <a:rPr lang="en-US" sz="1200" b="0" i="0" kern="1200" dirty="0">
                <a:solidFill>
                  <a:schemeClr val="tx1"/>
                </a:solidFill>
                <a:effectLst/>
                <a:latin typeface="+mn-lt"/>
                <a:ea typeface="+mn-ea"/>
                <a:cs typeface="+mn-cs"/>
              </a:rPr>
              <a:t> to a </a:t>
            </a:r>
            <a:r>
              <a:rPr lang="en-US" sz="1200" b="1" i="0" kern="1200" dirty="0">
                <a:solidFill>
                  <a:schemeClr val="tx1"/>
                </a:solidFill>
                <a:effectLst/>
                <a:latin typeface="+mn-lt"/>
                <a:ea typeface="+mn-ea"/>
                <a:cs typeface="+mn-cs"/>
              </a:rPr>
              <a:t>blended intensive </a:t>
            </a:r>
            <a:r>
              <a:rPr lang="en-US" sz="1200" b="1"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you must take the following steps in the mobility activity screen, accessible from the </a:t>
            </a:r>
            <a:r>
              <a:rPr lang="en-US" sz="1200" b="1" i="0" kern="1200" dirty="0">
                <a:solidFill>
                  <a:schemeClr val="tx1"/>
                </a:solidFill>
                <a:effectLst/>
                <a:latin typeface="+mn-lt"/>
                <a:ea typeface="+mn-ea"/>
                <a:cs typeface="+mn-cs"/>
              </a:rPr>
              <a:t>Mobility Activities</a:t>
            </a:r>
            <a:r>
              <a:rPr lang="en-US" sz="1200" b="0" i="0" kern="1200" dirty="0">
                <a:solidFill>
                  <a:schemeClr val="tx1"/>
                </a:solidFill>
                <a:effectLst/>
                <a:latin typeface="+mn-lt"/>
                <a:ea typeface="+mn-ea"/>
                <a:cs typeface="+mn-cs"/>
              </a:rPr>
              <a:t> section of the project, for the selected participant:</a:t>
            </a:r>
          </a:p>
          <a:p>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hlinkClick r:id="rId3"/>
              </a:rPr>
              <a:t>Mobility to a Blended Intensive </a:t>
            </a:r>
            <a:r>
              <a:rPr lang="en-US" sz="1200" b="1" i="0" kern="1200" dirty="0" err="1">
                <a:solidFill>
                  <a:schemeClr val="tx1"/>
                </a:solidFill>
                <a:effectLst/>
                <a:latin typeface="+mn-lt"/>
                <a:ea typeface="+mn-ea"/>
                <a:cs typeface="+mn-cs"/>
                <a:hlinkClick r:id="rId3"/>
              </a:rPr>
              <a:t>Programme</a:t>
            </a:r>
            <a:r>
              <a:rPr lang="en-US" sz="1200" b="0" i="0" kern="1200" dirty="0">
                <a:solidFill>
                  <a:schemeClr val="tx1"/>
                </a:solidFill>
                <a:effectLst/>
                <a:latin typeface="+mn-lt"/>
                <a:ea typeface="+mn-ea"/>
                <a:cs typeface="+mn-cs"/>
              </a:rPr>
              <a:t> flag (KA131)/</a:t>
            </a:r>
            <a:r>
              <a:rPr lang="en-US" sz="1200" b="1" i="0" kern="1200" dirty="0">
                <a:solidFill>
                  <a:schemeClr val="tx1"/>
                </a:solidFill>
                <a:effectLst/>
                <a:latin typeface="+mn-lt"/>
                <a:ea typeface="+mn-ea"/>
                <a:cs typeface="+mn-cs"/>
                <a:hlinkClick r:id="rId4"/>
              </a:rPr>
              <a:t>Blended intensive </a:t>
            </a:r>
            <a:r>
              <a:rPr lang="en-US" sz="1200" b="1" i="0" kern="1200" dirty="0" err="1">
                <a:solidFill>
                  <a:schemeClr val="tx1"/>
                </a:solidFill>
                <a:effectLst/>
                <a:latin typeface="+mn-lt"/>
                <a:ea typeface="+mn-ea"/>
                <a:cs typeface="+mn-cs"/>
                <a:hlinkClick r:id="rId4"/>
              </a:rPr>
              <a:t>programme</a:t>
            </a:r>
            <a:r>
              <a:rPr lang="en-US" sz="1200" b="0" i="0" kern="1200" dirty="0">
                <a:solidFill>
                  <a:schemeClr val="tx1"/>
                </a:solidFill>
                <a:effectLst/>
                <a:latin typeface="+mn-lt"/>
                <a:ea typeface="+mn-ea"/>
                <a:cs typeface="+mn-cs"/>
              </a:rPr>
              <a:t> flag (KA171) in the </a:t>
            </a:r>
            <a:r>
              <a:rPr lang="en-US" sz="1200" b="1" i="0" kern="1200" dirty="0">
                <a:solidFill>
                  <a:schemeClr val="tx1"/>
                </a:solidFill>
                <a:effectLst/>
                <a:latin typeface="+mn-lt"/>
                <a:ea typeface="+mn-ea"/>
                <a:cs typeface="+mn-cs"/>
              </a:rPr>
              <a:t>Mobility Activity </a:t>
            </a:r>
            <a:r>
              <a:rPr lang="en-US" sz="1200" b="0" i="0" kern="1200" dirty="0">
                <a:solidFill>
                  <a:schemeClr val="tx1"/>
                </a:solidFill>
                <a:effectLst/>
                <a:latin typeface="+mn-lt"/>
                <a:ea typeface="+mn-ea"/>
                <a:cs typeface="+mn-cs"/>
              </a:rPr>
              <a:t>section of the mobility screen. See</a:t>
            </a:r>
            <a:r>
              <a:rPr 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hlinkClick r:id="rId5"/>
              </a:rPr>
              <a:t>Mobility activities in KA131 Higher Education projects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hlinkClick r:id="rId6"/>
              </a:rPr>
              <a:t>Mobility activities in KA171-HED projects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details. </a:t>
            </a:r>
          </a:p>
          <a:p>
            <a:r>
              <a:rPr lang="en-US" sz="1200" b="0" i="0" kern="1200" dirty="0">
                <a:solidFill>
                  <a:schemeClr val="tx1"/>
                </a:solidFill>
                <a:effectLst/>
                <a:latin typeface="+mn-lt"/>
                <a:ea typeface="+mn-ea"/>
                <a:cs typeface="+mn-cs"/>
              </a:rPr>
              <a:t>Select the relevant </a:t>
            </a:r>
            <a:r>
              <a:rPr lang="en-US" sz="1200" b="1" i="0" kern="1200" dirty="0">
                <a:solidFill>
                  <a:schemeClr val="tx1"/>
                </a:solidFill>
                <a:effectLst/>
                <a:latin typeface="+mn-lt"/>
                <a:ea typeface="+mn-ea"/>
                <a:cs typeface="+mn-cs"/>
              </a:rPr>
              <a:t>Blended intensive </a:t>
            </a:r>
            <a:r>
              <a:rPr lang="en-US" sz="1200" b="1" i="0" kern="1200" dirty="0" err="1">
                <a:solidFill>
                  <a:schemeClr val="tx1"/>
                </a:solidFill>
                <a:effectLst/>
                <a:latin typeface="+mn-lt"/>
                <a:ea typeface="+mn-ea"/>
                <a:cs typeface="+mn-cs"/>
              </a:rPr>
              <a:t>programme</a:t>
            </a:r>
            <a:r>
              <a:rPr lang="en-US" sz="1200" b="1" i="0" kern="1200" dirty="0">
                <a:solidFill>
                  <a:schemeClr val="tx1"/>
                </a:solidFill>
                <a:effectLst/>
                <a:latin typeface="+mn-lt"/>
                <a:ea typeface="+mn-ea"/>
                <a:cs typeface="+mn-cs"/>
              </a:rPr>
              <a:t> ID</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From-To</a:t>
            </a:r>
            <a:r>
              <a:rPr lang="en-US" sz="1200" b="0" i="0" kern="1200" dirty="0">
                <a:solidFill>
                  <a:schemeClr val="tx1"/>
                </a:solidFill>
                <a:effectLst/>
                <a:latin typeface="+mn-lt"/>
                <a:ea typeface="+mn-ea"/>
                <a:cs typeface="+mn-cs"/>
              </a:rPr>
              <a:t> section of the mobility screen. Make sure the mobility activity </a:t>
            </a:r>
            <a:r>
              <a:rPr lang="en-US" sz="1200" b="1" i="0" kern="1200" dirty="0">
                <a:solidFill>
                  <a:schemeClr val="tx1"/>
                </a:solidFill>
                <a:effectLst/>
                <a:latin typeface="+mn-lt"/>
                <a:ea typeface="+mn-ea"/>
                <a:cs typeface="+mn-cs"/>
              </a:rPr>
              <a:t>Start Date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End Date</a:t>
            </a:r>
            <a:r>
              <a:rPr lang="en-US" sz="1200" b="0" i="0" kern="1200" dirty="0">
                <a:solidFill>
                  <a:schemeClr val="tx1"/>
                </a:solidFill>
                <a:effectLst/>
                <a:latin typeface="+mn-lt"/>
                <a:ea typeface="+mn-ea"/>
                <a:cs typeface="+mn-cs"/>
              </a:rPr>
              <a:t> are correctly filled in before you attempt to link it to a specific blended intensive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Clicking on the </a:t>
            </a:r>
            <a:r>
              <a:rPr lang="en-US" sz="1200" b="1" i="0" kern="1200" dirty="0">
                <a:solidFill>
                  <a:schemeClr val="tx1"/>
                </a:solidFill>
                <a:effectLst/>
                <a:latin typeface="+mn-lt"/>
                <a:ea typeface="+mn-ea"/>
                <a:cs typeface="+mn-cs"/>
              </a:rPr>
              <a:t>Select </a:t>
            </a:r>
            <a:r>
              <a:rPr lang="en-US" sz="1200" b="0" i="0" kern="1200" dirty="0">
                <a:solidFill>
                  <a:schemeClr val="tx1"/>
                </a:solidFill>
                <a:effectLst/>
                <a:latin typeface="+mn-lt"/>
                <a:ea typeface="+mn-ea"/>
                <a:cs typeface="+mn-cs"/>
              </a:rPr>
              <a:t>button for the  </a:t>
            </a:r>
            <a:r>
              <a:rPr lang="en-US" sz="1200" b="1" i="0" kern="1200" dirty="0">
                <a:solidFill>
                  <a:schemeClr val="tx1"/>
                </a:solidFill>
                <a:effectLst/>
                <a:latin typeface="+mn-lt"/>
                <a:ea typeface="+mn-ea"/>
                <a:cs typeface="+mn-cs"/>
              </a:rPr>
              <a:t>Blended intensive </a:t>
            </a:r>
            <a:r>
              <a:rPr lang="en-US" sz="1200" b="1" i="0" kern="1200" dirty="0" err="1">
                <a:solidFill>
                  <a:schemeClr val="tx1"/>
                </a:solidFill>
                <a:effectLst/>
                <a:latin typeface="+mn-lt"/>
                <a:ea typeface="+mn-ea"/>
                <a:cs typeface="+mn-cs"/>
              </a:rPr>
              <a:t>programme</a:t>
            </a:r>
            <a:r>
              <a:rPr lang="en-US" sz="1200" b="1" i="0" kern="1200" dirty="0">
                <a:solidFill>
                  <a:schemeClr val="tx1"/>
                </a:solidFill>
                <a:effectLst/>
                <a:latin typeface="+mn-lt"/>
                <a:ea typeface="+mn-ea"/>
                <a:cs typeface="+mn-cs"/>
              </a:rPr>
              <a:t> ID</a:t>
            </a:r>
            <a:r>
              <a:rPr lang="en-US" sz="1200" b="0" i="0" kern="1200" dirty="0">
                <a:solidFill>
                  <a:schemeClr val="tx1"/>
                </a:solidFill>
                <a:effectLst/>
                <a:latin typeface="+mn-lt"/>
                <a:ea typeface="+mn-ea"/>
                <a:cs typeface="+mn-cs"/>
              </a:rPr>
              <a:t> opens a pop-up window containing a</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list of  blended intensive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Blended intensive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in status </a:t>
            </a:r>
            <a:r>
              <a:rPr lang="en-US" sz="1200" b="1" i="0" kern="1200" dirty="0">
                <a:solidFill>
                  <a:schemeClr val="tx1"/>
                </a:solidFill>
                <a:effectLst/>
                <a:latin typeface="+mn-lt"/>
                <a:ea typeface="+mn-ea"/>
                <a:cs typeface="+mn-cs"/>
              </a:rPr>
              <a:t>Complete</a:t>
            </a:r>
            <a:r>
              <a:rPr lang="en-US" sz="1200" b="0" i="0" kern="1200" dirty="0">
                <a:solidFill>
                  <a:schemeClr val="tx1"/>
                </a:solidFill>
                <a:effectLst/>
                <a:latin typeface="+mn-lt"/>
                <a:ea typeface="+mn-ea"/>
                <a:cs typeface="+mn-cs"/>
              </a:rPr>
              <a:t> from the </a:t>
            </a:r>
            <a:r>
              <a:rPr lang="en-US" sz="1200" b="1" i="0" kern="1200" dirty="0">
                <a:solidFill>
                  <a:schemeClr val="tx1"/>
                </a:solidFill>
                <a:effectLst/>
                <a:latin typeface="+mn-lt"/>
                <a:ea typeface="+mn-ea"/>
                <a:cs typeface="+mn-cs"/>
              </a:rPr>
              <a:t>current project</a:t>
            </a:r>
            <a:r>
              <a:rPr lang="en-US" sz="1200" b="0" i="0" kern="1200" dirty="0">
                <a:solidFill>
                  <a:schemeClr val="tx1"/>
                </a:solidFill>
                <a:effectLst/>
                <a:latin typeface="+mn-lt"/>
                <a:ea typeface="+mn-ea"/>
                <a:cs typeface="+mn-cs"/>
              </a:rPr>
              <a:t>, for which the </a:t>
            </a:r>
            <a:r>
              <a:rPr lang="en-US" sz="1200" b="1" i="0" kern="1200" dirty="0">
                <a:solidFill>
                  <a:schemeClr val="tx1"/>
                </a:solidFill>
                <a:effectLst/>
                <a:latin typeface="+mn-lt"/>
                <a:ea typeface="+mn-ea"/>
                <a:cs typeface="+mn-cs"/>
              </a:rPr>
              <a:t>start date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end date</a:t>
            </a:r>
            <a:r>
              <a:rPr lang="en-US" sz="1200" b="0" i="0" kern="1200" dirty="0">
                <a:solidFill>
                  <a:schemeClr val="tx1"/>
                </a:solidFill>
                <a:effectLst/>
                <a:latin typeface="+mn-lt"/>
                <a:ea typeface="+mn-ea"/>
                <a:cs typeface="+mn-cs"/>
              </a:rPr>
              <a:t> of the physical period </a:t>
            </a:r>
            <a:r>
              <a:rPr lang="en-US" sz="1200" b="1" i="0" kern="1200" dirty="0">
                <a:solidFill>
                  <a:schemeClr val="tx1"/>
                </a:solidFill>
                <a:effectLst/>
                <a:latin typeface="+mn-lt"/>
                <a:ea typeface="+mn-ea"/>
                <a:cs typeface="+mn-cs"/>
              </a:rPr>
              <a:t>overlap</a:t>
            </a:r>
            <a:r>
              <a:rPr lang="en-US" sz="1200" b="0" i="0" kern="1200" dirty="0">
                <a:solidFill>
                  <a:schemeClr val="tx1"/>
                </a:solidFill>
                <a:effectLst/>
                <a:latin typeface="+mn-lt"/>
                <a:ea typeface="+mn-ea"/>
                <a:cs typeface="+mn-cs"/>
              </a:rPr>
              <a:t> with the dates of the </a:t>
            </a:r>
            <a:r>
              <a:rPr lang="en-US" sz="1200" b="1" i="0" kern="1200" dirty="0">
                <a:solidFill>
                  <a:schemeClr val="tx1"/>
                </a:solidFill>
                <a:effectLst/>
                <a:latin typeface="+mn-lt"/>
                <a:ea typeface="+mn-ea"/>
                <a:cs typeface="+mn-cs"/>
              </a:rPr>
              <a:t>participant's mobility activity</a:t>
            </a:r>
            <a:r>
              <a:rPr lang="en-US" sz="1200" b="0" i="0" kern="1200" dirty="0">
                <a:solidFill>
                  <a:schemeClr val="tx1"/>
                </a:solidFill>
                <a:effectLst/>
                <a:latin typeface="+mn-lt"/>
                <a:ea typeface="+mn-ea"/>
                <a:cs typeface="+mn-cs"/>
              </a:rPr>
              <a:t> physical period, and/or</a:t>
            </a:r>
          </a:p>
          <a:p>
            <a:pPr lvl="1"/>
            <a:r>
              <a:rPr lang="en-US" sz="1200" b="0" i="0" kern="1200" dirty="0">
                <a:solidFill>
                  <a:schemeClr val="tx1"/>
                </a:solidFill>
                <a:effectLst/>
                <a:latin typeface="+mn-lt"/>
                <a:ea typeface="+mn-ea"/>
                <a:cs typeface="+mn-cs"/>
              </a:rPr>
              <a:t>Blended intensive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in status </a:t>
            </a:r>
            <a:r>
              <a:rPr lang="en-US" sz="1200" b="1" i="0" kern="1200" dirty="0">
                <a:solidFill>
                  <a:schemeClr val="tx1"/>
                </a:solidFill>
                <a:effectLst/>
                <a:latin typeface="+mn-lt"/>
                <a:ea typeface="+mn-ea"/>
                <a:cs typeface="+mn-cs"/>
              </a:rPr>
              <a:t>Complete</a:t>
            </a:r>
            <a:r>
              <a:rPr lang="en-US" sz="1200" b="0" i="0" kern="1200" dirty="0">
                <a:solidFill>
                  <a:schemeClr val="tx1"/>
                </a:solidFill>
                <a:effectLst/>
                <a:latin typeface="+mn-lt"/>
                <a:ea typeface="+mn-ea"/>
                <a:cs typeface="+mn-cs"/>
              </a:rPr>
              <a:t> from </a:t>
            </a:r>
            <a:r>
              <a:rPr lang="en-US" sz="1200" b="1" i="0" kern="1200" dirty="0">
                <a:solidFill>
                  <a:schemeClr val="tx1"/>
                </a:solidFill>
                <a:effectLst/>
                <a:latin typeface="+mn-lt"/>
                <a:ea typeface="+mn-ea"/>
                <a:cs typeface="+mn-cs"/>
              </a:rPr>
              <a:t>other ongoing HED projects</a:t>
            </a:r>
            <a:r>
              <a:rPr lang="en-US" sz="1200" b="0" i="0" kern="1200" dirty="0">
                <a:solidFill>
                  <a:schemeClr val="tx1"/>
                </a:solidFill>
                <a:effectLst/>
                <a:latin typeface="+mn-lt"/>
                <a:ea typeface="+mn-ea"/>
                <a:cs typeface="+mn-cs"/>
              </a:rPr>
              <a:t>, where the</a:t>
            </a:r>
            <a:r>
              <a:rPr lang="en-US" sz="1200" b="1" i="0" kern="1200" dirty="0">
                <a:solidFill>
                  <a:schemeClr val="tx1"/>
                </a:solidFill>
                <a:effectLst/>
                <a:latin typeface="+mn-lt"/>
                <a:ea typeface="+mn-ea"/>
                <a:cs typeface="+mn-cs"/>
              </a:rPr>
              <a:t> beneficiary </a:t>
            </a:r>
            <a:r>
              <a:rPr lang="en-US" sz="1200" b="1"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of the current project is added as a </a:t>
            </a:r>
            <a:r>
              <a:rPr lang="en-US" sz="1200" b="1" i="0" kern="1200" dirty="0">
                <a:solidFill>
                  <a:schemeClr val="tx1"/>
                </a:solidFill>
                <a:effectLst/>
                <a:latin typeface="+mn-lt"/>
                <a:ea typeface="+mn-ea"/>
                <a:cs typeface="+mn-cs"/>
              </a:rPr>
              <a:t>partner </a:t>
            </a:r>
            <a:r>
              <a:rPr lang="en-US" sz="1200" b="1"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and for which the</a:t>
            </a:r>
            <a:r>
              <a:rPr lang="en-US" sz="1200" b="1" i="0" kern="1200" dirty="0">
                <a:solidFill>
                  <a:schemeClr val="tx1"/>
                </a:solidFill>
                <a:effectLst/>
                <a:latin typeface="+mn-lt"/>
                <a:ea typeface="+mn-ea"/>
                <a:cs typeface="+mn-cs"/>
              </a:rPr>
              <a:t> start date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end date</a:t>
            </a:r>
            <a:r>
              <a:rPr lang="en-US" sz="1200" b="0" i="0" kern="1200" dirty="0">
                <a:solidFill>
                  <a:schemeClr val="tx1"/>
                </a:solidFill>
                <a:effectLst/>
                <a:latin typeface="+mn-lt"/>
                <a:ea typeface="+mn-ea"/>
                <a:cs typeface="+mn-cs"/>
              </a:rPr>
              <a:t> of the physical period</a:t>
            </a:r>
            <a:r>
              <a:rPr lang="en-US" sz="1200" b="1" i="0" kern="1200" dirty="0">
                <a:solidFill>
                  <a:schemeClr val="tx1"/>
                </a:solidFill>
                <a:effectLst/>
                <a:latin typeface="+mn-lt"/>
                <a:ea typeface="+mn-ea"/>
                <a:cs typeface="+mn-cs"/>
              </a:rPr>
              <a:t> overlap</a:t>
            </a:r>
            <a:r>
              <a:rPr lang="en-US" sz="1200" b="0" i="0" kern="1200" dirty="0">
                <a:solidFill>
                  <a:schemeClr val="tx1"/>
                </a:solidFill>
                <a:effectLst/>
                <a:latin typeface="+mn-lt"/>
                <a:ea typeface="+mn-ea"/>
                <a:cs typeface="+mn-cs"/>
              </a:rPr>
              <a:t> with the dates of the </a:t>
            </a:r>
            <a:r>
              <a:rPr lang="en-US" sz="1200" b="1" i="0" kern="1200" dirty="0">
                <a:solidFill>
                  <a:schemeClr val="tx1"/>
                </a:solidFill>
                <a:effectLst/>
                <a:latin typeface="+mn-lt"/>
                <a:ea typeface="+mn-ea"/>
                <a:cs typeface="+mn-cs"/>
              </a:rPr>
              <a:t>participant's mobility activity</a:t>
            </a:r>
            <a:r>
              <a:rPr lang="en-US" sz="1200" b="0" i="0" kern="1200" dirty="0">
                <a:solidFill>
                  <a:schemeClr val="tx1"/>
                </a:solidFill>
                <a:effectLst/>
                <a:latin typeface="+mn-lt"/>
                <a:ea typeface="+mn-ea"/>
                <a:cs typeface="+mn-cs"/>
              </a:rPr>
              <a:t> physical period.</a:t>
            </a:r>
          </a:p>
          <a:p>
            <a:r>
              <a:rPr lang="en-US" sz="1200" b="0" i="0" kern="1200" dirty="0">
                <a:solidFill>
                  <a:schemeClr val="tx1"/>
                </a:solidFill>
                <a:effectLst/>
                <a:latin typeface="+mn-lt"/>
                <a:ea typeface="+mn-ea"/>
                <a:cs typeface="+mn-cs"/>
              </a:rPr>
              <a:t>Mobility activities can only be linked to a Blended Intensive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in status </a:t>
            </a:r>
            <a:r>
              <a:rPr lang="en-US" sz="1200" b="1" i="0" kern="1200" dirty="0">
                <a:solidFill>
                  <a:schemeClr val="tx1"/>
                </a:solidFill>
                <a:effectLst/>
                <a:latin typeface="+mn-lt"/>
                <a:ea typeface="+mn-ea"/>
                <a:cs typeface="+mn-cs"/>
              </a:rPr>
              <a:t>Complete</a:t>
            </a:r>
            <a:r>
              <a:rPr lang="en-US" sz="1200" b="0" i="0" kern="1200" dirty="0">
                <a:solidFill>
                  <a:schemeClr val="tx1"/>
                </a:solidFill>
                <a:effectLst/>
                <a:latin typeface="+mn-lt"/>
                <a:ea typeface="+mn-ea"/>
                <a:cs typeface="+mn-cs"/>
              </a:rPr>
              <a:t>. Once the status of the linked mobility activity is also Complete, the mobility activity will be displayed in the participant lists for the selected blended intensive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in the project. See </a:t>
            </a:r>
            <a:r>
              <a:rPr lang="en-US" sz="1200" b="1" i="0" kern="1200" dirty="0">
                <a:solidFill>
                  <a:schemeClr val="tx1"/>
                </a:solidFill>
                <a:effectLst/>
                <a:latin typeface="+mn-lt"/>
                <a:ea typeface="+mn-ea"/>
                <a:cs typeface="+mn-cs"/>
                <a:hlinkClick r:id="rId7"/>
              </a:rPr>
              <a:t>Link a mobility activity in a KA131 or KA171 project to a Blended intensive </a:t>
            </a:r>
            <a:r>
              <a:rPr lang="en-US" sz="1200" b="1" i="0" kern="1200" dirty="0" err="1">
                <a:solidFill>
                  <a:schemeClr val="tx1"/>
                </a:solidFill>
                <a:effectLst/>
                <a:latin typeface="+mn-lt"/>
                <a:ea typeface="+mn-ea"/>
                <a:cs typeface="+mn-cs"/>
                <a:hlinkClick r:id="rId7"/>
              </a:rPr>
              <a:t>programme</a:t>
            </a:r>
            <a:r>
              <a:rPr lang="en-US" sz="1200" b="0" i="0" kern="1200" dirty="0">
                <a:solidFill>
                  <a:schemeClr val="tx1"/>
                </a:solidFill>
                <a:effectLst/>
                <a:latin typeface="+mn-lt"/>
                <a:ea typeface="+mn-ea"/>
                <a:cs typeface="+mn-cs"/>
              </a:rPr>
              <a:t> for details. Complete learner mobility activities are taken into account in the reported number of participants and the reported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support for the selected blended intensive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in the beneficiary project. These amounts can be viewed both in the blended intensive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details and in a dedicated section in the </a:t>
            </a:r>
            <a:r>
              <a:rPr lang="en-US" sz="1200" b="1" i="0" kern="1200" dirty="0">
                <a:solidFill>
                  <a:schemeClr val="tx1"/>
                </a:solidFill>
                <a:effectLst/>
                <a:latin typeface="+mn-lt"/>
                <a:ea typeface="+mn-ea"/>
                <a:cs typeface="+mn-cs"/>
                <a:hlinkClick r:id="rId8"/>
              </a:rPr>
              <a:t>budget overview</a:t>
            </a:r>
            <a:r>
              <a:rPr lang="en-US" sz="1200" b="0" i="0" kern="1200" dirty="0">
                <a:solidFill>
                  <a:schemeClr val="tx1"/>
                </a:solidFill>
                <a:effectLst/>
                <a:latin typeface="+mn-lt"/>
                <a:ea typeface="+mn-ea"/>
                <a:cs typeface="+mn-cs"/>
              </a:rPr>
              <a:t>.</a:t>
            </a:r>
          </a:p>
          <a:p>
            <a:pPr>
              <a:buNone/>
            </a:pP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9D9B25B2-0696-0F5F-A06A-9CAEA1C07F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94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A68F-7ED9-AECB-F4B8-1D3079A01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32CC3-4465-A3AC-25C0-8180FC85A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797B1-96B8-C5B6-77C5-E3B4B3C1C34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BC34B52F-93DC-6B9E-67FE-CEC5EA9F41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15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087B0-475D-9497-65BE-4B2BF67A3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E854-6F22-0629-E109-A9D3624D8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A8188-708E-52F8-32AD-222C855ED3B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16D941D-2733-A1A3-518A-811BFA8A16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721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FA7F-6359-A8BA-5B96-9EBF8F8BA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5A194-6C8F-6AC2-4198-66ECB845E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08B8C-F681-863C-B00F-ECB95AE7B72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DF16962-A9AB-30A9-C127-7528FA1B6E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490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7CE00-B838-BD2D-3161-C06C97F07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897B-74BE-A819-ED9A-178C61B85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BE8E2-1CF2-02D9-4FC4-04E8A140830D}"/>
              </a:ext>
            </a:extLst>
          </p:cNvPr>
          <p:cNvSpPr>
            <a:spLocks noGrp="1"/>
          </p:cNvSpPr>
          <p:nvPr>
            <p:ph type="body" idx="1"/>
          </p:nvPr>
        </p:nvSpPr>
        <p:spPr/>
        <p:txBody>
          <a:bodyPr/>
          <a:lstStyle/>
          <a:p>
            <a:r>
              <a:rPr lang="el-GR" baseline="0" dirty="0"/>
              <a:t>Ακολούθως, συμπληρώνεται η διάρκεια της κινητικότητας όπου δηλώνεται η πρώτη και τελευταία μέρα της εκπαίδευσης, χωρίς τις ημέρες </a:t>
            </a:r>
            <a:r>
              <a:rPr lang="el-GR" baseline="0" dirty="0" err="1"/>
              <a:t>ταξιδίου</a:t>
            </a:r>
            <a:r>
              <a:rPr lang="el-GR" baseline="0" dirty="0"/>
              <a:t>. Στην δεξιά πλευρά της οθόνης εμφανίζεται αυτόματα η συνολική διάρκεια του εργάσιμου κομματιού της κινητικότητας. </a:t>
            </a:r>
          </a:p>
          <a:p>
            <a:endParaRPr lang="el-GR" baseline="0" dirty="0"/>
          </a:p>
          <a:p>
            <a:r>
              <a:rPr lang="el-GR" baseline="0" dirty="0"/>
              <a:t>Πιο κάτω εμφανίζονται αυτόματα οι ημέρες </a:t>
            </a:r>
            <a:r>
              <a:rPr lang="el-GR" baseline="0" dirty="0" err="1"/>
              <a:t>ταξιδίου</a:t>
            </a:r>
            <a:r>
              <a:rPr lang="el-GR" baseline="0" dirty="0"/>
              <a:t> για τις οποίες διεκδικείτε επιχορήγηση για ατομική στήριξη, όπως αυτές καταχωρήθηκαν στην προηγούμενη ενότητα της καρτέλας. Ακολούθως, εμφανίζεται το σύνολο των ημερών (εργάσιμες ημέρες + ημέρες </a:t>
            </a:r>
            <a:r>
              <a:rPr lang="el-GR" baseline="0" dirty="0" err="1"/>
              <a:t>ταξιδίου</a:t>
            </a:r>
            <a:r>
              <a:rPr lang="el-GR" baseline="0" dirty="0"/>
              <a:t>) για τις οποίες διεκδικείτε επιχορήγηση για ατομική στήριξη.</a:t>
            </a:r>
          </a:p>
          <a:p>
            <a:endParaRPr lang="el-GR" baseline="0" dirty="0"/>
          </a:p>
          <a:p>
            <a:r>
              <a:rPr lang="el-GR" dirty="0"/>
              <a:t>Όταν είναι επιλεγμένη η ένδειξη μακροχρόνιας κινητικότητας, τότε οι ελάχιστες και μέγιστες επιτρεπόμενες τιμές για τη </a:t>
            </a:r>
            <a:r>
              <a:rPr lang="el-GR" b="1" dirty="0"/>
              <a:t>Διάρκεια της περιόδου κινητικότητας (σε ημέρες)</a:t>
            </a:r>
            <a:r>
              <a:rPr lang="el-GR" dirty="0"/>
              <a:t> προσαρμόζονται όπως ορίζεται στον οδηγό του προγράμματος. Ανάλογα με τον τύπο δράσης του έργου σας, ενδέχεται να εμφανιστούν επιπλέον πεδία μετά την επισήμανση μιας δραστηριότητας κινητικότητας ως μακροχρόνιας, τα οποία πρέπει να συμπληρωθούν.</a:t>
            </a: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9C48929-F428-11C4-1489-C724BD7392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14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E93AD-05DB-F54A-71B4-FEB312CCC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EDF1F-4D7E-F9B6-3A33-418F13FAE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3817B-A37B-67A0-0230-B19C763964B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A09B721-DAD0-A307-4383-3A54CF04C4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9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πραγματοποιείτε την εγγραφή του οργανισμού σας στο </a:t>
            </a:r>
            <a:r>
              <a:rPr lang="en-GB" dirty="0"/>
              <a:t>ORS (Organisation Registration System)</a:t>
            </a:r>
            <a:r>
              <a:rPr lang="el-GR" dirty="0"/>
              <a:t>, αποκτάτε έναν μοναδικό κωδικό ταυτοποίησης (</a:t>
            </a:r>
            <a:r>
              <a:rPr lang="en-US" dirty="0"/>
              <a:t>E KAI 8 </a:t>
            </a:r>
            <a:r>
              <a:rPr lang="el-GR" dirty="0"/>
              <a:t>ψηφία), που ονομάζεται </a:t>
            </a:r>
            <a:r>
              <a:rPr lang="en-GB" dirty="0"/>
              <a:t>OID. </a:t>
            </a:r>
            <a:r>
              <a:rPr lang="el-GR" dirty="0"/>
              <a:t>Για την εγγραφή στο </a:t>
            </a:r>
            <a:r>
              <a:rPr lang="en-GB" dirty="0"/>
              <a:t>ORS </a:t>
            </a:r>
            <a:r>
              <a:rPr lang="el-GR" dirty="0"/>
              <a:t>χρησιμοποιείτε πάντοτε ένα </a:t>
            </a:r>
            <a:r>
              <a:rPr lang="en-GB" dirty="0"/>
              <a:t>EU Login Account, </a:t>
            </a:r>
            <a:r>
              <a:rPr lang="el-GR" dirty="0"/>
              <a:t>το οποίο πρέπει να είναι συνδεδεμένο με κοινής χρήσης ηλεκτρονική διεύθυνση και όχι προσωπική. Αυτό το </a:t>
            </a:r>
            <a:r>
              <a:rPr lang="en-GB" dirty="0"/>
              <a:t>EU Login Account</a:t>
            </a:r>
            <a:r>
              <a:rPr lang="el-GR" dirty="0"/>
              <a:t> θα χρησιμοποιείται και για την πρόσβαση στο </a:t>
            </a:r>
            <a:r>
              <a:rPr lang="en-GB" dirty="0"/>
              <a:t>ORS, </a:t>
            </a:r>
            <a:r>
              <a:rPr lang="el-GR" dirty="0"/>
              <a:t>κάθε φορά που θα είναι αναγκαία η επικαιροποίηση των στοιχείων του οργανισμού.</a:t>
            </a:r>
          </a:p>
          <a:p>
            <a:endParaRPr lang="el-GR" dirty="0"/>
          </a:p>
          <a:p>
            <a:r>
              <a:rPr lang="el-GR" dirty="0"/>
              <a:t>Άρα, η πρόσβαση στο </a:t>
            </a:r>
            <a:r>
              <a:rPr lang="en-GB" dirty="0"/>
              <a:t>ORS </a:t>
            </a:r>
            <a:r>
              <a:rPr lang="el-GR" dirty="0"/>
              <a:t>γίνεται με το </a:t>
            </a:r>
            <a:r>
              <a:rPr lang="en-GB" dirty="0"/>
              <a:t>EU Login Account </a:t>
            </a:r>
            <a:r>
              <a:rPr lang="el-GR" dirty="0"/>
              <a:t>που χρησιμοποιήθηκε για την εγγραφή του οργανισμού σας.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47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8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C9E5D-D89F-45B3-CDC2-4B96D73EF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006CB-F98C-AAE7-514A-2C549ACE4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F66A7-CB1D-E1B7-6358-0054376F031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4C27E808-010D-9B11-9907-14A245D3D2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417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aseline="0"/>
          </a:p>
          <a:p>
            <a:pPr marL="0" marR="0" indent="0" algn="l" defTabSz="914400" rtl="0" eaLnBrk="1" fontAlgn="auto" latinLnBrk="0" hangingPunct="1">
              <a:lnSpc>
                <a:spcPct val="100000"/>
              </a:lnSpc>
              <a:spcBef>
                <a:spcPts val="0"/>
              </a:spcBef>
              <a:spcAft>
                <a:spcPts val="0"/>
              </a:spcAft>
              <a:buClrTx/>
              <a:buSzTx/>
              <a:buFontTx/>
              <a:buNone/>
              <a:tabLst/>
              <a:defRPr/>
            </a:pPr>
            <a:endParaRPr lang="el-GR">
              <a:solidFill>
                <a:schemeClr val="tx1">
                  <a:lumMod val="75000"/>
                  <a:lumOff val="25000"/>
                </a:schemeClr>
              </a:solidFill>
              <a:latin typeface="Century Gothic" panose="020B0502020202020204" pitchFamily="34" charset="0"/>
            </a:endParaRPr>
          </a:p>
          <a:p>
            <a:endParaRPr lang="el-GR"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54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60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AFF89-384F-B209-EC99-57C6FEE75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E6EDD-B550-9E2F-5D1D-5FDC1113E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B150B-97AB-D95F-4D9C-F9FD9318FC6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a:extLst>
              <a:ext uri="{FF2B5EF4-FFF2-40B4-BE49-F238E27FC236}">
                <a16:creationId xmlns:a16="http://schemas.microsoft.com/office/drawing/2014/main" id="{01958305-CE18-1942-F193-7F6390C7DB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529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lumMod val="75000"/>
                    <a:lumOff val="25000"/>
                  </a:schemeClr>
                </a:solidFill>
                <a:latin typeface="Verdana" panose="020B0604030504040204" pitchFamily="34" charset="0"/>
                <a:ea typeface="Verdana" panose="020B0604030504040204" pitchFamily="34" charset="0"/>
              </a:rPr>
              <a:t>Η επόμενη</a:t>
            </a:r>
            <a:r>
              <a:rPr lang="el-GR" baseline="0" dirty="0">
                <a:solidFill>
                  <a:schemeClr val="tx1">
                    <a:lumMod val="75000"/>
                    <a:lumOff val="25000"/>
                  </a:schemeClr>
                </a:solidFill>
                <a:latin typeface="Verdana" panose="020B0604030504040204" pitchFamily="34" charset="0"/>
                <a:ea typeface="Verdana" panose="020B0604030504040204" pitchFamily="34" charset="0"/>
              </a:rPr>
              <a:t> ενότητα είναι το </a:t>
            </a:r>
            <a:r>
              <a:rPr lang="en-US" b="1" dirty="0">
                <a:solidFill>
                  <a:schemeClr val="tx1">
                    <a:lumMod val="75000"/>
                    <a:lumOff val="25000"/>
                  </a:schemeClr>
                </a:solidFill>
                <a:latin typeface="Verdana" panose="020B0604030504040204" pitchFamily="34" charset="0"/>
                <a:ea typeface="Verdana" panose="020B0604030504040204" pitchFamily="34" charset="0"/>
              </a:rPr>
              <a:t>Fewer opportunities</a:t>
            </a:r>
            <a:r>
              <a:rPr lang="el-GR" b="1" dirty="0">
                <a:solidFill>
                  <a:schemeClr val="tx1">
                    <a:lumMod val="75000"/>
                    <a:lumOff val="25000"/>
                  </a:schemeClr>
                </a:solidFill>
                <a:latin typeface="Verdana" panose="020B0604030504040204" pitchFamily="34" charset="0"/>
                <a:ea typeface="Verdana" panose="020B0604030504040204" pitchFamily="34" charset="0"/>
              </a:rPr>
              <a:t>,</a:t>
            </a:r>
            <a:r>
              <a:rPr lang="el-GR" b="1" baseline="0" dirty="0">
                <a:solidFill>
                  <a:schemeClr val="tx1">
                    <a:lumMod val="75000"/>
                    <a:lumOff val="25000"/>
                  </a:schemeClr>
                </a:solidFill>
                <a:latin typeface="Verdana" panose="020B0604030504040204" pitchFamily="34" charset="0"/>
                <a:ea typeface="Verdana" panose="020B0604030504040204" pitchFamily="34" charset="0"/>
              </a:rPr>
              <a:t> το οποίο εμφανίζεται με αυτό τον τρόπο όπως βλέπετε στην εικόνα </a:t>
            </a:r>
          </a:p>
          <a:p>
            <a:pPr marL="0" marR="0" indent="0" algn="l" defTabSz="914400" rtl="0" eaLnBrk="1" fontAlgn="auto" latinLnBrk="0" hangingPunct="1">
              <a:lnSpc>
                <a:spcPct val="100000"/>
              </a:lnSpc>
              <a:spcBef>
                <a:spcPts val="0"/>
              </a:spcBef>
              <a:spcAft>
                <a:spcPts val="0"/>
              </a:spcAft>
              <a:buClrTx/>
              <a:buSzTx/>
              <a:buFontTx/>
              <a:buNone/>
              <a:tabLst/>
              <a:defRPr/>
            </a:pPr>
            <a:r>
              <a:rPr lang="el-GR" b="0" baseline="0" dirty="0">
                <a:solidFill>
                  <a:schemeClr val="tx1">
                    <a:lumMod val="75000"/>
                    <a:lumOff val="25000"/>
                  </a:schemeClr>
                </a:solidFill>
                <a:latin typeface="Verdana" panose="020B0604030504040204" pitchFamily="34" charset="0"/>
                <a:ea typeface="Verdana" panose="020B0604030504040204" pitchFamily="34" charset="0"/>
              </a:rPr>
              <a:t>Στην αριστερή στήλη είναι </a:t>
            </a:r>
            <a:r>
              <a:rPr lang="el-GR" sz="1200" b="1" dirty="0">
                <a:solidFill>
                  <a:schemeClr val="tx1">
                    <a:lumMod val="75000"/>
                    <a:lumOff val="25000"/>
                  </a:schemeClr>
                </a:solidFill>
                <a:latin typeface="Verdana" panose="020B0604030504040204" pitchFamily="34" charset="0"/>
                <a:ea typeface="Verdana" panose="020B0604030504040204" pitchFamily="34" charset="0"/>
              </a:rPr>
              <a:t>μια προκαθορισμένη λίστα με λόγους</a:t>
            </a:r>
            <a:r>
              <a:rPr lang="en-US" sz="1200" b="1" dirty="0">
                <a:solidFill>
                  <a:schemeClr val="tx1">
                    <a:lumMod val="75000"/>
                    <a:lumOff val="25000"/>
                  </a:schemeClr>
                </a:solidFill>
                <a:latin typeface="Verdana" panose="020B0604030504040204" pitchFamily="34" charset="0"/>
                <a:ea typeface="Verdana" panose="020B0604030504040204" pitchFamily="34" charset="0"/>
              </a:rPr>
              <a:t> </a:t>
            </a:r>
            <a:r>
              <a:rPr lang="el-GR" sz="1200" b="1" dirty="0">
                <a:solidFill>
                  <a:schemeClr val="tx1">
                    <a:lumMod val="75000"/>
                    <a:lumOff val="25000"/>
                  </a:schemeClr>
                </a:solidFill>
                <a:latin typeface="Verdana" panose="020B0604030504040204" pitchFamily="34" charset="0"/>
                <a:ea typeface="Verdana" panose="020B0604030504040204" pitchFamily="34" charset="0"/>
              </a:rPr>
              <a:t>(</a:t>
            </a:r>
            <a:r>
              <a:rPr lang="en-US" sz="1200" b="1" dirty="0">
                <a:solidFill>
                  <a:schemeClr val="tx1">
                    <a:lumMod val="75000"/>
                    <a:lumOff val="25000"/>
                  </a:schemeClr>
                </a:solidFill>
                <a:latin typeface="Verdana" panose="020B0604030504040204" pitchFamily="34" charset="0"/>
                <a:ea typeface="Verdana" panose="020B0604030504040204" pitchFamily="34" charset="0"/>
              </a:rPr>
              <a:t>reasons</a:t>
            </a:r>
            <a:r>
              <a:rPr lang="el-GR" sz="1200" b="0" dirty="0">
                <a:solidFill>
                  <a:schemeClr val="tx1">
                    <a:lumMod val="75000"/>
                    <a:lumOff val="25000"/>
                  </a:schemeClr>
                </a:solidFill>
                <a:latin typeface="Verdana" panose="020B0604030504040204" pitchFamily="34" charset="0"/>
                <a:ea typeface="Verdana" panose="020B0604030504040204" pitchFamily="34" charset="0"/>
              </a:rPr>
              <a:t>) και </a:t>
            </a:r>
            <a:r>
              <a:rPr lang="el-GR" sz="1200" b="1" dirty="0">
                <a:solidFill>
                  <a:schemeClr val="tx1">
                    <a:lumMod val="75000"/>
                    <a:lumOff val="25000"/>
                  </a:schemeClr>
                </a:solidFill>
                <a:latin typeface="Verdana" panose="020B0604030504040204" pitchFamily="34" charset="0"/>
                <a:ea typeface="Verdana" panose="020B0604030504040204" pitchFamily="34" charset="0"/>
              </a:rPr>
              <a:t>στα δεξιά</a:t>
            </a:r>
            <a:r>
              <a:rPr lang="el-GR" sz="1200" b="1" baseline="0" dirty="0">
                <a:solidFill>
                  <a:schemeClr val="tx1">
                    <a:lumMod val="75000"/>
                    <a:lumOff val="25000"/>
                  </a:schemeClr>
                </a:solidFill>
                <a:latin typeface="Verdana" panose="020B0604030504040204" pitchFamily="34" charset="0"/>
                <a:ea typeface="Verdana" panose="020B0604030504040204" pitchFamily="34" charset="0"/>
              </a:rPr>
              <a:t> θα πρέπει εσείς να συμπληρώσετε τον αριθμό των συμμετεχόντων που εμπίπτουν σε κάθε περίπτωση</a:t>
            </a: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 δηλαδή το λόγο για τον οποίο οι συμμετέχοντες ανήκουν στις κατηγορία ατόμων με λιγότερες ευκαιρίες.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Κάτω από τους λόγους υπάρχουν </a:t>
            </a:r>
            <a:r>
              <a:rPr lang="el-GR" sz="1200" b="1" baseline="0" dirty="0">
                <a:solidFill>
                  <a:schemeClr val="tx1">
                    <a:lumMod val="75000"/>
                    <a:lumOff val="25000"/>
                  </a:schemeClr>
                </a:solidFill>
                <a:latin typeface="Verdana" panose="020B0604030504040204" pitchFamily="34" charset="0"/>
                <a:ea typeface="Verdana" panose="020B0604030504040204" pitchFamily="34" charset="0"/>
              </a:rPr>
              <a:t>δύο άλλα πεδία τα οποία συμπληρώνονται αυτόματα</a:t>
            </a: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Το </a:t>
            </a:r>
            <a:r>
              <a:rPr lang="el-GR" sz="1200" b="1" baseline="0" dirty="0">
                <a:solidFill>
                  <a:schemeClr val="tx1">
                    <a:lumMod val="75000"/>
                    <a:lumOff val="25000"/>
                  </a:schemeClr>
                </a:solidFill>
                <a:latin typeface="Verdana" panose="020B0604030504040204" pitchFamily="34" charset="0"/>
                <a:ea typeface="Verdana" panose="020B0604030504040204" pitchFamily="34" charset="0"/>
              </a:rPr>
              <a:t>πρώτο είναι ο συνολικός αριθμός των συμμετεχόντων για τους οποίους δηλώθηκε ο λόγος</a:t>
            </a: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 Αυτό συμπληρώνεται αυτόματα, όταν συμπληρώσετε πιο πάνω τους λόγους.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Στο </a:t>
            </a:r>
            <a:r>
              <a:rPr lang="el-GR" sz="1200" b="1" baseline="0" dirty="0">
                <a:solidFill>
                  <a:schemeClr val="tx1">
                    <a:lumMod val="75000"/>
                    <a:lumOff val="25000"/>
                  </a:schemeClr>
                </a:solidFill>
                <a:latin typeface="Verdana" panose="020B0604030504040204" pitchFamily="34" charset="0"/>
                <a:ea typeface="Verdana" panose="020B0604030504040204" pitchFamily="34" charset="0"/>
              </a:rPr>
              <a:t>δεύτερο κουτί είναι ο συνολικός αριθμός ατόμων με λιγότερες ευκαιρίες, ο οποίος και πάλι συμπληρώνεται αυτόματα, με βάση τις πληροφορίες που εσείς συμπληρώσατε στην κάθε κινητικότητα</a:t>
            </a: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 (ενότητα </a:t>
            </a:r>
            <a:r>
              <a:rPr lang="en-GB" sz="1200" b="0" baseline="0" dirty="0">
                <a:solidFill>
                  <a:schemeClr val="tx1">
                    <a:lumMod val="75000"/>
                    <a:lumOff val="25000"/>
                  </a:schemeClr>
                </a:solidFill>
                <a:latin typeface="Verdana" panose="020B0604030504040204" pitchFamily="34" charset="0"/>
                <a:ea typeface="Verdana" panose="020B0604030504040204" pitchFamily="34" charset="0"/>
              </a:rPr>
              <a:t>“Mobility Activities”).</a:t>
            </a:r>
            <a:endParaRPr lang="el-GR" sz="1200" b="0" baseline="0" dirty="0">
              <a:solidFill>
                <a:schemeClr val="tx1">
                  <a:lumMod val="75000"/>
                  <a:lumOff val="25000"/>
                </a:schemeClr>
              </a:solidFill>
              <a:latin typeface="Verdana" panose="020B0604030504040204" pitchFamily="34" charset="0"/>
              <a:ea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Για να είναι σωστά τα δεδομένα σας, μετά τη συμπλήρωση</a:t>
            </a:r>
            <a:r>
              <a:rPr lang="en-GB" sz="1200" b="0" baseline="0" dirty="0">
                <a:solidFill>
                  <a:schemeClr val="tx1">
                    <a:lumMod val="75000"/>
                    <a:lumOff val="25000"/>
                  </a:schemeClr>
                </a:solidFill>
                <a:latin typeface="Verdana" panose="020B0604030504040204" pitchFamily="34" charset="0"/>
                <a:ea typeface="Verdana" panose="020B0604030504040204" pitchFamily="34" charset="0"/>
              </a:rPr>
              <a:t>,</a:t>
            </a:r>
            <a:r>
              <a:rPr lang="el-GR" sz="1200" b="0" baseline="0" dirty="0">
                <a:solidFill>
                  <a:schemeClr val="tx1">
                    <a:lumMod val="75000"/>
                    <a:lumOff val="25000"/>
                  </a:schemeClr>
                </a:solidFill>
                <a:latin typeface="Verdana" panose="020B0604030504040204" pitchFamily="34" charset="0"/>
                <a:ea typeface="Verdana" panose="020B0604030504040204" pitchFamily="34" charset="0"/>
              </a:rPr>
              <a:t> αυτοί οι δύο αριθμοί πρέπει να είναι οι ίδιοι. </a:t>
            </a:r>
            <a:endParaRPr lang="el-GR" sz="1200" b="0" dirty="0">
              <a:solidFill>
                <a:schemeClr val="tx1">
                  <a:lumMod val="75000"/>
                  <a:lumOff val="25000"/>
                </a:schemeClr>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lumMod val="75000"/>
                    <a:lumOff val="25000"/>
                  </a:schemeClr>
                </a:solidFill>
                <a:latin typeface="Verdana" panose="020B0604030504040204" pitchFamily="34" charset="0"/>
                <a:ea typeface="Verdana" panose="020B0604030504040204" pitchFamily="34" charset="0"/>
              </a:rPr>
              <a:t>Να σημειώσουμε</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ότι</a:t>
            </a:r>
            <a:r>
              <a:rPr lang="en-GB" sz="1200" baseline="0" dirty="0">
                <a:solidFill>
                  <a:schemeClr val="tx1">
                    <a:lumMod val="75000"/>
                    <a:lumOff val="25000"/>
                  </a:schemeClr>
                </a:solidFill>
                <a:latin typeface="Verdana" panose="020B0604030504040204" pitchFamily="34" charset="0"/>
                <a:ea typeface="Verdana" panose="020B0604030504040204" pitchFamily="34" charset="0"/>
              </a:rPr>
              <a:t>,</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λ</a:t>
            </a:r>
            <a:r>
              <a:rPr lang="el-GR" sz="1200" dirty="0">
                <a:solidFill>
                  <a:schemeClr val="tx1">
                    <a:lumMod val="75000"/>
                    <a:lumOff val="25000"/>
                  </a:schemeClr>
                </a:solidFill>
                <a:latin typeface="Verdana" panose="020B0604030504040204" pitchFamily="34" charset="0"/>
                <a:ea typeface="Verdana" panose="020B0604030504040204" pitchFamily="34" charset="0"/>
              </a:rPr>
              <a:t>όγω των κανόνων προστασίας δεδομένων,</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τα δεδομένα που εισάγονται σε αυτή την καρτέλα δεν πρέπει να παραπέμπουν σε ταυτοποίηση των συμμετεχόντων με λιγότερες ευκαιρίες.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tx1">
                    <a:lumMod val="75000"/>
                    <a:lumOff val="25000"/>
                  </a:schemeClr>
                </a:solidFill>
                <a:latin typeface="Verdana" panose="020B0604030504040204" pitchFamily="34" charset="0"/>
                <a:ea typeface="Verdana" panose="020B0604030504040204" pitchFamily="34" charset="0"/>
              </a:rPr>
              <a:t> </a:t>
            </a:r>
            <a:endParaRPr lang="el-GR" dirty="0"/>
          </a:p>
        </p:txBody>
      </p:sp>
      <p:sp>
        <p:nvSpPr>
          <p:cNvPr id="4" name="Slide Number Placeholder 3"/>
          <p:cNvSpPr>
            <a:spLocks noGrp="1"/>
          </p:cNvSpPr>
          <p:nvPr>
            <p:ph type="sldNum" sz="quarter" idx="10"/>
          </p:nvPr>
        </p:nvSpPr>
        <p:spPr/>
        <p:txBody>
          <a:bodyPr/>
          <a:lstStyle/>
          <a:p>
            <a:fld id="{A6E391FE-B806-4822-A92E-582FE18C2E39}" type="slidenum">
              <a:rPr lang="en-US" smtClean="0"/>
              <a:t>36</a:t>
            </a:fld>
            <a:endParaRPr lang="en-US"/>
          </a:p>
        </p:txBody>
      </p:sp>
    </p:spTree>
    <p:extLst>
      <p:ext uri="{BB962C8B-B14F-4D97-AF65-F5344CB8AC3E}">
        <p14:creationId xmlns:p14="http://schemas.microsoft.com/office/powerpoint/2010/main" val="1731619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6E391FE-B806-4822-A92E-582FE18C2E39}" type="slidenum">
              <a:rPr lang="en-US" smtClean="0"/>
              <a:t>37</a:t>
            </a:fld>
            <a:endParaRPr lang="en-US"/>
          </a:p>
        </p:txBody>
      </p:sp>
    </p:spTree>
    <p:extLst>
      <p:ext uri="{BB962C8B-B14F-4D97-AF65-F5344CB8AC3E}">
        <p14:creationId xmlns:p14="http://schemas.microsoft.com/office/powerpoint/2010/main" val="2782678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215D-6DCD-2D3D-D559-013108ED5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CDADD-6B59-DDE8-682E-31D830D38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0A19F-9E72-F06E-FAD5-88890DDD8017}"/>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8D87D301-6FF7-943E-00C4-33033930B93E}"/>
              </a:ext>
            </a:extLst>
          </p:cNvPr>
          <p:cNvSpPr>
            <a:spLocks noGrp="1"/>
          </p:cNvSpPr>
          <p:nvPr>
            <p:ph type="sldNum" sz="quarter" idx="10"/>
          </p:nvPr>
        </p:nvSpPr>
        <p:spPr/>
        <p:txBody>
          <a:bodyPr/>
          <a:lstStyle/>
          <a:p>
            <a:fld id="{A6E391FE-B806-4822-A92E-582FE18C2E39}" type="slidenum">
              <a:rPr lang="en-US" smtClean="0"/>
              <a:t>38</a:t>
            </a:fld>
            <a:endParaRPr lang="en-US"/>
          </a:p>
        </p:txBody>
      </p:sp>
    </p:spTree>
    <p:extLst>
      <p:ext uri="{BB962C8B-B14F-4D97-AF65-F5344CB8AC3E}">
        <p14:creationId xmlns:p14="http://schemas.microsoft.com/office/powerpoint/2010/main" val="1166639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E391FE-B806-4822-A92E-582FE18C2E39}" type="slidenum">
              <a:rPr lang="en-US" smtClean="0"/>
              <a:t>39</a:t>
            </a:fld>
            <a:endParaRPr lang="en-US"/>
          </a:p>
        </p:txBody>
      </p:sp>
    </p:spTree>
    <p:extLst>
      <p:ext uri="{BB962C8B-B14F-4D97-AF65-F5344CB8AC3E}">
        <p14:creationId xmlns:p14="http://schemas.microsoft.com/office/powerpoint/2010/main" val="2460845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Click on </a:t>
            </a:r>
            <a:r>
              <a:rPr lang="en-US" sz="1200" b="1" i="0" kern="1200" dirty="0">
                <a:solidFill>
                  <a:schemeClr val="tx1"/>
                </a:solidFill>
                <a:effectLst/>
                <a:latin typeface="+mn-lt"/>
                <a:ea typeface="+mn-ea"/>
                <a:cs typeface="+mn-cs"/>
              </a:rPr>
              <a:t>Import-export</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Content menu</a:t>
            </a:r>
            <a:r>
              <a:rPr lang="en-US" sz="1200" b="0" i="0" kern="1200" dirty="0">
                <a:solidFill>
                  <a:schemeClr val="tx1"/>
                </a:solidFill>
                <a:effectLst/>
                <a:latin typeface="+mn-lt"/>
                <a:ea typeface="+mn-ea"/>
                <a:cs typeface="+mn-cs"/>
              </a:rPr>
              <a:t> of your project. The Import-export screen opens, displaying: </a:t>
            </a:r>
          </a:p>
          <a:p>
            <a:r>
              <a:rPr lang="en-US" sz="1200" b="0" i="0" kern="1200" dirty="0">
                <a:solidFill>
                  <a:schemeClr val="tx1"/>
                </a:solidFill>
                <a:effectLst/>
                <a:latin typeface="+mn-lt"/>
                <a:ea typeface="+mn-ea"/>
                <a:cs typeface="+mn-cs"/>
              </a:rPr>
              <a:t>An information message with a </a:t>
            </a:r>
            <a:r>
              <a:rPr lang="en-US" sz="1200" b="1" i="0" kern="1200" dirty="0">
                <a:solidFill>
                  <a:schemeClr val="tx1"/>
                </a:solidFill>
                <a:effectLst/>
                <a:latin typeface="+mn-lt"/>
                <a:ea typeface="+mn-ea"/>
                <a:cs typeface="+mn-cs"/>
              </a:rPr>
              <a:t>link to the </a:t>
            </a:r>
            <a:r>
              <a:rPr lang="en-US" sz="1200" b="1" i="0" kern="1200" dirty="0">
                <a:solidFill>
                  <a:schemeClr val="tx1"/>
                </a:solidFill>
                <a:effectLst/>
                <a:latin typeface="+mn-lt"/>
                <a:ea typeface="+mn-ea"/>
                <a:cs typeface="+mn-cs"/>
                <a:hlinkClick r:id="rId3"/>
              </a:rPr>
              <a:t>Data dictionaries and Import-Export templates</a:t>
            </a:r>
            <a:r>
              <a:rPr lang="en-US" sz="1200" b="0" i="0" kern="1200" dirty="0">
                <a:solidFill>
                  <a:schemeClr val="tx1"/>
                </a:solidFill>
                <a:effectLst/>
                <a:latin typeface="+mn-lt"/>
                <a:ea typeface="+mn-ea"/>
                <a:cs typeface="+mn-cs"/>
              </a:rPr>
              <a:t> in the Beneficiary module guide. A tooltip  is also displayed. Clicking on it opens additional guidelines with links to the </a:t>
            </a:r>
            <a:r>
              <a:rPr lang="en-US" sz="1200" b="0" i="0" kern="1200" dirty="0">
                <a:solidFill>
                  <a:schemeClr val="tx1"/>
                </a:solidFill>
                <a:effectLst/>
                <a:latin typeface="+mn-lt"/>
                <a:ea typeface="+mn-ea"/>
                <a:cs typeface="+mn-cs"/>
                <a:hlinkClick r:id="rId4"/>
              </a:rPr>
              <a:t>eLearning videos</a:t>
            </a:r>
            <a:r>
              <a:rPr lang="en-US" sz="1200" b="0" i="0" kern="1200" dirty="0">
                <a:solidFill>
                  <a:schemeClr val="tx1"/>
                </a:solidFill>
                <a:effectLst/>
                <a:latin typeface="+mn-lt"/>
                <a:ea typeface="+mn-ea"/>
                <a:cs typeface="+mn-cs"/>
              </a:rPr>
              <a:t> available on the topic. </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Actions</a:t>
            </a:r>
            <a:r>
              <a:rPr lang="en-US" sz="1200" b="0" i="0" kern="1200" dirty="0">
                <a:solidFill>
                  <a:schemeClr val="tx1"/>
                </a:solidFill>
                <a:effectLst/>
                <a:latin typeface="+mn-lt"/>
                <a:ea typeface="+mn-ea"/>
                <a:cs typeface="+mn-cs"/>
              </a:rPr>
              <a:t> section, where you can download the list of existing mobility activities/participations (or the empty template) to XLSX or CSV formats and import the files with the new and/or updated mobility activities.</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Import/Export status </a:t>
            </a:r>
            <a:r>
              <a:rPr lang="en-US" sz="1200" b="0" i="0" kern="1200" dirty="0">
                <a:solidFill>
                  <a:schemeClr val="tx1"/>
                </a:solidFill>
                <a:effectLst/>
                <a:latin typeface="+mn-lt"/>
                <a:ea typeface="+mn-ea"/>
                <a:cs typeface="+mn-cs"/>
              </a:rPr>
              <a:t>section, where you can view the import/export history and status. From here you also have access to the </a:t>
            </a:r>
            <a:r>
              <a:rPr lang="en-US" sz="1200" b="0" i="0" kern="1200" dirty="0">
                <a:solidFill>
                  <a:schemeClr val="tx1"/>
                </a:solidFill>
                <a:effectLst/>
                <a:latin typeface="+mn-lt"/>
                <a:ea typeface="+mn-ea"/>
                <a:cs typeface="+mn-cs"/>
                <a:hlinkClick r:id="rId5"/>
              </a:rPr>
              <a:t>import logs</a:t>
            </a:r>
            <a:r>
              <a:rPr lang="en-US" sz="1200" b="0" i="0" kern="1200" dirty="0">
                <a:solidFill>
                  <a:schemeClr val="tx1"/>
                </a:solidFill>
                <a:effectLst/>
                <a:latin typeface="+mn-lt"/>
                <a:ea typeface="+mn-ea"/>
                <a:cs typeface="+mn-cs"/>
              </a:rPr>
              <a:t>, providing details regarding the successful or failed imports. </a:t>
            </a:r>
          </a:p>
          <a:p>
            <a:r>
              <a:rPr lang="en-US" sz="1200" b="1" i="0" kern="1200" dirty="0">
                <a:solidFill>
                  <a:schemeClr val="tx1"/>
                </a:solidFill>
                <a:effectLst/>
                <a:latin typeface="+mn-lt"/>
                <a:ea typeface="+mn-ea"/>
                <a:cs typeface="+mn-cs"/>
              </a:rPr>
              <a:t>Import and Export statuses</a:t>
            </a:r>
          </a:p>
          <a:p>
            <a:r>
              <a:rPr lang="en-US" sz="1200" b="0" i="0" kern="1200" dirty="0">
                <a:solidFill>
                  <a:schemeClr val="tx1"/>
                </a:solidFill>
                <a:effectLst/>
                <a:latin typeface="+mn-lt"/>
                <a:ea typeface="+mn-ea"/>
                <a:cs typeface="+mn-cs"/>
              </a:rPr>
              <a:t>The export process has the following statuses, clearly indicated in the </a:t>
            </a:r>
            <a:r>
              <a:rPr lang="en-US" sz="1200" b="1" i="0" kern="1200" dirty="0">
                <a:solidFill>
                  <a:schemeClr val="tx1"/>
                </a:solidFill>
                <a:effectLst/>
                <a:latin typeface="+mn-lt"/>
                <a:ea typeface="+mn-ea"/>
                <a:cs typeface="+mn-cs"/>
              </a:rPr>
              <a:t>Status </a:t>
            </a:r>
            <a:r>
              <a:rPr lang="en-US" sz="1200" b="0" i="0" kern="1200" dirty="0">
                <a:solidFill>
                  <a:schemeClr val="tx1"/>
                </a:solidFill>
                <a:effectLst/>
                <a:latin typeface="+mn-lt"/>
                <a:ea typeface="+mn-ea"/>
                <a:cs typeface="+mn-cs"/>
              </a:rPr>
              <a:t>column:</a:t>
            </a:r>
          </a:p>
          <a:p>
            <a:r>
              <a:rPr lang="en-US" sz="1200" b="1" i="0" kern="1200" dirty="0">
                <a:solidFill>
                  <a:schemeClr val="tx1"/>
                </a:solidFill>
                <a:effectLst/>
                <a:latin typeface="+mn-lt"/>
                <a:ea typeface="+mn-ea"/>
                <a:cs typeface="+mn-cs"/>
              </a:rPr>
              <a:t>Requested </a:t>
            </a:r>
            <a:r>
              <a:rPr lang="en-US" sz="1200" b="0" i="0" kern="1200" dirty="0">
                <a:solidFill>
                  <a:schemeClr val="tx1"/>
                </a:solidFill>
                <a:effectLst/>
                <a:latin typeface="+mn-lt"/>
                <a:ea typeface="+mn-ea"/>
                <a:cs typeface="+mn-cs"/>
              </a:rPr>
              <a:t>- the user has requested the export by clicking on the </a:t>
            </a:r>
            <a:r>
              <a:rPr lang="en-US" sz="1200" b="1" i="0" kern="1200" dirty="0">
                <a:solidFill>
                  <a:schemeClr val="tx1"/>
                </a:solidFill>
                <a:effectLst/>
                <a:latin typeface="+mn-lt"/>
                <a:ea typeface="+mn-ea"/>
                <a:cs typeface="+mn-cs"/>
              </a:rPr>
              <a:t>Export</a:t>
            </a:r>
            <a:r>
              <a:rPr lang="en-US" sz="1200" b="0" i="0" kern="1200" dirty="0">
                <a:solidFill>
                  <a:schemeClr val="tx1"/>
                </a:solidFill>
                <a:effectLst/>
                <a:latin typeface="+mn-lt"/>
                <a:ea typeface="+mn-ea"/>
                <a:cs typeface="+mn-cs"/>
              </a:rPr>
              <a:t> button</a:t>
            </a:r>
          </a:p>
          <a:p>
            <a:r>
              <a:rPr lang="en-US" sz="1200" b="1" i="0" kern="1200" dirty="0">
                <a:solidFill>
                  <a:schemeClr val="tx1"/>
                </a:solidFill>
                <a:effectLst/>
                <a:latin typeface="+mn-lt"/>
                <a:ea typeface="+mn-ea"/>
                <a:cs typeface="+mn-cs"/>
              </a:rPr>
              <a:t>Processing </a:t>
            </a:r>
            <a:r>
              <a:rPr lang="en-US" sz="1200" b="0" i="0" kern="1200" dirty="0">
                <a:solidFill>
                  <a:schemeClr val="tx1"/>
                </a:solidFill>
                <a:effectLst/>
                <a:latin typeface="+mn-lt"/>
                <a:ea typeface="+mn-ea"/>
                <a:cs typeface="+mn-cs"/>
              </a:rPr>
              <a:t>- the export is in progress</a:t>
            </a:r>
          </a:p>
          <a:p>
            <a:r>
              <a:rPr lang="en-US" sz="1200" b="1" i="0" kern="1200" dirty="0">
                <a:solidFill>
                  <a:schemeClr val="tx1"/>
                </a:solidFill>
                <a:effectLst/>
                <a:latin typeface="+mn-lt"/>
                <a:ea typeface="+mn-ea"/>
                <a:cs typeface="+mn-cs"/>
              </a:rPr>
              <a:t>Exported </a:t>
            </a:r>
            <a:r>
              <a:rPr lang="en-US" sz="1200" b="0" i="0" kern="1200" dirty="0">
                <a:solidFill>
                  <a:schemeClr val="tx1"/>
                </a:solidFill>
                <a:effectLst/>
                <a:latin typeface="+mn-lt"/>
                <a:ea typeface="+mn-ea"/>
                <a:cs typeface="+mn-cs"/>
              </a:rPr>
              <a:t>- the export is completed and the file is ready to be downloaded</a:t>
            </a:r>
          </a:p>
          <a:p>
            <a:r>
              <a:rPr lang="en-US" sz="1200" b="0" i="0" kern="1200" dirty="0">
                <a:solidFill>
                  <a:schemeClr val="tx1"/>
                </a:solidFill>
                <a:effectLst/>
                <a:latin typeface="+mn-lt"/>
                <a:ea typeface="+mn-ea"/>
                <a:cs typeface="+mn-cs"/>
              </a:rPr>
              <a:t>The import process has the following statuses:</a:t>
            </a:r>
          </a:p>
          <a:p>
            <a:r>
              <a:rPr lang="en-US" sz="1200" b="1" i="0" kern="1200" dirty="0">
                <a:solidFill>
                  <a:schemeClr val="tx1"/>
                </a:solidFill>
                <a:effectLst/>
                <a:latin typeface="+mn-lt"/>
                <a:ea typeface="+mn-ea"/>
                <a:cs typeface="+mn-cs"/>
              </a:rPr>
              <a:t>Requested </a:t>
            </a:r>
            <a:r>
              <a:rPr lang="en-US" sz="1200" b="0" i="0" kern="1200" dirty="0">
                <a:solidFill>
                  <a:schemeClr val="tx1"/>
                </a:solidFill>
                <a:effectLst/>
                <a:latin typeface="+mn-lt"/>
                <a:ea typeface="+mn-ea"/>
                <a:cs typeface="+mn-cs"/>
              </a:rPr>
              <a:t>- the user has triggered the file import by uploading the file</a:t>
            </a:r>
          </a:p>
          <a:p>
            <a:r>
              <a:rPr lang="en-US" sz="1200" b="1" i="0" kern="1200" dirty="0">
                <a:solidFill>
                  <a:schemeClr val="tx1"/>
                </a:solidFill>
                <a:effectLst/>
                <a:latin typeface="+mn-lt"/>
                <a:ea typeface="+mn-ea"/>
                <a:cs typeface="+mn-cs"/>
              </a:rPr>
              <a:t>Processing </a:t>
            </a:r>
            <a:r>
              <a:rPr lang="en-US" sz="1200" b="0" i="0" kern="1200" dirty="0">
                <a:solidFill>
                  <a:schemeClr val="tx1"/>
                </a:solidFill>
                <a:effectLst/>
                <a:latin typeface="+mn-lt"/>
                <a:ea typeface="+mn-ea"/>
                <a:cs typeface="+mn-cs"/>
              </a:rPr>
              <a:t>- the file has been validated against business rules and the import is in progress</a:t>
            </a:r>
          </a:p>
          <a:p>
            <a:r>
              <a:rPr lang="en-US" sz="1200" b="1" i="0" kern="1200" dirty="0">
                <a:solidFill>
                  <a:schemeClr val="tx1"/>
                </a:solidFill>
                <a:effectLst/>
                <a:latin typeface="+mn-lt"/>
                <a:ea typeface="+mn-ea"/>
                <a:cs typeface="+mn-cs"/>
              </a:rPr>
              <a:t>Imported </a:t>
            </a:r>
            <a:r>
              <a:rPr lang="en-US" sz="1200" b="0" i="0" kern="1200" dirty="0">
                <a:solidFill>
                  <a:schemeClr val="tx1"/>
                </a:solidFill>
                <a:effectLst/>
                <a:latin typeface="+mn-lt"/>
                <a:ea typeface="+mn-ea"/>
                <a:cs typeface="+mn-cs"/>
              </a:rPr>
              <a:t>- all records were successfully imported</a:t>
            </a:r>
          </a:p>
          <a:p>
            <a:r>
              <a:rPr lang="en-US" sz="1200" b="1" i="0" kern="1200" dirty="0">
                <a:solidFill>
                  <a:schemeClr val="tx1"/>
                </a:solidFill>
                <a:effectLst/>
                <a:latin typeface="+mn-lt"/>
                <a:ea typeface="+mn-ea"/>
                <a:cs typeface="+mn-cs"/>
              </a:rPr>
              <a:t>Error </a:t>
            </a:r>
            <a:r>
              <a:rPr lang="en-US" sz="1200" b="0" i="0" kern="1200" dirty="0">
                <a:solidFill>
                  <a:schemeClr val="tx1"/>
                </a:solidFill>
                <a:effectLst/>
                <a:latin typeface="+mn-lt"/>
                <a:ea typeface="+mn-ea"/>
                <a:cs typeface="+mn-cs"/>
              </a:rPr>
              <a:t>- the import file contains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fld id="{A6E391FE-B806-4822-A92E-582FE18C2E39}" type="slidenum">
              <a:rPr lang="en-US" smtClean="0"/>
              <a:t>40</a:t>
            </a:fld>
            <a:endParaRPr lang="en-US"/>
          </a:p>
        </p:txBody>
      </p:sp>
    </p:spTree>
    <p:extLst>
      <p:ext uri="{BB962C8B-B14F-4D97-AF65-F5344CB8AC3E}">
        <p14:creationId xmlns:p14="http://schemas.microsoft.com/office/powerpoint/2010/main" val="25252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97EA-C2E5-33B3-0183-757747195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51D08-5BAC-0752-75AA-3AF68588E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CFDB2-CDAC-9B19-2A5B-843B98623B1D}"/>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45E2BD05-68BB-AADD-4FED-CC79BECBBA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869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endParaRPr lang="el-GR" dirty="0"/>
          </a:p>
        </p:txBody>
      </p:sp>
      <p:sp>
        <p:nvSpPr>
          <p:cNvPr id="4" name="Slide Number Placeholder 3"/>
          <p:cNvSpPr>
            <a:spLocks noGrp="1"/>
          </p:cNvSpPr>
          <p:nvPr>
            <p:ph type="sldNum" sz="quarter" idx="10"/>
          </p:nvPr>
        </p:nvSpPr>
        <p:spPr/>
        <p:txBody>
          <a:bodyPr/>
          <a:lstStyle/>
          <a:p>
            <a:fld id="{A6E391FE-B806-4822-A92E-582FE18C2E39}" type="slidenum">
              <a:rPr lang="en-US" smtClean="0"/>
              <a:t>41</a:t>
            </a:fld>
            <a:endParaRPr lang="en-US"/>
          </a:p>
        </p:txBody>
      </p:sp>
    </p:spTree>
    <p:extLst>
      <p:ext uri="{BB962C8B-B14F-4D97-AF65-F5344CB8AC3E}">
        <p14:creationId xmlns:p14="http://schemas.microsoft.com/office/powerpoint/2010/main" val="89604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F26D6-D955-6F3F-E0BB-ACA40A389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5B26F-6D6C-BCC9-438C-4B22346D6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173E1-CA77-4F05-CA07-4229A9FDD5AA}"/>
              </a:ext>
            </a:extLst>
          </p:cNvPr>
          <p:cNvSpPr>
            <a:spLocks noGrp="1"/>
          </p:cNvSpPr>
          <p:nvPr>
            <p:ph type="body" idx="1"/>
          </p:nvPr>
        </p:nvSpPr>
        <p:spPr/>
        <p:txBody>
          <a:bodyPr/>
          <a:lstStyle/>
          <a:p>
            <a:r>
              <a:rPr lang="el-GR" b="1" u="sng" dirty="0">
                <a:solidFill>
                  <a:srgbClr val="FF0000"/>
                </a:solidFill>
              </a:rPr>
              <a:t>ΣΗΜΑΝΤΙΚΑ</a:t>
            </a:r>
            <a:r>
              <a:rPr lang="en-US" b="1" u="sng" dirty="0">
                <a:solidFill>
                  <a:srgbClr val="FF0000"/>
                </a:solidFill>
              </a:rPr>
              <a:t>: </a:t>
            </a:r>
            <a:endParaRPr lang="el-GR" b="1" u="sng" dirty="0">
              <a:solidFill>
                <a:srgbClr val="FF0000"/>
              </a:solidFill>
            </a:endParaRPr>
          </a:p>
          <a:p>
            <a:endParaRPr lang="el-GR" b="1" dirty="0"/>
          </a:p>
          <a:p>
            <a:pPr marL="228600" indent="-228600">
              <a:buFont typeface="+mj-lt"/>
              <a:buAutoNum type="arabicPeriod"/>
            </a:pPr>
            <a:r>
              <a:rPr lang="el-GR" dirty="0"/>
              <a:t>Κατά την </a:t>
            </a:r>
            <a:r>
              <a:rPr lang="el-GR" b="1" dirty="0"/>
              <a:t>αποθήκευση</a:t>
            </a:r>
            <a:r>
              <a:rPr lang="el-GR" dirty="0"/>
              <a:t> των </a:t>
            </a:r>
            <a:r>
              <a:rPr lang="en-US" dirty="0"/>
              <a:t>applicable rates</a:t>
            </a:r>
            <a:r>
              <a:rPr lang="el-GR" dirty="0"/>
              <a:t>, εμφανίζεται μήνυμα με την επιλογή επιβεβαίωσης ή ακύρωσης της ενέργειας αποθήκευσης. Εάν επιλέξετε </a:t>
            </a:r>
            <a:r>
              <a:rPr lang="el-GR" b="1" dirty="0"/>
              <a:t>αποθήκευση</a:t>
            </a:r>
            <a:r>
              <a:rPr lang="el-GR" dirty="0"/>
              <a:t>, τότε οι τιμές αποθηκεύονται στην εφαρμογή </a:t>
            </a:r>
            <a:r>
              <a:rPr lang="el-GR" b="1" dirty="0"/>
              <a:t>και η οθόνη κλειδώνει</a:t>
            </a:r>
            <a:r>
              <a:rPr lang="el-GR" dirty="0"/>
              <a:t>.</a:t>
            </a:r>
          </a:p>
          <a:p>
            <a:pPr marL="228600" indent="-228600">
              <a:buFont typeface="+mj-lt"/>
              <a:buAutoNum type="arabicPeriod"/>
            </a:pPr>
            <a:endParaRPr lang="el-GR" dirty="0"/>
          </a:p>
          <a:p>
            <a:pPr marL="228600" indent="-228600">
              <a:buFont typeface="+mj-lt"/>
              <a:buAutoNum type="arabicPeriod"/>
            </a:pPr>
            <a:r>
              <a:rPr lang="el-GR" b="1" dirty="0"/>
              <a:t>Μόνο η ΕΥ μπορεί να ξεκλειδώσει τη φόρμα ρύθμισης των τιμών</a:t>
            </a:r>
            <a:r>
              <a:rPr lang="el-GR" dirty="0"/>
              <a:t>, όταν υπάρχουν αλλαγές στο εύρος τιμών που έχει ορίσει η ΕΥ κεντρικά κατά τη διάρκεια του έτους πρόσκλησης. </a:t>
            </a:r>
          </a:p>
          <a:p>
            <a:pPr marL="228600" indent="-228600">
              <a:buFont typeface="+mj-lt"/>
              <a:buAutoNum type="arabicPeriod"/>
            </a:pPr>
            <a:endParaRPr lang="en-US" dirty="0"/>
          </a:p>
          <a:p>
            <a:pPr marL="228600" indent="-228600">
              <a:buFont typeface="+mj-lt"/>
              <a:buAutoNum type="arabicPeriod"/>
            </a:pPr>
            <a:r>
              <a:rPr lang="el-GR" dirty="0"/>
              <a:t>Εάν ο Δικαιούχος αλλάξει το δηλωμένο ποσοστό, όλες οι κινητικότητες σε εκείνη την έκδοση του σχεδίου θα </a:t>
            </a:r>
            <a:r>
              <a:rPr lang="el-GR" b="1" dirty="0" err="1"/>
              <a:t>επαναϋπολογιστούν</a:t>
            </a:r>
            <a:r>
              <a:rPr lang="el-GR" b="1" dirty="0"/>
              <a:t> αυτόματα</a:t>
            </a:r>
            <a:r>
              <a:rPr lang="el-GR" dirty="0"/>
              <a:t> και τα δηλωθέντα ποσά θα </a:t>
            </a:r>
            <a:r>
              <a:rPr lang="el-GR" b="1" dirty="0"/>
              <a:t>ενημερωθούν</a:t>
            </a:r>
            <a:r>
              <a:rPr lang="el-GR" dirty="0"/>
              <a:t>, </a:t>
            </a:r>
            <a:r>
              <a:rPr lang="el-GR" b="1" dirty="0"/>
              <a:t>μόνο εφόσον η έκδοση του σχεδίου παραμένει ανοιχτή</a:t>
            </a:r>
            <a:r>
              <a:rPr lang="el-GR" dirty="0"/>
              <a:t>.</a:t>
            </a:r>
          </a:p>
          <a:p>
            <a:pPr marL="228600" indent="-228600">
              <a:buFont typeface="+mj-lt"/>
              <a:buAutoNum type="arabicPeriod"/>
            </a:pPr>
            <a:endParaRPr lang="en-US" dirty="0">
              <a:highlight>
                <a:srgbClr val="FFFF00"/>
              </a:highlight>
            </a:endParaRPr>
          </a:p>
          <a:p>
            <a:pPr marL="228600" indent="-228600">
              <a:buFont typeface="+mj-lt"/>
              <a:buAutoNum type="arabicPeriod"/>
            </a:pPr>
            <a:r>
              <a:rPr lang="el-GR" dirty="0"/>
              <a:t>Η κατάσταση της κινητικότητας </a:t>
            </a:r>
            <a:r>
              <a:rPr lang="el-GR" b="1" dirty="0"/>
              <a:t>δεν θα αλλάξει</a:t>
            </a:r>
            <a:r>
              <a:rPr lang="el-GR" dirty="0"/>
              <a:t> μετά την ενημέρωση των τιμών, παραμένει όπως είχε καταχωρηθεί (</a:t>
            </a:r>
            <a:r>
              <a:rPr lang="el-GR" b="1" dirty="0"/>
              <a:t>Πρόχειρο / Ολοκληρωμένο</a:t>
            </a:r>
            <a:r>
              <a:rPr lang="el-GR" dirty="0"/>
              <a:t>).</a:t>
            </a:r>
            <a:endParaRPr lang="en-US" b="0" i="0" dirty="0">
              <a:solidFill>
                <a:srgbClr val="172B4D"/>
              </a:solidFill>
              <a:effectLst/>
              <a:latin typeface="-apple-system"/>
            </a:endParaRPr>
          </a:p>
          <a:p>
            <a:endParaRPr lang="el-GR" dirty="0"/>
          </a:p>
        </p:txBody>
      </p:sp>
      <p:sp>
        <p:nvSpPr>
          <p:cNvPr id="4" name="Slide Number Placeholder 3">
            <a:extLst>
              <a:ext uri="{FF2B5EF4-FFF2-40B4-BE49-F238E27FC236}">
                <a16:creationId xmlns:a16="http://schemas.microsoft.com/office/drawing/2014/main" id="{B7257623-7CBA-D67E-7DAE-F6DD051D2EE9}"/>
              </a:ext>
            </a:extLst>
          </p:cNvPr>
          <p:cNvSpPr>
            <a:spLocks noGrp="1"/>
          </p:cNvSpPr>
          <p:nvPr>
            <p:ph type="sldNum" sz="quarter" idx="10"/>
          </p:nvPr>
        </p:nvSpPr>
        <p:spPr/>
        <p:txBody>
          <a:bodyPr/>
          <a:lstStyle/>
          <a:p>
            <a:fld id="{A6E391FE-B806-4822-A92E-582FE18C2E39}" type="slidenum">
              <a:rPr lang="en-US" smtClean="0"/>
              <a:t>42</a:t>
            </a:fld>
            <a:endParaRPr lang="en-US"/>
          </a:p>
        </p:txBody>
      </p:sp>
    </p:spTree>
    <p:extLst>
      <p:ext uri="{BB962C8B-B14F-4D97-AF65-F5344CB8AC3E}">
        <p14:creationId xmlns:p14="http://schemas.microsoft.com/office/powerpoint/2010/main" val="3683100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6E391FE-B806-4822-A92E-582FE18C2E39}" type="slidenum">
              <a:rPr lang="en-US" smtClean="0"/>
              <a:t>43</a:t>
            </a:fld>
            <a:endParaRPr lang="en-US"/>
          </a:p>
        </p:txBody>
      </p:sp>
    </p:spTree>
    <p:extLst>
      <p:ext uri="{BB962C8B-B14F-4D97-AF65-F5344CB8AC3E}">
        <p14:creationId xmlns:p14="http://schemas.microsoft.com/office/powerpoint/2010/main" val="3387232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E391FE-B806-4822-A92E-582FE18C2E39}" type="slidenum">
              <a:rPr lang="en-US" smtClean="0"/>
              <a:t>44</a:t>
            </a:fld>
            <a:endParaRPr lang="en-US"/>
          </a:p>
        </p:txBody>
      </p:sp>
    </p:spTree>
    <p:extLst>
      <p:ext uri="{BB962C8B-B14F-4D97-AF65-F5344CB8AC3E}">
        <p14:creationId xmlns:p14="http://schemas.microsoft.com/office/powerpoint/2010/main" val="102201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Η είσοδος στην πλατφόρμα </a:t>
            </a:r>
            <a:endParaRPr lang="en-US"/>
          </a:p>
        </p:txBody>
      </p:sp>
      <p:sp>
        <p:nvSpPr>
          <p:cNvPr id="4" name="Slide Number Placeholder 3"/>
          <p:cNvSpPr>
            <a:spLocks noGrp="1"/>
          </p:cNvSpPr>
          <p:nvPr>
            <p:ph type="sldNum" sz="quarter" idx="5"/>
          </p:nvPr>
        </p:nvSpPr>
        <p:spPr/>
        <p:txBody>
          <a:bodyPr/>
          <a:lstStyle/>
          <a:p>
            <a:fld id="{A6E391FE-B806-4822-A92E-582FE18C2E39}" type="slidenum">
              <a:rPr lang="en-US" smtClean="0"/>
              <a:t>5</a:t>
            </a:fld>
            <a:endParaRPr lang="en-US"/>
          </a:p>
        </p:txBody>
      </p:sp>
    </p:spTree>
    <p:extLst>
      <p:ext uri="{BB962C8B-B14F-4D97-AF65-F5344CB8AC3E}">
        <p14:creationId xmlns:p14="http://schemas.microsoft.com/office/powerpoint/2010/main" val="33706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στοιχεία εισόδου (τα </a:t>
            </a:r>
            <a:r>
              <a:rPr lang="en-GB" dirty="0"/>
              <a:t>credentials) </a:t>
            </a:r>
            <a:r>
              <a:rPr lang="el-GR" dirty="0"/>
              <a:t>κάθε </a:t>
            </a:r>
            <a:r>
              <a:rPr lang="en-GB" dirty="0"/>
              <a:t>EU Login Account </a:t>
            </a:r>
            <a:r>
              <a:rPr lang="el-GR" dirty="0"/>
              <a:t>είναι ένα </a:t>
            </a:r>
            <a:r>
              <a:rPr lang="en-GB" dirty="0"/>
              <a:t>email </a:t>
            </a:r>
            <a:r>
              <a:rPr lang="el-GR" dirty="0"/>
              <a:t>και ένας κωδικός</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382329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410380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427721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761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ikis.ec.europa.eu/spaces/NAITDOC/pages/102630987/How+to+link+BIP+Blended+intensive+programme+to+a+mobility+activit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webgate.ec.europa.eu/erasmus-esc/index/organisations/register-my-organisa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ikis.ec.europa.eu/spaces/NAITDOC/pages/33529367/EU+Login+-+European+Commission+Authentication+Service" TargetMode="External"/><Relationship Id="rId5"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4" Type="http://schemas.openxmlformats.org/officeDocument/2006/relationships/hyperlink" Target="https://wikis.ec.europa.eu/spaces/NAITDOC/pages/33530868/Organisation+Registration+Gu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hyperlink" Target="https://wikis.ec.europa.eu/spaces/NAITDOC/pages/86966848/Manage+participant+reports+in+project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6.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7.pn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hyperlink" Target="https://wikis.ec.europa.eu/spaces/NAITDOC/pages/33529367/EU+Login+-+European+Commission+Authentication+Servi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mthchristou@idep.org.cy"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mailto:sleonidou@idep.org.cy"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ebgate.ec.europa.eu/erasmus-esc/inde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ebgate.ec.europa.eu/erasmus-esc/inde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7623" y="1110905"/>
            <a:ext cx="11455937" cy="453662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1900" b="1">
                <a:solidFill>
                  <a:srgbClr val="93436B"/>
                </a:solidFill>
                <a:latin typeface="Century Gothic" panose="020B0502020202020204" pitchFamily="34" charset="0"/>
                <a:cs typeface="Calibri" pitchFamily="34" charset="0"/>
              </a:rPr>
              <a:t>Η ΠΑΡΟΥΣΙΑΣΗ ΠΟΥ ΘΑ ΑΚΟΛΟΥΘΗΣΕΙ ΘΑ ΜΑΓΝΗΤΟΣΚΟΠΕΙΤΑΙ</a:t>
            </a:r>
            <a:r>
              <a:rPr lang="el-GR" sz="1900">
                <a:solidFill>
                  <a:srgbClr val="93436B"/>
                </a:solidFill>
                <a:latin typeface="Century Gothic" panose="020B0502020202020204" pitchFamily="34" charset="0"/>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1900">
              <a:latin typeface="Century Gothic" panose="020B0502020202020204" pitchFamily="34" charset="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1900">
                <a:latin typeface="Century Gothic" panose="020B0502020202020204" pitchFamily="34" charset="0"/>
                <a:cs typeface="Calibri" pitchFamily="34" charset="0"/>
              </a:rPr>
              <a:t>ΟΙ ΕΡΩΤΗΣΕΙΣ ΠΟΥ ΘΑ ΥΠΟΒΑΛΛΟΝΤΑΙ ΜΕΣΩ </a:t>
            </a:r>
            <a:r>
              <a:rPr lang="en-GB" sz="1900">
                <a:latin typeface="Century Gothic" panose="020B0502020202020204" pitchFamily="34" charset="0"/>
                <a:cs typeface="Calibri" pitchFamily="34" charset="0"/>
              </a:rPr>
              <a:t>CHAT</a:t>
            </a:r>
            <a:r>
              <a:rPr lang="el-GR" sz="1900">
                <a:latin typeface="Century Gothic" panose="020B0502020202020204" pitchFamily="34" charset="0"/>
                <a:cs typeface="Calibri" pitchFamily="34" charset="0"/>
              </a:rPr>
              <a:t>, ΚΑΤΑ ΤΗ ΔΙΑΡΚΕΙΑ ΤΗΣ ΠΑΡΟΥΣΙΑΣΗΣ,</a:t>
            </a:r>
            <a:r>
              <a:rPr lang="en-GB" sz="1900">
                <a:latin typeface="Century Gothic" panose="020B0502020202020204" pitchFamily="34" charset="0"/>
                <a:cs typeface="Calibri" pitchFamily="34" charset="0"/>
              </a:rPr>
              <a:t> </a:t>
            </a:r>
            <a:r>
              <a:rPr lang="el-GR" sz="1900" u="sng">
                <a:latin typeface="Century Gothic" panose="020B0502020202020204" pitchFamily="34" charset="0"/>
                <a:cs typeface="Calibri" pitchFamily="34" charset="0"/>
              </a:rPr>
              <a:t>ΔΕ ΘΑ ΦΑΙΝΟΝΤΑΙ</a:t>
            </a:r>
            <a:r>
              <a:rPr lang="el-GR" sz="1900">
                <a:latin typeface="Century Gothic" panose="020B0502020202020204" pitchFamily="34" charset="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1900">
              <a:latin typeface="Century Gothic" panose="020B0502020202020204" pitchFamily="34" charset="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1900">
                <a:latin typeface="Century Gothic" panose="020B0502020202020204" pitchFamily="34" charset="0"/>
                <a:cs typeface="Calibri" pitchFamily="34" charset="0"/>
              </a:rPr>
              <a:t>ΟΙ ΕΡΩΤΗΣΕΙΣ ΠΟΥ ΘΑ ΥΠΟΒΑΛΛΟΝΤΑΙ ΠΡΟΦΟΡΙΚΑ, ΚΑΤΑ ΤΗ ΔΙΑΡΚΕΙΑ ΤΗΣ ΠΑΡΟΥΣΙΑΣΗΣ, </a:t>
            </a:r>
            <a:r>
              <a:rPr lang="el-GR" sz="1900" u="sng">
                <a:latin typeface="Century Gothic" panose="020B0502020202020204" pitchFamily="34" charset="0"/>
                <a:cs typeface="Calibri" pitchFamily="34" charset="0"/>
              </a:rPr>
              <a:t>ΘΑ ΦΑΙΝΟΝΤΑΙ</a:t>
            </a:r>
            <a:r>
              <a:rPr lang="el-GR" sz="1900">
                <a:latin typeface="Century Gothic" panose="020B0502020202020204" pitchFamily="34" charset="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1900">
              <a:latin typeface="Century Gothic" panose="020B0502020202020204" pitchFamily="34" charset="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1900">
                <a:latin typeface="Century Gothic" panose="020B0502020202020204" pitchFamily="34" charset="0"/>
                <a:cs typeface="Calibri" pitchFamily="34" charset="0"/>
              </a:rPr>
              <a:t>ΘΑ ΔΟΘΕΙ ΕΥΛΟΓΟΣ ΧΡΟΝΟΣ ΓΙΑ ΥΠΟΒΟΛΗ ΕΡΩΤΗΣΕΩΝ, ΑΦΟΥ ΟΛΟΚΛΗΡΩΘΕΙ Η ΠΑΡΟΥΣΙΑΣΗ. </a:t>
            </a:r>
            <a:r>
              <a:rPr lang="el-GR" sz="1900" b="1">
                <a:latin typeface="Century Gothic" panose="020B0502020202020204" pitchFamily="34" charset="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1900" b="1">
              <a:latin typeface="Century Gothic" panose="020B0502020202020204" pitchFamily="34" charset="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1900" b="1">
                <a:latin typeface="Century Gothic" panose="020B0502020202020204" pitchFamily="34" charset="0"/>
                <a:cs typeface="Calibri" pitchFamily="34" charset="0"/>
              </a:rPr>
              <a:t>ΟΣΟΙ ΥΠΟΒΑΛΕΤΕ ΠΡΟΦΟΡΙΚΑ ΕΡΩΤΗΜΑΤΑ, ΚΑΤΑ ΤΗ ΔΙΑΡΚΕΙΑ ΤΗΣ ΠΑΡΟΥΣΙΑΣΗΣ ΚΑΙ ΟΧΙ ΜΕ ΤΟ ΠΕΡΑΣ ΤΗΣ, </a:t>
            </a:r>
            <a:r>
              <a:rPr lang="el-GR" sz="1900" b="1">
                <a:solidFill>
                  <a:srgbClr val="93436B"/>
                </a:solidFill>
                <a:latin typeface="Century Gothic" panose="020B0502020202020204" pitchFamily="34" charset="0"/>
                <a:cs typeface="Calibri" pitchFamily="34" charset="0"/>
              </a:rPr>
              <a:t>ΠΑΡΕΧΕΤΕ ΑΥΤΟΜΑΤΑ ΤΗ ΣΥΓΚΑΤΑΘΕΣΗ ΣΑΣ ΣΤΟ ΙΔΕΠ ΔΙΑ ΒΙΟΥ ΜΑΘΗΣΗΣ ΓΙΑ ΠΡΟΒΟΛΗ ΤΩΝ ΠΡΟΣΩΠΙΚΩΝ ΣΑΣ ΔΕΔΟΜΕΝΩΝ</a:t>
            </a:r>
            <a:r>
              <a:rPr lang="en-GB" sz="1900" b="1">
                <a:solidFill>
                  <a:srgbClr val="93436B"/>
                </a:solidFill>
                <a:latin typeface="Century Gothic" panose="020B0502020202020204" pitchFamily="34" charset="0"/>
                <a:cs typeface="Calibri" pitchFamily="34" charset="0"/>
              </a:rPr>
              <a:t> </a:t>
            </a:r>
            <a:r>
              <a:rPr lang="el-GR" sz="1900" b="1">
                <a:solidFill>
                  <a:srgbClr val="93436B"/>
                </a:solidFill>
                <a:latin typeface="Century Gothic" panose="020B0502020202020204" pitchFamily="34" charset="0"/>
                <a:cs typeface="Calibri" pitchFamily="34" charset="0"/>
              </a:rPr>
              <a:t>ΣΤΟ ΜΑΓΝΗΤΟΣΚΟΠΗΜΕΝΟ ΑΡΧΕΙΟ</a:t>
            </a:r>
            <a:endParaRPr lang="en-GB" sz="1900" b="1">
              <a:solidFill>
                <a:srgbClr val="93436B"/>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276609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612671" y="41698"/>
            <a:ext cx="10684042" cy="523220"/>
          </a:xfrm>
          <a:prstGeom prst="rect">
            <a:avLst/>
          </a:prstGeom>
          <a:noFill/>
        </p:spPr>
        <p:txBody>
          <a:bodyPr wrap="square" rtlCol="0">
            <a:spAutoFit/>
          </a:bodyPr>
          <a:lstStyle/>
          <a:p>
            <a:pPr algn="ctr">
              <a:defRPr/>
            </a:pPr>
            <a:r>
              <a:rPr lang="en-US" sz="2800" b="1">
                <a:solidFill>
                  <a:schemeClr val="bg1"/>
                </a:solidFill>
                <a:latin typeface="Century Gothic" panose="020B0502020202020204" pitchFamily="34" charset="0"/>
              </a:rPr>
              <a:t>My Projects</a:t>
            </a:r>
            <a:r>
              <a:rPr lang="el-GR" sz="2800" b="1">
                <a:solidFill>
                  <a:schemeClr val="bg1"/>
                </a:solidFill>
                <a:latin typeface="Century Gothic" panose="020B0502020202020204" pitchFamily="34" charset="0"/>
              </a:rPr>
              <a:t> (</a:t>
            </a:r>
            <a:r>
              <a:rPr lang="en-US" sz="2800" b="1">
                <a:solidFill>
                  <a:schemeClr val="bg1"/>
                </a:solidFill>
                <a:latin typeface="Century Gothic" panose="020B0502020202020204" pitchFamily="34" charset="0"/>
              </a:rPr>
              <a:t>Beneficiary Module)</a:t>
            </a:r>
            <a:endParaRPr lang="en-GB" sz="2800" b="1">
              <a:solidFill>
                <a:schemeClr val="bg1"/>
              </a:solidFill>
              <a:latin typeface="Century Gothic" panose="020B0502020202020204" pitchFamily="34" charset="0"/>
            </a:endParaRPr>
          </a:p>
        </p:txBody>
      </p:sp>
      <p:sp>
        <p:nvSpPr>
          <p:cNvPr id="3" name="Rectangle 2"/>
          <p:cNvSpPr/>
          <p:nvPr/>
        </p:nvSpPr>
        <p:spPr>
          <a:xfrm>
            <a:off x="572868" y="772668"/>
            <a:ext cx="10981823" cy="507831"/>
          </a:xfrm>
          <a:prstGeom prst="rect">
            <a:avLst/>
          </a:prstGeom>
        </p:spPr>
        <p:txBody>
          <a:bodyPr wrap="square">
            <a:spAutoFit/>
          </a:bodyPr>
          <a:lstStyle/>
          <a:p>
            <a:pPr>
              <a:lnSpc>
                <a:spcPct val="150000"/>
              </a:lnSpc>
            </a:pPr>
            <a:r>
              <a:rPr lang="el-GR" b="1">
                <a:solidFill>
                  <a:schemeClr val="accent2">
                    <a:lumMod val="75000"/>
                  </a:schemeClr>
                </a:solidFill>
                <a:latin typeface="Verdana" panose="020B0604030504040204" pitchFamily="34" charset="0"/>
                <a:ea typeface="Verdana" panose="020B0604030504040204" pitchFamily="34" charset="0"/>
              </a:rPr>
              <a:t>Μέσω του ΒΜ, θα έχετε τη δυνατότητα να εκτελείτε τις πιο κάτω ενέργειες:</a:t>
            </a:r>
          </a:p>
        </p:txBody>
      </p:sp>
      <p:graphicFrame>
        <p:nvGraphicFramePr>
          <p:cNvPr id="6" name="Diagram 5"/>
          <p:cNvGraphicFramePr/>
          <p:nvPr>
            <p:extLst>
              <p:ext uri="{D42A27DB-BD31-4B8C-83A1-F6EECF244321}">
                <p14:modId xmlns:p14="http://schemas.microsoft.com/office/powerpoint/2010/main" val="470553239"/>
              </p:ext>
            </p:extLst>
          </p:nvPr>
        </p:nvGraphicFramePr>
        <p:xfrm>
          <a:off x="266007" y="1488249"/>
          <a:ext cx="11754197" cy="5020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3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
            <a:ext cx="12166091" cy="6850379"/>
          </a:xfrm>
          <a:prstGeom prst="rect">
            <a:avLst/>
          </a:prstGeom>
        </p:spPr>
      </p:pic>
      <p:pic>
        <p:nvPicPr>
          <p:cNvPr id="3" name="object 3"/>
          <p:cNvPicPr/>
          <p:nvPr/>
        </p:nvPicPr>
        <p:blipFill>
          <a:blip r:embed="rId3" cstate="print"/>
          <a:stretch>
            <a:fillRect/>
          </a:stretch>
        </p:blipFill>
        <p:spPr>
          <a:xfrm>
            <a:off x="0" y="7624"/>
            <a:ext cx="12192000" cy="6857996"/>
          </a:xfrm>
          <a:prstGeom prst="rect">
            <a:avLst/>
          </a:prstGeom>
        </p:spPr>
      </p:pic>
      <p:sp>
        <p:nvSpPr>
          <p:cNvPr id="5" name="object 5"/>
          <p:cNvSpPr txBox="1"/>
          <p:nvPr/>
        </p:nvSpPr>
        <p:spPr>
          <a:xfrm>
            <a:off x="855407" y="1100922"/>
            <a:ext cx="9969909" cy="4216539"/>
          </a:xfrm>
          <a:prstGeom prst="rect">
            <a:avLst/>
          </a:prstGeom>
        </p:spPr>
        <p:txBody>
          <a:bodyPr vert="horz" wrap="square" lIns="0" tIns="12700" rIns="0" bIns="0" rtlCol="0">
            <a:spAutoFit/>
          </a:bodyPr>
          <a:lstStyle/>
          <a:p>
            <a:pPr marL="299085" marR="5080" indent="-287020" algn="just">
              <a:lnSpc>
                <a:spcPct val="150000"/>
              </a:lnSpc>
              <a:spcBef>
                <a:spcPts val="100"/>
              </a:spcBef>
              <a:buFont typeface="Wingdings" panose="05000000000000000000" pitchFamily="2" charset="2"/>
              <a:buChar char="q"/>
              <a:tabLst>
                <a:tab pos="299085" algn="l"/>
                <a:tab pos="300355" algn="l"/>
              </a:tabLst>
            </a:pPr>
            <a:r>
              <a:rPr sz="1600" dirty="0">
                <a:solidFill>
                  <a:srgbClr val="404040"/>
                </a:solidFill>
                <a:latin typeface="Verdana"/>
                <a:cs typeface="Verdana"/>
              </a:rPr>
              <a:t>	</a:t>
            </a:r>
            <a:r>
              <a:rPr sz="1600" dirty="0" err="1">
                <a:solidFill>
                  <a:srgbClr val="404040"/>
                </a:solidFill>
                <a:latin typeface="Verdana"/>
                <a:cs typeface="Verdana"/>
              </a:rPr>
              <a:t>Όλες</a:t>
            </a:r>
            <a:r>
              <a:rPr sz="1600" spc="5" dirty="0">
                <a:solidFill>
                  <a:srgbClr val="404040"/>
                </a:solidFill>
                <a:latin typeface="Verdana"/>
                <a:cs typeface="Verdana"/>
              </a:rPr>
              <a:t> </a:t>
            </a:r>
            <a:r>
              <a:rPr sz="1600" dirty="0" err="1">
                <a:solidFill>
                  <a:srgbClr val="404040"/>
                </a:solidFill>
                <a:latin typeface="Verdana"/>
                <a:cs typeface="Verdana"/>
              </a:rPr>
              <a:t>οι</a:t>
            </a:r>
            <a:r>
              <a:rPr sz="1600" spc="20" dirty="0">
                <a:solidFill>
                  <a:srgbClr val="404040"/>
                </a:solidFill>
                <a:latin typeface="Verdana"/>
                <a:cs typeface="Verdana"/>
              </a:rPr>
              <a:t> </a:t>
            </a:r>
            <a:r>
              <a:rPr sz="1600" dirty="0">
                <a:solidFill>
                  <a:srgbClr val="404040"/>
                </a:solidFill>
                <a:latin typeface="Verdana"/>
                <a:cs typeface="Verdana"/>
              </a:rPr>
              <a:t>επα</a:t>
            </a:r>
            <a:r>
              <a:rPr sz="1600" dirty="0" err="1">
                <a:solidFill>
                  <a:srgbClr val="404040"/>
                </a:solidFill>
                <a:latin typeface="Verdana"/>
                <a:cs typeface="Verdana"/>
              </a:rPr>
              <a:t>φές</a:t>
            </a:r>
            <a:r>
              <a:rPr sz="1600" spc="25" dirty="0">
                <a:solidFill>
                  <a:srgbClr val="404040"/>
                </a:solidFill>
                <a:latin typeface="Verdana"/>
                <a:cs typeface="Verdana"/>
              </a:rPr>
              <a:t> </a:t>
            </a:r>
            <a:r>
              <a:rPr sz="1600" dirty="0">
                <a:solidFill>
                  <a:srgbClr val="404040"/>
                </a:solidFill>
                <a:latin typeface="Verdana"/>
                <a:cs typeface="Verdana"/>
              </a:rPr>
              <a:t>και</a:t>
            </a:r>
            <a:r>
              <a:rPr sz="1600" spc="5" dirty="0">
                <a:solidFill>
                  <a:srgbClr val="404040"/>
                </a:solidFill>
                <a:latin typeface="Verdana"/>
                <a:cs typeface="Verdana"/>
              </a:rPr>
              <a:t> </a:t>
            </a:r>
            <a:r>
              <a:rPr sz="1600" dirty="0" err="1">
                <a:solidFill>
                  <a:srgbClr val="404040"/>
                </a:solidFill>
                <a:latin typeface="Verdana"/>
                <a:cs typeface="Verdana"/>
              </a:rPr>
              <a:t>οι</a:t>
            </a:r>
            <a:r>
              <a:rPr sz="1600" spc="10" dirty="0">
                <a:solidFill>
                  <a:srgbClr val="404040"/>
                </a:solidFill>
                <a:latin typeface="Verdana"/>
                <a:cs typeface="Verdana"/>
              </a:rPr>
              <a:t> </a:t>
            </a:r>
            <a:r>
              <a:rPr sz="1600" dirty="0" err="1">
                <a:solidFill>
                  <a:srgbClr val="404040"/>
                </a:solidFill>
                <a:latin typeface="Verdana"/>
                <a:cs typeface="Verdana"/>
              </a:rPr>
              <a:t>νόμιμοι</a:t>
            </a:r>
            <a:r>
              <a:rPr sz="1600" spc="25" dirty="0">
                <a:solidFill>
                  <a:srgbClr val="404040"/>
                </a:solidFill>
                <a:latin typeface="Verdana"/>
                <a:cs typeface="Verdana"/>
              </a:rPr>
              <a:t> </a:t>
            </a:r>
            <a:r>
              <a:rPr sz="1600" dirty="0" err="1">
                <a:solidFill>
                  <a:srgbClr val="404040"/>
                </a:solidFill>
                <a:latin typeface="Verdana"/>
                <a:cs typeface="Verdana"/>
              </a:rPr>
              <a:t>εκ</a:t>
            </a:r>
            <a:r>
              <a:rPr sz="1600" dirty="0">
                <a:solidFill>
                  <a:srgbClr val="404040"/>
                </a:solidFill>
                <a:latin typeface="Verdana"/>
                <a:cs typeface="Verdana"/>
              </a:rPr>
              <a:t>πρόσωποι</a:t>
            </a:r>
            <a:r>
              <a:rPr sz="1600" spc="25" dirty="0">
                <a:solidFill>
                  <a:srgbClr val="404040"/>
                </a:solidFill>
                <a:latin typeface="Verdana"/>
                <a:cs typeface="Verdana"/>
              </a:rPr>
              <a:t> </a:t>
            </a:r>
            <a:r>
              <a:rPr sz="1600" dirty="0">
                <a:solidFill>
                  <a:srgbClr val="404040"/>
                </a:solidFill>
                <a:latin typeface="Verdana"/>
                <a:cs typeface="Verdana"/>
              </a:rPr>
              <a:t>των</a:t>
            </a:r>
            <a:r>
              <a:rPr sz="1600" spc="15" dirty="0">
                <a:solidFill>
                  <a:srgbClr val="404040"/>
                </a:solidFill>
                <a:latin typeface="Verdana"/>
                <a:cs typeface="Verdana"/>
              </a:rPr>
              <a:t> </a:t>
            </a:r>
            <a:r>
              <a:rPr sz="1600" spc="-10" dirty="0">
                <a:solidFill>
                  <a:srgbClr val="404040"/>
                </a:solidFill>
                <a:latin typeface="Verdana"/>
                <a:cs typeface="Verdana"/>
              </a:rPr>
              <a:t>οργανισμών</a:t>
            </a:r>
            <a:r>
              <a:rPr sz="1600" spc="5" dirty="0">
                <a:solidFill>
                  <a:srgbClr val="404040"/>
                </a:solidFill>
                <a:latin typeface="Verdana"/>
                <a:cs typeface="Verdana"/>
              </a:rPr>
              <a:t> </a:t>
            </a:r>
            <a:r>
              <a:rPr sz="1600" dirty="0">
                <a:solidFill>
                  <a:srgbClr val="404040"/>
                </a:solidFill>
                <a:latin typeface="Verdana"/>
                <a:cs typeface="Verdana"/>
              </a:rPr>
              <a:t>που</a:t>
            </a:r>
            <a:r>
              <a:rPr sz="1600" spc="25" dirty="0">
                <a:solidFill>
                  <a:srgbClr val="404040"/>
                </a:solidFill>
                <a:latin typeface="Verdana"/>
                <a:cs typeface="Verdana"/>
              </a:rPr>
              <a:t> </a:t>
            </a:r>
            <a:r>
              <a:rPr sz="1600" dirty="0">
                <a:solidFill>
                  <a:srgbClr val="404040"/>
                </a:solidFill>
                <a:latin typeface="Verdana"/>
                <a:cs typeface="Verdana"/>
              </a:rPr>
              <a:t>ορίστηκαν</a:t>
            </a:r>
            <a:r>
              <a:rPr sz="1600" spc="30" dirty="0">
                <a:solidFill>
                  <a:srgbClr val="404040"/>
                </a:solidFill>
                <a:latin typeface="Verdana"/>
                <a:cs typeface="Verdana"/>
              </a:rPr>
              <a:t> </a:t>
            </a:r>
            <a:r>
              <a:rPr sz="1600" dirty="0">
                <a:solidFill>
                  <a:srgbClr val="404040"/>
                </a:solidFill>
                <a:latin typeface="Verdana"/>
                <a:cs typeface="Verdana"/>
              </a:rPr>
              <a:t>στο</a:t>
            </a:r>
            <a:r>
              <a:rPr sz="1600" spc="30" dirty="0">
                <a:solidFill>
                  <a:srgbClr val="404040"/>
                </a:solidFill>
                <a:latin typeface="Verdana"/>
                <a:cs typeface="Verdana"/>
              </a:rPr>
              <a:t> </a:t>
            </a:r>
            <a:r>
              <a:rPr sz="1600" dirty="0">
                <a:solidFill>
                  <a:srgbClr val="404040"/>
                </a:solidFill>
                <a:latin typeface="Verdana"/>
                <a:cs typeface="Verdana"/>
              </a:rPr>
              <a:t>αρχικό</a:t>
            </a:r>
            <a:r>
              <a:rPr sz="1600" spc="25" dirty="0">
                <a:solidFill>
                  <a:srgbClr val="404040"/>
                </a:solidFill>
                <a:latin typeface="Verdana"/>
                <a:cs typeface="Verdana"/>
              </a:rPr>
              <a:t> </a:t>
            </a:r>
            <a:r>
              <a:rPr sz="1600" dirty="0">
                <a:solidFill>
                  <a:srgbClr val="404040"/>
                </a:solidFill>
                <a:latin typeface="Verdana"/>
                <a:cs typeface="Verdana"/>
              </a:rPr>
              <a:t>έντυπο</a:t>
            </a:r>
            <a:r>
              <a:rPr sz="1600" spc="30" dirty="0">
                <a:solidFill>
                  <a:srgbClr val="404040"/>
                </a:solidFill>
                <a:latin typeface="Verdana"/>
                <a:cs typeface="Verdana"/>
              </a:rPr>
              <a:t> </a:t>
            </a:r>
            <a:r>
              <a:rPr sz="1600" dirty="0">
                <a:solidFill>
                  <a:srgbClr val="404040"/>
                </a:solidFill>
                <a:latin typeface="Verdana"/>
                <a:cs typeface="Verdana"/>
              </a:rPr>
              <a:t>αίτησης έχουν</a:t>
            </a:r>
            <a:r>
              <a:rPr sz="1600" spc="130" dirty="0">
                <a:solidFill>
                  <a:srgbClr val="404040"/>
                </a:solidFill>
                <a:latin typeface="Verdana"/>
                <a:cs typeface="Verdana"/>
              </a:rPr>
              <a:t> </a:t>
            </a:r>
            <a:r>
              <a:rPr sz="1600" dirty="0">
                <a:solidFill>
                  <a:srgbClr val="404040"/>
                </a:solidFill>
                <a:latin typeface="Verdana"/>
                <a:cs typeface="Verdana"/>
              </a:rPr>
              <a:t>αυτόματα</a:t>
            </a:r>
            <a:r>
              <a:rPr sz="1600" spc="150" dirty="0">
                <a:solidFill>
                  <a:srgbClr val="404040"/>
                </a:solidFill>
                <a:latin typeface="Verdana"/>
                <a:cs typeface="Verdana"/>
              </a:rPr>
              <a:t> </a:t>
            </a:r>
            <a:r>
              <a:rPr sz="1600" dirty="0">
                <a:solidFill>
                  <a:srgbClr val="404040"/>
                </a:solidFill>
                <a:latin typeface="Verdana"/>
                <a:cs typeface="Verdana"/>
              </a:rPr>
              <a:t>πρόσβαση</a:t>
            </a:r>
            <a:r>
              <a:rPr sz="1600" spc="140" dirty="0">
                <a:solidFill>
                  <a:srgbClr val="404040"/>
                </a:solidFill>
                <a:latin typeface="Verdana"/>
                <a:cs typeface="Verdana"/>
              </a:rPr>
              <a:t> </a:t>
            </a:r>
            <a:r>
              <a:rPr sz="1600" dirty="0">
                <a:solidFill>
                  <a:srgbClr val="404040"/>
                </a:solidFill>
                <a:latin typeface="Verdana"/>
                <a:cs typeface="Verdana"/>
              </a:rPr>
              <a:t>για</a:t>
            </a:r>
            <a:r>
              <a:rPr sz="1600" spc="145" dirty="0">
                <a:solidFill>
                  <a:srgbClr val="404040"/>
                </a:solidFill>
                <a:latin typeface="Verdana"/>
                <a:cs typeface="Verdana"/>
              </a:rPr>
              <a:t> </a:t>
            </a:r>
            <a:r>
              <a:rPr sz="1600" dirty="0">
                <a:solidFill>
                  <a:srgbClr val="404040"/>
                </a:solidFill>
                <a:latin typeface="Verdana"/>
                <a:cs typeface="Verdana"/>
              </a:rPr>
              <a:t>προβολή</a:t>
            </a:r>
            <a:r>
              <a:rPr sz="1600" spc="140" dirty="0">
                <a:solidFill>
                  <a:srgbClr val="404040"/>
                </a:solidFill>
                <a:latin typeface="Verdana"/>
                <a:cs typeface="Verdana"/>
              </a:rPr>
              <a:t> </a:t>
            </a:r>
            <a:r>
              <a:rPr sz="1600" dirty="0">
                <a:solidFill>
                  <a:srgbClr val="404040"/>
                </a:solidFill>
                <a:latin typeface="Verdana"/>
                <a:cs typeface="Verdana"/>
              </a:rPr>
              <a:t>και</a:t>
            </a:r>
            <a:r>
              <a:rPr sz="1600" spc="125" dirty="0">
                <a:solidFill>
                  <a:srgbClr val="404040"/>
                </a:solidFill>
                <a:latin typeface="Verdana"/>
                <a:cs typeface="Verdana"/>
              </a:rPr>
              <a:t> </a:t>
            </a:r>
            <a:r>
              <a:rPr sz="1600" spc="-10" dirty="0">
                <a:solidFill>
                  <a:srgbClr val="404040"/>
                </a:solidFill>
                <a:latin typeface="Verdana"/>
                <a:cs typeface="Verdana"/>
              </a:rPr>
              <a:t>διαχείριση </a:t>
            </a:r>
            <a:r>
              <a:rPr sz="1600" dirty="0">
                <a:solidFill>
                  <a:srgbClr val="404040"/>
                </a:solidFill>
                <a:latin typeface="Verdana"/>
                <a:cs typeface="Verdana"/>
              </a:rPr>
              <a:t>του</a:t>
            </a:r>
            <a:r>
              <a:rPr sz="1600" spc="-55" dirty="0">
                <a:solidFill>
                  <a:srgbClr val="404040"/>
                </a:solidFill>
                <a:latin typeface="Verdana"/>
                <a:cs typeface="Verdana"/>
              </a:rPr>
              <a:t> </a:t>
            </a:r>
            <a:r>
              <a:rPr sz="1600" spc="-10" dirty="0">
                <a:solidFill>
                  <a:srgbClr val="404040"/>
                </a:solidFill>
                <a:latin typeface="Verdana"/>
                <a:cs typeface="Verdana"/>
              </a:rPr>
              <a:t>έργου.</a:t>
            </a:r>
            <a:endParaRPr sz="1600" dirty="0">
              <a:latin typeface="Verdana"/>
              <a:cs typeface="Verdana"/>
            </a:endParaRPr>
          </a:p>
          <a:p>
            <a:pPr marL="285750" indent="-285750">
              <a:lnSpc>
                <a:spcPct val="100000"/>
              </a:lnSpc>
              <a:spcBef>
                <a:spcPts val="275"/>
              </a:spcBef>
              <a:buClr>
                <a:srgbClr val="404040"/>
              </a:buClr>
              <a:buFont typeface="Wingdings" panose="05000000000000000000" pitchFamily="2" charset="2"/>
              <a:buChar char="q"/>
            </a:pPr>
            <a:endParaRPr lang="en-US" sz="1600" dirty="0">
              <a:latin typeface="Verdana"/>
              <a:cs typeface="Verdana"/>
            </a:endParaRPr>
          </a:p>
          <a:p>
            <a:pPr marL="299085" indent="-286385">
              <a:lnSpc>
                <a:spcPct val="100000"/>
              </a:lnSpc>
              <a:buFont typeface="Wingdings" panose="05000000000000000000" pitchFamily="2" charset="2"/>
              <a:buChar char="q"/>
              <a:tabLst>
                <a:tab pos="299085" algn="l"/>
                <a:tab pos="641985" algn="l"/>
                <a:tab pos="2008505" algn="l"/>
                <a:tab pos="3616960" algn="l"/>
                <a:tab pos="4102735" algn="l"/>
                <a:tab pos="4839335" algn="l"/>
                <a:tab pos="6244590" algn="l"/>
                <a:tab pos="6906259" algn="l"/>
                <a:tab pos="7258050" algn="l"/>
                <a:tab pos="7858759" algn="l"/>
                <a:tab pos="8446770" algn="l"/>
                <a:tab pos="9552305" algn="l"/>
                <a:tab pos="10157460" algn="l"/>
              </a:tabLst>
            </a:pPr>
            <a:r>
              <a:rPr sz="1600" spc="-25" dirty="0" err="1">
                <a:solidFill>
                  <a:srgbClr val="404040"/>
                </a:solidFill>
                <a:latin typeface="Verdana"/>
                <a:cs typeface="Verdana"/>
              </a:rPr>
              <a:t>Οι</a:t>
            </a:r>
            <a:r>
              <a:rPr sz="1600" dirty="0">
                <a:solidFill>
                  <a:srgbClr val="404040"/>
                </a:solidFill>
                <a:latin typeface="Verdana"/>
                <a:cs typeface="Verdana"/>
              </a:rPr>
              <a:t>	</a:t>
            </a:r>
            <a:r>
              <a:rPr sz="1600" spc="-10" dirty="0" err="1">
                <a:solidFill>
                  <a:srgbClr val="404040"/>
                </a:solidFill>
                <a:latin typeface="Verdana"/>
                <a:cs typeface="Verdana"/>
              </a:rPr>
              <a:t>ειδο</a:t>
            </a:r>
            <a:r>
              <a:rPr sz="1600" spc="-10" dirty="0">
                <a:solidFill>
                  <a:srgbClr val="404040"/>
                </a:solidFill>
                <a:latin typeface="Verdana"/>
                <a:cs typeface="Verdana"/>
              </a:rPr>
              <a:t>ποιήσεις</a:t>
            </a:r>
            <a:r>
              <a:rPr sz="1600" dirty="0">
                <a:solidFill>
                  <a:srgbClr val="404040"/>
                </a:solidFill>
                <a:latin typeface="Verdana"/>
                <a:cs typeface="Verdana"/>
              </a:rPr>
              <a:t>	</a:t>
            </a:r>
            <a:r>
              <a:rPr sz="1600" spc="-10" dirty="0">
                <a:solidFill>
                  <a:srgbClr val="404040"/>
                </a:solidFill>
                <a:latin typeface="Verdana"/>
                <a:cs typeface="Verdana"/>
              </a:rPr>
              <a:t>αποστέλλονται</a:t>
            </a:r>
            <a:r>
              <a:rPr sz="1600" dirty="0">
                <a:solidFill>
                  <a:srgbClr val="404040"/>
                </a:solidFill>
                <a:latin typeface="Verdana"/>
                <a:cs typeface="Verdana"/>
              </a:rPr>
              <a:t>	</a:t>
            </a:r>
            <a:r>
              <a:rPr sz="1600" spc="-25" dirty="0">
                <a:solidFill>
                  <a:srgbClr val="404040"/>
                </a:solidFill>
                <a:latin typeface="Verdana"/>
                <a:cs typeface="Verdana"/>
              </a:rPr>
              <a:t>στα</a:t>
            </a:r>
            <a:r>
              <a:rPr sz="1600" dirty="0">
                <a:solidFill>
                  <a:srgbClr val="404040"/>
                </a:solidFill>
                <a:latin typeface="Verdana"/>
                <a:cs typeface="Verdana"/>
              </a:rPr>
              <a:t>	</a:t>
            </a:r>
            <a:r>
              <a:rPr sz="1600" spc="-10" dirty="0">
                <a:solidFill>
                  <a:srgbClr val="404040"/>
                </a:solidFill>
                <a:latin typeface="Verdana"/>
                <a:cs typeface="Verdana"/>
              </a:rPr>
              <a:t>άτομα</a:t>
            </a:r>
            <a:r>
              <a:rPr sz="1600" dirty="0">
                <a:solidFill>
                  <a:srgbClr val="404040"/>
                </a:solidFill>
                <a:latin typeface="Verdana"/>
                <a:cs typeface="Verdana"/>
              </a:rPr>
              <a:t>	</a:t>
            </a:r>
            <a:r>
              <a:rPr sz="1600" spc="-10" dirty="0">
                <a:solidFill>
                  <a:srgbClr val="404040"/>
                </a:solidFill>
                <a:latin typeface="Verdana"/>
                <a:cs typeface="Verdana"/>
              </a:rPr>
              <a:t>επικοινωνίας</a:t>
            </a:r>
            <a:r>
              <a:rPr sz="1600" dirty="0">
                <a:solidFill>
                  <a:srgbClr val="404040"/>
                </a:solidFill>
                <a:latin typeface="Verdana"/>
                <a:cs typeface="Verdana"/>
              </a:rPr>
              <a:t>	</a:t>
            </a:r>
            <a:r>
              <a:rPr sz="1600" spc="-10" dirty="0">
                <a:solidFill>
                  <a:srgbClr val="404040"/>
                </a:solidFill>
                <a:latin typeface="Verdana"/>
                <a:cs typeface="Verdana"/>
              </a:rPr>
              <a:t>μόλις</a:t>
            </a:r>
            <a:r>
              <a:rPr sz="1600" dirty="0">
                <a:solidFill>
                  <a:srgbClr val="404040"/>
                </a:solidFill>
                <a:latin typeface="Verdana"/>
                <a:cs typeface="Verdana"/>
              </a:rPr>
              <a:t>	</a:t>
            </a:r>
            <a:r>
              <a:rPr sz="1600" spc="-25" dirty="0">
                <a:solidFill>
                  <a:srgbClr val="404040"/>
                </a:solidFill>
                <a:latin typeface="Verdana"/>
                <a:cs typeface="Verdana"/>
              </a:rPr>
              <a:t>το</a:t>
            </a:r>
            <a:r>
              <a:rPr sz="1600" dirty="0">
                <a:solidFill>
                  <a:srgbClr val="404040"/>
                </a:solidFill>
                <a:latin typeface="Verdana"/>
                <a:cs typeface="Verdana"/>
              </a:rPr>
              <a:t>	</a:t>
            </a:r>
            <a:r>
              <a:rPr sz="1600" spc="-20" dirty="0">
                <a:solidFill>
                  <a:srgbClr val="404040"/>
                </a:solidFill>
                <a:latin typeface="Verdana"/>
                <a:cs typeface="Verdana"/>
              </a:rPr>
              <a:t>έργο</a:t>
            </a:r>
            <a:r>
              <a:rPr sz="1600" dirty="0">
                <a:solidFill>
                  <a:srgbClr val="404040"/>
                </a:solidFill>
                <a:latin typeface="Verdana"/>
                <a:cs typeface="Verdana"/>
              </a:rPr>
              <a:t>	</a:t>
            </a:r>
            <a:r>
              <a:rPr sz="1600" spc="-10" dirty="0">
                <a:solidFill>
                  <a:srgbClr val="404040"/>
                </a:solidFill>
                <a:latin typeface="Verdana"/>
                <a:cs typeface="Verdana"/>
              </a:rPr>
              <a:t>είναι</a:t>
            </a:r>
            <a:r>
              <a:rPr sz="1600" dirty="0">
                <a:solidFill>
                  <a:srgbClr val="404040"/>
                </a:solidFill>
                <a:latin typeface="Verdana"/>
                <a:cs typeface="Verdana"/>
              </a:rPr>
              <a:t>	</a:t>
            </a:r>
            <a:r>
              <a:rPr sz="1600" spc="-10" dirty="0">
                <a:solidFill>
                  <a:srgbClr val="404040"/>
                </a:solidFill>
                <a:latin typeface="Verdana"/>
                <a:cs typeface="Verdana"/>
              </a:rPr>
              <a:t>διαθέσιμο</a:t>
            </a:r>
            <a:r>
              <a:rPr sz="1600" dirty="0">
                <a:solidFill>
                  <a:srgbClr val="404040"/>
                </a:solidFill>
                <a:latin typeface="Verdana"/>
                <a:cs typeface="Verdana"/>
              </a:rPr>
              <a:t>	</a:t>
            </a:r>
            <a:r>
              <a:rPr sz="1600" spc="-20" dirty="0">
                <a:solidFill>
                  <a:srgbClr val="404040"/>
                </a:solidFill>
                <a:latin typeface="Verdana"/>
                <a:cs typeface="Verdana"/>
              </a:rPr>
              <a:t>στην</a:t>
            </a:r>
            <a:r>
              <a:rPr lang="el-GR" sz="1600" spc="-20" dirty="0">
                <a:solidFill>
                  <a:srgbClr val="404040"/>
                </a:solidFill>
                <a:latin typeface="Verdana"/>
                <a:cs typeface="Verdana"/>
              </a:rPr>
              <a:t> </a:t>
            </a:r>
            <a:r>
              <a:rPr sz="1600" spc="-10" dirty="0" err="1">
                <a:solidFill>
                  <a:srgbClr val="404040"/>
                </a:solidFill>
                <a:latin typeface="Verdana"/>
                <a:cs typeface="Verdana"/>
              </a:rPr>
              <a:t>ενότητ</a:t>
            </a:r>
            <a:r>
              <a:rPr sz="1600" spc="-10" dirty="0">
                <a:solidFill>
                  <a:srgbClr val="404040"/>
                </a:solidFill>
                <a:latin typeface="Verdana"/>
                <a:cs typeface="Verdana"/>
              </a:rPr>
              <a:t>α</a:t>
            </a:r>
            <a:r>
              <a:rPr lang="el-GR" sz="1600" spc="-10" dirty="0">
                <a:solidFill>
                  <a:srgbClr val="404040"/>
                </a:solidFill>
                <a:latin typeface="Verdana"/>
                <a:cs typeface="Verdana"/>
              </a:rPr>
              <a:t> </a:t>
            </a:r>
            <a:r>
              <a:rPr sz="1600" spc="-10" dirty="0">
                <a:solidFill>
                  <a:srgbClr val="404040"/>
                </a:solidFill>
                <a:latin typeface="Verdana"/>
                <a:cs typeface="Verdana"/>
              </a:rPr>
              <a:t>MYPROJECTS.</a:t>
            </a:r>
            <a:endParaRPr sz="1600" dirty="0">
              <a:latin typeface="Verdana"/>
              <a:cs typeface="Verdana"/>
            </a:endParaRPr>
          </a:p>
          <a:p>
            <a:pPr marL="299085" indent="-286385">
              <a:lnSpc>
                <a:spcPct val="100000"/>
              </a:lnSpc>
              <a:buFont typeface="Wingdings" panose="05000000000000000000" pitchFamily="2" charset="2"/>
              <a:buChar char="q"/>
              <a:tabLst>
                <a:tab pos="299085" algn="l"/>
              </a:tabLst>
            </a:pPr>
            <a:endParaRPr lang="el-GR" sz="1600" dirty="0">
              <a:solidFill>
                <a:srgbClr val="404040"/>
              </a:solidFill>
              <a:latin typeface="Verdana"/>
              <a:cs typeface="Verdana"/>
            </a:endParaRPr>
          </a:p>
          <a:p>
            <a:pPr marL="299085" indent="-286385">
              <a:lnSpc>
                <a:spcPct val="100000"/>
              </a:lnSpc>
              <a:buFont typeface="Wingdings" panose="05000000000000000000" pitchFamily="2" charset="2"/>
              <a:buChar char="q"/>
              <a:tabLst>
                <a:tab pos="299085" algn="l"/>
              </a:tabLst>
            </a:pPr>
            <a:r>
              <a:rPr sz="1600" dirty="0">
                <a:solidFill>
                  <a:srgbClr val="404040"/>
                </a:solidFill>
                <a:latin typeface="Verdana"/>
                <a:cs typeface="Verdana"/>
              </a:rPr>
              <a:t>Μπ</a:t>
            </a:r>
            <a:r>
              <a:rPr sz="1600" dirty="0" err="1">
                <a:solidFill>
                  <a:srgbClr val="404040"/>
                </a:solidFill>
                <a:latin typeface="Verdana"/>
                <a:cs typeface="Verdana"/>
              </a:rPr>
              <a:t>ορείτε</a:t>
            </a:r>
            <a:r>
              <a:rPr sz="1600" spc="-15" dirty="0">
                <a:solidFill>
                  <a:srgbClr val="404040"/>
                </a:solidFill>
                <a:latin typeface="Verdana"/>
                <a:cs typeface="Verdana"/>
              </a:rPr>
              <a:t> </a:t>
            </a:r>
            <a:r>
              <a:rPr sz="1600" dirty="0">
                <a:solidFill>
                  <a:srgbClr val="404040"/>
                </a:solidFill>
                <a:latin typeface="Verdana"/>
                <a:cs typeface="Verdana"/>
              </a:rPr>
              <a:t>να</a:t>
            </a:r>
            <a:r>
              <a:rPr sz="1600" spc="-35" dirty="0">
                <a:solidFill>
                  <a:srgbClr val="404040"/>
                </a:solidFill>
                <a:latin typeface="Verdana"/>
                <a:cs typeface="Verdana"/>
              </a:rPr>
              <a:t> </a:t>
            </a:r>
            <a:r>
              <a:rPr sz="1600" dirty="0">
                <a:solidFill>
                  <a:srgbClr val="404040"/>
                </a:solidFill>
                <a:latin typeface="Verdana"/>
                <a:cs typeface="Verdana"/>
              </a:rPr>
              <a:t>π</a:t>
            </a:r>
            <a:r>
              <a:rPr sz="1600" dirty="0" err="1">
                <a:solidFill>
                  <a:srgbClr val="404040"/>
                </a:solidFill>
                <a:latin typeface="Verdana"/>
                <a:cs typeface="Verdana"/>
              </a:rPr>
              <a:t>ροσθέσετε</a:t>
            </a:r>
            <a:r>
              <a:rPr sz="1600" spc="5" dirty="0">
                <a:solidFill>
                  <a:srgbClr val="404040"/>
                </a:solidFill>
                <a:latin typeface="Verdana"/>
                <a:cs typeface="Verdana"/>
              </a:rPr>
              <a:t> </a:t>
            </a:r>
            <a:r>
              <a:rPr sz="1600" dirty="0">
                <a:solidFill>
                  <a:srgbClr val="404040"/>
                </a:solidFill>
                <a:latin typeface="Verdana"/>
                <a:cs typeface="Verdana"/>
              </a:rPr>
              <a:t>επα</a:t>
            </a:r>
            <a:r>
              <a:rPr sz="1600" dirty="0" err="1">
                <a:solidFill>
                  <a:srgbClr val="404040"/>
                </a:solidFill>
                <a:latin typeface="Verdana"/>
                <a:cs typeface="Verdana"/>
              </a:rPr>
              <a:t>φές</a:t>
            </a:r>
            <a:r>
              <a:rPr sz="1600" spc="-65" dirty="0">
                <a:solidFill>
                  <a:srgbClr val="404040"/>
                </a:solidFill>
                <a:latin typeface="Verdana"/>
                <a:cs typeface="Verdana"/>
              </a:rPr>
              <a:t> </a:t>
            </a:r>
            <a:r>
              <a:rPr sz="1600" dirty="0">
                <a:solidFill>
                  <a:srgbClr val="404040"/>
                </a:solidFill>
                <a:latin typeface="Verdana"/>
                <a:cs typeface="Verdana"/>
              </a:rPr>
              <a:t>και</a:t>
            </a:r>
            <a:r>
              <a:rPr sz="1600" spc="-90" dirty="0">
                <a:solidFill>
                  <a:srgbClr val="404040"/>
                </a:solidFill>
                <a:latin typeface="Verdana"/>
                <a:cs typeface="Verdana"/>
              </a:rPr>
              <a:t> </a:t>
            </a:r>
            <a:r>
              <a:rPr sz="1600" dirty="0">
                <a:solidFill>
                  <a:srgbClr val="404040"/>
                </a:solidFill>
                <a:latin typeface="Verdana"/>
                <a:cs typeface="Verdana"/>
              </a:rPr>
              <a:t>να</a:t>
            </a:r>
            <a:r>
              <a:rPr sz="1600" spc="-45" dirty="0">
                <a:solidFill>
                  <a:srgbClr val="404040"/>
                </a:solidFill>
                <a:latin typeface="Verdana"/>
                <a:cs typeface="Verdana"/>
              </a:rPr>
              <a:t> </a:t>
            </a:r>
            <a:r>
              <a:rPr sz="1600" dirty="0">
                <a:solidFill>
                  <a:srgbClr val="404040"/>
                </a:solidFill>
                <a:latin typeface="Verdana"/>
                <a:cs typeface="Verdana"/>
              </a:rPr>
              <a:t>κα</a:t>
            </a:r>
            <a:r>
              <a:rPr sz="1600" dirty="0" err="1">
                <a:solidFill>
                  <a:srgbClr val="404040"/>
                </a:solidFill>
                <a:latin typeface="Verdana"/>
                <a:cs typeface="Verdana"/>
              </a:rPr>
              <a:t>θορίσετε</a:t>
            </a:r>
            <a:r>
              <a:rPr sz="1600" spc="-15" dirty="0">
                <a:solidFill>
                  <a:srgbClr val="404040"/>
                </a:solidFill>
                <a:latin typeface="Verdana"/>
                <a:cs typeface="Verdana"/>
              </a:rPr>
              <a:t> </a:t>
            </a:r>
            <a:r>
              <a:rPr sz="1600" dirty="0">
                <a:solidFill>
                  <a:srgbClr val="404040"/>
                </a:solidFill>
                <a:latin typeface="Verdana"/>
                <a:cs typeface="Verdana"/>
              </a:rPr>
              <a:t>τα</a:t>
            </a:r>
            <a:r>
              <a:rPr sz="1600" spc="-70" dirty="0">
                <a:solidFill>
                  <a:srgbClr val="404040"/>
                </a:solidFill>
                <a:latin typeface="Verdana"/>
                <a:cs typeface="Verdana"/>
              </a:rPr>
              <a:t> </a:t>
            </a:r>
            <a:r>
              <a:rPr sz="1600" dirty="0" err="1">
                <a:solidFill>
                  <a:srgbClr val="404040"/>
                </a:solidFill>
                <a:latin typeface="Verdana"/>
                <a:cs typeface="Verdana"/>
              </a:rPr>
              <a:t>δικ</a:t>
            </a:r>
            <a:r>
              <a:rPr sz="1600" dirty="0">
                <a:solidFill>
                  <a:srgbClr val="404040"/>
                </a:solidFill>
                <a:latin typeface="Verdana"/>
                <a:cs typeface="Verdana"/>
              </a:rPr>
              <a:t>αιώματα</a:t>
            </a:r>
            <a:r>
              <a:rPr sz="1600" spc="-10" dirty="0">
                <a:solidFill>
                  <a:srgbClr val="404040"/>
                </a:solidFill>
                <a:latin typeface="Verdana"/>
                <a:cs typeface="Verdana"/>
              </a:rPr>
              <a:t> </a:t>
            </a:r>
            <a:r>
              <a:rPr sz="1600" dirty="0">
                <a:solidFill>
                  <a:srgbClr val="404040"/>
                </a:solidFill>
                <a:latin typeface="Verdana"/>
                <a:cs typeface="Verdana"/>
              </a:rPr>
              <a:t>πρόσβασης</a:t>
            </a:r>
            <a:r>
              <a:rPr sz="1600" spc="-30" dirty="0">
                <a:solidFill>
                  <a:srgbClr val="404040"/>
                </a:solidFill>
                <a:latin typeface="Verdana"/>
                <a:cs typeface="Verdana"/>
              </a:rPr>
              <a:t> </a:t>
            </a:r>
            <a:r>
              <a:rPr sz="1600" dirty="0">
                <a:solidFill>
                  <a:srgbClr val="404040"/>
                </a:solidFill>
                <a:latin typeface="Verdana"/>
                <a:cs typeface="Verdana"/>
              </a:rPr>
              <a:t>κάθε</a:t>
            </a:r>
            <a:r>
              <a:rPr sz="1600" spc="-70" dirty="0">
                <a:solidFill>
                  <a:srgbClr val="404040"/>
                </a:solidFill>
                <a:latin typeface="Verdana"/>
                <a:cs typeface="Verdana"/>
              </a:rPr>
              <a:t> </a:t>
            </a:r>
            <a:r>
              <a:rPr sz="1600" dirty="0">
                <a:solidFill>
                  <a:srgbClr val="404040"/>
                </a:solidFill>
                <a:latin typeface="Verdana"/>
                <a:cs typeface="Verdana"/>
              </a:rPr>
              <a:t>ατόμου</a:t>
            </a:r>
            <a:r>
              <a:rPr sz="1600" spc="-60" dirty="0">
                <a:solidFill>
                  <a:srgbClr val="404040"/>
                </a:solidFill>
                <a:latin typeface="Verdana"/>
                <a:cs typeface="Verdana"/>
              </a:rPr>
              <a:t> </a:t>
            </a:r>
            <a:r>
              <a:rPr sz="1600" dirty="0">
                <a:solidFill>
                  <a:srgbClr val="404040"/>
                </a:solidFill>
                <a:latin typeface="Verdana"/>
                <a:cs typeface="Verdana"/>
              </a:rPr>
              <a:t>στο</a:t>
            </a:r>
            <a:r>
              <a:rPr sz="1600" spc="-80" dirty="0">
                <a:solidFill>
                  <a:srgbClr val="404040"/>
                </a:solidFill>
                <a:latin typeface="Verdana"/>
                <a:cs typeface="Verdana"/>
              </a:rPr>
              <a:t> </a:t>
            </a:r>
            <a:r>
              <a:rPr sz="1600" spc="-10" dirty="0">
                <a:solidFill>
                  <a:srgbClr val="404040"/>
                </a:solidFill>
                <a:latin typeface="Verdana"/>
                <a:cs typeface="Verdana"/>
              </a:rPr>
              <a:t>έργο.</a:t>
            </a:r>
            <a:endParaRPr sz="1600" dirty="0">
              <a:latin typeface="Verdana"/>
              <a:cs typeface="Verdana"/>
            </a:endParaRPr>
          </a:p>
          <a:p>
            <a:pPr marL="285750" indent="-285750">
              <a:lnSpc>
                <a:spcPct val="100000"/>
              </a:lnSpc>
              <a:spcBef>
                <a:spcPts val="480"/>
              </a:spcBef>
              <a:buClr>
                <a:srgbClr val="404040"/>
              </a:buClr>
              <a:buFont typeface="Wingdings" panose="05000000000000000000" pitchFamily="2" charset="2"/>
              <a:buChar char="q"/>
            </a:pPr>
            <a:endParaRPr sz="1600" dirty="0">
              <a:latin typeface="Verdana"/>
              <a:cs typeface="Verdana"/>
            </a:endParaRPr>
          </a:p>
          <a:p>
            <a:pPr marL="299085" marR="6350" indent="-287020" algn="just">
              <a:lnSpc>
                <a:spcPct val="150000"/>
              </a:lnSpc>
              <a:buFont typeface="Wingdings" panose="05000000000000000000" pitchFamily="2" charset="2"/>
              <a:buChar char="q"/>
              <a:tabLst>
                <a:tab pos="299085" algn="l"/>
                <a:tab pos="300355" algn="l"/>
              </a:tabLst>
            </a:pPr>
            <a:r>
              <a:rPr sz="1600" dirty="0">
                <a:solidFill>
                  <a:srgbClr val="404040"/>
                </a:solidFill>
                <a:latin typeface="Verdana"/>
                <a:cs typeface="Verdana"/>
              </a:rPr>
              <a:t>	Ο</a:t>
            </a:r>
            <a:r>
              <a:rPr sz="1600" spc="85" dirty="0">
                <a:solidFill>
                  <a:srgbClr val="404040"/>
                </a:solidFill>
                <a:latin typeface="Verdana"/>
                <a:cs typeface="Verdana"/>
              </a:rPr>
              <a:t> </a:t>
            </a:r>
            <a:r>
              <a:rPr sz="1600" dirty="0">
                <a:solidFill>
                  <a:srgbClr val="404040"/>
                </a:solidFill>
                <a:latin typeface="Verdana"/>
                <a:cs typeface="Verdana"/>
              </a:rPr>
              <a:t>κα</a:t>
            </a:r>
            <a:r>
              <a:rPr sz="1600" dirty="0" err="1">
                <a:solidFill>
                  <a:srgbClr val="404040"/>
                </a:solidFill>
                <a:latin typeface="Verdana"/>
                <a:cs typeface="Verdana"/>
              </a:rPr>
              <a:t>τάλογος</a:t>
            </a:r>
            <a:r>
              <a:rPr sz="1600" spc="60" dirty="0">
                <a:solidFill>
                  <a:srgbClr val="404040"/>
                </a:solidFill>
                <a:latin typeface="Verdana"/>
                <a:cs typeface="Verdana"/>
              </a:rPr>
              <a:t> </a:t>
            </a:r>
            <a:r>
              <a:rPr sz="1600" dirty="0" err="1">
                <a:solidFill>
                  <a:srgbClr val="404040"/>
                </a:solidFill>
                <a:latin typeface="Verdana"/>
                <a:cs typeface="Verdana"/>
              </a:rPr>
              <a:t>των</a:t>
            </a:r>
            <a:r>
              <a:rPr sz="1600" spc="409" dirty="0">
                <a:solidFill>
                  <a:srgbClr val="404040"/>
                </a:solidFill>
                <a:latin typeface="Verdana"/>
                <a:cs typeface="Verdana"/>
              </a:rPr>
              <a:t> </a:t>
            </a:r>
            <a:r>
              <a:rPr sz="1600" dirty="0" err="1">
                <a:solidFill>
                  <a:srgbClr val="404040"/>
                </a:solidFill>
                <a:latin typeface="Verdana"/>
                <a:cs typeface="Verdana"/>
              </a:rPr>
              <a:t>έργων</a:t>
            </a:r>
            <a:r>
              <a:rPr sz="1600" spc="65" dirty="0">
                <a:solidFill>
                  <a:srgbClr val="404040"/>
                </a:solidFill>
                <a:latin typeface="Verdana"/>
                <a:cs typeface="Verdana"/>
              </a:rPr>
              <a:t> </a:t>
            </a:r>
            <a:r>
              <a:rPr sz="1600" dirty="0">
                <a:solidFill>
                  <a:srgbClr val="404040"/>
                </a:solidFill>
                <a:latin typeface="Verdana"/>
                <a:cs typeface="Verdana"/>
              </a:rPr>
              <a:t>π</a:t>
            </a:r>
            <a:r>
              <a:rPr sz="1600" dirty="0" err="1">
                <a:solidFill>
                  <a:srgbClr val="404040"/>
                </a:solidFill>
                <a:latin typeface="Verdana"/>
                <a:cs typeface="Verdana"/>
              </a:rPr>
              <a:t>ου</a:t>
            </a:r>
            <a:r>
              <a:rPr sz="1600" spc="80" dirty="0">
                <a:solidFill>
                  <a:srgbClr val="404040"/>
                </a:solidFill>
                <a:latin typeface="Verdana"/>
                <a:cs typeface="Verdana"/>
              </a:rPr>
              <a:t> </a:t>
            </a:r>
            <a:r>
              <a:rPr sz="1600" dirty="0">
                <a:solidFill>
                  <a:srgbClr val="404040"/>
                </a:solidFill>
                <a:latin typeface="Verdana"/>
                <a:cs typeface="Verdana"/>
              </a:rPr>
              <a:t>μπ</a:t>
            </a:r>
            <a:r>
              <a:rPr sz="1600" dirty="0" err="1">
                <a:solidFill>
                  <a:srgbClr val="404040"/>
                </a:solidFill>
                <a:latin typeface="Verdana"/>
                <a:cs typeface="Verdana"/>
              </a:rPr>
              <a:t>ορείτε</a:t>
            </a:r>
            <a:r>
              <a:rPr sz="1600" spc="75" dirty="0">
                <a:solidFill>
                  <a:srgbClr val="404040"/>
                </a:solidFill>
                <a:latin typeface="Verdana"/>
                <a:cs typeface="Verdana"/>
              </a:rPr>
              <a:t> </a:t>
            </a:r>
            <a:r>
              <a:rPr sz="1600" dirty="0">
                <a:solidFill>
                  <a:srgbClr val="404040"/>
                </a:solidFill>
                <a:latin typeface="Verdana"/>
                <a:cs typeface="Verdana"/>
              </a:rPr>
              <a:t>να</a:t>
            </a:r>
            <a:r>
              <a:rPr sz="1600" spc="390" dirty="0">
                <a:solidFill>
                  <a:srgbClr val="404040"/>
                </a:solidFill>
                <a:latin typeface="Verdana"/>
                <a:cs typeface="Verdana"/>
              </a:rPr>
              <a:t> </a:t>
            </a:r>
            <a:r>
              <a:rPr sz="1600" dirty="0" err="1">
                <a:solidFill>
                  <a:srgbClr val="404040"/>
                </a:solidFill>
                <a:latin typeface="Verdana"/>
                <a:cs typeface="Verdana"/>
              </a:rPr>
              <a:t>δείτε</a:t>
            </a:r>
            <a:r>
              <a:rPr sz="1600" spc="80" dirty="0">
                <a:solidFill>
                  <a:srgbClr val="404040"/>
                </a:solidFill>
                <a:latin typeface="Verdana"/>
                <a:cs typeface="Verdana"/>
              </a:rPr>
              <a:t> </a:t>
            </a:r>
            <a:r>
              <a:rPr sz="1600" dirty="0">
                <a:solidFill>
                  <a:srgbClr val="404040"/>
                </a:solidFill>
                <a:latin typeface="Verdana"/>
                <a:cs typeface="Verdana"/>
              </a:rPr>
              <a:t>και</a:t>
            </a:r>
            <a:r>
              <a:rPr sz="1600" spc="55" dirty="0">
                <a:solidFill>
                  <a:srgbClr val="404040"/>
                </a:solidFill>
                <a:latin typeface="Verdana"/>
                <a:cs typeface="Verdana"/>
              </a:rPr>
              <a:t> </a:t>
            </a:r>
            <a:r>
              <a:rPr sz="1600" dirty="0">
                <a:solidFill>
                  <a:srgbClr val="404040"/>
                </a:solidFill>
                <a:latin typeface="Verdana"/>
                <a:cs typeface="Verdana"/>
              </a:rPr>
              <a:t>να</a:t>
            </a:r>
            <a:r>
              <a:rPr sz="1600" spc="65" dirty="0">
                <a:solidFill>
                  <a:srgbClr val="404040"/>
                </a:solidFill>
                <a:latin typeface="Verdana"/>
                <a:cs typeface="Verdana"/>
              </a:rPr>
              <a:t> </a:t>
            </a:r>
            <a:r>
              <a:rPr sz="1600" dirty="0" err="1">
                <a:solidFill>
                  <a:srgbClr val="404040"/>
                </a:solidFill>
                <a:latin typeface="Verdana"/>
                <a:cs typeface="Verdana"/>
              </a:rPr>
              <a:t>δι</a:t>
            </a:r>
            <a:r>
              <a:rPr sz="1600" dirty="0">
                <a:solidFill>
                  <a:srgbClr val="404040"/>
                </a:solidFill>
                <a:latin typeface="Verdana"/>
                <a:cs typeface="Verdana"/>
              </a:rPr>
              <a:t>αχειριστείτε</a:t>
            </a:r>
            <a:r>
              <a:rPr sz="1600" spc="90" dirty="0">
                <a:solidFill>
                  <a:srgbClr val="404040"/>
                </a:solidFill>
                <a:latin typeface="Verdana"/>
                <a:cs typeface="Verdana"/>
              </a:rPr>
              <a:t> </a:t>
            </a:r>
            <a:r>
              <a:rPr sz="1600" dirty="0">
                <a:solidFill>
                  <a:srgbClr val="404040"/>
                </a:solidFill>
                <a:latin typeface="Verdana"/>
                <a:cs typeface="Verdana"/>
              </a:rPr>
              <a:t>στο</a:t>
            </a:r>
            <a:r>
              <a:rPr sz="1600" spc="85" dirty="0">
                <a:solidFill>
                  <a:srgbClr val="404040"/>
                </a:solidFill>
                <a:latin typeface="Verdana"/>
                <a:cs typeface="Verdana"/>
              </a:rPr>
              <a:t> </a:t>
            </a:r>
            <a:r>
              <a:rPr sz="1600" dirty="0">
                <a:solidFill>
                  <a:srgbClr val="404040"/>
                </a:solidFill>
                <a:latin typeface="Verdana"/>
                <a:cs typeface="Verdana"/>
              </a:rPr>
              <a:t>MYPROJECT</a:t>
            </a:r>
            <a:r>
              <a:rPr lang="en-GB" sz="1600" dirty="0">
                <a:solidFill>
                  <a:srgbClr val="404040"/>
                </a:solidFill>
                <a:latin typeface="Verdana"/>
                <a:cs typeface="Verdana"/>
              </a:rPr>
              <a:t>S</a:t>
            </a:r>
            <a:r>
              <a:rPr sz="1600" spc="75" dirty="0">
                <a:solidFill>
                  <a:srgbClr val="404040"/>
                </a:solidFill>
                <a:latin typeface="Verdana"/>
                <a:cs typeface="Verdana"/>
              </a:rPr>
              <a:t> </a:t>
            </a:r>
            <a:r>
              <a:rPr sz="1600" dirty="0">
                <a:solidFill>
                  <a:srgbClr val="404040"/>
                </a:solidFill>
                <a:latin typeface="Verdana"/>
                <a:cs typeface="Verdana"/>
              </a:rPr>
              <a:t>εξαρτάται</a:t>
            </a:r>
            <a:r>
              <a:rPr sz="1600" spc="60" dirty="0">
                <a:solidFill>
                  <a:srgbClr val="404040"/>
                </a:solidFill>
                <a:latin typeface="Verdana"/>
                <a:cs typeface="Verdana"/>
              </a:rPr>
              <a:t> </a:t>
            </a:r>
            <a:r>
              <a:rPr sz="1600" dirty="0">
                <a:solidFill>
                  <a:srgbClr val="404040"/>
                </a:solidFill>
                <a:latin typeface="Verdana"/>
                <a:cs typeface="Verdana"/>
              </a:rPr>
              <a:t>από</a:t>
            </a:r>
            <a:r>
              <a:rPr sz="1600" spc="95" dirty="0">
                <a:solidFill>
                  <a:srgbClr val="404040"/>
                </a:solidFill>
                <a:latin typeface="Verdana"/>
                <a:cs typeface="Verdana"/>
              </a:rPr>
              <a:t> </a:t>
            </a:r>
            <a:r>
              <a:rPr sz="1600" spc="-25" dirty="0">
                <a:solidFill>
                  <a:srgbClr val="404040"/>
                </a:solidFill>
                <a:latin typeface="Verdana"/>
                <a:cs typeface="Verdana"/>
              </a:rPr>
              <a:t>το </a:t>
            </a:r>
            <a:r>
              <a:rPr sz="1600" dirty="0">
                <a:solidFill>
                  <a:srgbClr val="404040"/>
                </a:solidFill>
                <a:latin typeface="Verdana"/>
                <a:cs typeface="Verdana"/>
              </a:rPr>
              <a:t>αν</a:t>
            </a:r>
            <a:r>
              <a:rPr sz="1600" spc="-80" dirty="0">
                <a:solidFill>
                  <a:srgbClr val="404040"/>
                </a:solidFill>
                <a:latin typeface="Verdana"/>
                <a:cs typeface="Verdana"/>
              </a:rPr>
              <a:t> </a:t>
            </a:r>
            <a:r>
              <a:rPr sz="1600" dirty="0">
                <a:solidFill>
                  <a:srgbClr val="404040"/>
                </a:solidFill>
                <a:latin typeface="Verdana"/>
                <a:cs typeface="Verdana"/>
              </a:rPr>
              <a:t>είστε</a:t>
            </a:r>
            <a:r>
              <a:rPr sz="1600" spc="-30" dirty="0">
                <a:solidFill>
                  <a:srgbClr val="404040"/>
                </a:solidFill>
                <a:latin typeface="Verdana"/>
                <a:cs typeface="Verdana"/>
              </a:rPr>
              <a:t> </a:t>
            </a:r>
            <a:r>
              <a:rPr sz="1600" spc="-10" dirty="0">
                <a:solidFill>
                  <a:srgbClr val="404040"/>
                </a:solidFill>
                <a:latin typeface="Verdana"/>
                <a:cs typeface="Verdana"/>
              </a:rPr>
              <a:t>συνδεδεμένοι</a:t>
            </a:r>
            <a:r>
              <a:rPr sz="1600" spc="-45" dirty="0">
                <a:solidFill>
                  <a:srgbClr val="404040"/>
                </a:solidFill>
                <a:latin typeface="Verdana"/>
                <a:cs typeface="Verdana"/>
              </a:rPr>
              <a:t> </a:t>
            </a:r>
            <a:r>
              <a:rPr sz="1600" dirty="0">
                <a:solidFill>
                  <a:srgbClr val="404040"/>
                </a:solidFill>
                <a:latin typeface="Verdana"/>
                <a:cs typeface="Verdana"/>
              </a:rPr>
              <a:t>με</a:t>
            </a:r>
            <a:r>
              <a:rPr sz="1600" spc="-60" dirty="0">
                <a:solidFill>
                  <a:srgbClr val="404040"/>
                </a:solidFill>
                <a:latin typeface="Verdana"/>
                <a:cs typeface="Verdana"/>
              </a:rPr>
              <a:t> </a:t>
            </a:r>
            <a:r>
              <a:rPr sz="1600" dirty="0">
                <a:solidFill>
                  <a:srgbClr val="404040"/>
                </a:solidFill>
                <a:latin typeface="Verdana"/>
                <a:cs typeface="Verdana"/>
              </a:rPr>
              <a:t>αυτά</a:t>
            </a:r>
            <a:r>
              <a:rPr sz="1600" spc="-40" dirty="0">
                <a:solidFill>
                  <a:srgbClr val="404040"/>
                </a:solidFill>
                <a:latin typeface="Verdana"/>
                <a:cs typeface="Verdana"/>
              </a:rPr>
              <a:t> </a:t>
            </a:r>
            <a:r>
              <a:rPr sz="1600" dirty="0">
                <a:solidFill>
                  <a:srgbClr val="404040"/>
                </a:solidFill>
                <a:latin typeface="Verdana"/>
                <a:cs typeface="Verdana"/>
              </a:rPr>
              <a:t>τα</a:t>
            </a:r>
            <a:r>
              <a:rPr sz="1600" spc="-50" dirty="0">
                <a:solidFill>
                  <a:srgbClr val="404040"/>
                </a:solidFill>
                <a:latin typeface="Verdana"/>
                <a:cs typeface="Verdana"/>
              </a:rPr>
              <a:t> </a:t>
            </a:r>
            <a:r>
              <a:rPr sz="1600" dirty="0">
                <a:solidFill>
                  <a:srgbClr val="404040"/>
                </a:solidFill>
                <a:latin typeface="Verdana"/>
                <a:cs typeface="Verdana"/>
              </a:rPr>
              <a:t>έργα</a:t>
            </a:r>
            <a:r>
              <a:rPr sz="1600" spc="-50" dirty="0">
                <a:solidFill>
                  <a:srgbClr val="404040"/>
                </a:solidFill>
                <a:latin typeface="Verdana"/>
                <a:cs typeface="Verdana"/>
              </a:rPr>
              <a:t> </a:t>
            </a:r>
            <a:r>
              <a:rPr sz="1600" dirty="0">
                <a:solidFill>
                  <a:srgbClr val="404040"/>
                </a:solidFill>
                <a:latin typeface="Verdana"/>
                <a:cs typeface="Verdana"/>
              </a:rPr>
              <a:t>και</a:t>
            </a:r>
            <a:r>
              <a:rPr sz="1600" spc="-85" dirty="0">
                <a:solidFill>
                  <a:srgbClr val="404040"/>
                </a:solidFill>
                <a:latin typeface="Verdana"/>
                <a:cs typeface="Verdana"/>
              </a:rPr>
              <a:t> </a:t>
            </a:r>
            <a:r>
              <a:rPr sz="1600" dirty="0">
                <a:solidFill>
                  <a:srgbClr val="404040"/>
                </a:solidFill>
                <a:latin typeface="Verdana"/>
                <a:cs typeface="Verdana"/>
              </a:rPr>
              <a:t>από</a:t>
            </a:r>
            <a:r>
              <a:rPr sz="1600" spc="-60" dirty="0">
                <a:solidFill>
                  <a:srgbClr val="404040"/>
                </a:solidFill>
                <a:latin typeface="Verdana"/>
                <a:cs typeface="Verdana"/>
              </a:rPr>
              <a:t> </a:t>
            </a:r>
            <a:r>
              <a:rPr sz="1600" dirty="0">
                <a:solidFill>
                  <a:srgbClr val="404040"/>
                </a:solidFill>
                <a:latin typeface="Verdana"/>
                <a:cs typeface="Verdana"/>
              </a:rPr>
              <a:t>τα</a:t>
            </a:r>
            <a:r>
              <a:rPr sz="1600" spc="-45" dirty="0">
                <a:solidFill>
                  <a:srgbClr val="404040"/>
                </a:solidFill>
                <a:latin typeface="Verdana"/>
                <a:cs typeface="Verdana"/>
              </a:rPr>
              <a:t> </a:t>
            </a:r>
            <a:r>
              <a:rPr sz="1600" dirty="0">
                <a:solidFill>
                  <a:srgbClr val="404040"/>
                </a:solidFill>
                <a:latin typeface="Verdana"/>
                <a:cs typeface="Verdana"/>
              </a:rPr>
              <a:t>δικαιώματα</a:t>
            </a:r>
            <a:r>
              <a:rPr sz="1600" spc="-5" dirty="0">
                <a:solidFill>
                  <a:srgbClr val="404040"/>
                </a:solidFill>
                <a:latin typeface="Verdana"/>
                <a:cs typeface="Verdana"/>
              </a:rPr>
              <a:t> </a:t>
            </a:r>
            <a:r>
              <a:rPr sz="1600" dirty="0">
                <a:solidFill>
                  <a:srgbClr val="404040"/>
                </a:solidFill>
                <a:latin typeface="Verdana"/>
                <a:cs typeface="Verdana"/>
              </a:rPr>
              <a:t>πρόσβασης</a:t>
            </a:r>
            <a:r>
              <a:rPr sz="1600" spc="10" dirty="0">
                <a:solidFill>
                  <a:srgbClr val="404040"/>
                </a:solidFill>
                <a:latin typeface="Verdana"/>
                <a:cs typeface="Verdana"/>
              </a:rPr>
              <a:t> </a:t>
            </a:r>
            <a:r>
              <a:rPr sz="1600" dirty="0">
                <a:solidFill>
                  <a:srgbClr val="404040"/>
                </a:solidFill>
                <a:latin typeface="Verdana"/>
                <a:cs typeface="Verdana"/>
              </a:rPr>
              <a:t>που</a:t>
            </a:r>
            <a:r>
              <a:rPr sz="1600" spc="-65" dirty="0">
                <a:solidFill>
                  <a:srgbClr val="404040"/>
                </a:solidFill>
                <a:latin typeface="Verdana"/>
                <a:cs typeface="Verdana"/>
              </a:rPr>
              <a:t> </a:t>
            </a:r>
            <a:r>
              <a:rPr sz="1600" dirty="0">
                <a:solidFill>
                  <a:srgbClr val="404040"/>
                </a:solidFill>
                <a:latin typeface="Verdana"/>
                <a:cs typeface="Verdana"/>
              </a:rPr>
              <a:t>σας</a:t>
            </a:r>
            <a:r>
              <a:rPr sz="1600" spc="-75" dirty="0">
                <a:solidFill>
                  <a:srgbClr val="404040"/>
                </a:solidFill>
                <a:latin typeface="Verdana"/>
                <a:cs typeface="Verdana"/>
              </a:rPr>
              <a:t> </a:t>
            </a:r>
            <a:r>
              <a:rPr sz="1600" dirty="0">
                <a:solidFill>
                  <a:srgbClr val="404040"/>
                </a:solidFill>
                <a:latin typeface="Verdana"/>
                <a:cs typeface="Verdana"/>
              </a:rPr>
              <a:t>έχουν</a:t>
            </a:r>
            <a:r>
              <a:rPr sz="1600" spc="-30" dirty="0">
                <a:solidFill>
                  <a:srgbClr val="404040"/>
                </a:solidFill>
                <a:latin typeface="Verdana"/>
                <a:cs typeface="Verdana"/>
              </a:rPr>
              <a:t> </a:t>
            </a:r>
            <a:r>
              <a:rPr sz="1600" spc="-10" dirty="0">
                <a:solidFill>
                  <a:srgbClr val="404040"/>
                </a:solidFill>
                <a:latin typeface="Verdana"/>
                <a:cs typeface="Verdana"/>
              </a:rPr>
              <a:t>παραχωρηθεί.</a:t>
            </a:r>
            <a:endParaRPr lang="en-US" sz="1600" dirty="0">
              <a:latin typeface="Verdana"/>
              <a:cs typeface="Verdana"/>
            </a:endParaRPr>
          </a:p>
          <a:p>
            <a:pPr marL="285750" indent="-285750">
              <a:lnSpc>
                <a:spcPct val="100000"/>
              </a:lnSpc>
              <a:spcBef>
                <a:spcPts val="290"/>
              </a:spcBef>
              <a:buClr>
                <a:srgbClr val="404040"/>
              </a:buClr>
              <a:buFont typeface="Wingdings" panose="05000000000000000000" pitchFamily="2" charset="2"/>
              <a:buChar char="q"/>
            </a:pPr>
            <a:endParaRPr lang="en-US" sz="1600" dirty="0">
              <a:latin typeface="Verdana"/>
              <a:cs typeface="Verdana"/>
            </a:endParaRPr>
          </a:p>
          <a:p>
            <a:pPr marL="299085" marR="269875" indent="-287020">
              <a:lnSpc>
                <a:spcPct val="100000"/>
              </a:lnSpc>
              <a:buFont typeface="Wingdings" panose="05000000000000000000" pitchFamily="2" charset="2"/>
              <a:buChar char="q"/>
              <a:tabLst>
                <a:tab pos="299085" algn="l"/>
              </a:tabLst>
            </a:pPr>
            <a:r>
              <a:rPr sz="1600" dirty="0" err="1">
                <a:solidFill>
                  <a:srgbClr val="404040"/>
                </a:solidFill>
                <a:latin typeface="Verdana"/>
                <a:cs typeface="Verdana"/>
              </a:rPr>
              <a:t>Εάν</a:t>
            </a:r>
            <a:r>
              <a:rPr sz="1600" spc="-75" dirty="0">
                <a:solidFill>
                  <a:srgbClr val="404040"/>
                </a:solidFill>
                <a:latin typeface="Verdana"/>
                <a:cs typeface="Verdana"/>
              </a:rPr>
              <a:t> </a:t>
            </a:r>
            <a:r>
              <a:rPr sz="1600" dirty="0" err="1">
                <a:solidFill>
                  <a:srgbClr val="404040"/>
                </a:solidFill>
                <a:latin typeface="Verdana"/>
                <a:cs typeface="Verdana"/>
              </a:rPr>
              <a:t>δεν</a:t>
            </a:r>
            <a:r>
              <a:rPr sz="1600" spc="-70" dirty="0">
                <a:solidFill>
                  <a:srgbClr val="404040"/>
                </a:solidFill>
                <a:latin typeface="Verdana"/>
                <a:cs typeface="Verdana"/>
              </a:rPr>
              <a:t> </a:t>
            </a:r>
            <a:r>
              <a:rPr sz="1600" dirty="0">
                <a:solidFill>
                  <a:srgbClr val="404040"/>
                </a:solidFill>
                <a:latin typeface="Verdana"/>
                <a:cs typeface="Verdana"/>
              </a:rPr>
              <a:t>μπ</a:t>
            </a:r>
            <a:r>
              <a:rPr sz="1600" dirty="0" err="1">
                <a:solidFill>
                  <a:srgbClr val="404040"/>
                </a:solidFill>
                <a:latin typeface="Verdana"/>
                <a:cs typeface="Verdana"/>
              </a:rPr>
              <a:t>ορείτε</a:t>
            </a:r>
            <a:r>
              <a:rPr sz="1600" spc="45" dirty="0">
                <a:solidFill>
                  <a:srgbClr val="404040"/>
                </a:solidFill>
                <a:latin typeface="Verdana"/>
                <a:cs typeface="Verdana"/>
              </a:rPr>
              <a:t> </a:t>
            </a:r>
            <a:r>
              <a:rPr sz="1600" spc="50" dirty="0">
                <a:solidFill>
                  <a:srgbClr val="404040"/>
                </a:solidFill>
                <a:latin typeface="Verdana"/>
                <a:cs typeface="Verdana"/>
              </a:rPr>
              <a:t>να</a:t>
            </a:r>
            <a:r>
              <a:rPr sz="1600" spc="180" dirty="0">
                <a:solidFill>
                  <a:srgbClr val="404040"/>
                </a:solidFill>
                <a:latin typeface="Verdana"/>
                <a:cs typeface="Verdana"/>
              </a:rPr>
              <a:t> </a:t>
            </a:r>
            <a:r>
              <a:rPr sz="1600" dirty="0" err="1">
                <a:solidFill>
                  <a:srgbClr val="404040"/>
                </a:solidFill>
                <a:latin typeface="Verdana"/>
                <a:cs typeface="Verdana"/>
              </a:rPr>
              <a:t>δείτε</a:t>
            </a:r>
            <a:r>
              <a:rPr sz="1600" spc="80" dirty="0">
                <a:solidFill>
                  <a:srgbClr val="404040"/>
                </a:solidFill>
                <a:latin typeface="Verdana"/>
                <a:cs typeface="Verdana"/>
              </a:rPr>
              <a:t> </a:t>
            </a:r>
            <a:r>
              <a:rPr sz="1600" dirty="0" err="1">
                <a:solidFill>
                  <a:srgbClr val="404040"/>
                </a:solidFill>
                <a:latin typeface="Verdana"/>
                <a:cs typeface="Verdana"/>
              </a:rPr>
              <a:t>το</a:t>
            </a:r>
            <a:r>
              <a:rPr sz="1600" spc="75" dirty="0">
                <a:solidFill>
                  <a:srgbClr val="404040"/>
                </a:solidFill>
                <a:latin typeface="Verdana"/>
                <a:cs typeface="Verdana"/>
              </a:rPr>
              <a:t> </a:t>
            </a:r>
            <a:r>
              <a:rPr sz="1600" dirty="0" err="1">
                <a:solidFill>
                  <a:srgbClr val="404040"/>
                </a:solidFill>
                <a:latin typeface="Verdana"/>
                <a:cs typeface="Verdana"/>
              </a:rPr>
              <a:t>έργο</a:t>
            </a:r>
            <a:r>
              <a:rPr sz="1600" spc="80" dirty="0">
                <a:solidFill>
                  <a:srgbClr val="404040"/>
                </a:solidFill>
                <a:latin typeface="Verdana"/>
                <a:cs typeface="Verdana"/>
              </a:rPr>
              <a:t> </a:t>
            </a:r>
            <a:r>
              <a:rPr sz="1600" dirty="0">
                <a:solidFill>
                  <a:srgbClr val="404040"/>
                </a:solidFill>
                <a:latin typeface="Verdana"/>
                <a:cs typeface="Verdana"/>
              </a:rPr>
              <a:t>σας</a:t>
            </a:r>
            <a:r>
              <a:rPr sz="1600" spc="70" dirty="0">
                <a:solidFill>
                  <a:srgbClr val="404040"/>
                </a:solidFill>
                <a:latin typeface="Verdana"/>
                <a:cs typeface="Verdana"/>
              </a:rPr>
              <a:t> </a:t>
            </a:r>
            <a:r>
              <a:rPr sz="1600" dirty="0" err="1">
                <a:solidFill>
                  <a:srgbClr val="404040"/>
                </a:solidFill>
                <a:latin typeface="Verdana"/>
                <a:cs typeface="Verdana"/>
              </a:rPr>
              <a:t>στη</a:t>
            </a:r>
            <a:r>
              <a:rPr sz="1600" spc="90" dirty="0">
                <a:solidFill>
                  <a:srgbClr val="404040"/>
                </a:solidFill>
                <a:latin typeface="Verdana"/>
                <a:cs typeface="Verdana"/>
              </a:rPr>
              <a:t> </a:t>
            </a:r>
            <a:r>
              <a:rPr sz="1600" dirty="0" err="1">
                <a:solidFill>
                  <a:srgbClr val="404040"/>
                </a:solidFill>
                <a:latin typeface="Verdana"/>
                <a:cs typeface="Verdana"/>
              </a:rPr>
              <a:t>λίστ</a:t>
            </a:r>
            <a:r>
              <a:rPr sz="1600" dirty="0">
                <a:solidFill>
                  <a:srgbClr val="404040"/>
                </a:solidFill>
                <a:latin typeface="Verdana"/>
                <a:cs typeface="Verdana"/>
              </a:rPr>
              <a:t>α</a:t>
            </a:r>
            <a:r>
              <a:rPr sz="1600" spc="55" dirty="0">
                <a:solidFill>
                  <a:srgbClr val="404040"/>
                </a:solidFill>
                <a:latin typeface="Verdana"/>
                <a:cs typeface="Verdana"/>
              </a:rPr>
              <a:t> </a:t>
            </a:r>
            <a:r>
              <a:rPr sz="1600" dirty="0">
                <a:solidFill>
                  <a:srgbClr val="404040"/>
                </a:solidFill>
                <a:latin typeface="Verdana"/>
                <a:cs typeface="Verdana"/>
              </a:rPr>
              <a:t>έργων,</a:t>
            </a:r>
            <a:r>
              <a:rPr sz="1600" spc="90" dirty="0">
                <a:solidFill>
                  <a:srgbClr val="404040"/>
                </a:solidFill>
                <a:latin typeface="Verdana"/>
                <a:cs typeface="Verdana"/>
              </a:rPr>
              <a:t> </a:t>
            </a:r>
            <a:r>
              <a:rPr sz="1600" spc="-10" dirty="0">
                <a:solidFill>
                  <a:srgbClr val="404040"/>
                </a:solidFill>
                <a:latin typeface="Verdana"/>
                <a:cs typeface="Verdana"/>
              </a:rPr>
              <a:t>επικοινωνήστε</a:t>
            </a:r>
            <a:r>
              <a:rPr lang="el-GR" sz="1600" spc="-20" dirty="0">
                <a:solidFill>
                  <a:srgbClr val="404040"/>
                </a:solidFill>
                <a:latin typeface="Verdana"/>
                <a:cs typeface="Verdana"/>
              </a:rPr>
              <a:t> μαζί με την ΕΥ</a:t>
            </a:r>
            <a:r>
              <a:rPr sz="1600" spc="-10" dirty="0">
                <a:solidFill>
                  <a:srgbClr val="404040"/>
                </a:solidFill>
                <a:latin typeface="Verdana"/>
                <a:cs typeface="Verdana"/>
              </a:rPr>
              <a:t>.</a:t>
            </a:r>
            <a:endParaRPr sz="1600" dirty="0">
              <a:latin typeface="Verdana"/>
              <a:cs typeface="Verdana"/>
            </a:endParaRPr>
          </a:p>
        </p:txBody>
      </p:sp>
      <p:sp>
        <p:nvSpPr>
          <p:cNvPr id="4" name="TextBox 3">
            <a:extLst>
              <a:ext uri="{FF2B5EF4-FFF2-40B4-BE49-F238E27FC236}">
                <a16:creationId xmlns:a16="http://schemas.microsoft.com/office/drawing/2014/main" id="{5802AA56-A09E-6FBC-2627-B4AEFD78D25B}"/>
              </a:ext>
            </a:extLst>
          </p:cNvPr>
          <p:cNvSpPr txBox="1"/>
          <p:nvPr/>
        </p:nvSpPr>
        <p:spPr>
          <a:xfrm flipH="1">
            <a:off x="-1612671" y="41698"/>
            <a:ext cx="10684042" cy="523220"/>
          </a:xfrm>
          <a:prstGeom prst="rect">
            <a:avLst/>
          </a:prstGeom>
          <a:noFill/>
        </p:spPr>
        <p:txBody>
          <a:bodyPr wrap="square" rtlCol="0">
            <a:spAutoFit/>
          </a:bodyPr>
          <a:lstStyle/>
          <a:p>
            <a:pPr algn="ctr">
              <a:defRPr/>
            </a:pPr>
            <a:r>
              <a:rPr lang="en-US" sz="2800" b="1">
                <a:solidFill>
                  <a:schemeClr val="bg1"/>
                </a:solidFill>
                <a:latin typeface="Century Gothic" panose="020B0502020202020204" pitchFamily="34" charset="0"/>
              </a:rPr>
              <a:t>My Projects</a:t>
            </a:r>
            <a:r>
              <a:rPr lang="el-GR" sz="2800" b="1">
                <a:solidFill>
                  <a:schemeClr val="bg1"/>
                </a:solidFill>
                <a:latin typeface="Century Gothic" panose="020B0502020202020204" pitchFamily="34" charset="0"/>
              </a:rPr>
              <a:t> (</a:t>
            </a:r>
            <a:r>
              <a:rPr lang="en-US" sz="2800" b="1">
                <a:solidFill>
                  <a:schemeClr val="bg1"/>
                </a:solidFill>
                <a:latin typeface="Century Gothic" panose="020B0502020202020204" pitchFamily="34" charset="0"/>
              </a:rPr>
              <a:t>Beneficiary Module)</a:t>
            </a:r>
            <a:endParaRPr lang="en-GB" sz="2800" b="1">
              <a:solidFill>
                <a:schemeClr val="bg1"/>
              </a:solidFill>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99012" y="60190"/>
            <a:ext cx="10684042"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Πρόσβαση στη λίστα σχεδίων από το κυρίως μενού</a:t>
            </a:r>
            <a:endParaRPr lang="en-GB" sz="2800" b="1">
              <a:solidFill>
                <a:schemeClr val="bg1"/>
              </a:solidFill>
              <a:latin typeface="Century Gothic" panose="020B0502020202020204" pitchFamily="34" charset="0"/>
            </a:endParaRPr>
          </a:p>
        </p:txBody>
      </p:sp>
      <p:sp>
        <p:nvSpPr>
          <p:cNvPr id="10" name="Arrow: Down 9">
            <a:extLst>
              <a:ext uri="{FF2B5EF4-FFF2-40B4-BE49-F238E27FC236}">
                <a16:creationId xmlns:a16="http://schemas.microsoft.com/office/drawing/2014/main" id="{AB613709-4276-6BFF-9DB1-2ACE992A5CF8}"/>
              </a:ext>
            </a:extLst>
          </p:cNvPr>
          <p:cNvSpPr/>
          <p:nvPr/>
        </p:nvSpPr>
        <p:spPr>
          <a:xfrm>
            <a:off x="11116818" y="2205990"/>
            <a:ext cx="313182" cy="4983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A1E0516-8F71-C100-1C2D-A096B9B95477}"/>
              </a:ext>
            </a:extLst>
          </p:cNvPr>
          <p:cNvPicPr>
            <a:picLocks noChangeAspect="1"/>
          </p:cNvPicPr>
          <p:nvPr/>
        </p:nvPicPr>
        <p:blipFill>
          <a:blip r:embed="rId3"/>
          <a:stretch>
            <a:fillRect/>
          </a:stretch>
        </p:blipFill>
        <p:spPr>
          <a:xfrm>
            <a:off x="-1" y="645690"/>
            <a:ext cx="12261273" cy="6274590"/>
          </a:xfrm>
          <a:prstGeom prst="rect">
            <a:avLst/>
          </a:prstGeom>
        </p:spPr>
      </p:pic>
      <p:sp>
        <p:nvSpPr>
          <p:cNvPr id="5" name="Rectangle 4">
            <a:extLst>
              <a:ext uri="{FF2B5EF4-FFF2-40B4-BE49-F238E27FC236}">
                <a16:creationId xmlns:a16="http://schemas.microsoft.com/office/drawing/2014/main" id="{014979EE-F777-2A6C-9E8D-9C58BB561E33}"/>
              </a:ext>
            </a:extLst>
          </p:cNvPr>
          <p:cNvSpPr/>
          <p:nvPr/>
        </p:nvSpPr>
        <p:spPr>
          <a:xfrm>
            <a:off x="4560570" y="696046"/>
            <a:ext cx="7631430" cy="1077218"/>
          </a:xfrm>
          <a:prstGeom prst="rect">
            <a:avLst/>
          </a:prstGeom>
          <a:solidFill>
            <a:srgbClr val="FF0000"/>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Επιλέγοντας </a:t>
            </a:r>
            <a:r>
              <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MYPROJECTS</a:t>
            </a:r>
            <a:r>
              <a:rPr kumimoji="0" lang="el-GR"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η οθόνη ανοίγει, εμφανίζοντας όλα τα σχέδια </a:t>
            </a:r>
            <a:r>
              <a:rPr lang="el-GR" sz="1600" dirty="0">
                <a:solidFill>
                  <a:prstClr val="white"/>
                </a:solidFill>
                <a:latin typeface="Verdana" panose="020B0604030504040204" pitchFamily="34" charset="0"/>
                <a:ea typeface="Verdana" panose="020B0604030504040204" pitchFamily="34" charset="0"/>
              </a:rPr>
              <a:t>με τα οποία η ηλεκτρονική σας διεύθυνση είναι συνδεδεμένη</a:t>
            </a:r>
            <a:endParaRPr kumimoji="0" lang="el-GR"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Από το </a:t>
            </a:r>
            <a:r>
              <a:rPr kumimoji="0" lang="en-GB"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Project List </a:t>
            </a:r>
            <a:r>
              <a:rPr kumimoji="0" lang="el-GR"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επιλέγουμε το εικονίδιο για είσοδο σε σχέδιο.</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Arrow: Down 5">
            <a:extLst>
              <a:ext uri="{FF2B5EF4-FFF2-40B4-BE49-F238E27FC236}">
                <a16:creationId xmlns:a16="http://schemas.microsoft.com/office/drawing/2014/main" id="{BAA41F0B-6713-6F83-2E1F-DB75043CA8E4}"/>
              </a:ext>
            </a:extLst>
          </p:cNvPr>
          <p:cNvSpPr/>
          <p:nvPr/>
        </p:nvSpPr>
        <p:spPr>
          <a:xfrm>
            <a:off x="11430000" y="2455164"/>
            <a:ext cx="484632" cy="4983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CA7480F4-0FB0-F129-62C5-D506EB5E37F7}"/>
              </a:ext>
            </a:extLst>
          </p:cNvPr>
          <p:cNvSpPr/>
          <p:nvPr/>
        </p:nvSpPr>
        <p:spPr>
          <a:xfrm>
            <a:off x="0" y="3683635"/>
            <a:ext cx="1346886" cy="65490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971F0D8A-8255-2264-61CB-8459D1A549EC}"/>
              </a:ext>
            </a:extLst>
          </p:cNvPr>
          <p:cNvSpPr/>
          <p:nvPr/>
        </p:nvSpPr>
        <p:spPr>
          <a:xfrm>
            <a:off x="1346886" y="1712358"/>
            <a:ext cx="1260389" cy="5931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F4F0C08-1EF1-90A0-E870-32B95CC5C0FE}"/>
              </a:ext>
            </a:extLst>
          </p:cNvPr>
          <p:cNvSpPr/>
          <p:nvPr/>
        </p:nvSpPr>
        <p:spPr>
          <a:xfrm>
            <a:off x="1617228" y="2668386"/>
            <a:ext cx="9589748" cy="4448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285977-DC38-CC17-A7DD-7EEF81154401}"/>
              </a:ext>
            </a:extLst>
          </p:cNvPr>
          <p:cNvSpPr/>
          <p:nvPr/>
        </p:nvSpPr>
        <p:spPr>
          <a:xfrm>
            <a:off x="9234014" y="5269690"/>
            <a:ext cx="1972962" cy="5931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26ADF61-E409-987F-72C6-95AC4CF9447E}"/>
              </a:ext>
            </a:extLst>
          </p:cNvPr>
          <p:cNvPicPr>
            <a:picLocks noChangeAspect="1"/>
          </p:cNvPicPr>
          <p:nvPr/>
        </p:nvPicPr>
        <p:blipFill>
          <a:blip r:embed="rId4"/>
          <a:stretch>
            <a:fillRect/>
          </a:stretch>
        </p:blipFill>
        <p:spPr>
          <a:xfrm>
            <a:off x="6096000" y="2753601"/>
            <a:ext cx="1838582" cy="1305107"/>
          </a:xfrm>
          <a:prstGeom prst="rect">
            <a:avLst/>
          </a:prstGeom>
        </p:spPr>
      </p:pic>
      <p:cxnSp>
        <p:nvCxnSpPr>
          <p:cNvPr id="15" name="Straight Arrow Connector 14">
            <a:extLst>
              <a:ext uri="{FF2B5EF4-FFF2-40B4-BE49-F238E27FC236}">
                <a16:creationId xmlns:a16="http://schemas.microsoft.com/office/drawing/2014/main" id="{58E7640E-D0CF-8AAA-EA2A-BE0C7581A49C}"/>
              </a:ext>
            </a:extLst>
          </p:cNvPr>
          <p:cNvCxnSpPr>
            <a:cxnSpLocks/>
          </p:cNvCxnSpPr>
          <p:nvPr/>
        </p:nvCxnSpPr>
        <p:spPr>
          <a:xfrm>
            <a:off x="6831177" y="2273644"/>
            <a:ext cx="0" cy="271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291584" y="3200400"/>
            <a:ext cx="268986"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291584" y="3613617"/>
            <a:ext cx="268986"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230624" y="4175271"/>
            <a:ext cx="268986"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230624" y="4572904"/>
            <a:ext cx="268986"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453134" y="3177455"/>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453134" y="3655914"/>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549106" y="4175271"/>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3485013" y="4606236"/>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150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1301047"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Λεπτομέρειες λίστας σχεδίου και γενική λειτουργικότητα</a:t>
            </a:r>
            <a:endParaRPr lang="en-GB" sz="2800" b="1">
              <a:solidFill>
                <a:schemeClr val="bg1"/>
              </a:solidFill>
              <a:latin typeface="Century Gothic" panose="020B0502020202020204" pitchFamily="34" charset="0"/>
            </a:endParaRPr>
          </a:p>
        </p:txBody>
      </p:sp>
      <p:sp>
        <p:nvSpPr>
          <p:cNvPr id="5" name="Rectangle 4"/>
          <p:cNvSpPr/>
          <p:nvPr/>
        </p:nvSpPr>
        <p:spPr>
          <a:xfrm>
            <a:off x="378350" y="604178"/>
            <a:ext cx="3884347" cy="4573111"/>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endPar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R="0" lvl="0" algn="l" defTabSz="914400" rtl="0" eaLnBrk="1" fontAlgn="auto" latinLnBrk="0" hangingPunct="1">
              <a:lnSpc>
                <a:spcPct val="150000"/>
              </a:lnSpc>
              <a:spcBef>
                <a:spcPts val="0"/>
              </a:spcBef>
              <a:spcAft>
                <a:spcPts val="0"/>
              </a:spcAft>
              <a:buClrTx/>
              <a:buSzTx/>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Στο επάνω μέρος της οθόνης θα δείτε τον αριθμό των </a:t>
            </a:r>
            <a:r>
              <a:rPr lang="el-GR" sz="1400" dirty="0">
                <a:solidFill>
                  <a:prstClr val="black">
                    <a:lumMod val="75000"/>
                    <a:lumOff val="25000"/>
                  </a:prstClr>
                </a:solidFill>
                <a:latin typeface="Verdana" panose="020B0604030504040204" pitchFamily="34" charset="0"/>
                <a:ea typeface="Verdana" panose="020B0604030504040204" pitchFamily="34" charset="0"/>
              </a:rPr>
              <a:t>σχεδίων σας. </a:t>
            </a:r>
          </a:p>
          <a:p>
            <a:pPr marR="0" lvl="0" algn="l" defTabSz="914400" rtl="0" eaLnBrk="1" fontAlgn="auto" latinLnBrk="0" hangingPunct="1">
              <a:lnSpc>
                <a:spcPct val="150000"/>
              </a:lnSpc>
              <a:spcBef>
                <a:spcPts val="0"/>
              </a:spcBef>
              <a:spcAft>
                <a:spcPts val="0"/>
              </a:spcAft>
              <a:buClrTx/>
              <a:buSzTx/>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400" b="0" i="1"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Για κάθε σχέδιο είναι διαθέσιμες οι ακόλουθες πληροφορίες:</a:t>
            </a:r>
            <a:endParaRPr kumimoji="0" lang="en-US" sz="1400" b="0" i="1"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Τίτλος Σχεδίου </a:t>
            </a:r>
            <a:endParaRPr kumimoji="0" lang="en-US"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Αριθμός συμφωνίας επιχορήγησης</a:t>
            </a:r>
            <a:endParaRPr kumimoji="0" lang="en-US"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1" dirty="0">
                <a:solidFill>
                  <a:srgbClr val="7030A0"/>
                </a:solidFill>
                <a:latin typeface="Verdana" panose="020B0604030504040204" pitchFamily="34" charset="0"/>
                <a:ea typeface="Verdana" panose="020B0604030504040204" pitchFamily="34" charset="0"/>
              </a:rPr>
              <a:t>OID</a:t>
            </a:r>
            <a:r>
              <a:rPr lang="el-GR" sz="1400" b="1" dirty="0">
                <a:solidFill>
                  <a:srgbClr val="7030A0"/>
                </a:solidFill>
                <a:latin typeface="Verdana" panose="020B0604030504040204" pitchFamily="34" charset="0"/>
                <a:ea typeface="Verdana" panose="020B0604030504040204" pitchFamily="34" charset="0"/>
              </a:rPr>
              <a:t> &amp; Όνομα Δικαιούχου</a:t>
            </a:r>
            <a:endParaRPr kumimoji="0" lang="en-US"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Ημερομηνία έναρξης </a:t>
            </a:r>
            <a:r>
              <a:rPr lang="el-GR" sz="1400" b="1" dirty="0">
                <a:solidFill>
                  <a:srgbClr val="7030A0"/>
                </a:solidFill>
                <a:latin typeface="Verdana" panose="020B0604030504040204" pitchFamily="34" charset="0"/>
                <a:ea typeface="Verdana" panose="020B0604030504040204" pitchFamily="34" charset="0"/>
              </a:rPr>
              <a:t>σχεδίου</a:t>
            </a:r>
            <a:endParaRPr kumimoji="0" lang="en-US"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Ημερομηνία λήξης </a:t>
            </a:r>
            <a:r>
              <a:rPr lang="el-GR" sz="1400" b="1" dirty="0">
                <a:solidFill>
                  <a:srgbClr val="7030A0"/>
                </a:solidFill>
                <a:latin typeface="Verdana" panose="020B0604030504040204" pitchFamily="34" charset="0"/>
                <a:ea typeface="Verdana" panose="020B0604030504040204" pitchFamily="34" charset="0"/>
              </a:rPr>
              <a:t>σχεδίου</a:t>
            </a:r>
            <a:r>
              <a:rPr kumimoji="0" lang="en-US"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p>
          <a:p>
            <a:pPr marL="171450" indent="-171450">
              <a:lnSpc>
                <a:spcPct val="150000"/>
              </a:lnSpc>
              <a:buFont typeface="Arial" panose="020B0604020202020204" pitchFamily="34" charset="0"/>
              <a:buChar char="•"/>
              <a:defRPr/>
            </a:pPr>
            <a:r>
              <a:rPr lang="el-GR" sz="1400" b="1" dirty="0">
                <a:solidFill>
                  <a:srgbClr val="7030A0"/>
                </a:solidFill>
                <a:latin typeface="Verdana" panose="020B0604030504040204" pitchFamily="34" charset="0"/>
                <a:ea typeface="Verdana" panose="020B0604030504040204" pitchFamily="34" charset="0"/>
              </a:rPr>
              <a:t>Διάρκεια (μήνες)</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Κατάσταση </a:t>
            </a:r>
            <a:r>
              <a:rPr lang="el-GR" sz="1400" b="1" dirty="0">
                <a:solidFill>
                  <a:srgbClr val="7030A0"/>
                </a:solidFill>
                <a:latin typeface="Verdana" panose="020B0604030504040204" pitchFamily="34" charset="0"/>
                <a:ea typeface="Verdana" panose="020B0604030504040204" pitchFamily="34" charset="0"/>
              </a:rPr>
              <a:t>σχεδίου</a:t>
            </a:r>
            <a:r>
              <a:rPr kumimoji="0" lang="el-GR"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Κατάσταση τελικής έκθεσης </a:t>
            </a:r>
          </a:p>
        </p:txBody>
      </p:sp>
      <p:sp>
        <p:nvSpPr>
          <p:cNvPr id="6" name="Oval 5"/>
          <p:cNvSpPr/>
          <p:nvPr/>
        </p:nvSpPr>
        <p:spPr>
          <a:xfrm>
            <a:off x="79410" y="1043674"/>
            <a:ext cx="298940" cy="27749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47803" y="2002910"/>
            <a:ext cx="298940" cy="30534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552F150-4C17-C0AC-B157-7644D8CE27B4}"/>
              </a:ext>
            </a:extLst>
          </p:cNvPr>
          <p:cNvPicPr>
            <a:picLocks noChangeAspect="1"/>
          </p:cNvPicPr>
          <p:nvPr/>
        </p:nvPicPr>
        <p:blipFill rotWithShape="1">
          <a:blip r:embed="rId3"/>
          <a:srcRect l="11959" t="19279" b="27388"/>
          <a:stretch/>
        </p:blipFill>
        <p:spPr>
          <a:xfrm>
            <a:off x="4135155" y="1069438"/>
            <a:ext cx="7999362" cy="4045624"/>
          </a:xfrm>
          <a:prstGeom prst="rect">
            <a:avLst/>
          </a:prstGeom>
        </p:spPr>
      </p:pic>
      <p:sp>
        <p:nvSpPr>
          <p:cNvPr id="13" name="Oval 12"/>
          <p:cNvSpPr/>
          <p:nvPr/>
        </p:nvSpPr>
        <p:spPr>
          <a:xfrm>
            <a:off x="4969853" y="1705423"/>
            <a:ext cx="298940" cy="30534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p:cNvSpPr/>
          <p:nvPr/>
        </p:nvSpPr>
        <p:spPr>
          <a:xfrm>
            <a:off x="4317335" y="2144066"/>
            <a:ext cx="298940" cy="30534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ounded Rectangle 14"/>
          <p:cNvSpPr/>
          <p:nvPr/>
        </p:nvSpPr>
        <p:spPr>
          <a:xfrm>
            <a:off x="6278409" y="3174330"/>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6248295" y="3608256"/>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6278409" y="3999422"/>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274890" y="4405540"/>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7247152" y="4418466"/>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D8BE809-F2AD-8773-973A-BEEC260FB8C9}"/>
              </a:ext>
            </a:extLst>
          </p:cNvPr>
          <p:cNvSpPr/>
          <p:nvPr/>
        </p:nvSpPr>
        <p:spPr>
          <a:xfrm>
            <a:off x="9718740" y="2144066"/>
            <a:ext cx="298940" cy="27749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1E30789-F6EA-1C3A-8A67-8741760D6F22}"/>
              </a:ext>
            </a:extLst>
          </p:cNvPr>
          <p:cNvSpPr/>
          <p:nvPr/>
        </p:nvSpPr>
        <p:spPr>
          <a:xfrm>
            <a:off x="68865" y="5315378"/>
            <a:ext cx="298940" cy="27749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863208D-324E-D24D-911E-96B4D0B89A91}"/>
              </a:ext>
            </a:extLst>
          </p:cNvPr>
          <p:cNvSpPr txBox="1"/>
          <p:nvPr/>
        </p:nvSpPr>
        <p:spPr>
          <a:xfrm>
            <a:off x="467604" y="5306466"/>
            <a:ext cx="10833441" cy="1233736"/>
          </a:xfrm>
          <a:prstGeom prst="rect">
            <a:avLst/>
          </a:prstGeom>
          <a:noFill/>
        </p:spPr>
        <p:txBody>
          <a:bodyPr wrap="square">
            <a:spAutoFit/>
          </a:bodyPr>
          <a:lstStyle/>
          <a:p>
            <a:pPr defTabSz="931774">
              <a:defRPr/>
            </a:pPr>
            <a:r>
              <a:rPr lang="en-US" sz="1400" i="1" dirty="0">
                <a:solidFill>
                  <a:prstClr val="black">
                    <a:lumMod val="75000"/>
                    <a:lumOff val="25000"/>
                  </a:prstClr>
                </a:solidFill>
                <a:latin typeface="Verdana" panose="020B0604030504040204" pitchFamily="34" charset="0"/>
                <a:ea typeface="Verdana" panose="020B0604030504040204" pitchFamily="34" charset="0"/>
              </a:rPr>
              <a:t>Project statuses:</a:t>
            </a:r>
            <a:endParaRPr lang="el-GR" sz="1400" i="1" dirty="0">
              <a:solidFill>
                <a:prstClr val="black">
                  <a:lumMod val="75000"/>
                  <a:lumOff val="25000"/>
                </a:prstClr>
              </a:solidFill>
              <a:latin typeface="Verdana" panose="020B0604030504040204" pitchFamily="34" charset="0"/>
              <a:ea typeface="Verdana" panose="020B0604030504040204" pitchFamily="34" charset="0"/>
            </a:endParaRPr>
          </a:p>
          <a:p>
            <a:pPr marL="171450" indent="-171450">
              <a:lnSpc>
                <a:spcPct val="150000"/>
              </a:lnSpc>
              <a:buFont typeface="Arial" panose="020B0604020202020204" pitchFamily="34" charset="0"/>
              <a:buChar char="•"/>
              <a:defRPr/>
            </a:pPr>
            <a:r>
              <a:rPr lang="en-US" sz="1400" b="1" dirty="0">
                <a:solidFill>
                  <a:srgbClr val="7030A0"/>
                </a:solidFill>
                <a:latin typeface="Verdana" panose="020B0604030504040204" pitchFamily="34" charset="0"/>
                <a:ea typeface="Verdana" panose="020B0604030504040204" pitchFamily="34" charset="0"/>
              </a:rPr>
              <a:t>Project Ongoing</a:t>
            </a:r>
            <a:r>
              <a:rPr lang="el-GR" sz="1400" b="1" dirty="0">
                <a:solidFill>
                  <a:srgbClr val="7030A0"/>
                </a:solidFill>
                <a:latin typeface="Verdana" panose="020B0604030504040204" pitchFamily="34" charset="0"/>
                <a:ea typeface="Verdana" panose="020B0604030504040204" pitchFamily="34" charset="0"/>
              </a:rPr>
              <a:t>- </a:t>
            </a:r>
            <a:r>
              <a:rPr lang="el-GR" sz="1400" dirty="0">
                <a:solidFill>
                  <a:srgbClr val="7030A0"/>
                </a:solidFill>
                <a:latin typeface="Verdana" panose="020B0604030504040204" pitchFamily="34" charset="0"/>
                <a:ea typeface="Verdana" panose="020B0604030504040204" pitchFamily="34" charset="0"/>
              </a:rPr>
              <a:t>εμφανίζεται όταν το έργο γίνει διαθέσιμο στην ενότητα </a:t>
            </a:r>
            <a:r>
              <a:rPr lang="en-US" sz="1400" dirty="0">
                <a:solidFill>
                  <a:srgbClr val="7030A0"/>
                </a:solidFill>
                <a:latin typeface="Verdana" panose="020B0604030504040204" pitchFamily="34" charset="0"/>
                <a:ea typeface="Verdana" panose="020B0604030504040204" pitchFamily="34" charset="0"/>
              </a:rPr>
              <a:t>MYPROJECTS</a:t>
            </a:r>
            <a:r>
              <a:rPr lang="el-GR" sz="1400" dirty="0">
                <a:solidFill>
                  <a:srgbClr val="7030A0"/>
                </a:solidFill>
                <a:latin typeface="Verdana" panose="020B0604030504040204" pitchFamily="34" charset="0"/>
                <a:ea typeface="Verdana" panose="020B0604030504040204" pitchFamily="34" charset="0"/>
              </a:rPr>
              <a:t> και εφόσον υπογραφεί η συμφωνία επιχορήγησης με την ΕΥ.</a:t>
            </a:r>
            <a:endParaRPr lang="en-US" sz="1400" dirty="0">
              <a:solidFill>
                <a:srgbClr val="7030A0"/>
              </a:solidFill>
              <a:latin typeface="Verdana" panose="020B0604030504040204" pitchFamily="34" charset="0"/>
              <a:ea typeface="Verdana" panose="020B0604030504040204" pitchFamily="34" charset="0"/>
            </a:endParaRPr>
          </a:p>
          <a:p>
            <a:pPr marL="171450" indent="-171450">
              <a:lnSpc>
                <a:spcPct val="150000"/>
              </a:lnSpc>
              <a:buFont typeface="Arial" panose="020B0604020202020204" pitchFamily="34" charset="0"/>
              <a:buChar char="•"/>
              <a:defRPr/>
            </a:pPr>
            <a:r>
              <a:rPr lang="en-US" sz="1400" b="1" dirty="0">
                <a:solidFill>
                  <a:srgbClr val="7030A0"/>
                </a:solidFill>
                <a:latin typeface="Verdana" panose="020B0604030504040204" pitchFamily="34" charset="0"/>
                <a:ea typeface="Verdana" panose="020B0604030504040204" pitchFamily="34" charset="0"/>
              </a:rPr>
              <a:t>Processing</a:t>
            </a:r>
            <a:r>
              <a:rPr lang="el-GR" sz="1400" b="1" dirty="0">
                <a:solidFill>
                  <a:srgbClr val="7030A0"/>
                </a:solidFill>
                <a:latin typeface="Verdana" panose="020B0604030504040204" pitchFamily="34" charset="0"/>
                <a:ea typeface="Verdana" panose="020B0604030504040204" pitchFamily="34" charset="0"/>
              </a:rPr>
              <a:t> - </a:t>
            </a:r>
            <a:r>
              <a:rPr lang="el-GR" sz="1400" dirty="0">
                <a:solidFill>
                  <a:srgbClr val="7030A0"/>
                </a:solidFill>
                <a:latin typeface="Verdana" panose="020B0604030504040204" pitchFamily="34" charset="0"/>
                <a:ea typeface="Verdana" panose="020B0604030504040204" pitchFamily="34" charset="0"/>
              </a:rPr>
              <a:t>εμφανίζεται μόλις δημιουργηθεί η αναφορά δικαιούχου και μέχρι να υποβληθεί στην ΕΥ.</a:t>
            </a:r>
            <a:endParaRPr lang="en-US" sz="1400" dirty="0">
              <a:solidFill>
                <a:srgbClr val="7030A0"/>
              </a:solidFill>
              <a:latin typeface="Verdana" panose="020B0604030504040204" pitchFamily="34" charset="0"/>
              <a:ea typeface="Verdana" panose="020B0604030504040204" pitchFamily="34" charset="0"/>
            </a:endParaRPr>
          </a:p>
        </p:txBody>
      </p:sp>
      <p:sp>
        <p:nvSpPr>
          <p:cNvPr id="28" name="TextBox 27">
            <a:extLst>
              <a:ext uri="{FF2B5EF4-FFF2-40B4-BE49-F238E27FC236}">
                <a16:creationId xmlns:a16="http://schemas.microsoft.com/office/drawing/2014/main" id="{5337BA69-B7AC-2E10-03A4-E13F63D15899}"/>
              </a:ext>
            </a:extLst>
          </p:cNvPr>
          <p:cNvSpPr txBox="1"/>
          <p:nvPr/>
        </p:nvSpPr>
        <p:spPr>
          <a:xfrm>
            <a:off x="5346441" y="2780933"/>
            <a:ext cx="2245384" cy="15099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8182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screenshot of a computer">
            <a:extLst>
              <a:ext uri="{FF2B5EF4-FFF2-40B4-BE49-F238E27FC236}">
                <a16:creationId xmlns:a16="http://schemas.microsoft.com/office/drawing/2014/main" id="{02A3A328-8826-9424-165D-B3C24B5F44D5}"/>
              </a:ext>
            </a:extLst>
          </p:cNvPr>
          <p:cNvPicPr>
            <a:picLocks noChangeAspect="1"/>
          </p:cNvPicPr>
          <p:nvPr/>
        </p:nvPicPr>
        <p:blipFill>
          <a:blip r:embed="rId3"/>
          <a:stretch>
            <a:fillRect/>
          </a:stretch>
        </p:blipFill>
        <p:spPr>
          <a:xfrm>
            <a:off x="3454791" y="2837181"/>
            <a:ext cx="8599553" cy="3978362"/>
          </a:xfrm>
          <a:prstGeom prst="rect">
            <a:avLst/>
          </a:prstGeom>
        </p:spPr>
      </p:pic>
      <p:pic>
        <p:nvPicPr>
          <p:cNvPr id="25" name="Picture 24" descr="A screenshot of a phone&#10;&#10;AI-generated content may be incorrect.">
            <a:extLst>
              <a:ext uri="{FF2B5EF4-FFF2-40B4-BE49-F238E27FC236}">
                <a16:creationId xmlns:a16="http://schemas.microsoft.com/office/drawing/2014/main" id="{29C00D23-6488-10A1-92EC-9D6DB316A431}"/>
              </a:ext>
            </a:extLst>
          </p:cNvPr>
          <p:cNvPicPr>
            <a:picLocks noChangeAspect="1"/>
          </p:cNvPicPr>
          <p:nvPr/>
        </p:nvPicPr>
        <p:blipFill>
          <a:blip r:embed="rId4"/>
          <a:stretch>
            <a:fillRect/>
          </a:stretch>
        </p:blipFill>
        <p:spPr>
          <a:xfrm>
            <a:off x="68096" y="2867373"/>
            <a:ext cx="2286319" cy="3990627"/>
          </a:xfrm>
          <a:prstGeom prst="rect">
            <a:avLst/>
          </a:prstGeom>
        </p:spPr>
      </p:pic>
      <p:pic>
        <p:nvPicPr>
          <p:cNvPr id="19" name="Picture 18" descr="A screenshot of a computer">
            <a:extLst>
              <a:ext uri="{FF2B5EF4-FFF2-40B4-BE49-F238E27FC236}">
                <a16:creationId xmlns:a16="http://schemas.microsoft.com/office/drawing/2014/main" id="{BA58C833-D497-6048-A139-9AD207327184}"/>
              </a:ext>
            </a:extLst>
          </p:cNvPr>
          <p:cNvPicPr>
            <a:picLocks noChangeAspect="1"/>
          </p:cNvPicPr>
          <p:nvPr/>
        </p:nvPicPr>
        <p:blipFill>
          <a:blip r:embed="rId5"/>
          <a:stretch>
            <a:fillRect/>
          </a:stretch>
        </p:blipFill>
        <p:spPr>
          <a:xfrm>
            <a:off x="9489" y="632129"/>
            <a:ext cx="12192000" cy="2199036"/>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1155471" y="42457"/>
            <a:ext cx="113010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Λεπτομέρειες σχεδίου και γενική λειτουργικότητα</a:t>
            </a:r>
            <a:endParaRPr lang="en-GB" sz="2800" b="1">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11D23B0B-4689-5F4F-7CE6-7466F914C4F9}"/>
              </a:ext>
            </a:extLst>
          </p:cNvPr>
          <p:cNvSpPr/>
          <p:nvPr/>
        </p:nvSpPr>
        <p:spPr>
          <a:xfrm>
            <a:off x="9601199" y="3517400"/>
            <a:ext cx="2337759" cy="553998"/>
          </a:xfrm>
          <a:prstGeom prst="rect">
            <a:avLst/>
          </a:prstGeom>
          <a:solidFill>
            <a:srgbClr val="D6BAE8"/>
          </a:solidFill>
        </p:spPr>
        <p:txBody>
          <a:bodyPr wrap="square">
            <a:spAutoFit/>
          </a:bodyPr>
          <a:lstStyle/>
          <a:p>
            <a:pPr algn="ctr"/>
            <a:r>
              <a:rPr lang="el-GR" sz="1000" b="1" u="sng" dirty="0">
                <a:solidFill>
                  <a:schemeClr val="tx1">
                    <a:lumMod val="75000"/>
                    <a:lumOff val="25000"/>
                  </a:schemeClr>
                </a:solidFill>
                <a:latin typeface="Verdana" panose="020B0604030504040204" pitchFamily="34" charset="0"/>
                <a:ea typeface="Verdana" panose="020B0604030504040204" pitchFamily="34" charset="0"/>
              </a:rPr>
              <a:t>Λεπτομέρειες</a:t>
            </a:r>
            <a:r>
              <a:rPr lang="en-US" sz="1000" b="1" u="sng" dirty="0">
                <a:solidFill>
                  <a:schemeClr val="tx1">
                    <a:lumMod val="75000"/>
                    <a:lumOff val="25000"/>
                  </a:schemeClr>
                </a:solidFill>
                <a:latin typeface="Verdana" panose="020B0604030504040204" pitchFamily="34" charset="0"/>
                <a:ea typeface="Verdana" panose="020B0604030504040204" pitchFamily="34" charset="0"/>
              </a:rPr>
              <a:t>:</a:t>
            </a:r>
          </a:p>
          <a:p>
            <a:pPr marL="171450" indent="-171450">
              <a:buFont typeface="Wingdings" panose="05000000000000000000" pitchFamily="2" charset="2"/>
              <a:buChar char="Ø"/>
            </a:pPr>
            <a:r>
              <a:rPr lang="el-GR" sz="1000" dirty="0">
                <a:solidFill>
                  <a:schemeClr val="tx1">
                    <a:lumMod val="75000"/>
                    <a:lumOff val="25000"/>
                  </a:schemeClr>
                </a:solidFill>
                <a:latin typeface="Verdana" panose="020B0604030504040204" pitchFamily="34" charset="0"/>
                <a:ea typeface="Verdana" panose="020B0604030504040204" pitchFamily="34" charset="0"/>
              </a:rPr>
              <a:t>Εμφανίζει τις βασικές λεπτομέρειες του σχεδίου. </a:t>
            </a:r>
            <a:endParaRPr lang="en-US" sz="10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16" name="Rounded Rectangle 15"/>
          <p:cNvSpPr/>
          <p:nvPr/>
        </p:nvSpPr>
        <p:spPr>
          <a:xfrm>
            <a:off x="4719703" y="5446513"/>
            <a:ext cx="152434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79FC7C3-607C-7CE1-FE14-EF666B1E4BBB}"/>
              </a:ext>
            </a:extLst>
          </p:cNvPr>
          <p:cNvSpPr/>
          <p:nvPr/>
        </p:nvSpPr>
        <p:spPr>
          <a:xfrm>
            <a:off x="-25644" y="632129"/>
            <a:ext cx="12192000" cy="2168792"/>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id="{9789732A-5333-76B8-D0DF-CC7EE00FA4D2}"/>
              </a:ext>
            </a:extLst>
          </p:cNvPr>
          <p:cNvPicPr>
            <a:picLocks noChangeAspect="1"/>
          </p:cNvPicPr>
          <p:nvPr/>
        </p:nvPicPr>
        <p:blipFill>
          <a:blip r:embed="rId6"/>
          <a:stretch>
            <a:fillRect/>
          </a:stretch>
        </p:blipFill>
        <p:spPr>
          <a:xfrm>
            <a:off x="11444693" y="845928"/>
            <a:ext cx="853514" cy="621846"/>
          </a:xfrm>
          <a:prstGeom prst="rect">
            <a:avLst/>
          </a:prstGeom>
        </p:spPr>
      </p:pic>
      <p:sp>
        <p:nvSpPr>
          <p:cNvPr id="4" name="Rectangle 3"/>
          <p:cNvSpPr/>
          <p:nvPr/>
        </p:nvSpPr>
        <p:spPr>
          <a:xfrm>
            <a:off x="46342" y="2831165"/>
            <a:ext cx="2295143" cy="402683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46913E6-4A9C-3527-7BF6-4809CF7080F2}"/>
              </a:ext>
            </a:extLst>
          </p:cNvPr>
          <p:cNvSpPr/>
          <p:nvPr/>
        </p:nvSpPr>
        <p:spPr>
          <a:xfrm rot="16200000">
            <a:off x="5763726" y="548734"/>
            <a:ext cx="3981683" cy="859955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97F9F20-CDA9-2F33-2809-811D1186AC60}"/>
              </a:ext>
            </a:extLst>
          </p:cNvPr>
          <p:cNvSpPr/>
          <p:nvPr/>
        </p:nvSpPr>
        <p:spPr>
          <a:xfrm>
            <a:off x="1830496" y="1379382"/>
            <a:ext cx="1078030"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799B2F-2F76-9BE2-6F45-F0EC1BDC91FB}"/>
              </a:ext>
            </a:extLst>
          </p:cNvPr>
          <p:cNvSpPr/>
          <p:nvPr/>
        </p:nvSpPr>
        <p:spPr>
          <a:xfrm>
            <a:off x="873398" y="2175099"/>
            <a:ext cx="1078030" cy="128320"/>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1D67AA-81F5-6B70-680C-796217C0BB0A}"/>
              </a:ext>
            </a:extLst>
          </p:cNvPr>
          <p:cNvSpPr/>
          <p:nvPr/>
        </p:nvSpPr>
        <p:spPr>
          <a:xfrm>
            <a:off x="6618030" y="2142643"/>
            <a:ext cx="955962" cy="12831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BDBB98-C750-80CE-33A7-DC2806F2F117}"/>
              </a:ext>
            </a:extLst>
          </p:cNvPr>
          <p:cNvSpPr/>
          <p:nvPr/>
        </p:nvSpPr>
        <p:spPr>
          <a:xfrm>
            <a:off x="3965472" y="5779003"/>
            <a:ext cx="830528"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52C6B5-F277-6CE8-3D11-B78A9854DE74}"/>
              </a:ext>
            </a:extLst>
          </p:cNvPr>
          <p:cNvSpPr/>
          <p:nvPr/>
        </p:nvSpPr>
        <p:spPr>
          <a:xfrm>
            <a:off x="1198326" y="1862142"/>
            <a:ext cx="1078030" cy="128320"/>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C8780F-294C-E8E2-8307-340A7028234B}"/>
              </a:ext>
            </a:extLst>
          </p:cNvPr>
          <p:cNvSpPr txBox="1"/>
          <p:nvPr/>
        </p:nvSpPr>
        <p:spPr>
          <a:xfrm>
            <a:off x="1797131" y="2876893"/>
            <a:ext cx="1626460" cy="1938992"/>
          </a:xfrm>
          <a:prstGeom prst="rect">
            <a:avLst/>
          </a:prstGeom>
          <a:solidFill>
            <a:schemeClr val="accent2">
              <a:lumMod val="20000"/>
              <a:lumOff val="80000"/>
            </a:schemeClr>
          </a:solidFill>
        </p:spPr>
        <p:txBody>
          <a:bodyPr wrap="square" rtlCol="0">
            <a:spAutoFit/>
          </a:bodyPr>
          <a:lstStyle/>
          <a:p>
            <a:pPr algn="ctr"/>
            <a:r>
              <a:rPr lang="el-GR" sz="1000" b="1" u="sng" dirty="0">
                <a:solidFill>
                  <a:schemeClr val="tx1">
                    <a:lumMod val="75000"/>
                    <a:lumOff val="25000"/>
                  </a:schemeClr>
                </a:solidFill>
                <a:latin typeface="Verdana" panose="020B0604030504040204" pitchFamily="34" charset="0"/>
                <a:ea typeface="Verdana" panose="020B0604030504040204" pitchFamily="34" charset="0"/>
              </a:rPr>
              <a:t>Μενού περιεχομένου</a:t>
            </a:r>
            <a:r>
              <a:rPr lang="en-US" sz="1000" b="1" u="sng" dirty="0">
                <a:solidFill>
                  <a:schemeClr val="tx1">
                    <a:lumMod val="75000"/>
                    <a:lumOff val="25000"/>
                  </a:schemeClr>
                </a:solidFill>
                <a:latin typeface="Verdana" panose="020B0604030504040204" pitchFamily="34" charset="0"/>
                <a:ea typeface="Verdana" panose="020B0604030504040204" pitchFamily="34" charset="0"/>
              </a:rPr>
              <a:t>:</a:t>
            </a:r>
          </a:p>
          <a:p>
            <a:pPr algn="ctr"/>
            <a:endParaRPr lang="en-US" sz="1000" b="1" u="sng" dirty="0">
              <a:solidFill>
                <a:schemeClr val="tx1">
                  <a:lumMod val="75000"/>
                  <a:lumOff val="25000"/>
                </a:schemeClr>
              </a:solidFill>
              <a:latin typeface="Verdana" panose="020B0604030504040204" pitchFamily="34" charset="0"/>
              <a:ea typeface="Verdana" panose="020B0604030504040204" pitchFamily="34" charset="0"/>
            </a:endParaRPr>
          </a:p>
          <a:p>
            <a:pPr marL="171450" indent="-171450">
              <a:buFont typeface="Wingdings" panose="05000000000000000000" pitchFamily="2" charset="2"/>
              <a:buChar char="Ø"/>
            </a:pPr>
            <a:r>
              <a:rPr lang="el-GR" sz="1000" dirty="0">
                <a:solidFill>
                  <a:schemeClr val="tx1">
                    <a:lumMod val="75000"/>
                    <a:lumOff val="25000"/>
                  </a:schemeClr>
                </a:solidFill>
                <a:latin typeface="Verdana" panose="020B0604030504040204" pitchFamily="34" charset="0"/>
                <a:ea typeface="Verdana" panose="020B0604030504040204" pitchFamily="34" charset="0"/>
              </a:rPr>
              <a:t>Σας επιτρέπει να πλοηγηθείτε στις διάφορες ενότητες του σχεδίου.</a:t>
            </a:r>
            <a:endParaRPr lang="en-US" sz="1000" dirty="0">
              <a:solidFill>
                <a:schemeClr val="tx1">
                  <a:lumMod val="75000"/>
                  <a:lumOff val="25000"/>
                </a:schemeClr>
              </a:solidFill>
              <a:latin typeface="Verdana" panose="020B0604030504040204" pitchFamily="34" charset="0"/>
              <a:ea typeface="Verdana" panose="020B0604030504040204" pitchFamily="34" charset="0"/>
            </a:endParaRPr>
          </a:p>
          <a:p>
            <a:endParaRPr lang="en-US" sz="1000" dirty="0">
              <a:solidFill>
                <a:schemeClr val="tx1">
                  <a:lumMod val="75000"/>
                  <a:lumOff val="25000"/>
                </a:schemeClr>
              </a:solidFill>
              <a:latin typeface="Verdana" panose="020B0604030504040204" pitchFamily="34" charset="0"/>
              <a:ea typeface="Verdana" panose="020B0604030504040204" pitchFamily="34" charset="0"/>
            </a:endParaRPr>
          </a:p>
          <a:p>
            <a:pPr marL="171450" indent="-171450">
              <a:buFont typeface="Wingdings" panose="05000000000000000000" pitchFamily="2" charset="2"/>
              <a:buChar char="Ø"/>
            </a:pPr>
            <a:r>
              <a:rPr lang="el-GR" sz="1000" b="1" dirty="0">
                <a:solidFill>
                  <a:schemeClr val="tx1">
                    <a:lumMod val="75000"/>
                    <a:lumOff val="25000"/>
                  </a:schemeClr>
                </a:solidFill>
                <a:highlight>
                  <a:srgbClr val="FFFF00"/>
                </a:highlight>
                <a:latin typeface="Verdana" panose="020B0604030504040204" pitchFamily="34" charset="0"/>
                <a:ea typeface="Verdana" panose="020B0604030504040204" pitchFamily="34" charset="0"/>
              </a:rPr>
              <a:t>Για την ΚΑ171 </a:t>
            </a:r>
            <a:r>
              <a:rPr lang="el-GR" sz="1000" dirty="0">
                <a:solidFill>
                  <a:schemeClr val="tx1">
                    <a:lumMod val="75000"/>
                    <a:lumOff val="25000"/>
                  </a:schemeClr>
                </a:solidFill>
                <a:latin typeface="Verdana" panose="020B0604030504040204" pitchFamily="34" charset="0"/>
                <a:ea typeface="Verdana" panose="020B0604030504040204" pitchFamily="34" charset="0"/>
              </a:rPr>
              <a:t>οι κατηγορίες </a:t>
            </a:r>
            <a:r>
              <a:rPr lang="en-US" sz="1000" dirty="0">
                <a:solidFill>
                  <a:schemeClr val="tx1">
                    <a:lumMod val="75000"/>
                    <a:lumOff val="25000"/>
                  </a:schemeClr>
                </a:solidFill>
                <a:latin typeface="Verdana" panose="020B0604030504040204" pitchFamily="34" charset="0"/>
                <a:ea typeface="Verdana" panose="020B0604030504040204" pitchFamily="34" charset="0"/>
              </a:rPr>
              <a:t>BIPs</a:t>
            </a:r>
            <a:r>
              <a:rPr lang="el-GR" sz="1000" dirty="0">
                <a:solidFill>
                  <a:schemeClr val="tx1">
                    <a:lumMod val="75000"/>
                    <a:lumOff val="25000"/>
                  </a:schemeClr>
                </a:solidFill>
                <a:latin typeface="Verdana" panose="020B0604030504040204" pitchFamily="34" charset="0"/>
                <a:ea typeface="Verdana" panose="020B0604030504040204" pitchFamily="34" charset="0"/>
              </a:rPr>
              <a:t> &amp;</a:t>
            </a:r>
            <a:r>
              <a:rPr lang="en-US" sz="1000" dirty="0">
                <a:solidFill>
                  <a:schemeClr val="tx1">
                    <a:lumMod val="75000"/>
                    <a:lumOff val="25000"/>
                  </a:schemeClr>
                </a:solidFill>
                <a:latin typeface="Verdana" panose="020B0604030504040204" pitchFamily="34" charset="0"/>
                <a:ea typeface="Verdana" panose="020B0604030504040204" pitchFamily="34" charset="0"/>
              </a:rPr>
              <a:t> Applicable Rates </a:t>
            </a:r>
            <a:r>
              <a:rPr lang="el-GR" sz="1000" dirty="0">
                <a:solidFill>
                  <a:schemeClr val="tx1">
                    <a:lumMod val="75000"/>
                    <a:lumOff val="25000"/>
                  </a:schemeClr>
                </a:solidFill>
                <a:latin typeface="Verdana" panose="020B0604030504040204" pitchFamily="34" charset="0"/>
                <a:ea typeface="Verdana" panose="020B0604030504040204" pitchFamily="34" charset="0"/>
              </a:rPr>
              <a:t>δεν υπάρχουν.</a:t>
            </a:r>
          </a:p>
        </p:txBody>
      </p:sp>
      <p:sp>
        <p:nvSpPr>
          <p:cNvPr id="29" name="Rectangle 28">
            <a:extLst>
              <a:ext uri="{FF2B5EF4-FFF2-40B4-BE49-F238E27FC236}">
                <a16:creationId xmlns:a16="http://schemas.microsoft.com/office/drawing/2014/main" id="{E1A8A544-2A8E-3690-96BE-317665813BCD}"/>
              </a:ext>
            </a:extLst>
          </p:cNvPr>
          <p:cNvSpPr/>
          <p:nvPr/>
        </p:nvSpPr>
        <p:spPr>
          <a:xfrm>
            <a:off x="9392986" y="3241981"/>
            <a:ext cx="1078030"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C0B44B7-4542-6292-8B5B-E0C7B68DC03C}"/>
              </a:ext>
            </a:extLst>
          </p:cNvPr>
          <p:cNvSpPr/>
          <p:nvPr/>
        </p:nvSpPr>
        <p:spPr>
          <a:xfrm>
            <a:off x="4079788" y="5976274"/>
            <a:ext cx="830528"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F8B18F2-B27B-E3A9-3FCD-631B5C355979}"/>
              </a:ext>
            </a:extLst>
          </p:cNvPr>
          <p:cNvSpPr/>
          <p:nvPr/>
        </p:nvSpPr>
        <p:spPr>
          <a:xfrm>
            <a:off x="4047961" y="6194382"/>
            <a:ext cx="894182"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32CF2C7-064D-9CF2-3BE8-B1CEC3030EC0}"/>
              </a:ext>
            </a:extLst>
          </p:cNvPr>
          <p:cNvSpPr/>
          <p:nvPr/>
        </p:nvSpPr>
        <p:spPr>
          <a:xfrm>
            <a:off x="3742030" y="5573221"/>
            <a:ext cx="830528" cy="1767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198BE92C-37E8-3828-4E4D-42426D3CA90F}"/>
              </a:ext>
            </a:extLst>
          </p:cNvPr>
          <p:cNvPicPr>
            <a:picLocks noChangeAspect="1"/>
          </p:cNvPicPr>
          <p:nvPr/>
        </p:nvPicPr>
        <p:blipFill>
          <a:blip r:embed="rId6"/>
          <a:stretch>
            <a:fillRect/>
          </a:stretch>
        </p:blipFill>
        <p:spPr>
          <a:xfrm>
            <a:off x="175532" y="6462497"/>
            <a:ext cx="1178319" cy="421382"/>
          </a:xfrm>
          <a:prstGeom prst="rect">
            <a:avLst/>
          </a:prstGeom>
        </p:spPr>
      </p:pic>
      <p:sp>
        <p:nvSpPr>
          <p:cNvPr id="34" name="Arrow: Right 33">
            <a:extLst>
              <a:ext uri="{FF2B5EF4-FFF2-40B4-BE49-F238E27FC236}">
                <a16:creationId xmlns:a16="http://schemas.microsoft.com/office/drawing/2014/main" id="{9B9A6DF8-CF4F-57E9-A8AD-2598206BCD24}"/>
              </a:ext>
            </a:extLst>
          </p:cNvPr>
          <p:cNvSpPr/>
          <p:nvPr/>
        </p:nvSpPr>
        <p:spPr>
          <a:xfrm>
            <a:off x="1500996" y="6547449"/>
            <a:ext cx="543464" cy="18115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3ED0566-F9A1-79BF-DF15-F7F2061FD4EF}"/>
              </a:ext>
            </a:extLst>
          </p:cNvPr>
          <p:cNvSpPr txBox="1"/>
          <p:nvPr/>
        </p:nvSpPr>
        <p:spPr>
          <a:xfrm>
            <a:off x="2191605" y="6310989"/>
            <a:ext cx="1112857" cy="523220"/>
          </a:xfrm>
          <a:prstGeom prst="rect">
            <a:avLst/>
          </a:prstGeom>
          <a:solidFill>
            <a:srgbClr val="FFFF00"/>
          </a:solidFill>
          <a:ln>
            <a:solidFill>
              <a:srgbClr val="FF0000"/>
            </a:solidFill>
          </a:ln>
        </p:spPr>
        <p:txBody>
          <a:bodyPr wrap="square" rtlCol="0">
            <a:spAutoFit/>
          </a:bodyPr>
          <a:lstStyle/>
          <a:p>
            <a:r>
              <a:rPr lang="en-US" sz="1400" b="1" dirty="0"/>
              <a:t>NEW 2025</a:t>
            </a:r>
            <a:r>
              <a:rPr lang="el-GR" sz="1400" b="1" dirty="0"/>
              <a:t> ΚΑ131</a:t>
            </a:r>
            <a:r>
              <a:rPr lang="en-US" sz="1400" b="1" dirty="0"/>
              <a:t>!</a:t>
            </a:r>
          </a:p>
        </p:txBody>
      </p:sp>
    </p:spTree>
    <p:extLst>
      <p:ext uri="{BB962C8B-B14F-4D97-AF65-F5344CB8AC3E}">
        <p14:creationId xmlns:p14="http://schemas.microsoft.com/office/powerpoint/2010/main" val="210789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screenshot of a computer&#10;&#10;AI-generated content may be incorrect.">
            <a:extLst>
              <a:ext uri="{FF2B5EF4-FFF2-40B4-BE49-F238E27FC236}">
                <a16:creationId xmlns:a16="http://schemas.microsoft.com/office/drawing/2014/main" id="{5057A84B-3289-FB8F-684D-4B6361E24073}"/>
              </a:ext>
            </a:extLst>
          </p:cNvPr>
          <p:cNvPicPr>
            <a:picLocks noChangeAspect="1"/>
          </p:cNvPicPr>
          <p:nvPr/>
        </p:nvPicPr>
        <p:blipFill>
          <a:blip r:embed="rId3"/>
          <a:stretch>
            <a:fillRect/>
          </a:stretch>
        </p:blipFill>
        <p:spPr>
          <a:xfrm>
            <a:off x="2399406" y="750381"/>
            <a:ext cx="9810459" cy="4651415"/>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524104" y="23815"/>
            <a:ext cx="1037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Συμμετέχοντες οργανισμοί (</a:t>
            </a:r>
            <a:r>
              <a:rPr lang="en-US" sz="2800" b="1">
                <a:solidFill>
                  <a:schemeClr val="bg1"/>
                </a:solidFill>
                <a:latin typeface="Century Gothic" panose="020B0502020202020204" pitchFamily="34" charset="0"/>
              </a:rPr>
              <a:t>Participating </a:t>
            </a:r>
            <a:r>
              <a:rPr lang="en-US" sz="2800" b="1" err="1">
                <a:solidFill>
                  <a:schemeClr val="bg1"/>
                </a:solidFill>
                <a:latin typeface="Century Gothic" panose="020B0502020202020204" pitchFamily="34" charset="0"/>
              </a:rPr>
              <a:t>organisations</a:t>
            </a:r>
            <a:r>
              <a:rPr lang="en-US" sz="28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p:cNvGrpSpPr/>
          <p:nvPr/>
        </p:nvGrpSpPr>
        <p:grpSpPr>
          <a:xfrm>
            <a:off x="2383604" y="3268858"/>
            <a:ext cx="596133" cy="219776"/>
            <a:chOff x="2381541" y="2049298"/>
            <a:chExt cx="596133" cy="219776"/>
          </a:xfrm>
        </p:grpSpPr>
        <p:sp>
          <p:nvSpPr>
            <p:cNvPr id="22" name="Rounded Rectangle 21"/>
            <p:cNvSpPr/>
            <p:nvPr/>
          </p:nvSpPr>
          <p:spPr>
            <a:xfrm>
              <a:off x="2381541" y="2092290"/>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2633001" y="2049298"/>
              <a:ext cx="344673" cy="1767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a:extLst>
              <a:ext uri="{FF2B5EF4-FFF2-40B4-BE49-F238E27FC236}">
                <a16:creationId xmlns:a16="http://schemas.microsoft.com/office/drawing/2014/main" id="{5747EDAA-52D0-5F88-2304-7201B62BCA83}"/>
              </a:ext>
            </a:extLst>
          </p:cNvPr>
          <p:cNvPicPr>
            <a:picLocks noChangeAspect="1"/>
          </p:cNvPicPr>
          <p:nvPr/>
        </p:nvPicPr>
        <p:blipFill>
          <a:blip r:embed="rId4"/>
          <a:stretch>
            <a:fillRect/>
          </a:stretch>
        </p:blipFill>
        <p:spPr>
          <a:xfrm>
            <a:off x="10335082" y="2374091"/>
            <a:ext cx="1344299" cy="485287"/>
          </a:xfrm>
          <a:prstGeom prst="rect">
            <a:avLst/>
          </a:prstGeom>
        </p:spPr>
      </p:pic>
      <p:pic>
        <p:nvPicPr>
          <p:cNvPr id="15" name="Picture 14">
            <a:extLst>
              <a:ext uri="{FF2B5EF4-FFF2-40B4-BE49-F238E27FC236}">
                <a16:creationId xmlns:a16="http://schemas.microsoft.com/office/drawing/2014/main" id="{A46E0355-428F-A5B5-1783-B63D7F7181B4}"/>
              </a:ext>
            </a:extLst>
          </p:cNvPr>
          <p:cNvPicPr>
            <a:picLocks noChangeAspect="1"/>
          </p:cNvPicPr>
          <p:nvPr/>
        </p:nvPicPr>
        <p:blipFill>
          <a:blip r:embed="rId4"/>
          <a:stretch>
            <a:fillRect/>
          </a:stretch>
        </p:blipFill>
        <p:spPr>
          <a:xfrm>
            <a:off x="11484449" y="3580669"/>
            <a:ext cx="741218" cy="478306"/>
          </a:xfrm>
          <a:prstGeom prst="rect">
            <a:avLst/>
          </a:prstGeom>
        </p:spPr>
      </p:pic>
      <p:sp>
        <p:nvSpPr>
          <p:cNvPr id="5" name="TextBox 4">
            <a:extLst>
              <a:ext uri="{FF2B5EF4-FFF2-40B4-BE49-F238E27FC236}">
                <a16:creationId xmlns:a16="http://schemas.microsoft.com/office/drawing/2014/main" id="{E9839A04-F794-C172-E2D3-0B7B4437BC0E}"/>
              </a:ext>
            </a:extLst>
          </p:cNvPr>
          <p:cNvSpPr txBox="1"/>
          <p:nvPr/>
        </p:nvSpPr>
        <p:spPr>
          <a:xfrm>
            <a:off x="307975" y="5292254"/>
            <a:ext cx="9581631" cy="156966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Ø"/>
            </a:pPr>
            <a:r>
              <a:rPr lang="el-GR" sz="1600" dirty="0"/>
              <a:t>Στο πεδίο</a:t>
            </a:r>
            <a:r>
              <a:rPr lang="en-US" sz="1600" dirty="0"/>
              <a:t> </a:t>
            </a:r>
            <a:r>
              <a:rPr lang="en-US" sz="1600" b="1" dirty="0"/>
              <a:t>participating </a:t>
            </a:r>
            <a:r>
              <a:rPr lang="en-US" sz="1600" b="1" dirty="0" err="1"/>
              <a:t>organisations</a:t>
            </a:r>
            <a:r>
              <a:rPr lang="en-US" sz="1600" dirty="0"/>
              <a:t>, </a:t>
            </a:r>
            <a:r>
              <a:rPr lang="el-GR" sz="1600" dirty="0"/>
              <a:t>μπορείτε να βρείτε τα στοιχεία των οργανισμών που θα λάβουν μέρος στο σχέδιό σας. </a:t>
            </a:r>
          </a:p>
          <a:p>
            <a:pPr marL="285750" indent="-285750">
              <a:buFont typeface="Wingdings" panose="05000000000000000000" pitchFamily="2" charset="2"/>
              <a:buChar char="Ø"/>
            </a:pPr>
            <a:r>
              <a:rPr lang="el-GR" sz="1600" dirty="0"/>
              <a:t>Ο οργανισμός σας (ως δικαιούχους οργανισμός) είναι ήδη καταχωρημένος στο σύστημα </a:t>
            </a:r>
          </a:p>
          <a:p>
            <a:pPr marL="285750" indent="-285750">
              <a:buFont typeface="Wingdings" panose="05000000000000000000" pitchFamily="2" charset="2"/>
              <a:buChar char="Ø"/>
            </a:pPr>
            <a:r>
              <a:rPr lang="el-GR" sz="1600" dirty="0"/>
              <a:t>Οι οργανισμοί οι οποίοι θα δράσουν ως </a:t>
            </a:r>
            <a:r>
              <a:rPr lang="en-US" sz="1600" dirty="0"/>
              <a:t>hosting </a:t>
            </a:r>
            <a:r>
              <a:rPr lang="en-US" sz="1600" dirty="0" err="1"/>
              <a:t>organisations</a:t>
            </a:r>
            <a:r>
              <a:rPr lang="el-GR" sz="1600" dirty="0"/>
              <a:t> (</a:t>
            </a:r>
            <a:r>
              <a:rPr lang="en-US" sz="1600" dirty="0"/>
              <a:t>non-beneficiary), </a:t>
            </a:r>
            <a:r>
              <a:rPr lang="el-GR" sz="1600" dirty="0"/>
              <a:t>θα πρέπει να καταχωρούνται στο εργαλείο με το κουμπί «</a:t>
            </a:r>
            <a:r>
              <a:rPr lang="en-US" sz="1600" dirty="0"/>
              <a:t>create</a:t>
            </a:r>
            <a:r>
              <a:rPr lang="el-GR" sz="1600" dirty="0"/>
              <a:t>» πριν προχωρήσετε στη συμπλήρωση της κάθε κινητικότητας </a:t>
            </a:r>
            <a:endParaRPr lang="en-US" sz="1600" dirty="0"/>
          </a:p>
          <a:p>
            <a:pPr marL="285750" indent="-285750">
              <a:buFont typeface="Wingdings" panose="05000000000000000000" pitchFamily="2" charset="2"/>
              <a:buChar char="Ø"/>
            </a:pPr>
            <a:r>
              <a:rPr lang="el-GR" sz="1600" dirty="0"/>
              <a:t>Επίσης υπάρχει ο σύνδεσμος της λίστας των </a:t>
            </a:r>
            <a:r>
              <a:rPr lang="en-US" sz="1600" dirty="0"/>
              <a:t>ECHE holders.</a:t>
            </a:r>
          </a:p>
        </p:txBody>
      </p:sp>
      <p:sp>
        <p:nvSpPr>
          <p:cNvPr id="6" name="Rectangle 5">
            <a:extLst>
              <a:ext uri="{FF2B5EF4-FFF2-40B4-BE49-F238E27FC236}">
                <a16:creationId xmlns:a16="http://schemas.microsoft.com/office/drawing/2014/main" id="{FA9AA3C9-BB27-A777-EDBE-73C96FC68EC0}"/>
              </a:ext>
            </a:extLst>
          </p:cNvPr>
          <p:cNvSpPr/>
          <p:nvPr/>
        </p:nvSpPr>
        <p:spPr>
          <a:xfrm>
            <a:off x="800092" y="885825"/>
            <a:ext cx="1238258" cy="207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A49E5-DE2A-8727-5B1E-A14B0A0E56D0}"/>
              </a:ext>
            </a:extLst>
          </p:cNvPr>
          <p:cNvSpPr/>
          <p:nvPr/>
        </p:nvSpPr>
        <p:spPr>
          <a:xfrm>
            <a:off x="4915237" y="2536096"/>
            <a:ext cx="1078030" cy="176784"/>
          </a:xfrm>
          <a:prstGeom prst="rect">
            <a:avLst/>
          </a:pr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A43C625-637A-53E4-DA62-F378A36B5C84}"/>
              </a:ext>
            </a:extLst>
          </p:cNvPr>
          <p:cNvSpPr/>
          <p:nvPr/>
        </p:nvSpPr>
        <p:spPr>
          <a:xfrm>
            <a:off x="1303511" y="3043446"/>
            <a:ext cx="609073" cy="1193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FA0D48-61FD-598F-7A39-3F328EA2A880}"/>
              </a:ext>
            </a:extLst>
          </p:cNvPr>
          <p:cNvSpPr/>
          <p:nvPr/>
        </p:nvSpPr>
        <p:spPr>
          <a:xfrm>
            <a:off x="1339107" y="4597754"/>
            <a:ext cx="604366" cy="1008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screenshot of a phone&#10;&#10;AI-generated content may be incorrect.">
            <a:extLst>
              <a:ext uri="{FF2B5EF4-FFF2-40B4-BE49-F238E27FC236}">
                <a16:creationId xmlns:a16="http://schemas.microsoft.com/office/drawing/2014/main" id="{29BEA1D6-D690-45AB-B121-1DAB7600A1F9}"/>
              </a:ext>
            </a:extLst>
          </p:cNvPr>
          <p:cNvPicPr>
            <a:picLocks noChangeAspect="1"/>
          </p:cNvPicPr>
          <p:nvPr/>
        </p:nvPicPr>
        <p:blipFill>
          <a:blip r:embed="rId5"/>
          <a:stretch>
            <a:fillRect/>
          </a:stretch>
        </p:blipFill>
        <p:spPr>
          <a:xfrm>
            <a:off x="36035" y="717567"/>
            <a:ext cx="2286319" cy="3990627"/>
          </a:xfrm>
          <a:prstGeom prst="rect">
            <a:avLst/>
          </a:prstGeom>
        </p:spPr>
      </p:pic>
      <p:pic>
        <p:nvPicPr>
          <p:cNvPr id="14" name="Picture 13">
            <a:extLst>
              <a:ext uri="{FF2B5EF4-FFF2-40B4-BE49-F238E27FC236}">
                <a16:creationId xmlns:a16="http://schemas.microsoft.com/office/drawing/2014/main" id="{DE5F4857-9D4A-E4C3-D91A-91D337E23C9B}"/>
              </a:ext>
            </a:extLst>
          </p:cNvPr>
          <p:cNvPicPr>
            <a:picLocks noChangeAspect="1"/>
          </p:cNvPicPr>
          <p:nvPr/>
        </p:nvPicPr>
        <p:blipFill>
          <a:blip r:embed="rId4"/>
          <a:stretch>
            <a:fillRect/>
          </a:stretch>
        </p:blipFill>
        <p:spPr>
          <a:xfrm>
            <a:off x="113087" y="1435587"/>
            <a:ext cx="1830386" cy="424386"/>
          </a:xfrm>
          <a:prstGeom prst="rect">
            <a:avLst/>
          </a:prstGeom>
        </p:spPr>
      </p:pic>
      <p:sp>
        <p:nvSpPr>
          <p:cNvPr id="44" name="Rectangle 43">
            <a:extLst>
              <a:ext uri="{FF2B5EF4-FFF2-40B4-BE49-F238E27FC236}">
                <a16:creationId xmlns:a16="http://schemas.microsoft.com/office/drawing/2014/main" id="{8CC683E5-F01D-FF4B-CDD8-89791DCC5083}"/>
              </a:ext>
            </a:extLst>
          </p:cNvPr>
          <p:cNvSpPr/>
          <p:nvPr/>
        </p:nvSpPr>
        <p:spPr>
          <a:xfrm>
            <a:off x="4915237" y="2801183"/>
            <a:ext cx="1078030" cy="176784"/>
          </a:xfrm>
          <a:prstGeom prst="rect">
            <a:avLst/>
          </a:pr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107FEEE-5F90-7AE3-F32A-066619C8073C}"/>
              </a:ext>
            </a:extLst>
          </p:cNvPr>
          <p:cNvSpPr/>
          <p:nvPr/>
        </p:nvSpPr>
        <p:spPr>
          <a:xfrm>
            <a:off x="2450330" y="2818770"/>
            <a:ext cx="653074" cy="155672"/>
          </a:xfrm>
          <a:prstGeom prst="rect">
            <a:avLst/>
          </a:pr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A63D972-146E-1061-E758-B1403ABE75C1}"/>
              </a:ext>
            </a:extLst>
          </p:cNvPr>
          <p:cNvSpPr/>
          <p:nvPr/>
        </p:nvSpPr>
        <p:spPr>
          <a:xfrm>
            <a:off x="2472618" y="2546519"/>
            <a:ext cx="653074" cy="155672"/>
          </a:xfrm>
          <a:prstGeom prst="rect">
            <a:avLst/>
          </a:pr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679451-D820-DB6D-8EDF-18C0F273158D}"/>
              </a:ext>
            </a:extLst>
          </p:cNvPr>
          <p:cNvPicPr>
            <a:picLocks noChangeAspect="1"/>
          </p:cNvPicPr>
          <p:nvPr/>
        </p:nvPicPr>
        <p:blipFill>
          <a:blip r:embed="rId4"/>
          <a:stretch>
            <a:fillRect/>
          </a:stretch>
        </p:blipFill>
        <p:spPr>
          <a:xfrm>
            <a:off x="2115403" y="609446"/>
            <a:ext cx="2075384" cy="749206"/>
          </a:xfrm>
          <a:prstGeom prst="rect">
            <a:avLst/>
          </a:prstGeom>
        </p:spPr>
      </p:pic>
    </p:spTree>
    <p:extLst>
      <p:ext uri="{BB962C8B-B14F-4D97-AF65-F5344CB8AC3E}">
        <p14:creationId xmlns:p14="http://schemas.microsoft.com/office/powerpoint/2010/main" val="223843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2DAF-419B-C6A0-707E-C3A7D9030C38}"/>
            </a:ext>
          </a:extLst>
        </p:cNvPr>
        <p:cNvGrpSpPr/>
        <p:nvPr/>
      </p:nvGrpSpPr>
      <p:grpSpPr>
        <a:xfrm>
          <a:off x="0" y="0"/>
          <a:ext cx="0" cy="0"/>
          <a:chOff x="0" y="0"/>
          <a:chExt cx="0" cy="0"/>
        </a:xfrm>
      </p:grpSpPr>
      <p:pic>
        <p:nvPicPr>
          <p:cNvPr id="19" name="Picture 18" descr="A screenshot of a phone&#10;&#10;AI-generated content may be incorrect.">
            <a:extLst>
              <a:ext uri="{FF2B5EF4-FFF2-40B4-BE49-F238E27FC236}">
                <a16:creationId xmlns:a16="http://schemas.microsoft.com/office/drawing/2014/main" id="{44C286B2-1C85-D40E-A41E-492C163081A4}"/>
              </a:ext>
            </a:extLst>
          </p:cNvPr>
          <p:cNvPicPr>
            <a:picLocks noChangeAspect="1"/>
          </p:cNvPicPr>
          <p:nvPr/>
        </p:nvPicPr>
        <p:blipFill>
          <a:blip r:embed="rId3"/>
          <a:stretch>
            <a:fillRect/>
          </a:stretch>
        </p:blipFill>
        <p:spPr>
          <a:xfrm>
            <a:off x="118543" y="724810"/>
            <a:ext cx="2248214" cy="4834326"/>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A1989357-5CCA-D5E3-C646-F47E66BFAF56}"/>
              </a:ext>
            </a:extLst>
          </p:cNvPr>
          <p:cNvPicPr>
            <a:picLocks noChangeAspect="1"/>
          </p:cNvPicPr>
          <p:nvPr/>
        </p:nvPicPr>
        <p:blipFill>
          <a:blip r:embed="rId4"/>
          <a:stretch>
            <a:fillRect/>
          </a:stretch>
        </p:blipFill>
        <p:spPr>
          <a:xfrm>
            <a:off x="2550088" y="717567"/>
            <a:ext cx="9641912" cy="5028606"/>
          </a:xfrm>
          <a:prstGeom prst="rect">
            <a:avLst/>
          </a:prstGeom>
        </p:spPr>
      </p:pic>
      <p:sp>
        <p:nvSpPr>
          <p:cNvPr id="2" name="TextBox 1">
            <a:extLst>
              <a:ext uri="{FF2B5EF4-FFF2-40B4-BE49-F238E27FC236}">
                <a16:creationId xmlns:a16="http://schemas.microsoft.com/office/drawing/2014/main" id="{29BAEABC-26C4-6BE3-1CFC-77BE350EECA4}"/>
              </a:ext>
            </a:extLst>
          </p:cNvPr>
          <p:cNvSpPr txBox="1"/>
          <p:nvPr/>
        </p:nvSpPr>
        <p:spPr>
          <a:xfrm flipH="1">
            <a:off x="524104" y="23815"/>
            <a:ext cx="1037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Συμμετέχοντες οργανισμοί (</a:t>
            </a:r>
            <a:r>
              <a:rPr lang="en-US" sz="2800" b="1">
                <a:solidFill>
                  <a:schemeClr val="bg1"/>
                </a:solidFill>
                <a:latin typeface="Century Gothic" panose="020B0502020202020204" pitchFamily="34" charset="0"/>
              </a:rPr>
              <a:t>Participating </a:t>
            </a:r>
            <a:r>
              <a:rPr lang="en-US" sz="2800" b="1" err="1">
                <a:solidFill>
                  <a:schemeClr val="bg1"/>
                </a:solidFill>
                <a:latin typeface="Century Gothic" panose="020B0502020202020204" pitchFamily="34" charset="0"/>
              </a:rPr>
              <a:t>organisations</a:t>
            </a:r>
            <a:r>
              <a:rPr lang="en-US" sz="28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7" name="AutoShape 4" descr="Project List 05.jpg">
            <a:extLst>
              <a:ext uri="{FF2B5EF4-FFF2-40B4-BE49-F238E27FC236}">
                <a16:creationId xmlns:a16="http://schemas.microsoft.com/office/drawing/2014/main" id="{6425D21F-5B56-AEA9-EEAD-9F470C3A623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2F6FEA8-D454-1FC1-C11D-D013A81047B5}"/>
              </a:ext>
            </a:extLst>
          </p:cNvPr>
          <p:cNvSpPr/>
          <p:nvPr/>
        </p:nvSpPr>
        <p:spPr>
          <a:xfrm>
            <a:off x="800092" y="885825"/>
            <a:ext cx="1238258" cy="207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A6B84A7-1F84-6EC3-77EF-EEE54FE2C43E}"/>
              </a:ext>
            </a:extLst>
          </p:cNvPr>
          <p:cNvSpPr/>
          <p:nvPr/>
        </p:nvSpPr>
        <p:spPr>
          <a:xfrm>
            <a:off x="1339107" y="4597754"/>
            <a:ext cx="604366" cy="1008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4008685-FB71-A01D-A7CC-2CE9789725E1}"/>
              </a:ext>
            </a:extLst>
          </p:cNvPr>
          <p:cNvPicPr>
            <a:picLocks noChangeAspect="1"/>
          </p:cNvPicPr>
          <p:nvPr/>
        </p:nvPicPr>
        <p:blipFill>
          <a:blip r:embed="rId5"/>
          <a:stretch>
            <a:fillRect/>
          </a:stretch>
        </p:blipFill>
        <p:spPr>
          <a:xfrm>
            <a:off x="207964" y="1650655"/>
            <a:ext cx="1830386" cy="424386"/>
          </a:xfrm>
          <a:prstGeom prst="rect">
            <a:avLst/>
          </a:prstGeom>
        </p:spPr>
      </p:pic>
      <p:sp>
        <p:nvSpPr>
          <p:cNvPr id="8" name="object 11">
            <a:extLst>
              <a:ext uri="{FF2B5EF4-FFF2-40B4-BE49-F238E27FC236}">
                <a16:creationId xmlns:a16="http://schemas.microsoft.com/office/drawing/2014/main" id="{E1A2BEA8-A45E-DFAF-C094-C66E5DCEC10F}"/>
              </a:ext>
            </a:extLst>
          </p:cNvPr>
          <p:cNvSpPr txBox="1"/>
          <p:nvPr/>
        </p:nvSpPr>
        <p:spPr>
          <a:xfrm>
            <a:off x="635670" y="5818309"/>
            <a:ext cx="8373248" cy="967573"/>
          </a:xfrm>
          <a:prstGeom prst="rect">
            <a:avLst/>
          </a:prstGeom>
          <a:solidFill>
            <a:schemeClr val="accent4">
              <a:lumMod val="20000"/>
              <a:lumOff val="80000"/>
            </a:schemeClr>
          </a:solidFill>
        </p:spPr>
        <p:txBody>
          <a:bodyPr vert="horz" wrap="square" lIns="0" tIns="43815" rIns="0" bIns="0" rtlCol="0">
            <a:spAutoFit/>
          </a:bodyPr>
          <a:lstStyle/>
          <a:p>
            <a:r>
              <a:rPr lang="el-GR" sz="1500" b="1" u="sng" dirty="0"/>
              <a:t>Για την δράση ΚΑ171</a:t>
            </a:r>
            <a:r>
              <a:rPr lang="en-US" sz="1500" b="1" u="sng" dirty="0"/>
              <a:t>:</a:t>
            </a:r>
            <a:endParaRPr lang="el-GR" sz="1500" b="1" u="sng" dirty="0"/>
          </a:p>
          <a:p>
            <a:pPr marL="285750" indent="-285750">
              <a:buFont typeface="Wingdings" panose="05000000000000000000" pitchFamily="2" charset="2"/>
              <a:buChar char="Ø"/>
            </a:pPr>
            <a:r>
              <a:rPr lang="el-GR" sz="1500" dirty="0"/>
              <a:t>Μόνο οργανισμοί που δεν είναι ΑΕΙ μπορούν να προστεθούν στο Β</a:t>
            </a:r>
            <a:r>
              <a:rPr lang="en-US" sz="1500" dirty="0"/>
              <a:t>M.</a:t>
            </a:r>
            <a:endParaRPr lang="el-GR" sz="1500" dirty="0"/>
          </a:p>
          <a:p>
            <a:pPr marL="285750" indent="-285750">
              <a:buFont typeface="Wingdings" panose="05000000000000000000" pitchFamily="2" charset="2"/>
              <a:buChar char="Ø"/>
            </a:pPr>
            <a:r>
              <a:rPr lang="el-GR" sz="1500" dirty="0"/>
              <a:t>Μόνο με τροποποίηση μπορεί να προστεθεί νέος οργανισμός</a:t>
            </a:r>
            <a:r>
              <a:rPr lang="en-US" sz="1500" dirty="0"/>
              <a:t> </a:t>
            </a:r>
            <a:r>
              <a:rPr lang="el-GR" sz="1500" dirty="0"/>
              <a:t>ΑΕΙ και αυτός θα πρέπει να προέρχεται από τις περιοχές/χώρες που έχουν δηλωθεί στην Συμφωνία Επιχορήγησης - Παράρτημα Ι.</a:t>
            </a:r>
          </a:p>
        </p:txBody>
      </p:sp>
      <p:sp>
        <p:nvSpPr>
          <p:cNvPr id="13" name="Rectangle 12">
            <a:extLst>
              <a:ext uri="{FF2B5EF4-FFF2-40B4-BE49-F238E27FC236}">
                <a16:creationId xmlns:a16="http://schemas.microsoft.com/office/drawing/2014/main" id="{D236A0B8-A0C6-F5A8-E8E3-554361D6CEF0}"/>
              </a:ext>
            </a:extLst>
          </p:cNvPr>
          <p:cNvSpPr/>
          <p:nvPr/>
        </p:nvSpPr>
        <p:spPr>
          <a:xfrm>
            <a:off x="2550088" y="929986"/>
            <a:ext cx="7996685" cy="3636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9E8CCF-F64F-9BD8-9DC1-0B870E083713}"/>
              </a:ext>
            </a:extLst>
          </p:cNvPr>
          <p:cNvSpPr/>
          <p:nvPr/>
        </p:nvSpPr>
        <p:spPr>
          <a:xfrm>
            <a:off x="5710351" y="4850837"/>
            <a:ext cx="3138055" cy="6251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16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3C75B1AC-BD34-3A61-FFAE-8DA245C66956}"/>
              </a:ext>
            </a:extLst>
          </p:cNvPr>
          <p:cNvPicPr>
            <a:picLocks noChangeAspect="1"/>
          </p:cNvPicPr>
          <p:nvPr/>
        </p:nvPicPr>
        <p:blipFill>
          <a:blip r:embed="rId3"/>
          <a:stretch>
            <a:fillRect/>
          </a:stretch>
        </p:blipFill>
        <p:spPr>
          <a:xfrm>
            <a:off x="20782" y="762260"/>
            <a:ext cx="12150436" cy="4100703"/>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307974" y="47289"/>
            <a:ext cx="85236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Άτομα Επικοινωνίας</a:t>
            </a:r>
            <a:r>
              <a:rPr lang="en-US" sz="2800" b="1">
                <a:solidFill>
                  <a:schemeClr val="bg1"/>
                </a:solidFill>
                <a:latin typeface="Century Gothic" panose="020B0502020202020204" pitchFamily="34" charset="0"/>
              </a:rPr>
              <a:t> (Associated persons)</a:t>
            </a:r>
            <a:endParaRPr lang="en-GB" sz="2800" b="1">
              <a:solidFill>
                <a:schemeClr val="bg1"/>
              </a:solidFill>
              <a:latin typeface="Century Gothic" panose="020B0502020202020204" pitchFamily="34" charset="0"/>
            </a:endParaRPr>
          </a:p>
        </p:txBody>
      </p:sp>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13748" y="1832909"/>
            <a:ext cx="1485925" cy="525827"/>
          </a:xfrm>
          <a:prstGeom prst="rect">
            <a:avLst/>
          </a:prstGeom>
        </p:spPr>
      </p:pic>
      <p:pic>
        <p:nvPicPr>
          <p:cNvPr id="13" name="Picture 12"/>
          <p:cNvPicPr>
            <a:picLocks noChangeAspect="1"/>
          </p:cNvPicPr>
          <p:nvPr/>
        </p:nvPicPr>
        <p:blipFill>
          <a:blip r:embed="rId4"/>
          <a:stretch>
            <a:fillRect/>
          </a:stretch>
        </p:blipFill>
        <p:spPr>
          <a:xfrm>
            <a:off x="11409218" y="1132029"/>
            <a:ext cx="796530" cy="544842"/>
          </a:xfrm>
          <a:prstGeom prst="rect">
            <a:avLst/>
          </a:prstGeom>
        </p:spPr>
      </p:pic>
      <p:pic>
        <p:nvPicPr>
          <p:cNvPr id="9" name="Picture 8">
            <a:extLst>
              <a:ext uri="{FF2B5EF4-FFF2-40B4-BE49-F238E27FC236}">
                <a16:creationId xmlns:a16="http://schemas.microsoft.com/office/drawing/2014/main" id="{855FA5C2-5CF9-3856-8518-C28C9AC3985A}"/>
              </a:ext>
            </a:extLst>
          </p:cNvPr>
          <p:cNvPicPr>
            <a:picLocks noChangeAspect="1"/>
          </p:cNvPicPr>
          <p:nvPr/>
        </p:nvPicPr>
        <p:blipFill>
          <a:blip r:embed="rId4"/>
          <a:stretch>
            <a:fillRect/>
          </a:stretch>
        </p:blipFill>
        <p:spPr>
          <a:xfrm>
            <a:off x="11114809" y="2725075"/>
            <a:ext cx="1056409" cy="544842"/>
          </a:xfrm>
          <a:prstGeom prst="rect">
            <a:avLst/>
          </a:prstGeom>
        </p:spPr>
      </p:pic>
      <p:sp>
        <p:nvSpPr>
          <p:cNvPr id="11" name="Rounded Rectangle 17">
            <a:extLst>
              <a:ext uri="{FF2B5EF4-FFF2-40B4-BE49-F238E27FC236}">
                <a16:creationId xmlns:a16="http://schemas.microsoft.com/office/drawing/2014/main" id="{A6AD5671-6366-9953-EBC1-DDA3112839AB}"/>
              </a:ext>
            </a:extLst>
          </p:cNvPr>
          <p:cNvSpPr/>
          <p:nvPr/>
        </p:nvSpPr>
        <p:spPr>
          <a:xfrm>
            <a:off x="1653954" y="2812612"/>
            <a:ext cx="5037790" cy="317388"/>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7">
            <a:extLst>
              <a:ext uri="{FF2B5EF4-FFF2-40B4-BE49-F238E27FC236}">
                <a16:creationId xmlns:a16="http://schemas.microsoft.com/office/drawing/2014/main" id="{505AED7A-BA3E-1450-F7B8-2906CBD3A1C4}"/>
              </a:ext>
            </a:extLst>
          </p:cNvPr>
          <p:cNvSpPr/>
          <p:nvPr/>
        </p:nvSpPr>
        <p:spPr>
          <a:xfrm>
            <a:off x="1653953" y="3163058"/>
            <a:ext cx="5037791" cy="317388"/>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bject 11">
            <a:extLst>
              <a:ext uri="{FF2B5EF4-FFF2-40B4-BE49-F238E27FC236}">
                <a16:creationId xmlns:a16="http://schemas.microsoft.com/office/drawing/2014/main" id="{CD75E76A-5440-B730-2C52-D0DCD8CC0C54}"/>
              </a:ext>
            </a:extLst>
          </p:cNvPr>
          <p:cNvSpPr txBox="1"/>
          <p:nvPr/>
        </p:nvSpPr>
        <p:spPr>
          <a:xfrm>
            <a:off x="1040915" y="5054714"/>
            <a:ext cx="8508331" cy="1275349"/>
          </a:xfrm>
          <a:prstGeom prst="rect">
            <a:avLst/>
          </a:prstGeom>
          <a:solidFill>
            <a:schemeClr val="accent4">
              <a:lumMod val="20000"/>
              <a:lumOff val="80000"/>
            </a:schemeClr>
          </a:solidFill>
        </p:spPr>
        <p:txBody>
          <a:bodyPr vert="horz" wrap="square" lIns="0" tIns="43815" rIns="0" bIns="0" rtlCol="0">
            <a:spAutoFit/>
          </a:bodyPr>
          <a:lstStyle/>
          <a:p>
            <a:pPr marL="285750" lvl="0" indent="-285750">
              <a:buFont typeface="Wingdings" panose="05000000000000000000" pitchFamily="2" charset="2"/>
              <a:buChar char="Ø"/>
              <a:defRPr/>
            </a:pPr>
            <a:r>
              <a:rPr lang="el-GR" sz="1600" dirty="0"/>
              <a:t>Σ ’αυτό το σημείο αυτό μπορείτε να δείτε και να επεξεργαστείτε τα άτομα επικοινωνίας του οργανισμού. </a:t>
            </a:r>
          </a:p>
          <a:p>
            <a:pPr marL="285750" indent="-285750">
              <a:buFont typeface="Wingdings" panose="05000000000000000000" pitchFamily="2" charset="2"/>
              <a:buChar char="Ø"/>
              <a:defRPr/>
            </a:pPr>
            <a:r>
              <a:rPr lang="el-GR" sz="1600" dirty="0"/>
              <a:t>Για την προσθήκη νέου ατόμου, θα πατήσετε το </a:t>
            </a:r>
            <a:r>
              <a:rPr lang="en-US" sz="1600" dirty="0"/>
              <a:t>create </a:t>
            </a:r>
            <a:r>
              <a:rPr lang="el-GR" sz="1600" dirty="0"/>
              <a:t>πάνω δεξιά. </a:t>
            </a:r>
          </a:p>
          <a:p>
            <a:pPr marL="285750" indent="-285750">
              <a:buFont typeface="Wingdings" panose="05000000000000000000" pitchFamily="2" charset="2"/>
              <a:buChar char="Ø"/>
              <a:defRPr/>
            </a:pPr>
            <a:r>
              <a:rPr lang="el-GR" sz="1600" dirty="0"/>
              <a:t>Για να επεξεργαστείτε τα στοιχεία επικοινωνίας/την πρόσβαση ατόμων, θα πρέπει να πατήσετε το πράσινο κουμπάκι δίπλα από το κάθε όνομα. </a:t>
            </a:r>
          </a:p>
        </p:txBody>
      </p:sp>
    </p:spTree>
    <p:extLst>
      <p:ext uri="{BB962C8B-B14F-4D97-AF65-F5344CB8AC3E}">
        <p14:creationId xmlns:p14="http://schemas.microsoft.com/office/powerpoint/2010/main" val="83330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AI-generated content may be incorrect.">
            <a:extLst>
              <a:ext uri="{FF2B5EF4-FFF2-40B4-BE49-F238E27FC236}">
                <a16:creationId xmlns:a16="http://schemas.microsoft.com/office/drawing/2014/main" id="{38CA28C4-0280-A66B-D649-2B1C2A7FD6C6}"/>
              </a:ext>
            </a:extLst>
          </p:cNvPr>
          <p:cNvPicPr>
            <a:picLocks noChangeAspect="1"/>
          </p:cNvPicPr>
          <p:nvPr/>
        </p:nvPicPr>
        <p:blipFill>
          <a:blip r:embed="rId3"/>
          <a:stretch>
            <a:fillRect/>
          </a:stretch>
        </p:blipFill>
        <p:spPr>
          <a:xfrm>
            <a:off x="0" y="786247"/>
            <a:ext cx="12192000" cy="4887698"/>
          </a:xfrm>
          <a:prstGeom prst="rect">
            <a:avLst/>
          </a:prstGeom>
        </p:spPr>
      </p:pic>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965EB19-5AF8-9549-279B-0F0D85E65C0F}"/>
              </a:ext>
            </a:extLst>
          </p:cNvPr>
          <p:cNvSpPr/>
          <p:nvPr/>
        </p:nvSpPr>
        <p:spPr>
          <a:xfrm>
            <a:off x="104775" y="3905281"/>
            <a:ext cx="5265878" cy="4806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CC6F8AAC-2DAA-0346-B3D2-B832D159BF4C}"/>
              </a:ext>
            </a:extLst>
          </p:cNvPr>
          <p:cNvSpPr txBox="1"/>
          <p:nvPr/>
        </p:nvSpPr>
        <p:spPr>
          <a:xfrm flipH="1">
            <a:off x="307974" y="47289"/>
            <a:ext cx="85236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Άτομα Επικοινωνίας</a:t>
            </a:r>
            <a:r>
              <a:rPr lang="en-US" sz="2800" b="1">
                <a:solidFill>
                  <a:schemeClr val="bg1"/>
                </a:solidFill>
                <a:latin typeface="Century Gothic" panose="020B0502020202020204" pitchFamily="34" charset="0"/>
              </a:rPr>
              <a:t> (Associated persons)</a:t>
            </a:r>
            <a:endParaRPr lang="en-GB" sz="2800" b="1">
              <a:solidFill>
                <a:schemeClr val="bg1"/>
              </a:solidFill>
              <a:latin typeface="Century Gothic" panose="020B0502020202020204" pitchFamily="34" charset="0"/>
            </a:endParaRPr>
          </a:p>
        </p:txBody>
      </p:sp>
      <p:sp>
        <p:nvSpPr>
          <p:cNvPr id="17" name="object 11">
            <a:extLst>
              <a:ext uri="{FF2B5EF4-FFF2-40B4-BE49-F238E27FC236}">
                <a16:creationId xmlns:a16="http://schemas.microsoft.com/office/drawing/2014/main" id="{9A596441-5EFD-3A06-5C9E-235EB99739C7}"/>
              </a:ext>
            </a:extLst>
          </p:cNvPr>
          <p:cNvSpPr txBox="1"/>
          <p:nvPr/>
        </p:nvSpPr>
        <p:spPr>
          <a:xfrm>
            <a:off x="862788" y="5689250"/>
            <a:ext cx="9159875" cy="1121461"/>
          </a:xfrm>
          <a:prstGeom prst="rect">
            <a:avLst/>
          </a:prstGeom>
          <a:solidFill>
            <a:schemeClr val="accent4">
              <a:lumMod val="20000"/>
              <a:lumOff val="80000"/>
            </a:schemeClr>
          </a:solidFill>
        </p:spPr>
        <p:txBody>
          <a:bodyPr vert="horz" wrap="square" lIns="0" tIns="43815" rIns="0" bIns="0" rtlCol="0">
            <a:spAutoFit/>
          </a:bodyPr>
          <a:lstStyle/>
          <a:p>
            <a:pPr marL="285750" indent="-285750">
              <a:buFont typeface="Wingdings" panose="05000000000000000000" pitchFamily="2" charset="2"/>
              <a:buChar char="Ø"/>
              <a:defRPr/>
            </a:pPr>
            <a:r>
              <a:rPr lang="el-GR" sz="1400" dirty="0"/>
              <a:t>Όταν πατήσετε το </a:t>
            </a:r>
            <a:r>
              <a:rPr lang="en-US" sz="1400" dirty="0"/>
              <a:t>create </a:t>
            </a:r>
            <a:r>
              <a:rPr lang="el-GR" sz="1400" dirty="0"/>
              <a:t>θα ανοίξει αυτή η σελίδα στην οποία πρέπει να συμπληρωθούν τουλάχιστον τα υποχρεωτικά πεδία, δηλαδή αυτά που έχουν αστερίσκο. </a:t>
            </a:r>
          </a:p>
          <a:p>
            <a:pPr marL="285750" indent="-285750">
              <a:buFont typeface="Wingdings" panose="05000000000000000000" pitchFamily="2" charset="2"/>
              <a:buChar char="Ø"/>
              <a:defRPr/>
            </a:pPr>
            <a:r>
              <a:rPr lang="el-GR" sz="1400" dirty="0"/>
              <a:t>Μπορείτε να ορίσετε από εδώ τον ρόλο του ατόμου, εάν είναι </a:t>
            </a:r>
            <a:r>
              <a:rPr lang="en-US" sz="1400" dirty="0"/>
              <a:t>Legal representative / Primary contact / OLS administrator. </a:t>
            </a:r>
          </a:p>
          <a:p>
            <a:pPr marL="285750" indent="-285750">
              <a:buFont typeface="Wingdings" panose="05000000000000000000" pitchFamily="2" charset="2"/>
              <a:buChar char="Ø"/>
              <a:defRPr/>
            </a:pPr>
            <a:r>
              <a:rPr lang="el-GR" sz="1400" dirty="0"/>
              <a:t>Επίσης από εδώ πρέπει να ορίσετε τα δικαιώματα του κάθε ατόμου στη διαχείριση του σχεδίου</a:t>
            </a:r>
            <a:r>
              <a:rPr lang="en-US" sz="1400" dirty="0"/>
              <a:t> (Edit/View/None)</a:t>
            </a:r>
            <a:r>
              <a:rPr lang="el-GR" sz="1400" dirty="0"/>
              <a:t>. </a:t>
            </a:r>
          </a:p>
          <a:p>
            <a:pPr marL="285750" indent="-285750">
              <a:buFont typeface="Wingdings" panose="05000000000000000000" pitchFamily="2" charset="2"/>
              <a:buChar char="Ø"/>
              <a:defRPr/>
            </a:pPr>
            <a:r>
              <a:rPr lang="el-GR" sz="1400" dirty="0"/>
              <a:t>Μην ξεχνάτε να κάνετε </a:t>
            </a:r>
            <a:r>
              <a:rPr lang="en-US" sz="1400" dirty="0"/>
              <a:t>save</a:t>
            </a:r>
            <a:r>
              <a:rPr lang="el-GR" sz="1400" dirty="0"/>
              <a:t>. </a:t>
            </a:r>
            <a:endParaRPr lang="en-US" sz="1400" dirty="0"/>
          </a:p>
        </p:txBody>
      </p:sp>
    </p:spTree>
    <p:extLst>
      <p:ext uri="{BB962C8B-B14F-4D97-AF65-F5344CB8AC3E}">
        <p14:creationId xmlns:p14="http://schemas.microsoft.com/office/powerpoint/2010/main" val="15234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973" y="855735"/>
            <a:ext cx="10723782" cy="558563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Τουλάχιστον </a:t>
            </a:r>
            <a:r>
              <a:rPr kumimoji="0" lang="en-US"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2</a:t>
            </a: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 επαφές για τον οργανισμό θα </a:t>
            </a:r>
            <a:r>
              <a:rPr lang="el-GR" sz="1500" noProof="0" dirty="0">
                <a:solidFill>
                  <a:prstClr val="black">
                    <a:lumMod val="75000"/>
                    <a:lumOff val="25000"/>
                  </a:prstClr>
                </a:solidFill>
                <a:latin typeface="Verdana" panose="020B0604030504040204" pitchFamily="34" charset="0"/>
                <a:ea typeface="Verdana" panose="020B0604030504040204" pitchFamily="34" charset="0"/>
              </a:rPr>
              <a:t>πρέπει να είναι καταχωρημένες</a:t>
            </a: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 οι οποίες θα πάρουν τους ρόλους: </a:t>
            </a:r>
          </a:p>
          <a:p>
            <a:pPr marL="742950" lvl="1" indent="-285750">
              <a:lnSpc>
                <a:spcPct val="150000"/>
              </a:lnSpc>
              <a:buFont typeface="Wingdings" panose="05000000000000000000" pitchFamily="2" charset="2"/>
              <a:buChar char="q"/>
              <a:defRPr/>
            </a:pPr>
            <a:r>
              <a:rPr lang="en-US" sz="1500" b="1" dirty="0">
                <a:solidFill>
                  <a:prstClr val="black">
                    <a:lumMod val="75000"/>
                    <a:lumOff val="25000"/>
                  </a:prstClr>
                </a:solidFill>
                <a:latin typeface="Verdana" panose="020B0604030504040204" pitchFamily="34" charset="0"/>
                <a:ea typeface="Verdana" panose="020B0604030504040204" pitchFamily="34" charset="0"/>
              </a:rPr>
              <a:t>Legal Representative</a:t>
            </a:r>
            <a:endParaRPr lang="el-GR" sz="1500" b="1" dirty="0">
              <a:solidFill>
                <a:prstClr val="black">
                  <a:lumMod val="75000"/>
                  <a:lumOff val="25000"/>
                </a:prstClr>
              </a:solidFill>
              <a:latin typeface="Verdana" panose="020B0604030504040204" pitchFamily="34" charset="0"/>
              <a:ea typeface="Verdana" panose="020B0604030504040204" pitchFamily="34" charset="0"/>
            </a:endParaRPr>
          </a:p>
          <a:p>
            <a:pPr marL="742950" lvl="1" indent="-285750">
              <a:lnSpc>
                <a:spcPct val="150000"/>
              </a:lnSpc>
              <a:buFont typeface="Wingdings" panose="05000000000000000000" pitchFamily="2" charset="2"/>
              <a:buChar char="q"/>
              <a:defRPr/>
            </a:pPr>
            <a:r>
              <a:rPr lang="en-GB" sz="1500" b="1" dirty="0">
                <a:solidFill>
                  <a:prstClr val="black">
                    <a:lumMod val="75000"/>
                    <a:lumOff val="25000"/>
                  </a:prstClr>
                </a:solidFill>
                <a:latin typeface="Verdana" panose="020B0604030504040204" pitchFamily="34" charset="0"/>
                <a:ea typeface="Verdana" panose="020B0604030504040204" pitchFamily="34" charset="0"/>
              </a:rPr>
              <a:t>Erasmus Coordinator</a:t>
            </a:r>
            <a:endParaRPr lang="el-GR" sz="1500" b="1" dirty="0">
              <a:solidFill>
                <a:prstClr val="black">
                  <a:lumMod val="75000"/>
                  <a:lumOff val="25000"/>
                </a:prstClr>
              </a:solidFill>
              <a:latin typeface="Verdana" panose="020B0604030504040204" pitchFamily="34" charset="0"/>
              <a:ea typeface="Verdana" panose="020B0604030504040204" pitchFamily="34" charset="0"/>
            </a:endParaRPr>
          </a:p>
          <a:p>
            <a:pPr marL="742950" lvl="1" indent="-285750">
              <a:lnSpc>
                <a:spcPct val="150000"/>
              </a:lnSpc>
              <a:buFont typeface="Wingdings" panose="05000000000000000000" pitchFamily="2" charset="2"/>
              <a:buChar char="q"/>
              <a:defRPr/>
            </a:pPr>
            <a:r>
              <a:rPr lang="en-US" sz="1500" b="1" noProof="0" dirty="0">
                <a:solidFill>
                  <a:prstClr val="black">
                    <a:lumMod val="75000"/>
                    <a:lumOff val="25000"/>
                  </a:prstClr>
                </a:solidFill>
                <a:latin typeface="Verdana" panose="020B0604030504040204" pitchFamily="34" charset="0"/>
                <a:ea typeface="Verdana" panose="020B0604030504040204" pitchFamily="34" charset="0"/>
              </a:rPr>
              <a:t>OLS Administrator </a:t>
            </a:r>
            <a:endParaRPr kumimoji="0" lang="en-US"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Εάν απαιτούνται άλλες επαφές για πρόσβαση στο</a:t>
            </a:r>
            <a:r>
              <a:rPr kumimoji="0" lang="en-US"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 </a:t>
            </a: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σχέδιο, </a:t>
            </a:r>
            <a:r>
              <a:rPr kumimoji="0" lang="el-GR" sz="1500" b="1" i="0" u="sng"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οι υπάρχοντες δικαιούχοι χρήστες οι οποίοι έχουν ήδη πρόσβαση στο </a:t>
            </a:r>
            <a:r>
              <a:rPr kumimoji="0" lang="en-US" sz="1500" b="1" i="0" u="sng"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Beneficiary Module </a:t>
            </a:r>
            <a:r>
              <a:rPr kumimoji="0" lang="el-GR" sz="1500" b="1" i="0" u="sng"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του σχεδίου</a:t>
            </a:r>
            <a:r>
              <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rPr>
              <a:t> μπορούν να τις προσθέσουν.</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l-GR" sz="15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Είναι σημαντικό να έχετε υπόψη:</a:t>
            </a:r>
          </a:p>
          <a:p>
            <a:pPr marL="285750" indent="-285750">
              <a:lnSpc>
                <a:spcPct val="150000"/>
              </a:lnSpc>
              <a:buFont typeface="Wingdings" panose="05000000000000000000" pitchFamily="2" charset="2"/>
              <a:buChar char="Ø"/>
              <a:defRPr/>
            </a:pPr>
            <a:r>
              <a:rPr lang="el-GR" sz="1500" dirty="0">
                <a:solidFill>
                  <a:prstClr val="black">
                    <a:lumMod val="75000"/>
                    <a:lumOff val="25000"/>
                  </a:prstClr>
                </a:solidFill>
                <a:latin typeface="Verdana" panose="020B0604030504040204" pitchFamily="34" charset="0"/>
                <a:ea typeface="Verdana" panose="020B0604030504040204" pitchFamily="34" charset="0"/>
              </a:rPr>
              <a:t>Μπορεί να υπάρχει μόνο ένας Νόμιμος Εκπρόσωπος</a:t>
            </a:r>
            <a:endParaRPr lang="en-US" sz="1500" dirty="0">
              <a:solidFill>
                <a:prstClr val="black">
                  <a:lumMod val="75000"/>
                  <a:lumOff val="25000"/>
                </a:prst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defRPr/>
            </a:pPr>
            <a:r>
              <a:rPr lang="el-GR" sz="1500" dirty="0">
                <a:solidFill>
                  <a:prstClr val="black">
                    <a:lumMod val="75000"/>
                    <a:lumOff val="25000"/>
                  </a:prstClr>
                </a:solidFill>
                <a:latin typeface="Verdana" panose="020B0604030504040204" pitchFamily="34" charset="0"/>
                <a:ea typeface="Verdana" panose="020B0604030504040204" pitchFamily="34" charset="0"/>
              </a:rPr>
              <a:t>Η λίστα επαφών πρέπει να περιλαμβάνει τουλάχιστον μία επαφή που να έχει επισημανθεί ως κύρια επαφή. Αυτό θα διασφαλίσει ότι οι αυτόματες ειδοποιήσεις μπορούν πάντα να φτάνουν σε έναν έγκυρο παραλήπτη. </a:t>
            </a:r>
            <a:endParaRPr lang="en-US" sz="1500" dirty="0">
              <a:solidFill>
                <a:prstClr val="black">
                  <a:lumMod val="75000"/>
                  <a:lumOff val="25000"/>
                </a:prst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defRPr/>
            </a:pPr>
            <a:r>
              <a:rPr lang="el-GR" sz="1500" dirty="0">
                <a:solidFill>
                  <a:prstClr val="black">
                    <a:lumMod val="75000"/>
                    <a:lumOff val="25000"/>
                  </a:prstClr>
                </a:solidFill>
                <a:latin typeface="Verdana" panose="020B0604030504040204" pitchFamily="34" charset="0"/>
                <a:ea typeface="Verdana" panose="020B0604030504040204" pitchFamily="34" charset="0"/>
              </a:rPr>
              <a:t>Η λίστα επαφών πρέπει να περιλαμβάνει τουλάχιστον μία επαφή με πλήρη πρόσβαση στο σχέδιο (</a:t>
            </a:r>
            <a:r>
              <a:rPr lang="en-US" sz="1500" dirty="0">
                <a:solidFill>
                  <a:prstClr val="black">
                    <a:lumMod val="75000"/>
                    <a:lumOff val="25000"/>
                  </a:prstClr>
                </a:solidFill>
                <a:latin typeface="Verdana" panose="020B0604030504040204" pitchFamily="34" charset="0"/>
                <a:ea typeface="Verdana" panose="020B0604030504040204" pitchFamily="34" charset="0"/>
              </a:rPr>
              <a:t>Edit</a:t>
            </a:r>
            <a:r>
              <a:rPr lang="el-GR" sz="1500" dirty="0">
                <a:solidFill>
                  <a:prstClr val="black">
                    <a:lumMod val="75000"/>
                    <a:lumOff val="25000"/>
                  </a:prstClr>
                </a:solidFill>
                <a:latin typeface="Verdana" panose="020B0604030504040204" pitchFamily="34" charset="0"/>
                <a:ea typeface="Verdana" panose="020B0604030504040204" pitchFamily="34" charset="0"/>
              </a:rPr>
              <a:t>).</a:t>
            </a:r>
          </a:p>
          <a:p>
            <a:pPr marL="298450" indent="-285750">
              <a:spcBef>
                <a:spcPts val="869"/>
              </a:spcBef>
              <a:buFont typeface="Wingdings" panose="05000000000000000000" pitchFamily="2" charset="2"/>
              <a:buChar char="Ø"/>
              <a:tabLst>
                <a:tab pos="299085" algn="l"/>
              </a:tabLst>
            </a:pPr>
            <a:r>
              <a:rPr lang="el-GR" sz="1500" dirty="0">
                <a:solidFill>
                  <a:prstClr val="black">
                    <a:lumMod val="75000"/>
                    <a:lumOff val="25000"/>
                  </a:prstClr>
                </a:solidFill>
                <a:latin typeface="Verdana" panose="020B0604030504040204" pitchFamily="34" charset="0"/>
                <a:ea typeface="Verdana" panose="020B0604030504040204" pitchFamily="34" charset="0"/>
              </a:rPr>
              <a:t>Δεν μπορούν δύο επαφές του ίδιου οργανισμού να έχουν την ίδια ηλεκτρονική διεύθυνση στο ίδιο σχέδιο.</a:t>
            </a:r>
            <a:endParaRPr lang="en-US" sz="1500" dirty="0">
              <a:solidFill>
                <a:prstClr val="black">
                  <a:lumMod val="75000"/>
                  <a:lumOff val="25000"/>
                </a:prst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defRPr/>
            </a:pPr>
            <a:r>
              <a:rPr lang="el-GR" sz="1500" dirty="0">
                <a:solidFill>
                  <a:prstClr val="black">
                    <a:lumMod val="75000"/>
                    <a:lumOff val="25000"/>
                  </a:prstClr>
                </a:solidFill>
                <a:latin typeface="Verdana" panose="020B0604030504040204" pitchFamily="34" charset="0"/>
                <a:ea typeface="Verdana" panose="020B0604030504040204" pitchFamily="34" charset="0"/>
              </a:rPr>
              <a:t>Σε περίπτωση αλλαγής του ατόμου επαφής ή του νόμιμου εκπρόσωπου του οργανισμού θα πρέπει να ενημερώνεται </a:t>
            </a:r>
            <a:r>
              <a:rPr lang="el-GR" sz="1500" b="1" dirty="0">
                <a:solidFill>
                  <a:prstClr val="black">
                    <a:lumMod val="75000"/>
                    <a:lumOff val="25000"/>
                  </a:prstClr>
                </a:solidFill>
                <a:latin typeface="Verdana" panose="020B0604030504040204" pitchFamily="34" charset="0"/>
                <a:ea typeface="Verdana" panose="020B0604030504040204" pitchFamily="34" charset="0"/>
              </a:rPr>
              <a:t>γραπτώς</a:t>
            </a:r>
            <a:r>
              <a:rPr lang="el-GR" sz="1500" dirty="0">
                <a:solidFill>
                  <a:prstClr val="black">
                    <a:lumMod val="75000"/>
                    <a:lumOff val="25000"/>
                  </a:prstClr>
                </a:solidFill>
                <a:latin typeface="Verdana" panose="020B0604030504040204" pitchFamily="34" charset="0"/>
                <a:ea typeface="Verdana" panose="020B0604030504040204" pitchFamily="34" charset="0"/>
              </a:rPr>
              <a:t>  η ΕΥ. </a:t>
            </a:r>
            <a:endParaRPr lang="en-US" sz="1500" dirty="0">
              <a:solidFill>
                <a:prstClr val="black">
                  <a:lumMod val="75000"/>
                  <a:lumOff val="25000"/>
                </a:prstClr>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307973" y="47289"/>
            <a:ext cx="96179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chemeClr val="bg1"/>
                </a:solidFill>
                <a:latin typeface="Century Gothic" panose="020B0502020202020204" pitchFamily="34" charset="0"/>
              </a:rPr>
              <a:t>Συνδεδεμένα Άτομα σχεδίων</a:t>
            </a:r>
            <a:r>
              <a:rPr lang="en-US" sz="2800" b="1" dirty="0">
                <a:solidFill>
                  <a:schemeClr val="bg1"/>
                </a:solidFill>
                <a:latin typeface="Century Gothic" panose="020B0502020202020204" pitchFamily="34" charset="0"/>
              </a:rPr>
              <a:t> (Associated persons)</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85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31219" y="4643744"/>
            <a:ext cx="4759556" cy="1138773"/>
          </a:xfrm>
          <a:prstGeom prst="rect">
            <a:avLst/>
          </a:prstGeom>
          <a:noFill/>
        </p:spPr>
        <p:txBody>
          <a:bodyPr wrap="square" rtlCol="0">
            <a:spAutoFit/>
          </a:bodyPr>
          <a:lstStyle/>
          <a:p>
            <a:pPr algn="ctr"/>
            <a:r>
              <a:rPr lang="en-GB" sz="2000" b="1" dirty="0">
                <a:solidFill>
                  <a:srgbClr val="59999B"/>
                </a:solidFill>
                <a:latin typeface="Verdana" panose="020B0604030504040204" pitchFamily="34" charset="0"/>
                <a:ea typeface="Verdana" panose="020B0604030504040204" pitchFamily="34" charset="0"/>
              </a:rPr>
              <a:t>Beneficiary</a:t>
            </a:r>
            <a:r>
              <a:rPr lang="el-GR" sz="2000" b="1" dirty="0">
                <a:solidFill>
                  <a:srgbClr val="59999B"/>
                </a:solidFill>
                <a:latin typeface="Verdana" panose="020B0604030504040204" pitchFamily="34" charset="0"/>
                <a:ea typeface="Verdana" panose="020B0604030504040204" pitchFamily="34" charset="0"/>
              </a:rPr>
              <a:t> </a:t>
            </a:r>
            <a:r>
              <a:rPr lang="en-GB" sz="2000" b="1" dirty="0">
                <a:solidFill>
                  <a:srgbClr val="59999B"/>
                </a:solidFill>
                <a:latin typeface="Verdana" panose="020B0604030504040204" pitchFamily="34" charset="0"/>
                <a:ea typeface="Verdana" panose="020B0604030504040204" pitchFamily="34" charset="0"/>
              </a:rPr>
              <a:t>Module</a:t>
            </a:r>
            <a:endParaRPr lang="el-GR" sz="2000" b="1" dirty="0">
              <a:solidFill>
                <a:srgbClr val="59999B"/>
              </a:solidFill>
              <a:latin typeface="Verdana" panose="020B0604030504040204" pitchFamily="34" charset="0"/>
              <a:ea typeface="Verdana" panose="020B0604030504040204" pitchFamily="34" charset="0"/>
            </a:endParaRPr>
          </a:p>
          <a:p>
            <a:pPr algn="ctr"/>
            <a:endParaRPr lang="en-GB" sz="800" dirty="0">
              <a:latin typeface="Verdana" panose="020B0604030504040204" pitchFamily="34" charset="0"/>
              <a:ea typeface="Verdana" panose="020B0604030504040204" pitchFamily="34" charset="0"/>
            </a:endParaRPr>
          </a:p>
          <a:p>
            <a:pPr algn="ctr"/>
            <a:r>
              <a:rPr lang="el-GR" sz="2000" dirty="0">
                <a:latin typeface="Verdana" panose="020B0604030504040204" pitchFamily="34" charset="0"/>
                <a:ea typeface="Verdana" panose="020B0604030504040204" pitchFamily="34" charset="0"/>
              </a:rPr>
              <a:t>Τριτοβάθμια Εκπαίδευση</a:t>
            </a:r>
          </a:p>
          <a:p>
            <a:pPr algn="ctr"/>
            <a:r>
              <a:rPr lang="el-GR" sz="2000" dirty="0">
                <a:latin typeface="Verdana" panose="020B0604030504040204" pitchFamily="34" charset="0"/>
                <a:ea typeface="Verdana" panose="020B0604030504040204" pitchFamily="34" charset="0"/>
              </a:rPr>
              <a:t>ΚΑ131-ΚΑ171</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9311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441F-85B4-DF76-080C-A9C7D286AEBC}"/>
            </a:ext>
          </a:extLst>
        </p:cNvPr>
        <p:cNvGrpSpPr/>
        <p:nvPr/>
      </p:nvGrpSpPr>
      <p:grpSpPr>
        <a:xfrm>
          <a:off x="0" y="0"/>
          <a:ext cx="0" cy="0"/>
          <a:chOff x="0" y="0"/>
          <a:chExt cx="0" cy="0"/>
        </a:xfrm>
      </p:grpSpPr>
      <p:pic>
        <p:nvPicPr>
          <p:cNvPr id="13" name="Picture 12" descr="A screenshot of a computer&#10;&#10;AI-generated content may be incorrect.">
            <a:extLst>
              <a:ext uri="{FF2B5EF4-FFF2-40B4-BE49-F238E27FC236}">
                <a16:creationId xmlns:a16="http://schemas.microsoft.com/office/drawing/2014/main" id="{EE930B76-8BA1-2F4E-9AC2-28465D6CCBAA}"/>
              </a:ext>
            </a:extLst>
          </p:cNvPr>
          <p:cNvPicPr>
            <a:picLocks noChangeAspect="1"/>
          </p:cNvPicPr>
          <p:nvPr/>
        </p:nvPicPr>
        <p:blipFill>
          <a:blip r:embed="rId3"/>
          <a:stretch>
            <a:fillRect/>
          </a:stretch>
        </p:blipFill>
        <p:spPr>
          <a:xfrm>
            <a:off x="419100" y="936913"/>
            <a:ext cx="11353800" cy="4730461"/>
          </a:xfrm>
          <a:prstGeom prst="rect">
            <a:avLst/>
          </a:prstGeom>
        </p:spPr>
      </p:pic>
      <p:sp>
        <p:nvSpPr>
          <p:cNvPr id="2" name="TextBox 1">
            <a:extLst>
              <a:ext uri="{FF2B5EF4-FFF2-40B4-BE49-F238E27FC236}">
                <a16:creationId xmlns:a16="http://schemas.microsoft.com/office/drawing/2014/main" id="{8ADE7F08-73DF-9837-3261-92A4A68B90C8}"/>
              </a:ext>
            </a:extLst>
          </p:cNvPr>
          <p:cNvSpPr txBox="1"/>
          <p:nvPr/>
        </p:nvSpPr>
        <p:spPr>
          <a:xfrm flipH="1">
            <a:off x="307974" y="34603"/>
            <a:ext cx="111701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Δραστηριότητες Κινητικότητας</a:t>
            </a:r>
            <a:r>
              <a:rPr lang="en-US" sz="2800" b="1">
                <a:solidFill>
                  <a:schemeClr val="bg1"/>
                </a:solidFill>
                <a:latin typeface="Century Gothic" panose="020B0502020202020204" pitchFamily="34" charset="0"/>
              </a:rPr>
              <a:t> </a:t>
            </a:r>
            <a:r>
              <a:rPr lang="en-US" sz="2800" b="1">
                <a:solidFill>
                  <a:schemeClr val="accent4">
                    <a:lumMod val="60000"/>
                    <a:lumOff val="40000"/>
                  </a:schemeClr>
                </a:solidFill>
                <a:latin typeface="Century Gothic" panose="020B0502020202020204" pitchFamily="34" charset="0"/>
              </a:rPr>
              <a:t>(Individual Mobility Activities)</a:t>
            </a:r>
            <a:endParaRPr lang="en-GB" sz="2800" b="1">
              <a:solidFill>
                <a:schemeClr val="accent4">
                  <a:lumMod val="60000"/>
                  <a:lumOff val="40000"/>
                </a:schemeClr>
              </a:solidFill>
              <a:latin typeface="Century Gothic" panose="020B0502020202020204" pitchFamily="34" charset="0"/>
            </a:endParaRPr>
          </a:p>
        </p:txBody>
      </p:sp>
      <p:sp>
        <p:nvSpPr>
          <p:cNvPr id="7" name="AutoShape 4" descr="Project List 05.jpg">
            <a:extLst>
              <a:ext uri="{FF2B5EF4-FFF2-40B4-BE49-F238E27FC236}">
                <a16:creationId xmlns:a16="http://schemas.microsoft.com/office/drawing/2014/main" id="{59976CF5-4D7E-198E-E612-109FAF8D221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09CE01-E05F-3975-A888-35DEDB6B7DE6}"/>
              </a:ext>
            </a:extLst>
          </p:cNvPr>
          <p:cNvPicPr>
            <a:picLocks noChangeAspect="1"/>
          </p:cNvPicPr>
          <p:nvPr/>
        </p:nvPicPr>
        <p:blipFill>
          <a:blip r:embed="rId4"/>
          <a:stretch>
            <a:fillRect/>
          </a:stretch>
        </p:blipFill>
        <p:spPr>
          <a:xfrm>
            <a:off x="155575" y="2424488"/>
            <a:ext cx="1713124" cy="413962"/>
          </a:xfrm>
          <a:prstGeom prst="rect">
            <a:avLst/>
          </a:prstGeom>
        </p:spPr>
      </p:pic>
      <p:pic>
        <p:nvPicPr>
          <p:cNvPr id="4" name="Picture 3">
            <a:extLst>
              <a:ext uri="{FF2B5EF4-FFF2-40B4-BE49-F238E27FC236}">
                <a16:creationId xmlns:a16="http://schemas.microsoft.com/office/drawing/2014/main" id="{6624B586-88E4-7291-E4CE-DE64224253F4}"/>
              </a:ext>
            </a:extLst>
          </p:cNvPr>
          <p:cNvPicPr>
            <a:picLocks noChangeAspect="1"/>
          </p:cNvPicPr>
          <p:nvPr/>
        </p:nvPicPr>
        <p:blipFill>
          <a:blip r:embed="rId4"/>
          <a:stretch>
            <a:fillRect/>
          </a:stretch>
        </p:blipFill>
        <p:spPr>
          <a:xfrm>
            <a:off x="1713124" y="1312853"/>
            <a:ext cx="1458701" cy="413962"/>
          </a:xfrm>
          <a:prstGeom prst="rect">
            <a:avLst/>
          </a:prstGeom>
        </p:spPr>
      </p:pic>
      <p:pic>
        <p:nvPicPr>
          <p:cNvPr id="14" name="Picture 13">
            <a:extLst>
              <a:ext uri="{FF2B5EF4-FFF2-40B4-BE49-F238E27FC236}">
                <a16:creationId xmlns:a16="http://schemas.microsoft.com/office/drawing/2014/main" id="{E145DACA-1579-E6D1-31FE-C8A2D5EDCE08}"/>
              </a:ext>
            </a:extLst>
          </p:cNvPr>
          <p:cNvPicPr>
            <a:picLocks noChangeAspect="1"/>
          </p:cNvPicPr>
          <p:nvPr/>
        </p:nvPicPr>
        <p:blipFill>
          <a:blip r:embed="rId5"/>
          <a:stretch>
            <a:fillRect/>
          </a:stretch>
        </p:blipFill>
        <p:spPr>
          <a:xfrm>
            <a:off x="11032876" y="2383699"/>
            <a:ext cx="890498" cy="540980"/>
          </a:xfrm>
          <a:prstGeom prst="rect">
            <a:avLst/>
          </a:prstGeom>
        </p:spPr>
      </p:pic>
      <p:sp>
        <p:nvSpPr>
          <p:cNvPr id="15" name="Rectangle 14">
            <a:extLst>
              <a:ext uri="{FF2B5EF4-FFF2-40B4-BE49-F238E27FC236}">
                <a16:creationId xmlns:a16="http://schemas.microsoft.com/office/drawing/2014/main" id="{481CE533-F4AD-4EF3-82CA-6B7C5FB86CF3}"/>
              </a:ext>
            </a:extLst>
          </p:cNvPr>
          <p:cNvSpPr/>
          <p:nvPr/>
        </p:nvSpPr>
        <p:spPr>
          <a:xfrm>
            <a:off x="854196" y="5343525"/>
            <a:ext cx="8253228" cy="867289"/>
          </a:xfrm>
          <a:prstGeom prst="rect">
            <a:avLst/>
          </a:prstGeom>
          <a:solidFill>
            <a:srgbClr val="FF0000"/>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Όλες οι κινητικότητες καταχωρούνται στο εργαλείο διαχείρισης του Σχεδίου πριν </a:t>
            </a:r>
            <a:r>
              <a:rPr lang="el-GR" dirty="0">
                <a:solidFill>
                  <a:prstClr val="white"/>
                </a:solidFill>
                <a:latin typeface="Verdana" panose="020B0604030504040204" pitchFamily="34" charset="0"/>
                <a:ea typeface="Verdana" panose="020B0604030504040204" pitchFamily="34" charset="0"/>
              </a:rPr>
              <a:t>από </a:t>
            </a:r>
            <a:r>
              <a:rPr kumimoji="0" lang="el-GR"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την έναρξή τους</a:t>
            </a:r>
          </a:p>
        </p:txBody>
      </p:sp>
    </p:spTree>
    <p:extLst>
      <p:ext uri="{BB962C8B-B14F-4D97-AF65-F5344CB8AC3E}">
        <p14:creationId xmlns:p14="http://schemas.microsoft.com/office/powerpoint/2010/main" val="27839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AI-generated content may be incorrect.">
            <a:extLst>
              <a:ext uri="{FF2B5EF4-FFF2-40B4-BE49-F238E27FC236}">
                <a16:creationId xmlns:a16="http://schemas.microsoft.com/office/drawing/2014/main" id="{B6ABB3F0-D2DE-A42F-F1E1-4BCB5A3268B2}"/>
              </a:ext>
            </a:extLst>
          </p:cNvPr>
          <p:cNvPicPr>
            <a:picLocks noChangeAspect="1"/>
          </p:cNvPicPr>
          <p:nvPr/>
        </p:nvPicPr>
        <p:blipFill>
          <a:blip r:embed="rId3"/>
          <a:stretch>
            <a:fillRect/>
          </a:stretch>
        </p:blipFill>
        <p:spPr>
          <a:xfrm>
            <a:off x="227348" y="1424763"/>
            <a:ext cx="10284761" cy="4965404"/>
          </a:xfrm>
          <a:prstGeom prst="rect">
            <a:avLst/>
          </a:prstGeom>
        </p:spPr>
      </p:pic>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C6F8AAC-2DAA-0346-B3D2-B832D159BF4C}"/>
              </a:ext>
            </a:extLst>
          </p:cNvPr>
          <p:cNvSpPr txBox="1"/>
          <p:nvPr/>
        </p:nvSpPr>
        <p:spPr>
          <a:xfrm flipH="1">
            <a:off x="307974" y="34603"/>
            <a:ext cx="11104663"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(Individual Mobility Activities)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pic>
        <p:nvPicPr>
          <p:cNvPr id="5" name="Picture 4">
            <a:extLst>
              <a:ext uri="{FF2B5EF4-FFF2-40B4-BE49-F238E27FC236}">
                <a16:creationId xmlns:a16="http://schemas.microsoft.com/office/drawing/2014/main" id="{E51BA1C8-C8BC-C82F-3B8C-666196D99E90}"/>
              </a:ext>
            </a:extLst>
          </p:cNvPr>
          <p:cNvPicPr>
            <a:picLocks noChangeAspect="1"/>
          </p:cNvPicPr>
          <p:nvPr/>
        </p:nvPicPr>
        <p:blipFill>
          <a:blip r:embed="rId4"/>
          <a:stretch>
            <a:fillRect/>
          </a:stretch>
        </p:blipFill>
        <p:spPr>
          <a:xfrm>
            <a:off x="9890330" y="2039491"/>
            <a:ext cx="887319" cy="524869"/>
          </a:xfrm>
          <a:prstGeom prst="rect">
            <a:avLst/>
          </a:prstGeom>
        </p:spPr>
      </p:pic>
      <p:sp>
        <p:nvSpPr>
          <p:cNvPr id="11" name="TextBox 10">
            <a:extLst>
              <a:ext uri="{FF2B5EF4-FFF2-40B4-BE49-F238E27FC236}">
                <a16:creationId xmlns:a16="http://schemas.microsoft.com/office/drawing/2014/main" id="{A2D0021F-B456-35A2-92DB-80B982755D3D}"/>
              </a:ext>
            </a:extLst>
          </p:cNvPr>
          <p:cNvSpPr txBox="1"/>
          <p:nvPr/>
        </p:nvSpPr>
        <p:spPr>
          <a:xfrm>
            <a:off x="5091207" y="705699"/>
            <a:ext cx="7053168" cy="877163"/>
          </a:xfrm>
          <a:prstGeom prst="rect">
            <a:avLst/>
          </a:prstGeom>
          <a:noFill/>
          <a:ln>
            <a:solidFill>
              <a:srgbClr val="FF0000"/>
            </a:solidFill>
          </a:ln>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700" baseline="0" dirty="0"/>
              <a:t>Κατά την διάρκεια της καταχώρησης της κινητικότητας  εμφανίζεται η κατάσταση της</a:t>
            </a:r>
            <a:r>
              <a:rPr lang="en-US" sz="1700" baseline="0" dirty="0"/>
              <a:t> </a:t>
            </a:r>
            <a:r>
              <a:rPr lang="el-GR" sz="1700" baseline="0" dirty="0"/>
              <a:t>ως </a:t>
            </a:r>
            <a:r>
              <a:rPr lang="en-US" sz="1700" baseline="0" dirty="0"/>
              <a:t>draft</a:t>
            </a:r>
            <a:r>
              <a:rPr lang="el-GR" sz="1700" baseline="0" dirty="0"/>
              <a:t> . Αφού συμπληρώσετε όλα τα υποχρεωτικά πεδία και αποθηκεύσετε την κινητικότητα, η κατάσταση της μετατρέπεται σε </a:t>
            </a:r>
            <a:r>
              <a:rPr lang="en-US" sz="1700" baseline="0" dirty="0"/>
              <a:t>complete</a:t>
            </a:r>
            <a:r>
              <a:rPr lang="el-GR" sz="1700" baseline="0" dirty="0"/>
              <a:t>.</a:t>
            </a:r>
            <a:endParaRPr lang="el-GR" sz="1700" baseline="0" dirty="0">
              <a:solidFill>
                <a:schemeClr val="tx1"/>
              </a:solidFill>
              <a:latin typeface="+mn-lt"/>
              <a:ea typeface="+mn-ea"/>
              <a:cs typeface="+mn-cs"/>
            </a:endParaRPr>
          </a:p>
        </p:txBody>
      </p:sp>
      <p:sp>
        <p:nvSpPr>
          <p:cNvPr id="16" name="Arrow: Right 15">
            <a:extLst>
              <a:ext uri="{FF2B5EF4-FFF2-40B4-BE49-F238E27FC236}">
                <a16:creationId xmlns:a16="http://schemas.microsoft.com/office/drawing/2014/main" id="{5E0F76E7-7D49-167D-0D52-BE4C69ECE2AC}"/>
              </a:ext>
            </a:extLst>
          </p:cNvPr>
          <p:cNvSpPr/>
          <p:nvPr/>
        </p:nvSpPr>
        <p:spPr>
          <a:xfrm rot="16200000">
            <a:off x="10152189" y="1586544"/>
            <a:ext cx="363602" cy="356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07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6471-5210-60D5-8431-6C22DF439CE8}"/>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92548D8F-ED0D-232B-62C4-69A4EF0509A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28B3C7-0D54-95C7-FCE3-3B27FBF44C3E}"/>
              </a:ext>
            </a:extLst>
          </p:cNvPr>
          <p:cNvSpPr txBox="1"/>
          <p:nvPr/>
        </p:nvSpPr>
        <p:spPr>
          <a:xfrm flipH="1">
            <a:off x="307974" y="34603"/>
            <a:ext cx="11104663"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(Individual Mobility Activities)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pic>
        <p:nvPicPr>
          <p:cNvPr id="3" name="Picture 2" descr="A white background with black text&#10;&#10;AI-generated content may be incorrect.">
            <a:extLst>
              <a:ext uri="{FF2B5EF4-FFF2-40B4-BE49-F238E27FC236}">
                <a16:creationId xmlns:a16="http://schemas.microsoft.com/office/drawing/2014/main" id="{EB0DFE8D-B823-3DDF-6FCA-0EB97251E310}"/>
              </a:ext>
            </a:extLst>
          </p:cNvPr>
          <p:cNvPicPr>
            <a:picLocks noChangeAspect="1"/>
          </p:cNvPicPr>
          <p:nvPr/>
        </p:nvPicPr>
        <p:blipFill>
          <a:blip r:embed="rId3"/>
          <a:stretch>
            <a:fillRect/>
          </a:stretch>
        </p:blipFill>
        <p:spPr>
          <a:xfrm>
            <a:off x="85725" y="770676"/>
            <a:ext cx="12192000" cy="158200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DFE0AF2F-A7DC-E05A-170C-4C1BF1A06A37}"/>
              </a:ext>
            </a:extLst>
          </p:cNvPr>
          <p:cNvPicPr>
            <a:picLocks noChangeAspect="1"/>
          </p:cNvPicPr>
          <p:nvPr/>
        </p:nvPicPr>
        <p:blipFill>
          <a:blip r:embed="rId4"/>
          <a:stretch>
            <a:fillRect/>
          </a:stretch>
        </p:blipFill>
        <p:spPr>
          <a:xfrm>
            <a:off x="85725" y="2359998"/>
            <a:ext cx="12192000" cy="3318027"/>
          </a:xfrm>
          <a:prstGeom prst="rect">
            <a:avLst/>
          </a:prstGeom>
        </p:spPr>
      </p:pic>
      <p:pic>
        <p:nvPicPr>
          <p:cNvPr id="9" name="Picture 8">
            <a:extLst>
              <a:ext uri="{FF2B5EF4-FFF2-40B4-BE49-F238E27FC236}">
                <a16:creationId xmlns:a16="http://schemas.microsoft.com/office/drawing/2014/main" id="{C5A36FC7-1D9D-DEC1-60D1-E12087B1BA3E}"/>
              </a:ext>
            </a:extLst>
          </p:cNvPr>
          <p:cNvPicPr>
            <a:picLocks noChangeAspect="1"/>
          </p:cNvPicPr>
          <p:nvPr/>
        </p:nvPicPr>
        <p:blipFill>
          <a:blip r:embed="rId5"/>
          <a:stretch>
            <a:fillRect/>
          </a:stretch>
        </p:blipFill>
        <p:spPr>
          <a:xfrm>
            <a:off x="85725" y="5670703"/>
            <a:ext cx="12192000" cy="1141544"/>
          </a:xfrm>
          <a:prstGeom prst="rect">
            <a:avLst/>
          </a:prstGeom>
        </p:spPr>
      </p:pic>
      <p:sp>
        <p:nvSpPr>
          <p:cNvPr id="10" name="Oval 9">
            <a:extLst>
              <a:ext uri="{FF2B5EF4-FFF2-40B4-BE49-F238E27FC236}">
                <a16:creationId xmlns:a16="http://schemas.microsoft.com/office/drawing/2014/main" id="{AA259291-61FD-70C7-EFE0-02D6ABCC51EC}"/>
              </a:ext>
            </a:extLst>
          </p:cNvPr>
          <p:cNvSpPr/>
          <p:nvPr/>
        </p:nvSpPr>
        <p:spPr>
          <a:xfrm>
            <a:off x="85725" y="770676"/>
            <a:ext cx="1047750" cy="3048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8F9BE5-A0FE-B175-83DF-DA0AD5941E6D}"/>
              </a:ext>
            </a:extLst>
          </p:cNvPr>
          <p:cNvSpPr/>
          <p:nvPr/>
        </p:nvSpPr>
        <p:spPr>
          <a:xfrm>
            <a:off x="85725" y="2380403"/>
            <a:ext cx="1047750" cy="3048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D5B56DE-E6E6-05E2-7FAE-BAD113666DBB}"/>
              </a:ext>
            </a:extLst>
          </p:cNvPr>
          <p:cNvSpPr/>
          <p:nvPr/>
        </p:nvSpPr>
        <p:spPr>
          <a:xfrm>
            <a:off x="85725" y="5698430"/>
            <a:ext cx="1047750" cy="3048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686D97-4A23-D657-32BC-280156F83EBE}"/>
              </a:ext>
            </a:extLst>
          </p:cNvPr>
          <p:cNvSpPr txBox="1"/>
          <p:nvPr/>
        </p:nvSpPr>
        <p:spPr>
          <a:xfrm>
            <a:off x="4133850" y="3990975"/>
            <a:ext cx="4038600" cy="704850"/>
          </a:xfrm>
          <a:prstGeom prst="rect">
            <a:avLst/>
          </a:prstGeom>
          <a:noFill/>
          <a:ln w="57150">
            <a:solidFill>
              <a:schemeClr val="accent2"/>
            </a:solidFill>
          </a:ln>
        </p:spPr>
        <p:txBody>
          <a:bodyPr wrap="square" rtlCol="0">
            <a:spAutoFit/>
          </a:bodyPr>
          <a:lstStyle/>
          <a:p>
            <a:endParaRPr lang="en-US" dirty="0"/>
          </a:p>
        </p:txBody>
      </p:sp>
      <p:sp>
        <p:nvSpPr>
          <p:cNvPr id="20" name="Rectangle 19">
            <a:extLst>
              <a:ext uri="{FF2B5EF4-FFF2-40B4-BE49-F238E27FC236}">
                <a16:creationId xmlns:a16="http://schemas.microsoft.com/office/drawing/2014/main" id="{1AB78A9C-6C6E-7797-12D3-DE17A75E803B}"/>
              </a:ext>
            </a:extLst>
          </p:cNvPr>
          <p:cNvSpPr/>
          <p:nvPr/>
        </p:nvSpPr>
        <p:spPr>
          <a:xfrm>
            <a:off x="8601074" y="4229100"/>
            <a:ext cx="1085851" cy="238125"/>
          </a:xfrm>
          <a:prstGeom prst="rect">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KA131</a:t>
            </a:r>
          </a:p>
        </p:txBody>
      </p:sp>
      <p:cxnSp>
        <p:nvCxnSpPr>
          <p:cNvPr id="4" name="Straight Arrow Connector 3">
            <a:extLst>
              <a:ext uri="{FF2B5EF4-FFF2-40B4-BE49-F238E27FC236}">
                <a16:creationId xmlns:a16="http://schemas.microsoft.com/office/drawing/2014/main" id="{324589E3-E1BE-FAED-65A4-6466FE6CC8CB}"/>
              </a:ext>
            </a:extLst>
          </p:cNvPr>
          <p:cNvCxnSpPr/>
          <p:nvPr/>
        </p:nvCxnSpPr>
        <p:spPr>
          <a:xfrm>
            <a:off x="8172450" y="6582931"/>
            <a:ext cx="390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3B1635-F7A9-AA67-2ED7-37E4129D16BE}"/>
              </a:ext>
            </a:extLst>
          </p:cNvPr>
          <p:cNvSpPr txBox="1"/>
          <p:nvPr/>
        </p:nvSpPr>
        <p:spPr>
          <a:xfrm>
            <a:off x="8702162" y="5869290"/>
            <a:ext cx="3404113" cy="954107"/>
          </a:xfrm>
          <a:prstGeom prst="rect">
            <a:avLst/>
          </a:prstGeom>
          <a:noFill/>
          <a:ln>
            <a:solidFill>
              <a:schemeClr val="accent1"/>
            </a:solidFill>
          </a:ln>
        </p:spPr>
        <p:txBody>
          <a:bodyPr wrap="square">
            <a:spAutoFit/>
          </a:bodyPr>
          <a:lstStyle/>
          <a:p>
            <a:r>
              <a:rPr lang="el-GR" sz="1400" dirty="0">
                <a:solidFill>
                  <a:srgbClr val="172B4D"/>
                </a:solidFill>
              </a:rPr>
              <a:t>Τ</a:t>
            </a:r>
            <a:r>
              <a:rPr lang="el-GR" sz="1400" b="0" i="0" dirty="0">
                <a:solidFill>
                  <a:srgbClr val="172B4D"/>
                </a:solidFill>
                <a:effectLst/>
              </a:rPr>
              <a:t>ο ποσό για το </a:t>
            </a:r>
            <a:r>
              <a:rPr lang="en-US" sz="1400" b="1" i="0" dirty="0">
                <a:solidFill>
                  <a:srgbClr val="0C66E4"/>
                </a:solidFill>
                <a:effectLst/>
              </a:rPr>
              <a:t>Inclusion support for </a:t>
            </a:r>
            <a:r>
              <a:rPr lang="en-US" sz="1400" b="1" i="0" dirty="0" err="1">
                <a:solidFill>
                  <a:srgbClr val="0C66E4"/>
                </a:solidFill>
                <a:effectLst/>
              </a:rPr>
              <a:t>organisations</a:t>
            </a:r>
            <a:r>
              <a:rPr lang="en-US" sz="1400" b="1" i="0" dirty="0">
                <a:solidFill>
                  <a:srgbClr val="172B4D"/>
                </a:solidFill>
                <a:effectLst/>
              </a:rPr>
              <a:t> </a:t>
            </a:r>
            <a:r>
              <a:rPr lang="el-GR" sz="1400" b="1" i="0" dirty="0">
                <a:solidFill>
                  <a:srgbClr val="172B4D"/>
                </a:solidFill>
                <a:effectLst/>
              </a:rPr>
              <a:t>δεν </a:t>
            </a:r>
            <a:r>
              <a:rPr lang="el-GR" sz="1400" i="0" dirty="0">
                <a:solidFill>
                  <a:srgbClr val="172B4D"/>
                </a:solidFill>
                <a:effectLst/>
              </a:rPr>
              <a:t>συμπεριλαμβάνεται στο συνολικό ποσό της κινητικότητας, οπότε εμφανίζεται ξεχωριστά εδ</a:t>
            </a:r>
            <a:r>
              <a:rPr lang="el-GR" sz="1400" dirty="0">
                <a:solidFill>
                  <a:srgbClr val="172B4D"/>
                </a:solidFill>
              </a:rPr>
              <a:t>ώ</a:t>
            </a:r>
            <a:r>
              <a:rPr lang="el-GR" sz="1400" i="0" dirty="0">
                <a:solidFill>
                  <a:srgbClr val="172B4D"/>
                </a:solidFill>
                <a:effectLst/>
              </a:rPr>
              <a:t>.</a:t>
            </a:r>
            <a:r>
              <a:rPr lang="en-US" sz="1400" i="0" dirty="0">
                <a:solidFill>
                  <a:srgbClr val="172B4D"/>
                </a:solidFill>
                <a:effectLst/>
              </a:rPr>
              <a:t> </a:t>
            </a:r>
            <a:endParaRPr lang="en-US" sz="1400" dirty="0"/>
          </a:p>
        </p:txBody>
      </p:sp>
      <p:sp>
        <p:nvSpPr>
          <p:cNvPr id="11" name="Rectangle 10">
            <a:extLst>
              <a:ext uri="{FF2B5EF4-FFF2-40B4-BE49-F238E27FC236}">
                <a16:creationId xmlns:a16="http://schemas.microsoft.com/office/drawing/2014/main" id="{0AAA6975-F674-A9D0-C1ED-781CEA4E2394}"/>
              </a:ext>
            </a:extLst>
          </p:cNvPr>
          <p:cNvSpPr/>
          <p:nvPr/>
        </p:nvSpPr>
        <p:spPr>
          <a:xfrm>
            <a:off x="6229350" y="1285875"/>
            <a:ext cx="1543050" cy="3610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AC78B37-4B8D-148E-F3FA-B64E44C95AFE}"/>
              </a:ext>
            </a:extLst>
          </p:cNvPr>
          <p:cNvSpPr txBox="1"/>
          <p:nvPr/>
        </p:nvSpPr>
        <p:spPr>
          <a:xfrm>
            <a:off x="8474170" y="1174673"/>
            <a:ext cx="3632105" cy="1384995"/>
          </a:xfrm>
          <a:prstGeom prst="rect">
            <a:avLst/>
          </a:prstGeom>
          <a:noFill/>
          <a:ln>
            <a:solidFill>
              <a:schemeClr val="accent1"/>
            </a:solidFill>
          </a:ln>
        </p:spPr>
        <p:txBody>
          <a:bodyPr wrap="square">
            <a:spAutoFit/>
          </a:bodyPr>
          <a:lstStyle/>
          <a:p>
            <a:r>
              <a:rPr lang="el-GR" sz="1400" dirty="0">
                <a:solidFill>
                  <a:srgbClr val="172B4D"/>
                </a:solidFill>
              </a:rPr>
              <a:t>Αν η κινητικότητα αφορά </a:t>
            </a:r>
            <a:r>
              <a:rPr lang="en-US" sz="1400" dirty="0">
                <a:solidFill>
                  <a:srgbClr val="172B4D"/>
                </a:solidFill>
              </a:rPr>
              <a:t> </a:t>
            </a:r>
            <a:r>
              <a:rPr lang="en-US" sz="1400" b="1" dirty="0">
                <a:solidFill>
                  <a:srgbClr val="0C66E4"/>
                </a:solidFill>
              </a:rPr>
              <a:t>SMS </a:t>
            </a:r>
            <a:r>
              <a:rPr lang="el-GR" sz="1400" b="1" dirty="0">
                <a:solidFill>
                  <a:srgbClr val="0C66E4"/>
                </a:solidFill>
              </a:rPr>
              <a:t>ή</a:t>
            </a:r>
            <a:r>
              <a:rPr lang="en-US" sz="1400" b="1" dirty="0">
                <a:solidFill>
                  <a:srgbClr val="0C66E4"/>
                </a:solidFill>
              </a:rPr>
              <a:t> SMP</a:t>
            </a:r>
            <a:r>
              <a:rPr lang="en-US" sz="1400" dirty="0">
                <a:solidFill>
                  <a:srgbClr val="172B4D"/>
                </a:solidFill>
              </a:rPr>
              <a:t>, </a:t>
            </a:r>
            <a:r>
              <a:rPr lang="el-GR" sz="1400" dirty="0">
                <a:solidFill>
                  <a:srgbClr val="172B4D"/>
                </a:solidFill>
              </a:rPr>
              <a:t>τότε η επιλογή </a:t>
            </a:r>
            <a:r>
              <a:rPr lang="en-US" sz="1400" b="1" dirty="0">
                <a:solidFill>
                  <a:srgbClr val="172B4D"/>
                </a:solidFill>
              </a:rPr>
              <a:t>Long-term mobility activity</a:t>
            </a:r>
            <a:r>
              <a:rPr lang="el-GR" sz="1400" b="1" dirty="0">
                <a:solidFill>
                  <a:srgbClr val="172B4D"/>
                </a:solidFill>
              </a:rPr>
              <a:t> </a:t>
            </a:r>
            <a:r>
              <a:rPr lang="el-GR" sz="1400" dirty="0">
                <a:solidFill>
                  <a:srgbClr val="172B4D"/>
                </a:solidFill>
              </a:rPr>
              <a:t>είναι </a:t>
            </a:r>
            <a:r>
              <a:rPr lang="el-GR" sz="1400" b="1" dirty="0">
                <a:solidFill>
                  <a:srgbClr val="0C66E4"/>
                </a:solidFill>
              </a:rPr>
              <a:t>προεπιλεγμένη</a:t>
            </a:r>
            <a:r>
              <a:rPr lang="el-GR" sz="1400" dirty="0">
                <a:solidFill>
                  <a:srgbClr val="172B4D"/>
                </a:solidFill>
              </a:rPr>
              <a:t> και </a:t>
            </a:r>
            <a:r>
              <a:rPr lang="el-GR" sz="1400" b="1" dirty="0">
                <a:solidFill>
                  <a:srgbClr val="0C66E4"/>
                </a:solidFill>
              </a:rPr>
              <a:t>επεξεργάσιμη</a:t>
            </a:r>
            <a:r>
              <a:rPr lang="el-GR" sz="1400" dirty="0">
                <a:solidFill>
                  <a:srgbClr val="172B4D"/>
                </a:solidFill>
              </a:rPr>
              <a:t>.</a:t>
            </a:r>
            <a:r>
              <a:rPr lang="en-US" sz="1400" dirty="0">
                <a:solidFill>
                  <a:srgbClr val="172B4D"/>
                </a:solidFill>
              </a:rPr>
              <a:t> </a:t>
            </a:r>
          </a:p>
          <a:p>
            <a:r>
              <a:rPr lang="el-GR" sz="1400" dirty="0">
                <a:solidFill>
                  <a:srgbClr val="172B4D"/>
                </a:solidFill>
              </a:rPr>
              <a:t>Αν η κινητικότητα αφορά </a:t>
            </a:r>
            <a:r>
              <a:rPr lang="en-US" sz="1400" dirty="0">
                <a:solidFill>
                  <a:srgbClr val="172B4D"/>
                </a:solidFill>
              </a:rPr>
              <a:t> </a:t>
            </a:r>
            <a:r>
              <a:rPr lang="en-US" sz="1400" b="1" dirty="0">
                <a:solidFill>
                  <a:srgbClr val="0C66E4"/>
                </a:solidFill>
              </a:rPr>
              <a:t>STT </a:t>
            </a:r>
            <a:r>
              <a:rPr lang="el-GR" sz="1400" b="1" dirty="0">
                <a:solidFill>
                  <a:srgbClr val="0C66E4"/>
                </a:solidFill>
              </a:rPr>
              <a:t>ή</a:t>
            </a:r>
            <a:r>
              <a:rPr lang="en-US" sz="1400" b="1" dirty="0">
                <a:solidFill>
                  <a:srgbClr val="0C66E4"/>
                </a:solidFill>
              </a:rPr>
              <a:t> STA</a:t>
            </a:r>
            <a:r>
              <a:rPr lang="en-US" sz="1400" dirty="0">
                <a:solidFill>
                  <a:srgbClr val="172B4D"/>
                </a:solidFill>
              </a:rPr>
              <a:t>, </a:t>
            </a:r>
            <a:r>
              <a:rPr lang="el-GR" sz="1400" dirty="0">
                <a:solidFill>
                  <a:srgbClr val="172B4D"/>
                </a:solidFill>
              </a:rPr>
              <a:t>τότε η επιλογή </a:t>
            </a:r>
            <a:r>
              <a:rPr lang="en-US" sz="1400" b="1" dirty="0">
                <a:solidFill>
                  <a:srgbClr val="172B4D"/>
                </a:solidFill>
              </a:rPr>
              <a:t>Long-term mobility activity </a:t>
            </a:r>
            <a:r>
              <a:rPr lang="el-GR" sz="1400" b="1" dirty="0">
                <a:solidFill>
                  <a:srgbClr val="0C66E4"/>
                </a:solidFill>
              </a:rPr>
              <a:t>δεν μπορεί να επιλεχθεί.</a:t>
            </a:r>
            <a:endParaRPr lang="en-US" sz="1400" b="1" dirty="0">
              <a:solidFill>
                <a:srgbClr val="0C66E4"/>
              </a:solidFill>
            </a:endParaRPr>
          </a:p>
        </p:txBody>
      </p:sp>
      <p:sp>
        <p:nvSpPr>
          <p:cNvPr id="27" name="Star: 5 Points 26">
            <a:extLst>
              <a:ext uri="{FF2B5EF4-FFF2-40B4-BE49-F238E27FC236}">
                <a16:creationId xmlns:a16="http://schemas.microsoft.com/office/drawing/2014/main" id="{6D32E855-3537-183D-DC5A-35FF87B7D0A2}"/>
              </a:ext>
            </a:extLst>
          </p:cNvPr>
          <p:cNvSpPr/>
          <p:nvPr/>
        </p:nvSpPr>
        <p:spPr>
          <a:xfrm>
            <a:off x="57150" y="2078268"/>
            <a:ext cx="292896" cy="24239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723CF908-88A5-279C-DB5C-C05EF26A5921}"/>
              </a:ext>
            </a:extLst>
          </p:cNvPr>
          <p:cNvSpPr/>
          <p:nvPr/>
        </p:nvSpPr>
        <p:spPr>
          <a:xfrm>
            <a:off x="45558" y="1660727"/>
            <a:ext cx="292896" cy="26805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C413A73B-E466-822E-4AD8-A4D4A1881A9D}"/>
              </a:ext>
            </a:extLst>
          </p:cNvPr>
          <p:cNvCxnSpPr/>
          <p:nvPr/>
        </p:nvCxnSpPr>
        <p:spPr>
          <a:xfrm>
            <a:off x="7933403" y="1446970"/>
            <a:ext cx="390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53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6654A-AC26-7B78-1AE0-1EE1F2797D5F}"/>
            </a:ext>
          </a:extLst>
        </p:cNvPr>
        <p:cNvGrpSpPr/>
        <p:nvPr/>
      </p:nvGrpSpPr>
      <p:grpSpPr>
        <a:xfrm>
          <a:off x="0" y="0"/>
          <a:ext cx="0" cy="0"/>
          <a:chOff x="0" y="0"/>
          <a:chExt cx="0" cy="0"/>
        </a:xfrm>
      </p:grpSpPr>
      <p:pic>
        <p:nvPicPr>
          <p:cNvPr id="16" name="Picture 15" descr="A screenshot of a chat&#10;&#10;AI-generated content may be incorrect.">
            <a:extLst>
              <a:ext uri="{FF2B5EF4-FFF2-40B4-BE49-F238E27FC236}">
                <a16:creationId xmlns:a16="http://schemas.microsoft.com/office/drawing/2014/main" id="{77146A6A-299A-BC54-4BEE-AB8944BDD950}"/>
              </a:ext>
            </a:extLst>
          </p:cNvPr>
          <p:cNvPicPr>
            <a:picLocks noChangeAspect="1"/>
          </p:cNvPicPr>
          <p:nvPr/>
        </p:nvPicPr>
        <p:blipFill>
          <a:blip r:embed="rId3"/>
          <a:stretch>
            <a:fillRect/>
          </a:stretch>
        </p:blipFill>
        <p:spPr>
          <a:xfrm>
            <a:off x="155575" y="3931920"/>
            <a:ext cx="10374510" cy="2891476"/>
          </a:xfrm>
          <a:prstGeom prst="rect">
            <a:avLst/>
          </a:prstGeom>
          <a:ln>
            <a:solidFill>
              <a:schemeClr val="accent1"/>
            </a:solidFill>
          </a:ln>
        </p:spPr>
      </p:pic>
      <p:pic>
        <p:nvPicPr>
          <p:cNvPr id="14" name="Picture 13" descr="A screenshot of a computer&#10;&#10;AI-generated content may be incorrect.">
            <a:extLst>
              <a:ext uri="{FF2B5EF4-FFF2-40B4-BE49-F238E27FC236}">
                <a16:creationId xmlns:a16="http://schemas.microsoft.com/office/drawing/2014/main" id="{21485375-D946-7A5F-CD05-DFAFA784AC92}"/>
              </a:ext>
            </a:extLst>
          </p:cNvPr>
          <p:cNvPicPr>
            <a:picLocks noChangeAspect="1"/>
          </p:cNvPicPr>
          <p:nvPr/>
        </p:nvPicPr>
        <p:blipFill>
          <a:blip r:embed="rId4"/>
          <a:stretch>
            <a:fillRect/>
          </a:stretch>
        </p:blipFill>
        <p:spPr>
          <a:xfrm>
            <a:off x="155575" y="1044666"/>
            <a:ext cx="6640957" cy="2754316"/>
          </a:xfrm>
          <a:prstGeom prst="rect">
            <a:avLst/>
          </a:prstGeom>
          <a:ln>
            <a:solidFill>
              <a:schemeClr val="accent1"/>
            </a:solidFill>
          </a:ln>
        </p:spPr>
      </p:pic>
      <p:sp>
        <p:nvSpPr>
          <p:cNvPr id="7" name="AutoShape 4" descr="Project List 05.jpg">
            <a:extLst>
              <a:ext uri="{FF2B5EF4-FFF2-40B4-BE49-F238E27FC236}">
                <a16:creationId xmlns:a16="http://schemas.microsoft.com/office/drawing/2014/main" id="{6EF36204-B87E-E804-B15C-E0612B3FBBFF}"/>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7081487-DE45-47E4-BAB5-0D40825C7041}"/>
              </a:ext>
            </a:extLst>
          </p:cNvPr>
          <p:cNvSpPr txBox="1"/>
          <p:nvPr/>
        </p:nvSpPr>
        <p:spPr>
          <a:xfrm flipH="1">
            <a:off x="307974" y="34603"/>
            <a:ext cx="11104663"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(Inclusion  Support Section)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sp>
        <p:nvSpPr>
          <p:cNvPr id="11" name="TextBox 10">
            <a:extLst>
              <a:ext uri="{FF2B5EF4-FFF2-40B4-BE49-F238E27FC236}">
                <a16:creationId xmlns:a16="http://schemas.microsoft.com/office/drawing/2014/main" id="{88DD660B-DABB-803F-D568-CC7E11D98D1C}"/>
              </a:ext>
            </a:extLst>
          </p:cNvPr>
          <p:cNvSpPr txBox="1"/>
          <p:nvPr/>
        </p:nvSpPr>
        <p:spPr>
          <a:xfrm>
            <a:off x="2885393" y="675334"/>
            <a:ext cx="6129336" cy="369332"/>
          </a:xfrm>
          <a:prstGeom prst="rect">
            <a:avLst/>
          </a:prstGeom>
          <a:noFill/>
        </p:spPr>
        <p:txBody>
          <a:bodyPr wrap="square">
            <a:spAutoFit/>
          </a:bodyPr>
          <a:lstStyle/>
          <a:p>
            <a:r>
              <a:rPr lang="el-GR" b="0" i="0" dirty="0">
                <a:solidFill>
                  <a:srgbClr val="FF0000"/>
                </a:solidFill>
                <a:effectLst/>
                <a:latin typeface="-apple-system"/>
              </a:rPr>
              <a:t>Παράδειγμα για συμμετέχοντες με λιγότερες ευκαιρίες</a:t>
            </a:r>
            <a:endParaRPr lang="en-US" dirty="0">
              <a:solidFill>
                <a:srgbClr val="FF0000"/>
              </a:solidFill>
            </a:endParaRPr>
          </a:p>
        </p:txBody>
      </p:sp>
      <p:sp>
        <p:nvSpPr>
          <p:cNvPr id="2" name="TextBox 1">
            <a:extLst>
              <a:ext uri="{FF2B5EF4-FFF2-40B4-BE49-F238E27FC236}">
                <a16:creationId xmlns:a16="http://schemas.microsoft.com/office/drawing/2014/main" id="{89F9B38F-011B-4075-3F53-3A3B623235BC}"/>
              </a:ext>
            </a:extLst>
          </p:cNvPr>
          <p:cNvSpPr txBox="1"/>
          <p:nvPr/>
        </p:nvSpPr>
        <p:spPr>
          <a:xfrm>
            <a:off x="307974" y="1116243"/>
            <a:ext cx="2355216" cy="246221"/>
          </a:xfrm>
          <a:prstGeom prst="rect">
            <a:avLst/>
          </a:prstGeom>
          <a:noFill/>
          <a:ln>
            <a:solidFill>
              <a:srgbClr val="FF0000"/>
            </a:solidFill>
          </a:ln>
        </p:spPr>
        <p:txBody>
          <a:bodyPr wrap="square" rtlCol="0">
            <a:spAutoFit/>
          </a:bodyPr>
          <a:lstStyle/>
          <a:p>
            <a:r>
              <a:rPr lang="en-US" sz="1000" dirty="0"/>
              <a:t>INCLUSION SUPPORT</a:t>
            </a:r>
          </a:p>
        </p:txBody>
      </p:sp>
      <p:sp>
        <p:nvSpPr>
          <p:cNvPr id="3" name="Rectangle 2">
            <a:extLst>
              <a:ext uri="{FF2B5EF4-FFF2-40B4-BE49-F238E27FC236}">
                <a16:creationId xmlns:a16="http://schemas.microsoft.com/office/drawing/2014/main" id="{2B04B689-A55B-6FB3-7389-917FA3CBDB25}"/>
              </a:ext>
            </a:extLst>
          </p:cNvPr>
          <p:cNvSpPr/>
          <p:nvPr/>
        </p:nvSpPr>
        <p:spPr>
          <a:xfrm>
            <a:off x="155575" y="4023360"/>
            <a:ext cx="1506340" cy="3240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73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C6C0-C150-6061-FD33-79C6BF446082}"/>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894672C6-4C57-B6D6-E9B7-E6B8BFA29ED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5394418-97E9-EC74-50C8-3716DC7E0B5F}"/>
              </a:ext>
            </a:extLst>
          </p:cNvPr>
          <p:cNvSpPr txBox="1"/>
          <p:nvPr/>
        </p:nvSpPr>
        <p:spPr>
          <a:xfrm flipH="1">
            <a:off x="307974" y="34603"/>
            <a:ext cx="11104663"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(Inclusion  Support Section)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920A55B4-314D-9843-2C13-56AF1C0E8426}"/>
              </a:ext>
            </a:extLst>
          </p:cNvPr>
          <p:cNvSpPr>
            <a:spLocks noChangeArrowheads="1"/>
          </p:cNvSpPr>
          <p:nvPr/>
        </p:nvSpPr>
        <p:spPr bwMode="auto">
          <a:xfrm>
            <a:off x="1026973" y="748721"/>
            <a:ext cx="10385663" cy="44960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u="sng" dirty="0"/>
              <a:t>"Individual support - grant not required" flag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172B4D"/>
              </a:solidFill>
              <a:latin typeface="-apple-system"/>
            </a:endParaRPr>
          </a:p>
          <a:p>
            <a:r>
              <a:rPr lang="el-GR" sz="1600" dirty="0"/>
              <a:t>Αναφορικά με τις κινητικότητες KA131, το πεδίο </a:t>
            </a:r>
            <a:r>
              <a:rPr lang="el-GR" sz="1600" b="1" dirty="0"/>
              <a:t>"Ατομική υποστήριξη – δεν απαιτείται επιχορήγηση"</a:t>
            </a:r>
            <a:r>
              <a:rPr lang="el-GR" sz="1600" dirty="0"/>
              <a:t> είναι πάντα διαθέσιμο για τις </a:t>
            </a:r>
            <a:r>
              <a:rPr lang="el-GR" sz="1600" b="1" dirty="0"/>
              <a:t>κινητικότητες προσωπικού</a:t>
            </a:r>
            <a:r>
              <a:rPr lang="el-GR" sz="1600" dirty="0"/>
              <a:t>. Για τις </a:t>
            </a:r>
            <a:r>
              <a:rPr lang="el-GR" sz="1600" b="1" dirty="0"/>
              <a:t>κινητικότητες σπουδαστών</a:t>
            </a:r>
            <a:r>
              <a:rPr lang="el-GR" sz="1600" dirty="0"/>
              <a:t>, δεν είναι διαθέσιμο για:</a:t>
            </a:r>
          </a:p>
          <a:p>
            <a:endParaRPr lang="el-GR" sz="1600" dirty="0"/>
          </a:p>
          <a:p>
            <a:pPr marL="285750" indent="-285750">
              <a:buFont typeface="Arial" panose="020B0604020202020204" pitchFamily="34" charset="0"/>
              <a:buChar char="•"/>
            </a:pPr>
            <a:r>
              <a:rPr lang="el-GR" sz="1600" dirty="0"/>
              <a:t>σπουδαστές ή πρόσφατους αποφοίτους από Ιδρύματα Ανώτατης Εκπαίδευσης σε </a:t>
            </a:r>
            <a:r>
              <a:rPr lang="el-GR" sz="1600" b="1" dirty="0"/>
              <a:t>απομακρυσμένες περιοχές</a:t>
            </a:r>
            <a:r>
              <a:rPr lang="en-US" sz="1600" b="1" dirty="0"/>
              <a:t> (Outer-most Regions)</a:t>
            </a:r>
          </a:p>
          <a:p>
            <a:pPr marL="285750" indent="-285750">
              <a:buFont typeface="Arial" panose="020B0604020202020204" pitchFamily="34" charset="0"/>
              <a:buChar char="•"/>
            </a:pPr>
            <a:r>
              <a:rPr lang="el-GR" sz="1600" dirty="0"/>
              <a:t>σπουδαστές ή πρόσφατους αποφοίτους που έχουν επισημανθεί ως </a:t>
            </a:r>
            <a:r>
              <a:rPr lang="el-GR" sz="1600" b="1" dirty="0"/>
              <a:t>συμμετέχοντες με λιγότερες ευκαιρίες</a:t>
            </a:r>
            <a:r>
              <a:rPr lang="el-GR" sz="1600" dirty="0"/>
              <a:t>·</a:t>
            </a:r>
          </a:p>
          <a:p>
            <a:pPr marL="285750" indent="-285750">
              <a:buFont typeface="Arial" panose="020B0604020202020204" pitchFamily="34" charset="0"/>
              <a:buChar char="•"/>
            </a:pPr>
            <a:r>
              <a:rPr lang="el-GR" sz="1600" dirty="0"/>
              <a:t>σπουδαστές ή πρόσφατους αποφοίτους που λαμβάνουν </a:t>
            </a:r>
            <a:r>
              <a:rPr lang="en-US" sz="1600" b="1" dirty="0"/>
              <a:t>“Inclusion support for participants”</a:t>
            </a:r>
            <a:r>
              <a:rPr lang="el-GR" sz="1600" b="1" dirty="0"/>
              <a:t> </a:t>
            </a:r>
            <a:r>
              <a:rPr lang="el-GR" sz="1600" dirty="0"/>
              <a:t>(ποσό μεγαλύτερο από 0).</a:t>
            </a:r>
          </a:p>
          <a:p>
            <a:endParaRPr lang="en-US" sz="1600" dirty="0"/>
          </a:p>
          <a:p>
            <a:r>
              <a:rPr lang="el-GR" sz="1600" dirty="0"/>
              <a:t>Στο ΒΜ, κατά την προσθήκη ή ενημέρωση μιας κινητικότητας, το πεδίο </a:t>
            </a:r>
            <a:r>
              <a:rPr lang="el-GR" sz="1600" b="1" dirty="0"/>
              <a:t>"Ατομική υποστήριξη – δεν απαιτείται επιχορήγηση"</a:t>
            </a:r>
            <a:r>
              <a:rPr lang="el-GR" sz="1600" dirty="0"/>
              <a:t> δηλώνει ότι για τη συγκεκριμένη δραστηριότητα κινητικότητας, δεν απαιτείται αυτός ο τύπος επιχορήγησης. Η διαθεσιμότητα του πεδίου εξαρτάται από τον τύπο δράσης του έργου σας ή/και τον τύπο της κινητικότητας.</a:t>
            </a:r>
          </a:p>
          <a:p>
            <a:endParaRPr lang="el-GR" sz="1600" dirty="0"/>
          </a:p>
          <a:p>
            <a:r>
              <a:rPr lang="el-GR" sz="1600" dirty="0"/>
              <a:t>Μόλις επιλεχθεί το πεδίο, η σχετική </a:t>
            </a:r>
            <a:r>
              <a:rPr lang="el-GR" sz="1600" b="1" dirty="0"/>
              <a:t>επιχορήγηση Ατομικής Υποστήριξης</a:t>
            </a:r>
            <a:r>
              <a:rPr lang="el-GR" sz="1600" dirty="0"/>
              <a:t> ορίζεται σε </a:t>
            </a:r>
            <a:r>
              <a:rPr lang="el-GR" sz="1600" b="1" dirty="0"/>
              <a:t>0 ευρώ</a:t>
            </a:r>
            <a:r>
              <a:rPr lang="el-GR" sz="16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p:txBody>
      </p:sp>
      <p:pic>
        <p:nvPicPr>
          <p:cNvPr id="4" name="Picture 3" descr="A white background with black and white clouds&#10;&#10;AI-generated content may be incorrect.">
            <a:extLst>
              <a:ext uri="{FF2B5EF4-FFF2-40B4-BE49-F238E27FC236}">
                <a16:creationId xmlns:a16="http://schemas.microsoft.com/office/drawing/2014/main" id="{BFD67676-CEE5-A565-43AA-12FC2860F772}"/>
              </a:ext>
            </a:extLst>
          </p:cNvPr>
          <p:cNvPicPr>
            <a:picLocks noChangeAspect="1"/>
          </p:cNvPicPr>
          <p:nvPr/>
        </p:nvPicPr>
        <p:blipFill>
          <a:blip r:embed="rId3"/>
          <a:stretch>
            <a:fillRect/>
          </a:stretch>
        </p:blipFill>
        <p:spPr>
          <a:xfrm>
            <a:off x="1375657" y="5135472"/>
            <a:ext cx="7643191" cy="1123120"/>
          </a:xfrm>
          <a:prstGeom prst="rect">
            <a:avLst/>
          </a:prstGeom>
        </p:spPr>
      </p:pic>
    </p:spTree>
    <p:extLst>
      <p:ext uri="{BB962C8B-B14F-4D97-AF65-F5344CB8AC3E}">
        <p14:creationId xmlns:p14="http://schemas.microsoft.com/office/powerpoint/2010/main" val="254706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452E-8A58-4E72-17AC-E74D60B22EE2}"/>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A1728E29-7AA7-435B-DD32-C11EACA53E78}"/>
              </a:ext>
            </a:extLst>
          </p:cNvPr>
          <p:cNvPicPr>
            <a:picLocks noChangeAspect="1"/>
          </p:cNvPicPr>
          <p:nvPr/>
        </p:nvPicPr>
        <p:blipFill>
          <a:blip r:embed="rId3"/>
          <a:stretch>
            <a:fillRect/>
          </a:stretch>
        </p:blipFill>
        <p:spPr>
          <a:xfrm>
            <a:off x="460375" y="930982"/>
            <a:ext cx="9427834" cy="5602553"/>
          </a:xfrm>
          <a:prstGeom prst="rect">
            <a:avLst/>
          </a:prstGeom>
        </p:spPr>
      </p:pic>
      <p:sp>
        <p:nvSpPr>
          <p:cNvPr id="7" name="AutoShape 4" descr="Project List 05.jpg">
            <a:extLst>
              <a:ext uri="{FF2B5EF4-FFF2-40B4-BE49-F238E27FC236}">
                <a16:creationId xmlns:a16="http://schemas.microsoft.com/office/drawing/2014/main" id="{1461CE3C-45DA-2EA3-D412-47B3511D12F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FD6B6CC-BE7D-857E-7391-9254BC053C5E}"/>
              </a:ext>
            </a:extLst>
          </p:cNvPr>
          <p:cNvSpPr txBox="1"/>
          <p:nvPr/>
        </p:nvSpPr>
        <p:spPr>
          <a:xfrm flipH="1">
            <a:off x="307973" y="34603"/>
            <a:ext cx="11728451"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(Individual Mobility Activities/BIP)</a:t>
            </a:r>
            <a:r>
              <a:rPr lang="el-GR" sz="2400" b="1" dirty="0">
                <a:solidFill>
                  <a:schemeClr val="accent4">
                    <a:lumMod val="60000"/>
                    <a:lumOff val="40000"/>
                  </a:schemeClr>
                </a:solidFill>
                <a:latin typeface="Century Gothic" panose="020B0502020202020204" pitchFamily="34" charset="0"/>
              </a:rPr>
              <a:t>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sp>
        <p:nvSpPr>
          <p:cNvPr id="11" name="Rectangle 10">
            <a:extLst>
              <a:ext uri="{FF2B5EF4-FFF2-40B4-BE49-F238E27FC236}">
                <a16:creationId xmlns:a16="http://schemas.microsoft.com/office/drawing/2014/main" id="{2B57928D-840E-E7DB-6067-F008A67889FA}"/>
              </a:ext>
            </a:extLst>
          </p:cNvPr>
          <p:cNvSpPr/>
          <p:nvPr/>
        </p:nvSpPr>
        <p:spPr>
          <a:xfrm>
            <a:off x="760741" y="1882685"/>
            <a:ext cx="1962794" cy="30007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92C2D46-D020-05BA-ED0F-162D74E4E7A5}"/>
              </a:ext>
            </a:extLst>
          </p:cNvPr>
          <p:cNvSpPr txBox="1"/>
          <p:nvPr/>
        </p:nvSpPr>
        <p:spPr>
          <a:xfrm>
            <a:off x="9503376" y="1169107"/>
            <a:ext cx="2457484" cy="1200329"/>
          </a:xfrm>
          <a:prstGeom prst="rect">
            <a:avLst/>
          </a:prstGeom>
          <a:noFill/>
        </p:spPr>
        <p:txBody>
          <a:bodyPr wrap="square">
            <a:spAutoFit/>
          </a:bodyPr>
          <a:lstStyle/>
          <a:p>
            <a:r>
              <a:rPr lang="en-US" b="1" i="0" dirty="0">
                <a:solidFill>
                  <a:srgbClr val="172B4D"/>
                </a:solidFill>
                <a:effectLst/>
                <a:latin typeface="-apple-system"/>
              </a:rPr>
              <a:t>eLearning video </a:t>
            </a:r>
            <a:r>
              <a:rPr lang="en-US" b="1" i="0" dirty="0">
                <a:solidFill>
                  <a:srgbClr val="0C66E4"/>
                </a:solidFill>
                <a:effectLst/>
                <a:latin typeface="-apple-system"/>
                <a:hlinkClick r:id="rId4"/>
              </a:rPr>
              <a:t>How to link BIP (Blended intensive </a:t>
            </a:r>
            <a:r>
              <a:rPr lang="en-US" b="1" i="0" dirty="0" err="1">
                <a:solidFill>
                  <a:srgbClr val="0C66E4"/>
                </a:solidFill>
                <a:effectLst/>
                <a:latin typeface="-apple-system"/>
                <a:hlinkClick r:id="rId4"/>
              </a:rPr>
              <a:t>programme</a:t>
            </a:r>
            <a:r>
              <a:rPr lang="en-US" b="1" i="0" dirty="0">
                <a:solidFill>
                  <a:srgbClr val="0C66E4"/>
                </a:solidFill>
                <a:effectLst/>
                <a:latin typeface="-apple-system"/>
                <a:hlinkClick r:id="rId4"/>
              </a:rPr>
              <a:t>) to a mobility activity</a:t>
            </a:r>
            <a:r>
              <a:rPr lang="en-US" b="1" i="0" dirty="0">
                <a:solidFill>
                  <a:srgbClr val="172B4D"/>
                </a:solidFill>
                <a:effectLst/>
                <a:latin typeface="-apple-system"/>
                <a:hlinkClick r:id="rId4"/>
              </a:rPr>
              <a:t>.</a:t>
            </a:r>
            <a:endParaRPr lang="en-US" dirty="0"/>
          </a:p>
        </p:txBody>
      </p:sp>
    </p:spTree>
    <p:extLst>
      <p:ext uri="{BB962C8B-B14F-4D97-AF65-F5344CB8AC3E}">
        <p14:creationId xmlns:p14="http://schemas.microsoft.com/office/powerpoint/2010/main" val="267123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582C-2D90-8333-180E-51B3F164C79E}"/>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2AD21812-63FD-E174-9C8C-0DD429B8935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64C1F57-8CFE-16B0-0ED6-B1D048FFE054}"/>
              </a:ext>
            </a:extLst>
          </p:cNvPr>
          <p:cNvSpPr txBox="1"/>
          <p:nvPr/>
        </p:nvSpPr>
        <p:spPr>
          <a:xfrm flipH="1">
            <a:off x="307973" y="34603"/>
            <a:ext cx="11728451"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(Individual Mobility Activities/BIP)</a:t>
            </a:r>
            <a:r>
              <a:rPr lang="el-GR" sz="2400" b="1" dirty="0">
                <a:solidFill>
                  <a:schemeClr val="accent4">
                    <a:lumMod val="60000"/>
                    <a:lumOff val="40000"/>
                  </a:schemeClr>
                </a:solidFill>
                <a:latin typeface="Century Gothic" panose="020B0502020202020204" pitchFamily="34" charset="0"/>
              </a:rPr>
              <a:t> </a:t>
            </a:r>
            <a:r>
              <a:rPr lang="el-GR" sz="2400" b="1" dirty="0">
                <a:solidFill>
                  <a:srgbClr val="FF0000"/>
                </a:solidFill>
                <a:latin typeface="Century Gothic" panose="020B0502020202020204" pitchFamily="34" charset="0"/>
              </a:rPr>
              <a:t>Σύνδεση</a:t>
            </a:r>
            <a:endParaRPr lang="en-GB" sz="2400" b="1" dirty="0">
              <a:solidFill>
                <a:srgbClr val="FF0000"/>
              </a:solidFill>
              <a:latin typeface="Century Gothic" panose="020B0502020202020204" pitchFamily="34" charset="0"/>
            </a:endParaRPr>
          </a:p>
        </p:txBody>
      </p:sp>
      <p:sp>
        <p:nvSpPr>
          <p:cNvPr id="3" name="TextBox 2">
            <a:extLst>
              <a:ext uri="{FF2B5EF4-FFF2-40B4-BE49-F238E27FC236}">
                <a16:creationId xmlns:a16="http://schemas.microsoft.com/office/drawing/2014/main" id="{1D4CAB1F-DC40-43F8-7899-7750F9AD3DEA}"/>
              </a:ext>
            </a:extLst>
          </p:cNvPr>
          <p:cNvSpPr txBox="1"/>
          <p:nvPr/>
        </p:nvSpPr>
        <p:spPr>
          <a:xfrm>
            <a:off x="155575" y="496268"/>
            <a:ext cx="11103428" cy="6340197"/>
          </a:xfrm>
          <a:prstGeom prst="rect">
            <a:avLst/>
          </a:prstGeom>
          <a:noFill/>
        </p:spPr>
        <p:txBody>
          <a:bodyPr wrap="square">
            <a:spAutoFit/>
          </a:bodyPr>
          <a:lstStyle/>
          <a:p>
            <a:pPr>
              <a:buNone/>
            </a:pPr>
            <a:endParaRPr lang="el-GR" sz="1400" dirty="0"/>
          </a:p>
          <a:p>
            <a:pPr>
              <a:buNone/>
            </a:pPr>
            <a:r>
              <a:rPr lang="el-GR" sz="1400" dirty="0"/>
              <a:t>Για να συνδέσετε μια δραστηριότητα κινητικότητας με ένα </a:t>
            </a:r>
            <a:r>
              <a:rPr lang="el-GR" sz="1400" b="1" dirty="0"/>
              <a:t>μεικτό εντατικό πρόγραμμα (BIP)</a:t>
            </a:r>
            <a:r>
              <a:rPr lang="el-GR" sz="1400" dirty="0"/>
              <a:t>, ακολουθήστε τα πιο βήματα στην οθόνη της δραστηριότητας κινητικότητας, </a:t>
            </a:r>
            <a:r>
              <a:rPr lang="el-GR" sz="1400" dirty="0" err="1"/>
              <a:t>προσβάσιμη</a:t>
            </a:r>
            <a:r>
              <a:rPr lang="el-GR" sz="1400" dirty="0"/>
              <a:t> από την ενότητα </a:t>
            </a:r>
            <a:r>
              <a:rPr lang="el-GR" sz="1400" b="1" dirty="0"/>
              <a:t>Δραστηριότητες Κινητικότητας</a:t>
            </a:r>
            <a:r>
              <a:rPr lang="el-GR" sz="1400" dirty="0"/>
              <a:t> του έργου, για τον επιλεγμένο συμμετέχοντα:</a:t>
            </a:r>
          </a:p>
          <a:p>
            <a:pPr>
              <a:buNone/>
            </a:pPr>
            <a:endParaRPr lang="el-GR" sz="1400" dirty="0"/>
          </a:p>
          <a:p>
            <a:pPr marL="342900" indent="-342900">
              <a:buFont typeface="+mj-lt"/>
              <a:buAutoNum type="arabicPeriod"/>
            </a:pPr>
            <a:r>
              <a:rPr lang="el-GR" sz="1400" dirty="0"/>
              <a:t>Επιλέξτε την ένδειξη </a:t>
            </a:r>
            <a:r>
              <a:rPr lang="el-GR" sz="1400" b="1" dirty="0"/>
              <a:t>«Κινητικότητα σε Μεικτό Εντατικό Πρόγραμμα»</a:t>
            </a:r>
            <a:r>
              <a:rPr lang="el-GR" sz="1400" dirty="0"/>
              <a:t> (για KA131) / </a:t>
            </a:r>
            <a:r>
              <a:rPr lang="el-GR" sz="1400" b="1" dirty="0"/>
              <a:t>«Μεικτό Εντατικό Πρόγραμμα»</a:t>
            </a:r>
            <a:r>
              <a:rPr lang="el-GR" sz="1400" dirty="0"/>
              <a:t> (για KA171).</a:t>
            </a:r>
          </a:p>
          <a:p>
            <a:pPr marL="342900" indent="-342900">
              <a:buFont typeface="+mj-lt"/>
              <a:buAutoNum type="arabicPeriod"/>
            </a:pPr>
            <a:endParaRPr lang="el-GR" sz="1400" dirty="0"/>
          </a:p>
          <a:p>
            <a:pPr marL="342900" indent="-342900">
              <a:buFont typeface="+mj-lt"/>
              <a:buAutoNum type="arabicPeriod"/>
            </a:pPr>
            <a:r>
              <a:rPr lang="el-GR" sz="1400" dirty="0"/>
              <a:t>Επιλέξτε το σχετικό </a:t>
            </a:r>
            <a:r>
              <a:rPr lang="el-GR" sz="1400" b="1" dirty="0"/>
              <a:t>ID του Μεικτού Εντατικού Προγράμματος</a:t>
            </a:r>
            <a:r>
              <a:rPr lang="en-US" sz="1400" b="1" dirty="0"/>
              <a:t> (BIP ID)</a:t>
            </a:r>
            <a:r>
              <a:rPr lang="el-GR" sz="1400" dirty="0"/>
              <a:t> στην ενότητα </a:t>
            </a:r>
            <a:r>
              <a:rPr lang="el-GR" sz="1400" b="1" dirty="0"/>
              <a:t>Από-Έως</a:t>
            </a:r>
            <a:r>
              <a:rPr lang="el-GR" sz="1400" dirty="0"/>
              <a:t> της οθόνης κινητικότητας.</a:t>
            </a:r>
          </a:p>
          <a:p>
            <a:pPr marL="342900" indent="-342900">
              <a:buFont typeface="+mj-lt"/>
              <a:buAutoNum type="arabicPeriod"/>
            </a:pPr>
            <a:endParaRPr lang="el-GR" sz="1400" dirty="0"/>
          </a:p>
          <a:p>
            <a:pPr marL="342900" indent="-342900">
              <a:buFont typeface="+mj-lt"/>
              <a:buAutoNum type="arabicPeriod"/>
            </a:pPr>
            <a:r>
              <a:rPr lang="el-GR" sz="1400" dirty="0"/>
              <a:t>Βεβαιωθείτε ότι η </a:t>
            </a:r>
            <a:r>
              <a:rPr lang="el-GR" sz="1400" b="1" dirty="0"/>
              <a:t>Ημερομηνία Έναρξης</a:t>
            </a:r>
            <a:r>
              <a:rPr lang="el-GR" sz="1400" dirty="0"/>
              <a:t> και η </a:t>
            </a:r>
            <a:r>
              <a:rPr lang="el-GR" sz="1400" b="1" dirty="0"/>
              <a:t>Ημερομηνία Λήξης</a:t>
            </a:r>
            <a:r>
              <a:rPr lang="el-GR" sz="1400" dirty="0"/>
              <a:t> της δραστηριότητας κινητικότητας έχουν συμπληρωθεί σωστά </a:t>
            </a:r>
            <a:r>
              <a:rPr lang="el-GR" sz="1400" b="1" dirty="0"/>
              <a:t>πριν προσπαθήσετε να τη συνδέσετε</a:t>
            </a:r>
            <a:r>
              <a:rPr lang="el-GR" sz="1400" dirty="0"/>
              <a:t> με κάποιο συγκεκριμένο </a:t>
            </a:r>
            <a:r>
              <a:rPr lang="en-US" sz="1400" dirty="0"/>
              <a:t>BIP. </a:t>
            </a:r>
            <a:endParaRPr lang="el-GR" sz="1400" dirty="0"/>
          </a:p>
          <a:p>
            <a:pPr marL="342900" indent="-342900">
              <a:buFont typeface="+mj-lt"/>
              <a:buAutoNum type="arabicPeriod"/>
            </a:pPr>
            <a:endParaRPr lang="el-GR" sz="1400" dirty="0"/>
          </a:p>
          <a:p>
            <a:pPr marL="342900" indent="-342900">
              <a:buFont typeface="+mj-lt"/>
              <a:buAutoNum type="arabicPeriod"/>
            </a:pPr>
            <a:r>
              <a:rPr lang="el-GR" sz="1400" dirty="0"/>
              <a:t>Κάνοντας κλικ στο κουμπί </a:t>
            </a:r>
            <a:r>
              <a:rPr lang="el-GR" sz="1400" b="1" dirty="0"/>
              <a:t>Επιλογή</a:t>
            </a:r>
            <a:r>
              <a:rPr lang="el-GR" sz="1400" dirty="0"/>
              <a:t> για το πεδίο </a:t>
            </a:r>
            <a:r>
              <a:rPr lang="en-US" sz="1400" b="1" dirty="0"/>
              <a:t>BIP</a:t>
            </a:r>
            <a:r>
              <a:rPr lang="en-US" sz="1400" dirty="0"/>
              <a:t> </a:t>
            </a:r>
            <a:r>
              <a:rPr lang="el-GR" sz="1400" b="1" dirty="0"/>
              <a:t>ID</a:t>
            </a:r>
            <a:r>
              <a:rPr lang="el-GR" sz="1400" dirty="0"/>
              <a:t>, ανοίγει ένα αναδυόμενο παράθυρο που περιέχει λίστα με τα μεικτά εντατικά προγράμματα:</a:t>
            </a:r>
          </a:p>
          <a:p>
            <a:pPr marL="857250" lvl="1" indent="-400050">
              <a:buFont typeface="+mj-lt"/>
              <a:buAutoNum type="romanUcPeriod"/>
            </a:pPr>
            <a:r>
              <a:rPr lang="el-GR" sz="1400" dirty="0"/>
              <a:t>Μεικτά εντατικά προγράμματα με </a:t>
            </a:r>
            <a:r>
              <a:rPr lang="el-GR" sz="1400" b="1" dirty="0"/>
              <a:t>κατάσταση Ολοκληρωμένο</a:t>
            </a:r>
            <a:r>
              <a:rPr lang="el-GR" sz="1400" dirty="0"/>
              <a:t> από το τρέχον σχέδιο, για τα οποία η ημερομηνία έναρξης και η ημερομηνία λήξης της </a:t>
            </a:r>
            <a:r>
              <a:rPr lang="el-GR" sz="1400" b="1" dirty="0"/>
              <a:t>φυσικής περιόδου</a:t>
            </a:r>
            <a:r>
              <a:rPr lang="el-GR" sz="1400" dirty="0"/>
              <a:t> συμπίπτουν με τις αντίστοιχες ημερομηνίες της φυσικής περιόδου της δραστηριότητας κινητικότητας του συμμετέχοντα, και/ή</a:t>
            </a:r>
          </a:p>
          <a:p>
            <a:pPr marL="857250" lvl="1" indent="-400050">
              <a:buFont typeface="+mj-lt"/>
              <a:buAutoNum type="romanUcPeriod"/>
            </a:pPr>
            <a:r>
              <a:rPr lang="el-GR" sz="1400" dirty="0"/>
              <a:t>Μεικτά εντατικά προγράμματα με </a:t>
            </a:r>
            <a:r>
              <a:rPr lang="el-GR" sz="1400" b="1" dirty="0"/>
              <a:t>κατάσταση Ολοκληρωμένο</a:t>
            </a:r>
            <a:r>
              <a:rPr lang="el-GR" sz="1400" dirty="0"/>
              <a:t> από άλλα εν εξελίξει σχέδια Ανώτατης Εκπαίδευσης (HED), στα οποία ο οργανισμός δικαιούχος του τρέχοντος σχεδίου έχει προστεθεί ως </a:t>
            </a:r>
            <a:r>
              <a:rPr lang="el-GR" sz="1400" b="1" dirty="0"/>
              <a:t>εταίρος</a:t>
            </a:r>
            <a:r>
              <a:rPr lang="el-GR" sz="1400" dirty="0"/>
              <a:t>, και για τα οποία οι ημερομηνίες της φυσικής περιόδου συμπίπτουν με αυτές της κινητικότητας του συμμετέχοντα.</a:t>
            </a:r>
          </a:p>
          <a:p>
            <a:pPr marL="857250" lvl="1" indent="-400050">
              <a:buFont typeface="+mj-lt"/>
              <a:buAutoNum type="romanUcPeriod"/>
            </a:pPr>
            <a:endParaRPr lang="el-GR" sz="1400" dirty="0"/>
          </a:p>
          <a:p>
            <a:pPr marL="342900" indent="-342900">
              <a:buFont typeface="+mj-lt"/>
              <a:buAutoNum type="arabicPeriod"/>
            </a:pPr>
            <a:r>
              <a:rPr lang="el-GR" sz="1400" dirty="0"/>
              <a:t>Δραστηριότητες κινητικότητας μπορούν να συνδεθούν</a:t>
            </a:r>
            <a:r>
              <a:rPr lang="el-GR" sz="1400" dirty="0">
                <a:solidFill>
                  <a:srgbClr val="FF0000"/>
                </a:solidFill>
              </a:rPr>
              <a:t> </a:t>
            </a:r>
            <a:r>
              <a:rPr lang="el-GR" sz="1400" b="1" dirty="0">
                <a:solidFill>
                  <a:srgbClr val="FF0000"/>
                </a:solidFill>
              </a:rPr>
              <a:t>μόνο με Μεικτά Εντατικά Προγράμματα που βρίσκονται σε κατάσταση Ολοκληρωμένο</a:t>
            </a:r>
            <a:r>
              <a:rPr lang="el-GR" sz="1400" dirty="0">
                <a:solidFill>
                  <a:srgbClr val="FF0000"/>
                </a:solidFill>
              </a:rPr>
              <a:t>.</a:t>
            </a:r>
          </a:p>
          <a:p>
            <a:pPr marL="342900" indent="-342900">
              <a:buFont typeface="+mj-lt"/>
              <a:buAutoNum type="arabicPeriod"/>
            </a:pPr>
            <a:endParaRPr lang="el-GR" sz="1400" dirty="0">
              <a:solidFill>
                <a:srgbClr val="FF0000"/>
              </a:solidFill>
            </a:endParaRPr>
          </a:p>
          <a:p>
            <a:pPr marL="342900" indent="-342900">
              <a:buFont typeface="+mj-lt"/>
              <a:buAutoNum type="arabicPeriod"/>
            </a:pPr>
            <a:r>
              <a:rPr lang="el-GR" sz="1400" dirty="0"/>
              <a:t>Μόλις η κατάσταση της συνδεδεμένης δραστηριότητας κινητικότητας είναι επίσης </a:t>
            </a:r>
            <a:r>
              <a:rPr lang="el-GR" sz="1400" b="1" dirty="0"/>
              <a:t>Ολοκληρωμένη</a:t>
            </a:r>
            <a:r>
              <a:rPr lang="el-GR" sz="1400" dirty="0"/>
              <a:t>, η δραστηριότητα θα εμφανίζεται στις </a:t>
            </a:r>
            <a:r>
              <a:rPr lang="el-GR" sz="1400" b="1" dirty="0"/>
              <a:t>λίστες συμμετεχόντων</a:t>
            </a:r>
            <a:r>
              <a:rPr lang="el-GR" sz="1400" dirty="0"/>
              <a:t> του επιλεγμένου μεικτού εντατικού προγράμματος στο σχέδιο.</a:t>
            </a:r>
          </a:p>
          <a:p>
            <a:pPr marL="342900" indent="-342900">
              <a:buFont typeface="+mj-lt"/>
              <a:buAutoNum type="arabicPeriod"/>
            </a:pPr>
            <a:endParaRPr lang="en-US" sz="1400" dirty="0"/>
          </a:p>
          <a:p>
            <a:pPr marL="342900" indent="-342900">
              <a:buFont typeface="+mj-lt"/>
              <a:buAutoNum type="arabicPeriod"/>
            </a:pPr>
            <a:r>
              <a:rPr lang="el-GR" sz="1400" dirty="0"/>
              <a:t>Οι </a:t>
            </a:r>
            <a:r>
              <a:rPr lang="el-GR" sz="1400" b="1" dirty="0"/>
              <a:t>ολοκληρωμένες δραστηριότητες κινητικότητας</a:t>
            </a:r>
            <a:r>
              <a:rPr lang="el-GR" sz="1400" dirty="0"/>
              <a:t> σπουδαστών λαμβάνονται υπόψη στον </a:t>
            </a:r>
            <a:r>
              <a:rPr lang="el-GR" sz="1400" b="1" dirty="0"/>
              <a:t>αναφερόμενο αριθμό συμμετεχόντων</a:t>
            </a:r>
            <a:r>
              <a:rPr lang="el-GR" sz="1400" dirty="0"/>
              <a:t> και στην </a:t>
            </a:r>
            <a:r>
              <a:rPr lang="el-GR" sz="1400" b="1" dirty="0"/>
              <a:t>αναφερόμενη οργανωτική υποστήριξη</a:t>
            </a:r>
            <a:r>
              <a:rPr lang="el-GR" sz="1400" dirty="0"/>
              <a:t> για το επιλεγμένο μεικτό εντατικό πρόγραμμα στο σχέδιο του δικαιούχου. Τα ποσά αυτά μπορούν να προβληθούν τόσο στις </a:t>
            </a:r>
            <a:r>
              <a:rPr lang="el-GR" sz="1400" b="1" dirty="0"/>
              <a:t>λεπτομέρειες του μεικτού εντατικού προγράμματος</a:t>
            </a:r>
            <a:r>
              <a:rPr lang="el-GR" sz="1400" dirty="0"/>
              <a:t>, όσο και στην αντίστοιχη ενότητα στην </a:t>
            </a:r>
            <a:r>
              <a:rPr lang="el-GR" sz="1400" b="1" dirty="0"/>
              <a:t>επισκόπηση προϋπολογισμού</a:t>
            </a:r>
            <a:r>
              <a:rPr lang="el-GR" sz="1400" dirty="0"/>
              <a:t>.</a:t>
            </a:r>
          </a:p>
        </p:txBody>
      </p:sp>
    </p:spTree>
    <p:extLst>
      <p:ext uri="{BB962C8B-B14F-4D97-AF65-F5344CB8AC3E}">
        <p14:creationId xmlns:p14="http://schemas.microsoft.com/office/powerpoint/2010/main" val="1223944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9393-1241-A2FF-842D-DFA724E60ADD}"/>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DE6E6C2B-92FA-85DB-BDC7-01074AC6FBB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9A0F56-0C13-78EC-7181-6B117A8BE015}"/>
              </a:ext>
            </a:extLst>
          </p:cNvPr>
          <p:cNvSpPr/>
          <p:nvPr/>
        </p:nvSpPr>
        <p:spPr>
          <a:xfrm>
            <a:off x="5370653" y="1866507"/>
            <a:ext cx="1088020"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E213D70-1439-9D95-ECF6-FCFF009F3648}"/>
              </a:ext>
            </a:extLst>
          </p:cNvPr>
          <p:cNvSpPr/>
          <p:nvPr/>
        </p:nvSpPr>
        <p:spPr>
          <a:xfrm>
            <a:off x="10224268" y="1866507"/>
            <a:ext cx="1188370"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E94C89-5541-AFC3-D7B9-B69A94FBDB3B}"/>
              </a:ext>
            </a:extLst>
          </p:cNvPr>
          <p:cNvSpPr/>
          <p:nvPr/>
        </p:nvSpPr>
        <p:spPr>
          <a:xfrm>
            <a:off x="4127798" y="5002421"/>
            <a:ext cx="1491205"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61848CB-C3E6-52B1-5078-980CD1CCD924}"/>
              </a:ext>
            </a:extLst>
          </p:cNvPr>
          <p:cNvSpPr txBox="1"/>
          <p:nvPr/>
        </p:nvSpPr>
        <p:spPr>
          <a:xfrm flipH="1">
            <a:off x="307974" y="34603"/>
            <a:ext cx="11104663" cy="461665"/>
          </a:xfrm>
          <a:prstGeom prst="rect">
            <a:avLst/>
          </a:prstGeom>
          <a:noFill/>
        </p:spPr>
        <p:txBody>
          <a:bodyPr wrap="square" rtlCol="0">
            <a:spAutoFit/>
          </a:bodyPr>
          <a:lstStyle/>
          <a:p>
            <a:pPr lvl="0">
              <a:defRPr/>
            </a:pPr>
            <a:r>
              <a:rPr lang="el-GR" sz="2400" b="1">
                <a:solidFill>
                  <a:schemeClr val="bg1"/>
                </a:solidFill>
                <a:latin typeface="Century Gothic" panose="020B0502020202020204" pitchFamily="34" charset="0"/>
              </a:rPr>
              <a:t>Δραστηριότητες Κινητικότητας</a:t>
            </a:r>
            <a:r>
              <a:rPr lang="en-US" sz="2400" b="1">
                <a:solidFill>
                  <a:schemeClr val="bg1"/>
                </a:solidFill>
                <a:latin typeface="Century Gothic" panose="020B0502020202020204" pitchFamily="34" charset="0"/>
              </a:rPr>
              <a:t> </a:t>
            </a:r>
            <a:r>
              <a:rPr lang="en-US" sz="2400" b="1">
                <a:solidFill>
                  <a:schemeClr val="accent4">
                    <a:lumMod val="60000"/>
                    <a:lumOff val="40000"/>
                  </a:schemeClr>
                </a:solidFill>
                <a:latin typeface="Century Gothic" panose="020B0502020202020204" pitchFamily="34" charset="0"/>
              </a:rPr>
              <a:t>(Individual Mobility Activities) </a:t>
            </a:r>
            <a:r>
              <a:rPr lang="el-GR" sz="2400" b="1">
                <a:solidFill>
                  <a:srgbClr val="FF0000"/>
                </a:solidFill>
                <a:latin typeface="Century Gothic" panose="020B0502020202020204" pitchFamily="34" charset="0"/>
              </a:rPr>
              <a:t>Καταχώρηση</a:t>
            </a:r>
            <a:endParaRPr lang="en-GB" sz="2400" b="1">
              <a:solidFill>
                <a:srgbClr val="FF0000"/>
              </a:solidFill>
              <a:latin typeface="Century Gothic" panose="020B0502020202020204" pitchFamily="34" charset="0"/>
            </a:endParaRPr>
          </a:p>
        </p:txBody>
      </p:sp>
      <p:pic>
        <p:nvPicPr>
          <p:cNvPr id="3" name="Picture 2" descr="A screenshot of a computer&#10;&#10;AI-generated content may be incorrect.">
            <a:extLst>
              <a:ext uri="{FF2B5EF4-FFF2-40B4-BE49-F238E27FC236}">
                <a16:creationId xmlns:a16="http://schemas.microsoft.com/office/drawing/2014/main" id="{372CC2F6-98AE-8F98-4BC6-E7F2A383DA96}"/>
              </a:ext>
            </a:extLst>
          </p:cNvPr>
          <p:cNvPicPr>
            <a:picLocks noChangeAspect="1"/>
          </p:cNvPicPr>
          <p:nvPr/>
        </p:nvPicPr>
        <p:blipFill>
          <a:blip r:embed="rId3"/>
          <a:stretch>
            <a:fillRect/>
          </a:stretch>
        </p:blipFill>
        <p:spPr>
          <a:xfrm>
            <a:off x="307974" y="1560443"/>
            <a:ext cx="11884026" cy="3886200"/>
          </a:xfrm>
          <a:prstGeom prst="rect">
            <a:avLst/>
          </a:prstGeom>
        </p:spPr>
      </p:pic>
      <p:sp>
        <p:nvSpPr>
          <p:cNvPr id="4" name="Oval 3">
            <a:extLst>
              <a:ext uri="{FF2B5EF4-FFF2-40B4-BE49-F238E27FC236}">
                <a16:creationId xmlns:a16="http://schemas.microsoft.com/office/drawing/2014/main" id="{78158C0A-9944-D15E-422D-B2F206BE503D}"/>
              </a:ext>
            </a:extLst>
          </p:cNvPr>
          <p:cNvSpPr/>
          <p:nvPr/>
        </p:nvSpPr>
        <p:spPr>
          <a:xfrm>
            <a:off x="155575" y="1561706"/>
            <a:ext cx="1047750" cy="3048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61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49967-5437-933D-F831-018E70451A1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0DFA09E-F021-F951-AA91-381049CFF333}"/>
              </a:ext>
            </a:extLst>
          </p:cNvPr>
          <p:cNvPicPr>
            <a:picLocks noChangeAspect="1"/>
          </p:cNvPicPr>
          <p:nvPr/>
        </p:nvPicPr>
        <p:blipFill>
          <a:blip r:embed="rId3"/>
          <a:stretch>
            <a:fillRect/>
          </a:stretch>
        </p:blipFill>
        <p:spPr>
          <a:xfrm>
            <a:off x="460374" y="3823089"/>
            <a:ext cx="11703283" cy="1074792"/>
          </a:xfrm>
          <a:prstGeom prst="rect">
            <a:avLst/>
          </a:prstGeom>
          <a:ln>
            <a:solidFill>
              <a:srgbClr val="00B050"/>
            </a:solidFill>
          </a:ln>
        </p:spPr>
      </p:pic>
      <p:pic>
        <p:nvPicPr>
          <p:cNvPr id="4" name="Picture 3">
            <a:extLst>
              <a:ext uri="{FF2B5EF4-FFF2-40B4-BE49-F238E27FC236}">
                <a16:creationId xmlns:a16="http://schemas.microsoft.com/office/drawing/2014/main" id="{10A15641-C4F1-2D83-DCD2-84269B708651}"/>
              </a:ext>
            </a:extLst>
          </p:cNvPr>
          <p:cNvPicPr>
            <a:picLocks noChangeAspect="1"/>
          </p:cNvPicPr>
          <p:nvPr/>
        </p:nvPicPr>
        <p:blipFill>
          <a:blip r:embed="rId4"/>
          <a:stretch>
            <a:fillRect/>
          </a:stretch>
        </p:blipFill>
        <p:spPr>
          <a:xfrm>
            <a:off x="460374" y="1448662"/>
            <a:ext cx="11703284" cy="1422033"/>
          </a:xfrm>
          <a:prstGeom prst="rect">
            <a:avLst/>
          </a:prstGeom>
          <a:ln>
            <a:solidFill>
              <a:schemeClr val="accent2"/>
            </a:solidFill>
          </a:ln>
        </p:spPr>
      </p:pic>
      <p:sp>
        <p:nvSpPr>
          <p:cNvPr id="7" name="AutoShape 4" descr="Project List 05.jpg">
            <a:extLst>
              <a:ext uri="{FF2B5EF4-FFF2-40B4-BE49-F238E27FC236}">
                <a16:creationId xmlns:a16="http://schemas.microsoft.com/office/drawing/2014/main" id="{CD331695-3F5F-1CDF-FA3D-2E1D8AB08E6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BE0AD27-E144-896D-CF2B-E951F06AF080}"/>
              </a:ext>
            </a:extLst>
          </p:cNvPr>
          <p:cNvSpPr txBox="1"/>
          <p:nvPr/>
        </p:nvSpPr>
        <p:spPr>
          <a:xfrm flipH="1">
            <a:off x="307974" y="34603"/>
            <a:ext cx="11194214" cy="461665"/>
          </a:xfrm>
          <a:prstGeom prst="rect">
            <a:avLst/>
          </a:prstGeom>
          <a:noFill/>
        </p:spPr>
        <p:txBody>
          <a:bodyPr wrap="square" rtlCol="0">
            <a:spAutoFit/>
          </a:bodyPr>
          <a:lstStyle/>
          <a:p>
            <a:pPr lvl="0">
              <a:defRPr/>
            </a:pPr>
            <a:r>
              <a:rPr lang="el-GR" sz="2400" b="1">
                <a:solidFill>
                  <a:schemeClr val="bg1"/>
                </a:solidFill>
                <a:latin typeface="Century Gothic" panose="020B0502020202020204" pitchFamily="34" charset="0"/>
              </a:rPr>
              <a:t>Δραστηριότητες Κινητικότητας</a:t>
            </a:r>
            <a:r>
              <a:rPr lang="en-US" sz="2400" b="1">
                <a:solidFill>
                  <a:schemeClr val="bg1"/>
                </a:solidFill>
                <a:latin typeface="Century Gothic" panose="020B0502020202020204" pitchFamily="34" charset="0"/>
              </a:rPr>
              <a:t> </a:t>
            </a:r>
            <a:r>
              <a:rPr lang="en-US" sz="2400" b="1">
                <a:solidFill>
                  <a:schemeClr val="accent4">
                    <a:lumMod val="60000"/>
                    <a:lumOff val="40000"/>
                  </a:schemeClr>
                </a:solidFill>
                <a:latin typeface="Century Gothic" panose="020B0502020202020204" pitchFamily="34" charset="0"/>
              </a:rPr>
              <a:t>(Individual Mobility Activities) </a:t>
            </a:r>
            <a:r>
              <a:rPr lang="el-GR" sz="2400" b="1">
                <a:solidFill>
                  <a:srgbClr val="FF0000"/>
                </a:solidFill>
                <a:latin typeface="Century Gothic" panose="020B0502020202020204" pitchFamily="34" charset="0"/>
              </a:rPr>
              <a:t>Καταχώρηση</a:t>
            </a:r>
            <a:endParaRPr lang="en-GB" sz="2400" b="1">
              <a:solidFill>
                <a:srgbClr val="FF0000"/>
              </a:solidFill>
              <a:latin typeface="Century Gothic" panose="020B0502020202020204" pitchFamily="34" charset="0"/>
            </a:endParaRPr>
          </a:p>
        </p:txBody>
      </p:sp>
      <p:pic>
        <p:nvPicPr>
          <p:cNvPr id="8" name="Picture 7">
            <a:extLst>
              <a:ext uri="{FF2B5EF4-FFF2-40B4-BE49-F238E27FC236}">
                <a16:creationId xmlns:a16="http://schemas.microsoft.com/office/drawing/2014/main" id="{77C86B7D-F174-966F-A770-147032F9A89F}"/>
              </a:ext>
            </a:extLst>
          </p:cNvPr>
          <p:cNvPicPr>
            <a:picLocks noChangeAspect="1"/>
          </p:cNvPicPr>
          <p:nvPr/>
        </p:nvPicPr>
        <p:blipFill>
          <a:blip r:embed="rId5"/>
          <a:stretch>
            <a:fillRect/>
          </a:stretch>
        </p:blipFill>
        <p:spPr>
          <a:xfrm>
            <a:off x="7996651" y="2287259"/>
            <a:ext cx="1949916" cy="464170"/>
          </a:xfrm>
          <a:prstGeom prst="rect">
            <a:avLst/>
          </a:prstGeom>
        </p:spPr>
      </p:pic>
      <p:sp>
        <p:nvSpPr>
          <p:cNvPr id="11" name="Rectangle 10">
            <a:extLst>
              <a:ext uri="{FF2B5EF4-FFF2-40B4-BE49-F238E27FC236}">
                <a16:creationId xmlns:a16="http://schemas.microsoft.com/office/drawing/2014/main" id="{8A077AFC-702F-352C-C429-EFEE2B19C11D}"/>
              </a:ext>
            </a:extLst>
          </p:cNvPr>
          <p:cNvSpPr/>
          <p:nvPr/>
        </p:nvSpPr>
        <p:spPr>
          <a:xfrm>
            <a:off x="460375" y="965778"/>
            <a:ext cx="1085851" cy="238125"/>
          </a:xfrm>
          <a:prstGeom prst="rect">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KA131</a:t>
            </a:r>
          </a:p>
        </p:txBody>
      </p:sp>
      <p:sp>
        <p:nvSpPr>
          <p:cNvPr id="15" name="Rectangle 14">
            <a:extLst>
              <a:ext uri="{FF2B5EF4-FFF2-40B4-BE49-F238E27FC236}">
                <a16:creationId xmlns:a16="http://schemas.microsoft.com/office/drawing/2014/main" id="{C0BBA37C-1EB8-AF9B-FCFB-B1263BD37BE7}"/>
              </a:ext>
            </a:extLst>
          </p:cNvPr>
          <p:cNvSpPr/>
          <p:nvPr/>
        </p:nvSpPr>
        <p:spPr>
          <a:xfrm>
            <a:off x="460375" y="3309937"/>
            <a:ext cx="1085851" cy="23812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KA171</a:t>
            </a:r>
          </a:p>
        </p:txBody>
      </p:sp>
      <p:pic>
        <p:nvPicPr>
          <p:cNvPr id="16" name="Picture 15">
            <a:extLst>
              <a:ext uri="{FF2B5EF4-FFF2-40B4-BE49-F238E27FC236}">
                <a16:creationId xmlns:a16="http://schemas.microsoft.com/office/drawing/2014/main" id="{68D484B3-E613-B748-9948-E4CB7F2C6A08}"/>
              </a:ext>
            </a:extLst>
          </p:cNvPr>
          <p:cNvPicPr>
            <a:picLocks noChangeAspect="1"/>
          </p:cNvPicPr>
          <p:nvPr/>
        </p:nvPicPr>
        <p:blipFill>
          <a:blip r:embed="rId5"/>
          <a:stretch>
            <a:fillRect/>
          </a:stretch>
        </p:blipFill>
        <p:spPr>
          <a:xfrm>
            <a:off x="307974" y="4538251"/>
            <a:ext cx="1293920" cy="464170"/>
          </a:xfrm>
          <a:prstGeom prst="rect">
            <a:avLst/>
          </a:prstGeom>
        </p:spPr>
      </p:pic>
      <p:sp>
        <p:nvSpPr>
          <p:cNvPr id="17" name="TextBox 16">
            <a:extLst>
              <a:ext uri="{FF2B5EF4-FFF2-40B4-BE49-F238E27FC236}">
                <a16:creationId xmlns:a16="http://schemas.microsoft.com/office/drawing/2014/main" id="{09BD0311-A8FF-A605-4C3C-5A96E79502A4}"/>
              </a:ext>
            </a:extLst>
          </p:cNvPr>
          <p:cNvSpPr txBox="1"/>
          <p:nvPr/>
        </p:nvSpPr>
        <p:spPr>
          <a:xfrm>
            <a:off x="460374" y="5259955"/>
            <a:ext cx="3239712" cy="923330"/>
          </a:xfrm>
          <a:prstGeom prst="rect">
            <a:avLst/>
          </a:prstGeom>
          <a:noFill/>
          <a:ln>
            <a:solidFill>
              <a:srgbClr val="00B050"/>
            </a:solidFill>
          </a:ln>
        </p:spPr>
        <p:txBody>
          <a:bodyPr wrap="square" rtlCol="0">
            <a:spAutoFit/>
          </a:bodyPr>
          <a:lstStyle/>
          <a:p>
            <a:r>
              <a:rPr lang="en-US" dirty="0"/>
              <a:t>Exceptional costs </a:t>
            </a:r>
            <a:r>
              <a:rPr lang="el-GR" dirty="0"/>
              <a:t>δεν μπορούν να διεκδικηθούν στα πλαίσια της δράσης</a:t>
            </a:r>
            <a:r>
              <a:rPr lang="en-US" dirty="0"/>
              <a:t> KA171. </a:t>
            </a:r>
          </a:p>
        </p:txBody>
      </p:sp>
      <p:sp>
        <p:nvSpPr>
          <p:cNvPr id="18" name="Arrow: Down 17">
            <a:extLst>
              <a:ext uri="{FF2B5EF4-FFF2-40B4-BE49-F238E27FC236}">
                <a16:creationId xmlns:a16="http://schemas.microsoft.com/office/drawing/2014/main" id="{E976B82E-C9A1-44FB-A5B5-01E1AD5C085A}"/>
              </a:ext>
            </a:extLst>
          </p:cNvPr>
          <p:cNvSpPr/>
          <p:nvPr/>
        </p:nvSpPr>
        <p:spPr>
          <a:xfrm>
            <a:off x="800292" y="5045131"/>
            <a:ext cx="154642" cy="1704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82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44CA-9AFA-254B-F8D7-10A695B727DE}"/>
            </a:ext>
          </a:extLst>
        </p:cNvPr>
        <p:cNvGrpSpPr/>
        <p:nvPr/>
      </p:nvGrpSpPr>
      <p:grpSpPr>
        <a:xfrm>
          <a:off x="0" y="0"/>
          <a:ext cx="0" cy="0"/>
          <a:chOff x="0" y="0"/>
          <a:chExt cx="0" cy="0"/>
        </a:xfrm>
      </p:grpSpPr>
      <p:pic>
        <p:nvPicPr>
          <p:cNvPr id="18" name="Picture 17" descr="A screenshot of a computer&#10;&#10;AI-generated content may be incorrect.">
            <a:extLst>
              <a:ext uri="{FF2B5EF4-FFF2-40B4-BE49-F238E27FC236}">
                <a16:creationId xmlns:a16="http://schemas.microsoft.com/office/drawing/2014/main" id="{E4695766-528F-E011-D093-2F9248A70EFB}"/>
              </a:ext>
            </a:extLst>
          </p:cNvPr>
          <p:cNvPicPr>
            <a:picLocks noChangeAspect="1"/>
          </p:cNvPicPr>
          <p:nvPr/>
        </p:nvPicPr>
        <p:blipFill>
          <a:blip r:embed="rId3"/>
          <a:stretch>
            <a:fillRect/>
          </a:stretch>
        </p:blipFill>
        <p:spPr>
          <a:xfrm>
            <a:off x="460372" y="3859298"/>
            <a:ext cx="11354464" cy="2885832"/>
          </a:xfrm>
          <a:prstGeom prst="rect">
            <a:avLst/>
          </a:prstGeom>
          <a:ln>
            <a:solidFill>
              <a:srgbClr val="00B050"/>
            </a:solidFill>
          </a:ln>
        </p:spPr>
      </p:pic>
      <p:pic>
        <p:nvPicPr>
          <p:cNvPr id="14" name="Picture 13">
            <a:extLst>
              <a:ext uri="{FF2B5EF4-FFF2-40B4-BE49-F238E27FC236}">
                <a16:creationId xmlns:a16="http://schemas.microsoft.com/office/drawing/2014/main" id="{125D449F-3BD8-8016-FD6F-AAC0D5325844}"/>
              </a:ext>
            </a:extLst>
          </p:cNvPr>
          <p:cNvPicPr>
            <a:picLocks noChangeAspect="1"/>
          </p:cNvPicPr>
          <p:nvPr/>
        </p:nvPicPr>
        <p:blipFill>
          <a:blip r:embed="rId4"/>
          <a:stretch>
            <a:fillRect/>
          </a:stretch>
        </p:blipFill>
        <p:spPr>
          <a:xfrm>
            <a:off x="460372" y="890324"/>
            <a:ext cx="11407089" cy="2675721"/>
          </a:xfrm>
          <a:prstGeom prst="rect">
            <a:avLst/>
          </a:prstGeom>
          <a:ln>
            <a:solidFill>
              <a:schemeClr val="accent2"/>
            </a:solidFill>
          </a:ln>
        </p:spPr>
      </p:pic>
      <p:sp>
        <p:nvSpPr>
          <p:cNvPr id="7" name="AutoShape 4" descr="Project List 05.jpg">
            <a:extLst>
              <a:ext uri="{FF2B5EF4-FFF2-40B4-BE49-F238E27FC236}">
                <a16:creationId xmlns:a16="http://schemas.microsoft.com/office/drawing/2014/main" id="{257F7A5F-5598-C0DD-10CC-6CD07A89677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4800EE-0345-13B0-3C9E-AD723C0A1E8E}"/>
              </a:ext>
            </a:extLst>
          </p:cNvPr>
          <p:cNvSpPr txBox="1"/>
          <p:nvPr/>
        </p:nvSpPr>
        <p:spPr>
          <a:xfrm flipH="1">
            <a:off x="307974" y="34603"/>
            <a:ext cx="11194214" cy="461665"/>
          </a:xfrm>
          <a:prstGeom prst="rect">
            <a:avLst/>
          </a:prstGeom>
          <a:noFill/>
        </p:spPr>
        <p:txBody>
          <a:bodyPr wrap="square" rtlCol="0">
            <a:spAutoFit/>
          </a:bodyPr>
          <a:lstStyle/>
          <a:p>
            <a:pPr lvl="0">
              <a:defRPr/>
            </a:pPr>
            <a:r>
              <a:rPr lang="el-GR" sz="2400" b="1">
                <a:solidFill>
                  <a:schemeClr val="bg1"/>
                </a:solidFill>
                <a:latin typeface="Century Gothic" panose="020B0502020202020204" pitchFamily="34" charset="0"/>
              </a:rPr>
              <a:t>Δραστηριότητες Κινητικότητας</a:t>
            </a:r>
            <a:r>
              <a:rPr lang="en-US" sz="2400" b="1">
                <a:solidFill>
                  <a:schemeClr val="bg1"/>
                </a:solidFill>
                <a:latin typeface="Century Gothic" panose="020B0502020202020204" pitchFamily="34" charset="0"/>
              </a:rPr>
              <a:t> </a:t>
            </a:r>
            <a:r>
              <a:rPr lang="en-US" sz="2400" b="1">
                <a:solidFill>
                  <a:schemeClr val="accent4">
                    <a:lumMod val="60000"/>
                    <a:lumOff val="40000"/>
                  </a:schemeClr>
                </a:solidFill>
                <a:latin typeface="Century Gothic" panose="020B0502020202020204" pitchFamily="34" charset="0"/>
              </a:rPr>
              <a:t>(Individual Mobility Activities) </a:t>
            </a:r>
            <a:r>
              <a:rPr lang="el-GR" sz="2400" b="1">
                <a:solidFill>
                  <a:srgbClr val="FF0000"/>
                </a:solidFill>
                <a:latin typeface="Century Gothic" panose="020B0502020202020204" pitchFamily="34" charset="0"/>
              </a:rPr>
              <a:t>Καταχώρηση</a:t>
            </a:r>
            <a:endParaRPr lang="en-GB" sz="2400" b="1">
              <a:solidFill>
                <a:srgbClr val="FF0000"/>
              </a:solidFill>
              <a:latin typeface="Century Gothic" panose="020B0502020202020204" pitchFamily="34" charset="0"/>
            </a:endParaRPr>
          </a:p>
        </p:txBody>
      </p:sp>
      <p:pic>
        <p:nvPicPr>
          <p:cNvPr id="8" name="Picture 7">
            <a:extLst>
              <a:ext uri="{FF2B5EF4-FFF2-40B4-BE49-F238E27FC236}">
                <a16:creationId xmlns:a16="http://schemas.microsoft.com/office/drawing/2014/main" id="{9CAD61D8-2554-30F7-E4DB-590061E86D6A}"/>
              </a:ext>
            </a:extLst>
          </p:cNvPr>
          <p:cNvPicPr>
            <a:picLocks noChangeAspect="1"/>
          </p:cNvPicPr>
          <p:nvPr/>
        </p:nvPicPr>
        <p:blipFill>
          <a:blip r:embed="rId5"/>
          <a:stretch>
            <a:fillRect/>
          </a:stretch>
        </p:blipFill>
        <p:spPr>
          <a:xfrm>
            <a:off x="7834895" y="2438563"/>
            <a:ext cx="1427517" cy="330951"/>
          </a:xfrm>
          <a:prstGeom prst="rect">
            <a:avLst/>
          </a:prstGeom>
        </p:spPr>
      </p:pic>
      <p:sp>
        <p:nvSpPr>
          <p:cNvPr id="11" name="Rectangle 10">
            <a:extLst>
              <a:ext uri="{FF2B5EF4-FFF2-40B4-BE49-F238E27FC236}">
                <a16:creationId xmlns:a16="http://schemas.microsoft.com/office/drawing/2014/main" id="{A36E7B1E-2EAF-8F7C-CFAB-70343562BCBD}"/>
              </a:ext>
            </a:extLst>
          </p:cNvPr>
          <p:cNvSpPr/>
          <p:nvPr/>
        </p:nvSpPr>
        <p:spPr>
          <a:xfrm>
            <a:off x="460373" y="707327"/>
            <a:ext cx="1085851" cy="238125"/>
          </a:xfrm>
          <a:prstGeom prst="rect">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KA131</a:t>
            </a:r>
          </a:p>
        </p:txBody>
      </p:sp>
      <p:sp>
        <p:nvSpPr>
          <p:cNvPr id="15" name="Rectangle 14">
            <a:extLst>
              <a:ext uri="{FF2B5EF4-FFF2-40B4-BE49-F238E27FC236}">
                <a16:creationId xmlns:a16="http://schemas.microsoft.com/office/drawing/2014/main" id="{5B13B1B8-D0CE-CC49-D4FF-0BCDC212A5A9}"/>
              </a:ext>
            </a:extLst>
          </p:cNvPr>
          <p:cNvSpPr/>
          <p:nvPr/>
        </p:nvSpPr>
        <p:spPr>
          <a:xfrm>
            <a:off x="460372" y="3607845"/>
            <a:ext cx="1085851" cy="23812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KA171</a:t>
            </a:r>
          </a:p>
        </p:txBody>
      </p:sp>
      <p:pic>
        <p:nvPicPr>
          <p:cNvPr id="16" name="Picture 15">
            <a:extLst>
              <a:ext uri="{FF2B5EF4-FFF2-40B4-BE49-F238E27FC236}">
                <a16:creationId xmlns:a16="http://schemas.microsoft.com/office/drawing/2014/main" id="{5058860D-9EB5-D590-9C31-7289FBB10F79}"/>
              </a:ext>
            </a:extLst>
          </p:cNvPr>
          <p:cNvPicPr>
            <a:picLocks noChangeAspect="1"/>
          </p:cNvPicPr>
          <p:nvPr/>
        </p:nvPicPr>
        <p:blipFill>
          <a:blip r:embed="rId5"/>
          <a:stretch>
            <a:fillRect/>
          </a:stretch>
        </p:blipFill>
        <p:spPr>
          <a:xfrm>
            <a:off x="307974" y="5070129"/>
            <a:ext cx="1293920" cy="464170"/>
          </a:xfrm>
          <a:prstGeom prst="rect">
            <a:avLst/>
          </a:prstGeom>
        </p:spPr>
      </p:pic>
    </p:spTree>
    <p:extLst>
      <p:ext uri="{BB962C8B-B14F-4D97-AF65-F5344CB8AC3E}">
        <p14:creationId xmlns:p14="http://schemas.microsoft.com/office/powerpoint/2010/main" val="123609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8744EA-800F-D080-2F62-76B75666A51A}"/>
              </a:ext>
            </a:extLst>
          </p:cNvPr>
          <p:cNvSpPr txBox="1"/>
          <p:nvPr/>
        </p:nvSpPr>
        <p:spPr>
          <a:xfrm>
            <a:off x="-292234" y="947199"/>
            <a:ext cx="6520047" cy="5414239"/>
          </a:xfrm>
          <a:prstGeom prst="rect">
            <a:avLst/>
          </a:prstGeom>
          <a:noFill/>
        </p:spPr>
        <p:txBody>
          <a:bodyPr wrap="square" rtlCol="0">
            <a:spAutoFit/>
          </a:bodyPr>
          <a:lstStyle/>
          <a:p>
            <a:pPr algn="ctr"/>
            <a:r>
              <a:rPr lang="en-US" b="1" dirty="0">
                <a:solidFill>
                  <a:schemeClr val="accent1"/>
                </a:solidFill>
              </a:rPr>
              <a:t>ORS (</a:t>
            </a:r>
            <a:r>
              <a:rPr lang="en-US" b="1" dirty="0" err="1">
                <a:solidFill>
                  <a:schemeClr val="accent1"/>
                </a:solidFill>
              </a:rPr>
              <a:t>Organisation</a:t>
            </a:r>
            <a:r>
              <a:rPr lang="en-US" b="1" dirty="0">
                <a:solidFill>
                  <a:schemeClr val="accent1"/>
                </a:solidFill>
              </a:rPr>
              <a:t> Registration System) </a:t>
            </a:r>
            <a:r>
              <a:rPr lang="el-GR" b="1" dirty="0">
                <a:solidFill>
                  <a:schemeClr val="accent1"/>
                </a:solidFill>
              </a:rPr>
              <a:t> - </a:t>
            </a:r>
          </a:p>
          <a:p>
            <a:pPr algn="ctr"/>
            <a:r>
              <a:rPr lang="el-GR" b="1" dirty="0">
                <a:solidFill>
                  <a:schemeClr val="accent1"/>
                </a:solidFill>
              </a:rPr>
              <a:t>ΔΙΑΧΕΙΡΙΣΗ ΣΤΟΙΧΕΙΩΝ ΟΡΓΑΝΙΣΜΟΥ</a:t>
            </a: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Μέσω του </a:t>
            </a:r>
            <a:r>
              <a:rPr lang="en-US" sz="1400" dirty="0">
                <a:solidFill>
                  <a:prstClr val="black">
                    <a:lumMod val="75000"/>
                    <a:lumOff val="25000"/>
                  </a:prstClr>
                </a:solidFill>
                <a:latin typeface="Verdana" panose="020B0604030504040204" pitchFamily="34" charset="0"/>
                <a:ea typeface="Verdana" panose="020B0604030504040204" pitchFamily="34" charset="0"/>
              </a:rPr>
              <a:t>ORS </a:t>
            </a:r>
            <a:r>
              <a:rPr lang="el-GR" sz="1400" dirty="0">
                <a:solidFill>
                  <a:prstClr val="black">
                    <a:lumMod val="75000"/>
                    <a:lumOff val="25000"/>
                  </a:prstClr>
                </a:solidFill>
                <a:latin typeface="Verdana" panose="020B0604030504040204" pitchFamily="34" charset="0"/>
                <a:ea typeface="Verdana" panose="020B0604030504040204" pitchFamily="34" charset="0"/>
              </a:rPr>
              <a:t>μπορείτε να προβείτε σε </a:t>
            </a:r>
            <a:r>
              <a:rPr kumimoji="0" lang="el-GR" sz="1400" b="1" i="0" u="sng"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επικαιροποίηση των στοιχείων του οργανισμού</a:t>
            </a: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για τις πιο κάτω περιπτώσεις</a:t>
            </a:r>
            <a:r>
              <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a:t>
            </a:r>
          </a:p>
          <a:p>
            <a:pPr marL="1371600" lvl="2" indent="-457200">
              <a:lnSpc>
                <a:spcPct val="150000"/>
              </a:lnSpc>
              <a:buFont typeface="+mj-lt"/>
              <a:buAutoNum type="arabicPeriod"/>
              <a:defRPr/>
            </a:pPr>
            <a:r>
              <a:rPr kumimoji="0" lang="en-GB"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A</a:t>
            </a:r>
            <a:r>
              <a:rPr kumimoji="0" lang="el-GR" sz="1400" b="0" i="0" u="none" strike="noStrike" kern="1200" cap="none" spc="0" normalizeH="0" baseline="0" noProof="0" dirty="0" err="1">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λλαγή</a:t>
            </a: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a:t>
            </a:r>
            <a:r>
              <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legal representative</a:t>
            </a:r>
          </a:p>
          <a:p>
            <a:pPr marL="1371600" lvl="2" indent="-457200">
              <a:lnSpc>
                <a:spcPct val="150000"/>
              </a:lnSpc>
              <a:buFont typeface="+mj-lt"/>
              <a:buAutoNum type="arabicPeriod"/>
              <a:defRPr/>
            </a:pPr>
            <a:r>
              <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A</a:t>
            </a:r>
            <a:r>
              <a:rPr kumimoji="0" lang="el-GR" sz="1400" b="0" i="0" u="none" strike="noStrike" kern="1200" cap="none" spc="0" normalizeH="0" baseline="0" noProof="0" dirty="0" err="1">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λλαγή</a:t>
            </a: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τραπεζικών στοιχείων</a:t>
            </a:r>
          </a:p>
          <a:p>
            <a:pPr marL="1371600" lvl="2" indent="-457200">
              <a:lnSpc>
                <a:spcPct val="150000"/>
              </a:lnSpc>
              <a:buFont typeface="+mj-lt"/>
              <a:buAutoNum type="arabicPeriod"/>
              <a:defRPr/>
            </a:pP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Έντυπο χρηματοοικονομικής ικανότητας </a:t>
            </a:r>
            <a:r>
              <a:rPr kumimoji="0" lang="el-GR" sz="12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(για οργανισμούς ιδιωτικού δικαίου που η επιχορήγηση ξεπερνά τις 60.000€)</a:t>
            </a:r>
          </a:p>
          <a:p>
            <a:pPr marL="1371600" lvl="2" indent="-457200">
              <a:lnSpc>
                <a:spcPct val="150000"/>
              </a:lnSpc>
              <a:buFont typeface="+mj-lt"/>
              <a:buAutoNum type="arabicPeriod"/>
              <a:defRPr/>
            </a:pP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Εάν είστε σωματείο ή ίδρυμα, θα πρέπει να ενημερώνετε την πλατφόρμα με </a:t>
            </a:r>
            <a:r>
              <a:rPr kumimoji="0" lang="el-GR" sz="1400" b="0" i="0" u="none" strike="noStrike" kern="1200" cap="none" spc="0" normalizeH="0" baseline="0" noProof="0" dirty="0" err="1">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επικαιροποιημένα</a:t>
            </a: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έντυπα</a:t>
            </a:r>
            <a:r>
              <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a:t>
            </a:r>
            <a:r>
              <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πιστοποιητικό εγγραφής, πιστοποιητικό σύνθεσης ΔΣ</a:t>
            </a:r>
            <a:r>
              <a:rPr kumimoji="0" lang="en-US"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a:t>
            </a:r>
            <a:endParaRPr kumimoji="0" lang="el-GR" sz="14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742950" marR="0" lvl="1"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400" dirty="0">
                <a:solidFill>
                  <a:prstClr val="black">
                    <a:lumMod val="75000"/>
                    <a:lumOff val="25000"/>
                  </a:prstClr>
                </a:solidFill>
                <a:latin typeface="Verdana" panose="020B0604030504040204" pitchFamily="34" charset="0"/>
                <a:ea typeface="Verdana" panose="020B0604030504040204" pitchFamily="34" charset="0"/>
              </a:rPr>
              <a:t>Προηγούμενες εγγραφές στο </a:t>
            </a:r>
            <a:r>
              <a:rPr lang="en-US" sz="1400" dirty="0">
                <a:solidFill>
                  <a:prstClr val="black">
                    <a:lumMod val="75000"/>
                    <a:lumOff val="25000"/>
                  </a:prstClr>
                </a:solidFill>
                <a:latin typeface="Verdana" panose="020B0604030504040204" pitchFamily="34" charset="0"/>
                <a:ea typeface="Verdana" panose="020B0604030504040204" pitchFamily="34" charset="0"/>
              </a:rPr>
              <a:t>ORS </a:t>
            </a:r>
            <a:r>
              <a:rPr lang="el-GR" sz="1400" dirty="0">
                <a:solidFill>
                  <a:prstClr val="black">
                    <a:lumMod val="75000"/>
                    <a:lumOff val="25000"/>
                  </a:prstClr>
                </a:solidFill>
                <a:latin typeface="Verdana" panose="020B0604030504040204" pitchFamily="34" charset="0"/>
                <a:ea typeface="Verdana" panose="020B0604030504040204" pitchFamily="34" charset="0"/>
              </a:rPr>
              <a:t>δεν μπορούν να διαγραφούν</a:t>
            </a:r>
          </a:p>
          <a:p>
            <a:pPr marL="742950" marR="0" lvl="1"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Organisation</a:t>
            </a:r>
            <a:r>
              <a:rPr lang="el-GR" sz="1400" b="1" dirty="0">
                <a:latin typeface="Verdana" panose="020B0604030504040204" pitchFamily="34" charset="0"/>
                <a:ea typeface="Verdana" panose="020B0604030504040204" pitchFamily="34" charset="0"/>
              </a:rPr>
              <a:t> </a:t>
            </a:r>
            <a:r>
              <a:rPr kumimoji="0" lang="en-US"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Registration</a:t>
            </a: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System </a:t>
            </a: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hlinkClick r:id="rId3"/>
              </a:rPr>
              <a:t>Σύνδεσμος</a:t>
            </a: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l-GR" sz="1400" b="1" i="0" u="none" strike="noStrike" kern="1200" cap="none" spc="0" normalizeH="0" baseline="0" noProof="0" dirty="0">
                <a:ln>
                  <a:noFill/>
                </a:ln>
                <a:solidFill>
                  <a:srgbClr val="0563C1"/>
                </a:solidFill>
                <a:effectLst/>
                <a:uLnTx/>
                <a:uFillTx/>
                <a:latin typeface="Verdana" panose="020B0604030504040204" pitchFamily="34" charset="0"/>
                <a:ea typeface="Verdana" panose="020B0604030504040204" pitchFamily="34" charset="0"/>
                <a:cs typeface="+mn-cs"/>
                <a:hlinkClick r:id="rId4"/>
              </a:rPr>
              <a:t>Οδηγός</a:t>
            </a:r>
            <a:r>
              <a:rPr kumimoji="0" lang="el-GR" sz="1400" b="1" i="0" u="none" strike="noStrike" kern="1200" cap="none" spc="0" normalizeH="0" baseline="0" noProof="0" dirty="0">
                <a:ln>
                  <a:noFill/>
                </a:ln>
                <a:effectLst/>
                <a:uLnTx/>
                <a:uFillTx/>
                <a:latin typeface="Poppins"/>
                <a:ea typeface="+mn-ea"/>
                <a:cs typeface="+mn-cs"/>
              </a:rPr>
              <a:t> </a:t>
            </a:r>
          </a:p>
        </p:txBody>
      </p:sp>
      <p:sp>
        <p:nvSpPr>
          <p:cNvPr id="3" name="TextBox 2">
            <a:extLst>
              <a:ext uri="{FF2B5EF4-FFF2-40B4-BE49-F238E27FC236}">
                <a16:creationId xmlns:a16="http://schemas.microsoft.com/office/drawing/2014/main" id="{ABE699C9-9D69-F15E-7BEE-3C5F08AEB645}"/>
              </a:ext>
            </a:extLst>
          </p:cNvPr>
          <p:cNvSpPr txBox="1"/>
          <p:nvPr/>
        </p:nvSpPr>
        <p:spPr>
          <a:xfrm>
            <a:off x="5964016" y="1136370"/>
            <a:ext cx="6093231" cy="5386090"/>
          </a:xfrm>
          <a:prstGeom prst="rect">
            <a:avLst/>
          </a:prstGeom>
          <a:noFill/>
        </p:spPr>
        <p:txBody>
          <a:bodyPr wrap="square" rtlCol="0">
            <a:spAutoFit/>
          </a:bodyPr>
          <a:lstStyle/>
          <a:p>
            <a:pPr algn="ctr"/>
            <a:r>
              <a:rPr lang="en-US" b="1" dirty="0">
                <a:solidFill>
                  <a:schemeClr val="accent1"/>
                </a:solidFill>
                <a:highlight>
                  <a:srgbClr val="FFFF00"/>
                </a:highlight>
              </a:rPr>
              <a:t>BM (Beneficiary Module) – </a:t>
            </a:r>
            <a:r>
              <a:rPr lang="el-GR" b="1" dirty="0">
                <a:solidFill>
                  <a:schemeClr val="accent1"/>
                </a:solidFill>
                <a:highlight>
                  <a:srgbClr val="FFFF00"/>
                </a:highlight>
              </a:rPr>
              <a:t>ΔΙΑΧΕΙΡΙΣΗ ΣΧΕΔΙΩΝ</a:t>
            </a:r>
            <a:endParaRPr lang="en-US" b="1" dirty="0">
              <a:solidFill>
                <a:schemeClr val="accent1"/>
              </a:solidFill>
              <a:highlight>
                <a:srgbClr val="FFFF00"/>
              </a:highlight>
            </a:endParaRPr>
          </a:p>
          <a:p>
            <a:endParaRPr lang="en-US" sz="1400" dirty="0"/>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400" dirty="0">
                <a:solidFill>
                  <a:prstClr val="black">
                    <a:lumMod val="75000"/>
                    <a:lumOff val="25000"/>
                  </a:prstClr>
                </a:solidFill>
                <a:latin typeface="Verdana" panose="020B0604030504040204" pitchFamily="34" charset="0"/>
                <a:ea typeface="Verdana" panose="020B0604030504040204" pitchFamily="34" charset="0"/>
              </a:rPr>
              <a:t>Επιτρέπει στους δικαιούχους των εγκεκριμένων σχεδίων να έχουν </a:t>
            </a:r>
            <a:r>
              <a:rPr lang="el-GR" sz="1400" b="1" u="sng" dirty="0">
                <a:solidFill>
                  <a:prstClr val="black">
                    <a:lumMod val="75000"/>
                    <a:lumOff val="25000"/>
                  </a:prstClr>
                </a:solidFill>
                <a:latin typeface="Verdana" panose="020B0604030504040204" pitchFamily="34" charset="0"/>
                <a:ea typeface="Verdana" panose="020B0604030504040204" pitchFamily="34" charset="0"/>
              </a:rPr>
              <a:t>πρόσβαση στις πληροφορίες των σχεδίων τους και να τα διαχειρίζονται</a:t>
            </a:r>
            <a:r>
              <a:rPr lang="el-GR" sz="1400" b="1" dirty="0">
                <a:solidFill>
                  <a:prstClr val="black">
                    <a:lumMod val="75000"/>
                    <a:lumOff val="25000"/>
                  </a:prstClr>
                </a:solidFill>
                <a:latin typeface="Verdana" panose="020B0604030504040204" pitchFamily="34" charset="0"/>
                <a:ea typeface="Verdana" panose="020B0604030504040204" pitchFamily="34" charset="0"/>
              </a:rPr>
              <a:t>. </a:t>
            </a: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Δυνατότητα κωδικοποίησης δραστηριοτήτων και συμμετεχόντων καθώς και υποβολής</a:t>
            </a:r>
            <a:r>
              <a:rPr kumimoji="0" lang="en-GB"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l-GR"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τελικών εκθέσεων.</a:t>
            </a: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400" dirty="0">
                <a:latin typeface="Verdana" panose="020B0604030504040204" pitchFamily="34" charset="0"/>
                <a:ea typeface="Verdana" panose="020B0604030504040204" pitchFamily="34" charset="0"/>
              </a:rPr>
              <a:t>Έχετε πρόσβαση στο ΒΜ από την πλατφόρμα Erasmus+ and European </a:t>
            </a:r>
            <a:r>
              <a:rPr lang="el-GR" sz="1400" dirty="0" err="1">
                <a:latin typeface="Verdana" panose="020B0604030504040204" pitchFamily="34" charset="0"/>
                <a:ea typeface="Verdana" panose="020B0604030504040204" pitchFamily="34" charset="0"/>
              </a:rPr>
              <a:t>Solidary</a:t>
            </a:r>
            <a:r>
              <a:rPr lang="el-GR" sz="1400" dirty="0">
                <a:latin typeface="Verdana" panose="020B0604030504040204" pitchFamily="34" charset="0"/>
                <a:ea typeface="Verdana" panose="020B0604030504040204" pitchFamily="34" charset="0"/>
              </a:rPr>
              <a:t> </a:t>
            </a:r>
            <a:r>
              <a:rPr lang="el-GR" sz="1400" dirty="0" err="1">
                <a:latin typeface="Verdana" panose="020B0604030504040204" pitchFamily="34" charset="0"/>
                <a:ea typeface="Verdana" panose="020B0604030504040204" pitchFamily="34" charset="0"/>
              </a:rPr>
              <a:t>Corps</a:t>
            </a:r>
            <a:r>
              <a:rPr lang="el-GR" sz="1400" dirty="0">
                <a:latin typeface="Verdana" panose="020B0604030504040204" pitchFamily="34" charset="0"/>
                <a:ea typeface="Verdana" panose="020B0604030504040204" pitchFamily="34" charset="0"/>
              </a:rPr>
              <a:t> – </a:t>
            </a:r>
            <a:r>
              <a:rPr lang="el-GR" sz="1400" dirty="0" err="1">
                <a:latin typeface="Verdana" panose="020B0604030504040204" pitchFamily="34" charset="0"/>
                <a:ea typeface="Verdana" panose="020B0604030504040204" pitchFamily="34" charset="0"/>
              </a:rPr>
              <a:t>Single</a:t>
            </a:r>
            <a:r>
              <a:rPr lang="el-GR" sz="1400" dirty="0">
                <a:latin typeface="Verdana" panose="020B0604030504040204" pitchFamily="34" charset="0"/>
                <a:ea typeface="Verdana" panose="020B0604030504040204" pitchFamily="34" charset="0"/>
              </a:rPr>
              <a:t> </a:t>
            </a:r>
            <a:r>
              <a:rPr lang="el-GR" sz="1400" dirty="0" err="1">
                <a:latin typeface="Verdana" panose="020B0604030504040204" pitchFamily="34" charset="0"/>
                <a:ea typeface="Verdana" panose="020B0604030504040204" pitchFamily="34" charset="0"/>
              </a:rPr>
              <a:t>Entry</a:t>
            </a:r>
            <a:r>
              <a:rPr lang="el-GR" sz="1400" dirty="0">
                <a:latin typeface="Verdana" panose="020B0604030504040204" pitchFamily="34" charset="0"/>
                <a:ea typeface="Verdana" panose="020B0604030504040204" pitchFamily="34" charset="0"/>
              </a:rPr>
              <a:t> </a:t>
            </a:r>
            <a:r>
              <a:rPr lang="el-GR" sz="1400" dirty="0" err="1">
                <a:latin typeface="Verdana" panose="020B0604030504040204" pitchFamily="34" charset="0"/>
                <a:ea typeface="Verdana" panose="020B0604030504040204" pitchFamily="34" charset="0"/>
              </a:rPr>
              <a:t>Point</a:t>
            </a:r>
            <a:r>
              <a:rPr lang="el-GR" sz="1400" dirty="0">
                <a:latin typeface="Verdana" panose="020B0604030504040204" pitchFamily="34" charset="0"/>
                <a:ea typeface="Verdana" panose="020B0604030504040204" pitchFamily="34" charset="0"/>
              </a:rPr>
              <a:t> για όλες τις δραστηριότητες που αφορούν στο πρόγραμμα Erasmus+ για την προγραμματική περίοδο 2021-2027</a:t>
            </a:r>
            <a:endParaRPr lang="en-US" sz="1400" dirty="0">
              <a:latin typeface="Verdana" panose="020B0604030504040204" pitchFamily="34" charset="0"/>
              <a:ea typeface="Verdana" panose="020B0604030504040204" pitchFamily="34" charset="0"/>
            </a:endParaRP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400" dirty="0">
                <a:latin typeface="Verdana" panose="020B0604030504040204" pitchFamily="34" charset="0"/>
                <a:ea typeface="Verdana" panose="020B0604030504040204" pitchFamily="34" charset="0"/>
              </a:rPr>
              <a:t>Για σκοπούς διαχείρισης, μπορείτε να προσθέσετε και άλλα </a:t>
            </a:r>
            <a:r>
              <a:rPr lang="el-GR" sz="1400" dirty="0" err="1">
                <a:latin typeface="Verdana" panose="020B0604030504040204" pitchFamily="34" charset="0"/>
                <a:ea typeface="Verdana" panose="020B0604030504040204" pitchFamily="34" charset="0"/>
              </a:rPr>
              <a:t>emails</a:t>
            </a:r>
            <a:r>
              <a:rPr lang="el-GR" sz="1400" dirty="0">
                <a:latin typeface="Verdana" panose="020B0604030504040204" pitchFamily="34" charset="0"/>
                <a:ea typeface="Verdana" panose="020B0604030504040204" pitchFamily="34" charset="0"/>
              </a:rPr>
              <a:t> που έχουν συνδεθεί με λογαριασμό EU </a:t>
            </a:r>
            <a:r>
              <a:rPr lang="el-GR" sz="1400" dirty="0" err="1">
                <a:latin typeface="Verdana" panose="020B0604030504040204" pitchFamily="34" charset="0"/>
                <a:ea typeface="Verdana" panose="020B0604030504040204" pitchFamily="34" charset="0"/>
              </a:rPr>
              <a:t>Login</a:t>
            </a:r>
            <a:r>
              <a:rPr lang="el-GR" sz="1400" dirty="0">
                <a:latin typeface="Verdana" panose="020B0604030504040204" pitchFamily="34" charset="0"/>
                <a:ea typeface="Verdana" panose="020B0604030504040204" pitchFamily="34" charset="0"/>
              </a:rPr>
              <a:t> (εκτός αυτών που αναγράφονταν στην αίτηση) και να τους εκχωρήσετε διαφορετικά δικαιώματα </a:t>
            </a:r>
          </a:p>
          <a:p>
            <a:pPr marL="800100" marR="0" lvl="1"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Ε</a:t>
            </a:r>
            <a:r>
              <a:rPr kumimoji="0" lang="en-US"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U Login </a:t>
            </a: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hlinkClick r:id="rId5"/>
              </a:rPr>
              <a:t>Σύνδεσμος</a:t>
            </a:r>
            <a:r>
              <a:rPr kumimoji="0" lang="el-GR" sz="1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r>
              <a:rPr kumimoji="0" lang="el-GR" sz="1400" b="1" i="0" u="none" strike="noStrike" kern="1200" cap="none" spc="0" normalizeH="0" baseline="0" noProof="0" dirty="0">
                <a:ln>
                  <a:noFill/>
                </a:ln>
                <a:solidFill>
                  <a:srgbClr val="0563C1"/>
                </a:solidFill>
                <a:effectLst/>
                <a:uLnTx/>
                <a:uFillTx/>
                <a:latin typeface="Verdana" panose="020B0604030504040204" pitchFamily="34" charset="0"/>
                <a:ea typeface="Verdana" panose="020B0604030504040204" pitchFamily="34" charset="0"/>
                <a:hlinkClick r:id="rId6"/>
              </a:rPr>
              <a:t>Οδηγός</a:t>
            </a:r>
            <a:endParaRPr kumimoji="0" lang="en-GB"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endParaRPr lang="en-US" dirty="0"/>
          </a:p>
        </p:txBody>
      </p:sp>
      <p:sp>
        <p:nvSpPr>
          <p:cNvPr id="6" name="Arrow: Down 5">
            <a:extLst>
              <a:ext uri="{FF2B5EF4-FFF2-40B4-BE49-F238E27FC236}">
                <a16:creationId xmlns:a16="http://schemas.microsoft.com/office/drawing/2014/main" id="{8CE5EBAA-D80E-CEB9-C362-6A09B745D354}"/>
              </a:ext>
            </a:extLst>
          </p:cNvPr>
          <p:cNvSpPr/>
          <p:nvPr/>
        </p:nvSpPr>
        <p:spPr>
          <a:xfrm>
            <a:off x="8560066" y="268377"/>
            <a:ext cx="664144" cy="678822"/>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AC957A-EC4D-0535-387C-82E4466936A0}"/>
              </a:ext>
            </a:extLst>
          </p:cNvPr>
          <p:cNvSpPr txBox="1"/>
          <p:nvPr/>
        </p:nvSpPr>
        <p:spPr>
          <a:xfrm>
            <a:off x="6681584" y="1136370"/>
            <a:ext cx="4658094" cy="369332"/>
          </a:xfrm>
          <a:prstGeom prst="rect">
            <a:avLst/>
          </a:prstGeom>
          <a:noFill/>
          <a:ln w="28575">
            <a:solidFill>
              <a:schemeClr val="accent1">
                <a:lumMod val="75000"/>
              </a:schemeClr>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C6F8AAC-2DAA-0346-B3D2-B832D159BF4C}"/>
              </a:ext>
            </a:extLst>
          </p:cNvPr>
          <p:cNvSpPr txBox="1"/>
          <p:nvPr/>
        </p:nvSpPr>
        <p:spPr>
          <a:xfrm flipH="1">
            <a:off x="407323" y="33809"/>
            <a:ext cx="60932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a:solidFill>
                  <a:schemeClr val="bg1"/>
                </a:solidFill>
                <a:latin typeface="Century Gothic" panose="020B0502020202020204" pitchFamily="34" charset="0"/>
              </a:rPr>
              <a:t>Διαφορά μεταξύ </a:t>
            </a:r>
            <a:r>
              <a:rPr lang="en-US" sz="2800" b="1">
                <a:solidFill>
                  <a:schemeClr val="bg1"/>
                </a:solidFill>
                <a:latin typeface="Century Gothic" panose="020B0502020202020204" pitchFamily="34" charset="0"/>
              </a:rPr>
              <a:t>ORS &amp; BM </a:t>
            </a:r>
            <a:endParaRPr lang="en-GB" sz="28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922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1080-DF6D-3F87-6CEF-E21696AC19D4}"/>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DC6CFCC0-566E-542E-485D-675326C82EA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A256FFE-76D5-B525-9B92-8F8D39C9621C}"/>
              </a:ext>
            </a:extLst>
          </p:cNvPr>
          <p:cNvSpPr txBox="1"/>
          <p:nvPr/>
        </p:nvSpPr>
        <p:spPr>
          <a:xfrm flipH="1">
            <a:off x="307974" y="34603"/>
            <a:ext cx="11194214" cy="461665"/>
          </a:xfrm>
          <a:prstGeom prst="rect">
            <a:avLst/>
          </a:prstGeom>
          <a:noFill/>
        </p:spPr>
        <p:txBody>
          <a:bodyPr wrap="square" rtlCol="0">
            <a:spAutoFit/>
          </a:bodyPr>
          <a:lstStyle/>
          <a:p>
            <a:pPr lvl="0">
              <a:defRPr/>
            </a:pPr>
            <a:r>
              <a:rPr lang="el-GR" sz="2400" b="1" dirty="0">
                <a:solidFill>
                  <a:schemeClr val="bg1"/>
                </a:solidFill>
                <a:latin typeface="Century Gothic" panose="020B0502020202020204" pitchFamily="34" charset="0"/>
              </a:rPr>
              <a:t>Δραστηριότητες Κινητικότητας</a:t>
            </a:r>
            <a:r>
              <a:rPr lang="en-US" sz="2400" b="1" dirty="0">
                <a:solidFill>
                  <a:schemeClr val="bg1"/>
                </a:solidFill>
                <a:latin typeface="Century Gothic" panose="020B0502020202020204" pitchFamily="34" charset="0"/>
              </a:rPr>
              <a:t> </a:t>
            </a:r>
            <a:r>
              <a:rPr lang="en-US" sz="2400" b="1" dirty="0">
                <a:solidFill>
                  <a:schemeClr val="accent4">
                    <a:lumMod val="60000"/>
                    <a:lumOff val="40000"/>
                  </a:schemeClr>
                </a:solidFill>
                <a:latin typeface="Century Gothic" panose="020B0502020202020204" pitchFamily="34" charset="0"/>
              </a:rPr>
              <a:t>(Individual Mobility Activities) </a:t>
            </a:r>
            <a:r>
              <a:rPr lang="el-GR" sz="2400" b="1" dirty="0">
                <a:solidFill>
                  <a:srgbClr val="FF0000"/>
                </a:solidFill>
                <a:latin typeface="Century Gothic" panose="020B0502020202020204" pitchFamily="34" charset="0"/>
              </a:rPr>
              <a:t>Καταχώρηση</a:t>
            </a:r>
            <a:endParaRPr lang="en-GB" sz="2400" b="1" dirty="0">
              <a:solidFill>
                <a:srgbClr val="FF0000"/>
              </a:solidFill>
              <a:latin typeface="Century Gothic" panose="020B0502020202020204" pitchFamily="34" charset="0"/>
            </a:endParaRPr>
          </a:p>
        </p:txBody>
      </p:sp>
      <p:pic>
        <p:nvPicPr>
          <p:cNvPr id="8" name="Picture 7">
            <a:extLst>
              <a:ext uri="{FF2B5EF4-FFF2-40B4-BE49-F238E27FC236}">
                <a16:creationId xmlns:a16="http://schemas.microsoft.com/office/drawing/2014/main" id="{D3AD4956-1BFE-8575-84C4-399F6C007341}"/>
              </a:ext>
            </a:extLst>
          </p:cNvPr>
          <p:cNvPicPr>
            <a:picLocks noChangeAspect="1"/>
          </p:cNvPicPr>
          <p:nvPr/>
        </p:nvPicPr>
        <p:blipFill>
          <a:blip r:embed="rId3"/>
          <a:stretch>
            <a:fillRect/>
          </a:stretch>
        </p:blipFill>
        <p:spPr>
          <a:xfrm>
            <a:off x="7834895" y="2438563"/>
            <a:ext cx="1427517" cy="330951"/>
          </a:xfrm>
          <a:prstGeom prst="rect">
            <a:avLst/>
          </a:prstGeom>
        </p:spPr>
      </p:pic>
      <p:sp>
        <p:nvSpPr>
          <p:cNvPr id="11" name="Rectangle 10">
            <a:extLst>
              <a:ext uri="{FF2B5EF4-FFF2-40B4-BE49-F238E27FC236}">
                <a16:creationId xmlns:a16="http://schemas.microsoft.com/office/drawing/2014/main" id="{5399DBF4-0216-D9FA-F498-B78BCA6799A0}"/>
              </a:ext>
            </a:extLst>
          </p:cNvPr>
          <p:cNvSpPr/>
          <p:nvPr/>
        </p:nvSpPr>
        <p:spPr>
          <a:xfrm>
            <a:off x="460373" y="707327"/>
            <a:ext cx="1085851" cy="238125"/>
          </a:xfrm>
          <a:prstGeom prst="rect">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KA131</a:t>
            </a:r>
          </a:p>
        </p:txBody>
      </p:sp>
      <p:sp>
        <p:nvSpPr>
          <p:cNvPr id="15" name="Rectangle 14">
            <a:extLst>
              <a:ext uri="{FF2B5EF4-FFF2-40B4-BE49-F238E27FC236}">
                <a16:creationId xmlns:a16="http://schemas.microsoft.com/office/drawing/2014/main" id="{B6BE7FD2-962E-6E2F-8674-55605A69D28F}"/>
              </a:ext>
            </a:extLst>
          </p:cNvPr>
          <p:cNvSpPr/>
          <p:nvPr/>
        </p:nvSpPr>
        <p:spPr>
          <a:xfrm>
            <a:off x="460372" y="3607845"/>
            <a:ext cx="1085851" cy="23812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KA171</a:t>
            </a:r>
          </a:p>
        </p:txBody>
      </p:sp>
      <p:pic>
        <p:nvPicPr>
          <p:cNvPr id="3" name="Picture 2" descr="A white background with a black border&#10;&#10;AI-generated content may be incorrect.">
            <a:extLst>
              <a:ext uri="{FF2B5EF4-FFF2-40B4-BE49-F238E27FC236}">
                <a16:creationId xmlns:a16="http://schemas.microsoft.com/office/drawing/2014/main" id="{70AF0083-1347-CBDB-06CF-9B1C887BD511}"/>
              </a:ext>
            </a:extLst>
          </p:cNvPr>
          <p:cNvPicPr>
            <a:picLocks noChangeAspect="1"/>
          </p:cNvPicPr>
          <p:nvPr/>
        </p:nvPicPr>
        <p:blipFill>
          <a:blip r:embed="rId4"/>
          <a:stretch>
            <a:fillRect/>
          </a:stretch>
        </p:blipFill>
        <p:spPr>
          <a:xfrm>
            <a:off x="460371" y="988610"/>
            <a:ext cx="10043055" cy="2619235"/>
          </a:xfrm>
          <a:prstGeom prst="rect">
            <a:avLst/>
          </a:prstGeom>
          <a:ln>
            <a:solidFill>
              <a:schemeClr val="accent2"/>
            </a:solidFill>
          </a:ln>
        </p:spPr>
      </p:pic>
      <p:pic>
        <p:nvPicPr>
          <p:cNvPr id="5" name="Picture 4" descr="A white background with black dots&#10;&#10;AI-generated content may be incorrect.">
            <a:extLst>
              <a:ext uri="{FF2B5EF4-FFF2-40B4-BE49-F238E27FC236}">
                <a16:creationId xmlns:a16="http://schemas.microsoft.com/office/drawing/2014/main" id="{E8B27CA5-478A-FE66-CD2A-208F700E32A5}"/>
              </a:ext>
            </a:extLst>
          </p:cNvPr>
          <p:cNvPicPr>
            <a:picLocks noChangeAspect="1"/>
          </p:cNvPicPr>
          <p:nvPr/>
        </p:nvPicPr>
        <p:blipFill>
          <a:blip r:embed="rId5"/>
          <a:stretch>
            <a:fillRect/>
          </a:stretch>
        </p:blipFill>
        <p:spPr>
          <a:xfrm>
            <a:off x="460371" y="3888731"/>
            <a:ext cx="10043055" cy="2619632"/>
          </a:xfrm>
          <a:prstGeom prst="rect">
            <a:avLst/>
          </a:prstGeom>
          <a:ln>
            <a:solidFill>
              <a:srgbClr val="00B050"/>
            </a:solidFill>
          </a:ln>
        </p:spPr>
      </p:pic>
      <p:pic>
        <p:nvPicPr>
          <p:cNvPr id="16" name="Picture 15">
            <a:extLst>
              <a:ext uri="{FF2B5EF4-FFF2-40B4-BE49-F238E27FC236}">
                <a16:creationId xmlns:a16="http://schemas.microsoft.com/office/drawing/2014/main" id="{31DD3A64-5F63-38DC-D2D5-1004010CD9CA}"/>
              </a:ext>
            </a:extLst>
          </p:cNvPr>
          <p:cNvPicPr>
            <a:picLocks noChangeAspect="1"/>
          </p:cNvPicPr>
          <p:nvPr/>
        </p:nvPicPr>
        <p:blipFill>
          <a:blip r:embed="rId3"/>
          <a:stretch>
            <a:fillRect/>
          </a:stretch>
        </p:blipFill>
        <p:spPr>
          <a:xfrm>
            <a:off x="6919284" y="1946221"/>
            <a:ext cx="1034023" cy="370937"/>
          </a:xfrm>
          <a:prstGeom prst="rect">
            <a:avLst/>
          </a:prstGeom>
        </p:spPr>
      </p:pic>
      <p:sp>
        <p:nvSpPr>
          <p:cNvPr id="6" name="TextBox 5">
            <a:extLst>
              <a:ext uri="{FF2B5EF4-FFF2-40B4-BE49-F238E27FC236}">
                <a16:creationId xmlns:a16="http://schemas.microsoft.com/office/drawing/2014/main" id="{3C835054-4E0C-399A-7ACA-F22903518196}"/>
              </a:ext>
            </a:extLst>
          </p:cNvPr>
          <p:cNvSpPr txBox="1"/>
          <p:nvPr/>
        </p:nvSpPr>
        <p:spPr>
          <a:xfrm>
            <a:off x="10867423" y="2131689"/>
            <a:ext cx="1533758" cy="1954381"/>
          </a:xfrm>
          <a:prstGeom prst="rect">
            <a:avLst/>
          </a:prstGeom>
          <a:noFill/>
        </p:spPr>
        <p:txBody>
          <a:bodyPr wrap="square">
            <a:spAutoFit/>
          </a:bodyPr>
          <a:lstStyle/>
          <a:p>
            <a:r>
              <a:rPr lang="el-GR" sz="1100" dirty="0">
                <a:solidFill>
                  <a:schemeClr val="tx1"/>
                </a:solidFill>
                <a:latin typeface="Verdana" panose="020B0604030504040204" pitchFamily="34" charset="0"/>
                <a:ea typeface="Verdana" panose="020B0604030504040204" pitchFamily="34" charset="0"/>
              </a:rPr>
              <a:t>Δεν συμπεριλαμβάνει τα οργανωτικά έξοδα της κινητικότητας, όμως το κόστος των οργανωτικών εξόδων εμφανίζεται στο πεδίο </a:t>
            </a:r>
            <a:r>
              <a:rPr lang="en-US" sz="1100" dirty="0">
                <a:solidFill>
                  <a:schemeClr val="tx1"/>
                </a:solidFill>
                <a:latin typeface="Verdana" panose="020B0604030504040204" pitchFamily="34" charset="0"/>
                <a:ea typeface="Verdana" panose="020B0604030504040204" pitchFamily="34" charset="0"/>
              </a:rPr>
              <a:t>budget</a:t>
            </a:r>
            <a:r>
              <a:rPr lang="el-GR" sz="1100" dirty="0">
                <a:solidFill>
                  <a:schemeClr val="tx1"/>
                </a:solidFill>
                <a:latin typeface="Verdana" panose="020B0604030504040204" pitchFamily="34" charset="0"/>
                <a:ea typeface="Verdana" panose="020B0604030504040204" pitchFamily="34" charset="0"/>
              </a:rPr>
              <a:t> του</a:t>
            </a:r>
            <a:r>
              <a:rPr lang="en-US" sz="1100" dirty="0">
                <a:solidFill>
                  <a:schemeClr val="tx1"/>
                </a:solidFill>
                <a:latin typeface="Verdana" panose="020B0604030504040204" pitchFamily="34" charset="0"/>
                <a:ea typeface="Verdana" panose="020B0604030504040204" pitchFamily="34" charset="0"/>
              </a:rPr>
              <a:t> content menu</a:t>
            </a:r>
            <a:r>
              <a:rPr lang="el-GR" sz="1100" dirty="0">
                <a:solidFill>
                  <a:schemeClr val="tx1"/>
                </a:solidFill>
                <a:latin typeface="Verdana" panose="020B0604030504040204" pitchFamily="34" charset="0"/>
                <a:ea typeface="Verdana" panose="020B0604030504040204" pitchFamily="34" charset="0"/>
              </a:rPr>
              <a:t>.</a:t>
            </a:r>
            <a:endParaRPr lang="en-GB" sz="1100" dirty="0">
              <a:solidFill>
                <a:schemeClr val="tx1"/>
              </a:solidFill>
              <a:latin typeface="Verdana" panose="020B0604030504040204" pitchFamily="34" charset="0"/>
              <a:ea typeface="Verdana" panose="020B0604030504040204" pitchFamily="34" charset="0"/>
            </a:endParaRPr>
          </a:p>
        </p:txBody>
      </p:sp>
      <p:sp>
        <p:nvSpPr>
          <p:cNvPr id="9" name="Arrow: Right 8">
            <a:extLst>
              <a:ext uri="{FF2B5EF4-FFF2-40B4-BE49-F238E27FC236}">
                <a16:creationId xmlns:a16="http://schemas.microsoft.com/office/drawing/2014/main" id="{5E3214FC-C69E-1FD3-01AF-E41690F08B95}"/>
              </a:ext>
            </a:extLst>
          </p:cNvPr>
          <p:cNvSpPr/>
          <p:nvPr/>
        </p:nvSpPr>
        <p:spPr>
          <a:xfrm>
            <a:off x="10562509" y="2733332"/>
            <a:ext cx="304914" cy="16446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p:nvPr/>
        </p:nvSpPr>
        <p:spPr>
          <a:xfrm>
            <a:off x="4110941" y="5011838"/>
            <a:ext cx="1491205"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334108" y="1287973"/>
            <a:ext cx="11588261" cy="1676400"/>
          </a:xfrm>
          <a:prstGeom prst="rect">
            <a:avLst/>
          </a:prstGeom>
        </p:spPr>
      </p:pic>
      <p:pic>
        <p:nvPicPr>
          <p:cNvPr id="9" name="Picture 8"/>
          <p:cNvPicPr>
            <a:picLocks noChangeAspect="1"/>
          </p:cNvPicPr>
          <p:nvPr/>
        </p:nvPicPr>
        <p:blipFill>
          <a:blip r:embed="rId4"/>
          <a:stretch>
            <a:fillRect/>
          </a:stretch>
        </p:blipFill>
        <p:spPr>
          <a:xfrm>
            <a:off x="10818453" y="2414689"/>
            <a:ext cx="1373547" cy="549684"/>
          </a:xfrm>
          <a:prstGeom prst="rect">
            <a:avLst/>
          </a:prstGeom>
        </p:spPr>
      </p:pic>
      <p:sp>
        <p:nvSpPr>
          <p:cNvPr id="11" name="TextBox 10">
            <a:extLst>
              <a:ext uri="{FF2B5EF4-FFF2-40B4-BE49-F238E27FC236}">
                <a16:creationId xmlns:a16="http://schemas.microsoft.com/office/drawing/2014/main" id="{CC6F8AAC-2DAA-0346-B3D2-B832D159BF4C}"/>
              </a:ext>
            </a:extLst>
          </p:cNvPr>
          <p:cNvSpPr txBox="1"/>
          <p:nvPr/>
        </p:nvSpPr>
        <p:spPr>
          <a:xfrm flipH="1">
            <a:off x="155574" y="0"/>
            <a:ext cx="12188825" cy="400110"/>
          </a:xfrm>
          <a:prstGeom prst="rect">
            <a:avLst/>
          </a:prstGeom>
          <a:noFill/>
        </p:spPr>
        <p:txBody>
          <a:bodyPr wrap="square" rtlCol="0">
            <a:spAutoFit/>
          </a:bodyPr>
          <a:lstStyle/>
          <a:p>
            <a:pPr lvl="0">
              <a:defRPr/>
            </a:pPr>
            <a:r>
              <a:rPr lang="el-GR" sz="2000" b="1" dirty="0">
                <a:solidFill>
                  <a:schemeClr val="bg1"/>
                </a:solidFill>
                <a:latin typeface="Century Gothic" panose="020B0502020202020204" pitchFamily="34" charset="0"/>
              </a:rPr>
              <a:t>Δραστηριότητες Κινητικότητας</a:t>
            </a:r>
            <a:r>
              <a:rPr lang="en-US" sz="2000" b="1" dirty="0">
                <a:solidFill>
                  <a:schemeClr val="bg1"/>
                </a:solidFill>
                <a:latin typeface="Century Gothic" panose="020B0502020202020204" pitchFamily="34" charset="0"/>
              </a:rPr>
              <a:t> </a:t>
            </a:r>
            <a:r>
              <a:rPr lang="en-US" sz="2000" b="1" dirty="0">
                <a:solidFill>
                  <a:schemeClr val="accent4">
                    <a:lumMod val="60000"/>
                    <a:lumOff val="40000"/>
                  </a:schemeClr>
                </a:solidFill>
                <a:latin typeface="Century Gothic" panose="020B0502020202020204" pitchFamily="34" charset="0"/>
              </a:rPr>
              <a:t>(Individual Mobility Activities) </a:t>
            </a:r>
            <a:r>
              <a:rPr lang="el-GR" sz="2000" b="1" dirty="0">
                <a:solidFill>
                  <a:srgbClr val="FF0000"/>
                </a:solidFill>
                <a:latin typeface="Century Gothic" panose="020B0502020202020204" pitchFamily="34" charset="0"/>
              </a:rPr>
              <a:t>Καταχώρηση</a:t>
            </a:r>
            <a:endParaRPr lang="en-GB" sz="2000" b="1" dirty="0">
              <a:solidFill>
                <a:schemeClr val="accent4">
                  <a:lumMod val="60000"/>
                  <a:lumOff val="40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813ABA81-0B81-65FD-70B8-F3AE7F21C8B1}"/>
              </a:ext>
            </a:extLst>
          </p:cNvPr>
          <p:cNvSpPr txBox="1"/>
          <p:nvPr/>
        </p:nvSpPr>
        <p:spPr>
          <a:xfrm>
            <a:off x="663208" y="3356646"/>
            <a:ext cx="6610986" cy="830997"/>
          </a:xfrm>
          <a:prstGeom prst="rect">
            <a:avLst/>
          </a:prstGeom>
          <a:solidFill>
            <a:srgbClr val="FF0000"/>
          </a:solidFill>
        </p:spPr>
        <p:txBody>
          <a:bodyPr wrap="square">
            <a:spAutoFit/>
          </a:bodyPr>
          <a:lstStyle/>
          <a:p>
            <a:r>
              <a:rPr lang="el-GR" sz="1200" baseline="0" dirty="0">
                <a:solidFill>
                  <a:schemeClr val="bg1"/>
                </a:solidFill>
                <a:highlight>
                  <a:srgbClr val="FF0000"/>
                </a:highlight>
                <a:latin typeface="Verdana Pro" panose="020B0604030504040204" pitchFamily="34" charset="0"/>
              </a:rPr>
              <a:t>! Η κινητικότητα πρέπει να είναι</a:t>
            </a:r>
            <a:r>
              <a:rPr lang="en-US" sz="1200" baseline="0" dirty="0">
                <a:solidFill>
                  <a:schemeClr val="bg1"/>
                </a:solidFill>
                <a:highlight>
                  <a:srgbClr val="FF0000"/>
                </a:highlight>
                <a:latin typeface="Verdana Pro" panose="020B0604030504040204" pitchFamily="34" charset="0"/>
              </a:rPr>
              <a:t> COMPLETED </a:t>
            </a:r>
            <a:r>
              <a:rPr lang="el-GR" sz="1200" baseline="0" dirty="0">
                <a:solidFill>
                  <a:schemeClr val="bg1"/>
                </a:solidFill>
                <a:highlight>
                  <a:srgbClr val="FF0000"/>
                </a:highlight>
                <a:latin typeface="Verdana Pro" panose="020B0604030504040204" pitchFamily="34" charset="0"/>
              </a:rPr>
              <a:t>για να μπορεί να:</a:t>
            </a:r>
          </a:p>
          <a:p>
            <a:r>
              <a:rPr lang="en-US" sz="1200" dirty="0">
                <a:solidFill>
                  <a:schemeClr val="bg1"/>
                </a:solidFill>
                <a:highlight>
                  <a:srgbClr val="FF0000"/>
                </a:highlight>
                <a:latin typeface="Verdana Pro" panose="020B0604030504040204" pitchFamily="34" charset="0"/>
              </a:rPr>
              <a:t>- A</a:t>
            </a:r>
            <a:r>
              <a:rPr lang="el-GR" sz="1200" baseline="0" dirty="0" err="1">
                <a:solidFill>
                  <a:schemeClr val="bg1"/>
                </a:solidFill>
                <a:highlight>
                  <a:srgbClr val="FF0000"/>
                </a:highlight>
                <a:latin typeface="Verdana Pro" panose="020B0604030504040204" pitchFamily="34" charset="0"/>
              </a:rPr>
              <a:t>ποσταλεί</a:t>
            </a:r>
            <a:r>
              <a:rPr lang="el-GR" sz="1200" baseline="0" dirty="0">
                <a:solidFill>
                  <a:schemeClr val="bg1"/>
                </a:solidFill>
                <a:highlight>
                  <a:srgbClr val="FF0000"/>
                </a:highlight>
                <a:latin typeface="Verdana Pro" panose="020B0604030504040204" pitchFamily="34" charset="0"/>
              </a:rPr>
              <a:t> το </a:t>
            </a:r>
            <a:r>
              <a:rPr lang="en-US" sz="1200" baseline="0" dirty="0">
                <a:solidFill>
                  <a:schemeClr val="bg1"/>
                </a:solidFill>
                <a:highlight>
                  <a:srgbClr val="FF0000"/>
                </a:highlight>
                <a:latin typeface="Verdana Pro" panose="020B0604030504040204" pitchFamily="34" charset="0"/>
              </a:rPr>
              <a:t>participant survey </a:t>
            </a:r>
            <a:r>
              <a:rPr lang="el-GR" sz="1200" dirty="0">
                <a:solidFill>
                  <a:schemeClr val="bg1"/>
                </a:solidFill>
                <a:highlight>
                  <a:srgbClr val="FF0000"/>
                </a:highlight>
                <a:latin typeface="Verdana Pro" panose="020B0604030504040204" pitchFamily="34" charset="0"/>
              </a:rPr>
              <a:t>στον συμμετέχοντα</a:t>
            </a:r>
            <a:endParaRPr lang="el-GR" sz="1200" baseline="0" dirty="0">
              <a:solidFill>
                <a:schemeClr val="bg1"/>
              </a:solidFill>
              <a:highlight>
                <a:srgbClr val="FF0000"/>
              </a:highlight>
              <a:latin typeface="Verdana Pro" panose="020B0604030504040204" pitchFamily="34" charset="0"/>
            </a:endParaRPr>
          </a:p>
          <a:p>
            <a:r>
              <a:rPr lang="en-US" sz="1200" dirty="0">
                <a:solidFill>
                  <a:schemeClr val="bg1"/>
                </a:solidFill>
                <a:highlight>
                  <a:srgbClr val="FF0000"/>
                </a:highlight>
                <a:latin typeface="Verdana Pro" panose="020B0604030504040204" pitchFamily="34" charset="0"/>
              </a:rPr>
              <a:t>- </a:t>
            </a:r>
            <a:r>
              <a:rPr lang="el-GR" sz="1200" dirty="0">
                <a:solidFill>
                  <a:schemeClr val="bg1"/>
                </a:solidFill>
                <a:highlight>
                  <a:srgbClr val="FF0000"/>
                </a:highlight>
                <a:latin typeface="Verdana Pro" panose="020B0604030504040204" pitchFamily="34" charset="0"/>
              </a:rPr>
              <a:t>Εμφανιστεί στην ενότητα </a:t>
            </a:r>
            <a:r>
              <a:rPr lang="en-US" sz="1200" dirty="0">
                <a:solidFill>
                  <a:schemeClr val="bg1"/>
                </a:solidFill>
                <a:highlight>
                  <a:srgbClr val="FF0000"/>
                </a:highlight>
                <a:latin typeface="Verdana Pro" panose="020B0604030504040204" pitchFamily="34" charset="0"/>
              </a:rPr>
              <a:t>budget</a:t>
            </a:r>
            <a:r>
              <a:rPr lang="el-GR" sz="1200" dirty="0">
                <a:solidFill>
                  <a:schemeClr val="bg1"/>
                </a:solidFill>
                <a:highlight>
                  <a:srgbClr val="FF0000"/>
                </a:highlight>
                <a:latin typeface="Verdana Pro" panose="020B0604030504040204" pitchFamily="34" charset="0"/>
              </a:rPr>
              <a:t> το ποσό που αντιστοιχεί στην κινητικότητα</a:t>
            </a:r>
          </a:p>
          <a:p>
            <a:r>
              <a:rPr lang="en-US" sz="1200" baseline="0" dirty="0">
                <a:solidFill>
                  <a:schemeClr val="bg1"/>
                </a:solidFill>
                <a:highlight>
                  <a:srgbClr val="FF0000"/>
                </a:highlight>
                <a:latin typeface="Verdana Pro" panose="020B0604030504040204" pitchFamily="34" charset="0"/>
              </a:rPr>
              <a:t>- </a:t>
            </a:r>
            <a:r>
              <a:rPr lang="el-GR" sz="1200" baseline="0" dirty="0">
                <a:solidFill>
                  <a:schemeClr val="bg1"/>
                </a:solidFill>
                <a:highlight>
                  <a:srgbClr val="FF0000"/>
                </a:highlight>
                <a:latin typeface="Verdana Pro" panose="020B0604030504040204" pitchFamily="34" charset="0"/>
              </a:rPr>
              <a:t>Προχωρήσετε</a:t>
            </a:r>
            <a:r>
              <a:rPr lang="el-GR" sz="1200" dirty="0">
                <a:solidFill>
                  <a:schemeClr val="bg1"/>
                </a:solidFill>
                <a:highlight>
                  <a:srgbClr val="FF0000"/>
                </a:highlight>
                <a:latin typeface="Verdana Pro" panose="020B0604030504040204" pitchFamily="34" charset="0"/>
              </a:rPr>
              <a:t> σε υποβολή της τελικής έκθεσης και να κ</a:t>
            </a:r>
            <a:r>
              <a:rPr lang="el-GR" sz="1200" baseline="0" dirty="0">
                <a:solidFill>
                  <a:schemeClr val="bg1"/>
                </a:solidFill>
                <a:highlight>
                  <a:srgbClr val="FF0000"/>
                </a:highlight>
                <a:latin typeface="Verdana Pro" panose="020B0604030504040204" pitchFamily="34" charset="0"/>
              </a:rPr>
              <a:t>λείσετε το σχέδιό σας</a:t>
            </a:r>
            <a:endParaRPr lang="el-GR" sz="1200" dirty="0">
              <a:solidFill>
                <a:schemeClr val="bg1"/>
              </a:solidFill>
              <a:highlight>
                <a:srgbClr val="FF0000"/>
              </a:highlight>
              <a:latin typeface="Verdana Pro" panose="020B0604030504040204" pitchFamily="34" charset="0"/>
            </a:endParaRPr>
          </a:p>
        </p:txBody>
      </p:sp>
      <p:pic>
        <p:nvPicPr>
          <p:cNvPr id="2" name="Picture 1"/>
          <p:cNvPicPr>
            <a:picLocks noChangeAspect="1"/>
          </p:cNvPicPr>
          <p:nvPr/>
        </p:nvPicPr>
        <p:blipFill>
          <a:blip r:embed="rId5"/>
          <a:stretch>
            <a:fillRect/>
          </a:stretch>
        </p:blipFill>
        <p:spPr>
          <a:xfrm>
            <a:off x="421935" y="4498211"/>
            <a:ext cx="9499305" cy="1219815"/>
          </a:xfrm>
          <a:prstGeom prst="rect">
            <a:avLst/>
          </a:prstGeom>
        </p:spPr>
      </p:pic>
      <p:pic>
        <p:nvPicPr>
          <p:cNvPr id="14" name="Picture 13"/>
          <p:cNvPicPr>
            <a:picLocks noChangeAspect="1"/>
          </p:cNvPicPr>
          <p:nvPr/>
        </p:nvPicPr>
        <p:blipFill>
          <a:blip r:embed="rId4"/>
          <a:stretch>
            <a:fillRect/>
          </a:stretch>
        </p:blipFill>
        <p:spPr>
          <a:xfrm>
            <a:off x="8692418" y="4448081"/>
            <a:ext cx="1373547" cy="549684"/>
          </a:xfrm>
          <a:prstGeom prst="rect">
            <a:avLst/>
          </a:prstGeom>
        </p:spPr>
      </p:pic>
      <p:sp>
        <p:nvSpPr>
          <p:cNvPr id="5" name="Rectangle 4">
            <a:extLst>
              <a:ext uri="{FF2B5EF4-FFF2-40B4-BE49-F238E27FC236}">
                <a16:creationId xmlns:a16="http://schemas.microsoft.com/office/drawing/2014/main" id="{9D527FBE-6AA2-49ED-2796-B8E6C8731614}"/>
              </a:ext>
            </a:extLst>
          </p:cNvPr>
          <p:cNvSpPr/>
          <p:nvPr/>
        </p:nvSpPr>
        <p:spPr>
          <a:xfrm>
            <a:off x="1341997" y="4624062"/>
            <a:ext cx="1138250" cy="29934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22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FA5E-0CF5-F098-B8B4-21D0A5A3F005}"/>
            </a:ext>
          </a:extLst>
        </p:cNvPr>
        <p:cNvGrpSpPr/>
        <p:nvPr/>
      </p:nvGrpSpPr>
      <p:grpSpPr>
        <a:xfrm>
          <a:off x="0" y="0"/>
          <a:ext cx="0" cy="0"/>
          <a:chOff x="0" y="0"/>
          <a:chExt cx="0" cy="0"/>
        </a:xfrm>
      </p:grpSpPr>
      <p:sp>
        <p:nvSpPr>
          <p:cNvPr id="7" name="AutoShape 4" descr="Project List 05.jpg">
            <a:extLst>
              <a:ext uri="{FF2B5EF4-FFF2-40B4-BE49-F238E27FC236}">
                <a16:creationId xmlns:a16="http://schemas.microsoft.com/office/drawing/2014/main" id="{877619EC-1EFB-2BDA-B27E-C30EAE2121C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5E85D6D-5AAB-9980-BD0B-A0CE34765758}"/>
              </a:ext>
            </a:extLst>
          </p:cNvPr>
          <p:cNvSpPr/>
          <p:nvPr/>
        </p:nvSpPr>
        <p:spPr>
          <a:xfrm>
            <a:off x="5370653" y="1866507"/>
            <a:ext cx="1088020"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56B8C6-8784-FDF9-E87F-E0189F9F749B}"/>
              </a:ext>
            </a:extLst>
          </p:cNvPr>
          <p:cNvSpPr/>
          <p:nvPr/>
        </p:nvSpPr>
        <p:spPr>
          <a:xfrm>
            <a:off x="4110941" y="5011838"/>
            <a:ext cx="1491205"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B84917-0122-3FE8-956E-E4094D0B34DA}"/>
              </a:ext>
            </a:extLst>
          </p:cNvPr>
          <p:cNvSpPr txBox="1"/>
          <p:nvPr/>
        </p:nvSpPr>
        <p:spPr>
          <a:xfrm flipH="1">
            <a:off x="155575" y="0"/>
            <a:ext cx="11828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Δραστηριότητες Κινητικότητας</a:t>
            </a:r>
            <a:r>
              <a:rPr kumimoji="0" lang="en-US"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(Mobility Activities)</a:t>
            </a:r>
            <a:r>
              <a:rPr kumimoji="0" lang="el-GR"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l-GR"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lang="en-US" b="1">
                <a:solidFill>
                  <a:prstClr val="white"/>
                </a:solidFill>
                <a:latin typeface="Century Gothic" panose="020B0502020202020204" pitchFamily="34" charset="0"/>
                <a:hlinkClick r:id="rId3"/>
              </a:rPr>
              <a:t>Participants Reports</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3198D5E9-470C-76C6-B695-5FB1490BCA09}"/>
              </a:ext>
            </a:extLst>
          </p:cNvPr>
          <p:cNvSpPr txBox="1"/>
          <p:nvPr/>
        </p:nvSpPr>
        <p:spPr>
          <a:xfrm>
            <a:off x="413163" y="5770961"/>
            <a:ext cx="8184185" cy="1015663"/>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Μόλις ολοκληρωθεί  η καταχώρηση κάθε κινητικότητας και είναι σε status </a:t>
            </a:r>
            <a:r>
              <a:rPr kumimoji="0" lang="el-GR" sz="1200" b="0" i="0" u="none" strike="noStrike" kern="1200" cap="none" spc="0" normalizeH="0" baseline="0" noProof="0" dirty="0" err="1">
                <a:ln>
                  <a:noFill/>
                </a:ln>
                <a:solidFill>
                  <a:prstClr val="white"/>
                </a:solidFill>
                <a:effectLst/>
                <a:highlight>
                  <a:srgbClr val="FF0000"/>
                </a:highlight>
                <a:uLnTx/>
                <a:uFillTx/>
                <a:latin typeface="Verdana Pro" panose="020B0604030504040204" pitchFamily="34" charset="0"/>
                <a:ea typeface="+mn-ea"/>
                <a:cs typeface="+mn-cs"/>
              </a:rPr>
              <a:t>completed</a:t>
            </a: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 τότε αποστέλλεται το </a:t>
            </a:r>
            <a:r>
              <a:rPr kumimoji="0" lang="el-GR" sz="1200" b="0" i="0" u="none" strike="noStrike" kern="1200" cap="none" spc="0" normalizeH="0" baseline="0" noProof="0" dirty="0" err="1">
                <a:ln>
                  <a:noFill/>
                </a:ln>
                <a:solidFill>
                  <a:prstClr val="white"/>
                </a:solidFill>
                <a:effectLst/>
                <a:highlight>
                  <a:srgbClr val="FF0000"/>
                </a:highlight>
                <a:uLnTx/>
                <a:uFillTx/>
                <a:latin typeface="Verdana Pro" panose="020B0604030504040204" pitchFamily="34" charset="0"/>
                <a:ea typeface="+mn-ea"/>
                <a:cs typeface="+mn-cs"/>
              </a:rPr>
              <a:t>participant</a:t>
            </a: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 </a:t>
            </a:r>
            <a:r>
              <a:rPr kumimoji="0" lang="el-GR" sz="1200" b="0" i="0" u="none" strike="noStrike" kern="1200" cap="none" spc="0" normalizeH="0" baseline="0" noProof="0" dirty="0" err="1">
                <a:ln>
                  <a:noFill/>
                </a:ln>
                <a:solidFill>
                  <a:prstClr val="white"/>
                </a:solidFill>
                <a:effectLst/>
                <a:highlight>
                  <a:srgbClr val="FF0000"/>
                </a:highlight>
                <a:uLnTx/>
                <a:uFillTx/>
                <a:latin typeface="Verdana Pro" panose="020B0604030504040204" pitchFamily="34" charset="0"/>
                <a:ea typeface="+mn-ea"/>
                <a:cs typeface="+mn-cs"/>
              </a:rPr>
              <a:t>report</a:t>
            </a: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 στον συμμετέχοντα. </a:t>
            </a:r>
            <a:endParaRPr kumimoji="0" lang="en-US"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Από το </a:t>
            </a:r>
            <a:r>
              <a:rPr kumimoji="0" lang="en-US"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Tab “participant report” </a:t>
            </a: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μπορείτε να παρακολουθήσετε κατά πόσο έχουν συμπληρωθεί ή όχι τα </a:t>
            </a:r>
            <a:r>
              <a:rPr kumimoji="0" lang="en-US"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participant reports, </a:t>
            </a:r>
            <a:r>
              <a:rPr kumimoji="0" lang="el-GR"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και να αποστείλετε εκ νέου υπενθύμιση σε περίπτωση που δεν έχουν συμπληρωθεί</a:t>
            </a:r>
            <a:r>
              <a:rPr kumimoji="0" lang="en-US" sz="1200" b="0" i="0" u="none" strike="noStrike" kern="1200" cap="none" spc="0" normalizeH="0" baseline="0" noProof="0" dirty="0">
                <a:ln>
                  <a:noFill/>
                </a:ln>
                <a:solidFill>
                  <a:prstClr val="white"/>
                </a:solidFill>
                <a:effectLst/>
                <a:highlight>
                  <a:srgbClr val="FF0000"/>
                </a:highlight>
                <a:uLnTx/>
                <a:uFillTx/>
                <a:latin typeface="Verdana Pro" panose="020B0604030504040204" pitchFamily="34" charset="0"/>
                <a:ea typeface="+mn-ea"/>
                <a:cs typeface="+mn-cs"/>
              </a:rPr>
              <a:t>.</a:t>
            </a:r>
          </a:p>
        </p:txBody>
      </p:sp>
      <p:sp>
        <p:nvSpPr>
          <p:cNvPr id="9" name="Rectangle 8">
            <a:extLst>
              <a:ext uri="{FF2B5EF4-FFF2-40B4-BE49-F238E27FC236}">
                <a16:creationId xmlns:a16="http://schemas.microsoft.com/office/drawing/2014/main" id="{79197BAF-E448-83AA-5C74-161B19F7E262}"/>
              </a:ext>
            </a:extLst>
          </p:cNvPr>
          <p:cNvSpPr/>
          <p:nvPr/>
        </p:nvSpPr>
        <p:spPr>
          <a:xfrm>
            <a:off x="1914525" y="1152525"/>
            <a:ext cx="635459" cy="204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AI-generated content may be incorrect.">
            <a:extLst>
              <a:ext uri="{FF2B5EF4-FFF2-40B4-BE49-F238E27FC236}">
                <a16:creationId xmlns:a16="http://schemas.microsoft.com/office/drawing/2014/main" id="{89CC9E51-DA7E-2185-11EC-06C8F4802D00}"/>
              </a:ext>
            </a:extLst>
          </p:cNvPr>
          <p:cNvPicPr>
            <a:picLocks noChangeAspect="1"/>
          </p:cNvPicPr>
          <p:nvPr/>
        </p:nvPicPr>
        <p:blipFill>
          <a:blip r:embed="rId4"/>
          <a:stretch>
            <a:fillRect/>
          </a:stretch>
        </p:blipFill>
        <p:spPr>
          <a:xfrm>
            <a:off x="0" y="757085"/>
            <a:ext cx="12192000" cy="5032196"/>
          </a:xfrm>
          <a:prstGeom prst="rect">
            <a:avLst/>
          </a:prstGeom>
        </p:spPr>
      </p:pic>
      <p:sp>
        <p:nvSpPr>
          <p:cNvPr id="14" name="Rounded Rectangle 17">
            <a:extLst>
              <a:ext uri="{FF2B5EF4-FFF2-40B4-BE49-F238E27FC236}">
                <a16:creationId xmlns:a16="http://schemas.microsoft.com/office/drawing/2014/main" id="{C7886C93-4495-D0EA-AB31-A43076A2C388}"/>
              </a:ext>
            </a:extLst>
          </p:cNvPr>
          <p:cNvSpPr/>
          <p:nvPr/>
        </p:nvSpPr>
        <p:spPr>
          <a:xfrm>
            <a:off x="4720806" y="4259006"/>
            <a:ext cx="2750388" cy="15869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7">
            <a:extLst>
              <a:ext uri="{FF2B5EF4-FFF2-40B4-BE49-F238E27FC236}">
                <a16:creationId xmlns:a16="http://schemas.microsoft.com/office/drawing/2014/main" id="{13892250-37F2-8C4D-C5BF-923F6BBC2FB9}"/>
              </a:ext>
            </a:extLst>
          </p:cNvPr>
          <p:cNvSpPr/>
          <p:nvPr/>
        </p:nvSpPr>
        <p:spPr>
          <a:xfrm>
            <a:off x="4720806" y="4651565"/>
            <a:ext cx="2750388" cy="15869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F81E4174-0AC3-F7E7-1219-6E3DF176A233}"/>
              </a:ext>
            </a:extLst>
          </p:cNvPr>
          <p:cNvPicPr>
            <a:picLocks noChangeAspect="1"/>
          </p:cNvPicPr>
          <p:nvPr/>
        </p:nvPicPr>
        <p:blipFill>
          <a:blip r:embed="rId5"/>
          <a:stretch>
            <a:fillRect/>
          </a:stretch>
        </p:blipFill>
        <p:spPr>
          <a:xfrm>
            <a:off x="3491118" y="1785546"/>
            <a:ext cx="1713124" cy="621846"/>
          </a:xfrm>
          <a:prstGeom prst="rect">
            <a:avLst/>
          </a:prstGeom>
        </p:spPr>
      </p:pic>
      <p:sp>
        <p:nvSpPr>
          <p:cNvPr id="20" name="Rounded Rectangle 17">
            <a:extLst>
              <a:ext uri="{FF2B5EF4-FFF2-40B4-BE49-F238E27FC236}">
                <a16:creationId xmlns:a16="http://schemas.microsoft.com/office/drawing/2014/main" id="{F7784DDC-7679-1969-43D4-2D0C93F4341D}"/>
              </a:ext>
            </a:extLst>
          </p:cNvPr>
          <p:cNvSpPr/>
          <p:nvPr/>
        </p:nvSpPr>
        <p:spPr>
          <a:xfrm>
            <a:off x="2620265" y="1203790"/>
            <a:ext cx="635459" cy="204036"/>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DA09295-43B2-67A4-434F-83C506EEDEC3}"/>
              </a:ext>
            </a:extLst>
          </p:cNvPr>
          <p:cNvSpPr/>
          <p:nvPr/>
        </p:nvSpPr>
        <p:spPr>
          <a:xfrm>
            <a:off x="8899799" y="2804056"/>
            <a:ext cx="3292201" cy="2851165"/>
          </a:xfrm>
          <a:prstGeom prst="rect">
            <a:avLst/>
          </a:prstGeom>
          <a:ln>
            <a:solidFill>
              <a:schemeClr val="accent1"/>
            </a:solidFill>
          </a:ln>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Participant report Request sent</a:t>
            </a:r>
            <a:r>
              <a:rPr kumimoji="0" lang="en-US" sz="11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 </a:t>
            </a:r>
            <a:r>
              <a:rPr kumimoji="0" lang="el-GR" sz="11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εστάλη πρόσκληση μέσω </a:t>
            </a:r>
            <a:r>
              <a:rPr kumimoji="0" lang="en-US" sz="11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email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1" dirty="0">
                <a:solidFill>
                  <a:prstClr val="black">
                    <a:lumMod val="75000"/>
                    <a:lumOff val="25000"/>
                  </a:prstClr>
                </a:solidFill>
                <a:latin typeface="Verdana" panose="020B0604030504040204" pitchFamily="34" charset="0"/>
                <a:ea typeface="Verdana" panose="020B0604030504040204" pitchFamily="34" charset="0"/>
              </a:rPr>
              <a:t>Automatic Reminder sent </a:t>
            </a:r>
            <a:r>
              <a:rPr lang="en-US" sz="1100" dirty="0">
                <a:solidFill>
                  <a:prstClr val="black">
                    <a:lumMod val="75000"/>
                    <a:lumOff val="25000"/>
                  </a:prstClr>
                </a:solidFill>
                <a:latin typeface="Verdana" panose="020B0604030504040204" pitchFamily="34" charset="0"/>
                <a:ea typeface="Verdana" panose="020B0604030504040204" pitchFamily="34" charset="0"/>
              </a:rPr>
              <a:t>– </a:t>
            </a:r>
            <a:r>
              <a:rPr lang="el-GR" sz="1100" dirty="0">
                <a:solidFill>
                  <a:prstClr val="black">
                    <a:lumMod val="75000"/>
                    <a:lumOff val="25000"/>
                  </a:prstClr>
                </a:solidFill>
                <a:latin typeface="Verdana" panose="020B0604030504040204" pitchFamily="34" charset="0"/>
                <a:ea typeface="Verdana" panose="020B0604030504040204" pitchFamily="34" charset="0"/>
              </a:rPr>
              <a:t>εστάλη υπενθύμιση αυτόματα μέσω </a:t>
            </a:r>
            <a:r>
              <a:rPr lang="en-US" sz="1100" dirty="0">
                <a:solidFill>
                  <a:prstClr val="black">
                    <a:lumMod val="75000"/>
                    <a:lumOff val="25000"/>
                  </a:prstClr>
                </a:solidFill>
                <a:latin typeface="Verdana" panose="020B0604030504040204" pitchFamily="34" charset="0"/>
                <a:ea typeface="Verdana" panose="020B0604030504040204" pitchFamily="34" charset="0"/>
              </a:rPr>
              <a:t>email </a:t>
            </a:r>
            <a:r>
              <a:rPr lang="el-GR" sz="1100" dirty="0">
                <a:solidFill>
                  <a:prstClr val="black">
                    <a:lumMod val="75000"/>
                    <a:lumOff val="25000"/>
                  </a:prstClr>
                </a:solidFill>
                <a:latin typeface="Verdana" panose="020B0604030504040204" pitchFamily="34" charset="0"/>
                <a:ea typeface="Verdana" panose="020B0604030504040204" pitchFamily="34" charset="0"/>
              </a:rPr>
              <a:t>από το σύστημα. </a:t>
            </a:r>
            <a:endParaRPr kumimoji="0" lang="en-US" sz="11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285750" indent="-285750">
              <a:lnSpc>
                <a:spcPct val="150000"/>
              </a:lnSpc>
              <a:buFont typeface="Arial" panose="020B0604020202020204" pitchFamily="34" charset="0"/>
              <a:buChar char="•"/>
              <a:defRPr/>
            </a:pPr>
            <a:r>
              <a:rPr lang="en-US" sz="1100" b="1" dirty="0">
                <a:solidFill>
                  <a:prstClr val="black">
                    <a:lumMod val="75000"/>
                    <a:lumOff val="25000"/>
                  </a:prstClr>
                </a:solidFill>
                <a:latin typeface="Verdana" panose="020B0604030504040204" pitchFamily="34" charset="0"/>
                <a:ea typeface="Verdana" panose="020B0604030504040204" pitchFamily="34" charset="0"/>
              </a:rPr>
              <a:t>Participants Rep</a:t>
            </a:r>
            <a:r>
              <a:rPr lang="en-GB" sz="1100" b="1" dirty="0">
                <a:solidFill>
                  <a:prstClr val="black">
                    <a:lumMod val="75000"/>
                    <a:lumOff val="25000"/>
                  </a:prstClr>
                </a:solidFill>
                <a:latin typeface="Verdana" panose="020B0604030504040204" pitchFamily="34" charset="0"/>
                <a:ea typeface="Verdana" panose="020B0604030504040204" pitchFamily="34" charset="0"/>
              </a:rPr>
              <a:t>o</a:t>
            </a:r>
            <a:r>
              <a:rPr lang="en-US" sz="1100" b="1" dirty="0">
                <a:solidFill>
                  <a:prstClr val="black">
                    <a:lumMod val="75000"/>
                    <a:lumOff val="25000"/>
                  </a:prstClr>
                </a:solidFill>
                <a:latin typeface="Verdana" panose="020B0604030504040204" pitchFamily="34" charset="0"/>
                <a:ea typeface="Verdana" panose="020B0604030504040204" pitchFamily="34" charset="0"/>
              </a:rPr>
              <a:t>rt Submitted</a:t>
            </a:r>
            <a:r>
              <a:rPr lang="en-US" sz="1100" dirty="0">
                <a:solidFill>
                  <a:prstClr val="black">
                    <a:lumMod val="75000"/>
                    <a:lumOff val="25000"/>
                  </a:prstClr>
                </a:solidFill>
                <a:latin typeface="Verdana" panose="020B0604030504040204" pitchFamily="34" charset="0"/>
                <a:ea typeface="Verdana" panose="020B0604030504040204" pitchFamily="34" charset="0"/>
              </a:rPr>
              <a:t> – </a:t>
            </a:r>
            <a:r>
              <a:rPr lang="el-GR" sz="1100" dirty="0">
                <a:solidFill>
                  <a:prstClr val="black">
                    <a:lumMod val="75000"/>
                    <a:lumOff val="25000"/>
                  </a:prstClr>
                </a:solidFill>
                <a:latin typeface="Verdana" panose="020B0604030504040204" pitchFamily="34" charset="0"/>
                <a:ea typeface="Verdana" panose="020B0604030504040204" pitchFamily="34" charset="0"/>
              </a:rPr>
              <a:t>το </a:t>
            </a:r>
            <a:r>
              <a:rPr lang="en-GB" sz="1100" dirty="0">
                <a:solidFill>
                  <a:prstClr val="black">
                    <a:lumMod val="75000"/>
                    <a:lumOff val="25000"/>
                  </a:prstClr>
                </a:solidFill>
                <a:latin typeface="Verdana" panose="020B0604030504040204" pitchFamily="34" charset="0"/>
                <a:ea typeface="Verdana" panose="020B0604030504040204" pitchFamily="34" charset="0"/>
              </a:rPr>
              <a:t>participant survey </a:t>
            </a:r>
            <a:r>
              <a:rPr lang="el-GR" sz="1100" dirty="0">
                <a:solidFill>
                  <a:prstClr val="black">
                    <a:lumMod val="75000"/>
                    <a:lumOff val="25000"/>
                  </a:prstClr>
                </a:solidFill>
                <a:latin typeface="Verdana" panose="020B0604030504040204" pitchFamily="34" charset="0"/>
                <a:ea typeface="Verdana" panose="020B0604030504040204" pitchFamily="34" charset="0"/>
              </a:rPr>
              <a:t>έχει υποβληθεί</a:t>
            </a:r>
            <a:endParaRPr kumimoji="0" lang="en-US" sz="110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a:p>
            <a:pPr marL="285750" indent="-285750">
              <a:lnSpc>
                <a:spcPct val="150000"/>
              </a:lnSpc>
              <a:buFont typeface="Arial" panose="020B0604020202020204" pitchFamily="34" charset="0"/>
              <a:buChar char="•"/>
              <a:defRPr/>
            </a:pPr>
            <a:r>
              <a:rPr lang="en-US" sz="1100" b="1" dirty="0">
                <a:solidFill>
                  <a:prstClr val="black">
                    <a:lumMod val="75000"/>
                    <a:lumOff val="25000"/>
                  </a:prstClr>
                </a:solidFill>
                <a:latin typeface="Verdana" panose="020B0604030504040204" pitchFamily="34" charset="0"/>
                <a:ea typeface="Verdana" panose="020B0604030504040204" pitchFamily="34" charset="0"/>
              </a:rPr>
              <a:t>Resend </a:t>
            </a:r>
            <a:r>
              <a:rPr lang="el-GR" sz="1100" b="1" dirty="0">
                <a:solidFill>
                  <a:prstClr val="black">
                    <a:lumMod val="75000"/>
                    <a:lumOff val="25000"/>
                  </a:prstClr>
                </a:solidFill>
                <a:latin typeface="Verdana" panose="020B0604030504040204" pitchFamily="34" charset="0"/>
                <a:ea typeface="Verdana" panose="020B0604030504040204" pitchFamily="34" charset="0"/>
              </a:rPr>
              <a:t>Ι</a:t>
            </a:r>
            <a:r>
              <a:rPr lang="en-US" sz="1100" b="1" dirty="0" err="1">
                <a:solidFill>
                  <a:prstClr val="black">
                    <a:lumMod val="75000"/>
                    <a:lumOff val="25000"/>
                  </a:prstClr>
                </a:solidFill>
                <a:latin typeface="Verdana" panose="020B0604030504040204" pitchFamily="34" charset="0"/>
                <a:ea typeface="Verdana" panose="020B0604030504040204" pitchFamily="34" charset="0"/>
              </a:rPr>
              <a:t>nvitation</a:t>
            </a:r>
            <a:r>
              <a:rPr lang="en-US" sz="1100" b="1" dirty="0">
                <a:solidFill>
                  <a:prstClr val="black">
                    <a:lumMod val="75000"/>
                    <a:lumOff val="25000"/>
                  </a:prstClr>
                </a:solidFill>
                <a:latin typeface="Verdana" panose="020B0604030504040204" pitchFamily="34" charset="0"/>
                <a:ea typeface="Verdana" panose="020B0604030504040204" pitchFamily="34" charset="0"/>
              </a:rPr>
              <a:t> </a:t>
            </a:r>
            <a:r>
              <a:rPr lang="en-US" sz="1100" dirty="0">
                <a:solidFill>
                  <a:prstClr val="black">
                    <a:lumMod val="75000"/>
                    <a:lumOff val="25000"/>
                  </a:prstClr>
                </a:solidFill>
                <a:latin typeface="Verdana" panose="020B0604030504040204" pitchFamily="34" charset="0"/>
                <a:ea typeface="Verdana" panose="020B0604030504040204" pitchFamily="34" charset="0"/>
              </a:rPr>
              <a:t>– </a:t>
            </a:r>
            <a:r>
              <a:rPr lang="el-GR" sz="1100" dirty="0">
                <a:solidFill>
                  <a:prstClr val="black">
                    <a:lumMod val="75000"/>
                    <a:lumOff val="25000"/>
                  </a:prstClr>
                </a:solidFill>
                <a:latin typeface="Verdana" panose="020B0604030504040204" pitchFamily="34" charset="0"/>
                <a:ea typeface="Verdana" panose="020B0604030504040204" pitchFamily="34" charset="0"/>
              </a:rPr>
              <a:t>στέλνεται ξανά υπενθύμιση από τον οργανισμό για την συμπλήρωση του </a:t>
            </a:r>
            <a:r>
              <a:rPr lang="en-US" sz="1100" dirty="0">
                <a:solidFill>
                  <a:prstClr val="black">
                    <a:lumMod val="75000"/>
                    <a:lumOff val="25000"/>
                  </a:prstClr>
                </a:solidFill>
                <a:latin typeface="Verdana" panose="020B0604030504040204" pitchFamily="34" charset="0"/>
                <a:ea typeface="Verdana" panose="020B0604030504040204" pitchFamily="34" charset="0"/>
              </a:rPr>
              <a:t>report</a:t>
            </a:r>
            <a:r>
              <a:rPr lang="el-GR" sz="1100" dirty="0">
                <a:solidFill>
                  <a:prstClr val="black">
                    <a:lumMod val="75000"/>
                    <a:lumOff val="25000"/>
                  </a:prstClr>
                </a:solidFill>
                <a:latin typeface="Verdana" panose="020B0604030504040204" pitchFamily="34" charset="0"/>
                <a:ea typeface="Verdana" panose="020B0604030504040204" pitchFamily="34" charset="0"/>
              </a:rPr>
              <a:t> και το </a:t>
            </a:r>
            <a:r>
              <a:rPr lang="en-US" sz="1100" dirty="0">
                <a:solidFill>
                  <a:prstClr val="black">
                    <a:lumMod val="75000"/>
                    <a:lumOff val="25000"/>
                  </a:prstClr>
                </a:solidFill>
                <a:latin typeface="Verdana" panose="020B0604030504040204" pitchFamily="34" charset="0"/>
                <a:ea typeface="Verdana" panose="020B0604030504040204" pitchFamily="34" charset="0"/>
              </a:rPr>
              <a:t>status </a:t>
            </a:r>
            <a:r>
              <a:rPr lang="el-GR" sz="1100" dirty="0">
                <a:solidFill>
                  <a:prstClr val="black">
                    <a:lumMod val="75000"/>
                    <a:lumOff val="25000"/>
                  </a:prstClr>
                </a:solidFill>
                <a:latin typeface="Verdana" panose="020B0604030504040204" pitchFamily="34" charset="0"/>
                <a:ea typeface="Verdana" panose="020B0604030504040204" pitchFamily="34" charset="0"/>
              </a:rPr>
              <a:t>αλλάζει σε </a:t>
            </a:r>
            <a:r>
              <a:rPr lang="en-US" sz="1100" b="1" dirty="0">
                <a:solidFill>
                  <a:prstClr val="black">
                    <a:lumMod val="75000"/>
                    <a:lumOff val="25000"/>
                  </a:prstClr>
                </a:solidFill>
                <a:latin typeface="Verdana" panose="020B0604030504040204" pitchFamily="34" charset="0"/>
                <a:ea typeface="Verdana" panose="020B0604030504040204" pitchFamily="34" charset="0"/>
              </a:rPr>
              <a:t>Manual reminder sent</a:t>
            </a:r>
            <a:endParaRPr lang="el-GR" sz="1100" b="1" dirty="0">
              <a:solidFill>
                <a:prstClr val="black">
                  <a:lumMod val="75000"/>
                  <a:lumOff val="25000"/>
                </a:prst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1062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190337" y="60190"/>
            <a:ext cx="106840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1" dirty="0">
                <a:solidFill>
                  <a:schemeClr val="bg1"/>
                </a:solidFill>
                <a:latin typeface="Century Gothic" panose="020B0502020202020204" pitchFamily="34" charset="0"/>
              </a:rPr>
              <a:t>Διευκρινήσεις σχετικά με Κινητικότητες (</a:t>
            </a:r>
            <a:r>
              <a:rPr lang="en-US" sz="2800" b="1" dirty="0">
                <a:solidFill>
                  <a:schemeClr val="bg1"/>
                </a:solidFill>
                <a:latin typeface="Century Gothic" panose="020B0502020202020204" pitchFamily="34" charset="0"/>
              </a:rPr>
              <a:t>1</a:t>
            </a:r>
            <a:r>
              <a:rPr lang="el-GR" sz="2800" b="1" dirty="0">
                <a:solidFill>
                  <a:schemeClr val="bg1"/>
                </a:solidFill>
                <a:latin typeface="Century Gothic" panose="020B0502020202020204" pitchFamily="34" charset="0"/>
              </a:rPr>
              <a:t>/</a:t>
            </a:r>
            <a:r>
              <a:rPr lang="en-US" sz="2800" b="1" dirty="0">
                <a:solidFill>
                  <a:schemeClr val="bg1"/>
                </a:solidFill>
                <a:latin typeface="Century Gothic" panose="020B0502020202020204" pitchFamily="34" charset="0"/>
              </a:rPr>
              <a:t>2</a:t>
            </a:r>
            <a:r>
              <a:rPr lang="el-GR" sz="28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sp>
        <p:nvSpPr>
          <p:cNvPr id="3" name="Rectangle 2"/>
          <p:cNvSpPr/>
          <p:nvPr/>
        </p:nvSpPr>
        <p:spPr>
          <a:xfrm>
            <a:off x="386366" y="772668"/>
            <a:ext cx="11694017" cy="45179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Participant Report </a:t>
            </a:r>
            <a:r>
              <a:rPr kumimoji="0" lang="en-US" sz="1800" b="0" i="0" u="none" strike="noStrike" kern="1200" cap="none" spc="0" normalizeH="0" baseline="0" noProof="0">
                <a:ln>
                  <a:noFill/>
                </a:ln>
                <a:solidFill>
                  <a:srgbClr val="ED7D31">
                    <a:lumMod val="75000"/>
                  </a:srgbClr>
                </a:solidFill>
                <a:effectLst/>
                <a:uLnTx/>
                <a:uFillTx/>
                <a:latin typeface="Verdana" panose="020B0604030504040204" pitchFamily="34" charset="0"/>
                <a:ea typeface="Verdana" panose="020B0604030504040204" pitchFamily="34" charset="0"/>
                <a:cs typeface="+mn-cs"/>
              </a:rPr>
              <a:t>– </a:t>
            </a:r>
            <a:r>
              <a:rPr kumimoji="0" lang="el-GR" sz="1800" b="0" i="0" u="none" strike="noStrike" kern="1200" cap="none" spc="0" normalizeH="0" baseline="0" noProof="0">
                <a:ln>
                  <a:noFill/>
                </a:ln>
                <a:solidFill>
                  <a:srgbClr val="ED7D31">
                    <a:lumMod val="75000"/>
                  </a:srgbClr>
                </a:solidFill>
                <a:effectLst/>
                <a:uLnTx/>
                <a:uFillTx/>
                <a:latin typeface="Verdana" panose="020B0604030504040204" pitchFamily="34" charset="0"/>
                <a:ea typeface="Verdana" panose="020B0604030504040204" pitchFamily="34" charset="0"/>
                <a:cs typeface="+mn-cs"/>
              </a:rPr>
              <a:t>Έκθεση Συμμετέχοντα: </a:t>
            </a:r>
          </a:p>
        </p:txBody>
      </p:sp>
      <p:graphicFrame>
        <p:nvGraphicFramePr>
          <p:cNvPr id="6" name="Diagram 5"/>
          <p:cNvGraphicFramePr/>
          <p:nvPr>
            <p:extLst>
              <p:ext uri="{D42A27DB-BD31-4B8C-83A1-F6EECF244321}">
                <p14:modId xmlns:p14="http://schemas.microsoft.com/office/powerpoint/2010/main" val="356105230"/>
              </p:ext>
            </p:extLst>
          </p:nvPr>
        </p:nvGraphicFramePr>
        <p:xfrm>
          <a:off x="223714" y="1220190"/>
          <a:ext cx="9726289" cy="56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35056288-E719-062B-4A1C-7919CE18ACD2}"/>
              </a:ext>
            </a:extLst>
          </p:cNvPr>
          <p:cNvSpPr/>
          <p:nvPr/>
        </p:nvSpPr>
        <p:spPr>
          <a:xfrm>
            <a:off x="10080133" y="1809750"/>
            <a:ext cx="2000250" cy="302895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a:solidFill>
                  <a:schemeClr val="bg1"/>
                </a:solidFill>
              </a:rPr>
              <a:t>ΠΡΟΣΟΧΗ!</a:t>
            </a:r>
          </a:p>
          <a:p>
            <a:pPr algn="ctr"/>
            <a:endParaRPr lang="el-GR" b="1">
              <a:solidFill>
                <a:schemeClr val="bg1"/>
              </a:solidFill>
            </a:endParaRPr>
          </a:p>
          <a:p>
            <a:pPr algn="ctr"/>
            <a:r>
              <a:rPr lang="el-GR" i="1"/>
              <a:t>Εάν υπάρχει τεχνικό θέμα ενημερώνετε έγκαιρα την ΕΥ και όχι μετά την υποβολή της τελικής έκθεσης </a:t>
            </a:r>
            <a:endParaRPr lang="en-US" i="1"/>
          </a:p>
        </p:txBody>
      </p:sp>
    </p:spTree>
    <p:extLst>
      <p:ext uri="{BB962C8B-B14F-4D97-AF65-F5344CB8AC3E}">
        <p14:creationId xmlns:p14="http://schemas.microsoft.com/office/powerpoint/2010/main" val="219390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07973" y="34603"/>
            <a:ext cx="11655426" cy="523220"/>
          </a:xfrm>
          <a:prstGeom prst="rect">
            <a:avLst/>
          </a:prstGeom>
          <a:noFill/>
        </p:spPr>
        <p:txBody>
          <a:bodyPr wrap="square" rtlCol="0">
            <a:spAutoFit/>
          </a:bodyPr>
          <a:lstStyle/>
          <a:p>
            <a:pPr lvl="0">
              <a:defRPr/>
            </a:pPr>
            <a:r>
              <a:rPr lang="el-GR" sz="2800" b="1" dirty="0">
                <a:solidFill>
                  <a:schemeClr val="bg1"/>
                </a:solidFill>
                <a:latin typeface="Century Gothic" panose="020B0502020202020204" pitchFamily="34" charset="0"/>
                <a:ea typeface="Roboto" panose="02000000000000000000" pitchFamily="2" charset="0"/>
              </a:rPr>
              <a:t>Μεικτά Εντατικά Προγράμματα </a:t>
            </a:r>
            <a:r>
              <a:rPr lang="en-US" sz="2800" b="1" dirty="0">
                <a:solidFill>
                  <a:schemeClr val="bg1"/>
                </a:solidFill>
                <a:latin typeface="Century Gothic" panose="020B0502020202020204" pitchFamily="34" charset="0"/>
              </a:rPr>
              <a:t>(Blended Intensive </a:t>
            </a:r>
            <a:r>
              <a:rPr lang="en-US" sz="2800" b="1" dirty="0" err="1">
                <a:solidFill>
                  <a:schemeClr val="bg1"/>
                </a:solidFill>
                <a:latin typeface="Century Gothic" panose="020B0502020202020204" pitchFamily="34" charset="0"/>
              </a:rPr>
              <a:t>Programmes</a:t>
            </a:r>
            <a:r>
              <a:rPr lang="en-US" sz="28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5370653" y="1866507"/>
            <a:ext cx="1088020"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862E9B0-F67E-728C-A1F3-4CE0D40D4833}"/>
              </a:ext>
            </a:extLst>
          </p:cNvPr>
          <p:cNvSpPr/>
          <p:nvPr/>
        </p:nvSpPr>
        <p:spPr>
          <a:xfrm>
            <a:off x="1858578" y="1111185"/>
            <a:ext cx="1078030" cy="1767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10;&#10;AI-generated content may be incorrect.">
            <a:extLst>
              <a:ext uri="{FF2B5EF4-FFF2-40B4-BE49-F238E27FC236}">
                <a16:creationId xmlns:a16="http://schemas.microsoft.com/office/drawing/2014/main" id="{BB01ADBB-A6B6-6BAD-318E-6767CE1E37E0}"/>
              </a:ext>
            </a:extLst>
          </p:cNvPr>
          <p:cNvPicPr>
            <a:picLocks noChangeAspect="1"/>
          </p:cNvPicPr>
          <p:nvPr/>
        </p:nvPicPr>
        <p:blipFill>
          <a:blip r:embed="rId3"/>
          <a:stretch>
            <a:fillRect/>
          </a:stretch>
        </p:blipFill>
        <p:spPr>
          <a:xfrm>
            <a:off x="0" y="1140041"/>
            <a:ext cx="12192000" cy="4577917"/>
          </a:xfrm>
          <a:prstGeom prst="rect">
            <a:avLst/>
          </a:prstGeom>
        </p:spPr>
      </p:pic>
      <p:sp>
        <p:nvSpPr>
          <p:cNvPr id="13" name="Rounded Rectangle 17">
            <a:extLst>
              <a:ext uri="{FF2B5EF4-FFF2-40B4-BE49-F238E27FC236}">
                <a16:creationId xmlns:a16="http://schemas.microsoft.com/office/drawing/2014/main" id="{70E4F080-1B28-40D6-15DB-10EE744A7D64}"/>
              </a:ext>
            </a:extLst>
          </p:cNvPr>
          <p:cNvSpPr/>
          <p:nvPr/>
        </p:nvSpPr>
        <p:spPr>
          <a:xfrm>
            <a:off x="2109686" y="3925956"/>
            <a:ext cx="1822234" cy="136740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7">
            <a:extLst>
              <a:ext uri="{FF2B5EF4-FFF2-40B4-BE49-F238E27FC236}">
                <a16:creationId xmlns:a16="http://schemas.microsoft.com/office/drawing/2014/main" id="{5BA3768F-FB27-98EB-6B66-5FD7BCD99BA3}"/>
              </a:ext>
            </a:extLst>
          </p:cNvPr>
          <p:cNvSpPr/>
          <p:nvPr/>
        </p:nvSpPr>
        <p:spPr>
          <a:xfrm>
            <a:off x="8717280" y="3925956"/>
            <a:ext cx="1564640" cy="41236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7">
            <a:extLst>
              <a:ext uri="{FF2B5EF4-FFF2-40B4-BE49-F238E27FC236}">
                <a16:creationId xmlns:a16="http://schemas.microsoft.com/office/drawing/2014/main" id="{54034003-EAD9-82F1-A05F-C3343D5E64D4}"/>
              </a:ext>
            </a:extLst>
          </p:cNvPr>
          <p:cNvSpPr/>
          <p:nvPr/>
        </p:nvSpPr>
        <p:spPr>
          <a:xfrm>
            <a:off x="2539999" y="1547686"/>
            <a:ext cx="820045" cy="228480"/>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AFDFC2B-1C23-C66A-A0D0-CA24E44F7FD6}"/>
              </a:ext>
            </a:extLst>
          </p:cNvPr>
          <p:cNvPicPr>
            <a:picLocks noChangeAspect="1"/>
          </p:cNvPicPr>
          <p:nvPr/>
        </p:nvPicPr>
        <p:blipFill>
          <a:blip r:embed="rId4"/>
          <a:stretch>
            <a:fillRect/>
          </a:stretch>
        </p:blipFill>
        <p:spPr>
          <a:xfrm>
            <a:off x="0" y="3428999"/>
            <a:ext cx="1910080" cy="574041"/>
          </a:xfrm>
          <a:prstGeom prst="rect">
            <a:avLst/>
          </a:prstGeom>
        </p:spPr>
      </p:pic>
    </p:spTree>
    <p:extLst>
      <p:ext uri="{BB962C8B-B14F-4D97-AF65-F5344CB8AC3E}">
        <p14:creationId xmlns:p14="http://schemas.microsoft.com/office/powerpoint/2010/main" val="513003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F101-FC5D-9B28-B9E6-5CA76C4858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15E2F5-87EE-6C43-2A8B-EF064CFC63C9}"/>
              </a:ext>
            </a:extLst>
          </p:cNvPr>
          <p:cNvSpPr txBox="1"/>
          <p:nvPr/>
        </p:nvSpPr>
        <p:spPr>
          <a:xfrm flipH="1">
            <a:off x="307973" y="34603"/>
            <a:ext cx="11655426" cy="523220"/>
          </a:xfrm>
          <a:prstGeom prst="rect">
            <a:avLst/>
          </a:prstGeom>
          <a:noFill/>
        </p:spPr>
        <p:txBody>
          <a:bodyPr wrap="square" rtlCol="0">
            <a:spAutoFit/>
          </a:bodyPr>
          <a:lstStyle/>
          <a:p>
            <a:pPr lvl="0">
              <a:defRPr/>
            </a:pPr>
            <a:r>
              <a:rPr lang="el-GR" sz="2800" b="1" dirty="0">
                <a:solidFill>
                  <a:schemeClr val="bg1"/>
                </a:solidFill>
                <a:latin typeface="Century Gothic" panose="020B0502020202020204" pitchFamily="34" charset="0"/>
                <a:ea typeface="Roboto" panose="02000000000000000000" pitchFamily="2" charset="0"/>
              </a:rPr>
              <a:t>Μεικτά Εντατικά Προγράμματα </a:t>
            </a:r>
            <a:r>
              <a:rPr lang="en-US" sz="2800" b="1" dirty="0">
                <a:solidFill>
                  <a:schemeClr val="bg1"/>
                </a:solidFill>
                <a:latin typeface="Century Gothic" panose="020B0502020202020204" pitchFamily="34" charset="0"/>
              </a:rPr>
              <a:t>(Blended Intensive </a:t>
            </a:r>
            <a:r>
              <a:rPr lang="en-US" sz="2800" b="1" dirty="0" err="1">
                <a:solidFill>
                  <a:schemeClr val="bg1"/>
                </a:solidFill>
                <a:latin typeface="Century Gothic" panose="020B0502020202020204" pitchFamily="34" charset="0"/>
              </a:rPr>
              <a:t>Programmes</a:t>
            </a:r>
            <a:r>
              <a:rPr lang="en-US" sz="28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sp>
        <p:nvSpPr>
          <p:cNvPr id="7" name="AutoShape 4" descr="Project List 05.jpg">
            <a:extLst>
              <a:ext uri="{FF2B5EF4-FFF2-40B4-BE49-F238E27FC236}">
                <a16:creationId xmlns:a16="http://schemas.microsoft.com/office/drawing/2014/main" id="{1C0FF0EF-E3E7-54FE-D8E1-6F85E5CA3A1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D4CA5F9-6B16-4D12-D18E-F6B5DA403451}"/>
              </a:ext>
            </a:extLst>
          </p:cNvPr>
          <p:cNvSpPr/>
          <p:nvPr/>
        </p:nvSpPr>
        <p:spPr>
          <a:xfrm>
            <a:off x="5370653" y="1866507"/>
            <a:ext cx="1088020" cy="187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DF16C4D-CCF1-67B3-7086-1898D235BB59}"/>
              </a:ext>
            </a:extLst>
          </p:cNvPr>
          <p:cNvSpPr/>
          <p:nvPr/>
        </p:nvSpPr>
        <p:spPr>
          <a:xfrm>
            <a:off x="1858578" y="1111185"/>
            <a:ext cx="1078030" cy="1767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0D1248-F8F5-1717-A5E9-A3DD9541F961}"/>
              </a:ext>
            </a:extLst>
          </p:cNvPr>
          <p:cNvSpPr txBox="1"/>
          <p:nvPr/>
        </p:nvSpPr>
        <p:spPr>
          <a:xfrm>
            <a:off x="7792721" y="1722498"/>
            <a:ext cx="4287519" cy="2616101"/>
          </a:xfrm>
          <a:prstGeom prst="rect">
            <a:avLst/>
          </a:prstGeom>
          <a:noFill/>
        </p:spPr>
        <p:txBody>
          <a:bodyPr wrap="square">
            <a:spAutoFit/>
          </a:bodyPr>
          <a:lstStyle/>
          <a:p>
            <a:pPr algn="l">
              <a:spcBef>
                <a:spcPts val="750"/>
              </a:spcBef>
              <a:buNone/>
            </a:pPr>
            <a:r>
              <a:rPr lang="en-US" b="0" i="0" dirty="0">
                <a:solidFill>
                  <a:srgbClr val="172B4D"/>
                </a:solidFill>
                <a:effectLst/>
                <a:latin typeface="-apple-system"/>
              </a:rPr>
              <a:t>The </a:t>
            </a:r>
            <a:r>
              <a:rPr lang="en-US" b="1" i="0" dirty="0">
                <a:solidFill>
                  <a:srgbClr val="172B4D"/>
                </a:solidFill>
                <a:effectLst/>
                <a:latin typeface="-apple-system"/>
              </a:rPr>
              <a:t>Blended Intensive </a:t>
            </a:r>
            <a:r>
              <a:rPr lang="en-US" b="1" i="0" dirty="0" err="1">
                <a:solidFill>
                  <a:srgbClr val="172B4D"/>
                </a:solidFill>
                <a:effectLst/>
                <a:latin typeface="-apple-system"/>
              </a:rPr>
              <a:t>Programmes</a:t>
            </a:r>
            <a:r>
              <a:rPr lang="en-US" b="1" i="0" dirty="0">
                <a:solidFill>
                  <a:srgbClr val="172B4D"/>
                </a:solidFill>
                <a:effectLst/>
                <a:latin typeface="-apple-system"/>
              </a:rPr>
              <a:t> (BIPs)</a:t>
            </a:r>
            <a:r>
              <a:rPr lang="en-US" b="0" i="0" dirty="0">
                <a:solidFill>
                  <a:srgbClr val="172B4D"/>
                </a:solidFill>
                <a:effectLst/>
                <a:latin typeface="-apple-system"/>
              </a:rPr>
              <a:t> screen consists of</a:t>
            </a:r>
            <a:r>
              <a:rPr lang="en-US" b="1" i="0" dirty="0">
                <a:solidFill>
                  <a:srgbClr val="172B4D"/>
                </a:solidFill>
                <a:effectLst/>
                <a:latin typeface="-apple-system"/>
              </a:rPr>
              <a:t> three </a:t>
            </a:r>
            <a:r>
              <a:rPr lang="en-US" b="0" i="0" dirty="0">
                <a:solidFill>
                  <a:srgbClr val="172B4D"/>
                </a:solidFill>
                <a:effectLst/>
                <a:latin typeface="-apple-system"/>
              </a:rPr>
              <a:t>sections:</a:t>
            </a:r>
          </a:p>
          <a:p>
            <a:pPr marL="800100" lvl="1" indent="-342900">
              <a:spcBef>
                <a:spcPts val="750"/>
              </a:spcBef>
              <a:buFont typeface="+mj-lt"/>
              <a:buAutoNum type="arabicPeriod"/>
            </a:pPr>
            <a:r>
              <a:rPr lang="en-US" b="0" i="0" dirty="0">
                <a:solidFill>
                  <a:srgbClr val="172B4D"/>
                </a:solidFill>
                <a:effectLst/>
                <a:latin typeface="-apple-system"/>
              </a:rPr>
              <a:t>The </a:t>
            </a:r>
            <a:r>
              <a:rPr lang="en-US" b="1" i="0" dirty="0">
                <a:solidFill>
                  <a:srgbClr val="0C66E4"/>
                </a:solidFill>
                <a:effectLst/>
                <a:latin typeface="-apple-system"/>
              </a:rPr>
              <a:t>details</a:t>
            </a:r>
            <a:r>
              <a:rPr lang="en-US" b="1" i="0" dirty="0">
                <a:solidFill>
                  <a:srgbClr val="172B4D"/>
                </a:solidFill>
                <a:effectLst/>
                <a:latin typeface="-apple-system"/>
              </a:rPr>
              <a:t> </a:t>
            </a:r>
            <a:r>
              <a:rPr lang="en-US" b="0" i="0" dirty="0">
                <a:solidFill>
                  <a:srgbClr val="172B4D"/>
                </a:solidFill>
                <a:effectLst/>
                <a:latin typeface="-apple-system"/>
              </a:rPr>
              <a:t>about the Blended Intensive </a:t>
            </a:r>
            <a:r>
              <a:rPr lang="en-US" b="0" i="0" dirty="0" err="1">
                <a:solidFill>
                  <a:srgbClr val="172B4D"/>
                </a:solidFill>
                <a:effectLst/>
                <a:latin typeface="-apple-system"/>
              </a:rPr>
              <a:t>Programme</a:t>
            </a:r>
            <a:endParaRPr lang="en-US" b="0" i="0" dirty="0">
              <a:solidFill>
                <a:srgbClr val="172B4D"/>
              </a:solidFill>
              <a:effectLst/>
              <a:latin typeface="-apple-system"/>
            </a:endParaRPr>
          </a:p>
          <a:p>
            <a:pPr marL="800100" lvl="1" indent="-342900">
              <a:spcBef>
                <a:spcPts val="750"/>
              </a:spcBef>
              <a:buFont typeface="+mj-lt"/>
              <a:buAutoNum type="arabicPeriod"/>
            </a:pPr>
            <a:r>
              <a:rPr lang="en-US" b="0" i="0" dirty="0">
                <a:solidFill>
                  <a:srgbClr val="172B4D"/>
                </a:solidFill>
                <a:effectLst/>
                <a:latin typeface="-apple-system"/>
              </a:rPr>
              <a:t>The list of </a:t>
            </a:r>
            <a:r>
              <a:rPr lang="en-US" b="1" i="0" dirty="0">
                <a:solidFill>
                  <a:srgbClr val="0C66E4"/>
                </a:solidFill>
                <a:effectLst/>
                <a:latin typeface="-apple-system"/>
              </a:rPr>
              <a:t>Blended Intensive </a:t>
            </a:r>
            <a:r>
              <a:rPr lang="en-US" b="1" i="0" dirty="0" err="1">
                <a:solidFill>
                  <a:srgbClr val="0C66E4"/>
                </a:solidFill>
                <a:effectLst/>
                <a:latin typeface="-apple-system"/>
              </a:rPr>
              <a:t>Programmes</a:t>
            </a:r>
            <a:r>
              <a:rPr lang="en-US" b="0" i="0" dirty="0">
                <a:solidFill>
                  <a:srgbClr val="0C66E4"/>
                </a:solidFill>
                <a:effectLst/>
                <a:latin typeface="-apple-system"/>
              </a:rPr>
              <a:t> </a:t>
            </a:r>
            <a:r>
              <a:rPr lang="en-US" b="1" i="0" dirty="0">
                <a:solidFill>
                  <a:srgbClr val="0C66E4"/>
                </a:solidFill>
                <a:effectLst/>
                <a:latin typeface="-apple-system"/>
              </a:rPr>
              <a:t>Partnerships</a:t>
            </a:r>
            <a:endParaRPr lang="en-US" b="0" i="0" dirty="0">
              <a:solidFill>
                <a:srgbClr val="172B4D"/>
              </a:solidFill>
              <a:effectLst/>
              <a:latin typeface="-apple-system"/>
            </a:endParaRPr>
          </a:p>
          <a:p>
            <a:pPr marL="800100" lvl="1" indent="-342900">
              <a:spcBef>
                <a:spcPts val="750"/>
              </a:spcBef>
              <a:buFont typeface="+mj-lt"/>
              <a:buAutoNum type="arabicPeriod"/>
            </a:pPr>
            <a:r>
              <a:rPr lang="en-US" b="0" i="0" dirty="0">
                <a:solidFill>
                  <a:srgbClr val="172B4D"/>
                </a:solidFill>
                <a:effectLst/>
                <a:latin typeface="-apple-system"/>
              </a:rPr>
              <a:t>The two lists of </a:t>
            </a:r>
            <a:r>
              <a:rPr lang="en-US" b="1" i="0" dirty="0">
                <a:solidFill>
                  <a:srgbClr val="0C66E4"/>
                </a:solidFill>
                <a:effectLst/>
                <a:latin typeface="-apple-system"/>
              </a:rPr>
              <a:t>Blended Intensive </a:t>
            </a:r>
            <a:r>
              <a:rPr lang="en-US" b="1" i="0" dirty="0" err="1">
                <a:solidFill>
                  <a:srgbClr val="0C66E4"/>
                </a:solidFill>
                <a:effectLst/>
                <a:latin typeface="-apple-system"/>
              </a:rPr>
              <a:t>Programmes</a:t>
            </a:r>
            <a:r>
              <a:rPr lang="en-US" b="0" i="0" dirty="0">
                <a:solidFill>
                  <a:srgbClr val="0C66E4"/>
                </a:solidFill>
                <a:effectLst/>
                <a:latin typeface="-apple-system"/>
              </a:rPr>
              <a:t> </a:t>
            </a:r>
            <a:r>
              <a:rPr lang="en-US" b="1" i="0" dirty="0">
                <a:solidFill>
                  <a:srgbClr val="0C66E4"/>
                </a:solidFill>
                <a:effectLst/>
                <a:latin typeface="-apple-system"/>
              </a:rPr>
              <a:t>Participants</a:t>
            </a:r>
            <a:endParaRPr lang="en-US" b="0" i="0" dirty="0">
              <a:solidFill>
                <a:srgbClr val="172B4D"/>
              </a:solidFill>
              <a:effectLst/>
              <a:latin typeface="-apple-system"/>
            </a:endParaRPr>
          </a:p>
        </p:txBody>
      </p:sp>
      <p:pic>
        <p:nvPicPr>
          <p:cNvPr id="9" name="Picture 8" descr="A screenshot of a computer&#10;&#10;AI-generated content may be incorrect.">
            <a:extLst>
              <a:ext uri="{FF2B5EF4-FFF2-40B4-BE49-F238E27FC236}">
                <a16:creationId xmlns:a16="http://schemas.microsoft.com/office/drawing/2014/main" id="{58D4030B-F85B-880F-4D38-78A4891CEE5C}"/>
              </a:ext>
            </a:extLst>
          </p:cNvPr>
          <p:cNvPicPr>
            <a:picLocks noChangeAspect="1"/>
          </p:cNvPicPr>
          <p:nvPr/>
        </p:nvPicPr>
        <p:blipFill>
          <a:blip r:embed="rId3"/>
          <a:stretch>
            <a:fillRect/>
          </a:stretch>
        </p:blipFill>
        <p:spPr>
          <a:xfrm>
            <a:off x="521335" y="736889"/>
            <a:ext cx="7010400" cy="6121111"/>
          </a:xfrm>
          <a:prstGeom prst="rect">
            <a:avLst/>
          </a:prstGeom>
        </p:spPr>
      </p:pic>
    </p:spTree>
    <p:extLst>
      <p:ext uri="{BB962C8B-B14F-4D97-AF65-F5344CB8AC3E}">
        <p14:creationId xmlns:p14="http://schemas.microsoft.com/office/powerpoint/2010/main" val="186294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CAE02F-EBD4-D7AE-72D4-175B51F506B2}"/>
              </a:ext>
            </a:extLst>
          </p:cNvPr>
          <p:cNvPicPr>
            <a:picLocks noChangeAspect="1"/>
          </p:cNvPicPr>
          <p:nvPr/>
        </p:nvPicPr>
        <p:blipFill>
          <a:blip r:embed="rId3"/>
          <a:stretch>
            <a:fillRect/>
          </a:stretch>
        </p:blipFill>
        <p:spPr>
          <a:xfrm>
            <a:off x="0" y="667674"/>
            <a:ext cx="12268200" cy="6249277"/>
          </a:xfrm>
          <a:prstGeom prst="rect">
            <a:avLst/>
          </a:prstGeom>
        </p:spPr>
      </p:pic>
      <p:sp>
        <p:nvSpPr>
          <p:cNvPr id="2" name="Rectangle 1"/>
          <p:cNvSpPr/>
          <p:nvPr/>
        </p:nvSpPr>
        <p:spPr>
          <a:xfrm>
            <a:off x="366316" y="45630"/>
            <a:ext cx="10278776" cy="523220"/>
          </a:xfrm>
          <a:prstGeom prst="rect">
            <a:avLst/>
          </a:prstGeom>
        </p:spPr>
        <p:txBody>
          <a:bodyPr wrap="none">
            <a:spAutoFit/>
          </a:bodyPr>
          <a:lstStyle/>
          <a:p>
            <a:r>
              <a:rPr lang="el-GR" sz="2800" b="1" dirty="0">
                <a:solidFill>
                  <a:schemeClr val="bg1"/>
                </a:solidFill>
                <a:latin typeface="Century Gothic" panose="020B0502020202020204" pitchFamily="34" charset="0"/>
              </a:rPr>
              <a:t>Συμμετέχοντες με λιγότερες ευκαιρίες (</a:t>
            </a:r>
            <a:r>
              <a:rPr lang="en-GB" sz="2800" b="1" dirty="0">
                <a:solidFill>
                  <a:schemeClr val="bg1"/>
                </a:solidFill>
                <a:latin typeface="Century Gothic" panose="020B0502020202020204" pitchFamily="34" charset="0"/>
              </a:rPr>
              <a:t>Fewer opportunities</a:t>
            </a:r>
            <a:r>
              <a:rPr lang="el-GR"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4C21B147-418E-C1D6-F210-86FC62F46BEC}"/>
              </a:ext>
            </a:extLst>
          </p:cNvPr>
          <p:cNvSpPr/>
          <p:nvPr/>
        </p:nvSpPr>
        <p:spPr>
          <a:xfrm>
            <a:off x="4445913" y="6042929"/>
            <a:ext cx="2303478" cy="769441"/>
          </a:xfrm>
          <a:prstGeom prst="rect">
            <a:avLst/>
          </a:prstGeom>
          <a:solidFill>
            <a:schemeClr val="accent2"/>
          </a:solidFill>
        </p:spPr>
        <p:txBody>
          <a:bodyPr wrap="square">
            <a:spAutoFit/>
          </a:bodyPr>
          <a:lstStyle/>
          <a:p>
            <a:r>
              <a:rPr lang="el-GR" sz="1100" dirty="0">
                <a:solidFill>
                  <a:schemeClr val="bg1"/>
                </a:solidFill>
                <a:latin typeface="Verdana" panose="020B0604030504040204" pitchFamily="34" charset="0"/>
                <a:ea typeface="Verdana" panose="020B0604030504040204" pitchFamily="34" charset="0"/>
              </a:rPr>
              <a:t>Το πεδίο δεν μπορεί να τύχει επεξεργασίας. Συμπληρώνεται αυτόματα από τα στοιχεία που δόθηκαν στις κινητικότητες </a:t>
            </a:r>
            <a:endParaRPr lang="en-US" sz="1100" dirty="0">
              <a:solidFill>
                <a:schemeClr val="bg1"/>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FFD7EF13-705A-DBBE-D160-0FB8CD53BE17}"/>
              </a:ext>
            </a:extLst>
          </p:cNvPr>
          <p:cNvSpPr/>
          <p:nvPr/>
        </p:nvSpPr>
        <p:spPr>
          <a:xfrm>
            <a:off x="3440384" y="3379374"/>
            <a:ext cx="3076696" cy="461665"/>
          </a:xfrm>
          <a:prstGeom prst="rect">
            <a:avLst/>
          </a:prstGeom>
          <a:solidFill>
            <a:schemeClr val="accent1"/>
          </a:solidFill>
        </p:spPr>
        <p:txBody>
          <a:bodyPr wrap="square">
            <a:spAutoFit/>
          </a:bodyPr>
          <a:lstStyle/>
          <a:p>
            <a:r>
              <a:rPr lang="el-GR" sz="1200">
                <a:solidFill>
                  <a:schemeClr val="bg1"/>
                </a:solidFill>
                <a:latin typeface="Verdana" panose="020B0604030504040204" pitchFamily="34" charset="0"/>
                <a:ea typeface="Verdana" panose="020B0604030504040204" pitchFamily="34" charset="0"/>
              </a:rPr>
              <a:t>Προκαθορισμένη λίστα με λόγους</a:t>
            </a:r>
            <a:r>
              <a:rPr lang="en-US" sz="1200">
                <a:solidFill>
                  <a:schemeClr val="bg1"/>
                </a:solidFill>
                <a:latin typeface="Verdana" panose="020B0604030504040204" pitchFamily="34" charset="0"/>
                <a:ea typeface="Verdana" panose="020B0604030504040204" pitchFamily="34" charset="0"/>
              </a:rPr>
              <a:t> </a:t>
            </a:r>
            <a:r>
              <a:rPr lang="el-GR" sz="1200">
                <a:solidFill>
                  <a:schemeClr val="bg1"/>
                </a:solidFill>
                <a:latin typeface="Verdana" panose="020B0604030504040204" pitchFamily="34" charset="0"/>
                <a:ea typeface="Verdana" panose="020B0604030504040204" pitchFamily="34" charset="0"/>
              </a:rPr>
              <a:t>(</a:t>
            </a:r>
            <a:r>
              <a:rPr lang="en-US" sz="1200" b="1">
                <a:solidFill>
                  <a:schemeClr val="bg1"/>
                </a:solidFill>
                <a:latin typeface="Verdana" panose="020B0604030504040204" pitchFamily="34" charset="0"/>
                <a:ea typeface="Verdana" panose="020B0604030504040204" pitchFamily="34" charset="0"/>
              </a:rPr>
              <a:t>reasons</a:t>
            </a:r>
            <a:r>
              <a:rPr lang="el-GR" sz="1200" b="1">
                <a:solidFill>
                  <a:schemeClr val="bg1"/>
                </a:solidFill>
                <a:latin typeface="Verdana" panose="020B0604030504040204" pitchFamily="34" charset="0"/>
                <a:ea typeface="Verdana" panose="020B0604030504040204" pitchFamily="34" charset="0"/>
              </a:rPr>
              <a:t>)</a:t>
            </a:r>
            <a:r>
              <a:rPr lang="en-US" sz="1200">
                <a:solidFill>
                  <a:schemeClr val="bg1"/>
                </a:solidFill>
                <a:latin typeface="Verdana" panose="020B0604030504040204" pitchFamily="34" charset="0"/>
                <a:ea typeface="Verdana" panose="020B0604030504040204" pitchFamily="34" charset="0"/>
              </a:rPr>
              <a:t> </a:t>
            </a:r>
            <a:r>
              <a:rPr lang="el-GR" sz="1200">
                <a:solidFill>
                  <a:schemeClr val="bg1"/>
                </a:solidFill>
                <a:latin typeface="Verdana" panose="020B0604030504040204" pitchFamily="34" charset="0"/>
                <a:ea typeface="Verdana" panose="020B0604030504040204" pitchFamily="34" charset="0"/>
              </a:rPr>
              <a:t>στην αριστερή στήλη. </a:t>
            </a:r>
          </a:p>
        </p:txBody>
      </p:sp>
      <p:sp>
        <p:nvSpPr>
          <p:cNvPr id="9" name="Rectangle 8">
            <a:extLst>
              <a:ext uri="{FF2B5EF4-FFF2-40B4-BE49-F238E27FC236}">
                <a16:creationId xmlns:a16="http://schemas.microsoft.com/office/drawing/2014/main" id="{C6AA2ECB-E8AD-908E-9E3D-886BB5921642}"/>
              </a:ext>
            </a:extLst>
          </p:cNvPr>
          <p:cNvSpPr/>
          <p:nvPr/>
        </p:nvSpPr>
        <p:spPr>
          <a:xfrm>
            <a:off x="1663297" y="6273510"/>
            <a:ext cx="2608119" cy="3624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F90D6-8961-5F86-410B-846D46E8C03E}"/>
              </a:ext>
            </a:extLst>
          </p:cNvPr>
          <p:cNvSpPr/>
          <p:nvPr/>
        </p:nvSpPr>
        <p:spPr>
          <a:xfrm>
            <a:off x="1691234" y="5811276"/>
            <a:ext cx="2033041" cy="3624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607771-7BB2-D137-785C-6B55EF2F4522}"/>
              </a:ext>
            </a:extLst>
          </p:cNvPr>
          <p:cNvSpPr/>
          <p:nvPr/>
        </p:nvSpPr>
        <p:spPr>
          <a:xfrm>
            <a:off x="3918944" y="5254355"/>
            <a:ext cx="2993129" cy="738664"/>
          </a:xfrm>
          <a:prstGeom prst="rect">
            <a:avLst/>
          </a:prstGeom>
          <a:solidFill>
            <a:schemeClr val="accent6"/>
          </a:solidFill>
        </p:spPr>
        <p:txBody>
          <a:bodyPr wrap="square">
            <a:spAutoFit/>
          </a:bodyPr>
          <a:lstStyle/>
          <a:p>
            <a:r>
              <a:rPr lang="el-GR" sz="1050" dirty="0">
                <a:solidFill>
                  <a:schemeClr val="bg1"/>
                </a:solidFill>
                <a:latin typeface="Verdana" panose="020B0604030504040204" pitchFamily="34" charset="0"/>
                <a:ea typeface="Verdana" panose="020B0604030504040204" pitchFamily="34" charset="0"/>
              </a:rPr>
              <a:t>Το πεδίο</a:t>
            </a:r>
            <a:r>
              <a:rPr lang="en-US" sz="1050" dirty="0">
                <a:solidFill>
                  <a:schemeClr val="bg1"/>
                </a:solidFill>
                <a:latin typeface="Verdana" panose="020B0604030504040204" pitchFamily="34" charset="0"/>
                <a:ea typeface="Verdana" panose="020B0604030504040204" pitchFamily="34" charset="0"/>
              </a:rPr>
              <a:t> </a:t>
            </a:r>
            <a:r>
              <a:rPr lang="el-GR" sz="1050" dirty="0">
                <a:solidFill>
                  <a:schemeClr val="bg1"/>
                </a:solidFill>
                <a:latin typeface="Verdana" panose="020B0604030504040204" pitchFamily="34" charset="0"/>
                <a:ea typeface="Verdana" panose="020B0604030504040204" pitchFamily="34" charset="0"/>
              </a:rPr>
              <a:t>είναι συμπληρωμένο με τον αριθμό 0. Ο αριθμός διαφοροποιείται όταν εισαχθούν οι απαραίτητες πληροφορίες στο πάνω μέρος αυτής της καρτέλας </a:t>
            </a:r>
            <a:endParaRPr lang="en-US" sz="1050" dirty="0">
              <a:solidFill>
                <a:schemeClr val="bg1"/>
              </a:solidFill>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F7F1D089-C573-98CA-DE97-B60A2B49C39C}"/>
              </a:ext>
            </a:extLst>
          </p:cNvPr>
          <p:cNvSpPr/>
          <p:nvPr/>
        </p:nvSpPr>
        <p:spPr>
          <a:xfrm>
            <a:off x="8013704" y="6058066"/>
            <a:ext cx="2122218" cy="430887"/>
          </a:xfrm>
          <a:prstGeom prst="rect">
            <a:avLst/>
          </a:prstGeom>
          <a:solidFill>
            <a:srgbClr val="FF0000"/>
          </a:solidFill>
        </p:spPr>
        <p:txBody>
          <a:bodyPr wrap="square">
            <a:spAutoFit/>
          </a:bodyPr>
          <a:lstStyle/>
          <a:p>
            <a:r>
              <a:rPr lang="el-GR" sz="1100" dirty="0">
                <a:solidFill>
                  <a:schemeClr val="bg1"/>
                </a:solidFill>
                <a:latin typeface="Verdana" panose="020B0604030504040204" pitchFamily="34" charset="0"/>
                <a:ea typeface="Verdana" panose="020B0604030504040204" pitchFamily="34" charset="0"/>
              </a:rPr>
              <a:t>Αυτοί οι αριθμοί πρέπει στο τέλος να συμφωνούν</a:t>
            </a:r>
            <a:endParaRPr lang="en-US" sz="1100" dirty="0">
              <a:solidFill>
                <a:schemeClr val="bg1"/>
              </a:solidFill>
              <a:latin typeface="Verdana" panose="020B0604030504040204" pitchFamily="34" charset="0"/>
              <a:ea typeface="Verdana" panose="020B0604030504040204" pitchFamily="34" charset="0"/>
            </a:endParaRPr>
          </a:p>
        </p:txBody>
      </p:sp>
      <p:sp>
        <p:nvSpPr>
          <p:cNvPr id="13" name="Left Brace 12">
            <a:extLst>
              <a:ext uri="{FF2B5EF4-FFF2-40B4-BE49-F238E27FC236}">
                <a16:creationId xmlns:a16="http://schemas.microsoft.com/office/drawing/2014/main" id="{7E4EB4AB-92F7-0960-4284-96BEC1AA644A}"/>
              </a:ext>
            </a:extLst>
          </p:cNvPr>
          <p:cNvSpPr/>
          <p:nvPr/>
        </p:nvSpPr>
        <p:spPr>
          <a:xfrm rot="10800000">
            <a:off x="7483756" y="6058066"/>
            <a:ext cx="304800" cy="43088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a:extLst>
              <a:ext uri="{FF2B5EF4-FFF2-40B4-BE49-F238E27FC236}">
                <a16:creationId xmlns:a16="http://schemas.microsoft.com/office/drawing/2014/main" id="{4F7F9939-0605-F551-BB42-FC5F73932C31}"/>
              </a:ext>
            </a:extLst>
          </p:cNvPr>
          <p:cNvPicPr>
            <a:picLocks noChangeAspect="1"/>
          </p:cNvPicPr>
          <p:nvPr/>
        </p:nvPicPr>
        <p:blipFill>
          <a:blip r:embed="rId4"/>
          <a:stretch>
            <a:fillRect/>
          </a:stretch>
        </p:blipFill>
        <p:spPr>
          <a:xfrm>
            <a:off x="0" y="3040924"/>
            <a:ext cx="1266825" cy="454751"/>
          </a:xfrm>
          <a:prstGeom prst="rect">
            <a:avLst/>
          </a:prstGeom>
        </p:spPr>
      </p:pic>
    </p:spTree>
    <p:extLst>
      <p:ext uri="{BB962C8B-B14F-4D97-AF65-F5344CB8AC3E}">
        <p14:creationId xmlns:p14="http://schemas.microsoft.com/office/powerpoint/2010/main" val="3248540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E9B84152-8639-24D2-A009-E97D30A557DA}"/>
              </a:ext>
            </a:extLst>
          </p:cNvPr>
          <p:cNvPicPr>
            <a:picLocks noChangeAspect="1"/>
          </p:cNvPicPr>
          <p:nvPr/>
        </p:nvPicPr>
        <p:blipFill>
          <a:blip r:embed="rId3"/>
          <a:stretch>
            <a:fillRect/>
          </a:stretch>
        </p:blipFill>
        <p:spPr>
          <a:xfrm>
            <a:off x="0" y="1147182"/>
            <a:ext cx="12192000" cy="5466978"/>
          </a:xfrm>
          <a:prstGeom prst="rect">
            <a:avLst/>
          </a:prstGeom>
        </p:spPr>
      </p:pic>
      <p:sp>
        <p:nvSpPr>
          <p:cNvPr id="2" name="Rectangle 1"/>
          <p:cNvSpPr/>
          <p:nvPr/>
        </p:nvSpPr>
        <p:spPr>
          <a:xfrm>
            <a:off x="-2273804" y="47298"/>
            <a:ext cx="8937522" cy="523220"/>
          </a:xfrm>
          <a:prstGeom prst="rect">
            <a:avLst/>
          </a:prstGeom>
        </p:spPr>
        <p:txBody>
          <a:bodyPr wrap="square">
            <a:spAutoFit/>
          </a:bodyPr>
          <a:lstStyle/>
          <a:p>
            <a:r>
              <a:rPr lang="en-US" sz="2800" b="1">
                <a:solidFill>
                  <a:schemeClr val="bg1"/>
                </a:solidFill>
                <a:latin typeface="Century Gothic" panose="020B0502020202020204" pitchFamily="34" charset="0"/>
                <a:ea typeface="Verdana" panose="020B0604030504040204" pitchFamily="34" charset="0"/>
              </a:rPr>
              <a:t>                            </a:t>
            </a:r>
            <a:r>
              <a:rPr lang="el-GR" sz="2800" b="1">
                <a:solidFill>
                  <a:schemeClr val="bg1"/>
                </a:solidFill>
                <a:latin typeface="Century Gothic" panose="020B0502020202020204" pitchFamily="34" charset="0"/>
                <a:ea typeface="Verdana" panose="020B0604030504040204" pitchFamily="34" charset="0"/>
              </a:rPr>
              <a:t>Προϋπολογισμός </a:t>
            </a:r>
            <a:r>
              <a:rPr lang="en-US" sz="2800" b="1">
                <a:solidFill>
                  <a:schemeClr val="bg1"/>
                </a:solidFill>
                <a:latin typeface="Century Gothic" panose="020B0502020202020204" pitchFamily="34" charset="0"/>
                <a:ea typeface="Verdana" panose="020B0604030504040204" pitchFamily="34" charset="0"/>
              </a:rPr>
              <a:t>(</a:t>
            </a:r>
            <a:r>
              <a:rPr lang="en-US" sz="2800" b="1">
                <a:solidFill>
                  <a:schemeClr val="bg1"/>
                </a:solidFill>
                <a:latin typeface="Century Gothic" panose="020B0502020202020204" pitchFamily="34" charset="0"/>
              </a:rPr>
              <a:t>Budget)</a:t>
            </a:r>
          </a:p>
        </p:txBody>
      </p:sp>
      <p:sp>
        <p:nvSpPr>
          <p:cNvPr id="5" name="Rectangle 4"/>
          <p:cNvSpPr/>
          <p:nvPr/>
        </p:nvSpPr>
        <p:spPr>
          <a:xfrm>
            <a:off x="512022" y="661253"/>
            <a:ext cx="10917977" cy="369332"/>
          </a:xfrm>
          <a:prstGeom prst="rect">
            <a:avLst/>
          </a:prstGeom>
        </p:spPr>
        <p:txBody>
          <a:bodyPr wrap="square">
            <a:spAutoFit/>
          </a:bodyPr>
          <a:lstStyle/>
          <a:p>
            <a:endParaRPr lang="en-US"/>
          </a:p>
        </p:txBody>
      </p:sp>
      <p:sp>
        <p:nvSpPr>
          <p:cNvPr id="4" name="Rectangle 3">
            <a:extLst>
              <a:ext uri="{FF2B5EF4-FFF2-40B4-BE49-F238E27FC236}">
                <a16:creationId xmlns:a16="http://schemas.microsoft.com/office/drawing/2014/main" id="{00D0EDEA-F326-51CD-088E-022A47B3400B}"/>
              </a:ext>
            </a:extLst>
          </p:cNvPr>
          <p:cNvSpPr/>
          <p:nvPr/>
        </p:nvSpPr>
        <p:spPr>
          <a:xfrm>
            <a:off x="433706" y="751988"/>
            <a:ext cx="1524000" cy="369332"/>
          </a:xfrm>
          <a:prstGeom prst="rect">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KA131</a:t>
            </a:r>
          </a:p>
        </p:txBody>
      </p:sp>
      <p:pic>
        <p:nvPicPr>
          <p:cNvPr id="11" name="Picture 10">
            <a:extLst>
              <a:ext uri="{FF2B5EF4-FFF2-40B4-BE49-F238E27FC236}">
                <a16:creationId xmlns:a16="http://schemas.microsoft.com/office/drawing/2014/main" id="{74486C3A-4303-3BF8-DA6B-A1AF34E5ECB4}"/>
              </a:ext>
            </a:extLst>
          </p:cNvPr>
          <p:cNvPicPr>
            <a:picLocks noChangeAspect="1"/>
          </p:cNvPicPr>
          <p:nvPr/>
        </p:nvPicPr>
        <p:blipFill>
          <a:blip r:embed="rId4"/>
          <a:stretch>
            <a:fillRect/>
          </a:stretch>
        </p:blipFill>
        <p:spPr>
          <a:xfrm>
            <a:off x="0" y="3050449"/>
            <a:ext cx="1266825" cy="454751"/>
          </a:xfrm>
          <a:prstGeom prst="rect">
            <a:avLst/>
          </a:prstGeom>
        </p:spPr>
      </p:pic>
      <p:sp>
        <p:nvSpPr>
          <p:cNvPr id="12" name="Rounded Rectangle 17">
            <a:extLst>
              <a:ext uri="{FF2B5EF4-FFF2-40B4-BE49-F238E27FC236}">
                <a16:creationId xmlns:a16="http://schemas.microsoft.com/office/drawing/2014/main" id="{F1A3E24C-AC02-EE19-C4AD-B18DA771877F}"/>
              </a:ext>
            </a:extLst>
          </p:cNvPr>
          <p:cNvSpPr/>
          <p:nvPr/>
        </p:nvSpPr>
        <p:spPr>
          <a:xfrm>
            <a:off x="8845765" y="2438400"/>
            <a:ext cx="2584233" cy="2611120"/>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7">
            <a:extLst>
              <a:ext uri="{FF2B5EF4-FFF2-40B4-BE49-F238E27FC236}">
                <a16:creationId xmlns:a16="http://schemas.microsoft.com/office/drawing/2014/main" id="{B3730CE2-27B0-4AF4-D423-3D0CE392F9C7}"/>
              </a:ext>
            </a:extLst>
          </p:cNvPr>
          <p:cNvSpPr/>
          <p:nvPr/>
        </p:nvSpPr>
        <p:spPr>
          <a:xfrm>
            <a:off x="11582400" y="6473536"/>
            <a:ext cx="508000" cy="14062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17">
            <a:extLst>
              <a:ext uri="{FF2B5EF4-FFF2-40B4-BE49-F238E27FC236}">
                <a16:creationId xmlns:a16="http://schemas.microsoft.com/office/drawing/2014/main" id="{77C5710F-F484-5829-1E1A-3A5717772903}"/>
              </a:ext>
            </a:extLst>
          </p:cNvPr>
          <p:cNvSpPr/>
          <p:nvPr/>
        </p:nvSpPr>
        <p:spPr>
          <a:xfrm>
            <a:off x="2275609" y="6473536"/>
            <a:ext cx="586523" cy="140624"/>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C2C0186-6C3B-3EBF-AB21-58758B6F2745}"/>
              </a:ext>
            </a:extLst>
          </p:cNvPr>
          <p:cNvPicPr>
            <a:picLocks noChangeAspect="1"/>
          </p:cNvPicPr>
          <p:nvPr/>
        </p:nvPicPr>
        <p:blipFill>
          <a:blip r:embed="rId4"/>
          <a:stretch>
            <a:fillRect/>
          </a:stretch>
        </p:blipFill>
        <p:spPr>
          <a:xfrm>
            <a:off x="1324293" y="4252331"/>
            <a:ext cx="1657898" cy="454751"/>
          </a:xfrm>
          <a:prstGeom prst="rect">
            <a:avLst/>
          </a:prstGeom>
        </p:spPr>
      </p:pic>
    </p:spTree>
    <p:extLst>
      <p:ext uri="{BB962C8B-B14F-4D97-AF65-F5344CB8AC3E}">
        <p14:creationId xmlns:p14="http://schemas.microsoft.com/office/powerpoint/2010/main" val="2476895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FFD9-9647-E0B8-C7FC-8D27A470B1B1}"/>
            </a:ext>
          </a:extLst>
        </p:cNvPr>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493D5571-37E0-6DA0-C279-36280B7E50F0}"/>
              </a:ext>
            </a:extLst>
          </p:cNvPr>
          <p:cNvPicPr>
            <a:picLocks noChangeAspect="1"/>
          </p:cNvPicPr>
          <p:nvPr/>
        </p:nvPicPr>
        <p:blipFill>
          <a:blip r:embed="rId3"/>
          <a:srcRect t="9445"/>
          <a:stretch>
            <a:fillRect/>
          </a:stretch>
        </p:blipFill>
        <p:spPr>
          <a:xfrm>
            <a:off x="2702560" y="3429000"/>
            <a:ext cx="9560560" cy="3429000"/>
          </a:xfrm>
          <a:prstGeom prst="rect">
            <a:avLst/>
          </a:prstGeom>
        </p:spPr>
      </p:pic>
      <p:sp>
        <p:nvSpPr>
          <p:cNvPr id="2" name="Rectangle 1">
            <a:extLst>
              <a:ext uri="{FF2B5EF4-FFF2-40B4-BE49-F238E27FC236}">
                <a16:creationId xmlns:a16="http://schemas.microsoft.com/office/drawing/2014/main" id="{73DFF6A6-826D-5996-9613-62F0D87E1A78}"/>
              </a:ext>
            </a:extLst>
          </p:cNvPr>
          <p:cNvSpPr/>
          <p:nvPr/>
        </p:nvSpPr>
        <p:spPr>
          <a:xfrm>
            <a:off x="-2273804" y="47298"/>
            <a:ext cx="8937522" cy="523220"/>
          </a:xfrm>
          <a:prstGeom prst="rect">
            <a:avLst/>
          </a:prstGeom>
        </p:spPr>
        <p:txBody>
          <a:bodyPr wrap="square">
            <a:spAutoFit/>
          </a:bodyPr>
          <a:lstStyle/>
          <a:p>
            <a:r>
              <a:rPr lang="en-US" sz="2800" b="1">
                <a:solidFill>
                  <a:schemeClr val="bg1"/>
                </a:solidFill>
                <a:latin typeface="Century Gothic" panose="020B0502020202020204" pitchFamily="34" charset="0"/>
                <a:ea typeface="Verdana" panose="020B0604030504040204" pitchFamily="34" charset="0"/>
              </a:rPr>
              <a:t>                            </a:t>
            </a:r>
            <a:r>
              <a:rPr lang="el-GR" sz="2800" b="1">
                <a:solidFill>
                  <a:schemeClr val="bg1"/>
                </a:solidFill>
                <a:latin typeface="Century Gothic" panose="020B0502020202020204" pitchFamily="34" charset="0"/>
                <a:ea typeface="Verdana" panose="020B0604030504040204" pitchFamily="34" charset="0"/>
              </a:rPr>
              <a:t>Προϋπολογισμός </a:t>
            </a:r>
            <a:r>
              <a:rPr lang="en-US" sz="2800" b="1">
                <a:solidFill>
                  <a:schemeClr val="bg1"/>
                </a:solidFill>
                <a:latin typeface="Century Gothic" panose="020B0502020202020204" pitchFamily="34" charset="0"/>
                <a:ea typeface="Verdana" panose="020B0604030504040204" pitchFamily="34" charset="0"/>
              </a:rPr>
              <a:t>(</a:t>
            </a:r>
            <a:r>
              <a:rPr lang="en-US" sz="2800" b="1">
                <a:solidFill>
                  <a:schemeClr val="bg1"/>
                </a:solidFill>
                <a:latin typeface="Century Gothic" panose="020B0502020202020204" pitchFamily="34" charset="0"/>
              </a:rPr>
              <a:t>Budget)</a:t>
            </a:r>
          </a:p>
        </p:txBody>
      </p:sp>
      <p:sp>
        <p:nvSpPr>
          <p:cNvPr id="5" name="Rectangle 4">
            <a:extLst>
              <a:ext uri="{FF2B5EF4-FFF2-40B4-BE49-F238E27FC236}">
                <a16:creationId xmlns:a16="http://schemas.microsoft.com/office/drawing/2014/main" id="{7263FD79-AB93-8E59-3E28-8BE0AE05E013}"/>
              </a:ext>
            </a:extLst>
          </p:cNvPr>
          <p:cNvSpPr/>
          <p:nvPr/>
        </p:nvSpPr>
        <p:spPr>
          <a:xfrm>
            <a:off x="512022" y="661253"/>
            <a:ext cx="10917977" cy="369332"/>
          </a:xfrm>
          <a:prstGeom prst="rect">
            <a:avLst/>
          </a:prstGeom>
        </p:spPr>
        <p:txBody>
          <a:bodyPr wrap="square">
            <a:spAutoFit/>
          </a:bodyPr>
          <a:lstStyle/>
          <a:p>
            <a:endParaRPr lang="en-US"/>
          </a:p>
        </p:txBody>
      </p:sp>
      <p:pic>
        <p:nvPicPr>
          <p:cNvPr id="8" name="Picture 7" descr="A screenshot of a computer&#10;&#10;AI-generated content may be incorrect.">
            <a:extLst>
              <a:ext uri="{FF2B5EF4-FFF2-40B4-BE49-F238E27FC236}">
                <a16:creationId xmlns:a16="http://schemas.microsoft.com/office/drawing/2014/main" id="{67F16722-DE9D-140D-25D8-548E75C3D773}"/>
              </a:ext>
            </a:extLst>
          </p:cNvPr>
          <p:cNvPicPr>
            <a:picLocks noChangeAspect="1"/>
          </p:cNvPicPr>
          <p:nvPr/>
        </p:nvPicPr>
        <p:blipFill>
          <a:blip r:embed="rId4"/>
          <a:srcRect t="11988"/>
          <a:stretch>
            <a:fillRect/>
          </a:stretch>
        </p:blipFill>
        <p:spPr>
          <a:xfrm>
            <a:off x="0" y="1030585"/>
            <a:ext cx="8473440" cy="2711505"/>
          </a:xfrm>
          <a:prstGeom prst="rect">
            <a:avLst/>
          </a:prstGeom>
        </p:spPr>
      </p:pic>
      <p:sp>
        <p:nvSpPr>
          <p:cNvPr id="4" name="Rectangle 3">
            <a:extLst>
              <a:ext uri="{FF2B5EF4-FFF2-40B4-BE49-F238E27FC236}">
                <a16:creationId xmlns:a16="http://schemas.microsoft.com/office/drawing/2014/main" id="{309453C6-7FE1-1A31-5F94-F693E6F4690E}"/>
              </a:ext>
            </a:extLst>
          </p:cNvPr>
          <p:cNvSpPr/>
          <p:nvPr/>
        </p:nvSpPr>
        <p:spPr>
          <a:xfrm>
            <a:off x="436537" y="697085"/>
            <a:ext cx="1198625" cy="28041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KA171</a:t>
            </a:r>
          </a:p>
        </p:txBody>
      </p:sp>
      <p:sp>
        <p:nvSpPr>
          <p:cNvPr id="3" name="Rounded Rectangle 17">
            <a:extLst>
              <a:ext uri="{FF2B5EF4-FFF2-40B4-BE49-F238E27FC236}">
                <a16:creationId xmlns:a16="http://schemas.microsoft.com/office/drawing/2014/main" id="{0DCC25D5-869F-50B3-BB00-7A666AC2CD75}"/>
              </a:ext>
            </a:extLst>
          </p:cNvPr>
          <p:cNvSpPr/>
          <p:nvPr/>
        </p:nvSpPr>
        <p:spPr>
          <a:xfrm>
            <a:off x="6096000" y="1957892"/>
            <a:ext cx="1794697" cy="1613647"/>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17">
            <a:extLst>
              <a:ext uri="{FF2B5EF4-FFF2-40B4-BE49-F238E27FC236}">
                <a16:creationId xmlns:a16="http://schemas.microsoft.com/office/drawing/2014/main" id="{26AF3710-2023-B88D-47D6-09450A37EA68}"/>
              </a:ext>
            </a:extLst>
          </p:cNvPr>
          <p:cNvSpPr/>
          <p:nvPr/>
        </p:nvSpPr>
        <p:spPr>
          <a:xfrm>
            <a:off x="10639313" y="4583100"/>
            <a:ext cx="537882" cy="817239"/>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17">
            <a:extLst>
              <a:ext uri="{FF2B5EF4-FFF2-40B4-BE49-F238E27FC236}">
                <a16:creationId xmlns:a16="http://schemas.microsoft.com/office/drawing/2014/main" id="{E99DAE6C-7BD8-46DB-2AE2-0E62D90DC7C6}"/>
              </a:ext>
            </a:extLst>
          </p:cNvPr>
          <p:cNvSpPr/>
          <p:nvPr/>
        </p:nvSpPr>
        <p:spPr>
          <a:xfrm>
            <a:off x="5702069" y="4556045"/>
            <a:ext cx="537882" cy="817239"/>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7">
            <a:extLst>
              <a:ext uri="{FF2B5EF4-FFF2-40B4-BE49-F238E27FC236}">
                <a16:creationId xmlns:a16="http://schemas.microsoft.com/office/drawing/2014/main" id="{10C9A995-918E-E5B3-C2D3-CD7AB22251DC}"/>
              </a:ext>
            </a:extLst>
          </p:cNvPr>
          <p:cNvSpPr/>
          <p:nvPr/>
        </p:nvSpPr>
        <p:spPr>
          <a:xfrm>
            <a:off x="7385088" y="4563392"/>
            <a:ext cx="537882" cy="817239"/>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7">
            <a:extLst>
              <a:ext uri="{FF2B5EF4-FFF2-40B4-BE49-F238E27FC236}">
                <a16:creationId xmlns:a16="http://schemas.microsoft.com/office/drawing/2014/main" id="{C4FE7B9F-99A7-2ECD-297E-297F2D291719}"/>
              </a:ext>
            </a:extLst>
          </p:cNvPr>
          <p:cNvSpPr/>
          <p:nvPr/>
        </p:nvSpPr>
        <p:spPr>
          <a:xfrm>
            <a:off x="5185186" y="6293224"/>
            <a:ext cx="1054765" cy="370999"/>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3586BC9-024F-2A65-7003-B71B17B14C68}"/>
              </a:ext>
            </a:extLst>
          </p:cNvPr>
          <p:cNvPicPr>
            <a:picLocks noChangeAspect="1"/>
          </p:cNvPicPr>
          <p:nvPr/>
        </p:nvPicPr>
        <p:blipFill>
          <a:blip r:embed="rId5"/>
          <a:stretch>
            <a:fillRect/>
          </a:stretch>
        </p:blipFill>
        <p:spPr>
          <a:xfrm>
            <a:off x="-34100" y="1994098"/>
            <a:ext cx="1069949" cy="312053"/>
          </a:xfrm>
          <a:prstGeom prst="rect">
            <a:avLst/>
          </a:prstGeom>
        </p:spPr>
      </p:pic>
      <p:sp>
        <p:nvSpPr>
          <p:cNvPr id="6" name="Arrow: Down 5">
            <a:extLst>
              <a:ext uri="{FF2B5EF4-FFF2-40B4-BE49-F238E27FC236}">
                <a16:creationId xmlns:a16="http://schemas.microsoft.com/office/drawing/2014/main" id="{847B1B1C-B8AE-C301-E538-7BEEED5D812F}"/>
              </a:ext>
            </a:extLst>
          </p:cNvPr>
          <p:cNvSpPr/>
          <p:nvPr/>
        </p:nvSpPr>
        <p:spPr>
          <a:xfrm>
            <a:off x="1818968" y="2654710"/>
            <a:ext cx="176980" cy="145671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computer&#10;&#10;AI-generated content may be incorrect.">
            <a:extLst>
              <a:ext uri="{FF2B5EF4-FFF2-40B4-BE49-F238E27FC236}">
                <a16:creationId xmlns:a16="http://schemas.microsoft.com/office/drawing/2014/main" id="{51429F91-A406-F345-2B86-85DFF4BBB66A}"/>
              </a:ext>
            </a:extLst>
          </p:cNvPr>
          <p:cNvPicPr>
            <a:picLocks noChangeAspect="1"/>
          </p:cNvPicPr>
          <p:nvPr/>
        </p:nvPicPr>
        <p:blipFill>
          <a:blip r:embed="rId6"/>
          <a:stretch>
            <a:fillRect/>
          </a:stretch>
        </p:blipFill>
        <p:spPr>
          <a:xfrm>
            <a:off x="403237" y="4202157"/>
            <a:ext cx="1882303" cy="1851820"/>
          </a:xfrm>
          <a:prstGeom prst="rect">
            <a:avLst/>
          </a:prstGeom>
        </p:spPr>
      </p:pic>
    </p:spTree>
    <p:extLst>
      <p:ext uri="{BB962C8B-B14F-4D97-AF65-F5344CB8AC3E}">
        <p14:creationId xmlns:p14="http://schemas.microsoft.com/office/powerpoint/2010/main" val="1292766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A81F9E6C-433F-D9B6-CFAB-91C01551E033}"/>
              </a:ext>
            </a:extLst>
          </p:cNvPr>
          <p:cNvPicPr>
            <a:picLocks noChangeAspect="1"/>
          </p:cNvPicPr>
          <p:nvPr/>
        </p:nvPicPr>
        <p:blipFill>
          <a:blip r:embed="rId3"/>
          <a:stretch>
            <a:fillRect/>
          </a:stretch>
        </p:blipFill>
        <p:spPr>
          <a:xfrm>
            <a:off x="49259" y="636712"/>
            <a:ext cx="12192000" cy="4819207"/>
          </a:xfrm>
          <a:prstGeom prst="rect">
            <a:avLst/>
          </a:prstGeom>
        </p:spPr>
      </p:pic>
      <p:sp>
        <p:nvSpPr>
          <p:cNvPr id="9" name="Rectangle 8"/>
          <p:cNvSpPr/>
          <p:nvPr/>
        </p:nvSpPr>
        <p:spPr>
          <a:xfrm>
            <a:off x="1846065" y="3898894"/>
            <a:ext cx="10428409" cy="2959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32003" y="74625"/>
            <a:ext cx="10767174" cy="523220"/>
          </a:xfrm>
          <a:prstGeom prst="rect">
            <a:avLst/>
          </a:prstGeom>
        </p:spPr>
        <p:txBody>
          <a:bodyPr wrap="square">
            <a:spAutoFit/>
          </a:bodyPr>
          <a:lstStyle/>
          <a:p>
            <a:r>
              <a:rPr lang="en-US" sz="2800">
                <a:solidFill>
                  <a:schemeClr val="bg1"/>
                </a:solidFill>
                <a:latin typeface="Verdana" panose="020B0604030504040204" pitchFamily="34" charset="0"/>
                <a:ea typeface="Verdana" panose="020B0604030504040204" pitchFamily="34" charset="0"/>
              </a:rPr>
              <a:t> </a:t>
            </a:r>
            <a:r>
              <a:rPr lang="el-GR" sz="2800" b="1">
                <a:solidFill>
                  <a:schemeClr val="bg1"/>
                </a:solidFill>
                <a:latin typeface="Century Gothic" panose="020B0502020202020204" pitchFamily="34" charset="0"/>
              </a:rPr>
              <a:t>Συμπλήρωση και Υποβολή Τελικής Έκθεσης (</a:t>
            </a:r>
            <a:r>
              <a:rPr lang="en-US" sz="2800" b="1">
                <a:solidFill>
                  <a:schemeClr val="bg1"/>
                </a:solidFill>
                <a:latin typeface="Century Gothic" panose="020B0502020202020204" pitchFamily="34" charset="0"/>
              </a:rPr>
              <a:t>Reports)</a:t>
            </a:r>
          </a:p>
        </p:txBody>
      </p:sp>
      <p:sp>
        <p:nvSpPr>
          <p:cNvPr id="5" name="Rectangle 4"/>
          <p:cNvSpPr/>
          <p:nvPr/>
        </p:nvSpPr>
        <p:spPr>
          <a:xfrm>
            <a:off x="512022" y="661253"/>
            <a:ext cx="10917977" cy="369332"/>
          </a:xfrm>
          <a:prstGeom prst="rect">
            <a:avLst/>
          </a:prstGeom>
        </p:spPr>
        <p:txBody>
          <a:bodyPr wrap="square">
            <a:spAutoFit/>
          </a:bodyPr>
          <a:lstStyle/>
          <a:p>
            <a:endParaRPr lang="en-US"/>
          </a:p>
        </p:txBody>
      </p:sp>
      <p:pic>
        <p:nvPicPr>
          <p:cNvPr id="7" name="Picture 2" descr="Click on Reports then on Generate Beneficiary Report">
            <a:extLst>
              <a:ext uri="{FF2B5EF4-FFF2-40B4-BE49-F238E27FC236}">
                <a16:creationId xmlns:a16="http://schemas.microsoft.com/office/drawing/2014/main" id="{91D12F4B-29B4-510E-D6C7-484DF97048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415" t="46501"/>
          <a:stretch/>
        </p:blipFill>
        <p:spPr bwMode="auto">
          <a:xfrm>
            <a:off x="4671621" y="2468380"/>
            <a:ext cx="3690060" cy="13916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747F86-2737-F584-2135-16FB3FFBB518}"/>
              </a:ext>
            </a:extLst>
          </p:cNvPr>
          <p:cNvSpPr/>
          <p:nvPr/>
        </p:nvSpPr>
        <p:spPr>
          <a:xfrm>
            <a:off x="1557497" y="2559520"/>
            <a:ext cx="1493066" cy="399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8D5FDF4-711D-AABA-3BD7-DA87A5B6B383}"/>
              </a:ext>
            </a:extLst>
          </p:cNvPr>
          <p:cNvPicPr>
            <a:picLocks noChangeAspect="1"/>
          </p:cNvPicPr>
          <p:nvPr/>
        </p:nvPicPr>
        <p:blipFill>
          <a:blip r:embed="rId5"/>
          <a:stretch>
            <a:fillRect/>
          </a:stretch>
        </p:blipFill>
        <p:spPr>
          <a:xfrm>
            <a:off x="2079135" y="4174443"/>
            <a:ext cx="10063606" cy="2445800"/>
          </a:xfrm>
          <a:prstGeom prst="rect">
            <a:avLst/>
          </a:prstGeom>
        </p:spPr>
      </p:pic>
      <p:pic>
        <p:nvPicPr>
          <p:cNvPr id="12" name="Picture 11">
            <a:extLst>
              <a:ext uri="{FF2B5EF4-FFF2-40B4-BE49-F238E27FC236}">
                <a16:creationId xmlns:a16="http://schemas.microsoft.com/office/drawing/2014/main" id="{DBC26E39-7769-4AA1-5622-9B42E012539F}"/>
              </a:ext>
            </a:extLst>
          </p:cNvPr>
          <p:cNvPicPr>
            <a:picLocks noChangeAspect="1"/>
          </p:cNvPicPr>
          <p:nvPr/>
        </p:nvPicPr>
        <p:blipFill>
          <a:blip r:embed="rId6"/>
          <a:stretch>
            <a:fillRect/>
          </a:stretch>
        </p:blipFill>
        <p:spPr>
          <a:xfrm>
            <a:off x="0" y="3671518"/>
            <a:ext cx="1266825" cy="454751"/>
          </a:xfrm>
          <a:prstGeom prst="rect">
            <a:avLst/>
          </a:prstGeom>
        </p:spPr>
      </p:pic>
      <p:sp>
        <p:nvSpPr>
          <p:cNvPr id="3" name="Rounded Rectangle 17">
            <a:extLst>
              <a:ext uri="{FF2B5EF4-FFF2-40B4-BE49-F238E27FC236}">
                <a16:creationId xmlns:a16="http://schemas.microsoft.com/office/drawing/2014/main" id="{A8392F7C-9D43-35C3-15FD-64847C6146C0}"/>
              </a:ext>
            </a:extLst>
          </p:cNvPr>
          <p:cNvSpPr/>
          <p:nvPr/>
        </p:nvSpPr>
        <p:spPr>
          <a:xfrm>
            <a:off x="1913589" y="1007141"/>
            <a:ext cx="1136974" cy="284646"/>
          </a:xfrm>
          <a:prstGeom prst="round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55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804E0-8A38-A2A3-1429-A0AF31410AE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D6B54A9-8BDA-9BB6-8541-5D0A29B1E22C}"/>
              </a:ext>
            </a:extLst>
          </p:cNvPr>
          <p:cNvSpPr txBox="1"/>
          <p:nvPr/>
        </p:nvSpPr>
        <p:spPr>
          <a:xfrm flipH="1">
            <a:off x="407322" y="33809"/>
            <a:ext cx="117846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600" b="1" dirty="0">
                <a:solidFill>
                  <a:schemeClr val="bg1"/>
                </a:solidFill>
                <a:latin typeface="Century Gothic" panose="020B0502020202020204" pitchFamily="34" charset="0"/>
              </a:rPr>
              <a:t>Ταυτοποίηση δύο παραγόντων – Για </a:t>
            </a:r>
            <a:r>
              <a:rPr lang="el-GR" sz="2600" b="1" dirty="0">
                <a:solidFill>
                  <a:schemeClr val="bg1"/>
                </a:solidFill>
                <a:latin typeface="Century Gothic" panose="020B0502020202020204" pitchFamily="34" charset="0"/>
                <a:hlinkClick r:id="rId3"/>
              </a:rPr>
              <a:t>πρόσβαση</a:t>
            </a:r>
            <a:r>
              <a:rPr lang="el-GR" sz="2600" b="1" dirty="0">
                <a:solidFill>
                  <a:schemeClr val="bg1"/>
                </a:solidFill>
                <a:latin typeface="Century Gothic" panose="020B0502020202020204" pitchFamily="34" charset="0"/>
              </a:rPr>
              <a:t> στο ΒΜ από 1/10/2025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chemeClr val="bg1"/>
              </a:solidFill>
              <a:latin typeface="Century Gothic" panose="020B0502020202020204" pitchFamily="34" charset="0"/>
            </a:endParaRPr>
          </a:p>
        </p:txBody>
      </p:sp>
      <p:pic>
        <p:nvPicPr>
          <p:cNvPr id="5" name="Picture 4" descr="A screenshot of a computer screen&#10;&#10;AI-generated content may be incorrect.">
            <a:extLst>
              <a:ext uri="{FF2B5EF4-FFF2-40B4-BE49-F238E27FC236}">
                <a16:creationId xmlns:a16="http://schemas.microsoft.com/office/drawing/2014/main" id="{E8449DE0-387F-76EF-D922-88D95B659EB6}"/>
              </a:ext>
            </a:extLst>
          </p:cNvPr>
          <p:cNvPicPr>
            <a:picLocks noChangeAspect="1"/>
          </p:cNvPicPr>
          <p:nvPr/>
        </p:nvPicPr>
        <p:blipFill>
          <a:blip r:embed="rId4"/>
          <a:stretch>
            <a:fillRect/>
          </a:stretch>
        </p:blipFill>
        <p:spPr>
          <a:xfrm>
            <a:off x="121920" y="599362"/>
            <a:ext cx="10379393" cy="6400878"/>
          </a:xfrm>
          <a:prstGeom prst="rect">
            <a:avLst/>
          </a:prstGeom>
        </p:spPr>
      </p:pic>
    </p:spTree>
    <p:extLst>
      <p:ext uri="{BB962C8B-B14F-4D97-AF65-F5344CB8AC3E}">
        <p14:creationId xmlns:p14="http://schemas.microsoft.com/office/powerpoint/2010/main" val="2660144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AI-generated content may be incorrect.">
            <a:extLst>
              <a:ext uri="{FF2B5EF4-FFF2-40B4-BE49-F238E27FC236}">
                <a16:creationId xmlns:a16="http://schemas.microsoft.com/office/drawing/2014/main" id="{C608C916-BC39-D87E-8193-B4D6E5823487}"/>
              </a:ext>
            </a:extLst>
          </p:cNvPr>
          <p:cNvPicPr>
            <a:picLocks noChangeAspect="1"/>
          </p:cNvPicPr>
          <p:nvPr/>
        </p:nvPicPr>
        <p:blipFill>
          <a:blip r:embed="rId3"/>
          <a:srcRect t="21282"/>
          <a:stretch>
            <a:fillRect/>
          </a:stretch>
        </p:blipFill>
        <p:spPr>
          <a:xfrm>
            <a:off x="0" y="649167"/>
            <a:ext cx="12123174" cy="4748743"/>
          </a:xfrm>
          <a:prstGeom prst="rect">
            <a:avLst/>
          </a:prstGeom>
        </p:spPr>
      </p:pic>
      <p:sp>
        <p:nvSpPr>
          <p:cNvPr id="2" name="Rectangle 1"/>
          <p:cNvSpPr/>
          <p:nvPr/>
        </p:nvSpPr>
        <p:spPr>
          <a:xfrm>
            <a:off x="366316" y="45630"/>
            <a:ext cx="5514651" cy="954107"/>
          </a:xfrm>
          <a:prstGeom prst="rect">
            <a:avLst/>
          </a:prstGeom>
        </p:spPr>
        <p:txBody>
          <a:bodyPr wrap="none">
            <a:spAutoFit/>
          </a:bodyPr>
          <a:lstStyle/>
          <a:p>
            <a:r>
              <a:rPr lang="en-GB" sz="2800" b="1">
                <a:solidFill>
                  <a:schemeClr val="bg1"/>
                </a:solidFill>
                <a:latin typeface="Century Gothic" panose="020B0502020202020204" pitchFamily="34" charset="0"/>
              </a:rPr>
              <a:t>Import-Export mobility activity</a:t>
            </a:r>
          </a:p>
          <a:p>
            <a:endParaRPr lang="en-US" sz="2800">
              <a:solidFill>
                <a:schemeClr val="bg1"/>
              </a:solidFill>
              <a:latin typeface="Verdana" panose="020B0604030504040204" pitchFamily="34" charset="0"/>
              <a:ea typeface="Verdana" panose="020B0604030504040204" pitchFamily="34" charset="0"/>
            </a:endParaRPr>
          </a:p>
        </p:txBody>
      </p:sp>
      <p:pic>
        <p:nvPicPr>
          <p:cNvPr id="24" name="Picture 23" descr="A screenshot of a computer&#10;&#10;AI-generated content may be incorrect.">
            <a:extLst>
              <a:ext uri="{FF2B5EF4-FFF2-40B4-BE49-F238E27FC236}">
                <a16:creationId xmlns:a16="http://schemas.microsoft.com/office/drawing/2014/main" id="{A673FC8C-4614-B860-852C-9F10E73E80ED}"/>
              </a:ext>
            </a:extLst>
          </p:cNvPr>
          <p:cNvPicPr>
            <a:picLocks noChangeAspect="1"/>
          </p:cNvPicPr>
          <p:nvPr/>
        </p:nvPicPr>
        <p:blipFill>
          <a:blip r:embed="rId4"/>
          <a:srcRect b="20671"/>
          <a:stretch>
            <a:fillRect/>
          </a:stretch>
        </p:blipFill>
        <p:spPr>
          <a:xfrm>
            <a:off x="20940" y="5397910"/>
            <a:ext cx="12102233" cy="1460090"/>
          </a:xfrm>
          <a:prstGeom prst="rect">
            <a:avLst/>
          </a:prstGeom>
        </p:spPr>
      </p:pic>
      <p:sp>
        <p:nvSpPr>
          <p:cNvPr id="25" name="Rectangle: Rounded Corners 24">
            <a:extLst>
              <a:ext uri="{FF2B5EF4-FFF2-40B4-BE49-F238E27FC236}">
                <a16:creationId xmlns:a16="http://schemas.microsoft.com/office/drawing/2014/main" id="{E0CB1B9F-3E9D-9856-2AA8-D70C083013B0}"/>
              </a:ext>
            </a:extLst>
          </p:cNvPr>
          <p:cNvSpPr/>
          <p:nvPr/>
        </p:nvSpPr>
        <p:spPr>
          <a:xfrm>
            <a:off x="4719483" y="6114042"/>
            <a:ext cx="2064774" cy="3441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39139B8-6B63-DAEC-67EF-60A0111D7C5F}"/>
              </a:ext>
            </a:extLst>
          </p:cNvPr>
          <p:cNvSpPr/>
          <p:nvPr/>
        </p:nvSpPr>
        <p:spPr>
          <a:xfrm>
            <a:off x="4719483" y="6567948"/>
            <a:ext cx="2064774" cy="24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D1620F4-3F3F-A76E-1602-E3D7183C8AEE}"/>
              </a:ext>
            </a:extLst>
          </p:cNvPr>
          <p:cNvSpPr/>
          <p:nvPr/>
        </p:nvSpPr>
        <p:spPr>
          <a:xfrm>
            <a:off x="4547418" y="4630183"/>
            <a:ext cx="344129" cy="403934"/>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743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37" y="55725"/>
            <a:ext cx="4393319" cy="954107"/>
          </a:xfrm>
          <a:prstGeom prst="rect">
            <a:avLst/>
          </a:prstGeom>
        </p:spPr>
        <p:txBody>
          <a:bodyPr wrap="none">
            <a:spAutoFit/>
          </a:bodyPr>
          <a:lstStyle/>
          <a:p>
            <a:pPr algn="ctr"/>
            <a:r>
              <a:rPr lang="en-GB" sz="2800" b="1" dirty="0">
                <a:solidFill>
                  <a:schemeClr val="bg1"/>
                </a:solidFill>
                <a:latin typeface="Century Gothic" panose="020B0502020202020204" pitchFamily="34" charset="0"/>
              </a:rPr>
              <a:t>Import mobility activity</a:t>
            </a:r>
          </a:p>
          <a:p>
            <a:endParaRPr lang="en-US" sz="2800" dirty="0">
              <a:solidFill>
                <a:schemeClr val="bg1"/>
              </a:solidFill>
              <a:latin typeface="Verdana" panose="020B0604030504040204" pitchFamily="34" charset="0"/>
              <a:ea typeface="Verdana" panose="020B0604030504040204" pitchFamily="34" charset="0"/>
            </a:endParaRPr>
          </a:p>
        </p:txBody>
      </p:sp>
      <p:sp>
        <p:nvSpPr>
          <p:cNvPr id="7" name="Rectangle 6"/>
          <p:cNvSpPr/>
          <p:nvPr/>
        </p:nvSpPr>
        <p:spPr>
          <a:xfrm>
            <a:off x="10489223" y="5662246"/>
            <a:ext cx="1230410" cy="10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5E2328C-2CB5-0930-2BEA-741096E03B2E}"/>
              </a:ext>
            </a:extLst>
          </p:cNvPr>
          <p:cNvSpPr txBox="1"/>
          <p:nvPr/>
        </p:nvSpPr>
        <p:spPr>
          <a:xfrm>
            <a:off x="698387" y="1376387"/>
            <a:ext cx="11149065" cy="4105226"/>
          </a:xfrm>
          <a:prstGeom prst="rect">
            <a:avLst/>
          </a:prstGeom>
          <a:noFill/>
        </p:spPr>
        <p:txBody>
          <a:bodyPr wrap="square" rtlCol="0">
            <a:spAutoFit/>
          </a:bodyPr>
          <a:lstStyle/>
          <a:p>
            <a:pPr marL="342900" indent="-342900">
              <a:lnSpc>
                <a:spcPct val="150000"/>
              </a:lnSpc>
              <a:buAutoNum type="arabicPeriod"/>
            </a:pPr>
            <a:r>
              <a:rPr lang="el-GR" sz="1600" dirty="0">
                <a:latin typeface="Verdana" panose="020B0604030504040204" pitchFamily="34" charset="0"/>
                <a:ea typeface="Verdana" panose="020B0604030504040204" pitchFamily="34" charset="0"/>
              </a:rPr>
              <a:t>Ανοίγετε το </a:t>
            </a:r>
            <a:r>
              <a:rPr lang="en-US" sz="1600" dirty="0">
                <a:latin typeface="Verdana" panose="020B0604030504040204" pitchFamily="34" charset="0"/>
                <a:ea typeface="Verdana" panose="020B0604030504040204" pitchFamily="34" charset="0"/>
              </a:rPr>
              <a:t>excel </a:t>
            </a:r>
            <a:r>
              <a:rPr lang="el-GR" sz="1600" dirty="0">
                <a:latin typeface="Verdana" panose="020B0604030504040204" pitchFamily="34" charset="0"/>
                <a:ea typeface="Verdana" panose="020B0604030504040204" pitchFamily="34" charset="0"/>
              </a:rPr>
              <a:t>που έχετε κατεβάσει (</a:t>
            </a:r>
            <a:r>
              <a:rPr lang="en-US" sz="1600" dirty="0">
                <a:latin typeface="Verdana" panose="020B0604030504040204" pitchFamily="34" charset="0"/>
                <a:ea typeface="Verdana" panose="020B0604030504040204" pitchFamily="34" charset="0"/>
              </a:rPr>
              <a:t>export step)</a:t>
            </a:r>
          </a:p>
          <a:p>
            <a:pPr marL="342900" indent="-342900">
              <a:lnSpc>
                <a:spcPct val="150000"/>
              </a:lnSpc>
              <a:buAutoNum type="arabicPeriod"/>
            </a:pPr>
            <a:r>
              <a:rPr lang="el-GR" sz="1600" dirty="0">
                <a:latin typeface="Verdana" panose="020B0604030504040204" pitchFamily="34" charset="0"/>
                <a:ea typeface="Verdana" panose="020B0604030504040204" pitchFamily="34" charset="0"/>
              </a:rPr>
              <a:t>Κάθε σειρά (</a:t>
            </a:r>
            <a:r>
              <a:rPr lang="en-US" sz="1600" dirty="0">
                <a:latin typeface="Verdana" panose="020B0604030504040204" pitchFamily="34" charset="0"/>
                <a:ea typeface="Verdana" panose="020B0604030504040204" pitchFamily="34" charset="0"/>
              </a:rPr>
              <a:t>row)</a:t>
            </a:r>
            <a:r>
              <a:rPr lang="el-GR" sz="1600" dirty="0">
                <a:latin typeface="Verdana" panose="020B0604030504040204" pitchFamily="34" charset="0"/>
                <a:ea typeface="Verdana" panose="020B0604030504040204" pitchFamily="34" charset="0"/>
              </a:rPr>
              <a:t> αντιστοιχεί σε μια κινητικότητα</a:t>
            </a:r>
          </a:p>
          <a:p>
            <a:pPr marL="342900" indent="-342900">
              <a:lnSpc>
                <a:spcPct val="150000"/>
              </a:lnSpc>
              <a:buAutoNum type="arabicPeriod"/>
            </a:pPr>
            <a:r>
              <a:rPr lang="el-GR" sz="1600" dirty="0">
                <a:latin typeface="Verdana" panose="020B0604030504040204" pitchFamily="34" charset="0"/>
                <a:ea typeface="Verdana" panose="020B0604030504040204" pitchFamily="34" charset="0"/>
              </a:rPr>
              <a:t>Για να προσθέσετε κινητικότητα, κάνετε </a:t>
            </a:r>
            <a:r>
              <a:rPr lang="en-US" sz="1600" dirty="0">
                <a:latin typeface="Verdana" panose="020B0604030504040204" pitchFamily="34" charset="0"/>
                <a:ea typeface="Verdana" panose="020B0604030504040204" pitchFamily="34" charset="0"/>
              </a:rPr>
              <a:t>copy </a:t>
            </a:r>
            <a:r>
              <a:rPr lang="el-GR" sz="1600" dirty="0">
                <a:latin typeface="Verdana" panose="020B0604030504040204" pitchFamily="34" charset="0"/>
                <a:ea typeface="Verdana" panose="020B0604030504040204" pitchFamily="34" charset="0"/>
              </a:rPr>
              <a:t>μίας ολόκληρης γραμμής &amp; επεξεργάζεστε τις πληροφορίες ανάλογα με τη κινητικότητα</a:t>
            </a:r>
          </a:p>
          <a:p>
            <a:pPr marL="342900" indent="-342900">
              <a:lnSpc>
                <a:spcPct val="150000"/>
              </a:lnSpc>
              <a:buAutoNum type="arabicPeriod"/>
            </a:pPr>
            <a:r>
              <a:rPr lang="el-GR" sz="1600" dirty="0">
                <a:latin typeface="Verdana" panose="020B0604030504040204" pitchFamily="34" charset="0"/>
                <a:ea typeface="Verdana" panose="020B0604030504040204" pitchFamily="34" charset="0"/>
              </a:rPr>
              <a:t>Στη στήλη </a:t>
            </a:r>
            <a:r>
              <a:rPr lang="en-US" sz="1600" dirty="0">
                <a:latin typeface="Verdana" panose="020B0604030504040204" pitchFamily="34" charset="0"/>
                <a:ea typeface="Verdana" panose="020B0604030504040204" pitchFamily="34" charset="0"/>
              </a:rPr>
              <a:t>mobility activity ID</a:t>
            </a:r>
            <a:r>
              <a:rPr lang="el-GR" sz="1600" dirty="0">
                <a:latin typeface="Verdana" panose="020B0604030504040204" pitchFamily="34" charset="0"/>
                <a:ea typeface="Verdana" panose="020B0604030504040204" pitchFamily="34" charset="0"/>
              </a:rPr>
              <a:t> αλλάζετε τα τελευταία ψηφία ώστε ο αριθμός αυτός να είναι μοναδικός για κάθε κινητικότητα (π.χ. εάν ο τελευταίος αριθμός είναι </a:t>
            </a:r>
            <a:r>
              <a:rPr lang="en-US" sz="1600" dirty="0">
                <a:latin typeface="Verdana" panose="020B0604030504040204" pitchFamily="34" charset="0"/>
                <a:ea typeface="Verdana" panose="020B0604030504040204" pitchFamily="34" charset="0"/>
              </a:rPr>
              <a:t>MOB-0014</a:t>
            </a:r>
            <a:r>
              <a:rPr lang="el-GR" sz="1600" dirty="0">
                <a:latin typeface="Verdana" panose="020B0604030504040204" pitchFamily="34" charset="0"/>
                <a:ea typeface="Verdana" panose="020B0604030504040204" pitchFamily="34" charset="0"/>
              </a:rPr>
              <a:t>, τότε η νέα κινητικότητα που θα προσθέσετε πρέπει να έχει τον αριθμό </a:t>
            </a:r>
            <a:r>
              <a:rPr lang="en-US" sz="1600" dirty="0">
                <a:latin typeface="Verdana" panose="020B0604030504040204" pitchFamily="34" charset="0"/>
                <a:ea typeface="Verdana" panose="020B0604030504040204" pitchFamily="34" charset="0"/>
              </a:rPr>
              <a:t>MOB-0015). </a:t>
            </a:r>
          </a:p>
          <a:p>
            <a:pPr marL="342900" indent="-342900">
              <a:lnSpc>
                <a:spcPct val="150000"/>
              </a:lnSpc>
              <a:buAutoNum type="arabicPeriod"/>
            </a:pPr>
            <a:r>
              <a:rPr lang="el-GR" sz="1600" dirty="0">
                <a:latin typeface="Verdana" panose="020B0604030504040204" pitchFamily="34" charset="0"/>
                <a:ea typeface="Verdana" panose="020B0604030504040204" pitchFamily="34" charset="0"/>
              </a:rPr>
              <a:t>Όταν ολοκληρώσετε τις διορθώσεις και προσθήκες, τότε ανεβάζετε το αρχείο (</a:t>
            </a:r>
            <a:r>
              <a:rPr lang="en-US" sz="1600" dirty="0">
                <a:latin typeface="Verdana" panose="020B0604030504040204" pitchFamily="34" charset="0"/>
                <a:ea typeface="Verdana" panose="020B0604030504040204" pitchFamily="34" charset="0"/>
              </a:rPr>
              <a:t>import)</a:t>
            </a:r>
            <a:r>
              <a:rPr lang="el-GR" sz="1600" dirty="0">
                <a:latin typeface="Verdana" panose="020B0604030504040204" pitchFamily="34" charset="0"/>
                <a:ea typeface="Verdana" panose="020B0604030504040204" pitchFamily="34" charset="0"/>
              </a:rPr>
              <a:t> στο σχετικό σημείο</a:t>
            </a:r>
          </a:p>
          <a:p>
            <a:pPr marL="342900" indent="-342900">
              <a:lnSpc>
                <a:spcPct val="150000"/>
              </a:lnSpc>
              <a:buAutoNum type="arabicPeriod"/>
            </a:pPr>
            <a:r>
              <a:rPr lang="el-GR" sz="1600" dirty="0">
                <a:latin typeface="Verdana" panose="020B0604030504040204" pitchFamily="34" charset="0"/>
                <a:ea typeface="Verdana" panose="020B0604030504040204" pitchFamily="34" charset="0"/>
              </a:rPr>
              <a:t>Στην ενότητα </a:t>
            </a:r>
            <a:r>
              <a:rPr lang="en-US" sz="1600" dirty="0">
                <a:latin typeface="Verdana" panose="020B0604030504040204" pitchFamily="34" charset="0"/>
                <a:ea typeface="Verdana" panose="020B0604030504040204" pitchFamily="34" charset="0"/>
              </a:rPr>
              <a:t>mobility activities </a:t>
            </a:r>
            <a:r>
              <a:rPr lang="el-GR" sz="1600" dirty="0">
                <a:latin typeface="Verdana" panose="020B0604030504040204" pitchFamily="34" charset="0"/>
                <a:ea typeface="Verdana" panose="020B0604030504040204" pitchFamily="34" charset="0"/>
              </a:rPr>
              <a:t>ελέγξτε ότι όλες οι κινητικότητες είναι σωστές και εάν χρειάζεται, προχωρήστε σε σχετικές διορθώσεις. </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411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5F57-144D-0647-B1F7-CE4A0E0F047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4E5144A-BA54-F9F8-CE7C-523D31B4E99C}"/>
              </a:ext>
            </a:extLst>
          </p:cNvPr>
          <p:cNvSpPr/>
          <p:nvPr/>
        </p:nvSpPr>
        <p:spPr>
          <a:xfrm>
            <a:off x="10489223" y="5662246"/>
            <a:ext cx="1230410" cy="10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FD1FC6D-CD09-7C5B-D813-443FCCC136B2}"/>
              </a:ext>
            </a:extLst>
          </p:cNvPr>
          <p:cNvSpPr txBox="1"/>
          <p:nvPr/>
        </p:nvSpPr>
        <p:spPr>
          <a:xfrm>
            <a:off x="266701" y="783565"/>
            <a:ext cx="5634487" cy="5960606"/>
          </a:xfrm>
          <a:prstGeom prst="rect">
            <a:avLst/>
          </a:prstGeom>
          <a:noFill/>
        </p:spPr>
        <p:txBody>
          <a:bodyPr wrap="square">
            <a:spAutoFit/>
          </a:bodyPr>
          <a:lstStyle/>
          <a:p>
            <a:pPr marL="171450" indent="-171450" algn="just">
              <a:buFont typeface="Wingdings" panose="05000000000000000000" pitchFamily="2" charset="2"/>
              <a:buChar char="Ø"/>
            </a:pPr>
            <a:r>
              <a:rPr lang="el-GR" sz="1450" dirty="0"/>
              <a:t>Οι Δικαιούχοι μπορούν να ορίσουν κεντρικά το </a:t>
            </a:r>
            <a:r>
              <a:rPr lang="el-GR" sz="1450" b="1" dirty="0"/>
              <a:t>ποσοστό</a:t>
            </a:r>
            <a:r>
              <a:rPr lang="el-GR" sz="1450" dirty="0"/>
              <a:t> και αντιστοίχως τα </a:t>
            </a:r>
            <a:r>
              <a:rPr lang="el-GR" sz="1450" b="1" dirty="0"/>
              <a:t>ποσά</a:t>
            </a:r>
            <a:r>
              <a:rPr lang="el-GR" sz="1450" dirty="0"/>
              <a:t> για την κατηγορία «</a:t>
            </a:r>
            <a:r>
              <a:rPr lang="el-GR" sz="1450" b="1" dirty="0"/>
              <a:t>ατομική υποστήριξη για κινητικότητες προσωπικού» (</a:t>
            </a:r>
            <a:r>
              <a:rPr lang="en-US" sz="1450" b="1" u="sng" dirty="0">
                <a:solidFill>
                  <a:srgbClr val="172B4D"/>
                </a:solidFill>
                <a:latin typeface="-apple-system"/>
              </a:rPr>
              <a:t>Staff mobility individual support</a:t>
            </a:r>
            <a:r>
              <a:rPr lang="el-GR" sz="1450" b="1" u="sng" dirty="0">
                <a:solidFill>
                  <a:srgbClr val="172B4D"/>
                </a:solidFill>
                <a:latin typeface="-apple-system"/>
              </a:rPr>
              <a:t>)</a:t>
            </a:r>
            <a:r>
              <a:rPr lang="el-GR" sz="1450" dirty="0"/>
              <a:t>.</a:t>
            </a:r>
          </a:p>
          <a:p>
            <a:pPr marL="171450" indent="-171450" algn="just">
              <a:buFont typeface="Wingdings" panose="05000000000000000000" pitchFamily="2" charset="2"/>
              <a:buChar char="Ø"/>
            </a:pPr>
            <a:endParaRPr lang="el-GR" sz="1450" b="1" dirty="0"/>
          </a:p>
          <a:p>
            <a:pPr marL="171450" indent="-171450" algn="just">
              <a:buFont typeface="Wingdings" panose="05000000000000000000" pitchFamily="2" charset="2"/>
              <a:buChar char="Ø"/>
            </a:pPr>
            <a:r>
              <a:rPr lang="el-GR" sz="1450" b="1" dirty="0"/>
              <a:t>Το συγκεκριμένο </a:t>
            </a:r>
            <a:r>
              <a:rPr lang="en-US" sz="1450" b="1" dirty="0"/>
              <a:t>tab </a:t>
            </a:r>
            <a:r>
              <a:rPr lang="el-GR" sz="1450" dirty="0"/>
              <a:t>εμφανίζει την ενότητα για τις </a:t>
            </a:r>
            <a:r>
              <a:rPr lang="el-GR" sz="1450" b="1" dirty="0"/>
              <a:t>κινητικότητες προσωπικού</a:t>
            </a:r>
            <a:r>
              <a:rPr lang="el-GR" sz="1450" dirty="0"/>
              <a:t> μόνο εφόσον υπάρχουν τιμές προς ρύθμιση. Διαφορετικά, αυτή η ενότητα δεν είναι διαθέσιμη.</a:t>
            </a:r>
          </a:p>
          <a:p>
            <a:pPr algn="just"/>
            <a:endParaRPr lang="el-GR" sz="1450" dirty="0"/>
          </a:p>
          <a:p>
            <a:pPr marL="171450" indent="-171450" algn="just">
              <a:spcBef>
                <a:spcPts val="750"/>
              </a:spcBef>
              <a:buFont typeface="Wingdings" panose="05000000000000000000" pitchFamily="2" charset="2"/>
              <a:buChar char="q"/>
            </a:pPr>
            <a:r>
              <a:rPr lang="en-US" sz="1450" b="1" i="0" dirty="0">
                <a:solidFill>
                  <a:srgbClr val="172B4D"/>
                </a:solidFill>
                <a:effectLst/>
                <a:latin typeface="-apple-system"/>
              </a:rPr>
              <a:t>Staff mobility - beneficiary percentage of the National Agency maximum</a:t>
            </a:r>
            <a:r>
              <a:rPr lang="en-US" sz="1450" b="0" i="0" dirty="0">
                <a:solidFill>
                  <a:srgbClr val="172B4D"/>
                </a:solidFill>
                <a:effectLst/>
                <a:latin typeface="-apple-system"/>
              </a:rPr>
              <a:t> - </a:t>
            </a:r>
            <a:r>
              <a:rPr lang="el-GR" sz="1450" dirty="0"/>
              <a:t>Για τις </a:t>
            </a:r>
            <a:r>
              <a:rPr lang="el-GR" sz="1450" b="1" dirty="0"/>
              <a:t>κινητικότητες προσωπικού</a:t>
            </a:r>
            <a:r>
              <a:rPr lang="el-GR" sz="1450" dirty="0"/>
              <a:t>, ο </a:t>
            </a:r>
            <a:r>
              <a:rPr lang="el-GR" sz="1450" b="1" dirty="0"/>
              <a:t>μεταβλητός συντελεστής</a:t>
            </a:r>
            <a:r>
              <a:rPr lang="el-GR" sz="1450" dirty="0"/>
              <a:t> πρέπει να καταχωρηθεί από τους </a:t>
            </a:r>
            <a:r>
              <a:rPr lang="el-GR" sz="1450" b="1" dirty="0"/>
              <a:t>Δικαιούχους</a:t>
            </a:r>
            <a:r>
              <a:rPr lang="el-GR" sz="1450" dirty="0"/>
              <a:t> με τη μορφή </a:t>
            </a:r>
            <a:r>
              <a:rPr lang="el-GR" sz="1450" b="1" dirty="0"/>
              <a:t>ποσοστού (%)</a:t>
            </a:r>
            <a:r>
              <a:rPr lang="el-GR" sz="1450" dirty="0"/>
              <a:t>, το οποίο αντιπροσωπεύει το </a:t>
            </a:r>
            <a:r>
              <a:rPr lang="el-GR" sz="1450" b="1" dirty="0"/>
              <a:t>ποσοστό που ορίζει ο Δικαιούχος επί του μέγιστου εύρους τιμών που έχει θέσει η ΕΥ.</a:t>
            </a:r>
            <a:endParaRPr lang="en-US" sz="1450" b="1" dirty="0"/>
          </a:p>
          <a:p>
            <a:pPr marL="171450" indent="-171450" algn="just">
              <a:spcBef>
                <a:spcPts val="750"/>
              </a:spcBef>
              <a:buFont typeface="Wingdings" panose="05000000000000000000" pitchFamily="2" charset="2"/>
              <a:buChar char="q"/>
            </a:pPr>
            <a:r>
              <a:rPr lang="el-GR" sz="1450" dirty="0"/>
              <a:t>Το ποσό της </a:t>
            </a:r>
            <a:r>
              <a:rPr lang="el-GR" sz="1450" b="1" dirty="0"/>
              <a:t>ατομικής υποστήριξης</a:t>
            </a:r>
            <a:r>
              <a:rPr lang="el-GR" sz="1450" dirty="0"/>
              <a:t> θα </a:t>
            </a:r>
            <a:r>
              <a:rPr lang="el-GR" sz="1450" b="1" dirty="0"/>
              <a:t>υπολογίζεται</a:t>
            </a:r>
            <a:r>
              <a:rPr lang="el-GR" sz="1450" dirty="0"/>
              <a:t> χρησιμοποιώντας το </a:t>
            </a:r>
            <a:r>
              <a:rPr lang="el-GR" sz="1450" b="1" dirty="0"/>
              <a:t>ποσοστό που έχει δηλώσει ο Δικαιούχος</a:t>
            </a:r>
            <a:r>
              <a:rPr lang="el-GR" sz="1450" dirty="0"/>
              <a:t>, καθώς και τις </a:t>
            </a:r>
            <a:r>
              <a:rPr lang="el-GR" sz="1450" b="1" dirty="0"/>
              <a:t>μέγιστες τιμές εύρους</a:t>
            </a:r>
            <a:r>
              <a:rPr lang="el-GR" sz="1450" dirty="0"/>
              <a:t> για κάθε ομάδα χωρών.</a:t>
            </a:r>
          </a:p>
          <a:p>
            <a:pPr marL="171450" indent="-171450" algn="just">
              <a:spcBef>
                <a:spcPts val="750"/>
              </a:spcBef>
              <a:buFont typeface="Wingdings" panose="05000000000000000000" pitchFamily="2" charset="2"/>
              <a:buChar char="q"/>
            </a:pPr>
            <a:r>
              <a:rPr lang="el-GR" sz="1450" dirty="0"/>
              <a:t>Η </a:t>
            </a:r>
            <a:r>
              <a:rPr lang="el-GR" sz="1450" b="1" dirty="0"/>
              <a:t>ημερήσια αποζημίωση για τις ημέρες 15–66</a:t>
            </a:r>
            <a:r>
              <a:rPr lang="el-GR" sz="1450" dirty="0"/>
              <a:t> αντιστοιχεί στο </a:t>
            </a:r>
            <a:r>
              <a:rPr lang="el-GR" sz="1450" b="1" dirty="0"/>
              <a:t>70%</a:t>
            </a:r>
            <a:r>
              <a:rPr lang="el-GR" sz="1450" dirty="0"/>
              <a:t> της ημερήσιας αποζημίωσης για τις </a:t>
            </a:r>
            <a:r>
              <a:rPr lang="el-GR" sz="1450" b="1" dirty="0"/>
              <a:t>ημέρες 1–14</a:t>
            </a:r>
            <a:r>
              <a:rPr lang="el-GR" sz="1450" dirty="0"/>
              <a:t>. </a:t>
            </a:r>
          </a:p>
          <a:p>
            <a:pPr marL="628650" lvl="1" indent="-171450" algn="just">
              <a:spcBef>
                <a:spcPts val="750"/>
              </a:spcBef>
              <a:buFont typeface="Wingdings" panose="05000000000000000000" pitchFamily="2" charset="2"/>
              <a:buChar char="§"/>
            </a:pPr>
            <a:r>
              <a:rPr lang="el-GR" sz="1450" dirty="0"/>
              <a:t>Το ημερήσιο ποσό για τις </a:t>
            </a:r>
            <a:r>
              <a:rPr lang="el-GR" sz="1450" b="1" dirty="0"/>
              <a:t>ημέρες 1–14</a:t>
            </a:r>
            <a:r>
              <a:rPr lang="el-GR" sz="1450" dirty="0"/>
              <a:t> στρογγυλοποιείται στον πλησιέστερο ακέραιο, ενώ το ημερήσιο ποσό για τις </a:t>
            </a:r>
            <a:r>
              <a:rPr lang="el-GR" sz="1450" b="1" dirty="0"/>
              <a:t>ημέρες 15–66</a:t>
            </a:r>
            <a:r>
              <a:rPr lang="el-GR" sz="1450" dirty="0"/>
              <a:t> εμφανίζεται με </a:t>
            </a:r>
            <a:r>
              <a:rPr lang="el-GR" sz="1450" b="1" dirty="0"/>
              <a:t>δύο δεκαδικά ψηφία</a:t>
            </a:r>
            <a:r>
              <a:rPr lang="el-GR" sz="1450" dirty="0"/>
              <a:t> (π.χ. 103,60). </a:t>
            </a:r>
          </a:p>
          <a:p>
            <a:pPr marL="628650" lvl="1" indent="-171450" algn="just">
              <a:spcBef>
                <a:spcPts val="750"/>
              </a:spcBef>
              <a:buFont typeface="Wingdings" panose="05000000000000000000" pitchFamily="2" charset="2"/>
              <a:buChar char="§"/>
            </a:pPr>
            <a:r>
              <a:rPr lang="el-GR" sz="1450" dirty="0"/>
              <a:t>Εάν η τελική τιμή είναι </a:t>
            </a:r>
            <a:r>
              <a:rPr lang="el-GR" sz="1450" b="1" dirty="0"/>
              <a:t>κάτω από το ελάχιστο ποσό</a:t>
            </a:r>
            <a:r>
              <a:rPr lang="el-GR" sz="1450" dirty="0"/>
              <a:t>, τότε χρησιμοποιείται το </a:t>
            </a:r>
            <a:r>
              <a:rPr lang="el-GR" sz="1450" b="1" dirty="0"/>
              <a:t>ελάχιστο</a:t>
            </a:r>
            <a:r>
              <a:rPr lang="el-GR" sz="1450" dirty="0"/>
              <a:t>.</a:t>
            </a:r>
          </a:p>
        </p:txBody>
      </p:sp>
      <p:pic>
        <p:nvPicPr>
          <p:cNvPr id="3" name="Picture 2">
            <a:extLst>
              <a:ext uri="{FF2B5EF4-FFF2-40B4-BE49-F238E27FC236}">
                <a16:creationId xmlns:a16="http://schemas.microsoft.com/office/drawing/2014/main" id="{6CC66C6D-5503-ABCE-40DD-E5F22FBDD98A}"/>
              </a:ext>
            </a:extLst>
          </p:cNvPr>
          <p:cNvPicPr>
            <a:picLocks noChangeAspect="1"/>
          </p:cNvPicPr>
          <p:nvPr/>
        </p:nvPicPr>
        <p:blipFill>
          <a:blip r:embed="rId3"/>
          <a:stretch>
            <a:fillRect/>
          </a:stretch>
        </p:blipFill>
        <p:spPr>
          <a:xfrm>
            <a:off x="6106854" y="2999810"/>
            <a:ext cx="5818445" cy="2595761"/>
          </a:xfrm>
          <a:prstGeom prst="rect">
            <a:avLst/>
          </a:prstGeom>
        </p:spPr>
      </p:pic>
      <p:sp>
        <p:nvSpPr>
          <p:cNvPr id="5" name="Rectangle 4">
            <a:extLst>
              <a:ext uri="{FF2B5EF4-FFF2-40B4-BE49-F238E27FC236}">
                <a16:creationId xmlns:a16="http://schemas.microsoft.com/office/drawing/2014/main" id="{2AB94031-3100-AAC6-FC0D-699D169D8BF7}"/>
              </a:ext>
            </a:extLst>
          </p:cNvPr>
          <p:cNvSpPr/>
          <p:nvPr/>
        </p:nvSpPr>
        <p:spPr>
          <a:xfrm>
            <a:off x="181834" y="113829"/>
            <a:ext cx="5925020" cy="523220"/>
          </a:xfrm>
          <a:prstGeom prst="rect">
            <a:avLst/>
          </a:prstGeom>
        </p:spPr>
        <p:txBody>
          <a:bodyPr wrap="none">
            <a:spAutoFit/>
          </a:bodyPr>
          <a:lstStyle/>
          <a:p>
            <a:pPr algn="ctr"/>
            <a:r>
              <a:rPr lang="en-GB" sz="2800" b="1" dirty="0">
                <a:solidFill>
                  <a:schemeClr val="bg1"/>
                </a:solidFill>
                <a:latin typeface="Century Gothic" panose="020B0502020202020204" pitchFamily="34" charset="0"/>
              </a:rPr>
              <a:t>Applicable Rates – KA131 MONO</a:t>
            </a:r>
            <a:endParaRPr lang="en-US" sz="2800" dirty="0">
              <a:solidFill>
                <a:schemeClr val="bg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9FEE53EA-6531-BF81-1D75-BA1FA25BB7B3}"/>
              </a:ext>
            </a:extLst>
          </p:cNvPr>
          <p:cNvSpPr txBox="1"/>
          <p:nvPr/>
        </p:nvSpPr>
        <p:spPr>
          <a:xfrm>
            <a:off x="6562724" y="1056919"/>
            <a:ext cx="4884996" cy="1400383"/>
          </a:xfrm>
          <a:prstGeom prst="rect">
            <a:avLst/>
          </a:prstGeom>
          <a:noFill/>
          <a:ln w="28575">
            <a:solidFill>
              <a:srgbClr val="FF0000"/>
            </a:solidFill>
          </a:ln>
        </p:spPr>
        <p:txBody>
          <a:bodyPr wrap="square">
            <a:spAutoFit/>
          </a:bodyPr>
          <a:lstStyle/>
          <a:p>
            <a:pPr algn="just"/>
            <a:r>
              <a:rPr lang="el-GR" sz="1700" dirty="0"/>
              <a:t>Για την πρόσκληση </a:t>
            </a:r>
            <a:r>
              <a:rPr lang="el-GR" sz="1700" b="1" dirty="0"/>
              <a:t>KA131 2025</a:t>
            </a:r>
            <a:r>
              <a:rPr lang="el-GR" sz="1700" dirty="0"/>
              <a:t>, η </a:t>
            </a:r>
            <a:r>
              <a:rPr lang="el-GR" sz="1700" b="1" dirty="0"/>
              <a:t>Εθνική Υπηρεσία της Κύπρου</a:t>
            </a:r>
            <a:r>
              <a:rPr lang="el-GR" sz="1700" dirty="0"/>
              <a:t> έχει ορίσει </a:t>
            </a:r>
            <a:r>
              <a:rPr lang="el-GR" sz="1700" b="1" dirty="0"/>
              <a:t>μεταβλητούς συντελεστές</a:t>
            </a:r>
            <a:r>
              <a:rPr lang="el-GR" sz="1700" dirty="0"/>
              <a:t> για τις </a:t>
            </a:r>
            <a:r>
              <a:rPr lang="el-GR" sz="1700" b="1" u="sng" dirty="0">
                <a:solidFill>
                  <a:srgbClr val="FF0000"/>
                </a:solidFill>
              </a:rPr>
              <a:t>κινητικότητες προσωπικού</a:t>
            </a:r>
            <a:r>
              <a:rPr lang="el-GR" sz="1700" dirty="0"/>
              <a:t>. Αναφορικά με τις κινητικότητες σπουδαστών οι συντελεστές είναι σταθεροί. </a:t>
            </a:r>
            <a:endParaRPr lang="en-US" sz="1700" dirty="0"/>
          </a:p>
        </p:txBody>
      </p:sp>
    </p:spTree>
    <p:extLst>
      <p:ext uri="{BB962C8B-B14F-4D97-AF65-F5344CB8AC3E}">
        <p14:creationId xmlns:p14="http://schemas.microsoft.com/office/powerpoint/2010/main" val="2053618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022" y="661253"/>
            <a:ext cx="10917977" cy="369332"/>
          </a:xfrm>
          <a:prstGeom prst="rect">
            <a:avLst/>
          </a:prstGeom>
        </p:spPr>
        <p:txBody>
          <a:bodyPr wrap="square">
            <a:spAutoFit/>
          </a:bodyPr>
          <a:lstStyle/>
          <a:p>
            <a:endParaRPr lang="en-US"/>
          </a:p>
        </p:txBody>
      </p:sp>
      <p:sp>
        <p:nvSpPr>
          <p:cNvPr id="7" name="Rectangle 6"/>
          <p:cNvSpPr/>
          <p:nvPr/>
        </p:nvSpPr>
        <p:spPr>
          <a:xfrm>
            <a:off x="214419" y="50634"/>
            <a:ext cx="8937522" cy="523220"/>
          </a:xfrm>
          <a:prstGeom prst="rect">
            <a:avLst/>
          </a:prstGeom>
        </p:spPr>
        <p:txBody>
          <a:bodyPr wrap="square">
            <a:spAutoFit/>
          </a:bodyPr>
          <a:lstStyle/>
          <a:p>
            <a:r>
              <a:rPr lang="el-GR" sz="2800" b="1">
                <a:solidFill>
                  <a:schemeClr val="bg1"/>
                </a:solidFill>
                <a:latin typeface="Century Gothic" panose="020B0502020202020204" pitchFamily="34" charset="0"/>
              </a:rPr>
              <a:t>Επικοινωνία</a:t>
            </a:r>
            <a:endParaRPr lang="en-US" sz="2800" b="1">
              <a:solidFill>
                <a:schemeClr val="bg1"/>
              </a:solidFill>
              <a:latin typeface="Century Gothic" panose="020B0502020202020204" pitchFamily="34" charset="0"/>
            </a:endParaRPr>
          </a:p>
        </p:txBody>
      </p:sp>
      <p:sp>
        <p:nvSpPr>
          <p:cNvPr id="8" name="TextBox 7"/>
          <p:cNvSpPr txBox="1"/>
          <p:nvPr/>
        </p:nvSpPr>
        <p:spPr>
          <a:xfrm>
            <a:off x="1707200" y="899718"/>
            <a:ext cx="8304978" cy="2529282"/>
          </a:xfrm>
          <a:prstGeom prst="rect">
            <a:avLst/>
          </a:prstGeom>
          <a:noFill/>
        </p:spPr>
        <p:txBody>
          <a:bodyPr wrap="square" rtlCol="0">
            <a:spAutoFit/>
          </a:bodyPr>
          <a:lstStyle/>
          <a:p>
            <a:pPr>
              <a:lnSpc>
                <a:spcPct val="150000"/>
              </a:lnSpc>
            </a:pPr>
            <a:r>
              <a:rPr lang="el-GR" dirty="0">
                <a:latin typeface="Verdana" panose="020B0604030504040204" pitchFamily="34" charset="0"/>
                <a:ea typeface="Verdana" panose="020B0604030504040204" pitchFamily="34" charset="0"/>
              </a:rPr>
              <a:t>Επικοινωνήστε </a:t>
            </a:r>
            <a:r>
              <a:rPr lang="el-GR" b="1" dirty="0">
                <a:latin typeface="Verdana" panose="020B0604030504040204" pitchFamily="34" charset="0"/>
                <a:ea typeface="Verdana" panose="020B0604030504040204" pitchFamily="34" charset="0"/>
              </a:rPr>
              <a:t>γραπτώς</a:t>
            </a:r>
            <a:r>
              <a:rPr lang="el-GR" dirty="0">
                <a:latin typeface="Verdana" panose="020B0604030504040204" pitchFamily="34" charset="0"/>
                <a:ea typeface="Verdana" panose="020B0604030504040204" pitchFamily="34" charset="0"/>
              </a:rPr>
              <a:t> σχετικά με οποιαδήποτε τεχνικά προβλήματα αντιμετωπίζετε με την υπεύθυνη Λειτουργό. </a:t>
            </a:r>
          </a:p>
          <a:p>
            <a:pPr>
              <a:lnSpc>
                <a:spcPct val="150000"/>
              </a:lnSpc>
            </a:pPr>
            <a:r>
              <a:rPr lang="el-GR" dirty="0">
                <a:latin typeface="Verdana" panose="020B0604030504040204" pitchFamily="34" charset="0"/>
                <a:ea typeface="Verdana" panose="020B0604030504040204" pitchFamily="34" charset="0"/>
              </a:rPr>
              <a:t>Το μήνυμά σας πρέπει να περιλαμβάνει:</a:t>
            </a:r>
          </a:p>
          <a:p>
            <a:pPr marL="800100" lvl="1" indent="-342900">
              <a:lnSpc>
                <a:spcPct val="150000"/>
              </a:lnSpc>
              <a:buFont typeface="Wingdings" panose="05000000000000000000" pitchFamily="2" charset="2"/>
              <a:buChar char="ü"/>
            </a:pPr>
            <a:r>
              <a:rPr lang="el-GR" dirty="0">
                <a:latin typeface="Verdana" panose="020B0604030504040204" pitchFamily="34" charset="0"/>
                <a:ea typeface="Verdana" panose="020B0604030504040204" pitchFamily="34" charset="0"/>
              </a:rPr>
              <a:t>Αριθμό σχεδίου</a:t>
            </a:r>
          </a:p>
          <a:p>
            <a:pPr marL="800100" lvl="1" indent="-342900">
              <a:lnSpc>
                <a:spcPct val="150000"/>
              </a:lnSpc>
              <a:buFont typeface="Wingdings" panose="05000000000000000000" pitchFamily="2" charset="2"/>
              <a:buChar char="ü"/>
            </a:pPr>
            <a:r>
              <a:rPr lang="en-US" dirty="0">
                <a:latin typeface="Verdana" panose="020B0604030504040204" pitchFamily="34" charset="0"/>
                <a:ea typeface="Verdana" panose="020B0604030504040204" pitchFamily="34" charset="0"/>
              </a:rPr>
              <a:t>Screenshots </a:t>
            </a:r>
            <a:r>
              <a:rPr lang="el-GR" dirty="0">
                <a:latin typeface="Verdana" panose="020B0604030504040204" pitchFamily="34" charset="0"/>
                <a:ea typeface="Verdana" panose="020B0604030504040204" pitchFamily="34" charset="0"/>
              </a:rPr>
              <a:t>στα οποία να φαίνεται το πρόβλημα</a:t>
            </a:r>
          </a:p>
          <a:p>
            <a:pPr marL="800100" lvl="1" indent="-342900">
              <a:lnSpc>
                <a:spcPct val="150000"/>
              </a:lnSpc>
              <a:buFont typeface="Wingdings" panose="05000000000000000000" pitchFamily="2" charset="2"/>
              <a:buChar char="ü"/>
            </a:pPr>
            <a:r>
              <a:rPr lang="el-GR" dirty="0">
                <a:latin typeface="Verdana" panose="020B0604030504040204" pitchFamily="34" charset="0"/>
                <a:ea typeface="Verdana" panose="020B0604030504040204" pitchFamily="34" charset="0"/>
              </a:rPr>
              <a:t>Σύντομη περιγραφή του προβλήματος</a:t>
            </a:r>
            <a:endParaRPr lang="en-GB" dirty="0">
              <a:latin typeface="Verdana" panose="020B0604030504040204" pitchFamily="34" charset="0"/>
              <a:ea typeface="Verdana" panose="020B0604030504040204" pitchFamily="34" charset="0"/>
            </a:endParaRPr>
          </a:p>
        </p:txBody>
      </p:sp>
      <p:sp>
        <p:nvSpPr>
          <p:cNvPr id="9" name="TextBox 8"/>
          <p:cNvSpPr txBox="1"/>
          <p:nvPr/>
        </p:nvSpPr>
        <p:spPr>
          <a:xfrm>
            <a:off x="1389605" y="4014273"/>
            <a:ext cx="4635435" cy="1569660"/>
          </a:xfrm>
          <a:prstGeom prst="rect">
            <a:avLst/>
          </a:prstGeom>
          <a:noFill/>
        </p:spPr>
        <p:txBody>
          <a:bodyPr wrap="square" rtlCol="0">
            <a:spAutoFit/>
          </a:bodyPr>
          <a:lstStyle/>
          <a:p>
            <a:r>
              <a:rPr lang="el-GR" sz="1600" b="1" dirty="0">
                <a:latin typeface="Century Gothic" panose="020B0502020202020204" pitchFamily="34" charset="0"/>
              </a:rPr>
              <a:t>Μαρία Θάλεια Χρίστου</a:t>
            </a:r>
            <a:endParaRPr lang="en-GB" sz="1600" b="1" dirty="0">
              <a:latin typeface="Century Gothic" panose="020B0502020202020204" pitchFamily="34" charset="0"/>
            </a:endParaRPr>
          </a:p>
          <a:p>
            <a:r>
              <a:rPr lang="el-GR" sz="1600" dirty="0">
                <a:latin typeface="Century Gothic" panose="020B0502020202020204" pitchFamily="34" charset="0"/>
              </a:rPr>
              <a:t>Λειτουργός Προγραμμάτων</a:t>
            </a:r>
          </a:p>
          <a:p>
            <a:r>
              <a:rPr lang="el-GR" sz="1600" dirty="0">
                <a:latin typeface="Century Gothic" panose="020B0502020202020204" pitchFamily="34" charset="0"/>
              </a:rPr>
              <a:t>Βασική Δράση 1</a:t>
            </a:r>
          </a:p>
          <a:p>
            <a:r>
              <a:rPr lang="el-GR" sz="1600" dirty="0">
                <a:latin typeface="Century Gothic" panose="020B0502020202020204" pitchFamily="34" charset="0"/>
              </a:rPr>
              <a:t>Τριτοβάθμια Εκπαίδευση (ΚΑ131/ΚΑ171)</a:t>
            </a:r>
          </a:p>
          <a:p>
            <a:r>
              <a:rPr lang="el-GR" sz="1600" dirty="0">
                <a:latin typeface="Century Gothic" panose="020B0502020202020204" pitchFamily="34" charset="0"/>
              </a:rPr>
              <a:t>Τηλέφωνο: 22448845</a:t>
            </a:r>
          </a:p>
          <a:p>
            <a:r>
              <a:rPr lang="en-GB" sz="1600" dirty="0">
                <a:latin typeface="Century Gothic" panose="020B0502020202020204" pitchFamily="34" charset="0"/>
              </a:rPr>
              <a:t>email:</a:t>
            </a:r>
            <a:r>
              <a:rPr lang="el-GR" sz="1600" dirty="0">
                <a:latin typeface="Century Gothic" panose="020B0502020202020204" pitchFamily="34" charset="0"/>
              </a:rPr>
              <a:t> </a:t>
            </a:r>
            <a:r>
              <a:rPr lang="el-GR" sz="1600" dirty="0">
                <a:latin typeface="Century Gothic" panose="020B0502020202020204" pitchFamily="34" charset="0"/>
                <a:hlinkClick r:id="rId3"/>
              </a:rPr>
              <a:t>m</a:t>
            </a:r>
            <a:r>
              <a:rPr lang="en-US" sz="1600" dirty="0" err="1">
                <a:latin typeface="Century Gothic" panose="020B0502020202020204" pitchFamily="34" charset="0"/>
                <a:hlinkClick r:id="rId3"/>
              </a:rPr>
              <a:t>thchristou</a:t>
            </a:r>
            <a:r>
              <a:rPr lang="el-GR" sz="1600" dirty="0">
                <a:latin typeface="Century Gothic" panose="020B0502020202020204" pitchFamily="34" charset="0"/>
                <a:hlinkClick r:id="rId3"/>
              </a:rPr>
              <a:t>@idep.org.cy</a:t>
            </a:r>
            <a:r>
              <a:rPr lang="en-US" sz="1600" dirty="0">
                <a:latin typeface="Century Gothic" panose="020B0502020202020204" pitchFamily="34" charset="0"/>
              </a:rPr>
              <a:t> </a:t>
            </a:r>
            <a:endParaRPr lang="en-GB" sz="1600" dirty="0">
              <a:latin typeface="Century Gothic" panose="020B0502020202020204" pitchFamily="34" charset="0"/>
            </a:endParaRPr>
          </a:p>
        </p:txBody>
      </p:sp>
      <p:sp>
        <p:nvSpPr>
          <p:cNvPr id="6" name="TextBox 5">
            <a:extLst>
              <a:ext uri="{FF2B5EF4-FFF2-40B4-BE49-F238E27FC236}">
                <a16:creationId xmlns:a16="http://schemas.microsoft.com/office/drawing/2014/main" id="{6CD42E09-CAD5-63B0-45E0-CAC2E8512262}"/>
              </a:ext>
            </a:extLst>
          </p:cNvPr>
          <p:cNvSpPr txBox="1"/>
          <p:nvPr/>
        </p:nvSpPr>
        <p:spPr>
          <a:xfrm>
            <a:off x="5859689" y="3337209"/>
            <a:ext cx="4446321" cy="194514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GB"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el-GR" sz="1600" b="1" dirty="0">
                <a:solidFill>
                  <a:prstClr val="black">
                    <a:lumMod val="75000"/>
                    <a:lumOff val="25000"/>
                  </a:prstClr>
                </a:solidFill>
                <a:latin typeface="Century Gothic" panose="020B0502020202020204" pitchFamily="34" charset="0"/>
                <a:ea typeface="Calibri" panose="020F0502020204030204" pitchFamily="34" charset="0"/>
                <a:cs typeface="Calibri" panose="020F0502020204030204" pitchFamily="34" charset="0"/>
              </a:rPr>
              <a:t>Στέλλα Λεωνίδου</a:t>
            </a:r>
            <a:endPar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Συντονίστρια </a:t>
            </a:r>
            <a:r>
              <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Βα</a:t>
            </a:r>
            <a:r>
              <a:rPr kumimoji="0" lang="en-US" sz="160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σική</a:t>
            </a:r>
            <a:r>
              <a:rPr kumimoji="0" lang="el-GR"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ς</a:t>
            </a:r>
            <a:r>
              <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n-US" sz="160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Δράση</a:t>
            </a:r>
            <a:r>
              <a:rPr kumimoji="0" lang="el-GR"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ς</a:t>
            </a:r>
            <a:r>
              <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Τηλέφωνο</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l-GR" sz="1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22448894</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alibri" panose="020F0502020204030204" pitchFamily="34" charset="0"/>
                <a:cs typeface="Calibri" panose="020F0502020204030204" pitchFamily="34" charset="0"/>
              </a:rPr>
              <a:t>email: </a:t>
            </a:r>
            <a:r>
              <a:rPr lang="en-US" sz="1600" dirty="0">
                <a:latin typeface="Century Gothic" panose="020B0502020202020204" pitchFamily="34" charset="0"/>
                <a:hlinkClick r:id="rId4"/>
              </a:rPr>
              <a:t>sleonidou@idep.org.cy</a:t>
            </a:r>
            <a:r>
              <a:rPr lang="en-US" dirty="0">
                <a:latin typeface="Century Gothic" panose="020B0502020202020204" pitchFamily="34" charset="0"/>
              </a:rPr>
              <a:t>  </a:t>
            </a:r>
            <a:endParaRPr kumimoji="0" lang="en-US"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312F6E0-7D14-7017-11F9-D85EE72B9CB9}"/>
              </a:ext>
            </a:extLst>
          </p:cNvPr>
          <p:cNvSpPr txBox="1"/>
          <p:nvPr/>
        </p:nvSpPr>
        <p:spPr>
          <a:xfrm>
            <a:off x="1239772" y="3860773"/>
            <a:ext cx="4189478" cy="1876660"/>
          </a:xfrm>
          <a:prstGeom prst="rect">
            <a:avLst/>
          </a:prstGeom>
          <a:noFill/>
          <a:ln>
            <a:solidFill>
              <a:schemeClr val="tx1"/>
            </a:solidFill>
          </a:ln>
        </p:spPr>
        <p:txBody>
          <a:bodyPr wrap="square" rtlCol="0">
            <a:spAutoFit/>
          </a:bodyPr>
          <a:lstStyle/>
          <a:p>
            <a:endParaRPr lang="en-US"/>
          </a:p>
        </p:txBody>
      </p:sp>
      <p:sp>
        <p:nvSpPr>
          <p:cNvPr id="11" name="TextBox 10">
            <a:extLst>
              <a:ext uri="{FF2B5EF4-FFF2-40B4-BE49-F238E27FC236}">
                <a16:creationId xmlns:a16="http://schemas.microsoft.com/office/drawing/2014/main" id="{101A6F23-9CA3-EFF7-A355-40DF25EC55BF}"/>
              </a:ext>
            </a:extLst>
          </p:cNvPr>
          <p:cNvSpPr txBox="1"/>
          <p:nvPr/>
        </p:nvSpPr>
        <p:spPr>
          <a:xfrm>
            <a:off x="5676309" y="3863056"/>
            <a:ext cx="4101354" cy="1876660"/>
          </a:xfrm>
          <a:prstGeom prst="rect">
            <a:avLst/>
          </a:prstGeom>
          <a:noFill/>
          <a:ln>
            <a:solidFill>
              <a:schemeClr val="tx1"/>
            </a:solidFill>
          </a:ln>
        </p:spPr>
        <p:txBody>
          <a:bodyPr wrap="square" rtlCol="0">
            <a:spAutoFit/>
          </a:bodyPr>
          <a:lstStyle/>
          <a:p>
            <a:endParaRPr lang="en-US"/>
          </a:p>
        </p:txBody>
      </p:sp>
    </p:spTree>
    <p:extLst>
      <p:ext uri="{BB962C8B-B14F-4D97-AF65-F5344CB8AC3E}">
        <p14:creationId xmlns:p14="http://schemas.microsoft.com/office/powerpoint/2010/main" val="198669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60" y="5090801"/>
            <a:ext cx="4536831" cy="630942"/>
          </a:xfrm>
          <a:prstGeom prst="rect">
            <a:avLst/>
          </a:prstGeom>
          <a:noFill/>
        </p:spPr>
        <p:txBody>
          <a:bodyPr wrap="square" rtlCol="0">
            <a:spAutoFit/>
          </a:bodyPr>
          <a:lstStyle/>
          <a:p>
            <a:r>
              <a:rPr lang="el-GR" sz="3500">
                <a:latin typeface="Century Gothic" panose="020B0502020202020204" pitchFamily="34" charset="0"/>
              </a:rPr>
              <a:t>Σας ευχαριστούμε!</a:t>
            </a:r>
            <a:endParaRPr lang="en-US" sz="3500">
              <a:latin typeface="Century Gothic" panose="020B0502020202020204" pitchFamily="34" charset="0"/>
            </a:endParaRPr>
          </a:p>
        </p:txBody>
      </p:sp>
    </p:spTree>
    <p:extLst>
      <p:ext uri="{BB962C8B-B14F-4D97-AF65-F5344CB8AC3E}">
        <p14:creationId xmlns:p14="http://schemas.microsoft.com/office/powerpoint/2010/main" val="112818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149FB131-EA00-6CA2-BCCD-3851BA2FCC36}"/>
              </a:ext>
            </a:extLst>
          </p:cNvPr>
          <p:cNvPicPr>
            <a:picLocks noChangeAspect="1"/>
          </p:cNvPicPr>
          <p:nvPr/>
        </p:nvPicPr>
        <p:blipFill>
          <a:blip r:embed="rId3"/>
          <a:srcRect t="3659"/>
          <a:stretch>
            <a:fillRect/>
          </a:stretch>
        </p:blipFill>
        <p:spPr>
          <a:xfrm>
            <a:off x="0" y="660400"/>
            <a:ext cx="12192000" cy="6197600"/>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149629" y="60190"/>
            <a:ext cx="10647485" cy="523220"/>
          </a:xfrm>
          <a:prstGeom prst="rect">
            <a:avLst/>
          </a:prstGeom>
          <a:noFill/>
        </p:spPr>
        <p:txBody>
          <a:bodyPr wrap="square" rtlCol="0">
            <a:spAutoFit/>
          </a:bodyPr>
          <a:lstStyle/>
          <a:p>
            <a:pPr lvl="0"/>
            <a:r>
              <a:rPr lang="en-US" sz="2800" b="1">
                <a:solidFill>
                  <a:schemeClr val="bg1"/>
                </a:solidFill>
                <a:latin typeface="Century Gothic" panose="020B0502020202020204" pitchFamily="34" charset="0"/>
              </a:rPr>
              <a:t>Erasmus+ and European Solidary Corps</a:t>
            </a:r>
            <a:r>
              <a:rPr lang="el-GR" sz="2800" b="1">
                <a:solidFill>
                  <a:schemeClr val="bg1"/>
                </a:solidFill>
                <a:latin typeface="Century Gothic" panose="020B0502020202020204" pitchFamily="34" charset="0"/>
              </a:rPr>
              <a:t> </a:t>
            </a:r>
            <a:r>
              <a:rPr lang="en-US" sz="2800" b="1">
                <a:solidFill>
                  <a:schemeClr val="bg1"/>
                </a:solidFill>
                <a:latin typeface="Century Gothic" panose="020B0502020202020204" pitchFamily="34" charset="0"/>
              </a:rPr>
              <a:t>Platform </a:t>
            </a:r>
          </a:p>
        </p:txBody>
      </p:sp>
      <p:sp>
        <p:nvSpPr>
          <p:cNvPr id="3" name="Rectangle 2">
            <a:extLst>
              <a:ext uri="{FF2B5EF4-FFF2-40B4-BE49-F238E27FC236}">
                <a16:creationId xmlns:a16="http://schemas.microsoft.com/office/drawing/2014/main" id="{E3F7A65C-45F7-50FB-17E5-B0E337049A03}"/>
              </a:ext>
            </a:extLst>
          </p:cNvPr>
          <p:cNvSpPr/>
          <p:nvPr/>
        </p:nvSpPr>
        <p:spPr>
          <a:xfrm>
            <a:off x="9123807" y="4513250"/>
            <a:ext cx="2649894" cy="699796"/>
          </a:xfrm>
          <a:prstGeom prst="rect">
            <a:avLst/>
          </a:prstGeom>
          <a:solidFill>
            <a:schemeClr val="accent6">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l-GR" b="1">
                <a:solidFill>
                  <a:schemeClr val="tx1">
                    <a:lumMod val="75000"/>
                    <a:lumOff val="25000"/>
                  </a:schemeClr>
                </a:solidFill>
                <a:latin typeface="Verdana" panose="020B0604030504040204" pitchFamily="34" charset="0"/>
                <a:ea typeface="Verdana" panose="020B0604030504040204" pitchFamily="34" charset="0"/>
                <a:hlinkClick r:id="rId4"/>
              </a:rPr>
              <a:t>Πλατφόρμα </a:t>
            </a:r>
            <a:r>
              <a:rPr lang="en-US" b="1">
                <a:solidFill>
                  <a:schemeClr val="tx1">
                    <a:lumMod val="75000"/>
                    <a:lumOff val="25000"/>
                  </a:schemeClr>
                </a:solidFill>
                <a:latin typeface="Verdana" panose="020B0604030504040204" pitchFamily="34" charset="0"/>
                <a:ea typeface="Verdana" panose="020B0604030504040204" pitchFamily="34" charset="0"/>
                <a:hlinkClick r:id="rId4"/>
              </a:rPr>
              <a:t>EESCP</a:t>
            </a:r>
            <a:r>
              <a:rPr lang="en-US" b="1">
                <a:solidFill>
                  <a:schemeClr val="tx1">
                    <a:lumMod val="75000"/>
                    <a:lumOff val="25000"/>
                  </a:schemeClr>
                </a:solidFill>
                <a:latin typeface="Verdana" panose="020B0604030504040204" pitchFamily="34" charset="0"/>
                <a:ea typeface="Verdana" panose="020B0604030504040204" pitchFamily="34" charset="0"/>
              </a:rPr>
              <a:t>  </a:t>
            </a:r>
            <a:endParaRPr lang="en-GB" b="1">
              <a:solidFill>
                <a:schemeClr val="bg1"/>
              </a:solidFill>
            </a:endParaRPr>
          </a:p>
        </p:txBody>
      </p:sp>
    </p:spTree>
    <p:extLst>
      <p:ext uri="{BB962C8B-B14F-4D97-AF65-F5344CB8AC3E}">
        <p14:creationId xmlns:p14="http://schemas.microsoft.com/office/powerpoint/2010/main" val="92358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28307" y="60190"/>
            <a:ext cx="10684042" cy="523220"/>
          </a:xfrm>
          <a:prstGeom prst="rect">
            <a:avLst/>
          </a:prstGeom>
          <a:noFill/>
        </p:spPr>
        <p:txBody>
          <a:bodyPr wrap="square" rtlCol="0">
            <a:spAutoFit/>
          </a:bodyPr>
          <a:lstStyle/>
          <a:p>
            <a:pPr algn="ctr"/>
            <a:r>
              <a:rPr lang="el-GR" sz="2800" b="1">
                <a:solidFill>
                  <a:schemeClr val="bg1"/>
                </a:solidFill>
                <a:latin typeface="Century Gothic" panose="020B0502020202020204" pitchFamily="34" charset="0"/>
              </a:rPr>
              <a:t>ΑΡΧΙΚΗ ΣΕΛΙΔΑ </a:t>
            </a:r>
            <a:r>
              <a:rPr lang="en-US" sz="2800" b="1">
                <a:solidFill>
                  <a:schemeClr val="bg1"/>
                </a:solidFill>
                <a:latin typeface="Century Gothic" panose="020B0502020202020204" pitchFamily="34" charset="0"/>
              </a:rPr>
              <a:t>EESCP – TOP MENU</a:t>
            </a:r>
            <a:endParaRPr lang="en-GB" sz="2800" b="1">
              <a:solidFill>
                <a:schemeClr val="bg1"/>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66" y="4361590"/>
            <a:ext cx="11810434" cy="2305090"/>
          </a:xfrm>
          <a:prstGeom prst="rect">
            <a:avLst/>
          </a:prstGeom>
        </p:spPr>
      </p:pic>
      <p:sp>
        <p:nvSpPr>
          <p:cNvPr id="4" name="Rectangle 3">
            <a:extLst>
              <a:ext uri="{FF2B5EF4-FFF2-40B4-BE49-F238E27FC236}">
                <a16:creationId xmlns:a16="http://schemas.microsoft.com/office/drawing/2014/main" id="{2A2F02D5-E21C-853A-348C-B33239A103D5}"/>
              </a:ext>
            </a:extLst>
          </p:cNvPr>
          <p:cNvSpPr/>
          <p:nvPr/>
        </p:nvSpPr>
        <p:spPr>
          <a:xfrm>
            <a:off x="572868" y="815444"/>
            <a:ext cx="10593363" cy="3314112"/>
          </a:xfrm>
          <a:prstGeom prst="rect">
            <a:avLst/>
          </a:prstGeom>
        </p:spPr>
        <p:txBody>
          <a:bodyPr wrap="square">
            <a:spAutoFit/>
          </a:bodyPr>
          <a:lstStyle/>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Πλοήγηση στην πλατφόρμα</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 Σύνδεση με ένα από τα </a:t>
            </a:r>
            <a:r>
              <a:rPr lang="en-GB" dirty="0">
                <a:solidFill>
                  <a:schemeClr val="tx1">
                    <a:lumMod val="75000"/>
                    <a:lumOff val="25000"/>
                  </a:schemeClr>
                </a:solidFill>
                <a:latin typeface="Verdana" panose="020B0604030504040204" pitchFamily="34" charset="0"/>
                <a:ea typeface="Verdana" panose="020B0604030504040204" pitchFamily="34" charset="0"/>
              </a:rPr>
              <a:t>EU Logins </a:t>
            </a:r>
            <a:r>
              <a:rPr lang="el-GR" dirty="0">
                <a:solidFill>
                  <a:schemeClr val="tx1">
                    <a:lumMod val="75000"/>
                    <a:lumOff val="25000"/>
                  </a:schemeClr>
                </a:solidFill>
                <a:latin typeface="Verdana" panose="020B0604030504040204" pitchFamily="34" charset="0"/>
                <a:ea typeface="Verdana" panose="020B0604030504040204" pitchFamily="34" charset="0"/>
              </a:rPr>
              <a:t>που συνδέονται με </a:t>
            </a:r>
            <a:r>
              <a:rPr lang="en-US" dirty="0">
                <a:solidFill>
                  <a:schemeClr val="tx1">
                    <a:lumMod val="75000"/>
                    <a:lumOff val="25000"/>
                  </a:schemeClr>
                </a:solidFill>
                <a:latin typeface="Verdana" panose="020B0604030504040204" pitchFamily="34" charset="0"/>
                <a:ea typeface="Verdana" panose="020B0604030504040204" pitchFamily="34" charset="0"/>
              </a:rPr>
              <a:t>emails </a:t>
            </a:r>
            <a:r>
              <a:rPr lang="el-GR" dirty="0">
                <a:solidFill>
                  <a:schemeClr val="tx1">
                    <a:lumMod val="75000"/>
                    <a:lumOff val="25000"/>
                  </a:schemeClr>
                </a:solidFill>
                <a:latin typeface="Verdana" panose="020B0604030504040204" pitchFamily="34" charset="0"/>
                <a:ea typeface="Verdana" panose="020B0604030504040204" pitchFamily="34" charset="0"/>
              </a:rPr>
              <a:t>που έχουν καταχωρηθεί στην αίτηση για επιχορήγηση/Αποσύνδεση, αλλά και με οποιαδήποτε από τα </a:t>
            </a:r>
            <a:r>
              <a:rPr lang="en-US" dirty="0">
                <a:solidFill>
                  <a:schemeClr val="tx1">
                    <a:lumMod val="75000"/>
                    <a:lumOff val="25000"/>
                  </a:schemeClr>
                </a:solidFill>
                <a:latin typeface="Verdana" panose="020B0604030504040204" pitchFamily="34" charset="0"/>
                <a:ea typeface="Verdana" panose="020B0604030504040204" pitchFamily="34" charset="0"/>
              </a:rPr>
              <a:t>EU Logins </a:t>
            </a:r>
            <a:r>
              <a:rPr lang="el-GR" dirty="0">
                <a:solidFill>
                  <a:schemeClr val="tx1">
                    <a:lumMod val="75000"/>
                    <a:lumOff val="25000"/>
                  </a:schemeClr>
                </a:solidFill>
                <a:latin typeface="Verdana" panose="020B0604030504040204" pitchFamily="34" charset="0"/>
                <a:ea typeface="Verdana" panose="020B0604030504040204" pitchFamily="34" charset="0"/>
              </a:rPr>
              <a:t>που συνδέονται με </a:t>
            </a:r>
            <a:r>
              <a:rPr lang="en-US" dirty="0">
                <a:solidFill>
                  <a:schemeClr val="tx1">
                    <a:lumMod val="75000"/>
                    <a:lumOff val="25000"/>
                  </a:schemeClr>
                </a:solidFill>
                <a:latin typeface="Verdana" panose="020B0604030504040204" pitchFamily="34" charset="0"/>
                <a:ea typeface="Verdana" panose="020B0604030504040204" pitchFamily="34" charset="0"/>
              </a:rPr>
              <a:t>emails </a:t>
            </a:r>
            <a:r>
              <a:rPr lang="el-GR" dirty="0">
                <a:solidFill>
                  <a:schemeClr val="tx1">
                    <a:lumMod val="75000"/>
                    <a:lumOff val="25000"/>
                  </a:schemeClr>
                </a:solidFill>
                <a:latin typeface="Verdana" panose="020B0604030504040204" pitchFamily="34" charset="0"/>
                <a:ea typeface="Verdana" panose="020B0604030504040204" pitchFamily="34" charset="0"/>
              </a:rPr>
              <a:t>που καταχωρήθηκαν εκ των υστέρων στο </a:t>
            </a:r>
            <a:r>
              <a:rPr lang="en-US" dirty="0">
                <a:solidFill>
                  <a:schemeClr val="tx1">
                    <a:lumMod val="75000"/>
                    <a:lumOff val="25000"/>
                  </a:schemeClr>
                </a:solidFill>
                <a:latin typeface="Verdana" panose="020B0604030504040204" pitchFamily="34" charset="0"/>
                <a:ea typeface="Verdana" panose="020B0604030504040204" pitchFamily="34" charset="0"/>
              </a:rPr>
              <a:t>BM </a:t>
            </a:r>
            <a:r>
              <a:rPr lang="el-GR" dirty="0">
                <a:solidFill>
                  <a:schemeClr val="tx1">
                    <a:lumMod val="75000"/>
                    <a:lumOff val="25000"/>
                  </a:schemeClr>
                </a:solidFill>
                <a:latin typeface="Verdana" panose="020B0604030504040204" pitchFamily="34" charset="0"/>
                <a:ea typeface="Verdana" panose="020B0604030504040204" pitchFamily="34" charset="0"/>
              </a:rPr>
              <a:t>και τους εκχωρήθηκαν δικαιώματα πρόσβασης.</a:t>
            </a:r>
          </a:p>
          <a:p>
            <a:pPr>
              <a:lnSpc>
                <a:spcPct val="150000"/>
              </a:lnSpc>
            </a:pPr>
            <a:r>
              <a:rPr lang="el-GR" sz="1600" b="1" i="1" dirty="0">
                <a:solidFill>
                  <a:schemeClr val="tx1">
                    <a:lumMod val="75000"/>
                    <a:lumOff val="25000"/>
                  </a:schemeClr>
                </a:solidFill>
                <a:latin typeface="Verdana" panose="020B0604030504040204" pitchFamily="34" charset="0"/>
                <a:ea typeface="Verdana" panose="020B0604030504040204" pitchFamily="34" charset="0"/>
              </a:rPr>
              <a:t>Σύνδεσμος Πλατφόρμας</a:t>
            </a:r>
            <a:r>
              <a:rPr lang="en-US" sz="1600" b="1" i="1" dirty="0">
                <a:solidFill>
                  <a:schemeClr val="tx1">
                    <a:lumMod val="75000"/>
                    <a:lumOff val="25000"/>
                  </a:schemeClr>
                </a:solidFill>
                <a:latin typeface="Verdana" panose="020B0604030504040204" pitchFamily="34" charset="0"/>
                <a:ea typeface="Verdana" panose="020B0604030504040204" pitchFamily="34" charset="0"/>
              </a:rPr>
              <a:t>: </a:t>
            </a:r>
            <a:r>
              <a:rPr lang="en-US" sz="1600" b="1" i="1" dirty="0">
                <a:solidFill>
                  <a:schemeClr val="tx1">
                    <a:lumMod val="75000"/>
                    <a:lumOff val="25000"/>
                  </a:schemeClr>
                </a:solidFill>
                <a:latin typeface="Verdana" panose="020B0604030504040204" pitchFamily="34" charset="0"/>
                <a:ea typeface="Verdana" panose="020B0604030504040204" pitchFamily="34" charset="0"/>
                <a:hlinkClick r:id="rId4"/>
              </a:rPr>
              <a:t>https://webgate.ec.europa.eu/erasmus-esc/index/</a:t>
            </a:r>
            <a:r>
              <a:rPr lang="en-US" sz="1600" b="1" i="1" dirty="0">
                <a:solidFill>
                  <a:schemeClr val="tx1">
                    <a:lumMod val="75000"/>
                    <a:lumOff val="25000"/>
                  </a:schemeClr>
                </a:solidFill>
                <a:latin typeface="Verdana" panose="020B0604030504040204" pitchFamily="34" charset="0"/>
                <a:ea typeface="Verdana" panose="020B0604030504040204" pitchFamily="34" charset="0"/>
              </a:rPr>
              <a:t> </a:t>
            </a: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dirty="0">
                <a:solidFill>
                  <a:schemeClr val="tx1">
                    <a:lumMod val="75000"/>
                    <a:lumOff val="25000"/>
                  </a:schemeClr>
                </a:solidFill>
                <a:latin typeface="Verdana" panose="020B0604030504040204" pitchFamily="34" charset="0"/>
                <a:ea typeface="Verdana" panose="020B0604030504040204" pitchFamily="34" charset="0"/>
              </a:rPr>
              <a:t>3. </a:t>
            </a:r>
            <a:r>
              <a:rPr lang="el-GR" dirty="0">
                <a:solidFill>
                  <a:schemeClr val="tx1">
                    <a:lumMod val="75000"/>
                    <a:lumOff val="25000"/>
                  </a:schemeClr>
                </a:solidFill>
                <a:latin typeface="Verdana" panose="020B0604030504040204" pitchFamily="34" charset="0"/>
                <a:ea typeface="Verdana" panose="020B0604030504040204" pitchFamily="34" charset="0"/>
              </a:rPr>
              <a:t>Προεπιλεγμένη γλώσσα</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Αγγλικά</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l-GR" dirty="0" err="1">
                <a:solidFill>
                  <a:schemeClr val="tx1">
                    <a:lumMod val="75000"/>
                    <a:lumOff val="25000"/>
                  </a:schemeClr>
                </a:solidFill>
                <a:latin typeface="Verdana" panose="020B0604030504040204" pitchFamily="34" charset="0"/>
                <a:ea typeface="Verdana" panose="020B0604030504040204" pitchFamily="34" charset="0"/>
              </a:rPr>
              <a:t>πορείτε</a:t>
            </a:r>
            <a:r>
              <a:rPr lang="el-GR" dirty="0">
                <a:solidFill>
                  <a:schemeClr val="tx1">
                    <a:lumMod val="75000"/>
                    <a:lumOff val="25000"/>
                  </a:schemeClr>
                </a:solidFill>
                <a:latin typeface="Verdana" panose="020B0604030504040204" pitchFamily="34" charset="0"/>
                <a:ea typeface="Verdana" panose="020B0604030504040204" pitchFamily="34" charset="0"/>
              </a:rPr>
              <a:t> να μετατρέψετε τη γλώσσα στα Ελληνικά.</a:t>
            </a:r>
          </a:p>
          <a:p>
            <a:pPr>
              <a:lnSpc>
                <a:spcPct val="150000"/>
              </a:lnSpc>
            </a:pPr>
            <a:r>
              <a:rPr lang="en-US" dirty="0">
                <a:solidFill>
                  <a:schemeClr val="tx1">
                    <a:lumMod val="75000"/>
                    <a:lumOff val="25000"/>
                  </a:schemeClr>
                </a:solidFill>
                <a:latin typeface="Verdana" panose="020B0604030504040204" pitchFamily="34" charset="0"/>
                <a:ea typeface="Verdana" panose="020B0604030504040204" pitchFamily="34" charset="0"/>
              </a:rPr>
              <a:t>4. </a:t>
            </a:r>
            <a:r>
              <a:rPr lang="el-GR" dirty="0">
                <a:solidFill>
                  <a:schemeClr val="tx1">
                    <a:lumMod val="75000"/>
                    <a:lumOff val="25000"/>
                  </a:schemeClr>
                </a:solidFill>
                <a:latin typeface="Verdana" panose="020B0604030504040204" pitchFamily="34" charset="0"/>
                <a:ea typeface="Verdana" panose="020B0604030504040204" pitchFamily="34" charset="0"/>
              </a:rPr>
              <a:t>Ειδοποιήσεις της πλατφόρμας προς τον χρήστη</a:t>
            </a:r>
          </a:p>
        </p:txBody>
      </p:sp>
    </p:spTree>
    <p:extLst>
      <p:ext uri="{BB962C8B-B14F-4D97-AF65-F5344CB8AC3E}">
        <p14:creationId xmlns:p14="http://schemas.microsoft.com/office/powerpoint/2010/main" val="253114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a:solidFill>
                  <a:schemeClr val="bg1"/>
                </a:solidFill>
                <a:latin typeface="Verdana" panose="020B0604030504040204" pitchFamily="34" charset="0"/>
                <a:ea typeface="Verdana" panose="020B0604030504040204" pitchFamily="34" charset="0"/>
                <a:cs typeface="Calibri" pitchFamily="34" charset="0"/>
              </a:rPr>
              <a:t> </a:t>
            </a:r>
            <a:r>
              <a:rPr lang="el-GR" sz="2800" b="1">
                <a:solidFill>
                  <a:schemeClr val="bg1"/>
                </a:solidFill>
                <a:latin typeface="Century Gothic" panose="020B0502020202020204" pitchFamily="34" charset="0"/>
              </a:rPr>
              <a:t>Σημείο Εισόδου</a:t>
            </a:r>
            <a:r>
              <a:rPr lang="en-GB" sz="2800" b="1">
                <a:solidFill>
                  <a:schemeClr val="bg1"/>
                </a:solidFill>
                <a:latin typeface="Century Gothic" panose="020B0502020202020204" pitchFamily="34" charset="0"/>
              </a:rPr>
              <a:t>: </a:t>
            </a:r>
            <a:r>
              <a:rPr lang="en-US" sz="2800" b="1">
                <a:solidFill>
                  <a:schemeClr val="bg1"/>
                </a:solidFill>
                <a:latin typeface="Century Gothic" panose="020B0502020202020204" pitchFamily="34" charset="0"/>
              </a:rPr>
              <a:t>Erasmus+ and European Solidary Corps</a:t>
            </a:r>
          </a:p>
        </p:txBody>
      </p:sp>
      <p:sp>
        <p:nvSpPr>
          <p:cNvPr id="4" name="Rectangle 3"/>
          <p:cNvSpPr/>
          <p:nvPr/>
        </p:nvSpPr>
        <p:spPr>
          <a:xfrm>
            <a:off x="3285352" y="860017"/>
            <a:ext cx="8703151" cy="5576270"/>
          </a:xfrm>
          <a:prstGeom prst="rect">
            <a:avLst/>
          </a:prstGeom>
        </p:spPr>
        <p:txBody>
          <a:bodyPr wrap="square">
            <a:spAutoFit/>
          </a:bodyPr>
          <a:lstStyle/>
          <a:p>
            <a:r>
              <a:rPr lang="el-GR" b="1">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b="1">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b="1">
                <a:solidFill>
                  <a:schemeClr val="tx1">
                    <a:lumMod val="75000"/>
                    <a:lumOff val="25000"/>
                  </a:schemeClr>
                </a:solidFill>
                <a:latin typeface="Verdana" panose="020B0604030504040204" pitchFamily="34" charset="0"/>
                <a:ea typeface="Verdana" panose="020B0604030504040204" pitchFamily="34" charset="0"/>
              </a:rPr>
              <a:t> </a:t>
            </a:r>
            <a:r>
              <a:rPr lang="el-GR" b="1">
                <a:solidFill>
                  <a:schemeClr val="tx1">
                    <a:lumMod val="75000"/>
                    <a:lumOff val="25000"/>
                  </a:schemeClr>
                </a:solidFill>
                <a:latin typeface="Verdana" panose="020B0604030504040204" pitchFamily="34" charset="0"/>
                <a:ea typeface="Verdana" panose="020B0604030504040204" pitchFamily="34" charset="0"/>
              </a:rPr>
              <a:t> </a:t>
            </a:r>
            <a:r>
              <a:rPr lang="en-US" b="1">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b="1">
              <a:solidFill>
                <a:schemeClr val="tx1">
                  <a:lumMod val="75000"/>
                  <a:lumOff val="25000"/>
                </a:schemeClr>
              </a:solidFill>
              <a:latin typeface="Verdana" panose="020B0604030504040204" pitchFamily="34" charset="0"/>
              <a:ea typeface="Verdana" panose="020B0604030504040204" pitchFamily="34" charset="0"/>
            </a:endParaRPr>
          </a:p>
          <a:p>
            <a:endParaRPr lang="el-GR" b="1">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b="1">
                <a:solidFill>
                  <a:schemeClr val="tx1">
                    <a:lumMod val="75000"/>
                    <a:lumOff val="25000"/>
                  </a:schemeClr>
                </a:solidFill>
                <a:latin typeface="Verdana" panose="020B0604030504040204" pitchFamily="34" charset="0"/>
                <a:ea typeface="Verdana" panose="020B0604030504040204" pitchFamily="34" charset="0"/>
              </a:rPr>
              <a:t>“HOME” : </a:t>
            </a:r>
            <a:r>
              <a:rPr lang="el-GR">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a:solidFill>
                  <a:schemeClr val="tx1">
                    <a:lumMod val="75000"/>
                    <a:lumOff val="25000"/>
                  </a:schemeClr>
                </a:solidFill>
                <a:latin typeface="Verdana" panose="020B0604030504040204" pitchFamily="34" charset="0"/>
                <a:ea typeface="Verdana" panose="020B0604030504040204" pitchFamily="34" charset="0"/>
              </a:rPr>
              <a:t>Homepage</a:t>
            </a:r>
          </a:p>
          <a:p>
            <a:pPr marL="457200" indent="-457200">
              <a:lnSpc>
                <a:spcPct val="150000"/>
              </a:lnSpc>
              <a:buFont typeface="+mj-lt"/>
              <a:buAutoNum type="arabicPeriod"/>
            </a:pPr>
            <a:r>
              <a:rPr lang="en-US" b="1">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a:solidFill>
                  <a:schemeClr val="tx1">
                    <a:lumMod val="75000"/>
                    <a:lumOff val="25000"/>
                  </a:schemeClr>
                </a:solidFill>
                <a:latin typeface="Verdana" panose="020B0604030504040204" pitchFamily="34" charset="0"/>
                <a:ea typeface="Verdana" panose="020B0604030504040204" pitchFamily="34" charset="0"/>
              </a:rPr>
              <a:t>Login)</a:t>
            </a:r>
            <a:endParaRPr lang="el-GR">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b="1">
                <a:solidFill>
                  <a:schemeClr val="tx1">
                    <a:lumMod val="75000"/>
                    <a:lumOff val="25000"/>
                  </a:schemeClr>
                </a:solidFill>
                <a:latin typeface="Verdana" panose="020B0604030504040204" pitchFamily="34" charset="0"/>
                <a:ea typeface="Verdana" panose="020B0604030504040204" pitchFamily="34" charset="0"/>
              </a:rPr>
              <a:t>2. </a:t>
            </a:r>
            <a:r>
              <a:rPr lang="en-US" b="1">
                <a:solidFill>
                  <a:schemeClr val="tx1">
                    <a:lumMod val="75000"/>
                    <a:lumOff val="25000"/>
                  </a:schemeClr>
                </a:solidFill>
                <a:latin typeface="Verdana" panose="020B0604030504040204" pitchFamily="34" charset="0"/>
                <a:ea typeface="Verdana" panose="020B0604030504040204" pitchFamily="34" charset="0"/>
              </a:rPr>
              <a:t>“OPPORTUNITIES”: </a:t>
            </a:r>
            <a:r>
              <a:rPr lang="el-GR" b="1">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b="1">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a:solidFill>
                  <a:schemeClr val="tx1">
                    <a:lumMod val="75000"/>
                    <a:lumOff val="25000"/>
                  </a:schemeClr>
                </a:solidFill>
                <a:latin typeface="Verdana" panose="020B0604030504040204" pitchFamily="34" charset="0"/>
                <a:ea typeface="Verdana" panose="020B0604030504040204" pitchFamily="34" charset="0"/>
              </a:rPr>
              <a:t>“APPLICATIONS”:</a:t>
            </a:r>
            <a:r>
              <a:rPr lang="el-GR" b="1">
                <a:solidFill>
                  <a:schemeClr val="tx1">
                    <a:lumMod val="75000"/>
                    <a:lumOff val="25000"/>
                  </a:schemeClr>
                </a:solidFill>
                <a:latin typeface="Verdana" panose="020B0604030504040204" pitchFamily="34" charset="0"/>
                <a:ea typeface="Verdana" panose="020B0604030504040204" pitchFamily="34" charset="0"/>
              </a:rPr>
              <a:t> </a:t>
            </a:r>
            <a:r>
              <a:rPr lang="el-GR">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a:solidFill>
                  <a:schemeClr val="tx1">
                    <a:lumMod val="75000"/>
                    <a:lumOff val="25000"/>
                  </a:schemeClr>
                </a:solidFill>
                <a:latin typeface="Verdana" panose="020B0604030504040204" pitchFamily="34" charset="0"/>
                <a:ea typeface="Verdana" panose="020B0604030504040204" pitchFamily="34" charset="0"/>
              </a:rPr>
              <a:t>status “draft/submitted”</a:t>
            </a:r>
          </a:p>
          <a:p>
            <a:pPr marL="457200" indent="-457200">
              <a:lnSpc>
                <a:spcPct val="150000"/>
              </a:lnSpc>
              <a:buFontTx/>
              <a:buAutoNum type="arabicPeriod" startAt="3"/>
            </a:pPr>
            <a:r>
              <a:rPr lang="en-US" b="1">
                <a:solidFill>
                  <a:schemeClr val="tx1">
                    <a:lumMod val="75000"/>
                    <a:lumOff val="25000"/>
                  </a:schemeClr>
                </a:solidFill>
                <a:latin typeface="Verdana" panose="020B0604030504040204" pitchFamily="34" charset="0"/>
                <a:ea typeface="Verdana" panose="020B0604030504040204" pitchFamily="34" charset="0"/>
              </a:rPr>
              <a:t>“PROJECTS”:</a:t>
            </a:r>
            <a:r>
              <a:rPr lang="el-GR" b="1">
                <a:solidFill>
                  <a:schemeClr val="tx1">
                    <a:lumMod val="75000"/>
                    <a:lumOff val="25000"/>
                  </a:schemeClr>
                </a:solidFill>
                <a:latin typeface="Verdana" panose="020B0604030504040204" pitchFamily="34" charset="0"/>
                <a:ea typeface="Verdana" panose="020B0604030504040204" pitchFamily="34" charset="0"/>
              </a:rPr>
              <a:t> </a:t>
            </a:r>
            <a:r>
              <a:rPr lang="el-GR">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a:solidFill>
                  <a:schemeClr val="tx1">
                    <a:lumMod val="75000"/>
                    <a:lumOff val="25000"/>
                  </a:schemeClr>
                </a:solidFill>
                <a:latin typeface="Verdana" panose="020B0604030504040204" pitchFamily="34" charset="0"/>
                <a:ea typeface="Verdana" panose="020B0604030504040204" pitchFamily="34" charset="0"/>
              </a:rPr>
              <a:t>Beneficiary Module</a:t>
            </a:r>
          </a:p>
          <a:p>
            <a:pPr marL="457200" indent="-457200">
              <a:lnSpc>
                <a:spcPct val="150000"/>
              </a:lnSpc>
              <a:buFontTx/>
              <a:buAutoNum type="arabicPeriod" startAt="3"/>
            </a:pPr>
            <a:r>
              <a:rPr lang="en-US" b="1">
                <a:solidFill>
                  <a:schemeClr val="tx1">
                    <a:lumMod val="75000"/>
                    <a:lumOff val="25000"/>
                  </a:schemeClr>
                </a:solidFill>
                <a:latin typeface="Verdana" panose="020B0604030504040204" pitchFamily="34" charset="0"/>
                <a:ea typeface="Verdana" panose="020B0604030504040204" pitchFamily="34" charset="0"/>
              </a:rPr>
              <a:t>“SUPPORT”:</a:t>
            </a:r>
            <a:r>
              <a:rPr lang="el-GR" b="1">
                <a:solidFill>
                  <a:schemeClr val="tx1">
                    <a:lumMod val="75000"/>
                    <a:lumOff val="25000"/>
                  </a:schemeClr>
                </a:solidFill>
                <a:latin typeface="Verdana" panose="020B0604030504040204" pitchFamily="34" charset="0"/>
                <a:ea typeface="Verdana" panose="020B0604030504040204" pitchFamily="34" charset="0"/>
              </a:rPr>
              <a:t> </a:t>
            </a:r>
            <a:r>
              <a:rPr lang="el-GR">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AutoNum type="arabicPeriod" startAt="3"/>
            </a:pPr>
            <a:r>
              <a:rPr lang="en-US" b="1">
                <a:solidFill>
                  <a:schemeClr val="tx1">
                    <a:lumMod val="75000"/>
                    <a:lumOff val="25000"/>
                  </a:schemeClr>
                </a:solidFill>
                <a:latin typeface="Verdana" panose="020B0604030504040204" pitchFamily="34" charset="0"/>
                <a:ea typeface="Verdana" panose="020B0604030504040204" pitchFamily="34" charset="0"/>
              </a:rPr>
              <a:t>“RESOURCES”:</a:t>
            </a:r>
            <a:r>
              <a:rPr lang="el-GR" b="1">
                <a:solidFill>
                  <a:schemeClr val="tx1">
                    <a:lumMod val="75000"/>
                    <a:lumOff val="25000"/>
                  </a:schemeClr>
                </a:solidFill>
                <a:latin typeface="Verdana" panose="020B0604030504040204" pitchFamily="34" charset="0"/>
                <a:ea typeface="Verdana" panose="020B0604030504040204" pitchFamily="34" charset="0"/>
              </a:rPr>
              <a:t> </a:t>
            </a:r>
            <a:r>
              <a:rPr lang="el-GR">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a:solidFill>
                <a:schemeClr val="tx1">
                  <a:lumMod val="75000"/>
                  <a:lumOff val="25000"/>
                </a:schemeClr>
              </a:solidFill>
              <a:latin typeface="Verdana" panose="020B0604030504040204" pitchFamily="34" charset="0"/>
              <a:ea typeface="Verdana" panose="020B0604030504040204" pitchFamily="34" charset="0"/>
            </a:endParaRPr>
          </a:p>
        </p:txBody>
      </p:sp>
      <p:pic>
        <p:nvPicPr>
          <p:cNvPr id="5" name="Picture 4" descr="A screenshot of a computer&#10;&#10;AI-generated content may be incorrect.">
            <a:extLst>
              <a:ext uri="{FF2B5EF4-FFF2-40B4-BE49-F238E27FC236}">
                <a16:creationId xmlns:a16="http://schemas.microsoft.com/office/drawing/2014/main" id="{09334B13-8603-1FCF-4AF0-63B55F86ED9E}"/>
              </a:ext>
            </a:extLst>
          </p:cNvPr>
          <p:cNvPicPr>
            <a:picLocks noChangeAspect="1"/>
          </p:cNvPicPr>
          <p:nvPr/>
        </p:nvPicPr>
        <p:blipFill>
          <a:blip r:embed="rId6"/>
          <a:srcRect t="1478" r="4271" b="5913"/>
          <a:stretch>
            <a:fillRect/>
          </a:stretch>
        </p:blipFill>
        <p:spPr>
          <a:xfrm>
            <a:off x="96488" y="561090"/>
            <a:ext cx="2780105" cy="6351114"/>
          </a:xfrm>
          <a:prstGeom prst="rect">
            <a:avLst/>
          </a:prstGeom>
        </p:spPr>
      </p:pic>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endParaRPr lang="en-US"/>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endParaRPr lang="en-US"/>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endParaRPr lang="en-US"/>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a:t>
            </a:r>
            <a:endParaRPr lang="en-US"/>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a:t>
            </a:r>
            <a:endParaRPr lang="en-US"/>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a:t>
            </a:r>
            <a:endParaRPr lang="en-US"/>
          </a:p>
        </p:txBody>
      </p:sp>
    </p:spTree>
    <p:extLst>
      <p:ext uri="{BB962C8B-B14F-4D97-AF65-F5344CB8AC3E}">
        <p14:creationId xmlns:p14="http://schemas.microsoft.com/office/powerpoint/2010/main" val="162215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47405" y="60190"/>
            <a:ext cx="10684042" cy="523220"/>
          </a:xfrm>
          <a:prstGeom prst="rect">
            <a:avLst/>
          </a:prstGeom>
          <a:noFill/>
        </p:spPr>
        <p:txBody>
          <a:bodyPr wrap="square" rtlCol="0">
            <a:spAutoFit/>
          </a:bodyPr>
          <a:lstStyle/>
          <a:p>
            <a:pPr algn="ctr"/>
            <a:r>
              <a:rPr lang="en-GB" sz="2800" b="1">
                <a:solidFill>
                  <a:schemeClr val="bg1"/>
                </a:solidFill>
                <a:latin typeface="Century Gothic" panose="020B0502020202020204" pitchFamily="34" charset="0"/>
              </a:rPr>
              <a:t>Projects</a:t>
            </a:r>
            <a:r>
              <a:rPr lang="el-GR" sz="2800" b="1">
                <a:solidFill>
                  <a:schemeClr val="bg1"/>
                </a:solidFill>
                <a:latin typeface="Century Gothic" panose="020B0502020202020204" pitchFamily="34" charset="0"/>
              </a:rPr>
              <a:t> &amp; Μ</a:t>
            </a:r>
            <a:r>
              <a:rPr lang="en-GB" sz="2800" b="1">
                <a:solidFill>
                  <a:schemeClr val="bg1"/>
                </a:solidFill>
                <a:latin typeface="Century Gothic" panose="020B0502020202020204" pitchFamily="34" charset="0"/>
              </a:rPr>
              <a:t>y Projects- Beneficiary Module </a:t>
            </a:r>
          </a:p>
        </p:txBody>
      </p:sp>
      <p:sp>
        <p:nvSpPr>
          <p:cNvPr id="3" name="Rectangle 2"/>
          <p:cNvSpPr/>
          <p:nvPr/>
        </p:nvSpPr>
        <p:spPr>
          <a:xfrm>
            <a:off x="572868" y="772668"/>
            <a:ext cx="10593363" cy="451790"/>
          </a:xfrm>
          <a:prstGeom prst="rect">
            <a:avLst/>
          </a:prstGeom>
        </p:spPr>
        <p:txBody>
          <a:bodyPr wrap="square">
            <a:spAutoFit/>
          </a:bodyPr>
          <a:lstStyle/>
          <a:p>
            <a:pPr>
              <a:lnSpc>
                <a:spcPct val="150000"/>
              </a:lnSpc>
            </a:pPr>
            <a:r>
              <a:rPr lang="el-GR" b="1">
                <a:solidFill>
                  <a:schemeClr val="accent2">
                    <a:lumMod val="75000"/>
                  </a:schemeClr>
                </a:solidFill>
                <a:latin typeface="Verdana" panose="020B0604030504040204" pitchFamily="34" charset="0"/>
                <a:ea typeface="Verdana" panose="020B0604030504040204" pitchFamily="34" charset="0"/>
              </a:rPr>
              <a:t>Προαπαιτούμενες Ενέργειες για να έχετε πρόσβαση:</a:t>
            </a:r>
          </a:p>
        </p:txBody>
      </p:sp>
      <p:graphicFrame>
        <p:nvGraphicFramePr>
          <p:cNvPr id="6" name="Diagram 5"/>
          <p:cNvGraphicFramePr/>
          <p:nvPr>
            <p:extLst>
              <p:ext uri="{D42A27DB-BD31-4B8C-83A1-F6EECF244321}">
                <p14:modId xmlns:p14="http://schemas.microsoft.com/office/powerpoint/2010/main" val="1270685293"/>
              </p:ext>
            </p:extLst>
          </p:nvPr>
        </p:nvGraphicFramePr>
        <p:xfrm>
          <a:off x="757114" y="1413716"/>
          <a:ext cx="9336455" cy="516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6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89726" y="51353"/>
            <a:ext cx="10684042" cy="523220"/>
          </a:xfrm>
          <a:prstGeom prst="rect">
            <a:avLst/>
          </a:prstGeom>
          <a:noFill/>
        </p:spPr>
        <p:txBody>
          <a:bodyPr wrap="square" rtlCol="0">
            <a:spAutoFit/>
          </a:bodyPr>
          <a:lstStyle/>
          <a:p>
            <a:pPr algn="ctr"/>
            <a:r>
              <a:rPr lang="en-GB" sz="2800" b="1">
                <a:solidFill>
                  <a:schemeClr val="bg1"/>
                </a:solidFill>
                <a:latin typeface="Century Gothic" panose="020B0502020202020204" pitchFamily="34" charset="0"/>
              </a:rPr>
              <a:t>Projects</a:t>
            </a:r>
            <a:r>
              <a:rPr lang="el-GR" sz="2800" b="1">
                <a:solidFill>
                  <a:schemeClr val="bg1"/>
                </a:solidFill>
                <a:latin typeface="Century Gothic" panose="020B0502020202020204" pitchFamily="34" charset="0"/>
              </a:rPr>
              <a:t> &amp; Μ</a:t>
            </a:r>
            <a:r>
              <a:rPr lang="en-GB" sz="2800" b="1">
                <a:solidFill>
                  <a:schemeClr val="bg1"/>
                </a:solidFill>
                <a:latin typeface="Century Gothic" panose="020B0502020202020204" pitchFamily="34" charset="0"/>
              </a:rPr>
              <a:t>y Projects- Beneficiary Module </a:t>
            </a:r>
          </a:p>
        </p:txBody>
      </p:sp>
      <p:pic>
        <p:nvPicPr>
          <p:cNvPr id="3" name="Picture 2" descr="A screenshot of a computer&#10;&#10;AI-generated content may be incorrect.">
            <a:extLst>
              <a:ext uri="{FF2B5EF4-FFF2-40B4-BE49-F238E27FC236}">
                <a16:creationId xmlns:a16="http://schemas.microsoft.com/office/drawing/2014/main" id="{C5C0B963-8B53-C669-65D7-7433FC28BA53}"/>
              </a:ext>
            </a:extLst>
          </p:cNvPr>
          <p:cNvPicPr>
            <a:picLocks noChangeAspect="1"/>
          </p:cNvPicPr>
          <p:nvPr/>
        </p:nvPicPr>
        <p:blipFill>
          <a:blip r:embed="rId3"/>
          <a:srcRect t="1478" r="4271" b="5913"/>
          <a:stretch>
            <a:fillRect/>
          </a:stretch>
        </p:blipFill>
        <p:spPr>
          <a:xfrm>
            <a:off x="47643" y="738963"/>
            <a:ext cx="2659187" cy="6074879"/>
          </a:xfrm>
          <a:prstGeom prst="rect">
            <a:avLst/>
          </a:prstGeom>
        </p:spPr>
      </p:pic>
      <p:sp>
        <p:nvSpPr>
          <p:cNvPr id="29" name="Oval 28"/>
          <p:cNvSpPr/>
          <p:nvPr/>
        </p:nvSpPr>
        <p:spPr>
          <a:xfrm>
            <a:off x="2226546" y="304694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30" name="Oval 29"/>
          <p:cNvSpPr/>
          <p:nvPr/>
        </p:nvSpPr>
        <p:spPr>
          <a:xfrm>
            <a:off x="2240115" y="357176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2</a:t>
            </a:r>
            <a:endParaRPr lang="en-US"/>
          </a:p>
        </p:txBody>
      </p:sp>
      <p:sp>
        <p:nvSpPr>
          <p:cNvPr id="31" name="Oval 30"/>
          <p:cNvSpPr/>
          <p:nvPr/>
        </p:nvSpPr>
        <p:spPr>
          <a:xfrm>
            <a:off x="2240047" y="410749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3</a:t>
            </a:r>
            <a:endParaRPr lang="en-US"/>
          </a:p>
        </p:txBody>
      </p:sp>
      <p:sp>
        <p:nvSpPr>
          <p:cNvPr id="32" name="Oval 31"/>
          <p:cNvSpPr/>
          <p:nvPr/>
        </p:nvSpPr>
        <p:spPr>
          <a:xfrm>
            <a:off x="2235534" y="460993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sp>
        <p:nvSpPr>
          <p:cNvPr id="33" name="Oval 32"/>
          <p:cNvSpPr/>
          <p:nvPr/>
        </p:nvSpPr>
        <p:spPr>
          <a:xfrm>
            <a:off x="2235534" y="510063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5</a:t>
            </a:r>
            <a:endParaRPr lang="en-US"/>
          </a:p>
        </p:txBody>
      </p:sp>
      <p:sp>
        <p:nvSpPr>
          <p:cNvPr id="34" name="Oval 33"/>
          <p:cNvSpPr/>
          <p:nvPr/>
        </p:nvSpPr>
        <p:spPr>
          <a:xfrm>
            <a:off x="2232413" y="559507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6</a:t>
            </a:r>
            <a:endParaRPr lang="en-US"/>
          </a:p>
        </p:txBody>
      </p:sp>
      <p:pic>
        <p:nvPicPr>
          <p:cNvPr id="11" name="Picture 10" descr="A screenshot of a computer&#10;&#10;AI-generated content may be incorrect.">
            <a:extLst>
              <a:ext uri="{FF2B5EF4-FFF2-40B4-BE49-F238E27FC236}">
                <a16:creationId xmlns:a16="http://schemas.microsoft.com/office/drawing/2014/main" id="{17224A2D-066C-7AB3-71F2-7FD3C1772F9F}"/>
              </a:ext>
            </a:extLst>
          </p:cNvPr>
          <p:cNvPicPr>
            <a:picLocks noChangeAspect="1"/>
          </p:cNvPicPr>
          <p:nvPr/>
        </p:nvPicPr>
        <p:blipFill>
          <a:blip r:embed="rId4"/>
          <a:stretch>
            <a:fillRect/>
          </a:stretch>
        </p:blipFill>
        <p:spPr>
          <a:xfrm>
            <a:off x="2920677" y="738964"/>
            <a:ext cx="8789542" cy="4983558"/>
          </a:xfrm>
          <a:prstGeom prst="rect">
            <a:avLst/>
          </a:prstGeom>
        </p:spPr>
      </p:pic>
      <p:sp>
        <p:nvSpPr>
          <p:cNvPr id="23" name="Oval 22"/>
          <p:cNvSpPr/>
          <p:nvPr/>
        </p:nvSpPr>
        <p:spPr>
          <a:xfrm>
            <a:off x="2920677" y="4941009"/>
            <a:ext cx="1319681" cy="430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954505" y="378717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pic>
        <p:nvPicPr>
          <p:cNvPr id="10" name="Picture 9"/>
          <p:cNvPicPr>
            <a:picLocks noChangeAspect="1"/>
          </p:cNvPicPr>
          <p:nvPr/>
        </p:nvPicPr>
        <p:blipFill>
          <a:blip r:embed="rId5"/>
          <a:stretch>
            <a:fillRect/>
          </a:stretch>
        </p:blipFill>
        <p:spPr>
          <a:xfrm>
            <a:off x="2920677" y="3926269"/>
            <a:ext cx="1240410" cy="396633"/>
          </a:xfrm>
          <a:prstGeom prst="rect">
            <a:avLst/>
          </a:prstGeom>
        </p:spPr>
      </p:pic>
      <p:sp>
        <p:nvSpPr>
          <p:cNvPr id="4" name="Rectangle 3">
            <a:extLst>
              <a:ext uri="{FF2B5EF4-FFF2-40B4-BE49-F238E27FC236}">
                <a16:creationId xmlns:a16="http://schemas.microsoft.com/office/drawing/2014/main" id="{187B65E4-05D1-847F-F72F-572A19EA9A00}"/>
              </a:ext>
            </a:extLst>
          </p:cNvPr>
          <p:cNvSpPr/>
          <p:nvPr/>
        </p:nvSpPr>
        <p:spPr>
          <a:xfrm>
            <a:off x="10858500" y="962025"/>
            <a:ext cx="495300" cy="123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ED3E3D-AAA6-F610-A325-371BADF30CC4}"/>
              </a:ext>
            </a:extLst>
          </p:cNvPr>
          <p:cNvSpPr txBox="1"/>
          <p:nvPr/>
        </p:nvSpPr>
        <p:spPr>
          <a:xfrm>
            <a:off x="2920678" y="5810481"/>
            <a:ext cx="7344200" cy="989117"/>
          </a:xfrm>
          <a:prstGeom prst="rect">
            <a:avLst/>
          </a:prstGeom>
          <a:noFill/>
        </p:spPr>
        <p:txBody>
          <a:bodyPr wrap="square">
            <a:spAutoFit/>
          </a:bodyPr>
          <a:lstStyle/>
          <a:p>
            <a:pPr algn="ctr">
              <a:lnSpc>
                <a:spcPct val="100000"/>
              </a:lnSpc>
              <a:spcBef>
                <a:spcPts val="100"/>
              </a:spcBef>
            </a:pPr>
            <a:r>
              <a:rPr lang="el-GR" sz="1100" b="1" dirty="0">
                <a:solidFill>
                  <a:srgbClr val="C55A11"/>
                </a:solidFill>
                <a:latin typeface="Verdana"/>
                <a:cs typeface="Verdana"/>
              </a:rPr>
              <a:t>MY</a:t>
            </a:r>
            <a:r>
              <a:rPr lang="el-GR" sz="1100" b="1" spc="-65" dirty="0">
                <a:solidFill>
                  <a:srgbClr val="C55A11"/>
                </a:solidFill>
                <a:latin typeface="Verdana"/>
                <a:cs typeface="Verdana"/>
              </a:rPr>
              <a:t> </a:t>
            </a:r>
            <a:r>
              <a:rPr lang="el-GR" sz="1100" b="1" spc="-10" dirty="0">
                <a:solidFill>
                  <a:srgbClr val="C55A11"/>
                </a:solidFill>
                <a:latin typeface="Verdana"/>
                <a:cs typeface="Verdana"/>
              </a:rPr>
              <a:t>PROJECTS</a:t>
            </a:r>
            <a:r>
              <a:rPr lang="el-GR" sz="1100" b="1" spc="-80" dirty="0">
                <a:solidFill>
                  <a:srgbClr val="C55A11"/>
                </a:solidFill>
                <a:latin typeface="Verdana"/>
                <a:cs typeface="Verdana"/>
              </a:rPr>
              <a:t> </a:t>
            </a:r>
            <a:r>
              <a:rPr lang="el-GR" sz="1100" dirty="0">
                <a:solidFill>
                  <a:srgbClr val="404040"/>
                </a:solidFill>
                <a:latin typeface="Verdana"/>
                <a:cs typeface="Verdana"/>
              </a:rPr>
              <a:t>-</a:t>
            </a:r>
            <a:r>
              <a:rPr lang="el-GR" sz="1100" spc="-35" dirty="0">
                <a:solidFill>
                  <a:srgbClr val="404040"/>
                </a:solidFill>
                <a:latin typeface="Verdana"/>
                <a:cs typeface="Verdana"/>
              </a:rPr>
              <a:t> </a:t>
            </a:r>
            <a:r>
              <a:rPr lang="el-GR" sz="1100" dirty="0">
                <a:solidFill>
                  <a:srgbClr val="404040"/>
                </a:solidFill>
                <a:latin typeface="Verdana"/>
                <a:cs typeface="Verdana"/>
              </a:rPr>
              <a:t>Το</a:t>
            </a:r>
            <a:r>
              <a:rPr lang="el-GR" sz="1100" spc="-30" dirty="0">
                <a:solidFill>
                  <a:srgbClr val="404040"/>
                </a:solidFill>
                <a:latin typeface="Verdana"/>
                <a:cs typeface="Verdana"/>
              </a:rPr>
              <a:t> </a:t>
            </a:r>
            <a:r>
              <a:rPr lang="el-GR" sz="1100" dirty="0">
                <a:solidFill>
                  <a:srgbClr val="404040"/>
                </a:solidFill>
                <a:latin typeface="Verdana"/>
                <a:cs typeface="Verdana"/>
              </a:rPr>
              <a:t>Σημείο</a:t>
            </a:r>
            <a:r>
              <a:rPr lang="el-GR" sz="1100" spc="-75" dirty="0">
                <a:solidFill>
                  <a:srgbClr val="404040"/>
                </a:solidFill>
                <a:latin typeface="Verdana"/>
                <a:cs typeface="Verdana"/>
              </a:rPr>
              <a:t> </a:t>
            </a:r>
            <a:r>
              <a:rPr lang="el-GR" sz="1100" dirty="0">
                <a:solidFill>
                  <a:srgbClr val="404040"/>
                </a:solidFill>
                <a:latin typeface="Verdana"/>
                <a:cs typeface="Verdana"/>
              </a:rPr>
              <a:t>Διαχείρισης</a:t>
            </a:r>
            <a:r>
              <a:rPr lang="el-GR" sz="1100" spc="-20" dirty="0">
                <a:solidFill>
                  <a:srgbClr val="404040"/>
                </a:solidFill>
                <a:latin typeface="Verdana"/>
                <a:cs typeface="Verdana"/>
              </a:rPr>
              <a:t> </a:t>
            </a:r>
            <a:r>
              <a:rPr lang="el-GR" sz="1100" dirty="0">
                <a:solidFill>
                  <a:srgbClr val="404040"/>
                </a:solidFill>
                <a:latin typeface="Verdana"/>
                <a:cs typeface="Verdana"/>
              </a:rPr>
              <a:t>των</a:t>
            </a:r>
            <a:r>
              <a:rPr lang="el-GR" sz="1100" spc="-55" dirty="0">
                <a:solidFill>
                  <a:srgbClr val="404040"/>
                </a:solidFill>
                <a:latin typeface="Verdana"/>
                <a:cs typeface="Verdana"/>
              </a:rPr>
              <a:t> </a:t>
            </a:r>
            <a:r>
              <a:rPr lang="el-GR" sz="1100" dirty="0">
                <a:solidFill>
                  <a:srgbClr val="404040"/>
                </a:solidFill>
                <a:latin typeface="Verdana"/>
                <a:cs typeface="Verdana"/>
              </a:rPr>
              <a:t>Σχεδίων</a:t>
            </a:r>
            <a:r>
              <a:rPr lang="el-GR" sz="1100" spc="-45" dirty="0">
                <a:solidFill>
                  <a:srgbClr val="404040"/>
                </a:solidFill>
                <a:latin typeface="Verdana"/>
                <a:cs typeface="Verdana"/>
              </a:rPr>
              <a:t> </a:t>
            </a:r>
            <a:r>
              <a:rPr lang="el-GR" sz="1100" spc="-20" dirty="0">
                <a:solidFill>
                  <a:srgbClr val="404040"/>
                </a:solidFill>
                <a:latin typeface="Verdana"/>
                <a:cs typeface="Verdana"/>
              </a:rPr>
              <a:t>σας!</a:t>
            </a:r>
            <a:endParaRPr lang="el-GR" sz="1100" dirty="0">
              <a:latin typeface="Verdana"/>
              <a:cs typeface="Verdana"/>
            </a:endParaRPr>
          </a:p>
          <a:p>
            <a:pPr marL="12065" marR="5080" algn="ctr">
              <a:lnSpc>
                <a:spcPct val="150000"/>
              </a:lnSpc>
            </a:pPr>
            <a:r>
              <a:rPr lang="el-GR" sz="1100" dirty="0">
                <a:solidFill>
                  <a:srgbClr val="404040"/>
                </a:solidFill>
                <a:latin typeface="Verdana"/>
                <a:cs typeface="Verdana"/>
              </a:rPr>
              <a:t>Μπορείτε</a:t>
            </a:r>
            <a:r>
              <a:rPr lang="el-GR" sz="1100" spc="-85" dirty="0">
                <a:solidFill>
                  <a:srgbClr val="404040"/>
                </a:solidFill>
                <a:latin typeface="Verdana"/>
                <a:cs typeface="Verdana"/>
              </a:rPr>
              <a:t> </a:t>
            </a:r>
            <a:r>
              <a:rPr lang="el-GR" sz="1100" dirty="0">
                <a:solidFill>
                  <a:srgbClr val="404040"/>
                </a:solidFill>
                <a:latin typeface="Verdana"/>
                <a:cs typeface="Verdana"/>
              </a:rPr>
              <a:t>να</a:t>
            </a:r>
            <a:r>
              <a:rPr lang="el-GR" sz="1100" spc="-25" dirty="0">
                <a:solidFill>
                  <a:srgbClr val="404040"/>
                </a:solidFill>
                <a:latin typeface="Verdana"/>
                <a:cs typeface="Verdana"/>
              </a:rPr>
              <a:t> </a:t>
            </a:r>
            <a:r>
              <a:rPr lang="el-GR" sz="1100" dirty="0">
                <a:solidFill>
                  <a:srgbClr val="404040"/>
                </a:solidFill>
                <a:latin typeface="Verdana"/>
                <a:cs typeface="Verdana"/>
              </a:rPr>
              <a:t>έχετε</a:t>
            </a:r>
            <a:r>
              <a:rPr lang="el-GR" sz="1100" spc="-45" dirty="0">
                <a:solidFill>
                  <a:srgbClr val="404040"/>
                </a:solidFill>
                <a:latin typeface="Verdana"/>
                <a:cs typeface="Verdana"/>
              </a:rPr>
              <a:t> </a:t>
            </a:r>
            <a:r>
              <a:rPr lang="el-GR" sz="1100" dirty="0">
                <a:solidFill>
                  <a:srgbClr val="404040"/>
                </a:solidFill>
                <a:latin typeface="Verdana"/>
                <a:cs typeface="Verdana"/>
              </a:rPr>
              <a:t>πρόσβαση</a:t>
            </a:r>
            <a:r>
              <a:rPr lang="el-GR" sz="1100" spc="-65" dirty="0">
                <a:solidFill>
                  <a:srgbClr val="404040"/>
                </a:solidFill>
                <a:latin typeface="Verdana"/>
                <a:cs typeface="Verdana"/>
              </a:rPr>
              <a:t> </a:t>
            </a:r>
            <a:r>
              <a:rPr lang="el-GR" sz="1100" dirty="0">
                <a:solidFill>
                  <a:srgbClr val="404040"/>
                </a:solidFill>
                <a:latin typeface="Verdana"/>
                <a:cs typeface="Verdana"/>
              </a:rPr>
              <a:t>και</a:t>
            </a:r>
            <a:r>
              <a:rPr lang="el-GR" sz="1100" spc="-10" dirty="0">
                <a:solidFill>
                  <a:srgbClr val="404040"/>
                </a:solidFill>
                <a:latin typeface="Verdana"/>
                <a:cs typeface="Verdana"/>
              </a:rPr>
              <a:t> </a:t>
            </a:r>
            <a:r>
              <a:rPr lang="el-GR" sz="1100" dirty="0">
                <a:solidFill>
                  <a:srgbClr val="404040"/>
                </a:solidFill>
                <a:latin typeface="Verdana"/>
                <a:cs typeface="Verdana"/>
              </a:rPr>
              <a:t>να</a:t>
            </a:r>
            <a:r>
              <a:rPr lang="el-GR" sz="1100" spc="-30" dirty="0">
                <a:solidFill>
                  <a:srgbClr val="404040"/>
                </a:solidFill>
                <a:latin typeface="Verdana"/>
                <a:cs typeface="Verdana"/>
              </a:rPr>
              <a:t> </a:t>
            </a:r>
            <a:r>
              <a:rPr lang="el-GR" sz="1100" dirty="0">
                <a:solidFill>
                  <a:srgbClr val="404040"/>
                </a:solidFill>
                <a:latin typeface="Verdana"/>
                <a:cs typeface="Verdana"/>
              </a:rPr>
              <a:t>διαχειριστείτε</a:t>
            </a:r>
            <a:r>
              <a:rPr lang="el-GR" sz="1100" spc="5" dirty="0">
                <a:solidFill>
                  <a:srgbClr val="404040"/>
                </a:solidFill>
                <a:latin typeface="Verdana"/>
                <a:cs typeface="Verdana"/>
              </a:rPr>
              <a:t> </a:t>
            </a:r>
            <a:r>
              <a:rPr lang="el-GR" sz="1100" dirty="0">
                <a:solidFill>
                  <a:srgbClr val="404040"/>
                </a:solidFill>
                <a:latin typeface="Verdana"/>
                <a:cs typeface="Verdana"/>
              </a:rPr>
              <a:t>τα</a:t>
            </a:r>
            <a:r>
              <a:rPr lang="el-GR" sz="1100" spc="-50" dirty="0">
                <a:solidFill>
                  <a:srgbClr val="404040"/>
                </a:solidFill>
                <a:latin typeface="Verdana"/>
                <a:cs typeface="Verdana"/>
              </a:rPr>
              <a:t> </a:t>
            </a:r>
            <a:r>
              <a:rPr lang="el-GR" sz="1100" dirty="0">
                <a:solidFill>
                  <a:srgbClr val="404040"/>
                </a:solidFill>
                <a:latin typeface="Verdana"/>
                <a:cs typeface="Verdana"/>
              </a:rPr>
              <a:t>έργα</a:t>
            </a:r>
            <a:r>
              <a:rPr lang="el-GR" sz="1100" spc="-25" dirty="0">
                <a:solidFill>
                  <a:srgbClr val="404040"/>
                </a:solidFill>
                <a:latin typeface="Verdana"/>
                <a:cs typeface="Verdana"/>
              </a:rPr>
              <a:t> </a:t>
            </a:r>
            <a:r>
              <a:rPr lang="el-GR" sz="1100" dirty="0">
                <a:solidFill>
                  <a:srgbClr val="404040"/>
                </a:solidFill>
                <a:latin typeface="Verdana"/>
                <a:cs typeface="Verdana"/>
              </a:rPr>
              <a:t>σας</a:t>
            </a:r>
            <a:r>
              <a:rPr lang="el-GR" sz="1100" spc="-35" dirty="0">
                <a:solidFill>
                  <a:srgbClr val="404040"/>
                </a:solidFill>
                <a:latin typeface="Verdana"/>
                <a:cs typeface="Verdana"/>
              </a:rPr>
              <a:t> </a:t>
            </a:r>
            <a:r>
              <a:rPr lang="el-GR" sz="1100" dirty="0">
                <a:solidFill>
                  <a:srgbClr val="404040"/>
                </a:solidFill>
                <a:latin typeface="Verdana"/>
                <a:cs typeface="Verdana"/>
              </a:rPr>
              <a:t>που</a:t>
            </a:r>
            <a:r>
              <a:rPr lang="el-GR" sz="1100" spc="-35" dirty="0">
                <a:solidFill>
                  <a:srgbClr val="404040"/>
                </a:solidFill>
                <a:latin typeface="Verdana"/>
                <a:cs typeface="Verdana"/>
              </a:rPr>
              <a:t> </a:t>
            </a:r>
            <a:r>
              <a:rPr lang="el-GR" sz="1100" spc="-10" dirty="0">
                <a:solidFill>
                  <a:srgbClr val="404040"/>
                </a:solidFill>
                <a:latin typeface="Verdana"/>
                <a:cs typeface="Verdana"/>
              </a:rPr>
              <a:t>χρηματοδοτούνται </a:t>
            </a:r>
            <a:r>
              <a:rPr lang="el-GR" sz="1100" dirty="0">
                <a:solidFill>
                  <a:srgbClr val="404040"/>
                </a:solidFill>
                <a:latin typeface="Verdana"/>
                <a:cs typeface="Verdana"/>
              </a:rPr>
              <a:t>μέσω</a:t>
            </a:r>
            <a:r>
              <a:rPr lang="el-GR" sz="1100" spc="-60" dirty="0">
                <a:solidFill>
                  <a:srgbClr val="404040"/>
                </a:solidFill>
                <a:latin typeface="Verdana"/>
                <a:cs typeface="Verdana"/>
              </a:rPr>
              <a:t> </a:t>
            </a:r>
            <a:r>
              <a:rPr lang="el-GR" sz="1100" dirty="0">
                <a:solidFill>
                  <a:srgbClr val="404040"/>
                </a:solidFill>
                <a:latin typeface="Verdana"/>
                <a:cs typeface="Verdana"/>
              </a:rPr>
              <a:t>δράσεων</a:t>
            </a:r>
            <a:r>
              <a:rPr lang="el-GR" sz="1100" spc="-35" dirty="0">
                <a:solidFill>
                  <a:srgbClr val="404040"/>
                </a:solidFill>
                <a:latin typeface="Verdana"/>
                <a:cs typeface="Verdana"/>
              </a:rPr>
              <a:t> </a:t>
            </a:r>
            <a:r>
              <a:rPr lang="el-GR" sz="1100" dirty="0">
                <a:solidFill>
                  <a:srgbClr val="404040"/>
                </a:solidFill>
                <a:latin typeface="Verdana"/>
                <a:cs typeface="Verdana"/>
              </a:rPr>
              <a:t>Erasmus+</a:t>
            </a:r>
            <a:r>
              <a:rPr lang="el-GR" sz="1100" spc="-80" dirty="0">
                <a:solidFill>
                  <a:srgbClr val="404040"/>
                </a:solidFill>
                <a:latin typeface="Verdana"/>
                <a:cs typeface="Verdana"/>
              </a:rPr>
              <a:t> </a:t>
            </a:r>
            <a:r>
              <a:rPr lang="el-GR" sz="1100" dirty="0">
                <a:solidFill>
                  <a:srgbClr val="404040"/>
                </a:solidFill>
                <a:latin typeface="Verdana"/>
                <a:cs typeface="Verdana"/>
              </a:rPr>
              <a:t>που</a:t>
            </a:r>
            <a:r>
              <a:rPr lang="el-GR" sz="1100" spc="-50" dirty="0">
                <a:solidFill>
                  <a:srgbClr val="404040"/>
                </a:solidFill>
                <a:latin typeface="Verdana"/>
                <a:cs typeface="Verdana"/>
              </a:rPr>
              <a:t> </a:t>
            </a:r>
            <a:r>
              <a:rPr lang="el-GR" sz="1100" dirty="0">
                <a:solidFill>
                  <a:srgbClr val="404040"/>
                </a:solidFill>
                <a:latin typeface="Verdana"/>
                <a:cs typeface="Verdana"/>
              </a:rPr>
              <a:t>διαχειρίζονται</a:t>
            </a:r>
            <a:r>
              <a:rPr lang="el-GR" sz="1100" spc="-5" dirty="0">
                <a:solidFill>
                  <a:srgbClr val="404040"/>
                </a:solidFill>
                <a:latin typeface="Verdana"/>
                <a:cs typeface="Verdana"/>
              </a:rPr>
              <a:t> </a:t>
            </a:r>
            <a:r>
              <a:rPr lang="el-GR" sz="1100" dirty="0">
                <a:solidFill>
                  <a:srgbClr val="404040"/>
                </a:solidFill>
                <a:latin typeface="Verdana"/>
                <a:cs typeface="Verdana"/>
              </a:rPr>
              <a:t>οι</a:t>
            </a:r>
            <a:r>
              <a:rPr lang="el-GR" sz="1100" spc="-30" dirty="0">
                <a:solidFill>
                  <a:srgbClr val="404040"/>
                </a:solidFill>
                <a:latin typeface="Verdana"/>
                <a:cs typeface="Verdana"/>
              </a:rPr>
              <a:t> </a:t>
            </a:r>
            <a:r>
              <a:rPr lang="el-GR" sz="1100" dirty="0">
                <a:solidFill>
                  <a:srgbClr val="404040"/>
                </a:solidFill>
                <a:latin typeface="Verdana"/>
                <a:cs typeface="Verdana"/>
              </a:rPr>
              <a:t>Εθνικές</a:t>
            </a:r>
            <a:r>
              <a:rPr lang="el-GR" sz="1100" spc="-80" dirty="0">
                <a:solidFill>
                  <a:srgbClr val="404040"/>
                </a:solidFill>
                <a:latin typeface="Verdana"/>
                <a:cs typeface="Verdana"/>
              </a:rPr>
              <a:t> </a:t>
            </a:r>
            <a:r>
              <a:rPr lang="el-GR" sz="1100" dirty="0">
                <a:solidFill>
                  <a:srgbClr val="404040"/>
                </a:solidFill>
                <a:latin typeface="Verdana"/>
                <a:cs typeface="Verdana"/>
              </a:rPr>
              <a:t>Υπηρεσίες</a:t>
            </a:r>
            <a:r>
              <a:rPr lang="el-GR" sz="1100" spc="-55" dirty="0">
                <a:solidFill>
                  <a:srgbClr val="404040"/>
                </a:solidFill>
                <a:latin typeface="Verdana"/>
                <a:cs typeface="Verdana"/>
              </a:rPr>
              <a:t> </a:t>
            </a:r>
            <a:r>
              <a:rPr lang="el-GR" sz="1100" dirty="0">
                <a:solidFill>
                  <a:srgbClr val="404040"/>
                </a:solidFill>
                <a:latin typeface="Verdana"/>
                <a:cs typeface="Verdana"/>
              </a:rPr>
              <a:t>και</a:t>
            </a:r>
            <a:r>
              <a:rPr lang="el-GR" sz="1100" spc="-45" dirty="0">
                <a:solidFill>
                  <a:srgbClr val="404040"/>
                </a:solidFill>
                <a:latin typeface="Verdana"/>
                <a:cs typeface="Verdana"/>
              </a:rPr>
              <a:t> </a:t>
            </a:r>
            <a:r>
              <a:rPr lang="el-GR" sz="1100" dirty="0">
                <a:solidFill>
                  <a:srgbClr val="404040"/>
                </a:solidFill>
                <a:latin typeface="Verdana"/>
                <a:cs typeface="Verdana"/>
              </a:rPr>
              <a:t>στις</a:t>
            </a:r>
            <a:r>
              <a:rPr lang="el-GR" sz="1100" spc="-65" dirty="0">
                <a:solidFill>
                  <a:srgbClr val="404040"/>
                </a:solidFill>
                <a:latin typeface="Verdana"/>
                <a:cs typeface="Verdana"/>
              </a:rPr>
              <a:t> </a:t>
            </a:r>
            <a:r>
              <a:rPr lang="el-GR" sz="1100" dirty="0">
                <a:solidFill>
                  <a:srgbClr val="404040"/>
                </a:solidFill>
                <a:latin typeface="Verdana"/>
                <a:cs typeface="Verdana"/>
              </a:rPr>
              <a:t>οποίες</a:t>
            </a:r>
            <a:r>
              <a:rPr lang="el-GR" sz="1100" spc="-50" dirty="0">
                <a:solidFill>
                  <a:srgbClr val="404040"/>
                </a:solidFill>
                <a:latin typeface="Verdana"/>
                <a:cs typeface="Verdana"/>
              </a:rPr>
              <a:t> ο</a:t>
            </a:r>
            <a:r>
              <a:rPr lang="el-GR" sz="1100" spc="-50" dirty="0">
                <a:latin typeface="Verdana"/>
                <a:cs typeface="Verdana"/>
              </a:rPr>
              <a:t> </a:t>
            </a:r>
            <a:r>
              <a:rPr lang="el-GR" sz="1100" dirty="0">
                <a:solidFill>
                  <a:srgbClr val="404040"/>
                </a:solidFill>
                <a:latin typeface="Verdana"/>
                <a:cs typeface="Verdana"/>
              </a:rPr>
              <a:t>οργανισμός</a:t>
            </a:r>
            <a:r>
              <a:rPr lang="el-GR" sz="1100" spc="-60" dirty="0">
                <a:solidFill>
                  <a:srgbClr val="404040"/>
                </a:solidFill>
                <a:latin typeface="Verdana"/>
                <a:cs typeface="Verdana"/>
              </a:rPr>
              <a:t> </a:t>
            </a:r>
            <a:r>
              <a:rPr lang="el-GR" sz="1100" dirty="0">
                <a:solidFill>
                  <a:srgbClr val="404040"/>
                </a:solidFill>
                <a:latin typeface="Verdana"/>
                <a:cs typeface="Verdana"/>
              </a:rPr>
              <a:t>σας</a:t>
            </a:r>
            <a:r>
              <a:rPr lang="el-GR" sz="1100" spc="-35" dirty="0">
                <a:solidFill>
                  <a:srgbClr val="404040"/>
                </a:solidFill>
                <a:latin typeface="Verdana"/>
                <a:cs typeface="Verdana"/>
              </a:rPr>
              <a:t> </a:t>
            </a:r>
            <a:r>
              <a:rPr lang="el-GR" sz="1100" dirty="0">
                <a:solidFill>
                  <a:srgbClr val="404040"/>
                </a:solidFill>
                <a:latin typeface="Verdana"/>
                <a:cs typeface="Verdana"/>
              </a:rPr>
              <a:t>συμμετέχει</a:t>
            </a:r>
            <a:r>
              <a:rPr lang="el-GR" sz="1100" spc="-65" dirty="0">
                <a:solidFill>
                  <a:srgbClr val="404040"/>
                </a:solidFill>
                <a:latin typeface="Verdana"/>
                <a:cs typeface="Verdana"/>
              </a:rPr>
              <a:t> </a:t>
            </a:r>
            <a:r>
              <a:rPr lang="el-GR" sz="1100" dirty="0">
                <a:solidFill>
                  <a:srgbClr val="404040"/>
                </a:solidFill>
                <a:latin typeface="Verdana"/>
                <a:cs typeface="Verdana"/>
              </a:rPr>
              <a:t>ως</a:t>
            </a:r>
            <a:r>
              <a:rPr lang="el-GR" sz="1100" spc="-45" dirty="0">
                <a:solidFill>
                  <a:srgbClr val="404040"/>
                </a:solidFill>
                <a:latin typeface="Verdana"/>
                <a:cs typeface="Verdana"/>
              </a:rPr>
              <a:t> </a:t>
            </a:r>
            <a:r>
              <a:rPr lang="el-GR" sz="1100" dirty="0">
                <a:solidFill>
                  <a:srgbClr val="404040"/>
                </a:solidFill>
                <a:latin typeface="Verdana"/>
                <a:cs typeface="Verdana"/>
              </a:rPr>
              <a:t>δικαιούχος ή</a:t>
            </a:r>
            <a:r>
              <a:rPr lang="el-GR" sz="1100" spc="-35" dirty="0">
                <a:solidFill>
                  <a:srgbClr val="404040"/>
                </a:solidFill>
                <a:latin typeface="Verdana"/>
                <a:cs typeface="Verdana"/>
              </a:rPr>
              <a:t> μέλος κοινοπραξίας νοουμένου ότι έχετε τα κατάλληλα δικαιώματα επεξεργασίας (</a:t>
            </a:r>
            <a:r>
              <a:rPr lang="el-GR" sz="1100" spc="-35" dirty="0" err="1">
                <a:solidFill>
                  <a:srgbClr val="404040"/>
                </a:solidFill>
                <a:latin typeface="Verdana"/>
                <a:cs typeface="Verdana"/>
              </a:rPr>
              <a:t>edit</a:t>
            </a:r>
            <a:r>
              <a:rPr lang="el-GR" sz="1100" spc="-35" dirty="0">
                <a:solidFill>
                  <a:srgbClr val="404040"/>
                </a:solidFill>
                <a:latin typeface="Verdana"/>
                <a:cs typeface="Verdana"/>
              </a:rPr>
              <a:t>)</a:t>
            </a:r>
            <a:r>
              <a:rPr lang="el-GR" sz="1100" spc="-10" dirty="0">
                <a:solidFill>
                  <a:srgbClr val="404040"/>
                </a:solidFill>
                <a:latin typeface="Verdana"/>
                <a:cs typeface="Verdana"/>
              </a:rPr>
              <a:t>.</a:t>
            </a:r>
            <a:endParaRPr lang="el-GR" sz="1100" dirty="0">
              <a:latin typeface="Verdana"/>
              <a:cs typeface="Verdana"/>
            </a:endParaRPr>
          </a:p>
        </p:txBody>
      </p:sp>
    </p:spTree>
    <p:extLst>
      <p:ext uri="{BB962C8B-B14F-4D97-AF65-F5344CB8AC3E}">
        <p14:creationId xmlns:p14="http://schemas.microsoft.com/office/powerpoint/2010/main" val="40249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1927</TotalTime>
  <Words>5260</Words>
  <Application>Microsoft Office PowerPoint</Application>
  <PresentationFormat>Widescreen</PresentationFormat>
  <Paragraphs>434</Paragraphs>
  <Slides>44</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-apple-system</vt:lpstr>
      <vt:lpstr>Arial</vt:lpstr>
      <vt:lpstr>Calibri</vt:lpstr>
      <vt:lpstr>Century Gothic</vt:lpstr>
      <vt:lpstr>Poppins</vt:lpstr>
      <vt:lpstr>Roboto</vt:lpstr>
      <vt:lpstr>Tahoma</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Maria Thalia Christou</cp:lastModifiedBy>
  <cp:revision>98</cp:revision>
  <cp:lastPrinted>2022-03-15T06:16:06Z</cp:lastPrinted>
  <dcterms:created xsi:type="dcterms:W3CDTF">2021-06-29T14:21:58Z</dcterms:created>
  <dcterms:modified xsi:type="dcterms:W3CDTF">2026-05-29T08:34:30Z</dcterms:modified>
</cp:coreProperties>
</file>