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7" r:id="rId10"/>
    <p:sldId id="263" r:id="rId11"/>
    <p:sldId id="264" r:id="rId12"/>
    <p:sldId id="269" r:id="rId13"/>
    <p:sldId id="265" r:id="rId14"/>
    <p:sldId id="266" r:id="rId15"/>
    <p:sldId id="270" r:id="rId16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8" d="100"/>
          <a:sy n="108" d="100"/>
        </p:scale>
        <p:origin x="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483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2C5F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601200" y="-1828800"/>
            <a:ext cx="4572000" cy="4572000"/>
          </a:xfrm>
          <a:prstGeom prst="ellipse">
            <a:avLst/>
          </a:prstGeom>
          <a:solidFill>
            <a:srgbClr val="97BC62">
              <a:alpha val="30000"/>
            </a:srgbClr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548640" y="548640"/>
            <a:ext cx="548640" cy="73152"/>
          </a:xfrm>
          <a:prstGeom prst="rect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48640" y="777240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kern="0" spc="600" dirty="0">
                <a:solidFill>
                  <a:srgbClr val="97BC6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ΣΕΜΙΝΑΡΙΟ ΙΔΕΠ ΚΥΠΡΟΥ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548640" y="1645920"/>
            <a:ext cx="1097280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4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Καλές πρακτικές διαχείρισης</a:t>
            </a:r>
            <a:endParaRPr lang="en-US" sz="4800" dirty="0"/>
          </a:p>
          <a:p>
            <a:pPr marL="0" indent="0">
              <a:buNone/>
            </a:pPr>
            <a:r>
              <a:rPr lang="en-US" sz="4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Erasmus+ KA122-SCH</a:t>
            </a:r>
            <a:endParaRPr lang="en-US" sz="4800" dirty="0"/>
          </a:p>
        </p:txBody>
      </p:sp>
      <p:sp>
        <p:nvSpPr>
          <p:cNvPr id="6" name="Text 4"/>
          <p:cNvSpPr/>
          <p:nvPr/>
        </p:nvSpPr>
        <p:spPr>
          <a:xfrm>
            <a:off x="548640" y="3840480"/>
            <a:ext cx="109728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i="1" dirty="0">
                <a:solidFill>
                  <a:srgbClr val="F8F6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Από την εμπειρία 4 χρόνων και 2 ολοκληρωμένων προγραμμάτων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548640" y="4754880"/>
            <a:ext cx="1371600" cy="0"/>
          </a:xfrm>
          <a:prstGeom prst="line">
            <a:avLst/>
          </a:prstGeom>
          <a:noFill/>
          <a:ln w="254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548640" y="4937760"/>
            <a:ext cx="10972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Δημοτικό Σχολείο Ύψωνα Γ΄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548640" y="544068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2E6690-CF17-5B2B-1639-A6E560284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4272280"/>
            <a:ext cx="6210300" cy="24841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1148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600" dirty="0">
                <a:solidFill>
                  <a:srgbClr val="97BC6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4ΟΣ ΑΞΟΝΑΣ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48640" y="731520"/>
            <a:ext cx="109728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C5F2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Επικοινωνία με Οργανισμούς Υποδοχής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48640" y="132588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Επιλέγουμε εταίρους — δεν παίρνουμε ό,τι βρούμε</a:t>
            </a:r>
            <a:endParaRPr lang="en-US" sz="2000" b="1" dirty="0"/>
          </a:p>
        </p:txBody>
      </p:sp>
      <p:sp>
        <p:nvSpPr>
          <p:cNvPr id="5" name="Shape 3"/>
          <p:cNvSpPr/>
          <p:nvPr/>
        </p:nvSpPr>
        <p:spPr>
          <a:xfrm>
            <a:off x="548640" y="1783080"/>
            <a:ext cx="548640" cy="54864"/>
          </a:xfrm>
          <a:prstGeom prst="rect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548640" y="2103120"/>
            <a:ext cx="6858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ΚΡΙΤΗΡΙΑ ΕΠΙΛΟΓΗΣ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548640" y="2514600"/>
            <a:ext cx="411480" cy="411480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548640" y="2514600"/>
            <a:ext cx="4114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097280" y="2468880"/>
            <a:ext cx="6309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Πιστοποίηση Erasmus+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1097280" y="2761488"/>
            <a:ext cx="6309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Αναζήτηση μέσω Education Gateway · μόνο αναγνωρισμένοι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3227832"/>
            <a:ext cx="411480" cy="411480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548640" y="3227832"/>
            <a:ext cx="4114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097280" y="3182112"/>
            <a:ext cx="6309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Συνάφεια θεματολογίας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1097280" y="3474720"/>
            <a:ext cx="6309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Με τους στόχους του δικού μας προγράμματος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3941064"/>
            <a:ext cx="411480" cy="411480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548640" y="3941064"/>
            <a:ext cx="4114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097280" y="3895344"/>
            <a:ext cx="6309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Άμεση ανταπόκριση σε emails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1097280" y="4187952"/>
            <a:ext cx="6309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Κριτήριο επαγγελματισμού — αν αργούν τώρα, θα αργούν πάντα</a:t>
            </a:r>
            <a:endParaRPr lang="en-US" sz="1000" dirty="0"/>
          </a:p>
        </p:txBody>
      </p:sp>
      <p:sp>
        <p:nvSpPr>
          <p:cNvPr id="19" name="Shape 17"/>
          <p:cNvSpPr/>
          <p:nvPr/>
        </p:nvSpPr>
        <p:spPr>
          <a:xfrm>
            <a:off x="548640" y="4654296"/>
            <a:ext cx="411480" cy="411480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548640" y="4654296"/>
            <a:ext cx="4114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097280" y="4608576"/>
            <a:ext cx="6309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Δύο σεμινάρια ίδια πόλη / ίδιο χρόνο</a:t>
            </a: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1097280" y="4901184"/>
            <a:ext cx="6309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Διαφορετική θεματολογία, ώστε να συνταξιδεύουν δύο συνάδελφοι</a:t>
            </a:r>
            <a:endParaRPr lang="en-US" sz="1000" dirty="0"/>
          </a:p>
        </p:txBody>
      </p:sp>
      <p:sp>
        <p:nvSpPr>
          <p:cNvPr id="23" name="Shape 21"/>
          <p:cNvSpPr/>
          <p:nvPr/>
        </p:nvSpPr>
        <p:spPr>
          <a:xfrm>
            <a:off x="548640" y="5367528"/>
            <a:ext cx="411480" cy="411480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548640" y="5367528"/>
            <a:ext cx="4114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1097280" y="5321808"/>
            <a:ext cx="6309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Θετικά σχόλια προηγουμένων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1097280" y="5614416"/>
            <a:ext cx="6309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Από εμάς ή από συνεργαζόμενα σχολεία</a:t>
            </a:r>
            <a:endParaRPr lang="en-US" sz="1000" dirty="0"/>
          </a:p>
        </p:txBody>
      </p:sp>
      <p:sp>
        <p:nvSpPr>
          <p:cNvPr id="27" name="Shape 25"/>
          <p:cNvSpPr/>
          <p:nvPr/>
        </p:nvSpPr>
        <p:spPr>
          <a:xfrm>
            <a:off x="7772400" y="2103120"/>
            <a:ext cx="3931920" cy="4023360"/>
          </a:xfrm>
          <a:prstGeom prst="rect">
            <a:avLst/>
          </a:prstGeom>
          <a:solidFill>
            <a:srgbClr val="F3F4F6"/>
          </a:solidFill>
          <a:ln w="635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7955280" y="22860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ΤΟ ΔΙΚΤΥΟ ΜΑΣ</a:t>
            </a:r>
            <a:endParaRPr lang="en-US" sz="1100" dirty="0"/>
          </a:p>
        </p:txBody>
      </p:sp>
      <p:sp>
        <p:nvSpPr>
          <p:cNvPr id="29" name="Text 27"/>
          <p:cNvSpPr/>
          <p:nvPr/>
        </p:nvSpPr>
        <p:spPr>
          <a:xfrm>
            <a:off x="7772400" y="2697480"/>
            <a:ext cx="3931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l-GR" sz="5000" b="1" dirty="0">
                <a:solidFill>
                  <a:srgbClr val="2C5F2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r>
              <a:rPr lang="en-US" sz="5000" b="1" dirty="0">
                <a:solidFill>
                  <a:srgbClr val="2C5F2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χώρες</a:t>
            </a:r>
            <a:endParaRPr lang="en-US" sz="5000" dirty="0"/>
          </a:p>
        </p:txBody>
      </p:sp>
      <p:sp>
        <p:nvSpPr>
          <p:cNvPr id="30" name="Text 28"/>
          <p:cNvSpPr/>
          <p:nvPr/>
        </p:nvSpPr>
        <p:spPr>
          <a:xfrm>
            <a:off x="7772400" y="3611880"/>
            <a:ext cx="3931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έμπιστοι οργανισμοί υποδοχής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με τους οποίους συνεργαστήκαμε</a:t>
            </a:r>
            <a:endParaRPr lang="en-US" sz="1200" dirty="0"/>
          </a:p>
        </p:txBody>
      </p:sp>
      <p:sp>
        <p:nvSpPr>
          <p:cNvPr id="31" name="Shape 29"/>
          <p:cNvSpPr/>
          <p:nvPr/>
        </p:nvSpPr>
        <p:spPr>
          <a:xfrm>
            <a:off x="8686800" y="4434840"/>
            <a:ext cx="2103120" cy="0"/>
          </a:xfrm>
          <a:prstGeom prst="line">
            <a:avLst/>
          </a:prstGeom>
          <a:noFill/>
          <a:ln w="254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30"/>
          <p:cNvSpPr/>
          <p:nvPr/>
        </p:nvSpPr>
        <p:spPr>
          <a:xfrm>
            <a:off x="7772400" y="4572000"/>
            <a:ext cx="393192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i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Πορτογαλία · Ελλάδα · Τουρκία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i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Ισπανία · Ιρλανδία · Τσεχία</a:t>
            </a:r>
            <a:endParaRPr lang="en-US" sz="1200" dirty="0"/>
          </a:p>
          <a:p>
            <a:pPr algn="ctr"/>
            <a:r>
              <a:rPr lang="en-US" sz="1200" i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Ιταλία · Γαλλία</a:t>
            </a:r>
            <a:r>
              <a:rPr lang="el-GR" sz="1200" i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i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</a:t>
            </a:r>
            <a:r>
              <a:rPr lang="el-GR" sz="1200" i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Ολλανδία</a:t>
            </a:r>
            <a:r>
              <a:rPr lang="en-US" sz="1200" i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· </a:t>
            </a:r>
            <a:r>
              <a:rPr lang="el-GR" sz="1200" i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Βέλγιο</a:t>
            </a:r>
            <a:endParaRPr lang="en-US" sz="1200" dirty="0"/>
          </a:p>
        </p:txBody>
      </p:sp>
      <p:sp>
        <p:nvSpPr>
          <p:cNvPr id="33" name="Shape 31"/>
          <p:cNvSpPr/>
          <p:nvPr/>
        </p:nvSpPr>
        <p:spPr>
          <a:xfrm>
            <a:off x="457200" y="6446520"/>
            <a:ext cx="11247120" cy="0"/>
          </a:xfrm>
          <a:prstGeom prst="line">
            <a:avLst/>
          </a:prstGeom>
          <a:noFill/>
          <a:ln w="9525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32"/>
          <p:cNvSpPr/>
          <p:nvPr/>
        </p:nvSpPr>
        <p:spPr>
          <a:xfrm>
            <a:off x="457200" y="6537960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Δημοτικό Σχολείο Ύψωνα Γ΄  ·  Erasmus+ KA122-SCH</a:t>
            </a:r>
            <a:endParaRPr lang="en-US" sz="900" dirty="0"/>
          </a:p>
        </p:txBody>
      </p:sp>
      <p:sp>
        <p:nvSpPr>
          <p:cNvPr id="35" name="Text 33"/>
          <p:cNvSpPr/>
          <p:nvPr/>
        </p:nvSpPr>
        <p:spPr>
          <a:xfrm>
            <a:off x="10789920" y="6537960"/>
            <a:ext cx="914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 / 11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10972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2C5F2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Τι αφήνουν πίσω τα δύο προγράμματα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548640" y="109728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Μετρήσιμες αλλαγές που μένουν στο σχολείο και την κοινότητα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548640" y="1554480"/>
            <a:ext cx="548640" cy="54864"/>
          </a:xfrm>
          <a:prstGeom prst="rect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548640" y="1874520"/>
            <a:ext cx="5486400" cy="4434840"/>
          </a:xfrm>
          <a:prstGeom prst="rect">
            <a:avLst/>
          </a:prstGeom>
          <a:solidFill>
            <a:srgbClr val="FFFFFF"/>
          </a:solidFill>
          <a:ln w="1905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548640" y="1874520"/>
            <a:ext cx="5486400" cy="502920"/>
          </a:xfrm>
          <a:prstGeom prst="rect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77240" y="1874520"/>
            <a:ext cx="52120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Από το 2022  ·  Ψηφιακός Μετασχηματισμός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777240" y="2679192"/>
            <a:ext cx="146304" cy="146304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1024128" y="2606040"/>
            <a:ext cx="49377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Δημιουργία Εργαστηρίου Πληροφορικής στο σχολείο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777240" y="3392424"/>
            <a:ext cx="146304" cy="146304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1024128" y="3319272"/>
            <a:ext cx="49377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Tablets για Ειδική Εκπαίδευση &amp; παιδιά Μεταναστευτικής Βιογραφίας</a:t>
            </a:r>
            <a:endParaRPr lang="en-US" sz="1150" dirty="0"/>
          </a:p>
        </p:txBody>
      </p:sp>
      <p:sp>
        <p:nvSpPr>
          <p:cNvPr id="12" name="Shape 10"/>
          <p:cNvSpPr/>
          <p:nvPr/>
        </p:nvSpPr>
        <p:spPr>
          <a:xfrm>
            <a:off x="777240" y="4105656"/>
            <a:ext cx="146304" cy="146304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24128" y="4032504"/>
            <a:ext cx="49377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Ημερολόγιο Χρήσης Εργαστηρίου — αξιολόγηση αξιοποίησης</a:t>
            </a:r>
            <a:endParaRPr lang="en-US" sz="1150" dirty="0"/>
          </a:p>
        </p:txBody>
      </p:sp>
      <p:sp>
        <p:nvSpPr>
          <p:cNvPr id="14" name="Shape 12"/>
          <p:cNvSpPr/>
          <p:nvPr/>
        </p:nvSpPr>
        <p:spPr>
          <a:xfrm>
            <a:off x="777240" y="4818888"/>
            <a:ext cx="146304" cy="146304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1024128" y="4745736"/>
            <a:ext cx="49377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Παιδαγωγικοί περίπατοι Διευθυντή με focus στις ΤΠΕ</a:t>
            </a:r>
            <a:endParaRPr lang="en-US" sz="1150" dirty="0"/>
          </a:p>
        </p:txBody>
      </p:sp>
      <p:sp>
        <p:nvSpPr>
          <p:cNvPr id="16" name="Shape 14"/>
          <p:cNvSpPr/>
          <p:nvPr/>
        </p:nvSpPr>
        <p:spPr>
          <a:xfrm>
            <a:off x="777240" y="5532120"/>
            <a:ext cx="146304" cy="146304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1024128" y="5458968"/>
            <a:ext cx="49377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Παρουσίαση σε εκδήλωση Δήμου Ύψωνα</a:t>
            </a:r>
            <a:endParaRPr lang="en-US" sz="1150" dirty="0"/>
          </a:p>
        </p:txBody>
      </p:sp>
      <p:sp>
        <p:nvSpPr>
          <p:cNvPr id="18" name="Shape 16"/>
          <p:cNvSpPr/>
          <p:nvPr/>
        </p:nvSpPr>
        <p:spPr>
          <a:xfrm>
            <a:off x="6273800" y="1897634"/>
            <a:ext cx="5486400" cy="4434840"/>
          </a:xfrm>
          <a:prstGeom prst="rect">
            <a:avLst/>
          </a:prstGeom>
          <a:solidFill>
            <a:srgbClr val="FFFFFF"/>
          </a:solidFill>
          <a:ln w="1905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6263640" y="1874520"/>
            <a:ext cx="5486400" cy="502920"/>
          </a:xfrm>
          <a:prstGeom prst="rect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6492240" y="1874520"/>
            <a:ext cx="52120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Από το 2024  ·  Αειφορία &amp; Πολιτότητα</a:t>
            </a:r>
            <a:endParaRPr lang="en-US" sz="1300" dirty="0"/>
          </a:p>
        </p:txBody>
      </p:sp>
      <p:sp>
        <p:nvSpPr>
          <p:cNvPr id="21" name="Shape 19"/>
          <p:cNvSpPr/>
          <p:nvPr/>
        </p:nvSpPr>
        <p:spPr>
          <a:xfrm>
            <a:off x="6492240" y="2679192"/>
            <a:ext cx="146304" cy="146304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6739128" y="2606040"/>
            <a:ext cx="49377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50 δέντρα με Technical Committee Cultural Heritage</a:t>
            </a:r>
            <a:r>
              <a:rPr lang="el-GR" sz="115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 Δημιουργία μικρού δάσους</a:t>
            </a:r>
            <a:endParaRPr lang="en-US" sz="1150" dirty="0"/>
          </a:p>
        </p:txBody>
      </p:sp>
      <p:sp>
        <p:nvSpPr>
          <p:cNvPr id="23" name="Shape 21"/>
          <p:cNvSpPr/>
          <p:nvPr/>
        </p:nvSpPr>
        <p:spPr>
          <a:xfrm>
            <a:off x="6510528" y="3080512"/>
            <a:ext cx="146304" cy="146304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6766560" y="3506724"/>
            <a:ext cx="49377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Τοιχογραφίες με οικολογικά μηνύματα στο σχολείο</a:t>
            </a:r>
            <a:endParaRPr lang="en-US" sz="1150" dirty="0"/>
          </a:p>
        </p:txBody>
      </p:sp>
      <p:sp>
        <p:nvSpPr>
          <p:cNvPr id="25" name="Shape 23"/>
          <p:cNvSpPr/>
          <p:nvPr/>
        </p:nvSpPr>
        <p:spPr>
          <a:xfrm>
            <a:off x="6502910" y="4046601"/>
            <a:ext cx="146303" cy="132207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6739128" y="4032504"/>
            <a:ext cx="49377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Ανακύκλωση: χαρτί, PMD, μπαταρίες, τηγανέλαιο, ρούχα</a:t>
            </a:r>
            <a:endParaRPr lang="en-US" sz="1150" dirty="0"/>
          </a:p>
        </p:txBody>
      </p:sp>
      <p:sp>
        <p:nvSpPr>
          <p:cNvPr id="27" name="Shape 25"/>
          <p:cNvSpPr/>
          <p:nvPr/>
        </p:nvSpPr>
        <p:spPr>
          <a:xfrm>
            <a:off x="6492240" y="4818888"/>
            <a:ext cx="146304" cy="146304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6693408" y="5197348"/>
            <a:ext cx="49377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Περιβαλλοντική Επιτροπή Σχολείου (εκπ/κοί + Σ.Γ. + μαθητές)</a:t>
            </a:r>
            <a:endParaRPr lang="en-US" sz="1150" dirty="0"/>
          </a:p>
        </p:txBody>
      </p:sp>
      <p:sp>
        <p:nvSpPr>
          <p:cNvPr id="29" name="Shape 27"/>
          <p:cNvSpPr/>
          <p:nvPr/>
        </p:nvSpPr>
        <p:spPr>
          <a:xfrm>
            <a:off x="6492240" y="5578348"/>
            <a:ext cx="146304" cy="146304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6739128" y="5578348"/>
            <a:ext cx="49377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Παρουσιάσεις σε Δήμους Ύψωνα και Ερήμης</a:t>
            </a:r>
            <a:endParaRPr lang="en-US" sz="1150" dirty="0"/>
          </a:p>
        </p:txBody>
      </p:sp>
      <p:sp>
        <p:nvSpPr>
          <p:cNvPr id="31" name="Shape 29"/>
          <p:cNvSpPr/>
          <p:nvPr/>
        </p:nvSpPr>
        <p:spPr>
          <a:xfrm>
            <a:off x="457200" y="6446520"/>
            <a:ext cx="11247120" cy="0"/>
          </a:xfrm>
          <a:prstGeom prst="line">
            <a:avLst/>
          </a:prstGeom>
          <a:noFill/>
          <a:ln w="9525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30"/>
          <p:cNvSpPr/>
          <p:nvPr/>
        </p:nvSpPr>
        <p:spPr>
          <a:xfrm>
            <a:off x="457200" y="6537960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Δημοτικό Σχολείο Ύψωνα Γ΄  ·  Erasmus+ KA122-SCH</a:t>
            </a:r>
            <a:endParaRPr lang="en-US" sz="900" dirty="0"/>
          </a:p>
        </p:txBody>
      </p:sp>
      <p:sp>
        <p:nvSpPr>
          <p:cNvPr id="33" name="Text 31"/>
          <p:cNvSpPr/>
          <p:nvPr/>
        </p:nvSpPr>
        <p:spPr>
          <a:xfrm>
            <a:off x="10789920" y="6537960"/>
            <a:ext cx="914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 / 11</a:t>
            </a:r>
            <a:endParaRPr lang="en-US" sz="900" dirty="0"/>
          </a:p>
        </p:txBody>
      </p:sp>
      <p:sp>
        <p:nvSpPr>
          <p:cNvPr id="34" name="Text 20">
            <a:extLst>
              <a:ext uri="{FF2B5EF4-FFF2-40B4-BE49-F238E27FC236}">
                <a16:creationId xmlns:a16="http://schemas.microsoft.com/office/drawing/2014/main" id="{79632CDE-91A4-23A9-0F79-B844BA51DAA4}"/>
              </a:ext>
            </a:extLst>
          </p:cNvPr>
          <p:cNvSpPr/>
          <p:nvPr/>
        </p:nvSpPr>
        <p:spPr>
          <a:xfrm>
            <a:off x="6766560" y="3049270"/>
            <a:ext cx="49377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l-GR" sz="115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Ηλεκτρονική επικοινωνία με γονείς, </a:t>
            </a:r>
            <a:r>
              <a:rPr lang="en-US" sz="115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zero waste school</a:t>
            </a:r>
            <a:endParaRPr lang="en-US" sz="1150" dirty="0"/>
          </a:p>
        </p:txBody>
      </p:sp>
      <p:sp>
        <p:nvSpPr>
          <p:cNvPr id="35" name="Shape 19">
            <a:extLst>
              <a:ext uri="{FF2B5EF4-FFF2-40B4-BE49-F238E27FC236}">
                <a16:creationId xmlns:a16="http://schemas.microsoft.com/office/drawing/2014/main" id="{C5515D03-25FA-AF31-F59D-25F60F2DCC81}"/>
              </a:ext>
            </a:extLst>
          </p:cNvPr>
          <p:cNvSpPr/>
          <p:nvPr/>
        </p:nvSpPr>
        <p:spPr>
          <a:xfrm>
            <a:off x="6535801" y="3553585"/>
            <a:ext cx="111379" cy="130811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24">
            <a:extLst>
              <a:ext uri="{FF2B5EF4-FFF2-40B4-BE49-F238E27FC236}">
                <a16:creationId xmlns:a16="http://schemas.microsoft.com/office/drawing/2014/main" id="{4A554979-5083-0B72-752D-29EBC420A9FE}"/>
              </a:ext>
            </a:extLst>
          </p:cNvPr>
          <p:cNvSpPr/>
          <p:nvPr/>
        </p:nvSpPr>
        <p:spPr>
          <a:xfrm>
            <a:off x="6705600" y="4418076"/>
            <a:ext cx="49377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l-GR" sz="115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Τοποθέτηση γρασιδιού και πολύχρωμων παγκακίων σε χώρους του σχολείου</a:t>
            </a:r>
            <a:endParaRPr lang="en-US" sz="1150" dirty="0"/>
          </a:p>
        </p:txBody>
      </p:sp>
      <p:sp>
        <p:nvSpPr>
          <p:cNvPr id="37" name="Text 24">
            <a:extLst>
              <a:ext uri="{FF2B5EF4-FFF2-40B4-BE49-F238E27FC236}">
                <a16:creationId xmlns:a16="http://schemas.microsoft.com/office/drawing/2014/main" id="{456BBEBA-0345-B64A-56BF-17BFF9F9D07F}"/>
              </a:ext>
            </a:extLst>
          </p:cNvPr>
          <p:cNvSpPr/>
          <p:nvPr/>
        </p:nvSpPr>
        <p:spPr>
          <a:xfrm>
            <a:off x="6705600" y="4783836"/>
            <a:ext cx="49377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l-GR" sz="115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Τοποθέτηση ψυκτών για μείωση των πλαστικών μπουκαλιών</a:t>
            </a:r>
            <a:endParaRPr lang="en-US" sz="1150" dirty="0"/>
          </a:p>
        </p:txBody>
      </p:sp>
      <p:sp>
        <p:nvSpPr>
          <p:cNvPr id="38" name="Shape 27">
            <a:extLst>
              <a:ext uri="{FF2B5EF4-FFF2-40B4-BE49-F238E27FC236}">
                <a16:creationId xmlns:a16="http://schemas.microsoft.com/office/drawing/2014/main" id="{7BC7E63F-6D2F-BB06-C2B1-BC0B8544577D}"/>
              </a:ext>
            </a:extLst>
          </p:cNvPr>
          <p:cNvSpPr/>
          <p:nvPr/>
        </p:nvSpPr>
        <p:spPr>
          <a:xfrm flipH="1" flipV="1">
            <a:off x="6483096" y="5197348"/>
            <a:ext cx="161544" cy="177292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8792972-C5CD-3027-DA27-69B63A22B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780" y="4454525"/>
            <a:ext cx="132207" cy="13220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FDF7AC-368C-7BFA-FD10-FCE1215F6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097" y="650497"/>
            <a:ext cx="4958249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C0AE94-1877-348F-15BF-C0FA7704D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850" y="643467"/>
            <a:ext cx="3750990" cy="24756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5F7248-7FCB-B56D-4D4A-DE5062AE2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376" y="3748194"/>
            <a:ext cx="3787939" cy="247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56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2C5F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1828800" y="4572000"/>
            <a:ext cx="4572000" cy="4572000"/>
          </a:xfrm>
          <a:prstGeom prst="ellipse">
            <a:avLst/>
          </a:prstGeom>
          <a:solidFill>
            <a:srgbClr val="97BC62">
              <a:alpha val="30000"/>
            </a:srgbClr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9601200" y="-914400"/>
            <a:ext cx="3657600" cy="3657600"/>
          </a:xfrm>
          <a:prstGeom prst="ellipse">
            <a:avLst/>
          </a:prstGeom>
          <a:solidFill>
            <a:srgbClr val="1E2761">
              <a:alpha val="50000"/>
            </a:srgbClr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600" dirty="0">
                <a:solidFill>
                  <a:srgbClr val="97BC6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Η ΔΡΑΣΗ ΠΟΥ </a:t>
            </a:r>
            <a:r>
              <a:rPr lang="el-GR" sz="1200" b="1" kern="0" spc="600" dirty="0">
                <a:solidFill>
                  <a:srgbClr val="97BC6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ΞΕΧΩΡΙΖΟΥΜΕ ΚΑΙ </a:t>
            </a:r>
            <a:r>
              <a:rPr lang="en-US" sz="1200" b="1" kern="0" spc="600" dirty="0">
                <a:solidFill>
                  <a:srgbClr val="97BC6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ΜΑΣ ΞΕΧΩΡΙΖΕΙ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8640" y="1097280"/>
            <a:ext cx="1097280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400" b="1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«Γονείς και παιδιά</a:t>
            </a:r>
            <a:endParaRPr lang="en-US" sz="4400" dirty="0"/>
          </a:p>
          <a:p>
            <a:pPr marL="0" indent="0">
              <a:buNone/>
            </a:pPr>
            <a:r>
              <a:rPr lang="en-US" sz="4400" b="1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ανακαλύπτουμε μαζί»</a:t>
            </a:r>
            <a:endParaRPr lang="en-US" sz="4400" dirty="0"/>
          </a:p>
        </p:txBody>
      </p:sp>
      <p:sp>
        <p:nvSpPr>
          <p:cNvPr id="6" name="Text 4"/>
          <p:cNvSpPr/>
          <p:nvPr/>
        </p:nvSpPr>
        <p:spPr>
          <a:xfrm>
            <a:off x="548640" y="292608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F8F6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Απ</a:t>
            </a:r>
            <a:r>
              <a:rPr lang="en-US" sz="1600" dirty="0" err="1">
                <a:solidFill>
                  <a:srgbClr val="F8F6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ρίλιος</a:t>
            </a:r>
            <a:r>
              <a:rPr lang="en-US" sz="1600" dirty="0">
                <a:solidFill>
                  <a:srgbClr val="F8F6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2024</a:t>
            </a:r>
            <a:r>
              <a:rPr lang="el-GR" sz="1600" dirty="0">
                <a:solidFill>
                  <a:srgbClr val="F8F6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και Ιούνιος 2025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48640" y="3703320"/>
            <a:ext cx="109728" cy="502920"/>
          </a:xfrm>
          <a:prstGeom prst="rect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868680" y="3703320"/>
            <a:ext cx="18288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97BC6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ΠΟΤΕ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2743200" y="3703320"/>
            <a:ext cx="88696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l-GR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Κυριακάτικη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εκδήλωση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— εκτός σχολικού χρόνου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548640" y="4343400"/>
            <a:ext cx="109728" cy="502920"/>
          </a:xfrm>
          <a:prstGeom prst="rect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868680" y="4343400"/>
            <a:ext cx="18288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97BC6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ΜΕ ΠΟΙΟΥΣ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2743200" y="4343400"/>
            <a:ext cx="88696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Σύνδεσμος Γονέων, </a:t>
            </a:r>
            <a:r>
              <a:rPr lang="el-GR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Πανεπιστήμιο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Frederick, </a:t>
            </a:r>
            <a:r>
              <a:rPr lang="el-GR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Πανεπιστήμιο Λεμεσού,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ΤΕΠΑΚ, </a:t>
            </a:r>
            <a:r>
              <a:rPr lang="el-GR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Πανεπιστήμιο Νεάπολις,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ΑΚΤΗ, CARDET, ΑΦΗΣ, Cans for Kids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548640" y="4983480"/>
            <a:ext cx="109728" cy="502920"/>
          </a:xfrm>
          <a:prstGeom prst="rect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868680" y="4983480"/>
            <a:ext cx="18288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97BC6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ΤΙ ΕΓΙΝΕ</a:t>
            </a:r>
            <a:endParaRPr lang="en-US" sz="1100" dirty="0"/>
          </a:p>
        </p:txBody>
      </p:sp>
      <p:sp>
        <p:nvSpPr>
          <p:cNvPr id="15" name="Text 13"/>
          <p:cNvSpPr/>
          <p:nvPr/>
        </p:nvSpPr>
        <p:spPr>
          <a:xfrm>
            <a:off x="2743200" y="4983480"/>
            <a:ext cx="88696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Βιωματικά εργαστήρια από εκπαιδευτικούς που ταξίδεψαν — αειφορία, ανακύκλωση, ενεργός πολιτότητα</a:t>
            </a:r>
            <a:endParaRPr lang="en-US" sz="1300" dirty="0"/>
          </a:p>
        </p:txBody>
      </p:sp>
      <p:sp>
        <p:nvSpPr>
          <p:cNvPr id="16" name="Shape 14"/>
          <p:cNvSpPr/>
          <p:nvPr/>
        </p:nvSpPr>
        <p:spPr>
          <a:xfrm>
            <a:off x="548640" y="5852160"/>
            <a:ext cx="731520" cy="0"/>
          </a:xfrm>
          <a:prstGeom prst="line">
            <a:avLst/>
          </a:prstGeom>
          <a:noFill/>
          <a:ln w="254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548640" y="5989320"/>
            <a:ext cx="109728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F8F6F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Η Erasmus+ εμπειρία δεν έμεινε στους εκπαιδευτικούς —</a:t>
            </a:r>
            <a:endParaRPr lang="en-US" sz="1300" dirty="0"/>
          </a:p>
          <a:p>
            <a:pPr marL="0" indent="0">
              <a:buNone/>
            </a:pPr>
            <a:r>
              <a:rPr lang="en-US" sz="1300" i="1" dirty="0">
                <a:solidFill>
                  <a:srgbClr val="F8F6F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έφτασε στους γονείς, στα παιδιά και στην κοινότητα.</a:t>
            </a:r>
            <a:endParaRPr lang="en-US" sz="1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10972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2C5F2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Τι θα κρατήσουμε από όλα αυτά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548640" y="114300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600" dirty="0">
                <a:solidFill>
                  <a:srgbClr val="97BC6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 ΠΡΑΚΤΙΚΕΣ ΑΛΗΘΕΙΕΣ</a:t>
            </a:r>
            <a:endParaRPr lang="en-US" sz="1100" dirty="0"/>
          </a:p>
        </p:txBody>
      </p:sp>
      <p:sp>
        <p:nvSpPr>
          <p:cNvPr id="4" name="Shape 2"/>
          <p:cNvSpPr/>
          <p:nvPr/>
        </p:nvSpPr>
        <p:spPr>
          <a:xfrm>
            <a:off x="548640" y="1737360"/>
            <a:ext cx="777240" cy="777240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548640" y="1737360"/>
            <a:ext cx="7772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3200" dirty="0"/>
          </a:p>
        </p:txBody>
      </p:sp>
      <p:sp>
        <p:nvSpPr>
          <p:cNvPr id="6" name="Text 4"/>
          <p:cNvSpPr/>
          <p:nvPr/>
        </p:nvSpPr>
        <p:spPr>
          <a:xfrm>
            <a:off x="1554480" y="1691640"/>
            <a:ext cx="10058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E276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Σχεδιάστε για αλλαγή κουλτούρας, όχι μόνο για επιμόρφωση εκπαιδευτικών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554480" y="2148840"/>
            <a:ext cx="10058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Το πρόγραμμα έχει αξία όταν το σχολείο μένει διαφορετικό μετά.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548640" y="2697480"/>
            <a:ext cx="777240" cy="777240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48640" y="2697480"/>
            <a:ext cx="7772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1554480" y="2651760"/>
            <a:ext cx="10058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E276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Εξοικονομήστε για να αυξήσετε τις κινητικότητες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554480" y="3108960"/>
            <a:ext cx="10058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Περισσότεροι συμμετέχοντες = ευρύτερη απήχηση στο σχολείο.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548640" y="3657600"/>
            <a:ext cx="777240" cy="777240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548640" y="3657600"/>
            <a:ext cx="7772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3200" dirty="0"/>
          </a:p>
        </p:txBody>
      </p:sp>
      <p:sp>
        <p:nvSpPr>
          <p:cNvPr id="14" name="Text 12"/>
          <p:cNvSpPr/>
          <p:nvPr/>
        </p:nvSpPr>
        <p:spPr>
          <a:xfrm>
            <a:off x="1554480" y="3611880"/>
            <a:ext cx="10058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E276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Επιλέξτε εταίρους — μη δέχεστε ό,τι σας έρχεται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554480" y="4069080"/>
            <a:ext cx="10058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Η ποιότητα του οργανισμού καθορίζει την ποιότητα της εμπειρίας.</a:t>
            </a:r>
            <a:endParaRPr lang="en-US" sz="1200" dirty="0"/>
          </a:p>
        </p:txBody>
      </p:sp>
      <p:sp>
        <p:nvSpPr>
          <p:cNvPr id="16" name="Shape 14"/>
          <p:cNvSpPr/>
          <p:nvPr/>
        </p:nvSpPr>
        <p:spPr>
          <a:xfrm>
            <a:off x="548640" y="4617720"/>
            <a:ext cx="777240" cy="777240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548640" y="4617720"/>
            <a:ext cx="7772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3200" dirty="0"/>
          </a:p>
        </p:txBody>
      </p:sp>
      <p:sp>
        <p:nvSpPr>
          <p:cNvPr id="18" name="Text 16"/>
          <p:cNvSpPr/>
          <p:nvPr/>
        </p:nvSpPr>
        <p:spPr>
          <a:xfrm>
            <a:off x="1554480" y="4572000"/>
            <a:ext cx="10058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E276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Η διάχυση είναι το πιο σημαντικό κομμάτι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1554480" y="5029200"/>
            <a:ext cx="10058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Μην το αφήσετε για το τέλος — σχεδιάστε το από την αρχή.</a:t>
            </a:r>
            <a:endParaRPr lang="en-US" sz="1200" dirty="0"/>
          </a:p>
        </p:txBody>
      </p:sp>
      <p:sp>
        <p:nvSpPr>
          <p:cNvPr id="20" name="Shape 18"/>
          <p:cNvSpPr/>
          <p:nvPr/>
        </p:nvSpPr>
        <p:spPr>
          <a:xfrm>
            <a:off x="548640" y="5852160"/>
            <a:ext cx="11201400" cy="0"/>
          </a:xfrm>
          <a:prstGeom prst="line">
            <a:avLst/>
          </a:prstGeom>
          <a:noFill/>
          <a:ln w="9525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6035040" y="6080760"/>
            <a:ext cx="5715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dim-ypsonas3-lem.schools.ac.cy/drastitriotites/erasmus/</a:t>
            </a:r>
            <a:endParaRPr lang="en-US" sz="11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781293-42F2-DEB6-5905-85D73F8C3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" y="0"/>
            <a:ext cx="12080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20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10972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2C5F2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Λίγα λόγια για εμάς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548640" y="1143000"/>
            <a:ext cx="548640" cy="54864"/>
          </a:xfrm>
          <a:prstGeom prst="rect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548640" y="1554480"/>
            <a:ext cx="3108960" cy="2011680"/>
          </a:xfrm>
          <a:prstGeom prst="rect">
            <a:avLst/>
          </a:prstGeom>
          <a:solidFill>
            <a:srgbClr val="F3F4F6"/>
          </a:solidFill>
          <a:ln w="635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310896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l-GR" sz="4800" b="1" dirty="0">
                <a:solidFill>
                  <a:srgbClr val="2C5F2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400+</a:t>
            </a:r>
            <a:endParaRPr lang="en-US" sz="4800" dirty="0"/>
          </a:p>
        </p:txBody>
      </p:sp>
      <p:sp>
        <p:nvSpPr>
          <p:cNvPr id="6" name="Text 4"/>
          <p:cNvSpPr/>
          <p:nvPr/>
        </p:nvSpPr>
        <p:spPr>
          <a:xfrm>
            <a:off x="548640" y="2743200"/>
            <a:ext cx="3108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παιδιά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548640" y="3108960"/>
            <a:ext cx="3108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ηλικίες 6-12 ετών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4526280" y="1554480"/>
            <a:ext cx="3108960" cy="2011680"/>
          </a:xfrm>
          <a:prstGeom prst="rect">
            <a:avLst/>
          </a:prstGeom>
          <a:solidFill>
            <a:srgbClr val="F3F4F6"/>
          </a:solidFill>
          <a:ln w="635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4526280" y="1691640"/>
            <a:ext cx="310896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l-GR" sz="4800" b="1" dirty="0">
                <a:solidFill>
                  <a:srgbClr val="2C5F2D"/>
                </a:solidFill>
                <a:latin typeface="Georgia" pitchFamily="34" charset="0"/>
              </a:rPr>
              <a:t>43</a:t>
            </a:r>
            <a:endParaRPr lang="en-US" sz="4800" dirty="0"/>
          </a:p>
        </p:txBody>
      </p:sp>
      <p:sp>
        <p:nvSpPr>
          <p:cNvPr id="10" name="Text 8"/>
          <p:cNvSpPr/>
          <p:nvPr/>
        </p:nvSpPr>
        <p:spPr>
          <a:xfrm>
            <a:off x="4526280" y="2743200"/>
            <a:ext cx="3108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l-GR" sz="1600" b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κινητικότητες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4526280" y="3108960"/>
            <a:ext cx="3108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8503920" y="1554480"/>
            <a:ext cx="3108960" cy="2011680"/>
          </a:xfrm>
          <a:prstGeom prst="rect">
            <a:avLst/>
          </a:prstGeom>
          <a:solidFill>
            <a:srgbClr val="F3F4F6"/>
          </a:solidFill>
          <a:ln w="635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8503920" y="1691640"/>
            <a:ext cx="310896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2C5F2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 χρόνια</a:t>
            </a:r>
            <a:endParaRPr lang="en-US" sz="4800" dirty="0"/>
          </a:p>
        </p:txBody>
      </p:sp>
      <p:sp>
        <p:nvSpPr>
          <p:cNvPr id="14" name="Text 12"/>
          <p:cNvSpPr/>
          <p:nvPr/>
        </p:nvSpPr>
        <p:spPr>
          <a:xfrm>
            <a:off x="8503920" y="2743200"/>
            <a:ext cx="3108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εμπειρίας Erasmus+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8503920" y="3108960"/>
            <a:ext cx="3108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ολοκληρωμένα προγράμματα</a:t>
            </a:r>
            <a:endParaRPr lang="en-US" sz="1200" dirty="0"/>
          </a:p>
        </p:txBody>
      </p:sp>
      <p:sp>
        <p:nvSpPr>
          <p:cNvPr id="19" name="Shape 17"/>
          <p:cNvSpPr/>
          <p:nvPr/>
        </p:nvSpPr>
        <p:spPr>
          <a:xfrm>
            <a:off x="457200" y="6446520"/>
            <a:ext cx="11247120" cy="0"/>
          </a:xfrm>
          <a:prstGeom prst="line">
            <a:avLst/>
          </a:prstGeom>
          <a:noFill/>
          <a:ln w="9525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457200" y="6537960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Δημοτικό Σχολείο Ύψωνα Γ΄  ·  Erasmus+ KA122-SCH</a:t>
            </a:r>
            <a:endParaRPr lang="en-US" sz="900" dirty="0"/>
          </a:p>
        </p:txBody>
      </p:sp>
      <p:sp>
        <p:nvSpPr>
          <p:cNvPr id="21" name="Text 19"/>
          <p:cNvSpPr/>
          <p:nvPr/>
        </p:nvSpPr>
        <p:spPr>
          <a:xfrm>
            <a:off x="10789920" y="6537960"/>
            <a:ext cx="914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/ 11</a:t>
            </a:r>
            <a:endParaRPr lang="en-US" sz="9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16841E-231F-6205-CD28-7DE9E315C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963" y="3893409"/>
            <a:ext cx="2608073" cy="25988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109728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2C5F2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Από το ψηφιακό στο πράσινο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548640" y="105156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Η πορεία μας σε δύο κεφάλαια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48640" y="1508760"/>
            <a:ext cx="548640" cy="54864"/>
          </a:xfrm>
          <a:prstGeom prst="rect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548640" y="1859280"/>
            <a:ext cx="5486400" cy="4297680"/>
          </a:xfrm>
          <a:prstGeom prst="rect">
            <a:avLst/>
          </a:prstGeom>
          <a:solidFill>
            <a:srgbClr val="FFFFFF"/>
          </a:solidFill>
          <a:ln w="1905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548640" y="1828800"/>
            <a:ext cx="137160" cy="4297680"/>
          </a:xfrm>
          <a:prstGeom prst="rect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914400" y="1965960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2C5F2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ΚΕΦΑΛΑΙΟ 1ο  ·  2022 — 2024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914400" y="2286000"/>
            <a:ext cx="5029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1E276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Ψηφιακός Μετασχηματισμός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914400" y="2926080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Ο στόχος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914400" y="3200400"/>
            <a:ext cx="50292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Επαγγελματική μάθηση εκπαιδευτικών στις ΤΠΕ, με συμπεριληπτικό φακό για παιδιά με μαθησιακές δυσκολίες, μεταναστευτική βιογραφία και ειδική εκπαίδευση.</a:t>
            </a:r>
            <a:endParaRPr lang="en-US" b="1" dirty="0"/>
          </a:p>
        </p:txBody>
      </p:sp>
      <p:sp>
        <p:nvSpPr>
          <p:cNvPr id="11" name="Shape 9"/>
          <p:cNvSpPr/>
          <p:nvPr/>
        </p:nvSpPr>
        <p:spPr>
          <a:xfrm>
            <a:off x="914400" y="4526280"/>
            <a:ext cx="457200" cy="0"/>
          </a:xfrm>
          <a:prstGeom prst="line">
            <a:avLst/>
          </a:prstGeom>
          <a:noFill/>
          <a:ln w="254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914400" y="4663440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Το βασικό μας νούμερο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914400" y="4937760"/>
            <a:ext cx="5029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2C5F2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 κινητικότητες</a:t>
            </a:r>
            <a:endParaRPr lang="en-US" sz="2600" dirty="0"/>
          </a:p>
        </p:txBody>
      </p:sp>
      <p:sp>
        <p:nvSpPr>
          <p:cNvPr id="15" name="Shape 13"/>
          <p:cNvSpPr/>
          <p:nvPr/>
        </p:nvSpPr>
        <p:spPr>
          <a:xfrm>
            <a:off x="6263640" y="1828800"/>
            <a:ext cx="5486400" cy="4297680"/>
          </a:xfrm>
          <a:prstGeom prst="rect">
            <a:avLst/>
          </a:prstGeom>
          <a:solidFill>
            <a:srgbClr val="FFFFFF"/>
          </a:solidFill>
          <a:ln w="1905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6263640" y="1828800"/>
            <a:ext cx="137160" cy="4297680"/>
          </a:xfrm>
          <a:prstGeom prst="rect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6629400" y="1965960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ΚΕΦΑΛΑΙΟ 2ο  ·  2024 — 2026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6629400" y="2286000"/>
            <a:ext cx="5029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1E276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Αειφορία &amp; Ενεργός Πολιτότητα</a:t>
            </a:r>
            <a:endParaRPr lang="en-US" sz="2000" dirty="0"/>
          </a:p>
        </p:txBody>
      </p:sp>
      <p:sp>
        <p:nvSpPr>
          <p:cNvPr id="19" name="Text 17"/>
          <p:cNvSpPr/>
          <p:nvPr/>
        </p:nvSpPr>
        <p:spPr>
          <a:xfrm>
            <a:off x="6629400" y="2926080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Ο στόχος</a:t>
            </a:r>
            <a:endParaRPr lang="en-US" sz="1000" dirty="0"/>
          </a:p>
        </p:txBody>
      </p:sp>
      <p:sp>
        <p:nvSpPr>
          <p:cNvPr id="20" name="Text 18"/>
          <p:cNvSpPr/>
          <p:nvPr/>
        </p:nvSpPr>
        <p:spPr>
          <a:xfrm>
            <a:off x="6629400" y="3200400"/>
            <a:ext cx="50292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Πράσινες δεξιότητες, αλλαγή κουλτούρας του σχολείου σε αειφορία και ενεργό πολιτότητα.</a:t>
            </a:r>
            <a:endParaRPr lang="en-US" b="1" dirty="0"/>
          </a:p>
        </p:txBody>
      </p:sp>
      <p:sp>
        <p:nvSpPr>
          <p:cNvPr id="21" name="Shape 19"/>
          <p:cNvSpPr/>
          <p:nvPr/>
        </p:nvSpPr>
        <p:spPr>
          <a:xfrm>
            <a:off x="6629400" y="4526280"/>
            <a:ext cx="457200" cy="0"/>
          </a:xfrm>
          <a:prstGeom prst="line">
            <a:avLst/>
          </a:prstGeom>
          <a:noFill/>
          <a:ln w="254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6629400" y="4663440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Το βασικό μας νούμερο</a:t>
            </a:r>
            <a:endParaRPr lang="en-US" sz="1000" dirty="0"/>
          </a:p>
        </p:txBody>
      </p:sp>
      <p:sp>
        <p:nvSpPr>
          <p:cNvPr id="23" name="Text 21"/>
          <p:cNvSpPr/>
          <p:nvPr/>
        </p:nvSpPr>
        <p:spPr>
          <a:xfrm>
            <a:off x="6629400" y="4937760"/>
            <a:ext cx="5029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1E276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 </a:t>
            </a:r>
            <a:r>
              <a:rPr lang="el-GR" sz="2600" b="1" dirty="0">
                <a:solidFill>
                  <a:srgbClr val="1E276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κινητικότητες </a:t>
            </a:r>
            <a:endParaRPr lang="en-US" sz="2600" dirty="0"/>
          </a:p>
        </p:txBody>
      </p:sp>
      <p:sp>
        <p:nvSpPr>
          <p:cNvPr id="25" name="Text 23"/>
          <p:cNvSpPr/>
          <p:nvPr/>
        </p:nvSpPr>
        <p:spPr>
          <a:xfrm>
            <a:off x="548640" y="6199632"/>
            <a:ext cx="11201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i="1" dirty="0">
                <a:solidFill>
                  <a:srgbClr val="2C5F2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Σε καθένα: 100% submission rate · Πάνω από 91% «πολύ ικανοποιημένοι»</a:t>
            </a:r>
            <a:endParaRPr lang="en-US" sz="1200" dirty="0"/>
          </a:p>
        </p:txBody>
      </p:sp>
      <p:sp>
        <p:nvSpPr>
          <p:cNvPr id="26" name="Shape 24"/>
          <p:cNvSpPr/>
          <p:nvPr/>
        </p:nvSpPr>
        <p:spPr>
          <a:xfrm>
            <a:off x="457200" y="6446520"/>
            <a:ext cx="11247120" cy="0"/>
          </a:xfrm>
          <a:prstGeom prst="line">
            <a:avLst/>
          </a:prstGeom>
          <a:noFill/>
          <a:ln w="9525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457200" y="6537960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Δημοτικό Σχολείο Ύψωνα Γ΄  ·  Erasmus+ KA122-SCH</a:t>
            </a:r>
            <a:endParaRPr lang="en-US" sz="900" dirty="0"/>
          </a:p>
        </p:txBody>
      </p:sp>
      <p:sp>
        <p:nvSpPr>
          <p:cNvPr id="28" name="Text 26"/>
          <p:cNvSpPr/>
          <p:nvPr/>
        </p:nvSpPr>
        <p:spPr>
          <a:xfrm>
            <a:off x="10789920" y="6537960"/>
            <a:ext cx="914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 / 11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57200"/>
            <a:ext cx="10972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2C5F2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Πώς οργανωθήκαμε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548640" y="109728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Η Συντονιστική Επιτροπή και η Ομάδα Έργου — η ραχοκοκαλιά κάθε προγράμματος</a:t>
            </a:r>
            <a:endParaRPr lang="en-US" sz="2400" b="1" dirty="0"/>
          </a:p>
        </p:txBody>
      </p:sp>
      <p:sp>
        <p:nvSpPr>
          <p:cNvPr id="4" name="Shape 2"/>
          <p:cNvSpPr/>
          <p:nvPr/>
        </p:nvSpPr>
        <p:spPr>
          <a:xfrm>
            <a:off x="548640" y="1554480"/>
            <a:ext cx="548640" cy="54864"/>
          </a:xfrm>
          <a:prstGeom prst="rect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457200" y="1874520"/>
            <a:ext cx="5486400" cy="4434840"/>
          </a:xfrm>
          <a:prstGeom prst="rect">
            <a:avLst/>
          </a:prstGeom>
          <a:solidFill>
            <a:srgbClr val="FFFFFF"/>
          </a:solidFill>
          <a:ln w="9525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548640" y="1874520"/>
            <a:ext cx="5486400" cy="502920"/>
          </a:xfrm>
          <a:prstGeom prst="rect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31520" y="1874520"/>
            <a:ext cx="5120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ΚΑΘΗΚΟΝΤΑ ΣΥΝΤΟΝΙΣΤΗ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777240" y="2679192"/>
            <a:ext cx="118872" cy="118872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1005840" y="2606040"/>
            <a:ext cx="49377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Εποπτεία &amp; διαχείριση του προγράμματος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777240" y="3246120"/>
            <a:ext cx="118872" cy="118872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1005840" y="3172968"/>
            <a:ext cx="49377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Χρήση ευρωπαϊκής πλατφόρμας (EU Login, Beneficiary Module)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77240" y="3813048"/>
            <a:ext cx="118872" cy="118872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05840" y="3739896"/>
            <a:ext cx="49377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Επ</a:t>
            </a:r>
            <a:r>
              <a:rPr lang="en-US" sz="1600" dirty="0" err="1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ιλογή</a:t>
            </a: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συντονιστικής</a:t>
            </a: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ομάδας &amp; κατανομή αρμοδιοτήτων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777240" y="4379976"/>
            <a:ext cx="118872" cy="118872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1005840" y="4306824"/>
            <a:ext cx="49377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Δημιουργία Viber group για άμεση ενημέρωση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777240" y="4946904"/>
            <a:ext cx="118872" cy="118872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1005840" y="4873752"/>
            <a:ext cx="49377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Καταγραφή υποχρεώσεων συμμετεχόντων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777240" y="5513832"/>
            <a:ext cx="118872" cy="118872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1005840" y="5440680"/>
            <a:ext cx="49377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Διαδικασία ολοκλήρωσης &amp; κλεισίματος προγράμματος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6217920" y="1920241"/>
            <a:ext cx="5486400" cy="4434840"/>
          </a:xfrm>
          <a:prstGeom prst="rect">
            <a:avLst/>
          </a:prstGeom>
          <a:solidFill>
            <a:srgbClr val="FFFFFF"/>
          </a:solidFill>
          <a:ln w="9525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6263640" y="1874520"/>
            <a:ext cx="5486400" cy="502920"/>
          </a:xfrm>
          <a:prstGeom prst="rect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6446520" y="1874520"/>
            <a:ext cx="5120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ΚΑΘΗΚΟΝΤΑ ΟΜΑΔΑΣ ΕΡΓΟΥ</a:t>
            </a:r>
            <a:endParaRPr lang="en-US" sz="1300" dirty="0"/>
          </a:p>
        </p:txBody>
      </p:sp>
      <p:sp>
        <p:nvSpPr>
          <p:cNvPr id="23" name="Shape 21"/>
          <p:cNvSpPr/>
          <p:nvPr/>
        </p:nvSpPr>
        <p:spPr>
          <a:xfrm>
            <a:off x="6492240" y="2679192"/>
            <a:ext cx="118872" cy="118872"/>
          </a:xfrm>
          <a:prstGeom prst="ellipse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6720840" y="2606040"/>
            <a:ext cx="4937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Επικοινωνία με εταίρους &amp; ενημερώσεις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6492240" y="3182112"/>
            <a:ext cx="118872" cy="118872"/>
          </a:xfrm>
          <a:prstGeom prst="ellipse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6720840" y="3108960"/>
            <a:ext cx="4937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Οικονομική διαχείριση: παραστατικά, αποδείξεις, καταστάσεις</a:t>
            </a:r>
            <a:r>
              <a:rPr lang="el-GR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(ξεχωριστός φάκελος για κάθε συμμετέχοντα)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6492240" y="3685032"/>
            <a:ext cx="118872" cy="118872"/>
          </a:xfrm>
          <a:prstGeom prst="ellipse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6720840" y="3611880"/>
            <a:ext cx="4937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Οργάνωση ταξιδιών &amp; υποστήριξη συμμετεχόντων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6492240" y="4187952"/>
            <a:ext cx="118872" cy="118872"/>
          </a:xfrm>
          <a:prstGeom prst="ellipse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6720840" y="4114800"/>
            <a:ext cx="4937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l-GR" sz="1600" dirty="0"/>
              <a:t>Έλεγχος συνάφειας σεμιναρίου με τους στόχους του προγράμματος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6492240" y="4690872"/>
            <a:ext cx="118872" cy="118872"/>
          </a:xfrm>
          <a:prstGeom prst="ellipse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30"/>
          <p:cNvSpPr/>
          <p:nvPr/>
        </p:nvSpPr>
        <p:spPr>
          <a:xfrm>
            <a:off x="6720840" y="4617720"/>
            <a:ext cx="4937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Φάκελος στο Drive σχολείου με αρχεία &amp; οδηγίες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6492240" y="5193792"/>
            <a:ext cx="118872" cy="118872"/>
          </a:xfrm>
          <a:prstGeom prst="ellipse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32"/>
          <p:cNvSpPr/>
          <p:nvPr/>
        </p:nvSpPr>
        <p:spPr>
          <a:xfrm>
            <a:off x="6720840" y="5120640"/>
            <a:ext cx="4937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Στήριξη όσων δυσκολεύονται με σεμινάριο ή αίτηση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6492240" y="5696712"/>
            <a:ext cx="118872" cy="118872"/>
          </a:xfrm>
          <a:prstGeom prst="ellipse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6720840" y="5623560"/>
            <a:ext cx="4937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Διάχυση &amp; προβολή αποτελεσμάτων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457200" y="6446520"/>
            <a:ext cx="11247120" cy="0"/>
          </a:xfrm>
          <a:prstGeom prst="line">
            <a:avLst/>
          </a:prstGeom>
          <a:noFill/>
          <a:ln w="9525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36"/>
          <p:cNvSpPr/>
          <p:nvPr/>
        </p:nvSpPr>
        <p:spPr>
          <a:xfrm>
            <a:off x="457200" y="6537960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Δημοτικό Σχολείο Ύψωνα Γ΄  ·  Erasmus+ KA122-SCH</a:t>
            </a:r>
            <a:endParaRPr lang="en-US" sz="900" dirty="0"/>
          </a:p>
        </p:txBody>
      </p:sp>
      <p:sp>
        <p:nvSpPr>
          <p:cNvPr id="39" name="Text 37"/>
          <p:cNvSpPr/>
          <p:nvPr/>
        </p:nvSpPr>
        <p:spPr>
          <a:xfrm>
            <a:off x="10789920" y="6537960"/>
            <a:ext cx="914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 / 11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5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20D56-F794-A6A9-53E5-22257F7EA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25193"/>
            <a:ext cx="10905066" cy="400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23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1148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600" dirty="0">
                <a:solidFill>
                  <a:srgbClr val="97BC6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1ΟΣ ΑΞΟΝΑΣ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48640" y="731520"/>
            <a:ext cx="109728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2C5F2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Διαχείριση κονδυλίου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48640" y="132588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Σωστή διαχείριση = περισσότερες ευκαιρίες για το προσωπικό</a:t>
            </a:r>
            <a:endParaRPr lang="en-US" sz="1400" dirty="0"/>
          </a:p>
        </p:txBody>
      </p:sp>
      <p:sp>
        <p:nvSpPr>
          <p:cNvPr id="5" name="Shape 3"/>
          <p:cNvSpPr/>
          <p:nvPr/>
        </p:nvSpPr>
        <p:spPr>
          <a:xfrm>
            <a:off x="548640" y="1783080"/>
            <a:ext cx="548640" cy="54864"/>
          </a:xfrm>
          <a:prstGeom prst="rect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548640" y="2103120"/>
            <a:ext cx="4937760" cy="1920240"/>
          </a:xfrm>
          <a:prstGeom prst="rect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77240" y="2240280"/>
            <a:ext cx="4572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97BC6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ΣΤΟ 2022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777240" y="2514600"/>
            <a:ext cx="45720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 → 19</a:t>
            </a:r>
            <a:endParaRPr lang="en-US" sz="4400" dirty="0"/>
          </a:p>
        </p:txBody>
      </p:sp>
      <p:sp>
        <p:nvSpPr>
          <p:cNvPr id="9" name="Text 7"/>
          <p:cNvSpPr/>
          <p:nvPr/>
        </p:nvSpPr>
        <p:spPr>
          <a:xfrm>
            <a:off x="777240" y="3337560"/>
            <a:ext cx="4572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F8F6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+46% περισσότερες κινητικότητες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777240" y="3657600"/>
            <a:ext cx="4572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548640" y="4160520"/>
            <a:ext cx="4937760" cy="1920240"/>
          </a:xfrm>
          <a:prstGeom prst="rect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777240" y="4297680"/>
            <a:ext cx="4572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97BC6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ΣΤΟ 2024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777240" y="4572000"/>
            <a:ext cx="45720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l-GR" sz="4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→ </a:t>
            </a:r>
            <a:r>
              <a:rPr lang="el-GR" sz="4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</a:t>
            </a:r>
            <a:endParaRPr lang="en-US" sz="3200" dirty="0"/>
          </a:p>
        </p:txBody>
      </p:sp>
      <p:sp>
        <p:nvSpPr>
          <p:cNvPr id="15" name="Text 13"/>
          <p:cNvSpPr/>
          <p:nvPr/>
        </p:nvSpPr>
        <p:spPr>
          <a:xfrm>
            <a:off x="777240" y="5669280"/>
            <a:ext cx="4572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5760720" y="2103120"/>
            <a:ext cx="5943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ΤΙ ΚΑΝΟΥΜΕ ΓΙΑ ΝΑ ΤΑ ΠΕΤΥΧΑΙΝΟΥΜΕ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5760720" y="2606040"/>
            <a:ext cx="457200" cy="457200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5760720" y="2606040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6355080" y="4422140"/>
            <a:ext cx="53492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Πόλεις με απευθείας αεροπορική σύνδεση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6355080" y="3766820"/>
            <a:ext cx="53492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i="1" dirty="0" err="1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Με</a:t>
            </a:r>
            <a:r>
              <a:rPr lang="el-GR" sz="11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ιωμένα δίδακτρα (</a:t>
            </a:r>
            <a:r>
              <a:rPr lang="en-US" sz="11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early bird) </a:t>
            </a:r>
            <a:endParaRPr lang="en-US" sz="1100" dirty="0"/>
          </a:p>
        </p:txBody>
      </p:sp>
      <p:sp>
        <p:nvSpPr>
          <p:cNvPr id="21" name="Shape 19"/>
          <p:cNvSpPr/>
          <p:nvPr/>
        </p:nvSpPr>
        <p:spPr>
          <a:xfrm>
            <a:off x="5760720" y="3520440"/>
            <a:ext cx="457200" cy="457200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5760720" y="3520440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23" name="Text 21"/>
          <p:cNvSpPr/>
          <p:nvPr/>
        </p:nvSpPr>
        <p:spPr>
          <a:xfrm>
            <a:off x="6355080" y="2461260"/>
            <a:ext cx="53492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l-GR" sz="1300" b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Ίσος διαμερισμός του συνολικού κονδυλίου σε όλους τους ενδιαφερόμενους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6355080" y="2827020"/>
            <a:ext cx="53492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l-GR" sz="11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Ευκαιρία σε όσο το δυνατόν περισσότερους εκπαιδευτικούς γίνεται για επαγγελματική μάθηση</a:t>
            </a:r>
            <a:endParaRPr lang="en-US" sz="1100" dirty="0"/>
          </a:p>
        </p:txBody>
      </p:sp>
      <p:sp>
        <p:nvSpPr>
          <p:cNvPr id="25" name="Shape 23"/>
          <p:cNvSpPr/>
          <p:nvPr/>
        </p:nvSpPr>
        <p:spPr>
          <a:xfrm>
            <a:off x="5760720" y="4434840"/>
            <a:ext cx="457200" cy="457200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5760720" y="4434840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27" name="Text 25"/>
          <p:cNvSpPr/>
          <p:nvPr/>
        </p:nvSpPr>
        <p:spPr>
          <a:xfrm>
            <a:off x="6355080" y="5265420"/>
            <a:ext cx="53492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Στενή συνεργασία με Σχολική Εφορεία</a:t>
            </a:r>
            <a:endParaRPr lang="en-US" sz="1300" dirty="0"/>
          </a:p>
        </p:txBody>
      </p:sp>
      <p:sp>
        <p:nvSpPr>
          <p:cNvPr id="28" name="Text 26"/>
          <p:cNvSpPr/>
          <p:nvPr/>
        </p:nvSpPr>
        <p:spPr>
          <a:xfrm>
            <a:off x="6355080" y="5588000"/>
            <a:ext cx="53492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Έγκαιρη έκδοση επιταγών — καμία καθυστέρηση</a:t>
            </a:r>
            <a:endParaRPr lang="en-US" sz="1100" dirty="0"/>
          </a:p>
        </p:txBody>
      </p:sp>
      <p:sp>
        <p:nvSpPr>
          <p:cNvPr id="29" name="Shape 27"/>
          <p:cNvSpPr/>
          <p:nvPr/>
        </p:nvSpPr>
        <p:spPr>
          <a:xfrm>
            <a:off x="5760720" y="5349240"/>
            <a:ext cx="457200" cy="457200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5760720" y="5349240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31" name="Text 29"/>
          <p:cNvSpPr/>
          <p:nvPr/>
        </p:nvSpPr>
        <p:spPr>
          <a:xfrm>
            <a:off x="6355080" y="3439160"/>
            <a:ext cx="53492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l-GR" sz="1300" b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Έγκαιρος προγραμματισμός κινητικοτήτων και επικοινωνίας με οργανισμούς</a:t>
            </a:r>
            <a:endParaRPr lang="en-US" sz="1300" dirty="0"/>
          </a:p>
        </p:txBody>
      </p:sp>
      <p:sp>
        <p:nvSpPr>
          <p:cNvPr id="33" name="Shape 31"/>
          <p:cNvSpPr/>
          <p:nvPr/>
        </p:nvSpPr>
        <p:spPr>
          <a:xfrm>
            <a:off x="457200" y="6446520"/>
            <a:ext cx="11247120" cy="0"/>
          </a:xfrm>
          <a:prstGeom prst="line">
            <a:avLst/>
          </a:prstGeom>
          <a:noFill/>
          <a:ln w="9525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32"/>
          <p:cNvSpPr/>
          <p:nvPr/>
        </p:nvSpPr>
        <p:spPr>
          <a:xfrm>
            <a:off x="457200" y="6537960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Δημοτικό Σχολείο Ύψωνα Γ΄  ·  Erasmus+ KA122-SCH</a:t>
            </a:r>
            <a:endParaRPr lang="en-US" sz="900" dirty="0"/>
          </a:p>
        </p:txBody>
      </p:sp>
      <p:sp>
        <p:nvSpPr>
          <p:cNvPr id="35" name="Text 33"/>
          <p:cNvSpPr/>
          <p:nvPr/>
        </p:nvSpPr>
        <p:spPr>
          <a:xfrm>
            <a:off x="10789920" y="6537960"/>
            <a:ext cx="914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/ 11</a:t>
            </a:r>
            <a:endParaRPr lang="en-US" sz="900" dirty="0"/>
          </a:p>
        </p:txBody>
      </p:sp>
      <p:sp>
        <p:nvSpPr>
          <p:cNvPr id="40" name="Text 26">
            <a:extLst>
              <a:ext uri="{FF2B5EF4-FFF2-40B4-BE49-F238E27FC236}">
                <a16:creationId xmlns:a16="http://schemas.microsoft.com/office/drawing/2014/main" id="{7FF27774-492F-6585-D4B0-8BF2D05E9DC5}"/>
              </a:ext>
            </a:extLst>
          </p:cNvPr>
          <p:cNvSpPr/>
          <p:nvPr/>
        </p:nvSpPr>
        <p:spPr>
          <a:xfrm>
            <a:off x="6355080" y="4800600"/>
            <a:ext cx="53492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l-GR" sz="11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Μείωση κόστους </a:t>
            </a:r>
            <a:endParaRPr lang="en-US" sz="1100" dirty="0"/>
          </a:p>
        </p:txBody>
      </p:sp>
      <p:sp>
        <p:nvSpPr>
          <p:cNvPr id="32" name="Text 7">
            <a:extLst>
              <a:ext uri="{FF2B5EF4-FFF2-40B4-BE49-F238E27FC236}">
                <a16:creationId xmlns:a16="http://schemas.microsoft.com/office/drawing/2014/main" id="{6E928269-BEB3-EAAD-7155-56E8D3CC6756}"/>
              </a:ext>
            </a:extLst>
          </p:cNvPr>
          <p:cNvSpPr/>
          <p:nvPr/>
        </p:nvSpPr>
        <p:spPr>
          <a:xfrm>
            <a:off x="754380" y="5491480"/>
            <a:ext cx="4572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F8F6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+</a:t>
            </a:r>
            <a:r>
              <a:rPr lang="el-GR" sz="1300" i="1" dirty="0">
                <a:solidFill>
                  <a:srgbClr val="F8F6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85</a:t>
            </a:r>
            <a:r>
              <a:rPr lang="en-US" sz="1300" i="1" dirty="0">
                <a:solidFill>
                  <a:srgbClr val="F8F6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% περισσότερες κινητικότητες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1148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600" dirty="0">
                <a:solidFill>
                  <a:srgbClr val="97BC6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2ΟΣ ΑΞΟΝΑΣ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48640" y="731520"/>
            <a:ext cx="109728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2C5F2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Ενημέρωση &amp; εμπλοκή συναδέλφων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48640" y="132588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Όλο το προσωπικό μαθαίνει — όχι μόνο όσοι ταξιδεύουν</a:t>
            </a:r>
            <a:endParaRPr lang="en-US" sz="1400" dirty="0"/>
          </a:p>
        </p:txBody>
      </p:sp>
      <p:sp>
        <p:nvSpPr>
          <p:cNvPr id="5" name="Shape 3"/>
          <p:cNvSpPr/>
          <p:nvPr/>
        </p:nvSpPr>
        <p:spPr>
          <a:xfrm>
            <a:off x="548640" y="1783080"/>
            <a:ext cx="548640" cy="54864"/>
          </a:xfrm>
          <a:prstGeom prst="rect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548640" y="2103120"/>
            <a:ext cx="4206240" cy="3931920"/>
          </a:xfrm>
          <a:prstGeom prst="rect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8640" y="2331720"/>
            <a:ext cx="4206240" cy="1554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l-GR" sz="1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περίπου</a:t>
            </a:r>
            <a:r>
              <a:rPr lang="el-GR" sz="9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70</a:t>
            </a:r>
            <a:r>
              <a:rPr lang="en-US" sz="9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%</a:t>
            </a:r>
            <a:endParaRPr lang="en-US" sz="9600" dirty="0"/>
          </a:p>
        </p:txBody>
      </p:sp>
      <p:sp>
        <p:nvSpPr>
          <p:cNvPr id="8" name="Text 6"/>
          <p:cNvSpPr/>
          <p:nvPr/>
        </p:nvSpPr>
        <p:spPr>
          <a:xfrm>
            <a:off x="548640" y="3931920"/>
            <a:ext cx="420624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dirty="0">
                <a:solidFill>
                  <a:srgbClr val="F8F6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του προσωπικού</a:t>
            </a:r>
            <a:endParaRPr lang="en-US" sz="1500" dirty="0"/>
          </a:p>
          <a:p>
            <a:pPr marL="0" indent="0" algn="ctr">
              <a:buNone/>
            </a:pPr>
            <a:r>
              <a:rPr lang="en-US" sz="1500" dirty="0">
                <a:solidFill>
                  <a:srgbClr val="F8F6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συμμετείχε σε κινητικότητα</a:t>
            </a:r>
            <a:endParaRPr lang="en-US" sz="1500" dirty="0"/>
          </a:p>
        </p:txBody>
      </p:sp>
      <p:sp>
        <p:nvSpPr>
          <p:cNvPr id="9" name="Shape 7"/>
          <p:cNvSpPr/>
          <p:nvPr/>
        </p:nvSpPr>
        <p:spPr>
          <a:xfrm>
            <a:off x="2011680" y="4846320"/>
            <a:ext cx="1280160" cy="0"/>
          </a:xfrm>
          <a:prstGeom prst="line">
            <a:avLst/>
          </a:prstGeom>
          <a:noFill/>
          <a:ln w="254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548640" y="4983480"/>
            <a:ext cx="42062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i="1" dirty="0">
                <a:solidFill>
                  <a:srgbClr val="97BC6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έναντι 43%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548640" y="5303520"/>
            <a:ext cx="42062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F8F6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του αρχικού σχεδίου (2022)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5029200" y="2103120"/>
            <a:ext cx="6675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kern="0" spc="300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ΠΡΙΝ ΤΗΝ </a:t>
            </a:r>
            <a:r>
              <a:rPr lang="el-GR" b="1" kern="0" spc="300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ΕΝΑΡΞΗ ΤΟΥ ΠΡΟΓΡΑΜΜΑΤΟΣ</a:t>
            </a:r>
            <a:endParaRPr lang="en-US" dirty="0"/>
          </a:p>
        </p:txBody>
      </p:sp>
      <p:sp>
        <p:nvSpPr>
          <p:cNvPr id="13" name="Shape 11"/>
          <p:cNvSpPr/>
          <p:nvPr/>
        </p:nvSpPr>
        <p:spPr>
          <a:xfrm>
            <a:off x="5074920" y="2514600"/>
            <a:ext cx="109728" cy="109728"/>
          </a:xfrm>
          <a:prstGeom prst="ellipse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5285232" y="2423160"/>
            <a:ext cx="6400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Ενημέρωση όλου του προσωπικού σε συνεδρίες: χρονοδιάγραμμα, στόχοι, υποχρεώσεις</a:t>
            </a:r>
            <a:r>
              <a:rPr lang="el-GR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 Ενημέρωση ως προς το ποσόν που διατίθεται σε κάθε ένα. Πλήρης διαφάνεια των διαδικασιών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074920" y="3277616"/>
            <a:ext cx="109728" cy="109728"/>
          </a:xfrm>
          <a:prstGeom prst="ellipse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5285232" y="3146044"/>
            <a:ext cx="6400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Συμμετέχοντες προτείνουν σεμινάριο → Επιτροπή ελέγχει αν εξυπηρετεί στόχους → δίνει έγκριση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063744" y="3856228"/>
            <a:ext cx="109728" cy="109728"/>
          </a:xfrm>
          <a:prstGeom prst="ellipse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5285232" y="3703320"/>
            <a:ext cx="6400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Υπογραφή συμβολαίου με σαφείς δεσμεύσεις (σχέδιο μαθήματος μετά, παρουσίαση)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029200" y="4434840"/>
            <a:ext cx="6675120" cy="0"/>
          </a:xfrm>
          <a:prstGeom prst="line">
            <a:avLst/>
          </a:prstGeom>
          <a:noFill/>
          <a:ln w="9525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5029200" y="4572000"/>
            <a:ext cx="6675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kern="0" spc="300" dirty="0">
                <a:solidFill>
                  <a:srgbClr val="97BC6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ΜΕΤΑ ΤΗΝ ΚΙΝΗΤΙΚΟΤΗΤΑ</a:t>
            </a:r>
            <a:endParaRPr lang="en-US" dirty="0"/>
          </a:p>
        </p:txBody>
      </p:sp>
      <p:sp>
        <p:nvSpPr>
          <p:cNvPr id="21" name="Shape 19"/>
          <p:cNvSpPr/>
          <p:nvPr/>
        </p:nvSpPr>
        <p:spPr>
          <a:xfrm>
            <a:off x="5029200" y="5029200"/>
            <a:ext cx="144272" cy="168656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5285232" y="4937760"/>
            <a:ext cx="6400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Παρουσίαση σε συνεδρία προσωπικού + δειγματικά μαθήματα</a:t>
            </a:r>
            <a:r>
              <a:rPr lang="el-GR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open classes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5029200" y="5513326"/>
            <a:ext cx="155448" cy="137666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5285232" y="5394960"/>
            <a:ext cx="6400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Διήμερο </a:t>
            </a:r>
            <a:r>
              <a:rPr lang="en-US" sz="1600" dirty="0" err="1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Ενδοσχολικής</a:t>
            </a: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Επ</a:t>
            </a:r>
            <a:r>
              <a:rPr lang="en-US" sz="1600" dirty="0" err="1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ιμόρφωσης</a:t>
            </a: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με εργαστηριακό χαρακτήρα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5029200" y="5843525"/>
            <a:ext cx="155448" cy="145796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5242560" y="5843524"/>
            <a:ext cx="6400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Άρθρο από κάθε συνάδελφο στην ιστοσελίδα · πινακίδα Erasmus+ · αφίσες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457200" y="6446520"/>
            <a:ext cx="11247120" cy="0"/>
          </a:xfrm>
          <a:prstGeom prst="line">
            <a:avLst/>
          </a:prstGeom>
          <a:noFill/>
          <a:ln w="9525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457200" y="6537960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Δημοτικό Σχολείο Ύψωνα Γ΄  ·  Erasmus+ KA122-SCH</a:t>
            </a:r>
            <a:endParaRPr lang="en-US" sz="900" dirty="0"/>
          </a:p>
        </p:txBody>
      </p:sp>
      <p:sp>
        <p:nvSpPr>
          <p:cNvPr id="29" name="Text 27"/>
          <p:cNvSpPr/>
          <p:nvPr/>
        </p:nvSpPr>
        <p:spPr>
          <a:xfrm>
            <a:off x="10789920" y="6537960"/>
            <a:ext cx="914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 / 11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1148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600" dirty="0">
                <a:solidFill>
                  <a:srgbClr val="97BC6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3ΟΣ ΑΞΟΝΑΣ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48640" y="731520"/>
            <a:ext cx="109728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2C5F2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Προετοιμασία συμμετεχόντων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48640" y="132588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Κανείς δεν φεύγει χωρίς να ξέρει τι θα μάθει — και τι θα κάνει όταν γυρίσει</a:t>
            </a:r>
            <a:endParaRPr lang="en-US" sz="1400" dirty="0"/>
          </a:p>
        </p:txBody>
      </p:sp>
      <p:sp>
        <p:nvSpPr>
          <p:cNvPr id="5" name="Shape 3"/>
          <p:cNvSpPr/>
          <p:nvPr/>
        </p:nvSpPr>
        <p:spPr>
          <a:xfrm>
            <a:off x="548640" y="1783080"/>
            <a:ext cx="548640" cy="54864"/>
          </a:xfrm>
          <a:prstGeom prst="rect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548640" y="2103120"/>
            <a:ext cx="3657600" cy="4206240"/>
          </a:xfrm>
          <a:prstGeom prst="rect">
            <a:avLst/>
          </a:prstGeom>
          <a:solidFill>
            <a:srgbClr val="FFFFFF"/>
          </a:solidFill>
          <a:ln w="9525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548640" y="2103120"/>
            <a:ext cx="3657600" cy="109728"/>
          </a:xfrm>
          <a:prstGeom prst="rect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777240" y="2377440"/>
            <a:ext cx="3200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kern="0" spc="400" dirty="0">
                <a:solidFill>
                  <a:srgbClr val="2C5F2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ΠΡΑΚΤΙΚΑ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777240" y="3044952"/>
            <a:ext cx="109728" cy="109728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05840" y="2971800"/>
            <a:ext cx="3017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Αναλυτική ενημέρωση χώρας, διαμονής, μετακινήσεων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777240" y="3822192"/>
            <a:ext cx="109728" cy="109728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005840" y="3749040"/>
            <a:ext cx="3017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 err="1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Δύο</a:t>
            </a:r>
            <a:r>
              <a:rPr lang="en-US" sz="11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l-GR" sz="11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άτομα</a:t>
            </a:r>
            <a:r>
              <a:rPr lang="en-US" sz="11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επικοινωνίας έκτακτης ανάγκης (σχολείο + φορέας υποδοχής)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777240" y="4599432"/>
            <a:ext cx="109728" cy="109728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1005840" y="4526280"/>
            <a:ext cx="3017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Ευρωπαϊκή Κάρτα Νοσηλείας ή ιδιωτική ασφάλιση</a:t>
            </a:r>
            <a:endParaRPr lang="en-US" sz="1100" dirty="0"/>
          </a:p>
        </p:txBody>
      </p:sp>
      <p:sp>
        <p:nvSpPr>
          <p:cNvPr id="15" name="Shape 13"/>
          <p:cNvSpPr/>
          <p:nvPr/>
        </p:nvSpPr>
        <p:spPr>
          <a:xfrm>
            <a:off x="777240" y="5376672"/>
            <a:ext cx="109728" cy="109728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005840" y="5303520"/>
            <a:ext cx="3017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Όπου εφικτό, δύο συμμετέχοντες στον </a:t>
            </a:r>
            <a:r>
              <a:rPr lang="en-US" sz="1100" dirty="0" err="1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ίδιο</a:t>
            </a:r>
            <a:r>
              <a:rPr lang="en-US" sz="11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π</a:t>
            </a:r>
            <a:r>
              <a:rPr lang="en-US" sz="1100" dirty="0" err="1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ροορισμό</a:t>
            </a:r>
            <a:r>
              <a:rPr lang="el-GR" sz="11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 </a:t>
            </a:r>
            <a:r>
              <a:rPr lang="el-GR" sz="1200" b="1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ΟΧΙ</a:t>
            </a:r>
            <a:r>
              <a:rPr lang="el-GR" sz="11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στο ίδιο σεμινάριο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4434840" y="2103120"/>
            <a:ext cx="3657600" cy="4206240"/>
          </a:xfrm>
          <a:prstGeom prst="rect">
            <a:avLst/>
          </a:prstGeom>
          <a:solidFill>
            <a:srgbClr val="FFFFFF"/>
          </a:solidFill>
          <a:ln w="9525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4434840" y="2103120"/>
            <a:ext cx="3657600" cy="109728"/>
          </a:xfrm>
          <a:prstGeom prst="rect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4663440" y="2377440"/>
            <a:ext cx="3200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l-GR" sz="1400" b="1" kern="0" spc="400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ΟΡΓΑΝΩΤΙΚΑ</a:t>
            </a:r>
            <a:endParaRPr lang="en-US" sz="1400" dirty="0"/>
          </a:p>
        </p:txBody>
      </p:sp>
      <p:sp>
        <p:nvSpPr>
          <p:cNvPr id="20" name="Shape 18"/>
          <p:cNvSpPr/>
          <p:nvPr/>
        </p:nvSpPr>
        <p:spPr>
          <a:xfrm>
            <a:off x="4663440" y="3044952"/>
            <a:ext cx="109728" cy="109728"/>
          </a:xfrm>
          <a:prstGeom prst="ellipse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4892040" y="2971800"/>
            <a:ext cx="3017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Συναντήσεις με προσωπικούς στόχους μάθησης</a:t>
            </a:r>
            <a:endParaRPr lang="en-US" sz="1100" dirty="0"/>
          </a:p>
        </p:txBody>
      </p:sp>
      <p:sp>
        <p:nvSpPr>
          <p:cNvPr id="22" name="Shape 20"/>
          <p:cNvSpPr/>
          <p:nvPr/>
        </p:nvSpPr>
        <p:spPr>
          <a:xfrm>
            <a:off x="4663440" y="3822192"/>
            <a:ext cx="109728" cy="109728"/>
          </a:xfrm>
          <a:prstGeom prst="ellipse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4892040" y="3749040"/>
            <a:ext cx="3017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Δύο μέντορες από την Επιτροπή για κάθε συμμετέχοντα</a:t>
            </a:r>
            <a:endParaRPr lang="en-US" sz="1100" dirty="0"/>
          </a:p>
        </p:txBody>
      </p:sp>
      <p:sp>
        <p:nvSpPr>
          <p:cNvPr id="24" name="Shape 22"/>
          <p:cNvSpPr/>
          <p:nvPr/>
        </p:nvSpPr>
        <p:spPr>
          <a:xfrm>
            <a:off x="4663440" y="4599432"/>
            <a:ext cx="109728" cy="109728"/>
          </a:xfrm>
          <a:prstGeom prst="ellipse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4892040" y="4526280"/>
            <a:ext cx="3017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Learning Agreement / Europass Mobility Document</a:t>
            </a:r>
            <a:endParaRPr lang="en-US" sz="1100" dirty="0"/>
          </a:p>
        </p:txBody>
      </p:sp>
      <p:sp>
        <p:nvSpPr>
          <p:cNvPr id="26" name="Shape 24"/>
          <p:cNvSpPr/>
          <p:nvPr/>
        </p:nvSpPr>
        <p:spPr>
          <a:xfrm>
            <a:off x="4663440" y="5376672"/>
            <a:ext cx="109728" cy="109728"/>
          </a:xfrm>
          <a:prstGeom prst="ellipse">
            <a:avLst/>
          </a:prstGeom>
          <a:solidFill>
            <a:srgbClr val="1E2761"/>
          </a:solidFill>
          <a:ln w="1270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4892040" y="5303520"/>
            <a:ext cx="3017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Συμβόλαιο με δεσμεύσεις για το «τι θα γίνει μετά»</a:t>
            </a:r>
            <a:endParaRPr lang="en-US" sz="1100" dirty="0"/>
          </a:p>
        </p:txBody>
      </p:sp>
      <p:sp>
        <p:nvSpPr>
          <p:cNvPr id="28" name="Shape 26"/>
          <p:cNvSpPr/>
          <p:nvPr/>
        </p:nvSpPr>
        <p:spPr>
          <a:xfrm>
            <a:off x="8321040" y="2103120"/>
            <a:ext cx="3657600" cy="4206240"/>
          </a:xfrm>
          <a:prstGeom prst="rect">
            <a:avLst/>
          </a:prstGeom>
          <a:solidFill>
            <a:srgbClr val="FFFFFF"/>
          </a:solidFill>
          <a:ln w="9525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8321040" y="2103120"/>
            <a:ext cx="3657600" cy="109728"/>
          </a:xfrm>
          <a:prstGeom prst="rect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8549640" y="2377440"/>
            <a:ext cx="3200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kern="0" spc="400" dirty="0">
                <a:solidFill>
                  <a:srgbClr val="97BC6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ΣΥΜΠΕΡΙΛΗΠΤΙΚΑ</a:t>
            </a:r>
            <a:endParaRPr lang="en-US" sz="1400" dirty="0"/>
          </a:p>
        </p:txBody>
      </p:sp>
      <p:sp>
        <p:nvSpPr>
          <p:cNvPr id="31" name="Shape 29"/>
          <p:cNvSpPr/>
          <p:nvPr/>
        </p:nvSpPr>
        <p:spPr>
          <a:xfrm>
            <a:off x="8549640" y="3044952"/>
            <a:ext cx="109728" cy="109728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30"/>
          <p:cNvSpPr/>
          <p:nvPr/>
        </p:nvSpPr>
        <p:spPr>
          <a:xfrm>
            <a:off x="8778240" y="2971800"/>
            <a:ext cx="3017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Σεμινάρια στην ελληνική γλώσσα για όσους έχουν γλωσσική ανασφάλεια</a:t>
            </a:r>
            <a:endParaRPr lang="en-US" sz="1100" dirty="0"/>
          </a:p>
        </p:txBody>
      </p:sp>
      <p:sp>
        <p:nvSpPr>
          <p:cNvPr id="33" name="Shape 31"/>
          <p:cNvSpPr/>
          <p:nvPr/>
        </p:nvSpPr>
        <p:spPr>
          <a:xfrm>
            <a:off x="8549640" y="3822192"/>
            <a:ext cx="109728" cy="109728"/>
          </a:xfrm>
          <a:prstGeom prst="ellipse">
            <a:avLst/>
          </a:prstGeom>
          <a:solidFill>
            <a:srgbClr val="97BC62"/>
          </a:solidFill>
          <a:ln w="12700">
            <a:solidFill>
              <a:srgbClr val="97BC6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32"/>
          <p:cNvSpPr/>
          <p:nvPr/>
        </p:nvSpPr>
        <p:spPr>
          <a:xfrm>
            <a:off x="8778240" y="3749040"/>
            <a:ext cx="3017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l-GR" sz="1100" dirty="0"/>
              <a:t>Προγραμματισμός κινητικοτήτων με σεβασμό στις οικογενειακές υποχρεώσεις των συμμετεχόντων</a:t>
            </a:r>
            <a:endParaRPr lang="en-US" sz="1100" dirty="0"/>
          </a:p>
        </p:txBody>
      </p:sp>
      <p:sp>
        <p:nvSpPr>
          <p:cNvPr id="36" name="Text 34"/>
          <p:cNvSpPr/>
          <p:nvPr/>
        </p:nvSpPr>
        <p:spPr>
          <a:xfrm>
            <a:off x="8778240" y="4526280"/>
            <a:ext cx="3017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endParaRPr lang="en-US" sz="1100" dirty="0"/>
          </a:p>
        </p:txBody>
      </p:sp>
      <p:sp>
        <p:nvSpPr>
          <p:cNvPr id="37" name="Shape 35"/>
          <p:cNvSpPr/>
          <p:nvPr/>
        </p:nvSpPr>
        <p:spPr>
          <a:xfrm>
            <a:off x="457200" y="6446520"/>
            <a:ext cx="11247120" cy="0"/>
          </a:xfrm>
          <a:prstGeom prst="line">
            <a:avLst/>
          </a:prstGeom>
          <a:noFill/>
          <a:ln w="9525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36"/>
          <p:cNvSpPr/>
          <p:nvPr/>
        </p:nvSpPr>
        <p:spPr>
          <a:xfrm>
            <a:off x="457200" y="6537960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Δημοτικό Σχολείο Ύψωνα Γ΄  ·  Erasmus+ KA122-SCH</a:t>
            </a:r>
            <a:endParaRPr lang="en-US" sz="900" dirty="0"/>
          </a:p>
        </p:txBody>
      </p:sp>
      <p:sp>
        <p:nvSpPr>
          <p:cNvPr id="39" name="Text 37"/>
          <p:cNvSpPr/>
          <p:nvPr/>
        </p:nvSpPr>
        <p:spPr>
          <a:xfrm>
            <a:off x="10789920" y="6537960"/>
            <a:ext cx="914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 / 11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258F8D-7DB7-EFDD-9A62-86557F17C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22" y="90724"/>
            <a:ext cx="6450127" cy="6480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58372-EB37-BCA5-B87F-33D31BD7D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6863">
            <a:off x="6591974" y="676650"/>
            <a:ext cx="4763858" cy="5369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199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2618</TotalTime>
  <Words>1097</Words>
  <Application>Microsoft Office PowerPoint</Application>
  <PresentationFormat>Widescreen</PresentationFormat>
  <Paragraphs>197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Καλές πρακτικές διαχείρισης Erasmus+ KA122-SCH</dc:title>
  <dc:subject>PptxGenJS Presentation</dc:subject>
  <dc:creator>Δημοτικό Σχολείο Ύψωνα Γ'</dc:creator>
  <cp:lastModifiedBy>Maria Christofidou</cp:lastModifiedBy>
  <cp:revision>9</cp:revision>
  <dcterms:created xsi:type="dcterms:W3CDTF">2026-05-27T19:53:48Z</dcterms:created>
  <dcterms:modified xsi:type="dcterms:W3CDTF">2026-06-05T09:25:29Z</dcterms:modified>
</cp:coreProperties>
</file>