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6.jpg" ContentType="image/jpeg"/>
  <Override PartName="/ppt/notesSlides/notesSlide2.xml" ContentType="application/vnd.openxmlformats-officedocument.presentationml.notesSlide+xml"/>
  <Override PartName="/ppt/media/image17.jpg" ContentType="image/jpeg"/>
  <Override PartName="/ppt/notesSlides/notesSlide3.xml" ContentType="application/vnd.openxmlformats-officedocument.presentationml.notesSlide+xml"/>
  <Override PartName="/ppt/media/image18.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9.jpg" ContentType="image/jpeg"/>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media/image20.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8.jpg" ContentType="image/jpeg"/>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36.jpg" ContentType="image/jpeg"/>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media/image41.jpg" ContentType="image/jpeg"/>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media/image78.jpg" ContentType="image/jpeg"/>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notesMasterIdLst>
    <p:notesMasterId r:id="rId91"/>
  </p:notesMasterIdLst>
  <p:sldIdLst>
    <p:sldId id="721" r:id="rId4"/>
    <p:sldId id="720" r:id="rId5"/>
    <p:sldId id="258" r:id="rId6"/>
    <p:sldId id="261" r:id="rId7"/>
    <p:sldId id="259" r:id="rId8"/>
    <p:sldId id="722" r:id="rId9"/>
    <p:sldId id="263" r:id="rId10"/>
    <p:sldId id="723" r:id="rId11"/>
    <p:sldId id="728" r:id="rId12"/>
    <p:sldId id="265" r:id="rId13"/>
    <p:sldId id="260" r:id="rId14"/>
    <p:sldId id="733" r:id="rId15"/>
    <p:sldId id="662" r:id="rId16"/>
    <p:sldId id="269" r:id="rId17"/>
    <p:sldId id="270" r:id="rId18"/>
    <p:sldId id="734" r:id="rId19"/>
    <p:sldId id="730" r:id="rId20"/>
    <p:sldId id="679" r:id="rId21"/>
    <p:sldId id="731" r:id="rId22"/>
    <p:sldId id="745" r:id="rId23"/>
    <p:sldId id="735" r:id="rId24"/>
    <p:sldId id="729" r:id="rId25"/>
    <p:sldId id="757" r:id="rId26"/>
    <p:sldId id="751" r:id="rId27"/>
    <p:sldId id="752" r:id="rId28"/>
    <p:sldId id="753" r:id="rId29"/>
    <p:sldId id="754" r:id="rId30"/>
    <p:sldId id="755" r:id="rId31"/>
    <p:sldId id="756" r:id="rId32"/>
    <p:sldId id="750" r:id="rId33"/>
    <p:sldId id="758" r:id="rId34"/>
    <p:sldId id="746" r:id="rId35"/>
    <p:sldId id="284" r:id="rId36"/>
    <p:sldId id="666" r:id="rId37"/>
    <p:sldId id="737" r:id="rId38"/>
    <p:sldId id="738" r:id="rId39"/>
    <p:sldId id="288" r:id="rId40"/>
    <p:sldId id="294" r:id="rId41"/>
    <p:sldId id="739" r:id="rId42"/>
    <p:sldId id="740" r:id="rId43"/>
    <p:sldId id="286" r:id="rId44"/>
    <p:sldId id="289" r:id="rId45"/>
    <p:sldId id="290" r:id="rId46"/>
    <p:sldId id="741" r:id="rId47"/>
    <p:sldId id="718" r:id="rId48"/>
    <p:sldId id="668" r:id="rId49"/>
    <p:sldId id="747" r:id="rId50"/>
    <p:sldId id="783" r:id="rId51"/>
    <p:sldId id="784" r:id="rId52"/>
    <p:sldId id="785" r:id="rId53"/>
    <p:sldId id="786" r:id="rId54"/>
    <p:sldId id="787" r:id="rId55"/>
    <p:sldId id="788" r:id="rId56"/>
    <p:sldId id="789" r:id="rId57"/>
    <p:sldId id="759" r:id="rId58"/>
    <p:sldId id="761" r:id="rId59"/>
    <p:sldId id="762" r:id="rId60"/>
    <p:sldId id="763" r:id="rId61"/>
    <p:sldId id="765" r:id="rId62"/>
    <p:sldId id="764" r:id="rId63"/>
    <p:sldId id="766" r:id="rId64"/>
    <p:sldId id="767" r:id="rId65"/>
    <p:sldId id="768" r:id="rId66"/>
    <p:sldId id="769" r:id="rId67"/>
    <p:sldId id="770" r:id="rId68"/>
    <p:sldId id="771" r:id="rId69"/>
    <p:sldId id="772" r:id="rId70"/>
    <p:sldId id="773" r:id="rId71"/>
    <p:sldId id="774" r:id="rId72"/>
    <p:sldId id="775" r:id="rId73"/>
    <p:sldId id="776" r:id="rId74"/>
    <p:sldId id="777" r:id="rId75"/>
    <p:sldId id="778" r:id="rId76"/>
    <p:sldId id="779" r:id="rId77"/>
    <p:sldId id="781" r:id="rId78"/>
    <p:sldId id="780" r:id="rId79"/>
    <p:sldId id="782" r:id="rId80"/>
    <p:sldId id="792" r:id="rId81"/>
    <p:sldId id="794" r:id="rId82"/>
    <p:sldId id="793" r:id="rId83"/>
    <p:sldId id="796" r:id="rId84"/>
    <p:sldId id="797" r:id="rId85"/>
    <p:sldId id="790" r:id="rId86"/>
    <p:sldId id="791" r:id="rId87"/>
    <p:sldId id="748" r:id="rId88"/>
    <p:sldId id="749" r:id="rId89"/>
    <p:sldId id="360" r:id="rId9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3B4"/>
    <a:srgbClr val="EB6C15"/>
    <a:srgbClr val="85CA3A"/>
    <a:srgbClr val="80C535"/>
    <a:srgbClr val="0033CC"/>
    <a:srgbClr val="0000FF"/>
    <a:srgbClr val="8DCD47"/>
    <a:srgbClr val="00B6F6"/>
    <a:srgbClr val="FABE00"/>
    <a:srgbClr val="9D7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94" autoAdjust="0"/>
  </p:normalViewPr>
  <p:slideViewPr>
    <p:cSldViewPr>
      <p:cViewPr varScale="1">
        <p:scale>
          <a:sx n="105" d="100"/>
          <a:sy n="105" d="100"/>
        </p:scale>
        <p:origin x="79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iagrams/_rels/data9.xml.rels><?xml version="1.0" encoding="UTF-8" standalone="yes"?>
<Relationships xmlns="http://schemas.openxmlformats.org/package/2006/relationships"><Relationship Id="rId2" Type="http://schemas.openxmlformats.org/officeDocument/2006/relationships/hyperlink" Target="mailto:sarnaouti@idep.org.cy" TargetMode="External"/><Relationship Id="rId1" Type="http://schemas.openxmlformats.org/officeDocument/2006/relationships/hyperlink" Target="mailto:sleonidou@idep.org.cy"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mailto:sleonidou@idep.org.cy" TargetMode="External"/><Relationship Id="rId1" Type="http://schemas.openxmlformats.org/officeDocument/2006/relationships/hyperlink" Target="mailto:sarnaouti@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C83DA-20E6-4810-B80F-696C63022C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D391474-9FEF-4351-A4AC-8CF89EF41DB7}">
      <dgm:prSet phldrT="[Text]"/>
      <dgm: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l-GR" b="1" dirty="0">
              <a:solidFill>
                <a:sysClr val="window" lastClr="FFFFFF"/>
              </a:solidFill>
              <a:latin typeface="Roboto" panose="02000000000000000000" pitchFamily="2" charset="0"/>
              <a:ea typeface="Roboto" panose="02000000000000000000" pitchFamily="2" charset="0"/>
              <a:cs typeface="Roboto" panose="02000000000000000000" pitchFamily="2" charset="0"/>
            </a:rPr>
            <a:t>1.</a:t>
          </a:r>
          <a:r>
            <a:rPr lang="el-GR" b="1" spc="-5" dirty="0">
              <a:latin typeface="Roboto" panose="02000000000000000000" pitchFamily="2" charset="0"/>
              <a:ea typeface="Roboto" panose="02000000000000000000" pitchFamily="2" charset="0"/>
              <a:cs typeface="Roboto" panose="02000000000000000000" pitchFamily="2" charset="0"/>
            </a:rPr>
            <a:t> Γενικές Πληροφορίες για τις Αιτήσεις</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E77D3CBD-FABC-43AE-B9D4-ADF0045EBF62}" type="parTrans" cxnId="{6EACC72E-2C1F-4AD9-A8F0-A442A56F4E3B}">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C9CEA686-84D2-4A5A-B068-958BE67C8A89}" type="sibTrans" cxnId="{6EACC72E-2C1F-4AD9-A8F0-A442A56F4E3B}">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C45DCE0F-E460-411A-9D39-C6B3F523E622}">
      <dgm:prSet phldrT="[Text]"/>
      <dgm:spPr>
        <a:xfrm>
          <a:off x="3260308" y="448658"/>
          <a:ext cx="2963916" cy="1778350"/>
        </a:xfrm>
        <a:prstGeom prst="rect">
          <a:avLst/>
        </a:prstGeom>
        <a:solidFill>
          <a:srgbClr val="0033CC"/>
        </a:solidFill>
        <a:ln w="25400" cap="flat" cmpd="sng" algn="ctr">
          <a:solidFill>
            <a:sysClr val="window" lastClr="FFFFFF">
              <a:hueOff val="0"/>
              <a:satOff val="0"/>
              <a:lumOff val="0"/>
              <a:alphaOff val="0"/>
            </a:sysClr>
          </a:solidFill>
          <a:prstDash val="solid"/>
        </a:ln>
        <a:effectLst/>
      </dgm:spPr>
      <dgm:t>
        <a:bodyPr/>
        <a:lstStyle/>
        <a:p>
          <a:pPr>
            <a:buNone/>
          </a:pPr>
          <a:r>
            <a:rPr lang="el-GR" b="1" dirty="0">
              <a:solidFill>
                <a:sysClr val="window" lastClr="FFFFFF"/>
              </a:solidFill>
              <a:latin typeface="Roboto" panose="02000000000000000000" pitchFamily="2" charset="0"/>
              <a:ea typeface="Roboto" panose="02000000000000000000" pitchFamily="2" charset="0"/>
              <a:cs typeface="Roboto" panose="02000000000000000000" pitchFamily="2" charset="0"/>
            </a:rPr>
            <a:t>2. </a:t>
          </a:r>
          <a:r>
            <a:rPr lang="el-GR" b="1" spc="-5" dirty="0">
              <a:latin typeface="Roboto" panose="02000000000000000000" pitchFamily="2" charset="0"/>
              <a:ea typeface="Roboto" panose="02000000000000000000" pitchFamily="2" charset="0"/>
              <a:cs typeface="Roboto" panose="02000000000000000000" pitchFamily="2" charset="0"/>
            </a:rPr>
            <a:t>ΚΑ130: Εθνική Κοινοπραξία Κινητικότητας Ανώτατης/Τριτοβάθμιας Εκπαίδευσης</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A5ADAE82-A0A6-474B-BB04-93725D8B4327}" type="parTrans" cxnId="{1303FDA7-FA5A-4EAE-A83C-C14B28513C87}">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9603883F-6DDF-47D4-948E-8A59FEF07568}" type="sibTrans" cxnId="{1303FDA7-FA5A-4EAE-A83C-C14B28513C87}">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3AA24210-1417-49AB-BBA8-40664F57ABB2}">
      <dgm:prSet phldrT="[Text]"/>
      <dgm:spPr>
        <a:xfrm>
          <a:off x="6520617" y="448658"/>
          <a:ext cx="2963916" cy="1778350"/>
        </a:xfrm>
        <a:prstGeom prst="rect">
          <a:avLst/>
        </a:prstGeom>
        <a:solidFill>
          <a:srgbClr val="00B050"/>
        </a:solidFill>
        <a:ln w="25400" cap="flat" cmpd="sng" algn="ctr">
          <a:solidFill>
            <a:sysClr val="window" lastClr="FFFFFF">
              <a:hueOff val="0"/>
              <a:satOff val="0"/>
              <a:lumOff val="0"/>
              <a:alphaOff val="0"/>
            </a:sysClr>
          </a:solidFill>
          <a:prstDash val="solid"/>
        </a:ln>
        <a:effectLst/>
      </dgm:spPr>
      <dgm:t>
        <a:bodyPr/>
        <a:lstStyle/>
        <a:p>
          <a:pPr>
            <a:buNone/>
          </a:pPr>
          <a:r>
            <a:rPr lang="el-GR" b="1" dirty="0">
              <a:solidFill>
                <a:sysClr val="window" lastClr="FFFFFF"/>
              </a:solidFill>
              <a:latin typeface="Roboto" panose="02000000000000000000" pitchFamily="2" charset="0"/>
              <a:ea typeface="Roboto" panose="02000000000000000000" pitchFamily="2" charset="0"/>
              <a:cs typeface="Roboto" panose="02000000000000000000" pitchFamily="2" charset="0"/>
            </a:rPr>
            <a:t>3.</a:t>
          </a:r>
          <a:r>
            <a:rPr lang="el-GR" b="1" spc="-5" dirty="0">
              <a:latin typeface="Roboto" panose="02000000000000000000" pitchFamily="2" charset="0"/>
              <a:ea typeface="Roboto" panose="02000000000000000000" pitchFamily="2" charset="0"/>
              <a:cs typeface="Roboto" panose="02000000000000000000" pitchFamily="2" charset="0"/>
            </a:rPr>
            <a:t> ΚA131: Διεθνής Εξερχόμενη Κινητικότητα στηριζόμενη από κονδύλια εσωτερικής πολιτικής</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C44234A4-32F5-411E-BD8B-F66D3D1726F4}" type="parTrans" cxnId="{78429CD4-BC0A-4FE7-B5C6-F72E87484603}">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3A882C56-AC8D-48BE-A9CD-7342A4BCC34B}" type="sibTrans" cxnId="{78429CD4-BC0A-4FE7-B5C6-F72E87484603}">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5EA2D28D-5A12-4FFE-869C-22CEDFBE3AD7}">
      <dgm:prSet phldrT="[Text]"/>
      <dgm:spPr>
        <a:xfrm>
          <a:off x="3252424" y="2514597"/>
          <a:ext cx="2963916" cy="1778350"/>
        </a:xfrm>
        <a:prstGeom prst="rect">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a:buNone/>
          </a:pPr>
          <a:r>
            <a:rPr lang="el-GR" b="1" dirty="0">
              <a:solidFill>
                <a:sysClr val="window" lastClr="FFFFFF"/>
              </a:solidFill>
              <a:latin typeface="Roboto" panose="02000000000000000000" pitchFamily="2" charset="0"/>
              <a:ea typeface="Roboto" panose="02000000000000000000" pitchFamily="2" charset="0"/>
              <a:cs typeface="Roboto" panose="02000000000000000000" pitchFamily="2" charset="0"/>
            </a:rPr>
            <a:t>6.</a:t>
          </a:r>
          <a:r>
            <a:rPr lang="el-GR" b="1" spc="-5" dirty="0">
              <a:latin typeface="Roboto" panose="02000000000000000000" pitchFamily="2" charset="0"/>
              <a:ea typeface="Roboto" panose="02000000000000000000" pitchFamily="2" charset="0"/>
              <a:cs typeface="Roboto" panose="02000000000000000000" pitchFamily="2" charset="0"/>
            </a:rPr>
            <a:t> Υποβολή και Βασικές Πληροφορίες για τις αιτήσεις ΚΑ131, ΚΑ171 &amp; ΚΑ130</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FDB5155E-7F52-41A0-8F01-B7863F9B0D04}" type="parTrans" cxnId="{35D58043-C002-4654-8BF2-1D0564E2BF83}">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8711EA76-12F9-4EB4-9774-C0ABAFA2649E}" type="sibTrans" cxnId="{35D58043-C002-4654-8BF2-1D0564E2BF83}">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BA207A17-EC14-4CA1-8FE0-3530D5DE43CF}">
      <dgm:prSet phldrT="[Text]"/>
      <dgm:spPr>
        <a:xfrm>
          <a:off x="0" y="2514597"/>
          <a:ext cx="2963916" cy="1778350"/>
        </a:xfrm>
        <a:prstGeom prst="rect">
          <a:avLst/>
        </a:prstGeom>
        <a:solidFill>
          <a:srgbClr val="9D73B5"/>
        </a:solidFill>
        <a:ln w="25400" cap="flat" cmpd="sng" algn="ctr">
          <a:solidFill>
            <a:sysClr val="window" lastClr="FFFFFF">
              <a:hueOff val="0"/>
              <a:satOff val="0"/>
              <a:lumOff val="0"/>
              <a:alphaOff val="0"/>
            </a:sysClr>
          </a:solidFill>
          <a:prstDash val="solid"/>
        </a:ln>
        <a:effectLst/>
      </dgm:spPr>
      <dgm:t>
        <a:bodyPr/>
        <a:lstStyle/>
        <a:p>
          <a:pPr>
            <a:buNone/>
          </a:pPr>
          <a:r>
            <a:rPr lang="el-GR" b="1" dirty="0">
              <a:solidFill>
                <a:sysClr val="window" lastClr="FFFFFF"/>
              </a:solidFill>
              <a:latin typeface="Roboto" panose="02000000000000000000" pitchFamily="2" charset="0"/>
              <a:ea typeface="Roboto" panose="02000000000000000000" pitchFamily="2" charset="0"/>
              <a:cs typeface="Roboto" panose="02000000000000000000" pitchFamily="2" charset="0"/>
            </a:rPr>
            <a:t>5.</a:t>
          </a:r>
          <a:r>
            <a:rPr lang="el-GR" b="1" spc="-5" dirty="0">
              <a:latin typeface="Roboto" panose="02000000000000000000" pitchFamily="2" charset="0"/>
              <a:ea typeface="Roboto" panose="02000000000000000000" pitchFamily="2" charset="0"/>
              <a:cs typeface="Roboto" panose="02000000000000000000" pitchFamily="2" charset="0"/>
            </a:rPr>
            <a:t> Χρηματοδότηση </a:t>
          </a:r>
        </a:p>
        <a:p>
          <a:pPr>
            <a:buNone/>
          </a:pPr>
          <a:r>
            <a:rPr lang="el-GR" b="1" spc="-5" dirty="0">
              <a:latin typeface="Roboto" panose="02000000000000000000" pitchFamily="2" charset="0"/>
              <a:ea typeface="Roboto" panose="02000000000000000000" pitchFamily="2" charset="0"/>
              <a:cs typeface="Roboto" panose="02000000000000000000" pitchFamily="2" charset="0"/>
            </a:rPr>
            <a:t>ΚΑ131 &amp; ΚΑ171</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23CE5769-ED77-4DE1-BE84-05DA706AA1C7}" type="parTrans" cxnId="{2B2BD207-1DC7-4371-84C8-D9DBB16BFEFD}">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80D8C0DA-D49D-4AA0-A936-5DA2900A13E1}" type="sibTrans" cxnId="{2B2BD207-1DC7-4371-84C8-D9DBB16BFEFD}">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26DA3690-08CB-436B-A8CA-1DD3BB2E9032}">
      <dgm:prSet phldrT="[Text]"/>
      <dgm:spPr>
        <a:xfrm>
          <a:off x="6520617" y="2514597"/>
          <a:ext cx="2963916" cy="1778350"/>
        </a:xfrm>
        <a:prstGeom prst="rect">
          <a:avLst/>
        </a:prstGeom>
        <a:solidFill>
          <a:schemeClr val="accent2"/>
        </a:solidFill>
        <a:ln w="25400" cap="flat" cmpd="sng" algn="ctr">
          <a:solidFill>
            <a:sysClr val="window" lastClr="FFFFFF">
              <a:hueOff val="0"/>
              <a:satOff val="0"/>
              <a:lumOff val="0"/>
              <a:alphaOff val="0"/>
            </a:sysClr>
          </a:solidFill>
          <a:prstDash val="solid"/>
        </a:ln>
        <a:effectLst/>
      </dgm:spPr>
      <dgm:t>
        <a:bodyPr/>
        <a:lstStyle/>
        <a:p>
          <a:pPr>
            <a:buNone/>
          </a:pPr>
          <a:r>
            <a:rPr lang="el-GR" b="1" dirty="0">
              <a:solidFill>
                <a:sysClr val="window" lastClr="FFFFFF"/>
              </a:solidFill>
              <a:latin typeface="Roboto" panose="02000000000000000000" pitchFamily="2" charset="0"/>
              <a:ea typeface="Roboto" panose="02000000000000000000" pitchFamily="2" charset="0"/>
              <a:cs typeface="Roboto" panose="02000000000000000000" pitchFamily="2" charset="0"/>
            </a:rPr>
            <a:t>7.</a:t>
          </a:r>
          <a:r>
            <a:rPr lang="el-GR" b="1" spc="-5" dirty="0">
              <a:latin typeface="Roboto" panose="02000000000000000000" pitchFamily="2" charset="0"/>
              <a:ea typeface="Roboto" panose="02000000000000000000" pitchFamily="2" charset="0"/>
              <a:cs typeface="Roboto" panose="02000000000000000000" pitchFamily="2" charset="0"/>
            </a:rPr>
            <a:t> Περισσότερες Πληροφορίες &amp; Επικοινωνία</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77BCF43D-3E8C-4B13-A48B-A8D503406635}" type="parTrans" cxnId="{EF774F86-1963-41C0-A51A-583C4F936732}">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202C0255-D689-44B1-90A8-1F72859A4E8C}" type="sibTrans" cxnId="{EF774F86-1963-41C0-A51A-583C4F936732}">
      <dgm:prSet/>
      <dgm:spPr/>
      <dgm:t>
        <a:bodyPr/>
        <a:lstStyle/>
        <a:p>
          <a:endParaRPr lang="en-GB" b="1">
            <a:latin typeface="Roboto" panose="02000000000000000000" pitchFamily="2" charset="0"/>
            <a:ea typeface="Roboto" panose="02000000000000000000" pitchFamily="2" charset="0"/>
            <a:cs typeface="Roboto" panose="02000000000000000000" pitchFamily="2" charset="0"/>
          </a:endParaRPr>
        </a:p>
      </dgm:t>
    </dgm:pt>
    <dgm:pt modelId="{1C7B0488-8EE7-49C4-9BD4-6FB73EC759C8}">
      <dgm:prSet phldrT="[Text]"/>
      <dgm:spPr>
        <a:xfrm>
          <a:off x="6520617" y="448658"/>
          <a:ext cx="2963916" cy="1778350"/>
        </a:xfrm>
        <a:solidFill>
          <a:srgbClr val="C00000"/>
        </a:solidFill>
        <a:ln w="25400" cap="flat" cmpd="sng" algn="ctr">
          <a:solidFill>
            <a:sysClr val="window" lastClr="FFFFFF">
              <a:hueOff val="0"/>
              <a:satOff val="0"/>
              <a:lumOff val="0"/>
              <a:alphaOff val="0"/>
            </a:sysClr>
          </a:solidFill>
          <a:prstDash val="solid"/>
        </a:ln>
        <a:effectLst/>
      </dgm:spPr>
      <dgm:t>
        <a:bodyPr/>
        <a:lstStyle/>
        <a:p>
          <a:pPr>
            <a:buNone/>
          </a:pPr>
          <a:r>
            <a:rPr lang="el-GR" b="1" dirty="0">
              <a:solidFill>
                <a:sysClr val="window" lastClr="FFFFFF"/>
              </a:solidFill>
              <a:latin typeface="Roboto" panose="02000000000000000000" pitchFamily="2" charset="0"/>
              <a:ea typeface="Roboto" panose="02000000000000000000" pitchFamily="2" charset="0"/>
              <a:cs typeface="Roboto" panose="02000000000000000000" pitchFamily="2" charset="0"/>
            </a:rPr>
            <a:t>4.</a:t>
          </a:r>
          <a:r>
            <a:rPr lang="el-GR" b="1" spc="-5" dirty="0">
              <a:latin typeface="Roboto" panose="02000000000000000000" pitchFamily="2" charset="0"/>
              <a:ea typeface="Roboto" panose="02000000000000000000" pitchFamily="2" charset="0"/>
              <a:cs typeface="Roboto" panose="02000000000000000000" pitchFamily="2" charset="0"/>
            </a:rPr>
            <a:t> ΚΑ171: Διεθνής εξερχόμενη και εισερχόμενη κινητικότητα στηριζόμενη από κονδύλια εξωτερικής πολιτικής</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B105541E-A4F0-4833-8C9C-3E0B56E46723}" type="parTrans" cxnId="{2DA4D436-9CC2-405A-B5A9-BF6BA8C69A71}">
      <dgm:prSet/>
      <dgm:spPr/>
      <dgm:t>
        <a:bodyPr/>
        <a:lstStyle/>
        <a:p>
          <a:endParaRPr lang="en-US" b="1">
            <a:latin typeface="Roboto" panose="02000000000000000000" pitchFamily="2" charset="0"/>
            <a:ea typeface="Roboto" panose="02000000000000000000" pitchFamily="2" charset="0"/>
            <a:cs typeface="Roboto" panose="02000000000000000000" pitchFamily="2" charset="0"/>
          </a:endParaRPr>
        </a:p>
      </dgm:t>
    </dgm:pt>
    <dgm:pt modelId="{046C911C-8BD7-44DF-AEF3-C7584C8F5C06}" type="sibTrans" cxnId="{2DA4D436-9CC2-405A-B5A9-BF6BA8C69A71}">
      <dgm:prSet/>
      <dgm:spPr/>
      <dgm:t>
        <a:bodyPr/>
        <a:lstStyle/>
        <a:p>
          <a:endParaRPr lang="en-US" b="1">
            <a:latin typeface="Roboto" panose="02000000000000000000" pitchFamily="2" charset="0"/>
            <a:ea typeface="Roboto" panose="02000000000000000000" pitchFamily="2" charset="0"/>
            <a:cs typeface="Roboto" panose="02000000000000000000" pitchFamily="2" charset="0"/>
          </a:endParaRPr>
        </a:p>
      </dgm:t>
    </dgm:pt>
    <dgm:pt modelId="{9A3B5321-B127-4372-B497-D203D0C6261F}" type="pres">
      <dgm:prSet presAssocID="{9FBC83DA-20E6-4810-B80F-696C63022CB4}" presName="diagram" presStyleCnt="0">
        <dgm:presLayoutVars>
          <dgm:dir/>
          <dgm:resizeHandles val="exact"/>
        </dgm:presLayoutVars>
      </dgm:prSet>
      <dgm:spPr/>
    </dgm:pt>
    <dgm:pt modelId="{E99B1F92-3280-4695-A31E-0A3FACB7A661}" type="pres">
      <dgm:prSet presAssocID="{BD391474-9FEF-4351-A4AC-8CF89EF41DB7}" presName="node" presStyleLbl="node1" presStyleIdx="0" presStyleCnt="7">
        <dgm:presLayoutVars>
          <dgm:bulletEnabled val="1"/>
        </dgm:presLayoutVars>
      </dgm:prSet>
      <dgm:spPr/>
    </dgm:pt>
    <dgm:pt modelId="{FBEB3045-D1BF-4E99-8FC7-6BFF95FFAE5F}" type="pres">
      <dgm:prSet presAssocID="{C9CEA686-84D2-4A5A-B068-958BE67C8A89}" presName="sibTrans" presStyleCnt="0"/>
      <dgm:spPr/>
    </dgm:pt>
    <dgm:pt modelId="{BB77BD96-9170-45B1-AD5B-54A178D48F0B}" type="pres">
      <dgm:prSet presAssocID="{C45DCE0F-E460-411A-9D39-C6B3F523E622}" presName="node" presStyleLbl="node1" presStyleIdx="1" presStyleCnt="7">
        <dgm:presLayoutVars>
          <dgm:bulletEnabled val="1"/>
        </dgm:presLayoutVars>
      </dgm:prSet>
      <dgm:spPr/>
    </dgm:pt>
    <dgm:pt modelId="{ADDFB3C9-5F17-4191-8C82-499F6E3E95B5}" type="pres">
      <dgm:prSet presAssocID="{9603883F-6DDF-47D4-948E-8A59FEF07568}" presName="sibTrans" presStyleCnt="0"/>
      <dgm:spPr/>
    </dgm:pt>
    <dgm:pt modelId="{266BF04A-BFB0-4BD0-BD03-9F013543CFDA}" type="pres">
      <dgm:prSet presAssocID="{3AA24210-1417-49AB-BBA8-40664F57ABB2}" presName="node" presStyleLbl="node1" presStyleIdx="2" presStyleCnt="7">
        <dgm:presLayoutVars>
          <dgm:bulletEnabled val="1"/>
        </dgm:presLayoutVars>
      </dgm:prSet>
      <dgm:spPr/>
    </dgm:pt>
    <dgm:pt modelId="{0EA211BB-CC17-47B8-B8B4-2370B221AC47}" type="pres">
      <dgm:prSet presAssocID="{3A882C56-AC8D-48BE-A9CD-7342A4BCC34B}" presName="sibTrans" presStyleCnt="0"/>
      <dgm:spPr/>
    </dgm:pt>
    <dgm:pt modelId="{96AF6AA9-35A9-4093-A70C-BC898150760E}" type="pres">
      <dgm:prSet presAssocID="{1C7B0488-8EE7-49C4-9BD4-6FB73EC759C8}" presName="node" presStyleLbl="node1" presStyleIdx="3" presStyleCnt="7">
        <dgm:presLayoutVars>
          <dgm:bulletEnabled val="1"/>
        </dgm:presLayoutVars>
      </dgm:prSet>
      <dgm:spPr>
        <a:prstGeom prst="rect">
          <a:avLst/>
        </a:prstGeom>
      </dgm:spPr>
    </dgm:pt>
    <dgm:pt modelId="{F9ED7848-6D3F-454A-9ACC-B55F0CC5E7BA}" type="pres">
      <dgm:prSet presAssocID="{046C911C-8BD7-44DF-AEF3-C7584C8F5C06}" presName="sibTrans" presStyleCnt="0"/>
      <dgm:spPr/>
    </dgm:pt>
    <dgm:pt modelId="{17FC1A9C-5931-4AD5-99F6-8B1F61E799CD}" type="pres">
      <dgm:prSet presAssocID="{5EA2D28D-5A12-4FFE-869C-22CEDFBE3AD7}" presName="node" presStyleLbl="node1" presStyleIdx="4" presStyleCnt="7" custLinFactX="9734" custLinFactNeighborX="100000" custLinFactNeighborY="-495">
        <dgm:presLayoutVars>
          <dgm:bulletEnabled val="1"/>
        </dgm:presLayoutVars>
      </dgm:prSet>
      <dgm:spPr/>
    </dgm:pt>
    <dgm:pt modelId="{912C783D-8BD5-4E83-BF85-F3413EB393EE}" type="pres">
      <dgm:prSet presAssocID="{8711EA76-12F9-4EB4-9774-C0ABAFA2649E}" presName="sibTrans" presStyleCnt="0"/>
      <dgm:spPr/>
    </dgm:pt>
    <dgm:pt modelId="{9999F19B-6C39-4E22-9DDB-63F01670396C}" type="pres">
      <dgm:prSet presAssocID="{BA207A17-EC14-4CA1-8FE0-3530D5DE43CF}" presName="node" presStyleLbl="node1" presStyleIdx="5" presStyleCnt="7" custLinFactX="-10336" custLinFactNeighborX="-100000" custLinFactNeighborY="-495">
        <dgm:presLayoutVars>
          <dgm:bulletEnabled val="1"/>
        </dgm:presLayoutVars>
      </dgm:prSet>
      <dgm:spPr/>
    </dgm:pt>
    <dgm:pt modelId="{C01A1C0E-7D45-45E6-9EFE-176D47567D76}" type="pres">
      <dgm:prSet presAssocID="{80D8C0DA-D49D-4AA0-A936-5DA2900A13E1}" presName="sibTrans" presStyleCnt="0"/>
      <dgm:spPr/>
    </dgm:pt>
    <dgm:pt modelId="{1511AE1A-F2FC-4896-AD7E-7FA00F83B3F0}" type="pres">
      <dgm:prSet presAssocID="{26DA3690-08CB-436B-A8CA-1DD3BB2E9032}" presName="node" presStyleLbl="node1" presStyleIdx="6" presStyleCnt="7" custLinFactNeighborX="-665" custLinFactNeighborY="-2394">
        <dgm:presLayoutVars>
          <dgm:bulletEnabled val="1"/>
        </dgm:presLayoutVars>
      </dgm:prSet>
      <dgm:spPr/>
    </dgm:pt>
  </dgm:ptLst>
  <dgm:cxnLst>
    <dgm:cxn modelId="{FE303306-6629-4982-AF45-8663336B8A50}" type="presOf" srcId="{3AA24210-1417-49AB-BBA8-40664F57ABB2}" destId="{266BF04A-BFB0-4BD0-BD03-9F013543CFDA}" srcOrd="0" destOrd="0" presId="urn:microsoft.com/office/officeart/2005/8/layout/default"/>
    <dgm:cxn modelId="{2B2BD207-1DC7-4371-84C8-D9DBB16BFEFD}" srcId="{9FBC83DA-20E6-4810-B80F-696C63022CB4}" destId="{BA207A17-EC14-4CA1-8FE0-3530D5DE43CF}" srcOrd="5" destOrd="0" parTransId="{23CE5769-ED77-4DE1-BE84-05DA706AA1C7}" sibTransId="{80D8C0DA-D49D-4AA0-A936-5DA2900A13E1}"/>
    <dgm:cxn modelId="{0CFEA522-4022-4388-962C-0151FA627972}" type="presOf" srcId="{BA207A17-EC14-4CA1-8FE0-3530D5DE43CF}" destId="{9999F19B-6C39-4E22-9DDB-63F01670396C}" srcOrd="0" destOrd="0" presId="urn:microsoft.com/office/officeart/2005/8/layout/default"/>
    <dgm:cxn modelId="{6EACC72E-2C1F-4AD9-A8F0-A442A56F4E3B}" srcId="{9FBC83DA-20E6-4810-B80F-696C63022CB4}" destId="{BD391474-9FEF-4351-A4AC-8CF89EF41DB7}" srcOrd="0" destOrd="0" parTransId="{E77D3CBD-FABC-43AE-B9D4-ADF0045EBF62}" sibTransId="{C9CEA686-84D2-4A5A-B068-958BE67C8A89}"/>
    <dgm:cxn modelId="{2DA4D436-9CC2-405A-B5A9-BF6BA8C69A71}" srcId="{9FBC83DA-20E6-4810-B80F-696C63022CB4}" destId="{1C7B0488-8EE7-49C4-9BD4-6FB73EC759C8}" srcOrd="3" destOrd="0" parTransId="{B105541E-A4F0-4833-8C9C-3E0B56E46723}" sibTransId="{046C911C-8BD7-44DF-AEF3-C7584C8F5C06}"/>
    <dgm:cxn modelId="{35D58043-C002-4654-8BF2-1D0564E2BF83}" srcId="{9FBC83DA-20E6-4810-B80F-696C63022CB4}" destId="{5EA2D28D-5A12-4FFE-869C-22CEDFBE3AD7}" srcOrd="4" destOrd="0" parTransId="{FDB5155E-7F52-41A0-8F01-B7863F9B0D04}" sibTransId="{8711EA76-12F9-4EB4-9774-C0ABAFA2649E}"/>
    <dgm:cxn modelId="{5C3F1D64-2439-45B6-8814-907F8176188D}" type="presOf" srcId="{5EA2D28D-5A12-4FFE-869C-22CEDFBE3AD7}" destId="{17FC1A9C-5931-4AD5-99F6-8B1F61E799CD}" srcOrd="0" destOrd="0" presId="urn:microsoft.com/office/officeart/2005/8/layout/default"/>
    <dgm:cxn modelId="{CB200046-57D0-4386-81FE-F8F4AE890332}" type="presOf" srcId="{BD391474-9FEF-4351-A4AC-8CF89EF41DB7}" destId="{E99B1F92-3280-4695-A31E-0A3FACB7A661}" srcOrd="0" destOrd="0" presId="urn:microsoft.com/office/officeart/2005/8/layout/default"/>
    <dgm:cxn modelId="{EF774F86-1963-41C0-A51A-583C4F936732}" srcId="{9FBC83DA-20E6-4810-B80F-696C63022CB4}" destId="{26DA3690-08CB-436B-A8CA-1DD3BB2E9032}" srcOrd="6" destOrd="0" parTransId="{77BCF43D-3E8C-4B13-A48B-A8D503406635}" sibTransId="{202C0255-D689-44B1-90A8-1F72859A4E8C}"/>
    <dgm:cxn modelId="{571F8193-41E2-47F1-84F0-478B8DCA1A3F}" type="presOf" srcId="{1C7B0488-8EE7-49C4-9BD4-6FB73EC759C8}" destId="{96AF6AA9-35A9-4093-A70C-BC898150760E}" srcOrd="0" destOrd="0" presId="urn:microsoft.com/office/officeart/2005/8/layout/default"/>
    <dgm:cxn modelId="{402C3DA7-8208-4BF8-9F17-3008F06D7200}" type="presOf" srcId="{9FBC83DA-20E6-4810-B80F-696C63022CB4}" destId="{9A3B5321-B127-4372-B497-D203D0C6261F}" srcOrd="0" destOrd="0" presId="urn:microsoft.com/office/officeart/2005/8/layout/default"/>
    <dgm:cxn modelId="{1303FDA7-FA5A-4EAE-A83C-C14B28513C87}" srcId="{9FBC83DA-20E6-4810-B80F-696C63022CB4}" destId="{C45DCE0F-E460-411A-9D39-C6B3F523E622}" srcOrd="1" destOrd="0" parTransId="{A5ADAE82-A0A6-474B-BB04-93725D8B4327}" sibTransId="{9603883F-6DDF-47D4-948E-8A59FEF07568}"/>
    <dgm:cxn modelId="{78429CD4-BC0A-4FE7-B5C6-F72E87484603}" srcId="{9FBC83DA-20E6-4810-B80F-696C63022CB4}" destId="{3AA24210-1417-49AB-BBA8-40664F57ABB2}" srcOrd="2" destOrd="0" parTransId="{C44234A4-32F5-411E-BD8B-F66D3D1726F4}" sibTransId="{3A882C56-AC8D-48BE-A9CD-7342A4BCC34B}"/>
    <dgm:cxn modelId="{A33D2BDB-A3C1-42D6-90D1-83E5006D439B}" type="presOf" srcId="{26DA3690-08CB-436B-A8CA-1DD3BB2E9032}" destId="{1511AE1A-F2FC-4896-AD7E-7FA00F83B3F0}" srcOrd="0" destOrd="0" presId="urn:microsoft.com/office/officeart/2005/8/layout/default"/>
    <dgm:cxn modelId="{3EC96FDD-48CA-48E5-9384-F5D918CF8E8B}" type="presOf" srcId="{C45DCE0F-E460-411A-9D39-C6B3F523E622}" destId="{BB77BD96-9170-45B1-AD5B-54A178D48F0B}" srcOrd="0" destOrd="0" presId="urn:microsoft.com/office/officeart/2005/8/layout/default"/>
    <dgm:cxn modelId="{74CE9306-B8C1-4C44-84E1-EBAAEF8B4B7B}" type="presParOf" srcId="{9A3B5321-B127-4372-B497-D203D0C6261F}" destId="{E99B1F92-3280-4695-A31E-0A3FACB7A661}" srcOrd="0" destOrd="0" presId="urn:microsoft.com/office/officeart/2005/8/layout/default"/>
    <dgm:cxn modelId="{AF96145E-FB75-4C67-B010-55DC42BB9985}" type="presParOf" srcId="{9A3B5321-B127-4372-B497-D203D0C6261F}" destId="{FBEB3045-D1BF-4E99-8FC7-6BFF95FFAE5F}" srcOrd="1" destOrd="0" presId="urn:microsoft.com/office/officeart/2005/8/layout/default"/>
    <dgm:cxn modelId="{E6B5DC99-41F0-4416-AFE6-827E47E9E9F4}" type="presParOf" srcId="{9A3B5321-B127-4372-B497-D203D0C6261F}" destId="{BB77BD96-9170-45B1-AD5B-54A178D48F0B}" srcOrd="2" destOrd="0" presId="urn:microsoft.com/office/officeart/2005/8/layout/default"/>
    <dgm:cxn modelId="{9EDF2388-4AFE-4F21-9A69-8481C9656B32}" type="presParOf" srcId="{9A3B5321-B127-4372-B497-D203D0C6261F}" destId="{ADDFB3C9-5F17-4191-8C82-499F6E3E95B5}" srcOrd="3" destOrd="0" presId="urn:microsoft.com/office/officeart/2005/8/layout/default"/>
    <dgm:cxn modelId="{0C5F7601-A577-4A55-96EE-CFBFDB366B41}" type="presParOf" srcId="{9A3B5321-B127-4372-B497-D203D0C6261F}" destId="{266BF04A-BFB0-4BD0-BD03-9F013543CFDA}" srcOrd="4" destOrd="0" presId="urn:microsoft.com/office/officeart/2005/8/layout/default"/>
    <dgm:cxn modelId="{1763E8AE-E49B-4E62-98BF-3CE6BC4509B8}" type="presParOf" srcId="{9A3B5321-B127-4372-B497-D203D0C6261F}" destId="{0EA211BB-CC17-47B8-B8B4-2370B221AC47}" srcOrd="5" destOrd="0" presId="urn:microsoft.com/office/officeart/2005/8/layout/default"/>
    <dgm:cxn modelId="{4AE91274-1038-4B28-AF01-785655951F96}" type="presParOf" srcId="{9A3B5321-B127-4372-B497-D203D0C6261F}" destId="{96AF6AA9-35A9-4093-A70C-BC898150760E}" srcOrd="6" destOrd="0" presId="urn:microsoft.com/office/officeart/2005/8/layout/default"/>
    <dgm:cxn modelId="{DEB362B0-860F-4B20-B458-506C3F60C623}" type="presParOf" srcId="{9A3B5321-B127-4372-B497-D203D0C6261F}" destId="{F9ED7848-6D3F-454A-9ACC-B55F0CC5E7BA}" srcOrd="7" destOrd="0" presId="urn:microsoft.com/office/officeart/2005/8/layout/default"/>
    <dgm:cxn modelId="{CB899821-BAB9-4470-BEAA-AFD445ACFF1A}" type="presParOf" srcId="{9A3B5321-B127-4372-B497-D203D0C6261F}" destId="{17FC1A9C-5931-4AD5-99F6-8B1F61E799CD}" srcOrd="8" destOrd="0" presId="urn:microsoft.com/office/officeart/2005/8/layout/default"/>
    <dgm:cxn modelId="{450B73D9-7D73-4679-8D83-1CF288F1A7A0}" type="presParOf" srcId="{9A3B5321-B127-4372-B497-D203D0C6261F}" destId="{912C783D-8BD5-4E83-BF85-F3413EB393EE}" srcOrd="9" destOrd="0" presId="urn:microsoft.com/office/officeart/2005/8/layout/default"/>
    <dgm:cxn modelId="{71B49EFE-D88F-4D85-9230-27D6D32FA279}" type="presParOf" srcId="{9A3B5321-B127-4372-B497-D203D0C6261F}" destId="{9999F19B-6C39-4E22-9DDB-63F01670396C}" srcOrd="10" destOrd="0" presId="urn:microsoft.com/office/officeart/2005/8/layout/default"/>
    <dgm:cxn modelId="{BB3F39EC-AA41-4D62-8A92-5841BE00D09B}" type="presParOf" srcId="{9A3B5321-B127-4372-B497-D203D0C6261F}" destId="{C01A1C0E-7D45-45E6-9EFE-176D47567D76}" srcOrd="11" destOrd="0" presId="urn:microsoft.com/office/officeart/2005/8/layout/default"/>
    <dgm:cxn modelId="{CF909DD8-C4E9-471B-A874-BD240121339B}" type="presParOf" srcId="{9A3B5321-B127-4372-B497-D203D0C6261F}" destId="{1511AE1A-F2FC-4896-AD7E-7FA00F83B3F0}"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32D66-9DE2-4C0E-A686-143D575438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A56E8EC-4F81-45F9-923D-1FB65CB14B0C}">
      <dgm:prSet phldrT="[Text]"/>
      <dgm:spPr>
        <a:solidFill>
          <a:srgbClr val="0070C0"/>
        </a:solidFill>
      </dgm:spPr>
      <dgm:t>
        <a:bodyPr/>
        <a:lstStyle/>
        <a:p>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ΚΑ131</a:t>
          </a:r>
          <a:r>
            <a:rPr lang="en-US" b="1" spc="-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b="1" spc="6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2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r>
            <a:rPr lang="el-GR" b="1" spc="1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25" dirty="0">
              <a:solidFill>
                <a:srgbClr val="FFFFFF"/>
              </a:solidFill>
              <a:latin typeface="Roboto" panose="02000000000000000000" pitchFamily="2" charset="0"/>
              <a:ea typeface="Roboto" panose="02000000000000000000" pitchFamily="2" charset="0"/>
              <a:cs typeface="Roboto" panose="02000000000000000000" pitchFamily="2" charset="0"/>
            </a:rPr>
            <a:t>σε κράτη μέλη της ΕΕ και τρίτες χώρες συνδεδεμένες με το πρόγραμμα &amp; κινητικότητα </a:t>
          </a:r>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προς</a:t>
          </a:r>
          <a:r>
            <a:rPr lang="el-GR" b="1" spc="1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10" dirty="0">
              <a:solidFill>
                <a:srgbClr val="FFFFFF"/>
              </a:solidFill>
              <a:latin typeface="Roboto" panose="02000000000000000000" pitchFamily="2" charset="0"/>
              <a:ea typeface="Roboto" panose="02000000000000000000" pitchFamily="2" charset="0"/>
              <a:cs typeface="Roboto" panose="02000000000000000000" pitchFamily="2" charset="0"/>
            </a:rPr>
            <a:t>όλες</a:t>
          </a:r>
          <a:r>
            <a:rPr lang="el-GR" b="1"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τις</a:t>
          </a:r>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10" dirty="0">
              <a:solidFill>
                <a:srgbClr val="FFC000"/>
              </a:solidFill>
              <a:latin typeface="Roboto" panose="02000000000000000000" pitchFamily="2" charset="0"/>
              <a:ea typeface="Roboto" panose="02000000000000000000" pitchFamily="2" charset="0"/>
              <a:cs typeface="Roboto" panose="02000000000000000000" pitchFamily="2" charset="0"/>
            </a:rPr>
            <a:t>Περιφέρειες</a:t>
          </a:r>
          <a:r>
            <a:rPr lang="el-GR" b="1" dirty="0">
              <a:solidFill>
                <a:srgbClr val="FFC000"/>
              </a:solidFill>
              <a:latin typeface="Roboto" panose="02000000000000000000" pitchFamily="2" charset="0"/>
              <a:ea typeface="Roboto" panose="02000000000000000000" pitchFamily="2" charset="0"/>
              <a:cs typeface="Roboto" panose="02000000000000000000" pitchFamily="2" charset="0"/>
            </a:rPr>
            <a:t> 1-</a:t>
          </a:r>
          <a:r>
            <a:rPr lang="en-US" b="1" dirty="0">
              <a:solidFill>
                <a:srgbClr val="FFC000"/>
              </a:solidFill>
              <a:latin typeface="Roboto" panose="02000000000000000000" pitchFamily="2" charset="0"/>
              <a:ea typeface="Roboto" panose="02000000000000000000" pitchFamily="2" charset="0"/>
              <a:cs typeface="Roboto" panose="02000000000000000000" pitchFamily="2" charset="0"/>
            </a:rPr>
            <a:t>3 </a:t>
          </a:r>
          <a:r>
            <a:rPr lang="el-GR" b="1" dirty="0">
              <a:solidFill>
                <a:srgbClr val="FFC000"/>
              </a:solidFill>
              <a:latin typeface="Roboto" panose="02000000000000000000" pitchFamily="2" charset="0"/>
              <a:ea typeface="Roboto" panose="02000000000000000000" pitchFamily="2" charset="0"/>
              <a:cs typeface="Roboto" panose="02000000000000000000" pitchFamily="2" charset="0"/>
            </a:rPr>
            <a:t>και 5-14</a:t>
          </a:r>
          <a:endParaRPr lang="en-GB" b="1" dirty="0">
            <a:solidFill>
              <a:srgbClr val="FFC000"/>
            </a:solidFill>
            <a:latin typeface="Roboto" panose="02000000000000000000" pitchFamily="2" charset="0"/>
            <a:ea typeface="Roboto" panose="02000000000000000000" pitchFamily="2" charset="0"/>
            <a:cs typeface="Roboto" panose="02000000000000000000" pitchFamily="2" charset="0"/>
          </a:endParaRPr>
        </a:p>
      </dgm:t>
    </dgm:pt>
    <dgm:pt modelId="{175F7E76-F649-46F4-A6E4-0B027F2669A1}" type="par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A16CB3D2-757E-4129-B779-38683C8EE16F}" type="sib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EFA1C661-4302-4B15-880C-60835B963981}">
      <dgm:prSet phldrT="[Text]" custT="1"/>
      <dgm:spPr/>
      <dgm:t>
        <a:bodyPr anchor="ctr"/>
        <a:lstStyle/>
        <a:p>
          <a:pPr algn="ctr"/>
          <a:r>
            <a:rPr lang="en-GB" sz="2000" b="1" i="0" u="none" kern="1200" dirty="0">
              <a:solidFill>
                <a:prstClr val="black">
                  <a:hueOff val="0"/>
                  <a:satOff val="0"/>
                  <a:lumOff val="0"/>
                  <a:alphaOff val="0"/>
                </a:prstClr>
              </a:solidFill>
              <a:latin typeface="Roboto" panose="02000000000000000000" pitchFamily="2" charset="0"/>
              <a:ea typeface="Roboto" panose="02000000000000000000" pitchFamily="2" charset="0"/>
              <a:cs typeface="Roboto" panose="02000000000000000000" pitchFamily="2" charset="0"/>
            </a:rPr>
            <a:t>€</a:t>
          </a:r>
          <a:r>
            <a:rPr lang="en-GB" sz="2000" b="1" i="0" u="none" kern="1200" dirty="0">
              <a:latin typeface="Roboto" panose="02000000000000000000" pitchFamily="2" charset="0"/>
              <a:ea typeface="Roboto" panose="02000000000000000000" pitchFamily="2" charset="0"/>
              <a:cs typeface="Roboto" panose="02000000000000000000" pitchFamily="2" charset="0"/>
            </a:rPr>
            <a:t>6,300,330.00</a:t>
          </a:r>
          <a:endParaRPr lang="en-GB" sz="2000" b="1" kern="1200" dirty="0">
            <a:latin typeface="Roboto" panose="02000000000000000000" pitchFamily="2" charset="0"/>
            <a:ea typeface="Roboto" panose="02000000000000000000" pitchFamily="2" charset="0"/>
            <a:cs typeface="Roboto" panose="02000000000000000000" pitchFamily="2" charset="0"/>
          </a:endParaRPr>
        </a:p>
      </dgm:t>
    </dgm:pt>
    <dgm:pt modelId="{D7571BE0-71D9-451F-A3EF-DA5484B2108F}" type="par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3397A0D7-AC48-4E80-9FE4-8E4438AEF884}" type="sib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35FBACF-8EDD-41E5-85EC-E903D17A1E98}">
      <dgm:prSet phldrT="[Text]"/>
      <dgm:spPr>
        <a:solidFill>
          <a:srgbClr val="9D73B5"/>
        </a:solidFill>
      </dgm:spPr>
      <dgm:t>
        <a:bodyPr/>
        <a:lstStyle/>
        <a:p>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ΚΑ171</a:t>
          </a:r>
          <a:r>
            <a:rPr lang="en-US" b="1" spc="-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b="1"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10" dirty="0">
              <a:solidFill>
                <a:srgbClr val="FFFFFF"/>
              </a:solidFill>
              <a:latin typeface="Roboto" panose="02000000000000000000" pitchFamily="2" charset="0"/>
              <a:ea typeface="Roboto" panose="02000000000000000000" pitchFamily="2" charset="0"/>
              <a:cs typeface="Roboto" panose="02000000000000000000" pitchFamily="2" charset="0"/>
            </a:rPr>
            <a:t>Διεθνής</a:t>
          </a:r>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2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Αμφίδρομες</a:t>
          </a:r>
          <a:r>
            <a:rPr lang="el-GR" b="1"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spc="-25" dirty="0">
              <a:solidFill>
                <a:srgbClr val="FFFFFF"/>
              </a:solidFill>
              <a:latin typeface="Roboto" panose="02000000000000000000" pitchFamily="2" charset="0"/>
              <a:ea typeface="Roboto" panose="02000000000000000000" pitchFamily="2" charset="0"/>
              <a:cs typeface="Roboto" panose="02000000000000000000" pitchFamily="2" charset="0"/>
            </a:rPr>
            <a:t>Ροές</a:t>
          </a:r>
          <a:r>
            <a:rPr lang="el-GR" b="1" spc="2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b="1" spc="25"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l-GR" b="1" spc="-10" dirty="0">
              <a:solidFill>
                <a:srgbClr val="FFC000"/>
              </a:solidFill>
              <a:latin typeface="Roboto" panose="02000000000000000000" pitchFamily="2" charset="0"/>
              <a:ea typeface="Roboto" panose="02000000000000000000" pitchFamily="2" charset="0"/>
              <a:cs typeface="Roboto" panose="02000000000000000000" pitchFamily="2" charset="0"/>
            </a:rPr>
            <a:t>Περιφέρειες</a:t>
          </a:r>
          <a:r>
            <a:rPr lang="el-GR" b="1" dirty="0">
              <a:solidFill>
                <a:srgbClr val="FFC000"/>
              </a:solidFill>
              <a:latin typeface="Roboto" panose="02000000000000000000" pitchFamily="2" charset="0"/>
              <a:ea typeface="Roboto" panose="02000000000000000000" pitchFamily="2" charset="0"/>
              <a:cs typeface="Roboto" panose="02000000000000000000" pitchFamily="2" charset="0"/>
            </a:rPr>
            <a:t> 1-</a:t>
          </a:r>
          <a:r>
            <a:rPr lang="en-US" b="1" dirty="0">
              <a:solidFill>
                <a:srgbClr val="FFC000"/>
              </a:solidFill>
              <a:latin typeface="Roboto" panose="02000000000000000000" pitchFamily="2" charset="0"/>
              <a:ea typeface="Roboto" panose="02000000000000000000" pitchFamily="2" charset="0"/>
              <a:cs typeface="Roboto" panose="02000000000000000000" pitchFamily="2" charset="0"/>
            </a:rPr>
            <a:t>3 </a:t>
          </a:r>
          <a:r>
            <a:rPr lang="el-GR" b="1" dirty="0">
              <a:solidFill>
                <a:srgbClr val="FFC000"/>
              </a:solidFill>
              <a:latin typeface="Roboto" panose="02000000000000000000" pitchFamily="2" charset="0"/>
              <a:ea typeface="Roboto" panose="02000000000000000000" pitchFamily="2" charset="0"/>
              <a:cs typeface="Roboto" panose="02000000000000000000" pitchFamily="2" charset="0"/>
            </a:rPr>
            <a:t>και 5-12</a:t>
          </a:r>
          <a:endParaRPr lang="en-GB" b="1" dirty="0">
            <a:solidFill>
              <a:srgbClr val="FFC000"/>
            </a:solidFill>
            <a:latin typeface="Roboto" panose="02000000000000000000" pitchFamily="2" charset="0"/>
            <a:ea typeface="Roboto" panose="02000000000000000000" pitchFamily="2" charset="0"/>
            <a:cs typeface="Roboto" panose="02000000000000000000" pitchFamily="2" charset="0"/>
          </a:endParaRPr>
        </a:p>
      </dgm:t>
    </dgm:pt>
    <dgm:pt modelId="{D9CAA547-43EC-49F9-93B5-9DE72E2C3CF3}" type="par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8D23951-D495-4877-AF79-02D08C24AFCB}" type="sib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209049E-5F1F-4D51-91C1-E8FBCE328937}">
      <dgm:prSet phldrT="[Text]" custT="1"/>
      <dgm:spPr/>
      <dgm:t>
        <a:bodyPr anchor="ctr"/>
        <a:lstStyle/>
        <a:p>
          <a:pPr algn="ctr"/>
          <a:r>
            <a:rPr lang="en-GB" sz="2000" b="1" i="0" u="none" dirty="0">
              <a:solidFill>
                <a:prstClr val="black">
                  <a:hueOff val="0"/>
                  <a:satOff val="0"/>
                  <a:lumOff val="0"/>
                  <a:alphaOff val="0"/>
                </a:prstClr>
              </a:solidFill>
              <a:latin typeface="Roboto" panose="02000000000000000000" pitchFamily="2" charset="0"/>
              <a:ea typeface="Roboto" panose="02000000000000000000" pitchFamily="2" charset="0"/>
              <a:cs typeface="Roboto" panose="02000000000000000000" pitchFamily="2" charset="0"/>
            </a:rPr>
            <a:t>€</a:t>
          </a:r>
          <a:r>
            <a:rPr lang="en-GB" sz="2000" b="1" i="0" u="none" dirty="0">
              <a:latin typeface="Roboto" panose="02000000000000000000" pitchFamily="2" charset="0"/>
              <a:ea typeface="Roboto" panose="02000000000000000000" pitchFamily="2" charset="0"/>
              <a:cs typeface="Roboto" panose="02000000000000000000" pitchFamily="2" charset="0"/>
            </a:rPr>
            <a:t>955,729.00</a:t>
          </a:r>
          <a:endParaRPr lang="en-GB" sz="2000" dirty="0">
            <a:latin typeface="Roboto" panose="02000000000000000000" pitchFamily="2" charset="0"/>
            <a:ea typeface="Roboto" panose="02000000000000000000" pitchFamily="2" charset="0"/>
            <a:cs typeface="Roboto" panose="02000000000000000000" pitchFamily="2" charset="0"/>
          </a:endParaRPr>
        </a:p>
      </dgm:t>
    </dgm:pt>
    <dgm:pt modelId="{C58CF369-9744-45BE-B876-44E778BA3EB0}" type="par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414A7F6-F3F9-4165-9F01-24BFC084D27A}" type="sib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8388FD9-1AEC-4601-AA25-840A6FB9CDE4}" type="pres">
      <dgm:prSet presAssocID="{A7E32D66-9DE2-4C0E-A686-143D575438C4}" presName="Name0" presStyleCnt="0">
        <dgm:presLayoutVars>
          <dgm:dir/>
          <dgm:animLvl val="lvl"/>
          <dgm:resizeHandles/>
        </dgm:presLayoutVars>
      </dgm:prSet>
      <dgm:spPr/>
    </dgm:pt>
    <dgm:pt modelId="{FB0454C7-ACF8-4F7C-8236-4332480C5457}" type="pres">
      <dgm:prSet presAssocID="{5A56E8EC-4F81-45F9-923D-1FB65CB14B0C}" presName="linNode" presStyleCnt="0"/>
      <dgm:spPr/>
    </dgm:pt>
    <dgm:pt modelId="{83A59D04-1124-4906-8F63-A3F830FCFCBC}" type="pres">
      <dgm:prSet presAssocID="{5A56E8EC-4F81-45F9-923D-1FB65CB14B0C}" presName="parentShp" presStyleLbl="node1" presStyleIdx="0" presStyleCnt="2">
        <dgm:presLayoutVars>
          <dgm:bulletEnabled val="1"/>
        </dgm:presLayoutVars>
      </dgm:prSet>
      <dgm:spPr/>
    </dgm:pt>
    <dgm:pt modelId="{96C40BE9-9EC6-4167-8015-5F8F47FB2458}" type="pres">
      <dgm:prSet presAssocID="{5A56E8EC-4F81-45F9-923D-1FB65CB14B0C}" presName="childShp" presStyleLbl="bgAccFollowNode1" presStyleIdx="0" presStyleCnt="2" custLinFactNeighborX="-983" custLinFactNeighborY="2373">
        <dgm:presLayoutVars>
          <dgm:bulletEnabled val="1"/>
        </dgm:presLayoutVars>
      </dgm:prSet>
      <dgm:spPr/>
    </dgm:pt>
    <dgm:pt modelId="{A3671D0D-AD39-4758-A0E8-39A0C8989603}" type="pres">
      <dgm:prSet presAssocID="{A16CB3D2-757E-4129-B779-38683C8EE16F}" presName="spacing" presStyleCnt="0"/>
      <dgm:spPr/>
    </dgm:pt>
    <dgm:pt modelId="{FA91C6C8-E1BA-4EB7-AB0B-EEE693051DB3}" type="pres">
      <dgm:prSet presAssocID="{435FBACF-8EDD-41E5-85EC-E903D17A1E98}" presName="linNode" presStyleCnt="0"/>
      <dgm:spPr/>
    </dgm:pt>
    <dgm:pt modelId="{CD842A0E-7732-48D7-AD2A-C44E20D4C0E1}" type="pres">
      <dgm:prSet presAssocID="{435FBACF-8EDD-41E5-85EC-E903D17A1E98}" presName="parentShp" presStyleLbl="node1" presStyleIdx="1" presStyleCnt="2">
        <dgm:presLayoutVars>
          <dgm:bulletEnabled val="1"/>
        </dgm:presLayoutVars>
      </dgm:prSet>
      <dgm:spPr/>
    </dgm:pt>
    <dgm:pt modelId="{5C663C00-E25C-48CD-BD03-F3D5858AB6B4}" type="pres">
      <dgm:prSet presAssocID="{435FBACF-8EDD-41E5-85EC-E903D17A1E98}" presName="childShp" presStyleLbl="bgAccFollowNode1" presStyleIdx="1" presStyleCnt="2">
        <dgm:presLayoutVars>
          <dgm:bulletEnabled val="1"/>
        </dgm:presLayoutVars>
      </dgm:prSet>
      <dgm:spPr/>
    </dgm:pt>
  </dgm:ptLst>
  <dgm:cxnLst>
    <dgm:cxn modelId="{BDF2C02B-7DBD-4932-B143-E0A3502BBCA1}" type="presOf" srcId="{EFA1C661-4302-4B15-880C-60835B963981}" destId="{96C40BE9-9EC6-4167-8015-5F8F47FB2458}" srcOrd="0" destOrd="0" presId="urn:microsoft.com/office/officeart/2005/8/layout/vList6"/>
    <dgm:cxn modelId="{0CDB7F2D-CF75-4BA2-9D80-4B9FDE8D3DBF}" type="presOf" srcId="{435FBACF-8EDD-41E5-85EC-E903D17A1E98}" destId="{CD842A0E-7732-48D7-AD2A-C44E20D4C0E1}" srcOrd="0" destOrd="0" presId="urn:microsoft.com/office/officeart/2005/8/layout/vList6"/>
    <dgm:cxn modelId="{D145235C-0EF3-4E98-BBCD-09D23BE2F7DC}" type="presOf" srcId="{B209049E-5F1F-4D51-91C1-E8FBCE328937}" destId="{5C663C00-E25C-48CD-BD03-F3D5858AB6B4}" srcOrd="0" destOrd="0" presId="urn:microsoft.com/office/officeart/2005/8/layout/vList6"/>
    <dgm:cxn modelId="{B39EE591-1691-46D4-8A02-DB35B6A14791}" type="presOf" srcId="{A7E32D66-9DE2-4C0E-A686-143D575438C4}" destId="{C8388FD9-1AEC-4601-AA25-840A6FB9CDE4}" srcOrd="0" destOrd="0" presId="urn:microsoft.com/office/officeart/2005/8/layout/vList6"/>
    <dgm:cxn modelId="{BF72C3C2-D836-4FD4-B7AA-4E50A7F9A3F5}" srcId="{A7E32D66-9DE2-4C0E-A686-143D575438C4}" destId="{5A56E8EC-4F81-45F9-923D-1FB65CB14B0C}" srcOrd="0" destOrd="0" parTransId="{175F7E76-F649-46F4-A6E4-0B027F2669A1}" sibTransId="{A16CB3D2-757E-4129-B779-38683C8EE16F}"/>
    <dgm:cxn modelId="{6098FAC6-DAD3-4B2C-B9E3-9BDBF8DF59A1}" srcId="{A7E32D66-9DE2-4C0E-A686-143D575438C4}" destId="{435FBACF-8EDD-41E5-85EC-E903D17A1E98}" srcOrd="1" destOrd="0" parTransId="{D9CAA547-43EC-49F9-93B5-9DE72E2C3CF3}" sibTransId="{28D23951-D495-4877-AF79-02D08C24AFCB}"/>
    <dgm:cxn modelId="{86E446DF-690B-4D6B-A8A6-F003F9BEC947}" srcId="{435FBACF-8EDD-41E5-85EC-E903D17A1E98}" destId="{B209049E-5F1F-4D51-91C1-E8FBCE328937}" srcOrd="0" destOrd="0" parTransId="{C58CF369-9744-45BE-B876-44E778BA3EB0}" sibTransId="{1414A7F6-F3F9-4165-9F01-24BFC084D27A}"/>
    <dgm:cxn modelId="{DDA9AFE1-E235-450A-B3C8-FEBED1ADE6E9}" srcId="{5A56E8EC-4F81-45F9-923D-1FB65CB14B0C}" destId="{EFA1C661-4302-4B15-880C-60835B963981}" srcOrd="0" destOrd="0" parTransId="{D7571BE0-71D9-451F-A3EF-DA5484B2108F}" sibTransId="{3397A0D7-AC48-4E80-9FE4-8E4438AEF884}"/>
    <dgm:cxn modelId="{268A46E8-42BD-4F04-B3DC-E3AC8AA4523E}" type="presOf" srcId="{5A56E8EC-4F81-45F9-923D-1FB65CB14B0C}" destId="{83A59D04-1124-4906-8F63-A3F830FCFCBC}" srcOrd="0" destOrd="0" presId="urn:microsoft.com/office/officeart/2005/8/layout/vList6"/>
    <dgm:cxn modelId="{14193F5B-46A3-4C9B-A650-07D6FD4E532B}" type="presParOf" srcId="{C8388FD9-1AEC-4601-AA25-840A6FB9CDE4}" destId="{FB0454C7-ACF8-4F7C-8236-4332480C5457}" srcOrd="0" destOrd="0" presId="urn:microsoft.com/office/officeart/2005/8/layout/vList6"/>
    <dgm:cxn modelId="{F103D093-6CA0-4A17-A026-2C559299C55C}" type="presParOf" srcId="{FB0454C7-ACF8-4F7C-8236-4332480C5457}" destId="{83A59D04-1124-4906-8F63-A3F830FCFCBC}" srcOrd="0" destOrd="0" presId="urn:microsoft.com/office/officeart/2005/8/layout/vList6"/>
    <dgm:cxn modelId="{75054B57-FA53-4004-859B-4DD5BDDAA208}" type="presParOf" srcId="{FB0454C7-ACF8-4F7C-8236-4332480C5457}" destId="{96C40BE9-9EC6-4167-8015-5F8F47FB2458}" srcOrd="1" destOrd="0" presId="urn:microsoft.com/office/officeart/2005/8/layout/vList6"/>
    <dgm:cxn modelId="{F6E146C3-4B41-4935-8BBC-F67DDC568B60}" type="presParOf" srcId="{C8388FD9-1AEC-4601-AA25-840A6FB9CDE4}" destId="{A3671D0D-AD39-4758-A0E8-39A0C8989603}" srcOrd="1" destOrd="0" presId="urn:microsoft.com/office/officeart/2005/8/layout/vList6"/>
    <dgm:cxn modelId="{54C6F729-C7A2-4817-85E1-7CB636A4EC86}" type="presParOf" srcId="{C8388FD9-1AEC-4601-AA25-840A6FB9CDE4}" destId="{FA91C6C8-E1BA-4EB7-AB0B-EEE693051DB3}" srcOrd="2" destOrd="0" presId="urn:microsoft.com/office/officeart/2005/8/layout/vList6"/>
    <dgm:cxn modelId="{C138F34A-D940-4360-8667-FC39F8E5B5EF}" type="presParOf" srcId="{FA91C6C8-E1BA-4EB7-AB0B-EEE693051DB3}" destId="{CD842A0E-7732-48D7-AD2A-C44E20D4C0E1}" srcOrd="0" destOrd="0" presId="urn:microsoft.com/office/officeart/2005/8/layout/vList6"/>
    <dgm:cxn modelId="{E66F7971-6FFC-4774-AFA4-19DCE05DDB41}" type="presParOf" srcId="{FA91C6C8-E1BA-4EB7-AB0B-EEE693051DB3}" destId="{5C663C00-E25C-48CD-BD03-F3D5858AB6B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344AE-B1E4-47BC-99B7-E3FAD45C06D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0DF62A7-F123-42A1-8C6C-12CE56808D78}">
      <dgm:prSet phldrT="[Text]" custT="1"/>
      <dgm:spPr>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3CF49CE9-CAF1-4226-B436-F3C6A7FB080F}" type="par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91EE1D5-A9F4-4392-8B65-7994E6297B29}" type="sib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2E2BAED-BAC0-4F60-862D-DF6CD9E454C8}">
      <dgm:prSet phldrT="[Text]" custT="1"/>
      <dgm:spPr>
        <a:solidFill>
          <a:srgbClr val="0099CC">
            <a:alpha val="89804"/>
          </a:srgbClr>
        </a:solidFill>
      </dgm:spPr>
      <dgm:t>
        <a:bodyPr/>
        <a:lstStyle/>
        <a:p>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gm:t>
    </dgm:pt>
    <dgm:pt modelId="{2C198889-4A29-4C95-8CD5-2A710818E5F4}" type="par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EB9BF59F-230F-41C6-A3C6-0384A5BAB061}" type="sib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0593D542-A8F7-4162-A7BF-3CECA331E04B}">
      <dgm:prSet phldrT="[Text]" custT="1"/>
      <dgm:spPr>
        <a:solidFill>
          <a:srgbClr val="558ED5">
            <a:alpha val="89804"/>
          </a:srgbClr>
        </a:solidFill>
      </dgm:spPr>
      <dgm:t>
        <a:bodyPr/>
        <a:lstStyle/>
        <a:p>
          <a:pPr>
            <a:buFont typeface="Courier New" panose="02070309020205020404" pitchFamily="49" charset="0"/>
            <a:buChar char="o"/>
          </a:pP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buFont typeface="Courier New" panose="02070309020205020404" pitchFamily="49" charset="0"/>
            <a:buChar char="o"/>
          </a:pPr>
          <a:r>
            <a:rPr lang="el-GR"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dirty="0">
            <a:latin typeface="Roboto" panose="02000000000000000000" pitchFamily="2" charset="0"/>
            <a:ea typeface="Roboto" panose="02000000000000000000" pitchFamily="2" charset="0"/>
            <a:cs typeface="Roboto" panose="02000000000000000000" pitchFamily="2" charset="0"/>
          </a:endParaRPr>
        </a:p>
      </dgm:t>
    </dgm:pt>
    <dgm:pt modelId="{B3CF9839-F76B-4754-ABE8-A2454115A587}" type="par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521B541D-587E-4DC0-9375-80855BACC193}" type="sib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F8B456C2-E42E-4E14-8A73-EBB687A94235}">
      <dgm:prSet phldrT="[Text]" custT="1"/>
      <dgm:spPr>
        <a:solidFill>
          <a:srgbClr val="3399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dirty="0">
            <a:latin typeface="Roboto" panose="02000000000000000000" pitchFamily="2" charset="0"/>
            <a:ea typeface="Roboto" panose="02000000000000000000" pitchFamily="2" charset="0"/>
            <a:cs typeface="Roboto" panose="02000000000000000000" pitchFamily="2" charset="0"/>
          </a:endParaRPr>
        </a:p>
        <a:p>
          <a:r>
            <a:rPr lang="el-GR" sz="2000" b="1" dirty="0">
              <a:latin typeface="Roboto" panose="02000000000000000000" pitchFamily="2" charset="0"/>
              <a:ea typeface="Roboto" panose="02000000000000000000" pitchFamily="2" charset="0"/>
              <a:cs typeface="Roboto" panose="02000000000000000000" pitchFamily="2" charset="0"/>
            </a:rPr>
            <a:t>Προσωπικού</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4FC1DF71-BA8E-44E9-BB68-A2C81A6257A6}" type="par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1FB229BD-1E91-49EC-ACFC-1C90ADB3A784}" type="sib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7F77FFBC-9E56-4551-A88C-730243D650BE}">
      <dgm:prSet phldrT="[Text]" custT="1"/>
      <dgm:spPr>
        <a:solidFill>
          <a:schemeClr val="accent6">
            <a:alpha val="90000"/>
          </a:schemeClr>
        </a:solidFill>
      </dgm:spPr>
      <dgm:t>
        <a:bodyPr/>
        <a:lstStyle/>
        <a:p>
          <a:pPr marL="0" lvl="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gm:t>
    </dgm:pt>
    <dgm:pt modelId="{98163E5C-3034-4E29-92EA-C44E8CA3FB07}" type="par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838E7C7-82F3-4082-8869-CDCBE2824764}" type="sib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BE0B2A3C-777E-4C6D-940D-6C1D0EE14443}">
      <dgm:prSet phldrT="[Text]" custT="1"/>
      <dgm:spPr>
        <a:solidFill>
          <a:srgbClr val="33CC33">
            <a:alpha val="89804"/>
          </a:srgbClr>
        </a:solidFill>
      </dgm:spPr>
      <dgm:t>
        <a:bodyPr/>
        <a:lstStyle/>
        <a:p>
          <a:pPr marL="0" lvl="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gm:t>
    </dgm:pt>
    <dgm:pt modelId="{B87BDA16-E21C-46FB-8B90-10B55B413EAD}" type="par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0D5421-F45E-45A2-ABCE-9E683FEF9596}" type="sib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C2A30C-ACFD-40C0-B365-85F66766ED41}" type="pres">
      <dgm:prSet presAssocID="{666344AE-B1E4-47BC-99B7-E3FAD45C06D1}" presName="diagram" presStyleCnt="0">
        <dgm:presLayoutVars>
          <dgm:chPref val="1"/>
          <dgm:dir/>
          <dgm:animOne val="branch"/>
          <dgm:animLvl val="lvl"/>
          <dgm:resizeHandles/>
        </dgm:presLayoutVars>
      </dgm:prSet>
      <dgm:spPr/>
    </dgm:pt>
    <dgm:pt modelId="{C620327B-F6E8-4141-89E1-3E7B078FA7B6}" type="pres">
      <dgm:prSet presAssocID="{C0DF62A7-F123-42A1-8C6C-12CE56808D78}" presName="root" presStyleCnt="0"/>
      <dgm:spPr/>
    </dgm:pt>
    <dgm:pt modelId="{BF61B5F8-1E18-4047-AAA5-9E2BE63E3538}" type="pres">
      <dgm:prSet presAssocID="{C0DF62A7-F123-42A1-8C6C-12CE56808D78}" presName="rootComposite" presStyleCnt="0"/>
      <dgm:spPr/>
    </dgm:pt>
    <dgm:pt modelId="{893FBFEF-6906-4695-8344-B47CFF8FFDDE}" type="pres">
      <dgm:prSet presAssocID="{C0DF62A7-F123-42A1-8C6C-12CE56808D78}" presName="rootText" presStyleLbl="node1" presStyleIdx="0" presStyleCnt="2" custScaleX="111286" custScaleY="108626"/>
      <dgm:spPr/>
    </dgm:pt>
    <dgm:pt modelId="{2608F9CD-8AEE-4AE9-8971-ED9F05A4C405}" type="pres">
      <dgm:prSet presAssocID="{C0DF62A7-F123-42A1-8C6C-12CE56808D78}" presName="rootConnector" presStyleLbl="node1" presStyleIdx="0" presStyleCnt="2"/>
      <dgm:spPr/>
    </dgm:pt>
    <dgm:pt modelId="{90856184-565D-44E7-8210-74CE0B32EDD7}" type="pres">
      <dgm:prSet presAssocID="{C0DF62A7-F123-42A1-8C6C-12CE56808D78}" presName="childShape" presStyleCnt="0"/>
      <dgm:spPr/>
    </dgm:pt>
    <dgm:pt modelId="{E7CB7EE3-E83B-46DD-B971-B3007E945732}" type="pres">
      <dgm:prSet presAssocID="{2C198889-4A29-4C95-8CD5-2A710818E5F4}" presName="Name13" presStyleLbl="parChTrans1D2" presStyleIdx="0" presStyleCnt="4"/>
      <dgm:spPr/>
    </dgm:pt>
    <dgm:pt modelId="{16A45E72-2FD7-46CB-AE7F-3004E8420C2F}" type="pres">
      <dgm:prSet presAssocID="{42E2BAED-BAC0-4F60-862D-DF6CD9E454C8}" presName="childText" presStyleLbl="bgAcc1" presStyleIdx="0" presStyleCnt="4" custScaleX="161857" custScaleY="103060">
        <dgm:presLayoutVars>
          <dgm:bulletEnabled val="1"/>
        </dgm:presLayoutVars>
      </dgm:prSet>
      <dgm:spPr/>
    </dgm:pt>
    <dgm:pt modelId="{088AF857-45A7-4B33-B707-698B47EE0A68}" type="pres">
      <dgm:prSet presAssocID="{B3CF9839-F76B-4754-ABE8-A2454115A587}" presName="Name13" presStyleLbl="parChTrans1D2" presStyleIdx="1" presStyleCnt="4"/>
      <dgm:spPr/>
    </dgm:pt>
    <dgm:pt modelId="{70042911-91F5-492B-AB3B-5404FAB555EF}" type="pres">
      <dgm:prSet presAssocID="{0593D542-A8F7-4162-A7BF-3CECA331E04B}" presName="childText" presStyleLbl="bgAcc1" presStyleIdx="1" presStyleCnt="4" custScaleX="165529" custScaleY="121461">
        <dgm:presLayoutVars>
          <dgm:bulletEnabled val="1"/>
        </dgm:presLayoutVars>
      </dgm:prSet>
      <dgm:spPr/>
    </dgm:pt>
    <dgm:pt modelId="{7A79808A-9E5E-42B5-9226-30413E1AD159}" type="pres">
      <dgm:prSet presAssocID="{F8B456C2-E42E-4E14-8A73-EBB687A94235}" presName="root" presStyleCnt="0"/>
      <dgm:spPr/>
    </dgm:pt>
    <dgm:pt modelId="{120AE646-67A3-481C-8CCA-221B8F7FDF73}" type="pres">
      <dgm:prSet presAssocID="{F8B456C2-E42E-4E14-8A73-EBB687A94235}" presName="rootComposite" presStyleCnt="0"/>
      <dgm:spPr/>
    </dgm:pt>
    <dgm:pt modelId="{C6CB59D8-7EA2-4CCC-9D3A-3C356D8B8EF4}" type="pres">
      <dgm:prSet presAssocID="{F8B456C2-E42E-4E14-8A73-EBB687A94235}" presName="rootText" presStyleLbl="node1" presStyleIdx="1" presStyleCnt="2" custScaleX="108083" custScaleY="109328"/>
      <dgm:spPr/>
    </dgm:pt>
    <dgm:pt modelId="{5C99642C-1D88-42E9-9A4B-F038773881A5}" type="pres">
      <dgm:prSet presAssocID="{F8B456C2-E42E-4E14-8A73-EBB687A94235}" presName="rootConnector" presStyleLbl="node1" presStyleIdx="1" presStyleCnt="2"/>
      <dgm:spPr/>
    </dgm:pt>
    <dgm:pt modelId="{2F6B3BBB-16D6-4635-BEF7-3A9E6A7A29BE}" type="pres">
      <dgm:prSet presAssocID="{F8B456C2-E42E-4E14-8A73-EBB687A94235}" presName="childShape" presStyleCnt="0"/>
      <dgm:spPr/>
    </dgm:pt>
    <dgm:pt modelId="{D02D81B6-63FA-4161-897E-B0B0912D2E16}" type="pres">
      <dgm:prSet presAssocID="{98163E5C-3034-4E29-92EA-C44E8CA3FB07}" presName="Name13" presStyleLbl="parChTrans1D2" presStyleIdx="2" presStyleCnt="4"/>
      <dgm:spPr/>
    </dgm:pt>
    <dgm:pt modelId="{BCD8A068-18B6-4496-8E32-47E7B630FB07}" type="pres">
      <dgm:prSet presAssocID="{7F77FFBC-9E56-4551-A88C-730243D650BE}" presName="childText" presStyleLbl="bgAcc1" presStyleIdx="2" presStyleCnt="4" custScaleX="170358" custScaleY="138242" custLinFactNeighborY="2698">
        <dgm:presLayoutVars>
          <dgm:bulletEnabled val="1"/>
        </dgm:presLayoutVars>
      </dgm:prSet>
      <dgm:spPr/>
    </dgm:pt>
    <dgm:pt modelId="{DC082BEF-6861-4EDF-A238-5D6E1638A445}" type="pres">
      <dgm:prSet presAssocID="{B87BDA16-E21C-46FB-8B90-10B55B413EAD}" presName="Name13" presStyleLbl="parChTrans1D2" presStyleIdx="3" presStyleCnt="4"/>
      <dgm:spPr/>
    </dgm:pt>
    <dgm:pt modelId="{120375CA-11EE-4B0C-A59E-10F54D0B219A}" type="pres">
      <dgm:prSet presAssocID="{BE0B2A3C-777E-4C6D-940D-6C1D0EE14443}" presName="childText" presStyleLbl="bgAcc1" presStyleIdx="3" presStyleCnt="4" custScaleX="171826" custScaleY="102988">
        <dgm:presLayoutVars>
          <dgm:bulletEnabled val="1"/>
        </dgm:presLayoutVars>
      </dgm:prSet>
      <dgm:spPr/>
    </dgm:pt>
  </dgm:ptLst>
  <dgm:cxnLst>
    <dgm:cxn modelId="{BD315315-7AE8-4E5F-94E9-B531F364AB3B}" type="presOf" srcId="{666344AE-B1E4-47BC-99B7-E3FAD45C06D1}" destId="{A8C2A30C-ACFD-40C0-B365-85F66766ED41}" srcOrd="0" destOrd="0" presId="urn:microsoft.com/office/officeart/2005/8/layout/hierarchy3"/>
    <dgm:cxn modelId="{277DDB27-CF12-4EE1-B016-C7CF3E7E4166}" type="presOf" srcId="{B87BDA16-E21C-46FB-8B90-10B55B413EAD}" destId="{DC082BEF-6861-4EDF-A238-5D6E1638A445}" srcOrd="0" destOrd="0" presId="urn:microsoft.com/office/officeart/2005/8/layout/hierarchy3"/>
    <dgm:cxn modelId="{DD682830-7656-4226-9788-F22E1638ABB5}" type="presOf" srcId="{2C198889-4A29-4C95-8CD5-2A710818E5F4}" destId="{E7CB7EE3-E83B-46DD-B971-B3007E945732}" srcOrd="0" destOrd="0" presId="urn:microsoft.com/office/officeart/2005/8/layout/hierarchy3"/>
    <dgm:cxn modelId="{F4EA595B-D658-4675-9DD3-116DF5261074}" srcId="{F8B456C2-E42E-4E14-8A73-EBB687A94235}" destId="{BE0B2A3C-777E-4C6D-940D-6C1D0EE14443}" srcOrd="1" destOrd="0" parTransId="{B87BDA16-E21C-46FB-8B90-10B55B413EAD}" sibTransId="{A80D5421-F45E-45A2-ABCE-9E683FEF9596}"/>
    <dgm:cxn modelId="{8C30E642-E44D-43BD-814E-2A4C4EBA1B69}" type="presOf" srcId="{7F77FFBC-9E56-4551-A88C-730243D650BE}" destId="{BCD8A068-18B6-4496-8E32-47E7B630FB07}" srcOrd="0" destOrd="0" presId="urn:microsoft.com/office/officeart/2005/8/layout/hierarchy3"/>
    <dgm:cxn modelId="{35AF6290-1A6A-4A82-B6C5-2650FB16A1D4}" type="presOf" srcId="{F8B456C2-E42E-4E14-8A73-EBB687A94235}" destId="{C6CB59D8-7EA2-4CCC-9D3A-3C356D8B8EF4}" srcOrd="0" destOrd="0" presId="urn:microsoft.com/office/officeart/2005/8/layout/hierarchy3"/>
    <dgm:cxn modelId="{1CD95694-5E64-47EB-A9DA-B4B5CF74A1BD}" type="presOf" srcId="{BE0B2A3C-777E-4C6D-940D-6C1D0EE14443}" destId="{120375CA-11EE-4B0C-A59E-10F54D0B219A}" srcOrd="0" destOrd="0" presId="urn:microsoft.com/office/officeart/2005/8/layout/hierarchy3"/>
    <dgm:cxn modelId="{40734799-280D-445A-BB3C-116EAD51F4B1}" type="presOf" srcId="{B3CF9839-F76B-4754-ABE8-A2454115A587}" destId="{088AF857-45A7-4B33-B707-698B47EE0A68}" srcOrd="0" destOrd="0" presId="urn:microsoft.com/office/officeart/2005/8/layout/hierarchy3"/>
    <dgm:cxn modelId="{B491BB99-B05A-4267-A713-09C6FB1EEBD3}" srcId="{666344AE-B1E4-47BC-99B7-E3FAD45C06D1}" destId="{C0DF62A7-F123-42A1-8C6C-12CE56808D78}" srcOrd="0" destOrd="0" parTransId="{3CF49CE9-CAF1-4226-B436-F3C6A7FB080F}" sibTransId="{A91EE1D5-A9F4-4392-8B65-7994E6297B29}"/>
    <dgm:cxn modelId="{D5D907A3-2834-4581-8122-C204BEF5C610}" type="presOf" srcId="{98163E5C-3034-4E29-92EA-C44E8CA3FB07}" destId="{D02D81B6-63FA-4161-897E-B0B0912D2E16}" srcOrd="0" destOrd="0" presId="urn:microsoft.com/office/officeart/2005/8/layout/hierarchy3"/>
    <dgm:cxn modelId="{D8C65EA9-20D8-4863-8E5A-66BEE4B7F87C}" type="presOf" srcId="{C0DF62A7-F123-42A1-8C6C-12CE56808D78}" destId="{2608F9CD-8AEE-4AE9-8971-ED9F05A4C405}" srcOrd="1" destOrd="0" presId="urn:microsoft.com/office/officeart/2005/8/layout/hierarchy3"/>
    <dgm:cxn modelId="{BAE196B4-361F-48CC-B626-7E863F63E8B5}" srcId="{C0DF62A7-F123-42A1-8C6C-12CE56808D78}" destId="{42E2BAED-BAC0-4F60-862D-DF6CD9E454C8}" srcOrd="0" destOrd="0" parTransId="{2C198889-4A29-4C95-8CD5-2A710818E5F4}" sibTransId="{EB9BF59F-230F-41C6-A3C6-0384A5BAB061}"/>
    <dgm:cxn modelId="{5FFA93BB-0C11-424A-A4D3-0F6407FBF92E}" type="presOf" srcId="{42E2BAED-BAC0-4F60-862D-DF6CD9E454C8}" destId="{16A45E72-2FD7-46CB-AE7F-3004E8420C2F}" srcOrd="0" destOrd="0" presId="urn:microsoft.com/office/officeart/2005/8/layout/hierarchy3"/>
    <dgm:cxn modelId="{3FDC3DC3-99A3-4786-9620-8288950B2040}" srcId="{666344AE-B1E4-47BC-99B7-E3FAD45C06D1}" destId="{F8B456C2-E42E-4E14-8A73-EBB687A94235}" srcOrd="1" destOrd="0" parTransId="{4FC1DF71-BA8E-44E9-BB68-A2C81A6257A6}" sibTransId="{1FB229BD-1E91-49EC-ACFC-1C90ADB3A784}"/>
    <dgm:cxn modelId="{928519D4-1B83-456C-90DF-6715E4031E1F}" srcId="{F8B456C2-E42E-4E14-8A73-EBB687A94235}" destId="{7F77FFBC-9E56-4551-A88C-730243D650BE}" srcOrd="0" destOrd="0" parTransId="{98163E5C-3034-4E29-92EA-C44E8CA3FB07}" sibTransId="{4838E7C7-82F3-4082-8869-CDCBE2824764}"/>
    <dgm:cxn modelId="{66837EE3-705C-48C2-B200-D8DE1745F903}" srcId="{C0DF62A7-F123-42A1-8C6C-12CE56808D78}" destId="{0593D542-A8F7-4162-A7BF-3CECA331E04B}" srcOrd="1" destOrd="0" parTransId="{B3CF9839-F76B-4754-ABE8-A2454115A587}" sibTransId="{521B541D-587E-4DC0-9375-80855BACC193}"/>
    <dgm:cxn modelId="{A2CB25ED-829B-4074-9BE0-C93E78B10930}" type="presOf" srcId="{C0DF62A7-F123-42A1-8C6C-12CE56808D78}" destId="{893FBFEF-6906-4695-8344-B47CFF8FFDDE}" srcOrd="0" destOrd="0" presId="urn:microsoft.com/office/officeart/2005/8/layout/hierarchy3"/>
    <dgm:cxn modelId="{AA36C2EF-CEEE-4FC0-A0DC-BCED6693D310}" type="presOf" srcId="{F8B456C2-E42E-4E14-8A73-EBB687A94235}" destId="{5C99642C-1D88-42E9-9A4B-F038773881A5}" srcOrd="1" destOrd="0" presId="urn:microsoft.com/office/officeart/2005/8/layout/hierarchy3"/>
    <dgm:cxn modelId="{B450DDEF-CCAB-4D1B-AA21-E227F16F0EDC}" type="presOf" srcId="{0593D542-A8F7-4162-A7BF-3CECA331E04B}" destId="{70042911-91F5-492B-AB3B-5404FAB555EF}" srcOrd="0" destOrd="0" presId="urn:microsoft.com/office/officeart/2005/8/layout/hierarchy3"/>
    <dgm:cxn modelId="{F6CC9D1F-8D07-4606-AEF6-52F4CE523177}" type="presParOf" srcId="{A8C2A30C-ACFD-40C0-B365-85F66766ED41}" destId="{C620327B-F6E8-4141-89E1-3E7B078FA7B6}" srcOrd="0" destOrd="0" presId="urn:microsoft.com/office/officeart/2005/8/layout/hierarchy3"/>
    <dgm:cxn modelId="{04A0E8C4-76E2-49B8-8D66-A76241C41151}" type="presParOf" srcId="{C620327B-F6E8-4141-89E1-3E7B078FA7B6}" destId="{BF61B5F8-1E18-4047-AAA5-9E2BE63E3538}" srcOrd="0" destOrd="0" presId="urn:microsoft.com/office/officeart/2005/8/layout/hierarchy3"/>
    <dgm:cxn modelId="{7AD116DF-D78F-4F17-927A-E479270F587E}" type="presParOf" srcId="{BF61B5F8-1E18-4047-AAA5-9E2BE63E3538}" destId="{893FBFEF-6906-4695-8344-B47CFF8FFDDE}" srcOrd="0" destOrd="0" presId="urn:microsoft.com/office/officeart/2005/8/layout/hierarchy3"/>
    <dgm:cxn modelId="{E191D5FC-7EEA-4D67-ADEC-921E520EB544}" type="presParOf" srcId="{BF61B5F8-1E18-4047-AAA5-9E2BE63E3538}" destId="{2608F9CD-8AEE-4AE9-8971-ED9F05A4C405}" srcOrd="1" destOrd="0" presId="urn:microsoft.com/office/officeart/2005/8/layout/hierarchy3"/>
    <dgm:cxn modelId="{F3CA0A97-4203-4F93-B6BD-2606E77BE3D1}" type="presParOf" srcId="{C620327B-F6E8-4141-89E1-3E7B078FA7B6}" destId="{90856184-565D-44E7-8210-74CE0B32EDD7}" srcOrd="1" destOrd="0" presId="urn:microsoft.com/office/officeart/2005/8/layout/hierarchy3"/>
    <dgm:cxn modelId="{10218B8B-A0BA-40EA-90EF-5FF2712DCA5A}" type="presParOf" srcId="{90856184-565D-44E7-8210-74CE0B32EDD7}" destId="{E7CB7EE3-E83B-46DD-B971-B3007E945732}" srcOrd="0" destOrd="0" presId="urn:microsoft.com/office/officeart/2005/8/layout/hierarchy3"/>
    <dgm:cxn modelId="{B4A527FC-BB78-437E-9016-A9D41E478CFF}" type="presParOf" srcId="{90856184-565D-44E7-8210-74CE0B32EDD7}" destId="{16A45E72-2FD7-46CB-AE7F-3004E8420C2F}" srcOrd="1" destOrd="0" presId="urn:microsoft.com/office/officeart/2005/8/layout/hierarchy3"/>
    <dgm:cxn modelId="{2D2BBB22-41F3-46F6-AB53-EE1E4714144A}" type="presParOf" srcId="{90856184-565D-44E7-8210-74CE0B32EDD7}" destId="{088AF857-45A7-4B33-B707-698B47EE0A68}" srcOrd="2" destOrd="0" presId="urn:microsoft.com/office/officeart/2005/8/layout/hierarchy3"/>
    <dgm:cxn modelId="{B89E8A13-F8E2-4063-9977-4D57B23B170B}" type="presParOf" srcId="{90856184-565D-44E7-8210-74CE0B32EDD7}" destId="{70042911-91F5-492B-AB3B-5404FAB555EF}" srcOrd="3" destOrd="0" presId="urn:microsoft.com/office/officeart/2005/8/layout/hierarchy3"/>
    <dgm:cxn modelId="{016F00A2-DF92-4A99-BEC9-623523A84A52}" type="presParOf" srcId="{A8C2A30C-ACFD-40C0-B365-85F66766ED41}" destId="{7A79808A-9E5E-42B5-9226-30413E1AD159}" srcOrd="1" destOrd="0" presId="urn:microsoft.com/office/officeart/2005/8/layout/hierarchy3"/>
    <dgm:cxn modelId="{180032A8-4DE5-4FF6-8E1E-9945BBCA2D13}" type="presParOf" srcId="{7A79808A-9E5E-42B5-9226-30413E1AD159}" destId="{120AE646-67A3-481C-8CCA-221B8F7FDF73}" srcOrd="0" destOrd="0" presId="urn:microsoft.com/office/officeart/2005/8/layout/hierarchy3"/>
    <dgm:cxn modelId="{9413C8B0-2A3E-4F8C-900E-66BB6AC176C3}" type="presParOf" srcId="{120AE646-67A3-481C-8CCA-221B8F7FDF73}" destId="{C6CB59D8-7EA2-4CCC-9D3A-3C356D8B8EF4}" srcOrd="0" destOrd="0" presId="urn:microsoft.com/office/officeart/2005/8/layout/hierarchy3"/>
    <dgm:cxn modelId="{06E50730-88BA-4DBE-8298-1564412F861B}" type="presParOf" srcId="{120AE646-67A3-481C-8CCA-221B8F7FDF73}" destId="{5C99642C-1D88-42E9-9A4B-F038773881A5}" srcOrd="1" destOrd="0" presId="urn:microsoft.com/office/officeart/2005/8/layout/hierarchy3"/>
    <dgm:cxn modelId="{029FBF8D-83C9-4C06-B79D-80E8B659A60F}" type="presParOf" srcId="{7A79808A-9E5E-42B5-9226-30413E1AD159}" destId="{2F6B3BBB-16D6-4635-BEF7-3A9E6A7A29BE}" srcOrd="1" destOrd="0" presId="urn:microsoft.com/office/officeart/2005/8/layout/hierarchy3"/>
    <dgm:cxn modelId="{6F9B3545-9FDF-403A-9187-7857A506D918}" type="presParOf" srcId="{2F6B3BBB-16D6-4635-BEF7-3A9E6A7A29BE}" destId="{D02D81B6-63FA-4161-897E-B0B0912D2E16}" srcOrd="0" destOrd="0" presId="urn:microsoft.com/office/officeart/2005/8/layout/hierarchy3"/>
    <dgm:cxn modelId="{0E84D799-C9DA-4FA6-ACBD-4822F0725E63}" type="presParOf" srcId="{2F6B3BBB-16D6-4635-BEF7-3A9E6A7A29BE}" destId="{BCD8A068-18B6-4496-8E32-47E7B630FB07}" srcOrd="1" destOrd="0" presId="urn:microsoft.com/office/officeart/2005/8/layout/hierarchy3"/>
    <dgm:cxn modelId="{25B361F6-25A3-4B08-9267-82D50C3DED27}" type="presParOf" srcId="{2F6B3BBB-16D6-4635-BEF7-3A9E6A7A29BE}" destId="{DC082BEF-6861-4EDF-A238-5D6E1638A445}" srcOrd="2" destOrd="0" presId="urn:microsoft.com/office/officeart/2005/8/layout/hierarchy3"/>
    <dgm:cxn modelId="{F4182882-C956-435F-B4ED-B4E04EB4E600}" type="presParOf" srcId="{2F6B3BBB-16D6-4635-BEF7-3A9E6A7A29BE}" destId="{120375CA-11EE-4B0C-A59E-10F54D0B219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a:solidFill>
          <a:srgbClr val="BC8FDD"/>
        </a:solidFill>
      </dgm:spPr>
      <dgm:t>
        <a:bodyPr/>
        <a:lstStyle/>
        <a:p>
          <a:r>
            <a:rPr lang="el-GR" sz="1400" spc="-10" dirty="0">
              <a:latin typeface="Roboto" panose="02000000000000000000" pitchFamily="2" charset="0"/>
              <a:ea typeface="Roboto" panose="02000000000000000000" pitchFamily="2" charset="0"/>
              <a:cs typeface="Roboto" panose="02000000000000000000" pitchFamily="2" charset="0"/>
            </a:rPr>
            <a:t>Μπορεί να αφορά οποιονδήποτε κλάδο Σπουδών και να  πραγματοποιηθεί σε μικτή μορφή (συνδυασμός φυσικής και διαδικτυακής διδασκαλίας)</a:t>
          </a:r>
          <a:r>
            <a:rPr lang="en-US" sz="1400" spc="-10" dirty="0">
              <a:latin typeface="Roboto" panose="02000000000000000000" pitchFamily="2" charset="0"/>
              <a:ea typeface="Roboto" panose="02000000000000000000" pitchFamily="2" charset="0"/>
              <a:cs typeface="Roboto" panose="02000000000000000000" pitchFamily="2" charset="0"/>
            </a:rPr>
            <a:t>/ Staff week. </a:t>
          </a:r>
          <a:endPar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4EBC4175-75EF-42FB-8A2B-5B04535DC408}" type="par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62E11B44-4DB2-40B2-AFDF-9F539D8BF60F}" type="sib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C9BD3C3-1345-44D9-A9A2-E7DFB50CE9EB}">
      <dgm:prSet phldrT="[Text]" custT="1"/>
      <dgm:spPr>
        <a:solidFill>
          <a:schemeClr val="accent2"/>
        </a:solidFill>
      </dgm:spPr>
      <dgm:t>
        <a:bodyPr/>
        <a:lstStyle/>
        <a:p>
          <a:r>
            <a:rPr lang="el-GR" sz="1400" spc="-10" dirty="0">
              <a:latin typeface="Roboto" panose="02000000000000000000" pitchFamily="2" charset="0"/>
              <a:ea typeface="Roboto" panose="02000000000000000000" pitchFamily="2" charset="0"/>
              <a:cs typeface="Roboto" panose="02000000000000000000" pitchFamily="2" charset="0"/>
            </a:rPr>
            <a:t>Μπορεί να έχουν τη μορφή σκιώδους εργασίας/</a:t>
          </a:r>
          <a:r>
            <a:rPr lang="el-GR" sz="1400" spc="-10" dirty="0" err="1">
              <a:latin typeface="Roboto" panose="02000000000000000000" pitchFamily="2" charset="0"/>
              <a:ea typeface="Roboto" panose="02000000000000000000" pitchFamily="2" charset="0"/>
              <a:cs typeface="Roboto" panose="02000000000000000000" pitchFamily="2" charset="0"/>
            </a:rPr>
            <a:t>Job</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Shadowing</a:t>
          </a:r>
          <a:r>
            <a:rPr lang="el-GR" sz="1400" spc="-10" dirty="0">
              <a:latin typeface="Roboto" panose="02000000000000000000" pitchFamily="2" charset="0"/>
              <a:ea typeface="Roboto" panose="02000000000000000000" pitchFamily="2" charset="0"/>
              <a:cs typeface="Roboto" panose="02000000000000000000" pitchFamily="2" charset="0"/>
            </a:rPr>
            <a:t>. </a:t>
          </a:r>
          <a:endPar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89A5AE7-2E87-436A-AD49-C1B1B1643A56}" type="par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B73B1C1-30C9-4FB4-A4EE-5FF6449B59ED}" type="sib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7619590-34A7-40B3-BBF9-5EA9AB37895C}">
      <dgm:prSet phldrT="[Text]" custT="1"/>
      <dgm:spPr>
        <a:solidFill>
          <a:schemeClr val="accent6"/>
        </a:solidFill>
      </dgm:spPr>
      <dgm:t>
        <a:bodyPr/>
        <a:lstStyle/>
        <a:p>
          <a:r>
            <a:rPr lang="el-GR" sz="1400" spc="-10" dirty="0">
              <a:latin typeface="Roboto" panose="02000000000000000000" pitchFamily="2" charset="0"/>
              <a:ea typeface="Roboto" panose="02000000000000000000" pitchFamily="2" charset="0"/>
              <a:cs typeface="Roboto" panose="02000000000000000000" pitchFamily="2" charset="0"/>
            </a:rPr>
            <a:t>Οι κινητικότητές πρέπει να συνδέονται είτε με το πλάνο προσωπικής και επαγγελματικής ανάπτυξης του συμμετέχοντα (</a:t>
          </a:r>
          <a:r>
            <a:rPr lang="en-US" sz="1400" spc="-10" dirty="0">
              <a:latin typeface="Roboto" panose="02000000000000000000" pitchFamily="2" charset="0"/>
              <a:ea typeface="Roboto" panose="02000000000000000000" pitchFamily="2" charset="0"/>
              <a:cs typeface="Roboto" panose="02000000000000000000" pitchFamily="2" charset="0"/>
            </a:rPr>
            <a:t>STA)</a:t>
          </a:r>
          <a:r>
            <a:rPr lang="el-GR" sz="1400" spc="-10" dirty="0">
              <a:latin typeface="Roboto" panose="02000000000000000000" pitchFamily="2" charset="0"/>
              <a:ea typeface="Roboto" panose="02000000000000000000" pitchFamily="2" charset="0"/>
              <a:cs typeface="Roboto" panose="02000000000000000000" pitchFamily="2" charset="0"/>
            </a:rPr>
            <a:t> ή να σχετίζονται με τις καθημερινές εργασίες του συμμετέχοντα στο δικό του ΙΤΕ</a:t>
          </a:r>
          <a:r>
            <a:rPr lang="en-US" sz="1400" spc="-10" dirty="0">
              <a:latin typeface="Roboto" panose="02000000000000000000" pitchFamily="2" charset="0"/>
              <a:ea typeface="Roboto" panose="02000000000000000000" pitchFamily="2" charset="0"/>
              <a:cs typeface="Roboto" panose="02000000000000000000" pitchFamily="2" charset="0"/>
            </a:rPr>
            <a:t> (STT).</a:t>
          </a:r>
          <a:endParaRPr lang="en-GB" sz="1400" u="none"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61EEFB0-AF87-4B51-AE0A-07F986F12DA5}" type="par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311A158F-1BBA-4EF6-BA38-A5E2FAFA2E50}" type="sib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F386053-B0AB-440E-82F9-F006657DAD13}">
      <dgm:prSet phldrT="[Text]" custT="1"/>
      <dgm:spPr>
        <a:solidFill>
          <a:schemeClr val="accent4"/>
        </a:solidFill>
      </dgm:spPr>
      <dgm:t>
        <a:bodyPr/>
        <a:lstStyle/>
        <a:p>
          <a:r>
            <a:rPr lang="el-GR" sz="1600" spc="-10" dirty="0">
              <a:latin typeface="Roboto" panose="02000000000000000000" pitchFamily="2" charset="0"/>
              <a:ea typeface="Roboto" panose="02000000000000000000" pitchFamily="2" charset="0"/>
              <a:cs typeface="Roboto" panose="02000000000000000000" pitchFamily="2" charset="0"/>
            </a:rPr>
            <a:t>Αποκλείονται τα συνέδρια (</a:t>
          </a:r>
          <a:r>
            <a:rPr lang="en-US" sz="1600" spc="-10" dirty="0">
              <a:latin typeface="Roboto" panose="02000000000000000000" pitchFamily="2" charset="0"/>
              <a:ea typeface="Roboto" panose="02000000000000000000" pitchFamily="2" charset="0"/>
              <a:cs typeface="Roboto" panose="02000000000000000000" pitchFamily="2" charset="0"/>
            </a:rPr>
            <a:t>conferences)</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87C02CDD-F4CA-47E0-9CF0-4E0C16C0C8E6}" type="par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B7804209-ED4B-4C39-9BBB-1DC62E47EA78}" type="sib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a:solidFill>
          <a:srgbClr val="0099CC"/>
        </a:solidFill>
      </dgm:spPr>
    </dgm:pt>
    <dgm:pt modelId="{D6F0A526-3694-4A0A-87F3-EADDA943755E}" type="pres">
      <dgm:prSet presAssocID="{73C082A9-E891-4DB8-AEA9-C3C2E9D9FFDE}" presName="quad1" presStyleLbl="node1" presStyleIdx="0" presStyleCnt="4" custScaleX="110356">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22073" custLinFactNeighborY="-479">
        <dgm:presLayoutVars>
          <dgm:chMax val="0"/>
          <dgm:chPref val="0"/>
          <dgm:bulletEnabled val="1"/>
        </dgm:presLayoutVars>
      </dgm:prSet>
      <dgm:spPr/>
    </dgm:pt>
  </dgm:ptLst>
  <dgm:cxnLst>
    <dgm:cxn modelId="{BA3B1019-3E76-4C33-A53D-ABE4F060548E}" type="presOf" srcId="{0F386053-B0AB-440E-82F9-F006657DAD13}" destId="{AD360B07-2A6A-40C4-BA6D-FF67FC09E613}" srcOrd="0" destOrd="0" presId="urn:microsoft.com/office/officeart/2005/8/layout/matrix3"/>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20C9CF79-EA88-4B01-BFF1-8B445091F797}" type="presOf" srcId="{DC9BD3C3-1345-44D9-A9A2-E7DFB50CE9EB}" destId="{F2E1F61A-134B-48CA-8569-5099CF4D2E25}" srcOrd="0" destOrd="0" presId="urn:microsoft.com/office/officeart/2005/8/layout/matrix3"/>
    <dgm:cxn modelId="{DBB7FC7A-6DE6-40F0-A4CA-3066E36F6BE3}" type="presOf" srcId="{07619590-34A7-40B3-BBF9-5EA9AB37895C}" destId="{9920944F-D1EC-4CE9-8151-90A93DA60298}"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a:solidFill>
          <a:srgbClr val="BC8FDD"/>
        </a:solidFill>
      </dgm:spPr>
      <dgm:t>
        <a:bodyPr/>
        <a:lstStyle/>
        <a:p>
          <a:r>
            <a:rPr lang="el-GR" sz="1400" spc="-10" dirty="0">
              <a:latin typeface="Roboto" panose="02000000000000000000" pitchFamily="2" charset="0"/>
              <a:ea typeface="Roboto" panose="02000000000000000000" pitchFamily="2" charset="0"/>
              <a:cs typeface="Roboto" panose="02000000000000000000" pitchFamily="2" charset="0"/>
            </a:rPr>
            <a:t>Μπορεί να αφορά οποιονδήποτε κλάδο Σπουδών και να  πραγματοποιηθεί σε μικτή μορφή (συνδυασμός φυσικής και διαδικτυακής διδασκαλίας)</a:t>
          </a:r>
          <a:r>
            <a:rPr lang="en-US" sz="1400" spc="-10" dirty="0">
              <a:latin typeface="Roboto" panose="02000000000000000000" pitchFamily="2" charset="0"/>
              <a:ea typeface="Roboto" panose="02000000000000000000" pitchFamily="2" charset="0"/>
              <a:cs typeface="Roboto" panose="02000000000000000000" pitchFamily="2" charset="0"/>
            </a:rPr>
            <a:t>/ Staff week. </a:t>
          </a:r>
          <a:endPar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4EBC4175-75EF-42FB-8A2B-5B04535DC408}" type="par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62E11B44-4DB2-40B2-AFDF-9F539D8BF60F}" type="sib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C9BD3C3-1345-44D9-A9A2-E7DFB50CE9EB}">
      <dgm:prSet phldrT="[Text]" custT="1"/>
      <dgm:spPr>
        <a:solidFill>
          <a:schemeClr val="accent2"/>
        </a:solidFill>
      </dgm:spPr>
      <dgm:t>
        <a:bodyPr/>
        <a:lstStyle/>
        <a:p>
          <a:r>
            <a:rPr lang="el-GR" sz="1400" spc="-10" dirty="0">
              <a:latin typeface="Roboto" panose="02000000000000000000" pitchFamily="2" charset="0"/>
              <a:ea typeface="Roboto" panose="02000000000000000000" pitchFamily="2" charset="0"/>
              <a:cs typeface="Roboto" panose="02000000000000000000" pitchFamily="2" charset="0"/>
            </a:rPr>
            <a:t>Μπορεί να έχουν τη μορφή σκιώδους εργασίας/</a:t>
          </a:r>
          <a:r>
            <a:rPr lang="el-GR" sz="1400" spc="-10" dirty="0" err="1">
              <a:latin typeface="Roboto" panose="02000000000000000000" pitchFamily="2" charset="0"/>
              <a:ea typeface="Roboto" panose="02000000000000000000" pitchFamily="2" charset="0"/>
              <a:cs typeface="Roboto" panose="02000000000000000000" pitchFamily="2" charset="0"/>
            </a:rPr>
            <a:t>Job</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Shadowing</a:t>
          </a:r>
          <a:r>
            <a:rPr lang="el-GR" sz="1400" spc="-10" dirty="0">
              <a:latin typeface="Roboto" panose="02000000000000000000" pitchFamily="2" charset="0"/>
              <a:ea typeface="Roboto" panose="02000000000000000000" pitchFamily="2" charset="0"/>
              <a:cs typeface="Roboto" panose="02000000000000000000" pitchFamily="2" charset="0"/>
            </a:rPr>
            <a:t>. </a:t>
          </a:r>
          <a:endPar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89A5AE7-2E87-436A-AD49-C1B1B1643A56}" type="par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B73B1C1-30C9-4FB4-A4EE-5FF6449B59ED}" type="sib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7619590-34A7-40B3-BBF9-5EA9AB37895C}">
      <dgm:prSet phldrT="[Text]" custT="1"/>
      <dgm:spPr>
        <a:solidFill>
          <a:schemeClr val="accent6"/>
        </a:solidFill>
      </dgm:spPr>
      <dgm:t>
        <a:bodyPr/>
        <a:lstStyle/>
        <a:p>
          <a:r>
            <a:rPr lang="el-GR" sz="1400" spc="-10" dirty="0">
              <a:latin typeface="Roboto" panose="02000000000000000000" pitchFamily="2" charset="0"/>
              <a:ea typeface="Roboto" panose="02000000000000000000" pitchFamily="2" charset="0"/>
              <a:cs typeface="Roboto" panose="02000000000000000000" pitchFamily="2" charset="0"/>
            </a:rPr>
            <a:t>Οι κινητικότητές πρέπει να συνδέονται είτε με το πλάνο προσωπικής και επαγγελματικής ανάπτυξης του συμμετέχοντα (</a:t>
          </a:r>
          <a:r>
            <a:rPr lang="en-US" sz="1400" spc="-10" dirty="0">
              <a:latin typeface="Roboto" panose="02000000000000000000" pitchFamily="2" charset="0"/>
              <a:ea typeface="Roboto" panose="02000000000000000000" pitchFamily="2" charset="0"/>
              <a:cs typeface="Roboto" panose="02000000000000000000" pitchFamily="2" charset="0"/>
            </a:rPr>
            <a:t>STA)</a:t>
          </a:r>
          <a:r>
            <a:rPr lang="el-GR" sz="1400" spc="-10" dirty="0">
              <a:latin typeface="Roboto" panose="02000000000000000000" pitchFamily="2" charset="0"/>
              <a:ea typeface="Roboto" panose="02000000000000000000" pitchFamily="2" charset="0"/>
              <a:cs typeface="Roboto" panose="02000000000000000000" pitchFamily="2" charset="0"/>
            </a:rPr>
            <a:t> ή να σχετίζονται με τις καθημερινές εργασίες του συμμετέχοντα στο δικό του ΙΤΕ</a:t>
          </a:r>
          <a:r>
            <a:rPr lang="en-US" sz="1400" spc="-10" dirty="0">
              <a:latin typeface="Roboto" panose="02000000000000000000" pitchFamily="2" charset="0"/>
              <a:ea typeface="Roboto" panose="02000000000000000000" pitchFamily="2" charset="0"/>
              <a:cs typeface="Roboto" panose="02000000000000000000" pitchFamily="2" charset="0"/>
            </a:rPr>
            <a:t> (STT).</a:t>
          </a:r>
          <a:endParaRPr lang="en-GB" sz="1400" u="none"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61EEFB0-AF87-4B51-AE0A-07F986F12DA5}" type="par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311A158F-1BBA-4EF6-BA38-A5E2FAFA2E50}" type="sib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F386053-B0AB-440E-82F9-F006657DAD13}">
      <dgm:prSet phldrT="[Text]" custT="1"/>
      <dgm:spPr>
        <a:solidFill>
          <a:schemeClr val="accent4"/>
        </a:solidFill>
      </dgm:spPr>
      <dgm:t>
        <a:bodyPr/>
        <a:lstStyle/>
        <a:p>
          <a:r>
            <a:rPr lang="el-GR" sz="1600" spc="-10" dirty="0">
              <a:latin typeface="Roboto" panose="02000000000000000000" pitchFamily="2" charset="0"/>
              <a:ea typeface="Roboto" panose="02000000000000000000" pitchFamily="2" charset="0"/>
              <a:cs typeface="Roboto" panose="02000000000000000000" pitchFamily="2" charset="0"/>
            </a:rPr>
            <a:t>Αποκλείονται τα συνέδρια (</a:t>
          </a:r>
          <a:r>
            <a:rPr lang="en-US" sz="1600" spc="-10" dirty="0">
              <a:latin typeface="Roboto" panose="02000000000000000000" pitchFamily="2" charset="0"/>
              <a:ea typeface="Roboto" panose="02000000000000000000" pitchFamily="2" charset="0"/>
              <a:cs typeface="Roboto" panose="02000000000000000000" pitchFamily="2" charset="0"/>
            </a:rPr>
            <a:t>conferences)</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87C02CDD-F4CA-47E0-9CF0-4E0C16C0C8E6}" type="par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B7804209-ED4B-4C39-9BBB-1DC62E47EA78}" type="sib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a:solidFill>
          <a:srgbClr val="0099CC"/>
        </a:solidFill>
      </dgm:spPr>
    </dgm:pt>
    <dgm:pt modelId="{D6F0A526-3694-4A0A-87F3-EADDA943755E}" type="pres">
      <dgm:prSet presAssocID="{73C082A9-E891-4DB8-AEA9-C3C2E9D9FFDE}" presName="quad1" presStyleLbl="node1" presStyleIdx="0" presStyleCnt="4" custScaleX="110356">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22073" custLinFactNeighborY="-479">
        <dgm:presLayoutVars>
          <dgm:chMax val="0"/>
          <dgm:chPref val="0"/>
          <dgm:bulletEnabled val="1"/>
        </dgm:presLayoutVars>
      </dgm:prSet>
      <dgm:spPr/>
    </dgm:pt>
  </dgm:ptLst>
  <dgm:cxnLst>
    <dgm:cxn modelId="{BA3B1019-3E76-4C33-A53D-ABE4F060548E}" type="presOf" srcId="{0F386053-B0AB-440E-82F9-F006657DAD13}" destId="{AD360B07-2A6A-40C4-BA6D-FF67FC09E613}" srcOrd="0" destOrd="0" presId="urn:microsoft.com/office/officeart/2005/8/layout/matrix3"/>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20C9CF79-EA88-4B01-BFF1-8B445091F797}" type="presOf" srcId="{DC9BD3C3-1345-44D9-A9A2-E7DFB50CE9EB}" destId="{F2E1F61A-134B-48CA-8569-5099CF4D2E25}" srcOrd="0" destOrd="0" presId="urn:microsoft.com/office/officeart/2005/8/layout/matrix3"/>
    <dgm:cxn modelId="{DBB7FC7A-6DE6-40F0-A4CA-3066E36F6BE3}" type="presOf" srcId="{07619590-34A7-40B3-BBF9-5EA9AB37895C}" destId="{9920944F-D1EC-4CE9-8151-90A93DA60298}"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8F047A-598D-4812-98E9-D8E14A60B0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E3F8DF1-9741-4B09-8296-C78517BBB32B}">
      <dgm:prSet phldrT="[Text]" phldr="0" custT="1"/>
      <dgm:spPr>
        <a:solidFill>
          <a:srgbClr val="16A3B4"/>
        </a:solidFill>
      </dgm:spPr>
      <dgm:t>
        <a:bodyPr/>
        <a:lstStyle/>
        <a:p>
          <a:r>
            <a:rPr lang="el-GR" sz="1300" b="1" dirty="0">
              <a:latin typeface="Roboto" panose="02000000000000000000" pitchFamily="2" charset="0"/>
              <a:ea typeface="Roboto" panose="02000000000000000000" pitchFamily="2" charset="0"/>
              <a:cs typeface="Roboto" panose="02000000000000000000" pitchFamily="2" charset="0"/>
            </a:rPr>
            <a:t>1. Ποιότητα του σχεδιασμού και του καθεστώτος συνεργασίας</a:t>
          </a: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56937C3D-E3DE-463F-BCDF-C8BE5DFEA06A}" type="parTrans" cxnId="{0B126092-703D-416A-88F3-D03A71C0A5D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C22F25A6-6A90-4178-B018-C5C435F6A193}" type="sibTrans" cxnId="{0B126092-703D-416A-88F3-D03A71C0A5D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EB1B2B0-471C-41F9-A354-CE87CE430C4A}">
      <dgm:prSet phldrT="[Text]" custT="1"/>
      <dgm:spPr>
        <a:solidFill>
          <a:srgbClr val="DAF6FA">
            <a:alpha val="90000"/>
          </a:srgbClr>
        </a:solidFill>
      </dgm:spPr>
      <dgm:t>
        <a:bodyPr/>
        <a:lstStyle/>
        <a:p>
          <a:pPr>
            <a:buFont typeface="Wingdings" panose="05000000000000000000" pitchFamily="2" charset="2"/>
            <a:buChar char="Ø"/>
          </a:pPr>
          <a:r>
            <a:rPr lang="en-US" sz="130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Σαφήνεια στην περιγραφή </a:t>
          </a:r>
          <a:r>
            <a:rPr lang="el-GR" sz="1300" b="1" dirty="0">
              <a:latin typeface="Roboto" panose="02000000000000000000" pitchFamily="2" charset="0"/>
              <a:ea typeface="Roboto" panose="02000000000000000000" pitchFamily="2" charset="0"/>
              <a:cs typeface="Roboto" panose="02000000000000000000" pitchFamily="2" charset="0"/>
            </a:rPr>
            <a:t>των αρμοδιοτήτων, των ρόλων και των καθηκόντων μεταξύ των εταίρων. </a:t>
          </a: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4CF124FF-2CD7-467C-8136-B8EA543938BB}" type="parTrans" cxnId="{15CA7965-91A5-4CDD-A61C-C4DAAC2E6608}">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9B868CE3-07E6-4045-9010-02362B9D4BB9}" type="sibTrans" cxnId="{15CA7965-91A5-4CDD-A61C-C4DAAC2E6608}">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DDFC687D-64BE-465B-8C8A-B62703E9DF8A}">
      <dgm:prSet phldrT="[Text]" phldr="0" custT="1"/>
      <dgm:spPr>
        <a:solidFill>
          <a:srgbClr val="EB701D"/>
        </a:solidFill>
      </dgm:spPr>
      <dgm:t>
        <a:bodyPr/>
        <a:lstStyle/>
        <a:p>
          <a:r>
            <a:rPr lang="el-GR" sz="1300" b="1" dirty="0">
              <a:latin typeface="Roboto" panose="02000000000000000000" pitchFamily="2" charset="0"/>
              <a:ea typeface="Roboto" panose="02000000000000000000" pitchFamily="2" charset="0"/>
              <a:cs typeface="Roboto" panose="02000000000000000000" pitchFamily="2" charset="0"/>
            </a:rPr>
            <a:t>2. Συνάφεια της Στρατηγικής</a:t>
          </a: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CF15B895-F4ED-499C-8AFF-A6793B408ABF}" type="parTrans" cxnId="{180EB9B1-5408-470B-8C17-B694DC70B0B2}">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1F067904-4A9A-406E-B588-88C3D1C01D4A}" type="sibTrans" cxnId="{180EB9B1-5408-470B-8C17-B694DC70B0B2}">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39A2C720-8F7B-4366-A57C-CDA9B6B1C1CE}">
      <dgm:prSet phldrT="[Text]" custT="1"/>
      <dgm:spPr>
        <a:solidFill>
          <a:schemeClr val="accent2">
            <a:lumMod val="20000"/>
            <a:lumOff val="80000"/>
            <a:alpha val="90000"/>
          </a:schemeClr>
        </a:solidFill>
      </dgm:spPr>
      <dgm:t>
        <a:bodyPr/>
        <a:lstStyle/>
        <a:p>
          <a:pPr>
            <a:buFont typeface="Wingdings" panose="05000000000000000000" pitchFamily="2" charset="2"/>
            <a:buChar char="Ø"/>
          </a:pPr>
          <a:r>
            <a:rPr lang="el-GR" sz="1300" dirty="0">
              <a:latin typeface="Roboto" panose="02000000000000000000" pitchFamily="2" charset="0"/>
              <a:ea typeface="Roboto" panose="02000000000000000000" pitchFamily="2" charset="0"/>
              <a:cs typeface="Roboto" panose="02000000000000000000" pitchFamily="2" charset="0"/>
            </a:rPr>
            <a:t> Συνάφεια σχεδίου με τη </a:t>
          </a:r>
          <a:r>
            <a:rPr lang="el-GR" sz="1300" b="1" dirty="0">
              <a:latin typeface="Roboto" panose="02000000000000000000" pitchFamily="2" charset="0"/>
              <a:ea typeface="Roboto" panose="02000000000000000000" pitchFamily="2" charset="0"/>
              <a:cs typeface="Roboto" panose="02000000000000000000" pitchFamily="2" charset="0"/>
            </a:rPr>
            <a:t>στρατηγική διεθνοποίησης </a:t>
          </a:r>
          <a:r>
            <a:rPr lang="el-GR" sz="1300" dirty="0">
              <a:latin typeface="Roboto" panose="02000000000000000000" pitchFamily="2" charset="0"/>
              <a:ea typeface="Roboto" panose="02000000000000000000" pitchFamily="2" charset="0"/>
              <a:cs typeface="Roboto" panose="02000000000000000000" pitchFamily="2" charset="0"/>
            </a:rPr>
            <a:t>των εμπλεκόμενων ανώτατων</a:t>
          </a:r>
          <a:r>
            <a:rPr lang="en-US" sz="1300" dirty="0">
              <a:latin typeface="Roboto" panose="02000000000000000000" pitchFamily="2" charset="0"/>
              <a:ea typeface="Roboto" panose="02000000000000000000" pitchFamily="2" charset="0"/>
              <a:cs typeface="Roboto" panose="02000000000000000000" pitchFamily="2" charset="0"/>
            </a:rPr>
            <a:t> AEI.</a:t>
          </a:r>
        </a:p>
      </dgm:t>
    </dgm:pt>
    <dgm:pt modelId="{29B6729F-209F-407C-81A0-E381EB202C7B}" type="parTrans" cxnId="{73AB9643-B04D-4829-BCA5-BBF4E12F5A86}">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95672E2-E1A8-40D2-A56A-0BC2740E797A}" type="sibTrans" cxnId="{73AB9643-B04D-4829-BCA5-BBF4E12F5A86}">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F32F8F72-330B-43FE-8575-BEF5E8CBA934}">
      <dgm:prSet phldrT="[Text]" phldr="0" custT="1"/>
      <dgm:spPr>
        <a:solidFill>
          <a:srgbClr val="80C535"/>
        </a:solidFill>
      </dgm:spPr>
      <dgm:t>
        <a:bodyPr/>
        <a:lstStyle/>
        <a:p>
          <a:r>
            <a:rPr lang="el-GR" sz="1300" b="1" dirty="0">
              <a:latin typeface="Roboto" panose="02000000000000000000" pitchFamily="2" charset="0"/>
              <a:ea typeface="Roboto" panose="02000000000000000000" pitchFamily="2" charset="0"/>
              <a:cs typeface="Roboto" panose="02000000000000000000" pitchFamily="2" charset="0"/>
            </a:rPr>
            <a:t>3. Αντίκτυπος και Διάδοση</a:t>
          </a: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E507CFD1-DC7B-41D4-9A34-5902D6663ED6}" type="parTrans" cxnId="{D9271C07-57CA-4CF5-9B5F-9058E869BA5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88C2D0BF-0833-4C68-8AB2-1C79FA196A78}" type="sibTrans" cxnId="{D9271C07-57CA-4CF5-9B5F-9058E869BA5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1B425D42-57E3-448F-9754-58C5166E44E9}">
      <dgm:prSet phldrT="[Text]" custT="1"/>
      <dgm:spPr>
        <a:solidFill>
          <a:schemeClr val="accent6">
            <a:lumMod val="20000"/>
            <a:lumOff val="80000"/>
            <a:alpha val="90000"/>
          </a:schemeClr>
        </a:solidFill>
      </dgm:spPr>
      <dgm:t>
        <a:bodyPr/>
        <a:lstStyle/>
        <a:p>
          <a:pPr>
            <a:buFont typeface="Wingdings" panose="05000000000000000000" pitchFamily="2" charset="2"/>
            <a:buChar char="Ø"/>
          </a:pPr>
          <a:r>
            <a:rPr lang="el-GR" sz="1300" b="1" dirty="0">
              <a:latin typeface="Roboto" panose="02000000000000000000" pitchFamily="2" charset="0"/>
              <a:ea typeface="Roboto" panose="02000000000000000000" pitchFamily="2" charset="0"/>
              <a:cs typeface="Roboto" panose="02000000000000000000" pitchFamily="2" charset="0"/>
            </a:rPr>
            <a:t> Πιθανός αντίκτυπος </a:t>
          </a:r>
          <a:r>
            <a:rPr lang="el-GR" sz="1300" dirty="0">
              <a:latin typeface="Roboto" panose="02000000000000000000" pitchFamily="2" charset="0"/>
              <a:ea typeface="Roboto" panose="02000000000000000000" pitchFamily="2" charset="0"/>
              <a:cs typeface="Roboto" panose="02000000000000000000" pitchFamily="2" charset="0"/>
            </a:rPr>
            <a:t>του σχεδίου στους συμμετέχοντες, στους αιτούντες, και στους οργανισμούς-εταίρους, σε τοπικό, περιφερειακό και εθνικό επίπεδο.</a:t>
          </a:r>
          <a:endParaRPr lang="en-US" sz="1300" dirty="0">
            <a:latin typeface="Roboto" panose="02000000000000000000" pitchFamily="2" charset="0"/>
            <a:ea typeface="Roboto" panose="02000000000000000000" pitchFamily="2" charset="0"/>
            <a:cs typeface="Roboto" panose="02000000000000000000" pitchFamily="2" charset="0"/>
          </a:endParaRPr>
        </a:p>
      </dgm:t>
    </dgm:pt>
    <dgm:pt modelId="{F8909A6D-494E-4670-9824-D14D6408B0D6}" type="parTrans" cxnId="{36484346-9459-4473-857D-5E0E3C9FD909}">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0D819C2A-3721-40E6-872F-9F0A6B8588EA}" type="sibTrans" cxnId="{36484346-9459-4473-857D-5E0E3C9FD909}">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B10627C8-2C6C-416F-AE1C-AB0A758E6F1D}">
      <dgm:prSet phldrT="[Text]" custT="1"/>
      <dgm:spPr>
        <a:solidFill>
          <a:srgbClr val="DAF6FA">
            <a:alpha val="90000"/>
          </a:srgbClr>
        </a:solidFill>
      </dgm:spPr>
      <dgm:t>
        <a:bodyPr/>
        <a:lstStyle/>
        <a:p>
          <a:pPr>
            <a:buFont typeface="Wingdings" panose="05000000000000000000" pitchFamily="2" charset="2"/>
            <a:buChar char="Ø"/>
          </a:pPr>
          <a:r>
            <a:rPr lang="en-US" sz="1300" dirty="0">
              <a:latin typeface="Roboto" panose="02000000000000000000" pitchFamily="2" charset="0"/>
              <a:ea typeface="Roboto" panose="02000000000000000000" pitchFamily="2" charset="0"/>
              <a:cs typeface="Roboto" panose="02000000000000000000" pitchFamily="2" charset="0"/>
            </a:rPr>
            <a:t> </a:t>
          </a:r>
          <a:r>
            <a:rPr lang="el-GR" sz="1300" b="0" dirty="0">
              <a:latin typeface="Roboto" panose="02000000000000000000" pitchFamily="2" charset="0"/>
              <a:ea typeface="Roboto" panose="02000000000000000000" pitchFamily="2" charset="0"/>
              <a:cs typeface="Roboto" panose="02000000000000000000" pitchFamily="2" charset="0"/>
            </a:rPr>
            <a:t>Συνάφεια με τον </a:t>
          </a:r>
          <a:r>
            <a:rPr lang="el-GR" sz="1300" b="1" dirty="0">
              <a:latin typeface="Roboto" panose="02000000000000000000" pitchFamily="2" charset="0"/>
              <a:ea typeface="Roboto" panose="02000000000000000000" pitchFamily="2" charset="0"/>
              <a:cs typeface="Roboto" panose="02000000000000000000" pitchFamily="2" charset="0"/>
            </a:rPr>
            <a:t>σεβασμό και την προώθηση των κοινών αξιών της ΕΕ</a:t>
          </a:r>
          <a:r>
            <a:rPr lang="en-US" sz="1300" b="1" dirty="0">
              <a:latin typeface="Roboto" panose="02000000000000000000" pitchFamily="2" charset="0"/>
              <a:ea typeface="Roboto" panose="02000000000000000000" pitchFamily="2" charset="0"/>
              <a:cs typeface="Roboto" panose="02000000000000000000" pitchFamily="2" charset="0"/>
            </a:rPr>
            <a:t>.</a:t>
          </a:r>
        </a:p>
      </dgm:t>
    </dgm:pt>
    <dgm:pt modelId="{654663C2-00E7-4936-AED4-109F35ED4C11}" type="parTrans" cxnId="{53DAA790-E311-4579-96DD-677EC1B342FE}">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737B1EA3-FBA0-48DF-A037-0DC85F221E6C}" type="sibTrans" cxnId="{53DAA790-E311-4579-96DD-677EC1B342FE}">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C43CDC51-1F4C-46D0-AD3F-5CC823588D1A}">
      <dgm:prSet phldrT="[Text]" custT="1"/>
      <dgm:spPr>
        <a:solidFill>
          <a:schemeClr val="accent2">
            <a:lumMod val="20000"/>
            <a:lumOff val="80000"/>
            <a:alpha val="90000"/>
          </a:schemeClr>
        </a:solidFill>
      </dgm:spPr>
      <dgm:t>
        <a:bodyPr/>
        <a:lstStyle/>
        <a:p>
          <a:pPr>
            <a:buFont typeface="Wingdings" panose="05000000000000000000" pitchFamily="2" charset="2"/>
            <a:buChar char="Ø"/>
          </a:pPr>
          <a:r>
            <a:rPr lang="el-GR" sz="1300" dirty="0">
              <a:latin typeface="Roboto" panose="02000000000000000000" pitchFamily="2" charset="0"/>
              <a:ea typeface="Roboto" panose="02000000000000000000" pitchFamily="2" charset="0"/>
              <a:cs typeface="Roboto" panose="02000000000000000000" pitchFamily="2" charset="0"/>
            </a:rPr>
            <a:t>Σκεπτικό στόχευσης συνεργασίας με ΑΕΙ/οργανισμούς σε </a:t>
          </a:r>
          <a:r>
            <a:rPr lang="el-GR" sz="1300" b="1" dirty="0">
              <a:latin typeface="Roboto" panose="02000000000000000000" pitchFamily="2" charset="0"/>
              <a:ea typeface="Roboto" panose="02000000000000000000" pitchFamily="2" charset="0"/>
              <a:cs typeface="Roboto" panose="02000000000000000000" pitchFamily="2" charset="0"/>
            </a:rPr>
            <a:t>συγκεκριμένες χώρες στην περιοχή-εταίρο.</a:t>
          </a: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CA87E585-2D05-4D90-B4D1-AC72B1DAE38A}" type="parTrans" cxnId="{2FF6D20A-C559-4105-96B2-602DEF652AB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9ECDEAF0-2AF9-4945-A445-A58B39F76222}" type="sibTrans" cxnId="{2FF6D20A-C559-4105-96B2-602DEF652AB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B70FC66E-E072-4D24-8F13-B7B025F2C01F}">
      <dgm:prSet phldrT="[Text]" custT="1"/>
      <dgm:spPr>
        <a:solidFill>
          <a:schemeClr val="accent6">
            <a:lumMod val="20000"/>
            <a:lumOff val="80000"/>
            <a:alpha val="90000"/>
          </a:schemeClr>
        </a:solidFill>
      </dgm:spPr>
      <dgm:t>
        <a:bodyPr/>
        <a:lstStyle/>
        <a:p>
          <a:pPr>
            <a:buFont typeface="Wingdings" panose="05000000000000000000" pitchFamily="2" charset="2"/>
            <a:buChar char="Ø"/>
          </a:pPr>
          <a:r>
            <a:rPr lang="el-GR" sz="1300" b="1" dirty="0">
              <a:latin typeface="Roboto" panose="02000000000000000000" pitchFamily="2" charset="0"/>
              <a:ea typeface="Roboto" panose="02000000000000000000" pitchFamily="2" charset="0"/>
              <a:cs typeface="Roboto" panose="02000000000000000000" pitchFamily="2" charset="0"/>
            </a:rPr>
            <a:t> Ποιότητα </a:t>
          </a:r>
          <a:r>
            <a:rPr lang="el-GR" sz="1300" dirty="0">
              <a:latin typeface="Roboto" panose="02000000000000000000" pitchFamily="2" charset="0"/>
              <a:ea typeface="Roboto" panose="02000000000000000000" pitchFamily="2" charset="0"/>
              <a:cs typeface="Roboto" panose="02000000000000000000" pitchFamily="2" charset="0"/>
            </a:rPr>
            <a:t>των μέτρων που αποσκοπούν στη διάδοση των αποτελεσμάτων του σχεδίου</a:t>
          </a:r>
          <a:endParaRPr lang="en-US" sz="1300" dirty="0">
            <a:latin typeface="Roboto" panose="02000000000000000000" pitchFamily="2" charset="0"/>
            <a:ea typeface="Roboto" panose="02000000000000000000" pitchFamily="2" charset="0"/>
            <a:cs typeface="Roboto" panose="02000000000000000000" pitchFamily="2" charset="0"/>
          </a:endParaRPr>
        </a:p>
      </dgm:t>
    </dgm:pt>
    <dgm:pt modelId="{CACC3CA5-41D5-44CB-AA90-9951604A2CE7}" type="parTrans" cxnId="{A3FDBE4A-8CCE-46E8-9B25-CD1E676F8DE2}">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D56604AC-0013-4152-8193-792D15E9FA43}" type="sibTrans" cxnId="{A3FDBE4A-8CCE-46E8-9B25-CD1E676F8DE2}">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E4E5E2BB-C283-4E54-AE01-5564292075E1}">
      <dgm:prSet phldrT="[Text]" custT="1"/>
      <dgm:spPr>
        <a:solidFill>
          <a:srgbClr val="DAF6FA">
            <a:alpha val="90000"/>
          </a:srgbClr>
        </a:solidFill>
      </dgm:spPr>
      <dgm:t>
        <a:bodyPr/>
        <a:lstStyle/>
        <a:p>
          <a:pPr>
            <a:buFont typeface="Wingdings" panose="05000000000000000000" pitchFamily="2" charset="2"/>
            <a:buChar char="Ø"/>
          </a:pPr>
          <a:r>
            <a:rPr lang="el-GR" sz="1300" b="1" dirty="0">
              <a:latin typeface="Roboto" panose="02000000000000000000" pitchFamily="2" charset="0"/>
              <a:ea typeface="Roboto" panose="02000000000000000000" pitchFamily="2" charset="0"/>
              <a:cs typeface="Roboto" panose="02000000000000000000" pitchFamily="2" charset="0"/>
            </a:rPr>
            <a:t> Πληρότητα και η ποιότητα </a:t>
          </a:r>
          <a:r>
            <a:rPr lang="el-GR" sz="1300" dirty="0">
              <a:latin typeface="Roboto" panose="02000000000000000000" pitchFamily="2" charset="0"/>
              <a:ea typeface="Roboto" panose="02000000000000000000" pitchFamily="2" charset="0"/>
              <a:cs typeface="Roboto" panose="02000000000000000000" pitchFamily="2" charset="0"/>
            </a:rPr>
            <a:t>των διαδικασιών επιλογής των συμμετεχόντων, η στήριξη που τους παρέχεται και η αναγνώριση της περιόδου κινητικότητας των συμμετεχόντων</a:t>
          </a:r>
          <a:r>
            <a:rPr lang="en-US" sz="1300" dirty="0">
              <a:latin typeface="Roboto" panose="02000000000000000000" pitchFamily="2" charset="0"/>
              <a:ea typeface="Roboto" panose="02000000000000000000" pitchFamily="2" charset="0"/>
              <a:cs typeface="Roboto" panose="02000000000000000000" pitchFamily="2" charset="0"/>
            </a:rPr>
            <a:t>.</a:t>
          </a:r>
        </a:p>
      </dgm:t>
    </dgm:pt>
    <dgm:pt modelId="{868CC178-03E2-4A55-814A-FDC88BF5A51B}" type="parTrans" cxnId="{71B19BF9-F167-4F8A-9CF6-2A717E1E904A}">
      <dgm:prSet/>
      <dgm:spPr/>
      <dgm:t>
        <a:bodyPr/>
        <a:lstStyle/>
        <a:p>
          <a:endParaRPr lang="en-US"/>
        </a:p>
      </dgm:t>
    </dgm:pt>
    <dgm:pt modelId="{AA4937AA-F769-44D1-AB50-052DE5940FC3}" type="sibTrans" cxnId="{71B19BF9-F167-4F8A-9CF6-2A717E1E904A}">
      <dgm:prSet/>
      <dgm:spPr/>
      <dgm:t>
        <a:bodyPr/>
        <a:lstStyle/>
        <a:p>
          <a:endParaRPr lang="en-US"/>
        </a:p>
      </dgm:t>
    </dgm:pt>
    <dgm:pt modelId="{74DCC655-ECC1-49E8-B0E3-67D5FFE8D2A3}">
      <dgm:prSet phldrT="[Text]" custT="1"/>
      <dgm:spPr>
        <a:solidFill>
          <a:srgbClr val="DAF6FA">
            <a:alpha val="90000"/>
          </a:srgbClr>
        </a:solidFill>
      </dgm:spPr>
      <dgm:t>
        <a:bodyPr/>
        <a:lstStyle/>
        <a:p>
          <a:pPr>
            <a:buFont typeface="Wingdings" panose="05000000000000000000" pitchFamily="2" charset="2"/>
            <a:buChar char="Ø"/>
          </a:pP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CFAE6CE6-6C01-4941-8EDA-C97CD8FECB23}" type="parTrans" cxnId="{7C9C9F3A-A184-4ADB-812B-5F28004E705B}">
      <dgm:prSet/>
      <dgm:spPr/>
      <dgm:t>
        <a:bodyPr/>
        <a:lstStyle/>
        <a:p>
          <a:endParaRPr lang="en-US"/>
        </a:p>
      </dgm:t>
    </dgm:pt>
    <dgm:pt modelId="{C381BD38-D706-4664-949D-6C7EEC86F14E}" type="sibTrans" cxnId="{7C9C9F3A-A184-4ADB-812B-5F28004E705B}">
      <dgm:prSet/>
      <dgm:spPr/>
      <dgm:t>
        <a:bodyPr/>
        <a:lstStyle/>
        <a:p>
          <a:endParaRPr lang="en-US"/>
        </a:p>
      </dgm:t>
    </dgm:pt>
    <dgm:pt modelId="{55C1B339-B051-4CF4-A927-B04E8F0FD572}">
      <dgm:prSet phldrT="[Text]" custT="1"/>
      <dgm:spPr>
        <a:solidFill>
          <a:srgbClr val="DAF6FA">
            <a:alpha val="90000"/>
          </a:srgbClr>
        </a:solidFill>
      </dgm:spPr>
      <dgm:t>
        <a:bodyPr/>
        <a:lstStyle/>
        <a:p>
          <a:pPr>
            <a:buFont typeface="Wingdings" panose="05000000000000000000" pitchFamily="2" charset="2"/>
            <a:buChar char="Ø"/>
          </a:pP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A5B5BEE4-A25E-4D54-B74B-E211AE6064DC}" type="parTrans" cxnId="{DCBEF2E2-17CE-4E25-AA62-A22D8A8BC9A8}">
      <dgm:prSet/>
      <dgm:spPr/>
      <dgm:t>
        <a:bodyPr/>
        <a:lstStyle/>
        <a:p>
          <a:endParaRPr lang="en-US"/>
        </a:p>
      </dgm:t>
    </dgm:pt>
    <dgm:pt modelId="{6D572EB5-91DA-408E-A7FC-DCA75E9D3F7B}" type="sibTrans" cxnId="{DCBEF2E2-17CE-4E25-AA62-A22D8A8BC9A8}">
      <dgm:prSet/>
      <dgm:spPr/>
      <dgm:t>
        <a:bodyPr/>
        <a:lstStyle/>
        <a:p>
          <a:endParaRPr lang="en-US"/>
        </a:p>
      </dgm:t>
    </dgm:pt>
    <dgm:pt modelId="{CF95EBD1-27E7-47CC-8383-D987AA9C26F6}">
      <dgm:prSet phldrT="[Text]" custT="1"/>
      <dgm:spPr>
        <a:solidFill>
          <a:schemeClr val="accent2">
            <a:lumMod val="20000"/>
            <a:lumOff val="80000"/>
            <a:alpha val="90000"/>
          </a:schemeClr>
        </a:solidFill>
      </dgm:spPr>
      <dgm:t>
        <a:bodyPr/>
        <a:lstStyle/>
        <a:p>
          <a:pPr>
            <a:buFont typeface="Wingdings" panose="05000000000000000000" pitchFamily="2" charset="2"/>
            <a:buChar char="Ø"/>
          </a:pPr>
          <a:endParaRPr lang="en-US" sz="1300" dirty="0">
            <a:latin typeface="Roboto" panose="02000000000000000000" pitchFamily="2" charset="0"/>
            <a:ea typeface="Roboto" panose="02000000000000000000" pitchFamily="2" charset="0"/>
            <a:cs typeface="Roboto" panose="02000000000000000000" pitchFamily="2" charset="0"/>
          </a:endParaRPr>
        </a:p>
      </dgm:t>
    </dgm:pt>
    <dgm:pt modelId="{5A17BFB8-B572-483E-A603-1CAD535AB8EA}" type="parTrans" cxnId="{7D821FA3-B582-444B-91F5-775F83C622EE}">
      <dgm:prSet/>
      <dgm:spPr/>
      <dgm:t>
        <a:bodyPr/>
        <a:lstStyle/>
        <a:p>
          <a:endParaRPr lang="en-US"/>
        </a:p>
      </dgm:t>
    </dgm:pt>
    <dgm:pt modelId="{8ECE25D0-AAF3-4870-9004-26659D797FB9}" type="sibTrans" cxnId="{7D821FA3-B582-444B-91F5-775F83C622EE}">
      <dgm:prSet/>
      <dgm:spPr/>
      <dgm:t>
        <a:bodyPr/>
        <a:lstStyle/>
        <a:p>
          <a:endParaRPr lang="en-US"/>
        </a:p>
      </dgm:t>
    </dgm:pt>
    <dgm:pt modelId="{FC382722-8E67-4815-B629-634308165486}">
      <dgm:prSet phldrT="[Text]" custT="1"/>
      <dgm:spPr>
        <a:solidFill>
          <a:schemeClr val="accent2">
            <a:lumMod val="20000"/>
            <a:lumOff val="80000"/>
            <a:alpha val="90000"/>
          </a:schemeClr>
        </a:solidFill>
      </dgm:spPr>
      <dgm:t>
        <a:bodyPr/>
        <a:lstStyle/>
        <a:p>
          <a:pPr>
            <a:buFont typeface="Wingdings" panose="05000000000000000000" pitchFamily="2" charset="2"/>
            <a:buChar char="Ø"/>
          </a:pPr>
          <a:r>
            <a:rPr lang="el-GR" sz="1300" dirty="0">
              <a:latin typeface="Roboto" panose="02000000000000000000" pitchFamily="2" charset="0"/>
              <a:ea typeface="Roboto" panose="02000000000000000000" pitchFamily="2" charset="0"/>
              <a:cs typeface="Roboto" panose="02000000000000000000" pitchFamily="2" charset="0"/>
            </a:rPr>
            <a:t>Σκεπτικό για επιλογής των τύπων κινητικότητας. </a:t>
          </a:r>
          <a:endParaRPr lang="en-US" sz="1300" dirty="0">
            <a:latin typeface="Roboto" panose="02000000000000000000" pitchFamily="2" charset="0"/>
            <a:ea typeface="Roboto" panose="02000000000000000000" pitchFamily="2" charset="0"/>
            <a:cs typeface="Roboto" panose="02000000000000000000" pitchFamily="2" charset="0"/>
          </a:endParaRPr>
        </a:p>
      </dgm:t>
    </dgm:pt>
    <dgm:pt modelId="{1A2565F6-780C-46E5-9CF9-6A64562D9ED6}" type="parTrans" cxnId="{E892FE63-7E3E-4E01-BCF8-2ECC1B7A34B6}">
      <dgm:prSet/>
      <dgm:spPr/>
      <dgm:t>
        <a:bodyPr/>
        <a:lstStyle/>
        <a:p>
          <a:endParaRPr lang="en-US"/>
        </a:p>
      </dgm:t>
    </dgm:pt>
    <dgm:pt modelId="{675E6649-E973-4FD1-9C41-38C3ABCE76E9}" type="sibTrans" cxnId="{E892FE63-7E3E-4E01-BCF8-2ECC1B7A34B6}">
      <dgm:prSet/>
      <dgm:spPr/>
      <dgm:t>
        <a:bodyPr/>
        <a:lstStyle/>
        <a:p>
          <a:endParaRPr lang="en-US"/>
        </a:p>
      </dgm:t>
    </dgm:pt>
    <dgm:pt modelId="{D98F841D-4D88-44C8-AF53-D09F0C3C9DED}">
      <dgm:prSet phldrT="[Text]" custT="1"/>
      <dgm:spPr>
        <a:solidFill>
          <a:schemeClr val="accent2">
            <a:lumMod val="20000"/>
            <a:lumOff val="80000"/>
            <a:alpha val="90000"/>
          </a:schemeClr>
        </a:solidFill>
      </dgm:spPr>
      <dgm:t>
        <a:bodyPr/>
        <a:lstStyle/>
        <a:p>
          <a:pPr>
            <a:buFont typeface="Wingdings" panose="05000000000000000000" pitchFamily="2" charset="2"/>
            <a:buChar char="Ø"/>
          </a:pPr>
          <a:endParaRPr lang="en-US" sz="1300" dirty="0">
            <a:latin typeface="Roboto" panose="02000000000000000000" pitchFamily="2" charset="0"/>
            <a:ea typeface="Roboto" panose="02000000000000000000" pitchFamily="2" charset="0"/>
            <a:cs typeface="Roboto" panose="02000000000000000000" pitchFamily="2" charset="0"/>
          </a:endParaRPr>
        </a:p>
      </dgm:t>
    </dgm:pt>
    <dgm:pt modelId="{084066E7-5EBC-4BCE-B622-51B887E75B58}" type="parTrans" cxnId="{0EBA8CF0-09FF-4198-AEB2-47EF021AE404}">
      <dgm:prSet/>
      <dgm:spPr/>
      <dgm:t>
        <a:bodyPr/>
        <a:lstStyle/>
        <a:p>
          <a:endParaRPr lang="en-US"/>
        </a:p>
      </dgm:t>
    </dgm:pt>
    <dgm:pt modelId="{B6938A92-1E99-4951-A42A-D5F060EC5AF5}" type="sibTrans" cxnId="{0EBA8CF0-09FF-4198-AEB2-47EF021AE404}">
      <dgm:prSet/>
      <dgm:spPr/>
      <dgm:t>
        <a:bodyPr/>
        <a:lstStyle/>
        <a:p>
          <a:endParaRPr lang="en-US"/>
        </a:p>
      </dgm:t>
    </dgm:pt>
    <dgm:pt modelId="{14232ACC-24FB-4845-9EAF-11DA45864367}">
      <dgm:prSet phldrT="[Text]" custT="1"/>
      <dgm:spPr>
        <a:solidFill>
          <a:schemeClr val="accent6">
            <a:lumMod val="20000"/>
            <a:lumOff val="80000"/>
            <a:alpha val="90000"/>
          </a:schemeClr>
        </a:solidFill>
      </dgm:spPr>
      <dgm:t>
        <a:bodyPr/>
        <a:lstStyle/>
        <a:p>
          <a:pPr>
            <a:buFont typeface="Wingdings" panose="05000000000000000000" pitchFamily="2" charset="2"/>
            <a:buChar char="Ø"/>
          </a:pPr>
          <a:endParaRPr lang="en-US" sz="1300" dirty="0">
            <a:latin typeface="Roboto" panose="02000000000000000000" pitchFamily="2" charset="0"/>
            <a:ea typeface="Roboto" panose="02000000000000000000" pitchFamily="2" charset="0"/>
            <a:cs typeface="Roboto" panose="02000000000000000000" pitchFamily="2" charset="0"/>
          </a:endParaRPr>
        </a:p>
      </dgm:t>
    </dgm:pt>
    <dgm:pt modelId="{A790B97F-8944-464B-8B49-0A3AC1E7689D}" type="parTrans" cxnId="{1165BDDB-EEEC-412F-A608-D36A1D51F6E7}">
      <dgm:prSet/>
      <dgm:spPr/>
      <dgm:t>
        <a:bodyPr/>
        <a:lstStyle/>
        <a:p>
          <a:endParaRPr lang="en-US"/>
        </a:p>
      </dgm:t>
    </dgm:pt>
    <dgm:pt modelId="{F8002AF7-5E5E-45DA-AE3B-B4C0AD517FFD}" type="sibTrans" cxnId="{1165BDDB-EEEC-412F-A608-D36A1D51F6E7}">
      <dgm:prSet/>
      <dgm:spPr/>
      <dgm:t>
        <a:bodyPr/>
        <a:lstStyle/>
        <a:p>
          <a:endParaRPr lang="en-US"/>
        </a:p>
      </dgm:t>
    </dgm:pt>
    <dgm:pt modelId="{F29CCDD2-A400-48E0-BE5B-BF488CB50C93}">
      <dgm:prSet phldrT="[Text]" custT="1"/>
      <dgm:spPr>
        <a:solidFill>
          <a:schemeClr val="accent2">
            <a:lumMod val="20000"/>
            <a:lumOff val="80000"/>
            <a:alpha val="90000"/>
          </a:schemeClr>
        </a:solidFill>
      </dgm:spPr>
      <dgm:t>
        <a:bodyPr/>
        <a:lstStyle/>
        <a:p>
          <a:pPr>
            <a:buFont typeface="Wingdings" panose="05000000000000000000" pitchFamily="2" charset="2"/>
            <a:buChar char="Ø"/>
          </a:pPr>
          <a:endParaRPr lang="en-US" sz="1300" b="1" dirty="0">
            <a:latin typeface="Roboto" panose="02000000000000000000" pitchFamily="2" charset="0"/>
            <a:ea typeface="Roboto" panose="02000000000000000000" pitchFamily="2" charset="0"/>
            <a:cs typeface="Roboto" panose="02000000000000000000" pitchFamily="2" charset="0"/>
          </a:endParaRPr>
        </a:p>
      </dgm:t>
    </dgm:pt>
    <dgm:pt modelId="{EB1C8E66-173D-4ABB-A25B-160873CB302C}" type="parTrans" cxnId="{410F6592-888C-4965-B9D6-10E8E4D722A7}">
      <dgm:prSet/>
      <dgm:spPr/>
      <dgm:t>
        <a:bodyPr/>
        <a:lstStyle/>
        <a:p>
          <a:endParaRPr lang="en-US"/>
        </a:p>
      </dgm:t>
    </dgm:pt>
    <dgm:pt modelId="{0CA49F88-856B-4E99-AFEE-D211917E576F}" type="sibTrans" cxnId="{410F6592-888C-4965-B9D6-10E8E4D722A7}">
      <dgm:prSet/>
      <dgm:spPr/>
      <dgm:t>
        <a:bodyPr/>
        <a:lstStyle/>
        <a:p>
          <a:endParaRPr lang="en-US"/>
        </a:p>
      </dgm:t>
    </dgm:pt>
    <dgm:pt modelId="{5BA5FE56-31C6-48A1-881C-4C5C8341FEA6}">
      <dgm:prSet phldrT="[Text]" custT="1"/>
      <dgm:spPr>
        <a:solidFill>
          <a:schemeClr val="accent2">
            <a:lumMod val="20000"/>
            <a:lumOff val="80000"/>
            <a:alpha val="90000"/>
          </a:schemeClr>
        </a:solidFill>
      </dgm:spPr>
      <dgm:t>
        <a:bodyPr/>
        <a:lstStyle/>
        <a:p>
          <a:pPr>
            <a:buFont typeface="Wingdings" panose="05000000000000000000" pitchFamily="2" charset="2"/>
            <a:buChar char="Ø"/>
          </a:pPr>
          <a:r>
            <a:rPr lang="el-GR" sz="1300" b="1" dirty="0">
              <a:latin typeface="Roboto" panose="02000000000000000000" pitchFamily="2" charset="0"/>
              <a:ea typeface="Roboto" panose="02000000000000000000" pitchFamily="2" charset="0"/>
              <a:cs typeface="Roboto" panose="02000000000000000000" pitchFamily="2" charset="0"/>
            </a:rPr>
            <a:t>Προηγούμενη </a:t>
          </a:r>
          <a:r>
            <a:rPr lang="el-GR" sz="1300" b="0" dirty="0">
              <a:latin typeface="Roboto" panose="02000000000000000000" pitchFamily="2" charset="0"/>
              <a:ea typeface="Roboto" panose="02000000000000000000" pitchFamily="2" charset="0"/>
              <a:cs typeface="Roboto" panose="02000000000000000000" pitchFamily="2" charset="0"/>
            </a:rPr>
            <a:t>εμπειρία.</a:t>
          </a:r>
          <a:endParaRPr lang="en-US" sz="1300" b="0" dirty="0">
            <a:latin typeface="Roboto" panose="02000000000000000000" pitchFamily="2" charset="0"/>
            <a:ea typeface="Roboto" panose="02000000000000000000" pitchFamily="2" charset="0"/>
            <a:cs typeface="Roboto" panose="02000000000000000000" pitchFamily="2" charset="0"/>
          </a:endParaRPr>
        </a:p>
      </dgm:t>
    </dgm:pt>
    <dgm:pt modelId="{375745B4-06E6-493C-8012-4F52D98C3E7D}" type="parTrans" cxnId="{668D60CD-9426-41C8-B274-080D06BA9C24}">
      <dgm:prSet/>
      <dgm:spPr/>
      <dgm:t>
        <a:bodyPr/>
        <a:lstStyle/>
        <a:p>
          <a:endParaRPr lang="en-US"/>
        </a:p>
      </dgm:t>
    </dgm:pt>
    <dgm:pt modelId="{4F8D8FB2-98EE-434A-AE7E-8C29F51943E1}" type="sibTrans" cxnId="{668D60CD-9426-41C8-B274-080D06BA9C24}">
      <dgm:prSet/>
      <dgm:spPr/>
      <dgm:t>
        <a:bodyPr/>
        <a:lstStyle/>
        <a:p>
          <a:endParaRPr lang="en-US"/>
        </a:p>
      </dgm:t>
    </dgm:pt>
    <dgm:pt modelId="{6EBF3A26-C663-4ED6-82A1-92AD7D67B0BE}" type="pres">
      <dgm:prSet presAssocID="{328F047A-598D-4812-98E9-D8E14A60B037}" presName="Name0" presStyleCnt="0">
        <dgm:presLayoutVars>
          <dgm:dir/>
          <dgm:animLvl val="lvl"/>
          <dgm:resizeHandles val="exact"/>
        </dgm:presLayoutVars>
      </dgm:prSet>
      <dgm:spPr/>
    </dgm:pt>
    <dgm:pt modelId="{AF49A1F5-C3DE-4FF0-818E-19BBD9A5FDB6}" type="pres">
      <dgm:prSet presAssocID="{EE3F8DF1-9741-4B09-8296-C78517BBB32B}" presName="composite" presStyleCnt="0"/>
      <dgm:spPr/>
    </dgm:pt>
    <dgm:pt modelId="{D9C88021-F8DC-4957-9C4B-FE3F3A44DB3E}" type="pres">
      <dgm:prSet presAssocID="{EE3F8DF1-9741-4B09-8296-C78517BBB32B}" presName="parTx" presStyleLbl="alignNode1" presStyleIdx="0" presStyleCnt="3">
        <dgm:presLayoutVars>
          <dgm:chMax val="0"/>
          <dgm:chPref val="0"/>
          <dgm:bulletEnabled val="1"/>
        </dgm:presLayoutVars>
      </dgm:prSet>
      <dgm:spPr/>
    </dgm:pt>
    <dgm:pt modelId="{A035B89A-B705-4E4E-A10B-0E02BFE7870F}" type="pres">
      <dgm:prSet presAssocID="{EE3F8DF1-9741-4B09-8296-C78517BBB32B}" presName="desTx" presStyleLbl="alignAccFollowNode1" presStyleIdx="0" presStyleCnt="3">
        <dgm:presLayoutVars>
          <dgm:bulletEnabled val="1"/>
        </dgm:presLayoutVars>
      </dgm:prSet>
      <dgm:spPr/>
    </dgm:pt>
    <dgm:pt modelId="{B7D7E85D-EB4D-4222-A0DA-D5C15013B7BF}" type="pres">
      <dgm:prSet presAssocID="{C22F25A6-6A90-4178-B018-C5C435F6A193}" presName="space" presStyleCnt="0"/>
      <dgm:spPr/>
    </dgm:pt>
    <dgm:pt modelId="{AF219CC9-7795-42D6-A275-F99E44C94561}" type="pres">
      <dgm:prSet presAssocID="{DDFC687D-64BE-465B-8C8A-B62703E9DF8A}" presName="composite" presStyleCnt="0"/>
      <dgm:spPr/>
    </dgm:pt>
    <dgm:pt modelId="{209FA2D1-B968-4C11-BF97-D1F20B485BC0}" type="pres">
      <dgm:prSet presAssocID="{DDFC687D-64BE-465B-8C8A-B62703E9DF8A}" presName="parTx" presStyleLbl="alignNode1" presStyleIdx="1" presStyleCnt="3">
        <dgm:presLayoutVars>
          <dgm:chMax val="0"/>
          <dgm:chPref val="0"/>
          <dgm:bulletEnabled val="1"/>
        </dgm:presLayoutVars>
      </dgm:prSet>
      <dgm:spPr/>
    </dgm:pt>
    <dgm:pt modelId="{FE94B8B1-8D89-4612-9383-5F75FF1FA427}" type="pres">
      <dgm:prSet presAssocID="{DDFC687D-64BE-465B-8C8A-B62703E9DF8A}" presName="desTx" presStyleLbl="alignAccFollowNode1" presStyleIdx="1" presStyleCnt="3">
        <dgm:presLayoutVars>
          <dgm:bulletEnabled val="1"/>
        </dgm:presLayoutVars>
      </dgm:prSet>
      <dgm:spPr/>
    </dgm:pt>
    <dgm:pt modelId="{A7EEC83D-C981-48E7-9F96-B97E8938B757}" type="pres">
      <dgm:prSet presAssocID="{1F067904-4A9A-406E-B588-88C3D1C01D4A}" presName="space" presStyleCnt="0"/>
      <dgm:spPr/>
    </dgm:pt>
    <dgm:pt modelId="{7B841DD1-7E28-43B1-AB64-945F65377890}" type="pres">
      <dgm:prSet presAssocID="{F32F8F72-330B-43FE-8575-BEF5E8CBA934}" presName="composite" presStyleCnt="0"/>
      <dgm:spPr/>
    </dgm:pt>
    <dgm:pt modelId="{2111ED8E-364C-4C77-A596-AACC44B408D5}" type="pres">
      <dgm:prSet presAssocID="{F32F8F72-330B-43FE-8575-BEF5E8CBA934}" presName="parTx" presStyleLbl="alignNode1" presStyleIdx="2" presStyleCnt="3">
        <dgm:presLayoutVars>
          <dgm:chMax val="0"/>
          <dgm:chPref val="0"/>
          <dgm:bulletEnabled val="1"/>
        </dgm:presLayoutVars>
      </dgm:prSet>
      <dgm:spPr/>
    </dgm:pt>
    <dgm:pt modelId="{49301228-9BD5-45F9-BC03-B6EBB0A4257A}" type="pres">
      <dgm:prSet presAssocID="{F32F8F72-330B-43FE-8575-BEF5E8CBA934}" presName="desTx" presStyleLbl="alignAccFollowNode1" presStyleIdx="2" presStyleCnt="3">
        <dgm:presLayoutVars>
          <dgm:bulletEnabled val="1"/>
        </dgm:presLayoutVars>
      </dgm:prSet>
      <dgm:spPr/>
    </dgm:pt>
  </dgm:ptLst>
  <dgm:cxnLst>
    <dgm:cxn modelId="{D9271C07-57CA-4CF5-9B5F-9058E869BA55}" srcId="{328F047A-598D-4812-98E9-D8E14A60B037}" destId="{F32F8F72-330B-43FE-8575-BEF5E8CBA934}" srcOrd="2" destOrd="0" parTransId="{E507CFD1-DC7B-41D4-9A34-5902D6663ED6}" sibTransId="{88C2D0BF-0833-4C68-8AB2-1C79FA196A78}"/>
    <dgm:cxn modelId="{2FF6D20A-C559-4105-96B2-602DEF652ABF}" srcId="{DDFC687D-64BE-465B-8C8A-B62703E9DF8A}" destId="{C43CDC51-1F4C-46D0-AD3F-5CC823588D1A}" srcOrd="4" destOrd="0" parTransId="{CA87E585-2D05-4D90-B4D1-AC72B1DAE38A}" sibTransId="{9ECDEAF0-2AF9-4945-A445-A58B39F76222}"/>
    <dgm:cxn modelId="{AE41F725-CDD0-439F-BE77-C60FC714EDF4}" type="presOf" srcId="{EE3F8DF1-9741-4B09-8296-C78517BBB32B}" destId="{D9C88021-F8DC-4957-9C4B-FE3F3A44DB3E}" srcOrd="0" destOrd="0" presId="urn:microsoft.com/office/officeart/2005/8/layout/hList1"/>
    <dgm:cxn modelId="{16301127-D644-47FE-B976-0253CBB38FCD}" type="presOf" srcId="{1B425D42-57E3-448F-9754-58C5166E44E9}" destId="{49301228-9BD5-45F9-BC03-B6EBB0A4257A}" srcOrd="0" destOrd="0" presId="urn:microsoft.com/office/officeart/2005/8/layout/hList1"/>
    <dgm:cxn modelId="{DAE5EB28-5B4A-4FBC-B225-B4525FF7CCBE}" type="presOf" srcId="{14232ACC-24FB-4845-9EAF-11DA45864367}" destId="{49301228-9BD5-45F9-BC03-B6EBB0A4257A}" srcOrd="0" destOrd="1" presId="urn:microsoft.com/office/officeart/2005/8/layout/hList1"/>
    <dgm:cxn modelId="{C8EB0629-2116-4148-B52C-581139E409FA}" type="presOf" srcId="{B10627C8-2C6C-416F-AE1C-AB0A758E6F1D}" destId="{A035B89A-B705-4E4E-A10B-0E02BFE7870F}" srcOrd="0" destOrd="2" presId="urn:microsoft.com/office/officeart/2005/8/layout/hList1"/>
    <dgm:cxn modelId="{D6904329-1F74-4EE0-B0A6-63D8E42866FE}" type="presOf" srcId="{F29CCDD2-A400-48E0-BE5B-BF488CB50C93}" destId="{FE94B8B1-8D89-4612-9383-5F75FF1FA427}" srcOrd="0" destOrd="5" presId="urn:microsoft.com/office/officeart/2005/8/layout/hList1"/>
    <dgm:cxn modelId="{7C9C9F3A-A184-4ADB-812B-5F28004E705B}" srcId="{EE3F8DF1-9741-4B09-8296-C78517BBB32B}" destId="{74DCC655-ECC1-49E8-B0E3-67D5FFE8D2A3}" srcOrd="1" destOrd="0" parTransId="{CFAE6CE6-6C01-4941-8EDA-C97CD8FECB23}" sibTransId="{C381BD38-D706-4664-949D-6C7EEC86F14E}"/>
    <dgm:cxn modelId="{1008F23F-AE44-4F09-84A9-D59C7F6212F4}" type="presOf" srcId="{4EB1B2B0-471C-41F9-A354-CE87CE430C4A}" destId="{A035B89A-B705-4E4E-A10B-0E02BFE7870F}" srcOrd="0" destOrd="0" presId="urn:microsoft.com/office/officeart/2005/8/layout/hList1"/>
    <dgm:cxn modelId="{73AB9643-B04D-4829-BCA5-BBF4E12F5A86}" srcId="{DDFC687D-64BE-465B-8C8A-B62703E9DF8A}" destId="{39A2C720-8F7B-4366-A57C-CDA9B6B1C1CE}" srcOrd="0" destOrd="0" parTransId="{29B6729F-209F-407C-81A0-E381EB202C7B}" sibTransId="{A95672E2-E1A8-40D2-A56A-0BC2740E797A}"/>
    <dgm:cxn modelId="{AB9FE263-A644-43B6-8055-79B353A774E7}" type="presOf" srcId="{5BA5FE56-31C6-48A1-881C-4C5C8341FEA6}" destId="{FE94B8B1-8D89-4612-9383-5F75FF1FA427}" srcOrd="0" destOrd="6" presId="urn:microsoft.com/office/officeart/2005/8/layout/hList1"/>
    <dgm:cxn modelId="{E892FE63-7E3E-4E01-BCF8-2ECC1B7A34B6}" srcId="{DDFC687D-64BE-465B-8C8A-B62703E9DF8A}" destId="{FC382722-8E67-4815-B629-634308165486}" srcOrd="2" destOrd="0" parTransId="{1A2565F6-780C-46E5-9CF9-6A64562D9ED6}" sibTransId="{675E6649-E973-4FD1-9C41-38C3ABCE76E9}"/>
    <dgm:cxn modelId="{15CA7965-91A5-4CDD-A61C-C4DAAC2E6608}" srcId="{EE3F8DF1-9741-4B09-8296-C78517BBB32B}" destId="{4EB1B2B0-471C-41F9-A354-CE87CE430C4A}" srcOrd="0" destOrd="0" parTransId="{4CF124FF-2CD7-467C-8136-B8EA543938BB}" sibTransId="{9B868CE3-07E6-4045-9010-02362B9D4BB9}"/>
    <dgm:cxn modelId="{36484346-9459-4473-857D-5E0E3C9FD909}" srcId="{F32F8F72-330B-43FE-8575-BEF5E8CBA934}" destId="{1B425D42-57E3-448F-9754-58C5166E44E9}" srcOrd="0" destOrd="0" parTransId="{F8909A6D-494E-4670-9824-D14D6408B0D6}" sibTransId="{0D819C2A-3721-40E6-872F-9F0A6B8588EA}"/>
    <dgm:cxn modelId="{A3FDBE4A-8CCE-46E8-9B25-CD1E676F8DE2}" srcId="{F32F8F72-330B-43FE-8575-BEF5E8CBA934}" destId="{B70FC66E-E072-4D24-8F13-B7B025F2C01F}" srcOrd="2" destOrd="0" parTransId="{CACC3CA5-41D5-44CB-AA90-9951604A2CE7}" sibTransId="{D56604AC-0013-4152-8193-792D15E9FA43}"/>
    <dgm:cxn modelId="{0C02E46D-705A-4660-8E15-FAF89D5F0FA9}" type="presOf" srcId="{CF95EBD1-27E7-47CC-8383-D987AA9C26F6}" destId="{FE94B8B1-8D89-4612-9383-5F75FF1FA427}" srcOrd="0" destOrd="1" presId="urn:microsoft.com/office/officeart/2005/8/layout/hList1"/>
    <dgm:cxn modelId="{0D624F7C-EEE4-4D68-B7A0-758DCC8E93DF}" type="presOf" srcId="{74DCC655-ECC1-49E8-B0E3-67D5FFE8D2A3}" destId="{A035B89A-B705-4E4E-A10B-0E02BFE7870F}" srcOrd="0" destOrd="1" presId="urn:microsoft.com/office/officeart/2005/8/layout/hList1"/>
    <dgm:cxn modelId="{2EE1E683-C95A-4488-96A5-2C0C37D67582}" type="presOf" srcId="{FC382722-8E67-4815-B629-634308165486}" destId="{FE94B8B1-8D89-4612-9383-5F75FF1FA427}" srcOrd="0" destOrd="2" presId="urn:microsoft.com/office/officeart/2005/8/layout/hList1"/>
    <dgm:cxn modelId="{229C5984-4E1D-4B4C-9285-C99A587AF330}" type="presOf" srcId="{B70FC66E-E072-4D24-8F13-B7B025F2C01F}" destId="{49301228-9BD5-45F9-BC03-B6EBB0A4257A}" srcOrd="0" destOrd="2" presId="urn:microsoft.com/office/officeart/2005/8/layout/hList1"/>
    <dgm:cxn modelId="{53DAA790-E311-4579-96DD-677EC1B342FE}" srcId="{EE3F8DF1-9741-4B09-8296-C78517BBB32B}" destId="{B10627C8-2C6C-416F-AE1C-AB0A758E6F1D}" srcOrd="2" destOrd="0" parTransId="{654663C2-00E7-4936-AED4-109F35ED4C11}" sibTransId="{737B1EA3-FBA0-48DF-A037-0DC85F221E6C}"/>
    <dgm:cxn modelId="{0B126092-703D-416A-88F3-D03A71C0A5DF}" srcId="{328F047A-598D-4812-98E9-D8E14A60B037}" destId="{EE3F8DF1-9741-4B09-8296-C78517BBB32B}" srcOrd="0" destOrd="0" parTransId="{56937C3D-E3DE-463F-BCDF-C8BE5DFEA06A}" sibTransId="{C22F25A6-6A90-4178-B018-C5C435F6A193}"/>
    <dgm:cxn modelId="{410F6592-888C-4965-B9D6-10E8E4D722A7}" srcId="{DDFC687D-64BE-465B-8C8A-B62703E9DF8A}" destId="{F29CCDD2-A400-48E0-BE5B-BF488CB50C93}" srcOrd="5" destOrd="0" parTransId="{EB1C8E66-173D-4ABB-A25B-160873CB302C}" sibTransId="{0CA49F88-856B-4E99-AFEE-D211917E576F}"/>
    <dgm:cxn modelId="{C1554F93-306F-490E-8539-174E9A21C2F6}" type="presOf" srcId="{C43CDC51-1F4C-46D0-AD3F-5CC823588D1A}" destId="{FE94B8B1-8D89-4612-9383-5F75FF1FA427}" srcOrd="0" destOrd="4" presId="urn:microsoft.com/office/officeart/2005/8/layout/hList1"/>
    <dgm:cxn modelId="{7D821FA3-B582-444B-91F5-775F83C622EE}" srcId="{DDFC687D-64BE-465B-8C8A-B62703E9DF8A}" destId="{CF95EBD1-27E7-47CC-8383-D987AA9C26F6}" srcOrd="1" destOrd="0" parTransId="{5A17BFB8-B572-483E-A603-1CAD535AB8EA}" sibTransId="{8ECE25D0-AAF3-4870-9004-26659D797FB9}"/>
    <dgm:cxn modelId="{53C88AB0-9797-4F07-8A92-D363E952A9A1}" type="presOf" srcId="{39A2C720-8F7B-4366-A57C-CDA9B6B1C1CE}" destId="{FE94B8B1-8D89-4612-9383-5F75FF1FA427}" srcOrd="0" destOrd="0" presId="urn:microsoft.com/office/officeart/2005/8/layout/hList1"/>
    <dgm:cxn modelId="{180EB9B1-5408-470B-8C17-B694DC70B0B2}" srcId="{328F047A-598D-4812-98E9-D8E14A60B037}" destId="{DDFC687D-64BE-465B-8C8A-B62703E9DF8A}" srcOrd="1" destOrd="0" parTransId="{CF15B895-F4ED-499C-8AFF-A6793B408ABF}" sibTransId="{1F067904-4A9A-406E-B588-88C3D1C01D4A}"/>
    <dgm:cxn modelId="{B0F3B7BB-CE8F-4E54-8626-48AF16B842AE}" type="presOf" srcId="{55C1B339-B051-4CF4-A927-B04E8F0FD572}" destId="{A035B89A-B705-4E4E-A10B-0E02BFE7870F}" srcOrd="0" destOrd="3" presId="urn:microsoft.com/office/officeart/2005/8/layout/hList1"/>
    <dgm:cxn modelId="{8FF269C0-F36E-4A53-B098-46BD9BEA60C6}" type="presOf" srcId="{F32F8F72-330B-43FE-8575-BEF5E8CBA934}" destId="{2111ED8E-364C-4C77-A596-AACC44B408D5}" srcOrd="0" destOrd="0" presId="urn:microsoft.com/office/officeart/2005/8/layout/hList1"/>
    <dgm:cxn modelId="{668D60CD-9426-41C8-B274-080D06BA9C24}" srcId="{DDFC687D-64BE-465B-8C8A-B62703E9DF8A}" destId="{5BA5FE56-31C6-48A1-881C-4C5C8341FEA6}" srcOrd="6" destOrd="0" parTransId="{375745B4-06E6-493C-8012-4F52D98C3E7D}" sibTransId="{4F8D8FB2-98EE-434A-AE7E-8C29F51943E1}"/>
    <dgm:cxn modelId="{1165BDDB-EEEC-412F-A608-D36A1D51F6E7}" srcId="{F32F8F72-330B-43FE-8575-BEF5E8CBA934}" destId="{14232ACC-24FB-4845-9EAF-11DA45864367}" srcOrd="1" destOrd="0" parTransId="{A790B97F-8944-464B-8B49-0A3AC1E7689D}" sibTransId="{F8002AF7-5E5E-45DA-AE3B-B4C0AD517FFD}"/>
    <dgm:cxn modelId="{53FBC1DB-6E52-4666-A9C8-E88571592F58}" type="presOf" srcId="{DDFC687D-64BE-465B-8C8A-B62703E9DF8A}" destId="{209FA2D1-B968-4C11-BF97-D1F20B485BC0}" srcOrd="0" destOrd="0" presId="urn:microsoft.com/office/officeart/2005/8/layout/hList1"/>
    <dgm:cxn modelId="{9E983AE2-1065-44C0-943F-B009FE258BFD}" type="presOf" srcId="{328F047A-598D-4812-98E9-D8E14A60B037}" destId="{6EBF3A26-C663-4ED6-82A1-92AD7D67B0BE}" srcOrd="0" destOrd="0" presId="urn:microsoft.com/office/officeart/2005/8/layout/hList1"/>
    <dgm:cxn modelId="{DCBEF2E2-17CE-4E25-AA62-A22D8A8BC9A8}" srcId="{EE3F8DF1-9741-4B09-8296-C78517BBB32B}" destId="{55C1B339-B051-4CF4-A927-B04E8F0FD572}" srcOrd="3" destOrd="0" parTransId="{A5B5BEE4-A25E-4D54-B74B-E211AE6064DC}" sibTransId="{6D572EB5-91DA-408E-A7FC-DCA75E9D3F7B}"/>
    <dgm:cxn modelId="{C6D741E8-17D4-4CDB-82ED-A7C58277A41A}" type="presOf" srcId="{E4E5E2BB-C283-4E54-AE01-5564292075E1}" destId="{A035B89A-B705-4E4E-A10B-0E02BFE7870F}" srcOrd="0" destOrd="4" presId="urn:microsoft.com/office/officeart/2005/8/layout/hList1"/>
    <dgm:cxn modelId="{C0DF1CEA-D29F-40C2-996D-8380F58A655D}" type="presOf" srcId="{D98F841D-4D88-44C8-AF53-D09F0C3C9DED}" destId="{FE94B8B1-8D89-4612-9383-5F75FF1FA427}" srcOrd="0" destOrd="3" presId="urn:microsoft.com/office/officeart/2005/8/layout/hList1"/>
    <dgm:cxn modelId="{0EBA8CF0-09FF-4198-AEB2-47EF021AE404}" srcId="{DDFC687D-64BE-465B-8C8A-B62703E9DF8A}" destId="{D98F841D-4D88-44C8-AF53-D09F0C3C9DED}" srcOrd="3" destOrd="0" parTransId="{084066E7-5EBC-4BCE-B622-51B887E75B58}" sibTransId="{B6938A92-1E99-4951-A42A-D5F060EC5AF5}"/>
    <dgm:cxn modelId="{71B19BF9-F167-4F8A-9CF6-2A717E1E904A}" srcId="{EE3F8DF1-9741-4B09-8296-C78517BBB32B}" destId="{E4E5E2BB-C283-4E54-AE01-5564292075E1}" srcOrd="4" destOrd="0" parTransId="{868CC178-03E2-4A55-814A-FDC88BF5A51B}" sibTransId="{AA4937AA-F769-44D1-AB50-052DE5940FC3}"/>
    <dgm:cxn modelId="{9AC7B6CB-889B-4A9D-B392-68B7936B30C7}" type="presParOf" srcId="{6EBF3A26-C663-4ED6-82A1-92AD7D67B0BE}" destId="{AF49A1F5-C3DE-4FF0-818E-19BBD9A5FDB6}" srcOrd="0" destOrd="0" presId="urn:microsoft.com/office/officeart/2005/8/layout/hList1"/>
    <dgm:cxn modelId="{AC7AEB46-4478-4146-93F9-9F20367D935D}" type="presParOf" srcId="{AF49A1F5-C3DE-4FF0-818E-19BBD9A5FDB6}" destId="{D9C88021-F8DC-4957-9C4B-FE3F3A44DB3E}" srcOrd="0" destOrd="0" presId="urn:microsoft.com/office/officeart/2005/8/layout/hList1"/>
    <dgm:cxn modelId="{5DA211D8-43DF-4B6C-AC6D-4A5FDDC54BE3}" type="presParOf" srcId="{AF49A1F5-C3DE-4FF0-818E-19BBD9A5FDB6}" destId="{A035B89A-B705-4E4E-A10B-0E02BFE7870F}" srcOrd="1" destOrd="0" presId="urn:microsoft.com/office/officeart/2005/8/layout/hList1"/>
    <dgm:cxn modelId="{4F5EE345-43AA-421A-B65D-507FDC6CDEA3}" type="presParOf" srcId="{6EBF3A26-C663-4ED6-82A1-92AD7D67B0BE}" destId="{B7D7E85D-EB4D-4222-A0DA-D5C15013B7BF}" srcOrd="1" destOrd="0" presId="urn:microsoft.com/office/officeart/2005/8/layout/hList1"/>
    <dgm:cxn modelId="{269B425F-9A22-403C-8D7A-55A6284B7F8B}" type="presParOf" srcId="{6EBF3A26-C663-4ED6-82A1-92AD7D67B0BE}" destId="{AF219CC9-7795-42D6-A275-F99E44C94561}" srcOrd="2" destOrd="0" presId="urn:microsoft.com/office/officeart/2005/8/layout/hList1"/>
    <dgm:cxn modelId="{88E1D5BA-77CC-48D3-9C10-DFCC3710E318}" type="presParOf" srcId="{AF219CC9-7795-42D6-A275-F99E44C94561}" destId="{209FA2D1-B968-4C11-BF97-D1F20B485BC0}" srcOrd="0" destOrd="0" presId="urn:microsoft.com/office/officeart/2005/8/layout/hList1"/>
    <dgm:cxn modelId="{CC1F9949-7242-4EF5-900F-4D316E84263B}" type="presParOf" srcId="{AF219CC9-7795-42D6-A275-F99E44C94561}" destId="{FE94B8B1-8D89-4612-9383-5F75FF1FA427}" srcOrd="1" destOrd="0" presId="urn:microsoft.com/office/officeart/2005/8/layout/hList1"/>
    <dgm:cxn modelId="{A1E5C432-B098-4A9A-A678-10F1694F78C1}" type="presParOf" srcId="{6EBF3A26-C663-4ED6-82A1-92AD7D67B0BE}" destId="{A7EEC83D-C981-48E7-9F96-B97E8938B757}" srcOrd="3" destOrd="0" presId="urn:microsoft.com/office/officeart/2005/8/layout/hList1"/>
    <dgm:cxn modelId="{FDF2B41B-08A6-497B-9279-6A0337C38D8D}" type="presParOf" srcId="{6EBF3A26-C663-4ED6-82A1-92AD7D67B0BE}" destId="{7B841DD1-7E28-43B1-AB64-945F65377890}" srcOrd="4" destOrd="0" presId="urn:microsoft.com/office/officeart/2005/8/layout/hList1"/>
    <dgm:cxn modelId="{D7937506-0064-43DA-AEB7-60FF3A2AEC61}" type="presParOf" srcId="{7B841DD1-7E28-43B1-AB64-945F65377890}" destId="{2111ED8E-364C-4C77-A596-AACC44B408D5}" srcOrd="0" destOrd="0" presId="urn:microsoft.com/office/officeart/2005/8/layout/hList1"/>
    <dgm:cxn modelId="{23FEC7C7-9E99-4004-8086-D623191C2FF2}" type="presParOf" srcId="{7B841DD1-7E28-43B1-AB64-945F65377890}" destId="{49301228-9BD5-45F9-BC03-B6EBB0A4257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7537E9-B885-401F-A864-879D6643B1F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393E5D70-E6E5-42F9-899B-ED1C0032BA00}">
      <dgm:prSet phldrT="[Text]" custT="1"/>
      <dgm:spPr>
        <a:solidFill>
          <a:srgbClr val="50A2BC"/>
        </a:solidFill>
      </dgm:spPr>
      <dgm:t>
        <a:bodyPr/>
        <a:lstStyle/>
        <a:p>
          <a:r>
            <a:rPr lang="el-GR" sz="1600" dirty="0">
              <a:latin typeface="Roboto" panose="02000000000000000000" pitchFamily="2" charset="0"/>
              <a:ea typeface="Roboto" panose="02000000000000000000" pitchFamily="2" charset="0"/>
              <a:cs typeface="Roboto" panose="02000000000000000000" pitchFamily="2" charset="0"/>
            </a:rPr>
            <a:t>Ταξιδιωτικά έξοδα για ακριβούς προορισμούς</a:t>
          </a:r>
          <a:endParaRPr lang="en-GB" sz="1600" dirty="0">
            <a:latin typeface="Roboto" panose="02000000000000000000" pitchFamily="2" charset="0"/>
            <a:ea typeface="Roboto" panose="02000000000000000000" pitchFamily="2" charset="0"/>
            <a:cs typeface="Roboto" panose="02000000000000000000" pitchFamily="2" charset="0"/>
          </a:endParaRPr>
        </a:p>
      </dgm:t>
    </dgm:pt>
    <dgm:pt modelId="{C5A1D379-B426-4ECD-B239-D0A1755083BA}" type="parTrans" cxnId="{74F8B7A8-C0AE-4518-8075-B2BF718F1937}">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1D9C0D64-3000-41C9-99D3-10A860F9CCE6}" type="sibTrans" cxnId="{74F8B7A8-C0AE-4518-8075-B2BF718F1937}">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6C3CF351-EE4B-4906-8B9E-91E662A4B4F2}">
      <dgm:prSet phldrT="[Text]" custT="1"/>
      <dgm:spPr/>
      <dgm:t>
        <a:bodyPr/>
        <a:lstStyle/>
        <a:p>
          <a:pPr>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Μόνο για άτομα που είναι επιλέξιμα για το </a:t>
          </a:r>
          <a:r>
            <a:rPr lang="el-GR" sz="1500" dirty="0" err="1">
              <a:latin typeface="Roboto" panose="02000000000000000000" pitchFamily="2" charset="0"/>
              <a:ea typeface="Roboto" panose="02000000000000000000" pitchFamily="2" charset="0"/>
              <a:cs typeface="Roboto" panose="02000000000000000000" pitchFamily="2" charset="0"/>
            </a:rPr>
            <a:t>μοναδιαίο</a:t>
          </a:r>
          <a:r>
            <a:rPr lang="el-GR" sz="1500" dirty="0">
              <a:latin typeface="Roboto" panose="02000000000000000000" pitchFamily="2" charset="0"/>
              <a:ea typeface="Roboto" panose="02000000000000000000" pitchFamily="2" charset="0"/>
              <a:cs typeface="Roboto" panose="02000000000000000000" pitchFamily="2" charset="0"/>
            </a:rPr>
            <a:t> κόστος </a:t>
          </a:r>
          <a:r>
            <a:rPr lang="el-GR" sz="1500" dirty="0" err="1">
              <a:latin typeface="Roboto" panose="02000000000000000000" pitchFamily="2" charset="0"/>
              <a:ea typeface="Roboto" panose="02000000000000000000" pitchFamily="2" charset="0"/>
              <a:cs typeface="Roboto" panose="02000000000000000000" pitchFamily="2" charset="0"/>
            </a:rPr>
            <a:t>ταξιδίου</a:t>
          </a:r>
          <a:r>
            <a:rPr lang="el-GR" sz="1500" dirty="0">
              <a:latin typeface="Roboto" panose="02000000000000000000" pitchFamily="2" charset="0"/>
              <a:ea typeface="Roboto" panose="02000000000000000000" pitchFamily="2" charset="0"/>
              <a:cs typeface="Roboto" panose="02000000000000000000" pitchFamily="2" charset="0"/>
            </a:rPr>
            <a:t> </a:t>
          </a: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0966DC56-CF40-4FB8-BE02-0A9D7A956F36}" type="parTrans" cxnId="{242CDF19-29D6-4B69-8ECF-6FC820B1147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7B4AD279-F828-4495-8439-7266D5486C14}" type="sibTrans" cxnId="{242CDF19-29D6-4B69-8ECF-6FC820B1147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FBD6A13B-BEE7-48E8-8961-CB2A8E5EABB3}">
      <dgm:prSet phldrT="[Text]" custT="1"/>
      <dgm:spPr/>
      <dgm:t>
        <a:bodyPr/>
        <a:lstStyle/>
        <a:p>
          <a:pPr>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Η επιχορήγηση αυτή αντικαθιστά την </a:t>
          </a:r>
          <a:r>
            <a:rPr lang="el-GR" sz="1500" dirty="0" err="1">
              <a:latin typeface="Roboto" panose="02000000000000000000" pitchFamily="2" charset="0"/>
              <a:ea typeface="Roboto" panose="02000000000000000000" pitchFamily="2" charset="0"/>
              <a:cs typeface="Roboto" panose="02000000000000000000" pitchFamily="2" charset="0"/>
            </a:rPr>
            <a:t>μοναδιαία</a:t>
          </a:r>
          <a:r>
            <a:rPr lang="el-GR" sz="1500" dirty="0">
              <a:latin typeface="Roboto" panose="02000000000000000000" pitchFamily="2" charset="0"/>
              <a:ea typeface="Roboto" panose="02000000000000000000" pitchFamily="2" charset="0"/>
              <a:cs typeface="Roboto" panose="02000000000000000000" pitchFamily="2" charset="0"/>
            </a:rPr>
            <a:t> επιχορήγηση για έξοδα </a:t>
          </a:r>
          <a:r>
            <a:rPr lang="el-GR" sz="1500" dirty="0" err="1">
              <a:latin typeface="Roboto" panose="02000000000000000000" pitchFamily="2" charset="0"/>
              <a:ea typeface="Roboto" panose="02000000000000000000" pitchFamily="2" charset="0"/>
              <a:cs typeface="Roboto" panose="02000000000000000000" pitchFamily="2" charset="0"/>
            </a:rPr>
            <a:t>ταξιδίου</a:t>
          </a: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16F7EFB4-39EB-4DC2-AA54-847B1D587777}" type="parTrans" cxnId="{29F1E396-9607-498B-A2CC-411D3175334F}">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56DD6B8C-C992-4145-9B45-B5AF45E41F06}" type="sibTrans" cxnId="{29F1E396-9607-498B-A2CC-411D3175334F}">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907FABC8-F6D3-4638-BCD1-D7BF5615B632}">
      <dgm:prSet phldrT="[Text]" custT="1"/>
      <dgm:spPr/>
      <dgm:t>
        <a:bodyPr/>
        <a:lstStyle/>
        <a:p>
          <a:pPr>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Όταν η </a:t>
          </a:r>
          <a:r>
            <a:rPr lang="el-GR" sz="1500" dirty="0" err="1">
              <a:latin typeface="Roboto" panose="02000000000000000000" pitchFamily="2" charset="0"/>
              <a:ea typeface="Roboto" panose="02000000000000000000" pitchFamily="2" charset="0"/>
              <a:cs typeface="Roboto" panose="02000000000000000000" pitchFamily="2" charset="0"/>
            </a:rPr>
            <a:t>μοναδιαία</a:t>
          </a:r>
          <a:r>
            <a:rPr lang="el-GR" sz="1500" dirty="0">
              <a:latin typeface="Roboto" panose="02000000000000000000" pitchFamily="2" charset="0"/>
              <a:ea typeface="Roboto" panose="02000000000000000000" pitchFamily="2" charset="0"/>
              <a:cs typeface="Roboto" panose="02000000000000000000" pitchFamily="2" charset="0"/>
            </a:rPr>
            <a:t> επιχορήγηση </a:t>
          </a:r>
          <a:r>
            <a:rPr lang="el-GR" sz="1500" u="sng" dirty="0">
              <a:solidFill>
                <a:srgbClr val="FF0000"/>
              </a:solidFill>
              <a:latin typeface="Roboto" panose="02000000000000000000" pitchFamily="2" charset="0"/>
              <a:ea typeface="Roboto" panose="02000000000000000000" pitchFamily="2" charset="0"/>
              <a:cs typeface="Roboto" panose="02000000000000000000" pitchFamily="2" charset="0"/>
            </a:rPr>
            <a:t>δεν καλύπτει τουλάχιστον το 70% του πραγματικού κόστους</a:t>
          </a:r>
          <a:endParaRPr lang="en-GB" sz="1500" u="sng" dirty="0">
            <a:solidFill>
              <a:srgbClr val="FF0000"/>
            </a:solidFill>
            <a:latin typeface="Roboto" panose="02000000000000000000" pitchFamily="2" charset="0"/>
            <a:ea typeface="Roboto" panose="02000000000000000000" pitchFamily="2" charset="0"/>
            <a:cs typeface="Roboto" panose="02000000000000000000" pitchFamily="2" charset="0"/>
          </a:endParaRPr>
        </a:p>
      </dgm:t>
    </dgm:pt>
    <dgm:pt modelId="{0C062BB9-3526-4794-8B46-FB34699E4CED}" type="parTrans" cxnId="{8A8078FC-98EC-4505-93D8-8B9CC5CBADB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F44E6E67-2492-40CE-A3B6-6C06C6F28E9A}" type="sibTrans" cxnId="{8A8078FC-98EC-4505-93D8-8B9CC5CBADB1}">
      <dgm:prSet/>
      <dgm:spPr/>
      <dgm:t>
        <a:bodyPr/>
        <a:lstStyle/>
        <a:p>
          <a:endParaRPr lang="en-GB" sz="1400">
            <a:latin typeface="Roboto" panose="02000000000000000000" pitchFamily="2" charset="0"/>
            <a:ea typeface="Roboto" panose="02000000000000000000" pitchFamily="2" charset="0"/>
            <a:cs typeface="Roboto" panose="02000000000000000000" pitchFamily="2" charset="0"/>
          </a:endParaRPr>
        </a:p>
      </dgm:t>
    </dgm:pt>
    <dgm:pt modelId="{A7149675-309D-40B6-A7D9-E2ED45998328}">
      <dgm:prSet phldrT="[Text]" custT="1"/>
      <dgm:spPr/>
      <dgm:t>
        <a:bodyPr/>
        <a:lstStyle/>
        <a:p>
          <a:pPr>
            <a:buFont typeface="Wingdings" panose="05000000000000000000" pitchFamily="2" charset="2"/>
            <a:buNone/>
          </a:pP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9473B95E-80AE-4EE7-96B0-75DF395A9029}" type="parTrans" cxnId="{67138365-F182-4A38-8EB2-835143C3F21C}">
      <dgm:prSet/>
      <dgm:spPr/>
      <dgm:t>
        <a:bodyPr/>
        <a:lstStyle/>
        <a:p>
          <a:endParaRPr lang="en-US"/>
        </a:p>
      </dgm:t>
    </dgm:pt>
    <dgm:pt modelId="{AD008461-89D1-4348-8762-91431BB98A6F}" type="sibTrans" cxnId="{67138365-F182-4A38-8EB2-835143C3F21C}">
      <dgm:prSet/>
      <dgm:spPr/>
      <dgm:t>
        <a:bodyPr/>
        <a:lstStyle/>
        <a:p>
          <a:endParaRPr lang="en-US"/>
        </a:p>
      </dgm:t>
    </dgm:pt>
    <dgm:pt modelId="{59C2E0D8-DE33-46EE-9F06-0F195D41B402}">
      <dgm:prSet phldrT="[Text]" custT="1"/>
      <dgm:spPr/>
      <dgm:t>
        <a:bodyPr/>
        <a:lstStyle/>
        <a:p>
          <a:pPr>
            <a:buFont typeface="Wingdings" panose="05000000000000000000" pitchFamily="2" charset="2"/>
            <a:buNone/>
          </a:pP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A5839498-5D71-42CE-98AD-76EBB6B02E6E}" type="parTrans" cxnId="{BA7F12CE-9E16-43BD-9453-551458ED52C5}">
      <dgm:prSet/>
      <dgm:spPr/>
      <dgm:t>
        <a:bodyPr/>
        <a:lstStyle/>
        <a:p>
          <a:endParaRPr lang="en-US"/>
        </a:p>
      </dgm:t>
    </dgm:pt>
    <dgm:pt modelId="{47CCF4A8-79D6-45CF-8C33-9597BEBFD20F}" type="sibTrans" cxnId="{BA7F12CE-9E16-43BD-9453-551458ED52C5}">
      <dgm:prSet/>
      <dgm:spPr/>
      <dgm:t>
        <a:bodyPr/>
        <a:lstStyle/>
        <a:p>
          <a:endParaRPr lang="en-US"/>
        </a:p>
      </dgm:t>
    </dgm:pt>
    <dgm:pt modelId="{122FCD5A-6DB3-4034-B69F-420AFD8F0D97}">
      <dgm:prSet phldrT="[Text]" custT="1"/>
      <dgm:spPr/>
      <dgm:t>
        <a:bodyPr/>
        <a:lstStyle/>
        <a:p>
          <a:pPr>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 Μπορεί να ισχύσει και για τους συνοδούς ατόμων με λιγότερες ευκαιρίες</a:t>
          </a: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F4C925CD-5062-43AE-8489-45D21EF70137}" type="parTrans" cxnId="{E4A4242E-E983-479F-BABF-80366BC304B2}">
      <dgm:prSet/>
      <dgm:spPr/>
      <dgm:t>
        <a:bodyPr/>
        <a:lstStyle/>
        <a:p>
          <a:endParaRPr lang="en-US"/>
        </a:p>
      </dgm:t>
    </dgm:pt>
    <dgm:pt modelId="{71295237-A19B-4542-B109-7EEB3595DEA9}" type="sibTrans" cxnId="{E4A4242E-E983-479F-BABF-80366BC304B2}">
      <dgm:prSet/>
      <dgm:spPr/>
      <dgm:t>
        <a:bodyPr/>
        <a:lstStyle/>
        <a:p>
          <a:endParaRPr lang="en-US"/>
        </a:p>
      </dgm:t>
    </dgm:pt>
    <dgm:pt modelId="{81BAE83D-F50A-4E7E-93A1-A0963C637573}">
      <dgm:prSet phldrT="[Text]" custT="1"/>
      <dgm:spPr/>
      <dgm:t>
        <a:bodyPr/>
        <a:lstStyle/>
        <a:p>
          <a:pPr>
            <a:buFont typeface="Wingdings" panose="05000000000000000000" pitchFamily="2" charset="2"/>
            <a:buChar char="q"/>
          </a:pPr>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C52C3209-D640-4F4F-AF4B-62FBB167B5AE}" type="parTrans" cxnId="{DDF688BC-68A7-4C51-9AC3-1F877E171677}">
      <dgm:prSet/>
      <dgm:spPr/>
      <dgm:t>
        <a:bodyPr/>
        <a:lstStyle/>
        <a:p>
          <a:endParaRPr lang="en-US"/>
        </a:p>
      </dgm:t>
    </dgm:pt>
    <dgm:pt modelId="{91D4AC4F-BCBB-4FF6-B910-91C5BBA59119}" type="sibTrans" cxnId="{DDF688BC-68A7-4C51-9AC3-1F877E171677}">
      <dgm:prSet/>
      <dgm:spPr/>
      <dgm:t>
        <a:bodyPr/>
        <a:lstStyle/>
        <a:p>
          <a:endParaRPr lang="en-US"/>
        </a:p>
      </dgm:t>
    </dgm:pt>
    <dgm:pt modelId="{9553D079-9E01-4A09-BCBA-0B35F924A23F}" type="pres">
      <dgm:prSet presAssocID="{5B7537E9-B885-401F-A864-879D6643B1F3}" presName="Name0" presStyleCnt="0">
        <dgm:presLayoutVars>
          <dgm:dir/>
          <dgm:animLvl val="lvl"/>
          <dgm:resizeHandles/>
        </dgm:presLayoutVars>
      </dgm:prSet>
      <dgm:spPr/>
    </dgm:pt>
    <dgm:pt modelId="{B0E20646-A805-4229-9BAB-9C4167968582}" type="pres">
      <dgm:prSet presAssocID="{393E5D70-E6E5-42F9-899B-ED1C0032BA00}" presName="linNode" presStyleCnt="0"/>
      <dgm:spPr/>
    </dgm:pt>
    <dgm:pt modelId="{A4DC1AA3-72B0-4D50-9C75-42153FE24A8E}" type="pres">
      <dgm:prSet presAssocID="{393E5D70-E6E5-42F9-899B-ED1C0032BA00}" presName="parentShp" presStyleLbl="node1" presStyleIdx="0" presStyleCnt="1" custScaleX="57755" custScaleY="78295" custLinFactNeighborX="-1321" custLinFactNeighborY="-26868">
        <dgm:presLayoutVars>
          <dgm:bulletEnabled val="1"/>
        </dgm:presLayoutVars>
      </dgm:prSet>
      <dgm:spPr/>
    </dgm:pt>
    <dgm:pt modelId="{97B59B66-4D71-4735-812F-E1E875091E73}" type="pres">
      <dgm:prSet presAssocID="{393E5D70-E6E5-42F9-899B-ED1C0032BA00}" presName="childShp" presStyleLbl="bgAccFollowNode1" presStyleIdx="0" presStyleCnt="1" custScaleX="127280" custScaleY="215525" custLinFactNeighborX="1772" custLinFactNeighborY="-25963">
        <dgm:presLayoutVars>
          <dgm:bulletEnabled val="1"/>
        </dgm:presLayoutVars>
      </dgm:prSet>
      <dgm:spPr/>
    </dgm:pt>
  </dgm:ptLst>
  <dgm:cxnLst>
    <dgm:cxn modelId="{242CDF19-29D6-4B69-8ECF-6FC820B11471}" srcId="{393E5D70-E6E5-42F9-899B-ED1C0032BA00}" destId="{6C3CF351-EE4B-4906-8B9E-91E662A4B4F2}" srcOrd="2" destOrd="0" parTransId="{0966DC56-CF40-4FB8-BE02-0A9D7A956F36}" sibTransId="{7B4AD279-F828-4495-8439-7266D5486C14}"/>
    <dgm:cxn modelId="{E4A4242E-E983-479F-BABF-80366BC304B2}" srcId="{393E5D70-E6E5-42F9-899B-ED1C0032BA00}" destId="{122FCD5A-6DB3-4034-B69F-420AFD8F0D97}" srcOrd="6" destOrd="0" parTransId="{F4C925CD-5062-43AE-8489-45D21EF70137}" sibTransId="{71295237-A19B-4542-B109-7EEB3595DEA9}"/>
    <dgm:cxn modelId="{307FE639-A7F2-4314-8A9E-C8D2A1E305A5}" type="presOf" srcId="{81BAE83D-F50A-4E7E-93A1-A0963C637573}" destId="{97B59B66-4D71-4735-812F-E1E875091E73}" srcOrd="0" destOrd="5" presId="urn:microsoft.com/office/officeart/2005/8/layout/vList6"/>
    <dgm:cxn modelId="{67138365-F182-4A38-8EB2-835143C3F21C}" srcId="{393E5D70-E6E5-42F9-899B-ED1C0032BA00}" destId="{A7149675-309D-40B6-A7D9-E2ED45998328}" srcOrd="1" destOrd="0" parTransId="{9473B95E-80AE-4EE7-96B0-75DF395A9029}" sibTransId="{AD008461-89D1-4348-8762-91431BB98A6F}"/>
    <dgm:cxn modelId="{AA9E016C-0E3D-4C7E-B2A4-A935709B0C79}" type="presOf" srcId="{122FCD5A-6DB3-4034-B69F-420AFD8F0D97}" destId="{97B59B66-4D71-4735-812F-E1E875091E73}" srcOrd="0" destOrd="6" presId="urn:microsoft.com/office/officeart/2005/8/layout/vList6"/>
    <dgm:cxn modelId="{1F22A74C-0C2E-40B3-8A56-E036EA8F4486}" type="presOf" srcId="{6C3CF351-EE4B-4906-8B9E-91E662A4B4F2}" destId="{97B59B66-4D71-4735-812F-E1E875091E73}" srcOrd="0" destOrd="2" presId="urn:microsoft.com/office/officeart/2005/8/layout/vList6"/>
    <dgm:cxn modelId="{31242C53-6AA1-435A-B454-B263A0378DD6}" type="presOf" srcId="{907FABC8-F6D3-4638-BCD1-D7BF5615B632}" destId="{97B59B66-4D71-4735-812F-E1E875091E73}" srcOrd="0" destOrd="0" presId="urn:microsoft.com/office/officeart/2005/8/layout/vList6"/>
    <dgm:cxn modelId="{29F1E396-9607-498B-A2CC-411D3175334F}" srcId="{393E5D70-E6E5-42F9-899B-ED1C0032BA00}" destId="{FBD6A13B-BEE7-48E8-8961-CB2A8E5EABB3}" srcOrd="4" destOrd="0" parTransId="{16F7EFB4-39EB-4DC2-AA54-847B1D587777}" sibTransId="{56DD6B8C-C992-4145-9B45-B5AF45E41F06}"/>
    <dgm:cxn modelId="{BDEE019F-5FED-4355-AA73-43FD6382DC96}" type="presOf" srcId="{5B7537E9-B885-401F-A864-879D6643B1F3}" destId="{9553D079-9E01-4A09-BCBA-0B35F924A23F}" srcOrd="0" destOrd="0" presId="urn:microsoft.com/office/officeart/2005/8/layout/vList6"/>
    <dgm:cxn modelId="{D339A4A0-BF30-4A0A-BBF9-2E1D102BD1BD}" type="presOf" srcId="{A7149675-309D-40B6-A7D9-E2ED45998328}" destId="{97B59B66-4D71-4735-812F-E1E875091E73}" srcOrd="0" destOrd="1" presId="urn:microsoft.com/office/officeart/2005/8/layout/vList6"/>
    <dgm:cxn modelId="{74F8B7A8-C0AE-4518-8075-B2BF718F1937}" srcId="{5B7537E9-B885-401F-A864-879D6643B1F3}" destId="{393E5D70-E6E5-42F9-899B-ED1C0032BA00}" srcOrd="0" destOrd="0" parTransId="{C5A1D379-B426-4ECD-B239-D0A1755083BA}" sibTransId="{1D9C0D64-3000-41C9-99D3-10A860F9CCE6}"/>
    <dgm:cxn modelId="{8AD904B1-84D4-4DF5-B752-D778E773F48C}" type="presOf" srcId="{FBD6A13B-BEE7-48E8-8961-CB2A8E5EABB3}" destId="{97B59B66-4D71-4735-812F-E1E875091E73}" srcOrd="0" destOrd="4" presId="urn:microsoft.com/office/officeart/2005/8/layout/vList6"/>
    <dgm:cxn modelId="{DDF688BC-68A7-4C51-9AC3-1F877E171677}" srcId="{393E5D70-E6E5-42F9-899B-ED1C0032BA00}" destId="{81BAE83D-F50A-4E7E-93A1-A0963C637573}" srcOrd="5" destOrd="0" parTransId="{C52C3209-D640-4F4F-AF4B-62FBB167B5AE}" sibTransId="{91D4AC4F-BCBB-4FF6-B910-91C5BBA59119}"/>
    <dgm:cxn modelId="{BA7F12CE-9E16-43BD-9453-551458ED52C5}" srcId="{393E5D70-E6E5-42F9-899B-ED1C0032BA00}" destId="{59C2E0D8-DE33-46EE-9F06-0F195D41B402}" srcOrd="3" destOrd="0" parTransId="{A5839498-5D71-42CE-98AD-76EBB6B02E6E}" sibTransId="{47CCF4A8-79D6-45CF-8C33-9597BEBFD20F}"/>
    <dgm:cxn modelId="{BBC031E6-0A2F-4252-A790-2AE1A765CDC6}" type="presOf" srcId="{393E5D70-E6E5-42F9-899B-ED1C0032BA00}" destId="{A4DC1AA3-72B0-4D50-9C75-42153FE24A8E}" srcOrd="0" destOrd="0" presId="urn:microsoft.com/office/officeart/2005/8/layout/vList6"/>
    <dgm:cxn modelId="{BE31C4F8-C21D-4EB7-A5FF-8DC3B14DD12F}" type="presOf" srcId="{59C2E0D8-DE33-46EE-9F06-0F195D41B402}" destId="{97B59B66-4D71-4735-812F-E1E875091E73}" srcOrd="0" destOrd="3" presId="urn:microsoft.com/office/officeart/2005/8/layout/vList6"/>
    <dgm:cxn modelId="{8A8078FC-98EC-4505-93D8-8B9CC5CBADB1}" srcId="{393E5D70-E6E5-42F9-899B-ED1C0032BA00}" destId="{907FABC8-F6D3-4638-BCD1-D7BF5615B632}" srcOrd="0" destOrd="0" parTransId="{0C062BB9-3526-4794-8B46-FB34699E4CED}" sibTransId="{F44E6E67-2492-40CE-A3B6-6C06C6F28E9A}"/>
    <dgm:cxn modelId="{B7724207-1D92-4366-BA8D-90B1EAC736D7}" type="presParOf" srcId="{9553D079-9E01-4A09-BCBA-0B35F924A23F}" destId="{B0E20646-A805-4229-9BAB-9C4167968582}" srcOrd="0" destOrd="0" presId="urn:microsoft.com/office/officeart/2005/8/layout/vList6"/>
    <dgm:cxn modelId="{775DB4B6-28D2-4649-940C-D2898A58008A}" type="presParOf" srcId="{B0E20646-A805-4229-9BAB-9C4167968582}" destId="{A4DC1AA3-72B0-4D50-9C75-42153FE24A8E}" srcOrd="0" destOrd="0" presId="urn:microsoft.com/office/officeart/2005/8/layout/vList6"/>
    <dgm:cxn modelId="{ECC9D26F-A4A4-41B8-8DA3-B5A95FD245D0}" type="presParOf" srcId="{B0E20646-A805-4229-9BAB-9C4167968582}" destId="{97B59B66-4D71-4735-812F-E1E875091E7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a:solidFill>
          <a:srgbClr val="BC8FDD"/>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4EBC4175-75EF-42FB-8A2B-5B04535DC408}" type="par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62E11B44-4DB2-40B2-AFDF-9F539D8BF60F}" type="sib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C9BD3C3-1345-44D9-A9A2-E7DFB50CE9EB}">
      <dgm:prSet phldrT="[Text]" custT="1"/>
      <dgm:spPr>
        <a:solidFill>
          <a:schemeClr val="accent2"/>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89A5AE7-2E87-436A-AD49-C1B1B1643A56}" type="par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B73B1C1-30C9-4FB4-A4EE-5FF6449B59ED}" type="sib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7619590-34A7-40B3-BBF9-5EA9AB37895C}">
      <dgm:prSet phldrT="[Text]" custT="1"/>
      <dgm:spPr>
        <a:solidFill>
          <a:schemeClr val="accent6"/>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61EEFB0-AF87-4B51-AE0A-07F986F12DA5}" type="par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311A158F-1BBA-4EF6-BA38-A5E2FAFA2E50}" type="sib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F386053-B0AB-440E-82F9-F006657DAD13}">
      <dgm:prSet phldrT="[Text]" custT="1"/>
      <dgm:spPr>
        <a:solidFill>
          <a:srgbClr val="FFFF00"/>
        </a:solidFill>
      </dgm:spPr>
      <dgm:t>
        <a:bodyPr/>
        <a:lstStyle/>
        <a:p>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87C02CDD-F4CA-47E0-9CF0-4E0C16C0C8E6}" type="par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B7804209-ED4B-4C39-9BBB-1DC62E47EA78}" type="sib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a:solidFill>
          <a:srgbClr val="0099CC"/>
        </a:solidFill>
      </dgm:spPr>
    </dgm:pt>
    <dgm:pt modelId="{D6F0A526-3694-4A0A-87F3-EADDA943755E}" type="pres">
      <dgm:prSet presAssocID="{73C082A9-E891-4DB8-AEA9-C3C2E9D9FFDE}" presName="quad1" presStyleLbl="node1" presStyleIdx="0" presStyleCnt="4" custScaleX="110356">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22073" custLinFactNeighborY="-479">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BC963A8-B4A0-4E2E-A4BA-2A42A798D1EB}">
      <dgm:prSet phldrT="[Text]"/>
      <dgm:spPr/>
      <dgm:t>
        <a:bodyPr/>
        <a:lstStyle/>
        <a:p>
          <a:r>
            <a:rPr lang="el-GR" dirty="0">
              <a:latin typeface="Roboto" panose="02000000000000000000" pitchFamily="2" charset="0"/>
              <a:ea typeface="Roboto" panose="02000000000000000000" pitchFamily="2" charset="0"/>
              <a:cs typeface="Roboto" panose="02000000000000000000" pitchFamily="2" charset="0"/>
            </a:rPr>
            <a:t>Λειτουργός Δράσης</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12133448-0CF1-4663-ADCE-53121AAF2DCD}" type="parTrans" cxnId="{874DCD34-7B89-4291-8B29-BE9638E1B17C}">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F2C42DD-5789-4020-99FC-E8DD36E3B624}" type="sibTrans" cxnId="{874DCD34-7B89-4291-8B29-BE9638E1B17C}">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75216924-77CE-4369-9297-8484B8CB099C}">
      <dgm:prSet phldrT="[Text]"/>
      <dgm:spPr>
        <a:solidFill>
          <a:srgbClr val="92D050"/>
        </a:solidFill>
      </dgm:spPr>
      <dgm:t>
        <a:bodyPr/>
        <a:lstStyle/>
        <a:p>
          <a:r>
            <a:rPr lang="el-GR" dirty="0">
              <a:solidFill>
                <a:schemeClr val="tx1"/>
              </a:solidFill>
              <a:latin typeface="Roboto" panose="02000000000000000000" pitchFamily="2" charset="0"/>
              <a:ea typeface="Roboto" panose="02000000000000000000" pitchFamily="2" charset="0"/>
              <a:cs typeface="Roboto" panose="02000000000000000000" pitchFamily="2" charset="0"/>
            </a:rPr>
            <a:t>Μαρία Θάλεια Χρίστου</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2C569B70-FF1B-484F-A1C9-87F4B8D9E834}" type="parTrans" cxnId="{9222C90D-C222-4939-B910-FC2A885FBBF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7A941B6-EC86-418E-BD37-B4E3A6B9F489}" type="sibTrans" cxnId="{9222C90D-C222-4939-B910-FC2A885FBBF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DCE6B61A-34FA-479D-8ADB-9B2E3EFF574E}">
      <dgm:prSet phldrT="[Text]"/>
      <dgm:spPr/>
      <dgm:t>
        <a:bodyPr/>
        <a:lstStyle/>
        <a:p>
          <a:r>
            <a:rPr lang="el-GR" dirty="0">
              <a:latin typeface="Roboto" panose="02000000000000000000" pitchFamily="2" charset="0"/>
              <a:ea typeface="Roboto" panose="02000000000000000000" pitchFamily="2" charset="0"/>
              <a:cs typeface="Roboto" panose="02000000000000000000" pitchFamily="2" charset="0"/>
            </a:rPr>
            <a:t>Συντονίστρια Δράσης</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09DFABBC-99D7-40B0-881A-71A1181A9BA5}" type="parTrans" cxnId="{EEE786EE-C802-4548-8083-A1465BB0EDC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1714AFA-98E6-4482-8BF8-2D14744590A7}" type="sibTrans" cxnId="{EEE786EE-C802-4548-8083-A1465BB0EDC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6B8EF69D-EBF6-4DFB-8CCC-B6BE21CE0AA3}">
      <dgm:prSet phldrT="[Text]"/>
      <dgm:spPr>
        <a:solidFill>
          <a:srgbClr val="50A2BC"/>
        </a:solidFill>
      </dgm:spPr>
      <dgm:t>
        <a:bodyPr/>
        <a:lstStyle/>
        <a:p>
          <a:r>
            <a:rPr lang="el-GR" dirty="0">
              <a:solidFill>
                <a:schemeClr val="tx1"/>
              </a:solidFill>
              <a:latin typeface="Roboto" panose="02000000000000000000" pitchFamily="2" charset="0"/>
              <a:ea typeface="Roboto" panose="02000000000000000000" pitchFamily="2" charset="0"/>
              <a:cs typeface="Roboto" panose="02000000000000000000" pitchFamily="2" charset="0"/>
            </a:rPr>
            <a:t>Στέλλα Λεωνίδου</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3BBF255B-A77E-4C97-8804-DDF4B004FF75}" type="parTrans" cxnId="{3045623A-DBDF-4EFA-8A73-29C03C7939C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061FC798-28B8-49A9-86A3-74764116CBAA}" type="sibTrans" cxnId="{3045623A-DBDF-4EFA-8A73-29C03C7939C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59D519C-50E3-4E32-8817-5C4F5D2271DA}">
      <dgm:prSet phldrT="[Text]"/>
      <dgm:spPr>
        <a:solidFill>
          <a:srgbClr val="92D050"/>
        </a:solidFill>
      </dgm:spPr>
      <dgm:t>
        <a:bodyPr/>
        <a:lstStyle/>
        <a:p>
          <a:r>
            <a:rPr lang="el-GR" dirty="0">
              <a:solidFill>
                <a:schemeClr val="tx1"/>
              </a:solidFill>
              <a:latin typeface="Roboto" panose="02000000000000000000" pitchFamily="2" charset="0"/>
              <a:ea typeface="Roboto" panose="02000000000000000000" pitchFamily="2" charset="0"/>
              <a:cs typeface="Roboto" panose="02000000000000000000" pitchFamily="2" charset="0"/>
            </a:rPr>
            <a:t>Τηλέφωνο</a:t>
          </a: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224488</a:t>
          </a:r>
          <a:r>
            <a:rPr lang="el-GR" dirty="0">
              <a:solidFill>
                <a:schemeClr val="tx1"/>
              </a:solidFill>
              <a:latin typeface="Roboto" panose="02000000000000000000" pitchFamily="2" charset="0"/>
              <a:ea typeface="Roboto" panose="02000000000000000000" pitchFamily="2" charset="0"/>
              <a:cs typeface="Roboto" panose="02000000000000000000" pitchFamily="2" charset="0"/>
            </a:rPr>
            <a:t>45</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4523AE4F-34B2-430B-AB20-2C4D4655ED12}" type="parTrans" cxnId="{8A25B2B7-481F-4D9A-8185-3CE1DBD58D6C}">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0B64AFA-1BD2-42B8-AC3B-C058E21DA0AC}" type="sibTrans" cxnId="{8A25B2B7-481F-4D9A-8185-3CE1DBD58D6C}">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0E399BF-50C7-40B1-8E20-730CCE30A142}">
      <dgm:prSet phldrT="[Text]"/>
      <dgm:spPr>
        <a:solidFill>
          <a:srgbClr val="50A2BC"/>
        </a:solidFill>
      </dgm:spPr>
      <dgm:t>
        <a:bodyPr/>
        <a:lstStyle/>
        <a:p>
          <a:r>
            <a:rPr lang="el-GR" dirty="0">
              <a:solidFill>
                <a:schemeClr val="tx1"/>
              </a:solidFill>
              <a:latin typeface="Roboto" panose="02000000000000000000" pitchFamily="2" charset="0"/>
              <a:ea typeface="Roboto" panose="02000000000000000000" pitchFamily="2" charset="0"/>
              <a:cs typeface="Roboto" panose="02000000000000000000" pitchFamily="2" charset="0"/>
            </a:rPr>
            <a:t>Τηλέφωνο</a:t>
          </a: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dirty="0">
              <a:solidFill>
                <a:schemeClr val="tx1"/>
              </a:solidFill>
              <a:latin typeface="Roboto" panose="02000000000000000000" pitchFamily="2" charset="0"/>
              <a:ea typeface="Roboto" panose="02000000000000000000" pitchFamily="2" charset="0"/>
              <a:cs typeface="Roboto" panose="02000000000000000000" pitchFamily="2" charset="0"/>
            </a:rPr>
            <a:t>22448894</a:t>
          </a:r>
        </a:p>
      </dgm:t>
    </dgm:pt>
    <dgm:pt modelId="{1238E262-F89E-4BC4-9A85-82A9DD0A8B30}" type="parTrans" cxnId="{47E13710-7000-4E7B-882C-BE434374C3F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404B2CF-2D50-4784-AEC5-157F8749A8CD}" type="sibTrans" cxnId="{47E13710-7000-4E7B-882C-BE434374C3F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FA75D77-36F6-4936-8A44-6B813ECB1161}">
      <dgm:prSet phldrT="[Text]"/>
      <dgm:spPr>
        <a:solidFill>
          <a:srgbClr val="50A2BC"/>
        </a:solidFill>
      </dgm:spPr>
      <dgm:t>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Email</a:t>
          </a: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rPr>
            <a:t>sleonidou@idep.org.cy</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6E2C482E-C052-4D34-8DD1-08042ED59C49}" type="parTrans" cxnId="{47E107A7-7A0B-40B4-BE27-D3D24CA134D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DA625164-A8A3-4C24-9EE1-D7439E31C1E1}" type="sibTrans" cxnId="{47E107A7-7A0B-40B4-BE27-D3D24CA134D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02C19849-8A99-4857-9A38-0B88CA1416FD}">
      <dgm:prSet phldrT="[Text]"/>
      <dgm:spPr>
        <a:solidFill>
          <a:srgbClr val="92D050"/>
        </a:solidFill>
      </dgm:spPr>
      <dgm:t>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Email</a:t>
          </a: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rPr>
            <a:t>mthchristou</a:t>
          </a:r>
          <a:r>
            <a:rPr lang="en-GB"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rPr>
            <a:t>@idep.org.cy</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BF4607BB-2977-49A4-AF05-C16E92B2F70E}" type="parTrans" cxnId="{FCB05CB3-EF97-4525-8FA7-01951A7BBA27}">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5FD8A5BA-7B54-4048-AA12-14FE22145284}" type="sibTrans" cxnId="{FCB05CB3-EF97-4525-8FA7-01951A7BBA27}">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B72A0040-F0D6-48B2-A270-64141C49CF70}" type="pres">
      <dgm:prSet presAssocID="{AD94B6AA-0E4E-47CB-9744-CE2AE782E637}" presName="Name0" presStyleCnt="0">
        <dgm:presLayoutVars>
          <dgm:dir/>
          <dgm:animLvl val="lvl"/>
          <dgm:resizeHandles val="exact"/>
        </dgm:presLayoutVars>
      </dgm:prSet>
      <dgm:spPr/>
    </dgm:pt>
    <dgm:pt modelId="{7568D8B0-BFCA-4218-9233-F23E751C67D5}" type="pres">
      <dgm:prSet presAssocID="{DBC963A8-B4A0-4E2E-A4BA-2A42A798D1EB}" presName="linNode" presStyleCnt="0"/>
      <dgm:spPr/>
    </dgm:pt>
    <dgm:pt modelId="{2187A557-D78D-4EDD-B32E-4EC762223950}" type="pres">
      <dgm:prSet presAssocID="{DBC963A8-B4A0-4E2E-A4BA-2A42A798D1EB}" presName="parTx" presStyleLbl="revTx" presStyleIdx="0" presStyleCnt="2">
        <dgm:presLayoutVars>
          <dgm:chMax val="1"/>
          <dgm:bulletEnabled val="1"/>
        </dgm:presLayoutVars>
      </dgm:prSet>
      <dgm:spPr/>
    </dgm:pt>
    <dgm:pt modelId="{070D98F9-BD8B-4FF7-AA4E-0F6EB892789D}" type="pres">
      <dgm:prSet presAssocID="{DBC963A8-B4A0-4E2E-A4BA-2A42A798D1EB}" presName="bracket" presStyleLbl="parChTrans1D1" presStyleIdx="0" presStyleCnt="2"/>
      <dgm:spPr/>
    </dgm:pt>
    <dgm:pt modelId="{BE15E915-38C5-4524-B058-859EE5603BFF}" type="pres">
      <dgm:prSet presAssocID="{DBC963A8-B4A0-4E2E-A4BA-2A42A798D1EB}" presName="spH" presStyleCnt="0"/>
      <dgm:spPr/>
    </dgm:pt>
    <dgm:pt modelId="{2D4D6422-B824-428B-818E-E50F8F27A1CF}" type="pres">
      <dgm:prSet presAssocID="{DBC963A8-B4A0-4E2E-A4BA-2A42A798D1EB}" presName="desTx" presStyleLbl="node1" presStyleIdx="0" presStyleCnt="2">
        <dgm:presLayoutVars>
          <dgm:bulletEnabled val="1"/>
        </dgm:presLayoutVars>
      </dgm:prSet>
      <dgm:spPr/>
    </dgm:pt>
    <dgm:pt modelId="{D40C7AE0-2B2B-4D89-AB1D-1B234DF921EB}" type="pres">
      <dgm:prSet presAssocID="{CF2C42DD-5789-4020-99FC-E8DD36E3B624}" presName="spV" presStyleCnt="0"/>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1" presStyleCnt="2">
        <dgm:presLayoutVars>
          <dgm:chMax val="1"/>
          <dgm:bulletEnabled val="1"/>
        </dgm:presLayoutVars>
      </dgm:prSet>
      <dgm:spPr/>
    </dgm:pt>
    <dgm:pt modelId="{4EB2E7EB-C395-446F-9051-7DCA1926E161}" type="pres">
      <dgm:prSet presAssocID="{DCE6B61A-34FA-479D-8ADB-9B2E3EFF574E}" presName="bracket" presStyleLbl="parChTrans1D1" presStyleIdx="1" presStyleCnt="2"/>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1" presStyleCnt="2">
        <dgm:presLayoutVars>
          <dgm:bulletEnabled val="1"/>
        </dgm:presLayoutVars>
      </dgm:prSet>
      <dgm:spPr/>
    </dgm:pt>
  </dgm:ptLst>
  <dgm:cxnLst>
    <dgm:cxn modelId="{9222C90D-C222-4939-B910-FC2A885FBBF0}" srcId="{DBC963A8-B4A0-4E2E-A4BA-2A42A798D1EB}" destId="{75216924-77CE-4369-9297-8484B8CB099C}" srcOrd="0" destOrd="0" parTransId="{2C569B70-FF1B-484F-A1C9-87F4B8D9E834}" sibTransId="{47A941B6-EC86-418E-BD37-B4E3A6B9F489}"/>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66570728-538E-478A-8730-DFC298B74CF9}" type="presOf" srcId="{75216924-77CE-4369-9297-8484B8CB099C}" destId="{2D4D6422-B824-428B-818E-E50F8F27A1CF}" srcOrd="0" destOrd="0" presId="urn:diagrams.loki3.com/BracketList"/>
    <dgm:cxn modelId="{874DCD34-7B89-4291-8B29-BE9638E1B17C}" srcId="{AD94B6AA-0E4E-47CB-9744-CE2AE782E637}" destId="{DBC963A8-B4A0-4E2E-A4BA-2A42A798D1EB}" srcOrd="0" destOrd="0" parTransId="{12133448-0CF1-4663-ADCE-53121AAF2DCD}" sibTransId="{CF2C42DD-5789-4020-99FC-E8DD36E3B624}"/>
    <dgm:cxn modelId="{3045623A-DBDF-4EFA-8A73-29C03C7939C3}" srcId="{DCE6B61A-34FA-479D-8ADB-9B2E3EFF574E}" destId="{6B8EF69D-EBF6-4DFB-8CCC-B6BE21CE0AA3}" srcOrd="0" destOrd="0" parTransId="{3BBF255B-A77E-4C97-8804-DDF4B004FF75}" sibTransId="{061FC798-28B8-49A9-86A3-74764116CBAA}"/>
    <dgm:cxn modelId="{24053C5B-0148-4081-8CFA-18D819B3D7DF}" type="presOf" srcId="{DBC963A8-B4A0-4E2E-A4BA-2A42A798D1EB}" destId="{2187A557-D78D-4EDD-B32E-4EC762223950}" srcOrd="0" destOrd="0" presId="urn:diagrams.loki3.com/BracketList"/>
    <dgm:cxn modelId="{4BC36E4A-E7F0-4EB6-8D3A-557EA05253CD}" type="presOf" srcId="{4FA75D77-36F6-4936-8A44-6B813ECB1161}" destId="{EE02EA27-8B47-4885-BB5A-B272C48E85BE}" srcOrd="0" destOrd="1" presId="urn:diagrams.loki3.com/BracketList"/>
    <dgm:cxn modelId="{64B7034E-52F6-4FCF-8717-7415141B85E5}" type="presOf" srcId="{F59D519C-50E3-4E32-8817-5C4F5D2271DA}" destId="{2D4D6422-B824-428B-818E-E50F8F27A1CF}" srcOrd="0" destOrd="2" presId="urn:diagrams.loki3.com/BracketList"/>
    <dgm:cxn modelId="{5A50057E-70A6-40D6-8B36-3D64CBFF7972}" type="presOf" srcId="{02C19849-8A99-4857-9A38-0B88CA1416FD}" destId="{2D4D6422-B824-428B-818E-E50F8F27A1CF}" srcOrd="0" destOrd="1" presId="urn:diagrams.loki3.com/BracketList"/>
    <dgm:cxn modelId="{47E107A7-7A0B-40B4-BE27-D3D24CA134DD}" srcId="{DCE6B61A-34FA-479D-8ADB-9B2E3EFF574E}" destId="{4FA75D77-36F6-4936-8A44-6B813ECB1161}" srcOrd="1" destOrd="0" parTransId="{6E2C482E-C052-4D34-8DD1-08042ED59C49}" sibTransId="{DA625164-A8A3-4C24-9EE1-D7439E31C1E1}"/>
    <dgm:cxn modelId="{7927ACB1-F46C-4539-8F1A-3642625AB270}" type="presOf" srcId="{DCE6B61A-34FA-479D-8ADB-9B2E3EFF574E}" destId="{156F5878-F8AA-4C50-9949-B58410CC2BD1}" srcOrd="0" destOrd="0" presId="urn:diagrams.loki3.com/BracketList"/>
    <dgm:cxn modelId="{FCB05CB3-EF97-4525-8FA7-01951A7BBA27}" srcId="{DBC963A8-B4A0-4E2E-A4BA-2A42A798D1EB}" destId="{02C19849-8A99-4857-9A38-0B88CA1416FD}" srcOrd="1" destOrd="0" parTransId="{BF4607BB-2977-49A4-AF05-C16E92B2F70E}" sibTransId="{5FD8A5BA-7B54-4048-AA12-14FE22145284}"/>
    <dgm:cxn modelId="{4C552EB4-A214-4DF1-828E-0BCF2363A53A}" type="presOf" srcId="{AD94B6AA-0E4E-47CB-9744-CE2AE782E637}" destId="{B72A0040-F0D6-48B2-A270-64141C49CF70}" srcOrd="0" destOrd="0" presId="urn:diagrams.loki3.com/BracketList"/>
    <dgm:cxn modelId="{8A25B2B7-481F-4D9A-8185-3CE1DBD58D6C}" srcId="{DBC963A8-B4A0-4E2E-A4BA-2A42A798D1EB}" destId="{F59D519C-50E3-4E32-8817-5C4F5D2271DA}" srcOrd="2" destOrd="0" parTransId="{4523AE4F-34B2-430B-AB20-2C4D4655ED12}" sibTransId="{C0B64AFA-1BD2-42B8-AC3B-C058E21DA0AC}"/>
    <dgm:cxn modelId="{EEE786EE-C802-4548-8083-A1465BB0EDC0}" srcId="{AD94B6AA-0E4E-47CB-9744-CE2AE782E637}" destId="{DCE6B61A-34FA-479D-8ADB-9B2E3EFF574E}" srcOrd="1"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11E5959A-60E3-42A1-9A35-63C58862FB43}" type="presParOf" srcId="{B72A0040-F0D6-48B2-A270-64141C49CF70}" destId="{7568D8B0-BFCA-4218-9233-F23E751C67D5}" srcOrd="0" destOrd="0" presId="urn:diagrams.loki3.com/BracketList"/>
    <dgm:cxn modelId="{39DEAA3D-E43F-4CA3-B4EA-46B76EF1E689}" type="presParOf" srcId="{7568D8B0-BFCA-4218-9233-F23E751C67D5}" destId="{2187A557-D78D-4EDD-B32E-4EC762223950}" srcOrd="0" destOrd="0" presId="urn:diagrams.loki3.com/BracketList"/>
    <dgm:cxn modelId="{4556080E-8F33-4D6E-973E-91DC0EAEA6F4}" type="presParOf" srcId="{7568D8B0-BFCA-4218-9233-F23E751C67D5}" destId="{070D98F9-BD8B-4FF7-AA4E-0F6EB892789D}" srcOrd="1" destOrd="0" presId="urn:diagrams.loki3.com/BracketList"/>
    <dgm:cxn modelId="{3CF124E4-78C8-448A-9AAB-C5B27824E644}" type="presParOf" srcId="{7568D8B0-BFCA-4218-9233-F23E751C67D5}" destId="{BE15E915-38C5-4524-B058-859EE5603BFF}" srcOrd="2" destOrd="0" presId="urn:diagrams.loki3.com/BracketList"/>
    <dgm:cxn modelId="{D95CFD5B-1354-41C0-8694-8FDF13DD2097}" type="presParOf" srcId="{7568D8B0-BFCA-4218-9233-F23E751C67D5}" destId="{2D4D6422-B824-428B-818E-E50F8F27A1CF}" srcOrd="3" destOrd="0" presId="urn:diagrams.loki3.com/BracketList"/>
    <dgm:cxn modelId="{A4D80017-370C-4473-A03E-AEF0E81EF72A}" type="presParOf" srcId="{B72A0040-F0D6-48B2-A270-64141C49CF70}" destId="{D40C7AE0-2B2B-4D89-AB1D-1B234DF921EB}" srcOrd="1" destOrd="0" presId="urn:diagrams.loki3.com/BracketList"/>
    <dgm:cxn modelId="{DD750F26-D726-4550-A77F-0A5343B348C3}" type="presParOf" srcId="{B72A0040-F0D6-48B2-A270-64141C49CF70}" destId="{C676E77A-2F64-4677-A603-336EB9CAC2CF}" srcOrd="2"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F92-3280-4695-A31E-0A3FACB7A661}">
      <dsp:nvSpPr>
        <dsp:cNvPr id="0" name=""/>
        <dsp:cNvSpPr/>
      </dsp:nvSpPr>
      <dsp:spPr>
        <a:xfrm>
          <a:off x="1249937" y="1998"/>
          <a:ext cx="2373205" cy="1423923"/>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1.</a:t>
          </a:r>
          <a:r>
            <a:rPr lang="el-GR" sz="1400" b="1" kern="1200" spc="-5" dirty="0">
              <a:latin typeface="Roboto" panose="02000000000000000000" pitchFamily="2" charset="0"/>
              <a:ea typeface="Roboto" panose="02000000000000000000" pitchFamily="2" charset="0"/>
              <a:cs typeface="Roboto" panose="02000000000000000000" pitchFamily="2" charset="0"/>
            </a:rPr>
            <a:t> Γενικές Πληροφορίες για τις Αιτήσεις</a:t>
          </a:r>
          <a:endParaRPr lang="en-GB"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1249937" y="1998"/>
        <a:ext cx="2373205" cy="1423923"/>
      </dsp:txXfrm>
    </dsp:sp>
    <dsp:sp modelId="{BB77BD96-9170-45B1-AD5B-54A178D48F0B}">
      <dsp:nvSpPr>
        <dsp:cNvPr id="0" name=""/>
        <dsp:cNvSpPr/>
      </dsp:nvSpPr>
      <dsp:spPr>
        <a:xfrm>
          <a:off x="3860464" y="1998"/>
          <a:ext cx="2373205" cy="1423923"/>
        </a:xfrm>
        <a:prstGeom prst="rect">
          <a:avLst/>
        </a:prstGeom>
        <a:solidFill>
          <a:srgbClr val="0033C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2. </a:t>
          </a:r>
          <a:r>
            <a:rPr lang="el-GR" sz="1400" b="1" kern="1200" spc="-5" dirty="0">
              <a:latin typeface="Roboto" panose="02000000000000000000" pitchFamily="2" charset="0"/>
              <a:ea typeface="Roboto" panose="02000000000000000000" pitchFamily="2" charset="0"/>
              <a:cs typeface="Roboto" panose="02000000000000000000" pitchFamily="2" charset="0"/>
            </a:rPr>
            <a:t>ΚΑ130: Εθνική Κοινοπραξία Κινητικότητας Ανώτατης/Τριτοβάθμιας Εκπαίδευσης</a:t>
          </a:r>
          <a:endParaRPr lang="en-GB"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3860464" y="1998"/>
        <a:ext cx="2373205" cy="1423923"/>
      </dsp:txXfrm>
    </dsp:sp>
    <dsp:sp modelId="{266BF04A-BFB0-4BD0-BD03-9F013543CFDA}">
      <dsp:nvSpPr>
        <dsp:cNvPr id="0" name=""/>
        <dsp:cNvSpPr/>
      </dsp:nvSpPr>
      <dsp:spPr>
        <a:xfrm>
          <a:off x="6470990" y="1998"/>
          <a:ext cx="2373205" cy="1423923"/>
        </a:xfrm>
        <a:prstGeom prst="rect">
          <a:avLst/>
        </a:prstGeom>
        <a:solidFill>
          <a:srgbClr val="00B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3.</a:t>
          </a:r>
          <a:r>
            <a:rPr lang="el-GR" sz="1400" b="1" kern="1200" spc="-5" dirty="0">
              <a:latin typeface="Roboto" panose="02000000000000000000" pitchFamily="2" charset="0"/>
              <a:ea typeface="Roboto" panose="02000000000000000000" pitchFamily="2" charset="0"/>
              <a:cs typeface="Roboto" panose="02000000000000000000" pitchFamily="2" charset="0"/>
            </a:rPr>
            <a:t> ΚA131: Διεθνής Εξερχόμενη Κινητικότητα στηριζόμενη από κονδύλια εσωτερικής πολιτικής</a:t>
          </a:r>
          <a:endParaRPr lang="en-GB"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6470990" y="1998"/>
        <a:ext cx="2373205" cy="1423923"/>
      </dsp:txXfrm>
    </dsp:sp>
    <dsp:sp modelId="{96AF6AA9-35A9-4093-A70C-BC898150760E}">
      <dsp:nvSpPr>
        <dsp:cNvPr id="0" name=""/>
        <dsp:cNvSpPr/>
      </dsp:nvSpPr>
      <dsp:spPr>
        <a:xfrm>
          <a:off x="1249937" y="1663242"/>
          <a:ext cx="2373205" cy="1423923"/>
        </a:xfrm>
        <a:prstGeom prst="rect">
          <a:avLst/>
        </a:prstGeom>
        <a:solidFill>
          <a:srgbClr val="C0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4.</a:t>
          </a:r>
          <a:r>
            <a:rPr lang="el-GR" sz="1400" b="1" kern="1200" spc="-5" dirty="0">
              <a:latin typeface="Roboto" panose="02000000000000000000" pitchFamily="2" charset="0"/>
              <a:ea typeface="Roboto" panose="02000000000000000000" pitchFamily="2" charset="0"/>
              <a:cs typeface="Roboto" panose="02000000000000000000" pitchFamily="2" charset="0"/>
            </a:rPr>
            <a:t> ΚΑ171: Διεθνής εξερχόμενη και εισερχόμενη κινητικότητα στηριζόμενη από κονδύλια εξωτερικής πολιτικής</a:t>
          </a:r>
          <a:endParaRPr lang="en-GB"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1249937" y="1663242"/>
        <a:ext cx="2373205" cy="1423923"/>
      </dsp:txXfrm>
    </dsp:sp>
    <dsp:sp modelId="{17FC1A9C-5931-4AD5-99F6-8B1F61E799CD}">
      <dsp:nvSpPr>
        <dsp:cNvPr id="0" name=""/>
        <dsp:cNvSpPr/>
      </dsp:nvSpPr>
      <dsp:spPr>
        <a:xfrm>
          <a:off x="6464677" y="1656194"/>
          <a:ext cx="2373205" cy="1423923"/>
        </a:xfrm>
        <a:prstGeom prst="rect">
          <a:avLst/>
        </a:prstGeom>
        <a:solidFill>
          <a:srgbClr val="FFC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6.</a:t>
          </a:r>
          <a:r>
            <a:rPr lang="el-GR" sz="1400" b="1" kern="1200" spc="-5" dirty="0">
              <a:latin typeface="Roboto" panose="02000000000000000000" pitchFamily="2" charset="0"/>
              <a:ea typeface="Roboto" panose="02000000000000000000" pitchFamily="2" charset="0"/>
              <a:cs typeface="Roboto" panose="02000000000000000000" pitchFamily="2" charset="0"/>
            </a:rPr>
            <a:t> Υποβολή και Βασικές Πληροφορίες για τις αιτήσεις ΚΑ131, ΚΑ171 &amp; ΚΑ130</a:t>
          </a:r>
          <a:endParaRPr lang="en-GB"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6464677" y="1656194"/>
        <a:ext cx="2373205" cy="1423923"/>
      </dsp:txXfrm>
    </dsp:sp>
    <dsp:sp modelId="{9999F19B-6C39-4E22-9DDB-63F01670396C}">
      <dsp:nvSpPr>
        <dsp:cNvPr id="0" name=""/>
        <dsp:cNvSpPr/>
      </dsp:nvSpPr>
      <dsp:spPr>
        <a:xfrm>
          <a:off x="3852490" y="1656194"/>
          <a:ext cx="2373205" cy="1423923"/>
        </a:xfrm>
        <a:prstGeom prst="rect">
          <a:avLst/>
        </a:prstGeom>
        <a:solidFill>
          <a:srgbClr val="9D73B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5.</a:t>
          </a:r>
          <a:r>
            <a:rPr lang="el-GR" sz="1400" b="1" kern="1200" spc="-5" dirty="0">
              <a:latin typeface="Roboto" panose="02000000000000000000" pitchFamily="2" charset="0"/>
              <a:ea typeface="Roboto" panose="02000000000000000000" pitchFamily="2" charset="0"/>
              <a:cs typeface="Roboto" panose="02000000000000000000" pitchFamily="2" charset="0"/>
            </a:rPr>
            <a:t> Χρηματοδότηση </a:t>
          </a:r>
        </a:p>
        <a:p>
          <a:pPr marL="0" lvl="0" indent="0" algn="ctr" defTabSz="622300">
            <a:lnSpc>
              <a:spcPct val="90000"/>
            </a:lnSpc>
            <a:spcBef>
              <a:spcPct val="0"/>
            </a:spcBef>
            <a:spcAft>
              <a:spcPct val="35000"/>
            </a:spcAft>
            <a:buNone/>
          </a:pPr>
          <a:r>
            <a:rPr lang="el-GR" sz="1400" b="1" kern="1200" spc="-5" dirty="0">
              <a:latin typeface="Roboto" panose="02000000000000000000" pitchFamily="2" charset="0"/>
              <a:ea typeface="Roboto" panose="02000000000000000000" pitchFamily="2" charset="0"/>
              <a:cs typeface="Roboto" panose="02000000000000000000" pitchFamily="2" charset="0"/>
            </a:rPr>
            <a:t>ΚΑ131 &amp; ΚΑ171</a:t>
          </a:r>
          <a:endParaRPr lang="en-GB"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3852490" y="1656194"/>
        <a:ext cx="2373205" cy="1423923"/>
      </dsp:txXfrm>
    </dsp:sp>
    <dsp:sp modelId="{1511AE1A-F2FC-4896-AD7E-7FA00F83B3F0}">
      <dsp:nvSpPr>
        <dsp:cNvPr id="0" name=""/>
        <dsp:cNvSpPr/>
      </dsp:nvSpPr>
      <dsp:spPr>
        <a:xfrm>
          <a:off x="3844682" y="3290398"/>
          <a:ext cx="2373205" cy="1423923"/>
        </a:xfrm>
        <a:prstGeom prst="rect">
          <a:avLst/>
        </a:prstGeom>
        <a:solidFill>
          <a:schemeClr val="accent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7.</a:t>
          </a:r>
          <a:r>
            <a:rPr lang="el-GR" sz="1400" b="1" kern="1200" spc="-5" dirty="0">
              <a:latin typeface="Roboto" panose="02000000000000000000" pitchFamily="2" charset="0"/>
              <a:ea typeface="Roboto" panose="02000000000000000000" pitchFamily="2" charset="0"/>
              <a:cs typeface="Roboto" panose="02000000000000000000" pitchFamily="2" charset="0"/>
            </a:rPr>
            <a:t> Περισσότερες Πληροφορίες &amp; Επικοινωνία</a:t>
          </a:r>
          <a:endParaRPr lang="en-GB" sz="1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3844682" y="3290398"/>
        <a:ext cx="2373205" cy="1423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0BE9-9EC6-4167-8015-5F8F47FB2458}">
      <dsp:nvSpPr>
        <dsp:cNvPr id="0" name=""/>
        <dsp:cNvSpPr/>
      </dsp:nvSpPr>
      <dsp:spPr>
        <a:xfrm>
          <a:off x="2847139" y="43512"/>
          <a:ext cx="4313106" cy="181404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n-GB" sz="2000" b="1" i="0" u="none" kern="1200" dirty="0">
              <a:solidFill>
                <a:prstClr val="black">
                  <a:hueOff val="0"/>
                  <a:satOff val="0"/>
                  <a:lumOff val="0"/>
                  <a:alphaOff val="0"/>
                </a:prstClr>
              </a:solidFill>
              <a:latin typeface="Roboto" panose="02000000000000000000" pitchFamily="2" charset="0"/>
              <a:ea typeface="Roboto" panose="02000000000000000000" pitchFamily="2" charset="0"/>
              <a:cs typeface="Roboto" panose="02000000000000000000" pitchFamily="2" charset="0"/>
            </a:rPr>
            <a:t>€</a:t>
          </a:r>
          <a:r>
            <a:rPr lang="en-GB" sz="2000" b="1" i="0" u="none" kern="1200" dirty="0">
              <a:latin typeface="Roboto" panose="02000000000000000000" pitchFamily="2" charset="0"/>
              <a:ea typeface="Roboto" panose="02000000000000000000" pitchFamily="2" charset="0"/>
              <a:cs typeface="Roboto" panose="02000000000000000000" pitchFamily="2" charset="0"/>
            </a:rPr>
            <a:t>6,300,330.00</a:t>
          </a:r>
          <a:endParaRPr lang="en-GB" sz="2000" b="1" kern="1200" dirty="0">
            <a:latin typeface="Roboto" panose="02000000000000000000" pitchFamily="2" charset="0"/>
            <a:ea typeface="Roboto" panose="02000000000000000000" pitchFamily="2" charset="0"/>
            <a:cs typeface="Roboto" panose="02000000000000000000" pitchFamily="2" charset="0"/>
          </a:endParaRPr>
        </a:p>
      </dsp:txBody>
      <dsp:txXfrm>
        <a:off x="2847139" y="270268"/>
        <a:ext cx="3632838" cy="1360535"/>
      </dsp:txXfrm>
    </dsp:sp>
    <dsp:sp modelId="{83A59D04-1124-4906-8F63-A3F830FCFCBC}">
      <dsp:nvSpPr>
        <dsp:cNvPr id="0" name=""/>
        <dsp:cNvSpPr/>
      </dsp:nvSpPr>
      <dsp:spPr>
        <a:xfrm>
          <a:off x="0" y="465"/>
          <a:ext cx="2875404" cy="181404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ΚΑ131</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1" kern="1200" spc="6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5" dirty="0">
              <a:solidFill>
                <a:srgbClr val="FFFFFF"/>
              </a:solidFill>
              <a:latin typeface="Roboto" panose="02000000000000000000" pitchFamily="2" charset="0"/>
              <a:ea typeface="Roboto" panose="02000000000000000000" pitchFamily="2" charset="0"/>
              <a:cs typeface="Roboto" panose="02000000000000000000" pitchFamily="2" charset="0"/>
            </a:rPr>
            <a:t>σε κράτη μέλη της ΕΕ και τρίτες χώρες συνδεδεμένες με το πρόγραμμα &amp; κινητικότητα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προς</a:t>
          </a:r>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όλες</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τις</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10" dirty="0">
              <a:solidFill>
                <a:srgbClr val="FFC000"/>
              </a:solidFill>
              <a:latin typeface="Roboto" panose="02000000000000000000" pitchFamily="2" charset="0"/>
              <a:ea typeface="Roboto" panose="02000000000000000000" pitchFamily="2" charset="0"/>
              <a:cs typeface="Roboto" panose="02000000000000000000" pitchFamily="2" charset="0"/>
            </a:rPr>
            <a:t>Περιφέρειες</a:t>
          </a:r>
          <a:r>
            <a:rPr lang="el-GR" sz="1600" b="1" kern="1200" dirty="0">
              <a:solidFill>
                <a:srgbClr val="FFC000"/>
              </a:solidFill>
              <a:latin typeface="Roboto" panose="02000000000000000000" pitchFamily="2" charset="0"/>
              <a:ea typeface="Roboto" panose="02000000000000000000" pitchFamily="2" charset="0"/>
              <a:cs typeface="Roboto" panose="02000000000000000000" pitchFamily="2" charset="0"/>
            </a:rPr>
            <a:t> 1-</a:t>
          </a:r>
          <a:r>
            <a:rPr lang="en-US" sz="1600" b="1" kern="1200" dirty="0">
              <a:solidFill>
                <a:srgbClr val="FFC000"/>
              </a:solidFill>
              <a:latin typeface="Roboto" panose="02000000000000000000" pitchFamily="2" charset="0"/>
              <a:ea typeface="Roboto" panose="02000000000000000000" pitchFamily="2" charset="0"/>
              <a:cs typeface="Roboto" panose="02000000000000000000" pitchFamily="2" charset="0"/>
            </a:rPr>
            <a:t>3 </a:t>
          </a:r>
          <a:r>
            <a:rPr lang="el-GR" sz="1600" b="1" kern="1200" dirty="0">
              <a:solidFill>
                <a:srgbClr val="FFC000"/>
              </a:solidFill>
              <a:latin typeface="Roboto" panose="02000000000000000000" pitchFamily="2" charset="0"/>
              <a:ea typeface="Roboto" panose="02000000000000000000" pitchFamily="2" charset="0"/>
              <a:cs typeface="Roboto" panose="02000000000000000000" pitchFamily="2" charset="0"/>
            </a:rPr>
            <a:t>και 5-14</a:t>
          </a:r>
          <a:endParaRPr lang="en-GB" sz="1600" b="1" kern="1200" dirty="0">
            <a:solidFill>
              <a:srgbClr val="FFC000"/>
            </a:solidFill>
            <a:latin typeface="Roboto" panose="02000000000000000000" pitchFamily="2" charset="0"/>
            <a:ea typeface="Roboto" panose="02000000000000000000" pitchFamily="2" charset="0"/>
            <a:cs typeface="Roboto" panose="02000000000000000000" pitchFamily="2" charset="0"/>
          </a:endParaRPr>
        </a:p>
      </dsp:txBody>
      <dsp:txXfrm>
        <a:off x="88554" y="89019"/>
        <a:ext cx="2698296" cy="1636939"/>
      </dsp:txXfrm>
    </dsp:sp>
    <dsp:sp modelId="{5C663C00-E25C-48CD-BD03-F3D5858AB6B4}">
      <dsp:nvSpPr>
        <dsp:cNvPr id="0" name=""/>
        <dsp:cNvSpPr/>
      </dsp:nvSpPr>
      <dsp:spPr>
        <a:xfrm>
          <a:off x="2875404" y="1995916"/>
          <a:ext cx="4313106" cy="181404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n-GB" sz="2000" b="1" i="0" u="none" kern="1200" dirty="0">
              <a:solidFill>
                <a:prstClr val="black">
                  <a:hueOff val="0"/>
                  <a:satOff val="0"/>
                  <a:lumOff val="0"/>
                  <a:alphaOff val="0"/>
                </a:prstClr>
              </a:solidFill>
              <a:latin typeface="Roboto" panose="02000000000000000000" pitchFamily="2" charset="0"/>
              <a:ea typeface="Roboto" panose="02000000000000000000" pitchFamily="2" charset="0"/>
              <a:cs typeface="Roboto" panose="02000000000000000000" pitchFamily="2" charset="0"/>
            </a:rPr>
            <a:t>€</a:t>
          </a:r>
          <a:r>
            <a:rPr lang="en-GB" sz="2000" b="1" i="0" u="none" kern="1200" dirty="0">
              <a:latin typeface="Roboto" panose="02000000000000000000" pitchFamily="2" charset="0"/>
              <a:ea typeface="Roboto" panose="02000000000000000000" pitchFamily="2" charset="0"/>
              <a:cs typeface="Roboto" panose="02000000000000000000" pitchFamily="2" charset="0"/>
            </a:rPr>
            <a:t>955,729.00</a:t>
          </a:r>
          <a:endParaRPr lang="en-GB" sz="2000" kern="1200" dirty="0">
            <a:latin typeface="Roboto" panose="02000000000000000000" pitchFamily="2" charset="0"/>
            <a:ea typeface="Roboto" panose="02000000000000000000" pitchFamily="2" charset="0"/>
            <a:cs typeface="Roboto" panose="02000000000000000000" pitchFamily="2" charset="0"/>
          </a:endParaRPr>
        </a:p>
      </dsp:txBody>
      <dsp:txXfrm>
        <a:off x="2875404" y="2222672"/>
        <a:ext cx="3632838" cy="1360535"/>
      </dsp:txXfrm>
    </dsp:sp>
    <dsp:sp modelId="{CD842A0E-7732-48D7-AD2A-C44E20D4C0E1}">
      <dsp:nvSpPr>
        <dsp:cNvPr id="0" name=""/>
        <dsp:cNvSpPr/>
      </dsp:nvSpPr>
      <dsp:spPr>
        <a:xfrm>
          <a:off x="0" y="1995916"/>
          <a:ext cx="2875404" cy="1814047"/>
        </a:xfrm>
        <a:prstGeom prst="roundRect">
          <a:avLst/>
        </a:prstGeom>
        <a:solidFill>
          <a:srgbClr val="9D73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ΚΑ171</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Διεθνής</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Αμφίδρομες</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5" dirty="0">
              <a:solidFill>
                <a:srgbClr val="FFFFFF"/>
              </a:solidFill>
              <a:latin typeface="Roboto" panose="02000000000000000000" pitchFamily="2" charset="0"/>
              <a:ea typeface="Roboto" panose="02000000000000000000" pitchFamily="2" charset="0"/>
              <a:cs typeface="Roboto" panose="02000000000000000000" pitchFamily="2" charset="0"/>
            </a:rPr>
            <a:t>Ροές</a:t>
          </a:r>
          <a:r>
            <a:rPr lang="el-GR" sz="1600" b="1" kern="1200" spc="2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kern="1200" spc="2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600" b="1" kern="1200" spc="-10" dirty="0">
              <a:solidFill>
                <a:srgbClr val="FFC000"/>
              </a:solidFill>
              <a:latin typeface="Roboto" panose="02000000000000000000" pitchFamily="2" charset="0"/>
              <a:ea typeface="Roboto" panose="02000000000000000000" pitchFamily="2" charset="0"/>
              <a:cs typeface="Roboto" panose="02000000000000000000" pitchFamily="2" charset="0"/>
            </a:rPr>
            <a:t>Περιφέρειες</a:t>
          </a:r>
          <a:r>
            <a:rPr lang="el-GR" sz="1600" b="1" kern="1200" dirty="0">
              <a:solidFill>
                <a:srgbClr val="FFC000"/>
              </a:solidFill>
              <a:latin typeface="Roboto" panose="02000000000000000000" pitchFamily="2" charset="0"/>
              <a:ea typeface="Roboto" panose="02000000000000000000" pitchFamily="2" charset="0"/>
              <a:cs typeface="Roboto" panose="02000000000000000000" pitchFamily="2" charset="0"/>
            </a:rPr>
            <a:t> 1-</a:t>
          </a:r>
          <a:r>
            <a:rPr lang="en-US" sz="1600" b="1" kern="1200" dirty="0">
              <a:solidFill>
                <a:srgbClr val="FFC000"/>
              </a:solidFill>
              <a:latin typeface="Roboto" panose="02000000000000000000" pitchFamily="2" charset="0"/>
              <a:ea typeface="Roboto" panose="02000000000000000000" pitchFamily="2" charset="0"/>
              <a:cs typeface="Roboto" panose="02000000000000000000" pitchFamily="2" charset="0"/>
            </a:rPr>
            <a:t>3 </a:t>
          </a:r>
          <a:r>
            <a:rPr lang="el-GR" sz="1600" b="1" kern="1200" dirty="0">
              <a:solidFill>
                <a:srgbClr val="FFC000"/>
              </a:solidFill>
              <a:latin typeface="Roboto" panose="02000000000000000000" pitchFamily="2" charset="0"/>
              <a:ea typeface="Roboto" panose="02000000000000000000" pitchFamily="2" charset="0"/>
              <a:cs typeface="Roboto" panose="02000000000000000000" pitchFamily="2" charset="0"/>
            </a:rPr>
            <a:t>και 5-12</a:t>
          </a:r>
          <a:endParaRPr lang="en-GB" sz="1600" b="1" kern="1200" dirty="0">
            <a:solidFill>
              <a:srgbClr val="FFC000"/>
            </a:solidFill>
            <a:latin typeface="Roboto" panose="02000000000000000000" pitchFamily="2" charset="0"/>
            <a:ea typeface="Roboto" panose="02000000000000000000" pitchFamily="2" charset="0"/>
            <a:cs typeface="Roboto" panose="02000000000000000000" pitchFamily="2" charset="0"/>
          </a:endParaRPr>
        </a:p>
      </dsp:txBody>
      <dsp:txXfrm>
        <a:off x="88554" y="2084470"/>
        <a:ext cx="2698296" cy="1636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FBFEF-6906-4695-8344-B47CFF8FFDDE}">
      <dsp:nvSpPr>
        <dsp:cNvPr id="0" name=""/>
        <dsp:cNvSpPr/>
      </dsp:nvSpPr>
      <dsp:spPr>
        <a:xfrm>
          <a:off x="825820" y="3929"/>
          <a:ext cx="2681469" cy="1308688"/>
        </a:xfrm>
        <a:prstGeom prst="roundRect">
          <a:avLst>
            <a:gd name="adj" fmla="val 10000"/>
          </a:avLst>
        </a:prstGeom>
        <a:solidFill>
          <a:schemeClr val="accent1"/>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864150" y="42259"/>
        <a:ext cx="2604809" cy="1232028"/>
      </dsp:txXfrm>
    </dsp:sp>
    <dsp:sp modelId="{E7CB7EE3-E83B-46DD-B971-B3007E945732}">
      <dsp:nvSpPr>
        <dsp:cNvPr id="0" name=""/>
        <dsp:cNvSpPr/>
      </dsp:nvSpPr>
      <dsp:spPr>
        <a:xfrm>
          <a:off x="1093967" y="1312618"/>
          <a:ext cx="268146" cy="922006"/>
        </a:xfrm>
        <a:custGeom>
          <a:avLst/>
          <a:gdLst/>
          <a:ahLst/>
          <a:cxnLst/>
          <a:rect l="0" t="0" r="0" b="0"/>
          <a:pathLst>
            <a:path>
              <a:moveTo>
                <a:pt x="0" y="0"/>
              </a:moveTo>
              <a:lnTo>
                <a:pt x="0" y="922006"/>
              </a:lnTo>
              <a:lnTo>
                <a:pt x="268146" y="922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45E72-2FD7-46CB-AE7F-3004E8420C2F}">
      <dsp:nvSpPr>
        <dsp:cNvPr id="0" name=""/>
        <dsp:cNvSpPr/>
      </dsp:nvSpPr>
      <dsp:spPr>
        <a:xfrm>
          <a:off x="1362114" y="1613809"/>
          <a:ext cx="3119994" cy="1241630"/>
        </a:xfrm>
        <a:prstGeom prst="roundRect">
          <a:avLst>
            <a:gd name="adj" fmla="val 10000"/>
          </a:avLst>
        </a:prstGeom>
        <a:solidFill>
          <a:srgbClr val="0099CC">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sp:txBody>
      <dsp:txXfrm>
        <a:off x="1398480" y="1650175"/>
        <a:ext cx="3047262" cy="1168898"/>
      </dsp:txXfrm>
    </dsp:sp>
    <dsp:sp modelId="{088AF857-45A7-4B33-B707-698B47EE0A68}">
      <dsp:nvSpPr>
        <dsp:cNvPr id="0" name=""/>
        <dsp:cNvSpPr/>
      </dsp:nvSpPr>
      <dsp:spPr>
        <a:xfrm>
          <a:off x="1093967" y="1312618"/>
          <a:ext cx="268146" cy="2575673"/>
        </a:xfrm>
        <a:custGeom>
          <a:avLst/>
          <a:gdLst/>
          <a:ahLst/>
          <a:cxnLst/>
          <a:rect l="0" t="0" r="0" b="0"/>
          <a:pathLst>
            <a:path>
              <a:moveTo>
                <a:pt x="0" y="0"/>
              </a:moveTo>
              <a:lnTo>
                <a:pt x="0" y="2575673"/>
              </a:lnTo>
              <a:lnTo>
                <a:pt x="268146" y="25756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42911-91F5-492B-AB3B-5404FAB555EF}">
      <dsp:nvSpPr>
        <dsp:cNvPr id="0" name=""/>
        <dsp:cNvSpPr/>
      </dsp:nvSpPr>
      <dsp:spPr>
        <a:xfrm>
          <a:off x="1362114" y="3156631"/>
          <a:ext cx="3190777" cy="1463319"/>
        </a:xfrm>
        <a:prstGeom prst="roundRect">
          <a:avLst>
            <a:gd name="adj" fmla="val 10000"/>
          </a:avLst>
        </a:prstGeom>
        <a:solidFill>
          <a:srgbClr val="558ED5">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kern="1200"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kern="1200" dirty="0">
            <a:latin typeface="Roboto" panose="02000000000000000000" pitchFamily="2" charset="0"/>
            <a:ea typeface="Roboto" panose="02000000000000000000" pitchFamily="2" charset="0"/>
            <a:cs typeface="Roboto" panose="02000000000000000000" pitchFamily="2" charset="0"/>
          </a:endParaRPr>
        </a:p>
      </dsp:txBody>
      <dsp:txXfrm>
        <a:off x="1404973" y="3199490"/>
        <a:ext cx="3105059" cy="1377601"/>
      </dsp:txXfrm>
    </dsp:sp>
    <dsp:sp modelId="{C6CB59D8-7EA2-4CCC-9D3A-3C356D8B8EF4}">
      <dsp:nvSpPr>
        <dsp:cNvPr id="0" name=""/>
        <dsp:cNvSpPr/>
      </dsp:nvSpPr>
      <dsp:spPr>
        <a:xfrm>
          <a:off x="4634415" y="3929"/>
          <a:ext cx="2604292" cy="1317145"/>
        </a:xfrm>
        <a:prstGeom prst="roundRect">
          <a:avLst>
            <a:gd name="adj" fmla="val 10000"/>
          </a:avLst>
        </a:prstGeom>
        <a:solidFill>
          <a:srgbClr val="339933"/>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Προσωπικού</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4672993" y="42507"/>
        <a:ext cx="2527136" cy="1239989"/>
      </dsp:txXfrm>
    </dsp:sp>
    <dsp:sp modelId="{D02D81B6-63FA-4161-897E-B0B0912D2E16}">
      <dsp:nvSpPr>
        <dsp:cNvPr id="0" name=""/>
        <dsp:cNvSpPr/>
      </dsp:nvSpPr>
      <dsp:spPr>
        <a:xfrm>
          <a:off x="4894844" y="1321075"/>
          <a:ext cx="260429" cy="1166441"/>
        </a:xfrm>
        <a:custGeom>
          <a:avLst/>
          <a:gdLst/>
          <a:ahLst/>
          <a:cxnLst/>
          <a:rect l="0" t="0" r="0" b="0"/>
          <a:pathLst>
            <a:path>
              <a:moveTo>
                <a:pt x="0" y="0"/>
              </a:moveTo>
              <a:lnTo>
                <a:pt x="0" y="1166441"/>
              </a:lnTo>
              <a:lnTo>
                <a:pt x="260429" y="11664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D8A068-18B6-4496-8E32-47E7B630FB07}">
      <dsp:nvSpPr>
        <dsp:cNvPr id="0" name=""/>
        <dsp:cNvSpPr/>
      </dsp:nvSpPr>
      <dsp:spPr>
        <a:xfrm>
          <a:off x="5155274" y="1654771"/>
          <a:ext cx="3283861" cy="1665491"/>
        </a:xfrm>
        <a:prstGeom prst="roundRect">
          <a:avLst>
            <a:gd name="adj" fmla="val 10000"/>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indent="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sp:txBody>
      <dsp:txXfrm>
        <a:off x="5204055" y="1703552"/>
        <a:ext cx="3186299" cy="1567929"/>
      </dsp:txXfrm>
    </dsp:sp>
    <dsp:sp modelId="{DC082BEF-6861-4EDF-A238-5D6E1638A445}">
      <dsp:nvSpPr>
        <dsp:cNvPr id="0" name=""/>
        <dsp:cNvSpPr/>
      </dsp:nvSpPr>
      <dsp:spPr>
        <a:xfrm>
          <a:off x="4894844" y="1321075"/>
          <a:ext cx="260429" cy="2888255"/>
        </a:xfrm>
        <a:custGeom>
          <a:avLst/>
          <a:gdLst/>
          <a:ahLst/>
          <a:cxnLst/>
          <a:rect l="0" t="0" r="0" b="0"/>
          <a:pathLst>
            <a:path>
              <a:moveTo>
                <a:pt x="0" y="0"/>
              </a:moveTo>
              <a:lnTo>
                <a:pt x="0" y="2888255"/>
              </a:lnTo>
              <a:lnTo>
                <a:pt x="260429" y="28882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375CA-11EE-4B0C-A59E-10F54D0B219A}">
      <dsp:nvSpPr>
        <dsp:cNvPr id="0" name=""/>
        <dsp:cNvSpPr/>
      </dsp:nvSpPr>
      <dsp:spPr>
        <a:xfrm>
          <a:off x="5155274" y="3588949"/>
          <a:ext cx="3312159" cy="1240763"/>
        </a:xfrm>
        <a:prstGeom prst="roundRect">
          <a:avLst>
            <a:gd name="adj" fmla="val 10000"/>
          </a:avLst>
        </a:prstGeom>
        <a:solidFill>
          <a:srgbClr val="33CC33">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sp:txBody>
      <dsp:txXfrm>
        <a:off x="5191615" y="3625290"/>
        <a:ext cx="3239477" cy="1168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227059" y="0"/>
          <a:ext cx="4985442" cy="4985442"/>
        </a:xfrm>
        <a:prstGeom prst="diamond">
          <a:avLst/>
        </a:prstGeom>
        <a:solidFill>
          <a:srgbClr val="0099CC"/>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599999" y="473616"/>
          <a:ext cx="2145676" cy="1944322"/>
        </a:xfrm>
        <a:prstGeom prst="roundRect">
          <a:avLst/>
        </a:prstGeom>
        <a:solidFill>
          <a:srgbClr val="BC8F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spc="-10" dirty="0">
              <a:latin typeface="Roboto" panose="02000000000000000000" pitchFamily="2" charset="0"/>
              <a:ea typeface="Roboto" panose="02000000000000000000" pitchFamily="2" charset="0"/>
              <a:cs typeface="Roboto" panose="02000000000000000000" pitchFamily="2" charset="0"/>
            </a:rPr>
            <a:t>Μπορεί να αφορά οποιονδήποτε κλάδο Σπουδών και να  πραγματοποιηθεί σε μικτή μορφή (συνδυασμός φυσικής και διαδικτυακής διδασκαλίας)</a:t>
          </a:r>
          <a:r>
            <a:rPr lang="en-US" sz="1400" kern="1200" spc="-10" dirty="0">
              <a:latin typeface="Roboto" panose="02000000000000000000" pitchFamily="2" charset="0"/>
              <a:ea typeface="Roboto" panose="02000000000000000000" pitchFamily="2" charset="0"/>
              <a:cs typeface="Roboto" panose="02000000000000000000" pitchFamily="2" charset="0"/>
            </a:rPr>
            <a:t>/ Staff week. </a:t>
          </a:r>
          <a:endPar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694913" y="568530"/>
        <a:ext cx="1955848" cy="1754494"/>
      </dsp:txXfrm>
    </dsp:sp>
    <dsp:sp modelId="{F2E1F61A-134B-48CA-8569-5099CF4D2E25}">
      <dsp:nvSpPr>
        <dsp:cNvPr id="0" name=""/>
        <dsp:cNvSpPr/>
      </dsp:nvSpPr>
      <dsp:spPr>
        <a:xfrm>
          <a:off x="2794562" y="473616"/>
          <a:ext cx="1944322" cy="194432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spc="-10" dirty="0">
              <a:latin typeface="Roboto" panose="02000000000000000000" pitchFamily="2" charset="0"/>
              <a:ea typeface="Roboto" panose="02000000000000000000" pitchFamily="2" charset="0"/>
              <a:cs typeface="Roboto" panose="02000000000000000000" pitchFamily="2" charset="0"/>
            </a:rPr>
            <a:t>Μπορεί να έχουν τη μορφή σκιώδους εργασίας/</a:t>
          </a:r>
          <a:r>
            <a:rPr lang="el-GR" sz="1400" kern="1200" spc="-10" dirty="0" err="1">
              <a:latin typeface="Roboto" panose="02000000000000000000" pitchFamily="2" charset="0"/>
              <a:ea typeface="Roboto" panose="02000000000000000000" pitchFamily="2" charset="0"/>
              <a:cs typeface="Roboto" panose="02000000000000000000" pitchFamily="2" charset="0"/>
            </a:rPr>
            <a:t>Job</a:t>
          </a:r>
          <a:r>
            <a:rPr lang="el-GR" sz="1400" kern="1200" spc="-10" dirty="0">
              <a:latin typeface="Roboto" panose="02000000000000000000" pitchFamily="2" charset="0"/>
              <a:ea typeface="Roboto" panose="02000000000000000000" pitchFamily="2" charset="0"/>
              <a:cs typeface="Roboto" panose="02000000000000000000" pitchFamily="2" charset="0"/>
            </a:rPr>
            <a:t> </a:t>
          </a:r>
          <a:r>
            <a:rPr lang="el-GR" sz="1400" kern="1200" spc="-10" dirty="0" err="1">
              <a:latin typeface="Roboto" panose="02000000000000000000" pitchFamily="2" charset="0"/>
              <a:ea typeface="Roboto" panose="02000000000000000000" pitchFamily="2" charset="0"/>
              <a:cs typeface="Roboto" panose="02000000000000000000" pitchFamily="2" charset="0"/>
            </a:rPr>
            <a:t>Shadowing</a:t>
          </a:r>
          <a:r>
            <a:rPr lang="el-GR" sz="1400" kern="1200" spc="-10" dirty="0">
              <a:latin typeface="Roboto" panose="02000000000000000000" pitchFamily="2" charset="0"/>
              <a:ea typeface="Roboto" panose="02000000000000000000" pitchFamily="2" charset="0"/>
              <a:cs typeface="Roboto" panose="02000000000000000000" pitchFamily="2" charset="0"/>
            </a:rPr>
            <a:t>. </a:t>
          </a:r>
          <a:endPar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2889476" y="568530"/>
        <a:ext cx="1754494" cy="1754494"/>
      </dsp:txXfrm>
    </dsp:sp>
    <dsp:sp modelId="{9920944F-D1EC-4CE9-8151-90A93DA60298}">
      <dsp:nvSpPr>
        <dsp:cNvPr id="0" name=""/>
        <dsp:cNvSpPr/>
      </dsp:nvSpPr>
      <dsp:spPr>
        <a:xfrm>
          <a:off x="205243" y="2567502"/>
          <a:ext cx="2935187" cy="194432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spc="-10" dirty="0">
              <a:latin typeface="Roboto" panose="02000000000000000000" pitchFamily="2" charset="0"/>
              <a:ea typeface="Roboto" panose="02000000000000000000" pitchFamily="2" charset="0"/>
              <a:cs typeface="Roboto" panose="02000000000000000000" pitchFamily="2" charset="0"/>
            </a:rPr>
            <a:t>Οι κινητικότητές πρέπει να συνδέονται είτε με το πλάνο προσωπικής και επαγγελματικής ανάπτυξης του συμμετέχοντα (</a:t>
          </a:r>
          <a:r>
            <a:rPr lang="en-US" sz="1400" kern="1200" spc="-10" dirty="0">
              <a:latin typeface="Roboto" panose="02000000000000000000" pitchFamily="2" charset="0"/>
              <a:ea typeface="Roboto" panose="02000000000000000000" pitchFamily="2" charset="0"/>
              <a:cs typeface="Roboto" panose="02000000000000000000" pitchFamily="2" charset="0"/>
            </a:rPr>
            <a:t>STA)</a:t>
          </a:r>
          <a:r>
            <a:rPr lang="el-GR" sz="1400" kern="1200" spc="-10" dirty="0">
              <a:latin typeface="Roboto" panose="02000000000000000000" pitchFamily="2" charset="0"/>
              <a:ea typeface="Roboto" panose="02000000000000000000" pitchFamily="2" charset="0"/>
              <a:cs typeface="Roboto" panose="02000000000000000000" pitchFamily="2" charset="0"/>
            </a:rPr>
            <a:t> ή να σχετίζονται με τις καθημερινές εργασίες του συμμετέχοντα στο δικό του ΙΤΕ</a:t>
          </a:r>
          <a:r>
            <a:rPr lang="en-US" sz="1400" kern="1200" spc="-10" dirty="0">
              <a:latin typeface="Roboto" panose="02000000000000000000" pitchFamily="2" charset="0"/>
              <a:ea typeface="Roboto" panose="02000000000000000000" pitchFamily="2" charset="0"/>
              <a:cs typeface="Roboto" panose="02000000000000000000" pitchFamily="2" charset="0"/>
            </a:rPr>
            <a:t> (STT).</a:t>
          </a:r>
          <a:endParaRPr lang="en-GB" sz="1400" u="none"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00157" y="2662416"/>
        <a:ext cx="2745359" cy="1754494"/>
      </dsp:txXfrm>
    </dsp:sp>
    <dsp:sp modelId="{AD360B07-2A6A-40C4-BA6D-FF67FC09E613}">
      <dsp:nvSpPr>
        <dsp:cNvPr id="0" name=""/>
        <dsp:cNvSpPr/>
      </dsp:nvSpPr>
      <dsp:spPr>
        <a:xfrm>
          <a:off x="3223732" y="2558189"/>
          <a:ext cx="1944322" cy="194432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spc="-10" dirty="0">
              <a:latin typeface="Roboto" panose="02000000000000000000" pitchFamily="2" charset="0"/>
              <a:ea typeface="Roboto" panose="02000000000000000000" pitchFamily="2" charset="0"/>
              <a:cs typeface="Roboto" panose="02000000000000000000" pitchFamily="2" charset="0"/>
            </a:rPr>
            <a:t>Αποκλείονται τα συνέδρια (</a:t>
          </a:r>
          <a:r>
            <a:rPr lang="en-US" sz="1600" kern="1200" spc="-10" dirty="0">
              <a:latin typeface="Roboto" panose="02000000000000000000" pitchFamily="2" charset="0"/>
              <a:ea typeface="Roboto" panose="02000000000000000000" pitchFamily="2" charset="0"/>
              <a:cs typeface="Roboto" panose="02000000000000000000" pitchFamily="2" charset="0"/>
            </a:rPr>
            <a:t>conferences)</a:t>
          </a:r>
          <a:endParaRPr lang="en-GB" sz="16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318646" y="2653103"/>
        <a:ext cx="1754494" cy="1754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227059" y="0"/>
          <a:ext cx="4985442" cy="4985442"/>
        </a:xfrm>
        <a:prstGeom prst="diamond">
          <a:avLst/>
        </a:prstGeom>
        <a:solidFill>
          <a:srgbClr val="0099CC"/>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599999" y="473616"/>
          <a:ext cx="2145676" cy="1944322"/>
        </a:xfrm>
        <a:prstGeom prst="roundRect">
          <a:avLst/>
        </a:prstGeom>
        <a:solidFill>
          <a:srgbClr val="BC8F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spc="-10" dirty="0">
              <a:latin typeface="Roboto" panose="02000000000000000000" pitchFamily="2" charset="0"/>
              <a:ea typeface="Roboto" panose="02000000000000000000" pitchFamily="2" charset="0"/>
              <a:cs typeface="Roboto" panose="02000000000000000000" pitchFamily="2" charset="0"/>
            </a:rPr>
            <a:t>Μπορεί να αφορά οποιονδήποτε κλάδο Σπουδών και να  πραγματοποιηθεί σε μικτή μορφή (συνδυασμός φυσικής και διαδικτυακής διδασκαλίας)</a:t>
          </a:r>
          <a:r>
            <a:rPr lang="en-US" sz="1400" kern="1200" spc="-10" dirty="0">
              <a:latin typeface="Roboto" panose="02000000000000000000" pitchFamily="2" charset="0"/>
              <a:ea typeface="Roboto" panose="02000000000000000000" pitchFamily="2" charset="0"/>
              <a:cs typeface="Roboto" panose="02000000000000000000" pitchFamily="2" charset="0"/>
            </a:rPr>
            <a:t>/ Staff week. </a:t>
          </a:r>
          <a:endPar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694913" y="568530"/>
        <a:ext cx="1955848" cy="1754494"/>
      </dsp:txXfrm>
    </dsp:sp>
    <dsp:sp modelId="{F2E1F61A-134B-48CA-8569-5099CF4D2E25}">
      <dsp:nvSpPr>
        <dsp:cNvPr id="0" name=""/>
        <dsp:cNvSpPr/>
      </dsp:nvSpPr>
      <dsp:spPr>
        <a:xfrm>
          <a:off x="2794562" y="473616"/>
          <a:ext cx="1944322" cy="194432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spc="-10" dirty="0">
              <a:latin typeface="Roboto" panose="02000000000000000000" pitchFamily="2" charset="0"/>
              <a:ea typeface="Roboto" panose="02000000000000000000" pitchFamily="2" charset="0"/>
              <a:cs typeface="Roboto" panose="02000000000000000000" pitchFamily="2" charset="0"/>
            </a:rPr>
            <a:t>Μπορεί να έχουν τη μορφή σκιώδους εργασίας/</a:t>
          </a:r>
          <a:r>
            <a:rPr lang="el-GR" sz="1400" kern="1200" spc="-10" dirty="0" err="1">
              <a:latin typeface="Roboto" panose="02000000000000000000" pitchFamily="2" charset="0"/>
              <a:ea typeface="Roboto" panose="02000000000000000000" pitchFamily="2" charset="0"/>
              <a:cs typeface="Roboto" panose="02000000000000000000" pitchFamily="2" charset="0"/>
            </a:rPr>
            <a:t>Job</a:t>
          </a:r>
          <a:r>
            <a:rPr lang="el-GR" sz="1400" kern="1200" spc="-10" dirty="0">
              <a:latin typeface="Roboto" panose="02000000000000000000" pitchFamily="2" charset="0"/>
              <a:ea typeface="Roboto" panose="02000000000000000000" pitchFamily="2" charset="0"/>
              <a:cs typeface="Roboto" panose="02000000000000000000" pitchFamily="2" charset="0"/>
            </a:rPr>
            <a:t> </a:t>
          </a:r>
          <a:r>
            <a:rPr lang="el-GR" sz="1400" kern="1200" spc="-10" dirty="0" err="1">
              <a:latin typeface="Roboto" panose="02000000000000000000" pitchFamily="2" charset="0"/>
              <a:ea typeface="Roboto" panose="02000000000000000000" pitchFamily="2" charset="0"/>
              <a:cs typeface="Roboto" panose="02000000000000000000" pitchFamily="2" charset="0"/>
            </a:rPr>
            <a:t>Shadowing</a:t>
          </a:r>
          <a:r>
            <a:rPr lang="el-GR" sz="1400" kern="1200" spc="-10" dirty="0">
              <a:latin typeface="Roboto" panose="02000000000000000000" pitchFamily="2" charset="0"/>
              <a:ea typeface="Roboto" panose="02000000000000000000" pitchFamily="2" charset="0"/>
              <a:cs typeface="Roboto" panose="02000000000000000000" pitchFamily="2" charset="0"/>
            </a:rPr>
            <a:t>. </a:t>
          </a:r>
          <a:endPar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2889476" y="568530"/>
        <a:ext cx="1754494" cy="1754494"/>
      </dsp:txXfrm>
    </dsp:sp>
    <dsp:sp modelId="{9920944F-D1EC-4CE9-8151-90A93DA60298}">
      <dsp:nvSpPr>
        <dsp:cNvPr id="0" name=""/>
        <dsp:cNvSpPr/>
      </dsp:nvSpPr>
      <dsp:spPr>
        <a:xfrm>
          <a:off x="205243" y="2567502"/>
          <a:ext cx="2935187" cy="194432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spc="-10" dirty="0">
              <a:latin typeface="Roboto" panose="02000000000000000000" pitchFamily="2" charset="0"/>
              <a:ea typeface="Roboto" panose="02000000000000000000" pitchFamily="2" charset="0"/>
              <a:cs typeface="Roboto" panose="02000000000000000000" pitchFamily="2" charset="0"/>
            </a:rPr>
            <a:t>Οι κινητικότητές πρέπει να συνδέονται είτε με το πλάνο προσωπικής και επαγγελματικής ανάπτυξης του συμμετέχοντα (</a:t>
          </a:r>
          <a:r>
            <a:rPr lang="en-US" sz="1400" kern="1200" spc="-10" dirty="0">
              <a:latin typeface="Roboto" panose="02000000000000000000" pitchFamily="2" charset="0"/>
              <a:ea typeface="Roboto" panose="02000000000000000000" pitchFamily="2" charset="0"/>
              <a:cs typeface="Roboto" panose="02000000000000000000" pitchFamily="2" charset="0"/>
            </a:rPr>
            <a:t>STA)</a:t>
          </a:r>
          <a:r>
            <a:rPr lang="el-GR" sz="1400" kern="1200" spc="-10" dirty="0">
              <a:latin typeface="Roboto" panose="02000000000000000000" pitchFamily="2" charset="0"/>
              <a:ea typeface="Roboto" panose="02000000000000000000" pitchFamily="2" charset="0"/>
              <a:cs typeface="Roboto" panose="02000000000000000000" pitchFamily="2" charset="0"/>
            </a:rPr>
            <a:t> ή να σχετίζονται με τις καθημερινές εργασίες του συμμετέχοντα στο δικό του ΙΤΕ</a:t>
          </a:r>
          <a:r>
            <a:rPr lang="en-US" sz="1400" kern="1200" spc="-10" dirty="0">
              <a:latin typeface="Roboto" panose="02000000000000000000" pitchFamily="2" charset="0"/>
              <a:ea typeface="Roboto" panose="02000000000000000000" pitchFamily="2" charset="0"/>
              <a:cs typeface="Roboto" panose="02000000000000000000" pitchFamily="2" charset="0"/>
            </a:rPr>
            <a:t> (STT).</a:t>
          </a:r>
          <a:endParaRPr lang="en-GB" sz="1400" u="none"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00157" y="2662416"/>
        <a:ext cx="2745359" cy="1754494"/>
      </dsp:txXfrm>
    </dsp:sp>
    <dsp:sp modelId="{AD360B07-2A6A-40C4-BA6D-FF67FC09E613}">
      <dsp:nvSpPr>
        <dsp:cNvPr id="0" name=""/>
        <dsp:cNvSpPr/>
      </dsp:nvSpPr>
      <dsp:spPr>
        <a:xfrm>
          <a:off x="3223732" y="2558189"/>
          <a:ext cx="1944322" cy="194432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spc="-10" dirty="0">
              <a:latin typeface="Roboto" panose="02000000000000000000" pitchFamily="2" charset="0"/>
              <a:ea typeface="Roboto" panose="02000000000000000000" pitchFamily="2" charset="0"/>
              <a:cs typeface="Roboto" panose="02000000000000000000" pitchFamily="2" charset="0"/>
            </a:rPr>
            <a:t>Αποκλείονται τα συνέδρια (</a:t>
          </a:r>
          <a:r>
            <a:rPr lang="en-US" sz="1600" kern="1200" spc="-10" dirty="0">
              <a:latin typeface="Roboto" panose="02000000000000000000" pitchFamily="2" charset="0"/>
              <a:ea typeface="Roboto" panose="02000000000000000000" pitchFamily="2" charset="0"/>
              <a:cs typeface="Roboto" panose="02000000000000000000" pitchFamily="2" charset="0"/>
            </a:rPr>
            <a:t>conferences)</a:t>
          </a:r>
          <a:endParaRPr lang="en-GB" sz="16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318646" y="2653103"/>
        <a:ext cx="1754494" cy="1754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88021-F8DC-4957-9C4B-FE3F3A44DB3E}">
      <dsp:nvSpPr>
        <dsp:cNvPr id="0" name=""/>
        <dsp:cNvSpPr/>
      </dsp:nvSpPr>
      <dsp:spPr>
        <a:xfrm>
          <a:off x="3381" y="1034"/>
          <a:ext cx="3296840" cy="1036800"/>
        </a:xfrm>
        <a:prstGeom prst="rect">
          <a:avLst/>
        </a:prstGeom>
        <a:solidFill>
          <a:srgbClr val="16A3B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b="1" kern="1200" dirty="0">
              <a:latin typeface="Roboto" panose="02000000000000000000" pitchFamily="2" charset="0"/>
              <a:ea typeface="Roboto" panose="02000000000000000000" pitchFamily="2" charset="0"/>
              <a:cs typeface="Roboto" panose="02000000000000000000" pitchFamily="2" charset="0"/>
            </a:rPr>
            <a:t>1. Ποιότητα του σχεδιασμού και του καθεστώτος συνεργασίας</a:t>
          </a:r>
          <a:endParaRPr lang="en-US" sz="1300" b="1" kern="1200" dirty="0">
            <a:latin typeface="Roboto" panose="02000000000000000000" pitchFamily="2" charset="0"/>
            <a:ea typeface="Roboto" panose="02000000000000000000" pitchFamily="2" charset="0"/>
            <a:cs typeface="Roboto" panose="02000000000000000000" pitchFamily="2" charset="0"/>
          </a:endParaRPr>
        </a:p>
      </dsp:txBody>
      <dsp:txXfrm>
        <a:off x="3381" y="1034"/>
        <a:ext cx="3296840" cy="1036800"/>
      </dsp:txXfrm>
    </dsp:sp>
    <dsp:sp modelId="{A035B89A-B705-4E4E-A10B-0E02BFE7870F}">
      <dsp:nvSpPr>
        <dsp:cNvPr id="0" name=""/>
        <dsp:cNvSpPr/>
      </dsp:nvSpPr>
      <dsp:spPr>
        <a:xfrm>
          <a:off x="3381" y="1037834"/>
          <a:ext cx="3296840" cy="2618730"/>
        </a:xfrm>
        <a:prstGeom prst="rect">
          <a:avLst/>
        </a:prstGeom>
        <a:solidFill>
          <a:srgbClr val="DAF6F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dirty="0">
              <a:latin typeface="Roboto" panose="02000000000000000000" pitchFamily="2" charset="0"/>
              <a:ea typeface="Roboto" panose="02000000000000000000" pitchFamily="2" charset="0"/>
              <a:cs typeface="Roboto" panose="02000000000000000000" pitchFamily="2" charset="0"/>
            </a:rPr>
            <a:t> </a:t>
          </a:r>
          <a:r>
            <a:rPr lang="el-GR" sz="1300" kern="1200" dirty="0">
              <a:latin typeface="Roboto" panose="02000000000000000000" pitchFamily="2" charset="0"/>
              <a:ea typeface="Roboto" panose="02000000000000000000" pitchFamily="2" charset="0"/>
              <a:cs typeface="Roboto" panose="02000000000000000000" pitchFamily="2" charset="0"/>
            </a:rPr>
            <a:t>Σαφήνεια στην περιγραφή </a:t>
          </a:r>
          <a:r>
            <a:rPr lang="el-GR" sz="1300" b="1" kern="1200" dirty="0">
              <a:latin typeface="Roboto" panose="02000000000000000000" pitchFamily="2" charset="0"/>
              <a:ea typeface="Roboto" panose="02000000000000000000" pitchFamily="2" charset="0"/>
              <a:cs typeface="Roboto" panose="02000000000000000000" pitchFamily="2" charset="0"/>
            </a:rPr>
            <a:t>των αρμοδιοτήτων, των ρόλων και των καθηκόντων μεταξύ των εταίρων. </a:t>
          </a:r>
          <a:endParaRPr lang="en-US" sz="1300" b="1"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endParaRPr lang="en-US" sz="1300" b="1"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dirty="0">
              <a:latin typeface="Roboto" panose="02000000000000000000" pitchFamily="2" charset="0"/>
              <a:ea typeface="Roboto" panose="02000000000000000000" pitchFamily="2" charset="0"/>
              <a:cs typeface="Roboto" panose="02000000000000000000" pitchFamily="2" charset="0"/>
            </a:rPr>
            <a:t> </a:t>
          </a:r>
          <a:r>
            <a:rPr lang="el-GR" sz="1300" b="0" kern="1200" dirty="0">
              <a:latin typeface="Roboto" panose="02000000000000000000" pitchFamily="2" charset="0"/>
              <a:ea typeface="Roboto" panose="02000000000000000000" pitchFamily="2" charset="0"/>
              <a:cs typeface="Roboto" panose="02000000000000000000" pitchFamily="2" charset="0"/>
            </a:rPr>
            <a:t>Συνάφεια με τον </a:t>
          </a:r>
          <a:r>
            <a:rPr lang="el-GR" sz="1300" b="1" kern="1200" dirty="0">
              <a:latin typeface="Roboto" panose="02000000000000000000" pitchFamily="2" charset="0"/>
              <a:ea typeface="Roboto" panose="02000000000000000000" pitchFamily="2" charset="0"/>
              <a:cs typeface="Roboto" panose="02000000000000000000" pitchFamily="2" charset="0"/>
            </a:rPr>
            <a:t>σεβασμό και την προώθηση των κοινών αξιών της ΕΕ</a:t>
          </a:r>
          <a:r>
            <a:rPr lang="en-US" sz="1300" b="1" kern="1200" dirty="0">
              <a:latin typeface="Roboto" panose="02000000000000000000" pitchFamily="2" charset="0"/>
              <a:ea typeface="Roboto" panose="02000000000000000000" pitchFamily="2" charset="0"/>
              <a:cs typeface="Roboto" panose="02000000000000000000" pitchFamily="2" charset="0"/>
            </a:rPr>
            <a:t>.</a:t>
          </a:r>
        </a:p>
        <a:p>
          <a:pPr marL="114300" lvl="1" indent="-114300" algn="l" defTabSz="577850">
            <a:lnSpc>
              <a:spcPct val="90000"/>
            </a:lnSpc>
            <a:spcBef>
              <a:spcPct val="0"/>
            </a:spcBef>
            <a:spcAft>
              <a:spcPct val="15000"/>
            </a:spcAft>
            <a:buFont typeface="Wingdings" panose="05000000000000000000" pitchFamily="2" charset="2"/>
            <a:buChar char="Ø"/>
          </a:pPr>
          <a:endParaRPr lang="en-US" sz="1300" b="1"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r>
            <a:rPr lang="el-GR" sz="1300" b="1" kern="1200" dirty="0">
              <a:latin typeface="Roboto" panose="02000000000000000000" pitchFamily="2" charset="0"/>
              <a:ea typeface="Roboto" panose="02000000000000000000" pitchFamily="2" charset="0"/>
              <a:cs typeface="Roboto" panose="02000000000000000000" pitchFamily="2" charset="0"/>
            </a:rPr>
            <a:t> Πληρότητα και η ποιότητα </a:t>
          </a:r>
          <a:r>
            <a:rPr lang="el-GR" sz="1300" kern="1200" dirty="0">
              <a:latin typeface="Roboto" panose="02000000000000000000" pitchFamily="2" charset="0"/>
              <a:ea typeface="Roboto" panose="02000000000000000000" pitchFamily="2" charset="0"/>
              <a:cs typeface="Roboto" panose="02000000000000000000" pitchFamily="2" charset="0"/>
            </a:rPr>
            <a:t>των διαδικασιών επιλογής των συμμετεχόντων, η στήριξη που τους παρέχεται και η αναγνώριση της περιόδου κινητικότητας των συμμετεχόντων</a:t>
          </a:r>
          <a:r>
            <a:rPr lang="en-US" sz="1300" kern="1200" dirty="0">
              <a:latin typeface="Roboto" panose="02000000000000000000" pitchFamily="2" charset="0"/>
              <a:ea typeface="Roboto" panose="02000000000000000000" pitchFamily="2" charset="0"/>
              <a:cs typeface="Roboto" panose="02000000000000000000" pitchFamily="2" charset="0"/>
            </a:rPr>
            <a:t>.</a:t>
          </a:r>
        </a:p>
      </dsp:txBody>
      <dsp:txXfrm>
        <a:off x="3381" y="1037834"/>
        <a:ext cx="3296840" cy="2618730"/>
      </dsp:txXfrm>
    </dsp:sp>
    <dsp:sp modelId="{209FA2D1-B968-4C11-BF97-D1F20B485BC0}">
      <dsp:nvSpPr>
        <dsp:cNvPr id="0" name=""/>
        <dsp:cNvSpPr/>
      </dsp:nvSpPr>
      <dsp:spPr>
        <a:xfrm>
          <a:off x="3761779" y="1034"/>
          <a:ext cx="3296840" cy="1036800"/>
        </a:xfrm>
        <a:prstGeom prst="rect">
          <a:avLst/>
        </a:prstGeom>
        <a:solidFill>
          <a:srgbClr val="EB701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b="1" kern="1200" dirty="0">
              <a:latin typeface="Roboto" panose="02000000000000000000" pitchFamily="2" charset="0"/>
              <a:ea typeface="Roboto" panose="02000000000000000000" pitchFamily="2" charset="0"/>
              <a:cs typeface="Roboto" panose="02000000000000000000" pitchFamily="2" charset="0"/>
            </a:rPr>
            <a:t>2. Συνάφεια της Στρατηγικής</a:t>
          </a:r>
          <a:endParaRPr lang="en-US" sz="1300" b="1" kern="1200" dirty="0">
            <a:latin typeface="Roboto" panose="02000000000000000000" pitchFamily="2" charset="0"/>
            <a:ea typeface="Roboto" panose="02000000000000000000" pitchFamily="2" charset="0"/>
            <a:cs typeface="Roboto" panose="02000000000000000000" pitchFamily="2" charset="0"/>
          </a:endParaRPr>
        </a:p>
      </dsp:txBody>
      <dsp:txXfrm>
        <a:off x="3761779" y="1034"/>
        <a:ext cx="3296840" cy="1036800"/>
      </dsp:txXfrm>
    </dsp:sp>
    <dsp:sp modelId="{FE94B8B1-8D89-4612-9383-5F75FF1FA427}">
      <dsp:nvSpPr>
        <dsp:cNvPr id="0" name=""/>
        <dsp:cNvSpPr/>
      </dsp:nvSpPr>
      <dsp:spPr>
        <a:xfrm>
          <a:off x="3761779" y="1037834"/>
          <a:ext cx="3296840" cy="2618730"/>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l-GR" sz="1300" kern="1200" dirty="0">
              <a:latin typeface="Roboto" panose="02000000000000000000" pitchFamily="2" charset="0"/>
              <a:ea typeface="Roboto" panose="02000000000000000000" pitchFamily="2" charset="0"/>
              <a:cs typeface="Roboto" panose="02000000000000000000" pitchFamily="2" charset="0"/>
            </a:rPr>
            <a:t> Συνάφεια σχεδίου με τη </a:t>
          </a:r>
          <a:r>
            <a:rPr lang="el-GR" sz="1300" b="1" kern="1200" dirty="0">
              <a:latin typeface="Roboto" panose="02000000000000000000" pitchFamily="2" charset="0"/>
              <a:ea typeface="Roboto" panose="02000000000000000000" pitchFamily="2" charset="0"/>
              <a:cs typeface="Roboto" panose="02000000000000000000" pitchFamily="2" charset="0"/>
            </a:rPr>
            <a:t>στρατηγική διεθνοποίησης </a:t>
          </a:r>
          <a:r>
            <a:rPr lang="el-GR" sz="1300" kern="1200" dirty="0">
              <a:latin typeface="Roboto" panose="02000000000000000000" pitchFamily="2" charset="0"/>
              <a:ea typeface="Roboto" panose="02000000000000000000" pitchFamily="2" charset="0"/>
              <a:cs typeface="Roboto" panose="02000000000000000000" pitchFamily="2" charset="0"/>
            </a:rPr>
            <a:t>των εμπλεκόμενων ανώτατων</a:t>
          </a:r>
          <a:r>
            <a:rPr lang="en-US" sz="1300" kern="1200" dirty="0">
              <a:latin typeface="Roboto" panose="02000000000000000000" pitchFamily="2" charset="0"/>
              <a:ea typeface="Roboto" panose="02000000000000000000" pitchFamily="2" charset="0"/>
              <a:cs typeface="Roboto" panose="02000000000000000000" pitchFamily="2" charset="0"/>
            </a:rPr>
            <a:t> AEI.</a:t>
          </a:r>
        </a:p>
        <a:p>
          <a:pPr marL="114300" lvl="1" indent="-114300" algn="l" defTabSz="577850">
            <a:lnSpc>
              <a:spcPct val="90000"/>
            </a:lnSpc>
            <a:spcBef>
              <a:spcPct val="0"/>
            </a:spcBef>
            <a:spcAft>
              <a:spcPct val="15000"/>
            </a:spcAft>
            <a:buFont typeface="Wingdings" panose="05000000000000000000" pitchFamily="2" charset="2"/>
            <a:buChar char="Ø"/>
          </a:pPr>
          <a:endParaRPr lang="en-US"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r>
            <a:rPr lang="el-GR" sz="1300" kern="1200" dirty="0">
              <a:latin typeface="Roboto" panose="02000000000000000000" pitchFamily="2" charset="0"/>
              <a:ea typeface="Roboto" panose="02000000000000000000" pitchFamily="2" charset="0"/>
              <a:cs typeface="Roboto" panose="02000000000000000000" pitchFamily="2" charset="0"/>
            </a:rPr>
            <a:t>Σκεπτικό για επιλογής των τύπων κινητικότητας. </a:t>
          </a:r>
          <a:endParaRPr lang="en-US"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endParaRPr lang="en-US"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r>
            <a:rPr lang="el-GR" sz="1300" kern="1200" dirty="0">
              <a:latin typeface="Roboto" panose="02000000000000000000" pitchFamily="2" charset="0"/>
              <a:ea typeface="Roboto" panose="02000000000000000000" pitchFamily="2" charset="0"/>
              <a:cs typeface="Roboto" panose="02000000000000000000" pitchFamily="2" charset="0"/>
            </a:rPr>
            <a:t>Σκεπτικό στόχευσης συνεργασίας με ΑΕΙ/οργανισμούς σε </a:t>
          </a:r>
          <a:r>
            <a:rPr lang="el-GR" sz="1300" b="1" kern="1200" dirty="0">
              <a:latin typeface="Roboto" panose="02000000000000000000" pitchFamily="2" charset="0"/>
              <a:ea typeface="Roboto" panose="02000000000000000000" pitchFamily="2" charset="0"/>
              <a:cs typeface="Roboto" panose="02000000000000000000" pitchFamily="2" charset="0"/>
            </a:rPr>
            <a:t>συγκεκριμένες χώρες στην περιοχή-εταίρο.</a:t>
          </a:r>
          <a:endParaRPr lang="en-US" sz="1300" b="1"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endParaRPr lang="en-US" sz="1300" b="1"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r>
            <a:rPr lang="el-GR" sz="1300" b="1" kern="1200" dirty="0">
              <a:latin typeface="Roboto" panose="02000000000000000000" pitchFamily="2" charset="0"/>
              <a:ea typeface="Roboto" panose="02000000000000000000" pitchFamily="2" charset="0"/>
              <a:cs typeface="Roboto" panose="02000000000000000000" pitchFamily="2" charset="0"/>
            </a:rPr>
            <a:t>Προηγούμενη </a:t>
          </a:r>
          <a:r>
            <a:rPr lang="el-GR" sz="1300" b="0" kern="1200" dirty="0">
              <a:latin typeface="Roboto" panose="02000000000000000000" pitchFamily="2" charset="0"/>
              <a:ea typeface="Roboto" panose="02000000000000000000" pitchFamily="2" charset="0"/>
              <a:cs typeface="Roboto" panose="02000000000000000000" pitchFamily="2" charset="0"/>
            </a:rPr>
            <a:t>εμπειρία.</a:t>
          </a:r>
          <a:endParaRPr lang="en-US" sz="1300" b="0" kern="1200" dirty="0">
            <a:latin typeface="Roboto" panose="02000000000000000000" pitchFamily="2" charset="0"/>
            <a:ea typeface="Roboto" panose="02000000000000000000" pitchFamily="2" charset="0"/>
            <a:cs typeface="Roboto" panose="02000000000000000000" pitchFamily="2" charset="0"/>
          </a:endParaRPr>
        </a:p>
      </dsp:txBody>
      <dsp:txXfrm>
        <a:off x="3761779" y="1037834"/>
        <a:ext cx="3296840" cy="2618730"/>
      </dsp:txXfrm>
    </dsp:sp>
    <dsp:sp modelId="{2111ED8E-364C-4C77-A596-AACC44B408D5}">
      <dsp:nvSpPr>
        <dsp:cNvPr id="0" name=""/>
        <dsp:cNvSpPr/>
      </dsp:nvSpPr>
      <dsp:spPr>
        <a:xfrm>
          <a:off x="7520178" y="1034"/>
          <a:ext cx="3296840" cy="1036800"/>
        </a:xfrm>
        <a:prstGeom prst="rect">
          <a:avLst/>
        </a:prstGeom>
        <a:solidFill>
          <a:srgbClr val="80C53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b="1" kern="1200" dirty="0">
              <a:latin typeface="Roboto" panose="02000000000000000000" pitchFamily="2" charset="0"/>
              <a:ea typeface="Roboto" panose="02000000000000000000" pitchFamily="2" charset="0"/>
              <a:cs typeface="Roboto" panose="02000000000000000000" pitchFamily="2" charset="0"/>
            </a:rPr>
            <a:t>3. Αντίκτυπος και Διάδοση</a:t>
          </a:r>
          <a:endParaRPr lang="en-US" sz="1300" b="1" kern="1200" dirty="0">
            <a:latin typeface="Roboto" panose="02000000000000000000" pitchFamily="2" charset="0"/>
            <a:ea typeface="Roboto" panose="02000000000000000000" pitchFamily="2" charset="0"/>
            <a:cs typeface="Roboto" panose="02000000000000000000" pitchFamily="2" charset="0"/>
          </a:endParaRPr>
        </a:p>
      </dsp:txBody>
      <dsp:txXfrm>
        <a:off x="7520178" y="1034"/>
        <a:ext cx="3296840" cy="1036800"/>
      </dsp:txXfrm>
    </dsp:sp>
    <dsp:sp modelId="{49301228-9BD5-45F9-BC03-B6EBB0A4257A}">
      <dsp:nvSpPr>
        <dsp:cNvPr id="0" name=""/>
        <dsp:cNvSpPr/>
      </dsp:nvSpPr>
      <dsp:spPr>
        <a:xfrm>
          <a:off x="7520178" y="1037834"/>
          <a:ext cx="3296840" cy="261873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l-GR" sz="1300" b="1" kern="1200" dirty="0">
              <a:latin typeface="Roboto" panose="02000000000000000000" pitchFamily="2" charset="0"/>
              <a:ea typeface="Roboto" panose="02000000000000000000" pitchFamily="2" charset="0"/>
              <a:cs typeface="Roboto" panose="02000000000000000000" pitchFamily="2" charset="0"/>
            </a:rPr>
            <a:t> Πιθανός αντίκτυπος </a:t>
          </a:r>
          <a:r>
            <a:rPr lang="el-GR" sz="1300" kern="1200" dirty="0">
              <a:latin typeface="Roboto" panose="02000000000000000000" pitchFamily="2" charset="0"/>
              <a:ea typeface="Roboto" panose="02000000000000000000" pitchFamily="2" charset="0"/>
              <a:cs typeface="Roboto" panose="02000000000000000000" pitchFamily="2" charset="0"/>
            </a:rPr>
            <a:t>του σχεδίου στους συμμετέχοντες, στους αιτούντες, και στους οργανισμούς-εταίρους, σε τοπικό, περιφερειακό και εθνικό επίπεδο.</a:t>
          </a:r>
          <a:endParaRPr lang="en-US"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endParaRPr lang="en-US" sz="13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Font typeface="Wingdings" panose="05000000000000000000" pitchFamily="2" charset="2"/>
            <a:buChar char="Ø"/>
          </a:pPr>
          <a:r>
            <a:rPr lang="el-GR" sz="1300" b="1" kern="1200" dirty="0">
              <a:latin typeface="Roboto" panose="02000000000000000000" pitchFamily="2" charset="0"/>
              <a:ea typeface="Roboto" panose="02000000000000000000" pitchFamily="2" charset="0"/>
              <a:cs typeface="Roboto" panose="02000000000000000000" pitchFamily="2" charset="0"/>
            </a:rPr>
            <a:t> Ποιότητα </a:t>
          </a:r>
          <a:r>
            <a:rPr lang="el-GR" sz="1300" kern="1200" dirty="0">
              <a:latin typeface="Roboto" panose="02000000000000000000" pitchFamily="2" charset="0"/>
              <a:ea typeface="Roboto" panose="02000000000000000000" pitchFamily="2" charset="0"/>
              <a:cs typeface="Roboto" panose="02000000000000000000" pitchFamily="2" charset="0"/>
            </a:rPr>
            <a:t>των μέτρων που αποσκοπούν στη διάδοση των αποτελεσμάτων του σχεδίου</a:t>
          </a:r>
          <a:endParaRPr lang="en-US" sz="1300" kern="1200" dirty="0">
            <a:latin typeface="Roboto" panose="02000000000000000000" pitchFamily="2" charset="0"/>
            <a:ea typeface="Roboto" panose="02000000000000000000" pitchFamily="2" charset="0"/>
            <a:cs typeface="Roboto" panose="02000000000000000000" pitchFamily="2" charset="0"/>
          </a:endParaRPr>
        </a:p>
      </dsp:txBody>
      <dsp:txXfrm>
        <a:off x="7520178" y="1037834"/>
        <a:ext cx="3296840" cy="26187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59B66-4D71-4735-812F-E1E875091E73}">
      <dsp:nvSpPr>
        <dsp:cNvPr id="0" name=""/>
        <dsp:cNvSpPr/>
      </dsp:nvSpPr>
      <dsp:spPr>
        <a:xfrm>
          <a:off x="1620579" y="0"/>
          <a:ext cx="5215411" cy="44184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q"/>
          </a:pPr>
          <a:r>
            <a:rPr lang="el-GR" sz="1500" kern="1200" dirty="0">
              <a:latin typeface="Roboto" panose="02000000000000000000" pitchFamily="2" charset="0"/>
              <a:ea typeface="Roboto" panose="02000000000000000000" pitchFamily="2" charset="0"/>
              <a:cs typeface="Roboto" panose="02000000000000000000" pitchFamily="2" charset="0"/>
            </a:rPr>
            <a:t>Όταν η </a:t>
          </a:r>
          <a:r>
            <a:rPr lang="el-GR" sz="1500" kern="1200" dirty="0" err="1">
              <a:latin typeface="Roboto" panose="02000000000000000000" pitchFamily="2" charset="0"/>
              <a:ea typeface="Roboto" panose="02000000000000000000" pitchFamily="2" charset="0"/>
              <a:cs typeface="Roboto" panose="02000000000000000000" pitchFamily="2" charset="0"/>
            </a:rPr>
            <a:t>μοναδιαία</a:t>
          </a:r>
          <a:r>
            <a:rPr lang="el-GR" sz="1500" kern="1200" dirty="0">
              <a:latin typeface="Roboto" panose="02000000000000000000" pitchFamily="2" charset="0"/>
              <a:ea typeface="Roboto" panose="02000000000000000000" pitchFamily="2" charset="0"/>
              <a:cs typeface="Roboto" panose="02000000000000000000" pitchFamily="2" charset="0"/>
            </a:rPr>
            <a:t> επιχορήγηση </a:t>
          </a:r>
          <a:r>
            <a:rPr lang="el-GR" sz="1500" u="sng" kern="1200" dirty="0">
              <a:solidFill>
                <a:srgbClr val="FF0000"/>
              </a:solidFill>
              <a:latin typeface="Roboto" panose="02000000000000000000" pitchFamily="2" charset="0"/>
              <a:ea typeface="Roboto" panose="02000000000000000000" pitchFamily="2" charset="0"/>
              <a:cs typeface="Roboto" panose="02000000000000000000" pitchFamily="2" charset="0"/>
            </a:rPr>
            <a:t>δεν καλύπτει τουλάχιστον το 70% του πραγματικού κόστους</a:t>
          </a:r>
          <a:endParaRPr lang="en-GB" sz="1500" u="sng" kern="12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Font typeface="Wingdings" panose="05000000000000000000" pitchFamily="2" charset="2"/>
            <a:buNone/>
          </a:pP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Font typeface="Wingdings" panose="05000000000000000000" pitchFamily="2" charset="2"/>
            <a:buChar char="q"/>
          </a:pPr>
          <a:r>
            <a:rPr lang="el-GR" sz="1500" kern="1200" dirty="0">
              <a:latin typeface="Roboto" panose="02000000000000000000" pitchFamily="2" charset="0"/>
              <a:ea typeface="Roboto" panose="02000000000000000000" pitchFamily="2" charset="0"/>
              <a:cs typeface="Roboto" panose="02000000000000000000" pitchFamily="2" charset="0"/>
            </a:rPr>
            <a:t>Μόνο για άτομα που είναι επιλέξιμα για το </a:t>
          </a:r>
          <a:r>
            <a:rPr lang="el-GR" sz="1500" kern="1200" dirty="0" err="1">
              <a:latin typeface="Roboto" panose="02000000000000000000" pitchFamily="2" charset="0"/>
              <a:ea typeface="Roboto" panose="02000000000000000000" pitchFamily="2" charset="0"/>
              <a:cs typeface="Roboto" panose="02000000000000000000" pitchFamily="2" charset="0"/>
            </a:rPr>
            <a:t>μοναδιαίο</a:t>
          </a:r>
          <a:r>
            <a:rPr lang="el-GR" sz="1500" kern="1200" dirty="0">
              <a:latin typeface="Roboto" panose="02000000000000000000" pitchFamily="2" charset="0"/>
              <a:ea typeface="Roboto" panose="02000000000000000000" pitchFamily="2" charset="0"/>
              <a:cs typeface="Roboto" panose="02000000000000000000" pitchFamily="2" charset="0"/>
            </a:rPr>
            <a:t> κόστος </a:t>
          </a:r>
          <a:r>
            <a:rPr lang="el-GR" sz="1500" kern="1200" dirty="0" err="1">
              <a:latin typeface="Roboto" panose="02000000000000000000" pitchFamily="2" charset="0"/>
              <a:ea typeface="Roboto" panose="02000000000000000000" pitchFamily="2" charset="0"/>
              <a:cs typeface="Roboto" panose="02000000000000000000" pitchFamily="2" charset="0"/>
            </a:rPr>
            <a:t>ταξιδίου</a:t>
          </a:r>
          <a:r>
            <a:rPr lang="el-GR" sz="1500" kern="1200" dirty="0">
              <a:latin typeface="Roboto" panose="02000000000000000000" pitchFamily="2" charset="0"/>
              <a:ea typeface="Roboto" panose="02000000000000000000" pitchFamily="2" charset="0"/>
              <a:cs typeface="Roboto" panose="02000000000000000000" pitchFamily="2" charset="0"/>
            </a:rPr>
            <a:t> </a:t>
          </a: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Font typeface="Wingdings" panose="05000000000000000000" pitchFamily="2" charset="2"/>
            <a:buNone/>
          </a:pP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Font typeface="Wingdings" panose="05000000000000000000" pitchFamily="2" charset="2"/>
            <a:buChar char="q"/>
          </a:pPr>
          <a:r>
            <a:rPr lang="el-GR" sz="1500" kern="1200" dirty="0">
              <a:latin typeface="Roboto" panose="02000000000000000000" pitchFamily="2" charset="0"/>
              <a:ea typeface="Roboto" panose="02000000000000000000" pitchFamily="2" charset="0"/>
              <a:cs typeface="Roboto" panose="02000000000000000000" pitchFamily="2" charset="0"/>
            </a:rPr>
            <a:t>Η επιχορήγηση αυτή αντικαθιστά την </a:t>
          </a:r>
          <a:r>
            <a:rPr lang="el-GR" sz="1500" kern="1200" dirty="0" err="1">
              <a:latin typeface="Roboto" panose="02000000000000000000" pitchFamily="2" charset="0"/>
              <a:ea typeface="Roboto" panose="02000000000000000000" pitchFamily="2" charset="0"/>
              <a:cs typeface="Roboto" panose="02000000000000000000" pitchFamily="2" charset="0"/>
            </a:rPr>
            <a:t>μοναδιαία</a:t>
          </a:r>
          <a:r>
            <a:rPr lang="el-GR" sz="1500" kern="1200" dirty="0">
              <a:latin typeface="Roboto" panose="02000000000000000000" pitchFamily="2" charset="0"/>
              <a:ea typeface="Roboto" panose="02000000000000000000" pitchFamily="2" charset="0"/>
              <a:cs typeface="Roboto" panose="02000000000000000000" pitchFamily="2" charset="0"/>
            </a:rPr>
            <a:t> επιχορήγηση για έξοδα </a:t>
          </a:r>
          <a:r>
            <a:rPr lang="el-GR" sz="1500" kern="1200" dirty="0" err="1">
              <a:latin typeface="Roboto" panose="02000000000000000000" pitchFamily="2" charset="0"/>
              <a:ea typeface="Roboto" panose="02000000000000000000" pitchFamily="2" charset="0"/>
              <a:cs typeface="Roboto" panose="02000000000000000000" pitchFamily="2" charset="0"/>
            </a:rPr>
            <a:t>ταξιδίου</a:t>
          </a: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Font typeface="Wingdings" panose="05000000000000000000" pitchFamily="2" charset="2"/>
            <a:buChar char="q"/>
          </a:pP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Font typeface="Wingdings" panose="05000000000000000000" pitchFamily="2" charset="2"/>
            <a:buChar char="q"/>
          </a:pPr>
          <a:r>
            <a:rPr lang="el-GR" sz="1500" kern="1200" dirty="0">
              <a:latin typeface="Roboto" panose="02000000000000000000" pitchFamily="2" charset="0"/>
              <a:ea typeface="Roboto" panose="02000000000000000000" pitchFamily="2" charset="0"/>
              <a:cs typeface="Roboto" panose="02000000000000000000" pitchFamily="2" charset="0"/>
            </a:rPr>
            <a:t> Μπορεί να ισχύσει και για τους συνοδούς ατόμων με λιγότερες ευκαιρίες</a:t>
          </a:r>
          <a:endParaRPr lang="en-GB" sz="1500" kern="1200" dirty="0">
            <a:latin typeface="Roboto" panose="02000000000000000000" pitchFamily="2" charset="0"/>
            <a:ea typeface="Roboto" panose="02000000000000000000" pitchFamily="2" charset="0"/>
            <a:cs typeface="Roboto" panose="02000000000000000000" pitchFamily="2" charset="0"/>
          </a:endParaRPr>
        </a:p>
      </dsp:txBody>
      <dsp:txXfrm>
        <a:off x="1620579" y="552312"/>
        <a:ext cx="3558476" cy="3313870"/>
      </dsp:txXfrm>
    </dsp:sp>
    <dsp:sp modelId="{A4DC1AA3-72B0-4D50-9C75-42153FE24A8E}">
      <dsp:nvSpPr>
        <dsp:cNvPr id="0" name=""/>
        <dsp:cNvSpPr/>
      </dsp:nvSpPr>
      <dsp:spPr>
        <a:xfrm>
          <a:off x="0" y="856411"/>
          <a:ext cx="1577708" cy="1605131"/>
        </a:xfrm>
        <a:prstGeom prst="roundRect">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Roboto" panose="02000000000000000000" pitchFamily="2" charset="0"/>
              <a:ea typeface="Roboto" panose="02000000000000000000" pitchFamily="2" charset="0"/>
              <a:cs typeface="Roboto" panose="02000000000000000000" pitchFamily="2" charset="0"/>
            </a:rPr>
            <a:t>Ταξιδιωτικά έξοδα για ακριβούς προορισμούς</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77017" y="933428"/>
        <a:ext cx="1423674" cy="14510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055374" y="0"/>
          <a:ext cx="4645660" cy="4645660"/>
        </a:xfrm>
        <a:prstGeom prst="diamond">
          <a:avLst/>
        </a:prstGeom>
        <a:solidFill>
          <a:srgbClr val="0099CC"/>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402896" y="441337"/>
          <a:ext cx="1999438" cy="1811807"/>
        </a:xfrm>
        <a:prstGeom prst="roundRect">
          <a:avLst/>
        </a:prstGeom>
        <a:solidFill>
          <a:srgbClr val="BC8F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kern="1200"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491341" y="529782"/>
        <a:ext cx="1822548" cy="1634917"/>
      </dsp:txXfrm>
    </dsp:sp>
    <dsp:sp modelId="{F2E1F61A-134B-48CA-8569-5099CF4D2E25}">
      <dsp:nvSpPr>
        <dsp:cNvPr id="0" name=""/>
        <dsp:cNvSpPr/>
      </dsp:nvSpPr>
      <dsp:spPr>
        <a:xfrm>
          <a:off x="3447889" y="441337"/>
          <a:ext cx="1811807" cy="18118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536334" y="529782"/>
        <a:ext cx="1634917" cy="1634917"/>
      </dsp:txXfrm>
    </dsp:sp>
    <dsp:sp modelId="{9920944F-D1EC-4CE9-8151-90A93DA60298}">
      <dsp:nvSpPr>
        <dsp:cNvPr id="0" name=""/>
        <dsp:cNvSpPr/>
      </dsp:nvSpPr>
      <dsp:spPr>
        <a:xfrm>
          <a:off x="1035045" y="2392514"/>
          <a:ext cx="2735140" cy="18118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123490" y="2480959"/>
        <a:ext cx="2558250" cy="1634917"/>
      </dsp:txXfrm>
    </dsp:sp>
    <dsp:sp modelId="{AD360B07-2A6A-40C4-BA6D-FF67FC09E613}">
      <dsp:nvSpPr>
        <dsp:cNvPr id="0" name=""/>
        <dsp:cNvSpPr/>
      </dsp:nvSpPr>
      <dsp:spPr>
        <a:xfrm>
          <a:off x="3847809" y="2383836"/>
          <a:ext cx="1811807" cy="1811807"/>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936254" y="2472281"/>
        <a:ext cx="1634917" cy="16349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A557-D78D-4EDD-B32E-4EC762223950}">
      <dsp:nvSpPr>
        <dsp:cNvPr id="0" name=""/>
        <dsp:cNvSpPr/>
      </dsp:nvSpPr>
      <dsp:spPr>
        <a:xfrm>
          <a:off x="3968" y="1711541"/>
          <a:ext cx="2030015" cy="721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l-GR" sz="2200" kern="1200" dirty="0">
              <a:latin typeface="Roboto" panose="02000000000000000000" pitchFamily="2" charset="0"/>
              <a:ea typeface="Roboto" panose="02000000000000000000" pitchFamily="2" charset="0"/>
              <a:cs typeface="Roboto" panose="02000000000000000000" pitchFamily="2" charset="0"/>
            </a:rPr>
            <a:t>Λειτουργός Δράσης</a:t>
          </a:r>
          <a:endParaRPr lang="en-GB" sz="2200" kern="1200" dirty="0">
            <a:latin typeface="Roboto" panose="02000000000000000000" pitchFamily="2" charset="0"/>
            <a:ea typeface="Roboto" panose="02000000000000000000" pitchFamily="2" charset="0"/>
            <a:cs typeface="Roboto" panose="02000000000000000000" pitchFamily="2" charset="0"/>
          </a:endParaRPr>
        </a:p>
      </dsp:txBody>
      <dsp:txXfrm>
        <a:off x="3968" y="1711541"/>
        <a:ext cx="2030015" cy="721462"/>
      </dsp:txXfrm>
    </dsp:sp>
    <dsp:sp modelId="{070D98F9-BD8B-4FF7-AA4E-0F6EB892789D}">
      <dsp:nvSpPr>
        <dsp:cNvPr id="0" name=""/>
        <dsp:cNvSpPr/>
      </dsp:nvSpPr>
      <dsp:spPr>
        <a:xfrm>
          <a:off x="2033984" y="1474811"/>
          <a:ext cx="406003" cy="119492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D6422-B824-428B-818E-E50F8F27A1CF}">
      <dsp:nvSpPr>
        <dsp:cNvPr id="0" name=""/>
        <dsp:cNvSpPr/>
      </dsp:nvSpPr>
      <dsp:spPr>
        <a:xfrm>
          <a:off x="2602388" y="1474811"/>
          <a:ext cx="5521642" cy="1194922"/>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a:solidFill>
                <a:schemeClr val="tx1"/>
              </a:solidFill>
              <a:latin typeface="Roboto" panose="02000000000000000000" pitchFamily="2" charset="0"/>
              <a:ea typeface="Roboto" panose="02000000000000000000" pitchFamily="2" charset="0"/>
              <a:cs typeface="Roboto" panose="02000000000000000000" pitchFamily="2" charset="0"/>
            </a:rPr>
            <a:t>Μαρία Θάλεια Χρίστου</a:t>
          </a:r>
          <a:endPar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28600" lvl="1" indent="-228600" algn="l" defTabSz="977900">
            <a:lnSpc>
              <a:spcPct val="90000"/>
            </a:lnSpc>
            <a:spcBef>
              <a:spcPct val="0"/>
            </a:spcBef>
            <a:spcAft>
              <a:spcPct val="15000"/>
            </a:spcAft>
            <a:buChar char="•"/>
          </a:pPr>
          <a:r>
            <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rPr>
            <a:t>Email</a:t>
          </a:r>
          <a:r>
            <a:rPr lang="en-US" sz="22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200" kern="1200" dirty="0" err="1">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rPr>
            <a:t>mthchristou</a:t>
          </a:r>
          <a:r>
            <a:rPr lang="en-GB" sz="220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rPr>
            <a:t>@idep.org.cy</a:t>
          </a:r>
          <a:endPar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28600" lvl="1" indent="-228600" algn="l" defTabSz="977900">
            <a:lnSpc>
              <a:spcPct val="90000"/>
            </a:lnSpc>
            <a:spcBef>
              <a:spcPct val="0"/>
            </a:spcBef>
            <a:spcAft>
              <a:spcPct val="15000"/>
            </a:spcAft>
            <a:buChar char="•"/>
          </a:pPr>
          <a:r>
            <a:rPr lang="el-GR" sz="2200" kern="1200" dirty="0">
              <a:solidFill>
                <a:schemeClr val="tx1"/>
              </a:solidFill>
              <a:latin typeface="Roboto" panose="02000000000000000000" pitchFamily="2" charset="0"/>
              <a:ea typeface="Roboto" panose="02000000000000000000" pitchFamily="2" charset="0"/>
              <a:cs typeface="Roboto" panose="02000000000000000000" pitchFamily="2" charset="0"/>
            </a:rPr>
            <a:t>Τηλέφωνο</a:t>
          </a:r>
          <a:r>
            <a:rPr lang="en-US" sz="22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rPr>
            <a:t>224488</a:t>
          </a:r>
          <a:r>
            <a:rPr lang="el-GR" sz="2200" kern="1200" dirty="0">
              <a:solidFill>
                <a:schemeClr val="tx1"/>
              </a:solidFill>
              <a:latin typeface="Roboto" panose="02000000000000000000" pitchFamily="2" charset="0"/>
              <a:ea typeface="Roboto" panose="02000000000000000000" pitchFamily="2" charset="0"/>
              <a:cs typeface="Roboto" panose="02000000000000000000" pitchFamily="2" charset="0"/>
            </a:rPr>
            <a:t>45</a:t>
          </a:r>
          <a:endPar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2602388" y="1474811"/>
        <a:ext cx="5521642" cy="1194922"/>
      </dsp:txXfrm>
    </dsp:sp>
    <dsp:sp modelId="{156F5878-F8AA-4C50-9949-B58410CC2BD1}">
      <dsp:nvSpPr>
        <dsp:cNvPr id="0" name=""/>
        <dsp:cNvSpPr/>
      </dsp:nvSpPr>
      <dsp:spPr>
        <a:xfrm>
          <a:off x="3968" y="2985663"/>
          <a:ext cx="2030015" cy="721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l-GR" sz="2200" kern="1200" dirty="0">
              <a:latin typeface="Roboto" panose="02000000000000000000" pitchFamily="2" charset="0"/>
              <a:ea typeface="Roboto" panose="02000000000000000000" pitchFamily="2" charset="0"/>
              <a:cs typeface="Roboto" panose="02000000000000000000" pitchFamily="2" charset="0"/>
            </a:rPr>
            <a:t>Συντονίστρια Δράσης</a:t>
          </a:r>
          <a:endParaRPr lang="en-GB" sz="2200" kern="1200" dirty="0">
            <a:latin typeface="Roboto" panose="02000000000000000000" pitchFamily="2" charset="0"/>
            <a:ea typeface="Roboto" panose="02000000000000000000" pitchFamily="2" charset="0"/>
            <a:cs typeface="Roboto" panose="02000000000000000000" pitchFamily="2" charset="0"/>
          </a:endParaRPr>
        </a:p>
      </dsp:txBody>
      <dsp:txXfrm>
        <a:off x="3968" y="2985663"/>
        <a:ext cx="2030015" cy="721462"/>
      </dsp:txXfrm>
    </dsp:sp>
    <dsp:sp modelId="{4EB2E7EB-C395-446F-9051-7DCA1926E161}">
      <dsp:nvSpPr>
        <dsp:cNvPr id="0" name=""/>
        <dsp:cNvSpPr/>
      </dsp:nvSpPr>
      <dsp:spPr>
        <a:xfrm>
          <a:off x="2033984" y="2748933"/>
          <a:ext cx="406003" cy="119492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748933"/>
          <a:ext cx="5521642" cy="1194922"/>
        </a:xfrm>
        <a:prstGeom prst="rect">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a:solidFill>
                <a:schemeClr val="tx1"/>
              </a:solidFill>
              <a:latin typeface="Roboto" panose="02000000000000000000" pitchFamily="2" charset="0"/>
              <a:ea typeface="Roboto" panose="02000000000000000000" pitchFamily="2" charset="0"/>
              <a:cs typeface="Roboto" panose="02000000000000000000" pitchFamily="2" charset="0"/>
            </a:rPr>
            <a:t>Στέλλα Λεωνίδου</a:t>
          </a:r>
          <a:endPar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28600" lvl="1" indent="-228600" algn="l" defTabSz="977900">
            <a:lnSpc>
              <a:spcPct val="90000"/>
            </a:lnSpc>
            <a:spcBef>
              <a:spcPct val="0"/>
            </a:spcBef>
            <a:spcAft>
              <a:spcPct val="15000"/>
            </a:spcAft>
            <a:buChar char="•"/>
          </a:pPr>
          <a:r>
            <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rPr>
            <a:t>Email</a:t>
          </a:r>
          <a:r>
            <a:rPr lang="en-US" sz="22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sz="220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rPr>
            <a:t>sleonidou@idep.org.cy</a:t>
          </a:r>
          <a:endPar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28600" lvl="1" indent="-228600" algn="l" defTabSz="977900">
            <a:lnSpc>
              <a:spcPct val="90000"/>
            </a:lnSpc>
            <a:spcBef>
              <a:spcPct val="0"/>
            </a:spcBef>
            <a:spcAft>
              <a:spcPct val="15000"/>
            </a:spcAft>
            <a:buChar char="•"/>
          </a:pPr>
          <a:r>
            <a:rPr lang="el-GR" sz="2200" kern="1200" dirty="0">
              <a:solidFill>
                <a:schemeClr val="tx1"/>
              </a:solidFill>
              <a:latin typeface="Roboto" panose="02000000000000000000" pitchFamily="2" charset="0"/>
              <a:ea typeface="Roboto" panose="02000000000000000000" pitchFamily="2" charset="0"/>
              <a:cs typeface="Roboto" panose="02000000000000000000" pitchFamily="2" charset="0"/>
            </a:rPr>
            <a:t>Τηλέφωνο</a:t>
          </a:r>
          <a:r>
            <a:rPr lang="en-US" sz="22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sz="2200" kern="1200" dirty="0">
              <a:solidFill>
                <a:schemeClr val="tx1"/>
              </a:solidFill>
              <a:latin typeface="Roboto" panose="02000000000000000000" pitchFamily="2" charset="0"/>
              <a:ea typeface="Roboto" panose="02000000000000000000" pitchFamily="2" charset="0"/>
              <a:cs typeface="Roboto" panose="02000000000000000000" pitchFamily="2" charset="0"/>
            </a:rPr>
            <a:t>22448894</a:t>
          </a:r>
        </a:p>
      </dsp:txBody>
      <dsp:txXfrm>
        <a:off x="2602388" y="2748933"/>
        <a:ext cx="5521642" cy="1194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4CA0585-0D5D-4D12-8D7A-E5001FBF286A}" type="datetimeFigureOut">
              <a:rPr lang="en-GB" smtClean="0"/>
              <a:t>15/01/2026</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D426427-C68E-4D5E-84EE-89757DE77FED}" type="slidenum">
              <a:rPr lang="en-GB" smtClean="0"/>
              <a:t>‹#›</a:t>
            </a:fld>
            <a:endParaRPr lang="en-GB"/>
          </a:p>
        </p:txBody>
      </p:sp>
    </p:spTree>
    <p:extLst>
      <p:ext uri="{BB962C8B-B14F-4D97-AF65-F5344CB8AC3E}">
        <p14:creationId xmlns:p14="http://schemas.microsoft.com/office/powerpoint/2010/main" val="272748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56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755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390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A5D10-CDE9-8C00-5788-275C540A9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E389F-80D8-A512-112F-2770D44EFA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1FEFCD-3777-775D-7EC1-CB3F3BD0AF3A}"/>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092F122-C812-4187-AB34-45C23E9824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954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596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81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661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5142D-CC9E-A6D7-FA67-5EB5E675E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19D44-7E80-B810-D7E8-D6CD231CF1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E27D2B-F446-784B-1A65-108071DF0E3C}"/>
              </a:ext>
            </a:extLst>
          </p:cNvPr>
          <p:cNvSpPr>
            <a:spLocks noGrp="1"/>
          </p:cNvSpPr>
          <p:nvPr>
            <p:ph type="body" idx="1"/>
          </p:nvPr>
        </p:nvSpPr>
        <p:spPr/>
        <p:txBody>
          <a:bodyPr/>
          <a:lstStyle/>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F6ED123-9DDF-CA37-70E8-F480DD5219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77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280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GB" dirty="0">
                <a:latin typeface="Calibri" panose="020F0502020204030204" pitchFamily="34" charset="0"/>
                <a:ea typeface="Calibri" panose="020F0502020204030204" pitchFamily="34" charset="0"/>
                <a:cs typeface="Mangal" panose="02040503050203030202" pitchFamily="18" charset="0"/>
              </a:rPr>
              <a:t>The programmes may include challenge-based learning </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1996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1C1F-C498-E7F6-676E-6074817C5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FEA08-19DD-2B5A-8294-F2C973B544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01A13B-8418-130B-406F-C13CEB3A044C}"/>
              </a:ext>
            </a:extLst>
          </p:cNvPr>
          <p:cNvSpPr>
            <a:spLocks noGrp="1"/>
          </p:cNvSpPr>
          <p:nvPr>
            <p:ph type="body" idx="1"/>
          </p:nvPr>
        </p:nvSpPr>
        <p:spPr/>
        <p:txBody>
          <a:bodyPr/>
          <a:lstStyle/>
          <a:p>
            <a:r>
              <a:rPr lang="el-GR" dirty="0"/>
              <a:t>Η επιχορήγηση για την κάλυψη των οργανωτικών δαπανών για μικτά εντατικά προγράμματα καλύπτει κάθε δαπάνη που πραγματοποιείται από τα ιδρύματα που συμμετέχουν σε σχέση με την οργάνωση των μικτών εντατικών προγραμμάτων, όπως δαπάνες που σχετίζονται με την προετοιμασία, τον σχεδιασμό, την ανάπτυξη, την υλοποίηση και την παρακολούθηση των προγραμμάτων, συμπεριλαμβανομένης της υλοποίησης δραστηριοτήτων με φυσική παρουσία και εικονικών/εξ αποστάσεως δραστηριοτήτων, καθώς και της συνολικής διαχείρισης και συντονισμού. Το συντονιστικό ανώτατο εκπαιδευτικό ίδρυμα είναι υπεύθυνο για τον επιμερισμό της επιχορήγησης για την κάλυψη των οργανωτικών δαπανών για μικτά εντατικά προγράμματα στη σύμπραξη στο πλαίσιο της οποίας πραγματοποιούνται οι προαναφερθείσες δαπάνες</a:t>
            </a:r>
            <a:endParaRPr lang="en-GB" dirty="0"/>
          </a:p>
          <a:p>
            <a:endParaRPr lang="en-US" dirty="0"/>
          </a:p>
        </p:txBody>
      </p:sp>
      <p:sp>
        <p:nvSpPr>
          <p:cNvPr id="4" name="Slide Number Placeholder 3">
            <a:extLst>
              <a:ext uri="{FF2B5EF4-FFF2-40B4-BE49-F238E27FC236}">
                <a16:creationId xmlns:a16="http://schemas.microsoft.com/office/drawing/2014/main" id="{776AD6BD-5551-EB4B-0FD3-C17F609EFA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499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8107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AD741-0162-24A4-B06E-848D53AAA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F5A99-B0D5-1E8C-84E0-C48E9ABBA5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BD0B79-B3C5-3250-BCC9-73EAE533DC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611D1-F188-1D45-ED74-E6BEC42D78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8609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E885C-4124-03B4-A643-3BA71180F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5FFAF-75D9-918E-453B-187D0FA6A2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E0B3BE-8520-B9D7-69D3-16F8742A84D6}"/>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9EEB23C-D1C5-C459-E363-188991C989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027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A71D-4A07-7C09-D6AB-BD77AABD3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2B8CA-5D0C-DEC3-AB36-A3C91764BD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A6D1D6-78F6-FA59-EC17-F1F1CB53C4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80CED2-E369-500C-F9F9-621990DE1C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5166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5E77-391E-B5AA-B01E-B88E96109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105C2-BCEE-D25B-11B9-93DCC976A6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A7CA48-4AD5-27B3-76B4-3CCE5F8398F1}"/>
              </a:ext>
            </a:extLst>
          </p:cNvPr>
          <p:cNvSpPr>
            <a:spLocks noGrp="1"/>
          </p:cNvSpPr>
          <p:nvPr>
            <p:ph type="body" idx="1"/>
          </p:nvPr>
        </p:nvSpPr>
        <p:spPr/>
        <p:txBody>
          <a:bodyPr/>
          <a:lstStyle/>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2EDF22D-A48B-9926-A366-A91EEE56C8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0664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C01D-3656-EF30-5A52-5D211CAAA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B1EF9-9766-3891-09A4-267037E3FA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946DDF-5D1C-6887-B1B7-C7CA9F5D2F17}"/>
              </a:ext>
            </a:extLst>
          </p:cNvPr>
          <p:cNvSpPr>
            <a:spLocks noGrp="1"/>
          </p:cNvSpPr>
          <p:nvPr>
            <p:ph type="body" idx="1"/>
          </p:nvPr>
        </p:nvSpPr>
        <p:spPr/>
        <p:txBody>
          <a:bodyPr/>
          <a:lstStyle/>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2E6BEB3-534A-6AE2-E8B8-A6A37457C1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478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2B14F-29BF-2CF2-C952-35BE07AE9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D8BEA-2884-1327-64DA-3BABFC9B39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6D2124-10F5-CD8F-F2C8-7611D522BF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F8A879-C90D-5B5D-BA7C-6D02515EAE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4753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43C4-BE32-5AF8-26C7-733CAD3D2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E0C15-D89C-D050-B0A9-23F1B784AC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4FA59C-8D12-391A-976F-881B3C19E760}"/>
              </a:ext>
            </a:extLst>
          </p:cNvPr>
          <p:cNvSpPr>
            <a:spLocks noGrp="1"/>
          </p:cNvSpPr>
          <p:nvPr>
            <p:ph type="body" idx="1"/>
          </p:nvPr>
        </p:nvSpPr>
        <p:spPr/>
        <p:txBody>
          <a:bodyPr/>
          <a:lstStyle/>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35FAA82-5431-ED20-AFBE-B0A1415837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87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DD831-855B-E61A-6962-CAC61DA40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F3C13-D742-09E0-EA88-D939EE357E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802460-887C-66D3-B9AE-6C6144022D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3BC214-3D68-D6A7-F7DC-F61CC72AA5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8303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C5F04-19AD-71AE-186D-DD1A0F442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78C1A-62FA-C2D3-5B7B-23DC811C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59F5F-DCFB-C71F-B53E-32E4A0EB1A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B2166E-0E8A-E360-AAF1-FBEF111AF6D0}"/>
              </a:ext>
            </a:extLst>
          </p:cNvPr>
          <p:cNvSpPr>
            <a:spLocks noGrp="1"/>
          </p:cNvSpPr>
          <p:nvPr>
            <p:ph type="sldNum" sz="quarter" idx="5"/>
          </p:nvPr>
        </p:nvSpPr>
        <p:spPr/>
        <p:txBody>
          <a:bodyPr/>
          <a:lstStyle/>
          <a:p>
            <a:fld id="{75AAC7F6-DE48-43CC-A0EA-0E2858B8178B}" type="slidenum">
              <a:rPr lang="en-US" smtClean="0"/>
              <a:t>28</a:t>
            </a:fld>
            <a:endParaRPr lang="en-US"/>
          </a:p>
        </p:txBody>
      </p:sp>
    </p:spTree>
    <p:extLst>
      <p:ext uri="{BB962C8B-B14F-4D97-AF65-F5344CB8AC3E}">
        <p14:creationId xmlns:p14="http://schemas.microsoft.com/office/powerpoint/2010/main" val="92276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0925D-7456-6C4B-5BFF-CB08CB95D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34C8B-DF48-A05E-402E-B1841BF96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1C318-DACF-C3D9-01AD-99C023B014C5}"/>
              </a:ext>
            </a:extLst>
          </p:cNvPr>
          <p:cNvSpPr>
            <a:spLocks noGrp="1"/>
          </p:cNvSpPr>
          <p:nvPr>
            <p:ph type="body" idx="1"/>
          </p:nvPr>
        </p:nvSpPr>
        <p:spPr/>
        <p:txBody>
          <a:bodyPr/>
          <a:lstStyle/>
          <a:p>
            <a:pPr marL="0" indent="0" defTabSz="931774">
              <a:buFontTx/>
              <a:buNone/>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84BF021-CBF6-BA25-827D-7AF778E06BAA}"/>
              </a:ext>
            </a:extLst>
          </p:cNvPr>
          <p:cNvSpPr>
            <a:spLocks noGrp="1"/>
          </p:cNvSpPr>
          <p:nvPr>
            <p:ph type="sldNum" sz="quarter" idx="5"/>
          </p:nvPr>
        </p:nvSpPr>
        <p:spPr/>
        <p:txBody>
          <a:bodyPr/>
          <a:lstStyle/>
          <a:p>
            <a:fld id="{75AAC7F6-DE48-43CC-A0EA-0E2858B8178B}" type="slidenum">
              <a:rPr lang="en-US" smtClean="0"/>
              <a:t>29</a:t>
            </a:fld>
            <a:endParaRPr lang="en-US"/>
          </a:p>
        </p:txBody>
      </p:sp>
    </p:spTree>
    <p:extLst>
      <p:ext uri="{BB962C8B-B14F-4D97-AF65-F5344CB8AC3E}">
        <p14:creationId xmlns:p14="http://schemas.microsoft.com/office/powerpoint/2010/main" val="185711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4254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14FE-502B-5FC0-1F46-8813852DC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B5AD2-B383-023A-6CAD-D2D7C6F81E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0EA68F-6679-64EC-43DB-6BE3DCFAAFD4}"/>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1552317-A7AF-10C2-68DE-431BE5F336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044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208E-052B-6F90-CE21-FE980A873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F3B91-5FF4-E9A4-CC88-50A85409F5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AFD4B1-25EC-2A9B-C682-0B8B76CBCC4F}"/>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4D20E42-31DE-0DCF-0E8A-D5DB6EFED7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2543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5065-178A-96DF-B457-1C60DE2E2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D03B5-4414-FB0E-1C8D-729707B8CE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81DC40-0184-750D-550F-4A2ED7BF52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7E5AA6-418F-9B61-64BD-68F7791829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9645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5642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4464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5045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l-GR" dirty="0"/>
              <a:t>Τα τρία ΙΤΕ που συνδιοργανώνουν το </a:t>
            </a:r>
            <a:r>
              <a:rPr lang="en-GB" dirty="0"/>
              <a:t>BIP </a:t>
            </a:r>
            <a:r>
              <a:rPr lang="el-GR" dirty="0"/>
              <a:t>συχνά μοιράζονται τα οργανωτικά που δίνονται στο συντονιστικό ΙΤΕ, αλλά αυτό εναπόκειται καθαρά στα τρία ΙΤΕ, στη βάση του τι συμφωνήθηκε μεταξύ τους εκ των προτέρων</a:t>
            </a:r>
          </a:p>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381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l-GR" dirty="0"/>
              <a:t>Από το 2022, όλοι οι εισερχόμενοι φοιτητές από την Ουκρανία εντάσσονται πλέον στην κατηγορία «λιγότερες ευκαιρίες / μειονεκτικό υπόβαθρο» και πρέπει να λαμβάνουν το σχετικό Top-</a:t>
            </a:r>
            <a:r>
              <a:rPr lang="el-GR" dirty="0" err="1"/>
              <a:t>up</a:t>
            </a:r>
            <a:r>
              <a:rPr lang="el-GR" dirty="0"/>
              <a:t>.</a:t>
            </a:r>
          </a:p>
          <a:p>
            <a:endParaRPr lang="el-GR" dirty="0"/>
          </a:p>
          <a:p>
            <a:r>
              <a:rPr lang="el-GR" dirty="0"/>
              <a:t>Τα τροποποιημένα υποδείγματα (σε περίπτωση φιλοξενίας φοιτητών από την Ουκρανία στο πλαίσιο του KA131) πρέπει να είναι </a:t>
            </a:r>
            <a:r>
              <a:rPr lang="el-GR" b="1" dirty="0"/>
              <a:t>ΥΠΟΓΕΓΡΑΜΜΕΝΑ</a:t>
            </a:r>
            <a:r>
              <a:rPr lang="el-GR" dirty="0"/>
              <a:t> όταν οι δικαιούχοι του έργου εντάσσουν δραστηριότητες που διευκολύνουν την ένταξη των Ουκρανών συμμετεχόντων στις δραστηριότητες που προσφέρονται από το πρόγραμμα. </a:t>
            </a:r>
          </a:p>
          <a:p>
            <a:endParaRPr lang="el-GR" dirty="0"/>
          </a:p>
          <a:p>
            <a:r>
              <a:rPr lang="el-GR" dirty="0"/>
              <a:t>Τα κονδύλια που διατίθενται για αυτούς τους εισερχόμενους συμμετέχοντες </a:t>
            </a:r>
            <a:r>
              <a:rPr lang="el-GR" b="1" dirty="0"/>
              <a:t>δεν</a:t>
            </a:r>
            <a:r>
              <a:rPr lang="el-GR" dirty="0"/>
              <a:t> θα προσμετρούνται στο όριο του 20% Διεθνούς κινητικότητας.</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4903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476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074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2464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8735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5113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solidFill>
                  <a:srgbClr val="404040"/>
                </a:solidFill>
                <a:latin typeface="Verdana"/>
                <a:cs typeface="Verdana"/>
              </a:rPr>
              <a:t>! </a:t>
            </a:r>
            <a:r>
              <a:rPr lang="el-GR" sz="1200" dirty="0">
                <a:solidFill>
                  <a:srgbClr val="3A9B7A"/>
                </a:solidFill>
                <a:latin typeface="Verdana"/>
                <a:cs typeface="Verdana"/>
              </a:rPr>
              <a:t>Αποτελεί </a:t>
            </a:r>
            <a:r>
              <a:rPr lang="el-GR" sz="1200" spc="-5" dirty="0">
                <a:solidFill>
                  <a:srgbClr val="3A9B7A"/>
                </a:solidFill>
                <a:latin typeface="Verdana"/>
                <a:cs typeface="Verdana"/>
              </a:rPr>
              <a:t>υποχρέωση </a:t>
            </a:r>
            <a:r>
              <a:rPr lang="el-GR" sz="1200" spc="-10" dirty="0">
                <a:solidFill>
                  <a:srgbClr val="3A9B7A"/>
                </a:solidFill>
                <a:latin typeface="Verdana"/>
                <a:cs typeface="Verdana"/>
              </a:rPr>
              <a:t>των </a:t>
            </a:r>
            <a:r>
              <a:rPr lang="el-GR" sz="1200" dirty="0">
                <a:solidFill>
                  <a:srgbClr val="3A9B7A"/>
                </a:solidFill>
                <a:latin typeface="Verdana"/>
                <a:cs typeface="Verdana"/>
              </a:rPr>
              <a:t>ΑΕΙ να </a:t>
            </a:r>
            <a:r>
              <a:rPr lang="el-GR" sz="1200" spc="-5" dirty="0">
                <a:solidFill>
                  <a:srgbClr val="3A9B7A"/>
                </a:solidFill>
                <a:latin typeface="Verdana"/>
                <a:cs typeface="Verdana"/>
              </a:rPr>
              <a:t>αξιολογήσουν </a:t>
            </a:r>
            <a:r>
              <a:rPr lang="el-GR" sz="1200" spc="-10" dirty="0">
                <a:solidFill>
                  <a:srgbClr val="3A9B7A"/>
                </a:solidFill>
                <a:latin typeface="Verdana"/>
                <a:cs typeface="Verdana"/>
              </a:rPr>
              <a:t>την </a:t>
            </a:r>
            <a:r>
              <a:rPr lang="el-GR" sz="1200" spc="-5" dirty="0">
                <a:solidFill>
                  <a:srgbClr val="3A9B7A"/>
                </a:solidFill>
                <a:latin typeface="Verdana"/>
                <a:cs typeface="Verdana"/>
              </a:rPr>
              <a:t>καταλληλόλητα της </a:t>
            </a:r>
            <a:r>
              <a:rPr lang="el-GR" sz="1200" dirty="0">
                <a:solidFill>
                  <a:srgbClr val="3A9B7A"/>
                </a:solidFill>
                <a:latin typeface="Verdana"/>
                <a:cs typeface="Verdana"/>
              </a:rPr>
              <a:t>επιλογής </a:t>
            </a:r>
            <a:r>
              <a:rPr lang="el-GR" sz="1200" spc="-5" dirty="0">
                <a:solidFill>
                  <a:srgbClr val="3A9B7A"/>
                </a:solidFill>
                <a:latin typeface="Verdana"/>
                <a:cs typeface="Verdana"/>
              </a:rPr>
              <a:t>των συμμετεχόντων </a:t>
            </a:r>
            <a:r>
              <a:rPr lang="el-GR" sz="1200" dirty="0">
                <a:solidFill>
                  <a:srgbClr val="3A9B7A"/>
                </a:solidFill>
                <a:latin typeface="Verdana"/>
                <a:cs typeface="Verdana"/>
              </a:rPr>
              <a:t> σε μικρής διάρκειας </a:t>
            </a:r>
            <a:r>
              <a:rPr lang="el-GR" sz="1200" spc="-5" dirty="0">
                <a:solidFill>
                  <a:srgbClr val="3A9B7A"/>
                </a:solidFill>
                <a:latin typeface="Verdana"/>
                <a:cs typeface="Verdana"/>
              </a:rPr>
              <a:t>κινητικότητές </a:t>
            </a:r>
            <a:r>
              <a:rPr lang="el-GR" sz="1200" dirty="0">
                <a:solidFill>
                  <a:srgbClr val="3A9B7A"/>
                </a:solidFill>
                <a:latin typeface="Verdana"/>
                <a:cs typeface="Verdana"/>
              </a:rPr>
              <a:t>και </a:t>
            </a:r>
            <a:r>
              <a:rPr lang="el-GR" sz="1200" spc="-5" dirty="0">
                <a:solidFill>
                  <a:srgbClr val="3A9B7A"/>
                </a:solidFill>
                <a:latin typeface="Verdana"/>
                <a:cs typeface="Verdana"/>
              </a:rPr>
              <a:t>να </a:t>
            </a:r>
            <a:r>
              <a:rPr lang="el-GR" sz="1200" dirty="0">
                <a:solidFill>
                  <a:srgbClr val="3A9B7A"/>
                </a:solidFill>
                <a:latin typeface="Verdana"/>
                <a:cs typeface="Verdana"/>
              </a:rPr>
              <a:t>διασφαλίσουν ότι </a:t>
            </a:r>
            <a:r>
              <a:rPr lang="el-GR" sz="1200" spc="-5" dirty="0">
                <a:solidFill>
                  <a:srgbClr val="3A9B7A"/>
                </a:solidFill>
                <a:latin typeface="Verdana"/>
                <a:cs typeface="Verdana"/>
              </a:rPr>
              <a:t>οι φυσικές κινητικότητες </a:t>
            </a:r>
            <a:r>
              <a:rPr lang="el-GR" sz="1200" dirty="0">
                <a:solidFill>
                  <a:srgbClr val="3A9B7A"/>
                </a:solidFill>
                <a:latin typeface="Verdana"/>
                <a:cs typeface="Verdana"/>
              </a:rPr>
              <a:t>μεγάλης διάρκειας </a:t>
            </a:r>
            <a:r>
              <a:rPr lang="el-GR" sz="1200" spc="5" dirty="0">
                <a:solidFill>
                  <a:srgbClr val="3A9B7A"/>
                </a:solidFill>
                <a:latin typeface="Verdana"/>
                <a:cs typeface="Verdana"/>
              </a:rPr>
              <a:t> </a:t>
            </a:r>
            <a:r>
              <a:rPr lang="el-GR" sz="1200" spc="-5" dirty="0">
                <a:solidFill>
                  <a:srgbClr val="3A9B7A"/>
                </a:solidFill>
                <a:latin typeface="Verdana"/>
                <a:cs typeface="Verdana"/>
              </a:rPr>
              <a:t>παραμένουν</a:t>
            </a:r>
            <a:r>
              <a:rPr lang="el-GR" sz="1200" spc="10" dirty="0">
                <a:solidFill>
                  <a:srgbClr val="3A9B7A"/>
                </a:solidFill>
                <a:latin typeface="Verdana"/>
                <a:cs typeface="Verdana"/>
              </a:rPr>
              <a:t> </a:t>
            </a:r>
            <a:r>
              <a:rPr lang="el-GR" sz="1200" dirty="0">
                <a:solidFill>
                  <a:srgbClr val="3A9B7A"/>
                </a:solidFill>
                <a:latin typeface="Verdana"/>
                <a:cs typeface="Verdana"/>
              </a:rPr>
              <a:t>ο</a:t>
            </a:r>
            <a:r>
              <a:rPr lang="el-GR" sz="1200" spc="-10" dirty="0">
                <a:solidFill>
                  <a:srgbClr val="3A9B7A"/>
                </a:solidFill>
                <a:latin typeface="Verdana"/>
                <a:cs typeface="Verdana"/>
              </a:rPr>
              <a:t> </a:t>
            </a:r>
            <a:r>
              <a:rPr lang="el-GR" sz="1200" spc="-5" dirty="0">
                <a:solidFill>
                  <a:srgbClr val="3A9B7A"/>
                </a:solidFill>
                <a:latin typeface="Verdana"/>
                <a:cs typeface="Verdana"/>
              </a:rPr>
              <a:t>κανόνας.</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7989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979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Π.χ. μεταφορά/ενοικίαση ειδικού εξοπλισμού, επιπλέον αποσκευές, ενοικίαση ειδικά διαμορφωμένου χώρου διαμονής κτλ.</a:t>
            </a:r>
            <a:endParaRPr lang="en-US" dirty="0"/>
          </a:p>
          <a:p>
            <a:pPr defTabSz="931774">
              <a:defRPr/>
            </a:pPr>
            <a:endParaRPr lang="en-US" dirty="0"/>
          </a:p>
          <a:p>
            <a:pPr defTabSz="931774">
              <a:defRPr/>
            </a:pPr>
            <a:r>
              <a:rPr lang="el-GR" sz="1200" dirty="0">
                <a:solidFill>
                  <a:srgbClr val="404040"/>
                </a:solidFill>
                <a:latin typeface="Verdana"/>
                <a:cs typeface="Verdana"/>
              </a:rPr>
              <a:t>! </a:t>
            </a:r>
            <a:r>
              <a:rPr lang="el-GR" sz="1200" dirty="0">
                <a:solidFill>
                  <a:srgbClr val="3A9B7A"/>
                </a:solidFill>
                <a:latin typeface="Verdana"/>
                <a:cs typeface="Verdana"/>
              </a:rPr>
              <a:t>Αποτελεί </a:t>
            </a:r>
            <a:r>
              <a:rPr lang="el-GR" sz="1200" spc="-5" dirty="0">
                <a:solidFill>
                  <a:srgbClr val="3A9B7A"/>
                </a:solidFill>
                <a:latin typeface="Verdana"/>
                <a:cs typeface="Verdana"/>
              </a:rPr>
              <a:t>υποχρέωση </a:t>
            </a:r>
            <a:r>
              <a:rPr lang="el-GR" sz="1200" spc="-10" dirty="0">
                <a:solidFill>
                  <a:srgbClr val="3A9B7A"/>
                </a:solidFill>
                <a:latin typeface="Verdana"/>
                <a:cs typeface="Verdana"/>
              </a:rPr>
              <a:t>των </a:t>
            </a:r>
            <a:r>
              <a:rPr lang="el-GR" sz="1200" dirty="0">
                <a:solidFill>
                  <a:srgbClr val="3A9B7A"/>
                </a:solidFill>
                <a:latin typeface="Verdana"/>
                <a:cs typeface="Verdana"/>
              </a:rPr>
              <a:t>ΑΕΙ να </a:t>
            </a:r>
            <a:r>
              <a:rPr lang="el-GR" sz="1200" spc="-5" dirty="0">
                <a:solidFill>
                  <a:srgbClr val="3A9B7A"/>
                </a:solidFill>
                <a:latin typeface="Verdana"/>
                <a:cs typeface="Verdana"/>
              </a:rPr>
              <a:t>αξιολογήσουν </a:t>
            </a:r>
            <a:r>
              <a:rPr lang="el-GR" sz="1200" spc="-10" dirty="0">
                <a:solidFill>
                  <a:srgbClr val="3A9B7A"/>
                </a:solidFill>
                <a:latin typeface="Verdana"/>
                <a:cs typeface="Verdana"/>
              </a:rPr>
              <a:t>την </a:t>
            </a:r>
            <a:r>
              <a:rPr lang="el-GR" sz="1200" spc="-5" dirty="0">
                <a:solidFill>
                  <a:srgbClr val="3A9B7A"/>
                </a:solidFill>
                <a:latin typeface="Verdana"/>
                <a:cs typeface="Verdana"/>
              </a:rPr>
              <a:t>καταλληλόλητα της </a:t>
            </a:r>
            <a:r>
              <a:rPr lang="el-GR" sz="1200" dirty="0">
                <a:solidFill>
                  <a:srgbClr val="3A9B7A"/>
                </a:solidFill>
                <a:latin typeface="Verdana"/>
                <a:cs typeface="Verdana"/>
              </a:rPr>
              <a:t>επιλογής </a:t>
            </a:r>
            <a:r>
              <a:rPr lang="el-GR" sz="1200" spc="-5" dirty="0">
                <a:solidFill>
                  <a:srgbClr val="3A9B7A"/>
                </a:solidFill>
                <a:latin typeface="Verdana"/>
                <a:cs typeface="Verdana"/>
              </a:rPr>
              <a:t>των συμμετεχόντων </a:t>
            </a:r>
            <a:r>
              <a:rPr lang="el-GR" sz="1200" dirty="0">
                <a:solidFill>
                  <a:srgbClr val="3A9B7A"/>
                </a:solidFill>
                <a:latin typeface="Verdana"/>
                <a:cs typeface="Verdana"/>
              </a:rPr>
              <a:t> σε μικρής διάρκειας </a:t>
            </a:r>
            <a:r>
              <a:rPr lang="el-GR" sz="1200" spc="-5" dirty="0">
                <a:solidFill>
                  <a:srgbClr val="3A9B7A"/>
                </a:solidFill>
                <a:latin typeface="Verdana"/>
                <a:cs typeface="Verdana"/>
              </a:rPr>
              <a:t>κινητικότητές </a:t>
            </a:r>
            <a:r>
              <a:rPr lang="el-GR" sz="1200" dirty="0">
                <a:solidFill>
                  <a:srgbClr val="3A9B7A"/>
                </a:solidFill>
                <a:latin typeface="Verdana"/>
                <a:cs typeface="Verdana"/>
              </a:rPr>
              <a:t>και </a:t>
            </a:r>
            <a:r>
              <a:rPr lang="el-GR" sz="1200" spc="-5" dirty="0">
                <a:solidFill>
                  <a:srgbClr val="3A9B7A"/>
                </a:solidFill>
                <a:latin typeface="Verdana"/>
                <a:cs typeface="Verdana"/>
              </a:rPr>
              <a:t>να </a:t>
            </a:r>
            <a:r>
              <a:rPr lang="el-GR" sz="1200" dirty="0">
                <a:solidFill>
                  <a:srgbClr val="3A9B7A"/>
                </a:solidFill>
                <a:latin typeface="Verdana"/>
                <a:cs typeface="Verdana"/>
              </a:rPr>
              <a:t>διασφαλίσουν ότι </a:t>
            </a:r>
            <a:r>
              <a:rPr lang="el-GR" sz="1200" spc="-5" dirty="0">
                <a:solidFill>
                  <a:srgbClr val="3A9B7A"/>
                </a:solidFill>
                <a:latin typeface="Verdana"/>
                <a:cs typeface="Verdana"/>
              </a:rPr>
              <a:t>οι φυσικές κινητικότητες </a:t>
            </a:r>
            <a:r>
              <a:rPr lang="el-GR" sz="1200" dirty="0">
                <a:solidFill>
                  <a:srgbClr val="3A9B7A"/>
                </a:solidFill>
                <a:latin typeface="Verdana"/>
                <a:cs typeface="Verdana"/>
              </a:rPr>
              <a:t>μεγάλης διάρκειας </a:t>
            </a:r>
            <a:r>
              <a:rPr lang="el-GR" sz="1200" spc="5" dirty="0">
                <a:solidFill>
                  <a:srgbClr val="3A9B7A"/>
                </a:solidFill>
                <a:latin typeface="Verdana"/>
                <a:cs typeface="Verdana"/>
              </a:rPr>
              <a:t> </a:t>
            </a:r>
            <a:r>
              <a:rPr lang="el-GR" sz="1200" spc="-5" dirty="0">
                <a:solidFill>
                  <a:srgbClr val="3A9B7A"/>
                </a:solidFill>
                <a:latin typeface="Verdana"/>
                <a:cs typeface="Verdana"/>
              </a:rPr>
              <a:t>παραμένουν</a:t>
            </a:r>
            <a:r>
              <a:rPr lang="el-GR" sz="1200" spc="10" dirty="0">
                <a:solidFill>
                  <a:srgbClr val="3A9B7A"/>
                </a:solidFill>
                <a:latin typeface="Verdana"/>
                <a:cs typeface="Verdana"/>
              </a:rPr>
              <a:t> </a:t>
            </a:r>
            <a:r>
              <a:rPr lang="el-GR" sz="1200" dirty="0">
                <a:solidFill>
                  <a:srgbClr val="3A9B7A"/>
                </a:solidFill>
                <a:latin typeface="Verdana"/>
                <a:cs typeface="Verdana"/>
              </a:rPr>
              <a:t>ο</a:t>
            </a:r>
            <a:r>
              <a:rPr lang="el-GR" sz="1200" spc="-10" dirty="0">
                <a:solidFill>
                  <a:srgbClr val="3A9B7A"/>
                </a:solidFill>
                <a:latin typeface="Verdana"/>
                <a:cs typeface="Verdana"/>
              </a:rPr>
              <a:t> </a:t>
            </a:r>
            <a:r>
              <a:rPr lang="el-GR" sz="1200" spc="-5" dirty="0">
                <a:solidFill>
                  <a:srgbClr val="3A9B7A"/>
                </a:solidFill>
                <a:latin typeface="Verdana"/>
                <a:cs typeface="Verdana"/>
              </a:rPr>
              <a:t>κανόνας.</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5664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1561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0688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3FA5D-8D66-1B3D-5E7B-F04D0FD06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45666-4AC3-8289-7BB6-AE759BB393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CCFEB4-7762-BD35-C80F-6E1F93E117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0095DD-6391-7DD1-5238-6CEA395697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6257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7C1E-1628-485A-CD71-5BA9B2873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1F58D-BE12-8F5D-F683-7CCA2BBE1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69605-A1CC-82EF-EAEC-10008E34AA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CA0C4C-7326-56C4-E81A-46C16421F937}"/>
              </a:ext>
            </a:extLst>
          </p:cNvPr>
          <p:cNvSpPr>
            <a:spLocks noGrp="1"/>
          </p:cNvSpPr>
          <p:nvPr>
            <p:ph type="sldNum" sz="quarter" idx="5"/>
          </p:nvPr>
        </p:nvSpPr>
        <p:spPr/>
        <p:txBody>
          <a:bodyPr/>
          <a:lstStyle/>
          <a:p>
            <a:fld id="{75AAC7F6-DE48-43CC-A0EA-0E2858B8178B}" type="slidenum">
              <a:rPr lang="en-US" smtClean="0"/>
              <a:t>48</a:t>
            </a:fld>
            <a:endParaRPr lang="en-US"/>
          </a:p>
        </p:txBody>
      </p:sp>
    </p:spTree>
    <p:extLst>
      <p:ext uri="{BB962C8B-B14F-4D97-AF65-F5344CB8AC3E}">
        <p14:creationId xmlns:p14="http://schemas.microsoft.com/office/powerpoint/2010/main" val="1567686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83E4B-9B75-BA35-5155-585EB0E31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409C2-9DA8-6680-30F8-5B4512F3D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7BE1A-8E34-4BF8-FBED-2E0A6ECD7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1435DA-DCE1-3F93-46B3-6AD12640BE0D}"/>
              </a:ext>
            </a:extLst>
          </p:cNvPr>
          <p:cNvSpPr>
            <a:spLocks noGrp="1"/>
          </p:cNvSpPr>
          <p:nvPr>
            <p:ph type="sldNum" sz="quarter" idx="5"/>
          </p:nvPr>
        </p:nvSpPr>
        <p:spPr/>
        <p:txBody>
          <a:bodyPr/>
          <a:lstStyle/>
          <a:p>
            <a:fld id="{75AAC7F6-DE48-43CC-A0EA-0E2858B8178B}" type="slidenum">
              <a:rPr lang="en-US" smtClean="0"/>
              <a:t>49</a:t>
            </a:fld>
            <a:endParaRPr lang="en-US"/>
          </a:p>
        </p:txBody>
      </p:sp>
    </p:spTree>
    <p:extLst>
      <p:ext uri="{BB962C8B-B14F-4D97-AF65-F5344CB8AC3E}">
        <p14:creationId xmlns:p14="http://schemas.microsoft.com/office/powerpoint/2010/main" val="224947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3339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F6A6-8A15-9BD6-FE02-AA718B943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7744E-6EFD-3423-A7B8-B68944433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1FEE6-1F44-5E47-903D-03F41DB053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E41085-84FC-9D90-FEED-CD08D3374122}"/>
              </a:ext>
            </a:extLst>
          </p:cNvPr>
          <p:cNvSpPr>
            <a:spLocks noGrp="1"/>
          </p:cNvSpPr>
          <p:nvPr>
            <p:ph type="sldNum" sz="quarter" idx="5"/>
          </p:nvPr>
        </p:nvSpPr>
        <p:spPr/>
        <p:txBody>
          <a:bodyPr/>
          <a:lstStyle/>
          <a:p>
            <a:fld id="{75AAC7F6-DE48-43CC-A0EA-0E2858B8178B}" type="slidenum">
              <a:rPr lang="en-US" smtClean="0"/>
              <a:t>50</a:t>
            </a:fld>
            <a:endParaRPr lang="en-US"/>
          </a:p>
        </p:txBody>
      </p:sp>
    </p:spTree>
    <p:extLst>
      <p:ext uri="{BB962C8B-B14F-4D97-AF65-F5344CB8AC3E}">
        <p14:creationId xmlns:p14="http://schemas.microsoft.com/office/powerpoint/2010/main" val="255015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0EA0-E289-8510-1D36-B2749EE99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5453F-6366-518C-9E71-5E0291CFF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58AD5-EFEF-C39B-ACAA-EB33A1A031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D17A94-7C9F-9847-72BD-3F04F924FE95}"/>
              </a:ext>
            </a:extLst>
          </p:cNvPr>
          <p:cNvSpPr>
            <a:spLocks noGrp="1"/>
          </p:cNvSpPr>
          <p:nvPr>
            <p:ph type="sldNum" sz="quarter" idx="5"/>
          </p:nvPr>
        </p:nvSpPr>
        <p:spPr/>
        <p:txBody>
          <a:bodyPr/>
          <a:lstStyle/>
          <a:p>
            <a:fld id="{75AAC7F6-DE48-43CC-A0EA-0E2858B8178B}" type="slidenum">
              <a:rPr lang="en-US" smtClean="0"/>
              <a:t>51</a:t>
            </a:fld>
            <a:endParaRPr lang="en-US"/>
          </a:p>
        </p:txBody>
      </p:sp>
    </p:spTree>
    <p:extLst>
      <p:ext uri="{BB962C8B-B14F-4D97-AF65-F5344CB8AC3E}">
        <p14:creationId xmlns:p14="http://schemas.microsoft.com/office/powerpoint/2010/main" val="1903679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8E396-71B6-5FA7-FC18-DDE2AABC4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1F62A-5FDB-8897-83B5-72DC666C3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68C04-9C0D-95ED-0F7B-79D1DC6333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2979BC-F7AA-7837-77E0-517D8D413929}"/>
              </a:ext>
            </a:extLst>
          </p:cNvPr>
          <p:cNvSpPr>
            <a:spLocks noGrp="1"/>
          </p:cNvSpPr>
          <p:nvPr>
            <p:ph type="sldNum" sz="quarter" idx="5"/>
          </p:nvPr>
        </p:nvSpPr>
        <p:spPr/>
        <p:txBody>
          <a:bodyPr/>
          <a:lstStyle/>
          <a:p>
            <a:fld id="{75AAC7F6-DE48-43CC-A0EA-0E2858B8178B}" type="slidenum">
              <a:rPr lang="en-US" smtClean="0"/>
              <a:t>52</a:t>
            </a:fld>
            <a:endParaRPr lang="en-US"/>
          </a:p>
        </p:txBody>
      </p:sp>
    </p:spTree>
    <p:extLst>
      <p:ext uri="{BB962C8B-B14F-4D97-AF65-F5344CB8AC3E}">
        <p14:creationId xmlns:p14="http://schemas.microsoft.com/office/powerpoint/2010/main" val="604509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263E-8CC3-6654-44C0-F3230DDC9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A4B9A-9DBF-461B-FD14-47BC800A0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34D4F-1F17-736C-7E18-B4B25889A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0F04FF-9A31-18DF-6FE9-AD0A38F15B8F}"/>
              </a:ext>
            </a:extLst>
          </p:cNvPr>
          <p:cNvSpPr>
            <a:spLocks noGrp="1"/>
          </p:cNvSpPr>
          <p:nvPr>
            <p:ph type="sldNum" sz="quarter" idx="5"/>
          </p:nvPr>
        </p:nvSpPr>
        <p:spPr/>
        <p:txBody>
          <a:bodyPr/>
          <a:lstStyle/>
          <a:p>
            <a:fld id="{75AAC7F6-DE48-43CC-A0EA-0E2858B8178B}" type="slidenum">
              <a:rPr lang="en-US" smtClean="0"/>
              <a:t>53</a:t>
            </a:fld>
            <a:endParaRPr lang="en-US"/>
          </a:p>
        </p:txBody>
      </p:sp>
    </p:spTree>
    <p:extLst>
      <p:ext uri="{BB962C8B-B14F-4D97-AF65-F5344CB8AC3E}">
        <p14:creationId xmlns:p14="http://schemas.microsoft.com/office/powerpoint/2010/main" val="26633333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1D3B-EBC8-0A37-D8DA-4F6591E12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69A5A-A725-C344-6FC6-F12857F58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A9102-41F9-9360-93D7-1D23588F07FC}"/>
              </a:ext>
            </a:extLst>
          </p:cNvPr>
          <p:cNvSpPr>
            <a:spLocks noGrp="1"/>
          </p:cNvSpPr>
          <p:nvPr>
            <p:ph type="body" idx="1"/>
          </p:nvPr>
        </p:nvSpPr>
        <p:spPr/>
        <p:txBody>
          <a:bodyPr/>
          <a:lstStyle/>
          <a:p>
            <a:pPr marL="355600" indent="-342900">
              <a:lnSpc>
                <a:spcPct val="100000"/>
              </a:lnSpc>
              <a:spcBef>
                <a:spcPts val="585"/>
              </a:spcBef>
              <a:buFont typeface="Arial MT"/>
              <a:buChar char="•"/>
              <a:tabLst>
                <a:tab pos="354965" algn="l"/>
                <a:tab pos="355600" algn="l"/>
              </a:tabLst>
            </a:pPr>
            <a:r>
              <a:rPr lang="el-GR" sz="4800" b="1" spc="-125" dirty="0" err="1">
                <a:solidFill>
                  <a:srgbClr val="404040"/>
                </a:solidFill>
                <a:latin typeface="Calibri" panose="020F0502020204030204" pitchFamily="34" charset="0"/>
                <a:ea typeface="Calibri" panose="020F0502020204030204" pitchFamily="34" charset="0"/>
                <a:cs typeface="Calibri" panose="020F0502020204030204" pitchFamily="34" charset="0"/>
              </a:rPr>
              <a:t>Draft</a:t>
            </a:r>
            <a:r>
              <a:rPr lang="el-GR" sz="4800" spc="-125"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spc="-22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23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αίτηση</a:t>
            </a:r>
            <a:r>
              <a:rPr lang="el-GR" sz="4800" spc="-12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0" dirty="0">
                <a:solidFill>
                  <a:srgbClr val="404040"/>
                </a:solidFill>
                <a:latin typeface="Calibri" panose="020F0502020204030204" pitchFamily="34" charset="0"/>
                <a:ea typeface="Calibri" panose="020F0502020204030204" pitchFamily="34" charset="0"/>
                <a:cs typeface="Calibri" panose="020F0502020204030204" pitchFamily="34" charset="0"/>
              </a:rPr>
              <a:t>δεν</a:t>
            </a:r>
            <a:r>
              <a:rPr lang="el-GR" sz="4800" spc="-21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14" dirty="0">
                <a:solidFill>
                  <a:srgbClr val="404040"/>
                </a:solidFill>
                <a:latin typeface="Calibri" panose="020F0502020204030204" pitchFamily="34" charset="0"/>
                <a:ea typeface="Calibri" panose="020F0502020204030204" pitchFamily="34" charset="0"/>
                <a:cs typeface="Calibri" panose="020F0502020204030204" pitchFamily="34" charset="0"/>
              </a:rPr>
              <a:t>έχει</a:t>
            </a:r>
            <a:r>
              <a:rPr lang="el-GR" sz="4800" spc="-24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συμπληρωθεί</a:t>
            </a:r>
            <a:r>
              <a:rPr lang="el-GR" sz="4800" spc="-4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ή</a:t>
            </a:r>
            <a:r>
              <a:rPr lang="el-GR" sz="4800" spc="-15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συμπληρώθηκε,</a:t>
            </a:r>
            <a:r>
              <a:rPr lang="el-GR" sz="4800" spc="-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αλλά</a:t>
            </a:r>
            <a:r>
              <a:rPr lang="el-GR" sz="4800" spc="-11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0" dirty="0">
                <a:solidFill>
                  <a:srgbClr val="404040"/>
                </a:solidFill>
                <a:latin typeface="Calibri" panose="020F0502020204030204" pitchFamily="34" charset="0"/>
                <a:ea typeface="Calibri" panose="020F0502020204030204" pitchFamily="34" charset="0"/>
                <a:cs typeface="Calibri" panose="020F0502020204030204" pitchFamily="34" charset="0"/>
              </a:rPr>
              <a:t>δεν</a:t>
            </a:r>
            <a:r>
              <a:rPr lang="el-GR" sz="4800" spc="-2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0" dirty="0">
                <a:solidFill>
                  <a:srgbClr val="404040"/>
                </a:solidFill>
                <a:latin typeface="Calibri" panose="020F0502020204030204" pitchFamily="34" charset="0"/>
                <a:ea typeface="Calibri" panose="020F0502020204030204" pitchFamily="34" charset="0"/>
                <a:cs typeface="Calibri" panose="020F0502020204030204" pitchFamily="34" charset="0"/>
              </a:rPr>
              <a:t>υποβλήθηκε</a:t>
            </a:r>
            <a:r>
              <a:rPr lang="el-GR" sz="4800" spc="-7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0" dirty="0">
                <a:solidFill>
                  <a:srgbClr val="404040"/>
                </a:solidFill>
                <a:latin typeface="Calibri" panose="020F0502020204030204" pitchFamily="34" charset="0"/>
                <a:ea typeface="Calibri" panose="020F0502020204030204" pitchFamily="34" charset="0"/>
                <a:cs typeface="Calibri" panose="020F0502020204030204" pitchFamily="34" charset="0"/>
              </a:rPr>
              <a:t>ακόμα</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756285" lvl="1" indent="-287020">
              <a:lnSpc>
                <a:spcPct val="100000"/>
              </a:lnSpc>
              <a:spcBef>
                <a:spcPts val="480"/>
              </a:spcBef>
              <a:buFont typeface="Arial MT"/>
              <a:buChar char="–"/>
              <a:tabLst>
                <a:tab pos="756285" algn="l"/>
                <a:tab pos="756920" algn="l"/>
              </a:tabLst>
            </a:pPr>
            <a:r>
              <a:rPr lang="el-GR" sz="4800" b="1" spc="-5" dirty="0" err="1">
                <a:solidFill>
                  <a:srgbClr val="404040"/>
                </a:solidFill>
                <a:latin typeface="Calibri" panose="020F0502020204030204" pitchFamily="34" charset="0"/>
                <a:ea typeface="Calibri" panose="020F0502020204030204" pitchFamily="34" charset="0"/>
                <a:cs typeface="Calibri" panose="020F0502020204030204" pitchFamily="34" charset="0"/>
              </a:rPr>
              <a:t>Reopened</a:t>
            </a:r>
            <a:r>
              <a:rPr lang="el-GR" sz="4800" b="1" spc="4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5" dirty="0">
                <a:solidFill>
                  <a:srgbClr val="404040"/>
                </a:solidFill>
                <a:latin typeface="Calibri" panose="020F0502020204030204" pitchFamily="34" charset="0"/>
                <a:ea typeface="Calibri" panose="020F0502020204030204" pitchFamily="34" charset="0"/>
                <a:cs typeface="Calibri" panose="020F0502020204030204" pitchFamily="34" charset="0"/>
              </a:rPr>
              <a:t>&amp;</a:t>
            </a:r>
            <a:r>
              <a:rPr lang="el-GR" sz="4800" b="1" spc="-32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75" dirty="0" err="1">
                <a:solidFill>
                  <a:srgbClr val="404040"/>
                </a:solidFill>
                <a:latin typeface="Calibri" panose="020F0502020204030204" pitchFamily="34" charset="0"/>
                <a:ea typeface="Calibri" panose="020F0502020204030204" pitchFamily="34" charset="0"/>
                <a:cs typeface="Calibri" panose="020F0502020204030204" pitchFamily="34" charset="0"/>
              </a:rPr>
              <a:t>draft</a:t>
            </a:r>
            <a:r>
              <a:rPr lang="el-GR" sz="4800" b="1" spc="-75"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b="1" spc="-17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ο</a:t>
            </a:r>
            <a:r>
              <a:rPr lang="el-GR" sz="4800" spc="1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0" dirty="0" err="1">
                <a:solidFill>
                  <a:srgbClr val="404040"/>
                </a:solidFill>
                <a:latin typeface="Calibri" panose="020F0502020204030204" pitchFamily="34" charset="0"/>
                <a:ea typeface="Calibri" panose="020F0502020204030204" pitchFamily="34" charset="0"/>
                <a:cs typeface="Calibri" panose="020F0502020204030204" pitchFamily="34" charset="0"/>
              </a:rPr>
              <a:t>αιτητής</a:t>
            </a:r>
            <a:r>
              <a:rPr lang="el-GR" sz="4800" spc="-7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25" dirty="0">
                <a:solidFill>
                  <a:srgbClr val="404040"/>
                </a:solidFill>
                <a:latin typeface="Calibri" panose="020F0502020204030204" pitchFamily="34" charset="0"/>
                <a:ea typeface="Calibri" panose="020F0502020204030204" pitchFamily="34" charset="0"/>
                <a:cs typeface="Calibri" panose="020F0502020204030204" pitchFamily="34" charset="0"/>
              </a:rPr>
              <a:t>έχει</a:t>
            </a:r>
            <a:r>
              <a:rPr lang="el-GR" sz="4800" spc="-27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0" dirty="0">
                <a:solidFill>
                  <a:srgbClr val="404040"/>
                </a:solidFill>
                <a:latin typeface="Calibri" panose="020F0502020204030204" pitchFamily="34" charset="0"/>
                <a:ea typeface="Calibri" panose="020F0502020204030204" pitchFamily="34" charset="0"/>
                <a:cs typeface="Calibri" panose="020F0502020204030204" pitchFamily="34" charset="0"/>
              </a:rPr>
              <a:t>ανοίξει</a:t>
            </a:r>
            <a:r>
              <a:rPr lang="el-GR" sz="4800" spc="-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70" dirty="0">
                <a:solidFill>
                  <a:srgbClr val="404040"/>
                </a:solidFill>
                <a:latin typeface="Calibri" panose="020F0502020204030204" pitchFamily="34" charset="0"/>
                <a:ea typeface="Calibri" panose="020F0502020204030204" pitchFamily="34" charset="0"/>
                <a:cs typeface="Calibri" panose="020F0502020204030204" pitchFamily="34" charset="0"/>
              </a:rPr>
              <a:t>την</a:t>
            </a:r>
            <a:r>
              <a:rPr lang="el-GR" sz="4800" spc="-1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αίτηση</a:t>
            </a:r>
            <a:r>
              <a:rPr lang="el-GR" sz="4800" spc="-2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εκ</a:t>
            </a:r>
            <a:r>
              <a:rPr lang="el-GR" sz="4800" spc="-28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40" dirty="0">
                <a:solidFill>
                  <a:srgbClr val="404040"/>
                </a:solidFill>
                <a:latin typeface="Calibri" panose="020F0502020204030204" pitchFamily="34" charset="0"/>
                <a:ea typeface="Calibri" panose="020F0502020204030204" pitchFamily="34" charset="0"/>
                <a:cs typeface="Calibri" panose="020F0502020204030204" pitchFamily="34" charset="0"/>
              </a:rPr>
              <a:t>νέου</a:t>
            </a:r>
            <a:r>
              <a:rPr lang="el-GR" sz="4800" spc="-8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πριν</a:t>
            </a:r>
            <a:r>
              <a:rPr lang="el-GR" sz="4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5" dirty="0">
                <a:solidFill>
                  <a:srgbClr val="404040"/>
                </a:solidFill>
                <a:latin typeface="Calibri" panose="020F0502020204030204" pitchFamily="34" charset="0"/>
                <a:ea typeface="Calibri" panose="020F0502020204030204" pitchFamily="34" charset="0"/>
                <a:cs typeface="Calibri" panose="020F0502020204030204" pitchFamily="34" charset="0"/>
              </a:rPr>
              <a:t>από</a:t>
            </a:r>
            <a:r>
              <a:rPr lang="el-GR" sz="4800" spc="16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70" dirty="0">
                <a:solidFill>
                  <a:srgbClr val="404040"/>
                </a:solidFill>
                <a:latin typeface="Calibri" panose="020F0502020204030204" pitchFamily="34" charset="0"/>
                <a:ea typeface="Calibri" panose="020F0502020204030204" pitchFamily="34" charset="0"/>
                <a:cs typeface="Calibri" panose="020F0502020204030204" pitchFamily="34" charset="0"/>
              </a:rPr>
              <a:t>την</a:t>
            </a:r>
            <a:r>
              <a:rPr lang="el-GR" sz="4800" spc="31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dirty="0">
                <a:solidFill>
                  <a:srgbClr val="404040"/>
                </a:solidFill>
                <a:latin typeface="Calibri" panose="020F0502020204030204" pitchFamily="34" charset="0"/>
                <a:ea typeface="Calibri" panose="020F0502020204030204" pitchFamily="34" charset="0"/>
                <a:cs typeface="Calibri" panose="020F0502020204030204" pitchFamily="34" charset="0"/>
              </a:rPr>
              <a:t>προθεσμία</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756285" marR="1285875" lvl="1" indent="-287020">
              <a:lnSpc>
                <a:spcPts val="1900"/>
              </a:lnSpc>
              <a:spcBef>
                <a:spcPts val="370"/>
              </a:spcBef>
              <a:buFont typeface="Arial MT"/>
              <a:buChar char="–"/>
              <a:tabLst>
                <a:tab pos="756285" algn="l"/>
                <a:tab pos="756920" algn="l"/>
              </a:tabLst>
            </a:pPr>
            <a:r>
              <a:rPr lang="el-GR" sz="4800" b="1" spc="-5" dirty="0" err="1">
                <a:solidFill>
                  <a:srgbClr val="404040"/>
                </a:solidFill>
                <a:latin typeface="Calibri" panose="020F0502020204030204" pitchFamily="34" charset="0"/>
                <a:ea typeface="Calibri" panose="020F0502020204030204" pitchFamily="34" charset="0"/>
                <a:cs typeface="Calibri" panose="020F0502020204030204" pitchFamily="34" charset="0"/>
              </a:rPr>
              <a:t>Reopened</a:t>
            </a:r>
            <a:r>
              <a:rPr lang="el-GR" sz="4800" b="1" spc="18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5" dirty="0" err="1">
                <a:solidFill>
                  <a:srgbClr val="404040"/>
                </a:solidFill>
                <a:latin typeface="Calibri" panose="020F0502020204030204" pitchFamily="34" charset="0"/>
                <a:ea typeface="Calibri" panose="020F0502020204030204" pitchFamily="34" charset="0"/>
                <a:cs typeface="Calibri" panose="020F0502020204030204" pitchFamily="34" charset="0"/>
              </a:rPr>
              <a:t>by</a:t>
            </a:r>
            <a:r>
              <a:rPr lang="el-GR" sz="4800" b="1" spc="18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dirty="0">
                <a:solidFill>
                  <a:srgbClr val="404040"/>
                </a:solidFill>
                <a:latin typeface="Calibri" panose="020F0502020204030204" pitchFamily="34" charset="0"/>
                <a:ea typeface="Calibri" panose="020F0502020204030204" pitchFamily="34" charset="0"/>
                <a:cs typeface="Calibri" panose="020F0502020204030204" pitchFamily="34" charset="0"/>
              </a:rPr>
              <a:t>NA</a:t>
            </a:r>
            <a:r>
              <a:rPr lang="el-GR" sz="4800" b="1" spc="2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10" dirty="0">
                <a:solidFill>
                  <a:srgbClr val="404040"/>
                </a:solidFill>
                <a:latin typeface="Calibri" panose="020F0502020204030204" pitchFamily="34" charset="0"/>
                <a:ea typeface="Calibri" panose="020F0502020204030204" pitchFamily="34" charset="0"/>
                <a:cs typeface="Calibri" panose="020F0502020204030204" pitchFamily="34" charset="0"/>
              </a:rPr>
              <a:t>and</a:t>
            </a:r>
            <a:r>
              <a:rPr lang="el-GR" sz="4800" b="1" spc="2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35" dirty="0" err="1">
                <a:solidFill>
                  <a:srgbClr val="404040"/>
                </a:solidFill>
                <a:latin typeface="Calibri" panose="020F0502020204030204" pitchFamily="34" charset="0"/>
                <a:ea typeface="Calibri" panose="020F0502020204030204" pitchFamily="34" charset="0"/>
                <a:cs typeface="Calibri" panose="020F0502020204030204" pitchFamily="34" charset="0"/>
              </a:rPr>
              <a:t>only</a:t>
            </a:r>
            <a:r>
              <a:rPr lang="el-GR" sz="4800" b="1" spc="14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80" dirty="0" err="1">
                <a:solidFill>
                  <a:srgbClr val="404040"/>
                </a:solidFill>
                <a:latin typeface="Calibri" panose="020F0502020204030204" pitchFamily="34" charset="0"/>
                <a:ea typeface="Calibri" panose="020F0502020204030204" pitchFamily="34" charset="0"/>
                <a:cs typeface="Calibri" panose="020F0502020204030204" pitchFamily="34" charset="0"/>
              </a:rPr>
              <a:t>Submit</a:t>
            </a:r>
            <a:r>
              <a:rPr lang="el-GR" sz="4800" b="1" spc="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30" dirty="0" err="1">
                <a:solidFill>
                  <a:srgbClr val="404040"/>
                </a:solidFill>
                <a:latin typeface="Calibri" panose="020F0502020204030204" pitchFamily="34" charset="0"/>
                <a:ea typeface="Calibri" panose="020F0502020204030204" pitchFamily="34" charset="0"/>
                <a:cs typeface="Calibri" panose="020F0502020204030204" pitchFamily="34" charset="0"/>
              </a:rPr>
              <a:t>Allowed</a:t>
            </a:r>
            <a:r>
              <a:rPr lang="el-GR" sz="4800" b="1" spc="-3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b="1" spc="14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25" dirty="0">
                <a:solidFill>
                  <a:srgbClr val="404040"/>
                </a:solidFill>
                <a:latin typeface="Calibri" panose="020F0502020204030204" pitchFamily="34" charset="0"/>
                <a:ea typeface="Calibri" panose="020F0502020204030204" pitchFamily="34" charset="0"/>
                <a:cs typeface="Calibri" panose="020F0502020204030204" pitchFamily="34" charset="0"/>
              </a:rPr>
              <a:t>έχει</a:t>
            </a:r>
            <a:r>
              <a:rPr lang="el-GR" sz="4800" spc="-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επέλθει</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προθεσμία</a:t>
            </a:r>
            <a:r>
              <a:rPr lang="el-GR" sz="4800" spc="14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υποβολής, </a:t>
            </a:r>
            <a:r>
              <a:rPr lang="el-GR" sz="4800" spc="-54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αλλά</a:t>
            </a:r>
            <a:r>
              <a:rPr lang="el-GR" sz="4800" spc="-12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1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5" dirty="0">
                <a:solidFill>
                  <a:srgbClr val="404040"/>
                </a:solidFill>
                <a:latin typeface="Calibri" panose="020F0502020204030204" pitchFamily="34" charset="0"/>
                <a:ea typeface="Calibri" panose="020F0502020204030204" pitchFamily="34" charset="0"/>
                <a:cs typeface="Calibri" panose="020F0502020204030204" pitchFamily="34" charset="0"/>
              </a:rPr>
              <a:t>Εθνική</a:t>
            </a:r>
            <a:r>
              <a:rPr lang="el-GR" sz="4800" spc="-20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0" dirty="0">
                <a:solidFill>
                  <a:srgbClr val="404040"/>
                </a:solidFill>
                <a:latin typeface="Calibri" panose="020F0502020204030204" pitchFamily="34" charset="0"/>
                <a:ea typeface="Calibri" panose="020F0502020204030204" pitchFamily="34" charset="0"/>
                <a:cs typeface="Calibri" panose="020F0502020204030204" pitchFamily="34" charset="0"/>
              </a:rPr>
              <a:t>Υπηρεσία</a:t>
            </a:r>
            <a:r>
              <a:rPr lang="el-GR" sz="4800" spc="-7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70" dirty="0">
                <a:solidFill>
                  <a:srgbClr val="404040"/>
                </a:solidFill>
                <a:latin typeface="Calibri" panose="020F0502020204030204" pitchFamily="34" charset="0"/>
                <a:ea typeface="Calibri" panose="020F0502020204030204" pitchFamily="34" charset="0"/>
                <a:cs typeface="Calibri" panose="020F0502020204030204" pitchFamily="34" charset="0"/>
              </a:rPr>
              <a:t>επιτρέπει</a:t>
            </a:r>
            <a:r>
              <a:rPr lang="el-GR" sz="4800" spc="-1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5" dirty="0">
                <a:solidFill>
                  <a:srgbClr val="404040"/>
                </a:solidFill>
                <a:latin typeface="Calibri" panose="020F0502020204030204" pitchFamily="34" charset="0"/>
                <a:ea typeface="Calibri" panose="020F0502020204030204" pitchFamily="34" charset="0"/>
                <a:cs typeface="Calibri" panose="020F0502020204030204" pitchFamily="34" charset="0"/>
              </a:rPr>
              <a:t>την</a:t>
            </a:r>
            <a:r>
              <a:rPr lang="el-GR" sz="4800" spc="-2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υποβολή</a:t>
            </a:r>
            <a:r>
              <a:rPr lang="el-GR" sz="4800" spc="-8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εκ</a:t>
            </a:r>
            <a:r>
              <a:rPr lang="el-GR" sz="4800" spc="-2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40" dirty="0">
                <a:solidFill>
                  <a:srgbClr val="404040"/>
                </a:solidFill>
                <a:latin typeface="Calibri" panose="020F0502020204030204" pitchFamily="34" charset="0"/>
                <a:ea typeface="Calibri" panose="020F0502020204030204" pitchFamily="34" charset="0"/>
                <a:cs typeface="Calibri" panose="020F0502020204030204" pitchFamily="34" charset="0"/>
              </a:rPr>
              <a:t>νέου</a:t>
            </a:r>
            <a:r>
              <a:rPr lang="el-GR" sz="4800" spc="-16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0" dirty="0">
                <a:solidFill>
                  <a:srgbClr val="404040"/>
                </a:solidFill>
                <a:latin typeface="Calibri" panose="020F0502020204030204" pitchFamily="34" charset="0"/>
                <a:ea typeface="Calibri" panose="020F0502020204030204" pitchFamily="34" charset="0"/>
                <a:cs typeface="Calibri" panose="020F0502020204030204" pitchFamily="34" charset="0"/>
              </a:rPr>
              <a:t>χωρίς</a:t>
            </a:r>
            <a:r>
              <a:rPr lang="el-GR" sz="4800" spc="-10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αλλαγές</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756285" marR="5080" lvl="1" indent="-287020" algn="just">
              <a:lnSpc>
                <a:spcPct val="100000"/>
              </a:lnSpc>
              <a:spcBef>
                <a:spcPts val="330"/>
              </a:spcBef>
              <a:buFont typeface="Arial MT"/>
              <a:buChar char="–"/>
              <a:tabLst>
                <a:tab pos="756920" algn="l"/>
              </a:tabLst>
            </a:pPr>
            <a:r>
              <a:rPr lang="el-GR" sz="4800" b="1" spc="-5" dirty="0" err="1">
                <a:solidFill>
                  <a:srgbClr val="404040"/>
                </a:solidFill>
                <a:latin typeface="Calibri" panose="020F0502020204030204" pitchFamily="34" charset="0"/>
                <a:ea typeface="Calibri" panose="020F0502020204030204" pitchFamily="34" charset="0"/>
                <a:cs typeface="Calibri" panose="020F0502020204030204" pitchFamily="34" charset="0"/>
              </a:rPr>
              <a:t>Reopened</a:t>
            </a:r>
            <a:r>
              <a:rPr lang="el-GR" sz="480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5" dirty="0" err="1">
                <a:solidFill>
                  <a:srgbClr val="404040"/>
                </a:solidFill>
                <a:latin typeface="Calibri" panose="020F0502020204030204" pitchFamily="34" charset="0"/>
                <a:ea typeface="Calibri" panose="020F0502020204030204" pitchFamily="34" charset="0"/>
                <a:cs typeface="Calibri" panose="020F0502020204030204" pitchFamily="34" charset="0"/>
              </a:rPr>
              <a:t>by</a:t>
            </a:r>
            <a:r>
              <a:rPr lang="el-GR" sz="4800" b="1" spc="1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5" dirty="0">
                <a:solidFill>
                  <a:srgbClr val="404040"/>
                </a:solidFill>
                <a:latin typeface="Calibri" panose="020F0502020204030204" pitchFamily="34" charset="0"/>
                <a:ea typeface="Calibri" panose="020F0502020204030204" pitchFamily="34" charset="0"/>
                <a:cs typeface="Calibri" panose="020F0502020204030204" pitchFamily="34" charset="0"/>
              </a:rPr>
              <a:t>NA</a:t>
            </a:r>
            <a:r>
              <a:rPr lang="el-GR" sz="4800" b="1" spc="1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15" dirty="0">
                <a:solidFill>
                  <a:srgbClr val="404040"/>
                </a:solidFill>
                <a:latin typeface="Calibri" panose="020F0502020204030204" pitchFamily="34" charset="0"/>
                <a:ea typeface="Calibri" panose="020F0502020204030204" pitchFamily="34" charset="0"/>
                <a:cs typeface="Calibri" panose="020F0502020204030204" pitchFamily="34" charset="0"/>
              </a:rPr>
              <a:t>and</a:t>
            </a:r>
            <a:r>
              <a:rPr lang="el-GR" sz="4800" b="1" spc="2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95" dirty="0" err="1">
                <a:solidFill>
                  <a:srgbClr val="404040"/>
                </a:solidFill>
                <a:latin typeface="Calibri" panose="020F0502020204030204" pitchFamily="34" charset="0"/>
                <a:ea typeface="Calibri" panose="020F0502020204030204" pitchFamily="34" charset="0"/>
                <a:cs typeface="Calibri" panose="020F0502020204030204" pitchFamily="34" charset="0"/>
              </a:rPr>
              <a:t>Edit</a:t>
            </a:r>
            <a:r>
              <a:rPr lang="el-GR" sz="4800" b="1" spc="-95"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b="1" spc="-95" dirty="0" err="1">
                <a:solidFill>
                  <a:srgbClr val="404040"/>
                </a:solidFill>
                <a:latin typeface="Calibri" panose="020F0502020204030204" pitchFamily="34" charset="0"/>
                <a:ea typeface="Calibri" panose="020F0502020204030204" pitchFamily="34" charset="0"/>
                <a:cs typeface="Calibri" panose="020F0502020204030204" pitchFamily="34" charset="0"/>
              </a:rPr>
              <a:t>Submit</a:t>
            </a:r>
            <a:r>
              <a:rPr lang="el-GR" sz="4800" b="1" spc="27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30" dirty="0" err="1">
                <a:solidFill>
                  <a:srgbClr val="404040"/>
                </a:solidFill>
                <a:latin typeface="Calibri" panose="020F0502020204030204" pitchFamily="34" charset="0"/>
                <a:ea typeface="Calibri" panose="020F0502020204030204" pitchFamily="34" charset="0"/>
                <a:cs typeface="Calibri" panose="020F0502020204030204" pitchFamily="34" charset="0"/>
              </a:rPr>
              <a:t>Allowed</a:t>
            </a:r>
            <a:r>
              <a:rPr lang="el-GR" sz="4800" b="1" spc="-3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b="1" spc="409"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14" dirty="0">
                <a:solidFill>
                  <a:srgbClr val="404040"/>
                </a:solidFill>
                <a:latin typeface="Calibri" panose="020F0502020204030204" pitchFamily="34" charset="0"/>
                <a:ea typeface="Calibri" panose="020F0502020204030204" pitchFamily="34" charset="0"/>
                <a:cs typeface="Calibri" panose="020F0502020204030204" pitchFamily="34" charset="0"/>
              </a:rPr>
              <a:t>έχει </a:t>
            </a:r>
            <a:r>
              <a:rPr lang="el-GR" sz="4800" spc="-75" dirty="0">
                <a:solidFill>
                  <a:srgbClr val="404040"/>
                </a:solidFill>
                <a:latin typeface="Calibri" panose="020F0502020204030204" pitchFamily="34" charset="0"/>
                <a:ea typeface="Calibri" panose="020F0502020204030204" pitchFamily="34" charset="0"/>
                <a:cs typeface="Calibri" panose="020F0502020204030204" pitchFamily="34" charset="0"/>
              </a:rPr>
              <a:t>επέλθει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προθεσμία </a:t>
            </a:r>
            <a:r>
              <a:rPr lang="el-GR" sz="4800" spc="-10" dirty="0">
                <a:solidFill>
                  <a:srgbClr val="404040"/>
                </a:solidFill>
                <a:latin typeface="Calibri" panose="020F0502020204030204" pitchFamily="34" charset="0"/>
                <a:ea typeface="Calibri" panose="020F0502020204030204" pitchFamily="34" charset="0"/>
                <a:cs typeface="Calibri" panose="020F0502020204030204" pitchFamily="34" charset="0"/>
              </a:rPr>
              <a:t>υποβολής,</a:t>
            </a:r>
            <a:r>
              <a:rPr lang="el-GR" sz="4800" spc="54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αλλά η </a:t>
            </a:r>
            <a:r>
              <a:rPr lang="el-GR" sz="4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70" dirty="0">
                <a:solidFill>
                  <a:srgbClr val="404040"/>
                </a:solidFill>
                <a:latin typeface="Calibri" panose="020F0502020204030204" pitchFamily="34" charset="0"/>
                <a:ea typeface="Calibri" panose="020F0502020204030204" pitchFamily="34" charset="0"/>
                <a:cs typeface="Calibri" panose="020F0502020204030204" pitchFamily="34" charset="0"/>
              </a:rPr>
              <a:t>Εθνική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Υπηρεσία </a:t>
            </a:r>
            <a:r>
              <a:rPr lang="el-GR" sz="4800" spc="-70" dirty="0">
                <a:solidFill>
                  <a:srgbClr val="404040"/>
                </a:solidFill>
                <a:latin typeface="Calibri" panose="020F0502020204030204" pitchFamily="34" charset="0"/>
                <a:ea typeface="Calibri" panose="020F0502020204030204" pitchFamily="34" charset="0"/>
                <a:cs typeface="Calibri" panose="020F0502020204030204" pitchFamily="34" charset="0"/>
              </a:rPr>
              <a:t>επιτρέπει την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επεξεργασία </a:t>
            </a:r>
            <a:r>
              <a:rPr lang="el-GR" sz="4800" spc="-40" dirty="0">
                <a:solidFill>
                  <a:srgbClr val="404040"/>
                </a:solidFill>
                <a:latin typeface="Calibri" panose="020F0502020204030204" pitchFamily="34" charset="0"/>
                <a:ea typeface="Calibri" panose="020F0502020204030204" pitchFamily="34" charset="0"/>
                <a:cs typeface="Calibri" panose="020F0502020204030204" pitchFamily="34" charset="0"/>
              </a:rPr>
              <a:t>και </a:t>
            </a:r>
            <a:r>
              <a:rPr lang="el-GR" sz="4800" spc="-10" dirty="0">
                <a:solidFill>
                  <a:srgbClr val="404040"/>
                </a:solidFill>
                <a:latin typeface="Calibri" panose="020F0502020204030204" pitchFamily="34" charset="0"/>
                <a:ea typeface="Calibri" panose="020F0502020204030204" pitchFamily="34" charset="0"/>
                <a:cs typeface="Calibri" panose="020F0502020204030204" pitchFamily="34" charset="0"/>
              </a:rPr>
              <a:t>υποβολή </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εκ </a:t>
            </a:r>
            <a:r>
              <a:rPr lang="el-GR" sz="4800" spc="-40" dirty="0">
                <a:solidFill>
                  <a:srgbClr val="404040"/>
                </a:solidFill>
                <a:latin typeface="Calibri" panose="020F0502020204030204" pitchFamily="34" charset="0"/>
                <a:ea typeface="Calibri" panose="020F0502020204030204" pitchFamily="34" charset="0"/>
                <a:cs typeface="Calibri" panose="020F0502020204030204" pitchFamily="34" charset="0"/>
              </a:rPr>
              <a:t>νέου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της</a:t>
            </a:r>
            <a:r>
              <a:rPr lang="el-GR" sz="4800" spc="-2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0" dirty="0">
                <a:solidFill>
                  <a:srgbClr val="404040"/>
                </a:solidFill>
                <a:latin typeface="Calibri" panose="020F0502020204030204" pitchFamily="34" charset="0"/>
                <a:ea typeface="Calibri" panose="020F0502020204030204" pitchFamily="34" charset="0"/>
                <a:cs typeface="Calibri" panose="020F0502020204030204" pitchFamily="34" charset="0"/>
              </a:rPr>
              <a:t>αίτησης </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λόγω </a:t>
            </a:r>
            <a:r>
              <a:rPr lang="el-GR" sz="4800" spc="-90" dirty="0">
                <a:solidFill>
                  <a:srgbClr val="404040"/>
                </a:solidFill>
                <a:latin typeface="Calibri" panose="020F0502020204030204" pitchFamily="34" charset="0"/>
                <a:ea typeface="Calibri" panose="020F0502020204030204" pitchFamily="34" charset="0"/>
                <a:cs typeface="Calibri" panose="020F0502020204030204" pitchFamily="34" charset="0"/>
              </a:rPr>
              <a:t>τεχνικών </a:t>
            </a:r>
            <a:r>
              <a:rPr lang="el-GR" sz="4800" spc="-8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προβλημάτων</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ή</a:t>
            </a:r>
            <a:r>
              <a:rPr lang="el-GR" sz="4800" spc="-17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5" dirty="0">
                <a:solidFill>
                  <a:srgbClr val="404040"/>
                </a:solidFill>
                <a:latin typeface="Calibri" panose="020F0502020204030204" pitchFamily="34" charset="0"/>
                <a:ea typeface="Calibri" panose="020F0502020204030204" pitchFamily="34" charset="0"/>
                <a:cs typeface="Calibri" panose="020F0502020204030204" pitchFamily="34" charset="0"/>
              </a:rPr>
              <a:t>κατόπιν</a:t>
            </a:r>
            <a:r>
              <a:rPr lang="el-GR" sz="4800" spc="-16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οδηγιών</a:t>
            </a:r>
            <a:r>
              <a:rPr lang="el-GR" sz="4800" spc="-15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της</a:t>
            </a:r>
            <a:r>
              <a:rPr lang="el-GR" sz="4800" spc="-14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75" dirty="0">
                <a:solidFill>
                  <a:srgbClr val="404040"/>
                </a:solidFill>
                <a:latin typeface="Calibri" panose="020F0502020204030204" pitchFamily="34" charset="0"/>
                <a:ea typeface="Calibri" panose="020F0502020204030204" pitchFamily="34" charset="0"/>
                <a:cs typeface="Calibri" panose="020F0502020204030204" pitchFamily="34" charset="0"/>
              </a:rPr>
              <a:t>ΕΕ</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355600" indent="-342900" algn="just">
              <a:lnSpc>
                <a:spcPct val="100000"/>
              </a:lnSpc>
              <a:spcBef>
                <a:spcPts val="409"/>
              </a:spcBef>
              <a:buFont typeface="Arial MT"/>
              <a:buChar char="•"/>
              <a:tabLst>
                <a:tab pos="355600" algn="l"/>
              </a:tabLst>
            </a:pPr>
            <a:r>
              <a:rPr lang="el-GR" sz="4800" b="1" spc="-95" dirty="0" err="1">
                <a:solidFill>
                  <a:srgbClr val="404040"/>
                </a:solidFill>
                <a:latin typeface="Calibri" panose="020F0502020204030204" pitchFamily="34" charset="0"/>
                <a:ea typeface="Calibri" panose="020F0502020204030204" pitchFamily="34" charset="0"/>
                <a:cs typeface="Calibri" panose="020F0502020204030204" pitchFamily="34" charset="0"/>
              </a:rPr>
              <a:t>Su</a:t>
            </a:r>
            <a:r>
              <a:rPr lang="el-GR" sz="4800" b="1" spc="-90" dirty="0" err="1">
                <a:solidFill>
                  <a:srgbClr val="404040"/>
                </a:solidFill>
                <a:latin typeface="Calibri" panose="020F0502020204030204" pitchFamily="34" charset="0"/>
                <a:ea typeface="Calibri" panose="020F0502020204030204" pitchFamily="34" charset="0"/>
                <a:cs typeface="Calibri" panose="020F0502020204030204" pitchFamily="34" charset="0"/>
              </a:rPr>
              <a:t>bm</a:t>
            </a:r>
            <a:r>
              <a:rPr lang="el-GR" sz="4800" b="1" spc="-95" dirty="0" err="1">
                <a:solidFill>
                  <a:srgbClr val="404040"/>
                </a:solidFill>
                <a:latin typeface="Calibri" panose="020F0502020204030204" pitchFamily="34" charset="0"/>
                <a:ea typeface="Calibri" panose="020F0502020204030204" pitchFamily="34" charset="0"/>
                <a:cs typeface="Calibri" panose="020F0502020204030204" pitchFamily="34" charset="0"/>
              </a:rPr>
              <a:t>i</a:t>
            </a:r>
            <a:r>
              <a:rPr lang="el-GR" sz="4800" b="1" spc="-90" dirty="0" err="1">
                <a:solidFill>
                  <a:srgbClr val="404040"/>
                </a:solidFill>
                <a:latin typeface="Calibri" panose="020F0502020204030204" pitchFamily="34" charset="0"/>
                <a:ea typeface="Calibri" panose="020F0502020204030204" pitchFamily="34" charset="0"/>
                <a:cs typeface="Calibri" panose="020F0502020204030204" pitchFamily="34" charset="0"/>
              </a:rPr>
              <a:t>t</a:t>
            </a:r>
            <a:r>
              <a:rPr lang="el-GR" sz="4800" b="1" spc="-35" dirty="0" err="1">
                <a:solidFill>
                  <a:srgbClr val="404040"/>
                </a:solidFill>
                <a:latin typeface="Calibri" panose="020F0502020204030204" pitchFamily="34" charset="0"/>
                <a:ea typeface="Calibri" panose="020F0502020204030204" pitchFamily="34" charset="0"/>
                <a:cs typeface="Calibri" panose="020F0502020204030204" pitchFamily="34" charset="0"/>
              </a:rPr>
              <a:t>t</a:t>
            </a:r>
            <a:r>
              <a:rPr lang="el-GR" sz="4800" b="1" spc="-30" dirty="0" err="1">
                <a:solidFill>
                  <a:srgbClr val="404040"/>
                </a:solidFill>
                <a:latin typeface="Calibri" panose="020F0502020204030204" pitchFamily="34" charset="0"/>
                <a:ea typeface="Calibri" panose="020F0502020204030204" pitchFamily="34" charset="0"/>
                <a:cs typeface="Calibri" panose="020F0502020204030204" pitchFamily="34" charset="0"/>
              </a:rPr>
              <a:t>e</a:t>
            </a:r>
            <a:r>
              <a:rPr lang="el-GR" sz="4800" b="1" spc="-25" dirty="0" err="1">
                <a:solidFill>
                  <a:srgbClr val="404040"/>
                </a:solidFill>
                <a:latin typeface="Calibri" panose="020F0502020204030204" pitchFamily="34" charset="0"/>
                <a:ea typeface="Calibri" panose="020F0502020204030204" pitchFamily="34" charset="0"/>
                <a:cs typeface="Calibri" panose="020F0502020204030204" pitchFamily="34" charset="0"/>
              </a:rPr>
              <a:t>d</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spc="-4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1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α</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ί</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τ</a:t>
            </a:r>
            <a:r>
              <a:rPr lang="el-GR" sz="4800" spc="-3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σ</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13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55" dirty="0">
                <a:solidFill>
                  <a:srgbClr val="404040"/>
                </a:solidFill>
                <a:latin typeface="Calibri" panose="020F0502020204030204" pitchFamily="34" charset="0"/>
                <a:ea typeface="Calibri" panose="020F0502020204030204" pitchFamily="34" charset="0"/>
                <a:cs typeface="Calibri" panose="020F0502020204030204" pitchFamily="34" charset="0"/>
              </a:rPr>
              <a:t>έχε</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ι</a:t>
            </a:r>
            <a:r>
              <a:rPr lang="el-GR" sz="4800" spc="-2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0" dirty="0">
                <a:solidFill>
                  <a:srgbClr val="404040"/>
                </a:solidFill>
                <a:latin typeface="Calibri" panose="020F0502020204030204" pitchFamily="34" charset="0"/>
                <a:ea typeface="Calibri" panose="020F0502020204030204" pitchFamily="34" charset="0"/>
                <a:cs typeface="Calibri" panose="020F0502020204030204" pitchFamily="34" charset="0"/>
              </a:rPr>
              <a:t>υπ</a:t>
            </a:r>
            <a:r>
              <a:rPr lang="el-GR" sz="4800" dirty="0">
                <a:solidFill>
                  <a:srgbClr val="404040"/>
                </a:solidFill>
                <a:latin typeface="Calibri" panose="020F0502020204030204" pitchFamily="34" charset="0"/>
                <a:ea typeface="Calibri" panose="020F0502020204030204" pitchFamily="34" charset="0"/>
                <a:cs typeface="Calibri" panose="020F0502020204030204" pitchFamily="34" charset="0"/>
              </a:rPr>
              <a:t>ο</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β</a:t>
            </a:r>
            <a:r>
              <a:rPr lang="el-GR" sz="4800" spc="-75" dirty="0">
                <a:solidFill>
                  <a:srgbClr val="404040"/>
                </a:solidFill>
                <a:latin typeface="Calibri" panose="020F0502020204030204" pitchFamily="34" charset="0"/>
                <a:ea typeface="Calibri" panose="020F0502020204030204" pitchFamily="34" charset="0"/>
                <a:cs typeface="Calibri" panose="020F0502020204030204" pitchFamily="34" charset="0"/>
              </a:rPr>
              <a:t>λ</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ηθε</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ί</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355600" indent="-342900" algn="just">
              <a:lnSpc>
                <a:spcPct val="100000"/>
              </a:lnSpc>
              <a:spcBef>
                <a:spcPts val="395"/>
              </a:spcBef>
              <a:buFont typeface="Arial MT"/>
              <a:buChar char="•"/>
              <a:tabLst>
                <a:tab pos="355600" algn="l"/>
              </a:tabLst>
            </a:pPr>
            <a:r>
              <a:rPr lang="el-GR" sz="4800" b="1" spc="-75" dirty="0" err="1">
                <a:solidFill>
                  <a:srgbClr val="404040"/>
                </a:solidFill>
                <a:latin typeface="Calibri" panose="020F0502020204030204" pitchFamily="34" charset="0"/>
                <a:ea typeface="Calibri" panose="020F0502020204030204" pitchFamily="34" charset="0"/>
                <a:cs typeface="Calibri" panose="020F0502020204030204" pitchFamily="34" charset="0"/>
              </a:rPr>
              <a:t>Unsubmitted</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756285" lvl="1" indent="-287020">
              <a:lnSpc>
                <a:spcPct val="100000"/>
              </a:lnSpc>
              <a:spcBef>
                <a:spcPts val="400"/>
              </a:spcBef>
              <a:buFont typeface="Arial MT"/>
              <a:buChar char="–"/>
              <a:tabLst>
                <a:tab pos="756285" algn="l"/>
                <a:tab pos="756920" algn="l"/>
              </a:tabLst>
            </a:pPr>
            <a:r>
              <a:rPr lang="el-GR" sz="4800" b="1" spc="-15" dirty="0" err="1">
                <a:solidFill>
                  <a:srgbClr val="404040"/>
                </a:solidFill>
                <a:latin typeface="Calibri" panose="020F0502020204030204" pitchFamily="34" charset="0"/>
                <a:ea typeface="Calibri" panose="020F0502020204030204" pitchFamily="34" charset="0"/>
                <a:cs typeface="Calibri" panose="020F0502020204030204" pitchFamily="34" charset="0"/>
              </a:rPr>
              <a:t>Deadline</a:t>
            </a:r>
            <a:r>
              <a:rPr lang="el-GR" sz="4800" b="1" spc="2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b="1" spc="-60" dirty="0" err="1">
                <a:solidFill>
                  <a:srgbClr val="404040"/>
                </a:solidFill>
                <a:latin typeface="Calibri" panose="020F0502020204030204" pitchFamily="34" charset="0"/>
                <a:ea typeface="Calibri" panose="020F0502020204030204" pitchFamily="34" charset="0"/>
                <a:cs typeface="Calibri" panose="020F0502020204030204" pitchFamily="34" charset="0"/>
              </a:rPr>
              <a:t>Expired</a:t>
            </a:r>
            <a:r>
              <a:rPr lang="el-GR" sz="4800" b="1" spc="-6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b="1" spc="-3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1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αίτηση</a:t>
            </a:r>
            <a:r>
              <a:rPr lang="el-GR" sz="4800" spc="-12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0" dirty="0">
                <a:solidFill>
                  <a:srgbClr val="404040"/>
                </a:solidFill>
                <a:latin typeface="Calibri" panose="020F0502020204030204" pitchFamily="34" charset="0"/>
                <a:ea typeface="Calibri" panose="020F0502020204030204" pitchFamily="34" charset="0"/>
                <a:cs typeface="Calibri" panose="020F0502020204030204" pitchFamily="34" charset="0"/>
              </a:rPr>
              <a:t>δεν</a:t>
            </a:r>
            <a:r>
              <a:rPr lang="el-GR" sz="4800" spc="-21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0" dirty="0">
                <a:solidFill>
                  <a:srgbClr val="404040"/>
                </a:solidFill>
                <a:latin typeface="Calibri" panose="020F0502020204030204" pitchFamily="34" charset="0"/>
                <a:ea typeface="Calibri" panose="020F0502020204030204" pitchFamily="34" charset="0"/>
                <a:cs typeface="Calibri" panose="020F0502020204030204" pitchFamily="34" charset="0"/>
              </a:rPr>
              <a:t>υποβλήθηκε</a:t>
            </a:r>
            <a:r>
              <a:rPr lang="el-GR" sz="4800" spc="-6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5" dirty="0">
                <a:solidFill>
                  <a:srgbClr val="404040"/>
                </a:solidFill>
                <a:latin typeface="Calibri" panose="020F0502020204030204" pitchFamily="34" charset="0"/>
                <a:ea typeface="Calibri" panose="020F0502020204030204" pitchFamily="34" charset="0"/>
                <a:cs typeface="Calibri" panose="020F0502020204030204" pitchFamily="34" charset="0"/>
              </a:rPr>
              <a:t>εντός</a:t>
            </a:r>
            <a:r>
              <a:rPr lang="el-GR" sz="4800" spc="-1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της</a:t>
            </a:r>
            <a:r>
              <a:rPr lang="el-GR" sz="4800" spc="-14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προθεσμίας</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756285" lvl="1" indent="-287020">
              <a:lnSpc>
                <a:spcPct val="100000"/>
              </a:lnSpc>
              <a:spcBef>
                <a:spcPts val="409"/>
              </a:spcBef>
              <a:buFont typeface="Arial MT"/>
              <a:buChar char="–"/>
              <a:tabLst>
                <a:tab pos="756285" algn="l"/>
                <a:tab pos="756920" algn="l"/>
              </a:tabLst>
            </a:pPr>
            <a:r>
              <a:rPr lang="el-GR" sz="4800" b="1" spc="-60" dirty="0" err="1">
                <a:solidFill>
                  <a:srgbClr val="404040"/>
                </a:solidFill>
                <a:latin typeface="Calibri" panose="020F0502020204030204" pitchFamily="34" charset="0"/>
                <a:ea typeface="Calibri" panose="020F0502020204030204" pitchFamily="34" charset="0"/>
                <a:cs typeface="Calibri" panose="020F0502020204030204" pitchFamily="34" charset="0"/>
              </a:rPr>
              <a:t>Deleted</a:t>
            </a:r>
            <a:r>
              <a:rPr lang="el-GR" sz="4800" spc="-6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l-GR" sz="4800" spc="2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 dirty="0">
                <a:solidFill>
                  <a:srgbClr val="404040"/>
                </a:solidFill>
                <a:latin typeface="Calibri" panose="020F0502020204030204" pitchFamily="34" charset="0"/>
                <a:ea typeface="Calibri" panose="020F0502020204030204" pitchFamily="34" charset="0"/>
                <a:cs typeface="Calibri" panose="020F0502020204030204" pitchFamily="34" charset="0"/>
              </a:rPr>
              <a:t>η</a:t>
            </a:r>
            <a:r>
              <a:rPr lang="el-GR" sz="4800" spc="16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25" dirty="0">
                <a:solidFill>
                  <a:srgbClr val="404040"/>
                </a:solidFill>
                <a:latin typeface="Calibri" panose="020F0502020204030204" pitchFamily="34" charset="0"/>
                <a:ea typeface="Calibri" panose="020F0502020204030204" pitchFamily="34" charset="0"/>
                <a:cs typeface="Calibri" panose="020F0502020204030204" pitchFamily="34" charset="0"/>
              </a:rPr>
              <a:t>αίτηση</a:t>
            </a:r>
            <a:r>
              <a:rPr lang="el-GR" sz="4800" spc="21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5" dirty="0">
                <a:solidFill>
                  <a:srgbClr val="404040"/>
                </a:solidFill>
                <a:latin typeface="Calibri" panose="020F0502020204030204" pitchFamily="34" charset="0"/>
                <a:ea typeface="Calibri" panose="020F0502020204030204" pitchFamily="34" charset="0"/>
                <a:cs typeface="Calibri" panose="020F0502020204030204" pitchFamily="34" charset="0"/>
              </a:rPr>
              <a:t>δεν</a:t>
            </a:r>
            <a:r>
              <a:rPr lang="el-GR" sz="4800" spc="13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45" dirty="0">
                <a:solidFill>
                  <a:srgbClr val="404040"/>
                </a:solidFill>
                <a:latin typeface="Calibri" panose="020F0502020204030204" pitchFamily="34" charset="0"/>
                <a:ea typeface="Calibri" panose="020F0502020204030204" pitchFamily="34" charset="0"/>
                <a:cs typeface="Calibri" panose="020F0502020204030204" pitchFamily="34" charset="0"/>
              </a:rPr>
              <a:t>υποβλήθηκε</a:t>
            </a:r>
            <a:r>
              <a:rPr lang="el-GR" sz="4800" spc="229"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45" dirty="0">
                <a:solidFill>
                  <a:srgbClr val="404040"/>
                </a:solidFill>
                <a:latin typeface="Calibri" panose="020F0502020204030204" pitchFamily="34" charset="0"/>
                <a:ea typeface="Calibri" panose="020F0502020204030204" pitchFamily="34" charset="0"/>
                <a:cs typeface="Calibri" panose="020F0502020204030204" pitchFamily="34" charset="0"/>
              </a:rPr>
              <a:t>και</a:t>
            </a:r>
            <a:r>
              <a:rPr lang="el-GR" sz="4800" spc="1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14" dirty="0">
                <a:solidFill>
                  <a:srgbClr val="404040"/>
                </a:solidFill>
                <a:latin typeface="Calibri" panose="020F0502020204030204" pitchFamily="34" charset="0"/>
                <a:ea typeface="Calibri" panose="020F0502020204030204" pitchFamily="34" charset="0"/>
                <a:cs typeface="Calibri" panose="020F0502020204030204" pitchFamily="34" charset="0"/>
              </a:rPr>
              <a:t>έχει</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0" dirty="0">
                <a:solidFill>
                  <a:srgbClr val="404040"/>
                </a:solidFill>
                <a:latin typeface="Calibri" panose="020F0502020204030204" pitchFamily="34" charset="0"/>
                <a:ea typeface="Calibri" panose="020F0502020204030204" pitchFamily="34" charset="0"/>
                <a:cs typeface="Calibri" panose="020F0502020204030204" pitchFamily="34" charset="0"/>
              </a:rPr>
              <a:t>διαγραφεί.</a:t>
            </a:r>
            <a:r>
              <a:rPr lang="el-GR" sz="4800" spc="229"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30" dirty="0">
                <a:solidFill>
                  <a:srgbClr val="404040"/>
                </a:solidFill>
                <a:latin typeface="Calibri" panose="020F0502020204030204" pitchFamily="34" charset="0"/>
                <a:ea typeface="Calibri" panose="020F0502020204030204" pitchFamily="34" charset="0"/>
                <a:cs typeface="Calibri" panose="020F0502020204030204" pitchFamily="34" charset="0"/>
              </a:rPr>
              <a:t>(Μπορεί</a:t>
            </a:r>
            <a:r>
              <a:rPr lang="el-GR" sz="4800" spc="26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45" dirty="0">
                <a:solidFill>
                  <a:srgbClr val="404040"/>
                </a:solidFill>
                <a:latin typeface="Calibri" panose="020F0502020204030204" pitchFamily="34" charset="0"/>
                <a:ea typeface="Calibri" panose="020F0502020204030204" pitchFamily="34" charset="0"/>
                <a:cs typeface="Calibri" panose="020F0502020204030204" pitchFamily="34" charset="0"/>
              </a:rPr>
              <a:t>πάντοτε</a:t>
            </a:r>
            <a:r>
              <a:rPr lang="el-GR" sz="4800" spc="19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0" dirty="0">
                <a:solidFill>
                  <a:srgbClr val="404040"/>
                </a:solidFill>
                <a:latin typeface="Calibri" panose="020F0502020204030204" pitchFamily="34" charset="0"/>
                <a:ea typeface="Calibri" panose="020F0502020204030204" pitchFamily="34" charset="0"/>
                <a:cs typeface="Calibri" panose="020F0502020204030204" pitchFamily="34" charset="0"/>
              </a:rPr>
              <a:t>να</a:t>
            </a:r>
            <a:r>
              <a:rPr lang="el-GR" sz="4800" spc="229"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90" dirty="0">
                <a:solidFill>
                  <a:srgbClr val="404040"/>
                </a:solidFill>
                <a:latin typeface="Calibri" panose="020F0502020204030204" pitchFamily="34" charset="0"/>
                <a:ea typeface="Calibri" panose="020F0502020204030204" pitchFamily="34" charset="0"/>
                <a:cs typeface="Calibri" panose="020F0502020204030204" pitchFamily="34" charset="0"/>
              </a:rPr>
              <a:t>γίνει</a:t>
            </a:r>
            <a:endParaRPr lang="el-GR" sz="4800" dirty="0">
              <a:latin typeface="Calibri" panose="020F0502020204030204" pitchFamily="34" charset="0"/>
              <a:ea typeface="Calibri" panose="020F0502020204030204" pitchFamily="34" charset="0"/>
              <a:cs typeface="Calibri" panose="020F0502020204030204" pitchFamily="34" charset="0"/>
            </a:endParaRPr>
          </a:p>
          <a:p>
            <a:pPr marL="756285">
              <a:lnSpc>
                <a:spcPct val="100000"/>
              </a:lnSpc>
            </a:pPr>
            <a:r>
              <a:rPr lang="el-GR" sz="4800" b="1" spc="-10" dirty="0" err="1">
                <a:solidFill>
                  <a:srgbClr val="404040"/>
                </a:solidFill>
                <a:latin typeface="Calibri" panose="020F0502020204030204" pitchFamily="34" charset="0"/>
                <a:ea typeface="Calibri" panose="020F0502020204030204" pitchFamily="34" charset="0"/>
                <a:cs typeface="Calibri" panose="020F0502020204030204" pitchFamily="34" charset="0"/>
              </a:rPr>
              <a:t>Reopened</a:t>
            </a:r>
            <a:r>
              <a:rPr lang="el-GR" sz="4800" b="1" spc="8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60" dirty="0">
                <a:solidFill>
                  <a:srgbClr val="404040"/>
                </a:solidFill>
                <a:latin typeface="Calibri" panose="020F0502020204030204" pitchFamily="34" charset="0"/>
                <a:ea typeface="Calibri" panose="020F0502020204030204" pitchFamily="34" charset="0"/>
                <a:cs typeface="Calibri" panose="020F0502020204030204" pitchFamily="34" charset="0"/>
              </a:rPr>
              <a:t>εντός</a:t>
            </a:r>
            <a:r>
              <a:rPr lang="el-GR" sz="4800" spc="-45"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50" dirty="0">
                <a:solidFill>
                  <a:srgbClr val="404040"/>
                </a:solidFill>
                <a:latin typeface="Calibri" panose="020F0502020204030204" pitchFamily="34" charset="0"/>
                <a:ea typeface="Calibri" panose="020F0502020204030204" pitchFamily="34" charset="0"/>
                <a:cs typeface="Calibri" panose="020F0502020204030204" pitchFamily="34" charset="0"/>
              </a:rPr>
              <a:t>της</a:t>
            </a:r>
            <a:r>
              <a:rPr lang="el-GR" sz="4800" spc="-8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l-GR" sz="4800" spc="15" dirty="0">
                <a:solidFill>
                  <a:srgbClr val="404040"/>
                </a:solidFill>
                <a:latin typeface="Calibri" panose="020F0502020204030204" pitchFamily="34" charset="0"/>
                <a:ea typeface="Calibri" panose="020F0502020204030204" pitchFamily="34" charset="0"/>
                <a:cs typeface="Calibri" panose="020F0502020204030204" pitchFamily="34" charset="0"/>
              </a:rPr>
              <a:t>προθεσμίας</a:t>
            </a:r>
            <a:endParaRPr lang="el-GR" sz="4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39776F6-A634-DE5D-C408-0A20D19A848F}"/>
              </a:ext>
            </a:extLst>
          </p:cNvPr>
          <p:cNvSpPr>
            <a:spLocks noGrp="1"/>
          </p:cNvSpPr>
          <p:nvPr>
            <p:ph type="sldNum" sz="quarter" idx="5"/>
          </p:nvPr>
        </p:nvSpPr>
        <p:spPr/>
        <p:txBody>
          <a:bodyPr/>
          <a:lstStyle/>
          <a:p>
            <a:fld id="{75AAC7F6-DE48-43CC-A0EA-0E2858B8178B}" type="slidenum">
              <a:rPr lang="en-US" smtClean="0"/>
              <a:t>54</a:t>
            </a:fld>
            <a:endParaRPr lang="en-US"/>
          </a:p>
        </p:txBody>
      </p:sp>
    </p:spTree>
    <p:extLst>
      <p:ext uri="{BB962C8B-B14F-4D97-AF65-F5344CB8AC3E}">
        <p14:creationId xmlns:p14="http://schemas.microsoft.com/office/powerpoint/2010/main" val="2175194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05E6C-93D9-BF21-A9CC-5171FF242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9BA78-1894-1E1A-B877-E4A9024540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6867DA-C7AF-BCBE-BE7D-17767CC2EA04}"/>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4CC3B3F-0A44-B61C-6DDC-898AAC4BF7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3799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CD530-51E8-9987-0564-63B13CF93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26649-6231-E09F-57BC-42A6C934A1C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10D3E4-3603-4C71-FC31-D8E63B3088A2}"/>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C4814F1-A3B7-40B6-7AF0-073B1D6E6B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822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94A3D-6A20-1F83-F8FA-AC5CCE08D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AD255-3A72-F367-DD6E-4E2553DD49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748239-5D2F-8CDB-352E-52A98C381391}"/>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20E662C-6F03-3D60-A7CD-1ECED0922D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4634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8C0F-344A-6837-9AA4-FE55E8167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AC5C9-9845-1483-6D12-DB760895D0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221FC9-DD69-E3FB-611C-99F49BE68498}"/>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382A097-98FB-CC8A-540A-178AC10DAA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4549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F1B2F-CEF1-7669-B4AC-A3EA88395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AD4D7-7B9C-5E91-2077-FCC9D025EA6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F63A1D-BC5D-41EE-AE80-202270665004}"/>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C76CA1E-FA1D-29F3-2AD5-BC2124A39F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597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3339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11D7-4515-5231-35AE-836CB6251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1737A-FB2E-4B28-4A42-F621B2DCAA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BDF90D-CB9E-E753-AFB7-0FC0564ADB2E}"/>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C845068-C9B9-447A-2FB4-F22116EF9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43580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23968-5846-B4C9-B91F-E83FBD734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2401-2334-5F80-93CE-17725FD2E0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58815E-A63E-49C5-F7F7-27B54DCAEDDA}"/>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11FF808-BFA7-CE77-18B7-3CAD843E97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45361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A5511-612F-C298-7391-BE0AABAB3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D32F0-DC19-8C15-C153-97680B6A83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AE838E-EACD-EFE8-EC6E-E0C5B388222C}"/>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A35D2C1-7CF9-09D6-47F3-DB8E95C3BA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0971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BEC07-668F-AEC8-1F6D-CEB4C2916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AE28B-8801-8BAC-2D15-BFAC73382B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AC0DE9-8EAB-B99E-3A08-8937BD6FD3CE}"/>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00C2EB7-B5EB-8F1B-5514-4033DDD190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125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D8AB2-9A25-1AB4-79DD-8073BA7E5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7B10F-6507-19C6-9D69-6106547C19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16C7F9-BAF2-0475-AC47-A365DE20B9E2}"/>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8D458AF-1D16-41B4-D9C0-E57ED74A56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864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4F4A4-70B8-462E-A719-3A31FB08D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A6537-047F-F4E4-DE15-5CE5A3DD83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FF088E-F48A-93BB-F280-9BAA366FA0D6}"/>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F9FD35D-28CB-B0BB-FBB2-2CE7815E63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654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8940F-B4F6-1F3C-45E4-BF2799D1C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E6AFA-0C32-4420-41A6-77B0D51B79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F5F2EE-F814-A06B-629A-63EB7E348B43}"/>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40B563F-CEB8-12F1-2451-63190602AF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18455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63E7A-3EE4-DBB0-1F2A-D35BD1E03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F1E42-88BD-E734-1E8F-A35B28A30D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EAB703-15CC-6A79-B22B-FF593FBAC307}"/>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552A6EF-D6C3-087D-20B2-C07276834E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05513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528C0-1D15-7637-8735-3952BFD87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E5E20-6743-4C49-1922-9A9473D1A1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17A95F-C0CD-BDA0-002E-BC2032FEE2F6}"/>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63EC07C-1DD1-549E-EAD8-E484A8B381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7263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A87E-535D-E568-4557-E6AC9E34F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FB48E-F5F0-AAAA-356E-928B3A1898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CC335D-65F5-FE2C-5373-E2A60584BBFA}"/>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C5B8725-7621-89B7-B4B6-8E9ADC8F6E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186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αίτηση είναι αρκετά απλοποιημένη. Ο οργανισμός αιτείται μόνο αριθμούς συμμετεχόντων ανά κατηγορία.</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7839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347AC-6077-AC52-D7FD-58CFCB795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ECA80-3F83-12E7-BC76-99CB847C56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D1D7E7-636B-2764-0D4F-030C51404DD2}"/>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C2D0C9E-4E45-4CED-965C-7D3CAF5468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5144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53886-BC99-CF65-B36C-EF2013910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5EC48-B616-4510-4183-C113F7BF2E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5B9735-28C2-9958-1F47-62A11E32726D}"/>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946416C-C720-0243-6A0D-8F35519DB6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78364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ABE9-4CD1-F904-F81D-1570556D5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1E280-8ACA-C2C9-58F0-162670E12E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A4F810A-ED35-AEB7-F0BB-10B7B9E2407A}"/>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5389392-32B9-1EEA-97B3-10CF771C49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87345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842D8-5DFD-974D-895F-9D17C637B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A0E4A-2837-C62E-05E1-72A3636565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3FB89E-2A06-0420-EF58-33EA940EFDE4}"/>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BB1FAC8-B806-BB66-9B20-2043022811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0367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5DF8D-F2C4-B277-0B34-7F53E892D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12054-6774-6731-AF9E-63F9B60F96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E3B0B2-2711-0A26-6AA5-16B247DCF28D}"/>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0204639-C7A4-6EA0-5B74-7F18BAEBF3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06267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AEA3-E227-EBE4-FE0B-92C917713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E541C-02D6-F3E6-6635-69FF966414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6BB80E7-8B46-0FCD-115F-B6AF1B4D416D}"/>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742757E-B55C-A0E4-7D8F-F49C77DF67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75128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F936-B53A-7D7D-782A-A36D4F660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B7737-55F1-9CDD-7A03-7A3C123427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723FA7-5432-8D8B-D637-541498F92FCF}"/>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0177B5D-8ABE-9923-0D4D-8D4C9770B0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70492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1CB49-DFE1-3489-F1C6-27B9678DD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949BF-C886-8FE5-8394-6E0DCC9F59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9EB9BF-A436-FA6D-336E-595F17CCDC47}"/>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34F524E-EF5C-4412-127B-2F00455C94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94098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CDFEF-8678-ECF0-4FE7-C31638D85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7873F-4C97-3840-855C-ECC183F09C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C7E3C3-99B2-0E09-7067-49E96CA4789F}"/>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7AAC917-0104-F667-FC76-A89D8C1259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0164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80416-AED5-D870-39EA-4B618FD22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7C583-FCCE-41A9-99BC-1ABF32AA19A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992618-5A9D-0AF1-05E4-0AB43255A9EE}"/>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842BD62-48A4-C15B-16CB-AEFBA8E74C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336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A3B6A-A44A-94F8-2BB6-81BC3FE57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84F28-285E-3A50-C33A-E6CF755B53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83915F-3EE0-6980-B159-D6EA98058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648196-A97E-157A-929E-91ACFB3C9B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04025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B4D3-AE74-902D-6C9B-07DECAEDD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E2AB6-D084-4962-22A7-E4F8994EE6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C5A84B-52BD-473C-AAB4-369D828472AB}"/>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77C55DB-5970-AB5B-B643-EF34F0424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36736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F8226-C132-B9A1-FD78-EDB16A9CE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D9173-4308-80BD-C5B1-E3FDEBE4C6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01A098-850C-AD7C-AA7C-86A1958B5CDE}"/>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4E99551-AB0F-6290-E107-5C91AB8416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45561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BBFE-87CA-CF57-D663-95DD144FE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EBDA1-A6E9-9C52-7F65-3153CD1E47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6061CC-D8D6-40AF-ECF5-DC6C951DAB0F}"/>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1F9AF2C-7807-57AC-97BA-B4F15617CA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24318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5EC6-88B9-BB85-29CB-54C6527B5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60A15-DA7B-74BA-9D6C-7E8820FDB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50B03-118A-E8AE-8A09-B22D1ED51CC4}"/>
              </a:ext>
            </a:extLst>
          </p:cNvPr>
          <p:cNvSpPr>
            <a:spLocks noGrp="1"/>
          </p:cNvSpPr>
          <p:nvPr>
            <p:ph type="body" idx="1"/>
          </p:nvPr>
        </p:nvSpPr>
        <p:spPr/>
        <p:txBody>
          <a:bodyPr/>
          <a:lstStyle/>
          <a:p>
            <a:pPr marL="355600" indent="-342900">
              <a:lnSpc>
                <a:spcPct val="100000"/>
              </a:lnSpc>
              <a:spcBef>
                <a:spcPts val="585"/>
              </a:spcBef>
              <a:buFont typeface="Arial MT"/>
              <a:buChar char="•"/>
              <a:tabLst>
                <a:tab pos="354965" algn="l"/>
                <a:tab pos="355600" algn="l"/>
              </a:tabLst>
            </a:pPr>
            <a:endParaRPr lang="el-GR" sz="4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DA8F6D4-A2D4-686E-3E05-97E79E9A3235}"/>
              </a:ext>
            </a:extLst>
          </p:cNvPr>
          <p:cNvSpPr>
            <a:spLocks noGrp="1"/>
          </p:cNvSpPr>
          <p:nvPr>
            <p:ph type="sldNum" sz="quarter" idx="5"/>
          </p:nvPr>
        </p:nvSpPr>
        <p:spPr/>
        <p:txBody>
          <a:bodyPr/>
          <a:lstStyle/>
          <a:p>
            <a:fld id="{75AAC7F6-DE48-43CC-A0EA-0E2858B8178B}" type="slidenum">
              <a:rPr lang="en-US" smtClean="0"/>
              <a:t>83</a:t>
            </a:fld>
            <a:endParaRPr lang="en-US"/>
          </a:p>
        </p:txBody>
      </p:sp>
    </p:spTree>
    <p:extLst>
      <p:ext uri="{BB962C8B-B14F-4D97-AF65-F5344CB8AC3E}">
        <p14:creationId xmlns:p14="http://schemas.microsoft.com/office/powerpoint/2010/main" val="4063525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B13D8-9640-C4A9-FA26-0B113E588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11B72-6F4D-5EA8-FD53-EB07C50B3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1B787-8E20-0A2C-23C5-EFB0A7A7AA37}"/>
              </a:ext>
            </a:extLst>
          </p:cNvPr>
          <p:cNvSpPr>
            <a:spLocks noGrp="1"/>
          </p:cNvSpPr>
          <p:nvPr>
            <p:ph type="body" idx="1"/>
          </p:nvPr>
        </p:nvSpPr>
        <p:spPr/>
        <p:txBody>
          <a:bodyPr/>
          <a:lstStyle/>
          <a:p>
            <a:pPr marL="355600" indent="-342900">
              <a:lnSpc>
                <a:spcPct val="100000"/>
              </a:lnSpc>
              <a:spcBef>
                <a:spcPts val="585"/>
              </a:spcBef>
              <a:buFont typeface="Arial MT"/>
              <a:buChar char="•"/>
              <a:tabLst>
                <a:tab pos="354965" algn="l"/>
                <a:tab pos="355600" algn="l"/>
              </a:tabLst>
            </a:pPr>
            <a:endParaRPr lang="el-GR" sz="4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225509A-5004-7C12-402E-F194F3E39AF6}"/>
              </a:ext>
            </a:extLst>
          </p:cNvPr>
          <p:cNvSpPr>
            <a:spLocks noGrp="1"/>
          </p:cNvSpPr>
          <p:nvPr>
            <p:ph type="sldNum" sz="quarter" idx="5"/>
          </p:nvPr>
        </p:nvSpPr>
        <p:spPr/>
        <p:txBody>
          <a:bodyPr/>
          <a:lstStyle/>
          <a:p>
            <a:fld id="{75AAC7F6-DE48-43CC-A0EA-0E2858B8178B}" type="slidenum">
              <a:rPr lang="en-US" smtClean="0"/>
              <a:t>84</a:t>
            </a:fld>
            <a:endParaRPr lang="en-US"/>
          </a:p>
        </p:txBody>
      </p:sp>
    </p:spTree>
    <p:extLst>
      <p:ext uri="{BB962C8B-B14F-4D97-AF65-F5344CB8AC3E}">
        <p14:creationId xmlns:p14="http://schemas.microsoft.com/office/powerpoint/2010/main" val="42818796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8D5C4-4F04-2187-FDA3-C6AB2C6C8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9CD38-1493-335A-7FAD-D2053474FD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B44109C-A34B-6658-633D-E78B1D8C37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44956C-8B7A-71DF-D271-0BDEB45F85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88725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C582-3A9B-89A5-57A6-BF0F12D10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95033-AA27-577C-61DB-521C0811DF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9FF389-075B-30A3-403E-95B4CD9B0645}"/>
              </a:ext>
            </a:extLst>
          </p:cNvPr>
          <p:cNvSpPr>
            <a:spLocks noGrp="1"/>
          </p:cNvSpPr>
          <p:nvPr>
            <p:ph type="body" idx="1"/>
          </p:nvPr>
        </p:nvSpPr>
        <p:spPr/>
        <p:txBody>
          <a:bodyPr/>
          <a:lstStyle/>
          <a:p>
            <a:endParaRPr lang="el-GR" sz="1800" b="1" dirty="0">
              <a:highlight>
                <a:srgbClr val="D3D3D3"/>
              </a:highligh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BB00EDD-D64A-BFC9-40EB-3EE033DEF5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81159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297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5810-9684-E75C-6BDA-EB7B90B7D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81EE8-FE23-4400-7BB5-C7A58BA1BF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9A9CDA2-69BB-534C-D9DF-F4914C32FF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969420-6227-1CD6-75D0-67BE20C78F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C7F6-DE48-43CC-A0EA-0E2858B81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3124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ctrTitle"/>
          </p:nvPr>
        </p:nvSpPr>
        <p:spPr>
          <a:xfrm>
            <a:off x="213461" y="568274"/>
            <a:ext cx="11765076" cy="163004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622928" y="4669028"/>
            <a:ext cx="4946142" cy="14427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15529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22916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9333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577315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272404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9026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830550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997659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38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911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7413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04336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60174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9602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pic>
        <p:nvPicPr>
          <p:cNvPr id="17" name="bg object 17"/>
          <p:cNvPicPr/>
          <p:nvPr/>
        </p:nvPicPr>
        <p:blipFill>
          <a:blip r:embed="rId3" cstate="print"/>
          <a:stretch>
            <a:fillRect/>
          </a:stretch>
        </p:blipFill>
        <p:spPr>
          <a:xfrm>
            <a:off x="0" y="0"/>
            <a:ext cx="12191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66151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700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87147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290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6147816"/>
            <a:ext cx="12191999" cy="301752"/>
          </a:xfrm>
          <a:prstGeom prst="rect">
            <a:avLst/>
          </a:prstGeom>
        </p:spPr>
      </p:pic>
      <p:pic>
        <p:nvPicPr>
          <p:cNvPr id="17" name="bg object 17"/>
          <p:cNvPicPr/>
          <p:nvPr/>
        </p:nvPicPr>
        <p:blipFill>
          <a:blip r:embed="rId9" cstate="print"/>
          <a:stretch>
            <a:fillRect/>
          </a:stretch>
        </p:blipFill>
        <p:spPr>
          <a:xfrm>
            <a:off x="10119360" y="4808220"/>
            <a:ext cx="1993392" cy="1295400"/>
          </a:xfrm>
          <a:prstGeom prst="rect">
            <a:avLst/>
          </a:prstGeom>
        </p:spPr>
      </p:pic>
      <p:sp>
        <p:nvSpPr>
          <p:cNvPr id="2" name="Holder 2"/>
          <p:cNvSpPr>
            <a:spLocks noGrp="1"/>
          </p:cNvSpPr>
          <p:nvPr>
            <p:ph type="title"/>
          </p:nvPr>
        </p:nvSpPr>
        <p:spPr>
          <a:xfrm>
            <a:off x="47650" y="25095"/>
            <a:ext cx="3129915" cy="45212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431393" y="1785620"/>
            <a:ext cx="11101070" cy="3877310"/>
          </a:xfrm>
          <a:prstGeom prst="rect">
            <a:avLst/>
          </a:prstGeom>
        </p:spPr>
        <p:txBody>
          <a:bodyPr wrap="square" lIns="0" tIns="0" rIns="0" bIns="0">
            <a:spAutoFit/>
          </a:bodyPr>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01/15/2026</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36624774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50767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idep.org.cy/stratigiki-tou-idep/"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idep.org.cy/stratigiki-tou-idep/"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7.pn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hyperlink" Target="https://www.oecd.org/en/topics/sub-issues/oda-eligibility-and-conditions/dac-list-of-oda-recipients.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hyperlink" Target="https://www.oecd.org/content/dam/oecd/en/topics/policy-sub-issues/oda-eligibility-and-conditions/DAC-List-of-ODA-Recipients-for-reporting-2024-25-flows.pdf"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idep.org.cy/wp-content/uploads/ICM-Handbook-for-Call-2024-2025.pdf"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g"/><Relationship Id="rId7" Type="http://schemas.openxmlformats.org/officeDocument/2006/relationships/diagramColors" Target="../diagrams/colors6.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https://erasmus-plus.ec.europa.eu/resources-and-tools/distance-calculato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hyperlink" Target="https://idep.org.cy/wp-content/uploads/Inclusion-Diversity-Strategy_CY01_Update-September-2024-f.pdf" TargetMode="External"/><Relationship Id="rId4" Type="http://schemas.openxmlformats.org/officeDocument/2006/relationships/hyperlink" Target="https://idep.org.cy/stratigiki-tou-idep/" TargetMode="External"/></Relationships>
</file>

<file path=ppt/slides/_rels/slide4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jpg"/><Relationship Id="rId7" Type="http://schemas.openxmlformats.org/officeDocument/2006/relationships/diagramColors" Target="../diagrams/colors7.xm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9.jpg"/><Relationship Id="rId7" Type="http://schemas.openxmlformats.org/officeDocument/2006/relationships/diagramColors" Target="../diagrams/colors8.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1.xml"/><Relationship Id="rId5" Type="http://schemas.openxmlformats.org/officeDocument/2006/relationships/image" Target="../media/image37.jpeg"/><Relationship Id="rId4" Type="http://schemas.openxmlformats.org/officeDocument/2006/relationships/hyperlink" Target="https://webgate.ec.europa.eu/erasmus-esc/inde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ebgate.ec.europa.eu/erasmus-esc/index/"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hyperlink" Target="https://webgate.ec.europa.eu/erasmus-esc/index/" TargetMode="Externa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39.jp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image" Target="../media/image41.jp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9.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63.jpg"/></Relationships>
</file>

<file path=ppt/slides/_rels/slide6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8.xml"/><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jpeg"/></Relationships>
</file>

<file path=ppt/slides/_rels/slide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9.xml"/><Relationship Id="rId1" Type="http://schemas.openxmlformats.org/officeDocument/2006/relationships/slideLayout" Target="../slideLayouts/slideLayout8.xml"/><Relationship Id="rId5" Type="http://schemas.openxmlformats.org/officeDocument/2006/relationships/image" Target="../media/image68.jpeg"/><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0.xml"/><Relationship Id="rId1" Type="http://schemas.openxmlformats.org/officeDocument/2006/relationships/slideLayout" Target="../slideLayouts/slideLayout8.xml"/><Relationship Id="rId5" Type="http://schemas.openxmlformats.org/officeDocument/2006/relationships/image" Target="../media/image70.png"/><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1.xml"/><Relationship Id="rId1" Type="http://schemas.openxmlformats.org/officeDocument/2006/relationships/slideLayout" Target="../slideLayouts/slideLayout8.xml"/><Relationship Id="rId5" Type="http://schemas.openxmlformats.org/officeDocument/2006/relationships/image" Target="../media/image70.png"/><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2.xml"/><Relationship Id="rId1" Type="http://schemas.openxmlformats.org/officeDocument/2006/relationships/slideLayout" Target="../slideLayouts/slideLayout8.xml"/><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3.xml"/><Relationship Id="rId1" Type="http://schemas.openxmlformats.org/officeDocument/2006/relationships/slideLayout" Target="../slideLayouts/slideLayout8.xml"/><Relationship Id="rId4" Type="http://schemas.openxmlformats.org/officeDocument/2006/relationships/image" Target="../media/image73.jpeg"/></Relationships>
</file>

<file path=ppt/slides/_rels/slide7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4.xml"/><Relationship Id="rId1" Type="http://schemas.openxmlformats.org/officeDocument/2006/relationships/slideLayout" Target="../slideLayouts/slideLayout8.xml"/><Relationship Id="rId5" Type="http://schemas.openxmlformats.org/officeDocument/2006/relationships/image" Target="../media/image75.jpeg"/><Relationship Id="rId4" Type="http://schemas.openxmlformats.org/officeDocument/2006/relationships/image" Target="../media/image74.jpeg"/></Relationships>
</file>

<file path=ppt/slides/_rels/slide7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5.xml"/><Relationship Id="rId1" Type="http://schemas.openxmlformats.org/officeDocument/2006/relationships/slideLayout" Target="../slideLayouts/slideLayout8.xml"/><Relationship Id="rId4" Type="http://schemas.openxmlformats.org/officeDocument/2006/relationships/image" Target="../media/image76.jpeg"/></Relationships>
</file>

<file path=ppt/slides/_rels/slide7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6.xml"/><Relationship Id="rId1" Type="http://schemas.openxmlformats.org/officeDocument/2006/relationships/slideLayout" Target="../slideLayouts/slideLayout8.xml"/><Relationship Id="rId4" Type="http://schemas.openxmlformats.org/officeDocument/2006/relationships/image" Target="../media/image77.jpeg"/></Relationships>
</file>

<file path=ppt/slides/_rels/slide7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8.xml"/><Relationship Id="rId1" Type="http://schemas.openxmlformats.org/officeDocument/2006/relationships/slideLayout" Target="../slideLayouts/slideLayout8.xml"/><Relationship Id="rId4" Type="http://schemas.openxmlformats.org/officeDocument/2006/relationships/image" Target="../media/image78.jpg"/></Relationships>
</file>

<file path=ppt/slides/_rels/slide7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9.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7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0.xml"/><Relationship Id="rId1" Type="http://schemas.openxmlformats.org/officeDocument/2006/relationships/slideLayout" Target="../slideLayouts/slideLayout8.xml"/><Relationship Id="rId4" Type="http://schemas.openxmlformats.org/officeDocument/2006/relationships/image" Target="../media/image79.jpg"/></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80.jpe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erasmusplus.idep.org.cy/aitiseis/vasiki-drasi-1/tritovathmia-ekpaidefsi/" TargetMode="External"/><Relationship Id="rId4" Type="http://schemas.openxmlformats.org/officeDocument/2006/relationships/image" Target="../media/image81.png"/></Relationships>
</file>

<file path=ppt/slides/_rels/slide8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jpg"/><Relationship Id="rId7" Type="http://schemas.openxmlformats.org/officeDocument/2006/relationships/diagramColors" Target="../diagrams/colors9.xml"/><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F006-829F-34B9-2157-FE507CACFB46}"/>
            </a:ext>
          </a:extLst>
        </p:cNvPr>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651BDBA7-76D1-2AC3-B9C8-8BB2CF570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DCC1C37-E2E6-5CC5-736D-B741A16B5724}"/>
              </a:ext>
            </a:extLst>
          </p:cNvPr>
          <p:cNvSpPr>
            <a:spLocks noGrp="1"/>
          </p:cNvSpPr>
          <p:nvPr>
            <p:ph type="subTitle" idx="1"/>
          </p:nvPr>
        </p:nvSpPr>
        <p:spPr>
          <a:xfrm>
            <a:off x="2099187" y="3505200"/>
            <a:ext cx="7993626" cy="1307691"/>
          </a:xfrm>
        </p:spPr>
        <p:txBody>
          <a:bodyPr>
            <a:noAutofit/>
          </a:bodyPr>
          <a:lstStyle/>
          <a:p>
            <a:pPr>
              <a:lnSpc>
                <a:spcPct val="100000"/>
              </a:lnSpc>
              <a:spcBef>
                <a:spcPts val="445"/>
              </a:spcBef>
            </a:pPr>
            <a:r>
              <a:rPr lang="el-GR" sz="2000" b="1" spc="-10" dirty="0">
                <a:latin typeface="Roboto"/>
                <a:cs typeface="Roboto"/>
              </a:rPr>
              <a:t>Διαδικτυακή</a:t>
            </a:r>
            <a:r>
              <a:rPr lang="el-GR" sz="2000" b="1" spc="-90" dirty="0">
                <a:latin typeface="Roboto"/>
                <a:cs typeface="Roboto"/>
              </a:rPr>
              <a:t> </a:t>
            </a:r>
            <a:r>
              <a:rPr lang="el-GR" sz="2000" b="1" dirty="0">
                <a:latin typeface="Roboto"/>
                <a:cs typeface="Roboto"/>
              </a:rPr>
              <a:t>Ημερίδα - Οδηγίες για Υποβολή Αιτήσεων </a:t>
            </a:r>
          </a:p>
          <a:p>
            <a:pPr marL="12700" marR="5080">
              <a:lnSpc>
                <a:spcPct val="116100"/>
              </a:lnSpc>
            </a:pPr>
            <a:r>
              <a:rPr lang="el-GR" sz="2000" b="1" dirty="0">
                <a:latin typeface="Roboto"/>
                <a:cs typeface="Roboto"/>
              </a:rPr>
              <a:t>Βασική Δράση 1</a:t>
            </a:r>
            <a:r>
              <a:rPr lang="en-US" sz="2000" b="1" dirty="0">
                <a:latin typeface="Roboto"/>
                <a:cs typeface="Roboto"/>
              </a:rPr>
              <a:t>: </a:t>
            </a:r>
            <a:r>
              <a:rPr lang="el-GR" sz="2000" b="1" dirty="0">
                <a:latin typeface="Roboto"/>
                <a:cs typeface="Roboto"/>
              </a:rPr>
              <a:t>Τομέας Τριτοβάθμιας Εκπαίδευσης (ΚΑ13</a:t>
            </a:r>
            <a:r>
              <a:rPr lang="en-US" sz="2000" b="1" dirty="0">
                <a:latin typeface="Roboto"/>
                <a:cs typeface="Roboto"/>
              </a:rPr>
              <a:t>0/KA13</a:t>
            </a:r>
            <a:r>
              <a:rPr lang="el-GR" sz="2000" b="1" dirty="0">
                <a:latin typeface="Roboto"/>
                <a:cs typeface="Roboto"/>
              </a:rPr>
              <a:t>1 &amp; ΚΑ171)</a:t>
            </a:r>
          </a:p>
          <a:p>
            <a:pPr marL="12700" marR="5080">
              <a:lnSpc>
                <a:spcPct val="116100"/>
              </a:lnSpc>
            </a:pPr>
            <a:r>
              <a:rPr lang="el-GR" sz="2000" b="1" dirty="0">
                <a:solidFill>
                  <a:srgbClr val="FF6600"/>
                </a:solidFill>
                <a:latin typeface="Roboto"/>
                <a:cs typeface="Roboto"/>
              </a:rPr>
              <a:t>Πρόσκληση</a:t>
            </a:r>
            <a:r>
              <a:rPr lang="el-GR" sz="2000" b="1" spc="-15" dirty="0">
                <a:solidFill>
                  <a:srgbClr val="FF6600"/>
                </a:solidFill>
                <a:latin typeface="Roboto"/>
                <a:cs typeface="Roboto"/>
              </a:rPr>
              <a:t> </a:t>
            </a:r>
            <a:r>
              <a:rPr lang="el-GR" sz="2000" b="1" dirty="0">
                <a:solidFill>
                  <a:srgbClr val="FF6600"/>
                </a:solidFill>
                <a:latin typeface="Roboto"/>
                <a:cs typeface="Roboto"/>
              </a:rPr>
              <a:t>2026</a:t>
            </a:r>
            <a:endParaRPr lang="el-GR" sz="2000" dirty="0">
              <a:latin typeface="Roboto"/>
              <a:cs typeface="Roboto"/>
            </a:endParaRPr>
          </a:p>
        </p:txBody>
      </p:sp>
      <p:sp>
        <p:nvSpPr>
          <p:cNvPr id="2" name="object 4">
            <a:extLst>
              <a:ext uri="{FF2B5EF4-FFF2-40B4-BE49-F238E27FC236}">
                <a16:creationId xmlns:a16="http://schemas.microsoft.com/office/drawing/2014/main" id="{0579014C-91D9-2A13-9142-F4EF30ECADB2}"/>
              </a:ext>
            </a:extLst>
          </p:cNvPr>
          <p:cNvSpPr txBox="1"/>
          <p:nvPr/>
        </p:nvSpPr>
        <p:spPr>
          <a:xfrm>
            <a:off x="8001000" y="533400"/>
            <a:ext cx="2286000" cy="25904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10" normalizeH="0" baseline="0" noProof="0" dirty="0">
                <a:ln>
                  <a:noFill/>
                </a:ln>
                <a:solidFill>
                  <a:srgbClr val="001F5F"/>
                </a:solidFill>
                <a:effectLst/>
                <a:uLnTx/>
                <a:uFillTx/>
                <a:latin typeface="Roboto"/>
                <a:ea typeface="+mn-ea"/>
                <a:cs typeface="Roboto"/>
              </a:rPr>
              <a:t>1</a:t>
            </a:r>
            <a:r>
              <a:rPr kumimoji="0" lang="el-GR" sz="1600" b="1" i="0" u="none" strike="noStrike" kern="1200" cap="none" spc="-10" normalizeH="0" baseline="0" noProof="0" dirty="0">
                <a:ln>
                  <a:noFill/>
                </a:ln>
                <a:solidFill>
                  <a:srgbClr val="001F5F"/>
                </a:solidFill>
                <a:effectLst/>
                <a:uLnTx/>
                <a:uFillTx/>
                <a:latin typeface="Roboto"/>
                <a:ea typeface="+mn-ea"/>
                <a:cs typeface="Roboto"/>
              </a:rPr>
              <a:t>5  Ι</a:t>
            </a:r>
            <a:r>
              <a:rPr lang="el-GR" sz="1600" b="1" spc="-10" dirty="0">
                <a:solidFill>
                  <a:srgbClr val="001F5F"/>
                </a:solidFill>
                <a:latin typeface="Roboto"/>
                <a:cs typeface="Roboto"/>
              </a:rPr>
              <a:t>ΑΝΟΥΑΡΙ</a:t>
            </a:r>
            <a:r>
              <a:rPr kumimoji="0" lang="el-GR" sz="1600" b="1" i="0" u="none" strike="noStrike" kern="1200" cap="none" spc="-10" normalizeH="0" baseline="0" noProof="0" dirty="0">
                <a:ln>
                  <a:noFill/>
                </a:ln>
                <a:solidFill>
                  <a:srgbClr val="001F5F"/>
                </a:solidFill>
                <a:effectLst/>
                <a:uLnTx/>
                <a:uFillTx/>
                <a:latin typeface="Roboto"/>
                <a:ea typeface="+mn-ea"/>
                <a:cs typeface="Roboto"/>
              </a:rPr>
              <a:t>ΟΥ 202</a:t>
            </a:r>
            <a:r>
              <a:rPr lang="el-GR" sz="1600" b="1" spc="-10" dirty="0">
                <a:solidFill>
                  <a:srgbClr val="001F5F"/>
                </a:solidFill>
                <a:latin typeface="Roboto"/>
                <a:cs typeface="Roboto"/>
              </a:rPr>
              <a:t>6</a:t>
            </a:r>
            <a:endParaRPr kumimoji="0" sz="1600" b="0" i="0" u="none" strike="noStrike" kern="1200" cap="none" spc="0" normalizeH="0" baseline="0" noProof="0" dirty="0">
              <a:ln>
                <a:noFill/>
              </a:ln>
              <a:solidFill>
                <a:prstClr val="black"/>
              </a:solidFill>
              <a:effectLst/>
              <a:uLnTx/>
              <a:uFillTx/>
              <a:latin typeface="Roboto"/>
              <a:ea typeface="+mn-ea"/>
              <a:cs typeface="Roboto"/>
            </a:endParaRPr>
          </a:p>
        </p:txBody>
      </p:sp>
    </p:spTree>
    <p:extLst>
      <p:ext uri="{BB962C8B-B14F-4D97-AF65-F5344CB8AC3E}">
        <p14:creationId xmlns:p14="http://schemas.microsoft.com/office/powerpoint/2010/main" val="4765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0B00-D7A2-A925-1128-BB71DF858C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5FE2C8-EF03-37EF-1A8A-90E539CA3E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1385FA0-C923-18B0-BE34-FDB7E2652A22}"/>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l-GR"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grpSp>
        <p:nvGrpSpPr>
          <p:cNvPr id="2" name="Group 1">
            <a:extLst>
              <a:ext uri="{FF2B5EF4-FFF2-40B4-BE49-F238E27FC236}">
                <a16:creationId xmlns:a16="http://schemas.microsoft.com/office/drawing/2014/main" id="{19CB23A5-8E8E-5075-C497-E50E9A40A950}"/>
              </a:ext>
            </a:extLst>
          </p:cNvPr>
          <p:cNvGrpSpPr/>
          <p:nvPr/>
        </p:nvGrpSpPr>
        <p:grpSpPr>
          <a:xfrm>
            <a:off x="2424496" y="1682750"/>
            <a:ext cx="7343008" cy="2717800"/>
            <a:chOff x="3260308" y="448658"/>
            <a:chExt cx="2963916" cy="1778350"/>
          </a:xfrm>
          <a:solidFill>
            <a:srgbClr val="0033CC"/>
          </a:solidFill>
        </p:grpSpPr>
        <p:sp>
          <p:nvSpPr>
            <p:cNvPr id="3" name="Rectangle 2">
              <a:extLst>
                <a:ext uri="{FF2B5EF4-FFF2-40B4-BE49-F238E27FC236}">
                  <a16:creationId xmlns:a16="http://schemas.microsoft.com/office/drawing/2014/main" id="{A9715CC4-0922-41C4-65FA-28B1C6B34DF9}"/>
                </a:ext>
              </a:extLst>
            </p:cNvPr>
            <p:cNvSpPr/>
            <p:nvPr/>
          </p:nvSpPr>
          <p:spPr>
            <a:xfrm>
              <a:off x="3260308" y="448658"/>
              <a:ext cx="2963916" cy="1778350"/>
            </a:xfrm>
            <a:prstGeom prst="rect">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6623356-BCE1-ABDF-26E7-20BD837C2DBA}"/>
                </a:ext>
              </a:extLst>
            </p:cNvPr>
            <p:cNvSpPr txBox="1"/>
            <p:nvPr/>
          </p:nvSpPr>
          <p:spPr>
            <a:xfrm>
              <a:off x="3260308" y="448658"/>
              <a:ext cx="2963916" cy="17783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2. ΚΑ130: Εθνική Κοινοπραξία Κινητικότητας Ανώτατης/Τριτοβάθμιας Εκπαίδευσης</a:t>
              </a:r>
            </a:p>
          </p:txBody>
        </p:sp>
      </p:grpSp>
    </p:spTree>
    <p:extLst>
      <p:ext uri="{BB962C8B-B14F-4D97-AF65-F5344CB8AC3E}">
        <p14:creationId xmlns:p14="http://schemas.microsoft.com/office/powerpoint/2010/main" val="315331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943454" y="1045367"/>
            <a:ext cx="6143146" cy="736958"/>
          </a:xfrm>
        </p:spPr>
        <p:txBody>
          <a:bodyPr>
            <a:noAutofit/>
          </a:bodyPr>
          <a:lstStyle/>
          <a:p>
            <a:r>
              <a:rPr lang="el-GR" sz="2600" b="1" dirty="0">
                <a:latin typeface="Roboto" panose="02000000000000000000" pitchFamily="2" charset="0"/>
                <a:ea typeface="Roboto" panose="02000000000000000000" pitchFamily="2" charset="0"/>
              </a:rPr>
              <a:t>Πώς μπορεί ένα ΑΕΙ να</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συμμετάσχει?</a:t>
            </a:r>
            <a:endParaRPr lang="en-CY" sz="2600" b="1" dirty="0">
              <a:latin typeface="Roboto" panose="02000000000000000000" pitchFamily="2" charset="0"/>
              <a:ea typeface="Roboto" panose="02000000000000000000" pitchFamily="2" charset="0"/>
            </a:endParaRPr>
          </a:p>
        </p:txBody>
      </p:sp>
      <p:sp>
        <p:nvSpPr>
          <p:cNvPr id="3" name="object 6">
            <a:extLst>
              <a:ext uri="{FF2B5EF4-FFF2-40B4-BE49-F238E27FC236}">
                <a16:creationId xmlns:a16="http://schemas.microsoft.com/office/drawing/2014/main" id="{79B2A67C-1C2A-3271-AD75-50E542125DBE}"/>
              </a:ext>
            </a:extLst>
          </p:cNvPr>
          <p:cNvSpPr txBox="1"/>
          <p:nvPr/>
        </p:nvSpPr>
        <p:spPr>
          <a:xfrm>
            <a:off x="3581400" y="1600200"/>
            <a:ext cx="8382000" cy="4266553"/>
          </a:xfrm>
          <a:prstGeom prst="rect">
            <a:avLst/>
          </a:prstGeom>
        </p:spPr>
        <p:txBody>
          <a:bodyPr vert="horz" wrap="square" lIns="0" tIns="173990" rIns="0" bIns="0" rtlCol="0">
            <a:spAutoFit/>
          </a:bodyPr>
          <a:lstStyle/>
          <a:p>
            <a:pPr marL="323850" marR="559435" indent="-285750">
              <a:lnSpc>
                <a:spcPct val="150000"/>
              </a:lnSpc>
              <a:buFont typeface="Wingdings" panose="05000000000000000000" pitchFamily="2" charset="2"/>
              <a:buChar char="q"/>
              <a:tabLst>
                <a:tab pos="380365" algn="l"/>
                <a:tab pos="381000" algn="l"/>
              </a:tabLst>
            </a:pPr>
            <a:r>
              <a:rPr sz="1400" spc="-5" dirty="0" err="1">
                <a:latin typeface="Roboto" panose="02000000000000000000" pitchFamily="2" charset="0"/>
                <a:ea typeface="Roboto" panose="02000000000000000000" pitchFamily="2" charset="0"/>
                <a:cs typeface="Roboto" panose="02000000000000000000" pitchFamily="2" charset="0"/>
              </a:rPr>
              <a:t>Οι</a:t>
            </a:r>
            <a:r>
              <a:rPr sz="1400" spc="-5" dirty="0">
                <a:latin typeface="Roboto" panose="02000000000000000000" pitchFamily="2" charset="0"/>
                <a:ea typeface="Roboto" panose="02000000000000000000" pitchFamily="2" charset="0"/>
                <a:cs typeface="Roboto" panose="02000000000000000000" pitchFamily="2" charset="0"/>
              </a:rPr>
              <a:t> </a:t>
            </a:r>
            <a:r>
              <a:rPr sz="1400" dirty="0" err="1">
                <a:latin typeface="Roboto" panose="02000000000000000000" pitchFamily="2" charset="0"/>
                <a:ea typeface="Roboto" panose="02000000000000000000" pitchFamily="2" charset="0"/>
                <a:cs typeface="Roboto" panose="02000000000000000000" pitchFamily="2" charset="0"/>
              </a:rPr>
              <a:t>κοινο</a:t>
            </a:r>
            <a:r>
              <a:rPr sz="1400" dirty="0">
                <a:latin typeface="Roboto" panose="02000000000000000000" pitchFamily="2" charset="0"/>
                <a:ea typeface="Roboto" panose="02000000000000000000" pitchFamily="2" charset="0"/>
                <a:cs typeface="Roboto" panose="02000000000000000000" pitchFamily="2" charset="0"/>
              </a:rPr>
              <a:t>πραξίες κινητικότητας </a:t>
            </a:r>
            <a:r>
              <a:rPr sz="1400" spc="-5" dirty="0">
                <a:latin typeface="Roboto" panose="02000000000000000000" pitchFamily="2" charset="0"/>
                <a:ea typeface="Roboto" panose="02000000000000000000" pitchFamily="2" charset="0"/>
                <a:cs typeface="Roboto" panose="02000000000000000000" pitchFamily="2" charset="0"/>
              </a:rPr>
              <a:t>αποτελούνται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από το Συντονιστή </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και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 άλλα </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2 ΑΕΙ και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άλλους </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οργανισμούς </a:t>
            </a:r>
            <a:r>
              <a:rPr sz="1400" dirty="0">
                <a:latin typeface="Roboto" panose="02000000000000000000" pitchFamily="2" charset="0"/>
                <a:ea typeface="Roboto" panose="02000000000000000000" pitchFamily="2" charset="0"/>
                <a:cs typeface="Roboto" panose="02000000000000000000" pitchFamily="2" charset="0"/>
              </a:rPr>
              <a:t>δημόσιους ή ιδιωτικούς </a:t>
            </a:r>
            <a:r>
              <a:rPr sz="1400" spc="-5" dirty="0">
                <a:latin typeface="Roboto" panose="02000000000000000000" pitchFamily="2" charset="0"/>
                <a:ea typeface="Roboto" panose="02000000000000000000" pitchFamily="2" charset="0"/>
                <a:cs typeface="Roboto" panose="02000000000000000000" pitchFamily="2" charset="0"/>
              </a:rPr>
              <a:t>που </a:t>
            </a:r>
            <a:r>
              <a:rPr sz="1400" dirty="0">
                <a:latin typeface="Roboto" panose="02000000000000000000" pitchFamily="2" charset="0"/>
                <a:ea typeface="Roboto" panose="02000000000000000000" pitchFamily="2" charset="0"/>
                <a:cs typeface="Roboto" panose="02000000000000000000" pitchFamily="2" charset="0"/>
              </a:rPr>
              <a:t>δραστηριοποιούνται </a:t>
            </a:r>
            <a:r>
              <a:rPr sz="1400" spc="-5" dirty="0">
                <a:latin typeface="Roboto" panose="02000000000000000000" pitchFamily="2" charset="0"/>
                <a:ea typeface="Roboto" panose="02000000000000000000" pitchFamily="2" charset="0"/>
                <a:cs typeface="Roboto" panose="02000000000000000000" pitchFamily="2" charset="0"/>
              </a:rPr>
              <a:t>στην αγορά </a:t>
            </a:r>
            <a:r>
              <a:rPr sz="1400" dirty="0">
                <a:latin typeface="Roboto" panose="02000000000000000000" pitchFamily="2" charset="0"/>
                <a:ea typeface="Roboto" panose="02000000000000000000" pitchFamily="2" charset="0"/>
                <a:cs typeface="Roboto" panose="02000000000000000000" pitchFamily="2" charset="0"/>
              </a:rPr>
              <a:t>εργασίας ή </a:t>
            </a:r>
            <a:r>
              <a:rPr sz="1400" spc="-5" dirty="0">
                <a:latin typeface="Roboto" panose="02000000000000000000" pitchFamily="2" charset="0"/>
                <a:ea typeface="Roboto" panose="02000000000000000000" pitchFamily="2" charset="0"/>
                <a:cs typeface="Roboto" panose="02000000000000000000" pitchFamily="2" charset="0"/>
              </a:rPr>
              <a:t>στους </a:t>
            </a:r>
            <a:r>
              <a:rPr sz="1400" spc="-6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τομείς</a:t>
            </a:r>
            <a:r>
              <a:rPr sz="1400" spc="-1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της</a:t>
            </a:r>
            <a:r>
              <a:rPr sz="1400" spc="-10"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εκπαίδευσης,</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κατάρτισης</a:t>
            </a:r>
            <a:r>
              <a:rPr sz="1400" dirty="0">
                <a:latin typeface="Roboto" panose="02000000000000000000" pitchFamily="2" charset="0"/>
                <a:ea typeface="Roboto" panose="02000000000000000000" pitchFamily="2" charset="0"/>
                <a:cs typeface="Roboto" panose="02000000000000000000" pitchFamily="2" charset="0"/>
              </a:rPr>
              <a:t> και</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νεολαίας.</a:t>
            </a:r>
            <a:endParaRPr sz="1400" dirty="0">
              <a:latin typeface="Roboto" panose="02000000000000000000" pitchFamily="2" charset="0"/>
              <a:ea typeface="Roboto" panose="02000000000000000000" pitchFamily="2" charset="0"/>
              <a:cs typeface="Roboto" panose="02000000000000000000" pitchFamily="2" charset="0"/>
            </a:endParaRPr>
          </a:p>
          <a:p>
            <a:pPr marL="323850" indent="-285750">
              <a:lnSpc>
                <a:spcPct val="100000"/>
              </a:lnSpc>
              <a:spcBef>
                <a:spcPts val="1080"/>
              </a:spcBef>
              <a:buFont typeface="Wingdings" panose="05000000000000000000" pitchFamily="2" charset="2"/>
              <a:buChar char="q"/>
              <a:tabLst>
                <a:tab pos="380365" algn="l"/>
                <a:tab pos="381000" algn="l"/>
                <a:tab pos="940435" algn="l"/>
              </a:tabLst>
            </a:pPr>
            <a:r>
              <a:rPr sz="1400" dirty="0" err="1">
                <a:latin typeface="Roboto" panose="02000000000000000000" pitchFamily="2" charset="0"/>
                <a:ea typeface="Roboto" panose="02000000000000000000" pitchFamily="2" charset="0"/>
                <a:cs typeface="Roboto" panose="02000000000000000000" pitchFamily="2" charset="0"/>
              </a:rPr>
              <a:t>Μι</a:t>
            </a:r>
            <a:r>
              <a:rPr sz="1400" dirty="0">
                <a:latin typeface="Roboto" panose="02000000000000000000" pitchFamily="2" charset="0"/>
                <a:ea typeface="Roboto" panose="02000000000000000000" pitchFamily="2" charset="0"/>
                <a:cs typeface="Roboto" panose="02000000000000000000" pitchFamily="2" charset="0"/>
              </a:rPr>
              <a:t>α</a:t>
            </a:r>
            <a:r>
              <a:rPr lang="en-US" sz="1400"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κοινοπραξία</a:t>
            </a:r>
            <a:r>
              <a:rPr sz="1400" spc="-1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θα</a:t>
            </a:r>
            <a:r>
              <a:rPr sz="1400" dirty="0">
                <a:latin typeface="Roboto" panose="02000000000000000000" pitchFamily="2" charset="0"/>
                <a:ea typeface="Roboto" panose="02000000000000000000" pitchFamily="2" charset="0"/>
                <a:cs typeface="Roboto" panose="02000000000000000000" pitchFamily="2" charset="0"/>
              </a:rPr>
              <a:t> πρέπει</a:t>
            </a:r>
            <a:r>
              <a:rPr sz="1400" spc="10"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να</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υποβάλλει</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αίτηση</a:t>
            </a:r>
            <a:r>
              <a:rPr sz="1400" dirty="0">
                <a:latin typeface="Roboto" panose="02000000000000000000" pitchFamily="2" charset="0"/>
                <a:ea typeface="Roboto" panose="02000000000000000000" pitchFamily="2" charset="0"/>
                <a:cs typeface="Roboto" panose="02000000000000000000" pitchFamily="2" charset="0"/>
              </a:rPr>
              <a:t> στο</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ΙΔΕΠ</a:t>
            </a:r>
            <a:r>
              <a:rPr sz="1400" spc="5" dirty="0">
                <a:latin typeface="Roboto" panose="02000000000000000000" pitchFamily="2" charset="0"/>
                <a:ea typeface="Roboto" panose="02000000000000000000" pitchFamily="2" charset="0"/>
                <a:cs typeface="Roboto" panose="02000000000000000000" pitchFamily="2" charset="0"/>
              </a:rPr>
              <a:t> για</a:t>
            </a:r>
            <a:r>
              <a:rPr sz="1400" spc="-5" dirty="0">
                <a:latin typeface="Roboto" panose="02000000000000000000" pitchFamily="2" charset="0"/>
                <a:ea typeface="Roboto" panose="02000000000000000000" pitchFamily="2" charset="0"/>
                <a:cs typeface="Roboto" panose="02000000000000000000" pitchFamily="2" charset="0"/>
              </a:rPr>
              <a:t> διαπίστευση</a:t>
            </a:r>
            <a:r>
              <a:rPr lang="en-US" sz="1400" spc="-5" dirty="0">
                <a:latin typeface="Roboto" panose="02000000000000000000" pitchFamily="2" charset="0"/>
                <a:ea typeface="Roboto" panose="02000000000000000000" pitchFamily="2" charset="0"/>
                <a:cs typeface="Roboto" panose="02000000000000000000" pitchFamily="2" charset="0"/>
              </a:rPr>
              <a:t> </a:t>
            </a:r>
            <a:r>
              <a:rPr lang="en-US" sz="1400" b="1" i="1" dirty="0">
                <a:latin typeface="Roboto" panose="02000000000000000000" pitchFamily="2" charset="0"/>
                <a:ea typeface="Roboto" panose="02000000000000000000" pitchFamily="2" charset="0"/>
                <a:cs typeface="Roboto" panose="02000000000000000000" pitchFamily="2" charset="0"/>
              </a:rPr>
              <a:t>(Erasmus accreditation for higher education mobility consortia – KA130)</a:t>
            </a:r>
            <a:r>
              <a:rPr lang="el-GR" sz="1400" b="1" i="1" dirty="0">
                <a:latin typeface="Roboto" panose="02000000000000000000" pitchFamily="2" charset="0"/>
                <a:ea typeface="Roboto" panose="02000000000000000000" pitchFamily="2" charset="0"/>
                <a:cs typeface="Roboto" panose="02000000000000000000" pitchFamily="2" charset="0"/>
              </a:rPr>
              <a:t> </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19</a:t>
            </a:r>
            <a:r>
              <a:rPr sz="1400" b="1" spc="352" baseline="25462"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Φεβ</a:t>
            </a:r>
            <a:r>
              <a:rPr sz="1400" b="1" dirty="0" err="1">
                <a:solidFill>
                  <a:srgbClr val="FF0000"/>
                </a:solidFill>
                <a:latin typeface="Roboto" panose="02000000000000000000" pitchFamily="2" charset="0"/>
                <a:ea typeface="Roboto" panose="02000000000000000000" pitchFamily="2" charset="0"/>
                <a:cs typeface="Roboto" panose="02000000000000000000" pitchFamily="2" charset="0"/>
              </a:rPr>
              <a:t>ου</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αρίου</a:t>
            </a:r>
            <a:r>
              <a:rPr lang="en-US" sz="1400" b="1" dirty="0">
                <a:solidFill>
                  <a:srgbClr val="FF0000"/>
                </a:solidFill>
                <a:latin typeface="Roboto" panose="02000000000000000000" pitchFamily="2" charset="0"/>
                <a:ea typeface="Roboto" panose="02000000000000000000" pitchFamily="2" charset="0"/>
                <a:cs typeface="Roboto" panose="02000000000000000000" pitchFamily="2" charset="0"/>
              </a:rPr>
              <a:t> 2026</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a:t>
            </a:r>
          </a:p>
          <a:p>
            <a:pPr marL="323850" marR="328295" indent="-285750">
              <a:lnSpc>
                <a:spcPct val="150000"/>
              </a:lnSpc>
              <a:buFont typeface="Wingdings" panose="05000000000000000000" pitchFamily="2" charset="2"/>
              <a:buChar char="q"/>
              <a:tabLst>
                <a:tab pos="380365" algn="l"/>
                <a:tab pos="381000" algn="l"/>
              </a:tabLst>
            </a:pPr>
            <a:r>
              <a:rPr sz="1400" dirty="0">
                <a:latin typeface="Roboto" panose="02000000000000000000" pitchFamily="2" charset="0"/>
                <a:ea typeface="Roboto" panose="02000000000000000000" pitchFamily="2" charset="0"/>
                <a:cs typeface="Roboto" panose="02000000000000000000" pitchFamily="2" charset="0"/>
              </a:rPr>
              <a:t>Η </a:t>
            </a:r>
            <a:r>
              <a:rPr sz="1400" spc="-5" dirty="0">
                <a:latin typeface="Roboto" panose="02000000000000000000" pitchFamily="2" charset="0"/>
                <a:ea typeface="Roboto" panose="02000000000000000000" pitchFamily="2" charset="0"/>
                <a:cs typeface="Roboto" panose="02000000000000000000" pitchFamily="2" charset="0"/>
              </a:rPr>
              <a:t>α</a:t>
            </a:r>
            <a:r>
              <a:rPr sz="1400" spc="-5" dirty="0" err="1">
                <a:latin typeface="Roboto" panose="02000000000000000000" pitchFamily="2" charset="0"/>
                <a:ea typeface="Roboto" panose="02000000000000000000" pitchFamily="2" charset="0"/>
                <a:cs typeface="Roboto" panose="02000000000000000000" pitchFamily="2" charset="0"/>
              </a:rPr>
              <a:t>ίτηση</a:t>
            </a:r>
            <a:r>
              <a:rPr sz="1400" spc="-5" dirty="0">
                <a:latin typeface="Roboto" panose="02000000000000000000" pitchFamily="2" charset="0"/>
                <a:ea typeface="Roboto" panose="02000000000000000000" pitchFamily="2" charset="0"/>
                <a:cs typeface="Roboto" panose="02000000000000000000" pitchFamily="2" charset="0"/>
              </a:rPr>
              <a:t> </a:t>
            </a:r>
            <a:r>
              <a:rPr sz="1400" dirty="0" err="1">
                <a:latin typeface="Roboto" panose="02000000000000000000" pitchFamily="2" charset="0"/>
                <a:ea typeface="Roboto" panose="02000000000000000000" pitchFamily="2" charset="0"/>
                <a:cs typeface="Roboto" panose="02000000000000000000" pitchFamily="2" charset="0"/>
              </a:rPr>
              <a:t>γι</a:t>
            </a:r>
            <a:r>
              <a:rPr sz="1400" dirty="0">
                <a:latin typeface="Roboto" panose="02000000000000000000" pitchFamily="2" charset="0"/>
                <a:ea typeface="Roboto" panose="02000000000000000000" pitchFamily="2" charset="0"/>
                <a:cs typeface="Roboto" panose="02000000000000000000" pitchFamily="2" charset="0"/>
              </a:rPr>
              <a:t>α </a:t>
            </a:r>
            <a:r>
              <a:rPr sz="1400" spc="-5" dirty="0">
                <a:latin typeface="Roboto" panose="02000000000000000000" pitchFamily="2" charset="0"/>
                <a:ea typeface="Roboto" panose="02000000000000000000" pitchFamily="2" charset="0"/>
                <a:cs typeface="Roboto" panose="02000000000000000000" pitchFamily="2" charset="0"/>
              </a:rPr>
              <a:t>διαπίστευση</a:t>
            </a:r>
            <a:r>
              <a:rPr lang="el-GR" sz="1400" spc="-5" dirty="0">
                <a:latin typeface="Roboto" panose="02000000000000000000" pitchFamily="2" charset="0"/>
                <a:ea typeface="Roboto" panose="02000000000000000000" pitchFamily="2" charset="0"/>
                <a:cs typeface="Roboto" panose="02000000000000000000" pitchFamily="2" charset="0"/>
              </a:rPr>
              <a:t> (ΚΑ130)</a:t>
            </a:r>
            <a:r>
              <a:rPr sz="1400" spc="-5"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και η </a:t>
            </a:r>
            <a:r>
              <a:rPr sz="1400" spc="-5" dirty="0">
                <a:latin typeface="Roboto" panose="02000000000000000000" pitchFamily="2" charset="0"/>
                <a:ea typeface="Roboto" panose="02000000000000000000" pitchFamily="2" charset="0"/>
                <a:cs typeface="Roboto" panose="02000000000000000000" pitchFamily="2" charset="0"/>
              </a:rPr>
              <a:t>αίτηση </a:t>
            </a:r>
            <a:r>
              <a:rPr sz="1400" dirty="0">
                <a:latin typeface="Roboto" panose="02000000000000000000" pitchFamily="2" charset="0"/>
                <a:ea typeface="Roboto" panose="02000000000000000000" pitchFamily="2" charset="0"/>
                <a:cs typeface="Roboto" panose="02000000000000000000" pitchFamily="2" charset="0"/>
              </a:rPr>
              <a:t>για επιχορήγηση </a:t>
            </a:r>
            <a:r>
              <a:rPr sz="1400" spc="-5" dirty="0">
                <a:latin typeface="Roboto" panose="02000000000000000000" pitchFamily="2" charset="0"/>
                <a:ea typeface="Roboto" panose="02000000000000000000" pitchFamily="2" charset="0"/>
                <a:cs typeface="Roboto" panose="02000000000000000000" pitchFamily="2" charset="0"/>
              </a:rPr>
              <a:t>της</a:t>
            </a:r>
            <a:r>
              <a:rPr lang="en-US" sz="1400" spc="-5"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κοινοπραξίας</a:t>
            </a:r>
            <a:r>
              <a:rPr lang="el-GR" sz="1400" dirty="0">
                <a:latin typeface="Roboto" panose="02000000000000000000" pitchFamily="2" charset="0"/>
                <a:ea typeface="Roboto" panose="02000000000000000000" pitchFamily="2" charset="0"/>
                <a:cs typeface="Roboto" panose="02000000000000000000" pitchFamily="2" charset="0"/>
              </a:rPr>
              <a:t> (ΚΑ131)</a:t>
            </a:r>
            <a:r>
              <a:rPr sz="1400" dirty="0">
                <a:latin typeface="Roboto" panose="02000000000000000000" pitchFamily="2" charset="0"/>
                <a:ea typeface="Roboto" panose="02000000000000000000" pitchFamily="2" charset="0"/>
                <a:cs typeface="Roboto" panose="02000000000000000000" pitchFamily="2" charset="0"/>
              </a:rPr>
              <a:t> μπορούν να υποβληθούν </a:t>
            </a:r>
            <a:r>
              <a:rPr sz="1400" spc="-6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κατά</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τον</a:t>
            </a:r>
            <a:r>
              <a:rPr sz="1400" spc="-15" dirty="0">
                <a:latin typeface="Roboto" panose="02000000000000000000" pitchFamily="2" charset="0"/>
                <a:ea typeface="Roboto" panose="02000000000000000000" pitchFamily="2" charset="0"/>
                <a:cs typeface="Roboto" panose="02000000000000000000" pitchFamily="2" charset="0"/>
              </a:rPr>
              <a:t> </a:t>
            </a:r>
            <a:r>
              <a:rPr sz="1400" dirty="0">
                <a:latin typeface="Roboto" panose="02000000000000000000" pitchFamily="2" charset="0"/>
                <a:ea typeface="Roboto" panose="02000000000000000000" pitchFamily="2" charset="0"/>
                <a:cs typeface="Roboto" panose="02000000000000000000" pitchFamily="2" charset="0"/>
              </a:rPr>
              <a:t>ίδιο γύρο</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αιτήσεων.</a:t>
            </a:r>
            <a:endParaRPr lang="el-GR" sz="1400" spc="-5" dirty="0">
              <a:latin typeface="Roboto" panose="02000000000000000000" pitchFamily="2" charset="0"/>
              <a:ea typeface="Roboto" panose="02000000000000000000" pitchFamily="2" charset="0"/>
              <a:cs typeface="Roboto" panose="02000000000000000000" pitchFamily="2" charset="0"/>
            </a:endParaRPr>
          </a:p>
          <a:p>
            <a:pPr marL="298450" marR="1127125" indent="-285750">
              <a:lnSpc>
                <a:spcPct val="150000"/>
              </a:lnSpc>
              <a:buFont typeface="Wingdings" panose="05000000000000000000" pitchFamily="2" charset="2"/>
              <a:buChar char="q"/>
              <a:tabLst>
                <a:tab pos="355600" algn="l"/>
                <a:tab pos="357188" algn="l"/>
              </a:tabLst>
            </a:pPr>
            <a:r>
              <a:rPr lang="el-GR" sz="1400" spc="-5" dirty="0">
                <a:latin typeface="Roboto" panose="02000000000000000000" pitchFamily="2" charset="0"/>
                <a:ea typeface="Roboto" panose="02000000000000000000" pitchFamily="2" charset="0"/>
                <a:cs typeface="Roboto" panose="02000000000000000000" pitchFamily="2" charset="0"/>
              </a:rPr>
              <a:t>Μπορούν</a:t>
            </a:r>
            <a:r>
              <a:rPr lang="el-GR" sz="1400" spc="-2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να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χρησιμοποιηθούν και</a:t>
            </a:r>
            <a:r>
              <a:rPr lang="el-GR" sz="1400" spc="-5" dirty="0">
                <a:latin typeface="Roboto" panose="02000000000000000000" pitchFamily="2" charset="0"/>
                <a:ea typeface="Roboto" panose="02000000000000000000" pitchFamily="2" charset="0"/>
                <a:cs typeface="Roboto" panose="02000000000000000000" pitchFamily="2" charset="0"/>
              </a:rPr>
              <a:t> τα</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δύο</a:t>
            </a:r>
            <a:r>
              <a:rPr lang="el-GR" sz="1400" spc="2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κανάλια </a:t>
            </a:r>
            <a:r>
              <a:rPr lang="el-GR" sz="1400" spc="-10" dirty="0">
                <a:latin typeface="Roboto" panose="02000000000000000000" pitchFamily="2" charset="0"/>
                <a:ea typeface="Roboto" panose="02000000000000000000" pitchFamily="2" charset="0"/>
                <a:cs typeface="Roboto" panose="02000000000000000000" pitchFamily="2" charset="0"/>
              </a:rPr>
              <a:t>ΤΑΥΤΟΧΡΟΝΑ</a:t>
            </a:r>
            <a:r>
              <a:rPr lang="el-GR" sz="1400" spc="25"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(Το ίδιο ΑΕΙ μπορεί να </a:t>
            </a:r>
            <a:r>
              <a:rPr lang="el-GR" sz="1400" spc="-5" dirty="0">
                <a:latin typeface="Roboto" panose="02000000000000000000" pitchFamily="2" charset="0"/>
                <a:ea typeface="Roboto" panose="02000000000000000000" pitchFamily="2" charset="0"/>
                <a:cs typeface="Roboto" panose="02000000000000000000" pitchFamily="2" charset="0"/>
              </a:rPr>
              <a:t>υποβάλει/συμμετάσχει σε 2 διαφορετικές αιτήσεις ΚΑ131 στα πλαίσια της ίδιας πρόσκλησης</a:t>
            </a:r>
            <a:r>
              <a:rPr lang="en-US"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ως μεμονωμένος οργανισμός/ως συντονιστής ή μέλος μιας κοινοπραξίας). </a:t>
            </a:r>
          </a:p>
          <a:p>
            <a:pPr marL="298450" marR="1127125" indent="-285750">
              <a:lnSpc>
                <a:spcPct val="150000"/>
              </a:lnSpc>
              <a:buFont typeface="Wingdings" panose="05000000000000000000" pitchFamily="2" charset="2"/>
              <a:buChar char="q"/>
              <a:tabLst>
                <a:tab pos="355600" algn="l"/>
                <a:tab pos="357188" algn="l"/>
              </a:tabLst>
            </a:pP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ΑΕΙ</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παραμένει</a:t>
            </a:r>
            <a:r>
              <a:rPr lang="el-GR" sz="14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υπεύθυνο</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για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την</a:t>
            </a:r>
            <a:r>
              <a:rPr lang="el-G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αποτροπή</a:t>
            </a:r>
            <a:r>
              <a:rPr lang="el-G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της</a:t>
            </a:r>
            <a:r>
              <a:rPr lang="el-G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διπλής</a:t>
            </a:r>
            <a:r>
              <a:rPr lang="el-G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χρηματοδότησης,</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όταν</a:t>
            </a:r>
            <a:r>
              <a:rPr lang="el-G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τα</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δύο</a:t>
            </a:r>
            <a:r>
              <a:rPr lang="el-G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κανάλια</a:t>
            </a:r>
            <a:r>
              <a:rPr lang="en-US" sz="1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χρησιμοποιούνται</a:t>
            </a:r>
            <a:r>
              <a:rPr lang="el-G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στο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ίδιο</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ακαδημαϊκό</a:t>
            </a:r>
            <a:r>
              <a:rPr lang="el-GR" sz="14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έτος.</a:t>
            </a:r>
            <a:endPar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77734D5B-BE7A-14C3-695D-51F9D32C4E3D}"/>
              </a:ext>
            </a:extLst>
          </p:cNvPr>
          <p:cNvSpPr txBox="1"/>
          <p:nvPr/>
        </p:nvSpPr>
        <p:spPr>
          <a:xfrm>
            <a:off x="495300" y="2060098"/>
            <a:ext cx="2781300" cy="2449388"/>
          </a:xfrm>
          <a:prstGeom prst="rect">
            <a:avLst/>
          </a:prstGeom>
          <a:solidFill>
            <a:srgbClr val="DAF6FA"/>
          </a:solidFill>
        </p:spPr>
        <p:txBody>
          <a:bodyPr wrap="square">
            <a:spAutoFit/>
          </a:bodyPr>
          <a:lstStyle/>
          <a:p>
            <a:pPr marL="323850" indent="-285750">
              <a:lnSpc>
                <a:spcPct val="100000"/>
              </a:lnSpc>
              <a:spcBef>
                <a:spcPts val="1370"/>
              </a:spcBef>
              <a:buFont typeface="Wingdings" panose="05000000000000000000" pitchFamily="2" charset="2"/>
              <a:buChar char="ü"/>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Μεμονωμένα</a:t>
            </a:r>
            <a:r>
              <a:rPr lang="en-US" sz="1600" b="1"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spc="-15" dirty="0">
                <a:solidFill>
                  <a:srgbClr val="0099CC"/>
                </a:solidFill>
                <a:latin typeface="Roboto" panose="02000000000000000000" pitchFamily="2" charset="0"/>
                <a:ea typeface="Roboto" panose="02000000000000000000" pitchFamily="2" charset="0"/>
                <a:cs typeface="Roboto" panose="02000000000000000000" pitchFamily="2" charset="0"/>
              </a:rPr>
              <a:t>(</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ΚΑ131/ΚΑ171)</a:t>
            </a:r>
            <a:endParaRPr lang="el-GR" sz="16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23850" indent="-285750">
              <a:lnSpc>
                <a:spcPct val="100000"/>
              </a:lnSpc>
              <a:spcBef>
                <a:spcPts val="1145"/>
              </a:spcBef>
              <a:buFont typeface="Wingdings" panose="05000000000000000000" pitchFamily="2" charset="2"/>
              <a:buChar char="ü"/>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Μέσω</a:t>
            </a:r>
            <a:r>
              <a:rPr lang="el-GR" sz="1600" b="1" spc="-10"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Κοινοπραξίας</a:t>
            </a:r>
            <a:r>
              <a:rPr lang="el-GR" sz="1600" b="1" spc="-35"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ΚΑ131)</a:t>
            </a:r>
            <a:r>
              <a:rPr lang="en-US" sz="1600" b="1"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ως συντονιστής ή εταίρος, με την προϋπόθεση ότι έχει υποβληθεί και αίτηση για διαπίστευση ΚΑ130.</a:t>
            </a:r>
          </a:p>
        </p:txBody>
      </p:sp>
    </p:spTree>
    <p:extLst>
      <p:ext uri="{BB962C8B-B14F-4D97-AF65-F5344CB8AC3E}">
        <p14:creationId xmlns:p14="http://schemas.microsoft.com/office/powerpoint/2010/main" val="323573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0286-50BA-B11A-24AC-B44B5BEE4965}"/>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DBD441E5-2322-7DAB-0273-881CD313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377"/>
            <a:ext cx="12192000" cy="6858000"/>
          </a:xfrm>
          <a:prstGeom prst="rect">
            <a:avLst/>
          </a:prstGeom>
        </p:spPr>
      </p:pic>
      <p:sp>
        <p:nvSpPr>
          <p:cNvPr id="6" name="Title 1">
            <a:extLst>
              <a:ext uri="{FF2B5EF4-FFF2-40B4-BE49-F238E27FC236}">
                <a16:creationId xmlns:a16="http://schemas.microsoft.com/office/drawing/2014/main" id="{D99D0DBA-B648-FD9D-4C35-20658A301D63}"/>
              </a:ext>
            </a:extLst>
          </p:cNvPr>
          <p:cNvSpPr>
            <a:spLocks noGrp="1"/>
          </p:cNvSpPr>
          <p:nvPr>
            <p:ph type="title"/>
          </p:nvPr>
        </p:nvSpPr>
        <p:spPr>
          <a:xfrm>
            <a:off x="976249" y="932402"/>
            <a:ext cx="8276746" cy="736958"/>
          </a:xfrm>
        </p:spPr>
        <p:txBody>
          <a:bodyPr>
            <a:noAutofit/>
          </a:bodyPr>
          <a:lstStyle/>
          <a:p>
            <a:r>
              <a:rPr lang="el-GR" sz="2600" b="1" dirty="0">
                <a:latin typeface="Roboto" panose="02000000000000000000" pitchFamily="2" charset="0"/>
                <a:ea typeface="Roboto" panose="02000000000000000000" pitchFamily="2" charset="0"/>
              </a:rPr>
              <a:t>Εθνική Κοινοπραξία &amp; Κριτήρια Χορήγησης (130)</a:t>
            </a:r>
            <a:endParaRPr lang="en-CY" sz="2600" b="1" dirty="0">
              <a:latin typeface="Roboto" panose="02000000000000000000" pitchFamily="2" charset="0"/>
              <a:ea typeface="Roboto" panose="02000000000000000000" pitchFamily="2" charset="0"/>
            </a:endParaRPr>
          </a:p>
        </p:txBody>
      </p:sp>
      <p:sp>
        <p:nvSpPr>
          <p:cNvPr id="2" name="object 5">
            <a:extLst>
              <a:ext uri="{FF2B5EF4-FFF2-40B4-BE49-F238E27FC236}">
                <a16:creationId xmlns:a16="http://schemas.microsoft.com/office/drawing/2014/main" id="{B41160A4-B3AF-DC96-AF60-7FC952E28F67}"/>
              </a:ext>
            </a:extLst>
          </p:cNvPr>
          <p:cNvSpPr txBox="1"/>
          <p:nvPr/>
        </p:nvSpPr>
        <p:spPr>
          <a:xfrm>
            <a:off x="1068425" y="1669360"/>
            <a:ext cx="4798975" cy="3259995"/>
          </a:xfrm>
          <a:prstGeom prst="rect">
            <a:avLst/>
          </a:prstGeom>
        </p:spPr>
        <p:txBody>
          <a:bodyPr vert="horz" wrap="square" lIns="0" tIns="13335" rIns="0" bIns="0" rtlCol="0">
            <a:spAutoFit/>
          </a:bodyPr>
          <a:lstStyle/>
          <a:p>
            <a:pPr marL="299085" marR="5080" indent="-287020" algn="just">
              <a:lnSpc>
                <a:spcPct val="150000"/>
              </a:lnSpc>
              <a:spcBef>
                <a:spcPts val="105"/>
              </a:spcBef>
              <a:buFont typeface="Wingdings" panose="05000000000000000000" pitchFamily="2" charset="2"/>
              <a:buChar char="v"/>
            </a:pPr>
            <a:r>
              <a:rPr sz="1400" spc="-5" dirty="0" err="1">
                <a:latin typeface="Roboto" panose="02000000000000000000" pitchFamily="2" charset="0"/>
                <a:ea typeface="Roboto" panose="02000000000000000000" pitchFamily="2" charset="0"/>
                <a:cs typeface="Roboto" panose="02000000000000000000" pitchFamily="2" charset="0"/>
              </a:rPr>
              <a:t>Μι</a:t>
            </a:r>
            <a:r>
              <a:rPr sz="1400" spc="-5" dirty="0">
                <a:latin typeface="Roboto" panose="02000000000000000000" pitchFamily="2" charset="0"/>
                <a:ea typeface="Roboto" panose="02000000000000000000" pitchFamily="2" charset="0"/>
                <a:cs typeface="Roboto" panose="02000000000000000000" pitchFamily="2" charset="0"/>
              </a:rPr>
              <a:t>α</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κοινοπραξία</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πρέπει</a:t>
            </a:r>
            <a:r>
              <a:rPr sz="1400" dirty="0">
                <a:latin typeface="Roboto" panose="02000000000000000000" pitchFamily="2" charset="0"/>
                <a:ea typeface="Roboto" panose="02000000000000000000" pitchFamily="2" charset="0"/>
                <a:cs typeface="Roboto" panose="02000000000000000000" pitchFamily="2" charset="0"/>
              </a:rPr>
              <a:t> να</a:t>
            </a:r>
            <a:r>
              <a:rPr sz="1400" spc="5" dirty="0">
                <a:latin typeface="Roboto" panose="02000000000000000000" pitchFamily="2" charset="0"/>
                <a:ea typeface="Roboto" panose="02000000000000000000" pitchFamily="2" charset="0"/>
                <a:cs typeface="Roboto" panose="02000000000000000000" pitchFamily="2" charset="0"/>
              </a:rPr>
              <a:t>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περιλαμβάνει </a:t>
            </a:r>
            <a:r>
              <a:rPr sz="1400" b="1" spc="-6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 </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3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οργανισμούς </a:t>
            </a:r>
            <a:r>
              <a:rP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(τον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Συντονιστή και</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a:t>
            </a:r>
            <a:r>
              <a:rPr sz="14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2</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 I</a:t>
            </a:r>
            <a:r>
              <a:rPr lang="en-GB" sz="1400" b="1" spc="-5" dirty="0">
                <a:solidFill>
                  <a:srgbClr val="FF0000"/>
                </a:solidFill>
                <a:latin typeface="Roboto" panose="02000000000000000000" pitchFamily="2" charset="0"/>
                <a:ea typeface="Roboto" panose="02000000000000000000" pitchFamily="2" charset="0"/>
                <a:cs typeface="Roboto" panose="02000000000000000000" pitchFamily="2" charset="0"/>
              </a:rPr>
              <a:t>TE</a:t>
            </a:r>
            <a:r>
              <a:rPr sz="1400" b="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κάτοχους του</a:t>
            </a:r>
            <a:r>
              <a:rPr sz="1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0000"/>
                </a:solidFill>
                <a:latin typeface="Roboto" panose="02000000000000000000" pitchFamily="2" charset="0"/>
                <a:ea typeface="Roboto" panose="02000000000000000000" pitchFamily="2" charset="0"/>
                <a:cs typeface="Roboto" panose="02000000000000000000" pitchFamily="2" charset="0"/>
              </a:rPr>
              <a:t>ECHE)</a:t>
            </a:r>
            <a:r>
              <a:rPr lang="el-GR" sz="1400" b="1"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GB" sz="1400" b="1"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299085" marR="5080" indent="-287020" algn="just">
              <a:lnSpc>
                <a:spcPct val="150000"/>
              </a:lnSpc>
              <a:spcBef>
                <a:spcPts val="105"/>
              </a:spcBef>
              <a:buFont typeface="Wingdings" panose="05000000000000000000" pitchFamily="2" charset="2"/>
              <a:buChar char="v"/>
            </a:pPr>
            <a:r>
              <a:rPr lang="el-GR" sz="1400" spc="-5" dirty="0">
                <a:latin typeface="Roboto" panose="02000000000000000000" pitchFamily="2" charset="0"/>
                <a:ea typeface="Roboto" panose="02000000000000000000" pitchFamily="2" charset="0"/>
                <a:cs typeface="Roboto" panose="02000000000000000000" pitchFamily="2" charset="0"/>
              </a:rPr>
              <a:t>Όλα τα μέλη της κοινοπραξίας πρέπει να προέρχονται από την ίδια χώρα του Προγράμματος.</a:t>
            </a:r>
          </a:p>
          <a:p>
            <a:pPr marL="299085" marR="5080" indent="-287020" algn="just">
              <a:lnSpc>
                <a:spcPct val="150000"/>
              </a:lnSpc>
              <a:spcBef>
                <a:spcPts val="105"/>
              </a:spcBef>
              <a:buFont typeface="Wingdings" panose="05000000000000000000" pitchFamily="2" charset="2"/>
              <a:buChar char="v"/>
            </a:pPr>
            <a:r>
              <a:rPr lang="el-GR" sz="1400" spc="-5" dirty="0">
                <a:latin typeface="Roboto" panose="02000000000000000000" pitchFamily="2" charset="0"/>
                <a:ea typeface="Roboto" panose="02000000000000000000" pitchFamily="2" charset="0"/>
                <a:cs typeface="Roboto" panose="02000000000000000000" pitchFamily="2" charset="0"/>
              </a:rPr>
              <a:t>Όλα τα μέλη της κοινοπραξίας πρέπει να προσδιορίζονται στην αίτηση και να έχουν εξουσιοδοτήσει τον αιτούντα οργανισμό για την υποβολή της αίτησης.</a:t>
            </a:r>
            <a:endParaRPr lang="en-GB" sz="1400" spc="-5" dirty="0">
              <a:latin typeface="Roboto" panose="02000000000000000000" pitchFamily="2" charset="0"/>
              <a:ea typeface="Roboto" panose="02000000000000000000" pitchFamily="2" charset="0"/>
              <a:cs typeface="Roboto" panose="02000000000000000000" pitchFamily="2" charset="0"/>
            </a:endParaRPr>
          </a:p>
          <a:p>
            <a:pPr marL="299085" marR="5080" indent="-287020" algn="just">
              <a:lnSpc>
                <a:spcPct val="150000"/>
              </a:lnSpc>
              <a:spcBef>
                <a:spcPts val="105"/>
              </a:spcBef>
            </a:pPr>
            <a:endParaRPr sz="1500" dirty="0">
              <a:latin typeface="Verdana" panose="020B0604030504040204" pitchFamily="34" charset="0"/>
              <a:ea typeface="Verdana" panose="020B0604030504040204" pitchFamily="34" charset="0"/>
              <a:cs typeface="Verdana"/>
            </a:endParaRPr>
          </a:p>
        </p:txBody>
      </p:sp>
      <p:sp>
        <p:nvSpPr>
          <p:cNvPr id="5" name="TextBox 4">
            <a:extLst>
              <a:ext uri="{FF2B5EF4-FFF2-40B4-BE49-F238E27FC236}">
                <a16:creationId xmlns:a16="http://schemas.microsoft.com/office/drawing/2014/main" id="{21756FD3-298A-0E83-970D-3B9CB55CA5CD}"/>
              </a:ext>
            </a:extLst>
          </p:cNvPr>
          <p:cNvSpPr txBox="1"/>
          <p:nvPr/>
        </p:nvSpPr>
        <p:spPr>
          <a:xfrm>
            <a:off x="3276600" y="4650031"/>
            <a:ext cx="6629400" cy="1077218"/>
          </a:xfrm>
          <a:prstGeom prst="rect">
            <a:avLst/>
          </a:prstGeom>
          <a:solidFill>
            <a:srgbClr val="DAF6FA"/>
          </a:solidFill>
        </p:spPr>
        <p:txBody>
          <a:bodyPr wrap="square">
            <a:spAutoFit/>
          </a:bodyPr>
          <a:lstStyle/>
          <a:p>
            <a:pPr marL="285750" indent="-285750">
              <a:buFont typeface="Wingdings" panose="05000000000000000000" pitchFamily="2" charset="2"/>
              <a:buChar char="ü"/>
            </a:pPr>
            <a:r>
              <a:rPr lang="el-GR" sz="1600" dirty="0">
                <a:latin typeface="Roboto" panose="02000000000000000000" pitchFamily="2" charset="0"/>
                <a:ea typeface="Roboto" panose="02000000000000000000" pitchFamily="2" charset="0"/>
                <a:cs typeface="Roboto" panose="02000000000000000000" pitchFamily="2" charset="0"/>
              </a:rPr>
              <a:t>Για να επιλεγούν για διαπίστευση, οι προτάσεις πρέπει να συγκεντρώσουν </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συνολικά τουλάχιστον 60 βαθμούς.</a:t>
            </a:r>
          </a:p>
          <a:p>
            <a:pPr marL="285750" indent="-285750">
              <a:buFont typeface="Wingdings" panose="05000000000000000000" pitchFamily="2" charset="2"/>
              <a:buChar char="ü"/>
            </a:pPr>
            <a:r>
              <a:rPr lang="el-GR" sz="1600" dirty="0">
                <a:latin typeface="Roboto" panose="02000000000000000000" pitchFamily="2" charset="0"/>
                <a:ea typeface="Roboto" panose="02000000000000000000" pitchFamily="2" charset="0"/>
                <a:cs typeface="Roboto" panose="02000000000000000000" pitchFamily="2" charset="0"/>
              </a:rPr>
              <a:t>Επιπλέον, πρέπει να συγκεντρώσουν </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 το ήμισυ της μέγιστης βαθμολογίας για κάθε κριτήριο χορήγησης</a:t>
            </a:r>
            <a:r>
              <a:rPr lang="el-GR" sz="1600"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n-GB" sz="16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Table 2">
            <a:extLst>
              <a:ext uri="{FF2B5EF4-FFF2-40B4-BE49-F238E27FC236}">
                <a16:creationId xmlns:a16="http://schemas.microsoft.com/office/drawing/2014/main" id="{AC76D60E-06BE-A00A-136B-A4538207BBB8}"/>
              </a:ext>
            </a:extLst>
          </p:cNvPr>
          <p:cNvGraphicFramePr>
            <a:graphicFrameLocks noGrp="1"/>
          </p:cNvGraphicFramePr>
          <p:nvPr>
            <p:extLst>
              <p:ext uri="{D42A27DB-BD31-4B8C-83A1-F6EECF244321}">
                <p14:modId xmlns:p14="http://schemas.microsoft.com/office/powerpoint/2010/main" val="3489053530"/>
              </p:ext>
            </p:extLst>
          </p:nvPr>
        </p:nvGraphicFramePr>
        <p:xfrm>
          <a:off x="6470827" y="1812580"/>
          <a:ext cx="5117746" cy="2509520"/>
        </p:xfrm>
        <a:graphic>
          <a:graphicData uri="http://schemas.openxmlformats.org/drawingml/2006/table">
            <a:tbl>
              <a:tblPr firstRow="1" bandRow="1">
                <a:tableStyleId>{21E4AEA4-8DFA-4A89-87EB-49C32662AFE0}</a:tableStyleId>
              </a:tblPr>
              <a:tblGrid>
                <a:gridCol w="3657600">
                  <a:extLst>
                    <a:ext uri="{9D8B030D-6E8A-4147-A177-3AD203B41FA5}">
                      <a16:colId xmlns:a16="http://schemas.microsoft.com/office/drawing/2014/main" val="3313384144"/>
                    </a:ext>
                  </a:extLst>
                </a:gridCol>
                <a:gridCol w="1460146">
                  <a:extLst>
                    <a:ext uri="{9D8B030D-6E8A-4147-A177-3AD203B41FA5}">
                      <a16:colId xmlns:a16="http://schemas.microsoft.com/office/drawing/2014/main" val="2480277935"/>
                    </a:ext>
                  </a:extLst>
                </a:gridCol>
              </a:tblGrid>
              <a:tr h="370840">
                <a:tc>
                  <a:txBody>
                    <a:bodyPr/>
                    <a:lstStyle/>
                    <a:p>
                      <a:pPr algn="ctr"/>
                      <a:r>
                        <a:rPr lang="el-GR" sz="1400" dirty="0">
                          <a:latin typeface="Roboto" panose="02000000000000000000" pitchFamily="2" charset="0"/>
                          <a:ea typeface="Roboto" panose="02000000000000000000" pitchFamily="2" charset="0"/>
                          <a:cs typeface="Roboto" panose="02000000000000000000" pitchFamily="2" charset="0"/>
                        </a:rPr>
                        <a:t>Κριτήρια Χορήγησης</a:t>
                      </a:r>
                      <a:endParaRPr lang="en-US" sz="1400" dirty="0">
                        <a:latin typeface="Roboto" panose="02000000000000000000" pitchFamily="2" charset="0"/>
                        <a:ea typeface="Roboto" panose="02000000000000000000" pitchFamily="2" charset="0"/>
                        <a:cs typeface="Roboto" panose="02000000000000000000" pitchFamily="2" charset="0"/>
                      </a:endParaRPr>
                    </a:p>
                  </a:txBody>
                  <a:tcPr anchor="ctr">
                    <a:solidFill>
                      <a:srgbClr val="16A3B4"/>
                    </a:solidFill>
                  </a:tcPr>
                </a:tc>
                <a:tc>
                  <a:txBody>
                    <a:bodyPr/>
                    <a:lstStyle/>
                    <a:p>
                      <a:pPr algn="ctr"/>
                      <a:r>
                        <a:rPr lang="el-GR" sz="1400" dirty="0">
                          <a:latin typeface="Roboto" panose="02000000000000000000" pitchFamily="2" charset="0"/>
                          <a:ea typeface="Roboto" panose="02000000000000000000" pitchFamily="2" charset="0"/>
                          <a:cs typeface="Roboto" panose="02000000000000000000" pitchFamily="2" charset="0"/>
                        </a:rPr>
                        <a:t>Μέγιστη Βαθμολογία</a:t>
                      </a:r>
                      <a:endParaRPr lang="en-US" sz="1400" dirty="0">
                        <a:latin typeface="Roboto" panose="02000000000000000000" pitchFamily="2" charset="0"/>
                        <a:ea typeface="Roboto" panose="02000000000000000000" pitchFamily="2" charset="0"/>
                        <a:cs typeface="Roboto" panose="02000000000000000000" pitchFamily="2" charset="0"/>
                      </a:endParaRPr>
                    </a:p>
                  </a:txBody>
                  <a:tcPr anchor="ctr">
                    <a:solidFill>
                      <a:srgbClr val="16A3B4"/>
                    </a:solidFill>
                  </a:tcPr>
                </a:tc>
                <a:extLst>
                  <a:ext uri="{0D108BD9-81ED-4DB2-BD59-A6C34878D82A}">
                    <a16:rowId xmlns:a16="http://schemas.microsoft.com/office/drawing/2014/main" val="4152578054"/>
                  </a:ext>
                </a:extLst>
              </a:tr>
              <a:tr h="370840">
                <a:tc>
                  <a:txBody>
                    <a:bodyPr/>
                    <a:lstStyle/>
                    <a:p>
                      <a:r>
                        <a:rPr lang="el-GR" sz="1400" b="1" dirty="0">
                          <a:latin typeface="Roboto" panose="02000000000000000000" pitchFamily="2" charset="0"/>
                          <a:ea typeface="Roboto" panose="02000000000000000000" pitchFamily="2" charset="0"/>
                          <a:cs typeface="Roboto" panose="02000000000000000000" pitchFamily="2" charset="0"/>
                        </a:rPr>
                        <a:t>Συνάφεια της κοινοπραξίας </a:t>
                      </a:r>
                      <a:endParaRPr lang="en-US" sz="1400" b="1" dirty="0">
                        <a:latin typeface="Roboto" panose="02000000000000000000" pitchFamily="2" charset="0"/>
                        <a:ea typeface="Roboto" panose="02000000000000000000" pitchFamily="2" charset="0"/>
                        <a:cs typeface="Roboto" panose="02000000000000000000" pitchFamily="2" charset="0"/>
                      </a:endParaRPr>
                    </a:p>
                  </a:txBody>
                  <a:tcPr>
                    <a:solidFill>
                      <a:srgbClr val="DAF6FA"/>
                    </a:solidFill>
                  </a:tcPr>
                </a:tc>
                <a:tc>
                  <a:txBody>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30</a:t>
                      </a:r>
                    </a:p>
                  </a:txBody>
                  <a:tcPr anchor="ctr">
                    <a:solidFill>
                      <a:srgbClr val="DAF6FA"/>
                    </a:solidFill>
                  </a:tcPr>
                </a:tc>
                <a:extLst>
                  <a:ext uri="{0D108BD9-81ED-4DB2-BD59-A6C34878D82A}">
                    <a16:rowId xmlns:a16="http://schemas.microsoft.com/office/drawing/2014/main" val="2584176818"/>
                  </a:ext>
                </a:extLst>
              </a:tr>
              <a:tr h="370840">
                <a:tc>
                  <a:txBody>
                    <a:bodyPr/>
                    <a:lstStyle/>
                    <a:p>
                      <a:r>
                        <a:rPr lang="el-GR" sz="1400" b="1" dirty="0">
                          <a:latin typeface="Roboto" panose="02000000000000000000" pitchFamily="2" charset="0"/>
                          <a:ea typeface="Roboto" panose="02000000000000000000" pitchFamily="2" charset="0"/>
                          <a:cs typeface="Roboto" panose="02000000000000000000" pitchFamily="2" charset="0"/>
                        </a:rPr>
                        <a:t>Ποιότητα της σύνθεσης της κοινοπραξίας και των ρυθμίσεων συνεργασίας</a:t>
                      </a:r>
                      <a:endParaRPr lang="en-US" sz="1400" b="1" dirty="0">
                        <a:latin typeface="Roboto" panose="02000000000000000000" pitchFamily="2" charset="0"/>
                        <a:ea typeface="Roboto" panose="02000000000000000000" pitchFamily="2" charset="0"/>
                        <a:cs typeface="Roboto" panose="02000000000000000000" pitchFamily="2" charset="0"/>
                      </a:endParaRPr>
                    </a:p>
                  </a:txBody>
                  <a:tcPr>
                    <a:solidFill>
                      <a:srgbClr val="1BC8DF"/>
                    </a:solidFill>
                  </a:tcPr>
                </a:tc>
                <a:tc>
                  <a:txBody>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20</a:t>
                      </a:r>
                    </a:p>
                  </a:txBody>
                  <a:tcPr anchor="ctr">
                    <a:solidFill>
                      <a:srgbClr val="1BC8DF"/>
                    </a:solidFill>
                  </a:tcPr>
                </a:tc>
                <a:extLst>
                  <a:ext uri="{0D108BD9-81ED-4DB2-BD59-A6C34878D82A}">
                    <a16:rowId xmlns:a16="http://schemas.microsoft.com/office/drawing/2014/main" val="3454006106"/>
                  </a:ext>
                </a:extLst>
              </a:tr>
              <a:tr h="370840">
                <a:tc>
                  <a:txBody>
                    <a:bodyPr/>
                    <a:lstStyle/>
                    <a:p>
                      <a:r>
                        <a:rPr lang="el-GR" sz="1400" b="1" dirty="0">
                          <a:latin typeface="Roboto" panose="02000000000000000000" pitchFamily="2" charset="0"/>
                          <a:ea typeface="Roboto" panose="02000000000000000000" pitchFamily="2" charset="0"/>
                          <a:cs typeface="Roboto" panose="02000000000000000000" pitchFamily="2" charset="0"/>
                        </a:rPr>
                        <a:t>Ποιότητα του σχεδιασμού και της υλοποίησης των δραστηριοτήτων της κοινοπραξίας</a:t>
                      </a:r>
                      <a:endParaRPr lang="en-US" sz="1400" b="1" dirty="0">
                        <a:latin typeface="Roboto" panose="02000000000000000000" pitchFamily="2" charset="0"/>
                        <a:ea typeface="Roboto" panose="02000000000000000000" pitchFamily="2" charset="0"/>
                        <a:cs typeface="Roboto" panose="02000000000000000000" pitchFamily="2" charset="0"/>
                      </a:endParaRPr>
                    </a:p>
                  </a:txBody>
                  <a:tcPr>
                    <a:solidFill>
                      <a:srgbClr val="DAF6FA"/>
                    </a:solidFill>
                  </a:tcPr>
                </a:tc>
                <a:tc>
                  <a:txBody>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20</a:t>
                      </a:r>
                    </a:p>
                  </a:txBody>
                  <a:tcPr anchor="ctr">
                    <a:solidFill>
                      <a:srgbClr val="DAF6FA"/>
                    </a:solidFill>
                  </a:tcPr>
                </a:tc>
                <a:extLst>
                  <a:ext uri="{0D108BD9-81ED-4DB2-BD59-A6C34878D82A}">
                    <a16:rowId xmlns:a16="http://schemas.microsoft.com/office/drawing/2014/main" val="2696795651"/>
                  </a:ext>
                </a:extLst>
              </a:tr>
              <a:tr h="370840">
                <a:tc>
                  <a:txBody>
                    <a:bodyPr/>
                    <a:lstStyle/>
                    <a:p>
                      <a:r>
                        <a:rPr lang="el-GR" sz="1400" b="1" dirty="0">
                          <a:latin typeface="Roboto" panose="02000000000000000000" pitchFamily="2" charset="0"/>
                          <a:ea typeface="Roboto" panose="02000000000000000000" pitchFamily="2" charset="0"/>
                          <a:cs typeface="Roboto" panose="02000000000000000000" pitchFamily="2" charset="0"/>
                        </a:rPr>
                        <a:t>Αντίκτυπος και διάδοση</a:t>
                      </a:r>
                      <a:endParaRPr lang="en-US" sz="1400" b="1" dirty="0">
                        <a:latin typeface="Roboto" panose="02000000000000000000" pitchFamily="2" charset="0"/>
                        <a:ea typeface="Roboto" panose="02000000000000000000" pitchFamily="2" charset="0"/>
                        <a:cs typeface="Roboto" panose="02000000000000000000" pitchFamily="2" charset="0"/>
                      </a:endParaRPr>
                    </a:p>
                  </a:txBody>
                  <a:tcPr>
                    <a:solidFill>
                      <a:srgbClr val="1BC8DF"/>
                    </a:solidFill>
                  </a:tcPr>
                </a:tc>
                <a:tc>
                  <a:txBody>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30</a:t>
                      </a:r>
                    </a:p>
                  </a:txBody>
                  <a:tcPr anchor="ctr">
                    <a:solidFill>
                      <a:srgbClr val="1BC8DF"/>
                    </a:solidFill>
                  </a:tcPr>
                </a:tc>
                <a:extLst>
                  <a:ext uri="{0D108BD9-81ED-4DB2-BD59-A6C34878D82A}">
                    <a16:rowId xmlns:a16="http://schemas.microsoft.com/office/drawing/2014/main" val="3385722051"/>
                  </a:ext>
                </a:extLst>
              </a:tr>
            </a:tbl>
          </a:graphicData>
        </a:graphic>
      </p:graphicFrame>
    </p:spTree>
    <p:extLst>
      <p:ext uri="{BB962C8B-B14F-4D97-AF65-F5344CB8AC3E}">
        <p14:creationId xmlns:p14="http://schemas.microsoft.com/office/powerpoint/2010/main" val="36210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803C-52A9-6105-136B-9728846E03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3969FE9-A41E-9120-791C-B669D34E81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2183C44-687B-1299-B6E6-E162BA55E1FF}"/>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l-GR"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grpSp>
        <p:nvGrpSpPr>
          <p:cNvPr id="2" name="Group 1">
            <a:extLst>
              <a:ext uri="{FF2B5EF4-FFF2-40B4-BE49-F238E27FC236}">
                <a16:creationId xmlns:a16="http://schemas.microsoft.com/office/drawing/2014/main" id="{0C05625C-CC07-56A8-F09D-75DA8CE8DD8F}"/>
              </a:ext>
            </a:extLst>
          </p:cNvPr>
          <p:cNvGrpSpPr/>
          <p:nvPr/>
        </p:nvGrpSpPr>
        <p:grpSpPr>
          <a:xfrm>
            <a:off x="2595946" y="1634950"/>
            <a:ext cx="7000108" cy="2721325"/>
            <a:chOff x="6520617" y="408223"/>
            <a:chExt cx="2963916" cy="1818785"/>
          </a:xfrm>
          <a:solidFill>
            <a:srgbClr val="00B050"/>
          </a:solidFill>
        </p:grpSpPr>
        <p:sp>
          <p:nvSpPr>
            <p:cNvPr id="3" name="Rectangle 2">
              <a:extLst>
                <a:ext uri="{FF2B5EF4-FFF2-40B4-BE49-F238E27FC236}">
                  <a16:creationId xmlns:a16="http://schemas.microsoft.com/office/drawing/2014/main" id="{41149909-735C-292B-62B6-2374B849EF1D}"/>
                </a:ext>
              </a:extLst>
            </p:cNvPr>
            <p:cNvSpPr/>
            <p:nvPr/>
          </p:nvSpPr>
          <p:spPr>
            <a:xfrm>
              <a:off x="6520617" y="448658"/>
              <a:ext cx="2963916" cy="1778350"/>
            </a:xfrm>
            <a:prstGeom prst="rect">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F9F36D54-BCF6-C1AD-890A-36EED05101FB}"/>
                </a:ext>
              </a:extLst>
            </p:cNvPr>
            <p:cNvSpPr txBox="1"/>
            <p:nvPr/>
          </p:nvSpPr>
          <p:spPr>
            <a:xfrm>
              <a:off x="6520617" y="408223"/>
              <a:ext cx="2963916" cy="17783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3. ΚA131: Διεθνής Εξερχόμενη Κινητικότητα στηριζόμενη από κονδύλια εσωτερικής πολιτικής</a:t>
              </a:r>
            </a:p>
          </p:txBody>
        </p:sp>
      </p:grpSp>
    </p:spTree>
    <p:extLst>
      <p:ext uri="{BB962C8B-B14F-4D97-AF65-F5344CB8AC3E}">
        <p14:creationId xmlns:p14="http://schemas.microsoft.com/office/powerpoint/2010/main" val="373212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E90D-D879-B8B2-12DF-68B92E56E28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074806C-7C0A-64CA-12BC-0110709767C2}"/>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4B61B5D-1078-B607-EE82-30F651D839F7}"/>
              </a:ext>
            </a:extLst>
          </p:cNvPr>
          <p:cNvSpPr>
            <a:spLocks noGrp="1"/>
          </p:cNvSpPr>
          <p:nvPr>
            <p:ph type="title"/>
          </p:nvPr>
        </p:nvSpPr>
        <p:spPr>
          <a:xfrm>
            <a:off x="1039445" y="609600"/>
            <a:ext cx="10515600" cy="1325563"/>
          </a:xfrm>
        </p:spPr>
        <p:txBody>
          <a:bodyPr>
            <a:noAutofit/>
          </a:bodyPr>
          <a:lstStyle/>
          <a:p>
            <a:r>
              <a:rPr lang="el-GR" sz="2600" b="1" dirty="0">
                <a:latin typeface="Roboto" panose="02000000000000000000" pitchFamily="2" charset="0"/>
                <a:ea typeface="Roboto" panose="02000000000000000000" pitchFamily="2" charset="0"/>
              </a:rPr>
              <a:t>Γενικές Αρχές για </a:t>
            </a:r>
            <a:r>
              <a:rPr lang="en-US" sz="2600" b="1" dirty="0">
                <a:latin typeface="Roboto" panose="02000000000000000000" pitchFamily="2" charset="0"/>
                <a:ea typeface="Roboto" panose="02000000000000000000" pitchFamily="2" charset="0"/>
              </a:rPr>
              <a:t>SMSs </a:t>
            </a:r>
            <a:r>
              <a:rPr lang="el-GR" sz="2600" b="1" dirty="0">
                <a:latin typeface="Roboto" panose="02000000000000000000" pitchFamily="2" charset="0"/>
                <a:ea typeface="Roboto" panose="02000000000000000000" pitchFamily="2" charset="0"/>
              </a:rPr>
              <a:t>και </a:t>
            </a:r>
            <a:r>
              <a:rPr lang="en-US" sz="2600" b="1" dirty="0">
                <a:latin typeface="Roboto" panose="02000000000000000000" pitchFamily="2" charset="0"/>
                <a:ea typeface="Roboto" panose="02000000000000000000" pitchFamily="2" charset="0"/>
              </a:rPr>
              <a:t>SMPs</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139DDF25-C94A-1CC1-4179-CE8198A379C8}"/>
              </a:ext>
            </a:extLst>
          </p:cNvPr>
          <p:cNvSpPr>
            <a:spLocks noGrp="1"/>
          </p:cNvSpPr>
          <p:nvPr>
            <p:ph sz="half" idx="2"/>
          </p:nvPr>
        </p:nvSpPr>
        <p:spPr>
          <a:xfrm>
            <a:off x="5205947" y="1794443"/>
            <a:ext cx="6349098" cy="3371469"/>
          </a:xfrm>
        </p:spPr>
        <p:txBody>
          <a:bodyPr>
            <a:normAutofit fontScale="25000" lnSpcReduction="20000"/>
          </a:bodyPr>
          <a:lstStyle/>
          <a:p>
            <a:pPr marL="355600" marR="454659" indent="-342900" algn="just">
              <a:lnSpc>
                <a:spcPts val="2210"/>
              </a:lnSpc>
              <a:spcBef>
                <a:spcPts val="335"/>
              </a:spcBef>
              <a:buFont typeface="Wingdings" panose="05000000000000000000" pitchFamily="2" charset="2"/>
              <a:buChar char="q"/>
            </a:pPr>
            <a:r>
              <a:rPr lang="el-GR" sz="5600" b="1" spc="-10" dirty="0">
                <a:latin typeface="Roboto" panose="02000000000000000000" pitchFamily="2" charset="0"/>
                <a:ea typeface="Roboto" panose="02000000000000000000" pitchFamily="2" charset="0"/>
                <a:cs typeface="Roboto" panose="02000000000000000000" pitchFamily="2" charset="0"/>
              </a:rPr>
              <a:t>Πού Πραγματοποιούνται: </a:t>
            </a:r>
          </a:p>
          <a:p>
            <a:pPr marL="812800" marR="454659" lvl="1" indent="-342900" algn="just">
              <a:lnSpc>
                <a:spcPts val="2210"/>
              </a:lnSpc>
              <a:spcBef>
                <a:spcPts val="335"/>
              </a:spcBef>
              <a:buFont typeface="Wingdings" panose="05000000000000000000" pitchFamily="2" charset="2"/>
              <a:buChar char="ü"/>
            </a:pPr>
            <a:r>
              <a:rPr lang="el-GR" sz="5600" spc="-10" dirty="0">
                <a:latin typeface="Roboto" panose="02000000000000000000" pitchFamily="2" charset="0"/>
                <a:ea typeface="Roboto" panose="02000000000000000000" pitchFamily="2" charset="0"/>
                <a:cs typeface="Roboto" panose="02000000000000000000" pitchFamily="2" charset="0"/>
              </a:rPr>
              <a:t>Σε ΙΤΕ που εδρεύουν σε Χώρες-Μέλη ή Τρίτες Χώρες συνδεδεμένες με το Πρόγραμμα που κατέχουν το ECHE ή σε ΙΤΕ που εδρεύουν σε Τρίτες Χώρες μη συνδεδεμένες με το Πρόγραμμα, είναι αναγνωρισμένοι  από την εκάστοτε αρμόδια αρχή και έχουν υπογράψει διμερή Συμφωνία με το ΙΤΕ αποστολής </a:t>
            </a:r>
          </a:p>
          <a:p>
            <a:pPr marL="812800" marR="454659" lvl="1" indent="-342900" algn="just">
              <a:lnSpc>
                <a:spcPts val="2210"/>
              </a:lnSpc>
              <a:spcBef>
                <a:spcPts val="335"/>
              </a:spcBef>
              <a:buFont typeface="Wingdings" panose="05000000000000000000" pitchFamily="2" charset="2"/>
              <a:buChar char="ü"/>
            </a:pPr>
            <a:r>
              <a:rPr lang="el-GR" sz="5600" spc="-10" dirty="0">
                <a:latin typeface="Roboto" panose="02000000000000000000" pitchFamily="2" charset="0"/>
                <a:ea typeface="Roboto" panose="02000000000000000000" pitchFamily="2" charset="0"/>
                <a:cs typeface="Roboto" panose="02000000000000000000" pitchFamily="2" charset="0"/>
              </a:rPr>
              <a:t>Σε Δημόσιες ή Ιδιωτικές Επιχειρήσεις, Δημόσιους φορείς, Κοινωνικούς εταίρους, Ερευνητικά ινστιτούτα</a:t>
            </a:r>
            <a:r>
              <a:rPr lang="en-GB" sz="5600" spc="-10" dirty="0">
                <a:latin typeface="Roboto" panose="02000000000000000000" pitchFamily="2" charset="0"/>
                <a:ea typeface="Roboto" panose="02000000000000000000" pitchFamily="2" charset="0"/>
                <a:cs typeface="Roboto" panose="02000000000000000000" pitchFamily="2" charset="0"/>
              </a:rPr>
              <a:t> (“research assistantships for students and doctoral candidates”)</a:t>
            </a:r>
            <a:r>
              <a:rPr lang="el-GR" sz="5600" spc="-10" dirty="0">
                <a:latin typeface="Roboto" panose="02000000000000000000" pitchFamily="2" charset="0"/>
                <a:ea typeface="Roboto" panose="02000000000000000000" pitchFamily="2" charset="0"/>
                <a:cs typeface="Roboto" panose="02000000000000000000" pitchFamily="2" charset="0"/>
              </a:rPr>
              <a:t>, Σχολεία και Εκπαιδευτικά Κέντρα (</a:t>
            </a:r>
            <a:r>
              <a:rPr lang="en-GB" sz="5600" spc="-10" dirty="0">
                <a:latin typeface="Roboto" panose="02000000000000000000" pitchFamily="2" charset="0"/>
                <a:ea typeface="Roboto" panose="02000000000000000000" pitchFamily="2" charset="0"/>
                <a:cs typeface="Roboto" panose="02000000000000000000" pitchFamily="2" charset="0"/>
              </a:rPr>
              <a:t>“teaching assistantships for student teachers”)</a:t>
            </a:r>
            <a:endParaRPr lang="el-GR" sz="56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5600" dirty="0">
                <a:latin typeface="Roboto" panose="02000000000000000000" pitchFamily="2" charset="0"/>
                <a:ea typeface="Roboto" panose="02000000000000000000" pitchFamily="2" charset="0"/>
                <a:cs typeface="Roboto" panose="02000000000000000000" pitchFamily="2" charset="0"/>
              </a:rPr>
              <a:t>Οι φοιτητές </a:t>
            </a:r>
            <a:r>
              <a:rPr lang="el-GR" sz="5600" b="1" u="sng" dirty="0">
                <a:solidFill>
                  <a:srgbClr val="FF0000"/>
                </a:solidFill>
                <a:latin typeface="Roboto" panose="02000000000000000000" pitchFamily="2" charset="0"/>
                <a:ea typeface="Roboto" panose="02000000000000000000" pitchFamily="2" charset="0"/>
                <a:cs typeface="Roboto" panose="02000000000000000000" pitchFamily="2" charset="0"/>
              </a:rPr>
              <a:t>δεν</a:t>
            </a:r>
            <a:r>
              <a:rPr lang="el-GR" sz="5600" dirty="0">
                <a:latin typeface="Roboto" panose="02000000000000000000" pitchFamily="2" charset="0"/>
                <a:ea typeface="Roboto" panose="02000000000000000000" pitchFamily="2" charset="0"/>
                <a:cs typeface="Roboto" panose="02000000000000000000" pitchFamily="2" charset="0"/>
              </a:rPr>
              <a:t> μπορούν να υλοποιήσουν κινητικότητες εντός της χώρας όπου εδρεύει το ΙΤΕ στο οποίο είναι εγγεγραμμένοι ή προς την χώρα διαμονής τους</a:t>
            </a:r>
            <a:r>
              <a:rPr lang="en-GB" sz="5600" dirty="0">
                <a:latin typeface="Roboto" panose="02000000000000000000" pitchFamily="2" charset="0"/>
                <a:ea typeface="Roboto" panose="02000000000000000000" pitchFamily="2" charset="0"/>
                <a:cs typeface="Roboto" panose="02000000000000000000" pitchFamily="2" charset="0"/>
              </a:rPr>
              <a:t> </a:t>
            </a:r>
            <a:r>
              <a:rPr lang="el-GR" sz="5600" dirty="0">
                <a:latin typeface="Roboto" panose="02000000000000000000" pitchFamily="2" charset="0"/>
                <a:ea typeface="Roboto" panose="02000000000000000000" pitchFamily="2" charset="0"/>
                <a:cs typeface="Roboto" panose="02000000000000000000" pitchFamily="2" charset="0"/>
              </a:rPr>
              <a:t>κατά την περίοδο των σπουδών τους</a:t>
            </a:r>
          </a:p>
          <a:p>
            <a:pPr marL="812800" marR="454659" lvl="1" indent="-342900" algn="just">
              <a:lnSpc>
                <a:spcPts val="2210"/>
              </a:lnSpc>
              <a:spcBef>
                <a:spcPts val="335"/>
              </a:spcBef>
              <a:buFont typeface="Wingdings" panose="05000000000000000000" pitchFamily="2" charset="2"/>
              <a:buChar char="ü"/>
            </a:pPr>
            <a:endParaRPr lang="el-GR" sz="2900" spc="-10" dirty="0">
              <a:latin typeface="Roboto" panose="02000000000000000000" pitchFamily="2" charset="0"/>
              <a:ea typeface="Roboto" panose="02000000000000000000" pitchFamily="2" charset="0"/>
              <a:cs typeface="Roboto" panose="02000000000000000000" pitchFamily="2" charset="0"/>
            </a:endParaRPr>
          </a:p>
          <a:p>
            <a:endParaRPr lang="en-US" sz="1500" dirty="0">
              <a:latin typeface="Roboto" panose="02000000000000000000" pitchFamily="2" charset="0"/>
              <a:ea typeface="Roboto" panose="02000000000000000000" pitchFamily="2" charset="0"/>
              <a:cs typeface="Roboto" panose="02000000000000000000" pitchFamily="2" charset="0"/>
            </a:endParaRPr>
          </a:p>
        </p:txBody>
      </p:sp>
      <p:grpSp>
        <p:nvGrpSpPr>
          <p:cNvPr id="3" name="Group 2">
            <a:extLst>
              <a:ext uri="{FF2B5EF4-FFF2-40B4-BE49-F238E27FC236}">
                <a16:creationId xmlns:a16="http://schemas.microsoft.com/office/drawing/2014/main" id="{50EBD2AB-A0E8-D1B3-EAB2-97C82B56C2DE}"/>
              </a:ext>
            </a:extLst>
          </p:cNvPr>
          <p:cNvGrpSpPr/>
          <p:nvPr/>
        </p:nvGrpSpPr>
        <p:grpSpPr>
          <a:xfrm>
            <a:off x="636955" y="1600200"/>
            <a:ext cx="4480516" cy="3979088"/>
            <a:chOff x="3847809" y="2383836"/>
            <a:chExt cx="1811807" cy="1811807"/>
          </a:xfrm>
        </p:grpSpPr>
        <p:sp>
          <p:nvSpPr>
            <p:cNvPr id="5" name="Rectangle: Rounded Corners 4">
              <a:extLst>
                <a:ext uri="{FF2B5EF4-FFF2-40B4-BE49-F238E27FC236}">
                  <a16:creationId xmlns:a16="http://schemas.microsoft.com/office/drawing/2014/main" id="{A32370DE-9D2D-44EA-1B82-FF0707677318}"/>
                </a:ext>
              </a:extLst>
            </p:cNvPr>
            <p:cNvSpPr/>
            <p:nvPr/>
          </p:nvSpPr>
          <p:spPr>
            <a:xfrm>
              <a:off x="3847809" y="2383836"/>
              <a:ext cx="1811807" cy="1811807"/>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 name="Rectangle: Rounded Corners 4">
              <a:extLst>
                <a:ext uri="{FF2B5EF4-FFF2-40B4-BE49-F238E27FC236}">
                  <a16:creationId xmlns:a16="http://schemas.microsoft.com/office/drawing/2014/main" id="{8FCD4E5D-B3C3-ECC5-278C-E9A3BAAB9748}"/>
                </a:ext>
              </a:extLst>
            </p:cNvPr>
            <p:cNvSpPr txBox="1"/>
            <p:nvPr/>
          </p:nvSpPr>
          <p:spPr>
            <a:xfrm>
              <a:off x="3936254" y="2472281"/>
              <a:ext cx="1634917" cy="163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55600" marR="10795" indent="-342900" algn="just">
                <a:lnSpc>
                  <a:spcPts val="1620"/>
                </a:lnSpc>
                <a:spcBef>
                  <a:spcPts val="305"/>
                </a:spcBef>
                <a:buFont typeface="Wingdings" panose="05000000000000000000" pitchFamily="2" charset="2"/>
                <a:buChar char="q"/>
              </a:pP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Συνολική διάρκεια κινητικότητας</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355600" marR="10795" lvl="1" indent="-342900" algn="just">
                <a:lnSpc>
                  <a:spcPts val="1710"/>
                </a:lnSpc>
                <a:spcBef>
                  <a:spcPts val="1000"/>
                </a:spcBef>
                <a:buFont typeface="Wingdings" panose="05000000000000000000" pitchFamily="2" charset="2"/>
                <a:buChar char="ü"/>
              </a:pPr>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Μέχρι και 12 μήνες, για κάθε κύκλο σπουδών </a:t>
              </a:r>
            </a:p>
            <a:p>
              <a:pPr marL="355600" marR="10795" lvl="1" indent="-342900" algn="just">
                <a:lnSpc>
                  <a:spcPts val="1710"/>
                </a:lnSpc>
                <a:spcBef>
                  <a:spcPts val="1000"/>
                </a:spcBef>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Για προγράμματα σπουδών ενός κύκλου (π.χ. προγράμματα ιατρικής), η ανώτατη συνολική διάρκεια περιόδων κινητικότητας ανέρχεται στους 24  μήνες (12 μήνες, ανά ροή)</a:t>
              </a:r>
            </a:p>
            <a:p>
              <a:pPr marL="355600" marR="10795" lvl="1" indent="-342900" algn="just">
                <a:lnSpc>
                  <a:spcPts val="1710"/>
                </a:lnSpc>
                <a:spcBef>
                  <a:spcPts val="1000"/>
                </a:spcBef>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Η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υποβολή</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ενδιαφέροντος</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20"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επιλογή</a:t>
              </a:r>
              <a:r>
                <a:rPr lang="el-GR" sz="1400" spc="-2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των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νέων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αποφοίτων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πραγματοποιείται </a:t>
              </a:r>
              <a:r>
                <a:rPr lang="el-GR" sz="1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ΠΡΙΝ την ολοκλήρωση </a:t>
              </a:r>
              <a:r>
                <a:rPr lang="el-GR" sz="1400" b="1" i="1" u="sng" spc="-39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a:t>
              </a:r>
              <a:r>
                <a:rPr lang="el-GR" sz="1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i="1" u="sng" dirty="0">
                  <a:solidFill>
                    <a:srgbClr val="FF0000"/>
                  </a:solidFill>
                  <a:latin typeface="Roboto" panose="02000000000000000000" pitchFamily="2" charset="0"/>
                  <a:ea typeface="Roboto" panose="02000000000000000000" pitchFamily="2" charset="0"/>
                  <a:cs typeface="Roboto" panose="02000000000000000000" pitchFamily="2" charset="0"/>
                </a:rPr>
                <a:t>σπουδών</a:t>
              </a:r>
              <a:r>
                <a:rPr lang="el-GR" sz="1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i="1" u="sng" dirty="0">
                  <a:solidFill>
                    <a:srgbClr val="FF0000"/>
                  </a:solidFill>
                  <a:latin typeface="Roboto" panose="02000000000000000000" pitchFamily="2" charset="0"/>
                  <a:ea typeface="Roboto" panose="02000000000000000000" pitchFamily="2" charset="0"/>
                  <a:cs typeface="Roboto" panose="02000000000000000000" pitchFamily="2" charset="0"/>
                </a:rPr>
                <a:t>τους</a:t>
              </a:r>
              <a:r>
                <a:rPr lang="el-GR" sz="14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ενώ μπορούν</a:t>
              </a:r>
              <a:r>
                <a:rPr lang="el-GR" sz="1400" spc="2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να</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ολοκληρώσουν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την</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περίοδο τοποθέτησης </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εντός</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12</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20" dirty="0">
                  <a:solidFill>
                    <a:srgbClr val="FF0000"/>
                  </a:solidFill>
                  <a:latin typeface="Roboto" panose="02000000000000000000" pitchFamily="2" charset="0"/>
                  <a:ea typeface="Roboto" panose="02000000000000000000" pitchFamily="2" charset="0"/>
                  <a:cs typeface="Roboto" panose="02000000000000000000" pitchFamily="2" charset="0"/>
                </a:rPr>
                <a:t>μηνών</a:t>
              </a:r>
              <a:r>
                <a:rPr lang="el-GR" sz="1400" b="1" u="sng"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15" dirty="0">
                  <a:solidFill>
                    <a:srgbClr val="FF0000"/>
                  </a:solidFill>
                  <a:latin typeface="Roboto" panose="02000000000000000000" pitchFamily="2" charset="0"/>
                  <a:ea typeface="Roboto" panose="02000000000000000000" pitchFamily="2" charset="0"/>
                  <a:cs typeface="Roboto" panose="02000000000000000000" pitchFamily="2" charset="0"/>
                </a:rPr>
                <a:t>την</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αποφοίτησή</a:t>
              </a:r>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τους</a:t>
              </a:r>
              <a:r>
                <a:rPr lang="el-GR" sz="1400" spc="-5"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grpSp>
    </p:spTree>
    <p:extLst>
      <p:ext uri="{BB962C8B-B14F-4D97-AF65-F5344CB8AC3E}">
        <p14:creationId xmlns:p14="http://schemas.microsoft.com/office/powerpoint/2010/main" val="396822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8DC0-756F-BC4C-6817-0C2FE8188DBF}"/>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D560EC3-711A-3284-B858-FC4F57CB6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2593E-D3B3-7FC3-2C47-4345A8CA8639}"/>
              </a:ext>
            </a:extLst>
          </p:cNvPr>
          <p:cNvSpPr>
            <a:spLocks noGrp="1"/>
          </p:cNvSpPr>
          <p:nvPr>
            <p:ph type="title"/>
          </p:nvPr>
        </p:nvSpPr>
        <p:spPr>
          <a:xfrm>
            <a:off x="975413" y="990600"/>
            <a:ext cx="6267548"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SMSs/SMPs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914AB0D6-8890-EA7B-B74E-839C88982050}"/>
              </a:ext>
            </a:extLst>
          </p:cNvPr>
          <p:cNvGraphicFramePr>
            <a:graphicFrameLocks noGrp="1"/>
          </p:cNvGraphicFramePr>
          <p:nvPr>
            <p:extLst>
              <p:ext uri="{D42A27DB-BD31-4B8C-83A1-F6EECF244321}">
                <p14:modId xmlns:p14="http://schemas.microsoft.com/office/powerpoint/2010/main" val="3182111414"/>
              </p:ext>
            </p:extLst>
          </p:nvPr>
        </p:nvGraphicFramePr>
        <p:xfrm>
          <a:off x="1374886" y="1720630"/>
          <a:ext cx="6866579" cy="483257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959306">
                  <a:extLst>
                    <a:ext uri="{9D8B030D-6E8A-4147-A177-3AD203B41FA5}">
                      <a16:colId xmlns:a16="http://schemas.microsoft.com/office/drawing/2014/main" val="20000"/>
                    </a:ext>
                  </a:extLst>
                </a:gridCol>
                <a:gridCol w="3907273">
                  <a:extLst>
                    <a:ext uri="{9D8B030D-6E8A-4147-A177-3AD203B41FA5}">
                      <a16:colId xmlns:a16="http://schemas.microsoft.com/office/drawing/2014/main" val="20001"/>
                    </a:ext>
                  </a:extLst>
                </a:gridCol>
              </a:tblGrid>
              <a:tr h="475492">
                <a:tc gridSpan="2">
                  <a:txBody>
                    <a:bodyPr/>
                    <a:lstStyle/>
                    <a:p>
                      <a:pPr marL="439420" algn="ctr">
                        <a:lnSpc>
                          <a:spcPct val="100000"/>
                        </a:lnSpc>
                      </a:pPr>
                      <a:endParaRPr lang="en-GB" sz="1400" b="0" spc="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439420" algn="ctr">
                        <a:lnSpc>
                          <a:spcPct val="100000"/>
                        </a:lnSpc>
                      </a:pPr>
                      <a:r>
                        <a:rPr sz="1400" b="1" spc="-5" dirty="0" err="1">
                          <a:solidFill>
                            <a:srgbClr val="FFFFFF"/>
                          </a:solidFill>
                          <a:latin typeface="Roboto" panose="02000000000000000000" pitchFamily="2" charset="0"/>
                          <a:ea typeface="Roboto" panose="02000000000000000000" pitchFamily="2" charset="0"/>
                          <a:cs typeface="Roboto" panose="02000000000000000000" pitchFamily="2" charset="0"/>
                        </a:rPr>
                        <a:t>Φοιτητές</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/τριες</a:t>
                      </a:r>
                      <a:r>
                        <a:rPr sz="14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/Νέοι</a:t>
                      </a:r>
                      <a:r>
                        <a:rPr sz="14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Απόφοιτοι/τες</a:t>
                      </a:r>
                      <a:r>
                        <a:rPr sz="1400" b="1" spc="25"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dirty="0">
                          <a:solidFill>
                            <a:srgbClr val="FFFFFF"/>
                          </a:solidFill>
                          <a:latin typeface="Roboto" panose="02000000000000000000" pitchFamily="2" charset="0"/>
                          <a:ea typeface="Roboto" panose="02000000000000000000" pitchFamily="2" charset="0"/>
                          <a:cs typeface="Roboto" panose="02000000000000000000" pitchFamily="2" charset="0"/>
                        </a:rPr>
                        <a:t>όλων των</a:t>
                      </a:r>
                      <a:r>
                        <a:rPr sz="14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κύκλων</a:t>
                      </a:r>
                      <a:endParaRPr sz="1400" b="1"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26432">
                <a:tc>
                  <a:txBody>
                    <a:bodyPr/>
                    <a:lstStyle/>
                    <a:p>
                      <a:pPr marL="770255">
                        <a:lnSpc>
                          <a:spcPct val="100000"/>
                        </a:lnSpc>
                        <a:spcBef>
                          <a:spcPts val="785"/>
                        </a:spcBef>
                      </a:pPr>
                      <a:r>
                        <a:rPr sz="14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Διάρκεια</a:t>
                      </a:r>
                      <a:r>
                        <a:rPr sz="1400" b="1" spc="-5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Φυσικής</a:t>
                      </a:r>
                      <a:r>
                        <a:rPr sz="1400" b="1" spc="-45" dirty="0">
                          <a:latin typeface="Roboto" panose="02000000000000000000" pitchFamily="2" charset="0"/>
                          <a:ea typeface="Roboto" panose="02000000000000000000" pitchFamily="2" charset="0"/>
                          <a:cs typeface="Roboto" panose="02000000000000000000" pitchFamily="2" charset="0"/>
                        </a:rPr>
                        <a:t> </a:t>
                      </a:r>
                      <a:r>
                        <a:rPr sz="1400" b="1" spc="-10" dirty="0">
                          <a:latin typeface="Roboto" panose="02000000000000000000" pitchFamily="2" charset="0"/>
                          <a:ea typeface="Roboto" panose="02000000000000000000" pitchFamily="2" charset="0"/>
                          <a:cs typeface="Roboto" panose="02000000000000000000" pitchFamily="2" charset="0"/>
                        </a:rPr>
                        <a:t>Κινητικότητας</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562156">
                <a:tc>
                  <a:txBody>
                    <a:bodyPr/>
                    <a:lstStyle/>
                    <a:p>
                      <a:pPr marL="92075">
                        <a:lnSpc>
                          <a:spcPct val="100000"/>
                        </a:lnSpc>
                        <a:spcBef>
                          <a:spcPts val="785"/>
                        </a:spcBef>
                      </a:pPr>
                      <a:r>
                        <a:rPr sz="1400" spc="-5" dirty="0">
                          <a:latin typeface="Roboto" panose="02000000000000000000" pitchFamily="2" charset="0"/>
                          <a:ea typeface="Roboto" panose="02000000000000000000" pitchFamily="2" charset="0"/>
                          <a:cs typeface="Roboto" panose="02000000000000000000" pitchFamily="2" charset="0"/>
                        </a:rPr>
                        <a:t>1.</a:t>
                      </a:r>
                      <a:r>
                        <a:rPr sz="1400" spc="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Συμμετοχή</a:t>
                      </a:r>
                      <a:r>
                        <a:rPr sz="1400" spc="3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για</a:t>
                      </a:r>
                      <a:r>
                        <a:rPr sz="1400" spc="1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Σπουδές</a:t>
                      </a:r>
                      <a:endParaRPr sz="1400" dirty="0">
                        <a:latin typeface="Roboto" panose="02000000000000000000" pitchFamily="2" charset="0"/>
                        <a:ea typeface="Roboto" panose="02000000000000000000" pitchFamily="2" charset="0"/>
                        <a:cs typeface="Roboto" panose="02000000000000000000" pitchFamily="2" charset="0"/>
                      </a:endParaRPr>
                    </a:p>
                    <a:p>
                      <a:pPr marL="92075">
                        <a:lnSpc>
                          <a:spcPct val="100000"/>
                        </a:lnSpc>
                      </a:pPr>
                      <a:r>
                        <a:rPr sz="14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endParaRPr lang="el-GR" sz="1400" b="1" spc="-10"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 </a:t>
                      </a:r>
                      <a:r>
                        <a:rPr sz="1400" b="1" spc="-10" dirty="0">
                          <a:latin typeface="Roboto" panose="02000000000000000000" pitchFamily="2" charset="0"/>
                          <a:ea typeface="Roboto" panose="02000000000000000000" pitchFamily="2" charset="0"/>
                          <a:cs typeface="Roboto" panose="02000000000000000000" pitchFamily="2" charset="0"/>
                        </a:rPr>
                        <a:t>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ή</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5-30</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ημέρες</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αν</a:t>
                      </a:r>
                      <a:r>
                        <a:rPr sz="1400" spc="10" dirty="0">
                          <a:latin typeface="Roboto" panose="02000000000000000000" pitchFamily="2" charset="0"/>
                          <a:ea typeface="Roboto" panose="02000000000000000000" pitchFamily="2" charset="0"/>
                          <a:cs typeface="Roboto" panose="02000000000000000000" pitchFamily="2" charset="0"/>
                        </a:rPr>
                        <a:t> </a:t>
                      </a:r>
                      <a:r>
                        <a:rPr lang="en-US" sz="1400" spc="-15" dirty="0">
                          <a:latin typeface="Roboto" panose="02000000000000000000" pitchFamily="2" charset="0"/>
                          <a:ea typeface="Roboto" panose="02000000000000000000" pitchFamily="2" charset="0"/>
                          <a:cs typeface="Roboto" panose="02000000000000000000" pitchFamily="2" charset="0"/>
                        </a:rPr>
                        <a:t>Fewer</a:t>
                      </a:r>
                      <a:r>
                        <a:rPr lang="en-US" sz="1400" spc="0" dirty="0">
                          <a:latin typeface="Roboto" panose="02000000000000000000" pitchFamily="2" charset="0"/>
                          <a:ea typeface="Roboto" panose="02000000000000000000" pitchFamily="2" charset="0"/>
                          <a:cs typeface="Roboto" panose="02000000000000000000" pitchFamily="2" charset="0"/>
                        </a:rPr>
                        <a:t> </a:t>
                      </a:r>
                      <a:r>
                        <a:rPr lang="en-US" sz="1400" spc="-10" dirty="0">
                          <a:latin typeface="Roboto" panose="02000000000000000000" pitchFamily="2" charset="0"/>
                          <a:ea typeface="Roboto" panose="02000000000000000000" pitchFamily="2" charset="0"/>
                          <a:cs typeface="Roboto" panose="02000000000000000000" pitchFamily="2" charset="0"/>
                        </a:rPr>
                        <a:t>Op</a:t>
                      </a:r>
                      <a:r>
                        <a:rPr sz="1400" spc="-10" dirty="0">
                          <a:latin typeface="Roboto" panose="02000000000000000000" pitchFamily="2" charset="0"/>
                          <a:ea typeface="Roboto" panose="02000000000000000000" pitchFamily="2" charset="0"/>
                          <a:cs typeface="Roboto" panose="02000000000000000000" pitchFamily="2" charset="0"/>
                        </a:rPr>
                        <a:t>.</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971039">
                <a:tc>
                  <a:txBody>
                    <a:bodyPr/>
                    <a:lstStyle/>
                    <a:p>
                      <a:pPr marL="92075" marR="347345">
                        <a:lnSpc>
                          <a:spcPct val="100000"/>
                        </a:lnSpc>
                        <a:spcBef>
                          <a:spcPts val="785"/>
                        </a:spcBef>
                      </a:pPr>
                      <a:r>
                        <a:rPr sz="1400" spc="-5" dirty="0">
                          <a:latin typeface="Roboto" panose="02000000000000000000" pitchFamily="2" charset="0"/>
                          <a:ea typeface="Roboto" panose="02000000000000000000" pitchFamily="2" charset="0"/>
                          <a:cs typeface="Roboto" panose="02000000000000000000" pitchFamily="2" charset="0"/>
                        </a:rPr>
                        <a:t>2.</a:t>
                      </a:r>
                      <a:r>
                        <a:rPr sz="140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Συμμετοχή</a:t>
                      </a:r>
                      <a:r>
                        <a:rPr sz="1400"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για</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Πρακτική </a:t>
                      </a:r>
                      <a:r>
                        <a:rPr sz="1400" spc="-44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Άσκηση</a:t>
                      </a:r>
                      <a:r>
                        <a:rPr sz="1400" spc="30" dirty="0">
                          <a:latin typeface="Roboto" panose="02000000000000000000" pitchFamily="2" charset="0"/>
                          <a:ea typeface="Roboto" panose="02000000000000000000" pitchFamily="2" charset="0"/>
                          <a:cs typeface="Roboto" panose="02000000000000000000" pitchFamily="2" charset="0"/>
                        </a:rPr>
                        <a:t> </a:t>
                      </a:r>
                      <a:r>
                        <a:rPr sz="14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r>
                        <a:rPr lang="en-GB" sz="14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400" b="0" spc="-10" dirty="0">
                          <a:solidFill>
                            <a:schemeClr val="tx1"/>
                          </a:solidFill>
                          <a:latin typeface="Roboto" panose="02000000000000000000" pitchFamily="2" charset="0"/>
                          <a:ea typeface="Roboto" panose="02000000000000000000" pitchFamily="2" charset="0"/>
                          <a:cs typeface="Roboto" panose="02000000000000000000" pitchFamily="2" charset="0"/>
                        </a:rPr>
                        <a:t>– Περιλαμβάνει τα </a:t>
                      </a:r>
                      <a:r>
                        <a:rPr lang="en-GB" sz="1400" b="0" spc="-10" dirty="0">
                          <a:solidFill>
                            <a:schemeClr val="tx1"/>
                          </a:solidFill>
                          <a:latin typeface="Roboto" panose="02000000000000000000" pitchFamily="2" charset="0"/>
                          <a:ea typeface="Roboto" panose="02000000000000000000" pitchFamily="2" charset="0"/>
                          <a:cs typeface="Roboto" panose="02000000000000000000" pitchFamily="2" charset="0"/>
                        </a:rPr>
                        <a:t>teaching &amp; research assistantships</a:t>
                      </a:r>
                      <a:endParaRPr sz="14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 </a:t>
                      </a:r>
                      <a:r>
                        <a:rPr sz="1400" b="1" spc="-10" dirty="0">
                          <a:latin typeface="Roboto" panose="02000000000000000000" pitchFamily="2" charset="0"/>
                          <a:ea typeface="Roboto" panose="02000000000000000000" pitchFamily="2" charset="0"/>
                          <a:cs typeface="Roboto" panose="02000000000000000000" pitchFamily="2" charset="0"/>
                        </a:rPr>
                        <a:t>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ή</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5-30</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ημέρες</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αν</a:t>
                      </a:r>
                      <a:r>
                        <a:rPr sz="1400" spc="10"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Fewer</a:t>
                      </a:r>
                      <a:r>
                        <a:rPr lang="en-US" sz="1400" spc="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Op.</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426664">
                <a:tc>
                  <a:txBody>
                    <a:bodyPr/>
                    <a:lstStyle/>
                    <a:p>
                      <a:pPr marL="92075">
                        <a:lnSpc>
                          <a:spcPct val="100000"/>
                        </a:lnSpc>
                        <a:spcBef>
                          <a:spcPts val="785"/>
                        </a:spcBef>
                      </a:pPr>
                      <a:r>
                        <a:rPr sz="1400" spc="-5" dirty="0">
                          <a:latin typeface="Roboto" panose="02000000000000000000" pitchFamily="2" charset="0"/>
                          <a:ea typeface="Roboto" panose="02000000000000000000" pitchFamily="2" charset="0"/>
                          <a:cs typeface="Roboto" panose="02000000000000000000" pitchFamily="2" charset="0"/>
                        </a:rPr>
                        <a:t>3.</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Συνδυασμός</a:t>
                      </a:r>
                      <a:r>
                        <a:rPr sz="1400" spc="3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1</a:t>
                      </a:r>
                      <a:r>
                        <a:rPr sz="1400"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&amp; 2</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 </a:t>
                      </a:r>
                      <a:r>
                        <a:rPr sz="1400" b="1" spc="-10" dirty="0">
                          <a:latin typeface="Roboto" panose="02000000000000000000" pitchFamily="2" charset="0"/>
                          <a:ea typeface="Roboto" panose="02000000000000000000" pitchFamily="2" charset="0"/>
                          <a:cs typeface="Roboto" panose="02000000000000000000" pitchFamily="2" charset="0"/>
                        </a:rPr>
                        <a:t>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ή</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5-30</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ημέρες</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αν</a:t>
                      </a:r>
                      <a:r>
                        <a:rPr sz="1400" spc="10"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Fewer</a:t>
                      </a:r>
                      <a:r>
                        <a:rPr lang="en-US" sz="1400" spc="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Op.</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894479">
                <a:tc>
                  <a:txBody>
                    <a:bodyPr/>
                    <a:lstStyle/>
                    <a:p>
                      <a:pPr marL="92075" marR="328295">
                        <a:lnSpc>
                          <a:spcPct val="100000"/>
                        </a:lnSpc>
                        <a:spcBef>
                          <a:spcPts val="790"/>
                        </a:spcBef>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4.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Short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Term Mobility</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ή Συμμετοχή σε Μεικτά Εντατικά Προγράμματα (</a:t>
                      </a:r>
                      <a:r>
                        <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rPr>
                        <a:t>BIPs)</a:t>
                      </a:r>
                      <a:endParaRP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226185">
                        <a:lnSpc>
                          <a:spcPct val="100000"/>
                        </a:lnSpc>
                        <a:spcBef>
                          <a:spcPts val="919"/>
                        </a:spcBef>
                      </a:pPr>
                      <a:r>
                        <a:rPr sz="1400" b="1" spc="-5" dirty="0">
                          <a:latin typeface="Roboto" panose="02000000000000000000" pitchFamily="2" charset="0"/>
                          <a:ea typeface="Roboto" panose="02000000000000000000" pitchFamily="2" charset="0"/>
                          <a:cs typeface="Roboto" panose="02000000000000000000" pitchFamily="2" charset="0"/>
                        </a:rPr>
                        <a:t>5</a:t>
                      </a:r>
                      <a:r>
                        <a:rPr sz="1400" b="1" spc="-3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3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30</a:t>
                      </a:r>
                      <a:r>
                        <a:rPr sz="1400" b="1" spc="-30" dirty="0">
                          <a:latin typeface="Roboto" panose="02000000000000000000" pitchFamily="2" charset="0"/>
                          <a:ea typeface="Roboto" panose="02000000000000000000" pitchFamily="2" charset="0"/>
                          <a:cs typeface="Roboto" panose="02000000000000000000" pitchFamily="2" charset="0"/>
                        </a:rPr>
                        <a:t> </a:t>
                      </a:r>
                      <a:r>
                        <a:rPr sz="1400" b="1" spc="-5" dirty="0" err="1">
                          <a:latin typeface="Roboto" panose="02000000000000000000" pitchFamily="2" charset="0"/>
                          <a:ea typeface="Roboto" panose="02000000000000000000" pitchFamily="2" charset="0"/>
                          <a:cs typeface="Roboto" panose="02000000000000000000" pitchFamily="2" charset="0"/>
                        </a:rPr>
                        <a:t>ημέρες</a:t>
                      </a:r>
                      <a:endParaRPr lang="el-GR" sz="1400" dirty="0">
                        <a:latin typeface="Roboto" panose="02000000000000000000" pitchFamily="2" charset="0"/>
                        <a:ea typeface="Roboto" panose="02000000000000000000" pitchFamily="2" charset="0"/>
                        <a:cs typeface="Roboto" panose="02000000000000000000" pitchFamily="2" charset="0"/>
                      </a:endParaRPr>
                    </a:p>
                    <a:p>
                      <a:pPr marL="384810" marR="448945" algn="ctr">
                        <a:lnSpc>
                          <a:spcPct val="121500"/>
                        </a:lnSpc>
                      </a:pPr>
                      <a:r>
                        <a:rPr lang="el-GR" sz="1400" spc="-5" dirty="0">
                          <a:latin typeface="Roboto" panose="02000000000000000000" pitchFamily="2" charset="0"/>
                          <a:ea typeface="Roboto" panose="02000000000000000000" pitchFamily="2" charset="0"/>
                          <a:cs typeface="Roboto" panose="02000000000000000000" pitchFamily="2" charset="0"/>
                        </a:rPr>
                        <a:t>(προϋποθέτει</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επιπλέον</a:t>
                      </a:r>
                      <a:r>
                        <a:rPr lang="el-GR" sz="1400" spc="20" dirty="0">
                          <a:latin typeface="Roboto" panose="02000000000000000000" pitchFamily="2" charset="0"/>
                          <a:ea typeface="Roboto" panose="02000000000000000000" pitchFamily="2" charset="0"/>
                          <a:cs typeface="Roboto" panose="02000000000000000000" pitchFamily="2" charset="0"/>
                        </a:rPr>
                        <a:t> </a:t>
                      </a:r>
                      <a:r>
                        <a:rPr lang="en-US" sz="1400" spc="-5" dirty="0">
                          <a:latin typeface="Roboto" panose="02000000000000000000" pitchFamily="2" charset="0"/>
                          <a:ea typeface="Roboto" panose="02000000000000000000" pitchFamily="2" charset="0"/>
                          <a:cs typeface="Roboto" panose="02000000000000000000" pitchFamily="2" charset="0"/>
                        </a:rPr>
                        <a:t>virtual </a:t>
                      </a:r>
                      <a:r>
                        <a:rPr lang="en-US" sz="1400" spc="-44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κομμάτι)</a:t>
                      </a:r>
                      <a:endParaRPr lang="el-GR" sz="14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6308">
                <a:tc>
                  <a:txBody>
                    <a:bodyPr/>
                    <a:lstStyle/>
                    <a:p>
                      <a:pPr marL="92075" marR="164465">
                        <a:lnSpc>
                          <a:spcPct val="100000"/>
                        </a:lnSpc>
                        <a:spcBef>
                          <a:spcPts val="790"/>
                        </a:spcBef>
                      </a:pPr>
                      <a:r>
                        <a:rPr sz="1400" spc="-5" dirty="0">
                          <a:latin typeface="Roboto" panose="02000000000000000000" pitchFamily="2" charset="0"/>
                          <a:ea typeface="Roboto" panose="02000000000000000000" pitchFamily="2" charset="0"/>
                          <a:cs typeface="Roboto" panose="02000000000000000000" pitchFamily="2" charset="0"/>
                        </a:rPr>
                        <a:t>5.</a:t>
                      </a:r>
                      <a:r>
                        <a:rPr sz="1400" spc="-1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Συμμετοχή</a:t>
                      </a:r>
                      <a:r>
                        <a:rPr sz="1400" spc="20" dirty="0">
                          <a:latin typeface="Roboto" panose="02000000000000000000" pitchFamily="2" charset="0"/>
                          <a:ea typeface="Roboto" panose="02000000000000000000" pitchFamily="2" charset="0"/>
                          <a:cs typeface="Roboto" panose="02000000000000000000" pitchFamily="2" charset="0"/>
                        </a:rPr>
                        <a:t> </a:t>
                      </a:r>
                      <a:r>
                        <a:rPr sz="1400" b="1" spc="-5" dirty="0">
                          <a:solidFill>
                            <a:schemeClr val="accent2"/>
                          </a:solidFill>
                          <a:latin typeface="Roboto" panose="02000000000000000000" pitchFamily="2" charset="0"/>
                          <a:ea typeface="Roboto" panose="02000000000000000000" pitchFamily="2" charset="0"/>
                          <a:cs typeface="Roboto" panose="02000000000000000000" pitchFamily="2" charset="0"/>
                        </a:rPr>
                        <a:t>διδακτορικών </a:t>
                      </a:r>
                      <a:r>
                        <a:rPr sz="1400" b="1" spc="-4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φοιτητών</a:t>
                      </a:r>
                      <a:r>
                        <a:rPr sz="1400" spc="2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για</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Σπουδές</a:t>
                      </a:r>
                      <a:r>
                        <a:rPr lang="el-GR" sz="1400" spc="-5" dirty="0">
                          <a:latin typeface="Roboto" panose="02000000000000000000" pitchFamily="2" charset="0"/>
                          <a:ea typeface="Roboto" panose="02000000000000000000" pitchFamily="2" charset="0"/>
                          <a:cs typeface="Roboto" panose="02000000000000000000" pitchFamily="2" charset="0"/>
                        </a:rPr>
                        <a:t>/</a:t>
                      </a:r>
                      <a:r>
                        <a:rPr sz="1400" spc="-5" dirty="0" err="1">
                          <a:latin typeface="Roboto" panose="02000000000000000000" pitchFamily="2" charset="0"/>
                          <a:ea typeface="Roboto" panose="02000000000000000000" pitchFamily="2" charset="0"/>
                          <a:cs typeface="Roboto" panose="02000000000000000000" pitchFamily="2" charset="0"/>
                        </a:rPr>
                        <a:t>Πρ</a:t>
                      </a:r>
                      <a:r>
                        <a:rPr sz="1400" spc="-5" dirty="0">
                          <a:latin typeface="Roboto" panose="02000000000000000000" pitchFamily="2" charset="0"/>
                          <a:ea typeface="Roboto" panose="02000000000000000000" pitchFamily="2" charset="0"/>
                          <a:cs typeface="Roboto" panose="02000000000000000000" pitchFamily="2" charset="0"/>
                        </a:rPr>
                        <a:t>ακτική</a:t>
                      </a:r>
                      <a:r>
                        <a:rPr sz="1400" spc="2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Άσκηση</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09855" algn="ctr">
                        <a:lnSpc>
                          <a:spcPct val="100000"/>
                        </a:lnSpc>
                        <a:spcBef>
                          <a:spcPts val="919"/>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2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a:t>
                      </a:r>
                      <a:r>
                        <a:rPr sz="1400" b="1" spc="-10" dirty="0">
                          <a:latin typeface="Roboto" panose="02000000000000000000" pitchFamily="2" charset="0"/>
                          <a:ea typeface="Roboto" panose="02000000000000000000" pitchFamily="2" charset="0"/>
                          <a:cs typeface="Roboto" panose="02000000000000000000" pitchFamily="2" charset="0"/>
                        </a:rPr>
                        <a:t> 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ή</a:t>
                      </a:r>
                      <a:r>
                        <a:rPr sz="1400" b="1" spc="-1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5</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2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30</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ημέρες</a:t>
                      </a:r>
                      <a:endParaRPr sz="1400"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400" spc="-5" dirty="0">
                          <a:latin typeface="Roboto" panose="02000000000000000000" pitchFamily="2" charset="0"/>
                          <a:ea typeface="Roboto" panose="02000000000000000000" pitchFamily="2" charset="0"/>
                          <a:cs typeface="Roboto" panose="02000000000000000000" pitchFamily="2" charset="0"/>
                        </a:rPr>
                        <a:t>(</a:t>
                      </a:r>
                      <a:r>
                        <a:rPr lang="el-GR" sz="1400" spc="-5" dirty="0">
                          <a:latin typeface="Roboto" panose="02000000000000000000" pitchFamily="2" charset="0"/>
                          <a:ea typeface="Roboto" panose="02000000000000000000" pitchFamily="2" charset="0"/>
                          <a:cs typeface="Roboto" panose="02000000000000000000" pitchFamily="2" charset="0"/>
                        </a:rPr>
                        <a:t>η σύντομης διάρκειας συμμετοχή </a:t>
                      </a:r>
                      <a:endParaRPr lang="en-US" sz="1400" spc="-5"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400" b="1" u="sng" spc="-5" dirty="0">
                          <a:latin typeface="Roboto" panose="02000000000000000000" pitchFamily="2" charset="0"/>
                          <a:ea typeface="Roboto" panose="02000000000000000000" pitchFamily="2" charset="0"/>
                          <a:cs typeface="Roboto" panose="02000000000000000000" pitchFamily="2" charset="0"/>
                        </a:rPr>
                        <a:t>δεν</a:t>
                      </a:r>
                      <a:r>
                        <a:rPr sz="1400" spc="-4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προϋποθέτει</a:t>
                      </a:r>
                      <a:endParaRPr sz="1400" dirty="0">
                        <a:latin typeface="Roboto" panose="02000000000000000000" pitchFamily="2" charset="0"/>
                        <a:ea typeface="Roboto" panose="02000000000000000000" pitchFamily="2" charset="0"/>
                        <a:cs typeface="Roboto" panose="02000000000000000000" pitchFamily="2" charset="0"/>
                      </a:endParaRPr>
                    </a:p>
                    <a:p>
                      <a:pPr marL="116205" algn="ctr">
                        <a:lnSpc>
                          <a:spcPct val="100000"/>
                        </a:lnSpc>
                        <a:spcBef>
                          <a:spcPts val="345"/>
                        </a:spcBef>
                      </a:pPr>
                      <a:r>
                        <a:rPr sz="1400" spc="-5" dirty="0">
                          <a:latin typeface="Roboto" panose="02000000000000000000" pitchFamily="2" charset="0"/>
                          <a:ea typeface="Roboto" panose="02000000000000000000" pitchFamily="2" charset="0"/>
                          <a:cs typeface="Roboto" panose="02000000000000000000" pitchFamily="2" charset="0"/>
                        </a:rPr>
                        <a:t>επιπλέον virtual</a:t>
                      </a:r>
                      <a:r>
                        <a:rPr sz="1400" spc="45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κομμάτι)</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6" name="Content Placeholder 8">
            <a:extLst>
              <a:ext uri="{FF2B5EF4-FFF2-40B4-BE49-F238E27FC236}">
                <a16:creationId xmlns:a16="http://schemas.microsoft.com/office/drawing/2014/main" id="{9632E330-87E2-C177-1D42-49CFF48768F1}"/>
              </a:ext>
            </a:extLst>
          </p:cNvPr>
          <p:cNvSpPr txBox="1">
            <a:spLocks/>
          </p:cNvSpPr>
          <p:nvPr/>
        </p:nvSpPr>
        <p:spPr>
          <a:xfrm>
            <a:off x="8534399" y="2019300"/>
            <a:ext cx="3090389" cy="2819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just">
              <a:lnSpc>
                <a:spcPts val="1710"/>
              </a:lnSpc>
              <a:buNone/>
            </a:pPr>
            <a:r>
              <a:rPr lang="el-GR" sz="1400" b="1" spc="-4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b="1" spc="-40" dirty="0">
                <a:latin typeface="Roboto" panose="02000000000000000000" pitchFamily="2" charset="0"/>
                <a:ea typeface="Roboto" panose="02000000000000000000" pitchFamily="2" charset="0"/>
                <a:cs typeface="Roboto" panose="02000000000000000000" pitchFamily="2" charset="0"/>
              </a:rPr>
              <a:t> </a:t>
            </a:r>
            <a:r>
              <a:rPr lang="en-US" sz="1400" b="1" spc="-40" dirty="0">
                <a:latin typeface="Roboto" panose="02000000000000000000" pitchFamily="2" charset="0"/>
                <a:ea typeface="Roboto" panose="02000000000000000000" pitchFamily="2" charset="0"/>
                <a:cs typeface="Roboto" panose="02000000000000000000" pitchFamily="2" charset="0"/>
              </a:rPr>
              <a:t>K</a:t>
            </a:r>
            <a:r>
              <a:rPr lang="el-GR" sz="1400" b="1" spc="-40" dirty="0" err="1">
                <a:latin typeface="Roboto" panose="02000000000000000000" pitchFamily="2" charset="0"/>
                <a:ea typeface="Roboto" panose="02000000000000000000" pitchFamily="2" charset="0"/>
                <a:cs typeface="Roboto" panose="02000000000000000000" pitchFamily="2" charset="0"/>
              </a:rPr>
              <a:t>ινητικότητες</a:t>
            </a:r>
            <a:r>
              <a:rPr lang="el-GR" sz="1400" b="1" spc="-40" dirty="0">
                <a:latin typeface="Roboto" panose="02000000000000000000" pitchFamily="2" charset="0"/>
                <a:ea typeface="Roboto" panose="02000000000000000000" pitchFamily="2" charset="0"/>
                <a:cs typeface="Roboto" panose="02000000000000000000" pitchFamily="2" charset="0"/>
              </a:rPr>
              <a:t> σύντομης διάρκειας</a:t>
            </a:r>
            <a:r>
              <a:rPr lang="en-US" sz="1400" b="1" spc="-40" dirty="0">
                <a:latin typeface="Roboto" panose="02000000000000000000" pitchFamily="2" charset="0"/>
                <a:ea typeface="Roboto" panose="02000000000000000000" pitchFamily="2" charset="0"/>
                <a:cs typeface="Roboto" panose="02000000000000000000" pitchFamily="2" charset="0"/>
              </a:rPr>
              <a:t> </a:t>
            </a:r>
            <a:r>
              <a:rPr lang="el-GR" sz="1400" b="1" spc="-40" dirty="0">
                <a:latin typeface="Roboto" panose="02000000000000000000" pitchFamily="2" charset="0"/>
                <a:ea typeface="Roboto" panose="02000000000000000000" pitchFamily="2" charset="0"/>
                <a:cs typeface="Roboto" panose="02000000000000000000" pitchFamily="2" charset="0"/>
              </a:rPr>
              <a:t>(5 – 30 μέρες) </a:t>
            </a:r>
            <a:r>
              <a:rPr lang="en-US" sz="1400" b="1" spc="-40" dirty="0">
                <a:latin typeface="Roboto" panose="02000000000000000000" pitchFamily="2" charset="0"/>
                <a:ea typeface="Roboto" panose="02000000000000000000" pitchFamily="2" charset="0"/>
                <a:cs typeface="Roboto" panose="02000000000000000000" pitchFamily="2" charset="0"/>
              </a:rPr>
              <a:t>: </a:t>
            </a:r>
          </a:p>
          <a:p>
            <a:pPr marL="355600" indent="-342900" algn="just">
              <a:lnSpc>
                <a:spcPts val="1710"/>
              </a:lnSpc>
              <a:buFont typeface="Wingdings" panose="05000000000000000000" pitchFamily="2" charset="2"/>
              <a:buChar char="ü"/>
            </a:pPr>
            <a:r>
              <a:rPr lang="en-US" sz="1400" spc="-55" dirty="0">
                <a:latin typeface="Roboto" panose="02000000000000000000" pitchFamily="2" charset="0"/>
                <a:ea typeface="Roboto" panose="02000000000000000000" pitchFamily="2" charset="0"/>
                <a:cs typeface="Roboto" panose="02000000000000000000" pitchFamily="2" charset="0"/>
              </a:rPr>
              <a:t>A</a:t>
            </a:r>
            <a:r>
              <a:rPr lang="el-GR" sz="1400" spc="-55" dirty="0">
                <a:latin typeface="Roboto" panose="02000000000000000000" pitchFamily="2" charset="0"/>
                <a:ea typeface="Roboto" panose="02000000000000000000" pitchFamily="2" charset="0"/>
                <a:cs typeface="Roboto" panose="02000000000000000000" pitchFamily="2" charset="0"/>
              </a:rPr>
              <a:t>φορούν είτε </a:t>
            </a:r>
            <a:r>
              <a:rPr lang="el-GR" sz="1400" b="1" spc="-55" dirty="0">
                <a:solidFill>
                  <a:srgbClr val="ED6613"/>
                </a:solidFill>
                <a:latin typeface="Roboto" panose="02000000000000000000" pitchFamily="2" charset="0"/>
                <a:ea typeface="Roboto" panose="02000000000000000000" pitchFamily="2" charset="0"/>
                <a:cs typeface="Roboto" panose="02000000000000000000" pitchFamily="2" charset="0"/>
              </a:rPr>
              <a:t>άτομα με λιγότερες ευκαιρίες </a:t>
            </a:r>
            <a:r>
              <a:rPr lang="el-GR" sz="1400" spc="-55" dirty="0">
                <a:latin typeface="Roboto" panose="02000000000000000000" pitchFamily="2" charset="0"/>
                <a:ea typeface="Roboto" panose="02000000000000000000" pitchFamily="2" charset="0"/>
                <a:cs typeface="Roboto" panose="02000000000000000000" pitchFamily="2" charset="0"/>
              </a:rPr>
              <a:t>(όπως ορίζονται στη </a:t>
            </a:r>
            <a:r>
              <a:rPr lang="el-GR" sz="1400" spc="-55" dirty="0">
                <a:latin typeface="Roboto" panose="02000000000000000000" pitchFamily="2" charset="0"/>
                <a:ea typeface="Roboto" panose="02000000000000000000" pitchFamily="2" charset="0"/>
                <a:cs typeface="Roboto" panose="02000000000000000000" pitchFamily="2" charset="0"/>
                <a:hlinkClick r:id="rId4"/>
              </a:rPr>
              <a:t>Στρατηγική Ένταξης και Πολυμορφίας του ΙΔΕΠ Διά Βίου Μάθησης</a:t>
            </a:r>
            <a:r>
              <a:rPr lang="el-GR" sz="1400" spc="-55" dirty="0">
                <a:latin typeface="Roboto" panose="02000000000000000000" pitchFamily="2" charset="0"/>
                <a:ea typeface="Roboto" panose="02000000000000000000" pitchFamily="2" charset="0"/>
                <a:cs typeface="Roboto" panose="02000000000000000000" pitchFamily="2" charset="0"/>
              </a:rPr>
              <a:t>) είτε </a:t>
            </a:r>
            <a:r>
              <a:rPr lang="el-GR" sz="1400" b="1" spc="-55" dirty="0">
                <a:solidFill>
                  <a:srgbClr val="ED6613"/>
                </a:solidFill>
                <a:latin typeface="Roboto" panose="02000000000000000000" pitchFamily="2" charset="0"/>
                <a:ea typeface="Roboto" panose="02000000000000000000" pitchFamily="2" charset="0"/>
                <a:cs typeface="Roboto" panose="02000000000000000000" pitchFamily="2" charset="0"/>
              </a:rPr>
              <a:t>διδακτορικούς φοιτητές</a:t>
            </a:r>
            <a:r>
              <a:rPr lang="en-US" sz="1400" b="1" spc="-5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400" b="1" spc="-55" dirty="0">
                <a:solidFill>
                  <a:srgbClr val="ED6613"/>
                </a:solidFill>
                <a:latin typeface="Roboto" panose="02000000000000000000" pitchFamily="2" charset="0"/>
                <a:ea typeface="Roboto" panose="02000000000000000000" pitchFamily="2" charset="0"/>
                <a:cs typeface="Roboto" panose="02000000000000000000" pitchFamily="2" charset="0"/>
              </a:rPr>
              <a:t> </a:t>
            </a:r>
            <a:endParaRPr lang="en-US" sz="14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ü"/>
            </a:pPr>
            <a:r>
              <a:rPr lang="en-US"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T</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400" b="1" u="sng" spc="-16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65" dirty="0">
                <a:solidFill>
                  <a:srgbClr val="ED6613"/>
                </a:solidFill>
                <a:latin typeface="Roboto" panose="02000000000000000000" pitchFamily="2" charset="0"/>
                <a:ea typeface="Roboto" panose="02000000000000000000" pitchFamily="2" charset="0"/>
                <a:cs typeface="Roboto" panose="02000000000000000000" pitchFamily="2" charset="0"/>
              </a:rPr>
              <a:t>διαδικτυακό</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110"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4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ομ</a:t>
            </a:r>
            <a:r>
              <a:rPr lang="el-GR" sz="1400" b="1" u="sng" spc="-70" dirty="0">
                <a:solidFill>
                  <a:srgbClr val="ED6613"/>
                </a:solidFill>
                <a:latin typeface="Roboto" panose="02000000000000000000" pitchFamily="2" charset="0"/>
                <a:ea typeface="Roboto" panose="02000000000000000000" pitchFamily="2" charset="0"/>
                <a:cs typeface="Roboto" panose="02000000000000000000" pitchFamily="2" charset="0"/>
              </a:rPr>
              <a:t>μ</a:t>
            </a:r>
            <a:r>
              <a:rPr lang="el-GR" sz="14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ά</a:t>
            </a:r>
            <a:r>
              <a:rPr lang="el-GR" sz="1400" b="1" u="sng" spc="-6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400" b="1" u="sng" spc="-14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400" b="1" u="sng" spc="-100" dirty="0">
                <a:solidFill>
                  <a:srgbClr val="ED6613"/>
                </a:solidFill>
                <a:latin typeface="Roboto" panose="02000000000000000000" pitchFamily="2" charset="0"/>
                <a:ea typeface="Roboto" panose="02000000000000000000" pitchFamily="2" charset="0"/>
                <a:cs typeface="Roboto" panose="02000000000000000000" pitchFamily="2" charset="0"/>
              </a:rPr>
              <a:t>ί</a:t>
            </a:r>
            <a:r>
              <a:rPr lang="el-GR" sz="14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400" b="1" u="sng" spc="-5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υ</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χ</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ρ</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εω</a:t>
            </a:r>
            <a:r>
              <a:rPr lang="el-GR" sz="1400" b="1" u="sng" spc="-4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400" b="1" u="sng" spc="-85"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ό</a:t>
            </a:r>
            <a:r>
              <a:rPr lang="el-GR" sz="1400" b="1" u="sng"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a:t>
            </a:r>
            <a:r>
              <a:rPr lang="el-GR" sz="1400" spc="-60" dirty="0" err="1">
                <a:latin typeface="Roboto" panose="02000000000000000000" pitchFamily="2" charset="0"/>
                <a:ea typeface="Roboto" panose="02000000000000000000" pitchFamily="2" charset="0"/>
                <a:cs typeface="Roboto" panose="02000000000000000000" pitchFamily="2" charset="0"/>
              </a:rPr>
              <a:t>min</a:t>
            </a:r>
            <a:r>
              <a:rPr lang="el-GR" sz="1400" dirty="0">
                <a:latin typeface="Roboto" panose="02000000000000000000" pitchFamily="2" charset="0"/>
                <a:ea typeface="Roboto" panose="02000000000000000000" pitchFamily="2" charset="0"/>
                <a:cs typeface="Roboto" panose="02000000000000000000" pitchFamily="2" charset="0"/>
              </a:rPr>
              <a:t>.</a:t>
            </a:r>
            <a:r>
              <a:rPr lang="el-GR" sz="1400" spc="-95" dirty="0">
                <a:latin typeface="Roboto" panose="02000000000000000000" pitchFamily="2" charset="0"/>
                <a:ea typeface="Roboto" panose="02000000000000000000" pitchFamily="2" charset="0"/>
                <a:cs typeface="Roboto" panose="02000000000000000000" pitchFamily="2" charset="0"/>
              </a:rPr>
              <a:t> </a:t>
            </a:r>
            <a:r>
              <a:rPr lang="el-GR" sz="1400" spc="-35" dirty="0" err="1">
                <a:latin typeface="Roboto" panose="02000000000000000000" pitchFamily="2" charset="0"/>
                <a:ea typeface="Roboto" panose="02000000000000000000" pitchFamily="2" charset="0"/>
                <a:cs typeface="Roboto" panose="02000000000000000000" pitchFamily="2" charset="0"/>
              </a:rPr>
              <a:t>a</a:t>
            </a:r>
            <a:r>
              <a:rPr lang="el-GR" sz="1400" spc="-45" dirty="0" err="1">
                <a:latin typeface="Roboto" panose="02000000000000000000" pitchFamily="2" charset="0"/>
                <a:ea typeface="Roboto" panose="02000000000000000000" pitchFamily="2" charset="0"/>
                <a:cs typeface="Roboto" panose="02000000000000000000" pitchFamily="2" charset="0"/>
              </a:rPr>
              <a:t>w</a:t>
            </a:r>
            <a:r>
              <a:rPr lang="el-GR" sz="1400" spc="-25" dirty="0" err="1">
                <a:latin typeface="Roboto" panose="02000000000000000000" pitchFamily="2" charset="0"/>
                <a:ea typeface="Roboto" panose="02000000000000000000" pitchFamily="2" charset="0"/>
                <a:cs typeface="Roboto" panose="02000000000000000000" pitchFamily="2" charset="0"/>
              </a:rPr>
              <a:t>a</a:t>
            </a:r>
            <a:r>
              <a:rPr lang="el-GR" sz="1400" spc="-45" dirty="0" err="1">
                <a:latin typeface="Roboto" panose="02000000000000000000" pitchFamily="2" charset="0"/>
                <a:ea typeface="Roboto" panose="02000000000000000000" pitchFamily="2" charset="0"/>
                <a:cs typeface="Roboto" panose="02000000000000000000" pitchFamily="2" charset="0"/>
              </a:rPr>
              <a:t>r</a:t>
            </a:r>
            <a:r>
              <a:rPr lang="el-GR" sz="1400" dirty="0" err="1">
                <a:latin typeface="Roboto" panose="02000000000000000000" pitchFamily="2" charset="0"/>
                <a:ea typeface="Roboto" panose="02000000000000000000" pitchFamily="2" charset="0"/>
                <a:cs typeface="Roboto" panose="02000000000000000000" pitchFamily="2" charset="0"/>
              </a:rPr>
              <a:t>d</a:t>
            </a:r>
            <a:r>
              <a:rPr lang="el-GR" sz="1400" spc="-40" dirty="0">
                <a:latin typeface="Roboto" panose="02000000000000000000" pitchFamily="2" charset="0"/>
                <a:ea typeface="Roboto" panose="02000000000000000000" pitchFamily="2" charset="0"/>
                <a:cs typeface="Roboto" panose="02000000000000000000" pitchFamily="2" charset="0"/>
              </a:rPr>
              <a:t> </a:t>
            </a:r>
            <a:r>
              <a:rPr lang="el-GR" sz="1400" spc="-75" dirty="0">
                <a:latin typeface="Roboto" panose="02000000000000000000" pitchFamily="2" charset="0"/>
                <a:ea typeface="Roboto" panose="02000000000000000000" pitchFamily="2" charset="0"/>
                <a:cs typeface="Roboto" panose="02000000000000000000" pitchFamily="2" charset="0"/>
              </a:rPr>
              <a:t>o</a:t>
            </a:r>
            <a:r>
              <a:rPr lang="el-GR" sz="1400" dirty="0">
                <a:latin typeface="Roboto" panose="02000000000000000000" pitchFamily="2" charset="0"/>
                <a:ea typeface="Roboto" panose="02000000000000000000" pitchFamily="2" charset="0"/>
                <a:cs typeface="Roboto" panose="02000000000000000000" pitchFamily="2" charset="0"/>
              </a:rPr>
              <a:t>f</a:t>
            </a:r>
            <a:r>
              <a:rPr lang="el-GR" sz="1400" spc="-8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3</a:t>
            </a:r>
            <a:r>
              <a:rPr lang="el-GR" sz="1400" spc="-155" dirty="0">
                <a:latin typeface="Roboto" panose="02000000000000000000" pitchFamily="2" charset="0"/>
                <a:ea typeface="Roboto" panose="02000000000000000000" pitchFamily="2" charset="0"/>
                <a:cs typeface="Roboto" panose="02000000000000000000" pitchFamily="2" charset="0"/>
              </a:rPr>
              <a:t> </a:t>
            </a:r>
            <a:r>
              <a:rPr lang="el-GR" sz="1400" spc="-135" dirty="0">
                <a:latin typeface="Roboto" panose="02000000000000000000" pitchFamily="2" charset="0"/>
                <a:ea typeface="Roboto" panose="02000000000000000000" pitchFamily="2" charset="0"/>
                <a:cs typeface="Roboto" panose="02000000000000000000" pitchFamily="2" charset="0"/>
              </a:rPr>
              <a:t>E</a:t>
            </a:r>
            <a:r>
              <a:rPr lang="el-GR" sz="1400" spc="-105" dirty="0">
                <a:latin typeface="Roboto" panose="02000000000000000000" pitchFamily="2" charset="0"/>
                <a:ea typeface="Roboto" panose="02000000000000000000" pitchFamily="2" charset="0"/>
                <a:cs typeface="Roboto" panose="02000000000000000000" pitchFamily="2" charset="0"/>
              </a:rPr>
              <a:t>C</a:t>
            </a:r>
            <a:r>
              <a:rPr lang="el-GR" sz="1400" spc="-135" dirty="0">
                <a:latin typeface="Roboto" panose="02000000000000000000" pitchFamily="2" charset="0"/>
                <a:ea typeface="Roboto" panose="02000000000000000000" pitchFamily="2" charset="0"/>
                <a:cs typeface="Roboto" panose="02000000000000000000" pitchFamily="2" charset="0"/>
              </a:rPr>
              <a:t>T</a:t>
            </a:r>
            <a:r>
              <a:rPr lang="el-GR" sz="1400" spc="-130" dirty="0">
                <a:latin typeface="Roboto" panose="02000000000000000000" pitchFamily="2" charset="0"/>
                <a:ea typeface="Roboto" panose="02000000000000000000" pitchFamily="2" charset="0"/>
                <a:cs typeface="Roboto" panose="02000000000000000000" pitchFamily="2" charset="0"/>
              </a:rPr>
              <a:t>S</a:t>
            </a:r>
            <a:r>
              <a:rPr lang="el-GR" sz="1400" dirty="0">
                <a:latin typeface="Roboto" panose="02000000000000000000" pitchFamily="2" charset="0"/>
                <a:ea typeface="Roboto" panose="02000000000000000000" pitchFamily="2" charset="0"/>
                <a:cs typeface="Roboto" panose="02000000000000000000" pitchFamily="2" charset="0"/>
              </a:rPr>
              <a:t>) για όλες τις κινητικότητες σύντομης διάρκειας, με εξαίρεση</a:t>
            </a:r>
            <a:r>
              <a:rPr lang="en-US" sz="1400" dirty="0">
                <a:latin typeface="Roboto" panose="02000000000000000000" pitchFamily="2" charset="0"/>
                <a:ea typeface="Roboto" panose="02000000000000000000" pitchFamily="2" charset="0"/>
                <a:cs typeface="Roboto" panose="02000000000000000000" pitchFamily="2" charset="0"/>
              </a:rPr>
              <a:t> </a:t>
            </a:r>
            <a:r>
              <a:rPr lang="el-GR" sz="1400" spc="-40" dirty="0">
                <a:latin typeface="Roboto" panose="02000000000000000000" pitchFamily="2" charset="0"/>
                <a:ea typeface="Roboto" panose="02000000000000000000" pitchFamily="2" charset="0"/>
                <a:cs typeface="Roboto" panose="02000000000000000000" pitchFamily="2" charset="0"/>
              </a:rPr>
              <a:t>εκείνες των διδακτορικών φοιτητών.</a:t>
            </a:r>
            <a:endParaRPr lang="en-US" sz="14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EF8C879C-27BD-F8D5-E4EC-CB377260EE6F}"/>
              </a:ext>
            </a:extLst>
          </p:cNvPr>
          <p:cNvSpPr txBox="1"/>
          <p:nvPr/>
        </p:nvSpPr>
        <p:spPr>
          <a:xfrm rot="20064165">
            <a:off x="6765198" y="3454160"/>
            <a:ext cx="1964087" cy="369332"/>
          </a:xfrm>
          <a:prstGeom prst="rect">
            <a:avLst/>
          </a:prstGeom>
          <a:noFill/>
          <a:ln>
            <a:solidFill>
              <a:srgbClr val="FF0000"/>
            </a:solidFill>
            <a:prstDash val="lgDashDot"/>
          </a:ln>
        </p:spPr>
        <p:txBody>
          <a:bodyPr wrap="square" rtlCol="0">
            <a:spAutoFit/>
          </a:bodyPr>
          <a:lstStyle/>
          <a:p>
            <a:pPr algn="ctr"/>
            <a:r>
              <a:rPr lang="el-GR" dirty="0">
                <a:solidFill>
                  <a:srgbClr val="FF0000"/>
                </a:solidFill>
              </a:rPr>
              <a:t>+2 μέρες ταξιδίου</a:t>
            </a:r>
            <a:endParaRPr lang="en-US" dirty="0">
              <a:solidFill>
                <a:srgbClr val="FF0000"/>
              </a:solidFill>
            </a:endParaRPr>
          </a:p>
        </p:txBody>
      </p:sp>
    </p:spTree>
    <p:extLst>
      <p:ext uri="{BB962C8B-B14F-4D97-AF65-F5344CB8AC3E}">
        <p14:creationId xmlns:p14="http://schemas.microsoft.com/office/powerpoint/2010/main" val="418449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75D35-00AF-9ACB-5819-055532C3BC6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0105289-355A-19E1-AF6D-FA99CD8DE3B6}"/>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CBC1A32-F7E0-06E3-E908-B1841443D67E}"/>
              </a:ext>
            </a:extLst>
          </p:cNvPr>
          <p:cNvSpPr>
            <a:spLocks noGrp="1"/>
          </p:cNvSpPr>
          <p:nvPr>
            <p:ph type="title"/>
          </p:nvPr>
        </p:nvSpPr>
        <p:spPr>
          <a:xfrm>
            <a:off x="1039445" y="609600"/>
            <a:ext cx="10515600" cy="1325563"/>
          </a:xfrm>
        </p:spPr>
        <p:txBody>
          <a:bodyPr>
            <a:noAutofit/>
          </a:bodyPr>
          <a:lstStyle/>
          <a:p>
            <a:r>
              <a:rPr lang="el-GR" sz="2600" b="1" dirty="0">
                <a:latin typeface="Roboto" panose="02000000000000000000" pitchFamily="2" charset="0"/>
                <a:ea typeface="Roboto" panose="02000000000000000000" pitchFamily="2" charset="0"/>
              </a:rPr>
              <a:t>Γενικές Αρχές για </a:t>
            </a:r>
            <a:r>
              <a:rPr lang="en-US" sz="2600" b="1" dirty="0">
                <a:latin typeface="Roboto" panose="02000000000000000000" pitchFamily="2" charset="0"/>
                <a:ea typeface="Roboto" panose="02000000000000000000" pitchFamily="2" charset="0"/>
              </a:rPr>
              <a:t>S</a:t>
            </a:r>
            <a:r>
              <a:rPr lang="el-GR" sz="2600" b="1" dirty="0">
                <a:latin typeface="Roboto" panose="02000000000000000000" pitchFamily="2" charset="0"/>
                <a:ea typeface="Roboto" panose="02000000000000000000" pitchFamily="2" charset="0"/>
              </a:rPr>
              <a:t>ΤΑ</a:t>
            </a:r>
            <a:r>
              <a:rPr lang="en-US" sz="2600" b="1" dirty="0">
                <a:latin typeface="Roboto" panose="02000000000000000000" pitchFamily="2" charset="0"/>
                <a:ea typeface="Roboto" panose="02000000000000000000" pitchFamily="2" charset="0"/>
              </a:rPr>
              <a:t>s </a:t>
            </a:r>
            <a:r>
              <a:rPr lang="el-GR" sz="2600" b="1" dirty="0">
                <a:latin typeface="Roboto" panose="02000000000000000000" pitchFamily="2" charset="0"/>
                <a:ea typeface="Roboto" panose="02000000000000000000" pitchFamily="2" charset="0"/>
              </a:rPr>
              <a:t>και </a:t>
            </a:r>
            <a:r>
              <a:rPr lang="en-US" sz="2600" b="1" dirty="0">
                <a:latin typeface="Roboto" panose="02000000000000000000" pitchFamily="2" charset="0"/>
                <a:ea typeface="Roboto" panose="02000000000000000000" pitchFamily="2" charset="0"/>
              </a:rPr>
              <a:t>S</a:t>
            </a:r>
            <a:r>
              <a:rPr lang="el-GR" sz="2600" b="1" dirty="0">
                <a:latin typeface="Roboto" panose="02000000000000000000" pitchFamily="2" charset="0"/>
                <a:ea typeface="Roboto" panose="02000000000000000000" pitchFamily="2" charset="0"/>
              </a:rPr>
              <a:t>ΤΤ</a:t>
            </a:r>
            <a:r>
              <a:rPr lang="en-US" sz="2600" b="1" dirty="0">
                <a:latin typeface="Roboto" panose="02000000000000000000" pitchFamily="2" charset="0"/>
                <a:ea typeface="Roboto" panose="02000000000000000000" pitchFamily="2" charset="0"/>
              </a:rPr>
              <a:t>s</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D9819A78-517D-CB9C-3F4A-1E0A6EFDC655}"/>
              </a:ext>
            </a:extLst>
          </p:cNvPr>
          <p:cNvSpPr>
            <a:spLocks noGrp="1"/>
          </p:cNvSpPr>
          <p:nvPr>
            <p:ph sz="half" idx="2"/>
          </p:nvPr>
        </p:nvSpPr>
        <p:spPr>
          <a:xfrm>
            <a:off x="636955" y="1743264"/>
            <a:ext cx="6006122" cy="3371469"/>
          </a:xfrm>
        </p:spPr>
        <p:txBody>
          <a:bodyPr>
            <a:noAutofit/>
          </a:bodyPr>
          <a:lstStyle/>
          <a:p>
            <a:pPr marL="355600" marR="454659" indent="-342900" algn="just">
              <a:lnSpc>
                <a:spcPts val="2210"/>
              </a:lnSpc>
              <a:spcBef>
                <a:spcPts val="335"/>
              </a:spcBef>
              <a:buFont typeface="Wingdings" panose="05000000000000000000" pitchFamily="2" charset="2"/>
              <a:buChar char="q"/>
            </a:pPr>
            <a:r>
              <a:rPr lang="el-GR" sz="1400" b="1" spc="-10" dirty="0">
                <a:latin typeface="Roboto" panose="02000000000000000000" pitchFamily="2" charset="0"/>
                <a:ea typeface="Roboto" panose="02000000000000000000" pitchFamily="2" charset="0"/>
                <a:cs typeface="Roboto" panose="02000000000000000000" pitchFamily="2" charset="0"/>
              </a:rPr>
              <a:t>Πού Πραγματοποιούνται: </a:t>
            </a:r>
          </a:p>
          <a:p>
            <a:pPr marL="812800" marR="454659" lvl="1" indent="-342900" algn="just">
              <a:lnSpc>
                <a:spcPts val="2210"/>
              </a:lnSpc>
              <a:spcBef>
                <a:spcPts val="335"/>
              </a:spcBef>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Σε ΙΤΕ που εδρεύουν σε Χώρες-Μέλη ή Τρίτες Χώρες συνδεδεμένες με το Πρόγραμμα, κατέχουν το ECHE και έχουν υπογράψει διμερή Συμφωνία με το ΙΤΕ αποστολής</a:t>
            </a:r>
          </a:p>
          <a:p>
            <a:pPr marL="812800" marR="454659" lvl="1" indent="-342900" algn="just">
              <a:lnSpc>
                <a:spcPts val="2210"/>
              </a:lnSpc>
              <a:spcBef>
                <a:spcPts val="335"/>
              </a:spcBef>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Σε Οργανισμούς που δραστηριοποιούνται στους τομείς της Εκπαίδευσης, Κατάρτισης, Νεολαίας, Έρευνας και Καινοτομίας (Μη υποχρεωτική η υπογραφή Διμερούς Συμφωνίας)</a:t>
            </a:r>
          </a:p>
          <a:p>
            <a:pPr marL="812800" marR="454659" lvl="1" indent="-342900" algn="just">
              <a:lnSpc>
                <a:spcPts val="2210"/>
              </a:lnSpc>
              <a:spcBef>
                <a:spcPts val="335"/>
              </a:spcBef>
              <a:buFont typeface="Wingdings" panose="05000000000000000000" pitchFamily="2" charset="2"/>
              <a:buChar char="ü"/>
            </a:pPr>
            <a:r>
              <a:rPr lang="el-GR" sz="14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ΚΑ131 </a:t>
            </a:r>
            <a:r>
              <a:rPr lang="el-GR" sz="1400" b="1" i="1" u="sng" spc="-5" dirty="0">
                <a:solidFill>
                  <a:srgbClr val="ED6613"/>
                </a:solidFill>
                <a:latin typeface="Roboto" panose="02000000000000000000" pitchFamily="2" charset="0"/>
                <a:ea typeface="Roboto" panose="02000000000000000000" pitchFamily="2" charset="0"/>
                <a:cs typeface="Roboto" panose="02000000000000000000" pitchFamily="2" charset="0"/>
              </a:rPr>
              <a:t>Διεθνής</a:t>
            </a:r>
            <a:r>
              <a:rPr lang="el-GR" sz="1400" b="1" i="1" u="sng" spc="-15" dirty="0">
                <a:solidFill>
                  <a:srgbClr val="ED6613"/>
                </a:solidFill>
                <a:latin typeface="Roboto" panose="02000000000000000000" pitchFamily="2" charset="0"/>
                <a:ea typeface="Roboto" panose="02000000000000000000" pitchFamily="2" charset="0"/>
                <a:cs typeface="Roboto" panose="02000000000000000000" pitchFamily="2" charset="0"/>
              </a:rPr>
              <a:t> Κινητικότητα:</a:t>
            </a:r>
            <a:r>
              <a:rPr lang="el-GR" sz="1400"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spc="-15" dirty="0">
                <a:latin typeface="Roboto" panose="02000000000000000000" pitchFamily="2" charset="0"/>
                <a:ea typeface="Roboto" panose="02000000000000000000" pitchFamily="2" charset="0"/>
                <a:cs typeface="Roboto" panose="02000000000000000000" pitchFamily="2" charset="0"/>
              </a:rPr>
              <a:t>Σε </a:t>
            </a:r>
            <a:r>
              <a:rPr lang="el-GR" sz="1400" spc="-10" dirty="0">
                <a:latin typeface="Roboto" panose="02000000000000000000" pitchFamily="2" charset="0"/>
                <a:ea typeface="Roboto" panose="02000000000000000000" pitchFamily="2" charset="0"/>
                <a:cs typeface="Roboto" panose="02000000000000000000" pitchFamily="2" charset="0"/>
              </a:rPr>
              <a:t>οργανισμούς που εδρεύουν σε Τρίτες Χώρες μη συνδεδεμένες με το Πρόγραμμα, είναι αναγνωρισμένοι από την εκάστοτε αρμόδια αρχή και έχουν υπογράψει διμερή Συμφωνία με το ΙΤΕ αποστολής.</a:t>
            </a:r>
          </a:p>
          <a:p>
            <a:pPr marL="469900" marR="454659" lvl="1" indent="0" algn="just">
              <a:lnSpc>
                <a:spcPts val="2210"/>
              </a:lnSpc>
              <a:spcBef>
                <a:spcPts val="335"/>
              </a:spcBef>
              <a:buNone/>
            </a:pPr>
            <a:endParaRPr lang="el-GR" sz="1400" spc="-1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4" name="Diagram 3">
            <a:extLst>
              <a:ext uri="{FF2B5EF4-FFF2-40B4-BE49-F238E27FC236}">
                <a16:creationId xmlns:a16="http://schemas.microsoft.com/office/drawing/2014/main" id="{88AC7B59-0414-EDF6-4CFA-DD6A3D33D7A9}"/>
              </a:ext>
            </a:extLst>
          </p:cNvPr>
          <p:cNvGraphicFramePr/>
          <p:nvPr>
            <p:extLst>
              <p:ext uri="{D42A27DB-BD31-4B8C-83A1-F6EECF244321}">
                <p14:modId xmlns:p14="http://schemas.microsoft.com/office/powerpoint/2010/main" val="452292049"/>
              </p:ext>
            </p:extLst>
          </p:nvPr>
        </p:nvGraphicFramePr>
        <p:xfrm>
          <a:off x="6455777" y="1032227"/>
          <a:ext cx="5417745" cy="4985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790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CDD9-9230-4CCB-63C2-AC8ADA02304E}"/>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DB5FF771-6DAA-A5C0-E80E-767D7B180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72975F-952E-EE60-8BD9-6DAAAF7EE0C6}"/>
              </a:ext>
            </a:extLst>
          </p:cNvPr>
          <p:cNvSpPr>
            <a:spLocks noGrp="1"/>
          </p:cNvSpPr>
          <p:nvPr>
            <p:ph type="title"/>
          </p:nvPr>
        </p:nvSpPr>
        <p:spPr>
          <a:xfrm>
            <a:off x="990600" y="998798"/>
            <a:ext cx="5722522"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STAs/STTs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483052D5-FB15-0A91-4227-D77D9996D3AE}"/>
              </a:ext>
            </a:extLst>
          </p:cNvPr>
          <p:cNvGraphicFramePr>
            <a:graphicFrameLocks noGrp="1"/>
          </p:cNvGraphicFramePr>
          <p:nvPr>
            <p:extLst>
              <p:ext uri="{D42A27DB-BD31-4B8C-83A1-F6EECF244321}">
                <p14:modId xmlns:p14="http://schemas.microsoft.com/office/powerpoint/2010/main" val="835557828"/>
              </p:ext>
            </p:extLst>
          </p:nvPr>
        </p:nvGraphicFramePr>
        <p:xfrm>
          <a:off x="1371600" y="1676401"/>
          <a:ext cx="6934200" cy="4952998"/>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681142">
                  <a:extLst>
                    <a:ext uri="{9D8B030D-6E8A-4147-A177-3AD203B41FA5}">
                      <a16:colId xmlns:a16="http://schemas.microsoft.com/office/drawing/2014/main" val="20000"/>
                    </a:ext>
                  </a:extLst>
                </a:gridCol>
                <a:gridCol w="4253058">
                  <a:extLst>
                    <a:ext uri="{9D8B030D-6E8A-4147-A177-3AD203B41FA5}">
                      <a16:colId xmlns:a16="http://schemas.microsoft.com/office/drawing/2014/main" val="20001"/>
                    </a:ext>
                  </a:extLst>
                </a:gridCol>
              </a:tblGrid>
              <a:tr h="245686">
                <a:tc gridSpan="2">
                  <a:txBody>
                    <a:bodyPr/>
                    <a:lstStyle/>
                    <a:p>
                      <a:pPr>
                        <a:lnSpc>
                          <a:spcPct val="100000"/>
                        </a:lnSpc>
                        <a:spcBef>
                          <a:spcPts val="35"/>
                        </a:spcBef>
                      </a:pPr>
                      <a:endParaRPr sz="1500"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45844">
                <a:tc>
                  <a:txBody>
                    <a:bodyPr/>
                    <a:lstStyle/>
                    <a:p>
                      <a:pPr marL="770255">
                        <a:lnSpc>
                          <a:spcPct val="100000"/>
                        </a:lnSpc>
                        <a:spcBef>
                          <a:spcPts val="785"/>
                        </a:spcBef>
                      </a:pPr>
                      <a:r>
                        <a:rPr sz="15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500" b="1" spc="-5" dirty="0" err="1">
                          <a:latin typeface="Roboto" panose="02000000000000000000" pitchFamily="2" charset="0"/>
                          <a:ea typeface="Roboto" panose="02000000000000000000" pitchFamily="2" charset="0"/>
                          <a:cs typeface="Roboto" panose="02000000000000000000" pitchFamily="2" charset="0"/>
                        </a:rPr>
                        <a:t>Διάρκει</a:t>
                      </a:r>
                      <a:r>
                        <a:rPr sz="1500" b="1" spc="-5" dirty="0">
                          <a:latin typeface="Roboto" panose="02000000000000000000" pitchFamily="2" charset="0"/>
                          <a:ea typeface="Roboto" panose="02000000000000000000" pitchFamily="2" charset="0"/>
                          <a:cs typeface="Roboto" panose="02000000000000000000" pitchFamily="2" charset="0"/>
                        </a:rPr>
                        <a:t>α</a:t>
                      </a:r>
                      <a:r>
                        <a:rPr sz="1500" b="1" spc="-50"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Δραστηριότητας</a:t>
                      </a:r>
                      <a:endParaRPr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335029">
                <a:tc>
                  <a:txBody>
                    <a:bodyPr/>
                    <a:lstStyle/>
                    <a:p>
                      <a:pPr marL="92075" marR="328295" algn="l" defTabSz="914400" rtl="0" eaLnBrk="1" latinLnBrk="0" hangingPunct="1">
                        <a:lnSpc>
                          <a:spcPct val="100000"/>
                        </a:lnSpc>
                        <a:spcBef>
                          <a:spcPts val="790"/>
                        </a:spcBef>
                      </a:pPr>
                      <a:r>
                        <a:rPr lang="en-US"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1. </a:t>
                      </a:r>
                      <a:r>
                        <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a:t>
                      </a:r>
                      <a:r>
                        <a:rPr sz="15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α Διδασκαλία</a:t>
                      </a: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500" b="1" spc="-5" dirty="0">
                          <a:latin typeface="Roboto" panose="02000000000000000000" pitchFamily="2" charset="0"/>
                          <a:ea typeface="Roboto" panose="02000000000000000000" pitchFamily="2" charset="0"/>
                          <a:cs typeface="Roboto" panose="02000000000000000000" pitchFamily="2" charset="0"/>
                        </a:rPr>
                        <a:t>2 μέρες – 60 μέρες (</a:t>
                      </a:r>
                      <a:r>
                        <a:rPr lang="el-GR" sz="1500" b="0" spc="-5" dirty="0">
                          <a:latin typeface="Roboto" panose="02000000000000000000" pitchFamily="2" charset="0"/>
                          <a:ea typeface="Roboto" panose="02000000000000000000" pitchFamily="2" charset="0"/>
                          <a:cs typeface="Roboto" panose="02000000000000000000" pitchFamily="2" charset="0"/>
                        </a:rPr>
                        <a:t>μη </a:t>
                      </a:r>
                      <a:r>
                        <a:rPr lang="el-GR" sz="1500" b="0" spc="-5" dirty="0" err="1">
                          <a:latin typeface="Roboto" panose="02000000000000000000" pitchFamily="2" charset="0"/>
                          <a:ea typeface="Roboto" panose="02000000000000000000" pitchFamily="2" charset="0"/>
                          <a:cs typeface="Roboto" panose="02000000000000000000" pitchFamily="2" charset="0"/>
                        </a:rPr>
                        <a:t>συμπεριλ</a:t>
                      </a:r>
                      <a:r>
                        <a:rPr lang="el-GR" sz="1500" b="0" spc="-5" dirty="0">
                          <a:latin typeface="Roboto" panose="02000000000000000000" pitchFamily="2" charset="0"/>
                          <a:ea typeface="Roboto" panose="02000000000000000000" pitchFamily="2" charset="0"/>
                          <a:cs typeface="Roboto" panose="02000000000000000000" pitchFamily="2" charset="0"/>
                        </a:rPr>
                        <a:t>. των ημερών  </a:t>
                      </a:r>
                      <a:r>
                        <a:rPr lang="el-GR" sz="1500" b="0" spc="-5" dirty="0" err="1">
                          <a:latin typeface="Roboto" panose="02000000000000000000" pitchFamily="2" charset="0"/>
                          <a:ea typeface="Roboto" panose="02000000000000000000" pitchFamily="2" charset="0"/>
                          <a:cs typeface="Roboto" panose="02000000000000000000" pitchFamily="2" charset="0"/>
                        </a:rPr>
                        <a:t>ταξιδίου</a:t>
                      </a:r>
                      <a:r>
                        <a:rPr lang="el-GR" sz="1500" b="0" spc="-5" dirty="0">
                          <a:latin typeface="Roboto" panose="02000000000000000000" pitchFamily="2" charset="0"/>
                          <a:ea typeface="Roboto" panose="02000000000000000000" pitchFamily="2" charset="0"/>
                          <a:cs typeface="Roboto" panose="02000000000000000000" pitchFamily="2" charset="0"/>
                        </a:rPr>
                        <a:t>)</a:t>
                      </a:r>
                    </a:p>
                    <a:p>
                      <a:pPr marL="112395" marR="0" lvl="0" indent="0" algn="ctr" defTabSz="914400" rtl="0" eaLnBrk="1" fontAlgn="auto" latinLnBrk="0" hangingPunct="1">
                        <a:lnSpc>
                          <a:spcPct val="100000"/>
                        </a:lnSpc>
                        <a:spcBef>
                          <a:spcPts val="785"/>
                        </a:spcBef>
                        <a:spcAft>
                          <a:spcPts val="0"/>
                        </a:spcAft>
                        <a:buClrTx/>
                        <a:buSzTx/>
                        <a:buFontTx/>
                        <a:buNone/>
                        <a:tabLst/>
                        <a:defRPr/>
                      </a:pPr>
                      <a:r>
                        <a:rPr lang="en-US" sz="15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 1 – 60 </a:t>
                      </a:r>
                      <a:r>
                        <a:rPr lang="en-US" sz="1500" i="1" u="sng" kern="1200" spc="-10" dirty="0" err="1">
                          <a:solidFill>
                            <a:srgbClr val="FF0000"/>
                          </a:solidFill>
                          <a:latin typeface="Roboto" panose="02000000000000000000" pitchFamily="2" charset="0"/>
                          <a:ea typeface="Roboto" panose="02000000000000000000" pitchFamily="2" charset="0"/>
                          <a:cs typeface="Roboto" panose="02000000000000000000" pitchFamily="2" charset="0"/>
                        </a:rPr>
                        <a:t>ημέρες</a:t>
                      </a:r>
                      <a:endParaRPr lang="el-GR" sz="15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(8 ώρες διδασκαλίας / εβδομάδα ή λιγότερο)</a:t>
                      </a:r>
                      <a:endParaRPr lang="en-US" sz="1500" b="0"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789383">
                <a:tc>
                  <a:txBody>
                    <a:bodyPr/>
                    <a:lstStyle/>
                    <a:p>
                      <a:pPr marL="92075" marR="328295" algn="l" defTabSz="914400" rtl="0" eaLnBrk="1" latinLnBrk="0" hangingPunct="1">
                        <a:lnSpc>
                          <a:spcPct val="100000"/>
                        </a:lnSpc>
                        <a:spcBef>
                          <a:spcPts val="790"/>
                        </a:spcBef>
                      </a:pPr>
                      <a:r>
                        <a:rPr lang="en-US"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2. </a:t>
                      </a:r>
                      <a:r>
                        <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για Εκπαίδευση/Κατάρτιση</a:t>
                      </a: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1" spc="-5" dirty="0">
                          <a:latin typeface="Roboto" panose="02000000000000000000" pitchFamily="2" charset="0"/>
                          <a:ea typeface="Roboto" panose="02000000000000000000" pitchFamily="2" charset="0"/>
                          <a:cs typeface="Roboto" panose="02000000000000000000" pitchFamily="2" charset="0"/>
                        </a:rPr>
                        <a:t>2 μέρες – 60 μέρες (</a:t>
                      </a:r>
                      <a:r>
                        <a:rPr lang="el-GR" sz="1500" b="0" spc="-5" dirty="0">
                          <a:latin typeface="Roboto" panose="02000000000000000000" pitchFamily="2" charset="0"/>
                          <a:ea typeface="Roboto" panose="02000000000000000000" pitchFamily="2" charset="0"/>
                          <a:cs typeface="Roboto" panose="02000000000000000000" pitchFamily="2" charset="0"/>
                        </a:rPr>
                        <a:t>μη </a:t>
                      </a:r>
                      <a:r>
                        <a:rPr lang="el-GR" sz="1500" b="0" spc="-5" dirty="0" err="1">
                          <a:latin typeface="Roboto" panose="02000000000000000000" pitchFamily="2" charset="0"/>
                          <a:ea typeface="Roboto" panose="02000000000000000000" pitchFamily="2" charset="0"/>
                          <a:cs typeface="Roboto" panose="02000000000000000000" pitchFamily="2" charset="0"/>
                        </a:rPr>
                        <a:t>συμπεριλ</a:t>
                      </a:r>
                      <a:r>
                        <a:rPr lang="el-GR" sz="1500" b="0" spc="-5" dirty="0">
                          <a:latin typeface="Roboto" panose="02000000000000000000" pitchFamily="2" charset="0"/>
                          <a:ea typeface="Roboto" panose="02000000000000000000" pitchFamily="2" charset="0"/>
                          <a:cs typeface="Roboto" panose="02000000000000000000" pitchFamily="2" charset="0"/>
                        </a:rPr>
                        <a:t>. των ημερών  ταξιδίου)</a:t>
                      </a: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963883">
                <a:tc>
                  <a:txBody>
                    <a:bodyPr/>
                    <a:lstStyle/>
                    <a:p>
                      <a:pPr marL="92075" marR="328295" algn="l" defTabSz="914400" rtl="0" eaLnBrk="1" latinLnBrk="0" hangingPunct="1">
                        <a:lnSpc>
                          <a:spcPct val="100000"/>
                        </a:lnSpc>
                        <a:spcBef>
                          <a:spcPts val="790"/>
                        </a:spcBef>
                      </a:pPr>
                      <a:r>
                        <a:rPr lang="el-G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σε Μεικτά Εντατικά Προγράμματα (</a:t>
                      </a:r>
                      <a:r>
                        <a:rPr lang="en-US" sz="1500" spc="-10" dirty="0">
                          <a:solidFill>
                            <a:schemeClr val="tx1"/>
                          </a:solidFill>
                          <a:latin typeface="Roboto" panose="02000000000000000000" pitchFamily="2" charset="0"/>
                          <a:ea typeface="Roboto" panose="02000000000000000000" pitchFamily="2" charset="0"/>
                          <a:cs typeface="Roboto" panose="02000000000000000000" pitchFamily="2" charset="0"/>
                        </a:rPr>
                        <a:t>BIPs)</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 ως </a:t>
                      </a:r>
                      <a:r>
                        <a:rPr lang="en-US" sz="1500" spc="-10" dirty="0">
                          <a:solidFill>
                            <a:schemeClr val="tx1"/>
                          </a:solidFill>
                          <a:latin typeface="Roboto" panose="02000000000000000000" pitchFamily="2" charset="0"/>
                          <a:ea typeface="Roboto" panose="02000000000000000000" pitchFamily="2" charset="0"/>
                          <a:cs typeface="Roboto" panose="02000000000000000000" pitchFamily="2" charset="0"/>
                        </a:rPr>
                        <a:t>learners</a:t>
                      </a:r>
                      <a:endPar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226185">
                        <a:lnSpc>
                          <a:spcPct val="100000"/>
                        </a:lnSpc>
                        <a:spcBef>
                          <a:spcPts val="919"/>
                        </a:spcBef>
                      </a:pPr>
                      <a:r>
                        <a:rPr lang="el-GR" sz="1500" b="1" spc="-5" dirty="0">
                          <a:latin typeface="Roboto" panose="02000000000000000000" pitchFamily="2" charset="0"/>
                          <a:ea typeface="Roboto" panose="02000000000000000000" pitchFamily="2" charset="0"/>
                          <a:cs typeface="Roboto" panose="02000000000000000000" pitchFamily="2" charset="0"/>
                        </a:rPr>
                        <a:t>5</a:t>
                      </a:r>
                      <a:r>
                        <a:rPr lang="el-GR" sz="1500" b="1" spc="-35"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a:t>
                      </a:r>
                      <a:r>
                        <a:rPr lang="el-GR" sz="1500" b="1" spc="-30"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30</a:t>
                      </a:r>
                      <a:r>
                        <a:rPr lang="el-GR" sz="1500" b="1" spc="-30"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ημέρες</a:t>
                      </a:r>
                      <a:endParaRPr lang="el-GR" sz="1500" dirty="0">
                        <a:latin typeface="Roboto" panose="02000000000000000000" pitchFamily="2" charset="0"/>
                        <a:ea typeface="Roboto" panose="02000000000000000000" pitchFamily="2" charset="0"/>
                        <a:cs typeface="Roboto" panose="02000000000000000000" pitchFamily="2" charset="0"/>
                      </a:endParaRPr>
                    </a:p>
                    <a:p>
                      <a:pPr marL="384810" marR="448945" algn="ctr">
                        <a:lnSpc>
                          <a:spcPct val="121500"/>
                        </a:lnSpc>
                      </a:pPr>
                      <a:r>
                        <a:rPr lang="el-GR" sz="1500" spc="-5" dirty="0">
                          <a:latin typeface="Roboto" panose="02000000000000000000" pitchFamily="2" charset="0"/>
                          <a:ea typeface="Roboto" panose="02000000000000000000" pitchFamily="2" charset="0"/>
                          <a:cs typeface="Roboto" panose="02000000000000000000" pitchFamily="2" charset="0"/>
                        </a:rPr>
                        <a:t>(προϋποθέτει</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επιπλέον</a:t>
                      </a:r>
                      <a:r>
                        <a:rPr lang="el-GR" sz="1500" spc="20" dirty="0">
                          <a:latin typeface="Roboto" panose="02000000000000000000" pitchFamily="2" charset="0"/>
                          <a:ea typeface="Roboto" panose="02000000000000000000" pitchFamily="2" charset="0"/>
                          <a:cs typeface="Roboto" panose="02000000000000000000" pitchFamily="2" charset="0"/>
                        </a:rPr>
                        <a:t> </a:t>
                      </a:r>
                      <a:r>
                        <a:rPr lang="el-GR" sz="1500" spc="-5" dirty="0" err="1">
                          <a:latin typeface="Roboto" panose="02000000000000000000" pitchFamily="2" charset="0"/>
                          <a:ea typeface="Roboto" panose="02000000000000000000" pitchFamily="2" charset="0"/>
                          <a:cs typeface="Roboto" panose="02000000000000000000" pitchFamily="2" charset="0"/>
                        </a:rPr>
                        <a:t>virtual</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44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κομμάτι)</a:t>
                      </a:r>
                      <a:endParaRPr lang="el-GR"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920015430"/>
                  </a:ext>
                </a:extLst>
              </a:tr>
              <a:tr h="1273173">
                <a:tc>
                  <a:txBody>
                    <a:bodyPr/>
                    <a:lstStyle/>
                    <a:p>
                      <a:pPr marL="92075" marR="328295" algn="l" defTabSz="914400" rtl="0" eaLnBrk="1" latinLnBrk="0" hangingPunct="1">
                        <a:lnSpc>
                          <a:spcPct val="100000"/>
                        </a:lnSpc>
                        <a:spcBef>
                          <a:spcPts val="790"/>
                        </a:spcBef>
                      </a:pPr>
                      <a:r>
                        <a:rPr lang="el-G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3. ΚΑ131 </a:t>
                      </a:r>
                      <a:r>
                        <a:rPr sz="15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Διεθνής</a:t>
                      </a:r>
                      <a:r>
                        <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Κινητικότητα </a:t>
                      </a:r>
                      <a:r>
                        <a:rPr lang="el-G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για Διδασκαλία ή Κατάρτιση </a:t>
                      </a:r>
                    </a:p>
                    <a:p>
                      <a:pPr marL="92075" marR="328295" algn="l" defTabSz="914400" rtl="0" eaLnBrk="1" latinLnBrk="0" hangingPunct="1">
                        <a:lnSpc>
                          <a:spcPct val="100000"/>
                        </a:lnSpc>
                        <a:spcBef>
                          <a:spcPts val="790"/>
                        </a:spcBef>
                      </a:pPr>
                      <a:r>
                        <a:rPr lang="el-GR" sz="1500" b="0" kern="1200" spc="-10" dirty="0">
                          <a:solidFill>
                            <a:srgbClr val="ED6613"/>
                          </a:solidFill>
                          <a:latin typeface="Roboto" panose="02000000000000000000" pitchFamily="2" charset="0"/>
                          <a:ea typeface="Roboto" panose="02000000000000000000" pitchFamily="2" charset="0"/>
                          <a:cs typeface="Roboto" panose="02000000000000000000" pitchFamily="2" charset="0"/>
                        </a:rPr>
                        <a:t>(Περιφέρειες 1-3, 5-12)</a:t>
                      </a:r>
                      <a:endParaRPr sz="1500" b="0" kern="1200" spc="-10" dirty="0">
                        <a:solidFill>
                          <a:srgbClr val="ED6613"/>
                        </a:solidFill>
                        <a:latin typeface="Roboto" panose="02000000000000000000" pitchFamily="2" charset="0"/>
                        <a:ea typeface="Roboto" panose="02000000000000000000" pitchFamily="2" charset="0"/>
                        <a:cs typeface="Roboto" panose="02000000000000000000" pitchFamily="2" charset="0"/>
                      </a:endParaRPr>
                    </a:p>
                  </a:txBody>
                  <a:tcPr marL="0" marR="0" marT="32384"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5 μέρες – 60 ημέρες </a:t>
                      </a:r>
                      <a:r>
                        <a:rPr lang="el-GR" sz="15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 </a:t>
                      </a:r>
                      <a:r>
                        <a:rPr lang="el-GR" sz="15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5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των ημερών </a:t>
                      </a:r>
                      <a:r>
                        <a:rPr lang="el-GR" sz="15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r>
                        <a:rPr lang="el-GR" sz="15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112395" marR="0" lvl="0" indent="0" algn="ctr" defTabSz="914400" rtl="0" eaLnBrk="1" fontAlgn="auto" latinLnBrk="0" hangingPunct="1">
                        <a:lnSpc>
                          <a:spcPct val="100000"/>
                        </a:lnSpc>
                        <a:spcBef>
                          <a:spcPts val="785"/>
                        </a:spcBef>
                        <a:spcAft>
                          <a:spcPts val="0"/>
                        </a:spcAft>
                        <a:buClrTx/>
                        <a:buSzTx/>
                        <a:buFontTx/>
                        <a:buNone/>
                        <a:tabLst/>
                        <a:defRPr/>
                      </a:pPr>
                      <a:r>
                        <a:rPr lang="en-US" sz="15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 5 - 60 </a:t>
                      </a:r>
                      <a:r>
                        <a:rPr lang="el-GR" sz="15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η</a:t>
                      </a:r>
                      <a:r>
                        <a:rPr lang="en-US" sz="1500" i="1" u="sng" kern="1200" spc="-10" dirty="0" err="1">
                          <a:solidFill>
                            <a:srgbClr val="FF0000"/>
                          </a:solidFill>
                          <a:latin typeface="Roboto" panose="02000000000000000000" pitchFamily="2" charset="0"/>
                          <a:ea typeface="Roboto" panose="02000000000000000000" pitchFamily="2" charset="0"/>
                          <a:cs typeface="Roboto" panose="02000000000000000000" pitchFamily="2" charset="0"/>
                        </a:rPr>
                        <a:t>μέρε</a:t>
                      </a:r>
                      <a:r>
                        <a:rPr lang="el-GR" sz="15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ς</a:t>
                      </a:r>
                      <a:endParaRPr lang="en-US" sz="15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33BC0C3A-1DED-3D39-3BEC-FDAF5DF67DCB}"/>
              </a:ext>
            </a:extLst>
          </p:cNvPr>
          <p:cNvSpPr txBox="1"/>
          <p:nvPr/>
        </p:nvSpPr>
        <p:spPr>
          <a:xfrm>
            <a:off x="8534400" y="2361720"/>
            <a:ext cx="3168802" cy="2430152"/>
          </a:xfrm>
          <a:prstGeom prst="rect">
            <a:avLst/>
          </a:prstGeom>
          <a:noFill/>
        </p:spPr>
        <p:txBody>
          <a:bodyPr wrap="square">
            <a:spAutoFit/>
          </a:bodyPr>
          <a:lstStyle/>
          <a:p>
            <a:pPr marL="339090" indent="-327025">
              <a:lnSpc>
                <a:spcPct val="100000"/>
              </a:lnSpc>
              <a:spcBef>
                <a:spcPts val="505"/>
              </a:spcBef>
              <a:buFont typeface="Wingdings" panose="05000000000000000000" pitchFamily="2" charset="2"/>
              <a:buChar char="ü"/>
              <a:tabLst>
                <a:tab pos="338455" algn="l"/>
                <a:tab pos="339725" algn="l"/>
              </a:tabLst>
            </a:pPr>
            <a:r>
              <a:rPr lang="el-GR" sz="1600" dirty="0">
                <a:latin typeface="Roboto" panose="02000000000000000000" pitchFamily="2" charset="0"/>
                <a:ea typeface="Roboto" panose="02000000000000000000" pitchFamily="2" charset="0"/>
                <a:cs typeface="Roboto" panose="02000000000000000000" pitchFamily="2" charset="0"/>
              </a:rPr>
              <a:t>Οι</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ελάχιστες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εργάσιμες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μέρες</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πρέπει</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είναι</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b="1" u="sng" spc="-5" dirty="0">
                <a:solidFill>
                  <a:srgbClr val="FF0000"/>
                </a:solidFill>
                <a:latin typeface="Roboto" panose="02000000000000000000" pitchFamily="2" charset="0"/>
                <a:ea typeface="Roboto" panose="02000000000000000000" pitchFamily="2" charset="0"/>
                <a:cs typeface="Roboto" panose="02000000000000000000" pitchFamily="2" charset="0"/>
              </a:rPr>
              <a:t>συνεχόμενες</a:t>
            </a:r>
            <a:endParaRPr lang="en-US" sz="1600" b="1" u="sng"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a:lnSpc>
                <a:spcPct val="100000"/>
              </a:lnSpc>
              <a:spcBef>
                <a:spcPts val="505"/>
              </a:spcBef>
              <a:tabLst>
                <a:tab pos="338455" algn="l"/>
                <a:tab pos="339725" algn="l"/>
              </a:tabLst>
            </a:pPr>
            <a:endParaRPr lang="el-GR" sz="1600" dirty="0">
              <a:latin typeface="Roboto" panose="02000000000000000000" pitchFamily="2" charset="0"/>
              <a:ea typeface="Roboto" panose="02000000000000000000" pitchFamily="2" charset="0"/>
              <a:cs typeface="Roboto" panose="02000000000000000000" pitchFamily="2" charset="0"/>
            </a:endParaRPr>
          </a:p>
          <a:p>
            <a:pPr marL="339090" indent="-327025">
              <a:lnSpc>
                <a:spcPts val="1430"/>
              </a:lnSpc>
              <a:spcBef>
                <a:spcPts val="195"/>
              </a:spcBef>
              <a:buFont typeface="Wingdings" panose="05000000000000000000" pitchFamily="2" charset="2"/>
              <a:buChar char="ü"/>
              <a:tabLst>
                <a:tab pos="338455" algn="l"/>
                <a:tab pos="339725" algn="l"/>
              </a:tabLst>
            </a:pPr>
            <a:r>
              <a:rPr lang="el-GR" sz="1600" dirty="0">
                <a:latin typeface="Roboto" panose="02000000000000000000" pitchFamily="2" charset="0"/>
                <a:ea typeface="Roboto" panose="02000000000000000000" pitchFamily="2" charset="0"/>
                <a:cs typeface="Roboto" panose="02000000000000000000" pitchFamily="2" charset="0"/>
              </a:rPr>
              <a:t>Οι </a:t>
            </a:r>
            <a:r>
              <a:rPr lang="el-GR" sz="1600" spc="-10" dirty="0">
                <a:latin typeface="Roboto" panose="02000000000000000000" pitchFamily="2" charset="0"/>
                <a:ea typeface="Roboto" panose="02000000000000000000" pitchFamily="2" charset="0"/>
                <a:cs typeface="Roboto" panose="02000000000000000000" pitchFamily="2" charset="0"/>
              </a:rPr>
              <a:t>εξερχόμενες</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κινητικότητες</a:t>
            </a:r>
            <a:r>
              <a:rPr lang="el-GR" sz="1600" spc="459"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μπορούν</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να</a:t>
            </a:r>
            <a:r>
              <a:rPr lang="en-US"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πραγματοποιηθούν</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σε</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οποιαδήποτε</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χώρα</a:t>
            </a:r>
            <a:r>
              <a:rPr lang="el-GR" sz="1600" spc="60" dirty="0">
                <a:latin typeface="Roboto" panose="02000000000000000000" pitchFamily="2" charset="0"/>
                <a:ea typeface="Roboto" panose="02000000000000000000" pitchFamily="2" charset="0"/>
                <a:cs typeface="Roboto" panose="02000000000000000000" pitchFamily="2" charset="0"/>
              </a:rPr>
              <a:t> </a:t>
            </a: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εκτός</a:t>
            </a:r>
            <a:r>
              <a:rPr lang="el-GR" sz="1600"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από</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600" spc="2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διαμονής </a:t>
            </a: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600"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συμμετέχοντα</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και</a:t>
            </a:r>
            <a:r>
              <a:rPr lang="el-GR" sz="1600"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600" spc="-2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600" spc="-2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ιδρύματος</a:t>
            </a:r>
            <a:r>
              <a:rPr lang="el-GR" sz="1600"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αποστολής</a:t>
            </a:r>
            <a:endParaRPr lang="el-GR"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3573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B776B-F85F-5591-E911-B1A6052BDA88}"/>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53B1CF7D-37F5-4DB7-7126-95AFEE89C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506E84-C8B1-D0CB-2D76-052AFBC81987}"/>
              </a:ext>
            </a:extLst>
          </p:cNvPr>
          <p:cNvSpPr>
            <a:spLocks noGrp="1"/>
          </p:cNvSpPr>
          <p:nvPr>
            <p:ph type="title"/>
          </p:nvPr>
        </p:nvSpPr>
        <p:spPr>
          <a:xfrm>
            <a:off x="941493" y="1117454"/>
            <a:ext cx="3462649" cy="736958"/>
          </a:xfrm>
        </p:spPr>
        <p:txBody>
          <a:bodyPr>
            <a:noAutofit/>
          </a:bodyPr>
          <a:lstStyle/>
          <a:p>
            <a:r>
              <a:rPr lang="el-GR" sz="2600" b="1" dirty="0">
                <a:latin typeface="Roboto" panose="02000000000000000000" pitchFamily="2" charset="0"/>
                <a:ea typeface="Roboto" panose="02000000000000000000" pitchFamily="2" charset="0"/>
              </a:rPr>
              <a:t>Μεικτά Εντατικά Προγράμματα </a:t>
            </a:r>
            <a:r>
              <a:rPr lang="en-US" sz="2600" b="1" dirty="0">
                <a:latin typeface="Roboto" panose="02000000000000000000" pitchFamily="2" charset="0"/>
                <a:ea typeface="Roboto" panose="02000000000000000000" pitchFamily="2" charset="0"/>
              </a:rPr>
              <a:t>(BIPs)</a:t>
            </a:r>
            <a:endParaRPr lang="en-CY" sz="2600" b="1" dirty="0">
              <a:latin typeface="Roboto" panose="02000000000000000000" pitchFamily="2" charset="0"/>
              <a:ea typeface="Roboto" panose="02000000000000000000" pitchFamily="2" charset="0"/>
            </a:endParaRPr>
          </a:p>
        </p:txBody>
      </p:sp>
      <p:sp>
        <p:nvSpPr>
          <p:cNvPr id="4" name="object 4">
            <a:extLst>
              <a:ext uri="{FF2B5EF4-FFF2-40B4-BE49-F238E27FC236}">
                <a16:creationId xmlns:a16="http://schemas.microsoft.com/office/drawing/2014/main" id="{3700F989-D0D4-D0B9-2A9A-F824A4876E8F}"/>
              </a:ext>
            </a:extLst>
          </p:cNvPr>
          <p:cNvSpPr txBox="1"/>
          <p:nvPr/>
        </p:nvSpPr>
        <p:spPr>
          <a:xfrm>
            <a:off x="4517963" y="838200"/>
            <a:ext cx="6731036" cy="6204904"/>
          </a:xfrm>
          <a:prstGeom prst="rect">
            <a:avLst/>
          </a:prstGeom>
        </p:spPr>
        <p:txBody>
          <a:bodyPr vert="horz" wrap="square" lIns="0" tIns="40005" rIns="0" bIns="0" rtlCol="0">
            <a:spAutoFit/>
          </a:bodyPr>
          <a:lstStyle/>
          <a:p>
            <a:pPr marL="298450" marR="509905" lvl="0" indent="-285750" algn="l" defTabSz="914400" rtl="0" eaLnBrk="1" fontAlgn="auto" latinLnBrk="0" hangingPunct="1">
              <a:lnSpc>
                <a:spcPts val="1620"/>
              </a:lnSpc>
              <a:spcBef>
                <a:spcPts val="114"/>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Χρησιμοποιούν </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καινοτόμες μεθόδους μάθησης και διδασκαλίας</a:t>
            </a:r>
            <a:r>
              <a:rPr kumimoji="0" lang="en-US"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50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υ</a:t>
            </a:r>
            <a:r>
              <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ποστηρίζουν τη </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συμμετοχή διακρατικών και διαθεματικών ομάδων εργασίας</a:t>
            </a:r>
            <a:r>
              <a:rPr lang="el-GR" sz="1500" b="1" dirty="0">
                <a:solidFill>
                  <a:prstClr val="black"/>
                </a:solidFill>
                <a:latin typeface="Roboto" panose="02000000000000000000" pitchFamily="2" charset="0"/>
                <a:ea typeface="Roboto" panose="02000000000000000000" pitchFamily="2" charset="0"/>
                <a:cs typeface="Roboto" panose="02000000000000000000" pitchFamily="2" charset="0"/>
              </a:rPr>
              <a:t> </a:t>
            </a:r>
            <a:r>
              <a:rPr lang="el-GR" sz="1500" dirty="0">
                <a:solidFill>
                  <a:prstClr val="black"/>
                </a:solidFill>
                <a:latin typeface="Roboto" panose="02000000000000000000" pitchFamily="2" charset="0"/>
                <a:ea typeface="Roboto" panose="02000000000000000000" pitchFamily="2" charset="0"/>
                <a:cs typeface="Roboto" panose="02000000000000000000" pitchFamily="2" charset="0"/>
              </a:rPr>
              <a:t>και </a:t>
            </a:r>
            <a:r>
              <a:rPr kumimoji="0" lang="el-GR" sz="15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παρέχουν </a:t>
            </a:r>
            <a:r>
              <a:rPr kumimoji="0" lang="el-GR" sz="15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προστιθέμενη  αξία </a:t>
            </a:r>
            <a:r>
              <a:rPr kumimoji="0" lang="el-GR" sz="15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σε σύγκριση με τα υφιστάμενα προγράμματα σπουδών στα  συμμετέχοντα ΙΤΕ</a:t>
            </a:r>
            <a:r>
              <a:rPr kumimoji="0" lang="en-US" sz="15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el-GR" sz="15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8450" marR="509905" lvl="0" indent="-285750" algn="l" defTabSz="914400" rtl="0" eaLnBrk="1" fontAlgn="auto" latinLnBrk="0" hangingPunct="1">
              <a:lnSpc>
                <a:spcPts val="1620"/>
              </a:lnSpc>
              <a:spcBef>
                <a:spcPts val="114"/>
              </a:spcBef>
              <a:spcAft>
                <a:spcPts val="0"/>
              </a:spcAft>
              <a:buClrTx/>
              <a:buSzTx/>
              <a:buFont typeface="Wingdings" panose="05000000000000000000" pitchFamily="2" charset="2"/>
              <a:buChar char="ü"/>
              <a:tabLst/>
              <a:defRPr/>
            </a:pPr>
            <a:endParaRPr kumimoji="0" lang="el-GR" sz="15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8450" marR="509905" lvl="0" indent="-285750" algn="l" defTabSz="914400" rtl="0" eaLnBrk="1" fontAlgn="auto" latinLnBrk="0" hangingPunct="1">
              <a:lnSpc>
                <a:spcPts val="1620"/>
              </a:lnSpc>
              <a:spcBef>
                <a:spcPts val="114"/>
              </a:spcBef>
              <a:spcAft>
                <a:spcPts val="0"/>
              </a:spcAft>
              <a:buClrTx/>
              <a:buSzTx/>
              <a:buFont typeface="Wingdings" panose="05000000000000000000" pitchFamily="2" charset="2"/>
              <a:buChar char="ü"/>
              <a:tabLst/>
              <a:defRPr/>
            </a:pPr>
            <a:r>
              <a:rPr kumimoji="0" lang="el-GR"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Σχεδιάζονται και υλοποιούνται από 3 ΙΤΕ</a:t>
            </a:r>
            <a:r>
              <a:rPr kumimoji="0" lang="el-GR" sz="15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προερχόμενα από τουλάχιστον 3  Χώρες-Μέλη/Τρίτες Χώρες συνδεδεμένες με το Πρόγραμμα</a:t>
            </a:r>
            <a:r>
              <a:rPr kumimoji="0" lang="el-GR" sz="15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a:t>
            </a:r>
          </a:p>
          <a:p>
            <a:pPr marL="12700" marR="509905" lvl="0" algn="l" defTabSz="914400" rtl="0" eaLnBrk="1" fontAlgn="auto" latinLnBrk="0" hangingPunct="1">
              <a:lnSpc>
                <a:spcPts val="1620"/>
              </a:lnSpc>
              <a:spcBef>
                <a:spcPts val="114"/>
              </a:spcBef>
              <a:spcAft>
                <a:spcPts val="0"/>
              </a:spcAft>
              <a:buClrTx/>
              <a:buSzTx/>
              <a:tabLst/>
              <a:defRPr/>
            </a:pPr>
            <a:endPar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8450" marR="509905" lvl="0" indent="-285750" algn="l" defTabSz="914400" rtl="0" eaLnBrk="1" fontAlgn="auto" latinLnBrk="0" hangingPunct="1">
              <a:lnSpc>
                <a:spcPts val="1620"/>
              </a:lnSpc>
              <a:spcBef>
                <a:spcPts val="114"/>
              </a:spcBef>
              <a:spcAft>
                <a:spcPts val="0"/>
              </a:spcAft>
              <a:buClrTx/>
              <a:buSzTx/>
              <a:buFont typeface="Wingdings" panose="05000000000000000000" pitchFamily="2" charset="2"/>
              <a:buChar char="ü"/>
              <a:tabLst/>
              <a:defRPr/>
            </a:pP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Οι εκπαιδευόμενοι μπορεί να είναι φοιτητές</a:t>
            </a:r>
            <a:r>
              <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(όχι πρόσφατοι απόφοιτοι) </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ή προσωπικό των ΙΤΕ αποστολής</a:t>
            </a:r>
            <a:r>
              <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που </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συμμετέχουν μέσω </a:t>
            </a:r>
            <a:r>
              <a:rPr kumimoji="0" lang="en-US"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lended</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hort</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erm</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SMS και </a:t>
            </a:r>
            <a:r>
              <a:rPr kumimoji="0" lang="en-US"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lended</a:t>
            </a:r>
            <a:r>
              <a:rPr kumimoji="0" lang="en-US"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Short-Term</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STT</a:t>
            </a:r>
            <a:r>
              <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αντίστοιχα</a:t>
            </a:r>
            <a:r>
              <a:rPr kumimoji="0" lang="en-US"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p>
            <a:pPr marL="298450" marR="509905" lvl="0" indent="-285750" algn="l" defTabSz="914400" rtl="0" eaLnBrk="1" fontAlgn="auto" latinLnBrk="0" hangingPunct="1">
              <a:lnSpc>
                <a:spcPts val="1620"/>
              </a:lnSpc>
              <a:spcBef>
                <a:spcPts val="114"/>
              </a:spcBef>
              <a:spcAft>
                <a:spcPts val="0"/>
              </a:spcAft>
              <a:buClrTx/>
              <a:buSzTx/>
              <a:buFont typeface="Wingdings" panose="05000000000000000000" pitchFamily="2" charset="2"/>
              <a:buChar char="ü"/>
              <a:tabLst/>
              <a:defRPr/>
            </a:pPr>
            <a:endParaRPr lang="en-US" sz="15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98450" marR="509905" lvl="0" indent="-285750" algn="l" defTabSz="914400" rtl="0" eaLnBrk="1" fontAlgn="auto" latinLnBrk="0" hangingPunct="1">
              <a:lnSpc>
                <a:spcPts val="1620"/>
              </a:lnSpc>
              <a:spcBef>
                <a:spcPts val="114"/>
              </a:spcBef>
              <a:spcAft>
                <a:spcPts val="0"/>
              </a:spcAft>
              <a:buClrTx/>
              <a:buSzTx/>
              <a:buFont typeface="Wingdings" panose="05000000000000000000" pitchFamily="2" charset="2"/>
              <a:buChar char="ü"/>
              <a:tabLst/>
              <a:defRPr/>
            </a:pPr>
            <a:r>
              <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Το διδακτικό προσωπικό των μεικτών εντατικών προγραμμάτων μπορεί να είναι </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προσωπικό από  ΙΤΕ</a:t>
            </a:r>
            <a:r>
              <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ή εξειδικευμένο προσωπικό προσκεκλημένο από εταιρείες </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Invited</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Staff</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from</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5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Enterprise</a:t>
            </a:r>
            <a:r>
              <a:rPr kumimoji="0" lang="en-US"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a:t>
            </a:r>
            <a:r>
              <a:rPr kumimoji="0" lang="el-GR" sz="15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p>
            <a:pPr marL="12700" marR="509905" lvl="0" algn="l" defTabSz="914400" rtl="0" eaLnBrk="1" fontAlgn="auto" latinLnBrk="0" hangingPunct="1">
              <a:lnSpc>
                <a:spcPts val="1620"/>
              </a:lnSpc>
              <a:spcBef>
                <a:spcPts val="114"/>
              </a:spcBef>
              <a:spcAft>
                <a:spcPts val="0"/>
              </a:spcAft>
              <a:buClrTx/>
              <a:buSzTx/>
              <a:tabLst/>
              <a:defRPr/>
            </a:pPr>
            <a:endPar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8450" marR="509905" indent="-285750">
              <a:lnSpc>
                <a:spcPts val="1620"/>
              </a:lnSpc>
              <a:spcBef>
                <a:spcPts val="114"/>
              </a:spcBef>
              <a:buFont typeface="Wingdings" panose="05000000000000000000" pitchFamily="2" charset="2"/>
              <a:buChar char="ü"/>
            </a:pPr>
            <a:r>
              <a:rPr lang="el-GR" sz="1500" dirty="0">
                <a:solidFill>
                  <a:prstClr val="black"/>
                </a:solidFill>
                <a:latin typeface="Roboto" panose="02000000000000000000" pitchFamily="2" charset="0"/>
                <a:ea typeface="Roboto" panose="02000000000000000000" pitchFamily="2" charset="0"/>
                <a:cs typeface="Roboto" panose="02000000000000000000" pitchFamily="2" charset="0"/>
              </a:rPr>
              <a:t>Για να θεωρηθεί επιλέξιμο για χρηματοδότηση, ένα </a:t>
            </a:r>
            <a:r>
              <a:rPr lang="en-GB" sz="1500" dirty="0">
                <a:solidFill>
                  <a:prstClr val="black"/>
                </a:solidFill>
                <a:latin typeface="Roboto" panose="02000000000000000000" pitchFamily="2" charset="0"/>
                <a:ea typeface="Roboto" panose="02000000000000000000" pitchFamily="2" charset="0"/>
                <a:cs typeface="Roboto" panose="02000000000000000000" pitchFamily="2" charset="0"/>
              </a:rPr>
              <a:t>BIP </a:t>
            </a:r>
            <a:r>
              <a:rPr lang="el-GR" sz="1500" dirty="0">
                <a:solidFill>
                  <a:prstClr val="black"/>
                </a:solidFill>
                <a:latin typeface="Roboto" panose="02000000000000000000" pitchFamily="2" charset="0"/>
                <a:ea typeface="Roboto" panose="02000000000000000000" pitchFamily="2" charset="0"/>
                <a:cs typeface="Roboto" panose="02000000000000000000" pitchFamily="2" charset="0"/>
              </a:rPr>
              <a:t>πρέπει να υλοποιείται με τη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συμμετοχή τουλάχιστον 10 και κατ’ ανώτατο όριο 20 εκπαιδευομένων που πραγματοποιούν κινητικότητα (</a:t>
            </a:r>
            <a:r>
              <a:rPr lang="en-GB" sz="1500" b="1" dirty="0">
                <a:solidFill>
                  <a:srgbClr val="FF0000"/>
                </a:solidFill>
                <a:latin typeface="Roboto" panose="02000000000000000000" pitchFamily="2" charset="0"/>
                <a:ea typeface="Roboto" panose="02000000000000000000" pitchFamily="2" charset="0"/>
                <a:cs typeface="Roboto" panose="02000000000000000000" pitchFamily="2" charset="0"/>
              </a:rPr>
              <a:t>mobile learners).</a:t>
            </a:r>
            <a:r>
              <a:rPr lang="en-GB" sz="1500" b="1" dirty="0">
                <a:solidFill>
                  <a:prstClr val="black"/>
                </a:solidFill>
                <a:latin typeface="Roboto" panose="02000000000000000000" pitchFamily="2" charset="0"/>
                <a:ea typeface="Roboto" panose="02000000000000000000" pitchFamily="2" charset="0"/>
                <a:cs typeface="Roboto" panose="02000000000000000000" pitchFamily="2" charset="0"/>
              </a:rPr>
              <a:t> </a:t>
            </a:r>
            <a:r>
              <a:rPr lang="el-GR" sz="1500" dirty="0">
                <a:solidFill>
                  <a:prstClr val="black"/>
                </a:solidFill>
                <a:latin typeface="Roboto" panose="02000000000000000000" pitchFamily="2" charset="0"/>
                <a:ea typeface="Roboto" panose="02000000000000000000" pitchFamily="2" charset="0"/>
                <a:cs typeface="Roboto" panose="02000000000000000000" pitchFamily="2" charset="0"/>
              </a:rPr>
              <a:t>Οι διδάσκοντες στο </a:t>
            </a:r>
            <a:r>
              <a:rPr lang="en-GB" sz="1500" dirty="0">
                <a:solidFill>
                  <a:prstClr val="black"/>
                </a:solidFill>
                <a:latin typeface="Roboto" panose="02000000000000000000" pitchFamily="2" charset="0"/>
                <a:ea typeface="Roboto" panose="02000000000000000000" pitchFamily="2" charset="0"/>
                <a:cs typeface="Roboto" panose="02000000000000000000" pitchFamily="2" charset="0"/>
              </a:rPr>
              <a:t>BIP</a:t>
            </a:r>
            <a:r>
              <a:rPr lang="el-GR" sz="1500" dirty="0">
                <a:solidFill>
                  <a:prstClr val="black"/>
                </a:solidFill>
                <a:latin typeface="Roboto" panose="02000000000000000000" pitchFamily="2" charset="0"/>
                <a:ea typeface="Roboto" panose="02000000000000000000" pitchFamily="2" charset="0"/>
                <a:cs typeface="Roboto" panose="02000000000000000000" pitchFamily="2" charset="0"/>
              </a:rPr>
              <a:t> και οι εισερχόμενοι φοιτητές/το εισερχόμενο προσωπικό που συμμετέχουν με ΚΑ171 κονδύλια δεν συνυπολογίζονται στον ελάχιστο και μέγιστο αριθμό συμμετεχόντων.</a:t>
            </a:r>
            <a:endParaRPr lang="en-US" sz="15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98450" marR="509905" lvl="0" indent="-285750" algn="l" defTabSz="914400" rtl="0" eaLnBrk="1" fontAlgn="auto" latinLnBrk="0" hangingPunct="1">
              <a:lnSpc>
                <a:spcPts val="1620"/>
              </a:lnSpc>
              <a:spcBef>
                <a:spcPts val="114"/>
              </a:spcBef>
              <a:spcAft>
                <a:spcPts val="0"/>
              </a:spcAft>
              <a:buClrTx/>
              <a:buSzTx/>
              <a:buFont typeface="Wingdings" panose="05000000000000000000" pitchFamily="2" charset="2"/>
              <a:buChar char="ü"/>
              <a:tabLst/>
              <a:defRPr/>
            </a:pPr>
            <a:endPar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5080" lvl="0" indent="0" algn="just" defTabSz="914400" rtl="0" eaLnBrk="1" fontAlgn="auto" latinLnBrk="0" hangingPunct="1">
              <a:lnSpc>
                <a:spcPct val="90000"/>
              </a:lnSpc>
              <a:spcBef>
                <a:spcPts val="315"/>
              </a:spcBef>
              <a:spcAft>
                <a:spcPts val="0"/>
              </a:spcAft>
              <a:buClrTx/>
              <a:buSzTx/>
              <a:buFontTx/>
              <a:buNone/>
              <a:tabLst>
                <a:tab pos="241300" algn="l"/>
                <a:tab pos="4789170" algn="l"/>
              </a:tabLst>
              <a:defRPr/>
            </a:pPr>
            <a:endParaRPr kumimoji="0" lang="el-GR"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584835" marR="0" lvl="0" indent="-285750" algn="l" defTabSz="914400" rtl="0" eaLnBrk="1" fontAlgn="auto" latinLnBrk="0" hangingPunct="1">
              <a:lnSpc>
                <a:spcPts val="2055"/>
              </a:lnSpc>
              <a:spcBef>
                <a:spcPts val="0"/>
              </a:spcBef>
              <a:spcAft>
                <a:spcPts val="0"/>
              </a:spcAft>
              <a:buClrTx/>
              <a:buSzTx/>
              <a:buFont typeface="Wingdings" panose="05000000000000000000" pitchFamily="2" charset="2"/>
              <a:buChar char="q"/>
              <a:tabLst/>
              <a:defRPr/>
            </a:pPr>
            <a:endParaRPr kumimoji="0"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9" name="Rectangle: Rounded Corners 8">
            <a:extLst>
              <a:ext uri="{FF2B5EF4-FFF2-40B4-BE49-F238E27FC236}">
                <a16:creationId xmlns:a16="http://schemas.microsoft.com/office/drawing/2014/main" id="{B3E4BB4C-D216-B8C8-7D0E-C5EFEC5EEFC1}"/>
              </a:ext>
            </a:extLst>
          </p:cNvPr>
          <p:cNvSpPr/>
          <p:nvPr/>
        </p:nvSpPr>
        <p:spPr>
          <a:xfrm>
            <a:off x="596408" y="2106904"/>
            <a:ext cx="3807734" cy="314917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0642228-D27B-5F96-7AA3-6DAD479993A5}"/>
              </a:ext>
            </a:extLst>
          </p:cNvPr>
          <p:cNvSpPr txBox="1"/>
          <p:nvPr/>
        </p:nvSpPr>
        <p:spPr>
          <a:xfrm>
            <a:off x="780551" y="2249489"/>
            <a:ext cx="3680502" cy="3006592"/>
          </a:xfrm>
          <a:prstGeom prst="rect">
            <a:avLst/>
          </a:prstGeom>
          <a:noFill/>
        </p:spPr>
        <p:txBody>
          <a:bodyPr wrap="square">
            <a:spAutoFit/>
          </a:bodyPr>
          <a:lstStyle/>
          <a:p>
            <a:pPr marL="12700" marR="0" lvl="0" indent="0" algn="l" defTabSz="914400" rtl="0" eaLnBrk="1" fontAlgn="auto" latinLnBrk="0" hangingPunct="1">
              <a:lnSpc>
                <a:spcPts val="1710"/>
              </a:lnSpc>
              <a:spcBef>
                <a:spcPts val="100"/>
              </a:spcBef>
              <a:spcAft>
                <a:spcPts val="0"/>
              </a:spcAft>
              <a:buClrTx/>
              <a:buSzTx/>
              <a:buFontTx/>
              <a:buNone/>
              <a:tabLst/>
              <a:defRPr/>
            </a:pPr>
            <a:r>
              <a:rPr kumimoji="0" lang="en-US"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a:t>
            </a:r>
            <a:r>
              <a:rPr kumimoji="0" lang="el-GR" sz="1600" b="1"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ικρής</a:t>
            </a:r>
            <a:r>
              <a:rPr kumimoji="0" lang="el-GR"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διάρκειας</a:t>
            </a:r>
            <a:r>
              <a:rPr kumimoji="0" lang="el-GR"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προγράμματα, </a:t>
            </a:r>
            <a:r>
              <a:rPr kumimoji="0" lang="el-GR"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που </a:t>
            </a:r>
            <a:r>
              <a:rPr kumimoji="0" lang="el-GR"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συνδυάζουν</a:t>
            </a:r>
            <a:r>
              <a:rPr kumimoji="0" lang="en-US"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el-GR"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l" defTabSz="914400" rtl="0" eaLnBrk="1" fontAlgn="auto" latinLnBrk="0" hangingPunct="1">
              <a:lnSpc>
                <a:spcPts val="1710"/>
              </a:lnSpc>
              <a:spcBef>
                <a:spcPts val="100"/>
              </a:spcBef>
              <a:spcAft>
                <a:spcPts val="0"/>
              </a:spcAft>
              <a:buClrTx/>
              <a:buSzTx/>
              <a:buFontTx/>
              <a:buNone/>
              <a:tabLst/>
              <a:defRPr/>
            </a:pPr>
            <a:endParaRPr kumimoji="0" lang="en-US"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8450" marR="0" lvl="0" indent="-285750" algn="l" defTabSz="914400" rtl="0" eaLnBrk="1" fontAlgn="auto" latinLnBrk="0" hangingPunct="1">
              <a:lnSpc>
                <a:spcPts val="1710"/>
              </a:lnSpc>
              <a:spcBef>
                <a:spcPts val="100"/>
              </a:spcBef>
              <a:spcAft>
                <a:spcPts val="0"/>
              </a:spcAft>
              <a:buClrTx/>
              <a:buSzTx/>
              <a:buFont typeface="Wingdings" panose="05000000000000000000" pitchFamily="2" charset="2"/>
              <a:buChar char="v"/>
              <a:tabLst/>
              <a:defRPr/>
            </a:pPr>
            <a:r>
              <a:rPr kumimoji="0" lang="el-GR"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φυσική παρουσία</a:t>
            </a:r>
            <a:r>
              <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 5 - 30 ημέρες) </a:t>
            </a:r>
            <a:r>
              <a:rPr kumimoji="0" lang="el-GR" sz="16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και</a:t>
            </a:r>
          </a:p>
          <a:p>
            <a:pPr marL="298450" marR="0" lvl="0" indent="-285750" algn="l" defTabSz="914400" rtl="0" eaLnBrk="1" fontAlgn="auto" latinLnBrk="0" hangingPunct="1">
              <a:lnSpc>
                <a:spcPts val="1710"/>
              </a:lnSpc>
              <a:spcBef>
                <a:spcPts val="100"/>
              </a:spcBef>
              <a:spcAft>
                <a:spcPts val="0"/>
              </a:spcAft>
              <a:buClrTx/>
              <a:buSzTx/>
              <a:buFont typeface="Wingdings" panose="05000000000000000000" pitchFamily="2" charset="2"/>
              <a:buChar char="v"/>
              <a:tabLst/>
              <a:defRPr/>
            </a:pPr>
            <a:r>
              <a:rPr kumimoji="0" lang="el-GR" sz="16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διαδικτυακή </a:t>
            </a:r>
            <a:r>
              <a:rPr kumimoji="0" lang="el-GR" sz="1600" b="1" i="0" u="none" strike="noStrike" kern="1200" cap="none" spc="-32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περίοδο μάθησης </a:t>
            </a:r>
            <a:r>
              <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(=όχι συγκεκριμένη διάρκεια)</a:t>
            </a: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l" defTabSz="914400" rtl="0" eaLnBrk="1" fontAlgn="auto" latinLnBrk="0" hangingPunct="1">
              <a:lnSpc>
                <a:spcPts val="1710"/>
              </a:lnSpc>
              <a:spcBef>
                <a:spcPts val="10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l" defTabSz="914400" rtl="0" eaLnBrk="1" fontAlgn="auto" latinLnBrk="0" hangingPunct="1">
              <a:lnSpc>
                <a:spcPts val="1710"/>
              </a:lnSpc>
              <a:spcBef>
                <a:spcPts val="10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 συνδυασμός πρέπει να απονέμει σε συμμετέχοντες φοιτητές τουλάχιστον </a:t>
            </a:r>
            <a:r>
              <a:rPr kumimoji="0" lang="el-GR"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3 πιστωτικές μονάδες </a:t>
            </a: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ECTS </a:t>
            </a:r>
          </a:p>
          <a:p>
            <a:pPr marL="12700" marR="0" lvl="0" indent="0" algn="l" defTabSz="914400" rtl="0" eaLnBrk="1" fontAlgn="auto" latinLnBrk="0" hangingPunct="1">
              <a:lnSpc>
                <a:spcPts val="1710"/>
              </a:lnSpc>
              <a:spcBef>
                <a:spcPts val="10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8492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493E-81F0-6454-D5AF-CEE7D4A47C23}"/>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DBBF74C4-D8D4-04EA-96D6-D4B129FF7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0E3843-6089-6F67-4F5E-02A231121B6C}"/>
              </a:ext>
            </a:extLst>
          </p:cNvPr>
          <p:cNvSpPr>
            <a:spLocks noGrp="1"/>
          </p:cNvSpPr>
          <p:nvPr>
            <p:ph type="title"/>
          </p:nvPr>
        </p:nvSpPr>
        <p:spPr>
          <a:xfrm>
            <a:off x="990600" y="914400"/>
            <a:ext cx="6268745" cy="736958"/>
          </a:xfrm>
        </p:spPr>
        <p:txBody>
          <a:bodyPr>
            <a:noAutofit/>
          </a:bodyPr>
          <a:lstStyle/>
          <a:p>
            <a:r>
              <a:rPr lang="el-GR" sz="2600" b="1" dirty="0">
                <a:latin typeface="Roboto" panose="02000000000000000000" pitchFamily="2" charset="0"/>
                <a:ea typeface="Roboto" panose="02000000000000000000" pitchFamily="2" charset="0"/>
              </a:rPr>
              <a:t>Μεικτά Εντατικά Προγράμματα </a:t>
            </a:r>
            <a:r>
              <a:rPr lang="en-US" sz="2600" b="1" dirty="0">
                <a:latin typeface="Roboto" panose="02000000000000000000" pitchFamily="2" charset="0"/>
                <a:ea typeface="Roboto" panose="02000000000000000000" pitchFamily="2" charset="0"/>
              </a:rPr>
              <a:t>(BIPs)</a:t>
            </a:r>
            <a:endParaRPr lang="en-CY" sz="2600" b="1" dirty="0">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7B01693D-8C02-E177-660A-646FC9DCE936}"/>
              </a:ext>
            </a:extLst>
          </p:cNvPr>
          <p:cNvPicPr>
            <a:picLocks noChangeAspect="1"/>
          </p:cNvPicPr>
          <p:nvPr/>
        </p:nvPicPr>
        <p:blipFill>
          <a:blip r:embed="rId4"/>
          <a:stretch>
            <a:fillRect/>
          </a:stretch>
        </p:blipFill>
        <p:spPr>
          <a:xfrm>
            <a:off x="1000408" y="1600200"/>
            <a:ext cx="6268745" cy="4071454"/>
          </a:xfrm>
          <a:prstGeom prst="rect">
            <a:avLst/>
          </a:prstGeom>
        </p:spPr>
      </p:pic>
      <p:sp>
        <p:nvSpPr>
          <p:cNvPr id="7" name="TextBox 6">
            <a:extLst>
              <a:ext uri="{FF2B5EF4-FFF2-40B4-BE49-F238E27FC236}">
                <a16:creationId xmlns:a16="http://schemas.microsoft.com/office/drawing/2014/main" id="{17840B51-E0DC-2956-5C6F-0EA55F620CC6}"/>
              </a:ext>
            </a:extLst>
          </p:cNvPr>
          <p:cNvSpPr txBox="1"/>
          <p:nvPr/>
        </p:nvSpPr>
        <p:spPr>
          <a:xfrm>
            <a:off x="7467600" y="1828800"/>
            <a:ext cx="4267200" cy="4247317"/>
          </a:xfrm>
          <a:prstGeom prst="rect">
            <a:avLst/>
          </a:prstGeom>
          <a:noFill/>
        </p:spPr>
        <p:txBody>
          <a:bodyPr wrap="square">
            <a:spAutoFit/>
          </a:bodyPr>
          <a:lstStyle/>
          <a:p>
            <a:pPr marL="355600" indent="-342900">
              <a:buFont typeface="Wingdings" panose="05000000000000000000" pitchFamily="2" charset="2"/>
              <a:buChar char="q"/>
              <a:tabLst>
                <a:tab pos="354965" algn="l"/>
                <a:tab pos="355600" algn="l"/>
              </a:tabLst>
            </a:pPr>
            <a:r>
              <a:rPr lang="el-GR" sz="1500" spc="-5" dirty="0">
                <a:latin typeface="Roboto" panose="02000000000000000000" pitchFamily="2" charset="0"/>
                <a:ea typeface="Roboto" panose="02000000000000000000" pitchFamily="2" charset="0"/>
                <a:cs typeface="Roboto" panose="02000000000000000000" pitchFamily="2" charset="0"/>
              </a:rPr>
              <a:t>Στο</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συντονιστικό</a:t>
            </a:r>
            <a:r>
              <a:rPr lang="el-GR" sz="1500" spc="-4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ΑΕΙ</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χορηγείται</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χρηματοδότηση</a:t>
            </a:r>
            <a:r>
              <a:rPr lang="el-GR" sz="1500" spc="5" dirty="0">
                <a:latin typeface="Roboto" panose="02000000000000000000" pitchFamily="2" charset="0"/>
                <a:ea typeface="Roboto" panose="02000000000000000000" pitchFamily="2" charset="0"/>
                <a:cs typeface="Roboto" panose="02000000000000000000" pitchFamily="2" charset="0"/>
              </a:rPr>
              <a:t> για</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την</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ανάπτυξη</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και</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την</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οργάνωση</a:t>
            </a:r>
            <a:r>
              <a:rPr lang="el-GR" sz="1500" spc="-5" dirty="0">
                <a:latin typeface="Roboto" panose="02000000000000000000" pitchFamily="2" charset="0"/>
                <a:ea typeface="Roboto" panose="02000000000000000000" pitchFamily="2" charset="0"/>
                <a:cs typeface="Roboto" panose="02000000000000000000" pitchFamily="2" charset="0"/>
              </a:rPr>
              <a:t> του</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εντατικού</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προγράμματος </a:t>
            </a:r>
            <a:r>
              <a:rPr lang="el-GR" sz="1500" dirty="0">
                <a:latin typeface="Roboto" panose="02000000000000000000" pitchFamily="2" charset="0"/>
                <a:ea typeface="Roboto" panose="02000000000000000000" pitchFamily="2" charset="0"/>
                <a:cs typeface="Roboto" panose="02000000000000000000" pitchFamily="2" charset="0"/>
              </a:rPr>
              <a:t>με</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βάση</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τον</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αριθμό</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των</a:t>
            </a:r>
            <a:r>
              <a:rPr lang="en-US" sz="1500" spc="-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εισερχομένων</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συμμετεχόντων</a:t>
            </a:r>
            <a:r>
              <a:rPr lang="el-GR" sz="1500" spc="-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(4.000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ευρώ για </a:t>
            </a:r>
            <a:r>
              <a:rPr lang="el-GR" sz="1500" b="1" spc="-6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10</a:t>
            </a: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συμμετέχοντες,</a:t>
            </a:r>
            <a:r>
              <a:rPr lang="el-GR" sz="15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8.000</a:t>
            </a:r>
            <a:r>
              <a:rPr lang="el-GR" sz="1500" b="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ευρώ</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για</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20</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συμμετέχοντες).</a:t>
            </a:r>
            <a:endParaRPr lang="en-US" sz="1500" b="1"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55600" indent="-342900">
              <a:buFont typeface="Wingdings" panose="05000000000000000000" pitchFamily="2" charset="2"/>
              <a:buChar char="q"/>
              <a:tabLst>
                <a:tab pos="354965" algn="l"/>
                <a:tab pos="355600" algn="l"/>
              </a:tabLst>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indent="-342900">
              <a:buFont typeface="Wingdings" panose="05000000000000000000" pitchFamily="2" charset="2"/>
              <a:buChar char="q"/>
              <a:tabLst>
                <a:tab pos="354965" algn="l"/>
                <a:tab pos="355600" algn="l"/>
              </a:tabLst>
            </a:pPr>
            <a:r>
              <a:rPr lang="el-GR" sz="1500" spc="-5" dirty="0">
                <a:latin typeface="Roboto" panose="02000000000000000000" pitchFamily="2" charset="0"/>
                <a:ea typeface="Roboto" panose="02000000000000000000" pitchFamily="2" charset="0"/>
                <a:cs typeface="Roboto" panose="02000000000000000000" pitchFamily="2" charset="0"/>
              </a:rPr>
              <a:t>Τα αποστέλλοντα </a:t>
            </a:r>
            <a:r>
              <a:rPr lang="el-GR" sz="1500" dirty="0">
                <a:latin typeface="Roboto" panose="02000000000000000000" pitchFamily="2" charset="0"/>
                <a:ea typeface="Roboto" panose="02000000000000000000" pitchFamily="2" charset="0"/>
                <a:cs typeface="Roboto" panose="02000000000000000000" pitchFamily="2" charset="0"/>
              </a:rPr>
              <a:t>ΑΕΙ </a:t>
            </a:r>
            <a:r>
              <a:rPr lang="el-GR" sz="1500" spc="-5" dirty="0">
                <a:latin typeface="Roboto" panose="02000000000000000000" pitchFamily="2" charset="0"/>
                <a:ea typeface="Roboto" panose="02000000000000000000" pitchFamily="2" charset="0"/>
                <a:cs typeface="Roboto" panose="02000000000000000000" pitchFamily="2" charset="0"/>
              </a:rPr>
              <a:t>επιχορηγούν από τον </a:t>
            </a:r>
            <a:r>
              <a:rPr lang="el-GR" sz="1500" dirty="0">
                <a:latin typeface="Roboto" panose="02000000000000000000" pitchFamily="2" charset="0"/>
                <a:ea typeface="Roboto" panose="02000000000000000000" pitchFamily="2" charset="0"/>
                <a:cs typeface="Roboto" panose="02000000000000000000" pitchFamily="2" charset="0"/>
              </a:rPr>
              <a:t>δικό </a:t>
            </a:r>
            <a:r>
              <a:rPr lang="el-GR" sz="1500" spc="-5" dirty="0">
                <a:latin typeface="Roboto" panose="02000000000000000000" pitchFamily="2" charset="0"/>
                <a:ea typeface="Roboto" panose="02000000000000000000" pitchFamily="2" charset="0"/>
                <a:cs typeface="Roboto" panose="02000000000000000000" pitchFamily="2" charset="0"/>
              </a:rPr>
              <a:t>τους </a:t>
            </a:r>
            <a:r>
              <a:rPr lang="el-GR" sz="1500" dirty="0">
                <a:latin typeface="Roboto" panose="02000000000000000000" pitchFamily="2" charset="0"/>
                <a:ea typeface="Roboto" panose="02000000000000000000" pitchFamily="2" charset="0"/>
                <a:cs typeface="Roboto" panose="02000000000000000000" pitchFamily="2" charset="0"/>
              </a:rPr>
              <a:t>προϋπολογισμό </a:t>
            </a:r>
            <a:r>
              <a:rPr lang="el-GR" sz="1500" spc="-5" dirty="0">
                <a:latin typeface="Roboto" panose="02000000000000000000" pitchFamily="2" charset="0"/>
                <a:ea typeface="Roboto" panose="02000000000000000000" pitchFamily="2" charset="0"/>
                <a:cs typeface="Roboto" panose="02000000000000000000" pitchFamily="2" charset="0"/>
              </a:rPr>
              <a:t>την </a:t>
            </a:r>
            <a:r>
              <a:rPr lang="el-GR" sz="1500" dirty="0">
                <a:latin typeface="Roboto" panose="02000000000000000000" pitchFamily="2" charset="0"/>
                <a:ea typeface="Roboto" panose="02000000000000000000" pitchFamily="2" charset="0"/>
                <a:cs typeface="Roboto" panose="02000000000000000000" pitchFamily="2" charset="0"/>
              </a:rPr>
              <a:t>κινητικότητα </a:t>
            </a:r>
            <a:r>
              <a:rPr lang="el-GR" sz="1500" spc="-5" dirty="0">
                <a:latin typeface="Roboto" panose="02000000000000000000" pitchFamily="2" charset="0"/>
                <a:ea typeface="Roboto" panose="02000000000000000000" pitchFamily="2" charset="0"/>
                <a:cs typeface="Roboto" panose="02000000000000000000" pitchFamily="2" charset="0"/>
              </a:rPr>
              <a:t>των </a:t>
            </a:r>
            <a:r>
              <a:rPr lang="el-GR" sz="1500" spc="-62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συμμετεχόντων</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φοιτητών/τριών</a:t>
            </a:r>
            <a:r>
              <a:rPr lang="el-GR" sz="1500" spc="-4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ή προσωπικού</a:t>
            </a:r>
            <a:r>
              <a:rPr lang="el-GR" sz="1500" spc="-2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τους.</a:t>
            </a:r>
            <a:r>
              <a:rPr lang="en-US" sz="1500" dirty="0">
                <a:latin typeface="Roboto" panose="02000000000000000000" pitchFamily="2" charset="0"/>
                <a:ea typeface="Roboto" panose="02000000000000000000" pitchFamily="2" charset="0"/>
                <a:cs typeface="Roboto" panose="02000000000000000000" pitchFamily="2" charset="0"/>
              </a:rPr>
              <a:t> </a:t>
            </a:r>
          </a:p>
          <a:p>
            <a:pPr marL="355600" indent="-342900">
              <a:buFont typeface="Wingdings" panose="05000000000000000000" pitchFamily="2" charset="2"/>
              <a:buChar char="q"/>
              <a:tabLst>
                <a:tab pos="354965" algn="l"/>
                <a:tab pos="355600" algn="l"/>
              </a:tabLst>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indent="-342900">
              <a:buFont typeface="Wingdings" panose="05000000000000000000" pitchFamily="2" charset="2"/>
              <a:buChar char="q"/>
              <a:tabLst>
                <a:tab pos="354965" algn="l"/>
                <a:tab pos="355600" algn="l"/>
              </a:tabLst>
            </a:pPr>
            <a:r>
              <a:rPr lang="el-GR" sz="1500" spc="-5" dirty="0">
                <a:latin typeface="Roboto" panose="02000000000000000000" pitchFamily="2" charset="0"/>
                <a:ea typeface="Roboto" panose="02000000000000000000" pitchFamily="2" charset="0"/>
                <a:cs typeface="Roboto" panose="02000000000000000000" pitchFamily="2" charset="0"/>
              </a:rPr>
              <a:t>Τα ΑΕΙ των χωρών εταίρων μπορούν να συμμετέχουν με δικά τους έξοδα και δεν προσμετρούνται οι εισερχόμενοι συμμετέχοντες στην ελάχιστη σύνθεση</a:t>
            </a:r>
            <a:r>
              <a:rPr lang="en-US" sz="1500" spc="-5" dirty="0">
                <a:latin typeface="Roboto" panose="02000000000000000000" pitchFamily="2" charset="0"/>
                <a:ea typeface="Roboto" panose="02000000000000000000" pitchFamily="2" charset="0"/>
                <a:cs typeface="Roboto" panose="02000000000000000000" pitchFamily="2" charset="0"/>
              </a:rPr>
              <a:t>.</a:t>
            </a:r>
          </a:p>
          <a:p>
            <a:pPr marL="12700">
              <a:tabLst>
                <a:tab pos="354965" algn="l"/>
                <a:tab pos="355600" algn="l"/>
              </a:tabLst>
            </a:pPr>
            <a:endParaRPr lang="el-GR" sz="1500" spc="-5" dirty="0">
              <a:solidFill>
                <a:srgbClr val="40404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512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471F-01DC-97FA-8F4F-D4F49518C6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F384BD-CA43-4E3C-D679-128F3F1CF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9098D39-CD4F-B3C8-20C1-634313ABD677}"/>
              </a:ext>
            </a:extLst>
          </p:cNvPr>
          <p:cNvSpPr txBox="1"/>
          <p:nvPr/>
        </p:nvSpPr>
        <p:spPr>
          <a:xfrm>
            <a:off x="1219200" y="507046"/>
            <a:ext cx="10363200" cy="5843907"/>
          </a:xfrm>
          <a:prstGeom prst="rect">
            <a:avLst/>
          </a:prstGeom>
          <a:noFill/>
        </p:spPr>
        <p:txBody>
          <a:bodyPr wrap="square">
            <a:spAutoFit/>
          </a:bodyPr>
          <a:lstStyle/>
          <a:p>
            <a:pPr marL="452438" indent="-361950">
              <a:lnSpc>
                <a:spcPts val="2510"/>
              </a:lnSpc>
              <a:buFont typeface="Wingdings"/>
              <a:buChar char=""/>
              <a:tabLst>
                <a:tab pos="452438" algn="l"/>
              </a:tabLst>
            </a:pPr>
            <a:r>
              <a:rPr lang="el-GR" dirty="0">
                <a:latin typeface="Calibri"/>
                <a:cs typeface="Calibri"/>
              </a:rPr>
              <a:t>Η παρουσίαση θα μαγνητοσκοπηθεί μέσω της πλατφόρμας </a:t>
            </a:r>
            <a:r>
              <a:rPr lang="el-GR" dirty="0" err="1">
                <a:latin typeface="Calibri"/>
                <a:cs typeface="Calibri"/>
              </a:rPr>
              <a:t>WebEx</a:t>
            </a:r>
            <a:r>
              <a:rPr lang="el-GR" dirty="0">
                <a:latin typeface="Calibri"/>
                <a:cs typeface="Calibri"/>
              </a:rPr>
              <a:t>, με σκοπό τη διάχυση και μελλοντική αξιοποίηση του περιεχομένου της, μεταξύ άλλων και μέσω της ιστοσελίδας του ΙΔΕΠ Δια Βίου Μάθησης.</a:t>
            </a:r>
            <a:endParaRPr lang="en-US" dirty="0">
              <a:latin typeface="Calibri"/>
              <a:cs typeface="Calibri"/>
            </a:endParaRPr>
          </a:p>
          <a:p>
            <a:pPr marL="452438" indent="-361950">
              <a:lnSpc>
                <a:spcPts val="2510"/>
              </a:lnSpc>
              <a:buFont typeface="Wingdings"/>
              <a:buChar char=""/>
              <a:tabLst>
                <a:tab pos="452438" algn="l"/>
              </a:tabLst>
            </a:pPr>
            <a:endParaRPr lang="el-GR" dirty="0">
              <a:latin typeface="Calibri"/>
              <a:cs typeface="Calibri"/>
            </a:endParaRPr>
          </a:p>
          <a:p>
            <a:pPr marL="452438" indent="-361950">
              <a:lnSpc>
                <a:spcPts val="2510"/>
              </a:lnSpc>
              <a:buFont typeface="Wingdings"/>
              <a:buChar char=""/>
              <a:tabLst>
                <a:tab pos="452438" algn="l"/>
              </a:tabLst>
            </a:pPr>
            <a:r>
              <a:rPr lang="el-GR" dirty="0">
                <a:latin typeface="Calibri"/>
                <a:cs typeface="Calibri"/>
              </a:rPr>
              <a:t>Οι ερωτήσεις που θα υποβάλλονται </a:t>
            </a:r>
            <a:r>
              <a:rPr lang="el-GR" b="1" u="sng" dirty="0">
                <a:latin typeface="Calibri"/>
                <a:cs typeface="Calibri"/>
              </a:rPr>
              <a:t>γραπτώς</a:t>
            </a:r>
            <a:r>
              <a:rPr lang="el-GR" dirty="0">
                <a:latin typeface="Calibri"/>
                <a:cs typeface="Calibri"/>
              </a:rPr>
              <a:t> μέσω του </a:t>
            </a:r>
            <a:r>
              <a:rPr lang="el-GR" dirty="0" err="1">
                <a:latin typeface="Calibri"/>
                <a:cs typeface="Calibri"/>
              </a:rPr>
              <a:t>chat</a:t>
            </a:r>
            <a:r>
              <a:rPr lang="el-GR" dirty="0">
                <a:latin typeface="Calibri"/>
                <a:cs typeface="Calibri"/>
              </a:rPr>
              <a:t> κατά τη διάρκεια της παρουσίασης </a:t>
            </a:r>
            <a:r>
              <a:rPr lang="el-GR" b="1" u="sng" dirty="0">
                <a:latin typeface="Calibri"/>
                <a:cs typeface="Calibri"/>
              </a:rPr>
              <a:t>δεν θα εμφανίζονται στη μαγνητοσκόπηση.</a:t>
            </a:r>
            <a:endParaRPr lang="en-US" b="1" u="sng" dirty="0">
              <a:latin typeface="Calibri"/>
              <a:cs typeface="Calibri"/>
            </a:endParaRPr>
          </a:p>
          <a:p>
            <a:pPr marL="452438" indent="-361950">
              <a:lnSpc>
                <a:spcPts val="2510"/>
              </a:lnSpc>
              <a:buFont typeface="Wingdings"/>
              <a:buChar char=""/>
              <a:tabLst>
                <a:tab pos="452438" algn="l"/>
              </a:tabLst>
            </a:pPr>
            <a:endParaRPr lang="el-GR" dirty="0">
              <a:latin typeface="Calibri"/>
              <a:cs typeface="Calibri"/>
            </a:endParaRPr>
          </a:p>
          <a:p>
            <a:pPr marL="452438" indent="-361950">
              <a:lnSpc>
                <a:spcPts val="2510"/>
              </a:lnSpc>
              <a:buFont typeface="Wingdings"/>
              <a:buChar char=""/>
              <a:tabLst>
                <a:tab pos="452438" algn="l"/>
              </a:tabLst>
            </a:pPr>
            <a:r>
              <a:rPr lang="el-GR" dirty="0">
                <a:latin typeface="Calibri"/>
                <a:cs typeface="Calibri"/>
              </a:rPr>
              <a:t>Οι ερωτήσεις που θα υποβάλλονται </a:t>
            </a:r>
            <a:r>
              <a:rPr lang="el-GR" b="1" u="sng" dirty="0">
                <a:latin typeface="Calibri"/>
                <a:cs typeface="Calibri"/>
              </a:rPr>
              <a:t>προφορικά</a:t>
            </a:r>
            <a:r>
              <a:rPr lang="el-GR" dirty="0">
                <a:latin typeface="Calibri"/>
                <a:cs typeface="Calibri"/>
              </a:rPr>
              <a:t> κατά τη διάρκεια της παρουσίασης </a:t>
            </a:r>
            <a:r>
              <a:rPr lang="el-GR" b="1" u="sng" dirty="0">
                <a:latin typeface="Calibri"/>
                <a:cs typeface="Calibri"/>
              </a:rPr>
              <a:t>θα περιλαμβάνονται στη μαγνητοσκόπηση.</a:t>
            </a:r>
            <a:endParaRPr lang="en-US" b="1" u="sng" dirty="0">
              <a:latin typeface="Calibri"/>
              <a:cs typeface="Calibri"/>
            </a:endParaRPr>
          </a:p>
          <a:p>
            <a:pPr marL="452438" indent="-361950">
              <a:lnSpc>
                <a:spcPts val="2510"/>
              </a:lnSpc>
              <a:buFont typeface="Wingdings"/>
              <a:buChar char=""/>
              <a:tabLst>
                <a:tab pos="452438" algn="l"/>
              </a:tabLst>
            </a:pPr>
            <a:endParaRPr lang="el-GR" dirty="0">
              <a:latin typeface="Calibri"/>
              <a:cs typeface="Calibri"/>
            </a:endParaRPr>
          </a:p>
          <a:p>
            <a:pPr marL="452438" indent="-361950">
              <a:lnSpc>
                <a:spcPts val="2510"/>
              </a:lnSpc>
              <a:buFont typeface="Wingdings"/>
              <a:buChar char=""/>
              <a:tabLst>
                <a:tab pos="452438" algn="l"/>
              </a:tabLst>
            </a:pPr>
            <a:r>
              <a:rPr lang="el-GR" dirty="0">
                <a:latin typeface="Calibri"/>
                <a:cs typeface="Calibri"/>
              </a:rPr>
              <a:t>Μετά την ολοκλήρωση της παρουσίασης, θα δοθεί εύλογος χρόνος για την υποβολή ερωτήσεων.</a:t>
            </a:r>
            <a:endParaRPr lang="en-US" dirty="0">
              <a:latin typeface="Calibri"/>
              <a:cs typeface="Calibri"/>
            </a:endParaRPr>
          </a:p>
          <a:p>
            <a:pPr marL="452438" indent="-361950">
              <a:lnSpc>
                <a:spcPts val="2510"/>
              </a:lnSpc>
              <a:buFont typeface="Wingdings"/>
              <a:buChar char=""/>
              <a:tabLst>
                <a:tab pos="452438" algn="l"/>
              </a:tabLst>
            </a:pPr>
            <a:endParaRPr lang="el-GR" dirty="0">
              <a:latin typeface="Calibri"/>
              <a:cs typeface="Calibri"/>
            </a:endParaRPr>
          </a:p>
          <a:p>
            <a:pPr marL="452438" indent="-361950">
              <a:lnSpc>
                <a:spcPts val="2510"/>
              </a:lnSpc>
              <a:buFont typeface="Wingdings"/>
              <a:buChar char=""/>
              <a:tabLst>
                <a:tab pos="452438" algn="l"/>
              </a:tabLst>
            </a:pPr>
            <a:r>
              <a:rPr lang="el-GR" dirty="0">
                <a:latin typeface="Calibri"/>
                <a:cs typeface="Calibri"/>
              </a:rPr>
              <a:t>Η ενότητα Ερωτήσεων–Απαντήσεων που θα ακολουθήσει δεν θα μαγνητοσκοπηθεί.</a:t>
            </a:r>
            <a:endParaRPr lang="en-US" dirty="0">
              <a:latin typeface="Calibri"/>
              <a:cs typeface="Calibri"/>
            </a:endParaRPr>
          </a:p>
          <a:p>
            <a:pPr marL="452438" indent="-361950">
              <a:lnSpc>
                <a:spcPts val="2510"/>
              </a:lnSpc>
              <a:buFont typeface="Wingdings"/>
              <a:buChar char=""/>
              <a:tabLst>
                <a:tab pos="452438" algn="l"/>
              </a:tabLst>
            </a:pPr>
            <a:endParaRPr lang="el-GR" dirty="0">
              <a:latin typeface="Calibri"/>
              <a:cs typeface="Calibri"/>
            </a:endParaRPr>
          </a:p>
          <a:p>
            <a:pPr marL="452438" indent="-361950">
              <a:lnSpc>
                <a:spcPts val="2510"/>
              </a:lnSpc>
              <a:buFont typeface="Wingdings"/>
              <a:buChar char=""/>
              <a:tabLst>
                <a:tab pos="452438" algn="l"/>
              </a:tabLst>
            </a:pPr>
            <a:r>
              <a:rPr lang="el-GR" dirty="0">
                <a:latin typeface="Calibri"/>
                <a:cs typeface="Calibri"/>
              </a:rPr>
              <a:t>Όσοι υποβάλετε προφορικά ερωτήματα κατά τη διάρκεια της παρουσίασης, παρέχετε αυτομάτως τη συγκατάθεσή σας προς το ΙΔΕΠ Δια Βίου Μάθησης για την προβολή των προσωπικών σας δεδομένων στο μαγνητοσκοπημένο υλικό, σύμφωνα με την ισχύουσα νομοθεσία περί προστασίας προσωπικών δεδομένων.</a:t>
            </a:r>
          </a:p>
        </p:txBody>
      </p:sp>
    </p:spTree>
    <p:extLst>
      <p:ext uri="{BB962C8B-B14F-4D97-AF65-F5344CB8AC3E}">
        <p14:creationId xmlns:p14="http://schemas.microsoft.com/office/powerpoint/2010/main" val="15457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A61DE-51C8-4D25-82E6-7FBBDA583DE4}"/>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D0B71813-D649-AC0C-51A9-251DC18B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AA7660-0B18-CA08-3FB4-3E816AA859C2}"/>
              </a:ext>
            </a:extLst>
          </p:cNvPr>
          <p:cNvSpPr>
            <a:spLocks noGrp="1"/>
          </p:cNvSpPr>
          <p:nvPr>
            <p:ph type="title"/>
          </p:nvPr>
        </p:nvSpPr>
        <p:spPr>
          <a:xfrm>
            <a:off x="990600" y="914400"/>
            <a:ext cx="6268745" cy="736958"/>
          </a:xfrm>
        </p:spPr>
        <p:txBody>
          <a:bodyPr>
            <a:noAutofit/>
          </a:bodyPr>
          <a:lstStyle/>
          <a:p>
            <a:r>
              <a:rPr lang="el-GR" sz="2800" b="1" dirty="0">
                <a:latin typeface="Roboto" panose="02000000000000000000" pitchFamily="2" charset="0"/>
                <a:ea typeface="Roboto" panose="02000000000000000000" pitchFamily="2" charset="0"/>
              </a:rPr>
              <a:t>ΚΑ131 Διεθνής Κινητικότητα</a:t>
            </a:r>
            <a:endParaRPr lang="en-CY" sz="2600" b="1" dirty="0">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16CDFB19-80D6-9AAB-B458-6440B2DE4BCD}"/>
              </a:ext>
            </a:extLst>
          </p:cNvPr>
          <p:cNvSpPr txBox="1"/>
          <p:nvPr/>
        </p:nvSpPr>
        <p:spPr>
          <a:xfrm>
            <a:off x="1219200" y="1828800"/>
            <a:ext cx="9982200" cy="4011867"/>
          </a:xfrm>
          <a:prstGeom prst="rect">
            <a:avLst/>
          </a:prstGeom>
          <a:noFill/>
        </p:spPr>
        <p:txBody>
          <a:bodyPr wrap="square">
            <a:spAutoFit/>
          </a:bodyPr>
          <a:lstStyle/>
          <a:p>
            <a:pPr marL="285750" marR="0" lvl="0" indent="-285750" defTabSz="6223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el-GR" b="0" i="0" u="none" strike="noStrike" kern="1200" cap="none" spc="0" normalizeH="0" baseline="0" noProof="0" dirty="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Roboto" panose="02000000000000000000" pitchFamily="2" charset="0"/>
              </a:rPr>
              <a:t>Διεθνής Κινητικότητα θεωρείται η </a:t>
            </a:r>
            <a:r>
              <a:rPr lang="el-GR" b="1" dirty="0">
                <a:solidFill>
                  <a:srgbClr val="FF0000"/>
                </a:solidFill>
                <a:latin typeface="Roboto" panose="02000000000000000000" pitchFamily="2" charset="0"/>
                <a:ea typeface="Roboto" panose="02000000000000000000" pitchFamily="2" charset="0"/>
                <a:cs typeface="Roboto" panose="02000000000000000000" pitchFamily="2" charset="0"/>
              </a:rPr>
              <a:t>ΕΞΕΡΧΟΜΕΝΗ</a:t>
            </a:r>
            <a:r>
              <a:rPr kumimoji="0" lang="el-GR" b="1" i="0" u="none" strike="noStrike" kern="1200" cap="none" spc="0" normalizeH="0" baseline="0" noProof="0" dirty="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0" normalizeH="0" baseline="0" noProof="0" dirty="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Roboto" panose="02000000000000000000" pitchFamily="2" charset="0"/>
              </a:rPr>
              <a:t>κινητικότητα προς Τρίτες Χώρες, μη συνδεδεμένες με το Πρόγραμμα</a:t>
            </a:r>
            <a:r>
              <a:rPr kumimoji="0" lang="el-GR"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Regions 1-</a:t>
            </a:r>
            <a:r>
              <a:rPr kumimoji="0" lang="el-GR"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3 &amp; 5-</a:t>
            </a:r>
            <a:r>
              <a:rPr kumimoji="0" lang="en-GB"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14)</a:t>
            </a:r>
          </a:p>
          <a:p>
            <a:pPr marL="285750" marR="0" lvl="0" indent="-285750" defTabSz="6223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lang="el-GR" dirty="0">
                <a:latin typeface="Roboto" panose="02000000000000000000" pitchFamily="2" charset="0"/>
                <a:ea typeface="Roboto" panose="02000000000000000000" pitchFamily="2" charset="0"/>
                <a:cs typeface="Roboto" panose="02000000000000000000" pitchFamily="2" charset="0"/>
              </a:rPr>
              <a:t>Προσφέρει στους φοιτητές και στο προσωπικό καλύτερες ευκαιρίες να αποκτήσουν διεθνή  εμπειρία σε όλο τον κόσμο</a:t>
            </a:r>
          </a:p>
          <a:p>
            <a:pPr marL="285750" lvl="0" indent="-285750" defTabSz="622300">
              <a:lnSpc>
                <a:spcPct val="90000"/>
              </a:lnSpc>
              <a:spcBef>
                <a:spcPct val="0"/>
              </a:spcBef>
              <a:spcAft>
                <a:spcPct val="35000"/>
              </a:spcAft>
              <a:buFont typeface="Wingdings" panose="05000000000000000000" pitchFamily="2" charset="2"/>
              <a:buChar char="q"/>
              <a:defRPr/>
            </a:pPr>
            <a:r>
              <a:rPr lang="el-GR" dirty="0">
                <a:latin typeface="Roboto" panose="02000000000000000000" pitchFamily="2" charset="0"/>
                <a:ea typeface="Roboto" panose="02000000000000000000" pitchFamily="2" charset="0"/>
                <a:cs typeface="Roboto" panose="02000000000000000000" pitchFamily="2" charset="0"/>
              </a:rPr>
              <a:t>Δίνει τη δυνατότητα στα ΑΕΙ σε χώρες του προγράμματος να οικοδομήσουν διαρκή και μακροπρόθεσμη συνεργασία με ιδρύματα σε Τρίτες Χώρες, μη συνδεδεμένες με το Πρόγραμμα </a:t>
            </a:r>
            <a:endParaRPr lang="en-GB" dirty="0">
              <a:latin typeface="Roboto" panose="02000000000000000000" pitchFamily="2" charset="0"/>
              <a:ea typeface="Roboto" panose="02000000000000000000" pitchFamily="2" charset="0"/>
              <a:cs typeface="Roboto" panose="02000000000000000000" pitchFamily="2" charset="0"/>
            </a:endParaRPr>
          </a:p>
          <a:p>
            <a:pPr marL="285750" marR="0" indent="-285750" defTabSz="622300" fontAlgn="auto">
              <a:lnSpc>
                <a:spcPct val="90000"/>
              </a:lnSpc>
              <a:spcBef>
                <a:spcPct val="0"/>
              </a:spcBef>
              <a:spcAft>
                <a:spcPct val="35000"/>
              </a:spcAft>
              <a:buClrTx/>
              <a:buSzTx/>
              <a:buFont typeface="Wingdings" panose="05000000000000000000" pitchFamily="2" charset="2"/>
              <a:buChar char="q"/>
              <a:tabLst/>
              <a:defRPr/>
            </a:pPr>
            <a:r>
              <a:rPr lang="el-GR" dirty="0">
                <a:latin typeface="Roboto" panose="02000000000000000000" pitchFamily="2" charset="0"/>
                <a:ea typeface="Roboto" panose="02000000000000000000" pitchFamily="2" charset="0"/>
                <a:cs typeface="Roboto" panose="02000000000000000000" pitchFamily="2" charset="0"/>
              </a:rPr>
              <a:t>Η κινητικότητα υλοποιείται σύμφωνα με τις προϋποθέσεις που διέπουν τη διεθνή κινητικότητα  (ελάχιστη διάρκεια και χρηματοδότηση)</a:t>
            </a:r>
            <a:endParaRPr lang="en-US" dirty="0">
              <a:latin typeface="Roboto" panose="02000000000000000000" pitchFamily="2" charset="0"/>
              <a:ea typeface="Roboto" panose="02000000000000000000" pitchFamily="2" charset="0"/>
              <a:cs typeface="Roboto" panose="02000000000000000000" pitchFamily="2" charset="0"/>
            </a:endParaRPr>
          </a:p>
          <a:p>
            <a:pPr marL="285750" marR="0" indent="-285750" defTabSz="622300" fontAlgn="auto">
              <a:lnSpc>
                <a:spcPct val="90000"/>
              </a:lnSpc>
              <a:spcBef>
                <a:spcPct val="0"/>
              </a:spcBef>
              <a:spcAft>
                <a:spcPct val="35000"/>
              </a:spcAft>
              <a:buClrTx/>
              <a:buSzTx/>
              <a:buFont typeface="Wingdings" panose="05000000000000000000" pitchFamily="2" charset="2"/>
              <a:buChar char="q"/>
              <a:tabLst/>
              <a:defRPr/>
            </a:pPr>
            <a:r>
              <a:rPr lang="en-US" dirty="0">
                <a:latin typeface="Roboto" panose="02000000000000000000" pitchFamily="2" charset="0"/>
                <a:ea typeface="Roboto" panose="02000000000000000000" pitchFamily="2" charset="0"/>
                <a:cs typeface="Roboto" panose="02000000000000000000" pitchFamily="2" charset="0"/>
              </a:rPr>
              <a:t>A</a:t>
            </a:r>
            <a:r>
              <a:rPr lang="el-GR" dirty="0" err="1">
                <a:latin typeface="Roboto" panose="02000000000000000000" pitchFamily="2" charset="0"/>
                <a:ea typeface="Roboto" panose="02000000000000000000" pitchFamily="2" charset="0"/>
                <a:cs typeface="Roboto" panose="02000000000000000000" pitchFamily="2" charset="0"/>
              </a:rPr>
              <a:t>ναμένεται</a:t>
            </a:r>
            <a:r>
              <a:rPr lang="el-GR" dirty="0">
                <a:latin typeface="Roboto" panose="02000000000000000000" pitchFamily="2" charset="0"/>
                <a:ea typeface="Roboto" panose="02000000000000000000" pitchFamily="2" charset="0"/>
                <a:cs typeface="Roboto" panose="02000000000000000000" pitchFamily="2" charset="0"/>
              </a:rPr>
              <a:t> να</a:t>
            </a:r>
            <a:r>
              <a:rPr lang="en-US" dirty="0">
                <a:latin typeface="Roboto" panose="02000000000000000000" pitchFamily="2" charset="0"/>
                <a:ea typeface="Roboto" panose="02000000000000000000" pitchFamily="2" charset="0"/>
                <a:cs typeface="Roboto" panose="02000000000000000000" pitchFamily="2" charset="0"/>
              </a:rPr>
              <a:t> </a:t>
            </a:r>
            <a:r>
              <a:rPr lang="el-GR" dirty="0">
                <a:latin typeface="Roboto" panose="02000000000000000000" pitchFamily="2" charset="0"/>
                <a:ea typeface="Roboto" panose="02000000000000000000" pitchFamily="2" charset="0"/>
                <a:cs typeface="Roboto" panose="02000000000000000000" pitchFamily="2" charset="0"/>
              </a:rPr>
              <a:t>καλύπτουν το ευρύτερο δυνατό γεωγραφικό φάσμα</a:t>
            </a:r>
          </a:p>
          <a:p>
            <a:pPr marL="285750" marR="0" indent="-285750" defTabSz="622300" fontAlgn="auto">
              <a:lnSpc>
                <a:spcPct val="90000"/>
              </a:lnSpc>
              <a:spcBef>
                <a:spcPct val="0"/>
              </a:spcBef>
              <a:spcAft>
                <a:spcPct val="35000"/>
              </a:spcAft>
              <a:buClrTx/>
              <a:buSzTx/>
              <a:buFont typeface="Wingdings" panose="05000000000000000000" pitchFamily="2" charset="2"/>
              <a:buChar char="q"/>
              <a:tabLst/>
              <a:defRPr/>
            </a:pPr>
            <a:r>
              <a:rPr lang="el-GR" dirty="0">
                <a:solidFill>
                  <a:prstClr val="black">
                    <a:hueOff val="0"/>
                    <a:satOff val="0"/>
                    <a:lumOff val="0"/>
                    <a:alphaOff val="0"/>
                  </a:prstClr>
                </a:solidFill>
                <a:latin typeface="Roboto" panose="02000000000000000000" pitchFamily="2" charset="0"/>
                <a:ea typeface="Roboto" panose="02000000000000000000" pitchFamily="2" charset="0"/>
                <a:cs typeface="Roboto" panose="02000000000000000000" pitchFamily="2" charset="0"/>
              </a:rPr>
              <a:t>Μέχρι 20% του συνολικού εγκεκριμένου προϋπολογισμού του Σχεδίου</a:t>
            </a:r>
            <a:endParaRPr lang="el-GR" dirty="0">
              <a:latin typeface="Roboto" panose="02000000000000000000" pitchFamily="2" charset="0"/>
              <a:ea typeface="Roboto" panose="02000000000000000000" pitchFamily="2" charset="0"/>
              <a:cs typeface="Roboto" panose="02000000000000000000" pitchFamily="2" charset="0"/>
            </a:endParaRPr>
          </a:p>
          <a:p>
            <a:pPr marL="285750" marR="0" lvl="0" indent="-285750" algn="ctr" defTabSz="622300" rtl="0" eaLnBrk="1" fontAlgn="auto" latinLnBrk="0" hangingPunct="1">
              <a:lnSpc>
                <a:spcPct val="90000"/>
              </a:lnSpc>
              <a:spcBef>
                <a:spcPct val="0"/>
              </a:spcBef>
              <a:spcAft>
                <a:spcPct val="35000"/>
              </a:spcAft>
              <a:buClrTx/>
              <a:buSzTx/>
              <a:buFont typeface="Wingdings" panose="05000000000000000000" pitchFamily="2" charset="2"/>
              <a:buChar char="q"/>
              <a:tabLst/>
              <a:defRPr/>
            </a:pPr>
            <a:endParaRPr kumimoji="0" lang="en-GB"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ctr" defTabSz="622300" rtl="0" eaLnBrk="1" fontAlgn="auto" latinLnBrk="0" hangingPunct="1">
              <a:lnSpc>
                <a:spcPct val="90000"/>
              </a:lnSpc>
              <a:spcBef>
                <a:spcPct val="0"/>
              </a:spcBef>
              <a:spcAft>
                <a:spcPct val="35000"/>
              </a:spcAft>
              <a:buClrTx/>
              <a:buSzTx/>
              <a:buFont typeface="Wingdings" panose="05000000000000000000" pitchFamily="2" charset="2"/>
              <a:buChar char="q"/>
              <a:tabLst/>
              <a:defRPr/>
            </a:pPr>
            <a:endParaRPr kumimoji="0" lang="en-GB"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52497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317D-EB09-25E4-50E7-0B48A122F5F1}"/>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89526244-306A-B841-19FE-4AD3D9C15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E6EA35E-1E7D-558C-0924-E8127F04D1C3}"/>
              </a:ext>
            </a:extLst>
          </p:cNvPr>
          <p:cNvSpPr>
            <a:spLocks noGrp="1"/>
          </p:cNvSpPr>
          <p:nvPr>
            <p:ph type="title"/>
          </p:nvPr>
        </p:nvSpPr>
        <p:spPr>
          <a:xfrm>
            <a:off x="943454" y="1045367"/>
            <a:ext cx="6143146" cy="736958"/>
          </a:xfrm>
        </p:spPr>
        <p:txBody>
          <a:bodyPr>
            <a:noAutofit/>
          </a:bodyPr>
          <a:lstStyle/>
          <a:p>
            <a:r>
              <a:rPr lang="el-GR" sz="2600" b="1" dirty="0">
                <a:latin typeface="Roboto" panose="02000000000000000000" pitchFamily="2" charset="0"/>
                <a:ea typeface="Roboto" panose="02000000000000000000" pitchFamily="2" charset="0"/>
              </a:rPr>
              <a:t>Κριτήρια Επιλογής ΚΑ131</a:t>
            </a:r>
            <a:endParaRPr lang="en-CY" sz="2600" b="1" dirty="0">
              <a:latin typeface="Roboto" panose="02000000000000000000" pitchFamily="2" charset="0"/>
              <a:ea typeface="Roboto" panose="02000000000000000000" pitchFamily="2" charset="0"/>
            </a:endParaRPr>
          </a:p>
        </p:txBody>
      </p:sp>
      <p:sp>
        <p:nvSpPr>
          <p:cNvPr id="3" name="object 6">
            <a:extLst>
              <a:ext uri="{FF2B5EF4-FFF2-40B4-BE49-F238E27FC236}">
                <a16:creationId xmlns:a16="http://schemas.microsoft.com/office/drawing/2014/main" id="{E516ED32-30AC-FB4D-9543-73C7792EE4B3}"/>
              </a:ext>
            </a:extLst>
          </p:cNvPr>
          <p:cNvSpPr txBox="1"/>
          <p:nvPr/>
        </p:nvSpPr>
        <p:spPr>
          <a:xfrm>
            <a:off x="4022572" y="1676400"/>
            <a:ext cx="7864628" cy="3827971"/>
          </a:xfrm>
          <a:prstGeom prst="rect">
            <a:avLst/>
          </a:prstGeom>
        </p:spPr>
        <p:txBody>
          <a:bodyPr vert="horz" wrap="square" lIns="0" tIns="173990" rIns="0" bIns="0" rtlCol="0">
            <a:spAutoFit/>
          </a:bodyPr>
          <a:lstStyle/>
          <a:p>
            <a:pPr marL="38100" marR="559435" lvl="0" algn="l" defTabSz="914400" rtl="0" eaLnBrk="1" fontAlgn="auto" latinLnBrk="0" hangingPunct="1">
              <a:lnSpc>
                <a:spcPct val="150000"/>
              </a:lnSpc>
              <a:spcBef>
                <a:spcPts val="0"/>
              </a:spcBef>
              <a:spcAft>
                <a:spcPts val="0"/>
              </a:spcAft>
              <a:buClrTx/>
              <a:buSzTx/>
              <a:tabLst>
                <a:tab pos="380365" algn="l"/>
                <a:tab pos="381000" algn="l"/>
              </a:tabLst>
              <a:defRPr/>
            </a:pPr>
            <a:r>
              <a:rPr kumimoji="0" lang="el-GR" sz="1600" b="1" u="none" strike="noStrike" kern="1200" cap="none" spc="-5"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Το μέγιστο ποσό της επιχορήγησης εξαρτάται από μια σειρά παραγόντων:</a:t>
            </a:r>
          </a:p>
          <a:p>
            <a:pPr marL="781050" marR="559435" lvl="1" indent="-285750">
              <a:lnSpc>
                <a:spcPct val="150000"/>
              </a:lnSpc>
              <a:buFont typeface="Wingdings" panose="05000000000000000000" pitchFamily="2" charset="2"/>
              <a:buChar char="ü"/>
              <a:tabLst>
                <a:tab pos="380365" algn="l"/>
                <a:tab pos="381000" algn="l"/>
              </a:tabLst>
            </a:pPr>
            <a:r>
              <a:rPr kumimoji="0" lang="el-GR" sz="16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τον αριθμό των περιόδων κινητικότητας που αφορά η αίτηση</a:t>
            </a:r>
          </a:p>
          <a:p>
            <a:pPr marL="781050" marR="559435" lvl="1" indent="-285750">
              <a:lnSpc>
                <a:spcPct val="150000"/>
              </a:lnSpc>
              <a:buFont typeface="Wingdings" panose="05000000000000000000" pitchFamily="2" charset="2"/>
              <a:buChar char="ü"/>
              <a:tabLst>
                <a:tab pos="380365" algn="l"/>
                <a:tab pos="381000" algn="l"/>
              </a:tabLst>
            </a:pPr>
            <a:r>
              <a:rPr kumimoji="0" lang="el-GR" sz="16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τις προηγούμενες επιδόσεις του αιτούντα όσον αφορά τον αριθμό των περιόδων κινητικότητας</a:t>
            </a:r>
            <a:r>
              <a:rPr lang="el-GR" sz="1600" spc="-5" dirty="0">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(ποιοτική εκτέλεση των δραστηριοτήτων και τη χρηστή οικονομική διαχείριση)</a:t>
            </a:r>
          </a:p>
          <a:p>
            <a:pPr marL="781050" marR="559435" lvl="1" indent="-285750">
              <a:lnSpc>
                <a:spcPct val="150000"/>
              </a:lnSpc>
              <a:buFont typeface="Wingdings" panose="05000000000000000000" pitchFamily="2" charset="2"/>
              <a:buChar char="ü"/>
              <a:tabLst>
                <a:tab pos="380365" algn="l"/>
                <a:tab pos="381000" algn="l"/>
              </a:tabLst>
            </a:pPr>
            <a:r>
              <a:rPr kumimoji="0" lang="el-GR" sz="16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τον αριθμό των εντατικών προγραμμάτων μικτής κινητικότητας που αφορά η αίτηση</a:t>
            </a:r>
          </a:p>
          <a:p>
            <a:pPr marL="781050" marR="559435" lvl="1" indent="-285750">
              <a:lnSpc>
                <a:spcPct val="150000"/>
              </a:lnSpc>
              <a:buFont typeface="Wingdings" panose="05000000000000000000" pitchFamily="2" charset="2"/>
              <a:buChar char="ü"/>
              <a:tabLst>
                <a:tab pos="380365" algn="l"/>
                <a:tab pos="381000" algn="l"/>
              </a:tabLst>
            </a:pPr>
            <a:r>
              <a:rPr kumimoji="0" lang="el-GR" sz="16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τον συνολικό εθνικό προϋπολογισμό που διατίθεται για σχέδια κινητικότητας που λαμβάνουν στήριξη μέσω κονδυλίων εσωτερικής πολιτικής.</a:t>
            </a:r>
          </a:p>
        </p:txBody>
      </p:sp>
      <p:sp>
        <p:nvSpPr>
          <p:cNvPr id="10" name="TextBox 9">
            <a:extLst>
              <a:ext uri="{FF2B5EF4-FFF2-40B4-BE49-F238E27FC236}">
                <a16:creationId xmlns:a16="http://schemas.microsoft.com/office/drawing/2014/main" id="{49A6A53D-800D-EC99-319E-0A7BDE9AD20D}"/>
              </a:ext>
            </a:extLst>
          </p:cNvPr>
          <p:cNvSpPr txBox="1"/>
          <p:nvPr/>
        </p:nvSpPr>
        <p:spPr>
          <a:xfrm>
            <a:off x="1132488" y="2438400"/>
            <a:ext cx="2661819" cy="2308324"/>
          </a:xfrm>
          <a:prstGeom prst="rect">
            <a:avLst/>
          </a:prstGeom>
          <a:solidFill>
            <a:schemeClr val="bg1">
              <a:lumMod val="95000"/>
            </a:schemeClr>
          </a:solidFill>
        </p:spPr>
        <p:txBody>
          <a:bodyPr wrap="square">
            <a:spAutoFit/>
          </a:bodyPr>
          <a:lstStyle/>
          <a:p>
            <a:pPr marL="323850" marR="0" lvl="0" indent="-285750" algn="l" defTabSz="914400" rtl="0" eaLnBrk="1" fontAlgn="auto" latinLnBrk="0" hangingPunct="1">
              <a:lnSpc>
                <a:spcPct val="100000"/>
              </a:lnSpc>
              <a:spcBef>
                <a:spcPts val="1370"/>
              </a:spcBef>
              <a:spcAft>
                <a:spcPts val="0"/>
              </a:spcAft>
              <a:buClrTx/>
              <a:buSzTx/>
              <a:buFont typeface="Wingdings" panose="05000000000000000000" pitchFamily="2" charset="2"/>
              <a:buChar char="q"/>
              <a:tabLst/>
              <a:defRPr/>
            </a:pPr>
            <a:r>
              <a:rPr lang="el-GR" b="1" spc="-5" dirty="0">
                <a:solidFill>
                  <a:srgbClr val="16A3B4"/>
                </a:solidFill>
                <a:latin typeface="Roboto" panose="02000000000000000000" pitchFamily="2" charset="0"/>
                <a:ea typeface="Roboto" panose="02000000000000000000" pitchFamily="2" charset="0"/>
                <a:cs typeface="Roboto" panose="02000000000000000000" pitchFamily="2" charset="0"/>
              </a:rPr>
              <a:t>Κάθε επιλέξιμη αίτηση επιχορήγησης</a:t>
            </a:r>
            <a:r>
              <a:rPr kumimoji="0" lang="el-GR" b="1" i="0" u="none" strike="noStrike" kern="1200" cap="none" spc="0" normalizeH="0" baseline="0" noProof="0" dirty="0">
                <a:ln>
                  <a:noFill/>
                </a:ln>
                <a:solidFill>
                  <a:srgbClr val="0099CC"/>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800" b="1" i="0"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(αφού υποβληθεί στον έλεγχο επιλεξιμότητας) </a:t>
            </a:r>
            <a:r>
              <a:rPr kumimoji="0" lang="el-GR" sz="1800" b="1" i="0" u="none" strike="noStrike" kern="1200" cap="none" spc="0"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λαμβάνει χρηματοδότηση.</a:t>
            </a:r>
          </a:p>
        </p:txBody>
      </p:sp>
    </p:spTree>
    <p:extLst>
      <p:ext uri="{BB962C8B-B14F-4D97-AF65-F5344CB8AC3E}">
        <p14:creationId xmlns:p14="http://schemas.microsoft.com/office/powerpoint/2010/main" val="336097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01DD7-5480-2AB3-7DE9-24E3BA7874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12ADC2-29FC-61B3-330C-207F66BF22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43B1AFA-9F7D-5099-2C76-B821CE477B15}"/>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l-GR"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
        <p:nvSpPr>
          <p:cNvPr id="6" name="TextBox 5">
            <a:extLst>
              <a:ext uri="{FF2B5EF4-FFF2-40B4-BE49-F238E27FC236}">
                <a16:creationId xmlns:a16="http://schemas.microsoft.com/office/drawing/2014/main" id="{4CCA009E-3226-347A-229F-E1393955119C}"/>
              </a:ext>
            </a:extLst>
          </p:cNvPr>
          <p:cNvSpPr txBox="1"/>
          <p:nvPr/>
        </p:nvSpPr>
        <p:spPr>
          <a:xfrm>
            <a:off x="2595946" y="1634950"/>
            <a:ext cx="7000108" cy="2660825"/>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lang="en-US" sz="3600" b="1" dirty="0">
                <a:solidFill>
                  <a:prstClr val="white"/>
                </a:solidFill>
                <a:latin typeface="Roboto" panose="02000000000000000000" pitchFamily="2" charset="0"/>
                <a:ea typeface="Roboto" panose="02000000000000000000" pitchFamily="2" charset="0"/>
              </a:rPr>
              <a:t>4</a:t>
            </a: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ΚΑ171- Διεθνής </a:t>
            </a:r>
            <a:r>
              <a:rPr lang="el-GR" sz="3600" b="1" dirty="0">
                <a:solidFill>
                  <a:prstClr val="white"/>
                </a:solidFill>
                <a:latin typeface="Roboto" panose="02000000000000000000" pitchFamily="2" charset="0"/>
                <a:ea typeface="Roboto" panose="02000000000000000000" pitchFamily="2" charset="0"/>
              </a:rPr>
              <a:t>Ε</a:t>
            </a:r>
            <a:r>
              <a:rPr kumimoji="0" lang="el-GR" sz="36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ξερχόμενη</a:t>
            </a: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και </a:t>
            </a:r>
            <a:r>
              <a:rPr lang="el-GR" sz="3600" b="1" dirty="0">
                <a:solidFill>
                  <a:prstClr val="white"/>
                </a:solidFill>
                <a:latin typeface="Roboto" panose="02000000000000000000" pitchFamily="2" charset="0"/>
                <a:ea typeface="Roboto" panose="02000000000000000000" pitchFamily="2" charset="0"/>
              </a:rPr>
              <a:t>Ε</a:t>
            </a:r>
            <a:r>
              <a:rPr kumimoji="0" lang="el-GR" sz="36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ισερχόμενη</a:t>
            </a: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κινητικότητα στηριζόμενη από κονδύλια εξωτερικής πολιτικής</a:t>
            </a:r>
          </a:p>
        </p:txBody>
      </p:sp>
    </p:spTree>
    <p:extLst>
      <p:ext uri="{BB962C8B-B14F-4D97-AF65-F5344CB8AC3E}">
        <p14:creationId xmlns:p14="http://schemas.microsoft.com/office/powerpoint/2010/main" val="294897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5AFCA-A5A8-440A-8EEC-38223B8AFE4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C56DFB-D83B-01EC-2FCE-6B18AAFB053F}"/>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064AA1F-136F-25EC-F594-FC66D53D2459}"/>
              </a:ext>
            </a:extLst>
          </p:cNvPr>
          <p:cNvSpPr>
            <a:spLocks noGrp="1"/>
          </p:cNvSpPr>
          <p:nvPr>
            <p:ph type="title"/>
          </p:nvPr>
        </p:nvSpPr>
        <p:spPr>
          <a:xfrm>
            <a:off x="1039445" y="609600"/>
            <a:ext cx="10515600" cy="1325563"/>
          </a:xfrm>
        </p:spPr>
        <p:txBody>
          <a:bodyPr>
            <a:noAutofit/>
          </a:bodyPr>
          <a:lstStyle/>
          <a:p>
            <a:r>
              <a:rPr lang="el-GR" sz="2600" b="1" dirty="0">
                <a:latin typeface="Roboto" panose="02000000000000000000" pitchFamily="2" charset="0"/>
                <a:ea typeface="Roboto" panose="02000000000000000000" pitchFamily="2" charset="0"/>
              </a:rPr>
              <a:t>Προϋπολογισμός </a:t>
            </a:r>
            <a:r>
              <a:rPr lang="en-US" sz="2600" b="1" dirty="0">
                <a:latin typeface="Roboto" panose="02000000000000000000" pitchFamily="2" charset="0"/>
                <a:ea typeface="Roboto" panose="02000000000000000000" pitchFamily="2" charset="0"/>
              </a:rPr>
              <a:t>ICM 2021-2027</a:t>
            </a:r>
            <a:endParaRPr lang="en-CY" sz="2600" b="1" dirty="0">
              <a:latin typeface="Roboto" panose="02000000000000000000" pitchFamily="2" charset="0"/>
              <a:ea typeface="Roboto" panose="02000000000000000000" pitchFamily="2" charset="0"/>
            </a:endParaRPr>
          </a:p>
        </p:txBody>
      </p:sp>
      <p:pic>
        <p:nvPicPr>
          <p:cNvPr id="10" name="Picture 9">
            <a:extLst>
              <a:ext uri="{FF2B5EF4-FFF2-40B4-BE49-F238E27FC236}">
                <a16:creationId xmlns:a16="http://schemas.microsoft.com/office/drawing/2014/main" id="{546B3CFC-2FF0-2D87-65D4-817327EF800E}"/>
              </a:ext>
            </a:extLst>
          </p:cNvPr>
          <p:cNvPicPr>
            <a:picLocks noChangeAspect="1"/>
          </p:cNvPicPr>
          <p:nvPr/>
        </p:nvPicPr>
        <p:blipFill>
          <a:blip r:embed="rId4">
            <a:extLst>
              <a:ext uri="{28A0092B-C50C-407E-A947-70E740481C1C}">
                <a14:useLocalDpi xmlns:a14="http://schemas.microsoft.com/office/drawing/2010/main" val="0"/>
              </a:ext>
            </a:extLst>
          </a:blip>
          <a:srcRect t="18378" r="9589"/>
          <a:stretch>
            <a:fillRect/>
          </a:stretch>
        </p:blipFill>
        <p:spPr>
          <a:xfrm>
            <a:off x="5410200" y="1488810"/>
            <a:ext cx="5638800" cy="3564003"/>
          </a:xfrm>
          <a:prstGeom prst="rect">
            <a:avLst/>
          </a:prstGeom>
        </p:spPr>
      </p:pic>
      <p:sp>
        <p:nvSpPr>
          <p:cNvPr id="12" name="object 7">
            <a:extLst>
              <a:ext uri="{FF2B5EF4-FFF2-40B4-BE49-F238E27FC236}">
                <a16:creationId xmlns:a16="http://schemas.microsoft.com/office/drawing/2014/main" id="{A6A662BC-E619-1A1B-3ACF-03D31B519892}"/>
              </a:ext>
            </a:extLst>
          </p:cNvPr>
          <p:cNvSpPr txBox="1"/>
          <p:nvPr/>
        </p:nvSpPr>
        <p:spPr>
          <a:xfrm>
            <a:off x="1295400" y="1951728"/>
            <a:ext cx="3771630" cy="3214341"/>
          </a:xfrm>
          <a:prstGeom prst="rect">
            <a:avLst/>
          </a:prstGeom>
        </p:spPr>
        <p:txBody>
          <a:bodyPr vert="horz" wrap="square" lIns="0" tIns="13335" rIns="0" bIns="0" rtlCol="0">
            <a:spAutoFit/>
          </a:bodyPr>
          <a:lstStyle/>
          <a:p>
            <a:pPr marL="354965" marR="485140" indent="-342900">
              <a:lnSpc>
                <a:spcPct val="100000"/>
              </a:lnSpc>
              <a:spcBef>
                <a:spcPts val="105"/>
              </a:spcBef>
              <a:buFont typeface="Wingdings" panose="05000000000000000000" pitchFamily="2" charset="2"/>
              <a:buChar char="q"/>
              <a:tabLst>
                <a:tab pos="354965" algn="l"/>
                <a:tab pos="355600" algn="l"/>
              </a:tabLst>
            </a:pPr>
            <a:r>
              <a:rPr sz="1600" dirty="0">
                <a:latin typeface="Roboto" panose="02000000000000000000" pitchFamily="2" charset="0"/>
                <a:ea typeface="Roboto" panose="02000000000000000000" pitchFamily="2" charset="0"/>
                <a:cs typeface="Roboto" panose="02000000000000000000" pitchFamily="2" charset="0"/>
              </a:rPr>
              <a:t>Ως </a:t>
            </a:r>
            <a:r>
              <a:rPr sz="1600" spc="-5" dirty="0">
                <a:latin typeface="Roboto" panose="02000000000000000000" pitchFamily="2" charset="0"/>
                <a:ea typeface="Roboto" panose="02000000000000000000" pitchFamily="2" charset="0"/>
                <a:cs typeface="Roboto" panose="02000000000000000000" pitchFamily="2" charset="0"/>
              </a:rPr>
              <a:t>δράση </a:t>
            </a:r>
            <a:r>
              <a:rPr sz="1600" spc="-25" dirty="0">
                <a:latin typeface="Roboto" panose="02000000000000000000" pitchFamily="2" charset="0"/>
                <a:ea typeface="Roboto" panose="02000000000000000000" pitchFamily="2" charset="0"/>
                <a:cs typeface="Roboto" panose="02000000000000000000" pitchFamily="2" charset="0"/>
              </a:rPr>
              <a:t>ακολουθεί </a:t>
            </a:r>
            <a:r>
              <a:rPr sz="1600" spc="-30" dirty="0">
                <a:latin typeface="Roboto" panose="02000000000000000000" pitchFamily="2" charset="0"/>
                <a:ea typeface="Roboto" panose="02000000000000000000" pitchFamily="2" charset="0"/>
                <a:cs typeface="Roboto" panose="02000000000000000000" pitchFamily="2" charset="0"/>
              </a:rPr>
              <a:t>την </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εξωτερική</a:t>
            </a:r>
            <a:r>
              <a:rPr sz="1600" spc="-85"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πολιτική</a:t>
            </a:r>
            <a:r>
              <a:rPr sz="1600" spc="-7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της</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ΕΕ</a:t>
            </a:r>
            <a:endParaRPr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25"/>
              </a:spcBef>
              <a:buClr>
                <a:srgbClr val="404040"/>
              </a:buClr>
              <a:buFont typeface="Wingdings" panose="05000000000000000000" pitchFamily="2" charset="2"/>
              <a:buChar char="q"/>
            </a:pPr>
            <a:endParaRPr sz="1600" dirty="0">
              <a:latin typeface="Roboto" panose="02000000000000000000" pitchFamily="2" charset="0"/>
              <a:ea typeface="Roboto" panose="02000000000000000000" pitchFamily="2" charset="0"/>
              <a:cs typeface="Roboto" panose="02000000000000000000" pitchFamily="2" charset="0"/>
            </a:endParaRPr>
          </a:p>
          <a:p>
            <a:pPr marL="354965" marR="95885" indent="-342900">
              <a:lnSpc>
                <a:spcPct val="100000"/>
              </a:lnSpc>
              <a:buFont typeface="Wingdings" panose="05000000000000000000" pitchFamily="2" charset="2"/>
              <a:buChar char="q"/>
              <a:tabLst>
                <a:tab pos="354965" algn="l"/>
                <a:tab pos="355600" algn="l"/>
              </a:tabLst>
            </a:pPr>
            <a:r>
              <a:rPr sz="1600" dirty="0">
                <a:latin typeface="Roboto" panose="02000000000000000000" pitchFamily="2" charset="0"/>
                <a:ea typeface="Roboto" panose="02000000000000000000" pitchFamily="2" charset="0"/>
                <a:cs typeface="Roboto" panose="02000000000000000000" pitchFamily="2" charset="0"/>
              </a:rPr>
              <a:t>Ως εκ </a:t>
            </a:r>
            <a:r>
              <a:rPr sz="1600" spc="-10" dirty="0">
                <a:latin typeface="Roboto" panose="02000000000000000000" pitchFamily="2" charset="0"/>
                <a:ea typeface="Roboto" panose="02000000000000000000" pitchFamily="2" charset="0"/>
                <a:cs typeface="Roboto" panose="02000000000000000000" pitchFamily="2" charset="0"/>
              </a:rPr>
              <a:t>τούτου, ορίζεται </a:t>
            </a:r>
            <a:r>
              <a:rPr sz="1600" dirty="0">
                <a:latin typeface="Roboto" panose="02000000000000000000" pitchFamily="2" charset="0"/>
                <a:ea typeface="Roboto" panose="02000000000000000000" pitchFamily="2" charset="0"/>
                <a:cs typeface="Roboto" panose="02000000000000000000" pitchFamily="2" charset="0"/>
              </a:rPr>
              <a:t>ένας </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αριθμός</a:t>
            </a:r>
            <a:r>
              <a:rPr sz="1600" spc="-9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στόχων</a:t>
            </a:r>
            <a:r>
              <a:rPr sz="1600" spc="-5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συνεργασίας </a:t>
            </a:r>
            <a:r>
              <a:rPr sz="1600" spc="-44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με</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τις</a:t>
            </a:r>
            <a:r>
              <a:rPr sz="1600" spc="-25" dirty="0">
                <a:latin typeface="Roboto" panose="02000000000000000000" pitchFamily="2" charset="0"/>
                <a:ea typeface="Roboto" panose="02000000000000000000" pitchFamily="2" charset="0"/>
                <a:cs typeface="Roboto" panose="02000000000000000000" pitchFamily="2" charset="0"/>
              </a:rPr>
              <a:t> δώδεκα</a:t>
            </a:r>
            <a:r>
              <a:rPr lang="en-US" sz="1600" spc="-2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ε</a:t>
            </a:r>
            <a:r>
              <a:rPr sz="1600" spc="-10" dirty="0">
                <a:latin typeface="Roboto" panose="02000000000000000000" pitchFamily="2" charset="0"/>
                <a:ea typeface="Roboto" panose="02000000000000000000" pitchFamily="2" charset="0"/>
                <a:cs typeface="Roboto" panose="02000000000000000000" pitchFamily="2" charset="0"/>
              </a:rPr>
              <a:t>π</a:t>
            </a:r>
            <a:r>
              <a:rPr sz="1600" spc="10" dirty="0">
                <a:latin typeface="Roboto" panose="02000000000000000000" pitchFamily="2" charset="0"/>
                <a:ea typeface="Roboto" panose="02000000000000000000" pitchFamily="2" charset="0"/>
                <a:cs typeface="Roboto" panose="02000000000000000000" pitchFamily="2" charset="0"/>
              </a:rPr>
              <a:t>ι</a:t>
            </a:r>
            <a:r>
              <a:rPr sz="1600" dirty="0">
                <a:latin typeface="Roboto" panose="02000000000000000000" pitchFamily="2" charset="0"/>
                <a:ea typeface="Roboto" panose="02000000000000000000" pitchFamily="2" charset="0"/>
                <a:cs typeface="Roboto" panose="02000000000000000000" pitchFamily="2" charset="0"/>
              </a:rPr>
              <a:t>λέ</a:t>
            </a:r>
            <a:r>
              <a:rPr sz="1600" spc="-30" dirty="0">
                <a:latin typeface="Roboto" panose="02000000000000000000" pitchFamily="2" charset="0"/>
                <a:ea typeface="Roboto" panose="02000000000000000000" pitchFamily="2" charset="0"/>
                <a:cs typeface="Roboto" panose="02000000000000000000" pitchFamily="2" charset="0"/>
              </a:rPr>
              <a:t>ξ</a:t>
            </a:r>
            <a:r>
              <a:rPr sz="1600" spc="-15" dirty="0">
                <a:latin typeface="Roboto" panose="02000000000000000000" pitchFamily="2" charset="0"/>
                <a:ea typeface="Roboto" panose="02000000000000000000" pitchFamily="2" charset="0"/>
                <a:cs typeface="Roboto" panose="02000000000000000000" pitchFamily="2" charset="0"/>
              </a:rPr>
              <a:t>ι</a:t>
            </a:r>
            <a:r>
              <a:rPr sz="1600" dirty="0">
                <a:latin typeface="Roboto" panose="02000000000000000000" pitchFamily="2" charset="0"/>
                <a:ea typeface="Roboto" panose="02000000000000000000" pitchFamily="2" charset="0"/>
                <a:cs typeface="Roboto" panose="02000000000000000000" pitchFamily="2" charset="0"/>
              </a:rPr>
              <a:t>μ</a:t>
            </a:r>
            <a:r>
              <a:rPr sz="1600" spc="-15" dirty="0">
                <a:latin typeface="Roboto" panose="02000000000000000000" pitchFamily="2" charset="0"/>
                <a:ea typeface="Roboto" panose="02000000000000000000" pitchFamily="2" charset="0"/>
                <a:cs typeface="Roboto" panose="02000000000000000000" pitchFamily="2" charset="0"/>
              </a:rPr>
              <a:t>ε</a:t>
            </a:r>
            <a:r>
              <a:rPr sz="1600" dirty="0">
                <a:latin typeface="Roboto" panose="02000000000000000000" pitchFamily="2" charset="0"/>
                <a:ea typeface="Roboto" panose="02000000000000000000" pitchFamily="2" charset="0"/>
                <a:cs typeface="Roboto" panose="02000000000000000000" pitchFamily="2" charset="0"/>
              </a:rPr>
              <a:t>ς</a:t>
            </a:r>
            <a:r>
              <a:rPr sz="1600" spc="-5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Περιφέρειες </a:t>
            </a:r>
            <a:r>
              <a:rPr lang="fr-FR" sz="1600" dirty="0">
                <a:latin typeface="Roboto" panose="02000000000000000000" pitchFamily="2" charset="0"/>
                <a:ea typeface="Roboto" panose="02000000000000000000" pitchFamily="2" charset="0"/>
                <a:cs typeface="Roboto" panose="02000000000000000000" pitchFamily="2" charset="0"/>
              </a:rPr>
              <a:t>1</a:t>
            </a:r>
            <a:r>
              <a:rPr lang="el-GR" sz="1600" dirty="0">
                <a:latin typeface="Roboto" panose="02000000000000000000" pitchFamily="2" charset="0"/>
                <a:ea typeface="Roboto" panose="02000000000000000000" pitchFamily="2" charset="0"/>
                <a:cs typeface="Roboto" panose="02000000000000000000" pitchFamily="2" charset="0"/>
              </a:rPr>
              <a:t>-</a:t>
            </a:r>
            <a:r>
              <a:rPr lang="fr-FR" sz="1600" dirty="0">
                <a:latin typeface="Roboto" panose="02000000000000000000" pitchFamily="2" charset="0"/>
                <a:ea typeface="Roboto" panose="02000000000000000000" pitchFamily="2" charset="0"/>
                <a:cs typeface="Roboto" panose="02000000000000000000" pitchFamily="2" charset="0"/>
              </a:rPr>
              <a:t>3 </a:t>
            </a:r>
            <a:r>
              <a:rPr lang="el-GR" sz="1600" dirty="0">
                <a:latin typeface="Roboto" panose="02000000000000000000" pitchFamily="2" charset="0"/>
                <a:ea typeface="Roboto" panose="02000000000000000000" pitchFamily="2" charset="0"/>
                <a:cs typeface="Roboto" panose="02000000000000000000" pitchFamily="2" charset="0"/>
              </a:rPr>
              <a:t>και</a:t>
            </a:r>
            <a:r>
              <a:rPr lang="fr-FR"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5-12 </a:t>
            </a:r>
            <a:endParaRPr lang="en-US" sz="1600" dirty="0">
              <a:latin typeface="Roboto" panose="02000000000000000000" pitchFamily="2" charset="0"/>
              <a:ea typeface="Roboto" panose="02000000000000000000" pitchFamily="2" charset="0"/>
              <a:cs typeface="Roboto" panose="02000000000000000000" pitchFamily="2" charset="0"/>
            </a:endParaRPr>
          </a:p>
          <a:p>
            <a:pPr marL="354965" marR="95885" indent="-342900">
              <a:lnSpc>
                <a:spcPct val="100000"/>
              </a:lnSpc>
              <a:buFont typeface="Wingdings" panose="05000000000000000000" pitchFamily="2" charset="2"/>
              <a:buChar char="q"/>
              <a:tabLst>
                <a:tab pos="354965" algn="l"/>
                <a:tab pos="355600" algn="l"/>
              </a:tabLst>
            </a:pPr>
            <a:endParaRPr lang="en-US" sz="1600" dirty="0">
              <a:latin typeface="Roboto" panose="02000000000000000000" pitchFamily="2" charset="0"/>
              <a:ea typeface="Roboto" panose="02000000000000000000" pitchFamily="2" charset="0"/>
              <a:cs typeface="Roboto" panose="02000000000000000000" pitchFamily="2" charset="0"/>
            </a:endParaRPr>
          </a:p>
          <a:p>
            <a:pPr marL="354965" marR="95885" indent="-342900">
              <a:lnSpc>
                <a:spcPct val="100000"/>
              </a:lnSpc>
              <a:buFont typeface="Wingdings" panose="05000000000000000000" pitchFamily="2" charset="2"/>
              <a:buChar char="q"/>
              <a:tabLst>
                <a:tab pos="354965" algn="l"/>
                <a:tab pos="355600" algn="l"/>
              </a:tabLst>
            </a:pPr>
            <a:r>
              <a:rPr sz="1600" dirty="0">
                <a:latin typeface="Roboto" panose="02000000000000000000" pitchFamily="2" charset="0"/>
                <a:ea typeface="Roboto" panose="02000000000000000000" pitchFamily="2" charset="0"/>
                <a:cs typeface="Roboto" panose="02000000000000000000" pitchFamily="2" charset="0"/>
              </a:rPr>
              <a:t>Τα </a:t>
            </a:r>
            <a:r>
              <a:rPr sz="1600" spc="-5" dirty="0">
                <a:latin typeface="Roboto" panose="02000000000000000000" pitchFamily="2" charset="0"/>
                <a:ea typeface="Roboto" panose="02000000000000000000" pitchFamily="2" charset="0"/>
                <a:cs typeface="Roboto" panose="02000000000000000000" pitchFamily="2" charset="0"/>
              </a:rPr>
              <a:t>μεγαλύτερα </a:t>
            </a:r>
            <a:r>
              <a:rPr sz="1600" dirty="0">
                <a:latin typeface="Roboto" panose="02000000000000000000" pitchFamily="2" charset="0"/>
                <a:ea typeface="Roboto" panose="02000000000000000000" pitchFamily="2" charset="0"/>
                <a:cs typeface="Roboto" panose="02000000000000000000" pitchFamily="2" charset="0"/>
              </a:rPr>
              <a:t>ποσοστά </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αφορούν </a:t>
            </a:r>
            <a:r>
              <a:rPr sz="1600" dirty="0">
                <a:latin typeface="Roboto" panose="02000000000000000000" pitchFamily="2" charset="0"/>
                <a:ea typeface="Roboto" panose="02000000000000000000" pitchFamily="2" charset="0"/>
                <a:cs typeface="Roboto" panose="02000000000000000000" pitchFamily="2" charset="0"/>
              </a:rPr>
              <a:t>τις υπο </a:t>
            </a:r>
            <a:r>
              <a:rPr sz="1600" spc="-5" dirty="0">
                <a:latin typeface="Roboto" panose="02000000000000000000" pitchFamily="2" charset="0"/>
                <a:ea typeface="Roboto" panose="02000000000000000000" pitchFamily="2" charset="0"/>
                <a:cs typeface="Roboto" panose="02000000000000000000" pitchFamily="2" charset="0"/>
              </a:rPr>
              <a:t>Σαχάριες Χώρες </a:t>
            </a:r>
            <a:r>
              <a:rPr sz="1600" dirty="0">
                <a:latin typeface="Roboto" panose="02000000000000000000" pitchFamily="2" charset="0"/>
                <a:ea typeface="Roboto" panose="02000000000000000000" pitchFamily="2" charset="0"/>
                <a:cs typeface="Roboto" panose="02000000000000000000" pitchFamily="2" charset="0"/>
              </a:rPr>
              <a:t>της Αφρικής </a:t>
            </a:r>
            <a:r>
              <a:rPr sz="1600" spc="-5" dirty="0">
                <a:latin typeface="Roboto" panose="02000000000000000000" pitchFamily="2" charset="0"/>
                <a:ea typeface="Roboto" panose="02000000000000000000" pitchFamily="2" charset="0"/>
                <a:cs typeface="Roboto" panose="02000000000000000000" pitchFamily="2" charset="0"/>
              </a:rPr>
              <a:t>(SSA) τα </a:t>
            </a:r>
            <a:r>
              <a:rPr sz="160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Δυτικά </a:t>
            </a:r>
            <a:r>
              <a:rPr sz="1600" spc="-10" dirty="0">
                <a:latin typeface="Roboto" panose="02000000000000000000" pitchFamily="2" charset="0"/>
                <a:ea typeface="Roboto" panose="02000000000000000000" pitchFamily="2" charset="0"/>
                <a:cs typeface="Roboto" panose="02000000000000000000" pitchFamily="2" charset="0"/>
              </a:rPr>
              <a:t>Βαλκάνια </a:t>
            </a:r>
            <a:r>
              <a:rPr sz="1600" dirty="0">
                <a:latin typeface="Roboto" panose="02000000000000000000" pitchFamily="2" charset="0"/>
                <a:ea typeface="Roboto" panose="02000000000000000000" pitchFamily="2" charset="0"/>
                <a:cs typeface="Roboto" panose="02000000000000000000" pitchFamily="2" charset="0"/>
              </a:rPr>
              <a:t>(WB) </a:t>
            </a:r>
            <a:r>
              <a:rPr sz="1600" spc="-20" dirty="0">
                <a:latin typeface="Roboto" panose="02000000000000000000" pitchFamily="2" charset="0"/>
                <a:ea typeface="Roboto" panose="02000000000000000000" pitchFamily="2" charset="0"/>
                <a:cs typeface="Roboto" panose="02000000000000000000" pitchFamily="2" charset="0"/>
              </a:rPr>
              <a:t>και </a:t>
            </a:r>
            <a:r>
              <a:rPr sz="1600" dirty="0">
                <a:latin typeface="Roboto" panose="02000000000000000000" pitchFamily="2" charset="0"/>
                <a:ea typeface="Roboto" panose="02000000000000000000" pitchFamily="2" charset="0"/>
                <a:cs typeface="Roboto" panose="02000000000000000000" pitchFamily="2" charset="0"/>
              </a:rPr>
              <a:t>τις </a:t>
            </a:r>
            <a:r>
              <a:rPr sz="1600" spc="-44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χώρες </a:t>
            </a:r>
            <a:r>
              <a:rPr sz="1600" dirty="0">
                <a:latin typeface="Roboto" panose="02000000000000000000" pitchFamily="2" charset="0"/>
                <a:ea typeface="Roboto" panose="02000000000000000000" pitchFamily="2" charset="0"/>
                <a:cs typeface="Roboto" panose="02000000000000000000" pitchFamily="2" charset="0"/>
              </a:rPr>
              <a:t>της Νότιας </a:t>
            </a:r>
            <a:r>
              <a:rPr sz="1600" spc="-5" dirty="0">
                <a:latin typeface="Roboto" panose="02000000000000000000" pitchFamily="2" charset="0"/>
                <a:ea typeface="Roboto" panose="02000000000000000000" pitchFamily="2" charset="0"/>
                <a:cs typeface="Roboto" panose="02000000000000000000" pitchFamily="2" charset="0"/>
              </a:rPr>
              <a:t>Μεσογείου </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(SMED)</a:t>
            </a:r>
            <a:endParaRPr sz="1600" dirty="0">
              <a:latin typeface="Roboto" panose="02000000000000000000" pitchFamily="2" charset="0"/>
              <a:ea typeface="Roboto" panose="02000000000000000000" pitchFamily="2" charset="0"/>
              <a:cs typeface="Roboto" panose="02000000000000000000" pitchFamily="2" charset="0"/>
            </a:endParaRPr>
          </a:p>
        </p:txBody>
      </p:sp>
      <p:sp>
        <p:nvSpPr>
          <p:cNvPr id="13" name="object 4">
            <a:extLst>
              <a:ext uri="{FF2B5EF4-FFF2-40B4-BE49-F238E27FC236}">
                <a16:creationId xmlns:a16="http://schemas.microsoft.com/office/drawing/2014/main" id="{C7CFB208-DB37-C9AA-ECF0-E7358E852817}"/>
              </a:ext>
            </a:extLst>
          </p:cNvPr>
          <p:cNvSpPr txBox="1"/>
          <p:nvPr/>
        </p:nvSpPr>
        <p:spPr>
          <a:xfrm>
            <a:off x="4648200" y="5519487"/>
            <a:ext cx="6019800" cy="562398"/>
          </a:xfrm>
          <a:prstGeom prst="rect">
            <a:avLst/>
          </a:prstGeom>
        </p:spPr>
        <p:txBody>
          <a:bodyPr vert="horz" wrap="square" lIns="0" tIns="6985" rIns="0" bIns="0" rtlCol="0">
            <a:spAutoFit/>
          </a:bodyPr>
          <a:lstStyle/>
          <a:p>
            <a:pPr marL="320040" marR="304800" algn="ctr">
              <a:lnSpc>
                <a:spcPct val="102000"/>
              </a:lnSpc>
              <a:spcBef>
                <a:spcPts val="55"/>
              </a:spcBef>
            </a:pPr>
            <a:r>
              <a:rPr lang="el-GR" b="1" spc="-5" dirty="0">
                <a:solidFill>
                  <a:srgbClr val="FF0000"/>
                </a:solidFill>
                <a:latin typeface="Calibri"/>
                <a:cs typeface="Calibri"/>
              </a:rPr>
              <a:t>Πρόσκληση 2026</a:t>
            </a:r>
            <a:r>
              <a:rPr lang="en-US" b="1" spc="-5" dirty="0">
                <a:solidFill>
                  <a:srgbClr val="FF0000"/>
                </a:solidFill>
                <a:latin typeface="Calibri"/>
                <a:cs typeface="Calibri"/>
              </a:rPr>
              <a:t>: </a:t>
            </a:r>
            <a:r>
              <a:rPr b="1" spc="-5" dirty="0">
                <a:solidFill>
                  <a:srgbClr val="FF0000"/>
                </a:solidFill>
                <a:latin typeface="Calibri"/>
                <a:cs typeface="Calibri"/>
              </a:rPr>
              <a:t>Τα</a:t>
            </a:r>
            <a:r>
              <a:rPr b="1" spc="-40" dirty="0">
                <a:solidFill>
                  <a:srgbClr val="FF0000"/>
                </a:solidFill>
                <a:latin typeface="Calibri"/>
                <a:cs typeface="Calibri"/>
              </a:rPr>
              <a:t> </a:t>
            </a:r>
            <a:r>
              <a:rPr b="1" spc="-25" dirty="0">
                <a:solidFill>
                  <a:srgbClr val="FF0000"/>
                </a:solidFill>
                <a:latin typeface="Calibri"/>
                <a:cs typeface="Calibri"/>
              </a:rPr>
              <a:t>τελικά</a:t>
            </a:r>
            <a:r>
              <a:rPr b="1" spc="-5" dirty="0">
                <a:solidFill>
                  <a:srgbClr val="FF0000"/>
                </a:solidFill>
                <a:latin typeface="Calibri"/>
                <a:cs typeface="Calibri"/>
              </a:rPr>
              <a:t> </a:t>
            </a:r>
            <a:r>
              <a:rPr b="1" dirty="0">
                <a:solidFill>
                  <a:srgbClr val="FF0000"/>
                </a:solidFill>
                <a:latin typeface="Calibri"/>
                <a:cs typeface="Calibri"/>
              </a:rPr>
              <a:t>π</a:t>
            </a:r>
            <a:r>
              <a:rPr b="1" dirty="0" err="1">
                <a:solidFill>
                  <a:srgbClr val="FF0000"/>
                </a:solidFill>
                <a:latin typeface="Calibri"/>
                <a:cs typeface="Calibri"/>
              </a:rPr>
              <a:t>οσά</a:t>
            </a:r>
            <a:r>
              <a:rPr b="1" spc="-25" dirty="0">
                <a:solidFill>
                  <a:srgbClr val="FF0000"/>
                </a:solidFill>
                <a:latin typeface="Calibri"/>
                <a:cs typeface="Calibri"/>
              </a:rPr>
              <a:t> </a:t>
            </a:r>
            <a:r>
              <a:rPr b="1" dirty="0">
                <a:solidFill>
                  <a:srgbClr val="FF0000"/>
                </a:solidFill>
                <a:latin typeface="Calibri"/>
                <a:cs typeface="Calibri"/>
              </a:rPr>
              <a:t>α</a:t>
            </a:r>
            <a:r>
              <a:rPr b="1" dirty="0" err="1">
                <a:solidFill>
                  <a:srgbClr val="FF0000"/>
                </a:solidFill>
                <a:latin typeface="Calibri"/>
                <a:cs typeface="Calibri"/>
              </a:rPr>
              <a:t>νά</a:t>
            </a:r>
            <a:r>
              <a:rPr lang="el-GR" b="1" spc="445" dirty="0">
                <a:solidFill>
                  <a:srgbClr val="FF0000"/>
                </a:solidFill>
                <a:latin typeface="Calibri"/>
                <a:cs typeface="Calibri"/>
              </a:rPr>
              <a:t> </a:t>
            </a:r>
            <a:r>
              <a:rPr lang="el-GR" b="1" spc="-5" dirty="0">
                <a:solidFill>
                  <a:srgbClr val="FF0000"/>
                </a:solidFill>
                <a:latin typeface="Calibri"/>
                <a:cs typeface="Calibri"/>
              </a:rPr>
              <a:t>Π</a:t>
            </a:r>
            <a:r>
              <a:rPr b="1" spc="-5" dirty="0" err="1">
                <a:solidFill>
                  <a:srgbClr val="FF0000"/>
                </a:solidFill>
                <a:latin typeface="Calibri"/>
                <a:cs typeface="Calibri"/>
              </a:rPr>
              <a:t>εριφέρει</a:t>
            </a:r>
            <a:r>
              <a:rPr b="1" spc="-5" dirty="0">
                <a:solidFill>
                  <a:srgbClr val="FF0000"/>
                </a:solidFill>
                <a:latin typeface="Calibri"/>
                <a:cs typeface="Calibri"/>
              </a:rPr>
              <a:t>α</a:t>
            </a:r>
            <a:r>
              <a:rPr lang="el-GR" b="1" spc="-80" dirty="0">
                <a:solidFill>
                  <a:srgbClr val="FF0000"/>
                </a:solidFill>
                <a:latin typeface="Calibri"/>
                <a:cs typeface="Calibri"/>
              </a:rPr>
              <a:t> </a:t>
            </a:r>
            <a:r>
              <a:rPr b="1" dirty="0">
                <a:solidFill>
                  <a:srgbClr val="FF0000"/>
                </a:solidFill>
                <a:latin typeface="Calibri"/>
                <a:cs typeface="Calibri"/>
              </a:rPr>
              <a:t>θα </a:t>
            </a:r>
            <a:r>
              <a:rPr b="1" spc="-10" dirty="0">
                <a:solidFill>
                  <a:srgbClr val="FF0000"/>
                </a:solidFill>
                <a:latin typeface="Calibri"/>
                <a:cs typeface="Calibri"/>
              </a:rPr>
              <a:t>είναι </a:t>
            </a:r>
            <a:r>
              <a:rPr b="1" spc="-5" dirty="0">
                <a:solidFill>
                  <a:srgbClr val="FF0000"/>
                </a:solidFill>
                <a:latin typeface="Calibri"/>
                <a:cs typeface="Calibri"/>
              </a:rPr>
              <a:t>διαθέσιμά </a:t>
            </a:r>
            <a:r>
              <a:rPr b="1" spc="-440" dirty="0">
                <a:solidFill>
                  <a:srgbClr val="FF0000"/>
                </a:solidFill>
                <a:latin typeface="Calibri"/>
                <a:cs typeface="Calibri"/>
              </a:rPr>
              <a:t> </a:t>
            </a:r>
            <a:r>
              <a:rPr b="1" u="sng" spc="-5" dirty="0">
                <a:solidFill>
                  <a:srgbClr val="FF0000"/>
                </a:solidFill>
                <a:uFill>
                  <a:solidFill>
                    <a:srgbClr val="6E2E9F"/>
                  </a:solidFill>
                </a:uFill>
                <a:latin typeface="Calibri"/>
                <a:cs typeface="Calibri"/>
              </a:rPr>
              <a:t>μετά</a:t>
            </a:r>
            <a:r>
              <a:rPr b="1" u="sng" spc="-20" dirty="0">
                <a:solidFill>
                  <a:srgbClr val="FF0000"/>
                </a:solidFill>
                <a:uFill>
                  <a:solidFill>
                    <a:srgbClr val="6E2E9F"/>
                  </a:solidFill>
                </a:uFill>
                <a:latin typeface="Calibri"/>
                <a:cs typeface="Calibri"/>
              </a:rPr>
              <a:t> </a:t>
            </a:r>
            <a:r>
              <a:rPr b="1" u="sng" spc="-10" dirty="0">
                <a:solidFill>
                  <a:srgbClr val="FF0000"/>
                </a:solidFill>
                <a:uFill>
                  <a:solidFill>
                    <a:srgbClr val="6E2E9F"/>
                  </a:solidFill>
                </a:uFill>
                <a:latin typeface="Calibri"/>
                <a:cs typeface="Calibri"/>
              </a:rPr>
              <a:t>την</a:t>
            </a:r>
            <a:r>
              <a:rPr b="1" u="sng" dirty="0">
                <a:solidFill>
                  <a:srgbClr val="FF0000"/>
                </a:solidFill>
                <a:uFill>
                  <a:solidFill>
                    <a:srgbClr val="6E2E9F"/>
                  </a:solidFill>
                </a:uFill>
                <a:latin typeface="Calibri"/>
                <a:cs typeface="Calibri"/>
              </a:rPr>
              <a:t> </a:t>
            </a:r>
            <a:r>
              <a:rPr b="1" u="sng" spc="-5" dirty="0">
                <a:solidFill>
                  <a:srgbClr val="FF0000"/>
                </a:solidFill>
                <a:uFill>
                  <a:solidFill>
                    <a:srgbClr val="6E2E9F"/>
                  </a:solidFill>
                </a:uFill>
                <a:latin typeface="Calibri"/>
                <a:cs typeface="Calibri"/>
              </a:rPr>
              <a:t>υποβολή</a:t>
            </a:r>
            <a:r>
              <a:rPr b="1" u="sng" spc="-35" dirty="0">
                <a:solidFill>
                  <a:srgbClr val="FF0000"/>
                </a:solidFill>
                <a:uFill>
                  <a:solidFill>
                    <a:srgbClr val="6E2E9F"/>
                  </a:solidFill>
                </a:uFill>
                <a:latin typeface="Calibri"/>
                <a:cs typeface="Calibri"/>
              </a:rPr>
              <a:t> </a:t>
            </a:r>
            <a:r>
              <a:rPr b="1" u="sng" spc="-5" dirty="0">
                <a:solidFill>
                  <a:srgbClr val="FF0000"/>
                </a:solidFill>
                <a:uFill>
                  <a:solidFill>
                    <a:srgbClr val="6E2E9F"/>
                  </a:solidFill>
                </a:uFill>
                <a:latin typeface="Calibri"/>
                <a:cs typeface="Calibri"/>
              </a:rPr>
              <a:t>των</a:t>
            </a:r>
            <a:r>
              <a:rPr b="1" u="sng" spc="-25" dirty="0">
                <a:solidFill>
                  <a:srgbClr val="FF0000"/>
                </a:solidFill>
                <a:uFill>
                  <a:solidFill>
                    <a:srgbClr val="6E2E9F"/>
                  </a:solidFill>
                </a:uFill>
                <a:latin typeface="Calibri"/>
                <a:cs typeface="Calibri"/>
              </a:rPr>
              <a:t> </a:t>
            </a:r>
            <a:r>
              <a:rPr b="1" u="sng" spc="-5" dirty="0">
                <a:solidFill>
                  <a:srgbClr val="FF0000"/>
                </a:solidFill>
                <a:uFill>
                  <a:solidFill>
                    <a:srgbClr val="6E2E9F"/>
                  </a:solidFill>
                </a:uFill>
                <a:latin typeface="Calibri"/>
                <a:cs typeface="Calibri"/>
              </a:rPr>
              <a:t>αιτήσεων</a:t>
            </a:r>
            <a:r>
              <a:rPr b="1" u="sng" spc="-5" dirty="0">
                <a:solidFill>
                  <a:srgbClr val="FF0000"/>
                </a:solidFill>
                <a:latin typeface="Calibri"/>
                <a:cs typeface="Calibri"/>
              </a:rPr>
              <a:t>.</a:t>
            </a:r>
            <a:endParaRPr u="sng" dirty="0">
              <a:solidFill>
                <a:srgbClr val="FF0000"/>
              </a:solidFill>
              <a:latin typeface="Calibri"/>
              <a:cs typeface="Calibri"/>
            </a:endParaRPr>
          </a:p>
        </p:txBody>
      </p:sp>
    </p:spTree>
    <p:extLst>
      <p:ext uri="{BB962C8B-B14F-4D97-AF65-F5344CB8AC3E}">
        <p14:creationId xmlns:p14="http://schemas.microsoft.com/office/powerpoint/2010/main" val="315946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487BD-5106-8C3F-E26B-7B7F6B74C30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04B3E42-616B-AAEF-825E-D7EE382979E1}"/>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0926D10-54C7-7AD0-3ADB-48CA02A2047C}"/>
              </a:ext>
            </a:extLst>
          </p:cNvPr>
          <p:cNvSpPr>
            <a:spLocks noGrp="1"/>
          </p:cNvSpPr>
          <p:nvPr>
            <p:ph type="title"/>
          </p:nvPr>
        </p:nvSpPr>
        <p:spPr>
          <a:xfrm>
            <a:off x="1039445" y="609600"/>
            <a:ext cx="10515600" cy="1325563"/>
          </a:xfrm>
        </p:spPr>
        <p:txBody>
          <a:bodyPr>
            <a:noAutofit/>
          </a:bodyPr>
          <a:lstStyle/>
          <a:p>
            <a:r>
              <a:rPr lang="el-GR" sz="2600" b="1" dirty="0">
                <a:latin typeface="Roboto" panose="02000000000000000000" pitchFamily="2" charset="0"/>
                <a:ea typeface="Roboto" panose="02000000000000000000" pitchFamily="2" charset="0"/>
              </a:rPr>
              <a:t>Γενικές Αρχές για </a:t>
            </a:r>
            <a:r>
              <a:rPr lang="en-US" sz="2600" b="1" dirty="0">
                <a:latin typeface="Roboto" panose="02000000000000000000" pitchFamily="2" charset="0"/>
                <a:ea typeface="Roboto" panose="02000000000000000000" pitchFamily="2" charset="0"/>
              </a:rPr>
              <a:t>SMSs </a:t>
            </a:r>
            <a:r>
              <a:rPr lang="el-GR" sz="2600" b="1" dirty="0">
                <a:latin typeface="Roboto" panose="02000000000000000000" pitchFamily="2" charset="0"/>
                <a:ea typeface="Roboto" panose="02000000000000000000" pitchFamily="2" charset="0"/>
              </a:rPr>
              <a:t>και </a:t>
            </a:r>
            <a:r>
              <a:rPr lang="en-US" sz="2600" b="1" dirty="0">
                <a:latin typeface="Roboto" panose="02000000000000000000" pitchFamily="2" charset="0"/>
                <a:ea typeface="Roboto" panose="02000000000000000000" pitchFamily="2" charset="0"/>
              </a:rPr>
              <a:t>SMPs</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889BD808-A8CC-EA65-8902-8B38C63F25D9}"/>
              </a:ext>
            </a:extLst>
          </p:cNvPr>
          <p:cNvSpPr>
            <a:spLocks noGrp="1"/>
          </p:cNvSpPr>
          <p:nvPr>
            <p:ph sz="half" idx="2"/>
          </p:nvPr>
        </p:nvSpPr>
        <p:spPr>
          <a:xfrm>
            <a:off x="5205947" y="1794443"/>
            <a:ext cx="6349098" cy="3371469"/>
          </a:xfrm>
        </p:spPr>
        <p:txBody>
          <a:bodyPr>
            <a:normAutofit fontScale="25000" lnSpcReduction="20000"/>
          </a:bodyPr>
          <a:lstStyle/>
          <a:p>
            <a:pPr marL="355600" marR="454659" indent="-342900" algn="just">
              <a:lnSpc>
                <a:spcPts val="2210"/>
              </a:lnSpc>
              <a:spcBef>
                <a:spcPts val="335"/>
              </a:spcBef>
              <a:buFont typeface="Wingdings" panose="05000000000000000000" pitchFamily="2" charset="2"/>
              <a:buChar char="q"/>
            </a:pPr>
            <a:r>
              <a:rPr lang="el-GR" sz="5600" b="1" spc="-10" dirty="0">
                <a:latin typeface="Roboto" panose="02000000000000000000" pitchFamily="2" charset="0"/>
                <a:ea typeface="Roboto" panose="02000000000000000000" pitchFamily="2" charset="0"/>
                <a:cs typeface="Roboto" panose="02000000000000000000" pitchFamily="2" charset="0"/>
              </a:rPr>
              <a:t>Πού Πραγματοποιούνται: </a:t>
            </a:r>
          </a:p>
          <a:p>
            <a:pPr marL="812800" marR="454659" lvl="1" indent="-342900" algn="just">
              <a:lnSpc>
                <a:spcPts val="2210"/>
              </a:lnSpc>
              <a:spcBef>
                <a:spcPts val="335"/>
              </a:spcBef>
              <a:buFont typeface="Wingdings" panose="05000000000000000000" pitchFamily="2" charset="2"/>
              <a:buChar char="ü"/>
            </a:pPr>
            <a:r>
              <a:rPr lang="el-GR" sz="5600" spc="-10" dirty="0">
                <a:latin typeface="Roboto" panose="02000000000000000000" pitchFamily="2" charset="0"/>
                <a:ea typeface="Roboto" panose="02000000000000000000" pitchFamily="2" charset="0"/>
                <a:cs typeface="Roboto" panose="02000000000000000000" pitchFamily="2" charset="0"/>
              </a:rPr>
              <a:t>Σε 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 </a:t>
            </a:r>
          </a:p>
          <a:p>
            <a:pPr marL="812800" marR="454659" lvl="1" indent="-342900" algn="just">
              <a:lnSpc>
                <a:spcPts val="2210"/>
              </a:lnSpc>
              <a:spcBef>
                <a:spcPts val="335"/>
              </a:spcBef>
              <a:buFont typeface="Wingdings" panose="05000000000000000000" pitchFamily="2" charset="2"/>
              <a:buChar char="ü"/>
            </a:pPr>
            <a:r>
              <a:rPr lang="el-GR" sz="5600" spc="-10" dirty="0">
                <a:latin typeface="Roboto" panose="02000000000000000000" pitchFamily="2" charset="0"/>
                <a:ea typeface="Roboto" panose="02000000000000000000" pitchFamily="2" charset="0"/>
                <a:cs typeface="Roboto" panose="02000000000000000000" pitchFamily="2" charset="0"/>
              </a:rPr>
              <a:t>Σε Δημόσιες ή Ιδιωτικές Επιχειρήσεις, Δημόσιους φορείς, Κοινωνικούς εταίρους, Ερευνητικά ινστιτούτα</a:t>
            </a:r>
            <a:r>
              <a:rPr lang="en-GB" sz="5600" spc="-10" dirty="0">
                <a:latin typeface="Roboto" panose="02000000000000000000" pitchFamily="2" charset="0"/>
                <a:ea typeface="Roboto" panose="02000000000000000000" pitchFamily="2" charset="0"/>
                <a:cs typeface="Roboto" panose="02000000000000000000" pitchFamily="2" charset="0"/>
              </a:rPr>
              <a:t> (“research assistantships for students and doctoral candidates”)</a:t>
            </a:r>
            <a:r>
              <a:rPr lang="el-GR" sz="5600" spc="-10" dirty="0">
                <a:latin typeface="Roboto" panose="02000000000000000000" pitchFamily="2" charset="0"/>
                <a:ea typeface="Roboto" panose="02000000000000000000" pitchFamily="2" charset="0"/>
                <a:cs typeface="Roboto" panose="02000000000000000000" pitchFamily="2" charset="0"/>
              </a:rPr>
              <a:t>, Σχολεία και Εκπαιδευτικά Κέντρα (</a:t>
            </a:r>
            <a:r>
              <a:rPr lang="en-GB" sz="5600" spc="-10" dirty="0">
                <a:latin typeface="Roboto" panose="02000000000000000000" pitchFamily="2" charset="0"/>
                <a:ea typeface="Roboto" panose="02000000000000000000" pitchFamily="2" charset="0"/>
                <a:cs typeface="Roboto" panose="02000000000000000000" pitchFamily="2" charset="0"/>
              </a:rPr>
              <a:t>“teaching assistantships for student teachers”)</a:t>
            </a:r>
            <a:endParaRPr lang="el-GR" sz="56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5600" dirty="0">
                <a:latin typeface="Roboto" panose="02000000000000000000" pitchFamily="2" charset="0"/>
                <a:ea typeface="Roboto" panose="02000000000000000000" pitchFamily="2" charset="0"/>
                <a:cs typeface="Roboto" panose="02000000000000000000" pitchFamily="2" charset="0"/>
              </a:rPr>
              <a:t>Οι φοιτητές </a:t>
            </a:r>
            <a:r>
              <a:rPr lang="el-GR" sz="5600" b="1" u="sng" dirty="0">
                <a:solidFill>
                  <a:srgbClr val="FF0000"/>
                </a:solidFill>
                <a:latin typeface="Roboto" panose="02000000000000000000" pitchFamily="2" charset="0"/>
                <a:ea typeface="Roboto" panose="02000000000000000000" pitchFamily="2" charset="0"/>
                <a:cs typeface="Roboto" panose="02000000000000000000" pitchFamily="2" charset="0"/>
              </a:rPr>
              <a:t>δεν</a:t>
            </a:r>
            <a:r>
              <a:rPr lang="el-GR" sz="5600" dirty="0">
                <a:latin typeface="Roboto" panose="02000000000000000000" pitchFamily="2" charset="0"/>
                <a:ea typeface="Roboto" panose="02000000000000000000" pitchFamily="2" charset="0"/>
                <a:cs typeface="Roboto" panose="02000000000000000000" pitchFamily="2" charset="0"/>
              </a:rPr>
              <a:t> μπορούν να υλοποιήσουν κινητικότητες εντός της χώρας όπου εδρεύει το ΙΤΕ στο οποίο είναι εγγεγραμμένοι ή προς την χώρα διαμονής τους</a:t>
            </a:r>
            <a:r>
              <a:rPr lang="en-GB" sz="5600" dirty="0">
                <a:latin typeface="Roboto" panose="02000000000000000000" pitchFamily="2" charset="0"/>
                <a:ea typeface="Roboto" panose="02000000000000000000" pitchFamily="2" charset="0"/>
                <a:cs typeface="Roboto" panose="02000000000000000000" pitchFamily="2" charset="0"/>
              </a:rPr>
              <a:t> </a:t>
            </a:r>
            <a:r>
              <a:rPr lang="el-GR" sz="5600" dirty="0">
                <a:latin typeface="Roboto" panose="02000000000000000000" pitchFamily="2" charset="0"/>
                <a:ea typeface="Roboto" panose="02000000000000000000" pitchFamily="2" charset="0"/>
                <a:cs typeface="Roboto" panose="02000000000000000000" pitchFamily="2" charset="0"/>
              </a:rPr>
              <a:t>κατά την περίοδο των σπουδών τους</a:t>
            </a:r>
          </a:p>
          <a:p>
            <a:pPr marL="812800" marR="454659" lvl="1" indent="-342900" algn="just">
              <a:lnSpc>
                <a:spcPts val="2210"/>
              </a:lnSpc>
              <a:spcBef>
                <a:spcPts val="335"/>
              </a:spcBef>
              <a:buFont typeface="Wingdings" panose="05000000000000000000" pitchFamily="2" charset="2"/>
              <a:buChar char="ü"/>
            </a:pPr>
            <a:endParaRPr lang="el-GR" sz="2900" spc="-10" dirty="0">
              <a:latin typeface="Roboto" panose="02000000000000000000" pitchFamily="2" charset="0"/>
              <a:ea typeface="Roboto" panose="02000000000000000000" pitchFamily="2" charset="0"/>
              <a:cs typeface="Roboto" panose="02000000000000000000" pitchFamily="2" charset="0"/>
            </a:endParaRPr>
          </a:p>
          <a:p>
            <a:endParaRPr lang="en-US" sz="1500" dirty="0">
              <a:latin typeface="Roboto" panose="02000000000000000000" pitchFamily="2" charset="0"/>
              <a:ea typeface="Roboto" panose="02000000000000000000" pitchFamily="2" charset="0"/>
              <a:cs typeface="Roboto" panose="02000000000000000000" pitchFamily="2" charset="0"/>
            </a:endParaRPr>
          </a:p>
        </p:txBody>
      </p:sp>
      <p:grpSp>
        <p:nvGrpSpPr>
          <p:cNvPr id="3" name="Group 2">
            <a:extLst>
              <a:ext uri="{FF2B5EF4-FFF2-40B4-BE49-F238E27FC236}">
                <a16:creationId xmlns:a16="http://schemas.microsoft.com/office/drawing/2014/main" id="{C4A26DE1-77E9-1183-D2BA-9F164F2D6BE4}"/>
              </a:ext>
            </a:extLst>
          </p:cNvPr>
          <p:cNvGrpSpPr/>
          <p:nvPr/>
        </p:nvGrpSpPr>
        <p:grpSpPr>
          <a:xfrm>
            <a:off x="636955" y="1600200"/>
            <a:ext cx="4480516" cy="3979088"/>
            <a:chOff x="3847809" y="2383836"/>
            <a:chExt cx="1811807" cy="1811807"/>
          </a:xfrm>
        </p:grpSpPr>
        <p:sp>
          <p:nvSpPr>
            <p:cNvPr id="5" name="Rectangle: Rounded Corners 4">
              <a:extLst>
                <a:ext uri="{FF2B5EF4-FFF2-40B4-BE49-F238E27FC236}">
                  <a16:creationId xmlns:a16="http://schemas.microsoft.com/office/drawing/2014/main" id="{56158026-4C4A-1E37-72E0-248EEDD6CBC8}"/>
                </a:ext>
              </a:extLst>
            </p:cNvPr>
            <p:cNvSpPr/>
            <p:nvPr/>
          </p:nvSpPr>
          <p:spPr>
            <a:xfrm>
              <a:off x="3847809" y="2383836"/>
              <a:ext cx="1811807" cy="1811807"/>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 name="Rectangle: Rounded Corners 4">
              <a:extLst>
                <a:ext uri="{FF2B5EF4-FFF2-40B4-BE49-F238E27FC236}">
                  <a16:creationId xmlns:a16="http://schemas.microsoft.com/office/drawing/2014/main" id="{D1BA6416-AFE4-0F41-6580-139D83703A36}"/>
                </a:ext>
              </a:extLst>
            </p:cNvPr>
            <p:cNvSpPr txBox="1"/>
            <p:nvPr/>
          </p:nvSpPr>
          <p:spPr>
            <a:xfrm>
              <a:off x="3936254" y="2472281"/>
              <a:ext cx="1634917" cy="163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55600" marR="10795" indent="-342900" algn="just">
                <a:lnSpc>
                  <a:spcPts val="1620"/>
                </a:lnSpc>
                <a:spcBef>
                  <a:spcPts val="305"/>
                </a:spcBef>
                <a:buFont typeface="Wingdings" panose="05000000000000000000" pitchFamily="2" charset="2"/>
                <a:buChar char="q"/>
              </a:pP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Συνολική διάρκεια κινητικότητας</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355600" marR="10795" lvl="1" indent="-342900" algn="just">
                <a:lnSpc>
                  <a:spcPts val="1710"/>
                </a:lnSpc>
                <a:spcBef>
                  <a:spcPts val="1000"/>
                </a:spcBef>
                <a:buFont typeface="Wingdings" panose="05000000000000000000" pitchFamily="2" charset="2"/>
                <a:buChar char="ü"/>
              </a:pPr>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Μέχρι και 12 μήνες, για κάθε κύκλο σπουδών </a:t>
              </a:r>
            </a:p>
            <a:p>
              <a:pPr marL="355600" marR="10795" lvl="1" indent="-342900" algn="just">
                <a:lnSpc>
                  <a:spcPts val="1710"/>
                </a:lnSpc>
                <a:spcBef>
                  <a:spcPts val="1000"/>
                </a:spcBef>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Για προγράμματα σπουδών ενός κύκλου (π.χ. προγράμματα ιατρικής), η ανώτατη συνολική διάρκεια περιόδων κινητικότητας ανέρχεται στους 24  μήνες (12 μήνες, ανά ροή)</a:t>
              </a:r>
            </a:p>
            <a:p>
              <a:pPr marL="355600" marR="10795" lvl="1" indent="-342900" algn="just">
                <a:lnSpc>
                  <a:spcPts val="1710"/>
                </a:lnSpc>
                <a:spcBef>
                  <a:spcPts val="1000"/>
                </a:spcBef>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Η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υποβολή</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ενδιαφέροντος</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20"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επιλογή</a:t>
              </a:r>
              <a:r>
                <a:rPr lang="el-GR" sz="1400" spc="-2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των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νέων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αποφοίτων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πραγματοποιείται </a:t>
              </a:r>
              <a:r>
                <a:rPr lang="el-GR" sz="1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ΠΡΙΝ την ολοκλήρωση </a:t>
              </a:r>
              <a:r>
                <a:rPr lang="el-GR" sz="1400" b="1" i="1" u="sng" spc="-39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a:t>
              </a:r>
              <a:r>
                <a:rPr lang="el-GR" sz="1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i="1" u="sng" dirty="0">
                  <a:solidFill>
                    <a:srgbClr val="FF0000"/>
                  </a:solidFill>
                  <a:latin typeface="Roboto" panose="02000000000000000000" pitchFamily="2" charset="0"/>
                  <a:ea typeface="Roboto" panose="02000000000000000000" pitchFamily="2" charset="0"/>
                  <a:cs typeface="Roboto" panose="02000000000000000000" pitchFamily="2" charset="0"/>
                </a:rPr>
                <a:t>σπουδών</a:t>
              </a:r>
              <a:r>
                <a:rPr lang="el-GR" sz="1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i="1" u="sng" dirty="0">
                  <a:solidFill>
                    <a:srgbClr val="FF0000"/>
                  </a:solidFill>
                  <a:latin typeface="Roboto" panose="02000000000000000000" pitchFamily="2" charset="0"/>
                  <a:ea typeface="Roboto" panose="02000000000000000000" pitchFamily="2" charset="0"/>
                  <a:cs typeface="Roboto" panose="02000000000000000000" pitchFamily="2" charset="0"/>
                </a:rPr>
                <a:t>τους</a:t>
              </a:r>
              <a:r>
                <a:rPr lang="el-GR" sz="14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ενώ μπορούν</a:t>
              </a:r>
              <a:r>
                <a:rPr lang="el-GR" sz="1400" spc="2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να</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ολοκληρώσουν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την</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περίοδο τοποθέτησης </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εντός</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12</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20" dirty="0">
                  <a:solidFill>
                    <a:srgbClr val="FF0000"/>
                  </a:solidFill>
                  <a:latin typeface="Roboto" panose="02000000000000000000" pitchFamily="2" charset="0"/>
                  <a:ea typeface="Roboto" panose="02000000000000000000" pitchFamily="2" charset="0"/>
                  <a:cs typeface="Roboto" panose="02000000000000000000" pitchFamily="2" charset="0"/>
                </a:rPr>
                <a:t>μηνών</a:t>
              </a:r>
              <a:r>
                <a:rPr lang="el-GR" sz="1400" b="1" u="sng"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15" dirty="0">
                  <a:solidFill>
                    <a:srgbClr val="FF0000"/>
                  </a:solidFill>
                  <a:latin typeface="Roboto" panose="02000000000000000000" pitchFamily="2" charset="0"/>
                  <a:ea typeface="Roboto" panose="02000000000000000000" pitchFamily="2" charset="0"/>
                  <a:cs typeface="Roboto" panose="02000000000000000000" pitchFamily="2" charset="0"/>
                </a:rPr>
                <a:t>την</a:t>
              </a:r>
              <a:r>
                <a:rPr lang="el-GR" sz="1400" b="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αποφοίτησή</a:t>
              </a:r>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τους</a:t>
              </a:r>
              <a:r>
                <a:rPr lang="el-GR" sz="1400" spc="-5"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grpSp>
    </p:spTree>
    <p:extLst>
      <p:ext uri="{BB962C8B-B14F-4D97-AF65-F5344CB8AC3E}">
        <p14:creationId xmlns:p14="http://schemas.microsoft.com/office/powerpoint/2010/main" val="403438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86E6B-B668-8AC0-6B94-D0F9677EE014}"/>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DDE1463-94C0-1A68-F3B8-4AD385325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8C2AB-37F2-1819-084A-FDE1E91CCC1F}"/>
              </a:ext>
            </a:extLst>
          </p:cNvPr>
          <p:cNvSpPr>
            <a:spLocks noGrp="1"/>
          </p:cNvSpPr>
          <p:nvPr>
            <p:ph type="title"/>
          </p:nvPr>
        </p:nvSpPr>
        <p:spPr>
          <a:xfrm>
            <a:off x="975413" y="990600"/>
            <a:ext cx="6267548"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SMSs/SMPs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DCC2C0B6-5C57-FD4D-3CED-AD70780BA905}"/>
              </a:ext>
            </a:extLst>
          </p:cNvPr>
          <p:cNvGraphicFramePr>
            <a:graphicFrameLocks noGrp="1"/>
          </p:cNvGraphicFramePr>
          <p:nvPr>
            <p:extLst>
              <p:ext uri="{D42A27DB-BD31-4B8C-83A1-F6EECF244321}">
                <p14:modId xmlns:p14="http://schemas.microsoft.com/office/powerpoint/2010/main" val="4160293685"/>
              </p:ext>
            </p:extLst>
          </p:nvPr>
        </p:nvGraphicFramePr>
        <p:xfrm>
          <a:off x="1374886" y="1720630"/>
          <a:ext cx="6866579" cy="4891861"/>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959306">
                  <a:extLst>
                    <a:ext uri="{9D8B030D-6E8A-4147-A177-3AD203B41FA5}">
                      <a16:colId xmlns:a16="http://schemas.microsoft.com/office/drawing/2014/main" val="20000"/>
                    </a:ext>
                  </a:extLst>
                </a:gridCol>
                <a:gridCol w="3907273">
                  <a:extLst>
                    <a:ext uri="{9D8B030D-6E8A-4147-A177-3AD203B41FA5}">
                      <a16:colId xmlns:a16="http://schemas.microsoft.com/office/drawing/2014/main" val="20001"/>
                    </a:ext>
                  </a:extLst>
                </a:gridCol>
              </a:tblGrid>
              <a:tr h="475492">
                <a:tc gridSpan="2">
                  <a:txBody>
                    <a:bodyPr/>
                    <a:lstStyle/>
                    <a:p>
                      <a:pPr marL="439420" algn="ctr">
                        <a:lnSpc>
                          <a:spcPct val="100000"/>
                        </a:lnSpc>
                      </a:pPr>
                      <a:endParaRPr lang="en-GB" sz="1400" b="0" spc="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439420" algn="ctr">
                        <a:lnSpc>
                          <a:spcPct val="100000"/>
                        </a:lnSpc>
                      </a:pPr>
                      <a:r>
                        <a:rPr sz="1400" b="1" spc="-5" dirty="0" err="1">
                          <a:solidFill>
                            <a:srgbClr val="FFFFFF"/>
                          </a:solidFill>
                          <a:latin typeface="Roboto" panose="02000000000000000000" pitchFamily="2" charset="0"/>
                          <a:ea typeface="Roboto" panose="02000000000000000000" pitchFamily="2" charset="0"/>
                          <a:cs typeface="Roboto" panose="02000000000000000000" pitchFamily="2" charset="0"/>
                        </a:rPr>
                        <a:t>Φοιτητές</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/τριες</a:t>
                      </a:r>
                      <a:r>
                        <a:rPr sz="14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/Νέοι</a:t>
                      </a:r>
                      <a:r>
                        <a:rPr sz="14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Απόφοιτοι/τες</a:t>
                      </a:r>
                      <a:r>
                        <a:rPr sz="1400" b="1" spc="25"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dirty="0">
                          <a:solidFill>
                            <a:srgbClr val="FFFFFF"/>
                          </a:solidFill>
                          <a:latin typeface="Roboto" panose="02000000000000000000" pitchFamily="2" charset="0"/>
                          <a:ea typeface="Roboto" panose="02000000000000000000" pitchFamily="2" charset="0"/>
                          <a:cs typeface="Roboto" panose="02000000000000000000" pitchFamily="2" charset="0"/>
                        </a:rPr>
                        <a:t>όλων των</a:t>
                      </a:r>
                      <a:r>
                        <a:rPr sz="14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400" b="1" spc="-5" dirty="0">
                          <a:solidFill>
                            <a:srgbClr val="FFFFFF"/>
                          </a:solidFill>
                          <a:latin typeface="Roboto" panose="02000000000000000000" pitchFamily="2" charset="0"/>
                          <a:ea typeface="Roboto" panose="02000000000000000000" pitchFamily="2" charset="0"/>
                          <a:cs typeface="Roboto" panose="02000000000000000000" pitchFamily="2" charset="0"/>
                        </a:rPr>
                        <a:t>κύκλων</a:t>
                      </a:r>
                      <a:endParaRPr sz="1400" b="1"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26432">
                <a:tc>
                  <a:txBody>
                    <a:bodyPr/>
                    <a:lstStyle/>
                    <a:p>
                      <a:pPr marL="770255">
                        <a:lnSpc>
                          <a:spcPct val="100000"/>
                        </a:lnSpc>
                        <a:spcBef>
                          <a:spcPts val="785"/>
                        </a:spcBef>
                      </a:pPr>
                      <a:r>
                        <a:rPr sz="14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Διάρκεια</a:t>
                      </a:r>
                      <a:r>
                        <a:rPr sz="1400" b="1" spc="-5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Φυσικής</a:t>
                      </a:r>
                      <a:r>
                        <a:rPr sz="1400" b="1" spc="-45" dirty="0">
                          <a:latin typeface="Roboto" panose="02000000000000000000" pitchFamily="2" charset="0"/>
                          <a:ea typeface="Roboto" panose="02000000000000000000" pitchFamily="2" charset="0"/>
                          <a:cs typeface="Roboto" panose="02000000000000000000" pitchFamily="2" charset="0"/>
                        </a:rPr>
                        <a:t> </a:t>
                      </a:r>
                      <a:r>
                        <a:rPr sz="1400" b="1" spc="-10" dirty="0">
                          <a:latin typeface="Roboto" panose="02000000000000000000" pitchFamily="2" charset="0"/>
                          <a:ea typeface="Roboto" panose="02000000000000000000" pitchFamily="2" charset="0"/>
                          <a:cs typeface="Roboto" panose="02000000000000000000" pitchFamily="2" charset="0"/>
                        </a:rPr>
                        <a:t>Κινητικότητας</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562156">
                <a:tc>
                  <a:txBody>
                    <a:bodyPr/>
                    <a:lstStyle/>
                    <a:p>
                      <a:pPr marL="92075">
                        <a:lnSpc>
                          <a:spcPct val="100000"/>
                        </a:lnSpc>
                        <a:spcBef>
                          <a:spcPts val="785"/>
                        </a:spcBef>
                      </a:pPr>
                      <a:r>
                        <a:rPr sz="1400" spc="-5" dirty="0">
                          <a:latin typeface="Roboto" panose="02000000000000000000" pitchFamily="2" charset="0"/>
                          <a:ea typeface="Roboto" panose="02000000000000000000" pitchFamily="2" charset="0"/>
                          <a:cs typeface="Roboto" panose="02000000000000000000" pitchFamily="2" charset="0"/>
                        </a:rPr>
                        <a:t>1.</a:t>
                      </a:r>
                      <a:r>
                        <a:rPr sz="1400" spc="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Συμμετοχή</a:t>
                      </a:r>
                      <a:r>
                        <a:rPr sz="1400" spc="3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για</a:t>
                      </a:r>
                      <a:r>
                        <a:rPr sz="1400" spc="1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Σπουδές</a:t>
                      </a:r>
                      <a:endParaRPr sz="1400" dirty="0">
                        <a:latin typeface="Roboto" panose="02000000000000000000" pitchFamily="2" charset="0"/>
                        <a:ea typeface="Roboto" panose="02000000000000000000" pitchFamily="2" charset="0"/>
                        <a:cs typeface="Roboto" panose="02000000000000000000" pitchFamily="2" charset="0"/>
                      </a:endParaRPr>
                    </a:p>
                    <a:p>
                      <a:pPr marL="92075">
                        <a:lnSpc>
                          <a:spcPct val="100000"/>
                        </a:lnSpc>
                      </a:pPr>
                      <a:r>
                        <a:rPr sz="14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endParaRPr lang="el-GR" sz="1400" b="1" spc="-10"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 </a:t>
                      </a:r>
                      <a:r>
                        <a:rPr sz="1400" b="1" spc="-10" dirty="0">
                          <a:latin typeface="Roboto" panose="02000000000000000000" pitchFamily="2" charset="0"/>
                          <a:ea typeface="Roboto" panose="02000000000000000000" pitchFamily="2" charset="0"/>
                          <a:cs typeface="Roboto" panose="02000000000000000000" pitchFamily="2" charset="0"/>
                        </a:rPr>
                        <a:t>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ή</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5-30</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ημέρες</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αν</a:t>
                      </a:r>
                      <a:r>
                        <a:rPr sz="1400" spc="10" dirty="0">
                          <a:latin typeface="Roboto" panose="02000000000000000000" pitchFamily="2" charset="0"/>
                          <a:ea typeface="Roboto" panose="02000000000000000000" pitchFamily="2" charset="0"/>
                          <a:cs typeface="Roboto" panose="02000000000000000000" pitchFamily="2" charset="0"/>
                        </a:rPr>
                        <a:t> </a:t>
                      </a:r>
                      <a:r>
                        <a:rPr lang="en-US" sz="1400" spc="-15" dirty="0">
                          <a:latin typeface="Roboto" panose="02000000000000000000" pitchFamily="2" charset="0"/>
                          <a:ea typeface="Roboto" panose="02000000000000000000" pitchFamily="2" charset="0"/>
                          <a:cs typeface="Roboto" panose="02000000000000000000" pitchFamily="2" charset="0"/>
                        </a:rPr>
                        <a:t>Fewer</a:t>
                      </a:r>
                      <a:r>
                        <a:rPr lang="en-US" sz="1400" spc="0" dirty="0">
                          <a:latin typeface="Roboto" panose="02000000000000000000" pitchFamily="2" charset="0"/>
                          <a:ea typeface="Roboto" panose="02000000000000000000" pitchFamily="2" charset="0"/>
                          <a:cs typeface="Roboto" panose="02000000000000000000" pitchFamily="2" charset="0"/>
                        </a:rPr>
                        <a:t> </a:t>
                      </a:r>
                      <a:r>
                        <a:rPr lang="en-US" sz="1400" spc="-10" dirty="0">
                          <a:latin typeface="Roboto" panose="02000000000000000000" pitchFamily="2" charset="0"/>
                          <a:ea typeface="Roboto" panose="02000000000000000000" pitchFamily="2" charset="0"/>
                          <a:cs typeface="Roboto" panose="02000000000000000000" pitchFamily="2" charset="0"/>
                        </a:rPr>
                        <a:t>Op</a:t>
                      </a:r>
                      <a:r>
                        <a:rPr sz="1400" spc="-10" dirty="0">
                          <a:latin typeface="Roboto" panose="02000000000000000000" pitchFamily="2" charset="0"/>
                          <a:ea typeface="Roboto" panose="02000000000000000000" pitchFamily="2" charset="0"/>
                          <a:cs typeface="Roboto" panose="02000000000000000000" pitchFamily="2" charset="0"/>
                        </a:rPr>
                        <a:t>.</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971039">
                <a:tc>
                  <a:txBody>
                    <a:bodyPr/>
                    <a:lstStyle/>
                    <a:p>
                      <a:pPr marL="92075" marR="347345">
                        <a:lnSpc>
                          <a:spcPct val="100000"/>
                        </a:lnSpc>
                        <a:spcBef>
                          <a:spcPts val="785"/>
                        </a:spcBef>
                      </a:pPr>
                      <a:r>
                        <a:rPr sz="1400" spc="-5" dirty="0">
                          <a:latin typeface="Roboto" panose="02000000000000000000" pitchFamily="2" charset="0"/>
                          <a:ea typeface="Roboto" panose="02000000000000000000" pitchFamily="2" charset="0"/>
                          <a:cs typeface="Roboto" panose="02000000000000000000" pitchFamily="2" charset="0"/>
                        </a:rPr>
                        <a:t>2.</a:t>
                      </a:r>
                      <a:r>
                        <a:rPr sz="140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Συμμετοχή</a:t>
                      </a:r>
                      <a:r>
                        <a:rPr sz="1400"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για</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Πρακτική </a:t>
                      </a:r>
                      <a:r>
                        <a:rPr sz="1400" spc="-44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Άσκηση</a:t>
                      </a:r>
                      <a:r>
                        <a:rPr sz="1400" spc="30" dirty="0">
                          <a:latin typeface="Roboto" panose="02000000000000000000" pitchFamily="2" charset="0"/>
                          <a:ea typeface="Roboto" panose="02000000000000000000" pitchFamily="2" charset="0"/>
                          <a:cs typeface="Roboto" panose="02000000000000000000" pitchFamily="2" charset="0"/>
                        </a:rPr>
                        <a:t> </a:t>
                      </a:r>
                      <a:r>
                        <a:rPr sz="14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r>
                        <a:rPr lang="en-GB" sz="14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400" b="0" spc="-10" dirty="0">
                          <a:solidFill>
                            <a:schemeClr val="tx1"/>
                          </a:solidFill>
                          <a:latin typeface="Roboto" panose="02000000000000000000" pitchFamily="2" charset="0"/>
                          <a:ea typeface="Roboto" panose="02000000000000000000" pitchFamily="2" charset="0"/>
                          <a:cs typeface="Roboto" panose="02000000000000000000" pitchFamily="2" charset="0"/>
                        </a:rPr>
                        <a:t>– Περιλαμβάνει τα </a:t>
                      </a:r>
                      <a:r>
                        <a:rPr lang="en-GB" sz="1400" b="0" spc="-10" dirty="0">
                          <a:solidFill>
                            <a:schemeClr val="tx1"/>
                          </a:solidFill>
                          <a:latin typeface="Roboto" panose="02000000000000000000" pitchFamily="2" charset="0"/>
                          <a:ea typeface="Roboto" panose="02000000000000000000" pitchFamily="2" charset="0"/>
                          <a:cs typeface="Roboto" panose="02000000000000000000" pitchFamily="2" charset="0"/>
                        </a:rPr>
                        <a:t>teaching &amp; research assistantships</a:t>
                      </a:r>
                      <a:endParaRPr sz="14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 </a:t>
                      </a:r>
                      <a:r>
                        <a:rPr sz="1400" b="1" spc="-10" dirty="0">
                          <a:latin typeface="Roboto" panose="02000000000000000000" pitchFamily="2" charset="0"/>
                          <a:ea typeface="Roboto" panose="02000000000000000000" pitchFamily="2" charset="0"/>
                          <a:cs typeface="Roboto" panose="02000000000000000000" pitchFamily="2" charset="0"/>
                        </a:rPr>
                        <a:t>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ή</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5-30</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ημέρες</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αν</a:t>
                      </a:r>
                      <a:r>
                        <a:rPr sz="1400" spc="10"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Fewer</a:t>
                      </a:r>
                      <a:r>
                        <a:rPr lang="en-US" sz="1400" spc="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Op.</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426664">
                <a:tc>
                  <a:txBody>
                    <a:bodyPr/>
                    <a:lstStyle/>
                    <a:p>
                      <a:pPr marL="92075">
                        <a:lnSpc>
                          <a:spcPct val="100000"/>
                        </a:lnSpc>
                        <a:spcBef>
                          <a:spcPts val="785"/>
                        </a:spcBef>
                      </a:pPr>
                      <a:r>
                        <a:rPr sz="1400" spc="-5" dirty="0">
                          <a:latin typeface="Roboto" panose="02000000000000000000" pitchFamily="2" charset="0"/>
                          <a:ea typeface="Roboto" panose="02000000000000000000" pitchFamily="2" charset="0"/>
                          <a:cs typeface="Roboto" panose="02000000000000000000" pitchFamily="2" charset="0"/>
                        </a:rPr>
                        <a:t>3.</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Συνδυασμός</a:t>
                      </a:r>
                      <a:r>
                        <a:rPr sz="1400" spc="3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1</a:t>
                      </a:r>
                      <a:r>
                        <a:rPr sz="1400"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&amp; 2</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 </a:t>
                      </a:r>
                      <a:r>
                        <a:rPr sz="1400" b="1" spc="-10" dirty="0">
                          <a:latin typeface="Roboto" panose="02000000000000000000" pitchFamily="2" charset="0"/>
                          <a:ea typeface="Roboto" panose="02000000000000000000" pitchFamily="2" charset="0"/>
                          <a:cs typeface="Roboto" panose="02000000000000000000" pitchFamily="2" charset="0"/>
                        </a:rPr>
                        <a:t>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ή</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5-30</a:t>
                      </a:r>
                      <a:r>
                        <a:rPr sz="140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ημέρες</a:t>
                      </a:r>
                      <a:r>
                        <a:rPr sz="1400" spc="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αν</a:t>
                      </a:r>
                      <a:r>
                        <a:rPr sz="1400" spc="10" dirty="0">
                          <a:latin typeface="Roboto" panose="02000000000000000000" pitchFamily="2" charset="0"/>
                          <a:ea typeface="Roboto" panose="02000000000000000000" pitchFamily="2" charset="0"/>
                          <a:cs typeface="Roboto" panose="02000000000000000000" pitchFamily="2" charset="0"/>
                        </a:rPr>
                        <a:t> </a:t>
                      </a:r>
                      <a:r>
                        <a:rPr sz="1400" spc="-15" dirty="0">
                          <a:latin typeface="Roboto" panose="02000000000000000000" pitchFamily="2" charset="0"/>
                          <a:ea typeface="Roboto" panose="02000000000000000000" pitchFamily="2" charset="0"/>
                          <a:cs typeface="Roboto" panose="02000000000000000000" pitchFamily="2" charset="0"/>
                        </a:rPr>
                        <a:t>Fewer</a:t>
                      </a:r>
                      <a:r>
                        <a:rPr lang="en-US" sz="1400" spc="0"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Op.</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894479">
                <a:tc>
                  <a:txBody>
                    <a:bodyPr/>
                    <a:lstStyle/>
                    <a:p>
                      <a:pPr marL="92075" marR="328295">
                        <a:lnSpc>
                          <a:spcPct val="100000"/>
                        </a:lnSpc>
                        <a:spcBef>
                          <a:spcPts val="790"/>
                        </a:spcBef>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4.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Short </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Term Mobility</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ή Συμμετοχή σε Μεικτά Εντατικά Προγράμματα (</a:t>
                      </a:r>
                      <a:r>
                        <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rPr>
                        <a:t>BIPs)</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στα πλαίσια ΚΑ131</a:t>
                      </a:r>
                      <a:endParaRP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226185">
                        <a:lnSpc>
                          <a:spcPct val="100000"/>
                        </a:lnSpc>
                        <a:spcBef>
                          <a:spcPts val="919"/>
                        </a:spcBef>
                      </a:pPr>
                      <a:r>
                        <a:rPr sz="1400" b="1" spc="-5" dirty="0">
                          <a:latin typeface="Roboto" panose="02000000000000000000" pitchFamily="2" charset="0"/>
                          <a:ea typeface="Roboto" panose="02000000000000000000" pitchFamily="2" charset="0"/>
                          <a:cs typeface="Roboto" panose="02000000000000000000" pitchFamily="2" charset="0"/>
                        </a:rPr>
                        <a:t>5</a:t>
                      </a:r>
                      <a:r>
                        <a:rPr sz="1400" b="1" spc="-3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3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30</a:t>
                      </a:r>
                      <a:r>
                        <a:rPr sz="1400" b="1" spc="-30" dirty="0">
                          <a:latin typeface="Roboto" panose="02000000000000000000" pitchFamily="2" charset="0"/>
                          <a:ea typeface="Roboto" panose="02000000000000000000" pitchFamily="2" charset="0"/>
                          <a:cs typeface="Roboto" panose="02000000000000000000" pitchFamily="2" charset="0"/>
                        </a:rPr>
                        <a:t> </a:t>
                      </a:r>
                      <a:r>
                        <a:rPr sz="1400" b="1" spc="-5" dirty="0" err="1">
                          <a:latin typeface="Roboto" panose="02000000000000000000" pitchFamily="2" charset="0"/>
                          <a:ea typeface="Roboto" panose="02000000000000000000" pitchFamily="2" charset="0"/>
                          <a:cs typeface="Roboto" panose="02000000000000000000" pitchFamily="2" charset="0"/>
                        </a:rPr>
                        <a:t>ημέρες</a:t>
                      </a:r>
                      <a:endParaRPr lang="el-GR" sz="1400" dirty="0">
                        <a:latin typeface="Roboto" panose="02000000000000000000" pitchFamily="2" charset="0"/>
                        <a:ea typeface="Roboto" panose="02000000000000000000" pitchFamily="2" charset="0"/>
                        <a:cs typeface="Roboto" panose="02000000000000000000" pitchFamily="2" charset="0"/>
                      </a:endParaRPr>
                    </a:p>
                    <a:p>
                      <a:pPr marL="384810" marR="448945" algn="ctr">
                        <a:lnSpc>
                          <a:spcPct val="121500"/>
                        </a:lnSpc>
                      </a:pPr>
                      <a:r>
                        <a:rPr lang="el-GR" sz="1400" spc="-5" dirty="0">
                          <a:latin typeface="Roboto" panose="02000000000000000000" pitchFamily="2" charset="0"/>
                          <a:ea typeface="Roboto" panose="02000000000000000000" pitchFamily="2" charset="0"/>
                          <a:cs typeface="Roboto" panose="02000000000000000000" pitchFamily="2" charset="0"/>
                        </a:rPr>
                        <a:t>(προϋποθέτει</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επιπλέον</a:t>
                      </a:r>
                      <a:r>
                        <a:rPr lang="el-GR" sz="1400" spc="20" dirty="0">
                          <a:latin typeface="Roboto" panose="02000000000000000000" pitchFamily="2" charset="0"/>
                          <a:ea typeface="Roboto" panose="02000000000000000000" pitchFamily="2" charset="0"/>
                          <a:cs typeface="Roboto" panose="02000000000000000000" pitchFamily="2" charset="0"/>
                        </a:rPr>
                        <a:t> </a:t>
                      </a:r>
                      <a:r>
                        <a:rPr lang="en-US" sz="1400" spc="-5" dirty="0">
                          <a:latin typeface="Roboto" panose="02000000000000000000" pitchFamily="2" charset="0"/>
                          <a:ea typeface="Roboto" panose="02000000000000000000" pitchFamily="2" charset="0"/>
                          <a:cs typeface="Roboto" panose="02000000000000000000" pitchFamily="2" charset="0"/>
                        </a:rPr>
                        <a:t>virtual </a:t>
                      </a:r>
                      <a:r>
                        <a:rPr lang="en-US" sz="1400" spc="-44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κομμάτι)</a:t>
                      </a:r>
                      <a:endParaRPr lang="el-GR" sz="14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6308">
                <a:tc>
                  <a:txBody>
                    <a:bodyPr/>
                    <a:lstStyle/>
                    <a:p>
                      <a:pPr marL="92075" marR="164465">
                        <a:lnSpc>
                          <a:spcPct val="100000"/>
                        </a:lnSpc>
                        <a:spcBef>
                          <a:spcPts val="790"/>
                        </a:spcBef>
                      </a:pPr>
                      <a:r>
                        <a:rPr sz="1400" spc="-5" dirty="0">
                          <a:latin typeface="Roboto" panose="02000000000000000000" pitchFamily="2" charset="0"/>
                          <a:ea typeface="Roboto" panose="02000000000000000000" pitchFamily="2" charset="0"/>
                          <a:cs typeface="Roboto" panose="02000000000000000000" pitchFamily="2" charset="0"/>
                        </a:rPr>
                        <a:t>5.</a:t>
                      </a:r>
                      <a:r>
                        <a:rPr sz="1400" spc="-15" dirty="0">
                          <a:latin typeface="Roboto" panose="02000000000000000000" pitchFamily="2" charset="0"/>
                          <a:ea typeface="Roboto" panose="02000000000000000000" pitchFamily="2" charset="0"/>
                          <a:cs typeface="Roboto" panose="02000000000000000000" pitchFamily="2" charset="0"/>
                        </a:rPr>
                        <a:t> </a:t>
                      </a:r>
                      <a:r>
                        <a:rPr sz="1400" spc="-10" dirty="0">
                          <a:latin typeface="Roboto" panose="02000000000000000000" pitchFamily="2" charset="0"/>
                          <a:ea typeface="Roboto" panose="02000000000000000000" pitchFamily="2" charset="0"/>
                          <a:cs typeface="Roboto" panose="02000000000000000000" pitchFamily="2" charset="0"/>
                        </a:rPr>
                        <a:t>Συμμετοχή</a:t>
                      </a:r>
                      <a:r>
                        <a:rPr sz="1400" spc="20" dirty="0">
                          <a:latin typeface="Roboto" panose="02000000000000000000" pitchFamily="2" charset="0"/>
                          <a:ea typeface="Roboto" panose="02000000000000000000" pitchFamily="2" charset="0"/>
                          <a:cs typeface="Roboto" panose="02000000000000000000" pitchFamily="2" charset="0"/>
                        </a:rPr>
                        <a:t> </a:t>
                      </a:r>
                      <a:r>
                        <a:rPr sz="1400" b="1" spc="-5" dirty="0">
                          <a:solidFill>
                            <a:schemeClr val="accent2"/>
                          </a:solidFill>
                          <a:latin typeface="Roboto" panose="02000000000000000000" pitchFamily="2" charset="0"/>
                          <a:ea typeface="Roboto" panose="02000000000000000000" pitchFamily="2" charset="0"/>
                          <a:cs typeface="Roboto" panose="02000000000000000000" pitchFamily="2" charset="0"/>
                        </a:rPr>
                        <a:t>διδακτορικών </a:t>
                      </a:r>
                      <a:r>
                        <a:rPr sz="1400" b="1" spc="-4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φοιτητών</a:t>
                      </a:r>
                      <a:r>
                        <a:rPr sz="1400" spc="2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για</a:t>
                      </a:r>
                      <a:r>
                        <a:rPr sz="1400" spc="1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Σπουδές</a:t>
                      </a:r>
                      <a:r>
                        <a:rPr lang="el-GR" sz="1400" spc="-5" dirty="0">
                          <a:latin typeface="Roboto" panose="02000000000000000000" pitchFamily="2" charset="0"/>
                          <a:ea typeface="Roboto" panose="02000000000000000000" pitchFamily="2" charset="0"/>
                          <a:cs typeface="Roboto" panose="02000000000000000000" pitchFamily="2" charset="0"/>
                        </a:rPr>
                        <a:t>/</a:t>
                      </a:r>
                      <a:r>
                        <a:rPr sz="1400" spc="-5" dirty="0" err="1">
                          <a:latin typeface="Roboto" panose="02000000000000000000" pitchFamily="2" charset="0"/>
                          <a:ea typeface="Roboto" panose="02000000000000000000" pitchFamily="2" charset="0"/>
                          <a:cs typeface="Roboto" panose="02000000000000000000" pitchFamily="2" charset="0"/>
                        </a:rPr>
                        <a:t>Πρ</a:t>
                      </a:r>
                      <a:r>
                        <a:rPr sz="1400" spc="-5" dirty="0">
                          <a:latin typeface="Roboto" panose="02000000000000000000" pitchFamily="2" charset="0"/>
                          <a:ea typeface="Roboto" panose="02000000000000000000" pitchFamily="2" charset="0"/>
                          <a:cs typeface="Roboto" panose="02000000000000000000" pitchFamily="2" charset="0"/>
                        </a:rPr>
                        <a:t>ακτική</a:t>
                      </a:r>
                      <a:r>
                        <a:rPr sz="1400" spc="2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Άσκηση</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09855" algn="ctr">
                        <a:lnSpc>
                          <a:spcPct val="100000"/>
                        </a:lnSpc>
                        <a:spcBef>
                          <a:spcPts val="919"/>
                        </a:spcBef>
                      </a:pPr>
                      <a:r>
                        <a:rPr sz="1400" b="1" spc="-5" dirty="0">
                          <a:latin typeface="Roboto" panose="02000000000000000000" pitchFamily="2" charset="0"/>
                          <a:ea typeface="Roboto" panose="02000000000000000000" pitchFamily="2" charset="0"/>
                          <a:cs typeface="Roboto" panose="02000000000000000000" pitchFamily="2" charset="0"/>
                        </a:rPr>
                        <a:t>2</a:t>
                      </a:r>
                      <a:r>
                        <a:rPr sz="1400" b="1" spc="-2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12</a:t>
                      </a:r>
                      <a:r>
                        <a:rPr sz="1400" b="1" spc="-10" dirty="0">
                          <a:latin typeface="Roboto" panose="02000000000000000000" pitchFamily="2" charset="0"/>
                          <a:ea typeface="Roboto" panose="02000000000000000000" pitchFamily="2" charset="0"/>
                          <a:cs typeface="Roboto" panose="02000000000000000000" pitchFamily="2" charset="0"/>
                        </a:rPr>
                        <a:t> μήνες</a:t>
                      </a:r>
                      <a:r>
                        <a:rPr sz="1400" b="1" spc="-2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ή</a:t>
                      </a:r>
                      <a:r>
                        <a:rPr sz="1400" b="1" spc="-1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5</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a:t>
                      </a:r>
                      <a:r>
                        <a:rPr sz="1400" b="1" spc="-20"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30</a:t>
                      </a:r>
                      <a:r>
                        <a:rPr sz="1400" b="1" spc="-15" dirty="0">
                          <a:latin typeface="Roboto" panose="02000000000000000000" pitchFamily="2" charset="0"/>
                          <a:ea typeface="Roboto" panose="02000000000000000000" pitchFamily="2" charset="0"/>
                          <a:cs typeface="Roboto" panose="02000000000000000000" pitchFamily="2" charset="0"/>
                        </a:rPr>
                        <a:t> </a:t>
                      </a:r>
                      <a:r>
                        <a:rPr sz="1400" b="1" spc="-5" dirty="0">
                          <a:latin typeface="Roboto" panose="02000000000000000000" pitchFamily="2" charset="0"/>
                          <a:ea typeface="Roboto" panose="02000000000000000000" pitchFamily="2" charset="0"/>
                          <a:cs typeface="Roboto" panose="02000000000000000000" pitchFamily="2" charset="0"/>
                        </a:rPr>
                        <a:t>ημέρες</a:t>
                      </a:r>
                      <a:endParaRPr sz="1400"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400" spc="-5" dirty="0">
                          <a:latin typeface="Roboto" panose="02000000000000000000" pitchFamily="2" charset="0"/>
                          <a:ea typeface="Roboto" panose="02000000000000000000" pitchFamily="2" charset="0"/>
                          <a:cs typeface="Roboto" panose="02000000000000000000" pitchFamily="2" charset="0"/>
                        </a:rPr>
                        <a:t>(</a:t>
                      </a:r>
                      <a:r>
                        <a:rPr lang="el-GR" sz="1400" spc="-5" dirty="0">
                          <a:latin typeface="Roboto" panose="02000000000000000000" pitchFamily="2" charset="0"/>
                          <a:ea typeface="Roboto" panose="02000000000000000000" pitchFamily="2" charset="0"/>
                          <a:cs typeface="Roboto" panose="02000000000000000000" pitchFamily="2" charset="0"/>
                        </a:rPr>
                        <a:t>η σύντομης διάρκειας συμμετοχή </a:t>
                      </a:r>
                      <a:endParaRPr lang="en-US" sz="1400" spc="-5"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400" b="1" u="sng" spc="-5" dirty="0">
                          <a:latin typeface="Roboto" panose="02000000000000000000" pitchFamily="2" charset="0"/>
                          <a:ea typeface="Roboto" panose="02000000000000000000" pitchFamily="2" charset="0"/>
                          <a:cs typeface="Roboto" panose="02000000000000000000" pitchFamily="2" charset="0"/>
                        </a:rPr>
                        <a:t>δεν</a:t>
                      </a:r>
                      <a:r>
                        <a:rPr sz="1400" spc="-40"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προϋποθέτει</a:t>
                      </a:r>
                      <a:endParaRPr sz="1400" dirty="0">
                        <a:latin typeface="Roboto" panose="02000000000000000000" pitchFamily="2" charset="0"/>
                        <a:ea typeface="Roboto" panose="02000000000000000000" pitchFamily="2" charset="0"/>
                        <a:cs typeface="Roboto" panose="02000000000000000000" pitchFamily="2" charset="0"/>
                      </a:endParaRPr>
                    </a:p>
                    <a:p>
                      <a:pPr marL="116205" algn="ctr">
                        <a:lnSpc>
                          <a:spcPct val="100000"/>
                        </a:lnSpc>
                        <a:spcBef>
                          <a:spcPts val="345"/>
                        </a:spcBef>
                      </a:pPr>
                      <a:r>
                        <a:rPr sz="1400" spc="-5" dirty="0">
                          <a:latin typeface="Roboto" panose="02000000000000000000" pitchFamily="2" charset="0"/>
                          <a:ea typeface="Roboto" panose="02000000000000000000" pitchFamily="2" charset="0"/>
                          <a:cs typeface="Roboto" panose="02000000000000000000" pitchFamily="2" charset="0"/>
                        </a:rPr>
                        <a:t>επιπλέον virtual</a:t>
                      </a:r>
                      <a:r>
                        <a:rPr sz="1400" spc="455" dirty="0">
                          <a:latin typeface="Roboto" panose="02000000000000000000" pitchFamily="2" charset="0"/>
                          <a:ea typeface="Roboto" panose="02000000000000000000" pitchFamily="2" charset="0"/>
                          <a:cs typeface="Roboto" panose="02000000000000000000" pitchFamily="2" charset="0"/>
                        </a:rPr>
                        <a:t> </a:t>
                      </a:r>
                      <a:r>
                        <a:rPr sz="1400" spc="-5" dirty="0">
                          <a:latin typeface="Roboto" panose="02000000000000000000" pitchFamily="2" charset="0"/>
                          <a:ea typeface="Roboto" panose="02000000000000000000" pitchFamily="2" charset="0"/>
                          <a:cs typeface="Roboto" panose="02000000000000000000" pitchFamily="2" charset="0"/>
                        </a:rPr>
                        <a:t>κομμάτι)</a:t>
                      </a:r>
                      <a:endParaRPr sz="14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6" name="Content Placeholder 8">
            <a:extLst>
              <a:ext uri="{FF2B5EF4-FFF2-40B4-BE49-F238E27FC236}">
                <a16:creationId xmlns:a16="http://schemas.microsoft.com/office/drawing/2014/main" id="{92793748-6B97-13B6-E928-FC4CA61B88AA}"/>
              </a:ext>
            </a:extLst>
          </p:cNvPr>
          <p:cNvSpPr txBox="1">
            <a:spLocks/>
          </p:cNvSpPr>
          <p:nvPr/>
        </p:nvSpPr>
        <p:spPr>
          <a:xfrm>
            <a:off x="8534399" y="2019300"/>
            <a:ext cx="3090389" cy="2819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just">
              <a:lnSpc>
                <a:spcPts val="1710"/>
              </a:lnSpc>
              <a:buNone/>
            </a:pPr>
            <a:r>
              <a:rPr lang="el-GR" sz="1400" b="1" spc="-4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b="1" spc="-40" dirty="0">
                <a:latin typeface="Roboto" panose="02000000000000000000" pitchFamily="2" charset="0"/>
                <a:ea typeface="Roboto" panose="02000000000000000000" pitchFamily="2" charset="0"/>
                <a:cs typeface="Roboto" panose="02000000000000000000" pitchFamily="2" charset="0"/>
              </a:rPr>
              <a:t> </a:t>
            </a:r>
            <a:r>
              <a:rPr lang="en-US" sz="1400" b="1" spc="-40" dirty="0">
                <a:latin typeface="Roboto" panose="02000000000000000000" pitchFamily="2" charset="0"/>
                <a:ea typeface="Roboto" panose="02000000000000000000" pitchFamily="2" charset="0"/>
                <a:cs typeface="Roboto" panose="02000000000000000000" pitchFamily="2" charset="0"/>
              </a:rPr>
              <a:t>K</a:t>
            </a:r>
            <a:r>
              <a:rPr lang="el-GR" sz="1400" b="1" spc="-40" dirty="0" err="1">
                <a:latin typeface="Roboto" panose="02000000000000000000" pitchFamily="2" charset="0"/>
                <a:ea typeface="Roboto" panose="02000000000000000000" pitchFamily="2" charset="0"/>
                <a:cs typeface="Roboto" panose="02000000000000000000" pitchFamily="2" charset="0"/>
              </a:rPr>
              <a:t>ινητικότητες</a:t>
            </a:r>
            <a:r>
              <a:rPr lang="el-GR" sz="1400" b="1" spc="-40" dirty="0">
                <a:latin typeface="Roboto" panose="02000000000000000000" pitchFamily="2" charset="0"/>
                <a:ea typeface="Roboto" panose="02000000000000000000" pitchFamily="2" charset="0"/>
                <a:cs typeface="Roboto" panose="02000000000000000000" pitchFamily="2" charset="0"/>
              </a:rPr>
              <a:t> σύντομης διάρκειας</a:t>
            </a:r>
            <a:r>
              <a:rPr lang="en-US" sz="1400" b="1" spc="-40" dirty="0">
                <a:latin typeface="Roboto" panose="02000000000000000000" pitchFamily="2" charset="0"/>
                <a:ea typeface="Roboto" panose="02000000000000000000" pitchFamily="2" charset="0"/>
                <a:cs typeface="Roboto" panose="02000000000000000000" pitchFamily="2" charset="0"/>
              </a:rPr>
              <a:t> </a:t>
            </a:r>
            <a:r>
              <a:rPr lang="el-GR" sz="1400" b="1" spc="-40" dirty="0">
                <a:latin typeface="Roboto" panose="02000000000000000000" pitchFamily="2" charset="0"/>
                <a:ea typeface="Roboto" panose="02000000000000000000" pitchFamily="2" charset="0"/>
                <a:cs typeface="Roboto" panose="02000000000000000000" pitchFamily="2" charset="0"/>
              </a:rPr>
              <a:t>(5 – 30 μέρες) </a:t>
            </a:r>
            <a:r>
              <a:rPr lang="en-US" sz="1400" b="1" spc="-40" dirty="0">
                <a:latin typeface="Roboto" panose="02000000000000000000" pitchFamily="2" charset="0"/>
                <a:ea typeface="Roboto" panose="02000000000000000000" pitchFamily="2" charset="0"/>
                <a:cs typeface="Roboto" panose="02000000000000000000" pitchFamily="2" charset="0"/>
              </a:rPr>
              <a:t>: </a:t>
            </a:r>
          </a:p>
          <a:p>
            <a:pPr marL="355600" indent="-342900" algn="just">
              <a:lnSpc>
                <a:spcPts val="1710"/>
              </a:lnSpc>
              <a:buFont typeface="Wingdings" panose="05000000000000000000" pitchFamily="2" charset="2"/>
              <a:buChar char="ü"/>
            </a:pPr>
            <a:r>
              <a:rPr lang="en-US" sz="1400" spc="-55" dirty="0">
                <a:latin typeface="Roboto" panose="02000000000000000000" pitchFamily="2" charset="0"/>
                <a:ea typeface="Roboto" panose="02000000000000000000" pitchFamily="2" charset="0"/>
                <a:cs typeface="Roboto" panose="02000000000000000000" pitchFamily="2" charset="0"/>
              </a:rPr>
              <a:t>A</a:t>
            </a:r>
            <a:r>
              <a:rPr lang="el-GR" sz="1400" spc="-55" dirty="0">
                <a:latin typeface="Roboto" panose="02000000000000000000" pitchFamily="2" charset="0"/>
                <a:ea typeface="Roboto" panose="02000000000000000000" pitchFamily="2" charset="0"/>
                <a:cs typeface="Roboto" panose="02000000000000000000" pitchFamily="2" charset="0"/>
              </a:rPr>
              <a:t>φορούν είτε </a:t>
            </a:r>
            <a:r>
              <a:rPr lang="el-GR" sz="1400" b="1" spc="-55" dirty="0">
                <a:solidFill>
                  <a:srgbClr val="ED6613"/>
                </a:solidFill>
                <a:latin typeface="Roboto" panose="02000000000000000000" pitchFamily="2" charset="0"/>
                <a:ea typeface="Roboto" panose="02000000000000000000" pitchFamily="2" charset="0"/>
                <a:cs typeface="Roboto" panose="02000000000000000000" pitchFamily="2" charset="0"/>
              </a:rPr>
              <a:t>άτομα με λιγότερες ευκαιρίες </a:t>
            </a:r>
            <a:r>
              <a:rPr lang="el-GR" sz="1400" spc="-55" dirty="0">
                <a:latin typeface="Roboto" panose="02000000000000000000" pitchFamily="2" charset="0"/>
                <a:ea typeface="Roboto" panose="02000000000000000000" pitchFamily="2" charset="0"/>
                <a:cs typeface="Roboto" panose="02000000000000000000" pitchFamily="2" charset="0"/>
              </a:rPr>
              <a:t>(όπως ορίζονται στη </a:t>
            </a:r>
            <a:r>
              <a:rPr lang="el-GR" sz="1400" spc="-55" dirty="0">
                <a:latin typeface="Roboto" panose="02000000000000000000" pitchFamily="2" charset="0"/>
                <a:ea typeface="Roboto" panose="02000000000000000000" pitchFamily="2" charset="0"/>
                <a:cs typeface="Roboto" panose="02000000000000000000" pitchFamily="2" charset="0"/>
                <a:hlinkClick r:id="rId4"/>
              </a:rPr>
              <a:t>Στρατηγική Ένταξης και Πολυμορφίας του ΙΔΕΠ Διά Βίου Μάθησης</a:t>
            </a:r>
            <a:r>
              <a:rPr lang="el-GR" sz="1400" spc="-55" dirty="0">
                <a:latin typeface="Roboto" panose="02000000000000000000" pitchFamily="2" charset="0"/>
                <a:ea typeface="Roboto" panose="02000000000000000000" pitchFamily="2" charset="0"/>
                <a:cs typeface="Roboto" panose="02000000000000000000" pitchFamily="2" charset="0"/>
              </a:rPr>
              <a:t>) είτε </a:t>
            </a:r>
            <a:r>
              <a:rPr lang="el-GR" sz="1400" b="1" spc="-55" dirty="0">
                <a:solidFill>
                  <a:srgbClr val="ED6613"/>
                </a:solidFill>
                <a:latin typeface="Roboto" panose="02000000000000000000" pitchFamily="2" charset="0"/>
                <a:ea typeface="Roboto" panose="02000000000000000000" pitchFamily="2" charset="0"/>
                <a:cs typeface="Roboto" panose="02000000000000000000" pitchFamily="2" charset="0"/>
              </a:rPr>
              <a:t>διδακτορικούς φοιτητές</a:t>
            </a:r>
            <a:r>
              <a:rPr lang="en-US" sz="1400" b="1" spc="-5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400" b="1" spc="-55" dirty="0">
                <a:solidFill>
                  <a:srgbClr val="ED6613"/>
                </a:solidFill>
                <a:latin typeface="Roboto" panose="02000000000000000000" pitchFamily="2" charset="0"/>
                <a:ea typeface="Roboto" panose="02000000000000000000" pitchFamily="2" charset="0"/>
                <a:cs typeface="Roboto" panose="02000000000000000000" pitchFamily="2" charset="0"/>
              </a:rPr>
              <a:t> </a:t>
            </a:r>
            <a:endParaRPr lang="en-US" sz="14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ü"/>
            </a:pPr>
            <a:r>
              <a:rPr lang="en-US"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T</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400" b="1" u="sng" spc="-16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65" dirty="0">
                <a:solidFill>
                  <a:srgbClr val="ED6613"/>
                </a:solidFill>
                <a:latin typeface="Roboto" panose="02000000000000000000" pitchFamily="2" charset="0"/>
                <a:ea typeface="Roboto" panose="02000000000000000000" pitchFamily="2" charset="0"/>
                <a:cs typeface="Roboto" panose="02000000000000000000" pitchFamily="2" charset="0"/>
              </a:rPr>
              <a:t>διαδικτυακό</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110"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4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ομ</a:t>
            </a:r>
            <a:r>
              <a:rPr lang="el-GR" sz="1400" b="1" u="sng" spc="-70" dirty="0">
                <a:solidFill>
                  <a:srgbClr val="ED6613"/>
                </a:solidFill>
                <a:latin typeface="Roboto" panose="02000000000000000000" pitchFamily="2" charset="0"/>
                <a:ea typeface="Roboto" panose="02000000000000000000" pitchFamily="2" charset="0"/>
                <a:cs typeface="Roboto" panose="02000000000000000000" pitchFamily="2" charset="0"/>
              </a:rPr>
              <a:t>μ</a:t>
            </a:r>
            <a:r>
              <a:rPr lang="el-GR" sz="14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ά</a:t>
            </a:r>
            <a:r>
              <a:rPr lang="el-GR" sz="1400" b="1" u="sng" spc="-6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400" b="1" u="sng" spc="-14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400" b="1" u="sng" spc="-100" dirty="0">
                <a:solidFill>
                  <a:srgbClr val="ED6613"/>
                </a:solidFill>
                <a:latin typeface="Roboto" panose="02000000000000000000" pitchFamily="2" charset="0"/>
                <a:ea typeface="Roboto" panose="02000000000000000000" pitchFamily="2" charset="0"/>
                <a:cs typeface="Roboto" panose="02000000000000000000" pitchFamily="2" charset="0"/>
              </a:rPr>
              <a:t>ί</a:t>
            </a:r>
            <a:r>
              <a:rPr lang="el-GR" sz="14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400" b="1" u="sng" spc="-5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υ</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χ</a:t>
            </a:r>
            <a:r>
              <a:rPr lang="el-GR" sz="14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ρ</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εω</a:t>
            </a:r>
            <a:r>
              <a:rPr lang="el-GR" sz="1400" b="1" u="sng" spc="-4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4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400" b="1" u="sng" spc="-85"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400" b="1" u="sng" dirty="0">
                <a:solidFill>
                  <a:srgbClr val="ED6613"/>
                </a:solidFill>
                <a:latin typeface="Roboto" panose="02000000000000000000" pitchFamily="2" charset="0"/>
                <a:ea typeface="Roboto" panose="02000000000000000000" pitchFamily="2" charset="0"/>
                <a:cs typeface="Roboto" panose="02000000000000000000" pitchFamily="2" charset="0"/>
              </a:rPr>
              <a:t>ό</a:t>
            </a:r>
            <a:r>
              <a:rPr lang="el-GR" sz="1400" b="1" u="sng"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a:t>
            </a:r>
            <a:r>
              <a:rPr lang="el-GR" sz="1400" spc="-60" dirty="0" err="1">
                <a:latin typeface="Roboto" panose="02000000000000000000" pitchFamily="2" charset="0"/>
                <a:ea typeface="Roboto" panose="02000000000000000000" pitchFamily="2" charset="0"/>
                <a:cs typeface="Roboto" panose="02000000000000000000" pitchFamily="2" charset="0"/>
              </a:rPr>
              <a:t>min</a:t>
            </a:r>
            <a:r>
              <a:rPr lang="el-GR" sz="1400" dirty="0">
                <a:latin typeface="Roboto" panose="02000000000000000000" pitchFamily="2" charset="0"/>
                <a:ea typeface="Roboto" panose="02000000000000000000" pitchFamily="2" charset="0"/>
                <a:cs typeface="Roboto" panose="02000000000000000000" pitchFamily="2" charset="0"/>
              </a:rPr>
              <a:t>.</a:t>
            </a:r>
            <a:r>
              <a:rPr lang="el-GR" sz="1400" spc="-95" dirty="0">
                <a:latin typeface="Roboto" panose="02000000000000000000" pitchFamily="2" charset="0"/>
                <a:ea typeface="Roboto" panose="02000000000000000000" pitchFamily="2" charset="0"/>
                <a:cs typeface="Roboto" panose="02000000000000000000" pitchFamily="2" charset="0"/>
              </a:rPr>
              <a:t> </a:t>
            </a:r>
            <a:r>
              <a:rPr lang="el-GR" sz="1400" spc="-35" dirty="0" err="1">
                <a:latin typeface="Roboto" panose="02000000000000000000" pitchFamily="2" charset="0"/>
                <a:ea typeface="Roboto" panose="02000000000000000000" pitchFamily="2" charset="0"/>
                <a:cs typeface="Roboto" panose="02000000000000000000" pitchFamily="2" charset="0"/>
              </a:rPr>
              <a:t>a</a:t>
            </a:r>
            <a:r>
              <a:rPr lang="el-GR" sz="1400" spc="-45" dirty="0" err="1">
                <a:latin typeface="Roboto" panose="02000000000000000000" pitchFamily="2" charset="0"/>
                <a:ea typeface="Roboto" panose="02000000000000000000" pitchFamily="2" charset="0"/>
                <a:cs typeface="Roboto" panose="02000000000000000000" pitchFamily="2" charset="0"/>
              </a:rPr>
              <a:t>w</a:t>
            </a:r>
            <a:r>
              <a:rPr lang="el-GR" sz="1400" spc="-25" dirty="0" err="1">
                <a:latin typeface="Roboto" panose="02000000000000000000" pitchFamily="2" charset="0"/>
                <a:ea typeface="Roboto" panose="02000000000000000000" pitchFamily="2" charset="0"/>
                <a:cs typeface="Roboto" panose="02000000000000000000" pitchFamily="2" charset="0"/>
              </a:rPr>
              <a:t>a</a:t>
            </a:r>
            <a:r>
              <a:rPr lang="el-GR" sz="1400" spc="-45" dirty="0" err="1">
                <a:latin typeface="Roboto" panose="02000000000000000000" pitchFamily="2" charset="0"/>
                <a:ea typeface="Roboto" panose="02000000000000000000" pitchFamily="2" charset="0"/>
                <a:cs typeface="Roboto" panose="02000000000000000000" pitchFamily="2" charset="0"/>
              </a:rPr>
              <a:t>r</a:t>
            </a:r>
            <a:r>
              <a:rPr lang="el-GR" sz="1400" dirty="0" err="1">
                <a:latin typeface="Roboto" panose="02000000000000000000" pitchFamily="2" charset="0"/>
                <a:ea typeface="Roboto" panose="02000000000000000000" pitchFamily="2" charset="0"/>
                <a:cs typeface="Roboto" panose="02000000000000000000" pitchFamily="2" charset="0"/>
              </a:rPr>
              <a:t>d</a:t>
            </a:r>
            <a:r>
              <a:rPr lang="el-GR" sz="1400" spc="-40" dirty="0">
                <a:latin typeface="Roboto" panose="02000000000000000000" pitchFamily="2" charset="0"/>
                <a:ea typeface="Roboto" panose="02000000000000000000" pitchFamily="2" charset="0"/>
                <a:cs typeface="Roboto" panose="02000000000000000000" pitchFamily="2" charset="0"/>
              </a:rPr>
              <a:t> </a:t>
            </a:r>
            <a:r>
              <a:rPr lang="el-GR" sz="1400" spc="-75" dirty="0">
                <a:latin typeface="Roboto" panose="02000000000000000000" pitchFamily="2" charset="0"/>
                <a:ea typeface="Roboto" panose="02000000000000000000" pitchFamily="2" charset="0"/>
                <a:cs typeface="Roboto" panose="02000000000000000000" pitchFamily="2" charset="0"/>
              </a:rPr>
              <a:t>o</a:t>
            </a:r>
            <a:r>
              <a:rPr lang="el-GR" sz="1400" dirty="0">
                <a:latin typeface="Roboto" panose="02000000000000000000" pitchFamily="2" charset="0"/>
                <a:ea typeface="Roboto" panose="02000000000000000000" pitchFamily="2" charset="0"/>
                <a:cs typeface="Roboto" panose="02000000000000000000" pitchFamily="2" charset="0"/>
              </a:rPr>
              <a:t>f</a:t>
            </a:r>
            <a:r>
              <a:rPr lang="el-GR" sz="1400" spc="-8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3</a:t>
            </a:r>
            <a:r>
              <a:rPr lang="el-GR" sz="1400" spc="-155" dirty="0">
                <a:latin typeface="Roboto" panose="02000000000000000000" pitchFamily="2" charset="0"/>
                <a:ea typeface="Roboto" panose="02000000000000000000" pitchFamily="2" charset="0"/>
                <a:cs typeface="Roboto" panose="02000000000000000000" pitchFamily="2" charset="0"/>
              </a:rPr>
              <a:t> </a:t>
            </a:r>
            <a:r>
              <a:rPr lang="el-GR" sz="1400" spc="-135" dirty="0">
                <a:latin typeface="Roboto" panose="02000000000000000000" pitchFamily="2" charset="0"/>
                <a:ea typeface="Roboto" panose="02000000000000000000" pitchFamily="2" charset="0"/>
                <a:cs typeface="Roboto" panose="02000000000000000000" pitchFamily="2" charset="0"/>
              </a:rPr>
              <a:t>E</a:t>
            </a:r>
            <a:r>
              <a:rPr lang="el-GR" sz="1400" spc="-105" dirty="0">
                <a:latin typeface="Roboto" panose="02000000000000000000" pitchFamily="2" charset="0"/>
                <a:ea typeface="Roboto" panose="02000000000000000000" pitchFamily="2" charset="0"/>
                <a:cs typeface="Roboto" panose="02000000000000000000" pitchFamily="2" charset="0"/>
              </a:rPr>
              <a:t>C</a:t>
            </a:r>
            <a:r>
              <a:rPr lang="el-GR" sz="1400" spc="-135" dirty="0">
                <a:latin typeface="Roboto" panose="02000000000000000000" pitchFamily="2" charset="0"/>
                <a:ea typeface="Roboto" panose="02000000000000000000" pitchFamily="2" charset="0"/>
                <a:cs typeface="Roboto" panose="02000000000000000000" pitchFamily="2" charset="0"/>
              </a:rPr>
              <a:t>T</a:t>
            </a:r>
            <a:r>
              <a:rPr lang="el-GR" sz="1400" spc="-130" dirty="0">
                <a:latin typeface="Roboto" panose="02000000000000000000" pitchFamily="2" charset="0"/>
                <a:ea typeface="Roboto" panose="02000000000000000000" pitchFamily="2" charset="0"/>
                <a:cs typeface="Roboto" panose="02000000000000000000" pitchFamily="2" charset="0"/>
              </a:rPr>
              <a:t>S</a:t>
            </a:r>
            <a:r>
              <a:rPr lang="el-GR" sz="1400" dirty="0">
                <a:latin typeface="Roboto" panose="02000000000000000000" pitchFamily="2" charset="0"/>
                <a:ea typeface="Roboto" panose="02000000000000000000" pitchFamily="2" charset="0"/>
                <a:cs typeface="Roboto" panose="02000000000000000000" pitchFamily="2" charset="0"/>
              </a:rPr>
              <a:t>) για όλες τις κινητικότητες σύντομης διάρκειας, με εξαίρεση</a:t>
            </a:r>
            <a:r>
              <a:rPr lang="en-US" sz="1400" dirty="0">
                <a:latin typeface="Roboto" panose="02000000000000000000" pitchFamily="2" charset="0"/>
                <a:ea typeface="Roboto" panose="02000000000000000000" pitchFamily="2" charset="0"/>
                <a:cs typeface="Roboto" panose="02000000000000000000" pitchFamily="2" charset="0"/>
              </a:rPr>
              <a:t> </a:t>
            </a:r>
            <a:r>
              <a:rPr lang="el-GR" sz="1400" spc="-40" dirty="0">
                <a:latin typeface="Roboto" panose="02000000000000000000" pitchFamily="2" charset="0"/>
                <a:ea typeface="Roboto" panose="02000000000000000000" pitchFamily="2" charset="0"/>
                <a:cs typeface="Roboto" panose="02000000000000000000" pitchFamily="2" charset="0"/>
              </a:rPr>
              <a:t>εκείνες των διδακτορικών φοιτητών.</a:t>
            </a:r>
            <a:endParaRPr lang="en-US" sz="14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693C81B0-70F9-8A3C-9277-957288528746}"/>
              </a:ext>
            </a:extLst>
          </p:cNvPr>
          <p:cNvSpPr txBox="1"/>
          <p:nvPr/>
        </p:nvSpPr>
        <p:spPr>
          <a:xfrm rot="20064165">
            <a:off x="6765198" y="3454160"/>
            <a:ext cx="1964087" cy="369332"/>
          </a:xfrm>
          <a:prstGeom prst="rect">
            <a:avLst/>
          </a:prstGeom>
          <a:noFill/>
          <a:ln>
            <a:solidFill>
              <a:srgbClr val="FF0000"/>
            </a:solidFill>
            <a:prstDash val="lgDashDot"/>
          </a:ln>
        </p:spPr>
        <p:txBody>
          <a:bodyPr wrap="square" rtlCol="0">
            <a:spAutoFit/>
          </a:bodyPr>
          <a:lstStyle/>
          <a:p>
            <a:pPr algn="ctr"/>
            <a:r>
              <a:rPr lang="el-GR" dirty="0">
                <a:solidFill>
                  <a:srgbClr val="FF0000"/>
                </a:solidFill>
              </a:rPr>
              <a:t>+2 μέρες ταξιδίου</a:t>
            </a:r>
            <a:endParaRPr lang="en-US" dirty="0">
              <a:solidFill>
                <a:srgbClr val="FF0000"/>
              </a:solidFill>
            </a:endParaRPr>
          </a:p>
        </p:txBody>
      </p:sp>
    </p:spTree>
    <p:extLst>
      <p:ext uri="{BB962C8B-B14F-4D97-AF65-F5344CB8AC3E}">
        <p14:creationId xmlns:p14="http://schemas.microsoft.com/office/powerpoint/2010/main" val="129100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AFCB0-1DBC-F321-E341-72713EFCCF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FF5DB9C-594C-0B62-D00E-D472282FEFF1}"/>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E591A43B-AD0A-A18F-6D49-2974BAD0708B}"/>
              </a:ext>
            </a:extLst>
          </p:cNvPr>
          <p:cNvSpPr>
            <a:spLocks noGrp="1"/>
          </p:cNvSpPr>
          <p:nvPr>
            <p:ph type="title"/>
          </p:nvPr>
        </p:nvSpPr>
        <p:spPr>
          <a:xfrm>
            <a:off x="1039445" y="609600"/>
            <a:ext cx="10515600" cy="1325563"/>
          </a:xfrm>
        </p:spPr>
        <p:txBody>
          <a:bodyPr>
            <a:noAutofit/>
          </a:bodyPr>
          <a:lstStyle/>
          <a:p>
            <a:r>
              <a:rPr lang="el-GR" sz="2600" b="1" dirty="0">
                <a:latin typeface="Roboto" panose="02000000000000000000" pitchFamily="2" charset="0"/>
                <a:ea typeface="Roboto" panose="02000000000000000000" pitchFamily="2" charset="0"/>
              </a:rPr>
              <a:t>Γενικές Αρχές για </a:t>
            </a:r>
            <a:r>
              <a:rPr lang="en-US" sz="2600" b="1" dirty="0">
                <a:latin typeface="Roboto" panose="02000000000000000000" pitchFamily="2" charset="0"/>
                <a:ea typeface="Roboto" panose="02000000000000000000" pitchFamily="2" charset="0"/>
              </a:rPr>
              <a:t>S</a:t>
            </a:r>
            <a:r>
              <a:rPr lang="el-GR" sz="2600" b="1" dirty="0">
                <a:latin typeface="Roboto" panose="02000000000000000000" pitchFamily="2" charset="0"/>
                <a:ea typeface="Roboto" panose="02000000000000000000" pitchFamily="2" charset="0"/>
              </a:rPr>
              <a:t>ΤΑ</a:t>
            </a:r>
            <a:r>
              <a:rPr lang="en-US" sz="2600" b="1" dirty="0">
                <a:latin typeface="Roboto" panose="02000000000000000000" pitchFamily="2" charset="0"/>
                <a:ea typeface="Roboto" panose="02000000000000000000" pitchFamily="2" charset="0"/>
              </a:rPr>
              <a:t>s </a:t>
            </a:r>
            <a:r>
              <a:rPr lang="el-GR" sz="2600" b="1" dirty="0">
                <a:latin typeface="Roboto" panose="02000000000000000000" pitchFamily="2" charset="0"/>
                <a:ea typeface="Roboto" panose="02000000000000000000" pitchFamily="2" charset="0"/>
              </a:rPr>
              <a:t>και </a:t>
            </a:r>
            <a:r>
              <a:rPr lang="en-US" sz="2600" b="1" dirty="0">
                <a:latin typeface="Roboto" panose="02000000000000000000" pitchFamily="2" charset="0"/>
                <a:ea typeface="Roboto" panose="02000000000000000000" pitchFamily="2" charset="0"/>
              </a:rPr>
              <a:t>S</a:t>
            </a:r>
            <a:r>
              <a:rPr lang="el-GR" sz="2600" b="1" dirty="0">
                <a:latin typeface="Roboto" panose="02000000000000000000" pitchFamily="2" charset="0"/>
                <a:ea typeface="Roboto" panose="02000000000000000000" pitchFamily="2" charset="0"/>
              </a:rPr>
              <a:t>ΤΤ</a:t>
            </a:r>
            <a:r>
              <a:rPr lang="en-US" sz="2600" b="1" dirty="0">
                <a:latin typeface="Roboto" panose="02000000000000000000" pitchFamily="2" charset="0"/>
                <a:ea typeface="Roboto" panose="02000000000000000000" pitchFamily="2" charset="0"/>
              </a:rPr>
              <a:t>s</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6DA14997-75C2-8E8B-391D-384ECE783525}"/>
              </a:ext>
            </a:extLst>
          </p:cNvPr>
          <p:cNvSpPr>
            <a:spLocks noGrp="1"/>
          </p:cNvSpPr>
          <p:nvPr>
            <p:ph sz="half" idx="2"/>
          </p:nvPr>
        </p:nvSpPr>
        <p:spPr>
          <a:xfrm>
            <a:off x="1039445" y="1935163"/>
            <a:ext cx="5392555" cy="3371469"/>
          </a:xfrm>
        </p:spPr>
        <p:txBody>
          <a:bodyPr>
            <a:noAutofit/>
          </a:bodyPr>
          <a:lstStyle/>
          <a:p>
            <a:pPr marL="355600" marR="454659" indent="-342900" algn="just">
              <a:lnSpc>
                <a:spcPts val="2210"/>
              </a:lnSpc>
              <a:spcBef>
                <a:spcPts val="335"/>
              </a:spcBef>
              <a:buFont typeface="Wingdings" panose="05000000000000000000" pitchFamily="2" charset="2"/>
              <a:buChar char="q"/>
            </a:pPr>
            <a:r>
              <a:rPr lang="el-GR" sz="1400" b="1" spc="-10" dirty="0">
                <a:latin typeface="Roboto" panose="02000000000000000000" pitchFamily="2" charset="0"/>
                <a:ea typeface="Roboto" panose="02000000000000000000" pitchFamily="2" charset="0"/>
                <a:cs typeface="Roboto" panose="02000000000000000000" pitchFamily="2" charset="0"/>
              </a:rPr>
              <a:t>Πού Πραγματοποιούνται: </a:t>
            </a:r>
          </a:p>
          <a:p>
            <a:pPr marL="812800" marR="454659" lvl="1" indent="-342900" algn="just">
              <a:lnSpc>
                <a:spcPts val="2210"/>
              </a:lnSpc>
              <a:spcBef>
                <a:spcPts val="335"/>
              </a:spcBef>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Σε 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endParaRPr lang="en-US" sz="14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της Εκπαίδευσης, Κατάρτισης, Νεολαίας, Έρευνας και Καινοτομίας (Μη υποχρεωτική η υπογραφή Διμερούς Συμφωνίας)</a:t>
            </a:r>
          </a:p>
          <a:p>
            <a:pPr marL="469900" marR="454659" lvl="1" indent="0" algn="just">
              <a:lnSpc>
                <a:spcPts val="2210"/>
              </a:lnSpc>
              <a:spcBef>
                <a:spcPts val="335"/>
              </a:spcBef>
              <a:buNone/>
            </a:pPr>
            <a:endParaRPr lang="el-GR" sz="1400" spc="-1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4" name="Diagram 3">
            <a:extLst>
              <a:ext uri="{FF2B5EF4-FFF2-40B4-BE49-F238E27FC236}">
                <a16:creationId xmlns:a16="http://schemas.microsoft.com/office/drawing/2014/main" id="{3EC32409-65B8-DC30-5300-C2C73EE706BE}"/>
              </a:ext>
            </a:extLst>
          </p:cNvPr>
          <p:cNvGraphicFramePr/>
          <p:nvPr/>
        </p:nvGraphicFramePr>
        <p:xfrm>
          <a:off x="6455777" y="1032227"/>
          <a:ext cx="5417745" cy="4985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055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495C6-9468-7A6F-624D-4DE9D6E2806E}"/>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92C7A407-58A6-7DEB-3F4F-0B94EAD1B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B8E6FC-F983-F8AD-04C3-8BB7045B870A}"/>
              </a:ext>
            </a:extLst>
          </p:cNvPr>
          <p:cNvSpPr>
            <a:spLocks noGrp="1"/>
          </p:cNvSpPr>
          <p:nvPr>
            <p:ph type="title"/>
          </p:nvPr>
        </p:nvSpPr>
        <p:spPr>
          <a:xfrm>
            <a:off x="990600" y="998798"/>
            <a:ext cx="5722522"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STAs/STTs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A6D38877-C797-E9F1-A629-D76B92DF1FDB}"/>
              </a:ext>
            </a:extLst>
          </p:cNvPr>
          <p:cNvGraphicFramePr>
            <a:graphicFrameLocks noGrp="1"/>
          </p:cNvGraphicFramePr>
          <p:nvPr>
            <p:extLst>
              <p:ext uri="{D42A27DB-BD31-4B8C-83A1-F6EECF244321}">
                <p14:modId xmlns:p14="http://schemas.microsoft.com/office/powerpoint/2010/main" val="1468342444"/>
              </p:ext>
            </p:extLst>
          </p:nvPr>
        </p:nvGraphicFramePr>
        <p:xfrm>
          <a:off x="990600" y="1676400"/>
          <a:ext cx="7283602" cy="3884882"/>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048000">
                  <a:extLst>
                    <a:ext uri="{9D8B030D-6E8A-4147-A177-3AD203B41FA5}">
                      <a16:colId xmlns:a16="http://schemas.microsoft.com/office/drawing/2014/main" val="20000"/>
                    </a:ext>
                  </a:extLst>
                </a:gridCol>
                <a:gridCol w="4235602">
                  <a:extLst>
                    <a:ext uri="{9D8B030D-6E8A-4147-A177-3AD203B41FA5}">
                      <a16:colId xmlns:a16="http://schemas.microsoft.com/office/drawing/2014/main" val="20001"/>
                    </a:ext>
                  </a:extLst>
                </a:gridCol>
              </a:tblGrid>
              <a:tr h="245686">
                <a:tc gridSpan="2">
                  <a:txBody>
                    <a:bodyPr/>
                    <a:lstStyle/>
                    <a:p>
                      <a:pPr>
                        <a:lnSpc>
                          <a:spcPct val="100000"/>
                        </a:lnSpc>
                        <a:spcBef>
                          <a:spcPts val="35"/>
                        </a:spcBef>
                      </a:pPr>
                      <a:endParaRPr sz="1500"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45844">
                <a:tc>
                  <a:txBody>
                    <a:bodyPr/>
                    <a:lstStyle/>
                    <a:p>
                      <a:pPr marL="770255">
                        <a:lnSpc>
                          <a:spcPct val="100000"/>
                        </a:lnSpc>
                        <a:spcBef>
                          <a:spcPts val="785"/>
                        </a:spcBef>
                      </a:pPr>
                      <a:r>
                        <a:rPr sz="15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500" b="1" spc="-5" dirty="0" err="1">
                          <a:latin typeface="Roboto" panose="02000000000000000000" pitchFamily="2" charset="0"/>
                          <a:ea typeface="Roboto" panose="02000000000000000000" pitchFamily="2" charset="0"/>
                          <a:cs typeface="Roboto" panose="02000000000000000000" pitchFamily="2" charset="0"/>
                        </a:rPr>
                        <a:t>Διάρκει</a:t>
                      </a:r>
                      <a:r>
                        <a:rPr sz="1500" b="1" spc="-5" dirty="0">
                          <a:latin typeface="Roboto" panose="02000000000000000000" pitchFamily="2" charset="0"/>
                          <a:ea typeface="Roboto" panose="02000000000000000000" pitchFamily="2" charset="0"/>
                          <a:cs typeface="Roboto" panose="02000000000000000000" pitchFamily="2" charset="0"/>
                        </a:rPr>
                        <a:t>α</a:t>
                      </a:r>
                      <a:r>
                        <a:rPr sz="1500" b="1" spc="-50"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Δραστηριότητας</a:t>
                      </a:r>
                      <a:endParaRPr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084869">
                <a:tc>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r>
                        <a:rPr lang="en-US"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1. </a:t>
                      </a:r>
                      <a:r>
                        <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a:t>
                      </a:r>
                      <a:r>
                        <a:rPr sz="15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α Διδασκαλία</a:t>
                      </a:r>
                      <a:r>
                        <a:rPr lang="el-GR" sz="14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4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Enterprises</a:t>
                      </a:r>
                      <a:r>
                        <a:rPr lang="el-GR" sz="14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US" sz="1400" kern="12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500" b="1" spc="-5" dirty="0">
                          <a:latin typeface="Roboto" panose="02000000000000000000" pitchFamily="2" charset="0"/>
                          <a:ea typeface="Roboto" panose="02000000000000000000" pitchFamily="2" charset="0"/>
                          <a:cs typeface="Roboto" panose="02000000000000000000" pitchFamily="2" charset="0"/>
                        </a:rPr>
                        <a:t>5 μέρες – 60 μέρες (</a:t>
                      </a:r>
                      <a:r>
                        <a:rPr lang="el-GR" sz="1500" b="0" spc="-5" dirty="0">
                          <a:latin typeface="Roboto" panose="02000000000000000000" pitchFamily="2" charset="0"/>
                          <a:ea typeface="Roboto" panose="02000000000000000000" pitchFamily="2" charset="0"/>
                          <a:cs typeface="Roboto" panose="02000000000000000000" pitchFamily="2" charset="0"/>
                        </a:rPr>
                        <a:t>μη </a:t>
                      </a:r>
                      <a:r>
                        <a:rPr lang="el-GR" sz="1500" b="0" spc="-5" dirty="0" err="1">
                          <a:latin typeface="Roboto" panose="02000000000000000000" pitchFamily="2" charset="0"/>
                          <a:ea typeface="Roboto" panose="02000000000000000000" pitchFamily="2" charset="0"/>
                          <a:cs typeface="Roboto" panose="02000000000000000000" pitchFamily="2" charset="0"/>
                        </a:rPr>
                        <a:t>συμπεριλ</a:t>
                      </a:r>
                      <a:r>
                        <a:rPr lang="el-GR" sz="1500" b="0" spc="-5" dirty="0">
                          <a:latin typeface="Roboto" panose="02000000000000000000" pitchFamily="2" charset="0"/>
                          <a:ea typeface="Roboto" panose="02000000000000000000" pitchFamily="2" charset="0"/>
                          <a:cs typeface="Roboto" panose="02000000000000000000" pitchFamily="2" charset="0"/>
                        </a:rPr>
                        <a:t>. των ημερών  ταξιδίου)</a:t>
                      </a: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926543">
                <a:tc>
                  <a:txBody>
                    <a:bodyPr/>
                    <a:lstStyle/>
                    <a:p>
                      <a:pPr marL="92075" marR="328295" algn="l" defTabSz="914400" rtl="0" eaLnBrk="1" latinLnBrk="0" hangingPunct="1">
                        <a:lnSpc>
                          <a:spcPct val="100000"/>
                        </a:lnSpc>
                        <a:spcBef>
                          <a:spcPts val="790"/>
                        </a:spcBef>
                      </a:pPr>
                      <a:r>
                        <a:rPr lang="en-US"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2. </a:t>
                      </a:r>
                      <a:r>
                        <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για Εκπαίδευση/Κατάρτιση</a:t>
                      </a:r>
                      <a:r>
                        <a:rPr lang="el-G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kern="12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4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Enterprises</a:t>
                      </a:r>
                      <a:r>
                        <a:rPr lang="el-GR" sz="14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a:t>
                      </a:r>
                    </a:p>
                    <a:p>
                      <a:pPr marL="92075" marR="328295" algn="l" defTabSz="914400" rtl="0" eaLnBrk="1" latinLnBrk="0" hangingPunct="1">
                        <a:lnSpc>
                          <a:spcPct val="100000"/>
                        </a:lnSpc>
                        <a:spcBef>
                          <a:spcPts val="790"/>
                        </a:spcBef>
                      </a:pPr>
                      <a:endParaRPr sz="1400" kern="12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1" spc="-5" dirty="0">
                          <a:latin typeface="Roboto" panose="02000000000000000000" pitchFamily="2" charset="0"/>
                          <a:ea typeface="Roboto" panose="02000000000000000000" pitchFamily="2" charset="0"/>
                          <a:cs typeface="Roboto" panose="02000000000000000000" pitchFamily="2" charset="0"/>
                        </a:rPr>
                        <a:t>5 μέρες – 60 μέρες (</a:t>
                      </a:r>
                      <a:r>
                        <a:rPr lang="el-GR" sz="1500" b="0" spc="-5" dirty="0">
                          <a:latin typeface="Roboto" panose="02000000000000000000" pitchFamily="2" charset="0"/>
                          <a:ea typeface="Roboto" panose="02000000000000000000" pitchFamily="2" charset="0"/>
                          <a:cs typeface="Roboto" panose="02000000000000000000" pitchFamily="2" charset="0"/>
                        </a:rPr>
                        <a:t>μη </a:t>
                      </a:r>
                      <a:r>
                        <a:rPr lang="el-GR" sz="1500" b="0" spc="-5" dirty="0" err="1">
                          <a:latin typeface="Roboto" panose="02000000000000000000" pitchFamily="2" charset="0"/>
                          <a:ea typeface="Roboto" panose="02000000000000000000" pitchFamily="2" charset="0"/>
                          <a:cs typeface="Roboto" panose="02000000000000000000" pitchFamily="2" charset="0"/>
                        </a:rPr>
                        <a:t>συμπεριλ</a:t>
                      </a:r>
                      <a:r>
                        <a:rPr lang="el-GR" sz="1500" b="0" spc="-5" dirty="0">
                          <a:latin typeface="Roboto" panose="02000000000000000000" pitchFamily="2" charset="0"/>
                          <a:ea typeface="Roboto" panose="02000000000000000000" pitchFamily="2" charset="0"/>
                          <a:cs typeface="Roboto" panose="02000000000000000000" pitchFamily="2" charset="0"/>
                        </a:rPr>
                        <a:t>. των ημερών  ταξιδίου)</a:t>
                      </a: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963883">
                <a:tc>
                  <a:txBody>
                    <a:bodyPr/>
                    <a:lstStyle/>
                    <a:p>
                      <a:pPr marL="92075" marR="328295" algn="l" defTabSz="914400" rtl="0" eaLnBrk="1" latinLnBrk="0" hangingPunct="1">
                        <a:lnSpc>
                          <a:spcPct val="100000"/>
                        </a:lnSpc>
                        <a:spcBef>
                          <a:spcPts val="790"/>
                        </a:spcBef>
                      </a:pPr>
                      <a:r>
                        <a:rPr lang="el-GR" sz="1500" kern="1200" spc="-10"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σε Μεικτά Εντατικά Προγράμματα (</a:t>
                      </a:r>
                      <a:r>
                        <a:rPr lang="en-US" sz="1500" spc="-10" dirty="0">
                          <a:solidFill>
                            <a:schemeClr val="tx1"/>
                          </a:solidFill>
                          <a:latin typeface="Roboto" panose="02000000000000000000" pitchFamily="2" charset="0"/>
                          <a:ea typeface="Roboto" panose="02000000000000000000" pitchFamily="2" charset="0"/>
                          <a:cs typeface="Roboto" panose="02000000000000000000" pitchFamily="2" charset="0"/>
                        </a:rPr>
                        <a:t>BIPs)</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 ως </a:t>
                      </a:r>
                      <a:r>
                        <a:rPr lang="en-US" sz="1500" spc="-10" dirty="0">
                          <a:solidFill>
                            <a:schemeClr val="tx1"/>
                          </a:solidFill>
                          <a:latin typeface="Roboto" panose="02000000000000000000" pitchFamily="2" charset="0"/>
                          <a:ea typeface="Roboto" panose="02000000000000000000" pitchFamily="2" charset="0"/>
                          <a:cs typeface="Roboto" panose="02000000000000000000" pitchFamily="2" charset="0"/>
                        </a:rPr>
                        <a:t>learners</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 στα πλαίσια ΚΑ131</a:t>
                      </a:r>
                      <a:endParaRPr sz="1500" kern="12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226185">
                        <a:lnSpc>
                          <a:spcPct val="100000"/>
                        </a:lnSpc>
                        <a:spcBef>
                          <a:spcPts val="919"/>
                        </a:spcBef>
                      </a:pPr>
                      <a:r>
                        <a:rPr lang="el-GR" sz="1500" b="1" spc="-5" dirty="0">
                          <a:latin typeface="Roboto" panose="02000000000000000000" pitchFamily="2" charset="0"/>
                          <a:ea typeface="Roboto" panose="02000000000000000000" pitchFamily="2" charset="0"/>
                          <a:cs typeface="Roboto" panose="02000000000000000000" pitchFamily="2" charset="0"/>
                        </a:rPr>
                        <a:t>5</a:t>
                      </a:r>
                      <a:r>
                        <a:rPr lang="el-GR" sz="1500" b="1" spc="-35"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a:t>
                      </a:r>
                      <a:r>
                        <a:rPr lang="el-GR" sz="1500" b="1" spc="-30"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30</a:t>
                      </a:r>
                      <a:r>
                        <a:rPr lang="el-GR" sz="1500" b="1" spc="-30" dirty="0">
                          <a:latin typeface="Roboto" panose="02000000000000000000" pitchFamily="2" charset="0"/>
                          <a:ea typeface="Roboto" panose="02000000000000000000" pitchFamily="2" charset="0"/>
                          <a:cs typeface="Roboto" panose="02000000000000000000" pitchFamily="2" charset="0"/>
                        </a:rPr>
                        <a:t> </a:t>
                      </a:r>
                      <a:r>
                        <a:rPr lang="el-GR" sz="1500" b="1" spc="-5" dirty="0">
                          <a:latin typeface="Roboto" panose="02000000000000000000" pitchFamily="2" charset="0"/>
                          <a:ea typeface="Roboto" panose="02000000000000000000" pitchFamily="2" charset="0"/>
                          <a:cs typeface="Roboto" panose="02000000000000000000" pitchFamily="2" charset="0"/>
                        </a:rPr>
                        <a:t>ημέρες</a:t>
                      </a:r>
                      <a:endParaRPr lang="el-GR" sz="1500" dirty="0">
                        <a:latin typeface="Roboto" panose="02000000000000000000" pitchFamily="2" charset="0"/>
                        <a:ea typeface="Roboto" panose="02000000000000000000" pitchFamily="2" charset="0"/>
                        <a:cs typeface="Roboto" panose="02000000000000000000" pitchFamily="2" charset="0"/>
                      </a:endParaRPr>
                    </a:p>
                    <a:p>
                      <a:pPr marL="384810" marR="448945" algn="ctr">
                        <a:lnSpc>
                          <a:spcPct val="121500"/>
                        </a:lnSpc>
                      </a:pPr>
                      <a:r>
                        <a:rPr lang="el-GR" sz="1500" spc="-5" dirty="0">
                          <a:latin typeface="Roboto" panose="02000000000000000000" pitchFamily="2" charset="0"/>
                          <a:ea typeface="Roboto" panose="02000000000000000000" pitchFamily="2" charset="0"/>
                          <a:cs typeface="Roboto" panose="02000000000000000000" pitchFamily="2" charset="0"/>
                        </a:rPr>
                        <a:t>(προϋποθέτει</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επιπλέον</a:t>
                      </a:r>
                      <a:r>
                        <a:rPr lang="el-GR" sz="1500" spc="20" dirty="0">
                          <a:latin typeface="Roboto" panose="02000000000000000000" pitchFamily="2" charset="0"/>
                          <a:ea typeface="Roboto" panose="02000000000000000000" pitchFamily="2" charset="0"/>
                          <a:cs typeface="Roboto" panose="02000000000000000000" pitchFamily="2" charset="0"/>
                        </a:rPr>
                        <a:t> </a:t>
                      </a:r>
                      <a:r>
                        <a:rPr lang="el-GR" sz="1500" spc="-5" dirty="0" err="1">
                          <a:latin typeface="Roboto" panose="02000000000000000000" pitchFamily="2" charset="0"/>
                          <a:ea typeface="Roboto" panose="02000000000000000000" pitchFamily="2" charset="0"/>
                          <a:cs typeface="Roboto" panose="02000000000000000000" pitchFamily="2" charset="0"/>
                        </a:rPr>
                        <a:t>virtual</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44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κομμάτι)</a:t>
                      </a:r>
                      <a:endParaRPr lang="el-GR"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920015430"/>
                  </a:ext>
                </a:extLst>
              </a:tr>
            </a:tbl>
          </a:graphicData>
        </a:graphic>
      </p:graphicFrame>
      <p:sp>
        <p:nvSpPr>
          <p:cNvPr id="4" name="TextBox 3">
            <a:extLst>
              <a:ext uri="{FF2B5EF4-FFF2-40B4-BE49-F238E27FC236}">
                <a16:creationId xmlns:a16="http://schemas.microsoft.com/office/drawing/2014/main" id="{CBFC8444-7889-AD29-BF54-4AEB7C60EC3E}"/>
              </a:ext>
            </a:extLst>
          </p:cNvPr>
          <p:cNvSpPr txBox="1"/>
          <p:nvPr/>
        </p:nvSpPr>
        <p:spPr>
          <a:xfrm>
            <a:off x="8534400" y="2361720"/>
            <a:ext cx="3168802" cy="2134559"/>
          </a:xfrm>
          <a:prstGeom prst="rect">
            <a:avLst/>
          </a:prstGeom>
          <a:noFill/>
        </p:spPr>
        <p:txBody>
          <a:bodyPr wrap="square">
            <a:spAutoFit/>
          </a:bodyPr>
          <a:lstStyle/>
          <a:p>
            <a:pPr marL="339090" indent="-327025">
              <a:lnSpc>
                <a:spcPct val="100000"/>
              </a:lnSpc>
              <a:spcBef>
                <a:spcPts val="505"/>
              </a:spcBef>
              <a:buFont typeface="Wingdings" panose="05000000000000000000" pitchFamily="2" charset="2"/>
              <a:buChar char="ü"/>
              <a:tabLst>
                <a:tab pos="338455" algn="l"/>
                <a:tab pos="339725" algn="l"/>
              </a:tabLst>
            </a:pPr>
            <a:r>
              <a:rPr lang="el-GR" sz="1500" dirty="0">
                <a:latin typeface="Roboto" panose="02000000000000000000" pitchFamily="2" charset="0"/>
                <a:ea typeface="Roboto" panose="02000000000000000000" pitchFamily="2" charset="0"/>
                <a:cs typeface="Roboto" panose="02000000000000000000" pitchFamily="2" charset="0"/>
              </a:rPr>
              <a:t>Οι</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ελάχιστες</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εργάσιμες</a:t>
            </a:r>
            <a:r>
              <a:rPr lang="el-GR" sz="1500" spc="-3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μέρες</a:t>
            </a:r>
            <a:r>
              <a:rPr lang="el-GR" sz="1500" spc="-2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πρέπει</a:t>
            </a:r>
            <a:r>
              <a:rPr lang="el-GR" sz="1500" spc="-5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να</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είναι</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b="1" u="sng" spc="-5" dirty="0">
                <a:solidFill>
                  <a:srgbClr val="FF0000"/>
                </a:solidFill>
                <a:latin typeface="Roboto" panose="02000000000000000000" pitchFamily="2" charset="0"/>
                <a:ea typeface="Roboto" panose="02000000000000000000" pitchFamily="2" charset="0"/>
                <a:cs typeface="Roboto" panose="02000000000000000000" pitchFamily="2" charset="0"/>
              </a:rPr>
              <a:t>συνεχόμενες</a:t>
            </a:r>
            <a:endParaRPr lang="en-US" sz="1500" b="1" u="sng"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a:lnSpc>
                <a:spcPct val="100000"/>
              </a:lnSpc>
              <a:spcBef>
                <a:spcPts val="505"/>
              </a:spcBef>
              <a:tabLst>
                <a:tab pos="338455" algn="l"/>
                <a:tab pos="339725" algn="l"/>
              </a:tabLst>
            </a:pPr>
            <a:endParaRPr lang="el-GR" sz="1500" dirty="0">
              <a:latin typeface="Roboto" panose="02000000000000000000" pitchFamily="2" charset="0"/>
              <a:ea typeface="Roboto" panose="02000000000000000000" pitchFamily="2" charset="0"/>
              <a:cs typeface="Roboto" panose="02000000000000000000" pitchFamily="2" charset="0"/>
            </a:endParaRPr>
          </a:p>
          <a:p>
            <a:pPr marL="339090" indent="-327025">
              <a:lnSpc>
                <a:spcPts val="1430"/>
              </a:lnSpc>
              <a:spcBef>
                <a:spcPts val="195"/>
              </a:spcBef>
              <a:buFont typeface="Wingdings" panose="05000000000000000000" pitchFamily="2" charset="2"/>
              <a:buChar char="ü"/>
              <a:tabLst>
                <a:tab pos="338455" algn="l"/>
                <a:tab pos="339725" algn="l"/>
              </a:tabLst>
            </a:pPr>
            <a:r>
              <a:rPr lang="el-GR" sz="1500" dirty="0">
                <a:latin typeface="Roboto" panose="02000000000000000000" pitchFamily="2" charset="0"/>
                <a:ea typeface="Roboto" panose="02000000000000000000" pitchFamily="2" charset="0"/>
                <a:cs typeface="Roboto" panose="02000000000000000000" pitchFamily="2" charset="0"/>
              </a:rPr>
              <a:t>Οι </a:t>
            </a:r>
            <a:r>
              <a:rPr lang="el-GR" sz="1500" spc="-10" dirty="0">
                <a:latin typeface="Roboto" panose="02000000000000000000" pitchFamily="2" charset="0"/>
                <a:ea typeface="Roboto" panose="02000000000000000000" pitchFamily="2" charset="0"/>
                <a:cs typeface="Roboto" panose="02000000000000000000" pitchFamily="2" charset="0"/>
              </a:rPr>
              <a:t>εξερχόμενες</a:t>
            </a:r>
            <a:r>
              <a:rPr lang="el-GR" sz="1500" spc="-5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κινητικότητες</a:t>
            </a:r>
            <a:r>
              <a:rPr lang="el-GR" sz="1500" spc="459"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μπορούν</a:t>
            </a:r>
            <a:r>
              <a:rPr lang="el-GR" sz="1500" spc="-4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να</a:t>
            </a:r>
            <a:r>
              <a:rPr lang="en-US" sz="1500" spc="2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πραγματοποιηθούν</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σε</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οποιαδήποτε</a:t>
            </a:r>
            <a:r>
              <a:rPr lang="el-GR" sz="1500" spc="-5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χώρα</a:t>
            </a:r>
            <a:r>
              <a:rPr lang="el-GR" sz="1500" spc="60" dirty="0">
                <a:latin typeface="Roboto" panose="02000000000000000000" pitchFamily="2" charset="0"/>
                <a:ea typeface="Roboto" panose="02000000000000000000" pitchFamily="2" charset="0"/>
                <a:cs typeface="Roboto" panose="02000000000000000000" pitchFamily="2" charset="0"/>
              </a:rPr>
              <a:t> </a:t>
            </a:r>
            <a:r>
              <a:rPr lang="el-GR" sz="1500" dirty="0">
                <a:uFill>
                  <a:solidFill>
                    <a:srgbClr val="404040"/>
                  </a:solidFill>
                </a:uFill>
                <a:latin typeface="Roboto" panose="02000000000000000000" pitchFamily="2" charset="0"/>
                <a:ea typeface="Roboto" panose="02000000000000000000" pitchFamily="2" charset="0"/>
                <a:cs typeface="Roboto" panose="02000000000000000000" pitchFamily="2" charset="0"/>
              </a:rPr>
              <a:t>εκτός</a:t>
            </a:r>
            <a:r>
              <a:rPr lang="el-GR" sz="1500"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από</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500" spc="2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διαμονής </a:t>
            </a:r>
            <a:r>
              <a:rPr lang="el-GR" sz="15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500"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συμμετέχοντα</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και</a:t>
            </a:r>
            <a:r>
              <a:rPr lang="el-GR" sz="1500"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500" spc="-2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dirty="0">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500" spc="-2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ιδρύματος</a:t>
            </a:r>
            <a:r>
              <a:rPr lang="el-GR" sz="1500"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500" spc="-5" dirty="0">
                <a:uFill>
                  <a:solidFill>
                    <a:srgbClr val="404040"/>
                  </a:solidFill>
                </a:uFill>
                <a:latin typeface="Roboto" panose="02000000000000000000" pitchFamily="2" charset="0"/>
                <a:ea typeface="Roboto" panose="02000000000000000000" pitchFamily="2" charset="0"/>
                <a:cs typeface="Roboto" panose="02000000000000000000" pitchFamily="2" charset="0"/>
              </a:rPr>
              <a:t>αποστολής</a:t>
            </a:r>
            <a:endParaRPr lang="el-GR"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2288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883E-B79B-DB9A-0396-D228C8C1188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A18451A-715C-B420-AA48-E595AB32BE3A}"/>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544A310-6B35-BF77-B62A-9363262C7F7C}"/>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Περιορισμοί στις εξερχόμενες κινητικότητες</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Περιφέρειες 2-12</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BD4A2B41-B8E1-9A8F-CA58-545F1F82DC50}"/>
              </a:ext>
            </a:extLst>
          </p:cNvPr>
          <p:cNvSpPr>
            <a:spLocks noGrp="1"/>
          </p:cNvSpPr>
          <p:nvPr>
            <p:ph sz="half" idx="2"/>
          </p:nvPr>
        </p:nvSpPr>
        <p:spPr>
          <a:xfrm>
            <a:off x="1905000" y="1676400"/>
            <a:ext cx="8521464" cy="3876294"/>
          </a:xfrm>
        </p:spPr>
        <p:txBody>
          <a:bodyPr>
            <a:normAutofit fontScale="25000" lnSpcReduction="20000"/>
          </a:bodyPr>
          <a:lstStyle/>
          <a:p>
            <a:pPr marL="354965" marR="204470" lvl="0" indent="-342900" algn="just">
              <a:lnSpc>
                <a:spcPct val="170000"/>
              </a:lnSpc>
              <a:spcBef>
                <a:spcPts val="300"/>
              </a:spcBef>
              <a:buFont typeface="Wingdings" panose="05000000000000000000" pitchFamily="2" charset="2"/>
              <a:buChar char="Ø"/>
              <a:tabLst>
                <a:tab pos="299085" algn="l"/>
                <a:tab pos="299720" algn="l"/>
              </a:tabLst>
              <a:defRPr/>
            </a:pPr>
            <a:r>
              <a:rPr lang="el-GR" sz="6400" spc="-10" dirty="0">
                <a:latin typeface="Roboto" panose="02000000000000000000" pitchFamily="2" charset="0"/>
                <a:ea typeface="Roboto" panose="02000000000000000000" pitchFamily="2" charset="0"/>
                <a:cs typeface="Roboto" panose="02000000000000000000" pitchFamily="2" charset="0"/>
              </a:rPr>
              <a:t>Στις</a:t>
            </a:r>
            <a:r>
              <a:rPr lang="el-GR" sz="6400" spc="10" dirty="0">
                <a:latin typeface="Roboto" panose="02000000000000000000" pitchFamily="2" charset="0"/>
                <a:ea typeface="Roboto" panose="02000000000000000000" pitchFamily="2" charset="0"/>
                <a:cs typeface="Roboto" panose="02000000000000000000" pitchFamily="2" charset="0"/>
              </a:rPr>
              <a:t> </a:t>
            </a:r>
            <a:r>
              <a:rPr lang="el-GR" sz="6400" spc="-10" dirty="0">
                <a:latin typeface="Roboto" panose="02000000000000000000" pitchFamily="2" charset="0"/>
                <a:ea typeface="Roboto" panose="02000000000000000000" pitchFamily="2" charset="0"/>
                <a:cs typeface="Roboto" panose="02000000000000000000" pitchFamily="2" charset="0"/>
              </a:rPr>
              <a:t>Περιφέρειες</a:t>
            </a:r>
            <a:r>
              <a:rPr lang="el-GR" sz="6400" spc="50" dirty="0">
                <a:latin typeface="Roboto" panose="02000000000000000000" pitchFamily="2" charset="0"/>
                <a:ea typeface="Roboto" panose="02000000000000000000" pitchFamily="2" charset="0"/>
                <a:cs typeface="Roboto" panose="02000000000000000000" pitchFamily="2" charset="0"/>
              </a:rPr>
              <a:t> </a:t>
            </a:r>
            <a:r>
              <a:rPr lang="el-GR" sz="6400" spc="-5" dirty="0">
                <a:latin typeface="Roboto" panose="02000000000000000000" pitchFamily="2" charset="0"/>
                <a:ea typeface="Roboto" panose="02000000000000000000" pitchFamily="2" charset="0"/>
                <a:cs typeface="Roboto" panose="02000000000000000000" pitchFamily="2" charset="0"/>
              </a:rPr>
              <a:t>2-12</a:t>
            </a:r>
            <a:r>
              <a:rPr lang="el-GR" sz="6400" spc="-15" dirty="0">
                <a:latin typeface="Roboto" panose="02000000000000000000" pitchFamily="2" charset="0"/>
                <a:ea typeface="Roboto" panose="02000000000000000000" pitchFamily="2" charset="0"/>
                <a:cs typeface="Roboto" panose="02000000000000000000" pitchFamily="2" charset="0"/>
              </a:rPr>
              <a:t> </a:t>
            </a:r>
            <a:r>
              <a:rPr lang="el-GR" sz="64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δεν μπορούν να πραγματοποιούνται εξερχόμενες κινητικότητες φοιτητών </a:t>
            </a:r>
            <a:r>
              <a:rPr lang="el-GR" sz="6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σύντομου</a:t>
            </a:r>
            <a:r>
              <a:rPr lang="en-GB" sz="6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πρώτου</a:t>
            </a:r>
            <a:r>
              <a:rPr lang="el-GR" sz="6400" b="1" i="1" u="sng"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και </a:t>
            </a:r>
            <a:r>
              <a:rPr lang="el-GR" sz="6400" b="1" i="1" u="sng" spc="-54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δευτέρου</a:t>
            </a:r>
            <a:r>
              <a:rPr lang="el-GR" sz="6400" b="1" i="1" u="sng" spc="5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κύκλου</a:t>
            </a:r>
            <a:r>
              <a:rPr lang="el-GR" sz="64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προς τις</a:t>
            </a:r>
            <a:r>
              <a:rPr lang="el-GR" sz="6400" b="1" i="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b="1"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χώρες</a:t>
            </a:r>
            <a:r>
              <a:rPr lang="el-GR" sz="6400" b="1" i="1" spc="2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b="1"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που</a:t>
            </a:r>
            <a:r>
              <a:rPr lang="el-GR" sz="6400" b="1"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b="1"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λαμβάνουν επίσημη</a:t>
            </a:r>
            <a:r>
              <a:rPr lang="el-GR" sz="6400" b="1" dirty="0">
                <a:solidFill>
                  <a:prstClr val="black"/>
                </a:solidFill>
                <a:latin typeface="Roboto" panose="02000000000000000000" pitchFamily="2" charset="0"/>
                <a:ea typeface="Roboto" panose="02000000000000000000" pitchFamily="2" charset="0"/>
                <a:cs typeface="Roboto" panose="02000000000000000000" pitchFamily="2" charset="0"/>
                <a:hlinkClick r:id="rId4"/>
              </a:rPr>
              <a:t> </a:t>
            </a:r>
            <a:r>
              <a:rPr lang="el-GR" sz="6400" b="1"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αναπτυξιακή</a:t>
            </a:r>
            <a:r>
              <a:rPr lang="el-GR" sz="6400" b="1"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b="1"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βοήθεια (ODA)</a:t>
            </a:r>
            <a:r>
              <a:rPr lang="el-GR" sz="6400" b="1" i="1" spc="-5" dirty="0">
                <a:solidFill>
                  <a:srgbClr val="008080"/>
                </a:solidFill>
                <a:latin typeface="Roboto" panose="02000000000000000000" pitchFamily="2" charset="0"/>
                <a:ea typeface="Roboto" panose="02000000000000000000" pitchFamily="2" charset="0"/>
                <a:cs typeface="Roboto" panose="02000000000000000000" pitchFamily="2" charset="0"/>
              </a:rPr>
              <a:t>. </a:t>
            </a:r>
            <a:r>
              <a:rPr lang="el-GR" sz="6400" b="1" i="1" spc="-5" dirty="0">
                <a:solidFill>
                  <a:srgbClr val="00808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Δεν ισχύει για την Περιφέρεια 1.</a:t>
            </a:r>
            <a:endParaRPr lang="en-GB" sz="6400" b="1" i="1" spc="-5" dirty="0">
              <a:solidFill>
                <a:srgbClr val="00808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065" marR="204470" lvl="0" indent="0" algn="just">
              <a:lnSpc>
                <a:spcPct val="120000"/>
              </a:lnSpc>
              <a:spcBef>
                <a:spcPts val="300"/>
              </a:spcBef>
              <a:buNone/>
              <a:tabLst>
                <a:tab pos="299085" algn="l"/>
                <a:tab pos="299720" algn="l"/>
              </a:tabLst>
              <a:defRPr/>
            </a:pPr>
            <a:endParaRPr lang="el-GR" sz="64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54965" lvl="0" indent="-342900" algn="just">
              <a:lnSpc>
                <a:spcPct val="170000"/>
              </a:lnSpc>
              <a:spcBef>
                <a:spcPts val="300"/>
              </a:spcBef>
              <a:buFont typeface="Wingdings" panose="05000000000000000000" pitchFamily="2" charset="2"/>
              <a:buChar char="Ø"/>
              <a:tabLst>
                <a:tab pos="299720" algn="l"/>
              </a:tabLst>
              <a:defRPr/>
            </a:pPr>
            <a:r>
              <a:rPr lang="el-GR" sz="6400" spc="-5" dirty="0">
                <a:latin typeface="Roboto" panose="02000000000000000000" pitchFamily="2" charset="0"/>
                <a:ea typeface="Roboto" panose="02000000000000000000" pitchFamily="2" charset="0"/>
                <a:cs typeface="Roboto" panose="02000000000000000000" pitchFamily="2" charset="0"/>
              </a:rPr>
              <a:t>Εξερχόμενες κινητικότητες προς</a:t>
            </a:r>
            <a:r>
              <a:rPr lang="el-GR" sz="6400" spc="5" dirty="0">
                <a:latin typeface="Roboto" panose="02000000000000000000" pitchFamily="2" charset="0"/>
                <a:ea typeface="Roboto" panose="02000000000000000000" pitchFamily="2" charset="0"/>
                <a:cs typeface="Roboto" panose="02000000000000000000" pitchFamily="2" charset="0"/>
              </a:rPr>
              <a:t> </a:t>
            </a:r>
            <a:r>
              <a:rPr lang="el-GR" sz="6400" spc="-5" dirty="0">
                <a:latin typeface="Roboto" panose="02000000000000000000" pitchFamily="2" charset="0"/>
                <a:ea typeface="Roboto" panose="02000000000000000000" pitchFamily="2" charset="0"/>
                <a:cs typeface="Roboto" panose="02000000000000000000" pitchFamily="2" charset="0"/>
              </a:rPr>
              <a:t>αυτές</a:t>
            </a:r>
            <a:r>
              <a:rPr lang="el-GR" sz="6400" spc="25" dirty="0">
                <a:latin typeface="Roboto" panose="02000000000000000000" pitchFamily="2" charset="0"/>
                <a:ea typeface="Roboto" panose="02000000000000000000" pitchFamily="2" charset="0"/>
                <a:cs typeface="Roboto" panose="02000000000000000000" pitchFamily="2" charset="0"/>
              </a:rPr>
              <a:t> </a:t>
            </a:r>
            <a:r>
              <a:rPr lang="el-GR" sz="6400" spc="-5" dirty="0">
                <a:latin typeface="Roboto" panose="02000000000000000000" pitchFamily="2" charset="0"/>
                <a:ea typeface="Roboto" panose="02000000000000000000" pitchFamily="2" charset="0"/>
                <a:cs typeface="Roboto" panose="02000000000000000000" pitchFamily="2" charset="0"/>
              </a:rPr>
              <a:t>τις</a:t>
            </a:r>
            <a:r>
              <a:rPr lang="el-GR" sz="6400" spc="10" dirty="0">
                <a:latin typeface="Roboto" panose="02000000000000000000" pitchFamily="2" charset="0"/>
                <a:ea typeface="Roboto" panose="02000000000000000000" pitchFamily="2" charset="0"/>
                <a:cs typeface="Roboto" panose="02000000000000000000" pitchFamily="2" charset="0"/>
              </a:rPr>
              <a:t> </a:t>
            </a:r>
            <a:r>
              <a:rPr lang="el-GR" sz="6400" spc="-10" dirty="0">
                <a:latin typeface="Roboto" panose="02000000000000000000" pitchFamily="2" charset="0"/>
                <a:ea typeface="Roboto" panose="02000000000000000000" pitchFamily="2" charset="0"/>
                <a:cs typeface="Roboto" panose="02000000000000000000" pitchFamily="2" charset="0"/>
              </a:rPr>
              <a:t>χώρες</a:t>
            </a:r>
            <a:r>
              <a:rPr lang="el-GR" sz="6400" spc="40" dirty="0">
                <a:latin typeface="Roboto" panose="02000000000000000000" pitchFamily="2" charset="0"/>
                <a:ea typeface="Roboto" panose="02000000000000000000" pitchFamily="2" charset="0"/>
                <a:cs typeface="Roboto" panose="02000000000000000000" pitchFamily="2" charset="0"/>
              </a:rPr>
              <a:t> </a:t>
            </a:r>
            <a:r>
              <a:rPr lang="el-GR" sz="6400" spc="-5" dirty="0">
                <a:latin typeface="Roboto" panose="02000000000000000000" pitchFamily="2" charset="0"/>
                <a:ea typeface="Roboto" panose="02000000000000000000" pitchFamily="2" charset="0"/>
                <a:cs typeface="Roboto" panose="02000000000000000000" pitchFamily="2" charset="0"/>
              </a:rPr>
              <a:t>μπορούν να πραγματοποιούνται μόνο από διδακτορικούς φοιτητές και</a:t>
            </a:r>
            <a:r>
              <a:rPr lang="el-GR" sz="6400" spc="15" dirty="0">
                <a:latin typeface="Roboto" panose="02000000000000000000" pitchFamily="2" charset="0"/>
                <a:ea typeface="Roboto" panose="02000000000000000000" pitchFamily="2" charset="0"/>
                <a:cs typeface="Roboto" panose="02000000000000000000" pitchFamily="2" charset="0"/>
              </a:rPr>
              <a:t> </a:t>
            </a:r>
            <a:r>
              <a:rPr lang="el-GR" sz="6400" spc="-10" dirty="0">
                <a:latin typeface="Roboto" panose="02000000000000000000" pitchFamily="2" charset="0"/>
                <a:ea typeface="Roboto" panose="02000000000000000000" pitchFamily="2" charset="0"/>
                <a:cs typeface="Roboto" panose="02000000000000000000" pitchFamily="2" charset="0"/>
              </a:rPr>
              <a:t>προσωπικό.</a:t>
            </a:r>
            <a:endParaRPr lang="en-GB" sz="6400" spc="-10" dirty="0">
              <a:latin typeface="Roboto" panose="02000000000000000000" pitchFamily="2" charset="0"/>
              <a:ea typeface="Roboto" panose="02000000000000000000" pitchFamily="2" charset="0"/>
              <a:cs typeface="Roboto" panose="02000000000000000000" pitchFamily="2" charset="0"/>
            </a:endParaRPr>
          </a:p>
          <a:p>
            <a:pPr marL="12065" lvl="0" indent="0" algn="just">
              <a:lnSpc>
                <a:spcPct val="120000"/>
              </a:lnSpc>
              <a:spcBef>
                <a:spcPts val="300"/>
              </a:spcBef>
              <a:buNone/>
              <a:tabLst>
                <a:tab pos="299720" algn="l"/>
              </a:tabLst>
              <a:defRPr/>
            </a:pPr>
            <a:endParaRPr lang="el-GR" sz="6400" spc="-10" dirty="0">
              <a:latin typeface="Roboto" panose="02000000000000000000" pitchFamily="2" charset="0"/>
              <a:ea typeface="Roboto" panose="02000000000000000000" pitchFamily="2" charset="0"/>
              <a:cs typeface="Roboto" panose="02000000000000000000" pitchFamily="2" charset="0"/>
            </a:endParaRPr>
          </a:p>
          <a:p>
            <a:pPr marL="354965" marR="29845" lvl="0" indent="-342900" algn="just">
              <a:lnSpc>
                <a:spcPct val="170000"/>
              </a:lnSpc>
              <a:spcBef>
                <a:spcPts val="300"/>
              </a:spcBef>
              <a:buFont typeface="Wingdings" panose="05000000000000000000" pitchFamily="2" charset="2"/>
              <a:buChar char="Ø"/>
              <a:tabLst>
                <a:tab pos="299720" algn="l"/>
              </a:tabLst>
              <a:defRPr/>
            </a:pPr>
            <a:r>
              <a:rPr lang="el-GR" sz="6400" spc="-10" dirty="0">
                <a:latin typeface="Roboto" panose="02000000000000000000" pitchFamily="2" charset="0"/>
                <a:ea typeface="Roboto" panose="02000000000000000000" pitchFamily="2" charset="0"/>
                <a:cs typeface="Roboto" panose="02000000000000000000" pitchFamily="2" charset="0"/>
              </a:rPr>
              <a:t>Εισερχόμενες κινητικότητες </a:t>
            </a:r>
            <a:r>
              <a:rPr lang="el-GR" sz="6400" spc="-5" dirty="0">
                <a:latin typeface="Roboto" panose="02000000000000000000" pitchFamily="2" charset="0"/>
                <a:ea typeface="Roboto" panose="02000000000000000000" pitchFamily="2" charset="0"/>
                <a:cs typeface="Roboto" panose="02000000000000000000" pitchFamily="2" charset="0"/>
              </a:rPr>
              <a:t>από τις εν λόγω </a:t>
            </a:r>
            <a:r>
              <a:rPr lang="el-GR" sz="6400" spc="-10" dirty="0">
                <a:latin typeface="Roboto" panose="02000000000000000000" pitchFamily="2" charset="0"/>
                <a:ea typeface="Roboto" panose="02000000000000000000" pitchFamily="2" charset="0"/>
                <a:cs typeface="Roboto" panose="02000000000000000000" pitchFamily="2" charset="0"/>
              </a:rPr>
              <a:t>χώρες επιτρέπονται για όλους τους φοιτητές και το προσωπικό.</a:t>
            </a:r>
          </a:p>
          <a:p>
            <a:pPr marL="12065" marR="55880" lvl="0" indent="0" algn="just">
              <a:lnSpc>
                <a:spcPct val="170000"/>
              </a:lnSpc>
              <a:spcBef>
                <a:spcPts val="300"/>
              </a:spcBef>
              <a:buClr>
                <a:srgbClr val="404040"/>
              </a:buClr>
              <a:buNone/>
              <a:tabLst>
                <a:tab pos="370205" algn="l"/>
                <a:tab pos="370840" algn="l"/>
                <a:tab pos="2947670" algn="l"/>
              </a:tabLst>
              <a:defRPr/>
            </a:pPr>
            <a:endParaRPr lang="el-GR" sz="64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algn="just">
              <a:lnSpc>
                <a:spcPct val="100000"/>
              </a:lnSpc>
              <a:spcBef>
                <a:spcPts val="10"/>
              </a:spcBef>
            </a:pPr>
            <a:endParaRPr lang="el-GR" sz="15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48816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785E-DA29-AEAB-AC51-A39C3A3840C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3B26044-9C91-982B-4D58-C9FAC82AE7CC}"/>
              </a:ext>
            </a:extLst>
          </p:cNvPr>
          <p:cNvPicPr>
            <a:picLocks noChangeAspect="1"/>
          </p:cNvPicPr>
          <p:nvPr/>
        </p:nvPicPr>
        <p:blipFill>
          <a:blip r:embed="rId3"/>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40C429E5-7FC3-1109-A86F-135A6139A3FC}"/>
              </a:ext>
            </a:extLst>
          </p:cNvPr>
          <p:cNvSpPr txBox="1"/>
          <p:nvPr/>
        </p:nvSpPr>
        <p:spPr>
          <a:xfrm>
            <a:off x="1373773" y="1986647"/>
            <a:ext cx="2338387" cy="1200329"/>
          </a:xfrm>
          <a:prstGeom prst="rect">
            <a:avLst/>
          </a:prstGeom>
          <a:noFill/>
        </p:spPr>
        <p:txBody>
          <a:bodyPr wrap="square">
            <a:spAutoFit/>
          </a:bodyPr>
          <a:lstStyle/>
          <a:p>
            <a:r>
              <a:rPr lang="el-GR" dirty="0">
                <a:hlinkClick r:id="rId4"/>
              </a:rPr>
              <a:t>* </a:t>
            </a:r>
            <a:r>
              <a:rPr lang="en-US" dirty="0">
                <a:hlinkClick r:id="rId4"/>
              </a:rPr>
              <a:t>DAC List of ODA Recipients | Effective for reporting on 2024 and 2025 flows</a:t>
            </a:r>
            <a:endParaRPr lang="en-US" dirty="0"/>
          </a:p>
        </p:txBody>
      </p:sp>
      <p:pic>
        <p:nvPicPr>
          <p:cNvPr id="9" name="Picture 8">
            <a:extLst>
              <a:ext uri="{FF2B5EF4-FFF2-40B4-BE49-F238E27FC236}">
                <a16:creationId xmlns:a16="http://schemas.microsoft.com/office/drawing/2014/main" id="{D2D5E6C0-D29F-A200-C4A9-6257D7C3A00A}"/>
              </a:ext>
            </a:extLst>
          </p:cNvPr>
          <p:cNvPicPr>
            <a:picLocks noChangeAspect="1"/>
          </p:cNvPicPr>
          <p:nvPr/>
        </p:nvPicPr>
        <p:blipFill>
          <a:blip r:embed="rId5"/>
          <a:stretch>
            <a:fillRect/>
          </a:stretch>
        </p:blipFill>
        <p:spPr>
          <a:xfrm>
            <a:off x="4279392" y="231451"/>
            <a:ext cx="7007734" cy="6395098"/>
          </a:xfrm>
          <a:prstGeom prst="rect">
            <a:avLst/>
          </a:prstGeom>
        </p:spPr>
      </p:pic>
    </p:spTree>
    <p:extLst>
      <p:ext uri="{BB962C8B-B14F-4D97-AF65-F5344CB8AC3E}">
        <p14:creationId xmlns:p14="http://schemas.microsoft.com/office/powerpoint/2010/main" val="54724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83466" y="778663"/>
            <a:ext cx="9252155" cy="736958"/>
          </a:xfrm>
        </p:spPr>
        <p:txBody>
          <a:bodyPr>
            <a:normAutofit/>
          </a:bodyPr>
          <a:lstStyle/>
          <a:p>
            <a:r>
              <a:rPr lang="el-GR" sz="2800" b="1" dirty="0">
                <a:latin typeface="Roboto" panose="02000000000000000000" pitchFamily="2" charset="0"/>
                <a:ea typeface="Roboto" panose="02000000000000000000" pitchFamily="2" charset="0"/>
              </a:rPr>
              <a:t>Ενότητες Παρουσίασης</a:t>
            </a:r>
            <a:endParaRPr lang="en-CY" sz="2800" b="1" dirty="0">
              <a:latin typeface="Roboto" panose="02000000000000000000" pitchFamily="2" charset="0"/>
              <a:ea typeface="Roboto" panose="02000000000000000000" pitchFamily="2" charset="0"/>
            </a:endParaRPr>
          </a:p>
        </p:txBody>
      </p:sp>
      <p:graphicFrame>
        <p:nvGraphicFramePr>
          <p:cNvPr id="3" name="Diagram 2">
            <a:extLst>
              <a:ext uri="{FF2B5EF4-FFF2-40B4-BE49-F238E27FC236}">
                <a16:creationId xmlns:a16="http://schemas.microsoft.com/office/drawing/2014/main" id="{3FDBCD72-39BB-43BD-1723-994410B1A14E}"/>
              </a:ext>
            </a:extLst>
          </p:cNvPr>
          <p:cNvGraphicFramePr/>
          <p:nvPr>
            <p:extLst>
              <p:ext uri="{D42A27DB-BD31-4B8C-83A1-F6EECF244321}">
                <p14:modId xmlns:p14="http://schemas.microsoft.com/office/powerpoint/2010/main" val="2159368888"/>
              </p:ext>
            </p:extLst>
          </p:nvPr>
        </p:nvGraphicFramePr>
        <p:xfrm>
          <a:off x="1183466" y="1515621"/>
          <a:ext cx="10094134" cy="475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2920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98653-4772-E247-7DB6-8D19852458E9}"/>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6E6FC0FF-C755-1ED4-65FD-5C499A150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1886799-81C6-CA51-C27F-C3C4B15372A1}"/>
              </a:ext>
            </a:extLst>
          </p:cNvPr>
          <p:cNvSpPr>
            <a:spLocks noGrp="1"/>
          </p:cNvSpPr>
          <p:nvPr>
            <p:ph type="title"/>
          </p:nvPr>
        </p:nvSpPr>
        <p:spPr>
          <a:xfrm>
            <a:off x="943454" y="1045367"/>
            <a:ext cx="6143146" cy="736958"/>
          </a:xfrm>
        </p:spPr>
        <p:txBody>
          <a:bodyPr>
            <a:noAutofit/>
          </a:bodyPr>
          <a:lstStyle/>
          <a:p>
            <a:r>
              <a:rPr lang="el-GR" sz="2600" b="1" dirty="0">
                <a:latin typeface="Roboto" panose="02000000000000000000" pitchFamily="2" charset="0"/>
                <a:ea typeface="Roboto" panose="02000000000000000000" pitchFamily="2" charset="0"/>
              </a:rPr>
              <a:t>Κριτήρια Επιλογής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endParaRPr lang="en-CY" sz="2600" b="1" dirty="0">
              <a:latin typeface="Roboto" panose="02000000000000000000" pitchFamily="2" charset="0"/>
              <a:ea typeface="Roboto" panose="02000000000000000000" pitchFamily="2" charset="0"/>
            </a:endParaRPr>
          </a:p>
        </p:txBody>
      </p:sp>
      <p:sp>
        <p:nvSpPr>
          <p:cNvPr id="3" name="object 6">
            <a:extLst>
              <a:ext uri="{FF2B5EF4-FFF2-40B4-BE49-F238E27FC236}">
                <a16:creationId xmlns:a16="http://schemas.microsoft.com/office/drawing/2014/main" id="{B54277A7-3973-A654-87C5-17717A322E46}"/>
              </a:ext>
            </a:extLst>
          </p:cNvPr>
          <p:cNvSpPr txBox="1"/>
          <p:nvPr/>
        </p:nvSpPr>
        <p:spPr>
          <a:xfrm>
            <a:off x="4219999" y="1598407"/>
            <a:ext cx="7315200" cy="4112664"/>
          </a:xfrm>
          <a:prstGeom prst="rect">
            <a:avLst/>
          </a:prstGeom>
        </p:spPr>
        <p:txBody>
          <a:bodyPr vert="horz" wrap="square" lIns="0" tIns="173990" rIns="0" bIns="0" rtlCol="0">
            <a:spAutoFit/>
          </a:bodyPr>
          <a:lstStyle/>
          <a:p>
            <a:pPr marL="12700">
              <a:lnSpc>
                <a:spcPct val="100000"/>
              </a:lnSpc>
            </a:pPr>
            <a:r>
              <a:rPr lang="el-GR" sz="1550" b="1" dirty="0">
                <a:solidFill>
                  <a:srgbClr val="16A3B4"/>
                </a:solidFill>
                <a:latin typeface="Roboto" panose="02000000000000000000" pitchFamily="2" charset="0"/>
                <a:ea typeface="Roboto" panose="02000000000000000000" pitchFamily="2" charset="0"/>
                <a:cs typeface="Roboto" panose="02000000000000000000" pitchFamily="2" charset="0"/>
              </a:rPr>
              <a:t>Η</a:t>
            </a:r>
            <a:r>
              <a:rPr lang="el-GR" sz="1550" b="1" spc="-5" dirty="0">
                <a:solidFill>
                  <a:srgbClr val="16A3B4"/>
                </a:solidFill>
                <a:latin typeface="Roboto" panose="02000000000000000000" pitchFamily="2" charset="0"/>
                <a:ea typeface="Roboto" panose="02000000000000000000" pitchFamily="2" charset="0"/>
                <a:cs typeface="Roboto" panose="02000000000000000000" pitchFamily="2" charset="0"/>
              </a:rPr>
              <a:t> </a:t>
            </a:r>
            <a:r>
              <a:rPr lang="el-GR" sz="1550" b="1" dirty="0">
                <a:solidFill>
                  <a:srgbClr val="16A3B4"/>
                </a:solidFill>
                <a:latin typeface="Roboto" panose="02000000000000000000" pitchFamily="2" charset="0"/>
                <a:ea typeface="Roboto" panose="02000000000000000000" pitchFamily="2" charset="0"/>
                <a:cs typeface="Roboto" panose="02000000000000000000" pitchFamily="2" charset="0"/>
              </a:rPr>
              <a:t>επιχορήγηση</a:t>
            </a:r>
            <a:r>
              <a:rPr lang="el-GR" sz="1550" b="1" spc="-15" dirty="0">
                <a:solidFill>
                  <a:srgbClr val="16A3B4"/>
                </a:solidFill>
                <a:latin typeface="Roboto" panose="02000000000000000000" pitchFamily="2" charset="0"/>
                <a:ea typeface="Roboto" panose="02000000000000000000" pitchFamily="2" charset="0"/>
                <a:cs typeface="Roboto" panose="02000000000000000000" pitchFamily="2" charset="0"/>
              </a:rPr>
              <a:t> </a:t>
            </a:r>
            <a:r>
              <a:rPr lang="el-GR" sz="1550" b="1" dirty="0">
                <a:solidFill>
                  <a:srgbClr val="16A3B4"/>
                </a:solidFill>
                <a:latin typeface="Roboto" panose="02000000000000000000" pitchFamily="2" charset="0"/>
                <a:ea typeface="Roboto" panose="02000000000000000000" pitchFamily="2" charset="0"/>
                <a:cs typeface="Roboto" panose="02000000000000000000" pitchFamily="2" charset="0"/>
              </a:rPr>
              <a:t>σε ένα ίδρυμα</a:t>
            </a:r>
            <a:r>
              <a:rPr lang="el-GR" sz="1550" b="1" spc="10" dirty="0">
                <a:solidFill>
                  <a:srgbClr val="16A3B4"/>
                </a:solidFill>
                <a:latin typeface="Roboto" panose="02000000000000000000" pitchFamily="2" charset="0"/>
                <a:ea typeface="Roboto" panose="02000000000000000000" pitchFamily="2" charset="0"/>
                <a:cs typeface="Roboto" panose="02000000000000000000" pitchFamily="2" charset="0"/>
              </a:rPr>
              <a:t> </a:t>
            </a:r>
            <a:r>
              <a:rPr lang="el-GR" sz="1550" b="1" spc="-5" dirty="0">
                <a:solidFill>
                  <a:srgbClr val="16A3B4"/>
                </a:solidFill>
                <a:latin typeface="Roboto" panose="02000000000000000000" pitchFamily="2" charset="0"/>
                <a:ea typeface="Roboto" panose="02000000000000000000" pitchFamily="2" charset="0"/>
                <a:cs typeface="Roboto" panose="02000000000000000000" pitchFamily="2" charset="0"/>
              </a:rPr>
              <a:t>τριτοβάθμιας</a:t>
            </a:r>
            <a:r>
              <a:rPr lang="el-GR" sz="1550" b="1" dirty="0">
                <a:solidFill>
                  <a:srgbClr val="16A3B4"/>
                </a:solidFill>
                <a:latin typeface="Roboto" panose="02000000000000000000" pitchFamily="2" charset="0"/>
                <a:ea typeface="Roboto" panose="02000000000000000000" pitchFamily="2" charset="0"/>
                <a:cs typeface="Roboto" panose="02000000000000000000" pitchFamily="2" charset="0"/>
              </a:rPr>
              <a:t> εκπαίδευσης </a:t>
            </a:r>
            <a:r>
              <a:rPr lang="el-GR" sz="1550" b="1" spc="-5" dirty="0">
                <a:solidFill>
                  <a:srgbClr val="16A3B4"/>
                </a:solidFill>
                <a:latin typeface="Roboto" panose="02000000000000000000" pitchFamily="2" charset="0"/>
                <a:ea typeface="Roboto" panose="02000000000000000000" pitchFamily="2" charset="0"/>
                <a:cs typeface="Roboto" panose="02000000000000000000" pitchFamily="2" charset="0"/>
              </a:rPr>
              <a:t>θα</a:t>
            </a:r>
            <a:r>
              <a:rPr lang="el-GR" sz="1550" b="1" dirty="0">
                <a:solidFill>
                  <a:srgbClr val="16A3B4"/>
                </a:solidFill>
                <a:latin typeface="Roboto" panose="02000000000000000000" pitchFamily="2" charset="0"/>
                <a:ea typeface="Roboto" panose="02000000000000000000" pitchFamily="2" charset="0"/>
                <a:cs typeface="Roboto" panose="02000000000000000000" pitchFamily="2" charset="0"/>
              </a:rPr>
              <a:t> </a:t>
            </a:r>
            <a:r>
              <a:rPr lang="el-GR" sz="1550" b="1" spc="-5" dirty="0">
                <a:solidFill>
                  <a:srgbClr val="16A3B4"/>
                </a:solidFill>
                <a:latin typeface="Roboto" panose="02000000000000000000" pitchFamily="2" charset="0"/>
                <a:ea typeface="Roboto" panose="02000000000000000000" pitchFamily="2" charset="0"/>
                <a:cs typeface="Roboto" panose="02000000000000000000" pitchFamily="2" charset="0"/>
              </a:rPr>
              <a:t>εξαρτηθεί</a:t>
            </a:r>
            <a:r>
              <a:rPr lang="el-GR" sz="1550" b="1" spc="15" dirty="0">
                <a:solidFill>
                  <a:srgbClr val="16A3B4"/>
                </a:solidFill>
                <a:latin typeface="Roboto" panose="02000000000000000000" pitchFamily="2" charset="0"/>
                <a:ea typeface="Roboto" panose="02000000000000000000" pitchFamily="2" charset="0"/>
                <a:cs typeface="Roboto" panose="02000000000000000000" pitchFamily="2" charset="0"/>
              </a:rPr>
              <a:t> </a:t>
            </a:r>
            <a:r>
              <a:rPr lang="el-GR" sz="1550" b="1" spc="-5" dirty="0">
                <a:solidFill>
                  <a:srgbClr val="16A3B4"/>
                </a:solidFill>
                <a:latin typeface="Roboto" panose="02000000000000000000" pitchFamily="2" charset="0"/>
                <a:ea typeface="Roboto" panose="02000000000000000000" pitchFamily="2" charset="0"/>
                <a:cs typeface="Roboto" panose="02000000000000000000" pitchFamily="2" charset="0"/>
              </a:rPr>
              <a:t>από:</a:t>
            </a:r>
            <a:endParaRPr lang="el-GR" sz="1550" b="1" dirty="0">
              <a:solidFill>
                <a:srgbClr val="16A3B4"/>
              </a:solidFill>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30"/>
              </a:spcBef>
            </a:pPr>
            <a:endParaRPr lang="el-GR" sz="1550" dirty="0">
              <a:latin typeface="Roboto" panose="02000000000000000000" pitchFamily="2" charset="0"/>
              <a:ea typeface="Roboto" panose="02000000000000000000" pitchFamily="2" charset="0"/>
              <a:cs typeface="Roboto" panose="02000000000000000000" pitchFamily="2" charset="0"/>
            </a:endParaRPr>
          </a:p>
          <a:p>
            <a:pPr marL="355600" indent="-342900">
              <a:buFont typeface="Wingdings" panose="05000000000000000000" pitchFamily="2" charset="2"/>
              <a:buChar char="ü"/>
              <a:tabLst>
                <a:tab pos="355600" algn="l"/>
              </a:tabLst>
            </a:pPr>
            <a:r>
              <a:rPr lang="el-GR" sz="1550" spc="-5" dirty="0">
                <a:latin typeface="Roboto" panose="02000000000000000000" pitchFamily="2" charset="0"/>
                <a:ea typeface="Roboto" panose="02000000000000000000" pitchFamily="2" charset="0"/>
                <a:cs typeface="Roboto" panose="02000000000000000000" pitchFamily="2" charset="0"/>
              </a:rPr>
              <a:t>την</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ποιοτική</a:t>
            </a:r>
            <a:r>
              <a:rPr lang="el-GR" sz="1550" spc="-2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αξιολόγηση/βαθμολογία</a:t>
            </a:r>
            <a:r>
              <a:rPr lang="el-GR" sz="1550" spc="-25"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της</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αίτησης</a:t>
            </a:r>
            <a:endParaRPr lang="el-GR" sz="1550" dirty="0">
              <a:latin typeface="Roboto" panose="02000000000000000000" pitchFamily="2" charset="0"/>
              <a:ea typeface="Roboto" panose="02000000000000000000" pitchFamily="2" charset="0"/>
              <a:cs typeface="Roboto" panose="02000000000000000000" pitchFamily="2" charset="0"/>
            </a:endParaRPr>
          </a:p>
          <a:p>
            <a:pPr marL="285750" indent="-285750">
              <a:spcBef>
                <a:spcPts val="35"/>
              </a:spcBef>
              <a:buClr>
                <a:srgbClr val="404040"/>
              </a:buClr>
              <a:buFont typeface="Wingdings" panose="05000000000000000000" pitchFamily="2" charset="2"/>
              <a:buChar char="ü"/>
            </a:pPr>
            <a:endParaRPr lang="el-GR" sz="1550" dirty="0">
              <a:latin typeface="Roboto" panose="02000000000000000000" pitchFamily="2" charset="0"/>
              <a:ea typeface="Roboto" panose="02000000000000000000" pitchFamily="2" charset="0"/>
              <a:cs typeface="Roboto" panose="02000000000000000000" pitchFamily="2" charset="0"/>
            </a:endParaRPr>
          </a:p>
          <a:p>
            <a:pPr marL="355600" indent="-342900">
              <a:spcBef>
                <a:spcPts val="5"/>
              </a:spcBef>
              <a:buFont typeface="Wingdings" panose="05000000000000000000" pitchFamily="2" charset="2"/>
              <a:buChar char="ü"/>
              <a:tabLst>
                <a:tab pos="355600" algn="l"/>
              </a:tabLst>
            </a:pPr>
            <a:r>
              <a:rPr lang="el-GR" sz="1550" spc="-5" dirty="0">
                <a:latin typeface="Roboto" panose="02000000000000000000" pitchFamily="2" charset="0"/>
                <a:ea typeface="Roboto" panose="02000000000000000000" pitchFamily="2" charset="0"/>
                <a:cs typeface="Roboto" panose="02000000000000000000" pitchFamily="2" charset="0"/>
              </a:rPr>
              <a:t>τον</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αριθμό</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των</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κινητικοτήτων</a:t>
            </a:r>
            <a:r>
              <a:rPr lang="el-GR" sz="1550" spc="-3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και</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τους</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απαιτούμενους</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μήνες/ημέρες </a:t>
            </a:r>
            <a:r>
              <a:rPr lang="el-GR" sz="1550" b="1" dirty="0">
                <a:solidFill>
                  <a:srgbClr val="3A9B7A"/>
                </a:solidFill>
                <a:latin typeface="Roboto" panose="02000000000000000000" pitchFamily="2" charset="0"/>
                <a:ea typeface="Roboto" panose="02000000000000000000" pitchFamily="2" charset="0"/>
                <a:cs typeface="Roboto" panose="02000000000000000000" pitchFamily="2" charset="0"/>
              </a:rPr>
              <a:t>(</a:t>
            </a:r>
            <a:r>
              <a:rPr lang="el-GR" sz="1550" b="1" spc="-5" dirty="0" err="1">
                <a:solidFill>
                  <a:srgbClr val="3A9B7A"/>
                </a:solidFill>
                <a:latin typeface="Roboto" panose="02000000000000000000" pitchFamily="2" charset="0"/>
                <a:ea typeface="Roboto" panose="02000000000000000000" pitchFamily="2" charset="0"/>
                <a:cs typeface="Roboto" panose="02000000000000000000" pitchFamily="2" charset="0"/>
              </a:rPr>
              <a:t>plus</a:t>
            </a:r>
            <a:r>
              <a:rPr lang="el-GR" sz="1550" b="1" spc="15" dirty="0">
                <a:solidFill>
                  <a:srgbClr val="3A9B7A"/>
                </a:solidFill>
                <a:latin typeface="Roboto" panose="02000000000000000000" pitchFamily="2" charset="0"/>
                <a:ea typeface="Roboto" panose="02000000000000000000" pitchFamily="2" charset="0"/>
                <a:cs typeface="Roboto" panose="02000000000000000000" pitchFamily="2" charset="0"/>
              </a:rPr>
              <a:t> </a:t>
            </a:r>
            <a:r>
              <a:rPr lang="el-GR" sz="1550" b="1" spc="-5" dirty="0" err="1">
                <a:solidFill>
                  <a:srgbClr val="3A9B7A"/>
                </a:solidFill>
                <a:latin typeface="Roboto" panose="02000000000000000000" pitchFamily="2" charset="0"/>
                <a:ea typeface="Roboto" panose="02000000000000000000" pitchFamily="2" charset="0"/>
                <a:cs typeface="Roboto" panose="02000000000000000000" pitchFamily="2" charset="0"/>
              </a:rPr>
              <a:t>top</a:t>
            </a:r>
            <a:r>
              <a:rPr lang="el-GR" sz="1550" b="1" spc="10" dirty="0">
                <a:solidFill>
                  <a:srgbClr val="3A9B7A"/>
                </a:solidFill>
                <a:latin typeface="Roboto" panose="02000000000000000000" pitchFamily="2" charset="0"/>
                <a:ea typeface="Roboto" panose="02000000000000000000" pitchFamily="2" charset="0"/>
                <a:cs typeface="Roboto" panose="02000000000000000000" pitchFamily="2" charset="0"/>
              </a:rPr>
              <a:t> </a:t>
            </a:r>
            <a:r>
              <a:rPr lang="el-GR" sz="1550" b="1" dirty="0" err="1">
                <a:solidFill>
                  <a:srgbClr val="3A9B7A"/>
                </a:solidFill>
                <a:latin typeface="Roboto" panose="02000000000000000000" pitchFamily="2" charset="0"/>
                <a:ea typeface="Roboto" panose="02000000000000000000" pitchFamily="2" charset="0"/>
                <a:cs typeface="Roboto" panose="02000000000000000000" pitchFamily="2" charset="0"/>
              </a:rPr>
              <a:t>up</a:t>
            </a:r>
            <a:r>
              <a:rPr lang="el-GR" sz="1550" b="1" spc="5" dirty="0">
                <a:solidFill>
                  <a:srgbClr val="3A9B7A"/>
                </a:solidFill>
                <a:latin typeface="Roboto" panose="02000000000000000000" pitchFamily="2" charset="0"/>
                <a:ea typeface="Roboto" panose="02000000000000000000" pitchFamily="2" charset="0"/>
                <a:cs typeface="Roboto" panose="02000000000000000000" pitchFamily="2" charset="0"/>
              </a:rPr>
              <a:t> </a:t>
            </a:r>
            <a:r>
              <a:rPr lang="el-GR" sz="1550" b="1" dirty="0">
                <a:solidFill>
                  <a:srgbClr val="3A9B7A"/>
                </a:solidFill>
                <a:latin typeface="Roboto" panose="02000000000000000000" pitchFamily="2" charset="0"/>
                <a:ea typeface="Roboto" panose="02000000000000000000" pitchFamily="2" charset="0"/>
                <a:cs typeface="Roboto" panose="02000000000000000000" pitchFamily="2" charset="0"/>
              </a:rPr>
              <a:t>for</a:t>
            </a:r>
            <a:r>
              <a:rPr lang="el-GR" sz="1550" b="1" spc="5" dirty="0">
                <a:solidFill>
                  <a:srgbClr val="3A9B7A"/>
                </a:solidFill>
                <a:latin typeface="Roboto" panose="02000000000000000000" pitchFamily="2" charset="0"/>
                <a:ea typeface="Roboto" panose="02000000000000000000" pitchFamily="2" charset="0"/>
                <a:cs typeface="Roboto" panose="02000000000000000000" pitchFamily="2" charset="0"/>
              </a:rPr>
              <a:t> </a:t>
            </a:r>
            <a:r>
              <a:rPr lang="el-GR" sz="1550" b="1" dirty="0" err="1">
                <a:solidFill>
                  <a:srgbClr val="3A9B7A"/>
                </a:solidFill>
                <a:latin typeface="Roboto" panose="02000000000000000000" pitchFamily="2" charset="0"/>
                <a:ea typeface="Roboto" panose="02000000000000000000" pitchFamily="2" charset="0"/>
                <a:cs typeface="Roboto" panose="02000000000000000000" pitchFamily="2" charset="0"/>
              </a:rPr>
              <a:t>inclusion</a:t>
            </a:r>
            <a:r>
              <a:rPr lang="el-GR" sz="1550" b="1" dirty="0">
                <a:solidFill>
                  <a:srgbClr val="3A9B7A"/>
                </a:solidFill>
                <a:latin typeface="Roboto" panose="02000000000000000000" pitchFamily="2" charset="0"/>
                <a:ea typeface="Roboto" panose="02000000000000000000" pitchFamily="2" charset="0"/>
                <a:cs typeface="Roboto" panose="02000000000000000000" pitchFamily="2" charset="0"/>
              </a:rPr>
              <a:t>)</a:t>
            </a:r>
            <a:endParaRPr lang="el-GR" sz="1550" b="1" dirty="0">
              <a:latin typeface="Roboto" panose="02000000000000000000" pitchFamily="2" charset="0"/>
              <a:ea typeface="Roboto" panose="02000000000000000000" pitchFamily="2" charset="0"/>
              <a:cs typeface="Roboto" panose="02000000000000000000" pitchFamily="2" charset="0"/>
            </a:endParaRPr>
          </a:p>
          <a:p>
            <a:pPr marL="285750" indent="-285750">
              <a:spcBef>
                <a:spcPts val="30"/>
              </a:spcBef>
              <a:buClr>
                <a:srgbClr val="404040"/>
              </a:buClr>
              <a:buFont typeface="Wingdings" panose="05000000000000000000" pitchFamily="2" charset="2"/>
              <a:buChar char="ü"/>
            </a:pPr>
            <a:endParaRPr lang="el-GR" sz="1550" dirty="0">
              <a:latin typeface="Roboto" panose="02000000000000000000" pitchFamily="2" charset="0"/>
              <a:ea typeface="Roboto" panose="02000000000000000000" pitchFamily="2" charset="0"/>
              <a:cs typeface="Roboto" panose="02000000000000000000" pitchFamily="2" charset="0"/>
            </a:endParaRPr>
          </a:p>
          <a:p>
            <a:pPr marL="355600" indent="-342900">
              <a:buFont typeface="Wingdings" panose="05000000000000000000" pitchFamily="2" charset="2"/>
              <a:buChar char="ü"/>
              <a:tabLst>
                <a:tab pos="355600" algn="l"/>
              </a:tabLst>
            </a:pPr>
            <a:r>
              <a:rPr lang="el-GR" sz="1550" spc="-5" dirty="0">
                <a:latin typeface="Roboto" panose="02000000000000000000" pitchFamily="2" charset="0"/>
                <a:ea typeface="Roboto" panose="02000000000000000000" pitchFamily="2" charset="0"/>
                <a:cs typeface="Roboto" panose="02000000000000000000" pitchFamily="2" charset="0"/>
              </a:rPr>
              <a:t>τον</a:t>
            </a:r>
            <a:r>
              <a:rPr lang="el-GR" sz="1550" spc="-2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προϋπολογισμό</a:t>
            </a:r>
            <a:r>
              <a:rPr lang="el-GR" sz="1550" spc="-5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που</a:t>
            </a:r>
            <a:r>
              <a:rPr lang="el-GR" sz="1550" dirty="0">
                <a:latin typeface="Roboto" panose="02000000000000000000" pitchFamily="2" charset="0"/>
                <a:ea typeface="Roboto" panose="02000000000000000000" pitchFamily="2" charset="0"/>
                <a:cs typeface="Roboto" panose="02000000000000000000" pitchFamily="2" charset="0"/>
              </a:rPr>
              <a:t> διατίθεται</a:t>
            </a:r>
            <a:r>
              <a:rPr lang="el-GR" sz="1550" spc="2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ανά</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χώρα</a:t>
            </a:r>
            <a:r>
              <a:rPr lang="el-GR" sz="1550" dirty="0">
                <a:latin typeface="Roboto" panose="02000000000000000000" pitchFamily="2" charset="0"/>
                <a:ea typeface="Roboto" panose="02000000000000000000" pitchFamily="2" charset="0"/>
                <a:cs typeface="Roboto" panose="02000000000000000000" pitchFamily="2" charset="0"/>
              </a:rPr>
              <a:t> ή</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περιοχή</a:t>
            </a:r>
            <a:r>
              <a:rPr lang="el-GR" sz="1550" spc="-10" dirty="0">
                <a:latin typeface="Roboto" panose="02000000000000000000" pitchFamily="2" charset="0"/>
                <a:ea typeface="Roboto" panose="02000000000000000000" pitchFamily="2" charset="0"/>
                <a:cs typeface="Roboto" panose="02000000000000000000" pitchFamily="2" charset="0"/>
              </a:rPr>
              <a:t> και</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τη</a:t>
            </a:r>
            <a:r>
              <a:rPr lang="el-GR" sz="1550" dirty="0">
                <a:latin typeface="Roboto" panose="02000000000000000000" pitchFamily="2" charset="0"/>
                <a:ea typeface="Roboto" panose="02000000000000000000" pitchFamily="2" charset="0"/>
                <a:cs typeface="Roboto" panose="02000000000000000000" pitchFamily="2" charset="0"/>
              </a:rPr>
              <a:t> γεωγραφική</a:t>
            </a:r>
            <a:r>
              <a:rPr lang="el-GR" sz="1550" spc="-2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ισορροπία</a:t>
            </a:r>
            <a:r>
              <a:rPr lang="el-GR" sz="1550" spc="-2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σε </a:t>
            </a:r>
            <a:r>
              <a:rPr lang="el-GR" sz="1550" spc="5" dirty="0">
                <a:latin typeface="Roboto" panose="02000000000000000000" pitchFamily="2" charset="0"/>
                <a:ea typeface="Roboto" panose="02000000000000000000" pitchFamily="2" charset="0"/>
                <a:cs typeface="Roboto" panose="02000000000000000000" pitchFamily="2" charset="0"/>
              </a:rPr>
              <a:t>μια</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δεδομένη </a:t>
            </a:r>
            <a:r>
              <a:rPr lang="el-GR" sz="1550" spc="-5" dirty="0">
                <a:latin typeface="Roboto" panose="02000000000000000000" pitchFamily="2" charset="0"/>
                <a:ea typeface="Roboto" panose="02000000000000000000" pitchFamily="2" charset="0"/>
                <a:cs typeface="Roboto" panose="02000000000000000000" pitchFamily="2" charset="0"/>
              </a:rPr>
              <a:t>περιοχή</a:t>
            </a:r>
            <a:endParaRPr lang="el-GR" sz="1550" dirty="0">
              <a:latin typeface="Roboto" panose="02000000000000000000" pitchFamily="2" charset="0"/>
              <a:ea typeface="Roboto" panose="02000000000000000000" pitchFamily="2" charset="0"/>
              <a:cs typeface="Roboto" panose="02000000000000000000" pitchFamily="2" charset="0"/>
            </a:endParaRPr>
          </a:p>
          <a:p>
            <a:pPr marL="355600" marR="576580" indent="-342900">
              <a:spcBef>
                <a:spcPts val="1720"/>
              </a:spcBef>
              <a:buFont typeface="Wingdings" panose="05000000000000000000" pitchFamily="2" charset="2"/>
              <a:buChar char="ü"/>
              <a:tabLst>
                <a:tab pos="355600" algn="l"/>
                <a:tab pos="1818005" algn="l"/>
              </a:tabLst>
            </a:pPr>
            <a:r>
              <a:rPr lang="el-GR" sz="1550" spc="-5" dirty="0">
                <a:latin typeface="Roboto" panose="02000000000000000000" pitchFamily="2" charset="0"/>
                <a:ea typeface="Roboto" panose="02000000000000000000" pitchFamily="2" charset="0"/>
                <a:cs typeface="Roboto" panose="02000000000000000000" pitchFamily="2" charset="0"/>
              </a:rPr>
              <a:t>Ανεξάρτητα</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από</a:t>
            </a:r>
            <a:r>
              <a:rPr lang="el-GR" sz="155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τη</a:t>
            </a:r>
            <a:r>
              <a:rPr lang="el-GR" sz="155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βαθμολογία</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η </a:t>
            </a:r>
            <a:r>
              <a:rPr lang="el-GR" sz="1550" spc="-5" dirty="0">
                <a:latin typeface="Roboto" panose="02000000000000000000" pitchFamily="2" charset="0"/>
                <a:ea typeface="Roboto" panose="02000000000000000000" pitchFamily="2" charset="0"/>
                <a:cs typeface="Roboto" panose="02000000000000000000" pitchFamily="2" charset="0"/>
              </a:rPr>
              <a:t>ΕΥ </a:t>
            </a:r>
            <a:r>
              <a:rPr lang="el-GR" sz="1550" dirty="0">
                <a:latin typeface="Roboto" panose="02000000000000000000" pitchFamily="2" charset="0"/>
                <a:ea typeface="Roboto" panose="02000000000000000000" pitchFamily="2" charset="0"/>
                <a:cs typeface="Roboto" panose="02000000000000000000" pitchFamily="2" charset="0"/>
              </a:rPr>
              <a:t>μπορεί</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να</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δώσει</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προτεραιότητα</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σε</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ορισμένες</a:t>
            </a:r>
            <a:r>
              <a:rPr lang="el-GR" sz="1550" spc="-2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χώρες</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για</a:t>
            </a:r>
            <a:r>
              <a:rPr lang="el-GR" sz="1550" spc="-5" dirty="0">
                <a:latin typeface="Roboto" panose="02000000000000000000" pitchFamily="2" charset="0"/>
                <a:ea typeface="Roboto" panose="02000000000000000000" pitchFamily="2" charset="0"/>
                <a:cs typeface="Roboto" panose="02000000000000000000" pitchFamily="2" charset="0"/>
              </a:rPr>
              <a:t> τη </a:t>
            </a:r>
            <a:r>
              <a:rPr lang="el-GR" sz="1550" spc="-62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διασφάλιση </a:t>
            </a:r>
            <a:r>
              <a:rPr lang="el-GR" sz="1550" spc="-5" dirty="0">
                <a:latin typeface="Roboto" panose="02000000000000000000" pitchFamily="2" charset="0"/>
                <a:ea typeface="Roboto" panose="02000000000000000000" pitchFamily="2" charset="0"/>
                <a:cs typeface="Roboto" panose="02000000000000000000" pitchFamily="2" charset="0"/>
              </a:rPr>
              <a:t>της</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γεωγραφικής</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ισορροπίας</a:t>
            </a:r>
            <a:r>
              <a:rPr lang="el-GR" sz="1550" spc="-2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εντός</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μιας</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περιοχής,</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όπως</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ορίζεται</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από</a:t>
            </a:r>
            <a:r>
              <a:rPr lang="el-GR" sz="155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τους </a:t>
            </a:r>
            <a:r>
              <a:rPr lang="el-GR" sz="1550" u="heavy" dirty="0">
                <a:solidFill>
                  <a:srgbClr val="0000FF"/>
                </a:solidFill>
                <a:uFill>
                  <a:solidFill>
                    <a:srgbClr val="0000FF"/>
                  </a:solidFill>
                </a:uFill>
                <a:latin typeface="Roboto" panose="02000000000000000000" pitchFamily="2" charset="0"/>
                <a:ea typeface="Roboto" panose="02000000000000000000" pitchFamily="2" charset="0"/>
                <a:cs typeface="Roboto" panose="02000000000000000000" pitchFamily="2" charset="0"/>
                <a:hlinkClick r:id="rId4"/>
              </a:rPr>
              <a:t>γεωγραφικούς</a:t>
            </a:r>
            <a:r>
              <a:rPr lang="el-GR" sz="1550" u="heavy" spc="-40" dirty="0">
                <a:solidFill>
                  <a:srgbClr val="0000FF"/>
                </a:solidFill>
                <a:uFill>
                  <a:solidFill>
                    <a:srgbClr val="0000FF"/>
                  </a:solidFill>
                </a:uFill>
                <a:latin typeface="Roboto" panose="02000000000000000000" pitchFamily="2" charset="0"/>
                <a:ea typeface="Roboto" panose="02000000000000000000" pitchFamily="2" charset="0"/>
                <a:cs typeface="Roboto" panose="02000000000000000000" pitchFamily="2" charset="0"/>
                <a:hlinkClick r:id="rId4"/>
              </a:rPr>
              <a:t> </a:t>
            </a:r>
            <a:r>
              <a:rPr lang="el-GR" sz="1550" u="heavy" spc="-5" dirty="0">
                <a:solidFill>
                  <a:srgbClr val="0000FF"/>
                </a:solidFill>
                <a:uFill>
                  <a:solidFill>
                    <a:srgbClr val="0000FF"/>
                  </a:solidFill>
                </a:uFill>
                <a:latin typeface="Roboto" panose="02000000000000000000" pitchFamily="2" charset="0"/>
                <a:ea typeface="Roboto" panose="02000000000000000000" pitchFamily="2" charset="0"/>
                <a:cs typeface="Roboto" panose="02000000000000000000" pitchFamily="2" charset="0"/>
                <a:hlinkClick r:id="rId4"/>
              </a:rPr>
              <a:t>στόχους</a:t>
            </a:r>
            <a:r>
              <a:rPr lang="el-GR" sz="1550" u="heavy" spc="-5" dirty="0">
                <a:solidFill>
                  <a:srgbClr val="404040"/>
                </a:solidFill>
                <a:uFill>
                  <a:solidFill>
                    <a:srgbClr val="0000FF"/>
                  </a:solidFill>
                </a:uFill>
                <a:latin typeface="Roboto" panose="02000000000000000000" pitchFamily="2" charset="0"/>
                <a:ea typeface="Roboto" panose="02000000000000000000" pitchFamily="2" charset="0"/>
                <a:cs typeface="Roboto" panose="02000000000000000000" pitchFamily="2" charset="0"/>
                <a:hlinkClick r:id="rId4"/>
              </a:rPr>
              <a:t>.</a:t>
            </a:r>
            <a:endParaRPr lang="el-GR" sz="1550" dirty="0">
              <a:latin typeface="Roboto" panose="02000000000000000000" pitchFamily="2" charset="0"/>
              <a:ea typeface="Roboto" panose="02000000000000000000" pitchFamily="2" charset="0"/>
              <a:cs typeface="Roboto" panose="02000000000000000000" pitchFamily="2" charset="0"/>
            </a:endParaRPr>
          </a:p>
          <a:p>
            <a:pPr marL="378460" indent="-365760">
              <a:spcBef>
                <a:spcPts val="1080"/>
              </a:spcBef>
              <a:buFont typeface="Wingdings" panose="05000000000000000000" pitchFamily="2" charset="2"/>
              <a:buChar char="ü"/>
              <a:tabLst>
                <a:tab pos="377825" algn="l"/>
                <a:tab pos="378460" algn="l"/>
              </a:tabLst>
            </a:pPr>
            <a:r>
              <a:rPr lang="el-GR" sz="1550" dirty="0">
                <a:latin typeface="Roboto" panose="02000000000000000000" pitchFamily="2" charset="0"/>
                <a:ea typeface="Roboto" panose="02000000000000000000" pitchFamily="2" charset="0"/>
                <a:cs typeface="Roboto" panose="02000000000000000000" pitchFamily="2" charset="0"/>
              </a:rPr>
              <a:t>Η Εθνική</a:t>
            </a:r>
            <a:r>
              <a:rPr lang="el-GR" sz="1550" spc="-2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Υπηρεσία</a:t>
            </a:r>
            <a:r>
              <a:rPr lang="el-GR" sz="1550" dirty="0">
                <a:latin typeface="Roboto" panose="02000000000000000000" pitchFamily="2" charset="0"/>
                <a:ea typeface="Roboto" panose="02000000000000000000" pitchFamily="2" charset="0"/>
                <a:cs typeface="Roboto" panose="02000000000000000000" pitchFamily="2" charset="0"/>
              </a:rPr>
              <a:t> δεν</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είναι</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υποχρεωμένη </a:t>
            </a:r>
            <a:r>
              <a:rPr lang="el-GR" sz="1550" dirty="0">
                <a:latin typeface="Roboto" panose="02000000000000000000" pitchFamily="2" charset="0"/>
                <a:ea typeface="Roboto" panose="02000000000000000000" pitchFamily="2" charset="0"/>
                <a:cs typeface="Roboto" panose="02000000000000000000" pitchFamily="2" charset="0"/>
              </a:rPr>
              <a:t>να </a:t>
            </a:r>
            <a:r>
              <a:rPr lang="el-GR" sz="1550" spc="-5" dirty="0">
                <a:latin typeface="Roboto" panose="02000000000000000000" pitchFamily="2" charset="0"/>
                <a:ea typeface="Roboto" panose="02000000000000000000" pitchFamily="2" charset="0"/>
                <a:cs typeface="Roboto" panose="02000000000000000000" pitchFamily="2" charset="0"/>
              </a:rPr>
              <a:t>χρηματοδοτήσει</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όλες</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τις κινητικότητες γ</a:t>
            </a:r>
            <a:r>
              <a:rPr lang="el-GR" sz="1550" spc="10" dirty="0">
                <a:latin typeface="Roboto" panose="02000000000000000000" pitchFamily="2" charset="0"/>
                <a:ea typeface="Roboto" panose="02000000000000000000" pitchFamily="2" charset="0"/>
                <a:cs typeface="Roboto" panose="02000000000000000000" pitchFamily="2" charset="0"/>
              </a:rPr>
              <a:t>ι</a:t>
            </a:r>
            <a:r>
              <a:rPr lang="el-GR" sz="1550" dirty="0">
                <a:latin typeface="Roboto" panose="02000000000000000000" pitchFamily="2" charset="0"/>
                <a:ea typeface="Roboto" panose="02000000000000000000" pitchFamily="2" charset="0"/>
                <a:cs typeface="Roboto" panose="02000000000000000000" pitchFamily="2" charset="0"/>
              </a:rPr>
              <a:t>α</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μ</a:t>
            </a:r>
            <a:r>
              <a:rPr lang="el-GR" sz="1550" spc="10" dirty="0">
                <a:latin typeface="Roboto" panose="02000000000000000000" pitchFamily="2" charset="0"/>
                <a:ea typeface="Roboto" panose="02000000000000000000" pitchFamily="2" charset="0"/>
                <a:cs typeface="Roboto" panose="02000000000000000000" pitchFamily="2" charset="0"/>
              </a:rPr>
              <a:t>ι</a:t>
            </a:r>
            <a:r>
              <a:rPr lang="el-GR" sz="1550" dirty="0">
                <a:latin typeface="Roboto" panose="02000000000000000000" pitchFamily="2" charset="0"/>
                <a:ea typeface="Roboto" panose="02000000000000000000" pitchFamily="2" charset="0"/>
                <a:cs typeface="Roboto" panose="02000000000000000000" pitchFamily="2" charset="0"/>
              </a:rPr>
              <a:t>α</a:t>
            </a:r>
            <a:r>
              <a:rPr lang="el-GR" sz="1550" spc="-5"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σ</a:t>
            </a:r>
            <a:r>
              <a:rPr lang="el-GR" sz="1550" spc="-5" dirty="0">
                <a:latin typeface="Roboto" panose="02000000000000000000" pitchFamily="2" charset="0"/>
                <a:ea typeface="Roboto" panose="02000000000000000000" pitchFamily="2" charset="0"/>
                <a:cs typeface="Roboto" panose="02000000000000000000" pitchFamily="2" charset="0"/>
              </a:rPr>
              <a:t>υ</a:t>
            </a:r>
            <a:r>
              <a:rPr lang="el-GR" sz="1550" dirty="0">
                <a:latin typeface="Roboto" panose="02000000000000000000" pitchFamily="2" charset="0"/>
                <a:ea typeface="Roboto" panose="02000000000000000000" pitchFamily="2" charset="0"/>
                <a:cs typeface="Roboto" panose="02000000000000000000" pitchFamily="2" charset="0"/>
              </a:rPr>
              <a:t>γκεκ</a:t>
            </a:r>
            <a:r>
              <a:rPr lang="el-GR" sz="1550" spc="5" dirty="0">
                <a:latin typeface="Roboto" panose="02000000000000000000" pitchFamily="2" charset="0"/>
                <a:ea typeface="Roboto" panose="02000000000000000000" pitchFamily="2" charset="0"/>
                <a:cs typeface="Roboto" panose="02000000000000000000" pitchFamily="2" charset="0"/>
              </a:rPr>
              <a:t>ρι</a:t>
            </a:r>
            <a:r>
              <a:rPr lang="el-GR" sz="1550" dirty="0">
                <a:latin typeface="Roboto" panose="02000000000000000000" pitchFamily="2" charset="0"/>
                <a:ea typeface="Roboto" panose="02000000000000000000" pitchFamily="2" charset="0"/>
                <a:cs typeface="Roboto" panose="02000000000000000000" pitchFamily="2" charset="0"/>
              </a:rPr>
              <a:t>μένη</a:t>
            </a:r>
            <a:r>
              <a:rPr lang="el-GR" sz="1550" spc="-30" dirty="0">
                <a:latin typeface="Roboto" panose="02000000000000000000" pitchFamily="2" charset="0"/>
                <a:ea typeface="Roboto" panose="02000000000000000000" pitchFamily="2" charset="0"/>
                <a:cs typeface="Roboto" panose="02000000000000000000" pitchFamily="2" charset="0"/>
              </a:rPr>
              <a:t> </a:t>
            </a:r>
            <a:r>
              <a:rPr lang="el-GR" sz="1550" spc="-5" dirty="0">
                <a:latin typeface="Roboto" panose="02000000000000000000" pitchFamily="2" charset="0"/>
                <a:ea typeface="Roboto" panose="02000000000000000000" pitchFamily="2" charset="0"/>
                <a:cs typeface="Roboto" panose="02000000000000000000" pitchFamily="2" charset="0"/>
              </a:rPr>
              <a:t>τρ</a:t>
            </a:r>
            <a:r>
              <a:rPr lang="el-GR" sz="1550" spc="10" dirty="0">
                <a:latin typeface="Roboto" panose="02000000000000000000" pitchFamily="2" charset="0"/>
                <a:ea typeface="Roboto" panose="02000000000000000000" pitchFamily="2" charset="0"/>
                <a:cs typeface="Roboto" panose="02000000000000000000" pitchFamily="2" charset="0"/>
              </a:rPr>
              <a:t>ί</a:t>
            </a:r>
            <a:r>
              <a:rPr lang="el-GR" sz="1550" spc="-5" dirty="0">
                <a:latin typeface="Roboto" panose="02000000000000000000" pitchFamily="2" charset="0"/>
                <a:ea typeface="Roboto" panose="02000000000000000000" pitchFamily="2" charset="0"/>
                <a:cs typeface="Roboto" panose="02000000000000000000" pitchFamily="2" charset="0"/>
              </a:rPr>
              <a:t>τ</a:t>
            </a:r>
            <a:r>
              <a:rPr lang="el-GR" sz="1550" dirty="0">
                <a:latin typeface="Roboto" panose="02000000000000000000" pitchFamily="2" charset="0"/>
                <a:ea typeface="Roboto" panose="02000000000000000000" pitchFamily="2" charset="0"/>
                <a:cs typeface="Roboto" panose="02000000000000000000" pitchFamily="2" charset="0"/>
              </a:rPr>
              <a:t>η</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spc="-10" dirty="0">
                <a:latin typeface="Roboto" panose="02000000000000000000" pitchFamily="2" charset="0"/>
                <a:ea typeface="Roboto" panose="02000000000000000000" pitchFamily="2" charset="0"/>
                <a:cs typeface="Roboto" panose="02000000000000000000" pitchFamily="2" charset="0"/>
              </a:rPr>
              <a:t>χ</a:t>
            </a:r>
            <a:r>
              <a:rPr lang="el-GR" sz="1550" spc="-5" dirty="0">
                <a:latin typeface="Roboto" panose="02000000000000000000" pitchFamily="2" charset="0"/>
                <a:ea typeface="Roboto" panose="02000000000000000000" pitchFamily="2" charset="0"/>
                <a:cs typeface="Roboto" panose="02000000000000000000" pitchFamily="2" charset="0"/>
              </a:rPr>
              <a:t>ώρα</a:t>
            </a:r>
            <a:r>
              <a:rPr lang="el-GR" sz="1550" dirty="0">
                <a:latin typeface="Roboto" panose="02000000000000000000" pitchFamily="2" charset="0"/>
                <a:ea typeface="Roboto" panose="02000000000000000000" pitchFamily="2" charset="0"/>
                <a:cs typeface="Roboto" panose="02000000000000000000" pitchFamily="2" charset="0"/>
              </a:rPr>
              <a:t>,</a:t>
            </a:r>
            <a:r>
              <a:rPr lang="el-GR" sz="1550" spc="1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εάν </a:t>
            </a:r>
            <a:r>
              <a:rPr lang="el-GR" sz="1550" spc="-5" dirty="0">
                <a:latin typeface="Roboto" panose="02000000000000000000" pitchFamily="2" charset="0"/>
                <a:ea typeface="Roboto" panose="02000000000000000000" pitchFamily="2" charset="0"/>
                <a:cs typeface="Roboto" panose="02000000000000000000" pitchFamily="2" charset="0"/>
              </a:rPr>
              <a:t>τ</a:t>
            </a:r>
            <a:r>
              <a:rPr lang="el-GR" sz="1550" dirty="0">
                <a:latin typeface="Roboto" panose="02000000000000000000" pitchFamily="2" charset="0"/>
                <a:ea typeface="Roboto" panose="02000000000000000000" pitchFamily="2" charset="0"/>
                <a:cs typeface="Roboto" panose="02000000000000000000" pitchFamily="2" charset="0"/>
              </a:rPr>
              <a:t>ο</a:t>
            </a:r>
            <a:r>
              <a:rPr lang="el-GR" sz="1550" spc="-5" dirty="0">
                <a:latin typeface="Roboto" panose="02000000000000000000" pitchFamily="2" charset="0"/>
                <a:ea typeface="Roboto" panose="02000000000000000000" pitchFamily="2" charset="0"/>
                <a:cs typeface="Roboto" panose="02000000000000000000" pitchFamily="2" charset="0"/>
              </a:rPr>
              <a:t> α</a:t>
            </a:r>
            <a:r>
              <a:rPr lang="el-GR" sz="1550" spc="5" dirty="0">
                <a:latin typeface="Roboto" panose="02000000000000000000" pitchFamily="2" charset="0"/>
                <a:ea typeface="Roboto" panose="02000000000000000000" pitchFamily="2" charset="0"/>
                <a:cs typeface="Roboto" panose="02000000000000000000" pitchFamily="2" charset="0"/>
              </a:rPr>
              <a:t>ί</a:t>
            </a:r>
            <a:r>
              <a:rPr lang="el-GR" sz="1550" spc="-5" dirty="0">
                <a:latin typeface="Roboto" panose="02000000000000000000" pitchFamily="2" charset="0"/>
                <a:ea typeface="Roboto" panose="02000000000000000000" pitchFamily="2" charset="0"/>
                <a:cs typeface="Roboto" panose="02000000000000000000" pitchFamily="2" charset="0"/>
              </a:rPr>
              <a:t>τημ</a:t>
            </a:r>
            <a:r>
              <a:rPr lang="el-GR" sz="1550" dirty="0">
                <a:latin typeface="Roboto" panose="02000000000000000000" pitchFamily="2" charset="0"/>
                <a:ea typeface="Roboto" panose="02000000000000000000" pitchFamily="2" charset="0"/>
                <a:cs typeface="Roboto" panose="02000000000000000000" pitchFamily="2" charset="0"/>
              </a:rPr>
              <a:t>α κρ</a:t>
            </a:r>
            <a:r>
              <a:rPr lang="el-GR" sz="1550" spc="5" dirty="0">
                <a:latin typeface="Roboto" panose="02000000000000000000" pitchFamily="2" charset="0"/>
                <a:ea typeface="Roboto" panose="02000000000000000000" pitchFamily="2" charset="0"/>
                <a:cs typeface="Roboto" panose="02000000000000000000" pitchFamily="2" charset="0"/>
              </a:rPr>
              <a:t>ι</a:t>
            </a:r>
            <a:r>
              <a:rPr lang="el-GR" sz="1550" dirty="0">
                <a:latin typeface="Roboto" panose="02000000000000000000" pitchFamily="2" charset="0"/>
                <a:ea typeface="Roboto" panose="02000000000000000000" pitchFamily="2" charset="0"/>
                <a:cs typeface="Roboto" panose="02000000000000000000" pitchFamily="2" charset="0"/>
              </a:rPr>
              <a:t>θεί</a:t>
            </a:r>
            <a:r>
              <a:rPr lang="el-GR" sz="1550" spc="-5" dirty="0">
                <a:latin typeface="Roboto" panose="02000000000000000000" pitchFamily="2" charset="0"/>
                <a:ea typeface="Roboto" panose="02000000000000000000" pitchFamily="2" charset="0"/>
                <a:cs typeface="Roboto" panose="02000000000000000000" pitchFamily="2" charset="0"/>
              </a:rPr>
              <a:t> υ</a:t>
            </a:r>
            <a:r>
              <a:rPr lang="el-GR" sz="1550" spc="5" dirty="0">
                <a:latin typeface="Roboto" panose="02000000000000000000" pitchFamily="2" charset="0"/>
                <a:ea typeface="Roboto" panose="02000000000000000000" pitchFamily="2" charset="0"/>
                <a:cs typeface="Roboto" panose="02000000000000000000" pitchFamily="2" charset="0"/>
              </a:rPr>
              <a:t>π</a:t>
            </a:r>
            <a:r>
              <a:rPr lang="el-GR" sz="1550" dirty="0">
                <a:latin typeface="Roboto" panose="02000000000000000000" pitchFamily="2" charset="0"/>
                <a:ea typeface="Roboto" panose="02000000000000000000" pitchFamily="2" charset="0"/>
                <a:cs typeface="Roboto" panose="02000000000000000000" pitchFamily="2" charset="0"/>
              </a:rPr>
              <a:t>ερβολ</a:t>
            </a:r>
            <a:r>
              <a:rPr lang="el-GR" sz="1550" spc="5" dirty="0">
                <a:latin typeface="Roboto" panose="02000000000000000000" pitchFamily="2" charset="0"/>
                <a:ea typeface="Roboto" panose="02000000000000000000" pitchFamily="2" charset="0"/>
                <a:cs typeface="Roboto" panose="02000000000000000000" pitchFamily="2" charset="0"/>
              </a:rPr>
              <a:t>ι</a:t>
            </a:r>
            <a:r>
              <a:rPr lang="el-GR" sz="1550" dirty="0">
                <a:latin typeface="Roboto" panose="02000000000000000000" pitchFamily="2" charset="0"/>
                <a:ea typeface="Roboto" panose="02000000000000000000" pitchFamily="2" charset="0"/>
                <a:cs typeface="Roboto" panose="02000000000000000000" pitchFamily="2" charset="0"/>
              </a:rPr>
              <a:t>κό</a:t>
            </a:r>
            <a:r>
              <a:rPr lang="el-GR" sz="1550" spc="-35"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σε </a:t>
            </a:r>
            <a:r>
              <a:rPr lang="el-GR" sz="1550" spc="5" dirty="0">
                <a:latin typeface="Roboto" panose="02000000000000000000" pitchFamily="2" charset="0"/>
                <a:ea typeface="Roboto" panose="02000000000000000000" pitchFamily="2" charset="0"/>
                <a:cs typeface="Roboto" panose="02000000000000000000" pitchFamily="2" charset="0"/>
              </a:rPr>
              <a:t>σ</a:t>
            </a:r>
            <a:r>
              <a:rPr lang="el-GR" sz="1550" spc="-10" dirty="0">
                <a:latin typeface="Roboto" panose="02000000000000000000" pitchFamily="2" charset="0"/>
                <a:ea typeface="Roboto" panose="02000000000000000000" pitchFamily="2" charset="0"/>
                <a:cs typeface="Roboto" panose="02000000000000000000" pitchFamily="2" charset="0"/>
              </a:rPr>
              <a:t>χ</a:t>
            </a:r>
            <a:r>
              <a:rPr lang="el-GR" sz="1550" dirty="0">
                <a:latin typeface="Roboto" panose="02000000000000000000" pitchFamily="2" charset="0"/>
                <a:ea typeface="Roboto" panose="02000000000000000000" pitchFamily="2" charset="0"/>
                <a:cs typeface="Roboto" panose="02000000000000000000" pitchFamily="2" charset="0"/>
              </a:rPr>
              <a:t>έ</a:t>
            </a:r>
            <a:r>
              <a:rPr lang="el-GR" sz="1550" spc="5" dirty="0">
                <a:latin typeface="Roboto" panose="02000000000000000000" pitchFamily="2" charset="0"/>
                <a:ea typeface="Roboto" panose="02000000000000000000" pitchFamily="2" charset="0"/>
                <a:cs typeface="Roboto" panose="02000000000000000000" pitchFamily="2" charset="0"/>
              </a:rPr>
              <a:t>σ</a:t>
            </a:r>
            <a:r>
              <a:rPr lang="el-GR" sz="1550" dirty="0">
                <a:latin typeface="Roboto" panose="02000000000000000000" pitchFamily="2" charset="0"/>
                <a:ea typeface="Roboto" panose="02000000000000000000" pitchFamily="2" charset="0"/>
                <a:cs typeface="Roboto" panose="02000000000000000000" pitchFamily="2" charset="0"/>
              </a:rPr>
              <a:t>η</a:t>
            </a:r>
            <a:r>
              <a:rPr lang="el-GR" sz="1550" spc="10" dirty="0">
                <a:latin typeface="Roboto" panose="02000000000000000000" pitchFamily="2" charset="0"/>
                <a:ea typeface="Roboto" panose="02000000000000000000" pitchFamily="2" charset="0"/>
                <a:cs typeface="Roboto" panose="02000000000000000000" pitchFamily="2" charset="0"/>
              </a:rPr>
              <a:t> </a:t>
            </a:r>
            <a:r>
              <a:rPr lang="el-GR" sz="1550" dirty="0">
                <a:latin typeface="Roboto" panose="02000000000000000000" pitchFamily="2" charset="0"/>
                <a:ea typeface="Roboto" panose="02000000000000000000" pitchFamily="2" charset="0"/>
                <a:cs typeface="Roboto" panose="02000000000000000000" pitchFamily="2" charset="0"/>
              </a:rPr>
              <a:t>με </a:t>
            </a:r>
            <a:r>
              <a:rPr lang="el-GR" sz="1550" spc="-5" dirty="0">
                <a:latin typeface="Roboto" panose="02000000000000000000" pitchFamily="2" charset="0"/>
                <a:ea typeface="Roboto" panose="02000000000000000000" pitchFamily="2" charset="0"/>
                <a:cs typeface="Roboto" panose="02000000000000000000" pitchFamily="2" charset="0"/>
              </a:rPr>
              <a:t>το</a:t>
            </a:r>
            <a:r>
              <a:rPr lang="el-GR" sz="1550" dirty="0">
                <a:latin typeface="Roboto" panose="02000000000000000000" pitchFamily="2" charset="0"/>
                <a:ea typeface="Roboto" panose="02000000000000000000" pitchFamily="2" charset="0"/>
                <a:cs typeface="Roboto" panose="02000000000000000000" pitchFamily="2" charset="0"/>
              </a:rPr>
              <a:t>ν δ</a:t>
            </a:r>
            <a:r>
              <a:rPr lang="el-GR" sz="1550" spc="10" dirty="0">
                <a:latin typeface="Roboto" panose="02000000000000000000" pitchFamily="2" charset="0"/>
                <a:ea typeface="Roboto" panose="02000000000000000000" pitchFamily="2" charset="0"/>
                <a:cs typeface="Roboto" panose="02000000000000000000" pitchFamily="2" charset="0"/>
              </a:rPr>
              <a:t>ι</a:t>
            </a:r>
            <a:r>
              <a:rPr lang="el-GR" sz="1550" spc="-10" dirty="0">
                <a:latin typeface="Roboto" panose="02000000000000000000" pitchFamily="2" charset="0"/>
                <a:ea typeface="Roboto" panose="02000000000000000000" pitchFamily="2" charset="0"/>
                <a:cs typeface="Roboto" panose="02000000000000000000" pitchFamily="2" charset="0"/>
              </a:rPr>
              <a:t>α</a:t>
            </a:r>
            <a:r>
              <a:rPr lang="el-GR" sz="1550" dirty="0">
                <a:latin typeface="Roboto" panose="02000000000000000000" pitchFamily="2" charset="0"/>
                <a:ea typeface="Roboto" panose="02000000000000000000" pitchFamily="2" charset="0"/>
                <a:cs typeface="Roboto" panose="02000000000000000000" pitchFamily="2" charset="0"/>
              </a:rPr>
              <a:t>θέ</a:t>
            </a:r>
            <a:r>
              <a:rPr lang="el-GR" sz="1550" spc="5" dirty="0">
                <a:latin typeface="Roboto" panose="02000000000000000000" pitchFamily="2" charset="0"/>
                <a:ea typeface="Roboto" panose="02000000000000000000" pitchFamily="2" charset="0"/>
                <a:cs typeface="Roboto" panose="02000000000000000000" pitchFamily="2" charset="0"/>
              </a:rPr>
              <a:t>σι</a:t>
            </a:r>
            <a:r>
              <a:rPr lang="el-GR" sz="1550" dirty="0">
                <a:latin typeface="Roboto" panose="02000000000000000000" pitchFamily="2" charset="0"/>
                <a:ea typeface="Roboto" panose="02000000000000000000" pitchFamily="2" charset="0"/>
                <a:cs typeface="Roboto" panose="02000000000000000000" pitchFamily="2" charset="0"/>
              </a:rPr>
              <a:t>μο  προϋπολογισμό.</a:t>
            </a:r>
          </a:p>
        </p:txBody>
      </p:sp>
      <p:sp>
        <p:nvSpPr>
          <p:cNvPr id="10" name="TextBox 9">
            <a:extLst>
              <a:ext uri="{FF2B5EF4-FFF2-40B4-BE49-F238E27FC236}">
                <a16:creationId xmlns:a16="http://schemas.microsoft.com/office/drawing/2014/main" id="{D8924AE7-C3A1-F706-A0A2-B9BC69BDF67A}"/>
              </a:ext>
            </a:extLst>
          </p:cNvPr>
          <p:cNvSpPr txBox="1"/>
          <p:nvPr/>
        </p:nvSpPr>
        <p:spPr>
          <a:xfrm>
            <a:off x="827191" y="1981200"/>
            <a:ext cx="3184372" cy="2913618"/>
          </a:xfrm>
          <a:prstGeom prst="rect">
            <a:avLst/>
          </a:prstGeom>
          <a:solidFill>
            <a:schemeClr val="bg1">
              <a:lumMod val="95000"/>
            </a:schemeClr>
          </a:solidFill>
        </p:spPr>
        <p:txBody>
          <a:bodyPr wrap="square">
            <a:spAutoFit/>
          </a:bodyPr>
          <a:lstStyle/>
          <a:p>
            <a:pPr marL="38100" marR="0" lvl="0" algn="l" defTabSz="914400" rtl="0" eaLnBrk="1" fontAlgn="auto" latinLnBrk="0" hangingPunct="1">
              <a:lnSpc>
                <a:spcPct val="100000"/>
              </a:lnSpc>
              <a:spcBef>
                <a:spcPts val="1370"/>
              </a:spcBef>
              <a:spcAft>
                <a:spcPts val="0"/>
              </a:spcAft>
              <a:buClrTx/>
              <a:buSzTx/>
              <a:tabLst/>
              <a:defRPr/>
            </a:pPr>
            <a:r>
              <a:rPr kumimoji="0" lang="el-GR" sz="1600" b="1" i="0" u="none" strike="noStrike" kern="1200" cap="none" spc="0"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Για να ληφθούν υπόψη για χρηματοδότηση, οι προτάσεις θα πρέπει να:</a:t>
            </a:r>
          </a:p>
          <a:p>
            <a:pPr marL="323850" marR="0" lvl="0" indent="-285750" algn="l" defTabSz="914400" rtl="0" eaLnBrk="1" fontAlgn="auto" latinLnBrk="0" hangingPunct="1">
              <a:lnSpc>
                <a:spcPct val="100000"/>
              </a:lnSpc>
              <a:spcBef>
                <a:spcPts val="1370"/>
              </a:spcBef>
              <a:spcAft>
                <a:spcPts val="0"/>
              </a:spcAft>
              <a:buClrTx/>
              <a:buSzTx/>
              <a:buFont typeface="Wingdings" panose="05000000000000000000" pitchFamily="2" charset="2"/>
              <a:buChar char="q"/>
              <a:tabLst/>
              <a:defRPr/>
            </a:pPr>
            <a:r>
              <a:rPr kumimoji="0" lang="el-GR" sz="1600" i="0" u="none" strike="noStrike" kern="1200" cap="none" spc="0"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συγκεντρώσουν </a:t>
            </a:r>
            <a:r>
              <a:rPr kumimoji="0" lang="el-GR" sz="1600" b="1" i="0" u="none" strike="noStrike" kern="1200" cap="none" spc="0"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τουλάχιστον 60 βαθμούς στο σύνολο για κάθε αναφερόμενη περιφέρεια (</a:t>
            </a:r>
            <a:r>
              <a:rPr kumimoji="0" lang="el-GR" sz="1600" b="1" i="0" u="none" strike="noStrike" kern="1200" cap="none" spc="0" normalizeH="0" baseline="0" noProof="0" dirty="0" err="1">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region</a:t>
            </a:r>
            <a:r>
              <a:rPr kumimoji="0" lang="el-GR" sz="1600" b="1" i="0" u="none" strike="noStrike" kern="1200" cap="none" spc="0"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a:t>
            </a:r>
          </a:p>
          <a:p>
            <a:pPr marL="323850" marR="0" lvl="0" indent="-285750" algn="l" defTabSz="914400" rtl="0" eaLnBrk="1" fontAlgn="auto" latinLnBrk="0" hangingPunct="1">
              <a:lnSpc>
                <a:spcPct val="100000"/>
              </a:lnSpc>
              <a:spcBef>
                <a:spcPts val="1370"/>
              </a:spcBef>
              <a:spcAft>
                <a:spcPts val="0"/>
              </a:spcAft>
              <a:buClrTx/>
              <a:buSzTx/>
              <a:buFont typeface="Wingdings" panose="05000000000000000000" pitchFamily="2" charset="2"/>
              <a:buChar char="q"/>
              <a:tabLst/>
              <a:defRPr/>
            </a:pPr>
            <a:r>
              <a:rPr kumimoji="0" lang="el-GR" sz="1600" i="0" u="none" strike="noStrike" kern="1200" cap="none" spc="0"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και να πληρούν το </a:t>
            </a:r>
            <a:r>
              <a:rPr kumimoji="0" lang="el-GR" sz="1600" b="1" i="0" u="none" strike="noStrike" kern="1200" cap="none" spc="0" normalizeH="0" baseline="0" noProof="0" dirty="0">
                <a:ln>
                  <a:noFill/>
                </a:ln>
                <a:solidFill>
                  <a:srgbClr val="16A3B4"/>
                </a:solidFill>
                <a:effectLst/>
                <a:uLnTx/>
                <a:uFillTx/>
                <a:latin typeface="Roboto" panose="02000000000000000000" pitchFamily="2" charset="0"/>
                <a:ea typeface="Roboto" panose="02000000000000000000" pitchFamily="2" charset="0"/>
                <a:cs typeface="Roboto" panose="02000000000000000000" pitchFamily="2" charset="0"/>
              </a:rPr>
              <a:t>50% σε κάθε κριτήριο χορήγησης</a:t>
            </a:r>
          </a:p>
        </p:txBody>
      </p:sp>
    </p:spTree>
    <p:extLst>
      <p:ext uri="{BB962C8B-B14F-4D97-AF65-F5344CB8AC3E}">
        <p14:creationId xmlns:p14="http://schemas.microsoft.com/office/powerpoint/2010/main" val="417485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EB2F8-19D6-B8D5-90AB-3E5FFC39B95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0CD43F22-1C91-43C0-B690-BFF845478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16A3B4"/>
          </a:solidFill>
        </p:spPr>
      </p:pic>
      <p:sp>
        <p:nvSpPr>
          <p:cNvPr id="6" name="Title 1">
            <a:extLst>
              <a:ext uri="{FF2B5EF4-FFF2-40B4-BE49-F238E27FC236}">
                <a16:creationId xmlns:a16="http://schemas.microsoft.com/office/drawing/2014/main" id="{A2CA2311-64C9-841A-391D-D2F9FC0CD083}"/>
              </a:ext>
            </a:extLst>
          </p:cNvPr>
          <p:cNvSpPr>
            <a:spLocks noGrp="1"/>
          </p:cNvSpPr>
          <p:nvPr>
            <p:ph type="title"/>
          </p:nvPr>
        </p:nvSpPr>
        <p:spPr>
          <a:xfrm>
            <a:off x="914400" y="946765"/>
            <a:ext cx="6143146" cy="736958"/>
          </a:xfrm>
        </p:spPr>
        <p:txBody>
          <a:bodyPr>
            <a:noAutofit/>
          </a:bodyPr>
          <a:lstStyle/>
          <a:p>
            <a:r>
              <a:rPr lang="el-GR" sz="2500" b="1" dirty="0">
                <a:latin typeface="Roboto" panose="02000000000000000000" pitchFamily="2" charset="0"/>
                <a:ea typeface="Roboto" panose="02000000000000000000" pitchFamily="2" charset="0"/>
              </a:rPr>
              <a:t>Κριτήρια Χορήγησης ΚΑ1</a:t>
            </a:r>
            <a:r>
              <a:rPr lang="en-US" sz="2500" b="1" dirty="0">
                <a:latin typeface="Roboto" panose="02000000000000000000" pitchFamily="2" charset="0"/>
                <a:ea typeface="Roboto" panose="02000000000000000000" pitchFamily="2" charset="0"/>
              </a:rPr>
              <a:t>7</a:t>
            </a:r>
            <a:r>
              <a:rPr lang="el-GR" sz="2500" b="1" dirty="0">
                <a:latin typeface="Roboto" panose="02000000000000000000" pitchFamily="2" charset="0"/>
                <a:ea typeface="Roboto" panose="02000000000000000000" pitchFamily="2" charset="0"/>
              </a:rPr>
              <a:t>1</a:t>
            </a:r>
            <a:endParaRPr lang="en-CY" sz="2500" b="1" dirty="0">
              <a:latin typeface="Roboto" panose="02000000000000000000" pitchFamily="2" charset="0"/>
              <a:ea typeface="Roboto" panose="02000000000000000000" pitchFamily="2" charset="0"/>
            </a:endParaRPr>
          </a:p>
        </p:txBody>
      </p:sp>
      <p:graphicFrame>
        <p:nvGraphicFramePr>
          <p:cNvPr id="11" name="Diagram 10">
            <a:extLst>
              <a:ext uri="{FF2B5EF4-FFF2-40B4-BE49-F238E27FC236}">
                <a16:creationId xmlns:a16="http://schemas.microsoft.com/office/drawing/2014/main" id="{0E303756-0FCE-2D14-DEE6-0BF163917DCF}"/>
              </a:ext>
            </a:extLst>
          </p:cNvPr>
          <p:cNvGraphicFramePr/>
          <p:nvPr>
            <p:extLst>
              <p:ext uri="{D42A27DB-BD31-4B8C-83A1-F6EECF244321}">
                <p14:modId xmlns:p14="http://schemas.microsoft.com/office/powerpoint/2010/main" val="1289737487"/>
              </p:ext>
            </p:extLst>
          </p:nvPr>
        </p:nvGraphicFramePr>
        <p:xfrm>
          <a:off x="762000" y="2064808"/>
          <a:ext cx="108204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ED39E6E3-105A-77CB-6713-195C8EE0072A}"/>
              </a:ext>
            </a:extLst>
          </p:cNvPr>
          <p:cNvSpPr txBox="1"/>
          <p:nvPr/>
        </p:nvSpPr>
        <p:spPr>
          <a:xfrm>
            <a:off x="609600" y="1615121"/>
            <a:ext cx="3733800" cy="338554"/>
          </a:xfrm>
          <a:prstGeom prst="rect">
            <a:avLst/>
          </a:prstGeom>
          <a:noFill/>
          <a:ln>
            <a:solidFill>
              <a:schemeClr val="tx1"/>
            </a:solidFill>
          </a:ln>
        </p:spPr>
        <p:txBody>
          <a:bodyPr wrap="square" rtlCol="0">
            <a:spAutoFit/>
          </a:bodyPr>
          <a:lstStyle/>
          <a:p>
            <a:r>
              <a:rPr lang="el-GR" sz="1600" b="1" i="1" dirty="0"/>
              <a:t>Κριτήριο Χορήγησης σε επίπεδο σχεδίου</a:t>
            </a:r>
            <a:endParaRPr lang="en-US" sz="1600" b="1" i="1" dirty="0"/>
          </a:p>
        </p:txBody>
      </p:sp>
      <p:sp>
        <p:nvSpPr>
          <p:cNvPr id="13" name="TextBox 12">
            <a:extLst>
              <a:ext uri="{FF2B5EF4-FFF2-40B4-BE49-F238E27FC236}">
                <a16:creationId xmlns:a16="http://schemas.microsoft.com/office/drawing/2014/main" id="{CC64F865-9847-1FD7-60F6-1D43046310BD}"/>
              </a:ext>
            </a:extLst>
          </p:cNvPr>
          <p:cNvSpPr txBox="1"/>
          <p:nvPr/>
        </p:nvSpPr>
        <p:spPr>
          <a:xfrm>
            <a:off x="4501718" y="1637709"/>
            <a:ext cx="7080682" cy="338554"/>
          </a:xfrm>
          <a:prstGeom prst="rect">
            <a:avLst/>
          </a:prstGeom>
          <a:noFill/>
          <a:ln>
            <a:solidFill>
              <a:schemeClr val="tx1"/>
            </a:solidFill>
          </a:ln>
        </p:spPr>
        <p:txBody>
          <a:bodyPr wrap="square" rtlCol="0">
            <a:spAutoFit/>
          </a:bodyPr>
          <a:lstStyle/>
          <a:p>
            <a:pPr algn="ctr"/>
            <a:r>
              <a:rPr lang="el-GR" sz="1600" b="1" i="1" dirty="0"/>
              <a:t>Κριτήρια Χορήγησης σε περιφερειακό επίπεδο (ανά περιφερειακή σύμπραξη)</a:t>
            </a:r>
            <a:endParaRPr lang="en-US" sz="1600" b="1" i="1" dirty="0"/>
          </a:p>
        </p:txBody>
      </p:sp>
      <p:sp>
        <p:nvSpPr>
          <p:cNvPr id="14" name="TextBox 13">
            <a:extLst>
              <a:ext uri="{FF2B5EF4-FFF2-40B4-BE49-F238E27FC236}">
                <a16:creationId xmlns:a16="http://schemas.microsoft.com/office/drawing/2014/main" id="{4227B0BB-01E1-6D9B-5B8B-7C0AAB0C2850}"/>
              </a:ext>
            </a:extLst>
          </p:cNvPr>
          <p:cNvSpPr txBox="1"/>
          <p:nvPr/>
        </p:nvSpPr>
        <p:spPr>
          <a:xfrm>
            <a:off x="3390904" y="2094288"/>
            <a:ext cx="762000" cy="430887"/>
          </a:xfrm>
          <a:prstGeom prst="rect">
            <a:avLst/>
          </a:prstGeom>
          <a:noFill/>
        </p:spPr>
        <p:txBody>
          <a:bodyPr wrap="square" rtlCol="0">
            <a:spAutoFit/>
          </a:bodyPr>
          <a:lstStyle/>
          <a:p>
            <a:r>
              <a:rPr lang="el-GR" sz="2200" b="1" dirty="0">
                <a:ln w="0"/>
                <a:solidFill>
                  <a:srgbClr val="FFFF00"/>
                </a:solidFill>
                <a:effectLst>
                  <a:outerShdw blurRad="38100" dist="19050" dir="2700000" algn="tl" rotWithShape="0">
                    <a:schemeClr val="dk1">
                      <a:alpha val="40000"/>
                    </a:schemeClr>
                  </a:outerShdw>
                </a:effectLst>
              </a:rPr>
              <a:t>40%</a:t>
            </a:r>
            <a:endParaRPr lang="en-US" sz="2200" b="1" dirty="0">
              <a:ln w="0"/>
              <a:solidFill>
                <a:srgbClr val="FFFF00"/>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8AEC3953-5E22-F365-1087-AC47A9C78F67}"/>
              </a:ext>
            </a:extLst>
          </p:cNvPr>
          <p:cNvSpPr txBox="1"/>
          <p:nvPr/>
        </p:nvSpPr>
        <p:spPr>
          <a:xfrm>
            <a:off x="10972800" y="2159696"/>
            <a:ext cx="762000" cy="430887"/>
          </a:xfrm>
          <a:prstGeom prst="rect">
            <a:avLst/>
          </a:prstGeom>
          <a:noFill/>
        </p:spPr>
        <p:txBody>
          <a:bodyPr wrap="square" rtlCol="0">
            <a:spAutoFit/>
          </a:bodyPr>
          <a:lstStyle/>
          <a:p>
            <a:r>
              <a:rPr lang="el-GR" sz="2200" b="1" dirty="0">
                <a:ln w="0"/>
                <a:solidFill>
                  <a:srgbClr val="FFFF00"/>
                </a:solidFill>
                <a:effectLst>
                  <a:outerShdw blurRad="38100" dist="19050" dir="2700000" algn="tl" rotWithShape="0">
                    <a:schemeClr val="dk1">
                      <a:alpha val="40000"/>
                    </a:schemeClr>
                  </a:outerShdw>
                </a:effectLst>
              </a:rPr>
              <a:t>20%</a:t>
            </a:r>
            <a:endParaRPr lang="en-US" sz="2200" b="1" dirty="0">
              <a:ln w="0"/>
              <a:solidFill>
                <a:srgbClr val="FFFF00"/>
              </a:solidFill>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B518218F-5649-555A-45BB-2DEC65D8F3D9}"/>
              </a:ext>
            </a:extLst>
          </p:cNvPr>
          <p:cNvSpPr txBox="1"/>
          <p:nvPr/>
        </p:nvSpPr>
        <p:spPr>
          <a:xfrm>
            <a:off x="7162802" y="2161912"/>
            <a:ext cx="762000" cy="430887"/>
          </a:xfrm>
          <a:prstGeom prst="rect">
            <a:avLst/>
          </a:prstGeom>
          <a:noFill/>
        </p:spPr>
        <p:txBody>
          <a:bodyPr wrap="square" rtlCol="0">
            <a:spAutoFit/>
          </a:bodyPr>
          <a:lstStyle/>
          <a:p>
            <a:r>
              <a:rPr lang="el-GR" sz="2200" b="1" dirty="0">
                <a:ln w="0"/>
                <a:solidFill>
                  <a:srgbClr val="FFFF00"/>
                </a:solidFill>
                <a:effectLst>
                  <a:outerShdw blurRad="38100" dist="19050" dir="2700000" algn="tl" rotWithShape="0">
                    <a:schemeClr val="dk1">
                      <a:alpha val="40000"/>
                    </a:schemeClr>
                  </a:outerShdw>
                </a:effectLst>
              </a:rPr>
              <a:t>40%</a:t>
            </a:r>
            <a:endParaRPr lang="en-US" sz="2200" b="1"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82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C5B-35C8-91C8-71AD-06829DA5E15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D757EE0-C16A-F1EC-F5B9-8DB2EFF613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D5F20B7F-B808-BCC8-64B5-BEECFBB9C0A4}"/>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l-GR"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
        <p:nvSpPr>
          <p:cNvPr id="6" name="TextBox 5">
            <a:extLst>
              <a:ext uri="{FF2B5EF4-FFF2-40B4-BE49-F238E27FC236}">
                <a16:creationId xmlns:a16="http://schemas.microsoft.com/office/drawing/2014/main" id="{551BD9F0-5FEC-5753-CA74-48D8793C38F9}"/>
              </a:ext>
            </a:extLst>
          </p:cNvPr>
          <p:cNvSpPr txBox="1"/>
          <p:nvPr/>
        </p:nvSpPr>
        <p:spPr>
          <a:xfrm>
            <a:off x="2595946" y="1634950"/>
            <a:ext cx="7000108" cy="2660825"/>
          </a:xfrm>
          <a:prstGeom prst="rect">
            <a:avLst/>
          </a:prstGeom>
          <a:solidFill>
            <a:srgbClr val="9D73B5"/>
          </a:solid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lang="en-US" sz="3600" b="1" dirty="0">
                <a:solidFill>
                  <a:prstClr val="white"/>
                </a:solidFill>
                <a:latin typeface="Roboto" panose="02000000000000000000" pitchFamily="2" charset="0"/>
                <a:ea typeface="Roboto" panose="02000000000000000000" pitchFamily="2" charset="0"/>
              </a:rPr>
              <a:t>4</a:t>
            </a: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lang="el-GR" sz="3600" b="1" dirty="0">
                <a:solidFill>
                  <a:prstClr val="white"/>
                </a:solidFill>
                <a:latin typeface="Roboto" panose="02000000000000000000" pitchFamily="2" charset="0"/>
                <a:ea typeface="Roboto" panose="02000000000000000000" pitchFamily="2" charset="0"/>
              </a:rPr>
              <a:t>Χρηματοδότηση </a:t>
            </a:r>
          </a:p>
          <a:p>
            <a:pPr marL="0" marR="0" lvl="0" indent="0" algn="ctr" defTabSz="933450" rtl="0" eaLnBrk="1" fontAlgn="auto" latinLnBrk="0" hangingPunct="1">
              <a:lnSpc>
                <a:spcPct val="90000"/>
              </a:lnSpc>
              <a:spcBef>
                <a:spcPct val="0"/>
              </a:spcBef>
              <a:spcAft>
                <a:spcPct val="35000"/>
              </a:spcAft>
              <a:buClrTx/>
              <a:buSzTx/>
              <a:buFontTx/>
              <a:buNone/>
              <a:tabLst/>
              <a:defRPr/>
            </a:pPr>
            <a:r>
              <a:rPr lang="el-GR" sz="3600" b="1" dirty="0">
                <a:solidFill>
                  <a:prstClr val="white"/>
                </a:solidFill>
                <a:latin typeface="Roboto" panose="02000000000000000000" pitchFamily="2" charset="0"/>
                <a:ea typeface="Roboto" panose="02000000000000000000" pitchFamily="2" charset="0"/>
              </a:rPr>
              <a:t>ΚΑ131 - </a:t>
            </a: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ΚΑ171</a:t>
            </a:r>
          </a:p>
        </p:txBody>
      </p:sp>
    </p:spTree>
    <p:extLst>
      <p:ext uri="{BB962C8B-B14F-4D97-AF65-F5344CB8AC3E}">
        <p14:creationId xmlns:p14="http://schemas.microsoft.com/office/powerpoint/2010/main" val="470329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BECB-31DD-6568-4DB1-CFAF7426FD53}"/>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02315D7E-A04E-288C-2222-56B6159C4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308074B-56EB-2E2E-32F9-427FA3EA18CD}"/>
              </a:ext>
            </a:extLst>
          </p:cNvPr>
          <p:cNvSpPr>
            <a:spLocks noGrp="1"/>
          </p:cNvSpPr>
          <p:nvPr>
            <p:ph type="title"/>
          </p:nvPr>
        </p:nvSpPr>
        <p:spPr>
          <a:xfrm>
            <a:off x="862782" y="2870808"/>
            <a:ext cx="3434899" cy="736958"/>
          </a:xfrm>
        </p:spPr>
        <p:txBody>
          <a:bodyPr>
            <a:noAutofit/>
          </a:bodyPr>
          <a:lstStyle/>
          <a:p>
            <a:r>
              <a:rPr lang="el-GR" sz="2600" b="1" dirty="0">
                <a:latin typeface="Roboto" panose="02000000000000000000" pitchFamily="2" charset="0"/>
                <a:ea typeface="Roboto" panose="02000000000000000000" pitchFamily="2" charset="0"/>
              </a:rPr>
              <a:t>Κατηγορίες Προϋπολογισμού</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7AF38C9A-E912-8212-1579-C7AA572BE89D}"/>
              </a:ext>
            </a:extLst>
          </p:cNvPr>
          <p:cNvSpPr/>
          <p:nvPr/>
        </p:nvSpPr>
        <p:spPr>
          <a:xfrm flipH="1">
            <a:off x="4361688" y="1234440"/>
            <a:ext cx="45719" cy="44622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6">
            <a:extLst>
              <a:ext uri="{FF2B5EF4-FFF2-40B4-BE49-F238E27FC236}">
                <a16:creationId xmlns:a16="http://schemas.microsoft.com/office/drawing/2014/main" id="{47303845-5D22-DB97-793D-E6ECFBE362B5}"/>
              </a:ext>
            </a:extLst>
          </p:cNvPr>
          <p:cNvSpPr txBox="1"/>
          <p:nvPr/>
        </p:nvSpPr>
        <p:spPr>
          <a:xfrm>
            <a:off x="4655061" y="867593"/>
            <a:ext cx="6259068" cy="5480346"/>
          </a:xfrm>
          <a:prstGeom prst="rect">
            <a:avLst/>
          </a:prstGeom>
        </p:spPr>
        <p:txBody>
          <a:bodyPr vert="horz" wrap="square" lIns="0" tIns="47625" rIns="0" bIns="0" rtlCol="0">
            <a:spAutoFit/>
          </a:bodyPr>
          <a:lstStyle/>
          <a:p>
            <a:pPr marL="12700" marR="0" lvl="0" indent="0" algn="l" defTabSz="914400" rtl="0" eaLnBrk="1" fontAlgn="auto" latinLnBrk="0" hangingPunct="1">
              <a:lnSpc>
                <a:spcPct val="100000"/>
              </a:lnSpc>
              <a:spcBef>
                <a:spcPts val="375"/>
              </a:spcBef>
              <a:spcAft>
                <a:spcPts val="0"/>
              </a:spcAft>
              <a:buClrTx/>
              <a:buSzTx/>
              <a:buFontTx/>
              <a:buNone/>
              <a:tabLst/>
              <a:defRPr/>
            </a:pPr>
            <a:r>
              <a:rPr kumimoji="0" lang="el-GR"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Αποζημίωση στη βάση</a:t>
            </a:r>
            <a:r>
              <a:rPr kumimoji="0" lang="el-GR" b="1" i="0" u="none" strike="noStrike" kern="1200" cap="none" spc="-1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5" normalizeH="0" baseline="0" noProof="0" dirty="0" err="1">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μοναδιαίου</a:t>
            </a:r>
            <a:r>
              <a:rPr kumimoji="0" lang="el-GR" b="1" i="0" u="none" strike="noStrike" kern="1200" cap="none" spc="-3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κόστους/</a:t>
            </a:r>
            <a:r>
              <a:rPr kumimoji="0" lang="en-US"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Unit</a:t>
            </a:r>
            <a:r>
              <a:rPr kumimoji="0" lang="en-US" b="1" i="0" u="none" strike="noStrike" kern="1200" cap="none" spc="-6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Cost:</a:t>
            </a:r>
            <a:endPar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55600" marR="0" lvl="0" indent="-342900" algn="l" defTabSz="914400" rtl="0" eaLnBrk="1" fontAlgn="auto" latinLnBrk="0" hangingPunct="1">
              <a:lnSpc>
                <a:spcPct val="100000"/>
              </a:lnSpc>
              <a:spcBef>
                <a:spcPts val="275"/>
              </a:spcBef>
              <a:spcAft>
                <a:spcPts val="0"/>
              </a:spcAft>
              <a:buClrTx/>
              <a:buSzTx/>
              <a:buFont typeface="Wingdings" panose="05000000000000000000" pitchFamily="2" charset="2"/>
              <a:buChar char="ü"/>
              <a:tabLst>
                <a:tab pos="240665" algn="l"/>
                <a:tab pos="241300" algn="l"/>
              </a:tabLst>
              <a:defRPr/>
            </a:pP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Οργανωτικά έξοδα </a:t>
            </a:r>
            <a:r>
              <a:rPr kumimoji="0" lang="el-GR"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GB"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Mobility </a:t>
            </a:r>
            <a:r>
              <a:rPr kumimoji="0" lang="en-US"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OS – Organizational Support)</a:t>
            </a:r>
            <a:endParaRPr kumimoji="0" lang="en-US"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55600" marR="890905" lvl="0" indent="-342900" algn="l" defTabSz="914400" rtl="0" eaLnBrk="1" fontAlgn="auto" latinLnBrk="0" hangingPunct="1">
              <a:lnSpc>
                <a:spcPct val="70000"/>
              </a:lnSpc>
              <a:spcBef>
                <a:spcPts val="994"/>
              </a:spcBef>
              <a:spcAft>
                <a:spcPts val="0"/>
              </a:spcAft>
              <a:buClrTx/>
              <a:buSzTx/>
              <a:buFont typeface="Wingdings" panose="05000000000000000000" pitchFamily="2" charset="2"/>
              <a:buChar char="ü"/>
              <a:tabLst>
                <a:tab pos="240665" algn="l"/>
                <a:tab pos="241300" algn="l"/>
              </a:tabLst>
              <a:defRPr/>
            </a:pP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Οργανωτικά</a:t>
            </a:r>
            <a:r>
              <a:rPr kumimoji="0" lang="el-GR" b="0" i="0" u="none" strike="noStrike" kern="1200" cap="none" spc="-5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έξοδα</a:t>
            </a:r>
            <a:r>
              <a:rPr kumimoji="0" lang="el-GR" b="0" i="0" u="none" strike="noStrike" kern="1200" cap="none" spc="-4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Μικτών</a:t>
            </a:r>
            <a:r>
              <a:rPr kumimoji="0" lang="el-GR"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εντατικών </a:t>
            </a:r>
            <a:r>
              <a:rPr kumimoji="0" lang="el-GR" b="0" i="0" u="none" strike="noStrike" kern="1200" cap="none" spc="-44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προγραμμάτων</a:t>
            </a:r>
            <a:r>
              <a:rPr kumimoji="0" lang="el-GR" b="0"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BIP OS) </a:t>
            </a:r>
            <a:r>
              <a:rPr kumimoji="0" lang="en-GB"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dirty="0">
                <a:solidFill>
                  <a:prstClr val="black"/>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el-GR"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ΜΟΝΟ ΓΙΑ ΚΑ131</a:t>
            </a:r>
            <a:endParaRPr kumimoji="0" lang="en-US"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a:p>
            <a:pPr marL="355600" marR="0" lvl="0" indent="-342900" algn="l" defTabSz="914400" rtl="0" eaLnBrk="1" fontAlgn="auto" latinLnBrk="0" hangingPunct="1">
              <a:lnSpc>
                <a:spcPts val="2039"/>
              </a:lnSpc>
              <a:spcBef>
                <a:spcPts val="290"/>
              </a:spcBef>
              <a:spcAft>
                <a:spcPts val="0"/>
              </a:spcAft>
              <a:buClrTx/>
              <a:buSzTx/>
              <a:buFont typeface="Wingdings" panose="05000000000000000000" pitchFamily="2" charset="2"/>
              <a:buChar char="ü"/>
              <a:tabLst>
                <a:tab pos="240665" algn="l"/>
                <a:tab pos="241300" algn="l"/>
              </a:tabLst>
              <a:defRPr/>
            </a:pP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Ατομική</a:t>
            </a:r>
            <a:r>
              <a:rPr kumimoji="0" lang="el-GR" b="0" i="0" u="none" strike="noStrike" kern="1200" cap="none" spc="-3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υποστήριξη</a:t>
            </a:r>
            <a:r>
              <a:rPr kumimoji="0" lang="el-GR" b="0" i="0" u="none" strike="noStrike" kern="1200" cap="none" spc="-3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Individual</a:t>
            </a:r>
            <a:r>
              <a:rPr kumimoji="0" lang="en-US" b="1" i="0" u="none" strike="noStrike" kern="1200" cap="none" spc="-1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Support)</a:t>
            </a:r>
            <a:endPar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endParaRPr>
          </a:p>
          <a:p>
            <a:pPr marL="355600" marR="0" lvl="0" indent="-342900" algn="l" defTabSz="914400" rtl="0" eaLnBrk="1" fontAlgn="auto" latinLnBrk="0" hangingPunct="1">
              <a:lnSpc>
                <a:spcPts val="2039"/>
              </a:lnSpc>
              <a:spcBef>
                <a:spcPts val="290"/>
              </a:spcBef>
              <a:spcAft>
                <a:spcPts val="0"/>
              </a:spcAft>
              <a:buClrTx/>
              <a:buSzTx/>
              <a:buFont typeface="Wingdings" panose="05000000000000000000" pitchFamily="2" charset="2"/>
              <a:buChar char="ü"/>
              <a:tabLst>
                <a:tab pos="240665" algn="l"/>
                <a:tab pos="241300" algn="l"/>
              </a:tabLst>
              <a:defRPr/>
            </a:pP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Υποστήριξη</a:t>
            </a:r>
            <a:r>
              <a:rPr kumimoji="0" lang="el-GR" b="0" i="0" u="none" strike="noStrike" kern="1200" cap="none" spc="-3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ταξιδιού</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3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b="1" i="0" u="none" strike="noStrike" kern="1200" cap="none" spc="-3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Travel</a:t>
            </a:r>
            <a:r>
              <a:rPr kumimoji="0" lang="en-US" b="1" i="0" u="none" strike="noStrike" kern="1200" cap="none" spc="1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Support)</a:t>
            </a:r>
            <a:r>
              <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hlinkClick r:id="rId4"/>
              </a:rPr>
              <a:t>Erasmus </a:t>
            </a:r>
            <a:r>
              <a:rPr kumimoji="0" lang="en-US" b="1" i="0" u="none" strike="noStrike" kern="1200" cap="none" spc="-434"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hlinkClick r:id="rId4"/>
              </a:rPr>
              <a:t> </a:t>
            </a:r>
            <a:r>
              <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hlinkClick r:id="rId4"/>
              </a:rPr>
              <a:t>Distance</a:t>
            </a:r>
            <a:r>
              <a:rPr kumimoji="0" lang="en-US"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hlinkClick r:id="rId4"/>
              </a:rPr>
              <a:t> </a:t>
            </a:r>
            <a:r>
              <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hlinkClick r:id="rId4"/>
              </a:rPr>
              <a:t>Calculator</a:t>
            </a:r>
            <a:endParaRPr kumimoji="0" lang="en-US"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55600" marR="0" lvl="0" indent="-342900" algn="l" defTabSz="914400" rtl="0" eaLnBrk="1" fontAlgn="auto" latinLnBrk="0" hangingPunct="1">
              <a:lnSpc>
                <a:spcPts val="2039"/>
              </a:lnSpc>
              <a:spcBef>
                <a:spcPts val="275"/>
              </a:spcBef>
              <a:spcAft>
                <a:spcPts val="0"/>
              </a:spcAft>
              <a:buClrTx/>
              <a:buSzTx/>
              <a:buFont typeface="Wingdings" panose="05000000000000000000" pitchFamily="2" charset="2"/>
              <a:buChar char="ü"/>
              <a:tabLst>
                <a:tab pos="240665" algn="l"/>
                <a:tab pos="241300" algn="l"/>
              </a:tabLst>
              <a:defRPr/>
            </a:pP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Υποστήριξη</a:t>
            </a:r>
            <a:r>
              <a:rPr kumimoji="0" lang="el-GR" b="0"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ένταξης</a:t>
            </a:r>
            <a:r>
              <a:rPr kumimoji="0" lang="el-GR" b="0" i="0" u="none" strike="noStrike" kern="1200" cap="none" spc="-2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για</a:t>
            </a:r>
            <a:r>
              <a:rPr kumimoji="0" lang="el-GR" b="0" i="0" u="none" strike="noStrike" kern="1200" cap="none" spc="-3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οργανισμούς</a:t>
            </a:r>
            <a:r>
              <a:rPr kumimoji="0" lang="el-GR" b="0" i="0" u="none" strike="noStrike" kern="1200" cap="none" spc="-2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Inclusion</a:t>
            </a:r>
            <a:r>
              <a:rPr kumimoji="0" lang="en-US"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Support</a:t>
            </a:r>
            <a:r>
              <a:rPr kumimoji="0" lang="en-US" b="1" i="0" u="none" strike="noStrike" kern="1200" cap="none" spc="-4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1" i="0" u="none" strike="noStrike" kern="1200" cap="none" spc="-1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for</a:t>
            </a:r>
            <a:r>
              <a:rPr kumimoji="0" lang="en-US" b="1" i="0" u="none" strike="noStrike" kern="1200" cap="none" spc="-3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Organizations)</a:t>
            </a:r>
          </a:p>
          <a:p>
            <a:pPr marL="241300" marR="0" lvl="0" indent="0" algn="l" defTabSz="914400" rtl="0" eaLnBrk="1" fontAlgn="auto" latinLnBrk="0" hangingPunct="1">
              <a:lnSpc>
                <a:spcPts val="2039"/>
              </a:lnSpc>
              <a:spcBef>
                <a:spcPts val="0"/>
              </a:spcBef>
              <a:spcAft>
                <a:spcPts val="0"/>
              </a:spcAft>
              <a:buClrTx/>
              <a:buSzTx/>
              <a:buFontTx/>
              <a:buNone/>
              <a:tabLst/>
              <a:defRPr/>
            </a:pPr>
            <a:endParaRPr kumimoji="0" lang="en-US" b="1" i="0" u="none" strike="noStrike" kern="1200" cap="none" spc="-1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l" defTabSz="914400" rtl="0" eaLnBrk="1" fontAlgn="auto" latinLnBrk="0" hangingPunct="1">
              <a:lnSpc>
                <a:spcPct val="100000"/>
              </a:lnSpc>
              <a:spcBef>
                <a:spcPts val="370"/>
              </a:spcBef>
              <a:spcAft>
                <a:spcPts val="0"/>
              </a:spcAft>
              <a:buClrTx/>
              <a:buSzTx/>
              <a:buFontTx/>
              <a:buNone/>
              <a:tabLst/>
              <a:defRPr/>
            </a:pPr>
            <a:r>
              <a:rPr kumimoji="0" lang="el-GR"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Σε</a:t>
            </a:r>
            <a:r>
              <a:rPr kumimoji="0" lang="el-GR" b="1" i="0" u="none" strike="noStrike" kern="1200" cap="none" spc="-4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Πραγματικό</a:t>
            </a:r>
            <a:r>
              <a:rPr kumimoji="0" lang="el-GR" b="1" i="0" u="none" strike="noStrike" kern="1200" cap="none" spc="-4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κόστος:</a:t>
            </a:r>
            <a:endPar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55600" marR="5080" indent="-342900">
              <a:lnSpc>
                <a:spcPct val="70000"/>
              </a:lnSpc>
              <a:spcBef>
                <a:spcPts val="994"/>
              </a:spcBef>
              <a:buFont typeface="Wingdings" panose="05000000000000000000" pitchFamily="2" charset="2"/>
              <a:buChar char="ü"/>
              <a:tabLst>
                <a:tab pos="240665" algn="l"/>
                <a:tab pos="241300" algn="l"/>
              </a:tabLst>
            </a:pP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Έκτακτες </a:t>
            </a:r>
            <a:r>
              <a:rPr kumimoji="0" lang="el-GR"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δαπάνες</a:t>
            </a:r>
            <a:r>
              <a:rPr kumimoji="0" lang="en-US"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για ακριβούς Ταξιδιωτικούς προορισμούς </a:t>
            </a:r>
            <a:r>
              <a:rPr kumimoji="0" lang="el-GR"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Exceptional Costs</a:t>
            </a:r>
            <a:r>
              <a:rPr kumimoji="0" lang="el-GR"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lang="en-US" b="1" spc="-5" dirty="0">
                <a:solidFill>
                  <a:srgbClr val="44536A"/>
                </a:solidFill>
                <a:latin typeface="Roboto" panose="02000000000000000000" pitchFamily="2" charset="0"/>
                <a:ea typeface="Roboto" panose="02000000000000000000" pitchFamily="2" charset="0"/>
                <a:cs typeface="Roboto" panose="02000000000000000000" pitchFamily="2" charset="0"/>
              </a:rPr>
              <a:t>for expensive travel</a:t>
            </a:r>
            <a:r>
              <a:rPr kumimoji="0" lang="en-US"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80% </a:t>
            </a:r>
            <a:r>
              <a:rPr kumimoji="0" lang="el-GR"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των </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επιλέξιμων πραγματικών </a:t>
            </a:r>
            <a:r>
              <a:rPr kumimoji="0" lang="el-GR"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δαπανών - </a:t>
            </a:r>
            <a:r>
              <a:rPr lang="el-GR" b="1"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ΜΟΝΟ ΓΙΑ ΚΑ131</a:t>
            </a:r>
            <a:endParaRPr kumimoji="0" lang="el-GR"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55600" marR="5080" lvl="0" indent="-342900" algn="l" defTabSz="914400" rtl="0" eaLnBrk="1" fontAlgn="auto" latinLnBrk="0" hangingPunct="1">
              <a:lnSpc>
                <a:spcPct val="70000"/>
              </a:lnSpc>
              <a:spcBef>
                <a:spcPts val="994"/>
              </a:spcBef>
              <a:spcAft>
                <a:spcPts val="0"/>
              </a:spcAft>
              <a:buClrTx/>
              <a:buSzTx/>
              <a:buFont typeface="Wingdings" panose="05000000000000000000" pitchFamily="2" charset="2"/>
              <a:buChar char="ü"/>
              <a:tabLst>
                <a:tab pos="240665" algn="l"/>
                <a:tab pos="241300" algn="l"/>
              </a:tabLst>
              <a:defRPr/>
            </a:pP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Υποστήριξη</a:t>
            </a:r>
            <a:r>
              <a:rPr kumimoji="0" lang="el-GR" b="0" i="0" u="none" strike="noStrike" kern="1200" cap="none" spc="-4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συμπερίληψης</a:t>
            </a:r>
            <a:r>
              <a:rPr kumimoji="0" lang="el-GR" b="0" i="0" u="none" strike="noStrike" kern="1200" cap="none" spc="-3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για</a:t>
            </a:r>
            <a:r>
              <a:rPr kumimoji="0" lang="el-GR"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συμμετέχοντες</a:t>
            </a:r>
            <a:r>
              <a:rPr kumimoji="0" lang="en-GB"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με λιγότερες ευκαιρίες και τους συνοδούς τους </a:t>
            </a:r>
            <a:r>
              <a:rPr kumimoji="0" lang="el-GR"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b="1" i="0" u="none" strike="noStrike" kern="1200" cap="none" spc="-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Inclusion</a:t>
            </a:r>
            <a:r>
              <a:rPr kumimoji="0" lang="en-US" b="1" i="0" u="none" strike="noStrike" kern="1200" cap="none" spc="-5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1" i="0" u="none" strike="noStrike" kern="1200" cap="none" spc="0"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Support for Participants):</a:t>
            </a:r>
            <a:r>
              <a:rPr kumimoji="0" lang="en-US" b="1" i="0" u="none" strike="noStrike" kern="1200" cap="none" spc="-15" normalizeH="0" baseline="0" noProof="0" dirty="0">
                <a:ln>
                  <a:noFill/>
                </a:ln>
                <a:solidFill>
                  <a:srgbClr val="44536A"/>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100% </a:t>
            </a:r>
            <a:r>
              <a:rPr kumimoji="0" lang="el-GR"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των επιλέξιμων πραγματικών δαπανών</a:t>
            </a:r>
          </a:p>
          <a:p>
            <a:pPr marL="241300" marR="0" lvl="0" indent="0" algn="l" defTabSz="914400" rtl="0" eaLnBrk="1" fontAlgn="auto" latinLnBrk="0" hangingPunct="1">
              <a:lnSpc>
                <a:spcPts val="2039"/>
              </a:lnSpc>
              <a:spcBef>
                <a:spcPts val="0"/>
              </a:spcBef>
              <a:spcAft>
                <a:spcPts val="0"/>
              </a:spcAft>
              <a:buClrTx/>
              <a:buSzTx/>
              <a:buFontTx/>
              <a:buNone/>
              <a:tabLst/>
              <a:defRPr/>
            </a:pPr>
            <a:endParaRPr kumimoji="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48067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19E0-BD3E-AAF3-EC7C-595D0670654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F5AF33-CF75-6F36-81C1-42CE0933D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A6EBD22-870C-E9AE-6D2B-4A457282AD3A}"/>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(1/</a:t>
            </a:r>
            <a:r>
              <a:rPr lang="el-GR" sz="2600" b="1" dirty="0">
                <a:latin typeface="Roboto" panose="02000000000000000000" pitchFamily="2" charset="0"/>
                <a:ea typeface="Roboto" panose="02000000000000000000" pitchFamily="2" charset="0"/>
              </a:rPr>
              <a:t>2</a:t>
            </a:r>
            <a:r>
              <a:rPr lang="en-US"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1A6CF230-10ED-6ADA-C5AB-E136430BE7C7}"/>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6">
            <a:extLst>
              <a:ext uri="{FF2B5EF4-FFF2-40B4-BE49-F238E27FC236}">
                <a16:creationId xmlns:a16="http://schemas.microsoft.com/office/drawing/2014/main" id="{5202D2FC-D418-D679-4872-D559915F27C3}"/>
              </a:ext>
            </a:extLst>
          </p:cNvPr>
          <p:cNvSpPr txBox="1"/>
          <p:nvPr/>
        </p:nvSpPr>
        <p:spPr>
          <a:xfrm>
            <a:off x="4663442" y="1078606"/>
            <a:ext cx="6155690" cy="6846105"/>
          </a:xfrm>
          <a:prstGeom prst="rect">
            <a:avLst/>
          </a:prstGeom>
        </p:spPr>
        <p:txBody>
          <a:bodyPr vert="horz" wrap="square" lIns="0" tIns="125095" rIns="0" bIns="0" rtlCol="0">
            <a:spAutoFit/>
          </a:bodyPr>
          <a:lstStyle/>
          <a:p>
            <a:pPr marL="12065" marR="0" lvl="0" indent="0" algn="l" defTabSz="914400" rtl="0" eaLnBrk="1" fontAlgn="auto" latinLnBrk="0" hangingPunct="1">
              <a:lnSpc>
                <a:spcPct val="100000"/>
              </a:lnSpc>
              <a:spcBef>
                <a:spcPts val="985"/>
              </a:spcBef>
              <a:spcAft>
                <a:spcPts val="0"/>
              </a:spcAft>
              <a:buClrTx/>
              <a:buSzTx/>
              <a:buFontTx/>
              <a:buNone/>
              <a:tabLst>
                <a:tab pos="355600" algn="l"/>
                <a:tab pos="356235" algn="l"/>
              </a:tabLst>
              <a:defRPr/>
            </a:pPr>
            <a:r>
              <a:rPr kumimoji="0" lang="el-GR" sz="1600" b="0" i="0" u="none" strike="noStrike" kern="1200" cap="none" spc="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Η</a:t>
            </a:r>
            <a:r>
              <a:rPr kumimoji="0" lang="el-GR" sz="1600" b="0" i="0" u="none" strike="noStrike" kern="1200" cap="none" spc="-5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3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οργανωτική</a:t>
            </a:r>
            <a:r>
              <a:rPr kumimoji="0" lang="el-GR" sz="1600" b="0" i="0" u="none" strike="noStrike" kern="1200" cap="none" spc="-9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3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υποστήριξη</a:t>
            </a:r>
            <a:r>
              <a:rPr kumimoji="0" lang="el-GR" sz="1600" b="0" i="0" u="none" strike="noStrike" kern="1200" cap="none" spc="-9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3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καλύπτει </a:t>
            </a:r>
            <a:r>
              <a:rPr kumimoji="0" lang="el-GR" sz="1600" b="1" i="0" u="none" strike="noStrike" kern="1200" cap="none" spc="-15"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έξοδα</a:t>
            </a:r>
            <a:r>
              <a:rPr kumimoji="0" lang="el-GR" sz="1600" b="1" i="0" u="none" strike="noStrike" kern="1200" cap="none" spc="-75"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kumimoji="0" lang="el-GR" sz="1600" b="1" i="0" u="none" strike="noStrike" kern="1200" cap="none" spc="-15"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των εμπλεκόμενων ιδρυμάτων</a:t>
            </a:r>
            <a:r>
              <a:rPr kumimoji="0" lang="el-GR" sz="1600" b="1" i="0" u="none" strike="noStrike" kern="1200" cap="none" spc="-3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kumimoji="0" lang="el-GR" sz="1600" b="1" i="0" u="none" strike="noStrike" kern="1200" cap="none" spc="-2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που</a:t>
            </a:r>
            <a:r>
              <a:rPr kumimoji="0" lang="el-GR" sz="1600" b="1" i="0" u="none" strike="noStrike" kern="1200" cap="none" spc="-5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kumimoji="0" lang="el-GR" sz="1600" b="1" i="0" u="none" strike="noStrike" kern="1200" cap="none" spc="-1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δεν καλύπτονται από άλλες κατηγορίες</a:t>
            </a:r>
            <a:r>
              <a:rPr kumimoji="0" lang="el-GR" sz="1600" b="0" i="0" u="none" strike="noStrike" kern="1200" cap="none" spc="-10" normalizeH="0" baseline="0" noProof="0" dirty="0">
                <a:ln>
                  <a:noFill/>
                </a:ln>
                <a:solidFill>
                  <a:prstClr val="black"/>
                </a:solidFill>
                <a:effectLst/>
                <a:uLnTx/>
                <a:uFill>
                  <a:solidFill>
                    <a:srgbClr val="404040"/>
                  </a:solidFill>
                </a:uFill>
                <a:latin typeface="Roboto" panose="02000000000000000000" pitchFamily="2" charset="0"/>
                <a:ea typeface="Roboto" panose="02000000000000000000" pitchFamily="2" charset="0"/>
                <a:cs typeface="Roboto" panose="02000000000000000000" pitchFamily="2" charset="0"/>
              </a:rPr>
              <a:t> εξόδων, όπως έξοδα για:</a:t>
            </a: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sz="1600" b="0" i="0" u="none" strike="noStrike" kern="1200" cap="none" spc="-1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Την</a:t>
            </a:r>
            <a:r>
              <a:rPr kumimoji="0" sz="1600" b="0" i="0" u="none" strike="noStrike" kern="1200" cap="none" spc="-6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προώθηση</a:t>
            </a:r>
            <a:r>
              <a:rPr kumimoji="0" sz="1600" b="0" i="0" u="none" strike="noStrike" kern="1200" cap="none" spc="-7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της</a:t>
            </a:r>
            <a:r>
              <a:rPr kumimoji="0" sz="1600" b="0" i="0" u="none" strike="noStrike" kern="1200" cap="none" spc="-5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Δράσης</a:t>
            </a: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sz="1600" b="0" i="0" u="none" strike="noStrike" kern="1200" cap="none" spc="-2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Το</a:t>
            </a:r>
            <a:r>
              <a:rPr kumimoji="0" lang="el-GR" sz="1600" b="0" i="0" u="none" strike="noStrike" kern="1200" cap="none" spc="-12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ν </a:t>
            </a:r>
            <a:r>
              <a:rPr kumimoji="0" sz="1600" b="0"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συντονισμό</a:t>
            </a:r>
            <a:r>
              <a:rPr kumimoji="0" sz="1600" b="0" i="0" u="none" strike="noStrike" kern="1200" cap="none" spc="-10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με</a:t>
            </a:r>
            <a:r>
              <a:rPr kumimoji="0" sz="16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τα</a:t>
            </a:r>
            <a:r>
              <a:rPr kumimoji="0"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συνεργαζόμενα</a:t>
            </a:r>
            <a:r>
              <a:rPr kumimoji="0" sz="1600" b="0" i="0" u="none" strike="noStrike" kern="1200" cap="none" spc="-1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ιδρύματα</a:t>
            </a:r>
            <a:r>
              <a:rPr kumimoji="0" sz="16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του</a:t>
            </a:r>
            <a:r>
              <a:rPr kumimoji="0" sz="1600" b="0" i="0" u="none" strike="noStrike" kern="1200" cap="none" spc="-5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εξωτερικού</a:t>
            </a: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Επ</a:t>
            </a:r>
            <a:r>
              <a:rPr kumimoji="0" sz="1600" b="0"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ισκέψεις</a:t>
            </a:r>
            <a:r>
              <a:rPr kumimoji="0" sz="1600" b="0" i="0" u="none" strike="noStrike" kern="1200" cap="none" spc="-1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σε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ιδρύματα</a:t>
            </a:r>
            <a:r>
              <a:rPr kumimoji="0" sz="1600" b="0" i="0" u="none" strike="noStrike" kern="1200" cap="none" spc="-6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του</a:t>
            </a:r>
            <a:r>
              <a:rPr kumimoji="0" sz="1600" b="0" i="0" u="none" strike="noStrike" kern="1200" cap="none" spc="-3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εξωτερικού</a:t>
            </a:r>
            <a:r>
              <a:rPr kumimoji="0" sz="1600" b="0" i="0" u="none" strike="noStrike" kern="1200" cap="none" spc="-6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με</a:t>
            </a:r>
            <a:r>
              <a:rPr kumimoji="0"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σκοπό</a:t>
            </a:r>
            <a:r>
              <a:rPr kumimoji="0" sz="1600" b="0"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a:t>
            </a:r>
            <a:r>
              <a:rPr kumimoji="0"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σύναψη</a:t>
            </a:r>
            <a:r>
              <a:rPr kumimoji="0" sz="1600" b="0" i="0" u="none" strike="noStrike" kern="1200" cap="none" spc="-6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νέων</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ΙΙΑs</a:t>
            </a: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sz="1600" b="0" i="0" u="none" strike="noStrike" kern="1200" cap="none" spc="-1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Την</a:t>
            </a:r>
            <a:r>
              <a:rPr kumimoji="0" sz="1600" b="0" i="0" u="none" strike="noStrike" kern="1200" cap="none" spc="-5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προετοιμασία</a:t>
            </a:r>
            <a:r>
              <a:rPr kumimoji="0" sz="1600" b="0" i="0" u="none" strike="noStrike" kern="1200" cap="none" spc="-9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κινητικοτήτων</a:t>
            </a:r>
            <a:r>
              <a:rPr kumimoji="0" sz="1600" b="0" i="0" u="none" strike="noStrike" kern="1200" cap="none" spc="-7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&amp;</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των</a:t>
            </a:r>
            <a:r>
              <a:rPr kumimoji="0" sz="1600" b="0" i="0" u="none" strike="noStrike" kern="1200" cap="none" spc="-4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συμμετεχόντων</a:t>
            </a:r>
            <a:r>
              <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(π.χ. γλωσσική προετοιμασία συμμετεχόντων)</a:t>
            </a: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Την επιλογή συμμετεχόντων</a:t>
            </a: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a:t>
            </a:r>
            <a:r>
              <a:rPr kumimoji="0" lang="el-GR" sz="1600" b="0" i="0" u="none" strike="noStrike" kern="1200" cap="none" spc="-3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διασφάλιση</a:t>
            </a:r>
            <a:r>
              <a:rPr kumimoji="0" lang="el-GR"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της</a:t>
            </a:r>
            <a:r>
              <a:rPr kumimoji="0" lang="el-GR" sz="1600" b="0" i="0" u="none" strike="noStrike" kern="1200" cap="none" spc="-5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αναγνώρισης</a:t>
            </a: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Την παρακολούθηση και στήριξη συμμετεχόντων, κατά τη διάρκεια των </a:t>
            </a:r>
            <a:r>
              <a:rPr kumimoji="0" lang="el-GR" sz="1600" b="0"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κινητικότητων</a:t>
            </a:r>
            <a:endPar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Την υλοποίηση του </a:t>
            </a:r>
            <a:r>
              <a:rPr kumimoji="0" lang="el-GR"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a:t>
            </a:r>
            <a:r>
              <a:rPr kumimoji="0" lang="en-GB" sz="1600" b="0" i="0" u="none" strike="noStrike" kern="1200" cap="none" spc="-1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uropean</a:t>
            </a:r>
            <a:r>
              <a:rPr kumimoji="0" lang="en-GB" sz="1600" b="0" i="0" u="none" strike="noStrike" kern="1200" cap="none" spc="-7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Student</a:t>
            </a:r>
            <a:r>
              <a:rPr kumimoji="0" lang="en-GB" sz="1600" b="0" i="0" u="none" strike="noStrike" kern="1200" cap="none" spc="-4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600" b="0"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Card</a:t>
            </a:r>
            <a:r>
              <a:rPr kumimoji="0" lang="en-GB" sz="16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Initiative</a:t>
            </a:r>
            <a:r>
              <a:rPr kumimoji="0" lang="en-GB" sz="1600" b="0" i="0" u="none" strike="noStrike" kern="1200" cap="none" spc="-9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el-GR" sz="1600" b="0" i="0" u="none" strike="noStrike" kern="1200" cap="none" spc="-9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lang="el-GR" sz="1600" b="0" i="0" u="none" strike="noStrike" kern="1200" cap="none" spc="-9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Βίζες</a:t>
            </a: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r>
              <a:rPr kumimoji="0" lang="el-GR" sz="1600" b="0" i="0" u="none" strike="noStrike" kern="1200" cap="none" spc="-9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Ασφάλιση συμμετεχόντων</a:t>
            </a:r>
          </a:p>
          <a:p>
            <a:pPr marL="297815" marR="0" lvl="0" indent="-285750" algn="l" defTabSz="914400" rtl="0" eaLnBrk="1" fontAlgn="auto" latinLnBrk="0" hangingPunct="1">
              <a:lnSpc>
                <a:spcPct val="100000"/>
              </a:lnSpc>
              <a:spcBef>
                <a:spcPts val="985"/>
              </a:spcBef>
              <a:spcAft>
                <a:spcPts val="0"/>
              </a:spcAft>
              <a:buClrTx/>
              <a:buSzTx/>
              <a:buFont typeface="Wingdings" panose="05000000000000000000" pitchFamily="2" charset="2"/>
              <a:buChar char="ü"/>
              <a:tabLst>
                <a:tab pos="355600" algn="l"/>
                <a:tab pos="356235" algn="l"/>
              </a:tabLst>
              <a:defRPr/>
            </a:pPr>
            <a:endPar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Courier New" panose="02070309020205020404" pitchFamily="49" charset="0"/>
              <a:buChar char="o"/>
              <a:tabLst>
                <a:tab pos="355600" algn="l"/>
                <a:tab pos="356235" algn="l"/>
              </a:tabLst>
              <a:defRPr/>
            </a:pPr>
            <a:endParaRPr kumimoji="0" lang="el-GR" sz="16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Courier New" panose="02070309020205020404" pitchFamily="49" charset="0"/>
              <a:buChar char="o"/>
              <a:tabLst>
                <a:tab pos="355600" algn="l"/>
                <a:tab pos="356235" algn="l"/>
              </a:tabLst>
              <a:defRPr/>
            </a:pP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97815" marR="0" lvl="0" indent="-285750" algn="l" defTabSz="914400" rtl="0" eaLnBrk="1" fontAlgn="auto" latinLnBrk="0" hangingPunct="1">
              <a:lnSpc>
                <a:spcPct val="100000"/>
              </a:lnSpc>
              <a:spcBef>
                <a:spcPts val="985"/>
              </a:spcBef>
              <a:spcAft>
                <a:spcPts val="0"/>
              </a:spcAft>
              <a:buClrTx/>
              <a:buSzTx/>
              <a:buFont typeface="Courier New" panose="02070309020205020404" pitchFamily="49" charset="0"/>
              <a:buChar char="o"/>
              <a:tabLst>
                <a:tab pos="355600" algn="l"/>
                <a:tab pos="356235" algn="l"/>
              </a:tabLst>
              <a:defRPr/>
            </a:pPr>
            <a:endParaRPr kumimoji="0"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8704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C153-5BA5-E394-B61E-FEF348C334C2}"/>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C0F8E05-2878-1CE1-2B76-10EC08775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1FE77AA-2925-C697-7D00-4DA093E3DCB1}"/>
              </a:ext>
            </a:extLst>
          </p:cNvPr>
          <p:cNvSpPr>
            <a:spLocks noGrp="1"/>
          </p:cNvSpPr>
          <p:nvPr>
            <p:ph type="title"/>
          </p:nvPr>
        </p:nvSpPr>
        <p:spPr>
          <a:xfrm>
            <a:off x="365760" y="2870808"/>
            <a:ext cx="373989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r>
              <a:rPr lang="el-GR" sz="2600" b="1" dirty="0">
                <a:latin typeface="Roboto" panose="02000000000000000000" pitchFamily="2" charset="0"/>
                <a:ea typeface="Roboto" panose="02000000000000000000" pitchFamily="2" charset="0"/>
              </a:rPr>
              <a:t> (2/2)</a:t>
            </a:r>
            <a:br>
              <a:rPr lang="en-US" sz="2600" b="1" dirty="0">
                <a:latin typeface="Roboto" panose="02000000000000000000" pitchFamily="2" charset="0"/>
                <a:ea typeface="Roboto" panose="02000000000000000000" pitchFamily="2" charset="0"/>
              </a:rPr>
            </a:b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EBCFAE6-94BE-64D7-3614-FBFFF2AEBC1C}"/>
              </a:ext>
            </a:extLst>
          </p:cNvPr>
          <p:cNvSpPr/>
          <p:nvPr/>
        </p:nvSpPr>
        <p:spPr>
          <a:xfrm flipH="1">
            <a:off x="3886200" y="1005841"/>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35B92ACF-7905-3A42-29CE-9B03A513146A}"/>
              </a:ext>
            </a:extLst>
          </p:cNvPr>
          <p:cNvGraphicFramePr>
            <a:graphicFrameLocks noGrp="1"/>
          </p:cNvGraphicFramePr>
          <p:nvPr>
            <p:extLst>
              <p:ext uri="{D42A27DB-BD31-4B8C-83A1-F6EECF244321}">
                <p14:modId xmlns:p14="http://schemas.microsoft.com/office/powerpoint/2010/main" val="3177667841"/>
              </p:ext>
            </p:extLst>
          </p:nvPr>
        </p:nvGraphicFramePr>
        <p:xfrm>
          <a:off x="4113950" y="876774"/>
          <a:ext cx="6714749" cy="4979485"/>
        </p:xfrm>
        <a:graphic>
          <a:graphicData uri="http://schemas.openxmlformats.org/drawingml/2006/table">
            <a:tbl>
              <a:tblPr firstRow="1" bandRow="1">
                <a:tableStyleId>{2D5ABB26-0587-4C30-8999-92F81FD0307C}</a:tableStyleId>
              </a:tblPr>
              <a:tblGrid>
                <a:gridCol w="3600666">
                  <a:extLst>
                    <a:ext uri="{9D8B030D-6E8A-4147-A177-3AD203B41FA5}">
                      <a16:colId xmlns:a16="http://schemas.microsoft.com/office/drawing/2014/main" val="393956887"/>
                    </a:ext>
                  </a:extLst>
                </a:gridCol>
                <a:gridCol w="3114083">
                  <a:extLst>
                    <a:ext uri="{9D8B030D-6E8A-4147-A177-3AD203B41FA5}">
                      <a16:colId xmlns:a16="http://schemas.microsoft.com/office/drawing/2014/main" val="3143023260"/>
                    </a:ext>
                  </a:extLst>
                </a:gridCol>
              </a:tblGrid>
              <a:tr h="469146">
                <a:tc>
                  <a:txBody>
                    <a:bodyPr/>
                    <a:lstStyle/>
                    <a:p>
                      <a:pPr marR="15875" algn="ctr">
                        <a:lnSpc>
                          <a:spcPct val="100000"/>
                        </a:lnSpc>
                        <a:spcBef>
                          <a:spcPts val="1605"/>
                        </a:spcBef>
                      </a:pPr>
                      <a:r>
                        <a:rPr sz="1600" b="1" dirty="0">
                          <a:latin typeface="Roboto" panose="02000000000000000000" pitchFamily="2" charset="0"/>
                          <a:ea typeface="Roboto" panose="02000000000000000000" pitchFamily="2" charset="0"/>
                          <a:cs typeface="Roboto" panose="02000000000000000000" pitchFamily="2" charset="0"/>
                        </a:rPr>
                        <a:t>Δ</a:t>
                      </a:r>
                      <a:r>
                        <a:rPr sz="1600" b="1" spc="5" dirty="0">
                          <a:latin typeface="Roboto" panose="02000000000000000000" pitchFamily="2" charset="0"/>
                          <a:ea typeface="Roboto" panose="02000000000000000000" pitchFamily="2" charset="0"/>
                          <a:cs typeface="Roboto" panose="02000000000000000000" pitchFamily="2" charset="0"/>
                        </a:rPr>
                        <a:t>ρ</a:t>
                      </a:r>
                      <a:r>
                        <a:rPr sz="1600" b="1" dirty="0">
                          <a:latin typeface="Roboto" panose="02000000000000000000" pitchFamily="2" charset="0"/>
                          <a:ea typeface="Roboto" panose="02000000000000000000" pitchFamily="2" charset="0"/>
                          <a:cs typeface="Roboto" panose="02000000000000000000" pitchFamily="2" charset="0"/>
                        </a:rPr>
                        <a:t>αστ</a:t>
                      </a:r>
                      <a:r>
                        <a:rPr sz="1600" b="1" spc="-10" dirty="0">
                          <a:latin typeface="Roboto" panose="02000000000000000000" pitchFamily="2" charset="0"/>
                          <a:ea typeface="Roboto" panose="02000000000000000000" pitchFamily="2" charset="0"/>
                          <a:cs typeface="Roboto" panose="02000000000000000000" pitchFamily="2" charset="0"/>
                        </a:rPr>
                        <a:t>η</a:t>
                      </a:r>
                      <a:r>
                        <a:rPr sz="1600" b="1" spc="-20" dirty="0">
                          <a:latin typeface="Roboto" panose="02000000000000000000" pitchFamily="2" charset="0"/>
                          <a:ea typeface="Roboto" panose="02000000000000000000" pitchFamily="2" charset="0"/>
                          <a:cs typeface="Roboto" panose="02000000000000000000" pitchFamily="2" charset="0"/>
                        </a:rPr>
                        <a:t>ρ</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10" dirty="0">
                          <a:latin typeface="Roboto" panose="02000000000000000000" pitchFamily="2" charset="0"/>
                          <a:ea typeface="Roboto" panose="02000000000000000000" pitchFamily="2" charset="0"/>
                          <a:cs typeface="Roboto" panose="02000000000000000000" pitchFamily="2" charset="0"/>
                        </a:rPr>
                        <a:t>ό</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τα</a:t>
                      </a:r>
                      <a:r>
                        <a:rPr sz="1600" b="1" spc="-9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Κι</a:t>
                      </a:r>
                      <a:r>
                        <a:rPr sz="1600" b="1" spc="-10" dirty="0">
                          <a:latin typeface="Roboto" panose="02000000000000000000" pitchFamily="2" charset="0"/>
                          <a:ea typeface="Roboto" panose="02000000000000000000" pitchFamily="2" charset="0"/>
                          <a:cs typeface="Roboto" panose="02000000000000000000" pitchFamily="2" charset="0"/>
                        </a:rPr>
                        <a:t>ν</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25" dirty="0">
                          <a:latin typeface="Roboto" panose="02000000000000000000" pitchFamily="2" charset="0"/>
                          <a:ea typeface="Roboto" panose="02000000000000000000" pitchFamily="2" charset="0"/>
                          <a:cs typeface="Roboto" panose="02000000000000000000" pitchFamily="2" charset="0"/>
                        </a:rPr>
                        <a:t>κ</a:t>
                      </a:r>
                      <a:r>
                        <a:rPr sz="1600" b="1" spc="-20" dirty="0">
                          <a:latin typeface="Roboto" panose="02000000000000000000" pitchFamily="2" charset="0"/>
                          <a:ea typeface="Roboto" panose="02000000000000000000" pitchFamily="2" charset="0"/>
                          <a:cs typeface="Roboto" panose="02000000000000000000" pitchFamily="2" charset="0"/>
                        </a:rPr>
                        <a:t>ό</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τα</a:t>
                      </a:r>
                      <a:r>
                        <a:rPr sz="1600" b="1" dirty="0">
                          <a:latin typeface="Roboto" panose="02000000000000000000" pitchFamily="2" charset="0"/>
                          <a:ea typeface="Roboto" panose="02000000000000000000" pitchFamily="2" charset="0"/>
                          <a:cs typeface="Roboto" panose="02000000000000000000" pitchFamily="2" charset="0"/>
                        </a:rPr>
                        <a:t>ς</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203835" marB="0">
                    <a:lnT w="12700">
                      <a:solidFill>
                        <a:srgbClr val="FFFFFF"/>
                      </a:solidFill>
                      <a:prstDash val="solid"/>
                    </a:lnT>
                    <a:lnB w="38100">
                      <a:solidFill>
                        <a:srgbClr val="FFFFFF"/>
                      </a:solidFill>
                      <a:prstDash val="solid"/>
                    </a:lnB>
                    <a:solidFill>
                      <a:srgbClr val="BC8FDD"/>
                    </a:solidFill>
                  </a:tcPr>
                </a:tc>
                <a:tc>
                  <a:txBody>
                    <a:bodyPr/>
                    <a:lstStyle/>
                    <a:p>
                      <a:pPr marR="158750" algn="ctr">
                        <a:lnSpc>
                          <a:spcPct val="100000"/>
                        </a:lnSpc>
                        <a:spcBef>
                          <a:spcPts val="385"/>
                        </a:spcBef>
                      </a:pPr>
                      <a:r>
                        <a:rPr sz="1600" b="1" dirty="0">
                          <a:latin typeface="Roboto" panose="02000000000000000000" pitchFamily="2" charset="0"/>
                          <a:ea typeface="Roboto" panose="02000000000000000000" pitchFamily="2" charset="0"/>
                          <a:cs typeface="Roboto" panose="02000000000000000000" pitchFamily="2" charset="0"/>
                        </a:rPr>
                        <a:t>Ποσό</a:t>
                      </a:r>
                      <a:r>
                        <a:rPr sz="1600" b="1" spc="-14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Επι</a:t>
                      </a:r>
                      <a:r>
                        <a:rPr sz="1600" b="1" spc="-10" dirty="0">
                          <a:latin typeface="Roboto" panose="02000000000000000000" pitchFamily="2" charset="0"/>
                          <a:ea typeface="Roboto" panose="02000000000000000000" pitchFamily="2" charset="0"/>
                          <a:cs typeface="Roboto" panose="02000000000000000000" pitchFamily="2" charset="0"/>
                        </a:rPr>
                        <a:t>χορ</a:t>
                      </a:r>
                      <a:r>
                        <a:rPr sz="1600" b="1" spc="-20" dirty="0">
                          <a:latin typeface="Roboto" panose="02000000000000000000" pitchFamily="2" charset="0"/>
                          <a:ea typeface="Roboto" panose="02000000000000000000" pitchFamily="2" charset="0"/>
                          <a:cs typeface="Roboto" panose="02000000000000000000" pitchFamily="2" charset="0"/>
                        </a:rPr>
                        <a:t>ή</a:t>
                      </a:r>
                      <a:r>
                        <a:rPr sz="1600" b="1" spc="-15" dirty="0">
                          <a:latin typeface="Roboto" panose="02000000000000000000" pitchFamily="2" charset="0"/>
                          <a:ea typeface="Roboto" panose="02000000000000000000" pitchFamily="2" charset="0"/>
                          <a:cs typeface="Roboto" panose="02000000000000000000" pitchFamily="2" charset="0"/>
                        </a:rPr>
                        <a:t>γ</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σ</a:t>
                      </a:r>
                      <a:r>
                        <a:rPr sz="1600" b="1" spc="-35"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ς</a:t>
                      </a:r>
                      <a:r>
                        <a:rPr sz="1600" b="1" spc="-45"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ανά</a:t>
                      </a:r>
                      <a:r>
                        <a:rPr sz="1600" b="1" spc="-60"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σ</a:t>
                      </a:r>
                      <a:r>
                        <a:rPr sz="1600" b="1" spc="-5" dirty="0">
                          <a:latin typeface="Roboto" panose="02000000000000000000" pitchFamily="2" charset="0"/>
                          <a:ea typeface="Roboto" panose="02000000000000000000" pitchFamily="2" charset="0"/>
                          <a:cs typeface="Roboto" panose="02000000000000000000" pitchFamily="2" charset="0"/>
                        </a:rPr>
                        <a:t>υ</a:t>
                      </a:r>
                      <a:r>
                        <a:rPr sz="1600" b="1" spc="5" dirty="0">
                          <a:latin typeface="Roboto" panose="02000000000000000000" pitchFamily="2" charset="0"/>
                          <a:ea typeface="Roboto" panose="02000000000000000000" pitchFamily="2" charset="0"/>
                          <a:cs typeface="Roboto" panose="02000000000000000000" pitchFamily="2" charset="0"/>
                        </a:rPr>
                        <a:t>μμ</a:t>
                      </a:r>
                      <a:r>
                        <a:rPr sz="1600" b="1" spc="-10" dirty="0">
                          <a:latin typeface="Roboto" panose="02000000000000000000" pitchFamily="2" charset="0"/>
                          <a:ea typeface="Roboto" panose="02000000000000000000" pitchFamily="2" charset="0"/>
                          <a:cs typeface="Roboto" panose="02000000000000000000" pitchFamily="2" charset="0"/>
                        </a:rPr>
                        <a:t>ε</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έχο</a:t>
                      </a:r>
                      <a:r>
                        <a:rPr sz="1600" b="1" spc="-5" dirty="0">
                          <a:latin typeface="Roboto" panose="02000000000000000000" pitchFamily="2" charset="0"/>
                          <a:ea typeface="Roboto" panose="02000000000000000000" pitchFamily="2" charset="0"/>
                          <a:cs typeface="Roboto" panose="02000000000000000000" pitchFamily="2" charset="0"/>
                        </a:rPr>
                        <a:t>ντα</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48895" marB="0">
                    <a:lnT w="12700">
                      <a:solidFill>
                        <a:srgbClr val="FFFFFF"/>
                      </a:solidFill>
                      <a:prstDash val="solid"/>
                    </a:lnT>
                    <a:lnB w="38100">
                      <a:solidFill>
                        <a:srgbClr val="FFFFFF"/>
                      </a:solidFill>
                      <a:prstDash val="solid"/>
                    </a:lnB>
                    <a:solidFill>
                      <a:srgbClr val="BC8FDD"/>
                    </a:solidFill>
                  </a:tcPr>
                </a:tc>
                <a:extLst>
                  <a:ext uri="{0D108BD9-81ED-4DB2-BD59-A6C34878D82A}">
                    <a16:rowId xmlns:a16="http://schemas.microsoft.com/office/drawing/2014/main" val="3480641891"/>
                  </a:ext>
                </a:extLst>
              </a:tr>
              <a:tr h="391446">
                <a:tc gridSpan="2">
                  <a:txBody>
                    <a:bodyPr/>
                    <a:lstStyle/>
                    <a:p>
                      <a:pPr marL="0" marR="15875" indent="0" algn="ctr" defTabSz="914400" rtl="0" eaLnBrk="1" latinLnBrk="0" hangingPunct="1">
                        <a:lnSpc>
                          <a:spcPct val="100000"/>
                        </a:lnSpc>
                        <a:spcBef>
                          <a:spcPts val="1605"/>
                        </a:spcBef>
                        <a:buFont typeface="Wingdings" panose="05000000000000000000" pitchFamily="2" charset="2"/>
                        <a:buNone/>
                        <a:tabLst>
                          <a:tab pos="1183640" algn="l"/>
                          <a:tab pos="1184275" algn="l"/>
                        </a:tabLst>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ΚΑ131</a:t>
                      </a:r>
                    </a:p>
                  </a:txBody>
                  <a:tcPr marL="0" marR="0" marT="178435" marB="0" anchor="ctr">
                    <a:lnT w="38100">
                      <a:solidFill>
                        <a:srgbClr val="FFFFFF"/>
                      </a:solidFill>
                      <a:prstDash val="solid"/>
                    </a:lnT>
                    <a:lnB w="38100" cap="flat" cmpd="sng" algn="ctr">
                      <a:solidFill>
                        <a:srgbClr val="FFFFFF"/>
                      </a:solidFill>
                      <a:prstDash val="solid"/>
                      <a:round/>
                      <a:headEnd type="none" w="med" len="med"/>
                      <a:tailEnd type="none" w="med" len="med"/>
                    </a:lnB>
                    <a:solidFill>
                      <a:srgbClr val="AF8CC2"/>
                    </a:solidFill>
                  </a:tcPr>
                </a:tc>
                <a:tc hMerge="1">
                  <a:txBody>
                    <a:bodyPr/>
                    <a:lstStyle/>
                    <a:p>
                      <a:pPr marL="0" marR="15875" algn="ctr" defTabSz="914400" rtl="0" eaLnBrk="1" latinLnBrk="0" hangingPunct="1">
                        <a:lnSpc>
                          <a:spcPct val="100000"/>
                        </a:lnSpc>
                        <a:spcBef>
                          <a:spcPts val="1605"/>
                        </a:spcBef>
                      </a:pPr>
                      <a:endParaRPr sz="16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0" marB="0">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extLst>
                  <a:ext uri="{0D108BD9-81ED-4DB2-BD59-A6C34878D82A}">
                    <a16:rowId xmlns:a16="http://schemas.microsoft.com/office/drawing/2014/main" val="224774681"/>
                  </a:ext>
                </a:extLst>
              </a:tr>
              <a:tr h="2025510">
                <a:tc>
                  <a:txBody>
                    <a:bodyPr/>
                    <a:lstStyle/>
                    <a:p>
                      <a:pPr marL="285750" marR="15875" indent="-285750" algn="ctr" defTabSz="914400" rtl="0" eaLnBrk="1" latinLnBrk="0" hangingPunct="1">
                        <a:lnSpc>
                          <a:spcPct val="100000"/>
                        </a:lnSpc>
                        <a:spcBef>
                          <a:spcPts val="1605"/>
                        </a:spcBef>
                        <a:buFont typeface="Wingdings" panose="05000000000000000000" pitchFamily="2" charset="2"/>
                        <a:buChar char="ü"/>
                      </a:pPr>
                      <a:r>
                        <a:rPr sz="1500" b="0" kern="1200" dirty="0" err="1">
                          <a:solidFill>
                            <a:srgbClr val="FF0000"/>
                          </a:solidFill>
                          <a:latin typeface="Roboto" panose="02000000000000000000" pitchFamily="2" charset="0"/>
                          <a:ea typeface="Roboto" panose="02000000000000000000" pitchFamily="2" charset="0"/>
                          <a:cs typeface="Roboto" panose="02000000000000000000" pitchFamily="2" charset="0"/>
                        </a:rPr>
                        <a:t>Εξερχόμενες</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κινητικότητες</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(φοιτητών/αποφοίτων και π</a:t>
                      </a:r>
                      <a:r>
                        <a:rPr sz="15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ροσω</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πικού</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marR="15875" indent="-285750" algn="ctr" defTabSz="914400" rtl="0" eaLnBrk="1" latinLnBrk="0" hangingPunct="1">
                        <a:lnSpc>
                          <a:spcPct val="100000"/>
                        </a:lnSpc>
                        <a:spcBef>
                          <a:spcPts val="1605"/>
                        </a:spcBef>
                        <a:buFont typeface="Wingdings" panose="05000000000000000000" pitchFamily="2" charset="2"/>
                        <a:buChar char="ü"/>
                        <a:tabLst>
                          <a:tab pos="1220470" algn="l"/>
                          <a:tab pos="1221105" algn="l"/>
                        </a:tabLst>
                      </a:pPr>
                      <a:r>
                        <a:rPr sz="1500" b="0" kern="1200" dirty="0" err="1">
                          <a:solidFill>
                            <a:srgbClr val="FF0000"/>
                          </a:solidFill>
                          <a:latin typeface="Roboto" panose="02000000000000000000" pitchFamily="2" charset="0"/>
                          <a:ea typeface="Roboto" panose="02000000000000000000" pitchFamily="2" charset="0"/>
                          <a:cs typeface="Roboto" panose="02000000000000000000" pitchFamily="2" charset="0"/>
                        </a:rPr>
                        <a:t>Εξερχόμενες</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κινητικότητες με zero grant</a:t>
                      </a:r>
                    </a:p>
                    <a:p>
                      <a:pPr marL="285750" marR="15875" indent="-285750" algn="ctr" defTabSz="914400" rtl="0" eaLnBrk="1" latinLnBrk="0" hangingPunct="1">
                        <a:lnSpc>
                          <a:spcPct val="100000"/>
                        </a:lnSpc>
                        <a:spcBef>
                          <a:spcPts val="1605"/>
                        </a:spcBef>
                        <a:buFont typeface="Wingdings" panose="05000000000000000000" pitchFamily="2" charset="2"/>
                        <a:buChar char="ü"/>
                        <a:tabLst>
                          <a:tab pos="1183640" algn="l"/>
                          <a:tab pos="1184275" algn="l"/>
                        </a:tabLst>
                      </a:pPr>
                      <a:r>
                        <a:rPr sz="1500" b="0" kern="1200" dirty="0" err="1">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κινητικότητες από </a:t>
                      </a:r>
                      <a:r>
                        <a:rPr sz="15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ετ</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αιρείες</a:t>
                      </a:r>
                      <a:endPar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78435" marB="0">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tc>
                  <a:txBody>
                    <a:bodyPr/>
                    <a:lstStyle/>
                    <a:p>
                      <a:pPr marL="0" marR="15875" algn="ctr" defTabSz="914400" rtl="0" eaLnBrk="1" latinLnBrk="0" hangingPunct="1">
                        <a:lnSpc>
                          <a:spcPct val="100000"/>
                        </a:lnSpc>
                        <a:spcBef>
                          <a:spcPts val="1605"/>
                        </a:spcBef>
                      </a:pPr>
                      <a:endParaRPr sz="15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15875" algn="ctr" defTabSz="914400" rtl="0" eaLnBrk="1" latinLnBrk="0" hangingPunct="1">
                        <a:lnSpc>
                          <a:spcPct val="100000"/>
                        </a:lnSpc>
                        <a:spcBef>
                          <a:spcPts val="1605"/>
                        </a:spcBef>
                      </a:pPr>
                      <a:r>
                        <a:rP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400 €</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(μέχρι 100 συμμετέχοντες)</a:t>
                      </a:r>
                    </a:p>
                    <a:p>
                      <a:pPr marL="0" marR="15875" algn="ctr" defTabSz="914400" rtl="0" eaLnBrk="1" latinLnBrk="0" hangingPunct="1">
                        <a:lnSpc>
                          <a:spcPct val="100000"/>
                        </a:lnSpc>
                        <a:spcBef>
                          <a:spcPts val="1605"/>
                        </a:spcBef>
                      </a:pPr>
                      <a:r>
                        <a:rP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230€</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 για κάθε επιπλέον συμμετέχοντα )</a:t>
                      </a:r>
                    </a:p>
                  </a:txBody>
                  <a:tcPr marL="0" marR="0" marT="0" marB="0" anchor="ctr">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extLst>
                  <a:ext uri="{0D108BD9-81ED-4DB2-BD59-A6C34878D82A}">
                    <a16:rowId xmlns:a16="http://schemas.microsoft.com/office/drawing/2014/main" val="3950491133"/>
                  </a:ext>
                </a:extLst>
              </a:tr>
              <a:tr h="391446">
                <a:tc gridSpan="2">
                  <a:txBody>
                    <a:bodyPr/>
                    <a:lstStyle/>
                    <a:p>
                      <a:pPr marL="0" marR="15875" indent="0" algn="ctr" defTabSz="914400" rtl="0" eaLnBrk="1" latinLnBrk="0" hangingPunct="1">
                        <a:lnSpc>
                          <a:spcPct val="100000"/>
                        </a:lnSpc>
                        <a:spcBef>
                          <a:spcPts val="1605"/>
                        </a:spcBef>
                        <a:buFont typeface="Wingdings" panose="05000000000000000000" pitchFamily="2" charset="2"/>
                        <a:buNone/>
                        <a:tabLst>
                          <a:tab pos="1183640" algn="l"/>
                          <a:tab pos="1184275" algn="l"/>
                        </a:tabLst>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ΚΑ171</a:t>
                      </a:r>
                    </a:p>
                  </a:txBody>
                  <a:tcPr marL="0" marR="0" marT="178435" marB="0" anchor="ctr">
                    <a:lnT w="38100">
                      <a:solidFill>
                        <a:srgbClr val="FFFFFF"/>
                      </a:solidFill>
                      <a:prstDash val="solid"/>
                    </a:lnT>
                    <a:lnB w="38100" cap="flat" cmpd="sng" algn="ctr">
                      <a:solidFill>
                        <a:srgbClr val="FFFFFF"/>
                      </a:solidFill>
                      <a:prstDash val="solid"/>
                      <a:round/>
                      <a:headEnd type="none" w="med" len="med"/>
                      <a:tailEnd type="none" w="med" len="med"/>
                    </a:lnB>
                    <a:solidFill>
                      <a:srgbClr val="AF8CC2"/>
                    </a:solidFill>
                  </a:tcPr>
                </a:tc>
                <a:tc hMerge="1">
                  <a:txBody>
                    <a:bodyPr/>
                    <a:lstStyle/>
                    <a:p>
                      <a:pPr marL="0" marR="15875" algn="ctr" defTabSz="914400" rtl="0" eaLnBrk="1" latinLnBrk="0" hangingPunct="1">
                        <a:lnSpc>
                          <a:spcPct val="100000"/>
                        </a:lnSpc>
                        <a:spcBef>
                          <a:spcPts val="1605"/>
                        </a:spcBef>
                      </a:pPr>
                      <a:endParaRPr sz="16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0" marB="0">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extLst>
                  <a:ext uri="{0D108BD9-81ED-4DB2-BD59-A6C34878D82A}">
                    <a16:rowId xmlns:a16="http://schemas.microsoft.com/office/drawing/2014/main" val="797391003"/>
                  </a:ext>
                </a:extLst>
              </a:tr>
              <a:tr h="1413325">
                <a:tc>
                  <a:txBody>
                    <a:bodyPr/>
                    <a:lstStyle/>
                    <a:p>
                      <a:pPr marL="285750" marR="15875" lvl="0" indent="-285750" algn="ctr" defTabSz="914400" rtl="0" eaLnBrk="1" fontAlgn="auto" latinLnBrk="0" hangingPunct="1">
                        <a:lnSpc>
                          <a:spcPct val="100000"/>
                        </a:lnSpc>
                        <a:spcBef>
                          <a:spcPts val="1605"/>
                        </a:spcBef>
                        <a:spcAft>
                          <a:spcPts val="0"/>
                        </a:spcAft>
                        <a:buClrTx/>
                        <a:buSzTx/>
                        <a:buFont typeface="Wingdings" panose="05000000000000000000" pitchFamily="2" charset="2"/>
                        <a:buChar char="ü"/>
                        <a:tabLst>
                          <a:tab pos="1183640" algn="l"/>
                          <a:tab pos="1184275" algn="l"/>
                        </a:tabLst>
                        <a:defRPr/>
                      </a:pPr>
                      <a:r>
                        <a:rPr lang="el-G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 και Εξερχόμενες </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κινητικότητες στα πλαίσια της ΚΑ171 (</a:t>
                      </a:r>
                      <a:r>
                        <a:rPr lang="el-GR" sz="1500" b="1" i="1" kern="1200" dirty="0">
                          <a:solidFill>
                            <a:schemeClr val="tx1"/>
                          </a:solidFill>
                          <a:latin typeface="Roboto" panose="02000000000000000000" pitchFamily="2" charset="0"/>
                          <a:ea typeface="Roboto" panose="02000000000000000000" pitchFamily="2" charset="0"/>
                          <a:cs typeface="Roboto" panose="02000000000000000000" pitchFamily="2" charset="0"/>
                        </a:rPr>
                        <a:t>φοιτητών/αποφοίτων και προσωπικού</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78435" marB="0">
                    <a:lnT w="38100">
                      <a:solidFill>
                        <a:srgbClr val="FFFFFF"/>
                      </a:solidFill>
                      <a:prstDash val="solid"/>
                    </a:lnT>
                    <a:solidFill>
                      <a:srgbClr val="E6DFEB"/>
                    </a:solidFill>
                  </a:tcPr>
                </a:tc>
                <a:tc>
                  <a:txBody>
                    <a:bodyPr/>
                    <a:lstStyle/>
                    <a:p>
                      <a:pPr marL="0" marR="15875" lvl="0" indent="0" algn="ctr" defTabSz="914400" rtl="0" eaLnBrk="1" fontAlgn="auto" latinLnBrk="0" hangingPunct="1">
                        <a:lnSpc>
                          <a:spcPct val="100000"/>
                        </a:lnSpc>
                        <a:spcBef>
                          <a:spcPts val="1605"/>
                        </a:spcBef>
                        <a:spcAft>
                          <a:spcPts val="0"/>
                        </a:spcAft>
                        <a:buClrTx/>
                        <a:buSzTx/>
                        <a:buFontTx/>
                        <a:buNone/>
                        <a:tabLst/>
                        <a:defRPr/>
                      </a:pPr>
                      <a:r>
                        <a:rPr lang="el-G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500 €</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(προαιρετικά, μέρος αυτού του ποσού μπορεί να διαμοιραστεί μεταξύ του ιδρύματος αποστολής και του οργανισμού υποδοχής -  Διμερής Συμφωνία)</a:t>
                      </a:r>
                    </a:p>
                  </a:txBody>
                  <a:tcPr marL="0" marR="0" marT="0" marB="0" anchor="ctr">
                    <a:lnT w="38100">
                      <a:solidFill>
                        <a:srgbClr val="FFFFFF"/>
                      </a:solidFill>
                      <a:prstDash val="solid"/>
                    </a:lnT>
                    <a:solidFill>
                      <a:srgbClr val="E6DFEB"/>
                    </a:solidFill>
                  </a:tcPr>
                </a:tc>
                <a:extLst>
                  <a:ext uri="{0D108BD9-81ED-4DB2-BD59-A6C34878D82A}">
                    <a16:rowId xmlns:a16="http://schemas.microsoft.com/office/drawing/2014/main" val="219980300"/>
                  </a:ext>
                </a:extLst>
              </a:tr>
            </a:tbl>
          </a:graphicData>
        </a:graphic>
      </p:graphicFrame>
    </p:spTree>
    <p:extLst>
      <p:ext uri="{BB962C8B-B14F-4D97-AF65-F5344CB8AC3E}">
        <p14:creationId xmlns:p14="http://schemas.microsoft.com/office/powerpoint/2010/main" val="124063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D88A7-5911-6273-575D-3D54A7B4FC25}"/>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61478012-8DA1-DC65-6C11-59BECB89D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3F60FA4-2A02-0003-F22A-01836FBB0B1E}"/>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Μικτών εντατικών  προγραμμάτων (</a:t>
            </a:r>
            <a:r>
              <a:rPr lang="el-GR" sz="2600" b="1" dirty="0" err="1">
                <a:latin typeface="Roboto" panose="02000000000000000000" pitchFamily="2" charset="0"/>
                <a:ea typeface="Roboto" panose="02000000000000000000" pitchFamily="2" charset="0"/>
              </a:rPr>
              <a:t>Blended</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Intensive</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Programmes</a:t>
            </a:r>
            <a:r>
              <a:rPr lang="el-GR" sz="2600" b="1" dirty="0">
                <a:latin typeface="Roboto" panose="02000000000000000000" pitchFamily="2" charset="0"/>
                <a:ea typeface="Roboto" panose="02000000000000000000" pitchFamily="2" charset="0"/>
              </a:rPr>
              <a:t> OS) – </a:t>
            </a:r>
            <a:r>
              <a:rPr lang="el-GR" sz="2600" b="1" dirty="0">
                <a:solidFill>
                  <a:srgbClr val="FF0000"/>
                </a:solidFill>
                <a:latin typeface="Roboto" panose="02000000000000000000" pitchFamily="2" charset="0"/>
                <a:ea typeface="Roboto" panose="02000000000000000000" pitchFamily="2" charset="0"/>
              </a:rPr>
              <a:t>ΜΟΝΟ ΚΑ131</a:t>
            </a:r>
          </a:p>
        </p:txBody>
      </p:sp>
      <p:sp>
        <p:nvSpPr>
          <p:cNvPr id="4" name="object 3">
            <a:extLst>
              <a:ext uri="{FF2B5EF4-FFF2-40B4-BE49-F238E27FC236}">
                <a16:creationId xmlns:a16="http://schemas.microsoft.com/office/drawing/2014/main" id="{1C604B14-F961-E4C1-4BF4-AABD1B4DE8C3}"/>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7">
            <a:extLst>
              <a:ext uri="{FF2B5EF4-FFF2-40B4-BE49-F238E27FC236}">
                <a16:creationId xmlns:a16="http://schemas.microsoft.com/office/drawing/2014/main" id="{39622E36-4E83-D32E-8E6E-DC879C2A10F1}"/>
              </a:ext>
            </a:extLst>
          </p:cNvPr>
          <p:cNvSpPr txBox="1"/>
          <p:nvPr/>
        </p:nvSpPr>
        <p:spPr>
          <a:xfrm>
            <a:off x="4800600" y="1905000"/>
            <a:ext cx="6427182" cy="4099327"/>
          </a:xfrm>
          <a:prstGeom prst="rect">
            <a:avLst/>
          </a:prstGeom>
        </p:spPr>
        <p:txBody>
          <a:bodyPr vert="horz" wrap="square" lIns="0" tIns="44450" rIns="0" bIns="0" rtlCol="0">
            <a:spAutoFit/>
          </a:bodyPr>
          <a:lstStyle/>
          <a:p>
            <a:pPr marL="12700" marR="5080" lvl="0" indent="0" algn="ctr" defTabSz="914400" rtl="0" eaLnBrk="1" fontAlgn="auto" latinLnBrk="0" hangingPunct="1">
              <a:lnSpc>
                <a:spcPct val="90100"/>
              </a:lnSpc>
              <a:spcBef>
                <a:spcPts val="580"/>
              </a:spcBef>
              <a:spcAft>
                <a:spcPts val="0"/>
              </a:spcAft>
              <a:buClrTx/>
              <a:buSzTx/>
              <a:buFontTx/>
              <a:buNone/>
              <a:tabLst>
                <a:tab pos="241300" algn="l"/>
              </a:tabLst>
              <a:defRPr/>
            </a:pPr>
            <a:r>
              <a:rPr kumimoji="0" sz="1800" b="1"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Στο</a:t>
            </a:r>
            <a:r>
              <a:rPr kumimoji="0"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συντονιστικό</a:t>
            </a:r>
            <a:r>
              <a:rPr kumimoji="0"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ΙΤΕ</a:t>
            </a:r>
            <a:r>
              <a:rPr kumimoji="0" sz="18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χορηγείται</a:t>
            </a:r>
            <a:r>
              <a:rPr kumimoji="0" sz="18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χρηματοδότηση</a:t>
            </a:r>
            <a:r>
              <a:rPr kumimoji="0" sz="18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για</a:t>
            </a:r>
            <a:r>
              <a:rPr kumimoji="0"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1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την </a:t>
            </a:r>
            <a:r>
              <a:rPr kumimoji="0" sz="18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ανάπτυξη</a:t>
            </a:r>
            <a:r>
              <a:rPr kumimoji="0"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2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και</a:t>
            </a:r>
            <a:r>
              <a:rPr kumimoji="0" sz="1800" b="1"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οργάνωση</a:t>
            </a:r>
            <a:r>
              <a:rPr kumimoji="0" sz="18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του</a:t>
            </a:r>
            <a:r>
              <a:rPr kumimoji="0"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εντατικού</a:t>
            </a:r>
            <a:r>
              <a:rPr kumimoji="0" sz="1800" b="1"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προγράμματος</a:t>
            </a:r>
            <a:r>
              <a:rPr kumimoji="0" lang="el-GR" sz="18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BIP OS)</a:t>
            </a:r>
            <a:r>
              <a:rPr kumimoji="0" lang="el-GR" sz="18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sz="1800" b="0" i="0" u="none" strike="noStrike" kern="1200" cap="none" spc="38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0"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με</a:t>
            </a:r>
            <a:r>
              <a:rPr kumimoji="0" sz="18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β</a:t>
            </a:r>
            <a:r>
              <a:rPr kumimoji="0" sz="1800" b="0" i="0" u="none" strike="noStrike" kern="1200" cap="none" spc="-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άση</a:t>
            </a:r>
            <a:r>
              <a:rPr kumimoji="0" sz="1800" b="0" i="0" u="none" strike="noStrike" kern="1200" cap="none" spc="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τον</a:t>
            </a:r>
            <a:r>
              <a:rPr kumimoji="0" sz="18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α</a:t>
            </a:r>
            <a:r>
              <a:rPr kumimoji="0" sz="1800" b="0" i="0" u="none" strike="noStrike" kern="1200" cap="none" spc="-1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ριθμό</a:t>
            </a:r>
            <a:r>
              <a:rPr kumimoji="0" sz="1800" b="0" i="0" u="none" strike="noStrike" kern="1200" cap="none" spc="35"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800" b="0" i="0" u="none" strike="noStrike" kern="1200" cap="none" spc="-15"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των</a:t>
            </a:r>
            <a:r>
              <a:rPr kumimoji="0" sz="1800" b="0" i="0" u="none" strike="noStrike" kern="1200" cap="none" spc="2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8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εκπαιδευομένων που πραγματοποιούν κινητικότητα</a:t>
            </a:r>
            <a:r>
              <a:rPr kumimoji="0" lang="en-US" sz="18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el-GR"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64135" marR="0" lvl="0" indent="0" algn="ctr" defTabSz="914400" rtl="0" eaLnBrk="1" fontAlgn="auto" latinLnBrk="0" hangingPunct="1">
              <a:lnSpc>
                <a:spcPct val="100000"/>
              </a:lnSpc>
              <a:spcBef>
                <a:spcPts val="405"/>
              </a:spcBef>
              <a:spcAft>
                <a:spcPts val="0"/>
              </a:spcAft>
              <a:buClrTx/>
              <a:buSzTx/>
              <a:buFontTx/>
              <a:buNone/>
              <a:tabLst/>
              <a:defRPr/>
            </a:pPr>
            <a:endParaRPr kumimoji="0" lang="en-US" sz="2200" b="1" i="1" u="none" strike="noStrike" kern="1200" cap="none" spc="0" normalizeH="0" baseline="0" noProof="0" dirty="0">
              <a:ln>
                <a:noFill/>
              </a:ln>
              <a:solidFill>
                <a:srgbClr val="70AD47">
                  <a:lumMod val="75000"/>
                </a:srgbClr>
              </a:solidFill>
              <a:effectLst/>
              <a:uLnTx/>
              <a:uFillTx/>
              <a:latin typeface="Roboto" panose="02000000000000000000" pitchFamily="2" charset="0"/>
              <a:ea typeface="Roboto" panose="02000000000000000000" pitchFamily="2" charset="0"/>
              <a:cs typeface="Roboto" panose="02000000000000000000" pitchFamily="2" charset="0"/>
            </a:endParaRPr>
          </a:p>
          <a:p>
            <a:pPr marL="407035" marR="0" lvl="0" indent="-342900" algn="ctr" defTabSz="914400" rtl="0" eaLnBrk="1" fontAlgn="auto" latinLnBrk="0" hangingPunct="1">
              <a:lnSpc>
                <a:spcPct val="100000"/>
              </a:lnSpc>
              <a:spcBef>
                <a:spcPts val="405"/>
              </a:spcBef>
              <a:spcAft>
                <a:spcPts val="0"/>
              </a:spcAft>
              <a:buClrTx/>
              <a:buSzTx/>
              <a:buFont typeface="Wingdings" panose="05000000000000000000" pitchFamily="2" charset="2"/>
              <a:buChar char="ü"/>
              <a:tabLst/>
              <a:defRPr/>
            </a:pPr>
            <a:r>
              <a:rPr kumimoji="0" lang="el-GR" sz="2200" b="1" i="1"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400 Ευρώ </a:t>
            </a:r>
            <a:r>
              <a:rPr kumimoji="0" lang="el-GR" sz="2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ανά εκπαιδευόμενο </a:t>
            </a:r>
          </a:p>
          <a:p>
            <a:pPr marL="64135" marR="0" lvl="0" indent="0" algn="ctr" defTabSz="914400" rtl="0" eaLnBrk="1" fontAlgn="auto" latinLnBrk="0" hangingPunct="1">
              <a:lnSpc>
                <a:spcPct val="100000"/>
              </a:lnSpc>
              <a:spcBef>
                <a:spcPts val="405"/>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(φοιτητή ή άτομο του προσωπικού), </a:t>
            </a:r>
          </a:p>
          <a:p>
            <a:pPr marL="64135" marR="0" lvl="0" indent="0" algn="ctr" defTabSz="914400" rtl="0" eaLnBrk="1" fontAlgn="auto" latinLnBrk="0" hangingPunct="1">
              <a:lnSpc>
                <a:spcPct val="100000"/>
              </a:lnSpc>
              <a:spcBef>
                <a:spcPts val="405"/>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με ελάχιστο αριθμό τους 10 και ανώτατο τους 20</a:t>
            </a:r>
          </a:p>
          <a:p>
            <a:pPr marL="12700" marR="0" lvl="0" indent="0" algn="ctr" defTabSz="914400" rtl="0" eaLnBrk="1" fontAlgn="auto" latinLnBrk="0" hangingPunct="1">
              <a:lnSpc>
                <a:spcPct val="100000"/>
              </a:lnSpc>
              <a:spcBef>
                <a:spcPts val="385"/>
              </a:spcBef>
              <a:spcAft>
                <a:spcPts val="0"/>
              </a:spcAft>
              <a:buClrTx/>
              <a:buSzTx/>
              <a:buFontTx/>
              <a:buNone/>
              <a:tabLst/>
              <a:defRPr/>
            </a:pPr>
            <a:endParaRPr kumimoji="0" lang="el-GR" sz="2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ctr" defTabSz="914400" rtl="0" eaLnBrk="1" fontAlgn="auto" latinLnBrk="0" hangingPunct="1">
              <a:lnSpc>
                <a:spcPct val="100000"/>
              </a:lnSpc>
              <a:spcBef>
                <a:spcPts val="385"/>
              </a:spcBef>
              <a:spcAft>
                <a:spcPts val="0"/>
              </a:spcAft>
              <a:buClrTx/>
              <a:buSzTx/>
              <a:buFontTx/>
              <a:buNone/>
              <a:tabLst/>
              <a:defRPr/>
            </a:pPr>
            <a:endParaRPr kumimoji="0" lang="el-GR" sz="2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ctr" defTabSz="914400" rtl="0" eaLnBrk="1" fontAlgn="auto" latinLnBrk="0" hangingPunct="1">
              <a:lnSpc>
                <a:spcPct val="100000"/>
              </a:lnSpc>
              <a:spcBef>
                <a:spcPts val="385"/>
              </a:spcBef>
              <a:spcAft>
                <a:spcPts val="0"/>
              </a:spcAft>
              <a:buClrTx/>
              <a:buSzTx/>
              <a:buFontTx/>
              <a:buNone/>
              <a:tabLst/>
              <a:defRPr/>
            </a:pPr>
            <a:endParaRPr kumimoji="0" lang="el-GR" sz="2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ctr" defTabSz="914400" rtl="0" eaLnBrk="1" fontAlgn="auto" latinLnBrk="0" hangingPunct="1">
              <a:lnSpc>
                <a:spcPct val="100000"/>
              </a:lnSpc>
              <a:spcBef>
                <a:spcPts val="385"/>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03820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9A7B-E3EF-4629-E201-D38883DB6DA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D78D7177-7403-94D7-D9D5-3295D96E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 y="0"/>
            <a:ext cx="12192000" cy="6858000"/>
          </a:xfrm>
          <a:prstGeom prst="rect">
            <a:avLst/>
          </a:prstGeom>
        </p:spPr>
      </p:pic>
      <p:sp>
        <p:nvSpPr>
          <p:cNvPr id="6" name="Title 1">
            <a:extLst>
              <a:ext uri="{FF2B5EF4-FFF2-40B4-BE49-F238E27FC236}">
                <a16:creationId xmlns:a16="http://schemas.microsoft.com/office/drawing/2014/main" id="{2DB9FC6E-258A-209A-86F4-4093EB06F58A}"/>
              </a:ext>
            </a:extLst>
          </p:cNvPr>
          <p:cNvSpPr>
            <a:spLocks noGrp="1"/>
          </p:cNvSpPr>
          <p:nvPr>
            <p:ph type="title"/>
          </p:nvPr>
        </p:nvSpPr>
        <p:spPr>
          <a:xfrm>
            <a:off x="365761" y="2870808"/>
            <a:ext cx="3194166"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Μικρής Διάρκειας (ΚΑ131/ΚΑ171)</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68E8F191-6505-939F-26BF-A24767E649F2}"/>
              </a:ext>
            </a:extLst>
          </p:cNvPr>
          <p:cNvSpPr/>
          <p:nvPr/>
        </p:nvSpPr>
        <p:spPr>
          <a:xfrm>
            <a:off x="3514207" y="524877"/>
            <a:ext cx="45719" cy="5171835"/>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7">
            <a:extLst>
              <a:ext uri="{FF2B5EF4-FFF2-40B4-BE49-F238E27FC236}">
                <a16:creationId xmlns:a16="http://schemas.microsoft.com/office/drawing/2014/main" id="{1B20DBE4-1B89-834B-D32F-543F3C665689}"/>
              </a:ext>
            </a:extLst>
          </p:cNvPr>
          <p:cNvSpPr txBox="1"/>
          <p:nvPr/>
        </p:nvSpPr>
        <p:spPr>
          <a:xfrm>
            <a:off x="4233145" y="5817976"/>
            <a:ext cx="5401310"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60" normalizeH="0" baseline="0" noProof="0" dirty="0">
                <a:ln>
                  <a:noFill/>
                </a:ln>
                <a:solidFill>
                  <a:srgbClr val="FF0000"/>
                </a:solidFill>
                <a:effectLst/>
                <a:uLnTx/>
                <a:uFillTx/>
                <a:latin typeface="Verdana"/>
                <a:ea typeface="+mn-ea"/>
                <a:cs typeface="Verdana"/>
              </a:rPr>
              <a:t>*</a:t>
            </a:r>
            <a:r>
              <a:rPr kumimoji="0" sz="1200" b="0" i="1" u="none" strike="noStrike" kern="1200" cap="none" spc="-60" normalizeH="0" baseline="0" noProof="0" dirty="0" err="1">
                <a:ln>
                  <a:noFill/>
                </a:ln>
                <a:solidFill>
                  <a:srgbClr val="FF0000"/>
                </a:solidFill>
                <a:effectLst/>
                <a:uLnTx/>
                <a:uFillTx/>
                <a:latin typeface="Verdana"/>
                <a:ea typeface="+mn-ea"/>
                <a:cs typeface="Verdana"/>
              </a:rPr>
              <a:t>Δυν</a:t>
            </a:r>
            <a:r>
              <a:rPr kumimoji="0" sz="1200" b="0" i="1" u="none" strike="noStrike" kern="1200" cap="none" spc="-60" normalizeH="0" baseline="0" noProof="0" dirty="0">
                <a:ln>
                  <a:noFill/>
                </a:ln>
                <a:solidFill>
                  <a:srgbClr val="FF0000"/>
                </a:solidFill>
                <a:effectLst/>
                <a:uLnTx/>
                <a:uFillTx/>
                <a:latin typeface="Verdana"/>
                <a:ea typeface="+mn-ea"/>
                <a:cs typeface="Verdana"/>
              </a:rPr>
              <a:t>ατότητα</a:t>
            </a:r>
            <a:r>
              <a:rPr kumimoji="0" sz="1200" b="0" i="1" u="none" strike="noStrike" kern="1200" cap="none" spc="-125" normalizeH="0" baseline="0" noProof="0" dirty="0">
                <a:ln>
                  <a:noFill/>
                </a:ln>
                <a:solidFill>
                  <a:srgbClr val="FF0000"/>
                </a:solidFill>
                <a:effectLst/>
                <a:uLnTx/>
                <a:uFillTx/>
                <a:latin typeface="Verdana"/>
                <a:ea typeface="+mn-ea"/>
                <a:cs typeface="Verdana"/>
              </a:rPr>
              <a:t> </a:t>
            </a:r>
            <a:r>
              <a:rPr kumimoji="0" sz="1200" b="0" i="1" u="none" strike="noStrike" kern="1200" cap="none" spc="-15" normalizeH="0" baseline="0" noProof="0" dirty="0">
                <a:ln>
                  <a:noFill/>
                </a:ln>
                <a:solidFill>
                  <a:srgbClr val="FF0000"/>
                </a:solidFill>
                <a:effectLst/>
                <a:uLnTx/>
                <a:uFillTx/>
                <a:latin typeface="Verdana"/>
                <a:ea typeface="+mn-ea"/>
                <a:cs typeface="Verdana"/>
              </a:rPr>
              <a:t>χρηματοδότησης</a:t>
            </a:r>
            <a:r>
              <a:rPr kumimoji="0" lang="el-GR" sz="1200" b="0" i="1" u="none" strike="noStrike" kern="1200" cap="none" spc="350" normalizeH="0" baseline="0" noProof="0" dirty="0">
                <a:ln>
                  <a:noFill/>
                </a:ln>
                <a:solidFill>
                  <a:srgbClr val="FF0000"/>
                </a:solidFill>
                <a:effectLst/>
                <a:uLnTx/>
                <a:uFillTx/>
                <a:latin typeface="Verdana"/>
                <a:ea typeface="+mn-ea"/>
                <a:cs typeface="Verdana"/>
              </a:rPr>
              <a:t> </a:t>
            </a:r>
            <a:r>
              <a:rPr kumimoji="0" sz="1200" b="0" i="1" u="none" strike="noStrike" kern="1200" cap="none" spc="0" normalizeH="0" baseline="0" noProof="0" dirty="0" err="1">
                <a:ln>
                  <a:noFill/>
                </a:ln>
                <a:solidFill>
                  <a:srgbClr val="FF0000"/>
                </a:solidFill>
                <a:effectLst/>
                <a:uLnTx/>
                <a:uFillTx/>
                <a:latin typeface="Verdana"/>
                <a:ea typeface="+mn-ea"/>
                <a:cs typeface="Verdana"/>
              </a:rPr>
              <a:t>δι</a:t>
            </a:r>
            <a:r>
              <a:rPr kumimoji="0" sz="1200" b="0" i="1" u="none" strike="noStrike" kern="1200" cap="none" spc="0" normalizeH="0" baseline="0" noProof="0" dirty="0">
                <a:ln>
                  <a:noFill/>
                </a:ln>
                <a:solidFill>
                  <a:srgbClr val="FF0000"/>
                </a:solidFill>
                <a:effectLst/>
                <a:uLnTx/>
                <a:uFillTx/>
                <a:latin typeface="Verdana"/>
                <a:ea typeface="+mn-ea"/>
                <a:cs typeface="Verdana"/>
              </a:rPr>
              <a:t>αβίωσης</a:t>
            </a:r>
            <a:r>
              <a:rPr kumimoji="0" sz="1200" b="0" i="1" u="none" strike="noStrike" kern="1200" cap="none" spc="-125" normalizeH="0" baseline="0" noProof="0" dirty="0">
                <a:ln>
                  <a:noFill/>
                </a:ln>
                <a:solidFill>
                  <a:srgbClr val="FF0000"/>
                </a:solidFill>
                <a:effectLst/>
                <a:uLnTx/>
                <a:uFillTx/>
                <a:latin typeface="Verdana"/>
                <a:ea typeface="+mn-ea"/>
                <a:cs typeface="Verdana"/>
              </a:rPr>
              <a:t> </a:t>
            </a:r>
            <a:r>
              <a:rPr kumimoji="0" sz="1200" b="0" i="1" u="none" strike="noStrike" kern="1200" cap="none" spc="-30" normalizeH="0" baseline="0" noProof="0" dirty="0">
                <a:ln>
                  <a:noFill/>
                </a:ln>
                <a:solidFill>
                  <a:srgbClr val="FF0000"/>
                </a:solidFill>
                <a:effectLst/>
                <a:uLnTx/>
                <a:uFillTx/>
                <a:latin typeface="Verdana"/>
                <a:ea typeface="+mn-ea"/>
                <a:cs typeface="Verdana"/>
              </a:rPr>
              <a:t>για</a:t>
            </a:r>
            <a:r>
              <a:rPr kumimoji="0" sz="1200" b="0" i="1" u="none" strike="noStrike" kern="1200" cap="none" spc="-140" normalizeH="0" baseline="0" noProof="0" dirty="0">
                <a:ln>
                  <a:noFill/>
                </a:ln>
                <a:solidFill>
                  <a:srgbClr val="FF0000"/>
                </a:solidFill>
                <a:effectLst/>
                <a:uLnTx/>
                <a:uFillTx/>
                <a:latin typeface="Verdana"/>
                <a:ea typeface="+mn-ea"/>
                <a:cs typeface="Verdana"/>
              </a:rPr>
              <a:t> </a:t>
            </a:r>
            <a:r>
              <a:rPr kumimoji="0" sz="1200" b="0" i="1" u="none" strike="noStrike" kern="1200" cap="none" spc="-135" normalizeH="0" baseline="0" noProof="0" dirty="0">
                <a:ln>
                  <a:noFill/>
                </a:ln>
                <a:solidFill>
                  <a:srgbClr val="FF0000"/>
                </a:solidFill>
                <a:effectLst/>
                <a:uLnTx/>
                <a:uFillTx/>
                <a:latin typeface="Verdana"/>
                <a:ea typeface="+mn-ea"/>
                <a:cs typeface="Verdana"/>
              </a:rPr>
              <a:t>2</a:t>
            </a:r>
            <a:r>
              <a:rPr kumimoji="0" sz="1200" b="0" i="1" u="none" strike="noStrike" kern="1200" cap="none" spc="-120" normalizeH="0" baseline="0" noProof="0" dirty="0">
                <a:ln>
                  <a:noFill/>
                </a:ln>
                <a:solidFill>
                  <a:srgbClr val="FF0000"/>
                </a:solidFill>
                <a:effectLst/>
                <a:uLnTx/>
                <a:uFillTx/>
                <a:latin typeface="Verdana"/>
                <a:ea typeface="+mn-ea"/>
                <a:cs typeface="Verdana"/>
              </a:rPr>
              <a:t> </a:t>
            </a:r>
            <a:r>
              <a:rPr kumimoji="0" sz="1200" b="0" i="1" u="none" strike="noStrike" kern="1200" cap="none" spc="-50" normalizeH="0" baseline="0" noProof="0" dirty="0">
                <a:ln>
                  <a:noFill/>
                </a:ln>
                <a:solidFill>
                  <a:srgbClr val="FF0000"/>
                </a:solidFill>
                <a:effectLst/>
                <a:uLnTx/>
                <a:uFillTx/>
                <a:latin typeface="Verdana"/>
                <a:ea typeface="+mn-ea"/>
                <a:cs typeface="Verdana"/>
              </a:rPr>
              <a:t>επιπλέον</a:t>
            </a:r>
            <a:r>
              <a:rPr kumimoji="0" sz="1200" b="0" i="1" u="none" strike="noStrike" kern="1200" cap="none" spc="-100" normalizeH="0" baseline="0" noProof="0" dirty="0">
                <a:ln>
                  <a:noFill/>
                </a:ln>
                <a:solidFill>
                  <a:srgbClr val="FF0000"/>
                </a:solidFill>
                <a:effectLst/>
                <a:uLnTx/>
                <a:uFillTx/>
                <a:latin typeface="Verdana"/>
                <a:ea typeface="+mn-ea"/>
                <a:cs typeface="Verdana"/>
              </a:rPr>
              <a:t> </a:t>
            </a:r>
            <a:r>
              <a:rPr kumimoji="0" sz="1200" b="0" i="1" u="none" strike="noStrike" kern="1200" cap="none" spc="-35" normalizeH="0" baseline="0" noProof="0" dirty="0">
                <a:ln>
                  <a:noFill/>
                </a:ln>
                <a:solidFill>
                  <a:srgbClr val="FF0000"/>
                </a:solidFill>
                <a:effectLst/>
                <a:uLnTx/>
                <a:uFillTx/>
                <a:latin typeface="Verdana"/>
                <a:ea typeface="+mn-ea"/>
                <a:cs typeface="Verdana"/>
              </a:rPr>
              <a:t>ημέρες</a:t>
            </a:r>
            <a:r>
              <a:rPr kumimoji="0" sz="1200" b="0" i="1" u="none" strike="noStrike" kern="1200" cap="none" spc="-90" normalizeH="0" baseline="0" noProof="0" dirty="0">
                <a:ln>
                  <a:noFill/>
                </a:ln>
                <a:solidFill>
                  <a:srgbClr val="FF0000"/>
                </a:solidFill>
                <a:effectLst/>
                <a:uLnTx/>
                <a:uFillTx/>
                <a:latin typeface="Verdana"/>
                <a:ea typeface="+mn-ea"/>
                <a:cs typeface="Verdana"/>
              </a:rPr>
              <a:t> </a:t>
            </a:r>
            <a:r>
              <a:rPr kumimoji="0" sz="1200" b="0" i="1" u="none" strike="noStrike" kern="1200" cap="none" spc="-55" normalizeH="0" baseline="0" noProof="0" dirty="0">
                <a:ln>
                  <a:noFill/>
                </a:ln>
                <a:solidFill>
                  <a:srgbClr val="FF0000"/>
                </a:solidFill>
                <a:effectLst/>
                <a:uLnTx/>
                <a:uFillTx/>
                <a:latin typeface="Verdana"/>
                <a:ea typeface="+mn-ea"/>
                <a:cs typeface="Verdana"/>
              </a:rPr>
              <a:t>ταξιδίου</a:t>
            </a:r>
            <a:endParaRPr kumimoji="0" sz="1200" b="0" i="1" u="none" strike="noStrike" kern="1200" cap="none" spc="0" normalizeH="0" baseline="0" noProof="0" dirty="0">
              <a:ln>
                <a:noFill/>
              </a:ln>
              <a:solidFill>
                <a:srgbClr val="FF0000"/>
              </a:solidFill>
              <a:effectLst/>
              <a:uLnTx/>
              <a:uFillTx/>
              <a:latin typeface="Verdana"/>
              <a:ea typeface="+mn-ea"/>
              <a:cs typeface="Verdana"/>
            </a:endParaRPr>
          </a:p>
        </p:txBody>
      </p:sp>
      <p:graphicFrame>
        <p:nvGraphicFramePr>
          <p:cNvPr id="2" name="object 13">
            <a:extLst>
              <a:ext uri="{FF2B5EF4-FFF2-40B4-BE49-F238E27FC236}">
                <a16:creationId xmlns:a16="http://schemas.microsoft.com/office/drawing/2014/main" id="{F1F72BFC-AEEC-5EC9-7DB1-6A18E7CD13E5}"/>
              </a:ext>
            </a:extLst>
          </p:cNvPr>
          <p:cNvGraphicFramePr>
            <a:graphicFrameLocks noGrp="1"/>
          </p:cNvGraphicFramePr>
          <p:nvPr/>
        </p:nvGraphicFramePr>
        <p:xfrm>
          <a:off x="3865418" y="514486"/>
          <a:ext cx="6608616" cy="5171835"/>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193406">
                  <a:extLst>
                    <a:ext uri="{9D8B030D-6E8A-4147-A177-3AD203B41FA5}">
                      <a16:colId xmlns:a16="http://schemas.microsoft.com/office/drawing/2014/main" val="20000"/>
                    </a:ext>
                  </a:extLst>
                </a:gridCol>
                <a:gridCol w="2000412">
                  <a:extLst>
                    <a:ext uri="{9D8B030D-6E8A-4147-A177-3AD203B41FA5}">
                      <a16:colId xmlns:a16="http://schemas.microsoft.com/office/drawing/2014/main" val="2052262991"/>
                    </a:ext>
                  </a:extLst>
                </a:gridCol>
                <a:gridCol w="2414798">
                  <a:extLst>
                    <a:ext uri="{9D8B030D-6E8A-4147-A177-3AD203B41FA5}">
                      <a16:colId xmlns:a16="http://schemas.microsoft.com/office/drawing/2014/main" val="3347098899"/>
                    </a:ext>
                  </a:extLst>
                </a:gridCol>
              </a:tblGrid>
              <a:tr h="335462">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Φοιτητές</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/τριες /Νέοι Απόφοιτοι/τες όλων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των</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κύκλων</a:t>
                      </a:r>
                      <a:endPar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770541">
                <a:tc>
                  <a:txBody>
                    <a:bodyPr/>
                    <a:lstStyle/>
                    <a:p>
                      <a:pPr marL="379095" algn="l" defTabSz="914400" rtl="0" eaLnBrk="1" latinLnBrk="0" hangingPunct="1">
                        <a:lnSpc>
                          <a:spcPct val="100000"/>
                        </a:lnSpc>
                        <a:spcBef>
                          <a:spcPts val="785"/>
                        </a:spcBef>
                      </a:pP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Δραστηριότητα</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Διάρκεια Φυσικής Κινητικότητας</a:t>
                      </a:r>
                      <a:r>
                        <a:rPr lang="el-GR" sz="16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US" sz="1600" dirty="0">
                        <a:solidFill>
                          <a:srgbClr val="FF0000"/>
                        </a:solidFill>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 ανεξαρτήτως χώρας προορισμού</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318459">
                <a:tc rowSpan="2">
                  <a:txBody>
                    <a:bodyPr/>
                    <a:lstStyle/>
                    <a:p>
                      <a:pPr marL="92075">
                        <a:lnSpc>
                          <a:spcPct val="100000"/>
                        </a:lnSpc>
                        <a:spcBef>
                          <a:spcPts val="785"/>
                        </a:spcBef>
                      </a:pPr>
                      <a:r>
                        <a:rPr sz="1600" spc="-10" dirty="0" err="1">
                          <a:latin typeface="Roboto" panose="02000000000000000000" pitchFamily="2" charset="0"/>
                          <a:ea typeface="Roboto" panose="02000000000000000000" pitchFamily="2" charset="0"/>
                          <a:cs typeface="Roboto" panose="02000000000000000000" pitchFamily="2" charset="0"/>
                        </a:rPr>
                        <a:t>Συμμετοχή</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γι</a:t>
                      </a:r>
                      <a:r>
                        <a:rPr sz="1600" spc="-5" dirty="0">
                          <a:latin typeface="Roboto" panose="02000000000000000000" pitchFamily="2" charset="0"/>
                          <a:ea typeface="Roboto" panose="02000000000000000000" pitchFamily="2" charset="0"/>
                          <a:cs typeface="Roboto" panose="02000000000000000000" pitchFamily="2" charset="0"/>
                        </a:rPr>
                        <a:t>α</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Σπουδές</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Πρ</a:t>
                      </a:r>
                      <a:r>
                        <a:rPr sz="1600" spc="-5" dirty="0">
                          <a:latin typeface="Roboto" panose="02000000000000000000" pitchFamily="2" charset="0"/>
                          <a:ea typeface="Roboto" panose="02000000000000000000" pitchFamily="2" charset="0"/>
                          <a:cs typeface="Roboto" panose="02000000000000000000" pitchFamily="2" charset="0"/>
                        </a:rPr>
                        <a:t>ακτική </a:t>
                      </a:r>
                      <a:r>
                        <a:rPr sz="1600" spc="-44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Άσκηση</a:t>
                      </a:r>
                      <a:r>
                        <a:rPr sz="1600" spc="30" dirty="0">
                          <a:latin typeface="Roboto" panose="02000000000000000000" pitchFamily="2" charset="0"/>
                          <a:ea typeface="Roboto" panose="02000000000000000000" pitchFamily="2" charset="0"/>
                          <a:cs typeface="Roboto" panose="02000000000000000000" pitchFamily="2" charset="0"/>
                        </a:rPr>
                        <a:t> </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14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1" dirty="0">
                          <a:latin typeface="Roboto" panose="02000000000000000000" pitchFamily="2" charset="0"/>
                          <a:ea typeface="Roboto" panose="02000000000000000000" pitchFamily="2" charset="0"/>
                          <a:cs typeface="Roboto" panose="02000000000000000000" pitchFamily="2" charset="0"/>
                        </a:rPr>
                        <a:t>79€</a:t>
                      </a:r>
                      <a:endParaRPr sz="16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678123">
                <a:tc vMerge="1">
                  <a:txBody>
                    <a:bodyPr/>
                    <a:lstStyle/>
                    <a:p>
                      <a:endParaRPr dirty="0"/>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600" b="1" dirty="0">
                          <a:latin typeface="Roboto" panose="02000000000000000000" pitchFamily="2" charset="0"/>
                          <a:ea typeface="Roboto" panose="02000000000000000000" pitchFamily="2" charset="0"/>
                          <a:cs typeface="Roboto" panose="02000000000000000000" pitchFamily="2" charset="0"/>
                        </a:rPr>
                        <a:t>56€</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545088">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1.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amounts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“fewer opportunities”</a:t>
                      </a: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w="3175" cap="flat" cmpd="sng" algn="ctr">
                      <a:solidFill>
                        <a:schemeClr val="bg2">
                          <a:lumMod val="75000"/>
                        </a:schemeClr>
                      </a:solid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tcPr>
                </a:tc>
                <a:tc hMerge="1">
                  <a:txBody>
                    <a:bodyPr/>
                    <a:lstStyle/>
                    <a:p>
                      <a:pPr marL="384810" marR="448945" algn="ctr">
                        <a:lnSpc>
                          <a:spcPct val="121500"/>
                        </a:lnSpc>
                      </a:pPr>
                      <a:endParaRPr lang="el-G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816021"/>
                  </a:ext>
                </a:extLst>
              </a:tr>
              <a:tr h="378860">
                <a:tc rowSpan="2">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Σπουδές</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n-US"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Πρακτική </a:t>
                      </a:r>
                      <a:r>
                        <a:rPr lang="el-GR" sz="1600" spc="-44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Άσκηση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lang="el-G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5</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1</a:t>
                      </a:r>
                      <a:r>
                        <a:rPr lang="el-GR" sz="1600" b="0" spc="-5" dirty="0">
                          <a:latin typeface="Roboto" panose="02000000000000000000" pitchFamily="2" charset="0"/>
                          <a:ea typeface="Roboto" panose="02000000000000000000" pitchFamily="2" charset="0"/>
                          <a:cs typeface="Roboto" panose="02000000000000000000" pitchFamily="2" charset="0"/>
                        </a:rPr>
                        <a:t>4</a:t>
                      </a:r>
                      <a:r>
                        <a:rPr sz="1600" b="0" spc="-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η</a:t>
                      </a:r>
                      <a:r>
                        <a:rPr sz="1600" b="0" spc="-10" dirty="0">
                          <a:latin typeface="Roboto" panose="02000000000000000000" pitchFamily="2" charset="0"/>
                          <a:ea typeface="Roboto" panose="02000000000000000000" pitchFamily="2" charset="0"/>
                          <a:cs typeface="Roboto" panose="02000000000000000000" pitchFamily="2" charset="0"/>
                        </a:rPr>
                        <a:t>μ</a:t>
                      </a:r>
                      <a:r>
                        <a:rPr lang="el-GR" sz="1600" b="0" spc="-10" dirty="0" err="1">
                          <a:latin typeface="Roboto" panose="02000000000000000000" pitchFamily="2" charset="0"/>
                          <a:ea typeface="Roboto" panose="02000000000000000000" pitchFamily="2" charset="0"/>
                          <a:cs typeface="Roboto" panose="02000000000000000000" pitchFamily="2" charset="0"/>
                        </a:rPr>
                        <a:t>έρ</a:t>
                      </a:r>
                      <a:r>
                        <a:rPr sz="1600" b="0" spc="-10" dirty="0" err="1">
                          <a:latin typeface="Roboto" panose="02000000000000000000" pitchFamily="2" charset="0"/>
                          <a:ea typeface="Roboto" panose="02000000000000000000" pitchFamily="2" charset="0"/>
                          <a:cs typeface="Roboto" panose="02000000000000000000" pitchFamily="2" charset="0"/>
                        </a:rPr>
                        <a:t>ες</a:t>
                      </a:r>
                      <a:endParaRP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100€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844352">
                <a:tc vMerge="1">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endParaRPr lang="el-GR" sz="17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150€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69930765"/>
                  </a:ext>
                </a:extLst>
              </a:tr>
              <a:tr h="545088">
                <a:tc gridSpan="3">
                  <a:txBody>
                    <a:bodyPr/>
                    <a:lstStyle/>
                    <a:p>
                      <a:pPr marL="92075"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μικρής διάρκειας </a:t>
                      </a:r>
                      <a:endPar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pPr marL="112395" algn="ctr">
                        <a:lnSpc>
                          <a:spcPct val="100000"/>
                        </a:lnSpc>
                        <a:spcBef>
                          <a:spcPts val="785"/>
                        </a:spcBef>
                      </a:pP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tc hMerge="1">
                  <a:txBody>
                    <a:bodyPr/>
                    <a:lstStyle/>
                    <a:p>
                      <a:pPr algn="ct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extLst>
                  <a:ext uri="{0D108BD9-81ED-4DB2-BD59-A6C34878D82A}">
                    <a16:rowId xmlns:a16="http://schemas.microsoft.com/office/drawing/2014/main" val="2044371108"/>
                  </a:ext>
                </a:extLst>
              </a:tr>
              <a:tr h="434553">
                <a:tc gridSpan="3">
                  <a:txBody>
                    <a:bodyPr/>
                    <a:lstStyle/>
                    <a:p>
                      <a:pPr marL="92075" marR="328295" algn="ctr">
                        <a:lnSpc>
                          <a:spcPct val="100000"/>
                        </a:lnSpc>
                        <a:spcBef>
                          <a:spcPts val="790"/>
                        </a:spcBef>
                      </a:pPr>
                      <a:r>
                        <a:rPr lang="el-GR" sz="1600" spc="-10" dirty="0">
                          <a:solidFill>
                            <a:srgbClr val="FF0000"/>
                          </a:solidFill>
                          <a:latin typeface="Roboto" panose="02000000000000000000" pitchFamily="2" charset="0"/>
                          <a:ea typeface="Roboto" panose="02000000000000000000" pitchFamily="2" charset="0"/>
                          <a:cs typeface="Roboto" panose="02000000000000000000" pitchFamily="2" charset="0"/>
                        </a:rPr>
                        <a:t>Δεν ισχύει</a:t>
                      </a:r>
                      <a:endParaRPr sz="16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dirty="0"/>
                    </a:p>
                  </a:txBody>
                  <a:tcPr marL="0" marR="0" marT="100330"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lang="en-US"/>
                    </a:p>
                  </a:txBody>
                  <a:tcPr>
                    <a:lnT w="3175"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3756581562"/>
                  </a:ext>
                </a:extLst>
              </a:tr>
            </a:tbl>
          </a:graphicData>
        </a:graphic>
      </p:graphicFrame>
    </p:spTree>
    <p:extLst>
      <p:ext uri="{BB962C8B-B14F-4D97-AF65-F5344CB8AC3E}">
        <p14:creationId xmlns:p14="http://schemas.microsoft.com/office/powerpoint/2010/main" val="1568628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E6A7-79BF-21FF-0AA4-8B11A383D66D}"/>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52FA8594-9507-8561-4E1B-14675E1E6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2FAC7A4-60DD-3253-C822-CB6517E703FB}"/>
              </a:ext>
            </a:extLst>
          </p:cNvPr>
          <p:cNvSpPr>
            <a:spLocks noGrp="1"/>
          </p:cNvSpPr>
          <p:nvPr>
            <p:ph type="title"/>
          </p:nvPr>
        </p:nvSpPr>
        <p:spPr>
          <a:xfrm>
            <a:off x="365761" y="2870808"/>
            <a:ext cx="3246122"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Μεγάλης Διάρκειας (1/2)</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2DDC7A57-CF24-C423-217D-013169C645F9}"/>
              </a:ext>
            </a:extLst>
          </p:cNvPr>
          <p:cNvSpPr/>
          <p:nvPr/>
        </p:nvSpPr>
        <p:spPr>
          <a:xfrm flipH="1">
            <a:off x="3611877" y="753731"/>
            <a:ext cx="45719" cy="4971111"/>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object 13">
            <a:extLst>
              <a:ext uri="{FF2B5EF4-FFF2-40B4-BE49-F238E27FC236}">
                <a16:creationId xmlns:a16="http://schemas.microsoft.com/office/drawing/2014/main" id="{B4C35BF7-0951-014F-C107-0A5B499AEBCC}"/>
              </a:ext>
            </a:extLst>
          </p:cNvPr>
          <p:cNvGraphicFramePr>
            <a:graphicFrameLocks noGrp="1"/>
          </p:cNvGraphicFramePr>
          <p:nvPr>
            <p:extLst>
              <p:ext uri="{D42A27DB-BD31-4B8C-83A1-F6EECF244321}">
                <p14:modId xmlns:p14="http://schemas.microsoft.com/office/powerpoint/2010/main" val="3763169988"/>
              </p:ext>
            </p:extLst>
          </p:nvPr>
        </p:nvGraphicFramePr>
        <p:xfrm>
          <a:off x="4116312" y="679763"/>
          <a:ext cx="7711436" cy="585600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6516710">
                  <a:extLst>
                    <a:ext uri="{9D8B030D-6E8A-4147-A177-3AD203B41FA5}">
                      <a16:colId xmlns:a16="http://schemas.microsoft.com/office/drawing/2014/main" val="2052262991"/>
                    </a:ext>
                  </a:extLst>
                </a:gridCol>
                <a:gridCol w="341289">
                  <a:extLst>
                    <a:ext uri="{9D8B030D-6E8A-4147-A177-3AD203B41FA5}">
                      <a16:colId xmlns:a16="http://schemas.microsoft.com/office/drawing/2014/main" val="1708150177"/>
                    </a:ext>
                  </a:extLst>
                </a:gridCol>
                <a:gridCol w="853437">
                  <a:extLst>
                    <a:ext uri="{9D8B030D-6E8A-4147-A177-3AD203B41FA5}">
                      <a16:colId xmlns:a16="http://schemas.microsoft.com/office/drawing/2014/main" val="4071956621"/>
                    </a:ext>
                  </a:extLst>
                </a:gridCol>
              </a:tblGrid>
              <a:tr h="479981">
                <a:tc>
                  <a:txBody>
                    <a:bodyPr/>
                    <a:lstStyle/>
                    <a:p>
                      <a:pPr algn="ct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gridSpan="2">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pPr marL="379095" algn="l" defTabSz="914400" rtl="0" eaLnBrk="1" latinLnBrk="0" hangingPunct="1">
                        <a:lnSpc>
                          <a:spcPct val="100000"/>
                        </a:lnSpc>
                        <a:spcBef>
                          <a:spcPts val="785"/>
                        </a:spcBef>
                      </a:pP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1"/>
                  </a:ext>
                </a:extLst>
              </a:tr>
              <a:tr h="423259">
                <a:tc gridSpan="3">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KA131</a:t>
                      </a: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tc hMerge="1">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tc hMerge="1">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extLst>
                  <a:ext uri="{0D108BD9-81ED-4DB2-BD59-A6C34878D82A}">
                    <a16:rowId xmlns:a16="http://schemas.microsoft.com/office/drawing/2014/main" val="1116673518"/>
                  </a:ext>
                </a:extLst>
              </a:tr>
              <a:tr h="965603">
                <a:tc gridSpan="2">
                  <a:txBody>
                    <a:bodyPr/>
                    <a:lstStyle/>
                    <a:p>
                      <a:pPr marL="112395" marR="0" lvl="0" indent="0" algn="l" defTabSz="914400" rtl="0" eaLnBrk="1" fontAlgn="auto" latinLnBrk="0" hangingPunct="1">
                        <a:lnSpc>
                          <a:spcPct val="100000"/>
                        </a:lnSpc>
                        <a:spcBef>
                          <a:spcPts val="785"/>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Προς Ομάδα 1: </a:t>
                      </a:r>
                      <a:r>
                        <a:rPr lang="el-GR" sz="1500" dirty="0">
                          <a:latin typeface="Roboto" panose="02000000000000000000" pitchFamily="2" charset="0"/>
                          <a:ea typeface="Roboto" panose="02000000000000000000" pitchFamily="2" charset="0"/>
                          <a:cs typeface="Roboto" panose="02000000000000000000" pitchFamily="2" charset="0"/>
                        </a:rPr>
                        <a:t>Αυστρία, Βέλγιο, Γαλλία, Γερμανία, Δανία, Ιρλανδία, Ισλανδία, Ιταλία, Ολλανδία, Λιχτενστάιν, Λουξεμβούργο, Νορβηγία, Σουηδία, Φινλανδία</a:t>
                      </a:r>
                    </a:p>
                    <a:p>
                      <a:pPr marL="112395" marR="0" lvl="0" indent="0" algn="l" defTabSz="914400" rtl="0" eaLnBrk="1" fontAlgn="auto" latinLnBrk="0" hangingPunct="1">
                        <a:lnSpc>
                          <a:spcPct val="100000"/>
                        </a:lnSpc>
                        <a:spcBef>
                          <a:spcPts val="785"/>
                        </a:spcBef>
                        <a:spcAft>
                          <a:spcPts val="0"/>
                        </a:spcAft>
                        <a:buClrTx/>
                        <a:buSzTx/>
                        <a:buFontTx/>
                        <a:buNone/>
                        <a:tabLst/>
                        <a:defRPr/>
                      </a:pPr>
                      <a:r>
                        <a:rPr lang="el-GR" sz="1500" dirty="0">
                          <a:solidFill>
                            <a:srgbClr val="FF0000"/>
                          </a:solidFill>
                          <a:latin typeface="Roboto" panose="02000000000000000000" pitchFamily="2" charset="0"/>
                          <a:ea typeface="Roboto" panose="02000000000000000000" pitchFamily="2" charset="0"/>
                          <a:cs typeface="Roboto" panose="02000000000000000000" pitchFamily="2" charset="0"/>
                        </a:rPr>
                        <a:t>&amp;</a:t>
                      </a:r>
                      <a:r>
                        <a:rPr lang="en-US" sz="15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 – Περιφέρειες 13 και 14</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b="1">
                          <a:latin typeface="Roboto" panose="02000000000000000000" pitchFamily="2" charset="0"/>
                          <a:ea typeface="Roboto" panose="02000000000000000000" pitchFamily="2" charset="0"/>
                          <a:cs typeface="Roboto" panose="02000000000000000000" pitchFamily="2" charset="0"/>
                        </a:rPr>
                        <a:t>6</a:t>
                      </a:r>
                      <a:r>
                        <a:rPr lang="en-US" sz="1500" b="1">
                          <a:latin typeface="Roboto" panose="02000000000000000000" pitchFamily="2" charset="0"/>
                          <a:ea typeface="Roboto" panose="02000000000000000000" pitchFamily="2" charset="0"/>
                          <a:cs typeface="Roboto" panose="02000000000000000000" pitchFamily="2" charset="0"/>
                        </a:rPr>
                        <a:t>74</a:t>
                      </a:r>
                      <a:r>
                        <a:rPr lang="el-GR" sz="1500" b="1">
                          <a:latin typeface="Roboto" panose="02000000000000000000" pitchFamily="2" charset="0"/>
                          <a:ea typeface="Roboto" panose="02000000000000000000" pitchFamily="2" charset="0"/>
                          <a:cs typeface="Roboto" panose="02000000000000000000" pitchFamily="2" charset="0"/>
                        </a:rPr>
                        <a:t>€</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b="1">
                          <a:latin typeface="Roboto" panose="02000000000000000000" pitchFamily="2" charset="0"/>
                          <a:ea typeface="Roboto" panose="02000000000000000000" pitchFamily="2" charset="0"/>
                          <a:cs typeface="Roboto" panose="02000000000000000000" pitchFamily="2" charset="0"/>
                        </a:rPr>
                        <a:t>6</a:t>
                      </a:r>
                      <a:r>
                        <a:rPr lang="en-US" sz="1500" b="1">
                          <a:latin typeface="Roboto" panose="02000000000000000000" pitchFamily="2" charset="0"/>
                          <a:ea typeface="Roboto" panose="02000000000000000000" pitchFamily="2" charset="0"/>
                          <a:cs typeface="Roboto" panose="02000000000000000000" pitchFamily="2" charset="0"/>
                        </a:rPr>
                        <a:t>74</a:t>
                      </a:r>
                      <a:r>
                        <a:rPr lang="el-GR" sz="1500" b="1">
                          <a:latin typeface="Roboto" panose="02000000000000000000" pitchFamily="2" charset="0"/>
                          <a:ea typeface="Roboto" panose="02000000000000000000" pitchFamily="2" charset="0"/>
                          <a:cs typeface="Roboto" panose="02000000000000000000" pitchFamily="2" charset="0"/>
                        </a:rPr>
                        <a:t>€</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612467207"/>
                  </a:ext>
                </a:extLst>
              </a:tr>
              <a:tr h="698887">
                <a:tc gridSpan="2">
                  <a:txBody>
                    <a:bodyPr/>
                    <a:lstStyle/>
                    <a:p>
                      <a:pPr marL="112395" marR="0" lvl="0" indent="0" algn="l" defTabSz="914400" rtl="0" eaLnBrk="1" fontAlgn="auto" latinLnBrk="0" hangingPunct="1">
                        <a:lnSpc>
                          <a:spcPct val="100000"/>
                        </a:lnSpc>
                        <a:spcBef>
                          <a:spcPts val="785"/>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Προς Ομάδα</a:t>
                      </a:r>
                      <a:r>
                        <a:rPr lang="en-US" sz="1500" b="1" dirty="0">
                          <a:latin typeface="Roboto" panose="02000000000000000000" pitchFamily="2" charset="0"/>
                          <a:ea typeface="Roboto" panose="02000000000000000000" pitchFamily="2" charset="0"/>
                          <a:cs typeface="Roboto" panose="02000000000000000000" pitchFamily="2" charset="0"/>
                        </a:rPr>
                        <a:t> 2 : </a:t>
                      </a:r>
                      <a:r>
                        <a:rPr lang="el-GR" sz="1500" dirty="0">
                          <a:latin typeface="Roboto" panose="02000000000000000000" pitchFamily="2" charset="0"/>
                          <a:ea typeface="Roboto" panose="02000000000000000000" pitchFamily="2" charset="0"/>
                          <a:cs typeface="Roboto" panose="02000000000000000000" pitchFamily="2" charset="0"/>
                        </a:rPr>
                        <a:t>Ελλάδα, Εσθονία, Ισπανία, Κύπρος, Λετονία, Μάλτα, Πορτογαλία, Σλοβακία, Σλοβενία, Τσεχία. </a:t>
                      </a:r>
                      <a:endParaRPr lang="el-GR" sz="15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r>
                        <a:rPr lang="el-GR" sz="1500" b="1">
                          <a:latin typeface="Roboto" panose="02000000000000000000" pitchFamily="2" charset="0"/>
                          <a:ea typeface="Roboto" panose="02000000000000000000" pitchFamily="2" charset="0"/>
                          <a:cs typeface="Roboto" panose="02000000000000000000" pitchFamily="2" charset="0"/>
                        </a:rPr>
                        <a:t>  </a:t>
                      </a:r>
                      <a:r>
                        <a:rPr lang="en-GB" sz="1500" b="1">
                          <a:latin typeface="Roboto" panose="02000000000000000000" pitchFamily="2" charset="0"/>
                          <a:ea typeface="Roboto" panose="02000000000000000000" pitchFamily="2" charset="0"/>
                          <a:cs typeface="Roboto" panose="02000000000000000000" pitchFamily="2" charset="0"/>
                        </a:rPr>
                        <a:t> </a:t>
                      </a:r>
                      <a:r>
                        <a:rPr lang="el-GR" sz="1500" b="1">
                          <a:latin typeface="Roboto" panose="02000000000000000000" pitchFamily="2" charset="0"/>
                          <a:ea typeface="Roboto" panose="02000000000000000000" pitchFamily="2" charset="0"/>
                          <a:cs typeface="Roboto" panose="02000000000000000000" pitchFamily="2" charset="0"/>
                        </a:rPr>
                        <a:t>606€</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a:latin typeface="Roboto" panose="02000000000000000000" pitchFamily="2" charset="0"/>
                          <a:ea typeface="Roboto" panose="02000000000000000000" pitchFamily="2" charset="0"/>
                          <a:cs typeface="Roboto" panose="02000000000000000000" pitchFamily="2" charset="0"/>
                        </a:rPr>
                        <a:t>  </a:t>
                      </a:r>
                      <a:r>
                        <a:rPr lang="en-GB" sz="1500" b="1">
                          <a:latin typeface="Roboto" panose="02000000000000000000" pitchFamily="2" charset="0"/>
                          <a:ea typeface="Roboto" panose="02000000000000000000" pitchFamily="2" charset="0"/>
                          <a:cs typeface="Roboto" panose="02000000000000000000" pitchFamily="2" charset="0"/>
                        </a:rPr>
                        <a:t> </a:t>
                      </a:r>
                      <a:r>
                        <a:rPr lang="el-GR" sz="1500" b="1">
                          <a:latin typeface="Roboto" panose="02000000000000000000" pitchFamily="2" charset="0"/>
                          <a:ea typeface="Roboto" panose="02000000000000000000" pitchFamily="2" charset="0"/>
                          <a:cs typeface="Roboto" panose="02000000000000000000" pitchFamily="2" charset="0"/>
                        </a:rPr>
                        <a:t>606€</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698887">
                <a:tc gridSpan="2">
                  <a:txBody>
                    <a:bodyPr/>
                    <a:lstStyle/>
                    <a:p>
                      <a:pPr marL="112395" marR="0" lvl="0" indent="0" algn="l" defTabSz="914400" rtl="0" eaLnBrk="1" fontAlgn="auto" latinLnBrk="0" hangingPunct="1">
                        <a:lnSpc>
                          <a:spcPct val="100000"/>
                        </a:lnSpc>
                        <a:spcBef>
                          <a:spcPts val="785"/>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Προς Ομάδα</a:t>
                      </a:r>
                      <a:r>
                        <a:rPr lang="en-US" sz="1500" b="1" dirty="0">
                          <a:latin typeface="Roboto" panose="02000000000000000000" pitchFamily="2" charset="0"/>
                          <a:ea typeface="Roboto" panose="02000000000000000000" pitchFamily="2" charset="0"/>
                          <a:cs typeface="Roboto" panose="02000000000000000000" pitchFamily="2" charset="0"/>
                        </a:rPr>
                        <a:t> 3 : </a:t>
                      </a:r>
                      <a:r>
                        <a:rPr lang="el-GR" sz="1500" dirty="0">
                          <a:latin typeface="Roboto" panose="02000000000000000000" pitchFamily="2" charset="0"/>
                          <a:ea typeface="Roboto" panose="02000000000000000000" pitchFamily="2" charset="0"/>
                          <a:cs typeface="Roboto" panose="02000000000000000000" pitchFamily="2" charset="0"/>
                        </a:rPr>
                        <a:t>Βόρεια Μακεδονία, Βουλγαρία, Κροατία, Λιθουανία, Ουγγαρία, Πολωνία, Ρουμανία, Σερβία, Τουρκία</a:t>
                      </a:r>
                      <a:endParaRPr lang="el-GR" sz="15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r>
                        <a:rPr lang="el-GR" sz="1500" b="1">
                          <a:latin typeface="Roboto" panose="02000000000000000000" pitchFamily="2" charset="0"/>
                          <a:ea typeface="Roboto" panose="02000000000000000000" pitchFamily="2" charset="0"/>
                          <a:cs typeface="Roboto" panose="02000000000000000000" pitchFamily="2" charset="0"/>
                        </a:rPr>
                        <a:t>   550€</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a:latin typeface="Roboto" panose="02000000000000000000" pitchFamily="2" charset="0"/>
                          <a:ea typeface="Roboto" panose="02000000000000000000" pitchFamily="2" charset="0"/>
                          <a:cs typeface="Roboto" panose="02000000000000000000" pitchFamily="2" charset="0"/>
                        </a:rPr>
                        <a:t>   550€</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690467">
                <a:tc gridSpan="2">
                  <a:txBody>
                    <a:bodyPr/>
                    <a:lstStyle/>
                    <a:p>
                      <a:pPr marL="112395" marR="0" lvl="0" indent="0" algn="l" defTabSz="914400" rtl="0" eaLnBrk="1" fontAlgn="auto" latinLnBrk="0" hangingPunct="1">
                        <a:lnSpc>
                          <a:spcPct val="100000"/>
                        </a:lnSpc>
                        <a:spcBef>
                          <a:spcPts val="785"/>
                        </a:spcBef>
                        <a:spcAft>
                          <a:spcPts val="0"/>
                        </a:spcAft>
                        <a:buClrTx/>
                        <a:buSzTx/>
                        <a:buFontTx/>
                        <a:buNone/>
                        <a:tabLst/>
                        <a:defRPr/>
                      </a:pP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lang="en-US" sz="15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5-12 </a:t>
                      </a:r>
                      <a:r>
                        <a:rPr kumimoji="0" lang="en-GB" sz="1600" b="0" i="0" u="none" strike="noStrike" kern="1200" cap="none" spc="0" normalizeH="0" baseline="0" noProof="0" dirty="0">
                          <a:ln>
                            <a:noFill/>
                          </a:ln>
                          <a:solidFill>
                            <a:prstClr val="black"/>
                          </a:solidFill>
                          <a:effectLst/>
                          <a:uLnTx/>
                          <a:uFillTx/>
                          <a:latin typeface="+mn-lt"/>
                          <a:ea typeface="+mn-ea"/>
                          <a:cs typeface="Calibri"/>
                          <a:sym typeface="Wingdings" panose="05000000000000000000" pitchFamily="2" charset="2"/>
                        </a:rPr>
                        <a:t></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Προς</a:t>
                      </a:r>
                      <a:r>
                        <a:rPr lang="en-US" sz="15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Κύπρο </a:t>
                      </a:r>
                      <a:r>
                        <a:rPr lang="en-US" sz="150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   700€</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   700€</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605827392"/>
                  </a:ext>
                </a:extLst>
              </a:tr>
              <a:tr h="441074">
                <a:tc gridSpan="3">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KA171</a:t>
                      </a: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tc hMerge="1">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tc hMerge="1">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extLst>
                  <a:ext uri="{0D108BD9-81ED-4DB2-BD59-A6C34878D82A}">
                    <a16:rowId xmlns:a16="http://schemas.microsoft.com/office/drawing/2014/main" val="3313710979"/>
                  </a:ext>
                </a:extLst>
              </a:tr>
              <a:tr h="690467">
                <a:tc gridSpan="2">
                  <a:txBody>
                    <a:bodyPr/>
                    <a:lstStyle/>
                    <a:p>
                      <a:pPr marL="112395" marR="0" lvl="0" indent="0" algn="l" defTabSz="914400" rtl="0" eaLnBrk="1" fontAlgn="auto" latinLnBrk="0" hangingPunct="1">
                        <a:lnSpc>
                          <a:spcPct val="100000"/>
                        </a:lnSpc>
                        <a:spcBef>
                          <a:spcPts val="785"/>
                        </a:spcBef>
                        <a:spcAft>
                          <a:spcPts val="0"/>
                        </a:spcAft>
                        <a:buClrTx/>
                        <a:buSzTx/>
                        <a:buFontTx/>
                        <a:buNone/>
                        <a:tabLst/>
                        <a:defRPr/>
                      </a:pP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lang="en-US" sz="15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Κύπρο </a:t>
                      </a:r>
                      <a:r>
                        <a:rPr kumimoji="0" lang="en-GB" sz="1600" b="0" i="0" u="none" strike="noStrike" kern="1200" cap="none" spc="0" normalizeH="0" baseline="0" noProof="0" dirty="0">
                          <a:ln>
                            <a:noFill/>
                          </a:ln>
                          <a:solidFill>
                            <a:prstClr val="black"/>
                          </a:solidFill>
                          <a:effectLst/>
                          <a:uLnTx/>
                          <a:uFillTx/>
                          <a:latin typeface="+mn-lt"/>
                          <a:ea typeface="+mn-ea"/>
                          <a:cs typeface="Calibri"/>
                          <a:sym typeface="Wingdings" panose="05000000000000000000" pitchFamily="2" charset="2"/>
                        </a:rPr>
                        <a:t></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Προς</a:t>
                      </a:r>
                      <a:r>
                        <a:rPr lang="en-US" sz="15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5-12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(Εξερχόμενες κινητικότητες)</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b="1">
                          <a:latin typeface="Roboto" panose="02000000000000000000" pitchFamily="2" charset="0"/>
                          <a:ea typeface="Roboto" panose="02000000000000000000" pitchFamily="2" charset="0"/>
                          <a:cs typeface="Roboto" panose="02000000000000000000" pitchFamily="2" charset="0"/>
                        </a:rPr>
                        <a:t>700€</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b="1">
                          <a:latin typeface="Roboto" panose="02000000000000000000" pitchFamily="2" charset="0"/>
                          <a:ea typeface="Roboto" panose="02000000000000000000" pitchFamily="2" charset="0"/>
                          <a:cs typeface="Roboto" panose="02000000000000000000" pitchFamily="2" charset="0"/>
                        </a:rPr>
                        <a:t>700€</a:t>
                      </a: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963952396"/>
                  </a:ext>
                </a:extLst>
              </a:tr>
              <a:tr h="690467">
                <a:tc gridSpan="2">
                  <a:txBody>
                    <a:bodyPr/>
                    <a:lstStyle/>
                    <a:p>
                      <a:pPr marL="112395" marR="0" lvl="0" indent="0" algn="l" defTabSz="914400" rtl="0" eaLnBrk="1" fontAlgn="auto" latinLnBrk="0" hangingPunct="1">
                        <a:lnSpc>
                          <a:spcPct val="100000"/>
                        </a:lnSpc>
                        <a:spcBef>
                          <a:spcPts val="785"/>
                        </a:spcBef>
                        <a:spcAft>
                          <a:spcPts val="0"/>
                        </a:spcAft>
                        <a:buClrTx/>
                        <a:buSzTx/>
                        <a:buFontTx/>
                        <a:buNone/>
                        <a:tabLst/>
                        <a:defRPr/>
                      </a:pP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lang="en-US" sz="15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5-12 </a:t>
                      </a:r>
                      <a:r>
                        <a:rPr kumimoji="0" lang="en-GB" sz="1600" b="0" i="0" u="none" strike="noStrike" kern="1200" cap="none" spc="0" normalizeH="0" baseline="0" noProof="0" dirty="0">
                          <a:ln>
                            <a:noFill/>
                          </a:ln>
                          <a:solidFill>
                            <a:prstClr val="black"/>
                          </a:solidFill>
                          <a:effectLst/>
                          <a:uLnTx/>
                          <a:uFillTx/>
                          <a:latin typeface="+mn-lt"/>
                          <a:ea typeface="+mn-ea"/>
                          <a:cs typeface="Calibri"/>
                          <a:sym typeface="Wingdings" panose="05000000000000000000" pitchFamily="2" charset="2"/>
                        </a:rPr>
                        <a:t></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Προς</a:t>
                      </a:r>
                      <a:r>
                        <a:rPr lang="en-US" sz="15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Κύπρο </a:t>
                      </a:r>
                      <a:r>
                        <a:rPr lang="en-US" sz="150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Roboto" panose="02000000000000000000" pitchFamily="2" charset="0"/>
                          <a:ea typeface="Roboto" panose="02000000000000000000" pitchFamily="2" charset="0"/>
                          <a:cs typeface="Roboto" panose="02000000000000000000" pitchFamily="2" charset="0"/>
                        </a:rPr>
                        <a:t>850</a:t>
                      </a:r>
                      <a:r>
                        <a:rPr lang="el-GR" sz="15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Roboto" panose="02000000000000000000" pitchFamily="2" charset="0"/>
                          <a:ea typeface="Roboto" panose="02000000000000000000" pitchFamily="2" charset="0"/>
                          <a:cs typeface="Roboto" panose="02000000000000000000" pitchFamily="2" charset="0"/>
                        </a:rPr>
                        <a:t>850</a:t>
                      </a:r>
                      <a:r>
                        <a:rPr lang="el-GR" sz="15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330729589"/>
                  </a:ext>
                </a:extLst>
              </a:tr>
            </a:tbl>
          </a:graphicData>
        </a:graphic>
      </p:graphicFrame>
    </p:spTree>
    <p:extLst>
      <p:ext uri="{BB962C8B-B14F-4D97-AF65-F5344CB8AC3E}">
        <p14:creationId xmlns:p14="http://schemas.microsoft.com/office/powerpoint/2010/main" val="104030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79725-0BA2-95EB-8556-1447D9DC2A37}"/>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F69F7E4-B163-8BEA-A935-8528E756D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079BD23-FC09-3E15-D7FA-A8C86716FF5C}"/>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Μεγάλης Διάρκειας (2/2)</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8CC2F60-FEBA-B3BC-7B9A-A2654E9A5DA9}"/>
              </a:ext>
            </a:extLst>
          </p:cNvPr>
          <p:cNvSpPr/>
          <p:nvPr/>
        </p:nvSpPr>
        <p:spPr>
          <a:xfrm flipH="1">
            <a:off x="4297681" y="76200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object 13">
            <a:extLst>
              <a:ext uri="{FF2B5EF4-FFF2-40B4-BE49-F238E27FC236}">
                <a16:creationId xmlns:a16="http://schemas.microsoft.com/office/drawing/2014/main" id="{C0EAAE06-9B17-D4CC-4939-83112850C422}"/>
              </a:ext>
            </a:extLst>
          </p:cNvPr>
          <p:cNvGraphicFramePr>
            <a:graphicFrameLocks noGrp="1"/>
          </p:cNvGraphicFramePr>
          <p:nvPr>
            <p:extLst>
              <p:ext uri="{D42A27DB-BD31-4B8C-83A1-F6EECF244321}">
                <p14:modId xmlns:p14="http://schemas.microsoft.com/office/powerpoint/2010/main" val="853663074"/>
              </p:ext>
            </p:extLst>
          </p:nvPr>
        </p:nvGraphicFramePr>
        <p:xfrm>
          <a:off x="4615011" y="762000"/>
          <a:ext cx="7094104" cy="4678825"/>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141104">
                  <a:extLst>
                    <a:ext uri="{9D8B030D-6E8A-4147-A177-3AD203B41FA5}">
                      <a16:colId xmlns:a16="http://schemas.microsoft.com/office/drawing/2014/main" val="20000"/>
                    </a:ext>
                  </a:extLst>
                </a:gridCol>
                <a:gridCol w="3733800">
                  <a:extLst>
                    <a:ext uri="{9D8B030D-6E8A-4147-A177-3AD203B41FA5}">
                      <a16:colId xmlns:a16="http://schemas.microsoft.com/office/drawing/2014/main" val="3216997273"/>
                    </a:ext>
                  </a:extLst>
                </a:gridCol>
                <a:gridCol w="1219200">
                  <a:extLst>
                    <a:ext uri="{9D8B030D-6E8A-4147-A177-3AD203B41FA5}">
                      <a16:colId xmlns:a16="http://schemas.microsoft.com/office/drawing/2014/main" val="775238104"/>
                    </a:ext>
                  </a:extLst>
                </a:gridCol>
              </a:tblGrid>
              <a:tr h="365760">
                <a:tc gridSpan="3">
                  <a:txBody>
                    <a:bodyPr/>
                    <a:lstStyle/>
                    <a:p>
                      <a:pPr marL="782320" marR="328295" lvl="0" indent="-342900" algn="ctr" defTabSz="914400" rtl="0" eaLnBrk="1" fontAlgn="auto" latinLnBrk="0" hangingPunct="1">
                        <a:lnSpc>
                          <a:spcPct val="100000"/>
                        </a:lnSpc>
                        <a:spcBef>
                          <a:spcPts val="790"/>
                        </a:spcBef>
                        <a:spcAft>
                          <a:spcPts val="0"/>
                        </a:spcAft>
                        <a:buClrTx/>
                        <a:buSzTx/>
                        <a:buFontTx/>
                        <a:buAutoNum type="arabicPeriod"/>
                        <a:tabLst/>
                        <a:defRPr/>
                      </a:pPr>
                      <a:r>
                        <a:rPr lang="en-US"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3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με Λιγότερες Ευκαιρίες</a:t>
                      </a:r>
                      <a:r>
                        <a:rPr lang="el-GR" sz="13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782320" marR="328295" lvl="0" indent="-342900" algn="ctr" defTabSz="914400" rtl="0" eaLnBrk="1" fontAlgn="auto" latinLnBrk="0" hangingPunct="1">
                        <a:lnSpc>
                          <a:spcPct val="100000"/>
                        </a:lnSpc>
                        <a:spcBef>
                          <a:spcPts val="790"/>
                        </a:spcBef>
                        <a:spcAft>
                          <a:spcPts val="0"/>
                        </a:spcAft>
                        <a:buClrTx/>
                        <a:buSzTx/>
                        <a:buFontTx/>
                        <a:buAutoNum type="arabicPeriod"/>
                        <a:tabLst/>
                        <a:defRPr/>
                      </a:pPr>
                      <a:endParaRPr lang="el-GR" sz="1300" b="1" kern="1200" spc="-5"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297863">
                <a:tc gridSpan="2">
                  <a:txBody>
                    <a:bodyPr/>
                    <a:lstStyle/>
                    <a:p>
                      <a:pPr algn="ctr"/>
                      <a:r>
                        <a:rPr lang="el-GR"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3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673713">
                <a:tc gridSpan="2">
                  <a:txBody>
                    <a:bodyPr/>
                    <a:lstStyle/>
                    <a:p>
                      <a:pPr algn="ct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Ισχύει για κινητικότητες από/προς όλες τις Χώρες (Κράτη μέλη της ΕΕ, Τρίτες χώρες συνδεδεμένες με το πρόγραμμα &amp; </a:t>
                      </a:r>
                      <a:r>
                        <a:rPr lang="el-GR" sz="13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300" b="1"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3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5-12)</a:t>
                      </a:r>
                    </a:p>
                    <a:p>
                      <a:pPr algn="ctr"/>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n-US" sz="1300" b="1" dirty="0">
                          <a:latin typeface="Roboto" panose="02000000000000000000" pitchFamily="2" charset="0"/>
                          <a:ea typeface="Roboto" panose="02000000000000000000" pitchFamily="2" charset="0"/>
                          <a:cs typeface="Roboto" panose="02000000000000000000" pitchFamily="2" charset="0"/>
                        </a:rPr>
                        <a:t>250</a:t>
                      </a:r>
                      <a:r>
                        <a:rPr lang="el-GR" sz="13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597844111"/>
                  </a:ext>
                </a:extLst>
              </a:tr>
              <a:tr h="544975">
                <a:tc gridSpan="3">
                  <a:txBody>
                    <a:bodyPr/>
                    <a:lstStyle/>
                    <a:p>
                      <a:pPr marL="379095" algn="l" defTabSz="914400" rtl="0" eaLnBrk="1" latinLnBrk="0" hangingPunct="1">
                        <a:lnSpc>
                          <a:spcPct val="100000"/>
                        </a:lnSpc>
                        <a:spcBef>
                          <a:spcPts val="785"/>
                        </a:spcBef>
                      </a:pPr>
                      <a:r>
                        <a:rPr lang="el-GR"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3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μεγάλης διάρκειας </a:t>
                      </a:r>
                      <a:r>
                        <a:rPr lang="el-GR" sz="13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lnT w="3175" cap="flat" cmpd="sng" algn="ctr">
                      <a:solidFill>
                        <a:schemeClr val="bg2">
                          <a:lumMod val="75000"/>
                        </a:schemeClr>
                      </a:solidFill>
                      <a:prstDash val="solid"/>
                      <a:round/>
                      <a:headEnd type="none" w="med" len="med"/>
                      <a:tailEnd type="none" w="med" len="med"/>
                    </a:lnT>
                  </a:tcPr>
                </a:tc>
                <a:tc hMerge="1">
                  <a:txBody>
                    <a:bodyPr/>
                    <a:lstStyle/>
                    <a:p>
                      <a:pPr marL="379095" algn="l" defTabSz="914400" rtl="0" eaLnBrk="1" latinLnBrk="0" hangingPunct="1">
                        <a:lnSpc>
                          <a:spcPct val="100000"/>
                        </a:lnSpc>
                        <a:spcBef>
                          <a:spcPts val="785"/>
                        </a:spcBef>
                      </a:pPr>
                      <a:endParaRPr lang="el-GR" sz="1300" b="1" kern="1200" spc="-5"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2921687955"/>
                  </a:ext>
                </a:extLst>
              </a:tr>
              <a:tr h="292614">
                <a:tc>
                  <a:txBody>
                    <a:bodyPr/>
                    <a:lstStyle/>
                    <a:p>
                      <a:pPr marL="379095" algn="l" defTabSz="914400" rtl="0" eaLnBrk="1" latinLnBrk="0" hangingPunct="1">
                        <a:lnSpc>
                          <a:spcPct val="100000"/>
                        </a:lnSpc>
                        <a:spcBef>
                          <a:spcPts val="785"/>
                        </a:spcBef>
                      </a:pPr>
                      <a:endParaRPr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tc>
                  <a:txBody>
                    <a:bodyP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ΚΑ131</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lToBr w="12700" cmpd="sng">
                      <a:noFill/>
                      <a:prstDash val="solid"/>
                    </a:lnTlToBr>
                    <a:lnBlToTr w="12700" cmpd="sng">
                      <a:noFill/>
                      <a:prstDash val="solid"/>
                    </a:lnBlToTr>
                    <a:solidFill>
                      <a:srgbClr val="AF8CC2"/>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3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AF8CC2"/>
                    </a:solidFill>
                  </a:tcPr>
                </a:tc>
                <a:extLst>
                  <a:ext uri="{0D108BD9-81ED-4DB2-BD59-A6C34878D82A}">
                    <a16:rowId xmlns:a16="http://schemas.microsoft.com/office/drawing/2014/main" val="2186046892"/>
                  </a:ext>
                </a:extLst>
              </a:tr>
              <a:tr h="817100">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300" spc="-10" dirty="0">
                          <a:latin typeface="Roboto" panose="02000000000000000000" pitchFamily="2" charset="0"/>
                          <a:ea typeface="Roboto" panose="02000000000000000000" pitchFamily="2" charset="0"/>
                          <a:cs typeface="Roboto" panose="02000000000000000000" pitchFamily="2" charset="0"/>
                        </a:rPr>
                        <a:t>Κύπρος</a:t>
                      </a:r>
                      <a:endParaRPr lang="el-GR" sz="13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p>
                      <a:pPr marL="379095" algn="l" defTabSz="914400" rtl="0" eaLnBrk="1" latinLnBrk="0" hangingPunct="1">
                        <a:lnSpc>
                          <a:spcPct val="100000"/>
                        </a:lnSpc>
                        <a:spcBef>
                          <a:spcPts val="785"/>
                        </a:spcBef>
                      </a:pPr>
                      <a:endParaRPr sz="13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Ισχύει για κινητικότητες προς Χώρες-Μέλη, Τρίτες Χώρες συνδεδεμένες με το Πρόγραμμα και Τρίτες Χώρες μη συνδεδεμένες με το Πρόγραμμα, από τις Περιφέρειες 13 &amp; 14 μόνο</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300" b="1">
                          <a:latin typeface="Roboto" panose="02000000000000000000" pitchFamily="2" charset="0"/>
                          <a:ea typeface="Roboto" panose="02000000000000000000" pitchFamily="2" charset="0"/>
                          <a:cs typeface="Roboto" panose="02000000000000000000" pitchFamily="2" charset="0"/>
                        </a:rPr>
                        <a:t>1</a:t>
                      </a:r>
                      <a:r>
                        <a:rPr lang="en-US" sz="1300" b="1">
                          <a:latin typeface="Roboto" panose="02000000000000000000" pitchFamily="2" charset="0"/>
                          <a:ea typeface="Roboto" panose="02000000000000000000" pitchFamily="2" charset="0"/>
                          <a:cs typeface="Roboto" panose="02000000000000000000" pitchFamily="2" charset="0"/>
                        </a:rPr>
                        <a:t>50</a:t>
                      </a:r>
                      <a:r>
                        <a:rPr lang="el-GR" sz="1300" b="1">
                          <a:latin typeface="Roboto" panose="02000000000000000000" pitchFamily="2" charset="0"/>
                          <a:ea typeface="Roboto" panose="02000000000000000000" pitchFamily="2" charset="0"/>
                          <a:cs typeface="Roboto" panose="02000000000000000000" pitchFamily="2" charset="0"/>
                        </a:rPr>
                        <a:t>€</a:t>
                      </a:r>
                      <a:endParaRPr lang="el-GR" sz="13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55799102"/>
                  </a:ext>
                </a:extLst>
              </a:tr>
              <a:tr h="182269">
                <a:tc>
                  <a:txBody>
                    <a:bodyPr/>
                    <a:lstStyle/>
                    <a:p>
                      <a:pPr marL="92075" algn="ctr">
                        <a:lnSpc>
                          <a:spcPct val="100000"/>
                        </a:lnSpc>
                        <a:spcBef>
                          <a:spcPts val="785"/>
                        </a:spcBef>
                      </a:pPr>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8CC2"/>
                    </a:solidFill>
                  </a:tcPr>
                </a:tc>
                <a:tc>
                  <a:txBody>
                    <a:bodyP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ΚΑ171</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8CC2"/>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3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8CC2"/>
                    </a:solidFill>
                  </a:tcPr>
                </a:tc>
                <a:extLst>
                  <a:ext uri="{0D108BD9-81ED-4DB2-BD59-A6C34878D82A}">
                    <a16:rowId xmlns:a16="http://schemas.microsoft.com/office/drawing/2014/main" val="1898279193"/>
                  </a:ext>
                </a:extLst>
              </a:tr>
              <a:tr h="846310">
                <a:tc>
                  <a:txBody>
                    <a:bodyPr/>
                    <a:lstStyle/>
                    <a:p>
                      <a:pPr marL="92075" algn="ctr">
                        <a:lnSpc>
                          <a:spcPct val="100000"/>
                        </a:lnSpc>
                        <a:spcBef>
                          <a:spcPts val="785"/>
                        </a:spcBef>
                      </a:pPr>
                      <a:r>
                        <a:rPr lang="el-GR" sz="13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300" b="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3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300" b="1"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3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5-12 </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Κύπρος</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1</a:t>
                      </a:r>
                      <a:r>
                        <a:rPr lang="en-US" sz="1300" b="1" dirty="0">
                          <a:latin typeface="Roboto" panose="02000000000000000000" pitchFamily="2" charset="0"/>
                          <a:ea typeface="Roboto" panose="02000000000000000000" pitchFamily="2" charset="0"/>
                          <a:cs typeface="Roboto" panose="02000000000000000000" pitchFamily="2" charset="0"/>
                        </a:rPr>
                        <a:t>50</a:t>
                      </a:r>
                      <a:r>
                        <a:rPr lang="el-GR" sz="13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701525606"/>
                  </a:ext>
                </a:extLst>
              </a:tr>
            </a:tbl>
          </a:graphicData>
        </a:graphic>
      </p:graphicFrame>
      <p:sp>
        <p:nvSpPr>
          <p:cNvPr id="9" name="TextBox 8">
            <a:extLst>
              <a:ext uri="{FF2B5EF4-FFF2-40B4-BE49-F238E27FC236}">
                <a16:creationId xmlns:a16="http://schemas.microsoft.com/office/drawing/2014/main" id="{33979D7E-5FF7-E2D3-FCFC-88FAB8923644}"/>
              </a:ext>
            </a:extLst>
          </p:cNvPr>
          <p:cNvSpPr txBox="1"/>
          <p:nvPr/>
        </p:nvSpPr>
        <p:spPr>
          <a:xfrm>
            <a:off x="4471412" y="5572780"/>
            <a:ext cx="6096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400" b="0" i="0" u="none" strike="noStrike" kern="1200" cap="none" spc="-60" normalizeH="0" baseline="0" noProof="0" dirty="0">
                <a:ln>
                  <a:noFill/>
                </a:ln>
                <a:solidFill>
                  <a:srgbClr val="FF0000"/>
                </a:solidFill>
                <a:effectLst/>
                <a:uLnTx/>
                <a:uFillTx/>
                <a:latin typeface="Verdana"/>
                <a:ea typeface="+mn-ea"/>
                <a:cs typeface="+mn-cs"/>
              </a:rPr>
              <a:t>Όσοι φοιτητές και πρόσφατοι απόφοιτοι πληρούν και τα δύο πιο πάνω κριτήρια, δικαιούνται συνδυασμό των δύο </a:t>
            </a:r>
            <a:r>
              <a:rPr kumimoji="0" lang="el-GR" sz="1400" b="0" i="0" u="none" strike="noStrike" kern="1200" cap="none" spc="-60" normalizeH="0" baseline="0" noProof="0" dirty="0" err="1">
                <a:ln>
                  <a:noFill/>
                </a:ln>
                <a:solidFill>
                  <a:srgbClr val="FF0000"/>
                </a:solidFill>
                <a:effectLst/>
                <a:uLnTx/>
                <a:uFillTx/>
                <a:latin typeface="Verdana"/>
                <a:ea typeface="+mn-ea"/>
                <a:cs typeface="+mn-cs"/>
              </a:rPr>
              <a:t>top-ups</a:t>
            </a:r>
            <a:endParaRPr kumimoji="0" lang="el-GR" sz="1400" b="0" i="0" u="none" strike="noStrike" kern="1200" cap="none" spc="-6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08389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BB85D-D3CB-5B59-E673-84349D92A3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E9F96F5D-EDD9-6B82-D25A-014D2FEBD130}"/>
              </a:ext>
            </a:extLst>
          </p:cNvPr>
          <p:cNvGrpSpPr/>
          <p:nvPr/>
        </p:nvGrpSpPr>
        <p:grpSpPr>
          <a:xfrm>
            <a:off x="2006600" y="1416050"/>
            <a:ext cx="8178800" cy="3048175"/>
            <a:chOff x="0" y="448658"/>
            <a:chExt cx="2963916" cy="1778350"/>
          </a:xfrm>
        </p:grpSpPr>
        <p:sp>
          <p:nvSpPr>
            <p:cNvPr id="3" name="Rectangle 2">
              <a:extLst>
                <a:ext uri="{FF2B5EF4-FFF2-40B4-BE49-F238E27FC236}">
                  <a16:creationId xmlns:a16="http://schemas.microsoft.com/office/drawing/2014/main" id="{4F66AEDF-D8BD-5625-86EE-5497DEB44E71}"/>
                </a:ext>
              </a:extLst>
            </p:cNvPr>
            <p:cNvSpPr/>
            <p:nvPr/>
          </p:nvSpPr>
          <p: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8FF5012-5918-91AA-E820-6693F15CE474}"/>
                </a:ext>
              </a:extLst>
            </p:cNvPr>
            <p:cNvSpPr txBox="1"/>
            <p:nvPr/>
          </p:nvSpPr>
          <p:spPr>
            <a:xfrm>
              <a:off x="0" y="448658"/>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l-GR" sz="4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Γενικές Πληροφορίες </a:t>
              </a:r>
              <a:endParaRPr kumimoji="0" lang="en-US" sz="4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R="0" lvl="0" algn="ctr" defTabSz="914400" rtl="0" eaLnBrk="1" fontAlgn="auto" latinLnBrk="0" hangingPunct="1">
                <a:lnSpc>
                  <a:spcPct val="100000"/>
                </a:lnSpc>
                <a:spcBef>
                  <a:spcPts val="0"/>
                </a:spcBef>
                <a:spcAft>
                  <a:spcPts val="0"/>
                </a:spcAft>
                <a:buClrTx/>
                <a:buSzTx/>
                <a:tabLst/>
                <a:defRPr/>
              </a:pPr>
              <a:r>
                <a:rPr kumimoji="0" lang="el-GR" sz="4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για τις Αιτήσεις</a:t>
              </a:r>
            </a:p>
          </p:txBody>
        </p:sp>
      </p:grpSp>
    </p:spTree>
    <p:extLst>
      <p:ext uri="{BB962C8B-B14F-4D97-AF65-F5344CB8AC3E}">
        <p14:creationId xmlns:p14="http://schemas.microsoft.com/office/powerpoint/2010/main" val="1598516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F419-DD36-BF3D-362A-4141339D98A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0CBB657-34B6-CD96-7521-A48436C6A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F62C2B1-C470-9706-4B22-D99AB688982F}"/>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Προσωπικό</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D49C7F20-9FCB-F633-D4BE-4D47FE78B571}"/>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object 13">
            <a:extLst>
              <a:ext uri="{FF2B5EF4-FFF2-40B4-BE49-F238E27FC236}">
                <a16:creationId xmlns:a16="http://schemas.microsoft.com/office/drawing/2014/main" id="{9B5A3C4D-7F19-DC95-4A6C-CED94C55CE2D}"/>
              </a:ext>
            </a:extLst>
          </p:cNvPr>
          <p:cNvGraphicFramePr>
            <a:graphicFrameLocks noGrp="1"/>
          </p:cNvGraphicFramePr>
          <p:nvPr>
            <p:extLst>
              <p:ext uri="{D42A27DB-BD31-4B8C-83A1-F6EECF244321}">
                <p14:modId xmlns:p14="http://schemas.microsoft.com/office/powerpoint/2010/main" val="3954428221"/>
              </p:ext>
            </p:extLst>
          </p:nvPr>
        </p:nvGraphicFramePr>
        <p:xfrm>
          <a:off x="4574540" y="1005841"/>
          <a:ext cx="6226810" cy="3852143"/>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823460">
                  <a:extLst>
                    <a:ext uri="{9D8B030D-6E8A-4147-A177-3AD203B41FA5}">
                      <a16:colId xmlns:a16="http://schemas.microsoft.com/office/drawing/2014/main" val="2052262991"/>
                    </a:ext>
                  </a:extLst>
                </a:gridCol>
                <a:gridCol w="1403350">
                  <a:extLst>
                    <a:ext uri="{9D8B030D-6E8A-4147-A177-3AD203B41FA5}">
                      <a16:colId xmlns:a16="http://schemas.microsoft.com/office/drawing/2014/main" val="3347098899"/>
                    </a:ext>
                  </a:extLst>
                </a:gridCol>
              </a:tblGrid>
              <a:tr h="544706">
                <a:tc>
                  <a:txBody>
                    <a:bodyPr/>
                    <a:lstStyle/>
                    <a:p>
                      <a:pPr algn="ct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4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a:txBody>
                    <a:bodyPr/>
                    <a:lstStyle/>
                    <a:p>
                      <a:pPr marL="379095" algn="l" defTabSz="914400" rtl="0" eaLnBrk="1" latinLnBrk="0" hangingPunct="1">
                        <a:lnSpc>
                          <a:spcPct val="100000"/>
                        </a:lnSpc>
                        <a:spcBef>
                          <a:spcPts val="785"/>
                        </a:spcBef>
                      </a:pP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1"/>
                  </a:ext>
                </a:extLst>
              </a:tr>
              <a:tr h="1368671">
                <a:tc>
                  <a:txBody>
                    <a:bodyPr/>
                    <a:lstStyle/>
                    <a:p>
                      <a:pPr lvl="1" algn="l"/>
                      <a:r>
                        <a:rPr lang="el-GR" sz="1300" b="1" dirty="0">
                          <a:latin typeface="Roboto" panose="02000000000000000000" pitchFamily="2" charset="0"/>
                          <a:ea typeface="Roboto" panose="02000000000000000000" pitchFamily="2" charset="0"/>
                          <a:cs typeface="Roboto" panose="02000000000000000000" pitchFamily="2" charset="0"/>
                        </a:rPr>
                        <a:t>Ομάδα 1</a:t>
                      </a:r>
                      <a:r>
                        <a:rPr lang="en-US" sz="1300" b="1" dirty="0">
                          <a:latin typeface="Roboto" panose="02000000000000000000" pitchFamily="2" charset="0"/>
                          <a:ea typeface="Roboto" panose="02000000000000000000" pitchFamily="2" charset="0"/>
                          <a:cs typeface="Roboto" panose="02000000000000000000" pitchFamily="2" charset="0"/>
                        </a:rPr>
                        <a:t>:</a:t>
                      </a:r>
                      <a:endParaRPr lang="el-GR" sz="1300" b="1" dirty="0">
                        <a:latin typeface="Roboto" panose="02000000000000000000" pitchFamily="2" charset="0"/>
                        <a:ea typeface="Roboto" panose="02000000000000000000" pitchFamily="2" charset="0"/>
                        <a:cs typeface="Roboto" panose="02000000000000000000" pitchFamily="2" charset="0"/>
                      </a:endParaRPr>
                    </a:p>
                    <a:p>
                      <a:pPr lvl="1" algn="l"/>
                      <a:r>
                        <a:rPr lang="el-GR" sz="1300" b="0" dirty="0">
                          <a:latin typeface="Roboto" panose="02000000000000000000" pitchFamily="2" charset="0"/>
                          <a:ea typeface="Roboto" panose="02000000000000000000" pitchFamily="2" charset="0"/>
                          <a:cs typeface="Roboto" panose="02000000000000000000" pitchFamily="2" charset="0"/>
                        </a:rPr>
                        <a:t>Αυστρία, Βέλγιο, Γαλλία, Γερμανία, Δανία, Ιρλανδία, Ισλανδία, Ιταλία, Κάτω Χώρες, Λιχτενστάιν, Λουξεμβούργο, Νορβηγία, Σουηδία, Φινλανδία, Ολλανδία</a:t>
                      </a:r>
                    </a:p>
                    <a:p>
                      <a:pPr lvl="1" algn="l"/>
                      <a:r>
                        <a:rPr lang="el-GR" sz="1300" b="0" dirty="0">
                          <a:latin typeface="Roboto" panose="02000000000000000000" pitchFamily="2" charset="0"/>
                          <a:ea typeface="Roboto" panose="02000000000000000000" pitchFamily="2" charset="0"/>
                          <a:cs typeface="Roboto" panose="02000000000000000000" pitchFamily="2" charset="0"/>
                        </a:rPr>
                        <a:t>&amp;</a:t>
                      </a:r>
                    </a:p>
                    <a:p>
                      <a:pPr lvl="1" algn="l"/>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3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13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 14</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 (ΚΑ131)</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400" b="1" spc="-5" dirty="0">
                          <a:latin typeface="+mn-lt"/>
                          <a:cs typeface="Calibri"/>
                        </a:rPr>
                        <a:t>96-190</a:t>
                      </a:r>
                      <a:r>
                        <a:rPr lang="el-GR" sz="1400" b="1" dirty="0">
                          <a:latin typeface="Roboto" panose="02000000000000000000" pitchFamily="2" charset="0"/>
                          <a:ea typeface="Roboto" panose="02000000000000000000" pitchFamily="2" charset="0"/>
                          <a:cs typeface="Roboto" panose="02000000000000000000" pitchFamily="2" charset="0"/>
                        </a:rPr>
                        <a:t>€</a:t>
                      </a:r>
                    </a:p>
                    <a:p>
                      <a:pPr marL="379095" algn="l" defTabSz="914400" rtl="0" eaLnBrk="1" latinLnBrk="0" hangingPunct="1">
                        <a:lnSpc>
                          <a:spcPct val="100000"/>
                        </a:lnSpc>
                        <a:spcBef>
                          <a:spcPts val="785"/>
                        </a:spcBef>
                      </a:pPr>
                      <a:endPar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359927471"/>
                  </a:ext>
                </a:extLst>
              </a:tr>
              <a:tr h="6268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Ομάδα </a:t>
                      </a:r>
                      <a:r>
                        <a:rPr lang="en-US" sz="1300" b="1" dirty="0">
                          <a:latin typeface="Roboto" panose="02000000000000000000" pitchFamily="2" charset="0"/>
                          <a:ea typeface="Roboto" panose="02000000000000000000" pitchFamily="2" charset="0"/>
                          <a:cs typeface="Roboto" panose="02000000000000000000" pitchFamily="2" charset="0"/>
                        </a:rPr>
                        <a:t>2:  </a:t>
                      </a:r>
                      <a:r>
                        <a:rPr lang="el-GR" sz="1300" dirty="0">
                          <a:latin typeface="Roboto" panose="02000000000000000000" pitchFamily="2" charset="0"/>
                          <a:ea typeface="Roboto" panose="02000000000000000000" pitchFamily="2" charset="0"/>
                          <a:cs typeface="Roboto" panose="02000000000000000000" pitchFamily="2" charset="0"/>
                        </a:rPr>
                        <a:t>Ελλάδα, Εσθονία, Ισπανία, Κύπρος, Λετονία,</a:t>
                      </a:r>
                      <a:r>
                        <a:rPr lang="en-US" sz="130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Μάλτα, Πορτογαλία, Σλοβακία, Σλοβενία, Τσεχία. </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84</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514676202"/>
                  </a:ext>
                </a:extLst>
              </a:tr>
              <a:tr h="6096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Ομάδα </a:t>
                      </a:r>
                      <a:r>
                        <a:rPr lang="en-US" sz="1300" b="1" dirty="0">
                          <a:latin typeface="Roboto" panose="02000000000000000000" pitchFamily="2" charset="0"/>
                          <a:ea typeface="Roboto" panose="02000000000000000000" pitchFamily="2" charset="0"/>
                          <a:cs typeface="Roboto" panose="02000000000000000000" pitchFamily="2" charset="0"/>
                        </a:rPr>
                        <a:t>3: </a:t>
                      </a:r>
                      <a:r>
                        <a:rPr lang="el-GR" sz="1300" dirty="0">
                          <a:latin typeface="Roboto" panose="02000000000000000000" pitchFamily="2" charset="0"/>
                          <a:ea typeface="Roboto" panose="02000000000000000000" pitchFamily="2" charset="0"/>
                          <a:cs typeface="Roboto" panose="02000000000000000000" pitchFamily="2" charset="0"/>
                        </a:rPr>
                        <a:t>Βόρεια Μακεδονία, Βουλγαρία, Κροατία, Λιθουανία, Ουγγαρία, Πολωνία, Ρουμανία, Σερβία, Τουρκία</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48</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808751944"/>
                  </a:ext>
                </a:extLst>
              </a:tr>
              <a:tr h="584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3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3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5-12</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   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90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727516222"/>
                  </a:ext>
                </a:extLst>
              </a:tr>
            </a:tbl>
          </a:graphicData>
        </a:graphic>
      </p:graphicFrame>
      <p:sp>
        <p:nvSpPr>
          <p:cNvPr id="5" name="Rectangle: Rounded Corners 4">
            <a:extLst>
              <a:ext uri="{FF2B5EF4-FFF2-40B4-BE49-F238E27FC236}">
                <a16:creationId xmlns:a16="http://schemas.microsoft.com/office/drawing/2014/main" id="{12F66E59-D913-0796-97BA-E28B91043B33}"/>
              </a:ext>
            </a:extLst>
          </p:cNvPr>
          <p:cNvSpPr/>
          <p:nvPr/>
        </p:nvSpPr>
        <p:spPr>
          <a:xfrm>
            <a:off x="4552819" y="4931149"/>
            <a:ext cx="6270251" cy="92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Οι πιο πάνω τιμές ισχύουν μέχρι και τη 14η ημέρα</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Μετά τις 15 ημέρες, ανά ημέρα δίνεται το 70% των πιο πάνω τιμών</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Δυνατότητα χρηματοδότησης διαβίωσης για 2 επιπλέον ημέρες </a:t>
            </a:r>
            <a:r>
              <a:rPr kumimoji="0" lang="el-GR" sz="14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ταξιδίου</a:t>
            </a:r>
            <a:endPar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1935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E488-8B48-95F2-2FFC-BEDFE6A75A4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1549678-0E56-7FBC-EF82-1C97ABAC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77039A2-67E4-40EB-7FC9-8620DE68CF15}"/>
              </a:ext>
            </a:extLst>
          </p:cNvPr>
          <p:cNvSpPr>
            <a:spLocks noGrp="1"/>
          </p:cNvSpPr>
          <p:nvPr>
            <p:ph type="title"/>
          </p:nvPr>
        </p:nvSpPr>
        <p:spPr>
          <a:xfrm>
            <a:off x="459019" y="2971392"/>
            <a:ext cx="3434899" cy="736958"/>
          </a:xfrm>
        </p:spPr>
        <p:txBody>
          <a:bodyPr>
            <a:noAutofit/>
          </a:bodyPr>
          <a:lstStyle/>
          <a:p>
            <a:r>
              <a:rPr lang="el-GR" sz="2600" b="1" dirty="0">
                <a:latin typeface="Roboto" panose="02000000000000000000" pitchFamily="2" charset="0"/>
                <a:ea typeface="Roboto" panose="02000000000000000000" pitchFamily="2" charset="0"/>
              </a:rPr>
              <a:t>Ταξιδιωτικά Έξοδα (</a:t>
            </a:r>
            <a:r>
              <a:rPr lang="en-US" sz="2600" b="1" dirty="0">
                <a:latin typeface="Roboto" panose="02000000000000000000" pitchFamily="2" charset="0"/>
                <a:ea typeface="Roboto" panose="02000000000000000000" pitchFamily="2" charset="0"/>
              </a:rPr>
              <a:t>Travel Support)</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C1F1F33E-3B07-3B37-2BBE-2DF3E20D3389}"/>
              </a:ext>
            </a:extLst>
          </p:cNvPr>
          <p:cNvSpPr/>
          <p:nvPr/>
        </p:nvSpPr>
        <p:spPr>
          <a:xfrm flipH="1">
            <a:off x="3657600" y="899668"/>
            <a:ext cx="54862" cy="484073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object 7">
            <a:extLst>
              <a:ext uri="{FF2B5EF4-FFF2-40B4-BE49-F238E27FC236}">
                <a16:creationId xmlns:a16="http://schemas.microsoft.com/office/drawing/2014/main" id="{5226A8E2-30C7-ABDF-AD44-0516B7519EE0}"/>
              </a:ext>
            </a:extLst>
          </p:cNvPr>
          <p:cNvGraphicFramePr>
            <a:graphicFrameLocks noGrp="1"/>
          </p:cNvGraphicFramePr>
          <p:nvPr/>
        </p:nvGraphicFramePr>
        <p:xfrm>
          <a:off x="3976497" y="899668"/>
          <a:ext cx="6183503" cy="2917223"/>
        </p:xfrm>
        <a:graphic>
          <a:graphicData uri="http://schemas.openxmlformats.org/drawingml/2006/table">
            <a:tbl>
              <a:tblPr firstRow="1" bandRow="1">
                <a:tableStyleId>{2D5ABB26-0587-4C30-8999-92F81FD0307C}</a:tableStyleId>
              </a:tblPr>
              <a:tblGrid>
                <a:gridCol w="2875644">
                  <a:extLst>
                    <a:ext uri="{9D8B030D-6E8A-4147-A177-3AD203B41FA5}">
                      <a16:colId xmlns:a16="http://schemas.microsoft.com/office/drawing/2014/main" val="20000"/>
                    </a:ext>
                  </a:extLst>
                </a:gridCol>
                <a:gridCol w="3307859">
                  <a:extLst>
                    <a:ext uri="{9D8B030D-6E8A-4147-A177-3AD203B41FA5}">
                      <a16:colId xmlns:a16="http://schemas.microsoft.com/office/drawing/2014/main" val="20001"/>
                    </a:ext>
                  </a:extLst>
                </a:gridCol>
              </a:tblGrid>
              <a:tr h="607732">
                <a:tc>
                  <a:txBody>
                    <a:bodyPr/>
                    <a:lstStyle/>
                    <a:p>
                      <a:pPr marL="267335" algn="ctr" defTabSz="914400" rtl="0" eaLnBrk="1" latinLnBrk="0" hangingPunct="1">
                        <a:lnSpc>
                          <a:spcPct val="100000"/>
                        </a:lnSpc>
                        <a:spcBef>
                          <a:spcPts val="915"/>
                        </a:spcBef>
                      </a:pP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Απόσταση σε km</a:t>
                      </a:r>
                    </a:p>
                  </a:txBody>
                  <a:tcPr marL="0" marR="0" marT="133350" marB="0">
                    <a:lnT w="19050">
                      <a:solidFill>
                        <a:srgbClr val="8F9A9D"/>
                      </a:solidFill>
                      <a:prstDash val="solid"/>
                    </a:lnT>
                    <a:solidFill>
                      <a:srgbClr val="BC8FDD"/>
                    </a:solidFill>
                  </a:tcPr>
                </a:tc>
                <a:tc>
                  <a:txBody>
                    <a:bodyPr/>
                    <a:lstStyle/>
                    <a:p>
                      <a:pPr marL="267335" marR="943610" indent="-610235" algn="ctr" defTabSz="914400" rtl="0" eaLnBrk="1" latinLnBrk="0" hangingPunct="1">
                        <a:lnSpc>
                          <a:spcPct val="100000"/>
                        </a:lnSpc>
                        <a:spcBef>
                          <a:spcPts val="915"/>
                        </a:spcBef>
                      </a:pP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Ποσό</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επ</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ιχορήγησης</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νά</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συμμετέχοντ</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p>
                  </a:txBody>
                  <a:tcPr marL="0" marR="0" marT="140970" marB="0">
                    <a:lnT w="19050">
                      <a:solidFill>
                        <a:srgbClr val="8F9A9D"/>
                      </a:solidFill>
                      <a:prstDash val="solid"/>
                    </a:lnT>
                    <a:solidFill>
                      <a:srgbClr val="BC8FDD"/>
                    </a:solidFill>
                  </a:tcPr>
                </a:tc>
                <a:extLst>
                  <a:ext uri="{0D108BD9-81ED-4DB2-BD59-A6C34878D82A}">
                    <a16:rowId xmlns:a16="http://schemas.microsoft.com/office/drawing/2014/main" val="10000"/>
                  </a:ext>
                </a:extLst>
              </a:tr>
              <a:tr h="256433">
                <a:tc>
                  <a:txBody>
                    <a:bodyPr/>
                    <a:lstStyle/>
                    <a:p>
                      <a:pPr marL="267335" algn="ctr">
                        <a:lnSpc>
                          <a:spcPct val="100000"/>
                        </a:lnSpc>
                        <a:spcBef>
                          <a:spcPts val="915"/>
                        </a:spcBef>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1</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B w="19050">
                      <a:solidFill>
                        <a:srgbClr val="FFFFFF"/>
                      </a:solidFill>
                      <a:prstDash val="solid"/>
                    </a:lnB>
                    <a:solidFill>
                      <a:srgbClr val="E4E7E7"/>
                    </a:solidFill>
                  </a:tcPr>
                </a:tc>
                <a:tc>
                  <a:txBody>
                    <a:bodyPr/>
                    <a:lstStyle/>
                    <a:p>
                      <a:pPr marL="267335" marR="347980" algn="ctr" defTabSz="914400" rtl="0" eaLnBrk="1" latinLnBrk="0" hangingPunct="1">
                        <a:lnSpc>
                          <a:spcPct val="100000"/>
                        </a:lnSpc>
                        <a:spcBef>
                          <a:spcPts val="915"/>
                        </a:spcBef>
                      </a:pPr>
                      <a:r>
                        <a:rPr lang="en-US"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B w="19050">
                      <a:solidFill>
                        <a:srgbClr val="FFFFFF"/>
                      </a:solidFill>
                      <a:prstDash val="solid"/>
                    </a:lnB>
                    <a:solidFill>
                      <a:srgbClr val="E4E7E7"/>
                    </a:solidFill>
                  </a:tcPr>
                </a:tc>
                <a:extLst>
                  <a:ext uri="{0D108BD9-81ED-4DB2-BD59-A6C34878D82A}">
                    <a16:rowId xmlns:a16="http://schemas.microsoft.com/office/drawing/2014/main" val="10001"/>
                  </a:ext>
                </a:extLst>
              </a:tr>
              <a:tr h="256433">
                <a:tc>
                  <a:txBody>
                    <a:bodyPr/>
                    <a:lstStyle/>
                    <a:p>
                      <a:pPr marL="267335"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10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211</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2"/>
                  </a:ext>
                </a:extLst>
              </a:tr>
              <a:tr h="256433">
                <a:tc>
                  <a:txBody>
                    <a:bodyPr/>
                    <a:lstStyle/>
                    <a:p>
                      <a:pPr marL="266700"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5</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1999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265"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309</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3"/>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395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4"/>
                  </a:ext>
                </a:extLst>
              </a:tr>
              <a:tr h="256926">
                <a:tc>
                  <a:txBody>
                    <a:bodyPr/>
                    <a:lstStyle/>
                    <a:p>
                      <a:pPr marL="267335"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5</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80</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5"/>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7999</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1188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6"/>
                  </a:ext>
                </a:extLst>
              </a:tr>
              <a:tr h="256926">
                <a:tc>
                  <a:txBody>
                    <a:bodyPr/>
                    <a:lstStyle/>
                    <a:p>
                      <a:pPr marL="26797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800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5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solidFill>
                      <a:srgbClr val="E4E7E7"/>
                    </a:solidFill>
                  </a:tcPr>
                </a:tc>
                <a:tc>
                  <a:txBody>
                    <a:bodyPr/>
                    <a:lstStyle/>
                    <a:p>
                      <a:pPr marL="267335" marR="88900" algn="ctr" defTabSz="914400" rtl="0" eaLnBrk="1" latinLnBrk="0" hangingPunct="1">
                        <a:lnSpc>
                          <a:spcPct val="100000"/>
                        </a:lnSpc>
                        <a:spcBef>
                          <a:spcPts val="915"/>
                        </a:spcBef>
                        <a:tabLst>
                          <a:tab pos="645795"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1735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solidFill>
                      <a:srgbClr val="E4E7E7"/>
                    </a:solidFill>
                  </a:tcPr>
                </a:tc>
                <a:extLst>
                  <a:ext uri="{0D108BD9-81ED-4DB2-BD59-A6C34878D82A}">
                    <a16:rowId xmlns:a16="http://schemas.microsoft.com/office/drawing/2014/main" val="10007"/>
                  </a:ext>
                </a:extLst>
              </a:tr>
            </a:tbl>
          </a:graphicData>
        </a:graphic>
      </p:graphicFrame>
      <p:sp>
        <p:nvSpPr>
          <p:cNvPr id="5" name="Rectangle: Rounded Corners 4">
            <a:extLst>
              <a:ext uri="{FF2B5EF4-FFF2-40B4-BE49-F238E27FC236}">
                <a16:creationId xmlns:a16="http://schemas.microsoft.com/office/drawing/2014/main" id="{3BFA2C03-1E21-AB19-03C2-412796803BB5}"/>
              </a:ext>
            </a:extLst>
          </p:cNvPr>
          <p:cNvSpPr/>
          <p:nvPr/>
        </p:nvSpPr>
        <p:spPr>
          <a:xfrm>
            <a:off x="3976498" y="3892550"/>
            <a:ext cx="6264784" cy="1962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Στις περιπτώσεις που οι σπουδαστές/</a:t>
            </a:r>
            <a:r>
              <a:rPr kumimoji="0" lang="el-GR" sz="14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στριες</a:t>
            </a: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και πρόσφατοι απόφοιτοι καθώς και το προσωπικό επιλέξουν να  αναχωρήσουν από χώρα διαφορετική από αυτήν που εδρεύει το Ίδρυμα  αποστολής και τεκμηριώσουν κατάλληλα την επιλογή τους , </a:t>
            </a:r>
            <a:r>
              <a:rPr kumimoji="0" lang="el-GR" sz="14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τότε</a:t>
            </a:r>
            <a:r>
              <a:rPr kumimoji="0" lang="en-US" sz="14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4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δικαιούνται το </a:t>
            </a:r>
            <a:r>
              <a:rPr kumimoji="0" lang="el-GR" sz="1400" b="1" i="0" u="sng"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μοναδιαίο</a:t>
            </a:r>
            <a:r>
              <a:rPr kumimoji="0" lang="el-GR" sz="14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κόστος που αντιστοιχεί στη χιλιομετρική απόσταση από την χώρα αναχώρησης στη χώρα υλοποίησης της δραστηριότητας.</a:t>
            </a:r>
          </a:p>
        </p:txBody>
      </p:sp>
    </p:spTree>
    <p:extLst>
      <p:ext uri="{BB962C8B-B14F-4D97-AF65-F5344CB8AC3E}">
        <p14:creationId xmlns:p14="http://schemas.microsoft.com/office/powerpoint/2010/main" val="2169125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4887-46CB-84A8-D5D8-8624ECFD9D6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8C16A97-38B6-3E4A-4430-9BBDCD214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449AB8D-4A56-8802-2562-2248FA818606}"/>
              </a:ext>
            </a:extLst>
          </p:cNvPr>
          <p:cNvSpPr>
            <a:spLocks noGrp="1"/>
          </p:cNvSpPr>
          <p:nvPr>
            <p:ph type="title"/>
          </p:nvPr>
        </p:nvSpPr>
        <p:spPr>
          <a:xfrm>
            <a:off x="365761" y="2870808"/>
            <a:ext cx="3124204" cy="736958"/>
          </a:xfrm>
        </p:spPr>
        <p:txBody>
          <a:bodyPr>
            <a:noAutofit/>
          </a:bodyPr>
          <a:lstStyle/>
          <a:p>
            <a:pPr algn="ctr"/>
            <a:r>
              <a:rPr lang="el-GR" sz="2600" b="1" dirty="0">
                <a:latin typeface="Roboto" panose="02000000000000000000" pitchFamily="2" charset="0"/>
                <a:ea typeface="Roboto" panose="02000000000000000000" pitchFamily="2" charset="0"/>
              </a:rPr>
              <a:t>Υποστήριξη ένταξης για οργανισμούς (</a:t>
            </a:r>
            <a:r>
              <a:rPr lang="el-GR" sz="2600" b="1" dirty="0" err="1">
                <a:latin typeface="Roboto" panose="02000000000000000000" pitchFamily="2" charset="0"/>
                <a:ea typeface="Roboto" panose="02000000000000000000" pitchFamily="2" charset="0"/>
              </a:rPr>
              <a:t>Inclusion</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Support</a:t>
            </a:r>
            <a:r>
              <a:rPr lang="el-GR" sz="2600" b="1" dirty="0">
                <a:latin typeface="Roboto" panose="02000000000000000000" pitchFamily="2" charset="0"/>
                <a:ea typeface="Roboto" panose="02000000000000000000" pitchFamily="2" charset="0"/>
              </a:rPr>
              <a:t> for </a:t>
            </a:r>
            <a:r>
              <a:rPr lang="el-GR" sz="2600" b="1" dirty="0" err="1">
                <a:latin typeface="Roboto" panose="02000000000000000000" pitchFamily="2" charset="0"/>
                <a:ea typeface="Roboto" panose="02000000000000000000" pitchFamily="2" charset="0"/>
              </a:rPr>
              <a:t>Organizations</a:t>
            </a:r>
            <a:r>
              <a:rPr lang="el-GR" sz="2600" b="1" dirty="0">
                <a:latin typeface="Roboto" panose="02000000000000000000" pitchFamily="2" charset="0"/>
                <a:ea typeface="Roboto" panose="02000000000000000000" pitchFamily="2" charset="0"/>
              </a:rPr>
              <a:t>)</a:t>
            </a:r>
          </a:p>
        </p:txBody>
      </p:sp>
      <p:sp>
        <p:nvSpPr>
          <p:cNvPr id="4" name="object 3">
            <a:extLst>
              <a:ext uri="{FF2B5EF4-FFF2-40B4-BE49-F238E27FC236}">
                <a16:creationId xmlns:a16="http://schemas.microsoft.com/office/drawing/2014/main" id="{7EDD1139-8CB2-C8BE-A87A-71E6BE9B2792}"/>
              </a:ext>
            </a:extLst>
          </p:cNvPr>
          <p:cNvSpPr/>
          <p:nvPr/>
        </p:nvSpPr>
        <p:spPr>
          <a:xfrm flipH="1">
            <a:off x="3810007" y="1226296"/>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6683DD-F590-F76D-6EC7-F1A399DDB3F2}"/>
              </a:ext>
            </a:extLst>
          </p:cNvPr>
          <p:cNvSpPr txBox="1"/>
          <p:nvPr/>
        </p:nvSpPr>
        <p:spPr>
          <a:xfrm>
            <a:off x="3934274" y="1226296"/>
            <a:ext cx="6096000" cy="588366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Για κάθε συμμετέχοντα που λαμβάνει στήριξη συμπερίληψης ατόμων με λιγότερες ευκαιρίες (οποιουδήποτε ύψους), </a:t>
            </a:r>
            <a:r>
              <a:rPr kumimoji="0" lang="el-GR" sz="16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ο </a:t>
            </a:r>
            <a:r>
              <a:rPr kumimoji="0" lang="el-GR" sz="1600" b="1" i="0"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οργανισμός δικαιούται</a:t>
            </a:r>
            <a:r>
              <a:rPr kumimoji="0" lang="en-GB" sz="1600" b="1" i="0"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1" i="0"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επιπλέον 125 Ευρώ</a:t>
            </a:r>
            <a:r>
              <a:rPr kumimoji="0" lang="en-US" sz="16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l-GR" sz="1600" b="0" i="0" u="none" strike="noStrike" kern="1200" cap="none" spc="-1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Μοναδιαίο</a:t>
            </a:r>
            <a:r>
              <a:rPr kumimoji="0" lang="el-GR"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κόστος</a:t>
            </a:r>
            <a:r>
              <a:rPr kumimoji="0" lang="en-US"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δίνεται άπαξ)</a:t>
            </a:r>
            <a:endParaRPr kumimoji="0" lang="en-GB"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Καλύπτει </a:t>
            </a:r>
            <a:r>
              <a:rPr kumimoji="0" lang="el-GR" sz="1600" b="1" i="1"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έξοδα που σχετίζονται με τη διοργάνωση δραστηριοτήτων κινητικότητας για άτομα με λιγότερες ευκαιρίες</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l-GR" sz="1600" b="1" i="1"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Παραχωρείται </a:t>
            </a:r>
            <a:r>
              <a:rPr kumimoji="0" lang="el-GR" sz="1600" b="1" i="1"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ανά συμμετέχοντα με λιγότερες ευκαιρίες, ο οποίος διεκδικεί επιπρόσθετη στήριξη συμπερίληψης συμμετεχόντων </a:t>
            </a:r>
            <a:r>
              <a:rPr kumimoji="0" lang="el-GR"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GB"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Inclusion Support for participants)</a:t>
            </a:r>
            <a:endParaRPr lang="en-GB" sz="1600" spc="-1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600" spc="-1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1600" dirty="0">
                <a:latin typeface="Roboto" panose="02000000000000000000" pitchFamily="2" charset="0"/>
                <a:ea typeface="Roboto" panose="02000000000000000000" pitchFamily="2" charset="0"/>
                <a:cs typeface="Roboto" panose="02000000000000000000" pitchFamily="2" charset="0"/>
              </a:rPr>
              <a:t>Η </a:t>
            </a:r>
            <a:r>
              <a:rPr lang="el-GR" sz="1600" b="1" dirty="0">
                <a:latin typeface="Roboto" panose="02000000000000000000" pitchFamily="2" charset="0"/>
                <a:ea typeface="Roboto" panose="02000000000000000000" pitchFamily="2" charset="0"/>
                <a:cs typeface="Roboto" panose="02000000000000000000" pitchFamily="2" charset="0"/>
                <a:hlinkClick r:id="rId4"/>
              </a:rPr>
              <a:t>Στρατηγική του ΙΔΕΠ Διά Βίου Μάθησης για την ένταξη και την πολυμορφία στο πλαίσιο του Erasmus+ </a:t>
            </a:r>
            <a:r>
              <a:rPr lang="el-GR" sz="1600" dirty="0">
                <a:latin typeface="Roboto" panose="02000000000000000000" pitchFamily="2" charset="0"/>
                <a:ea typeface="Roboto" panose="02000000000000000000" pitchFamily="2" charset="0"/>
                <a:cs typeface="Roboto" panose="02000000000000000000" pitchFamily="2" charset="0"/>
              </a:rPr>
              <a:t>περιλαμβάνει – μεταξύ άλλων - τον ορισμό των συμμετεχόντων με λιγότερες ευκαιρίες και παραδείγματα τεκμηρίων, ανά κατηγορία φραγμού, που δύναται ο δικαιούχος οργανισμός να ζητήσει</a:t>
            </a:r>
            <a:r>
              <a:rPr lang="en-US" sz="1600" dirty="0">
                <a:latin typeface="Roboto" panose="02000000000000000000" pitchFamily="2" charset="0"/>
                <a:ea typeface="Roboto" panose="02000000000000000000" pitchFamily="2" charset="0"/>
                <a:cs typeface="Roboto" panose="02000000000000000000" pitchFamily="2" charset="0"/>
              </a:rPr>
              <a:t>.</a:t>
            </a:r>
            <a:endParaRPr lang="en-GB" sz="1600" dirty="0">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600" spc="-1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12065" marR="0" lvl="0" indent="0" algn="l" defTabSz="914400" rtl="0" eaLnBrk="1" fontAlgn="auto" latinLnBrk="0" hangingPunct="1">
              <a:lnSpc>
                <a:spcPct val="100000"/>
              </a:lnSpc>
              <a:spcBef>
                <a:spcPts val="985"/>
              </a:spcBef>
              <a:spcAft>
                <a:spcPts val="0"/>
              </a:spcAft>
              <a:buClrTx/>
              <a:buSzTx/>
              <a:buFontTx/>
              <a:buNone/>
              <a:tabLst>
                <a:tab pos="355600" algn="l"/>
                <a:tab pos="356235" algn="l"/>
              </a:tabLst>
              <a:defRPr/>
            </a:pPr>
            <a:endParaRPr kumimoji="0" lang="en-GB" sz="1600" b="0" i="0" u="none" strike="noStrike" kern="1200" cap="none" spc="-1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hlinkClick r:id="rId5"/>
            <a:extLst>
              <a:ext uri="{FF2B5EF4-FFF2-40B4-BE49-F238E27FC236}">
                <a16:creationId xmlns:a16="http://schemas.microsoft.com/office/drawing/2014/main" id="{E483BE7B-086A-0627-3FDD-0B02ACBDC690}"/>
              </a:ext>
            </a:extLst>
          </p:cNvPr>
          <p:cNvPicPr>
            <a:picLocks noChangeAspect="1"/>
          </p:cNvPicPr>
          <p:nvPr/>
        </p:nvPicPr>
        <p:blipFill>
          <a:blip r:embed="rId6"/>
          <a:stretch>
            <a:fillRect/>
          </a:stretch>
        </p:blipFill>
        <p:spPr>
          <a:xfrm>
            <a:off x="10169646" y="2165833"/>
            <a:ext cx="1882982" cy="2526334"/>
          </a:xfrm>
          <a:prstGeom prst="rect">
            <a:avLst/>
          </a:prstGeom>
        </p:spPr>
      </p:pic>
    </p:spTree>
    <p:extLst>
      <p:ext uri="{BB962C8B-B14F-4D97-AF65-F5344CB8AC3E}">
        <p14:creationId xmlns:p14="http://schemas.microsoft.com/office/powerpoint/2010/main" val="926195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7D70-AB12-E543-E4CE-7A3BBFD14D05}"/>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FD3C7112-3844-1946-61AB-789D9BA04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622E257-DC4D-F0FB-9273-05B557DAFF11}"/>
              </a:ext>
            </a:extLst>
          </p:cNvPr>
          <p:cNvSpPr>
            <a:spLocks noGrp="1"/>
          </p:cNvSpPr>
          <p:nvPr>
            <p:ph type="title"/>
          </p:nvPr>
        </p:nvSpPr>
        <p:spPr>
          <a:xfrm>
            <a:off x="312547" y="2819042"/>
            <a:ext cx="3409450" cy="736958"/>
          </a:xfrm>
        </p:spPr>
        <p:txBody>
          <a:bodyPr>
            <a:noAutofit/>
          </a:bodyPr>
          <a:lstStyle/>
          <a:p>
            <a:pPr algn="ctr"/>
            <a:r>
              <a:rPr lang="el-GR" sz="2400" b="1" dirty="0">
                <a:latin typeface="Roboto" panose="02000000000000000000" pitchFamily="2" charset="0"/>
                <a:ea typeface="Roboto" panose="02000000000000000000" pitchFamily="2" charset="0"/>
              </a:rPr>
              <a:t>Έκτακτες δαπάνες (</a:t>
            </a:r>
            <a:r>
              <a:rPr lang="el-GR" sz="2400" b="1" dirty="0" err="1">
                <a:latin typeface="Roboto" panose="02000000000000000000" pitchFamily="2" charset="0"/>
                <a:ea typeface="Roboto" panose="02000000000000000000" pitchFamily="2" charset="0"/>
              </a:rPr>
              <a:t>Exceptional</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Costs</a:t>
            </a:r>
            <a:r>
              <a:rPr lang="en-US" sz="2400" b="1" dirty="0">
                <a:latin typeface="Roboto" panose="02000000000000000000" pitchFamily="2" charset="0"/>
                <a:ea typeface="Roboto" panose="02000000000000000000" pitchFamily="2" charset="0"/>
              </a:rPr>
              <a:t>) –</a:t>
            </a:r>
            <a:r>
              <a:rPr lang="en-US" sz="2400" b="1" dirty="0">
                <a:solidFill>
                  <a:srgbClr val="FF0000"/>
                </a:solidFill>
                <a:latin typeface="Roboto" panose="02000000000000000000" pitchFamily="2" charset="0"/>
                <a:ea typeface="Roboto" panose="02000000000000000000" pitchFamily="2" charset="0"/>
              </a:rPr>
              <a:t>MONO KA131</a:t>
            </a:r>
            <a:endParaRPr lang="el-GR" sz="2400" b="1" dirty="0">
              <a:solidFill>
                <a:srgbClr val="FF0000"/>
              </a:solidFill>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09204157-1B3F-C991-D112-A6A7247F44F9}"/>
              </a:ext>
            </a:extLst>
          </p:cNvPr>
          <p:cNvSpPr/>
          <p:nvPr/>
        </p:nvSpPr>
        <p:spPr>
          <a:xfrm>
            <a:off x="3610745" y="762000"/>
            <a:ext cx="45719" cy="490296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23675E12-C928-4A8D-F776-477CC298DE5F}"/>
              </a:ext>
            </a:extLst>
          </p:cNvPr>
          <p:cNvGraphicFramePr/>
          <p:nvPr>
            <p:extLst>
              <p:ext uri="{D42A27DB-BD31-4B8C-83A1-F6EECF244321}">
                <p14:modId xmlns:p14="http://schemas.microsoft.com/office/powerpoint/2010/main" val="28035172"/>
              </p:ext>
            </p:extLst>
          </p:nvPr>
        </p:nvGraphicFramePr>
        <p:xfrm>
          <a:off x="3755809" y="1447800"/>
          <a:ext cx="6835991"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B887864C-AA4B-8D68-C317-E8DEC783FBAE}"/>
              </a:ext>
            </a:extLst>
          </p:cNvPr>
          <p:cNvGrpSpPr/>
          <p:nvPr/>
        </p:nvGrpSpPr>
        <p:grpSpPr>
          <a:xfrm>
            <a:off x="9322809" y="2602471"/>
            <a:ext cx="1924065" cy="1907057"/>
            <a:chOff x="3847809" y="2383836"/>
            <a:chExt cx="1811807" cy="1811807"/>
          </a:xfrm>
        </p:grpSpPr>
        <p:sp>
          <p:nvSpPr>
            <p:cNvPr id="9" name="Rectangle: Rounded Corners 8">
              <a:extLst>
                <a:ext uri="{FF2B5EF4-FFF2-40B4-BE49-F238E27FC236}">
                  <a16:creationId xmlns:a16="http://schemas.microsoft.com/office/drawing/2014/main" id="{5D08B69B-3B02-5307-4BA2-C2F8EB7E6D11}"/>
                </a:ext>
              </a:extLst>
            </p:cNvPr>
            <p:cNvSpPr/>
            <p:nvPr/>
          </p:nvSpPr>
          <p:spPr>
            <a:xfrm>
              <a:off x="3847809" y="2383836"/>
              <a:ext cx="1811807" cy="1811807"/>
            </a:xfrm>
            <a:prstGeom prst="roundRect">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4">
              <a:extLst>
                <a:ext uri="{FF2B5EF4-FFF2-40B4-BE49-F238E27FC236}">
                  <a16:creationId xmlns:a16="http://schemas.microsoft.com/office/drawing/2014/main" id="{5A5DE578-FE89-49C4-2BA0-9AD5D1B35145}"/>
                </a:ext>
              </a:extLst>
            </p:cNvPr>
            <p:cNvSpPr txBox="1"/>
            <p:nvPr/>
          </p:nvSpPr>
          <p:spPr>
            <a:xfrm>
              <a:off x="3936254" y="2472281"/>
              <a:ext cx="1634917" cy="163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8</a:t>
              </a:r>
              <a:r>
                <a:rPr kumimoji="0" lang="el-GR"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0% αποζημίωση, στη βάση των επιλέξιμων πραγματικών δαπανών και αποδείξεων</a:t>
              </a:r>
              <a:endParaRPr kumimoji="0" lang="en-GB"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133924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(1/2)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2D957EDB-1C40-1157-00EF-71B34B588EC9}"/>
              </a:ext>
            </a:extLst>
          </p:cNvPr>
          <p:cNvGraphicFramePr/>
          <p:nvPr/>
        </p:nvGraphicFramePr>
        <p:xfrm>
          <a:off x="3181351" y="916457"/>
          <a:ext cx="6736080" cy="4645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8108B6EF-6A42-33B2-D32B-B8029DCADFB1}"/>
              </a:ext>
            </a:extLst>
          </p:cNvPr>
          <p:cNvSpPr txBox="1"/>
          <p:nvPr/>
        </p:nvSpPr>
        <p:spPr>
          <a:xfrm>
            <a:off x="8895129" y="1437941"/>
            <a:ext cx="2839727" cy="433965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l-GR"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Η επιχορήγηση στα πλαίσια της κατηγορίας αυτής μπορεί να συνδυαστεί με το</a:t>
            </a: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individual support</a:t>
            </a: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top-up</a:t>
            </a: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για άτομα με λιγότερες ευκαιρίες. Σε αυτή την περίπτωση, </a:t>
            </a:r>
            <a:r>
              <a:rPr kumimoji="0" lang="el-GR" sz="1400" b="1"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οι δύο επιχορηγήσεις πρέπει να καλύπτουν διαφορετικές δαπάνες </a:t>
            </a: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του συμμετέχοντα (παρόλο που η κατηγορία φραγμού είναι η ίδια)</a:t>
            </a: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Οι δύο πιο πάνω επιχορηγήσεις μπορούν ακόμα να συνδυαστούν και με το </a:t>
            </a: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top-up </a:t>
            </a:r>
            <a:r>
              <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για </a:t>
            </a: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traineeships</a:t>
            </a:r>
            <a:endPar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l-GR"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25203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(2/2)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08B6EF-6A42-33B2-D32B-B8029DCADFB1}"/>
              </a:ext>
            </a:extLst>
          </p:cNvPr>
          <p:cNvSpPr txBox="1"/>
          <p:nvPr/>
        </p:nvSpPr>
        <p:spPr>
          <a:xfrm>
            <a:off x="4297681" y="1468719"/>
            <a:ext cx="6896100"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Οι συμμετέχοντες με λιγότερες ευκαιρίες και οι συνοδοί τους </a:t>
            </a:r>
            <a:r>
              <a:rPr kumimoji="0" lang="el-GR" sz="16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καλύπτουν κανονικά τα τυπικά έξοδά τους για ταξίδι και διαβίωση μέσα από τις αντίστοιχες κατηγορίες εξόδων που βασίζονται σε </a:t>
            </a:r>
            <a:r>
              <a:rPr kumimoji="0" lang="el-GR" sz="1600" b="1"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μοναδιαίο</a:t>
            </a:r>
            <a:r>
              <a:rPr kumimoji="0" lang="el-GR" sz="16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κόστος </a:t>
            </a: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(“travel support”, “individual support”)</a:t>
            </a: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Τότε, </a:t>
            </a:r>
            <a:r>
              <a:rPr kumimoji="0" lang="el-GR" sz="16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για τους συνοδούς ισχύουν οι τιμές που ισχύουν και για το προσωπικό</a:t>
            </a: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Σε εξαιρετικές, όμως περιπτώσεις</a:t>
            </a: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el-GR" sz="1600" b="0" i="0" u="sng"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είναι δυνατόν τα τυπικά έξοδά τους να καλύπτονται από την κατηγορία </a:t>
            </a:r>
            <a:r>
              <a:rPr kumimoji="0" lang="en-GB" sz="1600" b="0" i="0" u="sng"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“Inclusion Support for Participants</a:t>
            </a: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Τέτοιες περιπτώσεις είναι οι ακόλουθες: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Όταν τα έξοδα αυτά δεν μπορούν να καλυφθούν από τις αντίστοιχες κατηγορίες εξόδων που βασίζονται σε </a:t>
            </a:r>
            <a:r>
              <a:rPr kumimoji="0" lang="el-GR" sz="16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μοναδιαίο</a:t>
            </a: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κόστος, γιατί δεν υπάρχουν άλλα διαθέσιμα χρήματα σε αυτές τις κατηγορίες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1600" b="0" i="0" u="sng"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ΜΟΝΟ ΓΙΑ ΤΑ ΕΞΟΔΑ ΔΙΑΒΙΩΣΗΣ ΤΩΝ ΣΥΝΟΔΩΝ: </a:t>
            </a:r>
            <a:r>
              <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Όταν η περίοδος παραμονής τους στο εξωτερικό, ξεπερνά τις εξήντα ημέρες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71815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398C-E1D3-BE5C-CB25-6B3FCDB8E7CD}"/>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CF785EFC-FCAD-5CC8-2642-4266465C9301}"/>
              </a:ext>
            </a:extLst>
          </p:cNvPr>
          <p:cNvGrpSpPr/>
          <p:nvPr/>
        </p:nvGrpSpPr>
        <p:grpSpPr>
          <a:xfrm>
            <a:off x="0" y="0"/>
            <a:ext cx="12192000" cy="6858000"/>
            <a:chOff x="0" y="0"/>
            <a:chExt cx="12192000" cy="6858000"/>
          </a:xfrm>
        </p:grpSpPr>
        <p:pic>
          <p:nvPicPr>
            <p:cNvPr id="3" name="Picture 2" descr="A close-up of a white envelope&#10;&#10;Description automatically generated with medium confidence">
              <a:extLst>
                <a:ext uri="{FF2B5EF4-FFF2-40B4-BE49-F238E27FC236}">
                  <a16:creationId xmlns:a16="http://schemas.microsoft.com/office/drawing/2014/main" id="{8622704A-9F77-86D9-32FE-C5AAA27AE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C37F220D-A701-72B6-0F03-814AEF56E985}"/>
                </a:ext>
              </a:extLst>
            </p:cNvPr>
            <p:cNvSpPr/>
            <p:nvPr/>
          </p:nvSpPr>
          <p:spPr>
            <a:xfrm>
              <a:off x="8972550" y="5773289"/>
              <a:ext cx="2711450" cy="850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B30009EE-2957-0A25-3BA3-C5573E96C7FF}"/>
              </a:ext>
            </a:extLst>
          </p:cNvPr>
          <p:cNvSpPr>
            <a:spLocks noGrp="1"/>
          </p:cNvSpPr>
          <p:nvPr>
            <p:ph type="title"/>
          </p:nvPr>
        </p:nvSpPr>
        <p:spPr>
          <a:xfrm>
            <a:off x="511811" y="2982797"/>
            <a:ext cx="3309622" cy="736958"/>
          </a:xfrm>
        </p:spPr>
        <p:txBody>
          <a:bodyPr>
            <a:noAutofit/>
          </a:bodyPr>
          <a:lstStyle/>
          <a:p>
            <a:pPr algn="ctr"/>
            <a:r>
              <a:rPr lang="el-GR" sz="1800" b="1" dirty="0">
                <a:latin typeface="Roboto" panose="02000000000000000000" pitchFamily="2" charset="0"/>
                <a:ea typeface="Roboto" panose="02000000000000000000" pitchFamily="2" charset="0"/>
              </a:rPr>
              <a:t>Ποσοστό Χρηματοδότησης για ΚΑ131 Διεθνή Κινητικότητα</a:t>
            </a:r>
          </a:p>
        </p:txBody>
      </p:sp>
      <p:sp>
        <p:nvSpPr>
          <p:cNvPr id="4" name="object 3">
            <a:extLst>
              <a:ext uri="{FF2B5EF4-FFF2-40B4-BE49-F238E27FC236}">
                <a16:creationId xmlns:a16="http://schemas.microsoft.com/office/drawing/2014/main" id="{509B5CC9-73AA-F11E-F86C-22BA1D3218E5}"/>
              </a:ext>
            </a:extLst>
          </p:cNvPr>
          <p:cNvSpPr/>
          <p:nvPr/>
        </p:nvSpPr>
        <p:spPr>
          <a:xfrm flipH="1">
            <a:off x="3942255"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4283759F-239D-1DB8-4012-9ABFF52D06AE}"/>
              </a:ext>
            </a:extLst>
          </p:cNvPr>
          <p:cNvGrpSpPr/>
          <p:nvPr/>
        </p:nvGrpSpPr>
        <p:grpSpPr>
          <a:xfrm>
            <a:off x="3912968" y="1671360"/>
            <a:ext cx="8279033" cy="2586718"/>
            <a:chOff x="2125390" y="2046010"/>
            <a:chExt cx="8667759" cy="2586718"/>
          </a:xfrm>
        </p:grpSpPr>
        <p:sp>
          <p:nvSpPr>
            <p:cNvPr id="7" name="Rectangle: Rounded Corners 6">
              <a:extLst>
                <a:ext uri="{FF2B5EF4-FFF2-40B4-BE49-F238E27FC236}">
                  <a16:creationId xmlns:a16="http://schemas.microsoft.com/office/drawing/2014/main" id="{D9C934B8-D388-D535-46B3-C0A6AF5A1903}"/>
                </a:ext>
              </a:extLst>
            </p:cNvPr>
            <p:cNvSpPr/>
            <p:nvPr/>
          </p:nvSpPr>
          <p:spPr>
            <a:xfrm>
              <a:off x="2565400" y="2046010"/>
              <a:ext cx="1769091" cy="1368638"/>
            </a:xfrm>
            <a:prstGeom prst="roundRect">
              <a:avLst/>
            </a:prstGeom>
            <a:blipFill rotWithShape="1">
              <a:blip r:embed="rId4"/>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15225FD-9A1F-9D35-B21A-0EE63AC0C45F}"/>
                </a:ext>
              </a:extLst>
            </p:cNvPr>
            <p:cNvGrpSpPr/>
            <p:nvPr/>
          </p:nvGrpSpPr>
          <p:grpSpPr>
            <a:xfrm>
              <a:off x="2125390" y="3803650"/>
              <a:ext cx="2560945" cy="829076"/>
              <a:chOff x="-728306" y="3399798"/>
              <a:chExt cx="4249648" cy="1225259"/>
            </a:xfrm>
          </p:grpSpPr>
          <p:sp>
            <p:nvSpPr>
              <p:cNvPr id="32" name="Rectangle 31">
                <a:extLst>
                  <a:ext uri="{FF2B5EF4-FFF2-40B4-BE49-F238E27FC236}">
                    <a16:creationId xmlns:a16="http://schemas.microsoft.com/office/drawing/2014/main" id="{039981DD-FB7E-59C0-B752-B9AD4FCDAB19}"/>
                  </a:ext>
                </a:extLst>
              </p:cNvPr>
              <p:cNvSpPr/>
              <p:nvPr/>
            </p:nvSpPr>
            <p:spPr>
              <a:xfrm>
                <a:off x="1850" y="3535934"/>
                <a:ext cx="2935641" cy="1089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3C03BB7-6B07-A879-E4A5-9C77FAB305C2}"/>
                  </a:ext>
                </a:extLst>
              </p:cNvPr>
              <p:cNvSpPr txBox="1"/>
              <p:nvPr/>
            </p:nvSpPr>
            <p:spPr>
              <a:xfrm>
                <a:off x="-728306" y="3399798"/>
                <a:ext cx="4249648" cy="1089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285750" marR="0" lvl="0" indent="-285750" algn="ctr" defTabSz="6223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el-GR"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20% του εγκεκριμένου προϋπολογισμού του Σχεδίου μπορεί να αξιοποιηθεί για Διεθνή Κινητικότητα</a:t>
                </a:r>
                <a:endParaRPr kumimoji="0" lang="en-GB"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9" name="Rectangle: Rounded Corners 8">
              <a:extLst>
                <a:ext uri="{FF2B5EF4-FFF2-40B4-BE49-F238E27FC236}">
                  <a16:creationId xmlns:a16="http://schemas.microsoft.com/office/drawing/2014/main" id="{C43D21F7-2B2E-5A41-7CC9-C94B826C6B4A}"/>
                </a:ext>
              </a:extLst>
            </p:cNvPr>
            <p:cNvSpPr/>
            <p:nvPr/>
          </p:nvSpPr>
          <p:spPr>
            <a:xfrm>
              <a:off x="4910184" y="2046010"/>
              <a:ext cx="1769091" cy="1368638"/>
            </a:xfrm>
            <a:prstGeom prst="roundRect">
              <a:avLst/>
            </a:prstGeom>
            <a:blipFill rotWithShape="1">
              <a:blip r:embed="rId5"/>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A5A9AB-B6A5-78AD-5BA8-98B26E85DC62}"/>
                </a:ext>
              </a:extLst>
            </p:cNvPr>
            <p:cNvGrpSpPr/>
            <p:nvPr/>
          </p:nvGrpSpPr>
          <p:grpSpPr>
            <a:xfrm>
              <a:off x="4334491" y="3803651"/>
              <a:ext cx="3229329" cy="829077"/>
              <a:chOff x="808051" y="3399797"/>
              <a:chExt cx="5358769" cy="1225260"/>
            </a:xfrm>
          </p:grpSpPr>
          <p:sp>
            <p:nvSpPr>
              <p:cNvPr id="15" name="Rectangle 14">
                <a:extLst>
                  <a:ext uri="{FF2B5EF4-FFF2-40B4-BE49-F238E27FC236}">
                    <a16:creationId xmlns:a16="http://schemas.microsoft.com/office/drawing/2014/main" id="{02216156-B236-3B35-1B04-A92FFAEAE907}"/>
                  </a:ext>
                </a:extLst>
              </p:cNvPr>
              <p:cNvSpPr/>
              <p:nvPr/>
            </p:nvSpPr>
            <p:spPr>
              <a:xfrm>
                <a:off x="3231179" y="3535934"/>
                <a:ext cx="2935641" cy="1089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0285C72-FFDF-10EA-9F6D-4140F1E31DD2}"/>
                  </a:ext>
                </a:extLst>
              </p:cNvPr>
              <p:cNvSpPr txBox="1"/>
              <p:nvPr/>
            </p:nvSpPr>
            <p:spPr>
              <a:xfrm>
                <a:off x="808051" y="3399797"/>
                <a:ext cx="4809185" cy="1089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285750" marR="0" lvl="0" indent="-285750" algn="ctr" defTabSz="6223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el-GR" sz="1400" b="0" i="0" u="none" strike="noStrike" kern="1200" cap="none" spc="0" normalizeH="0" baseline="0" noProof="0" dirty="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Roboto" panose="02000000000000000000" pitchFamily="2" charset="0"/>
                  </a:rPr>
                  <a:t>Διεθνής Κινητικότητα θεωρείται η </a:t>
                </a: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ΕΞΕΡΧΟΜΕΝΗ</a:t>
                </a:r>
                <a:r>
                  <a:rPr kumimoji="0" lang="el-GR" sz="1400" b="1" i="0" u="none" strike="noStrike" kern="1200" cap="none" spc="0" normalizeH="0" baseline="0" noProof="0" dirty="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400" b="0" i="0" u="none" strike="noStrike" kern="1200" cap="none" spc="0" normalizeH="0" baseline="0" noProof="0" dirty="0">
                    <a:ln>
                      <a:noFill/>
                    </a:ln>
                    <a:solidFill>
                      <a:prstClr val="black">
                        <a:hueOff val="0"/>
                        <a:satOff val="0"/>
                        <a:lumOff val="0"/>
                        <a:alphaOff val="0"/>
                      </a:prstClr>
                    </a:solidFill>
                    <a:effectLst/>
                    <a:uLnTx/>
                    <a:uFillTx/>
                    <a:latin typeface="Roboto" panose="02000000000000000000" pitchFamily="2" charset="0"/>
                    <a:ea typeface="Roboto" panose="02000000000000000000" pitchFamily="2" charset="0"/>
                    <a:cs typeface="Roboto" panose="02000000000000000000" pitchFamily="2" charset="0"/>
                  </a:rPr>
                  <a:t>κινητικότητα προς Τρίτες Χώρες, μη συνδεδεμένες με το Πρόγραμμα</a:t>
                </a:r>
                <a:r>
                  <a:rPr kumimoji="0" lang="el-GR" sz="1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Regions 1-</a:t>
                </a:r>
                <a:r>
                  <a:rPr kumimoji="0" lang="el-GR" sz="1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3 &amp; 5-</a:t>
                </a:r>
                <a:r>
                  <a:rPr kumimoji="0" lang="en-GB" sz="1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14)</a:t>
                </a:r>
              </a:p>
            </p:txBody>
          </p:sp>
        </p:grpSp>
        <p:sp>
          <p:nvSpPr>
            <p:cNvPr id="11" name="Rectangle: Rounded Corners 10">
              <a:extLst>
                <a:ext uri="{FF2B5EF4-FFF2-40B4-BE49-F238E27FC236}">
                  <a16:creationId xmlns:a16="http://schemas.microsoft.com/office/drawing/2014/main" id="{1F859630-C9CC-A83A-808F-B203A796BC9E}"/>
                </a:ext>
              </a:extLst>
            </p:cNvPr>
            <p:cNvSpPr/>
            <p:nvPr/>
          </p:nvSpPr>
          <p:spPr>
            <a:xfrm>
              <a:off x="7698215" y="2046010"/>
              <a:ext cx="1769091" cy="1368638"/>
            </a:xfrm>
            <a:prstGeom prst="roundRect">
              <a:avLst/>
            </a:prstGeom>
            <a:blipFill rotWithShape="1">
              <a:blip r:embed="rId6"/>
              <a:srcRect/>
              <a:stretch>
                <a:fillRect t="-12000" b="-1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0AFE246-A8EC-2400-C359-50133C7A4E09}"/>
                </a:ext>
              </a:extLst>
            </p:cNvPr>
            <p:cNvGrpSpPr/>
            <p:nvPr/>
          </p:nvGrpSpPr>
          <p:grpSpPr>
            <a:xfrm>
              <a:off x="6944924" y="3803648"/>
              <a:ext cx="3848225" cy="829078"/>
              <a:chOff x="3010379" y="3399795"/>
              <a:chExt cx="6385770" cy="1225262"/>
            </a:xfrm>
          </p:grpSpPr>
          <p:sp>
            <p:nvSpPr>
              <p:cNvPr id="13" name="Rectangle 12">
                <a:extLst>
                  <a:ext uri="{FF2B5EF4-FFF2-40B4-BE49-F238E27FC236}">
                    <a16:creationId xmlns:a16="http://schemas.microsoft.com/office/drawing/2014/main" id="{1B93694F-5AA0-D3CF-C3E1-70ECDF43261D}"/>
                  </a:ext>
                </a:extLst>
              </p:cNvPr>
              <p:cNvSpPr/>
              <p:nvPr/>
            </p:nvSpPr>
            <p:spPr>
              <a:xfrm>
                <a:off x="6460508" y="3535934"/>
                <a:ext cx="2935641" cy="1089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8B0995A-8D07-DE5F-8FE7-3381A65F3EEA}"/>
                  </a:ext>
                </a:extLst>
              </p:cNvPr>
              <p:cNvSpPr txBox="1"/>
              <p:nvPr/>
            </p:nvSpPr>
            <p:spPr>
              <a:xfrm>
                <a:off x="3010379" y="3399795"/>
                <a:ext cx="5435675" cy="1089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285750" marR="0" lvl="0" indent="-285750" algn="ctr" defTabSz="6223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el-GR"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Οι κατηγορίες </a:t>
                </a:r>
                <a:r>
                  <a:rPr kumimoji="0" lang="en-GB"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“Inclusion Support for Participants”</a:t>
                </a:r>
                <a:r>
                  <a:rPr kumimoji="0" lang="el-GR"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και </a:t>
                </a:r>
                <a:r>
                  <a:rPr kumimoji="0" lang="en-GB"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 “Exceptional Costs for Expensive Travel” </a:t>
                </a:r>
                <a:r>
                  <a:rPr kumimoji="0" lang="el-GR"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δεν προσμετρούνται στον υπολογισμό του 20%</a:t>
                </a:r>
                <a:endParaRPr kumimoji="0" lang="en-GB" sz="14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sp>
        <p:nvSpPr>
          <p:cNvPr id="5" name="TextBox 4">
            <a:extLst>
              <a:ext uri="{FF2B5EF4-FFF2-40B4-BE49-F238E27FC236}">
                <a16:creationId xmlns:a16="http://schemas.microsoft.com/office/drawing/2014/main" id="{24647EF4-AFEC-22B3-3466-EF66C5F556C1}"/>
              </a:ext>
            </a:extLst>
          </p:cNvPr>
          <p:cNvSpPr txBox="1"/>
          <p:nvPr/>
        </p:nvSpPr>
        <p:spPr>
          <a:xfrm>
            <a:off x="4581100" y="5123411"/>
            <a:ext cx="7017774" cy="923330"/>
          </a:xfrm>
          <a:prstGeom prst="rect">
            <a:avLst/>
          </a:prstGeom>
          <a:noFill/>
        </p:spPr>
        <p:txBody>
          <a:bodyPr wrap="square">
            <a:spAutoFit/>
          </a:bodyPr>
          <a:lstStyle/>
          <a:p>
            <a:pPr marL="299085" marR="394335" indent="-287020">
              <a:spcBef>
                <a:spcPts val="290"/>
              </a:spcBef>
              <a:buFont typeface="Arial MT"/>
              <a:buChar char="•"/>
              <a:tabLst>
                <a:tab pos="299085" algn="l"/>
                <a:tab pos="299720" algn="l"/>
                <a:tab pos="4439285" algn="l"/>
                <a:tab pos="8473440" algn="l"/>
                <a:tab pos="8619490" algn="l"/>
              </a:tabLst>
            </a:pPr>
            <a:r>
              <a:rPr lang="el-GR" sz="1800" b="1" spc="-5" dirty="0">
                <a:solidFill>
                  <a:srgbClr val="FF0000"/>
                </a:solidFill>
                <a:latin typeface="Roboto" panose="02000000000000000000" pitchFamily="2" charset="0"/>
                <a:ea typeface="Roboto" panose="02000000000000000000" pitchFamily="2" charset="0"/>
                <a:cs typeface="Roboto" panose="02000000000000000000" pitchFamily="2" charset="0"/>
              </a:rPr>
              <a:t>Προσοχή</a:t>
            </a:r>
            <a:r>
              <a:rPr lang="el-GR" sz="18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lang="el-GR" sz="1800" b="1" i="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20%</a:t>
            </a:r>
            <a:r>
              <a:rPr lang="el-GR" sz="1800" b="1" i="1" spc="3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θα</a:t>
            </a:r>
            <a:r>
              <a:rPr lang="el-GR" sz="1800" b="1"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10" dirty="0">
                <a:solidFill>
                  <a:srgbClr val="FF0000"/>
                </a:solidFill>
                <a:latin typeface="Roboto" panose="02000000000000000000" pitchFamily="2" charset="0"/>
                <a:ea typeface="Roboto" panose="02000000000000000000" pitchFamily="2" charset="0"/>
                <a:cs typeface="Roboto" panose="02000000000000000000" pitchFamily="2" charset="0"/>
              </a:rPr>
              <a:t>αξιολογείται</a:t>
            </a:r>
            <a:r>
              <a:rPr lang="en-US" sz="1800" b="1"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κατά</a:t>
            </a:r>
            <a:r>
              <a:rPr lang="el-GR" sz="1800" b="1"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την</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υποβολή</a:t>
            </a:r>
            <a:r>
              <a:rPr lang="el-GR" sz="1800" b="1"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του</a:t>
            </a:r>
            <a:r>
              <a:rPr lang="el-GR" sz="1800" b="1" i="1" spc="4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err="1">
                <a:solidFill>
                  <a:srgbClr val="FF0000"/>
                </a:solidFill>
                <a:latin typeface="Roboto" panose="02000000000000000000" pitchFamily="2" charset="0"/>
                <a:ea typeface="Roboto" panose="02000000000000000000" pitchFamily="2" charset="0"/>
                <a:cs typeface="Roboto" panose="02000000000000000000" pitchFamily="2" charset="0"/>
              </a:rPr>
              <a:t>Final</a:t>
            </a:r>
            <a:r>
              <a:rPr lang="en-US" b="1"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err="1">
                <a:solidFill>
                  <a:srgbClr val="FF0000"/>
                </a:solidFill>
                <a:latin typeface="Roboto" panose="02000000000000000000" pitchFamily="2" charset="0"/>
                <a:ea typeface="Roboto" panose="02000000000000000000" pitchFamily="2" charset="0"/>
                <a:cs typeface="Roboto" panose="02000000000000000000" pitchFamily="2" charset="0"/>
              </a:rPr>
              <a:t>Report</a:t>
            </a:r>
            <a:r>
              <a:rPr lang="en-US" b="1"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σύμφωνα</a:t>
            </a:r>
            <a:r>
              <a:rPr lang="el-GR" sz="1800" b="1"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με</a:t>
            </a:r>
            <a:r>
              <a:rPr lang="el-GR" sz="1800" b="1" i="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lang="el-GR" sz="1800" b="1"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τελικό </a:t>
            </a:r>
            <a:r>
              <a:rPr lang="el-GR" sz="1800" b="1" i="1" spc="-6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ποσό</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απορρόφησης</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του</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σχεδίου</a:t>
            </a:r>
            <a:r>
              <a:rPr lang="el-GR" sz="1800" b="1"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el-GR" sz="1800" b="1" i="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όχι</a:t>
            </a:r>
            <a:r>
              <a:rPr lang="el-GR" sz="1800" b="1"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σύμφωνα</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με</a:t>
            </a:r>
            <a:r>
              <a:rPr lang="el-GR" sz="1800" b="1"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lang="el-GR" sz="1800" b="1"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αρχικό</a:t>
            </a:r>
            <a:r>
              <a:rPr lang="el-GR" sz="1800" b="1"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i="1" spc="-5" dirty="0">
                <a:solidFill>
                  <a:srgbClr val="FF0000"/>
                </a:solidFill>
                <a:latin typeface="Roboto" panose="02000000000000000000" pitchFamily="2" charset="0"/>
                <a:ea typeface="Roboto" panose="02000000000000000000" pitchFamily="2" charset="0"/>
                <a:cs typeface="Roboto" panose="02000000000000000000" pitchFamily="2" charset="0"/>
              </a:rPr>
              <a:t>ποσό κατανομής</a:t>
            </a:r>
            <a:r>
              <a:rPr lang="el-GR" sz="1800" b="1" i="1"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l-GR" sz="18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59002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4825-B20B-617A-5480-FD9C16D55CA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2F994CC-4251-B485-CDBB-A3D0C317E7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650AEA4-E9C2-64C6-1570-4A415CFF61FC}"/>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l-GR"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
        <p:nvSpPr>
          <p:cNvPr id="6" name="TextBox 5">
            <a:extLst>
              <a:ext uri="{FF2B5EF4-FFF2-40B4-BE49-F238E27FC236}">
                <a16:creationId xmlns:a16="http://schemas.microsoft.com/office/drawing/2014/main" id="{55DDA718-CCFC-91FE-833B-909C0C12AEF9}"/>
              </a:ext>
            </a:extLst>
          </p:cNvPr>
          <p:cNvSpPr txBox="1"/>
          <p:nvPr/>
        </p:nvSpPr>
        <p:spPr>
          <a:xfrm>
            <a:off x="2595946" y="1634950"/>
            <a:ext cx="7000108" cy="2660825"/>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defRPr/>
            </a:pP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5. </a:t>
            </a:r>
            <a:r>
              <a:rPr lang="el-GR" sz="3600" b="1" spc="-5" dirty="0">
                <a:latin typeface="Roboto" panose="02000000000000000000" pitchFamily="2" charset="0"/>
                <a:ea typeface="Roboto" panose="02000000000000000000" pitchFamily="2" charset="0"/>
                <a:cs typeface="Roboto" panose="02000000000000000000" pitchFamily="2" charset="0"/>
              </a:rPr>
              <a:t>Υποβολή και Βασικές Πληροφορίες για τις αιτήσεις ΚΑ131, ΚΑ171 &amp; ΚΑ130</a:t>
            </a:r>
            <a:endParaRPr lang="en-US" sz="3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2494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A2DF-6AA5-DAFB-BA9A-4BE2DAE19C9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F7AFF4C-9325-AFCA-D1DC-5F82E26BA02D}"/>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28FB25B-34A2-0B0E-51D1-7F81F4FA9CF7}"/>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Ταυτοποίηση δύο παραγόντων – από 1/10/2025</a:t>
            </a:r>
          </a:p>
        </p:txBody>
      </p:sp>
      <p:pic>
        <p:nvPicPr>
          <p:cNvPr id="5" name="Picture 4" descr="A screenshot of a computer screen&#10;&#10;AI-generated content may be incorrect.">
            <a:extLst>
              <a:ext uri="{FF2B5EF4-FFF2-40B4-BE49-F238E27FC236}">
                <a16:creationId xmlns:a16="http://schemas.microsoft.com/office/drawing/2014/main" id="{973637BC-B1C6-4770-7626-065B77B9C9BE}"/>
              </a:ext>
            </a:extLst>
          </p:cNvPr>
          <p:cNvPicPr>
            <a:picLocks noChangeAspect="1"/>
          </p:cNvPicPr>
          <p:nvPr/>
        </p:nvPicPr>
        <p:blipFill>
          <a:blip r:embed="rId4"/>
          <a:stretch>
            <a:fillRect/>
          </a:stretch>
        </p:blipFill>
        <p:spPr>
          <a:xfrm>
            <a:off x="4114800" y="1619314"/>
            <a:ext cx="7042978" cy="4804132"/>
          </a:xfrm>
          <a:prstGeom prst="rect">
            <a:avLst/>
          </a:prstGeom>
        </p:spPr>
      </p:pic>
    </p:spTree>
    <p:extLst>
      <p:ext uri="{BB962C8B-B14F-4D97-AF65-F5344CB8AC3E}">
        <p14:creationId xmlns:p14="http://schemas.microsoft.com/office/powerpoint/2010/main" val="3366269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61FCA-938C-93EC-D7D7-2D765486EC8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2747510-9D5D-3A0B-74DD-2D42C0DBCB02}"/>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8FABCEE-984C-6C5C-3B0F-542DB229EFA0}"/>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Αρχική Σελίδα </a:t>
            </a:r>
            <a:r>
              <a:rPr lang="en-US" sz="2600" b="1" dirty="0">
                <a:latin typeface="Roboto" panose="02000000000000000000" pitchFamily="2" charset="0"/>
                <a:ea typeface="Roboto" panose="02000000000000000000" pitchFamily="2" charset="0"/>
              </a:rPr>
              <a:t>EESCP – TOP MENU</a:t>
            </a:r>
          </a:p>
        </p:txBody>
      </p:sp>
      <p:sp>
        <p:nvSpPr>
          <p:cNvPr id="3" name="Rectangle 2">
            <a:extLst>
              <a:ext uri="{FF2B5EF4-FFF2-40B4-BE49-F238E27FC236}">
                <a16:creationId xmlns:a16="http://schemas.microsoft.com/office/drawing/2014/main" id="{6610B05A-208C-DC21-7382-1338883BF103}"/>
              </a:ext>
            </a:extLst>
          </p:cNvPr>
          <p:cNvSpPr/>
          <p:nvPr/>
        </p:nvSpPr>
        <p:spPr>
          <a:xfrm>
            <a:off x="846331" y="1524000"/>
            <a:ext cx="10593363" cy="2636619"/>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l-GR"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Πλοήγηση στην πλατφόρμα</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l-GR"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Εγγραφή – Σύνδεση με ένα από τα </a:t>
            </a:r>
            <a:r>
              <a:rPr kumimoji="0" lang="en-GB"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EU Logins </a:t>
            </a:r>
            <a:r>
              <a:rPr kumimoji="0" lang="el-GR"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που συνδέονται με </a:t>
            </a:r>
            <a:r>
              <a:rPr kumimoji="0"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emails </a:t>
            </a:r>
            <a:r>
              <a:rPr kumimoji="0" lang="el-GR"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που έχουν καταχωρηθεί στην αίτηση για επιχορήγηση/Αποσύνδεση, αλλά και με οποιαδήποτε από τα </a:t>
            </a:r>
            <a:r>
              <a:rPr kumimoji="0"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EU Logins </a:t>
            </a:r>
            <a:r>
              <a:rPr kumimoji="0" lang="el-GR"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που συνδέονται με </a:t>
            </a:r>
            <a:r>
              <a:rPr kumimoji="0"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emails </a:t>
            </a:r>
            <a:r>
              <a:rPr kumimoji="0" lang="el-GR"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που καταχωρήθηκαν εκ των υστέρων στο </a:t>
            </a:r>
            <a:r>
              <a:rPr kumimoji="0"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BM </a:t>
            </a:r>
            <a:r>
              <a:rPr kumimoji="0" lang="el-GR" sz="16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και τους εκχωρήθηκαν δικαιώματα πρόσβασης.</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600" b="1" i="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Σύνδεσμος Πλατφόρμας</a:t>
            </a:r>
            <a:r>
              <a:rPr kumimoji="0" lang="en-US" sz="1600" b="1" i="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1" i="1"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hlinkClick r:id="rId4"/>
              </a:rPr>
              <a:t>https://webgate.ec.europa.eu/erasmus-esc/index/</a:t>
            </a:r>
            <a:r>
              <a:rPr kumimoji="0" lang="en-US" sz="1600" b="1" i="1"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el-GR" sz="1600" b="1" i="1"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3. </a:t>
            </a:r>
            <a:r>
              <a:rPr kumimoji="0" lang="el-GR"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Προεπιλεγμένη γλώσσα</a:t>
            </a:r>
            <a:r>
              <a:rPr kumimoji="0" lang="en-US"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r>
              <a:rPr kumimoji="0" lang="el-GR"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Αγγλικά</a:t>
            </a:r>
            <a:r>
              <a:rPr kumimoji="0" lang="en-US"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r>
              <a:rPr kumimoji="0" lang="el-GR"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M</a:t>
            </a:r>
            <a:r>
              <a:rPr kumimoji="0" lang="el-GR" sz="1600" i="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Roboto" panose="02000000000000000000" pitchFamily="2" charset="0"/>
              </a:rPr>
              <a:t>πορείτε</a:t>
            </a:r>
            <a:r>
              <a:rPr kumimoji="0" lang="el-GR"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να μετατρέψετε τη γλώσσα στα Ελληνικά.</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4. </a:t>
            </a:r>
            <a:r>
              <a:rPr kumimoji="0" lang="el-GR" sz="16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Ειδοποιήσεις της πλατφόρμας προς τον χρήστη</a:t>
            </a:r>
          </a:p>
        </p:txBody>
      </p:sp>
      <p:pic>
        <p:nvPicPr>
          <p:cNvPr id="4" name="Picture 3">
            <a:extLst>
              <a:ext uri="{FF2B5EF4-FFF2-40B4-BE49-F238E27FC236}">
                <a16:creationId xmlns:a16="http://schemas.microsoft.com/office/drawing/2014/main" id="{5E6757C8-6655-77E6-A4AC-9B0D90628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361590"/>
            <a:ext cx="11506200" cy="2305090"/>
          </a:xfrm>
          <a:prstGeom prst="rect">
            <a:avLst/>
          </a:prstGeom>
        </p:spPr>
      </p:pic>
    </p:spTree>
    <p:extLst>
      <p:ext uri="{BB962C8B-B14F-4D97-AF65-F5344CB8AC3E}">
        <p14:creationId xmlns:p14="http://schemas.microsoft.com/office/powerpoint/2010/main" val="354955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45660" y="1021080"/>
            <a:ext cx="4340352" cy="736958"/>
          </a:xfrm>
        </p:spPr>
        <p:txBody>
          <a:bodyPr>
            <a:noAutofit/>
          </a:bodyPr>
          <a:lstStyle/>
          <a:p>
            <a:r>
              <a:rPr lang="el-GR" sz="2600" b="1" dirty="0">
                <a:latin typeface="Roboto" panose="02000000000000000000" pitchFamily="2" charset="0"/>
                <a:ea typeface="Roboto" panose="02000000000000000000" pitchFamily="2" charset="0"/>
              </a:rPr>
              <a:t>Καταληκτική Ημερομηνία</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Υποβολής Αίτησης</a:t>
            </a:r>
            <a:endParaRPr lang="en-CY" sz="2600" b="1" dirty="0">
              <a:latin typeface="Roboto" panose="02000000000000000000" pitchFamily="2" charset="0"/>
              <a:ea typeface="Roboto" panose="02000000000000000000" pitchFamily="2" charset="0"/>
            </a:endParaRPr>
          </a:p>
        </p:txBody>
      </p:sp>
      <p:sp>
        <p:nvSpPr>
          <p:cNvPr id="2" name="object 2">
            <a:extLst>
              <a:ext uri="{FF2B5EF4-FFF2-40B4-BE49-F238E27FC236}">
                <a16:creationId xmlns:a16="http://schemas.microsoft.com/office/drawing/2014/main" id="{25D63E44-7B90-5199-AFFB-CAB598A08224}"/>
              </a:ext>
            </a:extLst>
          </p:cNvPr>
          <p:cNvSpPr txBox="1"/>
          <p:nvPr/>
        </p:nvSpPr>
        <p:spPr>
          <a:xfrm>
            <a:off x="833755" y="2623722"/>
            <a:ext cx="2734863" cy="1867627"/>
          </a:xfrm>
          <a:prstGeom prst="rect">
            <a:avLst/>
          </a:prstGeom>
        </p:spPr>
        <p:txBody>
          <a:bodyPr vert="horz" wrap="square" lIns="0" tIns="13335" rIns="0" bIns="0" rtlCol="0">
            <a:spAutoFit/>
          </a:bodyPr>
          <a:lstStyle/>
          <a:p>
            <a:pPr marL="12700" marR="0" lvl="0" indent="0" algn="ctr" defTabSz="914400" rtl="0" eaLnBrk="1" fontAlgn="auto" latinLnBrk="0" hangingPunct="1">
              <a:lnSpc>
                <a:spcPts val="2370"/>
              </a:lnSpc>
              <a:spcBef>
                <a:spcPts val="0"/>
              </a:spcBef>
              <a:spcAft>
                <a:spcPts val="0"/>
              </a:spcAft>
              <a:buClrTx/>
              <a:buSzTx/>
              <a:buFontTx/>
              <a:buNone/>
              <a:tabLst/>
              <a:defRPr/>
            </a:pPr>
            <a:r>
              <a:rPr kumimoji="0" lang="el-GR" sz="2400" b="1" i="0" u="none" strike="noStrike" kern="1200" cap="none" spc="-5"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19/02/202</a:t>
            </a:r>
            <a:r>
              <a:rPr kumimoji="0" lang="en-US" sz="2400" b="1" i="0" u="none" strike="noStrike" kern="1200" cap="none" spc="-5"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6</a:t>
            </a:r>
          </a:p>
          <a:p>
            <a:pPr marL="12700" marR="0" lvl="0" indent="0" algn="ctr" defTabSz="914400" rtl="0" eaLnBrk="1" fontAlgn="auto" latinLnBrk="0" hangingPunct="1">
              <a:lnSpc>
                <a:spcPts val="2370"/>
              </a:lnSpc>
              <a:spcBef>
                <a:spcPts val="0"/>
              </a:spcBef>
              <a:spcAft>
                <a:spcPts val="0"/>
              </a:spcAft>
              <a:buClrTx/>
              <a:buSzTx/>
              <a:buFontTx/>
              <a:buNone/>
              <a:tabLst/>
              <a:defRPr/>
            </a:pPr>
            <a:endParaRPr kumimoji="0" lang="el-GR" sz="2400" b="1" i="0" u="none" strike="noStrike" kern="1200" cap="none" spc="-5"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ctr" defTabSz="914400" rtl="0" eaLnBrk="1" fontAlgn="auto" latinLnBrk="0" hangingPunct="1">
              <a:lnSpc>
                <a:spcPts val="2370"/>
              </a:lnSpc>
              <a:spcBef>
                <a:spcPts val="0"/>
              </a:spcBef>
              <a:spcAft>
                <a:spcPts val="0"/>
              </a:spcAft>
              <a:buClrTx/>
              <a:buSzTx/>
              <a:buFontTx/>
              <a:buNone/>
              <a:tabLst/>
              <a:defRPr/>
            </a:pPr>
            <a:r>
              <a:rPr kumimoji="0" lang="el-GR" sz="2400" b="1" i="0" u="none" strike="noStrike" kern="1200" cap="none" spc="-5"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13:00 ώρα Κύπρου </a:t>
            </a:r>
            <a:endParaRPr kumimoji="0" lang="en-US" sz="2400" b="1" i="0" u="none" strike="noStrike" kern="1200" cap="none" spc="-5"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ctr" defTabSz="914400" rtl="0" eaLnBrk="1" fontAlgn="auto" latinLnBrk="0" hangingPunct="1">
              <a:lnSpc>
                <a:spcPts val="2370"/>
              </a:lnSpc>
              <a:spcBef>
                <a:spcPts val="0"/>
              </a:spcBef>
              <a:spcAft>
                <a:spcPts val="0"/>
              </a:spcAft>
              <a:buClrTx/>
              <a:buSzTx/>
              <a:buFontTx/>
              <a:buNone/>
              <a:tabLst/>
              <a:defRPr/>
            </a:pPr>
            <a:endParaRPr kumimoji="0" lang="en-US" sz="2400" b="1" i="0" u="none" strike="noStrike" kern="1200" cap="none" spc="-5"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0" lvl="0" indent="0" algn="ctr" defTabSz="914400" rtl="0" eaLnBrk="1" fontAlgn="auto" latinLnBrk="0" hangingPunct="1">
              <a:lnSpc>
                <a:spcPts val="2370"/>
              </a:lnSpc>
              <a:spcBef>
                <a:spcPts val="0"/>
              </a:spcBef>
              <a:spcAft>
                <a:spcPts val="0"/>
              </a:spcAft>
              <a:buClrTx/>
              <a:buSzTx/>
              <a:buFontTx/>
              <a:buNone/>
              <a:tabLst/>
              <a:defRPr/>
            </a:pPr>
            <a:r>
              <a:rPr kumimoji="0" lang="el-GR" sz="2400" b="1" i="0" u="none" strike="noStrike" kern="1200" cap="none" spc="-5"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( 12:00 CET)</a:t>
            </a:r>
          </a:p>
          <a:p>
            <a:pPr marL="12700" marR="0" lvl="0" indent="0" algn="ctr" defTabSz="914400" rtl="0" eaLnBrk="1" fontAlgn="auto" latinLnBrk="0" hangingPunct="1">
              <a:lnSpc>
                <a:spcPts val="2280"/>
              </a:lnSpc>
              <a:spcBef>
                <a:spcPts val="5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4" name="object 3">
            <a:extLst>
              <a:ext uri="{FF2B5EF4-FFF2-40B4-BE49-F238E27FC236}">
                <a16:creationId xmlns:a16="http://schemas.microsoft.com/office/drawing/2014/main" id="{B8FD6095-5544-F479-FA7C-4420DE3AAC8E}"/>
              </a:ext>
            </a:extLst>
          </p:cNvPr>
          <p:cNvSpPr/>
          <p:nvPr/>
        </p:nvSpPr>
        <p:spPr>
          <a:xfrm>
            <a:off x="3853767" y="2000700"/>
            <a:ext cx="45719" cy="3519524"/>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BAA8A5D-A0F4-56D9-26CD-1B67CA677BA5}"/>
              </a:ext>
            </a:extLst>
          </p:cNvPr>
          <p:cNvSpPr/>
          <p:nvPr/>
        </p:nvSpPr>
        <p:spPr>
          <a:xfrm>
            <a:off x="8467725" y="1758038"/>
            <a:ext cx="3374035" cy="3200400"/>
          </a:xfrm>
          <a:prstGeom prst="ellipse">
            <a:avLst/>
          </a:prstGeom>
          <a:solidFill>
            <a:srgbClr val="BC8FDD"/>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2700" marR="5080" algn="ctr">
              <a:lnSpc>
                <a:spcPct val="150000"/>
              </a:lnSpc>
              <a:spcBef>
                <a:spcPts val="100"/>
              </a:spcBef>
              <a:tabLst>
                <a:tab pos="354965" algn="l"/>
                <a:tab pos="355600" algn="l"/>
              </a:tabLst>
            </a:pP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Οι αιτήσεις </a:t>
            </a:r>
            <a:r>
              <a:rPr lang="el-GR" sz="19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υ</a:t>
            </a: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π</a:t>
            </a:r>
            <a:r>
              <a:rPr lang="el-GR" sz="1900" dirty="0">
                <a:solidFill>
                  <a:schemeClr val="bg1"/>
                </a:solidFill>
                <a:latin typeface="Roboto" panose="02000000000000000000" pitchFamily="2" charset="0"/>
                <a:ea typeface="Roboto" panose="02000000000000000000" pitchFamily="2" charset="0"/>
                <a:cs typeface="Roboto" panose="02000000000000000000" pitchFamily="2" charset="0"/>
              </a:rPr>
              <a:t>οβ</a:t>
            </a:r>
            <a:r>
              <a:rPr lang="el-GR" sz="1900" spc="-10" dirty="0">
                <a:solidFill>
                  <a:schemeClr val="bg1"/>
                </a:solidFill>
                <a:latin typeface="Roboto" panose="02000000000000000000" pitchFamily="2" charset="0"/>
                <a:ea typeface="Roboto" panose="02000000000000000000" pitchFamily="2" charset="0"/>
                <a:cs typeface="Roboto" panose="02000000000000000000" pitchFamily="2" charset="0"/>
              </a:rPr>
              <a:t>ά</a:t>
            </a:r>
            <a:r>
              <a:rPr lang="el-GR" sz="1900" dirty="0">
                <a:solidFill>
                  <a:schemeClr val="bg1"/>
                </a:solidFill>
                <a:latin typeface="Roboto" panose="02000000000000000000" pitchFamily="2" charset="0"/>
                <a:ea typeface="Roboto" panose="02000000000000000000" pitchFamily="2" charset="0"/>
                <a:cs typeface="Roboto" panose="02000000000000000000" pitchFamily="2" charset="0"/>
              </a:rPr>
              <a:t>λλο</a:t>
            </a: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ν</a:t>
            </a: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τ</a:t>
            </a:r>
            <a:r>
              <a:rPr lang="el-GR" sz="1900" spc="-15" dirty="0">
                <a:solidFill>
                  <a:schemeClr val="bg1"/>
                </a:solidFill>
                <a:latin typeface="Roboto" panose="02000000000000000000" pitchFamily="2" charset="0"/>
                <a:ea typeface="Roboto" panose="02000000000000000000" pitchFamily="2" charset="0"/>
                <a:cs typeface="Roboto" panose="02000000000000000000" pitchFamily="2" charset="0"/>
              </a:rPr>
              <a:t>α</a:t>
            </a:r>
            <a:r>
              <a:rPr lang="el-GR" sz="1900" dirty="0">
                <a:solidFill>
                  <a:schemeClr val="bg1"/>
                </a:solidFill>
                <a:latin typeface="Roboto" panose="02000000000000000000" pitchFamily="2" charset="0"/>
                <a:ea typeface="Roboto" panose="02000000000000000000" pitchFamily="2" charset="0"/>
                <a:cs typeface="Roboto" panose="02000000000000000000" pitchFamily="2" charset="0"/>
              </a:rPr>
              <a:t>ι </a:t>
            </a:r>
            <a:r>
              <a:rPr lang="el-GR" sz="1900" u="sng" spc="-5" dirty="0">
                <a:solidFill>
                  <a:schemeClr val="bg1"/>
                </a:solidFill>
                <a:latin typeface="Roboto" panose="02000000000000000000" pitchFamily="2" charset="0"/>
                <a:ea typeface="Roboto" panose="02000000000000000000" pitchFamily="2" charset="0"/>
                <a:cs typeface="Roboto" panose="02000000000000000000" pitchFamily="2" charset="0"/>
              </a:rPr>
              <a:t>ηλεκτρονικά</a:t>
            </a: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l-GR" sz="1900" dirty="0">
                <a:solidFill>
                  <a:schemeClr val="bg1"/>
                </a:solidFill>
                <a:latin typeface="Roboto" panose="02000000000000000000" pitchFamily="2" charset="0"/>
                <a:ea typeface="Roboto" panose="02000000000000000000" pitchFamily="2" charset="0"/>
                <a:cs typeface="Roboto" panose="02000000000000000000" pitchFamily="2" charset="0"/>
              </a:rPr>
              <a:t> μέσω </a:t>
            </a: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της </a:t>
            </a:r>
            <a:r>
              <a:rPr lang="el-GR" sz="19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l-GR" sz="1900" spc="-5" dirty="0">
                <a:solidFill>
                  <a:schemeClr val="bg1"/>
                </a:solidFill>
                <a:latin typeface="Roboto" panose="02000000000000000000" pitchFamily="2" charset="0"/>
                <a:ea typeface="Roboto" panose="02000000000000000000" pitchFamily="2" charset="0"/>
                <a:cs typeface="Roboto" panose="02000000000000000000" pitchFamily="2" charset="0"/>
              </a:rPr>
              <a:t>πλατφόρμας </a:t>
            </a:r>
            <a:r>
              <a:rPr lang="el-GR" sz="19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l-GR" sz="1900" u="heavy" spc="-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ERASMUS+ </a:t>
            </a:r>
            <a:r>
              <a:rPr lang="el-GR" sz="1900" u="heavy"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&amp; </a:t>
            </a:r>
            <a:r>
              <a:rPr lang="el-GR" sz="1900" spc="-620" dirty="0">
                <a:solidFill>
                  <a:srgbClr val="0462C1"/>
                </a:solidFill>
                <a:latin typeface="Roboto" panose="02000000000000000000" pitchFamily="2" charset="0"/>
                <a:ea typeface="Roboto" panose="02000000000000000000" pitchFamily="2" charset="0"/>
                <a:cs typeface="Roboto" panose="02000000000000000000" pitchFamily="2" charset="0"/>
                <a:hlinkClick r:id="rId4"/>
              </a:rPr>
              <a:t> </a:t>
            </a:r>
            <a:r>
              <a:rPr lang="el-GR" sz="1900" u="heavy" spc="-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European </a:t>
            </a:r>
            <a:r>
              <a:rPr lang="el-GR" sz="1900" dirty="0">
                <a:solidFill>
                  <a:srgbClr val="0462C1"/>
                </a:solidFill>
                <a:latin typeface="Roboto" panose="02000000000000000000" pitchFamily="2" charset="0"/>
                <a:ea typeface="Roboto" panose="02000000000000000000" pitchFamily="2" charset="0"/>
                <a:cs typeface="Roboto" panose="02000000000000000000" pitchFamily="2" charset="0"/>
                <a:hlinkClick r:id="rId4"/>
              </a:rPr>
              <a:t> </a:t>
            </a:r>
            <a:r>
              <a:rPr lang="el-GR" sz="1900" u="heavy" dirty="0" err="1">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Solidarity</a:t>
            </a:r>
            <a:r>
              <a:rPr lang="el-GR" sz="1900" u="heavy"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 </a:t>
            </a:r>
            <a:r>
              <a:rPr lang="el-GR" sz="1900" spc="5" dirty="0">
                <a:solidFill>
                  <a:srgbClr val="0462C1"/>
                </a:solidFill>
                <a:latin typeface="Roboto" panose="02000000000000000000" pitchFamily="2" charset="0"/>
                <a:ea typeface="Roboto" panose="02000000000000000000" pitchFamily="2" charset="0"/>
                <a:cs typeface="Roboto" panose="02000000000000000000" pitchFamily="2" charset="0"/>
                <a:hlinkClick r:id="rId4"/>
              </a:rPr>
              <a:t> </a:t>
            </a:r>
            <a:r>
              <a:rPr lang="el-GR" sz="1900" u="heavy" spc="-5" dirty="0" err="1">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Corps</a:t>
            </a:r>
            <a:endParaRPr lang="el-GR" sz="1900" dirty="0">
              <a:latin typeface="Roboto" panose="02000000000000000000" pitchFamily="2" charset="0"/>
              <a:ea typeface="Roboto" panose="02000000000000000000" pitchFamily="2" charset="0"/>
              <a:cs typeface="Roboto" panose="02000000000000000000" pitchFamily="2" charset="0"/>
            </a:endParaRPr>
          </a:p>
        </p:txBody>
      </p:sp>
      <p:sp>
        <p:nvSpPr>
          <p:cNvPr id="12" name="object 8">
            <a:extLst>
              <a:ext uri="{FF2B5EF4-FFF2-40B4-BE49-F238E27FC236}">
                <a16:creationId xmlns:a16="http://schemas.microsoft.com/office/drawing/2014/main" id="{FC921BDC-2727-9EEB-73A5-FB53E3DACE5D}"/>
              </a:ext>
            </a:extLst>
          </p:cNvPr>
          <p:cNvSpPr txBox="1"/>
          <p:nvPr/>
        </p:nvSpPr>
        <p:spPr>
          <a:xfrm>
            <a:off x="4043654" y="2139199"/>
            <a:ext cx="4424071" cy="1372171"/>
          </a:xfrm>
          <a:prstGeom prst="rect">
            <a:avLst/>
          </a:prstGeom>
        </p:spPr>
        <p:txBody>
          <a:bodyPr vert="horz" wrap="square" lIns="0" tIns="12700" rIns="0" bIns="0" rtlCol="0">
            <a:spAutoFit/>
          </a:bodyPr>
          <a:lstStyle/>
          <a:p>
            <a:pPr marL="6350">
              <a:lnSpc>
                <a:spcPct val="100000"/>
              </a:lnSpc>
              <a:spcBef>
                <a:spcPts val="100"/>
              </a:spcBef>
            </a:pPr>
            <a:r>
              <a:rPr sz="2000" b="1" i="1" u="sng" dirty="0">
                <a:solidFill>
                  <a:srgbClr val="A86DD3"/>
                </a:solidFill>
                <a:latin typeface="Roboto" panose="02000000000000000000" pitchFamily="2" charset="0"/>
                <a:ea typeface="Roboto" panose="02000000000000000000" pitchFamily="2" charset="0"/>
                <a:cs typeface="Roboto" panose="02000000000000000000" pitchFamily="2" charset="0"/>
              </a:rPr>
              <a:t>Ημερομηνία</a:t>
            </a:r>
            <a:r>
              <a:rPr sz="2000" b="1" i="1" u="sng" spc="-40" dirty="0">
                <a:solidFill>
                  <a:srgbClr val="A86DD3"/>
                </a:solidFill>
                <a:latin typeface="Roboto" panose="02000000000000000000" pitchFamily="2" charset="0"/>
                <a:ea typeface="Roboto" panose="02000000000000000000" pitchFamily="2" charset="0"/>
                <a:cs typeface="Roboto" panose="02000000000000000000" pitchFamily="2" charset="0"/>
              </a:rPr>
              <a:t> </a:t>
            </a:r>
            <a:r>
              <a:rPr sz="2000" b="1" i="1" u="sng" spc="-5" dirty="0">
                <a:solidFill>
                  <a:srgbClr val="A86DD3"/>
                </a:solidFill>
                <a:latin typeface="Roboto" panose="02000000000000000000" pitchFamily="2" charset="0"/>
                <a:ea typeface="Roboto" panose="02000000000000000000" pitchFamily="2" charset="0"/>
                <a:cs typeface="Roboto" panose="02000000000000000000" pitchFamily="2" charset="0"/>
              </a:rPr>
              <a:t>έναρξης </a:t>
            </a:r>
            <a:r>
              <a:rPr sz="2000" b="1" i="1" u="sng" dirty="0">
                <a:solidFill>
                  <a:srgbClr val="A86DD3"/>
                </a:solidFill>
                <a:latin typeface="Roboto" panose="02000000000000000000" pitchFamily="2" charset="0"/>
                <a:ea typeface="Roboto" panose="02000000000000000000" pitchFamily="2" charset="0"/>
                <a:cs typeface="Roboto" panose="02000000000000000000" pitchFamily="2" charset="0"/>
              </a:rPr>
              <a:t>σχεδίων:</a:t>
            </a:r>
            <a:endParaRPr lang="el-GR" sz="2000" b="1" u="sng" dirty="0">
              <a:latin typeface="Roboto" panose="02000000000000000000" pitchFamily="2" charset="0"/>
              <a:ea typeface="Roboto" panose="02000000000000000000" pitchFamily="2" charset="0"/>
              <a:cs typeface="Roboto" panose="02000000000000000000" pitchFamily="2" charset="0"/>
            </a:endParaRPr>
          </a:p>
          <a:p>
            <a:pPr marL="466725" indent="-285750">
              <a:lnSpc>
                <a:spcPct val="100000"/>
              </a:lnSpc>
              <a:spcBef>
                <a:spcPts val="1680"/>
              </a:spcBef>
              <a:buFont typeface="Wingdings" panose="05000000000000000000" pitchFamily="2" charset="2"/>
              <a:buChar char="q"/>
            </a:pPr>
            <a:r>
              <a:rPr lang="el-GR" sz="2000" dirty="0">
                <a:latin typeface="Roboto" panose="02000000000000000000" pitchFamily="2" charset="0"/>
                <a:ea typeface="Roboto" panose="02000000000000000000" pitchFamily="2" charset="0"/>
                <a:cs typeface="Roboto" panose="02000000000000000000" pitchFamily="2" charset="0"/>
              </a:rPr>
              <a:t>1η Ιουνίου 202</a:t>
            </a:r>
            <a:r>
              <a:rPr lang="en-US" sz="2000" dirty="0">
                <a:latin typeface="Roboto" panose="02000000000000000000" pitchFamily="2" charset="0"/>
                <a:ea typeface="Roboto" panose="02000000000000000000" pitchFamily="2" charset="0"/>
                <a:cs typeface="Roboto" panose="02000000000000000000" pitchFamily="2" charset="0"/>
              </a:rPr>
              <a:t>6</a:t>
            </a:r>
            <a:r>
              <a:rPr lang="el-GR" sz="2000" dirty="0">
                <a:latin typeface="Roboto" panose="02000000000000000000" pitchFamily="2" charset="0"/>
                <a:ea typeface="Roboto" panose="02000000000000000000" pitchFamily="2" charset="0"/>
                <a:cs typeface="Roboto" panose="02000000000000000000" pitchFamily="2" charset="0"/>
              </a:rPr>
              <a:t> (ΚΑ131, ΚΑ130)</a:t>
            </a:r>
            <a:endParaRPr lang="en-GB" sz="2000" dirty="0">
              <a:latin typeface="Roboto" panose="02000000000000000000" pitchFamily="2" charset="0"/>
              <a:ea typeface="Roboto" panose="02000000000000000000" pitchFamily="2" charset="0"/>
              <a:cs typeface="Roboto" panose="02000000000000000000" pitchFamily="2" charset="0"/>
            </a:endParaRPr>
          </a:p>
          <a:p>
            <a:pPr marL="466725" indent="-285750">
              <a:lnSpc>
                <a:spcPct val="100000"/>
              </a:lnSpc>
              <a:spcBef>
                <a:spcPts val="1680"/>
              </a:spcBef>
              <a:buFont typeface="Wingdings" panose="05000000000000000000" pitchFamily="2" charset="2"/>
              <a:buChar char="q"/>
            </a:pPr>
            <a:r>
              <a:rPr lang="el-GR" sz="2000" dirty="0">
                <a:latin typeface="Roboto" panose="02000000000000000000" pitchFamily="2" charset="0"/>
                <a:ea typeface="Roboto" panose="02000000000000000000" pitchFamily="2" charset="0"/>
                <a:cs typeface="Roboto" panose="02000000000000000000" pitchFamily="2" charset="0"/>
              </a:rPr>
              <a:t>1η Αυγούστου 202</a:t>
            </a:r>
            <a:r>
              <a:rPr lang="en-US" sz="2000" dirty="0">
                <a:latin typeface="Roboto" panose="02000000000000000000" pitchFamily="2" charset="0"/>
                <a:ea typeface="Roboto" panose="02000000000000000000" pitchFamily="2" charset="0"/>
                <a:cs typeface="Roboto" panose="02000000000000000000" pitchFamily="2" charset="0"/>
              </a:rPr>
              <a:t>6</a:t>
            </a:r>
            <a:r>
              <a:rPr lang="el-GR" sz="2000" dirty="0">
                <a:latin typeface="Roboto" panose="02000000000000000000" pitchFamily="2" charset="0"/>
                <a:ea typeface="Roboto" panose="02000000000000000000" pitchFamily="2" charset="0"/>
                <a:cs typeface="Roboto" panose="02000000000000000000" pitchFamily="2" charset="0"/>
              </a:rPr>
              <a:t> (ΚΑ171)</a:t>
            </a:r>
          </a:p>
        </p:txBody>
      </p:sp>
      <p:sp>
        <p:nvSpPr>
          <p:cNvPr id="13" name="object 9">
            <a:extLst>
              <a:ext uri="{FF2B5EF4-FFF2-40B4-BE49-F238E27FC236}">
                <a16:creationId xmlns:a16="http://schemas.microsoft.com/office/drawing/2014/main" id="{FD38B93F-680F-FABE-80F4-A5FC4144224E}"/>
              </a:ext>
            </a:extLst>
          </p:cNvPr>
          <p:cNvSpPr txBox="1"/>
          <p:nvPr/>
        </p:nvSpPr>
        <p:spPr>
          <a:xfrm>
            <a:off x="4077339" y="3999348"/>
            <a:ext cx="5699060" cy="1372171"/>
          </a:xfrm>
          <a:prstGeom prst="rect">
            <a:avLst/>
          </a:prstGeom>
        </p:spPr>
        <p:txBody>
          <a:bodyPr vert="horz" wrap="square" lIns="0" tIns="12700" rIns="0" bIns="0" rtlCol="0">
            <a:spAutoFit/>
          </a:bodyPr>
          <a:lstStyle/>
          <a:p>
            <a:pPr>
              <a:lnSpc>
                <a:spcPct val="100000"/>
              </a:lnSpc>
              <a:spcBef>
                <a:spcPts val="100"/>
              </a:spcBef>
            </a:pPr>
            <a:r>
              <a:rPr sz="2000" b="1" i="1" u="sng" spc="-5" dirty="0">
                <a:solidFill>
                  <a:srgbClr val="A86DD3"/>
                </a:solidFill>
                <a:latin typeface="Roboto" panose="02000000000000000000" pitchFamily="2" charset="0"/>
                <a:ea typeface="Roboto" panose="02000000000000000000" pitchFamily="2" charset="0"/>
                <a:cs typeface="Roboto" panose="02000000000000000000" pitchFamily="2" charset="0"/>
              </a:rPr>
              <a:t>Διάρκεια</a:t>
            </a:r>
            <a:r>
              <a:rPr sz="2000" b="1" i="1" u="sng" dirty="0">
                <a:solidFill>
                  <a:srgbClr val="A86DD3"/>
                </a:solidFill>
                <a:latin typeface="Roboto" panose="02000000000000000000" pitchFamily="2" charset="0"/>
                <a:ea typeface="Roboto" panose="02000000000000000000" pitchFamily="2" charset="0"/>
                <a:cs typeface="Roboto" panose="02000000000000000000" pitchFamily="2" charset="0"/>
              </a:rPr>
              <a:t> </a:t>
            </a:r>
            <a:r>
              <a:rPr sz="2000" b="1" i="1" u="sng" spc="-5" dirty="0">
                <a:solidFill>
                  <a:srgbClr val="A86DD3"/>
                </a:solidFill>
                <a:latin typeface="Roboto" panose="02000000000000000000" pitchFamily="2" charset="0"/>
                <a:ea typeface="Roboto" panose="02000000000000000000" pitchFamily="2" charset="0"/>
                <a:cs typeface="Roboto" panose="02000000000000000000" pitchFamily="2" charset="0"/>
              </a:rPr>
              <a:t>του</a:t>
            </a:r>
            <a:r>
              <a:rPr sz="2000" b="1" i="1" u="sng" spc="-35" dirty="0">
                <a:solidFill>
                  <a:srgbClr val="A86DD3"/>
                </a:solidFill>
                <a:latin typeface="Roboto" panose="02000000000000000000" pitchFamily="2" charset="0"/>
                <a:ea typeface="Roboto" panose="02000000000000000000" pitchFamily="2" charset="0"/>
                <a:cs typeface="Roboto" panose="02000000000000000000" pitchFamily="2" charset="0"/>
              </a:rPr>
              <a:t> </a:t>
            </a:r>
            <a:r>
              <a:rPr sz="2000" b="1" i="1" u="sng" spc="-5" dirty="0">
                <a:solidFill>
                  <a:srgbClr val="A86DD3"/>
                </a:solidFill>
                <a:latin typeface="Roboto" panose="02000000000000000000" pitchFamily="2" charset="0"/>
                <a:ea typeface="Roboto" panose="02000000000000000000" pitchFamily="2" charset="0"/>
                <a:cs typeface="Roboto" panose="02000000000000000000" pitchFamily="2" charset="0"/>
              </a:rPr>
              <a:t>σχεδίου:</a:t>
            </a:r>
            <a:endParaRPr sz="2000" b="1" u="sng"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1685"/>
              </a:spcBef>
              <a:buFont typeface="Wingdings" panose="05000000000000000000" pitchFamily="2" charset="2"/>
              <a:buChar char="q"/>
            </a:pPr>
            <a:r>
              <a:rPr sz="2000" spc="-5" dirty="0">
                <a:latin typeface="Roboto" panose="02000000000000000000" pitchFamily="2" charset="0"/>
                <a:ea typeface="Roboto" panose="02000000000000000000" pitchFamily="2" charset="0"/>
                <a:cs typeface="Roboto" panose="02000000000000000000" pitchFamily="2" charset="0"/>
              </a:rPr>
              <a:t>ΚΑ131, ΚΑ130</a:t>
            </a:r>
            <a:r>
              <a:rPr lang="el-GR" sz="2000" spc="-5" dirty="0">
                <a:latin typeface="Roboto" panose="02000000000000000000" pitchFamily="2" charset="0"/>
                <a:ea typeface="Roboto" panose="02000000000000000000" pitchFamily="2" charset="0"/>
                <a:cs typeface="Roboto" panose="02000000000000000000" pitchFamily="2" charset="0"/>
              </a:rPr>
              <a:t> =&gt; 26 μήνες</a:t>
            </a:r>
            <a:endParaRPr sz="200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1680"/>
              </a:spcBef>
              <a:buFont typeface="Wingdings" panose="05000000000000000000" pitchFamily="2" charset="2"/>
              <a:buChar char="q"/>
            </a:pPr>
            <a:r>
              <a:rPr lang="el-GR" sz="2000" dirty="0">
                <a:latin typeface="Roboto" panose="02000000000000000000" pitchFamily="2" charset="0"/>
                <a:ea typeface="Roboto" panose="02000000000000000000" pitchFamily="2" charset="0"/>
                <a:cs typeface="Roboto" panose="02000000000000000000" pitchFamily="2" charset="0"/>
              </a:rPr>
              <a:t>ΚΑ171 =&gt; </a:t>
            </a:r>
            <a:r>
              <a:rPr sz="2000" dirty="0">
                <a:latin typeface="Roboto" panose="02000000000000000000" pitchFamily="2" charset="0"/>
                <a:ea typeface="Roboto" panose="02000000000000000000" pitchFamily="2" charset="0"/>
                <a:cs typeface="Roboto" panose="02000000000000000000" pitchFamily="2" charset="0"/>
              </a:rPr>
              <a:t>Επ</a:t>
            </a:r>
            <a:r>
              <a:rPr sz="2000" dirty="0" err="1">
                <a:latin typeface="Roboto" panose="02000000000000000000" pitchFamily="2" charset="0"/>
                <a:ea typeface="Roboto" panose="02000000000000000000" pitchFamily="2" charset="0"/>
                <a:cs typeface="Roboto" panose="02000000000000000000" pitchFamily="2" charset="0"/>
              </a:rPr>
              <a:t>ιλογή</a:t>
            </a:r>
            <a:r>
              <a:rPr sz="2000" dirty="0">
                <a:latin typeface="Roboto" panose="02000000000000000000" pitchFamily="2" charset="0"/>
                <a:ea typeface="Roboto" panose="02000000000000000000" pitchFamily="2" charset="0"/>
                <a:cs typeface="Roboto" panose="02000000000000000000" pitchFamily="2" charset="0"/>
              </a:rPr>
              <a:t> </a:t>
            </a:r>
            <a:r>
              <a:rPr lang="el-GR" sz="2000" dirty="0">
                <a:latin typeface="Roboto" panose="02000000000000000000" pitchFamily="2" charset="0"/>
                <a:ea typeface="Roboto" panose="02000000000000000000" pitchFamily="2" charset="0"/>
                <a:cs typeface="Roboto" panose="02000000000000000000" pitchFamily="2" charset="0"/>
              </a:rPr>
              <a:t>μεταξύ</a:t>
            </a:r>
            <a:r>
              <a:rPr lang="en-GB" sz="2000" spc="-10" dirty="0">
                <a:latin typeface="Roboto" panose="02000000000000000000" pitchFamily="2" charset="0"/>
                <a:ea typeface="Roboto" panose="02000000000000000000" pitchFamily="2" charset="0"/>
                <a:cs typeface="Roboto" panose="02000000000000000000" pitchFamily="2" charset="0"/>
              </a:rPr>
              <a:t> </a:t>
            </a:r>
            <a:r>
              <a:rPr sz="2000" dirty="0">
                <a:latin typeface="Roboto" panose="02000000000000000000" pitchFamily="2" charset="0"/>
                <a:ea typeface="Roboto" panose="02000000000000000000" pitchFamily="2" charset="0"/>
                <a:cs typeface="Roboto" panose="02000000000000000000" pitchFamily="2" charset="0"/>
              </a:rPr>
              <a:t>24</a:t>
            </a:r>
            <a:r>
              <a:rPr sz="2000" spc="5" dirty="0">
                <a:latin typeface="Roboto" panose="02000000000000000000" pitchFamily="2" charset="0"/>
                <a:ea typeface="Roboto" panose="02000000000000000000" pitchFamily="2" charset="0"/>
                <a:cs typeface="Roboto" panose="02000000000000000000" pitchFamily="2" charset="0"/>
              </a:rPr>
              <a:t> </a:t>
            </a:r>
            <a:r>
              <a:rPr sz="2000" dirty="0">
                <a:latin typeface="Roboto" panose="02000000000000000000" pitchFamily="2" charset="0"/>
                <a:ea typeface="Roboto" panose="02000000000000000000" pitchFamily="2" charset="0"/>
                <a:cs typeface="Roboto" panose="02000000000000000000" pitchFamily="2" charset="0"/>
              </a:rPr>
              <a:t>ή</a:t>
            </a:r>
            <a:r>
              <a:rPr sz="2000" spc="-5" dirty="0">
                <a:latin typeface="Roboto" panose="02000000000000000000" pitchFamily="2" charset="0"/>
                <a:ea typeface="Roboto" panose="02000000000000000000" pitchFamily="2" charset="0"/>
                <a:cs typeface="Roboto" panose="02000000000000000000" pitchFamily="2" charset="0"/>
              </a:rPr>
              <a:t> </a:t>
            </a:r>
            <a:r>
              <a:rPr sz="2000" dirty="0">
                <a:latin typeface="Roboto" panose="02000000000000000000" pitchFamily="2" charset="0"/>
                <a:ea typeface="Roboto" panose="02000000000000000000" pitchFamily="2" charset="0"/>
                <a:cs typeface="Roboto" panose="02000000000000000000" pitchFamily="2" charset="0"/>
              </a:rPr>
              <a:t>36</a:t>
            </a:r>
            <a:r>
              <a:rPr sz="2000" spc="5" dirty="0">
                <a:latin typeface="Roboto" panose="02000000000000000000" pitchFamily="2" charset="0"/>
                <a:ea typeface="Roboto" panose="02000000000000000000" pitchFamily="2" charset="0"/>
                <a:cs typeface="Roboto" panose="02000000000000000000" pitchFamily="2" charset="0"/>
              </a:rPr>
              <a:t> </a:t>
            </a:r>
            <a:r>
              <a:rPr sz="2000" dirty="0">
                <a:latin typeface="Roboto" panose="02000000000000000000" pitchFamily="2" charset="0"/>
                <a:ea typeface="Roboto" panose="02000000000000000000" pitchFamily="2" charset="0"/>
                <a:cs typeface="Roboto" panose="02000000000000000000" pitchFamily="2" charset="0"/>
              </a:rPr>
              <a:t>μ</a:t>
            </a:r>
            <a:r>
              <a:rPr lang="el-GR" sz="2000" dirty="0" err="1">
                <a:latin typeface="Roboto" panose="02000000000000000000" pitchFamily="2" charset="0"/>
                <a:ea typeface="Roboto" panose="02000000000000000000" pitchFamily="2" charset="0"/>
                <a:cs typeface="Roboto" panose="02000000000000000000" pitchFamily="2" charset="0"/>
              </a:rPr>
              <a:t>ηνών</a:t>
            </a:r>
            <a:r>
              <a:rPr sz="2000" spc="-15" dirty="0">
                <a:latin typeface="Roboto" panose="02000000000000000000" pitchFamily="2" charset="0"/>
                <a:ea typeface="Roboto" panose="02000000000000000000" pitchFamily="2" charset="0"/>
                <a:cs typeface="Roboto" panose="02000000000000000000" pitchFamily="2" charset="0"/>
              </a:rPr>
              <a:t> </a:t>
            </a:r>
            <a:endParaRPr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24590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2929C-DD33-3A76-6CC5-2159F12507C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623BA69-EA14-E143-AB12-111AC8604E1B}"/>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C544C0B-5BDB-DD56-D301-66EB5F4E0D3F}"/>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Σημείο Εισόδου: </a:t>
            </a:r>
            <a:r>
              <a:rPr lang="en-US" sz="2600" b="1" dirty="0">
                <a:latin typeface="Roboto" panose="02000000000000000000" pitchFamily="2" charset="0"/>
                <a:ea typeface="Roboto" panose="02000000000000000000" pitchFamily="2" charset="0"/>
              </a:rPr>
              <a:t>Erasmus+ and European Solidary Corps</a:t>
            </a:r>
          </a:p>
        </p:txBody>
      </p:sp>
      <p:pic>
        <p:nvPicPr>
          <p:cNvPr id="5" name="Picture 4" descr="A screenshot of a computer&#10;&#10;AI-generated content may be incorrect.">
            <a:extLst>
              <a:ext uri="{FF2B5EF4-FFF2-40B4-BE49-F238E27FC236}">
                <a16:creationId xmlns:a16="http://schemas.microsoft.com/office/drawing/2014/main" id="{D2DB574E-477A-5D28-43A9-D002CB79359E}"/>
              </a:ext>
            </a:extLst>
          </p:cNvPr>
          <p:cNvPicPr>
            <a:picLocks noChangeAspect="1"/>
          </p:cNvPicPr>
          <p:nvPr/>
        </p:nvPicPr>
        <p:blipFill>
          <a:blip r:embed="rId4"/>
          <a:srcRect t="1478" r="4271" b="5913"/>
          <a:stretch>
            <a:fillRect/>
          </a:stretch>
        </p:blipFill>
        <p:spPr>
          <a:xfrm>
            <a:off x="1447800" y="1600200"/>
            <a:ext cx="2780105" cy="4996155"/>
          </a:xfrm>
          <a:prstGeom prst="rect">
            <a:avLst/>
          </a:prstGeom>
        </p:spPr>
      </p:pic>
      <p:sp>
        <p:nvSpPr>
          <p:cNvPr id="6" name="Rectangle 5">
            <a:extLst>
              <a:ext uri="{FF2B5EF4-FFF2-40B4-BE49-F238E27FC236}">
                <a16:creationId xmlns:a16="http://schemas.microsoft.com/office/drawing/2014/main" id="{622A3534-B154-0157-BFDA-F4A9F4B65CB7}"/>
              </a:ext>
            </a:extLst>
          </p:cNvPr>
          <p:cNvSpPr/>
          <p:nvPr/>
        </p:nvSpPr>
        <p:spPr>
          <a:xfrm>
            <a:off x="5100587" y="2362200"/>
            <a:ext cx="5638800" cy="26677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hlinkClick r:id="rId5"/>
              </a:rPr>
              <a:t>Πλατφόρμα </a:t>
            </a:r>
            <a:r>
              <a:rPr kumimoji="0" lang="en-US"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hlinkClick r:id="rId5"/>
              </a:rPr>
              <a:t>EESCP</a:t>
            </a:r>
            <a:r>
              <a:rPr kumimoji="0" lang="en-US"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l-GR"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rPr>
              <a:t>“Single Entry Point”</a:t>
            </a:r>
            <a:endParaRPr kumimoji="0" lang="el-GR"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“HOME” : </a:t>
            </a:r>
            <a:r>
              <a:rPr kumimoji="0" lang="el-GR" sz="1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Επιστροφή στο </a:t>
            </a: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Homepage</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“OPPORTUNITIES”: </a:t>
            </a:r>
            <a:r>
              <a:rPr kumimoji="0" lang="el-GR"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Πρόσβαση σε όλες τις διαθέσιμες αιτήσεις </a:t>
            </a:r>
            <a:r>
              <a:rPr kumimoji="0" lang="el-GR" sz="1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του Προγράμματος</a:t>
            </a:r>
            <a:endPar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2. “APPLICATIONS”:</a:t>
            </a:r>
            <a:r>
              <a:rPr kumimoji="0" lang="el-GR" sz="1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el-GR" sz="1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Διαχείριση αιτήσεων σε </a:t>
            </a:r>
            <a:r>
              <a:rPr kumimoji="0" lang="en-US" sz="1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status “draft/submitted”</a:t>
            </a:r>
          </a:p>
        </p:txBody>
      </p:sp>
      <p:sp>
        <p:nvSpPr>
          <p:cNvPr id="7" name="Oval 6">
            <a:extLst>
              <a:ext uri="{FF2B5EF4-FFF2-40B4-BE49-F238E27FC236}">
                <a16:creationId xmlns:a16="http://schemas.microsoft.com/office/drawing/2014/main" id="{8AFC6BD5-4202-5F3C-6184-50CD2D346853}"/>
              </a:ext>
            </a:extLst>
          </p:cNvPr>
          <p:cNvSpPr/>
          <p:nvPr/>
        </p:nvSpPr>
        <p:spPr>
          <a:xfrm>
            <a:off x="3657600" y="388284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06A3245-DDCD-21FB-02C2-3487F230F5AF}"/>
              </a:ext>
            </a:extLst>
          </p:cNvPr>
          <p:cNvSpPr/>
          <p:nvPr/>
        </p:nvSpPr>
        <p:spPr>
          <a:xfrm>
            <a:off x="3657600" y="446038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847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D29D0-0FAE-29FF-70A2-A68433CEC36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B329025-F429-B9C3-8A9D-C2C87A07D61C}"/>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15E9FC5-8DDB-4CCD-E27E-6595FA454386}"/>
              </a:ext>
            </a:extLst>
          </p:cNvPr>
          <p:cNvSpPr>
            <a:spLocks noGrp="1"/>
          </p:cNvSpPr>
          <p:nvPr>
            <p:ph type="title"/>
          </p:nvPr>
        </p:nvSpPr>
        <p:spPr>
          <a:xfrm>
            <a:off x="830487" y="590486"/>
            <a:ext cx="10154095" cy="1325563"/>
          </a:xfrm>
        </p:spPr>
        <p:txBody>
          <a:bodyPr>
            <a:noAutofit/>
          </a:bodyPr>
          <a:lstStyle/>
          <a:p>
            <a:r>
              <a:rPr lang="en-US" sz="2600" b="1" dirty="0">
                <a:latin typeface="Roboto" panose="02000000000000000000" pitchFamily="2" charset="0"/>
                <a:ea typeface="Roboto" panose="02000000000000000000" pitchFamily="2" charset="0"/>
              </a:rPr>
              <a:t>1. Opportunities (1/2) </a:t>
            </a:r>
          </a:p>
        </p:txBody>
      </p:sp>
      <p:sp>
        <p:nvSpPr>
          <p:cNvPr id="3" name="object 9">
            <a:extLst>
              <a:ext uri="{FF2B5EF4-FFF2-40B4-BE49-F238E27FC236}">
                <a16:creationId xmlns:a16="http://schemas.microsoft.com/office/drawing/2014/main" id="{233530A5-1222-EF3A-E432-6692617D187E}"/>
              </a:ext>
            </a:extLst>
          </p:cNvPr>
          <p:cNvSpPr txBox="1"/>
          <p:nvPr/>
        </p:nvSpPr>
        <p:spPr>
          <a:xfrm>
            <a:off x="9238403" y="2506535"/>
            <a:ext cx="2590800" cy="2678297"/>
          </a:xfrm>
          <a:prstGeom prst="rect">
            <a:avLst/>
          </a:prstGeom>
        </p:spPr>
        <p:txBody>
          <a:bodyPr vert="horz" wrap="square" lIns="0" tIns="76835" rIns="0" bIns="0" rtlCol="0">
            <a:spAutoFit/>
          </a:bodyPr>
          <a:lstStyle/>
          <a:p>
            <a:pPr marL="469900" indent="-457200">
              <a:lnSpc>
                <a:spcPct val="100000"/>
              </a:lnSpc>
              <a:spcBef>
                <a:spcPts val="605"/>
              </a:spcBef>
              <a:buFont typeface="Wingdings" panose="05000000000000000000" pitchFamily="2" charset="2"/>
              <a:buChar char="q"/>
              <a:tabLst>
                <a:tab pos="469265" algn="l"/>
                <a:tab pos="469900" algn="l"/>
              </a:tabLst>
            </a:pPr>
            <a:r>
              <a:rPr sz="1600" spc="-35" dirty="0">
                <a:latin typeface="Roboto" panose="02000000000000000000" pitchFamily="2" charset="0"/>
                <a:ea typeface="Roboto" panose="02000000000000000000" pitchFamily="2" charset="0"/>
                <a:cs typeface="Roboto" panose="02000000000000000000" pitchFamily="2" charset="0"/>
              </a:rPr>
              <a:t>Δυνατότητα</a:t>
            </a:r>
            <a:r>
              <a:rPr sz="1600" spc="-26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αναζήτησης</a:t>
            </a:r>
            <a:r>
              <a:rPr sz="1600" spc="-145" dirty="0">
                <a:latin typeface="Roboto" panose="02000000000000000000" pitchFamily="2" charset="0"/>
                <a:ea typeface="Roboto" panose="02000000000000000000" pitchFamily="2" charset="0"/>
                <a:cs typeface="Roboto" panose="02000000000000000000" pitchFamily="2" charset="0"/>
              </a:rPr>
              <a:t> </a:t>
            </a:r>
            <a:r>
              <a:rPr sz="1600" spc="40" dirty="0">
                <a:latin typeface="Roboto" panose="02000000000000000000" pitchFamily="2" charset="0"/>
                <a:ea typeface="Roboto" panose="02000000000000000000" pitchFamily="2" charset="0"/>
                <a:cs typeface="Roboto" panose="02000000000000000000" pitchFamily="2" charset="0"/>
              </a:rPr>
              <a:t>ανά</a:t>
            </a:r>
            <a:r>
              <a:rPr sz="1600" spc="-114" dirty="0">
                <a:latin typeface="Roboto" panose="02000000000000000000" pitchFamily="2" charset="0"/>
                <a:ea typeface="Roboto" panose="02000000000000000000" pitchFamily="2" charset="0"/>
                <a:cs typeface="Roboto" panose="02000000000000000000" pitchFamily="2" charset="0"/>
              </a:rPr>
              <a:t> </a:t>
            </a:r>
            <a:r>
              <a:rPr sz="1600" spc="-40" dirty="0">
                <a:latin typeface="Roboto" panose="02000000000000000000" pitchFamily="2" charset="0"/>
                <a:ea typeface="Roboto" panose="02000000000000000000" pitchFamily="2" charset="0"/>
                <a:cs typeface="Roboto" panose="02000000000000000000" pitchFamily="2" charset="0"/>
              </a:rPr>
              <a:t>τομέα</a:t>
            </a:r>
            <a:r>
              <a:rPr sz="1600" spc="-22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δραστηριοποίησης</a:t>
            </a:r>
            <a:endParaRPr sz="1600" dirty="0">
              <a:latin typeface="Roboto" panose="02000000000000000000" pitchFamily="2" charset="0"/>
              <a:ea typeface="Roboto" panose="02000000000000000000" pitchFamily="2" charset="0"/>
              <a:cs typeface="Roboto" panose="02000000000000000000" pitchFamily="2" charset="0"/>
            </a:endParaRPr>
          </a:p>
          <a:p>
            <a:pPr marL="469900" indent="-457200">
              <a:lnSpc>
                <a:spcPct val="100000"/>
              </a:lnSpc>
              <a:spcBef>
                <a:spcPts val="505"/>
              </a:spcBef>
              <a:buFont typeface="Wingdings" panose="05000000000000000000" pitchFamily="2" charset="2"/>
              <a:buChar char="q"/>
              <a:tabLst>
                <a:tab pos="469265" algn="l"/>
                <a:tab pos="469900" algn="l"/>
              </a:tabLst>
            </a:pPr>
            <a:r>
              <a:rPr sz="1600" spc="-30" dirty="0">
                <a:latin typeface="Roboto" panose="02000000000000000000" pitchFamily="2" charset="0"/>
                <a:ea typeface="Roboto" panose="02000000000000000000" pitchFamily="2" charset="0"/>
                <a:cs typeface="Roboto" panose="02000000000000000000" pitchFamily="2" charset="0"/>
              </a:rPr>
              <a:t>Δυνατότητα</a:t>
            </a:r>
            <a:r>
              <a:rPr sz="1600" spc="-31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αναζήτησης</a:t>
            </a:r>
            <a:r>
              <a:rPr sz="1600" spc="-210"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ανά</a:t>
            </a:r>
            <a:r>
              <a:rPr sz="1600" spc="-60" dirty="0">
                <a:latin typeface="Roboto" panose="02000000000000000000" pitchFamily="2" charset="0"/>
                <a:ea typeface="Roboto" panose="02000000000000000000" pitchFamily="2" charset="0"/>
                <a:cs typeface="Roboto" panose="02000000000000000000" pitchFamily="2" charset="0"/>
              </a:rPr>
              <a:t> </a:t>
            </a:r>
            <a:r>
              <a:rPr sz="1600" spc="55" dirty="0">
                <a:latin typeface="Roboto" panose="02000000000000000000" pitchFamily="2" charset="0"/>
                <a:ea typeface="Roboto" panose="02000000000000000000" pitchFamily="2" charset="0"/>
                <a:cs typeface="Roboto" panose="02000000000000000000" pitchFamily="2" charset="0"/>
              </a:rPr>
              <a:t>Δράση</a:t>
            </a:r>
            <a:r>
              <a:rPr sz="1600" spc="-85" dirty="0">
                <a:latin typeface="Roboto" panose="02000000000000000000" pitchFamily="2" charset="0"/>
                <a:ea typeface="Roboto" panose="02000000000000000000" pitchFamily="2" charset="0"/>
                <a:cs typeface="Roboto" panose="02000000000000000000" pitchFamily="2" charset="0"/>
              </a:rPr>
              <a:t> </a:t>
            </a:r>
            <a:r>
              <a:rPr sz="1600" spc="-105" dirty="0">
                <a:latin typeface="Roboto" panose="02000000000000000000" pitchFamily="2" charset="0"/>
                <a:ea typeface="Roboto" panose="02000000000000000000" pitchFamily="2" charset="0"/>
                <a:cs typeface="Roboto" panose="02000000000000000000" pitchFamily="2" charset="0"/>
              </a:rPr>
              <a:t>(ΚΑ1/ΚΑ2)</a:t>
            </a:r>
            <a:endParaRPr sz="1600" dirty="0">
              <a:latin typeface="Roboto" panose="02000000000000000000" pitchFamily="2" charset="0"/>
              <a:ea typeface="Roboto" panose="02000000000000000000" pitchFamily="2" charset="0"/>
              <a:cs typeface="Roboto" panose="02000000000000000000" pitchFamily="2" charset="0"/>
            </a:endParaRPr>
          </a:p>
          <a:p>
            <a:pPr marL="469900" indent="-457200">
              <a:lnSpc>
                <a:spcPct val="100000"/>
              </a:lnSpc>
              <a:spcBef>
                <a:spcPts val="505"/>
              </a:spcBef>
              <a:buFont typeface="Wingdings" panose="05000000000000000000" pitchFamily="2" charset="2"/>
              <a:buChar char="q"/>
              <a:tabLst>
                <a:tab pos="469265" algn="l"/>
                <a:tab pos="469900" algn="l"/>
              </a:tabLst>
            </a:pPr>
            <a:r>
              <a:rPr sz="1600" spc="-70" dirty="0">
                <a:latin typeface="Roboto" panose="02000000000000000000" pitchFamily="2" charset="0"/>
                <a:ea typeface="Roboto" panose="02000000000000000000" pitchFamily="2" charset="0"/>
                <a:cs typeface="Roboto" panose="02000000000000000000" pitchFamily="2" charset="0"/>
              </a:rPr>
              <a:t>Ανοικτές</a:t>
            </a:r>
            <a:r>
              <a:rPr sz="1600" spc="-85" dirty="0">
                <a:latin typeface="Roboto" panose="02000000000000000000" pitchFamily="2" charset="0"/>
                <a:ea typeface="Roboto" panose="02000000000000000000" pitchFamily="2" charset="0"/>
                <a:cs typeface="Roboto" panose="02000000000000000000" pitchFamily="2" charset="0"/>
              </a:rPr>
              <a:t> </a:t>
            </a:r>
            <a:r>
              <a:rPr sz="1600" spc="-30" dirty="0">
                <a:latin typeface="Roboto" panose="02000000000000000000" pitchFamily="2" charset="0"/>
                <a:ea typeface="Roboto" panose="02000000000000000000" pitchFamily="2" charset="0"/>
                <a:cs typeface="Roboto" panose="02000000000000000000" pitchFamily="2" charset="0"/>
              </a:rPr>
              <a:t>Προσκλήσεις</a:t>
            </a:r>
            <a:endParaRPr sz="1600" dirty="0">
              <a:latin typeface="Roboto" panose="02000000000000000000" pitchFamily="2" charset="0"/>
              <a:ea typeface="Roboto" panose="02000000000000000000" pitchFamily="2" charset="0"/>
              <a:cs typeface="Roboto" panose="02000000000000000000" pitchFamily="2" charset="0"/>
            </a:endParaRPr>
          </a:p>
          <a:p>
            <a:pPr>
              <a:lnSpc>
                <a:spcPct val="100000"/>
              </a:lnSpc>
            </a:pPr>
            <a:endParaRPr sz="1600" dirty="0">
              <a:latin typeface="Verdana"/>
              <a:cs typeface="Verdana"/>
            </a:endParaRPr>
          </a:p>
          <a:p>
            <a:pPr marL="944244" algn="ctr">
              <a:lnSpc>
                <a:spcPct val="100000"/>
              </a:lnSpc>
              <a:spcBef>
                <a:spcPts val="1955"/>
              </a:spcBef>
            </a:pPr>
            <a:endParaRPr sz="1600" dirty="0">
              <a:latin typeface="Calibri"/>
              <a:cs typeface="Calibri"/>
            </a:endParaRPr>
          </a:p>
        </p:txBody>
      </p:sp>
      <p:grpSp>
        <p:nvGrpSpPr>
          <p:cNvPr id="4" name="object 3">
            <a:extLst>
              <a:ext uri="{FF2B5EF4-FFF2-40B4-BE49-F238E27FC236}">
                <a16:creationId xmlns:a16="http://schemas.microsoft.com/office/drawing/2014/main" id="{5894BE97-9F0D-13F3-26F6-1CC0F30F871D}"/>
              </a:ext>
            </a:extLst>
          </p:cNvPr>
          <p:cNvGrpSpPr/>
          <p:nvPr/>
        </p:nvGrpSpPr>
        <p:grpSpPr>
          <a:xfrm>
            <a:off x="829121" y="1528263"/>
            <a:ext cx="8290256" cy="4036645"/>
            <a:chOff x="1528571" y="2121407"/>
            <a:chExt cx="9144000" cy="4509135"/>
          </a:xfrm>
        </p:grpSpPr>
        <p:pic>
          <p:nvPicPr>
            <p:cNvPr id="9" name="object 4">
              <a:extLst>
                <a:ext uri="{FF2B5EF4-FFF2-40B4-BE49-F238E27FC236}">
                  <a16:creationId xmlns:a16="http://schemas.microsoft.com/office/drawing/2014/main" id="{B3610161-7DF4-CF5F-C9BF-10AE9FF07000}"/>
                </a:ext>
              </a:extLst>
            </p:cNvPr>
            <p:cNvPicPr/>
            <p:nvPr/>
          </p:nvPicPr>
          <p:blipFill>
            <a:blip r:embed="rId4" cstate="print"/>
            <a:stretch>
              <a:fillRect/>
            </a:stretch>
          </p:blipFill>
          <p:spPr>
            <a:xfrm>
              <a:off x="1528571" y="2125979"/>
              <a:ext cx="9144000" cy="4498848"/>
            </a:xfrm>
            <a:prstGeom prst="rect">
              <a:avLst/>
            </a:prstGeom>
          </p:spPr>
        </p:pic>
        <p:sp>
          <p:nvSpPr>
            <p:cNvPr id="10" name="object 5">
              <a:extLst>
                <a:ext uri="{FF2B5EF4-FFF2-40B4-BE49-F238E27FC236}">
                  <a16:creationId xmlns:a16="http://schemas.microsoft.com/office/drawing/2014/main" id="{F90B2A97-C4E8-DFD5-9363-7CFE7C9DB8BF}"/>
                </a:ext>
              </a:extLst>
            </p:cNvPr>
            <p:cNvSpPr/>
            <p:nvPr/>
          </p:nvSpPr>
          <p:spPr>
            <a:xfrm>
              <a:off x="1528571" y="2121407"/>
              <a:ext cx="9144000" cy="4509135"/>
            </a:xfrm>
            <a:custGeom>
              <a:avLst/>
              <a:gdLst/>
              <a:ahLst/>
              <a:cxnLst/>
              <a:rect l="l" t="t" r="r" b="b"/>
              <a:pathLst>
                <a:path w="9144000" h="4509134">
                  <a:moveTo>
                    <a:pt x="0" y="4509008"/>
                  </a:moveTo>
                  <a:lnTo>
                    <a:pt x="9143873" y="4509008"/>
                  </a:lnTo>
                </a:path>
                <a:path w="9144000" h="4509134">
                  <a:moveTo>
                    <a:pt x="9143873" y="0"/>
                  </a:moveTo>
                  <a:lnTo>
                    <a:pt x="0" y="0"/>
                  </a:lnTo>
                </a:path>
              </a:pathLst>
            </a:custGeom>
            <a:ln w="9144">
              <a:solidFill>
                <a:srgbClr val="FF1F5F"/>
              </a:solidFill>
            </a:ln>
          </p:spPr>
          <p:txBody>
            <a:bodyPr wrap="square" lIns="0" tIns="0" rIns="0" bIns="0" rtlCol="0"/>
            <a:lstStyle/>
            <a:p>
              <a:endParaRPr/>
            </a:p>
          </p:txBody>
        </p:sp>
        <p:sp>
          <p:nvSpPr>
            <p:cNvPr id="12" name="object 6">
              <a:extLst>
                <a:ext uri="{FF2B5EF4-FFF2-40B4-BE49-F238E27FC236}">
                  <a16:creationId xmlns:a16="http://schemas.microsoft.com/office/drawing/2014/main" id="{9696188D-0BF0-9C6C-063E-B487D05134A4}"/>
                </a:ext>
              </a:extLst>
            </p:cNvPr>
            <p:cNvSpPr/>
            <p:nvPr/>
          </p:nvSpPr>
          <p:spPr>
            <a:xfrm>
              <a:off x="1529333" y="2705861"/>
              <a:ext cx="5003165" cy="3921760"/>
            </a:xfrm>
            <a:custGeom>
              <a:avLst/>
              <a:gdLst/>
              <a:ahLst/>
              <a:cxnLst/>
              <a:rect l="l" t="t" r="r" b="b"/>
              <a:pathLst>
                <a:path w="5003165" h="3921759">
                  <a:moveTo>
                    <a:pt x="972311" y="2363724"/>
                  </a:moveTo>
                  <a:lnTo>
                    <a:pt x="977010" y="2340483"/>
                  </a:lnTo>
                  <a:lnTo>
                    <a:pt x="989838" y="2321433"/>
                  </a:lnTo>
                  <a:lnTo>
                    <a:pt x="1008888" y="2308606"/>
                  </a:lnTo>
                  <a:lnTo>
                    <a:pt x="1032255" y="2303907"/>
                  </a:lnTo>
                  <a:lnTo>
                    <a:pt x="1488186" y="2303907"/>
                  </a:lnTo>
                  <a:lnTo>
                    <a:pt x="1511554" y="2308606"/>
                  </a:lnTo>
                  <a:lnTo>
                    <a:pt x="1530604" y="2321433"/>
                  </a:lnTo>
                  <a:lnTo>
                    <a:pt x="1543430" y="2340483"/>
                  </a:lnTo>
                  <a:lnTo>
                    <a:pt x="1548130" y="2363724"/>
                  </a:lnTo>
                  <a:lnTo>
                    <a:pt x="1548130" y="2603500"/>
                  </a:lnTo>
                  <a:lnTo>
                    <a:pt x="1543430" y="2626868"/>
                  </a:lnTo>
                  <a:lnTo>
                    <a:pt x="1530604" y="2645918"/>
                  </a:lnTo>
                  <a:lnTo>
                    <a:pt x="1511554" y="2658745"/>
                  </a:lnTo>
                  <a:lnTo>
                    <a:pt x="1488186" y="2663444"/>
                  </a:lnTo>
                  <a:lnTo>
                    <a:pt x="1032255" y="2663444"/>
                  </a:lnTo>
                  <a:lnTo>
                    <a:pt x="1008888" y="2658745"/>
                  </a:lnTo>
                  <a:lnTo>
                    <a:pt x="989838" y="2645918"/>
                  </a:lnTo>
                  <a:lnTo>
                    <a:pt x="977010" y="2626868"/>
                  </a:lnTo>
                  <a:lnTo>
                    <a:pt x="972311" y="2603500"/>
                  </a:lnTo>
                  <a:lnTo>
                    <a:pt x="972311" y="2363724"/>
                  </a:lnTo>
                  <a:close/>
                </a:path>
                <a:path w="5003165" h="3921759">
                  <a:moveTo>
                    <a:pt x="972311" y="29972"/>
                  </a:moveTo>
                  <a:lnTo>
                    <a:pt x="974724" y="18287"/>
                  </a:lnTo>
                  <a:lnTo>
                    <a:pt x="981074" y="8762"/>
                  </a:lnTo>
                  <a:lnTo>
                    <a:pt x="990599" y="2412"/>
                  </a:lnTo>
                  <a:lnTo>
                    <a:pt x="1002284" y="0"/>
                  </a:lnTo>
                  <a:lnTo>
                    <a:pt x="1949323" y="0"/>
                  </a:lnTo>
                  <a:lnTo>
                    <a:pt x="1961006" y="2412"/>
                  </a:lnTo>
                  <a:lnTo>
                    <a:pt x="1970531" y="8762"/>
                  </a:lnTo>
                  <a:lnTo>
                    <a:pt x="1976881" y="18287"/>
                  </a:lnTo>
                  <a:lnTo>
                    <a:pt x="1979294" y="29972"/>
                  </a:lnTo>
                  <a:lnTo>
                    <a:pt x="1979294" y="149860"/>
                  </a:lnTo>
                  <a:lnTo>
                    <a:pt x="1976881" y="161416"/>
                  </a:lnTo>
                  <a:lnTo>
                    <a:pt x="1970531" y="170941"/>
                  </a:lnTo>
                  <a:lnTo>
                    <a:pt x="1961006" y="177418"/>
                  </a:lnTo>
                  <a:lnTo>
                    <a:pt x="1949323" y="179832"/>
                  </a:lnTo>
                  <a:lnTo>
                    <a:pt x="1002284" y="179832"/>
                  </a:lnTo>
                  <a:lnTo>
                    <a:pt x="990599" y="177418"/>
                  </a:lnTo>
                  <a:lnTo>
                    <a:pt x="981074" y="170941"/>
                  </a:lnTo>
                  <a:lnTo>
                    <a:pt x="974724" y="161416"/>
                  </a:lnTo>
                  <a:lnTo>
                    <a:pt x="972311" y="149860"/>
                  </a:lnTo>
                  <a:lnTo>
                    <a:pt x="972311" y="29972"/>
                  </a:lnTo>
                  <a:close/>
                </a:path>
                <a:path w="5003165" h="3921759">
                  <a:moveTo>
                    <a:pt x="4428490" y="3714241"/>
                  </a:moveTo>
                  <a:lnTo>
                    <a:pt x="4431792" y="3698125"/>
                  </a:lnTo>
                  <a:lnTo>
                    <a:pt x="4440682" y="3684968"/>
                  </a:lnTo>
                  <a:lnTo>
                    <a:pt x="4453763" y="3676091"/>
                  </a:lnTo>
                  <a:lnTo>
                    <a:pt x="4469892" y="3672840"/>
                  </a:lnTo>
                  <a:lnTo>
                    <a:pt x="4961508" y="3672840"/>
                  </a:lnTo>
                  <a:lnTo>
                    <a:pt x="4977638" y="3676091"/>
                  </a:lnTo>
                  <a:lnTo>
                    <a:pt x="4990845" y="3684968"/>
                  </a:lnTo>
                  <a:lnTo>
                    <a:pt x="4999609" y="3698125"/>
                  </a:lnTo>
                  <a:lnTo>
                    <a:pt x="5002911" y="3714241"/>
                  </a:lnTo>
                  <a:lnTo>
                    <a:pt x="5002911" y="3879850"/>
                  </a:lnTo>
                  <a:lnTo>
                    <a:pt x="4999609" y="3895966"/>
                  </a:lnTo>
                  <a:lnTo>
                    <a:pt x="4990845" y="3909123"/>
                  </a:lnTo>
                  <a:lnTo>
                    <a:pt x="4977638" y="3918000"/>
                  </a:lnTo>
                  <a:lnTo>
                    <a:pt x="4961508" y="3921252"/>
                  </a:lnTo>
                  <a:lnTo>
                    <a:pt x="4469892" y="3921252"/>
                  </a:lnTo>
                  <a:lnTo>
                    <a:pt x="4453763" y="3918000"/>
                  </a:lnTo>
                  <a:lnTo>
                    <a:pt x="4440682" y="3909123"/>
                  </a:lnTo>
                  <a:lnTo>
                    <a:pt x="4431792" y="3895966"/>
                  </a:lnTo>
                  <a:lnTo>
                    <a:pt x="4428490" y="3879850"/>
                  </a:lnTo>
                  <a:lnTo>
                    <a:pt x="4428490" y="3714241"/>
                  </a:lnTo>
                  <a:close/>
                </a:path>
                <a:path w="5003165" h="3921759">
                  <a:moveTo>
                    <a:pt x="0" y="587755"/>
                  </a:moveTo>
                  <a:lnTo>
                    <a:pt x="11810" y="579882"/>
                  </a:lnTo>
                  <a:lnTo>
                    <a:pt x="30479" y="576072"/>
                  </a:lnTo>
                  <a:lnTo>
                    <a:pt x="924814" y="576072"/>
                  </a:lnTo>
                  <a:lnTo>
                    <a:pt x="943483" y="579882"/>
                  </a:lnTo>
                  <a:lnTo>
                    <a:pt x="958849" y="590168"/>
                  </a:lnTo>
                  <a:lnTo>
                    <a:pt x="969136" y="605409"/>
                  </a:lnTo>
                  <a:lnTo>
                    <a:pt x="972820" y="624077"/>
                  </a:lnTo>
                  <a:lnTo>
                    <a:pt x="972820" y="816101"/>
                  </a:lnTo>
                  <a:lnTo>
                    <a:pt x="969136" y="834771"/>
                  </a:lnTo>
                  <a:lnTo>
                    <a:pt x="958849" y="850011"/>
                  </a:lnTo>
                  <a:lnTo>
                    <a:pt x="943483" y="860298"/>
                  </a:lnTo>
                  <a:lnTo>
                    <a:pt x="924814" y="864108"/>
                  </a:lnTo>
                  <a:lnTo>
                    <a:pt x="30479" y="864108"/>
                  </a:lnTo>
                  <a:lnTo>
                    <a:pt x="11810" y="860298"/>
                  </a:lnTo>
                  <a:lnTo>
                    <a:pt x="0" y="852424"/>
                  </a:lnTo>
                </a:path>
              </a:pathLst>
            </a:custGeom>
            <a:ln w="25908">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304985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33BF2-050A-B8DD-D6EE-B3EA7782171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4487DCF-FA23-DC82-1A2C-C54FC92D13BF}"/>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D0780A1-CE7E-4088-C61C-2509A82685F8}"/>
              </a:ext>
            </a:extLst>
          </p:cNvPr>
          <p:cNvSpPr>
            <a:spLocks noGrp="1"/>
          </p:cNvSpPr>
          <p:nvPr>
            <p:ph type="title"/>
          </p:nvPr>
        </p:nvSpPr>
        <p:spPr>
          <a:xfrm>
            <a:off x="830487" y="590486"/>
            <a:ext cx="10154095" cy="1325563"/>
          </a:xfrm>
        </p:spPr>
        <p:txBody>
          <a:bodyPr>
            <a:noAutofit/>
          </a:bodyPr>
          <a:lstStyle/>
          <a:p>
            <a:r>
              <a:rPr lang="en-US" sz="2600" b="1" dirty="0">
                <a:latin typeface="Roboto" panose="02000000000000000000" pitchFamily="2" charset="0"/>
                <a:ea typeface="Roboto" panose="02000000000000000000" pitchFamily="2" charset="0"/>
              </a:rPr>
              <a:t>1. Opportunities (2/2) – </a:t>
            </a:r>
            <a:r>
              <a:rPr lang="el-GR" sz="2600" b="1" dirty="0">
                <a:latin typeface="Roboto" panose="02000000000000000000" pitchFamily="2" charset="0"/>
                <a:ea typeface="Roboto" panose="02000000000000000000" pitchFamily="2" charset="0"/>
              </a:rPr>
              <a:t>Ανοιχτές Προσκλήσεις</a:t>
            </a:r>
            <a:r>
              <a:rPr lang="en-US" sz="2600" b="1" dirty="0">
                <a:latin typeface="Roboto" panose="02000000000000000000" pitchFamily="2" charset="0"/>
                <a:ea typeface="Roboto" panose="02000000000000000000" pitchFamily="2" charset="0"/>
              </a:rPr>
              <a:t> </a:t>
            </a:r>
          </a:p>
        </p:txBody>
      </p:sp>
      <p:pic>
        <p:nvPicPr>
          <p:cNvPr id="5" name="Picture 4">
            <a:extLst>
              <a:ext uri="{FF2B5EF4-FFF2-40B4-BE49-F238E27FC236}">
                <a16:creationId xmlns:a16="http://schemas.microsoft.com/office/drawing/2014/main" id="{5B14CBFC-573E-54F9-0C1B-FF009FFBF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400" y="1524000"/>
            <a:ext cx="9635685" cy="5105400"/>
          </a:xfrm>
          <a:prstGeom prst="rect">
            <a:avLst/>
          </a:prstGeom>
        </p:spPr>
      </p:pic>
      <p:sp>
        <p:nvSpPr>
          <p:cNvPr id="3" name="TextBox 2">
            <a:extLst>
              <a:ext uri="{FF2B5EF4-FFF2-40B4-BE49-F238E27FC236}">
                <a16:creationId xmlns:a16="http://schemas.microsoft.com/office/drawing/2014/main" id="{6F101C60-007A-CD11-4F6D-7FADE7F3998A}"/>
              </a:ext>
            </a:extLst>
          </p:cNvPr>
          <p:cNvSpPr txBox="1"/>
          <p:nvPr/>
        </p:nvSpPr>
        <p:spPr>
          <a:xfrm>
            <a:off x="1219200" y="2645251"/>
            <a:ext cx="1607005" cy="272415"/>
          </a:xfrm>
          <a:prstGeom prst="roundRect">
            <a:avLst/>
          </a:prstGeom>
          <a:noFill/>
          <a:ln w="28575">
            <a:solidFill>
              <a:srgbClr val="FF0000"/>
            </a:solidFill>
          </a:ln>
        </p:spPr>
        <p:txBody>
          <a:bodyPr wrap="square" rtlCol="0">
            <a:spAutoFit/>
          </a:bodyPr>
          <a:lstStyle/>
          <a:p>
            <a:endParaRPr lang="en-US" sz="1000" dirty="0">
              <a:ln w="38100">
                <a:solidFill>
                  <a:schemeClr val="tx1"/>
                </a:solidFill>
              </a:ln>
            </a:endParaRPr>
          </a:p>
        </p:txBody>
      </p:sp>
    </p:spTree>
    <p:extLst>
      <p:ext uri="{BB962C8B-B14F-4D97-AF65-F5344CB8AC3E}">
        <p14:creationId xmlns:p14="http://schemas.microsoft.com/office/powerpoint/2010/main" val="2821881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0B390-E9AF-E809-923D-719EFC2F16D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209859A-4B0E-068C-6523-057C3229080A}"/>
              </a:ext>
            </a:extLst>
          </p:cNvPr>
          <p:cNvSpPr/>
          <p:nvPr/>
        </p:nvSpPr>
        <p:spPr>
          <a:xfrm>
            <a:off x="1357082" y="3581400"/>
            <a:ext cx="158751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noFill/>
            </a:endParaRPr>
          </a:p>
        </p:txBody>
      </p:sp>
      <p:pic>
        <p:nvPicPr>
          <p:cNvPr id="11" name="Picture 10">
            <a:extLst>
              <a:ext uri="{FF2B5EF4-FFF2-40B4-BE49-F238E27FC236}">
                <a16:creationId xmlns:a16="http://schemas.microsoft.com/office/drawing/2014/main" id="{672196B6-0D73-97E9-9D21-C34506AD6E4A}"/>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44FC5B8-178C-650D-840D-ADB36F3D5236}"/>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2</a:t>
            </a:r>
            <a:r>
              <a:rPr lang="en-US" sz="2600" b="1" dirty="0">
                <a:latin typeface="Roboto" panose="02000000000000000000" pitchFamily="2" charset="0"/>
                <a:ea typeface="Roboto" panose="02000000000000000000" pitchFamily="2" charset="0"/>
              </a:rPr>
              <a:t>. My Applications (1/2)</a:t>
            </a:r>
          </a:p>
        </p:txBody>
      </p:sp>
      <p:pic>
        <p:nvPicPr>
          <p:cNvPr id="9" name="Picture 8">
            <a:extLst>
              <a:ext uri="{FF2B5EF4-FFF2-40B4-BE49-F238E27FC236}">
                <a16:creationId xmlns:a16="http://schemas.microsoft.com/office/drawing/2014/main" id="{588AF838-A54D-DEE4-6797-EAE789A74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082" y="1594585"/>
            <a:ext cx="1607005" cy="3263132"/>
          </a:xfrm>
          <a:prstGeom prst="rect">
            <a:avLst/>
          </a:prstGeom>
        </p:spPr>
      </p:pic>
      <p:pic>
        <p:nvPicPr>
          <p:cNvPr id="12" name="Picture 11">
            <a:extLst>
              <a:ext uri="{FF2B5EF4-FFF2-40B4-BE49-F238E27FC236}">
                <a16:creationId xmlns:a16="http://schemas.microsoft.com/office/drawing/2014/main" id="{63FA838C-1081-E5CF-F662-9B9FEBC11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4087" y="1594585"/>
            <a:ext cx="8001000" cy="4114800"/>
          </a:xfrm>
          <a:prstGeom prst="rect">
            <a:avLst/>
          </a:prstGeom>
        </p:spPr>
      </p:pic>
      <p:sp>
        <p:nvSpPr>
          <p:cNvPr id="14" name="TextBox 13">
            <a:extLst>
              <a:ext uri="{FF2B5EF4-FFF2-40B4-BE49-F238E27FC236}">
                <a16:creationId xmlns:a16="http://schemas.microsoft.com/office/drawing/2014/main" id="{4195C726-A898-7940-45EE-D6A76CFA9C92}"/>
              </a:ext>
            </a:extLst>
          </p:cNvPr>
          <p:cNvSpPr txBox="1"/>
          <p:nvPr/>
        </p:nvSpPr>
        <p:spPr>
          <a:xfrm>
            <a:off x="4796744" y="3962400"/>
            <a:ext cx="6781800" cy="1461939"/>
          </a:xfrm>
          <a:prstGeom prst="rect">
            <a:avLst/>
          </a:prstGeom>
          <a:noFill/>
        </p:spPr>
        <p:txBody>
          <a:bodyPr wrap="square">
            <a:spAutoFit/>
          </a:bodyPr>
          <a:lstStyle/>
          <a:p>
            <a:pPr marL="12700" marR="142240" indent="-457834">
              <a:spcBef>
                <a:spcPts val="990"/>
              </a:spcBef>
              <a:buAutoNum type="arabicPeriod"/>
              <a:tabLst>
                <a:tab pos="469900" algn="l"/>
                <a:tab pos="470534" algn="l"/>
              </a:tabLst>
            </a:pPr>
            <a:r>
              <a:rPr lang="el-GR" sz="1600" b="1" spc="-5" dirty="0" err="1">
                <a:latin typeface="Roboto" panose="02000000000000000000" pitchFamily="2" charset="0"/>
                <a:ea typeface="Roboto" panose="02000000000000000000" pitchFamily="2" charset="0"/>
                <a:cs typeface="Roboto" panose="02000000000000000000" pitchFamily="2" charset="0"/>
              </a:rPr>
              <a:t>Search</a:t>
            </a:r>
            <a:r>
              <a:rPr lang="el-GR" sz="1600" b="1" spc="-5" dirty="0">
                <a:latin typeface="Roboto" panose="02000000000000000000" pitchFamily="2" charset="0"/>
                <a:ea typeface="Roboto" panose="02000000000000000000" pitchFamily="2" charset="0"/>
                <a:cs typeface="Roboto" panose="02000000000000000000" pitchFamily="2" charset="0"/>
              </a:rPr>
              <a:t> and </a:t>
            </a:r>
            <a:r>
              <a:rPr lang="el-GR" sz="1600" b="1" spc="-5" dirty="0" err="1">
                <a:latin typeface="Roboto" panose="02000000000000000000" pitchFamily="2" charset="0"/>
                <a:ea typeface="Roboto" panose="02000000000000000000" pitchFamily="2" charset="0"/>
                <a:cs typeface="Roboto" panose="02000000000000000000" pitchFamily="2" charset="0"/>
              </a:rPr>
              <a:t>filter</a:t>
            </a:r>
            <a:r>
              <a:rPr lang="el-GR" sz="1600" b="1"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Επιλογή φίλτρων για εξεύρεση αιτήσεων</a:t>
            </a:r>
          </a:p>
          <a:p>
            <a:pPr marL="12700" marR="142240" indent="-457834">
              <a:spcBef>
                <a:spcPts val="990"/>
              </a:spcBef>
              <a:buAutoNum type="arabicPeriod"/>
              <a:tabLst>
                <a:tab pos="469900" algn="l"/>
                <a:tab pos="470534" algn="l"/>
              </a:tabLst>
            </a:pPr>
            <a:r>
              <a:rPr lang="el-GR" sz="1600" b="1" spc="-5" dirty="0" err="1">
                <a:latin typeface="Roboto" panose="02000000000000000000" pitchFamily="2" charset="0"/>
                <a:ea typeface="Roboto" panose="02000000000000000000" pitchFamily="2" charset="0"/>
                <a:cs typeface="Roboto" panose="02000000000000000000" pitchFamily="2" charset="0"/>
              </a:rPr>
              <a:t>Search</a:t>
            </a:r>
            <a:r>
              <a:rPr lang="el-GR" sz="1600" b="1" spc="-5" dirty="0">
                <a:latin typeface="Roboto" panose="02000000000000000000" pitchFamily="2" charset="0"/>
                <a:ea typeface="Roboto" panose="02000000000000000000" pitchFamily="2" charset="0"/>
                <a:cs typeface="Roboto" panose="02000000000000000000" pitchFamily="2" charset="0"/>
              </a:rPr>
              <a:t> </a:t>
            </a:r>
            <a:r>
              <a:rPr lang="el-GR" sz="1600" b="1" spc="-5" dirty="0" err="1">
                <a:latin typeface="Roboto" panose="02000000000000000000" pitchFamily="2" charset="0"/>
                <a:ea typeface="Roboto" panose="02000000000000000000" pitchFamily="2" charset="0"/>
                <a:cs typeface="Roboto" panose="02000000000000000000" pitchFamily="2" charset="0"/>
              </a:rPr>
              <a:t>Results</a:t>
            </a:r>
            <a:r>
              <a:rPr lang="el-GR" sz="1600" b="1"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Φίλτρα που έχουν επιλεγεί</a:t>
            </a:r>
          </a:p>
          <a:p>
            <a:pPr marL="12700" marR="142240" indent="-457834">
              <a:spcBef>
                <a:spcPts val="990"/>
              </a:spcBef>
              <a:buAutoNum type="arabicPeriod"/>
              <a:tabLst>
                <a:tab pos="469900" algn="l"/>
                <a:tab pos="470534" algn="l"/>
              </a:tabLst>
            </a:pPr>
            <a:r>
              <a:rPr lang="en-US" sz="1600" b="1" spc="-5" dirty="0">
                <a:latin typeface="Roboto" panose="02000000000000000000" pitchFamily="2" charset="0"/>
                <a:ea typeface="Roboto" panose="02000000000000000000" pitchFamily="2" charset="0"/>
                <a:cs typeface="Roboto" panose="02000000000000000000" pitchFamily="2" charset="0"/>
              </a:rPr>
              <a:t>Items: </a:t>
            </a:r>
            <a:r>
              <a:rPr lang="el-GR" sz="1600" spc="-5" dirty="0">
                <a:latin typeface="Roboto" panose="02000000000000000000" pitchFamily="2" charset="0"/>
                <a:ea typeface="Roboto" panose="02000000000000000000" pitchFamily="2" charset="0"/>
                <a:cs typeface="Roboto" panose="02000000000000000000" pitchFamily="2" charset="0"/>
              </a:rPr>
              <a:t>Λίστα αποτελεσμάτων</a:t>
            </a:r>
            <a:endParaRPr lang="en-US" sz="1600" spc="-5" dirty="0">
              <a:latin typeface="Roboto" panose="02000000000000000000" pitchFamily="2" charset="0"/>
              <a:ea typeface="Roboto" panose="02000000000000000000" pitchFamily="2" charset="0"/>
              <a:cs typeface="Roboto" panose="02000000000000000000" pitchFamily="2" charset="0"/>
            </a:endParaRPr>
          </a:p>
          <a:p>
            <a:pPr marL="12700" marR="142240" indent="-457834">
              <a:spcBef>
                <a:spcPts val="990"/>
              </a:spcBef>
              <a:buAutoNum type="arabicPeriod"/>
              <a:tabLst>
                <a:tab pos="469900" algn="l"/>
                <a:tab pos="470534" algn="l"/>
              </a:tabLst>
            </a:pPr>
            <a:r>
              <a:rPr lang="el-GR" sz="1600" b="1" spc="-5" dirty="0">
                <a:latin typeface="Roboto" panose="02000000000000000000" pitchFamily="2" charset="0"/>
                <a:ea typeface="Roboto" panose="02000000000000000000" pitchFamily="2" charset="0"/>
                <a:cs typeface="Roboto" panose="02000000000000000000" pitchFamily="2" charset="0"/>
              </a:rPr>
              <a:t>Επιλογή αίτησης: </a:t>
            </a:r>
            <a:r>
              <a:rPr lang="el-GR" sz="1600" spc="-5" dirty="0">
                <a:latin typeface="Roboto" panose="02000000000000000000" pitchFamily="2" charset="0"/>
                <a:ea typeface="Roboto" panose="02000000000000000000" pitchFamily="2" charset="0"/>
                <a:cs typeface="Roboto" panose="02000000000000000000" pitchFamily="2" charset="0"/>
              </a:rPr>
              <a:t>επιλέγοντας το Form ID ανοίγει η</a:t>
            </a:r>
            <a:r>
              <a:rPr lang="en-US"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αίτηση</a:t>
            </a:r>
          </a:p>
        </p:txBody>
      </p:sp>
      <p:sp>
        <p:nvSpPr>
          <p:cNvPr id="15" name="Oval 14">
            <a:extLst>
              <a:ext uri="{FF2B5EF4-FFF2-40B4-BE49-F238E27FC236}">
                <a16:creationId xmlns:a16="http://schemas.microsoft.com/office/drawing/2014/main" id="{B7EDE577-8633-246A-CFF9-0A12FCC58404}"/>
              </a:ext>
            </a:extLst>
          </p:cNvPr>
          <p:cNvSpPr/>
          <p:nvPr/>
        </p:nvSpPr>
        <p:spPr>
          <a:xfrm>
            <a:off x="9525000" y="2473649"/>
            <a:ext cx="235819" cy="269551"/>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alibri" panose="020F0502020204030204"/>
              </a:rPr>
              <a:t>4</a:t>
            </a:r>
            <a:endParaRPr kumimoji="0" lang="en-US" sz="14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4409C62-4430-E3F0-836B-7937A206DD21}"/>
              </a:ext>
            </a:extLst>
          </p:cNvPr>
          <p:cNvSpPr txBox="1"/>
          <p:nvPr/>
        </p:nvSpPr>
        <p:spPr>
          <a:xfrm>
            <a:off x="1337587" y="3564835"/>
            <a:ext cx="1607005" cy="698063"/>
          </a:xfrm>
          <a:prstGeom prst="roundRect">
            <a:avLst/>
          </a:prstGeom>
          <a:noFill/>
          <a:ln w="28575">
            <a:solidFill>
              <a:srgbClr val="FF0000"/>
            </a:solidFill>
          </a:ln>
        </p:spPr>
        <p:txBody>
          <a:bodyPr wrap="square" rtlCol="0">
            <a:spAutoFit/>
          </a:bodyPr>
          <a:lstStyle/>
          <a:p>
            <a:endParaRPr lang="en-US" sz="3500" dirty="0">
              <a:ln w="38100">
                <a:solidFill>
                  <a:schemeClr val="tx1"/>
                </a:solidFill>
              </a:ln>
            </a:endParaRPr>
          </a:p>
        </p:txBody>
      </p:sp>
    </p:spTree>
    <p:extLst>
      <p:ext uri="{BB962C8B-B14F-4D97-AF65-F5344CB8AC3E}">
        <p14:creationId xmlns:p14="http://schemas.microsoft.com/office/powerpoint/2010/main" val="1888436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F3D82-87E3-5016-0633-C70FB7F27E4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B3C66FE-C90E-1698-A151-A2CE30DB5170}"/>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A293399-805D-3884-74EC-23C509353424}"/>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2</a:t>
            </a:r>
            <a:r>
              <a:rPr lang="en-US" sz="2600" b="1" dirty="0">
                <a:latin typeface="Roboto" panose="02000000000000000000" pitchFamily="2" charset="0"/>
                <a:ea typeface="Roboto" panose="02000000000000000000" pitchFamily="2" charset="0"/>
              </a:rPr>
              <a:t>. My Applications (2/2)</a:t>
            </a:r>
          </a:p>
        </p:txBody>
      </p:sp>
      <p:pic>
        <p:nvPicPr>
          <p:cNvPr id="4" name="Picture 3">
            <a:extLst>
              <a:ext uri="{FF2B5EF4-FFF2-40B4-BE49-F238E27FC236}">
                <a16:creationId xmlns:a16="http://schemas.microsoft.com/office/drawing/2014/main" id="{5177B6EF-8E45-A77F-6CDC-DBE69B507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95" y="2355805"/>
            <a:ext cx="7010400" cy="1932904"/>
          </a:xfrm>
          <a:prstGeom prst="rect">
            <a:avLst/>
          </a:prstGeom>
        </p:spPr>
      </p:pic>
      <p:sp>
        <p:nvSpPr>
          <p:cNvPr id="5" name="object 7">
            <a:extLst>
              <a:ext uri="{FF2B5EF4-FFF2-40B4-BE49-F238E27FC236}">
                <a16:creationId xmlns:a16="http://schemas.microsoft.com/office/drawing/2014/main" id="{8D1AA749-E8A2-347D-0818-FAFF9F602DD5}"/>
              </a:ext>
            </a:extLst>
          </p:cNvPr>
          <p:cNvSpPr txBox="1"/>
          <p:nvPr/>
        </p:nvSpPr>
        <p:spPr>
          <a:xfrm>
            <a:off x="7628918" y="2069304"/>
            <a:ext cx="4155148" cy="3716402"/>
          </a:xfrm>
          <a:prstGeom prst="rect">
            <a:avLst/>
          </a:prstGeom>
        </p:spPr>
        <p:txBody>
          <a:bodyPr vert="horz" wrap="square" lIns="0" tIns="12700" rIns="0" bIns="0" rtlCol="0">
            <a:spAutoFit/>
          </a:bodyPr>
          <a:lstStyle/>
          <a:p>
            <a:pPr marL="469900" indent="-457200">
              <a:spcBef>
                <a:spcPts val="409"/>
              </a:spcBef>
              <a:buFont typeface="Wingdings" panose="05000000000000000000" pitchFamily="2" charset="2"/>
              <a:buChar char="q"/>
              <a:tabLst>
                <a:tab pos="469265" algn="l"/>
                <a:tab pos="469900" algn="l"/>
              </a:tabLst>
            </a:pPr>
            <a:r>
              <a:rPr sz="1600" b="1" u="sng" spc="5" dirty="0">
                <a:latin typeface="Roboto" panose="02000000000000000000" pitchFamily="2" charset="0"/>
                <a:ea typeface="Roboto" panose="02000000000000000000" pitchFamily="2" charset="0"/>
                <a:cs typeface="Roboto" panose="02000000000000000000" pitchFamily="2" charset="0"/>
              </a:rPr>
              <a:t>Actions</a:t>
            </a:r>
            <a:r>
              <a:rPr lang="el-GR" sz="1600" b="1" u="sng" spc="5" dirty="0">
                <a:latin typeface="Roboto" panose="02000000000000000000" pitchFamily="2" charset="0"/>
                <a:ea typeface="Roboto" panose="02000000000000000000" pitchFamily="2" charset="0"/>
                <a:cs typeface="Roboto" panose="02000000000000000000" pitchFamily="2" charset="0"/>
              </a:rPr>
              <a:t> </a:t>
            </a:r>
            <a:r>
              <a:rPr sz="1600" b="1" u="sng" spc="5" dirty="0">
                <a:latin typeface="Roboto" panose="02000000000000000000" pitchFamily="2" charset="0"/>
                <a:ea typeface="Roboto" panose="02000000000000000000" pitchFamily="2" charset="0"/>
                <a:cs typeface="Roboto" panose="02000000000000000000" pitchFamily="2" charset="0"/>
              </a:rPr>
              <a:t>button:</a:t>
            </a:r>
          </a:p>
          <a:p>
            <a:pPr marL="927100" lvl="1" indent="-457200">
              <a:spcBef>
                <a:spcPts val="395"/>
              </a:spcBef>
              <a:buFont typeface="Wingdings" panose="05000000000000000000" pitchFamily="2" charset="2"/>
              <a:buChar char="Ø"/>
              <a:tabLst>
                <a:tab pos="469265" algn="l"/>
                <a:tab pos="469900" algn="l"/>
              </a:tabLst>
            </a:pPr>
            <a:r>
              <a:rPr sz="1600" b="1" spc="5" dirty="0">
                <a:latin typeface="Roboto" panose="02000000000000000000" pitchFamily="2" charset="0"/>
                <a:ea typeface="Roboto" panose="02000000000000000000" pitchFamily="2" charset="0"/>
                <a:cs typeface="Roboto" panose="02000000000000000000" pitchFamily="2" charset="0"/>
              </a:rPr>
              <a:t>Edit: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εξεργ</a:t>
            </a:r>
            <a:r>
              <a:rPr sz="1600" spc="5" dirty="0">
                <a:latin typeface="Roboto" panose="02000000000000000000" pitchFamily="2" charset="0"/>
                <a:ea typeface="Roboto" panose="02000000000000000000" pitchFamily="2" charset="0"/>
                <a:cs typeface="Roboto" panose="02000000000000000000" pitchFamily="2" charset="0"/>
              </a:rPr>
              <a:t>ασία της αίτησης</a:t>
            </a:r>
          </a:p>
          <a:p>
            <a:pPr marL="927100" lvl="1" indent="-457200">
              <a:spcBef>
                <a:spcPts val="395"/>
              </a:spcBef>
              <a:buFont typeface="Wingdings" panose="05000000000000000000" pitchFamily="2" charset="2"/>
              <a:buChar char="Ø"/>
              <a:tabLst>
                <a:tab pos="469265" algn="l"/>
                <a:tab pos="469900" algn="l"/>
              </a:tabLst>
            </a:pPr>
            <a:r>
              <a:rPr sz="1600" b="1" spc="5" dirty="0">
                <a:latin typeface="Roboto" panose="02000000000000000000" pitchFamily="2" charset="0"/>
                <a:ea typeface="Roboto" panose="02000000000000000000" pitchFamily="2" charset="0"/>
                <a:cs typeface="Roboto" panose="02000000000000000000" pitchFamily="2" charset="0"/>
              </a:rPr>
              <a:t>Preview: </a:t>
            </a:r>
            <a:r>
              <a:rPr lang="el-GR" sz="1600" spc="5" dirty="0">
                <a:latin typeface="Roboto" panose="02000000000000000000" pitchFamily="2" charset="0"/>
                <a:ea typeface="Roboto" panose="02000000000000000000" pitchFamily="2" charset="0"/>
                <a:cs typeface="Roboto" panose="02000000000000000000" pitchFamily="2" charset="0"/>
              </a:rPr>
              <a:t>Αν</a:t>
            </a:r>
            <a:r>
              <a:rPr sz="1600" spc="5" dirty="0" err="1">
                <a:latin typeface="Roboto" panose="02000000000000000000" pitchFamily="2" charset="0"/>
                <a:ea typeface="Roboto" panose="02000000000000000000" pitchFamily="2" charset="0"/>
                <a:cs typeface="Roboto" panose="02000000000000000000" pitchFamily="2" charset="0"/>
              </a:rPr>
              <a:t>τί</a:t>
            </a:r>
            <a:r>
              <a:rPr sz="1600" spc="5" dirty="0">
                <a:latin typeface="Roboto" panose="02000000000000000000" pitchFamily="2" charset="0"/>
                <a:ea typeface="Roboto" panose="02000000000000000000" pitchFamily="2" charset="0"/>
                <a:cs typeface="Roboto" panose="02000000000000000000" pitchFamily="2" charset="0"/>
              </a:rPr>
              <a:t> για edit μετά από την</a:t>
            </a:r>
            <a:r>
              <a:rPr lang="el-GR" sz="1600" spc="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υποβ</a:t>
            </a:r>
            <a:r>
              <a:rPr sz="1600" spc="5" dirty="0" err="1">
                <a:latin typeface="Roboto" panose="02000000000000000000" pitchFamily="2" charset="0"/>
                <a:ea typeface="Roboto" panose="02000000000000000000" pitchFamily="2" charset="0"/>
                <a:cs typeface="Roboto" panose="02000000000000000000" pitchFamily="2" charset="0"/>
              </a:rPr>
              <a:t>ολή</a:t>
            </a:r>
            <a:endParaRPr sz="1600" spc="5" dirty="0">
              <a:latin typeface="Roboto" panose="02000000000000000000" pitchFamily="2" charset="0"/>
              <a:ea typeface="Roboto" panose="02000000000000000000" pitchFamily="2" charset="0"/>
              <a:cs typeface="Roboto" panose="02000000000000000000" pitchFamily="2" charset="0"/>
            </a:endParaRPr>
          </a:p>
          <a:p>
            <a:pPr marL="927100" marR="5080" lvl="1" indent="-457200">
              <a:spcBef>
                <a:spcPts val="409"/>
              </a:spcBef>
              <a:buFont typeface="Wingdings" panose="05000000000000000000" pitchFamily="2" charset="2"/>
              <a:buChar char="Ø"/>
              <a:tabLst>
                <a:tab pos="469265" algn="l"/>
                <a:tab pos="469900" algn="l"/>
              </a:tabLst>
            </a:pPr>
            <a:r>
              <a:rPr sz="1600" b="1" spc="5" dirty="0">
                <a:latin typeface="Roboto" panose="02000000000000000000" pitchFamily="2" charset="0"/>
                <a:ea typeface="Roboto" panose="02000000000000000000" pitchFamily="2" charset="0"/>
                <a:cs typeface="Roboto" panose="02000000000000000000" pitchFamily="2" charset="0"/>
              </a:rPr>
              <a:t>Delete: </a:t>
            </a:r>
            <a:r>
              <a:rPr sz="1600" spc="5" dirty="0">
                <a:latin typeface="Roboto" panose="02000000000000000000" pitchFamily="2" charset="0"/>
                <a:ea typeface="Roboto" panose="02000000000000000000" pitchFamily="2" charset="0"/>
                <a:cs typeface="Roboto" panose="02000000000000000000" pitchFamily="2" charset="0"/>
              </a:rPr>
              <a:t>Διαγραφή της αίτησης.</a:t>
            </a:r>
            <a:r>
              <a:rPr lang="el-G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Δεν</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είν</a:t>
            </a:r>
            <a:r>
              <a:rPr sz="1600" spc="5" dirty="0">
                <a:latin typeface="Roboto" panose="02000000000000000000" pitchFamily="2" charset="0"/>
                <a:ea typeface="Roboto" panose="02000000000000000000" pitchFamily="2" charset="0"/>
                <a:cs typeface="Roboto" panose="02000000000000000000" pitchFamily="2" charset="0"/>
              </a:rPr>
              <a:t>αι  διαθέσιμη ως επιλογή μετά από την  υποβολή της αίτησης</a:t>
            </a:r>
          </a:p>
          <a:p>
            <a:pPr marL="927100" lvl="1" indent="-457200">
              <a:spcBef>
                <a:spcPts val="400"/>
              </a:spcBef>
              <a:buFont typeface="Wingdings" panose="05000000000000000000" pitchFamily="2" charset="2"/>
              <a:buChar char="Ø"/>
              <a:tabLst>
                <a:tab pos="469265" algn="l"/>
                <a:tab pos="469900" algn="l"/>
              </a:tabLst>
            </a:pPr>
            <a:r>
              <a:rPr sz="1600" b="1" spc="5" dirty="0">
                <a:latin typeface="Roboto" panose="02000000000000000000" pitchFamily="2" charset="0"/>
                <a:ea typeface="Roboto" panose="02000000000000000000" pitchFamily="2" charset="0"/>
                <a:cs typeface="Roboto" panose="02000000000000000000" pitchFamily="2" charset="0"/>
              </a:rPr>
              <a:t>Submission History:</a:t>
            </a:r>
            <a:r>
              <a:rPr lang="el-GR" sz="1600" b="1"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Ιστορικό</a:t>
            </a:r>
            <a:r>
              <a:rPr sz="1600" spc="5" dirty="0">
                <a:latin typeface="Roboto" panose="02000000000000000000" pitchFamily="2" charset="0"/>
                <a:ea typeface="Roboto" panose="02000000000000000000" pitchFamily="2" charset="0"/>
                <a:cs typeface="Roboto" panose="02000000000000000000" pitchFamily="2" charset="0"/>
              </a:rPr>
              <a:t> υποβ</a:t>
            </a:r>
            <a:r>
              <a:rPr sz="1600" spc="5" dirty="0" err="1">
                <a:latin typeface="Roboto" panose="02000000000000000000" pitchFamily="2" charset="0"/>
                <a:ea typeface="Roboto" panose="02000000000000000000" pitchFamily="2" charset="0"/>
                <a:cs typeface="Roboto" panose="02000000000000000000" pitchFamily="2" charset="0"/>
              </a:rPr>
              <a:t>ολής</a:t>
            </a:r>
            <a:r>
              <a:rPr lang="el-G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της</a:t>
            </a:r>
            <a:r>
              <a:rPr sz="1600" spc="5" dirty="0">
                <a:latin typeface="Roboto" panose="02000000000000000000" pitchFamily="2" charset="0"/>
                <a:ea typeface="Roboto" panose="02000000000000000000" pitchFamily="2" charset="0"/>
                <a:cs typeface="Roboto" panose="02000000000000000000" pitchFamily="2" charset="0"/>
              </a:rPr>
              <a:t> α</a:t>
            </a:r>
            <a:r>
              <a:rPr sz="1600" spc="5" dirty="0" err="1">
                <a:latin typeface="Roboto" panose="02000000000000000000" pitchFamily="2" charset="0"/>
                <a:ea typeface="Roboto" panose="02000000000000000000" pitchFamily="2" charset="0"/>
                <a:cs typeface="Roboto" panose="02000000000000000000" pitchFamily="2" charset="0"/>
              </a:rPr>
              <a:t>ίτησης</a:t>
            </a:r>
            <a:endParaRPr sz="1600" spc="5" dirty="0">
              <a:latin typeface="Roboto" panose="02000000000000000000" pitchFamily="2" charset="0"/>
              <a:ea typeface="Roboto" panose="02000000000000000000" pitchFamily="2" charset="0"/>
              <a:cs typeface="Roboto" panose="02000000000000000000" pitchFamily="2" charset="0"/>
            </a:endParaRPr>
          </a:p>
          <a:p>
            <a:pPr marL="927100" marR="8890" lvl="1" indent="-457200">
              <a:spcBef>
                <a:spcPts val="395"/>
              </a:spcBef>
              <a:buFont typeface="Wingdings" panose="05000000000000000000" pitchFamily="2" charset="2"/>
              <a:buChar char="Ø"/>
              <a:tabLst>
                <a:tab pos="469265" algn="l"/>
                <a:tab pos="469900" algn="l"/>
              </a:tabLst>
            </a:pPr>
            <a:r>
              <a:rPr sz="1600" b="1" spc="5" dirty="0">
                <a:latin typeface="Roboto" panose="02000000000000000000" pitchFamily="2" charset="0"/>
                <a:ea typeface="Roboto" panose="02000000000000000000" pitchFamily="2" charset="0"/>
                <a:cs typeface="Roboto" panose="02000000000000000000" pitchFamily="2" charset="0"/>
              </a:rPr>
              <a:t>Sharing: </a:t>
            </a:r>
            <a:r>
              <a:rPr sz="1600" spc="5" dirty="0">
                <a:latin typeface="Roboto" panose="02000000000000000000" pitchFamily="2" charset="0"/>
                <a:ea typeface="Roboto" panose="02000000000000000000" pitchFamily="2" charset="0"/>
                <a:cs typeface="Roboto" panose="02000000000000000000" pitchFamily="2" charset="0"/>
              </a:rPr>
              <a:t>Αποστολή </a:t>
            </a:r>
            <a:r>
              <a:rPr sz="1600" spc="5" dirty="0" err="1">
                <a:latin typeface="Roboto" panose="02000000000000000000" pitchFamily="2" charset="0"/>
                <a:ea typeface="Roboto" panose="02000000000000000000" pitchFamily="2" charset="0"/>
                <a:cs typeface="Roboto" panose="02000000000000000000" pitchFamily="2" charset="0"/>
              </a:rPr>
              <a:t>της</a:t>
            </a:r>
            <a:r>
              <a:rPr sz="1600" spc="5" dirty="0">
                <a:latin typeface="Roboto" panose="02000000000000000000" pitchFamily="2" charset="0"/>
                <a:ea typeface="Roboto" panose="02000000000000000000" pitchFamily="2" charset="0"/>
                <a:cs typeface="Roboto" panose="02000000000000000000" pitchFamily="2" charset="0"/>
              </a:rPr>
              <a:t> α</a:t>
            </a:r>
            <a:r>
              <a:rPr sz="1600" spc="5" dirty="0" err="1">
                <a:latin typeface="Roboto" panose="02000000000000000000" pitchFamily="2" charset="0"/>
                <a:ea typeface="Roboto" panose="02000000000000000000" pitchFamily="2" charset="0"/>
                <a:cs typeface="Roboto" panose="02000000000000000000" pitchFamily="2" charset="0"/>
              </a:rPr>
              <a:t>ίτησης</a:t>
            </a:r>
            <a:r>
              <a:rPr sz="1600" spc="5" dirty="0">
                <a:latin typeface="Roboto" panose="02000000000000000000" pitchFamily="2" charset="0"/>
                <a:ea typeface="Roboto" panose="02000000000000000000" pitchFamily="2" charset="0"/>
                <a:cs typeface="Roboto" panose="02000000000000000000" pitchFamily="2" charset="0"/>
              </a:rPr>
              <a:t> σε άλλα  άτομα και εκχώρηση δικαιωμάτων για</a:t>
            </a:r>
            <a:r>
              <a:rPr lang="el-GR" sz="1600" spc="5" dirty="0">
                <a:latin typeface="Roboto" panose="02000000000000000000" pitchFamily="2" charset="0"/>
                <a:ea typeface="Roboto" panose="02000000000000000000" pitchFamily="2" charset="0"/>
                <a:cs typeface="Roboto" panose="02000000000000000000" pitchFamily="2" charset="0"/>
              </a:rPr>
              <a:t> α</a:t>
            </a:r>
            <a:r>
              <a:rPr sz="1600" spc="5" dirty="0" err="1">
                <a:latin typeface="Roboto" panose="02000000000000000000" pitchFamily="2" charset="0"/>
                <a:ea typeface="Roboto" panose="02000000000000000000" pitchFamily="2" charset="0"/>
                <a:cs typeface="Roboto" panose="02000000000000000000" pitchFamily="2" charset="0"/>
              </a:rPr>
              <a:t>νάγνωση</a:t>
            </a:r>
            <a:r>
              <a:rPr sz="1600" spc="5" dirty="0">
                <a:latin typeface="Roboto" panose="02000000000000000000" pitchFamily="2" charset="0"/>
                <a:ea typeface="Roboto" panose="02000000000000000000" pitchFamily="2" charset="0"/>
                <a:cs typeface="Roboto" panose="02000000000000000000" pitchFamily="2" charset="0"/>
              </a:rPr>
              <a:t>/</a:t>
            </a:r>
            <a:r>
              <a:rPr lang="el-GR" sz="1600" spc="5" dirty="0">
                <a:latin typeface="Roboto" panose="02000000000000000000" pitchFamily="2" charset="0"/>
                <a:ea typeface="Roboto" panose="02000000000000000000" pitchFamily="2" charset="0"/>
                <a:cs typeface="Roboto" panose="02000000000000000000" pitchFamily="2" charset="0"/>
              </a:rPr>
              <a:t> ε</a:t>
            </a:r>
            <a:r>
              <a:rPr sz="1600" spc="5" dirty="0">
                <a:latin typeface="Roboto" panose="02000000000000000000" pitchFamily="2" charset="0"/>
                <a:ea typeface="Roboto" panose="02000000000000000000" pitchFamily="2" charset="0"/>
                <a:cs typeface="Roboto" panose="02000000000000000000" pitchFamily="2" charset="0"/>
              </a:rPr>
              <a:t>π</a:t>
            </a:r>
            <a:r>
              <a:rPr sz="1600" spc="5" dirty="0" err="1">
                <a:latin typeface="Roboto" panose="02000000000000000000" pitchFamily="2" charset="0"/>
                <a:ea typeface="Roboto" panose="02000000000000000000" pitchFamily="2" charset="0"/>
                <a:cs typeface="Roboto" panose="02000000000000000000" pitchFamily="2" charset="0"/>
              </a:rPr>
              <a:t>εξεργ</a:t>
            </a:r>
            <a:r>
              <a:rPr sz="1600" spc="5" dirty="0">
                <a:latin typeface="Roboto" panose="02000000000000000000" pitchFamily="2" charset="0"/>
                <a:ea typeface="Roboto" panose="02000000000000000000" pitchFamily="2" charset="0"/>
                <a:cs typeface="Roboto" panose="02000000000000000000" pitchFamily="2" charset="0"/>
              </a:rPr>
              <a:t>ασία/</a:t>
            </a:r>
            <a:r>
              <a:rPr lang="el-GR" sz="1600" spc="5" dirty="0">
                <a:latin typeface="Roboto" panose="02000000000000000000" pitchFamily="2" charset="0"/>
                <a:ea typeface="Roboto" panose="02000000000000000000" pitchFamily="2" charset="0"/>
                <a:cs typeface="Roboto" panose="02000000000000000000" pitchFamily="2" charset="0"/>
              </a:rPr>
              <a:t>υ</a:t>
            </a:r>
            <a:r>
              <a:rPr sz="1600" spc="5" dirty="0">
                <a:latin typeface="Roboto" panose="02000000000000000000" pitchFamily="2" charset="0"/>
                <a:ea typeface="Roboto" panose="02000000000000000000" pitchFamily="2" charset="0"/>
                <a:cs typeface="Roboto" panose="02000000000000000000" pitchFamily="2" charset="0"/>
              </a:rPr>
              <a:t>ποβ</a:t>
            </a:r>
            <a:r>
              <a:rPr sz="1600" spc="5" dirty="0" err="1">
                <a:latin typeface="Roboto" panose="02000000000000000000" pitchFamily="2" charset="0"/>
                <a:ea typeface="Roboto" panose="02000000000000000000" pitchFamily="2" charset="0"/>
                <a:cs typeface="Roboto" panose="02000000000000000000" pitchFamily="2" charset="0"/>
              </a:rPr>
              <a:t>ολή</a:t>
            </a:r>
            <a:endParaRPr sz="1600" spc="5" dirty="0">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E780B311-A7BA-0672-1062-C9C913F29650}"/>
              </a:ext>
            </a:extLst>
          </p:cNvPr>
          <p:cNvSpPr/>
          <p:nvPr/>
        </p:nvSpPr>
        <p:spPr>
          <a:xfrm>
            <a:off x="4165895" y="2537779"/>
            <a:ext cx="2286000" cy="533400"/>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6BE144-3EBB-3A95-69D2-7643D20ECED3}"/>
              </a:ext>
            </a:extLst>
          </p:cNvPr>
          <p:cNvSpPr txBox="1"/>
          <p:nvPr/>
        </p:nvSpPr>
        <p:spPr>
          <a:xfrm>
            <a:off x="556082" y="4316316"/>
            <a:ext cx="4313538" cy="338554"/>
          </a:xfrm>
          <a:prstGeom prst="rect">
            <a:avLst/>
          </a:prstGeom>
          <a:noFill/>
        </p:spPr>
        <p:txBody>
          <a:bodyPr wrap="square">
            <a:spAutoFit/>
          </a:bodyPr>
          <a:lstStyle/>
          <a:p>
            <a:pPr marL="469900" indent="-457200">
              <a:lnSpc>
                <a:spcPct val="100000"/>
              </a:lnSpc>
              <a:spcBef>
                <a:spcPts val="409"/>
              </a:spcBef>
              <a:buFont typeface="Wingdings" panose="05000000000000000000" pitchFamily="2" charset="2"/>
              <a:buChar char="q"/>
              <a:tabLst>
                <a:tab pos="469265" algn="l"/>
                <a:tab pos="469900" algn="l"/>
              </a:tabLst>
            </a:pPr>
            <a:r>
              <a:rPr lang="el-GR" sz="1600" b="1" u="sng" spc="5" dirty="0" err="1">
                <a:latin typeface="Roboto" panose="02000000000000000000" pitchFamily="2" charset="0"/>
                <a:ea typeface="Roboto" panose="02000000000000000000" pitchFamily="2" charset="0"/>
                <a:cs typeface="Roboto" panose="02000000000000000000" pitchFamily="2" charset="0"/>
              </a:rPr>
              <a:t>Application</a:t>
            </a:r>
            <a:r>
              <a:rPr lang="en-US" sz="1600" b="1" u="sng" spc="5" dirty="0">
                <a:latin typeface="Roboto" panose="02000000000000000000" pitchFamily="2" charset="0"/>
                <a:ea typeface="Roboto" panose="02000000000000000000" pitchFamily="2" charset="0"/>
                <a:cs typeface="Roboto" panose="02000000000000000000" pitchFamily="2" charset="0"/>
              </a:rPr>
              <a:t> status</a:t>
            </a:r>
            <a:endParaRPr lang="el-GR" sz="1600" b="1" u="sng" spc="5" dirty="0">
              <a:latin typeface="Roboto" panose="02000000000000000000" pitchFamily="2" charset="0"/>
              <a:ea typeface="Roboto"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id="{5AD1E296-FCA3-A1B4-A7BE-86BE45935E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95" y="4862625"/>
            <a:ext cx="6515100" cy="1736093"/>
          </a:xfrm>
          <a:prstGeom prst="rect">
            <a:avLst/>
          </a:prstGeom>
        </p:spPr>
      </p:pic>
      <p:sp>
        <p:nvSpPr>
          <p:cNvPr id="13" name="TextBox 12">
            <a:extLst>
              <a:ext uri="{FF2B5EF4-FFF2-40B4-BE49-F238E27FC236}">
                <a16:creationId xmlns:a16="http://schemas.microsoft.com/office/drawing/2014/main" id="{04FA8B75-95C6-5AA1-F436-606561978DA1}"/>
              </a:ext>
            </a:extLst>
          </p:cNvPr>
          <p:cNvSpPr txBox="1"/>
          <p:nvPr/>
        </p:nvSpPr>
        <p:spPr>
          <a:xfrm>
            <a:off x="542158" y="1730599"/>
            <a:ext cx="7535042" cy="597599"/>
          </a:xfrm>
          <a:prstGeom prst="rect">
            <a:avLst/>
          </a:prstGeom>
          <a:noFill/>
        </p:spPr>
        <p:txBody>
          <a:bodyPr wrap="square">
            <a:spAutoFit/>
          </a:bodyPr>
          <a:lstStyle/>
          <a:p>
            <a:pPr marL="469900" marR="772160" indent="-457200">
              <a:lnSpc>
                <a:spcPct val="100000"/>
              </a:lnSpc>
              <a:spcBef>
                <a:spcPts val="100"/>
              </a:spcBef>
              <a:buFont typeface="Wingdings" panose="05000000000000000000" pitchFamily="2" charset="2"/>
              <a:buChar char="q"/>
              <a:tabLst>
                <a:tab pos="469265" algn="l"/>
                <a:tab pos="469900" algn="l"/>
              </a:tabLst>
            </a:pPr>
            <a:r>
              <a:rPr lang="en-US" sz="1600" b="1" spc="5" dirty="0">
                <a:latin typeface="Roboto" panose="02000000000000000000" pitchFamily="2" charset="0"/>
                <a:ea typeface="Roboto" panose="02000000000000000000" pitchFamily="2" charset="0"/>
                <a:cs typeface="Roboto" panose="02000000000000000000" pitchFamily="2" charset="0"/>
              </a:rPr>
              <a:t>Form ID</a:t>
            </a:r>
          </a:p>
          <a:p>
            <a:pPr marL="469900" marR="772160" indent="-457200">
              <a:lnSpc>
                <a:spcPct val="100000"/>
              </a:lnSpc>
              <a:spcBef>
                <a:spcPts val="100"/>
              </a:spcBef>
              <a:buFont typeface="Wingdings" panose="05000000000000000000" pitchFamily="2" charset="2"/>
              <a:buChar char="q"/>
              <a:tabLst>
                <a:tab pos="469265" algn="l"/>
                <a:tab pos="469900" algn="l"/>
              </a:tabLst>
            </a:pPr>
            <a:r>
              <a:rPr lang="el-GR" sz="1600" b="1" spc="5" dirty="0">
                <a:latin typeface="Roboto" panose="02000000000000000000" pitchFamily="2" charset="0"/>
                <a:ea typeface="Roboto" panose="02000000000000000000" pitchFamily="2" charset="0"/>
                <a:cs typeface="Roboto" panose="02000000000000000000" pitchFamily="2" charset="0"/>
              </a:rPr>
              <a:t>Διαθέσιμες ημέρες πριν από την  καταληκτική προθεσμία</a:t>
            </a:r>
          </a:p>
        </p:txBody>
      </p:sp>
    </p:spTree>
    <p:extLst>
      <p:ext uri="{BB962C8B-B14F-4D97-AF65-F5344CB8AC3E}">
        <p14:creationId xmlns:p14="http://schemas.microsoft.com/office/powerpoint/2010/main" val="1717018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5E08-1A70-EB44-6B72-34ABF0339234}"/>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C79A6231-7B5E-4C13-C2A8-5D8D26FCE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3F3875C-4443-D823-1497-04B6FEEA697E}"/>
              </a:ext>
            </a:extLst>
          </p:cNvPr>
          <p:cNvSpPr>
            <a:spLocks noGrp="1"/>
          </p:cNvSpPr>
          <p:nvPr>
            <p:ph type="title"/>
          </p:nvPr>
        </p:nvSpPr>
        <p:spPr>
          <a:xfrm>
            <a:off x="943454" y="1045367"/>
            <a:ext cx="9114946" cy="736958"/>
          </a:xfrm>
        </p:spPr>
        <p:txBody>
          <a:bodyPr>
            <a:noAutofit/>
          </a:bodyPr>
          <a:lstStyle/>
          <a:p>
            <a:r>
              <a:rPr lang="el-GR" sz="2600" b="1" dirty="0">
                <a:latin typeface="Roboto" panose="02000000000000000000" pitchFamily="2" charset="0"/>
                <a:ea typeface="Roboto" panose="02000000000000000000" pitchFamily="2" charset="0"/>
              </a:rPr>
              <a:t>Βασικές Πληροφορίες για την συμπλήρωση των Αιτήσεων</a:t>
            </a:r>
            <a:endParaRPr lang="en-CY" sz="26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1D0AF875-25D5-0DF4-F30A-15189CC8223A}"/>
              </a:ext>
            </a:extLst>
          </p:cNvPr>
          <p:cNvSpPr txBox="1"/>
          <p:nvPr/>
        </p:nvSpPr>
        <p:spPr>
          <a:xfrm>
            <a:off x="2209801" y="2133600"/>
            <a:ext cx="9114946" cy="2826415"/>
          </a:xfrm>
          <a:prstGeom prst="rect">
            <a:avLst/>
          </a:prstGeom>
          <a:noFill/>
        </p:spPr>
        <p:txBody>
          <a:bodyPr wrap="square">
            <a:spAutoFit/>
          </a:bodyPr>
          <a:lstStyle/>
          <a:p>
            <a:pPr marL="299085" indent="-287020">
              <a:lnSpc>
                <a:spcPct val="100000"/>
              </a:lnSpc>
              <a:spcBef>
                <a:spcPts val="100"/>
              </a:spcBef>
              <a:buFont typeface="Wingdings" panose="05000000000000000000" pitchFamily="2" charset="2"/>
              <a:buChar char="v"/>
              <a:tabLst>
                <a:tab pos="299085" algn="l"/>
                <a:tab pos="299720" algn="l"/>
              </a:tabLst>
            </a:pPr>
            <a:r>
              <a:rPr lang="el-GR" sz="1600" spc="-5" dirty="0">
                <a:latin typeface="Roboto" panose="02000000000000000000" pitchFamily="2" charset="0"/>
                <a:ea typeface="Roboto" panose="02000000000000000000" pitchFamily="2" charset="0"/>
                <a:cs typeface="Roboto" panose="02000000000000000000" pitchFamily="2" charset="0"/>
              </a:rPr>
              <a:t>Συμπλήρωση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των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αιτήσεων στα</a:t>
            </a:r>
            <a:r>
              <a:rPr lang="el-GR" sz="1600" dirty="0">
                <a:latin typeface="Roboto" panose="02000000000000000000" pitchFamily="2" charset="0"/>
                <a:ea typeface="Roboto" panose="02000000000000000000" pitchFamily="2" charset="0"/>
                <a:cs typeface="Roboto" panose="02000000000000000000" pitchFamily="2" charset="0"/>
              </a:rPr>
              <a:t> Ελληνικά</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ή στα Αγγλικά</a:t>
            </a:r>
          </a:p>
          <a:p>
            <a:pPr marL="285750" indent="-285750">
              <a:lnSpc>
                <a:spcPct val="100000"/>
              </a:lnSpc>
              <a:spcBef>
                <a:spcPts val="55"/>
              </a:spcBef>
              <a:buClr>
                <a:srgbClr val="404040"/>
              </a:buClr>
              <a:buFont typeface="Wingdings" panose="05000000000000000000" pitchFamily="2" charset="2"/>
              <a:buChar char="v"/>
            </a:pPr>
            <a:endParaRPr lang="el-GR" sz="16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v"/>
              <a:tabLst>
                <a:tab pos="299085" algn="l"/>
                <a:tab pos="299720" algn="l"/>
              </a:tabLst>
            </a:pPr>
            <a:r>
              <a:rPr lang="el-GR" sz="1600" spc="-5" dirty="0">
                <a:latin typeface="Roboto" panose="02000000000000000000" pitchFamily="2" charset="0"/>
                <a:ea typeface="Roboto" panose="02000000000000000000" pitchFamily="2" charset="0"/>
                <a:cs typeface="Roboto" panose="02000000000000000000" pitchFamily="2" charset="0"/>
              </a:rPr>
              <a:t>Οι αιτήσεις</a:t>
            </a:r>
            <a:r>
              <a:rPr lang="el-GR" sz="1600" dirty="0">
                <a:latin typeface="Roboto" panose="02000000000000000000" pitchFamily="2" charset="0"/>
                <a:ea typeface="Roboto" panose="02000000000000000000" pitchFamily="2" charset="0"/>
                <a:cs typeface="Roboto" panose="02000000000000000000" pitchFamily="2" charset="0"/>
              </a:rPr>
              <a:t> γίνονται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saved</a:t>
            </a:r>
            <a:r>
              <a:rPr lang="el-GR" sz="1600" spc="-10" dirty="0">
                <a:latin typeface="Roboto" panose="02000000000000000000" pitchFamily="2" charset="0"/>
                <a:ea typeface="Roboto" panose="02000000000000000000" pitchFamily="2" charset="0"/>
                <a:cs typeface="Roboto" panose="02000000000000000000" pitchFamily="2" charset="0"/>
              </a:rPr>
              <a:t> αυτόματα</a:t>
            </a: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buClr>
                <a:srgbClr val="404040"/>
              </a:buClr>
              <a:buFont typeface="Wingdings" panose="05000000000000000000" pitchFamily="2" charset="2"/>
              <a:buChar char="v"/>
            </a:pPr>
            <a:endParaRPr lang="el-GR" sz="16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v"/>
              <a:tabLst>
                <a:tab pos="299085" algn="l"/>
                <a:tab pos="299720" algn="l"/>
              </a:tabLst>
            </a:pPr>
            <a:r>
              <a:rPr lang="el-GR" sz="1600" spc="-5" dirty="0">
                <a:latin typeface="Roboto" panose="02000000000000000000" pitchFamily="2" charset="0"/>
                <a:ea typeface="Roboto" panose="02000000000000000000" pitchFamily="2" charset="0"/>
                <a:cs typeface="Roboto" panose="02000000000000000000" pitchFamily="2" charset="0"/>
              </a:rPr>
              <a:t>Τα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πεδία</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που</a:t>
            </a:r>
            <a:r>
              <a:rPr lang="el-GR" sz="1600" dirty="0">
                <a:latin typeface="Roboto" panose="02000000000000000000" pitchFamily="2" charset="0"/>
                <a:ea typeface="Roboto" panose="02000000000000000000" pitchFamily="2" charset="0"/>
                <a:cs typeface="Roboto" panose="02000000000000000000" pitchFamily="2" charset="0"/>
              </a:rPr>
              <a:t> είναι</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γκρίζα</a:t>
            </a:r>
            <a:r>
              <a:rPr lang="el-GR" sz="1600" spc="-5" dirty="0">
                <a:latin typeface="Roboto" panose="02000000000000000000" pitchFamily="2" charset="0"/>
                <a:ea typeface="Roboto" panose="02000000000000000000" pitchFamily="2" charset="0"/>
                <a:cs typeface="Roboto" panose="02000000000000000000" pitchFamily="2" charset="0"/>
              </a:rPr>
              <a:t> συμπληρώνονται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αυτόματα</a:t>
            </a: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50"/>
              </a:spcBef>
              <a:buClr>
                <a:srgbClr val="404040"/>
              </a:buClr>
              <a:buFont typeface="Wingdings" panose="05000000000000000000" pitchFamily="2" charset="2"/>
              <a:buChar char="v"/>
            </a:pPr>
            <a:endParaRPr lang="el-GR" sz="16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v"/>
              <a:tabLst>
                <a:tab pos="299085" algn="l"/>
                <a:tab pos="299720" algn="l"/>
                <a:tab pos="5154930" algn="l"/>
                <a:tab pos="8632825" algn="l"/>
              </a:tabLst>
            </a:pPr>
            <a:r>
              <a:rPr lang="el-GR" sz="1600" spc="-5" dirty="0">
                <a:latin typeface="Roboto" panose="02000000000000000000" pitchFamily="2" charset="0"/>
                <a:ea typeface="Roboto" panose="02000000000000000000" pitchFamily="2" charset="0"/>
                <a:cs typeface="Roboto" panose="02000000000000000000" pitchFamily="2" charset="0"/>
              </a:rPr>
              <a:t>Τα</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πεδία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με</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αστερίσκο</a:t>
            </a:r>
            <a:r>
              <a:rPr lang="el-GR" sz="1600" dirty="0">
                <a:latin typeface="Roboto" panose="02000000000000000000" pitchFamily="2" charset="0"/>
                <a:ea typeface="Roboto" panose="02000000000000000000" pitchFamily="2" charset="0"/>
                <a:cs typeface="Roboto" panose="02000000000000000000" pitchFamily="2" charset="0"/>
              </a:rPr>
              <a:t> είναι</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υποχρεωτικά </a:t>
            </a:r>
            <a:r>
              <a:rPr lang="el-GR" sz="1600" dirty="0">
                <a:latin typeface="Roboto" panose="02000000000000000000" pitchFamily="2" charset="0"/>
                <a:ea typeface="Roboto" panose="02000000000000000000" pitchFamily="2" charset="0"/>
                <a:cs typeface="Roboto" panose="02000000000000000000" pitchFamily="2" charset="0"/>
              </a:rPr>
              <a:t>και</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κοκκινίζουν</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a:t>
            </a:r>
            <a:r>
              <a:rPr lang="el-GR" sz="1600" spc="-1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δεν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έχουν </a:t>
            </a:r>
            <a:r>
              <a:rPr lang="el-GR" sz="1600" spc="-5" dirty="0">
                <a:latin typeface="Roboto" panose="02000000000000000000" pitchFamily="2" charset="0"/>
                <a:ea typeface="Roboto" panose="02000000000000000000" pitchFamily="2" charset="0"/>
                <a:cs typeface="Roboto" panose="02000000000000000000" pitchFamily="2" charset="0"/>
              </a:rPr>
              <a:t>συμπληρωθεί</a:t>
            </a: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buClr>
                <a:srgbClr val="404040"/>
              </a:buClr>
              <a:buFont typeface="Wingdings" panose="05000000000000000000" pitchFamily="2" charset="2"/>
              <a:buChar char="v"/>
            </a:pPr>
            <a:endParaRPr lang="el-GR" sz="16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v"/>
              <a:tabLst>
                <a:tab pos="299085" algn="l"/>
                <a:tab pos="299720" algn="l"/>
              </a:tabLst>
            </a:pPr>
            <a:r>
              <a:rPr lang="el-GR" sz="1600" dirty="0">
                <a:latin typeface="Roboto" panose="02000000000000000000" pitchFamily="2" charset="0"/>
                <a:ea typeface="Roboto" panose="02000000000000000000" pitchFamily="2" charset="0"/>
                <a:cs typeface="Roboto" panose="02000000000000000000" pitchFamily="2" charset="0"/>
              </a:rPr>
              <a:t>Συγκεκριμένα</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πεδία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των αιτήσεων</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έχουν </a:t>
            </a:r>
            <a:r>
              <a:rPr lang="el-GR" sz="1600" dirty="0">
                <a:latin typeface="Roboto" panose="02000000000000000000" pitchFamily="2" charset="0"/>
                <a:ea typeface="Roboto" panose="02000000000000000000" pitchFamily="2" charset="0"/>
                <a:cs typeface="Roboto" panose="02000000000000000000" pitchFamily="2" charset="0"/>
              </a:rPr>
              <a:t>περιορισμό</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χαρακτήρων</a:t>
            </a: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buClr>
                <a:srgbClr val="404040"/>
              </a:buClr>
              <a:buFont typeface="Wingdings" panose="05000000000000000000" pitchFamily="2" charset="2"/>
              <a:buChar char="v"/>
            </a:pPr>
            <a:endParaRPr lang="el-GR" sz="16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v"/>
              <a:tabLst>
                <a:tab pos="299085" algn="l"/>
                <a:tab pos="299720" algn="l"/>
              </a:tabLst>
            </a:pPr>
            <a:r>
              <a:rPr lang="el-GR" sz="1600" spc="-5" dirty="0">
                <a:latin typeface="Roboto" panose="02000000000000000000" pitchFamily="2" charset="0"/>
                <a:ea typeface="Roboto" panose="02000000000000000000" pitchFamily="2" charset="0"/>
                <a:cs typeface="Roboto" panose="02000000000000000000" pitchFamily="2" charset="0"/>
              </a:rPr>
              <a:t>Οι</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αιτήσεις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συχνά</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σας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ενημερώνουν</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με</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διάφορες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ειδοποιήσεις</a:t>
            </a:r>
          </a:p>
        </p:txBody>
      </p:sp>
    </p:spTree>
    <p:extLst>
      <p:ext uri="{BB962C8B-B14F-4D97-AF65-F5344CB8AC3E}">
        <p14:creationId xmlns:p14="http://schemas.microsoft.com/office/powerpoint/2010/main" val="397637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30C2-C685-6376-07EC-5AC574FF5646}"/>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8DFC1ACD-385B-4ED6-A67E-117B1A99F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98441EB-9E90-859F-12C9-330CF22B9C44}"/>
              </a:ext>
            </a:extLst>
          </p:cNvPr>
          <p:cNvSpPr>
            <a:spLocks noGrp="1"/>
          </p:cNvSpPr>
          <p:nvPr>
            <p:ph type="title"/>
          </p:nvPr>
        </p:nvSpPr>
        <p:spPr>
          <a:xfrm>
            <a:off x="943454" y="1045367"/>
            <a:ext cx="5609746" cy="736958"/>
          </a:xfrm>
        </p:spPr>
        <p:txBody>
          <a:bodyPr>
            <a:noAutofit/>
          </a:bodyPr>
          <a:lstStyle/>
          <a:p>
            <a:r>
              <a:rPr lang="el-GR" sz="2600" b="1" dirty="0">
                <a:latin typeface="Roboto" panose="02000000000000000000" pitchFamily="2" charset="0"/>
                <a:ea typeface="Roboto" panose="02000000000000000000" pitchFamily="2" charset="0"/>
              </a:rPr>
              <a:t>Αίτηση </a:t>
            </a:r>
            <a:r>
              <a:rPr lang="el-GR" sz="2600" b="1" dirty="0">
                <a:solidFill>
                  <a:srgbClr val="16A3B4"/>
                </a:solidFill>
                <a:latin typeface="Roboto" panose="02000000000000000000" pitchFamily="2" charset="0"/>
                <a:ea typeface="Roboto" panose="02000000000000000000" pitchFamily="2" charset="0"/>
              </a:rPr>
              <a:t>ΚΑ131</a:t>
            </a:r>
            <a:r>
              <a:rPr lang="en-US" sz="2600" b="1" dirty="0">
                <a:latin typeface="Roboto" panose="02000000000000000000" pitchFamily="2" charset="0"/>
                <a:ea typeface="Roboto" panose="02000000000000000000" pitchFamily="2" charset="0"/>
              </a:rPr>
              <a:t> - </a:t>
            </a:r>
            <a:r>
              <a:rPr lang="en-US" sz="2600" b="1" dirty="0">
                <a:solidFill>
                  <a:srgbClr val="EB6C15"/>
                </a:solidFill>
                <a:latin typeface="Roboto" panose="02000000000000000000" pitchFamily="2" charset="0"/>
                <a:ea typeface="Roboto" panose="02000000000000000000" pitchFamily="2" charset="0"/>
              </a:rPr>
              <a:t>KA171</a:t>
            </a:r>
            <a:r>
              <a:rPr lang="el-GR" sz="2600" b="1" dirty="0">
                <a:solidFill>
                  <a:srgbClr val="EB6C15"/>
                </a:solidFill>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a:t>
            </a:r>
            <a:r>
              <a:rPr lang="en-US" sz="2600" b="1" dirty="0">
                <a:solidFill>
                  <a:srgbClr val="85CA3A"/>
                </a:solidFill>
                <a:latin typeface="Roboto" panose="02000000000000000000" pitchFamily="2" charset="0"/>
                <a:ea typeface="Roboto" panose="02000000000000000000" pitchFamily="2" charset="0"/>
              </a:rPr>
              <a:t> KA130</a:t>
            </a:r>
            <a:r>
              <a:rPr lang="en-US" sz="2600" b="1" dirty="0">
                <a:latin typeface="Roboto" panose="02000000000000000000" pitchFamily="2" charset="0"/>
                <a:ea typeface="Roboto" panose="02000000000000000000" pitchFamily="2" charset="0"/>
              </a:rPr>
              <a:t> </a:t>
            </a:r>
            <a:endParaRPr lang="en-CY" sz="2600" b="1" dirty="0">
              <a:solidFill>
                <a:srgbClr val="EB6C15"/>
              </a:solidFill>
              <a:latin typeface="Roboto" panose="02000000000000000000" pitchFamily="2" charset="0"/>
              <a:ea typeface="Roboto" panose="02000000000000000000" pitchFamily="2" charset="0"/>
            </a:endParaRPr>
          </a:p>
        </p:txBody>
      </p:sp>
      <p:pic>
        <p:nvPicPr>
          <p:cNvPr id="25" name="Picture 24">
            <a:extLst>
              <a:ext uri="{FF2B5EF4-FFF2-40B4-BE49-F238E27FC236}">
                <a16:creationId xmlns:a16="http://schemas.microsoft.com/office/drawing/2014/main" id="{BA15FBFE-1A16-260D-3E9B-4E11BFCD2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821809"/>
            <a:ext cx="8382000" cy="1323627"/>
          </a:xfrm>
          <a:prstGeom prst="rect">
            <a:avLst/>
          </a:prstGeom>
        </p:spPr>
      </p:pic>
      <p:sp>
        <p:nvSpPr>
          <p:cNvPr id="2" name="object 14">
            <a:extLst>
              <a:ext uri="{FF2B5EF4-FFF2-40B4-BE49-F238E27FC236}">
                <a16:creationId xmlns:a16="http://schemas.microsoft.com/office/drawing/2014/main" id="{004FCDF6-EED4-9F0E-5B06-5827F37F2A3F}"/>
              </a:ext>
            </a:extLst>
          </p:cNvPr>
          <p:cNvSpPr txBox="1"/>
          <p:nvPr/>
        </p:nvSpPr>
        <p:spPr>
          <a:xfrm>
            <a:off x="3446539" y="3240341"/>
            <a:ext cx="7312914" cy="1993494"/>
          </a:xfrm>
          <a:prstGeom prst="rect">
            <a:avLst/>
          </a:prstGeom>
        </p:spPr>
        <p:txBody>
          <a:bodyPr vert="horz" wrap="square" lIns="0" tIns="76835" rIns="0" bIns="0" rtlCol="0">
            <a:spAutoFit/>
          </a:bodyPr>
          <a:lstStyle/>
          <a:p>
            <a:pPr marL="469900" indent="-457200">
              <a:lnSpc>
                <a:spcPct val="100000"/>
              </a:lnSpc>
              <a:spcBef>
                <a:spcPts val="605"/>
              </a:spcBef>
              <a:buAutoNum type="arabicPeriod"/>
              <a:tabLst>
                <a:tab pos="469265" algn="l"/>
                <a:tab pos="469900" algn="l"/>
              </a:tabLst>
            </a:pPr>
            <a:r>
              <a:rPr sz="1600" b="1" dirty="0">
                <a:latin typeface="Roboto" panose="02000000000000000000" pitchFamily="2" charset="0"/>
                <a:ea typeface="Roboto" panose="02000000000000000000" pitchFamily="2" charset="0"/>
                <a:cs typeface="Roboto" panose="02000000000000000000" pitchFamily="2" charset="0"/>
              </a:rPr>
              <a:t>Αριθμός</a:t>
            </a:r>
            <a:r>
              <a:rPr sz="1600" b="1" spc="-6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αίτησης</a:t>
            </a:r>
            <a:endParaRPr sz="1600" b="1" dirty="0">
              <a:latin typeface="Roboto" panose="02000000000000000000" pitchFamily="2" charset="0"/>
              <a:ea typeface="Roboto" panose="02000000000000000000" pitchFamily="2" charset="0"/>
              <a:cs typeface="Roboto" panose="02000000000000000000" pitchFamily="2" charset="0"/>
            </a:endParaRPr>
          </a:p>
          <a:p>
            <a:pPr marL="469900" indent="-457200">
              <a:lnSpc>
                <a:spcPct val="100000"/>
              </a:lnSpc>
              <a:spcBef>
                <a:spcPts val="509"/>
              </a:spcBef>
              <a:buAutoNum type="arabicPeriod"/>
              <a:tabLst>
                <a:tab pos="469265" algn="l"/>
                <a:tab pos="469900" algn="l"/>
              </a:tabLst>
            </a:pPr>
            <a:r>
              <a:rPr sz="1600" b="1" spc="-5" dirty="0">
                <a:latin typeface="Roboto" panose="02000000000000000000" pitchFamily="2" charset="0"/>
                <a:ea typeface="Roboto" panose="02000000000000000000" pitchFamily="2" charset="0"/>
                <a:cs typeface="Roboto" panose="02000000000000000000" pitchFamily="2" charset="0"/>
              </a:rPr>
              <a:t>Τομέας</a:t>
            </a:r>
            <a:endParaRPr sz="1600" b="1" dirty="0">
              <a:latin typeface="Roboto" panose="02000000000000000000" pitchFamily="2" charset="0"/>
              <a:ea typeface="Roboto" panose="02000000000000000000" pitchFamily="2" charset="0"/>
              <a:cs typeface="Roboto" panose="02000000000000000000" pitchFamily="2" charset="0"/>
            </a:endParaRPr>
          </a:p>
          <a:p>
            <a:pPr marL="469900" indent="-457200">
              <a:lnSpc>
                <a:spcPct val="100000"/>
              </a:lnSpc>
              <a:spcBef>
                <a:spcPts val="490"/>
              </a:spcBef>
              <a:buAutoNum type="arabicPeriod"/>
              <a:tabLst>
                <a:tab pos="469265" algn="l"/>
                <a:tab pos="469900" algn="l"/>
              </a:tabLst>
            </a:pPr>
            <a:r>
              <a:rPr sz="1600" b="1" dirty="0">
                <a:latin typeface="Roboto" panose="02000000000000000000" pitchFamily="2" charset="0"/>
                <a:ea typeface="Roboto" panose="02000000000000000000" pitchFamily="2" charset="0"/>
                <a:cs typeface="Roboto" panose="02000000000000000000" pitchFamily="2" charset="0"/>
              </a:rPr>
              <a:t>Side</a:t>
            </a:r>
            <a:r>
              <a:rPr sz="1600" b="1" spc="-5" dirty="0">
                <a:latin typeface="Roboto" panose="02000000000000000000" pitchFamily="2" charset="0"/>
                <a:ea typeface="Roboto" panose="02000000000000000000" pitchFamily="2" charset="0"/>
                <a:cs typeface="Roboto" panose="02000000000000000000" pitchFamily="2" charset="0"/>
              </a:rPr>
              <a:t> Menu:</a:t>
            </a:r>
            <a:r>
              <a:rPr sz="1600" spc="-5" dirty="0">
                <a:latin typeface="Roboto" panose="02000000000000000000" pitchFamily="2" charset="0"/>
                <a:ea typeface="Roboto" panose="02000000000000000000" pitchFamily="2" charset="0"/>
                <a:cs typeface="Roboto" panose="02000000000000000000" pitchFamily="2" charset="0"/>
              </a:rPr>
              <a:t> Εμφανίζει</a:t>
            </a:r>
            <a:r>
              <a:rPr sz="1600" dirty="0">
                <a:latin typeface="Roboto" panose="02000000000000000000" pitchFamily="2" charset="0"/>
                <a:ea typeface="Roboto" panose="02000000000000000000" pitchFamily="2" charset="0"/>
                <a:cs typeface="Roboto" panose="02000000000000000000" pitchFamily="2" charset="0"/>
              </a:rPr>
              <a:t> όλα </a:t>
            </a:r>
            <a:r>
              <a:rPr sz="1600" spc="-5" dirty="0">
                <a:latin typeface="Roboto" panose="02000000000000000000" pitchFamily="2" charset="0"/>
                <a:ea typeface="Roboto" panose="02000000000000000000" pitchFamily="2" charset="0"/>
                <a:cs typeface="Roboto" panose="02000000000000000000" pitchFamily="2" charset="0"/>
              </a:rPr>
              <a:t>τα</a:t>
            </a:r>
            <a:r>
              <a:rPr sz="1600" dirty="0">
                <a:latin typeface="Roboto" panose="02000000000000000000" pitchFamily="2" charset="0"/>
                <a:ea typeface="Roboto" panose="02000000000000000000" pitchFamily="2" charset="0"/>
                <a:cs typeface="Roboto" panose="02000000000000000000" pitchFamily="2" charset="0"/>
              </a:rPr>
              <a:t> πεδία </a:t>
            </a:r>
            <a:r>
              <a:rPr sz="1600" spc="-5" dirty="0">
                <a:latin typeface="Roboto" panose="02000000000000000000" pitchFamily="2" charset="0"/>
                <a:ea typeface="Roboto" panose="02000000000000000000" pitchFamily="2" charset="0"/>
                <a:cs typeface="Roboto" panose="02000000000000000000" pitchFamily="2" charset="0"/>
              </a:rPr>
              <a:t>της</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αίτησης</a:t>
            </a:r>
            <a:r>
              <a:rPr lang="el-GR" sz="1600" spc="-5" dirty="0">
                <a:latin typeface="Roboto" panose="02000000000000000000" pitchFamily="2" charset="0"/>
                <a:ea typeface="Roboto" panose="02000000000000000000" pitchFamily="2" charset="0"/>
                <a:cs typeface="Roboto" panose="02000000000000000000" pitchFamily="2" charset="0"/>
              </a:rPr>
              <a:t> (αν έχουν συμπληρωθεί παρουσιάζονται με         , ενώ αν λείπουν ορισμένες πληροφορίες ή δεν έχουν τηρηθεί όλοι οι κανόνες με       ).</a:t>
            </a:r>
            <a:endParaRPr lang="en-US" sz="1600" spc="-5" dirty="0">
              <a:latin typeface="Roboto" panose="02000000000000000000" pitchFamily="2" charset="0"/>
              <a:ea typeface="Roboto" panose="02000000000000000000" pitchFamily="2" charset="0"/>
              <a:cs typeface="Roboto" panose="02000000000000000000" pitchFamily="2" charset="0"/>
            </a:endParaRPr>
          </a:p>
          <a:p>
            <a:pPr marL="469900" indent="-457200">
              <a:lnSpc>
                <a:spcPct val="100000"/>
              </a:lnSpc>
              <a:spcBef>
                <a:spcPts val="490"/>
              </a:spcBef>
              <a:buAutoNum type="arabicPeriod"/>
              <a:tabLst>
                <a:tab pos="469265" algn="l"/>
                <a:tab pos="469900" algn="l"/>
              </a:tabLst>
            </a:pPr>
            <a:r>
              <a:rPr lang="el-GR" sz="1600" b="1" spc="-5" dirty="0">
                <a:latin typeface="Roboto" panose="02000000000000000000" pitchFamily="2" charset="0"/>
                <a:ea typeface="Roboto" panose="02000000000000000000" pitchFamily="2" charset="0"/>
                <a:cs typeface="Roboto" panose="02000000000000000000" pitchFamily="2" charset="0"/>
              </a:rPr>
              <a:t>Οδηγίες</a:t>
            </a:r>
            <a:r>
              <a:rPr lang="en-US" sz="1600" b="1" spc="-5" dirty="0">
                <a:latin typeface="Roboto" panose="02000000000000000000" pitchFamily="2" charset="0"/>
                <a:ea typeface="Roboto" panose="02000000000000000000" pitchFamily="2" charset="0"/>
                <a:cs typeface="Roboto" panose="02000000000000000000" pitchFamily="2" charset="0"/>
              </a:rPr>
              <a:t>, </a:t>
            </a:r>
            <a:r>
              <a:rPr lang="el-GR" sz="1600" b="1" spc="-5" dirty="0">
                <a:latin typeface="Roboto" panose="02000000000000000000" pitchFamily="2" charset="0"/>
                <a:ea typeface="Roboto" panose="02000000000000000000" pitchFamily="2" charset="0"/>
                <a:cs typeface="Roboto" panose="02000000000000000000" pitchFamily="2" charset="0"/>
              </a:rPr>
              <a:t>Ημέρες που απομένουν έως την προθεσμία υποβολής</a:t>
            </a:r>
            <a:r>
              <a:rPr lang="en-US" sz="1600" b="1" spc="-5" dirty="0">
                <a:latin typeface="Roboto" panose="02000000000000000000" pitchFamily="2" charset="0"/>
                <a:ea typeface="Roboto" panose="02000000000000000000" pitchFamily="2" charset="0"/>
                <a:cs typeface="Roboto" panose="02000000000000000000" pitchFamily="2" charset="0"/>
              </a:rPr>
              <a:t>, </a:t>
            </a:r>
            <a:r>
              <a:rPr lang="el-GR" sz="1600" b="1" spc="-5" dirty="0">
                <a:latin typeface="Roboto" panose="02000000000000000000" pitchFamily="2" charset="0"/>
                <a:ea typeface="Roboto" panose="02000000000000000000" pitchFamily="2" charset="0"/>
                <a:cs typeface="Roboto" panose="02000000000000000000" pitchFamily="2" charset="0"/>
              </a:rPr>
              <a:t>Κατάσταση αίτησης και ολοκλήρωσης</a:t>
            </a:r>
            <a:endParaRPr sz="1600" b="1" dirty="0">
              <a:latin typeface="Roboto" panose="02000000000000000000" pitchFamily="2" charset="0"/>
              <a:ea typeface="Roboto" panose="02000000000000000000" pitchFamily="2" charset="0"/>
              <a:cs typeface="Roboto" panose="02000000000000000000" pitchFamily="2" charset="0"/>
            </a:endParaRPr>
          </a:p>
        </p:txBody>
      </p:sp>
      <p:sp>
        <p:nvSpPr>
          <p:cNvPr id="3" name="object 15">
            <a:extLst>
              <a:ext uri="{FF2B5EF4-FFF2-40B4-BE49-F238E27FC236}">
                <a16:creationId xmlns:a16="http://schemas.microsoft.com/office/drawing/2014/main" id="{C13AA9BB-DC83-99E7-B24B-A83A8C6869A7}"/>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27DBE5F9-4FB2-4B1C-FE46-87C0E676203E}"/>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7F3FDFEC-2277-26DD-DC55-6098B72D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747" y="2349027"/>
            <a:ext cx="2379739" cy="3043524"/>
          </a:xfrm>
          <a:prstGeom prst="rect">
            <a:avLst/>
          </a:prstGeom>
        </p:spPr>
      </p:pic>
      <p:sp>
        <p:nvSpPr>
          <p:cNvPr id="13" name="Oval 12">
            <a:extLst>
              <a:ext uri="{FF2B5EF4-FFF2-40B4-BE49-F238E27FC236}">
                <a16:creationId xmlns:a16="http://schemas.microsoft.com/office/drawing/2014/main" id="{F2670A27-6BDA-89B7-2162-44ED57C9FC9F}"/>
              </a:ext>
            </a:extLst>
          </p:cNvPr>
          <p:cNvSpPr/>
          <p:nvPr/>
        </p:nvSpPr>
        <p:spPr>
          <a:xfrm>
            <a:off x="5791200" y="220925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B179A57-A488-24F7-8D07-058C717CD013}"/>
              </a:ext>
            </a:extLst>
          </p:cNvPr>
          <p:cNvSpPr/>
          <p:nvPr/>
        </p:nvSpPr>
        <p:spPr>
          <a:xfrm>
            <a:off x="1958949" y="248362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F5D5DEF-5251-F66B-0453-8F8736727B67}"/>
              </a:ext>
            </a:extLst>
          </p:cNvPr>
          <p:cNvSpPr/>
          <p:nvPr/>
        </p:nvSpPr>
        <p:spPr>
          <a:xfrm>
            <a:off x="8380671" y="2577069"/>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517567DC-9771-9CDC-A9EC-835FA444F960}"/>
              </a:ext>
            </a:extLst>
          </p:cNvPr>
          <p:cNvSpPr/>
          <p:nvPr/>
        </p:nvSpPr>
        <p:spPr>
          <a:xfrm>
            <a:off x="9829800" y="2640081"/>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C5286D-AE32-A374-C20C-3ACD1205B385}"/>
              </a:ext>
            </a:extLst>
          </p:cNvPr>
          <p:cNvSpPr/>
          <p:nvPr/>
        </p:nvSpPr>
        <p:spPr>
          <a:xfrm>
            <a:off x="9619585" y="218951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3E628F3F-03B4-6ED8-7143-6A6892D90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8562" y="4181566"/>
            <a:ext cx="342948" cy="247685"/>
          </a:xfrm>
          <a:prstGeom prst="rect">
            <a:avLst/>
          </a:prstGeom>
        </p:spPr>
      </p:pic>
      <p:pic>
        <p:nvPicPr>
          <p:cNvPr id="23" name="Picture 22">
            <a:extLst>
              <a:ext uri="{FF2B5EF4-FFF2-40B4-BE49-F238E27FC236}">
                <a16:creationId xmlns:a16="http://schemas.microsoft.com/office/drawing/2014/main" id="{C5856A4A-DA1E-4310-2862-A5D7994B83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2996" y="4458463"/>
            <a:ext cx="285790" cy="209579"/>
          </a:xfrm>
          <a:prstGeom prst="rect">
            <a:avLst/>
          </a:prstGeom>
        </p:spPr>
      </p:pic>
    </p:spTree>
    <p:extLst>
      <p:ext uri="{BB962C8B-B14F-4D97-AF65-F5344CB8AC3E}">
        <p14:creationId xmlns:p14="http://schemas.microsoft.com/office/powerpoint/2010/main" val="3818789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291CC-08F0-3672-EC0E-3278B2E402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59249D4-7438-383A-28DE-E910D01F479F}"/>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39759AE8-C02E-FAF8-59C9-88E4BBBABC23}"/>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BA4098BC-D39F-066A-A143-42E89F7BD67E}"/>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FB00D1A9-B2C0-94F1-AFB2-D5DED4B3959E}"/>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1F42A3E4-19A2-CF3F-1BAD-10E137AA9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C7EAFE7-2123-FD75-8855-AE3B552C0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884101"/>
            <a:ext cx="8269029" cy="3544379"/>
          </a:xfrm>
          <a:prstGeom prst="rect">
            <a:avLst/>
          </a:prstGeom>
        </p:spPr>
      </p:pic>
      <p:sp>
        <p:nvSpPr>
          <p:cNvPr id="13" name="Oval 12">
            <a:extLst>
              <a:ext uri="{FF2B5EF4-FFF2-40B4-BE49-F238E27FC236}">
                <a16:creationId xmlns:a16="http://schemas.microsoft.com/office/drawing/2014/main" id="{53538A6F-DE3C-2E6D-BE1A-203598F76E92}"/>
              </a:ext>
            </a:extLst>
          </p:cNvPr>
          <p:cNvSpPr/>
          <p:nvPr/>
        </p:nvSpPr>
        <p:spPr>
          <a:xfrm>
            <a:off x="3765614" y="3593300"/>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7CF7ECD-65DA-717C-A374-FE50AB704CE4}"/>
              </a:ext>
            </a:extLst>
          </p:cNvPr>
          <p:cNvSpPr/>
          <p:nvPr/>
        </p:nvSpPr>
        <p:spPr>
          <a:xfrm>
            <a:off x="7838686" y="362858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BACCBF6-8920-5C5E-259A-33854533F1D1}"/>
              </a:ext>
            </a:extLst>
          </p:cNvPr>
          <p:cNvSpPr txBox="1"/>
          <p:nvPr/>
        </p:nvSpPr>
        <p:spPr>
          <a:xfrm>
            <a:off x="9107863" y="2597707"/>
            <a:ext cx="2778702" cy="2246128"/>
          </a:xfrm>
          <a:prstGeom prst="rect">
            <a:avLst/>
          </a:prstGeom>
          <a:noFill/>
          <a:ln>
            <a:noFill/>
          </a:ln>
        </p:spPr>
        <p:txBody>
          <a:bodyPr wrap="square">
            <a:spAutoFit/>
          </a:bodyPr>
          <a:lstStyle/>
          <a:p>
            <a:pPr marL="12700">
              <a:lnSpc>
                <a:spcPct val="100000"/>
              </a:lnSpc>
              <a:spcBef>
                <a:spcPts val="1000"/>
              </a:spcBef>
            </a:pPr>
            <a:r>
              <a:rPr lang="el-GR" sz="1600" b="1" spc="-75" dirty="0">
                <a:latin typeface="Roboto" panose="02000000000000000000" pitchFamily="2" charset="0"/>
                <a:ea typeface="Roboto" panose="02000000000000000000" pitchFamily="2" charset="0"/>
                <a:cs typeface="Roboto" panose="02000000000000000000" pitchFamily="2" charset="0"/>
              </a:rPr>
              <a:t>Καταχ</a:t>
            </a:r>
            <a:r>
              <a:rPr lang="el-GR" sz="1600" b="1" spc="-80" dirty="0">
                <a:latin typeface="Roboto" panose="02000000000000000000" pitchFamily="2" charset="0"/>
                <a:ea typeface="Roboto" panose="02000000000000000000" pitchFamily="2" charset="0"/>
                <a:cs typeface="Roboto" panose="02000000000000000000" pitchFamily="2" charset="0"/>
              </a:rPr>
              <a:t>ω</a:t>
            </a:r>
            <a:r>
              <a:rPr lang="el-GR" sz="1600" b="1" spc="-75" dirty="0">
                <a:latin typeface="Roboto" panose="02000000000000000000" pitchFamily="2" charset="0"/>
                <a:ea typeface="Roboto" panose="02000000000000000000" pitchFamily="2" charset="0"/>
                <a:cs typeface="Roboto" panose="02000000000000000000" pitchFamily="2" charset="0"/>
              </a:rPr>
              <a:t>ρ</a:t>
            </a:r>
            <a:r>
              <a:rPr lang="el-GR" sz="1600" b="1" spc="-80" dirty="0">
                <a:latin typeface="Roboto" panose="02000000000000000000" pitchFamily="2" charset="0"/>
                <a:ea typeface="Roboto" panose="02000000000000000000" pitchFamily="2" charset="0"/>
                <a:cs typeface="Roboto" panose="02000000000000000000" pitchFamily="2" charset="0"/>
              </a:rPr>
              <a:t>εί</a:t>
            </a:r>
            <a:r>
              <a:rPr lang="el-GR" sz="1600" b="1" spc="-75" dirty="0">
                <a:latin typeface="Roboto" panose="02000000000000000000" pitchFamily="2" charset="0"/>
                <a:ea typeface="Roboto" panose="02000000000000000000" pitchFamily="2" charset="0"/>
                <a:cs typeface="Roboto" panose="02000000000000000000" pitchFamily="2" charset="0"/>
              </a:rPr>
              <a:t>τ</a:t>
            </a:r>
            <a:r>
              <a:rPr lang="el-GR" sz="1600" b="1" dirty="0">
                <a:latin typeface="Roboto" panose="02000000000000000000" pitchFamily="2" charset="0"/>
                <a:ea typeface="Roboto" panose="02000000000000000000" pitchFamily="2" charset="0"/>
                <a:cs typeface="Roboto" panose="02000000000000000000" pitchFamily="2" charset="0"/>
              </a:rPr>
              <a:t>ε</a:t>
            </a:r>
            <a:r>
              <a:rPr lang="el-GR" sz="1600" b="1" spc="-100" dirty="0">
                <a:latin typeface="Roboto" panose="02000000000000000000" pitchFamily="2" charset="0"/>
                <a:ea typeface="Roboto" panose="02000000000000000000" pitchFamily="2" charset="0"/>
                <a:cs typeface="Roboto" panose="02000000000000000000" pitchFamily="2" charset="0"/>
              </a:rPr>
              <a:t> </a:t>
            </a:r>
            <a:r>
              <a:rPr lang="el-GR" sz="1600" b="1" spc="-45" dirty="0">
                <a:latin typeface="Roboto" panose="02000000000000000000" pitchFamily="2" charset="0"/>
                <a:ea typeface="Roboto" panose="02000000000000000000" pitchFamily="2" charset="0"/>
                <a:cs typeface="Roboto" panose="02000000000000000000" pitchFamily="2" charset="0"/>
              </a:rPr>
              <a:t>μ</a:t>
            </a:r>
            <a:r>
              <a:rPr lang="el-GR" sz="1600" b="1" spc="-50" dirty="0">
                <a:latin typeface="Roboto" panose="02000000000000000000" pitchFamily="2" charset="0"/>
                <a:ea typeface="Roboto" panose="02000000000000000000" pitchFamily="2" charset="0"/>
                <a:cs typeface="Roboto" panose="02000000000000000000" pitchFamily="2" charset="0"/>
              </a:rPr>
              <a:t>ό</a:t>
            </a:r>
            <a:r>
              <a:rPr lang="el-GR" sz="1600" b="1" spc="-45" dirty="0">
                <a:latin typeface="Roboto" panose="02000000000000000000" pitchFamily="2" charset="0"/>
                <a:ea typeface="Roboto" panose="02000000000000000000" pitchFamily="2" charset="0"/>
                <a:cs typeface="Roboto" panose="02000000000000000000" pitchFamily="2" charset="0"/>
              </a:rPr>
              <a:t>ν</a:t>
            </a:r>
            <a:r>
              <a:rPr lang="el-GR" sz="1600" b="1" spc="-50" dirty="0">
                <a:latin typeface="Roboto" panose="02000000000000000000" pitchFamily="2" charset="0"/>
                <a:ea typeface="Roboto" panose="02000000000000000000" pitchFamily="2" charset="0"/>
                <a:cs typeface="Roboto" panose="02000000000000000000" pitchFamily="2" charset="0"/>
              </a:rPr>
              <a:t>ο</a:t>
            </a:r>
            <a:r>
              <a:rPr lang="el-GR" sz="1600" b="1" dirty="0">
                <a:latin typeface="Roboto" panose="02000000000000000000" pitchFamily="2" charset="0"/>
                <a:ea typeface="Roboto" panose="02000000000000000000" pitchFamily="2" charset="0"/>
                <a:cs typeface="Roboto" panose="02000000000000000000" pitchFamily="2" charset="0"/>
              </a:rPr>
              <a:t>:</a:t>
            </a:r>
            <a:endParaRPr lang="el-GR" sz="1600" dirty="0">
              <a:latin typeface="Roboto" panose="02000000000000000000" pitchFamily="2" charset="0"/>
              <a:ea typeface="Roboto" panose="02000000000000000000" pitchFamily="2" charset="0"/>
              <a:cs typeface="Roboto" panose="02000000000000000000" pitchFamily="2" charset="0"/>
            </a:endParaRPr>
          </a:p>
          <a:p>
            <a:pPr marL="355600" indent="-342900">
              <a:lnSpc>
                <a:spcPct val="100000"/>
              </a:lnSpc>
              <a:spcBef>
                <a:spcPts val="10"/>
              </a:spcBef>
              <a:buAutoNum type="arabicPeriod"/>
              <a:tabLst>
                <a:tab pos="355600" algn="l"/>
              </a:tabLst>
            </a:pPr>
            <a:r>
              <a:rPr lang="en-US" sz="1600" spc="-5" dirty="0">
                <a:latin typeface="Roboto" panose="02000000000000000000" pitchFamily="2" charset="0"/>
                <a:ea typeface="Roboto" panose="02000000000000000000" pitchFamily="2" charset="0"/>
                <a:cs typeface="Roboto" panose="02000000000000000000" pitchFamily="2" charset="0"/>
              </a:rPr>
              <a:t>T</a:t>
            </a:r>
            <a:r>
              <a:rPr lang="el-GR" sz="1600" spc="-5" dirty="0">
                <a:latin typeface="Roboto" panose="02000000000000000000" pitchFamily="2" charset="0"/>
                <a:ea typeface="Roboto" panose="02000000000000000000" pitchFamily="2" charset="0"/>
                <a:cs typeface="Roboto" panose="02000000000000000000" pitchFamily="2" charset="0"/>
              </a:rPr>
              <a:t>ο</a:t>
            </a:r>
            <a:r>
              <a:rPr lang="el-GR" sz="1600" spc="-15" dirty="0">
                <a:latin typeface="Roboto" panose="02000000000000000000" pitchFamily="2" charset="0"/>
                <a:ea typeface="Roboto" panose="02000000000000000000" pitchFamily="2" charset="0"/>
                <a:cs typeface="Roboto" panose="02000000000000000000" pitchFamily="2" charset="0"/>
              </a:rPr>
              <a:t> </a:t>
            </a:r>
            <a:r>
              <a:rPr lang="en-US" sz="1600" spc="-5" dirty="0">
                <a:latin typeface="Roboto" panose="02000000000000000000" pitchFamily="2" charset="0"/>
                <a:ea typeface="Roboto" panose="02000000000000000000" pitchFamily="2" charset="0"/>
                <a:cs typeface="Roboto" panose="02000000000000000000" pitchFamily="2" charset="0"/>
              </a:rPr>
              <a:t>National</a:t>
            </a:r>
            <a:r>
              <a:rPr lang="en-US" sz="1600" spc="-10" dirty="0">
                <a:latin typeface="Roboto" panose="02000000000000000000" pitchFamily="2" charset="0"/>
                <a:ea typeface="Roboto" panose="02000000000000000000" pitchFamily="2" charset="0"/>
                <a:cs typeface="Roboto" panose="02000000000000000000" pitchFamily="2" charset="0"/>
              </a:rPr>
              <a:t> </a:t>
            </a:r>
            <a:r>
              <a:rPr lang="en-US" sz="1600" spc="-5" dirty="0">
                <a:latin typeface="Roboto" panose="02000000000000000000" pitchFamily="2" charset="0"/>
                <a:ea typeface="Roboto" panose="02000000000000000000" pitchFamily="2" charset="0"/>
                <a:cs typeface="Roboto" panose="02000000000000000000" pitchFamily="2" charset="0"/>
              </a:rPr>
              <a:t>Agency:</a:t>
            </a:r>
            <a:r>
              <a:rPr lang="en-US" sz="1600" spc="-10" dirty="0">
                <a:latin typeface="Roboto" panose="02000000000000000000" pitchFamily="2" charset="0"/>
                <a:ea typeface="Roboto" panose="02000000000000000000" pitchFamily="2" charset="0"/>
                <a:cs typeface="Roboto" panose="02000000000000000000" pitchFamily="2" charset="0"/>
              </a:rPr>
              <a:t> </a:t>
            </a:r>
            <a:r>
              <a:rPr lang="en-US" sz="1600" spc="-5" dirty="0">
                <a:latin typeface="Roboto" panose="02000000000000000000" pitchFamily="2" charset="0"/>
                <a:ea typeface="Roboto" panose="02000000000000000000" pitchFamily="2" charset="0"/>
                <a:cs typeface="Roboto" panose="02000000000000000000" pitchFamily="2" charset="0"/>
              </a:rPr>
              <a:t>CY01</a:t>
            </a:r>
            <a:endParaRPr lang="en-US" sz="1600" dirty="0">
              <a:latin typeface="Roboto" panose="02000000000000000000" pitchFamily="2" charset="0"/>
              <a:ea typeface="Roboto" panose="02000000000000000000" pitchFamily="2" charset="0"/>
              <a:cs typeface="Roboto" panose="02000000000000000000" pitchFamily="2" charset="0"/>
            </a:endParaRPr>
          </a:p>
          <a:p>
            <a:pPr marL="355600" indent="-342900">
              <a:lnSpc>
                <a:spcPct val="100000"/>
              </a:lnSpc>
              <a:spcBef>
                <a:spcPts val="229"/>
              </a:spcBef>
              <a:buAutoNum type="arabicPeriod"/>
              <a:tabLst>
                <a:tab pos="355600" algn="l"/>
              </a:tabLst>
            </a:pPr>
            <a:r>
              <a:rPr lang="en-US" sz="1600" spc="-5" dirty="0">
                <a:latin typeface="Roboto" panose="02000000000000000000" pitchFamily="2" charset="0"/>
                <a:ea typeface="Roboto" panose="02000000000000000000" pitchFamily="2" charset="0"/>
                <a:cs typeface="Roboto" panose="02000000000000000000" pitchFamily="2" charset="0"/>
              </a:rPr>
              <a:t>Language</a:t>
            </a:r>
            <a:endParaRPr lang="en-US" sz="16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1000"/>
              </a:spcBef>
            </a:pPr>
            <a:r>
              <a:rPr lang="el-GR" sz="1600" b="1" spc="-55" dirty="0">
                <a:latin typeface="Roboto" panose="02000000000000000000" pitchFamily="2" charset="0"/>
                <a:ea typeface="Roboto" panose="02000000000000000000" pitchFamily="2" charset="0"/>
                <a:cs typeface="Roboto" panose="02000000000000000000" pitchFamily="2" charset="0"/>
              </a:rPr>
              <a:t>Σ</a:t>
            </a:r>
            <a:r>
              <a:rPr lang="el-GR" sz="1600" b="1" spc="-50" dirty="0">
                <a:latin typeface="Roboto" panose="02000000000000000000" pitchFamily="2" charset="0"/>
                <a:ea typeface="Roboto" panose="02000000000000000000" pitchFamily="2" charset="0"/>
                <a:cs typeface="Roboto" panose="02000000000000000000" pitchFamily="2" charset="0"/>
              </a:rPr>
              <a:t>υμπ</a:t>
            </a:r>
            <a:r>
              <a:rPr lang="el-GR" sz="1600" b="1" spc="-60" dirty="0">
                <a:latin typeface="Roboto" panose="02000000000000000000" pitchFamily="2" charset="0"/>
                <a:ea typeface="Roboto" panose="02000000000000000000" pitchFamily="2" charset="0"/>
                <a:cs typeface="Roboto" panose="02000000000000000000" pitchFamily="2" charset="0"/>
              </a:rPr>
              <a:t>λ</a:t>
            </a:r>
            <a:r>
              <a:rPr lang="el-GR" sz="1600" b="1" spc="-50" dirty="0">
                <a:latin typeface="Roboto" panose="02000000000000000000" pitchFamily="2" charset="0"/>
                <a:ea typeface="Roboto" panose="02000000000000000000" pitchFamily="2" charset="0"/>
                <a:cs typeface="Roboto" panose="02000000000000000000" pitchFamily="2" charset="0"/>
              </a:rPr>
              <a:t>η</a:t>
            </a:r>
            <a:r>
              <a:rPr lang="el-GR" sz="1600" b="1" spc="-55" dirty="0">
                <a:latin typeface="Roboto" panose="02000000000000000000" pitchFamily="2" charset="0"/>
                <a:ea typeface="Roboto" panose="02000000000000000000" pitchFamily="2" charset="0"/>
                <a:cs typeface="Roboto" panose="02000000000000000000" pitchFamily="2" charset="0"/>
              </a:rPr>
              <a:t>ρώ</a:t>
            </a:r>
            <a:r>
              <a:rPr lang="el-GR" sz="1600" b="1" spc="-50" dirty="0">
                <a:latin typeface="Roboto" panose="02000000000000000000" pitchFamily="2" charset="0"/>
                <a:ea typeface="Roboto" panose="02000000000000000000" pitchFamily="2" charset="0"/>
                <a:cs typeface="Roboto" panose="02000000000000000000" pitchFamily="2" charset="0"/>
              </a:rPr>
              <a:t>ν</a:t>
            </a:r>
            <a:r>
              <a:rPr lang="el-GR" sz="1600" b="1" spc="-55" dirty="0">
                <a:latin typeface="Roboto" panose="02000000000000000000" pitchFamily="2" charset="0"/>
                <a:ea typeface="Roboto" panose="02000000000000000000" pitchFamily="2" charset="0"/>
                <a:cs typeface="Roboto" panose="02000000000000000000" pitchFamily="2" charset="0"/>
              </a:rPr>
              <a:t>ο</a:t>
            </a:r>
            <a:r>
              <a:rPr lang="el-GR" sz="1600" b="1" spc="-50" dirty="0">
                <a:latin typeface="Roboto" panose="02000000000000000000" pitchFamily="2" charset="0"/>
                <a:ea typeface="Roboto" panose="02000000000000000000" pitchFamily="2" charset="0"/>
                <a:cs typeface="Roboto" panose="02000000000000000000" pitchFamily="2" charset="0"/>
              </a:rPr>
              <a:t>ντ</a:t>
            </a:r>
            <a:r>
              <a:rPr lang="el-GR" sz="1600" b="1" spc="-55" dirty="0">
                <a:latin typeface="Roboto" panose="02000000000000000000" pitchFamily="2" charset="0"/>
                <a:ea typeface="Roboto" panose="02000000000000000000" pitchFamily="2" charset="0"/>
                <a:cs typeface="Roboto" panose="02000000000000000000" pitchFamily="2" charset="0"/>
              </a:rPr>
              <a:t>α</a:t>
            </a:r>
            <a:r>
              <a:rPr lang="el-GR" sz="1600" b="1" dirty="0">
                <a:latin typeface="Roboto" panose="02000000000000000000" pitchFamily="2" charset="0"/>
                <a:ea typeface="Roboto" panose="02000000000000000000" pitchFamily="2" charset="0"/>
                <a:cs typeface="Roboto" panose="02000000000000000000" pitchFamily="2" charset="0"/>
              </a:rPr>
              <a:t>ι</a:t>
            </a:r>
            <a:r>
              <a:rPr lang="el-GR" sz="1600" b="1" spc="-95" dirty="0">
                <a:latin typeface="Roboto" panose="02000000000000000000" pitchFamily="2" charset="0"/>
                <a:ea typeface="Roboto" panose="02000000000000000000" pitchFamily="2" charset="0"/>
                <a:cs typeface="Roboto" panose="02000000000000000000" pitchFamily="2" charset="0"/>
              </a:rPr>
              <a:t> </a:t>
            </a:r>
            <a:r>
              <a:rPr lang="el-GR" sz="1600" b="1" spc="-55" dirty="0">
                <a:latin typeface="Roboto" panose="02000000000000000000" pitchFamily="2" charset="0"/>
                <a:ea typeface="Roboto" panose="02000000000000000000" pitchFamily="2" charset="0"/>
                <a:cs typeface="Roboto" panose="02000000000000000000" pitchFamily="2" charset="0"/>
              </a:rPr>
              <a:t>α</a:t>
            </a:r>
            <a:r>
              <a:rPr lang="el-GR" sz="1600" b="1" spc="-50" dirty="0">
                <a:latin typeface="Roboto" panose="02000000000000000000" pitchFamily="2" charset="0"/>
                <a:ea typeface="Roboto" panose="02000000000000000000" pitchFamily="2" charset="0"/>
                <a:cs typeface="Roboto" panose="02000000000000000000" pitchFamily="2" charset="0"/>
              </a:rPr>
              <a:t>υτ</a:t>
            </a:r>
            <a:r>
              <a:rPr lang="el-GR" sz="1600" b="1" spc="-55" dirty="0">
                <a:latin typeface="Roboto" panose="02000000000000000000" pitchFamily="2" charset="0"/>
                <a:ea typeface="Roboto" panose="02000000000000000000" pitchFamily="2" charset="0"/>
                <a:cs typeface="Roboto" panose="02000000000000000000" pitchFamily="2" charset="0"/>
              </a:rPr>
              <a:t>ό</a:t>
            </a:r>
            <a:r>
              <a:rPr lang="el-GR" sz="1600" b="1" spc="-50" dirty="0">
                <a:latin typeface="Roboto" panose="02000000000000000000" pitchFamily="2" charset="0"/>
                <a:ea typeface="Roboto" panose="02000000000000000000" pitchFamily="2" charset="0"/>
                <a:cs typeface="Roboto" panose="02000000000000000000" pitchFamily="2" charset="0"/>
              </a:rPr>
              <a:t>μ</a:t>
            </a:r>
            <a:r>
              <a:rPr lang="el-GR" sz="1600" b="1" spc="-55" dirty="0">
                <a:latin typeface="Roboto" panose="02000000000000000000" pitchFamily="2" charset="0"/>
                <a:ea typeface="Roboto" panose="02000000000000000000" pitchFamily="2" charset="0"/>
                <a:cs typeface="Roboto" panose="02000000000000000000" pitchFamily="2" charset="0"/>
              </a:rPr>
              <a:t>α</a:t>
            </a:r>
            <a:r>
              <a:rPr lang="el-GR" sz="1600" b="1" spc="-50" dirty="0">
                <a:latin typeface="Roboto" panose="02000000000000000000" pitchFamily="2" charset="0"/>
                <a:ea typeface="Roboto" panose="02000000000000000000" pitchFamily="2" charset="0"/>
                <a:cs typeface="Roboto" panose="02000000000000000000" pitchFamily="2" charset="0"/>
              </a:rPr>
              <a:t>τ</a:t>
            </a:r>
            <a:r>
              <a:rPr lang="el-GR" sz="1600" b="1" dirty="0">
                <a:latin typeface="Roboto" panose="02000000000000000000" pitchFamily="2" charset="0"/>
                <a:ea typeface="Roboto" panose="02000000000000000000" pitchFamily="2" charset="0"/>
                <a:cs typeface="Roboto" panose="02000000000000000000" pitchFamily="2" charset="0"/>
              </a:rPr>
              <a:t>α</a:t>
            </a:r>
            <a:r>
              <a:rPr lang="en-US" sz="1600" b="1" dirty="0">
                <a:latin typeface="Roboto" panose="02000000000000000000" pitchFamily="2" charset="0"/>
                <a:ea typeface="Roboto" panose="02000000000000000000" pitchFamily="2" charset="0"/>
                <a:cs typeface="Roboto" panose="02000000000000000000" pitchFamily="2" charset="0"/>
              </a:rPr>
              <a:t>:</a:t>
            </a:r>
            <a:endParaRPr lang="el-GR" sz="1600" dirty="0">
              <a:latin typeface="Roboto" panose="02000000000000000000" pitchFamily="2" charset="0"/>
              <a:ea typeface="Roboto" panose="02000000000000000000" pitchFamily="2" charset="0"/>
              <a:cs typeface="Roboto" panose="02000000000000000000" pitchFamily="2" charset="0"/>
            </a:endParaRPr>
          </a:p>
          <a:p>
            <a:pPr marL="12065">
              <a:lnSpc>
                <a:spcPct val="100000"/>
              </a:lnSpc>
              <a:spcBef>
                <a:spcPts val="10"/>
              </a:spcBef>
              <a:tabLst>
                <a:tab pos="293370" algn="l"/>
              </a:tabLst>
            </a:pPr>
            <a:r>
              <a:rPr lang="en-US" sz="1600" spc="-5" dirty="0">
                <a:latin typeface="Roboto" panose="02000000000000000000" pitchFamily="2" charset="0"/>
                <a:ea typeface="Roboto" panose="02000000000000000000" pitchFamily="2" charset="0"/>
                <a:cs typeface="Roboto" panose="02000000000000000000" pitchFamily="2" charset="0"/>
              </a:rPr>
              <a:t>- Project</a:t>
            </a:r>
            <a:r>
              <a:rPr lang="en-US" sz="1600" spc="-15" dirty="0">
                <a:latin typeface="Roboto" panose="02000000000000000000" pitchFamily="2" charset="0"/>
                <a:ea typeface="Roboto" panose="02000000000000000000" pitchFamily="2" charset="0"/>
                <a:cs typeface="Roboto" panose="02000000000000000000" pitchFamily="2" charset="0"/>
              </a:rPr>
              <a:t> </a:t>
            </a:r>
            <a:r>
              <a:rPr lang="en-US" sz="1600" dirty="0">
                <a:latin typeface="Roboto" panose="02000000000000000000" pitchFamily="2" charset="0"/>
                <a:ea typeface="Roboto" panose="02000000000000000000" pitchFamily="2" charset="0"/>
                <a:cs typeface="Roboto" panose="02000000000000000000" pitchFamily="2" charset="0"/>
              </a:rPr>
              <a:t>Start</a:t>
            </a:r>
            <a:r>
              <a:rPr lang="en-US" sz="1600" spc="-30" dirty="0">
                <a:latin typeface="Roboto" panose="02000000000000000000" pitchFamily="2" charset="0"/>
                <a:ea typeface="Roboto" panose="02000000000000000000" pitchFamily="2" charset="0"/>
                <a:cs typeface="Roboto" panose="02000000000000000000" pitchFamily="2" charset="0"/>
              </a:rPr>
              <a:t> </a:t>
            </a:r>
            <a:r>
              <a:rPr lang="en-US" sz="1600" spc="-5" dirty="0">
                <a:latin typeface="Roboto" panose="02000000000000000000" pitchFamily="2" charset="0"/>
                <a:ea typeface="Roboto" panose="02000000000000000000" pitchFamily="2" charset="0"/>
                <a:cs typeface="Roboto" panose="02000000000000000000" pitchFamily="2" charset="0"/>
              </a:rPr>
              <a:t>date</a:t>
            </a:r>
            <a:endParaRPr lang="en-US" sz="1600" dirty="0">
              <a:latin typeface="Roboto" panose="02000000000000000000" pitchFamily="2" charset="0"/>
              <a:ea typeface="Roboto" panose="02000000000000000000" pitchFamily="2" charset="0"/>
              <a:cs typeface="Roboto" panose="02000000000000000000" pitchFamily="2" charset="0"/>
            </a:endParaRPr>
          </a:p>
          <a:p>
            <a:pPr marL="12065">
              <a:lnSpc>
                <a:spcPts val="2120"/>
              </a:lnSpc>
              <a:tabLst>
                <a:tab pos="293370" algn="l"/>
              </a:tabLst>
            </a:pPr>
            <a:r>
              <a:rPr lang="en-US" sz="1600" spc="-5" dirty="0">
                <a:latin typeface="Roboto" panose="02000000000000000000" pitchFamily="2" charset="0"/>
                <a:ea typeface="Roboto" panose="02000000000000000000" pitchFamily="2" charset="0"/>
                <a:cs typeface="Roboto" panose="02000000000000000000" pitchFamily="2" charset="0"/>
              </a:rPr>
              <a:t>- Project total </a:t>
            </a:r>
            <a:r>
              <a:rPr lang="en-US" sz="1600" spc="-10" dirty="0">
                <a:latin typeface="Roboto" panose="02000000000000000000" pitchFamily="2" charset="0"/>
                <a:ea typeface="Roboto" panose="02000000000000000000" pitchFamily="2" charset="0"/>
                <a:cs typeface="Roboto" panose="02000000000000000000" pitchFamily="2" charset="0"/>
              </a:rPr>
              <a:t>duration</a:t>
            </a:r>
            <a:endParaRPr lang="en-US" sz="1600" dirty="0">
              <a:latin typeface="Roboto" panose="02000000000000000000" pitchFamily="2" charset="0"/>
              <a:ea typeface="Roboto" panose="02000000000000000000" pitchFamily="2" charset="0"/>
              <a:cs typeface="Roboto" panose="02000000000000000000" pitchFamily="2" charset="0"/>
            </a:endParaRPr>
          </a:p>
          <a:p>
            <a:pPr marL="12700">
              <a:lnSpc>
                <a:spcPts val="2120"/>
              </a:lnSpc>
              <a:tabLst>
                <a:tab pos="294640" algn="l"/>
              </a:tabLst>
            </a:pPr>
            <a:r>
              <a:rPr lang="en-US" sz="1600" spc="-5" dirty="0">
                <a:latin typeface="Roboto" panose="02000000000000000000" pitchFamily="2" charset="0"/>
                <a:ea typeface="Roboto" panose="02000000000000000000" pitchFamily="2" charset="0"/>
                <a:cs typeface="Roboto" panose="02000000000000000000" pitchFamily="2" charset="0"/>
              </a:rPr>
              <a:t>- Project</a:t>
            </a:r>
            <a:r>
              <a:rPr lang="en-US" sz="1600" spc="-15" dirty="0">
                <a:latin typeface="Roboto" panose="02000000000000000000" pitchFamily="2" charset="0"/>
                <a:ea typeface="Roboto" panose="02000000000000000000" pitchFamily="2" charset="0"/>
                <a:cs typeface="Roboto" panose="02000000000000000000" pitchFamily="2" charset="0"/>
              </a:rPr>
              <a:t> </a:t>
            </a:r>
            <a:r>
              <a:rPr lang="en-US" sz="1600" dirty="0">
                <a:latin typeface="Roboto" panose="02000000000000000000" pitchFamily="2" charset="0"/>
                <a:ea typeface="Roboto" panose="02000000000000000000" pitchFamily="2" charset="0"/>
                <a:cs typeface="Roboto" panose="02000000000000000000" pitchFamily="2" charset="0"/>
              </a:rPr>
              <a:t>end</a:t>
            </a:r>
            <a:r>
              <a:rPr lang="en-US" sz="1600" spc="-20" dirty="0">
                <a:latin typeface="Roboto" panose="02000000000000000000" pitchFamily="2" charset="0"/>
                <a:ea typeface="Roboto" panose="02000000000000000000" pitchFamily="2" charset="0"/>
                <a:cs typeface="Roboto" panose="02000000000000000000" pitchFamily="2" charset="0"/>
              </a:rPr>
              <a:t> </a:t>
            </a:r>
            <a:r>
              <a:rPr lang="en-US" sz="1600" spc="-5" dirty="0">
                <a:latin typeface="Roboto" panose="02000000000000000000" pitchFamily="2" charset="0"/>
                <a:ea typeface="Roboto" panose="02000000000000000000" pitchFamily="2" charset="0"/>
                <a:cs typeface="Roboto" panose="02000000000000000000" pitchFamily="2" charset="0"/>
              </a:rPr>
              <a:t>date</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11" name="Title 1">
            <a:extLst>
              <a:ext uri="{FF2B5EF4-FFF2-40B4-BE49-F238E27FC236}">
                <a16:creationId xmlns:a16="http://schemas.microsoft.com/office/drawing/2014/main" id="{4143D34B-47D3-C802-420A-71E0E47A6CF0}"/>
              </a:ext>
            </a:extLst>
          </p:cNvPr>
          <p:cNvSpPr txBox="1">
            <a:spLocks/>
          </p:cNvSpPr>
          <p:nvPr/>
        </p:nvSpPr>
        <p:spPr>
          <a:xfrm>
            <a:off x="1095854" y="943591"/>
            <a:ext cx="4744231"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solidFill>
                  <a:srgbClr val="16A3B4"/>
                </a:solidFill>
                <a:latin typeface="Roboto" panose="02000000000000000000" pitchFamily="2" charset="0"/>
                <a:ea typeface="Roboto" panose="02000000000000000000" pitchFamily="2" charset="0"/>
              </a:rPr>
              <a:t>Αίτηση ΚΑ131</a:t>
            </a:r>
            <a:r>
              <a:rPr lang="en-US" sz="2600" b="1" dirty="0">
                <a:solidFill>
                  <a:srgbClr val="16A3B4"/>
                </a:solidFill>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 Context</a:t>
            </a:r>
            <a:endParaRPr lang="en-CY" sz="2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44250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B9DEB-5386-F3CD-172A-6C83A5436D4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A5B648C-E975-BC3B-E9C2-F720B8F16E74}"/>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D6B30282-2FDA-3417-FE28-030836F8903F}"/>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F6670D53-97E8-8B91-AD57-1FD5EF43905D}"/>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D7A3E42B-DA08-F190-7C72-F274962C39DE}"/>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200B3C74-2DC4-17AE-0E33-E4AF37682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6" y="0"/>
            <a:ext cx="12192000" cy="6858000"/>
          </a:xfrm>
          <a:prstGeom prst="rect">
            <a:avLst/>
          </a:prstGeom>
        </p:spPr>
      </p:pic>
      <p:sp>
        <p:nvSpPr>
          <p:cNvPr id="11" name="Title 1">
            <a:extLst>
              <a:ext uri="{FF2B5EF4-FFF2-40B4-BE49-F238E27FC236}">
                <a16:creationId xmlns:a16="http://schemas.microsoft.com/office/drawing/2014/main" id="{FC7D421A-12D3-B07B-E0FB-74BD9F8F63C7}"/>
              </a:ext>
            </a:extLst>
          </p:cNvPr>
          <p:cNvSpPr txBox="1">
            <a:spLocks/>
          </p:cNvSpPr>
          <p:nvPr/>
        </p:nvSpPr>
        <p:spPr>
          <a:xfrm>
            <a:off x="1095854" y="943591"/>
            <a:ext cx="81243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a:t>
            </a:r>
            <a:r>
              <a:rPr lang="en-US" sz="2600" b="1" dirty="0">
                <a:latin typeface="Roboto" panose="02000000000000000000" pitchFamily="2" charset="0"/>
                <a:ea typeface="Roboto" panose="02000000000000000000" pitchFamily="2" charset="0"/>
              </a:rPr>
              <a:t> - Participating Organizations &amp; </a:t>
            </a:r>
          </a:p>
          <a:p>
            <a:r>
              <a:rPr lang="el-GR" sz="2600" b="1" dirty="0">
                <a:latin typeface="Roboto" panose="02000000000000000000" pitchFamily="2" charset="0"/>
                <a:ea typeface="Roboto" panose="02000000000000000000" pitchFamily="2" charset="0"/>
              </a:rPr>
              <a:t>Αίτηση </a:t>
            </a:r>
            <a:r>
              <a:rPr lang="en-US" sz="2600" b="1" dirty="0">
                <a:latin typeface="Roboto" panose="02000000000000000000" pitchFamily="2" charset="0"/>
                <a:ea typeface="Roboto" panose="02000000000000000000" pitchFamily="2" charset="0"/>
              </a:rPr>
              <a:t>KA171 – Applicant Organization</a:t>
            </a:r>
            <a:r>
              <a:rPr lang="el-GR" sz="2600" b="1" dirty="0">
                <a:latin typeface="Roboto" panose="02000000000000000000" pitchFamily="2" charset="0"/>
                <a:ea typeface="Roboto" panose="02000000000000000000" pitchFamily="2" charset="0"/>
              </a:rPr>
              <a:t> (1/4)</a:t>
            </a:r>
            <a:r>
              <a:rPr lang="en-US" sz="2600" b="1" dirty="0">
                <a:latin typeface="Roboto" panose="02000000000000000000" pitchFamily="2" charset="0"/>
                <a:ea typeface="Roboto" panose="02000000000000000000" pitchFamily="2" charset="0"/>
              </a:rPr>
              <a:t> </a:t>
            </a:r>
            <a:endParaRPr lang="en-CY" sz="2600" b="1" dirty="0">
              <a:latin typeface="Roboto" panose="02000000000000000000" pitchFamily="2" charset="0"/>
              <a:ea typeface="Roboto" panose="02000000000000000000" pitchFamily="2" charset="0"/>
            </a:endParaRPr>
          </a:p>
        </p:txBody>
      </p:sp>
      <p:sp>
        <p:nvSpPr>
          <p:cNvPr id="2" name="object 9">
            <a:extLst>
              <a:ext uri="{FF2B5EF4-FFF2-40B4-BE49-F238E27FC236}">
                <a16:creationId xmlns:a16="http://schemas.microsoft.com/office/drawing/2014/main" id="{D976175D-EC3F-B726-D5A4-C9243D2D59C9}"/>
              </a:ext>
            </a:extLst>
          </p:cNvPr>
          <p:cNvSpPr txBox="1"/>
          <p:nvPr/>
        </p:nvSpPr>
        <p:spPr>
          <a:xfrm>
            <a:off x="8763000" y="2404555"/>
            <a:ext cx="2625934" cy="2309287"/>
          </a:xfrm>
          <a:prstGeom prst="rect">
            <a:avLst/>
          </a:prstGeom>
          <a:ln>
            <a:noFill/>
          </a:ln>
        </p:spPr>
        <p:txBody>
          <a:bodyPr vert="horz" wrap="square" lIns="0" tIns="136525" rIns="0" bIns="0" rtlCol="0">
            <a:spAutoFit/>
          </a:bodyPr>
          <a:lstStyle/>
          <a:p>
            <a:pPr marL="12700" marR="5080">
              <a:lnSpc>
                <a:spcPct val="106700"/>
              </a:lnSpc>
              <a:spcBef>
                <a:spcPts val="780"/>
              </a:spcBef>
              <a:tabLst>
                <a:tab pos="355600" algn="l"/>
              </a:tabLst>
            </a:pPr>
            <a:r>
              <a:rPr lang="en-US" sz="1600" b="1" dirty="0">
                <a:latin typeface="Roboto" panose="02000000000000000000" pitchFamily="2" charset="0"/>
                <a:ea typeface="Roboto" panose="02000000000000000000" pitchFamily="2" charset="0"/>
                <a:cs typeface="Roboto" panose="02000000000000000000" pitchFamily="2" charset="0"/>
              </a:rPr>
              <a:t>1. Organization ID: </a:t>
            </a:r>
            <a:r>
              <a:rPr sz="1600" dirty="0">
                <a:latin typeface="Roboto" panose="02000000000000000000" pitchFamily="2" charset="0"/>
                <a:ea typeface="Roboto" panose="02000000000000000000" pitchFamily="2" charset="0"/>
                <a:cs typeface="Roboto" panose="02000000000000000000" pitchFamily="2" charset="0"/>
              </a:rPr>
              <a:t>Καταχ</a:t>
            </a:r>
            <a:r>
              <a:rPr lang="el-GR" sz="1600" dirty="0" err="1">
                <a:latin typeface="Roboto" panose="02000000000000000000" pitchFamily="2" charset="0"/>
                <a:ea typeface="Roboto" panose="02000000000000000000" pitchFamily="2" charset="0"/>
                <a:cs typeface="Roboto" panose="02000000000000000000" pitchFamily="2" charset="0"/>
              </a:rPr>
              <a:t>ωρείτε</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OID</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του</a:t>
            </a:r>
            <a:r>
              <a:rPr sz="1600" dirty="0">
                <a:latin typeface="Roboto" panose="02000000000000000000" pitchFamily="2" charset="0"/>
                <a:ea typeface="Roboto" panose="02000000000000000000" pitchFamily="2" charset="0"/>
                <a:cs typeface="Roboto" panose="02000000000000000000" pitchFamily="2" charset="0"/>
              </a:rPr>
              <a:t> ιδρύματος σας</a:t>
            </a:r>
            <a:r>
              <a:rPr sz="1600" spc="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που</a:t>
            </a:r>
            <a:r>
              <a:rPr sz="1600" spc="-1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είναι</a:t>
            </a:r>
            <a:r>
              <a:rPr sz="1600" spc="1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συνδεδεμένο με</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 </a:t>
            </a:r>
            <a:r>
              <a:rPr sz="1600" spc="-62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ECHE</a:t>
            </a:r>
            <a:r>
              <a:rPr lang="en-US" sz="1600" dirty="0">
                <a:latin typeface="Roboto" panose="02000000000000000000" pitchFamily="2" charset="0"/>
                <a:ea typeface="Roboto" panose="02000000000000000000" pitchFamily="2" charset="0"/>
                <a:cs typeface="Roboto" panose="02000000000000000000" pitchFamily="2" charset="0"/>
              </a:rPr>
              <a:t>.</a:t>
            </a:r>
          </a:p>
          <a:p>
            <a:pPr marL="12700" marR="5080">
              <a:lnSpc>
                <a:spcPct val="106700"/>
              </a:lnSpc>
              <a:spcBef>
                <a:spcPts val="780"/>
              </a:spcBef>
              <a:tabLst>
                <a:tab pos="355600" algn="l"/>
              </a:tabLst>
            </a:pPr>
            <a:endParaRPr sz="16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60"/>
              </a:spcBef>
              <a:tabLst>
                <a:tab pos="355600" algn="l"/>
              </a:tabLst>
            </a:pPr>
            <a:r>
              <a:rPr lang="en-US" sz="1600" b="1" spc="-5" dirty="0">
                <a:latin typeface="Roboto" panose="02000000000000000000" pitchFamily="2" charset="0"/>
                <a:ea typeface="Roboto" panose="02000000000000000000" pitchFamily="2" charset="0"/>
                <a:cs typeface="Roboto" panose="02000000000000000000" pitchFamily="2" charset="0"/>
              </a:rPr>
              <a:t>2. </a:t>
            </a:r>
            <a:r>
              <a:rPr sz="1600" spc="-5" dirty="0" err="1">
                <a:latin typeface="Roboto" panose="02000000000000000000" pitchFamily="2" charset="0"/>
                <a:ea typeface="Roboto" panose="02000000000000000000" pitchFamily="2" charset="0"/>
                <a:cs typeface="Roboto" panose="02000000000000000000" pitchFamily="2" charset="0"/>
              </a:rPr>
              <a:t>Δηλώνετε</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αν</a:t>
            </a:r>
            <a:r>
              <a:rP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θα </a:t>
            </a:r>
            <a:r>
              <a:rPr sz="1600" dirty="0">
                <a:latin typeface="Roboto" panose="02000000000000000000" pitchFamily="2" charset="0"/>
                <a:ea typeface="Roboto" panose="02000000000000000000" pitchFamily="2" charset="0"/>
                <a:cs typeface="Roboto" panose="02000000000000000000" pitchFamily="2" charset="0"/>
              </a:rPr>
              <a:t>υποβ</a:t>
            </a:r>
            <a:r>
              <a:rPr sz="1600" dirty="0" err="1">
                <a:latin typeface="Roboto" panose="02000000000000000000" pitchFamily="2" charset="0"/>
                <a:ea typeface="Roboto" panose="02000000000000000000" pitchFamily="2" charset="0"/>
                <a:cs typeface="Roboto" panose="02000000000000000000" pitchFamily="2" charset="0"/>
              </a:rPr>
              <a:t>άλετε</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a:t>
            </a:r>
            <a:r>
              <a:rPr sz="1600" spc="-5" dirty="0" err="1">
                <a:latin typeface="Roboto" panose="02000000000000000000" pitchFamily="2" charset="0"/>
                <a:ea typeface="Roboto" panose="02000000000000000000" pitchFamily="2" charset="0"/>
                <a:cs typeface="Roboto" panose="02000000000000000000" pitchFamily="2" charset="0"/>
              </a:rPr>
              <a:t>ίτηση</a:t>
            </a:r>
            <a:r>
              <a:rP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ως</a:t>
            </a:r>
            <a:r>
              <a:rPr sz="1600" dirty="0">
                <a:latin typeface="Roboto" panose="02000000000000000000" pitchFamily="2" charset="0"/>
                <a:ea typeface="Roboto" panose="02000000000000000000" pitchFamily="2" charset="0"/>
                <a:cs typeface="Roboto" panose="02000000000000000000" pitchFamily="2" charset="0"/>
              </a:rPr>
              <a:t> </a:t>
            </a:r>
            <a:r>
              <a:rPr sz="1600" dirty="0" err="1">
                <a:latin typeface="Roboto" panose="02000000000000000000" pitchFamily="2" charset="0"/>
                <a:ea typeface="Roboto" panose="02000000000000000000" pitchFamily="2" charset="0"/>
                <a:cs typeface="Roboto" panose="02000000000000000000" pitchFamily="2" charset="0"/>
              </a:rPr>
              <a:t>κοινο</a:t>
            </a:r>
            <a:r>
              <a:rPr sz="1600" dirty="0">
                <a:latin typeface="Roboto" panose="02000000000000000000" pitchFamily="2" charset="0"/>
                <a:ea typeface="Roboto" panose="02000000000000000000" pitchFamily="2" charset="0"/>
                <a:cs typeface="Roboto" panose="02000000000000000000" pitchFamily="2" charset="0"/>
              </a:rPr>
              <a:t>πραξία</a:t>
            </a:r>
            <a:r>
              <a:rPr lang="en-US" sz="1600" dirty="0">
                <a:latin typeface="Roboto" panose="02000000000000000000" pitchFamily="2" charset="0"/>
                <a:ea typeface="Roboto" panose="02000000000000000000" pitchFamily="2" charset="0"/>
                <a:cs typeface="Roboto" panose="02000000000000000000" pitchFamily="2" charset="0"/>
              </a:rPr>
              <a:t>.</a:t>
            </a:r>
            <a:endParaRPr sz="160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D33D681C-88C7-ACFF-8C2C-B031107ED941}"/>
              </a:ext>
            </a:extLst>
          </p:cNvPr>
          <p:cNvPicPr>
            <a:picLocks noChangeAspect="1"/>
          </p:cNvPicPr>
          <p:nvPr/>
        </p:nvPicPr>
        <p:blipFill>
          <a:blip r:embed="rId4">
            <a:extLst>
              <a:ext uri="{28A0092B-C50C-407E-A947-70E740481C1C}">
                <a14:useLocalDpi xmlns:a14="http://schemas.microsoft.com/office/drawing/2010/main" val="0"/>
              </a:ext>
            </a:extLst>
          </a:blip>
          <a:srcRect l="19835" t="4340"/>
          <a:stretch>
            <a:fillRect/>
          </a:stretch>
        </p:blipFill>
        <p:spPr>
          <a:xfrm>
            <a:off x="657586" y="1884100"/>
            <a:ext cx="7841679" cy="3297499"/>
          </a:xfrm>
          <a:prstGeom prst="rect">
            <a:avLst/>
          </a:prstGeom>
        </p:spPr>
      </p:pic>
      <p:sp>
        <p:nvSpPr>
          <p:cNvPr id="13" name="Oval 12">
            <a:extLst>
              <a:ext uri="{FF2B5EF4-FFF2-40B4-BE49-F238E27FC236}">
                <a16:creationId xmlns:a16="http://schemas.microsoft.com/office/drawing/2014/main" id="{9671FF8B-932D-1793-6EEA-B17BBC71CD92}"/>
              </a:ext>
            </a:extLst>
          </p:cNvPr>
          <p:cNvSpPr/>
          <p:nvPr/>
        </p:nvSpPr>
        <p:spPr>
          <a:xfrm>
            <a:off x="1702239" y="398359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C08D2E9-B17B-D880-AA13-07DCD9251602}"/>
              </a:ext>
            </a:extLst>
          </p:cNvPr>
          <p:cNvSpPr/>
          <p:nvPr/>
        </p:nvSpPr>
        <p:spPr>
          <a:xfrm>
            <a:off x="1673000" y="4817600"/>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901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8C8A-36A8-87AE-0764-8DA33A3F093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901A20D-F33D-735A-64D0-C22049F5BDF6}"/>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416C09F7-5D45-731F-9E3A-D9E763C3E947}"/>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262014DE-19FF-E5FC-0271-DF9C226A8251}"/>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C3A7A229-D04D-9395-A459-4D0AC1066719}"/>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1BAA6843-E1D3-AF3E-D09C-1BECF1E10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7D6FB498-524F-432F-12DE-2856B2DD718B}"/>
              </a:ext>
            </a:extLst>
          </p:cNvPr>
          <p:cNvSpPr/>
          <p:nvPr/>
        </p:nvSpPr>
        <p:spPr>
          <a:xfrm>
            <a:off x="3765614" y="3593300"/>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2079A46-3A6C-61A3-A9BB-B029AEC6EDCD}"/>
              </a:ext>
            </a:extLst>
          </p:cNvPr>
          <p:cNvSpPr/>
          <p:nvPr/>
        </p:nvSpPr>
        <p:spPr>
          <a:xfrm>
            <a:off x="7838686" y="362858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17529379-01B1-61E7-6518-200987DB1E07}"/>
              </a:ext>
            </a:extLst>
          </p:cNvPr>
          <p:cNvSpPr txBox="1">
            <a:spLocks/>
          </p:cNvSpPr>
          <p:nvPr/>
        </p:nvSpPr>
        <p:spPr>
          <a:xfrm>
            <a:off x="1095854" y="943591"/>
            <a:ext cx="82005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a:t>
            </a:r>
            <a:r>
              <a:rPr lang="en-US" sz="2600" b="1" dirty="0">
                <a:latin typeface="Roboto" panose="02000000000000000000" pitchFamily="2" charset="0"/>
                <a:ea typeface="Roboto" panose="02000000000000000000" pitchFamily="2" charset="0"/>
              </a:rPr>
              <a:t> - Participating Organizations &amp; </a:t>
            </a:r>
          </a:p>
          <a:p>
            <a:r>
              <a:rPr lang="el-GR" sz="2600" b="1" dirty="0">
                <a:latin typeface="Roboto" panose="02000000000000000000" pitchFamily="2" charset="0"/>
                <a:ea typeface="Roboto" panose="02000000000000000000" pitchFamily="2" charset="0"/>
              </a:rPr>
              <a:t>Αίτηση </a:t>
            </a:r>
            <a:r>
              <a:rPr lang="en-US" sz="2600" b="1" dirty="0">
                <a:latin typeface="Roboto" panose="02000000000000000000" pitchFamily="2" charset="0"/>
                <a:ea typeface="Roboto" panose="02000000000000000000" pitchFamily="2" charset="0"/>
              </a:rPr>
              <a:t>KA171 – Applicant Organization</a:t>
            </a:r>
            <a:r>
              <a:rPr lang="el-GR" sz="2600" b="1" dirty="0">
                <a:latin typeface="Roboto" panose="02000000000000000000" pitchFamily="2" charset="0"/>
                <a:ea typeface="Roboto" panose="02000000000000000000" pitchFamily="2" charset="0"/>
              </a:rPr>
              <a:t> (2/4)</a:t>
            </a:r>
            <a:r>
              <a:rPr lang="en-US" sz="2600" b="1" dirty="0">
                <a:latin typeface="Roboto" panose="02000000000000000000" pitchFamily="2" charset="0"/>
                <a:ea typeface="Roboto" panose="02000000000000000000" pitchFamily="2" charset="0"/>
              </a:rPr>
              <a:t> </a:t>
            </a:r>
            <a:endParaRPr lang="en-CY" sz="2600" b="1" dirty="0">
              <a:latin typeface="Roboto" panose="02000000000000000000" pitchFamily="2" charset="0"/>
              <a:ea typeface="Roboto" panose="02000000000000000000" pitchFamily="2" charset="0"/>
            </a:endParaRPr>
          </a:p>
        </p:txBody>
      </p:sp>
      <p:pic>
        <p:nvPicPr>
          <p:cNvPr id="9" name="Picture 8">
            <a:extLst>
              <a:ext uri="{FF2B5EF4-FFF2-40B4-BE49-F238E27FC236}">
                <a16:creationId xmlns:a16="http://schemas.microsoft.com/office/drawing/2014/main" id="{79E2F1B8-07FF-1762-D277-92A232DBF5F8}"/>
              </a:ext>
            </a:extLst>
          </p:cNvPr>
          <p:cNvPicPr>
            <a:picLocks noChangeAspect="1"/>
          </p:cNvPicPr>
          <p:nvPr/>
        </p:nvPicPr>
        <p:blipFill>
          <a:blip r:embed="rId4">
            <a:extLst>
              <a:ext uri="{28A0092B-C50C-407E-A947-70E740481C1C}">
                <a14:useLocalDpi xmlns:a14="http://schemas.microsoft.com/office/drawing/2010/main" val="0"/>
              </a:ext>
            </a:extLst>
          </a:blip>
          <a:srcRect t="2977" r="79797" b="41275"/>
          <a:stretch>
            <a:fillRect/>
          </a:stretch>
        </p:blipFill>
        <p:spPr>
          <a:xfrm>
            <a:off x="505691" y="1881995"/>
            <a:ext cx="1772425" cy="1646676"/>
          </a:xfrm>
          <a:prstGeom prst="rect">
            <a:avLst/>
          </a:prstGeom>
        </p:spPr>
      </p:pic>
      <p:sp>
        <p:nvSpPr>
          <p:cNvPr id="2" name="object 9">
            <a:extLst>
              <a:ext uri="{FF2B5EF4-FFF2-40B4-BE49-F238E27FC236}">
                <a16:creationId xmlns:a16="http://schemas.microsoft.com/office/drawing/2014/main" id="{B1D23019-6B69-4A81-089E-E16B75B910D6}"/>
              </a:ext>
            </a:extLst>
          </p:cNvPr>
          <p:cNvSpPr txBox="1"/>
          <p:nvPr/>
        </p:nvSpPr>
        <p:spPr>
          <a:xfrm>
            <a:off x="1095854" y="4637180"/>
            <a:ext cx="10600846" cy="902170"/>
          </a:xfrm>
          <a:prstGeom prst="rect">
            <a:avLst/>
          </a:prstGeom>
          <a:ln>
            <a:noFill/>
          </a:ln>
        </p:spPr>
        <p:txBody>
          <a:bodyPr vert="horz" wrap="square" lIns="0" tIns="136525" rIns="0" bIns="0" rtlCol="0">
            <a:spAutoFit/>
          </a:bodyPr>
          <a:lstStyle/>
          <a:p>
            <a:pPr marL="12700" marR="988694">
              <a:lnSpc>
                <a:spcPct val="100000"/>
              </a:lnSpc>
              <a:spcBef>
                <a:spcPts val="185"/>
              </a:spcBef>
              <a:tabLst>
                <a:tab pos="355600" algn="l"/>
              </a:tabLst>
            </a:pPr>
            <a:r>
              <a:rPr lang="el-GR" sz="1600" b="1" spc="-5" dirty="0">
                <a:latin typeface="Roboto" panose="02000000000000000000" pitchFamily="2" charset="0"/>
                <a:ea typeface="Roboto" panose="02000000000000000000" pitchFamily="2" charset="0"/>
                <a:cs typeface="Roboto" panose="02000000000000000000" pitchFamily="2" charset="0"/>
              </a:rPr>
              <a:t>3. </a:t>
            </a:r>
            <a:r>
              <a:rPr lang="en-US" sz="1600" b="1" spc="-5" dirty="0">
                <a:latin typeface="Roboto" panose="02000000000000000000" pitchFamily="2" charset="0"/>
                <a:ea typeface="Roboto" panose="02000000000000000000" pitchFamily="2" charset="0"/>
                <a:cs typeface="Roboto" panose="02000000000000000000" pitchFamily="2" charset="0"/>
              </a:rPr>
              <a:t>Profile: </a:t>
            </a:r>
            <a:r>
              <a:rPr sz="1600" spc="-5" dirty="0" err="1">
                <a:latin typeface="Roboto" panose="02000000000000000000" pitchFamily="2" charset="0"/>
                <a:ea typeface="Roboto" panose="02000000000000000000" pitchFamily="2" charset="0"/>
                <a:cs typeface="Roboto" panose="02000000000000000000" pitchFamily="2" charset="0"/>
              </a:rPr>
              <a:t>Στο</a:t>
            </a:r>
            <a:r>
              <a:rPr sz="1600" spc="-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Profile </a:t>
            </a:r>
            <a:r>
              <a:rPr sz="1600" spc="-5" dirty="0">
                <a:latin typeface="Roboto" panose="02000000000000000000" pitchFamily="2" charset="0"/>
                <a:ea typeface="Roboto" panose="02000000000000000000" pitchFamily="2" charset="0"/>
                <a:cs typeface="Roboto" panose="02000000000000000000" pitchFamily="2" charset="0"/>
              </a:rPr>
              <a:t>του</a:t>
            </a:r>
            <a:r>
              <a:rPr sz="1600" spc="-1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οργανισμού</a:t>
            </a:r>
            <a:r>
              <a:rPr sz="1600" spc="-1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θα</a:t>
            </a:r>
            <a:r>
              <a:rPr sz="1600" spc="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πρέπει</a:t>
            </a:r>
            <a:r>
              <a:rPr sz="1600" spc="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να</a:t>
            </a:r>
            <a:r>
              <a:rP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επιβεβαιώσετε/</a:t>
            </a:r>
            <a:r>
              <a:rPr sz="1600" dirty="0" err="1">
                <a:latin typeface="Roboto" panose="02000000000000000000" pitchFamily="2" charset="0"/>
                <a:ea typeface="Roboto" panose="02000000000000000000" pitchFamily="2" charset="0"/>
                <a:cs typeface="Roboto" panose="02000000000000000000" pitchFamily="2" charset="0"/>
              </a:rPr>
              <a:t>δηλώσετε</a:t>
            </a:r>
            <a:r>
              <a:rPr sz="1600" dirty="0">
                <a:latin typeface="Roboto" panose="02000000000000000000" pitchFamily="2" charset="0"/>
                <a:ea typeface="Roboto" panose="02000000000000000000" pitchFamily="2" charset="0"/>
                <a:cs typeface="Roboto" panose="02000000000000000000" pitchFamily="2" charset="0"/>
              </a:rPr>
              <a:t>: </a:t>
            </a:r>
            <a:r>
              <a:rPr lang="el-GR" sz="1600" b="1" dirty="0">
                <a:latin typeface="Roboto" panose="02000000000000000000" pitchFamily="2" charset="0"/>
                <a:ea typeface="Roboto" panose="02000000000000000000" pitchFamily="2" charset="0"/>
                <a:cs typeface="Roboto" panose="02000000000000000000" pitchFamily="2" charset="0"/>
              </a:rPr>
              <a:t>"</a:t>
            </a:r>
            <a:r>
              <a:rPr sz="1600" b="1" spc="-5" dirty="0" err="1">
                <a:latin typeface="Roboto" panose="02000000000000000000" pitchFamily="2" charset="0"/>
                <a:ea typeface="Roboto" panose="02000000000000000000" pitchFamily="2" charset="0"/>
                <a:cs typeface="Roboto" panose="02000000000000000000" pitchFamily="2" charset="0"/>
              </a:rPr>
              <a:t>Τype</a:t>
            </a:r>
            <a:r>
              <a:rPr sz="1600" b="1" spc="25"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of</a:t>
            </a:r>
            <a:r>
              <a:rPr lang="el-GR" sz="1600" b="1"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organization</a:t>
            </a:r>
            <a:r>
              <a:rPr lang="el-GR" sz="1600" b="1" dirty="0">
                <a:latin typeface="Roboto" panose="02000000000000000000" pitchFamily="2" charset="0"/>
                <a:ea typeface="Roboto" panose="02000000000000000000" pitchFamily="2" charset="0"/>
                <a:cs typeface="Roboto" panose="02000000000000000000" pitchFamily="2" charset="0"/>
              </a:rPr>
              <a:t>"</a:t>
            </a:r>
          </a:p>
          <a:p>
            <a:pPr marL="12700" marR="988694">
              <a:lnSpc>
                <a:spcPct val="100000"/>
              </a:lnSpc>
              <a:spcBef>
                <a:spcPts val="185"/>
              </a:spcBef>
              <a:tabLst>
                <a:tab pos="355600" algn="l"/>
              </a:tabLst>
            </a:pPr>
            <a:r>
              <a:rPr lang="el-GR" sz="1600" b="1" spc="-5" dirty="0">
                <a:latin typeface="Roboto" panose="02000000000000000000" pitchFamily="2" charset="0"/>
                <a:ea typeface="Roboto" panose="02000000000000000000" pitchFamily="2" charset="0"/>
                <a:cs typeface="Roboto" panose="02000000000000000000" pitchFamily="2" charset="0"/>
              </a:rPr>
              <a:t>4. </a:t>
            </a:r>
            <a:r>
              <a:rPr sz="1600" b="1" spc="-5" dirty="0">
                <a:latin typeface="Roboto" panose="02000000000000000000" pitchFamily="2" charset="0"/>
                <a:ea typeface="Roboto" panose="02000000000000000000" pitchFamily="2" charset="0"/>
                <a:cs typeface="Roboto" panose="02000000000000000000" pitchFamily="2" charset="0"/>
              </a:rPr>
              <a:t>Erasmus</a:t>
            </a:r>
            <a:r>
              <a:rPr sz="1600" b="1" spc="-10" dirty="0">
                <a:latin typeface="Roboto" panose="02000000000000000000" pitchFamily="2" charset="0"/>
                <a:ea typeface="Roboto" panose="02000000000000000000" pitchFamily="2" charset="0"/>
                <a:cs typeface="Roboto" panose="02000000000000000000" pitchFamily="2" charset="0"/>
              </a:rPr>
              <a:t> Policy</a:t>
            </a:r>
            <a:r>
              <a:rPr sz="1600" b="1" spc="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Statement:</a:t>
            </a:r>
            <a:r>
              <a:rPr sz="1600" b="1"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Δηλώνετε</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a:t>
            </a:r>
            <a:r>
              <a:rPr sz="1600" spc="-1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link</a:t>
            </a:r>
            <a:r>
              <a:rPr sz="1600" spc="-5" dirty="0">
                <a:latin typeface="Roboto" panose="02000000000000000000" pitchFamily="2" charset="0"/>
                <a:ea typeface="Roboto" panose="02000000000000000000" pitchFamily="2" charset="0"/>
                <a:cs typeface="Roboto" panose="02000000000000000000" pitchFamily="2" charset="0"/>
              </a:rPr>
              <a:t> του</a:t>
            </a:r>
            <a:r>
              <a:rPr sz="1600" dirty="0">
                <a:latin typeface="Roboto" panose="02000000000000000000" pitchFamily="2" charset="0"/>
                <a:ea typeface="Roboto" panose="02000000000000000000" pitchFamily="2" charset="0"/>
                <a:cs typeface="Roboto" panose="02000000000000000000" pitchFamily="2" charset="0"/>
              </a:rPr>
              <a:t> website</a:t>
            </a:r>
            <a:r>
              <a:rPr sz="1600" spc="2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όπ</a:t>
            </a:r>
            <a:r>
              <a:rPr sz="1600" dirty="0" err="1">
                <a:latin typeface="Roboto" panose="02000000000000000000" pitchFamily="2" charset="0"/>
                <a:ea typeface="Roboto" panose="02000000000000000000" pitchFamily="2" charset="0"/>
                <a:cs typeface="Roboto" panose="02000000000000000000" pitchFamily="2" charset="0"/>
              </a:rPr>
              <a:t>ου</a:t>
            </a:r>
            <a:r>
              <a:rPr sz="1600" dirty="0">
                <a:latin typeface="Roboto" panose="02000000000000000000" pitchFamily="2" charset="0"/>
                <a:ea typeface="Roboto" panose="02000000000000000000" pitchFamily="2" charset="0"/>
                <a:cs typeface="Roboto" panose="02000000000000000000" pitchFamily="2" charset="0"/>
              </a:rPr>
              <a:t> </a:t>
            </a:r>
            <a:r>
              <a:rPr sz="1600" spc="-615" dirty="0">
                <a:latin typeface="Roboto" panose="02000000000000000000" pitchFamily="2" charset="0"/>
                <a:ea typeface="Roboto" panose="02000000000000000000" pitchFamily="2" charset="0"/>
                <a:cs typeface="Roboto" panose="02000000000000000000" pitchFamily="2" charset="0"/>
              </a:rPr>
              <a:t> </a:t>
            </a:r>
            <a:r>
              <a:rPr sz="1600" dirty="0" err="1">
                <a:latin typeface="Roboto" panose="02000000000000000000" pitchFamily="2" charset="0"/>
                <a:ea typeface="Roboto" panose="02000000000000000000" pitchFamily="2" charset="0"/>
                <a:cs typeface="Roboto" panose="02000000000000000000" pitchFamily="2" charset="0"/>
              </a:rPr>
              <a:t>έχετε</a:t>
            </a:r>
            <a:r>
              <a:rPr lang="el-GR" sz="160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αν</a:t>
            </a:r>
            <a:r>
              <a:rPr lang="el-GR" sz="1600" dirty="0" err="1">
                <a:latin typeface="Roboto" panose="02000000000000000000" pitchFamily="2" charset="0"/>
                <a:ea typeface="Roboto" panose="02000000000000000000" pitchFamily="2" charset="0"/>
                <a:cs typeface="Roboto" panose="02000000000000000000" pitchFamily="2" charset="0"/>
              </a:rPr>
              <a:t>εβάσει</a:t>
            </a:r>
            <a:r>
              <a:rPr lang="el-GR" sz="160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το</a:t>
            </a:r>
            <a:r>
              <a:rPr sz="1600" spc="-5" dirty="0">
                <a:latin typeface="Roboto" panose="02000000000000000000" pitchFamily="2" charset="0"/>
                <a:ea typeface="Roboto" panose="02000000000000000000" pitchFamily="2" charset="0"/>
                <a:cs typeface="Roboto" panose="02000000000000000000" pitchFamily="2" charset="0"/>
              </a:rPr>
              <a:t> Erasmus</a:t>
            </a:r>
            <a:r>
              <a:rPr sz="1600" spc="-10" dirty="0">
                <a:latin typeface="Roboto" panose="02000000000000000000" pitchFamily="2" charset="0"/>
                <a:ea typeface="Roboto" panose="02000000000000000000" pitchFamily="2" charset="0"/>
                <a:cs typeface="Roboto" panose="02000000000000000000" pitchFamily="2" charset="0"/>
              </a:rPr>
              <a:t> Policy</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Statement </a:t>
            </a:r>
            <a:r>
              <a:rPr sz="1600" dirty="0">
                <a:latin typeface="Roboto" panose="02000000000000000000" pitchFamily="2" charset="0"/>
                <a:ea typeface="Roboto" panose="02000000000000000000" pitchFamily="2" charset="0"/>
                <a:cs typeface="Roboto" panose="02000000000000000000" pitchFamily="2" charset="0"/>
              </a:rPr>
              <a:t>(EPS)</a:t>
            </a:r>
          </a:p>
        </p:txBody>
      </p:sp>
      <p:pic>
        <p:nvPicPr>
          <p:cNvPr id="8" name="Picture 7">
            <a:extLst>
              <a:ext uri="{FF2B5EF4-FFF2-40B4-BE49-F238E27FC236}">
                <a16:creationId xmlns:a16="http://schemas.microsoft.com/office/drawing/2014/main" id="{84347646-A778-8FC5-9115-D7D84B1AE1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116" y="1848122"/>
            <a:ext cx="9657575" cy="2766358"/>
          </a:xfrm>
          <a:prstGeom prst="rect">
            <a:avLst/>
          </a:prstGeom>
        </p:spPr>
      </p:pic>
      <p:sp>
        <p:nvSpPr>
          <p:cNvPr id="10" name="Oval 9">
            <a:extLst>
              <a:ext uri="{FF2B5EF4-FFF2-40B4-BE49-F238E27FC236}">
                <a16:creationId xmlns:a16="http://schemas.microsoft.com/office/drawing/2014/main" id="{7D3C772A-D05B-E4EF-7837-E2E662208581}"/>
              </a:ext>
            </a:extLst>
          </p:cNvPr>
          <p:cNvSpPr/>
          <p:nvPr/>
        </p:nvSpPr>
        <p:spPr>
          <a:xfrm>
            <a:off x="6092536" y="395883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solidFill>
                  <a:prstClr val="white"/>
                </a:solidFill>
                <a:latin typeface="Calibri" panose="020F0502020204030204"/>
              </a:rPr>
              <a:t>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3747BDE-C1C2-347B-B347-91E9BB7E677B}"/>
              </a:ext>
            </a:extLst>
          </p:cNvPr>
          <p:cNvSpPr/>
          <p:nvPr/>
        </p:nvSpPr>
        <p:spPr>
          <a:xfrm>
            <a:off x="5105400" y="305261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solidFill>
                  <a:prstClr val="white"/>
                </a:solidFill>
                <a:latin typeface="Calibri" panose="020F0502020204030204"/>
              </a:rPr>
              <a:t>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65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66800" y="990600"/>
            <a:ext cx="6313735" cy="736958"/>
          </a:xfrm>
        </p:spPr>
        <p:txBody>
          <a:bodyPr>
            <a:noAutofit/>
          </a:bodyPr>
          <a:lstStyle/>
          <a:p>
            <a:r>
              <a:rPr lang="el-GR" sz="2600" b="1" dirty="0">
                <a:latin typeface="Roboto" panose="02000000000000000000" pitchFamily="2" charset="0"/>
                <a:ea typeface="Roboto" panose="02000000000000000000" pitchFamily="2" charset="0"/>
              </a:rPr>
              <a:t>Διαθέσιμο Κονδύλι στην ΑΕ για ΚΑ1</a:t>
            </a:r>
            <a:endParaRPr lang="en-CY" sz="2600" b="1" dirty="0">
              <a:latin typeface="Roboto" panose="02000000000000000000" pitchFamily="2" charset="0"/>
              <a:ea typeface="Roboto" panose="02000000000000000000" pitchFamily="2" charset="0"/>
            </a:endParaRPr>
          </a:p>
        </p:txBody>
      </p:sp>
      <p:graphicFrame>
        <p:nvGraphicFramePr>
          <p:cNvPr id="9" name="Diagram 8">
            <a:extLst>
              <a:ext uri="{FF2B5EF4-FFF2-40B4-BE49-F238E27FC236}">
                <a16:creationId xmlns:a16="http://schemas.microsoft.com/office/drawing/2014/main" id="{AA79F16B-C3CA-7994-9975-8DAE793BB248}"/>
              </a:ext>
            </a:extLst>
          </p:cNvPr>
          <p:cNvGraphicFramePr/>
          <p:nvPr>
            <p:extLst>
              <p:ext uri="{D42A27DB-BD31-4B8C-83A1-F6EECF244321}">
                <p14:modId xmlns:p14="http://schemas.microsoft.com/office/powerpoint/2010/main" val="1858058921"/>
              </p:ext>
            </p:extLst>
          </p:nvPr>
        </p:nvGraphicFramePr>
        <p:xfrm>
          <a:off x="2743200" y="1749329"/>
          <a:ext cx="7188511" cy="3810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185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E848-E12A-9A02-AAA5-3FC4F5B3CA7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894ABCD-7480-CC55-406F-C85CD36C9DEA}"/>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E849601F-29A2-1950-B972-B7DB28D6EA2F}"/>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0B3126B7-6A9E-879E-5A73-5D2438DD0C94}"/>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92C3D5F9-D74F-DC9D-F51E-2EE07930642F}"/>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1AE242F5-544F-406E-C5EC-1D2B3E75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 y="0"/>
            <a:ext cx="12192000" cy="6858000"/>
          </a:xfrm>
          <a:prstGeom prst="rect">
            <a:avLst/>
          </a:prstGeom>
        </p:spPr>
      </p:pic>
      <p:sp>
        <p:nvSpPr>
          <p:cNvPr id="11" name="Title 1">
            <a:extLst>
              <a:ext uri="{FF2B5EF4-FFF2-40B4-BE49-F238E27FC236}">
                <a16:creationId xmlns:a16="http://schemas.microsoft.com/office/drawing/2014/main" id="{5596743A-C8BD-0F88-D74D-D00FA9462E53}"/>
              </a:ext>
            </a:extLst>
          </p:cNvPr>
          <p:cNvSpPr txBox="1">
            <a:spLocks/>
          </p:cNvSpPr>
          <p:nvPr/>
        </p:nvSpPr>
        <p:spPr>
          <a:xfrm>
            <a:off x="1095854" y="943591"/>
            <a:ext cx="81243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a:t>
            </a:r>
            <a:r>
              <a:rPr lang="en-US" sz="2600" b="1" dirty="0">
                <a:latin typeface="Roboto" panose="02000000000000000000" pitchFamily="2" charset="0"/>
                <a:ea typeface="Roboto" panose="02000000000000000000" pitchFamily="2" charset="0"/>
              </a:rPr>
              <a:t> - Participating Organizations &amp; </a:t>
            </a:r>
          </a:p>
          <a:p>
            <a:r>
              <a:rPr lang="el-GR" sz="2600" b="1" dirty="0">
                <a:latin typeface="Roboto" panose="02000000000000000000" pitchFamily="2" charset="0"/>
                <a:ea typeface="Roboto" panose="02000000000000000000" pitchFamily="2" charset="0"/>
              </a:rPr>
              <a:t>Αίτηση </a:t>
            </a:r>
            <a:r>
              <a:rPr lang="en-US" sz="2600" b="1" dirty="0">
                <a:latin typeface="Roboto" panose="02000000000000000000" pitchFamily="2" charset="0"/>
                <a:ea typeface="Roboto" panose="02000000000000000000" pitchFamily="2" charset="0"/>
              </a:rPr>
              <a:t>KA171 – Applicant Organization</a:t>
            </a:r>
            <a:r>
              <a:rPr lang="el-GR" sz="2600" b="1" dirty="0">
                <a:latin typeface="Roboto" panose="02000000000000000000" pitchFamily="2" charset="0"/>
                <a:ea typeface="Roboto" panose="02000000000000000000" pitchFamily="2" charset="0"/>
              </a:rPr>
              <a:t> (3/4)</a:t>
            </a:r>
            <a:r>
              <a:rPr lang="en-US" sz="2600" b="1" dirty="0">
                <a:latin typeface="Roboto" panose="02000000000000000000" pitchFamily="2" charset="0"/>
                <a:ea typeface="Roboto" panose="02000000000000000000" pitchFamily="2" charset="0"/>
              </a:rPr>
              <a:t> </a:t>
            </a:r>
            <a:endParaRPr lang="en-CY" sz="26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E941E09C-8A0D-5D4F-AFF3-E5E9F721DCED}"/>
              </a:ext>
            </a:extLst>
          </p:cNvPr>
          <p:cNvSpPr txBox="1"/>
          <p:nvPr/>
        </p:nvSpPr>
        <p:spPr>
          <a:xfrm>
            <a:off x="1295400" y="4660359"/>
            <a:ext cx="9982201" cy="1015663"/>
          </a:xfrm>
          <a:prstGeom prst="rect">
            <a:avLst/>
          </a:prstGeom>
          <a:noFill/>
          <a:ln>
            <a:noFill/>
          </a:ln>
        </p:spPr>
        <p:txBody>
          <a:bodyPr wrap="square">
            <a:spAutoFit/>
          </a:bodyPr>
          <a:lstStyle/>
          <a:p>
            <a:pPr marL="12700">
              <a:lnSpc>
                <a:spcPct val="100000"/>
              </a:lnSpc>
              <a:spcBef>
                <a:spcPts val="990"/>
              </a:spcBef>
            </a:pPr>
            <a:r>
              <a:rPr lang="el-GR" sz="1500" b="1" spc="-5" dirty="0">
                <a:latin typeface="Roboto" panose="02000000000000000000" pitchFamily="2" charset="0"/>
                <a:ea typeface="Roboto" panose="02000000000000000000" pitchFamily="2" charset="0"/>
                <a:cs typeface="Roboto" panose="02000000000000000000" pitchFamily="2" charset="0"/>
              </a:rPr>
              <a:t>5.</a:t>
            </a:r>
            <a:r>
              <a:rPr lang="el-GR" sz="1500" b="1" spc="5" dirty="0">
                <a:latin typeface="Roboto" panose="02000000000000000000" pitchFamily="2" charset="0"/>
                <a:ea typeface="Roboto" panose="02000000000000000000" pitchFamily="2" charset="0"/>
                <a:cs typeface="Roboto" panose="02000000000000000000" pitchFamily="2" charset="0"/>
              </a:rPr>
              <a:t> </a:t>
            </a:r>
            <a:r>
              <a:rPr lang="en-US" sz="1500" b="1" spc="5" dirty="0">
                <a:latin typeface="Roboto" panose="02000000000000000000" pitchFamily="2" charset="0"/>
                <a:ea typeface="Roboto" panose="02000000000000000000" pitchFamily="2" charset="0"/>
                <a:cs typeface="Roboto" panose="02000000000000000000" pitchFamily="2" charset="0"/>
              </a:rPr>
              <a:t>Associated persons: </a:t>
            </a:r>
            <a:r>
              <a:rPr lang="el-GR" sz="1500" spc="-5" dirty="0">
                <a:latin typeface="Roboto" panose="02000000000000000000" pitchFamily="2" charset="0"/>
                <a:ea typeface="Roboto" panose="02000000000000000000" pitchFamily="2" charset="0"/>
                <a:cs typeface="Roboto" panose="02000000000000000000" pitchFamily="2" charset="0"/>
              </a:rPr>
              <a:t>Πρέπει</a:t>
            </a:r>
            <a:r>
              <a:rPr lang="el-GR" sz="1500" dirty="0">
                <a:latin typeface="Roboto" panose="02000000000000000000" pitchFamily="2" charset="0"/>
                <a:ea typeface="Roboto" panose="02000000000000000000" pitchFamily="2" charset="0"/>
                <a:cs typeface="Roboto" panose="02000000000000000000" pitchFamily="2" charset="0"/>
              </a:rPr>
              <a:t> να</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δηλώσετε</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τουλάχιστον</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2</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err="1">
                <a:latin typeface="Roboto" panose="02000000000000000000" pitchFamily="2" charset="0"/>
                <a:ea typeface="Roboto" panose="02000000000000000000" pitchFamily="2" charset="0"/>
                <a:cs typeface="Roboto" panose="02000000000000000000" pitchFamily="2" charset="0"/>
              </a:rPr>
              <a:t>Associated</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err="1">
                <a:latin typeface="Roboto" panose="02000000000000000000" pitchFamily="2" charset="0"/>
                <a:ea typeface="Roboto" panose="02000000000000000000" pitchFamily="2" charset="0"/>
                <a:cs typeface="Roboto" panose="02000000000000000000" pitchFamily="2" charset="0"/>
              </a:rPr>
              <a:t>persons</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με διαφορετικά email:</a:t>
            </a:r>
          </a:p>
          <a:p>
            <a:pPr marL="870584" lvl="1" indent="-401320">
              <a:buAutoNum type="romanLcPeriod"/>
              <a:tabLst>
                <a:tab pos="413384" algn="l"/>
                <a:tab pos="414020" algn="l"/>
              </a:tabLst>
            </a:pPr>
            <a:r>
              <a:rPr lang="el-GR" sz="1500" spc="-114" dirty="0">
                <a:latin typeface="Roboto" panose="02000000000000000000" pitchFamily="2" charset="0"/>
                <a:ea typeface="Roboto" panose="02000000000000000000" pitchFamily="2" charset="0"/>
                <a:cs typeface="Roboto" panose="02000000000000000000" pitchFamily="2" charset="0"/>
              </a:rPr>
              <a:t>Τα</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στοιχεία</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του</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Νόμιμου Εκπροσώπου</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του</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ιδρύματος</a:t>
            </a:r>
          </a:p>
          <a:p>
            <a:pPr marL="870584" lvl="1" indent="-401320">
              <a:buAutoNum type="romanLcPeriod"/>
              <a:tabLst>
                <a:tab pos="413384" algn="l"/>
                <a:tab pos="414020" algn="l"/>
              </a:tabLst>
            </a:pPr>
            <a:r>
              <a:rPr lang="el-GR" sz="1500" spc="-5" dirty="0">
                <a:latin typeface="Roboto" panose="02000000000000000000" pitchFamily="2" charset="0"/>
                <a:ea typeface="Roboto" panose="02000000000000000000" pitchFamily="2" charset="0"/>
                <a:cs typeface="Roboto" panose="02000000000000000000" pitchFamily="2" charset="0"/>
              </a:rPr>
              <a:t>Τουλάχιστον</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1</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επιπλέον</a:t>
            </a:r>
            <a:r>
              <a:rPr lang="el-GR" sz="1500" spc="-3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άτομο</a:t>
            </a:r>
            <a:r>
              <a:rPr lang="el-GR" sz="1500" spc="-2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επικοινωνίας</a:t>
            </a:r>
          </a:p>
          <a:p>
            <a:pPr marL="12700">
              <a:lnSpc>
                <a:spcPct val="100000"/>
              </a:lnSpc>
            </a:pPr>
            <a:r>
              <a:rPr lang="el-GR" sz="1500" b="1" dirty="0">
                <a:latin typeface="Roboto" panose="02000000000000000000" pitchFamily="2" charset="0"/>
                <a:ea typeface="Roboto" panose="02000000000000000000" pitchFamily="2" charset="0"/>
                <a:cs typeface="Roboto" panose="02000000000000000000" pitchFamily="2" charset="0"/>
              </a:rPr>
              <a:t>6</a:t>
            </a:r>
            <a:r>
              <a:rPr lang="el-GR" sz="1500" dirty="0">
                <a:latin typeface="Roboto" panose="02000000000000000000" pitchFamily="2" charset="0"/>
                <a:ea typeface="Roboto" panose="02000000000000000000" pitchFamily="2" charset="0"/>
                <a:cs typeface="Roboto" panose="02000000000000000000" pitchFamily="2" charset="0"/>
              </a:rPr>
              <a:t>.</a:t>
            </a:r>
            <a:r>
              <a:rPr lang="el-GR" sz="1500" spc="-15" dirty="0">
                <a:latin typeface="Roboto" panose="02000000000000000000" pitchFamily="2" charset="0"/>
                <a:ea typeface="Roboto" panose="02000000000000000000" pitchFamily="2" charset="0"/>
                <a:cs typeface="Roboto" panose="02000000000000000000" pitchFamily="2" charset="0"/>
              </a:rPr>
              <a:t> </a:t>
            </a:r>
            <a:r>
              <a:rPr lang="en-US" sz="1500" b="1" spc="-5" dirty="0">
                <a:latin typeface="Roboto" panose="02000000000000000000" pitchFamily="2" charset="0"/>
                <a:ea typeface="Roboto" panose="02000000000000000000" pitchFamily="2" charset="0"/>
                <a:cs typeface="Roboto" panose="02000000000000000000" pitchFamily="2" charset="0"/>
              </a:rPr>
              <a:t>Add Associated person: </a:t>
            </a:r>
            <a:r>
              <a:rPr lang="el-GR" sz="1500" dirty="0">
                <a:latin typeface="Roboto" panose="02000000000000000000" pitchFamily="2" charset="0"/>
                <a:ea typeface="Roboto" panose="02000000000000000000" pitchFamily="2" charset="0"/>
                <a:cs typeface="Roboto" panose="02000000000000000000" pitchFamily="2" charset="0"/>
              </a:rPr>
              <a:t>Προσθήκη</a:t>
            </a:r>
            <a:r>
              <a:rPr lang="el-GR" sz="1500" spc="-3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νέου</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ατόμου </a:t>
            </a:r>
            <a:r>
              <a:rPr lang="el-GR" sz="1500" spc="-5" dirty="0">
                <a:latin typeface="Roboto" panose="02000000000000000000" pitchFamily="2" charset="0"/>
                <a:ea typeface="Roboto" panose="02000000000000000000" pitchFamily="2" charset="0"/>
                <a:cs typeface="Roboto" panose="02000000000000000000" pitchFamily="2" charset="0"/>
              </a:rPr>
              <a:t>επαφής</a:t>
            </a:r>
            <a:endParaRPr lang="el-GR" sz="15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6AF17A29-F062-8238-FAFD-888A271AB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15" y="1777374"/>
            <a:ext cx="10682162" cy="2839780"/>
          </a:xfrm>
          <a:prstGeom prst="rect">
            <a:avLst/>
          </a:prstGeom>
        </p:spPr>
      </p:pic>
      <p:sp>
        <p:nvSpPr>
          <p:cNvPr id="13" name="Oval 12">
            <a:extLst>
              <a:ext uri="{FF2B5EF4-FFF2-40B4-BE49-F238E27FC236}">
                <a16:creationId xmlns:a16="http://schemas.microsoft.com/office/drawing/2014/main" id="{EB083392-6AF2-0F90-4946-9908CA473640}"/>
              </a:ext>
            </a:extLst>
          </p:cNvPr>
          <p:cNvSpPr/>
          <p:nvPr/>
        </p:nvSpPr>
        <p:spPr>
          <a:xfrm>
            <a:off x="461423" y="3418609"/>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solidFill>
                  <a:prstClr val="white"/>
                </a:solidFill>
                <a:latin typeface="Calibri" panose="020F0502020204030204"/>
              </a:rPr>
              <a:t>5</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8C06F65B-7E5F-446F-0A25-59129D86C5F5}"/>
              </a:ext>
            </a:extLst>
          </p:cNvPr>
          <p:cNvSpPr/>
          <p:nvPr/>
        </p:nvSpPr>
        <p:spPr>
          <a:xfrm>
            <a:off x="8486440" y="411088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632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31EC-21A0-F677-348A-2E254727920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A5530F2-0D23-1918-3DD8-354EE4AA98A5}"/>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09495D6F-E7BA-7E08-9396-669F3EE0672A}"/>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2C2920CA-2790-650F-B092-C74893866B61}"/>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50EF33F9-0F4E-7DDF-8CA6-54C2D193306A}"/>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0DADEE28-D002-8256-75A1-23272521B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18E9A226-93CE-2821-A1A7-D5CC8CCED400}"/>
              </a:ext>
            </a:extLst>
          </p:cNvPr>
          <p:cNvSpPr txBox="1">
            <a:spLocks/>
          </p:cNvSpPr>
          <p:nvPr/>
        </p:nvSpPr>
        <p:spPr>
          <a:xfrm>
            <a:off x="1095854" y="943591"/>
            <a:ext cx="81243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a:t>
            </a:r>
            <a:r>
              <a:rPr lang="en-US" sz="2600" b="1" dirty="0">
                <a:latin typeface="Roboto" panose="02000000000000000000" pitchFamily="2" charset="0"/>
                <a:ea typeface="Roboto" panose="02000000000000000000" pitchFamily="2" charset="0"/>
              </a:rPr>
              <a:t> - Participating Organizations &amp; </a:t>
            </a:r>
          </a:p>
          <a:p>
            <a:r>
              <a:rPr lang="el-GR" sz="2600" b="1" dirty="0">
                <a:latin typeface="Roboto" panose="02000000000000000000" pitchFamily="2" charset="0"/>
                <a:ea typeface="Roboto" panose="02000000000000000000" pitchFamily="2" charset="0"/>
              </a:rPr>
              <a:t>Αίτηση </a:t>
            </a:r>
            <a:r>
              <a:rPr lang="en-US" sz="2600" b="1" dirty="0">
                <a:latin typeface="Roboto" panose="02000000000000000000" pitchFamily="2" charset="0"/>
                <a:ea typeface="Roboto" panose="02000000000000000000" pitchFamily="2" charset="0"/>
              </a:rPr>
              <a:t>KA171 – Applicant Organization</a:t>
            </a:r>
            <a:r>
              <a:rPr lang="el-GR" sz="2600" b="1" dirty="0">
                <a:latin typeface="Roboto" panose="02000000000000000000" pitchFamily="2" charset="0"/>
                <a:ea typeface="Roboto" panose="02000000000000000000" pitchFamily="2" charset="0"/>
              </a:rPr>
              <a:t> (4/4)</a:t>
            </a:r>
            <a:r>
              <a:rPr lang="en-US" sz="2600" b="1" dirty="0">
                <a:latin typeface="Roboto" panose="02000000000000000000" pitchFamily="2" charset="0"/>
                <a:ea typeface="Roboto" panose="02000000000000000000" pitchFamily="2" charset="0"/>
              </a:rPr>
              <a:t> </a:t>
            </a:r>
            <a:endParaRPr lang="en-CY" sz="26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C4D04416-832C-958C-18EF-872C7BC3C671}"/>
              </a:ext>
            </a:extLst>
          </p:cNvPr>
          <p:cNvSpPr txBox="1"/>
          <p:nvPr/>
        </p:nvSpPr>
        <p:spPr>
          <a:xfrm>
            <a:off x="8668091" y="2246080"/>
            <a:ext cx="3042116" cy="2759730"/>
          </a:xfrm>
          <a:prstGeom prst="rect">
            <a:avLst/>
          </a:prstGeom>
          <a:noFill/>
          <a:ln>
            <a:noFill/>
          </a:ln>
        </p:spPr>
        <p:txBody>
          <a:bodyPr wrap="square">
            <a:spAutoFit/>
          </a:bodyPr>
          <a:lstStyle/>
          <a:p>
            <a:pPr marL="12700" marR="142240">
              <a:lnSpc>
                <a:spcPct val="100000"/>
              </a:lnSpc>
              <a:spcBef>
                <a:spcPts val="990"/>
              </a:spcBef>
            </a:pPr>
            <a:r>
              <a:rPr lang="en-US" sz="1500" b="1" spc="-5" dirty="0">
                <a:latin typeface="Roboto" panose="02000000000000000000" pitchFamily="2" charset="0"/>
                <a:ea typeface="Roboto" panose="02000000000000000000" pitchFamily="2" charset="0"/>
                <a:cs typeface="Roboto" panose="02000000000000000000" pitchFamily="2" charset="0"/>
              </a:rPr>
              <a:t>7. Telephone </a:t>
            </a:r>
            <a:r>
              <a:rPr lang="el-GR" sz="1500" b="1"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Στο τηλέφωνο του ατόμου</a:t>
            </a:r>
            <a:r>
              <a:rPr lang="en-US"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επαφής θα πρέπει να διαλέξετε χώρα και θα σας βγάλει αυτόματα τον </a:t>
            </a:r>
            <a:r>
              <a:rPr lang="el-GR" sz="1500" dirty="0">
                <a:latin typeface="Roboto" panose="02000000000000000000" pitchFamily="2" charset="0"/>
                <a:ea typeface="Roboto" panose="02000000000000000000" pitchFamily="2" charset="0"/>
                <a:cs typeface="Roboto" panose="02000000000000000000" pitchFamily="2" charset="0"/>
              </a:rPr>
              <a:t>κωδικό (</a:t>
            </a:r>
            <a:r>
              <a:rPr lang="el-GR" sz="1500" spc="-5" dirty="0">
                <a:latin typeface="Roboto" panose="02000000000000000000" pitchFamily="2" charset="0"/>
                <a:ea typeface="Roboto" panose="02000000000000000000" pitchFamily="2" charset="0"/>
                <a:cs typeface="Roboto" panose="02000000000000000000" pitchFamily="2" charset="0"/>
              </a:rPr>
              <a:t>+357)</a:t>
            </a:r>
            <a:r>
              <a:rPr lang="en-US" sz="1500" spc="-10" dirty="0">
                <a:latin typeface="Roboto" panose="02000000000000000000" pitchFamily="2" charset="0"/>
                <a:ea typeface="Roboto" panose="02000000000000000000" pitchFamily="2" charset="0"/>
                <a:cs typeface="Roboto" panose="02000000000000000000" pitchFamily="2" charset="0"/>
              </a:rPr>
              <a:t>.</a:t>
            </a:r>
          </a:p>
          <a:p>
            <a:pPr marL="12700" marR="142240" algn="just">
              <a:lnSpc>
                <a:spcPct val="100000"/>
              </a:lnSpc>
              <a:spcBef>
                <a:spcPts val="990"/>
              </a:spcBef>
            </a:pPr>
            <a:r>
              <a:rPr lang="en-US" sz="15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dirty="0">
                <a:solidFill>
                  <a:srgbClr val="FF0000"/>
                </a:solidFill>
                <a:latin typeface="Roboto" panose="02000000000000000000" pitchFamily="2" charset="0"/>
                <a:ea typeface="Roboto" panose="02000000000000000000" pitchFamily="2" charset="0"/>
                <a:cs typeface="Roboto" panose="02000000000000000000" pitchFamily="2" charset="0"/>
              </a:rPr>
              <a:t>Είναι</a:t>
            </a:r>
            <a:r>
              <a:rPr lang="el-GR" sz="15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dirty="0">
                <a:solidFill>
                  <a:srgbClr val="FF0000"/>
                </a:solidFill>
                <a:latin typeface="Roboto" panose="02000000000000000000" pitchFamily="2" charset="0"/>
                <a:ea typeface="Roboto" panose="02000000000000000000" pitchFamily="2" charset="0"/>
                <a:cs typeface="Roboto" panose="02000000000000000000" pitchFamily="2" charset="0"/>
              </a:rPr>
              <a:t>υποχρεωτικό</a:t>
            </a:r>
            <a:r>
              <a:rPr lang="el-GR" sz="1500" spc="-25" dirty="0">
                <a:solidFill>
                  <a:srgbClr val="FF0000"/>
                </a:solidFill>
                <a:latin typeface="Roboto" panose="02000000000000000000" pitchFamily="2" charset="0"/>
                <a:ea typeface="Roboto" panose="02000000000000000000" pitchFamily="2" charset="0"/>
                <a:cs typeface="Roboto" panose="02000000000000000000" pitchFamily="2" charset="0"/>
              </a:rPr>
              <a:t> να οριστούν </a:t>
            </a:r>
            <a:r>
              <a:rPr lang="el-GR" sz="1500" dirty="0">
                <a:solidFill>
                  <a:srgbClr val="FF0000"/>
                </a:solidFill>
                <a:latin typeface="Roboto" panose="02000000000000000000" pitchFamily="2" charset="0"/>
                <a:ea typeface="Roboto" panose="02000000000000000000" pitchFamily="2" charset="0"/>
                <a:cs typeface="Roboto" panose="02000000000000000000" pitchFamily="2" charset="0"/>
              </a:rPr>
              <a:t>2</a:t>
            </a:r>
            <a:r>
              <a:rPr lang="el-GR" sz="15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spc="-5" dirty="0">
                <a:solidFill>
                  <a:srgbClr val="FF0000"/>
                </a:solidFill>
                <a:latin typeface="Roboto" panose="02000000000000000000" pitchFamily="2" charset="0"/>
                <a:ea typeface="Roboto" panose="02000000000000000000" pitchFamily="2" charset="0"/>
                <a:cs typeface="Roboto" panose="02000000000000000000" pitchFamily="2" charset="0"/>
              </a:rPr>
              <a:t>άτομα επικοινωνίας εκ των οποίων το ένα να είναι ο νόμιμος εκπρόσωπος και το ίδιο ή άλλο άτομο να είναι το </a:t>
            </a:r>
            <a:r>
              <a:rPr lang="el-G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primary</a:t>
            </a: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contact</a:t>
            </a:r>
            <a:r>
              <a:rPr lang="el-GR" sz="15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person</a:t>
            </a:r>
            <a:r>
              <a:rPr lang="el-GR" sz="1500" b="1"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l-GR" sz="1500" b="1" dirty="0">
              <a:solidFill>
                <a:srgbClr val="FF0000"/>
              </a:solidFill>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id="{3EB718BF-648A-DFBC-D2DD-00084E070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23" y="1981200"/>
            <a:ext cx="7964229" cy="3489287"/>
          </a:xfrm>
          <a:prstGeom prst="rect">
            <a:avLst/>
          </a:prstGeom>
        </p:spPr>
      </p:pic>
      <p:sp>
        <p:nvSpPr>
          <p:cNvPr id="13" name="Oval 12">
            <a:extLst>
              <a:ext uri="{FF2B5EF4-FFF2-40B4-BE49-F238E27FC236}">
                <a16:creationId xmlns:a16="http://schemas.microsoft.com/office/drawing/2014/main" id="{11EDA7A5-CFD4-2763-FE1C-ABAC0AA1B002}"/>
              </a:ext>
            </a:extLst>
          </p:cNvPr>
          <p:cNvSpPr/>
          <p:nvPr/>
        </p:nvSpPr>
        <p:spPr>
          <a:xfrm>
            <a:off x="40994" y="4648200"/>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17" name="Rectangle: Rounded Corners 16">
            <a:extLst>
              <a:ext uri="{FF2B5EF4-FFF2-40B4-BE49-F238E27FC236}">
                <a16:creationId xmlns:a16="http://schemas.microsoft.com/office/drawing/2014/main" id="{1E00A099-1162-A0D6-7B3A-214B4E1AC01F}"/>
              </a:ext>
            </a:extLst>
          </p:cNvPr>
          <p:cNvSpPr/>
          <p:nvPr/>
        </p:nvSpPr>
        <p:spPr>
          <a:xfrm>
            <a:off x="461423" y="5079023"/>
            <a:ext cx="3881977" cy="488289"/>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007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B133-9A35-084A-12A5-6B2E8165035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10C3842-C36B-D616-6DF3-593E5143B441}"/>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1E3DAEC8-AAAD-BE04-1F69-AD6D536421B4}"/>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F02043A9-67A3-56FD-BB8E-B13D5003C671}"/>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1275B371-C97D-2AE1-5E0A-EB51718E63FB}"/>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7CB4DDFD-D73B-B87C-7306-1804430FB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D6170B17-B9BB-805F-76C6-AFB2B9987D59}"/>
              </a:ext>
            </a:extLst>
          </p:cNvPr>
          <p:cNvSpPr txBox="1">
            <a:spLocks/>
          </p:cNvSpPr>
          <p:nvPr/>
        </p:nvSpPr>
        <p:spPr>
          <a:xfrm>
            <a:off x="1088838" y="881066"/>
            <a:ext cx="4167614"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a:t>
            </a:r>
            <a:r>
              <a:rPr lang="en-US" sz="2600" b="1" dirty="0">
                <a:latin typeface="Roboto" panose="02000000000000000000" pitchFamily="2" charset="0"/>
                <a:ea typeface="Roboto" panose="02000000000000000000" pitchFamily="2" charset="0"/>
              </a:rPr>
              <a:t> - Activities </a:t>
            </a:r>
            <a:endParaRPr lang="en-CY" sz="26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F524B909-3CCD-DC26-549D-C41DDD51550A}"/>
              </a:ext>
            </a:extLst>
          </p:cNvPr>
          <p:cNvSpPr txBox="1"/>
          <p:nvPr/>
        </p:nvSpPr>
        <p:spPr>
          <a:xfrm>
            <a:off x="8986576" y="1713678"/>
            <a:ext cx="2735643" cy="4093428"/>
          </a:xfrm>
          <a:prstGeom prst="rect">
            <a:avLst/>
          </a:prstGeom>
          <a:noFill/>
          <a:ln>
            <a:noFill/>
          </a:ln>
        </p:spPr>
        <p:txBody>
          <a:bodyPr wrap="square">
            <a:spAutoFit/>
          </a:bodyPr>
          <a:lstStyle/>
          <a:p>
            <a:pPr marL="12700">
              <a:lnSpc>
                <a:spcPct val="100000"/>
              </a:lnSpc>
              <a:tabLst>
                <a:tab pos="469265" algn="l"/>
                <a:tab pos="469900" algn="l"/>
              </a:tabLst>
            </a:pPr>
            <a:r>
              <a:rPr lang="en-US" sz="1300" b="1" spc="-5" dirty="0">
                <a:latin typeface="Roboto" panose="02000000000000000000" pitchFamily="2" charset="0"/>
                <a:ea typeface="Roboto" panose="02000000000000000000" pitchFamily="2" charset="0"/>
                <a:cs typeface="Roboto" panose="02000000000000000000" pitchFamily="2" charset="0"/>
              </a:rPr>
              <a:t>8. </a:t>
            </a:r>
            <a:r>
              <a:rPr lang="el-GR" sz="1300" b="1" spc="-5" dirty="0" err="1">
                <a:latin typeface="Roboto" panose="02000000000000000000" pitchFamily="2" charset="0"/>
                <a:ea typeface="Roboto" panose="02000000000000000000" pitchFamily="2" charset="0"/>
                <a:cs typeface="Roboto" panose="02000000000000000000" pitchFamily="2" charset="0"/>
              </a:rPr>
              <a:t>Mobilities</a:t>
            </a:r>
            <a:r>
              <a:rPr lang="el-GR" sz="1300" b="1" spc="-5" dirty="0">
                <a:latin typeface="Roboto" panose="02000000000000000000" pitchFamily="2" charset="0"/>
                <a:ea typeface="Roboto" panose="02000000000000000000" pitchFamily="2" charset="0"/>
                <a:cs typeface="Roboto" panose="02000000000000000000" pitchFamily="2" charset="0"/>
              </a:rPr>
              <a:t>:</a:t>
            </a:r>
            <a:r>
              <a:rPr lang="el-GR" sz="1300" b="1"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Δηλώνετε</a:t>
            </a:r>
            <a:r>
              <a:rPr lang="el-GR" sz="1300" spc="-15"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αριθμό</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συμμετεχόντων</a:t>
            </a:r>
            <a:r>
              <a:rPr lang="el-GR" sz="1300" spc="-1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(χωρίς</a:t>
            </a:r>
            <a:r>
              <a:rPr lang="el-GR" sz="1300" dirty="0">
                <a:latin typeface="Roboto" panose="02000000000000000000" pitchFamily="2" charset="0"/>
                <a:ea typeface="Roboto" panose="02000000000000000000" pitchFamily="2" charset="0"/>
                <a:cs typeface="Roboto" panose="02000000000000000000" pitchFamily="2" charset="0"/>
              </a:rPr>
              <a:t> διάρκεια)</a:t>
            </a:r>
          </a:p>
          <a:p>
            <a:pPr marL="12700">
              <a:lnSpc>
                <a:spcPct val="100000"/>
              </a:lnSpc>
              <a:tabLst>
                <a:tab pos="469265" algn="l"/>
                <a:tab pos="469900" algn="l"/>
              </a:tabLst>
            </a:pPr>
            <a:endParaRPr lang="en-US" sz="1300" spc="-5"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tabLst>
                <a:tab pos="469265" algn="l"/>
                <a:tab pos="469900" algn="l"/>
              </a:tabLst>
            </a:pPr>
            <a:r>
              <a:rPr lang="en-US" sz="1300" b="1" spc="-5" dirty="0">
                <a:latin typeface="Roboto" panose="02000000000000000000" pitchFamily="2" charset="0"/>
                <a:ea typeface="Roboto" panose="02000000000000000000" pitchFamily="2" charset="0"/>
                <a:cs typeface="Roboto" panose="02000000000000000000" pitchFamily="2" charset="0"/>
              </a:rPr>
              <a:t>9. </a:t>
            </a:r>
            <a:r>
              <a:rPr lang="el-GR" sz="1300" b="1" spc="-5" dirty="0" err="1">
                <a:latin typeface="Roboto" panose="02000000000000000000" pitchFamily="2" charset="0"/>
                <a:ea typeface="Roboto" panose="02000000000000000000" pitchFamily="2" charset="0"/>
                <a:cs typeface="Roboto" panose="02000000000000000000" pitchFamily="2" charset="0"/>
              </a:rPr>
              <a:t>BIPs</a:t>
            </a:r>
            <a:r>
              <a:rPr lang="el-GR" sz="1300" b="1" spc="-5" dirty="0">
                <a:latin typeface="Roboto" panose="02000000000000000000" pitchFamily="2" charset="0"/>
                <a:ea typeface="Roboto" panose="02000000000000000000" pitchFamily="2" charset="0"/>
                <a:cs typeface="Roboto" panose="02000000000000000000" pitchFamily="2" charset="0"/>
              </a:rPr>
              <a:t>:</a:t>
            </a:r>
            <a:r>
              <a:rPr lang="el-GR" sz="1300" b="1" spc="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Δηλώνετε</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αριθμό</a:t>
            </a:r>
            <a:r>
              <a:rPr lang="el-GR" sz="1300" spc="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συμμετεχόντων </a:t>
            </a:r>
            <a:r>
              <a:rPr lang="el-GR" sz="1300" dirty="0">
                <a:latin typeface="Roboto" panose="02000000000000000000" pitchFamily="2" charset="0"/>
                <a:ea typeface="Roboto" panose="02000000000000000000" pitchFamily="2" charset="0"/>
                <a:cs typeface="Roboto" panose="02000000000000000000" pitchFamily="2" charset="0"/>
              </a:rPr>
              <a:t>(</a:t>
            </a:r>
            <a:r>
              <a:rPr lang="el-GR" sz="1300" dirty="0" err="1">
                <a:latin typeface="Roboto" panose="02000000000000000000" pitchFamily="2" charset="0"/>
                <a:ea typeface="Roboto" panose="02000000000000000000" pitchFamily="2" charset="0"/>
                <a:cs typeface="Roboto" panose="02000000000000000000" pitchFamily="2" charset="0"/>
              </a:rPr>
              <a:t>min</a:t>
            </a:r>
            <a:r>
              <a:rPr lang="el-GR" sz="1300" dirty="0">
                <a:latin typeface="Roboto" panose="02000000000000000000" pitchFamily="2" charset="0"/>
                <a:ea typeface="Roboto" panose="02000000000000000000" pitchFamily="2" charset="0"/>
                <a:cs typeface="Roboto" panose="02000000000000000000" pitchFamily="2" charset="0"/>
              </a:rPr>
              <a:t>.</a:t>
            </a:r>
            <a:r>
              <a:rPr lang="el-GR" sz="1300" spc="-15"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1</a:t>
            </a:r>
            <a:r>
              <a:rPr lang="en-US" sz="1300" dirty="0">
                <a:latin typeface="Roboto" panose="02000000000000000000" pitchFamily="2" charset="0"/>
                <a:ea typeface="Roboto" panose="02000000000000000000" pitchFamily="2" charset="0"/>
                <a:cs typeface="Roboto" panose="02000000000000000000" pitchFamily="2" charset="0"/>
              </a:rPr>
              <a:t>0</a:t>
            </a:r>
            <a:r>
              <a:rPr lang="el-GR" sz="1300" spc="2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συμμετέχοντες</a:t>
            </a:r>
            <a:r>
              <a:rPr lang="en-US" sz="1300" spc="-5" dirty="0">
                <a:latin typeface="Roboto" panose="02000000000000000000" pitchFamily="2" charset="0"/>
                <a:ea typeface="Roboto" panose="02000000000000000000" pitchFamily="2" charset="0"/>
                <a:cs typeface="Roboto" panose="02000000000000000000" pitchFamily="2" charset="0"/>
              </a:rPr>
              <a:t> – </a:t>
            </a:r>
            <a:r>
              <a:rPr lang="el-GR" sz="1300" spc="-5" dirty="0">
                <a:latin typeface="Roboto" panose="02000000000000000000" pitchFamily="2" charset="0"/>
                <a:ea typeface="Roboto" panose="02000000000000000000" pitchFamily="2" charset="0"/>
                <a:cs typeface="Roboto" panose="02000000000000000000" pitchFamily="2" charset="0"/>
              </a:rPr>
              <a:t>Πρόσκληση 2026)</a:t>
            </a:r>
            <a:endParaRPr lang="en-US" sz="1300" spc="-5"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tabLst>
                <a:tab pos="469265" algn="l"/>
                <a:tab pos="469900" algn="l"/>
              </a:tabLst>
            </a:pPr>
            <a:endParaRPr lang="en-US" sz="1300" spc="-5" dirty="0">
              <a:latin typeface="Roboto" panose="02000000000000000000" pitchFamily="2" charset="0"/>
              <a:ea typeface="Roboto" panose="02000000000000000000" pitchFamily="2" charset="0"/>
              <a:cs typeface="Roboto" panose="02000000000000000000" pitchFamily="2" charset="0"/>
            </a:endParaRPr>
          </a:p>
          <a:p>
            <a:pPr marL="12065">
              <a:lnSpc>
                <a:spcPct val="100000"/>
              </a:lnSpc>
              <a:tabLst>
                <a:tab pos="321945" algn="l"/>
              </a:tabLst>
            </a:pPr>
            <a:r>
              <a:rPr lang="en-US" sz="1300" b="1" spc="-5" dirty="0">
                <a:latin typeface="Roboto" panose="02000000000000000000" pitchFamily="2" charset="0"/>
                <a:ea typeface="Roboto" panose="02000000000000000000" pitchFamily="2" charset="0"/>
                <a:cs typeface="Roboto" panose="02000000000000000000" pitchFamily="2" charset="0"/>
              </a:rPr>
              <a:t>10. Estimated</a:t>
            </a:r>
            <a:r>
              <a:rPr lang="en-US" sz="1300" b="1" spc="10" dirty="0">
                <a:latin typeface="Roboto" panose="02000000000000000000" pitchFamily="2" charset="0"/>
                <a:ea typeface="Roboto" panose="02000000000000000000" pitchFamily="2" charset="0"/>
                <a:cs typeface="Roboto" panose="02000000000000000000" pitchFamily="2" charset="0"/>
              </a:rPr>
              <a:t> no. of participants with fewer opportunities (</a:t>
            </a:r>
            <a:r>
              <a:rPr lang="en-US" sz="1300" b="1" dirty="0">
                <a:latin typeface="Roboto" panose="02000000000000000000" pitchFamily="2" charset="0"/>
                <a:ea typeface="Roboto" panose="02000000000000000000" pitchFamily="2" charset="0"/>
                <a:cs typeface="Roboto" panose="02000000000000000000" pitchFamily="2" charset="0"/>
              </a:rPr>
              <a:t>eligible</a:t>
            </a:r>
            <a:r>
              <a:rPr lang="en-US" sz="1300" b="1" spc="25" dirty="0">
                <a:latin typeface="Roboto" panose="02000000000000000000" pitchFamily="2" charset="0"/>
                <a:ea typeface="Roboto" panose="02000000000000000000" pitchFamily="2" charset="0"/>
                <a:cs typeface="Roboto" panose="02000000000000000000" pitchFamily="2" charset="0"/>
              </a:rPr>
              <a:t> </a:t>
            </a:r>
            <a:r>
              <a:rPr lang="en-US" sz="1300" b="1" dirty="0">
                <a:latin typeface="Roboto" panose="02000000000000000000" pitchFamily="2" charset="0"/>
                <a:ea typeface="Roboto" panose="02000000000000000000" pitchFamily="2" charset="0"/>
                <a:cs typeface="Roboto" panose="02000000000000000000" pitchFamily="2" charset="0"/>
              </a:rPr>
              <a:t>for</a:t>
            </a:r>
            <a:r>
              <a:rPr lang="en-US" sz="1300" b="1" spc="-5" dirty="0">
                <a:latin typeface="Roboto" panose="02000000000000000000" pitchFamily="2" charset="0"/>
                <a:ea typeface="Roboto" panose="02000000000000000000" pitchFamily="2" charset="0"/>
                <a:cs typeface="Roboto" panose="02000000000000000000" pitchFamily="2" charset="0"/>
              </a:rPr>
              <a:t> the</a:t>
            </a:r>
            <a:r>
              <a:rPr lang="en-US" sz="1300" b="1" spc="10" dirty="0">
                <a:latin typeface="Roboto" panose="02000000000000000000" pitchFamily="2" charset="0"/>
                <a:ea typeface="Roboto" panose="02000000000000000000" pitchFamily="2" charset="0"/>
                <a:cs typeface="Roboto" panose="02000000000000000000" pitchFamily="2" charset="0"/>
              </a:rPr>
              <a:t> </a:t>
            </a:r>
            <a:r>
              <a:rPr lang="en-US" sz="1300" b="1" spc="-5" dirty="0">
                <a:latin typeface="Roboto" panose="02000000000000000000" pitchFamily="2" charset="0"/>
                <a:ea typeface="Roboto" panose="02000000000000000000" pitchFamily="2" charset="0"/>
                <a:cs typeface="Roboto" panose="02000000000000000000" pitchFamily="2" charset="0"/>
              </a:rPr>
              <a:t>top-up ): </a:t>
            </a:r>
            <a:r>
              <a:rPr lang="en-US" sz="1300" spc="-5" dirty="0" err="1">
                <a:latin typeface="Roboto" panose="02000000000000000000" pitchFamily="2" charset="0"/>
                <a:ea typeface="Roboto" panose="02000000000000000000" pitchFamily="2" charset="0"/>
                <a:cs typeface="Roboto" panose="02000000000000000000" pitchFamily="2" charset="0"/>
              </a:rPr>
              <a:t>Δηλώνετε</a:t>
            </a:r>
            <a:r>
              <a:rPr lang="en-US" sz="1300" spc="-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αριθμό συμμετεχόντων εμπίπτουν στην κατηγορία ατόμων με λιγότερες ευκαιρίες.</a:t>
            </a:r>
            <a:r>
              <a:rPr lang="en-US" sz="1300" spc="15" dirty="0">
                <a:latin typeface="Roboto" panose="02000000000000000000" pitchFamily="2" charset="0"/>
                <a:ea typeface="Roboto" panose="02000000000000000000" pitchFamily="2" charset="0"/>
                <a:cs typeface="Roboto" panose="02000000000000000000" pitchFamily="2" charset="0"/>
              </a:rPr>
              <a:t> </a:t>
            </a:r>
            <a:endParaRPr lang="en-US" sz="1300" spc="-5" dirty="0">
              <a:latin typeface="Roboto" panose="02000000000000000000" pitchFamily="2" charset="0"/>
              <a:ea typeface="Roboto" panose="02000000000000000000" pitchFamily="2" charset="0"/>
              <a:cs typeface="Roboto" panose="02000000000000000000" pitchFamily="2" charset="0"/>
            </a:endParaRPr>
          </a:p>
          <a:p>
            <a:pPr marL="12065">
              <a:lnSpc>
                <a:spcPct val="100000"/>
              </a:lnSpc>
              <a:tabLst>
                <a:tab pos="321945" algn="l"/>
              </a:tabLst>
            </a:pPr>
            <a:endParaRPr lang="en-US" sz="1300" dirty="0">
              <a:latin typeface="Roboto" panose="02000000000000000000" pitchFamily="2" charset="0"/>
              <a:ea typeface="Roboto" panose="02000000000000000000" pitchFamily="2" charset="0"/>
              <a:cs typeface="Roboto" panose="02000000000000000000" pitchFamily="2" charset="0"/>
            </a:endParaRPr>
          </a:p>
          <a:p>
            <a:pPr marL="12065">
              <a:lnSpc>
                <a:spcPct val="100000"/>
              </a:lnSpc>
              <a:tabLst>
                <a:tab pos="321945" algn="l"/>
              </a:tabLst>
            </a:pPr>
            <a:r>
              <a:rPr lang="en-US" sz="1300" b="1" spc="-5" dirty="0">
                <a:latin typeface="Roboto" panose="02000000000000000000" pitchFamily="2" charset="0"/>
                <a:ea typeface="Roboto" panose="02000000000000000000" pitchFamily="2" charset="0"/>
                <a:cs typeface="Roboto" panose="02000000000000000000" pitchFamily="2" charset="0"/>
              </a:rPr>
              <a:t>11. Budget</a:t>
            </a:r>
            <a:r>
              <a:rPr lang="en-US" sz="1300" b="1" spc="35" dirty="0">
                <a:latin typeface="Roboto" panose="02000000000000000000" pitchFamily="2" charset="0"/>
                <a:ea typeface="Roboto" panose="02000000000000000000" pitchFamily="2" charset="0"/>
                <a:cs typeface="Roboto" panose="02000000000000000000" pitchFamily="2" charset="0"/>
              </a:rPr>
              <a:t> </a:t>
            </a:r>
            <a:r>
              <a:rPr lang="en-US" sz="1300" b="1" dirty="0">
                <a:latin typeface="Roboto" panose="02000000000000000000" pitchFamily="2" charset="0"/>
                <a:ea typeface="Roboto" panose="02000000000000000000" pitchFamily="2" charset="0"/>
                <a:cs typeface="Roboto" panose="02000000000000000000" pitchFamily="2" charset="0"/>
              </a:rPr>
              <a:t>share</a:t>
            </a:r>
            <a:r>
              <a:rPr lang="en-US" sz="1300" b="1" spc="-15" dirty="0">
                <a:latin typeface="Roboto" panose="02000000000000000000" pitchFamily="2" charset="0"/>
                <a:ea typeface="Roboto" panose="02000000000000000000" pitchFamily="2" charset="0"/>
                <a:cs typeface="Roboto" panose="02000000000000000000" pitchFamily="2" charset="0"/>
              </a:rPr>
              <a:t> </a:t>
            </a:r>
            <a:r>
              <a:rPr lang="en-US" sz="1300" b="1" dirty="0">
                <a:latin typeface="Roboto" panose="02000000000000000000" pitchFamily="2" charset="0"/>
                <a:ea typeface="Roboto" panose="02000000000000000000" pitchFamily="2" charset="0"/>
                <a:cs typeface="Roboto" panose="02000000000000000000" pitchFamily="2" charset="0"/>
              </a:rPr>
              <a:t>for</a:t>
            </a:r>
            <a:r>
              <a:rPr lang="en-US" sz="1300" b="1" spc="5" dirty="0">
                <a:latin typeface="Roboto" panose="02000000000000000000" pitchFamily="2" charset="0"/>
                <a:ea typeface="Roboto" panose="02000000000000000000" pitchFamily="2" charset="0"/>
                <a:cs typeface="Roboto" panose="02000000000000000000" pitchFamily="2" charset="0"/>
              </a:rPr>
              <a:t> </a:t>
            </a:r>
            <a:r>
              <a:rPr lang="en-US" sz="1300" b="1" spc="-5" dirty="0">
                <a:latin typeface="Roboto" panose="02000000000000000000" pitchFamily="2" charset="0"/>
                <a:ea typeface="Roboto" panose="02000000000000000000" pitchFamily="2" charset="0"/>
                <a:cs typeface="Roboto" panose="02000000000000000000" pitchFamily="2" charset="0"/>
              </a:rPr>
              <a:t>International</a:t>
            </a:r>
            <a:r>
              <a:rPr lang="en-US" sz="1300" b="1" spc="5" dirty="0">
                <a:latin typeface="Roboto" panose="02000000000000000000" pitchFamily="2" charset="0"/>
                <a:ea typeface="Roboto" panose="02000000000000000000" pitchFamily="2" charset="0"/>
                <a:cs typeface="Roboto" panose="02000000000000000000" pitchFamily="2" charset="0"/>
              </a:rPr>
              <a:t> </a:t>
            </a:r>
            <a:r>
              <a:rPr lang="en-US" sz="1300" b="1" spc="-5" dirty="0">
                <a:latin typeface="Roboto" panose="02000000000000000000" pitchFamily="2" charset="0"/>
                <a:ea typeface="Roboto" panose="02000000000000000000" pitchFamily="2" charset="0"/>
                <a:cs typeface="Roboto" panose="02000000000000000000" pitchFamily="2" charset="0"/>
              </a:rPr>
              <a:t>Mobility: </a:t>
            </a:r>
            <a:r>
              <a:rPr lang="en-US" sz="1300" spc="-5" dirty="0" err="1">
                <a:latin typeface="Roboto" panose="02000000000000000000" pitchFamily="2" charset="0"/>
                <a:ea typeface="Roboto" panose="02000000000000000000" pitchFamily="2" charset="0"/>
                <a:cs typeface="Roboto" panose="02000000000000000000" pitchFamily="2" charset="0"/>
              </a:rPr>
              <a:t>Δηλώνετε</a:t>
            </a:r>
            <a:r>
              <a:rPr lang="en-US" sz="1300" spc="-10" dirty="0">
                <a:latin typeface="Roboto" panose="02000000000000000000" pitchFamily="2" charset="0"/>
                <a:ea typeface="Roboto" panose="02000000000000000000" pitchFamily="2" charset="0"/>
                <a:cs typeface="Roboto" panose="02000000000000000000" pitchFamily="2" charset="0"/>
              </a:rPr>
              <a:t> </a:t>
            </a:r>
            <a:r>
              <a:rPr lang="en-US" sz="1300" spc="-5" dirty="0" err="1">
                <a:latin typeface="Roboto" panose="02000000000000000000" pitchFamily="2" charset="0"/>
                <a:ea typeface="Roboto" panose="02000000000000000000" pitchFamily="2" charset="0"/>
                <a:cs typeface="Roboto" panose="02000000000000000000" pitchFamily="2" charset="0"/>
              </a:rPr>
              <a:t>το</a:t>
            </a:r>
            <a:r>
              <a:rPr lang="en-US" sz="1300" spc="5" dirty="0">
                <a:latin typeface="Roboto" panose="02000000000000000000" pitchFamily="2" charset="0"/>
                <a:ea typeface="Roboto" panose="02000000000000000000" pitchFamily="2" charset="0"/>
                <a:cs typeface="Roboto" panose="02000000000000000000" pitchFamily="2" charset="0"/>
              </a:rPr>
              <a:t> </a:t>
            </a:r>
            <a:r>
              <a:rPr lang="en-US" sz="1300" dirty="0">
                <a:latin typeface="Roboto" panose="02000000000000000000" pitchFamily="2" charset="0"/>
                <a:ea typeface="Roboto" panose="02000000000000000000" pitchFamily="2" charset="0"/>
                <a:cs typeface="Roboto" panose="02000000000000000000" pitchFamily="2" charset="0"/>
              </a:rPr>
              <a:t>π</a:t>
            </a:r>
            <a:r>
              <a:rPr lang="en-US" sz="1300" dirty="0" err="1">
                <a:latin typeface="Roboto" panose="02000000000000000000" pitchFamily="2" charset="0"/>
                <a:ea typeface="Roboto" panose="02000000000000000000" pitchFamily="2" charset="0"/>
                <a:cs typeface="Roboto" panose="02000000000000000000" pitchFamily="2" charset="0"/>
              </a:rPr>
              <a:t>οσοστό</a:t>
            </a:r>
            <a:r>
              <a:rPr lang="en-US" sz="1300" spc="-10" dirty="0">
                <a:latin typeface="Roboto" panose="02000000000000000000" pitchFamily="2" charset="0"/>
                <a:ea typeface="Roboto" panose="02000000000000000000" pitchFamily="2" charset="0"/>
                <a:cs typeface="Roboto" panose="02000000000000000000" pitchFamily="2" charset="0"/>
              </a:rPr>
              <a:t> </a:t>
            </a:r>
            <a:r>
              <a:rPr lang="en-US" sz="1300" spc="-5" dirty="0" err="1">
                <a:latin typeface="Roboto" panose="02000000000000000000" pitchFamily="2" charset="0"/>
                <a:ea typeface="Roboto" panose="02000000000000000000" pitchFamily="2" charset="0"/>
                <a:cs typeface="Roboto" panose="02000000000000000000" pitchFamily="2" charset="0"/>
              </a:rPr>
              <a:t>του</a:t>
            </a:r>
            <a:r>
              <a:rPr lang="en-US" sz="1300" spc="-10" dirty="0">
                <a:latin typeface="Roboto" panose="02000000000000000000" pitchFamily="2" charset="0"/>
                <a:ea typeface="Roboto" panose="02000000000000000000" pitchFamily="2" charset="0"/>
                <a:cs typeface="Roboto" panose="02000000000000000000" pitchFamily="2" charset="0"/>
              </a:rPr>
              <a:t> </a:t>
            </a:r>
            <a:r>
              <a:rPr lang="en-US" sz="1300" dirty="0">
                <a:latin typeface="Roboto" panose="02000000000000000000" pitchFamily="2" charset="0"/>
                <a:ea typeface="Roboto" panose="02000000000000000000" pitchFamily="2" charset="0"/>
                <a:cs typeface="Roboto" panose="02000000000000000000" pitchFamily="2" charset="0"/>
              </a:rPr>
              <a:t>π</a:t>
            </a:r>
            <a:r>
              <a:rPr lang="en-US" sz="1300" dirty="0" err="1">
                <a:latin typeface="Roboto" panose="02000000000000000000" pitchFamily="2" charset="0"/>
                <a:ea typeface="Roboto" panose="02000000000000000000" pitchFamily="2" charset="0"/>
                <a:cs typeface="Roboto" panose="02000000000000000000" pitchFamily="2" charset="0"/>
              </a:rPr>
              <a:t>ροϋ</a:t>
            </a:r>
            <a:r>
              <a:rPr lang="en-US" sz="1300" dirty="0">
                <a:latin typeface="Roboto" panose="02000000000000000000" pitchFamily="2" charset="0"/>
                <a:ea typeface="Roboto" panose="02000000000000000000" pitchFamily="2" charset="0"/>
                <a:cs typeface="Roboto" panose="02000000000000000000" pitchFamily="2" charset="0"/>
              </a:rPr>
              <a:t>πολογισμού</a:t>
            </a:r>
            <a:r>
              <a:rPr lang="en-US" sz="1300" spc="-25" dirty="0">
                <a:latin typeface="Roboto" panose="02000000000000000000" pitchFamily="2" charset="0"/>
                <a:ea typeface="Roboto" panose="02000000000000000000" pitchFamily="2" charset="0"/>
                <a:cs typeface="Roboto" panose="02000000000000000000" pitchFamily="2" charset="0"/>
              </a:rPr>
              <a:t> </a:t>
            </a:r>
            <a:r>
              <a:rPr lang="en-US" sz="1300" spc="-5" dirty="0">
                <a:latin typeface="Roboto" panose="02000000000000000000" pitchFamily="2" charset="0"/>
                <a:ea typeface="Roboto" panose="02000000000000000000" pitchFamily="2" charset="0"/>
                <a:cs typeface="Roboto" panose="02000000000000000000" pitchFamily="2" charset="0"/>
              </a:rPr>
              <a:t>που</a:t>
            </a:r>
            <a:endParaRPr lang="en-US" sz="13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pPr>
            <a:r>
              <a:rPr lang="en-US" sz="1300" dirty="0">
                <a:latin typeface="Roboto" panose="02000000000000000000" pitchFamily="2" charset="0"/>
                <a:ea typeface="Roboto" panose="02000000000000000000" pitchFamily="2" charset="0"/>
                <a:cs typeface="Roboto" panose="02000000000000000000" pitchFamily="2" charset="0"/>
              </a:rPr>
              <a:t>υπ</a:t>
            </a:r>
            <a:r>
              <a:rPr lang="en-US" sz="1300" dirty="0" err="1">
                <a:latin typeface="Roboto" panose="02000000000000000000" pitchFamily="2" charset="0"/>
                <a:ea typeface="Roboto" panose="02000000000000000000" pitchFamily="2" charset="0"/>
                <a:cs typeface="Roboto" panose="02000000000000000000" pitchFamily="2" charset="0"/>
              </a:rPr>
              <a:t>ολογίζετε</a:t>
            </a:r>
            <a:r>
              <a:rPr lang="en-US" sz="1300" spc="-35" dirty="0">
                <a:latin typeface="Roboto" panose="02000000000000000000" pitchFamily="2" charset="0"/>
                <a:ea typeface="Roboto" panose="02000000000000000000" pitchFamily="2" charset="0"/>
                <a:cs typeface="Roboto" panose="02000000000000000000" pitchFamily="2" charset="0"/>
              </a:rPr>
              <a:t> </a:t>
            </a:r>
            <a:r>
              <a:rPr lang="en-US" sz="1300" dirty="0" err="1">
                <a:latin typeface="Roboto" panose="02000000000000000000" pitchFamily="2" charset="0"/>
                <a:ea typeface="Roboto" panose="02000000000000000000" pitchFamily="2" charset="0"/>
                <a:cs typeface="Roboto" panose="02000000000000000000" pitchFamily="2" charset="0"/>
              </a:rPr>
              <a:t>γι</a:t>
            </a:r>
            <a:r>
              <a:rPr lang="en-US" sz="1300" dirty="0">
                <a:latin typeface="Roboto" panose="02000000000000000000" pitchFamily="2" charset="0"/>
                <a:ea typeface="Roboto" panose="02000000000000000000" pitchFamily="2" charset="0"/>
                <a:cs typeface="Roboto" panose="02000000000000000000" pitchFamily="2" charset="0"/>
              </a:rPr>
              <a:t>α</a:t>
            </a:r>
            <a:r>
              <a:rPr lang="en-US" sz="1300" spc="-15" dirty="0">
                <a:latin typeface="Roboto" panose="02000000000000000000" pitchFamily="2" charset="0"/>
                <a:ea typeface="Roboto" panose="02000000000000000000" pitchFamily="2" charset="0"/>
                <a:cs typeface="Roboto" panose="02000000000000000000" pitchFamily="2" charset="0"/>
              </a:rPr>
              <a:t> </a:t>
            </a:r>
            <a:r>
              <a:rPr lang="en-US" sz="1300" dirty="0">
                <a:latin typeface="Roboto" panose="02000000000000000000" pitchFamily="2" charset="0"/>
                <a:ea typeface="Roboto" panose="02000000000000000000" pitchFamily="2" charset="0"/>
                <a:cs typeface="Roboto" panose="02000000000000000000" pitchFamily="2" charset="0"/>
              </a:rPr>
              <a:t>Διεθνή</a:t>
            </a:r>
            <a:r>
              <a:rPr lang="en-US" sz="1300" spc="-10" dirty="0">
                <a:latin typeface="Roboto" panose="02000000000000000000" pitchFamily="2" charset="0"/>
                <a:ea typeface="Roboto" panose="02000000000000000000" pitchFamily="2" charset="0"/>
                <a:cs typeface="Roboto" panose="02000000000000000000" pitchFamily="2" charset="0"/>
              </a:rPr>
              <a:t> </a:t>
            </a:r>
            <a:r>
              <a:rPr lang="en-US" sz="1300" dirty="0">
                <a:latin typeface="Roboto" panose="02000000000000000000" pitchFamily="2" charset="0"/>
                <a:ea typeface="Roboto" panose="02000000000000000000" pitchFamily="2" charset="0"/>
                <a:cs typeface="Roboto" panose="02000000000000000000" pitchFamily="2" charset="0"/>
              </a:rPr>
              <a:t>κινητικότητα</a:t>
            </a:r>
            <a:r>
              <a:rPr lang="en-US" sz="1300" spc="-35" dirty="0">
                <a:latin typeface="Roboto" panose="02000000000000000000" pitchFamily="2" charset="0"/>
                <a:ea typeface="Roboto" panose="02000000000000000000" pitchFamily="2" charset="0"/>
                <a:cs typeface="Roboto" panose="02000000000000000000" pitchFamily="2" charset="0"/>
              </a:rPr>
              <a:t> </a:t>
            </a:r>
            <a:r>
              <a:rPr lang="en-US" sz="1300" spc="-5" dirty="0">
                <a:latin typeface="Roboto" panose="02000000000000000000" pitchFamily="2" charset="0"/>
                <a:ea typeface="Roboto" panose="02000000000000000000" pitchFamily="2" charset="0"/>
                <a:cs typeface="Roboto" panose="02000000000000000000" pitchFamily="2" charset="0"/>
              </a:rPr>
              <a:t>(Max.</a:t>
            </a:r>
            <a:r>
              <a:rPr lang="en-US" sz="1300" spc="-25" dirty="0">
                <a:latin typeface="Roboto" panose="02000000000000000000" pitchFamily="2" charset="0"/>
                <a:ea typeface="Roboto" panose="02000000000000000000" pitchFamily="2" charset="0"/>
                <a:cs typeface="Roboto" panose="02000000000000000000" pitchFamily="2" charset="0"/>
              </a:rPr>
              <a:t> </a:t>
            </a:r>
            <a:r>
              <a:rPr lang="en-US" sz="1300" spc="-10" dirty="0">
                <a:latin typeface="Roboto" panose="02000000000000000000" pitchFamily="2" charset="0"/>
                <a:ea typeface="Roboto" panose="02000000000000000000" pitchFamily="2" charset="0"/>
                <a:cs typeface="Roboto" panose="02000000000000000000" pitchFamily="2" charset="0"/>
              </a:rPr>
              <a:t>20%)</a:t>
            </a:r>
            <a:endParaRPr lang="en-US" sz="1300" dirty="0">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id="{43A6C36C-7C23-F9C0-A78A-8A26CA7D4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34" y="1515114"/>
            <a:ext cx="8435566" cy="3722646"/>
          </a:xfrm>
          <a:prstGeom prst="rect">
            <a:avLst/>
          </a:prstGeom>
        </p:spPr>
      </p:pic>
      <p:pic>
        <p:nvPicPr>
          <p:cNvPr id="20" name="Picture 19">
            <a:extLst>
              <a:ext uri="{FF2B5EF4-FFF2-40B4-BE49-F238E27FC236}">
                <a16:creationId xmlns:a16="http://schemas.microsoft.com/office/drawing/2014/main" id="{1C2CBE82-08BA-EE60-0266-E4FF92518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69" y="5285675"/>
            <a:ext cx="8421231" cy="1394480"/>
          </a:xfrm>
          <a:prstGeom prst="rect">
            <a:avLst/>
          </a:prstGeom>
        </p:spPr>
      </p:pic>
      <p:pic>
        <p:nvPicPr>
          <p:cNvPr id="14" name="Picture 13">
            <a:extLst>
              <a:ext uri="{FF2B5EF4-FFF2-40B4-BE49-F238E27FC236}">
                <a16:creationId xmlns:a16="http://schemas.microsoft.com/office/drawing/2014/main" id="{0983721D-DDA7-BB0C-9CA0-98D9206D9F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1883" y="1467199"/>
            <a:ext cx="2167198" cy="1130712"/>
          </a:xfrm>
          <a:prstGeom prst="rect">
            <a:avLst/>
          </a:prstGeom>
          <a:ln>
            <a:solidFill>
              <a:srgbClr val="0000FF"/>
            </a:solidFill>
          </a:ln>
        </p:spPr>
      </p:pic>
      <p:cxnSp>
        <p:nvCxnSpPr>
          <p:cNvPr id="22" name="Straight Arrow Connector 21">
            <a:extLst>
              <a:ext uri="{FF2B5EF4-FFF2-40B4-BE49-F238E27FC236}">
                <a16:creationId xmlns:a16="http://schemas.microsoft.com/office/drawing/2014/main" id="{25A7564B-3DEC-F0A7-5659-D3F64933EBE1}"/>
              </a:ext>
            </a:extLst>
          </p:cNvPr>
          <p:cNvCxnSpPr/>
          <p:nvPr/>
        </p:nvCxnSpPr>
        <p:spPr>
          <a:xfrm>
            <a:off x="6319950" y="2545198"/>
            <a:ext cx="1524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BC17C2D-3351-064D-76CD-393C6EDF5C25}"/>
              </a:ext>
            </a:extLst>
          </p:cNvPr>
          <p:cNvSpPr/>
          <p:nvPr/>
        </p:nvSpPr>
        <p:spPr>
          <a:xfrm>
            <a:off x="1245105" y="2229130"/>
            <a:ext cx="431295" cy="376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8</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30DDB29-7F48-97A5-B673-B2EBD8DEC24F}"/>
              </a:ext>
            </a:extLst>
          </p:cNvPr>
          <p:cNvSpPr/>
          <p:nvPr/>
        </p:nvSpPr>
        <p:spPr>
          <a:xfrm>
            <a:off x="2053442" y="4202947"/>
            <a:ext cx="537358" cy="4452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10</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FA1F1597-02F8-59EF-B9DE-D4BA0F72B526}"/>
              </a:ext>
            </a:extLst>
          </p:cNvPr>
          <p:cNvSpPr/>
          <p:nvPr/>
        </p:nvSpPr>
        <p:spPr>
          <a:xfrm>
            <a:off x="7554875" y="2501545"/>
            <a:ext cx="391813" cy="376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9</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F3322A2-82E4-954F-9F33-450C93924427}"/>
              </a:ext>
            </a:extLst>
          </p:cNvPr>
          <p:cNvSpPr/>
          <p:nvPr/>
        </p:nvSpPr>
        <p:spPr>
          <a:xfrm>
            <a:off x="1841348" y="6252440"/>
            <a:ext cx="520852" cy="4452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11</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919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625D1-116A-3761-3289-040C95EA4C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34AD07B-0977-D221-AB90-30B444202DED}"/>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0C8A56A4-9F91-D394-9324-DD06A44D8BE7}"/>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5C1CD7B5-AD22-6AD5-28DC-84BF5C84115F}"/>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836C3EB6-DE6F-6CF7-E39C-E2D98785FF5E}"/>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0C930E74-FD69-B158-BF6F-C560159A0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199B53A-D9E6-6B3F-837E-617B12AA5C9E}"/>
              </a:ext>
            </a:extLst>
          </p:cNvPr>
          <p:cNvSpPr txBox="1">
            <a:spLocks/>
          </p:cNvSpPr>
          <p:nvPr/>
        </p:nvSpPr>
        <p:spPr>
          <a:xfrm>
            <a:off x="849219" y="960708"/>
            <a:ext cx="10493562"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 </a:t>
            </a:r>
            <a:r>
              <a:rPr lang="en-US" sz="2600" b="1" dirty="0">
                <a:latin typeface="Roboto" panose="02000000000000000000" pitchFamily="2" charset="0"/>
                <a:ea typeface="Roboto" panose="02000000000000000000" pitchFamily="2" charset="0"/>
              </a:rPr>
              <a:t>KA171</a:t>
            </a:r>
            <a:r>
              <a:rPr lang="el-GR" sz="2600" b="1" dirty="0">
                <a:latin typeface="Roboto" panose="02000000000000000000" pitchFamily="2" charset="0"/>
                <a:ea typeface="Roboto" panose="02000000000000000000" pitchFamily="2" charset="0"/>
              </a:rPr>
              <a:t> &amp; ΚΑ130</a:t>
            </a:r>
            <a:r>
              <a:rPr lang="en-US" sz="2600" b="1" dirty="0">
                <a:latin typeface="Roboto" panose="02000000000000000000" pitchFamily="2" charset="0"/>
                <a:ea typeface="Roboto" panose="02000000000000000000" pitchFamily="2" charset="0"/>
              </a:rPr>
              <a:t> – Annexes &amp; Application Conditions </a:t>
            </a:r>
            <a:endParaRPr lang="en-CY" sz="2600" b="1"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BCA7AFC7-2EE7-BCD7-23F5-ED84DF108E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828801"/>
            <a:ext cx="5926055" cy="2971800"/>
          </a:xfrm>
          <a:prstGeom prst="rect">
            <a:avLst/>
          </a:prstGeom>
        </p:spPr>
      </p:pic>
      <p:sp>
        <p:nvSpPr>
          <p:cNvPr id="10" name="TextBox 9">
            <a:extLst>
              <a:ext uri="{FF2B5EF4-FFF2-40B4-BE49-F238E27FC236}">
                <a16:creationId xmlns:a16="http://schemas.microsoft.com/office/drawing/2014/main" id="{3C50977D-57CC-1FC2-A55B-F60941303A07}"/>
              </a:ext>
            </a:extLst>
          </p:cNvPr>
          <p:cNvSpPr txBox="1"/>
          <p:nvPr/>
        </p:nvSpPr>
        <p:spPr>
          <a:xfrm>
            <a:off x="6516605" y="1763275"/>
            <a:ext cx="5156141" cy="4021614"/>
          </a:xfrm>
          <a:prstGeom prst="rect">
            <a:avLst/>
          </a:prstGeom>
          <a:noFill/>
          <a:ln>
            <a:solidFill>
              <a:srgbClr val="0000FF"/>
            </a:solidFill>
          </a:ln>
        </p:spPr>
        <p:txBody>
          <a:bodyPr wrap="square">
            <a:spAutoFit/>
          </a:bodyPr>
          <a:lstStyle/>
          <a:p>
            <a:pPr marL="24765">
              <a:lnSpc>
                <a:spcPct val="100000"/>
              </a:lnSpc>
              <a:spcBef>
                <a:spcPts val="605"/>
              </a:spcBef>
            </a:pPr>
            <a:r>
              <a:rPr lang="el-GR" sz="1350" b="1" spc="-5" dirty="0" err="1">
                <a:latin typeface="Roboto" panose="02000000000000000000" pitchFamily="2" charset="0"/>
                <a:ea typeface="Roboto" panose="02000000000000000000" pitchFamily="2" charset="0"/>
                <a:cs typeface="Roboto" panose="02000000000000000000" pitchFamily="2" charset="0"/>
              </a:rPr>
              <a:t>Αnnexes</a:t>
            </a:r>
            <a:r>
              <a:rPr lang="en-US" sz="1350" b="1" spc="-5" dirty="0">
                <a:latin typeface="Roboto" panose="02000000000000000000" pitchFamily="2" charset="0"/>
                <a:ea typeface="Roboto" panose="02000000000000000000" pitchFamily="2" charset="0"/>
                <a:cs typeface="Roboto" panose="02000000000000000000" pitchFamily="2" charset="0"/>
              </a:rPr>
              <a:t>:</a:t>
            </a:r>
            <a:endParaRPr lang="el-GR" sz="1350" b="1" dirty="0">
              <a:latin typeface="Roboto" panose="02000000000000000000" pitchFamily="2" charset="0"/>
              <a:ea typeface="Roboto" panose="02000000000000000000" pitchFamily="2" charset="0"/>
              <a:cs typeface="Roboto" panose="02000000000000000000" pitchFamily="2" charset="0"/>
            </a:endParaRPr>
          </a:p>
          <a:p>
            <a:pPr marL="297815" marR="5080" indent="-285750">
              <a:lnSpc>
                <a:spcPct val="100000"/>
              </a:lnSpc>
              <a:spcBef>
                <a:spcPts val="505"/>
              </a:spcBef>
              <a:buFont typeface="Arial" panose="020B0604020202020204" pitchFamily="34" charset="0"/>
              <a:buChar char="•"/>
              <a:tabLst>
                <a:tab pos="355600" algn="l"/>
                <a:tab pos="363538" algn="l"/>
                <a:tab pos="4397375" algn="l"/>
                <a:tab pos="7794625" algn="l"/>
              </a:tabLst>
            </a:pPr>
            <a:r>
              <a:rPr lang="el-GR" sz="1350" b="1" spc="-5" dirty="0" err="1">
                <a:latin typeface="Roboto" panose="02000000000000000000" pitchFamily="2" charset="0"/>
                <a:ea typeface="Roboto" panose="02000000000000000000" pitchFamily="2" charset="0"/>
                <a:cs typeface="Roboto" panose="02000000000000000000" pitchFamily="2" charset="0"/>
              </a:rPr>
              <a:t>Declaration</a:t>
            </a:r>
            <a:r>
              <a:rPr lang="el-GR" sz="1350" b="1" dirty="0">
                <a:latin typeface="Roboto" panose="02000000000000000000" pitchFamily="2" charset="0"/>
                <a:ea typeface="Roboto" panose="02000000000000000000" pitchFamily="2" charset="0"/>
                <a:cs typeface="Roboto" panose="02000000000000000000" pitchFamily="2" charset="0"/>
              </a:rPr>
              <a:t> of</a:t>
            </a:r>
            <a:r>
              <a:rPr lang="el-GR" sz="1350" b="1" spc="10" dirty="0">
                <a:latin typeface="Roboto" panose="02000000000000000000" pitchFamily="2" charset="0"/>
                <a:ea typeface="Roboto" panose="02000000000000000000" pitchFamily="2" charset="0"/>
                <a:cs typeface="Roboto" panose="02000000000000000000" pitchFamily="2" charset="0"/>
              </a:rPr>
              <a:t> </a:t>
            </a:r>
            <a:r>
              <a:rPr lang="el-GR" sz="1350" b="1" dirty="0" err="1">
                <a:latin typeface="Roboto" panose="02000000000000000000" pitchFamily="2" charset="0"/>
                <a:ea typeface="Roboto" panose="02000000000000000000" pitchFamily="2" charset="0"/>
                <a:cs typeface="Roboto" panose="02000000000000000000" pitchFamily="2" charset="0"/>
              </a:rPr>
              <a:t>Honour</a:t>
            </a:r>
            <a:r>
              <a:rPr lang="el-GR" sz="1350" b="1" dirty="0">
                <a:latin typeface="Roboto" panose="02000000000000000000" pitchFamily="2" charset="0"/>
                <a:ea typeface="Roboto" panose="02000000000000000000" pitchFamily="2" charset="0"/>
                <a:cs typeface="Roboto" panose="02000000000000000000" pitchFamily="2" charset="0"/>
              </a:rPr>
              <a:t>:</a:t>
            </a:r>
            <a:r>
              <a:rPr lang="el-GR" sz="1350" b="1" spc="-2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Τυπώστε,</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υπογράψτε </a:t>
            </a:r>
            <a:r>
              <a:rPr lang="el-GR" sz="1350" dirty="0">
                <a:latin typeface="Roboto" panose="02000000000000000000" pitchFamily="2" charset="0"/>
                <a:ea typeface="Roboto" panose="02000000000000000000" pitchFamily="2" charset="0"/>
                <a:cs typeface="Roboto" panose="02000000000000000000" pitchFamily="2" charset="0"/>
              </a:rPr>
              <a:t>και</a:t>
            </a:r>
            <a:r>
              <a:rPr lang="el-GR" sz="1350" spc="20"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σφραγίστε</a:t>
            </a:r>
            <a:r>
              <a:rPr lang="el-GR" sz="1350" spc="-5" dirty="0">
                <a:latin typeface="Roboto" panose="02000000000000000000" pitchFamily="2" charset="0"/>
                <a:ea typeface="Roboto" panose="02000000000000000000" pitchFamily="2" charset="0"/>
                <a:cs typeface="Roboto" panose="02000000000000000000" pitchFamily="2" charset="0"/>
              </a:rPr>
              <a:t> την υπεύθυνη </a:t>
            </a:r>
            <a:r>
              <a:rPr lang="el-GR" sz="1350" dirty="0">
                <a:latin typeface="Roboto" panose="02000000000000000000" pitchFamily="2" charset="0"/>
                <a:ea typeface="Roboto" panose="02000000000000000000" pitchFamily="2" charset="0"/>
                <a:cs typeface="Roboto" panose="02000000000000000000" pitchFamily="2" charset="0"/>
              </a:rPr>
              <a:t>δήλωση, </a:t>
            </a:r>
            <a:r>
              <a:rPr lang="el-GR" sz="1350" spc="-5" dirty="0">
                <a:latin typeface="Roboto" panose="02000000000000000000" pitchFamily="2" charset="0"/>
                <a:ea typeface="Roboto" panose="02000000000000000000" pitchFamily="2" charset="0"/>
                <a:cs typeface="Roboto" panose="02000000000000000000" pitchFamily="2" charset="0"/>
              </a:rPr>
              <a:t>την </a:t>
            </a:r>
            <a:r>
              <a:rPr lang="el-GR" sz="1350" dirty="0">
                <a:latin typeface="Roboto" panose="02000000000000000000" pitchFamily="2" charset="0"/>
                <a:ea typeface="Roboto" panose="02000000000000000000" pitchFamily="2" charset="0"/>
                <a:cs typeface="Roboto" panose="02000000000000000000" pitchFamily="2" charset="0"/>
              </a:rPr>
              <a:t>οποία </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στη</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συνέχεια</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θα</a:t>
            </a:r>
            <a:r>
              <a:rPr lang="el-GR" sz="1350" spc="1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πρέπει</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να</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σαρώσετε</a:t>
            </a:r>
            <a:r>
              <a:rPr lang="en-US" sz="1350" spc="-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και </a:t>
            </a:r>
            <a:r>
              <a:rPr lang="el-GR" sz="1350" dirty="0">
                <a:latin typeface="Roboto" panose="02000000000000000000" pitchFamily="2" charset="0"/>
                <a:ea typeface="Roboto" panose="02000000000000000000" pitchFamily="2" charset="0"/>
                <a:cs typeface="Roboto" panose="02000000000000000000" pitchFamily="2" charset="0"/>
              </a:rPr>
              <a:t>να</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επισυνάψετε</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στην</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αίτηση</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b="1" u="sng" spc="-5" dirty="0">
                <a:solidFill>
                  <a:srgbClr val="FF0000"/>
                </a:solidFill>
                <a:latin typeface="Roboto" panose="02000000000000000000" pitchFamily="2" charset="0"/>
                <a:ea typeface="Roboto" panose="02000000000000000000" pitchFamily="2" charset="0"/>
                <a:cs typeface="Roboto" panose="02000000000000000000" pitchFamily="2" charset="0"/>
              </a:rPr>
              <a:t>(υπογράφεται</a:t>
            </a:r>
            <a:r>
              <a:rPr lang="el-GR" sz="1350" b="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350" b="1" u="sng" spc="-5"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lang="el-GR" sz="1350" b="1" u="sng"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350" b="1" u="sng" spc="-5" dirty="0">
                <a:solidFill>
                  <a:srgbClr val="FF0000"/>
                </a:solidFill>
                <a:latin typeface="Roboto" panose="02000000000000000000" pitchFamily="2" charset="0"/>
                <a:ea typeface="Roboto" panose="02000000000000000000" pitchFamily="2" charset="0"/>
                <a:cs typeface="Roboto" panose="02000000000000000000" pitchFamily="2" charset="0"/>
              </a:rPr>
              <a:t>τον</a:t>
            </a:r>
            <a:r>
              <a:rPr lang="el-GR" sz="1350" b="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350" b="1" u="sng" dirty="0">
                <a:solidFill>
                  <a:srgbClr val="FF0000"/>
                </a:solidFill>
                <a:latin typeface="Roboto" panose="02000000000000000000" pitchFamily="2" charset="0"/>
                <a:ea typeface="Roboto" panose="02000000000000000000" pitchFamily="2" charset="0"/>
                <a:cs typeface="Roboto" panose="02000000000000000000" pitchFamily="2" charset="0"/>
              </a:rPr>
              <a:t>νόμιμο </a:t>
            </a:r>
            <a:r>
              <a:rPr lang="el-GR" sz="1350" b="1" u="sng" spc="-6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350" b="1" u="sng" dirty="0">
                <a:solidFill>
                  <a:srgbClr val="FF0000"/>
                </a:solidFill>
                <a:latin typeface="Roboto" panose="02000000000000000000" pitchFamily="2" charset="0"/>
                <a:ea typeface="Roboto" panose="02000000000000000000" pitchFamily="2" charset="0"/>
                <a:cs typeface="Roboto" panose="02000000000000000000" pitchFamily="2" charset="0"/>
              </a:rPr>
              <a:t>εκπρόσωπο)</a:t>
            </a:r>
            <a:endParaRPr lang="en-US" sz="1350" b="1" u="sng"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297815" marR="5080" indent="-285750">
              <a:lnSpc>
                <a:spcPct val="100000"/>
              </a:lnSpc>
              <a:spcBef>
                <a:spcPts val="505"/>
              </a:spcBef>
              <a:buFont typeface="Arial" panose="020B0604020202020204" pitchFamily="34" charset="0"/>
              <a:buChar char="•"/>
              <a:tabLst>
                <a:tab pos="355600" algn="l"/>
                <a:tab pos="363538" algn="l"/>
                <a:tab pos="4397375" algn="l"/>
                <a:tab pos="7794625" algn="l"/>
              </a:tabLst>
            </a:pPr>
            <a:r>
              <a:rPr lang="el-GR" sz="1350" dirty="0">
                <a:latin typeface="Roboto" panose="02000000000000000000" pitchFamily="2" charset="0"/>
                <a:ea typeface="Roboto" panose="02000000000000000000" pitchFamily="2" charset="0"/>
                <a:cs typeface="Roboto" panose="02000000000000000000" pitchFamily="2" charset="0"/>
              </a:rPr>
              <a:t>Επισύναψη</a:t>
            </a:r>
            <a:r>
              <a:rPr lang="el-GR" sz="1350" spc="-1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οποιουδήποτε</a:t>
            </a:r>
            <a:r>
              <a:rPr lang="el-GR" sz="1350" spc="-3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άλλου</a:t>
            </a:r>
            <a:r>
              <a:rPr lang="el-GR" sz="1350" spc="1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σχετικού εγγράφου</a:t>
            </a:r>
          </a:p>
          <a:p>
            <a:endParaRPr lang="el-GR" sz="1350" b="1" dirty="0">
              <a:latin typeface="Roboto" panose="02000000000000000000" pitchFamily="2" charset="0"/>
              <a:ea typeface="Roboto" panose="02000000000000000000" pitchFamily="2" charset="0"/>
              <a:cs typeface="Roboto" panose="02000000000000000000" pitchFamily="2" charset="0"/>
            </a:endParaRPr>
          </a:p>
          <a:p>
            <a:r>
              <a:rPr lang="el-GR" sz="1350" b="1" u="sng" dirty="0">
                <a:solidFill>
                  <a:srgbClr val="FF0000"/>
                </a:solidFill>
                <a:latin typeface="Roboto" panose="02000000000000000000" pitchFamily="2" charset="0"/>
                <a:ea typeface="Roboto" panose="02000000000000000000" pitchFamily="2" charset="0"/>
                <a:cs typeface="Roboto" panose="02000000000000000000" pitchFamily="2" charset="0"/>
              </a:rPr>
              <a:t>Μόνο για αιτήσεις ΚΑ171 και μόνο εάν η αιτούμενή σας επιχορήγηση ξεπερνά τις 60</a:t>
            </a:r>
            <a:r>
              <a:rPr lang="en-US" sz="1350" b="1" u="sng"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350" b="1" u="sng" dirty="0">
                <a:solidFill>
                  <a:srgbClr val="FF0000"/>
                </a:solidFill>
                <a:latin typeface="Roboto" panose="02000000000000000000" pitchFamily="2" charset="0"/>
                <a:ea typeface="Roboto" panose="02000000000000000000" pitchFamily="2" charset="0"/>
                <a:cs typeface="Roboto" panose="02000000000000000000" pitchFamily="2" charset="0"/>
              </a:rPr>
              <a:t>000 Ευρώ, επισυνάψετε επίσης</a:t>
            </a:r>
            <a:r>
              <a:rPr lang="el-GR" sz="1350" u="sng" dirty="0">
                <a:solidFill>
                  <a:srgbClr val="FF0000"/>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tabLst>
                <a:tab pos="361950" algn="l"/>
              </a:tabLst>
            </a:pPr>
            <a:r>
              <a:rPr lang="el-GR" sz="1350" dirty="0">
                <a:latin typeface="Roboto" panose="02000000000000000000" pitchFamily="2" charset="0"/>
                <a:ea typeface="Roboto" panose="02000000000000000000" pitchFamily="2" charset="0"/>
                <a:cs typeface="Roboto" panose="02000000000000000000" pitchFamily="2" charset="0"/>
              </a:rPr>
              <a:t>Κατάλογο με δημοσιεύσεις σας</a:t>
            </a:r>
          </a:p>
          <a:p>
            <a:pPr marL="285750" indent="-285750">
              <a:buFont typeface="Arial" panose="020B0604020202020204" pitchFamily="34" charset="0"/>
              <a:buChar char="•"/>
            </a:pPr>
            <a:r>
              <a:rPr lang="el-GR" sz="1350" dirty="0">
                <a:latin typeface="Roboto" panose="02000000000000000000" pitchFamily="2" charset="0"/>
                <a:ea typeface="Roboto" panose="02000000000000000000" pitchFamily="2" charset="0"/>
                <a:cs typeface="Roboto" panose="02000000000000000000" pitchFamily="2" charset="0"/>
              </a:rPr>
              <a:t>Αναλυτικό Κατάλογο με παλιότερα και τρέχοντα σχέδιά σας και δραστηριότητές σας που συνδέονται με το πεδίο στα πλαίσια του οποίου υποβάλλεται η αίτηση, με τη θεματική της αίτησης, με τη Δράση. </a:t>
            </a:r>
            <a:endParaRPr lang="en-US" sz="1350" dirty="0">
              <a:latin typeface="Roboto" panose="02000000000000000000" pitchFamily="2" charset="0"/>
              <a:ea typeface="Roboto" panose="02000000000000000000" pitchFamily="2" charset="0"/>
              <a:cs typeface="Roboto" panose="02000000000000000000" pitchFamily="2" charset="0"/>
            </a:endParaRPr>
          </a:p>
          <a:p>
            <a:pPr marL="24765">
              <a:lnSpc>
                <a:spcPct val="100000"/>
              </a:lnSpc>
              <a:spcBef>
                <a:spcPts val="1610"/>
              </a:spcBef>
            </a:pPr>
            <a:r>
              <a:rPr lang="en-US" sz="1350" b="1" u="sng" spc="-5" dirty="0">
                <a:latin typeface="Roboto" panose="02000000000000000000" pitchFamily="2" charset="0"/>
                <a:ea typeface="Roboto" panose="02000000000000000000" pitchFamily="2" charset="0"/>
                <a:cs typeface="Roboto" panose="02000000000000000000" pitchFamily="2" charset="0"/>
              </a:rPr>
              <a:t>Application Conditions –Pre-submission c</a:t>
            </a:r>
            <a:r>
              <a:rPr lang="el-GR" sz="1350" b="1" u="sng" spc="-5" dirty="0" err="1">
                <a:latin typeface="Roboto" panose="02000000000000000000" pitchFamily="2" charset="0"/>
                <a:ea typeface="Roboto" panose="02000000000000000000" pitchFamily="2" charset="0"/>
                <a:cs typeface="Roboto" panose="02000000000000000000" pitchFamily="2" charset="0"/>
              </a:rPr>
              <a:t>hecklist</a:t>
            </a:r>
            <a:r>
              <a:rPr lang="en-US" sz="1350" b="1" u="sng" spc="-5" dirty="0">
                <a:latin typeface="Roboto" panose="02000000000000000000" pitchFamily="2" charset="0"/>
                <a:ea typeface="Roboto" panose="02000000000000000000" pitchFamily="2" charset="0"/>
                <a:cs typeface="Roboto" panose="02000000000000000000" pitchFamily="2" charset="0"/>
              </a:rPr>
              <a:t>:</a:t>
            </a:r>
            <a:endParaRPr lang="el-GR" sz="1350" b="1" u="sng" dirty="0">
              <a:latin typeface="Roboto" panose="02000000000000000000" pitchFamily="2" charset="0"/>
              <a:ea typeface="Roboto" panose="02000000000000000000" pitchFamily="2" charset="0"/>
              <a:cs typeface="Roboto" panose="02000000000000000000" pitchFamily="2" charset="0"/>
            </a:endParaRPr>
          </a:p>
          <a:p>
            <a:pPr marL="310515" indent="-285750">
              <a:lnSpc>
                <a:spcPct val="100000"/>
              </a:lnSpc>
              <a:spcBef>
                <a:spcPts val="495"/>
              </a:spcBef>
              <a:buFont typeface="Arial" panose="020B0604020202020204" pitchFamily="34" charset="0"/>
              <a:buChar char="•"/>
            </a:pPr>
            <a:r>
              <a:rPr lang="el-GR" sz="1350" dirty="0">
                <a:latin typeface="Roboto" panose="02000000000000000000" pitchFamily="2" charset="0"/>
                <a:ea typeface="Roboto" panose="02000000000000000000" pitchFamily="2" charset="0"/>
                <a:cs typeface="Roboto" panose="02000000000000000000" pitchFamily="2" charset="0"/>
              </a:rPr>
              <a:t>Βεβαιωθείτε</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ότι </a:t>
            </a:r>
            <a:r>
              <a:rPr lang="el-GR" sz="1350" dirty="0">
                <a:latin typeface="Roboto" panose="02000000000000000000" pitchFamily="2" charset="0"/>
                <a:ea typeface="Roboto" panose="02000000000000000000" pitchFamily="2" charset="0"/>
                <a:cs typeface="Roboto" panose="02000000000000000000" pitchFamily="2" charset="0"/>
              </a:rPr>
              <a:t>η</a:t>
            </a:r>
            <a:r>
              <a:rPr lang="el-GR" sz="1350" spc="-5" dirty="0">
                <a:latin typeface="Roboto" panose="02000000000000000000" pitchFamily="2" charset="0"/>
                <a:ea typeface="Roboto" panose="02000000000000000000" pitchFamily="2" charset="0"/>
                <a:cs typeface="Roboto" panose="02000000000000000000" pitchFamily="2" charset="0"/>
              </a:rPr>
              <a:t> αίτησή σας</a:t>
            </a:r>
            <a:r>
              <a:rPr lang="el-GR" sz="1350" dirty="0">
                <a:latin typeface="Roboto" panose="02000000000000000000" pitchFamily="2" charset="0"/>
                <a:ea typeface="Roboto" panose="02000000000000000000" pitchFamily="2" charset="0"/>
                <a:cs typeface="Roboto" panose="02000000000000000000" pitchFamily="2" charset="0"/>
              </a:rPr>
              <a:t> πληροί</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τα </a:t>
            </a:r>
            <a:r>
              <a:rPr lang="el-GR" sz="1350" dirty="0">
                <a:latin typeface="Roboto" panose="02000000000000000000" pitchFamily="2" charset="0"/>
                <a:ea typeface="Roboto" panose="02000000000000000000" pitchFamily="2" charset="0"/>
                <a:cs typeface="Roboto" panose="02000000000000000000" pitchFamily="2" charset="0"/>
              </a:rPr>
              <a:t>κριτήρια</a:t>
            </a:r>
            <a:r>
              <a:rPr lang="el-GR" sz="1350" spc="-20"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επιλεξιμότητας</a:t>
            </a:r>
          </a:p>
        </p:txBody>
      </p:sp>
      <p:pic>
        <p:nvPicPr>
          <p:cNvPr id="13" name="Picture 12">
            <a:extLst>
              <a:ext uri="{FF2B5EF4-FFF2-40B4-BE49-F238E27FC236}">
                <a16:creationId xmlns:a16="http://schemas.microsoft.com/office/drawing/2014/main" id="{12149765-357C-BEF9-B235-4FA6202A66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63" y="4997043"/>
            <a:ext cx="5943474" cy="1617967"/>
          </a:xfrm>
          <a:prstGeom prst="rect">
            <a:avLst/>
          </a:prstGeom>
        </p:spPr>
      </p:pic>
    </p:spTree>
    <p:extLst>
      <p:ext uri="{BB962C8B-B14F-4D97-AF65-F5344CB8AC3E}">
        <p14:creationId xmlns:p14="http://schemas.microsoft.com/office/powerpoint/2010/main" val="182816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C6AE7-83CF-2BE4-7118-7BCB8025460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8C268E0-2E57-645C-1401-8A314AFD0850}"/>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E040CFE6-5E9B-9292-3A3D-B66CF270EC05}"/>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1F5DBFFF-762F-53D8-5AE5-760678F17F38}"/>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AB5F5D8F-8FE3-2A3A-AC45-63114EA44A1E}"/>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92A13FBB-DBBD-CC94-5F64-EF6E6BBB4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 y="0"/>
            <a:ext cx="12192000" cy="6858000"/>
          </a:xfrm>
          <a:prstGeom prst="rect">
            <a:avLst/>
          </a:prstGeom>
        </p:spPr>
      </p:pic>
      <p:sp>
        <p:nvSpPr>
          <p:cNvPr id="11" name="Title 1">
            <a:extLst>
              <a:ext uri="{FF2B5EF4-FFF2-40B4-BE49-F238E27FC236}">
                <a16:creationId xmlns:a16="http://schemas.microsoft.com/office/drawing/2014/main" id="{95837D35-CA9D-D665-DC84-F9A3E0EECBCE}"/>
              </a:ext>
            </a:extLst>
          </p:cNvPr>
          <p:cNvSpPr txBox="1">
            <a:spLocks/>
          </p:cNvSpPr>
          <p:nvPr/>
        </p:nvSpPr>
        <p:spPr>
          <a:xfrm>
            <a:off x="1088838" y="881066"/>
            <a:ext cx="9579162"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 ΚΑ171 &amp; </a:t>
            </a:r>
            <a:r>
              <a:rPr lang="en-US" sz="2600" b="1" dirty="0">
                <a:latin typeface="Roboto" panose="02000000000000000000" pitchFamily="2" charset="0"/>
                <a:ea typeface="Roboto" panose="02000000000000000000" pitchFamily="2" charset="0"/>
              </a:rPr>
              <a:t>KA1</a:t>
            </a:r>
            <a:r>
              <a:rPr lang="el-GR" sz="2600" b="1" dirty="0">
                <a:latin typeface="Roboto" panose="02000000000000000000" pitchFamily="2" charset="0"/>
                <a:ea typeface="Roboto" panose="02000000000000000000" pitchFamily="2" charset="0"/>
              </a:rPr>
              <a:t>30</a:t>
            </a:r>
            <a:r>
              <a:rPr lang="en-US" sz="2600" b="1" dirty="0">
                <a:latin typeface="Roboto" panose="02000000000000000000" pitchFamily="2" charset="0"/>
                <a:ea typeface="Roboto" panose="02000000000000000000" pitchFamily="2" charset="0"/>
              </a:rPr>
              <a:t>– Declaration on </a:t>
            </a:r>
            <a:r>
              <a:rPr lang="en-US" sz="2600" b="1" dirty="0" err="1">
                <a:latin typeface="Roboto" panose="02000000000000000000" pitchFamily="2" charset="0"/>
                <a:ea typeface="Roboto" panose="02000000000000000000" pitchFamily="2" charset="0"/>
              </a:rPr>
              <a:t>Honour</a:t>
            </a:r>
            <a:r>
              <a:rPr lang="en-US" sz="2600" b="1" dirty="0">
                <a:latin typeface="Roboto" panose="02000000000000000000" pitchFamily="2" charset="0"/>
                <a:ea typeface="Roboto" panose="02000000000000000000" pitchFamily="2" charset="0"/>
              </a:rPr>
              <a:t> (</a:t>
            </a:r>
            <a:r>
              <a:rPr lang="en-US" sz="2600" b="1" dirty="0" err="1">
                <a:latin typeface="Roboto" panose="02000000000000000000" pitchFamily="2" charset="0"/>
                <a:ea typeface="Roboto" panose="02000000000000000000" pitchFamily="2" charset="0"/>
              </a:rPr>
              <a:t>DoH</a:t>
            </a:r>
            <a:r>
              <a:rPr lang="en-US"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CC1B51B3-7EB4-46B6-B06E-90036BDD9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976" y="1662236"/>
            <a:ext cx="6744457" cy="3930545"/>
          </a:xfrm>
          <a:prstGeom prst="rect">
            <a:avLst/>
          </a:prstGeom>
        </p:spPr>
      </p:pic>
      <p:sp>
        <p:nvSpPr>
          <p:cNvPr id="12" name="TextBox 11">
            <a:extLst>
              <a:ext uri="{FF2B5EF4-FFF2-40B4-BE49-F238E27FC236}">
                <a16:creationId xmlns:a16="http://schemas.microsoft.com/office/drawing/2014/main" id="{AD6AE49B-EA1A-5B21-E141-39DAD45B1C43}"/>
              </a:ext>
            </a:extLst>
          </p:cNvPr>
          <p:cNvSpPr txBox="1"/>
          <p:nvPr/>
        </p:nvSpPr>
        <p:spPr>
          <a:xfrm>
            <a:off x="8405659" y="3089501"/>
            <a:ext cx="2714960" cy="1261884"/>
          </a:xfrm>
          <a:prstGeom prst="rect">
            <a:avLst/>
          </a:prstGeom>
          <a:noFill/>
        </p:spPr>
        <p:txBody>
          <a:bodyPr wrap="square">
            <a:spAutoFit/>
          </a:bodyPr>
          <a:lstStyle/>
          <a:p>
            <a:pPr algn="ctr"/>
            <a:r>
              <a:rPr lang="en-US" sz="19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900" b="1" dirty="0">
                <a:solidFill>
                  <a:srgbClr val="FF0000"/>
                </a:solidFill>
                <a:latin typeface="Roboto" panose="02000000000000000000" pitchFamily="2" charset="0"/>
                <a:ea typeface="Roboto" panose="02000000000000000000" pitchFamily="2" charset="0"/>
                <a:cs typeface="Roboto" panose="02000000000000000000" pitchFamily="2" charset="0"/>
              </a:rPr>
              <a:t>Προσοχή</a:t>
            </a:r>
            <a:r>
              <a:rPr lang="en-US" sz="19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900" b="1" dirty="0">
                <a:solidFill>
                  <a:srgbClr val="FF0000"/>
                </a:solidFill>
                <a:latin typeface="Roboto" panose="02000000000000000000" pitchFamily="2" charset="0"/>
                <a:ea typeface="Roboto" panose="02000000000000000000" pitchFamily="2" charset="0"/>
                <a:cs typeface="Roboto" panose="02000000000000000000" pitchFamily="2" charset="0"/>
              </a:rPr>
              <a:t>να αφορά στην Πρόσκληση του 202</a:t>
            </a:r>
            <a:r>
              <a:rPr lang="en-US" sz="1900" b="1" dirty="0">
                <a:solidFill>
                  <a:srgbClr val="FF0000"/>
                </a:solidFill>
                <a:latin typeface="Roboto" panose="02000000000000000000" pitchFamily="2" charset="0"/>
                <a:ea typeface="Roboto" panose="02000000000000000000" pitchFamily="2" charset="0"/>
                <a:cs typeface="Roboto" panose="02000000000000000000" pitchFamily="2" charset="0"/>
              </a:rPr>
              <a:t>6 </a:t>
            </a:r>
            <a:r>
              <a:rPr lang="el-GR" sz="1900" b="1" dirty="0">
                <a:solidFill>
                  <a:srgbClr val="FF0000"/>
                </a:solidFill>
                <a:latin typeface="Roboto" panose="02000000000000000000" pitchFamily="2" charset="0"/>
                <a:ea typeface="Roboto" panose="02000000000000000000" pitchFamily="2" charset="0"/>
                <a:cs typeface="Roboto" panose="02000000000000000000" pitchFamily="2" charset="0"/>
              </a:rPr>
              <a:t>και στην ανάλογη Δράση!</a:t>
            </a:r>
            <a:r>
              <a:rPr lang="en-US" sz="1900" b="1"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3813861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04BA4-6AF8-560E-FC38-53C05791D8D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E340B4E-DDA2-414E-DEBA-EE178A6425E5}"/>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640EF0FC-05AE-D31B-2A8D-A920AD7999FB}"/>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1B550F13-E1FB-B7E8-8D24-DF702460632C}"/>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C72838B9-57A5-73B6-E38E-6E5E0ACA4D10}"/>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B86EE3C2-A78C-A567-2782-DB6849F4E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8F9E4B04-D251-FA7C-DE62-514E3CA07914}"/>
              </a:ext>
            </a:extLst>
          </p:cNvPr>
          <p:cNvSpPr txBox="1">
            <a:spLocks/>
          </p:cNvSpPr>
          <p:nvPr/>
        </p:nvSpPr>
        <p:spPr>
          <a:xfrm>
            <a:off x="1088838" y="881066"/>
            <a:ext cx="9045762"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 ΚΑ171 &amp; </a:t>
            </a:r>
            <a:r>
              <a:rPr lang="en-US" sz="2600" b="1" dirty="0">
                <a:latin typeface="Roboto" panose="02000000000000000000" pitchFamily="2" charset="0"/>
                <a:ea typeface="Roboto" panose="02000000000000000000" pitchFamily="2" charset="0"/>
              </a:rPr>
              <a:t>KA1</a:t>
            </a:r>
            <a:r>
              <a:rPr lang="el-GR" sz="2600" b="1" dirty="0">
                <a:latin typeface="Roboto" panose="02000000000000000000" pitchFamily="2" charset="0"/>
                <a:ea typeface="Roboto" panose="02000000000000000000" pitchFamily="2" charset="0"/>
              </a:rPr>
              <a:t>30</a:t>
            </a:r>
            <a:r>
              <a:rPr lang="en-US" sz="2600" b="1" dirty="0">
                <a:latin typeface="Roboto" panose="02000000000000000000" pitchFamily="2" charset="0"/>
                <a:ea typeface="Roboto" panose="02000000000000000000" pitchFamily="2" charset="0"/>
              </a:rPr>
              <a:t>– Sharing</a:t>
            </a:r>
            <a:endParaRPr lang="en-CY" sz="2600" b="1"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98EE0E28-0C4E-28E7-476C-5C656703D0F0}"/>
              </a:ext>
            </a:extLst>
          </p:cNvPr>
          <p:cNvSpPr txBox="1"/>
          <p:nvPr/>
        </p:nvSpPr>
        <p:spPr>
          <a:xfrm>
            <a:off x="7539203" y="3761048"/>
            <a:ext cx="3509797" cy="1141338"/>
          </a:xfrm>
          <a:prstGeom prst="rect">
            <a:avLst/>
          </a:prstGeom>
          <a:noFill/>
          <a:ln>
            <a:noFill/>
          </a:ln>
        </p:spPr>
        <p:txBody>
          <a:bodyPr wrap="square">
            <a:spAutoFit/>
          </a:bodyPr>
          <a:lstStyle/>
          <a:p>
            <a:pPr marL="297815" indent="-285750">
              <a:lnSpc>
                <a:spcPct val="100000"/>
              </a:lnSpc>
              <a:spcBef>
                <a:spcPts val="800"/>
              </a:spcBef>
              <a:buFont typeface="Wingdings" panose="05000000000000000000" pitchFamily="2" charset="2"/>
              <a:buChar char="q"/>
              <a:tabLst>
                <a:tab pos="293370" algn="l"/>
              </a:tabLst>
            </a:pPr>
            <a:r>
              <a:rPr lang="el-GR" sz="1600" dirty="0">
                <a:solidFill>
                  <a:srgbClr val="404040"/>
                </a:solidFill>
                <a:latin typeface="Roboto" panose="02000000000000000000" pitchFamily="2" charset="0"/>
                <a:ea typeface="Roboto" panose="02000000000000000000" pitchFamily="2" charset="0"/>
                <a:cs typeface="Roboto" panose="02000000000000000000" pitchFamily="2" charset="0"/>
              </a:rPr>
              <a:t>Πρόσκληση</a:t>
            </a:r>
            <a:r>
              <a:rPr lang="el-GR" sz="1600" spc="-4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Roboto" panose="02000000000000000000" pitchFamily="2" charset="0"/>
                <a:ea typeface="Roboto" panose="02000000000000000000" pitchFamily="2" charset="0"/>
                <a:cs typeface="Roboto" panose="02000000000000000000" pitchFamily="2" charset="0"/>
              </a:rPr>
              <a:t>ατόμων</a:t>
            </a:r>
            <a:r>
              <a:rPr lang="el-GR" sz="16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600" dirty="0">
                <a:solidFill>
                  <a:srgbClr val="404040"/>
                </a:solidFill>
                <a:latin typeface="Roboto" panose="02000000000000000000" pitchFamily="2" charset="0"/>
                <a:ea typeface="Roboto" panose="02000000000000000000" pitchFamily="2" charset="0"/>
                <a:cs typeface="Roboto" panose="02000000000000000000" pitchFamily="2" charset="0"/>
              </a:rPr>
              <a:t>με</a:t>
            </a:r>
            <a:r>
              <a:rPr lang="el-GR" sz="16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Roboto" panose="02000000000000000000" pitchFamily="2" charset="0"/>
                <a:ea typeface="Roboto" panose="02000000000000000000" pitchFamily="2" charset="0"/>
                <a:cs typeface="Roboto" panose="02000000000000000000" pitchFamily="2" charset="0"/>
              </a:rPr>
              <a:t>πρόσβαση</a:t>
            </a:r>
            <a:r>
              <a:rPr lang="el-GR" sz="160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Roboto" panose="02000000000000000000" pitchFamily="2" charset="0"/>
                <a:ea typeface="Roboto" panose="02000000000000000000" pitchFamily="2" charset="0"/>
                <a:cs typeface="Roboto" panose="02000000000000000000" pitchFamily="2" charset="0"/>
              </a:rPr>
              <a:t>στην</a:t>
            </a:r>
            <a:r>
              <a:rPr lang="el-GR" sz="1600" spc="-2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Roboto" panose="02000000000000000000" pitchFamily="2" charset="0"/>
                <a:ea typeface="Roboto" panose="02000000000000000000" pitchFamily="2" charset="0"/>
                <a:cs typeface="Roboto" panose="02000000000000000000" pitchFamily="2" charset="0"/>
              </a:rPr>
              <a:t>αίτηση</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495"/>
              </a:spcBef>
              <a:buFont typeface="Wingdings" panose="05000000000000000000" pitchFamily="2" charset="2"/>
              <a:buChar char="q"/>
              <a:tabLst>
                <a:tab pos="293370" algn="l"/>
              </a:tabLst>
            </a:pPr>
            <a:r>
              <a:rPr lang="el-GR" sz="1600" spc="-5" dirty="0">
                <a:solidFill>
                  <a:srgbClr val="404040"/>
                </a:solidFill>
                <a:latin typeface="Roboto" panose="02000000000000000000" pitchFamily="2" charset="0"/>
                <a:ea typeface="Roboto" panose="02000000000000000000" pitchFamily="2" charset="0"/>
                <a:cs typeface="Roboto" panose="02000000000000000000" pitchFamily="2" charset="0"/>
              </a:rPr>
              <a:t>Δυνατότητα εκχώρησης</a:t>
            </a:r>
            <a:r>
              <a:rPr lang="el-GR" sz="160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Roboto" panose="02000000000000000000" pitchFamily="2" charset="0"/>
                <a:ea typeface="Roboto" panose="02000000000000000000" pitchFamily="2" charset="0"/>
                <a:cs typeface="Roboto" panose="02000000000000000000" pitchFamily="2" charset="0"/>
              </a:rPr>
              <a:t>διαφορετικών</a:t>
            </a:r>
            <a:r>
              <a:rPr lang="el-GR" sz="160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Roboto" panose="02000000000000000000" pitchFamily="2" charset="0"/>
                <a:ea typeface="Roboto" panose="02000000000000000000" pitchFamily="2" charset="0"/>
                <a:cs typeface="Roboto" panose="02000000000000000000" pitchFamily="2" charset="0"/>
              </a:rPr>
              <a:t>δικαιωμάτων</a:t>
            </a:r>
            <a:endParaRPr lang="el-GR" sz="1600" dirty="0">
              <a:latin typeface="Roboto" panose="02000000000000000000" pitchFamily="2" charset="0"/>
              <a:ea typeface="Roboto"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id="{31BB1FF5-25E3-CC9A-2274-1C9601044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71" y="1514206"/>
            <a:ext cx="10058400" cy="1876849"/>
          </a:xfrm>
          <a:prstGeom prst="rect">
            <a:avLst/>
          </a:prstGeom>
        </p:spPr>
      </p:pic>
      <p:pic>
        <p:nvPicPr>
          <p:cNvPr id="14" name="Picture 13">
            <a:extLst>
              <a:ext uri="{FF2B5EF4-FFF2-40B4-BE49-F238E27FC236}">
                <a16:creationId xmlns:a16="http://schemas.microsoft.com/office/drawing/2014/main" id="{0A99CE9F-57D4-24E2-9A0F-06D081C6D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04" y="3255050"/>
            <a:ext cx="5258487" cy="3300422"/>
          </a:xfrm>
          <a:prstGeom prst="rect">
            <a:avLst/>
          </a:prstGeom>
        </p:spPr>
      </p:pic>
      <p:pic>
        <p:nvPicPr>
          <p:cNvPr id="17" name="Picture 16">
            <a:extLst>
              <a:ext uri="{FF2B5EF4-FFF2-40B4-BE49-F238E27FC236}">
                <a16:creationId xmlns:a16="http://schemas.microsoft.com/office/drawing/2014/main" id="{CDAB37A6-392B-C612-6ECD-4B0658B446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608" y="4204456"/>
            <a:ext cx="1105358" cy="795390"/>
          </a:xfrm>
          <a:prstGeom prst="rect">
            <a:avLst/>
          </a:prstGeom>
        </p:spPr>
      </p:pic>
      <p:cxnSp>
        <p:nvCxnSpPr>
          <p:cNvPr id="19" name="Straight Arrow Connector 18">
            <a:extLst>
              <a:ext uri="{FF2B5EF4-FFF2-40B4-BE49-F238E27FC236}">
                <a16:creationId xmlns:a16="http://schemas.microsoft.com/office/drawing/2014/main" id="{5EE7A6B4-42B7-8A32-6007-B94EAA79D213}"/>
              </a:ext>
            </a:extLst>
          </p:cNvPr>
          <p:cNvCxnSpPr/>
          <p:nvPr/>
        </p:nvCxnSpPr>
        <p:spPr>
          <a:xfrm>
            <a:off x="4953000" y="4354028"/>
            <a:ext cx="81960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751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A91A5-5A3D-D705-94A7-08E64E97005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4E96964-28E7-7095-185A-23148E40E868}"/>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AB2F0A41-ABC5-7C81-BC51-9BFF122B4B80}"/>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E2F23D78-CE92-831E-74B6-CB63C733CC2F}"/>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189D63E6-6F53-F04B-4B10-CF7498A9F52B}"/>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4977B567-AD81-B156-D9FE-B2B1F37DB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3B1412C-3FD3-412C-7903-EA0D1224098E}"/>
              </a:ext>
            </a:extLst>
          </p:cNvPr>
          <p:cNvSpPr txBox="1">
            <a:spLocks/>
          </p:cNvSpPr>
          <p:nvPr/>
        </p:nvSpPr>
        <p:spPr>
          <a:xfrm>
            <a:off x="1088838" y="881066"/>
            <a:ext cx="9045762"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ΚΑ131, ΚΑ171 &amp; </a:t>
            </a:r>
            <a:r>
              <a:rPr lang="en-US" sz="2600" b="1" dirty="0">
                <a:latin typeface="Roboto" panose="02000000000000000000" pitchFamily="2" charset="0"/>
                <a:ea typeface="Roboto" panose="02000000000000000000" pitchFamily="2" charset="0"/>
              </a:rPr>
              <a:t>KA1</a:t>
            </a:r>
            <a:r>
              <a:rPr lang="el-GR" sz="2600" b="1" dirty="0">
                <a:latin typeface="Roboto" panose="02000000000000000000" pitchFamily="2" charset="0"/>
                <a:ea typeface="Roboto" panose="02000000000000000000" pitchFamily="2" charset="0"/>
              </a:rPr>
              <a:t>30</a:t>
            </a:r>
            <a:r>
              <a:rPr lang="en-US" sz="2600" b="1" dirty="0">
                <a:latin typeface="Roboto" panose="02000000000000000000" pitchFamily="2" charset="0"/>
                <a:ea typeface="Roboto" panose="02000000000000000000" pitchFamily="2" charset="0"/>
              </a:rPr>
              <a:t> – Submission History</a:t>
            </a:r>
            <a:endParaRPr lang="en-CY" sz="2600" b="1" dirty="0">
              <a:latin typeface="Roboto" panose="02000000000000000000" pitchFamily="2" charset="0"/>
              <a:ea typeface="Roboto" panose="02000000000000000000" pitchFamily="2" charset="0"/>
            </a:endParaRPr>
          </a:p>
        </p:txBody>
      </p:sp>
      <p:pic>
        <p:nvPicPr>
          <p:cNvPr id="2" name="object 7">
            <a:extLst>
              <a:ext uri="{FF2B5EF4-FFF2-40B4-BE49-F238E27FC236}">
                <a16:creationId xmlns:a16="http://schemas.microsoft.com/office/drawing/2014/main" id="{A4F69E60-22C1-2688-3B69-BA7EEB117015}"/>
              </a:ext>
            </a:extLst>
          </p:cNvPr>
          <p:cNvPicPr/>
          <p:nvPr/>
        </p:nvPicPr>
        <p:blipFill>
          <a:blip r:embed="rId4" cstate="print"/>
          <a:srcRect r="26186"/>
          <a:stretch>
            <a:fillRect/>
          </a:stretch>
        </p:blipFill>
        <p:spPr>
          <a:xfrm>
            <a:off x="946472" y="2072498"/>
            <a:ext cx="6749542" cy="2394204"/>
          </a:xfrm>
          <a:prstGeom prst="rect">
            <a:avLst/>
          </a:prstGeom>
        </p:spPr>
      </p:pic>
      <p:sp>
        <p:nvSpPr>
          <p:cNvPr id="8" name="object 5">
            <a:extLst>
              <a:ext uri="{FF2B5EF4-FFF2-40B4-BE49-F238E27FC236}">
                <a16:creationId xmlns:a16="http://schemas.microsoft.com/office/drawing/2014/main" id="{1FEAAC18-BE25-AADD-66E9-7B8616D05A32}"/>
              </a:ext>
            </a:extLst>
          </p:cNvPr>
          <p:cNvSpPr txBox="1"/>
          <p:nvPr/>
        </p:nvSpPr>
        <p:spPr>
          <a:xfrm>
            <a:off x="8407868" y="2624798"/>
            <a:ext cx="2641132" cy="1320874"/>
          </a:xfrm>
          <a:prstGeom prst="rect">
            <a:avLst/>
          </a:prstGeom>
          <a:ln>
            <a:noFill/>
          </a:ln>
        </p:spPr>
        <p:txBody>
          <a:bodyPr vert="horz" wrap="square" lIns="0" tIns="12700" rIns="0" bIns="0" rtlCol="0">
            <a:spAutoFit/>
          </a:bodyPr>
          <a:lstStyle/>
          <a:p>
            <a:pPr algn="ctr">
              <a:defRPr/>
            </a:pPr>
            <a:r>
              <a:rPr lang="en-US" altLang="en-US" sz="17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altLang="en-US" sz="1700" b="1" dirty="0">
                <a:solidFill>
                  <a:srgbClr val="FF0000"/>
                </a:solidFill>
                <a:latin typeface="Roboto" panose="02000000000000000000" pitchFamily="2" charset="0"/>
                <a:ea typeface="Roboto" panose="02000000000000000000" pitchFamily="2" charset="0"/>
                <a:cs typeface="Roboto" panose="02000000000000000000" pitchFamily="2" charset="0"/>
              </a:rPr>
              <a:t>Το σύστημα κρατά αυτόματα την τελευταία υποβολή της αίτησης </a:t>
            </a:r>
            <a:r>
              <a:rPr lang="el-GR" altLang="en-US" sz="1700" b="1" u="sng" dirty="0">
                <a:solidFill>
                  <a:srgbClr val="FF0000"/>
                </a:solidFill>
                <a:latin typeface="Roboto" panose="02000000000000000000" pitchFamily="2" charset="0"/>
                <a:ea typeface="Roboto" panose="02000000000000000000" pitchFamily="2" charset="0"/>
                <a:cs typeface="Roboto" panose="02000000000000000000" pitchFamily="2" charset="0"/>
              </a:rPr>
              <a:t>(εντός της καταληκτικής ημερομηνίας)</a:t>
            </a:r>
            <a:r>
              <a:rPr lang="en-US" altLang="en-US" sz="1700" b="1" u="sng"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l-GR" altLang="en-US" sz="1700" b="1" u="sng"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06689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906B5-C852-0571-2515-E84F06A8EB2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F2D1A72-33D5-5F67-CCAD-CCFEAA5F0728}"/>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A87BB730-232D-E4DB-3F13-6CF285D692D9}"/>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2918FFDB-8D42-A64F-DD37-91B1B47234C5}"/>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59CA7535-767D-9523-9E6A-C87D018270A2}"/>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7C8B3462-3ED7-8414-B7E2-2D413ABC5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7ABBE9A-E8DD-62EC-EA9A-2420705CC500}"/>
              </a:ext>
            </a:extLst>
          </p:cNvPr>
          <p:cNvSpPr txBox="1">
            <a:spLocks/>
          </p:cNvSpPr>
          <p:nvPr/>
        </p:nvSpPr>
        <p:spPr>
          <a:xfrm>
            <a:off x="1095854" y="943591"/>
            <a:ext cx="4744231"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solidFill>
                  <a:srgbClr val="EB6C15"/>
                </a:solidFill>
                <a:latin typeface="Roboto" panose="02000000000000000000" pitchFamily="2" charset="0"/>
                <a:ea typeface="Roboto" panose="02000000000000000000" pitchFamily="2" charset="0"/>
              </a:rPr>
              <a:t>Αίτηση ΚΑ1</a:t>
            </a:r>
            <a:r>
              <a:rPr lang="en-US" sz="2600" b="1" dirty="0">
                <a:solidFill>
                  <a:srgbClr val="EB6C15"/>
                </a:solidFill>
                <a:latin typeface="Roboto" panose="02000000000000000000" pitchFamily="2" charset="0"/>
                <a:ea typeface="Roboto" panose="02000000000000000000" pitchFamily="2" charset="0"/>
              </a:rPr>
              <a:t>7</a:t>
            </a:r>
            <a:r>
              <a:rPr lang="el-GR" sz="2600" b="1" dirty="0">
                <a:solidFill>
                  <a:srgbClr val="EB6C15"/>
                </a:solidFill>
                <a:latin typeface="Roboto" panose="02000000000000000000" pitchFamily="2" charset="0"/>
                <a:ea typeface="Roboto" panose="02000000000000000000" pitchFamily="2" charset="0"/>
              </a:rPr>
              <a:t>1</a:t>
            </a:r>
            <a:r>
              <a:rPr lang="en-US" sz="2600" b="1" dirty="0">
                <a:solidFill>
                  <a:srgbClr val="EB6C15"/>
                </a:solidFill>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 Context</a:t>
            </a:r>
            <a:endParaRPr lang="en-CY" sz="2600" b="1"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2A6E202E-2738-3771-9EC8-5711267D1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70" y="1556111"/>
            <a:ext cx="10266875" cy="4144940"/>
          </a:xfrm>
          <a:prstGeom prst="rect">
            <a:avLst/>
          </a:prstGeom>
        </p:spPr>
      </p:pic>
      <p:sp>
        <p:nvSpPr>
          <p:cNvPr id="10" name="TextBox 9">
            <a:extLst>
              <a:ext uri="{FF2B5EF4-FFF2-40B4-BE49-F238E27FC236}">
                <a16:creationId xmlns:a16="http://schemas.microsoft.com/office/drawing/2014/main" id="{379B8EC7-5D7E-9788-D9FF-D5C175849637}"/>
              </a:ext>
            </a:extLst>
          </p:cNvPr>
          <p:cNvSpPr txBox="1"/>
          <p:nvPr/>
        </p:nvSpPr>
        <p:spPr>
          <a:xfrm>
            <a:off x="5629871" y="4192755"/>
            <a:ext cx="4411095" cy="1929054"/>
          </a:xfrm>
          <a:prstGeom prst="rect">
            <a:avLst/>
          </a:prstGeom>
          <a:noFill/>
          <a:ln>
            <a:noFill/>
          </a:ln>
        </p:spPr>
        <p:txBody>
          <a:bodyPr wrap="square">
            <a:spAutoFit/>
          </a:bodyPr>
          <a:lstStyle/>
          <a:p>
            <a:pPr marL="12700">
              <a:lnSpc>
                <a:spcPct val="100000"/>
              </a:lnSpc>
              <a:spcBef>
                <a:spcPts val="1000"/>
              </a:spcBef>
            </a:pPr>
            <a:r>
              <a:rPr lang="el-GR" sz="1550" b="1" spc="-75" dirty="0">
                <a:solidFill>
                  <a:srgbClr val="404040"/>
                </a:solidFill>
                <a:latin typeface="Roboto" panose="02000000000000000000" pitchFamily="2" charset="0"/>
                <a:ea typeface="Roboto" panose="02000000000000000000" pitchFamily="2" charset="0"/>
                <a:cs typeface="Roboto" panose="02000000000000000000" pitchFamily="2" charset="0"/>
              </a:rPr>
              <a:t>Καταχ</a:t>
            </a:r>
            <a:r>
              <a:rPr lang="el-GR" sz="1550" b="1" spc="-80" dirty="0">
                <a:solidFill>
                  <a:srgbClr val="404040"/>
                </a:solidFill>
                <a:latin typeface="Roboto" panose="02000000000000000000" pitchFamily="2" charset="0"/>
                <a:ea typeface="Roboto" panose="02000000000000000000" pitchFamily="2" charset="0"/>
                <a:cs typeface="Roboto" panose="02000000000000000000" pitchFamily="2" charset="0"/>
              </a:rPr>
              <a:t>ω</a:t>
            </a:r>
            <a:r>
              <a:rPr lang="el-GR" sz="1550" b="1" spc="-75" dirty="0">
                <a:solidFill>
                  <a:srgbClr val="404040"/>
                </a:solidFill>
                <a:latin typeface="Roboto" panose="02000000000000000000" pitchFamily="2" charset="0"/>
                <a:ea typeface="Roboto" panose="02000000000000000000" pitchFamily="2" charset="0"/>
                <a:cs typeface="Roboto" panose="02000000000000000000" pitchFamily="2" charset="0"/>
              </a:rPr>
              <a:t>ρ</a:t>
            </a:r>
            <a:r>
              <a:rPr lang="el-GR" sz="1550" b="1" spc="-80" dirty="0">
                <a:solidFill>
                  <a:srgbClr val="404040"/>
                </a:solidFill>
                <a:latin typeface="Roboto" panose="02000000000000000000" pitchFamily="2" charset="0"/>
                <a:ea typeface="Roboto" panose="02000000000000000000" pitchFamily="2" charset="0"/>
                <a:cs typeface="Roboto" panose="02000000000000000000" pitchFamily="2" charset="0"/>
              </a:rPr>
              <a:t>εί</a:t>
            </a:r>
            <a:r>
              <a:rPr lang="el-GR" sz="1550" b="1" spc="-75" dirty="0">
                <a:solidFill>
                  <a:srgbClr val="404040"/>
                </a:solidFill>
                <a:latin typeface="Roboto" panose="02000000000000000000" pitchFamily="2" charset="0"/>
                <a:ea typeface="Roboto" panose="02000000000000000000" pitchFamily="2" charset="0"/>
                <a:cs typeface="Roboto" panose="02000000000000000000" pitchFamily="2" charset="0"/>
              </a:rPr>
              <a:t>τ</a:t>
            </a:r>
            <a:r>
              <a:rPr lang="el-GR" sz="1550" b="1" dirty="0">
                <a:solidFill>
                  <a:srgbClr val="404040"/>
                </a:solidFill>
                <a:latin typeface="Roboto" panose="02000000000000000000" pitchFamily="2" charset="0"/>
                <a:ea typeface="Roboto" panose="02000000000000000000" pitchFamily="2" charset="0"/>
                <a:cs typeface="Roboto" panose="02000000000000000000" pitchFamily="2" charset="0"/>
              </a:rPr>
              <a:t>ε</a:t>
            </a:r>
            <a:r>
              <a:rPr lang="el-GR" sz="1550" b="1" spc="-10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550" b="1" spc="-45" dirty="0">
                <a:solidFill>
                  <a:srgbClr val="404040"/>
                </a:solidFill>
                <a:latin typeface="Roboto" panose="02000000000000000000" pitchFamily="2" charset="0"/>
                <a:ea typeface="Roboto" panose="02000000000000000000" pitchFamily="2" charset="0"/>
                <a:cs typeface="Roboto" panose="02000000000000000000" pitchFamily="2" charset="0"/>
              </a:rPr>
              <a:t>μ</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ό</a:t>
            </a:r>
            <a:r>
              <a:rPr lang="el-GR" sz="1550" b="1" spc="-45" dirty="0">
                <a:solidFill>
                  <a:srgbClr val="404040"/>
                </a:solidFill>
                <a:latin typeface="Roboto" panose="02000000000000000000" pitchFamily="2" charset="0"/>
                <a:ea typeface="Roboto" panose="02000000000000000000" pitchFamily="2" charset="0"/>
                <a:cs typeface="Roboto" panose="02000000000000000000" pitchFamily="2" charset="0"/>
              </a:rPr>
              <a:t>ν</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ο</a:t>
            </a:r>
            <a:r>
              <a:rPr lang="el-GR" sz="1550" b="1" dirty="0">
                <a:solidFill>
                  <a:srgbClr val="404040"/>
                </a:solidFill>
                <a:latin typeface="Roboto" panose="02000000000000000000" pitchFamily="2" charset="0"/>
                <a:ea typeface="Roboto" panose="02000000000000000000" pitchFamily="2" charset="0"/>
                <a:cs typeface="Roboto" panose="02000000000000000000" pitchFamily="2" charset="0"/>
              </a:rPr>
              <a:t>:</a:t>
            </a:r>
            <a:endParaRPr lang="el-GR" sz="1550" dirty="0">
              <a:latin typeface="Roboto" panose="02000000000000000000" pitchFamily="2" charset="0"/>
              <a:ea typeface="Roboto" panose="02000000000000000000" pitchFamily="2" charset="0"/>
              <a:cs typeface="Roboto" panose="02000000000000000000" pitchFamily="2" charset="0"/>
            </a:endParaRPr>
          </a:p>
          <a:p>
            <a:pPr marL="355600" indent="-342900">
              <a:lnSpc>
                <a:spcPct val="100000"/>
              </a:lnSpc>
              <a:spcBef>
                <a:spcPts val="10"/>
              </a:spcBef>
              <a:buAutoNum type="arabicPeriod"/>
              <a:tabLst>
                <a:tab pos="355600" algn="l"/>
              </a:tabLst>
            </a:pP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To Project total duration (24 ή 26 </a:t>
            </a:r>
            <a:r>
              <a:rPr lang="en-US" sz="1550" spc="-5" dirty="0" err="1">
                <a:solidFill>
                  <a:srgbClr val="404040"/>
                </a:solidFill>
                <a:latin typeface="Roboto" panose="02000000000000000000" pitchFamily="2" charset="0"/>
                <a:ea typeface="Roboto" panose="02000000000000000000" pitchFamily="2" charset="0"/>
                <a:cs typeface="Roboto" panose="02000000000000000000" pitchFamily="2" charset="0"/>
              </a:rPr>
              <a:t>μήνες</a:t>
            </a: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a:t>
            </a:r>
          </a:p>
          <a:p>
            <a:pPr marL="355600" indent="-342900">
              <a:lnSpc>
                <a:spcPct val="100000"/>
              </a:lnSpc>
              <a:spcBef>
                <a:spcPts val="10"/>
              </a:spcBef>
              <a:buAutoNum type="arabicPeriod"/>
              <a:tabLst>
                <a:tab pos="355600" algn="l"/>
              </a:tabLst>
            </a:pP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T</a:t>
            </a:r>
            <a:r>
              <a:rPr lang="el-GR" sz="1550" spc="-5" dirty="0">
                <a:solidFill>
                  <a:srgbClr val="404040"/>
                </a:solidFill>
                <a:latin typeface="Roboto" panose="02000000000000000000" pitchFamily="2" charset="0"/>
                <a:ea typeface="Roboto" panose="02000000000000000000" pitchFamily="2" charset="0"/>
                <a:cs typeface="Roboto" panose="02000000000000000000" pitchFamily="2" charset="0"/>
              </a:rPr>
              <a:t>ο</a:t>
            </a:r>
            <a:r>
              <a:rPr lang="el-GR" sz="155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National</a:t>
            </a:r>
            <a:r>
              <a:rPr lang="en-US" sz="155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Agency:</a:t>
            </a:r>
            <a:r>
              <a:rPr lang="en-US" sz="155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CY01</a:t>
            </a:r>
            <a:endParaRPr lang="en-US" sz="1550" dirty="0">
              <a:latin typeface="Roboto" panose="02000000000000000000" pitchFamily="2" charset="0"/>
              <a:ea typeface="Roboto" panose="02000000000000000000" pitchFamily="2" charset="0"/>
              <a:cs typeface="Roboto" panose="02000000000000000000" pitchFamily="2" charset="0"/>
            </a:endParaRPr>
          </a:p>
          <a:p>
            <a:pPr marL="355600" indent="-342900">
              <a:lnSpc>
                <a:spcPct val="100000"/>
              </a:lnSpc>
              <a:spcBef>
                <a:spcPts val="229"/>
              </a:spcBef>
              <a:buAutoNum type="arabicPeriod"/>
              <a:tabLst>
                <a:tab pos="355600" algn="l"/>
              </a:tabLst>
            </a:pP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Language</a:t>
            </a:r>
            <a:endParaRPr lang="en-US" sz="155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1000"/>
              </a:spcBef>
            </a:pPr>
            <a:r>
              <a:rPr lang="el-GR" sz="1550" b="1" spc="-55" dirty="0">
                <a:solidFill>
                  <a:srgbClr val="404040"/>
                </a:solidFill>
                <a:latin typeface="Roboto" panose="02000000000000000000" pitchFamily="2" charset="0"/>
                <a:ea typeface="Roboto" panose="02000000000000000000" pitchFamily="2" charset="0"/>
                <a:cs typeface="Roboto" panose="02000000000000000000" pitchFamily="2" charset="0"/>
              </a:rPr>
              <a:t>Σ</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υμπ</a:t>
            </a:r>
            <a:r>
              <a:rPr lang="el-GR" sz="1550" b="1" spc="-60" dirty="0">
                <a:solidFill>
                  <a:srgbClr val="404040"/>
                </a:solidFill>
                <a:latin typeface="Roboto" panose="02000000000000000000" pitchFamily="2" charset="0"/>
                <a:ea typeface="Roboto" panose="02000000000000000000" pitchFamily="2" charset="0"/>
                <a:cs typeface="Roboto" panose="02000000000000000000" pitchFamily="2" charset="0"/>
              </a:rPr>
              <a:t>λ</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η</a:t>
            </a:r>
            <a:r>
              <a:rPr lang="el-GR" sz="1550" b="1" spc="-55" dirty="0">
                <a:solidFill>
                  <a:srgbClr val="404040"/>
                </a:solidFill>
                <a:latin typeface="Roboto" panose="02000000000000000000" pitchFamily="2" charset="0"/>
                <a:ea typeface="Roboto" panose="02000000000000000000" pitchFamily="2" charset="0"/>
                <a:cs typeface="Roboto" panose="02000000000000000000" pitchFamily="2" charset="0"/>
              </a:rPr>
              <a:t>ρώ</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ν</a:t>
            </a:r>
            <a:r>
              <a:rPr lang="el-GR" sz="1550" b="1" spc="-55" dirty="0">
                <a:solidFill>
                  <a:srgbClr val="404040"/>
                </a:solidFill>
                <a:latin typeface="Roboto" panose="02000000000000000000" pitchFamily="2" charset="0"/>
                <a:ea typeface="Roboto" panose="02000000000000000000" pitchFamily="2" charset="0"/>
                <a:cs typeface="Roboto" panose="02000000000000000000" pitchFamily="2" charset="0"/>
              </a:rPr>
              <a:t>ο</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ντ</a:t>
            </a:r>
            <a:r>
              <a:rPr lang="el-GR" sz="1550" b="1" spc="-55" dirty="0">
                <a:solidFill>
                  <a:srgbClr val="404040"/>
                </a:solidFill>
                <a:latin typeface="Roboto" panose="02000000000000000000" pitchFamily="2" charset="0"/>
                <a:ea typeface="Roboto" panose="02000000000000000000" pitchFamily="2" charset="0"/>
                <a:cs typeface="Roboto" panose="02000000000000000000" pitchFamily="2" charset="0"/>
              </a:rPr>
              <a:t>α</a:t>
            </a:r>
            <a:r>
              <a:rPr lang="el-GR" sz="1550" b="1" dirty="0">
                <a:solidFill>
                  <a:srgbClr val="404040"/>
                </a:solidFill>
                <a:latin typeface="Roboto" panose="02000000000000000000" pitchFamily="2" charset="0"/>
                <a:ea typeface="Roboto" panose="02000000000000000000" pitchFamily="2" charset="0"/>
                <a:cs typeface="Roboto" panose="02000000000000000000" pitchFamily="2" charset="0"/>
              </a:rPr>
              <a:t>ι</a:t>
            </a:r>
            <a:r>
              <a:rPr lang="el-GR" sz="1550" b="1" spc="-9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550" b="1" spc="-55" dirty="0">
                <a:solidFill>
                  <a:srgbClr val="404040"/>
                </a:solidFill>
                <a:latin typeface="Roboto" panose="02000000000000000000" pitchFamily="2" charset="0"/>
                <a:ea typeface="Roboto" panose="02000000000000000000" pitchFamily="2" charset="0"/>
                <a:cs typeface="Roboto" panose="02000000000000000000" pitchFamily="2" charset="0"/>
              </a:rPr>
              <a:t>α</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υτ</a:t>
            </a:r>
            <a:r>
              <a:rPr lang="el-GR" sz="1550" b="1" spc="-55" dirty="0">
                <a:solidFill>
                  <a:srgbClr val="404040"/>
                </a:solidFill>
                <a:latin typeface="Roboto" panose="02000000000000000000" pitchFamily="2" charset="0"/>
                <a:ea typeface="Roboto" panose="02000000000000000000" pitchFamily="2" charset="0"/>
                <a:cs typeface="Roboto" panose="02000000000000000000" pitchFamily="2" charset="0"/>
              </a:rPr>
              <a:t>ό</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μ</a:t>
            </a:r>
            <a:r>
              <a:rPr lang="el-GR" sz="1550" b="1" spc="-55" dirty="0">
                <a:solidFill>
                  <a:srgbClr val="404040"/>
                </a:solidFill>
                <a:latin typeface="Roboto" panose="02000000000000000000" pitchFamily="2" charset="0"/>
                <a:ea typeface="Roboto" panose="02000000000000000000" pitchFamily="2" charset="0"/>
                <a:cs typeface="Roboto" panose="02000000000000000000" pitchFamily="2" charset="0"/>
              </a:rPr>
              <a:t>α</a:t>
            </a:r>
            <a:r>
              <a:rPr lang="el-GR" sz="1550" b="1" spc="-50" dirty="0">
                <a:solidFill>
                  <a:srgbClr val="404040"/>
                </a:solidFill>
                <a:latin typeface="Roboto" panose="02000000000000000000" pitchFamily="2" charset="0"/>
                <a:ea typeface="Roboto" panose="02000000000000000000" pitchFamily="2" charset="0"/>
                <a:cs typeface="Roboto" panose="02000000000000000000" pitchFamily="2" charset="0"/>
              </a:rPr>
              <a:t>τ</a:t>
            </a:r>
            <a:r>
              <a:rPr lang="el-GR" sz="1550" b="1" dirty="0">
                <a:solidFill>
                  <a:srgbClr val="404040"/>
                </a:solidFill>
                <a:latin typeface="Roboto" panose="02000000000000000000" pitchFamily="2" charset="0"/>
                <a:ea typeface="Roboto" panose="02000000000000000000" pitchFamily="2" charset="0"/>
                <a:cs typeface="Roboto" panose="02000000000000000000" pitchFamily="2" charset="0"/>
              </a:rPr>
              <a:t>α</a:t>
            </a:r>
            <a:r>
              <a:rPr lang="en-US" sz="1550" b="1" dirty="0">
                <a:solidFill>
                  <a:srgbClr val="404040"/>
                </a:solidFill>
                <a:latin typeface="Roboto" panose="02000000000000000000" pitchFamily="2" charset="0"/>
                <a:ea typeface="Roboto" panose="02000000000000000000" pitchFamily="2" charset="0"/>
                <a:cs typeface="Roboto" panose="02000000000000000000" pitchFamily="2" charset="0"/>
              </a:rPr>
              <a:t>:</a:t>
            </a:r>
            <a:endParaRPr lang="el-GR" sz="1550" dirty="0">
              <a:latin typeface="Roboto" panose="02000000000000000000" pitchFamily="2" charset="0"/>
              <a:ea typeface="Roboto" panose="02000000000000000000" pitchFamily="2" charset="0"/>
              <a:cs typeface="Roboto" panose="02000000000000000000" pitchFamily="2" charset="0"/>
            </a:endParaRPr>
          </a:p>
          <a:p>
            <a:pPr marL="12065">
              <a:lnSpc>
                <a:spcPct val="100000"/>
              </a:lnSpc>
              <a:spcBef>
                <a:spcPts val="10"/>
              </a:spcBef>
              <a:tabLst>
                <a:tab pos="293370" algn="l"/>
              </a:tabLst>
            </a:pP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 Project</a:t>
            </a:r>
            <a:r>
              <a:rPr lang="en-US" sz="155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n-US" sz="1550" dirty="0">
                <a:solidFill>
                  <a:srgbClr val="404040"/>
                </a:solidFill>
                <a:latin typeface="Roboto" panose="02000000000000000000" pitchFamily="2" charset="0"/>
                <a:ea typeface="Roboto" panose="02000000000000000000" pitchFamily="2" charset="0"/>
                <a:cs typeface="Roboto" panose="02000000000000000000" pitchFamily="2" charset="0"/>
              </a:rPr>
              <a:t>Start</a:t>
            </a:r>
            <a:r>
              <a:rPr lang="en-US" sz="1550" spc="-3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date</a:t>
            </a:r>
            <a:endParaRPr lang="en-US" sz="1550" dirty="0">
              <a:latin typeface="Roboto" panose="02000000000000000000" pitchFamily="2" charset="0"/>
              <a:ea typeface="Roboto" panose="02000000000000000000" pitchFamily="2" charset="0"/>
              <a:cs typeface="Roboto" panose="02000000000000000000" pitchFamily="2" charset="0"/>
            </a:endParaRPr>
          </a:p>
          <a:p>
            <a:pPr marL="12065">
              <a:lnSpc>
                <a:spcPts val="2120"/>
              </a:lnSpc>
              <a:tabLst>
                <a:tab pos="293370" algn="l"/>
              </a:tabLst>
            </a:pP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 Project</a:t>
            </a:r>
            <a:r>
              <a:rPr lang="en-US" sz="155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n-US" sz="1550" dirty="0">
                <a:solidFill>
                  <a:srgbClr val="404040"/>
                </a:solidFill>
                <a:latin typeface="Roboto" panose="02000000000000000000" pitchFamily="2" charset="0"/>
                <a:ea typeface="Roboto" panose="02000000000000000000" pitchFamily="2" charset="0"/>
                <a:cs typeface="Roboto" panose="02000000000000000000" pitchFamily="2" charset="0"/>
              </a:rPr>
              <a:t>end</a:t>
            </a:r>
            <a:r>
              <a:rPr lang="en-US" sz="1550" spc="-2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n-US" sz="1550" spc="-5" dirty="0">
                <a:solidFill>
                  <a:srgbClr val="404040"/>
                </a:solidFill>
                <a:latin typeface="Roboto" panose="02000000000000000000" pitchFamily="2" charset="0"/>
                <a:ea typeface="Roboto" panose="02000000000000000000" pitchFamily="2" charset="0"/>
                <a:cs typeface="Roboto" panose="02000000000000000000" pitchFamily="2" charset="0"/>
              </a:rPr>
              <a:t>date</a:t>
            </a:r>
            <a:endParaRPr lang="en-US" sz="1550" dirty="0">
              <a:latin typeface="Roboto" panose="02000000000000000000" pitchFamily="2" charset="0"/>
              <a:ea typeface="Roboto" panose="02000000000000000000" pitchFamily="2" charset="0"/>
              <a:cs typeface="Roboto" panose="02000000000000000000" pitchFamily="2" charset="0"/>
            </a:endParaRPr>
          </a:p>
        </p:txBody>
      </p:sp>
      <p:sp>
        <p:nvSpPr>
          <p:cNvPr id="13" name="Oval 12">
            <a:extLst>
              <a:ext uri="{FF2B5EF4-FFF2-40B4-BE49-F238E27FC236}">
                <a16:creationId xmlns:a16="http://schemas.microsoft.com/office/drawing/2014/main" id="{7D734776-25E9-E9D1-C1AA-52F34118B4B7}"/>
              </a:ext>
            </a:extLst>
          </p:cNvPr>
          <p:cNvSpPr/>
          <p:nvPr/>
        </p:nvSpPr>
        <p:spPr>
          <a:xfrm>
            <a:off x="5972360" y="275554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3AB6909-52B2-23FF-8AD4-DCE4A6EE6760}"/>
              </a:ext>
            </a:extLst>
          </p:cNvPr>
          <p:cNvSpPr/>
          <p:nvPr/>
        </p:nvSpPr>
        <p:spPr>
          <a:xfrm>
            <a:off x="8642364" y="3413169"/>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7C0CE80A-039C-556A-D50E-2C6C96D33274}"/>
              </a:ext>
            </a:extLst>
          </p:cNvPr>
          <p:cNvSpPr/>
          <p:nvPr/>
        </p:nvSpPr>
        <p:spPr>
          <a:xfrm>
            <a:off x="4979890" y="3283989"/>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53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6FF8-E6A5-3123-F1A7-88295C3AD58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06BEC91-21A8-7E43-7FA7-2F06A5D237E8}"/>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EF278BCC-AA74-EC66-3112-4DB043BA495B}"/>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81E59973-1EDE-4E37-12A2-FDCC0FD5EA10}"/>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B4C323BB-0D5A-6ABD-985C-B6DB88EE1A48}"/>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E3B3F643-619C-EB5F-D089-4219D27C2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A5499C0A-4F55-CB87-EE87-D0CC55958411}"/>
              </a:ext>
            </a:extLst>
          </p:cNvPr>
          <p:cNvSpPr txBox="1">
            <a:spLocks/>
          </p:cNvSpPr>
          <p:nvPr/>
        </p:nvSpPr>
        <p:spPr>
          <a:xfrm>
            <a:off x="1095854" y="943591"/>
            <a:ext cx="77433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Regional Partnerships</a:t>
            </a:r>
            <a:r>
              <a:rPr lang="el-GR" sz="2600" b="1" dirty="0">
                <a:latin typeface="Roboto" panose="02000000000000000000" pitchFamily="2" charset="0"/>
                <a:ea typeface="Roboto" panose="02000000000000000000" pitchFamily="2" charset="0"/>
              </a:rPr>
              <a:t> (1/2)</a:t>
            </a:r>
            <a:endParaRPr lang="en-CY" sz="2600" b="1" dirty="0">
              <a:latin typeface="Roboto" panose="02000000000000000000" pitchFamily="2" charset="0"/>
              <a:ea typeface="Roboto" panose="02000000000000000000" pitchFamily="2" charset="0"/>
            </a:endParaRPr>
          </a:p>
        </p:txBody>
      </p:sp>
      <p:sp>
        <p:nvSpPr>
          <p:cNvPr id="13" name="Oval 12">
            <a:extLst>
              <a:ext uri="{FF2B5EF4-FFF2-40B4-BE49-F238E27FC236}">
                <a16:creationId xmlns:a16="http://schemas.microsoft.com/office/drawing/2014/main" id="{C2CF1542-6C8B-79D7-43E9-15A38A85F937}"/>
              </a:ext>
            </a:extLst>
          </p:cNvPr>
          <p:cNvSpPr/>
          <p:nvPr/>
        </p:nvSpPr>
        <p:spPr>
          <a:xfrm>
            <a:off x="5972360" y="275554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9EC85B00-2BFE-B118-C88E-1E74CAF02830}"/>
              </a:ext>
            </a:extLst>
          </p:cNvPr>
          <p:cNvSpPr/>
          <p:nvPr/>
        </p:nvSpPr>
        <p:spPr>
          <a:xfrm>
            <a:off x="8642364" y="3413169"/>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F5F840DF-9F59-8955-C1BE-E5C7F5391799}"/>
              </a:ext>
            </a:extLst>
          </p:cNvPr>
          <p:cNvSpPr/>
          <p:nvPr/>
        </p:nvSpPr>
        <p:spPr>
          <a:xfrm>
            <a:off x="4979890" y="3283989"/>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078ABB-687D-B220-8E21-311D28982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60" y="1585496"/>
            <a:ext cx="8534400" cy="4086167"/>
          </a:xfrm>
          <a:prstGeom prst="rect">
            <a:avLst/>
          </a:prstGeom>
        </p:spPr>
      </p:pic>
      <p:sp>
        <p:nvSpPr>
          <p:cNvPr id="21" name="object 5">
            <a:extLst>
              <a:ext uri="{FF2B5EF4-FFF2-40B4-BE49-F238E27FC236}">
                <a16:creationId xmlns:a16="http://schemas.microsoft.com/office/drawing/2014/main" id="{57414936-EA20-D873-43E9-CB36F70E213D}"/>
              </a:ext>
            </a:extLst>
          </p:cNvPr>
          <p:cNvSpPr txBox="1"/>
          <p:nvPr/>
        </p:nvSpPr>
        <p:spPr>
          <a:xfrm>
            <a:off x="9360938" y="2575726"/>
            <a:ext cx="2479761" cy="2367315"/>
          </a:xfrm>
          <a:prstGeom prst="rect">
            <a:avLst/>
          </a:prstGeom>
          <a:ln>
            <a:noFill/>
          </a:ln>
        </p:spPr>
        <p:txBody>
          <a:bodyPr vert="horz" wrap="square" lIns="0" tIns="12700" rIns="0" bIns="0" rtlCol="0">
            <a:spAutoFit/>
          </a:bodyPr>
          <a:lstStyle/>
          <a:p>
            <a:pPr marL="285750" indent="-285750" algn="ctr">
              <a:buFont typeface="Wingdings" panose="05000000000000000000" pitchFamily="2" charset="2"/>
              <a:buChar char="q"/>
              <a:defRPr/>
            </a:pPr>
            <a:r>
              <a:rPr lang="el-GR" altLang="en-US" sz="1700" dirty="0"/>
              <a:t>Πρώτα γίνεται η καταχώρηση της Περιφέρειας και μετά η επιλογή του Οργανισμού/ Χώρας.</a:t>
            </a:r>
          </a:p>
          <a:p>
            <a:pPr marL="285750" indent="-285750" algn="ctr">
              <a:buFont typeface="Wingdings" panose="05000000000000000000" pitchFamily="2" charset="2"/>
              <a:buChar char="q"/>
              <a:defRPr/>
            </a:pPr>
            <a:endParaRPr lang="el-GR" altLang="en-US" sz="1700" dirty="0"/>
          </a:p>
          <a:p>
            <a:pPr marL="285750" indent="-285750" algn="ctr">
              <a:buFont typeface="Wingdings" panose="05000000000000000000" pitchFamily="2" charset="2"/>
              <a:buChar char="q"/>
              <a:defRPr/>
            </a:pPr>
            <a:r>
              <a:rPr lang="el-GR" altLang="en-US" sz="1700" b="1" dirty="0">
                <a:solidFill>
                  <a:srgbClr val="FF0000"/>
                </a:solidFill>
                <a:latin typeface="Roboto" panose="02000000000000000000" pitchFamily="2" charset="0"/>
                <a:ea typeface="Roboto" panose="02000000000000000000" pitchFamily="2" charset="0"/>
                <a:cs typeface="Roboto" panose="02000000000000000000" pitchFamily="2" charset="0"/>
              </a:rPr>
              <a:t>Κάθε Περιφέρεια αξιολογείται ξεχωριστά. </a:t>
            </a:r>
            <a:endParaRPr lang="el-GR" altLang="en-US" sz="1700" b="1" u="sng"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23" name="Picture 22">
            <a:extLst>
              <a:ext uri="{FF2B5EF4-FFF2-40B4-BE49-F238E27FC236}">
                <a16:creationId xmlns:a16="http://schemas.microsoft.com/office/drawing/2014/main" id="{903C3A70-AF96-00CF-C678-10DC0B361456}"/>
              </a:ext>
            </a:extLst>
          </p:cNvPr>
          <p:cNvPicPr>
            <a:picLocks noChangeAspect="1"/>
          </p:cNvPicPr>
          <p:nvPr/>
        </p:nvPicPr>
        <p:blipFill>
          <a:blip r:embed="rId5">
            <a:extLst>
              <a:ext uri="{28A0092B-C50C-407E-A947-70E740481C1C}">
                <a14:useLocalDpi xmlns:a14="http://schemas.microsoft.com/office/drawing/2010/main" val="0"/>
              </a:ext>
            </a:extLst>
          </a:blip>
          <a:srcRect t="7385"/>
          <a:stretch>
            <a:fillRect/>
          </a:stretch>
        </p:blipFill>
        <p:spPr>
          <a:xfrm>
            <a:off x="4820034" y="4254413"/>
            <a:ext cx="1797618" cy="2549766"/>
          </a:xfrm>
          <a:prstGeom prst="rect">
            <a:avLst/>
          </a:prstGeom>
          <a:ln>
            <a:solidFill>
              <a:schemeClr val="bg2">
                <a:lumMod val="75000"/>
              </a:schemeClr>
            </a:solidFill>
          </a:ln>
        </p:spPr>
      </p:pic>
      <p:sp>
        <p:nvSpPr>
          <p:cNvPr id="24" name="Rectangle: Rounded Corners 23">
            <a:extLst>
              <a:ext uri="{FF2B5EF4-FFF2-40B4-BE49-F238E27FC236}">
                <a16:creationId xmlns:a16="http://schemas.microsoft.com/office/drawing/2014/main" id="{559067A3-08BC-0F84-EA25-91B8F6AE5A40}"/>
              </a:ext>
            </a:extLst>
          </p:cNvPr>
          <p:cNvSpPr/>
          <p:nvPr/>
        </p:nvSpPr>
        <p:spPr>
          <a:xfrm>
            <a:off x="8259115" y="3186366"/>
            <a:ext cx="260429" cy="4308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1D3F51C-FCE4-1066-CFE1-FCFDAB6E70AD}"/>
              </a:ext>
            </a:extLst>
          </p:cNvPr>
          <p:cNvCxnSpPr>
            <a:cxnSpLocks/>
          </p:cNvCxnSpPr>
          <p:nvPr/>
        </p:nvCxnSpPr>
        <p:spPr>
          <a:xfrm flipV="1">
            <a:off x="8642364" y="3505200"/>
            <a:ext cx="1339836" cy="111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8778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EF10-CC1C-A035-F705-5DE43FA29B9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1A8FD20-12E4-8D68-F372-3AC3BBF9D3C0}"/>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CFF2CFD1-950D-D318-B01E-4866C4C4139C}"/>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308DE1B2-5D51-B688-5728-4692FB29B66D}"/>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19123790-A198-6B46-F2E5-B24AB0DBE3F1}"/>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8B975E42-EB04-840D-9DC6-DEBAB8E79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C1A467A-33D6-E5BC-5670-B1160CCDF8BF}"/>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Regional Partnerships</a:t>
            </a:r>
            <a:r>
              <a:rPr lang="el-GR" sz="2600" b="1" dirty="0">
                <a:latin typeface="Roboto" panose="02000000000000000000" pitchFamily="2" charset="0"/>
                <a:ea typeface="Roboto" panose="02000000000000000000" pitchFamily="2" charset="0"/>
              </a:rPr>
              <a:t> (2/2)</a:t>
            </a:r>
            <a:endParaRPr lang="en-CY" sz="2600" b="1" dirty="0">
              <a:latin typeface="Roboto" panose="02000000000000000000" pitchFamily="2" charset="0"/>
              <a:ea typeface="Roboto" panose="02000000000000000000" pitchFamily="2" charset="0"/>
            </a:endParaRPr>
          </a:p>
        </p:txBody>
      </p:sp>
      <p:sp>
        <p:nvSpPr>
          <p:cNvPr id="21" name="object 5">
            <a:extLst>
              <a:ext uri="{FF2B5EF4-FFF2-40B4-BE49-F238E27FC236}">
                <a16:creationId xmlns:a16="http://schemas.microsoft.com/office/drawing/2014/main" id="{CC0E41B4-1F1B-4E5E-46A4-52428ADDA488}"/>
              </a:ext>
            </a:extLst>
          </p:cNvPr>
          <p:cNvSpPr txBox="1"/>
          <p:nvPr/>
        </p:nvSpPr>
        <p:spPr>
          <a:xfrm>
            <a:off x="8086205" y="1973315"/>
            <a:ext cx="3496195" cy="3213700"/>
          </a:xfrm>
          <a:prstGeom prst="rect">
            <a:avLst/>
          </a:prstGeom>
          <a:ln>
            <a:noFill/>
          </a:ln>
        </p:spPr>
        <p:txBody>
          <a:bodyPr vert="horz" wrap="square" lIns="0" tIns="12700" rIns="0" bIns="0" rtlCol="0">
            <a:spAutoFit/>
          </a:bodyPr>
          <a:lstStyle/>
          <a:p>
            <a:pPr marL="285750" indent="-285750">
              <a:buFont typeface="Wingdings" panose="05000000000000000000" pitchFamily="2" charset="2"/>
              <a:buChar char="q"/>
              <a:defRPr/>
            </a:pPr>
            <a:r>
              <a:rPr lang="el-GR" sz="1600" dirty="0">
                <a:latin typeface="Roboto" panose="02000000000000000000" pitchFamily="2" charset="0"/>
                <a:ea typeface="Roboto" panose="02000000000000000000" pitchFamily="2" charset="0"/>
                <a:cs typeface="Roboto" panose="02000000000000000000" pitchFamily="2" charset="0"/>
              </a:rPr>
              <a:t>Πρέπει να δηλώσετε </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 1 </a:t>
            </a:r>
            <a:r>
              <a:rPr lang="el-GR" sz="1600" b="1" dirty="0" err="1">
                <a:solidFill>
                  <a:srgbClr val="FF0000"/>
                </a:solidFill>
                <a:latin typeface="Roboto" panose="02000000000000000000" pitchFamily="2" charset="0"/>
                <a:ea typeface="Roboto" panose="02000000000000000000" pitchFamily="2" charset="0"/>
                <a:cs typeface="Roboto" panose="02000000000000000000" pitchFamily="2" charset="0"/>
              </a:rPr>
              <a:t>valid</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 OID ενός οργανισμού της Περιφέρειας αυτής </a:t>
            </a:r>
            <a:r>
              <a:rPr lang="el-GR" sz="1600" dirty="0">
                <a:latin typeface="Roboto" panose="02000000000000000000" pitchFamily="2" charset="0"/>
                <a:ea typeface="Roboto" panose="02000000000000000000" pitchFamily="2" charset="0"/>
                <a:cs typeface="Roboto" panose="02000000000000000000" pitchFamily="2" charset="0"/>
              </a:rPr>
              <a:t>και ένα email του ατόμου επαφής στον οργανισμό αυτό. </a:t>
            </a:r>
          </a:p>
          <a:p>
            <a:pPr>
              <a:defRPr/>
            </a:pP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defRPr/>
            </a:pP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Η χώρα που αντιστοιχεί στο </a:t>
            </a:r>
            <a:r>
              <a:rPr lang="en-US" sz="1600" b="1" dirty="0">
                <a:solidFill>
                  <a:srgbClr val="FF0000"/>
                </a:solidFill>
                <a:latin typeface="Roboto" panose="02000000000000000000" pitchFamily="2" charset="0"/>
                <a:ea typeface="Roboto" panose="02000000000000000000" pitchFamily="2" charset="0"/>
                <a:cs typeface="Roboto" panose="02000000000000000000" pitchFamily="2" charset="0"/>
              </a:rPr>
              <a:t>OID</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 πρέπει να συμφωνεί με την Περιφέρεια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αλλιώς το σύστημα θα εμφανίζει το μήνυμα σφάλματος: «Η χώρα του οργανισμού δεν αντιστοιχεί στη σχετική Περιφέρεια».</a:t>
            </a:r>
            <a:endParaRPr lang="el-GR" altLang="en-US" sz="16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0D27A1BA-F07D-2C8D-A709-39F00A000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88153"/>
            <a:ext cx="5769019" cy="2630233"/>
          </a:xfrm>
          <a:prstGeom prst="rect">
            <a:avLst/>
          </a:prstGeom>
        </p:spPr>
      </p:pic>
      <p:pic>
        <p:nvPicPr>
          <p:cNvPr id="12" name="Picture 11">
            <a:extLst>
              <a:ext uri="{FF2B5EF4-FFF2-40B4-BE49-F238E27FC236}">
                <a16:creationId xmlns:a16="http://schemas.microsoft.com/office/drawing/2014/main" id="{7C9BA0CE-0416-911A-000A-B2E45C3F72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6805" y="4347779"/>
            <a:ext cx="6239395" cy="2273877"/>
          </a:xfrm>
          <a:prstGeom prst="rect">
            <a:avLst/>
          </a:prstGeom>
        </p:spPr>
      </p:pic>
    </p:spTree>
    <p:extLst>
      <p:ext uri="{BB962C8B-B14F-4D97-AF65-F5344CB8AC3E}">
        <p14:creationId xmlns:p14="http://schemas.microsoft.com/office/powerpoint/2010/main" val="75019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1E12-E1B3-2BA8-F9B3-1B5148E3AD38}"/>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80F95154-2468-290B-DEA4-0D43DCAE5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C265D589-1A7A-879C-638E-FEC576AC4122}"/>
              </a:ext>
            </a:extLst>
          </p:cNvPr>
          <p:cNvGraphicFramePr/>
          <p:nvPr>
            <p:extLst>
              <p:ext uri="{D42A27DB-BD31-4B8C-83A1-F6EECF244321}">
                <p14:modId xmlns:p14="http://schemas.microsoft.com/office/powerpoint/2010/main" val="3298795410"/>
              </p:ext>
            </p:extLst>
          </p:nvPr>
        </p:nvGraphicFramePr>
        <p:xfrm>
          <a:off x="228600" y="1012178"/>
          <a:ext cx="9293254" cy="4833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512D0DFA-E499-3054-154F-31B0CBEBAEF9}"/>
              </a:ext>
            </a:extLst>
          </p:cNvPr>
          <p:cNvSpPr/>
          <p:nvPr/>
        </p:nvSpPr>
        <p:spPr>
          <a:xfrm>
            <a:off x="9297349" y="2708951"/>
            <a:ext cx="2697760" cy="2596238"/>
          </a:xfrm>
          <a:prstGeom prst="ellipse">
            <a:avLst/>
          </a:prstGeom>
          <a:solidFill>
            <a:srgbClr val="BC8FDD"/>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2700" marR="5080" algn="ctr">
              <a:lnSpc>
                <a:spcPct val="150000"/>
              </a:lnSpc>
              <a:spcBef>
                <a:spcPts val="100"/>
              </a:spcBef>
              <a:tabLst>
                <a:tab pos="354965" algn="l"/>
                <a:tab pos="355600" algn="l"/>
              </a:tabLst>
            </a:pPr>
            <a:r>
              <a:rPr lang="el-GR" sz="1600" b="1" dirty="0">
                <a:solidFill>
                  <a:schemeClr val="bg1"/>
                </a:solidFill>
                <a:latin typeface="Roboto" panose="02000000000000000000" pitchFamily="2" charset="0"/>
                <a:ea typeface="Roboto" panose="02000000000000000000" pitchFamily="2" charset="0"/>
              </a:rPr>
              <a:t>Κινητικότητες στο πλαίσιο Μεικτών Εντατικών Προγραμμάτων (</a:t>
            </a:r>
            <a:r>
              <a:rPr lang="en-US" sz="1600" b="1" dirty="0">
                <a:solidFill>
                  <a:schemeClr val="bg1"/>
                </a:solidFill>
                <a:latin typeface="Roboto" panose="02000000000000000000" pitchFamily="2" charset="0"/>
                <a:ea typeface="Roboto" panose="02000000000000000000" pitchFamily="2" charset="0"/>
              </a:rPr>
              <a:t>BIPs) </a:t>
            </a:r>
            <a:endParaRPr lang="el-GR" sz="1600" dirty="0">
              <a:latin typeface="Verdana"/>
              <a:cs typeface="Verdana"/>
            </a:endParaRPr>
          </a:p>
        </p:txBody>
      </p:sp>
      <p:sp>
        <p:nvSpPr>
          <p:cNvPr id="6" name="Plus Sign 5">
            <a:extLst>
              <a:ext uri="{FF2B5EF4-FFF2-40B4-BE49-F238E27FC236}">
                <a16:creationId xmlns:a16="http://schemas.microsoft.com/office/drawing/2014/main" id="{7C129950-5A52-7219-31A2-E294DF6C2A7C}"/>
              </a:ext>
            </a:extLst>
          </p:cNvPr>
          <p:cNvSpPr/>
          <p:nvPr/>
        </p:nvSpPr>
        <p:spPr>
          <a:xfrm>
            <a:off x="8738754" y="3810000"/>
            <a:ext cx="444295" cy="57807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7" name="Title 1">
            <a:extLst>
              <a:ext uri="{FF2B5EF4-FFF2-40B4-BE49-F238E27FC236}">
                <a16:creationId xmlns:a16="http://schemas.microsoft.com/office/drawing/2014/main" id="{89EA1198-AD7E-9807-7577-B4FCC5237261}"/>
              </a:ext>
            </a:extLst>
          </p:cNvPr>
          <p:cNvSpPr>
            <a:spLocks noGrp="1"/>
          </p:cNvSpPr>
          <p:nvPr>
            <p:ph type="title"/>
          </p:nvPr>
        </p:nvSpPr>
        <p:spPr>
          <a:xfrm>
            <a:off x="3670444" y="275220"/>
            <a:ext cx="5257800" cy="736958"/>
          </a:xfrm>
        </p:spPr>
        <p:txBody>
          <a:bodyPr>
            <a:noAutofit/>
          </a:bodyPr>
          <a:lstStyle/>
          <a:p>
            <a:r>
              <a:rPr lang="el-GR" sz="2600" b="1" dirty="0">
                <a:latin typeface="Roboto" panose="02000000000000000000" pitchFamily="2" charset="0"/>
                <a:ea typeface="Roboto" panose="02000000000000000000" pitchFamily="2" charset="0"/>
              </a:rPr>
              <a:t>Επιλέξιμες Δραστηριότητες</a:t>
            </a:r>
            <a:endParaRPr lang="en-CY" sz="2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67503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FF39A-86A8-3FF2-231D-695709DEA76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376DC2E-EBAE-01F2-8245-7478842BB62F}"/>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E57856F6-2D07-7C34-CECE-4D00BC2DE38D}"/>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B044ECC7-D74A-8F16-1E54-F294012EBFEC}"/>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A563B686-3244-8B73-D825-BEB060B6A431}"/>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0F9BB205-8381-C394-8901-630A67BF6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8A3035A-771E-5278-7A60-4A08C35157A2}"/>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Project Description</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1</a:t>
            </a:r>
            <a:r>
              <a:rPr lang="el-GR" sz="2600" b="1" dirty="0">
                <a:latin typeface="Roboto" panose="02000000000000000000" pitchFamily="2" charset="0"/>
                <a:ea typeface="Roboto" panose="02000000000000000000" pitchFamily="2" charset="0"/>
              </a:rPr>
              <a:t>/2)</a:t>
            </a:r>
            <a:endParaRPr lang="en-CY" sz="2600" b="1" dirty="0">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EFA57F30-8EEE-4590-3F76-0A7133072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700" y="1903097"/>
            <a:ext cx="7086600" cy="3714696"/>
          </a:xfrm>
          <a:prstGeom prst="rect">
            <a:avLst/>
          </a:prstGeom>
        </p:spPr>
      </p:pic>
      <p:sp>
        <p:nvSpPr>
          <p:cNvPr id="21" name="object 5">
            <a:extLst>
              <a:ext uri="{FF2B5EF4-FFF2-40B4-BE49-F238E27FC236}">
                <a16:creationId xmlns:a16="http://schemas.microsoft.com/office/drawing/2014/main" id="{ED111EA6-8764-C85C-1B8E-386088359C0A}"/>
              </a:ext>
            </a:extLst>
          </p:cNvPr>
          <p:cNvSpPr txBox="1"/>
          <p:nvPr/>
        </p:nvSpPr>
        <p:spPr>
          <a:xfrm>
            <a:off x="9639301" y="2369227"/>
            <a:ext cx="2171700" cy="2875146"/>
          </a:xfrm>
          <a:prstGeom prst="rect">
            <a:avLst/>
          </a:prstGeom>
          <a:ln>
            <a:noFill/>
          </a:ln>
        </p:spPr>
        <p:txBody>
          <a:bodyPr vert="horz" wrap="square" lIns="0" tIns="12700" rIns="0" bIns="0" rtlCol="0">
            <a:spAutoFit/>
          </a:bodyPr>
          <a:lstStyle/>
          <a:p>
            <a:pPr marL="285750" indent="-285750">
              <a:buFont typeface="Wingdings" panose="05000000000000000000" pitchFamily="2" charset="2"/>
              <a:buChar char="q"/>
              <a:defRPr/>
            </a:pPr>
            <a:r>
              <a:rPr lang="el-GR" sz="1550" b="1" u="sng" dirty="0">
                <a:solidFill>
                  <a:srgbClr val="FF0000"/>
                </a:solidFill>
                <a:latin typeface="Roboto" panose="02000000000000000000" pitchFamily="2" charset="0"/>
                <a:ea typeface="Roboto" panose="02000000000000000000" pitchFamily="2" charset="0"/>
                <a:cs typeface="Roboto" panose="02000000000000000000" pitchFamily="2" charset="0"/>
              </a:rPr>
              <a:t>Κοινή ερώτηση για όλες τις Περιφέρειες </a:t>
            </a:r>
            <a:r>
              <a:rPr lang="el-GR" sz="1550" dirty="0">
                <a:latin typeface="Roboto" panose="02000000000000000000" pitchFamily="2" charset="0"/>
                <a:ea typeface="Roboto" panose="02000000000000000000" pitchFamily="2" charset="0"/>
                <a:cs typeface="Roboto" panose="02000000000000000000" pitchFamily="2" charset="0"/>
              </a:rPr>
              <a:t>σχετικά με τη διαχείριση κινητικοτήτων</a:t>
            </a:r>
            <a:endParaRPr lang="en-US" sz="155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defRPr/>
            </a:pPr>
            <a:endParaRPr lang="el-GR" sz="155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defRPr/>
            </a:pPr>
            <a:r>
              <a:rPr lang="el-GR" sz="1550" dirty="0">
                <a:latin typeface="Roboto" panose="02000000000000000000" pitchFamily="2" charset="0"/>
                <a:ea typeface="Roboto" panose="02000000000000000000" pitchFamily="2" charset="0"/>
                <a:cs typeface="Roboto" panose="02000000000000000000" pitchFamily="2" charset="0"/>
              </a:rPr>
              <a:t>Συνεισφορά των </a:t>
            </a:r>
            <a:r>
              <a:rPr lang="el-GR" sz="1550" dirty="0" err="1">
                <a:latin typeface="Roboto" panose="02000000000000000000" pitchFamily="2" charset="0"/>
                <a:ea typeface="Roboto" panose="02000000000000000000" pitchFamily="2" charset="0"/>
                <a:cs typeface="Roboto" panose="02000000000000000000" pitchFamily="2" charset="0"/>
              </a:rPr>
              <a:t>ΙROs</a:t>
            </a:r>
            <a:r>
              <a:rPr lang="el-GR" sz="1550" dirty="0">
                <a:latin typeface="Roboto" panose="02000000000000000000" pitchFamily="2" charset="0"/>
                <a:ea typeface="Roboto" panose="02000000000000000000" pitchFamily="2" charset="0"/>
                <a:cs typeface="Roboto" panose="02000000000000000000" pitchFamily="2" charset="0"/>
              </a:rPr>
              <a:t> σχετικά με τη διαχείριση κινητικοτήτων</a:t>
            </a:r>
          </a:p>
          <a:p>
            <a:pPr>
              <a:defRPr/>
            </a:pPr>
            <a:endParaRPr lang="el-GR" sz="1550" dirty="0">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E64CFBE4-4789-807A-C9A2-33D5C93DD0A8}"/>
              </a:ext>
            </a:extLst>
          </p:cNvPr>
          <p:cNvGrpSpPr/>
          <p:nvPr/>
        </p:nvGrpSpPr>
        <p:grpSpPr>
          <a:xfrm>
            <a:off x="236999" y="1854555"/>
            <a:ext cx="2291471" cy="2743487"/>
            <a:chOff x="236999" y="1854555"/>
            <a:chExt cx="2291471" cy="2743487"/>
          </a:xfrm>
        </p:grpSpPr>
        <p:pic>
          <p:nvPicPr>
            <p:cNvPr id="10" name="Picture 9">
              <a:extLst>
                <a:ext uri="{FF2B5EF4-FFF2-40B4-BE49-F238E27FC236}">
                  <a16:creationId xmlns:a16="http://schemas.microsoft.com/office/drawing/2014/main" id="{71CDA805-35B9-3DF0-5255-81E6D6192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999" y="1854555"/>
              <a:ext cx="2291471" cy="2743487"/>
            </a:xfrm>
            <a:prstGeom prst="rect">
              <a:avLst/>
            </a:prstGeom>
          </p:spPr>
        </p:pic>
        <p:sp>
          <p:nvSpPr>
            <p:cNvPr id="12" name="Rectangle: Rounded Corners 11">
              <a:extLst>
                <a:ext uri="{FF2B5EF4-FFF2-40B4-BE49-F238E27FC236}">
                  <a16:creationId xmlns:a16="http://schemas.microsoft.com/office/drawing/2014/main" id="{123D2A66-9820-7C09-3E5F-9BA74E49B589}"/>
                </a:ext>
              </a:extLst>
            </p:cNvPr>
            <p:cNvSpPr/>
            <p:nvPr/>
          </p:nvSpPr>
          <p:spPr>
            <a:xfrm>
              <a:off x="236999" y="2514600"/>
              <a:ext cx="2201401" cy="762000"/>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85896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FC73-DADF-2A73-373E-1C143224800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6BF18ED-D8EB-7FE4-101A-BE7B2CFB2D16}"/>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A7498991-EE7D-E732-1A92-C70AB0558C59}"/>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B6AFCA5C-E296-90B9-F595-BD6BE9FADD3E}"/>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863ED318-59CF-CCC5-2698-482D1FEB9DCF}"/>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BC416981-7368-888D-C557-26BC9EE5E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40A40F54-23B0-F34B-FC84-1B29F266D8BD}"/>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Project Description</a:t>
            </a:r>
            <a:r>
              <a:rPr lang="el-GR" sz="2600" b="1" dirty="0">
                <a:latin typeface="Roboto" panose="02000000000000000000" pitchFamily="2" charset="0"/>
                <a:ea typeface="Roboto" panose="02000000000000000000" pitchFamily="2" charset="0"/>
              </a:rPr>
              <a:t> (2/2)</a:t>
            </a:r>
            <a:endParaRPr lang="en-CY" sz="2600" b="1"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AAF747BE-5073-0D59-497F-3FF649F7F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572" y="1888423"/>
            <a:ext cx="7095790" cy="3729370"/>
          </a:xfrm>
          <a:prstGeom prst="rect">
            <a:avLst/>
          </a:prstGeom>
        </p:spPr>
      </p:pic>
      <p:grpSp>
        <p:nvGrpSpPr>
          <p:cNvPr id="9" name="Group 8">
            <a:extLst>
              <a:ext uri="{FF2B5EF4-FFF2-40B4-BE49-F238E27FC236}">
                <a16:creationId xmlns:a16="http://schemas.microsoft.com/office/drawing/2014/main" id="{EC4C901B-3D09-DC15-EC71-05B8F03491F5}"/>
              </a:ext>
            </a:extLst>
          </p:cNvPr>
          <p:cNvGrpSpPr/>
          <p:nvPr/>
        </p:nvGrpSpPr>
        <p:grpSpPr>
          <a:xfrm>
            <a:off x="237000" y="1854556"/>
            <a:ext cx="1977228" cy="2615052"/>
            <a:chOff x="236999" y="1854555"/>
            <a:chExt cx="2291471" cy="2743487"/>
          </a:xfrm>
        </p:grpSpPr>
        <p:pic>
          <p:nvPicPr>
            <p:cNvPr id="10" name="Picture 9">
              <a:extLst>
                <a:ext uri="{FF2B5EF4-FFF2-40B4-BE49-F238E27FC236}">
                  <a16:creationId xmlns:a16="http://schemas.microsoft.com/office/drawing/2014/main" id="{43CA633B-D0AE-B83C-D8FC-EBCD65E75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999" y="1854555"/>
              <a:ext cx="2291471" cy="2743487"/>
            </a:xfrm>
            <a:prstGeom prst="rect">
              <a:avLst/>
            </a:prstGeom>
          </p:spPr>
        </p:pic>
        <p:sp>
          <p:nvSpPr>
            <p:cNvPr id="12" name="Rectangle: Rounded Corners 11">
              <a:extLst>
                <a:ext uri="{FF2B5EF4-FFF2-40B4-BE49-F238E27FC236}">
                  <a16:creationId xmlns:a16="http://schemas.microsoft.com/office/drawing/2014/main" id="{E6593C40-773F-B537-5C14-49DC79499F7F}"/>
                </a:ext>
              </a:extLst>
            </p:cNvPr>
            <p:cNvSpPr/>
            <p:nvPr/>
          </p:nvSpPr>
          <p:spPr>
            <a:xfrm>
              <a:off x="236999" y="2514600"/>
              <a:ext cx="2201401" cy="762000"/>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bject 5">
            <a:extLst>
              <a:ext uri="{FF2B5EF4-FFF2-40B4-BE49-F238E27FC236}">
                <a16:creationId xmlns:a16="http://schemas.microsoft.com/office/drawing/2014/main" id="{3B018BDA-EFB2-72F4-5B2C-3BCB6B87B089}"/>
              </a:ext>
            </a:extLst>
          </p:cNvPr>
          <p:cNvSpPr txBox="1"/>
          <p:nvPr/>
        </p:nvSpPr>
        <p:spPr>
          <a:xfrm>
            <a:off x="9429080" y="2018825"/>
            <a:ext cx="2538747" cy="3259867"/>
          </a:xfrm>
          <a:prstGeom prst="rect">
            <a:avLst/>
          </a:prstGeom>
          <a:ln>
            <a:noFill/>
          </a:ln>
        </p:spPr>
        <p:txBody>
          <a:bodyPr vert="horz" wrap="square" lIns="0" tIns="12700" rIns="0" bIns="0" rtlCol="0">
            <a:spAutoFit/>
          </a:bodyPr>
          <a:lstStyle/>
          <a:p>
            <a:pPr marL="285750" indent="-285750">
              <a:buFont typeface="Wingdings" panose="05000000000000000000" pitchFamily="2" charset="2"/>
              <a:buChar char="q"/>
              <a:defRPr/>
            </a:pPr>
            <a:r>
              <a:rPr lang="el-GR" sz="1500" dirty="0">
                <a:latin typeface="Roboto" panose="02000000000000000000" pitchFamily="2" charset="0"/>
                <a:ea typeface="Roboto" panose="02000000000000000000" pitchFamily="2" charset="0"/>
                <a:cs typeface="Roboto" panose="02000000000000000000" pitchFamily="2" charset="0"/>
              </a:rPr>
              <a:t>2 Ερωτήσεις ανοιχτού τύπου </a:t>
            </a:r>
            <a:r>
              <a:rPr lang="el-GR" sz="1500" b="1" u="sng" dirty="0">
                <a:solidFill>
                  <a:srgbClr val="FF0000"/>
                </a:solidFill>
                <a:latin typeface="Roboto" panose="02000000000000000000" pitchFamily="2" charset="0"/>
                <a:ea typeface="Roboto" panose="02000000000000000000" pitchFamily="2" charset="0"/>
                <a:cs typeface="Roboto" panose="02000000000000000000" pitchFamily="2" charset="0"/>
              </a:rPr>
              <a:t>για κάθε Περιφέρεια </a:t>
            </a:r>
            <a:r>
              <a:rPr lang="el-GR" sz="1500" dirty="0">
                <a:latin typeface="Roboto" panose="02000000000000000000" pitchFamily="2" charset="0"/>
                <a:ea typeface="Roboto" panose="02000000000000000000" pitchFamily="2" charset="0"/>
                <a:cs typeface="Roboto" panose="02000000000000000000" pitchFamily="2" charset="0"/>
              </a:rPr>
              <a:t>που έχετε δηλώσει</a:t>
            </a:r>
          </a:p>
          <a:p>
            <a:pPr marL="285750" indent="-285750">
              <a:buFont typeface="Wingdings" panose="05000000000000000000" pitchFamily="2" charset="2"/>
              <a:buChar char="q"/>
              <a:defRPr/>
            </a:pPr>
            <a:endParaRPr lang="el-GR" sz="15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defRPr/>
            </a:pPr>
            <a:r>
              <a:rPr lang="el-GR" sz="1500" dirty="0">
                <a:latin typeface="Roboto" panose="02000000000000000000" pitchFamily="2" charset="0"/>
                <a:ea typeface="Roboto" panose="02000000000000000000" pitchFamily="2" charset="0"/>
                <a:cs typeface="Roboto" panose="02000000000000000000" pitchFamily="2" charset="0"/>
              </a:rPr>
              <a:t>Φροντίστε οι απαντήσεις σας για κάθε Περιφέρεια να είναι εξιδεικευμένες με βάση τους εταίρους σας και τα είδη των κινητικοτήτων που προγραμματίζετε για την κάθε μια.</a:t>
            </a:r>
          </a:p>
          <a:p>
            <a:pPr algn="ctr">
              <a:defRPr/>
            </a:pPr>
            <a:endParaRPr lang="el-GR" sz="1600" dirty="0"/>
          </a:p>
        </p:txBody>
      </p:sp>
    </p:spTree>
    <p:extLst>
      <p:ext uri="{BB962C8B-B14F-4D97-AF65-F5344CB8AC3E}">
        <p14:creationId xmlns:p14="http://schemas.microsoft.com/office/powerpoint/2010/main" val="651153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470B0-2FFC-A19B-18CA-7537D23AC2E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D23D850-633F-A180-7E91-73AAB4403B80}"/>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3D602A99-8F4A-880D-326A-C54B66B9AB46}"/>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28ED153E-C99F-AF24-02A9-052ADED4BD71}"/>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1A7D7A04-FC59-1E16-EAB6-AB3315A4EC97}"/>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52138226-19BC-522C-E45D-56B1B65F3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23171C1-ACDF-8420-ED29-434361EF3D8C}"/>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Activities</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Flow</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1</a:t>
            </a: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6</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8FB9C5BD-6D34-7DD0-6939-729C0D868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7284" y="1553090"/>
            <a:ext cx="7580952" cy="4161910"/>
          </a:xfrm>
          <a:prstGeom prst="rect">
            <a:avLst/>
          </a:prstGeom>
        </p:spPr>
      </p:pic>
    </p:spTree>
    <p:extLst>
      <p:ext uri="{BB962C8B-B14F-4D97-AF65-F5344CB8AC3E}">
        <p14:creationId xmlns:p14="http://schemas.microsoft.com/office/powerpoint/2010/main" val="10948466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F3DE0-62E5-0539-86AD-A6E280E3DFF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F852826-7B4D-DB87-7567-EE66A1DD0055}"/>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B2451B85-3012-2168-65CF-2B28B049CEC1}"/>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29264CF4-8B4E-26CA-FA1E-909599459500}"/>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79E4DBE6-BF9A-2188-B1AD-334B89A2E97C}"/>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A06CE6F5-51D6-EBF8-9EFF-6BC3B4200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9C916AC-64AF-4EA9-B6A8-7470895C2F63}"/>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Activities</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Overview</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2</a:t>
            </a: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6</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8BD3F0CF-9F11-8689-D6ED-C54DCDB7292C}"/>
              </a:ext>
            </a:extLst>
          </p:cNvPr>
          <p:cNvSpPr txBox="1"/>
          <p:nvPr/>
        </p:nvSpPr>
        <p:spPr>
          <a:xfrm>
            <a:off x="8861323" y="2614301"/>
            <a:ext cx="2856829" cy="2246769"/>
          </a:xfrm>
          <a:prstGeom prst="rect">
            <a:avLst/>
          </a:prstGeom>
          <a:noFill/>
        </p:spPr>
        <p:txBody>
          <a:bodyPr wrap="square">
            <a:spAutoFit/>
          </a:bodyPr>
          <a:lstStyle/>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Θα δείτε μια επισκόπηση των προγραμματισμένων δραστηριοτήτων ανά Περιφέρεια και χώρα, συμπεριλαμβανομένου του συνολικού αριθμού συμμετεχόντων και του συνολικού ποσού επιχορήγησης.</a:t>
            </a:r>
          </a:p>
          <a:p>
            <a:endParaRPr lang="el-GR" sz="1400"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E00FF5A4-2F2D-FD23-A692-B2B3134FB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71" y="1760373"/>
            <a:ext cx="8193885" cy="3954627"/>
          </a:xfrm>
          <a:prstGeom prst="rect">
            <a:avLst/>
          </a:prstGeom>
        </p:spPr>
      </p:pic>
    </p:spTree>
    <p:extLst>
      <p:ext uri="{BB962C8B-B14F-4D97-AF65-F5344CB8AC3E}">
        <p14:creationId xmlns:p14="http://schemas.microsoft.com/office/powerpoint/2010/main" val="774755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16DE3-590C-B3B5-86F1-D19D3CD9A95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5F2A4B0-B8FC-C279-A819-179B7F2F960B}"/>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D6C15B3F-3448-23E2-4D24-F4C2E3C4309C}"/>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7F2CFE54-8461-3CE2-CD51-A4846A8023C0}"/>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B118EB00-270F-844B-C0BA-68D06D068ED6}"/>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4B24FE35-C45B-1354-ECF2-7D724B44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8007BAF0-4D93-2C55-EC61-A0729D87ECC8}"/>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–Activities: Addition for each Region</a:t>
            </a:r>
            <a:r>
              <a:rPr lang="el-GR" sz="2600" b="1" dirty="0">
                <a:latin typeface="Roboto" panose="02000000000000000000" pitchFamily="2" charset="0"/>
                <a:ea typeface="Roboto" panose="02000000000000000000" pitchFamily="2" charset="0"/>
              </a:rPr>
              <a:t> (3/</a:t>
            </a:r>
            <a:r>
              <a:rPr lang="en-US" sz="2600" b="1" dirty="0">
                <a:latin typeface="Roboto" panose="02000000000000000000" pitchFamily="2" charset="0"/>
                <a:ea typeface="Roboto" panose="02000000000000000000" pitchFamily="2" charset="0"/>
              </a:rPr>
              <a:t>6</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5ABCD0AA-3765-05C6-77A0-A9DA1780EB39}"/>
              </a:ext>
            </a:extLst>
          </p:cNvPr>
          <p:cNvSpPr txBox="1"/>
          <p:nvPr/>
        </p:nvSpPr>
        <p:spPr>
          <a:xfrm>
            <a:off x="8839200" y="2902716"/>
            <a:ext cx="3025074" cy="1477328"/>
          </a:xfrm>
          <a:prstGeom prst="rect">
            <a:avLst/>
          </a:prstGeom>
          <a:noFill/>
        </p:spPr>
        <p:txBody>
          <a:bodyPr wrap="square">
            <a:spAutoFit/>
          </a:bodyPr>
          <a:lstStyle/>
          <a:p>
            <a:pPr marL="285750" indent="-285750">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Η ενότητα «</a:t>
            </a:r>
            <a:r>
              <a:rPr lang="el-GR" sz="1500" b="1" dirty="0">
                <a:latin typeface="Roboto" panose="02000000000000000000" pitchFamily="2" charset="0"/>
                <a:ea typeface="Roboto" panose="02000000000000000000" pitchFamily="2" charset="0"/>
                <a:cs typeface="Roboto" panose="02000000000000000000" pitchFamily="2" charset="0"/>
              </a:rPr>
              <a:t>Δραστηριότητες»</a:t>
            </a:r>
            <a:r>
              <a:rPr lang="el-GR" sz="1500" dirty="0">
                <a:latin typeface="Roboto" panose="02000000000000000000" pitchFamily="2" charset="0"/>
                <a:ea typeface="Roboto" panose="02000000000000000000" pitchFamily="2" charset="0"/>
                <a:cs typeface="Roboto" panose="02000000000000000000" pitchFamily="2" charset="0"/>
              </a:rPr>
              <a:t> ενημερώνεται αυτόματα καθώς προστίθενται κατηγορίες δραστηριοτήτων και ροές</a:t>
            </a:r>
            <a:r>
              <a:rPr lang="el-GR" sz="1500" dirty="0"/>
              <a:t>.</a:t>
            </a:r>
          </a:p>
        </p:txBody>
      </p:sp>
      <p:pic>
        <p:nvPicPr>
          <p:cNvPr id="8" name="Picture 7">
            <a:extLst>
              <a:ext uri="{FF2B5EF4-FFF2-40B4-BE49-F238E27FC236}">
                <a16:creationId xmlns:a16="http://schemas.microsoft.com/office/drawing/2014/main" id="{8E497703-B8C0-136C-4B08-72910C30C6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600200"/>
            <a:ext cx="7848600" cy="4845664"/>
          </a:xfrm>
          <a:prstGeom prst="rect">
            <a:avLst/>
          </a:prstGeom>
        </p:spPr>
      </p:pic>
      <p:pic>
        <p:nvPicPr>
          <p:cNvPr id="12" name="Picture 11">
            <a:extLst>
              <a:ext uri="{FF2B5EF4-FFF2-40B4-BE49-F238E27FC236}">
                <a16:creationId xmlns:a16="http://schemas.microsoft.com/office/drawing/2014/main" id="{F38F93B2-5E57-5B4D-3ED1-30791688C579}"/>
              </a:ext>
            </a:extLst>
          </p:cNvPr>
          <p:cNvPicPr>
            <a:picLocks noChangeAspect="1"/>
          </p:cNvPicPr>
          <p:nvPr/>
        </p:nvPicPr>
        <p:blipFill>
          <a:blip r:embed="rId5" cstate="print">
            <a:extLst>
              <a:ext uri="{28A0092B-C50C-407E-A947-70E740481C1C}">
                <a14:useLocalDpi xmlns:a14="http://schemas.microsoft.com/office/drawing/2010/main" val="0"/>
              </a:ext>
            </a:extLst>
          </a:blip>
          <a:srcRect r="57136"/>
          <a:stretch>
            <a:fillRect/>
          </a:stretch>
        </p:blipFill>
        <p:spPr>
          <a:xfrm>
            <a:off x="327726" y="4307422"/>
            <a:ext cx="2626645" cy="2321978"/>
          </a:xfrm>
          <a:prstGeom prst="rect">
            <a:avLst/>
          </a:prstGeom>
        </p:spPr>
      </p:pic>
      <p:cxnSp>
        <p:nvCxnSpPr>
          <p:cNvPr id="17" name="Straight Arrow Connector 16">
            <a:extLst>
              <a:ext uri="{FF2B5EF4-FFF2-40B4-BE49-F238E27FC236}">
                <a16:creationId xmlns:a16="http://schemas.microsoft.com/office/drawing/2014/main" id="{6FBB3C85-F403-4F58-FB18-5AB2C870F0A7}"/>
              </a:ext>
            </a:extLst>
          </p:cNvPr>
          <p:cNvCxnSpPr>
            <a:cxnSpLocks/>
          </p:cNvCxnSpPr>
          <p:nvPr/>
        </p:nvCxnSpPr>
        <p:spPr>
          <a:xfrm flipH="1" flipV="1">
            <a:off x="2762920" y="5617793"/>
            <a:ext cx="701925" cy="5544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0835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5567-A69E-6E3F-C1EF-614311D050F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5111B2C-8182-F6FE-462B-6EDCFE07ECDF}"/>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86EB15D2-A42A-7CA7-0CDE-245B8811EEA9}"/>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9E5F871F-B4B4-A0A6-47E5-6EAD2F5519F5}"/>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DDF026BD-8814-64DB-5CEE-C5D4C2B2560E}"/>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7D6AB4F5-95DA-A758-2195-4DD74DE5D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4E17B651-C408-4260-0E42-F3640A275C73}"/>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Activities: Add flows</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4</a:t>
            </a: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6</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EA0EDAE2-1ABA-3431-6495-4778D6AD3E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55" y="1763151"/>
            <a:ext cx="6140345" cy="4790049"/>
          </a:xfrm>
          <a:prstGeom prst="rect">
            <a:avLst/>
          </a:prstGeom>
        </p:spPr>
      </p:pic>
      <p:sp>
        <p:nvSpPr>
          <p:cNvPr id="8" name="TextBox 7">
            <a:extLst>
              <a:ext uri="{FF2B5EF4-FFF2-40B4-BE49-F238E27FC236}">
                <a16:creationId xmlns:a16="http://schemas.microsoft.com/office/drawing/2014/main" id="{7817680A-8230-4985-968C-EF5DB786C1A8}"/>
              </a:ext>
            </a:extLst>
          </p:cNvPr>
          <p:cNvSpPr txBox="1"/>
          <p:nvPr/>
        </p:nvSpPr>
        <p:spPr>
          <a:xfrm>
            <a:off x="6462601" y="1782325"/>
            <a:ext cx="5119800" cy="3754874"/>
          </a:xfrm>
          <a:prstGeom prst="rect">
            <a:avLst/>
          </a:prstGeom>
          <a:noFill/>
        </p:spPr>
        <p:txBody>
          <a:bodyPr wrap="square">
            <a:spAutoFit/>
          </a:bodyPr>
          <a:lstStyle/>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Κάντε κλικ στη </a:t>
            </a:r>
            <a:r>
              <a:rPr lang="el-GR" sz="1400" b="1" dirty="0">
                <a:latin typeface="Roboto" panose="02000000000000000000" pitchFamily="2" charset="0"/>
                <a:ea typeface="Roboto" panose="02000000000000000000" pitchFamily="2" charset="0"/>
                <a:cs typeface="Roboto" panose="02000000000000000000" pitchFamily="2" charset="0"/>
              </a:rPr>
              <a:t>Λίστα ροών</a:t>
            </a:r>
            <a:r>
              <a:rPr lang="el-GR" sz="1400" dirty="0">
                <a:latin typeface="Roboto" panose="02000000000000000000" pitchFamily="2" charset="0"/>
                <a:ea typeface="Roboto" panose="02000000000000000000" pitchFamily="2" charset="0"/>
                <a:cs typeface="Roboto" panose="02000000000000000000" pitchFamily="2" charset="0"/>
              </a:rPr>
              <a:t> για συγκεκριμένη χώρα και κατηγορία δραστηριότητας και θα ανοίξει η οθόνη επισκόπησης ροών, όπου θα εμφανίζεται μία κάρτα για κάθε ροή καθώς τις προσθέτετε.</a:t>
            </a: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Οι ροές προστίθενται με τη μορφή καρτών, με τα βασικά στοιχεία να εμφανίζονται στην κεφαλίδα της κάρτας, αφού συμπληρωθούν οι απαιτούμενες πληροφορίες.</a:t>
            </a:r>
            <a:endParaRPr lang="en-US" sz="1400" dirty="0">
              <a:latin typeface="Roboto" panose="02000000000000000000" pitchFamily="2" charset="0"/>
              <a:ea typeface="Roboto" panose="02000000000000000000" pitchFamily="2" charset="0"/>
              <a:cs typeface="Roboto" panose="02000000000000000000" pitchFamily="2" charset="0"/>
            </a:endParaRPr>
          </a:p>
          <a:p>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Η πρώτη ροή είναι υποχρεωτική και υπάρχει ήδη διαθέσιμη μία κενή κάρτα.</a:t>
            </a: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Για να προσθέσετε επιπλέον ροές στη συγκεκριμένη δραστηριότητα, κάντε κλικ στο κουμπί </a:t>
            </a:r>
            <a:r>
              <a:rPr lang="el-GR" sz="1400" b="1" dirty="0">
                <a:latin typeface="Roboto" panose="02000000000000000000" pitchFamily="2" charset="0"/>
                <a:ea typeface="Roboto" panose="02000000000000000000" pitchFamily="2" charset="0"/>
                <a:cs typeface="Roboto" panose="02000000000000000000" pitchFamily="2" charset="0"/>
              </a:rPr>
              <a:t>Προσθήκη ροής</a:t>
            </a:r>
            <a:r>
              <a:rPr lang="el-GR" sz="1400" dirty="0">
                <a:latin typeface="Roboto" panose="02000000000000000000" pitchFamily="2" charset="0"/>
                <a:ea typeface="Roboto" panose="02000000000000000000" pitchFamily="2" charset="0"/>
                <a:cs typeface="Roboto" panose="02000000000000000000" pitchFamily="2" charset="0"/>
              </a:rPr>
              <a:t>.</a:t>
            </a: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Σημείωση</a:t>
            </a:r>
            <a:r>
              <a:rPr lang="en-US" sz="1400" b="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dirty="0">
                <a:solidFill>
                  <a:srgbClr val="FF0000"/>
                </a:solidFill>
                <a:latin typeface="Roboto" panose="02000000000000000000" pitchFamily="2" charset="0"/>
                <a:ea typeface="Roboto" panose="02000000000000000000" pitchFamily="2" charset="0"/>
                <a:cs typeface="Roboto" panose="02000000000000000000" pitchFamily="2" charset="0"/>
              </a:rPr>
              <a:t>Κάθε δραστηριότητα πρέπει να περιλαμβάνει τουλάχιστον μία ροή.</a:t>
            </a:r>
          </a:p>
        </p:txBody>
      </p:sp>
    </p:spTree>
    <p:extLst>
      <p:ext uri="{BB962C8B-B14F-4D97-AF65-F5344CB8AC3E}">
        <p14:creationId xmlns:p14="http://schemas.microsoft.com/office/powerpoint/2010/main" val="2943396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3082-F6F1-7E39-B9FD-7AB83CAD6AF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62A5589-6247-1E0F-6926-D33B53B844A2}"/>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2FBD1CA3-5E72-FA0F-167C-DCAA63175517}"/>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54194A86-9584-EA7E-6470-FFE113000433}"/>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C09FDB95-321E-0180-1680-A6E0217AD887}"/>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B3C81DB9-60C2-BBF0-151C-087380C64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C22C8CB-83C5-E3DC-A808-45BBD863BA7F}"/>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Activities: Flow Details</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5</a:t>
            </a: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6</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pic>
        <p:nvPicPr>
          <p:cNvPr id="13" name="Picture 12">
            <a:extLst>
              <a:ext uri="{FF2B5EF4-FFF2-40B4-BE49-F238E27FC236}">
                <a16:creationId xmlns:a16="http://schemas.microsoft.com/office/drawing/2014/main" id="{3923119C-AB25-258C-ED59-9509BC99AF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158" y="1657914"/>
            <a:ext cx="4982866" cy="4895285"/>
          </a:xfrm>
          <a:prstGeom prst="rect">
            <a:avLst/>
          </a:prstGeom>
        </p:spPr>
      </p:pic>
      <p:sp>
        <p:nvSpPr>
          <p:cNvPr id="15" name="TextBox 14">
            <a:extLst>
              <a:ext uri="{FF2B5EF4-FFF2-40B4-BE49-F238E27FC236}">
                <a16:creationId xmlns:a16="http://schemas.microsoft.com/office/drawing/2014/main" id="{69F85397-3856-B969-686F-4EE0880B49B2}"/>
              </a:ext>
            </a:extLst>
          </p:cNvPr>
          <p:cNvSpPr txBox="1"/>
          <p:nvPr/>
        </p:nvSpPr>
        <p:spPr>
          <a:xfrm>
            <a:off x="6599533" y="2039408"/>
            <a:ext cx="4982867" cy="3983142"/>
          </a:xfrm>
          <a:prstGeom prst="rect">
            <a:avLst/>
          </a:prstGeom>
          <a:noFill/>
        </p:spPr>
        <p:txBody>
          <a:bodyPr wrap="square">
            <a:spAutoFit/>
          </a:bodyPr>
          <a:lstStyle/>
          <a:p>
            <a:pPr marL="299085" marR="5080" indent="-287020">
              <a:spcBef>
                <a:spcPts val="100"/>
              </a:spcBef>
              <a:buFont typeface="Wingdings" panose="05000000000000000000" pitchFamily="2" charset="2"/>
              <a:buChar char="q"/>
              <a:tabLst>
                <a:tab pos="299720" algn="l"/>
              </a:tabLst>
            </a:pPr>
            <a:r>
              <a:rPr lang="el-GR" sz="1400" dirty="0">
                <a:latin typeface="Roboto" panose="02000000000000000000" pitchFamily="2" charset="0"/>
                <a:ea typeface="Roboto" panose="02000000000000000000" pitchFamily="2" charset="0"/>
                <a:cs typeface="Roboto" panose="02000000000000000000" pitchFamily="2" charset="0"/>
              </a:rPr>
              <a:t>Προσδιορίζετε την κατεύθυνση της ροής (εισερχόμενη ή εξερχόμενη), τον αριθμό των συμμετεχόντων, τα στοιχεία μετακίνησης και τη διάρκεια.</a:t>
            </a:r>
          </a:p>
          <a:p>
            <a:pPr marL="12065" marR="5080">
              <a:lnSpc>
                <a:spcPct val="100000"/>
              </a:lnSpc>
              <a:spcBef>
                <a:spcPts val="100"/>
              </a:spcBef>
              <a:tabLst>
                <a:tab pos="299720" algn="l"/>
              </a:tabLst>
            </a:pPr>
            <a:endParaRPr lang="el-GR" sz="140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buFont typeface="Wingdings" panose="05000000000000000000" pitchFamily="2" charset="2"/>
              <a:buChar char="q"/>
              <a:tabLst>
                <a:tab pos="299720" algn="l"/>
              </a:tabLst>
            </a:pPr>
            <a:r>
              <a:rPr lang="el-GR" sz="1400" dirty="0">
                <a:latin typeface="Roboto" panose="02000000000000000000" pitchFamily="2" charset="0"/>
                <a:ea typeface="Roboto" panose="02000000000000000000" pitchFamily="2" charset="0"/>
                <a:cs typeface="Roboto" panose="02000000000000000000" pitchFamily="2" charset="0"/>
              </a:rPr>
              <a:t>Ορισμένα πεδία συμπληρώνονται αυτόματα βάσει των πληροφοριών που έχετε ήδη προσθέσει και δεν μπορούν να τροποποιηθούν </a:t>
            </a:r>
            <a:r>
              <a:rPr lang="en-US" sz="1400" dirty="0">
                <a:latin typeface="Roboto" panose="02000000000000000000" pitchFamily="2" charset="0"/>
                <a:ea typeface="Roboto" panose="02000000000000000000" pitchFamily="2" charset="0"/>
                <a:cs typeface="Roboto" panose="02000000000000000000" pitchFamily="2" charset="0"/>
              </a:rPr>
              <a:t>(</a:t>
            </a:r>
            <a:r>
              <a:rPr lang="el-GR" sz="1400" dirty="0">
                <a:latin typeface="Roboto" panose="02000000000000000000" pitchFamily="2" charset="0"/>
                <a:ea typeface="Roboto" panose="02000000000000000000" pitchFamily="2" charset="0"/>
                <a:cs typeface="Roboto" panose="02000000000000000000" pitchFamily="2" charset="0"/>
              </a:rPr>
              <a:t> χώρα προέλευσης</a:t>
            </a:r>
            <a:r>
              <a:rPr lang="en-US" sz="1400" dirty="0">
                <a:latin typeface="Roboto" panose="02000000000000000000" pitchFamily="2" charset="0"/>
                <a:ea typeface="Roboto" panose="02000000000000000000" pitchFamily="2" charset="0"/>
                <a:cs typeface="Roboto" panose="02000000000000000000" pitchFamily="2" charset="0"/>
              </a:rPr>
              <a:t> - </a:t>
            </a:r>
            <a:r>
              <a:rPr lang="el-GR" sz="1400" dirty="0">
                <a:latin typeface="Roboto" panose="02000000000000000000" pitchFamily="2" charset="0"/>
                <a:ea typeface="Roboto" panose="02000000000000000000" pitchFamily="2" charset="0"/>
                <a:cs typeface="Roboto" panose="02000000000000000000" pitchFamily="2" charset="0"/>
              </a:rPr>
              <a:t>προορισμού, ορισμένα πεδία διάρκειας</a:t>
            </a:r>
            <a:r>
              <a:rPr lang="en-US" sz="140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πεδία</a:t>
            </a:r>
            <a:r>
              <a:rPr lang="en-US" sz="140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χρηματοδότησης).</a:t>
            </a:r>
          </a:p>
          <a:p>
            <a:pPr marL="299085" indent="-287020">
              <a:lnSpc>
                <a:spcPct val="100000"/>
              </a:lnSpc>
              <a:buFont typeface="Wingdings" panose="05000000000000000000" pitchFamily="2" charset="2"/>
              <a:buChar char="q"/>
              <a:tabLst>
                <a:tab pos="299720" algn="l"/>
              </a:tabLst>
            </a:pPr>
            <a:endParaRPr lang="el-GR" sz="1400" u="sng" dirty="0">
              <a:latin typeface="Roboto" panose="02000000000000000000" pitchFamily="2" charset="0"/>
              <a:ea typeface="Roboto" panose="02000000000000000000" pitchFamily="2" charset="0"/>
              <a:cs typeface="Roboto" panose="02000000000000000000" pitchFamily="2" charset="0"/>
            </a:endParaRPr>
          </a:p>
          <a:p>
            <a:pPr algn="ctr"/>
            <a:r>
              <a:rPr lang="el-GR" sz="1400" b="1" u="sng" dirty="0">
                <a:solidFill>
                  <a:srgbClr val="FF0000"/>
                </a:solidFill>
                <a:latin typeface="Roboto" panose="02000000000000000000" pitchFamily="2" charset="0"/>
                <a:ea typeface="Roboto" panose="02000000000000000000" pitchFamily="2" charset="0"/>
                <a:cs typeface="Roboto" panose="02000000000000000000" pitchFamily="2" charset="0"/>
              </a:rPr>
              <a:t>Σημαντικό:</a:t>
            </a:r>
            <a:br>
              <a:rPr lang="el-GR" sz="1400" dirty="0">
                <a:solidFill>
                  <a:srgbClr val="FF0000"/>
                </a:solidFill>
                <a:latin typeface="Roboto" panose="02000000000000000000" pitchFamily="2" charset="0"/>
                <a:ea typeface="Roboto" panose="02000000000000000000" pitchFamily="2" charset="0"/>
                <a:cs typeface="Roboto" panose="02000000000000000000" pitchFamily="2" charset="0"/>
              </a:rPr>
            </a:br>
            <a:r>
              <a:rPr lang="el-GR" sz="1400" dirty="0">
                <a:solidFill>
                  <a:srgbClr val="FF0000"/>
                </a:solidFill>
                <a:latin typeface="Roboto" panose="02000000000000000000" pitchFamily="2" charset="0"/>
                <a:ea typeface="Roboto" panose="02000000000000000000" pitchFamily="2" charset="0"/>
                <a:cs typeface="Roboto" panose="02000000000000000000" pitchFamily="2" charset="0"/>
              </a:rPr>
              <a:t>Τα πεδία που πρέπει να συμπληρωθούν, καθώς και οι ισχύοντες κανόνες και περιορισμοί, διαφέρουν ανάλογα με την επιλεγμένη περιοχή και την κατηγορία δραστηριότητας. Παρακαλούμε να διαβάζετε προσεκτικά τις οδηγίες που εμφανίζονται στην οθόνη κατά τη συμπλήρωση των στοιχείων της ροής.</a:t>
            </a:r>
          </a:p>
          <a:p>
            <a:pPr marL="299085" indent="-287020">
              <a:lnSpc>
                <a:spcPct val="100000"/>
              </a:lnSpc>
              <a:buFont typeface="Wingdings" panose="05000000000000000000" pitchFamily="2" charset="2"/>
              <a:buChar char="q"/>
              <a:tabLst>
                <a:tab pos="299720" algn="l"/>
              </a:tabLst>
            </a:pPr>
            <a:endParaRPr lang="el-GR"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18045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0371-A3F7-FCE8-0F00-5FA32DE18C0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252D57C-E5F0-F57D-8C21-141EEE5A1E7A}"/>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60EA9F63-6A3B-BF79-25AE-FEC449D56445}"/>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7A7F95BD-E9F8-5DA9-E0E6-7A8DC47A2B07}"/>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96684868-A307-D2AB-7D9D-7CC2D6D4C256}"/>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66577827-C0E1-0C8F-4694-88185A3EE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4" y="0"/>
            <a:ext cx="12192000" cy="6858000"/>
          </a:xfrm>
          <a:prstGeom prst="rect">
            <a:avLst/>
          </a:prstGeom>
        </p:spPr>
      </p:pic>
      <p:sp>
        <p:nvSpPr>
          <p:cNvPr id="11" name="Title 1">
            <a:extLst>
              <a:ext uri="{FF2B5EF4-FFF2-40B4-BE49-F238E27FC236}">
                <a16:creationId xmlns:a16="http://schemas.microsoft.com/office/drawing/2014/main" id="{C671F3AB-C3DD-7B2E-DF48-3D7298CD5266}"/>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a:t>
            </a:r>
            <a:r>
              <a:rPr lang="en-US" sz="2600" b="1" dirty="0">
                <a:latin typeface="Roboto" panose="02000000000000000000" pitchFamily="2" charset="0"/>
                <a:ea typeface="Roboto" panose="02000000000000000000" pitchFamily="2" charset="0"/>
              </a:rPr>
              <a:t> – Activities: Updates/Delete</a:t>
            </a:r>
            <a:r>
              <a:rPr lang="el-GR" sz="2600" b="1" dirty="0">
                <a:latin typeface="Roboto" panose="02000000000000000000" pitchFamily="2" charset="0"/>
                <a:ea typeface="Roboto" panose="02000000000000000000" pitchFamily="2" charset="0"/>
              </a:rPr>
              <a:t> (</a:t>
            </a:r>
            <a:r>
              <a:rPr lang="en-US" sz="2600" b="1" dirty="0">
                <a:latin typeface="Roboto" panose="02000000000000000000" pitchFamily="2" charset="0"/>
                <a:ea typeface="Roboto" panose="02000000000000000000" pitchFamily="2" charset="0"/>
              </a:rPr>
              <a:t>6</a:t>
            </a: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6</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14" name="Rectangle: Rounded Corners 13">
            <a:extLst>
              <a:ext uri="{FF2B5EF4-FFF2-40B4-BE49-F238E27FC236}">
                <a16:creationId xmlns:a16="http://schemas.microsoft.com/office/drawing/2014/main" id="{CB875ED2-CBEE-7788-0089-55452BF5FC75}"/>
              </a:ext>
            </a:extLst>
          </p:cNvPr>
          <p:cNvSpPr/>
          <p:nvPr/>
        </p:nvSpPr>
        <p:spPr>
          <a:xfrm>
            <a:off x="267534" y="1782325"/>
            <a:ext cx="3853222" cy="378684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F53592-B18A-339F-318B-D2129C09EEB8}"/>
              </a:ext>
            </a:extLst>
          </p:cNvPr>
          <p:cNvSpPr txBox="1"/>
          <p:nvPr/>
        </p:nvSpPr>
        <p:spPr>
          <a:xfrm>
            <a:off x="414067" y="1978033"/>
            <a:ext cx="3619714" cy="3539430"/>
          </a:xfrm>
          <a:prstGeom prst="rect">
            <a:avLst/>
          </a:prstGeom>
          <a:noFill/>
        </p:spPr>
        <p:txBody>
          <a:bodyPr wrap="square">
            <a:spAutoFit/>
          </a:bodyPr>
          <a:lstStyle/>
          <a:p>
            <a:pPr algn="just">
              <a:buNone/>
            </a:pPr>
            <a:r>
              <a:rPr lang="el-GR" sz="1400" b="1" u="sng" dirty="0">
                <a:latin typeface="Roboto" panose="02000000000000000000" pitchFamily="2" charset="0"/>
                <a:ea typeface="Roboto" panose="02000000000000000000" pitchFamily="2" charset="0"/>
                <a:cs typeface="Roboto" panose="02000000000000000000" pitchFamily="2" charset="0"/>
              </a:rPr>
              <a:t>Ενημέρωση δραστηριότητας</a:t>
            </a:r>
            <a:r>
              <a:rPr lang="en-US" sz="1400" b="1" u="sng"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Κάντε κλικ σε μια δραστηριότητα για να ενημερώσετε τη χώρα ή την κατηγορία δραστηριότητας για μια συγκεκριμένη δραστηριότητα.</a:t>
            </a:r>
          </a:p>
          <a:p>
            <a:pPr algn="just">
              <a:buNone/>
            </a:pPr>
            <a:endParaRPr lang="en-US" sz="1400" b="1" dirty="0">
              <a:latin typeface="Roboto" panose="02000000000000000000" pitchFamily="2" charset="0"/>
              <a:ea typeface="Roboto" panose="02000000000000000000" pitchFamily="2" charset="0"/>
              <a:cs typeface="Roboto" panose="02000000000000000000" pitchFamily="2" charset="0"/>
            </a:endParaRPr>
          </a:p>
          <a:p>
            <a:pPr algn="just">
              <a:buNone/>
            </a:pP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Σημείωση:</a:t>
            </a:r>
            <a:br>
              <a:rPr lang="el-GR" sz="1400" dirty="0">
                <a:latin typeface="Roboto" panose="02000000000000000000" pitchFamily="2" charset="0"/>
                <a:ea typeface="Roboto" panose="02000000000000000000" pitchFamily="2" charset="0"/>
                <a:cs typeface="Roboto" panose="02000000000000000000" pitchFamily="2" charset="0"/>
              </a:rPr>
            </a:br>
            <a:r>
              <a:rPr lang="el-GR" sz="1400" dirty="0">
                <a:latin typeface="Roboto" panose="02000000000000000000" pitchFamily="2" charset="0"/>
                <a:ea typeface="Roboto" panose="02000000000000000000" pitchFamily="2" charset="0"/>
                <a:cs typeface="Roboto" panose="02000000000000000000" pitchFamily="2" charset="0"/>
              </a:rPr>
              <a:t>Αν αλλάξετε τον τύπο δραστηριότητας, αυτό θα επηρεάσει τις ροές που έχουν ήδη συμπληρωθεί στη συγκεκριμένη δραστηριότητα και θα έχει ως αποτέλεσμα η δραστηριότητα και οι ροές να χαρακτηριστούν ως μη ολοκληρωμένες. Ελέγξτε όλα τα στοιχεία της δραστηριότητας και τις ροές και διορθώστε τα, εφόσον απαιτείται.</a:t>
            </a:r>
          </a:p>
        </p:txBody>
      </p:sp>
      <p:sp>
        <p:nvSpPr>
          <p:cNvPr id="17" name="Rectangle: Rounded Corners 16">
            <a:extLst>
              <a:ext uri="{FF2B5EF4-FFF2-40B4-BE49-F238E27FC236}">
                <a16:creationId xmlns:a16="http://schemas.microsoft.com/office/drawing/2014/main" id="{95BD46B7-B983-7F43-A784-13B6D2DFFA94}"/>
              </a:ext>
            </a:extLst>
          </p:cNvPr>
          <p:cNvSpPr/>
          <p:nvPr/>
        </p:nvSpPr>
        <p:spPr>
          <a:xfrm>
            <a:off x="4259277" y="1861441"/>
            <a:ext cx="3999838" cy="3755591"/>
          </a:xfrm>
          <a:prstGeom prst="roundRect">
            <a:avLst/>
          </a:prstGeom>
          <a:solidFill>
            <a:srgbClr val="8DCD47"/>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242AA4-FC0B-20F9-5C92-9C54E7D403A0}"/>
              </a:ext>
            </a:extLst>
          </p:cNvPr>
          <p:cNvSpPr txBox="1"/>
          <p:nvPr/>
        </p:nvSpPr>
        <p:spPr>
          <a:xfrm>
            <a:off x="4668071" y="2029735"/>
            <a:ext cx="3306058" cy="3539430"/>
          </a:xfrm>
          <a:prstGeom prst="rect">
            <a:avLst/>
          </a:prstGeom>
          <a:noFill/>
        </p:spPr>
        <p:txBody>
          <a:bodyPr wrap="square">
            <a:spAutoFit/>
          </a:bodyPr>
          <a:lstStyle/>
          <a:p>
            <a:pPr algn="just">
              <a:buNone/>
            </a:pPr>
            <a:r>
              <a:rPr lang="el-GR" sz="1400" b="1" u="sng" dirty="0">
                <a:latin typeface="Roboto" panose="02000000000000000000" pitchFamily="2" charset="0"/>
                <a:ea typeface="Roboto" panose="02000000000000000000" pitchFamily="2" charset="0"/>
                <a:cs typeface="Roboto" panose="02000000000000000000" pitchFamily="2" charset="0"/>
              </a:rPr>
              <a:t>Διαγραφή δραστηριότητας</a:t>
            </a:r>
            <a:r>
              <a:rPr lang="en-US" sz="1400" b="1" u="sng"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Για να διαγράψετε μια δραστηριότητα από τη λίστα, κάντε κλικ στη </a:t>
            </a:r>
            <a:r>
              <a:rPr lang="el-GR" sz="1400" b="1" dirty="0">
                <a:latin typeface="Roboto" panose="02000000000000000000" pitchFamily="2" charset="0"/>
                <a:ea typeface="Roboto" panose="02000000000000000000" pitchFamily="2" charset="0"/>
                <a:cs typeface="Roboto" panose="02000000000000000000" pitchFamily="2" charset="0"/>
              </a:rPr>
              <a:t>Λίστα δραστηριοτήτων (</a:t>
            </a:r>
            <a:r>
              <a:rPr lang="el-GR" sz="1400" b="1" dirty="0" err="1">
                <a:latin typeface="Roboto" panose="02000000000000000000" pitchFamily="2" charset="0"/>
                <a:ea typeface="Roboto" panose="02000000000000000000" pitchFamily="2" charset="0"/>
                <a:cs typeface="Roboto" panose="02000000000000000000" pitchFamily="2" charset="0"/>
              </a:rPr>
              <a:t>List</a:t>
            </a:r>
            <a:r>
              <a:rPr lang="el-GR" sz="1400" b="1" dirty="0">
                <a:latin typeface="Roboto" panose="02000000000000000000" pitchFamily="2" charset="0"/>
                <a:ea typeface="Roboto" panose="02000000000000000000" pitchFamily="2" charset="0"/>
                <a:cs typeface="Roboto" panose="02000000000000000000" pitchFamily="2" charset="0"/>
              </a:rPr>
              <a:t> of </a:t>
            </a:r>
            <a:r>
              <a:rPr lang="el-GR" sz="1400" b="1" dirty="0" err="1">
                <a:latin typeface="Roboto" panose="02000000000000000000" pitchFamily="2" charset="0"/>
                <a:ea typeface="Roboto" panose="02000000000000000000" pitchFamily="2" charset="0"/>
                <a:cs typeface="Roboto" panose="02000000000000000000" pitchFamily="2" charset="0"/>
              </a:rPr>
              <a:t>activities</a:t>
            </a:r>
            <a:r>
              <a:rPr lang="el-GR" sz="1400" b="1" dirty="0">
                <a:latin typeface="Roboto" panose="02000000000000000000" pitchFamily="2" charset="0"/>
                <a:ea typeface="Roboto" panose="02000000000000000000" pitchFamily="2" charset="0"/>
                <a:cs typeface="Roboto" panose="02000000000000000000" pitchFamily="2" charset="0"/>
              </a:rPr>
              <a:t>)</a:t>
            </a:r>
            <a:r>
              <a:rPr lang="el-GR" sz="1400" dirty="0">
                <a:latin typeface="Roboto" panose="02000000000000000000" pitchFamily="2" charset="0"/>
                <a:ea typeface="Roboto" panose="02000000000000000000" pitchFamily="2" charset="0"/>
                <a:cs typeface="Roboto" panose="02000000000000000000" pitchFamily="2" charset="0"/>
              </a:rPr>
              <a:t> για την αντίστοιχη Περιφέρεια και πατήστε το εικονίδιο «</a:t>
            </a:r>
            <a:r>
              <a:rPr lang="el-GR" sz="1400" b="1" dirty="0">
                <a:latin typeface="Roboto" panose="02000000000000000000" pitchFamily="2" charset="0"/>
                <a:ea typeface="Roboto" panose="02000000000000000000" pitchFamily="2" charset="0"/>
                <a:cs typeface="Roboto" panose="02000000000000000000" pitchFamily="2" charset="0"/>
              </a:rPr>
              <a:t>Διαγραφή (X)».</a:t>
            </a:r>
            <a:r>
              <a:rPr lang="el-GR" sz="1400" dirty="0">
                <a:latin typeface="Roboto" panose="02000000000000000000" pitchFamily="2" charset="0"/>
                <a:ea typeface="Roboto" panose="02000000000000000000" pitchFamily="2" charset="0"/>
                <a:cs typeface="Roboto" panose="02000000000000000000" pitchFamily="2" charset="0"/>
              </a:rPr>
              <a:t> </a:t>
            </a:r>
          </a:p>
          <a:p>
            <a:pPr algn="just">
              <a:buNone/>
            </a:pPr>
            <a:endParaRPr lang="el-GR" sz="1400" b="1" dirty="0">
              <a:latin typeface="Roboto" panose="02000000000000000000" pitchFamily="2" charset="0"/>
              <a:ea typeface="Roboto" panose="02000000000000000000" pitchFamily="2" charset="0"/>
              <a:cs typeface="Roboto" panose="02000000000000000000" pitchFamily="2" charset="0"/>
            </a:endParaRPr>
          </a:p>
          <a:p>
            <a:pPr algn="just">
              <a:buNone/>
            </a:pPr>
            <a:r>
              <a:rPr lang="el-GR" sz="1400" b="1" dirty="0">
                <a:solidFill>
                  <a:srgbClr val="FF0000"/>
                </a:solidFill>
                <a:latin typeface="Roboto" panose="02000000000000000000" pitchFamily="2" charset="0"/>
                <a:ea typeface="Roboto" panose="02000000000000000000" pitchFamily="2" charset="0"/>
                <a:cs typeface="Roboto" panose="02000000000000000000" pitchFamily="2" charset="0"/>
              </a:rPr>
              <a:t>Σημείωση:</a:t>
            </a:r>
            <a:br>
              <a:rPr lang="el-GR" sz="1400" dirty="0">
                <a:latin typeface="Roboto" panose="02000000000000000000" pitchFamily="2" charset="0"/>
                <a:ea typeface="Roboto" panose="02000000000000000000" pitchFamily="2" charset="0"/>
                <a:cs typeface="Roboto" panose="02000000000000000000" pitchFamily="2" charset="0"/>
              </a:rPr>
            </a:br>
            <a:r>
              <a:rPr lang="el-GR" sz="1400" dirty="0">
                <a:latin typeface="Roboto" panose="02000000000000000000" pitchFamily="2" charset="0"/>
                <a:ea typeface="Roboto" panose="02000000000000000000" pitchFamily="2" charset="0"/>
                <a:cs typeface="Roboto" panose="02000000000000000000" pitchFamily="2" charset="0"/>
              </a:rPr>
              <a:t>Η διαγραφή μιας δραστηριότητας θα αφαιρέσει όλα τα καταχωρισμένα δεδομένα για τη συγκεκριμένη δραστηριότητα, καθώς και όλες τις περιλαμβανόμενες ροές.</a:t>
            </a:r>
            <a:r>
              <a:rPr lang="en-US" sz="140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Για κάθε περιοχή πρέπει να παραμένει τουλάχιστον μία χώρα / κατηγορία δραστηριότητας.</a:t>
            </a:r>
          </a:p>
        </p:txBody>
      </p:sp>
      <p:sp>
        <p:nvSpPr>
          <p:cNvPr id="18" name="Rectangle: Rounded Corners 17">
            <a:extLst>
              <a:ext uri="{FF2B5EF4-FFF2-40B4-BE49-F238E27FC236}">
                <a16:creationId xmlns:a16="http://schemas.microsoft.com/office/drawing/2014/main" id="{39D5527E-B73B-CFD5-61A6-962C48C97644}"/>
              </a:ext>
            </a:extLst>
          </p:cNvPr>
          <p:cNvSpPr/>
          <p:nvPr/>
        </p:nvSpPr>
        <p:spPr>
          <a:xfrm>
            <a:off x="8407542" y="1878464"/>
            <a:ext cx="3509026" cy="3738568"/>
          </a:xfrm>
          <a:prstGeom prst="roundRect">
            <a:avLst/>
          </a:prstGeom>
          <a:solidFill>
            <a:srgbClr val="00B6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CD0F8B-8F75-1F68-8F1B-3C0332E5FFBF}"/>
              </a:ext>
            </a:extLst>
          </p:cNvPr>
          <p:cNvSpPr txBox="1"/>
          <p:nvPr/>
        </p:nvSpPr>
        <p:spPr>
          <a:xfrm>
            <a:off x="8616923" y="2922428"/>
            <a:ext cx="3175345" cy="1384995"/>
          </a:xfrm>
          <a:prstGeom prst="rect">
            <a:avLst/>
          </a:prstGeom>
          <a:noFill/>
        </p:spPr>
        <p:txBody>
          <a:bodyPr wrap="square">
            <a:spAutoFit/>
          </a:bodyPr>
          <a:lstStyle/>
          <a:p>
            <a:pPr algn="just">
              <a:buNone/>
            </a:pPr>
            <a:r>
              <a:rPr lang="el-GR" sz="1400" b="1" dirty="0">
                <a:latin typeface="Roboto" panose="02000000000000000000" pitchFamily="2" charset="0"/>
                <a:ea typeface="Roboto" panose="02000000000000000000" pitchFamily="2" charset="0"/>
                <a:cs typeface="Roboto" panose="02000000000000000000" pitchFamily="2" charset="0"/>
              </a:rPr>
              <a:t>Διαγραφή ροής</a:t>
            </a:r>
            <a:r>
              <a:rPr lang="en-US" sz="1400" b="1"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Για να διαγράψετε μια ροή, κάντε κλικ στη </a:t>
            </a:r>
            <a:r>
              <a:rPr lang="el-GR" sz="1400" b="1" dirty="0">
                <a:latin typeface="Roboto" panose="02000000000000000000" pitchFamily="2" charset="0"/>
                <a:ea typeface="Roboto" panose="02000000000000000000" pitchFamily="2" charset="0"/>
                <a:cs typeface="Roboto" panose="02000000000000000000" pitchFamily="2" charset="0"/>
              </a:rPr>
              <a:t>Λίστα ροών (</a:t>
            </a:r>
            <a:r>
              <a:rPr lang="el-GR" sz="1400" b="1" dirty="0" err="1">
                <a:latin typeface="Roboto" panose="02000000000000000000" pitchFamily="2" charset="0"/>
                <a:ea typeface="Roboto" panose="02000000000000000000" pitchFamily="2" charset="0"/>
                <a:cs typeface="Roboto" panose="02000000000000000000" pitchFamily="2" charset="0"/>
              </a:rPr>
              <a:t>List</a:t>
            </a:r>
            <a:r>
              <a:rPr lang="el-GR" sz="1400" b="1" dirty="0">
                <a:latin typeface="Roboto" panose="02000000000000000000" pitchFamily="2" charset="0"/>
                <a:ea typeface="Roboto" panose="02000000000000000000" pitchFamily="2" charset="0"/>
                <a:cs typeface="Roboto" panose="02000000000000000000" pitchFamily="2" charset="0"/>
              </a:rPr>
              <a:t> of </a:t>
            </a:r>
            <a:r>
              <a:rPr lang="el-GR" sz="1400" b="1" dirty="0" err="1">
                <a:latin typeface="Roboto" panose="02000000000000000000" pitchFamily="2" charset="0"/>
                <a:ea typeface="Roboto" panose="02000000000000000000" pitchFamily="2" charset="0"/>
                <a:cs typeface="Roboto" panose="02000000000000000000" pitchFamily="2" charset="0"/>
              </a:rPr>
              <a:t>flows</a:t>
            </a:r>
            <a:r>
              <a:rPr lang="el-GR" sz="1400" b="1" dirty="0">
                <a:latin typeface="Roboto" panose="02000000000000000000" pitchFamily="2" charset="0"/>
                <a:ea typeface="Roboto" panose="02000000000000000000" pitchFamily="2" charset="0"/>
                <a:cs typeface="Roboto" panose="02000000000000000000" pitchFamily="2" charset="0"/>
              </a:rPr>
              <a:t>)</a:t>
            </a:r>
            <a:r>
              <a:rPr lang="el-GR" sz="1400" dirty="0">
                <a:latin typeface="Roboto" panose="02000000000000000000" pitchFamily="2" charset="0"/>
                <a:ea typeface="Roboto" panose="02000000000000000000" pitchFamily="2" charset="0"/>
                <a:cs typeface="Roboto" panose="02000000000000000000" pitchFamily="2" charset="0"/>
              </a:rPr>
              <a:t> για τη συγκεκριμένη χώρα/δραστηριότητα</a:t>
            </a:r>
            <a:r>
              <a:rPr lang="en-US" sz="1400"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και πατήστε το εικονίδιο </a:t>
            </a:r>
            <a:r>
              <a:rPr lang="el-GR" sz="1400" b="1" dirty="0">
                <a:latin typeface="Roboto" panose="02000000000000000000" pitchFamily="2" charset="0"/>
                <a:ea typeface="Roboto" panose="02000000000000000000" pitchFamily="2" charset="0"/>
                <a:cs typeface="Roboto" panose="02000000000000000000" pitchFamily="2" charset="0"/>
              </a:rPr>
              <a:t>Διαγραφή (X)</a:t>
            </a:r>
            <a:r>
              <a:rPr lang="el-GR" sz="1400" dirty="0">
                <a:latin typeface="Roboto" panose="02000000000000000000" pitchFamily="2" charset="0"/>
                <a:ea typeface="Roboto" panose="02000000000000000000" pitchFamily="2" charset="0"/>
                <a:cs typeface="Roboto" panose="02000000000000000000" pitchFamily="2" charset="0"/>
              </a:rPr>
              <a:t> για τη ροή που θέλετε να αφαιρέσετε. </a:t>
            </a:r>
          </a:p>
        </p:txBody>
      </p:sp>
    </p:spTree>
    <p:extLst>
      <p:ext uri="{BB962C8B-B14F-4D97-AF65-F5344CB8AC3E}">
        <p14:creationId xmlns:p14="http://schemas.microsoft.com/office/powerpoint/2010/main" val="23265251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9CDF8-D89A-89A3-8AF6-7861F1367A9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5F7B14A-5529-6E06-EB33-E20A2D045636}"/>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DD0B9003-DDF1-08DD-2450-015C66845F14}"/>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32F0867F-5630-BC3B-A1CA-F74B780E0D80}"/>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07CA7F69-38CD-3AA0-2C32-0483805AC0A6}"/>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5D808691-3D0D-22C9-34B3-646F196BC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4379435-D55C-976C-A518-082E1D53C4DC}"/>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solidFill>
                  <a:srgbClr val="80C535"/>
                </a:solidFill>
                <a:latin typeface="Roboto" panose="02000000000000000000" pitchFamily="2" charset="0"/>
                <a:ea typeface="Roboto" panose="02000000000000000000" pitchFamily="2" charset="0"/>
              </a:rPr>
              <a:t>Αίτηση ΚΑ1</a:t>
            </a:r>
            <a:r>
              <a:rPr lang="en-US" sz="2600" b="1" dirty="0">
                <a:solidFill>
                  <a:srgbClr val="80C535"/>
                </a:solidFill>
                <a:latin typeface="Roboto" panose="02000000000000000000" pitchFamily="2" charset="0"/>
                <a:ea typeface="Roboto" panose="02000000000000000000" pitchFamily="2" charset="0"/>
              </a:rPr>
              <a:t>30 </a:t>
            </a:r>
            <a:r>
              <a:rPr lang="en-US" sz="2600" b="1" dirty="0">
                <a:latin typeface="Roboto" panose="02000000000000000000" pitchFamily="2" charset="0"/>
                <a:ea typeface="Roboto" panose="02000000000000000000" pitchFamily="2" charset="0"/>
              </a:rPr>
              <a:t>– Context</a:t>
            </a:r>
            <a:endParaRPr lang="en-CY" sz="2600" b="1"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764B1697-B8BC-623A-01CD-31A2E5357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027" y="1547382"/>
            <a:ext cx="8019117" cy="4070411"/>
          </a:xfrm>
          <a:prstGeom prst="rect">
            <a:avLst/>
          </a:prstGeom>
        </p:spPr>
      </p:pic>
      <p:sp>
        <p:nvSpPr>
          <p:cNvPr id="8" name="Rectangle: Rounded Corners 7">
            <a:extLst>
              <a:ext uri="{FF2B5EF4-FFF2-40B4-BE49-F238E27FC236}">
                <a16:creationId xmlns:a16="http://schemas.microsoft.com/office/drawing/2014/main" id="{4CB16521-7A84-BA72-627C-7DAEAC8C13A5}"/>
              </a:ext>
            </a:extLst>
          </p:cNvPr>
          <p:cNvSpPr/>
          <p:nvPr/>
        </p:nvSpPr>
        <p:spPr>
          <a:xfrm>
            <a:off x="2142624" y="3077765"/>
            <a:ext cx="1752248" cy="301559"/>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416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15AA9-C674-4E76-C70A-7043571C2D6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6E73867-29B5-155B-5FB8-2BA5118E12E6}"/>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53028893-2841-9370-59C0-32E6270D3039}"/>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C9A830AA-E05D-EC15-32B1-38161A4FD011}"/>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3FEEA974-1401-E630-4C78-938E6B4AF8FE}"/>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B9757CD2-A0BC-AAED-B2A3-E3E7CDA13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152"/>
            <a:ext cx="12192000" cy="6858000"/>
          </a:xfrm>
          <a:prstGeom prst="rect">
            <a:avLst/>
          </a:prstGeom>
        </p:spPr>
      </p:pic>
      <p:sp>
        <p:nvSpPr>
          <p:cNvPr id="11" name="Title 1">
            <a:extLst>
              <a:ext uri="{FF2B5EF4-FFF2-40B4-BE49-F238E27FC236}">
                <a16:creationId xmlns:a16="http://schemas.microsoft.com/office/drawing/2014/main" id="{62677DB2-E548-BBFF-FF86-4167C6ECEBA5}"/>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30 – Consortium Summary, Consortium Description, Follow-up</a:t>
            </a:r>
            <a:endParaRPr lang="en-CY" sz="2600" b="1" dirty="0">
              <a:latin typeface="Roboto" panose="02000000000000000000" pitchFamily="2" charset="0"/>
              <a:ea typeface="Roboto" panose="02000000000000000000" pitchFamily="2" charset="0"/>
            </a:endParaRPr>
          </a:p>
        </p:txBody>
      </p:sp>
      <p:grpSp>
        <p:nvGrpSpPr>
          <p:cNvPr id="12" name="Group 11">
            <a:extLst>
              <a:ext uri="{FF2B5EF4-FFF2-40B4-BE49-F238E27FC236}">
                <a16:creationId xmlns:a16="http://schemas.microsoft.com/office/drawing/2014/main" id="{4DECDF51-5576-E5BF-8490-1667E403D1A2}"/>
              </a:ext>
            </a:extLst>
          </p:cNvPr>
          <p:cNvGrpSpPr/>
          <p:nvPr/>
        </p:nvGrpSpPr>
        <p:grpSpPr>
          <a:xfrm>
            <a:off x="695434" y="1775607"/>
            <a:ext cx="5600628" cy="3705700"/>
            <a:chOff x="2380570" y="1860774"/>
            <a:chExt cx="5600628" cy="3705700"/>
          </a:xfrm>
        </p:grpSpPr>
        <p:pic>
          <p:nvPicPr>
            <p:cNvPr id="7" name="Picture 6">
              <a:extLst>
                <a:ext uri="{FF2B5EF4-FFF2-40B4-BE49-F238E27FC236}">
                  <a16:creationId xmlns:a16="http://schemas.microsoft.com/office/drawing/2014/main" id="{148530C3-547E-F0FB-C186-4ABED88B23BD}"/>
                </a:ext>
              </a:extLst>
            </p:cNvPr>
            <p:cNvPicPr>
              <a:picLocks noChangeAspect="1"/>
            </p:cNvPicPr>
            <p:nvPr/>
          </p:nvPicPr>
          <p:blipFill>
            <a:blip r:embed="rId4">
              <a:extLst>
                <a:ext uri="{28A0092B-C50C-407E-A947-70E740481C1C}">
                  <a14:useLocalDpi xmlns:a14="http://schemas.microsoft.com/office/drawing/2010/main" val="0"/>
                </a:ext>
              </a:extLst>
            </a:blip>
            <a:srcRect r="28339" b="1394"/>
            <a:stretch>
              <a:fillRect/>
            </a:stretch>
          </p:blipFill>
          <p:spPr>
            <a:xfrm>
              <a:off x="2380570" y="1860774"/>
              <a:ext cx="5588187" cy="3678500"/>
            </a:xfrm>
            <a:prstGeom prst="rect">
              <a:avLst/>
            </a:prstGeom>
            <a:ln>
              <a:noFill/>
            </a:ln>
          </p:spPr>
        </p:pic>
        <p:sp>
          <p:nvSpPr>
            <p:cNvPr id="2" name="Rectangle 1">
              <a:extLst>
                <a:ext uri="{FF2B5EF4-FFF2-40B4-BE49-F238E27FC236}">
                  <a16:creationId xmlns:a16="http://schemas.microsoft.com/office/drawing/2014/main" id="{7D1771AB-038B-27F2-AA1E-89D87E695BF4}"/>
                </a:ext>
              </a:extLst>
            </p:cNvPr>
            <p:cNvSpPr/>
            <p:nvPr/>
          </p:nvSpPr>
          <p:spPr>
            <a:xfrm>
              <a:off x="4323598" y="2442274"/>
              <a:ext cx="3657600" cy="3124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3" name="Group 12">
            <a:extLst>
              <a:ext uri="{FF2B5EF4-FFF2-40B4-BE49-F238E27FC236}">
                <a16:creationId xmlns:a16="http://schemas.microsoft.com/office/drawing/2014/main" id="{627AE1C9-924B-8160-546B-5AE85FDA47AC}"/>
              </a:ext>
            </a:extLst>
          </p:cNvPr>
          <p:cNvGrpSpPr/>
          <p:nvPr/>
        </p:nvGrpSpPr>
        <p:grpSpPr>
          <a:xfrm>
            <a:off x="682993" y="3418654"/>
            <a:ext cx="1767013" cy="1149111"/>
            <a:chOff x="1277177" y="3564152"/>
            <a:chExt cx="1767013" cy="1149111"/>
          </a:xfrm>
        </p:grpSpPr>
        <p:sp>
          <p:nvSpPr>
            <p:cNvPr id="8" name="Rectangle: Rounded Corners 7">
              <a:extLst>
                <a:ext uri="{FF2B5EF4-FFF2-40B4-BE49-F238E27FC236}">
                  <a16:creationId xmlns:a16="http://schemas.microsoft.com/office/drawing/2014/main" id="{749FE858-3FDE-F520-3EF2-81F3BDEAE08F}"/>
                </a:ext>
              </a:extLst>
            </p:cNvPr>
            <p:cNvSpPr/>
            <p:nvPr/>
          </p:nvSpPr>
          <p:spPr>
            <a:xfrm>
              <a:off x="1291942" y="3564152"/>
              <a:ext cx="1752248" cy="243656"/>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444802F-251A-95B7-C04D-648DA249FF22}"/>
                </a:ext>
              </a:extLst>
            </p:cNvPr>
            <p:cNvSpPr/>
            <p:nvPr/>
          </p:nvSpPr>
          <p:spPr>
            <a:xfrm>
              <a:off x="1277177" y="4185595"/>
              <a:ext cx="1752248" cy="2436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180B00B-CD09-D3FC-D60B-99F6E23BA508}"/>
                </a:ext>
              </a:extLst>
            </p:cNvPr>
            <p:cNvSpPr/>
            <p:nvPr/>
          </p:nvSpPr>
          <p:spPr>
            <a:xfrm>
              <a:off x="1277177" y="4469607"/>
              <a:ext cx="1752248" cy="243656"/>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0737A09-8A08-963C-0587-7D14B8DB8426}"/>
              </a:ext>
            </a:extLst>
          </p:cNvPr>
          <p:cNvSpPr txBox="1"/>
          <p:nvPr/>
        </p:nvSpPr>
        <p:spPr>
          <a:xfrm>
            <a:off x="2739728" y="2357107"/>
            <a:ext cx="9223671" cy="3388107"/>
          </a:xfrm>
          <a:prstGeom prst="rect">
            <a:avLst/>
          </a:prstGeom>
          <a:noFill/>
        </p:spPr>
        <p:txBody>
          <a:bodyPr wrap="square">
            <a:spAutoFit/>
          </a:bodyPr>
          <a:lstStyle/>
          <a:p>
            <a:pPr marL="355600" marR="5080" indent="-342900">
              <a:lnSpc>
                <a:spcPct val="100000"/>
              </a:lnSpc>
              <a:spcBef>
                <a:spcPts val="1900"/>
              </a:spcBef>
              <a:buFont typeface="Wingdings" panose="05000000000000000000" pitchFamily="2" charset="2"/>
              <a:buChar char="q"/>
              <a:tabLst>
                <a:tab pos="354965" algn="l"/>
                <a:tab pos="355600" algn="l"/>
              </a:tabLst>
            </a:pPr>
            <a:r>
              <a:rPr lang="el-GR" sz="1500" spc="-35" dirty="0">
                <a:latin typeface="Roboto" panose="02000000000000000000" pitchFamily="2" charset="0"/>
                <a:ea typeface="Roboto" panose="02000000000000000000" pitchFamily="2" charset="0"/>
                <a:cs typeface="Roboto" panose="02000000000000000000" pitchFamily="2" charset="0"/>
              </a:rPr>
              <a:t>Οι ενότητες </a:t>
            </a:r>
            <a:r>
              <a:rPr lang="el-GR" sz="1500" b="1" spc="-35" dirty="0" err="1">
                <a:latin typeface="Roboto" panose="02000000000000000000" pitchFamily="2" charset="0"/>
                <a:ea typeface="Roboto" panose="02000000000000000000" pitchFamily="2" charset="0"/>
                <a:cs typeface="Roboto" panose="02000000000000000000" pitchFamily="2" charset="0"/>
              </a:rPr>
              <a:t>Consortium</a:t>
            </a:r>
            <a:r>
              <a:rPr lang="el-GR" sz="1500" b="1" spc="-35" dirty="0">
                <a:latin typeface="Roboto" panose="02000000000000000000" pitchFamily="2" charset="0"/>
                <a:ea typeface="Roboto" panose="02000000000000000000" pitchFamily="2" charset="0"/>
                <a:cs typeface="Roboto" panose="02000000000000000000" pitchFamily="2" charset="0"/>
              </a:rPr>
              <a:t> </a:t>
            </a:r>
            <a:r>
              <a:rPr lang="el-GR" sz="1500" b="1" spc="-35" dirty="0" err="1">
                <a:latin typeface="Roboto" panose="02000000000000000000" pitchFamily="2" charset="0"/>
                <a:ea typeface="Roboto" panose="02000000000000000000" pitchFamily="2" charset="0"/>
                <a:cs typeface="Roboto" panose="02000000000000000000" pitchFamily="2" charset="0"/>
              </a:rPr>
              <a:t>Summary</a:t>
            </a:r>
            <a:r>
              <a:rPr lang="el-GR" sz="1500" b="1" spc="-35" dirty="0">
                <a:latin typeface="Roboto" panose="02000000000000000000" pitchFamily="2" charset="0"/>
                <a:ea typeface="Roboto" panose="02000000000000000000" pitchFamily="2" charset="0"/>
                <a:cs typeface="Roboto" panose="02000000000000000000" pitchFamily="2" charset="0"/>
              </a:rPr>
              <a:t>, </a:t>
            </a:r>
            <a:r>
              <a:rPr lang="el-GR" sz="1500" b="1" spc="-35" dirty="0" err="1">
                <a:latin typeface="Roboto" panose="02000000000000000000" pitchFamily="2" charset="0"/>
                <a:ea typeface="Roboto" panose="02000000000000000000" pitchFamily="2" charset="0"/>
                <a:cs typeface="Roboto" panose="02000000000000000000" pitchFamily="2" charset="0"/>
              </a:rPr>
              <a:t>Consortium</a:t>
            </a:r>
            <a:r>
              <a:rPr lang="el-GR" sz="1500" b="1" spc="-35" dirty="0">
                <a:latin typeface="Roboto" panose="02000000000000000000" pitchFamily="2" charset="0"/>
                <a:ea typeface="Roboto" panose="02000000000000000000" pitchFamily="2" charset="0"/>
                <a:cs typeface="Roboto" panose="02000000000000000000" pitchFamily="2" charset="0"/>
              </a:rPr>
              <a:t> </a:t>
            </a:r>
            <a:r>
              <a:rPr lang="el-GR" sz="1500" b="1" spc="-35" dirty="0" err="1">
                <a:latin typeface="Roboto" panose="02000000000000000000" pitchFamily="2" charset="0"/>
                <a:ea typeface="Roboto" panose="02000000000000000000" pitchFamily="2" charset="0"/>
                <a:cs typeface="Roboto" panose="02000000000000000000" pitchFamily="2" charset="0"/>
              </a:rPr>
              <a:t>Description</a:t>
            </a:r>
            <a:r>
              <a:rPr lang="el-GR" sz="1500" b="1" spc="-35" dirty="0">
                <a:latin typeface="Roboto" panose="02000000000000000000" pitchFamily="2" charset="0"/>
                <a:ea typeface="Roboto" panose="02000000000000000000" pitchFamily="2" charset="0"/>
                <a:cs typeface="Roboto" panose="02000000000000000000" pitchFamily="2" charset="0"/>
              </a:rPr>
              <a:t> και </a:t>
            </a:r>
            <a:r>
              <a:rPr lang="el-GR" sz="1500" b="1" spc="-35" dirty="0" err="1">
                <a:latin typeface="Roboto" panose="02000000000000000000" pitchFamily="2" charset="0"/>
                <a:ea typeface="Roboto" panose="02000000000000000000" pitchFamily="2" charset="0"/>
                <a:cs typeface="Roboto" panose="02000000000000000000" pitchFamily="2" charset="0"/>
              </a:rPr>
              <a:t>Follow-up</a:t>
            </a:r>
            <a:r>
              <a:rPr lang="el-GR" sz="1500" b="1" spc="-35" dirty="0">
                <a:latin typeface="Roboto" panose="02000000000000000000" pitchFamily="2" charset="0"/>
                <a:ea typeface="Roboto" panose="02000000000000000000" pitchFamily="2" charset="0"/>
                <a:cs typeface="Roboto" panose="02000000000000000000" pitchFamily="2" charset="0"/>
              </a:rPr>
              <a:t> </a:t>
            </a:r>
            <a:r>
              <a:rPr lang="el-GR" sz="1500" spc="-35" dirty="0">
                <a:latin typeface="Roboto" panose="02000000000000000000" pitchFamily="2" charset="0"/>
                <a:ea typeface="Roboto" panose="02000000000000000000" pitchFamily="2" charset="0"/>
                <a:cs typeface="Roboto" panose="02000000000000000000" pitchFamily="2" charset="0"/>
              </a:rPr>
              <a:t>περιέχουν μόνο πεδία κειμένου και/ή απλές αναπτυσσόμενες λίστες.</a:t>
            </a:r>
            <a:endParaRPr lang="en-US" sz="1500" spc="-35" dirty="0">
              <a:latin typeface="Roboto" panose="02000000000000000000" pitchFamily="2" charset="0"/>
              <a:ea typeface="Roboto" panose="02000000000000000000" pitchFamily="2" charset="0"/>
              <a:cs typeface="Roboto" panose="02000000000000000000" pitchFamily="2" charset="0"/>
            </a:endParaRPr>
          </a:p>
          <a:p>
            <a:pPr marL="812800" marR="5080" lvl="1" indent="-342900">
              <a:spcBef>
                <a:spcPts val="1900"/>
              </a:spcBef>
              <a:buFont typeface="Wingdings" panose="05000000000000000000" pitchFamily="2" charset="2"/>
              <a:buChar char="§"/>
              <a:tabLst>
                <a:tab pos="354965" algn="l"/>
                <a:tab pos="355600" algn="l"/>
              </a:tabLst>
            </a:pPr>
            <a:r>
              <a:rPr lang="el-GR" sz="1500" spc="-35" dirty="0">
                <a:latin typeface="Roboto" panose="02000000000000000000" pitchFamily="2" charset="0"/>
                <a:ea typeface="Roboto" panose="02000000000000000000" pitchFamily="2" charset="0"/>
                <a:cs typeface="Roboto" panose="02000000000000000000" pitchFamily="2" charset="0"/>
              </a:rPr>
              <a:t>Σύντομη περιγραφή της κοινοπραξίας: Ρόλος συντονιστών  και μελών (Υποχρεωτικά και στα Αγγλικά)</a:t>
            </a:r>
          </a:p>
          <a:p>
            <a:pPr marL="812800" lvl="1" indent="-342900">
              <a:spcBef>
                <a:spcPts val="490"/>
              </a:spcBef>
              <a:buFont typeface="Wingdings" panose="05000000000000000000" pitchFamily="2" charset="2"/>
              <a:buChar char="§"/>
              <a:tabLst>
                <a:tab pos="354965" algn="l"/>
                <a:tab pos="355600" algn="l"/>
              </a:tabLst>
            </a:pPr>
            <a:r>
              <a:rPr lang="el-GR" sz="1500" spc="-35" dirty="0">
                <a:latin typeface="Roboto" panose="02000000000000000000" pitchFamily="2" charset="0"/>
                <a:ea typeface="Roboto" panose="02000000000000000000" pitchFamily="2" charset="0"/>
                <a:cs typeface="Roboto" panose="02000000000000000000" pitchFamily="2" charset="0"/>
              </a:rPr>
              <a:t>Ξεκάθαροι και συγκεκριμένοι στόχοι της κοινοπραξίας</a:t>
            </a:r>
          </a:p>
          <a:p>
            <a:pPr marL="812800" lvl="1" indent="-342900">
              <a:spcBef>
                <a:spcPts val="505"/>
              </a:spcBef>
              <a:buFont typeface="Wingdings" panose="05000000000000000000" pitchFamily="2" charset="2"/>
              <a:buChar char="§"/>
              <a:tabLst>
                <a:tab pos="354965" algn="l"/>
                <a:tab pos="355600" algn="l"/>
              </a:tabLst>
            </a:pPr>
            <a:r>
              <a:rPr lang="el-GR" sz="1500" spc="-35" dirty="0">
                <a:latin typeface="Roboto" panose="02000000000000000000" pitchFamily="2" charset="0"/>
                <a:ea typeface="Roboto" panose="02000000000000000000" pitchFamily="2" charset="0"/>
                <a:cs typeface="Roboto" panose="02000000000000000000" pitchFamily="2" charset="0"/>
              </a:rPr>
              <a:t>Περιγραφή των βασικών δραστηριοτήτων</a:t>
            </a:r>
          </a:p>
          <a:p>
            <a:pPr marL="812800" marR="26034" lvl="1" indent="-342900">
              <a:spcBef>
                <a:spcPts val="505"/>
              </a:spcBef>
              <a:buFont typeface="Wingdings" panose="05000000000000000000" pitchFamily="2" charset="2"/>
              <a:buChar char="§"/>
              <a:tabLst>
                <a:tab pos="354965" algn="l"/>
                <a:tab pos="355600" algn="l"/>
              </a:tabLst>
            </a:pPr>
            <a:r>
              <a:rPr lang="el-GR" sz="1500" spc="-35" dirty="0">
                <a:latin typeface="Roboto" panose="02000000000000000000" pitchFamily="2" charset="0"/>
                <a:ea typeface="Roboto" panose="02000000000000000000" pitchFamily="2" charset="0"/>
                <a:cs typeface="Roboto" panose="02000000000000000000" pitchFamily="2" charset="0"/>
              </a:rPr>
              <a:t>Σύντομη περιγραφή του αντίκτυπου και των αναμενόμενων  αποτελεσμάτων της κοινοπραξίας</a:t>
            </a:r>
            <a:endParaRPr lang="en-US" sz="1500" spc="-35" dirty="0">
              <a:latin typeface="Roboto" panose="02000000000000000000" pitchFamily="2" charset="0"/>
              <a:ea typeface="Roboto" panose="02000000000000000000" pitchFamily="2" charset="0"/>
              <a:cs typeface="Roboto" panose="02000000000000000000" pitchFamily="2" charset="0"/>
            </a:endParaRPr>
          </a:p>
          <a:p>
            <a:pPr marL="469900" marR="26034" lvl="1">
              <a:spcBef>
                <a:spcPts val="505"/>
              </a:spcBef>
              <a:tabLst>
                <a:tab pos="354965" algn="l"/>
                <a:tab pos="355600" algn="l"/>
              </a:tabLst>
            </a:pPr>
            <a:endParaRPr lang="el-GR" sz="1500" spc="-35" dirty="0">
              <a:latin typeface="Roboto" panose="02000000000000000000" pitchFamily="2" charset="0"/>
              <a:ea typeface="Roboto" panose="02000000000000000000" pitchFamily="2" charset="0"/>
              <a:cs typeface="Roboto" panose="02000000000000000000" pitchFamily="2" charset="0"/>
            </a:endParaRPr>
          </a:p>
          <a:p>
            <a:pPr marL="354965" marR="5080" indent="-342900">
              <a:spcBef>
                <a:spcPts val="110"/>
              </a:spcBef>
              <a:buFont typeface="Wingdings" panose="05000000000000000000" pitchFamily="2" charset="2"/>
              <a:buChar char="q"/>
              <a:tabLst>
                <a:tab pos="469265" algn="l"/>
                <a:tab pos="469900" algn="l"/>
              </a:tabLst>
              <a:defRPr/>
            </a:pPr>
            <a:r>
              <a:rPr lang="el-GR" sz="1500" spc="-35" dirty="0">
                <a:latin typeface="Roboto" panose="02000000000000000000" pitchFamily="2" charset="0"/>
                <a:ea typeface="Roboto" panose="02000000000000000000" pitchFamily="2" charset="0"/>
                <a:cs typeface="Roboto" panose="02000000000000000000" pitchFamily="2" charset="0"/>
              </a:rPr>
              <a:t>Διαβάστε τις οδηγίες που εμφανίζονται στην οθόνη και συμπληρώστε όλες τις απαιτούμενες πληροφορίες στα διαθέσιμα πεδία. Τα υποχρεωτικά πεδία επισημαίνονται με κόκκινο αστερίσκο. </a:t>
            </a:r>
            <a:endParaRPr lang="en-US" sz="1500" spc="-35" dirty="0">
              <a:latin typeface="Roboto" panose="02000000000000000000" pitchFamily="2" charset="0"/>
              <a:ea typeface="Roboto" panose="02000000000000000000" pitchFamily="2" charset="0"/>
              <a:cs typeface="Roboto" panose="02000000000000000000" pitchFamily="2" charset="0"/>
            </a:endParaRPr>
          </a:p>
          <a:p>
            <a:pPr marL="355600" marR="5080" indent="-342900">
              <a:lnSpc>
                <a:spcPct val="100000"/>
              </a:lnSpc>
              <a:spcBef>
                <a:spcPts val="1900"/>
              </a:spcBef>
              <a:buFont typeface="Wingdings" panose="05000000000000000000" pitchFamily="2" charset="2"/>
              <a:buChar char="q"/>
              <a:tabLst>
                <a:tab pos="354965" algn="l"/>
                <a:tab pos="355600" algn="l"/>
              </a:tabLst>
            </a:pPr>
            <a:r>
              <a:rPr lang="el-GR" sz="1500" dirty="0">
                <a:latin typeface="Roboto" panose="02000000000000000000" pitchFamily="2" charset="0"/>
                <a:ea typeface="Roboto" panose="02000000000000000000" pitchFamily="2" charset="0"/>
                <a:cs typeface="Roboto" panose="02000000000000000000" pitchFamily="2" charset="0"/>
              </a:rPr>
              <a:t>Μόλις ολοκληρωθεί η συμπλήρωση, κάθε ενότητα θα επισημαίνεται με ένα         στο μενού </a:t>
            </a:r>
            <a:r>
              <a:rPr lang="el-GR" sz="1500" b="1" dirty="0" err="1">
                <a:latin typeface="Roboto" panose="02000000000000000000" pitchFamily="2" charset="0"/>
                <a:ea typeface="Roboto" panose="02000000000000000000" pitchFamily="2" charset="0"/>
                <a:cs typeface="Roboto" panose="02000000000000000000" pitchFamily="2" charset="0"/>
              </a:rPr>
              <a:t>Content</a:t>
            </a:r>
            <a:r>
              <a:rPr lang="el-GR" sz="1500" dirty="0">
                <a:latin typeface="Roboto" panose="02000000000000000000" pitchFamily="2" charset="0"/>
                <a:ea typeface="Roboto" panose="02000000000000000000" pitchFamily="2" charset="0"/>
                <a:cs typeface="Roboto" panose="02000000000000000000" pitchFamily="2" charset="0"/>
              </a:rPr>
              <a:t>.</a:t>
            </a:r>
            <a:endParaRPr lang="el-GR" sz="15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14" name="Picture 13">
            <a:extLst>
              <a:ext uri="{FF2B5EF4-FFF2-40B4-BE49-F238E27FC236}">
                <a16:creationId xmlns:a16="http://schemas.microsoft.com/office/drawing/2014/main" id="{2DEFC6A6-6F81-8CD9-EAF4-C299EBF3B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428480"/>
            <a:ext cx="323874" cy="233909"/>
          </a:xfrm>
          <a:prstGeom prst="rect">
            <a:avLst/>
          </a:prstGeom>
        </p:spPr>
      </p:pic>
    </p:spTree>
    <p:extLst>
      <p:ext uri="{BB962C8B-B14F-4D97-AF65-F5344CB8AC3E}">
        <p14:creationId xmlns:p14="http://schemas.microsoft.com/office/powerpoint/2010/main" val="310119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0C8F2-BB6F-CCF1-ADA5-616210AB6F2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084CBEB8-E853-3674-6E3E-06931768D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014F14F-B058-B234-996E-240D5BCC4601}"/>
              </a:ext>
            </a:extLst>
          </p:cNvPr>
          <p:cNvSpPr>
            <a:spLocks noGrp="1"/>
          </p:cNvSpPr>
          <p:nvPr>
            <p:ph type="title"/>
          </p:nvPr>
        </p:nvSpPr>
        <p:spPr>
          <a:xfrm>
            <a:off x="990600" y="927833"/>
            <a:ext cx="7304335" cy="736958"/>
          </a:xfrm>
        </p:spPr>
        <p:txBody>
          <a:bodyPr>
            <a:noAutofit/>
          </a:bodyPr>
          <a:lstStyle/>
          <a:p>
            <a:r>
              <a:rPr lang="el-GR" sz="2600" b="1" dirty="0">
                <a:latin typeface="Roboto" panose="02000000000000000000" pitchFamily="2" charset="0"/>
                <a:ea typeface="Roboto" panose="02000000000000000000" pitchFamily="2" charset="0"/>
              </a:rPr>
              <a:t>Συμμετέχουσες Χώρες στην ΚΑ131</a:t>
            </a:r>
            <a:r>
              <a:rPr lang="en-US" sz="2600" b="1" dirty="0">
                <a:latin typeface="Roboto" panose="02000000000000000000" pitchFamily="2" charset="0"/>
                <a:ea typeface="Roboto" panose="02000000000000000000" pitchFamily="2" charset="0"/>
              </a:rPr>
              <a:t>/KA130</a:t>
            </a:r>
            <a:endParaRPr lang="en-CY" sz="2600" b="1" dirty="0">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F51CC847-F6C0-EAE5-7913-4AEB53E1F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86" y="1653168"/>
            <a:ext cx="6324600" cy="3124636"/>
          </a:xfrm>
          <a:prstGeom prst="rect">
            <a:avLst/>
          </a:prstGeom>
        </p:spPr>
      </p:pic>
      <p:sp>
        <p:nvSpPr>
          <p:cNvPr id="7" name="TextBox 6">
            <a:extLst>
              <a:ext uri="{FF2B5EF4-FFF2-40B4-BE49-F238E27FC236}">
                <a16:creationId xmlns:a16="http://schemas.microsoft.com/office/drawing/2014/main" id="{ED72A78F-81B1-22F3-AF02-8F9246F06058}"/>
              </a:ext>
            </a:extLst>
          </p:cNvPr>
          <p:cNvSpPr txBox="1"/>
          <p:nvPr/>
        </p:nvSpPr>
        <p:spPr>
          <a:xfrm>
            <a:off x="6961414" y="1769780"/>
            <a:ext cx="4762500" cy="4185761"/>
          </a:xfrm>
          <a:prstGeom prst="rect">
            <a:avLst/>
          </a:prstGeom>
          <a:noFill/>
        </p:spPr>
        <p:txBody>
          <a:bodyPr wrap="square">
            <a:spAutoFit/>
          </a:bodyPr>
          <a:lstStyle/>
          <a:p>
            <a:r>
              <a:rPr lang="el-GR" sz="1900" b="1" dirty="0">
                <a:solidFill>
                  <a:srgbClr val="0A752C"/>
                </a:solidFill>
                <a:latin typeface="Roboto" panose="02000000000000000000" pitchFamily="2" charset="0"/>
                <a:ea typeface="Roboto" panose="02000000000000000000" pitchFamily="2" charset="0"/>
                <a:cs typeface="Roboto" panose="02000000000000000000" pitchFamily="2" charset="0"/>
              </a:rPr>
              <a:t>Στην ΚΑ131 </a:t>
            </a:r>
            <a:r>
              <a:rPr lang="el-GR" sz="1900" b="1" spc="-5" dirty="0">
                <a:solidFill>
                  <a:srgbClr val="0A752C"/>
                </a:solidFill>
                <a:latin typeface="Roboto" panose="02000000000000000000" pitchFamily="2" charset="0"/>
                <a:ea typeface="Roboto" panose="02000000000000000000" pitchFamily="2" charset="0"/>
                <a:cs typeface="Roboto" panose="02000000000000000000" pitchFamily="2" charset="0"/>
              </a:rPr>
              <a:t>πραγματοποιούνται μόνο</a:t>
            </a:r>
            <a:r>
              <a:rPr lang="el-GR" sz="1900" b="1" dirty="0">
                <a:solidFill>
                  <a:srgbClr val="0A752C"/>
                </a:solidFill>
                <a:latin typeface="Roboto" panose="02000000000000000000" pitchFamily="2" charset="0"/>
                <a:ea typeface="Roboto" panose="02000000000000000000" pitchFamily="2" charset="0"/>
                <a:cs typeface="Roboto" panose="02000000000000000000" pitchFamily="2" charset="0"/>
              </a:rPr>
              <a:t> </a:t>
            </a:r>
            <a:r>
              <a:rPr lang="el-GR" sz="1900" b="1" spc="-5" dirty="0">
                <a:solidFill>
                  <a:srgbClr val="0A752C"/>
                </a:solidFill>
                <a:latin typeface="Roboto" panose="02000000000000000000" pitchFamily="2" charset="0"/>
                <a:ea typeface="Roboto" panose="02000000000000000000" pitchFamily="2" charset="0"/>
                <a:cs typeface="Roboto" panose="02000000000000000000" pitchFamily="2" charset="0"/>
              </a:rPr>
              <a:t>εξερχόμενες</a:t>
            </a:r>
            <a:r>
              <a:rPr lang="el-GR" sz="1900" b="1" spc="-30" dirty="0">
                <a:solidFill>
                  <a:srgbClr val="0A752C"/>
                </a:solidFill>
                <a:latin typeface="Roboto" panose="02000000000000000000" pitchFamily="2" charset="0"/>
                <a:ea typeface="Roboto" panose="02000000000000000000" pitchFamily="2" charset="0"/>
                <a:cs typeface="Roboto" panose="02000000000000000000" pitchFamily="2" charset="0"/>
              </a:rPr>
              <a:t> </a:t>
            </a:r>
            <a:r>
              <a:rPr lang="el-GR" sz="1900" b="1" spc="-5" dirty="0">
                <a:solidFill>
                  <a:srgbClr val="0A752C"/>
                </a:solidFill>
                <a:latin typeface="Roboto" panose="02000000000000000000" pitchFamily="2" charset="0"/>
                <a:ea typeface="Roboto" panose="02000000000000000000" pitchFamily="2" charset="0"/>
                <a:cs typeface="Roboto" panose="02000000000000000000" pitchFamily="2" charset="0"/>
              </a:rPr>
              <a:t>κινητικότητες</a:t>
            </a:r>
            <a:endParaRPr lang="en-US" sz="1900" b="1" spc="-5" dirty="0">
              <a:solidFill>
                <a:srgbClr val="0A752C"/>
              </a:solidFill>
              <a:latin typeface="Roboto" panose="02000000000000000000" pitchFamily="2" charset="0"/>
              <a:ea typeface="Roboto" panose="02000000000000000000" pitchFamily="2" charset="0"/>
              <a:cs typeface="Roboto" panose="02000000000000000000" pitchFamily="2" charset="0"/>
            </a:endParaRPr>
          </a:p>
          <a:p>
            <a:endParaRPr lang="en-US" sz="1900" b="1" spc="-5" dirty="0">
              <a:solidFill>
                <a:srgbClr val="0A752C"/>
              </a:solidFill>
              <a:latin typeface="Roboto" panose="02000000000000000000" pitchFamily="2" charset="0"/>
              <a:ea typeface="Roboto" panose="02000000000000000000" pitchFamily="2" charset="0"/>
              <a:cs typeface="Roboto" panose="02000000000000000000" pitchFamily="2" charset="0"/>
            </a:endParaRPr>
          </a:p>
          <a:p>
            <a:r>
              <a:rPr lang="el-GR" sz="1900" b="1" u="sng" spc="-5" dirty="0">
                <a:solidFill>
                  <a:srgbClr val="FF0000"/>
                </a:solidFill>
                <a:latin typeface="Roboto" panose="02000000000000000000" pitchFamily="2" charset="0"/>
                <a:ea typeface="Roboto" panose="02000000000000000000" pitchFamily="2" charset="0"/>
                <a:cs typeface="Roboto" panose="02000000000000000000" pitchFamily="2" charset="0"/>
              </a:rPr>
              <a:t>Ε</a:t>
            </a:r>
            <a:r>
              <a:rPr lang="el-GR" sz="1900" b="1" u="sng" dirty="0">
                <a:solidFill>
                  <a:srgbClr val="FF0000"/>
                </a:solidFill>
                <a:latin typeface="Roboto" panose="02000000000000000000" pitchFamily="2" charset="0"/>
                <a:ea typeface="Roboto" panose="02000000000000000000" pitchFamily="2" charset="0"/>
                <a:cs typeface="Roboto" panose="02000000000000000000" pitchFamily="2" charset="0"/>
              </a:rPr>
              <a:t>ξαίρεση 1</a:t>
            </a:r>
            <a:r>
              <a:rPr lang="el-GR" sz="19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900" spc="-5" dirty="0">
                <a:latin typeface="Roboto" panose="02000000000000000000" pitchFamily="2" charset="0"/>
                <a:ea typeface="Roboto" panose="02000000000000000000" pitchFamily="2" charset="0"/>
                <a:cs typeface="Roboto" panose="02000000000000000000" pitchFamily="2" charset="0"/>
              </a:rPr>
              <a:t>Το προσκεκλημένο προσωπικό (</a:t>
            </a:r>
            <a:r>
              <a:rPr lang="el-GR" sz="1900" spc="-5" dirty="0" err="1">
                <a:latin typeface="Roboto" panose="02000000000000000000" pitchFamily="2" charset="0"/>
                <a:ea typeface="Roboto" panose="02000000000000000000" pitchFamily="2" charset="0"/>
                <a:cs typeface="Roboto" panose="02000000000000000000" pitchFamily="2" charset="0"/>
              </a:rPr>
              <a:t>invited</a:t>
            </a:r>
            <a:r>
              <a:rPr lang="el-GR" sz="1900" spc="-5" dirty="0">
                <a:latin typeface="Roboto" panose="02000000000000000000" pitchFamily="2" charset="0"/>
                <a:ea typeface="Roboto" panose="02000000000000000000" pitchFamily="2" charset="0"/>
                <a:cs typeface="Roboto" panose="02000000000000000000" pitchFamily="2" charset="0"/>
              </a:rPr>
              <a:t> </a:t>
            </a:r>
            <a:r>
              <a:rPr lang="el-GR" sz="1900" spc="-5" dirty="0" err="1">
                <a:latin typeface="Roboto" panose="02000000000000000000" pitchFamily="2" charset="0"/>
                <a:ea typeface="Roboto" panose="02000000000000000000" pitchFamily="2" charset="0"/>
                <a:cs typeface="Roboto" panose="02000000000000000000" pitchFamily="2" charset="0"/>
              </a:rPr>
              <a:t>staff</a:t>
            </a:r>
            <a:r>
              <a:rPr lang="el-GR" sz="1900" spc="-5" dirty="0">
                <a:latin typeface="Roboto" panose="02000000000000000000" pitchFamily="2" charset="0"/>
                <a:ea typeface="Roboto" panose="02000000000000000000" pitchFamily="2" charset="0"/>
                <a:cs typeface="Roboto" panose="02000000000000000000" pitchFamily="2" charset="0"/>
              </a:rPr>
              <a:t>) </a:t>
            </a:r>
            <a:r>
              <a:rPr lang="el-GR" sz="1900" spc="-5"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lang="el-GR" sz="1900"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900" dirty="0">
                <a:solidFill>
                  <a:srgbClr val="FF0000"/>
                </a:solidFill>
                <a:latin typeface="Roboto" panose="02000000000000000000" pitchFamily="2" charset="0"/>
                <a:ea typeface="Roboto" panose="02000000000000000000" pitchFamily="2" charset="0"/>
                <a:cs typeface="Roboto" panose="02000000000000000000" pitchFamily="2" charset="0"/>
              </a:rPr>
              <a:t>τις </a:t>
            </a:r>
            <a:r>
              <a:rPr lang="el-GR" sz="1900" spc="-6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900" dirty="0">
                <a:solidFill>
                  <a:srgbClr val="FF0000"/>
                </a:solidFill>
                <a:latin typeface="Roboto" panose="02000000000000000000" pitchFamily="2" charset="0"/>
                <a:ea typeface="Roboto" panose="02000000000000000000" pitchFamily="2" charset="0"/>
                <a:cs typeface="Roboto" panose="02000000000000000000" pitchFamily="2" charset="0"/>
              </a:rPr>
              <a:t>επιχειρήσεις</a:t>
            </a:r>
            <a:r>
              <a:rPr lang="el-GR" sz="1900" dirty="0">
                <a:solidFill>
                  <a:srgbClr val="BE94DF"/>
                </a:solidFill>
                <a:latin typeface="Roboto" panose="02000000000000000000" pitchFamily="2" charset="0"/>
                <a:ea typeface="Roboto" panose="02000000000000000000" pitchFamily="2" charset="0"/>
                <a:cs typeface="Roboto" panose="02000000000000000000" pitchFamily="2" charset="0"/>
              </a:rPr>
              <a:t> </a:t>
            </a:r>
            <a:r>
              <a:rPr lang="el-GR" sz="1900" dirty="0">
                <a:latin typeface="Roboto" panose="02000000000000000000" pitchFamily="2" charset="0"/>
                <a:ea typeface="Roboto" panose="02000000000000000000" pitchFamily="2" charset="0"/>
                <a:cs typeface="Roboto" panose="02000000000000000000" pitchFamily="2" charset="0"/>
              </a:rPr>
              <a:t>μόνο </a:t>
            </a:r>
            <a:r>
              <a:rPr lang="el-GR" sz="1900" spc="-5" dirty="0">
                <a:latin typeface="Roboto" panose="02000000000000000000" pitchFamily="2" charset="0"/>
                <a:ea typeface="Roboto" panose="02000000000000000000" pitchFamily="2" charset="0"/>
                <a:cs typeface="Roboto" panose="02000000000000000000" pitchFamily="2" charset="0"/>
              </a:rPr>
              <a:t>από </a:t>
            </a:r>
            <a:r>
              <a:rPr lang="el-GR" sz="1900" dirty="0">
                <a:latin typeface="Roboto" panose="02000000000000000000" pitchFamily="2" charset="0"/>
                <a:ea typeface="Roboto" panose="02000000000000000000" pitchFamily="2" charset="0"/>
                <a:cs typeface="Roboto" panose="02000000000000000000" pitchFamily="2" charset="0"/>
              </a:rPr>
              <a:t>τις </a:t>
            </a:r>
            <a:r>
              <a:rPr lang="el-GR" sz="1900" spc="-5" dirty="0">
                <a:latin typeface="Roboto" panose="02000000000000000000" pitchFamily="2" charset="0"/>
                <a:ea typeface="Roboto" panose="02000000000000000000" pitchFamily="2" charset="0"/>
                <a:cs typeface="Roboto" panose="02000000000000000000" pitchFamily="2" charset="0"/>
              </a:rPr>
              <a:t>χώρες των </a:t>
            </a:r>
            <a:r>
              <a:rPr lang="el-GR" sz="1900" spc="-625" dirty="0">
                <a:latin typeface="Roboto" panose="02000000000000000000" pitchFamily="2" charset="0"/>
                <a:ea typeface="Roboto" panose="02000000000000000000" pitchFamily="2" charset="0"/>
                <a:cs typeface="Roboto" panose="02000000000000000000" pitchFamily="2" charset="0"/>
              </a:rPr>
              <a:t> </a:t>
            </a:r>
            <a:r>
              <a:rPr lang="el-GR" sz="1900" spc="-5" dirty="0">
                <a:latin typeface="Roboto" panose="02000000000000000000" pitchFamily="2" charset="0"/>
                <a:ea typeface="Roboto" panose="02000000000000000000" pitchFamily="2" charset="0"/>
                <a:cs typeface="Roboto" panose="02000000000000000000" pitchFamily="2" charset="0"/>
              </a:rPr>
              <a:t>Ομάδων</a:t>
            </a:r>
            <a:r>
              <a:rPr lang="el-GR" sz="1900" spc="-15" dirty="0">
                <a:latin typeface="Roboto" panose="02000000000000000000" pitchFamily="2" charset="0"/>
                <a:ea typeface="Roboto" panose="02000000000000000000" pitchFamily="2" charset="0"/>
                <a:cs typeface="Roboto" panose="02000000000000000000" pitchFamily="2" charset="0"/>
              </a:rPr>
              <a:t> </a:t>
            </a:r>
            <a:r>
              <a:rPr lang="el-GR" sz="1900" spc="-5" dirty="0">
                <a:latin typeface="Roboto" panose="02000000000000000000" pitchFamily="2" charset="0"/>
                <a:ea typeface="Roboto" panose="02000000000000000000" pitchFamily="2" charset="0"/>
                <a:cs typeface="Roboto" panose="02000000000000000000" pitchFamily="2" charset="0"/>
              </a:rPr>
              <a:t>1-3.</a:t>
            </a:r>
            <a:endParaRPr lang="en-US" sz="1900" spc="-5" dirty="0">
              <a:latin typeface="Roboto" panose="02000000000000000000" pitchFamily="2" charset="0"/>
              <a:ea typeface="Roboto" panose="02000000000000000000" pitchFamily="2" charset="0"/>
              <a:cs typeface="Roboto" panose="02000000000000000000" pitchFamily="2" charset="0"/>
            </a:endParaRPr>
          </a:p>
          <a:p>
            <a:endParaRPr lang="en-US" sz="1900" spc="-5" dirty="0">
              <a:solidFill>
                <a:srgbClr val="404040"/>
              </a:solidFill>
              <a:latin typeface="Roboto" panose="02000000000000000000" pitchFamily="2" charset="0"/>
              <a:ea typeface="Roboto" panose="02000000000000000000" pitchFamily="2" charset="0"/>
              <a:cs typeface="Roboto" panose="02000000000000000000" pitchFamily="2" charset="0"/>
            </a:endParaRPr>
          </a:p>
          <a:p>
            <a:r>
              <a:rPr lang="el-GR" sz="1900" b="1" u="sng" spc="-5" dirty="0">
                <a:solidFill>
                  <a:srgbClr val="FF0000"/>
                </a:solidFill>
                <a:latin typeface="Roboto" panose="02000000000000000000" pitchFamily="2" charset="0"/>
                <a:ea typeface="Roboto" panose="02000000000000000000" pitchFamily="2" charset="0"/>
                <a:cs typeface="Roboto" panose="02000000000000000000" pitchFamily="2" charset="0"/>
              </a:rPr>
              <a:t>Ε</a:t>
            </a:r>
            <a:r>
              <a:rPr lang="el-GR" sz="1900" b="1" u="sng" dirty="0">
                <a:solidFill>
                  <a:srgbClr val="FF0000"/>
                </a:solidFill>
                <a:latin typeface="Roboto" panose="02000000000000000000" pitchFamily="2" charset="0"/>
                <a:ea typeface="Roboto" panose="02000000000000000000" pitchFamily="2" charset="0"/>
                <a:cs typeface="Roboto" panose="02000000000000000000" pitchFamily="2" charset="0"/>
              </a:rPr>
              <a:t>ξαίρεση 2</a:t>
            </a:r>
            <a:r>
              <a:rPr lang="el-GR" sz="19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900" spc="-5" dirty="0">
                <a:latin typeface="Roboto" panose="02000000000000000000" pitchFamily="2" charset="0"/>
                <a:ea typeface="Roboto" panose="02000000000000000000" pitchFamily="2" charset="0"/>
                <a:cs typeface="Roboto" panose="02000000000000000000" pitchFamily="2" charset="0"/>
              </a:rPr>
              <a:t>Οι εισερχόμενοι φοιτητές/προσωπικό από την Ουκρανία (</a:t>
            </a:r>
            <a:r>
              <a:rPr lang="en-US" sz="1900" spc="-5" dirty="0">
                <a:latin typeface="Roboto" panose="02000000000000000000" pitchFamily="2" charset="0"/>
                <a:ea typeface="Roboto" panose="02000000000000000000" pitchFamily="2" charset="0"/>
                <a:cs typeface="Roboto" panose="02000000000000000000" pitchFamily="2" charset="0"/>
              </a:rPr>
              <a:t>Incoming international  participant under special conditions</a:t>
            </a:r>
            <a:r>
              <a:rPr lang="el-GR" sz="1900" spc="-5" dirty="0">
                <a:latin typeface="Roboto" panose="02000000000000000000" pitchFamily="2" charset="0"/>
                <a:ea typeface="Roboto" panose="02000000000000000000" pitchFamily="2" charset="0"/>
                <a:cs typeface="Roboto" panose="02000000000000000000" pitchFamily="2" charset="0"/>
              </a:rPr>
              <a:t>)</a:t>
            </a:r>
            <a:endParaRPr lang="en-US" sz="1900" spc="-5" dirty="0">
              <a:solidFill>
                <a:srgbClr val="404040"/>
              </a:solidFill>
              <a:latin typeface="Roboto" panose="02000000000000000000" pitchFamily="2" charset="0"/>
              <a:ea typeface="Roboto" panose="02000000000000000000" pitchFamily="2" charset="0"/>
              <a:cs typeface="Roboto" panose="02000000000000000000" pitchFamily="2" charset="0"/>
            </a:endParaRPr>
          </a:p>
          <a:p>
            <a:endParaRPr lang="el-GR" sz="1900" dirty="0">
              <a:latin typeface="Roboto" panose="02000000000000000000" pitchFamily="2" charset="0"/>
              <a:ea typeface="Roboto" panose="02000000000000000000" pitchFamily="2" charset="0"/>
              <a:cs typeface="Roboto" panose="02000000000000000000" pitchFamily="2" charset="0"/>
            </a:endParaRPr>
          </a:p>
          <a:p>
            <a:endParaRPr lang="en-US" sz="1900" dirty="0">
              <a:latin typeface="Roboto" panose="02000000000000000000" pitchFamily="2" charset="0"/>
              <a:ea typeface="Roboto" panose="02000000000000000000" pitchFamily="2" charset="0"/>
              <a:cs typeface="Roboto" panose="02000000000000000000" pitchFamily="2" charset="0"/>
            </a:endParaRPr>
          </a:p>
        </p:txBody>
      </p:sp>
      <p:grpSp>
        <p:nvGrpSpPr>
          <p:cNvPr id="11" name="object 11">
            <a:extLst>
              <a:ext uri="{FF2B5EF4-FFF2-40B4-BE49-F238E27FC236}">
                <a16:creationId xmlns:a16="http://schemas.microsoft.com/office/drawing/2014/main" id="{17E21F76-49F4-42BE-F5FF-8836AD1FFF55}"/>
              </a:ext>
            </a:extLst>
          </p:cNvPr>
          <p:cNvGrpSpPr/>
          <p:nvPr/>
        </p:nvGrpSpPr>
        <p:grpSpPr>
          <a:xfrm>
            <a:off x="820130" y="4777804"/>
            <a:ext cx="5620512" cy="784796"/>
            <a:chOff x="94488" y="5038344"/>
            <a:chExt cx="7251700" cy="1420495"/>
          </a:xfrm>
        </p:grpSpPr>
        <p:pic>
          <p:nvPicPr>
            <p:cNvPr id="12" name="object 12">
              <a:extLst>
                <a:ext uri="{FF2B5EF4-FFF2-40B4-BE49-F238E27FC236}">
                  <a16:creationId xmlns:a16="http://schemas.microsoft.com/office/drawing/2014/main" id="{26BFF78D-47CC-1138-B1DD-B442DCE89E16}"/>
                </a:ext>
              </a:extLst>
            </p:cNvPr>
            <p:cNvPicPr/>
            <p:nvPr/>
          </p:nvPicPr>
          <p:blipFill>
            <a:blip r:embed="rId5" cstate="print"/>
            <a:stretch>
              <a:fillRect/>
            </a:stretch>
          </p:blipFill>
          <p:spPr>
            <a:xfrm>
              <a:off x="3742943" y="5041392"/>
              <a:ext cx="3599688" cy="1414271"/>
            </a:xfrm>
            <a:prstGeom prst="rect">
              <a:avLst/>
            </a:prstGeom>
          </p:spPr>
        </p:pic>
        <p:sp>
          <p:nvSpPr>
            <p:cNvPr id="13" name="object 13">
              <a:extLst>
                <a:ext uri="{FF2B5EF4-FFF2-40B4-BE49-F238E27FC236}">
                  <a16:creationId xmlns:a16="http://schemas.microsoft.com/office/drawing/2014/main" id="{4AFA43D2-CE8E-A718-139B-8CE7CFEC6E1C}"/>
                </a:ext>
              </a:extLst>
            </p:cNvPr>
            <p:cNvSpPr/>
            <p:nvPr/>
          </p:nvSpPr>
          <p:spPr>
            <a:xfrm>
              <a:off x="3741420" y="5039868"/>
              <a:ext cx="3602990" cy="1417320"/>
            </a:xfrm>
            <a:custGeom>
              <a:avLst/>
              <a:gdLst/>
              <a:ahLst/>
              <a:cxnLst/>
              <a:rect l="l" t="t" r="r" b="b"/>
              <a:pathLst>
                <a:path w="3602990" h="1417320">
                  <a:moveTo>
                    <a:pt x="0" y="1417319"/>
                  </a:moveTo>
                  <a:lnTo>
                    <a:pt x="3602735" y="1417319"/>
                  </a:lnTo>
                  <a:lnTo>
                    <a:pt x="3602735" y="0"/>
                  </a:lnTo>
                  <a:lnTo>
                    <a:pt x="0" y="0"/>
                  </a:lnTo>
                  <a:lnTo>
                    <a:pt x="0" y="1417319"/>
                  </a:lnTo>
                  <a:close/>
                </a:path>
              </a:pathLst>
            </a:custGeom>
            <a:ln w="3175">
              <a:solidFill>
                <a:srgbClr val="000000"/>
              </a:solidFill>
            </a:ln>
          </p:spPr>
          <p:txBody>
            <a:bodyPr wrap="square" lIns="0" tIns="0" rIns="0" bIns="0" rtlCol="0"/>
            <a:lstStyle/>
            <a:p>
              <a:endParaRPr/>
            </a:p>
          </p:txBody>
        </p:sp>
        <p:pic>
          <p:nvPicPr>
            <p:cNvPr id="14" name="object 14">
              <a:extLst>
                <a:ext uri="{FF2B5EF4-FFF2-40B4-BE49-F238E27FC236}">
                  <a16:creationId xmlns:a16="http://schemas.microsoft.com/office/drawing/2014/main" id="{BD3C319F-6C73-1ED7-4E12-CA4C071AAD82}"/>
                </a:ext>
              </a:extLst>
            </p:cNvPr>
            <p:cNvPicPr/>
            <p:nvPr/>
          </p:nvPicPr>
          <p:blipFill>
            <a:blip r:embed="rId6" cstate="print"/>
            <a:stretch>
              <a:fillRect/>
            </a:stretch>
          </p:blipFill>
          <p:spPr>
            <a:xfrm>
              <a:off x="97536" y="5041392"/>
              <a:ext cx="3645408" cy="1414271"/>
            </a:xfrm>
            <a:prstGeom prst="rect">
              <a:avLst/>
            </a:prstGeom>
          </p:spPr>
        </p:pic>
        <p:sp>
          <p:nvSpPr>
            <p:cNvPr id="15" name="object 15">
              <a:extLst>
                <a:ext uri="{FF2B5EF4-FFF2-40B4-BE49-F238E27FC236}">
                  <a16:creationId xmlns:a16="http://schemas.microsoft.com/office/drawing/2014/main" id="{837BBF99-C4C5-5BA6-2647-29B45F51187E}"/>
                </a:ext>
              </a:extLst>
            </p:cNvPr>
            <p:cNvSpPr/>
            <p:nvPr/>
          </p:nvSpPr>
          <p:spPr>
            <a:xfrm>
              <a:off x="96012" y="5039868"/>
              <a:ext cx="3648710" cy="1417320"/>
            </a:xfrm>
            <a:custGeom>
              <a:avLst/>
              <a:gdLst/>
              <a:ahLst/>
              <a:cxnLst/>
              <a:rect l="l" t="t" r="r" b="b"/>
              <a:pathLst>
                <a:path w="3648710" h="1417320">
                  <a:moveTo>
                    <a:pt x="0" y="1417319"/>
                  </a:moveTo>
                  <a:lnTo>
                    <a:pt x="3648455" y="1417319"/>
                  </a:lnTo>
                  <a:lnTo>
                    <a:pt x="3648455" y="0"/>
                  </a:lnTo>
                  <a:lnTo>
                    <a:pt x="0" y="0"/>
                  </a:lnTo>
                  <a:lnTo>
                    <a:pt x="0" y="1417319"/>
                  </a:lnTo>
                  <a:close/>
                </a:path>
              </a:pathLst>
            </a:custGeom>
            <a:ln w="3175">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778732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A4BC-057A-4B92-D2ED-A6608CA7C5C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127B260-A4E0-6410-A604-530FFEE7D180}"/>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5CE8EB01-0484-C74A-E29C-6088185073F2}"/>
              </a:ext>
            </a:extLst>
          </p:cNvPr>
          <p:cNvSpPr txBox="1"/>
          <p:nvPr/>
        </p:nvSpPr>
        <p:spPr>
          <a:xfrm>
            <a:off x="3000628" y="4185595"/>
            <a:ext cx="5258487"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42018954-8828-EF22-3E09-AB92C06B51AD}"/>
              </a:ext>
            </a:extLst>
          </p:cNvPr>
          <p:cNvSpPr txBox="1"/>
          <p:nvPr/>
        </p:nvSpPr>
        <p:spPr>
          <a:xfrm>
            <a:off x="1066800" y="4225951"/>
            <a:ext cx="1951948" cy="243656"/>
          </a:xfrm>
          <a:prstGeom prst="rect">
            <a:avLst/>
          </a:prstGeom>
        </p:spPr>
        <p:txBody>
          <a:bodyPr vert="horz" wrap="square" lIns="0" tIns="12700" rIns="0" bIns="0" rtlCol="0">
            <a:spAutoFit/>
          </a:bodyPr>
          <a:lstStyle/>
          <a:p>
            <a:pPr marL="12700">
              <a:lnSpc>
                <a:spcPct val="100000"/>
              </a:lnSpc>
              <a:spcBef>
                <a:spcPts val="100"/>
              </a:spcBef>
            </a:pPr>
            <a:endParaRPr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122C59D5-74AB-CAE9-5DDB-D042C987376F}"/>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creenshot, display, rectangle&#10;&#10;Description automatically generated">
            <a:extLst>
              <a:ext uri="{FF2B5EF4-FFF2-40B4-BE49-F238E27FC236}">
                <a16:creationId xmlns:a16="http://schemas.microsoft.com/office/drawing/2014/main" id="{1E3897AD-C1C7-DF67-86BE-2D3F11B3A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481360BE-0F87-FB34-5151-066985714B0B}"/>
              </a:ext>
            </a:extLst>
          </p:cNvPr>
          <p:cNvSpPr txBox="1">
            <a:spLocks/>
          </p:cNvSpPr>
          <p:nvPr/>
        </p:nvSpPr>
        <p:spPr>
          <a:xfrm>
            <a:off x="1095853" y="943591"/>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Αίτηση ΚΑ1</a:t>
            </a:r>
            <a:r>
              <a:rPr lang="en-US" sz="2600" b="1" dirty="0">
                <a:latin typeface="Roboto" panose="02000000000000000000" pitchFamily="2" charset="0"/>
                <a:ea typeface="Roboto" panose="02000000000000000000" pitchFamily="2" charset="0"/>
              </a:rPr>
              <a:t>30 – Participating Organizations</a:t>
            </a:r>
            <a:endParaRPr lang="en-CY" sz="26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A2920FCE-4784-93B4-FA96-04BF4B001FF7}"/>
              </a:ext>
            </a:extLst>
          </p:cNvPr>
          <p:cNvSpPr txBox="1"/>
          <p:nvPr/>
        </p:nvSpPr>
        <p:spPr>
          <a:xfrm>
            <a:off x="6240112" y="1939177"/>
            <a:ext cx="5418488" cy="3960058"/>
          </a:xfrm>
          <a:prstGeom prst="rect">
            <a:avLst/>
          </a:prstGeom>
          <a:noFill/>
        </p:spPr>
        <p:txBody>
          <a:bodyPr wrap="square">
            <a:spAutoFit/>
          </a:bodyPr>
          <a:lstStyle/>
          <a:p>
            <a:pPr marL="355600" indent="-342900">
              <a:spcBef>
                <a:spcPts val="505"/>
              </a:spcBef>
              <a:buFont typeface="+mj-lt"/>
              <a:buAutoNum type="arabicPeriod"/>
              <a:tabLst>
                <a:tab pos="469265" algn="l"/>
                <a:tab pos="469900" algn="l"/>
              </a:tabLst>
              <a:defRPr/>
            </a:pPr>
            <a:r>
              <a:rPr lang="el-GR" sz="1400" b="1" spc="-35" dirty="0">
                <a:latin typeface="Roboto" panose="02000000000000000000" pitchFamily="2" charset="0"/>
                <a:ea typeface="Roboto" panose="02000000000000000000" pitchFamily="2" charset="0"/>
                <a:cs typeface="Roboto" panose="02000000000000000000" pitchFamily="2" charset="0"/>
              </a:rPr>
              <a:t>Καταχωρείτε το OID </a:t>
            </a:r>
            <a:r>
              <a:rPr lang="el-GR" sz="1400" spc="-35" dirty="0">
                <a:latin typeface="Roboto" panose="02000000000000000000" pitchFamily="2" charset="0"/>
                <a:ea typeface="Roboto" panose="02000000000000000000" pitchFamily="2" charset="0"/>
                <a:cs typeface="Roboto" panose="02000000000000000000" pitchFamily="2" charset="0"/>
              </a:rPr>
              <a:t>του ιδρύματος σας</a:t>
            </a:r>
            <a:r>
              <a:rPr lang="en-US" sz="1400" spc="-35" dirty="0">
                <a:latin typeface="Roboto" panose="02000000000000000000" pitchFamily="2" charset="0"/>
                <a:ea typeface="Roboto" panose="02000000000000000000" pitchFamily="2" charset="0"/>
                <a:cs typeface="Roboto" panose="02000000000000000000" pitchFamily="2" charset="0"/>
              </a:rPr>
              <a:t>.</a:t>
            </a:r>
          </a:p>
          <a:p>
            <a:pPr marL="355600" marR="5080" indent="-342900">
              <a:spcBef>
                <a:spcPts val="505"/>
              </a:spcBef>
              <a:buFont typeface="+mj-lt"/>
              <a:buAutoNum type="arabicPeriod"/>
              <a:tabLst>
                <a:tab pos="469265" algn="l"/>
                <a:tab pos="469900" algn="l"/>
              </a:tabLst>
              <a:defRPr/>
            </a:pPr>
            <a:r>
              <a:rPr lang="el-GR" sz="1400" b="1" spc="-35" dirty="0">
                <a:latin typeface="Roboto" panose="02000000000000000000" pitchFamily="2" charset="0"/>
                <a:ea typeface="Roboto" panose="02000000000000000000" pitchFamily="2" charset="0"/>
                <a:cs typeface="Roboto" panose="02000000000000000000" pitchFamily="2" charset="0"/>
              </a:rPr>
              <a:t>Προσθέστε τουλάχιστον άλλα 2 ΙΤΕ </a:t>
            </a:r>
            <a:r>
              <a:rPr lang="el-GR" sz="1400" spc="-35" dirty="0">
                <a:latin typeface="Roboto" panose="02000000000000000000" pitchFamily="2" charset="0"/>
                <a:ea typeface="Roboto" panose="02000000000000000000" pitchFamily="2" charset="0"/>
                <a:cs typeface="Roboto" panose="02000000000000000000" pitchFamily="2" charset="0"/>
              </a:rPr>
              <a:t>– μέλη της κοινοπραξίας</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Θα χρειαστείτε  τα OID </a:t>
            </a:r>
            <a:r>
              <a:rPr lang="el-GR" sz="1400" spc="-35" dirty="0" err="1">
                <a:latin typeface="Roboto" panose="02000000000000000000" pitchFamily="2" charset="0"/>
                <a:ea typeface="Roboto" panose="02000000000000000000" pitchFamily="2" charset="0"/>
                <a:cs typeface="Roboto" panose="02000000000000000000" pitchFamily="2" charset="0"/>
              </a:rPr>
              <a:t>numbers</a:t>
            </a:r>
            <a:r>
              <a:rPr lang="el-GR" sz="1400" spc="-35" dirty="0">
                <a:latin typeface="Roboto" panose="02000000000000000000" pitchFamily="2" charset="0"/>
                <a:ea typeface="Roboto" panose="02000000000000000000" pitchFamily="2" charset="0"/>
                <a:cs typeface="Roboto" panose="02000000000000000000" pitchFamily="2" charset="0"/>
              </a:rPr>
              <a:t> των μελών της κοινοπραξίας</a:t>
            </a:r>
            <a:r>
              <a:rPr lang="en-US" sz="1400" spc="-35" dirty="0">
                <a:latin typeface="Roboto" panose="02000000000000000000" pitchFamily="2" charset="0"/>
                <a:ea typeface="Roboto" panose="02000000000000000000" pitchFamily="2" charset="0"/>
                <a:cs typeface="Roboto" panose="02000000000000000000" pitchFamily="2" charset="0"/>
              </a:rPr>
              <a:t>)</a:t>
            </a:r>
          </a:p>
          <a:p>
            <a:pPr marL="355600" indent="-342900">
              <a:spcBef>
                <a:spcPts val="505"/>
              </a:spcBef>
              <a:buFont typeface="+mj-lt"/>
              <a:buAutoNum type="arabicPeriod"/>
              <a:tabLst>
                <a:tab pos="469265" algn="l"/>
                <a:tab pos="469900" algn="l"/>
              </a:tabLst>
              <a:defRPr/>
            </a:pPr>
            <a:r>
              <a:rPr lang="el-GR" sz="1400" spc="-35" dirty="0">
                <a:latin typeface="Roboto" panose="02000000000000000000" pitchFamily="2" charset="0"/>
                <a:ea typeface="Roboto" panose="02000000000000000000" pitchFamily="2" charset="0"/>
                <a:cs typeface="Roboto" panose="02000000000000000000" pitchFamily="2" charset="0"/>
              </a:rPr>
              <a:t>Στο </a:t>
            </a:r>
            <a:r>
              <a:rPr lang="el-GR" sz="1400" spc="-35" dirty="0" err="1">
                <a:latin typeface="Roboto" panose="02000000000000000000" pitchFamily="2" charset="0"/>
                <a:ea typeface="Roboto" panose="02000000000000000000" pitchFamily="2" charset="0"/>
                <a:cs typeface="Roboto" panose="02000000000000000000" pitchFamily="2" charset="0"/>
              </a:rPr>
              <a:t>Profile</a:t>
            </a:r>
            <a:r>
              <a:rPr lang="el-GR" sz="1400" spc="-35" dirty="0">
                <a:latin typeface="Roboto" panose="02000000000000000000" pitchFamily="2" charset="0"/>
                <a:ea typeface="Roboto" panose="02000000000000000000" pitchFamily="2" charset="0"/>
                <a:cs typeface="Roboto" panose="02000000000000000000" pitchFamily="2" charset="0"/>
              </a:rPr>
              <a:t> του οργανισμού δηλώνετε: </a:t>
            </a:r>
            <a:r>
              <a:rPr lang="el-GR" sz="1400" b="1" spc="-35" dirty="0" err="1">
                <a:latin typeface="Roboto" panose="02000000000000000000" pitchFamily="2" charset="0"/>
                <a:ea typeface="Roboto" panose="02000000000000000000" pitchFamily="2" charset="0"/>
                <a:cs typeface="Roboto" panose="02000000000000000000" pitchFamily="2" charset="0"/>
              </a:rPr>
              <a:t>Τype</a:t>
            </a:r>
            <a:r>
              <a:rPr lang="el-GR" sz="1400" b="1" spc="-35" dirty="0">
                <a:latin typeface="Roboto" panose="02000000000000000000" pitchFamily="2" charset="0"/>
                <a:ea typeface="Roboto" panose="02000000000000000000" pitchFamily="2" charset="0"/>
                <a:cs typeface="Roboto" panose="02000000000000000000" pitchFamily="2" charset="0"/>
              </a:rPr>
              <a:t> of </a:t>
            </a:r>
            <a:r>
              <a:rPr lang="el-GR" sz="1400" b="1" spc="-35" dirty="0" err="1">
                <a:latin typeface="Roboto" panose="02000000000000000000" pitchFamily="2" charset="0"/>
                <a:ea typeface="Roboto" panose="02000000000000000000" pitchFamily="2" charset="0"/>
                <a:cs typeface="Roboto" panose="02000000000000000000" pitchFamily="2" charset="0"/>
              </a:rPr>
              <a:t>organization</a:t>
            </a:r>
            <a:r>
              <a:rPr lang="el-GR" sz="1400" b="1" spc="-35" dirty="0">
                <a:latin typeface="Roboto" panose="02000000000000000000" pitchFamily="2" charset="0"/>
                <a:ea typeface="Roboto" panose="02000000000000000000" pitchFamily="2" charset="0"/>
                <a:cs typeface="Roboto" panose="02000000000000000000" pitchFamily="2" charset="0"/>
              </a:rPr>
              <a:t> – HEI</a:t>
            </a:r>
            <a:r>
              <a:rPr lang="en-US" sz="1400" b="1" spc="-35" dirty="0">
                <a:latin typeface="Roboto" panose="02000000000000000000" pitchFamily="2" charset="0"/>
                <a:ea typeface="Roboto" panose="02000000000000000000" pitchFamily="2" charset="0"/>
                <a:cs typeface="Roboto" panose="02000000000000000000" pitchFamily="2" charset="0"/>
              </a:rPr>
              <a:t>.</a:t>
            </a:r>
            <a:endParaRPr lang="el-GR" sz="1400" b="1" spc="-35" dirty="0">
              <a:latin typeface="Roboto" panose="02000000000000000000" pitchFamily="2" charset="0"/>
              <a:ea typeface="Roboto" panose="02000000000000000000" pitchFamily="2" charset="0"/>
              <a:cs typeface="Roboto" panose="02000000000000000000" pitchFamily="2" charset="0"/>
            </a:endParaRPr>
          </a:p>
          <a:p>
            <a:pPr marL="355600" indent="-342900">
              <a:spcBef>
                <a:spcPts val="505"/>
              </a:spcBef>
              <a:buFont typeface="+mj-lt"/>
              <a:buAutoNum type="arabicPeriod"/>
              <a:tabLst>
                <a:tab pos="469265" algn="l"/>
                <a:tab pos="469900" algn="l"/>
              </a:tabLst>
              <a:defRPr/>
            </a:pPr>
            <a:r>
              <a:rPr lang="el-GR" sz="1400" b="1" spc="-35" dirty="0">
                <a:latin typeface="Roboto" panose="02000000000000000000" pitchFamily="2" charset="0"/>
                <a:ea typeface="Roboto" panose="02000000000000000000" pitchFamily="2" charset="0"/>
                <a:cs typeface="Roboto" panose="02000000000000000000" pitchFamily="2" charset="0"/>
              </a:rPr>
              <a:t>Δηλώσετε τα στοιχεία των </a:t>
            </a:r>
            <a:r>
              <a:rPr lang="el-GR" sz="1400" b="1" spc="-35" dirty="0" err="1">
                <a:latin typeface="Roboto" panose="02000000000000000000" pitchFamily="2" charset="0"/>
                <a:ea typeface="Roboto" panose="02000000000000000000" pitchFamily="2" charset="0"/>
                <a:cs typeface="Roboto" panose="02000000000000000000" pitchFamily="2" charset="0"/>
              </a:rPr>
              <a:t>Associated</a:t>
            </a:r>
            <a:r>
              <a:rPr lang="el-GR" sz="1400" b="1" spc="-35" dirty="0">
                <a:latin typeface="Roboto" panose="02000000000000000000" pitchFamily="2" charset="0"/>
                <a:ea typeface="Roboto" panose="02000000000000000000" pitchFamily="2" charset="0"/>
                <a:cs typeface="Roboto" panose="02000000000000000000" pitchFamily="2" charset="0"/>
              </a:rPr>
              <a:t> </a:t>
            </a:r>
            <a:r>
              <a:rPr lang="el-GR" sz="1400" b="1" spc="-35" dirty="0" err="1">
                <a:latin typeface="Roboto" panose="02000000000000000000" pitchFamily="2" charset="0"/>
                <a:ea typeface="Roboto" panose="02000000000000000000" pitchFamily="2" charset="0"/>
                <a:cs typeface="Roboto" panose="02000000000000000000" pitchFamily="2" charset="0"/>
              </a:rPr>
              <a:t>persons</a:t>
            </a:r>
            <a:r>
              <a:rPr lang="el-GR" sz="1400" b="1"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(2 διαφορετικά</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άτομα επικοινωνίας</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εκ των οποίων το ένα πρέπει να είναι ο Νόμιμος Εκπρόσωπος του οργανισμού).</a:t>
            </a:r>
          </a:p>
          <a:p>
            <a:pPr marL="354965" indent="-342900">
              <a:buFont typeface="+mj-lt"/>
              <a:buAutoNum type="arabicPeriod"/>
              <a:tabLst>
                <a:tab pos="469265" algn="l"/>
                <a:tab pos="469900" algn="l"/>
              </a:tabLst>
              <a:defRPr/>
            </a:pPr>
            <a:r>
              <a:rPr lang="el-GR" sz="1400" b="1" spc="-35" dirty="0">
                <a:latin typeface="Roboto" panose="02000000000000000000" pitchFamily="2" charset="0"/>
                <a:ea typeface="Roboto" panose="02000000000000000000" pitchFamily="2" charset="0"/>
                <a:cs typeface="Roboto" panose="02000000000000000000" pitchFamily="2" charset="0"/>
              </a:rPr>
              <a:t>Προσθέστε το </a:t>
            </a:r>
            <a:r>
              <a:rPr lang="el-GR" sz="1400" b="1" spc="-35" dirty="0" err="1">
                <a:latin typeface="Roboto" panose="02000000000000000000" pitchFamily="2" charset="0"/>
                <a:ea typeface="Roboto" panose="02000000000000000000" pitchFamily="2" charset="0"/>
                <a:cs typeface="Roboto" panose="02000000000000000000" pitchFamily="2" charset="0"/>
              </a:rPr>
              <a:t>Background</a:t>
            </a:r>
            <a:r>
              <a:rPr lang="el-GR" sz="1400" b="1" spc="-35" dirty="0">
                <a:latin typeface="Roboto" panose="02000000000000000000" pitchFamily="2" charset="0"/>
                <a:ea typeface="Roboto" panose="02000000000000000000" pitchFamily="2" charset="0"/>
                <a:cs typeface="Roboto" panose="02000000000000000000" pitchFamily="2" charset="0"/>
              </a:rPr>
              <a:t> &amp; </a:t>
            </a:r>
            <a:r>
              <a:rPr lang="el-GR" sz="1400" b="1" spc="-35" dirty="0" err="1">
                <a:latin typeface="Roboto" panose="02000000000000000000" pitchFamily="2" charset="0"/>
                <a:ea typeface="Roboto" panose="02000000000000000000" pitchFamily="2" charset="0"/>
                <a:cs typeface="Roboto" panose="02000000000000000000" pitchFamily="2" charset="0"/>
              </a:rPr>
              <a:t>Εxperience</a:t>
            </a:r>
            <a:r>
              <a:rPr lang="el-GR" sz="1400" b="1" spc="-35" dirty="0">
                <a:latin typeface="Roboto" panose="02000000000000000000" pitchFamily="2" charset="0"/>
                <a:ea typeface="Roboto" panose="02000000000000000000" pitchFamily="2" charset="0"/>
                <a:cs typeface="Roboto" panose="02000000000000000000" pitchFamily="2" charset="0"/>
              </a:rPr>
              <a:t> του Συντονιστή:</a:t>
            </a:r>
          </a:p>
          <a:p>
            <a:pPr marL="756285" marR="82550" lvl="1" indent="-287020">
              <a:spcBef>
                <a:spcPts val="70"/>
              </a:spcBef>
              <a:buFont typeface="Wingdings" panose="05000000000000000000" pitchFamily="2" charset="2"/>
              <a:buChar char="q"/>
              <a:tabLst>
                <a:tab pos="469265" algn="l"/>
                <a:tab pos="469900" algn="l"/>
              </a:tabLst>
              <a:defRPr/>
            </a:pPr>
            <a:r>
              <a:rPr lang="el-GR" sz="1400" spc="-35" dirty="0">
                <a:latin typeface="Roboto" panose="02000000000000000000" pitchFamily="2" charset="0"/>
                <a:ea typeface="Roboto" panose="02000000000000000000" pitchFamily="2" charset="0"/>
                <a:cs typeface="Roboto" panose="02000000000000000000" pitchFamily="2" charset="0"/>
              </a:rPr>
              <a:t>Παρουσίαση του προφίλ του συντονιστικού</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οργανισμού:</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στόχοι,  κλάδοι σπουδών δραστηριοποίησης, ομάδες στόχοι στους οποίους</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απευθύνεται.</a:t>
            </a:r>
          </a:p>
          <a:p>
            <a:pPr marL="756285" lvl="1" indent="-287020">
              <a:buFont typeface="Wingdings" panose="05000000000000000000" pitchFamily="2" charset="2"/>
              <a:buChar char="q"/>
              <a:tabLst>
                <a:tab pos="469265" algn="l"/>
                <a:tab pos="469900" algn="l"/>
              </a:tabLst>
              <a:defRPr/>
            </a:pPr>
            <a:r>
              <a:rPr lang="el-GR" sz="1400" spc="-35" dirty="0">
                <a:latin typeface="Roboto" panose="02000000000000000000" pitchFamily="2" charset="0"/>
                <a:ea typeface="Roboto" panose="02000000000000000000" pitchFamily="2" charset="0"/>
                <a:cs typeface="Roboto" panose="02000000000000000000" pitchFamily="2" charset="0"/>
              </a:rPr>
              <a:t>Πώς οι προηγούμενες εμπειρίες του συντονιστικού ιδρύματος μπορούν να συνεισφέρουν στην κοινοπραξία;</a:t>
            </a:r>
          </a:p>
          <a:p>
            <a:pPr marL="756285" marR="5080" lvl="1" indent="-287020">
              <a:spcBef>
                <a:spcPts val="5"/>
              </a:spcBef>
              <a:buFont typeface="Wingdings" panose="05000000000000000000" pitchFamily="2" charset="2"/>
              <a:buChar char="q"/>
              <a:tabLst>
                <a:tab pos="469265" algn="l"/>
                <a:tab pos="469900" algn="l"/>
              </a:tabLst>
              <a:defRPr/>
            </a:pPr>
            <a:r>
              <a:rPr lang="el-GR" sz="1400" spc="-35" dirty="0">
                <a:latin typeface="Roboto" panose="02000000000000000000" pitchFamily="2" charset="0"/>
                <a:ea typeface="Roboto" panose="02000000000000000000" pitchFamily="2" charset="0"/>
                <a:cs typeface="Roboto" panose="02000000000000000000" pitchFamily="2" charset="0"/>
              </a:rPr>
              <a:t>Πώς μπορούν οι γνώσεις, η εμπειρογνωμοσύνη του προσωπικού να  αξιοποιηθούν για τους σκοπούς αυτής </a:t>
            </a:r>
            <a:endParaRPr lang="en-US" sz="1400" spc="-35" dirty="0">
              <a:latin typeface="Roboto" panose="02000000000000000000" pitchFamily="2" charset="0"/>
              <a:ea typeface="Roboto" panose="02000000000000000000" pitchFamily="2" charset="0"/>
              <a:cs typeface="Roboto" panose="02000000000000000000" pitchFamily="2" charset="0"/>
            </a:endParaRPr>
          </a:p>
          <a:p>
            <a:pPr marL="469265" marR="5080" lvl="1">
              <a:spcBef>
                <a:spcPts val="5"/>
              </a:spcBef>
              <a:tabLst>
                <a:tab pos="469265" algn="l"/>
                <a:tab pos="469900" algn="l"/>
              </a:tabLst>
              <a:defRPr/>
            </a:pP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της κοινοπραξίας;</a:t>
            </a:r>
          </a:p>
        </p:txBody>
      </p:sp>
      <p:grpSp>
        <p:nvGrpSpPr>
          <p:cNvPr id="13" name="Group 12">
            <a:extLst>
              <a:ext uri="{FF2B5EF4-FFF2-40B4-BE49-F238E27FC236}">
                <a16:creationId xmlns:a16="http://schemas.microsoft.com/office/drawing/2014/main" id="{978DEC28-D21D-F104-B56A-D4626ABEFDA2}"/>
              </a:ext>
            </a:extLst>
          </p:cNvPr>
          <p:cNvGrpSpPr/>
          <p:nvPr/>
        </p:nvGrpSpPr>
        <p:grpSpPr>
          <a:xfrm>
            <a:off x="304800" y="1843443"/>
            <a:ext cx="5937101" cy="3795357"/>
            <a:chOff x="304800" y="1843443"/>
            <a:chExt cx="5937101" cy="3795357"/>
          </a:xfrm>
        </p:grpSpPr>
        <p:grpSp>
          <p:nvGrpSpPr>
            <p:cNvPr id="2" name="object 4">
              <a:extLst>
                <a:ext uri="{FF2B5EF4-FFF2-40B4-BE49-F238E27FC236}">
                  <a16:creationId xmlns:a16="http://schemas.microsoft.com/office/drawing/2014/main" id="{75A68DC7-0730-4400-CB9D-DCB2584414FE}"/>
                </a:ext>
              </a:extLst>
            </p:cNvPr>
            <p:cNvGrpSpPr/>
            <p:nvPr/>
          </p:nvGrpSpPr>
          <p:grpSpPr>
            <a:xfrm>
              <a:off x="304800" y="1843443"/>
              <a:ext cx="5937101" cy="3795357"/>
              <a:chOff x="1298447" y="2269235"/>
              <a:chExt cx="9134856" cy="4082796"/>
            </a:xfrm>
          </p:grpSpPr>
          <p:pic>
            <p:nvPicPr>
              <p:cNvPr id="9" name="object 5">
                <a:extLst>
                  <a:ext uri="{FF2B5EF4-FFF2-40B4-BE49-F238E27FC236}">
                    <a16:creationId xmlns:a16="http://schemas.microsoft.com/office/drawing/2014/main" id="{65F33A5B-28AD-108C-E981-3D43805E489B}"/>
                  </a:ext>
                </a:extLst>
              </p:cNvPr>
              <p:cNvPicPr/>
              <p:nvPr/>
            </p:nvPicPr>
            <p:blipFill>
              <a:blip r:embed="rId4" cstate="print"/>
              <a:stretch>
                <a:fillRect/>
              </a:stretch>
            </p:blipFill>
            <p:spPr>
              <a:xfrm>
                <a:off x="1298447" y="2269235"/>
                <a:ext cx="9134856" cy="4082796"/>
              </a:xfrm>
              <a:prstGeom prst="rect">
                <a:avLst/>
              </a:prstGeom>
            </p:spPr>
          </p:pic>
          <p:sp>
            <p:nvSpPr>
              <p:cNvPr id="10" name="object 6">
                <a:extLst>
                  <a:ext uri="{FF2B5EF4-FFF2-40B4-BE49-F238E27FC236}">
                    <a16:creationId xmlns:a16="http://schemas.microsoft.com/office/drawing/2014/main" id="{40796854-F2C3-7B6F-E3C1-4FD21E330FC0}"/>
                  </a:ext>
                </a:extLst>
              </p:cNvPr>
              <p:cNvSpPr/>
              <p:nvPr/>
            </p:nvSpPr>
            <p:spPr>
              <a:xfrm>
                <a:off x="1829561" y="2772917"/>
                <a:ext cx="3154680" cy="656590"/>
              </a:xfrm>
              <a:custGeom>
                <a:avLst/>
                <a:gdLst/>
                <a:ahLst/>
                <a:cxnLst/>
                <a:rect l="l" t="t" r="r" b="b"/>
                <a:pathLst>
                  <a:path w="3154679" h="656589">
                    <a:moveTo>
                      <a:pt x="0" y="477520"/>
                    </a:moveTo>
                    <a:lnTo>
                      <a:pt x="2793" y="463550"/>
                    </a:lnTo>
                    <a:lnTo>
                      <a:pt x="10540" y="452120"/>
                    </a:lnTo>
                    <a:lnTo>
                      <a:pt x="21843" y="444500"/>
                    </a:lnTo>
                    <a:lnTo>
                      <a:pt x="35813" y="441706"/>
                    </a:lnTo>
                    <a:lnTo>
                      <a:pt x="1404365" y="441706"/>
                    </a:lnTo>
                    <a:lnTo>
                      <a:pt x="1418336" y="444500"/>
                    </a:lnTo>
                    <a:lnTo>
                      <a:pt x="1429639" y="452120"/>
                    </a:lnTo>
                    <a:lnTo>
                      <a:pt x="1437386" y="463550"/>
                    </a:lnTo>
                    <a:lnTo>
                      <a:pt x="1440179" y="477520"/>
                    </a:lnTo>
                    <a:lnTo>
                      <a:pt x="1440179" y="620649"/>
                    </a:lnTo>
                    <a:lnTo>
                      <a:pt x="1437386" y="634619"/>
                    </a:lnTo>
                    <a:lnTo>
                      <a:pt x="1429639" y="646049"/>
                    </a:lnTo>
                    <a:lnTo>
                      <a:pt x="1418336" y="653669"/>
                    </a:lnTo>
                    <a:lnTo>
                      <a:pt x="1404365" y="656463"/>
                    </a:lnTo>
                    <a:lnTo>
                      <a:pt x="35813" y="656463"/>
                    </a:lnTo>
                    <a:lnTo>
                      <a:pt x="21843" y="653669"/>
                    </a:lnTo>
                    <a:lnTo>
                      <a:pt x="10540" y="646049"/>
                    </a:lnTo>
                    <a:lnTo>
                      <a:pt x="2793" y="634619"/>
                    </a:lnTo>
                    <a:lnTo>
                      <a:pt x="0" y="620649"/>
                    </a:lnTo>
                    <a:lnTo>
                      <a:pt x="0" y="477520"/>
                    </a:lnTo>
                    <a:close/>
                  </a:path>
                  <a:path w="3154679" h="656589">
                    <a:moveTo>
                      <a:pt x="1714500" y="36068"/>
                    </a:moveTo>
                    <a:lnTo>
                      <a:pt x="1717293" y="21971"/>
                    </a:lnTo>
                    <a:lnTo>
                      <a:pt x="1725040" y="10541"/>
                    </a:lnTo>
                    <a:lnTo>
                      <a:pt x="1736471" y="2794"/>
                    </a:lnTo>
                    <a:lnTo>
                      <a:pt x="1750567" y="0"/>
                    </a:lnTo>
                    <a:lnTo>
                      <a:pt x="3118612" y="0"/>
                    </a:lnTo>
                    <a:lnTo>
                      <a:pt x="3132709" y="2794"/>
                    </a:lnTo>
                    <a:lnTo>
                      <a:pt x="3144139" y="10541"/>
                    </a:lnTo>
                    <a:lnTo>
                      <a:pt x="3151886" y="21971"/>
                    </a:lnTo>
                    <a:lnTo>
                      <a:pt x="3154679" y="36068"/>
                    </a:lnTo>
                    <a:lnTo>
                      <a:pt x="3154679" y="180212"/>
                    </a:lnTo>
                    <a:lnTo>
                      <a:pt x="3151886" y="194310"/>
                    </a:lnTo>
                    <a:lnTo>
                      <a:pt x="3144139" y="205740"/>
                    </a:lnTo>
                    <a:lnTo>
                      <a:pt x="3132709" y="213487"/>
                    </a:lnTo>
                    <a:lnTo>
                      <a:pt x="3118612" y="216281"/>
                    </a:lnTo>
                    <a:lnTo>
                      <a:pt x="1750567" y="216281"/>
                    </a:lnTo>
                    <a:lnTo>
                      <a:pt x="1736471" y="213487"/>
                    </a:lnTo>
                    <a:lnTo>
                      <a:pt x="1725040" y="205740"/>
                    </a:lnTo>
                    <a:lnTo>
                      <a:pt x="1717293" y="194310"/>
                    </a:lnTo>
                    <a:lnTo>
                      <a:pt x="1714500" y="180212"/>
                    </a:lnTo>
                    <a:lnTo>
                      <a:pt x="1714500" y="36068"/>
                    </a:lnTo>
                    <a:close/>
                  </a:path>
                </a:pathLst>
              </a:custGeom>
              <a:ln w="25908">
                <a:solidFill>
                  <a:srgbClr val="FF0000"/>
                </a:solidFill>
              </a:ln>
            </p:spPr>
            <p:txBody>
              <a:bodyPr wrap="square" lIns="0" tIns="0" rIns="0" bIns="0" rtlCol="0"/>
              <a:lstStyle/>
              <a:p>
                <a:endParaRPr/>
              </a:p>
            </p:txBody>
          </p:sp>
        </p:grpSp>
        <p:sp>
          <p:nvSpPr>
            <p:cNvPr id="7" name="Rectangle 6">
              <a:extLst>
                <a:ext uri="{FF2B5EF4-FFF2-40B4-BE49-F238E27FC236}">
                  <a16:creationId xmlns:a16="http://schemas.microsoft.com/office/drawing/2014/main" id="{FBC7AF78-8D16-98AA-BDE0-ECE400D0C4DD}"/>
                </a:ext>
              </a:extLst>
            </p:cNvPr>
            <p:cNvSpPr/>
            <p:nvPr/>
          </p:nvSpPr>
          <p:spPr>
            <a:xfrm>
              <a:off x="2984063" y="2884808"/>
              <a:ext cx="1322221" cy="15240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E9CA5F-42F1-9FBC-B670-C3ECBBAF98C6}"/>
                </a:ext>
              </a:extLst>
            </p:cNvPr>
            <p:cNvSpPr/>
            <p:nvPr/>
          </p:nvSpPr>
          <p:spPr>
            <a:xfrm>
              <a:off x="1890759" y="2897962"/>
              <a:ext cx="838200" cy="126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415F6418-3DEF-9ABA-8BC7-225223C34EEB}"/>
              </a:ext>
            </a:extLst>
          </p:cNvPr>
          <p:cNvSpPr/>
          <p:nvPr/>
        </p:nvSpPr>
        <p:spPr>
          <a:xfrm>
            <a:off x="735371" y="2965241"/>
            <a:ext cx="914209" cy="4311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2037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52638-6E0D-3096-6D31-BB709507E8D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30C1798-849C-1714-883A-F5AF3D339807}"/>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7C3C4647-18FE-2A47-8C1B-F36CA30EEB1F}"/>
              </a:ext>
            </a:extLst>
          </p:cNvPr>
          <p:cNvSpPr txBox="1"/>
          <p:nvPr/>
        </p:nvSpPr>
        <p:spPr>
          <a:xfrm>
            <a:off x="3000628" y="4185595"/>
            <a:ext cx="5258487" cy="2436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B236AE82-6F8C-7248-8151-555DB46222A2}"/>
              </a:ext>
            </a:extLst>
          </p:cNvPr>
          <p:cNvSpPr txBox="1"/>
          <p:nvPr/>
        </p:nvSpPr>
        <p:spPr>
          <a:xfrm>
            <a:off x="1066800" y="4225951"/>
            <a:ext cx="1951948" cy="2436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83703078-1C32-2D3B-462A-4FCECC443ECA}"/>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creenshot, display, rectangle&#10;&#10;Description automatically generated">
            <a:extLst>
              <a:ext uri="{FF2B5EF4-FFF2-40B4-BE49-F238E27FC236}">
                <a16:creationId xmlns:a16="http://schemas.microsoft.com/office/drawing/2014/main" id="{6AA8F669-0746-3AA1-692B-201F7BA8D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11" name="Title 1">
            <a:extLst>
              <a:ext uri="{FF2B5EF4-FFF2-40B4-BE49-F238E27FC236}">
                <a16:creationId xmlns:a16="http://schemas.microsoft.com/office/drawing/2014/main" id="{3A357B91-898E-7010-95F5-B4A0EB650C22}"/>
              </a:ext>
            </a:extLst>
          </p:cNvPr>
          <p:cNvSpPr txBox="1">
            <a:spLocks/>
          </p:cNvSpPr>
          <p:nvPr/>
        </p:nvSpPr>
        <p:spPr>
          <a:xfrm>
            <a:off x="943453" y="970195"/>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Αίτηση ΚΑ1</a:t>
            </a:r>
            <a:r>
              <a:rPr kumimoji="0" lang="en-US"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30 –</a:t>
            </a:r>
            <a:r>
              <a:rPr kumimoji="0" lang="el-GR"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 </a:t>
            </a:r>
            <a:r>
              <a:rPr kumimoji="0" lang="en-US"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Consortium Description</a:t>
            </a:r>
            <a:endParaRPr kumimoji="0" lang="en-CY"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
        <p:nvSpPr>
          <p:cNvPr id="10" name="Rectangle: Rounded Corners 9">
            <a:extLst>
              <a:ext uri="{FF2B5EF4-FFF2-40B4-BE49-F238E27FC236}">
                <a16:creationId xmlns:a16="http://schemas.microsoft.com/office/drawing/2014/main" id="{F7BB2996-EFC9-418F-B112-AF1CE0CBADC1}"/>
              </a:ext>
            </a:extLst>
          </p:cNvPr>
          <p:cNvSpPr/>
          <p:nvPr/>
        </p:nvSpPr>
        <p:spPr>
          <a:xfrm>
            <a:off x="638428" y="1750463"/>
            <a:ext cx="4068115" cy="383546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u="sng" dirty="0"/>
              <a:t>OBJECTIVES AND PURPOSE:</a:t>
            </a:r>
          </a:p>
          <a:p>
            <a:pPr marL="285750" indent="-285750">
              <a:buFont typeface="Wingdings" panose="05000000000000000000" pitchFamily="2" charset="2"/>
              <a:buChar char="§"/>
            </a:pPr>
            <a:r>
              <a:rPr lang="el-GR" sz="1600" b="1" dirty="0"/>
              <a:t>Ποιοι είναι οι στόχοι και οι ανάγκες της κοινοπραξίας</a:t>
            </a:r>
            <a:r>
              <a:rPr lang="en-US" sz="1600" b="1" dirty="0"/>
              <a:t>;</a:t>
            </a:r>
            <a:endParaRPr lang="el-GR" sz="1600" b="1" dirty="0"/>
          </a:p>
          <a:p>
            <a:pPr marL="285750" indent="-285750">
              <a:buFont typeface="Wingdings" panose="05000000000000000000" pitchFamily="2" charset="2"/>
              <a:buChar char="§"/>
            </a:pPr>
            <a:r>
              <a:rPr lang="el-GR" sz="1600" b="1" dirty="0"/>
              <a:t>Ποιες μορφές κινητικότητας σκοπεύετε να πραγματοποιήσετε και πώς συνάδουν με τις ανάγκες της κοινοπραξίας</a:t>
            </a:r>
            <a:r>
              <a:rPr lang="en-US" sz="1600" b="1" dirty="0"/>
              <a:t>;</a:t>
            </a:r>
            <a:endParaRPr lang="el-GR" sz="1600" b="1" dirty="0"/>
          </a:p>
          <a:p>
            <a:pPr marL="285750" indent="-285750">
              <a:buFont typeface="Wingdings" panose="05000000000000000000" pitchFamily="2" charset="2"/>
              <a:buChar char="§"/>
            </a:pPr>
            <a:r>
              <a:rPr lang="el-GR" sz="1600" b="1" dirty="0"/>
              <a:t>Σκοπεύετε να πραγματοποιήσετε κινητικότητες προς Τρίτες Χώρες</a:t>
            </a:r>
            <a:r>
              <a:rPr lang="en-US" sz="1600" b="1" dirty="0"/>
              <a:t>;</a:t>
            </a:r>
            <a:endParaRPr lang="el-GR" sz="1600" b="1" dirty="0"/>
          </a:p>
          <a:p>
            <a:pPr marL="285750" indent="-285750">
              <a:buFont typeface="Wingdings" panose="05000000000000000000" pitchFamily="2" charset="2"/>
              <a:buChar char="§"/>
            </a:pPr>
            <a:r>
              <a:rPr lang="el-GR" sz="1600" b="1" dirty="0"/>
              <a:t>Πώς πραγματοποιήθηκε η επιλογή των μελών (λόγοι, κριτήρια κτλ.)</a:t>
            </a:r>
            <a:r>
              <a:rPr lang="en-US" sz="1600" b="1" dirty="0"/>
              <a:t>;</a:t>
            </a:r>
            <a:endParaRPr lang="el-GR" sz="1600" b="1" dirty="0"/>
          </a:p>
          <a:p>
            <a:pPr marL="285750" indent="-285750">
              <a:buFont typeface="Wingdings" panose="05000000000000000000" pitchFamily="2" charset="2"/>
              <a:buChar char="§"/>
            </a:pPr>
            <a:r>
              <a:rPr lang="el-GR" sz="1600" b="1" dirty="0"/>
              <a:t>Πώς θα συνεισφέρει η τυχόν  εμπλοκή εταιρειών ή άλλων οργανισμών στην κοινοπραξία</a:t>
            </a:r>
            <a:r>
              <a:rPr lang="en-US" sz="1600" b="1" dirty="0"/>
              <a:t>;</a:t>
            </a:r>
            <a:endParaRPr lang="el-GR" sz="1600" b="1" dirty="0"/>
          </a:p>
        </p:txBody>
      </p:sp>
      <p:sp>
        <p:nvSpPr>
          <p:cNvPr id="12" name="Rectangle: Rounded Corners 11">
            <a:extLst>
              <a:ext uri="{FF2B5EF4-FFF2-40B4-BE49-F238E27FC236}">
                <a16:creationId xmlns:a16="http://schemas.microsoft.com/office/drawing/2014/main" id="{38E30A0F-118B-FBF1-FCB3-56D5F98D5EBA}"/>
              </a:ext>
            </a:extLst>
          </p:cNvPr>
          <p:cNvSpPr/>
          <p:nvPr/>
        </p:nvSpPr>
        <p:spPr>
          <a:xfrm>
            <a:off x="4874855" y="1724984"/>
            <a:ext cx="2603716" cy="2622712"/>
          </a:xfrm>
          <a:prstGeom prst="roundRect">
            <a:avLst/>
          </a:prstGeom>
          <a:solidFill>
            <a:srgbClr val="85CA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u="sng" dirty="0"/>
              <a:t>CONSORTIUM MANAGEMENT:</a:t>
            </a:r>
          </a:p>
          <a:p>
            <a:pPr algn="ctr"/>
            <a:r>
              <a:rPr lang="el-GR" sz="1600" b="1" dirty="0"/>
              <a:t>Περιγράψτε τις διαδικασίες διαχείρισης της κοινοπραξίας: (Κατανομή  καθηκόντων, προετοιμασία </a:t>
            </a:r>
            <a:r>
              <a:rPr lang="el-GR" sz="1600" b="1" dirty="0" err="1"/>
              <a:t>ΙΙAs</a:t>
            </a:r>
            <a:r>
              <a:rPr lang="el-GR" sz="1600" b="1" dirty="0"/>
              <a:t>,  </a:t>
            </a:r>
            <a:r>
              <a:rPr lang="el-GR" sz="1600" b="1" dirty="0" err="1"/>
              <a:t>learning</a:t>
            </a:r>
            <a:r>
              <a:rPr lang="el-GR" sz="1600" b="1" dirty="0"/>
              <a:t> </a:t>
            </a:r>
            <a:r>
              <a:rPr lang="el-GR" sz="1600" b="1" dirty="0" err="1"/>
              <a:t>agreements</a:t>
            </a:r>
            <a:r>
              <a:rPr lang="el-GR" sz="1600" b="1" dirty="0"/>
              <a:t>,  εύρεση οργανισμών υποδοχής κτλ.).</a:t>
            </a:r>
            <a:endParaRPr lang="en-US" sz="1600" b="1" dirty="0"/>
          </a:p>
        </p:txBody>
      </p:sp>
      <p:sp>
        <p:nvSpPr>
          <p:cNvPr id="13" name="Rectangle: Rounded Corners 12">
            <a:extLst>
              <a:ext uri="{FF2B5EF4-FFF2-40B4-BE49-F238E27FC236}">
                <a16:creationId xmlns:a16="http://schemas.microsoft.com/office/drawing/2014/main" id="{C4B0FC42-F5B3-0906-D21A-4AF11153099D}"/>
              </a:ext>
            </a:extLst>
          </p:cNvPr>
          <p:cNvSpPr/>
          <p:nvPr/>
        </p:nvSpPr>
        <p:spPr>
          <a:xfrm>
            <a:off x="4905971" y="4397389"/>
            <a:ext cx="2514600" cy="1971549"/>
          </a:xfrm>
          <a:prstGeom prst="roundRect">
            <a:avLst/>
          </a:prstGeom>
          <a:solidFill>
            <a:srgbClr val="FAB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u="sng" dirty="0"/>
              <a:t>PREPARATION OF PARTICIPANTS:</a:t>
            </a:r>
          </a:p>
          <a:p>
            <a:pPr algn="ctr"/>
            <a:r>
              <a:rPr lang="el-GR" sz="1600" b="1" dirty="0"/>
              <a:t>Περιγράψτε τις πρόνοιες που προβλέπετε για την  προετοιμασία των συμμετεχόντων</a:t>
            </a:r>
            <a:r>
              <a:rPr lang="en-US" sz="1600" b="1" dirty="0"/>
              <a:t> </a:t>
            </a:r>
            <a:r>
              <a:rPr lang="el-GR" sz="1600" b="1" dirty="0"/>
              <a:t>σε κινητικότητες</a:t>
            </a:r>
            <a:r>
              <a:rPr lang="en-US" sz="1600" b="1" dirty="0"/>
              <a:t>.</a:t>
            </a:r>
            <a:endParaRPr lang="el-GR" sz="1600" b="1" dirty="0"/>
          </a:p>
        </p:txBody>
      </p:sp>
      <p:sp>
        <p:nvSpPr>
          <p:cNvPr id="15" name="Rectangle: Rounded Corners 14">
            <a:extLst>
              <a:ext uri="{FF2B5EF4-FFF2-40B4-BE49-F238E27FC236}">
                <a16:creationId xmlns:a16="http://schemas.microsoft.com/office/drawing/2014/main" id="{EED5CD53-8A9A-736F-3D01-797E253B68A1}"/>
              </a:ext>
            </a:extLst>
          </p:cNvPr>
          <p:cNvSpPr/>
          <p:nvPr/>
        </p:nvSpPr>
        <p:spPr>
          <a:xfrm>
            <a:off x="7620000" y="1724984"/>
            <a:ext cx="3915028" cy="4050260"/>
          </a:xfrm>
          <a:prstGeom prst="roundRect">
            <a:avLst/>
          </a:prstGeom>
          <a:solidFill>
            <a:srgbClr val="9D73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b="1" u="sng" dirty="0"/>
          </a:p>
          <a:p>
            <a:pPr algn="ctr"/>
            <a:r>
              <a:rPr lang="en-US" sz="1700" b="1" u="sng" dirty="0"/>
              <a:t>ROLES:</a:t>
            </a:r>
          </a:p>
          <a:p>
            <a:pPr marL="285750" indent="-285750">
              <a:buFont typeface="Wingdings" panose="05000000000000000000" pitchFamily="2" charset="2"/>
              <a:buChar char="§"/>
            </a:pPr>
            <a:r>
              <a:rPr lang="el-GR" sz="1600" b="1" dirty="0"/>
              <a:t>Ποιος είναι ο ρόλος του συντονιστή και ποιος των μελών;</a:t>
            </a:r>
          </a:p>
          <a:p>
            <a:pPr marL="285750" indent="-285750">
              <a:buFont typeface="Wingdings" panose="05000000000000000000" pitchFamily="2" charset="2"/>
              <a:buChar char="§"/>
            </a:pPr>
            <a:r>
              <a:rPr lang="el-GR" sz="1600" b="1" dirty="0"/>
              <a:t>Ποιες διαδικασίες έχετε</a:t>
            </a:r>
            <a:r>
              <a:rPr lang="en-US" sz="1600" b="1" dirty="0"/>
              <a:t> </a:t>
            </a:r>
            <a:r>
              <a:rPr lang="el-GR" sz="1600" b="1" dirty="0"/>
              <a:t>αναλάβει ως συντονιστικό ίδρυμα και ποιες είναι οι υποχρεώσεις των μελών της κοινοπραξίας;</a:t>
            </a:r>
          </a:p>
          <a:p>
            <a:pPr marL="285750" indent="-285750">
              <a:buFont typeface="Wingdings" panose="05000000000000000000" pitchFamily="2" charset="2"/>
              <a:buChar char="§"/>
            </a:pPr>
            <a:r>
              <a:rPr lang="el-GR" sz="1600" b="1" dirty="0"/>
              <a:t>Τρόποι συνεργασίας και</a:t>
            </a:r>
            <a:r>
              <a:rPr lang="en-US" sz="1600" b="1" dirty="0"/>
              <a:t> </a:t>
            </a:r>
            <a:r>
              <a:rPr lang="el-GR" sz="1600" b="1" dirty="0"/>
              <a:t>επικοινωνίας μεταξύ των μελών</a:t>
            </a:r>
            <a:r>
              <a:rPr lang="en-US" sz="1600" b="1" dirty="0"/>
              <a:t>.</a:t>
            </a:r>
            <a:endParaRPr lang="el-GR" sz="1600" b="1" dirty="0"/>
          </a:p>
          <a:p>
            <a:pPr marL="285750" indent="-285750">
              <a:buFont typeface="Wingdings" panose="05000000000000000000" pitchFamily="2" charset="2"/>
              <a:buChar char="§"/>
            </a:pPr>
            <a:r>
              <a:rPr lang="el-GR" sz="1600" b="1" dirty="0"/>
              <a:t>Πώς θα γίνεται η παρακολούθηση των δραστηριοτήτων</a:t>
            </a:r>
            <a:r>
              <a:rPr lang="en-US" sz="1600" b="1" dirty="0"/>
              <a:t>, </a:t>
            </a:r>
            <a:r>
              <a:rPr lang="el-GR" sz="1600" b="1" dirty="0"/>
              <a:t>ποιος</a:t>
            </a:r>
            <a:r>
              <a:rPr lang="en-US" sz="1600" b="1" dirty="0"/>
              <a:t> </a:t>
            </a:r>
            <a:r>
              <a:rPr lang="el-GR" sz="1600" b="1" dirty="0"/>
              <a:t>θα είναι υπεύθυνος για την παρακολούθηση και το βαθμό επίτευξης των στόχων του σχεδίου;</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304804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19A07-CA5F-412C-3E01-79C32072783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DC22312-4946-992F-12A9-2A43BB11DBC7}"/>
              </a:ext>
            </a:extLst>
          </p:cNvPr>
          <p:cNvSpPr>
            <a:spLocks noGrp="1"/>
          </p:cNvSpPr>
          <p:nvPr>
            <p:ph type="title"/>
          </p:nvPr>
        </p:nvSpPr>
        <p:spPr>
          <a:xfrm>
            <a:off x="943454" y="1045367"/>
            <a:ext cx="2333146" cy="736958"/>
          </a:xfrm>
        </p:spPr>
        <p:txBody>
          <a:bodyPr>
            <a:noAutofit/>
          </a:bodyPr>
          <a:lstStyle/>
          <a:p>
            <a:r>
              <a:rPr lang="el-GR" sz="2600" b="1" dirty="0">
                <a:latin typeface="Roboto" panose="02000000000000000000" pitchFamily="2" charset="0"/>
                <a:ea typeface="Roboto" panose="02000000000000000000" pitchFamily="2" charset="0"/>
              </a:rPr>
              <a:t>Αίτηση ΚΑ131</a:t>
            </a:r>
            <a:endParaRPr lang="en-CY" sz="2600" b="1" dirty="0">
              <a:latin typeface="Roboto" panose="02000000000000000000" pitchFamily="2" charset="0"/>
              <a:ea typeface="Roboto" panose="02000000000000000000" pitchFamily="2" charset="0"/>
            </a:endParaRPr>
          </a:p>
        </p:txBody>
      </p:sp>
      <p:sp>
        <p:nvSpPr>
          <p:cNvPr id="3" name="object 15">
            <a:extLst>
              <a:ext uri="{FF2B5EF4-FFF2-40B4-BE49-F238E27FC236}">
                <a16:creationId xmlns:a16="http://schemas.microsoft.com/office/drawing/2014/main" id="{3F707B0F-A4A2-F5EB-EF15-76817AB952D9}"/>
              </a:ext>
            </a:extLst>
          </p:cNvPr>
          <p:cNvSpPr txBox="1"/>
          <p:nvPr/>
        </p:nvSpPr>
        <p:spPr>
          <a:xfrm>
            <a:off x="3000628" y="4185595"/>
            <a:ext cx="5258487" cy="2436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object 16">
            <a:extLst>
              <a:ext uri="{FF2B5EF4-FFF2-40B4-BE49-F238E27FC236}">
                <a16:creationId xmlns:a16="http://schemas.microsoft.com/office/drawing/2014/main" id="{F152DD43-4FB0-51F6-9E92-93979CF0D9F2}"/>
              </a:ext>
            </a:extLst>
          </p:cNvPr>
          <p:cNvSpPr txBox="1"/>
          <p:nvPr/>
        </p:nvSpPr>
        <p:spPr>
          <a:xfrm>
            <a:off x="1066800" y="4225951"/>
            <a:ext cx="1951948" cy="2436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Rectangle: Rounded Corners 15">
            <a:extLst>
              <a:ext uri="{FF2B5EF4-FFF2-40B4-BE49-F238E27FC236}">
                <a16:creationId xmlns:a16="http://schemas.microsoft.com/office/drawing/2014/main" id="{715BA0B7-43EC-2C45-A468-878245BE202B}"/>
              </a:ext>
            </a:extLst>
          </p:cNvPr>
          <p:cNvSpPr/>
          <p:nvPr/>
        </p:nvSpPr>
        <p:spPr>
          <a:xfrm>
            <a:off x="7543800" y="5428480"/>
            <a:ext cx="1885280" cy="3786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creenshot, display, rectangle&#10;&#10;Description automatically generated">
            <a:extLst>
              <a:ext uri="{FF2B5EF4-FFF2-40B4-BE49-F238E27FC236}">
                <a16:creationId xmlns:a16="http://schemas.microsoft.com/office/drawing/2014/main" id="{1729D3A8-DEAA-1DF0-A307-2C661F13D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11" name="Title 1">
            <a:extLst>
              <a:ext uri="{FF2B5EF4-FFF2-40B4-BE49-F238E27FC236}">
                <a16:creationId xmlns:a16="http://schemas.microsoft.com/office/drawing/2014/main" id="{BD326191-8FCF-D3A7-CDF5-BB450BF8A520}"/>
              </a:ext>
            </a:extLst>
          </p:cNvPr>
          <p:cNvSpPr txBox="1">
            <a:spLocks/>
          </p:cNvSpPr>
          <p:nvPr/>
        </p:nvSpPr>
        <p:spPr>
          <a:xfrm>
            <a:off x="943453" y="970195"/>
            <a:ext cx="1015269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Αίτηση ΚΑ1</a:t>
            </a:r>
            <a:r>
              <a:rPr kumimoji="0" lang="en-US"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30 –</a:t>
            </a:r>
            <a:r>
              <a:rPr kumimoji="0" lang="el-GR"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 </a:t>
            </a:r>
            <a:r>
              <a:rPr kumimoji="0" lang="en-US"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Follow up</a:t>
            </a:r>
            <a:endParaRPr kumimoji="0" lang="en-CY" sz="2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
        <p:nvSpPr>
          <p:cNvPr id="10" name="Rectangle: Rounded Corners 9">
            <a:extLst>
              <a:ext uri="{FF2B5EF4-FFF2-40B4-BE49-F238E27FC236}">
                <a16:creationId xmlns:a16="http://schemas.microsoft.com/office/drawing/2014/main" id="{2F5D0537-7EDA-FA59-5223-1B5594ED20AC}"/>
              </a:ext>
            </a:extLst>
          </p:cNvPr>
          <p:cNvSpPr/>
          <p:nvPr/>
        </p:nvSpPr>
        <p:spPr>
          <a:xfrm>
            <a:off x="1148450" y="1627198"/>
            <a:ext cx="9677400" cy="174661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t>IMPACT:</a:t>
            </a:r>
          </a:p>
          <a:p>
            <a:pPr marL="285750" indent="-285750">
              <a:buFont typeface="Wingdings" panose="05000000000000000000" pitchFamily="2" charset="2"/>
              <a:buChar char="q"/>
            </a:pPr>
            <a:r>
              <a:rPr lang="el-GR" sz="1700" b="1" dirty="0"/>
              <a:t>Σε σχέση με τις</a:t>
            </a:r>
            <a:r>
              <a:rPr lang="en-US" sz="1700" b="1" dirty="0"/>
              <a:t> </a:t>
            </a:r>
            <a:r>
              <a:rPr lang="el-GR" sz="1700" b="1" dirty="0"/>
              <a:t>μεμονωμένες αιτήσεις ενός ιδρύματος για  κινητικότητα, ποια είναι η</a:t>
            </a:r>
            <a:r>
              <a:rPr lang="en-US" sz="1700" b="1" dirty="0"/>
              <a:t> </a:t>
            </a:r>
            <a:r>
              <a:rPr lang="el-GR" sz="1700" b="1" dirty="0"/>
              <a:t>προστιθέμενη  αξία  και  o</a:t>
            </a:r>
            <a:r>
              <a:rPr lang="en-US" sz="1700" b="1" dirty="0"/>
              <a:t> </a:t>
            </a:r>
            <a:r>
              <a:rPr lang="el-GR" sz="1700" b="1" dirty="0"/>
              <a:t>αναμενόμενος  αντίκτυπος  στους  συμμετέχοντες,  στους </a:t>
            </a:r>
            <a:r>
              <a:rPr lang="el-GR" sz="1700" b="1" dirty="0" err="1"/>
              <a:t>οργανισμ</a:t>
            </a:r>
            <a:r>
              <a:rPr lang="en-US" sz="1700" b="1" dirty="0"/>
              <a:t>o</a:t>
            </a:r>
            <a:r>
              <a:rPr lang="el-GR" sz="1700" b="1" dirty="0" err="1"/>
              <a:t>ύς</a:t>
            </a:r>
            <a:r>
              <a:rPr lang="el-GR" sz="1700" b="1" dirty="0"/>
              <a:t> μέλη και στους εταίρους στο εξωτερικό; </a:t>
            </a:r>
          </a:p>
          <a:p>
            <a:pPr marL="285750" indent="-285750">
              <a:buFont typeface="Wingdings" panose="05000000000000000000" pitchFamily="2" charset="2"/>
              <a:buChar char="q"/>
            </a:pPr>
            <a:r>
              <a:rPr lang="el-GR" sz="1700" b="1" dirty="0"/>
              <a:t>Ποιος είναι ο αναμενόμενος αντίκτυπος της κοινοπραξίας στον οργανισμό, σε τοπικό, εθνικό και ίσως και διεθνές επίπεδο;</a:t>
            </a:r>
          </a:p>
        </p:txBody>
      </p:sp>
      <p:sp>
        <p:nvSpPr>
          <p:cNvPr id="12" name="Rectangle: Rounded Corners 11">
            <a:extLst>
              <a:ext uri="{FF2B5EF4-FFF2-40B4-BE49-F238E27FC236}">
                <a16:creationId xmlns:a16="http://schemas.microsoft.com/office/drawing/2014/main" id="{3CDCF1B0-8350-B5AD-1416-DF059A9966C9}"/>
              </a:ext>
            </a:extLst>
          </p:cNvPr>
          <p:cNvSpPr/>
          <p:nvPr/>
        </p:nvSpPr>
        <p:spPr>
          <a:xfrm>
            <a:off x="1148450" y="3423815"/>
            <a:ext cx="9677400" cy="1029941"/>
          </a:xfrm>
          <a:prstGeom prst="roundRect">
            <a:avLst/>
          </a:prstGeom>
          <a:solidFill>
            <a:srgbClr val="85CA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t>DISSEMINATION OF RESULTS OF THE CONSORTIUM:</a:t>
            </a:r>
          </a:p>
          <a:p>
            <a:pPr marL="285750" indent="-285750">
              <a:buFont typeface="Wingdings" panose="05000000000000000000" pitchFamily="2" charset="2"/>
              <a:buChar char="q"/>
            </a:pPr>
            <a:r>
              <a:rPr lang="el-GR" sz="1700" b="1" dirty="0"/>
              <a:t>Πώς σκοπεύετε να διαδώσετε τα αποτελέσματα της κοινοπραξίας;</a:t>
            </a:r>
          </a:p>
          <a:p>
            <a:pPr marL="285750" indent="-285750">
              <a:buFont typeface="Wingdings" panose="05000000000000000000" pitchFamily="2" charset="2"/>
              <a:buChar char="q"/>
            </a:pPr>
            <a:r>
              <a:rPr lang="el-GR" sz="1700" b="1" dirty="0"/>
              <a:t>Έχετε συγκεκριμένες ομάδες στόχους για τις δραστηριότητες διάδοσης που προγραμματίζετε;</a:t>
            </a:r>
          </a:p>
        </p:txBody>
      </p:sp>
      <p:sp>
        <p:nvSpPr>
          <p:cNvPr id="15" name="Rectangle: Rounded Corners 14">
            <a:extLst>
              <a:ext uri="{FF2B5EF4-FFF2-40B4-BE49-F238E27FC236}">
                <a16:creationId xmlns:a16="http://schemas.microsoft.com/office/drawing/2014/main" id="{C446388B-64DF-D2D3-60CD-C60501801BBD}"/>
              </a:ext>
            </a:extLst>
          </p:cNvPr>
          <p:cNvSpPr/>
          <p:nvPr/>
        </p:nvSpPr>
        <p:spPr>
          <a:xfrm>
            <a:off x="1148450" y="4503763"/>
            <a:ext cx="9677400" cy="1119187"/>
          </a:xfrm>
          <a:prstGeom prst="roundRect">
            <a:avLst/>
          </a:prstGeom>
          <a:solidFill>
            <a:srgbClr val="9D73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700" b="1" u="sng" dirty="0"/>
          </a:p>
          <a:p>
            <a:pPr algn="ctr"/>
            <a:r>
              <a:rPr lang="en-US" b="1" u="sng" dirty="0"/>
              <a:t>EVALUATION:</a:t>
            </a:r>
          </a:p>
          <a:p>
            <a:pPr marL="285750" indent="-285750">
              <a:buFont typeface="Wingdings" panose="05000000000000000000" pitchFamily="2" charset="2"/>
              <a:buChar char="q"/>
            </a:pPr>
            <a:r>
              <a:rPr lang="el-GR" sz="1700" b="1" dirty="0"/>
              <a:t>Περιγράψτε τις</a:t>
            </a:r>
            <a:r>
              <a:rPr lang="en-US" sz="1700" b="1" dirty="0"/>
              <a:t> </a:t>
            </a:r>
            <a:r>
              <a:rPr lang="el-GR" sz="1700" b="1" dirty="0"/>
              <a:t>δραστηριότητες και  τις  μεθόδους  που  θα  χρησιμοποιήσετε  για να αξιολογήσετε το βαθμό επίτευξης των στόχων της κοινοπραξίας.</a:t>
            </a:r>
          </a:p>
          <a:p>
            <a:pPr marL="285750" indent="-285750">
              <a:buFont typeface="Arial" panose="020B0604020202020204" pitchFamily="34" charset="0"/>
              <a:buChar char="•"/>
            </a:pPr>
            <a:endParaRPr lang="en-US" sz="1700" b="1" dirty="0"/>
          </a:p>
        </p:txBody>
      </p:sp>
    </p:spTree>
    <p:extLst>
      <p:ext uri="{BB962C8B-B14F-4D97-AF65-F5344CB8AC3E}">
        <p14:creationId xmlns:p14="http://schemas.microsoft.com/office/powerpoint/2010/main" val="18818179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61CB-3256-C470-1AF1-18CBB8678B4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DDBBDA0-5E0E-384B-67C8-6183A7170807}"/>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BF097E7-B7D0-DEB9-3C28-307D52AB409C}"/>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Υποβολή Αίτησης</a:t>
            </a:r>
            <a:r>
              <a:rPr lang="en-US" sz="2600" b="1" dirty="0">
                <a:latin typeface="Roboto" panose="02000000000000000000" pitchFamily="2" charset="0"/>
                <a:ea typeface="Roboto" panose="02000000000000000000" pitchFamily="2" charset="0"/>
              </a:rPr>
              <a:t> (1/2)</a:t>
            </a:r>
          </a:p>
        </p:txBody>
      </p:sp>
      <p:pic>
        <p:nvPicPr>
          <p:cNvPr id="7" name="Picture 6">
            <a:extLst>
              <a:ext uri="{FF2B5EF4-FFF2-40B4-BE49-F238E27FC236}">
                <a16:creationId xmlns:a16="http://schemas.microsoft.com/office/drawing/2014/main" id="{AD864BD8-5C61-F1BA-8C2A-C0CAF4B86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600201"/>
            <a:ext cx="7828913" cy="4114800"/>
          </a:xfrm>
          <a:prstGeom prst="rect">
            <a:avLst/>
          </a:prstGeom>
        </p:spPr>
      </p:pic>
      <p:sp>
        <p:nvSpPr>
          <p:cNvPr id="6" name="Rectangle: Rounded Corners 5">
            <a:extLst>
              <a:ext uri="{FF2B5EF4-FFF2-40B4-BE49-F238E27FC236}">
                <a16:creationId xmlns:a16="http://schemas.microsoft.com/office/drawing/2014/main" id="{B0AA5D5C-5D58-AEEF-E11A-C29FE1883C74}"/>
              </a:ext>
            </a:extLst>
          </p:cNvPr>
          <p:cNvSpPr/>
          <p:nvPr/>
        </p:nvSpPr>
        <p:spPr>
          <a:xfrm>
            <a:off x="6547509" y="1517681"/>
            <a:ext cx="2286000" cy="533400"/>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CBDF0DE-7656-77CD-BB60-30DBE9B86731}"/>
              </a:ext>
            </a:extLst>
          </p:cNvPr>
          <p:cNvSpPr txBox="1"/>
          <p:nvPr/>
        </p:nvSpPr>
        <p:spPr>
          <a:xfrm>
            <a:off x="8943859" y="1731859"/>
            <a:ext cx="2871210" cy="3767698"/>
          </a:xfrm>
          <a:prstGeom prst="rect">
            <a:avLst/>
          </a:prstGeom>
          <a:noFill/>
        </p:spPr>
        <p:txBody>
          <a:bodyPr wrap="square">
            <a:spAutoFit/>
          </a:bodyPr>
          <a:lstStyle/>
          <a:p>
            <a:pPr marL="469900" indent="-457200">
              <a:spcBef>
                <a:spcPts val="105"/>
              </a:spcBef>
              <a:buFont typeface="Wingdings" panose="05000000000000000000" pitchFamily="2" charset="2"/>
              <a:buChar char="q"/>
              <a:tabLst>
                <a:tab pos="469265" algn="l"/>
                <a:tab pos="469900" algn="l"/>
              </a:tabLst>
            </a:pPr>
            <a:r>
              <a:rPr lang="el-GR" sz="1400" spc="-35" dirty="0">
                <a:latin typeface="Roboto" panose="02000000000000000000" pitchFamily="2" charset="0"/>
                <a:ea typeface="Roboto" panose="02000000000000000000" pitchFamily="2" charset="0"/>
                <a:cs typeface="Roboto" panose="02000000000000000000" pitchFamily="2" charset="0"/>
              </a:rPr>
              <a:t>Μόλις όλα τα πεδία στο </a:t>
            </a:r>
            <a:r>
              <a:rPr lang="el-GR" sz="1400" spc="-35" dirty="0" err="1">
                <a:latin typeface="Roboto" panose="02000000000000000000" pitchFamily="2" charset="0"/>
                <a:ea typeface="Roboto" panose="02000000000000000000" pitchFamily="2" charset="0"/>
                <a:cs typeface="Roboto" panose="02000000000000000000" pitchFamily="2" charset="0"/>
              </a:rPr>
              <a:t>Content</a:t>
            </a:r>
            <a:r>
              <a:rPr lang="el-GR" sz="1400" spc="-35" dirty="0">
                <a:latin typeface="Roboto" panose="02000000000000000000" pitchFamily="2" charset="0"/>
                <a:ea typeface="Roboto" panose="02000000000000000000" pitchFamily="2" charset="0"/>
                <a:cs typeface="Roboto" panose="02000000000000000000" pitchFamily="2" charset="0"/>
              </a:rPr>
              <a:t> </a:t>
            </a:r>
            <a:r>
              <a:rPr lang="el-GR" sz="1400" spc="-35" dirty="0" err="1">
                <a:latin typeface="Roboto" panose="02000000000000000000" pitchFamily="2" charset="0"/>
                <a:ea typeface="Roboto" panose="02000000000000000000" pitchFamily="2" charset="0"/>
                <a:cs typeface="Roboto" panose="02000000000000000000" pitchFamily="2" charset="0"/>
              </a:rPr>
              <a:t>Menu</a:t>
            </a:r>
            <a:r>
              <a:rPr lang="el-GR" sz="1400" spc="-35" dirty="0">
                <a:latin typeface="Roboto" panose="02000000000000000000" pitchFamily="2" charset="0"/>
                <a:ea typeface="Roboto" panose="02000000000000000000" pitchFamily="2" charset="0"/>
                <a:cs typeface="Roboto" panose="02000000000000000000" pitchFamily="2" charset="0"/>
              </a:rPr>
              <a:t> είναι μαρκαρισμένα με</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 </a:t>
            </a:r>
            <a:r>
              <a:rPr lang="en-US" sz="1400"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 ενεργοποιείται το κουμπί </a:t>
            </a:r>
            <a:r>
              <a:rPr lang="el-GR" sz="1400" b="1" spc="-35" dirty="0" err="1">
                <a:latin typeface="Roboto" panose="02000000000000000000" pitchFamily="2" charset="0"/>
                <a:ea typeface="Roboto" panose="02000000000000000000" pitchFamily="2" charset="0"/>
                <a:cs typeface="Roboto" panose="02000000000000000000" pitchFamily="2" charset="0"/>
              </a:rPr>
              <a:t>Submit</a:t>
            </a:r>
            <a:r>
              <a:rPr lang="el-GR" sz="1400" b="1" spc="-35" dirty="0">
                <a:latin typeface="Roboto" panose="02000000000000000000" pitchFamily="2" charset="0"/>
                <a:ea typeface="Roboto" panose="02000000000000000000" pitchFamily="2" charset="0"/>
                <a:cs typeface="Roboto" panose="02000000000000000000" pitchFamily="2" charset="0"/>
              </a:rPr>
              <a:t> </a:t>
            </a:r>
            <a:r>
              <a:rPr lang="el-GR" sz="1400" spc="-35" dirty="0">
                <a:latin typeface="Roboto" panose="02000000000000000000" pitchFamily="2" charset="0"/>
                <a:ea typeface="Roboto" panose="02000000000000000000" pitchFamily="2" charset="0"/>
                <a:cs typeface="Roboto" panose="02000000000000000000" pitchFamily="2" charset="0"/>
              </a:rPr>
              <a:t>ώστε να μπορείτε να υποβάλετε την αίτηση σας</a:t>
            </a:r>
            <a:r>
              <a:rPr lang="en-US" sz="1400" spc="-35" dirty="0">
                <a:latin typeface="Roboto" panose="02000000000000000000" pitchFamily="2" charset="0"/>
                <a:ea typeface="Roboto" panose="02000000000000000000" pitchFamily="2" charset="0"/>
                <a:cs typeface="Roboto" panose="02000000000000000000" pitchFamily="2" charset="0"/>
              </a:rPr>
              <a:t>.</a:t>
            </a:r>
          </a:p>
          <a:p>
            <a:pPr marL="12700">
              <a:spcBef>
                <a:spcPts val="105"/>
              </a:spcBef>
              <a:tabLst>
                <a:tab pos="469265" algn="l"/>
                <a:tab pos="469900" algn="l"/>
              </a:tabLst>
            </a:pPr>
            <a:endParaRPr lang="el-GR" sz="1400" spc="-35" dirty="0">
              <a:latin typeface="Roboto" panose="02000000000000000000" pitchFamily="2" charset="0"/>
              <a:ea typeface="Roboto" panose="02000000000000000000" pitchFamily="2" charset="0"/>
              <a:cs typeface="Roboto" panose="02000000000000000000" pitchFamily="2" charset="0"/>
            </a:endParaRPr>
          </a:p>
          <a:p>
            <a:pPr marL="469900" marR="78105" indent="-457200">
              <a:buFont typeface="Wingdings" panose="05000000000000000000" pitchFamily="2" charset="2"/>
              <a:buChar char="q"/>
              <a:tabLst>
                <a:tab pos="469265" algn="l"/>
                <a:tab pos="469900" algn="l"/>
              </a:tabLst>
            </a:pPr>
            <a:r>
              <a:rPr lang="el-GR" sz="1400" spc="-35" dirty="0">
                <a:latin typeface="Roboto" panose="02000000000000000000" pitchFamily="2" charset="0"/>
                <a:ea typeface="Roboto" panose="02000000000000000000" pitchFamily="2" charset="0"/>
                <a:cs typeface="Roboto" panose="02000000000000000000" pitchFamily="2" charset="0"/>
              </a:rPr>
              <a:t>Έχετε τη δυνατότητα να «κατεβάσετε» την αίτηση σας σε PDF </a:t>
            </a:r>
            <a:r>
              <a:rPr lang="el-GR" sz="1400" spc="-35" dirty="0" err="1">
                <a:latin typeface="Roboto" panose="02000000000000000000" pitchFamily="2" charset="0"/>
                <a:ea typeface="Roboto" panose="02000000000000000000" pitchFamily="2" charset="0"/>
                <a:cs typeface="Roboto" panose="02000000000000000000" pitchFamily="2" charset="0"/>
              </a:rPr>
              <a:t>file</a:t>
            </a:r>
            <a:r>
              <a:rPr lang="el-GR" sz="1400" spc="-35" dirty="0">
                <a:latin typeface="Roboto" panose="02000000000000000000" pitchFamily="2" charset="0"/>
                <a:ea typeface="Roboto" panose="02000000000000000000" pitchFamily="2" charset="0"/>
                <a:cs typeface="Roboto" panose="02000000000000000000" pitchFamily="2" charset="0"/>
              </a:rPr>
              <a:t>.</a:t>
            </a:r>
          </a:p>
          <a:p>
            <a:pPr marL="469900" marR="78105" indent="-457200">
              <a:buFont typeface="Wingdings" panose="05000000000000000000" pitchFamily="2" charset="2"/>
              <a:buChar char="q"/>
              <a:tabLst>
                <a:tab pos="469265" algn="l"/>
                <a:tab pos="469900" algn="l"/>
              </a:tabLst>
            </a:pPr>
            <a:endParaRPr lang="el-GR" sz="1400" spc="-35" dirty="0">
              <a:latin typeface="Roboto" panose="02000000000000000000" pitchFamily="2" charset="0"/>
              <a:ea typeface="Roboto" panose="02000000000000000000" pitchFamily="2" charset="0"/>
              <a:cs typeface="Roboto" panose="02000000000000000000" pitchFamily="2" charset="0"/>
            </a:endParaRPr>
          </a:p>
          <a:p>
            <a:pPr marL="469900" marR="78105" indent="-457200">
              <a:buFont typeface="Wingdings" panose="05000000000000000000" pitchFamily="2" charset="2"/>
              <a:buChar char="q"/>
              <a:tabLst>
                <a:tab pos="469265" algn="l"/>
                <a:tab pos="469900" algn="l"/>
              </a:tabLst>
            </a:pPr>
            <a:r>
              <a:rPr lang="el-GR" sz="1400" dirty="0">
                <a:latin typeface="Roboto" panose="02000000000000000000" pitchFamily="2" charset="0"/>
                <a:ea typeface="Roboto" panose="02000000000000000000" pitchFamily="2" charset="0"/>
                <a:cs typeface="Roboto" panose="02000000000000000000" pitchFamily="2" charset="0"/>
              </a:rPr>
              <a:t>Μετά την επιτυχή υποβολή, αποστέλλεται email επιβεβαίωσης στα άτομα επικοινωνίας, καθώς και στον νόμιμο εκπρόσωπο.</a:t>
            </a:r>
            <a:endParaRPr lang="el-GR" sz="1400" spc="-35" dirty="0">
              <a:latin typeface="Roboto" panose="02000000000000000000" pitchFamily="2" charset="0"/>
              <a:ea typeface="Roboto" panose="02000000000000000000" pitchFamily="2" charset="0"/>
              <a:cs typeface="Roboto" panose="02000000000000000000" pitchFamily="2" charset="0"/>
            </a:endParaRPr>
          </a:p>
        </p:txBody>
      </p:sp>
      <p:pic>
        <p:nvPicPr>
          <p:cNvPr id="15" name="Picture 14">
            <a:extLst>
              <a:ext uri="{FF2B5EF4-FFF2-40B4-BE49-F238E27FC236}">
                <a16:creationId xmlns:a16="http://schemas.microsoft.com/office/drawing/2014/main" id="{07361714-B9C6-3196-0AD7-712021B0F2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0647" y="2198468"/>
            <a:ext cx="323874" cy="233909"/>
          </a:xfrm>
          <a:prstGeom prst="rect">
            <a:avLst/>
          </a:prstGeom>
        </p:spPr>
      </p:pic>
    </p:spTree>
    <p:extLst>
      <p:ext uri="{BB962C8B-B14F-4D97-AF65-F5344CB8AC3E}">
        <p14:creationId xmlns:p14="http://schemas.microsoft.com/office/powerpoint/2010/main" val="4202571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7146-A5D2-2005-7B4E-BA1F1178C09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273BAD2-4D0B-C74F-D690-1D9C473BA503}"/>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603DCF3-F9FD-942C-E1B3-653322CBD271}"/>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Υποβολή Αίτησης</a:t>
            </a:r>
            <a:r>
              <a:rPr lang="en-US" sz="2600" b="1" dirty="0">
                <a:latin typeface="Roboto" panose="02000000000000000000" pitchFamily="2" charset="0"/>
                <a:ea typeface="Roboto" panose="02000000000000000000" pitchFamily="2" charset="0"/>
              </a:rPr>
              <a:t> (2/2)</a:t>
            </a:r>
          </a:p>
        </p:txBody>
      </p:sp>
      <p:sp>
        <p:nvSpPr>
          <p:cNvPr id="4" name="TextBox 3">
            <a:extLst>
              <a:ext uri="{FF2B5EF4-FFF2-40B4-BE49-F238E27FC236}">
                <a16:creationId xmlns:a16="http://schemas.microsoft.com/office/drawing/2014/main" id="{CD4FA60D-4F06-9EC1-20D5-467D3657C527}"/>
              </a:ext>
            </a:extLst>
          </p:cNvPr>
          <p:cNvSpPr txBox="1"/>
          <p:nvPr/>
        </p:nvSpPr>
        <p:spPr>
          <a:xfrm>
            <a:off x="685800" y="1752600"/>
            <a:ext cx="4492329" cy="3957494"/>
          </a:xfrm>
          <a:prstGeom prst="rect">
            <a:avLst/>
          </a:prstGeom>
          <a:noFill/>
        </p:spPr>
        <p:txBody>
          <a:bodyPr wrap="square">
            <a:spAutoFit/>
          </a:bodyPr>
          <a:lstStyle/>
          <a:p>
            <a:pPr marL="12065" marR="548005">
              <a:lnSpc>
                <a:spcPct val="100000"/>
              </a:lnSpc>
              <a:spcBef>
                <a:spcPts val="105"/>
              </a:spcBef>
              <a:tabLst>
                <a:tab pos="469265" algn="l"/>
                <a:tab pos="469900" algn="l"/>
              </a:tabLst>
              <a:defRPr/>
            </a:pPr>
            <a:r>
              <a:rPr lang="el-GR" sz="1550" b="1" u="sng" spc="-35" dirty="0">
                <a:latin typeface="Roboto" panose="02000000000000000000" pitchFamily="2" charset="0"/>
                <a:ea typeface="Roboto" panose="02000000000000000000" pitchFamily="2" charset="0"/>
                <a:cs typeface="Roboto" panose="02000000000000000000" pitchFamily="2" charset="0"/>
              </a:rPr>
              <a:t>Τι θα χρειαστείτε για την υποβολή</a:t>
            </a:r>
            <a:r>
              <a:rPr lang="en-US" sz="1550" b="1" u="sng" spc="-35" dirty="0">
                <a:latin typeface="Roboto" panose="02000000000000000000" pitchFamily="2" charset="0"/>
                <a:ea typeface="Roboto" panose="02000000000000000000" pitchFamily="2" charset="0"/>
                <a:cs typeface="Roboto" panose="02000000000000000000" pitchFamily="2" charset="0"/>
              </a:rPr>
              <a:t>:</a:t>
            </a:r>
          </a:p>
          <a:p>
            <a:pPr marL="354965" marR="548005" indent="-342900">
              <a:lnSpc>
                <a:spcPct val="100000"/>
              </a:lnSpc>
              <a:spcBef>
                <a:spcPts val="105"/>
              </a:spcBef>
              <a:buFont typeface="Wingdings" panose="05000000000000000000" pitchFamily="2" charset="2"/>
              <a:buChar char="q"/>
              <a:tabLst>
                <a:tab pos="469265" algn="l"/>
                <a:tab pos="469900" algn="l"/>
              </a:tabLst>
              <a:defRPr/>
            </a:pPr>
            <a:r>
              <a:rPr lang="el-GR" sz="1550" b="1" spc="-35" dirty="0">
                <a:latin typeface="Roboto" panose="02000000000000000000" pitchFamily="2" charset="0"/>
                <a:ea typeface="Roboto" panose="02000000000000000000" pitchFamily="2" charset="0"/>
                <a:cs typeface="Roboto" panose="02000000000000000000" pitchFamily="2" charset="0"/>
              </a:rPr>
              <a:t>Για το </a:t>
            </a:r>
            <a:r>
              <a:rPr lang="el-GR" sz="1550" b="1" spc="-35" dirty="0" err="1">
                <a:latin typeface="Roboto" panose="02000000000000000000" pitchFamily="2" charset="0"/>
                <a:ea typeface="Roboto" panose="02000000000000000000" pitchFamily="2" charset="0"/>
                <a:cs typeface="Roboto" panose="02000000000000000000" pitchFamily="2" charset="0"/>
              </a:rPr>
              <a:t>Declaration</a:t>
            </a:r>
            <a:r>
              <a:rPr lang="el-GR" sz="1550" b="1" spc="-35" dirty="0">
                <a:latin typeface="Roboto" panose="02000000000000000000" pitchFamily="2" charset="0"/>
                <a:ea typeface="Roboto" panose="02000000000000000000" pitchFamily="2" charset="0"/>
                <a:cs typeface="Roboto" panose="02000000000000000000" pitchFamily="2" charset="0"/>
              </a:rPr>
              <a:t> of </a:t>
            </a:r>
            <a:r>
              <a:rPr lang="el-GR" sz="1550" b="1" spc="-35" dirty="0" err="1">
                <a:latin typeface="Roboto" panose="02000000000000000000" pitchFamily="2" charset="0"/>
                <a:ea typeface="Roboto" panose="02000000000000000000" pitchFamily="2" charset="0"/>
                <a:cs typeface="Roboto" panose="02000000000000000000" pitchFamily="2" charset="0"/>
              </a:rPr>
              <a:t>Honour</a:t>
            </a:r>
            <a:r>
              <a:rPr lang="el-GR" sz="1550" b="1" spc="-35" dirty="0">
                <a:latin typeface="Roboto" panose="02000000000000000000" pitchFamily="2" charset="0"/>
                <a:ea typeface="Roboto" panose="02000000000000000000" pitchFamily="2" charset="0"/>
                <a:cs typeface="Roboto" panose="02000000000000000000" pitchFamily="2" charset="0"/>
              </a:rPr>
              <a:t>:</a:t>
            </a:r>
            <a:r>
              <a:rPr lang="en-US" sz="1550" b="1" spc="-35" dirty="0">
                <a:latin typeface="Roboto" panose="02000000000000000000" pitchFamily="2" charset="0"/>
                <a:ea typeface="Roboto" panose="02000000000000000000" pitchFamily="2" charset="0"/>
                <a:cs typeface="Roboto" panose="02000000000000000000" pitchFamily="2" charset="0"/>
              </a:rPr>
              <a:t> </a:t>
            </a:r>
            <a:r>
              <a:rPr lang="el-GR" sz="1550" spc="-35" dirty="0">
                <a:latin typeface="Roboto" panose="02000000000000000000" pitchFamily="2" charset="0"/>
                <a:ea typeface="Roboto" panose="02000000000000000000" pitchFamily="2" charset="0"/>
                <a:cs typeface="Roboto" panose="02000000000000000000" pitchFamily="2" charset="0"/>
              </a:rPr>
              <a:t>εκτυπωτή και </a:t>
            </a:r>
            <a:r>
              <a:rPr lang="el-GR" sz="1550" spc="-35" dirty="0" err="1">
                <a:latin typeface="Roboto" panose="02000000000000000000" pitchFamily="2" charset="0"/>
                <a:ea typeface="Roboto" panose="02000000000000000000" pitchFamily="2" charset="0"/>
                <a:cs typeface="Roboto" panose="02000000000000000000" pitchFamily="2" charset="0"/>
              </a:rPr>
              <a:t>scanner</a:t>
            </a:r>
            <a:r>
              <a:rPr lang="el-GR" sz="1550" spc="-35" dirty="0">
                <a:latin typeface="Roboto" panose="02000000000000000000" pitchFamily="2" charset="0"/>
                <a:ea typeface="Roboto" panose="02000000000000000000" pitchFamily="2" charset="0"/>
                <a:cs typeface="Roboto" panose="02000000000000000000" pitchFamily="2" charset="0"/>
              </a:rPr>
              <a:t> για να  τυπώσετε και να κάνετε </a:t>
            </a:r>
            <a:r>
              <a:rPr lang="el-GR" sz="1550" spc="-35" dirty="0" err="1">
                <a:latin typeface="Roboto" panose="02000000000000000000" pitchFamily="2" charset="0"/>
                <a:ea typeface="Roboto" panose="02000000000000000000" pitchFamily="2" charset="0"/>
                <a:cs typeface="Roboto" panose="02000000000000000000" pitchFamily="2" charset="0"/>
              </a:rPr>
              <a:t>scan</a:t>
            </a:r>
            <a:r>
              <a:rPr lang="el-GR" sz="1550" spc="-35" dirty="0">
                <a:latin typeface="Roboto" panose="02000000000000000000" pitchFamily="2" charset="0"/>
                <a:ea typeface="Roboto" panose="02000000000000000000" pitchFamily="2" charset="0"/>
                <a:cs typeface="Roboto" panose="02000000000000000000" pitchFamily="2" charset="0"/>
              </a:rPr>
              <a:t> την υπογραφή του </a:t>
            </a:r>
            <a:r>
              <a:rPr lang="el-GR" sz="1550" spc="-35" dirty="0" err="1">
                <a:latin typeface="Roboto" panose="02000000000000000000" pitchFamily="2" charset="0"/>
                <a:ea typeface="Roboto" panose="02000000000000000000" pitchFamily="2" charset="0"/>
                <a:cs typeface="Roboto" panose="02000000000000000000" pitchFamily="2" charset="0"/>
              </a:rPr>
              <a:t>Νομίμου</a:t>
            </a:r>
            <a:r>
              <a:rPr lang="el-GR" sz="1550" spc="-35" dirty="0">
                <a:latin typeface="Roboto" panose="02000000000000000000" pitchFamily="2" charset="0"/>
                <a:ea typeface="Roboto" panose="02000000000000000000" pitchFamily="2" charset="0"/>
                <a:cs typeface="Roboto" panose="02000000000000000000" pitchFamily="2" charset="0"/>
              </a:rPr>
              <a:t>  Εκπροσώπου του Οργανισμού σας</a:t>
            </a:r>
          </a:p>
          <a:p>
            <a:pPr marL="297815" marR="548005" indent="-285750">
              <a:lnSpc>
                <a:spcPct val="100000"/>
              </a:lnSpc>
              <a:spcBef>
                <a:spcPts val="105"/>
              </a:spcBef>
              <a:buFont typeface="Wingdings" panose="05000000000000000000" pitchFamily="2" charset="2"/>
              <a:buChar char="q"/>
              <a:tabLst>
                <a:tab pos="469265" algn="l"/>
                <a:tab pos="469900" algn="l"/>
              </a:tabLst>
              <a:defRPr/>
            </a:pPr>
            <a:endParaRPr lang="el-GR" sz="1550" spc="-35" dirty="0">
              <a:latin typeface="Roboto" panose="02000000000000000000" pitchFamily="2" charset="0"/>
              <a:ea typeface="Roboto" panose="02000000000000000000" pitchFamily="2" charset="0"/>
              <a:cs typeface="Roboto" panose="02000000000000000000" pitchFamily="2" charset="0"/>
            </a:endParaRPr>
          </a:p>
          <a:p>
            <a:pPr marL="354965" marR="5080" indent="-342900">
              <a:lnSpc>
                <a:spcPct val="100000"/>
              </a:lnSpc>
              <a:spcBef>
                <a:spcPts val="110"/>
              </a:spcBef>
              <a:buFont typeface="Wingdings" panose="05000000000000000000" pitchFamily="2" charset="2"/>
              <a:buChar char="q"/>
              <a:tabLst>
                <a:tab pos="469265" algn="l"/>
                <a:tab pos="469900" algn="l"/>
              </a:tabLst>
              <a:defRPr/>
            </a:pPr>
            <a:r>
              <a:rPr lang="el-GR" sz="1550" b="1" spc="-35" dirty="0">
                <a:latin typeface="Roboto" panose="02000000000000000000" pitchFamily="2" charset="0"/>
                <a:ea typeface="Roboto" panose="02000000000000000000" pitchFamily="2" charset="0"/>
                <a:cs typeface="Roboto" panose="02000000000000000000" pitchFamily="2" charset="0"/>
              </a:rPr>
              <a:t>Συνεχής σύνδεση με το Διαδίκτυο</a:t>
            </a:r>
            <a:r>
              <a:rPr lang="en-US" sz="1550" b="1" spc="-35" dirty="0">
                <a:latin typeface="Roboto" panose="02000000000000000000" pitchFamily="2" charset="0"/>
                <a:ea typeface="Roboto" panose="02000000000000000000" pitchFamily="2" charset="0"/>
                <a:cs typeface="Roboto" panose="02000000000000000000" pitchFamily="2" charset="0"/>
              </a:rPr>
              <a:t>:</a:t>
            </a:r>
            <a:r>
              <a:rPr lang="el-GR" sz="1550" spc="-35" dirty="0">
                <a:latin typeface="Roboto" panose="02000000000000000000" pitchFamily="2" charset="0"/>
                <a:ea typeface="Roboto" panose="02000000000000000000" pitchFamily="2" charset="0"/>
                <a:cs typeface="Roboto" panose="02000000000000000000" pitchFamily="2" charset="0"/>
              </a:rPr>
              <a:t> Δεν υπάρχει δυνατότητα να  επεξεργαστείτε την αίτηση </a:t>
            </a:r>
            <a:r>
              <a:rPr lang="el-GR" sz="1550" spc="-35" dirty="0" err="1">
                <a:latin typeface="Roboto" panose="02000000000000000000" pitchFamily="2" charset="0"/>
                <a:ea typeface="Roboto" panose="02000000000000000000" pitchFamily="2" charset="0"/>
                <a:cs typeface="Roboto" panose="02000000000000000000" pitchFamily="2" charset="0"/>
              </a:rPr>
              <a:t>offline</a:t>
            </a:r>
            <a:r>
              <a:rPr lang="el-GR" sz="1550" spc="-35" dirty="0">
                <a:latin typeface="Roboto" panose="02000000000000000000" pitchFamily="2" charset="0"/>
                <a:ea typeface="Roboto" panose="02000000000000000000" pitchFamily="2" charset="0"/>
                <a:cs typeface="Roboto" panose="02000000000000000000" pitchFamily="2" charset="0"/>
              </a:rPr>
              <a:t>.</a:t>
            </a:r>
          </a:p>
          <a:p>
            <a:pPr marL="354965" marR="0" indent="-342900">
              <a:lnSpc>
                <a:spcPct val="100000"/>
              </a:lnSpc>
              <a:spcBef>
                <a:spcPts val="1895"/>
              </a:spcBef>
              <a:buFont typeface="Wingdings" panose="05000000000000000000" pitchFamily="2" charset="2"/>
              <a:buChar char="q"/>
              <a:tabLst>
                <a:tab pos="469265" algn="l"/>
                <a:tab pos="469900" algn="l"/>
              </a:tabLst>
              <a:defRPr/>
            </a:pPr>
            <a:r>
              <a:rPr lang="el-GR" sz="1550" b="1" spc="-35" dirty="0">
                <a:latin typeface="Roboto" panose="02000000000000000000" pitchFamily="2" charset="0"/>
                <a:ea typeface="Roboto" panose="02000000000000000000" pitchFamily="2" charset="0"/>
                <a:cs typeface="Roboto" panose="02000000000000000000" pitchFamily="2" charset="0"/>
              </a:rPr>
              <a:t>Εγκατάσταση του </a:t>
            </a:r>
            <a:r>
              <a:rPr lang="el-GR" sz="1550" b="1" spc="-35" dirty="0" err="1">
                <a:latin typeface="Roboto" panose="02000000000000000000" pitchFamily="2" charset="0"/>
                <a:ea typeface="Roboto" panose="02000000000000000000" pitchFamily="2" charset="0"/>
                <a:cs typeface="Roboto" panose="02000000000000000000" pitchFamily="2" charset="0"/>
              </a:rPr>
              <a:t>Adobe</a:t>
            </a:r>
            <a:r>
              <a:rPr lang="el-GR" sz="1550" b="1" spc="-35" dirty="0">
                <a:latin typeface="Roboto" panose="02000000000000000000" pitchFamily="2" charset="0"/>
                <a:ea typeface="Roboto" panose="02000000000000000000" pitchFamily="2" charset="0"/>
                <a:cs typeface="Roboto" panose="02000000000000000000" pitchFamily="2" charset="0"/>
              </a:rPr>
              <a:t> </a:t>
            </a:r>
            <a:r>
              <a:rPr lang="el-GR" sz="1550" b="1" spc="-35" dirty="0" err="1">
                <a:latin typeface="Roboto" panose="02000000000000000000" pitchFamily="2" charset="0"/>
                <a:ea typeface="Roboto" panose="02000000000000000000" pitchFamily="2" charset="0"/>
                <a:cs typeface="Roboto" panose="02000000000000000000" pitchFamily="2" charset="0"/>
              </a:rPr>
              <a:t>Reader</a:t>
            </a:r>
            <a:r>
              <a:rPr lang="el-GR" sz="1550" b="1" spc="-35" dirty="0">
                <a:latin typeface="Roboto" panose="02000000000000000000" pitchFamily="2" charset="0"/>
                <a:ea typeface="Roboto" panose="02000000000000000000" pitchFamily="2" charset="0"/>
                <a:cs typeface="Roboto" panose="02000000000000000000" pitchFamily="2" charset="0"/>
              </a:rPr>
              <a:t> </a:t>
            </a:r>
            <a:r>
              <a:rPr lang="el-GR" sz="1550" spc="-35" dirty="0">
                <a:latin typeface="Roboto" panose="02000000000000000000" pitchFamily="2" charset="0"/>
                <a:ea typeface="Roboto" panose="02000000000000000000" pitchFamily="2" charset="0"/>
                <a:cs typeface="Roboto" panose="02000000000000000000" pitchFamily="2" charset="0"/>
              </a:rPr>
              <a:t>στη συσκευή σας.</a:t>
            </a:r>
          </a:p>
          <a:p>
            <a:pPr marL="354965" marR="0" indent="-342900">
              <a:lnSpc>
                <a:spcPct val="100000"/>
              </a:lnSpc>
              <a:spcBef>
                <a:spcPts val="1910"/>
              </a:spcBef>
              <a:buFont typeface="Wingdings" panose="05000000000000000000" pitchFamily="2" charset="2"/>
              <a:buChar char="q"/>
              <a:tabLst>
                <a:tab pos="469265" algn="l"/>
                <a:tab pos="469900" algn="l"/>
              </a:tabLst>
              <a:defRPr/>
            </a:pPr>
            <a:r>
              <a:rPr lang="el-GR" sz="1550" b="1" spc="-35" dirty="0">
                <a:solidFill>
                  <a:srgbClr val="FF0000"/>
                </a:solidFill>
                <a:latin typeface="Roboto" panose="02000000000000000000" pitchFamily="2" charset="0"/>
                <a:ea typeface="Roboto" panose="02000000000000000000" pitchFamily="2" charset="0"/>
                <a:cs typeface="Roboto" panose="02000000000000000000" pitchFamily="2" charset="0"/>
              </a:rPr>
              <a:t>Δεν υποβάλλεται εκτυπωμένη αίτηση στο ΙΔΕΠ!</a:t>
            </a:r>
          </a:p>
        </p:txBody>
      </p:sp>
      <p:sp>
        <p:nvSpPr>
          <p:cNvPr id="5" name="object 4">
            <a:extLst>
              <a:ext uri="{FF2B5EF4-FFF2-40B4-BE49-F238E27FC236}">
                <a16:creationId xmlns:a16="http://schemas.microsoft.com/office/drawing/2014/main" id="{F113F954-B3DB-396F-0CCE-DC795BF93B9D}"/>
              </a:ext>
            </a:extLst>
          </p:cNvPr>
          <p:cNvSpPr txBox="1"/>
          <p:nvPr/>
        </p:nvSpPr>
        <p:spPr>
          <a:xfrm>
            <a:off x="5322816" y="1524000"/>
            <a:ext cx="6259584" cy="4866076"/>
          </a:xfrm>
          <a:prstGeom prst="rect">
            <a:avLst/>
          </a:prstGeom>
        </p:spPr>
        <p:txBody>
          <a:bodyPr vert="horz" wrap="square" lIns="0" tIns="13335" rIns="0" bIns="0" rtlCol="0">
            <a:spAutoFit/>
          </a:bodyPr>
          <a:lstStyle/>
          <a:p>
            <a:pPr marL="12700" marR="6350" lvl="0" indent="0" fontAlgn="auto">
              <a:lnSpc>
                <a:spcPct val="99800"/>
              </a:lnSpc>
              <a:spcBef>
                <a:spcPts val="105"/>
              </a:spcBef>
              <a:spcAft>
                <a:spcPts val="0"/>
              </a:spcAft>
              <a:buClrTx/>
              <a:buSzTx/>
              <a:buFontTx/>
              <a:buNone/>
              <a:tabLst>
                <a:tab pos="469265" algn="l"/>
                <a:tab pos="469900" algn="l"/>
              </a:tabLst>
              <a:defRPr/>
            </a:pPr>
            <a:endParaRPr lang="en-US" sz="1550" spc="-35" dirty="0">
              <a:solidFill>
                <a:srgbClr val="404040"/>
              </a:solidFill>
              <a:latin typeface="Roboto" panose="02000000000000000000" pitchFamily="2" charset="0"/>
              <a:ea typeface="Roboto" panose="02000000000000000000" pitchFamily="2" charset="0"/>
              <a:cs typeface="Roboto" panose="02000000000000000000" pitchFamily="2" charset="0"/>
            </a:endParaRPr>
          </a:p>
          <a:p>
            <a:pPr marL="12700" marR="6350" lvl="0" indent="0" fontAlgn="auto">
              <a:lnSpc>
                <a:spcPct val="99800"/>
              </a:lnSpc>
              <a:spcBef>
                <a:spcPts val="105"/>
              </a:spcBef>
              <a:spcAft>
                <a:spcPts val="0"/>
              </a:spcAft>
              <a:buClrTx/>
              <a:buSzTx/>
              <a:buFontTx/>
              <a:buNone/>
              <a:tabLst>
                <a:tab pos="469265" algn="l"/>
                <a:tab pos="469900" algn="l"/>
              </a:tabLst>
              <a:defRPr/>
            </a:pPr>
            <a:r>
              <a:rPr lang="el-GR" sz="1550" b="1" u="sng" spc="-35" dirty="0">
                <a:solidFill>
                  <a:srgbClr val="FF0000"/>
                </a:solidFill>
                <a:latin typeface="Roboto" panose="02000000000000000000" pitchFamily="2" charset="0"/>
                <a:ea typeface="Roboto" panose="02000000000000000000" pitchFamily="2" charset="0"/>
                <a:cs typeface="Roboto" panose="02000000000000000000" pitchFamily="2" charset="0"/>
              </a:rPr>
              <a:t>ΥΠΟΒΟΛΗ ΑΙΤΗΣΗΣ ΕΚΤΟΣ ΠΡΟΣΘΕΣΜΙΑΣ</a:t>
            </a:r>
            <a:r>
              <a:rPr lang="en-US" sz="1550" b="1" u="sng" spc="-3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l-GR" sz="1550" b="1" u="sng" spc="-3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700" marR="6350" lvl="0" indent="0" fontAlgn="auto">
              <a:lnSpc>
                <a:spcPct val="99800"/>
              </a:lnSpc>
              <a:spcBef>
                <a:spcPts val="105"/>
              </a:spcBef>
              <a:spcAft>
                <a:spcPts val="0"/>
              </a:spcAft>
              <a:buClrTx/>
              <a:buSzTx/>
              <a:buFontTx/>
              <a:buNone/>
              <a:tabLst>
                <a:tab pos="469265" algn="l"/>
                <a:tab pos="469900" algn="l"/>
              </a:tabLst>
              <a:defRPr/>
            </a:pPr>
            <a:r>
              <a:rPr sz="1550" b="1" spc="-35" dirty="0">
                <a:latin typeface="Roboto" panose="02000000000000000000" pitchFamily="2" charset="0"/>
                <a:ea typeface="Roboto" panose="02000000000000000000" pitchFamily="2" charset="0"/>
                <a:cs typeface="Roboto" panose="02000000000000000000" pitchFamily="2" charset="0"/>
              </a:rPr>
              <a:t>ΜΟΝΟ</a:t>
            </a:r>
            <a:r>
              <a:rPr sz="1550" spc="-35" dirty="0">
                <a:latin typeface="Roboto" panose="02000000000000000000" pitchFamily="2" charset="0"/>
                <a:ea typeface="Roboto" panose="02000000000000000000" pitchFamily="2" charset="0"/>
                <a:cs typeface="Roboto" panose="02000000000000000000" pitchFamily="2" charset="0"/>
              </a:rPr>
              <a:t> αν μπορεί να αποδειχθεί ότι προσπαθήσατε να υποβάλετε την  αίτηση </a:t>
            </a:r>
            <a:r>
              <a:rPr lang="el-GR" sz="1550" b="1" u="sng" spc="-35" dirty="0">
                <a:latin typeface="Roboto" panose="02000000000000000000" pitchFamily="2" charset="0"/>
                <a:ea typeface="Roboto" panose="02000000000000000000" pitchFamily="2" charset="0"/>
                <a:cs typeface="Roboto" panose="02000000000000000000" pitchFamily="2" charset="0"/>
              </a:rPr>
              <a:t>ΠΡΙΝ </a:t>
            </a:r>
            <a:r>
              <a:rPr sz="1550" b="1" u="sng" spc="-35" dirty="0" err="1">
                <a:latin typeface="Roboto" panose="02000000000000000000" pitchFamily="2" charset="0"/>
                <a:ea typeface="Roboto" panose="02000000000000000000" pitchFamily="2" charset="0"/>
                <a:cs typeface="Roboto" panose="02000000000000000000" pitchFamily="2" charset="0"/>
              </a:rPr>
              <a:t>την</a:t>
            </a:r>
            <a:r>
              <a:rPr sz="1550" b="1" u="sng" spc="-35" dirty="0">
                <a:latin typeface="Roboto" panose="02000000000000000000" pitchFamily="2" charset="0"/>
                <a:ea typeface="Roboto" panose="02000000000000000000" pitchFamily="2" charset="0"/>
                <a:cs typeface="Roboto" panose="02000000000000000000" pitchFamily="2" charset="0"/>
              </a:rPr>
              <a:t> προθεσμία και δεν ήταν εφικτό για τεχνικούς λόγους</a:t>
            </a:r>
            <a:r>
              <a:rPr lang="el-GR" sz="1550" u="sng" spc="-35" dirty="0">
                <a:latin typeface="Roboto" panose="02000000000000000000" pitchFamily="2" charset="0"/>
                <a:ea typeface="Roboto" panose="02000000000000000000" pitchFamily="2" charset="0"/>
                <a:cs typeface="Roboto" panose="02000000000000000000" pitchFamily="2" charset="0"/>
              </a:rPr>
              <a:t>, </a:t>
            </a:r>
            <a:r>
              <a:rPr sz="1550" spc="-35" dirty="0" err="1">
                <a:latin typeface="Roboto" panose="02000000000000000000" pitchFamily="2" charset="0"/>
                <a:ea typeface="Roboto" panose="02000000000000000000" pitchFamily="2" charset="0"/>
                <a:cs typeface="Roboto" panose="02000000000000000000" pitchFamily="2" charset="0"/>
              </a:rPr>
              <a:t>ενώ</a:t>
            </a:r>
            <a:r>
              <a:rPr sz="1550" spc="-35" dirty="0">
                <a:latin typeface="Roboto" panose="02000000000000000000" pitchFamily="2" charset="0"/>
                <a:ea typeface="Roboto" panose="02000000000000000000" pitchFamily="2" charset="0"/>
                <a:cs typeface="Roboto" panose="02000000000000000000" pitchFamily="2" charset="0"/>
              </a:rPr>
              <a:t>  πληρούνται οι πιο κάτω προϋποθέσεις:</a:t>
            </a:r>
          </a:p>
          <a:p>
            <a:pPr marL="354965" marR="5080" lvl="0" indent="-342900" fontAlgn="auto">
              <a:spcBef>
                <a:spcPts val="110"/>
              </a:spcBef>
              <a:spcAft>
                <a:spcPts val="0"/>
              </a:spcAft>
              <a:buClrTx/>
              <a:buSzTx/>
              <a:buFont typeface="Wingdings" panose="05000000000000000000" pitchFamily="2" charset="2"/>
              <a:buChar char="q"/>
              <a:tabLst>
                <a:tab pos="469265" algn="l"/>
                <a:tab pos="469900" algn="l"/>
              </a:tabLst>
              <a:defRPr/>
            </a:pPr>
            <a:endParaRPr lang="en-US" sz="1550" spc="-35" dirty="0">
              <a:latin typeface="Roboto" panose="02000000000000000000" pitchFamily="2" charset="0"/>
              <a:ea typeface="Roboto" panose="02000000000000000000" pitchFamily="2" charset="0"/>
              <a:cs typeface="Roboto" panose="02000000000000000000" pitchFamily="2" charset="0"/>
            </a:endParaRPr>
          </a:p>
          <a:p>
            <a:pPr marL="812165" marR="5080" lvl="1" indent="-342900">
              <a:spcBef>
                <a:spcPts val="110"/>
              </a:spcBef>
              <a:buFont typeface="Wingdings" panose="05000000000000000000" pitchFamily="2" charset="2"/>
              <a:buChar char="q"/>
              <a:tabLst>
                <a:tab pos="469265" algn="l"/>
                <a:tab pos="469900" algn="l"/>
              </a:tabLst>
              <a:defRPr/>
            </a:pPr>
            <a:r>
              <a:rPr sz="1550" spc="-35" dirty="0">
                <a:latin typeface="Roboto" panose="02000000000000000000" pitchFamily="2" charset="0"/>
                <a:ea typeface="Roboto" panose="02000000000000000000" pitchFamily="2" charset="0"/>
                <a:cs typeface="Roboto" panose="02000000000000000000" pitchFamily="2" charset="0"/>
              </a:rPr>
              <a:t>Η</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err="1">
                <a:latin typeface="Roboto" panose="02000000000000000000" pitchFamily="2" charset="0"/>
                <a:ea typeface="Roboto" panose="02000000000000000000" pitchFamily="2" charset="0"/>
                <a:cs typeface="Roboto" panose="02000000000000000000" pitchFamily="2" charset="0"/>
              </a:rPr>
              <a:t>ημερομηνί</a:t>
            </a:r>
            <a:r>
              <a:rPr sz="1550" spc="-35" dirty="0">
                <a:latin typeface="Roboto" panose="02000000000000000000" pitchFamily="2" charset="0"/>
                <a:ea typeface="Roboto" panose="02000000000000000000" pitchFamily="2" charset="0"/>
                <a:cs typeface="Roboto" panose="02000000000000000000" pitchFamily="2" charset="0"/>
              </a:rPr>
              <a:t>α</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και</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ώρα</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της</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τελευταίας</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απόπειρας</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υποβολής</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(ιστορικό</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υποβολής/</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history submission) είναι</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πριν από την</a:t>
            </a:r>
            <a:r>
              <a:rPr lang="en-US" sz="1550" spc="-35" dirty="0">
                <a:latin typeface="Roboto" panose="02000000000000000000" pitchFamily="2" charset="0"/>
                <a:ea typeface="Roboto" panose="02000000000000000000" pitchFamily="2" charset="0"/>
                <a:cs typeface="Roboto" panose="02000000000000000000" pitchFamily="2" charset="0"/>
              </a:rPr>
              <a:t> </a:t>
            </a:r>
            <a:r>
              <a:rPr sz="1550" spc="-35" dirty="0">
                <a:latin typeface="Roboto" panose="02000000000000000000" pitchFamily="2" charset="0"/>
                <a:ea typeface="Roboto" panose="02000000000000000000" pitchFamily="2" charset="0"/>
                <a:cs typeface="Roboto" panose="02000000000000000000" pitchFamily="2" charset="0"/>
              </a:rPr>
              <a:t>ισχύουσα προθεσμία</a:t>
            </a:r>
            <a:r>
              <a:rPr lang="en-US" sz="1550" spc="-35" dirty="0">
                <a:latin typeface="Roboto" panose="02000000000000000000" pitchFamily="2" charset="0"/>
                <a:ea typeface="Roboto" panose="02000000000000000000" pitchFamily="2" charset="0"/>
                <a:cs typeface="Roboto" panose="02000000000000000000" pitchFamily="2" charset="0"/>
              </a:rPr>
              <a:t>.</a:t>
            </a:r>
          </a:p>
          <a:p>
            <a:pPr marL="812165" marR="5080" lvl="1" indent="-342900">
              <a:spcBef>
                <a:spcPts val="110"/>
              </a:spcBef>
              <a:buFont typeface="Wingdings" panose="05000000000000000000" pitchFamily="2" charset="2"/>
              <a:buChar char="q"/>
              <a:tabLst>
                <a:tab pos="469265" algn="l"/>
                <a:tab pos="469900" algn="l"/>
              </a:tabLst>
              <a:defRPr/>
            </a:pPr>
            <a:endParaRPr lang="en-US" sz="1550" spc="-35" dirty="0">
              <a:latin typeface="Roboto" panose="02000000000000000000" pitchFamily="2" charset="0"/>
              <a:ea typeface="Roboto" panose="02000000000000000000" pitchFamily="2" charset="0"/>
              <a:cs typeface="Roboto" panose="02000000000000000000" pitchFamily="2" charset="0"/>
            </a:endParaRPr>
          </a:p>
          <a:p>
            <a:pPr marL="812165" marR="5080" lvl="1" indent="-342900">
              <a:spcBef>
                <a:spcPts val="110"/>
              </a:spcBef>
              <a:buFont typeface="Wingdings" panose="05000000000000000000" pitchFamily="2" charset="2"/>
              <a:buChar char="q"/>
              <a:tabLst>
                <a:tab pos="469265" algn="l"/>
                <a:tab pos="469900" algn="l"/>
              </a:tabLst>
              <a:defRPr/>
            </a:pPr>
            <a:r>
              <a:rPr sz="1550" spc="-35" dirty="0" err="1">
                <a:latin typeface="Roboto" panose="02000000000000000000" pitchFamily="2" charset="0"/>
                <a:ea typeface="Roboto" panose="02000000000000000000" pitchFamily="2" charset="0"/>
                <a:cs typeface="Roboto" panose="02000000000000000000" pitchFamily="2" charset="0"/>
              </a:rPr>
              <a:t>Έχετε</a:t>
            </a:r>
            <a:r>
              <a:rPr sz="1550" spc="-35" dirty="0">
                <a:latin typeface="Roboto" panose="02000000000000000000" pitchFamily="2" charset="0"/>
                <a:ea typeface="Roboto" panose="02000000000000000000" pitchFamily="2" charset="0"/>
                <a:cs typeface="Roboto" panose="02000000000000000000" pitchFamily="2" charset="0"/>
              </a:rPr>
              <a:t> ενημερώσει </a:t>
            </a:r>
            <a:r>
              <a:rPr sz="1550" spc="-35" dirty="0" err="1">
                <a:latin typeface="Roboto" panose="02000000000000000000" pitchFamily="2" charset="0"/>
                <a:ea typeface="Roboto" panose="02000000000000000000" pitchFamily="2" charset="0"/>
                <a:cs typeface="Roboto" panose="02000000000000000000" pitchFamily="2" charset="0"/>
              </a:rPr>
              <a:t>το</a:t>
            </a:r>
            <a:r>
              <a:rPr sz="1550" spc="-35" dirty="0">
                <a:latin typeface="Roboto" panose="02000000000000000000" pitchFamily="2" charset="0"/>
                <a:ea typeface="Roboto" panose="02000000000000000000" pitchFamily="2" charset="0"/>
                <a:cs typeface="Roboto" panose="02000000000000000000" pitchFamily="2" charset="0"/>
              </a:rPr>
              <a:t> ΙΔΕΠ</a:t>
            </a:r>
            <a:r>
              <a:rPr lang="en-GB" sz="1550" spc="-35" dirty="0">
                <a:latin typeface="Roboto" panose="02000000000000000000" pitchFamily="2" charset="0"/>
                <a:ea typeface="Roboto" panose="02000000000000000000" pitchFamily="2" charset="0"/>
                <a:cs typeface="Roboto" panose="02000000000000000000" pitchFamily="2" charset="0"/>
              </a:rPr>
              <a:t> </a:t>
            </a:r>
            <a:r>
              <a:rPr sz="1550" b="1" u="sng" spc="-35" dirty="0" err="1">
                <a:latin typeface="Roboto" panose="02000000000000000000" pitchFamily="2" charset="0"/>
                <a:ea typeface="Roboto" panose="02000000000000000000" pitchFamily="2" charset="0"/>
                <a:cs typeface="Roboto" panose="02000000000000000000" pitchFamily="2" charset="0"/>
              </a:rPr>
              <a:t>εντός</a:t>
            </a:r>
            <a:r>
              <a:rPr sz="1550" b="1" u="sng" spc="-35" dirty="0">
                <a:latin typeface="Roboto" panose="02000000000000000000" pitchFamily="2" charset="0"/>
                <a:ea typeface="Roboto" panose="02000000000000000000" pitchFamily="2" charset="0"/>
                <a:cs typeface="Roboto" panose="02000000000000000000" pitchFamily="2" charset="0"/>
              </a:rPr>
              <a:t> 2</a:t>
            </a:r>
            <a:r>
              <a:rPr lang="el-GR" sz="1550" b="1" u="sng" spc="-35" dirty="0">
                <a:latin typeface="Roboto" panose="02000000000000000000" pitchFamily="2" charset="0"/>
                <a:ea typeface="Roboto" panose="02000000000000000000" pitchFamily="2" charset="0"/>
                <a:cs typeface="Roboto" panose="02000000000000000000" pitchFamily="2" charset="0"/>
              </a:rPr>
              <a:t>4</a:t>
            </a:r>
            <a:r>
              <a:rPr sz="1550" b="1" u="sng" spc="-35" dirty="0">
                <a:latin typeface="Roboto" panose="02000000000000000000" pitchFamily="2" charset="0"/>
                <a:ea typeface="Roboto" panose="02000000000000000000" pitchFamily="2" charset="0"/>
                <a:cs typeface="Roboto" panose="02000000000000000000" pitchFamily="2" charset="0"/>
              </a:rPr>
              <a:t> ωρών μετά </a:t>
            </a:r>
            <a:r>
              <a:rPr sz="1550" b="1" u="sng" spc="-35" dirty="0" err="1">
                <a:latin typeface="Roboto" panose="02000000000000000000" pitchFamily="2" charset="0"/>
                <a:ea typeface="Roboto" panose="02000000000000000000" pitchFamily="2" charset="0"/>
                <a:cs typeface="Roboto" panose="02000000000000000000" pitchFamily="2" charset="0"/>
              </a:rPr>
              <a:t>την</a:t>
            </a:r>
            <a:r>
              <a:rPr sz="1550" b="1" u="sng" spc="-35" dirty="0">
                <a:latin typeface="Roboto" panose="02000000000000000000" pitchFamily="2" charset="0"/>
                <a:ea typeface="Roboto" panose="02000000000000000000" pitchFamily="2" charset="0"/>
                <a:cs typeface="Roboto" panose="02000000000000000000" pitchFamily="2" charset="0"/>
              </a:rPr>
              <a:t> π</a:t>
            </a:r>
            <a:r>
              <a:rPr sz="1550" b="1" u="sng" spc="-35" dirty="0" err="1">
                <a:latin typeface="Roboto" panose="02000000000000000000" pitchFamily="2" charset="0"/>
                <a:ea typeface="Roboto" panose="02000000000000000000" pitchFamily="2" charset="0"/>
                <a:cs typeface="Roboto" panose="02000000000000000000" pitchFamily="2" charset="0"/>
              </a:rPr>
              <a:t>ροθεσμί</a:t>
            </a:r>
            <a:r>
              <a:rPr sz="1550" b="1" u="sng" spc="-35" dirty="0">
                <a:latin typeface="Roboto" panose="02000000000000000000" pitchFamily="2" charset="0"/>
                <a:ea typeface="Roboto" panose="02000000000000000000" pitchFamily="2" charset="0"/>
                <a:cs typeface="Roboto" panose="02000000000000000000" pitchFamily="2" charset="0"/>
              </a:rPr>
              <a:t>α</a:t>
            </a:r>
            <a:r>
              <a:rPr lang="en-US" sz="1550" b="1" u="sng" spc="-35" dirty="0">
                <a:latin typeface="Roboto" panose="02000000000000000000" pitchFamily="2" charset="0"/>
                <a:ea typeface="Roboto" panose="02000000000000000000" pitchFamily="2" charset="0"/>
                <a:cs typeface="Roboto" panose="02000000000000000000" pitchFamily="2" charset="0"/>
              </a:rPr>
              <a:t> </a:t>
            </a:r>
            <a:r>
              <a:rPr lang="el-GR" sz="1550" b="1" u="sng" spc="-35" dirty="0">
                <a:latin typeface="Roboto" panose="02000000000000000000" pitchFamily="2" charset="0"/>
                <a:ea typeface="Roboto" panose="02000000000000000000" pitchFamily="2" charset="0"/>
                <a:cs typeface="Roboto" panose="02000000000000000000" pitchFamily="2" charset="0"/>
              </a:rPr>
              <a:t> </a:t>
            </a:r>
            <a:r>
              <a:rPr lang="el-GR" sz="1550" spc="-35" dirty="0">
                <a:latin typeface="Roboto" panose="02000000000000000000" pitchFamily="2" charset="0"/>
                <a:ea typeface="Roboto" panose="02000000000000000000" pitchFamily="2" charset="0"/>
                <a:cs typeface="Roboto" panose="02000000000000000000" pitchFamily="2" charset="0"/>
              </a:rPr>
              <a:t>και έχετε</a:t>
            </a:r>
            <a:r>
              <a:rPr sz="1550" spc="-35" dirty="0">
                <a:latin typeface="Roboto" panose="02000000000000000000" pitchFamily="2" charset="0"/>
                <a:ea typeface="Roboto" panose="02000000000000000000" pitchFamily="2" charset="0"/>
                <a:cs typeface="Roboto" panose="02000000000000000000" pitchFamily="2" charset="0"/>
              </a:rPr>
              <a:t> απ</a:t>
            </a:r>
            <a:r>
              <a:rPr sz="1550" spc="-35" dirty="0" err="1">
                <a:latin typeface="Roboto" panose="02000000000000000000" pitchFamily="2" charset="0"/>
                <a:ea typeface="Roboto" panose="02000000000000000000" pitchFamily="2" charset="0"/>
                <a:cs typeface="Roboto" panose="02000000000000000000" pitchFamily="2" charset="0"/>
              </a:rPr>
              <a:t>οστείλει</a:t>
            </a:r>
            <a:r>
              <a:rPr sz="1550" spc="-35" dirty="0">
                <a:latin typeface="Roboto" panose="02000000000000000000" pitchFamily="2" charset="0"/>
                <a:ea typeface="Roboto" panose="02000000000000000000" pitchFamily="2" charset="0"/>
                <a:cs typeface="Roboto" panose="02000000000000000000" pitchFamily="2" charset="0"/>
              </a:rPr>
              <a:t> </a:t>
            </a:r>
            <a:r>
              <a:rPr sz="1550" spc="-35" dirty="0" err="1">
                <a:latin typeface="Roboto" panose="02000000000000000000" pitchFamily="2" charset="0"/>
                <a:ea typeface="Roboto" panose="02000000000000000000" pitchFamily="2" charset="0"/>
                <a:cs typeface="Roboto" panose="02000000000000000000" pitchFamily="2" charset="0"/>
              </a:rPr>
              <a:t>μέσω</a:t>
            </a:r>
            <a:r>
              <a:rPr sz="1550" spc="-35" dirty="0">
                <a:latin typeface="Roboto" panose="02000000000000000000" pitchFamily="2" charset="0"/>
                <a:ea typeface="Roboto" panose="02000000000000000000" pitchFamily="2" charset="0"/>
                <a:cs typeface="Roboto" panose="02000000000000000000" pitchFamily="2" charset="0"/>
              </a:rPr>
              <a:t> email την αίτησή  χωρίς τροποποιήσεις μετά την απόπειρα υποβολής (σε pdf)</a:t>
            </a:r>
            <a:r>
              <a:rPr lang="el-GR" sz="1550" spc="-35" dirty="0">
                <a:latin typeface="Roboto" panose="02000000000000000000" pitchFamily="2" charset="0"/>
                <a:ea typeface="Roboto" panose="02000000000000000000" pitchFamily="2" charset="0"/>
                <a:cs typeface="Roboto" panose="02000000000000000000" pitchFamily="2" charset="0"/>
              </a:rPr>
              <a:t> εντός του πιο πάνω χρονικού πλαισίου.</a:t>
            </a:r>
            <a:endParaRPr sz="1550" spc="-35" dirty="0">
              <a:latin typeface="Roboto" panose="02000000000000000000" pitchFamily="2" charset="0"/>
              <a:ea typeface="Roboto" panose="02000000000000000000" pitchFamily="2" charset="0"/>
              <a:cs typeface="Roboto" panose="02000000000000000000" pitchFamily="2" charset="0"/>
            </a:endParaRPr>
          </a:p>
          <a:p>
            <a:pPr marL="355600" marR="5080" lvl="0" indent="-343535" fontAlgn="auto">
              <a:lnSpc>
                <a:spcPct val="100000"/>
              </a:lnSpc>
              <a:spcBef>
                <a:spcPts val="1895"/>
              </a:spcBef>
              <a:spcAft>
                <a:spcPts val="0"/>
              </a:spcAft>
              <a:buClrTx/>
              <a:buSzTx/>
              <a:buFont typeface="Wingdings"/>
              <a:buChar char=""/>
              <a:tabLst>
                <a:tab pos="469265" algn="l"/>
                <a:tab pos="469900" algn="l"/>
              </a:tabLst>
              <a:defRPr/>
            </a:pPr>
            <a:r>
              <a:rPr sz="1550" spc="-35" dirty="0">
                <a:latin typeface="Roboto" panose="02000000000000000000" pitchFamily="2" charset="0"/>
                <a:ea typeface="Roboto" panose="02000000000000000000" pitchFamily="2" charset="0"/>
                <a:cs typeface="Roboto" panose="02000000000000000000" pitchFamily="2" charset="0"/>
              </a:rPr>
              <a:t>Το ΙΔΕΠ θα αποφασίσει </a:t>
            </a:r>
            <a:r>
              <a:rPr sz="1550" u="sng" spc="-35" dirty="0">
                <a:solidFill>
                  <a:srgbClr val="FF0000"/>
                </a:solidFill>
                <a:latin typeface="Roboto" panose="02000000000000000000" pitchFamily="2" charset="0"/>
                <a:ea typeface="Roboto" panose="02000000000000000000" pitchFamily="2" charset="0"/>
                <a:cs typeface="Roboto" panose="02000000000000000000" pitchFamily="2" charset="0"/>
              </a:rPr>
              <a:t>εάν μπορεί να δεχτεί την αίτηση </a:t>
            </a:r>
            <a:r>
              <a:rPr sz="1550" spc="-35" dirty="0">
                <a:latin typeface="Roboto" panose="02000000000000000000" pitchFamily="2" charset="0"/>
                <a:ea typeface="Roboto" panose="02000000000000000000" pitchFamily="2" charset="0"/>
                <a:cs typeface="Roboto" panose="02000000000000000000" pitchFamily="2" charset="0"/>
              </a:rPr>
              <a:t>και ενδεχομένως να την  ανοίξει εκ νέου για υποβολή ή για επεξεργασία. Η ΕΥ θα </a:t>
            </a:r>
            <a:r>
              <a:rPr sz="1550" spc="-35" dirty="0" err="1">
                <a:latin typeface="Roboto" panose="02000000000000000000" pitchFamily="2" charset="0"/>
                <a:ea typeface="Roboto" panose="02000000000000000000" pitchFamily="2" charset="0"/>
                <a:cs typeface="Roboto" panose="02000000000000000000" pitchFamily="2" charset="0"/>
              </a:rPr>
              <a:t>ενημερώσει</a:t>
            </a:r>
            <a:r>
              <a:rPr sz="1550" spc="-35" dirty="0">
                <a:latin typeface="Roboto" panose="02000000000000000000" pitchFamily="2" charset="0"/>
                <a:ea typeface="Roboto" panose="02000000000000000000" pitchFamily="2" charset="0"/>
                <a:cs typeface="Roboto" panose="02000000000000000000" pitchFamily="2" charset="0"/>
              </a:rPr>
              <a:t> </a:t>
            </a:r>
            <a:r>
              <a:rPr sz="1550" spc="-35" dirty="0" err="1">
                <a:latin typeface="Roboto" panose="02000000000000000000" pitchFamily="2" charset="0"/>
                <a:ea typeface="Roboto" panose="02000000000000000000" pitchFamily="2" charset="0"/>
                <a:cs typeface="Roboto" panose="02000000000000000000" pitchFamily="2" charset="0"/>
              </a:rPr>
              <a:t>τον</a:t>
            </a:r>
            <a:r>
              <a:rPr sz="1550" spc="-35" dirty="0">
                <a:latin typeface="Roboto" panose="02000000000000000000" pitchFamily="2" charset="0"/>
                <a:ea typeface="Roboto" panose="02000000000000000000" pitchFamily="2" charset="0"/>
                <a:cs typeface="Roboto" panose="02000000000000000000" pitchFamily="2" charset="0"/>
              </a:rPr>
              <a:t> οργανισμό για τη νέα καταληκτική ημερομηνία και οι διαθέσιμες ημέρες θα  φαίνονται από το tab “My applications”</a:t>
            </a:r>
            <a:r>
              <a:rPr lang="el-GR" sz="1550" spc="-35" dirty="0">
                <a:latin typeface="Roboto" panose="02000000000000000000" pitchFamily="2" charset="0"/>
                <a:ea typeface="Roboto" panose="02000000000000000000" pitchFamily="2" charset="0"/>
                <a:cs typeface="Roboto" panose="02000000000000000000" pitchFamily="2" charset="0"/>
              </a:rPr>
              <a:t>.</a:t>
            </a:r>
            <a:endParaRPr sz="1550" spc="-35"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40737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8A89A-B3D4-C4D0-2817-FF2015C078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319D8F8-8827-2514-E4F1-818D98587D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510BD54-8D6A-4501-601B-3E04EEF57FFB}"/>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l-GR"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
        <p:nvSpPr>
          <p:cNvPr id="6" name="TextBox 5">
            <a:extLst>
              <a:ext uri="{FF2B5EF4-FFF2-40B4-BE49-F238E27FC236}">
                <a16:creationId xmlns:a16="http://schemas.microsoft.com/office/drawing/2014/main" id="{B54289BA-C93C-B72E-1E64-56D09C7E623B}"/>
              </a:ext>
            </a:extLst>
          </p:cNvPr>
          <p:cNvSpPr txBox="1"/>
          <p:nvPr/>
        </p:nvSpPr>
        <p:spPr>
          <a:xfrm>
            <a:off x="2595946" y="1634950"/>
            <a:ext cx="7000108" cy="2660825"/>
          </a:xfrm>
          <a:prstGeom prst="rect">
            <a:avLst/>
          </a:prstGeom>
          <a:solidFill>
            <a:srgbClr val="F68B32"/>
          </a:solid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lang="el-GR" sz="3600" b="1" dirty="0">
                <a:solidFill>
                  <a:prstClr val="white"/>
                </a:solidFill>
                <a:latin typeface="Roboto" panose="02000000000000000000" pitchFamily="2" charset="0"/>
                <a:ea typeface="Roboto" panose="02000000000000000000" pitchFamily="2" charset="0"/>
              </a:rPr>
              <a:t>6</a:t>
            </a:r>
            <a:r>
              <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Περισσότερες Πληροφορίες &amp; </a:t>
            </a:r>
            <a:r>
              <a:rPr kumimoji="0" lang="el-GR" sz="36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Επικοινων</a:t>
            </a:r>
            <a:r>
              <a:rPr lang="el-GR" sz="3600" b="1" dirty="0">
                <a:solidFill>
                  <a:prstClr val="white"/>
                </a:solidFill>
                <a:latin typeface="Roboto" panose="02000000000000000000" pitchFamily="2" charset="0"/>
                <a:ea typeface="Roboto" panose="02000000000000000000" pitchFamily="2" charset="0"/>
              </a:rPr>
              <a:t>ία</a:t>
            </a:r>
            <a:endParaRPr kumimoji="0" lang="el-GR" sz="3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8418404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7BF4-B1AE-B4AD-E85B-8A05CE687AD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48854C89-A8E1-333E-6FA4-389701CB2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B8E25F0-AD61-F44F-FBFC-A49143F8A1C0}"/>
              </a:ext>
            </a:extLst>
          </p:cNvPr>
          <p:cNvSpPr>
            <a:spLocks noGrp="1"/>
          </p:cNvSpPr>
          <p:nvPr>
            <p:ph type="title"/>
          </p:nvPr>
        </p:nvSpPr>
        <p:spPr>
          <a:xfrm>
            <a:off x="943454" y="1045367"/>
            <a:ext cx="6143146" cy="736958"/>
          </a:xfrm>
        </p:spPr>
        <p:txBody>
          <a:bodyPr>
            <a:noAutofit/>
          </a:bodyPr>
          <a:lstStyle/>
          <a:p>
            <a:r>
              <a:rPr lang="el-GR" sz="2600" b="1" dirty="0">
                <a:latin typeface="Roboto" panose="02000000000000000000" pitchFamily="2" charset="0"/>
                <a:ea typeface="Roboto" panose="02000000000000000000" pitchFamily="2" charset="0"/>
              </a:rPr>
              <a:t>Πώς μπορεί ένα ΑΕΙ να</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συμμετάσχει?</a:t>
            </a:r>
            <a:endParaRPr lang="en-CY" sz="2600" b="1" dirty="0">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FEDB7994-CF7F-F6F3-5FEC-208E1E3203E3}"/>
              </a:ext>
            </a:extLst>
          </p:cNvPr>
          <p:cNvPicPr>
            <a:picLocks noChangeAspect="1"/>
          </p:cNvPicPr>
          <p:nvPr/>
        </p:nvPicPr>
        <p:blipFill>
          <a:blip r:embed="rId4">
            <a:extLst>
              <a:ext uri="{28A0092B-C50C-407E-A947-70E740481C1C}">
                <a14:useLocalDpi xmlns:a14="http://schemas.microsoft.com/office/drawing/2010/main" val="0"/>
              </a:ext>
            </a:extLst>
          </a:blip>
          <a:srcRect l="1968" r="3683" b="21566"/>
          <a:stretch>
            <a:fillRect/>
          </a:stretch>
        </p:blipFill>
        <p:spPr>
          <a:xfrm>
            <a:off x="1066800" y="1052294"/>
            <a:ext cx="8153400" cy="4517233"/>
          </a:xfrm>
          <a:prstGeom prst="rect">
            <a:avLst/>
          </a:prstGeom>
        </p:spPr>
      </p:pic>
      <p:sp>
        <p:nvSpPr>
          <p:cNvPr id="8" name="TextBox 7">
            <a:extLst>
              <a:ext uri="{FF2B5EF4-FFF2-40B4-BE49-F238E27FC236}">
                <a16:creationId xmlns:a16="http://schemas.microsoft.com/office/drawing/2014/main" id="{3606CACB-0A62-9DA9-0027-AE3724A088BF}"/>
              </a:ext>
            </a:extLst>
          </p:cNvPr>
          <p:cNvSpPr txBox="1"/>
          <p:nvPr/>
        </p:nvSpPr>
        <p:spPr>
          <a:xfrm>
            <a:off x="9382341" y="2295247"/>
            <a:ext cx="2647517" cy="2031325"/>
          </a:xfrm>
          <a:prstGeom prst="rect">
            <a:avLst/>
          </a:prstGeom>
          <a:noFill/>
        </p:spPr>
        <p:txBody>
          <a:bodyPr wrap="square">
            <a:spAutoFit/>
          </a:bodyPr>
          <a:lstStyle/>
          <a:p>
            <a:r>
              <a:rPr lang="el-GR" dirty="0"/>
              <a:t>Για περισσότερες πληροφορίες σχετικά με τις Αιτήσεις για την ΚΑ130/131 &amp; ΚΑ171 θα βρείτε στη σελίδα μας</a:t>
            </a:r>
            <a:r>
              <a:rPr lang="en-US" dirty="0"/>
              <a:t>:</a:t>
            </a:r>
            <a:r>
              <a:rPr lang="el-GR" dirty="0"/>
              <a:t> </a:t>
            </a:r>
          </a:p>
          <a:p>
            <a:r>
              <a:rPr lang="el-GR" dirty="0">
                <a:hlinkClick r:id="rId5"/>
              </a:rPr>
              <a:t>Αιτήσεις - Τριτοβάθμια Εκπαίδευση – </a:t>
            </a:r>
            <a:r>
              <a:rPr lang="en-US" dirty="0">
                <a:hlinkClick r:id="rId5"/>
              </a:rPr>
              <a:t>Erasmus+</a:t>
            </a:r>
            <a:endParaRPr lang="en-US" dirty="0"/>
          </a:p>
        </p:txBody>
      </p:sp>
    </p:spTree>
    <p:extLst>
      <p:ext uri="{BB962C8B-B14F-4D97-AF65-F5344CB8AC3E}">
        <p14:creationId xmlns:p14="http://schemas.microsoft.com/office/powerpoint/2010/main" val="5024703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3004-C630-6B3B-E13F-CAAB612054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14C673-26DD-B6FC-0A0A-9DDB280E04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4EF79E2-5972-224D-1AA5-5CFD97BE65A8}"/>
              </a:ext>
            </a:extLst>
          </p:cNvPr>
          <p:cNvSpPr txBox="1">
            <a:spLocks/>
          </p:cNvSpPr>
          <p:nvPr/>
        </p:nvSpPr>
        <p:spPr>
          <a:xfrm>
            <a:off x="-604303" y="118212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Επικοινωνία</a:t>
            </a:r>
            <a:r>
              <a:rPr kumimoji="0" lang="en-US"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graphicFrame>
        <p:nvGraphicFramePr>
          <p:cNvPr id="2" name="Diagram 1">
            <a:extLst>
              <a:ext uri="{FF2B5EF4-FFF2-40B4-BE49-F238E27FC236}">
                <a16:creationId xmlns:a16="http://schemas.microsoft.com/office/drawing/2014/main" id="{A8B5CF66-D3C7-B5AC-2528-F144EFE05331}"/>
              </a:ext>
            </a:extLst>
          </p:cNvPr>
          <p:cNvGraphicFramePr/>
          <p:nvPr>
            <p:extLst>
              <p:ext uri="{D42A27DB-BD31-4B8C-83A1-F6EECF244321}">
                <p14:modId xmlns:p14="http://schemas.microsoft.com/office/powerpoint/2010/main" val="2932058735"/>
              </p:ext>
            </p:extLst>
          </p:nvPr>
        </p:nvGraphicFramePr>
        <p:xfrm>
          <a:off x="2286426" y="10380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35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A3F22-4C0B-FD9F-8738-AC14721E04E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A2D054A-A7C8-9598-2BFA-25329FB591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20057BF-79E5-EE29-F498-82FE1642940E}"/>
              </a:ext>
            </a:extLst>
          </p:cNvPr>
          <p:cNvSpPr txBox="1">
            <a:spLocks/>
          </p:cNvSpPr>
          <p:nvPr/>
        </p:nvSpPr>
        <p:spPr>
          <a:xfrm>
            <a:off x="637730" y="161861"/>
            <a:ext cx="11124348" cy="1325563"/>
          </a:xfrm>
          <a:prstGeom prst="rect">
            <a:avLst/>
          </a:prstGeom>
        </p:spPr>
        <p:txBody>
          <a:bodyPr>
            <a:noAutofit/>
          </a:bodyPr>
          <a:lstStyle>
            <a:lvl1pPr>
              <a:defRPr>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j-cs"/>
              </a:rPr>
              <a:t>Συμμετέχουσες Χώρες στην Διεθνή Κινητικότητα </a:t>
            </a:r>
            <a:r>
              <a:rPr lang="el-GR" sz="2600" b="1" kern="0" dirty="0">
                <a:solidFill>
                  <a:sysClr val="windowText" lastClr="000000"/>
                </a:solidFill>
                <a:latin typeface="Roboto" panose="02000000000000000000" pitchFamily="2" charset="0"/>
                <a:ea typeface="Roboto" panose="02000000000000000000" pitchFamily="2" charset="0"/>
              </a:rPr>
              <a:t>- </a:t>
            </a:r>
            <a:r>
              <a:rPr kumimoji="0" lang="el-GR" sz="2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j-cs"/>
              </a:rPr>
              <a:t>ΚΑ1</a:t>
            </a:r>
            <a:r>
              <a:rPr kumimoji="0" lang="en-US" sz="2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j-cs"/>
              </a:rPr>
              <a:t>3</a:t>
            </a:r>
            <a:r>
              <a:rPr kumimoji="0" lang="el-GR" sz="2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j-cs"/>
              </a:rPr>
              <a:t>1</a:t>
            </a:r>
            <a:r>
              <a:rPr kumimoji="0" lang="en-US" sz="2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j-cs"/>
              </a:rPr>
              <a:t>/KA171</a:t>
            </a:r>
            <a:endParaRPr kumimoji="0" lang="en-CY" sz="2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j-cs"/>
            </a:endParaRPr>
          </a:p>
        </p:txBody>
      </p:sp>
      <p:sp>
        <p:nvSpPr>
          <p:cNvPr id="10" name="Rectangle: Rounded Corners 4">
            <a:extLst>
              <a:ext uri="{FF2B5EF4-FFF2-40B4-BE49-F238E27FC236}">
                <a16:creationId xmlns:a16="http://schemas.microsoft.com/office/drawing/2014/main" id="{4F612F48-89D2-C166-12AF-D7B9A6337F4A}"/>
              </a:ext>
            </a:extLst>
          </p:cNvPr>
          <p:cNvSpPr txBox="1"/>
          <p:nvPr/>
        </p:nvSpPr>
        <p:spPr>
          <a:xfrm>
            <a:off x="2286000" y="5726192"/>
            <a:ext cx="8991600" cy="769005"/>
          </a:xfrm>
          <a:prstGeom prst="rect">
            <a:avLst/>
          </a:prstGeom>
          <a:scene3d>
            <a:camera prst="orthographicFront">
              <a:rot lat="0" lon="0" rev="0"/>
            </a:camera>
            <a:lightRig rig="brightRoom" dir="t">
              <a:rot lat="0" lon="0" rev="6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171450" marR="0" lvl="0" indent="-171450" algn="l" defTabSz="889000" rtl="0" eaLnBrk="1" fontAlgn="auto" latinLnBrk="0" hangingPunct="1">
              <a:lnSpc>
                <a:spcPct val="90000"/>
              </a:lnSpc>
              <a:spcBef>
                <a:spcPct val="0"/>
              </a:spcBef>
              <a:spcAft>
                <a:spcPts val="0"/>
              </a:spcAft>
              <a:buClrTx/>
              <a:buSzTx/>
              <a:buFont typeface="Wingdings" panose="05000000000000000000" pitchFamily="2" charset="2"/>
              <a:buChar char="q"/>
              <a:tabLst/>
              <a:defRPr/>
            </a:pPr>
            <a:r>
              <a:rPr kumimoji="0" lang="el-GR"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Οι εξερχόμενες κινητικότητες προς τη Ρωσία (Περιφέρεια 4) και Λευκορωσία (Περιφέρεια 2) και οι εισερχόμενες κινητικότητες προσωπικού από τη Ρωσία και Λευκορωσία δεν είναι επιλέξιμες. Επομένως, μόνο οι εισερχόμενες κινητικότητες φοιτητών από τις χώρες αυτές είναι επιλέξιμες.</a:t>
            </a:r>
            <a:endParaRPr kumimoji="0" lang="en-US"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a:p>
            <a:pPr marR="0" lvl="0" algn="l" defTabSz="889000" rtl="0" eaLnBrk="1" fontAlgn="auto" latinLnBrk="0" hangingPunct="1">
              <a:lnSpc>
                <a:spcPct val="90000"/>
              </a:lnSpc>
              <a:spcBef>
                <a:spcPct val="0"/>
              </a:spcBef>
              <a:spcAft>
                <a:spcPts val="0"/>
              </a:spcAft>
              <a:buClrTx/>
              <a:buSzTx/>
              <a:tabLst/>
              <a:defRPr/>
            </a:pPr>
            <a:r>
              <a:rPr kumimoji="0" lang="el-GR"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a:t>
            </a:r>
          </a:p>
          <a:p>
            <a:pPr marL="171450" marR="0" lvl="0" indent="-171450" algn="l" defTabSz="889000" rtl="0" eaLnBrk="1" fontAlgn="auto" latinLnBrk="0" hangingPunct="1">
              <a:lnSpc>
                <a:spcPct val="90000"/>
              </a:lnSpc>
              <a:spcBef>
                <a:spcPct val="0"/>
              </a:spcBef>
              <a:spcAft>
                <a:spcPts val="0"/>
              </a:spcAft>
              <a:buClrTx/>
              <a:buSzTx/>
              <a:buFont typeface="Wingdings" panose="05000000000000000000" pitchFamily="2" charset="2"/>
              <a:buChar char="q"/>
              <a:tabLst/>
              <a:defRPr/>
            </a:pPr>
            <a:r>
              <a:rPr kumimoji="0" lang="el-GR"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Οι χώρες στις Περιφέρειες 1-3 και 5-12 συμμετέχουν και στην ΚΑ171 σε αμφίδρομες κινητικότητες</a:t>
            </a:r>
            <a:r>
              <a:rPr kumimoji="0" lang="en-US"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el-GR" sz="15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DE5155A-4D3C-1BB2-CDF4-0C0E5AE99CE9}"/>
              </a:ext>
            </a:extLst>
          </p:cNvPr>
          <p:cNvGrpSpPr/>
          <p:nvPr/>
        </p:nvGrpSpPr>
        <p:grpSpPr>
          <a:xfrm>
            <a:off x="395659" y="824642"/>
            <a:ext cx="5627146" cy="4538747"/>
            <a:chOff x="648616" y="762596"/>
            <a:chExt cx="6712730" cy="4845943"/>
          </a:xfrm>
        </p:grpSpPr>
        <p:pic>
          <p:nvPicPr>
            <p:cNvPr id="7" name="Picture 6">
              <a:extLst>
                <a:ext uri="{FF2B5EF4-FFF2-40B4-BE49-F238E27FC236}">
                  <a16:creationId xmlns:a16="http://schemas.microsoft.com/office/drawing/2014/main" id="{7C9D8117-52E4-7B10-86F7-03B36B408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89" y="762596"/>
              <a:ext cx="6671857" cy="534077"/>
            </a:xfrm>
            <a:prstGeom prst="rect">
              <a:avLst/>
            </a:prstGeom>
          </p:spPr>
        </p:pic>
        <p:pic>
          <p:nvPicPr>
            <p:cNvPr id="9" name="Picture 8">
              <a:extLst>
                <a:ext uri="{FF2B5EF4-FFF2-40B4-BE49-F238E27FC236}">
                  <a16:creationId xmlns:a16="http://schemas.microsoft.com/office/drawing/2014/main" id="{7089C079-E89F-EA36-2668-C1F658F149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616" y="1212673"/>
              <a:ext cx="6680073" cy="4395866"/>
            </a:xfrm>
            <a:prstGeom prst="rect">
              <a:avLst/>
            </a:prstGeom>
          </p:spPr>
        </p:pic>
      </p:grpSp>
      <p:pic>
        <p:nvPicPr>
          <p:cNvPr id="12" name="Picture 11">
            <a:extLst>
              <a:ext uri="{FF2B5EF4-FFF2-40B4-BE49-F238E27FC236}">
                <a16:creationId xmlns:a16="http://schemas.microsoft.com/office/drawing/2014/main" id="{320397E4-71B2-7F31-8D1A-DB840C336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21" y="824642"/>
            <a:ext cx="5706939" cy="4538747"/>
          </a:xfrm>
          <a:prstGeom prst="rect">
            <a:avLst/>
          </a:prstGeom>
        </p:spPr>
      </p:pic>
    </p:spTree>
    <p:extLst>
      <p:ext uri="{BB962C8B-B14F-4D97-AF65-F5344CB8AC3E}">
        <p14:creationId xmlns:p14="http://schemas.microsoft.com/office/powerpoint/2010/main" val="1484338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4376</TotalTime>
  <Words>8120</Words>
  <Application>Microsoft Office PowerPoint</Application>
  <PresentationFormat>Widescreen</PresentationFormat>
  <Paragraphs>883</Paragraphs>
  <Slides>87</Slides>
  <Notes>87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87</vt:i4>
      </vt:variant>
    </vt:vector>
  </HeadingPairs>
  <TitlesOfParts>
    <vt:vector size="100" baseType="lpstr">
      <vt:lpstr>Aptos</vt:lpstr>
      <vt:lpstr>Arial</vt:lpstr>
      <vt:lpstr>Arial MT</vt:lpstr>
      <vt:lpstr>Calibri</vt:lpstr>
      <vt:lpstr>Calibri Light</vt:lpstr>
      <vt:lpstr>Courier New</vt:lpstr>
      <vt:lpstr>Roboto</vt:lpstr>
      <vt:lpstr>Tahoma</vt:lpstr>
      <vt:lpstr>Verdana</vt:lpstr>
      <vt:lpstr>Wingdings</vt:lpstr>
      <vt:lpstr>Office Theme</vt:lpstr>
      <vt:lpstr>1_Office Theme</vt:lpstr>
      <vt:lpstr>2_Office Theme</vt:lpstr>
      <vt:lpstr>PowerPoint Presentation</vt:lpstr>
      <vt:lpstr>PowerPoint Presentation</vt:lpstr>
      <vt:lpstr>Ενότητες Παρουσίασης</vt:lpstr>
      <vt:lpstr>PowerPoint Presentation</vt:lpstr>
      <vt:lpstr>Καταληκτική Ημερομηνία Υποβολής Αίτησης</vt:lpstr>
      <vt:lpstr>Διαθέσιμο Κονδύλι στην ΑΕ για ΚΑ1</vt:lpstr>
      <vt:lpstr>Επιλέξιμες Δραστηριότητες</vt:lpstr>
      <vt:lpstr>Συμμετέχουσες Χώρες στην ΚΑ131/KA130</vt:lpstr>
      <vt:lpstr>PowerPoint Presentation</vt:lpstr>
      <vt:lpstr>PowerPoint Presentation</vt:lpstr>
      <vt:lpstr>Πώς μπορεί ένα ΑΕΙ να συμμετάσχει?</vt:lpstr>
      <vt:lpstr>Εθνική Κοινοπραξία &amp; Κριτήρια Χορήγησης (130)</vt:lpstr>
      <vt:lpstr>PowerPoint Presentation</vt:lpstr>
      <vt:lpstr>Γενικές Αρχές για SMSs και SMPs</vt:lpstr>
      <vt:lpstr>Επιλέξιμες διάρκειες SMSs/SMPs</vt:lpstr>
      <vt:lpstr>Γενικές Αρχές για SΤΑs και SΤΤs</vt:lpstr>
      <vt:lpstr>Επιλέξιμες διάρκειες STAs/STTs</vt:lpstr>
      <vt:lpstr>Μεικτά Εντατικά Προγράμματα (BIPs)</vt:lpstr>
      <vt:lpstr>Μεικτά Εντατικά Προγράμματα (BIPs)</vt:lpstr>
      <vt:lpstr>ΚΑ131 Διεθνής Κινητικότητα</vt:lpstr>
      <vt:lpstr>Κριτήρια Επιλογής ΚΑ131</vt:lpstr>
      <vt:lpstr>PowerPoint Presentation</vt:lpstr>
      <vt:lpstr>Προϋπολογισμός ICM 2021-2027</vt:lpstr>
      <vt:lpstr>Γενικές Αρχές για SMSs και SMPs</vt:lpstr>
      <vt:lpstr>Επιλέξιμες διάρκειες SMSs/SMPs</vt:lpstr>
      <vt:lpstr>Γενικές Αρχές για SΤΑs και SΤΤs</vt:lpstr>
      <vt:lpstr>Επιλέξιμες διάρκειες STAs/STTs</vt:lpstr>
      <vt:lpstr>Περιορισμοί στις εξερχόμενες κινητικότητες: Περιφέρειες 2-12</vt:lpstr>
      <vt:lpstr>PowerPoint Presentation</vt:lpstr>
      <vt:lpstr>Κριτήρια Επιλογής ΚΑ171</vt:lpstr>
      <vt:lpstr>Κριτήρια Χορήγησης ΚΑ171</vt:lpstr>
      <vt:lpstr>PowerPoint Presentation</vt:lpstr>
      <vt:lpstr>Κατηγορίες Προϋπολογισμού</vt:lpstr>
      <vt:lpstr>Οργανωτικά Έξοδα (Organzational Support) (1/2)</vt:lpstr>
      <vt:lpstr>Οργανωτικά Έξοδα (Organzational Support) (2/2) </vt:lpstr>
      <vt:lpstr>Οργανωτικά έξοδα Μικτών εντατικών  προγραμμάτων (Blended Intensive Programmes OS) – ΜΟΝΟ ΚΑ131</vt:lpstr>
      <vt:lpstr>Ατομική υποστήριξη (Individual Support) Κινητικότητες Μικρής Διάρκειας (ΚΑ131/ΚΑ171)</vt:lpstr>
      <vt:lpstr>Ατομική υποστήριξη (Individual Support) Κινητικότητες Μεγάλης Διάρκειας (1/2)</vt:lpstr>
      <vt:lpstr>Ατομική υποστήριξη (Individual Support) Κινητικότητες Μεγάλης Διάρκειας (2/2)</vt:lpstr>
      <vt:lpstr>Ατομική υποστήριξη (Individual Support) Προσωπικό</vt:lpstr>
      <vt:lpstr>Ταξιδιωτικά Έξοδα (Travel Support)</vt:lpstr>
      <vt:lpstr>Υποστήριξη ένταξης για οργανισμούς (Inclusion Support for Organizations)</vt:lpstr>
      <vt:lpstr>Έκτακτες δαπάνες (Exceptional Costs) –MONO KA131</vt:lpstr>
      <vt:lpstr>Υποστήριξη συμπερίληψης για συμμετέχοντες με Λιγότερες Ευκαιρίες (Inclusion Support for Participants) (1/2)</vt:lpstr>
      <vt:lpstr>Υποστήριξη συμπερίληψης για συμμετέχοντες με Λιγότερες Ευκαιρίες (Inclusion Support for Participants) (2/2)</vt:lpstr>
      <vt:lpstr>Ποσοστό Χρηματοδότησης για ΚΑ131 Διεθνή Κινητικότητα</vt:lpstr>
      <vt:lpstr>PowerPoint Presentation</vt:lpstr>
      <vt:lpstr>Ταυτοποίηση δύο παραγόντων – από 1/10/2025</vt:lpstr>
      <vt:lpstr>Αρχική Σελίδα EESCP – TOP MENU</vt:lpstr>
      <vt:lpstr>Σημείο Εισόδου: Erasmus+ and European Solidary Corps</vt:lpstr>
      <vt:lpstr>1. Opportunities (1/2) </vt:lpstr>
      <vt:lpstr>1. Opportunities (2/2) – Ανοιχτές Προσκλήσεις </vt:lpstr>
      <vt:lpstr>2. My Applications (1/2)</vt:lpstr>
      <vt:lpstr>2. My Applications (2/2)</vt:lpstr>
      <vt:lpstr>Βασικές Πληροφορίες για την συμπλήρωση των Αιτήσεων</vt:lpstr>
      <vt:lpstr>Αίτηση ΚΑ131 - KA171 - KA130 </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Αίτηση ΚΑ131</vt:lpstr>
      <vt:lpstr>Υποβολή Αίτησης (1/2)</vt:lpstr>
      <vt:lpstr>Υποβολή Αίτησης (2/2)</vt:lpstr>
      <vt:lpstr>PowerPoint Presentation</vt:lpstr>
      <vt:lpstr>Πώς μπορεί ένα ΑΕΙ να συμμετάσχει?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Maria Thalia Christou</cp:lastModifiedBy>
  <cp:revision>423</cp:revision>
  <dcterms:created xsi:type="dcterms:W3CDTF">2024-01-15T02:43:34Z</dcterms:created>
  <dcterms:modified xsi:type="dcterms:W3CDTF">2026-01-15T10:30:18Z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2023-01-20T00:00:00Z</vt:filetime>
  </property>
  <property fmtid="{D5CDD505-2E9C-101B-9397-08002B2CF9AE}" pid="3" name="Creator">
    <vt:lpwstr>Microsoft® PowerPoint® 2016</vt:lpwstr>
  </property>
  <property fmtid="{D5CDD505-2E9C-101B-9397-08002B2CF9AE}" pid="4" name="LastSaved">
    <vt:filetime>2024-01-15T00:00:00Z</vt:filetime>
  </property>
</Properties>
</file>