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2"/>
  </p:notesMasterIdLst>
  <p:sldIdLst>
    <p:sldId id="331" r:id="rId3"/>
    <p:sldId id="674" r:id="rId4"/>
    <p:sldId id="257" r:id="rId5"/>
    <p:sldId id="320" r:id="rId6"/>
    <p:sldId id="258" r:id="rId7"/>
    <p:sldId id="293" r:id="rId8"/>
    <p:sldId id="333" r:id="rId9"/>
    <p:sldId id="662" r:id="rId10"/>
    <p:sldId id="339" r:id="rId11"/>
    <p:sldId id="663" r:id="rId12"/>
    <p:sldId id="342" r:id="rId13"/>
    <p:sldId id="343" r:id="rId14"/>
    <p:sldId id="344" r:id="rId15"/>
    <p:sldId id="367" r:id="rId16"/>
    <p:sldId id="321" r:id="rId17"/>
    <p:sldId id="266" r:id="rId18"/>
    <p:sldId id="345" r:id="rId19"/>
    <p:sldId id="534" r:id="rId20"/>
    <p:sldId id="347" r:id="rId21"/>
    <p:sldId id="348" r:id="rId22"/>
    <p:sldId id="349" r:id="rId23"/>
    <p:sldId id="350" r:id="rId24"/>
    <p:sldId id="319" r:id="rId25"/>
    <p:sldId id="322" r:id="rId26"/>
    <p:sldId id="351" r:id="rId27"/>
    <p:sldId id="282" r:id="rId28"/>
    <p:sldId id="309" r:id="rId29"/>
    <p:sldId id="353" r:id="rId30"/>
    <p:sldId id="323" r:id="rId31"/>
    <p:sldId id="354" r:id="rId32"/>
    <p:sldId id="667" r:id="rId33"/>
    <p:sldId id="324" r:id="rId34"/>
    <p:sldId id="668" r:id="rId35"/>
    <p:sldId id="669" r:id="rId36"/>
    <p:sldId id="355" r:id="rId37"/>
    <p:sldId id="664" r:id="rId38"/>
    <p:sldId id="665" r:id="rId39"/>
    <p:sldId id="666" r:id="rId40"/>
    <p:sldId id="673" r:id="rId41"/>
    <p:sldId id="670" r:id="rId42"/>
    <p:sldId id="356" r:id="rId43"/>
    <p:sldId id="671" r:id="rId44"/>
    <p:sldId id="325" r:id="rId45"/>
    <p:sldId id="317" r:id="rId46"/>
    <p:sldId id="303" r:id="rId47"/>
    <p:sldId id="326" r:id="rId48"/>
    <p:sldId id="304" r:id="rId49"/>
    <p:sldId id="305" r:id="rId50"/>
    <p:sldId id="327" r:id="rId51"/>
    <p:sldId id="295" r:id="rId52"/>
    <p:sldId id="358" r:id="rId53"/>
    <p:sldId id="328" r:id="rId54"/>
    <p:sldId id="280" r:id="rId55"/>
    <p:sldId id="329" r:id="rId56"/>
    <p:sldId id="306" r:id="rId57"/>
    <p:sldId id="311" r:id="rId58"/>
    <p:sldId id="672" r:id="rId59"/>
    <p:sldId id="318" r:id="rId60"/>
    <p:sldId id="341"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spo Demetriou" initials="DD" lastIdx="3" clrIdx="0">
    <p:extLst>
      <p:ext uri="{19B8F6BF-5375-455C-9EA6-DF929625EA0E}">
        <p15:presenceInfo xmlns:p15="http://schemas.microsoft.com/office/powerpoint/2012/main" userId="S-1-5-21-3568006075-2543245199-2713714311-56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3436B"/>
    <a:srgbClr val="9D72B5"/>
    <a:srgbClr val="FDFCFD"/>
    <a:srgbClr val="359FC0"/>
    <a:srgbClr val="168586"/>
    <a:srgbClr val="5B9BD5"/>
    <a:srgbClr val="2FA3A3"/>
    <a:srgbClr val="4EC48D"/>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6" autoAdjust="0"/>
    <p:restoredTop sz="70065" autoAdjust="0"/>
  </p:normalViewPr>
  <p:slideViewPr>
    <p:cSldViewPr snapToGrid="0">
      <p:cViewPr varScale="1">
        <p:scale>
          <a:sx n="74" d="100"/>
          <a:sy n="74" d="100"/>
        </p:scale>
        <p:origin x="1854" y="60"/>
      </p:cViewPr>
      <p:guideLst/>
    </p:cSldViewPr>
  </p:slideViewPr>
  <p:notesTextViewPr>
    <p:cViewPr>
      <p:scale>
        <a:sx n="125" d="100"/>
        <a:sy n="125" d="100"/>
      </p:scale>
      <p:origin x="0" y="0"/>
    </p:cViewPr>
  </p:notesTextViewPr>
  <p:notesViewPr>
    <p:cSldViewPr snapToGrid="0">
      <p:cViewPr varScale="1">
        <p:scale>
          <a:sx n="88" d="100"/>
          <a:sy n="88" d="100"/>
        </p:scale>
        <p:origin x="2966" y="6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BDC3F-24DF-4031-A992-BB5035A9E71A}" type="datetimeFigureOut">
              <a:rPr lang="en-GB" smtClean="0"/>
              <a:t>08/10/2025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BEA0F-6C61-4412-98B4-3B1B2AF6C74C}" type="slidenum">
              <a:rPr lang="en-GB" smtClean="0"/>
              <a:t>‹#›</a:t>
            </a:fld>
            <a:endParaRPr lang="en-GB"/>
          </a:p>
        </p:txBody>
      </p:sp>
    </p:spTree>
    <p:extLst>
      <p:ext uri="{BB962C8B-B14F-4D97-AF65-F5344CB8AC3E}">
        <p14:creationId xmlns:p14="http://schemas.microsoft.com/office/powerpoint/2010/main" val="17223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5BEA0F-6C61-4412-98B4-3B1B2AF6C74C}" type="slidenum">
              <a:rPr lang="en-GB" smtClean="0"/>
              <a:t>1</a:t>
            </a:fld>
            <a:endParaRPr lang="en-GB"/>
          </a:p>
        </p:txBody>
      </p:sp>
    </p:spTree>
    <p:extLst>
      <p:ext uri="{BB962C8B-B14F-4D97-AF65-F5344CB8AC3E}">
        <p14:creationId xmlns:p14="http://schemas.microsoft.com/office/powerpoint/2010/main" val="1742473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l-GR" sz="1200" b="1" i="0" u="none" strike="noStrike"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10</a:t>
            </a:fld>
            <a:endParaRPr lang="en-US"/>
          </a:p>
        </p:txBody>
      </p:sp>
    </p:spTree>
    <p:extLst>
      <p:ext uri="{BB962C8B-B14F-4D97-AF65-F5344CB8AC3E}">
        <p14:creationId xmlns:p14="http://schemas.microsoft.com/office/powerpoint/2010/main" val="2241638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Να επισημάνουμε πως δεν μπορείτε σε καμία περίπτωση να πραγματοποιήσετε προπαρασκευαστική επίσκεψη για τη δραστηριότητα των σεμιναρίων κατάρτισης.</a:t>
            </a:r>
          </a:p>
        </p:txBody>
      </p:sp>
      <p:sp>
        <p:nvSpPr>
          <p:cNvPr id="4" name="Slide Number Placeholder 3"/>
          <p:cNvSpPr>
            <a:spLocks noGrp="1"/>
          </p:cNvSpPr>
          <p:nvPr>
            <p:ph type="sldNum" sz="quarter" idx="10"/>
          </p:nvPr>
        </p:nvSpPr>
        <p:spPr/>
        <p:txBody>
          <a:bodyPr/>
          <a:lstStyle/>
          <a:p>
            <a:fld id="{C05BEA0F-6C61-4412-98B4-3B1B2AF6C74C}" type="slidenum">
              <a:rPr lang="en-GB" smtClean="0"/>
              <a:t>11</a:t>
            </a:fld>
            <a:endParaRPr lang="en-GB"/>
          </a:p>
        </p:txBody>
      </p:sp>
    </p:spTree>
    <p:extLst>
      <p:ext uri="{BB962C8B-B14F-4D97-AF65-F5344CB8AC3E}">
        <p14:creationId xmlns:p14="http://schemas.microsoft.com/office/powerpoint/2010/main" val="467059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05BEA0F-6C61-4412-98B4-3B1B2AF6C74C}" type="slidenum">
              <a:rPr lang="en-GB" smtClean="0"/>
              <a:t>12</a:t>
            </a:fld>
            <a:endParaRPr lang="en-GB"/>
          </a:p>
        </p:txBody>
      </p:sp>
    </p:spTree>
    <p:extLst>
      <p:ext uri="{BB962C8B-B14F-4D97-AF65-F5344CB8AC3E}">
        <p14:creationId xmlns:p14="http://schemas.microsoft.com/office/powerpoint/2010/main" val="3820265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sz="1200" b="0" dirty="0">
                <a:latin typeface="Calibri"/>
                <a:ea typeface="Calibri"/>
                <a:cs typeface="Calibri"/>
                <a:sym typeface="Calibri"/>
              </a:rPr>
              <a:t>Οι κινητικότητες που θα υλοποιήσετε στα πλαίσια των Σχεδίων Επαγγελματικής Εκπαίδευσης και Κατάρτισης, μπορούν να πραγματοποιηθούν είτε προς τις 33 προαναφερόμενες χώρες είτε προς Τρίτες Χώρες, μη συνδεδεμένες με το Πρόγραμμα.</a:t>
            </a:r>
            <a:endParaRPr dirty="0"/>
          </a:p>
        </p:txBody>
      </p:sp>
      <p:sp>
        <p:nvSpPr>
          <p:cNvPr id="362" name="Google Shape;36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l-G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endParaRPr lang="el-GR" sz="1200" b="0" i="0" u="none" strike="noStrike" baseline="0" dirty="0">
              <a:solidFill>
                <a:srgbClr val="000000"/>
              </a:solidFill>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14</a:t>
            </a:fld>
            <a:endParaRPr lang="en-GB"/>
          </a:p>
        </p:txBody>
      </p:sp>
    </p:spTree>
    <p:extLst>
      <p:ext uri="{BB962C8B-B14F-4D97-AF65-F5344CB8AC3E}">
        <p14:creationId xmlns:p14="http://schemas.microsoft.com/office/powerpoint/2010/main" val="832271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15</a:t>
            </a:fld>
            <a:endParaRPr lang="en-GB"/>
          </a:p>
        </p:txBody>
      </p:sp>
    </p:spTree>
    <p:extLst>
      <p:ext uri="{BB962C8B-B14F-4D97-AF65-F5344CB8AC3E}">
        <p14:creationId xmlns:p14="http://schemas.microsoft.com/office/powerpoint/2010/main" val="3371094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dirty="0"/>
          </a:p>
        </p:txBody>
      </p:sp>
      <p:sp>
        <p:nvSpPr>
          <p:cNvPr id="4" name="Slide Number Placeholder 3"/>
          <p:cNvSpPr>
            <a:spLocks noGrp="1"/>
          </p:cNvSpPr>
          <p:nvPr>
            <p:ph type="sldNum" sz="quarter" idx="10"/>
          </p:nvPr>
        </p:nvSpPr>
        <p:spPr/>
        <p:txBody>
          <a:bodyPr/>
          <a:lstStyle/>
          <a:p>
            <a:fld id="{C05BEA0F-6C61-4412-98B4-3B1B2AF6C74C}" type="slidenum">
              <a:rPr lang="en-GB" smtClean="0"/>
              <a:t>16</a:t>
            </a:fld>
            <a:endParaRPr lang="en-GB"/>
          </a:p>
        </p:txBody>
      </p:sp>
    </p:spTree>
    <p:extLst>
      <p:ext uri="{BB962C8B-B14F-4D97-AF65-F5344CB8AC3E}">
        <p14:creationId xmlns:p14="http://schemas.microsoft.com/office/powerpoint/2010/main" val="2826621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367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pPr>
            <a:endParaRPr lang="el-GR" sz="1100" i="1" dirty="0">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18</a:t>
            </a:fld>
            <a:endParaRPr lang="en-GB"/>
          </a:p>
        </p:txBody>
      </p:sp>
    </p:spTree>
    <p:extLst>
      <p:ext uri="{BB962C8B-B14F-4D97-AF65-F5344CB8AC3E}">
        <p14:creationId xmlns:p14="http://schemas.microsoft.com/office/powerpoint/2010/main" val="3035329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mn-cs"/>
              </a:rPr>
              <a:t>Τα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ΤΑΞΙΔΙΩΤΙΚΑ ΕΞΟΔΑ </a:t>
            </a:r>
            <a:r>
              <a:rPr lang="el-GR" sz="1800" dirty="0">
                <a:effectLst/>
                <a:latin typeface="Segoe UI" panose="020B0502040204020203" pitchFamily="34" charset="0"/>
              </a:rPr>
              <a:t>καλύπτουν και μεταφορά από και προς το αεροδρόμιο τόσο στη χώρα αποστολής όσο και στη χώρα υποδοχής. </a:t>
            </a:r>
            <a:endParaRPr lang="el-GR"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Segoe UI" panose="020B0502040204020203" pitchFamily="34" charset="0"/>
              </a:rPr>
              <a:t>Τα </a:t>
            </a:r>
            <a:r>
              <a:rPr lang="el-GR" sz="1800" dirty="0" err="1">
                <a:effectLst/>
                <a:latin typeface="Segoe UI" panose="020B0502040204020203" pitchFamily="34" charset="0"/>
              </a:rPr>
              <a:t>εξοδα</a:t>
            </a:r>
            <a:r>
              <a:rPr lang="el-GR" sz="1800" dirty="0">
                <a:effectLst/>
                <a:latin typeface="Segoe UI" panose="020B0502040204020203" pitchFamily="34" charset="0"/>
              </a:rPr>
              <a:t> μετακίνησης των συμμετεχόντων και των συνοδών τους, κατά τη διάρκεια της δραστηριότητας στη χώρα υποδοχής, κανονικά δεν καλύπτονται από αυτήν τη κατηγορία εξόδων, αλλά από την κατηγορία εξόδων ατομικής στήριξης.</a:t>
            </a:r>
            <a:endParaRPr lang="el-GR" sz="1800" dirty="0">
              <a:effectLst/>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42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2</a:t>
            </a:fld>
            <a:endParaRPr lang="en-GB"/>
          </a:p>
        </p:txBody>
      </p:sp>
    </p:spTree>
    <p:extLst>
      <p:ext uri="{BB962C8B-B14F-4D97-AF65-F5344CB8AC3E}">
        <p14:creationId xmlns:p14="http://schemas.microsoft.com/office/powerpoint/2010/main" val="3814917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dirty="0"/>
              <a:t>Τα έξοδα ατομικής υποστήριξης και διαβίωσης, περιλαμβάνουν τη διαμονή, τη διατροφή, τις μετακινήσεις εντός της χώρας υποδοχής και γενικά όλα τα έξοδα που μπορεί να προκύψουν κατά τη διάρκεια της κινητικότητας.</a:t>
            </a:r>
          </a:p>
          <a:p>
            <a:pPr marL="0" indent="0">
              <a:buFont typeface="Arial" panose="020B0604020202020204" pitchFamily="34" charset="0"/>
              <a:buNone/>
            </a:pPr>
            <a:r>
              <a:rPr lang="el-GR"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dirty="0">
                <a:effectLst/>
                <a:latin typeface="Segoe UI" panose="020B0502040204020203" pitchFamily="34" charset="0"/>
              </a:rPr>
              <a:t>Η διεκδίκηση του ποσού ατομικής υποστήριξης που αντιστοιχεί στις 2 ημέρες ταξιδιού είναι προαιρετική.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673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828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800" baseline="0" dirty="0"/>
              <a:t>Ουσιαστικά οι έκτακτες </a:t>
            </a:r>
            <a:r>
              <a:rPr lang="el-GR" sz="1800" baseline="0" dirty="0" err="1"/>
              <a:t>δάπάνες</a:t>
            </a:r>
            <a:r>
              <a:rPr lang="el-GR" sz="1800" baseline="0" dirty="0"/>
              <a:t> για ακριβά ταξίδια αντικαθιστούν το </a:t>
            </a:r>
            <a:r>
              <a:rPr lang="en-US" sz="1800" baseline="0" dirty="0"/>
              <a:t>unit cost. </a:t>
            </a:r>
            <a:endParaRPr lang="el-GR" sz="18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a:p>
            <a:r>
              <a:rPr lang="el-GR" dirty="0"/>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73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418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Να δούμε τώρα αναλυτικά τη διαχείριση των σχεδίων σας και τις διαδικασίες που θα ήταν καλό να ακολουθείτε </a:t>
            </a: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24</a:t>
            </a:fld>
            <a:endParaRPr lang="en-GB"/>
          </a:p>
        </p:txBody>
      </p:sp>
    </p:spTree>
    <p:extLst>
      <p:ext uri="{BB962C8B-B14F-4D97-AF65-F5344CB8AC3E}">
        <p14:creationId xmlns:p14="http://schemas.microsoft.com/office/powerpoint/2010/main" val="2192827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Η ημερομηνία που πρέπει να υποβληθεί το </a:t>
            </a:r>
            <a:r>
              <a:rPr lang="en-US" baseline="0" dirty="0"/>
              <a:t>interim</a:t>
            </a:r>
            <a:r>
              <a:rPr lang="el-GR" baseline="0" dirty="0"/>
              <a:t>/</a:t>
            </a:r>
            <a:r>
              <a:rPr lang="en-GB" baseline="0" dirty="0"/>
              <a:t>Periodic Report</a:t>
            </a:r>
            <a:r>
              <a:rPr lang="en-US" baseline="0" dirty="0"/>
              <a:t> </a:t>
            </a:r>
            <a:r>
              <a:rPr lang="el-GR" baseline="0" dirty="0"/>
              <a:t>(για όσους ισχύει), αναγράφεται στο</a:t>
            </a:r>
            <a:r>
              <a:rPr lang="en-US" baseline="0" dirty="0"/>
              <a:t> GA </a:t>
            </a:r>
            <a:r>
              <a:rPr lang="el-GR" baseline="0" dirty="0"/>
              <a:t>(</a:t>
            </a:r>
            <a:r>
              <a:rPr lang="en-US" baseline="0" dirty="0"/>
              <a:t>Data sheet)</a:t>
            </a:r>
            <a:endParaRPr lang="el-GR" baseline="0" dirty="0"/>
          </a:p>
          <a:p>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926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26</a:t>
            </a:fld>
            <a:endParaRPr lang="en-GB"/>
          </a:p>
        </p:txBody>
      </p:sp>
    </p:spTree>
    <p:extLst>
      <p:ext uri="{BB962C8B-B14F-4D97-AF65-F5344CB8AC3E}">
        <p14:creationId xmlns:p14="http://schemas.microsoft.com/office/powerpoint/2010/main" val="1931236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27</a:t>
            </a:fld>
            <a:endParaRPr lang="en-GB"/>
          </a:p>
        </p:txBody>
      </p:sp>
    </p:spTree>
    <p:extLst>
      <p:ext uri="{BB962C8B-B14F-4D97-AF65-F5344CB8AC3E}">
        <p14:creationId xmlns:p14="http://schemas.microsoft.com/office/powerpoint/2010/main" val="1660300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966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29</a:t>
            </a:fld>
            <a:endParaRPr lang="en-GB"/>
          </a:p>
        </p:txBody>
      </p:sp>
    </p:spTree>
    <p:extLst>
      <p:ext uri="{BB962C8B-B14F-4D97-AF65-F5344CB8AC3E}">
        <p14:creationId xmlns:p14="http://schemas.microsoft.com/office/powerpoint/2010/main" val="2059981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Σήμερα θα δούμε τα βασικά χαρακτηριστικά και τον τρόπο διαχείρισης των σχεδίων μικρής διάρκειας</a:t>
            </a:r>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3</a:t>
            </a:fld>
            <a:endParaRPr lang="en-GB"/>
          </a:p>
        </p:txBody>
      </p:sp>
    </p:spTree>
    <p:extLst>
      <p:ext uri="{BB962C8B-B14F-4D97-AF65-F5344CB8AC3E}">
        <p14:creationId xmlns:p14="http://schemas.microsoft.com/office/powerpoint/2010/main" val="3814917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526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pPr defTabSz="931774">
              <a:defRPr/>
            </a:pPr>
            <a:fld id="{C05BEA0F-6C61-4412-98B4-3B1B2AF6C74C}" type="slidenum">
              <a:rPr lang="en-GB">
                <a:solidFill>
                  <a:prstClr val="black"/>
                </a:solidFill>
                <a:latin typeface="Calibri" panose="020F0502020204030204"/>
              </a:rPr>
              <a:pPr defTabSz="931774">
                <a:defRPr/>
              </a:pPr>
              <a:t>31</a:t>
            </a:fld>
            <a:endParaRPr lang="en-GB">
              <a:solidFill>
                <a:prstClr val="black"/>
              </a:solidFill>
              <a:latin typeface="Calibri" panose="020F0502020204030204"/>
            </a:endParaRPr>
          </a:p>
        </p:txBody>
      </p:sp>
    </p:spTree>
    <p:extLst>
      <p:ext uri="{BB962C8B-B14F-4D97-AF65-F5344CB8AC3E}">
        <p14:creationId xmlns:p14="http://schemas.microsoft.com/office/powerpoint/2010/main" val="664971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32</a:t>
            </a:fld>
            <a:endParaRPr lang="en-GB"/>
          </a:p>
        </p:txBody>
      </p:sp>
    </p:spTree>
    <p:extLst>
      <p:ext uri="{BB962C8B-B14F-4D97-AF65-F5344CB8AC3E}">
        <p14:creationId xmlns:p14="http://schemas.microsoft.com/office/powerpoint/2010/main" val="1791694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33</a:t>
            </a:fld>
            <a:endParaRPr lang="en-GB"/>
          </a:p>
        </p:txBody>
      </p:sp>
    </p:spTree>
    <p:extLst>
      <p:ext uri="{BB962C8B-B14F-4D97-AF65-F5344CB8AC3E}">
        <p14:creationId xmlns:p14="http://schemas.microsoft.com/office/powerpoint/2010/main" val="2456612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34</a:t>
            </a:fld>
            <a:endParaRPr lang="en-GB"/>
          </a:p>
        </p:txBody>
      </p:sp>
    </p:spTree>
    <p:extLst>
      <p:ext uri="{BB962C8B-B14F-4D97-AF65-F5344CB8AC3E}">
        <p14:creationId xmlns:p14="http://schemas.microsoft.com/office/powerpoint/2010/main" val="39400402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a:t>The pre-mobility version of </a:t>
            </a:r>
            <a:r>
              <a:rPr lang="en-GB" b="0" baseline="0" dirty="0" err="1"/>
              <a:t>Europass</a:t>
            </a:r>
            <a:r>
              <a:rPr lang="en-GB" b="0" baseline="0" dirty="0"/>
              <a:t> Mobility serves as a learning agreement. It states the agreement between sending and hosting organisations as well as the participant on expected learning outcomes, mentoring, evaluation, contact details, etc. and thus ensures the quality of the mobility. It can thus be a rather long document including many details the parties want to agree upon.</a:t>
            </a:r>
          </a:p>
          <a:p>
            <a:endParaRPr lang="en-GB" b="0" baseline="0" dirty="0"/>
          </a:p>
          <a:p>
            <a:r>
              <a:rPr lang="en-GB" b="0" baseline="0" dirty="0"/>
              <a:t>In the post-mobility version, the document certifies the completed mobility period abroad and the achieved learning outcomes. </a:t>
            </a:r>
          </a:p>
          <a:p>
            <a:endParaRPr lang="en-GB" b="0" baseline="0" dirty="0"/>
          </a:p>
          <a:p>
            <a:r>
              <a:rPr lang="el-GR" b="0" baseline="0" dirty="0"/>
              <a:t>Εάν ο δικαιούχος επιλέξει να χρησιμοποιήσει άλλα έντυπα, τα έντυπα αυτά θα πρέπει να περιέχουν τουλάχιστον την πληροφόρηση που περιέχουν τα  έντυπα που συστήνονται από την ΕΕ.</a:t>
            </a:r>
            <a:br>
              <a:rPr lang="el-GR" b="0" baseline="0" dirty="0"/>
            </a:br>
            <a:endParaRPr lang="en-GB" b="0" baseline="0" dirty="0"/>
          </a:p>
          <a:p>
            <a:endParaRPr lang="el-GR"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370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3131A-BBE6-7B8F-3C06-58A928014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7716D9-EBAD-307D-938F-503835276D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E541C7-ECB9-9B1B-45EB-B87278F97E8F}"/>
              </a:ext>
            </a:extLst>
          </p:cNvPr>
          <p:cNvSpPr>
            <a:spLocks noGrp="1"/>
          </p:cNvSpPr>
          <p:nvPr>
            <p:ph type="body" idx="1"/>
          </p:nvPr>
        </p:nvSpPr>
        <p:spPr/>
        <p:txBody>
          <a:bodyPr/>
          <a:lstStyle/>
          <a:p>
            <a:r>
              <a:rPr lang="el-GR" b="0" baseline="0" dirty="0"/>
              <a:t>Εάν ο δικαιούχος επιλέξει να χρησιμοποιήσει κάποιο άλλο έντυπο, το έντυπο αυτό θα πρέπει να περιέχει τουλάχιστον την πληροφόρηση που περιέχει το  έντυπο που συστήνεται από την ΕΕ.</a:t>
            </a:r>
            <a:br>
              <a:rPr lang="el-GR" b="0" baseline="0" dirty="0"/>
            </a:br>
            <a:endParaRPr lang="el-GR" b="0" baseline="0" dirty="0"/>
          </a:p>
        </p:txBody>
      </p:sp>
      <p:sp>
        <p:nvSpPr>
          <p:cNvPr id="4" name="Slide Number Placeholder 3">
            <a:extLst>
              <a:ext uri="{FF2B5EF4-FFF2-40B4-BE49-F238E27FC236}">
                <a16:creationId xmlns:a16="http://schemas.microsoft.com/office/drawing/2014/main" id="{5DF4A2FA-1DD2-D432-FA73-3BE8E4FB6F7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256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83D91-C816-C6CA-CC09-06E8DE60A3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324582-1EE1-1C15-FDE1-AA80A7E4C7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2C54F8-FCA6-36CC-B824-4D88997325AB}"/>
              </a:ext>
            </a:extLst>
          </p:cNvPr>
          <p:cNvSpPr>
            <a:spLocks noGrp="1"/>
          </p:cNvSpPr>
          <p:nvPr>
            <p:ph type="body" idx="1"/>
          </p:nvPr>
        </p:nvSpPr>
        <p:spPr/>
        <p:txBody>
          <a:bodyPr/>
          <a:lstStyle/>
          <a:p>
            <a:r>
              <a:rPr lang="el-GR" b="0" baseline="0" dirty="0"/>
              <a:t>Εάν ο δικαιούχος επιλέξει να χρησιμοποιήσει κάποιο άλλο έντυπο, το έντυπο αυτό θα πρέπει να περιέχει τουλάχιστον την πληροφόρηση που περιέχει το  έντυπο που συστήνεται από την ΕΕ.</a:t>
            </a:r>
            <a:br>
              <a:rPr lang="el-GR" b="0" baseline="0" dirty="0"/>
            </a:br>
            <a:endParaRPr lang="en-GB" b="0" baseline="0" dirty="0"/>
          </a:p>
          <a:p>
            <a:r>
              <a:rPr lang="el-GR" b="0" baseline="0" dirty="0"/>
              <a:t>Για τις ατομικές κινητικότητες, το όνομα του συνοδού/τα ονόματα των συνοδών περιλαμβάνονται, επίσης, στο </a:t>
            </a:r>
            <a:r>
              <a:rPr lang="en-GB" b="0" baseline="0" dirty="0"/>
              <a:t>“Learning Agreement”</a:t>
            </a:r>
            <a:r>
              <a:rPr lang="el-GR" b="0" baseline="0" dirty="0"/>
              <a:t>, που είναι το </a:t>
            </a:r>
            <a:r>
              <a:rPr lang="en-GB" b="0" baseline="0" dirty="0"/>
              <a:t>pre-mobility document</a:t>
            </a:r>
            <a:endParaRPr lang="el-GR" b="0" baseline="0" dirty="0"/>
          </a:p>
          <a:p>
            <a:endParaRPr lang="en-GB" b="0" baseline="0" dirty="0"/>
          </a:p>
          <a:p>
            <a:r>
              <a:rPr lang="el-GR" b="0" baseline="0" dirty="0"/>
              <a:t>Για τις ομαδικές κινητικότητες, το όνομα του συνοδού/τα ονόματα των συνοδών περιλαμβάνονται στο </a:t>
            </a:r>
            <a:r>
              <a:rPr lang="en-GB" b="0" baseline="0" dirty="0"/>
              <a:t>“Learning Programme for Group Mobility”</a:t>
            </a:r>
            <a:r>
              <a:rPr lang="el-GR" b="0" baseline="0" dirty="0"/>
              <a:t>, ενώ ως πιστοποίηση ότι ο συνοδός συμμετείχε, θεωρείται η συμπερίληψη του ονόματός του στο </a:t>
            </a:r>
            <a:r>
              <a:rPr lang="en-GB" b="0" baseline="0" dirty="0"/>
              <a:t>participants’ list</a:t>
            </a:r>
            <a:r>
              <a:rPr lang="el-GR" b="0" baseline="0" dirty="0"/>
              <a:t>. Η λίστα αυτή είτε εκδίδεται ξεχωριστά είτε αποτελεί ενότητα</a:t>
            </a:r>
            <a:r>
              <a:rPr lang="en-GB" b="0" baseline="0" dirty="0"/>
              <a:t> </a:t>
            </a:r>
            <a:r>
              <a:rPr lang="el-GR" b="0" baseline="0" dirty="0"/>
              <a:t>του </a:t>
            </a:r>
            <a:r>
              <a:rPr lang="en-GB" b="0" baseline="0" dirty="0"/>
              <a:t>“Learning Programme for Group Mobility”</a:t>
            </a:r>
            <a:r>
              <a:rPr lang="el-GR" b="0" baseline="0" dirty="0"/>
              <a:t> (εάν αυτή η ενότητα του εντύπου ενεργοποιηθεί).</a:t>
            </a:r>
          </a:p>
        </p:txBody>
      </p:sp>
      <p:sp>
        <p:nvSpPr>
          <p:cNvPr id="4" name="Slide Number Placeholder 3">
            <a:extLst>
              <a:ext uri="{FF2B5EF4-FFF2-40B4-BE49-F238E27FC236}">
                <a16:creationId xmlns:a16="http://schemas.microsoft.com/office/drawing/2014/main" id="{C4B960BF-EB77-20CD-2284-090366EEDCB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6334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26463-8262-C482-E235-22AC2DA6E6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65701-EBE0-CB3E-28C3-63FF255E03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9C1E12-2395-3B27-6101-30287AF9D061}"/>
              </a:ext>
            </a:extLst>
          </p:cNvPr>
          <p:cNvSpPr>
            <a:spLocks noGrp="1"/>
          </p:cNvSpPr>
          <p:nvPr>
            <p:ph type="body" idx="1"/>
          </p:nvPr>
        </p:nvSpPr>
        <p:spPr/>
        <p:txBody>
          <a:bodyPr/>
          <a:lstStyle/>
          <a:p>
            <a:endParaRPr lang="el-GR" b="0" baseline="0" dirty="0"/>
          </a:p>
        </p:txBody>
      </p:sp>
      <p:sp>
        <p:nvSpPr>
          <p:cNvPr id="4" name="Slide Number Placeholder 3">
            <a:extLst>
              <a:ext uri="{FF2B5EF4-FFF2-40B4-BE49-F238E27FC236}">
                <a16:creationId xmlns:a16="http://schemas.microsoft.com/office/drawing/2014/main" id="{09EAB008-4651-11A7-E1D5-83EDFA2781E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410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26463-8262-C482-E235-22AC2DA6E6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65701-EBE0-CB3E-28C3-63FF255E03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9C1E12-2395-3B27-6101-30287AF9D061}"/>
              </a:ext>
            </a:extLst>
          </p:cNvPr>
          <p:cNvSpPr>
            <a:spLocks noGrp="1"/>
          </p:cNvSpPr>
          <p:nvPr>
            <p:ph type="body" idx="1"/>
          </p:nvPr>
        </p:nvSpPr>
        <p:spPr/>
        <p:txBody>
          <a:bodyPr/>
          <a:lstStyle/>
          <a:p>
            <a:endParaRPr lang="el-GR" b="0" baseline="0" dirty="0"/>
          </a:p>
        </p:txBody>
      </p:sp>
      <p:sp>
        <p:nvSpPr>
          <p:cNvPr id="4" name="Slide Number Placeholder 3">
            <a:extLst>
              <a:ext uri="{FF2B5EF4-FFF2-40B4-BE49-F238E27FC236}">
                <a16:creationId xmlns:a16="http://schemas.microsoft.com/office/drawing/2014/main" id="{09EAB008-4651-11A7-E1D5-83EDFA2781E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750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4</a:t>
            </a:fld>
            <a:endParaRPr lang="en-GB"/>
          </a:p>
        </p:txBody>
      </p:sp>
    </p:spTree>
    <p:extLst>
      <p:ext uri="{BB962C8B-B14F-4D97-AF65-F5344CB8AC3E}">
        <p14:creationId xmlns:p14="http://schemas.microsoft.com/office/powerpoint/2010/main" val="3741252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40</a:t>
            </a:fld>
            <a:endParaRPr lang="en-GB"/>
          </a:p>
        </p:txBody>
      </p:sp>
    </p:spTree>
    <p:extLst>
      <p:ext uri="{BB962C8B-B14F-4D97-AF65-F5344CB8AC3E}">
        <p14:creationId xmlns:p14="http://schemas.microsoft.com/office/powerpoint/2010/main" val="40561485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Στην πρώτη περίπτωση, για να είναι σίγουρο ότι οι υπολογισμοί έχουν γίνει σωστά, καλό είναι η κινητικότητα να καταχωρείται προηγουμένως στο </a:t>
            </a:r>
            <a:r>
              <a:rPr kumimoji="0" lang="en-GB" sz="1200" b="0" i="0" u="none" strike="noStrike" kern="1200" cap="none" spc="0" normalizeH="0" baseline="0" noProof="0" dirty="0">
                <a:ln>
                  <a:noFill/>
                </a:ln>
                <a:solidFill>
                  <a:srgbClr val="FF0000"/>
                </a:solidFill>
                <a:effectLst/>
                <a:uLnTx/>
                <a:uFillTx/>
                <a:latin typeface="Calibri" panose="020F0502020204030204"/>
                <a:ea typeface="+mn-ea"/>
                <a:cs typeface="+mn-cs"/>
              </a:rPr>
              <a:t>Beneficiary Module, </a:t>
            </a: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το οποίο θα υπολογίσει αυτόματα τα ποσά. ΔΕΝ ΠΡΕΠΕΙ ΝΑ ΣΥΜΠΛΗΡΩΘΕΙ ΤΟ ΠΡΑΓΜΑΤΙΚΟ ΚΟΣΤΟΣ ΤΑΞΙΔΙΟΥ και δεν πρέπει να συμπεριληφθεί το ποσό των οργανωτικών εξόδων.</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Στην δεύτερη περίπτωση ο ΟΑ θα αναλάβει να οργανώσει και να διευθετήσει όλα τα έξοδα εκ μέρους του συμμετέχοντα.</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Αυτή η επιλογή είναι κάπως ανοικτή. Εδώ εμπίπτουν διάφοροι τρόποι αποζημίωσης των συμμετεχόντων, </a:t>
            </a:r>
            <a:r>
              <a:rPr kumimoji="0" lang="el-GR" sz="1200" b="0" i="0" u="none" strike="noStrike" kern="1200" cap="none" spc="0" normalizeH="0" baseline="0" noProof="0" dirty="0" err="1">
                <a:ln>
                  <a:noFill/>
                </a:ln>
                <a:solidFill>
                  <a:srgbClr val="FF0000"/>
                </a:solidFill>
                <a:effectLst/>
                <a:uLnTx/>
                <a:uFillTx/>
                <a:latin typeface="Calibri" panose="020F0502020204030204"/>
                <a:ea typeface="+mn-ea"/>
                <a:cs typeface="+mn-cs"/>
              </a:rPr>
              <a:t>π.χ</a:t>
            </a: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Α. Ο συμμετέχων δε λαμβάνει καθόλου χρήματα, εφόσον ο δικαιούχος αναλαμβάνει να εξοφλήσει όλα τα σχετικά τιμολόγια απευθείας (π.χ. τιμολόγιο αγοράς αεροπορικού εισιτηρίου, απόδειξη πληρωμής διδάκτρων κτλ.). Αυτό, βέβαια, θα σημαίνει ότι τα καθημερινά έξοδα του συμμετέχοντα στην χώρα υποδοχής (έξοδα γευμάτων που δεν καλύπτονται από τον διοργανωτή, καθημερινή διακίνηση) θα πρέπει να τα καλύψει ο ίδιος ο συμμετέχων και επιστρέφοντας από την κινητικότητα, να προσκομίσει αποδείξεις, για να του καλυφθούν αυτά.</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Β. Ο δικαιούχος αναλαμβάνει να εξοφλήσει απευθείας όλα τα τιμολόγια που αφορούν ταξιδιωτικά εισιτήρια, διαμονή κτλ. Ο συμμετέχων λαμβάνει ένα ποσό μόνο για τα καθημερινά του έξοδα από τον οργανισμό πριν την κινητικότητα και επιστρέφει ό,τι δεν έχει ξοδέψει στο σχολείο, με την επιστροφή του από την κινητικότητα, αφού προσκομίσει τις σχετικές αποδείξεις. Σε αυτή την περίπτωση, θα πρέπει να φαίνεται ξεκάθαρα τι ακριβώς έλαβε και τι επέστρεψε ο συμμετέχων, μέσα από σχετική γραπτή τεκμηρίωση (π.χ. ένα απλό έντυπο, στο οποίο ο συμμετέχων θα δηλώνει ότι έλαβε το τάδε ποσό και επέστρεψε το τάδε).</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l-GR" sz="1200" b="0" i="0" u="none" strike="noStrike" kern="1200" cap="none" spc="0" normalizeH="0" baseline="0" noProof="0" dirty="0" err="1">
                <a:ln>
                  <a:noFill/>
                </a:ln>
                <a:solidFill>
                  <a:srgbClr val="FF0000"/>
                </a:solidFill>
                <a:effectLst/>
                <a:uLnTx/>
                <a:uFillTx/>
                <a:latin typeface="Calibri" panose="020F0502020204030204"/>
                <a:ea typeface="+mn-ea"/>
                <a:cs typeface="+mn-cs"/>
              </a:rPr>
              <a:t>Όποιαδήποτε</a:t>
            </a: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 άλλη διευθέτηση εξυπηρετεί τον οργανισμό και τους συμμετέχοντες, δεδομένου ότι υπάρχει πλήρης διαφάνεια και τεκμηρίωση και δεδομένου ότι υπάρχει ίση μεταχείριση των συμμετεχόντων.</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Στην τρίτη περίπτωση, ο ΟΑ παρέχει μέρος της υποστήριξης με πληρωμή του </a:t>
            </a:r>
            <a:r>
              <a:rPr kumimoji="0" lang="el-GR" sz="1200" b="0" i="0" u="none" strike="noStrike" kern="1200" cap="none" spc="0" normalizeH="0" baseline="0" noProof="0" dirty="0" err="1">
                <a:ln>
                  <a:noFill/>
                </a:ln>
                <a:solidFill>
                  <a:srgbClr val="FF0000"/>
                </a:solidFill>
                <a:effectLst/>
                <a:uLnTx/>
                <a:uFillTx/>
                <a:latin typeface="Calibri" panose="020F0502020204030204"/>
                <a:ea typeface="+mn-ea"/>
                <a:cs typeface="+mn-cs"/>
              </a:rPr>
              <a:t>μοναδιαίου</a:t>
            </a: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 κόστους και μέρος με παροχή υπηρεσιών. </a:t>
            </a:r>
          </a:p>
          <a:p>
            <a:endParaRPr lang="el-GR" i="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0712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i="0"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42</a:t>
            </a:fld>
            <a:endParaRPr lang="en-GB"/>
          </a:p>
        </p:txBody>
      </p:sp>
    </p:spTree>
    <p:extLst>
      <p:ext uri="{BB962C8B-B14F-4D97-AF65-F5344CB8AC3E}">
        <p14:creationId xmlns:p14="http://schemas.microsoft.com/office/powerpoint/2010/main" val="1642259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43</a:t>
            </a:fld>
            <a:endParaRPr lang="en-GB"/>
          </a:p>
        </p:txBody>
      </p:sp>
    </p:spTree>
    <p:extLst>
      <p:ext uri="{BB962C8B-B14F-4D97-AF65-F5344CB8AC3E}">
        <p14:creationId xmlns:p14="http://schemas.microsoft.com/office/powerpoint/2010/main" val="525983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44</a:t>
            </a:fld>
            <a:endParaRPr lang="en-GB"/>
          </a:p>
        </p:txBody>
      </p:sp>
    </p:spTree>
    <p:extLst>
      <p:ext uri="{BB962C8B-B14F-4D97-AF65-F5344CB8AC3E}">
        <p14:creationId xmlns:p14="http://schemas.microsoft.com/office/powerpoint/2010/main" val="13205183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Ενδεικτικά αναφέρουμε τι θα πρέπει να περιέχει το αρχείο σας</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45</a:t>
            </a:fld>
            <a:endParaRPr lang="en-GB"/>
          </a:p>
        </p:txBody>
      </p:sp>
    </p:spTree>
    <p:extLst>
      <p:ext uri="{BB962C8B-B14F-4D97-AF65-F5344CB8AC3E}">
        <p14:creationId xmlns:p14="http://schemas.microsoft.com/office/powerpoint/2010/main" val="9123881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46</a:t>
            </a:fld>
            <a:endParaRPr lang="en-GB"/>
          </a:p>
        </p:txBody>
      </p:sp>
    </p:spTree>
    <p:extLst>
      <p:ext uri="{BB962C8B-B14F-4D97-AF65-F5344CB8AC3E}">
        <p14:creationId xmlns:p14="http://schemas.microsoft.com/office/powerpoint/2010/main" val="34279671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47</a:t>
            </a:fld>
            <a:endParaRPr lang="en-GB"/>
          </a:p>
        </p:txBody>
      </p:sp>
    </p:spTree>
    <p:extLst>
      <p:ext uri="{BB962C8B-B14F-4D97-AF65-F5344CB8AC3E}">
        <p14:creationId xmlns:p14="http://schemas.microsoft.com/office/powerpoint/2010/main" val="32422765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48</a:t>
            </a:fld>
            <a:endParaRPr lang="en-GB"/>
          </a:p>
        </p:txBody>
      </p:sp>
    </p:spTree>
    <p:extLst>
      <p:ext uri="{BB962C8B-B14F-4D97-AF65-F5344CB8AC3E}">
        <p14:creationId xmlns:p14="http://schemas.microsoft.com/office/powerpoint/2010/main" val="2209195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49</a:t>
            </a:fld>
            <a:endParaRPr lang="en-GB"/>
          </a:p>
        </p:txBody>
      </p:sp>
    </p:spTree>
    <p:extLst>
      <p:ext uri="{BB962C8B-B14F-4D97-AF65-F5344CB8AC3E}">
        <p14:creationId xmlns:p14="http://schemas.microsoft.com/office/powerpoint/2010/main" val="671241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αυτά τα σχέδια, υπάρχει η δυνατότητα για τον οργανισμό να αλλάξει τύπο δραστηριότητας, οργανισμό υποδοχής, χώρα και διάρκεια ΑΛΛΑ πρέπει οι νέες επιλογές του να εξυπηρετούν τους στόχους που τέθηκαν στην αίτηση και να παραμένουν εντός του προκαθορισμένου προϋπολογισμού. </a:t>
            </a:r>
          </a:p>
          <a:p>
            <a:r>
              <a:rPr lang="el-GR" dirty="0"/>
              <a:t>Και τέλος, όσον αφορά στη χρηματοδότηση, εγκρίνεται ένα συγκεκριμένο κονδύλι ανά σχέδιο το οποίο αναγράφεται στις ΣΕ σας και δεν μπορεί να αυξηθεί. </a:t>
            </a:r>
            <a:r>
              <a:rPr lang="el-GR" dirty="0">
                <a:solidFill>
                  <a:srgbClr val="FF0000"/>
                </a:solidFill>
              </a:rPr>
              <a:t>Πάντα, βέβαια, υπάρχει η δυνατότητα συγχρηματοδότησης.</a:t>
            </a: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a:t>
            </a:fld>
            <a:endParaRPr lang="en-GB"/>
          </a:p>
        </p:txBody>
      </p:sp>
    </p:spTree>
    <p:extLst>
      <p:ext uri="{BB962C8B-B14F-4D97-AF65-F5344CB8AC3E}">
        <p14:creationId xmlns:p14="http://schemas.microsoft.com/office/powerpoint/2010/main" val="5025172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Εάν η έκθεσή σας βαθμολογηθεί με κάτω από 60/100 τότε θα εφαρμοστεί αναλογικά αποκοπή στα οργανωτικά έξοδα, ως ακολούθως:</a:t>
            </a:r>
          </a:p>
          <a:p>
            <a:pPr marL="342900" lvl="0" indent="-342900" algn="just">
              <a:lnSpc>
                <a:spcPct val="115000"/>
              </a:lnSpc>
              <a:spcAft>
                <a:spcPts val="1000"/>
              </a:spcAft>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rPr>
              <a:t>10% </a:t>
            </a:r>
            <a:r>
              <a:rPr lang="el-GR" sz="1800" dirty="0">
                <a:effectLst/>
                <a:latin typeface="Times New Roman" panose="02020603050405020304" pitchFamily="18" charset="0"/>
                <a:ea typeface="Calibri" panose="020F0502020204030204" pitchFamily="34" charset="0"/>
              </a:rPr>
              <a:t>αν η τελική έκθεση λάβει μεταξύ </a:t>
            </a:r>
            <a:r>
              <a:rPr lang="en-GB" sz="1800" dirty="0">
                <a:effectLst/>
                <a:latin typeface="Times New Roman" panose="02020603050405020304" pitchFamily="18" charset="0"/>
                <a:ea typeface="Calibri" panose="020F0502020204030204" pitchFamily="34" charset="0"/>
              </a:rPr>
              <a:t>50 </a:t>
            </a:r>
            <a:r>
              <a:rPr lang="el-GR" sz="1800" dirty="0">
                <a:effectLst/>
                <a:latin typeface="Times New Roman" panose="02020603050405020304" pitchFamily="18" charset="0"/>
                <a:ea typeface="Calibri" panose="020F0502020204030204" pitchFamily="34" charset="0"/>
              </a:rPr>
              <a:t>και </a:t>
            </a:r>
            <a:r>
              <a:rPr lang="en-GB" sz="1800" dirty="0">
                <a:effectLst/>
                <a:latin typeface="Times New Roman" panose="02020603050405020304" pitchFamily="18" charset="0"/>
                <a:ea typeface="Calibri" panose="020F0502020204030204" pitchFamily="34" charset="0"/>
              </a:rPr>
              <a:t>60 </a:t>
            </a:r>
            <a:r>
              <a:rPr lang="el-GR" sz="1800" dirty="0">
                <a:effectLst/>
                <a:latin typeface="Times New Roman" panose="02020603050405020304" pitchFamily="18" charset="0"/>
                <a:ea typeface="Calibri" panose="020F0502020204030204" pitchFamily="34" charset="0"/>
              </a:rPr>
              <a:t>βαθμών</a:t>
            </a:r>
            <a:endParaRPr lang="en-GB" sz="1800" dirty="0">
              <a:effectLst/>
              <a:latin typeface="Times New Roman" panose="02020603050405020304" pitchFamily="18" charset="0"/>
              <a:ea typeface="Calibri" panose="020F0502020204030204" pitchFamily="34" charset="0"/>
            </a:endParaRPr>
          </a:p>
          <a:p>
            <a:pPr marL="342900" lvl="0" indent="-342900" algn="just">
              <a:lnSpc>
                <a:spcPct val="115000"/>
              </a:lnSpc>
              <a:spcAft>
                <a:spcPts val="1000"/>
              </a:spcAft>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rPr>
              <a:t>25% </a:t>
            </a:r>
            <a:r>
              <a:rPr lang="el-GR" sz="1800" dirty="0">
                <a:effectLst/>
                <a:latin typeface="Times New Roman" panose="02020603050405020304" pitchFamily="18" charset="0"/>
                <a:ea typeface="Calibri" panose="020F0502020204030204" pitchFamily="34" charset="0"/>
              </a:rPr>
              <a:t>αν η τελική έκθεση λάβει μεταξύ 4</a:t>
            </a:r>
            <a:r>
              <a:rPr lang="en-GB" sz="1800" dirty="0">
                <a:effectLst/>
                <a:latin typeface="Times New Roman" panose="02020603050405020304" pitchFamily="18" charset="0"/>
                <a:ea typeface="Calibri" panose="020F0502020204030204" pitchFamily="34" charset="0"/>
              </a:rPr>
              <a:t>0 </a:t>
            </a:r>
            <a:r>
              <a:rPr lang="el-GR" sz="1800" dirty="0">
                <a:effectLst/>
                <a:latin typeface="Times New Roman" panose="02020603050405020304" pitchFamily="18" charset="0"/>
                <a:ea typeface="Calibri" panose="020F0502020204030204" pitchFamily="34" charset="0"/>
              </a:rPr>
              <a:t>και 49</a:t>
            </a:r>
            <a:r>
              <a:rPr lang="en-GB" sz="1800" dirty="0">
                <a:effectLst/>
                <a:latin typeface="Times New Roman" panose="02020603050405020304" pitchFamily="18" charset="0"/>
                <a:ea typeface="Calibri" panose="020F0502020204030204" pitchFamily="34" charset="0"/>
              </a:rPr>
              <a:t> </a:t>
            </a:r>
            <a:r>
              <a:rPr lang="el-GR" sz="1800" dirty="0">
                <a:effectLst/>
                <a:latin typeface="Times New Roman" panose="02020603050405020304" pitchFamily="18" charset="0"/>
                <a:ea typeface="Calibri" panose="020F0502020204030204" pitchFamily="34" charset="0"/>
              </a:rPr>
              <a:t>βαθμών</a:t>
            </a:r>
          </a:p>
          <a:p>
            <a:pPr marL="342900" lvl="0" indent="-342900" algn="just">
              <a:lnSpc>
                <a:spcPct val="115000"/>
              </a:lnSpc>
              <a:spcAft>
                <a:spcPts val="1000"/>
              </a:spcAft>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rPr>
              <a:t>50%</a:t>
            </a:r>
            <a:r>
              <a:rPr lang="el-GR" sz="1800" dirty="0">
                <a:effectLst/>
                <a:latin typeface="Times New Roman" panose="02020603050405020304" pitchFamily="18" charset="0"/>
                <a:ea typeface="Calibri" panose="020F0502020204030204" pitchFamily="34" charset="0"/>
              </a:rPr>
              <a:t> αν η τελική έκθεση λάβει μεταξύ 25</a:t>
            </a:r>
            <a:r>
              <a:rPr lang="en-GB" sz="1800" dirty="0">
                <a:effectLst/>
                <a:latin typeface="Times New Roman" panose="02020603050405020304" pitchFamily="18" charset="0"/>
                <a:ea typeface="Calibri" panose="020F0502020204030204" pitchFamily="34" charset="0"/>
              </a:rPr>
              <a:t> </a:t>
            </a:r>
            <a:r>
              <a:rPr lang="el-GR" sz="1800" dirty="0">
                <a:effectLst/>
                <a:latin typeface="Times New Roman" panose="02020603050405020304" pitchFamily="18" charset="0"/>
                <a:ea typeface="Calibri" panose="020F0502020204030204" pitchFamily="34" charset="0"/>
              </a:rPr>
              <a:t>και 39</a:t>
            </a:r>
            <a:r>
              <a:rPr lang="en-GB" sz="1800" dirty="0">
                <a:effectLst/>
                <a:latin typeface="Times New Roman" panose="02020603050405020304" pitchFamily="18" charset="0"/>
                <a:ea typeface="Calibri" panose="020F0502020204030204" pitchFamily="34" charset="0"/>
              </a:rPr>
              <a:t> </a:t>
            </a:r>
            <a:r>
              <a:rPr lang="el-GR" sz="1800" dirty="0">
                <a:effectLst/>
                <a:latin typeface="Times New Roman" panose="02020603050405020304" pitchFamily="18" charset="0"/>
                <a:ea typeface="Calibri" panose="020F0502020204030204" pitchFamily="34" charset="0"/>
              </a:rPr>
              <a:t>βαθμών</a:t>
            </a:r>
            <a:endParaRPr lang="en-GB" sz="1800" dirty="0">
              <a:effectLst/>
              <a:latin typeface="Times New Roman" panose="02020603050405020304" pitchFamily="18" charset="0"/>
              <a:ea typeface="Calibri" panose="020F0502020204030204" pitchFamily="34" charset="0"/>
            </a:endParaRPr>
          </a:p>
          <a:p>
            <a:pPr marL="342900" lvl="0" indent="-342900" algn="just">
              <a:lnSpc>
                <a:spcPct val="115000"/>
              </a:lnSpc>
              <a:spcAft>
                <a:spcPts val="1000"/>
              </a:spcAft>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rPr>
              <a:t>75%</a:t>
            </a:r>
            <a:r>
              <a:rPr lang="el-GR" sz="1800" dirty="0">
                <a:effectLst/>
                <a:latin typeface="Times New Roman" panose="02020603050405020304" pitchFamily="18" charset="0"/>
                <a:ea typeface="Calibri" panose="020F0502020204030204" pitchFamily="34" charset="0"/>
              </a:rPr>
              <a:t> </a:t>
            </a:r>
            <a:r>
              <a:rPr lang="el-GR" sz="1200" dirty="0">
                <a:effectLst/>
                <a:latin typeface="Times New Roman" panose="02020603050405020304" pitchFamily="18" charset="0"/>
                <a:ea typeface="Calibri" panose="020F0502020204030204" pitchFamily="34" charset="0"/>
              </a:rPr>
              <a:t>αν η τελική έκθεση λάβει κάτω από 25 βαθμούς</a:t>
            </a:r>
          </a:p>
          <a:p>
            <a:pPr marL="342900" lvl="0" indent="-342900" algn="just">
              <a:lnSpc>
                <a:spcPct val="115000"/>
              </a:lnSpc>
              <a:spcAft>
                <a:spcPts val="1000"/>
              </a:spcAft>
              <a:buFont typeface="Arial" panose="020B0604020202020204" pitchFamily="34" charset="0"/>
              <a:buChar char="-"/>
            </a:pPr>
            <a:endParaRPr lang="el-GR" baseline="0" dirty="0"/>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50</a:t>
            </a:fld>
            <a:endParaRPr lang="en-GB"/>
          </a:p>
        </p:txBody>
      </p:sp>
    </p:spTree>
    <p:extLst>
      <p:ext uri="{BB962C8B-B14F-4D97-AF65-F5344CB8AC3E}">
        <p14:creationId xmlns:p14="http://schemas.microsoft.com/office/powerpoint/2010/main" val="18207980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1976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52</a:t>
            </a:fld>
            <a:endParaRPr lang="en-GB"/>
          </a:p>
        </p:txBody>
      </p:sp>
    </p:spTree>
    <p:extLst>
      <p:ext uri="{BB962C8B-B14F-4D97-AF65-F5344CB8AC3E}">
        <p14:creationId xmlns:p14="http://schemas.microsoft.com/office/powerpoint/2010/main" val="29600411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1095" indent="-1141095" algn="just">
              <a:spcBef>
                <a:spcPts val="1000"/>
              </a:spcBef>
              <a:spcAft>
                <a:spcPts val="1000"/>
              </a:spcAft>
            </a:pPr>
            <a:r>
              <a:rPr lang="en-US" baseline="0" dirty="0"/>
              <a:t>*</a:t>
            </a:r>
            <a:r>
              <a:rPr lang="el-GR" b="1" baseline="0" dirty="0"/>
              <a:t>Για τις μετακινήσεις κονδυλίων θα πρέπει πάντα να συμβουλεύεστε τη ΣΕ σας, γιατί στην περίπτωση που κάνετε μεταφορές από τη μια κατηγορία στην άλλη οι οποίες δεν επιτρέπονται, ενδέχεται να έχετε μη επιλέξιμες δαπάνες. Στο παράρτημα 5 της Συμφωνίας Επιχορήγησης του 2025, αναφέρεται το εξής: </a:t>
            </a:r>
            <a:r>
              <a:rPr lang="en-GB" sz="1800" b="1" u="sng" kern="0" cap="all" dirty="0">
                <a:effectLst/>
                <a:latin typeface="Times New Roman Bold" panose="02020803070505020304" pitchFamily="18" charset="0"/>
                <a:ea typeface="SimSun" panose="02010600030101010101" pitchFamily="2" charset="-122"/>
                <a:cs typeface="Times New Roman" panose="02020603050405020304" pitchFamily="18" charset="0"/>
              </a:rPr>
              <a:t>Budget flexibility (— Article 5.5)</a:t>
            </a:r>
            <a:r>
              <a:rPr lang="el-GR" sz="1800" b="1" u="sng" kern="0" cap="all" dirty="0">
                <a:effectLst/>
                <a:latin typeface="Times New Roman Bold" panose="02020803070505020304" pitchFamily="18" charset="0"/>
                <a:ea typeface="SimSun" panose="02010600030101010101" pitchFamily="2" charset="-122"/>
                <a:cs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rPr>
              <a:t>With regard to Article 5.5, an amendment is required if </a:t>
            </a:r>
            <a:r>
              <a:rPr lang="en-US" sz="1800" dirty="0">
                <a:effectLst/>
                <a:latin typeface="Times New Roman" panose="02020603050405020304" pitchFamily="18" charset="0"/>
                <a:ea typeface="Times New Roman" panose="02020603050405020304" pitchFamily="18" charset="0"/>
              </a:rPr>
              <a:t>budget transfers from budget category </a:t>
            </a:r>
            <a:r>
              <a:rPr lang="en-US" sz="1800" b="1" i="1" dirty="0">
                <a:effectLst/>
                <a:latin typeface="Times New Roman" panose="02020603050405020304" pitchFamily="18" charset="0"/>
                <a:ea typeface="Times New Roman" panose="02020603050405020304" pitchFamily="18" charset="0"/>
              </a:rPr>
              <a:t>Inclusion support for participants </a:t>
            </a:r>
            <a:r>
              <a:rPr lang="en-US" sz="1800" dirty="0">
                <a:effectLst/>
                <a:latin typeface="Times New Roman" panose="02020603050405020304" pitchFamily="18" charset="0"/>
                <a:ea typeface="Times New Roman" panose="02020603050405020304" pitchFamily="18" charset="0"/>
              </a:rPr>
              <a:t>exceed 15% of the total funds in that category. </a:t>
            </a:r>
            <a:endParaRPr lang="en-GB" sz="1800" dirty="0">
              <a:effectLst/>
              <a:latin typeface="Times New Roman" panose="02020603050405020304" pitchFamily="18" charset="0"/>
              <a:ea typeface="Times New Roman" panose="02020603050405020304" pitchFamily="18" charset="0"/>
            </a:endParaRPr>
          </a:p>
          <a:p>
            <a:pPr marL="0" indent="0">
              <a:spcAft>
                <a:spcPts val="1000"/>
              </a:spcAft>
              <a:buFont typeface="Wingdings" panose="05000000000000000000" pitchFamily="2" charset="2"/>
              <a:buNone/>
            </a:pPr>
            <a:endParaRPr lang="en-US" b="1" baseline="0" dirty="0"/>
          </a:p>
          <a:p>
            <a:r>
              <a:rPr lang="el-GR" baseline="0" dirty="0"/>
              <a:t>***Για τις αλλαγές που απαιτούν τροποποίηση της Συμφωνίας, αποστέλνεται γραπτό αίτημα προς το ΙΔΕΠ πριν από τη διεξαγωγή της δραστηριότητας που αφορά η τροποποίηση</a:t>
            </a:r>
          </a:p>
        </p:txBody>
      </p:sp>
      <p:sp>
        <p:nvSpPr>
          <p:cNvPr id="4" name="Slide Number Placeholder 3"/>
          <p:cNvSpPr>
            <a:spLocks noGrp="1"/>
          </p:cNvSpPr>
          <p:nvPr>
            <p:ph type="sldNum" sz="quarter" idx="10"/>
          </p:nvPr>
        </p:nvSpPr>
        <p:spPr/>
        <p:txBody>
          <a:bodyPr/>
          <a:lstStyle/>
          <a:p>
            <a:fld id="{C05BEA0F-6C61-4412-98B4-3B1B2AF6C74C}" type="slidenum">
              <a:rPr lang="en-GB" smtClean="0"/>
              <a:t>53</a:t>
            </a:fld>
            <a:endParaRPr lang="en-GB"/>
          </a:p>
        </p:txBody>
      </p:sp>
    </p:spTree>
    <p:extLst>
      <p:ext uri="{BB962C8B-B14F-4D97-AF65-F5344CB8AC3E}">
        <p14:creationId xmlns:p14="http://schemas.microsoft.com/office/powerpoint/2010/main" val="9966626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ΕΥ διεξάγει διάφορους ελέγχους στα σχέδια και τους δικαιούχους οργανισμούς, με στόχο τη διασφάλιση της ποιότητας του Προγράμματος</a:t>
            </a:r>
          </a:p>
          <a:p>
            <a:r>
              <a:rPr lang="el-GR" dirty="0"/>
              <a:t>Αυτοί αναφέρονται στη ΣΕ σας</a:t>
            </a: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54</a:t>
            </a:fld>
            <a:endParaRPr lang="en-GB"/>
          </a:p>
        </p:txBody>
      </p:sp>
    </p:spTree>
    <p:extLst>
      <p:ext uri="{BB962C8B-B14F-4D97-AF65-F5344CB8AC3E}">
        <p14:creationId xmlns:p14="http://schemas.microsoft.com/office/powerpoint/2010/main" val="13975825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l-GR" dirty="0">
              <a:solidFill>
                <a:schemeClr val="tx1">
                  <a:lumMod val="75000"/>
                  <a:lumOff val="25000"/>
                </a:schemeClr>
              </a:solidFill>
              <a:latin typeface="Century Gothic" panose="020B0502020202020204" pitchFamily="34" charset="0"/>
            </a:endParaRPr>
          </a:p>
          <a:p>
            <a:r>
              <a:rPr lang="el-GR" baseline="0" dirty="0"/>
              <a:t>Έλεγχος (εκτός από τον έλεγχο τελικής έκθεσης) μπορεί να προκύψει για κάποιον οργανισμό με έναν από τους τρεις ακόλουθους τρόπους:</a:t>
            </a:r>
          </a:p>
          <a:p>
            <a:pPr marL="228600" indent="-228600">
              <a:buAutoNum type="arabicPeriod"/>
            </a:pPr>
            <a:r>
              <a:rPr lang="el-GR" baseline="0" dirty="0"/>
              <a:t>Επειδή ανήκει στους επανεμφανιζόμενους οργανισμούς που έχουν λάβει και συνεχίζουν να λαμβάνουν πολλές χρηματοδοτήσεις </a:t>
            </a:r>
          </a:p>
          <a:p>
            <a:pPr marL="228600" indent="-228600">
              <a:buAutoNum type="arabicPeriod"/>
            </a:pPr>
            <a:r>
              <a:rPr lang="el-GR" baseline="0" dirty="0"/>
              <a:t>Στη βάση εκτίμησης κινδύνου που γίνεται από την Εθνική Υπηρεσία</a:t>
            </a:r>
          </a:p>
          <a:p>
            <a:pPr marL="228600" indent="-228600">
              <a:buAutoNum type="arabicPeriod"/>
            </a:pPr>
            <a:r>
              <a:rPr lang="el-GR" baseline="0" dirty="0"/>
              <a:t>Επειδή ανήκει στο τυχαίο δείγμα οργανισμών που πρέπει να ελεγχθούν, το οποίο καθορίζεται σε ετήσια βάση από την ΕΕ</a:t>
            </a:r>
          </a:p>
        </p:txBody>
      </p:sp>
      <p:sp>
        <p:nvSpPr>
          <p:cNvPr id="4" name="Slide Number Placeholder 3"/>
          <p:cNvSpPr>
            <a:spLocks noGrp="1"/>
          </p:cNvSpPr>
          <p:nvPr>
            <p:ph type="sldNum" sz="quarter" idx="10"/>
          </p:nvPr>
        </p:nvSpPr>
        <p:spPr/>
        <p:txBody>
          <a:bodyPr/>
          <a:lstStyle/>
          <a:p>
            <a:fld id="{C05BEA0F-6C61-4412-98B4-3B1B2AF6C74C}" type="slidenum">
              <a:rPr lang="en-GB" smtClean="0"/>
              <a:t>55</a:t>
            </a:fld>
            <a:endParaRPr lang="en-GB"/>
          </a:p>
        </p:txBody>
      </p:sp>
    </p:spTree>
    <p:extLst>
      <p:ext uri="{BB962C8B-B14F-4D97-AF65-F5344CB8AC3E}">
        <p14:creationId xmlns:p14="http://schemas.microsoft.com/office/powerpoint/2010/main" val="27034365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56</a:t>
            </a:fld>
            <a:endParaRPr lang="en-GB"/>
          </a:p>
        </p:txBody>
      </p:sp>
    </p:spTree>
    <p:extLst>
      <p:ext uri="{BB962C8B-B14F-4D97-AF65-F5344CB8AC3E}">
        <p14:creationId xmlns:p14="http://schemas.microsoft.com/office/powerpoint/2010/main" val="40763202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57</a:t>
            </a:fld>
            <a:endParaRPr lang="en-GB"/>
          </a:p>
        </p:txBody>
      </p:sp>
    </p:spTree>
    <p:extLst>
      <p:ext uri="{BB962C8B-B14F-4D97-AF65-F5344CB8AC3E}">
        <p14:creationId xmlns:p14="http://schemas.microsoft.com/office/powerpoint/2010/main" val="11737283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58</a:t>
            </a:fld>
            <a:endParaRPr lang="en-GB"/>
          </a:p>
        </p:txBody>
      </p:sp>
    </p:spTree>
    <p:extLst>
      <p:ext uri="{BB962C8B-B14F-4D97-AF65-F5344CB8AC3E}">
        <p14:creationId xmlns:p14="http://schemas.microsoft.com/office/powerpoint/2010/main" val="38837632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864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l-GR" baseline="0" dirty="0"/>
              <a:t>Η περίπτωση μια κινητικότητα να πραγματοποιηθεί μόνο εικονικά/διαδικτυακά δεν καλύπτεται από το πρόγραμμα και άρα εάν πραγματοποιηθεί τότε δεν μπορεί να χρηματοδοτηθεί</a:t>
            </a:r>
            <a:endParaRPr lang="en-US" baseline="0" dirty="0"/>
          </a:p>
          <a:p>
            <a:pPr marL="171450" indent="-171450">
              <a:buFont typeface="Arial" panose="020B0604020202020204" pitchFamily="34" charset="0"/>
              <a:buChar char="•"/>
            </a:pPr>
            <a:endParaRPr lang="en-US" baseline="0" dirty="0"/>
          </a:p>
          <a:p>
            <a:pPr marL="0" indent="0">
              <a:buFont typeface="Arial" panose="020B0604020202020204" pitchFamily="34" charset="0"/>
              <a:buNone/>
            </a:pPr>
            <a:endParaRPr lang="el-GR" baseline="0"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6</a:t>
            </a:fld>
            <a:endParaRPr lang="en-GB"/>
          </a:p>
        </p:txBody>
      </p:sp>
    </p:spTree>
    <p:extLst>
      <p:ext uri="{BB962C8B-B14F-4D97-AF65-F5344CB8AC3E}">
        <p14:creationId xmlns:p14="http://schemas.microsoft.com/office/powerpoint/2010/main" val="2849650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κάλυψη διδάκτρων για συμμετοχή σε σεμινάρια δεν μπορεί να ξεπερνά τις 10 ημέρες ανά συμμετέχοντα ανά σχέδιο. </a:t>
            </a:r>
          </a:p>
          <a:p>
            <a:endParaRPr lang="el-GR" dirty="0"/>
          </a:p>
          <a:p>
            <a:r>
              <a:rPr lang="el-GR" dirty="0"/>
              <a:t>Επίσης, είναι πολύ σημαντικό να θυμάστε πως όλοι οι πάροχοι προγραμμάτων εκπαίδευσης είναι εντελώς ανεξάρτητοι από το πρόγραμμα Erasmus+, και λειτουργούν ως πάροχοι υπηρεσιών σε μια ελεύθερη αγορά, επομένως η επιλογή των σεμιναρίων αποτελεί αποκλειστική ευθύνη του δικαιούχου οργανισμού και υπάρχουν συγκεκριμένα πρότυπα ποιότητας που μπορούν να σας βοηθήσουν στην επιλογή του σεμιναρίου σας. Τα πρότυπα είναι αναρτημένα τόσο στην ιστοσελίδα του ΙΔΕΠ όσο και στο τέλος της παρουσίασης. </a:t>
            </a:r>
          </a:p>
          <a:p>
            <a:endParaRPr lang="el-GR" dirty="0"/>
          </a:p>
          <a:p>
            <a:r>
              <a:rPr lang="el-GR" dirty="0"/>
              <a:t>Επίσης, συστήνεται η αποφυγή ταυτόχρονων συμμετοχών σε σεμινάρια ή εκπαιδεύσεις. Στόχος σας είναι τα άτομα που συμμετέχουν στο σχέδιο να λειτουργούν ως πολλαπλασιαστές της γνώσης. </a:t>
            </a:r>
          </a:p>
          <a:p>
            <a:endParaRPr lang="el-GR" dirty="0">
              <a:highlight>
                <a:srgbClr val="FFFF00"/>
              </a:highlight>
            </a:endParaRPr>
          </a:p>
          <a:p>
            <a:r>
              <a:rPr lang="el-GR" dirty="0">
                <a:highlight>
                  <a:srgbClr val="FFFF00"/>
                </a:highlight>
              </a:rPr>
              <a:t>Μόνο για τη Σχολική Εκπαίδευση: Είναι ευθύνη σας να παρακολουθείτε τις </a:t>
            </a:r>
            <a:r>
              <a:rPr lang="el-GR" dirty="0" err="1">
                <a:highlight>
                  <a:srgbClr val="FFFF00"/>
                </a:highlight>
              </a:rPr>
              <a:t>επικαιροποιημένες</a:t>
            </a:r>
            <a:r>
              <a:rPr lang="el-GR" dirty="0">
                <a:highlight>
                  <a:srgbClr val="FFFF00"/>
                </a:highlight>
              </a:rPr>
              <a:t> εγκυκλίους του ΥΠΑΝ και είναι σημαντικό να επικοινωνείτε οι ίδιοι με το ΥΠΑΝ για διευκρινήσεις και ερωτήματα σε εύλογο χρονικό διάστημα πριν από τον προγραμματισμό και υλοποίηση της κινητικότητας.</a:t>
            </a:r>
          </a:p>
          <a:p>
            <a:endParaRPr lang="el-GR"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1.Εγκύκλιος σχετικά με τη ταυτόχρονη συμμετοχή εκπαιδευτικών ενός σχολείου στην ίδια δραστηριότητα: </a:t>
            </a:r>
            <a:r>
              <a:rPr lang="el-GR" sz="1800" dirty="0">
                <a:effectLst/>
                <a:latin typeface="Arial" panose="020B0604020202020204" pitchFamily="34" charset="0"/>
              </a:rPr>
              <a:t>Σ</a:t>
            </a:r>
            <a:r>
              <a:rPr lang="el-GR" sz="1800" dirty="0">
                <a:effectLst/>
                <a:latin typeface="Arial" panose="020B0604020202020204" pitchFamily="34" charset="0"/>
                <a:ea typeface="Calibri" panose="020F0502020204030204" pitchFamily="34" charset="0"/>
              </a:rPr>
              <a:t>το πλαίσιο της Βάσης Δράσης 1 δεν επιτρέπεται η ταυτόχρονη συμμετοχή δύο εκπαιδευτικών από το ίδιο σχολείο στο ίδιο σεμινάριο ή στο ίδιο </a:t>
            </a:r>
            <a:r>
              <a:rPr lang="el-GR" sz="1800" dirty="0" err="1">
                <a:effectLst/>
                <a:latin typeface="Arial" panose="020B0604020202020204" pitchFamily="34" charset="0"/>
                <a:ea typeface="Calibri" panose="020F0502020204030204" pitchFamily="34" charset="0"/>
              </a:rPr>
              <a:t>job-shadowing</a:t>
            </a:r>
            <a:r>
              <a:rPr lang="el-GR" sz="1800" dirty="0">
                <a:effectLst/>
                <a:latin typeface="Arial" panose="020B0604020202020204" pitchFamily="34" charset="0"/>
                <a:ea typeface="Calibri" panose="020F0502020204030204" pitchFamily="34" charset="0"/>
              </a:rPr>
              <a:t>, σε εργάσιμο χρόνο. Εντούτοις, σε κάποιες περιπτώσεις για σκιώδη εργασία ενδέχεται να λάβουν μέρος δύο εκπαιδευτικοί από δύο διαφορετικές ειδικότητες (μόνο στην περίπτωση της ΔΜΤΕΕΚ). Τέλος, στις προπαρασκευαστικές επισκέψεις, λαμβάνει μέρος ένας εκπαιδευτικός για κάθε ειδικότητα.</a:t>
            </a:r>
            <a:endParaRPr lang="en-GB" sz="1800" dirty="0">
              <a:effectLst/>
              <a:latin typeface="Calibri" panose="020F0502020204030204" pitchFamily="34" charset="0"/>
              <a:ea typeface="Calibri" panose="020F0502020204030204" pitchFamily="34" charset="0"/>
            </a:endParaRPr>
          </a:p>
          <a:p>
            <a:r>
              <a:rPr lang="el-GR" dirty="0"/>
              <a:t>.</a:t>
            </a:r>
          </a:p>
          <a:p>
            <a:pPr indent="457200" algn="just"/>
            <a:r>
              <a:rPr lang="el-GR" dirty="0"/>
              <a:t>2. Εγκύκλιος αναφορικά με τη συμμετοχή μαθητών – αναλογία έξι μαθητών προς ένα εκπαιδευτικό- περίπου 2 εκπαιδευτικοί για 10-12 μαθητές. </a:t>
            </a:r>
            <a:endParaRPr lang="el-GR" sz="1200" dirty="0">
              <a:effectLst/>
              <a:latin typeface="+mn-lt"/>
              <a:ea typeface="+mn-ea"/>
            </a:endParaRPr>
          </a:p>
          <a:p>
            <a:pPr indent="457200" algn="just"/>
            <a:endParaRPr lang="el-GR" sz="1200" dirty="0">
              <a:effectLst/>
              <a:latin typeface="+mn-lt"/>
              <a:ea typeface="+mn-ea"/>
            </a:endParaRPr>
          </a:p>
          <a:p>
            <a:pPr algn="just"/>
            <a:r>
              <a:rPr lang="el-GR" sz="1800" dirty="0">
                <a:effectLst/>
                <a:latin typeface="Arial" panose="020B0604020202020204" pitchFamily="34" charset="0"/>
                <a:ea typeface="Calibri" panose="020F0502020204030204" pitchFamily="34" charset="0"/>
              </a:rPr>
              <a:t> Νοείται ότι οι συνοδοί</a:t>
            </a:r>
            <a:r>
              <a:rPr lang="en-GB" sz="1800" dirty="0">
                <a:effectLst/>
                <a:latin typeface="Arial" panose="020B0604020202020204" pitchFamily="34" charset="0"/>
                <a:ea typeface="Calibri" panose="020F0502020204030204" pitchFamily="34" charset="0"/>
              </a:rPr>
              <a:t> </a:t>
            </a:r>
            <a:r>
              <a:rPr lang="el-GR" sz="1800" dirty="0">
                <a:effectLst/>
                <a:latin typeface="Arial" panose="020B0604020202020204" pitchFamily="34" charset="0"/>
                <a:ea typeface="Calibri" panose="020F0502020204030204" pitchFamily="34" charset="0"/>
              </a:rPr>
              <a:t>ατόμων με λιγότερες ευκαιρίες δεν συμπεριλαμβάνονται στους πιο πάνω αριθμούς των εκπαιδευτικών</a:t>
            </a:r>
            <a:endParaRPr lang="en-GB" sz="1800" dirty="0">
              <a:effectLst/>
              <a:latin typeface="Calibri" panose="020F0502020204030204" pitchFamily="34" charset="0"/>
              <a:ea typeface="Calibri" panose="020F0502020204030204" pitchFamily="34" charset="0"/>
            </a:endParaRPr>
          </a:p>
          <a:p>
            <a:r>
              <a:rPr lang="el-GR" dirty="0"/>
              <a:t>Εγκύκλιος (16 Σεπτεμβρίου 2024 </a:t>
            </a:r>
            <a:r>
              <a:rPr lang="el-GR" dirty="0" err="1"/>
              <a:t>Αρ</a:t>
            </a:r>
            <a:r>
              <a:rPr lang="el-GR" dirty="0"/>
              <a:t>. Φακ.:04.02.016.001) για Επισκέψεις εκπαιδευτικών ή και μαθητών της Κύπρου στην Τουρκία στο πλαίσιο ευρωπαϊκών ή άλλων προγραμμάτων και εκδηλώσεων ή επισκέψεις σχολείων από την Τουρκία στην Κύπρο</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653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baseline="0" dirty="0"/>
              <a:t>Στα τρία άτομα δεν συνυπολογίζονται οι συνοδοί σε κινητικότητα</a:t>
            </a:r>
          </a:p>
        </p:txBody>
      </p:sp>
      <p:sp>
        <p:nvSpPr>
          <p:cNvPr id="4" name="Slide Number Placeholder 3"/>
          <p:cNvSpPr>
            <a:spLocks noGrp="1"/>
          </p:cNvSpPr>
          <p:nvPr>
            <p:ph type="sldNum" sz="quarter" idx="10"/>
          </p:nvPr>
        </p:nvSpPr>
        <p:spPr/>
        <p:txBody>
          <a:bodyPr/>
          <a:lstStyle/>
          <a:p>
            <a:fld id="{4EDA589F-84CA-4069-B718-FA6F2CB8EE53}" type="slidenum">
              <a:rPr lang="en-US" smtClean="0"/>
              <a:t>8</a:t>
            </a:fld>
            <a:endParaRPr lang="en-US"/>
          </a:p>
        </p:txBody>
      </p:sp>
    </p:spTree>
    <p:extLst>
      <p:ext uri="{BB962C8B-B14F-4D97-AF65-F5344CB8AC3E}">
        <p14:creationId xmlns:p14="http://schemas.microsoft.com/office/powerpoint/2010/main" val="1435266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a:p>
            <a:r>
              <a:rPr lang="el-GR" dirty="0"/>
              <a:t>Εδώ να διευκρινίσουμε ότι η διαφορά μεταξύ ατομικών κινητικοτήτων μικρής ή μεγάλης διάρκειας και ομαδικών κινητικοτήτων δεν έγκειται στο πόσα άτομα ταξιδεύουν ταυτόχρονα ή φιλοξενούνται ταυτόχρονα στην χώρα υποδοχής, αλλά στο κατά πόσον υπάρχει για τον κάθε εκπαιδευόμενο ξεχωριστό πρόγραμμα μάθησης-εργασίας.</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93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08/10/2025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6613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08/10/2025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39067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08/10/2025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4219947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8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8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pic>
        <p:nvPicPr>
          <p:cNvPr id="17" name="Google Shape;17;p84" descr="Shape, rectangle&#10;&#10;Description automatically generated"/>
          <p:cNvPicPr preferRelativeResize="0"/>
          <p:nvPr/>
        </p:nvPicPr>
        <p:blipFill rotWithShape="1">
          <a:blip r:embed="rId2">
            <a:alphaModFix/>
          </a:blip>
          <a:srcRect/>
          <a:stretch/>
        </p:blipFill>
        <p:spPr>
          <a:xfrm>
            <a:off x="0" y="0"/>
            <a:ext cx="12264887" cy="6905665"/>
          </a:xfrm>
          <a:prstGeom prst="rect">
            <a:avLst/>
          </a:prstGeom>
          <a:noFill/>
          <a:ln>
            <a:noFill/>
          </a:ln>
        </p:spPr>
      </p:pic>
    </p:spTree>
    <p:extLst>
      <p:ext uri="{BB962C8B-B14F-4D97-AF65-F5344CB8AC3E}">
        <p14:creationId xmlns:p14="http://schemas.microsoft.com/office/powerpoint/2010/main" val="1344566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Tree>
    <p:extLst>
      <p:ext uri="{BB962C8B-B14F-4D97-AF65-F5344CB8AC3E}">
        <p14:creationId xmlns:p14="http://schemas.microsoft.com/office/powerpoint/2010/main" val="310799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sp>
        <p:nvSpPr>
          <p:cNvPr id="20" name="Google Shape;20;p9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9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2" name="Google Shape;22;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409701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5"/>
        <p:cNvGrpSpPr/>
        <p:nvPr/>
      </p:nvGrpSpPr>
      <p:grpSpPr>
        <a:xfrm>
          <a:off x="0" y="0"/>
          <a:ext cx="0" cy="0"/>
          <a:chOff x="0" y="0"/>
          <a:chExt cx="0" cy="0"/>
        </a:xfrm>
      </p:grpSpPr>
      <p:sp>
        <p:nvSpPr>
          <p:cNvPr id="26" name="Google Shape;26;p9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9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9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3806237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2"/>
        <p:cNvGrpSpPr/>
        <p:nvPr/>
      </p:nvGrpSpPr>
      <p:grpSpPr>
        <a:xfrm>
          <a:off x="0" y="0"/>
          <a:ext cx="0" cy="0"/>
          <a:chOff x="0" y="0"/>
          <a:chExt cx="0" cy="0"/>
        </a:xfrm>
      </p:grpSpPr>
      <p:sp>
        <p:nvSpPr>
          <p:cNvPr id="33" name="Google Shape;33;p9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9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5" name="Google Shape;35;p9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9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 name="Google Shape;37;p9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2394283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1"/>
        <p:cNvGrpSpPr/>
        <p:nvPr/>
      </p:nvGrpSpPr>
      <p:grpSpPr>
        <a:xfrm>
          <a:off x="0" y="0"/>
          <a:ext cx="0" cy="0"/>
          <a:chOff x="0" y="0"/>
          <a:chExt cx="0" cy="0"/>
        </a:xfrm>
      </p:grpSpPr>
      <p:sp>
        <p:nvSpPr>
          <p:cNvPr id="42" name="Google Shape;42;p9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397408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2486429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0"/>
        <p:cNvGrpSpPr/>
        <p:nvPr/>
      </p:nvGrpSpPr>
      <p:grpSpPr>
        <a:xfrm>
          <a:off x="0" y="0"/>
          <a:ext cx="0" cy="0"/>
          <a:chOff x="0" y="0"/>
          <a:chExt cx="0" cy="0"/>
        </a:xfrm>
      </p:grpSpPr>
      <p:sp>
        <p:nvSpPr>
          <p:cNvPr id="51" name="Google Shape;51;p9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9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9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4" name="Google Shape;54;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83131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08/10/2025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555752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7"/>
        <p:cNvGrpSpPr/>
        <p:nvPr/>
      </p:nvGrpSpPr>
      <p:grpSpPr>
        <a:xfrm>
          <a:off x="0" y="0"/>
          <a:ext cx="0" cy="0"/>
          <a:chOff x="0" y="0"/>
          <a:chExt cx="0" cy="0"/>
        </a:xfrm>
      </p:grpSpPr>
      <p:sp>
        <p:nvSpPr>
          <p:cNvPr id="58" name="Google Shape;58;p9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96"/>
          <p:cNvSpPr>
            <a:spLocks noGrp="1"/>
          </p:cNvSpPr>
          <p:nvPr>
            <p:ph type="pic" idx="2"/>
          </p:nvPr>
        </p:nvSpPr>
        <p:spPr>
          <a:xfrm>
            <a:off x="5183188" y="987425"/>
            <a:ext cx="6172200" cy="4873625"/>
          </a:xfrm>
          <a:prstGeom prst="rect">
            <a:avLst/>
          </a:prstGeom>
          <a:noFill/>
          <a:ln>
            <a:noFill/>
          </a:ln>
        </p:spPr>
      </p:sp>
      <p:sp>
        <p:nvSpPr>
          <p:cNvPr id="60" name="Google Shape;60;p9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1" name="Google Shape;61;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436311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4"/>
        <p:cNvGrpSpPr/>
        <p:nvPr/>
      </p:nvGrpSpPr>
      <p:grpSpPr>
        <a:xfrm>
          <a:off x="0" y="0"/>
          <a:ext cx="0" cy="0"/>
          <a:chOff x="0" y="0"/>
          <a:chExt cx="0" cy="0"/>
        </a:xfrm>
      </p:grpSpPr>
      <p:sp>
        <p:nvSpPr>
          <p:cNvPr id="65" name="Google Shape;65;p9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9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2519982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0"/>
        <p:cNvGrpSpPr/>
        <p:nvPr/>
      </p:nvGrpSpPr>
      <p:grpSpPr>
        <a:xfrm>
          <a:off x="0" y="0"/>
          <a:ext cx="0" cy="0"/>
          <a:chOff x="0" y="0"/>
          <a:chExt cx="0" cy="0"/>
        </a:xfrm>
      </p:grpSpPr>
      <p:sp>
        <p:nvSpPr>
          <p:cNvPr id="71" name="Google Shape;71;p9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9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384362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55FC6A-354B-4DA5-94F6-CCC4DDE206E0}" type="datetimeFigureOut">
              <a:rPr lang="en-GB" smtClean="0"/>
              <a:t>08/10/2025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5803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055FC6A-354B-4DA5-94F6-CCC4DDE206E0}" type="datetimeFigureOut">
              <a:rPr lang="en-GB" smtClean="0"/>
              <a:t>08/10/2025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5227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055FC6A-354B-4DA5-94F6-CCC4DDE206E0}" type="datetimeFigureOut">
              <a:rPr lang="en-GB" smtClean="0"/>
              <a:t>08/10/2025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46216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055FC6A-354B-4DA5-94F6-CCC4DDE206E0}" type="datetimeFigureOut">
              <a:rPr lang="en-GB" smtClean="0"/>
              <a:t>08/10/2025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06910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5FC6A-354B-4DA5-94F6-CCC4DDE206E0}" type="datetimeFigureOut">
              <a:rPr lang="en-GB" smtClean="0"/>
              <a:t>08/10/2025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20113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55FC6A-354B-4DA5-94F6-CCC4DDE206E0}" type="datetimeFigureOut">
              <a:rPr lang="en-GB" smtClean="0"/>
              <a:t>08/10/2025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35899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55FC6A-354B-4DA5-94F6-CCC4DDE206E0}" type="datetimeFigureOut">
              <a:rPr lang="en-GB" smtClean="0"/>
              <a:t>08/10/2025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35634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5FC6A-354B-4DA5-94F6-CCC4DDE206E0}" type="datetimeFigureOut">
              <a:rPr lang="en-GB" smtClean="0"/>
              <a:t>08/10/2025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B162B-4CD5-4016-ADF7-04F7C04287AD}" type="slidenum">
              <a:rPr lang="en-GB" smtClean="0"/>
              <a:t>‹#›</a:t>
            </a:fld>
            <a:endParaRPr lang="en-GB"/>
          </a:p>
        </p:txBody>
      </p:sp>
    </p:spTree>
    <p:extLst>
      <p:ext uri="{BB962C8B-B14F-4D97-AF65-F5344CB8AC3E}">
        <p14:creationId xmlns:p14="http://schemas.microsoft.com/office/powerpoint/2010/main" val="1526400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83" descr="Logo, company name&#10;&#10;Description automatically generated"/>
          <p:cNvPicPr preferRelativeResize="0"/>
          <p:nvPr/>
        </p:nvPicPr>
        <p:blipFill rotWithShape="1">
          <a:blip r:embed="rId13">
            <a:alphaModFix/>
          </a:blip>
          <a:srcRect/>
          <a:stretch/>
        </p:blipFill>
        <p:spPr>
          <a:xfrm>
            <a:off x="0" y="0"/>
            <a:ext cx="12165496" cy="6849704"/>
          </a:xfrm>
          <a:prstGeom prst="rect">
            <a:avLst/>
          </a:prstGeom>
          <a:noFill/>
          <a:ln>
            <a:noFill/>
          </a:ln>
        </p:spPr>
      </p:pic>
    </p:spTree>
    <p:extLst>
      <p:ext uri="{BB962C8B-B14F-4D97-AF65-F5344CB8AC3E}">
        <p14:creationId xmlns:p14="http://schemas.microsoft.com/office/powerpoint/2010/main" val="424030913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school-education.ec.europa.eu/en"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hyperlink" Target="https://erasmus-plus.ec.europa.eu/projects" TargetMode="External"/><Relationship Id="rId4" Type="http://schemas.openxmlformats.org/officeDocument/2006/relationships/hyperlink" Target="https://epale.ec.europa.eu/el"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school-education.ec.europa.eu/en" TargetMode="External"/><Relationship Id="rId7" Type="http://schemas.openxmlformats.org/officeDocument/2006/relationships/hyperlink" Target="http://ec.europa.eu/programmes/erasmus-plus/projects/"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idep.org.cy/etwinning/" TargetMode="External"/><Relationship Id="rId5" Type="http://schemas.openxmlformats.org/officeDocument/2006/relationships/hyperlink" Target="https://school-education.ec.europa.eu/en/etwinning" TargetMode="External"/><Relationship Id="rId4" Type="http://schemas.openxmlformats.org/officeDocument/2006/relationships/hyperlink" Target="https://epale.ec.europa.eu/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erasmus-plus.ec.europa.eu/resources-and-tools/distance-calculato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idep.org.cy/stratigiki-tou-idep/"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s://academy.europa.eu/local/euacademy/pages/faq/category.php?id=8" TargetMode="External"/><Relationship Id="rId4" Type="http://schemas.openxmlformats.org/officeDocument/2006/relationships/hyperlink" Target="https://academy.europa.eu/local/euacademy/pages/course/community-overview.php?title=learn-a-new-languag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erasmus-plus.ec.europa.eu/document/erasmus-quality-standards-mobility-projects-vet-adults-schools"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www.erasmusplus.nl/en/impacttool-mobilit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s://www.erasmusplus.it/wp-content/uploads/2021/09/ErasmusPlus_2021_27-visual_guidelines.pdf"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school-education.ec.europa.eu/en" TargetMode="External"/><Relationship Id="rId5" Type="http://schemas.openxmlformats.org/officeDocument/2006/relationships/hyperlink" Target="http://ec.europa.eu/programmes/erasmus-plus/projects/" TargetMode="External"/><Relationship Id="rId4" Type="http://schemas.openxmlformats.org/officeDocument/2006/relationships/hyperlink" Target="https://epale.ec.europa.eu/e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ebgate.ec.europa.eu/beneficiary-module/project/"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hyperlink" Target="https://erasmusplus.idep.org.cy/diacheirisi-schedion/simprakseis-mikris-klimakas/"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erasmusplus.idep.org.cy/wp-content/uploads/2025/06/AE_SE_VET-Europass-Learning-agreement-and-certificate-of-learning-outcomes-User-guidance-2.docx"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https://wikis.ec.europa.eu/download/attachments/164267599/BM%20Learning%20agreement%20and%20Europass%20Mobility%20template%20%28individual%29.docx?version=1&amp;modificationDate=1742468812072&amp;api=v2" TargetMode="External"/><Relationship Id="rId4" Type="http://schemas.openxmlformats.org/officeDocument/2006/relationships/hyperlink" Target="https://wikis.ec.europa.eu/spaces/NAITDOC/pages/164267599/How+to+manage+mobility+document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ikis.ec.europa.eu/spaces/NAITDOC/pages/164267599/How+to+manage+mobility+documents"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hyperlink" Target="https://wikis.ec.europa.eu/download/attachments/164267599/BM%20Group%20learning%20programme.docx?version=1&amp;modificationDate=1742468809763&amp;api=v2"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ikis.ec.europa.eu/spaces/NAITDOC/pages/164267599/How+to+manage+mobility+documents"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hyperlink" Target="https://wikis.ec.europa.eu/download/attachments/164267599/BM%20Accompanying%20person%20certificate.docx?version=1&amp;modificationDate=1742468807008&amp;api=v2"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erasmusplus.idep.org.cy/wp-content/uploads/2025/06/AE-SE-VET-Learning-programme-provided-by-an-invited-expert.docx"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hyperlink" Target="https://erasmusplus.idep.org.cy/diacheirisi-schedion/simprakseis-mikris-klimakas/" TargetMode="Externa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hyperlink" Target="https://erasmusplus.idep.org.cy/diacheirisi-schedion/simprakseis-mikris-klimakas/"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idep.org.cy/wp-content/uploads/Guidance-for-working-with-supporting-organisations-call-2023.pdf"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hyperlink" Target="https://erasmus-plus.ec.europa.eu/resources-and-tools/quality-standards-key-action-1" TargetMode="External"/><Relationship Id="rId13" Type="http://schemas.openxmlformats.org/officeDocument/2006/relationships/hyperlink" Target="https://epale.ec.europa.eu/el" TargetMode="External"/><Relationship Id="rId18" Type="http://schemas.openxmlformats.org/officeDocument/2006/relationships/hyperlink" Target="https://www.erasmusplus.nl/en/impacttool-mobility" TargetMode="External"/><Relationship Id="rId3" Type="http://schemas.openxmlformats.org/officeDocument/2006/relationships/image" Target="../media/image5.jpeg"/><Relationship Id="rId21" Type="http://schemas.openxmlformats.org/officeDocument/2006/relationships/hyperlink" Target="https://idep.org.cy/wp-content/uploads/Odigos-gia-OID.pdf" TargetMode="External"/><Relationship Id="rId7" Type="http://schemas.openxmlformats.org/officeDocument/2006/relationships/hyperlink" Target="https://erasmus-plus.ec.europa.eu/document/erasmus-quality-standards-mobility-projects-vet-adults-schools" TargetMode="External"/><Relationship Id="rId12" Type="http://schemas.openxmlformats.org/officeDocument/2006/relationships/hyperlink" Target="https://idep.org.cy/wp-content/uploads/Guidance-for-working-with-supporting-organisations-call-2023.pdf" TargetMode="External"/><Relationship Id="rId17" Type="http://schemas.openxmlformats.org/officeDocument/2006/relationships/hyperlink" Target="https://www.erasmusplus.it/wp-content/uploads/2021/09/ErasmusPlus_2021_27-visual_guidelines.pdf" TargetMode="External"/><Relationship Id="rId2" Type="http://schemas.openxmlformats.org/officeDocument/2006/relationships/notesSlide" Target="../notesSlides/notesSlide57.xml"/><Relationship Id="rId16" Type="http://schemas.openxmlformats.org/officeDocument/2006/relationships/hyperlink" Target="https://academy.europa.eu/" TargetMode="External"/><Relationship Id="rId20" Type="http://schemas.openxmlformats.org/officeDocument/2006/relationships/hyperlink" Target="https://webgate.ec.europa.eu/erasmus-esc/index/organisations/register-my-organisation" TargetMode="External"/><Relationship Id="rId1" Type="http://schemas.openxmlformats.org/officeDocument/2006/relationships/slideLayout" Target="../slideLayouts/slideLayout1.xml"/><Relationship Id="rId6" Type="http://schemas.openxmlformats.org/officeDocument/2006/relationships/hyperlink" Target="https://erasmusplus.idep.org.cy/diacheirisi-schedion/simprakseis-mikris-klimakas/" TargetMode="External"/><Relationship Id="rId11" Type="http://schemas.openxmlformats.org/officeDocument/2006/relationships/hyperlink" Target="https://idep.org.cy/stratigiki-tou-idep/" TargetMode="External"/><Relationship Id="rId5" Type="http://schemas.openxmlformats.org/officeDocument/2006/relationships/hyperlink" Target="https://idep.org.cy/erasmus/diacheirisi-egkekrimenon-schedion-2/" TargetMode="External"/><Relationship Id="rId15" Type="http://schemas.openxmlformats.org/officeDocument/2006/relationships/hyperlink" Target="https://erasmus-plus.ec.europa.eu/projects" TargetMode="External"/><Relationship Id="rId10" Type="http://schemas.openxmlformats.org/officeDocument/2006/relationships/hyperlink" Target="https://erasmus-plus.ec.europa.eu/resources-and-tools/distance-calculator" TargetMode="External"/><Relationship Id="rId19" Type="http://schemas.openxmlformats.org/officeDocument/2006/relationships/hyperlink" Target="https://webgate.ec.europa.eu/beneficiary-module/project/" TargetMode="External"/><Relationship Id="rId4" Type="http://schemas.openxmlformats.org/officeDocument/2006/relationships/hyperlink" Target="https://erasmusplus.idep.org.cy/wp-content/uploads/2025/02/erasmus-programme-guide-v2.2025_en-1.pdf" TargetMode="External"/><Relationship Id="rId9" Type="http://schemas.openxmlformats.org/officeDocument/2006/relationships/hyperlink" Target="https://erasmusplus.idep.org.cy/ergaleia/" TargetMode="External"/><Relationship Id="rId14" Type="http://schemas.openxmlformats.org/officeDocument/2006/relationships/hyperlink" Target="https://school-education.ec.europa.eu/en" TargetMode="External"/><Relationship Id="rId22" Type="http://schemas.openxmlformats.org/officeDocument/2006/relationships/hyperlink" Target="https://idep.org.cy/wp-content/uploads/Odigos-EU-LOGIN-EL.pdf"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hyperlink" Target="https://idep.org.cy/european-language-label"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hyperlink" Target="mailto:maraouzou@idep.org.cy" TargetMode="External"/><Relationship Id="rId5" Type="http://schemas.openxmlformats.org/officeDocument/2006/relationships/image" Target="../media/image21.png"/><Relationship Id="rId4" Type="http://schemas.openxmlformats.org/officeDocument/2006/relationships/hyperlink" Target="mailto:mchristofidou@idep.org.c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school-education.ec.europa.eu/en/professional-development/courses?f%5B0%5D=modality%3Aon_sit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rasmus-plus.ec.europa.eu/resources-and-tools/quality-standards-key-action-1"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logo&#10;&#10;Description automatically generated with medium confidence">
            <a:extLst>
              <a:ext uri="{FF2B5EF4-FFF2-40B4-BE49-F238E27FC236}">
                <a16:creationId xmlns:a16="http://schemas.microsoft.com/office/drawing/2014/main" id="{B13FC544-3691-ADEA-054F-E2DA31969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83" y="0"/>
            <a:ext cx="12192000" cy="6858000"/>
          </a:xfrm>
          <a:prstGeom prst="rect">
            <a:avLst/>
          </a:prstGeom>
        </p:spPr>
      </p:pic>
      <p:sp>
        <p:nvSpPr>
          <p:cNvPr id="3" name="Subtitle 2">
            <a:extLst>
              <a:ext uri="{FF2B5EF4-FFF2-40B4-BE49-F238E27FC236}">
                <a16:creationId xmlns:a16="http://schemas.microsoft.com/office/drawing/2014/main" id="{A25FCB2A-273F-1F6F-7FB4-6120E8D18837}"/>
              </a:ext>
            </a:extLst>
          </p:cNvPr>
          <p:cNvSpPr>
            <a:spLocks noGrp="1"/>
          </p:cNvSpPr>
          <p:nvPr>
            <p:ph type="subTitle" idx="1"/>
          </p:nvPr>
        </p:nvSpPr>
        <p:spPr>
          <a:xfrm>
            <a:off x="2099187" y="3637934"/>
            <a:ext cx="7993626" cy="1307691"/>
          </a:xfrm>
        </p:spPr>
        <p:txBody>
          <a:bodyPr>
            <a:normAutofit fontScale="77500" lnSpcReduction="20000"/>
          </a:bodyPr>
          <a:lstStyle/>
          <a:p>
            <a:r>
              <a:rPr lang="el-GR" sz="3600" dirty="0">
                <a:latin typeface="Roboto" panose="02000000000000000000" pitchFamily="2" charset="0"/>
                <a:ea typeface="Roboto" panose="02000000000000000000" pitchFamily="2" charset="0"/>
              </a:rPr>
              <a:t>ΒΑΣΙΚΗ ΔΡΑΣΗ 1 </a:t>
            </a:r>
          </a:p>
          <a:p>
            <a:r>
              <a:rPr lang="el-GR" sz="3600" b="1" dirty="0">
                <a:latin typeface="Roboto" panose="02000000000000000000" pitchFamily="2" charset="0"/>
                <a:ea typeface="Roboto" panose="02000000000000000000" pitchFamily="2" charset="0"/>
              </a:rPr>
              <a:t>ΔΙΑΧΕΙΡΙΣΗ ΣΧΕΔΙΩΝ </a:t>
            </a:r>
          </a:p>
          <a:p>
            <a:r>
              <a:rPr lang="el-GR" sz="3600" b="1" dirty="0">
                <a:latin typeface="Roboto" panose="02000000000000000000" pitchFamily="2" charset="0"/>
                <a:ea typeface="Roboto" panose="02000000000000000000" pitchFamily="2" charset="0"/>
              </a:rPr>
              <a:t>ΜΙΚΡΗΣ ΔΙΑΡΚΕΙΑΣ (ΚΑ122)</a:t>
            </a:r>
          </a:p>
        </p:txBody>
      </p:sp>
    </p:spTree>
    <p:extLst>
      <p:ext uri="{BB962C8B-B14F-4D97-AF65-F5344CB8AC3E}">
        <p14:creationId xmlns:p14="http://schemas.microsoft.com/office/powerpoint/2010/main" val="2572638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53652" y="1583132"/>
            <a:ext cx="7945022" cy="497444"/>
          </a:xfrm>
          <a:prstGeom prst="rect">
            <a:avLst/>
          </a:prstGeom>
        </p:spPr>
        <p:txBody>
          <a:bodyPr wrap="square">
            <a:spAutoFit/>
          </a:bodyPr>
          <a:lstStyle/>
          <a:p>
            <a:pPr marL="0" lvl="1" defTabSz="796016">
              <a:lnSpc>
                <a:spcPct val="90000"/>
              </a:lnSpc>
              <a:spcBef>
                <a:spcPct val="0"/>
              </a:spcBef>
              <a:spcAft>
                <a:spcPct val="15000"/>
              </a:spcAft>
            </a:pPr>
            <a:endParaRPr lang="en-GB" sz="1350" dirty="0">
              <a:solidFill>
                <a:srgbClr val="1F497D">
                  <a:lumMod val="75000"/>
                </a:srgbClr>
              </a:solidFill>
              <a:cs typeface="Calibri" pitchFamily="34" charset="0"/>
            </a:endParaRPr>
          </a:p>
          <a:p>
            <a:pPr marL="0" lvl="1" defTabSz="796016">
              <a:lnSpc>
                <a:spcPct val="90000"/>
              </a:lnSpc>
              <a:spcBef>
                <a:spcPct val="0"/>
              </a:spcBef>
              <a:spcAft>
                <a:spcPct val="15000"/>
              </a:spcAft>
            </a:pPr>
            <a:endParaRPr lang="en-US" sz="1350" dirty="0">
              <a:solidFill>
                <a:srgbClr val="1F497D">
                  <a:lumMod val="75000"/>
                </a:srgbClr>
              </a:solidFill>
              <a:cs typeface="Calibri" pitchFamily="34" charset="0"/>
            </a:endParaRPr>
          </a:p>
        </p:txBody>
      </p:sp>
      <p:sp>
        <p:nvSpPr>
          <p:cNvPr id="4" name="Rectangle 3">
            <a:extLst>
              <a:ext uri="{FF2B5EF4-FFF2-40B4-BE49-F238E27FC236}">
                <a16:creationId xmlns:a16="http://schemas.microsoft.com/office/drawing/2014/main" id="{CD72C843-D60C-F24F-79E8-3F36B5AC6041}"/>
              </a:ext>
            </a:extLst>
          </p:cNvPr>
          <p:cNvSpPr/>
          <p:nvPr/>
        </p:nvSpPr>
        <p:spPr>
          <a:xfrm>
            <a:off x="1090246" y="1053657"/>
            <a:ext cx="9929445" cy="4524315"/>
          </a:xfrm>
          <a:prstGeom prst="rect">
            <a:avLst/>
          </a:prstGeom>
        </p:spPr>
        <p:txBody>
          <a:bodyPr wrap="square">
            <a:spAutoFit/>
          </a:bodyPr>
          <a:lstStyle/>
          <a:p>
            <a:pPr algn="just">
              <a:defRPr/>
            </a:pPr>
            <a:endParaRPr lang="el-GR" b="1" dirty="0">
              <a:solidFill>
                <a:schemeClr val="dk1"/>
              </a:solidFill>
              <a:ea typeface="Verdana" panose="020B0604030504040204" pitchFamily="34" charset="0"/>
            </a:endParaRPr>
          </a:p>
          <a:p>
            <a:pPr marL="128588" indent="-128588" algn="just">
              <a:buFont typeface="Arial" panose="020B0604020202020204" pitchFamily="34" charset="0"/>
              <a:buChar char="•"/>
            </a:pPr>
            <a:r>
              <a:rPr lang="el-GR" dirty="0">
                <a:solidFill>
                  <a:schemeClr val="tx1">
                    <a:lumMod val="75000"/>
                    <a:lumOff val="25000"/>
                  </a:schemeClr>
                </a:solidFill>
              </a:rPr>
              <a:t>Για την </a:t>
            </a:r>
            <a:r>
              <a:rPr lang="el-GR" b="1" dirty="0">
                <a:solidFill>
                  <a:schemeClr val="accent6">
                    <a:lumMod val="75000"/>
                  </a:schemeClr>
                </a:solidFill>
              </a:rPr>
              <a:t>ΕΕΚ και ΣΕ</a:t>
            </a:r>
            <a:r>
              <a:rPr lang="el-GR" dirty="0">
                <a:solidFill>
                  <a:schemeClr val="tx1">
                    <a:lumMod val="75000"/>
                    <a:lumOff val="25000"/>
                  </a:schemeClr>
                </a:solidFill>
              </a:rPr>
              <a:t>, όσον αφορά τους </a:t>
            </a:r>
            <a:r>
              <a:rPr lang="el-GR" b="1" dirty="0">
                <a:solidFill>
                  <a:schemeClr val="accent6">
                    <a:lumMod val="75000"/>
                  </a:schemeClr>
                </a:solidFill>
              </a:rPr>
              <a:t>συμμετέχοντες με λιγότερες ευκαιρίες</a:t>
            </a:r>
            <a:r>
              <a:rPr lang="el-GR" dirty="0">
                <a:solidFill>
                  <a:schemeClr val="tx1">
                    <a:lumMod val="75000"/>
                    <a:lumOff val="25000"/>
                  </a:schemeClr>
                </a:solidFill>
              </a:rPr>
              <a:t>, η </a:t>
            </a:r>
            <a:r>
              <a:rPr lang="el-GR" b="1" dirty="0">
                <a:solidFill>
                  <a:schemeClr val="accent6">
                    <a:lumMod val="75000"/>
                  </a:schemeClr>
                </a:solidFill>
              </a:rPr>
              <a:t>βραχυχρόνια κινητικότητα</a:t>
            </a:r>
            <a:r>
              <a:rPr lang="el-GR" dirty="0">
                <a:solidFill>
                  <a:schemeClr val="tx1">
                    <a:lumMod val="75000"/>
                    <a:lumOff val="25000"/>
                  </a:schemeClr>
                </a:solidFill>
              </a:rPr>
              <a:t> μαθητών/εκπαιδευομένων μπορεί να οργανωθεί με </a:t>
            </a:r>
            <a:r>
              <a:rPr lang="el-GR" b="1" dirty="0">
                <a:solidFill>
                  <a:schemeClr val="accent6">
                    <a:lumMod val="75000"/>
                  </a:schemeClr>
                </a:solidFill>
              </a:rPr>
              <a:t>ελάχιστη διάρκεια 2 ημέρες</a:t>
            </a:r>
            <a:r>
              <a:rPr lang="el-GR" dirty="0">
                <a:solidFill>
                  <a:schemeClr val="tx1">
                    <a:lumMod val="75000"/>
                    <a:lumOff val="25000"/>
                  </a:schemeClr>
                </a:solidFill>
              </a:rPr>
              <a:t>.</a:t>
            </a:r>
          </a:p>
          <a:p>
            <a:pPr algn="just"/>
            <a:endParaRPr lang="el-GR" dirty="0">
              <a:solidFill>
                <a:schemeClr val="tx1">
                  <a:lumMod val="75000"/>
                  <a:lumOff val="25000"/>
                </a:schemeClr>
              </a:solidFill>
            </a:endParaRPr>
          </a:p>
          <a:p>
            <a:pPr marL="128588" indent="-128588" algn="just">
              <a:buFont typeface="Arial" panose="020B0604020202020204" pitchFamily="34" charset="0"/>
              <a:buChar char="•"/>
            </a:pPr>
            <a:r>
              <a:rPr lang="el-GR" dirty="0">
                <a:solidFill>
                  <a:schemeClr val="tx1">
                    <a:lumMod val="75000"/>
                    <a:lumOff val="25000"/>
                  </a:schemeClr>
                </a:solidFill>
              </a:rPr>
              <a:t>Για τον τομέα της </a:t>
            </a:r>
            <a:r>
              <a:rPr lang="el-GR" b="1" dirty="0">
                <a:solidFill>
                  <a:schemeClr val="accent6">
                    <a:lumMod val="75000"/>
                  </a:schemeClr>
                </a:solidFill>
              </a:rPr>
              <a:t>ΕΕΚ</a:t>
            </a:r>
            <a:r>
              <a:rPr lang="el-GR" dirty="0">
                <a:solidFill>
                  <a:schemeClr val="tx1">
                    <a:lumMod val="75000"/>
                    <a:lumOff val="25000"/>
                  </a:schemeClr>
                </a:solidFill>
              </a:rPr>
              <a:t>, οι κινητικότητες σύντομης / μεγάλης διάρκειας πραγματοποιούνται σε </a:t>
            </a:r>
            <a:r>
              <a:rPr lang="el-GR" dirty="0" err="1">
                <a:solidFill>
                  <a:schemeClr val="tx1">
                    <a:lumMod val="75000"/>
                    <a:lumOff val="25000"/>
                  </a:schemeClr>
                </a:solidFill>
              </a:rPr>
              <a:t>παρόχους</a:t>
            </a:r>
            <a:r>
              <a:rPr lang="el-GR" dirty="0">
                <a:solidFill>
                  <a:schemeClr val="tx1">
                    <a:lumMod val="75000"/>
                    <a:lumOff val="25000"/>
                  </a:schemeClr>
                </a:solidFill>
              </a:rPr>
              <a:t> ή/και επιχειρήσεις ΕΕΚ. </a:t>
            </a:r>
            <a:r>
              <a:rPr lang="el-GR" b="1" dirty="0">
                <a:solidFill>
                  <a:schemeClr val="accent6">
                    <a:lumMod val="75000"/>
                  </a:schemeClr>
                </a:solidFill>
              </a:rPr>
              <a:t>Έμφαση για κατάρτιση στο χώρο εργασία</a:t>
            </a:r>
            <a:r>
              <a:rPr lang="el-GR" dirty="0">
                <a:solidFill>
                  <a:schemeClr val="tx1">
                    <a:lumMod val="75000"/>
                    <a:lumOff val="25000"/>
                  </a:schemeClr>
                </a:solidFill>
              </a:rPr>
              <a:t>ς με τη μορφή τοποθέτησης σε μία επιχείρηση. </a:t>
            </a:r>
          </a:p>
          <a:p>
            <a:pPr algn="just"/>
            <a:endParaRPr lang="el-GR" dirty="0">
              <a:solidFill>
                <a:schemeClr val="tx1">
                  <a:lumMod val="75000"/>
                  <a:lumOff val="25000"/>
                </a:schemeClr>
              </a:solidFill>
            </a:endParaRPr>
          </a:p>
          <a:p>
            <a:pPr marL="128588" indent="-128588" algn="just">
              <a:buFont typeface="Arial" panose="020B0604020202020204" pitchFamily="34" charset="0"/>
              <a:buChar char="•"/>
            </a:pPr>
            <a:r>
              <a:rPr lang="el-GR" dirty="0">
                <a:solidFill>
                  <a:schemeClr val="tx1">
                    <a:lumMod val="75000"/>
                    <a:lumOff val="25000"/>
                  </a:schemeClr>
                </a:solidFill>
              </a:rPr>
              <a:t>Η </a:t>
            </a:r>
            <a:r>
              <a:rPr lang="el-GR" b="1" dirty="0">
                <a:solidFill>
                  <a:schemeClr val="accent6">
                    <a:lumMod val="75000"/>
                  </a:schemeClr>
                </a:solidFill>
              </a:rPr>
              <a:t>βασική διαφορά</a:t>
            </a:r>
            <a:r>
              <a:rPr lang="el-GR" dirty="0">
                <a:solidFill>
                  <a:schemeClr val="tx1">
                    <a:lumMod val="75000"/>
                    <a:lumOff val="25000"/>
                  </a:schemeClr>
                </a:solidFill>
              </a:rPr>
              <a:t> </a:t>
            </a:r>
            <a:r>
              <a:rPr lang="el-GR" b="1" dirty="0">
                <a:solidFill>
                  <a:schemeClr val="accent6">
                    <a:lumMod val="75000"/>
                  </a:schemeClr>
                </a:solidFill>
              </a:rPr>
              <a:t>μεταξύ ΟΜΑΔΙΚΗΣ και ΑΤΟΜΙΚΗΣ κινητικότητας</a:t>
            </a:r>
            <a:r>
              <a:rPr lang="el-GR" dirty="0">
                <a:solidFill>
                  <a:schemeClr val="tx1">
                    <a:lumMod val="75000"/>
                    <a:lumOff val="25000"/>
                  </a:schemeClr>
                </a:solidFill>
              </a:rPr>
              <a:t> έγκειται στο </a:t>
            </a:r>
            <a:r>
              <a:rPr lang="el-GR" b="1" dirty="0">
                <a:solidFill>
                  <a:schemeClr val="accent6">
                    <a:lumMod val="75000"/>
                  </a:schemeClr>
                </a:solidFill>
              </a:rPr>
              <a:t>συλλογικό ή ατομικό πρόγραμμα μάθησης</a:t>
            </a:r>
            <a:r>
              <a:rPr lang="el-GR" b="1" dirty="0">
                <a:solidFill>
                  <a:schemeClr val="tx1">
                    <a:lumMod val="75000"/>
                    <a:lumOff val="25000"/>
                  </a:schemeClr>
                </a:solidFill>
              </a:rPr>
              <a:t> </a:t>
            </a:r>
            <a:r>
              <a:rPr lang="el-GR" dirty="0">
                <a:solidFill>
                  <a:schemeClr val="tx1">
                    <a:lumMod val="75000"/>
                    <a:lumOff val="25000"/>
                  </a:schemeClr>
                </a:solidFill>
              </a:rPr>
              <a:t>και</a:t>
            </a:r>
            <a:r>
              <a:rPr lang="el-GR" b="1" dirty="0">
                <a:solidFill>
                  <a:schemeClr val="tx1">
                    <a:lumMod val="75000"/>
                    <a:lumOff val="25000"/>
                  </a:schemeClr>
                </a:solidFill>
              </a:rPr>
              <a:t> </a:t>
            </a:r>
            <a:r>
              <a:rPr lang="el-GR" dirty="0">
                <a:solidFill>
                  <a:schemeClr val="tx1">
                    <a:lumMod val="75000"/>
                    <a:lumOff val="25000"/>
                  </a:schemeClr>
                </a:solidFill>
              </a:rPr>
              <a:t>στο</a:t>
            </a:r>
            <a:r>
              <a:rPr lang="el-GR" b="1" dirty="0">
                <a:solidFill>
                  <a:schemeClr val="tx1">
                    <a:lumMod val="75000"/>
                    <a:lumOff val="25000"/>
                  </a:schemeClr>
                </a:solidFill>
              </a:rPr>
              <a:t> </a:t>
            </a:r>
            <a:r>
              <a:rPr lang="el-GR" b="1" dirty="0">
                <a:solidFill>
                  <a:schemeClr val="accent6">
                    <a:lumMod val="75000"/>
                  </a:schemeClr>
                </a:solidFill>
              </a:rPr>
              <a:t>ύψος των οργανωτικών εξόδων</a:t>
            </a:r>
          </a:p>
          <a:p>
            <a:pPr algn="just"/>
            <a:endParaRPr lang="el-GR" dirty="0">
              <a:solidFill>
                <a:schemeClr val="tx1">
                  <a:lumMod val="75000"/>
                  <a:lumOff val="25000"/>
                </a:schemeClr>
              </a:solidFill>
            </a:endParaRPr>
          </a:p>
          <a:p>
            <a:pPr marL="128588" indent="-128588" algn="just">
              <a:buFont typeface="Arial" panose="020B0604020202020204" pitchFamily="34" charset="0"/>
              <a:buChar char="•"/>
            </a:pPr>
            <a:r>
              <a:rPr lang="el-GR" b="1" dirty="0">
                <a:solidFill>
                  <a:schemeClr val="accent6">
                    <a:lumMod val="75000"/>
                  </a:schemeClr>
                </a:solidFill>
              </a:rPr>
              <a:t>Ομαδική κινητικότητα μπορεί να πραγματοποιηθεί και στην έδρα ενός θεσμικού οργάνου της ΕΕ</a:t>
            </a:r>
            <a:r>
              <a:rPr lang="el-GR" dirty="0">
                <a:solidFill>
                  <a:schemeClr val="tx1">
                    <a:lumMod val="75000"/>
                    <a:lumOff val="25000"/>
                  </a:schemeClr>
                </a:solidFill>
              </a:rPr>
              <a:t>, εάν η δραστηριότητα οργανώνεται σε θεσμικό όργανο της ΕΕ ή σε συνεργασία με αυτό. </a:t>
            </a:r>
          </a:p>
          <a:p>
            <a:pPr algn="just"/>
            <a:endParaRPr lang="el-GR" dirty="0">
              <a:solidFill>
                <a:schemeClr val="tx1">
                  <a:lumMod val="75000"/>
                  <a:lumOff val="25000"/>
                </a:schemeClr>
              </a:solidFill>
            </a:endParaRPr>
          </a:p>
          <a:p>
            <a:pPr marL="128588" indent="-128588" algn="just">
              <a:buFont typeface="Arial" panose="020B0604020202020204" pitchFamily="34" charset="0"/>
              <a:buChar char="•"/>
            </a:pPr>
            <a:r>
              <a:rPr lang="el-GR" dirty="0">
                <a:solidFill>
                  <a:schemeClr val="tx1">
                    <a:lumMod val="75000"/>
                    <a:lumOff val="25000"/>
                  </a:schemeClr>
                </a:solidFill>
              </a:rPr>
              <a:t>Στις </a:t>
            </a:r>
            <a:r>
              <a:rPr lang="el-GR" b="1" dirty="0">
                <a:solidFill>
                  <a:schemeClr val="accent6">
                    <a:lumMod val="75000"/>
                  </a:schemeClr>
                </a:solidFill>
              </a:rPr>
              <a:t>ομαδικές δραστηριότητες</a:t>
            </a:r>
            <a:r>
              <a:rPr lang="el-GR" dirty="0">
                <a:solidFill>
                  <a:schemeClr val="tx1">
                    <a:lumMod val="75000"/>
                    <a:lumOff val="25000"/>
                  </a:schemeClr>
                </a:solidFill>
              </a:rPr>
              <a:t> πρέπει να συμμετέχουν </a:t>
            </a:r>
            <a:r>
              <a:rPr lang="el-GR" b="1" dirty="0">
                <a:solidFill>
                  <a:schemeClr val="accent6">
                    <a:lumMod val="75000"/>
                  </a:schemeClr>
                </a:solidFill>
              </a:rPr>
              <a:t>εκπαιδευόμενοι από τουλάχιστον </a:t>
            </a:r>
          </a:p>
          <a:p>
            <a:pPr algn="just"/>
            <a:r>
              <a:rPr lang="el-GR" b="1" dirty="0">
                <a:solidFill>
                  <a:schemeClr val="accent6">
                    <a:lumMod val="75000"/>
                  </a:schemeClr>
                </a:solidFill>
              </a:rPr>
              <a:t>  δύο κράτη μέλη της ΕΕ ή τρίτες χώρες συνδεδεμένες με το πρόγραμμα</a:t>
            </a:r>
            <a:r>
              <a:rPr lang="el-GR" dirty="0">
                <a:solidFill>
                  <a:schemeClr val="tx1">
                    <a:lumMod val="75000"/>
                    <a:lumOff val="25000"/>
                  </a:schemeClr>
                </a:solidFill>
              </a:rPr>
              <a:t>.</a:t>
            </a:r>
          </a:p>
        </p:txBody>
      </p:sp>
      <p:sp>
        <p:nvSpPr>
          <p:cNvPr id="2" name="Rectangle 1">
            <a:extLst>
              <a:ext uri="{FF2B5EF4-FFF2-40B4-BE49-F238E27FC236}">
                <a16:creationId xmlns:a16="http://schemas.microsoft.com/office/drawing/2014/main" id="{488BD6F7-3685-614B-96E2-EF0AAF6EDB86}"/>
              </a:ext>
            </a:extLst>
          </p:cNvPr>
          <p:cNvSpPr/>
          <p:nvPr/>
        </p:nvSpPr>
        <p:spPr>
          <a:xfrm>
            <a:off x="0" y="-18794"/>
            <a:ext cx="12192000" cy="927515"/>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9706D20B-DE0A-A1F5-9080-411770803347}"/>
              </a:ext>
            </a:extLst>
          </p:cNvPr>
          <p:cNvSpPr txBox="1">
            <a:spLocks/>
          </p:cNvSpPr>
          <p:nvPr/>
        </p:nvSpPr>
        <p:spPr>
          <a:xfrm>
            <a:off x="1981200" y="-3160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800" dirty="0">
                <a:solidFill>
                  <a:schemeClr val="bg1"/>
                </a:solidFill>
                <a:latin typeface="Century Gothic" panose="020B0502020202020204" pitchFamily="34" charset="0"/>
              </a:rPr>
              <a:t>Διευκρινίσεις – Κινητικότητα Εκπαιδευομένων</a:t>
            </a:r>
            <a:endParaRPr lang="en-GB" sz="2800" dirty="0">
              <a:solidFill>
                <a:schemeClr val="bg1"/>
              </a:solidFill>
              <a:latin typeface="Century Gothic" panose="020B0502020202020204" pitchFamily="34" charset="0"/>
            </a:endParaRPr>
          </a:p>
        </p:txBody>
      </p:sp>
      <p:pic>
        <p:nvPicPr>
          <p:cNvPr id="6" name="Picture 5">
            <a:extLst>
              <a:ext uri="{FF2B5EF4-FFF2-40B4-BE49-F238E27FC236}">
                <a16:creationId xmlns:a16="http://schemas.microsoft.com/office/drawing/2014/main" id="{D7FF70EA-D024-73CE-3E3A-5AA1D5D4A9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spTree>
    <p:extLst>
      <p:ext uri="{BB962C8B-B14F-4D97-AF65-F5344CB8AC3E}">
        <p14:creationId xmlns:p14="http://schemas.microsoft.com/office/powerpoint/2010/main" val="4276789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81834" y="76584"/>
            <a:ext cx="5046381" cy="492443"/>
          </a:xfrm>
          <a:prstGeom prst="rect">
            <a:avLst/>
          </a:prstGeom>
          <a:noFill/>
        </p:spPr>
        <p:txBody>
          <a:bodyPr wrap="none" rtlCol="0">
            <a:spAutoFit/>
          </a:bodyPr>
          <a:lstStyle/>
          <a:p>
            <a:r>
              <a:rPr lang="el-GR" sz="2600" b="1" dirty="0">
                <a:solidFill>
                  <a:schemeClr val="bg1"/>
                </a:solidFill>
              </a:rPr>
              <a:t>ΠΡΟΠΑΡΑΣΚΕΥΑΣΤΙΚΕΣ ΕΠΙΣΚΕΨΕΙΣ</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sp>
        <p:nvSpPr>
          <p:cNvPr id="22" name="Rectangle 21"/>
          <p:cNvSpPr/>
          <p:nvPr/>
        </p:nvSpPr>
        <p:spPr>
          <a:xfrm>
            <a:off x="598432" y="938830"/>
            <a:ext cx="5736428" cy="6001643"/>
          </a:xfrm>
          <a:prstGeom prst="rect">
            <a:avLst/>
          </a:prstGeom>
        </p:spPr>
        <p:txBody>
          <a:bodyPr wrap="square">
            <a:spAutoFit/>
          </a:bodyPr>
          <a:lstStyle/>
          <a:p>
            <a:pPr marL="285750" indent="-285750">
              <a:buFont typeface="Wingdings" panose="05000000000000000000" pitchFamily="2" charset="2"/>
              <a:buChar char="ü"/>
            </a:pPr>
            <a:r>
              <a:rPr lang="el-GR" sz="2400" dirty="0"/>
              <a:t>Σύντομες επισκέψεις (</a:t>
            </a:r>
            <a:r>
              <a:rPr lang="el-GR" sz="2400" b="1" dirty="0"/>
              <a:t>1-2 μέρες</a:t>
            </a:r>
            <a:r>
              <a:rPr lang="el-GR" sz="2400" dirty="0"/>
              <a:t>) σε έναν υποψήφιο οργανισμό υποδοχής</a:t>
            </a:r>
          </a:p>
          <a:p>
            <a:endParaRPr lang="el-GR" sz="2400" dirty="0"/>
          </a:p>
          <a:p>
            <a:pPr marL="285750" indent="-285750">
              <a:buFont typeface="Wingdings" panose="05000000000000000000" pitchFamily="2" charset="2"/>
              <a:buChar char="ü"/>
            </a:pPr>
            <a:r>
              <a:rPr lang="el-GR" sz="2400" dirty="0"/>
              <a:t>Μέχρι </a:t>
            </a:r>
            <a:r>
              <a:rPr lang="el-GR" sz="2400" b="1" dirty="0"/>
              <a:t>3 άτομα </a:t>
            </a:r>
            <a:r>
              <a:rPr lang="el-GR" sz="2400" dirty="0"/>
              <a:t>ανά επίσκεψη και μέχρι </a:t>
            </a:r>
            <a:r>
              <a:rPr lang="el-GR" sz="2400" b="1" dirty="0"/>
              <a:t>1 επίσκεψη </a:t>
            </a:r>
            <a:r>
              <a:rPr lang="el-GR" sz="2400" dirty="0"/>
              <a:t>ανά οργανισμό υποδοχής</a:t>
            </a:r>
          </a:p>
          <a:p>
            <a:endParaRPr lang="el-GR" sz="2400" dirty="0"/>
          </a:p>
          <a:p>
            <a:pPr marL="285750" indent="-285750">
              <a:buFont typeface="Wingdings" panose="05000000000000000000" pitchFamily="2" charset="2"/>
              <a:buChar char="ü"/>
            </a:pPr>
            <a:r>
              <a:rPr lang="el-GR" sz="2400" dirty="0"/>
              <a:t>Για διασφάλιση της ποιότητας των επερχόμενων κινητικοτήτων ή τη </a:t>
            </a:r>
            <a:r>
              <a:rPr lang="el-GR" sz="2400" b="1" dirty="0"/>
              <a:t>διευκόλυνση νέας συνεργασίας </a:t>
            </a:r>
            <a:r>
              <a:rPr lang="el-GR" sz="2400" dirty="0"/>
              <a:t>με κάποιον οργανισμό υποδοχής</a:t>
            </a:r>
          </a:p>
          <a:p>
            <a:pPr marL="285750" indent="-285750">
              <a:buFont typeface="Wingdings" panose="05000000000000000000" pitchFamily="2" charset="2"/>
              <a:buChar char="ü"/>
            </a:pPr>
            <a:endParaRPr lang="el-GR" sz="2400" dirty="0"/>
          </a:p>
          <a:p>
            <a:pPr marL="285750" indent="-285750">
              <a:buFont typeface="Wingdings" panose="05000000000000000000" pitchFamily="2" charset="2"/>
              <a:buChar char="ü"/>
            </a:pPr>
            <a:r>
              <a:rPr lang="el-GR" sz="2400" dirty="0"/>
              <a:t>Αξιοποιούνται συνήθως πριν από κινητικότητες </a:t>
            </a:r>
            <a:r>
              <a:rPr lang="el-GR" sz="2400" b="1" dirty="0"/>
              <a:t>ατόμων με λιγότερες ευκαιρίες και μακράς διάρκειας κινητικότητες</a:t>
            </a:r>
            <a:endParaRPr lang="el-GR" sz="2400" dirty="0"/>
          </a:p>
          <a:p>
            <a:endParaRPr lang="el-GR" sz="2400" dirty="0"/>
          </a:p>
        </p:txBody>
      </p:sp>
      <p:sp>
        <p:nvSpPr>
          <p:cNvPr id="8" name="Rectangle: Rounded Corners 7">
            <a:extLst>
              <a:ext uri="{FF2B5EF4-FFF2-40B4-BE49-F238E27FC236}">
                <a16:creationId xmlns:a16="http://schemas.microsoft.com/office/drawing/2014/main" id="{EDDA7672-800F-7B9E-703D-5C85CEE73F4F}"/>
              </a:ext>
            </a:extLst>
          </p:cNvPr>
          <p:cNvSpPr/>
          <p:nvPr/>
        </p:nvSpPr>
        <p:spPr>
          <a:xfrm>
            <a:off x="7455877" y="1029733"/>
            <a:ext cx="2903974" cy="451695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2000" b="1" dirty="0"/>
              <a:t>ΠΟΙΟΙ ΣΥΜΜΕΤΕΧΟΥΝ</a:t>
            </a:r>
            <a:r>
              <a:rPr lang="en-US" sz="2000" b="1" dirty="0"/>
              <a:t>:</a:t>
            </a:r>
          </a:p>
          <a:p>
            <a:pPr algn="ctr"/>
            <a:endParaRPr lang="el-GR" sz="2000" dirty="0"/>
          </a:p>
          <a:p>
            <a:pPr algn="ctr"/>
            <a:r>
              <a:rPr lang="el-GR" sz="2000" dirty="0"/>
              <a:t>Μέλη του προσωπικού, κατά κανόνα</a:t>
            </a:r>
          </a:p>
          <a:p>
            <a:pPr algn="ctr"/>
            <a:r>
              <a:rPr lang="el-GR" sz="2000" dirty="0"/>
              <a:t> </a:t>
            </a:r>
          </a:p>
          <a:p>
            <a:pPr algn="ctr"/>
            <a:r>
              <a:rPr lang="el-GR" sz="2000" dirty="0"/>
              <a:t>Συμμετέχοντες</a:t>
            </a:r>
            <a:r>
              <a:rPr lang="en-US" sz="2000" dirty="0"/>
              <a:t> </a:t>
            </a:r>
            <a:r>
              <a:rPr lang="el-GR" sz="2000" dirty="0"/>
              <a:t>με λιγότερες ευκαιρίες</a:t>
            </a:r>
          </a:p>
          <a:p>
            <a:pPr algn="ctr"/>
            <a:endParaRPr lang="el-GR" sz="2000" dirty="0"/>
          </a:p>
          <a:p>
            <a:pPr algn="ctr"/>
            <a:r>
              <a:rPr lang="el-GR" sz="2000" dirty="0"/>
              <a:t>Εκπαιδευόμενοι σε μεγάλης διάρκειας κινητικότητες </a:t>
            </a:r>
            <a:endParaRPr lang="en-US" sz="2000" dirty="0"/>
          </a:p>
        </p:txBody>
      </p:sp>
      <p:pic>
        <p:nvPicPr>
          <p:cNvPr id="10" name="Graphic 9" descr="Exclamation mark with solid fill">
            <a:extLst>
              <a:ext uri="{FF2B5EF4-FFF2-40B4-BE49-F238E27FC236}">
                <a16:creationId xmlns:a16="http://schemas.microsoft.com/office/drawing/2014/main" id="{73964FF8-D5D0-4F0B-560A-775BAEC021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65375" y="6110332"/>
            <a:ext cx="449359" cy="449359"/>
          </a:xfrm>
          <a:prstGeom prst="rect">
            <a:avLst/>
          </a:prstGeom>
        </p:spPr>
      </p:pic>
      <p:sp>
        <p:nvSpPr>
          <p:cNvPr id="13" name="TextBox 12">
            <a:extLst>
              <a:ext uri="{FF2B5EF4-FFF2-40B4-BE49-F238E27FC236}">
                <a16:creationId xmlns:a16="http://schemas.microsoft.com/office/drawing/2014/main" id="{60E26C6A-A9C8-B512-C0D9-F31E4D8F9D56}"/>
              </a:ext>
            </a:extLst>
          </p:cNvPr>
          <p:cNvSpPr txBox="1"/>
          <p:nvPr/>
        </p:nvSpPr>
        <p:spPr>
          <a:xfrm>
            <a:off x="5465375" y="6110332"/>
            <a:ext cx="6094324" cy="646331"/>
          </a:xfrm>
          <a:prstGeom prst="rect">
            <a:avLst/>
          </a:prstGeom>
          <a:noFill/>
        </p:spPr>
        <p:txBody>
          <a:bodyPr wrap="square">
            <a:spAutoFit/>
          </a:bodyPr>
          <a:lstStyle/>
          <a:p>
            <a:pPr algn="ctr"/>
            <a:r>
              <a:rPr lang="el-GR" i="1" dirty="0"/>
              <a:t>Δεν αποτελεί ανεξάρτητη δραστηριότητα αλλά λειτουργεί υποστηρικτικά</a:t>
            </a:r>
          </a:p>
        </p:txBody>
      </p:sp>
    </p:spTree>
    <p:extLst>
      <p:ext uri="{BB962C8B-B14F-4D97-AF65-F5344CB8AC3E}">
        <p14:creationId xmlns:p14="http://schemas.microsoft.com/office/powerpoint/2010/main" val="696548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34234" y="71560"/>
            <a:ext cx="5363841" cy="492443"/>
          </a:xfrm>
          <a:prstGeom prst="rect">
            <a:avLst/>
          </a:prstGeom>
          <a:noFill/>
        </p:spPr>
        <p:txBody>
          <a:bodyPr wrap="none" rtlCol="0">
            <a:spAutoFit/>
          </a:bodyPr>
          <a:lstStyle/>
          <a:p>
            <a:r>
              <a:rPr lang="el-GR" sz="2600" b="1" dirty="0">
                <a:solidFill>
                  <a:schemeClr val="bg1"/>
                </a:solidFill>
              </a:rPr>
              <a:t>ΑΛΛΕΣ ΕΠΙΛΕΞΙΜΕΣ ΔΡΑΣΤΗΡΙΟΤΗΤΕΣ</a:t>
            </a:r>
            <a:endParaRPr lang="en-GB" sz="2600" b="1" dirty="0">
              <a:solidFill>
                <a:schemeClr val="bg1"/>
              </a:solidFill>
            </a:endParaRPr>
          </a:p>
        </p:txBody>
      </p:sp>
      <p:sp>
        <p:nvSpPr>
          <p:cNvPr id="3" name="TextBox 2"/>
          <p:cNvSpPr txBox="1"/>
          <p:nvPr/>
        </p:nvSpPr>
        <p:spPr>
          <a:xfrm>
            <a:off x="5833275" y="1493319"/>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ΟΜΑΔΙΚΗ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2 – 30 μέρες</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3" name="TextBox 12"/>
          <p:cNvSpPr txBox="1"/>
          <p:nvPr/>
        </p:nvSpPr>
        <p:spPr>
          <a:xfrm>
            <a:off x="5833274" y="3240012"/>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ΒΡΑΧΥΧΡΟΝΙΑ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2 – 29 μέρες</a:t>
            </a:r>
          </a:p>
        </p:txBody>
      </p:sp>
      <p:sp>
        <p:nvSpPr>
          <p:cNvPr id="15" name="TextBox 14"/>
          <p:cNvSpPr txBox="1"/>
          <p:nvPr/>
        </p:nvSpPr>
        <p:spPr>
          <a:xfrm>
            <a:off x="5833274" y="4913855"/>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ΜΑΚΡΟΧΡΟΝΙΑ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30 – 365 μέρες</a:t>
            </a:r>
          </a:p>
        </p:txBody>
      </p:sp>
      <p:sp>
        <p:nvSpPr>
          <p:cNvPr id="16" name="Rectangle 15"/>
          <p:cNvSpPr/>
          <p:nvPr/>
        </p:nvSpPr>
        <p:spPr>
          <a:xfrm>
            <a:off x="683880" y="828086"/>
            <a:ext cx="10766715" cy="1153142"/>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983086" y="864208"/>
            <a:ext cx="10328385" cy="984885"/>
          </a:xfrm>
          <a:prstGeom prst="rect">
            <a:avLst/>
          </a:prstGeom>
          <a:noFill/>
        </p:spPr>
        <p:txBody>
          <a:bodyPr wrap="square" rtlCol="0">
            <a:spAutoFit/>
          </a:bodyPr>
          <a:lstStyle/>
          <a:p>
            <a:pPr lvl="0" algn="ctr">
              <a:lnSpc>
                <a:spcPct val="150000"/>
              </a:lnSpc>
              <a:defRPr/>
            </a:pPr>
            <a:r>
              <a:rPr lang="el-GR" sz="2400" b="1" dirty="0">
                <a:solidFill>
                  <a:schemeClr val="bg1"/>
                </a:solidFill>
                <a:latin typeface="Calibri" panose="020F0502020204030204" pitchFamily="34" charset="0"/>
                <a:ea typeface="Calibri" panose="020F0502020204030204" pitchFamily="34" charset="0"/>
                <a:cs typeface="Calibri" panose="020F0502020204030204" pitchFamily="34" charset="0"/>
              </a:rPr>
              <a:t>ΕΙΣΕΡΧΟΜΕΝΕΣ ΚΙΝΗΤΙΚΟΤΗΤΕΣ</a:t>
            </a:r>
          </a:p>
          <a:p>
            <a:pPr lvl="0" algn="ctr">
              <a:defRPr/>
            </a:pPr>
            <a:r>
              <a:rPr lang="el-GR" sz="2200" dirty="0">
                <a:solidFill>
                  <a:schemeClr val="bg1"/>
                </a:solidFill>
                <a:latin typeface="Calibri" panose="020F0502020204030204" pitchFamily="34" charset="0"/>
                <a:ea typeface="Calibri" panose="020F0502020204030204" pitchFamily="34" charset="0"/>
                <a:cs typeface="Calibri" panose="020F0502020204030204" pitchFamily="34" charset="0"/>
              </a:rPr>
              <a:t>Ο εγκεκριμένος οργανισμός λειτουργεί</a:t>
            </a:r>
            <a:r>
              <a:rPr lang="en-US" sz="2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l-GR" sz="2200" dirty="0">
                <a:solidFill>
                  <a:schemeClr val="bg1"/>
                </a:solidFill>
                <a:latin typeface="Calibri" panose="020F0502020204030204" pitchFamily="34" charset="0"/>
                <a:ea typeface="Calibri" panose="020F0502020204030204" pitchFamily="34" charset="0"/>
                <a:cs typeface="Calibri" panose="020F0502020204030204" pitchFamily="34" charset="0"/>
              </a:rPr>
              <a:t>ως </a:t>
            </a:r>
            <a:r>
              <a:rPr lang="el-GR" sz="2200" b="1" dirty="0">
                <a:solidFill>
                  <a:schemeClr val="bg1"/>
                </a:solidFill>
                <a:latin typeface="Calibri" panose="020F0502020204030204" pitchFamily="34" charset="0"/>
                <a:ea typeface="Calibri" panose="020F0502020204030204" pitchFamily="34" charset="0"/>
                <a:cs typeface="Calibri" panose="020F0502020204030204" pitchFamily="34" charset="0"/>
              </a:rPr>
              <a:t>ΟΡΓΑΝΙΣΜΟΣ ΥΠΟΔΟΧΗΣ.</a:t>
            </a:r>
            <a:r>
              <a:rPr lang="el-GR" sz="22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
        <p:nvSpPr>
          <p:cNvPr id="18" name="Rectangle 17"/>
          <p:cNvSpPr/>
          <p:nvPr/>
        </p:nvSpPr>
        <p:spPr>
          <a:xfrm>
            <a:off x="683880" y="1981228"/>
            <a:ext cx="10766715" cy="4501950"/>
          </a:xfrm>
          <a:prstGeom prst="rect">
            <a:avLst/>
          </a:prstGeom>
          <a:solidFill>
            <a:schemeClr val="accent6">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rgbClr val="9D72B5"/>
                </a:solidFill>
              </a:rPr>
              <a:t>1. ΠΡΟΣΚΕΚΛΗΜΕΝΟΙ ΕΜΠΕΙΡΟΓΝΩΜΟΝΕΣ</a:t>
            </a:r>
            <a:endParaRPr lang="en-US" sz="2400" b="1" dirty="0">
              <a:solidFill>
                <a:srgbClr val="9D72B5"/>
              </a:solidFill>
            </a:endParaRPr>
          </a:p>
          <a:p>
            <a:pPr algn="ctr"/>
            <a:r>
              <a:rPr lang="en-GB" i="1" dirty="0">
                <a:solidFill>
                  <a:srgbClr val="0070C0"/>
                </a:solidFill>
              </a:rPr>
              <a:t>(</a:t>
            </a:r>
            <a:r>
              <a:rPr lang="el-GR" i="1" dirty="0">
                <a:solidFill>
                  <a:srgbClr val="0070C0"/>
                </a:solidFill>
              </a:rPr>
              <a:t>Εκπαιδευτές, Εκπαιδευτικοί, Εμπειρογνώμονες σε θέματα χάραξης πολιτικής ή άλλοι εξειδικευμένοι επαγγελματίες από το εξωτερικό για βελτίωση της εκπαίδευσης στον Οργανισμό Υποδοχής)</a:t>
            </a:r>
          </a:p>
          <a:p>
            <a:pPr algn="ctr"/>
            <a:r>
              <a:rPr lang="el-GR" sz="2200" dirty="0">
                <a:solidFill>
                  <a:srgbClr val="0070C0"/>
                </a:solidFill>
              </a:rPr>
              <a:t>2 – 60 μέρες</a:t>
            </a:r>
            <a:endParaRPr lang="en-US" sz="2200" dirty="0">
              <a:solidFill>
                <a:srgbClr val="0070C0"/>
              </a:solidFill>
            </a:endParaRPr>
          </a:p>
          <a:p>
            <a:pPr algn="ctr"/>
            <a:endParaRPr lang="el-GR" sz="2200" dirty="0">
              <a:solidFill>
                <a:srgbClr val="1EA7AE"/>
              </a:solidFill>
            </a:endParaRPr>
          </a:p>
          <a:p>
            <a:pPr algn="ctr"/>
            <a:endParaRPr lang="el-GR" sz="2200" dirty="0">
              <a:solidFill>
                <a:srgbClr val="1EA7AE"/>
              </a:solidFill>
            </a:endParaRPr>
          </a:p>
          <a:p>
            <a:pPr algn="ctr"/>
            <a:r>
              <a:rPr lang="el-GR" sz="2400" b="1" dirty="0">
                <a:solidFill>
                  <a:srgbClr val="168586"/>
                </a:solidFill>
              </a:rPr>
              <a:t>2. ΥΠΟΔΟΧΗ ΕΚΠΑΙΔΕΥΤΙΚΩΝ ΚΑΙ ΕΚΠΑΙΔΕΥΤΩΝ</a:t>
            </a:r>
          </a:p>
          <a:p>
            <a:pPr algn="ctr"/>
            <a:r>
              <a:rPr lang="el-GR" i="1" dirty="0">
                <a:solidFill>
                  <a:srgbClr val="168586"/>
                </a:solidFill>
              </a:rPr>
              <a:t>(Τα άτομα που μπορούν να επωφεληθούν είναι φοιτητές ή πρόσφατοι απόφοιτοι πανεπιστημίων που προορίζονται να γίνουν εκπαιδευτές ή εκπαιδευτικοί)</a:t>
            </a:r>
            <a:r>
              <a:rPr lang="en-US" i="1" dirty="0">
                <a:solidFill>
                  <a:srgbClr val="168586"/>
                </a:solidFill>
              </a:rPr>
              <a:t> </a:t>
            </a:r>
            <a:endParaRPr lang="el-GR" i="1" dirty="0">
              <a:solidFill>
                <a:srgbClr val="168586"/>
              </a:solidFill>
            </a:endParaRPr>
          </a:p>
          <a:p>
            <a:pPr algn="ctr"/>
            <a:r>
              <a:rPr lang="el-GR" sz="2200" dirty="0">
                <a:solidFill>
                  <a:srgbClr val="168586"/>
                </a:solidFill>
              </a:rPr>
              <a:t>10 – 365 μέρες*</a:t>
            </a:r>
          </a:p>
          <a:p>
            <a:pPr algn="ctr"/>
            <a:endParaRPr lang="el-GR" sz="2200" dirty="0">
              <a:solidFill>
                <a:srgbClr val="1EA7AE"/>
              </a:solidFill>
            </a:endParaRPr>
          </a:p>
          <a:p>
            <a:pPr algn="ctr"/>
            <a:r>
              <a:rPr lang="el-GR" b="1" dirty="0">
                <a:solidFill>
                  <a:srgbClr val="9D72B5"/>
                </a:solidFill>
              </a:rPr>
              <a:t>* Προβλέπονται οργανωτικά έξοδα για τον δικαιούχο οργανισμό. </a:t>
            </a:r>
          </a:p>
          <a:p>
            <a:pPr algn="ctr"/>
            <a:r>
              <a:rPr lang="el-GR" b="1" dirty="0">
                <a:solidFill>
                  <a:srgbClr val="9D72B5"/>
                </a:solidFill>
              </a:rPr>
              <a:t>Διαμονή και διατροφή καλύπτονται από τον οργανισμό αποστολής</a:t>
            </a:r>
            <a:r>
              <a:rPr lang="el-GR" dirty="0">
                <a:solidFill>
                  <a:srgbClr val="9D72B5"/>
                </a:solidFill>
              </a:rPr>
              <a:t>. </a:t>
            </a:r>
          </a:p>
          <a:p>
            <a:pPr algn="ctr"/>
            <a:endParaRPr lang="el-GR" sz="2200" dirty="0">
              <a:solidFill>
                <a:srgbClr val="1EA7AE"/>
              </a:solidFill>
            </a:endParaRPr>
          </a:p>
        </p:txBody>
      </p:sp>
    </p:spTree>
    <p:extLst>
      <p:ext uri="{BB962C8B-B14F-4D97-AF65-F5344CB8AC3E}">
        <p14:creationId xmlns:p14="http://schemas.microsoft.com/office/powerpoint/2010/main" val="3247652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8"/>
          <p:cNvSpPr/>
          <p:nvPr/>
        </p:nvSpPr>
        <p:spPr>
          <a:xfrm>
            <a:off x="428646" y="791827"/>
            <a:ext cx="11334708" cy="4398600"/>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000000"/>
              </a:buClr>
              <a:buSzPts val="2000"/>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Χώρες που μπορούν να </a:t>
            </a:r>
            <a:r>
              <a:rPr kumimoji="0" lang="el-GR" sz="2000" b="1" i="0" u="sng" strike="noStrike" kern="0" cap="none" spc="0" normalizeH="0" baseline="0" noProof="0" dirty="0">
                <a:ln>
                  <a:noFill/>
                </a:ln>
                <a:solidFill>
                  <a:srgbClr val="000000"/>
                </a:solidFill>
                <a:effectLst/>
                <a:uLnTx/>
                <a:uFillTx/>
                <a:latin typeface="Calibri"/>
                <a:ea typeface="Calibri"/>
                <a:cs typeface="Calibri"/>
                <a:sym typeface="Calibri"/>
              </a:rPr>
              <a:t>συμμετέχουν πλήρως σε όλες τις δράσεις</a:t>
            </a: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 του Προγράμματος:</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812800" marR="0" lvl="1" indent="-342900" algn="l" defTabSz="914400" rtl="0" eaLnBrk="1" fontAlgn="auto" latinLnBrk="0" hangingPunct="1">
              <a:lnSpc>
                <a:spcPct val="100000"/>
              </a:lnSpc>
              <a:spcBef>
                <a:spcPts val="95"/>
              </a:spcBef>
              <a:spcAft>
                <a:spcPts val="0"/>
              </a:spcAft>
              <a:buClr>
                <a:srgbClr val="000000"/>
              </a:buClr>
              <a:buSzPts val="2000"/>
              <a:buFont typeface="Noto Sans Symbols"/>
              <a:buChar char="▪"/>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27 Χώρες – Κράτη Μέλη της Ευρωπαϊκής Ένωσης</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812800" marR="0" lvl="1" indent="-342900" algn="l" defTabSz="914400" rtl="0" eaLnBrk="1" fontAlgn="auto" latinLnBrk="0" hangingPunct="1">
              <a:lnSpc>
                <a:spcPct val="100000"/>
              </a:lnSpc>
              <a:spcBef>
                <a:spcPts val="1750"/>
              </a:spcBef>
              <a:spcAft>
                <a:spcPts val="0"/>
              </a:spcAft>
              <a:buClr>
                <a:srgbClr val="000000"/>
              </a:buClr>
              <a:buSzPts val="2000"/>
              <a:buFont typeface="Noto Sans Symbols"/>
              <a:buChar char="▪"/>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Τρίτες Χώρες, συνδεδεμένες με το Πρόγραμμα:</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756285" marR="0" lvl="1" indent="-287019" algn="l" defTabSz="914400" rtl="0" eaLnBrk="1" fontAlgn="auto" latinLnBrk="0" hangingPunct="1">
              <a:lnSpc>
                <a:spcPct val="100000"/>
              </a:lnSpc>
              <a:spcBef>
                <a:spcPts val="5"/>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Ισλανδία</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err="1">
                <a:ln>
                  <a:noFill/>
                </a:ln>
                <a:solidFill>
                  <a:srgbClr val="000000"/>
                </a:solidFill>
                <a:effectLst/>
                <a:uLnTx/>
                <a:uFillTx/>
                <a:latin typeface="Calibri"/>
                <a:ea typeface="Calibri"/>
                <a:cs typeface="Calibri"/>
                <a:sym typeface="Calibri"/>
              </a:rPr>
              <a:t>Λίχτενστάιν</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Νορβηγία</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Τουρκία</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Βόρεια Μακεδονία</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756285" marR="0" lvl="1" indent="-287019" algn="l" defTabSz="914400" rtl="0" eaLnBrk="1" fontAlgn="auto" latinLnBrk="0" hangingPunct="1">
              <a:lnSpc>
                <a:spcPct val="100000"/>
              </a:lnSpc>
              <a:spcBef>
                <a:spcPts val="5"/>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Σερβία</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lang="el-GR" sz="1600" kern="0" dirty="0">
              <a:solidFill>
                <a:srgbClr val="000000"/>
              </a:solidFill>
              <a:highlight>
                <a:srgbClr val="00FF00"/>
              </a:highlight>
              <a:latin typeface="Calibri"/>
              <a:ea typeface="Calibri" panose="020F0502020204030204" pitchFamily="34" charset="0"/>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l-GR" sz="1600" b="0" i="0" u="none" strike="noStrike" kern="0" cap="none" spc="0" normalizeH="0" baseline="0" noProof="0" dirty="0">
                <a:ln>
                  <a:noFill/>
                </a:ln>
                <a:solidFill>
                  <a:srgbClr val="000000"/>
                </a:solidFill>
                <a:effectLst/>
                <a:uLnTx/>
                <a:uFillTx/>
                <a:latin typeface="Calibri"/>
                <a:ea typeface="Calibri"/>
                <a:cs typeface="Calibri"/>
                <a:sym typeface="Calibri"/>
              </a:rPr>
              <a:t>Πλατφόρμες εξεύρεσης οργανισμών υποδοχής: </a:t>
            </a:r>
          </a:p>
          <a:p>
            <a:pPr algn="ctr">
              <a:buClr>
                <a:srgbClr val="000000"/>
              </a:buClr>
              <a:defRPr/>
            </a:pPr>
            <a:r>
              <a:rPr lang="el-GR" sz="1600" u="sng" kern="0" dirty="0">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European School Education </a:t>
            </a:r>
            <a:r>
              <a:rPr lang="el-GR" sz="1600" u="sng" kern="0" dirty="0" err="1">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Platform</a:t>
            </a:r>
            <a:r>
              <a:rPr lang="el-GR" sz="1600" kern="0" dirty="0">
                <a:solidFill>
                  <a:srgbClr val="000000"/>
                </a:solidFill>
                <a:latin typeface="Calibri"/>
                <a:ea typeface="Calibri"/>
                <a:cs typeface="Calibri"/>
                <a:sym typeface="Calibri"/>
              </a:rPr>
              <a:t>, </a:t>
            </a:r>
            <a:r>
              <a:rPr lang="el-GR" sz="1600" u="sng" kern="0" dirty="0">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EPALE</a:t>
            </a:r>
            <a:r>
              <a:rPr lang="el-GR" sz="1600" kern="0" dirty="0">
                <a:solidFill>
                  <a:srgbClr val="000000"/>
                </a:solidFill>
                <a:latin typeface="Calibri"/>
                <a:ea typeface="Calibri"/>
                <a:cs typeface="Calibri"/>
                <a:sym typeface="Calibri"/>
              </a:rPr>
              <a:t> και </a:t>
            </a:r>
            <a:r>
              <a:rPr lang="el-GR" sz="1600" u="sng" kern="0"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Erasmus+ Project </a:t>
            </a:r>
            <a:r>
              <a:rPr lang="el-GR" sz="1600" u="sng" kern="0" dirty="0" err="1">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Results</a:t>
            </a:r>
            <a:r>
              <a:rPr lang="el-GR" sz="1600" u="sng" kern="0"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el-GR" sz="1600" u="sng" kern="0" dirty="0" err="1">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Platform</a:t>
            </a:r>
            <a:endParaRPr lang="el-GR" sz="1600" u="sng" kern="0" dirty="0">
              <a:solidFill>
                <a:srgbClr val="000000"/>
              </a:solidFill>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65" name="Google Shape;365;p8"/>
          <p:cNvPicPr preferRelativeResize="0"/>
          <p:nvPr/>
        </p:nvPicPr>
        <p:blipFill rotWithShape="1">
          <a:blip r:embed="rId6">
            <a:alphaModFix/>
          </a:blip>
          <a:srcRect l="8000" t="26889" r="7778" b="27443"/>
          <a:stretch/>
        </p:blipFill>
        <p:spPr>
          <a:xfrm>
            <a:off x="7198588" y="2686885"/>
            <a:ext cx="4106007" cy="1484230"/>
          </a:xfrm>
          <a:prstGeom prst="rect">
            <a:avLst/>
          </a:prstGeom>
          <a:noFill/>
          <a:ln>
            <a:noFill/>
          </a:ln>
        </p:spPr>
      </p:pic>
      <p:sp>
        <p:nvSpPr>
          <p:cNvPr id="366" name="Google Shape;366;p8"/>
          <p:cNvSpPr txBox="1"/>
          <p:nvPr/>
        </p:nvSpPr>
        <p:spPr>
          <a:xfrm>
            <a:off x="302768" y="70485"/>
            <a:ext cx="10166449" cy="452120"/>
          </a:xfrm>
          <a:prstGeom prst="rect">
            <a:avLst/>
          </a:prstGeom>
          <a:noFill/>
          <a:ln>
            <a:noFill/>
          </a:ln>
        </p:spPr>
        <p:txBody>
          <a:bodyPr spcFirstLastPara="1" wrap="square" lIns="0" tIns="12050" rIns="0" bIns="0" anchor="b" anchorCtr="0">
            <a:spAutoFit/>
          </a:bodyPr>
          <a:lstStyle/>
          <a:p>
            <a:pPr marL="12700" marR="0" lvl="0" indent="0" algn="l" defTabSz="914400" rtl="0" eaLnBrk="1" fontAlgn="auto" latinLnBrk="0" hangingPunct="1">
              <a:lnSpc>
                <a:spcPct val="100000"/>
              </a:lnSpc>
              <a:spcBef>
                <a:spcPts val="0"/>
              </a:spcBef>
              <a:spcAft>
                <a:spcPts val="0"/>
              </a:spcAft>
              <a:buClr>
                <a:srgbClr val="FFFFFF"/>
              </a:buClr>
              <a:buSzPts val="2800"/>
              <a:buFont typeface="Calibri"/>
              <a:buNone/>
              <a:tabLst/>
              <a:defRPr/>
            </a:pPr>
            <a:r>
              <a:rPr kumimoji="0" lang="el-GR" sz="2800" b="1" i="0" u="none" strike="noStrike" kern="0" cap="none" spc="0" normalizeH="0" baseline="0" noProof="0" dirty="0">
                <a:ln>
                  <a:noFill/>
                </a:ln>
                <a:solidFill>
                  <a:srgbClr val="FFFFFF"/>
                </a:solidFill>
                <a:effectLst/>
                <a:uLnTx/>
                <a:uFillTx/>
                <a:latin typeface="Calibri"/>
                <a:ea typeface="Calibri"/>
                <a:cs typeface="Calibri"/>
                <a:sym typeface="Calibri"/>
              </a:rPr>
              <a:t>ΧΩΡΕΣ ΠΟΥ ΜΠΟΡΟΥΝ ΝΑ ΣΥΜΜΕΤΕΧΟΥΝ ΣΤΟ ΠΡΟΓΡΑΜΜΑ</a:t>
            </a:r>
            <a:endParaRPr kumimoji="0" sz="2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20040" y="57880"/>
            <a:ext cx="12012345" cy="461665"/>
          </a:xfrm>
          <a:prstGeom prst="rect">
            <a:avLst/>
          </a:prstGeom>
          <a:noFill/>
        </p:spPr>
        <p:txBody>
          <a:bodyPr wrap="square" rtlCol="0">
            <a:spAutoFit/>
          </a:bodyPr>
          <a:lstStyle/>
          <a:p>
            <a:r>
              <a:rPr lang="el-GR" sz="2400" dirty="0">
                <a:solidFill>
                  <a:schemeClr val="bg1"/>
                </a:solidFill>
                <a:latin typeface="Verdana" panose="020B0604030504040204" pitchFamily="34" charset="0"/>
                <a:ea typeface="Verdana" panose="020B0604030504040204" pitchFamily="34" charset="0"/>
              </a:rPr>
              <a:t>Εξεύρεση Οργανισμών Υποδοχής</a:t>
            </a:r>
            <a:endParaRPr lang="en-GB" sz="2400"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320040" y="759153"/>
            <a:ext cx="11817059" cy="6172459"/>
          </a:xfrm>
          <a:prstGeom prst="rect">
            <a:avLst/>
          </a:prstGeom>
        </p:spPr>
        <p:txBody>
          <a:bodyPr wrap="square">
            <a:spAutoFit/>
          </a:bodyPr>
          <a:lstStyle/>
          <a:p>
            <a:pPr marL="342900" indent="-342900">
              <a:lnSpc>
                <a:spcPct val="200000"/>
              </a:lnSpc>
              <a:buFont typeface="Wingdings" panose="05000000000000000000" pitchFamily="2" charset="2"/>
              <a:buChar char="§"/>
            </a:pPr>
            <a:r>
              <a:rPr lang="el-GR" sz="20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Εξειδικευμένες πλατφόρμες ανά τομέα </a:t>
            </a:r>
            <a:r>
              <a:rPr lang="el-GR" sz="2000" dirty="0">
                <a:solidFill>
                  <a:schemeClr val="tx1">
                    <a:lumMod val="75000"/>
                    <a:lumOff val="25000"/>
                  </a:schemeClr>
                </a:solidFill>
                <a:latin typeface="Verdana" panose="020B0604030504040204" pitchFamily="34" charset="0"/>
                <a:ea typeface="Verdana" panose="020B0604030504040204" pitchFamily="34" charset="0"/>
              </a:rPr>
              <a:t>(</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3"/>
              </a:rPr>
              <a:t>European School Education Platform</a:t>
            </a:r>
            <a:r>
              <a:rPr lang="en-US" sz="2000" dirty="0">
                <a:solidFill>
                  <a:schemeClr val="tx1">
                    <a:lumMod val="75000"/>
                    <a:lumOff val="25000"/>
                  </a:schemeClr>
                </a:solidFill>
                <a:latin typeface="Verdana" panose="020B0604030504040204" pitchFamily="34" charset="0"/>
                <a:ea typeface="Verdana" panose="020B0604030504040204" pitchFamily="34" charset="0"/>
              </a:rPr>
              <a:t>, </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4"/>
              </a:rPr>
              <a:t>EPALE</a:t>
            </a:r>
            <a:r>
              <a:rPr lang="el-GR" sz="2000" dirty="0">
                <a:solidFill>
                  <a:schemeClr val="tx1">
                    <a:lumMod val="75000"/>
                    <a:lumOff val="25000"/>
                  </a:schemeClr>
                </a:solidFill>
                <a:latin typeface="Verdana" panose="020B0604030504040204" pitchFamily="34" charset="0"/>
                <a:ea typeface="Verdana" panose="020B0604030504040204" pitchFamily="34" charset="0"/>
              </a:rPr>
              <a:t>)</a:t>
            </a:r>
          </a:p>
          <a:p>
            <a:pPr marL="342900" indent="-342900">
              <a:lnSpc>
                <a:spcPct val="200000"/>
              </a:lnSpc>
              <a:buFont typeface="Wingdings" panose="05000000000000000000" pitchFamily="2" charset="2"/>
              <a:buChar char="§"/>
            </a:pPr>
            <a:r>
              <a:rPr lang="en-US" sz="2000" dirty="0">
                <a:solidFill>
                  <a:schemeClr val="tx1">
                    <a:lumMod val="75000"/>
                    <a:lumOff val="25000"/>
                  </a:schemeClr>
                </a:solidFill>
                <a:latin typeface="Verdana" panose="020B0604030504040204" pitchFamily="34" charset="0"/>
                <a:ea typeface="Verdana" panose="020B0604030504040204" pitchFamily="34" charset="0"/>
              </a:rPr>
              <a:t>eTwinning:</a:t>
            </a:r>
            <a:r>
              <a:rPr lang="el-GR" sz="2000" dirty="0">
                <a:solidFill>
                  <a:schemeClr val="tx1">
                    <a:lumMod val="75000"/>
                    <a:lumOff val="25000"/>
                  </a:schemeClr>
                </a:solidFill>
                <a:latin typeface="Verdana" panose="020B0604030504040204" pitchFamily="34" charset="0"/>
                <a:ea typeface="Verdana" panose="020B0604030504040204" pitchFamily="34" charset="0"/>
                <a:hlinkClick r:id="rId5"/>
              </a:rPr>
              <a:t>www.etwinning.net </a:t>
            </a:r>
            <a:r>
              <a:rPr lang="el-GR" sz="2000" dirty="0">
                <a:solidFill>
                  <a:schemeClr val="tx1">
                    <a:lumMod val="75000"/>
                    <a:lumOff val="25000"/>
                  </a:schemeClr>
                </a:solidFill>
                <a:latin typeface="Verdana" panose="020B0604030504040204" pitchFamily="34" charset="0"/>
                <a:ea typeface="Verdana" panose="020B0604030504040204" pitchFamily="34" charset="0"/>
              </a:rPr>
              <a:t>ή επικοινωνήστε με την ομάδα του eTwinning στο ΙΔΕΠ</a:t>
            </a:r>
            <a:r>
              <a:rPr lang="en-US" sz="2000" dirty="0">
                <a:solidFill>
                  <a:schemeClr val="tx1">
                    <a:lumMod val="75000"/>
                    <a:lumOff val="25000"/>
                  </a:schemeClr>
                </a:solidFill>
                <a:latin typeface="Verdana" panose="020B0604030504040204" pitchFamily="34" charset="0"/>
                <a:ea typeface="Verdana" panose="020B0604030504040204" pitchFamily="34" charset="0"/>
              </a:rPr>
              <a:t> </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6"/>
              </a:rPr>
              <a:t>https://idep.org.cy/etwinning/</a:t>
            </a:r>
            <a:r>
              <a:rPr lang="en-US" sz="2000" dirty="0">
                <a:solidFill>
                  <a:schemeClr val="tx1">
                    <a:lumMod val="75000"/>
                    <a:lumOff val="25000"/>
                  </a:schemeClr>
                </a:solidFill>
                <a:latin typeface="Verdana" panose="020B0604030504040204" pitchFamily="34" charset="0"/>
                <a:ea typeface="Verdana" panose="020B0604030504040204" pitchFamily="34" charset="0"/>
              </a:rPr>
              <a:t> </a:t>
            </a:r>
            <a:endParaRPr lang="el-GR" sz="20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200000"/>
              </a:lnSpc>
              <a:buFont typeface="Wingdings" panose="05000000000000000000" pitchFamily="2" charset="2"/>
              <a:buChar char="§"/>
            </a:pPr>
            <a:r>
              <a:rPr lang="en-GB" sz="2000" dirty="0">
                <a:latin typeface="Verdana" panose="020B0604030504040204" pitchFamily="34" charset="0"/>
                <a:ea typeface="Verdana" panose="020B0604030504040204" pitchFamily="34" charset="0"/>
                <a:hlinkClick r:id="rId7"/>
              </a:rPr>
              <a:t>Erasmus+ Projects Results Platform</a:t>
            </a:r>
            <a:endParaRPr lang="el-GR" sz="20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200000"/>
              </a:lnSpc>
              <a:buFont typeface="Wingdings" panose="05000000000000000000" pitchFamily="2" charset="2"/>
              <a:buChar char="§"/>
            </a:pPr>
            <a:r>
              <a:rPr lang="el-GR" sz="2000" dirty="0">
                <a:solidFill>
                  <a:schemeClr val="tx1">
                    <a:lumMod val="75000"/>
                    <a:lumOff val="25000"/>
                  </a:schemeClr>
                </a:solidFill>
                <a:latin typeface="Verdana" panose="020B0604030504040204" pitchFamily="34" charset="0"/>
                <a:ea typeface="Verdana" panose="020B0604030504040204" pitchFamily="34" charset="0"/>
              </a:rPr>
              <a:t>Προσωπικές επαφές από προηγούμενες συμμετοχές στο Πρόγραμμα</a:t>
            </a:r>
          </a:p>
          <a:p>
            <a:pPr marL="342900" indent="-342900">
              <a:lnSpc>
                <a:spcPct val="200000"/>
              </a:lnSpc>
              <a:buFont typeface="Wingdings" panose="05000000000000000000" pitchFamily="2" charset="2"/>
              <a:buChar char="§"/>
            </a:pPr>
            <a:r>
              <a:rPr lang="el-GR" sz="2000" dirty="0">
                <a:solidFill>
                  <a:schemeClr val="tx1">
                    <a:lumMod val="75000"/>
                    <a:lumOff val="25000"/>
                  </a:schemeClr>
                </a:solidFill>
                <a:latin typeface="Verdana" panose="020B0604030504040204" pitchFamily="34" charset="0"/>
                <a:ea typeface="Verdana" panose="020B0604030504040204" pitchFamily="34" charset="0"/>
              </a:rPr>
              <a:t>Ιδιωτικές πρωτοβουλίες</a:t>
            </a:r>
            <a:endParaRPr lang="el-GR" sz="16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200000"/>
              </a:lnSpc>
              <a:buFont typeface="Wingdings" panose="05000000000000000000" pitchFamily="2" charset="2"/>
              <a:buChar char="§"/>
            </a:pPr>
            <a:endParaRPr lang="el-GR" sz="1600" b="1" i="1" dirty="0">
              <a:solidFill>
                <a:schemeClr val="tx1">
                  <a:lumMod val="75000"/>
                  <a:lumOff val="25000"/>
                </a:schemeClr>
              </a:solidFill>
              <a:latin typeface="Verdana" panose="020B0604030504040204" pitchFamily="34" charset="0"/>
              <a:ea typeface="Verdana" panose="020B0604030504040204" pitchFamily="34" charset="0"/>
            </a:endParaRPr>
          </a:p>
          <a:p>
            <a:pPr>
              <a:lnSpc>
                <a:spcPct val="200000"/>
              </a:lnSpc>
            </a:pPr>
            <a:r>
              <a:rPr lang="el-GR" sz="1600" b="1" i="1" dirty="0">
                <a:solidFill>
                  <a:srgbClr val="FF0000"/>
                </a:solidFill>
                <a:latin typeface="Verdana" panose="020B0604030504040204" pitchFamily="34" charset="0"/>
                <a:ea typeface="Verdana" panose="020B0604030504040204" pitchFamily="34" charset="0"/>
              </a:rPr>
              <a:t>! Οι </a:t>
            </a:r>
            <a:r>
              <a:rPr lang="en-US" sz="1600" b="1" i="1" dirty="0">
                <a:solidFill>
                  <a:srgbClr val="FF0000"/>
                </a:solidFill>
                <a:latin typeface="Verdana" panose="020B0604030504040204" pitchFamily="34" charset="0"/>
                <a:ea typeface="Verdana" panose="020B0604030504040204" pitchFamily="34" charset="0"/>
              </a:rPr>
              <a:t>Supporting Organizations</a:t>
            </a:r>
            <a:r>
              <a:rPr lang="el-GR" sz="1600" b="1" i="1" dirty="0">
                <a:solidFill>
                  <a:srgbClr val="FF0000"/>
                </a:solidFill>
                <a:latin typeface="Verdana" panose="020B0604030504040204" pitchFamily="34" charset="0"/>
                <a:ea typeface="Verdana" panose="020B0604030504040204" pitchFamily="34" charset="0"/>
              </a:rPr>
              <a:t> ΔΕΝ είναι Οργανισμοί Υποδοχής (Δεν υπογράφουν έντυπα του Προγράμματος)</a:t>
            </a:r>
            <a:endParaRPr lang="el-GR" sz="1600" b="1" dirty="0">
              <a:solidFill>
                <a:schemeClr val="tx1">
                  <a:lumMod val="75000"/>
                  <a:lumOff val="25000"/>
                </a:schemeClr>
              </a:solidFill>
              <a:sym typeface="Wingdings" panose="05000000000000000000" pitchFamily="2" charset="2"/>
            </a:endParaRPr>
          </a:p>
          <a:p>
            <a:pPr>
              <a:lnSpc>
                <a:spcPct val="150000"/>
              </a:lnSpc>
            </a:pPr>
            <a:endParaRPr lang="el-GR" sz="1600" i="1" dirty="0">
              <a:solidFill>
                <a:srgbClr val="FF0000"/>
              </a:solidFill>
              <a:latin typeface="Verdana" panose="020B0604030504040204" pitchFamily="34" charset="0"/>
              <a:ea typeface="Verdana" panose="020B0604030504040204" pitchFamily="34" charset="0"/>
            </a:endParaRPr>
          </a:p>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pic>
        <p:nvPicPr>
          <p:cNvPr id="4" name="Picture 3">
            <a:extLst>
              <a:ext uri="{FF2B5EF4-FFF2-40B4-BE49-F238E27FC236}">
                <a16:creationId xmlns:a16="http://schemas.microsoft.com/office/drawing/2014/main" id="{1C681ADD-054C-BCE5-DE5B-9B6E21363E7A}"/>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8000" t="26889" r="7778" b="27444"/>
          <a:stretch/>
        </p:blipFill>
        <p:spPr>
          <a:xfrm>
            <a:off x="3423984" y="5689922"/>
            <a:ext cx="5344031" cy="1089081"/>
          </a:xfrm>
          <a:prstGeom prst="rect">
            <a:avLst/>
          </a:prstGeom>
        </p:spPr>
      </p:pic>
      <p:sp>
        <p:nvSpPr>
          <p:cNvPr id="5" name="Rectangle 4">
            <a:extLst>
              <a:ext uri="{FF2B5EF4-FFF2-40B4-BE49-F238E27FC236}">
                <a16:creationId xmlns:a16="http://schemas.microsoft.com/office/drawing/2014/main" id="{DCED25D8-AE01-A6D4-76D7-A53C7AF7DF08}"/>
              </a:ext>
            </a:extLst>
          </p:cNvPr>
          <p:cNvSpPr/>
          <p:nvPr/>
        </p:nvSpPr>
        <p:spPr>
          <a:xfrm>
            <a:off x="320040" y="22711"/>
            <a:ext cx="12192000" cy="59030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a:solidFill>
                  <a:schemeClr val="bg1"/>
                </a:solidFill>
              </a:rPr>
              <a:t>ΕΞΕΥΡΕΣΗ </a:t>
            </a:r>
            <a:r>
              <a:rPr lang="el-GR" sz="2800" b="1" dirty="0">
                <a:solidFill>
                  <a:schemeClr val="bg1"/>
                </a:solidFill>
                <a:latin typeface="Calibri" panose="020F0502020204030204" pitchFamily="34" charset="0"/>
                <a:cs typeface="Calibri" panose="020F0502020204030204" pitchFamily="34" charset="0"/>
              </a:rPr>
              <a:t>ΟΡΓΑΝΙΣΜΩΝ</a:t>
            </a:r>
            <a:r>
              <a:rPr lang="el-GR" sz="2600" b="1" dirty="0">
                <a:solidFill>
                  <a:schemeClr val="bg1"/>
                </a:solidFill>
              </a:rPr>
              <a:t> ΥΠΟΔΟΧΗΣ</a:t>
            </a:r>
            <a:endParaRPr lang="en-GB" sz="2600" b="1" dirty="0">
              <a:solidFill>
                <a:schemeClr val="bg1"/>
              </a:solidFill>
            </a:endParaRPr>
          </a:p>
        </p:txBody>
      </p:sp>
    </p:spTree>
    <p:extLst>
      <p:ext uri="{BB962C8B-B14F-4D97-AF65-F5344CB8AC3E}">
        <p14:creationId xmlns:p14="http://schemas.microsoft.com/office/powerpoint/2010/main" val="1346325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2. ΧΡΗΜΑΤΟΔΟΤΗΣΗ</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3403836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34234" y="53970"/>
            <a:ext cx="3198568" cy="492443"/>
          </a:xfrm>
          <a:prstGeom prst="rect">
            <a:avLst/>
          </a:prstGeom>
          <a:noFill/>
        </p:spPr>
        <p:txBody>
          <a:bodyPr wrap="none" rtlCol="0">
            <a:spAutoFit/>
          </a:bodyPr>
          <a:lstStyle/>
          <a:p>
            <a:r>
              <a:rPr lang="el-GR" sz="2600" b="1" dirty="0">
                <a:solidFill>
                  <a:schemeClr val="bg1"/>
                </a:solidFill>
              </a:rPr>
              <a:t>ΧΡΗΜΑΤΟΔΟΤΗΣΗ (1)</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8" name="Rounded Rectangle 4"/>
          <p:cNvSpPr txBox="1"/>
          <p:nvPr/>
        </p:nvSpPr>
        <p:spPr>
          <a:xfrm>
            <a:off x="433869" y="4287419"/>
            <a:ext cx="5571051" cy="867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spcBef>
                <a:spcPct val="0"/>
              </a:spcBef>
            </a:pPr>
            <a:r>
              <a:rPr lang="el-GR" sz="2600" b="1" kern="1200" dirty="0">
                <a:solidFill>
                  <a:srgbClr val="3C9A92"/>
                </a:solidFill>
              </a:rPr>
              <a:t>Βάσει </a:t>
            </a:r>
            <a:r>
              <a:rPr lang="el-GR" sz="2600" b="1" kern="1200" dirty="0" err="1">
                <a:solidFill>
                  <a:srgbClr val="3C9A92"/>
                </a:solidFill>
              </a:rPr>
              <a:t>μοναδιαίου</a:t>
            </a:r>
            <a:r>
              <a:rPr lang="el-GR" sz="2600" b="1" kern="1200" dirty="0">
                <a:solidFill>
                  <a:srgbClr val="3C9A92"/>
                </a:solidFill>
              </a:rPr>
              <a:t> κόστους</a:t>
            </a:r>
            <a:r>
              <a:rPr lang="en-US" sz="2600" b="1" kern="1200" dirty="0">
                <a:solidFill>
                  <a:srgbClr val="3C9A92"/>
                </a:solidFill>
              </a:rPr>
              <a:t> </a:t>
            </a:r>
          </a:p>
          <a:p>
            <a:pPr lvl="0" algn="ctr" defTabSz="977900">
              <a:spcBef>
                <a:spcPct val="0"/>
              </a:spcBef>
            </a:pPr>
            <a:r>
              <a:rPr lang="el-GR" sz="2600" b="1" dirty="0">
                <a:solidFill>
                  <a:srgbClr val="3C9A92"/>
                </a:solidFill>
              </a:rPr>
              <a:t>(</a:t>
            </a:r>
            <a:r>
              <a:rPr lang="en-US" sz="2600" b="1" dirty="0">
                <a:solidFill>
                  <a:srgbClr val="3C9A92"/>
                </a:solidFill>
              </a:rPr>
              <a:t>unit costs)</a:t>
            </a:r>
            <a:endParaRPr lang="en-US" sz="2600" b="1" kern="1200" dirty="0">
              <a:solidFill>
                <a:srgbClr val="3C9A92"/>
              </a:solidFill>
            </a:endParaRPr>
          </a:p>
        </p:txBody>
      </p:sp>
      <p:sp>
        <p:nvSpPr>
          <p:cNvPr id="18" name="Rounded Rectangle 4"/>
          <p:cNvSpPr txBox="1"/>
          <p:nvPr/>
        </p:nvSpPr>
        <p:spPr>
          <a:xfrm>
            <a:off x="6444760" y="4278807"/>
            <a:ext cx="5706559" cy="867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pPr>
            <a:r>
              <a:rPr lang="el-GR" sz="2600" b="1" kern="1200" dirty="0">
                <a:solidFill>
                  <a:srgbClr val="32A9CE"/>
                </a:solidFill>
              </a:rPr>
              <a:t>Βάσει </a:t>
            </a:r>
            <a:r>
              <a:rPr lang="el-GR" sz="2600" b="1" dirty="0">
                <a:solidFill>
                  <a:srgbClr val="32A9CE"/>
                </a:solidFill>
              </a:rPr>
              <a:t>πραγματικών</a:t>
            </a:r>
            <a:r>
              <a:rPr lang="el-GR" sz="2600" b="1" kern="1200" dirty="0">
                <a:solidFill>
                  <a:srgbClr val="32A9CE"/>
                </a:solidFill>
              </a:rPr>
              <a:t> εξόδων</a:t>
            </a:r>
            <a:r>
              <a:rPr lang="en-US" sz="2600" b="1" kern="1200" dirty="0">
                <a:solidFill>
                  <a:srgbClr val="32A9CE"/>
                </a:solidFill>
              </a:rPr>
              <a:t> </a:t>
            </a:r>
          </a:p>
          <a:p>
            <a:pPr lvl="0" algn="ctr" defTabSz="977900">
              <a:lnSpc>
                <a:spcPct val="90000"/>
              </a:lnSpc>
              <a:spcBef>
                <a:spcPct val="0"/>
              </a:spcBef>
            </a:pPr>
            <a:r>
              <a:rPr lang="en-US" sz="2600" b="1" dirty="0">
                <a:solidFill>
                  <a:srgbClr val="32A9CE"/>
                </a:solidFill>
              </a:rPr>
              <a:t>(real costs)</a:t>
            </a:r>
            <a:endParaRPr lang="en-US" sz="2600" b="1" kern="1200" dirty="0">
              <a:solidFill>
                <a:srgbClr val="32A9CE"/>
              </a:solidFill>
            </a:endParaRPr>
          </a:p>
        </p:txBody>
      </p:sp>
      <p:sp>
        <p:nvSpPr>
          <p:cNvPr id="4" name="TextBox 3"/>
          <p:cNvSpPr txBox="1"/>
          <p:nvPr/>
        </p:nvSpPr>
        <p:spPr>
          <a:xfrm>
            <a:off x="4571126" y="923132"/>
            <a:ext cx="8393034" cy="2015936"/>
          </a:xfrm>
          <a:prstGeom prst="rect">
            <a:avLst/>
          </a:prstGeom>
          <a:noFill/>
        </p:spPr>
        <p:txBody>
          <a:bodyPr wrap="square" rtlCol="0">
            <a:spAutoFit/>
          </a:bodyPr>
          <a:lstStyle/>
          <a:p>
            <a:pPr algn="ctr">
              <a:spcAft>
                <a:spcPts val="1000"/>
              </a:spcAft>
            </a:pPr>
            <a:r>
              <a:rPr lang="el-GR" sz="2600" b="1" dirty="0"/>
              <a:t>ΑΡΧΗ ΣΥΓΧΡΗΜΑΤΟΔΟΤΗΣΗΣ</a:t>
            </a:r>
          </a:p>
          <a:p>
            <a:pPr algn="ctr">
              <a:spcAft>
                <a:spcPts val="1000"/>
              </a:spcAft>
            </a:pPr>
            <a:r>
              <a:rPr lang="el-GR" sz="2500" dirty="0"/>
              <a:t>Το ποσό της χρηματοδότησης </a:t>
            </a:r>
            <a:r>
              <a:rPr lang="el-GR" sz="2500" b="1" dirty="0"/>
              <a:t>ενδέχεται </a:t>
            </a:r>
            <a:endParaRPr lang="en-US" sz="2500" b="1" dirty="0"/>
          </a:p>
          <a:p>
            <a:pPr algn="ctr">
              <a:spcAft>
                <a:spcPts val="1000"/>
              </a:spcAft>
            </a:pPr>
            <a:r>
              <a:rPr lang="el-GR" sz="2500" b="1" dirty="0"/>
              <a:t>να μην καλύπτει το 100% </a:t>
            </a:r>
            <a:endParaRPr lang="en-US" sz="2500" b="1" dirty="0"/>
          </a:p>
          <a:p>
            <a:pPr algn="ctr">
              <a:spcAft>
                <a:spcPts val="1000"/>
              </a:spcAft>
            </a:pPr>
            <a:r>
              <a:rPr lang="el-GR" sz="2500" b="1" dirty="0"/>
              <a:t>των πραγματικών εξόδων του σχεδίου</a:t>
            </a:r>
            <a:r>
              <a:rPr lang="el-GR" sz="2500" dirty="0"/>
              <a:t>. </a:t>
            </a:r>
            <a:endParaRPr lang="en-GB" sz="2500" dirty="0"/>
          </a:p>
        </p:txBody>
      </p:sp>
      <p:sp>
        <p:nvSpPr>
          <p:cNvPr id="9" name="TextBox 8"/>
          <p:cNvSpPr txBox="1"/>
          <p:nvPr/>
        </p:nvSpPr>
        <p:spPr>
          <a:xfrm>
            <a:off x="4314917" y="3713493"/>
            <a:ext cx="4645766" cy="492443"/>
          </a:xfrm>
          <a:prstGeom prst="rect">
            <a:avLst/>
          </a:prstGeom>
          <a:noFill/>
        </p:spPr>
        <p:txBody>
          <a:bodyPr wrap="square" rtlCol="0">
            <a:spAutoFit/>
          </a:bodyPr>
          <a:lstStyle/>
          <a:p>
            <a:r>
              <a:rPr lang="el-GR" sz="2600" b="1" dirty="0"/>
              <a:t>ΚΑΤΗΓΟΡΙΕΣ ΚΟΝΔΥΛΙΩΝ</a:t>
            </a:r>
            <a:endParaRPr lang="en-GB" sz="2600" b="1" dirty="0"/>
          </a:p>
        </p:txBody>
      </p:sp>
      <p:sp>
        <p:nvSpPr>
          <p:cNvPr id="11" name="TextBox 10"/>
          <p:cNvSpPr txBox="1"/>
          <p:nvPr/>
        </p:nvSpPr>
        <p:spPr>
          <a:xfrm>
            <a:off x="6004920" y="5313634"/>
            <a:ext cx="6355168" cy="830997"/>
          </a:xfrm>
          <a:prstGeom prst="rect">
            <a:avLst/>
          </a:prstGeom>
          <a:noFill/>
        </p:spPr>
        <p:txBody>
          <a:bodyPr wrap="square" rtlCol="0">
            <a:spAutoFit/>
          </a:bodyPr>
          <a:lstStyle/>
          <a:p>
            <a:pPr algn="ctr"/>
            <a:r>
              <a:rPr lang="el-GR" sz="2400" b="1" dirty="0"/>
              <a:t>Ποσοστό</a:t>
            </a:r>
            <a:r>
              <a:rPr lang="el-GR" sz="2400" dirty="0"/>
              <a:t> επί των </a:t>
            </a:r>
            <a:endParaRPr lang="en-US" sz="2400" dirty="0"/>
          </a:p>
          <a:p>
            <a:pPr algn="ctr"/>
            <a:r>
              <a:rPr lang="el-GR" sz="2400" dirty="0"/>
              <a:t>πραγματικών εξόδων</a:t>
            </a:r>
            <a:endParaRPr lang="en-GB" sz="2400" dirty="0"/>
          </a:p>
        </p:txBody>
      </p:sp>
      <p:sp>
        <p:nvSpPr>
          <p:cNvPr id="24" name="TextBox 23"/>
          <p:cNvSpPr txBox="1"/>
          <p:nvPr/>
        </p:nvSpPr>
        <p:spPr>
          <a:xfrm>
            <a:off x="790032" y="5309789"/>
            <a:ext cx="4827208" cy="1200329"/>
          </a:xfrm>
          <a:prstGeom prst="rect">
            <a:avLst/>
          </a:prstGeom>
          <a:noFill/>
        </p:spPr>
        <p:txBody>
          <a:bodyPr wrap="square" rtlCol="0">
            <a:spAutoFit/>
          </a:bodyPr>
          <a:lstStyle/>
          <a:p>
            <a:pPr algn="ctr"/>
            <a:r>
              <a:rPr lang="el-GR" sz="2400" b="1" dirty="0"/>
              <a:t>Προκαθορισμένο</a:t>
            </a:r>
            <a:r>
              <a:rPr lang="el-GR" sz="2400" dirty="0"/>
              <a:t> </a:t>
            </a:r>
            <a:r>
              <a:rPr lang="el-GR" sz="2400" b="1" dirty="0"/>
              <a:t>ποσό,</a:t>
            </a:r>
            <a:r>
              <a:rPr lang="el-GR" sz="2400" dirty="0"/>
              <a:t> ανάλογα με τον τύπο της δραστηριότητας, τη διάρκειά της και άλλους παράγοντες </a:t>
            </a:r>
            <a:endParaRPr lang="en-GB" sz="2400" dirty="0"/>
          </a:p>
        </p:txBody>
      </p:sp>
      <p:pic>
        <p:nvPicPr>
          <p:cNvPr id="3" name="Picture 2"/>
          <p:cNvPicPr>
            <a:picLocks noChangeAspect="1"/>
          </p:cNvPicPr>
          <p:nvPr/>
        </p:nvPicPr>
        <p:blipFill rotWithShape="1">
          <a:blip r:embed="rId4">
            <a:clrChange>
              <a:clrFrom>
                <a:srgbClr val="F8F9FB"/>
              </a:clrFrom>
              <a:clrTo>
                <a:srgbClr val="F8F9FB">
                  <a:alpha val="0"/>
                </a:srgbClr>
              </a:clrTo>
            </a:clrChange>
            <a:extLst>
              <a:ext uri="{28A0092B-C50C-407E-A947-70E740481C1C}">
                <a14:useLocalDpi xmlns:a14="http://schemas.microsoft.com/office/drawing/2010/main" val="0"/>
              </a:ext>
            </a:extLst>
          </a:blip>
          <a:srcRect l="14750" t="11542" r="15417" b="11991"/>
          <a:stretch/>
        </p:blipFill>
        <p:spPr>
          <a:xfrm>
            <a:off x="550525" y="1112207"/>
            <a:ext cx="4905428" cy="1745378"/>
          </a:xfrm>
          <a:prstGeom prst="rect">
            <a:avLst/>
          </a:prstGeom>
        </p:spPr>
      </p:pic>
    </p:spTree>
    <p:extLst>
      <p:ext uri="{BB962C8B-B14F-4D97-AF65-F5344CB8AC3E}">
        <p14:creationId xmlns:p14="http://schemas.microsoft.com/office/powerpoint/2010/main" val="3483470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444394" y="48932"/>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(2)</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grpSp>
        <p:nvGrpSpPr>
          <p:cNvPr id="5" name="Group 4"/>
          <p:cNvGrpSpPr/>
          <p:nvPr/>
        </p:nvGrpSpPr>
        <p:grpSpPr>
          <a:xfrm>
            <a:off x="208445" y="932521"/>
            <a:ext cx="5860572" cy="693155"/>
            <a:chOff x="215992" y="0"/>
            <a:chExt cx="8773918" cy="786240"/>
          </a:xfrm>
        </p:grpSpPr>
        <p:sp>
          <p:nvSpPr>
            <p:cNvPr id="7" name="Rounded Rectangle 6"/>
            <p:cNvSpPr/>
            <p:nvPr/>
          </p:nvSpPr>
          <p:spPr>
            <a:xfrm>
              <a:off x="215992" y="0"/>
              <a:ext cx="7993924" cy="786240"/>
            </a:xfrm>
            <a:prstGeom prst="roundRect">
              <a:avLst/>
            </a:prstGeom>
            <a:solidFill>
              <a:srgbClr val="1AA7AE"/>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4"/>
            <p:cNvSpPr txBox="1"/>
            <p:nvPr/>
          </p:nvSpPr>
          <p:spPr>
            <a:xfrm>
              <a:off x="1072749" y="38380"/>
              <a:ext cx="7917161" cy="709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l-GR" sz="2700" b="0" i="0" u="none" strike="noStrike" kern="1200" cap="none" spc="0" normalizeH="0" baseline="0" noProof="0" dirty="0">
                  <a:ln>
                    <a:noFill/>
                  </a:ln>
                  <a:solidFill>
                    <a:prstClr val="white"/>
                  </a:solidFill>
                  <a:effectLst/>
                  <a:uLnTx/>
                  <a:uFillTx/>
                  <a:latin typeface="Calibri" panose="020F0502020204030204"/>
                  <a:ea typeface="+mn-ea"/>
                  <a:cs typeface="+mn-cs"/>
                </a:rPr>
                <a:t>Βάσει μοναδιαίου κόστους</a:t>
              </a: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Rectangle 2"/>
          <p:cNvSpPr/>
          <p:nvPr/>
        </p:nvSpPr>
        <p:spPr>
          <a:xfrm>
            <a:off x="208446" y="1598396"/>
            <a:ext cx="5339571" cy="3645613"/>
          </a:xfrm>
          <a:prstGeom prst="rect">
            <a:avLst/>
          </a:prstGeom>
          <a:solidFill>
            <a:srgbClr val="1CA7AE">
              <a:alpha val="20000"/>
            </a:srgbClr>
          </a:solidFill>
        </p:spPr>
        <p:txBody>
          <a:bodyPr wrap="square">
            <a:spAutoFit/>
          </a:bodyPr>
          <a:lstStyle/>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Οργανωτικά έξοδα </a:t>
            </a: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Ταξιδιωτικά έξοδα</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Έξοδα ατομικής στήριξης (διαβίωσης)</a:t>
            </a: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Γλωσσική στήριξη</a:t>
            </a: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Δίδακτρα σεμιναρίων</a:t>
            </a: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Προπαρασκευαστικές επισκέψεις</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Στήριξη</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συμπερίληψης για τον οργανισμό</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6" name="Group 15"/>
          <p:cNvGrpSpPr/>
          <p:nvPr/>
        </p:nvGrpSpPr>
        <p:grpSpPr>
          <a:xfrm>
            <a:off x="5786661" y="947990"/>
            <a:ext cx="5960945" cy="693155"/>
            <a:chOff x="215992" y="0"/>
            <a:chExt cx="8924186" cy="786240"/>
          </a:xfrm>
        </p:grpSpPr>
        <p:sp>
          <p:nvSpPr>
            <p:cNvPr id="17" name="Rounded Rectangle 16"/>
            <p:cNvSpPr/>
            <p:nvPr/>
          </p:nvSpPr>
          <p:spPr>
            <a:xfrm>
              <a:off x="215992" y="0"/>
              <a:ext cx="7993924" cy="786240"/>
            </a:xfrm>
            <a:prstGeom prst="roundRect">
              <a:avLst/>
            </a:prstGeom>
            <a:solidFill>
              <a:srgbClr val="32A9CE"/>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4"/>
            <p:cNvSpPr txBox="1"/>
            <p:nvPr/>
          </p:nvSpPr>
          <p:spPr>
            <a:xfrm>
              <a:off x="1223017" y="38380"/>
              <a:ext cx="7917161" cy="709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l-GR" sz="2700" b="0" i="0" u="none" strike="noStrike" kern="1200" cap="none" spc="0" normalizeH="0" baseline="0" noProof="0" dirty="0">
                  <a:ln>
                    <a:noFill/>
                  </a:ln>
                  <a:solidFill>
                    <a:prstClr val="white"/>
                  </a:solidFill>
                  <a:effectLst/>
                  <a:uLnTx/>
                  <a:uFillTx/>
                  <a:latin typeface="Calibri" panose="020F0502020204030204"/>
                  <a:ea typeface="+mn-ea"/>
                  <a:cs typeface="+mn-cs"/>
                </a:rPr>
                <a:t>Βάσει πραγματικών εξόδων</a:t>
              </a: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0" name="Rectangle 19"/>
          <p:cNvSpPr/>
          <p:nvPr/>
        </p:nvSpPr>
        <p:spPr>
          <a:xfrm>
            <a:off x="5786663" y="1598396"/>
            <a:ext cx="5339571" cy="5327741"/>
          </a:xfrm>
          <a:prstGeom prst="rect">
            <a:avLst/>
          </a:prstGeom>
          <a:solidFill>
            <a:srgbClr val="32A9CE">
              <a:alpha val="20000"/>
            </a:srgbClr>
          </a:solidFill>
        </p:spPr>
        <p:txBody>
          <a:bodyPr wrap="square">
            <a:spAutoFit/>
          </a:bodyPr>
          <a:lstStyle/>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Στήριξη συμπερίληψης για συμμετέχοντες με λιγότερες ευκαιρίες</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&amp; </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τους συνοδούς τους</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100%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των επιλέξιμων δαπανών</a:t>
            </a: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Έκτακτες δαπάνες</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Δαπάνες οικονομικής εγγύησης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80 % των επιλέξιμων δαπανών </a:t>
            </a: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Υψηλές δαπάνες μετακίνησης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80 % των επιλέξιμων δαπανών</a:t>
            </a: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Θεώρηση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visa)</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και σχετικές δαπάνες, άδειες παραμονής, εμβολιασμοί, ιατρικές βεβαιώσεις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100 % των επιλέξιμων δαπανών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484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5569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2"/>
            <a:ext cx="8229600" cy="563448"/>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r>
              <a:rPr lang="el-GR" sz="2600" b="1" dirty="0">
                <a:solidFill>
                  <a:schemeClr val="bg1"/>
                </a:solidFill>
              </a:rPr>
              <a:t>ΧΡΗΜΑΤΟΔΟΤΗΣΗ (3)</a:t>
            </a:r>
            <a:endParaRPr lang="en-GB" sz="2600" b="1" dirty="0">
              <a:solidFill>
                <a:schemeClr val="bg1"/>
              </a:solidFill>
            </a:endParaRPr>
          </a:p>
        </p:txBody>
      </p:sp>
      <p:sp>
        <p:nvSpPr>
          <p:cNvPr id="24" name="TextBox 23"/>
          <p:cNvSpPr txBox="1"/>
          <p:nvPr/>
        </p:nvSpPr>
        <p:spPr>
          <a:xfrm>
            <a:off x="2719585" y="734834"/>
            <a:ext cx="9070898" cy="1015663"/>
          </a:xfrm>
          <a:prstGeom prst="rect">
            <a:avLst/>
          </a:prstGeom>
          <a:noFill/>
        </p:spPr>
        <p:txBody>
          <a:bodyPr wrap="square" rtlCol="0">
            <a:spAutoFit/>
          </a:bodyPr>
          <a:lstStyle/>
          <a:p>
            <a:r>
              <a:rPr lang="el-GR" sz="2000" dirty="0"/>
              <a:t>Έξοδα που συνδέονται με την προετοιμασία/υλοποίηση/προώθηση των κινητικοτήτων και του σχεδίου, και δεν καλύπτονται από άλλη κατηγορία εξόδων.</a:t>
            </a:r>
          </a:p>
          <a:p>
            <a:r>
              <a:rPr lang="el-GR" sz="2000" b="1" dirty="0"/>
              <a:t>Το κονδύλι καθορίζεται βάσει του τύπου δραστηριότητας και του συμμετέχοντα.</a:t>
            </a:r>
            <a:endParaRPr lang="en-GB" sz="2000" b="1" dirty="0"/>
          </a:p>
        </p:txBody>
      </p:sp>
      <p:grpSp>
        <p:nvGrpSpPr>
          <p:cNvPr id="3" name="Group 2"/>
          <p:cNvGrpSpPr/>
          <p:nvPr/>
        </p:nvGrpSpPr>
        <p:grpSpPr>
          <a:xfrm>
            <a:off x="387460" y="687563"/>
            <a:ext cx="11534608" cy="1070118"/>
            <a:chOff x="387460" y="970849"/>
            <a:chExt cx="11534608" cy="786831"/>
          </a:xfrm>
        </p:grpSpPr>
        <p:sp>
          <p:nvSpPr>
            <p:cNvPr id="37" name="Rectangle 36"/>
            <p:cNvSpPr/>
            <p:nvPr/>
          </p:nvSpPr>
          <p:spPr>
            <a:xfrm>
              <a:off x="387460" y="970849"/>
              <a:ext cx="2200541" cy="786831"/>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ΟΡΓΑΝΩΤΙΚΑ ΕΞΟΔΑ</a:t>
              </a:r>
              <a:endParaRPr lang="en-GB" sz="2400" b="1" dirty="0"/>
            </a:p>
          </p:txBody>
        </p:sp>
        <p:cxnSp>
          <p:nvCxnSpPr>
            <p:cNvPr id="38" name="Straight Connector 37"/>
            <p:cNvCxnSpPr/>
            <p:nvPr/>
          </p:nvCxnSpPr>
          <p:spPr>
            <a:xfrm>
              <a:off x="2359401" y="1742346"/>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59401" y="972220"/>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a:xfrm>
            <a:off x="396241" y="1947989"/>
            <a:ext cx="9157704" cy="1855598"/>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endParaRPr>
          </a:p>
          <a:p>
            <a:pPr algn="ctr"/>
            <a:endParaRPr lang="en-GB" sz="2800" b="1" dirty="0">
              <a:solidFill>
                <a:schemeClr val="bg1"/>
              </a:solidFill>
            </a:endParaRPr>
          </a:p>
        </p:txBody>
      </p:sp>
      <p:cxnSp>
        <p:nvCxnSpPr>
          <p:cNvPr id="69" name="Straight Connector 68"/>
          <p:cNvCxnSpPr/>
          <p:nvPr/>
        </p:nvCxnSpPr>
        <p:spPr>
          <a:xfrm>
            <a:off x="2359401" y="3802621"/>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2314578" y="1947989"/>
            <a:ext cx="9616269" cy="14219"/>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414675" y="3802621"/>
            <a:ext cx="11539713" cy="160825"/>
          </a:xfrm>
          <a:prstGeom prst="rect">
            <a:avLst/>
          </a:prstGeom>
          <a:solidFill>
            <a:srgbClr val="2D9BB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p:cNvSpPr/>
          <p:nvPr/>
        </p:nvSpPr>
        <p:spPr>
          <a:xfrm>
            <a:off x="9629547" y="2544061"/>
            <a:ext cx="2225697" cy="707886"/>
          </a:xfrm>
          <a:prstGeom prst="rect">
            <a:avLst/>
          </a:prstGeom>
        </p:spPr>
        <p:txBody>
          <a:bodyPr wrap="square">
            <a:spAutoFit/>
          </a:bodyPr>
          <a:lstStyle/>
          <a:p>
            <a:pPr algn="ctr"/>
            <a:r>
              <a:rPr lang="el-GR" sz="2000" dirty="0">
                <a:latin typeface="Calibri" panose="020F0502020204030204" pitchFamily="34" charset="0"/>
                <a:ea typeface="Calibri" panose="020F0502020204030204" pitchFamily="34" charset="0"/>
                <a:cs typeface="Calibri" panose="020F0502020204030204" pitchFamily="34" charset="0"/>
              </a:rPr>
              <a:t>100 ΕΥΡΩ</a:t>
            </a:r>
          </a:p>
          <a:p>
            <a:pPr algn="ctr"/>
            <a:r>
              <a:rPr lang="el-GR" sz="2000" dirty="0">
                <a:latin typeface="Calibri" panose="020F0502020204030204" pitchFamily="34" charset="0"/>
                <a:ea typeface="Calibri" panose="020F0502020204030204" pitchFamily="34" charset="0"/>
                <a:cs typeface="Calibri" panose="020F0502020204030204" pitchFamily="34" charset="0"/>
              </a:rPr>
              <a:t>ανά συμμετέχοντα</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p:cNvCxnSpPr>
            <a:cxnSpLocks/>
          </p:cNvCxnSpPr>
          <p:nvPr/>
        </p:nvCxnSpPr>
        <p:spPr>
          <a:xfrm>
            <a:off x="11922066" y="1947989"/>
            <a:ext cx="0" cy="3804043"/>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93843" y="2001881"/>
            <a:ext cx="9051321" cy="1836400"/>
          </a:xfrm>
          <a:prstGeom prst="rect">
            <a:avLst/>
          </a:prstGeom>
          <a:noFill/>
        </p:spPr>
        <p:txBody>
          <a:bodyPr wrap="square" rtlCol="0">
            <a:spAutoFit/>
          </a:bodyPr>
          <a:lstStyle/>
          <a:p>
            <a:pPr marL="457200" indent="-457200">
              <a:spcAft>
                <a:spcPts val="700"/>
              </a:spcAft>
              <a:buFont typeface="+mj-lt"/>
              <a:buAutoNum type="arabicPeriod"/>
            </a:pPr>
            <a:r>
              <a:rPr lang="el-GR" b="1" dirty="0">
                <a:solidFill>
                  <a:schemeClr val="bg1"/>
                </a:solidFill>
              </a:rPr>
              <a:t>ΓΙΑ ΕΚΠΑΙΔΕΥΟΜΕΝΟΥΣ ΣΕ ΔΙΑΓΩΝΙΣΜΟΥΣ ΔΕΞΙΟΤΗΤΩΝ </a:t>
            </a:r>
            <a:r>
              <a:rPr lang="el-GR" b="1" dirty="0">
                <a:solidFill>
                  <a:srgbClr val="FF0000"/>
                </a:solidFill>
              </a:rPr>
              <a:t>(ΜΟΝΟ ΕΕΚ)</a:t>
            </a:r>
          </a:p>
          <a:p>
            <a:pPr marL="457200" indent="-457200">
              <a:spcAft>
                <a:spcPts val="700"/>
              </a:spcAft>
              <a:buFont typeface="+mj-lt"/>
              <a:buAutoNum type="arabicPeriod"/>
            </a:pPr>
            <a:r>
              <a:rPr lang="el-GR" b="1" dirty="0">
                <a:solidFill>
                  <a:schemeClr val="bg1"/>
                </a:solidFill>
              </a:rPr>
              <a:t>ΓΙΑ ΠΡΟΣΩΠΙΚΟ ΣΕ </a:t>
            </a:r>
            <a:r>
              <a:rPr lang="en-GB" b="1" dirty="0">
                <a:solidFill>
                  <a:schemeClr val="bg1"/>
                </a:solidFill>
              </a:rPr>
              <a:t>COURSES AND TRAINING</a:t>
            </a:r>
            <a:endParaRPr lang="el-GR" b="1" dirty="0">
              <a:solidFill>
                <a:schemeClr val="bg1"/>
              </a:solidFill>
            </a:endParaRPr>
          </a:p>
          <a:p>
            <a:pPr marL="457200" indent="-457200">
              <a:spcAft>
                <a:spcPts val="700"/>
              </a:spcAft>
              <a:buFont typeface="+mj-lt"/>
              <a:buAutoNum type="arabicPeriod"/>
            </a:pPr>
            <a:r>
              <a:rPr lang="el-GR" b="1" dirty="0">
                <a:solidFill>
                  <a:schemeClr val="bg1"/>
                </a:solidFill>
              </a:rPr>
              <a:t>ΓΙΑ ΠΡΟΣΚΕΚΛΗΜΕΝΟΥΣ ΕΜΠΕΙΡΟΓΝΩΜΟΝΕΣ</a:t>
            </a:r>
          </a:p>
          <a:p>
            <a:pPr marL="457200" indent="-457200">
              <a:spcAft>
                <a:spcPts val="700"/>
              </a:spcAft>
              <a:buFont typeface="+mj-lt"/>
              <a:buAutoNum type="arabicPeriod"/>
            </a:pPr>
            <a:r>
              <a:rPr lang="el-GR" b="1" dirty="0">
                <a:solidFill>
                  <a:schemeClr val="bg1"/>
                </a:solidFill>
              </a:rPr>
              <a:t>ΓΙΑ ΥΠΟΔΟΧΗ ΕΚΠΑΙΔΕΥΤΙΚΩΝ ΚΑΙ ΕΚΠΑΙΔΕΥΤΩΝ</a:t>
            </a:r>
          </a:p>
          <a:p>
            <a:pPr marL="457200" indent="-457200">
              <a:spcAft>
                <a:spcPts val="700"/>
              </a:spcAft>
              <a:buFont typeface="+mj-lt"/>
              <a:buAutoNum type="arabicPeriod"/>
            </a:pPr>
            <a:r>
              <a:rPr lang="el-GR" b="1" dirty="0">
                <a:solidFill>
                  <a:schemeClr val="bg1"/>
                </a:solidFill>
              </a:rPr>
              <a:t>ΓΙΑ ΣΥΜΜΕΤΟΧΗ ΣΕ ΟΜΑΔΙΚΗ ΚΙΝΗΤΙΚΟΤΗΤΑ</a:t>
            </a:r>
          </a:p>
        </p:txBody>
      </p:sp>
      <p:sp>
        <p:nvSpPr>
          <p:cNvPr id="40" name="Rectangle 39"/>
          <p:cNvSpPr/>
          <p:nvPr/>
        </p:nvSpPr>
        <p:spPr>
          <a:xfrm>
            <a:off x="387460" y="3943964"/>
            <a:ext cx="9157704" cy="975224"/>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endParaRPr>
          </a:p>
          <a:p>
            <a:pPr algn="ctr"/>
            <a:endParaRPr lang="en-GB" sz="2800" b="1" dirty="0">
              <a:solidFill>
                <a:schemeClr val="bg1"/>
              </a:solidFill>
            </a:endParaRPr>
          </a:p>
        </p:txBody>
      </p:sp>
      <p:sp>
        <p:nvSpPr>
          <p:cNvPr id="43" name="Rectangle 42"/>
          <p:cNvSpPr/>
          <p:nvPr/>
        </p:nvSpPr>
        <p:spPr>
          <a:xfrm>
            <a:off x="9651548" y="3978300"/>
            <a:ext cx="2225697" cy="892552"/>
          </a:xfrm>
          <a:prstGeom prst="rect">
            <a:avLst/>
          </a:prstGeom>
        </p:spPr>
        <p:txBody>
          <a:bodyPr wrap="square">
            <a:spAutoFit/>
          </a:bodyPr>
          <a:lstStyle/>
          <a:p>
            <a:pPr algn="ctr"/>
            <a:r>
              <a:rPr lang="el-GR" sz="2000" dirty="0">
                <a:latin typeface="Calibri" panose="020F0502020204030204" pitchFamily="34" charset="0"/>
                <a:ea typeface="Calibri" panose="020F0502020204030204" pitchFamily="34" charset="0"/>
                <a:cs typeface="Calibri" panose="020F0502020204030204" pitchFamily="34" charset="0"/>
              </a:rPr>
              <a:t>350 ΕΥΡΩ</a:t>
            </a:r>
          </a:p>
          <a:p>
            <a:pPr algn="ctr"/>
            <a:r>
              <a:rPr lang="el-GR" sz="2000" dirty="0">
                <a:latin typeface="Calibri" panose="020F0502020204030204" pitchFamily="34" charset="0"/>
                <a:ea typeface="Calibri" panose="020F0502020204030204" pitchFamily="34" charset="0"/>
                <a:cs typeface="Calibri" panose="020F0502020204030204" pitchFamily="34" charset="0"/>
              </a:rPr>
              <a:t>ανά συμμετέχοντα</a:t>
            </a:r>
            <a:endParaRPr lang="en-US" sz="2000" dirty="0">
              <a:latin typeface="Calibri" panose="020F0502020204030204" pitchFamily="34" charset="0"/>
              <a:ea typeface="Calibri" panose="020F0502020204030204" pitchFamily="34" charset="0"/>
              <a:cs typeface="Calibri" panose="020F0502020204030204" pitchFamily="34" charset="0"/>
            </a:endParaRPr>
          </a:p>
          <a:p>
            <a:pPr algn="ctr"/>
            <a:r>
              <a:rPr lang="el-GR" sz="1200" dirty="0">
                <a:latin typeface="Calibri" panose="020F0502020204030204" pitchFamily="34" charset="0"/>
                <a:ea typeface="Calibri" panose="020F0502020204030204" pitchFamily="34" charset="0"/>
                <a:cs typeface="Calibri" panose="020F0502020204030204" pitchFamily="34" charset="0"/>
              </a:rPr>
              <a:t>*</a:t>
            </a:r>
            <a:r>
              <a:rPr lang="en-US" sz="1200" dirty="0">
                <a:latin typeface="Calibri" panose="020F0502020204030204" pitchFamily="34" charset="0"/>
                <a:ea typeface="Calibri" panose="020F0502020204030204" pitchFamily="34" charset="0"/>
                <a:cs typeface="Calibri" panose="020F0502020204030204" pitchFamily="34" charset="0"/>
              </a:rPr>
              <a:t>200 </a:t>
            </a:r>
            <a:r>
              <a:rPr lang="el-GR" sz="1200" dirty="0">
                <a:latin typeface="Calibri" panose="020F0502020204030204" pitchFamily="34" charset="0"/>
                <a:ea typeface="Calibri" panose="020F0502020204030204" pitchFamily="34" charset="0"/>
                <a:cs typeface="Calibri" panose="020F0502020204030204" pitchFamily="34" charset="0"/>
              </a:rPr>
              <a:t>ΕΥΡΩ από τον 101 </a:t>
            </a:r>
            <a:r>
              <a:rPr lang="el-GR" sz="1200" dirty="0" err="1">
                <a:latin typeface="Calibri" panose="020F0502020204030204" pitchFamily="34" charset="0"/>
                <a:ea typeface="Calibri" panose="020F0502020204030204" pitchFamily="34" charset="0"/>
                <a:cs typeface="Calibri" panose="020F0502020204030204" pitchFamily="34" charset="0"/>
              </a:rPr>
              <a:t>συμ</a:t>
            </a:r>
            <a:r>
              <a:rPr lang="el-GR" sz="1200" dirty="0">
                <a:latin typeface="Calibri" panose="020F0502020204030204" pitchFamily="34" charset="0"/>
                <a:ea typeface="Calibri" panose="020F0502020204030204" pitchFamily="34" charset="0"/>
                <a:cs typeface="Calibri" panose="020F0502020204030204" pitchFamily="34" charset="0"/>
              </a:rPr>
              <a:t>.</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sp>
        <p:nvSpPr>
          <p:cNvPr id="44" name="TextBox 43"/>
          <p:cNvSpPr txBox="1"/>
          <p:nvPr/>
        </p:nvSpPr>
        <p:spPr>
          <a:xfrm>
            <a:off x="512601" y="3958663"/>
            <a:ext cx="9587542" cy="1933863"/>
          </a:xfrm>
          <a:prstGeom prst="rect">
            <a:avLst/>
          </a:prstGeom>
          <a:noFill/>
        </p:spPr>
        <p:txBody>
          <a:bodyPr wrap="square" rtlCol="0">
            <a:spAutoFit/>
          </a:bodyPr>
          <a:lstStyle/>
          <a:p>
            <a:pPr marL="457200" indent="-457200">
              <a:spcAft>
                <a:spcPts val="700"/>
              </a:spcAft>
              <a:buFont typeface="+mj-lt"/>
              <a:buAutoNum type="arabicPeriod"/>
            </a:pPr>
            <a:r>
              <a:rPr lang="el-GR" b="1" dirty="0">
                <a:solidFill>
                  <a:schemeClr val="bg1"/>
                </a:solidFill>
              </a:rPr>
              <a:t>ΓΙΑ ΕΚΠΑΙΔΕΥΟΜΕΝΟΥΣ ΣΕ ΑΤΟΜΙΚΗ ΚΙΝΗΤΙΚΟΤΗΤΑ</a:t>
            </a:r>
            <a:r>
              <a:rPr lang="en-GB" b="1" dirty="0">
                <a:solidFill>
                  <a:schemeClr val="bg1"/>
                </a:solidFill>
              </a:rPr>
              <a:t> </a:t>
            </a:r>
            <a:r>
              <a:rPr lang="el-GR" b="1" dirty="0">
                <a:solidFill>
                  <a:schemeClr val="bg1"/>
                </a:solidFill>
              </a:rPr>
              <a:t>ΜΙΚΡΗΣ ΔΙΑΡΚΕΙΑΣ</a:t>
            </a:r>
          </a:p>
          <a:p>
            <a:pPr marL="457200" indent="-457200">
              <a:spcAft>
                <a:spcPts val="700"/>
              </a:spcAft>
              <a:buFont typeface="+mj-lt"/>
              <a:buAutoNum type="arabicPeriod"/>
            </a:pPr>
            <a:r>
              <a:rPr lang="el-GR" b="1" dirty="0">
                <a:solidFill>
                  <a:schemeClr val="bg1"/>
                </a:solidFill>
              </a:rPr>
              <a:t>ΓΙΑ ΠΡΟΣΩΠΙΚΟ ΣΕ ΠΑΡΑΚΟΛΟΥΘΗΣΗ ΕΡΓΑΣΙΑΣ ΚΑΙ ΑΣΚΗΣΗ ΚΑΘΗΚΟΝΤΩΝ ΔΙΔΑΣΚΑΛΙΑΣ/ΕΡΓΑΣΙΕΣ ΚΑΤΑΡΤΙΣΗΣ</a:t>
            </a:r>
          </a:p>
          <a:p>
            <a:pPr marL="457200" indent="-457200">
              <a:buFont typeface="+mj-lt"/>
              <a:buAutoNum type="arabicPeriod"/>
            </a:pPr>
            <a:endParaRPr lang="el-GR" b="1" dirty="0">
              <a:solidFill>
                <a:schemeClr val="bg1"/>
              </a:solidFill>
            </a:endParaRPr>
          </a:p>
          <a:p>
            <a:pPr marL="457200" indent="-457200">
              <a:buFont typeface="+mj-lt"/>
              <a:buAutoNum type="arabicPeriod"/>
            </a:pPr>
            <a:endParaRPr lang="el-GR" b="1" dirty="0">
              <a:solidFill>
                <a:schemeClr val="bg1"/>
              </a:solidFill>
            </a:endParaRPr>
          </a:p>
          <a:p>
            <a:endParaRPr lang="en-GB" dirty="0"/>
          </a:p>
        </p:txBody>
      </p:sp>
      <p:sp>
        <p:nvSpPr>
          <p:cNvPr id="49" name="Rectangle 48"/>
          <p:cNvSpPr/>
          <p:nvPr/>
        </p:nvSpPr>
        <p:spPr>
          <a:xfrm>
            <a:off x="396241" y="5057689"/>
            <a:ext cx="9148923" cy="694343"/>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endParaRPr>
          </a:p>
          <a:p>
            <a:pPr algn="ctr"/>
            <a:endParaRPr lang="en-GB" sz="2800" b="1" dirty="0">
              <a:solidFill>
                <a:schemeClr val="bg1"/>
              </a:solidFill>
            </a:endParaRPr>
          </a:p>
        </p:txBody>
      </p:sp>
      <p:cxnSp>
        <p:nvCxnSpPr>
          <p:cNvPr id="50" name="Straight Connector 49"/>
          <p:cNvCxnSpPr>
            <a:cxnSpLocks/>
          </p:cNvCxnSpPr>
          <p:nvPr/>
        </p:nvCxnSpPr>
        <p:spPr>
          <a:xfrm>
            <a:off x="2269757" y="5752032"/>
            <a:ext cx="9607488"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9642767" y="5059564"/>
            <a:ext cx="2225697" cy="707886"/>
          </a:xfrm>
          <a:prstGeom prst="rect">
            <a:avLst/>
          </a:prstGeom>
        </p:spPr>
        <p:txBody>
          <a:bodyPr wrap="square">
            <a:spAutoFit/>
          </a:bodyPr>
          <a:lstStyle/>
          <a:p>
            <a:pPr algn="ctr"/>
            <a:r>
              <a:rPr lang="el-GR" sz="2000" dirty="0">
                <a:latin typeface="Calibri" panose="020F0502020204030204" pitchFamily="34" charset="0"/>
                <a:ea typeface="Calibri" panose="020F0502020204030204" pitchFamily="34" charset="0"/>
                <a:cs typeface="Calibri" panose="020F0502020204030204" pitchFamily="34" charset="0"/>
              </a:rPr>
              <a:t>500 ΕΥΡΩ</a:t>
            </a:r>
          </a:p>
          <a:p>
            <a:pPr algn="ctr"/>
            <a:r>
              <a:rPr lang="el-GR" sz="2000" dirty="0">
                <a:latin typeface="Calibri" panose="020F0502020204030204" pitchFamily="34" charset="0"/>
                <a:ea typeface="Calibri" panose="020F0502020204030204" pitchFamily="34" charset="0"/>
                <a:cs typeface="Calibri" panose="020F0502020204030204" pitchFamily="34" charset="0"/>
              </a:rPr>
              <a:t>ανά συμμετέχοντα</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53" name="TextBox 52"/>
          <p:cNvSpPr txBox="1"/>
          <p:nvPr/>
        </p:nvSpPr>
        <p:spPr>
          <a:xfrm>
            <a:off x="529472" y="5051010"/>
            <a:ext cx="9236873" cy="646331"/>
          </a:xfrm>
          <a:prstGeom prst="rect">
            <a:avLst/>
          </a:prstGeom>
          <a:noFill/>
          <a:ln>
            <a:noFill/>
          </a:ln>
        </p:spPr>
        <p:txBody>
          <a:bodyPr wrap="square" rtlCol="0">
            <a:spAutoFit/>
          </a:bodyPr>
          <a:lstStyle/>
          <a:p>
            <a:pPr marL="342900" indent="-342900">
              <a:buAutoNum type="arabicPeriod"/>
            </a:pPr>
            <a:r>
              <a:rPr lang="el-GR" b="1" dirty="0">
                <a:solidFill>
                  <a:schemeClr val="bg1"/>
                </a:solidFill>
              </a:rPr>
              <a:t>ΓΙΑ ΕΚΠΑΙΔΕΥΟΜΕΝΟΥΣ ΣΕ ΑΤΟΜΙΚΗ ΜΑΚΡΟΧΡΟΝΙΑ ΚΙΝΗΤΙΚΟΤΗΤΑ</a:t>
            </a:r>
          </a:p>
          <a:p>
            <a:pPr marL="342900" indent="-342900">
              <a:buAutoNum type="arabicPeriod"/>
            </a:pPr>
            <a:r>
              <a:rPr lang="el-GR" b="1" dirty="0">
                <a:solidFill>
                  <a:schemeClr val="bg1"/>
                </a:solidFill>
              </a:rPr>
              <a:t>ΓΙΑ ΑΤΟΜΙΚΗ ΚΙΝΗΤΙΚΟΤΗΤΑ ΣΕ ΤΡΙΤΗ ΧΩΡΑ ΜΗ ΣΥΝΔΕΔΕΜΕΝΗ ΜΕ ΤΟ ΠΡΟΓΡΑΜΜΑ </a:t>
            </a:r>
            <a:r>
              <a:rPr lang="el-GR" b="1" dirty="0">
                <a:solidFill>
                  <a:srgbClr val="FF0000"/>
                </a:solidFill>
              </a:rPr>
              <a:t>(ΕΕΚ) </a:t>
            </a:r>
          </a:p>
        </p:txBody>
      </p:sp>
      <p:sp>
        <p:nvSpPr>
          <p:cNvPr id="10" name="TextBox 9"/>
          <p:cNvSpPr txBox="1"/>
          <p:nvPr/>
        </p:nvSpPr>
        <p:spPr>
          <a:xfrm>
            <a:off x="977741" y="5908074"/>
            <a:ext cx="10236518" cy="830997"/>
          </a:xfrm>
          <a:prstGeom prst="rect">
            <a:avLst/>
          </a:prstGeom>
          <a:noFill/>
        </p:spPr>
        <p:txBody>
          <a:bodyPr wrap="square" rtlCol="0">
            <a:spAutoFit/>
          </a:bodyPr>
          <a:lstStyle/>
          <a:p>
            <a:pPr algn="ctr"/>
            <a:r>
              <a:rPr lang="el-GR" sz="2400" b="1" dirty="0">
                <a:solidFill>
                  <a:srgbClr val="FF0000"/>
                </a:solidFill>
              </a:rPr>
              <a:t>!</a:t>
            </a:r>
            <a:r>
              <a:rPr lang="el-GR" sz="2400" b="1" dirty="0"/>
              <a:t> Συνοδοί και συμμετέχοντες σε προπαρασκευαστικές επισκέψεις δεν υπολογίζονται για οργανωτικά έξοδα</a:t>
            </a:r>
            <a:endParaRPr lang="en-GB" sz="2400" b="1" dirty="0"/>
          </a:p>
        </p:txBody>
      </p:sp>
      <p:cxnSp>
        <p:nvCxnSpPr>
          <p:cNvPr id="14" name="Straight Connector 13">
            <a:extLst>
              <a:ext uri="{FF2B5EF4-FFF2-40B4-BE49-F238E27FC236}">
                <a16:creationId xmlns:a16="http://schemas.microsoft.com/office/drawing/2014/main" id="{7F71EA00-5CF5-11C5-22A8-43CC3FEE9B56}"/>
              </a:ext>
            </a:extLst>
          </p:cNvPr>
          <p:cNvCxnSpPr>
            <a:cxnSpLocks/>
          </p:cNvCxnSpPr>
          <p:nvPr/>
        </p:nvCxnSpPr>
        <p:spPr>
          <a:xfrm>
            <a:off x="2323359" y="5057689"/>
            <a:ext cx="9607488"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9B53AD7-108E-CF9E-202E-FF3E8AFFA5F1}"/>
              </a:ext>
            </a:extLst>
          </p:cNvPr>
          <p:cNvSpPr/>
          <p:nvPr/>
        </p:nvSpPr>
        <p:spPr>
          <a:xfrm>
            <a:off x="414675" y="4903335"/>
            <a:ext cx="11539713" cy="160825"/>
          </a:xfrm>
          <a:prstGeom prst="rect">
            <a:avLst/>
          </a:prstGeom>
          <a:solidFill>
            <a:srgbClr val="2D9BB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1AFBD25-A5DB-6875-22AC-D5B373D4A4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9519" y="6173226"/>
            <a:ext cx="688697" cy="590005"/>
          </a:xfrm>
          <a:prstGeom prst="rect">
            <a:avLst/>
          </a:prstGeom>
        </p:spPr>
      </p:pic>
    </p:spTree>
    <p:extLst>
      <p:ext uri="{BB962C8B-B14F-4D97-AF65-F5344CB8AC3E}">
        <p14:creationId xmlns:p14="http://schemas.microsoft.com/office/powerpoint/2010/main" val="627481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48305"/>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0" y="1"/>
            <a:ext cx="8382000" cy="548305"/>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(4)</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2688564" y="1010695"/>
            <a:ext cx="930572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Καλύπτουν το κόστος του ταξιδιού, μετ’ επιστροφής, συμμετεχόντων και συνοδών στις κινητικότητες (ένα ποσό για ολόκληρο το ταξίδι). Οι τιμές είναι οι </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ίδιες για προσωπικό και για</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εκπαιδευομένους.  </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8" name="Group 27"/>
          <p:cNvGrpSpPr/>
          <p:nvPr/>
        </p:nvGrpSpPr>
        <p:grpSpPr>
          <a:xfrm>
            <a:off x="2678319" y="3327834"/>
            <a:ext cx="6633187" cy="416859"/>
            <a:chOff x="340126" y="1560828"/>
            <a:chExt cx="11554261" cy="704852"/>
          </a:xfrm>
        </p:grpSpPr>
        <p:sp>
          <p:nvSpPr>
            <p:cNvPr id="29" name="Rectangle 28"/>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100 – 499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0" name="Straight Connector 29"/>
            <p:cNvCxnSpPr/>
            <p:nvPr/>
          </p:nvCxnSpPr>
          <p:spPr>
            <a:xfrm>
              <a:off x="340126" y="2265680"/>
              <a:ext cx="11536414"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87460" y="889568"/>
            <a:ext cx="11534608" cy="1292245"/>
            <a:chOff x="359779" y="1560828"/>
            <a:chExt cx="11534608" cy="704852"/>
          </a:xfrm>
        </p:grpSpPr>
        <p:sp>
          <p:nvSpPr>
            <p:cNvPr id="37" name="Rectangle 36"/>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500" b="1" i="0" u="none" strike="noStrike" kern="1200" cap="none" spc="0" normalizeH="0" baseline="0" noProof="0" dirty="0">
                  <a:ln>
                    <a:noFill/>
                  </a:ln>
                  <a:solidFill>
                    <a:prstClr val="white"/>
                  </a:solidFill>
                  <a:effectLst/>
                  <a:uLnTx/>
                  <a:uFillTx/>
                  <a:latin typeface="Calibri" panose="020F0502020204030204"/>
                  <a:ea typeface="+mn-ea"/>
                  <a:cs typeface="+mn-cs"/>
                </a:rPr>
                <a:t>ΤΑΞΙΔΙΩΤΙΚΑ ΕΞΟΔΑ</a:t>
              </a:r>
              <a:endParaRPr kumimoji="0" lang="en-GB" sz="2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Connector 37"/>
            <p:cNvCxnSpPr/>
            <p:nvPr/>
          </p:nvCxnSpPr>
          <p:spPr>
            <a:xfrm>
              <a:off x="2331720" y="2259259"/>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567363"/>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a:xfrm>
            <a:off x="4979073" y="3353017"/>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211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7" name="Rectangle 66"/>
          <p:cNvSpPr/>
          <p:nvPr/>
        </p:nvSpPr>
        <p:spPr>
          <a:xfrm>
            <a:off x="2685101" y="3791531"/>
            <a:ext cx="6622941" cy="14841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3" name="Group 52"/>
          <p:cNvGrpSpPr/>
          <p:nvPr/>
        </p:nvGrpSpPr>
        <p:grpSpPr>
          <a:xfrm>
            <a:off x="2678319" y="3951410"/>
            <a:ext cx="6623977" cy="414341"/>
            <a:chOff x="359779" y="1560828"/>
            <a:chExt cx="11534608" cy="704852"/>
          </a:xfrm>
        </p:grpSpPr>
        <p:sp>
          <p:nvSpPr>
            <p:cNvPr id="55" name="Rectangle 54"/>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5</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00 –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19</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6" name="Straight Connector 55"/>
            <p:cNvCxnSpPr/>
            <p:nvPr/>
          </p:nvCxnSpPr>
          <p:spPr>
            <a:xfrm>
              <a:off x="2331720" y="2248617"/>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31720" y="1575874"/>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63" name="Rectangle 62"/>
          <p:cNvSpPr/>
          <p:nvPr/>
        </p:nvSpPr>
        <p:spPr>
          <a:xfrm>
            <a:off x="4979073" y="3967927"/>
            <a:ext cx="416062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309 ΕΥΡΩ </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4" name="Rectangle 63"/>
          <p:cNvSpPr/>
          <p:nvPr/>
        </p:nvSpPr>
        <p:spPr>
          <a:xfrm>
            <a:off x="2678319" y="4365413"/>
            <a:ext cx="6622941" cy="155554"/>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6" name="Group 75"/>
          <p:cNvGrpSpPr/>
          <p:nvPr/>
        </p:nvGrpSpPr>
        <p:grpSpPr>
          <a:xfrm>
            <a:off x="2678319" y="4534331"/>
            <a:ext cx="6623978" cy="449649"/>
            <a:chOff x="359777" y="1552997"/>
            <a:chExt cx="11534610" cy="712683"/>
          </a:xfrm>
        </p:grpSpPr>
        <p:sp>
          <p:nvSpPr>
            <p:cNvPr id="77" name="Rectangle 76"/>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20</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00 –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29</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8" name="Straight Connector 77"/>
            <p:cNvCxnSpPr/>
            <p:nvPr/>
          </p:nvCxnSpPr>
          <p:spPr>
            <a:xfrm flipV="1">
              <a:off x="359777" y="2251875"/>
              <a:ext cx="11534610" cy="13805"/>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59777" y="1552997"/>
              <a:ext cx="11534610" cy="1799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80" name="Rectangle 79"/>
          <p:cNvSpPr/>
          <p:nvPr/>
        </p:nvSpPr>
        <p:spPr>
          <a:xfrm>
            <a:off x="4993846" y="4542967"/>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395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1" name="Rectangle 80"/>
          <p:cNvSpPr/>
          <p:nvPr/>
        </p:nvSpPr>
        <p:spPr>
          <a:xfrm>
            <a:off x="2694226" y="4994788"/>
            <a:ext cx="6622941" cy="142309"/>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8" name="Group 87"/>
          <p:cNvGrpSpPr/>
          <p:nvPr/>
        </p:nvGrpSpPr>
        <p:grpSpPr>
          <a:xfrm>
            <a:off x="2685101" y="5158594"/>
            <a:ext cx="6625014" cy="416629"/>
            <a:chOff x="357973" y="1560828"/>
            <a:chExt cx="11536414" cy="704852"/>
          </a:xfrm>
        </p:grpSpPr>
        <p:sp>
          <p:nvSpPr>
            <p:cNvPr id="89" name="Rectangle 88"/>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30</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00 –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39</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0" name="Straight Connector 89"/>
            <p:cNvCxnSpPr/>
            <p:nvPr/>
          </p:nvCxnSpPr>
          <p:spPr>
            <a:xfrm>
              <a:off x="2331720" y="2251875"/>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57973" y="1560828"/>
              <a:ext cx="11536414" cy="10159"/>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92" name="Rectangle 91"/>
          <p:cNvSpPr/>
          <p:nvPr/>
        </p:nvSpPr>
        <p:spPr>
          <a:xfrm>
            <a:off x="5019494" y="5125562"/>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580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3" name="Rectangle 92"/>
          <p:cNvSpPr/>
          <p:nvPr/>
        </p:nvSpPr>
        <p:spPr>
          <a:xfrm>
            <a:off x="2687174" y="5538520"/>
            <a:ext cx="6622941" cy="142991"/>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4" name="Group 93"/>
          <p:cNvGrpSpPr/>
          <p:nvPr/>
        </p:nvGrpSpPr>
        <p:grpSpPr>
          <a:xfrm>
            <a:off x="2687174" y="5650806"/>
            <a:ext cx="6655641" cy="444708"/>
            <a:chOff x="306455" y="1562909"/>
            <a:chExt cx="11587932" cy="704852"/>
          </a:xfrm>
        </p:grpSpPr>
        <p:sp>
          <p:nvSpPr>
            <p:cNvPr id="95" name="Rectangle 94"/>
            <p:cNvSpPr/>
            <p:nvPr/>
          </p:nvSpPr>
          <p:spPr>
            <a:xfrm>
              <a:off x="306455" y="1562909"/>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40</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00 –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79</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6" name="Straight Connector 95"/>
            <p:cNvCxnSpPr/>
            <p:nvPr/>
          </p:nvCxnSpPr>
          <p:spPr>
            <a:xfrm>
              <a:off x="2331720" y="2251875"/>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5037321" y="5627779"/>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1188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100" name="Group 99"/>
          <p:cNvGrpSpPr/>
          <p:nvPr/>
        </p:nvGrpSpPr>
        <p:grpSpPr>
          <a:xfrm>
            <a:off x="2687527" y="6049879"/>
            <a:ext cx="6623978" cy="541699"/>
            <a:chOff x="357971" y="1570988"/>
            <a:chExt cx="11536416" cy="694692"/>
          </a:xfrm>
        </p:grpSpPr>
        <p:sp>
          <p:nvSpPr>
            <p:cNvPr id="101" name="Rectangle 100"/>
            <p:cNvSpPr/>
            <p:nvPr/>
          </p:nvSpPr>
          <p:spPr>
            <a:xfrm>
              <a:off x="357971" y="1715491"/>
              <a:ext cx="3950819" cy="55018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8000 </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2" name="Straight Connector 101"/>
            <p:cNvCxnSpPr/>
            <p:nvPr/>
          </p:nvCxnSpPr>
          <p:spPr>
            <a:xfrm>
              <a:off x="2331720" y="22421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04" name="Rectangle 103"/>
          <p:cNvSpPr/>
          <p:nvPr/>
        </p:nvSpPr>
        <p:spPr>
          <a:xfrm>
            <a:off x="5037321" y="6120892"/>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1735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3" name="Rectangle 2">
            <a:extLst>
              <a:ext uri="{FF2B5EF4-FFF2-40B4-BE49-F238E27FC236}">
                <a16:creationId xmlns:a16="http://schemas.microsoft.com/office/drawing/2014/main" id="{8D6522A0-6740-66B4-D1C3-BD349E90E2C7}"/>
              </a:ext>
            </a:extLst>
          </p:cNvPr>
          <p:cNvSpPr/>
          <p:nvPr/>
        </p:nvSpPr>
        <p:spPr>
          <a:xfrm>
            <a:off x="2678318" y="3180155"/>
            <a:ext cx="6622941" cy="14841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341E1AD9-09D1-F916-3F7A-2791EB0EF575}"/>
              </a:ext>
            </a:extLst>
          </p:cNvPr>
          <p:cNvGrpSpPr/>
          <p:nvPr/>
        </p:nvGrpSpPr>
        <p:grpSpPr>
          <a:xfrm>
            <a:off x="2668072" y="2746460"/>
            <a:ext cx="6633187" cy="439547"/>
            <a:chOff x="340126" y="1577502"/>
            <a:chExt cx="11554261" cy="743214"/>
          </a:xfrm>
        </p:grpSpPr>
        <p:sp>
          <p:nvSpPr>
            <p:cNvPr id="5" name="Rectangle 4">
              <a:extLst>
                <a:ext uri="{FF2B5EF4-FFF2-40B4-BE49-F238E27FC236}">
                  <a16:creationId xmlns:a16="http://schemas.microsoft.com/office/drawing/2014/main" id="{7C8C1E37-474E-554A-6EF7-0A85548F480D}"/>
                </a:ext>
              </a:extLst>
            </p:cNvPr>
            <p:cNvSpPr/>
            <p:nvPr/>
          </p:nvSpPr>
          <p:spPr>
            <a:xfrm>
              <a:off x="372832" y="1615864"/>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10-99 </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ΧΛΜ	</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7164BB03-18F6-0E4F-E13C-FE717585A9F3}"/>
                </a:ext>
              </a:extLst>
            </p:cNvPr>
            <p:cNvCxnSpPr/>
            <p:nvPr/>
          </p:nvCxnSpPr>
          <p:spPr>
            <a:xfrm>
              <a:off x="340126" y="2265680"/>
              <a:ext cx="11536414"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E22577-67BB-863D-7EAA-08A9333EDEB6}"/>
                </a:ext>
              </a:extLst>
            </p:cNvPr>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BCC78012-36C2-4151-5628-56EDCA597C81}"/>
              </a:ext>
            </a:extLst>
          </p:cNvPr>
          <p:cNvSpPr/>
          <p:nvPr/>
        </p:nvSpPr>
        <p:spPr>
          <a:xfrm>
            <a:off x="4984721" y="2751759"/>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28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E930B4FE-8CE5-4FD1-CDF0-0160B360AFEF}"/>
              </a:ext>
            </a:extLst>
          </p:cNvPr>
          <p:cNvSpPr/>
          <p:nvPr/>
        </p:nvSpPr>
        <p:spPr>
          <a:xfrm>
            <a:off x="9436563" y="2682543"/>
            <a:ext cx="2683076" cy="282181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Η απόσταση υπολογίζεται από τον οργανισμό αποστολής προς τον οργανισμό υποδοχής μέσω του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Distance Calculator</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(από πόλη σε πόλη)</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541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837494" cy="64769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065520" cy="647699"/>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3" name="Rectangle 22"/>
          <p:cNvSpPr/>
          <p:nvPr/>
        </p:nvSpPr>
        <p:spPr>
          <a:xfrm>
            <a:off x="-273376" y="906553"/>
            <a:ext cx="12677792" cy="2435731"/>
          </a:xfrm>
          <a:prstGeom prst="rect">
            <a:avLst/>
          </a:prstGeom>
        </p:spPr>
        <p:txBody>
          <a:bodyPr wrap="square">
            <a:spAutoFit/>
          </a:bodyPr>
          <a:lstStyle/>
          <a:p>
            <a:pPr algn="ctr">
              <a:lnSpc>
                <a:spcPct val="150000"/>
              </a:lnSpc>
            </a:pPr>
            <a:r>
              <a:rPr lang="el-GR" sz="2600" b="1" i="1" u="sng" dirty="0"/>
              <a:t>Ημερίδα παροχής οδηγιών για διαχείριση εγκεκριμένων σχεδίων Μικρής Διάρκειας </a:t>
            </a:r>
          </a:p>
          <a:p>
            <a:pPr algn="ctr">
              <a:lnSpc>
                <a:spcPct val="150000"/>
              </a:lnSpc>
            </a:pPr>
            <a:r>
              <a:rPr lang="el-GR" sz="2600" b="1" i="1" u="sng" dirty="0"/>
              <a:t>Πρόσκληση 2025</a:t>
            </a:r>
          </a:p>
          <a:p>
            <a:pPr algn="ctr">
              <a:lnSpc>
                <a:spcPct val="150000"/>
              </a:lnSpc>
            </a:pPr>
            <a:endParaRPr lang="el-GR" sz="2400" b="1" dirty="0"/>
          </a:p>
          <a:p>
            <a:pPr algn="ctr">
              <a:lnSpc>
                <a:spcPct val="150000"/>
              </a:lnSpc>
            </a:pPr>
            <a:endParaRPr lang="el-GR" sz="2400" b="1" dirty="0"/>
          </a:p>
        </p:txBody>
      </p:sp>
      <p:sp>
        <p:nvSpPr>
          <p:cNvPr id="25" name="Rectangle 24"/>
          <p:cNvSpPr/>
          <p:nvPr/>
        </p:nvSpPr>
        <p:spPr>
          <a:xfrm>
            <a:off x="2002176" y="3549229"/>
            <a:ext cx="312906" cy="430887"/>
          </a:xfrm>
          <a:prstGeom prst="rect">
            <a:avLst/>
          </a:prstGeom>
        </p:spPr>
        <p:txBody>
          <a:bodyPr wrap="none">
            <a:spAutoFit/>
          </a:bodyPr>
          <a:lstStyle/>
          <a:p>
            <a:pPr>
              <a:tabLst>
                <a:tab pos="182563" algn="l"/>
              </a:tabLst>
            </a:pPr>
            <a:r>
              <a:rPr lang="el-GR" sz="2200" b="1" dirty="0"/>
              <a:t>  </a:t>
            </a:r>
            <a:endParaRPr lang="en-US" sz="2200" b="1" dirty="0"/>
          </a:p>
        </p:txBody>
      </p:sp>
      <p:sp>
        <p:nvSpPr>
          <p:cNvPr id="27" name="Rectangle 26"/>
          <p:cNvSpPr/>
          <p:nvPr/>
        </p:nvSpPr>
        <p:spPr>
          <a:xfrm>
            <a:off x="2002176" y="4375187"/>
            <a:ext cx="312906" cy="430887"/>
          </a:xfrm>
          <a:prstGeom prst="rect">
            <a:avLst/>
          </a:prstGeom>
        </p:spPr>
        <p:txBody>
          <a:bodyPr wrap="none">
            <a:spAutoFit/>
          </a:bodyPr>
          <a:lstStyle/>
          <a:p>
            <a:r>
              <a:rPr lang="el-GR" sz="2200" b="1" dirty="0"/>
              <a:t>  </a:t>
            </a:r>
            <a:endParaRPr lang="en-US" sz="2200" b="1" dirty="0"/>
          </a:p>
        </p:txBody>
      </p:sp>
      <p:sp>
        <p:nvSpPr>
          <p:cNvPr id="6" name="TextBox 5">
            <a:extLst>
              <a:ext uri="{FF2B5EF4-FFF2-40B4-BE49-F238E27FC236}">
                <a16:creationId xmlns:a16="http://schemas.microsoft.com/office/drawing/2014/main" id="{1005B876-09DE-A301-40D5-36F793E1399F}"/>
              </a:ext>
            </a:extLst>
          </p:cNvPr>
          <p:cNvSpPr txBox="1"/>
          <p:nvPr/>
        </p:nvSpPr>
        <p:spPr>
          <a:xfrm>
            <a:off x="11499518" y="7502732"/>
            <a:ext cx="6125306" cy="463075"/>
          </a:xfrm>
          <a:prstGeom prst="rect">
            <a:avLst/>
          </a:prstGeom>
          <a:noFill/>
        </p:spPr>
        <p:txBody>
          <a:bodyPr wrap="square">
            <a:spAutoFit/>
          </a:bodyPr>
          <a:lstStyle/>
          <a:p>
            <a:pPr algn="ctr">
              <a:lnSpc>
                <a:spcPct val="150000"/>
              </a:lnSpc>
            </a:pPr>
            <a:r>
              <a:rPr lang="el-GR" sz="1800" b="1" dirty="0"/>
              <a:t>10:40 – 11:00 </a:t>
            </a:r>
            <a:r>
              <a:rPr lang="el-GR" sz="1800" b="1" dirty="0">
                <a:sym typeface="Wingdings" panose="05000000000000000000" pitchFamily="2" charset="2"/>
              </a:rPr>
              <a:t> </a:t>
            </a:r>
            <a:endParaRPr lang="en-GB" dirty="0"/>
          </a:p>
        </p:txBody>
      </p:sp>
      <p:sp>
        <p:nvSpPr>
          <p:cNvPr id="10" name="TextBox 9">
            <a:extLst>
              <a:ext uri="{FF2B5EF4-FFF2-40B4-BE49-F238E27FC236}">
                <a16:creationId xmlns:a16="http://schemas.microsoft.com/office/drawing/2014/main" id="{A216B52C-0723-8F6B-D95B-358F3ECC2B6A}"/>
              </a:ext>
            </a:extLst>
          </p:cNvPr>
          <p:cNvSpPr txBox="1"/>
          <p:nvPr/>
        </p:nvSpPr>
        <p:spPr>
          <a:xfrm>
            <a:off x="1587882" y="1709127"/>
            <a:ext cx="8700818" cy="464871"/>
          </a:xfrm>
          <a:prstGeom prst="rect">
            <a:avLst/>
          </a:prstGeom>
          <a:noFill/>
        </p:spPr>
        <p:txBody>
          <a:bodyPr wrap="square" rtlCol="0">
            <a:spAutoFit/>
          </a:bodyPr>
          <a:lstStyle/>
          <a:p>
            <a:pPr algn="ctr">
              <a:lnSpc>
                <a:spcPct val="150000"/>
              </a:lnSpc>
            </a:pPr>
            <a:r>
              <a:rPr lang="el-GR" sz="1800" b="1" dirty="0"/>
              <a:t> </a:t>
            </a:r>
            <a:endParaRPr lang="el-GR" sz="2200" b="1" dirty="0"/>
          </a:p>
        </p:txBody>
      </p:sp>
      <p:sp>
        <p:nvSpPr>
          <p:cNvPr id="11" name="TextBox 10">
            <a:extLst>
              <a:ext uri="{FF2B5EF4-FFF2-40B4-BE49-F238E27FC236}">
                <a16:creationId xmlns:a16="http://schemas.microsoft.com/office/drawing/2014/main" id="{79714C25-0DEF-CF28-053A-3AA37EF9E791}"/>
              </a:ext>
            </a:extLst>
          </p:cNvPr>
          <p:cNvSpPr txBox="1"/>
          <p:nvPr/>
        </p:nvSpPr>
        <p:spPr>
          <a:xfrm>
            <a:off x="170688" y="2320778"/>
            <a:ext cx="12404415" cy="4970591"/>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tabLst>
                <a:tab pos="622300" algn="l"/>
                <a:tab pos="2060575" algn="l"/>
              </a:tabLst>
            </a:pPr>
            <a:r>
              <a:rPr lang="el-GR" sz="2200" b="1" dirty="0"/>
              <a:t>09:00 – 09:30 </a:t>
            </a:r>
            <a:r>
              <a:rPr lang="el-GR" sz="2200" b="1" dirty="0">
                <a:sym typeface="Wingdings" panose="05000000000000000000" pitchFamily="2" charset="2"/>
              </a:rPr>
              <a:t>  </a:t>
            </a:r>
            <a:r>
              <a:rPr lang="el-GR" sz="2200" b="1" dirty="0">
                <a:solidFill>
                  <a:srgbClr val="168586"/>
                </a:solidFill>
              </a:rPr>
              <a:t>Εγγραφές</a:t>
            </a:r>
          </a:p>
          <a:p>
            <a:pPr marL="342900" indent="-342900">
              <a:spcBef>
                <a:spcPts val="600"/>
              </a:spcBef>
              <a:spcAft>
                <a:spcPts val="600"/>
              </a:spcAft>
              <a:buFont typeface="Arial" panose="020B0604020202020204" pitchFamily="34" charset="0"/>
              <a:buChar char="•"/>
              <a:tabLst>
                <a:tab pos="622300" algn="l"/>
              </a:tabLst>
            </a:pPr>
            <a:r>
              <a:rPr lang="el-GR" sz="2200" b="1" dirty="0"/>
              <a:t>09:30 – 10:40 </a:t>
            </a:r>
            <a:r>
              <a:rPr lang="el-GR" sz="2200" b="1" dirty="0">
                <a:sym typeface="Wingdings" panose="05000000000000000000" pitchFamily="2" charset="2"/>
              </a:rPr>
              <a:t>  </a:t>
            </a:r>
            <a:r>
              <a:rPr lang="el-GR" sz="2200" b="1" dirty="0">
                <a:solidFill>
                  <a:srgbClr val="168586"/>
                </a:solidFill>
                <a:sym typeface="Wingdings" panose="05000000000000000000" pitchFamily="2" charset="2"/>
              </a:rPr>
              <a:t>Παροχή γενικών οδηγιών για διαχείριση σχεδίων (Α’ μέρος)</a:t>
            </a:r>
            <a:endParaRPr lang="el-GR" sz="2200" b="1" dirty="0">
              <a:solidFill>
                <a:srgbClr val="168586"/>
              </a:solidFill>
            </a:endParaRPr>
          </a:p>
          <a:p>
            <a:pPr marL="342900" indent="-342900">
              <a:spcBef>
                <a:spcPts val="600"/>
              </a:spcBef>
              <a:spcAft>
                <a:spcPts val="600"/>
              </a:spcAft>
              <a:buFont typeface="Arial" panose="020B0604020202020204" pitchFamily="34" charset="0"/>
              <a:buChar char="•"/>
              <a:tabLst>
                <a:tab pos="622300" algn="l"/>
              </a:tabLst>
            </a:pPr>
            <a:r>
              <a:rPr lang="el-GR" sz="2200" b="1" dirty="0"/>
              <a:t>10:40 – 11:</a:t>
            </a:r>
            <a:r>
              <a:rPr lang="en-GB" sz="2200" b="1" dirty="0"/>
              <a:t>00 </a:t>
            </a:r>
            <a:r>
              <a:rPr lang="el-GR" sz="2200" b="1" dirty="0">
                <a:sym typeface="Wingdings" panose="05000000000000000000" pitchFamily="2" charset="2"/>
              </a:rPr>
              <a:t>  </a:t>
            </a:r>
            <a:r>
              <a:rPr lang="el-GR" sz="2200" b="1" dirty="0">
                <a:solidFill>
                  <a:srgbClr val="168586"/>
                </a:solidFill>
                <a:sym typeface="Wingdings" panose="05000000000000000000" pitchFamily="2" charset="2"/>
              </a:rPr>
              <a:t>«Πώς να προβάλετε το έργο σας» </a:t>
            </a:r>
            <a:r>
              <a:rPr lang="el-GR" sz="2200" b="1" dirty="0">
                <a:sym typeface="Wingdings" panose="05000000000000000000" pitchFamily="2" charset="2"/>
              </a:rPr>
              <a:t>- Μαρίνα </a:t>
            </a:r>
            <a:r>
              <a:rPr lang="el-GR" sz="2200" b="1" dirty="0" err="1">
                <a:sym typeface="Wingdings" panose="05000000000000000000" pitchFamily="2" charset="2"/>
              </a:rPr>
              <a:t>Κάφουρου</a:t>
            </a:r>
            <a:r>
              <a:rPr lang="el-GR" sz="2200" b="1" dirty="0">
                <a:sym typeface="Wingdings" panose="05000000000000000000" pitchFamily="2" charset="2"/>
              </a:rPr>
              <a:t>, </a:t>
            </a:r>
          </a:p>
          <a:p>
            <a:pPr>
              <a:spcBef>
                <a:spcPts val="600"/>
              </a:spcBef>
              <a:spcAft>
                <a:spcPts val="600"/>
              </a:spcAft>
              <a:tabLst>
                <a:tab pos="622300" algn="l"/>
              </a:tabLst>
            </a:pPr>
            <a:r>
              <a:rPr lang="el-GR" sz="2200" b="1" dirty="0">
                <a:sym typeface="Wingdings" panose="05000000000000000000" pitchFamily="2" charset="2"/>
              </a:rPr>
              <a:t>                                                                                                  Λειτουργός Επικοινωνίας ΙΔΕΠ</a:t>
            </a:r>
          </a:p>
          <a:p>
            <a:pPr marL="342900" indent="-342900">
              <a:spcBef>
                <a:spcPts val="600"/>
              </a:spcBef>
              <a:spcAft>
                <a:spcPts val="600"/>
              </a:spcAft>
              <a:buFont typeface="Arial" panose="020B0604020202020204" pitchFamily="34" charset="0"/>
              <a:buChar char="•"/>
            </a:pPr>
            <a:r>
              <a:rPr lang="el-GR" sz="2200" b="1" dirty="0"/>
              <a:t>11:00 – 11:30 </a:t>
            </a:r>
            <a:r>
              <a:rPr lang="el-GR" sz="2200" b="1" dirty="0">
                <a:sym typeface="Wingdings" panose="05000000000000000000" pitchFamily="2" charset="2"/>
              </a:rPr>
              <a:t>  </a:t>
            </a:r>
            <a:r>
              <a:rPr lang="el-GR" sz="2200" b="1" dirty="0">
                <a:solidFill>
                  <a:srgbClr val="168586"/>
                </a:solidFill>
                <a:sym typeface="Wingdings" panose="05000000000000000000" pitchFamily="2" charset="2"/>
              </a:rPr>
              <a:t>Διάλειμμα</a:t>
            </a:r>
          </a:p>
          <a:p>
            <a:pPr marL="342900" indent="-342900">
              <a:spcBef>
                <a:spcPts val="600"/>
              </a:spcBef>
              <a:spcAft>
                <a:spcPts val="600"/>
              </a:spcAft>
              <a:buFont typeface="Arial" panose="020B0604020202020204" pitchFamily="34" charset="0"/>
              <a:buChar char="•"/>
            </a:pPr>
            <a:r>
              <a:rPr lang="el-GR" sz="2200" b="1" dirty="0"/>
              <a:t>11:30 – 12:00 </a:t>
            </a:r>
            <a:r>
              <a:rPr lang="el-GR" sz="2200" b="1" dirty="0">
                <a:sym typeface="Wingdings" panose="05000000000000000000" pitchFamily="2" charset="2"/>
              </a:rPr>
              <a:t>  </a:t>
            </a:r>
            <a:r>
              <a:rPr lang="el-GR" sz="2200" b="1" dirty="0">
                <a:solidFill>
                  <a:srgbClr val="168586"/>
                </a:solidFill>
                <a:sym typeface="Wingdings" panose="05000000000000000000" pitchFamily="2" charset="2"/>
              </a:rPr>
              <a:t>Παροχή γενικών οδηγιών για διαχείριση σχεδίων (Β’ μέρος)</a:t>
            </a:r>
          </a:p>
          <a:p>
            <a:pPr marL="342900" indent="-342900">
              <a:spcBef>
                <a:spcPts val="600"/>
              </a:spcBef>
              <a:spcAft>
                <a:spcPts val="600"/>
              </a:spcAft>
              <a:buFont typeface="Arial" panose="020B0604020202020204" pitchFamily="34" charset="0"/>
              <a:buChar char="•"/>
            </a:pPr>
            <a:r>
              <a:rPr lang="el-GR" sz="2200" b="1" dirty="0"/>
              <a:t>12:00 – 12:40 </a:t>
            </a:r>
            <a:r>
              <a:rPr lang="el-GR" sz="2200" b="1" dirty="0">
                <a:sym typeface="Wingdings" panose="05000000000000000000" pitchFamily="2" charset="2"/>
              </a:rPr>
              <a:t>  </a:t>
            </a:r>
            <a:r>
              <a:rPr lang="el-GR" sz="2200" b="1" dirty="0">
                <a:solidFill>
                  <a:srgbClr val="168586"/>
                </a:solidFill>
                <a:sym typeface="Wingdings" panose="05000000000000000000" pitchFamily="2" charset="2"/>
              </a:rPr>
              <a:t>Επίλυση αποριών</a:t>
            </a:r>
          </a:p>
          <a:p>
            <a:pPr marL="342900" indent="-342900">
              <a:spcBef>
                <a:spcPts val="600"/>
              </a:spcBef>
              <a:spcAft>
                <a:spcPts val="600"/>
              </a:spcAft>
              <a:buFont typeface="Arial" panose="020B0604020202020204" pitchFamily="34" charset="0"/>
              <a:buChar char="•"/>
            </a:pPr>
            <a:r>
              <a:rPr lang="el-GR" sz="2200" b="1" dirty="0">
                <a:sym typeface="Wingdings" panose="05000000000000000000" pitchFamily="2" charset="2"/>
              </a:rPr>
              <a:t>12:40 – 13:00   </a:t>
            </a:r>
            <a:r>
              <a:rPr lang="el-GR" sz="2200" b="1" dirty="0">
                <a:solidFill>
                  <a:srgbClr val="168586"/>
                </a:solidFill>
                <a:sym typeface="Wingdings" panose="05000000000000000000" pitchFamily="2" charset="2"/>
              </a:rPr>
              <a:t>Παρουσίαση καλής πρακτικής από δικαιούχο </a:t>
            </a:r>
            <a:r>
              <a:rPr lang="el-GR" sz="2200" b="1" dirty="0">
                <a:sym typeface="Wingdings" panose="05000000000000000000" pitchFamily="2" charset="2"/>
              </a:rPr>
              <a:t>– </a:t>
            </a:r>
            <a:r>
              <a:rPr lang="el-GR" sz="2200" b="1" dirty="0" err="1">
                <a:sym typeface="Wingdings" panose="05000000000000000000" pitchFamily="2" charset="2"/>
              </a:rPr>
              <a:t>Γιωργούλα</a:t>
            </a:r>
            <a:r>
              <a:rPr lang="el-GR" sz="2200" b="1" dirty="0">
                <a:sym typeface="Wingdings" panose="05000000000000000000" pitchFamily="2" charset="2"/>
              </a:rPr>
              <a:t> Παπαχριστοδούλου,                </a:t>
            </a:r>
          </a:p>
          <a:p>
            <a:r>
              <a:rPr lang="el-GR" sz="2200" b="1" dirty="0">
                <a:sym typeface="Wingdings" panose="05000000000000000000" pitchFamily="2" charset="2"/>
              </a:rPr>
              <a:t>                                                                                                                         Λύκειο Αγίου Νεοφύτου</a:t>
            </a:r>
            <a:endParaRPr lang="en-US" sz="2200" b="1" dirty="0"/>
          </a:p>
          <a:p>
            <a:pPr marL="2060575" indent="-2060575"/>
            <a:endParaRPr lang="el-GR" sz="2200" b="1" dirty="0">
              <a:sym typeface="Wingdings" panose="05000000000000000000" pitchFamily="2" charset="2"/>
            </a:endParaRPr>
          </a:p>
          <a:p>
            <a:pPr marL="2060575" indent="-2060575"/>
            <a:endParaRPr lang="el-GR" sz="2200" b="1" dirty="0"/>
          </a:p>
        </p:txBody>
      </p:sp>
      <p:sp>
        <p:nvSpPr>
          <p:cNvPr id="28" name="Rectangle 27">
            <a:extLst>
              <a:ext uri="{FF2B5EF4-FFF2-40B4-BE49-F238E27FC236}">
                <a16:creationId xmlns:a16="http://schemas.microsoft.com/office/drawing/2014/main" id="{37945461-F604-988D-7A6E-6E79391A4962}"/>
              </a:ext>
            </a:extLst>
          </p:cNvPr>
          <p:cNvSpPr/>
          <p:nvPr/>
        </p:nvSpPr>
        <p:spPr>
          <a:xfrm>
            <a:off x="2002175" y="5219963"/>
            <a:ext cx="312906" cy="430887"/>
          </a:xfrm>
          <a:prstGeom prst="rect">
            <a:avLst/>
          </a:prstGeom>
        </p:spPr>
        <p:txBody>
          <a:bodyPr wrap="none">
            <a:spAutoFit/>
          </a:bodyPr>
          <a:lstStyle/>
          <a:p>
            <a:r>
              <a:rPr lang="el-GR" sz="2200" b="1" dirty="0"/>
              <a:t>  </a:t>
            </a:r>
            <a:endParaRPr lang="en-US" sz="2200" b="1" dirty="0"/>
          </a:p>
        </p:txBody>
      </p:sp>
    </p:spTree>
    <p:extLst>
      <p:ext uri="{BB962C8B-B14F-4D97-AF65-F5344CB8AC3E}">
        <p14:creationId xmlns:p14="http://schemas.microsoft.com/office/powerpoint/2010/main" val="920615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27220" y="1"/>
            <a:ext cx="7764780" cy="556530"/>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0" y="1"/>
            <a:ext cx="8229599" cy="556529"/>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5580" y="41974"/>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(5)</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2686798" y="874707"/>
            <a:ext cx="9070898" cy="13696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Διάρκεια κινητικότητας σε ημέρες + 2 μέρες ταξιδιού (προαιρετικά) Χ Ημερήσιο ποσό ανά συμμετέχοντα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Οι επιλέξιμες χώρες υποδοχής χωρίζονται σε 3 κατηγορίες.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Μετά τη 15</a:t>
            </a:r>
            <a:r>
              <a:rPr kumimoji="0" lang="el-GR" sz="2000" b="0"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 μέρα ο οργανισμός λαμβάνει το 70% του ημερήσιου ποσού</a:t>
            </a:r>
            <a:r>
              <a:rPr kumimoji="0" lang="el-GR" sz="23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6" name="Group 35"/>
          <p:cNvGrpSpPr/>
          <p:nvPr/>
        </p:nvGrpSpPr>
        <p:grpSpPr>
          <a:xfrm>
            <a:off x="354673" y="717481"/>
            <a:ext cx="11534608" cy="1732066"/>
            <a:chOff x="359779" y="1560828"/>
            <a:chExt cx="11534608" cy="704852"/>
          </a:xfrm>
        </p:grpSpPr>
        <p:sp>
          <p:nvSpPr>
            <p:cNvPr id="37" name="Rectangle 36"/>
            <p:cNvSpPr/>
            <p:nvPr/>
          </p:nvSpPr>
          <p:spPr>
            <a:xfrm>
              <a:off x="359779" y="1560828"/>
              <a:ext cx="2200541" cy="704852"/>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ΕΞΟΔΑ</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ΑΤΟΜΙΚΗΣ ΥΠΟΣΤΗΡΙΞΗΣ / ΔΙΑΒΙΩΣΗΣ</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Connector 37"/>
            <p:cNvCxnSpPr/>
            <p:nvPr/>
          </p:nvCxnSpPr>
          <p:spPr>
            <a:xfrm>
              <a:off x="2331720" y="2261898"/>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566262"/>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28637" y="3142425"/>
            <a:ext cx="12163363" cy="1038596"/>
            <a:chOff x="359779" y="1391904"/>
            <a:chExt cx="11530903" cy="1038596"/>
          </a:xfrm>
        </p:grpSpPr>
        <p:sp>
          <p:nvSpPr>
            <p:cNvPr id="68" name="Rectangle 67"/>
            <p:cNvSpPr/>
            <p:nvPr/>
          </p:nvSpPr>
          <p:spPr>
            <a:xfrm>
              <a:off x="359779" y="1391904"/>
              <a:ext cx="5751878" cy="103859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white"/>
                  </a:solidFill>
                  <a:effectLst/>
                  <a:uLnTx/>
                  <a:uFillTx/>
                  <a:latin typeface="Calibri" panose="020F0502020204030204"/>
                  <a:ea typeface="+mn-ea"/>
                  <a:cs typeface="+mn-cs"/>
                </a:rPr>
                <a:t>ΟΜΑΔΑ 1: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mn-cs"/>
                </a:rPr>
                <a:t>Αυστρία, Βέλγιο, Γαλλία, Δανία, Φινλανδία, Γερμανία, Ισλανδία, Ιρλανδία, Ιταλία, Λιχτενστάιν, Λουξεμβούργο, Ολλανδία, Νορβηγία, Σουηδία </a:t>
              </a: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9" name="Straight Connector 68"/>
            <p:cNvCxnSpPr/>
            <p:nvPr/>
          </p:nvCxnSpPr>
          <p:spPr>
            <a:xfrm>
              <a:off x="2328014" y="241526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8015" y="1404604"/>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8239281" y="2368700"/>
            <a:ext cx="2316393" cy="8617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Ημερήσιο ποσό για εκπαιδευομένους</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VET&amp;ADU</a:t>
            </a:r>
            <a:endParaRPr kumimoji="0" lang="en-GB" sz="1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8" name="Rectangle 117"/>
          <p:cNvSpPr/>
          <p:nvPr/>
        </p:nvSpPr>
        <p:spPr>
          <a:xfrm>
            <a:off x="36616" y="4179996"/>
            <a:ext cx="12302760" cy="130065"/>
          </a:xfrm>
          <a:prstGeom prst="rect">
            <a:avLst/>
          </a:prstGeom>
          <a:solidFill>
            <a:srgbClr val="1C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1" name="Group 120"/>
          <p:cNvGrpSpPr/>
          <p:nvPr/>
        </p:nvGrpSpPr>
        <p:grpSpPr>
          <a:xfrm>
            <a:off x="28637" y="4299258"/>
            <a:ext cx="12139297" cy="1038596"/>
            <a:chOff x="359780" y="1391904"/>
            <a:chExt cx="11530902" cy="1038596"/>
          </a:xfrm>
        </p:grpSpPr>
        <p:sp>
          <p:nvSpPr>
            <p:cNvPr id="122" name="Rectangle 121"/>
            <p:cNvSpPr/>
            <p:nvPr/>
          </p:nvSpPr>
          <p:spPr>
            <a:xfrm>
              <a:off x="359780" y="1391904"/>
              <a:ext cx="5763281" cy="103859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white"/>
                  </a:solidFill>
                  <a:effectLst/>
                  <a:uLnTx/>
                  <a:uFillTx/>
                  <a:latin typeface="Calibri" panose="020F0502020204030204"/>
                  <a:ea typeface="+mn-ea"/>
                  <a:cs typeface="+mn-cs"/>
                </a:rPr>
                <a:t>ΟΜΑΔΑ 2: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mn-cs"/>
                </a:rPr>
                <a:t>Κύπρος, Τσεχία, Εσθονία, Ελλάδα, Λετονία, Μάλτα, Πορτογαλία, Σλοβακία, Σλοβενία, Ισπανία </a:t>
              </a: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3" name="Straight Connector 122"/>
            <p:cNvCxnSpPr/>
            <p:nvPr/>
          </p:nvCxnSpPr>
          <p:spPr>
            <a:xfrm>
              <a:off x="2328014" y="241526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28015" y="1397109"/>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25" name="Rectangle 124"/>
          <p:cNvSpPr/>
          <p:nvPr/>
        </p:nvSpPr>
        <p:spPr>
          <a:xfrm>
            <a:off x="36616" y="5307375"/>
            <a:ext cx="12383147" cy="240117"/>
          </a:xfrm>
          <a:prstGeom prst="rect">
            <a:avLst/>
          </a:prstGeom>
          <a:solidFill>
            <a:srgbClr val="1C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6" name="Group 125"/>
          <p:cNvGrpSpPr/>
          <p:nvPr/>
        </p:nvGrpSpPr>
        <p:grpSpPr>
          <a:xfrm>
            <a:off x="28637" y="5542287"/>
            <a:ext cx="12163363" cy="1099556"/>
            <a:chOff x="359780" y="1391904"/>
            <a:chExt cx="11553762" cy="1099556"/>
          </a:xfrm>
        </p:grpSpPr>
        <p:sp>
          <p:nvSpPr>
            <p:cNvPr id="127" name="Rectangle 126"/>
            <p:cNvSpPr/>
            <p:nvPr/>
          </p:nvSpPr>
          <p:spPr>
            <a:xfrm>
              <a:off x="359780" y="1391904"/>
              <a:ext cx="5763281" cy="109955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white"/>
                  </a:solidFill>
                  <a:effectLst/>
                  <a:uLnTx/>
                  <a:uFillTx/>
                  <a:latin typeface="Calibri" panose="020F0502020204030204"/>
                  <a:ea typeface="+mn-ea"/>
                  <a:cs typeface="+mn-cs"/>
                </a:rPr>
                <a:t>ΟΜΑΔΑ 3: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mn-cs"/>
                </a:rPr>
                <a:t>Βουλγαρία, Κροατία, Ουγγαρία, Λιθουανία, Πολωνία, Ρουμανία, Σερβία, Βόρεια Μακεδονία, Τουρκία </a:t>
              </a: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8" name="Straight Connector 127"/>
            <p:cNvCxnSpPr/>
            <p:nvPr/>
          </p:nvCxnSpPr>
          <p:spPr>
            <a:xfrm>
              <a:off x="2350875" y="247622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2328015" y="1397109"/>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31" name="Rectangle 130"/>
          <p:cNvSpPr/>
          <p:nvPr/>
        </p:nvSpPr>
        <p:spPr>
          <a:xfrm>
            <a:off x="5998202" y="2493837"/>
            <a:ext cx="250007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Ημερήσιο ποσό για προσωπικό / συνοδό</a:t>
            </a: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2" name="Rectangle 131"/>
          <p:cNvSpPr/>
          <p:nvPr/>
        </p:nvSpPr>
        <p:spPr>
          <a:xfrm>
            <a:off x="6467746" y="4621967"/>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169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3" name="Rectangle 132"/>
          <p:cNvSpPr/>
          <p:nvPr/>
        </p:nvSpPr>
        <p:spPr>
          <a:xfrm>
            <a:off x="8757276" y="3446279"/>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127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4" name="Rectangle 133"/>
          <p:cNvSpPr/>
          <p:nvPr/>
        </p:nvSpPr>
        <p:spPr>
          <a:xfrm>
            <a:off x="6467746" y="3480860"/>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191</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5" name="Rectangle 134"/>
          <p:cNvSpPr/>
          <p:nvPr/>
        </p:nvSpPr>
        <p:spPr>
          <a:xfrm>
            <a:off x="8757276" y="5814651"/>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93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6" name="Rectangle 135"/>
          <p:cNvSpPr/>
          <p:nvPr/>
        </p:nvSpPr>
        <p:spPr>
          <a:xfrm>
            <a:off x="8757276" y="4658442"/>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110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7" name="Rectangle 136"/>
          <p:cNvSpPr/>
          <p:nvPr/>
        </p:nvSpPr>
        <p:spPr>
          <a:xfrm>
            <a:off x="6467746" y="5826630"/>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148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80881C8F-1C7E-5474-6D44-09755A57297B}"/>
              </a:ext>
            </a:extLst>
          </p:cNvPr>
          <p:cNvSpPr/>
          <p:nvPr/>
        </p:nvSpPr>
        <p:spPr>
          <a:xfrm>
            <a:off x="10465330" y="2353627"/>
            <a:ext cx="1874046"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Ημερήσιο ποσό για μαθητές</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SCH</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3C228835-C7E7-E71A-DD7C-9066CAAC0058}"/>
              </a:ext>
            </a:extLst>
          </p:cNvPr>
          <p:cNvSpPr/>
          <p:nvPr/>
        </p:nvSpPr>
        <p:spPr>
          <a:xfrm>
            <a:off x="10679387" y="3398787"/>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85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6DED3622-9C1E-61E3-581E-702483A65E26}"/>
              </a:ext>
            </a:extLst>
          </p:cNvPr>
          <p:cNvSpPr/>
          <p:nvPr/>
        </p:nvSpPr>
        <p:spPr>
          <a:xfrm>
            <a:off x="10679387" y="4626442"/>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74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E0BCD084-8AC5-82B9-03CE-9E29C8C171CE}"/>
              </a:ext>
            </a:extLst>
          </p:cNvPr>
          <p:cNvSpPr/>
          <p:nvPr/>
        </p:nvSpPr>
        <p:spPr>
          <a:xfrm>
            <a:off x="10679387" y="5909878"/>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64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1719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84941"/>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0" y="1"/>
            <a:ext cx="8321040" cy="58494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(6)</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 name="Group 4"/>
          <p:cNvGrpSpPr/>
          <p:nvPr/>
        </p:nvGrpSpPr>
        <p:grpSpPr>
          <a:xfrm>
            <a:off x="108571" y="2798305"/>
            <a:ext cx="11534608" cy="1057262"/>
            <a:chOff x="359779" y="2810695"/>
            <a:chExt cx="11534608" cy="1057262"/>
          </a:xfrm>
        </p:grpSpPr>
        <p:sp>
          <p:nvSpPr>
            <p:cNvPr id="51" name="Rectangle 50"/>
            <p:cNvSpPr/>
            <p:nvPr/>
          </p:nvSpPr>
          <p:spPr>
            <a:xfrm>
              <a:off x="359779" y="2810695"/>
              <a:ext cx="5122089" cy="1057262"/>
            </a:xfrm>
            <a:prstGeom prst="rect">
              <a:avLst/>
            </a:prstGeom>
            <a:solidFill>
              <a:srgbClr val="3CA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ΔΙΔΑΚΤΡΑ ΣΕΜΙΝΑΡΙΩΝ</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2" name="Straight Connector 51"/>
            <p:cNvCxnSpPr/>
            <p:nvPr/>
          </p:nvCxnSpPr>
          <p:spPr>
            <a:xfrm>
              <a:off x="2331720" y="3853717"/>
              <a:ext cx="9562667" cy="0"/>
            </a:xfrm>
            <a:prstGeom prst="line">
              <a:avLst/>
            </a:prstGeom>
            <a:ln w="25400">
              <a:solidFill>
                <a:srgbClr val="3CA9CE"/>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31720" y="2822395"/>
              <a:ext cx="9562667" cy="0"/>
            </a:xfrm>
            <a:prstGeom prst="line">
              <a:avLst/>
            </a:prstGeom>
            <a:ln w="25400">
              <a:solidFill>
                <a:srgbClr val="3CA9CE"/>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5327077" y="2816273"/>
            <a:ext cx="637204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εκπαιδεύσεις και προγράμματα κατάρτισης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80 ΕΥΡΩ ημερησίως ανά συμμετέχοντα</a:t>
            </a:r>
          </a:p>
        </p:txBody>
      </p:sp>
      <p:grpSp>
        <p:nvGrpSpPr>
          <p:cNvPr id="3" name="Group 2"/>
          <p:cNvGrpSpPr/>
          <p:nvPr/>
        </p:nvGrpSpPr>
        <p:grpSpPr>
          <a:xfrm>
            <a:off x="108571" y="3997179"/>
            <a:ext cx="11562288" cy="1152887"/>
            <a:chOff x="332098" y="4016148"/>
            <a:chExt cx="11562288" cy="1152887"/>
          </a:xfrm>
        </p:grpSpPr>
        <p:sp>
          <p:nvSpPr>
            <p:cNvPr id="59" name="Rectangle 58"/>
            <p:cNvSpPr/>
            <p:nvPr/>
          </p:nvSpPr>
          <p:spPr>
            <a:xfrm>
              <a:off x="332098" y="4016148"/>
              <a:ext cx="5122089" cy="115288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ΠΡΟΠΑΡΑΣΚΕΥΑΣΤΙΚΕΣ ΕΠΙΣΚΕΨΕΙΣ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0" name="Straight Connector 59"/>
            <p:cNvCxnSpPr/>
            <p:nvPr/>
          </p:nvCxnSpPr>
          <p:spPr>
            <a:xfrm>
              <a:off x="2331719" y="5153921"/>
              <a:ext cx="9562667"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04039" y="4022415"/>
              <a:ext cx="9562667"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62" name="Rectangle 61"/>
          <p:cNvSpPr/>
          <p:nvPr/>
        </p:nvSpPr>
        <p:spPr>
          <a:xfrm>
            <a:off x="5360023" y="4090973"/>
            <a:ext cx="5922034"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Ταξιδιωτικά έξοδα και έξοδα διαβίωσης για όλη τη διάρκεια της επίσκεψης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680 ΕΥΡΩ ανά συμμετέχοντα</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7915" y="5757597"/>
            <a:ext cx="800068" cy="685416"/>
          </a:xfrm>
          <a:prstGeom prst="rect">
            <a:avLst/>
          </a:prstGeom>
        </p:spPr>
      </p:pic>
      <p:grpSp>
        <p:nvGrpSpPr>
          <p:cNvPr id="6" name="Group 5"/>
          <p:cNvGrpSpPr/>
          <p:nvPr/>
        </p:nvGrpSpPr>
        <p:grpSpPr>
          <a:xfrm>
            <a:off x="108571" y="958856"/>
            <a:ext cx="11785815" cy="1665541"/>
            <a:chOff x="108571" y="958856"/>
            <a:chExt cx="11785815" cy="1665541"/>
          </a:xfrm>
        </p:grpSpPr>
        <p:sp>
          <p:nvSpPr>
            <p:cNvPr id="24" name="Rectangle 23"/>
            <p:cNvSpPr/>
            <p:nvPr/>
          </p:nvSpPr>
          <p:spPr>
            <a:xfrm>
              <a:off x="108571" y="958856"/>
              <a:ext cx="5122089" cy="1665541"/>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ΓΛΩΣΣΙΚΗ ΥΠΟΣΤΗΡΙΞΗ</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p:nvCxnSpPr>
          <p:spPr>
            <a:xfrm>
              <a:off x="2304039" y="2611068"/>
              <a:ext cx="9562667" cy="0"/>
            </a:xfrm>
            <a:prstGeom prst="line">
              <a:avLst/>
            </a:prstGeom>
            <a:ln w="25400">
              <a:solidFill>
                <a:srgbClr val="70AD4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31719" y="968768"/>
              <a:ext cx="9562667" cy="0"/>
            </a:xfrm>
            <a:prstGeom prst="line">
              <a:avLst/>
            </a:prstGeom>
            <a:ln w="25400">
              <a:solidFill>
                <a:srgbClr val="70AD47"/>
              </a:solidFill>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5327077" y="980676"/>
            <a:ext cx="4931215"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εκμάθηση γλώσσας για κινητικότητες προσωπικού σε σκιώδη εργασία, σε άσκηση καθηκόντων διδασκαλίας ή μαθητών σε βραχύχρονη ή μακροχρόνια κινητικότητα και μόνο εάν η γλώσσα ή το απαιτούμενο επίπεδο της δεν υπάρχουν στο OLS ή εάν ο συμμετέχοντας είναι με λιγότερες ευκαιρίες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150 ΕΥΡΩ ανά συμμετέχοντα </a:t>
            </a:r>
          </a:p>
        </p:txBody>
      </p:sp>
      <p:grpSp>
        <p:nvGrpSpPr>
          <p:cNvPr id="4" name="Group 3"/>
          <p:cNvGrpSpPr/>
          <p:nvPr/>
        </p:nvGrpSpPr>
        <p:grpSpPr>
          <a:xfrm>
            <a:off x="108571" y="5297085"/>
            <a:ext cx="11785816" cy="1298078"/>
            <a:chOff x="108571" y="5297085"/>
            <a:chExt cx="11785816" cy="1298078"/>
          </a:xfrm>
        </p:grpSpPr>
        <p:sp>
          <p:nvSpPr>
            <p:cNvPr id="28" name="Rectangle 27"/>
            <p:cNvSpPr/>
            <p:nvPr/>
          </p:nvSpPr>
          <p:spPr>
            <a:xfrm>
              <a:off x="108571" y="5305516"/>
              <a:ext cx="5122089" cy="1289647"/>
            </a:xfrm>
            <a:prstGeom prst="rect">
              <a:avLst/>
            </a:prstGeom>
            <a:solidFill>
              <a:srgbClr val="1A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ΣΤΗΡΙΞΗ ΟΡΓΑΝΙΣΜΟΥ ΓΙΑ ΣΥΜΜΕΤΕΧΟΝΤΕΣ ΜΕ ΛΙΓΟΤΕΡΕΣ ΕΥΚΑΙΡΙΕΣ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9" name="Straight Connector 28"/>
            <p:cNvCxnSpPr/>
            <p:nvPr/>
          </p:nvCxnSpPr>
          <p:spPr>
            <a:xfrm>
              <a:off x="2331720" y="6570429"/>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31719" y="5297085"/>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5360023" y="5412914"/>
            <a:ext cx="521556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125 ΕΥΡΩ ανά συμμετέχοντα </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που ανήκει στην κατηγορία ατόμων με λιγότερες ευκαιρίες (προσωπικό και εκπαιδευόμενοι/ μαθητές)</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B866A07C-DFA3-5362-D2D2-5DC979D3ED1B}"/>
              </a:ext>
            </a:extLst>
          </p:cNvPr>
          <p:cNvSpPr/>
          <p:nvPr/>
        </p:nvSpPr>
        <p:spPr>
          <a:xfrm>
            <a:off x="10258292" y="1055539"/>
            <a:ext cx="1859245" cy="1378379"/>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mn-cs"/>
              </a:rPr>
              <a:t>+150 ΕΥΡΩ </a:t>
            </a: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ανά συμμετέχοντα σε μακρόχρονη κινητικότητα</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466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11980" y="0"/>
            <a:ext cx="7780020" cy="557195"/>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2686" y="1"/>
            <a:ext cx="8226914" cy="557194"/>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7460" y="64752"/>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(7)</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369876" y="1737896"/>
            <a:ext cx="11534608" cy="1635493"/>
            <a:chOff x="369876" y="1737896"/>
            <a:chExt cx="11534608" cy="1973903"/>
          </a:xfrm>
        </p:grpSpPr>
        <p:sp>
          <p:nvSpPr>
            <p:cNvPr id="37" name="Rectangle 36"/>
            <p:cNvSpPr/>
            <p:nvPr/>
          </p:nvSpPr>
          <p:spPr>
            <a:xfrm>
              <a:off x="369876" y="1737896"/>
              <a:ext cx="5122089" cy="1973903"/>
            </a:xfrm>
            <a:prstGeom prst="rect">
              <a:avLst/>
            </a:prstGeom>
            <a:solidFill>
              <a:srgbClr val="1A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ΣΤΗΡΙΞΗ ΣΥΜΜΕΤΕΧΟΝΤΩΝ ΜΕ ΛΙΓΟΤΕΡΕΣ ΕΥΚΑΙΡΙΕΣ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Connector 37"/>
            <p:cNvCxnSpPr/>
            <p:nvPr/>
          </p:nvCxnSpPr>
          <p:spPr>
            <a:xfrm>
              <a:off x="2341817" y="3701252"/>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752427"/>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a:xfrm>
            <a:off x="5580546" y="1891219"/>
            <a:ext cx="6225259" cy="1323439"/>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100% </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κάλυψη των επιπλέον εξόδων για τον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συμμετέχοντα με λιγότερες ευκαιρίες</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και τον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συνοδό</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του, που δεν καλύπτονται από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ταξιδιωτικά</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ή/και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έξοδα</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διαβίωσης</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4" name="Group 3"/>
          <p:cNvGrpSpPr/>
          <p:nvPr/>
        </p:nvGrpSpPr>
        <p:grpSpPr>
          <a:xfrm>
            <a:off x="351742" y="4089682"/>
            <a:ext cx="11586366" cy="2167683"/>
            <a:chOff x="369876" y="4250623"/>
            <a:chExt cx="11552192" cy="1598390"/>
          </a:xfrm>
        </p:grpSpPr>
        <p:sp>
          <p:nvSpPr>
            <p:cNvPr id="51" name="Rectangle 50"/>
            <p:cNvSpPr/>
            <p:nvPr/>
          </p:nvSpPr>
          <p:spPr>
            <a:xfrm>
              <a:off x="369876" y="4250623"/>
              <a:ext cx="5122089" cy="1598390"/>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ΕΚΤΑΚΤΕΣ ΔΑΠΑΝΕΣ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2" name="Straight Connector 51"/>
            <p:cNvCxnSpPr/>
            <p:nvPr/>
          </p:nvCxnSpPr>
          <p:spPr>
            <a:xfrm>
              <a:off x="2359400" y="5837773"/>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59401" y="4255046"/>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5613501" y="4089682"/>
            <a:ext cx="6578499"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80% των πραγματικών εξόδων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ακριβά ταξίδια</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το προσωπικό, εκπαιδευομένους και συνοδούς), όταν η </a:t>
            </a:r>
            <a:r>
              <a:rPr kumimoji="0" lang="el-GR"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μοναδιαία</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χρηματοδότηση για ταξιδιωτικά έξοδα, δεν καλύπτει τουλάχιστον το 70% του πραγματικού κόστους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100% των πραγματικών εξόδων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θεωρήσεις εισόδου, άδεια διαμονής, εμβολιασμούς </a:t>
            </a:r>
          </a:p>
        </p:txBody>
      </p:sp>
      <p:sp>
        <p:nvSpPr>
          <p:cNvPr id="24" name="Rectangle 23"/>
          <p:cNvSpPr/>
          <p:nvPr/>
        </p:nvSpPr>
        <p:spPr>
          <a:xfrm>
            <a:off x="450445" y="941986"/>
            <a:ext cx="10724236"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ΒΑΣΕΙ ΠΡΑΓΜΑΤΙΚΩΝ ΕΞΟΔΩΝ, βάσει αποδείξεων:</a:t>
            </a:r>
            <a:endParaRPr kumimoji="0" lang="en-GB"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Arrow: Curved Right 5">
            <a:extLst>
              <a:ext uri="{FF2B5EF4-FFF2-40B4-BE49-F238E27FC236}">
                <a16:creationId xmlns:a16="http://schemas.microsoft.com/office/drawing/2014/main" id="{F07CDA26-5EE3-FE8C-7F7A-1B4DEFA14038}"/>
              </a:ext>
            </a:extLst>
          </p:cNvPr>
          <p:cNvSpPr/>
          <p:nvPr/>
        </p:nvSpPr>
        <p:spPr>
          <a:xfrm>
            <a:off x="4793064" y="2592475"/>
            <a:ext cx="592852" cy="1096420"/>
          </a:xfrm>
          <a:prstGeom prst="curved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17DC1967-4A2B-B607-2EE6-4024595C6E5A}"/>
              </a:ext>
            </a:extLst>
          </p:cNvPr>
          <p:cNvSpPr/>
          <p:nvPr/>
        </p:nvSpPr>
        <p:spPr>
          <a:xfrm>
            <a:off x="5488983" y="3429000"/>
            <a:ext cx="6449124" cy="557194"/>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l-GR" b="1" i="0" u="none" strike="noStrike" dirty="0">
                <a:effectLst/>
                <a:hlinkClick r:id="rId3"/>
              </a:rPr>
              <a:t>Στρατηγική του ΙΔΕΠ Διά Βίου Μάθησης για την ένταξη και την πολυμορφία στο πλαίσιο του Erasmus+</a:t>
            </a:r>
            <a:endParaRPr lang="en-US" b="1" dirty="0"/>
          </a:p>
        </p:txBody>
      </p:sp>
    </p:spTree>
    <p:extLst>
      <p:ext uri="{BB962C8B-B14F-4D97-AF65-F5344CB8AC3E}">
        <p14:creationId xmlns:p14="http://schemas.microsoft.com/office/powerpoint/2010/main" val="504535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11" name="TextBox 10"/>
          <p:cNvSpPr txBox="1"/>
          <p:nvPr/>
        </p:nvSpPr>
        <p:spPr>
          <a:xfrm>
            <a:off x="444393" y="14767"/>
            <a:ext cx="4176143"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ΓΛΩΣΣΙΚΗ ΥΠΟΣΤΗΡΙΞΗ - </a:t>
            </a:r>
            <a:r>
              <a:rPr kumimoji="0" lang="en-US" sz="2600" b="1" i="0" u="none" strike="noStrike" kern="1200" cap="none" spc="0" normalizeH="0" baseline="0" noProof="0" dirty="0">
                <a:ln>
                  <a:noFill/>
                </a:ln>
                <a:solidFill>
                  <a:prstClr val="white"/>
                </a:solidFill>
                <a:effectLst/>
                <a:uLnTx/>
                <a:uFillTx/>
                <a:latin typeface="Calibri" panose="020F0502020204030204"/>
                <a:ea typeface="+mn-ea"/>
                <a:cs typeface="+mn-cs"/>
              </a:rPr>
              <a:t>OLS</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p:cNvSpPr txBox="1"/>
          <p:nvPr/>
        </p:nvSpPr>
        <p:spPr>
          <a:xfrm>
            <a:off x="534832" y="734421"/>
            <a:ext cx="9884857" cy="388106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Αποτελεί εργαλείο του Προγράμματος για την εκμάθηση γλωσσών. </a:t>
            </a:r>
            <a:endPar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Η πρόσβαση γίνεται μέσω του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hlinkClick r:id="rId4"/>
              </a:rPr>
              <a:t>Ε</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hlinkClick r:id="rId4"/>
              </a:rPr>
              <a:t>U Academy</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A</a:t>
            </a:r>
            <a:r>
              <a:rPr kumimoji="0" lang="el-GR" sz="20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παιτείται</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EU Login Account</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Αξιολόγηση πριν την έναρξη του </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course</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στην γλώσσα που θα πραγματοποιηθεί η εκπαίδευση</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hlinkClick r:id="rId5"/>
              </a:rPr>
              <a:t>Helpdesk</a:t>
            </a: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1" indent="-285750" algn="l" defTabSz="1061355" rtl="0" eaLnBrk="1" fontAlgn="auto" latinLnBrk="0" hangingPunct="1">
              <a:lnSpc>
                <a:spcPct val="90000"/>
              </a:lnSpc>
              <a:spcBef>
                <a:spcPct val="0"/>
              </a:spcBef>
              <a:spcAft>
                <a:spcPct val="150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F497D">
                  <a:lumMod val="7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3F85DD75-A2A2-40C8-8B1B-0A12CECED52C}"/>
              </a:ext>
            </a:extLst>
          </p:cNvPr>
          <p:cNvPicPr>
            <a:picLocks noChangeAspect="1"/>
          </p:cNvPicPr>
          <p:nvPr/>
        </p:nvPicPr>
        <p:blipFill rotWithShape="1">
          <a:blip r:embed="rId6"/>
          <a:srcRect l="1411" t="2763" r="1908"/>
          <a:stretch/>
        </p:blipFill>
        <p:spPr>
          <a:xfrm>
            <a:off x="3045279" y="3412670"/>
            <a:ext cx="6253842" cy="3214271"/>
          </a:xfrm>
          <a:prstGeom prst="rect">
            <a:avLst/>
          </a:prstGeom>
        </p:spPr>
      </p:pic>
    </p:spTree>
    <p:extLst>
      <p:ext uri="{BB962C8B-B14F-4D97-AF65-F5344CB8AC3E}">
        <p14:creationId xmlns:p14="http://schemas.microsoft.com/office/powerpoint/2010/main" val="3306117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3. ΔΙΑΧΕΙΡΙΣΗ ΣΧΕΔΙΩΝ</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710696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401892" y="94902"/>
            <a:ext cx="1223251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ΣΗΜΑΝΤΙΚΑ ΟΡΟΣΗΜΑ ΓΙΑ ΤΗ ΣΥΜΦΩΝΙΑ ΕΠΙΧΟΡΗΓΗΣΗΣ</a:t>
            </a:r>
            <a:endParaRPr kumimoji="0" lang="el-GR" sz="2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reeform 4"/>
          <p:cNvSpPr/>
          <p:nvPr/>
        </p:nvSpPr>
        <p:spPr>
          <a:xfrm>
            <a:off x="514218" y="4629228"/>
            <a:ext cx="1945258"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1. Υπογραφή της Συμφωνίας</a:t>
            </a: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(σε ισχύ με την υπογραφή του ΙΔΕΠ)</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6" name="Isosceles Triangle 5"/>
          <p:cNvSpPr/>
          <p:nvPr/>
        </p:nvSpPr>
        <p:spPr>
          <a:xfrm>
            <a:off x="2414704" y="3862670"/>
            <a:ext cx="367029" cy="367029"/>
          </a:xfrm>
          <a:prstGeom prst="triangle">
            <a:avLst>
              <a:gd name="adj" fmla="val 100000"/>
            </a:avLst>
          </a:prstGeom>
          <a:solidFill>
            <a:srgbClr val="4472C4"/>
          </a:solidFill>
          <a:ln>
            <a:solidFill>
              <a:srgbClr val="4472C4"/>
            </a:solidFill>
          </a:ln>
        </p:spPr>
        <p:style>
          <a:lnRef idx="2">
            <a:schemeClr val="accent5">
              <a:hueOff val="-919168"/>
              <a:satOff val="-1278"/>
              <a:lumOff val="-490"/>
              <a:alphaOff val="0"/>
            </a:schemeClr>
          </a:lnRef>
          <a:fillRef idx="1">
            <a:schemeClr val="accent5">
              <a:hueOff val="-919168"/>
              <a:satOff val="-1278"/>
              <a:lumOff val="-490"/>
              <a:alphaOff val="0"/>
            </a:schemeClr>
          </a:fillRef>
          <a:effectRef idx="0">
            <a:schemeClr val="accent5">
              <a:hueOff val="-919168"/>
              <a:satOff val="-1278"/>
              <a:lumOff val="-49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L-Shape 6"/>
          <p:cNvSpPr/>
          <p:nvPr/>
        </p:nvSpPr>
        <p:spPr>
          <a:xfrm rot="5400000">
            <a:off x="3448531" y="3303088"/>
            <a:ext cx="1294898" cy="2154681"/>
          </a:xfrm>
          <a:prstGeom prst="corner">
            <a:avLst>
              <a:gd name="adj1" fmla="val 16120"/>
              <a:gd name="adj2" fmla="val 16110"/>
            </a:avLst>
          </a:prstGeom>
        </p:spPr>
        <p:style>
          <a:lnRef idx="2">
            <a:schemeClr val="accent5">
              <a:hueOff val="-1838336"/>
              <a:satOff val="-2557"/>
              <a:lumOff val="-981"/>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7"/>
          <p:cNvSpPr/>
          <p:nvPr/>
        </p:nvSpPr>
        <p:spPr>
          <a:xfrm>
            <a:off x="3346877" y="3917632"/>
            <a:ext cx="1945258"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 Πρώτη προκαταβολή </a:t>
            </a: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80% </a:t>
            </a: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ή 40% της συνολικής επιχορήγησης, εντός 30 ημερών από την υπογραφή της Συμφωνίας</a:t>
            </a: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p>
        </p:txBody>
      </p:sp>
      <p:sp>
        <p:nvSpPr>
          <p:cNvPr id="9" name="Isosceles Triangle 8"/>
          <p:cNvSpPr/>
          <p:nvPr/>
        </p:nvSpPr>
        <p:spPr>
          <a:xfrm>
            <a:off x="4989806" y="3213550"/>
            <a:ext cx="367029" cy="367029"/>
          </a:xfrm>
          <a:prstGeom prst="triangle">
            <a:avLst>
              <a:gd name="adj" fmla="val 100000"/>
            </a:avLst>
          </a:prstGeom>
        </p:spPr>
        <p:style>
          <a:lnRef idx="2">
            <a:schemeClr val="accent5">
              <a:hueOff val="-2757504"/>
              <a:satOff val="-3835"/>
              <a:lumOff val="-1471"/>
              <a:alphaOff val="0"/>
            </a:schemeClr>
          </a:lnRef>
          <a:fillRef idx="1">
            <a:schemeClr val="accent5">
              <a:hueOff val="-2757504"/>
              <a:satOff val="-3835"/>
              <a:lumOff val="-1471"/>
              <a:alphaOff val="0"/>
            </a:schemeClr>
          </a:fillRef>
          <a:effectRef idx="0">
            <a:schemeClr val="accent5">
              <a:hueOff val="-2757504"/>
              <a:satOff val="-3835"/>
              <a:lumOff val="-1471"/>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L-Shape 23"/>
          <p:cNvSpPr/>
          <p:nvPr/>
        </p:nvSpPr>
        <p:spPr>
          <a:xfrm rot="5400000">
            <a:off x="7811299" y="2349646"/>
            <a:ext cx="1318089" cy="1707959"/>
          </a:xfrm>
          <a:prstGeom prst="corner">
            <a:avLst>
              <a:gd name="adj1" fmla="val 16120"/>
              <a:gd name="adj2" fmla="val 16110"/>
            </a:avLst>
          </a:prstGeom>
        </p:spPr>
        <p:style>
          <a:lnRef idx="2">
            <a:schemeClr val="accent5">
              <a:hueOff val="-5515009"/>
              <a:satOff val="-7671"/>
              <a:lumOff val="-2942"/>
              <a:alphaOff val="0"/>
            </a:schemeClr>
          </a:lnRef>
          <a:fillRef idx="1">
            <a:schemeClr val="accent5">
              <a:hueOff val="-5515009"/>
              <a:satOff val="-7671"/>
              <a:lumOff val="-2942"/>
              <a:alphaOff val="0"/>
            </a:schemeClr>
          </a:fillRef>
          <a:effectRef idx="0">
            <a:schemeClr val="accent5">
              <a:hueOff val="-5515009"/>
              <a:satOff val="-7671"/>
              <a:lumOff val="-294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25"/>
          <p:cNvSpPr/>
          <p:nvPr/>
        </p:nvSpPr>
        <p:spPr>
          <a:xfrm>
            <a:off x="7907130" y="2795323"/>
            <a:ext cx="1417193" cy="1723088"/>
          </a:xfrm>
          <a:custGeom>
            <a:avLst/>
            <a:gdLst>
              <a:gd name="connsiteX0" fmla="*/ 0 w 1945258"/>
              <a:gd name="connsiteY0" fmla="*/ 0 h 1723088"/>
              <a:gd name="connsiteX1" fmla="*/ 1945258 w 1945258"/>
              <a:gd name="connsiteY1" fmla="*/ 0 h 1723088"/>
              <a:gd name="connsiteX2" fmla="*/ 1945258 w 1945258"/>
              <a:gd name="connsiteY2" fmla="*/ 1723088 h 1723088"/>
              <a:gd name="connsiteX3" fmla="*/ 0 w 1945258"/>
              <a:gd name="connsiteY3" fmla="*/ 1723088 h 1723088"/>
              <a:gd name="connsiteX4" fmla="*/ 0 w 1945258"/>
              <a:gd name="connsiteY4" fmla="*/ 0 h 172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23088">
                <a:moveTo>
                  <a:pt x="0" y="0"/>
                </a:moveTo>
                <a:lnTo>
                  <a:pt x="1945258" y="0"/>
                </a:lnTo>
                <a:lnTo>
                  <a:pt x="1945258" y="1723088"/>
                </a:lnTo>
                <a:lnTo>
                  <a:pt x="0" y="17230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4. Υποβολή Τελικής Έκθεσης</a:t>
            </a: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Εντός 60 ημερών από την ημερομηνία λήξης του σχεδίου</a:t>
            </a:r>
            <a:endPar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28" name="Isosceles Triangle 27"/>
          <p:cNvSpPr/>
          <p:nvPr/>
        </p:nvSpPr>
        <p:spPr>
          <a:xfrm>
            <a:off x="9082029" y="2009370"/>
            <a:ext cx="367029" cy="367029"/>
          </a:xfrm>
          <a:prstGeom prst="triangle">
            <a:avLst>
              <a:gd name="adj" fmla="val 100000"/>
            </a:avLst>
          </a:prstGeom>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L-Shape 28"/>
          <p:cNvSpPr/>
          <p:nvPr/>
        </p:nvSpPr>
        <p:spPr>
          <a:xfrm rot="5400000">
            <a:off x="9841858" y="1283360"/>
            <a:ext cx="1402476" cy="1793325"/>
          </a:xfrm>
          <a:prstGeom prst="corner">
            <a:avLst>
              <a:gd name="adj1" fmla="val 16120"/>
              <a:gd name="adj2" fmla="val 16110"/>
            </a:avLst>
          </a:prstGeom>
        </p:spPr>
        <p:style>
          <a:lnRef idx="2">
            <a:schemeClr val="accent5">
              <a:hueOff val="-7353344"/>
              <a:satOff val="-10228"/>
              <a:lumOff val="-3922"/>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29"/>
          <p:cNvSpPr/>
          <p:nvPr/>
        </p:nvSpPr>
        <p:spPr>
          <a:xfrm>
            <a:off x="9863835" y="1774382"/>
            <a:ext cx="1757024" cy="2040856"/>
          </a:xfrm>
          <a:custGeom>
            <a:avLst/>
            <a:gdLst>
              <a:gd name="connsiteX0" fmla="*/ 0 w 1990738"/>
              <a:gd name="connsiteY0" fmla="*/ 0 h 2040856"/>
              <a:gd name="connsiteX1" fmla="*/ 1990738 w 1990738"/>
              <a:gd name="connsiteY1" fmla="*/ 0 h 2040856"/>
              <a:gd name="connsiteX2" fmla="*/ 1990738 w 1990738"/>
              <a:gd name="connsiteY2" fmla="*/ 2040856 h 2040856"/>
              <a:gd name="connsiteX3" fmla="*/ 0 w 1990738"/>
              <a:gd name="connsiteY3" fmla="*/ 2040856 h 2040856"/>
              <a:gd name="connsiteX4" fmla="*/ 0 w 1990738"/>
              <a:gd name="connsiteY4" fmla="*/ 0 h 204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38" h="2040856">
                <a:moveTo>
                  <a:pt x="0" y="0"/>
                </a:moveTo>
                <a:lnTo>
                  <a:pt x="1990738" y="0"/>
                </a:lnTo>
                <a:lnTo>
                  <a:pt x="1990738" y="2040856"/>
                </a:lnTo>
                <a:lnTo>
                  <a:pt x="0" y="20408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5. Τελική Πληρωμή </a:t>
            </a: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Εντός 60 ημερών από την παραλαβή της Τελικής Έκθεσης</a:t>
            </a: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endPar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el-GR" sz="16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6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Σημείωση</a:t>
            </a:r>
            <a:r>
              <a:rPr kumimoji="0" lang="en-US" sz="16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r>
              <a:rPr kumimoji="0" lang="el-GR" sz="16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ο οργανισμός ενδέχεται να μην  λάβει το 20%. </a:t>
            </a:r>
            <a:endParaRPr kumimoji="0" lang="en-US" sz="16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31" name="Isosceles Triangle 30"/>
          <p:cNvSpPr/>
          <p:nvPr/>
        </p:nvSpPr>
        <p:spPr>
          <a:xfrm>
            <a:off x="11268248" y="934826"/>
            <a:ext cx="367029" cy="367029"/>
          </a:xfrm>
          <a:prstGeom prst="triangle">
            <a:avLst>
              <a:gd name="adj" fmla="val 100000"/>
            </a:avLst>
          </a:prstGeom>
          <a:solidFill>
            <a:srgbClr val="70AD47"/>
          </a:solidFill>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p:nvPr/>
        </p:nvSpPr>
        <p:spPr>
          <a:xfrm>
            <a:off x="679337" y="2659559"/>
            <a:ext cx="1212191"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ΕΝΑΡΞΗ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ΣΧΕΔΙΟΥ</a:t>
            </a:r>
            <a:endPar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Rectangle 36"/>
          <p:cNvSpPr/>
          <p:nvPr/>
        </p:nvSpPr>
        <p:spPr>
          <a:xfrm>
            <a:off x="8470343" y="1030467"/>
            <a:ext cx="1176091"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ΛΗΞΗ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ΣΧΕΔΙΟΥ</a:t>
            </a:r>
            <a:endPar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4640" y="1738978"/>
            <a:ext cx="780713" cy="780713"/>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72" y="3302422"/>
            <a:ext cx="780713" cy="780713"/>
          </a:xfrm>
          <a:prstGeom prst="rect">
            <a:avLst/>
          </a:prstGeom>
        </p:spPr>
      </p:pic>
      <p:sp>
        <p:nvSpPr>
          <p:cNvPr id="33" name="L-Shape 32"/>
          <p:cNvSpPr/>
          <p:nvPr/>
        </p:nvSpPr>
        <p:spPr>
          <a:xfrm rot="5400000">
            <a:off x="637984" y="3893872"/>
            <a:ext cx="1294898" cy="2154681"/>
          </a:xfrm>
          <a:prstGeom prst="corner">
            <a:avLst>
              <a:gd name="adj1" fmla="val 16120"/>
              <a:gd name="adj2" fmla="val 16110"/>
            </a:avLst>
          </a:prstGeom>
          <a:solidFill>
            <a:srgbClr val="4472C4"/>
          </a:solidFill>
          <a:ln>
            <a:solidFill>
              <a:srgbClr val="4472C4"/>
            </a:solidFill>
          </a:ln>
        </p:spPr>
        <p:style>
          <a:lnRef idx="2">
            <a:schemeClr val="accent5">
              <a:hueOff val="-1838336"/>
              <a:satOff val="-2557"/>
              <a:lumOff val="-981"/>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L-Shape 3">
            <a:extLst>
              <a:ext uri="{FF2B5EF4-FFF2-40B4-BE49-F238E27FC236}">
                <a16:creationId xmlns:a16="http://schemas.microsoft.com/office/drawing/2014/main" id="{85C334D3-B07B-D838-EB80-D2D4AE9805D5}"/>
              </a:ext>
            </a:extLst>
          </p:cNvPr>
          <p:cNvSpPr/>
          <p:nvPr/>
        </p:nvSpPr>
        <p:spPr>
          <a:xfrm rot="5400000">
            <a:off x="5743669" y="2801549"/>
            <a:ext cx="1318089" cy="1803550"/>
          </a:xfrm>
          <a:prstGeom prst="corner">
            <a:avLst>
              <a:gd name="adj1" fmla="val 16120"/>
              <a:gd name="adj2" fmla="val 16110"/>
            </a:avLst>
          </a:prstGeom>
          <a:solidFill>
            <a:schemeClr val="accent2">
              <a:lumMod val="75000"/>
            </a:schemeClr>
          </a:solidFill>
          <a:ln>
            <a:solidFill>
              <a:schemeClr val="accent2"/>
            </a:solidFill>
          </a:ln>
        </p:spPr>
        <p:style>
          <a:lnRef idx="2">
            <a:schemeClr val="accent5">
              <a:hueOff val="-5515009"/>
              <a:satOff val="-7671"/>
              <a:lumOff val="-2942"/>
              <a:alphaOff val="0"/>
            </a:schemeClr>
          </a:lnRef>
          <a:fillRef idx="1">
            <a:schemeClr val="accent5">
              <a:hueOff val="-5515009"/>
              <a:satOff val="-7671"/>
              <a:lumOff val="-2942"/>
              <a:alphaOff val="0"/>
            </a:schemeClr>
          </a:fillRef>
          <a:effectRef idx="0">
            <a:schemeClr val="accent5">
              <a:hueOff val="-5515009"/>
              <a:satOff val="-7671"/>
              <a:lumOff val="-294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sosceles Triangle 9">
            <a:extLst>
              <a:ext uri="{FF2B5EF4-FFF2-40B4-BE49-F238E27FC236}">
                <a16:creationId xmlns:a16="http://schemas.microsoft.com/office/drawing/2014/main" id="{AE04691B-4E29-8B2F-B080-416EB4A2B352}"/>
              </a:ext>
            </a:extLst>
          </p:cNvPr>
          <p:cNvSpPr/>
          <p:nvPr/>
        </p:nvSpPr>
        <p:spPr>
          <a:xfrm>
            <a:off x="6908099" y="2514231"/>
            <a:ext cx="367029" cy="367029"/>
          </a:xfrm>
          <a:prstGeom prst="triangle">
            <a:avLst>
              <a:gd name="adj" fmla="val 100000"/>
            </a:avLst>
          </a:prstGeom>
          <a:solidFill>
            <a:schemeClr val="accent2">
              <a:lumMod val="75000"/>
            </a:schemeClr>
          </a:solidFill>
          <a:ln>
            <a:solidFill>
              <a:schemeClr val="accent2"/>
            </a:solidFill>
          </a:ln>
        </p:spPr>
        <p:style>
          <a:lnRef idx="2">
            <a:schemeClr val="accent5">
              <a:hueOff val="-2757504"/>
              <a:satOff val="-3835"/>
              <a:lumOff val="-1471"/>
              <a:alphaOff val="0"/>
            </a:schemeClr>
          </a:lnRef>
          <a:fillRef idx="1">
            <a:schemeClr val="accent5">
              <a:hueOff val="-2757504"/>
              <a:satOff val="-3835"/>
              <a:lumOff val="-1471"/>
              <a:alphaOff val="0"/>
            </a:schemeClr>
          </a:fillRef>
          <a:effectRef idx="0">
            <a:schemeClr val="accent5">
              <a:hueOff val="-2757504"/>
              <a:satOff val="-3835"/>
              <a:lumOff val="-1471"/>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7">
            <a:extLst>
              <a:ext uri="{FF2B5EF4-FFF2-40B4-BE49-F238E27FC236}">
                <a16:creationId xmlns:a16="http://schemas.microsoft.com/office/drawing/2014/main" id="{DCC8D503-4FF5-AC6E-A3DC-09C875131CAC}"/>
              </a:ext>
            </a:extLst>
          </p:cNvPr>
          <p:cNvSpPr/>
          <p:nvPr/>
        </p:nvSpPr>
        <p:spPr>
          <a:xfrm>
            <a:off x="5745202" y="3319033"/>
            <a:ext cx="1871162" cy="3433355"/>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a:solidFill>
            <a:schemeClr val="accent2">
              <a:lumMod val="20000"/>
              <a:lumOff val="8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3.</a:t>
            </a:r>
            <a:r>
              <a:rPr kumimoji="0" lang="el-GR"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Periodic Report</a:t>
            </a:r>
          </a:p>
          <a:p>
            <a:pPr marL="0" marR="0" lvl="0" indent="0" defTabSz="800100" rtl="0" eaLnBrk="1" fontAlgn="auto" latinLnBrk="0" hangingPunct="1">
              <a:lnSpc>
                <a:spcPct val="90000"/>
              </a:lnSpc>
              <a:spcBef>
                <a:spcPct val="0"/>
              </a:spcBef>
              <a:spcAft>
                <a:spcPct val="35000"/>
              </a:spcAft>
              <a:buClrTx/>
              <a:buSzTx/>
              <a:buFontTx/>
              <a:buNone/>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Αποτελεί αίτημα για 2</a:t>
            </a:r>
            <a:r>
              <a:rPr kumimoji="0" lang="el-GR" sz="1600" b="0" i="0" u="none" strike="noStrike" kern="1200" cap="none" spc="0" normalizeH="0" baseline="30000" noProof="0" dirty="0">
                <a:ln>
                  <a:noFill/>
                </a:ln>
                <a:solidFill>
                  <a:prstClr val="black">
                    <a:lumMod val="75000"/>
                    <a:lumOff val="25000"/>
                  </a:prstClr>
                </a:solidFill>
                <a:effectLst/>
                <a:uLnTx/>
                <a:uFillTx/>
                <a:latin typeface="Calibri" panose="020F0502020204030204"/>
                <a:ea typeface="+mn-ea"/>
                <a:cs typeface="+mn-cs"/>
              </a:rPr>
              <a:t>η</a:t>
            </a: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προκαταβολή, </a:t>
            </a:r>
            <a:r>
              <a:rPr lang="el-GR" sz="1600" dirty="0">
                <a:solidFill>
                  <a:prstClr val="black">
                    <a:lumMod val="75000"/>
                    <a:lumOff val="25000"/>
                  </a:prstClr>
                </a:solidFill>
                <a:latin typeface="Calibri" panose="020F0502020204030204"/>
              </a:rPr>
              <a:t>στις περιπτώσεις που</a:t>
            </a: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έχει δοθεί μόνο το 40% ως πρώτη προκαταβολή και νοουμένου ότι έχει δαπανηθεί το 70% της 1</a:t>
            </a:r>
            <a:r>
              <a:rPr kumimoji="0" lang="el-GR" sz="1600" b="0" i="0" u="none" strike="noStrike" kern="1200" cap="none" spc="0" normalizeH="0" baseline="30000" noProof="0" dirty="0">
                <a:ln>
                  <a:noFill/>
                </a:ln>
                <a:solidFill>
                  <a:prstClr val="black">
                    <a:lumMod val="75000"/>
                    <a:lumOff val="25000"/>
                  </a:prstClr>
                </a:solidFill>
                <a:effectLst/>
                <a:uLnTx/>
                <a:uFillTx/>
                <a:latin typeface="Calibri" panose="020F0502020204030204"/>
                <a:ea typeface="+mn-ea"/>
                <a:cs typeface="+mn-cs"/>
              </a:rPr>
              <a:t>ης</a:t>
            </a: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δόσης. </a:t>
            </a:r>
          </a:p>
          <a:p>
            <a:pPr marL="0" marR="0" lvl="0" indent="0" defTabSz="800100" rtl="0" eaLnBrk="1" fontAlgn="auto" latinLnBrk="0" hangingPunct="1">
              <a:lnSpc>
                <a:spcPct val="90000"/>
              </a:lnSpc>
              <a:spcBef>
                <a:spcPct val="0"/>
              </a:spcBef>
              <a:spcAft>
                <a:spcPct val="35000"/>
              </a:spcAft>
              <a:buClrTx/>
              <a:buSzTx/>
              <a:buFontTx/>
              <a:buNone/>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Με την έγκριση δίδεται το υπόλοιπο 40%</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E195BB6B-4586-9241-4F7D-B0CBF60A514A}"/>
              </a:ext>
            </a:extLst>
          </p:cNvPr>
          <p:cNvSpPr/>
          <p:nvPr/>
        </p:nvSpPr>
        <p:spPr>
          <a:xfrm>
            <a:off x="9058388" y="4956388"/>
            <a:ext cx="1570357" cy="124691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Λιγότερο από 20%</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FC68FB7E-F1C5-0918-2C80-7C2793BFA002}"/>
              </a:ext>
            </a:extLst>
          </p:cNvPr>
          <p:cNvSpPr/>
          <p:nvPr/>
        </p:nvSpPr>
        <p:spPr>
          <a:xfrm>
            <a:off x="10703029" y="4931554"/>
            <a:ext cx="1473460" cy="1243228"/>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white"/>
                </a:solidFill>
                <a:effectLst/>
                <a:uLnTx/>
                <a:uFillTx/>
                <a:latin typeface="Calibri" panose="020F0502020204030204"/>
                <a:ea typeface="+mn-ea"/>
                <a:cs typeface="+mn-cs"/>
              </a:rPr>
              <a:t>Επιστροφή χρημάτων στο ΙΔΕΠ (</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recovery)</a:t>
            </a:r>
          </a:p>
        </p:txBody>
      </p:sp>
      <p:cxnSp>
        <p:nvCxnSpPr>
          <p:cNvPr id="14" name="Straight Arrow Connector 13">
            <a:extLst>
              <a:ext uri="{FF2B5EF4-FFF2-40B4-BE49-F238E27FC236}">
                <a16:creationId xmlns:a16="http://schemas.microsoft.com/office/drawing/2014/main" id="{A5F725F4-DF3D-2B80-9ECF-0F2DE08D3D70}"/>
              </a:ext>
            </a:extLst>
          </p:cNvPr>
          <p:cNvCxnSpPr>
            <a:cxnSpLocks/>
          </p:cNvCxnSpPr>
          <p:nvPr/>
        </p:nvCxnSpPr>
        <p:spPr>
          <a:xfrm flipH="1">
            <a:off x="10141007" y="4580948"/>
            <a:ext cx="196952" cy="376013"/>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61B3C44E-5A65-C414-B54E-6180543DE2A0}"/>
              </a:ext>
            </a:extLst>
          </p:cNvPr>
          <p:cNvCxnSpPr>
            <a:cxnSpLocks/>
          </p:cNvCxnSpPr>
          <p:nvPr/>
        </p:nvCxnSpPr>
        <p:spPr>
          <a:xfrm>
            <a:off x="10890080" y="4584281"/>
            <a:ext cx="245957" cy="362069"/>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74056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360703" y="73142"/>
            <a:ext cx="12232515" cy="492443"/>
          </a:xfrm>
          <a:prstGeom prst="rect">
            <a:avLst/>
          </a:prstGeom>
          <a:noFill/>
        </p:spPr>
        <p:txBody>
          <a:bodyPr wrap="square" rtlCol="0">
            <a:spAutoFit/>
          </a:bodyPr>
          <a:lstStyle/>
          <a:p>
            <a:r>
              <a:rPr lang="el-GR" sz="2600" b="1" dirty="0">
                <a:solidFill>
                  <a:schemeClr val="bg1"/>
                </a:solidFill>
              </a:rPr>
              <a:t>ΣΤΑΔΙΑ ΣΧΕΔΙΟΥ</a:t>
            </a:r>
            <a:endParaRPr lang="el-GR" sz="2600" dirty="0">
              <a:solidFill>
                <a:schemeClr val="bg1"/>
              </a:solidFill>
            </a:endParaRPr>
          </a:p>
        </p:txBody>
      </p:sp>
      <p:sp>
        <p:nvSpPr>
          <p:cNvPr id="15" name="Rectangle 14"/>
          <p:cNvSpPr/>
          <p:nvPr/>
        </p:nvSpPr>
        <p:spPr>
          <a:xfrm>
            <a:off x="1101393" y="2983059"/>
            <a:ext cx="11025301" cy="1306383"/>
          </a:xfrm>
          <a:prstGeom prst="rect">
            <a:avLst/>
          </a:prstGeom>
        </p:spPr>
        <p:txBody>
          <a:bodyPr wrap="square">
            <a:spAutoFit/>
          </a:bodyPr>
          <a:lstStyle/>
          <a:p>
            <a:endParaRPr lang="en-US" dirty="0">
              <a:solidFill>
                <a:schemeClr val="tx1">
                  <a:lumMod val="75000"/>
                  <a:lumOff val="25000"/>
                </a:schemeClr>
              </a:solidFill>
              <a:latin typeface="Century Gothic" panose="020B0502020202020204" pitchFamily="34" charset="0"/>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
        <p:nvSpPr>
          <p:cNvPr id="21" name="Isosceles Triangle 20"/>
          <p:cNvSpPr/>
          <p:nvPr/>
        </p:nvSpPr>
        <p:spPr>
          <a:xfrm rot="2701830">
            <a:off x="5887296" y="4496366"/>
            <a:ext cx="367029" cy="367029"/>
          </a:xfrm>
          <a:prstGeom prst="triangle">
            <a:avLst>
              <a:gd name="adj" fmla="val 100000"/>
            </a:avLst>
          </a:prstGeom>
          <a:solidFill>
            <a:srgbClr val="43BB8D"/>
          </a:solidFill>
          <a:ln>
            <a:noFill/>
          </a:ln>
        </p:spPr>
        <p:style>
          <a:lnRef idx="2">
            <a:schemeClr val="accent5">
              <a:hueOff val="-4595840"/>
              <a:satOff val="-6392"/>
              <a:lumOff val="-2451"/>
              <a:alphaOff val="0"/>
            </a:schemeClr>
          </a:lnRef>
          <a:fillRef idx="1">
            <a:schemeClr val="accent5">
              <a:hueOff val="-4595840"/>
              <a:satOff val="-6392"/>
              <a:lumOff val="-2451"/>
              <a:alphaOff val="0"/>
            </a:schemeClr>
          </a:fillRef>
          <a:effectRef idx="0">
            <a:schemeClr val="accent5">
              <a:hueOff val="-4595840"/>
              <a:satOff val="-6392"/>
              <a:lumOff val="-2451"/>
              <a:alphaOff val="0"/>
            </a:schemeClr>
          </a:effectRef>
          <a:fontRef idx="minor">
            <a:schemeClr val="lt1"/>
          </a:fontRef>
        </p:style>
        <p:txBody>
          <a:bodyPr/>
          <a:lstStyle/>
          <a:p>
            <a:endParaRPr lang="en-GB"/>
          </a:p>
        </p:txBody>
      </p:sp>
      <p:sp>
        <p:nvSpPr>
          <p:cNvPr id="28" name="Isosceles Triangle 27"/>
          <p:cNvSpPr/>
          <p:nvPr/>
        </p:nvSpPr>
        <p:spPr>
          <a:xfrm rot="2708150">
            <a:off x="5781649" y="2161861"/>
            <a:ext cx="367029" cy="367029"/>
          </a:xfrm>
          <a:prstGeom prst="triangle">
            <a:avLst>
              <a:gd name="adj" fmla="val 100000"/>
            </a:avLst>
          </a:prstGeom>
          <a:solidFill>
            <a:srgbClr val="AF4F7F"/>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31" name="Isosceles Triangle 30"/>
          <p:cNvSpPr/>
          <p:nvPr/>
        </p:nvSpPr>
        <p:spPr>
          <a:xfrm rot="2665343">
            <a:off x="2261846" y="2163941"/>
            <a:ext cx="367029" cy="367029"/>
          </a:xfrm>
          <a:prstGeom prst="triangle">
            <a:avLst>
              <a:gd name="adj" fmla="val 100000"/>
            </a:avLst>
          </a:prstGeom>
          <a:solidFill>
            <a:srgbClr val="70AD47"/>
          </a:solidFill>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36" name="Rectangle 35"/>
          <p:cNvSpPr/>
          <p:nvPr/>
        </p:nvSpPr>
        <p:spPr>
          <a:xfrm>
            <a:off x="275577" y="726495"/>
            <a:ext cx="2015424" cy="400110"/>
          </a:xfrm>
          <a:prstGeom prst="rect">
            <a:avLst/>
          </a:prstGeom>
        </p:spPr>
        <p:txBody>
          <a:bodyPr wrap="none">
            <a:spAutoFit/>
          </a:bodyPr>
          <a:lstStyle/>
          <a:p>
            <a:r>
              <a:rPr lang="el-GR" sz="2000" b="1" dirty="0"/>
              <a:t>ΕΝΑΡΞΗ ΣΧΕΔΙΟΥ</a:t>
            </a:r>
            <a:endParaRPr lang="en-GB" sz="2000" b="1" dirty="0"/>
          </a:p>
        </p:txBody>
      </p:sp>
      <p:sp>
        <p:nvSpPr>
          <p:cNvPr id="37" name="Rectangle 36"/>
          <p:cNvSpPr/>
          <p:nvPr/>
        </p:nvSpPr>
        <p:spPr>
          <a:xfrm>
            <a:off x="10352272" y="722057"/>
            <a:ext cx="1744517" cy="400110"/>
          </a:xfrm>
          <a:prstGeom prst="rect">
            <a:avLst/>
          </a:prstGeom>
        </p:spPr>
        <p:txBody>
          <a:bodyPr wrap="none">
            <a:spAutoFit/>
          </a:bodyPr>
          <a:lstStyle/>
          <a:p>
            <a:r>
              <a:rPr lang="el-GR" sz="2000" b="1" dirty="0"/>
              <a:t>ΛΗΞΗ ΣΧΕΔΙΟΥ</a:t>
            </a:r>
            <a:endParaRPr lang="en-GB" sz="2000" b="1" dirty="0"/>
          </a:p>
        </p:txBody>
      </p:sp>
      <p:sp>
        <p:nvSpPr>
          <p:cNvPr id="10" name="Rectangle 9"/>
          <p:cNvSpPr/>
          <p:nvPr/>
        </p:nvSpPr>
        <p:spPr>
          <a:xfrm>
            <a:off x="7857946" y="1983683"/>
            <a:ext cx="3519815" cy="365804"/>
          </a:xfrm>
          <a:prstGeom prst="rect">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ΥΛΟΠΟΙΗΣΗ</a:t>
            </a:r>
            <a:endParaRPr lang="en-GB" b="1" dirty="0"/>
          </a:p>
        </p:txBody>
      </p:sp>
      <p:sp>
        <p:nvSpPr>
          <p:cNvPr id="32" name="Rectangle 31"/>
          <p:cNvSpPr/>
          <p:nvPr/>
        </p:nvSpPr>
        <p:spPr>
          <a:xfrm>
            <a:off x="788041" y="1981651"/>
            <a:ext cx="3519815" cy="365804"/>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ΣΧΕΔΙΑΣΜΟΣ</a:t>
            </a:r>
            <a:endParaRPr lang="en-GB" b="1" dirty="0"/>
          </a:p>
        </p:txBody>
      </p:sp>
      <p:sp>
        <p:nvSpPr>
          <p:cNvPr id="35" name="Rectangle 34"/>
          <p:cNvSpPr/>
          <p:nvPr/>
        </p:nvSpPr>
        <p:spPr>
          <a:xfrm>
            <a:off x="4307856" y="1981651"/>
            <a:ext cx="3550090" cy="365804"/>
          </a:xfrm>
          <a:prstGeom prst="rect">
            <a:avLst/>
          </a:prstGeom>
          <a:solidFill>
            <a:srgbClr val="AF4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ΠΡΟΕΤΟΙΜΑΣΙΑ</a:t>
            </a:r>
            <a:endParaRPr lang="en-GB" b="1" dirty="0"/>
          </a:p>
        </p:txBody>
      </p:sp>
      <p:sp>
        <p:nvSpPr>
          <p:cNvPr id="38" name="Rectangle 37"/>
          <p:cNvSpPr/>
          <p:nvPr/>
        </p:nvSpPr>
        <p:spPr>
          <a:xfrm>
            <a:off x="797513" y="4322388"/>
            <a:ext cx="10615918"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ΠΑΡΑΚΟΛΟΥΘΗΣΗ</a:t>
            </a:r>
            <a:endParaRPr lang="en-GB" b="1" dirty="0"/>
          </a:p>
        </p:txBody>
      </p:sp>
      <p:sp>
        <p:nvSpPr>
          <p:cNvPr id="39" name="Freeform 38"/>
          <p:cNvSpPr/>
          <p:nvPr/>
        </p:nvSpPr>
        <p:spPr>
          <a:xfrm>
            <a:off x="3037022" y="4979962"/>
            <a:ext cx="7332989"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r>
              <a:rPr lang="el-GR" sz="2000" b="1" kern="1200" dirty="0">
                <a:solidFill>
                  <a:schemeClr val="tx1"/>
                </a:solidFill>
              </a:rPr>
              <a:t>Συμμόρφωση με </a:t>
            </a:r>
            <a:r>
              <a:rPr lang="el-GR" sz="2000" b="1" kern="1200" dirty="0">
                <a:solidFill>
                  <a:schemeClr val="tx1"/>
                </a:solidFill>
                <a:hlinkClick r:id="rId3"/>
              </a:rPr>
              <a:t>Πρότυπα Ποιότητας Ε+</a:t>
            </a:r>
            <a:endParaRPr lang="el-GR" sz="2000" b="1" kern="1200" dirty="0">
              <a:solidFill>
                <a:schemeClr val="tx1"/>
              </a:solidFill>
            </a:endParaRPr>
          </a:p>
          <a:p>
            <a:pPr marL="285750" lvl="0" indent="-285750" algn="l" defTabSz="800100">
              <a:lnSpc>
                <a:spcPct val="90000"/>
              </a:lnSpc>
              <a:spcBef>
                <a:spcPct val="0"/>
              </a:spcBef>
              <a:spcAft>
                <a:spcPct val="35000"/>
              </a:spcAft>
              <a:buFont typeface="Wingdings" panose="05000000000000000000" pitchFamily="2" charset="2"/>
              <a:buChar char="§"/>
            </a:pPr>
            <a:r>
              <a:rPr lang="el-GR" sz="2000" b="1" kern="1200" dirty="0">
                <a:solidFill>
                  <a:schemeClr val="tx1"/>
                </a:solidFill>
              </a:rPr>
              <a:t>Αξιολόγηση/Μέτρηση</a:t>
            </a:r>
            <a:r>
              <a:rPr lang="en-US" sz="2000" b="1" kern="1200" dirty="0">
                <a:solidFill>
                  <a:schemeClr val="tx1"/>
                </a:solidFill>
              </a:rPr>
              <a:t> </a:t>
            </a:r>
            <a:r>
              <a:rPr lang="el-GR" sz="2000" b="1" dirty="0">
                <a:solidFill>
                  <a:schemeClr val="tx1"/>
                </a:solidFill>
              </a:rPr>
              <a:t>αντίκτυπου</a:t>
            </a:r>
            <a:r>
              <a:rPr lang="el-GR" sz="2000" b="1" kern="1200" dirty="0">
                <a:solidFill>
                  <a:schemeClr val="tx1"/>
                </a:solidFill>
              </a:rPr>
              <a:t> δραστηριοτήτων που έχουν υλοποιηθεί</a:t>
            </a:r>
          </a:p>
          <a:p>
            <a:pPr marL="285750" lvl="0" indent="-285750" algn="l"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Αξιολόγηση και αναγνώριση μαθησιακών αποτελεσμάτων</a:t>
            </a:r>
            <a:r>
              <a:rPr lang="el-GR" sz="2000" b="1" kern="1200" dirty="0">
                <a:solidFill>
                  <a:schemeClr val="tx1"/>
                </a:solidFill>
              </a:rPr>
              <a:t> </a:t>
            </a:r>
          </a:p>
          <a:p>
            <a:pPr marL="285750" lvl="0" indent="-285750" algn="l"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Διάχυση αποτελεσμάτων εντός και εκτός του Οργανισμού</a:t>
            </a:r>
            <a:endParaRPr lang="el-GR" sz="2000" b="1" kern="1200" dirty="0">
              <a:solidFill>
                <a:schemeClr val="tx1"/>
              </a:solidFill>
            </a:endParaRPr>
          </a:p>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sp>
        <p:nvSpPr>
          <p:cNvPr id="40" name="Isosceles Triangle 39"/>
          <p:cNvSpPr/>
          <p:nvPr/>
        </p:nvSpPr>
        <p:spPr>
          <a:xfrm rot="2665343">
            <a:off x="9510401" y="2159424"/>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41" name="Freeform 40"/>
          <p:cNvSpPr/>
          <p:nvPr/>
        </p:nvSpPr>
        <p:spPr>
          <a:xfrm>
            <a:off x="4307856" y="2498369"/>
            <a:ext cx="370221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spcBef>
                <a:spcPct val="0"/>
              </a:spcBef>
              <a:buFont typeface="Wingdings" panose="05000000000000000000" pitchFamily="2" charset="2"/>
              <a:buChar char="§"/>
            </a:pPr>
            <a:r>
              <a:rPr lang="el-GR" sz="2000" b="1" dirty="0">
                <a:solidFill>
                  <a:schemeClr val="tx1"/>
                </a:solidFill>
              </a:rPr>
              <a:t>Πρακτικές ρυθμίσεις</a:t>
            </a:r>
          </a:p>
          <a:p>
            <a:pPr marL="285750" indent="-285750" defTabSz="800100">
              <a:spcBef>
                <a:spcPct val="0"/>
              </a:spcBef>
              <a:buFont typeface="Wingdings" panose="05000000000000000000" pitchFamily="2" charset="2"/>
              <a:buChar char="§"/>
            </a:pPr>
            <a:r>
              <a:rPr lang="el-GR" sz="2000" b="1" dirty="0">
                <a:solidFill>
                  <a:schemeClr val="tx1"/>
                </a:solidFill>
              </a:rPr>
              <a:t>Μαθησιακά αποτελέσματα </a:t>
            </a:r>
          </a:p>
          <a:p>
            <a:pPr marL="285750" indent="-285750" defTabSz="800100">
              <a:spcBef>
                <a:spcPct val="0"/>
              </a:spcBef>
              <a:buFont typeface="Wingdings" panose="05000000000000000000" pitchFamily="2" charset="2"/>
              <a:buChar char="§"/>
            </a:pPr>
            <a:r>
              <a:rPr lang="el-GR" sz="2000" b="1" dirty="0">
                <a:solidFill>
                  <a:schemeClr val="tx1"/>
                </a:solidFill>
              </a:rPr>
              <a:t>Επιλογή συμμετεχόντων </a:t>
            </a:r>
          </a:p>
          <a:p>
            <a:pPr marL="285750" indent="-285750" defTabSz="800100">
              <a:spcBef>
                <a:spcPct val="0"/>
              </a:spcBef>
              <a:buFont typeface="Wingdings" panose="05000000000000000000" pitchFamily="2" charset="2"/>
              <a:buChar char="§"/>
            </a:pPr>
            <a:r>
              <a:rPr lang="el-GR" sz="2000" b="1" dirty="0">
                <a:solidFill>
                  <a:schemeClr val="tx1"/>
                </a:solidFill>
              </a:rPr>
              <a:t>Κατάρτιση συμφωνιών</a:t>
            </a:r>
          </a:p>
          <a:p>
            <a:pPr marL="285750" indent="-285750" defTabSz="800100">
              <a:spcBef>
                <a:spcPct val="0"/>
              </a:spcBef>
              <a:buFont typeface="Wingdings" panose="05000000000000000000" pitchFamily="2" charset="2"/>
              <a:buChar char="§"/>
            </a:pPr>
            <a:r>
              <a:rPr lang="el-GR" sz="2000" b="1" dirty="0">
                <a:solidFill>
                  <a:schemeClr val="tx1"/>
                </a:solidFill>
              </a:rPr>
              <a:t>Προετοιμασία συμμετεχόντων</a:t>
            </a:r>
            <a:endParaRPr lang="el-GR" sz="2000" dirty="0">
              <a:solidFill>
                <a:schemeClr val="tx1"/>
              </a:solidFill>
            </a:endParaRPr>
          </a:p>
          <a:p>
            <a:pPr lvl="0" defTabSz="800100">
              <a:lnSpc>
                <a:spcPct val="90000"/>
              </a:lnSpc>
              <a:spcBef>
                <a:spcPct val="0"/>
              </a:spcBef>
              <a:spcAft>
                <a:spcPct val="35000"/>
              </a:spcAft>
            </a:pPr>
            <a:endParaRPr lang="el-GR" sz="2000" b="1" dirty="0">
              <a:solidFill>
                <a:schemeClr val="tx1">
                  <a:lumMod val="75000"/>
                  <a:lumOff val="25000"/>
                </a:schemeClr>
              </a:solidFill>
            </a:endParaRPr>
          </a:p>
          <a:p>
            <a:pPr lvl="0" defTabSz="800100">
              <a:lnSpc>
                <a:spcPct val="90000"/>
              </a:lnSpc>
              <a:spcBef>
                <a:spcPct val="0"/>
              </a:spcBef>
              <a:spcAft>
                <a:spcPct val="35000"/>
              </a:spcAft>
            </a:pPr>
            <a:endParaRPr lang="el-GR" sz="2000" b="1" dirty="0">
              <a:solidFill>
                <a:schemeClr val="tx1">
                  <a:lumMod val="75000"/>
                  <a:lumOff val="25000"/>
                </a:schemeClr>
              </a:solidFill>
            </a:endParaRPr>
          </a:p>
        </p:txBody>
      </p:sp>
      <p:sp>
        <p:nvSpPr>
          <p:cNvPr id="42" name="Freeform 41"/>
          <p:cNvSpPr/>
          <p:nvPr/>
        </p:nvSpPr>
        <p:spPr>
          <a:xfrm>
            <a:off x="8247339" y="2527794"/>
            <a:ext cx="3647048"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spcBef>
                <a:spcPct val="0"/>
              </a:spcBef>
              <a:buFont typeface="Wingdings" panose="05000000000000000000" pitchFamily="2" charset="2"/>
              <a:buChar char="§"/>
            </a:pPr>
            <a:r>
              <a:rPr lang="el-GR" sz="2000" b="1" dirty="0">
                <a:solidFill>
                  <a:schemeClr val="tx1"/>
                </a:solidFill>
              </a:rPr>
              <a:t>Υλοποίηση δραστηριοτήτων (βάσει αρχικού σχεδιασμού)</a:t>
            </a:r>
          </a:p>
          <a:p>
            <a:pPr marL="285750" indent="-285750" defTabSz="800100">
              <a:spcBef>
                <a:spcPct val="0"/>
              </a:spcBef>
              <a:buFont typeface="Wingdings" panose="05000000000000000000" pitchFamily="2" charset="2"/>
              <a:buChar char="§"/>
            </a:pPr>
            <a:r>
              <a:rPr lang="el-GR" sz="2000" b="1" dirty="0">
                <a:solidFill>
                  <a:schemeClr val="tx1"/>
                </a:solidFill>
              </a:rPr>
              <a:t>Συνεχής υποστήριξη συμμετέχοντα από τον Οργανισμό</a:t>
            </a:r>
            <a:endParaRPr lang="el-GR" sz="2000"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lumMod val="75000"/>
                  <a:lumOff val="25000"/>
                </a:schemeClr>
              </a:solidFill>
            </a:endParaRPr>
          </a:p>
        </p:txBody>
      </p:sp>
      <p:sp>
        <p:nvSpPr>
          <p:cNvPr id="43" name="Freeform 42"/>
          <p:cNvSpPr/>
          <p:nvPr/>
        </p:nvSpPr>
        <p:spPr>
          <a:xfrm>
            <a:off x="822143" y="2427479"/>
            <a:ext cx="3400669"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defTabSz="800100">
              <a:spcBef>
                <a:spcPct val="0"/>
              </a:spcBef>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Μορφή δραστηριοτήτων</a:t>
            </a:r>
          </a:p>
          <a:p>
            <a:pPr marL="285750" indent="-285750" defTabSz="800100">
              <a:spcBef>
                <a:spcPct val="0"/>
              </a:spcBef>
              <a:buFont typeface="Wingdings" panose="05000000000000000000" pitchFamily="2" charset="2"/>
              <a:buChar char="§"/>
            </a:pPr>
            <a:r>
              <a:rPr lang="el-GR" sz="2000" b="1" dirty="0">
                <a:solidFill>
                  <a:schemeClr val="tx1"/>
                </a:solidFill>
              </a:rPr>
              <a:t>Χρονοδιάγραμμα υλοποίησης</a:t>
            </a:r>
          </a:p>
          <a:p>
            <a:pPr marL="285750" indent="-285750" defTabSz="800100">
              <a:spcBef>
                <a:spcPct val="0"/>
              </a:spcBef>
              <a:buFont typeface="Wingdings" panose="05000000000000000000" pitchFamily="2" charset="2"/>
              <a:buChar char="§"/>
            </a:pPr>
            <a:r>
              <a:rPr lang="el-GR" sz="2000" b="1" dirty="0">
                <a:solidFill>
                  <a:schemeClr val="tx1"/>
                </a:solidFill>
              </a:rPr>
              <a:t>Ανάθεση καθηκόντων </a:t>
            </a:r>
          </a:p>
          <a:p>
            <a:pPr lvl="0" algn="l" defTabSz="800100">
              <a:lnSpc>
                <a:spcPct val="90000"/>
              </a:lnSpc>
              <a:spcBef>
                <a:spcPct val="0"/>
              </a:spcBef>
              <a:spcAft>
                <a:spcPct val="35000"/>
              </a:spcAft>
            </a:pPr>
            <a:endParaRPr lang="el-GR" sz="2000" b="1" dirty="0">
              <a:solidFill>
                <a:schemeClr val="tx1">
                  <a:lumMod val="75000"/>
                  <a:lumOff val="25000"/>
                </a:schemeClr>
              </a:solidFill>
            </a:endParaRPr>
          </a:p>
          <a:p>
            <a:pPr lvl="0" algn="l" defTabSz="800100">
              <a:lnSpc>
                <a:spcPct val="90000"/>
              </a:lnSpc>
              <a:spcBef>
                <a:spcPct val="0"/>
              </a:spcBef>
              <a:spcAft>
                <a:spcPct val="35000"/>
              </a:spcAft>
            </a:pPr>
            <a:endParaRPr lang="el-GR" sz="2000" b="1" dirty="0">
              <a:solidFill>
                <a:schemeClr val="tx1">
                  <a:lumMod val="75000"/>
                  <a:lumOff val="25000"/>
                </a:schemeClr>
              </a:solidFill>
            </a:endParaRPr>
          </a:p>
        </p:txBody>
      </p:sp>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4173" y="1084097"/>
            <a:ext cx="780713" cy="780713"/>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371" y="1095425"/>
            <a:ext cx="780713" cy="780713"/>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319" y="5943600"/>
            <a:ext cx="800068" cy="685416"/>
          </a:xfrm>
          <a:prstGeom prst="rect">
            <a:avLst/>
          </a:prstGeom>
        </p:spPr>
      </p:pic>
    </p:spTree>
    <p:extLst>
      <p:ext uri="{BB962C8B-B14F-4D97-AF65-F5344CB8AC3E}">
        <p14:creationId xmlns:p14="http://schemas.microsoft.com/office/powerpoint/2010/main" val="3044886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ΜΕΤΡΗΣΗ ΑΝΤΙΚΤΥΠΟΥ - ΠΑΡΑΔΕΙΓΜΑΤΑ</a:t>
            </a:r>
            <a:endParaRPr lang="el-GR" sz="2600" dirty="0">
              <a:solidFill>
                <a:schemeClr val="bg1"/>
              </a:solidFill>
            </a:endParaRPr>
          </a:p>
        </p:txBody>
      </p:sp>
      <p:sp>
        <p:nvSpPr>
          <p:cNvPr id="64" name="Freeform 63"/>
          <p:cNvSpPr/>
          <p:nvPr/>
        </p:nvSpPr>
        <p:spPr>
          <a:xfrm>
            <a:off x="1544320" y="4460092"/>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3" name="Rectangle 2"/>
          <p:cNvSpPr/>
          <p:nvPr/>
        </p:nvSpPr>
        <p:spPr>
          <a:xfrm>
            <a:off x="4794213" y="932076"/>
            <a:ext cx="2701256" cy="989901"/>
          </a:xfrm>
          <a:prstGeom prst="rect">
            <a:avLst/>
          </a:prstGeom>
          <a:solidFill>
            <a:srgbClr val="9D72B5"/>
          </a:solidFill>
          <a:ln>
            <a:solidFill>
              <a:srgbClr val="9D7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a:solidFill>
                  <a:schemeClr val="tx1"/>
                </a:solidFill>
              </a:rPr>
              <a:t>ΜΕΤΡΗΣΗ</a:t>
            </a:r>
          </a:p>
          <a:p>
            <a:pPr algn="ctr"/>
            <a:r>
              <a:rPr lang="el-GR" sz="2200" dirty="0">
                <a:solidFill>
                  <a:schemeClr val="tx1"/>
                </a:solidFill>
              </a:rPr>
              <a:t>ΑΝΤΙΚΤΥΠΟΥ</a:t>
            </a:r>
            <a:endParaRPr lang="en-GB" sz="2200" dirty="0">
              <a:solidFill>
                <a:schemeClr val="tx1"/>
              </a:solidFill>
            </a:endParaRPr>
          </a:p>
        </p:txBody>
      </p:sp>
      <p:sp>
        <p:nvSpPr>
          <p:cNvPr id="4" name="Right Arrow 3"/>
          <p:cNvSpPr/>
          <p:nvPr/>
        </p:nvSpPr>
        <p:spPr>
          <a:xfrm>
            <a:off x="7658523" y="1377026"/>
            <a:ext cx="923205" cy="105040"/>
          </a:xfrm>
          <a:prstGeom prst="rightArrow">
            <a:avLst/>
          </a:prstGeom>
          <a:solidFill>
            <a:srgbClr val="1685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rot="10800000">
            <a:off x="3699356" y="1377860"/>
            <a:ext cx="923205" cy="105040"/>
          </a:xfrm>
          <a:prstGeom prst="rightArrow">
            <a:avLst/>
          </a:prstGeom>
          <a:solidFill>
            <a:srgbClr val="1685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984608" y="954393"/>
            <a:ext cx="2134889" cy="989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a:solidFill>
                  <a:schemeClr val="tx1"/>
                </a:solidFill>
              </a:rPr>
              <a:t>ΠΟΙΟΤΙΚΑ ΔΕΔΟΜΕΝΑ</a:t>
            </a:r>
            <a:endParaRPr lang="en-GB" sz="2200" dirty="0">
              <a:solidFill>
                <a:schemeClr val="tx1"/>
              </a:solidFill>
            </a:endParaRPr>
          </a:p>
        </p:txBody>
      </p:sp>
      <p:sp>
        <p:nvSpPr>
          <p:cNvPr id="15" name="Rectangle 14"/>
          <p:cNvSpPr/>
          <p:nvPr/>
        </p:nvSpPr>
        <p:spPr>
          <a:xfrm>
            <a:off x="1063046" y="975752"/>
            <a:ext cx="2158326" cy="989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a:solidFill>
                  <a:schemeClr val="tx1"/>
                </a:solidFill>
              </a:rPr>
              <a:t>ΠΟΣΟΤΙΚΑ ΔΕΔΟΜΕΝΑ</a:t>
            </a:r>
            <a:endParaRPr lang="en-GB" sz="2200" dirty="0">
              <a:solidFill>
                <a:schemeClr val="tx1"/>
              </a:solidFill>
            </a:endParaRPr>
          </a:p>
        </p:txBody>
      </p:sp>
      <p:sp>
        <p:nvSpPr>
          <p:cNvPr id="5" name="Rectangle 4"/>
          <p:cNvSpPr/>
          <p:nvPr/>
        </p:nvSpPr>
        <p:spPr>
          <a:xfrm>
            <a:off x="8093339" y="2313605"/>
            <a:ext cx="3801047" cy="2640723"/>
          </a:xfrm>
          <a:prstGeom prst="rect">
            <a:avLst/>
          </a:prstGeom>
        </p:spPr>
        <p:txBody>
          <a:bodyPr wrap="square">
            <a:spAutoFit/>
          </a:bodyPr>
          <a:lstStyle/>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Το προσωπικό απέκτησε θετική στάση για συνεργασίες εκτός του οργανισμού</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Βελτιώθηκαν οι ψηφιακές δεξιότητες του προσωπικού</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Η διοικητική ομάδα απέκτησε εμπειρία διαχείρισης σχεδίων Ε+ </a:t>
            </a:r>
          </a:p>
          <a:p>
            <a:pPr>
              <a:lnSpc>
                <a:spcPct val="115000"/>
              </a:lnSpc>
            </a:pP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ectangle 15"/>
          <p:cNvSpPr/>
          <p:nvPr/>
        </p:nvSpPr>
        <p:spPr>
          <a:xfrm>
            <a:off x="943763" y="2308191"/>
            <a:ext cx="4233643" cy="3259097"/>
          </a:xfrm>
          <a:prstGeom prst="rect">
            <a:avLst/>
          </a:prstGeom>
        </p:spPr>
        <p:txBody>
          <a:bodyPr wrap="square">
            <a:spAutoFit/>
          </a:bodyPr>
          <a:lstStyle/>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Υλοποιήθηκαν </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3</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κινητικότητες</a:t>
            </a:r>
            <a:endPar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Εκπαιδεύτηκαν 3 συμμετέχοντες</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Πραγματοποιήθηκαν 3 εσωτερικές εκπαιδεύσεις προς ενημέρωση του προσωπικού που δεν συμμετείχε σε κινητικότητα</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Υιοθετήθηκε 1 νέα διαδικασία για την ενσωμάτωση της </a:t>
            </a:r>
            <a:r>
              <a:rPr lang="el-GR"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αποκτηθείσας</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γνώσης εντός του οργανισμού </a:t>
            </a:r>
            <a:endPar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D48D1C57-8E1C-66C6-A9CE-67CE7778AAB4}"/>
              </a:ext>
            </a:extLst>
          </p:cNvPr>
          <p:cNvSpPr txBox="1"/>
          <p:nvPr/>
        </p:nvSpPr>
        <p:spPr>
          <a:xfrm>
            <a:off x="444394" y="6013947"/>
            <a:ext cx="10200300" cy="646331"/>
          </a:xfrm>
          <a:prstGeom prst="rect">
            <a:avLst/>
          </a:prstGeom>
          <a:solidFill>
            <a:srgbClr val="4EC48D"/>
          </a:solidFill>
          <a:effectLst/>
        </p:spPr>
        <p:txBody>
          <a:bodyPr wrap="square" rtlCol="0">
            <a:spAutoFit/>
          </a:bodyPr>
          <a:lstStyle/>
          <a:p>
            <a:r>
              <a:rPr lang="el-GR" b="1" dirty="0">
                <a:solidFill>
                  <a:srgbClr val="FF0000"/>
                </a:solidFill>
                <a:hlinkClick r:id="rId4">
                  <a:extLst>
                    <a:ext uri="{A12FA001-AC4F-418D-AE19-62706E023703}">
                      <ahyp:hlinkClr xmlns:ahyp="http://schemas.microsoft.com/office/drawing/2018/hyperlinkcolor" val="tx"/>
                    </a:ext>
                  </a:extLst>
                </a:hlinkClick>
              </a:rPr>
              <a:t>! </a:t>
            </a:r>
            <a:r>
              <a:rPr lang="en-US" b="1" dirty="0">
                <a:solidFill>
                  <a:srgbClr val="0563C1"/>
                </a:solidFill>
                <a:hlinkClick r:id="rId4">
                  <a:extLst>
                    <a:ext uri="{A12FA001-AC4F-418D-AE19-62706E023703}">
                      <ahyp:hlinkClr xmlns:ahyp="http://schemas.microsoft.com/office/drawing/2018/hyperlinkcolor" val="tx"/>
                    </a:ext>
                  </a:extLst>
                </a:hlinkClick>
              </a:rPr>
              <a:t>IMPACTTOOL</a:t>
            </a:r>
            <a:r>
              <a:rPr lang="en-US" dirty="0"/>
              <a:t> : </a:t>
            </a:r>
            <a:r>
              <a:rPr lang="el-GR" i="1" dirty="0"/>
              <a:t>Ψηφιακό εργαλείο που </a:t>
            </a:r>
            <a:r>
              <a:rPr lang="el-GR" sz="1800" i="1" dirty="0">
                <a:effectLst/>
                <a:ea typeface="Calibri" panose="020F0502020204030204" pitchFamily="34" charset="0"/>
                <a:cs typeface="Calibri" panose="020F0502020204030204" pitchFamily="34" charset="0"/>
              </a:rPr>
              <a:t>υποστηρίζει δικαιούχους σχεδίων </a:t>
            </a:r>
            <a:r>
              <a:rPr lang="en-GB" sz="1800" i="1" dirty="0">
                <a:effectLst/>
                <a:ea typeface="Calibri" panose="020F0502020204030204" pitchFamily="34" charset="0"/>
                <a:cs typeface="Calibri" panose="020F0502020204030204" pitchFamily="34" charset="0"/>
              </a:rPr>
              <a:t>Erasmus</a:t>
            </a:r>
            <a:r>
              <a:rPr lang="el-GR" sz="1800" i="1" dirty="0">
                <a:effectLst/>
                <a:ea typeface="Calibri" panose="020F0502020204030204" pitchFamily="34" charset="0"/>
                <a:cs typeface="Calibri" panose="020F0502020204030204" pitchFamily="34" charset="0"/>
              </a:rPr>
              <a:t>+ ως προς την παρακολούθηση και αξιολόγηση του αντίκτυπου των δραστηριοτήτων που υλοποιούνται.</a:t>
            </a:r>
          </a:p>
        </p:txBody>
      </p:sp>
    </p:spTree>
    <p:extLst>
      <p:ext uri="{BB962C8B-B14F-4D97-AF65-F5344CB8AC3E}">
        <p14:creationId xmlns:p14="http://schemas.microsoft.com/office/powerpoint/2010/main" val="1124295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444394" y="91889"/>
            <a:ext cx="5843010"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ΔΙΑΧΥΣΗ/ΕΠΙΚΟΙΝΩΝΙΑ - ΠΑΡΑΔΕΙΓΜΑΤΑ</a:t>
            </a:r>
          </a:p>
        </p:txBody>
      </p:sp>
      <p:sp>
        <p:nvSpPr>
          <p:cNvPr id="64" name="Freeform 63"/>
          <p:cNvSpPr/>
          <p:nvPr/>
        </p:nvSpPr>
        <p:spPr>
          <a:xfrm>
            <a:off x="1544320" y="4460092"/>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marR="0" lvl="0" indent="-285750" algn="l" defTabSz="800100" rtl="0" eaLnBrk="1" fontAlgn="auto" latinLnBrk="0" hangingPunct="1">
              <a:lnSpc>
                <a:spcPct val="90000"/>
              </a:lnSpc>
              <a:spcBef>
                <a:spcPct val="0"/>
              </a:spcBef>
              <a:spcAft>
                <a:spcPct val="3500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17" name="TextBox 16"/>
          <p:cNvSpPr txBox="1"/>
          <p:nvPr/>
        </p:nvSpPr>
        <p:spPr>
          <a:xfrm>
            <a:off x="698947" y="796200"/>
            <a:ext cx="10457548" cy="406265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Παραδείγματα για </a:t>
            </a:r>
            <a:r>
              <a:rPr kumimoji="0" lang="el-GR" sz="2000" b="1" i="0" u="none" strike="noStrike" kern="1200" cap="none" spc="0" normalizeH="0" baseline="0" noProof="0" dirty="0">
                <a:ln>
                  <a:noFill/>
                </a:ln>
                <a:solidFill>
                  <a:srgbClr val="93436B"/>
                </a:solidFill>
                <a:effectLst/>
                <a:uLnTx/>
                <a:uFillTx/>
                <a:latin typeface="Calibri" panose="020F0502020204030204"/>
                <a:ea typeface="+mn-ea"/>
                <a:cs typeface="+mn-cs"/>
              </a:rPr>
              <a:t>δράσεις επικοινωνίας</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Εσωτερική ενημέρωση υπόλοιπου προσωπικού / εκπαιδευομένων από τους συμμετέχοντες σε κινητικότητα (σεμινάριο, παρουσίαση, δειγματικό μάθημα </a:t>
            </a:r>
            <a:r>
              <a:rPr kumimoji="0" lang="el-GR" sz="2000" b="0" i="0" u="none" strike="noStrike" kern="1200" cap="none" spc="0" normalizeH="0" baseline="0" noProof="0" dirty="0" err="1">
                <a:ln>
                  <a:noFill/>
                </a:ln>
                <a:solidFill>
                  <a:prstClr val="black"/>
                </a:solidFill>
                <a:effectLst/>
                <a:uLnTx/>
                <a:uFillTx/>
                <a:latin typeface="Calibri" panose="020F0502020204030204"/>
                <a:ea typeface="+mn-ea"/>
                <a:cs typeface="+mn-cs"/>
              </a:rPr>
              <a:t>κλπ</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Αποτελέσματα κινητικοτήτων</a:t>
            </a:r>
            <a:r>
              <a:rPr lang="el-GR" sz="2000" dirty="0">
                <a:solidFill>
                  <a:prstClr val="black"/>
                </a:solidFill>
                <a:latin typeface="Calibri" panose="020F0502020204030204"/>
              </a:rPr>
              <a:t> -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πορίσματα σε πλατφόρμες όπως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EPALE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5"/>
              </a:rPr>
              <a:t>Ε</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hlinkClick r:id="rId5"/>
              </a:rPr>
              <a:t>rasmus</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5"/>
              </a:rPr>
              <a:t>+</a:t>
            </a:r>
            <a:r>
              <a:rPr kumimoji="0" lang="el-GR"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5"/>
              </a:rPr>
              <a:t> </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5"/>
              </a:rPr>
              <a:t>Project Results Platform</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5"/>
              </a:rPr>
              <a:t>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 </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6"/>
              </a:rPr>
              <a:t>European School Education Platform</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Ανακοινώσεις σε ιστοσελίδες, πχ εμπλεκόμενων οργανισμών</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Ανακοινώσεις σε ΜΚΔ</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Εκδηλώσεις, παρουσιάσεις, εκδόσεις</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698947" y="4828679"/>
            <a:ext cx="10551245" cy="96795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rPr>
              <a:t>Οι δικαιούχοι οργανισμοί είναι υποχρεωμένοι να αναγνωρίζουν τη χρηματοδότηση από την Ε.Ε. σε όλες τις δράσεις επικοινωνίας. Συμβουλευθείτε τον</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rPr>
              <a:t>σχετικό </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hlinkClick r:id="rId7"/>
              </a:rPr>
              <a:t>Οδηγό για το Ε+.  </a:t>
            </a:r>
            <a:endPar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545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4. ΕΡΓΑΛΕΙΑ ΔΙΑΧΕΙΡΙΣΗΣ</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1977137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837494" cy="64769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065520" cy="647699"/>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716955" y="46851"/>
            <a:ext cx="1562159" cy="553998"/>
          </a:xfrm>
          <a:prstGeom prst="rect">
            <a:avLst/>
          </a:prstGeom>
          <a:noFill/>
        </p:spPr>
        <p:txBody>
          <a:bodyPr wrap="none" rtlCol="0">
            <a:spAutoFit/>
          </a:bodyPr>
          <a:lstStyle/>
          <a:p>
            <a:r>
              <a:rPr lang="el-GR" sz="3000" b="1" dirty="0">
                <a:solidFill>
                  <a:schemeClr val="bg1"/>
                </a:solidFill>
              </a:rPr>
              <a:t>ΘΕΜΑΤΑ</a:t>
            </a:r>
            <a:endParaRPr lang="en-GB" sz="3000" b="1" dirty="0">
              <a:solidFill>
                <a:schemeClr val="bg1"/>
              </a:solidFill>
            </a:endParaRPr>
          </a:p>
        </p:txBody>
      </p:sp>
      <p:sp>
        <p:nvSpPr>
          <p:cNvPr id="5" name="Rectangle 4"/>
          <p:cNvSpPr/>
          <p:nvPr/>
        </p:nvSpPr>
        <p:spPr>
          <a:xfrm>
            <a:off x="2010333" y="2296156"/>
            <a:ext cx="5719491" cy="1107996"/>
          </a:xfrm>
          <a:prstGeom prst="rect">
            <a:avLst/>
          </a:prstGeom>
        </p:spPr>
        <p:txBody>
          <a:bodyPr wrap="square">
            <a:spAutoFit/>
          </a:bodyPr>
          <a:lstStyle/>
          <a:p>
            <a:pPr>
              <a:lnSpc>
                <a:spcPct val="150000"/>
              </a:lnSpc>
            </a:pPr>
            <a:r>
              <a:rPr lang="el-GR" sz="2200" b="1" dirty="0"/>
              <a:t>ΧΡΗΜΑΤΟΔΟΤΗΣΗ</a:t>
            </a:r>
            <a:endParaRPr lang="en-US" sz="2200" b="1" dirty="0"/>
          </a:p>
          <a:p>
            <a:pPr>
              <a:lnSpc>
                <a:spcPct val="150000"/>
              </a:lnSpc>
            </a:pPr>
            <a:endParaRPr lang="en-US" sz="2200" b="1" dirty="0"/>
          </a:p>
        </p:txBody>
      </p:sp>
      <p:sp>
        <p:nvSpPr>
          <p:cNvPr id="12" name="Rectangle 11"/>
          <p:cNvSpPr/>
          <p:nvPr/>
        </p:nvSpPr>
        <p:spPr>
          <a:xfrm>
            <a:off x="1053780" y="1260883"/>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1</a:t>
            </a:r>
            <a:endParaRPr lang="en-GB" sz="4000" b="1" dirty="0"/>
          </a:p>
        </p:txBody>
      </p:sp>
      <p:sp>
        <p:nvSpPr>
          <p:cNvPr id="13" name="Rectangle 12"/>
          <p:cNvSpPr/>
          <p:nvPr/>
        </p:nvSpPr>
        <p:spPr>
          <a:xfrm>
            <a:off x="1053780" y="2296158"/>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2</a:t>
            </a:r>
            <a:endParaRPr lang="en-GB" sz="4000" b="1" dirty="0"/>
          </a:p>
        </p:txBody>
      </p:sp>
      <p:sp>
        <p:nvSpPr>
          <p:cNvPr id="14" name="Rectangle 13"/>
          <p:cNvSpPr/>
          <p:nvPr/>
        </p:nvSpPr>
        <p:spPr>
          <a:xfrm>
            <a:off x="1053780" y="3361592"/>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3</a:t>
            </a:r>
            <a:endParaRPr lang="en-GB" sz="4000" b="1" dirty="0"/>
          </a:p>
        </p:txBody>
      </p:sp>
      <p:sp>
        <p:nvSpPr>
          <p:cNvPr id="15" name="Rectangle 14"/>
          <p:cNvSpPr/>
          <p:nvPr/>
        </p:nvSpPr>
        <p:spPr>
          <a:xfrm>
            <a:off x="1053780" y="4427026"/>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4</a:t>
            </a:r>
            <a:endParaRPr lang="en-GB" sz="4000" b="1" dirty="0"/>
          </a:p>
        </p:txBody>
      </p:sp>
      <p:sp>
        <p:nvSpPr>
          <p:cNvPr id="16" name="Rectangle 15"/>
          <p:cNvSpPr/>
          <p:nvPr/>
        </p:nvSpPr>
        <p:spPr>
          <a:xfrm>
            <a:off x="1053780" y="5419460"/>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5</a:t>
            </a:r>
            <a:endParaRPr lang="en-GB" sz="4000" b="1" dirty="0"/>
          </a:p>
        </p:txBody>
      </p:sp>
      <p:sp>
        <p:nvSpPr>
          <p:cNvPr id="17" name="Rectangle 16"/>
          <p:cNvSpPr/>
          <p:nvPr/>
        </p:nvSpPr>
        <p:spPr>
          <a:xfrm>
            <a:off x="6826561" y="1277020"/>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6</a:t>
            </a:r>
            <a:endParaRPr lang="en-GB" sz="4000" b="1" dirty="0"/>
          </a:p>
        </p:txBody>
      </p:sp>
      <p:sp>
        <p:nvSpPr>
          <p:cNvPr id="18" name="Rectangle 17"/>
          <p:cNvSpPr/>
          <p:nvPr/>
        </p:nvSpPr>
        <p:spPr>
          <a:xfrm>
            <a:off x="6826561" y="2296157"/>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7</a:t>
            </a:r>
            <a:endParaRPr lang="en-GB" sz="4000" b="1" dirty="0"/>
          </a:p>
        </p:txBody>
      </p:sp>
      <p:sp>
        <p:nvSpPr>
          <p:cNvPr id="20" name="Rectangle 19"/>
          <p:cNvSpPr/>
          <p:nvPr/>
        </p:nvSpPr>
        <p:spPr>
          <a:xfrm>
            <a:off x="6826561" y="3361591"/>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8</a:t>
            </a:r>
            <a:endParaRPr lang="en-GB" sz="4000" b="1" dirty="0"/>
          </a:p>
        </p:txBody>
      </p:sp>
      <p:sp>
        <p:nvSpPr>
          <p:cNvPr id="22" name="Rectangle 21"/>
          <p:cNvSpPr/>
          <p:nvPr/>
        </p:nvSpPr>
        <p:spPr>
          <a:xfrm>
            <a:off x="6826688" y="5419458"/>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800" b="1" dirty="0"/>
              <a:t>10</a:t>
            </a:r>
            <a:endParaRPr lang="en-GB" sz="3800" b="1" dirty="0"/>
          </a:p>
        </p:txBody>
      </p:sp>
      <p:sp>
        <p:nvSpPr>
          <p:cNvPr id="23" name="Rectangle 22"/>
          <p:cNvSpPr/>
          <p:nvPr/>
        </p:nvSpPr>
        <p:spPr>
          <a:xfrm>
            <a:off x="2010333" y="1266885"/>
            <a:ext cx="5719491" cy="769441"/>
          </a:xfrm>
          <a:prstGeom prst="rect">
            <a:avLst/>
          </a:prstGeom>
        </p:spPr>
        <p:txBody>
          <a:bodyPr wrap="square">
            <a:spAutoFit/>
          </a:bodyPr>
          <a:lstStyle/>
          <a:p>
            <a:r>
              <a:rPr lang="el-GR" sz="2200" b="1" dirty="0"/>
              <a:t>ΒΑΣΙΚΑ ΧΑΡΑΚΤΗΡΙΣΤΙΚΑ</a:t>
            </a:r>
          </a:p>
          <a:p>
            <a:r>
              <a:rPr lang="el-GR" sz="2200" b="1" dirty="0"/>
              <a:t>ΣΧΕΔΙΩΝ ΚΑ122</a:t>
            </a:r>
            <a:endParaRPr lang="en-US" sz="2200" b="1" dirty="0"/>
          </a:p>
        </p:txBody>
      </p:sp>
      <p:sp>
        <p:nvSpPr>
          <p:cNvPr id="4" name="Rectangle 3"/>
          <p:cNvSpPr/>
          <p:nvPr/>
        </p:nvSpPr>
        <p:spPr>
          <a:xfrm>
            <a:off x="7897712" y="2444899"/>
            <a:ext cx="3757760" cy="430887"/>
          </a:xfrm>
          <a:prstGeom prst="rect">
            <a:avLst/>
          </a:prstGeom>
        </p:spPr>
        <p:txBody>
          <a:bodyPr wrap="none">
            <a:spAutoFit/>
          </a:bodyPr>
          <a:lstStyle/>
          <a:p>
            <a:r>
              <a:rPr lang="en-US" sz="2200" b="1" dirty="0"/>
              <a:t>SUPPORTING ORGANISATIONS</a:t>
            </a:r>
          </a:p>
        </p:txBody>
      </p:sp>
      <p:sp>
        <p:nvSpPr>
          <p:cNvPr id="24" name="Rectangle 23"/>
          <p:cNvSpPr/>
          <p:nvPr/>
        </p:nvSpPr>
        <p:spPr>
          <a:xfrm>
            <a:off x="2040813" y="3467142"/>
            <a:ext cx="2594428" cy="430887"/>
          </a:xfrm>
          <a:prstGeom prst="rect">
            <a:avLst/>
          </a:prstGeom>
        </p:spPr>
        <p:txBody>
          <a:bodyPr wrap="none">
            <a:spAutoFit/>
          </a:bodyPr>
          <a:lstStyle/>
          <a:p>
            <a:r>
              <a:rPr lang="el-GR" sz="2200" b="1" dirty="0"/>
              <a:t>ΔΙΑΧΕΙΡΙΣΗ</a:t>
            </a:r>
            <a:r>
              <a:rPr lang="el-GR" b="1" dirty="0"/>
              <a:t> </a:t>
            </a:r>
            <a:r>
              <a:rPr lang="el-GR" sz="2200" b="1" dirty="0"/>
              <a:t>ΣΧΕΔΙΩΝ</a:t>
            </a:r>
            <a:endParaRPr lang="en-US" sz="2200" b="1" dirty="0"/>
          </a:p>
        </p:txBody>
      </p:sp>
      <p:sp>
        <p:nvSpPr>
          <p:cNvPr id="25" name="Rectangle 24"/>
          <p:cNvSpPr/>
          <p:nvPr/>
        </p:nvSpPr>
        <p:spPr>
          <a:xfrm>
            <a:off x="2064718" y="4532522"/>
            <a:ext cx="2826415" cy="430887"/>
          </a:xfrm>
          <a:prstGeom prst="rect">
            <a:avLst/>
          </a:prstGeom>
        </p:spPr>
        <p:txBody>
          <a:bodyPr wrap="none">
            <a:spAutoFit/>
          </a:bodyPr>
          <a:lstStyle/>
          <a:p>
            <a:r>
              <a:rPr lang="el-GR" sz="2200" b="1" dirty="0"/>
              <a:t>ΕΡΓΑΛΕΙΑ ΔΙΑΧΕΙΡΙΣΗΣ</a:t>
            </a:r>
            <a:endParaRPr lang="en-US" sz="2200" b="1" dirty="0"/>
          </a:p>
        </p:txBody>
      </p:sp>
      <p:sp>
        <p:nvSpPr>
          <p:cNvPr id="26" name="Rectangle 25"/>
          <p:cNvSpPr/>
          <p:nvPr/>
        </p:nvSpPr>
        <p:spPr>
          <a:xfrm>
            <a:off x="7843075" y="1423322"/>
            <a:ext cx="1061060" cy="430887"/>
          </a:xfrm>
          <a:prstGeom prst="rect">
            <a:avLst/>
          </a:prstGeom>
        </p:spPr>
        <p:txBody>
          <a:bodyPr wrap="none">
            <a:spAutoFit/>
          </a:bodyPr>
          <a:lstStyle/>
          <a:p>
            <a:r>
              <a:rPr lang="el-GR" sz="2200" b="1" dirty="0"/>
              <a:t>ΑΡΧΕΙΟ</a:t>
            </a:r>
            <a:endParaRPr lang="en-US" sz="2200" b="1" dirty="0"/>
          </a:p>
        </p:txBody>
      </p:sp>
      <p:sp>
        <p:nvSpPr>
          <p:cNvPr id="27" name="Rectangle 26"/>
          <p:cNvSpPr/>
          <p:nvPr/>
        </p:nvSpPr>
        <p:spPr>
          <a:xfrm>
            <a:off x="2064718" y="5546724"/>
            <a:ext cx="3203377" cy="430887"/>
          </a:xfrm>
          <a:prstGeom prst="rect">
            <a:avLst/>
          </a:prstGeom>
        </p:spPr>
        <p:txBody>
          <a:bodyPr wrap="none">
            <a:spAutoFit/>
          </a:bodyPr>
          <a:lstStyle/>
          <a:p>
            <a:r>
              <a:rPr lang="el-GR" sz="2200" b="1" dirty="0"/>
              <a:t>ΥΠΟΣΤΗΡΙΚΤΙΚΑ ΕΓΓΡΑΦΑ</a:t>
            </a:r>
            <a:endParaRPr lang="en-US" sz="2200" b="1" dirty="0"/>
          </a:p>
        </p:txBody>
      </p:sp>
      <p:sp>
        <p:nvSpPr>
          <p:cNvPr id="29" name="Rectangle 28"/>
          <p:cNvSpPr/>
          <p:nvPr/>
        </p:nvSpPr>
        <p:spPr>
          <a:xfrm>
            <a:off x="7897712" y="4438962"/>
            <a:ext cx="3416320" cy="430887"/>
          </a:xfrm>
          <a:prstGeom prst="rect">
            <a:avLst/>
          </a:prstGeom>
        </p:spPr>
        <p:txBody>
          <a:bodyPr wrap="none">
            <a:spAutoFit/>
          </a:bodyPr>
          <a:lstStyle/>
          <a:p>
            <a:r>
              <a:rPr lang="el-GR" sz="2200" b="1" dirty="0"/>
              <a:t>ΑΛΛΑΓΕΣ - ΤΡΟΠΟΠΟΙΗΣΕΙΣ</a:t>
            </a:r>
            <a:endParaRPr lang="en-US" sz="2200" b="1" dirty="0"/>
          </a:p>
        </p:txBody>
      </p:sp>
      <p:sp>
        <p:nvSpPr>
          <p:cNvPr id="30" name="Rectangle 29"/>
          <p:cNvSpPr/>
          <p:nvPr/>
        </p:nvSpPr>
        <p:spPr>
          <a:xfrm>
            <a:off x="7897712" y="3415019"/>
            <a:ext cx="2421625" cy="430887"/>
          </a:xfrm>
          <a:prstGeom prst="rect">
            <a:avLst/>
          </a:prstGeom>
        </p:spPr>
        <p:txBody>
          <a:bodyPr wrap="none">
            <a:spAutoFit/>
          </a:bodyPr>
          <a:lstStyle/>
          <a:p>
            <a:r>
              <a:rPr lang="el-GR" sz="2200" b="1" dirty="0"/>
              <a:t>ΚΛΕΙΣΙΜΟ ΣΧΕΔΙΟΥ</a:t>
            </a:r>
            <a:endParaRPr lang="en-US" sz="2200" b="1" dirty="0"/>
          </a:p>
        </p:txBody>
      </p:sp>
      <p:sp>
        <p:nvSpPr>
          <p:cNvPr id="35" name="Rectangle 34"/>
          <p:cNvSpPr/>
          <p:nvPr/>
        </p:nvSpPr>
        <p:spPr>
          <a:xfrm>
            <a:off x="7897712" y="5524956"/>
            <a:ext cx="1152047" cy="430887"/>
          </a:xfrm>
          <a:prstGeom prst="rect">
            <a:avLst/>
          </a:prstGeom>
        </p:spPr>
        <p:txBody>
          <a:bodyPr wrap="none">
            <a:spAutoFit/>
          </a:bodyPr>
          <a:lstStyle/>
          <a:p>
            <a:r>
              <a:rPr lang="el-GR" sz="2200" b="1" dirty="0"/>
              <a:t>ΕΛΕΓΧΟΙ</a:t>
            </a:r>
            <a:endParaRPr lang="en-US" sz="2200" b="1" dirty="0"/>
          </a:p>
        </p:txBody>
      </p:sp>
      <p:sp>
        <p:nvSpPr>
          <p:cNvPr id="36" name="Rectangle 35"/>
          <p:cNvSpPr/>
          <p:nvPr/>
        </p:nvSpPr>
        <p:spPr>
          <a:xfrm>
            <a:off x="6827383" y="4423288"/>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800" b="1" dirty="0"/>
              <a:t>9</a:t>
            </a:r>
            <a:endParaRPr lang="en-GB" sz="3800" b="1" dirty="0"/>
          </a:p>
        </p:txBody>
      </p:sp>
    </p:spTree>
    <p:extLst>
      <p:ext uri="{BB962C8B-B14F-4D97-AF65-F5344CB8AC3E}">
        <p14:creationId xmlns:p14="http://schemas.microsoft.com/office/powerpoint/2010/main" val="1746055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3008"/>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101"/>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16" name="Rectangle 15"/>
          <p:cNvSpPr/>
          <p:nvPr/>
        </p:nvSpPr>
        <p:spPr>
          <a:xfrm>
            <a:off x="444394" y="1543873"/>
            <a:ext cx="9319397" cy="5016758"/>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Διαδικτυακό εργαλείο για</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τη διαχείριση των εγκεκριμένων σχεδίων και την υποβολή της τελικής έκθεσης</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Επιτρέπει στους δικαιούχους των εγκεκριμένων σχεδίων να έχουν πρόσβαση στις πληροφορίες των σχεδίων τους και να τις διαχειρίζονται</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Ενημέρωση για κινητικότητες:</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Αυτόματη δημιουργία του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Participant Survey </a:t>
            </a: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Το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Participant Survey </a:t>
            </a:r>
            <a:r>
              <a:rPr lang="el-GR" sz="2000" dirty="0">
                <a:solidFill>
                  <a:prstClr val="black"/>
                </a:solidFill>
                <a:latin typeface="Calibri" panose="020F0502020204030204"/>
                <a:sym typeface="Wingdings" panose="05000000000000000000" pitchFamily="2" charset="2"/>
              </a:rPr>
              <a:t>α</a:t>
            </a:r>
            <a:r>
              <a:rPr kumimoji="0" lang="el-GR" sz="20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ποστέλλεται</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αυτόματα με τη λήξη της κινητικότητας μέσω ηλεκτρονικού ταχυδρομείου στους συμμετέχοντες για να δώσουν ανατροφοδότηση σχετικά με την εμπειρία και εκπαίδευση που είχαν </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Αυτόματη ενημέρωση προϋπολογισμού με την καταχώρηση κινητικοτήτων </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Συγγραφή τελικής έκθεσης και ανάρτηση σχετικών αποδεικτικών</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rPr>
              <a:t>Πρόσβαση στο ΒΜ για όλα τα Σχέδια που αφορούν στο πρόγραμμα </a:t>
            </a:r>
            <a:r>
              <a:rPr kumimoji="0" lang="el-GR" sz="2000" b="0" i="1" u="none" strike="noStrike" kern="1200" cap="none" spc="0" normalizeH="0" baseline="0" noProof="0" dirty="0" err="1">
                <a:ln>
                  <a:noFill/>
                </a:ln>
                <a:solidFill>
                  <a:prstClr val="black"/>
                </a:solidFill>
                <a:effectLst/>
                <a:uLnTx/>
                <a:uFillTx/>
                <a:latin typeface="Calibri" panose="020F0502020204030204"/>
                <a:ea typeface="+mn-ea"/>
                <a:cs typeface="+mn-cs"/>
              </a:rPr>
              <a:t>Erasmus</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rPr>
              <a:t>+ για την προγραμματική περίοδο 2021-2027 έχετε μέσω της πλατφόρμας </a:t>
            </a:r>
            <a:r>
              <a:rPr lang="el-GR" sz="2000" i="1" dirty="0">
                <a:solidFill>
                  <a:prstClr val="black"/>
                </a:solidFill>
                <a:latin typeface="Calibri" panose="020F0502020204030204"/>
                <a:hlinkClick r:id="rId3"/>
              </a:rPr>
              <a:t>Erasmus+ and European </a:t>
            </a:r>
            <a:r>
              <a:rPr lang="el-GR" sz="2000" i="1" dirty="0" err="1">
                <a:solidFill>
                  <a:prstClr val="black"/>
                </a:solidFill>
                <a:latin typeface="Calibri" panose="020F0502020204030204"/>
                <a:hlinkClick r:id="rId3"/>
              </a:rPr>
              <a:t>Solidar</a:t>
            </a:r>
            <a:r>
              <a:rPr lang="en-US" sz="2000" i="1" dirty="0">
                <a:solidFill>
                  <a:prstClr val="black"/>
                </a:solidFill>
                <a:latin typeface="Calibri" panose="020F0502020204030204"/>
                <a:hlinkClick r:id="rId3"/>
              </a:rPr>
              <a:t>it</a:t>
            </a:r>
            <a:r>
              <a:rPr lang="el-GR" sz="2000" i="1" dirty="0">
                <a:solidFill>
                  <a:prstClr val="black"/>
                </a:solidFill>
                <a:latin typeface="Calibri" panose="020F0502020204030204"/>
                <a:hlinkClick r:id="rId3"/>
              </a:rPr>
              <a:t>y </a:t>
            </a:r>
            <a:r>
              <a:rPr lang="el-GR" sz="2000" i="1" dirty="0" err="1">
                <a:solidFill>
                  <a:prstClr val="black"/>
                </a:solidFill>
                <a:latin typeface="Calibri" panose="020F0502020204030204"/>
                <a:hlinkClick r:id="rId3"/>
              </a:rPr>
              <a:t>Corps</a:t>
            </a:r>
            <a:r>
              <a:rPr lang="el-GR" sz="2000" i="1" dirty="0">
                <a:solidFill>
                  <a:prstClr val="black"/>
                </a:solidFill>
                <a:latin typeface="Calibri" panose="020F0502020204030204"/>
                <a:hlinkClick r:id="rId3"/>
              </a:rPr>
              <a:t>– </a:t>
            </a:r>
            <a:r>
              <a:rPr lang="el-GR" sz="2000" i="1" dirty="0" err="1">
                <a:solidFill>
                  <a:prstClr val="black"/>
                </a:solidFill>
                <a:latin typeface="Calibri" panose="020F0502020204030204"/>
                <a:hlinkClick r:id="rId3"/>
              </a:rPr>
              <a:t>Single</a:t>
            </a:r>
            <a:r>
              <a:rPr lang="el-GR" sz="2000" i="1" dirty="0">
                <a:solidFill>
                  <a:prstClr val="black"/>
                </a:solidFill>
                <a:latin typeface="Calibri" panose="020F0502020204030204"/>
                <a:hlinkClick r:id="rId3"/>
              </a:rPr>
              <a:t> </a:t>
            </a:r>
            <a:r>
              <a:rPr lang="el-GR" sz="2000" i="1" dirty="0" err="1">
                <a:solidFill>
                  <a:prstClr val="black"/>
                </a:solidFill>
                <a:latin typeface="Calibri" panose="020F0502020204030204"/>
                <a:hlinkClick r:id="rId3"/>
              </a:rPr>
              <a:t>Entry</a:t>
            </a:r>
            <a:r>
              <a:rPr lang="el-GR" sz="2000" i="1" dirty="0">
                <a:solidFill>
                  <a:prstClr val="black"/>
                </a:solidFill>
                <a:latin typeface="Calibri" panose="020F0502020204030204"/>
                <a:hlinkClick r:id="rId3"/>
              </a:rPr>
              <a:t> </a:t>
            </a:r>
            <a:r>
              <a:rPr lang="el-GR" sz="2000" i="1" dirty="0" err="1">
                <a:solidFill>
                  <a:prstClr val="black"/>
                </a:solidFill>
                <a:latin typeface="Calibri" panose="020F0502020204030204"/>
                <a:hlinkClick r:id="rId3"/>
              </a:rPr>
              <a:t>Point</a:t>
            </a:r>
            <a:endPar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781801" y="756466"/>
            <a:ext cx="385115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Beneficiary Module</a:t>
            </a:r>
            <a:endParaRPr kumimoji="0" lang="el-GR" sz="28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27" name="TextBox 26"/>
          <p:cNvSpPr txBox="1"/>
          <p:nvPr/>
        </p:nvSpPr>
        <p:spPr>
          <a:xfrm>
            <a:off x="444394" y="-6785"/>
            <a:ext cx="572413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ΒΑΣΙΚΟ ΕΡΓΑΛΕΙΟ ΔΙΑΧΕΙΡΙΣΗΣ ΣΧΕΔΙΩΝ</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Graphic 3" descr="Gears outline">
            <a:extLst>
              <a:ext uri="{FF2B5EF4-FFF2-40B4-BE49-F238E27FC236}">
                <a16:creationId xmlns:a16="http://schemas.microsoft.com/office/drawing/2014/main" id="{5334AE3C-494D-8CCE-6FBB-FFC0AC804F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63791" y="2961168"/>
            <a:ext cx="2057399" cy="2057399"/>
          </a:xfrm>
          <a:prstGeom prst="rect">
            <a:avLst/>
          </a:prstGeom>
        </p:spPr>
      </p:pic>
    </p:spTree>
    <p:extLst>
      <p:ext uri="{BB962C8B-B14F-4D97-AF65-F5344CB8AC3E}">
        <p14:creationId xmlns:p14="http://schemas.microsoft.com/office/powerpoint/2010/main" val="1867194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3008"/>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101"/>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10" name="TextBox 9"/>
          <p:cNvSpPr txBox="1"/>
          <p:nvPr/>
        </p:nvSpPr>
        <p:spPr>
          <a:xfrm>
            <a:off x="444394" y="1195672"/>
            <a:ext cx="10990629"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Πέραν της </a:t>
            </a:r>
            <a:r>
              <a:rPr kumimoji="0" lang="el-GR" sz="1800" b="0" i="0" u="sng" strike="noStrike" kern="1200" cap="none" spc="0" normalizeH="0" baseline="0" noProof="0" dirty="0">
                <a:ln>
                  <a:noFill/>
                </a:ln>
                <a:solidFill>
                  <a:prstClr val="black"/>
                </a:solidFill>
                <a:effectLst/>
                <a:uLnTx/>
                <a:uFillTx/>
                <a:latin typeface="Calibri" panose="020F0502020204030204"/>
                <a:ea typeface="+mn-ea"/>
                <a:cs typeface="+mn-cs"/>
              </a:rPr>
              <a:t>βασικής συμφωνίας</a:t>
            </a:r>
            <a:r>
              <a:rPr kumimoji="0" lang="el-GR" sz="1800" b="0" i="0"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που αποστέλλεται στον κάθε δικαιούχο, μέρος της συμφωνίας επιχορήγησης αποτελούν τα πιο κάτω παραρτήματα: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ANNEX </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Προϋπολογισμός σχεδίου – Αποστέλλεται με την επιστολή έγκρισης και ξανά με τη Συμφωνία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2     Ισχύοντες κανονισμοί για τις επιλέξιμες δαπάνες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3     Ισχύουσες επιλέξιμες δαπάνες / τιμές ανά κατηγορία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1" u="none" strike="noStrike" kern="1200" cap="none" spc="0" normalizeH="0" baseline="0" noProof="0" dirty="0">
                <a:ln>
                  <a:noFill/>
                </a:ln>
                <a:solidFill>
                  <a:prstClr val="black"/>
                </a:solidFill>
                <a:effectLst/>
                <a:uLnTx/>
                <a:uFillTx/>
                <a:latin typeface="Calibri" panose="020F0502020204030204"/>
                <a:ea typeface="+mn-ea"/>
                <a:cs typeface="+mn-cs"/>
              </a:rPr>
              <a:t>ΑΝΝΕΧ  4     </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Accession Form</a:t>
            </a: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 for Beneficiaries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δεν αφορά τα σχέδια ΚΑ122</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ANNEX  5     Specific Rules </a:t>
            </a:r>
            <a:endPar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6     Πρότυπα για τις συμφωνίες μεταξύ δικαιούχου και συμμετεχόντων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Agreement between beneficiaries and participants for mobility of individuals </a:t>
            </a:r>
            <a:endParaRPr kumimoji="0" lang="el-GR" sz="180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kumimoji="0" lang="el-GR" sz="18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  Learning agreement and </a:t>
            </a:r>
            <a:r>
              <a:rPr lang="en-US" dirty="0" err="1">
                <a:solidFill>
                  <a:prstClr val="black"/>
                </a:solidFill>
              </a:rPr>
              <a:t>Europass</a:t>
            </a:r>
            <a:r>
              <a:rPr lang="en-US" dirty="0">
                <a:solidFill>
                  <a:prstClr val="black"/>
                </a:solidFill>
              </a:rPr>
              <a:t> Mobility Certificate </a:t>
            </a:r>
          </a:p>
          <a:p>
            <a:pPr lvl="0">
              <a:defRPr/>
            </a:pPr>
            <a:r>
              <a:rPr kumimoji="0" lang="el-GR" sz="18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dirty="0">
                <a:solidFill>
                  <a:prstClr val="black"/>
                </a:solidFill>
                <a:latin typeface="Calibri" panose="020F0502020204030204"/>
              </a:rPr>
              <a:t>   </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Learning </a:t>
            </a:r>
            <a:r>
              <a:rPr kumimoji="0" lang="en-US" sz="1800" i="0" u="none" strike="noStrike" kern="1200" cap="none" spc="0" normalizeH="0" baseline="0" noProof="0" dirty="0" err="1">
                <a:ln>
                  <a:noFill/>
                </a:ln>
                <a:solidFill>
                  <a:prstClr val="black"/>
                </a:solidFill>
                <a:effectLst/>
                <a:uLnTx/>
                <a:uFillTx/>
                <a:latin typeface="Calibri" panose="020F0502020204030204"/>
                <a:ea typeface="+mn-ea"/>
                <a:cs typeface="+mn-cs"/>
              </a:rPr>
              <a:t>Programme</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 for group activities</a:t>
            </a:r>
          </a:p>
          <a:p>
            <a:pPr lvl="0">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                       Accompanying Person Certificate (for persons accompanying individuals)</a:t>
            </a:r>
            <a:endPar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                       Learning agreement with invited experts</a:t>
            </a:r>
            <a:endParaRPr kumimoji="0" lang="el-GR" sz="1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7     Στοιχεία τραπεζικού λογαριασμού του δικαιούχου</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600" b="0" i="1" u="none" strike="noStrike" kern="1200" cap="none" spc="0" normalizeH="0" baseline="0" noProof="0" dirty="0">
                <a:ln>
                  <a:noFill/>
                </a:ln>
                <a:solidFill>
                  <a:prstClr val="black"/>
                </a:solidFill>
                <a:effectLst/>
                <a:uLnTx/>
                <a:uFillTx/>
                <a:latin typeface="Calibri" panose="020F0502020204030204"/>
                <a:ea typeface="+mn-ea"/>
                <a:cs typeface="+mn-cs"/>
              </a:rPr>
              <a:t>Όλα τα παραρτήματα βρίσκονται αναρτημένα στην </a:t>
            </a:r>
            <a:r>
              <a:rPr kumimoji="0" lang="el-GR" sz="16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ιστοσελίδα του ΙΔΕΠ Διά Βίου Μάθησης</a:t>
            </a:r>
            <a:r>
              <a:rPr kumimoji="0" lang="el-GR" sz="16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1" name="Rectangle 10"/>
          <p:cNvSpPr/>
          <p:nvPr/>
        </p:nvSpPr>
        <p:spPr>
          <a:xfrm>
            <a:off x="368194" y="697152"/>
            <a:ext cx="6886046" cy="346119"/>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ΣΥΜΦΩΝΙΑ ΕΠΙΧΟΡΗΓΗΣΗΣ ΚΑΙ ΠΑΡΑΡΤΗΜΑΤΑ</a:t>
            </a:r>
            <a:endParaRPr kumimoji="0" lang="el-G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444394" y="-6785"/>
            <a:ext cx="4599272"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ΕΡΓΑΛΕΙΑ ΔΙΑΧΕΙΡΙΣΗΣ ΣΧΕΔΙΩΝ</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Tree>
    <p:extLst>
      <p:ext uri="{BB962C8B-B14F-4D97-AF65-F5344CB8AC3E}">
        <p14:creationId xmlns:p14="http://schemas.microsoft.com/office/powerpoint/2010/main" val="2694291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5. ΥΠΟΣΤΗΡΙΚΤΙΚΑ ΕΓΓΡΑΦΑ</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214244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Rounded Rectangle 4"/>
          <p:cNvSpPr/>
          <p:nvPr/>
        </p:nvSpPr>
        <p:spPr>
          <a:xfrm>
            <a:off x="1500990" y="617085"/>
            <a:ext cx="9150394" cy="404767"/>
          </a:xfrm>
          <a:prstGeom prst="round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611500" y="570306"/>
            <a:ext cx="8544238" cy="461665"/>
          </a:xfrm>
          <a:prstGeom prst="rect">
            <a:avLst/>
          </a:prstGeom>
          <a:noFill/>
        </p:spPr>
        <p:txBody>
          <a:bodyPr wrap="square" rtlCol="0">
            <a:spAutoFit/>
          </a:bodyPr>
          <a:lstStyle/>
          <a:p>
            <a:pPr lvl="0" algn="ctr">
              <a:defRPr/>
            </a:pPr>
            <a:r>
              <a:rPr lang="el-GR" sz="2400" b="1" dirty="0">
                <a:solidFill>
                  <a:schemeClr val="bg1"/>
                </a:solidFill>
                <a:latin typeface="Calibri" panose="020F0502020204030204" pitchFamily="34" charset="0"/>
                <a:ea typeface="Calibri" panose="020F0502020204030204" pitchFamily="34" charset="0"/>
                <a:cs typeface="Calibri" panose="020F0502020204030204" pitchFamily="34" charset="0"/>
              </a:rPr>
              <a:t>Πριν την κινητικότητα </a:t>
            </a:r>
            <a:r>
              <a:rPr lang="el-GR" b="1" dirty="0">
                <a:solidFill>
                  <a:schemeClr val="bg1"/>
                </a:solidFill>
                <a:latin typeface="Calibri" panose="020F0502020204030204" pitchFamily="34" charset="0"/>
                <a:ea typeface="Calibri" panose="020F0502020204030204" pitchFamily="34" charset="0"/>
                <a:cs typeface="Calibri" panose="020F0502020204030204" pitchFamily="34" charset="0"/>
              </a:rPr>
              <a:t>(εξαιρούνται οι Προπαρασκευαστικές επισκέψεις)</a:t>
            </a:r>
            <a:endParaRPr lang="el-GR" b="1"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1564"/>
            <a:ext cx="800068" cy="685416"/>
          </a:xfrm>
          <a:prstGeom prst="rect">
            <a:avLst/>
          </a:prstGeom>
        </p:spPr>
      </p:pic>
      <p:sp>
        <p:nvSpPr>
          <p:cNvPr id="4" name="TextBox 3"/>
          <p:cNvSpPr txBox="1"/>
          <p:nvPr/>
        </p:nvSpPr>
        <p:spPr>
          <a:xfrm>
            <a:off x="292774" y="1355949"/>
            <a:ext cx="7999571" cy="1015663"/>
          </a:xfrm>
          <a:prstGeom prst="rect">
            <a:avLst/>
          </a:prstGeom>
          <a:noFill/>
        </p:spPr>
        <p:txBody>
          <a:bodyPr wrap="square" rtlCol="0">
            <a:spAutoFit/>
          </a:bodyPr>
          <a:lstStyle/>
          <a:p>
            <a:r>
              <a:rPr lang="en-US" sz="2000" b="1" dirty="0"/>
              <a:t>Agreement between beneficiaries and participants for mobility of individuals : </a:t>
            </a:r>
            <a:r>
              <a:rPr lang="el-GR" sz="2000" dirty="0"/>
              <a:t>Υπογράφεται μεταξύ του συμμετέχοντα και του νόμιμου εκπροσώπου του οργανισμού αποστολής. </a:t>
            </a:r>
            <a:endParaRPr lang="en-US" sz="2000" dirty="0"/>
          </a:p>
        </p:txBody>
      </p:sp>
      <p:cxnSp>
        <p:nvCxnSpPr>
          <p:cNvPr id="9" name="Straight Connector 8"/>
          <p:cNvCxnSpPr/>
          <p:nvPr/>
        </p:nvCxnSpPr>
        <p:spPr>
          <a:xfrm>
            <a:off x="295248" y="2701373"/>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32509" y="4255360"/>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4402" y="5866254"/>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2774" y="2749056"/>
            <a:ext cx="7901464" cy="1600438"/>
          </a:xfrm>
          <a:prstGeom prst="rect">
            <a:avLst/>
          </a:prstGeom>
          <a:noFill/>
        </p:spPr>
        <p:txBody>
          <a:bodyPr wrap="square" rtlCol="0">
            <a:spAutoFit/>
          </a:bodyPr>
          <a:lstStyle/>
          <a:p>
            <a:r>
              <a:rPr lang="en-US" sz="2000" b="1" dirty="0"/>
              <a:t>Learning Agreement </a:t>
            </a:r>
            <a:r>
              <a:rPr lang="en-US" sz="2000" dirty="0"/>
              <a:t>: </a:t>
            </a:r>
            <a:r>
              <a:rPr lang="el-GR" sz="2000" dirty="0"/>
              <a:t>Υπογράφεται μεταξύ του οργανισμού αποστολής, οργανισμού υποδοχής και συμμετέχοντα</a:t>
            </a:r>
            <a:r>
              <a:rPr lang="en-GB" sz="2000" dirty="0"/>
              <a:t> (+ </a:t>
            </a:r>
            <a:r>
              <a:rPr lang="el-GR" sz="2000" dirty="0"/>
              <a:t>του γονέα/κηδεμόνα, στην περίπτωση που ο συμμετέχων είναι ανήλικος)</a:t>
            </a:r>
          </a:p>
          <a:p>
            <a:r>
              <a:rPr lang="el-GR" sz="2000" dirty="0"/>
              <a:t>- Μαθησιακά αποτελέσματα</a:t>
            </a:r>
          </a:p>
          <a:p>
            <a:endParaRPr lang="el-GR" dirty="0"/>
          </a:p>
        </p:txBody>
      </p:sp>
      <p:sp>
        <p:nvSpPr>
          <p:cNvPr id="10" name="TextBox 9"/>
          <p:cNvSpPr txBox="1"/>
          <p:nvPr/>
        </p:nvSpPr>
        <p:spPr>
          <a:xfrm>
            <a:off x="292774" y="4244462"/>
            <a:ext cx="8044405" cy="1554272"/>
          </a:xfrm>
          <a:prstGeom prst="rect">
            <a:avLst/>
          </a:prstGeom>
          <a:noFill/>
        </p:spPr>
        <p:txBody>
          <a:bodyPr wrap="square" rtlCol="0">
            <a:spAutoFit/>
          </a:bodyPr>
          <a:lstStyle/>
          <a:p>
            <a:pPr>
              <a:spcAft>
                <a:spcPts val="1800"/>
              </a:spcAft>
            </a:pPr>
            <a:r>
              <a:rPr lang="en-US" sz="2000" b="1" dirty="0"/>
              <a:t>Learning </a:t>
            </a:r>
            <a:r>
              <a:rPr lang="en-US" sz="2000" b="1" dirty="0" err="1"/>
              <a:t>Programme</a:t>
            </a:r>
            <a:r>
              <a:rPr lang="en-US" sz="2000" b="1" dirty="0"/>
              <a:t> for group activities: </a:t>
            </a:r>
            <a:r>
              <a:rPr lang="el-GR" sz="2000" dirty="0"/>
              <a:t>Υπογράφεται μεταξύ του οργανισμού αποστολής και οργανισμού υποδοχής</a:t>
            </a:r>
            <a:endParaRPr lang="en-US" sz="2000" dirty="0"/>
          </a:p>
          <a:p>
            <a:r>
              <a:rPr lang="en-US" sz="2000" dirty="0"/>
              <a:t>- </a:t>
            </a:r>
            <a:r>
              <a:rPr lang="el-GR" sz="2000" dirty="0"/>
              <a:t>Περιλαμβάνει (προαιρετικά) λίστα συμμετεχόντων, συμπεριλαμβανομένων των συνοδών</a:t>
            </a:r>
          </a:p>
        </p:txBody>
      </p:sp>
      <p:sp>
        <p:nvSpPr>
          <p:cNvPr id="11" name="TextBox 10"/>
          <p:cNvSpPr txBox="1"/>
          <p:nvPr/>
        </p:nvSpPr>
        <p:spPr>
          <a:xfrm>
            <a:off x="365704" y="5933774"/>
            <a:ext cx="7898543" cy="984885"/>
          </a:xfrm>
          <a:prstGeom prst="rect">
            <a:avLst/>
          </a:prstGeom>
          <a:noFill/>
        </p:spPr>
        <p:txBody>
          <a:bodyPr wrap="square" rtlCol="0">
            <a:spAutoFit/>
          </a:bodyPr>
          <a:lstStyle/>
          <a:p>
            <a:r>
              <a:rPr lang="en-US" sz="2000" b="1" dirty="0"/>
              <a:t>Learning Agreement with invited expert: </a:t>
            </a:r>
            <a:r>
              <a:rPr lang="el-GR" sz="2000" dirty="0"/>
              <a:t>Υπογράφεται μεταξύ του δικαιούχου οργανισμού και του προσκεκλημένου εμπειρογνώμονα </a:t>
            </a:r>
            <a:endParaRPr lang="en-GB" sz="2000" dirty="0"/>
          </a:p>
          <a:p>
            <a:endParaRPr lang="en-GB" dirty="0"/>
          </a:p>
        </p:txBody>
      </p:sp>
      <p:sp>
        <p:nvSpPr>
          <p:cNvPr id="22" name="TextBox 21"/>
          <p:cNvSpPr txBox="1"/>
          <p:nvPr/>
        </p:nvSpPr>
        <p:spPr>
          <a:xfrm>
            <a:off x="8287346" y="1074330"/>
            <a:ext cx="3607041" cy="1538883"/>
          </a:xfrm>
          <a:prstGeom prst="rect">
            <a:avLst/>
          </a:prstGeom>
          <a:noFill/>
        </p:spPr>
        <p:txBody>
          <a:bodyPr wrap="square" rtlCol="0">
            <a:spAutoFit/>
          </a:bodyPr>
          <a:lstStyle/>
          <a:p>
            <a:r>
              <a:rPr lang="el-GR" sz="2000" b="1" dirty="0"/>
              <a:t>Υποχρεωτικό</a:t>
            </a:r>
            <a:r>
              <a:rPr lang="el-GR" sz="2200" dirty="0"/>
              <a:t> </a:t>
            </a:r>
            <a:r>
              <a:rPr lang="el-GR" dirty="0"/>
              <a:t>για όλους</a:t>
            </a:r>
          </a:p>
          <a:p>
            <a:r>
              <a:rPr lang="el-GR" dirty="0"/>
              <a:t>τους τύπους κινητικοτήτων </a:t>
            </a:r>
          </a:p>
          <a:p>
            <a:r>
              <a:rPr lang="el-GR" dirty="0"/>
              <a:t>εκτός της </a:t>
            </a:r>
            <a:r>
              <a:rPr lang="en-US" dirty="0"/>
              <a:t>“Invited Expert”</a:t>
            </a:r>
            <a:r>
              <a:rPr lang="el-GR" dirty="0"/>
              <a:t>.</a:t>
            </a:r>
          </a:p>
          <a:p>
            <a:r>
              <a:rPr lang="el-GR" dirty="0"/>
              <a:t>Για ομαδικές κινητικότητες</a:t>
            </a:r>
            <a:r>
              <a:rPr lang="en-US" dirty="0"/>
              <a:t> </a:t>
            </a:r>
            <a:r>
              <a:rPr lang="el-GR" dirty="0"/>
              <a:t>δεν είναι υποχρεωτικό αλλά </a:t>
            </a:r>
            <a:r>
              <a:rPr lang="el-GR" b="1" dirty="0"/>
              <a:t>συστήνεται</a:t>
            </a:r>
            <a:endParaRPr lang="en-GB" dirty="0"/>
          </a:p>
        </p:txBody>
      </p:sp>
      <p:sp>
        <p:nvSpPr>
          <p:cNvPr id="23" name="TextBox 22"/>
          <p:cNvSpPr txBox="1"/>
          <p:nvPr/>
        </p:nvSpPr>
        <p:spPr>
          <a:xfrm>
            <a:off x="8304075" y="2706317"/>
            <a:ext cx="3758971" cy="1477328"/>
          </a:xfrm>
          <a:prstGeom prst="rect">
            <a:avLst/>
          </a:prstGeom>
          <a:noFill/>
        </p:spPr>
        <p:txBody>
          <a:bodyPr wrap="square" rtlCol="0">
            <a:spAutoFit/>
          </a:bodyPr>
          <a:lstStyle/>
          <a:p>
            <a:r>
              <a:rPr lang="el-GR" b="1" dirty="0"/>
              <a:t>Υποχρεωτικό</a:t>
            </a:r>
            <a:r>
              <a:rPr lang="el-GR" dirty="0"/>
              <a:t> για όλους</a:t>
            </a:r>
          </a:p>
          <a:p>
            <a:r>
              <a:rPr lang="el-GR" dirty="0"/>
              <a:t>τους τύπους ατομικών κινητικοτήτων </a:t>
            </a:r>
          </a:p>
          <a:p>
            <a:r>
              <a:rPr lang="el-GR" dirty="0"/>
              <a:t>εκτός των: </a:t>
            </a:r>
            <a:r>
              <a:rPr lang="en-US" dirty="0"/>
              <a:t>“Invited Expert”</a:t>
            </a:r>
            <a:r>
              <a:rPr lang="el-GR" dirty="0"/>
              <a:t> (ειδικό έντυπο) και </a:t>
            </a:r>
            <a:r>
              <a:rPr lang="en-GB" dirty="0"/>
              <a:t>“Courses and Training” (</a:t>
            </a:r>
            <a:r>
              <a:rPr lang="el-GR" dirty="0"/>
              <a:t>προαιρετικό).</a:t>
            </a:r>
          </a:p>
        </p:txBody>
      </p:sp>
      <p:sp>
        <p:nvSpPr>
          <p:cNvPr id="25" name="TextBox 24"/>
          <p:cNvSpPr txBox="1"/>
          <p:nvPr/>
        </p:nvSpPr>
        <p:spPr>
          <a:xfrm>
            <a:off x="8304075" y="4504771"/>
            <a:ext cx="2851678" cy="677108"/>
          </a:xfrm>
          <a:prstGeom prst="rect">
            <a:avLst/>
          </a:prstGeom>
          <a:noFill/>
        </p:spPr>
        <p:txBody>
          <a:bodyPr wrap="none" rtlCol="0">
            <a:spAutoFit/>
          </a:bodyPr>
          <a:lstStyle/>
          <a:p>
            <a:r>
              <a:rPr lang="el-GR" sz="2000" b="1" dirty="0"/>
              <a:t>Υποχρεωτικό</a:t>
            </a:r>
            <a:r>
              <a:rPr lang="el-GR" dirty="0"/>
              <a:t> για ομαδικές</a:t>
            </a:r>
          </a:p>
          <a:p>
            <a:r>
              <a:rPr lang="el-GR" dirty="0"/>
              <a:t>κινητικότητες</a:t>
            </a:r>
            <a:endParaRPr lang="en-GB" dirty="0"/>
          </a:p>
        </p:txBody>
      </p:sp>
      <p:sp>
        <p:nvSpPr>
          <p:cNvPr id="27" name="TextBox 26"/>
          <p:cNvSpPr txBox="1"/>
          <p:nvPr/>
        </p:nvSpPr>
        <p:spPr>
          <a:xfrm>
            <a:off x="8385437" y="5918124"/>
            <a:ext cx="1990225" cy="677108"/>
          </a:xfrm>
          <a:prstGeom prst="rect">
            <a:avLst/>
          </a:prstGeom>
          <a:noFill/>
        </p:spPr>
        <p:txBody>
          <a:bodyPr wrap="none" rtlCol="0">
            <a:spAutoFit/>
          </a:bodyPr>
          <a:lstStyle/>
          <a:p>
            <a:r>
              <a:rPr lang="el-GR" sz="2000" b="1" dirty="0"/>
              <a:t>Υποχρεωτικό</a:t>
            </a:r>
            <a:r>
              <a:rPr lang="el-GR" dirty="0"/>
              <a:t> για </a:t>
            </a:r>
            <a:endParaRPr lang="en-US" dirty="0"/>
          </a:p>
          <a:p>
            <a:r>
              <a:rPr lang="en-US" dirty="0"/>
              <a:t>“Invited Expert”</a:t>
            </a:r>
            <a:endParaRPr lang="en-GB" dirty="0"/>
          </a:p>
        </p:txBody>
      </p:sp>
      <p:sp>
        <p:nvSpPr>
          <p:cNvPr id="7" name="TextBox 6">
            <a:extLst>
              <a:ext uri="{FF2B5EF4-FFF2-40B4-BE49-F238E27FC236}">
                <a16:creationId xmlns:a16="http://schemas.microsoft.com/office/drawing/2014/main" id="{6E4E9D17-9F4C-3986-CE7E-A9F595B56109}"/>
              </a:ext>
            </a:extLst>
          </p:cNvPr>
          <p:cNvSpPr txBox="1"/>
          <p:nvPr/>
        </p:nvSpPr>
        <p:spPr>
          <a:xfrm>
            <a:off x="311724" y="-4560"/>
            <a:ext cx="4618893" cy="492443"/>
          </a:xfrm>
          <a:prstGeom prst="rect">
            <a:avLst/>
          </a:prstGeom>
          <a:noFill/>
        </p:spPr>
        <p:txBody>
          <a:bodyPr wrap="square" rtlCol="0">
            <a:spAutoFit/>
          </a:bodyPr>
          <a:lstStyle/>
          <a:p>
            <a:r>
              <a:rPr lang="el-GR" sz="2600" b="1" dirty="0">
                <a:solidFill>
                  <a:schemeClr val="bg1"/>
                </a:solidFill>
              </a:rPr>
              <a:t>ΥΠΟΣΤΗΡΙΚΤΙΚΑ ΕΓΓΡΑΦΑ (1)</a:t>
            </a:r>
          </a:p>
        </p:txBody>
      </p:sp>
    </p:spTree>
    <p:extLst>
      <p:ext uri="{BB962C8B-B14F-4D97-AF65-F5344CB8AC3E}">
        <p14:creationId xmlns:p14="http://schemas.microsoft.com/office/powerpoint/2010/main" val="605630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Rounded Rectangle 4"/>
          <p:cNvSpPr/>
          <p:nvPr/>
        </p:nvSpPr>
        <p:spPr>
          <a:xfrm>
            <a:off x="1500990" y="635393"/>
            <a:ext cx="9150394" cy="407175"/>
          </a:xfrm>
          <a:prstGeom prst="round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276220" y="599754"/>
            <a:ext cx="8544238" cy="461665"/>
          </a:xfrm>
          <a:prstGeom prst="rect">
            <a:avLst/>
          </a:prstGeom>
          <a:noFill/>
        </p:spPr>
        <p:txBody>
          <a:bodyPr wrap="square" rtlCol="0">
            <a:spAutoFit/>
          </a:bodyPr>
          <a:lstStyle/>
          <a:p>
            <a:pPr lvl="0" algn="ctr">
              <a:defRPr/>
            </a:pPr>
            <a:r>
              <a:rPr lang="el-GR" sz="2400" b="1" dirty="0">
                <a:solidFill>
                  <a:schemeClr val="bg1"/>
                </a:solidFill>
                <a:latin typeface="Calibri" panose="020F0502020204030204" pitchFamily="34" charset="0"/>
                <a:ea typeface="Calibri" panose="020F0502020204030204" pitchFamily="34" charset="0"/>
                <a:cs typeface="Calibri" panose="020F0502020204030204" pitchFamily="34" charset="0"/>
              </a:rPr>
              <a:t>Μετά την κινητικότητα</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4" name="TextBox 3"/>
          <p:cNvSpPr txBox="1"/>
          <p:nvPr/>
        </p:nvSpPr>
        <p:spPr>
          <a:xfrm>
            <a:off x="287775" y="1252821"/>
            <a:ext cx="7999571" cy="5478423"/>
          </a:xfrm>
          <a:prstGeom prst="rect">
            <a:avLst/>
          </a:prstGeom>
          <a:noFill/>
        </p:spPr>
        <p:txBody>
          <a:bodyPr wrap="square" rtlCol="0">
            <a:spAutoFit/>
          </a:bodyPr>
          <a:lstStyle/>
          <a:p>
            <a:r>
              <a:rPr lang="en-US" sz="2000" b="1" dirty="0" err="1"/>
              <a:t>Europass</a:t>
            </a:r>
            <a:r>
              <a:rPr lang="en-US" sz="2000" b="1" dirty="0"/>
              <a:t> Mobility Certificate </a:t>
            </a:r>
            <a:r>
              <a:rPr lang="en-US" sz="2000" dirty="0"/>
              <a:t>: </a:t>
            </a:r>
            <a:r>
              <a:rPr lang="el-GR" sz="2000" dirty="0"/>
              <a:t>Υπογράφεται είτε από τον οργανισμό αποστολής είτε από τον οργανισμό υποδοχής. Επιβεβαιώνει τα μαθησιακά αποτελέσματα που έχουν οριστεί στο </a:t>
            </a:r>
            <a:r>
              <a:rPr lang="en-US" sz="2000" dirty="0"/>
              <a:t>Learning Agreement. </a:t>
            </a:r>
            <a:endParaRPr lang="el-GR" sz="2000" dirty="0"/>
          </a:p>
          <a:p>
            <a:r>
              <a:rPr lang="en-US" sz="2000" b="1" dirty="0"/>
              <a:t>Attendance certificate: </a:t>
            </a:r>
            <a:r>
              <a:rPr lang="el-GR" sz="2000" dirty="0"/>
              <a:t>Δίνεται από τον οργανισμό υποδοχής / τον οργανισμό διοργάνωσης της δραστηριότητας</a:t>
            </a:r>
            <a:endParaRPr lang="en-US" sz="2000" dirty="0"/>
          </a:p>
          <a:p>
            <a:r>
              <a:rPr lang="el-GR" sz="2000" dirty="0"/>
              <a:t>Στις προπαρασκευαστικές επισκέψεις πρέπει να συνοδεύεται από </a:t>
            </a:r>
            <a:r>
              <a:rPr lang="el-GR" sz="2000" b="1" dirty="0"/>
              <a:t>ατζέντα της συνάντησης</a:t>
            </a:r>
            <a:r>
              <a:rPr lang="el-GR" sz="2000" dirty="0"/>
              <a:t>. </a:t>
            </a:r>
          </a:p>
          <a:p>
            <a:endParaRPr lang="el-GR" sz="1000" dirty="0"/>
          </a:p>
          <a:p>
            <a:r>
              <a:rPr lang="en-US" sz="2000" b="1" dirty="0"/>
              <a:t>Participant Survey: </a:t>
            </a:r>
            <a:r>
              <a:rPr lang="el-GR" sz="2000" dirty="0"/>
              <a:t>Δημιουργείται αυτόματα στο ΒΜ για κάθε κινητικότητα που έχει καταχωρηθεί και έχει ολοκληρωθεί. Αποστέλλεται κατευθείαν στο </a:t>
            </a:r>
            <a:r>
              <a:rPr lang="en-US" sz="2000" dirty="0"/>
              <a:t>email </a:t>
            </a:r>
            <a:r>
              <a:rPr lang="el-GR" sz="2000" dirty="0"/>
              <a:t>του συμμετέχοντα. Συμπληρώνεται διαδικτυακά εντός ενός μήνα από την ολοκλήρωση της κινητικότητας.</a:t>
            </a:r>
            <a:r>
              <a:rPr lang="en-GB" sz="2000" dirty="0"/>
              <a:t> </a:t>
            </a:r>
            <a:r>
              <a:rPr lang="el-GR" sz="2000" dirty="0"/>
              <a:t>Για τις ομαδικές κινητικότητες συμπληρώνεται μία μόνο έκθεση από τον επικεφαλής συνοδό εκ μέρους όλης της ομάδας</a:t>
            </a:r>
            <a:endParaRPr lang="el-GR" sz="2000" b="1" dirty="0"/>
          </a:p>
          <a:p>
            <a:r>
              <a:rPr lang="en-GB" sz="2000" b="1" dirty="0"/>
              <a:t>Accompanying Person Certificate: </a:t>
            </a:r>
            <a:r>
              <a:rPr lang="el-GR" sz="2000" dirty="0"/>
              <a:t>Δυνατότητα παραγωγής του μέσω του ΒΜ για κάθε συνοδό σε ατομική κινητικότητα. Υπογράφεται είτε και από τους δύο εμπλεκόμενους οργανισμούς (αποστολής και υποδοχής) είτε από έναν εξ’ αυτών</a:t>
            </a:r>
            <a:endParaRPr lang="en-GB" sz="2000" dirty="0"/>
          </a:p>
        </p:txBody>
      </p:sp>
      <p:cxnSp>
        <p:nvCxnSpPr>
          <p:cNvPr id="9" name="Straight Connector 8"/>
          <p:cNvCxnSpPr/>
          <p:nvPr/>
        </p:nvCxnSpPr>
        <p:spPr>
          <a:xfrm>
            <a:off x="342347" y="2267679"/>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7775" y="3606168"/>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7775" y="5451179"/>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431007" y="1187419"/>
            <a:ext cx="2778902" cy="984885"/>
          </a:xfrm>
          <a:prstGeom prst="rect">
            <a:avLst/>
          </a:prstGeom>
          <a:noFill/>
        </p:spPr>
        <p:txBody>
          <a:bodyPr wrap="none" rtlCol="0">
            <a:spAutoFit/>
          </a:bodyPr>
          <a:lstStyle/>
          <a:p>
            <a:r>
              <a:rPr lang="el-GR" sz="2200" b="1" dirty="0"/>
              <a:t>Υποχρεωτικό</a:t>
            </a:r>
            <a:r>
              <a:rPr lang="el-GR" dirty="0"/>
              <a:t> για όλους</a:t>
            </a:r>
          </a:p>
          <a:p>
            <a:r>
              <a:rPr lang="el-GR" dirty="0"/>
              <a:t>τους τύπους κινητικοτήτων </a:t>
            </a:r>
          </a:p>
          <a:p>
            <a:r>
              <a:rPr lang="el-GR" dirty="0"/>
              <a:t>εκτός της ομαδικής</a:t>
            </a:r>
            <a:endParaRPr lang="en-GB" dirty="0"/>
          </a:p>
        </p:txBody>
      </p:sp>
      <p:sp>
        <p:nvSpPr>
          <p:cNvPr id="19" name="TextBox 18"/>
          <p:cNvSpPr txBox="1"/>
          <p:nvPr/>
        </p:nvSpPr>
        <p:spPr>
          <a:xfrm>
            <a:off x="8469727" y="2282729"/>
            <a:ext cx="3410549" cy="1323439"/>
          </a:xfrm>
          <a:prstGeom prst="rect">
            <a:avLst/>
          </a:prstGeom>
          <a:noFill/>
        </p:spPr>
        <p:txBody>
          <a:bodyPr wrap="none" rtlCol="0">
            <a:spAutoFit/>
          </a:bodyPr>
          <a:lstStyle/>
          <a:p>
            <a:r>
              <a:rPr lang="el-GR" sz="2200" b="1" dirty="0"/>
              <a:t>Υποχρεωτικό</a:t>
            </a:r>
            <a:r>
              <a:rPr lang="el-GR" dirty="0"/>
              <a:t> για τις </a:t>
            </a:r>
          </a:p>
          <a:p>
            <a:r>
              <a:rPr lang="el-GR" dirty="0"/>
              <a:t>προπαρασκευαστικές επισκέψεις</a:t>
            </a:r>
          </a:p>
          <a:p>
            <a:r>
              <a:rPr lang="el-GR" sz="2200" b="1" dirty="0"/>
              <a:t>Προαιρετικό</a:t>
            </a:r>
            <a:r>
              <a:rPr lang="el-GR" dirty="0"/>
              <a:t> για τις υπόλοιπες </a:t>
            </a:r>
          </a:p>
          <a:p>
            <a:r>
              <a:rPr lang="el-GR" dirty="0"/>
              <a:t>δραστηριότητες</a:t>
            </a:r>
            <a:endParaRPr lang="en-GB" dirty="0"/>
          </a:p>
        </p:txBody>
      </p:sp>
      <p:sp>
        <p:nvSpPr>
          <p:cNvPr id="23" name="TextBox 22"/>
          <p:cNvSpPr txBox="1"/>
          <p:nvPr/>
        </p:nvSpPr>
        <p:spPr>
          <a:xfrm>
            <a:off x="8483838" y="3738486"/>
            <a:ext cx="3410549" cy="1261884"/>
          </a:xfrm>
          <a:prstGeom prst="rect">
            <a:avLst/>
          </a:prstGeom>
          <a:noFill/>
        </p:spPr>
        <p:txBody>
          <a:bodyPr wrap="square" rtlCol="0">
            <a:spAutoFit/>
          </a:bodyPr>
          <a:lstStyle/>
          <a:p>
            <a:r>
              <a:rPr lang="el-GR" sz="2200" b="1" dirty="0"/>
              <a:t>Υποχρεωτικό</a:t>
            </a:r>
            <a:r>
              <a:rPr lang="el-GR" dirty="0"/>
              <a:t> για όλες τις</a:t>
            </a:r>
          </a:p>
          <a:p>
            <a:r>
              <a:rPr lang="el-GR" dirty="0"/>
              <a:t>κινητικότητες εκτός της </a:t>
            </a:r>
            <a:endParaRPr lang="en-US" dirty="0"/>
          </a:p>
          <a:p>
            <a:r>
              <a:rPr lang="en-US" dirty="0"/>
              <a:t>“Invited Expert”</a:t>
            </a:r>
            <a:r>
              <a:rPr lang="el-GR" dirty="0"/>
              <a:t> και </a:t>
            </a:r>
            <a:r>
              <a:rPr lang="en-US" dirty="0"/>
              <a:t>“Hosting teacher and educators in training”</a:t>
            </a:r>
            <a:endParaRPr lang="en-GB" dirty="0"/>
          </a:p>
        </p:txBody>
      </p:sp>
      <p:sp>
        <p:nvSpPr>
          <p:cNvPr id="7" name="TextBox 6">
            <a:extLst>
              <a:ext uri="{FF2B5EF4-FFF2-40B4-BE49-F238E27FC236}">
                <a16:creationId xmlns:a16="http://schemas.microsoft.com/office/drawing/2014/main" id="{FCF2471F-BB71-E695-811D-3B5A75F51187}"/>
              </a:ext>
            </a:extLst>
          </p:cNvPr>
          <p:cNvSpPr txBox="1"/>
          <p:nvPr/>
        </p:nvSpPr>
        <p:spPr>
          <a:xfrm>
            <a:off x="311724" y="-4560"/>
            <a:ext cx="4618893" cy="492443"/>
          </a:xfrm>
          <a:prstGeom prst="rect">
            <a:avLst/>
          </a:prstGeom>
          <a:noFill/>
        </p:spPr>
        <p:txBody>
          <a:bodyPr wrap="square" rtlCol="0">
            <a:spAutoFit/>
          </a:bodyPr>
          <a:lstStyle/>
          <a:p>
            <a:r>
              <a:rPr lang="el-GR" sz="2600" b="1" dirty="0">
                <a:solidFill>
                  <a:schemeClr val="bg1"/>
                </a:solidFill>
              </a:rPr>
              <a:t>ΥΠΟΣΤΗΡΙΚΤΙΚΑ ΕΓΓΡΑΦΑ (</a:t>
            </a:r>
            <a:r>
              <a:rPr lang="en-GB" sz="2600" b="1" dirty="0">
                <a:solidFill>
                  <a:schemeClr val="bg1"/>
                </a:solidFill>
              </a:rPr>
              <a:t>2</a:t>
            </a:r>
            <a:r>
              <a:rPr lang="el-GR" sz="2600" b="1" dirty="0">
                <a:solidFill>
                  <a:schemeClr val="bg1"/>
                </a:solidFill>
              </a:rPr>
              <a:t>)</a:t>
            </a:r>
          </a:p>
        </p:txBody>
      </p:sp>
      <p:sp>
        <p:nvSpPr>
          <p:cNvPr id="8" name="TextBox 7">
            <a:extLst>
              <a:ext uri="{FF2B5EF4-FFF2-40B4-BE49-F238E27FC236}">
                <a16:creationId xmlns:a16="http://schemas.microsoft.com/office/drawing/2014/main" id="{883118AC-597B-BECE-D279-802558946CD8}"/>
              </a:ext>
            </a:extLst>
          </p:cNvPr>
          <p:cNvSpPr txBox="1"/>
          <p:nvPr/>
        </p:nvSpPr>
        <p:spPr>
          <a:xfrm>
            <a:off x="8483837" y="5417879"/>
            <a:ext cx="3410549" cy="1261884"/>
          </a:xfrm>
          <a:prstGeom prst="rect">
            <a:avLst/>
          </a:prstGeom>
          <a:noFill/>
        </p:spPr>
        <p:txBody>
          <a:bodyPr wrap="square" rtlCol="0">
            <a:spAutoFit/>
          </a:bodyPr>
          <a:lstStyle/>
          <a:p>
            <a:r>
              <a:rPr lang="el-GR" sz="2200" b="1" dirty="0"/>
              <a:t>Υποχρεωτικό</a:t>
            </a:r>
            <a:r>
              <a:rPr lang="el-GR" dirty="0"/>
              <a:t> για όλες τις</a:t>
            </a:r>
          </a:p>
          <a:p>
            <a:r>
              <a:rPr lang="el-GR" dirty="0"/>
              <a:t>κινητικότητες εκτός της </a:t>
            </a:r>
            <a:endParaRPr lang="en-US" dirty="0"/>
          </a:p>
          <a:p>
            <a:r>
              <a:rPr lang="en-US" dirty="0"/>
              <a:t>“Invited Expert”</a:t>
            </a:r>
            <a:r>
              <a:rPr lang="el-GR" dirty="0"/>
              <a:t> και </a:t>
            </a:r>
            <a:r>
              <a:rPr lang="en-US" dirty="0"/>
              <a:t>“Hosting teacher and educators in training”</a:t>
            </a:r>
            <a:endParaRPr lang="en-GB" dirty="0"/>
          </a:p>
        </p:txBody>
      </p:sp>
    </p:spTree>
    <p:extLst>
      <p:ext uri="{BB962C8B-B14F-4D97-AF65-F5344CB8AC3E}">
        <p14:creationId xmlns:p14="http://schemas.microsoft.com/office/powerpoint/2010/main" val="2580059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5" name="Rounded Rectangle 4"/>
          <p:cNvSpPr/>
          <p:nvPr/>
        </p:nvSpPr>
        <p:spPr>
          <a:xfrm>
            <a:off x="297613" y="827314"/>
            <a:ext cx="11077035" cy="5442857"/>
          </a:xfrm>
          <a:prstGeom prst="roundRect">
            <a:avLst/>
          </a:prstGeom>
          <a:gradFill>
            <a:gsLst>
              <a:gs pos="0">
                <a:schemeClr val="accent6">
                  <a:lumMod val="20000"/>
                  <a:lumOff val="80000"/>
                </a:schemeClr>
              </a:gs>
              <a:gs pos="0">
                <a:schemeClr val="accent6">
                  <a:lumMod val="40000"/>
                  <a:lumOff val="60000"/>
                </a:schemeClr>
              </a:gs>
            </a:gsLst>
          </a:gradFill>
          <a:ln/>
        </p:spPr>
        <p:style>
          <a:lnRef idx="1">
            <a:schemeClr val="accent6"/>
          </a:lnRef>
          <a:fillRef idx="2">
            <a:schemeClr val="accent6"/>
          </a:fillRef>
          <a:effectRef idx="1">
            <a:schemeClr val="accent6"/>
          </a:effectRef>
          <a:fontRef idx="minor">
            <a:schemeClr val="dk1"/>
          </a:fontRef>
        </p:style>
        <p:txBody>
          <a:bodyPr rtlCol="0" anchor="ctr"/>
          <a:lstStyle/>
          <a:p>
            <a:pPr algn="l">
              <a:spcAft>
                <a:spcPts val="1500"/>
              </a:spcAft>
            </a:pPr>
            <a:r>
              <a:rPr lang="en-GB" b="1" i="0" dirty="0">
                <a:solidFill>
                  <a:srgbClr val="546E7A"/>
                </a:solidFill>
                <a:effectLst/>
                <a:latin typeface="Roboto" panose="02000000000000000000" pitchFamily="2" charset="0"/>
              </a:rPr>
              <a:t>Learning Agreement + </a:t>
            </a:r>
            <a:r>
              <a:rPr lang="en-GB" b="1" i="0" dirty="0" err="1">
                <a:solidFill>
                  <a:srgbClr val="546E7A"/>
                </a:solidFill>
                <a:effectLst/>
                <a:latin typeface="Roboto" panose="02000000000000000000" pitchFamily="2" charset="0"/>
              </a:rPr>
              <a:t>Europass</a:t>
            </a:r>
            <a:r>
              <a:rPr lang="en-GB" b="1" i="0" dirty="0">
                <a:solidFill>
                  <a:srgbClr val="546E7A"/>
                </a:solidFill>
                <a:effectLst/>
                <a:latin typeface="Roboto" panose="02000000000000000000" pitchFamily="2" charset="0"/>
              </a:rPr>
              <a:t> Mobility Certificate for Individual Mobility - </a:t>
            </a:r>
            <a:r>
              <a:rPr lang="el-GR" b="1" i="0" dirty="0">
                <a:solidFill>
                  <a:srgbClr val="546E7A"/>
                </a:solidFill>
                <a:effectLst/>
                <a:latin typeface="Roboto" panose="02000000000000000000" pitchFamily="2" charset="0"/>
              </a:rPr>
              <a:t>Συμφωνία Εκμάθησης και Πιστοποίηση Μαθησιακών Αποτελεσμάτων για Ατομικές Κινητικότητες</a:t>
            </a:r>
            <a:endParaRPr lang="el-GR" b="0" i="0" dirty="0">
              <a:solidFill>
                <a:srgbClr val="546E7A"/>
              </a:solidFill>
              <a:effectLst/>
              <a:latin typeface="Roboto" panose="02000000000000000000" pitchFamily="2" charset="0"/>
            </a:endParaRPr>
          </a:p>
          <a:p>
            <a:pPr algn="l">
              <a:spcAft>
                <a:spcPts val="1500"/>
              </a:spcAft>
            </a:pPr>
            <a:r>
              <a:rPr lang="el-GR" b="0" i="1" dirty="0">
                <a:solidFill>
                  <a:srgbClr val="546E7A"/>
                </a:solidFill>
                <a:effectLst/>
                <a:latin typeface="Roboto" panose="02000000000000000000" pitchFamily="2" charset="0"/>
              </a:rPr>
              <a:t>Από την Πρόσκληση του 2025 και έπειτα, η Ευρωπαϊκή Επιτροπή συστήνει όπως για κάθε ατομική κινητικότητα χρησιμοποιούνται τα έντυπα “</a:t>
            </a:r>
            <a:r>
              <a:rPr lang="el-GR" b="0" i="1" dirty="0" err="1">
                <a:solidFill>
                  <a:srgbClr val="546E7A"/>
                </a:solidFill>
                <a:effectLst/>
                <a:latin typeface="Roboto" panose="02000000000000000000" pitchFamily="2" charset="0"/>
              </a:rPr>
              <a:t>Learning</a:t>
            </a:r>
            <a:r>
              <a:rPr lang="el-GR" b="0" i="1" dirty="0">
                <a:solidFill>
                  <a:srgbClr val="546E7A"/>
                </a:solidFill>
                <a:effectLst/>
                <a:latin typeface="Roboto" panose="02000000000000000000" pitchFamily="2" charset="0"/>
              </a:rPr>
              <a:t> Agreement” (συμπληρώνεται πριν από την κινητικότητα) και “</a:t>
            </a:r>
            <a:r>
              <a:rPr lang="el-GR" b="0" i="1" dirty="0" err="1">
                <a:solidFill>
                  <a:srgbClr val="546E7A"/>
                </a:solidFill>
                <a:effectLst/>
                <a:latin typeface="Roboto" panose="02000000000000000000" pitchFamily="2" charset="0"/>
              </a:rPr>
              <a:t>Europass</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Mobility</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Certificate</a:t>
            </a:r>
            <a:r>
              <a:rPr lang="el-GR" b="0" i="1" dirty="0">
                <a:solidFill>
                  <a:srgbClr val="546E7A"/>
                </a:solidFill>
                <a:effectLst/>
                <a:latin typeface="Roboto" panose="02000000000000000000" pitchFamily="2" charset="0"/>
              </a:rPr>
              <a:t>” (συμπληρώνεται μετά την κινητικότητα), τα οποία παράγονται από το εργαλείο </a:t>
            </a:r>
            <a:r>
              <a:rPr lang="el-GR" b="0" i="1" dirty="0" err="1">
                <a:solidFill>
                  <a:srgbClr val="546E7A"/>
                </a:solidFill>
                <a:effectLst/>
                <a:latin typeface="Roboto" panose="02000000000000000000" pitchFamily="2" charset="0"/>
              </a:rPr>
              <a:t>Beneficiary</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Module</a:t>
            </a:r>
            <a:r>
              <a:rPr lang="el-GR" b="0" i="1" dirty="0">
                <a:solidFill>
                  <a:srgbClr val="546E7A"/>
                </a:solidFill>
                <a:effectLst/>
                <a:latin typeface="Roboto" panose="02000000000000000000" pitchFamily="2" charset="0"/>
              </a:rPr>
              <a:t>. </a:t>
            </a:r>
            <a:endParaRPr lang="en-GB" b="0" i="1" dirty="0">
              <a:solidFill>
                <a:srgbClr val="546E7A"/>
              </a:solidFill>
              <a:effectLst/>
              <a:latin typeface="Roboto" panose="02000000000000000000" pitchFamily="2" charset="0"/>
            </a:endParaRPr>
          </a:p>
          <a:p>
            <a:pPr algn="l">
              <a:spcAft>
                <a:spcPts val="1500"/>
              </a:spcAft>
            </a:pPr>
            <a:r>
              <a:rPr lang="el-GR" b="0" i="1" dirty="0">
                <a:solidFill>
                  <a:srgbClr val="546E7A"/>
                </a:solidFill>
                <a:effectLst/>
                <a:latin typeface="Roboto" panose="02000000000000000000" pitchFamily="2" charset="0"/>
              </a:rPr>
              <a:t>Οδηγίες για τη συμπλήρωση των εντύπων μπορείτε να βρείτε</a:t>
            </a:r>
            <a:r>
              <a:rPr lang="el-GR" b="1" i="1" dirty="0">
                <a:solidFill>
                  <a:srgbClr val="546E7A"/>
                </a:solidFill>
                <a:effectLst/>
                <a:latin typeface="Roboto" panose="02000000000000000000" pitchFamily="2" charset="0"/>
              </a:rPr>
              <a:t> </a:t>
            </a:r>
            <a:r>
              <a:rPr lang="el-GR" b="0" i="1" u="sng" strike="noStrike" dirty="0">
                <a:solidFill>
                  <a:srgbClr val="00B0FF"/>
                </a:solidFill>
                <a:effectLst/>
                <a:latin typeface="Roboto" panose="02000000000000000000" pitchFamily="2" charset="0"/>
                <a:hlinkClick r:id="rId3"/>
              </a:rPr>
              <a:t>εδώ</a:t>
            </a:r>
            <a:endParaRPr lang="en-GB" b="1" i="1" u="sng" strike="noStrike" dirty="0">
              <a:solidFill>
                <a:srgbClr val="546E7A"/>
              </a:solidFill>
              <a:latin typeface="Roboto" panose="02000000000000000000" pitchFamily="2" charset="0"/>
            </a:endParaRPr>
          </a:p>
          <a:p>
            <a:pPr algn="l">
              <a:spcAft>
                <a:spcPts val="1500"/>
              </a:spcAft>
            </a:pPr>
            <a:r>
              <a:rPr lang="en-GB" i="1" dirty="0">
                <a:solidFill>
                  <a:srgbClr val="546E7A"/>
                </a:solidFill>
                <a:effectLst/>
                <a:latin typeface="Roboto" panose="02000000000000000000" pitchFamily="2" charset="0"/>
              </a:rPr>
              <a:t>T</a:t>
            </a:r>
            <a:r>
              <a:rPr lang="el-GR" b="0" i="1" dirty="0" err="1">
                <a:solidFill>
                  <a:srgbClr val="546E7A"/>
                </a:solidFill>
                <a:effectLst/>
                <a:latin typeface="Roboto" panose="02000000000000000000" pitchFamily="2" charset="0"/>
              </a:rPr>
              <a:t>εχνικές</a:t>
            </a:r>
            <a:r>
              <a:rPr lang="el-GR" b="0" i="1" dirty="0">
                <a:solidFill>
                  <a:srgbClr val="546E7A"/>
                </a:solidFill>
                <a:effectLst/>
                <a:latin typeface="Roboto" panose="02000000000000000000" pitchFamily="2" charset="0"/>
              </a:rPr>
              <a:t> οδηγίες σχετικά με την παραγωγή και συμπλήρωση των εντύπων, μέσω του </a:t>
            </a:r>
            <a:r>
              <a:rPr lang="el-GR" b="0" i="1" dirty="0" err="1">
                <a:solidFill>
                  <a:srgbClr val="546E7A"/>
                </a:solidFill>
                <a:effectLst/>
                <a:latin typeface="Roboto" panose="02000000000000000000" pitchFamily="2" charset="0"/>
              </a:rPr>
              <a:t>Beneficiary</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Module</a:t>
            </a:r>
            <a:r>
              <a:rPr lang="el-GR" b="0" i="1" dirty="0">
                <a:solidFill>
                  <a:srgbClr val="546E7A"/>
                </a:solidFill>
                <a:effectLst/>
                <a:latin typeface="Roboto" panose="02000000000000000000" pitchFamily="2" charset="0"/>
              </a:rPr>
              <a:t>, μπορείτε να βρείτε</a:t>
            </a:r>
            <a:r>
              <a:rPr lang="el-GR" b="0" i="0" dirty="0">
                <a:solidFill>
                  <a:srgbClr val="546E7A"/>
                </a:solidFill>
                <a:effectLst/>
                <a:latin typeface="Roboto" panose="02000000000000000000" pitchFamily="2" charset="0"/>
              </a:rPr>
              <a:t> </a:t>
            </a:r>
            <a:r>
              <a:rPr lang="el-GR" b="0" i="1" u="sng" strike="noStrike" dirty="0">
                <a:solidFill>
                  <a:srgbClr val="00B0FF"/>
                </a:solidFill>
                <a:effectLst/>
                <a:latin typeface="Roboto" panose="02000000000000000000" pitchFamily="2" charset="0"/>
                <a:hlinkClick r:id="rId4"/>
              </a:rPr>
              <a:t>εδώ</a:t>
            </a:r>
            <a:r>
              <a:rPr lang="el-GR" b="0" i="0" dirty="0">
                <a:solidFill>
                  <a:srgbClr val="546E7A"/>
                </a:solidFill>
                <a:effectLst/>
                <a:latin typeface="Roboto" panose="02000000000000000000" pitchFamily="2" charset="0"/>
              </a:rPr>
              <a:t> </a:t>
            </a:r>
            <a:r>
              <a:rPr lang="el-GR" b="1" i="0" dirty="0">
                <a:solidFill>
                  <a:srgbClr val="546E7A"/>
                </a:solidFill>
                <a:effectLst/>
                <a:latin typeface="Roboto" panose="02000000000000000000" pitchFamily="2" charset="0"/>
              </a:rPr>
              <a:t>. </a:t>
            </a:r>
            <a:endParaRPr lang="en-GB" b="1" i="0" dirty="0">
              <a:solidFill>
                <a:srgbClr val="546E7A"/>
              </a:solidFill>
              <a:effectLst/>
              <a:latin typeface="Roboto" panose="02000000000000000000" pitchFamily="2" charset="0"/>
            </a:endParaRPr>
          </a:p>
          <a:p>
            <a:pPr algn="l">
              <a:spcAft>
                <a:spcPts val="1500"/>
              </a:spcAft>
            </a:pPr>
            <a:r>
              <a:rPr lang="el-GR" b="0" i="1" dirty="0">
                <a:solidFill>
                  <a:srgbClr val="546E7A"/>
                </a:solidFill>
                <a:effectLst/>
                <a:latin typeface="Roboto" panose="02000000000000000000" pitchFamily="2" charset="0"/>
              </a:rPr>
              <a:t>Για σκοπούς δικής σας αναφοράς, τα πρότυπα έντυπα διατίθενται</a:t>
            </a:r>
            <a:r>
              <a:rPr lang="el-GR" b="0" i="0" dirty="0">
                <a:solidFill>
                  <a:srgbClr val="546E7A"/>
                </a:solidFill>
                <a:effectLst/>
                <a:latin typeface="Roboto" panose="02000000000000000000" pitchFamily="2" charset="0"/>
              </a:rPr>
              <a:t> </a:t>
            </a:r>
            <a:r>
              <a:rPr lang="el-GR" b="0" i="1" u="none" strike="noStrike" dirty="0">
                <a:solidFill>
                  <a:srgbClr val="00B0FF"/>
                </a:solidFill>
                <a:effectLst/>
                <a:latin typeface="Roboto" panose="02000000000000000000" pitchFamily="2" charset="0"/>
                <a:hlinkClick r:id="rId5"/>
              </a:rPr>
              <a:t>εδώ</a:t>
            </a:r>
            <a:r>
              <a:rPr lang="el-GR" b="0" i="0" dirty="0">
                <a:solidFill>
                  <a:srgbClr val="546E7A"/>
                </a:solidFill>
                <a:effectLst/>
                <a:latin typeface="Roboto" panose="02000000000000000000" pitchFamily="2" charset="0"/>
              </a:rPr>
              <a:t> </a:t>
            </a:r>
            <a:r>
              <a:rPr lang="el-GR" b="0" i="1" dirty="0">
                <a:solidFill>
                  <a:srgbClr val="546E7A"/>
                </a:solidFill>
                <a:effectLst/>
                <a:latin typeface="Roboto" panose="02000000000000000000" pitchFamily="2" charset="0"/>
              </a:rPr>
              <a:t>(είναι και τα δύο πρότυπα έντυπα ενσωματωμένα σε ένα αρχείο, παρόλο που πρόκειται για δύο ξεχωριστά έντυπα)</a:t>
            </a:r>
            <a:endParaRPr lang="el-GR" b="0" i="0" dirty="0">
              <a:solidFill>
                <a:srgbClr val="546E7A"/>
              </a:solidFill>
              <a:effectLst/>
              <a:latin typeface="Roboto" panose="02000000000000000000" pitchFamily="2" charset="0"/>
            </a:endParaRPr>
          </a:p>
          <a:p>
            <a:pPr algn="l">
              <a:spcAft>
                <a:spcPts val="1500"/>
              </a:spcAft>
            </a:pPr>
            <a:r>
              <a:rPr lang="el-GR" b="0" i="1" dirty="0">
                <a:solidFill>
                  <a:srgbClr val="546E7A"/>
                </a:solidFill>
                <a:effectLst/>
                <a:latin typeface="Roboto" panose="02000000000000000000" pitchFamily="2" charset="0"/>
              </a:rPr>
              <a:t>Σημείωση: Η χρήση του εντύπου “</a:t>
            </a:r>
            <a:r>
              <a:rPr lang="el-GR" b="0" i="1" dirty="0" err="1">
                <a:solidFill>
                  <a:srgbClr val="546E7A"/>
                </a:solidFill>
                <a:effectLst/>
                <a:latin typeface="Roboto" panose="02000000000000000000" pitchFamily="2" charset="0"/>
              </a:rPr>
              <a:t>Learning</a:t>
            </a:r>
            <a:r>
              <a:rPr lang="el-GR" b="0" i="1" dirty="0">
                <a:solidFill>
                  <a:srgbClr val="546E7A"/>
                </a:solidFill>
                <a:effectLst/>
                <a:latin typeface="Roboto" panose="02000000000000000000" pitchFamily="2" charset="0"/>
              </a:rPr>
              <a:t> Agreement” είναι προαιρετική, η συμπλήρωσή του όμως θεωρείται καλή πρακτική για σκοπούς χρηστής διαχείρισης των ατομικών κινητικοτήτων. Η χρήση του εντύπου “</a:t>
            </a:r>
            <a:r>
              <a:rPr lang="el-GR" b="0" i="1" dirty="0" err="1">
                <a:solidFill>
                  <a:srgbClr val="546E7A"/>
                </a:solidFill>
                <a:effectLst/>
                <a:latin typeface="Roboto" panose="02000000000000000000" pitchFamily="2" charset="0"/>
              </a:rPr>
              <a:t>Europass</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Mobility</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Certificate</a:t>
            </a:r>
            <a:r>
              <a:rPr lang="el-GR" b="0" i="1" dirty="0">
                <a:solidFill>
                  <a:srgbClr val="546E7A"/>
                </a:solidFill>
                <a:effectLst/>
                <a:latin typeface="Roboto" panose="02000000000000000000" pitchFamily="2" charset="0"/>
              </a:rPr>
              <a:t>” είναι υποχρεωτική.</a:t>
            </a:r>
            <a:endParaRPr lang="el-GR" b="0" i="0" dirty="0">
              <a:solidFill>
                <a:srgbClr val="546E7A"/>
              </a:solidFill>
              <a:effectLst/>
              <a:latin typeface="Roboto" panose="02000000000000000000" pitchFamily="2" charset="0"/>
            </a:endParaRPr>
          </a:p>
        </p:txBody>
      </p:sp>
      <p:sp>
        <p:nvSpPr>
          <p:cNvPr id="2" name="TextBox 1"/>
          <p:cNvSpPr txBox="1"/>
          <p:nvPr/>
        </p:nvSpPr>
        <p:spPr>
          <a:xfrm>
            <a:off x="444394" y="-46788"/>
            <a:ext cx="420179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Tree>
    <p:extLst>
      <p:ext uri="{BB962C8B-B14F-4D97-AF65-F5344CB8AC3E}">
        <p14:creationId xmlns:p14="http://schemas.microsoft.com/office/powerpoint/2010/main" val="1143043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08EE5-8D27-7BFF-14D0-4D446848456A}"/>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A2174018-BBE6-4255-CCC4-374979B71B76}"/>
              </a:ext>
            </a:extLst>
          </p:cNvPr>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7356DD1F-CEDA-D010-5FAF-F889E1B94280}"/>
              </a:ext>
            </a:extLst>
          </p:cNvPr>
          <p:cNvGrpSpPr/>
          <p:nvPr/>
        </p:nvGrpSpPr>
        <p:grpSpPr>
          <a:xfrm rot="10800000">
            <a:off x="4632960" y="-35390"/>
            <a:ext cx="7559040" cy="483216"/>
            <a:chOff x="0" y="0"/>
            <a:chExt cx="6023006" cy="1453896"/>
          </a:xfrm>
        </p:grpSpPr>
        <p:sp>
          <p:nvSpPr>
            <p:cNvPr id="30" name="Rectangle 29">
              <a:extLst>
                <a:ext uri="{FF2B5EF4-FFF2-40B4-BE49-F238E27FC236}">
                  <a16:creationId xmlns:a16="http://schemas.microsoft.com/office/drawing/2014/main" id="{863EFE8D-6297-37D4-9E94-3B7446A7506B}"/>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a:extLst>
                <a:ext uri="{FF2B5EF4-FFF2-40B4-BE49-F238E27FC236}">
                  <a16:creationId xmlns:a16="http://schemas.microsoft.com/office/drawing/2014/main" id="{BB521B30-543B-4828-D40B-BD2F8E898517}"/>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5" name="Rounded Rectangle 4">
            <a:extLst>
              <a:ext uri="{FF2B5EF4-FFF2-40B4-BE49-F238E27FC236}">
                <a16:creationId xmlns:a16="http://schemas.microsoft.com/office/drawing/2014/main" id="{A6A018F2-50D7-04E6-423C-E24A0086C24D}"/>
              </a:ext>
            </a:extLst>
          </p:cNvPr>
          <p:cNvSpPr/>
          <p:nvPr/>
        </p:nvSpPr>
        <p:spPr>
          <a:xfrm>
            <a:off x="1016994" y="1286137"/>
            <a:ext cx="9923986" cy="505097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Aft>
                <a:spcPts val="1500"/>
              </a:spcAft>
            </a:pPr>
            <a:r>
              <a:rPr lang="en-GB" b="1" i="0" dirty="0">
                <a:solidFill>
                  <a:srgbClr val="546E7A"/>
                </a:solidFill>
                <a:effectLst/>
                <a:latin typeface="Roboto" panose="02000000000000000000" pitchFamily="2" charset="0"/>
              </a:rPr>
              <a:t>Learning Programme for Group Mobility - </a:t>
            </a:r>
            <a:r>
              <a:rPr lang="el-GR" b="1" i="0" dirty="0">
                <a:solidFill>
                  <a:srgbClr val="546E7A"/>
                </a:solidFill>
                <a:effectLst/>
                <a:latin typeface="Roboto" panose="02000000000000000000" pitchFamily="2" charset="0"/>
              </a:rPr>
              <a:t> Πρόγραμμα Εκμάθησης για Ομαδικές Κινητικότητες</a:t>
            </a:r>
            <a:endParaRPr lang="el-GR" b="0" i="0" dirty="0">
              <a:solidFill>
                <a:srgbClr val="546E7A"/>
              </a:solidFill>
              <a:effectLst/>
              <a:latin typeface="Roboto" panose="02000000000000000000" pitchFamily="2" charset="0"/>
            </a:endParaRPr>
          </a:p>
          <a:p>
            <a:pPr algn="l">
              <a:spcAft>
                <a:spcPts val="1500"/>
              </a:spcAft>
            </a:pPr>
            <a:r>
              <a:rPr lang="el-GR" b="0" i="1" dirty="0">
                <a:solidFill>
                  <a:srgbClr val="546E7A"/>
                </a:solidFill>
                <a:effectLst/>
                <a:latin typeface="Roboto" panose="02000000000000000000" pitchFamily="2" charset="0"/>
              </a:rPr>
              <a:t>Από την Πρόσκληση του 2025 και έπειτα, η Ευρωπαϊκή Επιτροπή συστήνει όπως για τις ομαδικές κινητικότητες χρησιμοποιείται το έντυπο “</a:t>
            </a:r>
            <a:r>
              <a:rPr lang="el-GR" b="0" i="1" dirty="0" err="1">
                <a:solidFill>
                  <a:srgbClr val="546E7A"/>
                </a:solidFill>
                <a:effectLst/>
                <a:latin typeface="Roboto" panose="02000000000000000000" pitchFamily="2" charset="0"/>
              </a:rPr>
              <a:t>Learning</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programme</a:t>
            </a:r>
            <a:r>
              <a:rPr lang="el-GR" b="0" i="1" dirty="0">
                <a:solidFill>
                  <a:srgbClr val="546E7A"/>
                </a:solidFill>
                <a:effectLst/>
                <a:latin typeface="Roboto" panose="02000000000000000000" pitchFamily="2" charset="0"/>
              </a:rPr>
              <a:t> for </a:t>
            </a:r>
            <a:r>
              <a:rPr lang="el-GR" b="0" i="1" dirty="0" err="1">
                <a:solidFill>
                  <a:srgbClr val="546E7A"/>
                </a:solidFill>
                <a:effectLst/>
                <a:latin typeface="Roboto" panose="02000000000000000000" pitchFamily="2" charset="0"/>
              </a:rPr>
              <a:t>group</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mobility</a:t>
            </a:r>
            <a:r>
              <a:rPr lang="el-GR" b="0" i="1" dirty="0">
                <a:solidFill>
                  <a:srgbClr val="546E7A"/>
                </a:solidFill>
                <a:effectLst/>
                <a:latin typeface="Roboto" panose="02000000000000000000" pitchFamily="2" charset="0"/>
              </a:rPr>
              <a:t>” (δεν απαιτείται η ετοιμασία ξεχωριστού </a:t>
            </a:r>
            <a:r>
              <a:rPr lang="el-GR" b="0" i="1" dirty="0" err="1">
                <a:solidFill>
                  <a:srgbClr val="546E7A"/>
                </a:solidFill>
                <a:effectLst/>
                <a:latin typeface="Roboto" panose="02000000000000000000" pitchFamily="2" charset="0"/>
              </a:rPr>
              <a:t>learning</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agreement</a:t>
            </a:r>
            <a:r>
              <a:rPr lang="el-GR" b="0" i="1" dirty="0">
                <a:solidFill>
                  <a:srgbClr val="546E7A"/>
                </a:solidFill>
                <a:effectLst/>
                <a:latin typeface="Roboto" panose="02000000000000000000" pitchFamily="2" charset="0"/>
              </a:rPr>
              <a:t> για κάθε συμμετέχοντα σε ομαδική κινητικότητα). </a:t>
            </a:r>
            <a:endParaRPr lang="en-GB" b="0" i="1" dirty="0">
              <a:solidFill>
                <a:srgbClr val="546E7A"/>
              </a:solidFill>
              <a:effectLst/>
              <a:latin typeface="Roboto" panose="02000000000000000000" pitchFamily="2" charset="0"/>
            </a:endParaRPr>
          </a:p>
          <a:p>
            <a:pPr algn="l">
              <a:spcAft>
                <a:spcPts val="1500"/>
              </a:spcAft>
            </a:pPr>
            <a:r>
              <a:rPr lang="el-GR" b="0" i="1" dirty="0">
                <a:solidFill>
                  <a:srgbClr val="546E7A"/>
                </a:solidFill>
                <a:effectLst/>
                <a:latin typeface="Roboto" panose="02000000000000000000" pitchFamily="2" charset="0"/>
              </a:rPr>
              <a:t>Τεχνικές οδηγίες σχετικά με την παραγωγή και συμπλήρωση του εντύπου, μέσω του </a:t>
            </a:r>
            <a:r>
              <a:rPr lang="el-GR" b="0" i="1" dirty="0" err="1">
                <a:solidFill>
                  <a:srgbClr val="546E7A"/>
                </a:solidFill>
                <a:effectLst/>
                <a:latin typeface="Roboto" panose="02000000000000000000" pitchFamily="2" charset="0"/>
              </a:rPr>
              <a:t>Beneficiary</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Module</a:t>
            </a:r>
            <a:r>
              <a:rPr lang="el-GR" b="0" i="1" dirty="0">
                <a:solidFill>
                  <a:srgbClr val="546E7A"/>
                </a:solidFill>
                <a:effectLst/>
                <a:latin typeface="Roboto" panose="02000000000000000000" pitchFamily="2" charset="0"/>
              </a:rPr>
              <a:t>, μπορείτε να βρείτε</a:t>
            </a:r>
            <a:r>
              <a:rPr lang="el-GR" b="0" i="0" dirty="0">
                <a:solidFill>
                  <a:srgbClr val="546E7A"/>
                </a:solidFill>
                <a:effectLst/>
                <a:latin typeface="Roboto" panose="02000000000000000000" pitchFamily="2" charset="0"/>
              </a:rPr>
              <a:t> </a:t>
            </a:r>
            <a:r>
              <a:rPr lang="el-GR" b="0" i="1" u="sng" strike="noStrike" dirty="0">
                <a:solidFill>
                  <a:srgbClr val="00B0FF"/>
                </a:solidFill>
                <a:effectLst/>
                <a:latin typeface="Roboto" panose="02000000000000000000" pitchFamily="2" charset="0"/>
                <a:hlinkClick r:id="rId3"/>
              </a:rPr>
              <a:t>εδώ</a:t>
            </a:r>
            <a:br>
              <a:rPr lang="el-GR" b="0" i="1" dirty="0">
                <a:solidFill>
                  <a:srgbClr val="546E7A"/>
                </a:solidFill>
                <a:effectLst/>
                <a:latin typeface="Roboto" panose="02000000000000000000" pitchFamily="2" charset="0"/>
              </a:rPr>
            </a:br>
            <a:endParaRPr lang="en-GB" b="0" i="1" dirty="0">
              <a:solidFill>
                <a:srgbClr val="546E7A"/>
              </a:solidFill>
              <a:effectLst/>
              <a:latin typeface="Roboto" panose="02000000000000000000" pitchFamily="2" charset="0"/>
            </a:endParaRPr>
          </a:p>
          <a:p>
            <a:pPr algn="l">
              <a:spcAft>
                <a:spcPts val="1500"/>
              </a:spcAft>
            </a:pPr>
            <a:r>
              <a:rPr lang="el-GR" b="0" i="1" dirty="0">
                <a:solidFill>
                  <a:srgbClr val="546E7A"/>
                </a:solidFill>
                <a:effectLst/>
                <a:latin typeface="Roboto" panose="02000000000000000000" pitchFamily="2" charset="0"/>
              </a:rPr>
              <a:t>Για σκοπούς δικής σας αναφοράς το πρότυπο έντυπο διατίθεται</a:t>
            </a:r>
            <a:r>
              <a:rPr lang="el-GR" b="0" i="0" dirty="0">
                <a:solidFill>
                  <a:srgbClr val="546E7A"/>
                </a:solidFill>
                <a:effectLst/>
                <a:latin typeface="Roboto" panose="02000000000000000000" pitchFamily="2" charset="0"/>
              </a:rPr>
              <a:t> </a:t>
            </a:r>
            <a:r>
              <a:rPr lang="el-GR" b="0" i="1" u="none" strike="noStrike" dirty="0">
                <a:solidFill>
                  <a:srgbClr val="00B0FF"/>
                </a:solidFill>
                <a:effectLst/>
                <a:latin typeface="Roboto" panose="02000000000000000000" pitchFamily="2" charset="0"/>
                <a:hlinkClick r:id="rId4"/>
              </a:rPr>
              <a:t>εδώ</a:t>
            </a:r>
            <a:r>
              <a:rPr lang="el-GR" b="1" i="1" dirty="0">
                <a:solidFill>
                  <a:srgbClr val="546E7A"/>
                </a:solidFill>
                <a:effectLst/>
                <a:latin typeface="Roboto" panose="02000000000000000000" pitchFamily="2" charset="0"/>
              </a:rPr>
              <a:t>.</a:t>
            </a:r>
            <a:endParaRPr lang="el-GR" b="0" i="0" dirty="0">
              <a:solidFill>
                <a:srgbClr val="546E7A"/>
              </a:solidFill>
              <a:effectLst/>
              <a:latin typeface="Roboto" panose="02000000000000000000" pitchFamily="2" charset="0"/>
            </a:endParaRPr>
          </a:p>
        </p:txBody>
      </p:sp>
      <p:sp>
        <p:nvSpPr>
          <p:cNvPr id="2" name="TextBox 1">
            <a:extLst>
              <a:ext uri="{FF2B5EF4-FFF2-40B4-BE49-F238E27FC236}">
                <a16:creationId xmlns:a16="http://schemas.microsoft.com/office/drawing/2014/main" id="{3FF7DE8C-D5F7-2B2D-973B-A4802B445262}"/>
              </a:ext>
            </a:extLst>
          </p:cNvPr>
          <p:cNvSpPr txBox="1"/>
          <p:nvPr/>
        </p:nvSpPr>
        <p:spPr>
          <a:xfrm>
            <a:off x="444394" y="-46788"/>
            <a:ext cx="420179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pic>
        <p:nvPicPr>
          <p:cNvPr id="6" name="Picture 5">
            <a:extLst>
              <a:ext uri="{FF2B5EF4-FFF2-40B4-BE49-F238E27FC236}">
                <a16:creationId xmlns:a16="http://schemas.microsoft.com/office/drawing/2014/main" id="{79C5EBA7-8558-917D-EC02-9FCB6EE770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Tree>
    <p:extLst>
      <p:ext uri="{BB962C8B-B14F-4D97-AF65-F5344CB8AC3E}">
        <p14:creationId xmlns:p14="http://schemas.microsoft.com/office/powerpoint/2010/main" val="1900904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3EA20-D07E-7EF8-C87E-C4063C73766B}"/>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8A620C52-3944-BC36-3264-265573BCCFD0}"/>
              </a:ext>
            </a:extLst>
          </p:cNvPr>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3CB4C825-C93B-F5F2-E7D9-7A52CD38C192}"/>
              </a:ext>
            </a:extLst>
          </p:cNvPr>
          <p:cNvGrpSpPr/>
          <p:nvPr/>
        </p:nvGrpSpPr>
        <p:grpSpPr>
          <a:xfrm rot="10800000">
            <a:off x="4632960" y="-35390"/>
            <a:ext cx="7559040" cy="483216"/>
            <a:chOff x="0" y="0"/>
            <a:chExt cx="6023006" cy="1453896"/>
          </a:xfrm>
        </p:grpSpPr>
        <p:sp>
          <p:nvSpPr>
            <p:cNvPr id="30" name="Rectangle 29">
              <a:extLst>
                <a:ext uri="{FF2B5EF4-FFF2-40B4-BE49-F238E27FC236}">
                  <a16:creationId xmlns:a16="http://schemas.microsoft.com/office/drawing/2014/main" id="{EF553AFB-20B7-2C46-AE2C-47CA77CBEFF2}"/>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a:extLst>
                <a:ext uri="{FF2B5EF4-FFF2-40B4-BE49-F238E27FC236}">
                  <a16:creationId xmlns:a16="http://schemas.microsoft.com/office/drawing/2014/main" id="{15177380-2A9D-7D9F-DCCE-D77F39207AAC}"/>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5" name="Rounded Rectangle 4">
            <a:extLst>
              <a:ext uri="{FF2B5EF4-FFF2-40B4-BE49-F238E27FC236}">
                <a16:creationId xmlns:a16="http://schemas.microsoft.com/office/drawing/2014/main" id="{FC11012D-B24A-A883-2821-F180317D7168}"/>
              </a:ext>
            </a:extLst>
          </p:cNvPr>
          <p:cNvSpPr/>
          <p:nvPr/>
        </p:nvSpPr>
        <p:spPr>
          <a:xfrm>
            <a:off x="1016994" y="1415142"/>
            <a:ext cx="9923986" cy="505097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Aft>
                <a:spcPts val="1500"/>
              </a:spcAft>
            </a:pPr>
            <a:r>
              <a:rPr lang="el-GR" b="1" i="0" dirty="0">
                <a:solidFill>
                  <a:srgbClr val="546E7A"/>
                </a:solidFill>
                <a:effectLst/>
                <a:latin typeface="Roboto" panose="02000000000000000000" pitchFamily="2" charset="0"/>
              </a:rPr>
              <a:t>Πιστοποιητικό Συνοδού (σε ατομική κινητικότητα)</a:t>
            </a:r>
            <a:endParaRPr lang="el-GR" b="0" i="0" dirty="0">
              <a:solidFill>
                <a:srgbClr val="546E7A"/>
              </a:solidFill>
              <a:effectLst/>
              <a:latin typeface="Roboto" panose="02000000000000000000" pitchFamily="2" charset="0"/>
            </a:endParaRPr>
          </a:p>
          <a:p>
            <a:pPr algn="l">
              <a:spcAft>
                <a:spcPts val="1500"/>
              </a:spcAft>
            </a:pPr>
            <a:r>
              <a:rPr lang="el-GR" b="0" i="1" dirty="0">
                <a:solidFill>
                  <a:srgbClr val="546E7A"/>
                </a:solidFill>
                <a:effectLst/>
                <a:latin typeface="Roboto" panose="02000000000000000000" pitchFamily="2" charset="0"/>
              </a:rPr>
              <a:t>Από την Πρόσκληση του 2025 και έπειτα, η Ευρωπαϊκή Επιτροπή συστήνει όπως για τους συνοδούς χρησιμοποιείται το έντυπο “</a:t>
            </a:r>
            <a:r>
              <a:rPr lang="el-GR" b="0" i="1" dirty="0" err="1">
                <a:solidFill>
                  <a:srgbClr val="546E7A"/>
                </a:solidFill>
                <a:effectLst/>
                <a:latin typeface="Roboto" panose="02000000000000000000" pitchFamily="2" charset="0"/>
              </a:rPr>
              <a:t>Accompanying</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Person</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Certificate</a:t>
            </a:r>
            <a:r>
              <a:rPr lang="el-GR" b="0" i="1" dirty="0">
                <a:solidFill>
                  <a:srgbClr val="546E7A"/>
                </a:solidFill>
                <a:effectLst/>
                <a:latin typeface="Roboto" panose="02000000000000000000" pitchFamily="2" charset="0"/>
              </a:rPr>
              <a:t>”. Η επιλογή του εντύπου αυτή εμφανίζεται στο </a:t>
            </a:r>
            <a:r>
              <a:rPr lang="el-GR" b="0" i="1" dirty="0" err="1">
                <a:solidFill>
                  <a:srgbClr val="546E7A"/>
                </a:solidFill>
                <a:effectLst/>
                <a:latin typeface="Roboto" panose="02000000000000000000" pitchFamily="2" charset="0"/>
              </a:rPr>
              <a:t>Beneficiary</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Module</a:t>
            </a:r>
            <a:r>
              <a:rPr lang="el-GR" b="0" i="1" dirty="0">
                <a:solidFill>
                  <a:srgbClr val="546E7A"/>
                </a:solidFill>
                <a:effectLst/>
                <a:latin typeface="Roboto" panose="02000000000000000000" pitchFamily="2" charset="0"/>
              </a:rPr>
              <a:t> μόνο εφόσον ένα άτομο καταχωρηθεί ως συνοδός. </a:t>
            </a:r>
            <a:endParaRPr lang="en-GB" b="0" i="1" dirty="0">
              <a:solidFill>
                <a:srgbClr val="546E7A"/>
              </a:solidFill>
              <a:effectLst/>
              <a:latin typeface="Roboto" panose="02000000000000000000" pitchFamily="2" charset="0"/>
            </a:endParaRPr>
          </a:p>
          <a:p>
            <a:pPr algn="l">
              <a:spcAft>
                <a:spcPts val="1500"/>
              </a:spcAft>
            </a:pPr>
            <a:r>
              <a:rPr lang="el-GR" b="0" i="1" dirty="0">
                <a:solidFill>
                  <a:srgbClr val="546E7A"/>
                </a:solidFill>
                <a:effectLst/>
                <a:latin typeface="Roboto" panose="02000000000000000000" pitchFamily="2" charset="0"/>
              </a:rPr>
              <a:t>Οδηγίες σχετικά με την παραγωγή και συμπλήρωση του εντύπου, μέσω του </a:t>
            </a:r>
            <a:r>
              <a:rPr lang="el-GR" b="0" i="1" dirty="0" err="1">
                <a:solidFill>
                  <a:srgbClr val="546E7A"/>
                </a:solidFill>
                <a:effectLst/>
                <a:latin typeface="Roboto" panose="02000000000000000000" pitchFamily="2" charset="0"/>
              </a:rPr>
              <a:t>Beneficiary</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Module</a:t>
            </a:r>
            <a:r>
              <a:rPr lang="el-GR" b="0" i="1" dirty="0">
                <a:solidFill>
                  <a:srgbClr val="546E7A"/>
                </a:solidFill>
                <a:effectLst/>
                <a:latin typeface="Roboto" panose="02000000000000000000" pitchFamily="2" charset="0"/>
              </a:rPr>
              <a:t>, μπορείτε να βρείτε</a:t>
            </a:r>
            <a:r>
              <a:rPr lang="el-GR" b="0" i="0" dirty="0">
                <a:solidFill>
                  <a:srgbClr val="546E7A"/>
                </a:solidFill>
                <a:effectLst/>
                <a:latin typeface="Roboto" panose="02000000000000000000" pitchFamily="2" charset="0"/>
              </a:rPr>
              <a:t> </a:t>
            </a:r>
            <a:r>
              <a:rPr lang="el-GR" b="0" i="1" u="sng" strike="noStrike" dirty="0">
                <a:solidFill>
                  <a:srgbClr val="00B0FF"/>
                </a:solidFill>
                <a:effectLst/>
                <a:latin typeface="Roboto" panose="02000000000000000000" pitchFamily="2" charset="0"/>
                <a:hlinkClick r:id="rId3"/>
              </a:rPr>
              <a:t>εδώ</a:t>
            </a:r>
            <a:br>
              <a:rPr lang="el-GR" b="0" i="1" dirty="0">
                <a:solidFill>
                  <a:srgbClr val="546E7A"/>
                </a:solidFill>
                <a:effectLst/>
                <a:latin typeface="Roboto" panose="02000000000000000000" pitchFamily="2" charset="0"/>
              </a:rPr>
            </a:br>
            <a:endParaRPr lang="en-GB" b="0" i="1" dirty="0">
              <a:solidFill>
                <a:srgbClr val="546E7A"/>
              </a:solidFill>
              <a:effectLst/>
              <a:latin typeface="Roboto" panose="02000000000000000000" pitchFamily="2" charset="0"/>
            </a:endParaRPr>
          </a:p>
          <a:p>
            <a:pPr algn="l">
              <a:spcAft>
                <a:spcPts val="1500"/>
              </a:spcAft>
            </a:pPr>
            <a:r>
              <a:rPr lang="el-GR" b="0" i="1" dirty="0">
                <a:solidFill>
                  <a:srgbClr val="546E7A"/>
                </a:solidFill>
                <a:effectLst/>
                <a:latin typeface="Roboto" panose="02000000000000000000" pitchFamily="2" charset="0"/>
              </a:rPr>
              <a:t>Για σκοπούς δικής σας αναφοράς, το πρότυπο έντυπο διατίθεται</a:t>
            </a:r>
            <a:r>
              <a:rPr lang="el-GR" b="0" i="0" dirty="0">
                <a:solidFill>
                  <a:srgbClr val="546E7A"/>
                </a:solidFill>
                <a:effectLst/>
                <a:latin typeface="Roboto" panose="02000000000000000000" pitchFamily="2" charset="0"/>
              </a:rPr>
              <a:t> </a:t>
            </a:r>
            <a:r>
              <a:rPr lang="el-GR" b="0" i="1" u="none" strike="noStrike" dirty="0">
                <a:solidFill>
                  <a:srgbClr val="00B0FF"/>
                </a:solidFill>
                <a:effectLst/>
                <a:latin typeface="Roboto" panose="02000000000000000000" pitchFamily="2" charset="0"/>
                <a:hlinkClick r:id="rId4"/>
              </a:rPr>
              <a:t>εδώ</a:t>
            </a:r>
            <a:r>
              <a:rPr lang="el-GR" b="0" i="1" u="sng" dirty="0">
                <a:solidFill>
                  <a:srgbClr val="546E7A"/>
                </a:solidFill>
                <a:effectLst/>
                <a:latin typeface="Roboto" panose="02000000000000000000" pitchFamily="2" charset="0"/>
              </a:rPr>
              <a:t>.</a:t>
            </a:r>
            <a:endParaRPr lang="el-GR" b="0" i="0" dirty="0">
              <a:solidFill>
                <a:srgbClr val="546E7A"/>
              </a:solidFill>
              <a:effectLst/>
              <a:latin typeface="Roboto" panose="02000000000000000000" pitchFamily="2" charset="0"/>
            </a:endParaRPr>
          </a:p>
        </p:txBody>
      </p:sp>
      <p:sp>
        <p:nvSpPr>
          <p:cNvPr id="2" name="TextBox 1">
            <a:extLst>
              <a:ext uri="{FF2B5EF4-FFF2-40B4-BE49-F238E27FC236}">
                <a16:creationId xmlns:a16="http://schemas.microsoft.com/office/drawing/2014/main" id="{9978EB6A-0160-CC57-E7D1-1904AC52EF37}"/>
              </a:ext>
            </a:extLst>
          </p:cNvPr>
          <p:cNvSpPr txBox="1"/>
          <p:nvPr/>
        </p:nvSpPr>
        <p:spPr>
          <a:xfrm>
            <a:off x="444394" y="-46788"/>
            <a:ext cx="420179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 (5)</a:t>
            </a:r>
          </a:p>
        </p:txBody>
      </p:sp>
      <p:pic>
        <p:nvPicPr>
          <p:cNvPr id="6" name="Picture 5">
            <a:extLst>
              <a:ext uri="{FF2B5EF4-FFF2-40B4-BE49-F238E27FC236}">
                <a16:creationId xmlns:a16="http://schemas.microsoft.com/office/drawing/2014/main" id="{B8714D55-77AE-2F39-7384-EC899A679D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Tree>
    <p:extLst>
      <p:ext uri="{BB962C8B-B14F-4D97-AF65-F5344CB8AC3E}">
        <p14:creationId xmlns:p14="http://schemas.microsoft.com/office/powerpoint/2010/main" val="392379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3E547-A7BB-0074-27A7-16224CA57A06}"/>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8E2D0CAA-63DD-FE99-6919-6BB3874D827B}"/>
              </a:ext>
            </a:extLst>
          </p:cNvPr>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9901E6D1-0F7C-8CAE-D5D3-BC10B1180AEB}"/>
              </a:ext>
            </a:extLst>
          </p:cNvPr>
          <p:cNvGrpSpPr/>
          <p:nvPr/>
        </p:nvGrpSpPr>
        <p:grpSpPr>
          <a:xfrm rot="10800000">
            <a:off x="4632960" y="-35390"/>
            <a:ext cx="7559040" cy="483216"/>
            <a:chOff x="0" y="0"/>
            <a:chExt cx="6023006" cy="1453896"/>
          </a:xfrm>
        </p:grpSpPr>
        <p:sp>
          <p:nvSpPr>
            <p:cNvPr id="30" name="Rectangle 29">
              <a:extLst>
                <a:ext uri="{FF2B5EF4-FFF2-40B4-BE49-F238E27FC236}">
                  <a16:creationId xmlns:a16="http://schemas.microsoft.com/office/drawing/2014/main" id="{689FA150-8D9C-82BB-7466-7BBA3E92AFDF}"/>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a:extLst>
                <a:ext uri="{FF2B5EF4-FFF2-40B4-BE49-F238E27FC236}">
                  <a16:creationId xmlns:a16="http://schemas.microsoft.com/office/drawing/2014/main" id="{BB5BC62F-B3AD-7EB9-344F-E681BD94F11C}"/>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5" name="Rounded Rectangle 4">
            <a:extLst>
              <a:ext uri="{FF2B5EF4-FFF2-40B4-BE49-F238E27FC236}">
                <a16:creationId xmlns:a16="http://schemas.microsoft.com/office/drawing/2014/main" id="{EDF63F11-3CB4-072D-2E91-17B7FFA8DAE0}"/>
              </a:ext>
            </a:extLst>
          </p:cNvPr>
          <p:cNvSpPr/>
          <p:nvPr/>
        </p:nvSpPr>
        <p:spPr>
          <a:xfrm>
            <a:off x="1134007" y="2422071"/>
            <a:ext cx="9923986" cy="201385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Aft>
                <a:spcPts val="1500"/>
              </a:spcAft>
            </a:pPr>
            <a:r>
              <a:rPr lang="el-GR" b="1" i="0" dirty="0">
                <a:solidFill>
                  <a:srgbClr val="546E7A"/>
                </a:solidFill>
                <a:effectLst/>
                <a:latin typeface="Roboto" panose="02000000000000000000" pitchFamily="2" charset="0"/>
              </a:rPr>
              <a:t>Συμφωνία με προσκεκλημένους εμπειρογνώμονες</a:t>
            </a:r>
            <a:endParaRPr lang="el-GR" b="0" i="0" dirty="0">
              <a:solidFill>
                <a:srgbClr val="546E7A"/>
              </a:solidFill>
              <a:effectLst/>
              <a:latin typeface="Roboto" panose="02000000000000000000" pitchFamily="2" charset="0"/>
            </a:endParaRPr>
          </a:p>
          <a:p>
            <a:pPr algn="l">
              <a:spcAft>
                <a:spcPts val="1500"/>
              </a:spcAft>
            </a:pPr>
            <a:r>
              <a:rPr lang="el-GR" b="0" i="0" u="sng" strike="noStrike" dirty="0" err="1">
                <a:solidFill>
                  <a:srgbClr val="00B0FF"/>
                </a:solidFill>
                <a:effectLst/>
                <a:latin typeface="Roboto" panose="02000000000000000000" pitchFamily="2" charset="0"/>
                <a:hlinkClick r:id="rId3"/>
              </a:rPr>
              <a:t>Learning</a:t>
            </a:r>
            <a:r>
              <a:rPr lang="el-GR" b="0" i="0" u="sng" strike="noStrike" dirty="0">
                <a:solidFill>
                  <a:srgbClr val="00B0FF"/>
                </a:solidFill>
                <a:effectLst/>
                <a:latin typeface="Roboto" panose="02000000000000000000" pitchFamily="2" charset="0"/>
                <a:hlinkClick r:id="rId3"/>
              </a:rPr>
              <a:t> Agreement </a:t>
            </a:r>
            <a:r>
              <a:rPr lang="el-GR" b="0" i="0" u="sng" strike="noStrike" dirty="0" err="1">
                <a:solidFill>
                  <a:srgbClr val="00B0FF"/>
                </a:solidFill>
                <a:effectLst/>
                <a:latin typeface="Roboto" panose="02000000000000000000" pitchFamily="2" charset="0"/>
                <a:hlinkClick r:id="rId3"/>
              </a:rPr>
              <a:t>with</a:t>
            </a:r>
            <a:r>
              <a:rPr lang="el-GR" b="0" i="0" u="sng" strike="noStrike" dirty="0">
                <a:solidFill>
                  <a:srgbClr val="00B0FF"/>
                </a:solidFill>
                <a:effectLst/>
                <a:latin typeface="Roboto" panose="02000000000000000000" pitchFamily="2" charset="0"/>
                <a:hlinkClick r:id="rId3"/>
              </a:rPr>
              <a:t> </a:t>
            </a:r>
            <a:r>
              <a:rPr lang="el-GR" b="0" i="0" u="sng" strike="noStrike" dirty="0" err="1">
                <a:solidFill>
                  <a:srgbClr val="00B0FF"/>
                </a:solidFill>
                <a:effectLst/>
                <a:latin typeface="Roboto" panose="02000000000000000000" pitchFamily="2" charset="0"/>
                <a:hlinkClick r:id="rId3"/>
              </a:rPr>
              <a:t>invited</a:t>
            </a:r>
            <a:r>
              <a:rPr lang="el-GR" b="0" i="0" u="sng" strike="noStrike" dirty="0">
                <a:solidFill>
                  <a:srgbClr val="00B0FF"/>
                </a:solidFill>
                <a:effectLst/>
                <a:latin typeface="Roboto" panose="02000000000000000000" pitchFamily="2" charset="0"/>
                <a:hlinkClick r:id="rId3"/>
              </a:rPr>
              <a:t> </a:t>
            </a:r>
            <a:r>
              <a:rPr lang="el-GR" b="0" i="0" u="sng" strike="noStrike" dirty="0" err="1">
                <a:solidFill>
                  <a:srgbClr val="00B0FF"/>
                </a:solidFill>
                <a:effectLst/>
                <a:latin typeface="Roboto" panose="02000000000000000000" pitchFamily="2" charset="0"/>
                <a:hlinkClick r:id="rId3"/>
              </a:rPr>
              <a:t>experts</a:t>
            </a:r>
            <a:r>
              <a:rPr lang="el-GR" b="0" i="0" u="sng" strike="noStrike" dirty="0">
                <a:solidFill>
                  <a:srgbClr val="00B0FF"/>
                </a:solidFill>
                <a:effectLst/>
                <a:latin typeface="Roboto" panose="02000000000000000000" pitchFamily="2" charset="0"/>
                <a:hlinkClick r:id="rId3"/>
              </a:rPr>
              <a:t> </a:t>
            </a:r>
            <a:endParaRPr lang="el-GR" b="0" i="0" dirty="0">
              <a:solidFill>
                <a:srgbClr val="546E7A"/>
              </a:solidFill>
              <a:effectLst/>
              <a:latin typeface="Roboto" panose="02000000000000000000" pitchFamily="2" charset="0"/>
            </a:endParaRPr>
          </a:p>
          <a:p>
            <a:pPr algn="l">
              <a:spcAft>
                <a:spcPts val="1500"/>
              </a:spcAft>
            </a:pPr>
            <a:r>
              <a:rPr lang="el-GR" b="0" i="1" dirty="0">
                <a:solidFill>
                  <a:srgbClr val="546E7A"/>
                </a:solidFill>
                <a:effectLst/>
                <a:latin typeface="Roboto" panose="02000000000000000000" pitchFamily="2" charset="0"/>
              </a:rPr>
              <a:t>Σημείωση: Η πιο πάνω Συμφωνία δεν μπορεί να παραχθεί από το </a:t>
            </a:r>
            <a:r>
              <a:rPr lang="el-GR" b="0" i="1" dirty="0" err="1">
                <a:solidFill>
                  <a:srgbClr val="546E7A"/>
                </a:solidFill>
                <a:effectLst/>
                <a:latin typeface="Roboto" panose="02000000000000000000" pitchFamily="2" charset="0"/>
              </a:rPr>
              <a:t>Beneficiary</a:t>
            </a:r>
            <a:r>
              <a:rPr lang="el-GR" b="0" i="1" dirty="0">
                <a:solidFill>
                  <a:srgbClr val="546E7A"/>
                </a:solidFill>
                <a:effectLst/>
                <a:latin typeface="Roboto" panose="02000000000000000000" pitchFamily="2" charset="0"/>
              </a:rPr>
              <a:t> </a:t>
            </a:r>
            <a:r>
              <a:rPr lang="el-GR" b="0" i="1" dirty="0" err="1">
                <a:solidFill>
                  <a:srgbClr val="546E7A"/>
                </a:solidFill>
                <a:effectLst/>
                <a:latin typeface="Roboto" panose="02000000000000000000" pitchFamily="2" charset="0"/>
              </a:rPr>
              <a:t>Module</a:t>
            </a:r>
            <a:r>
              <a:rPr lang="el-GR" b="0" i="1" dirty="0">
                <a:solidFill>
                  <a:srgbClr val="546E7A"/>
                </a:solidFill>
                <a:effectLst/>
                <a:latin typeface="Roboto" panose="02000000000000000000" pitchFamily="2" charset="0"/>
              </a:rPr>
              <a:t>, επομένως εκτυπώνεται και συμπληρώνεται χειρόγραφα</a:t>
            </a:r>
            <a:endParaRPr lang="el-GR" b="0" i="0" dirty="0">
              <a:solidFill>
                <a:srgbClr val="546E7A"/>
              </a:solidFill>
              <a:effectLst/>
              <a:latin typeface="Roboto" panose="02000000000000000000" pitchFamily="2" charset="0"/>
            </a:endParaRPr>
          </a:p>
        </p:txBody>
      </p:sp>
      <p:sp>
        <p:nvSpPr>
          <p:cNvPr id="2" name="TextBox 1">
            <a:extLst>
              <a:ext uri="{FF2B5EF4-FFF2-40B4-BE49-F238E27FC236}">
                <a16:creationId xmlns:a16="http://schemas.microsoft.com/office/drawing/2014/main" id="{43CF5BFA-8A35-E726-0D69-7D3E7AA97504}"/>
              </a:ext>
            </a:extLst>
          </p:cNvPr>
          <p:cNvSpPr txBox="1"/>
          <p:nvPr/>
        </p:nvSpPr>
        <p:spPr>
          <a:xfrm>
            <a:off x="444394" y="-46788"/>
            <a:ext cx="420179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 (6)</a:t>
            </a:r>
          </a:p>
        </p:txBody>
      </p:sp>
      <p:pic>
        <p:nvPicPr>
          <p:cNvPr id="6" name="Picture 5">
            <a:extLst>
              <a:ext uri="{FF2B5EF4-FFF2-40B4-BE49-F238E27FC236}">
                <a16:creationId xmlns:a16="http://schemas.microsoft.com/office/drawing/2014/main" id="{0B446E95-25E0-DA51-294C-E52EB550AB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Tree>
    <p:extLst>
      <p:ext uri="{BB962C8B-B14F-4D97-AF65-F5344CB8AC3E}">
        <p14:creationId xmlns:p14="http://schemas.microsoft.com/office/powerpoint/2010/main" val="2789861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3E547-A7BB-0074-27A7-16224CA57A06}"/>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8E2D0CAA-63DD-FE99-6919-6BB3874D827B}"/>
              </a:ext>
            </a:extLst>
          </p:cNvPr>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9901E6D1-0F7C-8CAE-D5D3-BC10B1180AEB}"/>
              </a:ext>
            </a:extLst>
          </p:cNvPr>
          <p:cNvGrpSpPr/>
          <p:nvPr/>
        </p:nvGrpSpPr>
        <p:grpSpPr>
          <a:xfrm rot="10800000">
            <a:off x="4632960" y="-35390"/>
            <a:ext cx="7559040" cy="483216"/>
            <a:chOff x="0" y="0"/>
            <a:chExt cx="6023006" cy="1453896"/>
          </a:xfrm>
        </p:grpSpPr>
        <p:sp>
          <p:nvSpPr>
            <p:cNvPr id="30" name="Rectangle 29">
              <a:extLst>
                <a:ext uri="{FF2B5EF4-FFF2-40B4-BE49-F238E27FC236}">
                  <a16:creationId xmlns:a16="http://schemas.microsoft.com/office/drawing/2014/main" id="{689FA150-8D9C-82BB-7466-7BBA3E92AFDF}"/>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a:extLst>
                <a:ext uri="{FF2B5EF4-FFF2-40B4-BE49-F238E27FC236}">
                  <a16:creationId xmlns:a16="http://schemas.microsoft.com/office/drawing/2014/main" id="{BB5BC62F-B3AD-7EB9-344F-E681BD94F11C}"/>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5" name="Rounded Rectangle 4">
            <a:extLst>
              <a:ext uri="{FF2B5EF4-FFF2-40B4-BE49-F238E27FC236}">
                <a16:creationId xmlns:a16="http://schemas.microsoft.com/office/drawing/2014/main" id="{EDF63F11-3CB4-072D-2E91-17B7FFA8DAE0}"/>
              </a:ext>
            </a:extLst>
          </p:cNvPr>
          <p:cNvSpPr/>
          <p:nvPr/>
        </p:nvSpPr>
        <p:spPr>
          <a:xfrm>
            <a:off x="1016994" y="1415142"/>
            <a:ext cx="9923986" cy="505097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i="1" dirty="0">
                <a:solidFill>
                  <a:srgbClr val="546E7A"/>
                </a:solidFill>
                <a:latin typeface="Roboto" panose="02000000000000000000" pitchFamily="2" charset="0"/>
              </a:rPr>
              <a:t>Η διαδικασία δημιουργίας των εγγράφων κινητικότητας μέσω του ΒΜ πραγματοποιείται σε 2 βήματα </a:t>
            </a:r>
            <a:r>
              <a:rPr lang="el-GR" i="1" dirty="0">
                <a:solidFill>
                  <a:srgbClr val="546E7A"/>
                </a:solidFill>
                <a:latin typeface="Roboto" panose="02000000000000000000" pitchFamily="2" charset="0"/>
              </a:rPr>
              <a:t>και είναι η ακόλουθη</a:t>
            </a:r>
            <a:r>
              <a:rPr lang="en-GB" i="1" dirty="0">
                <a:solidFill>
                  <a:srgbClr val="546E7A"/>
                </a:solidFill>
                <a:latin typeface="Roboto" panose="02000000000000000000" pitchFamily="2" charset="0"/>
              </a:rPr>
              <a:t>: </a:t>
            </a:r>
          </a:p>
          <a:p>
            <a:pPr>
              <a:buFont typeface="+mj-lt"/>
              <a:buAutoNum type="arabicPeriod"/>
            </a:pPr>
            <a:r>
              <a:rPr lang="el-GR" i="1" dirty="0">
                <a:solidFill>
                  <a:srgbClr val="546E7A"/>
                </a:solidFill>
                <a:latin typeface="Roboto" panose="02000000000000000000" pitchFamily="2" charset="0"/>
              </a:rPr>
              <a:t>Δημιουργία του </a:t>
            </a:r>
            <a:r>
              <a:rPr lang="en-GB" i="1" dirty="0">
                <a:solidFill>
                  <a:srgbClr val="546E7A"/>
                </a:solidFill>
                <a:latin typeface="Roboto" panose="02000000000000000000" pitchFamily="2" charset="0"/>
              </a:rPr>
              <a:t>draft </a:t>
            </a:r>
            <a:r>
              <a:rPr lang="el-GR" i="1" dirty="0">
                <a:solidFill>
                  <a:srgbClr val="546E7A"/>
                </a:solidFill>
                <a:latin typeface="Roboto" panose="02000000000000000000" pitchFamily="2" charset="0"/>
              </a:rPr>
              <a:t>αρχείου (</a:t>
            </a:r>
            <a:r>
              <a:rPr lang="en-GB" i="1" dirty="0">
                <a:solidFill>
                  <a:srgbClr val="546E7A"/>
                </a:solidFill>
                <a:latin typeface="Roboto" panose="02000000000000000000" pitchFamily="2" charset="0"/>
              </a:rPr>
              <a:t>“Create draft document”)</a:t>
            </a:r>
          </a:p>
          <a:p>
            <a:pPr>
              <a:buFont typeface="+mj-lt"/>
              <a:buAutoNum type="arabicPeriod"/>
            </a:pPr>
            <a:r>
              <a:rPr lang="el-GR" i="1" dirty="0">
                <a:solidFill>
                  <a:srgbClr val="546E7A"/>
                </a:solidFill>
                <a:latin typeface="Roboto" panose="02000000000000000000" pitchFamily="2" charset="0"/>
              </a:rPr>
              <a:t>Συμπλήρωση αρχείου</a:t>
            </a:r>
            <a:r>
              <a:rPr lang="en-GB" i="1" dirty="0">
                <a:solidFill>
                  <a:srgbClr val="546E7A"/>
                </a:solidFill>
                <a:latin typeface="Roboto" panose="02000000000000000000" pitchFamily="2" charset="0"/>
              </a:rPr>
              <a:t> (</a:t>
            </a:r>
            <a:r>
              <a:rPr lang="el-GR" i="1" dirty="0">
                <a:solidFill>
                  <a:srgbClr val="546E7A"/>
                </a:solidFill>
                <a:latin typeface="Roboto" panose="02000000000000000000" pitchFamily="2" charset="0"/>
              </a:rPr>
              <a:t>στο </a:t>
            </a:r>
            <a:r>
              <a:rPr lang="en-GB" i="1" dirty="0">
                <a:solidFill>
                  <a:srgbClr val="546E7A"/>
                </a:solidFill>
                <a:latin typeface="Roboto" panose="02000000000000000000" pitchFamily="2" charset="0"/>
              </a:rPr>
              <a:t>Document Editor</a:t>
            </a:r>
            <a:r>
              <a:rPr lang="el-GR" i="1" dirty="0">
                <a:solidFill>
                  <a:srgbClr val="546E7A"/>
                </a:solidFill>
                <a:latin typeface="Roboto" panose="02000000000000000000" pitchFamily="2" charset="0"/>
              </a:rPr>
              <a:t>), μέχρι το έγγραφο να φτάσει σε </a:t>
            </a:r>
            <a:r>
              <a:rPr lang="en-GB" i="1" dirty="0">
                <a:solidFill>
                  <a:srgbClr val="546E7A"/>
                </a:solidFill>
                <a:latin typeface="Roboto" panose="02000000000000000000" pitchFamily="2" charset="0"/>
              </a:rPr>
              <a:t>status “fully-encoded”</a:t>
            </a:r>
            <a:r>
              <a:rPr lang="el-GR" i="1" dirty="0">
                <a:solidFill>
                  <a:srgbClr val="546E7A"/>
                </a:solidFill>
                <a:latin typeface="Roboto" panose="02000000000000000000" pitchFamily="2" charset="0"/>
              </a:rPr>
              <a:t>, αποθήκευσή του στο ΒΜ και εξαγωγή του, δηλαδή αποθήκευσή του τοπικά σε υπολογιστή, σε μορφή</a:t>
            </a:r>
            <a:r>
              <a:rPr lang="en-GB" i="1" dirty="0">
                <a:solidFill>
                  <a:srgbClr val="546E7A"/>
                </a:solidFill>
                <a:latin typeface="Roboto" panose="02000000000000000000" pitchFamily="2" charset="0"/>
              </a:rPr>
              <a:t> pdf </a:t>
            </a:r>
            <a:r>
              <a:rPr lang="el-GR" i="1" dirty="0">
                <a:solidFill>
                  <a:srgbClr val="546E7A"/>
                </a:solidFill>
                <a:latin typeface="Roboto" panose="02000000000000000000" pitchFamily="2" charset="0"/>
              </a:rPr>
              <a:t>ή </a:t>
            </a:r>
            <a:r>
              <a:rPr lang="en-GB" i="1" dirty="0">
                <a:solidFill>
                  <a:srgbClr val="546E7A"/>
                </a:solidFill>
                <a:latin typeface="Roboto" panose="02000000000000000000" pitchFamily="2" charset="0"/>
              </a:rPr>
              <a:t>docx</a:t>
            </a:r>
            <a:r>
              <a:rPr lang="el-GR" i="1" dirty="0">
                <a:solidFill>
                  <a:srgbClr val="546E7A"/>
                </a:solidFill>
                <a:latin typeface="Roboto" panose="02000000000000000000" pitchFamily="2" charset="0"/>
              </a:rPr>
              <a:t> (</a:t>
            </a:r>
            <a:r>
              <a:rPr lang="en-GB" i="1" dirty="0">
                <a:solidFill>
                  <a:srgbClr val="546E7A"/>
                </a:solidFill>
                <a:latin typeface="Roboto" panose="02000000000000000000" pitchFamily="2" charset="0"/>
              </a:rPr>
              <a:t>Generate pdf </a:t>
            </a:r>
            <a:r>
              <a:rPr lang="el-GR" i="1" dirty="0">
                <a:solidFill>
                  <a:srgbClr val="546E7A"/>
                </a:solidFill>
                <a:latin typeface="Roboto" panose="02000000000000000000" pitchFamily="2" charset="0"/>
              </a:rPr>
              <a:t>ή </a:t>
            </a:r>
            <a:r>
              <a:rPr lang="en-GB" i="1" dirty="0">
                <a:solidFill>
                  <a:srgbClr val="546E7A"/>
                </a:solidFill>
                <a:latin typeface="Roboto" panose="02000000000000000000" pitchFamily="2" charset="0"/>
              </a:rPr>
              <a:t>Generate word)</a:t>
            </a:r>
            <a:r>
              <a:rPr lang="el-GR" i="1" dirty="0">
                <a:solidFill>
                  <a:srgbClr val="546E7A"/>
                </a:solidFill>
                <a:latin typeface="Roboto" panose="02000000000000000000" pitchFamily="2" charset="0"/>
              </a:rPr>
              <a:t>.</a:t>
            </a:r>
          </a:p>
          <a:p>
            <a:pPr>
              <a:buFont typeface="+mj-lt"/>
              <a:buAutoNum type="arabicPeriod"/>
            </a:pPr>
            <a:endParaRPr lang="el-GR" i="1" dirty="0">
              <a:solidFill>
                <a:srgbClr val="546E7A"/>
              </a:solidFill>
              <a:latin typeface="Roboto" panose="02000000000000000000" pitchFamily="2" charset="0"/>
            </a:endParaRPr>
          </a:p>
          <a:p>
            <a:r>
              <a:rPr lang="el-GR" b="1" i="1" dirty="0">
                <a:solidFill>
                  <a:srgbClr val="546E7A"/>
                </a:solidFill>
                <a:latin typeface="Roboto" panose="02000000000000000000" pitchFamily="2" charset="0"/>
              </a:rPr>
              <a:t>Σημείωση</a:t>
            </a:r>
            <a:r>
              <a:rPr lang="el-GR" i="1" dirty="0">
                <a:solidFill>
                  <a:srgbClr val="546E7A"/>
                </a:solidFill>
                <a:latin typeface="Roboto" panose="02000000000000000000" pitchFamily="2" charset="0"/>
              </a:rPr>
              <a:t>: Οι υπογραφές σε όλα τα έντυπα κινητικότητας που παράγονται μέσω του </a:t>
            </a:r>
            <a:r>
              <a:rPr lang="el-GR" i="1" dirty="0" err="1">
                <a:solidFill>
                  <a:srgbClr val="546E7A"/>
                </a:solidFill>
                <a:latin typeface="Roboto" panose="02000000000000000000" pitchFamily="2" charset="0"/>
              </a:rPr>
              <a:t>Beneficiary</a:t>
            </a:r>
            <a:r>
              <a:rPr lang="el-GR" i="1" dirty="0">
                <a:solidFill>
                  <a:srgbClr val="546E7A"/>
                </a:solidFill>
                <a:latin typeface="Roboto" panose="02000000000000000000" pitchFamily="2" charset="0"/>
              </a:rPr>
              <a:t> </a:t>
            </a:r>
            <a:r>
              <a:rPr lang="el-GR" i="1" dirty="0" err="1">
                <a:solidFill>
                  <a:srgbClr val="546E7A"/>
                </a:solidFill>
                <a:latin typeface="Roboto" panose="02000000000000000000" pitchFamily="2" charset="0"/>
              </a:rPr>
              <a:t>Module</a:t>
            </a:r>
            <a:r>
              <a:rPr lang="el-GR" i="1" dirty="0">
                <a:solidFill>
                  <a:srgbClr val="546E7A"/>
                </a:solidFill>
                <a:latin typeface="Roboto" panose="02000000000000000000" pitchFamily="2" charset="0"/>
              </a:rPr>
              <a:t> πρέπει να προστίθενται στα συμπληρωμένα έντυπα μετά από την εξαγωγή τους, είτε με φυσικό τρόπο είτε ηλεκτρονικά. </a:t>
            </a:r>
          </a:p>
          <a:p>
            <a:endParaRPr lang="el-GR" i="1" dirty="0">
              <a:solidFill>
                <a:srgbClr val="546E7A"/>
              </a:solidFill>
              <a:latin typeface="Roboto" panose="02000000000000000000" pitchFamily="2" charset="0"/>
            </a:endParaRPr>
          </a:p>
          <a:p>
            <a:r>
              <a:rPr lang="el-GR" i="1" dirty="0">
                <a:solidFill>
                  <a:srgbClr val="546E7A"/>
                </a:solidFill>
                <a:latin typeface="Roboto" panose="02000000000000000000" pitchFamily="2" charset="0"/>
              </a:rPr>
              <a:t>Φυσικός Τρόπος: Εκτύπωσή του εξαχθέντος αρχείου και τοποθέτηση υπογραφής/υπογραφών με χειρόγραφο τρόπο</a:t>
            </a:r>
          </a:p>
          <a:p>
            <a:endParaRPr lang="el-GR" i="1" dirty="0">
              <a:solidFill>
                <a:srgbClr val="546E7A"/>
              </a:solidFill>
              <a:latin typeface="Roboto" panose="02000000000000000000" pitchFamily="2" charset="0"/>
            </a:endParaRPr>
          </a:p>
          <a:p>
            <a:r>
              <a:rPr lang="el-GR" i="1" dirty="0">
                <a:solidFill>
                  <a:srgbClr val="546E7A"/>
                </a:solidFill>
                <a:latin typeface="Roboto" panose="02000000000000000000" pitchFamily="2" charset="0"/>
              </a:rPr>
              <a:t>Ηλεκτρονικά: Τοποθέτηση ηλεκτρονικής υπογραφής/ηλεκτρονικών υπογραφών πάνω στο εξαχθέν αρχείο</a:t>
            </a:r>
          </a:p>
          <a:p>
            <a:pPr algn="l"/>
            <a:endParaRPr lang="en-GB" b="0" i="0" dirty="0">
              <a:solidFill>
                <a:srgbClr val="172B4D"/>
              </a:solidFill>
              <a:effectLst/>
              <a:latin typeface="-apple-system"/>
            </a:endParaRPr>
          </a:p>
        </p:txBody>
      </p:sp>
      <p:sp>
        <p:nvSpPr>
          <p:cNvPr id="2" name="TextBox 1">
            <a:extLst>
              <a:ext uri="{FF2B5EF4-FFF2-40B4-BE49-F238E27FC236}">
                <a16:creationId xmlns:a16="http://schemas.microsoft.com/office/drawing/2014/main" id="{43CF5BFA-8A35-E726-0D69-7D3E7AA97504}"/>
              </a:ext>
            </a:extLst>
          </p:cNvPr>
          <p:cNvSpPr txBox="1"/>
          <p:nvPr/>
        </p:nvSpPr>
        <p:spPr>
          <a:xfrm>
            <a:off x="444394" y="-46788"/>
            <a:ext cx="420179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7</a:t>
            </a: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pic>
        <p:nvPicPr>
          <p:cNvPr id="6" name="Picture 5">
            <a:extLst>
              <a:ext uri="{FF2B5EF4-FFF2-40B4-BE49-F238E27FC236}">
                <a16:creationId xmlns:a16="http://schemas.microsoft.com/office/drawing/2014/main" id="{0B446E95-25E0-DA51-294C-E52EB550AB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Tree>
    <p:extLst>
      <p:ext uri="{BB962C8B-B14F-4D97-AF65-F5344CB8AC3E}">
        <p14:creationId xmlns:p14="http://schemas.microsoft.com/office/powerpoint/2010/main" val="3579323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6076" y="2451707"/>
            <a:ext cx="4825637" cy="1477328"/>
          </a:xfrm>
          <a:prstGeom prst="rect">
            <a:avLst/>
          </a:prstGeom>
          <a:noFill/>
        </p:spPr>
        <p:txBody>
          <a:bodyPr wrap="square" rtlCol="0">
            <a:spAutoFit/>
          </a:bodyPr>
          <a:lstStyle/>
          <a:p>
            <a:pPr>
              <a:lnSpc>
                <a:spcPct val="150000"/>
              </a:lnSpc>
            </a:pPr>
            <a:r>
              <a:rPr lang="el-GR" sz="3000" b="1" dirty="0">
                <a:solidFill>
                  <a:schemeClr val="bg1"/>
                </a:solidFill>
              </a:rPr>
              <a:t>1. ΒΑΣΙΚΑ ΧΑΡΑΚΤΗΡΙΣΤΙΚΑ</a:t>
            </a:r>
          </a:p>
          <a:p>
            <a:pPr>
              <a:lnSpc>
                <a:spcPct val="150000"/>
              </a:lnSpc>
            </a:pPr>
            <a:r>
              <a:rPr lang="el-GR" sz="3000" b="1" dirty="0">
                <a:solidFill>
                  <a:schemeClr val="bg1"/>
                </a:solidFill>
              </a:rPr>
              <a:t> ΣΧΕΔΙΩΝ ΚΑ122</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912147"/>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2170753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008"/>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101"/>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4" name="TextBox 3">
            <a:extLst>
              <a:ext uri="{FF2B5EF4-FFF2-40B4-BE49-F238E27FC236}">
                <a16:creationId xmlns:a16="http://schemas.microsoft.com/office/drawing/2014/main" id="{CF195F5F-EE8F-57B1-0B56-70D2DA8CF28A}"/>
              </a:ext>
            </a:extLst>
          </p:cNvPr>
          <p:cNvSpPr txBox="1"/>
          <p:nvPr/>
        </p:nvSpPr>
        <p:spPr>
          <a:xfrm>
            <a:off x="444394" y="5369327"/>
            <a:ext cx="10730233" cy="323165"/>
          </a:xfrm>
          <a:prstGeom prst="rect">
            <a:avLst/>
          </a:prstGeom>
          <a:noFill/>
        </p:spPr>
        <p:txBody>
          <a:bodyPr wrap="square" rtlCol="0">
            <a:spAutoFit/>
          </a:bodyPr>
          <a:lstStyle/>
          <a:p>
            <a:pPr marL="342900" indent="-342900" algn="just">
              <a:buFont typeface="Arial" panose="020B0604020202020204" pitchFamily="34" charset="0"/>
              <a:buChar char="•"/>
            </a:pPr>
            <a:r>
              <a:rPr lang="el-GR" sz="1500" dirty="0">
                <a:solidFill>
                  <a:schemeClr val="tx1">
                    <a:lumMod val="75000"/>
                    <a:lumOff val="25000"/>
                  </a:schemeClr>
                </a:solidFill>
              </a:rPr>
              <a:t>Δεν μπορεί να αφαιρεθεί κείμενο από τα έντυπα</a:t>
            </a:r>
            <a:r>
              <a:rPr lang="en-US" sz="1500" dirty="0">
                <a:solidFill>
                  <a:schemeClr val="tx1">
                    <a:lumMod val="75000"/>
                    <a:lumOff val="25000"/>
                  </a:schemeClr>
                </a:solidFill>
              </a:rPr>
              <a:t> </a:t>
            </a:r>
            <a:r>
              <a:rPr lang="en-CY" sz="1500" dirty="0">
                <a:solidFill>
                  <a:schemeClr val="tx1">
                    <a:lumMod val="75000"/>
                    <a:lumOff val="25000"/>
                  </a:schemeClr>
                </a:solidFill>
                <a:sym typeface="Wingdings" panose="05000000000000000000" pitchFamily="2" charset="2"/>
              </a:rPr>
              <a:t></a:t>
            </a:r>
            <a:r>
              <a:rPr lang="el-GR" sz="1500" dirty="0">
                <a:solidFill>
                  <a:schemeClr val="tx1">
                    <a:lumMod val="75000"/>
                    <a:lumOff val="25000"/>
                  </a:schemeClr>
                </a:solidFill>
              </a:rPr>
              <a:t>  μπορεί να</a:t>
            </a:r>
            <a:r>
              <a:rPr lang="en-US" sz="1500" dirty="0">
                <a:solidFill>
                  <a:schemeClr val="tx1">
                    <a:lumMod val="75000"/>
                    <a:lumOff val="25000"/>
                  </a:schemeClr>
                </a:solidFill>
              </a:rPr>
              <a:t> </a:t>
            </a:r>
            <a:r>
              <a:rPr lang="el-GR" sz="1500" dirty="0">
                <a:solidFill>
                  <a:schemeClr val="tx1">
                    <a:lumMod val="75000"/>
                    <a:lumOff val="25000"/>
                  </a:schemeClr>
                </a:solidFill>
              </a:rPr>
              <a:t>ωστόσο να προστεθεί για καλύτερη κατανόηση</a:t>
            </a:r>
          </a:p>
        </p:txBody>
      </p:sp>
      <p:sp>
        <p:nvSpPr>
          <p:cNvPr id="3" name="TextBox 2">
            <a:extLst>
              <a:ext uri="{FF2B5EF4-FFF2-40B4-BE49-F238E27FC236}">
                <a16:creationId xmlns:a16="http://schemas.microsoft.com/office/drawing/2014/main" id="{E374B4C8-F36C-47A4-12C3-A271DB837536}"/>
              </a:ext>
            </a:extLst>
          </p:cNvPr>
          <p:cNvSpPr txBox="1"/>
          <p:nvPr/>
        </p:nvSpPr>
        <p:spPr>
          <a:xfrm>
            <a:off x="208972" y="-31400"/>
            <a:ext cx="420179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 (</a:t>
            </a:r>
            <a:r>
              <a:rPr lang="el-GR" dirty="0">
                <a:solidFill>
                  <a:prstClr val="white"/>
                </a:solidFill>
                <a:latin typeface="Calibri" panose="020F0502020204030204"/>
              </a:rPr>
              <a:t>8</a:t>
            </a: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pic>
        <p:nvPicPr>
          <p:cNvPr id="5" name="Picture 4">
            <a:extLst>
              <a:ext uri="{FF2B5EF4-FFF2-40B4-BE49-F238E27FC236}">
                <a16:creationId xmlns:a16="http://schemas.microsoft.com/office/drawing/2014/main" id="{A3CDED28-224F-9BC9-8AC1-FB65A408A18D}"/>
              </a:ext>
            </a:extLst>
          </p:cNvPr>
          <p:cNvPicPr>
            <a:picLocks noChangeAspect="1"/>
          </p:cNvPicPr>
          <p:nvPr/>
        </p:nvPicPr>
        <p:blipFill>
          <a:blip r:embed="rId3"/>
          <a:stretch>
            <a:fillRect/>
          </a:stretch>
        </p:blipFill>
        <p:spPr>
          <a:xfrm>
            <a:off x="0" y="889574"/>
            <a:ext cx="12192000" cy="3606889"/>
          </a:xfrm>
          <a:prstGeom prst="rect">
            <a:avLst/>
          </a:prstGeom>
        </p:spPr>
      </p:pic>
    </p:spTree>
    <p:extLst>
      <p:ext uri="{BB962C8B-B14F-4D97-AF65-F5344CB8AC3E}">
        <p14:creationId xmlns:p14="http://schemas.microsoft.com/office/powerpoint/2010/main" val="2542548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464689" y="-40005"/>
            <a:ext cx="7781169"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ΣΥΜΠΛΗΡΩΣΗ </a:t>
            </a:r>
            <a:r>
              <a:rPr kumimoji="0" lang="en-US" sz="2600" b="1" i="0" u="none" strike="noStrike" kern="1200" cap="none" spc="0" normalizeH="0" baseline="0" noProof="0" dirty="0">
                <a:ln>
                  <a:noFill/>
                </a:ln>
                <a:solidFill>
                  <a:prstClr val="white"/>
                </a:solidFill>
                <a:effectLst/>
                <a:uLnTx/>
                <a:uFillTx/>
                <a:latin typeface="Calibri" panose="020F0502020204030204"/>
                <a:ea typeface="+mn-ea"/>
                <a:cs typeface="+mn-cs"/>
              </a:rPr>
              <a:t>GA – FINANCIAL SUPPORT (ARTICLE 3.4)</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8" name="Rectangle 17"/>
          <p:cNvSpPr/>
          <p:nvPr/>
        </p:nvSpPr>
        <p:spPr>
          <a:xfrm>
            <a:off x="464689" y="535162"/>
            <a:ext cx="11265992" cy="4247317"/>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3.4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[Option 1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l-GR" sz="1800" b="0" i="1" u="none" strike="noStrike" kern="1200" cap="none" spc="0" normalizeH="0" baseline="0" noProof="0" dirty="0">
                <a:ln>
                  <a:noFill/>
                </a:ln>
                <a:solidFill>
                  <a:srgbClr val="FF0000"/>
                </a:solidFill>
                <a:effectLst/>
                <a:uLnTx/>
                <a:uFillTx/>
                <a:latin typeface="Calibri" panose="020F0502020204030204"/>
                <a:ea typeface="+mn-ea"/>
                <a:cs typeface="+mn-cs"/>
              </a:rPr>
              <a:t>Ο ΟΑ παραχωρεί στον συμμετέχοντα όλο το ποσό που του αναλογεί ώστε να προγραμματίσει και να διευθετήσει ο ίδιος όλα τα σχετικά έξοδα (στη βάση μοναδιαίου κόστους)</a:t>
            </a:r>
            <a:endPar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organisation will provide the participant with the required support in the form of a payment of EUR </a:t>
            </a:r>
            <a:r>
              <a:rPr kumimoji="0" lang="el-GR" sz="1800" b="0" i="0" u="none" strike="noStrike" kern="1200" cap="none" spc="0" normalizeH="0" baseline="0" noProof="0" dirty="0">
                <a:ln>
                  <a:noFill/>
                </a:ln>
                <a:solidFill>
                  <a:srgbClr val="FF0000"/>
                </a:solidFill>
                <a:effectLst/>
                <a:uLnTx/>
                <a:uFillTx/>
                <a:latin typeface="Calibri" panose="020F0502020204030204"/>
                <a:ea typeface="+mn-ea"/>
                <a:cs typeface="+mn-cs"/>
              </a:rPr>
              <a:t>1875</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[Option 2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l-GR" sz="1800" b="0" i="1" u="none" strike="noStrike" kern="1200" cap="none" spc="0" normalizeH="0" baseline="0" noProof="0" dirty="0">
                <a:ln>
                  <a:noFill/>
                </a:ln>
                <a:solidFill>
                  <a:srgbClr val="FF0000"/>
                </a:solidFill>
                <a:effectLst/>
                <a:uLnTx/>
                <a:uFillTx/>
                <a:latin typeface="Calibri" panose="020F0502020204030204"/>
                <a:ea typeface="+mn-ea"/>
                <a:cs typeface="+mn-cs"/>
              </a:rPr>
              <a:t>Ο ΟΑ θα αναλάβει να οργανώσει και να διευθετήσει όλα τα έξοδα εκ μέρους του συμμετέχοντα</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organisation will provide the participant with the required support in the form of direct provision of the needed support services. The organisation will ensure that this direct provision of services will meet the necessary quality and safety standards.</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[Option 3]</a:t>
            </a:r>
            <a:r>
              <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l-GR" sz="1800" b="0" i="1" u="none" strike="noStrike" kern="1200" cap="none" spc="0" normalizeH="0" baseline="0" noProof="0" dirty="0">
                <a:ln>
                  <a:noFill/>
                </a:ln>
                <a:solidFill>
                  <a:srgbClr val="FF0000"/>
                </a:solidFill>
                <a:effectLst/>
                <a:uLnTx/>
                <a:uFillTx/>
                <a:latin typeface="Calibri" panose="020F0502020204030204"/>
                <a:ea typeface="+mn-ea"/>
                <a:cs typeface="+mn-cs"/>
              </a:rPr>
              <a:t>Ο ΟΑ παρέχει μέρος της υποστήριξης με πληρωμή του μοναδιαίου κόστος και μέρος με παροχή υπηρεσιών.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organisation will provide the participant with the required support in the form of a payment of the following amount [</a:t>
            </a:r>
            <a:r>
              <a:rPr kumimoji="0" lang="el-GR" sz="1800" b="0" i="0" u="none" strike="noStrike" kern="1200" cap="none" spc="0" normalizeH="0" baseline="0" noProof="0" dirty="0">
                <a:ln>
                  <a:noFill/>
                </a:ln>
                <a:solidFill>
                  <a:srgbClr val="FF0000"/>
                </a:solidFill>
                <a:effectLst/>
                <a:uLnTx/>
                <a:uFillTx/>
                <a:latin typeface="Calibri" panose="020F0502020204030204"/>
                <a:ea typeface="+mn-ea"/>
                <a:cs typeface="+mn-cs"/>
              </a:rPr>
              <a:t>Χ</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EUR and in the form of direct provision of [travel/ individual support/ linguistic support/ course fees/ inclusion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organisation will ensure that the direct provision of services will meet the necessary quality and safety standards.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64689" y="5004521"/>
            <a:ext cx="10559402" cy="1200329"/>
          </a:xfrm>
          <a:prstGeom prst="rect">
            <a:avLst/>
          </a:prstGeom>
          <a:solidFill>
            <a:srgbClr val="9D72B5">
              <a:alpha val="20000"/>
            </a:srgbClr>
          </a:solid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Τα ποσά που αναγράφονται στη Συμφωνία είναι αυτά που ορίζει η Πρόσκληση του έτους για το Πρόγραμμα (</a:t>
            </a: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unit costs)</a:t>
            </a:r>
            <a:r>
              <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Τα οποιαδήποτε τραπεζικά έξοδα δεν τα επωμίζεται ο συμμετέχοντας. Εμπίπτουν στην κατηγορία των οργανωτικών εξόδων</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1861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64689" y="-40005"/>
            <a:ext cx="6724854" cy="492443"/>
          </a:xfrm>
          <a:prstGeom prst="rect">
            <a:avLst/>
          </a:prstGeom>
          <a:noFill/>
        </p:spPr>
        <p:txBody>
          <a:bodyPr wrap="none" rtlCol="0">
            <a:spAutoFit/>
          </a:bodyPr>
          <a:lstStyle>
            <a:defPPr>
              <a:defRPr lang="en-US"/>
            </a:defPPr>
            <a:lvl1pPr>
              <a:defRPr sz="2600" b="1">
                <a:solidFill>
                  <a:schemeClr val="bg1"/>
                </a:solidFill>
              </a:defRPr>
            </a:lvl1pPr>
          </a:lstStyle>
          <a:p>
            <a:r>
              <a:rPr lang="en-US" dirty="0"/>
              <a:t>IDEP.ORG.CY</a:t>
            </a:r>
            <a:r>
              <a:rPr lang="el-GR" dirty="0"/>
              <a:t> – ΕΝΟΤΗΤΑ ΔΙΑΧΕΙΡΙΣΗΣ ΣΧΕΔΙΩΝ</a:t>
            </a:r>
            <a:r>
              <a:rPr lang="en-US" dirty="0"/>
              <a:t> </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pic>
        <p:nvPicPr>
          <p:cNvPr id="4" name="Picture 3">
            <a:extLst>
              <a:ext uri="{FF2B5EF4-FFF2-40B4-BE49-F238E27FC236}">
                <a16:creationId xmlns:a16="http://schemas.microsoft.com/office/drawing/2014/main" id="{99ABEAF9-9BA7-C487-CF5A-AC8D126E9F4B}"/>
              </a:ext>
            </a:extLst>
          </p:cNvPr>
          <p:cNvPicPr>
            <a:picLocks noChangeAspect="1"/>
          </p:cNvPicPr>
          <p:nvPr/>
        </p:nvPicPr>
        <p:blipFill>
          <a:blip r:embed="rId4"/>
          <a:stretch>
            <a:fillRect/>
          </a:stretch>
        </p:blipFill>
        <p:spPr>
          <a:xfrm>
            <a:off x="131395" y="566235"/>
            <a:ext cx="9743429" cy="5309755"/>
          </a:xfrm>
          <a:prstGeom prst="rect">
            <a:avLst/>
          </a:prstGeom>
        </p:spPr>
      </p:pic>
      <p:sp>
        <p:nvSpPr>
          <p:cNvPr id="7" name="Rectangle 6">
            <a:extLst>
              <a:ext uri="{FF2B5EF4-FFF2-40B4-BE49-F238E27FC236}">
                <a16:creationId xmlns:a16="http://schemas.microsoft.com/office/drawing/2014/main" id="{1743AFEA-7F93-9F40-8620-225641F2AA43}"/>
              </a:ext>
            </a:extLst>
          </p:cNvPr>
          <p:cNvSpPr/>
          <p:nvPr/>
        </p:nvSpPr>
        <p:spPr>
          <a:xfrm>
            <a:off x="1246909" y="5133109"/>
            <a:ext cx="2171700" cy="52993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861137DC-9ECA-C860-69FE-ECE51B21434C}"/>
              </a:ext>
            </a:extLst>
          </p:cNvPr>
          <p:cNvSpPr/>
          <p:nvPr/>
        </p:nvSpPr>
        <p:spPr>
          <a:xfrm>
            <a:off x="973281" y="2380349"/>
            <a:ext cx="1998519" cy="757705"/>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1833C8EF-4062-8B40-023D-75F9159AABF5}"/>
              </a:ext>
            </a:extLst>
          </p:cNvPr>
          <p:cNvSpPr/>
          <p:nvPr/>
        </p:nvSpPr>
        <p:spPr>
          <a:xfrm>
            <a:off x="6096001" y="1466085"/>
            <a:ext cx="1312718" cy="279588"/>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426D65EC-5FD0-BBD5-144C-C3F6F1D4F0B6}"/>
              </a:ext>
            </a:extLst>
          </p:cNvPr>
          <p:cNvSpPr txBox="1"/>
          <p:nvPr/>
        </p:nvSpPr>
        <p:spPr>
          <a:xfrm>
            <a:off x="1620731" y="6288347"/>
            <a:ext cx="8562359" cy="369332"/>
          </a:xfrm>
          <a:prstGeom prst="rect">
            <a:avLst/>
          </a:prstGeom>
          <a:noFill/>
        </p:spPr>
        <p:txBody>
          <a:bodyPr wrap="square">
            <a:spAutoFit/>
          </a:bodyPr>
          <a:lstStyle/>
          <a:p>
            <a:r>
              <a:rPr lang="el-GR" i="1" dirty="0">
                <a:highlight>
                  <a:srgbClr val="FFFF00"/>
                </a:highlight>
                <a:hlinkClick r:id="rId5"/>
              </a:rPr>
              <a:t>Διαχείριση Εγκεκριμένων Σχεδίων Σχέδια Κινητικότητας Διαπιστευμένων Οργανισμών</a:t>
            </a:r>
            <a:endParaRPr lang="en-US" i="1" dirty="0">
              <a:highlight>
                <a:srgbClr val="FFFF00"/>
              </a:highlight>
            </a:endParaRPr>
          </a:p>
        </p:txBody>
      </p:sp>
      <p:sp>
        <p:nvSpPr>
          <p:cNvPr id="11" name="Right Brace 10">
            <a:extLst>
              <a:ext uri="{FF2B5EF4-FFF2-40B4-BE49-F238E27FC236}">
                <a16:creationId xmlns:a16="http://schemas.microsoft.com/office/drawing/2014/main" id="{39D275E3-3775-2575-AB83-8518C24CBFC5}"/>
              </a:ext>
            </a:extLst>
          </p:cNvPr>
          <p:cNvSpPr/>
          <p:nvPr/>
        </p:nvSpPr>
        <p:spPr>
          <a:xfrm>
            <a:off x="9705108" y="1745673"/>
            <a:ext cx="623455" cy="424411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8F373ECA-F5DE-AC71-7E09-611A52781A03}"/>
              </a:ext>
            </a:extLst>
          </p:cNvPr>
          <p:cNvSpPr txBox="1"/>
          <p:nvPr/>
        </p:nvSpPr>
        <p:spPr>
          <a:xfrm>
            <a:off x="10505209" y="3138054"/>
            <a:ext cx="1555396" cy="1477328"/>
          </a:xfrm>
          <a:prstGeom prst="rect">
            <a:avLst/>
          </a:prstGeom>
          <a:noFill/>
        </p:spPr>
        <p:txBody>
          <a:bodyPr wrap="square" rtlCol="0">
            <a:spAutoFit/>
          </a:bodyPr>
          <a:lstStyle/>
          <a:p>
            <a:r>
              <a:rPr lang="el-GR" dirty="0"/>
              <a:t>Προχωρήστε προς τα κάτω μέχρι να βρείτε τα Σχέδια 2025</a:t>
            </a:r>
            <a:endParaRPr lang="en-US" dirty="0"/>
          </a:p>
        </p:txBody>
      </p:sp>
    </p:spTree>
    <p:extLst>
      <p:ext uri="{BB962C8B-B14F-4D97-AF65-F5344CB8AC3E}">
        <p14:creationId xmlns:p14="http://schemas.microsoft.com/office/powerpoint/2010/main" val="2131331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6. ΑΡΧΕΙΟ</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252708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34234" y="17298"/>
            <a:ext cx="304038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ΤΗΡΗΣΗ ΑΡΧΕΙΟΥ (1)</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8" name="Rectangle 17"/>
          <p:cNvSpPr/>
          <p:nvPr/>
        </p:nvSpPr>
        <p:spPr>
          <a:xfrm>
            <a:off x="434233" y="617540"/>
            <a:ext cx="11460153" cy="2631490"/>
          </a:xfrm>
          <a:prstGeom prst="rect">
            <a:avLst/>
          </a:prstGeom>
        </p:spPr>
        <p:txBody>
          <a:bodyPr wrap="square">
            <a:spAutoFit/>
          </a:bodyPr>
          <a:lstStyle/>
          <a:p>
            <a:pPr>
              <a:lnSpc>
                <a:spcPct val="150000"/>
              </a:lnSpc>
            </a:pPr>
            <a:r>
              <a:rPr lang="el-GR" sz="2200" b="1" dirty="0">
                <a:solidFill>
                  <a:schemeClr val="tx1">
                    <a:lumMod val="75000"/>
                    <a:lumOff val="25000"/>
                  </a:schemeClr>
                </a:solidFill>
              </a:rPr>
              <a:t>Τήρηση αρχείου στον δικαιούχο οργανισμό με τα έντυπα που αφορούν τις κινητικότητες για</a:t>
            </a:r>
            <a:r>
              <a:rPr lang="en-GB" sz="2200" b="1" dirty="0">
                <a:solidFill>
                  <a:schemeClr val="tx1">
                    <a:lumMod val="75000"/>
                    <a:lumOff val="25000"/>
                  </a:schemeClr>
                </a:solidFill>
              </a:rPr>
              <a:t>:</a:t>
            </a:r>
          </a:p>
          <a:p>
            <a:pPr>
              <a:lnSpc>
                <a:spcPct val="150000"/>
              </a:lnSpc>
            </a:pPr>
            <a:r>
              <a:rPr lang="el-GR" sz="2200" dirty="0">
                <a:solidFill>
                  <a:schemeClr val="tx1">
                    <a:lumMod val="75000"/>
                    <a:lumOff val="25000"/>
                  </a:schemeClr>
                </a:solidFill>
              </a:rPr>
              <a:t>	τουλάχιστον </a:t>
            </a:r>
            <a:r>
              <a:rPr lang="el-GR" sz="2200" b="1" dirty="0">
                <a:solidFill>
                  <a:schemeClr val="tx1">
                    <a:lumMod val="75000"/>
                    <a:lumOff val="25000"/>
                  </a:schemeClr>
                </a:solidFill>
              </a:rPr>
              <a:t>3 χρόνια για σχέδια με χρηματοδότηση κάτω από 60 000 ΕΥΡΩ</a:t>
            </a:r>
          </a:p>
          <a:p>
            <a:pPr>
              <a:lnSpc>
                <a:spcPct val="150000"/>
              </a:lnSpc>
            </a:pPr>
            <a:r>
              <a:rPr lang="el-GR" sz="2200" dirty="0">
                <a:solidFill>
                  <a:schemeClr val="tx1">
                    <a:lumMod val="75000"/>
                    <a:lumOff val="25000"/>
                  </a:schemeClr>
                </a:solidFill>
              </a:rPr>
              <a:t>	τουλάχιστον </a:t>
            </a:r>
            <a:r>
              <a:rPr lang="el-GR" sz="2200" b="1" dirty="0">
                <a:solidFill>
                  <a:schemeClr val="tx1">
                    <a:lumMod val="75000"/>
                    <a:lumOff val="25000"/>
                  </a:schemeClr>
                </a:solidFill>
              </a:rPr>
              <a:t>5 χρόνια για σχέδια με χρηματοδότηση</a:t>
            </a:r>
            <a:r>
              <a:rPr lang="en-US" sz="2200" b="1" dirty="0">
                <a:solidFill>
                  <a:schemeClr val="tx1">
                    <a:lumMod val="75000"/>
                    <a:lumOff val="25000"/>
                  </a:schemeClr>
                </a:solidFill>
              </a:rPr>
              <a:t> </a:t>
            </a:r>
            <a:r>
              <a:rPr lang="el-GR" sz="2200" b="1" dirty="0">
                <a:solidFill>
                  <a:schemeClr val="tx1">
                    <a:lumMod val="75000"/>
                    <a:lumOff val="25000"/>
                  </a:schemeClr>
                </a:solidFill>
              </a:rPr>
              <a:t>ίση ή περισσότερη των 60 000 ΕΥΡΩ</a:t>
            </a:r>
            <a:endParaRPr lang="en-GB" sz="2200" b="1" dirty="0">
              <a:solidFill>
                <a:schemeClr val="tx1">
                  <a:lumMod val="75000"/>
                  <a:lumOff val="25000"/>
                </a:schemeClr>
              </a:solidFill>
            </a:endParaRPr>
          </a:p>
          <a:p>
            <a:pPr>
              <a:lnSpc>
                <a:spcPct val="150000"/>
              </a:lnSpc>
            </a:pPr>
            <a:r>
              <a:rPr lang="el-GR" sz="2200" dirty="0">
                <a:solidFill>
                  <a:schemeClr val="tx1">
                    <a:lumMod val="75000"/>
                    <a:lumOff val="25000"/>
                  </a:schemeClr>
                </a:solidFill>
              </a:rPr>
              <a:t>μετά την επιστολή εκκαθάρισης λογαριασμού από το ΙΔΕΠ/κλείσιμο του σχεδίου. </a:t>
            </a:r>
          </a:p>
          <a:p>
            <a:pPr>
              <a:lnSpc>
                <a:spcPct val="150000"/>
              </a:lnSpc>
            </a:pPr>
            <a:r>
              <a:rPr lang="el-GR" sz="2200" dirty="0">
                <a:solidFill>
                  <a:schemeClr val="tx1">
                    <a:lumMod val="75000"/>
                    <a:lumOff val="25000"/>
                  </a:schemeClr>
                </a:solidFill>
              </a:rPr>
              <a:t>Η συγκεκριμένη υποχρέωση αναγράφεται στην εκάστοτε Συμφωνία Επιχορήγησης.</a:t>
            </a:r>
          </a:p>
        </p:txBody>
      </p:sp>
      <p:sp>
        <p:nvSpPr>
          <p:cNvPr id="19" name="Subtitle 4"/>
          <p:cNvSpPr txBox="1">
            <a:spLocks/>
          </p:cNvSpPr>
          <p:nvPr/>
        </p:nvSpPr>
        <p:spPr>
          <a:xfrm>
            <a:off x="1958743" y="3418743"/>
            <a:ext cx="8472091" cy="3133976"/>
          </a:xfrm>
          <a:prstGeom prst="rect">
            <a:avLst/>
          </a:prstGeom>
          <a:solidFill>
            <a:schemeClr val="accent6">
              <a:lumMod val="60000"/>
              <a:lumOff val="40000"/>
            </a:schemeClr>
          </a:solidFill>
          <a:ln w="38100" cap="flat" cmpd="sng" algn="ctr">
            <a:solidFill>
              <a:schemeClr val="accent6">
                <a:lumMod val="75000"/>
              </a:schemeClr>
            </a:solidFill>
            <a:prstDash val="solid"/>
            <a:miter lim="800000"/>
          </a:ln>
        </p:spPr>
        <p:style>
          <a:lnRef idx="2">
            <a:schemeClr val="accent5"/>
          </a:lnRef>
          <a:fillRef idx="1">
            <a:schemeClr val="lt1"/>
          </a:fillRef>
          <a:effectRef idx="0">
            <a:schemeClr val="accent5"/>
          </a:effectRef>
          <a:fontRef idx="minor">
            <a:schemeClr val="dk1"/>
          </a:fontRef>
        </p:style>
        <p:txBody>
          <a:bodyPr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endParaRPr lang="el-GR" sz="2200" dirty="0">
              <a:solidFill>
                <a:schemeClr val="tx1">
                  <a:lumMod val="75000"/>
                  <a:lumOff val="25000"/>
                </a:schemeClr>
              </a:solidFill>
            </a:endParaRPr>
          </a:p>
          <a:p>
            <a:r>
              <a:rPr lang="el-GR" sz="2200" b="1" dirty="0">
                <a:solidFill>
                  <a:schemeClr val="tx1">
                    <a:lumMod val="75000"/>
                    <a:lumOff val="25000"/>
                  </a:schemeClr>
                </a:solidFill>
              </a:rPr>
              <a:t>Μην ξεχνάτε ότι το Σχέδιο δεν είναι ατομικό! Ανήκει στο οργανισμό!</a:t>
            </a:r>
          </a:p>
          <a:p>
            <a:endParaRPr lang="el-GR" sz="2200" b="1" dirty="0">
              <a:solidFill>
                <a:schemeClr val="tx1">
                  <a:lumMod val="75000"/>
                  <a:lumOff val="25000"/>
                </a:schemeClr>
              </a:solidFill>
            </a:endParaRPr>
          </a:p>
          <a:p>
            <a:r>
              <a:rPr lang="el-GR" sz="2200" b="1" dirty="0">
                <a:solidFill>
                  <a:srgbClr val="93436B"/>
                </a:solidFill>
              </a:rPr>
              <a:t>Τηρήστε αρχείο σε υπολογιστή / φάκελο εντός του οργανισμού</a:t>
            </a:r>
          </a:p>
          <a:p>
            <a:endParaRPr lang="el-GR" sz="2200" b="1" dirty="0">
              <a:solidFill>
                <a:schemeClr val="tx1">
                  <a:lumMod val="75000"/>
                  <a:lumOff val="25000"/>
                </a:schemeClr>
              </a:solidFill>
            </a:endParaRPr>
          </a:p>
          <a:p>
            <a:r>
              <a:rPr lang="el-GR" sz="2200" b="1" dirty="0">
                <a:solidFill>
                  <a:schemeClr val="tx1">
                    <a:lumMod val="75000"/>
                    <a:lumOff val="25000"/>
                  </a:schemeClr>
                </a:solidFill>
              </a:rPr>
              <a:t>Η καλή τήρηση αρχείου βοηθά και άλλους συναδέλφους να αναλάβουν, σε περίπτωση μετακίνησής σας.</a:t>
            </a:r>
          </a:p>
          <a:p>
            <a:pPr>
              <a:lnSpc>
                <a:spcPct val="150000"/>
              </a:lnSpc>
            </a:pPr>
            <a:r>
              <a:rPr lang="el-GR" sz="2200" b="1" dirty="0">
                <a:solidFill>
                  <a:schemeClr val="tx1">
                    <a:lumMod val="75000"/>
                    <a:lumOff val="25000"/>
                  </a:schemeClr>
                </a:solidFill>
              </a:rPr>
              <a:t> Διασφαλίζει επίσης τη διαφάνεια σε όλες τις διαδικασίες σας.</a:t>
            </a:r>
          </a:p>
          <a:p>
            <a:endParaRPr lang="el-GR" sz="2200" b="1" dirty="0">
              <a:solidFill>
                <a:schemeClr val="tx1">
                  <a:lumMod val="75000"/>
                  <a:lumOff val="25000"/>
                </a:schemeClr>
              </a:solidFill>
            </a:endParaRPr>
          </a:p>
        </p:txBody>
      </p:sp>
      <p:sp>
        <p:nvSpPr>
          <p:cNvPr id="4" name="Right Arrow 3"/>
          <p:cNvSpPr/>
          <p:nvPr/>
        </p:nvSpPr>
        <p:spPr>
          <a:xfrm>
            <a:off x="876300" y="1427480"/>
            <a:ext cx="457200" cy="121920"/>
          </a:xfrm>
          <a:prstGeom prst="rightArrow">
            <a:avLst/>
          </a:prstGeom>
          <a:solidFill>
            <a:srgbClr val="934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a:off x="876300" y="1872325"/>
            <a:ext cx="457200" cy="121920"/>
          </a:xfrm>
          <a:prstGeom prst="rightArrow">
            <a:avLst/>
          </a:prstGeom>
          <a:solidFill>
            <a:srgbClr val="934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866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44393" y="-24616"/>
            <a:ext cx="304038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ΤΗΡΗΣΗ ΑΡΧΕΙΟΥ (2)</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8" name="Rectangle 17"/>
          <p:cNvSpPr/>
          <p:nvPr/>
        </p:nvSpPr>
        <p:spPr>
          <a:xfrm>
            <a:off x="533327" y="1394780"/>
            <a:ext cx="5979266" cy="4661276"/>
          </a:xfrm>
          <a:prstGeom prst="rect">
            <a:avLst/>
          </a:prstGeom>
        </p:spPr>
        <p:txBody>
          <a:bodyPr wrap="square">
            <a:spAutoFit/>
          </a:bodyPr>
          <a:lstStyle/>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ΟΙ</a:t>
            </a:r>
            <a:r>
              <a:rPr lang="en-US" altLang="en-US" sz="2000" dirty="0">
                <a:solidFill>
                  <a:schemeClr val="tx1">
                    <a:lumMod val="75000"/>
                    <a:lumOff val="25000"/>
                  </a:schemeClr>
                </a:solidFill>
              </a:rPr>
              <a:t>D Number</a:t>
            </a:r>
            <a:r>
              <a:rPr lang="el-GR" altLang="en-US" sz="2000" dirty="0">
                <a:solidFill>
                  <a:schemeClr val="tx1">
                    <a:lumMod val="75000"/>
                    <a:lumOff val="25000"/>
                  </a:schemeClr>
                </a:solidFill>
              </a:rPr>
              <a:t> </a:t>
            </a:r>
            <a:endParaRPr lang="en-US" altLang="en-US" sz="2000" dirty="0">
              <a:solidFill>
                <a:schemeClr val="tx1">
                  <a:lumMod val="75000"/>
                  <a:lumOff val="25000"/>
                </a:schemeClr>
              </a:solidFill>
            </a:endParaRP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Κωδικούς πρόσβασης στην πλατφόρμα</a:t>
            </a:r>
            <a:r>
              <a:rPr lang="en-GB" altLang="en-US" sz="2000" dirty="0">
                <a:solidFill>
                  <a:schemeClr val="tx1">
                    <a:lumMod val="75000"/>
                    <a:lumOff val="25000"/>
                  </a:schemeClr>
                </a:solidFill>
              </a:rPr>
              <a:t> </a:t>
            </a:r>
            <a:r>
              <a:rPr lang="el-GR" altLang="en-US" sz="2000" dirty="0">
                <a:solidFill>
                  <a:schemeClr val="tx1">
                    <a:lumMod val="75000"/>
                    <a:lumOff val="25000"/>
                  </a:schemeClr>
                </a:solidFill>
              </a:rPr>
              <a:t>(</a:t>
            </a:r>
            <a:r>
              <a:rPr lang="en-US" altLang="en-US" sz="2000" dirty="0">
                <a:solidFill>
                  <a:schemeClr val="tx1">
                    <a:lumMod val="75000"/>
                    <a:lumOff val="25000"/>
                  </a:schemeClr>
                </a:solidFill>
              </a:rPr>
              <a:t>EU Login Accounts)</a:t>
            </a:r>
            <a:endParaRPr lang="el-GR" altLang="en-US" sz="2000" dirty="0">
              <a:solidFill>
                <a:schemeClr val="tx1">
                  <a:lumMod val="75000"/>
                  <a:lumOff val="25000"/>
                </a:schemeClr>
              </a:solidFill>
            </a:endParaRP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Αίτηση </a:t>
            </a: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Επιστολή έγκρισης &amp; σημαντική αλληλογραφία</a:t>
            </a: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a:t>
            </a:r>
            <a:r>
              <a:rPr lang="el-GR" altLang="en-US" sz="2000" dirty="0" err="1">
                <a:solidFill>
                  <a:schemeClr val="tx1">
                    <a:lumMod val="75000"/>
                    <a:lumOff val="25000"/>
                  </a:schemeClr>
                </a:solidFill>
              </a:rPr>
              <a:t>Εντυπα</a:t>
            </a:r>
            <a:r>
              <a:rPr lang="el-GR" altLang="en-US" sz="2000" dirty="0">
                <a:solidFill>
                  <a:schemeClr val="tx1">
                    <a:lumMod val="75000"/>
                    <a:lumOff val="25000"/>
                  </a:schemeClr>
                </a:solidFill>
              </a:rPr>
              <a:t> κινητικότητας για όλες τις κινητικότητες (υπογεγραμμένα)</a:t>
            </a:r>
          </a:p>
          <a:p>
            <a:pPr marL="342900" indent="-342900">
              <a:lnSpc>
                <a:spcPct val="150000"/>
              </a:lnSpc>
              <a:buFont typeface="Arial" panose="020B0604020202020204" pitchFamily="34" charset="0"/>
              <a:buChar char="•"/>
              <a:defRPr/>
            </a:pPr>
            <a:r>
              <a:rPr lang="el-GR" sz="2000" dirty="0">
                <a:solidFill>
                  <a:schemeClr val="tx1">
                    <a:lumMod val="75000"/>
                    <a:lumOff val="25000"/>
                  </a:schemeClr>
                </a:solidFill>
              </a:rPr>
              <a:t>Γραπτές διαδικασίες και κριτήρια επιλογής συμμετεχόντων</a:t>
            </a:r>
          </a:p>
          <a:p>
            <a:pPr>
              <a:lnSpc>
                <a:spcPct val="150000"/>
              </a:lnSpc>
              <a:defRPr/>
            </a:pPr>
            <a:endParaRPr lang="el-GR" altLang="en-US" sz="2000" dirty="0">
              <a:solidFill>
                <a:schemeClr val="tx1">
                  <a:lumMod val="75000"/>
                  <a:lumOff val="25000"/>
                </a:schemeClr>
              </a:solidFill>
            </a:endParaRPr>
          </a:p>
        </p:txBody>
      </p:sp>
      <p:sp>
        <p:nvSpPr>
          <p:cNvPr id="7" name="Rectangle 6"/>
          <p:cNvSpPr/>
          <p:nvPr/>
        </p:nvSpPr>
        <p:spPr>
          <a:xfrm>
            <a:off x="6996312" y="1537960"/>
            <a:ext cx="4710767" cy="5232202"/>
          </a:xfrm>
          <a:prstGeom prst="rect">
            <a:avLst/>
          </a:prstGeom>
        </p:spPr>
        <p:txBody>
          <a:bodyPr wrap="square">
            <a:spAutoFit/>
          </a:bodyPr>
          <a:lstStyle/>
          <a:p>
            <a:pPr marL="342900" indent="-342900">
              <a:buFont typeface="Arial" panose="020B0604020202020204" pitchFamily="34" charset="0"/>
              <a:buChar char="•"/>
              <a:defRPr/>
            </a:pPr>
            <a:r>
              <a:rPr lang="el-GR" altLang="en-US" sz="2000" dirty="0">
                <a:solidFill>
                  <a:schemeClr val="tx1">
                    <a:lumMod val="75000"/>
                    <a:lumOff val="25000"/>
                  </a:schemeClr>
                </a:solidFill>
              </a:rPr>
              <a:t>Αποδεικτικά πραγματοποίησης εμβασμάτων στους συμμετέχοντες</a:t>
            </a:r>
          </a:p>
          <a:p>
            <a:pPr marL="342900" indent="-342900">
              <a:buFont typeface="Arial" panose="020B0604020202020204" pitchFamily="34" charset="0"/>
              <a:buChar char="•"/>
              <a:defRPr/>
            </a:pPr>
            <a:endParaRPr lang="el-GR" altLang="en-US" sz="2000" dirty="0">
              <a:solidFill>
                <a:schemeClr val="tx1">
                  <a:lumMod val="75000"/>
                  <a:lumOff val="25000"/>
                </a:schemeClr>
              </a:solidFill>
            </a:endParaRPr>
          </a:p>
          <a:p>
            <a:pPr marL="342900" indent="-342900">
              <a:buFont typeface="Arial" panose="020B0604020202020204" pitchFamily="34" charset="0"/>
              <a:buChar char="•"/>
              <a:defRPr/>
            </a:pPr>
            <a:r>
              <a:rPr lang="el-GR" altLang="en-US" sz="2000" dirty="0">
                <a:solidFill>
                  <a:schemeClr val="tx1">
                    <a:lumMod val="75000"/>
                    <a:lumOff val="25000"/>
                  </a:schemeClr>
                </a:solidFill>
              </a:rPr>
              <a:t>Αεροπορικές κάρτες επιβίβασης</a:t>
            </a:r>
          </a:p>
          <a:p>
            <a:pPr>
              <a:defRPr/>
            </a:pPr>
            <a:endParaRPr lang="el-GR" altLang="en-US" sz="2000" dirty="0">
              <a:solidFill>
                <a:schemeClr val="tx1">
                  <a:lumMod val="75000"/>
                  <a:lumOff val="25000"/>
                </a:schemeClr>
              </a:solidFill>
            </a:endParaRPr>
          </a:p>
          <a:p>
            <a:pPr marL="342900" indent="-342900">
              <a:buFont typeface="Arial" panose="020B0604020202020204" pitchFamily="34" charset="0"/>
              <a:buChar char="•"/>
              <a:defRPr/>
            </a:pPr>
            <a:r>
              <a:rPr lang="el-GR" altLang="en-US" sz="2000" dirty="0">
                <a:solidFill>
                  <a:schemeClr val="tx1">
                    <a:lumMod val="75000"/>
                    <a:lumOff val="25000"/>
                  </a:schemeClr>
                </a:solidFill>
              </a:rPr>
              <a:t>Αποδείξεις και τιμολόγια για κάθε αγορά αγαθών ή υπηρεσιών (π.χ. αεροπορικά εισιτήρια, ξενοδοχεία, έξοδα από το κονδύλι των οργανωτικών)</a:t>
            </a:r>
            <a:endParaRPr lang="en-GB" altLang="en-US" sz="2000" dirty="0">
              <a:solidFill>
                <a:schemeClr val="tx1">
                  <a:lumMod val="75000"/>
                  <a:lumOff val="25000"/>
                </a:schemeClr>
              </a:solidFill>
            </a:endParaRPr>
          </a:p>
          <a:p>
            <a:pPr marL="171450" indent="-171450">
              <a:buFont typeface="Arial" panose="020B0604020202020204" pitchFamily="34" charset="0"/>
              <a:buChar char="•"/>
              <a:defRPr/>
            </a:pPr>
            <a:endParaRPr lang="el-GR" altLang="en-US" sz="2000" dirty="0">
              <a:solidFill>
                <a:schemeClr val="tx1">
                  <a:lumMod val="75000"/>
                  <a:lumOff val="25000"/>
                </a:schemeClr>
              </a:solidFill>
            </a:endParaRPr>
          </a:p>
          <a:p>
            <a:pPr marL="342900" indent="-342900">
              <a:buFont typeface="Arial" panose="020B0604020202020204" pitchFamily="34" charset="0"/>
              <a:buChar char="•"/>
              <a:defRPr/>
            </a:pPr>
            <a:r>
              <a:rPr lang="el-GR" altLang="en-US" sz="2000" dirty="0">
                <a:solidFill>
                  <a:schemeClr val="tx1">
                    <a:lumMod val="75000"/>
                    <a:lumOff val="25000"/>
                  </a:schemeClr>
                </a:solidFill>
              </a:rPr>
              <a:t>Προαιρετικά: φωτογραφικό υλικό από τις κινητικότητες και άλλες δραστηριότητες</a:t>
            </a:r>
          </a:p>
          <a:p>
            <a:endParaRPr lang="el-GR" b="1" dirty="0">
              <a:solidFill>
                <a:schemeClr val="tx1">
                  <a:lumMod val="75000"/>
                  <a:lumOff val="25000"/>
                </a:schemeClr>
              </a:solidFill>
            </a:endParaRPr>
          </a:p>
          <a:p>
            <a:endParaRPr lang="el-GR" b="1" dirty="0">
              <a:solidFill>
                <a:schemeClr val="tx1">
                  <a:lumMod val="75000"/>
                  <a:lumOff val="25000"/>
                </a:schemeClr>
              </a:solidFill>
            </a:endParaRPr>
          </a:p>
          <a:p>
            <a:endParaRPr lang="el-GR" dirty="0">
              <a:solidFill>
                <a:schemeClr val="tx1">
                  <a:lumMod val="75000"/>
                  <a:lumOff val="25000"/>
                </a:schemeClr>
              </a:solidFill>
            </a:endParaRPr>
          </a:p>
        </p:txBody>
      </p:sp>
      <p:sp>
        <p:nvSpPr>
          <p:cNvPr id="8" name="Rectangle 7"/>
          <p:cNvSpPr/>
          <p:nvPr/>
        </p:nvSpPr>
        <p:spPr>
          <a:xfrm>
            <a:off x="0" y="641070"/>
            <a:ext cx="12192000" cy="630429"/>
          </a:xfrm>
          <a:prstGeom prst="rect">
            <a:avLst/>
          </a:prstGeom>
        </p:spPr>
        <p:txBody>
          <a:bodyPr wrap="square">
            <a:spAutoFit/>
          </a:bodyPr>
          <a:lstStyle/>
          <a:p>
            <a:pPr algn="ctr">
              <a:lnSpc>
                <a:spcPct val="150000"/>
              </a:lnSpc>
            </a:pPr>
            <a:r>
              <a:rPr lang="el-GR" sz="2600" b="1" dirty="0">
                <a:solidFill>
                  <a:schemeClr val="tx1">
                    <a:lumMod val="75000"/>
                    <a:lumOff val="25000"/>
                  </a:schemeClr>
                </a:solidFill>
              </a:rPr>
              <a:t>Το αρχείο πρέπει να περιέχει τουλάχιστον τα πιο κάτω:</a:t>
            </a:r>
          </a:p>
        </p:txBody>
      </p:sp>
    </p:spTree>
    <p:extLst>
      <p:ext uri="{BB962C8B-B14F-4D97-AF65-F5344CB8AC3E}">
        <p14:creationId xmlns:p14="http://schemas.microsoft.com/office/powerpoint/2010/main" val="2621003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8936" y="2556193"/>
            <a:ext cx="4825637" cy="1477328"/>
          </a:xfrm>
          <a:prstGeom prst="rect">
            <a:avLst/>
          </a:prstGeom>
          <a:noFill/>
        </p:spPr>
        <p:txBody>
          <a:bodyPr wrap="square" rtlCol="0">
            <a:spAutoFit/>
          </a:bodyPr>
          <a:lstStyle/>
          <a:p>
            <a:pPr>
              <a:lnSpc>
                <a:spcPct val="150000"/>
              </a:lnSpc>
            </a:pPr>
            <a:r>
              <a:rPr lang="el-GR" sz="3000" b="1" dirty="0">
                <a:solidFill>
                  <a:schemeClr val="bg1"/>
                </a:solidFill>
              </a:rPr>
              <a:t>7. </a:t>
            </a:r>
            <a:r>
              <a:rPr lang="en-US" sz="3000" b="1" dirty="0">
                <a:solidFill>
                  <a:schemeClr val="bg1"/>
                </a:solidFill>
              </a:rPr>
              <a:t>SUPPORTING ORGANISATIONS</a:t>
            </a:r>
            <a:endParaRPr lang="el-GR" sz="3000" b="1" dirty="0">
              <a:solidFill>
                <a:schemeClr val="bg1"/>
              </a:solidFill>
            </a:endParaRP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477532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76408"/>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6" name="Rectangle 15"/>
          <p:cNvSpPr/>
          <p:nvPr/>
        </p:nvSpPr>
        <p:spPr>
          <a:xfrm>
            <a:off x="338906" y="622024"/>
            <a:ext cx="11453228" cy="6629764"/>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l-GR" sz="2200" b="1" dirty="0">
                <a:solidFill>
                  <a:srgbClr val="FF0000"/>
                </a:solidFill>
                <a:sym typeface="Wingdings" panose="05000000000000000000" pitchFamily="2" charset="2"/>
              </a:rPr>
              <a:t>Δεν επιτρέπεται η αγορά υπηρεσιών από τρίτους οργανισμούς για βασικά κομμάτια υλοποίησης των Σχεδίων</a:t>
            </a:r>
            <a:r>
              <a:rPr lang="el-GR" sz="2200" b="1" dirty="0">
                <a:solidFill>
                  <a:schemeClr val="tx1">
                    <a:lumMod val="75000"/>
                    <a:lumOff val="25000"/>
                  </a:schemeClr>
                </a:solidFill>
                <a:sym typeface="Wingdings" panose="05000000000000000000" pitchFamily="2" charset="2"/>
              </a:rPr>
              <a:t>.</a:t>
            </a:r>
          </a:p>
          <a:p>
            <a:pPr algn="just">
              <a:lnSpc>
                <a:spcPct val="150000"/>
              </a:lnSpc>
            </a:pPr>
            <a:endParaRPr lang="el-GR" sz="2200" b="1" dirty="0">
              <a:solidFill>
                <a:schemeClr val="tx1">
                  <a:lumMod val="75000"/>
                  <a:lumOff val="25000"/>
                </a:schemeClr>
              </a:solidFill>
              <a:sym typeface="Wingdings" panose="05000000000000000000" pitchFamily="2" charset="2"/>
            </a:endParaRPr>
          </a:p>
          <a:p>
            <a:pPr algn="just">
              <a:lnSpc>
                <a:spcPct val="150000"/>
              </a:lnSpc>
            </a:pPr>
            <a:r>
              <a:rPr lang="el-GR" sz="2200" b="1" dirty="0">
                <a:solidFill>
                  <a:schemeClr val="tx1">
                    <a:lumMod val="75000"/>
                    <a:lumOff val="25000"/>
                  </a:schemeClr>
                </a:solidFill>
                <a:sym typeface="Wingdings" panose="05000000000000000000" pitchFamily="2" charset="2"/>
              </a:rPr>
              <a:t>Τα πιο κάτω είναι ευθύνη του δικαιούχου οργανισμού</a:t>
            </a:r>
            <a:r>
              <a:rPr lang="en-US" sz="2200" b="1" dirty="0">
                <a:solidFill>
                  <a:schemeClr val="tx1">
                    <a:lumMod val="75000"/>
                    <a:lumOff val="25000"/>
                  </a:schemeClr>
                </a:solidFill>
                <a:sym typeface="Wingdings" panose="05000000000000000000" pitchFamily="2" charset="2"/>
              </a:rPr>
              <a:t>:</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επικοινωνία με τους οργανισμούς υποδοχής για το περιεχόμενο της κατάρτισης </a:t>
            </a:r>
            <a:endParaRPr lang="en-US" sz="2200" dirty="0">
              <a:solidFill>
                <a:schemeClr val="tx1">
                  <a:lumMod val="75000"/>
                  <a:lumOff val="25000"/>
                </a:schemeClr>
              </a:solidFill>
              <a:sym typeface="Wingdings" panose="05000000000000000000" pitchFamily="2" charset="2"/>
            </a:endParaRP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διευθέτηση του προγράμματος εκπαίδευσης/κατάρτισης</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συμπλήρωση/υπογραφή συμφωνιών και </a:t>
            </a:r>
            <a:r>
              <a:rPr lang="en-US" sz="2200" dirty="0">
                <a:solidFill>
                  <a:schemeClr val="tx1">
                    <a:lumMod val="75000"/>
                    <a:lumOff val="25000"/>
                  </a:schemeClr>
                </a:solidFill>
                <a:sym typeface="Wingdings" panose="05000000000000000000" pitchFamily="2" charset="2"/>
              </a:rPr>
              <a:t>learning agreements</a:t>
            </a:r>
            <a:endParaRPr lang="el-GR" sz="2200" dirty="0">
              <a:solidFill>
                <a:schemeClr val="tx1">
                  <a:lumMod val="75000"/>
                  <a:lumOff val="25000"/>
                </a:schemeClr>
              </a:solidFill>
              <a:sym typeface="Wingdings" panose="05000000000000000000" pitchFamily="2" charset="2"/>
            </a:endParaRP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διαχείριση του κονδυλίου</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αξιολόγηση των κινητικοτήτων</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αξιολόγηση των μαθησιακών αποτελεσμάτων της κινητικότητας</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επικοινωνία και η υποβολή εκθέσεων προς την Εθνική Υπηρεσία</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διάδοση των αποτελεσμάτων</a:t>
            </a:r>
          </a:p>
          <a:p>
            <a:pPr marL="342900" indent="-342900" algn="just">
              <a:lnSpc>
                <a:spcPct val="150000"/>
              </a:lnSpc>
              <a:buFontTx/>
              <a:buChar char="-"/>
            </a:pPr>
            <a:endParaRPr lang="el-GR" sz="2200" dirty="0">
              <a:solidFill>
                <a:schemeClr val="tx1">
                  <a:lumMod val="75000"/>
                  <a:lumOff val="25000"/>
                </a:schemeClr>
              </a:solidFill>
              <a:latin typeface="Century Gothic" panose="020B0502020202020204" pitchFamily="34" charset="0"/>
              <a:sym typeface="Wingdings" panose="05000000000000000000" pitchFamily="2" charset="2"/>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a:extLst>
              <a:ext uri="{FF2B5EF4-FFF2-40B4-BE49-F238E27FC236}">
                <a16:creationId xmlns:a16="http://schemas.microsoft.com/office/drawing/2014/main" id="{C5ABF345-C5EB-4747-77D6-1354500976D8}"/>
              </a:ext>
            </a:extLst>
          </p:cNvPr>
          <p:cNvSpPr txBox="1"/>
          <p:nvPr/>
        </p:nvSpPr>
        <p:spPr>
          <a:xfrm>
            <a:off x="8717280" y="3652739"/>
            <a:ext cx="3135814" cy="1477328"/>
          </a:xfrm>
          <a:prstGeom prst="rect">
            <a:avLst/>
          </a:prstGeom>
          <a:solidFill>
            <a:srgbClr val="4472C4">
              <a:alpha val="20000"/>
            </a:srgbClr>
          </a:solidFill>
        </p:spPr>
        <p:txBody>
          <a:bodyPr wrap="square" rtlCol="0">
            <a:spAutoFit/>
          </a:bodyPr>
          <a:lstStyle/>
          <a:p>
            <a:r>
              <a:rPr lang="el-GR" b="1" i="1" dirty="0"/>
              <a:t>Σε περίπτωση που επιθυμείτε να εμπλέξετε Υποστηρικτικούς Οργανισμούς στο σχέδιο σας, αυτοί θα πρέπει να δηλωθούν στο </a:t>
            </a:r>
            <a:r>
              <a:rPr lang="en-US" b="1" i="1" dirty="0"/>
              <a:t>Beneficiary Module. </a:t>
            </a:r>
            <a:endParaRPr lang="en-GB" b="1" i="1" dirty="0"/>
          </a:p>
        </p:txBody>
      </p:sp>
      <p:sp>
        <p:nvSpPr>
          <p:cNvPr id="4" name="TextBox 3">
            <a:extLst>
              <a:ext uri="{FF2B5EF4-FFF2-40B4-BE49-F238E27FC236}">
                <a16:creationId xmlns:a16="http://schemas.microsoft.com/office/drawing/2014/main" id="{84503BA7-6306-88F9-A272-12FD146A7F1D}"/>
              </a:ext>
            </a:extLst>
          </p:cNvPr>
          <p:cNvSpPr txBox="1"/>
          <p:nvPr/>
        </p:nvSpPr>
        <p:spPr>
          <a:xfrm>
            <a:off x="2291085" y="1737272"/>
            <a:ext cx="8440615" cy="400110"/>
          </a:xfrm>
          <a:prstGeom prst="rect">
            <a:avLst/>
          </a:prstGeom>
          <a:noFill/>
        </p:spPr>
        <p:txBody>
          <a:bodyPr wrap="square" rtlCol="0">
            <a:spAutoFit/>
          </a:bodyPr>
          <a:lstStyle/>
          <a:p>
            <a:r>
              <a:rPr lang="en-US" sz="2000" dirty="0">
                <a:hlinkClick r:id="rId4"/>
              </a:rPr>
              <a:t>Guidance for working with supporting </a:t>
            </a:r>
            <a:r>
              <a:rPr lang="en-US" sz="2000" dirty="0" err="1">
                <a:hlinkClick r:id="rId4"/>
              </a:rPr>
              <a:t>organisations</a:t>
            </a:r>
            <a:r>
              <a:rPr lang="en-US" sz="2000" dirty="0">
                <a:hlinkClick r:id="rId4"/>
              </a:rPr>
              <a:t> 2021-2027</a:t>
            </a:r>
            <a:endParaRPr lang="en-US" sz="2000" dirty="0"/>
          </a:p>
        </p:txBody>
      </p:sp>
      <p:sp>
        <p:nvSpPr>
          <p:cNvPr id="5" name="TextBox 4">
            <a:extLst>
              <a:ext uri="{FF2B5EF4-FFF2-40B4-BE49-F238E27FC236}">
                <a16:creationId xmlns:a16="http://schemas.microsoft.com/office/drawing/2014/main" id="{875A8B8F-1DAF-7A70-C7E2-8AF145D01619}"/>
              </a:ext>
            </a:extLst>
          </p:cNvPr>
          <p:cNvSpPr txBox="1"/>
          <p:nvPr/>
        </p:nvSpPr>
        <p:spPr>
          <a:xfrm>
            <a:off x="444394" y="-6785"/>
            <a:ext cx="9239902"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ΥΠΟΣΤΗΡΙΚΤΙΚΟΙ ΟΡΓΑΝΙΣΜΟΙ </a:t>
            </a:r>
            <a:r>
              <a:rPr lang="en-US" dirty="0"/>
              <a:t>–SUPPORTING ORGANISATIONS </a:t>
            </a:r>
            <a:r>
              <a:rPr lang="el-GR" dirty="0"/>
              <a:t>(1)</a:t>
            </a:r>
            <a:endParaRPr lang="en-GB" dirty="0"/>
          </a:p>
        </p:txBody>
      </p:sp>
    </p:spTree>
    <p:extLst>
      <p:ext uri="{BB962C8B-B14F-4D97-AF65-F5344CB8AC3E}">
        <p14:creationId xmlns:p14="http://schemas.microsoft.com/office/powerpoint/2010/main" val="662802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0" name="Rectangle 9"/>
          <p:cNvSpPr/>
          <p:nvPr/>
        </p:nvSpPr>
        <p:spPr>
          <a:xfrm>
            <a:off x="596794" y="588829"/>
            <a:ext cx="10824394" cy="6050887"/>
          </a:xfrm>
          <a:prstGeom prst="rect">
            <a:avLst/>
          </a:prstGeom>
        </p:spPr>
        <p:txBody>
          <a:bodyPr wrap="square">
            <a:spAutoFit/>
          </a:bodyPr>
          <a:lstStyle/>
          <a:p>
            <a:pPr algn="just">
              <a:lnSpc>
                <a:spcPct val="150000"/>
              </a:lnSpc>
            </a:pPr>
            <a:r>
              <a:rPr lang="el-GR" sz="2200" b="1" dirty="0">
                <a:solidFill>
                  <a:schemeClr val="tx1">
                    <a:lumMod val="75000"/>
                    <a:lumOff val="25000"/>
                  </a:schemeClr>
                </a:solidFill>
                <a:sym typeface="Wingdings" panose="05000000000000000000" pitchFamily="2" charset="2"/>
              </a:rPr>
              <a:t>Τα πιο κάτω είναι υπηρεσίες που μπορούν να παρέχουν οι </a:t>
            </a:r>
            <a:r>
              <a:rPr lang="el-GR" sz="2200" b="1" dirty="0">
                <a:solidFill>
                  <a:schemeClr val="tx1">
                    <a:lumMod val="75000"/>
                    <a:lumOff val="25000"/>
                  </a:schemeClr>
                </a:solidFill>
                <a:sym typeface="Wingdings" panose="05000000000000000000" pitchFamily="2" charset="2"/>
                <a:hlinkClick r:id="rId3"/>
              </a:rPr>
              <a:t>οργανισμοί υποστήριξης</a:t>
            </a:r>
            <a:r>
              <a:rPr lang="el-GR" sz="2200" b="1" dirty="0">
                <a:solidFill>
                  <a:schemeClr val="tx1">
                    <a:lumMod val="75000"/>
                    <a:lumOff val="25000"/>
                  </a:schemeClr>
                </a:solidFill>
                <a:sym typeface="Wingdings" panose="05000000000000000000" pitchFamily="2" charset="2"/>
              </a:rPr>
              <a:t>: </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Διευθέτηση αεροπορικών εισιτηρίων/ξενοδοχείων/</a:t>
            </a:r>
            <a:r>
              <a:rPr lang="en-US" sz="2200" dirty="0">
                <a:solidFill>
                  <a:schemeClr val="tx1">
                    <a:lumMod val="75000"/>
                    <a:lumOff val="25000"/>
                  </a:schemeClr>
                </a:solidFill>
                <a:sym typeface="Wingdings" panose="05000000000000000000" pitchFamily="2" charset="2"/>
              </a:rPr>
              <a:t>visas/</a:t>
            </a:r>
            <a:r>
              <a:rPr lang="el-GR" sz="2200" dirty="0">
                <a:solidFill>
                  <a:schemeClr val="tx1">
                    <a:lumMod val="75000"/>
                    <a:lumOff val="25000"/>
                  </a:schemeClr>
                </a:solidFill>
                <a:sym typeface="Wingdings" panose="05000000000000000000" pitchFamily="2" charset="2"/>
              </a:rPr>
              <a:t>ασφάλειες</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Εξεύρεση οργανισμών υποδοχής (όταν αυτό δεν είναι εφικτό από τον ίδιο τον οργανισμό)</a:t>
            </a:r>
            <a:endParaRPr lang="en-US" sz="2200" dirty="0">
              <a:solidFill>
                <a:schemeClr val="tx1">
                  <a:lumMod val="75000"/>
                  <a:lumOff val="25000"/>
                </a:schemeClr>
              </a:solidFill>
              <a:sym typeface="Wingdings" panose="05000000000000000000" pitchFamily="2" charset="2"/>
            </a:endParaRPr>
          </a:p>
          <a:p>
            <a:pPr algn="just">
              <a:lnSpc>
                <a:spcPct val="150000"/>
              </a:lnSpc>
            </a:pPr>
            <a:endParaRPr lang="el-GR" sz="2200" dirty="0">
              <a:solidFill>
                <a:schemeClr val="tx1">
                  <a:lumMod val="75000"/>
                  <a:lumOff val="25000"/>
                </a:schemeClr>
              </a:solidFill>
              <a:sym typeface="Wingdings" panose="05000000000000000000" pitchFamily="2" charset="2"/>
            </a:endParaRPr>
          </a:p>
          <a:p>
            <a:pPr marL="0" lvl="1" algn="just" defTabSz="1061355">
              <a:lnSpc>
                <a:spcPct val="90000"/>
              </a:lnSpc>
              <a:spcBef>
                <a:spcPct val="0"/>
              </a:spcBef>
              <a:spcAft>
                <a:spcPct val="15000"/>
              </a:spcAft>
            </a:pPr>
            <a:r>
              <a:rPr lang="el-GR" sz="2200" dirty="0">
                <a:solidFill>
                  <a:schemeClr val="tx1">
                    <a:lumMod val="75000"/>
                    <a:lumOff val="25000"/>
                  </a:schemeClr>
                </a:solidFill>
              </a:rPr>
              <a:t>Σε όλες τις περιπτώσεις θα πρέπει να υπάρχουν </a:t>
            </a:r>
            <a:r>
              <a:rPr lang="el-GR" sz="2200" b="1" u="sng" dirty="0">
                <a:solidFill>
                  <a:schemeClr val="tx1">
                    <a:lumMod val="75000"/>
                    <a:lumOff val="25000"/>
                  </a:schemeClr>
                </a:solidFill>
              </a:rPr>
              <a:t>υπογεγραμμένες συμφωνίες </a:t>
            </a:r>
            <a:r>
              <a:rPr lang="el-GR" sz="2200" dirty="0">
                <a:solidFill>
                  <a:schemeClr val="tx1">
                    <a:lumMod val="75000"/>
                    <a:lumOff val="25000"/>
                  </a:schemeClr>
                </a:solidFill>
              </a:rPr>
              <a:t>με τ</a:t>
            </a:r>
            <a:r>
              <a:rPr lang="en-US" sz="2200" dirty="0">
                <a:solidFill>
                  <a:schemeClr val="tx1">
                    <a:lumMod val="75000"/>
                    <a:lumOff val="25000"/>
                  </a:schemeClr>
                </a:solidFill>
              </a:rPr>
              <a:t>o</a:t>
            </a:r>
            <a:r>
              <a:rPr lang="el-GR" sz="2200" dirty="0" err="1">
                <a:solidFill>
                  <a:schemeClr val="tx1">
                    <a:lumMod val="75000"/>
                    <a:lumOff val="25000"/>
                  </a:schemeClr>
                </a:solidFill>
              </a:rPr>
              <a:t>υς</a:t>
            </a:r>
            <a:r>
              <a:rPr lang="el-GR" sz="2200" dirty="0">
                <a:solidFill>
                  <a:schemeClr val="tx1">
                    <a:lumMod val="75000"/>
                    <a:lumOff val="25000"/>
                  </a:schemeClr>
                </a:solidFill>
              </a:rPr>
              <a:t> </a:t>
            </a:r>
            <a:r>
              <a:rPr lang="en-US" sz="2200" dirty="0">
                <a:solidFill>
                  <a:schemeClr val="tx1">
                    <a:lumMod val="75000"/>
                    <a:lumOff val="25000"/>
                  </a:schemeClr>
                </a:solidFill>
              </a:rPr>
              <a:t>supp</a:t>
            </a:r>
            <a:r>
              <a:rPr lang="el-GR" sz="2200" dirty="0">
                <a:solidFill>
                  <a:schemeClr val="tx1">
                    <a:lumMod val="75000"/>
                    <a:lumOff val="25000"/>
                  </a:schemeClr>
                </a:solidFill>
              </a:rPr>
              <a:t>ο</a:t>
            </a:r>
            <a:r>
              <a:rPr lang="en-US" sz="2200" dirty="0" err="1">
                <a:solidFill>
                  <a:schemeClr val="tx1">
                    <a:lumMod val="75000"/>
                    <a:lumOff val="25000"/>
                  </a:schemeClr>
                </a:solidFill>
              </a:rPr>
              <a:t>rting</a:t>
            </a:r>
            <a:r>
              <a:rPr lang="en-US" sz="2200" dirty="0">
                <a:solidFill>
                  <a:schemeClr val="tx1">
                    <a:lumMod val="75000"/>
                    <a:lumOff val="25000"/>
                  </a:schemeClr>
                </a:solidFill>
              </a:rPr>
              <a:t> </a:t>
            </a:r>
            <a:r>
              <a:rPr lang="en-US" sz="2200" dirty="0" err="1">
                <a:solidFill>
                  <a:schemeClr val="tx1">
                    <a:lumMod val="75000"/>
                    <a:lumOff val="25000"/>
                  </a:schemeClr>
                </a:solidFill>
              </a:rPr>
              <a:t>organisations</a:t>
            </a:r>
            <a:r>
              <a:rPr lang="en-US" sz="2200" dirty="0">
                <a:solidFill>
                  <a:schemeClr val="tx1">
                    <a:lumMod val="75000"/>
                    <a:lumOff val="25000"/>
                  </a:schemeClr>
                </a:solidFill>
              </a:rPr>
              <a:t>, </a:t>
            </a:r>
            <a:r>
              <a:rPr lang="el-GR" sz="2200" dirty="0">
                <a:solidFill>
                  <a:schemeClr val="tx1">
                    <a:lumMod val="75000"/>
                    <a:lumOff val="25000"/>
                  </a:schemeClr>
                </a:solidFill>
              </a:rPr>
              <a:t>στις οποίες θα αναγράφονται:</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τα καθήκοντα προς εκτέλεση</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μηχανισμοί ελέγχου της ποιότητας</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συνέπειες σε περίπτωση πλημμελούς εκτέλεσης ή μη εκτέλεσης</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μηχανισμοί ευελιξίας σε περίπτωση ακύρωσης ή αλλαγής προγραμματισμού για την παροχή υπηρεσιών που έχουν συμφωνηθεί</a:t>
            </a:r>
          </a:p>
          <a:p>
            <a:pPr marL="342900" lvl="1" indent="-342900" algn="just" defTabSz="1061355">
              <a:lnSpc>
                <a:spcPct val="90000"/>
              </a:lnSpc>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Η αμοιβή που θα δοθεί στον υποστηρικτικό οργανισμό (εάν εφαρμόζεται)</a:t>
            </a:r>
          </a:p>
          <a:p>
            <a:pPr marL="342900" lvl="1" indent="-342900" algn="just" defTabSz="1061355">
              <a:lnSpc>
                <a:spcPct val="90000"/>
              </a:lnSpc>
              <a:spcBef>
                <a:spcPct val="0"/>
              </a:spcBef>
              <a:spcAft>
                <a:spcPct val="15000"/>
              </a:spcAft>
              <a:buFont typeface="Wingdings" panose="05000000000000000000" pitchFamily="2" charset="2"/>
              <a:buChar char="ü"/>
            </a:pPr>
            <a:endParaRPr lang="el-GR" sz="2200" dirty="0">
              <a:solidFill>
                <a:schemeClr val="tx1">
                  <a:lumMod val="75000"/>
                  <a:lumOff val="25000"/>
                </a:schemeClr>
              </a:solidFill>
            </a:endParaRPr>
          </a:p>
          <a:p>
            <a:pPr marL="0" lvl="1" algn="ctr" defTabSz="1061355">
              <a:lnSpc>
                <a:spcPct val="90000"/>
              </a:lnSpc>
              <a:spcBef>
                <a:spcPct val="0"/>
              </a:spcBef>
              <a:spcAft>
                <a:spcPct val="15000"/>
              </a:spcAft>
            </a:pPr>
            <a:r>
              <a:rPr lang="el-GR" sz="2200" b="1" dirty="0">
                <a:solidFill>
                  <a:schemeClr val="tx1">
                    <a:lumMod val="75000"/>
                    <a:lumOff val="25000"/>
                  </a:schemeClr>
                </a:solidFill>
              </a:rPr>
              <a:t>Ο δικαιούχος οργανισμός παραμένει υπεύθυνος για τα </a:t>
            </a:r>
            <a:r>
              <a:rPr lang="el-GR" sz="2200" b="1" dirty="0">
                <a:solidFill>
                  <a:srgbClr val="FF0000"/>
                </a:solidFill>
              </a:rPr>
              <a:t>αποτελέσματα</a:t>
            </a:r>
            <a:r>
              <a:rPr lang="el-GR" sz="2200" b="1" dirty="0">
                <a:solidFill>
                  <a:schemeClr val="tx1">
                    <a:lumMod val="75000"/>
                    <a:lumOff val="25000"/>
                  </a:schemeClr>
                </a:solidFill>
              </a:rPr>
              <a:t> </a:t>
            </a:r>
          </a:p>
          <a:p>
            <a:pPr marL="0" lvl="1" algn="ctr" defTabSz="1061355">
              <a:lnSpc>
                <a:spcPct val="90000"/>
              </a:lnSpc>
              <a:spcBef>
                <a:spcPct val="0"/>
              </a:spcBef>
              <a:spcAft>
                <a:spcPct val="15000"/>
              </a:spcAft>
            </a:pPr>
            <a:r>
              <a:rPr lang="el-GR" sz="2200" b="1" dirty="0">
                <a:solidFill>
                  <a:schemeClr val="tx1">
                    <a:lumMod val="75000"/>
                    <a:lumOff val="25000"/>
                  </a:schemeClr>
                </a:solidFill>
              </a:rPr>
              <a:t>και την </a:t>
            </a:r>
            <a:r>
              <a:rPr lang="el-GR" sz="2200" b="1" dirty="0">
                <a:solidFill>
                  <a:srgbClr val="FF0000"/>
                </a:solidFill>
              </a:rPr>
              <a:t>ποιότητα</a:t>
            </a:r>
            <a:r>
              <a:rPr lang="el-GR" sz="2200" b="1" dirty="0">
                <a:solidFill>
                  <a:schemeClr val="tx1">
                    <a:lumMod val="75000"/>
                    <a:lumOff val="25000"/>
                  </a:schemeClr>
                </a:solidFill>
              </a:rPr>
              <a:t> των υλοποιούμενων δραστηριοτήτων.</a:t>
            </a:r>
            <a:endParaRPr lang="en-US" sz="2200" b="1" dirty="0">
              <a:solidFill>
                <a:schemeClr val="tx1">
                  <a:lumMod val="75000"/>
                  <a:lumOff val="25000"/>
                </a:schemeClr>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a:extLst>
              <a:ext uri="{FF2B5EF4-FFF2-40B4-BE49-F238E27FC236}">
                <a16:creationId xmlns:a16="http://schemas.microsoft.com/office/drawing/2014/main" id="{F12CC257-89CD-7638-EC68-EB9B9907EA0C}"/>
              </a:ext>
            </a:extLst>
          </p:cNvPr>
          <p:cNvSpPr txBox="1"/>
          <p:nvPr/>
        </p:nvSpPr>
        <p:spPr>
          <a:xfrm>
            <a:off x="444394" y="-6785"/>
            <a:ext cx="9239902"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ΥΠΟΣΤΗΡΙΚΤΙΚΟΙ ΟΡΓΑΝΙΣΜΟΙ </a:t>
            </a:r>
            <a:r>
              <a:rPr lang="en-US" dirty="0"/>
              <a:t>–SUPPORTING ORGANISATIONS </a:t>
            </a:r>
            <a:r>
              <a:rPr lang="el-GR" dirty="0"/>
              <a:t>(</a:t>
            </a:r>
            <a:r>
              <a:rPr lang="en-US" dirty="0"/>
              <a:t>2</a:t>
            </a:r>
            <a:r>
              <a:rPr lang="el-GR" dirty="0"/>
              <a:t>)</a:t>
            </a:r>
            <a:endParaRPr lang="en-GB" dirty="0"/>
          </a:p>
        </p:txBody>
      </p:sp>
    </p:spTree>
    <p:extLst>
      <p:ext uri="{BB962C8B-B14F-4D97-AF65-F5344CB8AC3E}">
        <p14:creationId xmlns:p14="http://schemas.microsoft.com/office/powerpoint/2010/main" val="926443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2754" y="3074353"/>
            <a:ext cx="4825637" cy="713272"/>
          </a:xfrm>
          <a:prstGeom prst="rect">
            <a:avLst/>
          </a:prstGeom>
          <a:noFill/>
        </p:spPr>
        <p:txBody>
          <a:bodyPr wrap="square" rtlCol="0">
            <a:spAutoFit/>
          </a:bodyPr>
          <a:lstStyle/>
          <a:p>
            <a:pPr>
              <a:lnSpc>
                <a:spcPct val="150000"/>
              </a:lnSpc>
            </a:pPr>
            <a:r>
              <a:rPr lang="en-US" sz="3000" b="1" dirty="0">
                <a:solidFill>
                  <a:schemeClr val="bg1"/>
                </a:solidFill>
              </a:rPr>
              <a:t>8. </a:t>
            </a:r>
            <a:r>
              <a:rPr lang="el-GR" sz="3000" b="1" dirty="0">
                <a:solidFill>
                  <a:schemeClr val="bg1"/>
                </a:solidFill>
              </a:rPr>
              <a:t>ΚΛΕΙΣΙΜΟ ΣΧΕΔΙΟΥ</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3101359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960973" cy="59747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275249" y="67761"/>
            <a:ext cx="7651967" cy="492443"/>
          </a:xfrm>
          <a:prstGeom prst="rect">
            <a:avLst/>
          </a:prstGeom>
          <a:noFill/>
        </p:spPr>
        <p:txBody>
          <a:bodyPr wrap="none" rtlCol="0">
            <a:spAutoFit/>
          </a:bodyPr>
          <a:lstStyle/>
          <a:p>
            <a:r>
              <a:rPr lang="el-GR" sz="2600" b="1" dirty="0">
                <a:solidFill>
                  <a:schemeClr val="bg1"/>
                </a:solidFill>
              </a:rPr>
              <a:t>ΒΑΣΙΚΑ ΧΑΡΑΚΤΗΡΙΣΤΙΚΑ ΣΧΕΔΙΩΝ ΜΙΚΡΗΣ ΔΙΑΡΚΕΙΑΣ</a:t>
            </a:r>
            <a:endParaRPr lang="en-GB" sz="2600" b="1" dirty="0">
              <a:solidFill>
                <a:schemeClr val="bg1"/>
              </a:solidFill>
            </a:endParaRPr>
          </a:p>
        </p:txBody>
      </p:sp>
      <p:sp>
        <p:nvSpPr>
          <p:cNvPr id="22" name="TextBox 21"/>
          <p:cNvSpPr txBox="1"/>
          <p:nvPr/>
        </p:nvSpPr>
        <p:spPr>
          <a:xfrm>
            <a:off x="2854960" y="1432337"/>
            <a:ext cx="8289833" cy="369332"/>
          </a:xfrm>
          <a:prstGeom prst="rect">
            <a:avLst/>
          </a:prstGeom>
          <a:noFill/>
        </p:spPr>
        <p:txBody>
          <a:bodyPr wrap="none" rtlCol="0">
            <a:spAutoFit/>
          </a:bodyPr>
          <a:lstStyle/>
          <a:p>
            <a:r>
              <a:rPr lang="el-GR" dirty="0"/>
              <a:t>Νεοεισερχόμενοι / Οργανισμοί που θέλουν να υλοποιήσουν μικρής εμβέλειας σχέδια</a:t>
            </a:r>
            <a:endParaRPr lang="en-GB" dirty="0"/>
          </a:p>
        </p:txBody>
      </p:sp>
      <p:grpSp>
        <p:nvGrpSpPr>
          <p:cNvPr id="27" name="Group 26"/>
          <p:cNvGrpSpPr/>
          <p:nvPr/>
        </p:nvGrpSpPr>
        <p:grpSpPr>
          <a:xfrm>
            <a:off x="354674" y="3012032"/>
            <a:ext cx="11534608" cy="704852"/>
            <a:chOff x="359779" y="1560828"/>
            <a:chExt cx="11534608" cy="704852"/>
          </a:xfrm>
        </p:grpSpPr>
        <p:sp>
          <p:nvSpPr>
            <p:cNvPr id="11" name="Rectangle 10"/>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ΣΥΜΜΕΤΕΧΟΝΤΕΣ</a:t>
              </a:r>
              <a:endParaRPr lang="en-GB" sz="2000" b="1" dirty="0"/>
            </a:p>
          </p:txBody>
        </p:sp>
        <p:cxnSp>
          <p:nvCxnSpPr>
            <p:cNvPr id="21" name="Straight Connector 20"/>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59779" y="2139380"/>
            <a:ext cx="11534608" cy="704852"/>
            <a:chOff x="359779" y="1560828"/>
            <a:chExt cx="11534608" cy="704852"/>
          </a:xfrm>
        </p:grpSpPr>
        <p:sp>
          <p:nvSpPr>
            <p:cNvPr id="29" name="Rectangle 28"/>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ΔΙΑΡΚΕΙΑ</a:t>
              </a:r>
              <a:endParaRPr lang="en-GB" sz="2000" b="1" dirty="0"/>
            </a:p>
          </p:txBody>
        </p:sp>
        <p:cxnSp>
          <p:nvCxnSpPr>
            <p:cNvPr id="30" name="Straight Connector 29"/>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59779" y="1290899"/>
            <a:ext cx="11534608" cy="704852"/>
            <a:chOff x="359779" y="1560828"/>
            <a:chExt cx="11534608" cy="704852"/>
          </a:xfrm>
        </p:grpSpPr>
        <p:sp>
          <p:nvSpPr>
            <p:cNvPr id="37" name="Rectangle 36"/>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ΔΙΚΑΙΟΥΧΟΙ</a:t>
              </a:r>
              <a:endParaRPr lang="en-GB" sz="2000" b="1" dirty="0"/>
            </a:p>
          </p:txBody>
        </p:sp>
        <p:cxnSp>
          <p:nvCxnSpPr>
            <p:cNvPr id="38" name="Straight Connector 37"/>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54674" y="3871313"/>
            <a:ext cx="11534608" cy="704852"/>
            <a:chOff x="359779" y="1560828"/>
            <a:chExt cx="11534608" cy="704852"/>
          </a:xfrm>
        </p:grpSpPr>
        <p:sp>
          <p:nvSpPr>
            <p:cNvPr id="41" name="Rectangle 40"/>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ΚΙΝΗΤΙΚΟΤΗΤΕΣ</a:t>
              </a:r>
              <a:endParaRPr lang="en-GB" sz="2000" b="1" dirty="0"/>
            </a:p>
          </p:txBody>
        </p:sp>
        <p:cxnSp>
          <p:nvCxnSpPr>
            <p:cNvPr id="42" name="Straight Connector 41"/>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a:xfrm>
            <a:off x="2933787" y="2299174"/>
            <a:ext cx="4590433" cy="369332"/>
          </a:xfrm>
          <a:prstGeom prst="rect">
            <a:avLst/>
          </a:prstGeom>
        </p:spPr>
        <p:txBody>
          <a:bodyPr wrap="square">
            <a:spAutoFit/>
          </a:bodyPr>
          <a:lstStyle/>
          <a:p>
            <a:r>
              <a:rPr lang="el-GR" dirty="0">
                <a:latin typeface="Calibri" panose="020F0502020204030204" pitchFamily="34" charset="0"/>
                <a:ea typeface="Calibri" panose="020F0502020204030204" pitchFamily="34" charset="0"/>
                <a:cs typeface="Calibri" panose="020F0502020204030204" pitchFamily="34" charset="0"/>
              </a:rPr>
              <a:t>6-18 μήνες</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54" name="Rectangle 53"/>
          <p:cNvSpPr/>
          <p:nvPr/>
        </p:nvSpPr>
        <p:spPr>
          <a:xfrm>
            <a:off x="2933787" y="3059073"/>
            <a:ext cx="8319232" cy="646331"/>
          </a:xfrm>
          <a:prstGeom prst="rect">
            <a:avLst/>
          </a:prstGeom>
        </p:spPr>
        <p:txBody>
          <a:bodyPr wrap="square">
            <a:spAutoFit/>
          </a:bodyPr>
          <a:lstStyle/>
          <a:p>
            <a:r>
              <a:rPr lang="el-GR" dirty="0">
                <a:latin typeface="Calibri" panose="020F0502020204030204" pitchFamily="34" charset="0"/>
                <a:ea typeface="Calibri" panose="020F0502020204030204" pitchFamily="34" charset="0"/>
                <a:cs typeface="Calibri" panose="020F0502020204030204" pitchFamily="34" charset="0"/>
              </a:rPr>
              <a:t>30 συμμετέχοντες ανά σχέδιο, εξαιρουμένων των συνοδών και των συμμετεχόντων σε προπαρασκευαστικές επισκέψεις</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59" name="Rectangle 58"/>
          <p:cNvSpPr/>
          <p:nvPr/>
        </p:nvSpPr>
        <p:spPr>
          <a:xfrm>
            <a:off x="2933787" y="4032768"/>
            <a:ext cx="10348459" cy="369332"/>
          </a:xfrm>
          <a:prstGeom prst="rect">
            <a:avLst/>
          </a:prstGeom>
        </p:spPr>
        <p:txBody>
          <a:bodyPr wrap="square">
            <a:spAutoFit/>
          </a:bodyPr>
          <a:lstStyle/>
          <a:p>
            <a:r>
              <a:rPr lang="el-GR" dirty="0">
                <a:highlight>
                  <a:srgbClr val="FFFFFF"/>
                </a:highlight>
                <a:latin typeface="Calibri" panose="020F0502020204030204" pitchFamily="34" charset="0"/>
                <a:ea typeface="Calibri" panose="020F0502020204030204" pitchFamily="34" charset="0"/>
                <a:cs typeface="Calibri" panose="020F0502020204030204" pitchFamily="34" charset="0"/>
              </a:rPr>
              <a:t>Συνάφεια με τους στόχους του οργανισμού, όπως περιγράφονται στην αίτηση</a:t>
            </a:r>
            <a:endParaRPr lang="en-GB" dirty="0">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65" name="Rectangle 64"/>
          <p:cNvSpPr/>
          <p:nvPr/>
        </p:nvSpPr>
        <p:spPr>
          <a:xfrm>
            <a:off x="354674" y="1988369"/>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354674" y="2846311"/>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358310" y="3719424"/>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flipV="1">
            <a:off x="354674" y="4910378"/>
            <a:ext cx="11539713" cy="45719"/>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4959" y="5740400"/>
            <a:ext cx="800068" cy="685416"/>
          </a:xfrm>
          <a:prstGeom prst="rect">
            <a:avLst/>
          </a:prstGeom>
        </p:spPr>
      </p:pic>
    </p:spTree>
    <p:extLst>
      <p:ext uri="{BB962C8B-B14F-4D97-AF65-F5344CB8AC3E}">
        <p14:creationId xmlns:p14="http://schemas.microsoft.com/office/powerpoint/2010/main" val="19564954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615177" y="-7399"/>
            <a:ext cx="3277307"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ΚΛΕΙΣΙΜΟ ΣΧΕΔΙΟΥ (1)</a:t>
            </a:r>
            <a:endParaRPr lang="en-GB" dirty="0"/>
          </a:p>
        </p:txBody>
      </p:sp>
      <p:sp>
        <p:nvSpPr>
          <p:cNvPr id="7" name="TextBox 6"/>
          <p:cNvSpPr txBox="1"/>
          <p:nvPr/>
        </p:nvSpPr>
        <p:spPr>
          <a:xfrm>
            <a:off x="187568" y="2224750"/>
            <a:ext cx="11805139" cy="4131900"/>
          </a:xfrm>
          <a:prstGeom prst="rect">
            <a:avLst/>
          </a:prstGeom>
          <a:noFill/>
        </p:spPr>
        <p:txBody>
          <a:bodyPr wrap="square" rtlCol="0">
            <a:spAutoFit/>
          </a:bodyPr>
          <a:lstStyle/>
          <a:p>
            <a:pPr algn="just">
              <a:lnSpc>
                <a:spcPct val="150000"/>
              </a:lnSpc>
            </a:pPr>
            <a:r>
              <a:rPr lang="el-GR" sz="2100" b="1" dirty="0">
                <a:solidFill>
                  <a:srgbClr val="E96B15"/>
                </a:solidFill>
              </a:rPr>
              <a:t>ΤΕΛΙΚΗ ΕΚΘΕΣΗ:</a:t>
            </a:r>
          </a:p>
          <a:p>
            <a:pPr marL="285750" indent="-285750" algn="just">
              <a:buClr>
                <a:schemeClr val="tx1"/>
              </a:buClr>
              <a:buFont typeface="Wingdings" panose="05000000000000000000" pitchFamily="2" charset="2"/>
              <a:buChar char="§"/>
            </a:pPr>
            <a:r>
              <a:rPr lang="el-GR" sz="2100" dirty="0">
                <a:solidFill>
                  <a:schemeClr val="tx1">
                    <a:lumMod val="75000"/>
                    <a:lumOff val="25000"/>
                  </a:schemeClr>
                </a:solidFill>
              </a:rPr>
              <a:t>Κατά κανόνα, υποβάλλεται </a:t>
            </a:r>
            <a:r>
              <a:rPr lang="el-GR" sz="2100" dirty="0">
                <a:solidFill>
                  <a:schemeClr val="accent2">
                    <a:lumMod val="75000"/>
                  </a:schemeClr>
                </a:solidFill>
              </a:rPr>
              <a:t>εντός 60 ημερών από τη λήξη του Σχεδίου</a:t>
            </a:r>
            <a:r>
              <a:rPr lang="el-GR" sz="2100" dirty="0">
                <a:solidFill>
                  <a:schemeClr val="tx1">
                    <a:lumMod val="75000"/>
                    <a:lumOff val="25000"/>
                  </a:schemeClr>
                </a:solidFill>
              </a:rPr>
              <a:t>. </a:t>
            </a:r>
          </a:p>
          <a:p>
            <a:pPr marL="285750" indent="-285750" algn="just">
              <a:buClr>
                <a:schemeClr val="tx1"/>
              </a:buClr>
              <a:buFont typeface="Wingdings" panose="05000000000000000000" pitchFamily="2" charset="2"/>
              <a:buChar char="§"/>
            </a:pPr>
            <a:r>
              <a:rPr lang="el-GR" sz="2100" dirty="0">
                <a:solidFill>
                  <a:schemeClr val="accent2">
                    <a:lumMod val="75000"/>
                  </a:schemeClr>
                </a:solidFill>
              </a:rPr>
              <a:t>Εάν έχετε ολοκληρώσει νωρίτερα τις κινητικότητες σας, μπορείτε να υποβάλετε την έκθεσή σας πριν από τη λήξη του Σχεδίου </a:t>
            </a:r>
            <a:r>
              <a:rPr lang="el-GR" sz="2100" dirty="0"/>
              <a:t>(νοουμένου ότι τηρείται η ελάχιστη διάρκεια για τον συγκεκριμένο τύπο σχεδίων)</a:t>
            </a:r>
            <a:endParaRPr lang="el-GR" sz="2100" dirty="0">
              <a:solidFill>
                <a:schemeClr val="tx1">
                  <a:lumMod val="75000"/>
                  <a:lumOff val="25000"/>
                </a:schemeClr>
              </a:solidFill>
            </a:endParaRPr>
          </a:p>
          <a:p>
            <a:pPr marL="285750" indent="-285750" algn="just">
              <a:buClr>
                <a:schemeClr val="tx1"/>
              </a:buClr>
              <a:buFont typeface="Wingdings" panose="05000000000000000000" pitchFamily="2" charset="2"/>
              <a:buChar char="§"/>
            </a:pPr>
            <a:r>
              <a:rPr lang="el-GR" sz="2100" dirty="0">
                <a:solidFill>
                  <a:schemeClr val="tx1">
                    <a:lumMod val="75000"/>
                    <a:lumOff val="25000"/>
                  </a:schemeClr>
                </a:solidFill>
              </a:rPr>
              <a:t>Υποβάλλεται ηλεκτρονικά μέσω του </a:t>
            </a:r>
            <a:r>
              <a:rPr lang="en-US" sz="2100" dirty="0">
                <a:solidFill>
                  <a:schemeClr val="tx1">
                    <a:lumMod val="75000"/>
                    <a:lumOff val="25000"/>
                  </a:schemeClr>
                </a:solidFill>
              </a:rPr>
              <a:t>Beneficiary Module</a:t>
            </a:r>
            <a:r>
              <a:rPr lang="el-GR" sz="2100" dirty="0">
                <a:solidFill>
                  <a:schemeClr val="tx1">
                    <a:lumMod val="75000"/>
                    <a:lumOff val="25000"/>
                  </a:schemeClr>
                </a:solidFill>
              </a:rPr>
              <a:t>, αφού έχουν υποβληθεί προηγουμένως τα </a:t>
            </a:r>
            <a:r>
              <a:rPr lang="en-US" sz="2100" dirty="0">
                <a:solidFill>
                  <a:srgbClr val="E96B15"/>
                </a:solidFill>
              </a:rPr>
              <a:t>participant surveys</a:t>
            </a:r>
            <a:r>
              <a:rPr lang="el-GR" sz="2100" dirty="0">
                <a:solidFill>
                  <a:schemeClr val="tx1">
                    <a:lumMod val="75000"/>
                    <a:lumOff val="25000"/>
                  </a:schemeClr>
                </a:solidFill>
              </a:rPr>
              <a:t>. Πρέπει να συνοδεύεται από </a:t>
            </a:r>
            <a:r>
              <a:rPr lang="el-GR" sz="2100" dirty="0">
                <a:solidFill>
                  <a:srgbClr val="E96B15"/>
                </a:solidFill>
              </a:rPr>
              <a:t>αποδείξεις </a:t>
            </a:r>
            <a:r>
              <a:rPr lang="el-GR" sz="2100" dirty="0">
                <a:solidFill>
                  <a:schemeClr val="tx1">
                    <a:lumMod val="75000"/>
                    <a:lumOff val="25000"/>
                  </a:schemeClr>
                </a:solidFill>
              </a:rPr>
              <a:t>για δαπάνες που θα καλυφθούν στη βάση πραγματικών εξόδων (όλες τα υπόλοιπα αποδεικτικά όπως και τα έγγραφα κινητικότητας θα πρέπει να τηρούνται στον ηλεκτρονικό φάκελο που έχει δημιουργήσει ο οργανισμός και να διατίθενται στην ΕΥ, σε περίπτωση ελέγχου)</a:t>
            </a:r>
          </a:p>
          <a:p>
            <a:pPr marL="285750" indent="-285750" algn="just">
              <a:buClr>
                <a:schemeClr val="tx1"/>
              </a:buClr>
              <a:buFont typeface="Wingdings" panose="05000000000000000000" pitchFamily="2" charset="2"/>
              <a:buChar char="§"/>
            </a:pPr>
            <a:r>
              <a:rPr lang="el-GR" sz="2100" dirty="0">
                <a:solidFill>
                  <a:srgbClr val="E96B15"/>
                </a:solidFill>
              </a:rPr>
              <a:t>Βαθμολογείται</a:t>
            </a:r>
            <a:r>
              <a:rPr lang="el-GR" sz="2100" dirty="0">
                <a:solidFill>
                  <a:schemeClr val="tx1">
                    <a:lumMod val="75000"/>
                    <a:lumOff val="25000"/>
                  </a:schemeClr>
                </a:solidFill>
              </a:rPr>
              <a:t>. Εάν λάβει βαθμολογία κάτω από 60/100, εφαρμόζεται αναλογικά αποκοπή στα επιλέξιμα οργανωτικά έξοδα. </a:t>
            </a:r>
          </a:p>
        </p:txBody>
      </p:sp>
      <p:sp>
        <p:nvSpPr>
          <p:cNvPr id="18" name="Rectangle 17"/>
          <p:cNvSpPr/>
          <p:nvPr/>
        </p:nvSpPr>
        <p:spPr>
          <a:xfrm>
            <a:off x="6374330" y="582612"/>
            <a:ext cx="2529915" cy="36580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3" name="Rectangle 32"/>
          <p:cNvSpPr/>
          <p:nvPr/>
        </p:nvSpPr>
        <p:spPr>
          <a:xfrm>
            <a:off x="5597721" y="1228840"/>
            <a:ext cx="1054199" cy="707886"/>
          </a:xfrm>
          <a:prstGeom prst="rect">
            <a:avLst/>
          </a:prstGeom>
        </p:spPr>
        <p:txBody>
          <a:bodyPr wrap="none">
            <a:spAutoFit/>
          </a:bodyPr>
          <a:lstStyle/>
          <a:p>
            <a:pPr algn="ctr"/>
            <a:r>
              <a:rPr lang="el-GR" sz="2000" dirty="0"/>
              <a:t>ΛΗΞΗ </a:t>
            </a:r>
          </a:p>
          <a:p>
            <a:pPr algn="ctr"/>
            <a:r>
              <a:rPr lang="el-GR" sz="2000" dirty="0"/>
              <a:t>ΣΧΕΔΙΟΥ</a:t>
            </a:r>
            <a:endParaRPr lang="en-GB" sz="2000" dirty="0"/>
          </a:p>
        </p:txBody>
      </p:sp>
      <p:sp>
        <p:nvSpPr>
          <p:cNvPr id="35" name="Isosceles Triangle 34"/>
          <p:cNvSpPr/>
          <p:nvPr/>
        </p:nvSpPr>
        <p:spPr>
          <a:xfrm rot="2708150">
            <a:off x="5948651" y="769365"/>
            <a:ext cx="367029" cy="367029"/>
          </a:xfrm>
          <a:prstGeom prst="triangle">
            <a:avLst>
              <a:gd name="adj" fmla="val 100000"/>
            </a:avLst>
          </a:prstGeom>
          <a:solidFill>
            <a:srgbClr val="1EA7AE"/>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36" name="Isosceles Triangle 35"/>
          <p:cNvSpPr/>
          <p:nvPr/>
        </p:nvSpPr>
        <p:spPr>
          <a:xfrm rot="2708150">
            <a:off x="8470185" y="753939"/>
            <a:ext cx="367029" cy="367029"/>
          </a:xfrm>
          <a:prstGeom prst="triangle">
            <a:avLst>
              <a:gd name="adj" fmla="val 100000"/>
            </a:avLst>
          </a:prstGeom>
          <a:solidFill>
            <a:srgbClr val="F4B183"/>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37" name="Rectangle 36"/>
          <p:cNvSpPr/>
          <p:nvPr/>
        </p:nvSpPr>
        <p:spPr>
          <a:xfrm>
            <a:off x="10085552" y="1227896"/>
            <a:ext cx="2091663" cy="1477328"/>
          </a:xfrm>
          <a:prstGeom prst="rect">
            <a:avLst/>
          </a:prstGeom>
        </p:spPr>
        <p:txBody>
          <a:bodyPr wrap="none">
            <a:spAutoFit/>
          </a:bodyPr>
          <a:lstStyle/>
          <a:p>
            <a:pPr algn="ctr"/>
            <a:r>
              <a:rPr lang="el-GR" dirty="0"/>
              <a:t>ΤΕΛΙΚΗ </a:t>
            </a:r>
          </a:p>
          <a:p>
            <a:pPr algn="ctr"/>
            <a:r>
              <a:rPr lang="el-GR" dirty="0"/>
              <a:t>ΠΛΗΡΩΜΗ</a:t>
            </a:r>
          </a:p>
          <a:p>
            <a:pPr algn="ctr"/>
            <a:r>
              <a:rPr lang="el-GR" b="1" dirty="0">
                <a:solidFill>
                  <a:srgbClr val="93436B"/>
                </a:solidFill>
              </a:rPr>
              <a:t>60 μέρες μετά </a:t>
            </a:r>
          </a:p>
          <a:p>
            <a:pPr algn="ctr"/>
            <a:r>
              <a:rPr lang="el-GR" b="1" dirty="0">
                <a:solidFill>
                  <a:srgbClr val="93436B"/>
                </a:solidFill>
              </a:rPr>
              <a:t>την υποβολή </a:t>
            </a:r>
          </a:p>
          <a:p>
            <a:pPr algn="ctr"/>
            <a:r>
              <a:rPr lang="el-GR" b="1" dirty="0">
                <a:solidFill>
                  <a:srgbClr val="93436B"/>
                </a:solidFill>
              </a:rPr>
              <a:t>της τελικής έκθεσης</a:t>
            </a:r>
            <a:endParaRPr lang="en-GB" b="1" dirty="0">
              <a:solidFill>
                <a:srgbClr val="93436B"/>
              </a:solidFill>
            </a:endParaRPr>
          </a:p>
        </p:txBody>
      </p:sp>
      <p:sp>
        <p:nvSpPr>
          <p:cNvPr id="39" name="Rectangle 38"/>
          <p:cNvSpPr/>
          <p:nvPr/>
        </p:nvSpPr>
        <p:spPr>
          <a:xfrm>
            <a:off x="661756" y="579664"/>
            <a:ext cx="5728983" cy="381632"/>
          </a:xfrm>
          <a:prstGeom prst="rect">
            <a:avLst/>
          </a:prstGeom>
          <a:gradFill flip="none" rotWithShape="1">
            <a:gsLst>
              <a:gs pos="0">
                <a:schemeClr val="accent1">
                  <a:lumMod val="5000"/>
                  <a:lumOff val="95000"/>
                </a:schemeClr>
              </a:gs>
              <a:gs pos="74000">
                <a:srgbClr val="1EA7AE"/>
              </a:gs>
              <a:gs pos="83000">
                <a:srgbClr val="1EA7AE"/>
              </a:gs>
              <a:gs pos="90905">
                <a:srgbClr val="1EA7AE"/>
              </a:gs>
              <a:gs pos="100000">
                <a:srgbClr val="1EA7A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2" name="TextBox 41"/>
          <p:cNvSpPr txBox="1"/>
          <p:nvPr/>
        </p:nvSpPr>
        <p:spPr>
          <a:xfrm>
            <a:off x="668833" y="1022208"/>
            <a:ext cx="301686" cy="369332"/>
          </a:xfrm>
          <a:prstGeom prst="rect">
            <a:avLst/>
          </a:prstGeom>
          <a:noFill/>
        </p:spPr>
        <p:txBody>
          <a:bodyPr wrap="none" rtlCol="0">
            <a:spAutoFit/>
          </a:bodyPr>
          <a:lstStyle/>
          <a:p>
            <a:r>
              <a:rPr lang="el-GR" dirty="0">
                <a:solidFill>
                  <a:schemeClr val="bg1"/>
                </a:solidFill>
              </a:rPr>
              <a:t>1</a:t>
            </a:r>
            <a:endParaRPr lang="en-GB" dirty="0">
              <a:solidFill>
                <a:schemeClr val="bg1"/>
              </a:solidFill>
            </a:endParaRPr>
          </a:p>
        </p:txBody>
      </p:sp>
      <p:sp>
        <p:nvSpPr>
          <p:cNvPr id="46" name="TextBox 45"/>
          <p:cNvSpPr txBox="1"/>
          <p:nvPr/>
        </p:nvSpPr>
        <p:spPr>
          <a:xfrm>
            <a:off x="2353008" y="1043230"/>
            <a:ext cx="301686" cy="369332"/>
          </a:xfrm>
          <a:prstGeom prst="rect">
            <a:avLst/>
          </a:prstGeom>
          <a:noFill/>
        </p:spPr>
        <p:txBody>
          <a:bodyPr wrap="none" rtlCol="0">
            <a:spAutoFit/>
          </a:bodyPr>
          <a:lstStyle/>
          <a:p>
            <a:r>
              <a:rPr lang="el-GR" dirty="0">
                <a:solidFill>
                  <a:schemeClr val="bg1"/>
                </a:solidFill>
              </a:rPr>
              <a:t>3</a:t>
            </a:r>
            <a:endParaRPr lang="en-GB" dirty="0">
              <a:solidFill>
                <a:schemeClr val="bg1"/>
              </a:solidFill>
            </a:endParaRPr>
          </a:p>
        </p:txBody>
      </p:sp>
      <p:sp>
        <p:nvSpPr>
          <p:cNvPr id="62" name="TextBox 61"/>
          <p:cNvSpPr txBox="1"/>
          <p:nvPr/>
        </p:nvSpPr>
        <p:spPr>
          <a:xfrm>
            <a:off x="8444347" y="591964"/>
            <a:ext cx="418704" cy="369332"/>
          </a:xfrm>
          <a:prstGeom prst="rect">
            <a:avLst/>
          </a:prstGeom>
          <a:noFill/>
        </p:spPr>
        <p:txBody>
          <a:bodyPr wrap="none" rtlCol="0">
            <a:spAutoFit/>
          </a:bodyPr>
          <a:lstStyle/>
          <a:p>
            <a:r>
              <a:rPr lang="el-GR" dirty="0">
                <a:solidFill>
                  <a:schemeClr val="bg1"/>
                </a:solidFill>
              </a:rPr>
              <a:t>60</a:t>
            </a:r>
            <a:endParaRPr lang="en-GB" dirty="0">
              <a:solidFill>
                <a:schemeClr val="bg1"/>
              </a:solidFill>
            </a:endParaRPr>
          </a:p>
        </p:txBody>
      </p:sp>
      <p:sp>
        <p:nvSpPr>
          <p:cNvPr id="63" name="Rectangle 62"/>
          <p:cNvSpPr/>
          <p:nvPr/>
        </p:nvSpPr>
        <p:spPr>
          <a:xfrm>
            <a:off x="7630132" y="1219176"/>
            <a:ext cx="2121157" cy="1477328"/>
          </a:xfrm>
          <a:prstGeom prst="rect">
            <a:avLst/>
          </a:prstGeom>
        </p:spPr>
        <p:txBody>
          <a:bodyPr wrap="none">
            <a:spAutoFit/>
          </a:bodyPr>
          <a:lstStyle/>
          <a:p>
            <a:pPr algn="ctr"/>
            <a:r>
              <a:rPr lang="el-GR" dirty="0"/>
              <a:t>ΚΑΤΑΘΕΣΗ </a:t>
            </a:r>
          </a:p>
          <a:p>
            <a:pPr algn="ctr"/>
            <a:r>
              <a:rPr lang="el-GR" dirty="0"/>
              <a:t>ΤΕΛΙΚΗΣ</a:t>
            </a:r>
          </a:p>
          <a:p>
            <a:pPr algn="ctr"/>
            <a:r>
              <a:rPr lang="el-GR" dirty="0"/>
              <a:t>ΕΚΘΕΣΗΣ</a:t>
            </a:r>
          </a:p>
          <a:p>
            <a:pPr algn="ctr"/>
            <a:r>
              <a:rPr lang="el-GR" b="1" dirty="0">
                <a:solidFill>
                  <a:srgbClr val="E96B15"/>
                </a:solidFill>
              </a:rPr>
              <a:t>60 μέρες μετά </a:t>
            </a:r>
          </a:p>
          <a:p>
            <a:pPr algn="ctr"/>
            <a:r>
              <a:rPr lang="el-GR" b="1" dirty="0">
                <a:solidFill>
                  <a:srgbClr val="E96B15"/>
                </a:solidFill>
              </a:rPr>
              <a:t>τη λήξη του σχεδίου</a:t>
            </a:r>
            <a:endParaRPr lang="en-GB" b="1" dirty="0">
              <a:solidFill>
                <a:srgbClr val="E96B15"/>
              </a:solidFill>
            </a:endParaRPr>
          </a:p>
        </p:txBody>
      </p:sp>
      <p:sp>
        <p:nvSpPr>
          <p:cNvPr id="64" name="Rectangle 63"/>
          <p:cNvSpPr/>
          <p:nvPr/>
        </p:nvSpPr>
        <p:spPr>
          <a:xfrm>
            <a:off x="8903894" y="582574"/>
            <a:ext cx="2529915" cy="365804"/>
          </a:xfrm>
          <a:prstGeom prst="rect">
            <a:avLst/>
          </a:prstGeom>
          <a:solidFill>
            <a:srgbClr val="BA6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5" name="Isosceles Triangle 64"/>
          <p:cNvSpPr/>
          <p:nvPr/>
        </p:nvSpPr>
        <p:spPr>
          <a:xfrm rot="2708150">
            <a:off x="10992673" y="760020"/>
            <a:ext cx="367029" cy="367029"/>
          </a:xfrm>
          <a:prstGeom prst="triangle">
            <a:avLst>
              <a:gd name="adj" fmla="val 100000"/>
            </a:avLst>
          </a:prstGeom>
          <a:solidFill>
            <a:srgbClr val="BA669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66" name="TextBox 65"/>
          <p:cNvSpPr txBox="1"/>
          <p:nvPr/>
        </p:nvSpPr>
        <p:spPr>
          <a:xfrm>
            <a:off x="10968740" y="582574"/>
            <a:ext cx="418704" cy="369332"/>
          </a:xfrm>
          <a:prstGeom prst="rect">
            <a:avLst/>
          </a:prstGeom>
          <a:noFill/>
        </p:spPr>
        <p:txBody>
          <a:bodyPr wrap="none" rtlCol="0">
            <a:spAutoFit/>
          </a:bodyPr>
          <a:lstStyle/>
          <a:p>
            <a:r>
              <a:rPr lang="el-GR" dirty="0">
                <a:solidFill>
                  <a:schemeClr val="bg1"/>
                </a:solidFill>
              </a:rPr>
              <a:t>60</a:t>
            </a:r>
            <a:endParaRPr lang="en-GB" dirty="0">
              <a:solidFill>
                <a:schemeClr val="bg1"/>
              </a:solidFill>
            </a:endParaRPr>
          </a:p>
        </p:txBody>
      </p:sp>
    </p:spTree>
    <p:extLst>
      <p:ext uri="{BB962C8B-B14F-4D97-AF65-F5344CB8AC3E}">
        <p14:creationId xmlns:p14="http://schemas.microsoft.com/office/powerpoint/2010/main" val="24322110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519714" y="-13839"/>
            <a:ext cx="3277307"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ΚΛΕΙΣΙΜΟ ΣΧΕΔΙΟΥ (2)</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631473" y="447826"/>
            <a:ext cx="11364583" cy="67018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2100" b="1" i="0" u="none" strike="noStrike" kern="1200" cap="none" spc="0" normalizeH="0" baseline="0" noProof="0" dirty="0">
                <a:ln>
                  <a:noFill/>
                </a:ln>
                <a:solidFill>
                  <a:srgbClr val="BA6690"/>
                </a:solidFill>
                <a:effectLst/>
                <a:uLnTx/>
                <a:uFillTx/>
                <a:latin typeface="Calibri" panose="020F0502020204030204"/>
                <a:ea typeface="+mn-ea"/>
                <a:cs typeface="+mn-cs"/>
              </a:rPr>
              <a:t>ΤΕΛΙΚΗ ΠΛΗΡΩΜΗ:</a:t>
            </a:r>
          </a:p>
          <a:p>
            <a:pPr marL="285750" marR="0" lvl="0" indent="-285750" algn="just" defTabSz="914400" rtl="0" eaLnBrk="1" fontAlgn="auto" latinLnBrk="0" hangingPunct="1">
              <a:lnSpc>
                <a:spcPct val="100000"/>
              </a:lnSpc>
              <a:spcBef>
                <a:spcPts val="0"/>
              </a:spcBef>
              <a:spcAft>
                <a:spcPts val="0"/>
              </a:spcAft>
              <a:buClr>
                <a:prstClr val="black"/>
              </a:buClr>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Εντός 60 ημερών από την παραλαβή της τελικής έκθεσης ή και αργότερα, στην περίπτωση που η τελική έκθεση παρουσιάζει ελλείψεις.</a:t>
            </a:r>
          </a:p>
          <a:p>
            <a:pPr marL="0" marR="0" lvl="0" indent="0" algn="just" defTabSz="914400" rtl="0" eaLnBrk="1" fontAlgn="auto" latinLnBrk="0" hangingPunct="1">
              <a:lnSpc>
                <a:spcPct val="100000"/>
              </a:lnSpc>
              <a:spcBef>
                <a:spcPts val="0"/>
              </a:spcBef>
              <a:spcAft>
                <a:spcPts val="0"/>
              </a:spcAft>
              <a:buClr>
                <a:prstClr val="black"/>
              </a:buClr>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Το τελικό ποσό επιχορήγησης καθορίζεται βάσει των </a:t>
            </a:r>
            <a:r>
              <a:rPr kumimoji="0" lang="el-GR" sz="2000" b="0" i="0" u="none" strike="noStrike" kern="1200" cap="none" spc="0" normalizeH="0" baseline="0" noProof="0" dirty="0">
                <a:ln>
                  <a:noFill/>
                </a:ln>
                <a:solidFill>
                  <a:srgbClr val="93436B"/>
                </a:solidFill>
                <a:effectLst/>
                <a:uLnTx/>
                <a:uFillTx/>
                <a:latin typeface="Calibri" panose="020F0502020204030204"/>
                <a:ea typeface="+mn-ea"/>
                <a:cs typeface="+mn-cs"/>
              </a:rPr>
              <a:t>επιλέξιμων κινητικοτήτων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που πραγματοποιήθηκαν</a:t>
            </a:r>
            <a:r>
              <a:rPr lang="el-GR" sz="2000" dirty="0">
                <a:solidFill>
                  <a:prstClr val="black">
                    <a:lumMod val="75000"/>
                    <a:lumOff val="25000"/>
                  </a:prstClr>
                </a:solidFill>
                <a:latin typeface="Calibri" panose="020F0502020204030204"/>
              </a:rPr>
              <a:t>. </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To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τελικό ποσό επιχορήγησης δεν μπορεί να ξεπερνά το ποσό που αναγράφεται στη Συμφωνία Επιχορήγησης.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Ενδεχόμενη </a:t>
            </a:r>
            <a:r>
              <a:rPr kumimoji="0" lang="el-GR" sz="2000" b="0" i="0" u="none" strike="noStrike" kern="1200" cap="none" spc="0" normalizeH="0" baseline="0" noProof="0" dirty="0">
                <a:ln>
                  <a:noFill/>
                </a:ln>
                <a:solidFill>
                  <a:srgbClr val="93436B"/>
                </a:solidFill>
                <a:effectLst/>
                <a:uLnTx/>
                <a:uFillTx/>
                <a:latin typeface="Calibri" panose="020F0502020204030204"/>
                <a:ea typeface="+mn-ea"/>
                <a:cs typeface="+mn-cs"/>
              </a:rPr>
              <a:t>μείωση της τελικής πληρωμής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λόγω:</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μη επιλέξιμων κινητικοτήτων</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πλημμελούς ή μερικής ή καθυστερημένης εφαρμογής του Σχεδίου</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μη υποβολής των απαραίτητων εγγράφων / στοιχείων</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χαμηλής βαθμολογίας τελικής έκθεσης  </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Ενδεχόμενο </a:t>
            </a:r>
            <a:r>
              <a:rPr kumimoji="0" lang="el-GR" sz="2000" b="0" i="0" u="none" strike="noStrike" kern="1200" cap="none" spc="0" normalizeH="0" baseline="0" noProof="0" dirty="0">
                <a:ln>
                  <a:noFill/>
                </a:ln>
                <a:solidFill>
                  <a:srgbClr val="93436B"/>
                </a:solidFill>
                <a:effectLst/>
                <a:uLnTx/>
                <a:uFillTx/>
                <a:latin typeface="Calibri" panose="020F0502020204030204"/>
                <a:ea typeface="+mn-ea"/>
                <a:cs typeface="+mn-cs"/>
              </a:rPr>
              <a:t>επιστροφής ποσού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που έχει δοθεί ως προκαταβολή:</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Σε περίπτωση που οι επιλέξιμες δραστηριότητες καλύπτουν ποσό μικρότερο του 80% του συνολικού ποσού</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Οι καταθέσεις γίνονται πάντα στον λογαριασμό του οργανισμού, που είναι παράρτημα της ΣΕ</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Σε περίπτωση αλλαγής, να ενημερώνεται η ΕΥ και να </a:t>
            </a:r>
            <a:r>
              <a:rPr kumimoji="0" lang="el-GR" sz="2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επικαιροποιείται</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το </a:t>
            </a:r>
            <a:r>
              <a:rPr kumimoji="0" lang="en-GB"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ORS</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endParaRPr kumimoji="0" lang="en-GB"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66" name="TextBox 65"/>
          <p:cNvSpPr txBox="1"/>
          <p:nvPr/>
        </p:nvSpPr>
        <p:spPr>
          <a:xfrm>
            <a:off x="10968740" y="582574"/>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0</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62935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8936" y="2587725"/>
            <a:ext cx="4825637" cy="1405769"/>
          </a:xfrm>
          <a:prstGeom prst="rect">
            <a:avLst/>
          </a:prstGeom>
          <a:noFill/>
        </p:spPr>
        <p:txBody>
          <a:bodyPr wrap="square" rtlCol="0">
            <a:spAutoFit/>
          </a:bodyPr>
          <a:lstStyle/>
          <a:p>
            <a:pPr>
              <a:lnSpc>
                <a:spcPct val="150000"/>
              </a:lnSpc>
            </a:pPr>
            <a:r>
              <a:rPr lang="el-GR" sz="3000" b="1" dirty="0">
                <a:solidFill>
                  <a:schemeClr val="bg1"/>
                </a:solidFill>
              </a:rPr>
              <a:t>9. ΑΛΛΑΓΕΣ - ΤΡΟΠΟΠΟΙΗΣΕΙΣ</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24158910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6785"/>
            <a:ext cx="3072829"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ΑΛΛΑΓΕΣ ΣΤΑ ΣΧΕΔΙΑ</a:t>
            </a:r>
            <a:endParaRPr lang="en-GB" dirty="0"/>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grpSp>
        <p:nvGrpSpPr>
          <p:cNvPr id="3" name="Group 2"/>
          <p:cNvGrpSpPr/>
          <p:nvPr/>
        </p:nvGrpSpPr>
        <p:grpSpPr>
          <a:xfrm>
            <a:off x="406070" y="699727"/>
            <a:ext cx="5325155" cy="900379"/>
            <a:chOff x="372213" y="801005"/>
            <a:chExt cx="5325155" cy="900379"/>
          </a:xfrm>
        </p:grpSpPr>
        <p:sp>
          <p:nvSpPr>
            <p:cNvPr id="9" name="Rounded Rectangle 8"/>
            <p:cNvSpPr/>
            <p:nvPr/>
          </p:nvSpPr>
          <p:spPr>
            <a:xfrm>
              <a:off x="439669" y="841008"/>
              <a:ext cx="5257699" cy="860376"/>
            </a:xfrm>
            <a:prstGeom prst="roundRect">
              <a:avLst/>
            </a:prstGeom>
            <a:noFill/>
            <a:ln w="34925">
              <a:solidFill>
                <a:srgbClr val="9D7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72213" y="801005"/>
              <a:ext cx="5325155" cy="880369"/>
            </a:xfrm>
            <a:prstGeom prst="rect">
              <a:avLst/>
            </a:prstGeom>
            <a:noFill/>
          </p:spPr>
          <p:txBody>
            <a:bodyPr wrap="square" rtlCol="0">
              <a:spAutoFit/>
            </a:bodyPr>
            <a:lstStyle/>
            <a:p>
              <a:pPr lvl="0" algn="ctr">
                <a:lnSpc>
                  <a:spcPct val="150000"/>
                </a:lnSpc>
                <a:defRPr/>
              </a:pPr>
              <a:r>
                <a:rPr lang="el-GR" b="1" dirty="0">
                  <a:solidFill>
                    <a:srgbClr val="9D72B5"/>
                  </a:solidFill>
                  <a:latin typeface="Calibri" panose="020F0502020204030204" pitchFamily="34" charset="0"/>
                  <a:ea typeface="Calibri" panose="020F0502020204030204" pitchFamily="34" charset="0"/>
                  <a:cs typeface="Calibri" panose="020F0502020204030204" pitchFamily="34" charset="0"/>
                </a:rPr>
                <a:t>ΔΕΝ ΑΠΑΙΤΕΙΤΑΙ ΤΡΟΠΟΠΟΙΗΣΗ ΤΗΣ ΣΥΜΦΩΝΙΑΣ ΑΛΛΑ </a:t>
              </a:r>
              <a:r>
                <a:rPr lang="el-GR" b="1" u="sng" dirty="0">
                  <a:solidFill>
                    <a:srgbClr val="9D72B5"/>
                  </a:solidFill>
                  <a:latin typeface="Calibri" panose="020F0502020204030204" pitchFamily="34" charset="0"/>
                  <a:ea typeface="Calibri" panose="020F0502020204030204" pitchFamily="34" charset="0"/>
                  <a:cs typeface="Calibri" panose="020F0502020204030204" pitchFamily="34" charset="0"/>
                </a:rPr>
                <a:t>ΓΡΑΠΤΗ ΕΝΗΜΕΡΩΣΗ ΤΗΣ ΕΘΝΙΚΗΣ ΥΠΗΡΕΣΙΑΣ</a:t>
              </a:r>
            </a:p>
          </p:txBody>
        </p:sp>
      </p:grpSp>
      <p:sp>
        <p:nvSpPr>
          <p:cNvPr id="11" name="Rectangle 10"/>
          <p:cNvSpPr/>
          <p:nvPr/>
        </p:nvSpPr>
        <p:spPr>
          <a:xfrm>
            <a:off x="444394" y="1763742"/>
            <a:ext cx="5220163" cy="4988646"/>
          </a:xfrm>
          <a:prstGeom prst="rect">
            <a:avLst/>
          </a:prstGeom>
          <a:solidFill>
            <a:srgbClr val="9D72B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1000"/>
              </a:spcAft>
              <a:buFont typeface="Wingdings" panose="05000000000000000000" pitchFamily="2" charset="2"/>
              <a:buChar char="§"/>
            </a:pPr>
            <a:r>
              <a:rPr lang="el-GR" sz="2000" dirty="0">
                <a:solidFill>
                  <a:srgbClr val="9D72B5"/>
                </a:solidFill>
              </a:rPr>
              <a:t>Αλλαγή συντονιστή</a:t>
            </a:r>
          </a:p>
          <a:p>
            <a:pPr marL="342900" indent="-342900">
              <a:spcAft>
                <a:spcPts val="1000"/>
              </a:spcAft>
              <a:buFont typeface="Wingdings" panose="05000000000000000000" pitchFamily="2" charset="2"/>
              <a:buChar char="§"/>
            </a:pPr>
            <a:r>
              <a:rPr lang="el-GR" sz="2000" dirty="0">
                <a:solidFill>
                  <a:srgbClr val="9D72B5"/>
                </a:solidFill>
              </a:rPr>
              <a:t>Αλλαγή νόμιμου εκπροσώπου (απαιτείται επίσης ενημέρωση του </a:t>
            </a:r>
            <a:r>
              <a:rPr lang="en-US" sz="2000" dirty="0">
                <a:solidFill>
                  <a:srgbClr val="9D72B5"/>
                </a:solidFill>
              </a:rPr>
              <a:t>ORS)</a:t>
            </a:r>
            <a:endParaRPr lang="el-GR" sz="2000" dirty="0">
              <a:solidFill>
                <a:srgbClr val="9D72B5"/>
              </a:solidFill>
            </a:endParaRPr>
          </a:p>
          <a:p>
            <a:pPr marL="342900" indent="-342900">
              <a:spcAft>
                <a:spcPts val="1000"/>
              </a:spcAft>
              <a:buFont typeface="Wingdings" panose="05000000000000000000" pitchFamily="2" charset="2"/>
              <a:buChar char="§"/>
            </a:pPr>
            <a:r>
              <a:rPr lang="el-GR" sz="2000" dirty="0">
                <a:solidFill>
                  <a:srgbClr val="9D72B5"/>
                </a:solidFill>
              </a:rPr>
              <a:t>Αλλαγή στοιχείων επικοινωνίας του οργανισμού</a:t>
            </a:r>
            <a:endParaRPr lang="el-GR" sz="2000" b="1" dirty="0">
              <a:solidFill>
                <a:srgbClr val="9D72B5"/>
              </a:solidFill>
            </a:endParaRPr>
          </a:p>
          <a:p>
            <a:pPr marL="342900" indent="-342900">
              <a:spcAft>
                <a:spcPts val="1000"/>
              </a:spcAft>
              <a:buFont typeface="Wingdings" panose="05000000000000000000" pitchFamily="2" charset="2"/>
              <a:buChar char="§"/>
            </a:pPr>
            <a:r>
              <a:rPr lang="el-GR" sz="2000" dirty="0">
                <a:solidFill>
                  <a:srgbClr val="9D72B5"/>
                </a:solidFill>
              </a:rPr>
              <a:t>Αλλαγές στον αριθμό, τύπο και διάρκεια των δραστηριοτήτων εφόσον συνεχίζουν να συμβάλλουν στην επίτευξη των στόχων. </a:t>
            </a:r>
            <a:r>
              <a:rPr lang="el-GR" sz="2000" i="1" u="sng" dirty="0">
                <a:solidFill>
                  <a:srgbClr val="9D72B5"/>
                </a:solidFill>
              </a:rPr>
              <a:t>Οι τελικές επιλέξιμες υλοποιημένες δραστηριότητες θα καθορίσουν και το τελικό ποσό επιχορήγησης με ανώτατο συνολικό ποσό αυτό που αναγράφεται στη Συμφωνία</a:t>
            </a:r>
          </a:p>
          <a:p>
            <a:pPr marL="342900" indent="-342900">
              <a:spcAft>
                <a:spcPts val="1000"/>
              </a:spcAft>
              <a:buFont typeface="Wingdings" panose="05000000000000000000" pitchFamily="2" charset="2"/>
              <a:buChar char="§"/>
            </a:pPr>
            <a:r>
              <a:rPr lang="el-GR" sz="2000" dirty="0">
                <a:solidFill>
                  <a:srgbClr val="9D72B5"/>
                </a:solidFill>
              </a:rPr>
              <a:t>Μεταφορές κονδυλίων (χωρίς τροποποίηση)</a:t>
            </a:r>
          </a:p>
          <a:p>
            <a:pPr marL="342900" indent="-342900">
              <a:spcAft>
                <a:spcPts val="1000"/>
              </a:spcAft>
              <a:buFont typeface="Wingdings" panose="05000000000000000000" pitchFamily="2" charset="2"/>
              <a:buChar char="§"/>
            </a:pPr>
            <a:endParaRPr lang="el-GR" sz="2200" dirty="0">
              <a:solidFill>
                <a:srgbClr val="9D72B5"/>
              </a:solidFill>
            </a:endParaRPr>
          </a:p>
        </p:txBody>
      </p:sp>
      <p:sp>
        <p:nvSpPr>
          <p:cNvPr id="12" name="Rounded Rectangle 11"/>
          <p:cNvSpPr/>
          <p:nvPr/>
        </p:nvSpPr>
        <p:spPr>
          <a:xfrm>
            <a:off x="6441039" y="739730"/>
            <a:ext cx="5143606" cy="860376"/>
          </a:xfrm>
          <a:prstGeom prst="roundRect">
            <a:avLst/>
          </a:prstGeom>
          <a:noFill/>
          <a:ln w="19050">
            <a:solidFill>
              <a:srgbClr val="1EA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935840" y="815975"/>
            <a:ext cx="4154004" cy="707886"/>
          </a:xfrm>
          <a:prstGeom prst="rect">
            <a:avLst/>
          </a:prstGeom>
          <a:noFill/>
        </p:spPr>
        <p:txBody>
          <a:bodyPr wrap="square" rtlCol="0">
            <a:spAutoFit/>
          </a:bodyPr>
          <a:lstStyle/>
          <a:p>
            <a:pPr algn="ctr">
              <a:defRPr/>
            </a:pPr>
            <a:r>
              <a:rPr lang="el-GR" sz="2000" b="1" dirty="0">
                <a:solidFill>
                  <a:srgbClr val="1EA7AE"/>
                </a:solidFill>
                <a:latin typeface="Calibri" panose="020F0502020204030204" pitchFamily="34" charset="0"/>
                <a:ea typeface="Calibri" panose="020F0502020204030204" pitchFamily="34" charset="0"/>
                <a:cs typeface="Calibri" panose="020F0502020204030204" pitchFamily="34" charset="0"/>
              </a:rPr>
              <a:t>ΑΠΑΙΤΕΙΤΑΙ ΤΡΟΠΟΠΟΙΗΣΗ </a:t>
            </a:r>
          </a:p>
          <a:p>
            <a:pPr algn="ctr">
              <a:defRPr/>
            </a:pPr>
            <a:r>
              <a:rPr lang="el-GR" sz="2000" b="1" dirty="0">
                <a:solidFill>
                  <a:srgbClr val="1EA7AE"/>
                </a:solidFill>
                <a:latin typeface="Calibri" panose="020F0502020204030204" pitchFamily="34" charset="0"/>
                <a:ea typeface="Calibri" panose="020F0502020204030204" pitchFamily="34" charset="0"/>
                <a:cs typeface="Calibri" panose="020F0502020204030204" pitchFamily="34" charset="0"/>
              </a:rPr>
              <a:t>ΤΗΣ ΣΥΜΦΩΝΙΑΣ</a:t>
            </a:r>
          </a:p>
        </p:txBody>
      </p:sp>
      <p:sp>
        <p:nvSpPr>
          <p:cNvPr id="15" name="Rectangle 14"/>
          <p:cNvSpPr/>
          <p:nvPr/>
        </p:nvSpPr>
        <p:spPr>
          <a:xfrm>
            <a:off x="6441039" y="1676351"/>
            <a:ext cx="5143606" cy="3298466"/>
          </a:xfrm>
          <a:prstGeom prst="rect">
            <a:avLst/>
          </a:prstGeom>
          <a:solidFill>
            <a:srgbClr val="1EA7AE">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l-GR" sz="2200" dirty="0">
                <a:solidFill>
                  <a:srgbClr val="1EA7AE"/>
                </a:solidFill>
              </a:rPr>
              <a:t>Αλλαγή τραπεζικών στοιχείων</a:t>
            </a:r>
          </a:p>
          <a:p>
            <a:r>
              <a:rPr lang="el-GR" sz="2200" dirty="0">
                <a:solidFill>
                  <a:srgbClr val="1EA7AE"/>
                </a:solidFill>
              </a:rPr>
              <a:t>      (απαιτείται επίσης ενημέρωση του </a:t>
            </a:r>
            <a:r>
              <a:rPr lang="en-US" sz="2200" dirty="0">
                <a:solidFill>
                  <a:srgbClr val="1EA7AE"/>
                </a:solidFill>
              </a:rPr>
              <a:t>ORS)</a:t>
            </a:r>
          </a:p>
          <a:p>
            <a:pPr marL="342900" indent="-342900">
              <a:buFont typeface="Wingdings" panose="05000000000000000000" pitchFamily="2" charset="2"/>
              <a:buChar char="§"/>
            </a:pPr>
            <a:endParaRPr lang="en-US" sz="2200" dirty="0">
              <a:solidFill>
                <a:srgbClr val="1EA7AE"/>
              </a:solidFill>
            </a:endParaRPr>
          </a:p>
          <a:p>
            <a:pPr marL="342900" indent="-342900">
              <a:buFont typeface="Wingdings" panose="05000000000000000000" pitchFamily="2" charset="2"/>
              <a:buChar char="§"/>
            </a:pPr>
            <a:r>
              <a:rPr lang="el-GR" sz="2200" dirty="0">
                <a:solidFill>
                  <a:srgbClr val="1EA7AE"/>
                </a:solidFill>
              </a:rPr>
              <a:t>Μετακινήσεις κονδυλίων με τροποποίηση (συμβουλεύεστε πάντοτε τη Συμφωνία Επιχορήγησης)</a:t>
            </a:r>
          </a:p>
          <a:p>
            <a:endParaRPr lang="el-GR" sz="2200" dirty="0">
              <a:solidFill>
                <a:srgbClr val="1EA7AE"/>
              </a:solidFill>
            </a:endParaRPr>
          </a:p>
          <a:p>
            <a:pPr marL="342900" indent="-342900">
              <a:buFont typeface="Wingdings" panose="05000000000000000000" pitchFamily="2" charset="2"/>
              <a:buChar char="§"/>
            </a:pPr>
            <a:r>
              <a:rPr lang="el-GR" sz="2200" dirty="0">
                <a:solidFill>
                  <a:srgbClr val="1EA7AE"/>
                </a:solidFill>
              </a:rPr>
              <a:t>Αλλαγή στη διάρκεια του σχεδίου με μέγιστη συνολική διάρκεια τους 18 μήνες</a:t>
            </a:r>
            <a:endParaRPr lang="en-US" sz="2200" dirty="0">
              <a:solidFill>
                <a:srgbClr val="1EA7AE"/>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Tree>
    <p:extLst>
      <p:ext uri="{BB962C8B-B14F-4D97-AF65-F5344CB8AC3E}">
        <p14:creationId xmlns:p14="http://schemas.microsoft.com/office/powerpoint/2010/main" val="38730722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8936" y="3085565"/>
            <a:ext cx="4825637" cy="713272"/>
          </a:xfrm>
          <a:prstGeom prst="rect">
            <a:avLst/>
          </a:prstGeom>
          <a:noFill/>
        </p:spPr>
        <p:txBody>
          <a:bodyPr wrap="square" rtlCol="0">
            <a:spAutoFit/>
          </a:bodyPr>
          <a:lstStyle/>
          <a:p>
            <a:pPr>
              <a:lnSpc>
                <a:spcPct val="150000"/>
              </a:lnSpc>
            </a:pPr>
            <a:r>
              <a:rPr lang="el-GR" sz="3000" b="1" dirty="0">
                <a:solidFill>
                  <a:schemeClr val="bg1"/>
                </a:solidFill>
              </a:rPr>
              <a:t>10. ΕΛΕΓΧΟΙ</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15252696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4" name="Rectangle 13"/>
          <p:cNvSpPr/>
          <p:nvPr/>
        </p:nvSpPr>
        <p:spPr>
          <a:xfrm>
            <a:off x="202067" y="750518"/>
            <a:ext cx="11419115" cy="5150128"/>
          </a:xfrm>
          <a:prstGeom prst="rect">
            <a:avLst/>
          </a:prstGeom>
        </p:spPr>
        <p:txBody>
          <a:bodyPr wrap="square">
            <a:spAutoFit/>
          </a:bodyPr>
          <a:lstStyle/>
          <a:p>
            <a:pPr marR="64135" algn="ctr">
              <a:lnSpc>
                <a:spcPct val="150000"/>
              </a:lnSpc>
              <a:spcBef>
                <a:spcPts val="495"/>
              </a:spcBef>
              <a:spcAft>
                <a:spcPts val="1000"/>
              </a:spcAft>
            </a:pPr>
            <a:r>
              <a:rPr lang="el-GR" sz="22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ΕΙΔΗ ΕΛΕΓΧΩΝ </a:t>
            </a:r>
          </a:p>
          <a:p>
            <a:pPr marL="324000" indent="-342900" algn="just">
              <a:buFont typeface="Wingdings" panose="05000000000000000000" pitchFamily="2" charset="2"/>
              <a:buChar char="q"/>
            </a:pP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On-the-spot check during</a:t>
            </a: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&amp; after the project implementation: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Διενεργείται κατά τη διάρκεια της υλοποίησης του έργου ή/ και μετά το τέλος του, ώστε η </a:t>
            </a:r>
            <a:r>
              <a:rPr lang="en-GB"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EY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να </a:t>
            </a: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επαληθεύει άμεσα την πραγματοποίηση και την </a:t>
            </a:r>
            <a:r>
              <a:rPr lang="el-GR"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επιλεξιμότητα</a:t>
            </a: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όλων των δραστηριοτήτων</a:t>
            </a:r>
            <a:endPar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24000" indent="-342900" algn="just">
              <a:buFont typeface="Wingdings" panose="05000000000000000000" pitchFamily="2" charset="2"/>
              <a:buChar char="q"/>
            </a:pP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Final report check</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Έλεγχος τελικής έκθεσης</a:t>
            </a:r>
          </a:p>
          <a:p>
            <a:pPr marL="324000" marR="0" lvl="0" indent="-342900" algn="just" defTabSz="914400" rtl="0" eaLnBrk="1" fontAlgn="auto" latinLnBrk="0" hangingPunct="1">
              <a:buClrTx/>
              <a:buSzTx/>
              <a:buFont typeface="Wingdings" panose="05000000000000000000" pitchFamily="2" charset="2"/>
              <a:buChar char="q"/>
              <a:tabLst/>
              <a:defRPr/>
            </a:pPr>
            <a:r>
              <a:rPr kumimoji="0" lang="en-US" sz="2000" b="1"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System Check: </a:t>
            </a:r>
            <a:r>
              <a:rPr kumimoji="0" lang="el-GR" sz="2000" b="0"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Έλεγχος για διαπίστωση συμμόρφωσης του δικαιούχου σχετικά με τις δεσμεύσεις και τα πρότυπα εφαρμογής του προγράμματος </a:t>
            </a:r>
            <a:r>
              <a:rPr kumimoji="0" lang="en-US" sz="2000" b="0"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Erasmus+. </a:t>
            </a:r>
            <a:r>
              <a:rPr kumimoji="0" lang="el-GR" sz="2000" b="0"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Ελέγχονται περισσότερα από ένα Σχέδια του δικαιούχου, κάποια ανοικτά και κάποια κλειστά.</a:t>
            </a:r>
            <a:endPar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24000" indent="-342900" algn="just">
              <a:buFont typeface="Wingdings" panose="05000000000000000000" pitchFamily="2" charset="2"/>
              <a:buChar char="q"/>
            </a:pP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Desk check:</a:t>
            </a: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Έλεγχος υποστηρικτικών αρχείων που διεξάγεται κατά το στάδιο της τελικής έκθεσης ή μετά από την υποβολή της. Ο δικαιούχος πρέπει να υποβάλει δικαιολογητικά για τις κατηγορίες του προϋπολογισμού</a:t>
            </a:r>
            <a:r>
              <a:rPr lang="en-GB"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που θα ζητηθούν από το ΙΔΕΠ</a:t>
            </a:r>
          </a:p>
          <a:p>
            <a:pPr marL="324000" indent="-342900" algn="just">
              <a:buFont typeface="Wingdings" panose="05000000000000000000" pitchFamily="2" charset="2"/>
              <a:buChar char="q"/>
            </a:pP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Monitoring visits: </a:t>
            </a:r>
            <a:r>
              <a:rPr lang="el-GR" sz="2000" i="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(Δεν αποτελεί έλεγχο). </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H EY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μπορεί να διενεργεί επισκέψεις παρακολούθησης (φυσικές ή διαδικτυακές), οι οποίες έχουν στόχο κυρίως την υποστήριξη και παροχή συμβουλών στους δικαιούχους</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endParaRPr lang="el-GR" dirty="0">
              <a:solidFill>
                <a:schemeClr val="tx1">
                  <a:lumMod val="75000"/>
                  <a:lumOff val="25000"/>
                </a:schemeClr>
              </a:solidFill>
              <a:latin typeface="Century Gothic" panose="020B0502020202020204" pitchFamily="34" charset="0"/>
            </a:endParaRPr>
          </a:p>
          <a:p>
            <a:pPr algn="just"/>
            <a:endParaRPr lang="el-GR" dirty="0">
              <a:solidFill>
                <a:schemeClr val="tx1">
                  <a:lumMod val="75000"/>
                  <a:lumOff val="25000"/>
                </a:schemeClr>
              </a:solidFill>
              <a:latin typeface="Century Gothic" panose="020B0502020202020204" pitchFamily="34" charset="0"/>
            </a:endParaRPr>
          </a:p>
        </p:txBody>
      </p:sp>
      <p:sp>
        <p:nvSpPr>
          <p:cNvPr id="27" name="TextBox 26"/>
          <p:cNvSpPr txBox="1"/>
          <p:nvPr/>
        </p:nvSpPr>
        <p:spPr>
          <a:xfrm>
            <a:off x="444393" y="14767"/>
            <a:ext cx="577491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ΕΛΕΓΧΟΙ ΑΠΌ ΤΗΝ ΕΘΝΙΚΗ ΥΠΗΡΕΣΙΑ (1)</a:t>
            </a:r>
            <a:endParaRPr lang="en-GB"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a:extLst>
              <a:ext uri="{FF2B5EF4-FFF2-40B4-BE49-F238E27FC236}">
                <a16:creationId xmlns:a16="http://schemas.microsoft.com/office/drawing/2014/main" id="{D378D5EA-C1F2-7790-C2A4-C78B18CE7265}"/>
              </a:ext>
            </a:extLst>
          </p:cNvPr>
          <p:cNvSpPr txBox="1"/>
          <p:nvPr/>
        </p:nvSpPr>
        <p:spPr>
          <a:xfrm>
            <a:off x="85392" y="5500800"/>
            <a:ext cx="12021216" cy="646331"/>
          </a:xfrm>
          <a:prstGeom prst="rect">
            <a:avLst/>
          </a:prstGeom>
          <a:solidFill>
            <a:srgbClr val="4472C4">
              <a:alpha val="20000"/>
            </a:srgbClr>
          </a:solidFill>
        </p:spPr>
        <p:txBody>
          <a:bodyPr wrap="square" rtlCol="0">
            <a:spAutoFit/>
          </a:bodyPr>
          <a:lstStyle/>
          <a:p>
            <a:r>
              <a:rPr lang="el-GR" b="1" i="1" dirty="0"/>
              <a:t>Σημείωση</a:t>
            </a:r>
            <a:r>
              <a:rPr lang="el-GR" i="1" dirty="0"/>
              <a:t>: Ο μόνος έλεγχος που γίνεται σε όλα τα σχέδια είναι το </a:t>
            </a:r>
            <a:r>
              <a:rPr lang="en-US" i="1" dirty="0"/>
              <a:t>Final Report Check</a:t>
            </a:r>
            <a:r>
              <a:rPr lang="el-GR" i="1" dirty="0"/>
              <a:t>. Οι υπόλοιποι έλεγχοι ενδέχεται να μην γίνουν στον οργανισμό σας. </a:t>
            </a:r>
            <a:endParaRPr lang="en-GB" i="1" dirty="0"/>
          </a:p>
        </p:txBody>
      </p:sp>
    </p:spTree>
    <p:extLst>
      <p:ext uri="{BB962C8B-B14F-4D97-AF65-F5344CB8AC3E}">
        <p14:creationId xmlns:p14="http://schemas.microsoft.com/office/powerpoint/2010/main" val="21830582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4" name="Rectangle 13"/>
          <p:cNvSpPr/>
          <p:nvPr/>
        </p:nvSpPr>
        <p:spPr>
          <a:xfrm>
            <a:off x="1034324" y="832982"/>
            <a:ext cx="10505440" cy="4147289"/>
          </a:xfrm>
          <a:prstGeom prst="rect">
            <a:avLst/>
          </a:prstGeom>
        </p:spPr>
        <p:txBody>
          <a:bodyPr wrap="square">
            <a:spAutoFit/>
          </a:bodyPr>
          <a:lstStyle/>
          <a:p>
            <a:pPr marR="64135" algn="just">
              <a:lnSpc>
                <a:spcPct val="150000"/>
              </a:lnSpc>
              <a:spcBef>
                <a:spcPts val="495"/>
              </a:spcBef>
            </a:pP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Σε περιπτώσεις όπου εξακριβωθεί ότι οι οργανισμοί δε σέβονται </a:t>
            </a:r>
            <a:r>
              <a:rPr lang="el-GR"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τους κανονισμούς του Προγράμματος</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ή τα </a:t>
            </a:r>
            <a:r>
              <a:rPr lang="el-GR"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πρότυπα ποιότητας </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ή σε περιπτώσεις μη συμμόρφωσης με τις </a:t>
            </a:r>
            <a:r>
              <a:rPr lang="el-GR"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οδηγίες της Εθνικής Υπηρεσίας</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ενδέχεται να ισχύσουν τα ακόλουθα</a:t>
            </a:r>
            <a:r>
              <a:rPr lang="en-US"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p>
          <a:p>
            <a:pPr marL="297816" marR="5715" indent="-285750" algn="just">
              <a:lnSpc>
                <a:spcPct val="150000"/>
              </a:lnSpc>
              <a:spcBef>
                <a:spcPts val="990"/>
              </a:spcBef>
              <a:buFont typeface="Arial" panose="020B0604020202020204" pitchFamily="34" charset="0"/>
              <a:buChar char="•"/>
              <a:tabLst>
                <a:tab pos="240029" algn="l"/>
              </a:tabLst>
            </a:pP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Περιορισμός στο επίπεδο χρηματοδότησης</a:t>
            </a:r>
          </a:p>
          <a:p>
            <a:pPr marL="297816" marR="5715" indent="-285750" algn="just">
              <a:lnSpc>
                <a:spcPct val="150000"/>
              </a:lnSpc>
              <a:spcBef>
                <a:spcPts val="990"/>
              </a:spcBef>
              <a:buFont typeface="Arial" panose="020B0604020202020204" pitchFamily="34" charset="0"/>
              <a:buChar char="•"/>
              <a:tabLst>
                <a:tab pos="240029" algn="l"/>
              </a:tabLst>
            </a:pP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Οι οργανισμοί μπορεί να τεθούν υπό επιτήρηση εάν εντοπιστεί  κίνδυνος ανεπαρκούς υλοποίησης </a:t>
            </a:r>
          </a:p>
          <a:p>
            <a:pPr marL="297816" marR="5715" indent="-285750" algn="just">
              <a:lnSpc>
                <a:spcPct val="150000"/>
              </a:lnSpc>
              <a:spcBef>
                <a:spcPts val="990"/>
              </a:spcBef>
              <a:buFont typeface="Arial" panose="020B0604020202020204" pitchFamily="34" charset="0"/>
              <a:buChar char="•"/>
              <a:tabLst>
                <a:tab pos="240029" algn="l"/>
              </a:tabLst>
            </a:pP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Τερματισμός σχεδίου</a:t>
            </a:r>
            <a:endParaRPr lang="en-US"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p:cNvSpPr txBox="1"/>
          <p:nvPr/>
        </p:nvSpPr>
        <p:spPr>
          <a:xfrm>
            <a:off x="444393" y="14767"/>
            <a:ext cx="577491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ΕΛΕΓΧΟΙ ΑΠΟ ΤΗΝ ΕΘΝΙΚΗ ΥΠΗΡΕΣΙΑ (2)</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Tree>
    <p:extLst>
      <p:ext uri="{BB962C8B-B14F-4D97-AF65-F5344CB8AC3E}">
        <p14:creationId xmlns:p14="http://schemas.microsoft.com/office/powerpoint/2010/main" val="32733473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TextBox 10"/>
          <p:cNvSpPr txBox="1"/>
          <p:nvPr/>
        </p:nvSpPr>
        <p:spPr>
          <a:xfrm>
            <a:off x="444393" y="14767"/>
            <a:ext cx="353013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ΧΡΗΣΙΜΟΙ ΣΥΝΔΕΣΜΟΙ </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13" name="Rectangle 12"/>
          <p:cNvSpPr/>
          <p:nvPr/>
        </p:nvSpPr>
        <p:spPr>
          <a:xfrm>
            <a:off x="679604" y="693114"/>
            <a:ext cx="10541544" cy="4401205"/>
          </a:xfrm>
          <a:prstGeom prst="rect">
            <a:avLst/>
          </a:prstGeom>
        </p:spPr>
        <p:txBody>
          <a:bodyPr wrap="square">
            <a:spAutoFit/>
          </a:bodyPr>
          <a:lstStyle/>
          <a:p>
            <a:endParaRPr lang="el-GR" sz="1400" dirty="0">
              <a:hlinkClick r:id="rId4"/>
            </a:endParaRPr>
          </a:p>
          <a:p>
            <a:endParaRPr lang="el-GR" sz="1400" dirty="0">
              <a:hlinkClick r:id="rId4"/>
            </a:endParaRPr>
          </a:p>
          <a:p>
            <a:r>
              <a:rPr lang="el-GR" sz="1400" dirty="0">
                <a:hlinkClick r:id="rId4"/>
              </a:rPr>
              <a:t>Οδηγός Προγράμματος 2025</a:t>
            </a:r>
            <a:endParaRPr lang="el-GR" sz="1400" dirty="0">
              <a:hlinkClick r:id="rId5"/>
            </a:endParaRPr>
          </a:p>
          <a:p>
            <a:r>
              <a:rPr lang="el-GR" sz="1400" dirty="0">
                <a:hlinkClick r:id="rId6"/>
              </a:rPr>
              <a:t>Διαχείριση Εγκεκριμένων Σχεδίων </a:t>
            </a:r>
            <a:endParaRPr lang="en-GB" sz="1400" dirty="0"/>
          </a:p>
          <a:p>
            <a:r>
              <a:rPr lang="en-US" sz="1400" dirty="0">
                <a:hlinkClick r:id="rId7"/>
              </a:rPr>
              <a:t>Erasmus Quality Standards</a:t>
            </a:r>
            <a:endParaRPr lang="en-US" sz="1400" dirty="0"/>
          </a:p>
          <a:p>
            <a:r>
              <a:rPr lang="el-GR" sz="1400" dirty="0">
                <a:hlinkClick r:id="rId8"/>
              </a:rPr>
              <a:t>Πρότυπα Ποιότητας για σεμινάρια κάτω από τη ΒΔ1</a:t>
            </a:r>
            <a:endParaRPr lang="el-GR" sz="1400" dirty="0"/>
          </a:p>
          <a:p>
            <a:r>
              <a:rPr lang="el-GR" sz="1400" dirty="0">
                <a:hlinkClick r:id="rId9"/>
              </a:rPr>
              <a:t>Εργαλεία Ε</a:t>
            </a:r>
            <a:r>
              <a:rPr lang="en-US" sz="1400" dirty="0" err="1">
                <a:hlinkClick r:id="rId9"/>
              </a:rPr>
              <a:t>rasmus</a:t>
            </a:r>
            <a:r>
              <a:rPr lang="en-US" sz="1400" dirty="0">
                <a:hlinkClick r:id="rId9"/>
              </a:rPr>
              <a:t> – I</a:t>
            </a:r>
            <a:r>
              <a:rPr lang="el-GR" sz="1400" dirty="0" err="1">
                <a:hlinkClick r:id="rId9"/>
              </a:rPr>
              <a:t>στοσελίδα</a:t>
            </a:r>
            <a:r>
              <a:rPr lang="el-GR" sz="1400" dirty="0">
                <a:hlinkClick r:id="rId9"/>
              </a:rPr>
              <a:t> ΙΔΕΠ</a:t>
            </a:r>
            <a:endParaRPr lang="en-US" sz="1400" dirty="0"/>
          </a:p>
          <a:p>
            <a:r>
              <a:rPr lang="el-GR" sz="1400" dirty="0">
                <a:hlinkClick r:id="rId10"/>
              </a:rPr>
              <a:t>Εργαλείο υπολογισμού απόστασης </a:t>
            </a:r>
            <a:r>
              <a:rPr lang="en-US" sz="1400" dirty="0">
                <a:hlinkClick r:id="rId10"/>
              </a:rPr>
              <a:t>Erasmus+ </a:t>
            </a:r>
            <a:r>
              <a:rPr lang="en-US" sz="1400" dirty="0"/>
              <a:t> (Distance Calculator)</a:t>
            </a:r>
          </a:p>
          <a:p>
            <a:r>
              <a:rPr lang="el-GR" sz="1400" b="0" i="0" u="none" strike="noStrike" dirty="0">
                <a:solidFill>
                  <a:srgbClr val="FFFFFF"/>
                </a:solidFill>
                <a:effectLst/>
                <a:hlinkClick r:id="rId11"/>
              </a:rPr>
              <a:t>Στρατηγική του ΙΔΕΠ Διά Βίου Μάθησης για την ένταξη και την πολυμορφία στο πλαίσιο του Erasmus+</a:t>
            </a:r>
            <a:endParaRPr lang="el-GR" sz="1400" dirty="0">
              <a:highlight>
                <a:srgbClr val="FFFF00"/>
              </a:highlight>
            </a:endParaRPr>
          </a:p>
          <a:p>
            <a:r>
              <a:rPr lang="el-GR" sz="1400" dirty="0">
                <a:hlinkClick r:id="rId12"/>
              </a:rPr>
              <a:t>Οδηγός για συνεργασίες με υποστηρικτικούς οργανισμούς (</a:t>
            </a:r>
            <a:r>
              <a:rPr lang="en-US" sz="1400" dirty="0">
                <a:hlinkClick r:id="rId12"/>
              </a:rPr>
              <a:t>supporting </a:t>
            </a:r>
            <a:r>
              <a:rPr lang="en-US" sz="1400" dirty="0" err="1">
                <a:hlinkClick r:id="rId12"/>
              </a:rPr>
              <a:t>organisations</a:t>
            </a:r>
            <a:r>
              <a:rPr lang="en-US" sz="1400" dirty="0">
                <a:hlinkClick r:id="rId12"/>
              </a:rPr>
              <a:t>) </a:t>
            </a:r>
            <a:endParaRPr lang="el-GR" sz="1400" dirty="0"/>
          </a:p>
          <a:p>
            <a:r>
              <a:rPr lang="en-US" sz="1400" dirty="0">
                <a:hlinkClick r:id="rId13"/>
              </a:rPr>
              <a:t>EPALE</a:t>
            </a:r>
            <a:r>
              <a:rPr lang="en-US" sz="1400" dirty="0"/>
              <a:t> </a:t>
            </a:r>
            <a:r>
              <a:rPr lang="el-GR" sz="1400" dirty="0"/>
              <a:t> (Ηλεκτρονική Πλατφόρμα για την Εκπαίδευση Ενηλίκων στην Ευρώπη) </a:t>
            </a:r>
          </a:p>
          <a:p>
            <a:r>
              <a:rPr lang="en-US" sz="1400" baseline="0" dirty="0">
                <a:hlinkClick r:id="rId14"/>
              </a:rPr>
              <a:t>European School platform </a:t>
            </a:r>
            <a:endParaRPr lang="en-US" sz="2000" dirty="0"/>
          </a:p>
          <a:p>
            <a:r>
              <a:rPr lang="en-GB" sz="1400" dirty="0">
                <a:hlinkClick r:id="rId15"/>
              </a:rPr>
              <a:t>Erasmus+ Project Results Platform</a:t>
            </a:r>
            <a:endParaRPr lang="el-GR" sz="1400" dirty="0">
              <a:hlinkClick r:id="rId15"/>
            </a:endParaRPr>
          </a:p>
          <a:p>
            <a:r>
              <a:rPr lang="en-US" sz="1400" dirty="0">
                <a:hlinkClick r:id="rId16"/>
              </a:rPr>
              <a:t>EU Academy </a:t>
            </a:r>
            <a:r>
              <a:rPr lang="en-US" sz="1400" dirty="0"/>
              <a:t>(</a:t>
            </a:r>
            <a:r>
              <a:rPr lang="el-GR" sz="1400" dirty="0"/>
              <a:t>Πρόσβαση στο εργαλείο </a:t>
            </a:r>
            <a:r>
              <a:rPr lang="en-US" sz="1400" dirty="0"/>
              <a:t>Online Linguistic Support) </a:t>
            </a:r>
            <a:endParaRPr lang="el-GR" sz="1400" dirty="0"/>
          </a:p>
          <a:p>
            <a:r>
              <a:rPr lang="el-GR" sz="1400" dirty="0">
                <a:hlinkClick r:id="rId17"/>
              </a:rPr>
              <a:t>Οδηγός για επικοινωνία και διάχυση Ε+ </a:t>
            </a:r>
            <a:endParaRPr lang="el-GR" sz="1400" dirty="0"/>
          </a:p>
          <a:p>
            <a:r>
              <a:rPr lang="en-US" sz="1400" dirty="0">
                <a:hlinkClick r:id="rId18"/>
              </a:rPr>
              <a:t>IMPACTTOOL</a:t>
            </a:r>
            <a:r>
              <a:rPr lang="en-US" sz="1400" dirty="0"/>
              <a:t> (</a:t>
            </a:r>
            <a:r>
              <a:rPr lang="el-GR" sz="1400" dirty="0"/>
              <a:t>Εργαλείο για μέτρηση αντικτύπου των δραστηριοτήτων / σχεδίων</a:t>
            </a:r>
            <a:r>
              <a:rPr lang="en-US" sz="1400" dirty="0"/>
              <a:t>)</a:t>
            </a:r>
          </a:p>
          <a:p>
            <a:r>
              <a:rPr lang="en-US" sz="1400" dirty="0">
                <a:hlinkClick r:id="rId19"/>
              </a:rPr>
              <a:t>Beneficiary Module </a:t>
            </a:r>
            <a:endParaRPr lang="en-US" sz="1400" dirty="0"/>
          </a:p>
          <a:p>
            <a:r>
              <a:rPr lang="en-US" sz="1400" dirty="0">
                <a:hlinkClick r:id="rId20"/>
              </a:rPr>
              <a:t>Organisation Registration System (ORS)</a:t>
            </a:r>
            <a:endParaRPr lang="en-US" sz="1400" dirty="0"/>
          </a:p>
          <a:p>
            <a:r>
              <a:rPr lang="en-US" sz="1400" dirty="0">
                <a:hlinkClick r:id="rId21"/>
              </a:rPr>
              <a:t>OID</a:t>
            </a:r>
            <a:endParaRPr lang="en-US" sz="1400" dirty="0"/>
          </a:p>
          <a:p>
            <a:r>
              <a:rPr lang="en-US" sz="1400" dirty="0">
                <a:hlinkClick r:id="rId22"/>
              </a:rPr>
              <a:t>EU LOGIN ACCOUNT</a:t>
            </a:r>
            <a:endParaRPr lang="en-US" sz="1400" dirty="0"/>
          </a:p>
        </p:txBody>
      </p:sp>
      <p:sp>
        <p:nvSpPr>
          <p:cNvPr id="6" name="Rectangle 5">
            <a:extLst>
              <a:ext uri="{FF2B5EF4-FFF2-40B4-BE49-F238E27FC236}">
                <a16:creationId xmlns:a16="http://schemas.microsoft.com/office/drawing/2014/main" id="{19496695-8825-F6CA-900A-C09E49262302}"/>
              </a:ext>
            </a:extLst>
          </p:cNvPr>
          <p:cNvSpPr/>
          <p:nvPr/>
        </p:nvSpPr>
        <p:spPr>
          <a:xfrm>
            <a:off x="679604" y="944265"/>
            <a:ext cx="10541544" cy="4462760"/>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Tree>
    <p:extLst>
      <p:ext uri="{BB962C8B-B14F-4D97-AF65-F5344CB8AC3E}">
        <p14:creationId xmlns:p14="http://schemas.microsoft.com/office/powerpoint/2010/main" val="17720630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TextBox 10"/>
          <p:cNvSpPr txBox="1"/>
          <p:nvPr/>
        </p:nvSpPr>
        <p:spPr>
          <a:xfrm>
            <a:off x="444393" y="14767"/>
            <a:ext cx="6286208"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ΒΡΑΒΕΙΟ </a:t>
            </a:r>
            <a:r>
              <a:rPr lang="en-US" dirty="0"/>
              <a:t>EUROPEAN LANGUAGE LABEL (ELL)</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p:cNvSpPr txBox="1"/>
          <p:nvPr/>
        </p:nvSpPr>
        <p:spPr>
          <a:xfrm>
            <a:off x="1364373" y="881662"/>
            <a:ext cx="9884857" cy="1891287"/>
          </a:xfrm>
          <a:prstGeom prst="rect">
            <a:avLst/>
          </a:prstGeom>
          <a:noFill/>
        </p:spPr>
        <p:txBody>
          <a:bodyPr wrap="square" rtlCol="0">
            <a:spAutoFit/>
          </a:bodyPr>
          <a:lstStyle/>
          <a:p>
            <a:pPr>
              <a:lnSpc>
                <a:spcPct val="150000"/>
              </a:lnSpc>
            </a:pPr>
            <a:r>
              <a:rPr lang="en-US" sz="2000" dirty="0"/>
              <a:t>B</a:t>
            </a:r>
            <a:r>
              <a:rPr lang="el-GR" sz="2000" dirty="0" err="1"/>
              <a:t>ραβείο</a:t>
            </a:r>
            <a:r>
              <a:rPr lang="el-GR" sz="2000" dirty="0"/>
              <a:t> που ενθαρρύνει την ανάπτυξη νέων τεχνικών και πρωτοβουλιών στον τομέα της εκμάθησης και της διδασκαλίας γλωσσών, καθώς και την ενίσχυση της διαπολιτισμικής ευαισθητοποίησης σε ολόκληρη την Ευρώπη. Απονέμεται </a:t>
            </a:r>
            <a:r>
              <a:rPr lang="el-GR" sz="2000" b="1" dirty="0"/>
              <a:t>στα πιο καινοτόμα Σχέδια </a:t>
            </a:r>
            <a:r>
              <a:rPr lang="el-GR" sz="2000" b="1" dirty="0" err="1"/>
              <a:t>Erasmus</a:t>
            </a:r>
            <a:r>
              <a:rPr lang="el-GR" sz="2000" b="1" dirty="0"/>
              <a:t>+ που έχουν ως πεδίο ενδιαφέροντος την εκμάθηση γλωσσών</a:t>
            </a:r>
            <a:r>
              <a:rPr lang="el-GR" sz="2000" dirty="0"/>
              <a:t>.</a:t>
            </a:r>
            <a:endParaRPr lang="en-US" sz="2000" dirty="0"/>
          </a:p>
        </p:txBody>
      </p:sp>
      <p:sp>
        <p:nvSpPr>
          <p:cNvPr id="5" name="TextBox 4"/>
          <p:cNvSpPr txBox="1"/>
          <p:nvPr/>
        </p:nvSpPr>
        <p:spPr>
          <a:xfrm>
            <a:off x="1500615" y="3171370"/>
            <a:ext cx="9255453" cy="1323439"/>
          </a:xfrm>
          <a:prstGeom prst="rect">
            <a:avLst/>
          </a:prstGeom>
          <a:solidFill>
            <a:srgbClr val="93436B">
              <a:alpha val="20000"/>
            </a:srgbClr>
          </a:solidFill>
        </p:spPr>
        <p:txBody>
          <a:bodyPr wrap="square" rtlCol="0">
            <a:spAutoFit/>
          </a:bodyPr>
          <a:lstStyle/>
          <a:p>
            <a:endParaRPr lang="en-GB" sz="2000" dirty="0"/>
          </a:p>
          <a:p>
            <a:r>
              <a:rPr lang="el-GR" sz="2000" dirty="0"/>
              <a:t>Σε περίπτωση που σας ενδιαφέρει να  αξιολογηθεί το σχέδιο σας για το Βραβείο </a:t>
            </a:r>
            <a:r>
              <a:rPr lang="en-US" sz="2000" dirty="0"/>
              <a:t>ELL</a:t>
            </a:r>
            <a:r>
              <a:rPr lang="el-GR" sz="2000" dirty="0"/>
              <a:t>, θα πρέπει να δηλώσετε το ενδιαφέρον σας κατά την υποβολή της τελικής σας έκθεσης. </a:t>
            </a:r>
            <a:endParaRPr lang="en-GB" sz="2000" dirty="0"/>
          </a:p>
          <a:p>
            <a:endParaRPr lang="en-GB" sz="2000" dirty="0"/>
          </a:p>
        </p:txBody>
      </p:sp>
      <p:sp>
        <p:nvSpPr>
          <p:cNvPr id="6" name="TextBox 5"/>
          <p:cNvSpPr txBox="1"/>
          <p:nvPr/>
        </p:nvSpPr>
        <p:spPr>
          <a:xfrm>
            <a:off x="2339199" y="4893230"/>
            <a:ext cx="7012497" cy="400110"/>
          </a:xfrm>
          <a:prstGeom prst="rect">
            <a:avLst/>
          </a:prstGeom>
          <a:noFill/>
        </p:spPr>
        <p:txBody>
          <a:bodyPr wrap="none" rtlCol="0">
            <a:spAutoFit/>
          </a:bodyPr>
          <a:lstStyle/>
          <a:p>
            <a:r>
              <a:rPr lang="el-GR" sz="2000" i="1" dirty="0"/>
              <a:t>Για περισσότερες πληροφορίες επισκεφθείτε </a:t>
            </a:r>
            <a:r>
              <a:rPr lang="el-GR" sz="2000" i="1" dirty="0">
                <a:hlinkClick r:id="rId4"/>
              </a:rPr>
              <a:t>την ιστοσελίδα μας </a:t>
            </a:r>
            <a:endParaRPr lang="en-GB" sz="2000" i="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8572" y="5691761"/>
            <a:ext cx="3333750" cy="838200"/>
          </a:xfrm>
          <a:prstGeom prst="rect">
            <a:avLst/>
          </a:prstGeom>
        </p:spPr>
      </p:pic>
    </p:spTree>
    <p:extLst>
      <p:ext uri="{BB962C8B-B14F-4D97-AF65-F5344CB8AC3E}">
        <p14:creationId xmlns:p14="http://schemas.microsoft.com/office/powerpoint/2010/main" val="23096223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13" name="Rectangle 12"/>
          <p:cNvSpPr/>
          <p:nvPr/>
        </p:nvSpPr>
        <p:spPr>
          <a:xfrm>
            <a:off x="5241030" y="766973"/>
            <a:ext cx="6176874" cy="1742578"/>
          </a:xfrm>
          <a:prstGeom prst="rect">
            <a:avLst/>
          </a:prstGeom>
        </p:spPr>
        <p:txBody>
          <a:bodyPr vert="horz" lIns="91440" tIns="45720" rIns="91440" bIns="45720" rtlCol="0" anchor="t">
            <a:normAutofit fontScale="70000" lnSpcReduction="2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l-GR" sz="2000" b="1"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Μαρία Χριστοφίδου</a:t>
            </a:r>
            <a:endPar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Λειτουργός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Προγρ</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αμμάτων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Βα</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σικής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Δράσης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1</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Σχολική Εκπαίδευση (ΚΑ122)</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Τηλέφωνο</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(+357) –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22448831</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email: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hlinkClick r:id="rId4"/>
              </a:rPr>
              <a:t>mchristofidou@idep.org.cy</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p:txBody>
      </p:sp>
      <p:sp>
        <p:nvSpPr>
          <p:cNvPr id="15" name="TextBox 14"/>
          <p:cNvSpPr txBox="1"/>
          <p:nvPr/>
        </p:nvSpPr>
        <p:spPr>
          <a:xfrm>
            <a:off x="444393" y="14767"/>
            <a:ext cx="358207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ΣΤΟΙΧΕΙΑ ΕΠΙΚΟΙΝΩΝΙΑΣ</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185F036-0E19-9F72-EEF8-25438E4790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2501" y="2108622"/>
            <a:ext cx="2650034" cy="2270278"/>
          </a:xfrm>
          <a:prstGeom prst="rect">
            <a:avLst/>
          </a:prstGeom>
        </p:spPr>
      </p:pic>
      <p:sp>
        <p:nvSpPr>
          <p:cNvPr id="4" name="Rectangle: Rounded Corners 3">
            <a:extLst>
              <a:ext uri="{FF2B5EF4-FFF2-40B4-BE49-F238E27FC236}">
                <a16:creationId xmlns:a16="http://schemas.microsoft.com/office/drawing/2014/main" id="{BF7482A3-A5FC-D696-1F18-ED42CBA1B403}"/>
              </a:ext>
            </a:extLst>
          </p:cNvPr>
          <p:cNvSpPr/>
          <p:nvPr/>
        </p:nvSpPr>
        <p:spPr>
          <a:xfrm>
            <a:off x="5044273" y="628832"/>
            <a:ext cx="6176875" cy="1742579"/>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4C976DBB-EF22-C27A-498E-79D0F053D212}"/>
              </a:ext>
            </a:extLst>
          </p:cNvPr>
          <p:cNvSpPr/>
          <p:nvPr/>
        </p:nvSpPr>
        <p:spPr>
          <a:xfrm>
            <a:off x="5044272" y="2460411"/>
            <a:ext cx="6099349" cy="1828268"/>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64E5EBC-F14C-E83B-EE1A-501C2A01CC88}"/>
              </a:ext>
            </a:extLst>
          </p:cNvPr>
          <p:cNvSpPr/>
          <p:nvPr/>
        </p:nvSpPr>
        <p:spPr>
          <a:xfrm>
            <a:off x="5316528" y="2621968"/>
            <a:ext cx="5402204" cy="1675431"/>
          </a:xfrm>
          <a:prstGeom prst="rect">
            <a:avLst/>
          </a:prstGeom>
        </p:spPr>
        <p:txBody>
          <a:bodyPr vert="horz" lIns="91440" tIns="45720" rIns="91440" bIns="45720" rtlCol="0" anchor="t">
            <a:normAutofit fontScale="70000" lnSpcReduction="2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l-G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Αννίτα </a:t>
            </a:r>
            <a:r>
              <a:rPr kumimoji="0" lang="el-GR"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Παφίτη</a:t>
            </a:r>
            <a:endParaRPr kumimoji="0" lang="el-G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Λειτουργός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Προγρ</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αμμάτων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Βα</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σικής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Δράσης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1</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Επαγγελματική Εκπαίδευση και Κατάρτιση</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Τηλέφωνο</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(+357) -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22448843</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email:</a:t>
            </a:r>
            <a:r>
              <a:rPr lang="en-GB" sz="2000" u="sng" dirty="0">
                <a:solidFill>
                  <a:schemeClr val="accent1"/>
                </a:solidFill>
                <a:latin typeface="Roboto" panose="02000000000000000000" pitchFamily="2" charset="0"/>
              </a:rPr>
              <a:t>apafiti@idep.org.cy</a:t>
            </a:r>
            <a:r>
              <a:rPr lang="el-GR" sz="2000" u="sng" dirty="0">
                <a:solidFill>
                  <a:schemeClr val="accent1"/>
                </a:solidFill>
                <a:latin typeface="Roboto" panose="02000000000000000000" pitchFamily="2" charset="0"/>
              </a:rPr>
              <a:t> </a:t>
            </a:r>
            <a:endParaRPr kumimoji="0" lang="en-US" sz="2000" b="0" i="0" u="sng" strike="noStrike" kern="1200" cap="none" spc="0" normalizeH="0" baseline="0" noProof="0" dirty="0">
              <a:ln>
                <a:noFill/>
              </a:ln>
              <a:solidFill>
                <a:schemeClr val="accent1"/>
              </a:solidFill>
              <a:effectLst/>
              <a:uLnTx/>
              <a:uFillTx/>
              <a:latin typeface="Calibri" panose="020F0502020204030204"/>
              <a:ea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3E262076-214E-A9E5-7526-E2F9B99EB16F}"/>
              </a:ext>
            </a:extLst>
          </p:cNvPr>
          <p:cNvSpPr/>
          <p:nvPr/>
        </p:nvSpPr>
        <p:spPr>
          <a:xfrm>
            <a:off x="5005508" y="4427269"/>
            <a:ext cx="6176875" cy="2048252"/>
          </a:xfrm>
          <a:prstGeom prst="roundRect">
            <a:avLst/>
          </a:prstGeom>
          <a:ln w="19050">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0D14CEBD-E8A3-4938-6E24-ED44C10A7A91}"/>
              </a:ext>
            </a:extLst>
          </p:cNvPr>
          <p:cNvSpPr/>
          <p:nvPr/>
        </p:nvSpPr>
        <p:spPr>
          <a:xfrm>
            <a:off x="5316528" y="4288679"/>
            <a:ext cx="5265854" cy="1675431"/>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l-G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Μαριάννα </a:t>
            </a:r>
            <a:r>
              <a:rPr kumimoji="0" lang="el-GR"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Αραούζου</a:t>
            </a:r>
            <a:endPar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Λειτουργός</a:t>
            </a:r>
            <a:r>
              <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Προγρ</a:t>
            </a:r>
            <a:r>
              <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αμμάτων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Βα</a:t>
            </a:r>
            <a:r>
              <a:rPr kumimoji="0" lang="en-US"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σικής</a:t>
            </a:r>
            <a:r>
              <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Δράσης</a:t>
            </a:r>
            <a:r>
              <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1</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l-GR"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Σχολική Εκπαίδευση (ΚΑ121) και Εκπαίδευση Ενηλίκων </a:t>
            </a:r>
            <a:endParaRPr lang="en-US" sz="14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Τηλέφωνο</a:t>
            </a:r>
            <a:r>
              <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(+357) - </a:t>
            </a:r>
            <a:r>
              <a:rPr kumimoji="0" lang="el-GR"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22448861</a:t>
            </a:r>
            <a:endPar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email: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hlinkClick r:id="rId6"/>
              </a:rPr>
              <a:t>maraouzou@idep.org.cy</a:t>
            </a:r>
            <a:endParaRPr kumimoji="0" lang="en-US"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5996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81834" y="76584"/>
            <a:ext cx="3242041" cy="492443"/>
          </a:xfrm>
          <a:prstGeom prst="rect">
            <a:avLst/>
          </a:prstGeom>
          <a:noFill/>
        </p:spPr>
        <p:txBody>
          <a:bodyPr wrap="none" rtlCol="0">
            <a:spAutoFit/>
          </a:bodyPr>
          <a:lstStyle/>
          <a:p>
            <a:r>
              <a:rPr lang="el-GR" sz="2600" b="1" dirty="0">
                <a:solidFill>
                  <a:schemeClr val="bg1"/>
                </a:solidFill>
              </a:rPr>
              <a:t>ΕΙΔΗ ΚΙΝΗΤΙΚΟΤΗΤΩΝ</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grpSp>
        <p:nvGrpSpPr>
          <p:cNvPr id="8" name="Group 7"/>
          <p:cNvGrpSpPr/>
          <p:nvPr/>
        </p:nvGrpSpPr>
        <p:grpSpPr>
          <a:xfrm>
            <a:off x="6339462" y="4019044"/>
            <a:ext cx="2964918" cy="2013158"/>
            <a:chOff x="7448380" y="4019044"/>
            <a:chExt cx="2964918" cy="2013158"/>
          </a:xfrm>
        </p:grpSpPr>
        <p:sp>
          <p:nvSpPr>
            <p:cNvPr id="15" name="Rectangle 14"/>
            <p:cNvSpPr/>
            <p:nvPr/>
          </p:nvSpPr>
          <p:spPr>
            <a:xfrm>
              <a:off x="7448380" y="4110356"/>
              <a:ext cx="2964918" cy="53911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464358" y="4649474"/>
              <a:ext cx="2945500" cy="1382728"/>
            </a:xfrm>
            <a:prstGeom prst="rect">
              <a:avLst/>
            </a:prstGeom>
            <a:solidFill>
              <a:srgbClr val="5B9BD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5B9BD5"/>
                  </a:solidFill>
                </a:rPr>
                <a:t>Συνδυασμός φυσικής και εικονικής </a:t>
              </a:r>
              <a:r>
                <a:rPr lang="el-GR" sz="2000" dirty="0">
                  <a:solidFill>
                    <a:srgbClr val="5B9BD5"/>
                  </a:solidFill>
                </a:rPr>
                <a:t>(διαδικτυακής) κινητικότητας</a:t>
              </a:r>
            </a:p>
          </p:txBody>
        </p:sp>
        <p:sp>
          <p:nvSpPr>
            <p:cNvPr id="22" name="TextBox 21"/>
            <p:cNvSpPr txBox="1"/>
            <p:nvPr/>
          </p:nvSpPr>
          <p:spPr>
            <a:xfrm>
              <a:off x="7460918" y="4019044"/>
              <a:ext cx="2929520" cy="630429"/>
            </a:xfrm>
            <a:prstGeom prst="rect">
              <a:avLst/>
            </a:prstGeom>
            <a:noFill/>
          </p:spPr>
          <p:txBody>
            <a:bodyPr wrap="square" rtlCol="0">
              <a:spAutoFit/>
            </a:bodyPr>
            <a:lstStyle>
              <a:defPPr>
                <a:defRPr lang="en-US"/>
              </a:defPPr>
              <a:lvl1pPr lvl="0">
                <a:lnSpc>
                  <a:spcPct val="150000"/>
                </a:lnSpc>
                <a:defRPr sz="26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l-GR" dirty="0"/>
                <a:t>ΜΕΙΚΤΕΣ</a:t>
              </a:r>
            </a:p>
          </p:txBody>
        </p:sp>
      </p:grpSp>
      <p:sp>
        <p:nvSpPr>
          <p:cNvPr id="23" name="Rectangle 22"/>
          <p:cNvSpPr/>
          <p:nvPr/>
        </p:nvSpPr>
        <p:spPr>
          <a:xfrm>
            <a:off x="9641892" y="2479648"/>
            <a:ext cx="2252495" cy="2323713"/>
          </a:xfrm>
          <a:prstGeom prst="rect">
            <a:avLst/>
          </a:prstGeom>
        </p:spPr>
        <p:txBody>
          <a:bodyPr wrap="square">
            <a:spAutoFit/>
          </a:bodyPr>
          <a:lstStyle/>
          <a:p>
            <a:pPr algn="ctr"/>
            <a:r>
              <a:rPr lang="el-GR" sz="2500" b="1" dirty="0">
                <a:solidFill>
                  <a:srgbClr val="FF0000"/>
                </a:solidFill>
              </a:rPr>
              <a:t>!</a:t>
            </a:r>
            <a:r>
              <a:rPr lang="el-GR" sz="1500" dirty="0"/>
              <a:t>Η ελάχιστη και μέγιστη διάρκεια των δραστηριοτήτων</a:t>
            </a:r>
            <a:r>
              <a:rPr lang="en-US" sz="1500" dirty="0"/>
              <a:t>, </a:t>
            </a:r>
            <a:endParaRPr lang="el-GR" sz="1500" dirty="0"/>
          </a:p>
          <a:p>
            <a:pPr algn="ctr"/>
            <a:r>
              <a:rPr lang="el-GR" sz="1500" dirty="0"/>
              <a:t>όπως αυτή ορίζεται στον Οδηγό του Προγράμματος, </a:t>
            </a:r>
          </a:p>
          <a:p>
            <a:pPr algn="ctr"/>
            <a:r>
              <a:rPr lang="el-GR" sz="1500" dirty="0"/>
              <a:t>αφορά μόνο το φυσικό κομμάτι των δραστηριοτήτων</a:t>
            </a:r>
          </a:p>
        </p:txBody>
      </p:sp>
      <p:grpSp>
        <p:nvGrpSpPr>
          <p:cNvPr id="38" name="Group 37"/>
          <p:cNvGrpSpPr/>
          <p:nvPr/>
        </p:nvGrpSpPr>
        <p:grpSpPr>
          <a:xfrm>
            <a:off x="1361538" y="4110357"/>
            <a:ext cx="2964918" cy="1921845"/>
            <a:chOff x="1361538" y="4110357"/>
            <a:chExt cx="2964918" cy="1921845"/>
          </a:xfrm>
        </p:grpSpPr>
        <p:sp>
          <p:nvSpPr>
            <p:cNvPr id="27" name="Rectangle 26"/>
            <p:cNvSpPr/>
            <p:nvPr/>
          </p:nvSpPr>
          <p:spPr>
            <a:xfrm>
              <a:off x="1361538" y="4110357"/>
              <a:ext cx="2964918" cy="539116"/>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ΕΙΣΕΡΧΟΜΕΝΕΣ</a:t>
              </a:r>
              <a:endParaRPr lang="en-GB" sz="2600" b="1" dirty="0"/>
            </a:p>
          </p:txBody>
        </p:sp>
        <p:sp>
          <p:nvSpPr>
            <p:cNvPr id="29" name="Rectangle 28"/>
            <p:cNvSpPr/>
            <p:nvPr/>
          </p:nvSpPr>
          <p:spPr>
            <a:xfrm>
              <a:off x="1380956" y="4649474"/>
              <a:ext cx="2945500" cy="1382728"/>
            </a:xfrm>
            <a:prstGeom prst="rect">
              <a:avLst/>
            </a:prstGeom>
            <a:solidFill>
              <a:srgbClr val="70AD4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Ο δικαιούχος</a:t>
              </a:r>
              <a:r>
                <a:rPr lang="en-GB" sz="2000" dirty="0">
                  <a:solidFill>
                    <a:srgbClr val="70AD47"/>
                  </a:solidFill>
                  <a:latin typeface="Calibri" panose="020F0502020204030204" pitchFamily="34" charset="0"/>
                  <a:ea typeface="Calibri" panose="020F0502020204030204" pitchFamily="34" charset="0"/>
                  <a:cs typeface="Calibri" panose="020F0502020204030204" pitchFamily="34" charset="0"/>
                </a:rPr>
                <a:t> o</a:t>
              </a:r>
              <a:r>
                <a:rPr lang="el-GR" sz="2000" dirty="0" err="1">
                  <a:solidFill>
                    <a:srgbClr val="70AD47"/>
                  </a:solidFill>
                  <a:latin typeface="Calibri" panose="020F0502020204030204" pitchFamily="34" charset="0"/>
                  <a:ea typeface="Calibri" panose="020F0502020204030204" pitchFamily="34" charset="0"/>
                  <a:cs typeface="Calibri" panose="020F0502020204030204" pitchFamily="34" charset="0"/>
                </a:rPr>
                <a:t>ργανισμός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λειτουργεί </a:t>
              </a:r>
              <a:endParaRPr lang="en-GB" sz="2000" dirty="0">
                <a:solidFill>
                  <a:srgbClr val="70AD47"/>
                </a:solidFill>
                <a:latin typeface="Calibri" panose="020F0502020204030204" pitchFamily="34" charset="0"/>
                <a:ea typeface="Calibri" panose="020F0502020204030204" pitchFamily="34" charset="0"/>
                <a:cs typeface="Calibri" panose="020F0502020204030204" pitchFamily="34" charset="0"/>
              </a:endParaRPr>
            </a:p>
            <a:p>
              <a:pPr lvl="0" algn="ctr">
                <a:defRPr/>
              </a:pP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ως </a:t>
              </a:r>
              <a:r>
                <a:rPr lang="el-GR" sz="2000" b="1" dirty="0">
                  <a:solidFill>
                    <a:srgbClr val="70AD47"/>
                  </a:solidFill>
                  <a:latin typeface="Calibri" panose="020F0502020204030204" pitchFamily="34" charset="0"/>
                  <a:ea typeface="Calibri" panose="020F0502020204030204" pitchFamily="34" charset="0"/>
                  <a:cs typeface="Calibri" panose="020F0502020204030204" pitchFamily="34" charset="0"/>
                </a:rPr>
                <a:t>ΟΡΓΑΝΙΣΜΟΣ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a:t>
              </a:r>
              <a:r>
                <a:rPr lang="el-GR" sz="2000" b="1" dirty="0">
                  <a:solidFill>
                    <a:srgbClr val="70AD47"/>
                  </a:solidFill>
                  <a:latin typeface="Calibri" panose="020F0502020204030204" pitchFamily="34" charset="0"/>
                  <a:ea typeface="Calibri" panose="020F0502020204030204" pitchFamily="34" charset="0"/>
                  <a:cs typeface="Calibri" panose="020F0502020204030204" pitchFamily="34" charset="0"/>
                </a:rPr>
                <a:t>ΥΠΟΔΟΧΗΣ.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a:t>
              </a:r>
            </a:p>
          </p:txBody>
        </p:sp>
      </p:grpSp>
      <p:grpSp>
        <p:nvGrpSpPr>
          <p:cNvPr id="37" name="Group 36"/>
          <p:cNvGrpSpPr/>
          <p:nvPr/>
        </p:nvGrpSpPr>
        <p:grpSpPr>
          <a:xfrm>
            <a:off x="1361538" y="806678"/>
            <a:ext cx="2945499" cy="1941146"/>
            <a:chOff x="1361538" y="806678"/>
            <a:chExt cx="2945499" cy="1941146"/>
          </a:xfrm>
        </p:grpSpPr>
        <p:sp>
          <p:nvSpPr>
            <p:cNvPr id="25" name="Rectangle 24"/>
            <p:cNvSpPr/>
            <p:nvPr/>
          </p:nvSpPr>
          <p:spPr>
            <a:xfrm>
              <a:off x="1361538" y="895378"/>
              <a:ext cx="2945499" cy="541730"/>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759353" y="806678"/>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ΕΞΕΡΧΟΜΕΝΕΣ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Rectangle 29"/>
            <p:cNvSpPr/>
            <p:nvPr/>
          </p:nvSpPr>
          <p:spPr>
            <a:xfrm>
              <a:off x="1361539" y="1394128"/>
              <a:ext cx="2945498" cy="1353696"/>
            </a:xfrm>
            <a:prstGeom prst="rect">
              <a:avLst/>
            </a:prstGeom>
            <a:solidFill>
              <a:srgbClr val="1EA7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Ο δικαιούχος οργανισμός λειτουργεί </a:t>
              </a:r>
              <a:endParaRPr lang="en-GB" sz="2000" dirty="0">
                <a:solidFill>
                  <a:srgbClr val="168586"/>
                </a:solidFill>
                <a:latin typeface="Calibri" panose="020F0502020204030204" pitchFamily="34" charset="0"/>
                <a:ea typeface="Calibri" panose="020F0502020204030204" pitchFamily="34" charset="0"/>
                <a:cs typeface="Calibri" panose="020F0502020204030204" pitchFamily="34" charset="0"/>
              </a:endParaRPr>
            </a:p>
            <a:p>
              <a:pPr lvl="0" algn="ctr">
                <a:defRPr/>
              </a:pP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ως </a:t>
              </a:r>
              <a:r>
                <a:rPr lang="el-GR" sz="2000" b="1" dirty="0">
                  <a:solidFill>
                    <a:srgbClr val="168586"/>
                  </a:solidFill>
                  <a:latin typeface="Calibri" panose="020F0502020204030204" pitchFamily="34" charset="0"/>
                  <a:ea typeface="Calibri" panose="020F0502020204030204" pitchFamily="34" charset="0"/>
                  <a:cs typeface="Calibri" panose="020F0502020204030204" pitchFamily="34" charset="0"/>
                </a:rPr>
                <a:t>ΟΡΓΑΝΙΣΜΟΣ</a:t>
              </a: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 </a:t>
              </a:r>
              <a:r>
                <a:rPr lang="el-GR" sz="2000" b="1" dirty="0">
                  <a:solidFill>
                    <a:srgbClr val="168586"/>
                  </a:solidFill>
                  <a:latin typeface="Calibri" panose="020F0502020204030204" pitchFamily="34" charset="0"/>
                  <a:ea typeface="Calibri" panose="020F0502020204030204" pitchFamily="34" charset="0"/>
                  <a:cs typeface="Calibri" panose="020F0502020204030204" pitchFamily="34" charset="0"/>
                </a:rPr>
                <a:t>ΑΠΟΣΤΟΛΗΣ.</a:t>
              </a: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 </a:t>
              </a:r>
            </a:p>
          </p:txBody>
        </p:sp>
      </p:grpSp>
      <p:grpSp>
        <p:nvGrpSpPr>
          <p:cNvPr id="9" name="Group 8"/>
          <p:cNvGrpSpPr/>
          <p:nvPr/>
        </p:nvGrpSpPr>
        <p:grpSpPr>
          <a:xfrm>
            <a:off x="6352000" y="818817"/>
            <a:ext cx="3125777" cy="1986138"/>
            <a:chOff x="7444939" y="806678"/>
            <a:chExt cx="3125777" cy="1986138"/>
          </a:xfrm>
        </p:grpSpPr>
        <p:sp>
          <p:nvSpPr>
            <p:cNvPr id="16" name="TextBox 15"/>
            <p:cNvSpPr txBox="1"/>
            <p:nvPr/>
          </p:nvSpPr>
          <p:spPr>
            <a:xfrm>
              <a:off x="8023032" y="840199"/>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ΦΥΣΙΚΕΣ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ectangle 17"/>
            <p:cNvSpPr/>
            <p:nvPr/>
          </p:nvSpPr>
          <p:spPr>
            <a:xfrm>
              <a:off x="7444940" y="1452529"/>
              <a:ext cx="2945498" cy="1340287"/>
            </a:xfrm>
            <a:prstGeom prst="rect">
              <a:avLst/>
            </a:prstGeom>
            <a:solidFill>
              <a:srgbClr val="4EC48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rgbClr val="4EC48D"/>
                  </a:solidFill>
                </a:rPr>
                <a:t>Πραγματοποιούνται με </a:t>
              </a:r>
              <a:r>
                <a:rPr lang="el-GR" sz="2000" b="1" dirty="0">
                  <a:solidFill>
                    <a:srgbClr val="4EC48D"/>
                  </a:solidFill>
                </a:rPr>
                <a:t>φυσική παρουσία </a:t>
              </a:r>
              <a:r>
                <a:rPr lang="el-GR" sz="2000" dirty="0">
                  <a:solidFill>
                    <a:srgbClr val="4EC48D"/>
                  </a:solidFill>
                </a:rPr>
                <a:t>των συμμετεχόντων </a:t>
              </a:r>
            </a:p>
          </p:txBody>
        </p:sp>
        <p:sp>
          <p:nvSpPr>
            <p:cNvPr id="35" name="Rectangle 34"/>
            <p:cNvSpPr/>
            <p:nvPr/>
          </p:nvSpPr>
          <p:spPr>
            <a:xfrm>
              <a:off x="7444939" y="893364"/>
              <a:ext cx="2945499" cy="559165"/>
            </a:xfrm>
            <a:prstGeom prst="rect">
              <a:avLst/>
            </a:prstGeom>
            <a:solidFill>
              <a:srgbClr val="4EC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8183890" y="806678"/>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ΦΥΣΙΚΕΣ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cxnSp>
        <p:nvCxnSpPr>
          <p:cNvPr id="40" name="Straight Connector 39"/>
          <p:cNvCxnSpPr/>
          <p:nvPr/>
        </p:nvCxnSpPr>
        <p:spPr>
          <a:xfrm>
            <a:off x="5372100" y="895378"/>
            <a:ext cx="0" cy="544173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573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281834" y="76584"/>
            <a:ext cx="8591839"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ΕΠΙΛΕΞΙΜΕΣ ΔΡΑΣΤΗΡΙΟΤΗΤΕΣ ΚΙΝΗΤΙΚΟΤΗΤΑΣ ΠΡΟΣΩΠΙΚΟΥ</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graphicFrame>
        <p:nvGraphicFramePr>
          <p:cNvPr id="8" name="Content Placeholder 4">
            <a:extLst>
              <a:ext uri="{FF2B5EF4-FFF2-40B4-BE49-F238E27FC236}">
                <a16:creationId xmlns:a16="http://schemas.microsoft.com/office/drawing/2014/main" id="{CD62F043-43DE-C563-F55A-7BDDC48DCA3A}"/>
              </a:ext>
            </a:extLst>
          </p:cNvPr>
          <p:cNvGraphicFramePr>
            <a:graphicFrameLocks/>
          </p:cNvGraphicFramePr>
          <p:nvPr>
            <p:extLst>
              <p:ext uri="{D42A27DB-BD31-4B8C-83A1-F6EECF244321}">
                <p14:modId xmlns:p14="http://schemas.microsoft.com/office/powerpoint/2010/main" val="2325459591"/>
              </p:ext>
            </p:extLst>
          </p:nvPr>
        </p:nvGraphicFramePr>
        <p:xfrm>
          <a:off x="1630384" y="825791"/>
          <a:ext cx="8509202" cy="3931920"/>
        </p:xfrm>
        <a:graphic>
          <a:graphicData uri="http://schemas.openxmlformats.org/drawingml/2006/table">
            <a:tbl>
              <a:tblPr firstRow="1" bandRow="1">
                <a:tableStyleId>{93296810-A885-4BE3-A3E7-6D5BEEA58F35}</a:tableStyleId>
              </a:tblPr>
              <a:tblGrid>
                <a:gridCol w="880262">
                  <a:extLst>
                    <a:ext uri="{9D8B030D-6E8A-4147-A177-3AD203B41FA5}">
                      <a16:colId xmlns:a16="http://schemas.microsoft.com/office/drawing/2014/main" val="20000"/>
                    </a:ext>
                  </a:extLst>
                </a:gridCol>
                <a:gridCol w="2909551">
                  <a:extLst>
                    <a:ext uri="{9D8B030D-6E8A-4147-A177-3AD203B41FA5}">
                      <a16:colId xmlns:a16="http://schemas.microsoft.com/office/drawing/2014/main" val="20001"/>
                    </a:ext>
                  </a:extLst>
                </a:gridCol>
                <a:gridCol w="4719389">
                  <a:extLst>
                    <a:ext uri="{9D8B030D-6E8A-4147-A177-3AD203B41FA5}">
                      <a16:colId xmlns:a16="http://schemas.microsoft.com/office/drawing/2014/main" val="20002"/>
                    </a:ext>
                  </a:extLst>
                </a:gridCol>
              </a:tblGrid>
              <a:tr h="836709">
                <a:tc>
                  <a:txBody>
                    <a:bodyPr/>
                    <a:lstStyle/>
                    <a:p>
                      <a:endParaRPr lang="en-US"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latin typeface="Calibri" panose="020F0502020204030204" pitchFamily="34" charset="0"/>
                          <a:ea typeface="Calibri" panose="020F0502020204030204" pitchFamily="34" charset="0"/>
                          <a:cs typeface="Calibri" panose="020F0502020204030204" pitchFamily="34" charset="0"/>
                        </a:rPr>
                        <a:t>Δραστηριότητα</a:t>
                      </a:r>
                      <a:endParaRPr lang="en-US" sz="1800" kern="1200"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Σχολική Εκπαίδευση</a:t>
                      </a:r>
                      <a:r>
                        <a:rPr lang="en-US" sz="1800" kern="1200" dirty="0">
                          <a:latin typeface="Calibri" panose="020F0502020204030204" pitchFamily="34" charset="0"/>
                          <a:ea typeface="Calibri" panose="020F0502020204030204" pitchFamily="34" charset="0"/>
                          <a:cs typeface="Calibri" panose="020F0502020204030204" pitchFamily="34" charset="0"/>
                        </a:rPr>
                        <a:t> </a:t>
                      </a:r>
                      <a:endParaRPr lang="el-GR" sz="1800" kern="1200" dirty="0">
                        <a:latin typeface="Calibri" panose="020F0502020204030204" pitchFamily="34" charset="0"/>
                        <a:ea typeface="Calibri" panose="020F0502020204030204" pitchFamily="34" charset="0"/>
                        <a:cs typeface="Calibri" panose="020F0502020204030204" pitchFamily="34" charset="0"/>
                      </a:endParaRPr>
                    </a:p>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Εκπαίδευση Ενηλίκων</a:t>
                      </a:r>
                      <a:r>
                        <a:rPr lang="en-US" sz="1800" kern="1200" dirty="0">
                          <a:latin typeface="Calibri" panose="020F0502020204030204" pitchFamily="34" charset="0"/>
                          <a:ea typeface="Calibri" panose="020F0502020204030204" pitchFamily="34" charset="0"/>
                          <a:cs typeface="Calibri" panose="020F0502020204030204" pitchFamily="34" charset="0"/>
                        </a:rPr>
                        <a:t> </a:t>
                      </a:r>
                      <a:endParaRPr lang="el-GR" sz="1800" kern="1200" dirty="0">
                        <a:latin typeface="Calibri" panose="020F0502020204030204" pitchFamily="34" charset="0"/>
                        <a:ea typeface="Calibri" panose="020F0502020204030204" pitchFamily="34" charset="0"/>
                        <a:cs typeface="Calibri" panose="020F0502020204030204" pitchFamily="34" charset="0"/>
                      </a:endParaRPr>
                    </a:p>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Επαγγελματική</a:t>
                      </a:r>
                      <a:r>
                        <a:rPr lang="el-GR" sz="1800" kern="1200" baseline="0" dirty="0">
                          <a:latin typeface="Calibri" panose="020F0502020204030204" pitchFamily="34" charset="0"/>
                          <a:ea typeface="Calibri" panose="020F0502020204030204" pitchFamily="34" charset="0"/>
                          <a:cs typeface="Calibri" panose="020F0502020204030204" pitchFamily="34" charset="0"/>
                        </a:rPr>
                        <a:t> Εκπαίδευση &amp; Κατάρτιση </a:t>
                      </a:r>
                      <a:endParaRPr lang="en-US"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825448">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latin typeface="Calibri" panose="020F0502020204030204" pitchFamily="34" charset="0"/>
                          <a:ea typeface="Calibri" panose="020F0502020204030204" pitchFamily="34" charset="0"/>
                          <a:cs typeface="Calibri" panose="020F0502020204030204" pitchFamily="34" charset="0"/>
                        </a:rPr>
                        <a:t>Εξερχόμενες Κινητικότητες</a:t>
                      </a:r>
                      <a:endParaRPr lang="en-US" sz="1800" kern="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Σκιώδης Εργασία (</a:t>
                      </a: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Job shadowing)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a:t>
                      </a:r>
                      <a:r>
                        <a:rPr lang="el-GR" sz="1600" kern="1200" baseline="0" dirty="0">
                          <a:latin typeface="Calibri" panose="020F0502020204030204" pitchFamily="34" charset="0"/>
                          <a:ea typeface="Calibri" panose="020F0502020204030204" pitchFamily="34" charset="0"/>
                          <a:cs typeface="Calibri" panose="020F0502020204030204" pitchFamily="34" charset="0"/>
                        </a:rPr>
                        <a:t> – </a:t>
                      </a:r>
                      <a:r>
                        <a:rPr lang="en-US" sz="1600" kern="1200" baseline="0" dirty="0">
                          <a:latin typeface="Calibri" panose="020F0502020204030204" pitchFamily="34" charset="0"/>
                          <a:ea typeface="Calibri" panose="020F0502020204030204" pitchFamily="34" charset="0"/>
                          <a:cs typeface="Calibri" panose="020F0502020204030204" pitchFamily="34" charset="0"/>
                        </a:rPr>
                        <a:t>6</a:t>
                      </a:r>
                      <a:r>
                        <a:rPr lang="el-GR" sz="1600" kern="1200" baseline="0" dirty="0">
                          <a:latin typeface="Calibri" panose="020F0502020204030204" pitchFamily="34" charset="0"/>
                          <a:ea typeface="Calibri" panose="020F0502020204030204" pitchFamily="34" charset="0"/>
                          <a:cs typeface="Calibri" panose="020F0502020204030204" pitchFamily="34" charset="0"/>
                        </a:rPr>
                        <a:t>0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1"/>
                  </a:ext>
                </a:extLst>
              </a:tr>
              <a:tr h="82544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a:latin typeface="Calibri" panose="020F0502020204030204" pitchFamily="34" charset="0"/>
                          <a:ea typeface="Calibri" panose="020F0502020204030204" pitchFamily="34" charset="0"/>
                          <a:cs typeface="Calibri" panose="020F0502020204030204" pitchFamily="34" charset="0"/>
                        </a:rPr>
                        <a:t>Άσκηση καθηκόντων διδασκαλίας</a:t>
                      </a:r>
                      <a:r>
                        <a:rPr lang="en-US" sz="1800" kern="1200" dirty="0">
                          <a:latin typeface="Calibri" panose="020F0502020204030204" pitchFamily="34" charset="0"/>
                          <a:ea typeface="Calibri" panose="020F0502020204030204" pitchFamily="34" charset="0"/>
                          <a:cs typeface="Calibri" panose="020F0502020204030204" pitchFamily="34" charset="0"/>
                        </a:rPr>
                        <a:t> (Teaching or training assignment)</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 –</a:t>
                      </a:r>
                      <a:r>
                        <a:rPr lang="el-GR" sz="1600" kern="1200" baseline="0" dirty="0">
                          <a:latin typeface="Calibri" panose="020F0502020204030204" pitchFamily="34" charset="0"/>
                          <a:ea typeface="Calibri" panose="020F0502020204030204" pitchFamily="34" charset="0"/>
                          <a:cs typeface="Calibri" panose="020F0502020204030204" pitchFamily="34" charset="0"/>
                        </a:rPr>
                        <a:t> 365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107308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Συμμετοχή σε σεμινάρια επιμόρφωσης (</a:t>
                      </a:r>
                      <a:r>
                        <a:rPr lang="el-GR" sz="1800"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courses</a:t>
                      </a:r>
                      <a:r>
                        <a:rPr lang="el-GR"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 &amp; </a:t>
                      </a:r>
                      <a:r>
                        <a:rPr lang="el-GR" sz="1800"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training</a:t>
                      </a:r>
                      <a:r>
                        <a:rPr lang="el-GR"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a:t>
                      </a:r>
                      <a:r>
                        <a:rPr lang="el-GR" sz="1600" kern="1200" baseline="0" dirty="0">
                          <a:latin typeface="Calibri" panose="020F0502020204030204" pitchFamily="34" charset="0"/>
                          <a:ea typeface="Calibri" panose="020F0502020204030204" pitchFamily="34" charset="0"/>
                          <a:cs typeface="Calibri" panose="020F0502020204030204" pitchFamily="34" charset="0"/>
                        </a:rPr>
                        <a:t> – </a:t>
                      </a:r>
                      <a:r>
                        <a:rPr lang="en-GB" sz="1600" kern="1200" baseline="0" dirty="0">
                          <a:latin typeface="Calibri" panose="020F0502020204030204" pitchFamily="34" charset="0"/>
                          <a:ea typeface="Calibri" panose="020F0502020204030204" pitchFamily="34" charset="0"/>
                          <a:cs typeface="Calibri" panose="020F0502020204030204" pitchFamily="34" charset="0"/>
                        </a:rPr>
                        <a:t>10</a:t>
                      </a:r>
                      <a:r>
                        <a:rPr lang="el-GR" sz="1600" kern="1200" baseline="0" dirty="0">
                          <a:latin typeface="Calibri" panose="020F0502020204030204" pitchFamily="34" charset="0"/>
                          <a:ea typeface="Calibri" panose="020F0502020204030204" pitchFamily="34" charset="0"/>
                          <a:cs typeface="Calibri" panose="020F0502020204030204" pitchFamily="34" charset="0"/>
                        </a:rPr>
                        <a:t> ημέρες</a:t>
                      </a:r>
                      <a:r>
                        <a:rPr lang="en-US" sz="1600" kern="1200" baseline="0" dirty="0">
                          <a:latin typeface="+mn-lt"/>
                          <a:ea typeface="Verdana" panose="020B060403050404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3"/>
                  </a:ext>
                </a:extLst>
              </a:tr>
            </a:tbl>
          </a:graphicData>
        </a:graphic>
      </p:graphicFrame>
      <p:sp>
        <p:nvSpPr>
          <p:cNvPr id="9" name="Rectangle 8">
            <a:extLst>
              <a:ext uri="{FF2B5EF4-FFF2-40B4-BE49-F238E27FC236}">
                <a16:creationId xmlns:a16="http://schemas.microsoft.com/office/drawing/2014/main" id="{AD307D24-7A6E-1EFD-F078-CAC1B93974CA}"/>
              </a:ext>
            </a:extLst>
          </p:cNvPr>
          <p:cNvSpPr/>
          <p:nvPr/>
        </p:nvSpPr>
        <p:spPr>
          <a:xfrm>
            <a:off x="2552057" y="5831914"/>
            <a:ext cx="7587530" cy="923330"/>
          </a:xfrm>
          <a:prstGeom prst="rect">
            <a:avLst/>
          </a:prstGeom>
          <a:solidFill>
            <a:srgbClr val="70AD47">
              <a:lumMod val="75000"/>
            </a:srgb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Ο οργανισμός θα πρέπει να είναι σε θέση να αποδείξει τη σχέση του με το προσωπικό που συμμετέχει σε κινητικότητες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payroll/</a:t>
            </a:r>
            <a:r>
              <a:rPr kumimoji="0" lang="el-GR"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συμβόλαιο</a:t>
            </a:r>
            <a:r>
              <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8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εργοδότησης</a:t>
            </a:r>
            <a:r>
              <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κτλ.)</a:t>
            </a: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180A640-22BD-BE11-D23F-B97AEE1893E7}"/>
              </a:ext>
            </a:extLst>
          </p:cNvPr>
          <p:cNvSpPr txBox="1"/>
          <p:nvPr/>
        </p:nvSpPr>
        <p:spPr>
          <a:xfrm>
            <a:off x="10500527" y="1780291"/>
            <a:ext cx="1393859" cy="2308324"/>
          </a:xfrm>
          <a:prstGeom prst="rect">
            <a:avLst/>
          </a:prstGeom>
          <a:solidFill>
            <a:srgbClr val="70AD47">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Διάρκεια φυσικής κινητικότητας. Οι δραστηριότητες μπορούν σε όλες τις περιπτώσεις να συνδυαστούν με επιπλέον διαδικτυακές δραστηριότητες (</a:t>
            </a: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“blended activities”)</a:t>
            </a:r>
          </a:p>
        </p:txBody>
      </p:sp>
      <p:sp>
        <p:nvSpPr>
          <p:cNvPr id="12" name="TextBox 11">
            <a:extLst>
              <a:ext uri="{FF2B5EF4-FFF2-40B4-BE49-F238E27FC236}">
                <a16:creationId xmlns:a16="http://schemas.microsoft.com/office/drawing/2014/main" id="{D306CD9B-5ED6-8C02-1247-B96883736A04}"/>
              </a:ext>
            </a:extLst>
          </p:cNvPr>
          <p:cNvSpPr txBox="1"/>
          <p:nvPr/>
        </p:nvSpPr>
        <p:spPr>
          <a:xfrm>
            <a:off x="2552056" y="4800067"/>
            <a:ext cx="7587530" cy="307777"/>
          </a:xfrm>
          <a:prstGeom prst="rect">
            <a:avLst/>
          </a:prstGeom>
          <a:solidFill>
            <a:srgbClr val="359FC0">
              <a:alpha val="50000"/>
            </a:srgbClr>
          </a:solidFill>
          <a:ln w="19050">
            <a:solidFill>
              <a:srgbClr val="359FC0"/>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hlinkClick r:id="rId4"/>
              </a:rPr>
              <a:t>Course catalogue (ESEP)</a:t>
            </a:r>
            <a:endPar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Curved Up Arrow 6">
            <a:extLst>
              <a:ext uri="{FF2B5EF4-FFF2-40B4-BE49-F238E27FC236}">
                <a16:creationId xmlns:a16="http://schemas.microsoft.com/office/drawing/2014/main" id="{8581A9DB-95BA-B8B6-21CF-50FA41F0E82E}"/>
              </a:ext>
            </a:extLst>
          </p:cNvPr>
          <p:cNvSpPr/>
          <p:nvPr/>
        </p:nvSpPr>
        <p:spPr>
          <a:xfrm rot="5400000">
            <a:off x="1649031" y="4716421"/>
            <a:ext cx="1084168" cy="553544"/>
          </a:xfrm>
          <a:prstGeom prst="curvedUpArrow">
            <a:avLst/>
          </a:prstGeom>
          <a:solidFill>
            <a:srgbClr val="359FC0"/>
          </a:solidFill>
          <a:ln>
            <a:solidFill>
              <a:srgbClr val="359F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911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53652" y="1583132"/>
            <a:ext cx="7945022" cy="497444"/>
          </a:xfrm>
          <a:prstGeom prst="rect">
            <a:avLst/>
          </a:prstGeom>
        </p:spPr>
        <p:txBody>
          <a:bodyPr wrap="square">
            <a:spAutoFit/>
          </a:bodyPr>
          <a:lstStyle/>
          <a:p>
            <a:pPr marL="0" lvl="1" defTabSz="796016">
              <a:lnSpc>
                <a:spcPct val="90000"/>
              </a:lnSpc>
              <a:spcBef>
                <a:spcPct val="0"/>
              </a:spcBef>
              <a:spcAft>
                <a:spcPct val="15000"/>
              </a:spcAft>
            </a:pPr>
            <a:endParaRPr lang="en-GB" sz="1350" dirty="0">
              <a:solidFill>
                <a:srgbClr val="1F497D">
                  <a:lumMod val="75000"/>
                </a:srgbClr>
              </a:solidFill>
              <a:cs typeface="Calibri" pitchFamily="34" charset="0"/>
            </a:endParaRPr>
          </a:p>
          <a:p>
            <a:pPr marL="0" lvl="1" defTabSz="796016">
              <a:lnSpc>
                <a:spcPct val="90000"/>
              </a:lnSpc>
              <a:spcBef>
                <a:spcPct val="0"/>
              </a:spcBef>
              <a:spcAft>
                <a:spcPct val="15000"/>
              </a:spcAft>
            </a:pPr>
            <a:endParaRPr lang="en-US" sz="1350" dirty="0">
              <a:solidFill>
                <a:srgbClr val="1F497D">
                  <a:lumMod val="75000"/>
                </a:srgbClr>
              </a:solidFill>
              <a:cs typeface="Calibri" pitchFamily="34" charset="0"/>
            </a:endParaRPr>
          </a:p>
        </p:txBody>
      </p:sp>
      <p:sp>
        <p:nvSpPr>
          <p:cNvPr id="7" name="Rectangle 6"/>
          <p:cNvSpPr/>
          <p:nvPr/>
        </p:nvSpPr>
        <p:spPr>
          <a:xfrm>
            <a:off x="1074791" y="1259175"/>
            <a:ext cx="10180110" cy="5386090"/>
          </a:xfrm>
          <a:prstGeom prst="rect">
            <a:avLst/>
          </a:prstGeom>
        </p:spPr>
        <p:txBody>
          <a:bodyPr wrap="square">
            <a:spAutoFit/>
          </a:bodyPr>
          <a:lstStyle/>
          <a:p>
            <a:pPr algn="just">
              <a:defRPr/>
            </a:pPr>
            <a:endPar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14313" indent="-214313" algn="just">
              <a:buFont typeface="Arial" panose="020B0604020202020204" pitchFamily="34" charset="0"/>
              <a:buChar char="•"/>
              <a:defRPr/>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Η επιλογή των «μαθημάτων και καταρτίσεων» είναι αποκλειστική ευθύνη του </a:t>
            </a:r>
            <a:r>
              <a:rPr lang="el-GR"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αιτητή</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Εντούτοις, ειδικά σχεδιασμένα </a:t>
            </a: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πρότυπα ποιότητας</a:t>
            </a: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βοηθούν τους </a:t>
            </a:r>
            <a:r>
              <a:rPr lang="el-GR"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αιτητές</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να επιλέξουν τους κατάλληλους </a:t>
            </a:r>
            <a:r>
              <a:rPr lang="el-GR"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παρόχους</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τέτοιων μαθημάτων.</a:t>
            </a:r>
          </a:p>
          <a:p>
            <a:pPr algn="just">
              <a:defRPr/>
            </a:pP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14313" indent="-214313" algn="just">
              <a:buFont typeface="Arial" panose="020B0604020202020204" pitchFamily="34" charset="0"/>
              <a:buChar char="•"/>
              <a:defRPr/>
            </a:pP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Τα συνέδρια, οι εκθέσεις και οι διαλέξεις δεν θεωρούνται επιλέξιμες δραστηριότητες</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Τα συνέδρια/εκδηλώσεις μπορούν να χρηματοδοτηθούν μόνο στις περιπτώσεις που οι συμμετέχοντες αφιερώνουν το μεγαλύτερο μέρος του χρόνου τους σε δομημένη κατάρτιση, εργαστήρια, πρακτικές ασκήσεις, ανταλλαγή πρακτικών με συναδέλφους.</a:t>
            </a:r>
          </a:p>
          <a:p>
            <a:pPr algn="just">
              <a:defRPr/>
            </a:pP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14313" indent="-214313" algn="just">
              <a:buFont typeface="Arial" panose="020B0604020202020204" pitchFamily="34" charset="0"/>
              <a:buChar char="•"/>
              <a:defRPr/>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Σχέδια με συνολική επιχορήγηση </a:t>
            </a: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έως 20 000 EUR</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μπορούν να χρησιμοποιήσουν τη </a:t>
            </a: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συνολική επιχορήγησή</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τους για «Μαθήματα και Κατάρτιση». Σχέδια με συνολική επιχορήγηση </a:t>
            </a: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από 20 001 έως 40 000 EUR</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μπορούν να χρησιμοποιήσουν </a:t>
            </a: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έως 20 000 EUR</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ενώ Σχέδια με συνολική επιχορήγηση </a:t>
            </a: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άνω των 40 000 EUR</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μπορούν να χρησιμοποιήσουν το </a:t>
            </a: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50% της συνολικής τους επιχορήγησης</a:t>
            </a:r>
            <a:r>
              <a:rPr lang="el-GR"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l-GR" b="1" dirty="0">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Εξαιρούνται τα σχέδια στον Τομέα της Εκπαίδευσης Ενηλίκων</a:t>
            </a:r>
            <a:endParaRPr lang="el-GR"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gn="just">
              <a:defRPr/>
            </a:pP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14313" indent="-214313" algn="just">
              <a:buFont typeface="Arial" panose="020B0604020202020204" pitchFamily="34" charset="0"/>
              <a:buChar char="•"/>
              <a:defRPr/>
            </a:pP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Έως τρία  άτομα</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κατ’ ανώτατο όριο από τον ίδιο οργανισμό αποστολής μπορούν να  λάβουν χρηματοδότηση για να παρακολουθήσουν </a:t>
            </a: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ταυτόχρονα το ίδιο μάθημα</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p>
          <a:p>
            <a:pPr marL="182563" algn="just">
              <a:defRPr/>
            </a:pPr>
            <a:r>
              <a:rPr lang="el-GR"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Κάθε άτομο μπορεί να συμμετάσχει σε ένα μόνο μάθημα ανά σχέδιο</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p>
        </p:txBody>
      </p:sp>
      <p:sp>
        <p:nvSpPr>
          <p:cNvPr id="2" name="Rectangle 1">
            <a:extLst>
              <a:ext uri="{FF2B5EF4-FFF2-40B4-BE49-F238E27FC236}">
                <a16:creationId xmlns:a16="http://schemas.microsoft.com/office/drawing/2014/main" id="{D02FE0A5-F71C-8C92-ADE7-066C3F1DDB5A}"/>
              </a:ext>
            </a:extLst>
          </p:cNvPr>
          <p:cNvSpPr/>
          <p:nvPr/>
        </p:nvSpPr>
        <p:spPr>
          <a:xfrm>
            <a:off x="0" y="-18794"/>
            <a:ext cx="12192000" cy="1135981"/>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84C97CFF-B871-FF7D-6683-27F8B0DBE938}"/>
              </a:ext>
            </a:extLst>
          </p:cNvPr>
          <p:cNvSpPr txBox="1">
            <a:spLocks/>
          </p:cNvSpPr>
          <p:nvPr/>
        </p:nvSpPr>
        <p:spPr>
          <a:xfrm>
            <a:off x="1981200" y="251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800" dirty="0">
                <a:solidFill>
                  <a:schemeClr val="bg1"/>
                </a:solidFill>
                <a:latin typeface="Calibri" panose="020F0502020204030204" pitchFamily="34" charset="0"/>
                <a:ea typeface="Calibri" panose="020F0502020204030204" pitchFamily="34" charset="0"/>
                <a:cs typeface="Calibri" panose="020F0502020204030204" pitchFamily="34" charset="0"/>
              </a:rPr>
              <a:t>Διευκρινίσεις που αφορούν τον τύπο δραστηριότητας «Μαθήματα και Κατάρτιση»</a:t>
            </a:r>
            <a:endParaRPr lang="en-GB"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F5BBDC5-8E6E-D6FC-0980-860F82D58A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spTree>
    <p:extLst>
      <p:ext uri="{BB962C8B-B14F-4D97-AF65-F5344CB8AC3E}">
        <p14:creationId xmlns:p14="http://schemas.microsoft.com/office/powerpoint/2010/main" val="3648881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281834" y="76584"/>
            <a:ext cx="11308352"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ΕΠΙΛΕΞΙΜΕΣ ΔΡΑΣΤΗΡΙΟΤΗΤΕΣ ΚΙΝΗΤΙΚΟΤΗΤΑΣ ΕΚΠΑΙΔΕΥΟΜΕΝΩΝ/ΜΑΘΗΤΩΝ</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graphicFrame>
        <p:nvGraphicFramePr>
          <p:cNvPr id="3" name="Content Placeholder 4">
            <a:extLst>
              <a:ext uri="{FF2B5EF4-FFF2-40B4-BE49-F238E27FC236}">
                <a16:creationId xmlns:a16="http://schemas.microsoft.com/office/drawing/2014/main" id="{29F3753D-193C-6970-76E9-3452D2F64D35}"/>
              </a:ext>
            </a:extLst>
          </p:cNvPr>
          <p:cNvGraphicFramePr>
            <a:graphicFrameLocks/>
          </p:cNvGraphicFramePr>
          <p:nvPr/>
        </p:nvGraphicFramePr>
        <p:xfrm>
          <a:off x="1540910" y="773897"/>
          <a:ext cx="8799169" cy="3452232"/>
        </p:xfrm>
        <a:graphic>
          <a:graphicData uri="http://schemas.openxmlformats.org/drawingml/2006/table">
            <a:tbl>
              <a:tblPr firstRow="1" bandRow="1"/>
              <a:tblGrid>
                <a:gridCol w="451238">
                  <a:extLst>
                    <a:ext uri="{9D8B030D-6E8A-4147-A177-3AD203B41FA5}">
                      <a16:colId xmlns:a16="http://schemas.microsoft.com/office/drawing/2014/main" val="20000"/>
                    </a:ext>
                  </a:extLst>
                </a:gridCol>
                <a:gridCol w="2782643">
                  <a:extLst>
                    <a:ext uri="{9D8B030D-6E8A-4147-A177-3AD203B41FA5}">
                      <a16:colId xmlns:a16="http://schemas.microsoft.com/office/drawing/2014/main" val="20001"/>
                    </a:ext>
                  </a:extLst>
                </a:gridCol>
                <a:gridCol w="2030578">
                  <a:extLst>
                    <a:ext uri="{9D8B030D-6E8A-4147-A177-3AD203B41FA5}">
                      <a16:colId xmlns:a16="http://schemas.microsoft.com/office/drawing/2014/main" val="20002"/>
                    </a:ext>
                  </a:extLst>
                </a:gridCol>
                <a:gridCol w="1654544">
                  <a:extLst>
                    <a:ext uri="{9D8B030D-6E8A-4147-A177-3AD203B41FA5}">
                      <a16:colId xmlns:a16="http://schemas.microsoft.com/office/drawing/2014/main" val="20003"/>
                    </a:ext>
                  </a:extLst>
                </a:gridCol>
                <a:gridCol w="1880166">
                  <a:extLst>
                    <a:ext uri="{9D8B030D-6E8A-4147-A177-3AD203B41FA5}">
                      <a16:colId xmlns:a16="http://schemas.microsoft.com/office/drawing/2014/main" val="20004"/>
                    </a:ext>
                  </a:extLst>
                </a:gridCol>
              </a:tblGrid>
              <a:tr h="64807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Δραστηριότητα</a:t>
                      </a:r>
                      <a:endParaRPr lang="en-US" sz="1800" b="1"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Σχολική Εκπαίδευση</a:t>
                      </a:r>
                      <a:endParaRPr lang="el-GR"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Εκπαίδευση </a:t>
                      </a:r>
                    </a:p>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Ενηλίκων </a:t>
                      </a:r>
                      <a:endParaRPr lang="el-GR"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ΕΕΚ</a:t>
                      </a:r>
                      <a:endParaRPr lang="en-US"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0"/>
                  </a:ext>
                </a:extLst>
              </a:tr>
              <a:tr h="370840">
                <a:tc row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Εξερχόμενες Κινητικότητες</a:t>
                      </a:r>
                      <a:endParaRPr lang="en-US" sz="1600" kern="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vert="vert27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 σε διαγωνισμούς δεξιοτήτων</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 – 10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1"/>
                  </a:ext>
                </a:extLst>
              </a:tr>
              <a:tr h="3708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rgbClr val="FF0000"/>
                        </a:solidFill>
                        <a:latin typeface="Century Gothic" panose="020B0502020202020204" pitchFamily="34" charset="0"/>
                        <a:ea typeface="+mn-ea"/>
                        <a:cs typeface="+mn-cs"/>
                      </a:endParaRPr>
                    </a:p>
                  </a:txBody>
                  <a:tcPr vert="vert27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 σε ομαδική</a:t>
                      </a:r>
                      <a:r>
                        <a:rPr lang="el-GR" sz="1600" kern="1200" baseline="0" dirty="0">
                          <a:latin typeface="Calibri" panose="020F0502020204030204" pitchFamily="34" charset="0"/>
                          <a:ea typeface="Calibri" panose="020F0502020204030204" pitchFamily="34" charset="0"/>
                          <a:cs typeface="Calibri" panose="020F0502020204030204" pitchFamily="34" charset="0"/>
                        </a:rPr>
                        <a:t> κινητικότητα εκπαιδευομένων</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a:t>
                      </a:r>
                      <a:r>
                        <a:rPr lang="el-GR" sz="1600" kern="1200" baseline="0" dirty="0">
                          <a:latin typeface="Calibri" panose="020F0502020204030204" pitchFamily="34" charset="0"/>
                          <a:ea typeface="Calibri" panose="020F0502020204030204" pitchFamily="34" charset="0"/>
                          <a:cs typeface="Calibri" panose="020F0502020204030204" pitchFamily="34" charset="0"/>
                        </a:rPr>
                        <a:t> – 30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 – 30 ημέρες*</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2 – 30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2"/>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a:t>
                      </a:r>
                      <a:r>
                        <a:rPr lang="el-GR" sz="1600" kern="1200" baseline="0" dirty="0">
                          <a:latin typeface="Calibri" panose="020F0502020204030204" pitchFamily="34" charset="0"/>
                          <a:ea typeface="Calibri" panose="020F0502020204030204" pitchFamily="34" charset="0"/>
                          <a:cs typeface="Calibri" panose="020F0502020204030204" pitchFamily="34" charset="0"/>
                        </a:rPr>
                        <a:t> σε σύντομης διάρκειας κινητικότητες</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10 – 29 ημέρες*</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 – 29 ημέρες*</a:t>
                      </a:r>
                      <a:endParaRPr lang="en-US" sz="1600" kern="1200" dirty="0">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10</a:t>
                      </a:r>
                      <a:r>
                        <a:rPr lang="el-GR" sz="1600" kern="1200" baseline="0" dirty="0">
                          <a:latin typeface="Calibri" panose="020F0502020204030204" pitchFamily="34" charset="0"/>
                          <a:ea typeface="Calibri" panose="020F0502020204030204" pitchFamily="34" charset="0"/>
                          <a:cs typeface="Calibri" panose="020F0502020204030204" pitchFamily="34" charset="0"/>
                        </a:rPr>
                        <a:t> </a:t>
                      </a:r>
                      <a:r>
                        <a:rPr lang="el-GR" sz="1600" kern="1200" dirty="0">
                          <a:latin typeface="Calibri" panose="020F0502020204030204" pitchFamily="34" charset="0"/>
                          <a:ea typeface="Calibri" panose="020F0502020204030204" pitchFamily="34" charset="0"/>
                          <a:cs typeface="Calibri" panose="020F0502020204030204" pitchFamily="34" charset="0"/>
                        </a:rPr>
                        <a:t>- 89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3"/>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a:t>
                      </a:r>
                      <a:r>
                        <a:rPr lang="el-GR" sz="1600" kern="1200" baseline="0" dirty="0">
                          <a:latin typeface="Calibri" panose="020F0502020204030204" pitchFamily="34" charset="0"/>
                          <a:ea typeface="Calibri" panose="020F0502020204030204" pitchFamily="34" charset="0"/>
                          <a:cs typeface="Calibri" panose="020F0502020204030204" pitchFamily="34" charset="0"/>
                        </a:rPr>
                        <a:t> σε μεγάλης διάρκειας κινητικότητες</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baseline="0" dirty="0">
                          <a:latin typeface="Calibri" panose="020F0502020204030204" pitchFamily="34" charset="0"/>
                          <a:ea typeface="Calibri" panose="020F0502020204030204" pitchFamily="34" charset="0"/>
                          <a:cs typeface="Calibri" panose="020F0502020204030204" pitchFamily="34" charset="0"/>
                        </a:rPr>
                        <a:t>30 – 3</a:t>
                      </a:r>
                      <a:r>
                        <a:rPr lang="en-US" sz="1600" kern="1200" baseline="0" dirty="0">
                          <a:latin typeface="Calibri" panose="020F0502020204030204" pitchFamily="34" charset="0"/>
                          <a:ea typeface="Calibri" panose="020F0502020204030204" pitchFamily="34" charset="0"/>
                          <a:cs typeface="Calibri" panose="020F0502020204030204" pitchFamily="34" charset="0"/>
                        </a:rPr>
                        <a:t>6</a:t>
                      </a:r>
                      <a:r>
                        <a:rPr lang="el-GR" sz="1600" kern="1200" baseline="0" dirty="0">
                          <a:latin typeface="Calibri" panose="020F0502020204030204" pitchFamily="34" charset="0"/>
                          <a:ea typeface="Calibri" panose="020F0502020204030204" pitchFamily="34" charset="0"/>
                          <a:cs typeface="Calibri" panose="020F0502020204030204" pitchFamily="34" charset="0"/>
                        </a:rPr>
                        <a:t>5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600" kern="1200" dirty="0">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30 – 365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90 – 365 ημέρες**</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r>
                        <a:rPr lang="en-US" sz="1600" kern="1200" dirty="0">
                          <a:latin typeface="Calibri" panose="020F0502020204030204" pitchFamily="34" charset="0"/>
                          <a:ea typeface="Calibri" panose="020F0502020204030204" pitchFamily="34" charset="0"/>
                          <a:cs typeface="Calibri" panose="020F0502020204030204" pitchFamily="34" charset="0"/>
                        </a:rPr>
                        <a:t>Erasmus</a:t>
                      </a:r>
                      <a:r>
                        <a:rPr lang="en-US" sz="1600" kern="1200" baseline="0" dirty="0">
                          <a:latin typeface="Calibri" panose="020F0502020204030204" pitchFamily="34" charset="0"/>
                          <a:ea typeface="Calibri" panose="020F0502020204030204" pitchFamily="34" charset="0"/>
                          <a:cs typeface="Calibri" panose="020F0502020204030204" pitchFamily="34" charset="0"/>
                        </a:rPr>
                        <a:t>Pro)</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69A8875D-7A6C-CBF4-AB8C-D144D2E83948}"/>
              </a:ext>
            </a:extLst>
          </p:cNvPr>
          <p:cNvSpPr txBox="1"/>
          <p:nvPr/>
        </p:nvSpPr>
        <p:spPr>
          <a:xfrm>
            <a:off x="2479015" y="5881201"/>
            <a:ext cx="7416824" cy="461665"/>
          </a:xfrm>
          <a:prstGeom prst="rect">
            <a:avLst/>
          </a:prstGeom>
          <a:solidFill>
            <a:srgbClr val="70AD47">
              <a:lumMod val="40000"/>
              <a:lumOff val="6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a:t>
            </a:r>
            <a:r>
              <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Διάρκεια φυσικής κινητικότητας.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Για άτομα με λιγότερες ευκαιρίες η κινητικότητα μπορεί να είναι 2 – 89 ημέρες</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B08D7A47-959A-4740-49BA-D75D2172BF41}"/>
              </a:ext>
            </a:extLst>
          </p:cNvPr>
          <p:cNvSpPr txBox="1"/>
          <p:nvPr/>
        </p:nvSpPr>
        <p:spPr>
          <a:xfrm>
            <a:off x="2034776" y="4315001"/>
            <a:ext cx="8305303" cy="1477328"/>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defRPr/>
            </a:pPr>
            <a:r>
              <a:rPr kumimoji="0" lang="el-GR"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ΕΕΚ</a:t>
            </a:r>
            <a:r>
              <a:rPr kumimoji="0" lang="en-US"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l-GR"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οι κινητικότητες σύντομης/μεγάλης διάρκειας </a:t>
            </a:r>
            <a:r>
              <a:rPr lang="el-GR" kern="0" dirty="0">
                <a:solidFill>
                  <a:prstClr val="black"/>
                </a:solidFill>
                <a:latin typeface="Calibri" panose="020F0502020204030204" pitchFamily="34" charset="0"/>
                <a:ea typeface="Calibri" panose="020F0502020204030204" pitchFamily="34" charset="0"/>
                <a:cs typeface="Calibri" panose="020F0502020204030204" pitchFamily="34" charset="0"/>
              </a:rPr>
              <a:t>πραγματοποιούνται</a:t>
            </a:r>
            <a:r>
              <a:rPr lang="en-US" kern="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l-GR" kern="0" dirty="0">
                <a:solidFill>
                  <a:prstClr val="black"/>
                </a:solidFill>
                <a:latin typeface="Calibri" panose="020F0502020204030204" pitchFamily="34" charset="0"/>
                <a:ea typeface="Calibri" panose="020F0502020204030204" pitchFamily="34" charset="0"/>
                <a:cs typeface="Calibri" panose="020F0502020204030204" pitchFamily="34" charset="0"/>
              </a:rPr>
              <a:t>σε </a:t>
            </a:r>
            <a:r>
              <a:rPr lang="el-GR" kern="0" dirty="0" err="1">
                <a:solidFill>
                  <a:prstClr val="black"/>
                </a:solidFill>
                <a:latin typeface="Calibri" panose="020F0502020204030204" pitchFamily="34" charset="0"/>
                <a:ea typeface="Calibri" panose="020F0502020204030204" pitchFamily="34" charset="0"/>
                <a:cs typeface="Calibri" panose="020F0502020204030204" pitchFamily="34" charset="0"/>
              </a:rPr>
              <a:t>παρόχους</a:t>
            </a:r>
            <a:r>
              <a:rPr lang="el-GR" kern="0" dirty="0">
                <a:solidFill>
                  <a:prstClr val="black"/>
                </a:solidFill>
                <a:latin typeface="Calibri" panose="020F0502020204030204" pitchFamily="34" charset="0"/>
                <a:ea typeface="Calibri" panose="020F0502020204030204" pitchFamily="34" charset="0"/>
                <a:cs typeface="Calibri" panose="020F0502020204030204" pitchFamily="34" charset="0"/>
              </a:rPr>
              <a:t> ΕΕΚ, επιχειρήσεις ή άλλους οργανισμούς ενεργούς στον πεδίο της ΕΕΚ/της αγοράς εργασίας. Οι ομαδικές κινητικότητες πραγματοποιούνται σε </a:t>
            </a:r>
            <a:r>
              <a:rPr lang="el-GR" kern="0" dirty="0" err="1">
                <a:solidFill>
                  <a:prstClr val="black"/>
                </a:solidFill>
                <a:latin typeface="Calibri" panose="020F0502020204030204" pitchFamily="34" charset="0"/>
                <a:ea typeface="Calibri" panose="020F0502020204030204" pitchFamily="34" charset="0"/>
                <a:cs typeface="Calibri" panose="020F0502020204030204" pitchFamily="34" charset="0"/>
              </a:rPr>
              <a:t>παρόχους</a:t>
            </a:r>
            <a:r>
              <a:rPr lang="el-GR" kern="0" dirty="0">
                <a:solidFill>
                  <a:prstClr val="black"/>
                </a:solidFill>
                <a:latin typeface="Calibri" panose="020F0502020204030204" pitchFamily="34" charset="0"/>
                <a:ea typeface="Calibri" panose="020F0502020204030204" pitchFamily="34" charset="0"/>
                <a:cs typeface="Calibri" panose="020F0502020204030204" pitchFamily="34" charset="0"/>
              </a:rPr>
              <a:t> ΕΕΚ, αλλά συχνά περιλαμβάνουν και </a:t>
            </a:r>
            <a:r>
              <a:rPr kumimoji="0" lang="el-GR" b="0" i="0" u="none" strike="noStrike" kern="0" cap="none" spc="0" normalizeH="0" baseline="0" noProof="0" dirty="0">
                <a:ln>
                  <a:noFill/>
                </a:ln>
                <a:solidFill>
                  <a:prstClr val="black"/>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κατάρτιση στο χώρο εργασίας με τη μορφή τοποθέτησης σε μία επιχείρηση</a:t>
            </a:r>
          </a:p>
        </p:txBody>
      </p:sp>
    </p:spTree>
    <p:extLst>
      <p:ext uri="{BB962C8B-B14F-4D97-AF65-F5344CB8AC3E}">
        <p14:creationId xmlns:p14="http://schemas.microsoft.com/office/powerpoint/2010/main" val="1323887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5206</TotalTime>
  <Words>7133</Words>
  <Application>Microsoft Office PowerPoint</Application>
  <PresentationFormat>Widescreen</PresentationFormat>
  <Paragraphs>863</Paragraphs>
  <Slides>59</Slides>
  <Notes>59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59</vt:i4>
      </vt:variant>
    </vt:vector>
  </HeadingPairs>
  <TitlesOfParts>
    <vt:vector size="73" baseType="lpstr">
      <vt:lpstr>-apple-system</vt:lpstr>
      <vt:lpstr>Arial</vt:lpstr>
      <vt:lpstr>Calibri</vt:lpstr>
      <vt:lpstr>Calibri Light</vt:lpstr>
      <vt:lpstr>Century Gothic</vt:lpstr>
      <vt:lpstr>Noto Sans Symbols</vt:lpstr>
      <vt:lpstr>Roboto</vt:lpstr>
      <vt:lpstr>Segoe UI</vt:lpstr>
      <vt:lpstr>Times New Roman</vt:lpstr>
      <vt:lpstr>Times New Roman Bold</vt:lpstr>
      <vt:lpstr>Verdana</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Despo Demetriou</dc:creator>
  <cp:lastModifiedBy>Anna Pafiti</cp:lastModifiedBy>
  <cp:revision>1406</cp:revision>
  <dcterms:created xsi:type="dcterms:W3CDTF">2023-07-18T06:23:09Z</dcterms:created>
  <dcterms:modified xsi:type="dcterms:W3CDTF">2025-10-08T10:13:53Z</dcterms:modified>
</cp:coreProperties>
</file>