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sldIdLst>
    <p:sldId id="330" r:id="rId3"/>
    <p:sldId id="331" r:id="rId4"/>
    <p:sldId id="257" r:id="rId5"/>
    <p:sldId id="320" r:id="rId6"/>
    <p:sldId id="258" r:id="rId7"/>
    <p:sldId id="293" r:id="rId8"/>
    <p:sldId id="333" r:id="rId9"/>
    <p:sldId id="339" r:id="rId10"/>
    <p:sldId id="342" r:id="rId11"/>
    <p:sldId id="343" r:id="rId12"/>
    <p:sldId id="344" r:id="rId13"/>
    <p:sldId id="321" r:id="rId14"/>
    <p:sldId id="266" r:id="rId15"/>
    <p:sldId id="345" r:id="rId16"/>
    <p:sldId id="346" r:id="rId17"/>
    <p:sldId id="347" r:id="rId18"/>
    <p:sldId id="348" r:id="rId19"/>
    <p:sldId id="349" r:id="rId20"/>
    <p:sldId id="319" r:id="rId21"/>
    <p:sldId id="350" r:id="rId22"/>
    <p:sldId id="322" r:id="rId23"/>
    <p:sldId id="277" r:id="rId24"/>
    <p:sldId id="351" r:id="rId25"/>
    <p:sldId id="282" r:id="rId26"/>
    <p:sldId id="283" r:id="rId27"/>
    <p:sldId id="285" r:id="rId28"/>
    <p:sldId id="286" r:id="rId29"/>
    <p:sldId id="287" r:id="rId30"/>
    <p:sldId id="289" r:id="rId31"/>
    <p:sldId id="352" r:id="rId32"/>
    <p:sldId id="298" r:id="rId33"/>
    <p:sldId id="307" r:id="rId34"/>
    <p:sldId id="308" r:id="rId35"/>
    <p:sldId id="309" r:id="rId36"/>
    <p:sldId id="284" r:id="rId37"/>
    <p:sldId id="353" r:id="rId38"/>
    <p:sldId id="323" r:id="rId39"/>
    <p:sldId id="354" r:id="rId40"/>
    <p:sldId id="291" r:id="rId41"/>
    <p:sldId id="324" r:id="rId42"/>
    <p:sldId id="260" r:id="rId43"/>
    <p:sldId id="275" r:id="rId44"/>
    <p:sldId id="355" r:id="rId45"/>
    <p:sldId id="276" r:id="rId46"/>
    <p:sldId id="356" r:id="rId47"/>
    <p:sldId id="357" r:id="rId48"/>
    <p:sldId id="325" r:id="rId49"/>
    <p:sldId id="317" r:id="rId50"/>
    <p:sldId id="303" r:id="rId51"/>
    <p:sldId id="326" r:id="rId52"/>
    <p:sldId id="304" r:id="rId53"/>
    <p:sldId id="305" r:id="rId54"/>
    <p:sldId id="327" r:id="rId55"/>
    <p:sldId id="295" r:id="rId56"/>
    <p:sldId id="358" r:id="rId57"/>
    <p:sldId id="328" r:id="rId58"/>
    <p:sldId id="280" r:id="rId59"/>
    <p:sldId id="329" r:id="rId60"/>
    <p:sldId id="306" r:id="rId61"/>
    <p:sldId id="311" r:id="rId62"/>
    <p:sldId id="318" r:id="rId63"/>
    <p:sldId id="359" r:id="rId64"/>
    <p:sldId id="360" r:id="rId65"/>
    <p:sldId id="34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o Demetriou" initials="DD" lastIdx="3" clrIdx="0">
    <p:extLst>
      <p:ext uri="{19B8F6BF-5375-455C-9EA6-DF929625EA0E}">
        <p15:presenceInfo xmlns:p15="http://schemas.microsoft.com/office/powerpoint/2012/main" userId="S-1-5-21-3568006075-2543245199-2713714311-5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3436B"/>
    <a:srgbClr val="9D72B5"/>
    <a:srgbClr val="FDFCFD"/>
    <a:srgbClr val="359FC0"/>
    <a:srgbClr val="168586"/>
    <a:srgbClr val="5B9BD5"/>
    <a:srgbClr val="2FA3A3"/>
    <a:srgbClr val="4EC48D"/>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6" autoAdjust="0"/>
    <p:restoredTop sz="80145" autoAdjust="0"/>
  </p:normalViewPr>
  <p:slideViewPr>
    <p:cSldViewPr snapToGrid="0">
      <p:cViewPr varScale="1">
        <p:scale>
          <a:sx n="85" d="100"/>
          <a:sy n="85" d="100"/>
        </p:scale>
        <p:origin x="1452" y="78"/>
      </p:cViewPr>
      <p:guideLst/>
    </p:cSldViewPr>
  </p:slideViewPr>
  <p:notesTextViewPr>
    <p:cViewPr>
      <p:scale>
        <a:sx n="125" d="100"/>
        <a:sy n="125" d="100"/>
      </p:scale>
      <p:origin x="0" y="0"/>
    </p:cViewPr>
  </p:notesTextViewPr>
  <p:notesViewPr>
    <p:cSldViewPr snapToGrid="0">
      <p:cViewPr varScale="1">
        <p:scale>
          <a:sx n="88" d="100"/>
          <a:sy n="88" d="100"/>
        </p:scale>
        <p:origin x="2966" y="6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9EC2D-F220-4F80-97EA-AC7F4B8BDFB5}" type="doc">
      <dgm:prSet loTypeId="urn:microsoft.com/office/officeart/2005/8/layout/cycle6" loCatId="cycle" qsTypeId="urn:microsoft.com/office/officeart/2005/8/quickstyle/simple1" qsCatId="simple" csTypeId="urn:microsoft.com/office/officeart/2005/8/colors/accent5_4" csCatId="accent5" phldr="1"/>
      <dgm:spPr/>
      <dgm:t>
        <a:bodyPr/>
        <a:lstStyle/>
        <a:p>
          <a:endParaRPr lang="en-US"/>
        </a:p>
      </dgm:t>
    </dgm:pt>
    <dgm:pt modelId="{E69C7369-01E8-4D85-B334-C5E5D17D986E}">
      <dgm:prSet phldrT="[Text]"/>
      <dgm:spPr/>
      <dgm:t>
        <a:bodyPr/>
        <a:lstStyle/>
        <a:p>
          <a:r>
            <a:rPr lang="el-GR" dirty="0"/>
            <a:t>Τι αξιολογείτε;</a:t>
          </a:r>
          <a:endParaRPr lang="en-US" dirty="0"/>
        </a:p>
      </dgm:t>
    </dgm:pt>
    <dgm:pt modelId="{E9A45330-F800-4E94-8C5E-4B1AD1AC6A99}" type="parTrans" cxnId="{0F474636-C2F7-404D-877B-4196AEC57E62}">
      <dgm:prSet/>
      <dgm:spPr/>
      <dgm:t>
        <a:bodyPr/>
        <a:lstStyle/>
        <a:p>
          <a:endParaRPr lang="en-US"/>
        </a:p>
      </dgm:t>
    </dgm:pt>
    <dgm:pt modelId="{7EA2D7FC-7CFF-496E-9B82-E21A0E73BC7D}" type="sibTrans" cxnId="{0F474636-C2F7-404D-877B-4196AEC57E62}">
      <dgm:prSet/>
      <dgm:spPr/>
      <dgm:t>
        <a:bodyPr/>
        <a:lstStyle/>
        <a:p>
          <a:endParaRPr lang="en-US"/>
        </a:p>
      </dgm:t>
    </dgm:pt>
    <dgm:pt modelId="{4A71CC9E-B366-4850-AC21-8CA86A7A1813}">
      <dgm:prSet phldrT="[Text]"/>
      <dgm:spPr/>
      <dgm:t>
        <a:bodyPr/>
        <a:lstStyle/>
        <a:p>
          <a:r>
            <a:rPr lang="el-GR" dirty="0"/>
            <a:t>Ποιοι θα πρέπει να εμπλακούν σε αυτή τη διαδικασία;</a:t>
          </a:r>
          <a:endParaRPr lang="en-US" dirty="0"/>
        </a:p>
      </dgm:t>
    </dgm:pt>
    <dgm:pt modelId="{98E8DE6E-FBEC-4A73-8CFD-8539E0F1FCE4}" type="parTrans" cxnId="{D9CA48DF-282C-479E-A089-7F134941011B}">
      <dgm:prSet/>
      <dgm:spPr/>
      <dgm:t>
        <a:bodyPr/>
        <a:lstStyle/>
        <a:p>
          <a:endParaRPr lang="en-US"/>
        </a:p>
      </dgm:t>
    </dgm:pt>
    <dgm:pt modelId="{B64238F8-09D1-4A74-89E6-D37CDDEDDBC9}" type="sibTrans" cxnId="{D9CA48DF-282C-479E-A089-7F134941011B}">
      <dgm:prSet/>
      <dgm:spPr/>
      <dgm:t>
        <a:bodyPr/>
        <a:lstStyle/>
        <a:p>
          <a:endParaRPr lang="en-US"/>
        </a:p>
      </dgm:t>
    </dgm:pt>
    <dgm:pt modelId="{542F1232-CCC4-4A9A-9E5E-0536282FCE25}">
      <dgm:prSet phldrT="[Text]"/>
      <dgm:spPr/>
      <dgm:t>
        <a:bodyPr/>
        <a:lstStyle/>
        <a:p>
          <a:r>
            <a:rPr lang="el-GR" dirty="0"/>
            <a:t>Ποιες μέθοδοι αξιολόγησης θα είναι πιο αποτελεσματικές;</a:t>
          </a:r>
          <a:endParaRPr lang="en-US" dirty="0"/>
        </a:p>
      </dgm:t>
    </dgm:pt>
    <dgm:pt modelId="{D413DF1B-54A8-4A4B-ADFE-83B452D45BEB}" type="parTrans" cxnId="{C3D5E00F-B550-447D-A464-CC7D4A86DD6E}">
      <dgm:prSet/>
      <dgm:spPr/>
      <dgm:t>
        <a:bodyPr/>
        <a:lstStyle/>
        <a:p>
          <a:endParaRPr lang="en-US"/>
        </a:p>
      </dgm:t>
    </dgm:pt>
    <dgm:pt modelId="{9BB5FE1D-9F43-4BFC-A256-67612C68B29C}" type="sibTrans" cxnId="{C3D5E00F-B550-447D-A464-CC7D4A86DD6E}">
      <dgm:prSet/>
      <dgm:spPr/>
      <dgm:t>
        <a:bodyPr/>
        <a:lstStyle/>
        <a:p>
          <a:endParaRPr lang="en-US"/>
        </a:p>
      </dgm:t>
    </dgm:pt>
    <dgm:pt modelId="{B3A886F6-99AB-4D19-9819-F1332CE74A19}">
      <dgm:prSet phldrT="[Text]"/>
      <dgm:spPr/>
      <dgm:t>
        <a:bodyPr/>
        <a:lstStyle/>
        <a:p>
          <a:r>
            <a:rPr lang="el-GR" dirty="0"/>
            <a:t>Σε ποιο χρονικό σημείο πρέπει να λάβει χώρα η αξιολόγηση;</a:t>
          </a:r>
          <a:endParaRPr lang="en-US" dirty="0"/>
        </a:p>
      </dgm:t>
    </dgm:pt>
    <dgm:pt modelId="{C0E8F39D-9997-4AB1-9984-3A60B13578B3}" type="parTrans" cxnId="{0831686E-7E17-441F-8738-6B77C77C487A}">
      <dgm:prSet/>
      <dgm:spPr/>
      <dgm:t>
        <a:bodyPr/>
        <a:lstStyle/>
        <a:p>
          <a:endParaRPr lang="en-US"/>
        </a:p>
      </dgm:t>
    </dgm:pt>
    <dgm:pt modelId="{0D2F089F-3EA8-4909-93CF-853E15B31400}" type="sibTrans" cxnId="{0831686E-7E17-441F-8738-6B77C77C487A}">
      <dgm:prSet/>
      <dgm:spPr/>
      <dgm:t>
        <a:bodyPr/>
        <a:lstStyle/>
        <a:p>
          <a:endParaRPr lang="en-US"/>
        </a:p>
      </dgm:t>
    </dgm:pt>
    <dgm:pt modelId="{36C43A18-4A3B-4199-97ED-888FB2C85D77}">
      <dgm:prSet phldrT="[Text]"/>
      <dgm:spPr/>
      <dgm:t>
        <a:bodyPr/>
        <a:lstStyle/>
        <a:p>
          <a:r>
            <a:rPr lang="el-GR" dirty="0"/>
            <a:t>Πώς θα πρέπει να αξιοποιήσετε τα αποτελέσματα της αξιολόγησης;</a:t>
          </a:r>
          <a:endParaRPr lang="en-US" dirty="0"/>
        </a:p>
      </dgm:t>
    </dgm:pt>
    <dgm:pt modelId="{77FC803D-1C27-47C8-9AB2-1A490237310D}" type="parTrans" cxnId="{41D0516B-206D-4D1D-9596-F8D341EC49AC}">
      <dgm:prSet/>
      <dgm:spPr/>
      <dgm:t>
        <a:bodyPr/>
        <a:lstStyle/>
        <a:p>
          <a:endParaRPr lang="en-US"/>
        </a:p>
      </dgm:t>
    </dgm:pt>
    <dgm:pt modelId="{540B4006-73A3-41DE-B794-153803832A4E}" type="sibTrans" cxnId="{41D0516B-206D-4D1D-9596-F8D341EC49AC}">
      <dgm:prSet/>
      <dgm:spPr/>
      <dgm:t>
        <a:bodyPr/>
        <a:lstStyle/>
        <a:p>
          <a:endParaRPr lang="en-US"/>
        </a:p>
      </dgm:t>
    </dgm:pt>
    <dgm:pt modelId="{10B6A39B-AAC1-450D-912A-CBA89D626492}" type="pres">
      <dgm:prSet presAssocID="{7D39EC2D-F220-4F80-97EA-AC7F4B8BDFB5}" presName="cycle" presStyleCnt="0">
        <dgm:presLayoutVars>
          <dgm:dir/>
          <dgm:resizeHandles val="exact"/>
        </dgm:presLayoutVars>
      </dgm:prSet>
      <dgm:spPr/>
    </dgm:pt>
    <dgm:pt modelId="{2DA9AADF-7578-4F06-9B42-D58E3EA7B03F}" type="pres">
      <dgm:prSet presAssocID="{E69C7369-01E8-4D85-B334-C5E5D17D986E}" presName="node" presStyleLbl="node1" presStyleIdx="0" presStyleCnt="5">
        <dgm:presLayoutVars>
          <dgm:bulletEnabled val="1"/>
        </dgm:presLayoutVars>
      </dgm:prSet>
      <dgm:spPr/>
    </dgm:pt>
    <dgm:pt modelId="{800E9942-8BE6-4EA1-9420-A7E374F7DCBF}" type="pres">
      <dgm:prSet presAssocID="{E69C7369-01E8-4D85-B334-C5E5D17D986E}" presName="spNode" presStyleCnt="0"/>
      <dgm:spPr/>
    </dgm:pt>
    <dgm:pt modelId="{C5E118CC-4C70-47F4-9C5A-7FF090EAB597}" type="pres">
      <dgm:prSet presAssocID="{7EA2D7FC-7CFF-496E-9B82-E21A0E73BC7D}" presName="sibTrans" presStyleLbl="sibTrans1D1" presStyleIdx="0" presStyleCnt="5"/>
      <dgm:spPr/>
    </dgm:pt>
    <dgm:pt modelId="{5924FF82-9410-441E-B529-BAD7AAE59324}" type="pres">
      <dgm:prSet presAssocID="{4A71CC9E-B366-4850-AC21-8CA86A7A1813}" presName="node" presStyleLbl="node1" presStyleIdx="1" presStyleCnt="5">
        <dgm:presLayoutVars>
          <dgm:bulletEnabled val="1"/>
        </dgm:presLayoutVars>
      </dgm:prSet>
      <dgm:spPr/>
    </dgm:pt>
    <dgm:pt modelId="{5FFE1142-2FC8-4CC0-824E-6076FCED4A03}" type="pres">
      <dgm:prSet presAssocID="{4A71CC9E-B366-4850-AC21-8CA86A7A1813}" presName="spNode" presStyleCnt="0"/>
      <dgm:spPr/>
    </dgm:pt>
    <dgm:pt modelId="{3835E33E-5371-46B8-8FFE-802850BDD916}" type="pres">
      <dgm:prSet presAssocID="{B64238F8-09D1-4A74-89E6-D37CDDEDDBC9}" presName="sibTrans" presStyleLbl="sibTrans1D1" presStyleIdx="1" presStyleCnt="5"/>
      <dgm:spPr/>
    </dgm:pt>
    <dgm:pt modelId="{319B871D-ECBA-4468-8CAB-1A2F58ECAB02}" type="pres">
      <dgm:prSet presAssocID="{542F1232-CCC4-4A9A-9E5E-0536282FCE25}" presName="node" presStyleLbl="node1" presStyleIdx="2" presStyleCnt="5">
        <dgm:presLayoutVars>
          <dgm:bulletEnabled val="1"/>
        </dgm:presLayoutVars>
      </dgm:prSet>
      <dgm:spPr/>
    </dgm:pt>
    <dgm:pt modelId="{45F9A614-577B-48FF-B6A8-426C1C6519FC}" type="pres">
      <dgm:prSet presAssocID="{542F1232-CCC4-4A9A-9E5E-0536282FCE25}" presName="spNode" presStyleCnt="0"/>
      <dgm:spPr/>
    </dgm:pt>
    <dgm:pt modelId="{0D2054B9-0019-4A32-8748-AE858030DEEF}" type="pres">
      <dgm:prSet presAssocID="{9BB5FE1D-9F43-4BFC-A256-67612C68B29C}" presName="sibTrans" presStyleLbl="sibTrans1D1" presStyleIdx="2" presStyleCnt="5"/>
      <dgm:spPr/>
    </dgm:pt>
    <dgm:pt modelId="{08F9791C-A81E-4ED4-99CB-156FEA92BFFE}" type="pres">
      <dgm:prSet presAssocID="{B3A886F6-99AB-4D19-9819-F1332CE74A19}" presName="node" presStyleLbl="node1" presStyleIdx="3" presStyleCnt="5">
        <dgm:presLayoutVars>
          <dgm:bulletEnabled val="1"/>
        </dgm:presLayoutVars>
      </dgm:prSet>
      <dgm:spPr/>
    </dgm:pt>
    <dgm:pt modelId="{39DF13D1-9D27-4F03-81C9-68E378419383}" type="pres">
      <dgm:prSet presAssocID="{B3A886F6-99AB-4D19-9819-F1332CE74A19}" presName="spNode" presStyleCnt="0"/>
      <dgm:spPr/>
    </dgm:pt>
    <dgm:pt modelId="{1F45EC3A-3897-4D3E-8660-13D35BD6D12B}" type="pres">
      <dgm:prSet presAssocID="{0D2F089F-3EA8-4909-93CF-853E15B31400}" presName="sibTrans" presStyleLbl="sibTrans1D1" presStyleIdx="3" presStyleCnt="5"/>
      <dgm:spPr/>
    </dgm:pt>
    <dgm:pt modelId="{59C28603-04CC-40E0-B4EC-20C90B684CB9}" type="pres">
      <dgm:prSet presAssocID="{36C43A18-4A3B-4199-97ED-888FB2C85D77}" presName="node" presStyleLbl="node1" presStyleIdx="4" presStyleCnt="5">
        <dgm:presLayoutVars>
          <dgm:bulletEnabled val="1"/>
        </dgm:presLayoutVars>
      </dgm:prSet>
      <dgm:spPr/>
    </dgm:pt>
    <dgm:pt modelId="{FA0B410D-A973-4E0D-BA4C-EA9510A59BED}" type="pres">
      <dgm:prSet presAssocID="{36C43A18-4A3B-4199-97ED-888FB2C85D77}" presName="spNode" presStyleCnt="0"/>
      <dgm:spPr/>
    </dgm:pt>
    <dgm:pt modelId="{73FB900E-7007-4DB1-89DB-C22FAA80F200}" type="pres">
      <dgm:prSet presAssocID="{540B4006-73A3-41DE-B794-153803832A4E}" presName="sibTrans" presStyleLbl="sibTrans1D1" presStyleIdx="4" presStyleCnt="5"/>
      <dgm:spPr/>
    </dgm:pt>
  </dgm:ptLst>
  <dgm:cxnLst>
    <dgm:cxn modelId="{C3D5E00F-B550-447D-A464-CC7D4A86DD6E}" srcId="{7D39EC2D-F220-4F80-97EA-AC7F4B8BDFB5}" destId="{542F1232-CCC4-4A9A-9E5E-0536282FCE25}" srcOrd="2" destOrd="0" parTransId="{D413DF1B-54A8-4A4B-ADFE-83B452D45BEB}" sibTransId="{9BB5FE1D-9F43-4BFC-A256-67612C68B29C}"/>
    <dgm:cxn modelId="{CC03431D-72E1-41F2-ADF2-CD6E0A5A6E84}" type="presOf" srcId="{B64238F8-09D1-4A74-89E6-D37CDDEDDBC9}" destId="{3835E33E-5371-46B8-8FFE-802850BDD916}" srcOrd="0" destOrd="0" presId="urn:microsoft.com/office/officeart/2005/8/layout/cycle6"/>
    <dgm:cxn modelId="{BAEA1123-154D-4825-8C1D-01707F5F3BA7}" type="presOf" srcId="{B3A886F6-99AB-4D19-9819-F1332CE74A19}" destId="{08F9791C-A81E-4ED4-99CB-156FEA92BFFE}" srcOrd="0" destOrd="0" presId="urn:microsoft.com/office/officeart/2005/8/layout/cycle6"/>
    <dgm:cxn modelId="{F8125D2A-7AD1-42E1-B751-C22088BCD17C}" type="presOf" srcId="{E69C7369-01E8-4D85-B334-C5E5D17D986E}" destId="{2DA9AADF-7578-4F06-9B42-D58E3EA7B03F}" srcOrd="0" destOrd="0" presId="urn:microsoft.com/office/officeart/2005/8/layout/cycle6"/>
    <dgm:cxn modelId="{0F474636-C2F7-404D-877B-4196AEC57E62}" srcId="{7D39EC2D-F220-4F80-97EA-AC7F4B8BDFB5}" destId="{E69C7369-01E8-4D85-B334-C5E5D17D986E}" srcOrd="0" destOrd="0" parTransId="{E9A45330-F800-4E94-8C5E-4B1AD1AC6A99}" sibTransId="{7EA2D7FC-7CFF-496E-9B82-E21A0E73BC7D}"/>
    <dgm:cxn modelId="{FBA34447-5C69-409F-B168-C659BA94CEA2}" type="presOf" srcId="{7D39EC2D-F220-4F80-97EA-AC7F4B8BDFB5}" destId="{10B6A39B-AAC1-450D-912A-CBA89D626492}" srcOrd="0" destOrd="0" presId="urn:microsoft.com/office/officeart/2005/8/layout/cycle6"/>
    <dgm:cxn modelId="{41D0516B-206D-4D1D-9596-F8D341EC49AC}" srcId="{7D39EC2D-F220-4F80-97EA-AC7F4B8BDFB5}" destId="{36C43A18-4A3B-4199-97ED-888FB2C85D77}" srcOrd="4" destOrd="0" parTransId="{77FC803D-1C27-47C8-9AB2-1A490237310D}" sibTransId="{540B4006-73A3-41DE-B794-153803832A4E}"/>
    <dgm:cxn modelId="{1A0A666D-3CB5-47A7-AF63-9ADE27F858BD}" type="presOf" srcId="{36C43A18-4A3B-4199-97ED-888FB2C85D77}" destId="{59C28603-04CC-40E0-B4EC-20C90B684CB9}" srcOrd="0" destOrd="0" presId="urn:microsoft.com/office/officeart/2005/8/layout/cycle6"/>
    <dgm:cxn modelId="{A7CBEB4D-40EA-43AA-9A8B-8D754B1F81DD}" type="presOf" srcId="{540B4006-73A3-41DE-B794-153803832A4E}" destId="{73FB900E-7007-4DB1-89DB-C22FAA80F200}" srcOrd="0" destOrd="0" presId="urn:microsoft.com/office/officeart/2005/8/layout/cycle6"/>
    <dgm:cxn modelId="{0831686E-7E17-441F-8738-6B77C77C487A}" srcId="{7D39EC2D-F220-4F80-97EA-AC7F4B8BDFB5}" destId="{B3A886F6-99AB-4D19-9819-F1332CE74A19}" srcOrd="3" destOrd="0" parTransId="{C0E8F39D-9997-4AB1-9984-3A60B13578B3}" sibTransId="{0D2F089F-3EA8-4909-93CF-853E15B31400}"/>
    <dgm:cxn modelId="{6AB34772-C304-4C37-9BCF-6C63FD3BD0D6}" type="presOf" srcId="{9BB5FE1D-9F43-4BFC-A256-67612C68B29C}" destId="{0D2054B9-0019-4A32-8748-AE858030DEEF}" srcOrd="0" destOrd="0" presId="urn:microsoft.com/office/officeart/2005/8/layout/cycle6"/>
    <dgm:cxn modelId="{5A5DD389-5E65-4FA7-BB1E-F24674C2272E}" type="presOf" srcId="{0D2F089F-3EA8-4909-93CF-853E15B31400}" destId="{1F45EC3A-3897-4D3E-8660-13D35BD6D12B}" srcOrd="0" destOrd="0" presId="urn:microsoft.com/office/officeart/2005/8/layout/cycle6"/>
    <dgm:cxn modelId="{A1E5BEC9-B40B-4D2D-9137-1B4C9358EBFC}" type="presOf" srcId="{4A71CC9E-B366-4850-AC21-8CA86A7A1813}" destId="{5924FF82-9410-441E-B529-BAD7AAE59324}" srcOrd="0" destOrd="0" presId="urn:microsoft.com/office/officeart/2005/8/layout/cycle6"/>
    <dgm:cxn modelId="{B867B6DB-8EE2-4B67-A2AB-2FF74C48B0F1}" type="presOf" srcId="{542F1232-CCC4-4A9A-9E5E-0536282FCE25}" destId="{319B871D-ECBA-4468-8CAB-1A2F58ECAB02}" srcOrd="0" destOrd="0" presId="urn:microsoft.com/office/officeart/2005/8/layout/cycle6"/>
    <dgm:cxn modelId="{D9CA48DF-282C-479E-A089-7F134941011B}" srcId="{7D39EC2D-F220-4F80-97EA-AC7F4B8BDFB5}" destId="{4A71CC9E-B366-4850-AC21-8CA86A7A1813}" srcOrd="1" destOrd="0" parTransId="{98E8DE6E-FBEC-4A73-8CFD-8539E0F1FCE4}" sibTransId="{B64238F8-09D1-4A74-89E6-D37CDDEDDBC9}"/>
    <dgm:cxn modelId="{5F9806F9-B176-45CE-B3E6-8FCF3A40EE85}" type="presOf" srcId="{7EA2D7FC-7CFF-496E-9B82-E21A0E73BC7D}" destId="{C5E118CC-4C70-47F4-9C5A-7FF090EAB597}" srcOrd="0" destOrd="0" presId="urn:microsoft.com/office/officeart/2005/8/layout/cycle6"/>
    <dgm:cxn modelId="{C296E1BB-17D3-46D3-9118-F6D3E5F60D9B}" type="presParOf" srcId="{10B6A39B-AAC1-450D-912A-CBA89D626492}" destId="{2DA9AADF-7578-4F06-9B42-D58E3EA7B03F}" srcOrd="0" destOrd="0" presId="urn:microsoft.com/office/officeart/2005/8/layout/cycle6"/>
    <dgm:cxn modelId="{56C730E9-64FA-4912-A489-9DCA9A2741FC}" type="presParOf" srcId="{10B6A39B-AAC1-450D-912A-CBA89D626492}" destId="{800E9942-8BE6-4EA1-9420-A7E374F7DCBF}" srcOrd="1" destOrd="0" presId="urn:microsoft.com/office/officeart/2005/8/layout/cycle6"/>
    <dgm:cxn modelId="{E93BD1B8-5C18-4D44-9DC8-8FA433904A7D}" type="presParOf" srcId="{10B6A39B-AAC1-450D-912A-CBA89D626492}" destId="{C5E118CC-4C70-47F4-9C5A-7FF090EAB597}" srcOrd="2" destOrd="0" presId="urn:microsoft.com/office/officeart/2005/8/layout/cycle6"/>
    <dgm:cxn modelId="{AB15E853-4489-4F5D-B753-43C0CA76DD26}" type="presParOf" srcId="{10B6A39B-AAC1-450D-912A-CBA89D626492}" destId="{5924FF82-9410-441E-B529-BAD7AAE59324}" srcOrd="3" destOrd="0" presId="urn:microsoft.com/office/officeart/2005/8/layout/cycle6"/>
    <dgm:cxn modelId="{24A0C8B3-8494-424F-9416-31D2F635E8CA}" type="presParOf" srcId="{10B6A39B-AAC1-450D-912A-CBA89D626492}" destId="{5FFE1142-2FC8-4CC0-824E-6076FCED4A03}" srcOrd="4" destOrd="0" presId="urn:microsoft.com/office/officeart/2005/8/layout/cycle6"/>
    <dgm:cxn modelId="{94A06D54-2C5C-49E3-9A54-598DAB04D776}" type="presParOf" srcId="{10B6A39B-AAC1-450D-912A-CBA89D626492}" destId="{3835E33E-5371-46B8-8FFE-802850BDD916}" srcOrd="5" destOrd="0" presId="urn:microsoft.com/office/officeart/2005/8/layout/cycle6"/>
    <dgm:cxn modelId="{27709683-EED6-484F-B52C-1158F70609CD}" type="presParOf" srcId="{10B6A39B-AAC1-450D-912A-CBA89D626492}" destId="{319B871D-ECBA-4468-8CAB-1A2F58ECAB02}" srcOrd="6" destOrd="0" presId="urn:microsoft.com/office/officeart/2005/8/layout/cycle6"/>
    <dgm:cxn modelId="{32A63356-A89D-42DC-A75D-E443E8BC0429}" type="presParOf" srcId="{10B6A39B-AAC1-450D-912A-CBA89D626492}" destId="{45F9A614-577B-48FF-B6A8-426C1C6519FC}" srcOrd="7" destOrd="0" presId="urn:microsoft.com/office/officeart/2005/8/layout/cycle6"/>
    <dgm:cxn modelId="{AFD597B8-4360-4118-B41C-841984366560}" type="presParOf" srcId="{10B6A39B-AAC1-450D-912A-CBA89D626492}" destId="{0D2054B9-0019-4A32-8748-AE858030DEEF}" srcOrd="8" destOrd="0" presId="urn:microsoft.com/office/officeart/2005/8/layout/cycle6"/>
    <dgm:cxn modelId="{2A732FF3-5BE6-4624-9D6C-8A3A9F8F7921}" type="presParOf" srcId="{10B6A39B-AAC1-450D-912A-CBA89D626492}" destId="{08F9791C-A81E-4ED4-99CB-156FEA92BFFE}" srcOrd="9" destOrd="0" presId="urn:microsoft.com/office/officeart/2005/8/layout/cycle6"/>
    <dgm:cxn modelId="{C26E21AF-7683-4225-A8AE-2A912CB0B8D7}" type="presParOf" srcId="{10B6A39B-AAC1-450D-912A-CBA89D626492}" destId="{39DF13D1-9D27-4F03-81C9-68E378419383}" srcOrd="10" destOrd="0" presId="urn:microsoft.com/office/officeart/2005/8/layout/cycle6"/>
    <dgm:cxn modelId="{54AAF670-0089-43B4-ABEF-7F29B5549F8B}" type="presParOf" srcId="{10B6A39B-AAC1-450D-912A-CBA89D626492}" destId="{1F45EC3A-3897-4D3E-8660-13D35BD6D12B}" srcOrd="11" destOrd="0" presId="urn:microsoft.com/office/officeart/2005/8/layout/cycle6"/>
    <dgm:cxn modelId="{CE24C242-3E80-4371-A284-82BC6E37572F}" type="presParOf" srcId="{10B6A39B-AAC1-450D-912A-CBA89D626492}" destId="{59C28603-04CC-40E0-B4EC-20C90B684CB9}" srcOrd="12" destOrd="0" presId="urn:microsoft.com/office/officeart/2005/8/layout/cycle6"/>
    <dgm:cxn modelId="{ABA05DF2-AA7D-46BE-A215-25BBD53C1EAE}" type="presParOf" srcId="{10B6A39B-AAC1-450D-912A-CBA89D626492}" destId="{FA0B410D-A973-4E0D-BA4C-EA9510A59BED}" srcOrd="13" destOrd="0" presId="urn:microsoft.com/office/officeart/2005/8/layout/cycle6"/>
    <dgm:cxn modelId="{0EA5E6B2-EE82-44E2-AFD4-1050942FF964}" type="presParOf" srcId="{10B6A39B-AAC1-450D-912A-CBA89D626492}" destId="{73FB900E-7007-4DB1-89DB-C22FAA80F20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AADF-7578-4F06-9B42-D58E3EA7B03F}">
      <dsp:nvSpPr>
        <dsp:cNvPr id="0" name=""/>
        <dsp:cNvSpPr/>
      </dsp:nvSpPr>
      <dsp:spPr>
        <a:xfrm>
          <a:off x="3174007" y="3160"/>
          <a:ext cx="1779984" cy="1156989"/>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Τι αξιολογείτε;</a:t>
          </a:r>
          <a:endParaRPr lang="en-US" sz="1600" kern="1200" dirty="0"/>
        </a:p>
      </dsp:txBody>
      <dsp:txXfrm>
        <a:off x="3230487" y="59640"/>
        <a:ext cx="1667024" cy="1044029"/>
      </dsp:txXfrm>
    </dsp:sp>
    <dsp:sp modelId="{C5E118CC-4C70-47F4-9C5A-7FF090EAB597}">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accent5">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24FF82-9410-441E-B529-BAD7AAE59324}">
      <dsp:nvSpPr>
        <dsp:cNvPr id="0" name=""/>
        <dsp:cNvSpPr/>
      </dsp:nvSpPr>
      <dsp:spPr>
        <a:xfrm>
          <a:off x="5371068"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Ποιοι θα πρέπει να εμπλακούν σε αυτή τη διαδικασία;</a:t>
          </a:r>
          <a:endParaRPr lang="en-US" sz="1600" kern="1200" dirty="0"/>
        </a:p>
      </dsp:txBody>
      <dsp:txXfrm>
        <a:off x="5427548" y="1655898"/>
        <a:ext cx="1667024" cy="1044029"/>
      </dsp:txXfrm>
    </dsp:sp>
    <dsp:sp modelId="{3835E33E-5371-46B8-8FFE-802850BDD916}">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 modelId="{319B871D-ECBA-4468-8CAB-1A2F58ECAB02}">
      <dsp:nvSpPr>
        <dsp:cNvPr id="0" name=""/>
        <dsp:cNvSpPr/>
      </dsp:nvSpPr>
      <dsp:spPr>
        <a:xfrm>
          <a:off x="4531865"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Ποιες μέθοδοι αξιολόγησης θα είναι πιο αποτελεσματικές;</a:t>
          </a:r>
          <a:endParaRPr lang="en-US" sz="1600" kern="1200" dirty="0"/>
        </a:p>
      </dsp:txBody>
      <dsp:txXfrm>
        <a:off x="4588345" y="4238698"/>
        <a:ext cx="1667024" cy="1044029"/>
      </dsp:txXfrm>
    </dsp:sp>
    <dsp:sp modelId="{0D2054B9-0019-4A32-8748-AE858030DEEF}">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08F9791C-A81E-4ED4-99CB-156FEA92BFFE}">
      <dsp:nvSpPr>
        <dsp:cNvPr id="0" name=""/>
        <dsp:cNvSpPr/>
      </dsp:nvSpPr>
      <dsp:spPr>
        <a:xfrm>
          <a:off x="1816149" y="4182218"/>
          <a:ext cx="1779984" cy="1156989"/>
        </a:xfrm>
        <a:prstGeom prst="roundRect">
          <a:avLst/>
        </a:prstGeom>
        <a:solidFill>
          <a:schemeClr val="accent5">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Σε ποιο χρονικό σημείο πρέπει να λάβει χώρα η αξιολόγηση;</a:t>
          </a:r>
          <a:endParaRPr lang="en-US" sz="1600" kern="1200" dirty="0"/>
        </a:p>
      </dsp:txBody>
      <dsp:txXfrm>
        <a:off x="1872629" y="4238698"/>
        <a:ext cx="1667024" cy="1044029"/>
      </dsp:txXfrm>
    </dsp:sp>
    <dsp:sp modelId="{1F45EC3A-3897-4D3E-8660-13D35BD6D12B}">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5">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C28603-04CC-40E0-B4EC-20C90B684CB9}">
      <dsp:nvSpPr>
        <dsp:cNvPr id="0" name=""/>
        <dsp:cNvSpPr/>
      </dsp:nvSpPr>
      <dsp:spPr>
        <a:xfrm>
          <a:off x="976947" y="1599418"/>
          <a:ext cx="1779984" cy="1156989"/>
        </a:xfrm>
        <a:prstGeom prst="roundRect">
          <a:avLst/>
        </a:prstGeom>
        <a:solidFill>
          <a:schemeClr val="accent5">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Πώς θα πρέπει να αξιοποιήσετε τα αποτελέσματα της αξιολόγησης;</a:t>
          </a:r>
          <a:endParaRPr lang="en-US" sz="1600" kern="1200" dirty="0"/>
        </a:p>
      </dsp:txBody>
      <dsp:txXfrm>
        <a:off x="1033427" y="1655898"/>
        <a:ext cx="1667024" cy="1044029"/>
      </dsp:txXfrm>
    </dsp:sp>
    <dsp:sp modelId="{73FB900E-7007-4DB1-89DB-C22FAA80F200}">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accent5">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BDC3F-24DF-4031-A992-BB5035A9E71A}" type="datetimeFigureOut">
              <a:rPr lang="en-GB" smtClean="0"/>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BEA0F-6C61-4412-98B4-3B1B2AF6C74C}" type="slidenum">
              <a:rPr lang="en-GB" smtClean="0"/>
              <a:t>‹#›</a:t>
            </a:fld>
            <a:endParaRPr lang="en-GB"/>
          </a:p>
        </p:txBody>
      </p:sp>
    </p:spTree>
    <p:extLst>
      <p:ext uri="{BB962C8B-B14F-4D97-AF65-F5344CB8AC3E}">
        <p14:creationId xmlns:p14="http://schemas.microsoft.com/office/powerpoint/2010/main" val="172236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idep.org.cy/wp-content/uploads/AE-SE-VET-Europass-Learning-agreement-and-certificate-of-learning-outcomes.docx"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Χαίρετε, να σας ενημερώσουμε ότι με την έναρξη της παρουσίασης θα ξεκινήσει μαγνητοσκόπηση η οποία θα αναρτηθεί στην ιστοσελίδα του ΙΔΕΠ Διά Βίου μάθησης για να μπορέσουν να την παρακολουθήσουν όσοι δεν θα παρευρεθούν σήμερα, επομένως μπορείτε αν θέλετε να κρατήσετε τις κάμερες σας κλειστές. </a:t>
            </a:r>
          </a:p>
          <a:p>
            <a:r>
              <a:rPr lang="el-GR" dirty="0"/>
              <a:t>Στο τέλος της παρουσίασης θα σταματήσει η μαγνητοσκόπηση και θα δώσουμε χρόνο για ερωτήσεις και επίσης μπορείτε να στέλνετε τις ερωτήσεις σας και στο </a:t>
            </a:r>
            <a:r>
              <a:rPr lang="el-GR" dirty="0" err="1"/>
              <a:t>chat</a:t>
            </a:r>
            <a:r>
              <a:rPr lang="el-GR" dirty="0"/>
              <a:t> σε όλη τη διάρκεια της παρουσίασης. </a:t>
            </a:r>
          </a:p>
          <a:p>
            <a:r>
              <a:rPr lang="el-GR" dirty="0"/>
              <a:t>Να παρακαλέσω την συνάδελφο να ξεκινήσει την μαγνητοσκόπηση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197315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Υπάρχουν επίσης οι εισερχόμενες κινητικότητες, όπου ο δικαιούχος οργανισμός λειτουργεί ως οργανισμός υποδοχής. Ο σκοπός των δραστηριοτήτων αυτών δεν είναι η δημιουργία αμφίδρομων ανταλλαγών αλλά είναι να υποδεχθείτε άτομα που μπορούν να συμβάλουν στην ανάπτυξη και διεθνοποίηση του οργανισμού σας. </a:t>
            </a:r>
          </a:p>
          <a:p>
            <a:r>
              <a:rPr lang="el-GR" dirty="0"/>
              <a:t>Υπάρχει η δυνατότητα για να προσκαλέσετε εμπειρογνώμονες, δηλαδή Εκπαιδευτές, Εκπαιδευτικούς, Εμπειρογνώμονες σε θέματα χάραξης πολιτικής ή άλλους </a:t>
            </a:r>
            <a:r>
              <a:rPr lang="el-GR" dirty="0" err="1"/>
              <a:t>εξειδικευμένοους</a:t>
            </a:r>
            <a:r>
              <a:rPr lang="el-GR" dirty="0"/>
              <a:t> επαγγελματίες από το εξωτερικό που μπορούν να σας βοηθήσουν σε θέματα εκπαίδευσης ή και οργάνωσης. Μπορούν για παράδειγμα να παρέχουν εκπαίδευση στο προσωπικό σας, να παρουσιάσουν νέες μεθόδους και διαδικασίες διδασκαλίας, ή να παρέχουν καλές πρακτικές. Η διάρκεια είναι από 2 μέχρι 60 ημέρες καλύπτονται τα ταξιδιωτικά έξοδα,  και τα έξοδα διαμονής αλλά δεν προνοείται κάποιο κονδύλι για τη πληρωμή του εμπειρογνώμονα για τη παροχή εκπαίδευσης που μπορεί να έχει (μπορεί να λάβετε από τα οργανωτικά). </a:t>
            </a:r>
          </a:p>
          <a:p>
            <a:r>
              <a:rPr lang="el-GR" dirty="0"/>
              <a:t>Επίσης ως οργανισμός υποδοχής έχετε τη δυνατότητα να υποδεχτείτε άτομα που οι σπουδές τους μπορούν να τους οδηγήσουν σε καριέρα εκπαιδευτικού ή εκπαιδευτή, δηλαδή φοιτητές σε προγράμματα εκπαίδευσης, ή πρόσφατους απόφοιτους τέτοιων προγραμμάτων, που μπορούν να έρθουν στον οργανισμό σας από 10 μέχρι 365 ημέρες, για να κάνουν τη πρακτική τους εξάσκηση. Σε αυτή τη περίπτωση ο οργανισμός σας λαμβάνει επιχορήγηση για τα οργανωτικά έξοδα αλλά δεν προβλέπεται χρηματοδότηση για τη διαμονή και διατροφή/ διαβίωση του συμμετέχοντα, αφού τα έξοδα αυτά καλύπτονται από τον οργανισμό αποστολής. Ο οργανισμός αποστολής μπορεί είτε να χρησιμοποιήσει δικά του </a:t>
            </a:r>
            <a:r>
              <a:rPr lang="en-GB" dirty="0"/>
              <a:t>Erasmus+ </a:t>
            </a:r>
            <a:r>
              <a:rPr lang="el-GR" dirty="0"/>
              <a:t>κονδύλια για την κάλυψη των εξόδων αυτών (εάν διαθέτει) είτε να εξεύρει τα χρήματα από άλλες πηγές.</a:t>
            </a:r>
          </a:p>
        </p:txBody>
      </p:sp>
      <p:sp>
        <p:nvSpPr>
          <p:cNvPr id="4" name="Slide Number Placeholder 3"/>
          <p:cNvSpPr>
            <a:spLocks noGrp="1"/>
          </p:cNvSpPr>
          <p:nvPr>
            <p:ph type="sldNum" sz="quarter" idx="10"/>
          </p:nvPr>
        </p:nvSpPr>
        <p:spPr/>
        <p:txBody>
          <a:bodyPr/>
          <a:lstStyle/>
          <a:p>
            <a:fld id="{C05BEA0F-6C61-4412-98B4-3B1B2AF6C74C}" type="slidenum">
              <a:rPr lang="en-GB" smtClean="0"/>
              <a:t>10</a:t>
            </a:fld>
            <a:endParaRPr lang="en-GB"/>
          </a:p>
        </p:txBody>
      </p:sp>
    </p:spTree>
    <p:extLst>
      <p:ext uri="{BB962C8B-B14F-4D97-AF65-F5344CB8AC3E}">
        <p14:creationId xmlns:p14="http://schemas.microsoft.com/office/powerpoint/2010/main" val="382026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dirty="0">
                <a:latin typeface="Calibri"/>
                <a:ea typeface="Calibri"/>
                <a:cs typeface="Calibri"/>
                <a:sym typeface="Calibri"/>
              </a:rPr>
              <a:t>Οι κινητικότητες που θα υλοποιήσετε στα πλαίσια των Σχεδίων Σχολικής Εκπαίδευσης και Εκπαίδευσης Ενηλίκων μπορούν να πραγματοποιηθούν μόνο προς τα 27 κράτη μέλη της ΕΕ και προς τρίτες χώρες που είναι συνδεδεμένες με το πρόγραμμα. Αυτές είναι η Ισλανδία, το Λιχτενστάιν, η Νορβηγία, η Τουρκία, η Βόρεια Μακεδονία και η Σερβία.</a:t>
            </a:r>
          </a:p>
          <a:p>
            <a:pPr marL="0" lvl="0" indent="0" algn="l" rtl="0">
              <a:spcBef>
                <a:spcPts val="0"/>
              </a:spcBef>
              <a:spcAft>
                <a:spcPts val="0"/>
              </a:spcAft>
              <a:buNone/>
            </a:pPr>
            <a:endParaRPr dirty="0"/>
          </a:p>
        </p:txBody>
      </p:sp>
      <p:sp>
        <p:nvSpPr>
          <p:cNvPr id="362" name="Google Shape;3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l-G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12</a:t>
            </a:fld>
            <a:endParaRPr lang="en-GB"/>
          </a:p>
        </p:txBody>
      </p:sp>
    </p:spTree>
    <p:extLst>
      <p:ext uri="{BB962C8B-B14F-4D97-AF65-F5344CB8AC3E}">
        <p14:creationId xmlns:p14="http://schemas.microsoft.com/office/powerpoint/2010/main" val="3371094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Η χορηγία που λαμβάνουν οι οργανισμοί είναι κίνητρο για την υλοποίηση ενός σχεδίου και βασίζεται στην αρχή της συγχρηματοδότησης. Αυτό σημαίνει ότι το </a:t>
            </a:r>
          </a:p>
          <a:p>
            <a:r>
              <a:rPr lang="el-GR" sz="1200" dirty="0"/>
              <a:t>ποσό της χρηματοδότησης </a:t>
            </a:r>
            <a:r>
              <a:rPr lang="el-GR" sz="1200" b="1" dirty="0"/>
              <a:t>ενδέχεται να μην καλύπτει το 100% των πραγματικών  εξόδων του σχεδίου</a:t>
            </a:r>
            <a:r>
              <a:rPr lang="el-GR" sz="1200" dirty="0"/>
              <a:t>. Υπάρχουν δύο κατηγορίες κονδυλίων: Βάσει </a:t>
            </a:r>
            <a:r>
              <a:rPr lang="el-GR" sz="1200" dirty="0" err="1"/>
              <a:t>μοναδιαίου</a:t>
            </a:r>
            <a:r>
              <a:rPr lang="el-GR" sz="1200" dirty="0"/>
              <a:t> κόστους, δηλαδή ένα προκαθορισμένο ποσό (</a:t>
            </a:r>
            <a:r>
              <a:rPr lang="el-GR" sz="1200" dirty="0" err="1"/>
              <a:t>unit</a:t>
            </a:r>
            <a:r>
              <a:rPr lang="el-GR" sz="1200" dirty="0"/>
              <a:t> </a:t>
            </a:r>
            <a:r>
              <a:rPr lang="el-GR" sz="1200" dirty="0" err="1"/>
              <a:t>cost</a:t>
            </a:r>
            <a:r>
              <a:rPr lang="el-GR" sz="1200" dirty="0"/>
              <a:t>) και βάση των πραγματικών εξόδων που έγιναν. </a:t>
            </a:r>
          </a:p>
        </p:txBody>
      </p:sp>
      <p:sp>
        <p:nvSpPr>
          <p:cNvPr id="4" name="Slide Number Placeholder 3"/>
          <p:cNvSpPr>
            <a:spLocks noGrp="1"/>
          </p:cNvSpPr>
          <p:nvPr>
            <p:ph type="sldNum" sz="quarter" idx="10"/>
          </p:nvPr>
        </p:nvSpPr>
        <p:spPr/>
        <p:txBody>
          <a:bodyPr/>
          <a:lstStyle/>
          <a:p>
            <a:fld id="{C05BEA0F-6C61-4412-98B4-3B1B2AF6C74C}" type="slidenum">
              <a:rPr lang="en-GB" smtClean="0"/>
              <a:t>13</a:t>
            </a:fld>
            <a:endParaRPr lang="en-GB"/>
          </a:p>
        </p:txBody>
      </p:sp>
    </p:spTree>
    <p:extLst>
      <p:ext uri="{BB962C8B-B14F-4D97-AF65-F5344CB8AC3E}">
        <p14:creationId xmlns:p14="http://schemas.microsoft.com/office/powerpoint/2010/main" val="2826621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Στην πρώτη κατηγορία που είναι με βάση το μοναδιαίο κόστος είναι οι κατηγορίες των οργανωτικών και </a:t>
            </a:r>
            <a:r>
              <a:rPr lang="el-GR" dirty="0" err="1"/>
              <a:t>ταξιωτικών</a:t>
            </a:r>
            <a:r>
              <a:rPr lang="el-GR" dirty="0"/>
              <a:t> εξόδων, τα έξοδα ατομικής υποστήριξης, η γλωσσική στήριξη, τα δίδακτρα σεμιναρίων, η στήριξη του οργανισμού για συμμετέχοντες με λιγότερες ευκαιρίες και οι προπαρασκευαστικές επισκέψεις. </a:t>
            </a:r>
          </a:p>
          <a:p>
            <a:r>
              <a:rPr lang="el-GR" dirty="0"/>
              <a:t>Στην κατηγορία που πληρώνεται βάσει πραγματικών εξόδων είναι μόνο η επιπλέον στήριξη συμμετεχόντων με λιγότερες ευκαιρίες και οι έκτακτες δαπάνες</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36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οργανωτικά έξοδα είναι έξοδα τα οποία συνδέονται με την υλοποίηση των κινητικοτήτων και του σχεδίου, και δεν καλύπτονται από άλλη κατηγορία εξόδων. Αυτά μπορεί να συμπεριλαμβάνουν: Προετοιμασία </a:t>
            </a:r>
            <a:r>
              <a:rPr lang="el-GR" dirty="0" err="1"/>
              <a:t>κινητικoτήτων</a:t>
            </a:r>
            <a:r>
              <a:rPr lang="el-GR" dirty="0"/>
              <a:t> &amp; των συμμετεχόντων, Παρακολούθηση και στήριξη συμμετεχόντων, κατά τη διάρκεια της κινητικότητας</a:t>
            </a:r>
          </a:p>
          <a:p>
            <a:r>
              <a:rPr lang="el-GR" dirty="0"/>
              <a:t>Διαδικασίες για αναγνώριση μαθησιακών </a:t>
            </a:r>
            <a:r>
              <a:rPr lang="el-GR" dirty="0" err="1"/>
              <a:t>αποτελεσμάτων,Υπηρεσίες</a:t>
            </a:r>
            <a:r>
              <a:rPr lang="el-GR" dirty="0"/>
              <a:t>/εργαλεία για τη διεξαγωγή των μεικτών δραστηριοτήτων Δραστηριότητες Διάδοσης και επικοινωνίας </a:t>
            </a:r>
          </a:p>
          <a:p>
            <a:r>
              <a:rPr lang="el-GR" dirty="0"/>
              <a:t>Και άλλα. </a:t>
            </a:r>
          </a:p>
          <a:p>
            <a:r>
              <a:rPr lang="el-GR" dirty="0"/>
              <a:t>Τα ποσά όπως βλέπετε διαφέρουν ανάλογα με τον τύπο της δραστηριότητας και τον συμμετέχοντα, δηλαδή αν είναι προσωπικό ή </a:t>
            </a:r>
            <a:r>
              <a:rPr lang="el-GR" dirty="0" err="1"/>
              <a:t>μαθητες</a:t>
            </a:r>
            <a:r>
              <a:rPr lang="el-GR" dirty="0"/>
              <a:t>/εκπαιδευόμενοι. Έτσι έχουμε…… </a:t>
            </a:r>
          </a:p>
          <a:p>
            <a:r>
              <a:rPr lang="el-GR" dirty="0"/>
              <a:t>Συνοδοί και συμμετέχοντες σε προπαρασκευαστικές επισκέψεις δεν υπολογίζονται για οργανωτικά έξοδα. Συνοδοί νοούνται οι συνοδοί ατόμων με λιγότερες ευκαιρίες ή και συνοδοί-εκπαιδευτικοί σε κινητικότητες μαθητών.</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32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err="1">
                <a:effectLst/>
                <a:latin typeface="Segoe UI" panose="020B0502040204020203" pitchFamily="34" charset="0"/>
              </a:rPr>
              <a:t>Σημαντικο</a:t>
            </a:r>
            <a:r>
              <a:rPr lang="el-GR" sz="1800" dirty="0">
                <a:effectLst/>
                <a:latin typeface="Segoe UI" panose="020B0502040204020203" pitchFamily="34" charset="0"/>
              </a:rPr>
              <a:t> ότι τα </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 </a:t>
            </a:r>
            <a:r>
              <a:rPr lang="el-GR" sz="1800" dirty="0" err="1">
                <a:effectLst/>
                <a:latin typeface="Segoe UI" panose="020B0502040204020203" pitchFamily="34" charset="0"/>
              </a:rPr>
              <a:t>κάλύπτουν</a:t>
            </a:r>
            <a:r>
              <a:rPr lang="el-GR" sz="1800" dirty="0">
                <a:effectLst/>
                <a:latin typeface="Segoe UI" panose="020B0502040204020203" pitchFamily="34" charset="0"/>
              </a:rPr>
              <a:t> τ</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ο κόστος του ταξιδιού μετ’ επιστροφής συμμετεχόντων και συνοδών στις κινητικότητες (ένα ποσό για ολόκληρο το ταξίδι). Οι τιμές είναι οι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εκπαιδευόμενους/</a:t>
            </a:r>
            <a:r>
              <a:rPr kumimoji="0" lang="el-GR" sz="1800" b="1" i="0" u="none" strike="noStrike" kern="1200" cap="none" spc="0" normalizeH="0" baseline="0" noProof="0" dirty="0" err="1">
                <a:ln>
                  <a:noFill/>
                </a:ln>
                <a:solidFill>
                  <a:prstClr val="black"/>
                </a:solidFill>
                <a:effectLst/>
                <a:uLnTx/>
                <a:uFillTx/>
                <a:latin typeface="Calibri" panose="020F0502020204030204"/>
                <a:ea typeface="+mn-ea"/>
                <a:cs typeface="+mn-cs"/>
              </a:rPr>
              <a:t>μαθητες</a:t>
            </a:r>
            <a:endParaRPr lang="el-GR"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err="1">
                <a:effectLst/>
                <a:latin typeface="Segoe UI" panose="020B0502040204020203" pitchFamily="34" charset="0"/>
              </a:rPr>
              <a:t>Σημαντικο</a:t>
            </a:r>
            <a:r>
              <a:rPr lang="el-GR" sz="1800" dirty="0">
                <a:effectLst/>
                <a:latin typeface="Segoe UI" panose="020B0502040204020203" pitchFamily="34" charset="0"/>
              </a:rPr>
              <a:t> ότι τα</a:t>
            </a: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 </a:t>
            </a:r>
            <a:r>
              <a:rPr lang="el-GR" sz="1800" dirty="0" err="1">
                <a:effectLst/>
                <a:latin typeface="Segoe UI" panose="020B0502040204020203" pitchFamily="34" charset="0"/>
              </a:rPr>
              <a:t>κάλύπτουν</a:t>
            </a:r>
            <a:r>
              <a:rPr lang="el-GR" sz="1800" dirty="0">
                <a:effectLst/>
                <a:latin typeface="Segoe UI" panose="020B0502040204020203" pitchFamily="34" charset="0"/>
              </a:rPr>
              <a:t> και μεταφορά από και προς το αεροδρόμιο τόσο στη χώρα αποστολής όσο και στη χώρα υποδοχής. </a:t>
            </a:r>
            <a:endParaRPr lang="el-GR"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a:effectLst/>
                <a:latin typeface="Segoe UI" panose="020B0502040204020203" pitchFamily="34" charset="0"/>
              </a:rPr>
              <a:t>Τα </a:t>
            </a:r>
            <a:r>
              <a:rPr lang="el-GR" sz="1800" dirty="0" err="1">
                <a:effectLst/>
                <a:latin typeface="Segoe UI" panose="020B0502040204020203" pitchFamily="34" charset="0"/>
              </a:rPr>
              <a:t>εξοδα</a:t>
            </a:r>
            <a:r>
              <a:rPr lang="el-GR" sz="1800" dirty="0">
                <a:effectLst/>
                <a:latin typeface="Segoe UI" panose="020B0502040204020203" pitchFamily="34" charset="0"/>
              </a:rPr>
              <a:t> </a:t>
            </a:r>
            <a:r>
              <a:rPr lang="el-GR" sz="1800" dirty="0" err="1">
                <a:effectLst/>
                <a:latin typeface="Segoe UI" panose="020B0502040204020203" pitchFamily="34" charset="0"/>
              </a:rPr>
              <a:t>μετκίνησης</a:t>
            </a:r>
            <a:r>
              <a:rPr lang="el-GR" sz="1800" dirty="0">
                <a:effectLst/>
                <a:latin typeface="Segoe UI" panose="020B0502040204020203" pitchFamily="34" charset="0"/>
              </a:rPr>
              <a:t> των συμμετεχόντων και των συνοδών τους κατά τη </a:t>
            </a:r>
            <a:r>
              <a:rPr lang="el-GR" sz="1800" dirty="0" err="1">
                <a:effectLst/>
                <a:latin typeface="Segoe UI" panose="020B0502040204020203" pitchFamily="34" charset="0"/>
              </a:rPr>
              <a:t>διαρκεια</a:t>
            </a:r>
            <a:r>
              <a:rPr lang="el-GR" sz="1800" dirty="0">
                <a:effectLst/>
                <a:latin typeface="Segoe UI" panose="020B0502040204020203" pitchFamily="34" charset="0"/>
              </a:rPr>
              <a:t> της </a:t>
            </a:r>
            <a:r>
              <a:rPr lang="el-GR" sz="1800" dirty="0" err="1">
                <a:effectLst/>
                <a:latin typeface="Segoe UI" panose="020B0502040204020203" pitchFamily="34" charset="0"/>
              </a:rPr>
              <a:t>δραστηριοτητας</a:t>
            </a:r>
            <a:r>
              <a:rPr lang="el-GR" sz="1800" dirty="0">
                <a:effectLst/>
                <a:latin typeface="Segoe UI" panose="020B0502040204020203" pitchFamily="34" charset="0"/>
              </a:rPr>
              <a:t> στη χώρα υποδοχής κανονικά δεν καλύπτονται από αυτήν τη κατηγορία εξόδων, αλλά από την κατηγορία εξόδων ατομικής στήριξης.</a:t>
            </a:r>
            <a:endParaRPr lang="el-GR" sz="1800" dirty="0">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42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Τα έξοδα ατομικής υποστήριξης και διαβίωσης, περιλαμβάνουν τη διαμονή, τη διατροφή, τις μετακινήσεις εντός της χώρας υποδοχής και γενικά όλα τα έξοδα που μπορεί να προκύψουν κατά τη διάρκεια της κινητικότητας.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dirty="0">
                <a:effectLst/>
                <a:latin typeface="Segoe UI" panose="020B0502040204020203" pitchFamily="34" charset="0"/>
              </a:rPr>
              <a:t>Η διεκδίκηση του ποσού ατομικής υποστήριξης που αντιστοιχεί στις 2 ημέρες ταξιδιού είναι προαιρετική. Με βάση τον οδηγό του προγράμματος, δικαιούστε ποσό ατομικής υποστήριξης/διαβίωσης για 1 μέρα πριν και 1 μέρα μετά από τις ημερομηνίες έναρξης και λήξης της δραστηριότητας.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67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Η γλωσσική υποστήριξη αφορά την εκμάθηση γλώσσας και την δικαιούται είτε προσωπικό που θα συμμετάσχει  σε σκιώδη εργασία, σε άσκηση καθηκόντων διδασκαλίας ή μαθητών σε βραχύχρονη ή μακροχρόνια κινητικότητα  και εάν η γλώσσα δεν υπάρχει στο ή το απαιτούμενο επίπεδο της δεν υπάρχουν στο OLS ή εάν ο συμμετέχοντας είναι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ποσό για τη γλωσσική υποστήριξη είναι 150 ΕΥΡΩ ανά συμμετέχοντα και επιπλέον 150 ευρώ για μαθητές σε μακρόχρονη κινητικότητα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Τα δίδακτρα σεμιναρίων είναι 80 ευρώ ημερησίως ανά συμμετέχοντα, με μέγιστο ποσό τα 800 ευρώ ανά συμμετέχοντα σε κάθε σχέδιο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Για τις προπαρασκευαστικές επισκέψεις είναι 680 ευρώ συνολικά ανά συμμετέχοντα, ποσό που συμπεριλαμβάνει ταξιδιωτικά έξοδα και έξοδα διαβίωσης και άρα, δεν υπολογίζεται στη βάση της διάρκειας της επίσκεψης ή της χώρας υποδοχής.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Και τέλος, στην περίπτωση συμμετοχής ατόμων με λιγότερες ευκαιρίες, ο οργανισμός λαμβάνει 125 ευρώ ανά άτομο.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28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Σχετικά με το OLS, </a:t>
            </a:r>
            <a:r>
              <a:rPr lang="el-GR" baseline="0" dirty="0" err="1"/>
              <a:t>online</a:t>
            </a:r>
            <a:r>
              <a:rPr lang="el-GR" baseline="0" dirty="0"/>
              <a:t> </a:t>
            </a:r>
            <a:r>
              <a:rPr lang="el-GR" baseline="0" dirty="0" err="1"/>
              <a:t>linguistic</a:t>
            </a:r>
            <a:r>
              <a:rPr lang="el-GR" baseline="0" dirty="0"/>
              <a:t> </a:t>
            </a:r>
            <a:r>
              <a:rPr lang="el-GR" baseline="0" dirty="0" err="1"/>
              <a:t>support</a:t>
            </a:r>
            <a:r>
              <a:rPr lang="el-GR" baseline="0" dirty="0"/>
              <a:t>,, πρόκειται για ψηφιακό εργαλείο του Erasmus+ μέσω του οποίου κάποιος συμμετέχοντας μπορεί να κάνει αρχικά μια </a:t>
            </a:r>
            <a:r>
              <a:rPr lang="el-GR" baseline="0" dirty="0" err="1"/>
              <a:t>αυτοαξιολόγηση</a:t>
            </a:r>
            <a:r>
              <a:rPr lang="el-GR" baseline="0" dirty="0"/>
              <a:t> για να εντοπίσει το επίπεδο του σε μια γλώσσα και στη συνέχεια να εκπαιδευτεί. </a:t>
            </a:r>
          </a:p>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41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Καλημέρα σας, Σας ευχαριστώ για την παρουσία σας στην Ημερίδα.</a:t>
            </a:r>
          </a:p>
          <a:p>
            <a:r>
              <a:rPr lang="el-GR" dirty="0"/>
              <a:t>Ονομάζομαι Μαρία Χριστοφίδου και είμαι Λειτουργός Προγραμμάτων της Βασικής Δράσης 1 για τον τομέα της Σχολικής εκπαίδευσης και συγκεκριμένα για τα ΚΑ122.</a:t>
            </a:r>
          </a:p>
          <a:p>
            <a:r>
              <a:rPr lang="el-GR" dirty="0"/>
              <a:t>Η παρουσίαση αυτή αφορά τη διαχείριση σχεδίων μικρής διάρκειας στον τομέα της Σχολικής εκπαίδευσης, της εκπαίδευσης Ενηλίκων και της ΕΕΚ.</a:t>
            </a:r>
          </a:p>
          <a:p>
            <a:endParaRPr lang="en-GB" dirty="0"/>
          </a:p>
        </p:txBody>
      </p:sp>
      <p:sp>
        <p:nvSpPr>
          <p:cNvPr id="4" name="Slide Number Placeholder 3"/>
          <p:cNvSpPr>
            <a:spLocks noGrp="1"/>
          </p:cNvSpPr>
          <p:nvPr>
            <p:ph type="sldNum" sz="quarter" idx="5"/>
          </p:nvPr>
        </p:nvSpPr>
        <p:spPr/>
        <p:txBody>
          <a:bodyPr/>
          <a:lstStyle/>
          <a:p>
            <a:fld id="{C05BEA0F-6C61-4412-98B4-3B1B2AF6C74C}" type="slidenum">
              <a:rPr lang="en-GB" smtClean="0"/>
              <a:t>2</a:t>
            </a:fld>
            <a:endParaRPr lang="en-GB"/>
          </a:p>
        </p:txBody>
      </p:sp>
    </p:spTree>
    <p:extLst>
      <p:ext uri="{BB962C8B-B14F-4D97-AF65-F5344CB8AC3E}">
        <p14:creationId xmlns:p14="http://schemas.microsoft.com/office/powerpoint/2010/main" val="174247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b="1" dirty="0"/>
              <a:t>Στην κατηγορία</a:t>
            </a:r>
            <a:r>
              <a:rPr lang="el-GR" sz="1800" b="1" baseline="0" dirty="0"/>
              <a:t> των πραγματικών</a:t>
            </a:r>
            <a:r>
              <a:rPr lang="en-US" sz="1800" b="1" baseline="0" dirty="0"/>
              <a:t> </a:t>
            </a:r>
            <a:r>
              <a:rPr lang="el-GR" sz="1800" b="1" baseline="0" dirty="0"/>
              <a:t>εξόδων περιλαμβάνονται</a:t>
            </a:r>
          </a:p>
          <a:p>
            <a:r>
              <a:rPr lang="el-GR" sz="1800" b="1" dirty="0"/>
              <a:t>Η στήριξη συμμετεχόντων με λιγότερες</a:t>
            </a:r>
            <a:r>
              <a:rPr lang="el-GR" sz="1800" b="1" baseline="0" dirty="0"/>
              <a:t> ευκαιρίες δηλαδή καλύπτονται στο 100% όποια επιπλέον έξοδα μπορεί να προκύψουν για το ταξίδι και τη διαμονή </a:t>
            </a:r>
            <a:r>
              <a:rPr lang="el-GR" sz="1800" baseline="0" dirty="0"/>
              <a:t>: πχ για ενοικίαση ειδικά διαμορφωμένου και εξοπλισμένου αυτοκινήτου, ή δωματίου ή κάλυψη ιατρικών εξόδων, ιατροφαρμακευτική περίθαλψη κλπ. Γι’ αυτά πρέπει να </a:t>
            </a:r>
            <a:r>
              <a:rPr lang="el-GR" sz="1800" b="1" baseline="0" dirty="0"/>
              <a:t>κρατάτε αποδείξεις εξόδων, οι οποίες θα αναρτηθούν </a:t>
            </a:r>
            <a:r>
              <a:rPr lang="el-GR" sz="1800" baseline="0" dirty="0"/>
              <a:t>(στο ΒΜ) με την τελική έκθεση.</a:t>
            </a:r>
          </a:p>
          <a:p>
            <a:endParaRPr lang="el-GR" sz="1800" baseline="0" dirty="0"/>
          </a:p>
          <a:p>
            <a:r>
              <a:rPr lang="el-GR" sz="1800" baseline="0" dirty="0"/>
              <a:t>Την πληροφόρηση για το ποιοι θεωρούνται άτομα με λιγότερες ευκαιρίες μπορείτε να τη βρείτε στη στρατηγική του ΙΔΕΠ για ένταξη και πολυμορφία στο πλαίσιο του </a:t>
            </a:r>
            <a:r>
              <a:rPr lang="en-US" sz="1800" baseline="0" dirty="0"/>
              <a:t>Erasmus+. </a:t>
            </a:r>
            <a:r>
              <a:rPr lang="el-GR" sz="1800" baseline="0" dirty="0"/>
              <a:t>Είναι ευθύνη των οργανισμών σας να διασφαλίσουν ότι ένα άτομο ανήκει σε αυτή την κατηγορία, χωρίς να πρέπει να υποβληθούν αποδεικτικά στην Εθνική Υπηρεσία που να αποδεικνύουν ότι το άτομο ανήκει όντως εκεί. </a:t>
            </a:r>
          </a:p>
          <a:p>
            <a:endParaRPr lang="el-GR" sz="1800" b="1" baseline="0" dirty="0"/>
          </a:p>
          <a:p>
            <a:r>
              <a:rPr lang="el-GR" sz="1800" b="1" baseline="0" dirty="0" err="1"/>
              <a:t>Εκτακτες</a:t>
            </a:r>
            <a:r>
              <a:rPr lang="el-GR" sz="1800" b="1" baseline="0" dirty="0"/>
              <a:t> δαπάνες</a:t>
            </a:r>
            <a:r>
              <a:rPr lang="el-GR" sz="1800" baseline="0" dirty="0"/>
              <a:t>: Όταν το </a:t>
            </a:r>
            <a:r>
              <a:rPr lang="el-GR" sz="1800" baseline="0" dirty="0" err="1"/>
              <a:t>μοναδιαίο</a:t>
            </a:r>
            <a:r>
              <a:rPr lang="el-GR" sz="1800" baseline="0" dirty="0"/>
              <a:t> ποσό για ταξιδιωτικά έξοδα (στη βάση του υπολογισμού της χιλιομετρικής απόστασης) δεν καλύπτει τουλάχιστον 70% του πραγματικού κόστους </a:t>
            </a:r>
            <a:r>
              <a:rPr lang="en-US" sz="1800" baseline="0" dirty="0"/>
              <a:t>(</a:t>
            </a:r>
            <a:r>
              <a:rPr lang="el-GR" sz="1800" baseline="0" dirty="0"/>
              <a:t>Πρέπει όμως να δικαιολογηθεί κατάλληλα γιατί επέλεξαν τη συγκεκριμένη χώρα). Σε περίπτωση που ζητηθεί ποσό για έκτακτες δαπάνες βάσει πραγματικών εξόδων, δεν είναι δυνατή η επιχορήγηση της ίδιας δραστηριότητας από το μοναδιαίο κόστος. Ουσιαστικά οι έκτακτες </a:t>
            </a:r>
            <a:r>
              <a:rPr lang="el-GR" sz="1800" baseline="0" dirty="0" err="1"/>
              <a:t>δάπάνες</a:t>
            </a:r>
            <a:r>
              <a:rPr lang="el-GR" sz="1800" baseline="0" dirty="0"/>
              <a:t> για ακριβά ταξίδια αντικαθιστούν το </a:t>
            </a:r>
            <a:r>
              <a:rPr lang="en-US" sz="1800" baseline="0" dirty="0"/>
              <a:t>unit cost. </a:t>
            </a:r>
            <a:endParaRPr lang="el-GR" sz="1800" baseline="0" dirty="0"/>
          </a:p>
          <a:p>
            <a:r>
              <a:rPr lang="el-GR" sz="1800" baseline="0" dirty="0"/>
              <a:t>Επίσης 100% κάλυψη σε περιπτώσεις που χρειάζεται βίζα, άδεια διαμονής ή εμβολιασμοί</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r>
              <a:rPr lang="el-GR"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7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δούμε τώρα αναλυτικά τη διαχείριση των σχεδίων σας και τις διαδικασίες που θα ήταν καλό να ακολουθείτε </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21</a:t>
            </a:fld>
            <a:endParaRPr lang="en-GB"/>
          </a:p>
        </p:txBody>
      </p:sp>
    </p:spTree>
    <p:extLst>
      <p:ext uri="{BB962C8B-B14F-4D97-AF65-F5344CB8AC3E}">
        <p14:creationId xmlns:p14="http://schemas.microsoft.com/office/powerpoint/2010/main" val="2192827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Για τη σωστή διαχείριση του σχεδίου σας θα πρέπει να διαχειριστείτε κατάλληλα όλους αυτούς τους τομείς που βλέπετε εδώ, δηλαδή:</a:t>
            </a:r>
          </a:p>
          <a:p>
            <a:r>
              <a:rPr lang="el-GR" baseline="0" dirty="0"/>
              <a:t>Πρέπει να κάνετε ένα εφικτό σχεδιασμό και προγραμματισμό,  ώστε οι κινητικότητες σας και οι υπόλοιπες δραστηριότητες να υλοποιηθούν εντός του χρονοδιαγράμματος σας και εντός του προϋπολογισμού σας. </a:t>
            </a:r>
          </a:p>
          <a:p>
            <a:r>
              <a:rPr lang="el-GR" baseline="0" dirty="0"/>
              <a:t>Πρέπει </a:t>
            </a:r>
            <a:r>
              <a:rPr lang="el-GR" baseline="0" dirty="0" err="1"/>
              <a:t>καθόλη</a:t>
            </a:r>
            <a:r>
              <a:rPr lang="el-GR" baseline="0" dirty="0"/>
              <a:t> τη διάρκεια υλοποίησης να παραμένετε προσηλωμένοι στους στόχους που τέθηκαν κατά την αίτηση και όταν γίνονται οποιεσδήποτε αλλαγές να διασφαλίζετε ότι αυτές θα συμβάλουν στην επίτευξη των στόχων</a:t>
            </a:r>
          </a:p>
          <a:p>
            <a:r>
              <a:rPr lang="el-GR" baseline="0" dirty="0"/>
              <a:t>Πρέπει να γίνει επιλογή των κατάλληλων ατόμων που έχουν τις ικανότητες, τις γνώσεις και τον απαραίτητο χρόνο για να διαχειριστούν το σχέδιο. Επίσης η επιλογή των συμμετεχόντων πρέπει να γίνεται με διαφανείς διαδικασίες, δηλαδή να ορίσετε αρχικά κριτήρια επιλογής και επίσης να δώσετε ίσες ευκαιρίες στο προσωπικό ή στους  μαθητές να συμμετάσχουν. </a:t>
            </a:r>
          </a:p>
          <a:p>
            <a:r>
              <a:rPr lang="el-GR" baseline="0" dirty="0"/>
              <a:t>Πρέπει επίσης να διασφαλίσετε μέσα από τη διαχείριση σας, την ποιότητα του σχεδίου, να λαμβάνετε υπόψη τους αρχικούς σας στόχους αλλά επίσης και τα Erasmus </a:t>
            </a:r>
            <a:r>
              <a:rPr lang="el-GR" baseline="0" dirty="0" err="1"/>
              <a:t>quality</a:t>
            </a:r>
            <a:r>
              <a:rPr lang="el-GR" baseline="0" dirty="0"/>
              <a:t> </a:t>
            </a:r>
            <a:r>
              <a:rPr lang="el-GR" baseline="0" dirty="0" err="1"/>
              <a:t>standards</a:t>
            </a:r>
            <a:r>
              <a:rPr lang="el-GR" baseline="0" dirty="0"/>
              <a:t>, να έχετε διαδικασίες αξιολόγησης και ελέγχου των δραστηριοτήτων σας </a:t>
            </a:r>
          </a:p>
          <a:p>
            <a:r>
              <a:rPr lang="el-GR" baseline="0" dirty="0"/>
              <a:t>Και τέλος, στον σχεδιασμό σας θα πρέπει να συμπεριλάβετε δραστηριότητες διάχυσης και επικοινωνίας, για να μεταφερθεί η γνώση που αποκτήθηκε από τους συμμετέχοντες εντός του οργανισμού αλλά και δραστηριότητες εκτός του οργανισμού για να αυξήσετε τον αντίκτυπο του σχεδίου σας.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22</a:t>
            </a:fld>
            <a:endParaRPr lang="en-GB"/>
          </a:p>
        </p:txBody>
      </p:sp>
    </p:spTree>
    <p:extLst>
      <p:ext uri="{BB962C8B-B14F-4D97-AF65-F5344CB8AC3E}">
        <p14:creationId xmlns:p14="http://schemas.microsoft.com/office/powerpoint/2010/main" val="479970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ημερομηνία που πρέπει να υποβληθεί το </a:t>
            </a:r>
            <a:r>
              <a:rPr lang="en-US" baseline="0" dirty="0"/>
              <a:t>interim</a:t>
            </a:r>
            <a:r>
              <a:rPr lang="el-GR" baseline="0" dirty="0"/>
              <a:t>/</a:t>
            </a:r>
            <a:r>
              <a:rPr lang="en-GB" baseline="0" dirty="0"/>
              <a:t>Periodic Report</a:t>
            </a:r>
            <a:r>
              <a:rPr lang="en-US" baseline="0" dirty="0"/>
              <a:t> </a:t>
            </a:r>
            <a:r>
              <a:rPr lang="el-GR" baseline="0" dirty="0"/>
              <a:t>για όσους ισχύει, αναγράφεται στο</a:t>
            </a:r>
            <a:r>
              <a:rPr lang="en-US" baseline="0" dirty="0"/>
              <a:t> GA </a:t>
            </a:r>
            <a:r>
              <a:rPr lang="el-GR" baseline="0" dirty="0"/>
              <a:t>(</a:t>
            </a:r>
            <a:r>
              <a:rPr lang="en-US" baseline="0" dirty="0"/>
              <a:t>Data sheet)</a:t>
            </a:r>
            <a:endParaRPr lang="el-GR" baseline="0" dirty="0"/>
          </a:p>
          <a:p>
            <a:endParaRPr lang="el-GR" baseline="0" dirty="0"/>
          </a:p>
          <a:p>
            <a:r>
              <a:rPr lang="el-GR" baseline="0" dirty="0"/>
              <a:t>Η επιστροφή χρημάτων προς το ΙΔΕΠ προκύπτει όταν το τελικό επιλέξιμο ποσό επιχορήγησης, όπως καθορίζεται μετά από την αξιολόγηση της τελικής έκθεσης, είναι μικρότερο του ποσού που έχει ήδη δοθεί ως προκαταβολή.</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926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Το σχέδιο σας αποτελείται από 4 βασικά στάδια:</a:t>
            </a:r>
          </a:p>
          <a:p>
            <a:r>
              <a:rPr lang="el-GR" baseline="0" dirty="0"/>
              <a:t>Αρχικά γίνεται ο σχεδιασμός </a:t>
            </a:r>
          </a:p>
          <a:p>
            <a:r>
              <a:rPr lang="el-GR" baseline="0" dirty="0"/>
              <a:t>Στη συνέχεια, βάσει του σχεδιασμού σας γίνεται η προετοιμασία των κινητικοτήτων και των υπόλοιπων δραστηριοτήτων</a:t>
            </a:r>
          </a:p>
          <a:p>
            <a:r>
              <a:rPr lang="el-GR" baseline="0" dirty="0"/>
              <a:t>Και αφού ολοκληρωθεί η προετοιμασία υλοποιούνται οι δραστηριότητες. </a:t>
            </a:r>
          </a:p>
          <a:p>
            <a:r>
              <a:rPr lang="el-GR" baseline="0" dirty="0"/>
              <a:t>Το τέταρτο στάδιο είναι η παρακολούθηση που πρέπει να γίνεται καθ’ όλη τη διάρκεια, ώστε να διασφαλίσετε την ποιότητα του σχεδίου σας </a:t>
            </a:r>
          </a:p>
          <a:p>
            <a:r>
              <a:rPr lang="el-GR" baseline="0" dirty="0"/>
              <a:t>Θα δούμε αναλυτικά πιο κάτω ποιες εργασίες θα ήταν καλό να υλοποιούνται κάτω από κάθε σχέδιο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24</a:t>
            </a:fld>
            <a:endParaRPr lang="en-GB"/>
          </a:p>
        </p:txBody>
      </p:sp>
    </p:spTree>
    <p:extLst>
      <p:ext uri="{BB962C8B-B14F-4D97-AF65-F5344CB8AC3E}">
        <p14:creationId xmlns:p14="http://schemas.microsoft.com/office/powerpoint/2010/main" val="1931236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Η πρώτη εργασία (το πρώτο </a:t>
            </a:r>
            <a:r>
              <a:rPr lang="el-GR" baseline="0" dirty="0" err="1"/>
              <a:t>task</a:t>
            </a:r>
            <a:r>
              <a:rPr lang="el-GR" baseline="0" dirty="0"/>
              <a:t>) που πρέπει να κάνετε είναι η ενημέρωση του προσωπικού σας για το σχέδιο, την επιχορήγηση και τους στόχους του. Θα ήταν καλό επίσης να ενημερώσετε την ιστοσελίδα σας. </a:t>
            </a:r>
          </a:p>
          <a:p>
            <a:r>
              <a:rPr lang="el-GR" baseline="0" dirty="0"/>
              <a:t>Στη συνέχεια θα ορίσετε μια ομάδα που θα διαχειρίζεται το σχέδιο. Πρέπει να υπάρχει ένας συντονιστής της ομάδας και να ανατεθούν ρόλοι στους υπόλοιπους της ομάδας. </a:t>
            </a:r>
          </a:p>
          <a:p>
            <a:r>
              <a:rPr lang="el-GR" baseline="0" dirty="0"/>
              <a:t>Στο στάδιο αυτό πρέπει να αποφασίσετε ποιους τύπους δραστηριότητας θα υλοποιήσετε και με πόση διάρκεια, Αυτό θα το κάνετε εάν χρειάζεται να γίνουν αλλαγές από τον πρώτο προγραμματισμό της αίτησης. Διαφορετικά μπορείτε να ακολουθήσετε τον αρχικό προγραμματισμό χωρίς αλλαγές.</a:t>
            </a:r>
          </a:p>
          <a:p>
            <a:r>
              <a:rPr lang="el-GR" baseline="0" dirty="0"/>
              <a:t>Όταν τα αποφασίσετε αυτό πρέπει κάνετε ένα αρχικό χρονοδιάγραμμα για το πότε θα υλοποιηθούν. Σε αυτό το χρονοδιάγραμμα πρέπει να εντάξετε και δραστηριότητες με τις οποίες οι συμμετέχοντες θα μεταφέρουν τη γνώση που απέκτησαν εντός του οργανισμού και επίσης δράσεις επικοινωνίας εκτός του οργανισμού.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25</a:t>
            </a:fld>
            <a:endParaRPr lang="en-GB"/>
          </a:p>
        </p:txBody>
      </p:sp>
    </p:spTree>
    <p:extLst>
      <p:ext uri="{BB962C8B-B14F-4D97-AF65-F5344CB8AC3E}">
        <p14:creationId xmlns:p14="http://schemas.microsoft.com/office/powerpoint/2010/main" val="1119344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Κατά το στάδιο της προετοιμασίας γίνονται όλες οι πρακτικές ρυθμίσεις που αφορούν στις κινητικότητες και δραστηριότητες: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Επιλέγετε Οργανισμούς υποδοχής και από κοινού καταρτίζετε πρόγραμμα και ορίζετε τα μαθησιακά αποτελέσματα.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Επιλέγετε τους συμμετέχοντες σας, με διαφανείς διαδικασίες. Δηλαδή θα ορίζεται κάποια αντικειμενικά κριτήρια πριν την επιλογή και θα  δώσετε ίσες ευκαιρίες σε όλους, και παράλληλα θα πρέπει να δημιουργήσετε τις κατάλληλες προϋποθέσεις ώστε να διευκολύνετε τη συμμετοχή και ατόμων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Σε αυτό το στάδιο πρέπει επίσης να προχωρήσετε στις πρακτικές λεπτομέρειες για κάθε Κινητικότητα (Αεροπορικά Εισιτήρια, Διαμονή, Διακίνηση, την ασφάλιση των συμμετεχόντων </a:t>
            </a:r>
            <a:r>
              <a:rPr lang="el-GR" sz="1200" baseline="0" dirty="0" err="1">
                <a:solidFill>
                  <a:schemeClr val="bg1"/>
                </a:solidFill>
                <a:latin typeface="Century Gothic" panose="020B0502020202020204" pitchFamily="34" charset="0"/>
              </a:rPr>
              <a:t>κτλ</a:t>
            </a:r>
            <a:r>
              <a:rPr lang="el-GR" sz="1200" baseline="0" dirty="0">
                <a:solidFill>
                  <a:schemeClr val="bg1"/>
                </a:solidFill>
                <a:latin typeface="Century Gothic" panose="020B0502020202020204" pitchFamily="34" charset="0"/>
              </a:rPr>
              <a:t>). Όπου χρειάζεται αυτές γίνονται από κοινού με τον Οργανισμό Υποδοχής. Δεν πρέπει να γίνονται διευθετήσεις ταξιδιού/διαμονής εάν ο οργανισμός αποστολής δεν επιβεβαιώσει γραπτώς τη συμμετοχή των ατόμων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Στη συνέχεια πρέπει να υπογραφούν όλες οι απαραίτητες Συμφωνίες, στις οποίες θα αναφερθούμε αναλυτικά πιο μετά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Πρέπει επίσης να ορίσετε άτομα επαφής, ένα από τον ΟΑ και ένα από τον ΟΥ, οι οποίοι θα υποστηρίζουν τους συμμετέχοντες αν χρειαστούν κάτι κατά τη διάρκεια της κινητικότητας τους.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Πρέπει επίσης να γίνει η απαραίτητη προετοιμασία του συμμετέχοντα: Δηλαδή να τον </a:t>
            </a:r>
            <a:r>
              <a:rPr lang="el-GR" sz="1200" baseline="0" dirty="0" err="1">
                <a:solidFill>
                  <a:schemeClr val="bg1"/>
                </a:solidFill>
                <a:latin typeface="Century Gothic" panose="020B0502020202020204" pitchFamily="34" charset="0"/>
              </a:rPr>
              <a:t>ενημέρωσετε</a:t>
            </a:r>
            <a:r>
              <a:rPr lang="el-GR" sz="1200" baseline="0" dirty="0">
                <a:solidFill>
                  <a:schemeClr val="bg1"/>
                </a:solidFill>
                <a:latin typeface="Century Gothic" panose="020B0502020202020204" pitchFamily="34" charset="0"/>
              </a:rPr>
              <a:t> για τις πρακτικές ρυθμίσεις, ποια είναι τα άτομα επαφής, εάν χρειάζεται να γίνει γλωσσική προετοιμασία, πολιτιστική κλπ.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Κατά τον σχεδιασμό και την προετοιμασία, θα πρέπει να έχετε υπόψη τα Ε+ Quality </a:t>
            </a:r>
            <a:r>
              <a:rPr lang="el-GR" sz="1200" baseline="0" dirty="0" err="1">
                <a:solidFill>
                  <a:schemeClr val="bg1"/>
                </a:solidFill>
                <a:latin typeface="Century Gothic" panose="020B0502020202020204" pitchFamily="34" charset="0"/>
              </a:rPr>
              <a:t>Standards</a:t>
            </a:r>
            <a:r>
              <a:rPr lang="el-GR" sz="1200" baseline="0" dirty="0">
                <a:solidFill>
                  <a:schemeClr val="bg1"/>
                </a:solidFill>
                <a:latin typeface="Century Gothic" panose="020B0502020202020204" pitchFamily="34" charset="0"/>
              </a:rPr>
              <a:t> ώστε να προχωρήσετε με τις σωστές διευθετήσεις. Επίσης για τα σεμινάρια πρέπει να λάβετε υπόψη τα πρότυπα ποιότητας για υλοποίηση σεμιναρίων κάτω από τη ΒΔ1</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7. Τέλος πριν την υλοποίηση, οι κινητικότητες πρέπει να καταχωρούνται στο εργαλείο διαχείρισης </a:t>
            </a:r>
            <a:r>
              <a:rPr lang="el-GR" sz="1200" baseline="0" dirty="0" err="1">
                <a:solidFill>
                  <a:schemeClr val="bg1"/>
                </a:solidFill>
                <a:latin typeface="Century Gothic" panose="020B0502020202020204" pitchFamily="34" charset="0"/>
              </a:rPr>
              <a:t>Beneficiary</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Module</a:t>
            </a:r>
            <a:r>
              <a:rPr lang="el-GR" sz="1200" baseline="0" dirty="0">
                <a:solidFill>
                  <a:schemeClr val="bg1"/>
                </a:solidFill>
                <a:latin typeface="Century Gothic" panose="020B0502020202020204" pitchFamily="34" charset="0"/>
              </a:rPr>
              <a:t>, κάτι που θα σας βοηθήσει δίνοντας σας εικόνα για το ποσοστό απορρόφησης του κονδυλίου και τον υπόλοιπο προϋπολογισμό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(πχ Λήψη μέτρων για την ασφάλιση των συμμετεχόντων(</a:t>
            </a:r>
            <a:r>
              <a:rPr lang="el-GR" sz="1200" baseline="0" dirty="0" err="1">
                <a:solidFill>
                  <a:schemeClr val="bg1"/>
                </a:solidFill>
                <a:latin typeface="Century Gothic" panose="020B0502020202020204" pitchFamily="34" charset="0"/>
              </a:rPr>
              <a:t>health</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accident</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liability</a:t>
            </a:r>
            <a:r>
              <a:rPr lang="el-GR" sz="1200" baseline="0" dirty="0">
                <a:solidFill>
                  <a:schemeClr val="bg1"/>
                </a:solidFill>
                <a:latin typeface="Century Gothic" panose="020B0502020202020204" pitchFamily="34" charset="0"/>
              </a:rPr>
              <a:t>), προετοιμασία συμμετέχοντα (γλωσσική, πολιτιστική </a:t>
            </a:r>
            <a:r>
              <a:rPr lang="el-GR" sz="1200" baseline="0" dirty="0" err="1">
                <a:solidFill>
                  <a:schemeClr val="bg1"/>
                </a:solidFill>
                <a:latin typeface="Century Gothic" panose="020B0502020202020204" pitchFamily="34" charset="0"/>
              </a:rPr>
              <a:t>κλπ</a:t>
            </a:r>
            <a:r>
              <a:rPr lang="el-GR" sz="1200" baseline="0" dirty="0">
                <a:solidFill>
                  <a:schemeClr val="bg1"/>
                </a:solidFill>
                <a:latin typeface="Century Gothic" panose="020B0502020202020204" pitchFamily="34" charset="0"/>
              </a:rPr>
              <a:t>), άτομα επαφής και στους δύο οργανισμούς, υποστήριξη συμμετεχόντων πριν, κατά τη διάρκεια και μετά την κινητικότητα. Στις διαδικασίες σας λαμβάνετε υπόψη τις 4 προτεραιότητες του Ε+ . Μην χρησιμοποιείτε υποστηρικτικούς οργανισμούς για τις βασικές δράσεις του σχεδίου (πχ </a:t>
            </a:r>
            <a:r>
              <a:rPr lang="el-GR" sz="1200" baseline="0" dirty="0" err="1">
                <a:solidFill>
                  <a:schemeClr val="bg1"/>
                </a:solidFill>
                <a:latin typeface="Century Gothic" panose="020B0502020202020204" pitchFamily="34" charset="0"/>
              </a:rPr>
              <a:t>project</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management</a:t>
            </a:r>
            <a:r>
              <a:rPr lang="el-GR" sz="1200" baseline="0" dirty="0">
                <a:solidFill>
                  <a:schemeClr val="bg1"/>
                </a:solidFill>
                <a:latin typeface="Century Gothic" panose="020B0502020202020204" pitchFamily="34" charset="0"/>
              </a:rPr>
              <a:t>, οικονομική διαχείριση </a:t>
            </a:r>
            <a:r>
              <a:rPr lang="el-GR" sz="1200" baseline="0" dirty="0" err="1">
                <a:solidFill>
                  <a:schemeClr val="bg1"/>
                </a:solidFill>
                <a:latin typeface="Century Gothic" panose="020B0502020202020204" pitchFamily="34" charset="0"/>
              </a:rPr>
              <a:t>κλπ</a:t>
            </a:r>
            <a:r>
              <a:rPr lang="el-GR" sz="1200" baseline="0" dirty="0">
                <a:solidFill>
                  <a:schemeClr val="bg1"/>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26</a:t>
            </a:fld>
            <a:endParaRPr lang="en-GB"/>
          </a:p>
        </p:txBody>
      </p:sp>
    </p:spTree>
    <p:extLst>
      <p:ext uri="{BB962C8B-B14F-4D97-AF65-F5344CB8AC3E}">
        <p14:creationId xmlns:p14="http://schemas.microsoft.com/office/powerpoint/2010/main" val="2457888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Στο βασικό στάδιο του σχεδίου σας θα ολοκληρωθούν οι κινητικότητες και οι δραστηριότητες που έχετε προγραμματίσει. </a:t>
            </a:r>
            <a:r>
              <a:rPr lang="el-GR" sz="1200" baseline="0" dirty="0" err="1">
                <a:solidFill>
                  <a:schemeClr val="bg1"/>
                </a:solidFill>
                <a:latin typeface="Century Gothic" panose="020B0502020202020204" pitchFamily="34" charset="0"/>
              </a:rPr>
              <a:t>Καθόλη</a:t>
            </a:r>
            <a:r>
              <a:rPr lang="el-GR" sz="1200" baseline="0" dirty="0">
                <a:solidFill>
                  <a:schemeClr val="bg1"/>
                </a:solidFill>
                <a:latin typeface="Century Gothic" panose="020B0502020202020204" pitchFamily="34" charset="0"/>
              </a:rPr>
              <a:t> τη διάρκεια κάθε κινητικότητας πρέπει ο οργανισμός να παρέχει συνεχή υποστήριξη στον συμμετέχοντα.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Για να διασφαλίσετε την ποιότητα των δραστηριοτήτων πρέπει να παίρνετε ανατροφοδότηση από τον συμμετέχοντα ώστε να προχωρείτε σε απαραίτητες αλλαγές όπως είναι αναγκαίο και επίσης θα πρέπει να οριστεί άτομο που θα υποστηρίζει τον συμμετέχοντα και θα διασφαλίζει την επίτευξη των μαθησιακών αποτελεσμάτων όπως προκαθορίστηκαν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27</a:t>
            </a:fld>
            <a:endParaRPr lang="en-GB"/>
          </a:p>
        </p:txBody>
      </p:sp>
    </p:spTree>
    <p:extLst>
      <p:ext uri="{BB962C8B-B14F-4D97-AF65-F5344CB8AC3E}">
        <p14:creationId xmlns:p14="http://schemas.microsoft.com/office/powerpoint/2010/main" val="1836672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Μετά την κινητικότητα: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Οι συμμετέχοντες θα πρέπει να παραλάβουν όλα τα απαραίτητα έγγραφα, που θα αναφέρουμε στη συνέχεια. Θα λάβουν επίσης στο προσωπικό email τους σύνδεσμο για να συμπληρώσουν διαδικτυακά το </a:t>
            </a:r>
            <a:r>
              <a:rPr lang="el-GR" sz="1200" baseline="0" dirty="0" err="1">
                <a:solidFill>
                  <a:schemeClr val="bg1"/>
                </a:solidFill>
                <a:latin typeface="Century Gothic" panose="020B0502020202020204" pitchFamily="34" charset="0"/>
              </a:rPr>
              <a:t>participant</a:t>
            </a:r>
            <a:r>
              <a:rPr lang="el-GR" sz="1200" baseline="0" dirty="0">
                <a:solidFill>
                  <a:schemeClr val="bg1"/>
                </a:solidFill>
                <a:latin typeface="Century Gothic" panose="020B0502020202020204" pitchFamily="34" charset="0"/>
              </a:rPr>
              <a:t> </a:t>
            </a:r>
            <a:r>
              <a:rPr lang="el-GR" sz="1200" baseline="0" dirty="0" err="1">
                <a:solidFill>
                  <a:schemeClr val="bg1"/>
                </a:solidFill>
                <a:latin typeface="Century Gothic" panose="020B0502020202020204" pitchFamily="34" charset="0"/>
              </a:rPr>
              <a:t>survey</a:t>
            </a:r>
            <a:r>
              <a:rPr lang="el-GR" sz="1200" baseline="0" dirty="0">
                <a:solidFill>
                  <a:schemeClr val="bg1"/>
                </a:solidFill>
                <a:latin typeface="Century Gothic" panose="020B0502020202020204" pitchFamily="34" charset="0"/>
              </a:rPr>
              <a:t>. Η συμπλήρωση &amp; υποβολή του είναι υποχρεωτική και αποτελεί προϋπόθεση για παροχή της χρηματοδότησης από την ΕΥ.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Επίσης πρέπει να γίνουν οι απαραίτητες ενέργειες ώστε να μεταφερθεί η γνώση που απέκτησε ο συμμετέχοντας εντός του οργανισμού και να ενσωματωθούν τα αποτελέσματα στον τρόπο λειτουργίας του οργανισμού</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Πρέπει επίσης να γίνουν οι κατάλληλες δραστηριότητες επικοινωνίας των αποτελεσμάτων εκτός του οργανισμού</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aseline="0" dirty="0">
                <a:solidFill>
                  <a:schemeClr val="bg1"/>
                </a:solidFill>
                <a:latin typeface="Century Gothic" panose="020B0502020202020204" pitchFamily="34" charset="0"/>
              </a:rPr>
              <a:t>Τέλος αρχειοθετήστε όλα τα απαραίτητα έγγραφα και αποδεικτικά στο αρχείο του οργανισμού σας.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aseline="0"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C05BEA0F-6C61-4412-98B4-3B1B2AF6C74C}" type="slidenum">
              <a:rPr lang="en-GB" smtClean="0"/>
              <a:t>28</a:t>
            </a:fld>
            <a:endParaRPr lang="en-GB"/>
          </a:p>
        </p:txBody>
      </p:sp>
    </p:spTree>
    <p:extLst>
      <p:ext uri="{BB962C8B-B14F-4D97-AF65-F5344CB8AC3E}">
        <p14:creationId xmlns:p14="http://schemas.microsoft.com/office/powerpoint/2010/main" val="981923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O έλεγχος και η παρακολούθηση πρέπει να γίνονται </a:t>
            </a:r>
            <a:r>
              <a:rPr lang="el-GR" baseline="0" dirty="0" err="1"/>
              <a:t>καθόλη</a:t>
            </a:r>
            <a:r>
              <a:rPr lang="el-GR" baseline="0" dirty="0"/>
              <a:t> τη διάρκεια του σχεδίου για να διασφαλιστεί η ποιότητα των επιμέρους δραστηριοτήτων αλλά και του σχεδίου στην ολότητά του, δηλαδή να διασφαλίσετε ότι έχουν επιτευχθεί οι στόχοι που καθορίστηκαν στο στάδιο της αίτησης αλλά και οι στόχοι του προγράμματος, ότι πληρούνται τα Erasmus Quality </a:t>
            </a:r>
            <a:r>
              <a:rPr lang="el-GR" baseline="0" dirty="0" err="1"/>
              <a:t>Standards</a:t>
            </a:r>
            <a:r>
              <a:rPr lang="el-GR" baseline="0" dirty="0"/>
              <a:t>, και ότι το σχέδιο σας έχει τον κατάλληλο αντίκτυπο εντός και εκτός του οργανισμού, και μακροπρόθεσμα δηλαδή μετά τη λήξη του σχεδίου</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29</a:t>
            </a:fld>
            <a:endParaRPr lang="en-GB"/>
          </a:p>
        </p:txBody>
      </p:sp>
    </p:spTree>
    <p:extLst>
      <p:ext uri="{BB962C8B-B14F-4D97-AF65-F5344CB8AC3E}">
        <p14:creationId xmlns:p14="http://schemas.microsoft.com/office/powerpoint/2010/main" val="355520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Σήμερα θα δούμε τα βασικά χαρακτηριστικά και τον τρόπο διαχείρισης των σχεδίων μικρής διάρκειας στον τομέα της Σχολικής εκπαίδευσης</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a:t>
            </a:fld>
            <a:endParaRPr lang="en-GB"/>
          </a:p>
        </p:txBody>
      </p:sp>
    </p:spTree>
    <p:extLst>
      <p:ext uri="{BB962C8B-B14F-4D97-AF65-F5344CB8AC3E}">
        <p14:creationId xmlns:p14="http://schemas.microsoft.com/office/powerpoint/2010/main" val="381491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539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Για να διασφαλίσετε την ποιότητα του σχεδίου πρέπει να γίνονται δράσεις αξιολόγησης. </a:t>
            </a:r>
          </a:p>
          <a:p>
            <a:r>
              <a:rPr lang="el-GR" baseline="0" dirty="0"/>
              <a:t>Αξιολογείται η κάθε δραστηριότητα ξεχωριστά αλλά και το σχέδιο στο σύνολό του. </a:t>
            </a:r>
          </a:p>
          <a:p>
            <a:r>
              <a:rPr lang="el-GR" baseline="0" dirty="0"/>
              <a:t>Κάθε δραστηριότητα πρέπει να αξιολογείται αμέσως μετά το τέλος της. Μετά το τέλος του σχεδίου, πρέπει να γίνεται συνολική αξιολόγηση του σχεδίου.</a:t>
            </a:r>
          </a:p>
          <a:p>
            <a:r>
              <a:rPr lang="el-GR" baseline="0" dirty="0"/>
              <a:t>Για να υπάρχει ολοκληρωμένη πληροφόρηση, στην αξιολόγηση πρέπει να συμμετέχουν όλα τα μέρη που είχαν κάποιο ρόλο, συμμετέχοντες, </a:t>
            </a:r>
            <a:r>
              <a:rPr lang="el-GR" baseline="0" dirty="0" err="1"/>
              <a:t>κλπ</a:t>
            </a:r>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31</a:t>
            </a:fld>
            <a:endParaRPr lang="en-GB"/>
          </a:p>
        </p:txBody>
      </p:sp>
    </p:spTree>
    <p:extLst>
      <p:ext uri="{BB962C8B-B14F-4D97-AF65-F5344CB8AC3E}">
        <p14:creationId xmlns:p14="http://schemas.microsoft.com/office/powerpoint/2010/main" val="4198935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Κάποια παραδείγματα μεθόδων είναι η φόρμα αξιολόγησης (ερωτηματολόγιο) και οι ατομικές συνεντεύξεις. Ο κάθε οργανισμός παρόλα αυτά θα σχεδιάσει και θα εφαρμόσει όποιες μεθόδους θεωρεί ότι ικανοποιούν καλύτερα τις ανάγκες του σχεδίου του και του ίδιου του οργανισμού</a:t>
            </a:r>
          </a:p>
          <a:p>
            <a:r>
              <a:rPr lang="el-GR" baseline="0" dirty="0"/>
              <a:t>Το σημαντικό στην αξιολόγηση, για να μπορείτε να βγάλετε σωστά συμπεράσματα για τον αντίκτυπο και τα αποτελέσματα κάθε δραστηριότητας, είναι να μπορεί να υπάρχει ένα μέτρο σύγκρισης πριν και μετά την κινητικότητα. Επομένως, αν για παράδειγμα χρησιμοποιήσετε φόρμες αξιολόγησης θα ήταν καλό οι συμμετέχοντες να τις συμπληρώσουν σε διαφορετικά στάδια του σχεδίου, πχ πριν και μετά την κινητικότητα.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32</a:t>
            </a:fld>
            <a:endParaRPr lang="en-GB"/>
          </a:p>
        </p:txBody>
      </p:sp>
    </p:spTree>
    <p:extLst>
      <p:ext uri="{BB962C8B-B14F-4D97-AF65-F5344CB8AC3E}">
        <p14:creationId xmlns:p14="http://schemas.microsoft.com/office/powerpoint/2010/main" val="3040526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Αξιοποιώντας τα αποτελέσματα της αξιολόγησης, θα κρίνετε εάν πρέπει να γίνουν οποιεσδήποτε βελτιωτικές ή διορθωτικές αλλαγές στον σχεδιασμό των επόμενων δραστηριοτήτων σας ή σε επόμενα σχέδια. </a:t>
            </a:r>
          </a:p>
          <a:p>
            <a:r>
              <a:rPr lang="el-GR" baseline="0" dirty="0"/>
              <a:t>Επομένως:</a:t>
            </a:r>
          </a:p>
          <a:p>
            <a:r>
              <a:rPr lang="el-GR" baseline="0" dirty="0"/>
              <a:t>Καταγράψτε τα αποτελέσματα της αξιολόγησης και τον αντίκτυπο των δραστηριοτήτων και του σχεδίου συνολικά</a:t>
            </a:r>
          </a:p>
          <a:p>
            <a:r>
              <a:rPr lang="el-GR" baseline="0" dirty="0"/>
              <a:t>Κοινοποιήστε τα αποτελέσματα στους εμπλεκόμενους (ομάδα διαχείρισης του σχεδίου, διεύθυνση, συμμετέχοντες κλπ.) </a:t>
            </a:r>
          </a:p>
          <a:p>
            <a:r>
              <a:rPr lang="el-GR" baseline="0" dirty="0"/>
              <a:t>Και Προσδιορίστε τις βασικές βελτιώσεις που χρειάζεται να γίνουν μελλοντικά</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33</a:t>
            </a:fld>
            <a:endParaRPr lang="en-GB"/>
          </a:p>
        </p:txBody>
      </p:sp>
    </p:spTree>
    <p:extLst>
      <p:ext uri="{BB962C8B-B14F-4D97-AF65-F5344CB8AC3E}">
        <p14:creationId xmlns:p14="http://schemas.microsoft.com/office/powerpoint/2010/main" val="725135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buFont typeface="Wingdings" panose="05000000000000000000" pitchFamily="2" charset="2"/>
              <a:buNone/>
            </a:pPr>
            <a:r>
              <a:rPr lang="el-GR" baseline="0" dirty="0"/>
              <a:t>Με την αξιολόγηση και τη μέτρηση αντικτύπου, θα πρέπει να προκύψουν κάποια ποσοτικά δεδομένα όπως για παράδειγμα: </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buFont typeface="Wingdings" panose="05000000000000000000" pitchFamily="2" charset="2"/>
              <a:buNone/>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 κλπ. αλλά και κάποια ποιοτικά</a:t>
            </a:r>
            <a:r>
              <a:rPr lang="el-GR"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δεδομένα όπως ότι τ</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 προσωπικό απέκτησε θετική στάση για συνεργασίες εκτός του οργανισμού, Βελτιώθηκαν οι ψηφιακές δεξιότητες του προσωπικού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κλπ</a:t>
            </a: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buFont typeface="Wingdings" panose="05000000000000000000" pitchFamily="2" charset="2"/>
              <a:buNone/>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Υπάρχουν διάφορα εργαλεία που θα μπορούσατε</a:t>
            </a:r>
            <a:r>
              <a:rPr lang="el-GR"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να χρησιμοποιήσετε για τον σκοπό αυτό. Το </a:t>
            </a:r>
            <a:r>
              <a:rPr lang="en-US" baseline="0"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Impacttool</a:t>
            </a:r>
            <a:r>
              <a:rPr lang="en-US"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είναι ένα ψηφιακό εργαλείο που υποστηρίζει τους δικαιούχους σχεδίων </a:t>
            </a:r>
            <a:r>
              <a:rPr lang="en-US"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Erasmus </a:t>
            </a:r>
            <a:r>
              <a:rPr lang="el-GR" baseline="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και θα μπορούσατε να το αξιοποιήσετε μέσω του συνδέσμου πιο πάνω. </a:t>
            </a: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buFont typeface="Wingdings" panose="05000000000000000000" pitchFamily="2" charset="2"/>
              <a:buNone/>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34</a:t>
            </a:fld>
            <a:endParaRPr lang="en-GB"/>
          </a:p>
        </p:txBody>
      </p:sp>
    </p:spTree>
    <p:extLst>
      <p:ext uri="{BB962C8B-B14F-4D97-AF65-F5344CB8AC3E}">
        <p14:creationId xmlns:p14="http://schemas.microsoft.com/office/powerpoint/2010/main" val="1660300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εδώ βλέπουμε πως θα μπορούσε ένα σχέδιο 12 μηνών να σχεδιαστεί. </a:t>
            </a:r>
          </a:p>
          <a:p>
            <a:r>
              <a:rPr lang="el-GR" baseline="0" dirty="0"/>
              <a:t>Θα πρέπει να αποτελείται εκτός από κινητικότητες και από δραστηριότητες επικοινωνίας και διάχυσης</a:t>
            </a:r>
          </a:p>
          <a:p>
            <a:r>
              <a:rPr lang="el-GR" baseline="0" dirty="0"/>
              <a:t>Αλλά και δραστηριότητες αξιολόγησης</a:t>
            </a:r>
          </a:p>
          <a:p>
            <a:r>
              <a:rPr lang="el-GR" baseline="0" dirty="0"/>
              <a:t>Ο προγραμματισμός του σχεδίου σας και οι δραστηριότητες που θα εντάξετε, θα πρέπει να είναι πάντα σχετικές και κατ’ αναλογία του προϋπολογισμού σας</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35</a:t>
            </a:fld>
            <a:endParaRPr lang="en-GB"/>
          </a:p>
        </p:txBody>
      </p:sp>
    </p:spTree>
    <p:extLst>
      <p:ext uri="{BB962C8B-B14F-4D97-AF65-F5344CB8AC3E}">
        <p14:creationId xmlns:p14="http://schemas.microsoft.com/office/powerpoint/2010/main" val="32494034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966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37</a:t>
            </a:fld>
            <a:endParaRPr lang="en-GB"/>
          </a:p>
        </p:txBody>
      </p:sp>
    </p:spTree>
    <p:extLst>
      <p:ext uri="{BB962C8B-B14F-4D97-AF65-F5344CB8AC3E}">
        <p14:creationId xmlns:p14="http://schemas.microsoft.com/office/powerpoint/2010/main" val="2059981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26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97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a:t>
            </a:fld>
            <a:endParaRPr lang="en-GB"/>
          </a:p>
        </p:txBody>
      </p:sp>
    </p:spTree>
    <p:extLst>
      <p:ext uri="{BB962C8B-B14F-4D97-AF65-F5344CB8AC3E}">
        <p14:creationId xmlns:p14="http://schemas.microsoft.com/office/powerpoint/2010/main" val="3741252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40</a:t>
            </a:fld>
            <a:endParaRPr lang="en-GB"/>
          </a:p>
        </p:txBody>
      </p:sp>
    </p:spTree>
    <p:extLst>
      <p:ext uri="{BB962C8B-B14F-4D97-AF65-F5344CB8AC3E}">
        <p14:creationId xmlns:p14="http://schemas.microsoft.com/office/powerpoint/2010/main" val="1791694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Στα αριστερά είναι τα έγγραφα που πρέπει να υπογράφονται πριν από την κινητικότητα και στη δεξιά στήλη περιγράφουμε αν αυτά είναι υποχρεωτικά ή προαιρετικά. Τα έγγραφα αυτά δεν χρειάζονται στην περίπτωση των Προπαρασκευαστικών Επισκέψεων. </a:t>
            </a:r>
          </a:p>
          <a:p>
            <a:r>
              <a:rPr lang="en-US" sz="1200" b="1" dirty="0"/>
              <a:t>Agreement between beneficiaries and participants for mobility of individuals</a:t>
            </a:r>
            <a:r>
              <a:rPr lang="el-GR" sz="1200" b="1" dirty="0"/>
              <a:t> ή </a:t>
            </a:r>
            <a:r>
              <a:rPr lang="el-GR" baseline="0" dirty="0" err="1"/>
              <a:t>Grant</a:t>
            </a:r>
            <a:r>
              <a:rPr lang="el-GR" baseline="0" dirty="0"/>
              <a:t> Agreement – είναι η συμφωνία που υπογράφεται </a:t>
            </a:r>
            <a:r>
              <a:rPr lang="el-GR" baseline="0" dirty="0" err="1"/>
              <a:t>μετάξύ</a:t>
            </a:r>
            <a:r>
              <a:rPr lang="el-GR" baseline="0" dirty="0"/>
              <a:t> του δικαιούχου οργανισμού (νόμιμου εκπροσώπου) και του συμμετέχοντα σε κινητικότητα. Η συμφωνία καθορίζει μεταξύ άλλων και τον τρόπο με τον οποίο ο οργανισμός θα παρέχει οικονομική στήριξη στον συμμετέχοντα για τους σκοπούς της κινητικότητας. </a:t>
            </a:r>
          </a:p>
          <a:p>
            <a:r>
              <a:rPr lang="el-GR" baseline="0" dirty="0" err="1"/>
              <a:t>Learning</a:t>
            </a:r>
            <a:r>
              <a:rPr lang="el-GR" baseline="0" dirty="0"/>
              <a:t> </a:t>
            </a:r>
            <a:r>
              <a:rPr lang="el-GR" baseline="0" dirty="0" err="1"/>
              <a:t>agreement</a:t>
            </a:r>
            <a:r>
              <a:rPr lang="el-GR" baseline="0" dirty="0"/>
              <a:t> – η συμφωνία μάθησης που υπογράφεται από τον ΟΑ, ΟΥ και από τον συμμετέχοντα. Η συμφωνία ορίζει τα μαθησιακά αποτελέσματα της δραστηριότητας, δηλαδή το τι αναμένεται να γνωρίζει ο συμμετέχοντας αφού ολοκληρωθεί η κινητικότητα. Για τα σεμινάρια, είναι αρκετό και το πρόγραμμα εκπαίδευσης </a:t>
            </a:r>
            <a:r>
              <a:rPr lang="en-US" baseline="0" dirty="0"/>
              <a:t>(agenda</a:t>
            </a:r>
            <a:r>
              <a:rPr lang="el-GR" baseline="0" dirty="0"/>
              <a:t>/ημερήσια διάταξη</a:t>
            </a:r>
            <a:r>
              <a:rPr lang="en-US" baseline="0" dirty="0"/>
              <a:t>) </a:t>
            </a:r>
            <a:r>
              <a:rPr lang="el-GR" baseline="0" dirty="0"/>
              <a:t>σε περίπτωση που δεν δοθεί από τον οργανισμό υποδοχής το </a:t>
            </a:r>
            <a:r>
              <a:rPr lang="en-US" baseline="0" dirty="0"/>
              <a:t>learning agreement</a:t>
            </a:r>
            <a:r>
              <a:rPr lang="el-GR" baseline="0" dirty="0"/>
              <a:t>. </a:t>
            </a:r>
          </a:p>
          <a:p>
            <a:r>
              <a:rPr lang="el-GR" baseline="0" dirty="0" err="1"/>
              <a:t>Learning</a:t>
            </a:r>
            <a:r>
              <a:rPr lang="el-GR" baseline="0" dirty="0"/>
              <a:t> Programme for </a:t>
            </a:r>
            <a:r>
              <a:rPr lang="el-GR" baseline="0" dirty="0" err="1"/>
              <a:t>group</a:t>
            </a:r>
            <a:r>
              <a:rPr lang="el-GR" baseline="0" dirty="0"/>
              <a:t> </a:t>
            </a:r>
            <a:r>
              <a:rPr lang="el-GR" baseline="0" dirty="0" err="1"/>
              <a:t>activities</a:t>
            </a:r>
            <a:r>
              <a:rPr lang="el-GR" baseline="0" dirty="0"/>
              <a:t> είναι η συμφωνία μάθησης σε περιπτώσεις ομαδικής κινητικότητας. </a:t>
            </a:r>
            <a:r>
              <a:rPr lang="el-GR" b="0" i="0" dirty="0">
                <a:solidFill>
                  <a:srgbClr val="7A7A7A"/>
                </a:solidFill>
                <a:effectLst/>
                <a:latin typeface="Poppins" panose="00000500000000000000" pitchFamily="2" charset="0"/>
              </a:rPr>
              <a:t>Από την Πρόσκληση του 2024 και έπειτα, η Ευρωπαϊκή Επιτροπή συστήνει όπως για τις ομαδικές κινητικότητες, το έντυπο “</a:t>
            </a:r>
            <a:r>
              <a:rPr lang="el-GR" b="0" i="0" dirty="0" err="1">
                <a:solidFill>
                  <a:srgbClr val="7A7A7A"/>
                </a:solidFill>
                <a:effectLst/>
                <a:latin typeface="Poppins" panose="00000500000000000000" pitchFamily="2" charset="0"/>
              </a:rPr>
              <a:t>Learning</a:t>
            </a:r>
            <a:r>
              <a:rPr lang="el-GR" b="0" i="0" dirty="0">
                <a:solidFill>
                  <a:srgbClr val="7A7A7A"/>
                </a:solidFill>
                <a:effectLst/>
                <a:latin typeface="Poppins" panose="00000500000000000000" pitchFamily="2" charset="0"/>
              </a:rPr>
              <a:t> Programme for </a:t>
            </a:r>
            <a:r>
              <a:rPr lang="el-GR" b="0" i="0" dirty="0" err="1">
                <a:solidFill>
                  <a:srgbClr val="7A7A7A"/>
                </a:solidFill>
                <a:effectLst/>
                <a:latin typeface="Poppins" panose="00000500000000000000" pitchFamily="2" charset="0"/>
              </a:rPr>
              <a:t>Group</a:t>
            </a:r>
            <a:r>
              <a:rPr lang="el-GR" b="0" i="0" dirty="0">
                <a:solidFill>
                  <a:srgbClr val="7A7A7A"/>
                </a:solidFill>
                <a:effectLst/>
                <a:latin typeface="Poppins" panose="00000500000000000000" pitchFamily="2" charset="0"/>
              </a:rPr>
              <a:t> Activities” αντικαθίσταται από το έντυπο “AE-SE-VET </a:t>
            </a:r>
            <a:r>
              <a:rPr lang="el-GR" b="0" i="0" dirty="0" err="1">
                <a:solidFill>
                  <a:srgbClr val="7A7A7A"/>
                </a:solidFill>
                <a:effectLst/>
                <a:latin typeface="Poppins" panose="00000500000000000000" pitchFamily="2" charset="0"/>
              </a:rPr>
              <a:t>Europass</a:t>
            </a:r>
            <a:r>
              <a:rPr lang="el-GR" b="0" i="0" dirty="0">
                <a:solidFill>
                  <a:srgbClr val="7A7A7A"/>
                </a:solidFill>
                <a:effectLst/>
                <a:latin typeface="Poppins" panose="00000500000000000000" pitchFamily="2" charset="0"/>
              </a:rPr>
              <a:t> </a:t>
            </a:r>
            <a:r>
              <a:rPr lang="el-GR" b="0" i="0" dirty="0" err="1">
                <a:solidFill>
                  <a:srgbClr val="7A7A7A"/>
                </a:solidFill>
                <a:effectLst/>
                <a:latin typeface="Poppins" panose="00000500000000000000" pitchFamily="2" charset="0"/>
              </a:rPr>
              <a:t>Group</a:t>
            </a:r>
            <a:r>
              <a:rPr lang="el-GR" b="0" i="0" dirty="0">
                <a:solidFill>
                  <a:srgbClr val="7A7A7A"/>
                </a:solidFill>
                <a:effectLst/>
                <a:latin typeface="Poppins" panose="00000500000000000000" pitchFamily="2" charset="0"/>
              </a:rPr>
              <a:t> </a:t>
            </a:r>
            <a:r>
              <a:rPr lang="el-GR" b="0" i="0" dirty="0" err="1">
                <a:solidFill>
                  <a:srgbClr val="7A7A7A"/>
                </a:solidFill>
                <a:effectLst/>
                <a:latin typeface="Poppins" panose="00000500000000000000" pitchFamily="2" charset="0"/>
              </a:rPr>
              <a:t>learning</a:t>
            </a:r>
            <a:r>
              <a:rPr lang="el-GR" b="0" i="0" dirty="0">
                <a:solidFill>
                  <a:srgbClr val="7A7A7A"/>
                </a:solidFill>
                <a:effectLst/>
                <a:latin typeface="Poppins" panose="00000500000000000000" pitchFamily="2" charset="0"/>
              </a:rPr>
              <a:t> Programme”, που θα δούμε παρακάτω</a:t>
            </a:r>
            <a:r>
              <a:rPr lang="el-GR" b="0" i="0" baseline="0" dirty="0">
                <a:solidFill>
                  <a:srgbClr val="7A7A7A"/>
                </a:solidFill>
                <a:effectLst/>
                <a:latin typeface="Poppins" panose="00000500000000000000" pitchFamily="2" charset="0"/>
              </a:rPr>
              <a:t>, σε άλλη διαφάνεια.</a:t>
            </a:r>
          </a:p>
          <a:p>
            <a:r>
              <a:rPr lang="el-GR" baseline="0" dirty="0"/>
              <a:t>Αυτά τα έγγραφα πρέπει να συμπληρώνονται κατάλληλα, να φυλάγονται στο αρχείο του οργανισμού και δειγματικά τουλάχιστον να αναρτώνται στο ΒΜ ώστε να μπορούν να εξεταστούν μαζί με την τελική σας έκθεση</a:t>
            </a:r>
          </a:p>
          <a:p>
            <a:r>
              <a:rPr lang="el-GR" baseline="0" dirty="0"/>
              <a:t>Αν δεν υποβληθούν τα υποχρεωτικά έντυπα, ενδέχεται να αποκοπεί ποσό από την τελική επιχορήγηση.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41</a:t>
            </a:fld>
            <a:endParaRPr lang="en-GB"/>
          </a:p>
        </p:txBody>
      </p:sp>
    </p:spTree>
    <p:extLst>
      <p:ext uri="{BB962C8B-B14F-4D97-AF65-F5344CB8AC3E}">
        <p14:creationId xmlns:p14="http://schemas.microsoft.com/office/powerpoint/2010/main" val="2456612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baseline="0" dirty="0"/>
              <a:t>Γενικά τα ΥΠΟΣΤΗΡΙΚΤΙΚΑ ΕΓΓΡΑΦΑ δεν είναι υποχρεωτικά να χρησιμοποιούνται όπως είναι. Σε περίπτωση που χρησιμοποιηθούν δικά σας έντυπα πρέπει να περιέχουν την ελάχιστη απαραίτητη πληροφόρηση που περιλαμβάνεται στα υποστηρικτικά έγγραφα. </a:t>
            </a:r>
            <a:endParaRPr lang="en-US" baseline="0" dirty="0"/>
          </a:p>
          <a:p>
            <a:r>
              <a:rPr lang="el-GR" baseline="0" dirty="0"/>
              <a:t>Μετά από την κινητικότητα:</a:t>
            </a:r>
          </a:p>
          <a:p>
            <a:r>
              <a:rPr lang="el-GR" baseline="0" dirty="0"/>
              <a:t>Πρέπει να υπογράφεται απαραίτητα το </a:t>
            </a:r>
            <a:r>
              <a:rPr lang="el-GR" baseline="0" dirty="0" err="1"/>
              <a:t>Learning</a:t>
            </a:r>
            <a:r>
              <a:rPr lang="el-GR" baseline="0" dirty="0"/>
              <a:t> Agreement </a:t>
            </a:r>
            <a:r>
              <a:rPr lang="el-GR" baseline="0" dirty="0" err="1"/>
              <a:t>Complement</a:t>
            </a:r>
            <a:r>
              <a:rPr lang="el-GR" baseline="0" dirty="0"/>
              <a:t> το οποίο επιβεβαιώνει ότι η δραστηριότητα υλοποιήθηκε με αλλαγές ή χωρίς αλλαγές σε σχέση με το </a:t>
            </a:r>
            <a:r>
              <a:rPr lang="el-GR" baseline="0" dirty="0" err="1"/>
              <a:t>Learning</a:t>
            </a:r>
            <a:r>
              <a:rPr lang="el-GR" baseline="0" dirty="0"/>
              <a:t> Agreement</a:t>
            </a:r>
          </a:p>
          <a:p>
            <a:r>
              <a:rPr lang="el-GR" baseline="0" dirty="0"/>
              <a:t>Στις περιπτώσεις προπαρασκευαστικών επισκέψεων πρέπει να δίνεται από τον ΟΑ πιστοποιητικό παρακολούθησης και αυτό πρέπει να συνοδεύεται από την ημερήσια διάταξη της συνάντησης</a:t>
            </a:r>
          </a:p>
          <a:p>
            <a:r>
              <a:rPr lang="el-GR" baseline="0" dirty="0"/>
              <a:t>Το </a:t>
            </a:r>
            <a:r>
              <a:rPr lang="el-GR" baseline="0" dirty="0" err="1"/>
              <a:t>Europass</a:t>
            </a:r>
            <a:r>
              <a:rPr lang="el-GR" baseline="0" dirty="0"/>
              <a:t> </a:t>
            </a:r>
            <a:r>
              <a:rPr lang="el-GR" baseline="0" dirty="0" err="1"/>
              <a:t>mobility</a:t>
            </a:r>
            <a:r>
              <a:rPr lang="el-GR" baseline="0" dirty="0"/>
              <a:t> μπορεί να αντικαταστήσει τα έντυπα </a:t>
            </a:r>
            <a:r>
              <a:rPr lang="en-GB" baseline="0" dirty="0"/>
              <a:t>Learning Agreement + Learning Agreement Complement</a:t>
            </a:r>
            <a:r>
              <a:rPr lang="el-GR" baseline="0" dirty="0"/>
              <a:t>. Για την ακρίβεια, </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από τη πρόσκληση 2024, η Ευρωπαϊκή Επιτροπή συστήνει όπως για κάθε ατομική κινητικότητα, τα έντυπα “</a:t>
            </a:r>
            <a:r>
              <a:rPr kumimoji="0" lang="el-GR" sz="12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 Agreement” και “</a:t>
            </a:r>
            <a:r>
              <a:rPr kumimoji="0" lang="el-GR" sz="12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 Agreement </a:t>
            </a:r>
            <a:r>
              <a:rPr kumimoji="0" lang="el-GR" sz="1200" b="0" i="0" u="none" strike="noStrike" kern="1200" cap="none" spc="0" normalizeH="0" baseline="0" noProof="0" dirty="0" err="1">
                <a:ln>
                  <a:noFill/>
                </a:ln>
                <a:solidFill>
                  <a:prstClr val="white"/>
                </a:solidFill>
                <a:effectLst/>
                <a:uLnTx/>
                <a:uFillTx/>
                <a:latin typeface="Calibri" panose="020F0502020204030204"/>
                <a:ea typeface="+mn-ea"/>
                <a:cs typeface="+mn-cs"/>
              </a:rPr>
              <a:t>Complement</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 αντικαθίστανται από το προσφάτως αναθεωρημένο </a:t>
            </a:r>
            <a:r>
              <a:rPr kumimoji="0" lang="en-GB" sz="1200" b="0" i="0" u="none" strike="noStrike" kern="1200" cap="none" spc="0" normalizeH="0" baseline="0" noProof="0" dirty="0" err="1">
                <a:ln>
                  <a:noFill/>
                </a:ln>
                <a:solidFill>
                  <a:prstClr val="white"/>
                </a:solidFill>
                <a:effectLst/>
                <a:uLnTx/>
                <a:uFillTx/>
                <a:latin typeface="Calibri" panose="020F0502020204030204"/>
                <a:ea typeface="+mn-ea"/>
                <a:cs typeface="+mn-cs"/>
              </a:rPr>
              <a:t>Europass</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 Mobility </a:t>
            </a:r>
            <a:r>
              <a:rPr kumimoji="0" lang="el-GR" sz="1200" b="0" i="0" u="none" strike="noStrike" kern="1200" cap="none" spc="0" normalizeH="0" baseline="0" noProof="0" dirty="0">
                <a:ln>
                  <a:noFill/>
                </a:ln>
                <a:solidFill>
                  <a:prstClr val="white"/>
                </a:solidFill>
                <a:effectLst/>
                <a:uLnTx/>
                <a:uFillTx/>
                <a:latin typeface="Calibri" panose="020F0502020204030204"/>
                <a:ea typeface="+mn-ea"/>
                <a:cs typeface="+mn-cs"/>
              </a:rPr>
              <a:t>έντυπο </a:t>
            </a:r>
            <a:r>
              <a:rPr kumimoji="0" lang="el-GR" sz="1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AE-SE-VET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Europass</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agreement</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and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certificate</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of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2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2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outcomes</a:t>
            </a:r>
            <a:r>
              <a:rPr kumimoji="0" lang="el-GR" sz="1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l-GR"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το οποίο θα δούμε σε επόμενη διαφάνεια.</a:t>
            </a:r>
            <a:endParaRPr lang="el-GR" b="0" baseline="0" dirty="0"/>
          </a:p>
          <a:p>
            <a:r>
              <a:rPr lang="el-GR" baseline="0" dirty="0"/>
              <a:t>Τα </a:t>
            </a:r>
            <a:r>
              <a:rPr lang="el-GR" baseline="0" dirty="0" err="1"/>
              <a:t>participant</a:t>
            </a:r>
            <a:r>
              <a:rPr lang="el-GR" baseline="0" dirty="0"/>
              <a:t> </a:t>
            </a:r>
            <a:r>
              <a:rPr lang="el-GR" baseline="0" dirty="0" err="1"/>
              <a:t>surveys</a:t>
            </a:r>
            <a:r>
              <a:rPr lang="el-GR" baseline="0" dirty="0"/>
              <a:t> συμπληρώνονται μετά από την ΄λήξη της κινητικότητας. Συγκεκριμένα, δημιουργείται αυτόματα στο ΒΜ αφού τελειώσει η κινητικότητα, αποστέλλεται κατευθείαν στο email του συμμετέχοντα και πρέπει να συμπληρώνεται εντός ενός μήνα από την ολοκλήρωση της κινητικότητας. </a:t>
            </a:r>
          </a:p>
          <a:p>
            <a:endParaRPr lang="el-GR" baseline="0" dirty="0"/>
          </a:p>
          <a:p>
            <a:r>
              <a:rPr lang="el-GR" b="1" baseline="0" dirty="0"/>
              <a:t>Οι συνοδοί δεν συμπληρώνουν </a:t>
            </a:r>
            <a:r>
              <a:rPr lang="el-GR" b="1" baseline="0" dirty="0" err="1"/>
              <a:t>participant</a:t>
            </a:r>
            <a:r>
              <a:rPr lang="el-GR" b="1" baseline="0" dirty="0"/>
              <a:t> </a:t>
            </a:r>
            <a:r>
              <a:rPr lang="el-GR" b="1" baseline="0" dirty="0" err="1"/>
              <a:t>surveys</a:t>
            </a:r>
            <a:r>
              <a:rPr lang="el-GR" b="1" baseline="0" dirty="0"/>
              <a:t>. </a:t>
            </a:r>
            <a:r>
              <a:rPr lang="el-GR" b="1" baseline="0" dirty="0" err="1"/>
              <a:t>Κατακρίβειαν</a:t>
            </a:r>
            <a:r>
              <a:rPr lang="el-GR" b="1" baseline="0" dirty="0"/>
              <a:t>, για τους συνοδούς δε χρειάζεται να συμπληρωθεί/υπογραφεί κανένα από τα προαναφερόμενα έντυπα, εκτός από το </a:t>
            </a:r>
            <a:r>
              <a:rPr lang="en-GB" b="1" baseline="0" dirty="0"/>
              <a:t>Grant Agreement, </a:t>
            </a:r>
            <a:r>
              <a:rPr lang="el-GR" b="1" baseline="0" dirty="0"/>
              <a:t>που θα καθορίσει αν  η αποζημίωσή τους θα γίνει στη βάση </a:t>
            </a:r>
            <a:r>
              <a:rPr lang="el-GR" b="1" baseline="0" dirty="0" err="1"/>
              <a:t>μοναδιαίου</a:t>
            </a:r>
            <a:r>
              <a:rPr lang="el-GR" b="1" baseline="0" dirty="0"/>
              <a:t> κόστους ή πραγματικών εξόδων. Φυσικά, ακόμη και στην περίπτωση που η αποζημίωσή του θα γίνει στη βάση </a:t>
            </a:r>
            <a:r>
              <a:rPr lang="el-GR" b="1" baseline="0" dirty="0" err="1"/>
              <a:t>μοναδιαίου</a:t>
            </a:r>
            <a:r>
              <a:rPr lang="el-GR" b="1" baseline="0" dirty="0"/>
              <a:t> κόστους, όλες οι σχετικές αποδείξεις πληρωμής και κάρτες επιβίβασης πρέπει να τηρούνται στο αρχείο του οργανισμού.</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42</a:t>
            </a:fld>
            <a:endParaRPr lang="en-GB"/>
          </a:p>
        </p:txBody>
      </p:sp>
    </p:spTree>
    <p:extLst>
      <p:ext uri="{BB962C8B-B14F-4D97-AF65-F5344CB8AC3E}">
        <p14:creationId xmlns:p14="http://schemas.microsoft.com/office/powerpoint/2010/main" val="3940040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37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 πίνακας αυτός θα σας βοηθήσει να έχετε μια συνολική εικόνα για όλα τα έγγραφα και σε ποιες περιπτώσεις είναι υποχρεωτικά ή όχι. </a:t>
            </a:r>
          </a:p>
          <a:p>
            <a:r>
              <a:rPr lang="el-GR" baseline="0" dirty="0"/>
              <a:t>Κατά τη συμπλήρωση και υπογραφή του </a:t>
            </a:r>
            <a:r>
              <a:rPr lang="en-GB" baseline="0" dirty="0"/>
              <a:t>Agreement between beneficiaries and participants for mobility of individuals</a:t>
            </a:r>
            <a:endParaRPr lang="el-GR" baseline="0" dirty="0"/>
          </a:p>
          <a:p>
            <a:r>
              <a:rPr lang="el-GR" baseline="0" dirty="0"/>
              <a:t>Δεν μπορεί να αφαιρεθεί κείμενο από το έντυπο</a:t>
            </a:r>
            <a:r>
              <a:rPr lang="en-GB" baseline="0" dirty="0"/>
              <a:t>,</a:t>
            </a:r>
            <a:r>
              <a:rPr lang="el-GR" baseline="0" dirty="0"/>
              <a:t> μπορεί να προστεθεί</a:t>
            </a:r>
          </a:p>
          <a:p>
            <a:r>
              <a:rPr lang="el-GR" baseline="0" dirty="0"/>
              <a:t>Όλες οι τροποποιήσεις που θα γίνουν πρέπει να έχουν γίνει με τη σύμφωνη γνώμη όλων των συμβαλλόμενων μερών και της ΕΥ</a:t>
            </a:r>
          </a:p>
          <a:p>
            <a:r>
              <a:rPr lang="el-GR" baseline="0" dirty="0"/>
              <a:t>Μπορείτε να προσθέσετε ειδική ρήτρα για θέματα GDPR ούτως ώστε να είστε σε θέση μετέπειτα να προωθήσετε φωτογραφίες προς την ΕΥ για σκοπούς διάδοσης του Σχεδίου</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Group mobility of vet learners </a:t>
            </a:r>
            <a:r>
              <a:rPr lang="en-US" baseline="0" dirty="0">
                <a:sym typeface="Wingdings" panose="05000000000000000000" pitchFamily="2" charset="2"/>
              </a:rPr>
              <a:t> </a:t>
            </a:r>
            <a:r>
              <a:rPr lang="el-GR" baseline="0" dirty="0">
                <a:sym typeface="Wingdings" panose="05000000000000000000" pitchFamily="2" charset="2"/>
              </a:rPr>
              <a:t>ότι ισχύει και για τους άλλους</a:t>
            </a:r>
            <a:r>
              <a:rPr lang="en-GB" baseline="0" dirty="0">
                <a:sym typeface="Wingdings" panose="05000000000000000000" pitchFamily="2" charset="2"/>
              </a:rPr>
              <a:t> (</a:t>
            </a:r>
            <a:r>
              <a:rPr lang="el-GR" baseline="0" dirty="0">
                <a:sym typeface="Wingdings" panose="05000000000000000000" pitchFamily="2" charset="2"/>
              </a:rPr>
              <a:t>ίδια υποστηρικτικά έγγραφα με ομαδικές κινητικότητες εκπαιδευομένων SCH &amp; ADU</a:t>
            </a:r>
            <a:r>
              <a:rPr lang="en-GB" baseline="0" dirty="0">
                <a:sym typeface="Wingdings" panose="05000000000000000000" pitchFamily="2" charset="2"/>
              </a:rPr>
              <a:t>)</a:t>
            </a:r>
            <a:endParaRPr lang="el-GR" baseline="0" dirty="0"/>
          </a:p>
          <a:p>
            <a:endParaRPr lang="el-GR" baseline="0" dirty="0"/>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44</a:t>
            </a:fld>
            <a:endParaRPr lang="en-GB"/>
          </a:p>
        </p:txBody>
      </p:sp>
    </p:spTree>
    <p:extLst>
      <p:ext uri="{BB962C8B-B14F-4D97-AF65-F5344CB8AC3E}">
        <p14:creationId xmlns:p14="http://schemas.microsoft.com/office/powerpoint/2010/main" val="40561485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πιο πάνω αποτελεί κομμάτι του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grant agreement</a:t>
            </a: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 Καλείστε να επιλέξετε μία από τις πιο πάνω επιλογές που περιγράφει τον τρόπο με τον οποίο θα δοθεί η οικονομική στήριξη στον συμμετέχοντα:</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Στην πρώτη περίπτωση ο ΟΑ </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παραχωρεί στον συμμετέχοντα όλο το ποσό που του αναλογεί ώστε να προγραμματίσει και να διευθετήσει ο ίδιος όλα τα σχετικά έξοδα. Στο σημείο που πρέπει να συμπληρωθεί η πληρωμή, θα πρέπει να υπολογίσετε το σύνολο του ποσού που αφορά στα ταξιδιωτικά έξοδα, έξοδα διαβίωσης, δίδακτρα σεμιναρίων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κλπ</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βάσει του μοναδιαίου κόστους του Προγράμματος όπως το είδαμε στην αρχή της παρουσίασης. Για να είναι σίγουρο ότι οι υπολογισμοί έχουν γίνει σωστά, καλό είναι η κινητικότητα να καταχωρείται προηγουμένως στο </a:t>
            </a: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Beneficiary Module, </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το οποίο θα υπολογίσει αυτόματα τα ποσά. ΔΕΝ ΠΡΕΠΕΙ ΝΑ ΣΥΜΠΛΗΡΩΘΕΙ ΤΟ ΠΡΑΓΜΑΤΙΚΟ ΚΟΣΤΟΣ ΤΑΞΙΔΙΟΥ και δεν πρέπει να συμπεριληφθεί το ποσό των οργανωτικών εξόδων.</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Στην δεύτερη περίπτωση ο ΟΑ θα αναλάβει να οργανώσει και να διευθετήσει όλα τα έξοδα εκ μέρους του συμμετέχοντα.</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Αυτή η επιλογή είναι κάπως ανοικτή. Εδώ εμπίπτουν διάφοροι τρόποι αποζημίωσης των συμμετεχόντων,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π.χ</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Α. Ο συμμετέχων δε λαμβάνει καθόλου χρήματα, εφόσον ο δικαιούχος αναλαμβάνει να εξοφλήσει όλα τα σχετικά τιμολόγια απευθείας (π.χ. τιμολόγιο αγοράς αεροπορικού εισιτηρίου, απόδειξη πληρωμής διδάκτρων κτλ.). Αυτό, βέβαια, θα σημαίνει ότι τα καθημερινά έξοδα του συμμετέχοντα στην χώρα υποδοχής (έξοδα γευμάτων που δεν καλύπτονται από τον διοργανωτή, καθημερινή διακίνηση) θα πρέπει να τα καλύψει ο ίδιος ο συμμετέχων και επιστρέφοντας από την κινητικότητα, να προσκομίσει αποδείξεις, για να του καλυφθούν αυτά.</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Β. Ο συμμετέχων αναλαμβάνει τα έξοδα και πληρώνεται στη βάση αποδείξεων, με την επιστροφή του από την κινητικότητα (αποζημίωση στη βάση πραγματικού κόστους), πρακτική που δεν είναι η ιδανική για τους συμμετέχοντες.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Γ. Ο δικαιούχος αναλαμβάνει να εξοφλήσει απευθείας όλα τα τιμολόγια που αφορούν ταξιδιωτικά εισιτήρια, διαμονή κτλ. Ο συμμετέχων λαμβάνει ένα ποσό μόνο για τα καθημερινά του έξοδα από τον οργανισμό πριν την κινητικότητα και επιστρέφει ό,τι δεν έχει ξοδέψει στο σχολείο, με την επιστροφή του από την κινητικότητα, αφού προσκομίσει τις σχετικές αποδείξεις. Σε αυτή την περίπτωση, θα πρέπει να φαίνεται ξεκάθαρα τι ακριβώς έλαβε και τι επέστρεψε ο συμμετέχων, μέσα από σχετική γραπτή τεκμηρίωση (π.χ. ένα απλό έντυπο, στο οποίο ο συμμετέχων θα δηλώνει ότι έλαβε το τάδε ποσό και επέστρεψε το τάδε).</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Όποιαδήποτε</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άλλη διευθέτηση εξυπηρετεί τον οργανισμό και τους συμμετέχοντες, δεδομένου ότι υπάρχει πλήρης διαφάνεια και τεκμηρίωση και δεδομένου ότι υπάρχει ίση μεταχείριση των συμμετεχόντων.</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3. Και στη τρίτη περίπτωση ΟΑ παρέχει μέρος της υποστήριξης με πληρωμή του </a:t>
            </a:r>
            <a:r>
              <a:rPr kumimoji="0" lang="el-GR" sz="1200" b="0" i="0" u="none" strike="noStrike" kern="1200" cap="none" spc="0" normalizeH="0" baseline="0" noProof="0" dirty="0" err="1">
                <a:ln>
                  <a:noFill/>
                </a:ln>
                <a:solidFill>
                  <a:srgbClr val="FF0000"/>
                </a:solidFill>
                <a:effectLst/>
                <a:uLnTx/>
                <a:uFillTx/>
                <a:latin typeface="Calibri" panose="020F0502020204030204"/>
                <a:ea typeface="+mn-ea"/>
                <a:cs typeface="+mn-cs"/>
              </a:rPr>
              <a:t>μοναδιαίου</a:t>
            </a:r>
            <a:r>
              <a:rPr kumimoji="0" lang="el-GR" sz="1200" b="0" i="0" u="none" strike="noStrike" kern="1200" cap="none" spc="0" normalizeH="0" baseline="0" noProof="0" dirty="0">
                <a:ln>
                  <a:noFill/>
                </a:ln>
                <a:solidFill>
                  <a:srgbClr val="FF0000"/>
                </a:solidFill>
                <a:effectLst/>
                <a:uLnTx/>
                <a:uFillTx/>
                <a:latin typeface="Calibri" panose="020F0502020204030204"/>
                <a:ea typeface="+mn-ea"/>
                <a:cs typeface="+mn-cs"/>
              </a:rPr>
              <a:t> κόστους και μέρος με παροχή υπηρεσιών. </a:t>
            </a:r>
          </a:p>
          <a:p>
            <a:endParaRPr lang="el-GR"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071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259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47</a:t>
            </a:fld>
            <a:endParaRPr lang="en-GB"/>
          </a:p>
        </p:txBody>
      </p:sp>
    </p:spTree>
    <p:extLst>
      <p:ext uri="{BB962C8B-B14F-4D97-AF65-F5344CB8AC3E}">
        <p14:creationId xmlns:p14="http://schemas.microsoft.com/office/powerpoint/2010/main" val="52598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Όσον αφορά στην αρχειοθέτηση, ο δικαιούχος οργανισμός οφείλει να διατηρεί αρχείο του σχεδίου του για: τουλάχιστον 3 χρόνια για σχέδια με χρηματοδότηση κάτω από 60 000 ΕΥΡΩ και τουλάχιστον 5 χρόνια για σχέδια με χρηματοδότηση ίση ή περισσότερη των 60 000 ΕΥΡΩ, μετά το τέλος του σχεδίου</a:t>
            </a:r>
          </a:p>
          <a:p>
            <a:r>
              <a:rPr lang="el-GR" baseline="0" dirty="0"/>
              <a:t>Αυτό δεν είναι μόνο νομική υποχρέωση σας αλλά θα βοηθήσει και εσωτερικά τον οργανισμό, αφού είναι καλή πρακτική για διασφάλιση της διαφάνειας σε όλες σας τις διαδικασίες και επίσης σε περίπτωση που γίνεται κάποια αλλαγή στο προσωπικό, ή συγκεκριμένα στον υπεύθυνο συντονιστή των σχεδίων E+ </a:t>
            </a:r>
            <a:r>
              <a:rPr lang="el-GR" baseline="0" dirty="0" err="1"/>
              <a:t>κλπ</a:t>
            </a:r>
            <a:r>
              <a:rPr lang="el-GR" baseline="0" dirty="0"/>
              <a:t> θα πρέπει να μπορεί να έχει πρόσβαση και ο επόμενος συνάδελφος που θα αναλάβει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48</a:t>
            </a:fld>
            <a:endParaRPr lang="en-GB"/>
          </a:p>
        </p:txBody>
      </p:sp>
    </p:spTree>
    <p:extLst>
      <p:ext uri="{BB962C8B-B14F-4D97-AF65-F5344CB8AC3E}">
        <p14:creationId xmlns:p14="http://schemas.microsoft.com/office/powerpoint/2010/main" val="13205183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Ενδεικτικά αναφέρουμε τι θα πρέπει να περιέχει το αρχείο σας</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49</a:t>
            </a:fld>
            <a:endParaRPr lang="en-GB"/>
          </a:p>
        </p:txBody>
      </p:sp>
    </p:spTree>
    <p:extLst>
      <p:ext uri="{BB962C8B-B14F-4D97-AF65-F5344CB8AC3E}">
        <p14:creationId xmlns:p14="http://schemas.microsoft.com/office/powerpoint/2010/main" val="91238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δικαιούχοι οργανισμοί είναι συνήθως νεοεισερχόμενοι στο Πρόγραμμα Ε+ ή είναι οργανισμοί που θέλουν να υλοποιήσουν μικρής διάρκειας σχέδια με περιορισμένες κινητικότητες</a:t>
            </a:r>
          </a:p>
          <a:p>
            <a:r>
              <a:rPr lang="el-GR" dirty="0"/>
              <a:t>Η διάρκεια των σχεδίων είναι από 6 μέχρι 18 μήνες, ο κάθε οργανισμός συμπληρώνει στην αίτηση του πόση διάρκεια θέλει να έχει το σχέδιο του. </a:t>
            </a:r>
          </a:p>
          <a:p>
            <a:r>
              <a:rPr lang="el-GR" dirty="0"/>
              <a:t>Σε κάθε σχέδιο, μπορούν να συμμετάσχουν μέχρι 30 άτομα. Σε αυτό τον αριθμό δεν συμπεριλαμβάνονται οι συνοδοί ή τα άτομα που θα συμμετάσχουν σε προπαρασκευαστικές επισκέψεις.</a:t>
            </a:r>
          </a:p>
          <a:p>
            <a:r>
              <a:rPr lang="el-GR" dirty="0"/>
              <a:t>Σε αυτά τα σχέδια, υπάρχει η δυνατότητα για τον οργανισμό να αλλάξει τύπο δραστηριότητας, οργανισμό υποδοχής, χώρα και διάρκεια ΑΛΛΑ πρέπει οι νέες επιλογές του να εξυπηρετούν τους στόχους που τέθηκαν στην αίτηση και να παραμένουν εντός του προκαθορισμένου προϋπολογισμού. </a:t>
            </a:r>
          </a:p>
          <a:p>
            <a:r>
              <a:rPr lang="el-GR" dirty="0"/>
              <a:t>Και τέλος, όσον αφορά στη χρηματοδότηση, εγκρίνεται ένα συγκεκριμένο κονδύλι ανά σχέδιο το οποίο αναγράφεται στις ΣΕ σας και δεν μπορεί να αυξηθεί. </a:t>
            </a:r>
            <a:r>
              <a:rPr lang="el-GR" dirty="0">
                <a:solidFill>
                  <a:srgbClr val="FF0000"/>
                </a:solidFill>
              </a:rPr>
              <a:t>Πάντα, βέβαια, υπάρχει η δυνατότητα συγχρηματοδότησης.</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a:t>
            </a:fld>
            <a:endParaRPr lang="en-GB"/>
          </a:p>
        </p:txBody>
      </p:sp>
    </p:spTree>
    <p:extLst>
      <p:ext uri="{BB962C8B-B14F-4D97-AF65-F5344CB8AC3E}">
        <p14:creationId xmlns:p14="http://schemas.microsoft.com/office/powerpoint/2010/main" val="5025172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50</a:t>
            </a:fld>
            <a:endParaRPr lang="en-GB"/>
          </a:p>
        </p:txBody>
      </p:sp>
    </p:spTree>
    <p:extLst>
      <p:ext uri="{BB962C8B-B14F-4D97-AF65-F5344CB8AC3E}">
        <p14:creationId xmlns:p14="http://schemas.microsoft.com/office/powerpoint/2010/main" val="3427967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Στη διαχείριση του σχεδίου σας μπορεί να εμπλακούν υποστηρικτικοί οργανισμοί, αλλά παρόλα αυτά τα βασικά κομμάτια της υλοποίησης του σχεδίου είναι ευθύνη του οργανισμού. Όταν λέμε βασικά κομμάτια εννοούμε:</a:t>
            </a:r>
          </a:p>
          <a:p>
            <a:r>
              <a:rPr lang="el-GR" baseline="0" dirty="0"/>
              <a:t>Η επικοινωνία με τους οργανισμούς υποδοχής για το περιεχόμενο της κατάρτισης </a:t>
            </a:r>
          </a:p>
          <a:p>
            <a:r>
              <a:rPr lang="el-GR" baseline="0" dirty="0"/>
              <a:t>Η διευθέτηση του προγράμματος εκπαίδευσης/κατάρτισης</a:t>
            </a:r>
          </a:p>
          <a:p>
            <a:r>
              <a:rPr lang="el-GR" baseline="0" dirty="0"/>
              <a:t>Η συμπλήρωση/υπογραφή συμφωνιών και </a:t>
            </a:r>
            <a:r>
              <a:rPr lang="el-GR" baseline="0" dirty="0" err="1"/>
              <a:t>learning</a:t>
            </a:r>
            <a:r>
              <a:rPr lang="el-GR" baseline="0" dirty="0"/>
              <a:t> </a:t>
            </a:r>
            <a:r>
              <a:rPr lang="el-GR" baseline="0" dirty="0" err="1"/>
              <a:t>agreements</a:t>
            </a:r>
            <a:endParaRPr lang="el-GR" baseline="0" dirty="0"/>
          </a:p>
          <a:p>
            <a:r>
              <a:rPr lang="el-GR" baseline="0" dirty="0"/>
              <a:t>Η διαχείριση του κονδυλίου</a:t>
            </a:r>
          </a:p>
          <a:p>
            <a:r>
              <a:rPr lang="el-GR" baseline="0" dirty="0"/>
              <a:t>Η αξιολόγηση των κινητικοτήτων</a:t>
            </a:r>
          </a:p>
          <a:p>
            <a:r>
              <a:rPr lang="el-GR" baseline="0" dirty="0"/>
              <a:t>Η αξιολόγηση των μαθησιακών αποτελεσμάτων της κινητικότητας</a:t>
            </a:r>
          </a:p>
          <a:p>
            <a:r>
              <a:rPr lang="el-GR" baseline="0" dirty="0"/>
              <a:t>Η επικοινωνία και η υποβολή εκθέσεων προς την Εθνική Υπηρεσία</a:t>
            </a:r>
          </a:p>
          <a:p>
            <a:r>
              <a:rPr lang="el-GR" baseline="0" dirty="0"/>
              <a:t>Η διάδοση των αποτελεσμάτων</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51</a:t>
            </a:fld>
            <a:endParaRPr lang="en-GB"/>
          </a:p>
        </p:txBody>
      </p:sp>
    </p:spTree>
    <p:extLst>
      <p:ext uri="{BB962C8B-B14F-4D97-AF65-F5344CB8AC3E}">
        <p14:creationId xmlns:p14="http://schemas.microsoft.com/office/powerpoint/2010/main" val="3242276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Οι υποστηρικτικοί οργανισμοί μπορούν να παρέχουν υπηρεσίες βοηθητικές κυρίως όσο αφορά στις πρακτικές ρυθμίσεις, άρα στη</a:t>
            </a:r>
          </a:p>
          <a:p>
            <a:r>
              <a:rPr lang="el-GR" baseline="0" dirty="0"/>
              <a:t>Διευθέτηση αεροπορικών εισιτηρίων/ξενοδοχείων/</a:t>
            </a:r>
            <a:r>
              <a:rPr lang="el-GR" baseline="0" dirty="0" err="1"/>
              <a:t>visas</a:t>
            </a:r>
            <a:r>
              <a:rPr lang="el-GR" baseline="0" dirty="0"/>
              <a:t>/ασφάλειες</a:t>
            </a:r>
          </a:p>
          <a:p>
            <a:r>
              <a:rPr lang="el-GR" baseline="0" dirty="0"/>
              <a:t>Εξεύρεση οργανισμών υποδοχής (όταν αυτό δεν είναι εφικτό από τον ίδιο τον οργανισμό)</a:t>
            </a:r>
          </a:p>
          <a:p>
            <a:r>
              <a:rPr lang="el-GR" baseline="0" dirty="0"/>
              <a:t>Για τη συνεργασία σας με τους υποστηρικτικούς οργανισμούς πρέπει να έχετε υπογεγραμμένες συμφωνίες στις οποίες θα πρέπει να αναγράφονται τουλάχιστον</a:t>
            </a:r>
          </a:p>
          <a:p>
            <a:r>
              <a:rPr lang="el-GR" baseline="0" dirty="0"/>
              <a:t>τα καθήκοντα προς εκτέλεση</a:t>
            </a:r>
          </a:p>
          <a:p>
            <a:r>
              <a:rPr lang="el-GR" baseline="0" dirty="0"/>
              <a:t>μηχανισμοί ελέγχου της ποιότητας</a:t>
            </a:r>
          </a:p>
          <a:p>
            <a:r>
              <a:rPr lang="el-GR" baseline="0" dirty="0"/>
              <a:t>συνέπειες σε περίπτωση πλημμελούς εκτέλεσης ή μη εκτέλεσης</a:t>
            </a:r>
          </a:p>
          <a:p>
            <a:r>
              <a:rPr lang="el-GR" baseline="0" dirty="0"/>
              <a:t>μηχανισμοί ευελιξίας σε περίπτωση ακύρωσης ή αλλαγής προγραμματισμού για την παροχή υπηρεσιών που έχουν συμφωνηθεί</a:t>
            </a:r>
          </a:p>
          <a:p>
            <a:r>
              <a:rPr lang="el-GR" baseline="0" dirty="0"/>
              <a:t>Σε περίπτωση που προβλέπεται αμοιβή, αυτή θα πρέπει να αναγράφεται στη συμφωνία</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52</a:t>
            </a:fld>
            <a:endParaRPr lang="en-GB"/>
          </a:p>
        </p:txBody>
      </p:sp>
    </p:spTree>
    <p:extLst>
      <p:ext uri="{BB962C8B-B14F-4D97-AF65-F5344CB8AC3E}">
        <p14:creationId xmlns:p14="http://schemas.microsoft.com/office/powerpoint/2010/main" val="220919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53</a:t>
            </a:fld>
            <a:endParaRPr lang="en-GB"/>
          </a:p>
        </p:txBody>
      </p:sp>
    </p:spTree>
    <p:extLst>
      <p:ext uri="{BB962C8B-B14F-4D97-AF65-F5344CB8AC3E}">
        <p14:creationId xmlns:p14="http://schemas.microsoft.com/office/powerpoint/2010/main" val="671241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Μετά τη λήξη του σχεδίου σας, και εντός 60 ημερών πρέπει να υποβληθεί η τελική έκθεση ηλεκτρονικά στο ΒΜ μαζί με τα απαραίτητα υποστηρικτικά έγγραφα που έχουμε αναφέρει και τις αποδείξεις εάν υπάρχουν δαπάνες που θα καλυφθούν στη βάση πραγματικών εξόδων. </a:t>
            </a:r>
          </a:p>
          <a:p>
            <a:r>
              <a:rPr lang="el-GR" baseline="0" dirty="0"/>
              <a:t>Τα </a:t>
            </a:r>
            <a:r>
              <a:rPr lang="el-GR" baseline="0" dirty="0" err="1"/>
              <a:t>participant</a:t>
            </a:r>
            <a:r>
              <a:rPr lang="el-GR" baseline="0" dirty="0"/>
              <a:t> </a:t>
            </a:r>
            <a:r>
              <a:rPr lang="el-GR" baseline="0" dirty="0" err="1"/>
              <a:t>surveys</a:t>
            </a:r>
            <a:r>
              <a:rPr lang="el-GR" baseline="0" dirty="0"/>
              <a:t> θα πρέπει να έχουν υποβληθεί για να μπορείτε να υποβάλετε την έκθεσή σας. Σε διαφορετική περίπτωση ενδέχεται να λάβετε χαμηλή βαθμολογία. </a:t>
            </a:r>
          </a:p>
          <a:p>
            <a:r>
              <a:rPr lang="el-GR" baseline="0" dirty="0"/>
              <a:t>Εάν η έκθεσή σας βαθμολογηθεί με κάτω από 60/100 τότε θα εφαρμοστεί αναλογικά αποκοπή στα οργανωτικά έξοδα, ως ακολούθως:</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10% </a:t>
            </a:r>
            <a:r>
              <a:rPr lang="el-GR" sz="1800" dirty="0">
                <a:effectLst/>
                <a:latin typeface="Times New Roman" panose="02020603050405020304" pitchFamily="18" charset="0"/>
                <a:ea typeface="Calibri" panose="020F0502020204030204" pitchFamily="34" charset="0"/>
              </a:rPr>
              <a:t>αν η τελική έκθεση λάβει μεταξύ </a:t>
            </a:r>
            <a:r>
              <a:rPr lang="en-GB" sz="1800" dirty="0">
                <a:effectLst/>
                <a:latin typeface="Times New Roman" panose="02020603050405020304" pitchFamily="18" charset="0"/>
                <a:ea typeface="Calibri" panose="020F0502020204030204" pitchFamily="34" charset="0"/>
              </a:rPr>
              <a:t>50 </a:t>
            </a:r>
            <a:r>
              <a:rPr lang="el-GR" sz="1800" dirty="0">
                <a:effectLst/>
                <a:latin typeface="Times New Roman" panose="02020603050405020304" pitchFamily="18" charset="0"/>
                <a:ea typeface="Calibri" panose="020F0502020204030204" pitchFamily="34" charset="0"/>
              </a:rPr>
              <a:t>και </a:t>
            </a:r>
            <a:r>
              <a:rPr lang="en-GB" sz="1800" dirty="0">
                <a:effectLst/>
                <a:latin typeface="Times New Roman" panose="02020603050405020304" pitchFamily="18" charset="0"/>
                <a:ea typeface="Calibri" panose="020F0502020204030204" pitchFamily="34" charset="0"/>
              </a:rPr>
              <a:t>60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25% </a:t>
            </a:r>
            <a:r>
              <a:rPr lang="el-GR" sz="1800" dirty="0">
                <a:effectLst/>
                <a:latin typeface="Times New Roman" panose="02020603050405020304" pitchFamily="18" charset="0"/>
                <a:ea typeface="Calibri" panose="020F0502020204030204" pitchFamily="34" charset="0"/>
              </a:rPr>
              <a:t>αν η τελική έκθεση λάβει μεταξύ 4</a:t>
            </a:r>
            <a:r>
              <a:rPr lang="en-GB" sz="1800" dirty="0">
                <a:effectLst/>
                <a:latin typeface="Times New Roman" panose="02020603050405020304" pitchFamily="18" charset="0"/>
                <a:ea typeface="Calibri" panose="020F0502020204030204" pitchFamily="34" charset="0"/>
              </a:rPr>
              <a:t>0 </a:t>
            </a:r>
            <a:r>
              <a:rPr lang="el-GR" sz="1800" dirty="0">
                <a:effectLst/>
                <a:latin typeface="Times New Roman" panose="02020603050405020304" pitchFamily="18" charset="0"/>
                <a:ea typeface="Calibri" panose="020F0502020204030204" pitchFamily="34" charset="0"/>
              </a:rPr>
              <a:t>και 49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50%</a:t>
            </a:r>
            <a:r>
              <a:rPr lang="el-GR" sz="1800" dirty="0">
                <a:effectLst/>
                <a:latin typeface="Times New Roman" panose="02020603050405020304" pitchFamily="18" charset="0"/>
                <a:ea typeface="Calibri" panose="020F0502020204030204" pitchFamily="34" charset="0"/>
              </a:rPr>
              <a:t> αν η τελική έκθεση λάβει μεταξύ 25</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και 39</a:t>
            </a:r>
            <a:r>
              <a:rPr lang="en-GB" sz="1800" dirty="0">
                <a:effectLst/>
                <a:latin typeface="Times New Roman" panose="02020603050405020304" pitchFamily="18" charset="0"/>
                <a:ea typeface="Calibri" panose="020F0502020204030204" pitchFamily="34" charset="0"/>
              </a:rPr>
              <a:t> </a:t>
            </a:r>
            <a:r>
              <a:rPr lang="el-GR" sz="1800" dirty="0">
                <a:effectLst/>
                <a:latin typeface="Times New Roman" panose="02020603050405020304" pitchFamily="18" charset="0"/>
                <a:ea typeface="Calibri" panose="020F0502020204030204" pitchFamily="34" charset="0"/>
              </a:rPr>
              <a:t>βαθμών</a:t>
            </a:r>
            <a:endParaRPr lang="en-GB" sz="1800" dirty="0">
              <a:effectLst/>
              <a:latin typeface="Times New Roman" panose="02020603050405020304" pitchFamily="18" charset="0"/>
              <a:ea typeface="Calibri" panose="020F0502020204030204" pitchFamily="34" charset="0"/>
            </a:endParaRPr>
          </a:p>
          <a:p>
            <a:pPr marL="342900" lvl="0" indent="-342900" algn="just">
              <a:lnSpc>
                <a:spcPct val="115000"/>
              </a:lnSpc>
              <a:spcAft>
                <a:spcPts val="100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75%</a:t>
            </a:r>
            <a:r>
              <a:rPr lang="el-GR" sz="1800" dirty="0">
                <a:effectLst/>
                <a:latin typeface="Times New Roman" panose="02020603050405020304" pitchFamily="18" charset="0"/>
                <a:ea typeface="Calibri" panose="020F0502020204030204" pitchFamily="34" charset="0"/>
              </a:rPr>
              <a:t> </a:t>
            </a:r>
            <a:r>
              <a:rPr lang="el-GR" sz="1200" dirty="0">
                <a:effectLst/>
                <a:latin typeface="Times New Roman" panose="02020603050405020304" pitchFamily="18" charset="0"/>
                <a:ea typeface="Calibri" panose="020F0502020204030204" pitchFamily="34" charset="0"/>
              </a:rPr>
              <a:t>αν η τελική έκθεση λάβει κάτω από 25 βαθμούς</a:t>
            </a:r>
          </a:p>
          <a:p>
            <a:pPr marL="342900" lvl="0" indent="-342900" algn="just">
              <a:lnSpc>
                <a:spcPct val="115000"/>
              </a:lnSpc>
              <a:spcAft>
                <a:spcPts val="1000"/>
              </a:spcAft>
              <a:buFont typeface="Arial" panose="020B0604020202020204" pitchFamily="34" charset="0"/>
              <a:buChar char="-"/>
            </a:pPr>
            <a:endParaRPr lang="el-GR" baseline="0" dirty="0"/>
          </a:p>
          <a:p>
            <a:r>
              <a:rPr lang="el-GR" baseline="0" dirty="0"/>
              <a:t>ΝΑ σημειώσουμε ότι η έκθεση δεν αξιολογείται πριν από την λήξη του σχεδίου και επομένως εάν έχετε ολοκληρώσει νωρίτερα τις κινητικότητες σας, μπορείτε να αξιοποιήσετε τον υπόλοιπο χρόνο με δραστηριότητες διάχυσης των αποτελεσμάτων του σχεδίου σας. </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54</a:t>
            </a:fld>
            <a:endParaRPr lang="en-GB"/>
          </a:p>
        </p:txBody>
      </p:sp>
    </p:spTree>
    <p:extLst>
      <p:ext uri="{BB962C8B-B14F-4D97-AF65-F5344CB8AC3E}">
        <p14:creationId xmlns:p14="http://schemas.microsoft.com/office/powerpoint/2010/main" val="1820798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l-GR" baseline="0" dirty="0"/>
              <a:t>Η τελική πληρωμή γίνεται εντός 60 ημερών ή και αργότερα από την παραλαβή της τελικής έκθεσης με κατάθεση στον τραπεζικό λογαριασμό του οργανισμού, που αποτελεί παράρτημα της ΣΕ. </a:t>
            </a:r>
          </a:p>
          <a:p>
            <a:r>
              <a:rPr lang="el-GR" baseline="0" dirty="0"/>
              <a:t>Το τελικό ποσό που θα λάβετε, υπολογίζεται με βάση τις συνολικές επιλέξιμες κινητικότητες που έχετε υλοποιήσει. Άρα αν για παράδειγμα έχετε αιτηθεί για 5 κινητικότητες αλλά υλοποιήσατε τις 3, θα λάβετε το ποσό που αναλογεί στις 3 κινητικότητες. Στην περίπτωση που δεν έχετε αξιοποιήσει όλο το ποσό της προκαταβολής, τότε θα σας ζητηθεί να επιστρέψετε κονδύλι. </a:t>
            </a:r>
          </a:p>
          <a:p>
            <a:r>
              <a:rPr lang="el-GR" baseline="0" dirty="0"/>
              <a:t>Μείωση της τελικής πληρωμής μπορεί επίσης να γίνει λόγω: </a:t>
            </a:r>
          </a:p>
          <a:p>
            <a:r>
              <a:rPr lang="el-GR" baseline="0" dirty="0"/>
              <a:t>μη επιλέξιμων κινητικοτήτων</a:t>
            </a:r>
          </a:p>
          <a:p>
            <a:r>
              <a:rPr lang="el-GR" baseline="0" dirty="0"/>
              <a:t>φτωχής ή καθυστερημένης εφαρμογής του Σχεδίου</a:t>
            </a:r>
          </a:p>
          <a:p>
            <a:r>
              <a:rPr lang="el-GR" baseline="0" dirty="0"/>
              <a:t>μη υποβολή των απαραίτητων εγγράφων / στοιχείων</a:t>
            </a:r>
          </a:p>
          <a:p>
            <a:r>
              <a:rPr lang="el-GR" baseline="0" dirty="0"/>
              <a:t>χαμηλή βαθμολογία τελικής έκθεσης  </a:t>
            </a:r>
          </a:p>
          <a:p>
            <a:r>
              <a:rPr lang="el-GR" baseline="0" dirty="0"/>
              <a:t>Σας υπενθυμίζω ότι το τελικό ποσό που θα λάβετε δεν μπορεί να ξεπεράσει το ποσό που αναγράφεται στη ΣΕ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1976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56</a:t>
            </a:fld>
            <a:endParaRPr lang="en-GB"/>
          </a:p>
        </p:txBody>
      </p:sp>
    </p:spTree>
    <p:extLst>
      <p:ext uri="{BB962C8B-B14F-4D97-AF65-F5344CB8AC3E}">
        <p14:creationId xmlns:p14="http://schemas.microsoft.com/office/powerpoint/2010/main" val="2960041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Μπορείτε να κάνετε τις πιο κάτω αλλαγές χωρίς να απαιτείται τροποποίηση της συμφωνίας, αλλά ενημερώνοντας γραπτώς την ΕΥ:</a:t>
            </a:r>
          </a:p>
          <a:p>
            <a:pPr marL="342900" indent="-342900">
              <a:spcAft>
                <a:spcPts val="1000"/>
              </a:spcAft>
              <a:buFont typeface="Wingdings" panose="05000000000000000000" pitchFamily="2" charset="2"/>
              <a:buChar char="§"/>
            </a:pPr>
            <a:r>
              <a:rPr lang="el-GR" sz="1200" dirty="0">
                <a:solidFill>
                  <a:srgbClr val="9D72B5"/>
                </a:solidFill>
              </a:rPr>
              <a:t>Αλλαγή συντονιστή</a:t>
            </a:r>
          </a:p>
          <a:p>
            <a:pPr marL="342900" marR="0" lvl="0" indent="-342900" algn="l" defTabSz="914400" rtl="0" eaLnBrk="1" fontAlgn="auto" latinLnBrk="0" hangingPunct="1">
              <a:lnSpc>
                <a:spcPct val="100000"/>
              </a:lnSpc>
              <a:spcBef>
                <a:spcPts val="0"/>
              </a:spcBef>
              <a:spcAft>
                <a:spcPts val="1000"/>
              </a:spcAft>
              <a:buClrTx/>
              <a:buSzTx/>
              <a:buFont typeface="Wingdings" panose="05000000000000000000" pitchFamily="2" charset="2"/>
              <a:buChar char="§"/>
              <a:tabLst/>
              <a:defRPr/>
            </a:pPr>
            <a:r>
              <a:rPr lang="el-GR" sz="1200" dirty="0">
                <a:solidFill>
                  <a:srgbClr val="9D72B5"/>
                </a:solidFill>
              </a:rPr>
              <a:t>Αλλαγή νόμιμου εκπροσώπου </a:t>
            </a:r>
          </a:p>
          <a:p>
            <a:pPr marL="342900" indent="-342900">
              <a:spcAft>
                <a:spcPts val="1000"/>
              </a:spcAft>
              <a:buFont typeface="Wingdings" panose="05000000000000000000" pitchFamily="2" charset="2"/>
              <a:buChar char="§"/>
            </a:pPr>
            <a:r>
              <a:rPr lang="el-GR" sz="1200" dirty="0">
                <a:solidFill>
                  <a:srgbClr val="9D72B5"/>
                </a:solidFill>
              </a:rPr>
              <a:t>Αλλαγή στοιχείων επικοινωνίας του οργανισμού</a:t>
            </a:r>
            <a:endParaRPr lang="el-GR" sz="1200" b="1" dirty="0">
              <a:solidFill>
                <a:srgbClr val="9D72B5"/>
              </a:solidFill>
            </a:endParaRPr>
          </a:p>
          <a:p>
            <a:pPr marL="342900" indent="-342900">
              <a:spcAft>
                <a:spcPts val="1000"/>
              </a:spcAft>
              <a:buFont typeface="Wingdings" panose="05000000000000000000" pitchFamily="2" charset="2"/>
              <a:buChar char="§"/>
            </a:pPr>
            <a:r>
              <a:rPr lang="el-GR" sz="1200" dirty="0">
                <a:solidFill>
                  <a:srgbClr val="9D72B5"/>
                </a:solidFill>
              </a:rPr>
              <a:t>Αλλαγές στον τύπο και διάρκεια των δραστηριοτήτων εφόσον συνεχίζουν να συμβάλλουν στην επίτευξη των στόχων.</a:t>
            </a:r>
          </a:p>
          <a:p>
            <a:pPr marL="0" indent="0">
              <a:spcAft>
                <a:spcPts val="1000"/>
              </a:spcAft>
              <a:buFont typeface="Wingdings" panose="05000000000000000000" pitchFamily="2" charset="2"/>
              <a:buNone/>
            </a:pPr>
            <a:r>
              <a:rPr lang="el-GR" sz="1200" b="0" i="0" u="none" strike="noStrike" kern="1200" baseline="0" dirty="0">
                <a:solidFill>
                  <a:schemeClr val="tx1"/>
                </a:solidFill>
                <a:latin typeface="+mn-lt"/>
                <a:ea typeface="+mn-ea"/>
                <a:cs typeface="+mn-cs"/>
              </a:rPr>
              <a:t>Στην περίπτωση που θέλετε ή πρέπει να αλλάξετε κάποιο σεμινάριο, προσπαθήστε να επιλέξετε ένα </a:t>
            </a:r>
            <a:r>
              <a:rPr lang="el-GR" sz="1200" b="1" i="0" u="none" strike="noStrike" kern="1200" baseline="0" dirty="0">
                <a:solidFill>
                  <a:schemeClr val="tx1"/>
                </a:solidFill>
                <a:latin typeface="+mn-lt"/>
                <a:ea typeface="+mn-ea"/>
                <a:cs typeface="+mn-cs"/>
              </a:rPr>
              <a:t>αντίστοιχο </a:t>
            </a:r>
            <a:r>
              <a:rPr lang="el-GR" sz="1200" b="0" i="0" u="none" strike="noStrike" kern="1200" baseline="0" dirty="0">
                <a:solidFill>
                  <a:schemeClr val="tx1"/>
                </a:solidFill>
                <a:latin typeface="+mn-lt"/>
                <a:ea typeface="+mn-ea"/>
                <a:cs typeface="+mn-cs"/>
              </a:rPr>
              <a:t>σεμινάριο, με παρόμοια θεματολογία, έστω και σε άλλη χώρα αν δεν μπορείτε να βρείτε στην ίδια, για να παραμείνετε όσο πιο κοντά μπορείτε στην αίτησή σας. Παρόλο που μπορείτε να κάνετε αλλαγές στις δραστηριότητες, θα καλεστείτε να δικαιολογήσετε επαρκώς αυτές τις αλλαγές στην τελική σας έκθεση. </a:t>
            </a:r>
          </a:p>
          <a:p>
            <a:pPr marL="171450" indent="-171450">
              <a:spcAft>
                <a:spcPts val="1000"/>
              </a:spcAft>
              <a:buFont typeface="Arial" panose="020B0604020202020204" pitchFamily="34" charset="0"/>
              <a:buChar char="•"/>
            </a:pPr>
            <a:r>
              <a:rPr lang="el-GR" sz="1200" b="0" i="0" u="none" strike="noStrike" kern="1200" baseline="0" dirty="0">
                <a:solidFill>
                  <a:schemeClr val="tx1"/>
                </a:solidFill>
                <a:latin typeface="+mn-lt"/>
                <a:ea typeface="+mn-ea"/>
                <a:cs typeface="+mn-cs"/>
              </a:rPr>
              <a:t>Στην περίπτωση αλλαγής τραπεζικών στοιχείων πρέπει να γίνει τροποποίηση της συμφωνίας, όπως και σε περιπτώσεις αλλαγής στη διάρκεια του σχεδίου και σε κάποιες μετακινήσεις κονδυλίων που αναφέρονται στη ΣΕ σας</a:t>
            </a:r>
          </a:p>
          <a:p>
            <a:pPr marL="1141095" indent="-1141095" algn="just">
              <a:spcBef>
                <a:spcPts val="1000"/>
              </a:spcBef>
              <a:spcAft>
                <a:spcPts val="1000"/>
              </a:spcAft>
            </a:pPr>
            <a:r>
              <a:rPr lang="en-US" baseline="0" dirty="0"/>
              <a:t>*</a:t>
            </a:r>
            <a:r>
              <a:rPr lang="el-GR" b="1" baseline="0" dirty="0"/>
              <a:t>Για τις μετακινήσεις κονδυλίων θα πρέπει πάντα να συμβουλεύεστε τη ΣΕ σας, γιατί στην περίπτωση που κάνετε μεταφορές από τη μια κατηγορία στην άλλη οι οποίες δεν επιτρέπονται, ενδέχεται να έχετε μη επιλέξιμες δαπάνες. Στο παράρτημα 5 της Συμφωνίας Επιχορήγησης του 2024, αναφέρεται το εξής: </a:t>
            </a:r>
            <a:r>
              <a:rPr lang="en-GB"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Budget flexibility (— Article 5.5)</a:t>
            </a:r>
            <a:r>
              <a:rPr lang="el-GR" sz="1800" b="1" u="sng" kern="0" cap="all" dirty="0">
                <a:effectLst/>
                <a:latin typeface="Times New Roman Bold" panose="02020803070505020304" pitchFamily="18" charset="0"/>
                <a:ea typeface="SimSun" panose="02010600030101010101" pitchFamily="2" charset="-122"/>
                <a:cs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With regard to Article 5.5, an amendment is required if </a:t>
            </a:r>
            <a:r>
              <a:rPr lang="en-US" sz="1800" dirty="0">
                <a:effectLst/>
                <a:latin typeface="Times New Roman" panose="02020603050405020304" pitchFamily="18" charset="0"/>
                <a:ea typeface="Times New Roman" panose="02020603050405020304" pitchFamily="18" charset="0"/>
              </a:rPr>
              <a:t>budget transfers from budget category </a:t>
            </a:r>
            <a:r>
              <a:rPr lang="en-US" sz="1800" b="1" i="1" dirty="0">
                <a:effectLst/>
                <a:latin typeface="Times New Roman" panose="02020603050405020304" pitchFamily="18" charset="0"/>
                <a:ea typeface="Times New Roman" panose="02020603050405020304" pitchFamily="18" charset="0"/>
              </a:rPr>
              <a:t>Inclusion support for participants </a:t>
            </a:r>
            <a:r>
              <a:rPr lang="en-US" sz="1800" dirty="0">
                <a:effectLst/>
                <a:latin typeface="Times New Roman" panose="02020603050405020304" pitchFamily="18" charset="0"/>
                <a:ea typeface="Times New Roman" panose="02020603050405020304" pitchFamily="18" charset="0"/>
              </a:rPr>
              <a:t>exceed 15% of the total funds in that category. </a:t>
            </a:r>
            <a:endParaRPr lang="en-GB" sz="1800" dirty="0">
              <a:effectLst/>
              <a:latin typeface="Times New Roman" panose="02020603050405020304" pitchFamily="18" charset="0"/>
              <a:ea typeface="Times New Roman" panose="02020603050405020304" pitchFamily="18" charset="0"/>
            </a:endParaRPr>
          </a:p>
          <a:p>
            <a:pPr marL="0" indent="0">
              <a:spcAft>
                <a:spcPts val="1000"/>
              </a:spcAft>
              <a:buFont typeface="Wingdings" panose="05000000000000000000" pitchFamily="2" charset="2"/>
              <a:buNone/>
            </a:pPr>
            <a:endParaRPr lang="en-US" b="1" baseline="0" dirty="0"/>
          </a:p>
          <a:p>
            <a:r>
              <a:rPr lang="el-GR" baseline="0" dirty="0"/>
              <a:t>***Για τις αλλαγές που απαιτούν τροποποίηση της Συμφωνίας, αποστέλνεται γραπτό αίτημα προς το ΙΔΕΠ πριν από τη διεξαγωγή της δραστηριότητας που αφορά η τροποποίηση</a:t>
            </a:r>
          </a:p>
        </p:txBody>
      </p:sp>
      <p:sp>
        <p:nvSpPr>
          <p:cNvPr id="4" name="Slide Number Placeholder 3"/>
          <p:cNvSpPr>
            <a:spLocks noGrp="1"/>
          </p:cNvSpPr>
          <p:nvPr>
            <p:ph type="sldNum" sz="quarter" idx="10"/>
          </p:nvPr>
        </p:nvSpPr>
        <p:spPr/>
        <p:txBody>
          <a:bodyPr/>
          <a:lstStyle/>
          <a:p>
            <a:fld id="{C05BEA0F-6C61-4412-98B4-3B1B2AF6C74C}" type="slidenum">
              <a:rPr lang="en-GB" smtClean="0"/>
              <a:t>57</a:t>
            </a:fld>
            <a:endParaRPr lang="en-GB"/>
          </a:p>
        </p:txBody>
      </p:sp>
    </p:spTree>
    <p:extLst>
      <p:ext uri="{BB962C8B-B14F-4D97-AF65-F5344CB8AC3E}">
        <p14:creationId xmlns:p14="http://schemas.microsoft.com/office/powerpoint/2010/main" val="996662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ΕΥ διεξάγει διάφορους ελέγχους στα σχέδια και τους δικαιούχους οργανισμούς, με στόχο τη διασφάλιση της ποιότητας του Προγράμματος</a:t>
            </a:r>
          </a:p>
          <a:p>
            <a:r>
              <a:rPr lang="el-GR" dirty="0"/>
              <a:t>Αυτοί αναφέρονται στη ΣΕ σας</a:t>
            </a:r>
          </a:p>
          <a:p>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58</a:t>
            </a:fld>
            <a:endParaRPr lang="en-GB"/>
          </a:p>
        </p:txBody>
      </p:sp>
    </p:spTree>
    <p:extLst>
      <p:ext uri="{BB962C8B-B14F-4D97-AF65-F5344CB8AC3E}">
        <p14:creationId xmlns:p14="http://schemas.microsoft.com/office/powerpoint/2010/main" val="1397582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l-GR" dirty="0">
              <a:solidFill>
                <a:schemeClr val="tx1">
                  <a:lumMod val="75000"/>
                  <a:lumOff val="25000"/>
                </a:schemeClr>
              </a:solidFill>
              <a:latin typeface="Century Gothic" panose="020B0502020202020204" pitchFamily="34" charset="0"/>
            </a:endParaRPr>
          </a:p>
          <a:p>
            <a:r>
              <a:rPr lang="el-GR" baseline="0" dirty="0"/>
              <a:t>Έλεγχος (εκτός από τον έλεγχο τελικής έκθεσης) μπορεί να προκύψει για κάποιον οργανισμό με έναν από τους τρεις ακόλουθους τρόπους:</a:t>
            </a:r>
          </a:p>
          <a:p>
            <a:pPr marL="228600" indent="-228600">
              <a:buAutoNum type="arabicPeriod"/>
            </a:pPr>
            <a:r>
              <a:rPr lang="el-GR" baseline="0" dirty="0"/>
              <a:t>Επειδή ανήκει στους επανεμφανιζόμενους οργανισμούς που έχουν λάβει και συνεχίζουν να λαμβάνουν πολλές χρηματοδοτήσεις </a:t>
            </a:r>
          </a:p>
          <a:p>
            <a:pPr marL="228600" indent="-228600">
              <a:buAutoNum type="arabicPeriod"/>
            </a:pPr>
            <a:r>
              <a:rPr lang="el-GR" baseline="0" dirty="0"/>
              <a:t>Στη βάση εκτίμησης κινδύνου που γίνεται από την Εθνική Υπηρεσία</a:t>
            </a:r>
          </a:p>
          <a:p>
            <a:pPr marL="228600" indent="-228600">
              <a:buAutoNum type="arabicPeriod"/>
            </a:pPr>
            <a:r>
              <a:rPr lang="el-GR" baseline="0" dirty="0"/>
              <a:t>Επειδή ανήκει στο τυχαίο δείγμα οργανισμών που πρέπει να ελεγχθούν, το οποίο καθορίζεται σε ετήσια βάση από την ΕΕ</a:t>
            </a:r>
          </a:p>
        </p:txBody>
      </p:sp>
      <p:sp>
        <p:nvSpPr>
          <p:cNvPr id="4" name="Slide Number Placeholder 3"/>
          <p:cNvSpPr>
            <a:spLocks noGrp="1"/>
          </p:cNvSpPr>
          <p:nvPr>
            <p:ph type="sldNum" sz="quarter" idx="10"/>
          </p:nvPr>
        </p:nvSpPr>
        <p:spPr/>
        <p:txBody>
          <a:bodyPr/>
          <a:lstStyle/>
          <a:p>
            <a:fld id="{C05BEA0F-6C61-4412-98B4-3B1B2AF6C74C}" type="slidenum">
              <a:rPr lang="en-GB" smtClean="0"/>
              <a:t>59</a:t>
            </a:fld>
            <a:endParaRPr lang="en-GB"/>
          </a:p>
        </p:txBody>
      </p:sp>
    </p:spTree>
    <p:extLst>
      <p:ext uri="{BB962C8B-B14F-4D97-AF65-F5344CB8AC3E}">
        <p14:creationId xmlns:p14="http://schemas.microsoft.com/office/powerpoint/2010/main" val="2703436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a:t>Για να υλοποιηθεί μια κινητικότητα,</a:t>
            </a:r>
            <a:r>
              <a:rPr lang="el-GR" baseline="0" dirty="0"/>
              <a:t> δηλαδή ένα ταξίδι με εκπαιδευτικό σκοπό, να πούμε αρχικά ότι χρειάζεται ένας </a:t>
            </a:r>
            <a:r>
              <a:rPr lang="el-GR" b="1" baseline="0" dirty="0"/>
              <a:t>οργανισμός αποστολής και ένας οργανισμός υποδοχής</a:t>
            </a:r>
            <a:r>
              <a:rPr lang="el-GR" baseline="0" dirty="0"/>
              <a:t>. Ο οργανισμός αποστολής είναι αυτός που επιλέγει κάποιο άτομο ή ομάδα ατόμων από τον οργανισμό του (είτε προσωπικό είτε μαθητές/εκπαιδευομένους) οι οποίοι θα ταξιδέψουν στο εξωτερικό στον οργανισμό υποδοχής. </a:t>
            </a:r>
          </a:p>
          <a:p>
            <a:pPr marL="171450" indent="-171450">
              <a:buFont typeface="Arial" panose="020B0604020202020204" pitchFamily="34" charset="0"/>
              <a:buChar char="•"/>
            </a:pPr>
            <a:endParaRPr lang="el-GR" baseline="0" dirty="0"/>
          </a:p>
          <a:p>
            <a:pPr marL="171450" indent="-171450">
              <a:buFont typeface="Arial" panose="020B0604020202020204" pitchFamily="34" charset="0"/>
              <a:buChar char="•"/>
            </a:pPr>
            <a:r>
              <a:rPr lang="el-GR" dirty="0"/>
              <a:t>Τα</a:t>
            </a:r>
            <a:r>
              <a:rPr lang="el-GR" baseline="0" dirty="0"/>
              <a:t> </a:t>
            </a:r>
            <a:r>
              <a:rPr lang="el-GR" b="1" baseline="0" dirty="0"/>
              <a:t>είδη κινητικοτήτων </a:t>
            </a:r>
            <a:r>
              <a:rPr lang="el-GR" b="0" baseline="0" dirty="0"/>
              <a:t>που</a:t>
            </a:r>
            <a:r>
              <a:rPr lang="el-GR" b="1" baseline="0" dirty="0"/>
              <a:t> </a:t>
            </a:r>
            <a:r>
              <a:rPr lang="el-GR" baseline="0" dirty="0"/>
              <a:t>μπορείτε να υλοποιήσετε στο πλαίσιο του σχεδίου σας είναι είτε </a:t>
            </a:r>
            <a:r>
              <a:rPr lang="el-GR" b="1" baseline="0" dirty="0"/>
              <a:t>εξερχόμενες</a:t>
            </a:r>
            <a:r>
              <a:rPr lang="el-GR" baseline="0" dirty="0"/>
              <a:t> κινητικότητες είτε </a:t>
            </a:r>
            <a:r>
              <a:rPr lang="el-GR" b="1" baseline="0" dirty="0"/>
              <a:t>εισερχόμενες</a:t>
            </a:r>
            <a:r>
              <a:rPr lang="el-GR" baseline="0" dirty="0"/>
              <a:t>. Δηλαδή στην πρώτη περίπτωση ο οργανισμός σας λειτουργεί ως οργανισμός αποστολής, ενώ στις εισερχόμενες ο οργανισμός σας λειτουργεί ως οργανισμός υποδοχής. </a:t>
            </a:r>
          </a:p>
          <a:p>
            <a:pPr marL="171450" indent="-171450">
              <a:buFont typeface="Arial" panose="020B0604020202020204" pitchFamily="34" charset="0"/>
              <a:buChar char="•"/>
            </a:pPr>
            <a:endParaRPr lang="el-GR" baseline="0" dirty="0"/>
          </a:p>
          <a:p>
            <a:pPr marL="171450" indent="-171450">
              <a:buFont typeface="Arial" panose="020B0604020202020204" pitchFamily="34" charset="0"/>
              <a:buChar char="•"/>
            </a:pPr>
            <a:r>
              <a:rPr lang="el-GR" baseline="0" dirty="0"/>
              <a:t>Επίσης, ανάλογα με τον τρόπο υλοποίησης τους οι κινητικότητες μπορεί να είναι «</a:t>
            </a:r>
            <a:r>
              <a:rPr lang="el-GR" b="1" baseline="0" dirty="0"/>
              <a:t>φυσικές</a:t>
            </a:r>
            <a:r>
              <a:rPr lang="el-GR" baseline="0" dirty="0"/>
              <a:t>», δηλαδή να γίνονται με τη φυσική παρουσία των συμμετεχόντων ή μεικτές, δηλαδή να είναι </a:t>
            </a:r>
            <a:r>
              <a:rPr lang="el-GR" b="1" baseline="0" dirty="0"/>
              <a:t>συνδυασμός</a:t>
            </a:r>
            <a:r>
              <a:rPr lang="el-GR" baseline="0" dirty="0"/>
              <a:t> της φυσικής παρουσίας των συμμετεχόντων με κάποιες </a:t>
            </a:r>
            <a:r>
              <a:rPr lang="el-GR" b="1" baseline="0" dirty="0"/>
              <a:t>διαδικτυακές</a:t>
            </a:r>
            <a:r>
              <a:rPr lang="el-GR" baseline="0" dirty="0"/>
              <a:t> δραστηριότητες.</a:t>
            </a:r>
          </a:p>
          <a:p>
            <a:pPr marL="171450" indent="-171450">
              <a:buFont typeface="Arial" panose="020B0604020202020204" pitchFamily="34" charset="0"/>
              <a:buChar char="•"/>
            </a:pPr>
            <a:r>
              <a:rPr lang="el-GR" baseline="0" dirty="0"/>
              <a:t>Στην ελάχιστη και μέγιστη διάρκεια των δραστηριοτήτων, όπως αυτή ορίζεται στον Οδηγό του Προγράμματος,  δεν συμπεριλαμβάνεται η διάρκεια των εικονικών δραστηριοτήτων. Η περίπτωση μια κινητικότητα να πραγματοποιηθεί μόνο εικονικά/διαδικτυακά δεν συμπεριλαμβάνεται στο πρόγραμμα και άρα εάν πραγματοποιηθεί τότε δεν μπορεί να χρηματοδοτηθεί</a:t>
            </a: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l-GR"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6</a:t>
            </a:fld>
            <a:endParaRPr lang="en-GB"/>
          </a:p>
        </p:txBody>
      </p:sp>
    </p:spTree>
    <p:extLst>
      <p:ext uri="{BB962C8B-B14F-4D97-AF65-F5344CB8AC3E}">
        <p14:creationId xmlns:p14="http://schemas.microsoft.com/office/powerpoint/2010/main" val="2849650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60</a:t>
            </a:fld>
            <a:endParaRPr lang="en-GB"/>
          </a:p>
        </p:txBody>
      </p:sp>
    </p:spTree>
    <p:extLst>
      <p:ext uri="{BB962C8B-B14F-4D97-AF65-F5344CB8AC3E}">
        <p14:creationId xmlns:p14="http://schemas.microsoft.com/office/powerpoint/2010/main" val="4076320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a:t>Εδώ ολοκληρώθηκε το θέμα της διαχείρισης σχεδίων</a:t>
            </a:r>
          </a:p>
          <a:p>
            <a:r>
              <a:rPr lang="el-GR" baseline="0" dirty="0"/>
              <a:t>Κλείνοντας να σας ενημερώσω για το βραβείο του Erasmus+, το European </a:t>
            </a:r>
            <a:r>
              <a:rPr lang="el-GR" baseline="0" dirty="0" err="1"/>
              <a:t>Language</a:t>
            </a:r>
            <a:r>
              <a:rPr lang="el-GR" baseline="0" dirty="0"/>
              <a:t> </a:t>
            </a:r>
            <a:r>
              <a:rPr lang="el-GR" baseline="0" dirty="0" err="1"/>
              <a:t>Label</a:t>
            </a:r>
            <a:r>
              <a:rPr lang="el-GR" baseline="0" dirty="0"/>
              <a:t>, το οποίο απονέμεται σε σχέδια που έχουν ως πεδίο ενδιαφέροντος την εκμάθηση γλωσσών.</a:t>
            </a:r>
          </a:p>
          <a:p>
            <a:r>
              <a:rPr lang="el-GR" baseline="0" dirty="0"/>
              <a:t>Σε περίπτωση που σας ενδιαφέρει να  αξιολογηθεί το σχέδιο σας για αυτό το βραβείο, θα πρέπει να δηλώσετε το ενδιαφέρον σας μετά τη λήξη του σχεδίου, κατά την υποβολή της τελικής σας έκθεσης</a:t>
            </a:r>
          </a:p>
          <a:p>
            <a:endParaRPr lang="el-GR" baseline="0" dirty="0"/>
          </a:p>
        </p:txBody>
      </p:sp>
      <p:sp>
        <p:nvSpPr>
          <p:cNvPr id="4" name="Slide Number Placeholder 3"/>
          <p:cNvSpPr>
            <a:spLocks noGrp="1"/>
          </p:cNvSpPr>
          <p:nvPr>
            <p:ph type="sldNum" sz="quarter" idx="10"/>
          </p:nvPr>
        </p:nvSpPr>
        <p:spPr/>
        <p:txBody>
          <a:bodyPr/>
          <a:lstStyle/>
          <a:p>
            <a:fld id="{C05BEA0F-6C61-4412-98B4-3B1B2AF6C74C}" type="slidenum">
              <a:rPr lang="en-GB" smtClean="0"/>
              <a:t>61</a:t>
            </a:fld>
            <a:endParaRPr lang="en-GB"/>
          </a:p>
        </p:txBody>
      </p:sp>
    </p:spTree>
    <p:extLst>
      <p:ext uri="{BB962C8B-B14F-4D97-AF65-F5344CB8AC3E}">
        <p14:creationId xmlns:p14="http://schemas.microsoft.com/office/powerpoint/2010/main" val="3883763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1658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728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86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θυμηθούμε τις επιλέξιμες δραστηριότητες που εμπίπτουν κάτω από επιλέξιμες εξερχόμενες κινητικότητες για όλους τους τομείς. Επιλέξιμες δραστηριότητες κάτω από τη κατηγορία του προσωπικού είναι η σκιώδης εργασία διάρκειας από 2 μέχρι 60 </a:t>
            </a:r>
            <a:r>
              <a:rPr lang="el-GR" dirty="0" err="1"/>
              <a:t>ήμέρες</a:t>
            </a:r>
            <a:r>
              <a:rPr lang="el-GR" dirty="0"/>
              <a:t>, όπου ο συμμετέχοντας, έχει τη δυνατότητα να παρακολουθήσει ένα ομότιμο του στο εξωτερικό, στον οργανισμό υποδοχής, εν ώρα εργασίας. Προχωράμε στη δυνατότητα για άσκηση καθηκόντων διδασκαλίας διάρκειας 2 μέχρι και ένα χρόνο, 365 ημέρες, όπου ο συμμετέχοντας μπορεί να διδάξει σε έναν οργανισμό στο εξωτερικό. Και τέλος, υπάρχει και η δυνατότητα συμμετοχής σε προγράμματα/</a:t>
            </a:r>
            <a:r>
              <a:rPr lang="el-GR" dirty="0" err="1"/>
              <a:t>σεμιναρια</a:t>
            </a:r>
            <a:r>
              <a:rPr lang="el-GR" dirty="0"/>
              <a:t> επιμόρφωσης και κατάρτισης, διάρκειας από 2 μέχρι 30 ημέρες. Η κάλυψη διδάκτρων για συμμετοχή σε σεμινάρια δεν μπορεί να ξεπερνά τις 10 ημέρες ανά συμμετέχοντα ανά σχέδιο. Όσον αφορά τα σεμινάρια, θα πρέπει να έχετε υπόψη πως, αρχικά θα πρέπει να προσφέρονται από εξειδικευμένους επαγγελματίες, και να υπάρχει και ένα προκαθορισμένο πρόγραμμα μάθησης που να έχει συγκεκριμένα μαθησιακά αποτελέσματα, οι δραστηριότητες δεν πρέπει να έχουν παθητικό χαρακτήρα αλλά οι συμμετέχοντες πρέπει να </a:t>
            </a:r>
            <a:r>
              <a:rPr lang="el-GR" dirty="0" err="1"/>
              <a:t>αλληλεπιδρούν</a:t>
            </a:r>
            <a:r>
              <a:rPr lang="el-GR" dirty="0"/>
              <a:t> μεταξύ τους. Πλήρως παθητικές δραστηριότητες δεν υποστηρίζονται και δεν είναι επιλέξιμες. </a:t>
            </a:r>
          </a:p>
          <a:p>
            <a:r>
              <a:rPr lang="el-GR" dirty="0"/>
              <a:t>Επίσης, είναι πολύ σημαντικό να θυμάστε πως όλοι οι </a:t>
            </a:r>
            <a:r>
              <a:rPr lang="el-GR" dirty="0" err="1"/>
              <a:t>πάροχοι</a:t>
            </a:r>
            <a:r>
              <a:rPr lang="el-GR" dirty="0"/>
              <a:t> προγραμμάτων εκπαίδευσης είναι εντελώς ανεξάρτητοι από το πρόγραμμα Erasmus+, και λειτουργούν ως </a:t>
            </a:r>
            <a:r>
              <a:rPr lang="el-GR" dirty="0" err="1"/>
              <a:t>πάροχοι</a:t>
            </a:r>
            <a:r>
              <a:rPr lang="el-GR" dirty="0"/>
              <a:t> υπηρεσιών σε μια ελεύθερη αγορά, επομένως η επιλογή των σεμιναρίων αποτελεί αποκλειστική ευθύνη του δικαιούχου οργανισμού ΄και υπάρχουν συγκεκριμένα πρότυπα ποιότητας που μπορούν να σας βοηθήσουν στην επιλογή του σεμιναρίου σας. Τα πρότυπα είναι αναρτημένα τόσο στην ιστοσελίδα του ΙΔΕΠ όσο και στο τέλος της παρουσίασης. </a:t>
            </a:r>
            <a:r>
              <a:rPr lang="el-GR" dirty="0" err="1"/>
              <a:t>Έπίσης</a:t>
            </a:r>
            <a:r>
              <a:rPr lang="el-GR" dirty="0"/>
              <a:t>, συστήνεται η αποφυγή ταυτόχρονων συμμετοχών σε σεμινάρια ή εκπαιδεύσεις εκτός σε δεόντων αιτιολογημένων περιπτώσεων. Στόχος σας είναι τα άτομα που συμμετέχουν στο σχέδιο να λειτουργούν ως πολλαπλασιαστές της γνώσης. Μπορείτε σε αυτή τη διαφάνεια να βρείτε και τον κατάλογο σεμιναρίων από την πλατφόρμα European School </a:t>
            </a:r>
            <a:r>
              <a:rPr lang="el-GR" dirty="0" err="1"/>
              <a:t>Education</a:t>
            </a:r>
            <a:r>
              <a:rPr lang="el-GR" dirty="0"/>
              <a:t> </a:t>
            </a:r>
            <a:r>
              <a:rPr lang="el-GR" dirty="0" err="1"/>
              <a:t>Platform</a:t>
            </a:r>
            <a:r>
              <a:rPr lang="el-GR" dirty="0"/>
              <a:t> όπου υπάρχει μια πληθώρα σεμιναρίων για να διαλέξετε, ωστόσο να είστε προσεκτικοί να είναι με φυσική παρουσία και όχι διαδικτυακά. Τέλος, να αναφέρουμε πως είναι πολύ σημαντικό ότι, εάν ζητηθεί από την ΕΥ, πρέπει ο οργανισμός να είναι σε θέση να αποδείξει την επίσημη σχέση του με το προσωπικό που συμμετέχει σε κινητικότητες. </a:t>
            </a:r>
          </a:p>
          <a:p>
            <a:r>
              <a:rPr lang="el-GR" dirty="0">
                <a:highlight>
                  <a:srgbClr val="FFFF00"/>
                </a:highlight>
              </a:rPr>
              <a:t>Μόνο για τη Σχολική Εκπαίδευση: Είναι ευθύνη σας να παρακολουθείτε τις </a:t>
            </a:r>
            <a:r>
              <a:rPr lang="el-GR" dirty="0" err="1">
                <a:highlight>
                  <a:srgbClr val="FFFF00"/>
                </a:highlight>
              </a:rPr>
              <a:t>επικαιροποιημένες</a:t>
            </a:r>
            <a:r>
              <a:rPr lang="el-GR" dirty="0">
                <a:highlight>
                  <a:srgbClr val="FFFF00"/>
                </a:highlight>
              </a:rPr>
              <a:t> εγκυκλίους του ΥΠΑΝ και είναι σημαντικό να επικοινωνείτε οι ίδιοι με το ΥΠΑΝ για διευκρινήσεις και ερωτήματα σε εύλογο χρονικό διάστημα πριν από τον προγραμματισμό και υλοποίηση της κινητικότητας:</a:t>
            </a:r>
          </a:p>
          <a:p>
            <a:endParaRPr lang="el-GR"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1.Εγκύκλιος σχετικά με τη ταυτόχρονη συμμετοχή εκπαιδευτικών ενός σχολείου στην ίδια δραστηριότητα: </a:t>
            </a:r>
            <a:r>
              <a:rPr lang="el-GR" sz="1800" dirty="0">
                <a:effectLst/>
                <a:latin typeface="Arial" panose="020B0604020202020204" pitchFamily="34" charset="0"/>
              </a:rPr>
              <a:t>Σ</a:t>
            </a:r>
            <a:r>
              <a:rPr lang="el-GR" sz="1800" dirty="0">
                <a:effectLst/>
                <a:latin typeface="Arial" panose="020B0604020202020204" pitchFamily="34" charset="0"/>
                <a:ea typeface="Calibri" panose="020F0502020204030204" pitchFamily="34" charset="0"/>
              </a:rPr>
              <a:t>το πλαίσιο της Βάσης Δράσης 1 δεν επιτρέπεται η ταυτόχρονη συμμετοχή δύο εκπαιδευτικών από το ίδιο σχολείο στο ίδιο σεμινάριο ή στο ίδιο </a:t>
            </a:r>
            <a:r>
              <a:rPr lang="el-GR" sz="1800" dirty="0" err="1">
                <a:effectLst/>
                <a:latin typeface="Arial" panose="020B0604020202020204" pitchFamily="34" charset="0"/>
                <a:ea typeface="Calibri" panose="020F0502020204030204" pitchFamily="34" charset="0"/>
              </a:rPr>
              <a:t>job-shadowing</a:t>
            </a:r>
            <a:r>
              <a:rPr lang="el-GR" sz="1800" dirty="0">
                <a:effectLst/>
                <a:latin typeface="Arial" panose="020B0604020202020204" pitchFamily="34" charset="0"/>
                <a:ea typeface="Calibri" panose="020F0502020204030204" pitchFamily="34" charset="0"/>
              </a:rPr>
              <a:t>, σε εργάσιμο χρόνο. Εντούτοις, σε κάποιες περιπτώσεις για σκιώδη εργασία ενδέχεται να λάβουν μέρος δύο εκπαιδευτικοί από δύο διαφορετικές ειδικότητες (μόνο στην περίπτωση της ΔΜΤΕΕΚ). Τέλος, στις προπαρασκευαστικές επισκέψεις, λαμβάνει μέρος ένας εκπαιδευτικός για κάθε ειδικότητα.</a:t>
            </a:r>
            <a:endParaRPr lang="en-GB" sz="1800" dirty="0">
              <a:effectLst/>
              <a:latin typeface="Calibri" panose="020F0502020204030204" pitchFamily="34" charset="0"/>
              <a:ea typeface="Calibri" panose="020F0502020204030204" pitchFamily="34" charset="0"/>
            </a:endParaRPr>
          </a:p>
          <a:p>
            <a:r>
              <a:rPr lang="el-GR" dirty="0"/>
              <a:t>.</a:t>
            </a:r>
          </a:p>
          <a:p>
            <a:pPr indent="457200" algn="just"/>
            <a:r>
              <a:rPr lang="el-GR" dirty="0"/>
              <a:t>2. Εγκύκλιος αναφορικά με τη συμμετοχή μαθητών – αναλογία έξι μαθητών προς ένα εκπαιδευτικό- περίπου 2 εκπαιδευτικοί για 10-12 μαθητές. </a:t>
            </a:r>
            <a:endParaRPr lang="el-GR" sz="1200" dirty="0">
              <a:effectLst/>
              <a:latin typeface="+mn-lt"/>
              <a:ea typeface="+mn-ea"/>
            </a:endParaRPr>
          </a:p>
          <a:p>
            <a:pPr indent="457200" algn="just"/>
            <a:endParaRPr lang="el-GR" sz="1200" dirty="0">
              <a:effectLst/>
              <a:latin typeface="+mn-lt"/>
              <a:ea typeface="+mn-ea"/>
            </a:endParaRPr>
          </a:p>
          <a:p>
            <a:pPr algn="just"/>
            <a:r>
              <a:rPr lang="el-GR" sz="1800" dirty="0">
                <a:effectLst/>
                <a:latin typeface="Arial" panose="020B0604020202020204" pitchFamily="34" charset="0"/>
                <a:ea typeface="Calibri" panose="020F0502020204030204" pitchFamily="34" charset="0"/>
              </a:rPr>
              <a:t> Νοείται ότι οι συνοδοί</a:t>
            </a:r>
            <a:r>
              <a:rPr lang="en-GB" sz="1800" dirty="0">
                <a:effectLst/>
                <a:latin typeface="Arial" panose="020B0604020202020204" pitchFamily="34" charset="0"/>
                <a:ea typeface="Calibri" panose="020F0502020204030204" pitchFamily="34" charset="0"/>
              </a:rPr>
              <a:t> </a:t>
            </a:r>
            <a:r>
              <a:rPr lang="el-GR" sz="1800" dirty="0">
                <a:effectLst/>
                <a:latin typeface="Arial" panose="020B0604020202020204" pitchFamily="34" charset="0"/>
                <a:ea typeface="Calibri" panose="020F0502020204030204" pitchFamily="34" charset="0"/>
              </a:rPr>
              <a:t>ατόμων με λιγότερες ευκαιρίες δεν συμπεριλαμβάνονται στους πιο πάνω αριθμούς των εκπαιδευτικών</a:t>
            </a:r>
            <a:endParaRPr lang="en-GB" sz="1800" dirty="0">
              <a:effectLst/>
              <a:latin typeface="Calibri" panose="020F0502020204030204" pitchFamily="34" charset="0"/>
              <a:ea typeface="Calibri" panose="020F0502020204030204" pitchFamily="34" charset="0"/>
            </a:endParaRPr>
          </a:p>
          <a:p>
            <a:r>
              <a:rPr lang="el-GR" dirty="0"/>
              <a:t>Εγκύκλιος (16 </a:t>
            </a:r>
            <a:r>
              <a:rPr lang="el-GR"/>
              <a:t>Σεπτεμβρίου 2024 Αρ</a:t>
            </a:r>
            <a:r>
              <a:rPr lang="el-GR" dirty="0"/>
              <a:t>. Φακ.:04.02.016.001) για Επισκέψεις εκπαιδευτικών ή και μαθητών της Κύπρου στην Τουρκία στο πλαίσιο ευρωπαϊκών ή άλλων προγραμμάτων και εκδηλώσεων ή επισκέψεις σχολείων από την Τουρκία στην Κύπρο</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65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Προχωράμε στις επιλέξιμες δραστηριότητες για τη κατηγορία των εκπαιδευομένων/μαθητών. Να πούμε πως εδώ υπάρχει διαφοροποίηση για τον κάθε τομέα δραστηριοποίησης του οργανισμού οπότε πρέπει αν είστε ιδιαίτερα προσεκτικοί προκειμένου να βλέπετε τις επιλέξιμες δραστηριότητες και διάρκεια για τη δική σας περίπτωση. </a:t>
            </a:r>
          </a:p>
          <a:p>
            <a:r>
              <a:rPr lang="el-GR" dirty="0"/>
              <a:t>Αρχικά βλέπουμε τη συμμετοχή σε διαγωνισμούς δεξιοτήτων διάρκειας 1-10 ημέρες, όπου ισχύει μόνο για τον τομέα της Επαγγελματικής Εκπαίδευσης και Κατάρτισης. Έχουμε τη συμμετοχή σε ομαδικές κινητικότητες εκπαιδευομένων διάρκειας 2 μέχρι 30 ημερών.</a:t>
            </a:r>
            <a:r>
              <a:rPr lang="en-GB" dirty="0"/>
              <a:t> </a:t>
            </a:r>
            <a:r>
              <a:rPr lang="el-GR" dirty="0"/>
              <a:t>Επίσης, έχουμε τις κινητικότητες μικρής και μεγάλης διάρκειας όπου όπως βλέπετε, υπάρχουν διαφοροποιήσεις στη </a:t>
            </a:r>
            <a:r>
              <a:rPr lang="el-GR" dirty="0" err="1"/>
              <a:t>δίάρκεια</a:t>
            </a:r>
            <a:r>
              <a:rPr lang="el-GR" dirty="0"/>
              <a:t>. Για τις κινητικότητες σύντομης διάρκειας για τη σχολική εκπαίδευση και κατάρτιση η διάρκεια είναι από 10 μέχρι 29 ημέρες, για την εκπαίδευση ενηλίκων από 2 – 29 μέρες και για την ΕΕΚ από 10 μέχρι 89 ημέρες. Για τις κινητικότητες μεγάλης διάρκειας, για τη σχολική και εκπαίδευση ενηλίκων η διάρκεια είναι από 30 μέχρι 365 ημέρες ενώ για την ΕΕΚ είναι από 90 μέχρι 365 ημέρες. </a:t>
            </a:r>
          </a:p>
          <a:p>
            <a:endParaRPr lang="el-GR" dirty="0"/>
          </a:p>
          <a:p>
            <a:r>
              <a:rPr lang="el-GR" dirty="0"/>
              <a:t>Εδώ να διευκρινίσουμε ότι η διαφορά μεταξύ ατομικών κινητικοτήτων μικρής ή μεγάλης διάρκειας και ομαδικών κινητικοτήτων δεν έγκειται στο πόσα άτομα ταξιδεύουν ταυτόχρονα ή φιλοξενούνται ταυτόχρονα στην χώρα υποδοχής, αλλά στο κατά πόσον υπάρχει για τον κάθε εκπαιδευόμενο ξεχωριστό πρόγραμμα μάθησης-εργασίας.</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BEA0F-6C61-4412-98B4-3B1B2AF6C7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Επίσης, όπως γνωρίζετε υπάρχουν οι προπαρασκευαστικές επισκέψεις που είναι ουσιαστικά σύντομες επισκέψεις σε δυνητικό οργανισμό υποδοχής στο εξωτερικό από το προσωπικό του οργανισμού αποστολής με σκοπό τη καλύτερη προετοιμασία μιας δραστηριότητας εκπαιδευομένων ή προσωπικού. </a:t>
            </a:r>
          </a:p>
          <a:p>
            <a:r>
              <a:rPr lang="el-GR" dirty="0"/>
              <a:t>Οι προπαρασκευαστικές επισκέψεις δεν αποτελούν αυτοτελή και ανεξάρτητη δραστηριότητα αλλά λειτουργούν ως μηχανισμός υποστήριξης για τις κινητικότητες. Επίσης να επισημάνουμε πως δεν μπορείτε σε καμία περίπτωση να πραγματοποιήσετε προπαρασκευαστική επίσκεψη για τη δραστηριότητα των σεμιναρίων κατάρτισης.</a:t>
            </a:r>
          </a:p>
          <a:p>
            <a:r>
              <a:rPr lang="el-GR" dirty="0"/>
              <a:t>Κάθε επίσκεψη πρέπει να έχει σαφή λόγο και να έχει ως απώτερο σκοπό τη διασφάλιση της ποιότητας επερχόμενων κινητικοτήτων. </a:t>
            </a:r>
          </a:p>
          <a:p>
            <a:r>
              <a:rPr lang="el-GR" dirty="0"/>
              <a:t>Μέχρι 3 άτομα ανά επίσκεψη και μέχρι 1 επίσκεψη ανά οργανισμό</a:t>
            </a:r>
          </a:p>
          <a:p>
            <a:r>
              <a:rPr lang="el-GR" dirty="0"/>
              <a:t>Μπορείτε να πραγματοποιήσετε προπαρασκευαστικές επισκέψεις, για να προγραμματίσετε τη κινητικότητα ατόμων με λιγότερες ευκαιρίες, για να επισκεφθείτε έναν καινούριο οργανισμό για συνεργασία, να δείτε τους χώρους, να διαμορφώσετε το πρόγραμμα από κοινού κλπ. ή για τη προετοιμασία μιας κινητικότητας μεγάλης διάρκειας. </a:t>
            </a:r>
          </a:p>
          <a:p>
            <a:r>
              <a:rPr lang="el-GR" dirty="0"/>
              <a:t>Σε αυτές τις περιπτώσεις μπορούν να συμμετέχουν κατά κανόνα μέλη του προσωπικού, ή και συμμετέχοντες που θα λάβουν μέρος σε μεγάλης διάρκειας κινητικότητες ή άτομα με λιγότερες ευκαιρίες. </a:t>
            </a:r>
            <a:endParaRPr lang="en-GB" dirty="0"/>
          </a:p>
        </p:txBody>
      </p:sp>
      <p:sp>
        <p:nvSpPr>
          <p:cNvPr id="4" name="Slide Number Placeholder 3"/>
          <p:cNvSpPr>
            <a:spLocks noGrp="1"/>
          </p:cNvSpPr>
          <p:nvPr>
            <p:ph type="sldNum" sz="quarter" idx="10"/>
          </p:nvPr>
        </p:nvSpPr>
        <p:spPr/>
        <p:txBody>
          <a:bodyPr/>
          <a:lstStyle/>
          <a:p>
            <a:fld id="{C05BEA0F-6C61-4412-98B4-3B1B2AF6C74C}" type="slidenum">
              <a:rPr lang="en-GB" smtClean="0"/>
              <a:t>9</a:t>
            </a:fld>
            <a:endParaRPr lang="en-GB"/>
          </a:p>
        </p:txBody>
      </p:sp>
    </p:spTree>
    <p:extLst>
      <p:ext uri="{BB962C8B-B14F-4D97-AF65-F5344CB8AC3E}">
        <p14:creationId xmlns:p14="http://schemas.microsoft.com/office/powerpoint/2010/main" val="46705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6613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39067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4219947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8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pic>
        <p:nvPicPr>
          <p:cNvPr id="17" name="Google Shape;17;p84" descr="Shape, rectangle&#10;&#10;Description automatically generated"/>
          <p:cNvPicPr preferRelativeResize="0"/>
          <p:nvPr/>
        </p:nvPicPr>
        <p:blipFill rotWithShape="1">
          <a:blip r:embed="rId2">
            <a:alphaModFix/>
          </a:blip>
          <a:srcRect/>
          <a:stretch/>
        </p:blipFill>
        <p:spPr>
          <a:xfrm>
            <a:off x="0" y="0"/>
            <a:ext cx="12264887" cy="6905665"/>
          </a:xfrm>
          <a:prstGeom prst="rect">
            <a:avLst/>
          </a:prstGeom>
          <a:noFill/>
          <a:ln>
            <a:noFill/>
          </a:ln>
        </p:spPr>
      </p:pic>
    </p:spTree>
    <p:extLst>
      <p:ext uri="{BB962C8B-B14F-4D97-AF65-F5344CB8AC3E}">
        <p14:creationId xmlns:p14="http://schemas.microsoft.com/office/powerpoint/2010/main" val="134456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Tree>
    <p:extLst>
      <p:ext uri="{BB962C8B-B14F-4D97-AF65-F5344CB8AC3E}">
        <p14:creationId xmlns:p14="http://schemas.microsoft.com/office/powerpoint/2010/main" val="310799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sp>
        <p:nvSpPr>
          <p:cNvPr id="20" name="Google Shape;20;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2" name="Google Shape;22;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409701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80623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2"/>
        <p:cNvGrpSpPr/>
        <p:nvPr/>
      </p:nvGrpSpPr>
      <p:grpSpPr>
        <a:xfrm>
          <a:off x="0" y="0"/>
          <a:ext cx="0" cy="0"/>
          <a:chOff x="0" y="0"/>
          <a:chExt cx="0" cy="0"/>
        </a:xfrm>
      </p:grpSpPr>
      <p:sp>
        <p:nvSpPr>
          <p:cNvPr id="33" name="Google Shape;33;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Google Shape;35;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39428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97408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486429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0"/>
        <p:cNvGrpSpPr/>
        <p:nvPr/>
      </p:nvGrpSpPr>
      <p:grpSpPr>
        <a:xfrm>
          <a:off x="0" y="0"/>
          <a:ext cx="0" cy="0"/>
          <a:chOff x="0" y="0"/>
          <a:chExt cx="0" cy="0"/>
        </a:xfrm>
      </p:grpSpPr>
      <p:sp>
        <p:nvSpPr>
          <p:cNvPr id="51" name="Google Shape;51;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9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4" name="Google Shape;5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3131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55575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7"/>
        <p:cNvGrpSpPr/>
        <p:nvPr/>
      </p:nvGrpSpPr>
      <p:grpSpPr>
        <a:xfrm>
          <a:off x="0" y="0"/>
          <a:ext cx="0" cy="0"/>
          <a:chOff x="0" y="0"/>
          <a:chExt cx="0" cy="0"/>
        </a:xfrm>
      </p:grpSpPr>
      <p:sp>
        <p:nvSpPr>
          <p:cNvPr id="58" name="Google Shape;58;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96"/>
          <p:cNvSpPr>
            <a:spLocks noGrp="1"/>
          </p:cNvSpPr>
          <p:nvPr>
            <p:ph type="pic" idx="2"/>
          </p:nvPr>
        </p:nvSpPr>
        <p:spPr>
          <a:xfrm>
            <a:off x="5183188" y="987425"/>
            <a:ext cx="6172200" cy="4873625"/>
          </a:xfrm>
          <a:prstGeom prst="rect">
            <a:avLst/>
          </a:prstGeom>
          <a:noFill/>
          <a:ln>
            <a:noFill/>
          </a:ln>
        </p:spPr>
      </p:sp>
      <p:sp>
        <p:nvSpPr>
          <p:cNvPr id="60" name="Google Shape;60;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436311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4"/>
        <p:cNvGrpSpPr/>
        <p:nvPr/>
      </p:nvGrpSpPr>
      <p:grpSpPr>
        <a:xfrm>
          <a:off x="0" y="0"/>
          <a:ext cx="0" cy="0"/>
          <a:chOff x="0" y="0"/>
          <a:chExt cx="0" cy="0"/>
        </a:xfrm>
      </p:grpSpPr>
      <p:sp>
        <p:nvSpPr>
          <p:cNvPr id="65" name="Google Shape;65;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51998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0"/>
        <p:cNvGrpSpPr/>
        <p:nvPr/>
      </p:nvGrpSpPr>
      <p:grpSpPr>
        <a:xfrm>
          <a:off x="0" y="0"/>
          <a:ext cx="0" cy="0"/>
          <a:chOff x="0" y="0"/>
          <a:chExt cx="0" cy="0"/>
        </a:xfrm>
      </p:grpSpPr>
      <p:sp>
        <p:nvSpPr>
          <p:cNvPr id="71" name="Google Shape;71;p9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9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38436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55FC6A-354B-4DA5-94F6-CCC4DDE206E0}" type="datetimeFigureOut">
              <a:rPr lang="en-GB" smtClean="0"/>
              <a:t>08/10/2025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5803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55FC6A-354B-4DA5-94F6-CCC4DDE206E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5227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55FC6A-354B-4DA5-94F6-CCC4DDE206E0}" type="datetimeFigureOut">
              <a:rPr lang="en-GB" smtClean="0"/>
              <a:t>08/10/2025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46216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55FC6A-354B-4DA5-94F6-CCC4DDE206E0}" type="datetimeFigureOut">
              <a:rPr lang="en-GB" smtClean="0"/>
              <a:t>08/10/2025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206910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FC6A-354B-4DA5-94F6-CCC4DDE206E0}" type="datetimeFigureOut">
              <a:rPr lang="en-GB" smtClean="0"/>
              <a:t>08/10/2025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20113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135899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5FC6A-354B-4DA5-94F6-CCC4DDE206E0}" type="datetimeFigureOut">
              <a:rPr lang="en-GB" smtClean="0"/>
              <a:t>08/10/2025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29B162B-4CD5-4016-ADF7-04F7C04287AD}" type="slidenum">
              <a:rPr lang="en-GB" smtClean="0"/>
              <a:t>‹#›</a:t>
            </a:fld>
            <a:endParaRPr lang="en-GB"/>
          </a:p>
        </p:txBody>
      </p:sp>
    </p:spTree>
    <p:extLst>
      <p:ext uri="{BB962C8B-B14F-4D97-AF65-F5344CB8AC3E}">
        <p14:creationId xmlns:p14="http://schemas.microsoft.com/office/powerpoint/2010/main" val="363563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5FC6A-354B-4DA5-94F6-CCC4DDE206E0}" type="datetimeFigureOut">
              <a:rPr lang="en-GB" smtClean="0"/>
              <a:t>08/10/2025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B162B-4CD5-4016-ADF7-04F7C04287AD}" type="slidenum">
              <a:rPr lang="en-GB" smtClean="0"/>
              <a:t>‹#›</a:t>
            </a:fld>
            <a:endParaRPr lang="en-GB"/>
          </a:p>
        </p:txBody>
      </p:sp>
    </p:spTree>
    <p:extLst>
      <p:ext uri="{BB962C8B-B14F-4D97-AF65-F5344CB8AC3E}">
        <p14:creationId xmlns:p14="http://schemas.microsoft.com/office/powerpoint/2010/main" val="1526400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3" descr="Logo, company name&#10;&#10;Description automatically generated"/>
          <p:cNvPicPr preferRelativeResize="0"/>
          <p:nvPr/>
        </p:nvPicPr>
        <p:blipFill rotWithShape="1">
          <a:blip r:embed="rId13">
            <a:alphaModFix/>
          </a:blip>
          <a:srcRect/>
          <a:stretch/>
        </p:blipFill>
        <p:spPr>
          <a:xfrm>
            <a:off x="0" y="0"/>
            <a:ext cx="12165496" cy="6849704"/>
          </a:xfrm>
          <a:prstGeom prst="rect">
            <a:avLst/>
          </a:prstGeom>
          <a:noFill/>
          <a:ln>
            <a:noFill/>
          </a:ln>
        </p:spPr>
      </p:pic>
    </p:spTree>
    <p:extLst>
      <p:ext uri="{BB962C8B-B14F-4D97-AF65-F5344CB8AC3E}">
        <p14:creationId xmlns:p14="http://schemas.microsoft.com/office/powerpoint/2010/main" val="42403091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education.ec.europa.eu/e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erasmus-plus.ec.europa.eu/projects" TargetMode="External"/><Relationship Id="rId4" Type="http://schemas.openxmlformats.org/officeDocument/2006/relationships/hyperlink" Target="https://epale.ec.europa.eu/e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erasmus-plus.ec.europa.eu/resources-and-tools/distance-calculato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academy.europa.eu/local/euacademy/pages/faq/category.php?id=8" TargetMode="External"/><Relationship Id="rId4" Type="http://schemas.openxmlformats.org/officeDocument/2006/relationships/hyperlink" Target="https://academy.europa.eu/local/euacademy/pages/course/community-overview.php?title=learn-a-new-langu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idep.org.cy/wp-content/uploads/Inclusion-Diversity-Strategy_CY01_2nd-Edition-1.pdf"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erasmus-plus.ec.europa.eu/document/erasmus-quality-standards-mobility-projects-vet-adults-school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erasmus-plus.ec.europa.eu/resources-and-tools/quality-standards-key-action-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erasmusplus.nl/en/impacttool-mobility"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erasmusplus.it/wp-content/uploads/2021/09/ErasmusPlus_2021_27-visual_guidelines.pdf"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school-education.ec.europa.eu/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epale.ec.europa.eu/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ebgate.ec.europa.eu/beneficiary-module/projec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mikris-klimaka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idep.org.cy/wp-content/uploads/AE-SE-VET-Europass-Learning-agreement-and-certificate-of-learning-outcomes.docx"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s://idep.org.cy/wp-content/uploads/AE-SE-VET-Europass-Group-learning-programme.doc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hyperlink" Target="https://idep.org.cy/erasmus/diacheirisi-egkekrimenon-schedion-2/schedia-kinitikotitas-mikris-klimakas/" TargetMode="Externa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hyperlink" Target="chrome-extension://efaidnbmnnnibpcajpcglclefindmkaj/https:/idep.org.cy/wp-content/uploads/Guidance-for-working-with-supporting-organisations-call-2023.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idep.org.cy/wp-content/uploads/Guidance-for-working-with-supporting-organisations-call-2023.pdf"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idep.org.cy/european-language-label"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idep.org.cy/wp-content/uploads/Annex-IV.docx" TargetMode="External"/><Relationship Id="rId13" Type="http://schemas.openxmlformats.org/officeDocument/2006/relationships/hyperlink" Target="https://idep.org.cy/wp-content/uploads/AE-SE-VET-Template-1a-Learning-agreement-complement-3.docx" TargetMode="External"/><Relationship Id="rId3" Type="http://schemas.openxmlformats.org/officeDocument/2006/relationships/image" Target="../media/image6.jpeg"/><Relationship Id="rId7" Type="http://schemas.openxmlformats.org/officeDocument/2006/relationships/hyperlink" Target="https://idep.org.cy/wp-content/uploads/KA121-Annex-III_VET.docx" TargetMode="External"/><Relationship Id="rId12" Type="http://schemas.openxmlformats.org/officeDocument/2006/relationships/hyperlink" Target="https://idep.org.cy/wp-content/uploads/AE-SE-VET-Europass-Learning-agreement-and-certificate-of-learning-outcomes.docx" TargetMode="External"/><Relationship Id="rId2" Type="http://schemas.openxmlformats.org/officeDocument/2006/relationships/notesSlide" Target="../notesSlides/notesSlide62.xml"/><Relationship Id="rId16" Type="http://schemas.openxmlformats.org/officeDocument/2006/relationships/hyperlink" Target="https://idep.org.cy/wp-content/uploads/AE-SE-VET-Template-3-Learning-programme-provided-by-an-invited-expert-3.docx" TargetMode="External"/><Relationship Id="rId1" Type="http://schemas.openxmlformats.org/officeDocument/2006/relationships/slideLayout" Target="../slideLayouts/slideLayout1.xml"/><Relationship Id="rId6" Type="http://schemas.openxmlformats.org/officeDocument/2006/relationships/hyperlink" Target="https://idep.org.cy/wp-content/uploads/KA121-Annex-III_ADU.docx" TargetMode="External"/><Relationship Id="rId11" Type="http://schemas.openxmlformats.org/officeDocument/2006/relationships/hyperlink" Target="https://idep.org.cy/wp-content/uploads/AE-SE-VET-Template-1-Learning-agreement-3.docx" TargetMode="External"/><Relationship Id="rId5" Type="http://schemas.openxmlformats.org/officeDocument/2006/relationships/hyperlink" Target="https://idep.org.cy/wp-content/uploads/KA121-Annex-III_SCH.docx" TargetMode="External"/><Relationship Id="rId15" Type="http://schemas.openxmlformats.org/officeDocument/2006/relationships/hyperlink" Target="https://idep.org.cy/wp-content/uploads/AE-SE-VET-Europass-Group-learning-programme.docx" TargetMode="External"/><Relationship Id="rId10" Type="http://schemas.openxmlformats.org/officeDocument/2006/relationships/hyperlink" Target="https://idep.org.cy/wp-content/uploads/SE-AE-VET-Grant-Agreement-with-participants-2024-final-for-publication-v2.docx" TargetMode="External"/><Relationship Id="rId4" Type="http://schemas.openxmlformats.org/officeDocument/2006/relationships/hyperlink" Target="https://idep.org.cy/wp-content/uploads/KA121-Annex-II.docx" TargetMode="External"/><Relationship Id="rId9" Type="http://schemas.openxmlformats.org/officeDocument/2006/relationships/hyperlink" Target="https://idep.org.cy/wp-content/uploads/KA121-Annex-V.docx" TargetMode="External"/><Relationship Id="rId14" Type="http://schemas.openxmlformats.org/officeDocument/2006/relationships/hyperlink" Target="https://idep.org.cy/wp-content/uploads/AE-SE-VET-Template-2-Learning-programme-for-group-activities-1-1.docx"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idep.org.cy/erasmus/" TargetMode="External"/><Relationship Id="rId13" Type="http://schemas.openxmlformats.org/officeDocument/2006/relationships/hyperlink" Target="https://school-education.ec.europa.eu/en" TargetMode="External"/><Relationship Id="rId18" Type="http://schemas.openxmlformats.org/officeDocument/2006/relationships/hyperlink" Target="https://webgate.ec.europa.eu/beneficiary-module/project/" TargetMode="External"/><Relationship Id="rId3" Type="http://schemas.openxmlformats.org/officeDocument/2006/relationships/image" Target="../media/image6.jpeg"/><Relationship Id="rId21" Type="http://schemas.openxmlformats.org/officeDocument/2006/relationships/hyperlink" Target="https://idep.org.cy/wp-content/uploads/Odigos-EU-LOGIN-EL.pdf" TargetMode="External"/><Relationship Id="rId7" Type="http://schemas.openxmlformats.org/officeDocument/2006/relationships/hyperlink" Target="https://erasmus-plus.ec.europa.eu/resources-and-tools/quality-standards-key-action-1" TargetMode="External"/><Relationship Id="rId12" Type="http://schemas.openxmlformats.org/officeDocument/2006/relationships/hyperlink" Target="https://epale.ec.europa.eu/el" TargetMode="External"/><Relationship Id="rId17" Type="http://schemas.openxmlformats.org/officeDocument/2006/relationships/hyperlink" Target="https://www.erasmusplus.nl/en/impacttool-mobility" TargetMode="External"/><Relationship Id="rId2" Type="http://schemas.openxmlformats.org/officeDocument/2006/relationships/notesSlide" Target="../notesSlides/notesSlide63.xml"/><Relationship Id="rId16" Type="http://schemas.openxmlformats.org/officeDocument/2006/relationships/hyperlink" Target="https://www.erasmusplus.it/wp-content/uploads/2021/09/ErasmusPlus_2021_27-visual_guidelines.pdf" TargetMode="External"/><Relationship Id="rId20" Type="http://schemas.openxmlformats.org/officeDocument/2006/relationships/hyperlink" Target="https://idep.org.cy/wp-content/uploads/Odigos-gia-OID.pdf" TargetMode="External"/><Relationship Id="rId1" Type="http://schemas.openxmlformats.org/officeDocument/2006/relationships/slideLayout" Target="../slideLayouts/slideLayout1.xml"/><Relationship Id="rId6" Type="http://schemas.openxmlformats.org/officeDocument/2006/relationships/hyperlink" Target="https://erasmus-plus.ec.europa.eu/document/erasmus-quality-standards-mobility-projects-vet-adults-schools" TargetMode="External"/><Relationship Id="rId11" Type="http://schemas.openxmlformats.org/officeDocument/2006/relationships/hyperlink" Target="https://idep.org.cy/wp-content/uploads/Guidance-for-working-with-supporting-organisations-call-2023.pdf" TargetMode="External"/><Relationship Id="rId5" Type="http://schemas.openxmlformats.org/officeDocument/2006/relationships/hyperlink" Target="https://idep.org.cy/erasmus/diacheirisi-egkekrimenon-schedion-2/" TargetMode="External"/><Relationship Id="rId15" Type="http://schemas.openxmlformats.org/officeDocument/2006/relationships/hyperlink" Target="https://academy.europa.eu/" TargetMode="External"/><Relationship Id="rId10" Type="http://schemas.openxmlformats.org/officeDocument/2006/relationships/hyperlink" Target="https://idep.org.cy/wp-content/uploads/Inclusion-Diversity-Strategy_CY01_2nd-Edition-1.pdf" TargetMode="External"/><Relationship Id="rId19" Type="http://schemas.openxmlformats.org/officeDocument/2006/relationships/hyperlink" Target="https://webgate.ec.europa.eu/erasmus-esc/index/organisations/register-my-organisation" TargetMode="External"/><Relationship Id="rId4" Type="http://schemas.openxmlformats.org/officeDocument/2006/relationships/hyperlink" Target="https://idep.org.cy/wp-content/uploads/2024-ErasmusProgramme-Guide_EN.pdf" TargetMode="External"/><Relationship Id="rId9" Type="http://schemas.openxmlformats.org/officeDocument/2006/relationships/hyperlink" Target="https://erasmus-plus.ec.europa.eu/resources-and-tools/distance-calculator" TargetMode="External"/><Relationship Id="rId14" Type="http://schemas.openxmlformats.org/officeDocument/2006/relationships/hyperlink" Target="https://erasmus-plus.ec.europa.eu/project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mailto:maraouzou@idep.org.cy"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hyperlink" Target="mailto:gshiaelou@idep.org.cy" TargetMode="External"/><Relationship Id="rId5" Type="http://schemas.openxmlformats.org/officeDocument/2006/relationships/image" Target="../media/image20.png"/><Relationship Id="rId4" Type="http://schemas.openxmlformats.org/officeDocument/2006/relationships/hyperlink" Target="mailto:mchristofidou@idep.org.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school-education.ec.europa.eu/en/professional-development/courses?f%5B0%5D=modality%3Aon_si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5520" y="6025244"/>
            <a:ext cx="817880" cy="700676"/>
          </a:xfrm>
          <a:prstGeom prst="rect">
            <a:avLst/>
          </a:prstGeom>
        </p:spPr>
      </p:pic>
      <p:sp>
        <p:nvSpPr>
          <p:cNvPr id="5" name="TextBox 4"/>
          <p:cNvSpPr txBox="1"/>
          <p:nvPr/>
        </p:nvSpPr>
        <p:spPr>
          <a:xfrm>
            <a:off x="517623" y="1052218"/>
            <a:ext cx="11455937" cy="5004447"/>
          </a:xfrm>
          <a:prstGeom prst="rect">
            <a:avLst/>
          </a:prstGeom>
          <a:noFill/>
        </p:spPr>
        <p:txBody>
          <a:bodyPr wrap="square" rtlCol="0">
            <a:spAutoFit/>
          </a:bodyPr>
          <a:lstStyle/>
          <a:p>
            <a:pPr marL="342900" lvl="1" indent="-342900" algn="ctr" defTabSz="1061355">
              <a:spcBef>
                <a:spcPct val="0"/>
              </a:spcBef>
              <a:spcAft>
                <a:spcPct val="15000"/>
              </a:spcAft>
              <a:buFont typeface="Wingdings" panose="05000000000000000000" pitchFamily="2" charset="2"/>
              <a:buChar char="§"/>
              <a:defRPr/>
            </a:pPr>
            <a:r>
              <a:rPr lang="el-GR" sz="2100" b="1" dirty="0">
                <a:solidFill>
                  <a:srgbClr val="93436B"/>
                </a:solidFill>
                <a:cs typeface="Calibri" pitchFamily="34" charset="0"/>
              </a:rPr>
              <a:t>Η ΠΑΡΟΥΣΙΑΣΗ ΠΟΥ ΘΑ ΑΚΟΛΟΥΘΗΣΕΙ ΘΑ ΜΑΓΝΗΤΟΣΚΟΠΕΙΤΑΙ</a:t>
            </a:r>
            <a:r>
              <a:rPr lang="el-GR" sz="2100" dirty="0">
                <a:solidFill>
                  <a:srgbClr val="93436B"/>
                </a:solidFill>
                <a:cs typeface="Calibri" pitchFamily="34" charset="0"/>
              </a:rPr>
              <a:t>.</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ΜΕΣΩ </a:t>
            </a:r>
            <a:r>
              <a:rPr lang="en-GB" sz="2100" dirty="0">
                <a:cs typeface="Calibri" pitchFamily="34" charset="0"/>
              </a:rPr>
              <a:t>CHAT</a:t>
            </a:r>
            <a:r>
              <a:rPr lang="el-GR" sz="2100" dirty="0">
                <a:cs typeface="Calibri" pitchFamily="34" charset="0"/>
              </a:rPr>
              <a:t>, ΚΑΤΑ ΤΗ ΔΙΑΡΚΕΙΑ ΤΗΣ ΠΑΡΟΥΣΙΑΣΗΣ,</a:t>
            </a:r>
            <a:r>
              <a:rPr lang="en-GB" sz="2100" dirty="0">
                <a:cs typeface="Calibri" pitchFamily="34" charset="0"/>
              </a:rPr>
              <a:t> </a:t>
            </a:r>
            <a:r>
              <a:rPr lang="el-GR" sz="2100" u="sng" dirty="0">
                <a:cs typeface="Calibri" pitchFamily="34" charset="0"/>
              </a:rPr>
              <a:t>ΔΕ ΘΑ ΦΑΙΝΟΝΤΑΙ</a:t>
            </a:r>
            <a:r>
              <a:rPr lang="el-GR" sz="2100" dirty="0">
                <a:cs typeface="Calibri" pitchFamily="34" charset="0"/>
              </a:rPr>
              <a:t> ΣΤΗ ΜΑΓΝΗΤΟΣΚΟΠΗΣΗ.</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ΟΙ ΕΡΩΤΗΣΕΙΣ ΠΟΥ ΘΑ ΥΠΟΒΑΛΛΟΝΤΑΙ ΠΡΟΦΟΡΙΚΑ, ΚΑΤΑ ΤΗ ΔΙΑΡΚΕΙΑ ΤΗΣ ΠΑΡΟΥΣΙΑΣΗΣ, </a:t>
            </a:r>
            <a:r>
              <a:rPr lang="el-GR" sz="2100" u="sng" dirty="0">
                <a:cs typeface="Calibri" pitchFamily="34" charset="0"/>
              </a:rPr>
              <a:t>ΘΑ ΦΑΙΝΟΝΤΑΙ</a:t>
            </a:r>
            <a:r>
              <a:rPr lang="el-GR" sz="2100" dirty="0">
                <a:cs typeface="Calibri" pitchFamily="34" charset="0"/>
              </a:rPr>
              <a:t>  ΣΤΗ ΜΑΓΝΗΤΟΣΚΟΠΗΣΗ. </a:t>
            </a:r>
          </a:p>
          <a:p>
            <a:pPr marL="342900" lvl="1" indent="-342900" algn="ctr" defTabSz="1061355">
              <a:spcBef>
                <a:spcPct val="0"/>
              </a:spcBef>
              <a:spcAft>
                <a:spcPct val="15000"/>
              </a:spcAft>
              <a:buFont typeface="Wingdings" panose="05000000000000000000" pitchFamily="2" charset="2"/>
              <a:buChar char="§"/>
              <a:defRPr/>
            </a:pPr>
            <a:endParaRPr lang="el-GR" sz="2100"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dirty="0">
                <a:cs typeface="Calibri" pitchFamily="34" charset="0"/>
              </a:rPr>
              <a:t>ΘΑ ΔΟΘΕΙ ΕΥΛΟΓΟΣ ΧΡΟΝΟΣ ΓΙΑ ΥΠΟΒΟΛΗ ΕΡΩΤΗΣΕΩΝ, ΑΦΟΥ ΟΛΟΚΛΗΡΩΘΕΙ Η ΠΑΡΟΥΣΙΑΣΗ. </a:t>
            </a:r>
            <a:r>
              <a:rPr lang="el-GR" sz="2100" b="1" dirty="0">
                <a:cs typeface="Calibri" pitchFamily="34" charset="0"/>
              </a:rPr>
              <a:t>Η ΕΝΟΤΗΤΑ ΕΡΩΤΗΣΕΩΝ-ΑΠΑΝΤΗΣΕΩΝ ΔΕ ΘΑ ΜΑΓΝΗΤΟΣΚΟΠΕΙΤΑΙ.  </a:t>
            </a:r>
          </a:p>
          <a:p>
            <a:pPr marL="342900" lvl="1" indent="-342900" algn="ctr" defTabSz="1061355">
              <a:spcBef>
                <a:spcPct val="0"/>
              </a:spcBef>
              <a:spcAft>
                <a:spcPct val="15000"/>
              </a:spcAft>
              <a:buFont typeface="Wingdings" panose="05000000000000000000" pitchFamily="2" charset="2"/>
              <a:buChar char="§"/>
              <a:defRPr/>
            </a:pPr>
            <a:endParaRPr lang="en-GB" sz="2100" b="1" dirty="0">
              <a:cs typeface="Calibri" pitchFamily="34" charset="0"/>
            </a:endParaRPr>
          </a:p>
          <a:p>
            <a:pPr marL="342900" lvl="1" indent="-342900" algn="ctr" defTabSz="1061355">
              <a:spcBef>
                <a:spcPct val="0"/>
              </a:spcBef>
              <a:spcAft>
                <a:spcPct val="15000"/>
              </a:spcAft>
              <a:buFont typeface="Wingdings" panose="05000000000000000000" pitchFamily="2" charset="2"/>
              <a:buChar char="§"/>
              <a:defRPr/>
            </a:pPr>
            <a:r>
              <a:rPr lang="el-GR" sz="2100" b="1" dirty="0">
                <a:cs typeface="Calibri" pitchFamily="34" charset="0"/>
              </a:rPr>
              <a:t>ΟΣΟΙ ΥΠΟΒΑΛΕΤΕ ΠΡΟΦΟΡΙΚΑ ΕΡΩΤΗΜΑΤΑ, ΚΑΤΑ ΤΗ ΔΙΑΡΚΕΙΑ ΤΗΣ ΠΑΡΟΥΣΙΑΣΗΣ ΚΑΙ ΟΧΙ ΜΕ ΤΟ ΠΕΡΑΣ ΤΗΣ, </a:t>
            </a:r>
            <a:r>
              <a:rPr lang="el-GR" sz="2100" b="1" dirty="0">
                <a:solidFill>
                  <a:srgbClr val="93436B"/>
                </a:solidFill>
                <a:cs typeface="Calibri" pitchFamily="34" charset="0"/>
              </a:rPr>
              <a:t>ΠΑΡΕΧΕΤΕ ΑΥΤΟΜΑΤΑ ΤΗ ΣΥΓΚΑΤΑΘΕΣΗ ΣΑΣ ΣΤΟ ΙΔΕΠ ΔΙΑ ΒΙΟΥ ΜΑΘΗΣΗΣ ΓΙΑ ΠΡΟΒΟΛΗ ΤΩΝ ΠΡΟΣΩΠΙΚΩΝ ΣΑΣ ΔΕΔΟΜΕΝΩΝ</a:t>
            </a:r>
            <a:r>
              <a:rPr lang="en-GB" sz="2100" b="1" dirty="0">
                <a:solidFill>
                  <a:srgbClr val="93436B"/>
                </a:solidFill>
                <a:cs typeface="Calibri" pitchFamily="34" charset="0"/>
              </a:rPr>
              <a:t> </a:t>
            </a:r>
            <a:r>
              <a:rPr lang="el-GR" sz="2100" b="1" dirty="0">
                <a:solidFill>
                  <a:srgbClr val="93436B"/>
                </a:solidFill>
                <a:cs typeface="Calibri" pitchFamily="34" charset="0"/>
              </a:rPr>
              <a:t>ΣΤΟ ΜΑΓΝΗΤΟΣΚΟΠΗΜΕΝΟ ΑΡΧΕΙΟ</a:t>
            </a:r>
            <a:endParaRPr lang="en-GB" sz="2100" b="1" dirty="0">
              <a:solidFill>
                <a:srgbClr val="93436B"/>
              </a:solidFill>
              <a:cs typeface="Calibri" pitchFamily="34" charset="0"/>
            </a:endParaRP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0801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71560"/>
            <a:ext cx="5363841" cy="492443"/>
          </a:xfrm>
          <a:prstGeom prst="rect">
            <a:avLst/>
          </a:prstGeom>
          <a:noFill/>
        </p:spPr>
        <p:txBody>
          <a:bodyPr wrap="none" rtlCol="0">
            <a:spAutoFit/>
          </a:bodyPr>
          <a:lstStyle/>
          <a:p>
            <a:r>
              <a:rPr lang="el-GR" sz="2600" b="1" dirty="0">
                <a:solidFill>
                  <a:schemeClr val="bg1"/>
                </a:solidFill>
              </a:rPr>
              <a:t>ΑΛΛΕΣ ΕΠΙΛΕΞΙΜΕΣ ΔΡΑΣΤΗΡΙΟΤΗΤΕΣ</a:t>
            </a:r>
            <a:endParaRPr lang="en-GB" sz="2600" b="1" dirty="0">
              <a:solidFill>
                <a:schemeClr val="bg1"/>
              </a:solidFill>
            </a:endParaRPr>
          </a:p>
        </p:txBody>
      </p:sp>
      <p:sp>
        <p:nvSpPr>
          <p:cNvPr id="3" name="TextBox 2"/>
          <p:cNvSpPr txBox="1"/>
          <p:nvPr/>
        </p:nvSpPr>
        <p:spPr>
          <a:xfrm>
            <a:off x="5833275" y="1493319"/>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ΟΜΑΔΙΚΗ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30 μέρες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3" name="TextBox 12"/>
          <p:cNvSpPr txBox="1"/>
          <p:nvPr/>
        </p:nvSpPr>
        <p:spPr>
          <a:xfrm>
            <a:off x="5833274" y="3240012"/>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ΒΡΑΧΥΧΡΟΝΙΑ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2 – 29 μέρες</a:t>
            </a:r>
          </a:p>
        </p:txBody>
      </p:sp>
      <p:sp>
        <p:nvSpPr>
          <p:cNvPr id="15" name="TextBox 14"/>
          <p:cNvSpPr txBox="1"/>
          <p:nvPr/>
        </p:nvSpPr>
        <p:spPr>
          <a:xfrm>
            <a:off x="5833274" y="4913855"/>
            <a:ext cx="5478197" cy="892552"/>
          </a:xfrm>
          <a:prstGeom prst="rect">
            <a:avLst/>
          </a:prstGeom>
          <a:noFill/>
        </p:spPr>
        <p:txBody>
          <a:bodyPr wrap="square" rtlCol="0">
            <a:spAutoFit/>
          </a:bodyPr>
          <a:lstStyle/>
          <a:p>
            <a:pPr lvl="0">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ΜΑΚΡΟΧΡΟΝΙΑ ΚΙΝΗΤΙΚΟΤΗΤΑ</a:t>
            </a:r>
          </a:p>
          <a:p>
            <a:pPr lvl="0">
              <a:defRPr/>
            </a:pPr>
            <a:r>
              <a:rPr lang="el-GR" sz="2400" dirty="0">
                <a:solidFill>
                  <a:schemeClr val="bg1"/>
                </a:solidFill>
                <a:latin typeface="Calibri" panose="020F0502020204030204" pitchFamily="34" charset="0"/>
                <a:ea typeface="Calibri" panose="020F0502020204030204" pitchFamily="34" charset="0"/>
                <a:cs typeface="Calibri" panose="020F0502020204030204" pitchFamily="34" charset="0"/>
              </a:rPr>
              <a:t>30 – 365 μέρες</a:t>
            </a:r>
          </a:p>
        </p:txBody>
      </p:sp>
      <p:sp>
        <p:nvSpPr>
          <p:cNvPr id="16" name="Rectangle 15"/>
          <p:cNvSpPr/>
          <p:nvPr/>
        </p:nvSpPr>
        <p:spPr>
          <a:xfrm>
            <a:off x="683880" y="828086"/>
            <a:ext cx="10766715" cy="1153142"/>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983086" y="864208"/>
            <a:ext cx="10328385" cy="984885"/>
          </a:xfrm>
          <a:prstGeom prst="rect">
            <a:avLst/>
          </a:prstGeom>
          <a:noFill/>
        </p:spPr>
        <p:txBody>
          <a:bodyPr wrap="square" rtlCol="0">
            <a:spAutoFit/>
          </a:bodyPr>
          <a:lstStyle/>
          <a:p>
            <a:pPr lvl="0" algn="ctr">
              <a:lnSpc>
                <a:spcPct val="150000"/>
              </a:lnSpc>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 ΚΙΝΗΤΙΚΟΤΗΤΕΣ</a:t>
            </a:r>
          </a:p>
          <a:p>
            <a:pPr lvl="0" algn="ctr">
              <a:defRPr/>
            </a:pP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Ο εγκεκριμένος οργανισμός λειτουργεί</a:t>
            </a:r>
            <a:r>
              <a:rPr lang="en-US"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ως </a:t>
            </a:r>
            <a:r>
              <a:rPr lang="el-GR" sz="2200" b="1" dirty="0">
                <a:solidFill>
                  <a:schemeClr val="bg1"/>
                </a:solidFill>
                <a:latin typeface="Calibri" panose="020F0502020204030204" pitchFamily="34" charset="0"/>
                <a:ea typeface="Calibri" panose="020F0502020204030204" pitchFamily="34" charset="0"/>
                <a:cs typeface="Calibri" panose="020F0502020204030204" pitchFamily="34" charset="0"/>
              </a:rPr>
              <a:t>ΟΡΓΑΝΙΣΜΟΣ ΥΠΟΔΟΧΗΣ.</a:t>
            </a:r>
            <a:r>
              <a:rPr lang="el-GR" sz="2200" dirty="0">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18" name="Rectangle 17"/>
          <p:cNvSpPr/>
          <p:nvPr/>
        </p:nvSpPr>
        <p:spPr>
          <a:xfrm>
            <a:off x="683880" y="1981228"/>
            <a:ext cx="10766715" cy="4501950"/>
          </a:xfrm>
          <a:prstGeom prst="rect">
            <a:avLst/>
          </a:prstGeom>
          <a:solidFill>
            <a:schemeClr val="accent6">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rgbClr val="9D72B5"/>
                </a:solidFill>
              </a:rPr>
              <a:t>1. ΠΡΟΣΚΕΚΛΗΜΕΝΟΙ ΕΜΠΕΙΡΟΓΝΩΜΟΝΕΣ</a:t>
            </a:r>
            <a:endParaRPr lang="en-US" sz="2400" b="1" dirty="0">
              <a:solidFill>
                <a:srgbClr val="9D72B5"/>
              </a:solidFill>
            </a:endParaRPr>
          </a:p>
          <a:p>
            <a:pPr algn="ctr"/>
            <a:r>
              <a:rPr lang="en-GB" i="1" dirty="0">
                <a:solidFill>
                  <a:srgbClr val="0070C0"/>
                </a:solidFill>
              </a:rPr>
              <a:t>(</a:t>
            </a:r>
            <a:r>
              <a:rPr lang="el-GR" i="1" dirty="0">
                <a:solidFill>
                  <a:srgbClr val="0070C0"/>
                </a:solidFill>
              </a:rPr>
              <a:t>Εκπαιδευτές, Εκπαιδευτικοί, Εμπειρογνώμονες σε θέματα χάραξης πολιτικής ή άλλοι εξειδικευμένοι επαγγελματίες από το εξωτερικό για βελτίωση της εκπαίδευσης στον Οργανισμό Υποδοχής)</a:t>
            </a:r>
          </a:p>
          <a:p>
            <a:pPr algn="ctr"/>
            <a:r>
              <a:rPr lang="el-GR" sz="2200" dirty="0">
                <a:solidFill>
                  <a:srgbClr val="0070C0"/>
                </a:solidFill>
              </a:rPr>
              <a:t>2 – 60 μέρες</a:t>
            </a:r>
            <a:endParaRPr lang="en-US" sz="2200" dirty="0">
              <a:solidFill>
                <a:srgbClr val="0070C0"/>
              </a:solidFill>
            </a:endParaRPr>
          </a:p>
          <a:p>
            <a:pPr algn="ctr"/>
            <a:endParaRPr lang="el-GR" sz="2200" dirty="0">
              <a:solidFill>
                <a:srgbClr val="1EA7AE"/>
              </a:solidFill>
            </a:endParaRPr>
          </a:p>
          <a:p>
            <a:pPr algn="ctr"/>
            <a:endParaRPr lang="el-GR" sz="2200" dirty="0">
              <a:solidFill>
                <a:srgbClr val="1EA7AE"/>
              </a:solidFill>
            </a:endParaRPr>
          </a:p>
          <a:p>
            <a:pPr algn="ctr"/>
            <a:r>
              <a:rPr lang="el-GR" sz="2400" b="1" dirty="0">
                <a:solidFill>
                  <a:srgbClr val="168586"/>
                </a:solidFill>
              </a:rPr>
              <a:t>2. ΥΠΟΔΟΧΗ ΕΚΠΑΙΔΕΥΤΙΚΩΝ ΚΑΙ ΕΚΠΑΙΔΕΥΤΩΝ</a:t>
            </a:r>
          </a:p>
          <a:p>
            <a:pPr algn="ctr"/>
            <a:r>
              <a:rPr lang="el-GR" i="1" dirty="0">
                <a:solidFill>
                  <a:srgbClr val="168586"/>
                </a:solidFill>
              </a:rPr>
              <a:t>(Τα άτομα που μπορούν να επωφεληθούν είναι φοιτητές ή πρόσφατοι απόφοιτοι πανεπιστημίων που προορίζονται να γίνουν εκπαιδευτές ή εκπαιδευτικοί)</a:t>
            </a:r>
            <a:r>
              <a:rPr lang="en-US" i="1" dirty="0">
                <a:solidFill>
                  <a:srgbClr val="168586"/>
                </a:solidFill>
              </a:rPr>
              <a:t> </a:t>
            </a:r>
            <a:endParaRPr lang="el-GR" i="1" dirty="0">
              <a:solidFill>
                <a:srgbClr val="168586"/>
              </a:solidFill>
            </a:endParaRPr>
          </a:p>
          <a:p>
            <a:pPr algn="ctr"/>
            <a:r>
              <a:rPr lang="el-GR" sz="2200" dirty="0">
                <a:solidFill>
                  <a:srgbClr val="168586"/>
                </a:solidFill>
              </a:rPr>
              <a:t>10 – 365 μέρες*</a:t>
            </a:r>
          </a:p>
          <a:p>
            <a:pPr algn="ctr"/>
            <a:endParaRPr lang="el-GR" sz="2200" dirty="0">
              <a:solidFill>
                <a:srgbClr val="1EA7AE"/>
              </a:solidFill>
            </a:endParaRPr>
          </a:p>
          <a:p>
            <a:pPr algn="ctr"/>
            <a:r>
              <a:rPr lang="el-GR" b="1" dirty="0">
                <a:solidFill>
                  <a:srgbClr val="9D72B5"/>
                </a:solidFill>
              </a:rPr>
              <a:t>* Προβλέπονται οργανωτικά έξοδα για τον δικαιούχο οργανισμό. </a:t>
            </a:r>
          </a:p>
          <a:p>
            <a:pPr algn="ctr"/>
            <a:r>
              <a:rPr lang="el-GR" b="1" dirty="0">
                <a:solidFill>
                  <a:srgbClr val="9D72B5"/>
                </a:solidFill>
              </a:rPr>
              <a:t>Διαμονή και διατροφή καλύπτονται από τον οργανισμό αποστολής</a:t>
            </a:r>
            <a:r>
              <a:rPr lang="el-GR" dirty="0">
                <a:solidFill>
                  <a:srgbClr val="9D72B5"/>
                </a:solidFill>
              </a:rPr>
              <a:t>. </a:t>
            </a:r>
          </a:p>
          <a:p>
            <a:pPr algn="ctr"/>
            <a:endParaRPr lang="el-GR" sz="2200" dirty="0">
              <a:solidFill>
                <a:srgbClr val="1EA7AE"/>
              </a:solidFill>
            </a:endParaRPr>
          </a:p>
        </p:txBody>
      </p:sp>
    </p:spTree>
    <p:extLst>
      <p:ext uri="{BB962C8B-B14F-4D97-AF65-F5344CB8AC3E}">
        <p14:creationId xmlns:p14="http://schemas.microsoft.com/office/powerpoint/2010/main" val="324765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
          <p:cNvSpPr/>
          <p:nvPr/>
        </p:nvSpPr>
        <p:spPr>
          <a:xfrm>
            <a:off x="484759" y="830464"/>
            <a:ext cx="11334708" cy="4891042"/>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000000"/>
              </a:buClr>
              <a:buSzPts val="2000"/>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Χώρες που μπορούν να </a:t>
            </a:r>
            <a:r>
              <a:rPr kumimoji="0" lang="el-GR" sz="2000" b="1" i="0" u="sng" strike="noStrike" kern="0" cap="none" spc="0" normalizeH="0" baseline="0" noProof="0" dirty="0">
                <a:ln>
                  <a:noFill/>
                </a:ln>
                <a:solidFill>
                  <a:srgbClr val="000000"/>
                </a:solidFill>
                <a:effectLst/>
                <a:uLnTx/>
                <a:uFillTx/>
                <a:latin typeface="Calibri"/>
                <a:ea typeface="Calibri"/>
                <a:cs typeface="Calibri"/>
                <a:sym typeface="Calibri"/>
              </a:rPr>
              <a:t>συμμετέχουν στα σχέδια </a:t>
            </a: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ΚΑ122:</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95"/>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27 Χώρες – Κράτη Μέλη της Ευρωπαϊκής Ένωσης</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812800" marR="0" lvl="1" indent="-342900" algn="l" defTabSz="914400" rtl="0" eaLnBrk="1" fontAlgn="auto" latinLnBrk="0" hangingPunct="1">
              <a:lnSpc>
                <a:spcPct val="100000"/>
              </a:lnSpc>
              <a:spcBef>
                <a:spcPts val="1750"/>
              </a:spcBef>
              <a:spcAft>
                <a:spcPts val="0"/>
              </a:spcAft>
              <a:buClr>
                <a:srgbClr val="000000"/>
              </a:buClr>
              <a:buSzPts val="2000"/>
              <a:buFont typeface="Noto Sans Symbols"/>
              <a:buChar char="▪"/>
              <a:tabLst/>
              <a:defRPr/>
            </a:pPr>
            <a:r>
              <a:rPr kumimoji="0" lang="el-GR" sz="2000" b="1" i="0" u="none" strike="noStrike" kern="0" cap="none" spc="0" normalizeH="0" baseline="0" noProof="0" dirty="0">
                <a:ln>
                  <a:noFill/>
                </a:ln>
                <a:solidFill>
                  <a:srgbClr val="000000"/>
                </a:solidFill>
                <a:effectLst/>
                <a:uLnTx/>
                <a:uFillTx/>
                <a:latin typeface="Calibri"/>
                <a:ea typeface="Calibri"/>
                <a:cs typeface="Calibri"/>
                <a:sym typeface="Calibri"/>
              </a:rPr>
              <a:t>Τρίτες Χώρες, συνδεδεμένες με το Πρόγραμμα: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Ισλανδία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err="1">
                <a:ln>
                  <a:noFill/>
                </a:ln>
                <a:solidFill>
                  <a:srgbClr val="000000"/>
                </a:solidFill>
                <a:effectLst/>
                <a:uLnTx/>
                <a:uFillTx/>
                <a:latin typeface="Calibri"/>
                <a:ea typeface="Calibri"/>
                <a:cs typeface="Calibri"/>
                <a:sym typeface="Calibri"/>
              </a:rPr>
              <a:t>Λίχτενστάιν</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Νορβηγία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Τουρκία</a:t>
            </a: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756285" marR="0" lvl="1" indent="-287019" algn="l" defTabSz="914400" rtl="0" eaLnBrk="1" fontAlgn="auto" latinLnBrk="0" hangingPunct="1">
              <a:lnSpc>
                <a:spcPct val="100000"/>
              </a:lnSpc>
              <a:spcBef>
                <a:spcPts val="0"/>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Βόρεια Μακεδονία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756285" marR="0" lvl="1" indent="-287019" algn="l" defTabSz="914400" rtl="0" eaLnBrk="1" fontAlgn="auto" latinLnBrk="0" hangingPunct="1">
              <a:lnSpc>
                <a:spcPct val="100000"/>
              </a:lnSpc>
              <a:spcBef>
                <a:spcPts val="5"/>
              </a:spcBef>
              <a:spcAft>
                <a:spcPts val="0"/>
              </a:spcAft>
              <a:buClr>
                <a:srgbClr val="000000"/>
              </a:buClr>
              <a:buSzPts val="2000"/>
              <a:buFont typeface="Noto Sans Symbols"/>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Σερβία</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l-GR" sz="1600" kern="0" dirty="0">
              <a:solidFill>
                <a:srgbClr val="000000"/>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Πλατφόρμες εξεύρεσης οργανισμών υποδοχής: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European School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Education</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Platform</a:t>
            </a: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EPALE</a:t>
            </a: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 και </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Erasmus+ Project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Results</a:t>
            </a:r>
            <a:r>
              <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kumimoji="0" lang="el-GR" sz="16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Platform</a:t>
            </a:r>
            <a:endParaRPr kumimoji="0" lang="el-GR" sz="1600" b="0" i="0" u="sng"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highlight>
                <a:srgbClr val="00FF00"/>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65" name="Google Shape;365;p8"/>
          <p:cNvPicPr preferRelativeResize="0"/>
          <p:nvPr/>
        </p:nvPicPr>
        <p:blipFill rotWithShape="1">
          <a:blip r:embed="rId6">
            <a:alphaModFix/>
          </a:blip>
          <a:srcRect l="8000" t="26889" r="7778" b="27443"/>
          <a:stretch/>
        </p:blipFill>
        <p:spPr>
          <a:xfrm>
            <a:off x="7198588" y="2686885"/>
            <a:ext cx="4106007" cy="1484230"/>
          </a:xfrm>
          <a:prstGeom prst="rect">
            <a:avLst/>
          </a:prstGeom>
          <a:noFill/>
          <a:ln>
            <a:noFill/>
          </a:ln>
        </p:spPr>
      </p:pic>
      <p:sp>
        <p:nvSpPr>
          <p:cNvPr id="366" name="Google Shape;366;p8"/>
          <p:cNvSpPr txBox="1"/>
          <p:nvPr/>
        </p:nvSpPr>
        <p:spPr>
          <a:xfrm>
            <a:off x="302768" y="70485"/>
            <a:ext cx="10166449" cy="452120"/>
          </a:xfrm>
          <a:prstGeom prst="rect">
            <a:avLst/>
          </a:prstGeom>
          <a:noFill/>
          <a:ln>
            <a:noFill/>
          </a:ln>
        </p:spPr>
        <p:txBody>
          <a:bodyPr spcFirstLastPara="1" wrap="square" lIns="0" tIns="12050" rIns="0" bIns="0" anchor="b" anchorCtr="0">
            <a:spAutoFit/>
          </a:bodyPr>
          <a:lstStyle/>
          <a:p>
            <a:pPr marL="12700" marR="0" lvl="0" indent="0" algn="l" defTabSz="914400" rtl="0" eaLnBrk="1" fontAlgn="auto" latinLnBrk="0" hangingPunct="1">
              <a:lnSpc>
                <a:spcPct val="100000"/>
              </a:lnSpc>
              <a:spcBef>
                <a:spcPts val="0"/>
              </a:spcBef>
              <a:spcAft>
                <a:spcPts val="0"/>
              </a:spcAft>
              <a:buClr>
                <a:srgbClr val="FFFFFF"/>
              </a:buClr>
              <a:buSzPts val="2800"/>
              <a:buFont typeface="Calibri"/>
              <a:buNone/>
              <a:tabLst/>
              <a:defRPr/>
            </a:pPr>
            <a:r>
              <a:rPr kumimoji="0" lang="el-GR" sz="2800" b="1" i="0" u="none" strike="noStrike" kern="0" cap="none" spc="0" normalizeH="0" baseline="0" noProof="0" dirty="0">
                <a:ln>
                  <a:noFill/>
                </a:ln>
                <a:solidFill>
                  <a:srgbClr val="FFFFFF"/>
                </a:solidFill>
                <a:effectLst/>
                <a:uLnTx/>
                <a:uFillTx/>
                <a:latin typeface="Calibri"/>
                <a:ea typeface="Calibri"/>
                <a:cs typeface="Calibri"/>
                <a:sym typeface="Calibri"/>
              </a:rPr>
              <a:t>1.3. ΧΩΡΕΣ ΠΟΥ ΜΠΟΡΟΥΝ ΝΑ ΣΥΜΜΕΤΕΧΟΥΝ ΣΤΑ ΣΧΕΔΙΑ ΚΑ122</a:t>
            </a:r>
            <a:endParaRPr kumimoji="0" sz="2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2. ΧΡΗΜΑΤΟΔΟΤΗΣΗ</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403836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34234" y="53970"/>
            <a:ext cx="3198568" cy="492443"/>
          </a:xfrm>
          <a:prstGeom prst="rect">
            <a:avLst/>
          </a:prstGeom>
          <a:noFill/>
        </p:spPr>
        <p:txBody>
          <a:bodyPr wrap="none" rtlCol="0">
            <a:spAutoFit/>
          </a:bodyPr>
          <a:lstStyle/>
          <a:p>
            <a:r>
              <a:rPr lang="el-GR" sz="2600" b="1" dirty="0">
                <a:solidFill>
                  <a:schemeClr val="bg1"/>
                </a:solidFill>
              </a:rPr>
              <a:t>ΧΡΗΜΑΤΟΔΟΤΗΣΗ (1)</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8" name="Rounded Rectangle 4"/>
          <p:cNvSpPr txBox="1"/>
          <p:nvPr/>
        </p:nvSpPr>
        <p:spPr>
          <a:xfrm>
            <a:off x="433869" y="4287419"/>
            <a:ext cx="5571051"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spcBef>
                <a:spcPct val="0"/>
              </a:spcBef>
            </a:pPr>
            <a:r>
              <a:rPr lang="el-GR" sz="2600" b="1" kern="1200" dirty="0">
                <a:solidFill>
                  <a:srgbClr val="3C9A92"/>
                </a:solidFill>
              </a:rPr>
              <a:t>Βάσει </a:t>
            </a:r>
            <a:r>
              <a:rPr lang="el-GR" sz="2600" b="1" kern="1200" dirty="0" err="1">
                <a:solidFill>
                  <a:srgbClr val="3C9A92"/>
                </a:solidFill>
              </a:rPr>
              <a:t>μοναδιαίου</a:t>
            </a:r>
            <a:r>
              <a:rPr lang="el-GR" sz="2600" b="1" kern="1200" dirty="0">
                <a:solidFill>
                  <a:srgbClr val="3C9A92"/>
                </a:solidFill>
              </a:rPr>
              <a:t> κόστους</a:t>
            </a:r>
            <a:r>
              <a:rPr lang="en-US" sz="2600" b="1" kern="1200" dirty="0">
                <a:solidFill>
                  <a:srgbClr val="3C9A92"/>
                </a:solidFill>
              </a:rPr>
              <a:t> </a:t>
            </a:r>
          </a:p>
          <a:p>
            <a:pPr lvl="0" algn="ctr" defTabSz="977900">
              <a:spcBef>
                <a:spcPct val="0"/>
              </a:spcBef>
            </a:pPr>
            <a:r>
              <a:rPr lang="el-GR" sz="2600" b="1" dirty="0">
                <a:solidFill>
                  <a:srgbClr val="3C9A92"/>
                </a:solidFill>
              </a:rPr>
              <a:t>(</a:t>
            </a:r>
            <a:r>
              <a:rPr lang="en-US" sz="2600" b="1" dirty="0">
                <a:solidFill>
                  <a:srgbClr val="3C9A92"/>
                </a:solidFill>
              </a:rPr>
              <a:t>unit costs)</a:t>
            </a:r>
            <a:endParaRPr lang="en-US" sz="2600" b="1" kern="1200" dirty="0">
              <a:solidFill>
                <a:srgbClr val="3C9A92"/>
              </a:solidFill>
            </a:endParaRPr>
          </a:p>
        </p:txBody>
      </p:sp>
      <p:sp>
        <p:nvSpPr>
          <p:cNvPr id="18" name="Rounded Rectangle 4"/>
          <p:cNvSpPr txBox="1"/>
          <p:nvPr/>
        </p:nvSpPr>
        <p:spPr>
          <a:xfrm>
            <a:off x="6444760" y="4278807"/>
            <a:ext cx="5706559" cy="867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pPr>
            <a:r>
              <a:rPr lang="el-GR" sz="2600" b="1" kern="1200" dirty="0">
                <a:solidFill>
                  <a:srgbClr val="32A9CE"/>
                </a:solidFill>
              </a:rPr>
              <a:t>Βάσει </a:t>
            </a:r>
            <a:r>
              <a:rPr lang="el-GR" sz="2600" b="1" dirty="0">
                <a:solidFill>
                  <a:srgbClr val="32A9CE"/>
                </a:solidFill>
              </a:rPr>
              <a:t>πραγματικών</a:t>
            </a:r>
            <a:r>
              <a:rPr lang="el-GR" sz="2600" b="1" kern="1200" dirty="0">
                <a:solidFill>
                  <a:srgbClr val="32A9CE"/>
                </a:solidFill>
              </a:rPr>
              <a:t> εξόδων</a:t>
            </a:r>
            <a:r>
              <a:rPr lang="en-US" sz="2600" b="1" kern="1200" dirty="0">
                <a:solidFill>
                  <a:srgbClr val="32A9CE"/>
                </a:solidFill>
              </a:rPr>
              <a:t> </a:t>
            </a:r>
          </a:p>
          <a:p>
            <a:pPr lvl="0" algn="ctr" defTabSz="977900">
              <a:lnSpc>
                <a:spcPct val="90000"/>
              </a:lnSpc>
              <a:spcBef>
                <a:spcPct val="0"/>
              </a:spcBef>
            </a:pPr>
            <a:r>
              <a:rPr lang="en-US" sz="2600" b="1" dirty="0">
                <a:solidFill>
                  <a:srgbClr val="32A9CE"/>
                </a:solidFill>
              </a:rPr>
              <a:t>(real costs)</a:t>
            </a:r>
            <a:endParaRPr lang="en-US" sz="2600" b="1" kern="1200" dirty="0">
              <a:solidFill>
                <a:srgbClr val="32A9CE"/>
              </a:solidFill>
            </a:endParaRPr>
          </a:p>
        </p:txBody>
      </p:sp>
      <p:sp>
        <p:nvSpPr>
          <p:cNvPr id="4" name="TextBox 3"/>
          <p:cNvSpPr txBox="1"/>
          <p:nvPr/>
        </p:nvSpPr>
        <p:spPr>
          <a:xfrm>
            <a:off x="4571126" y="923132"/>
            <a:ext cx="8393034" cy="2015936"/>
          </a:xfrm>
          <a:prstGeom prst="rect">
            <a:avLst/>
          </a:prstGeom>
          <a:noFill/>
        </p:spPr>
        <p:txBody>
          <a:bodyPr wrap="square" rtlCol="0">
            <a:spAutoFit/>
          </a:bodyPr>
          <a:lstStyle/>
          <a:p>
            <a:pPr algn="ctr">
              <a:spcAft>
                <a:spcPts val="1000"/>
              </a:spcAft>
            </a:pPr>
            <a:r>
              <a:rPr lang="el-GR" sz="2600" b="1" dirty="0"/>
              <a:t>ΑΡΧΗ ΣΥΓΧΡΗΜΑΤΟΔΟΤΗΣΗΣ</a:t>
            </a:r>
          </a:p>
          <a:p>
            <a:pPr algn="ctr">
              <a:spcAft>
                <a:spcPts val="1000"/>
              </a:spcAft>
            </a:pPr>
            <a:r>
              <a:rPr lang="el-GR" sz="2500" dirty="0"/>
              <a:t>Το ποσό της χρηματοδότησης </a:t>
            </a:r>
            <a:r>
              <a:rPr lang="el-GR" sz="2500" b="1" dirty="0"/>
              <a:t>ενδέχεται </a:t>
            </a:r>
            <a:endParaRPr lang="en-US" sz="2500" b="1" dirty="0"/>
          </a:p>
          <a:p>
            <a:pPr algn="ctr">
              <a:spcAft>
                <a:spcPts val="1000"/>
              </a:spcAft>
            </a:pPr>
            <a:r>
              <a:rPr lang="el-GR" sz="2500" b="1" dirty="0"/>
              <a:t>να μην καλύπτει το 100% </a:t>
            </a:r>
            <a:endParaRPr lang="en-US" sz="2500" b="1" dirty="0"/>
          </a:p>
          <a:p>
            <a:pPr algn="ctr">
              <a:spcAft>
                <a:spcPts val="1000"/>
              </a:spcAft>
            </a:pPr>
            <a:r>
              <a:rPr lang="el-GR" sz="2500" b="1" dirty="0"/>
              <a:t>των πραγματικών εξόδων του σχεδίου</a:t>
            </a:r>
            <a:r>
              <a:rPr lang="el-GR" sz="2500" dirty="0"/>
              <a:t>. </a:t>
            </a:r>
            <a:endParaRPr lang="en-GB" sz="2500" dirty="0"/>
          </a:p>
        </p:txBody>
      </p:sp>
      <p:sp>
        <p:nvSpPr>
          <p:cNvPr id="9" name="TextBox 8"/>
          <p:cNvSpPr txBox="1"/>
          <p:nvPr/>
        </p:nvSpPr>
        <p:spPr>
          <a:xfrm>
            <a:off x="4314917" y="3713493"/>
            <a:ext cx="4645766" cy="492443"/>
          </a:xfrm>
          <a:prstGeom prst="rect">
            <a:avLst/>
          </a:prstGeom>
          <a:noFill/>
        </p:spPr>
        <p:txBody>
          <a:bodyPr wrap="square" rtlCol="0">
            <a:spAutoFit/>
          </a:bodyPr>
          <a:lstStyle/>
          <a:p>
            <a:r>
              <a:rPr lang="el-GR" sz="2600" b="1" dirty="0"/>
              <a:t>ΚΑΤΗΓΟΡΙΕΣ ΚΟΝΔΥΛΙΩΝ</a:t>
            </a:r>
            <a:endParaRPr lang="en-GB" sz="2600" b="1" dirty="0"/>
          </a:p>
        </p:txBody>
      </p:sp>
      <p:sp>
        <p:nvSpPr>
          <p:cNvPr id="11" name="TextBox 10"/>
          <p:cNvSpPr txBox="1"/>
          <p:nvPr/>
        </p:nvSpPr>
        <p:spPr>
          <a:xfrm>
            <a:off x="6004920" y="5313634"/>
            <a:ext cx="6355168" cy="830997"/>
          </a:xfrm>
          <a:prstGeom prst="rect">
            <a:avLst/>
          </a:prstGeom>
          <a:noFill/>
        </p:spPr>
        <p:txBody>
          <a:bodyPr wrap="square" rtlCol="0">
            <a:spAutoFit/>
          </a:bodyPr>
          <a:lstStyle/>
          <a:p>
            <a:pPr algn="ctr"/>
            <a:r>
              <a:rPr lang="el-GR" sz="2400" b="1" dirty="0"/>
              <a:t>Ποσοστό</a:t>
            </a:r>
            <a:r>
              <a:rPr lang="el-GR" sz="2400" dirty="0"/>
              <a:t> επί των </a:t>
            </a:r>
            <a:endParaRPr lang="en-US" sz="2400" dirty="0"/>
          </a:p>
          <a:p>
            <a:pPr algn="ctr"/>
            <a:r>
              <a:rPr lang="el-GR" sz="2400" dirty="0"/>
              <a:t>πραγματικών εξόδων</a:t>
            </a:r>
            <a:endParaRPr lang="en-GB" sz="2400" dirty="0"/>
          </a:p>
        </p:txBody>
      </p:sp>
      <p:sp>
        <p:nvSpPr>
          <p:cNvPr id="24" name="TextBox 23"/>
          <p:cNvSpPr txBox="1"/>
          <p:nvPr/>
        </p:nvSpPr>
        <p:spPr>
          <a:xfrm>
            <a:off x="790032" y="5309789"/>
            <a:ext cx="4827208" cy="1200329"/>
          </a:xfrm>
          <a:prstGeom prst="rect">
            <a:avLst/>
          </a:prstGeom>
          <a:noFill/>
        </p:spPr>
        <p:txBody>
          <a:bodyPr wrap="square" rtlCol="0">
            <a:spAutoFit/>
          </a:bodyPr>
          <a:lstStyle/>
          <a:p>
            <a:pPr algn="ctr"/>
            <a:r>
              <a:rPr lang="el-GR" sz="2400" b="1" dirty="0"/>
              <a:t>Προκαθορισμένο</a:t>
            </a:r>
            <a:r>
              <a:rPr lang="el-GR" sz="2400" dirty="0"/>
              <a:t> </a:t>
            </a:r>
            <a:r>
              <a:rPr lang="el-GR" sz="2400" b="1" dirty="0"/>
              <a:t>ποσό</a:t>
            </a:r>
            <a:r>
              <a:rPr lang="el-GR" sz="2400" dirty="0"/>
              <a:t> ανάλογα με τη δραστηριότητα, τον συμμετέχοντα και άλλους παράγοντες </a:t>
            </a:r>
            <a:endParaRPr lang="en-GB" sz="2400" dirty="0"/>
          </a:p>
        </p:txBody>
      </p:sp>
      <p:pic>
        <p:nvPicPr>
          <p:cNvPr id="3" name="Picture 2"/>
          <p:cNvPicPr>
            <a:picLocks noChangeAspect="1"/>
          </p:cNvPicPr>
          <p:nvPr/>
        </p:nvPicPr>
        <p:blipFill rotWithShape="1">
          <a:blip r:embed="rId4">
            <a:clrChange>
              <a:clrFrom>
                <a:srgbClr val="F8F9FB"/>
              </a:clrFrom>
              <a:clrTo>
                <a:srgbClr val="F8F9FB">
                  <a:alpha val="0"/>
                </a:srgbClr>
              </a:clrTo>
            </a:clrChange>
            <a:extLst>
              <a:ext uri="{28A0092B-C50C-407E-A947-70E740481C1C}">
                <a14:useLocalDpi xmlns:a14="http://schemas.microsoft.com/office/drawing/2010/main" val="0"/>
              </a:ext>
            </a:extLst>
          </a:blip>
          <a:srcRect l="14750" t="11542" r="15417" b="11991"/>
          <a:stretch/>
        </p:blipFill>
        <p:spPr>
          <a:xfrm>
            <a:off x="550525" y="1112207"/>
            <a:ext cx="4905428" cy="1745378"/>
          </a:xfrm>
          <a:prstGeom prst="rect">
            <a:avLst/>
          </a:prstGeom>
        </p:spPr>
      </p:pic>
    </p:spTree>
    <p:extLst>
      <p:ext uri="{BB962C8B-B14F-4D97-AF65-F5344CB8AC3E}">
        <p14:creationId xmlns:p14="http://schemas.microsoft.com/office/powerpoint/2010/main" val="348347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893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5" name="Group 4"/>
          <p:cNvGrpSpPr/>
          <p:nvPr/>
        </p:nvGrpSpPr>
        <p:grpSpPr>
          <a:xfrm>
            <a:off x="444393" y="932523"/>
            <a:ext cx="5860572" cy="693155"/>
            <a:chOff x="215992" y="0"/>
            <a:chExt cx="8773918" cy="786240"/>
          </a:xfrm>
        </p:grpSpPr>
        <p:sp>
          <p:nvSpPr>
            <p:cNvPr id="7" name="Rounded Rectangle 6"/>
            <p:cNvSpPr/>
            <p:nvPr/>
          </p:nvSpPr>
          <p:spPr>
            <a:xfrm>
              <a:off x="215992" y="0"/>
              <a:ext cx="7993924" cy="786240"/>
            </a:xfrm>
            <a:prstGeom prst="roundRect">
              <a:avLst/>
            </a:prstGeom>
            <a:solidFill>
              <a:srgbClr val="1AA7A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
            <p:cNvSpPr txBox="1"/>
            <p:nvPr/>
          </p:nvSpPr>
          <p:spPr>
            <a:xfrm>
              <a:off x="1072749"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μοναδιαίου κόστους</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Rectangle 2"/>
          <p:cNvSpPr/>
          <p:nvPr/>
        </p:nvSpPr>
        <p:spPr>
          <a:xfrm>
            <a:off x="444393" y="1625676"/>
            <a:ext cx="5339571" cy="4154984"/>
          </a:xfrm>
          <a:prstGeom prst="rect">
            <a:avLst/>
          </a:prstGeom>
          <a:solidFill>
            <a:srgbClr val="1CA7A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Οργανωτικά έξοδα </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Ταξιδιωτικά έξοδα</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ατομικής στήριξης (διαβίωσης)</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Γλωσσική στήριξη</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Δίδακτρα σεμιναρίων</a:t>
            </a:r>
          </a:p>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Προπαρασκευαστικές επισκέψεις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Στήριξη</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οργανισμού για συμμετέχοντες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με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λιγότερες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ευκ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αιρίες</a:t>
            </a:r>
          </a:p>
        </p:txBody>
      </p:sp>
      <p:grpSp>
        <p:nvGrpSpPr>
          <p:cNvPr id="16" name="Group 15"/>
          <p:cNvGrpSpPr/>
          <p:nvPr/>
        </p:nvGrpSpPr>
        <p:grpSpPr>
          <a:xfrm>
            <a:off x="6405340" y="881645"/>
            <a:ext cx="5960945" cy="693155"/>
            <a:chOff x="215992" y="0"/>
            <a:chExt cx="8924186" cy="786240"/>
          </a:xfrm>
        </p:grpSpPr>
        <p:sp>
          <p:nvSpPr>
            <p:cNvPr id="17" name="Rounded Rectangle 16"/>
            <p:cNvSpPr/>
            <p:nvPr/>
          </p:nvSpPr>
          <p:spPr>
            <a:xfrm>
              <a:off x="215992" y="0"/>
              <a:ext cx="7993924" cy="786240"/>
            </a:xfrm>
            <a:prstGeom prst="roundRect">
              <a:avLst/>
            </a:prstGeom>
            <a:solidFill>
              <a:srgbClr val="32A9CE"/>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4"/>
            <p:cNvSpPr txBox="1"/>
            <p:nvPr/>
          </p:nvSpPr>
          <p:spPr>
            <a:xfrm>
              <a:off x="1223017" y="38380"/>
              <a:ext cx="7917161"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l-GR" sz="2700" b="0" i="0" u="none" strike="noStrike" kern="1200" cap="none" spc="0" normalizeH="0" baseline="0" noProof="0" dirty="0">
                  <a:ln>
                    <a:noFill/>
                  </a:ln>
                  <a:solidFill>
                    <a:prstClr val="white"/>
                  </a:solidFill>
                  <a:effectLst/>
                  <a:uLnTx/>
                  <a:uFillTx/>
                  <a:latin typeface="Calibri" panose="020F0502020204030204"/>
                  <a:ea typeface="+mn-ea"/>
                  <a:cs typeface="+mn-cs"/>
                </a:rPr>
                <a:t>Βάσει πραγματικών εξόδων</a:t>
              </a:r>
              <a:endPar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9"/>
          <p:cNvSpPr/>
          <p:nvPr/>
        </p:nvSpPr>
        <p:spPr>
          <a:xfrm>
            <a:off x="6405340" y="1538108"/>
            <a:ext cx="5339571" cy="4866076"/>
          </a:xfrm>
          <a:prstGeom prst="rect">
            <a:avLst/>
          </a:prstGeom>
          <a:solidFill>
            <a:srgbClr val="32A9CE">
              <a:alpha val="20000"/>
            </a:srgbClr>
          </a:solidFill>
        </p:spPr>
        <p:txBody>
          <a:bodyPr wrap="square">
            <a:spAutoFit/>
          </a:bodyPr>
          <a:lstStyle/>
          <a:p>
            <a:pPr marL="800100" marR="0" lvl="1" indent="-342900" algn="l" defTabSz="755650" rtl="0" eaLnBrk="1" fontAlgn="auto" latinLnBrk="0" hangingPunct="1">
              <a:lnSpc>
                <a:spcPct val="150000"/>
              </a:lnSpc>
              <a:spcBef>
                <a:spcPct val="0"/>
              </a:spcBef>
              <a:spcAft>
                <a:spcPct val="20000"/>
              </a:spcAft>
              <a:buClrTx/>
              <a:buSzTx/>
              <a:buFont typeface="Wingdings" panose="05000000000000000000" pitchFamily="2" charset="2"/>
              <a:buChar char="q"/>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Στήριξη συμμετεχόντων με λιγότερες ευκαιρίες</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συνοδών τους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100%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Έκτακτες δαπάνες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Δαπάνες οικονομικής εγγύησης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 </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Υψηλές δαπάνες μετακίνησης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80 % των επιλέξιμων δαπανών</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Θεώρηση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visa)</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και σχετικές δαπάνες, άδειες παραμονής, εμβολιασμοί, ιατρικές βεβαιώσεις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100 % των επιλέξιμων δαπανών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8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55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2"/>
            <a:ext cx="8229600" cy="563448"/>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(3)</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719585" y="734834"/>
            <a:ext cx="90708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Έξοδα που συνδέονται με την υλοποίηση των κινητικοτήτων και του σχεδίου, και δεν καλύπτονται από άλλη κατηγορία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Ποσό βάσει του τύπου δραστηριότητας και συμμετέχοντα.</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387460" y="687563"/>
            <a:ext cx="11534608" cy="1070118"/>
            <a:chOff x="387460" y="970849"/>
            <a:chExt cx="11534608" cy="786831"/>
          </a:xfrm>
        </p:grpSpPr>
        <p:sp>
          <p:nvSpPr>
            <p:cNvPr id="37" name="Rectangle 36"/>
            <p:cNvSpPr/>
            <p:nvPr/>
          </p:nvSpPr>
          <p:spPr>
            <a:xfrm>
              <a:off x="387460" y="970849"/>
              <a:ext cx="2200541" cy="78683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ΟΡΓΑΝΩΤΙΚΑ ΕΞΟΔΑ</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59401" y="1746828"/>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59401" y="979081"/>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396241" y="1947989"/>
            <a:ext cx="9157704" cy="1502571"/>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59401" y="3436838"/>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2314578" y="1947989"/>
            <a:ext cx="9616269" cy="14219"/>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387460" y="3443487"/>
            <a:ext cx="11539713" cy="179083"/>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p:cNvSpPr/>
          <p:nvPr/>
        </p:nvSpPr>
        <p:spPr>
          <a:xfrm>
            <a:off x="9669568" y="2333127"/>
            <a:ext cx="222569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ΕΥΡΩ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493843" y="2001881"/>
            <a:ext cx="9051321" cy="183640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ΕΚΠΑΙΔΕΥΟΜΕΝΟΥΣ ΣΕ ΟΜΑΔΙΚΗ ΚΙΝΗΤΙΚΟΤΗΤΑ </a:t>
            </a:r>
          </a:p>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ΠΡΟΣΩΠΙΚΟ ΣΕ ΠΡΟΓΡΑΜΜΑΤΑ ΕΚΠΑΙΔΕΥΣΗΣ ΚΑΙ ΚΑΤΑΡΤΙΣΗΣ</a:t>
            </a:r>
          </a:p>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ΠΡΟΣΚΕΚΛΗΜΕΝΟΥΣ ΕΜΠΕΙΡΟΓΝΩΜΟΝΕΣ</a:t>
            </a:r>
          </a:p>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ΥΠΟΔΟΧΗ ΕΚΠΑΙΔΕΥΤΙΚΩΝ ΚΑΙ ΕΚΠΑΙΔΕΥΤΩΝ</a:t>
            </a:r>
          </a:p>
          <a:p>
            <a:pPr marL="0" marR="0" lvl="0" indent="0" algn="l" defTabSz="914400" rtl="0" eaLnBrk="1" fontAlgn="auto" latinLnBrk="0" hangingPunct="1">
              <a:lnSpc>
                <a:spcPct val="100000"/>
              </a:lnSpc>
              <a:spcBef>
                <a:spcPts val="0"/>
              </a:spcBef>
              <a:spcAft>
                <a:spcPts val="7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p:cNvSpPr/>
          <p:nvPr/>
        </p:nvSpPr>
        <p:spPr>
          <a:xfrm>
            <a:off x="387460" y="3613108"/>
            <a:ext cx="9157704" cy="1082172"/>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1" name="Straight Connector 40"/>
          <p:cNvCxnSpPr/>
          <p:nvPr/>
        </p:nvCxnSpPr>
        <p:spPr>
          <a:xfrm>
            <a:off x="396241" y="4688357"/>
            <a:ext cx="11525825"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359399" y="3619602"/>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9642767" y="3760482"/>
            <a:ext cx="222569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350 ΕΥΡΩ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4" name="TextBox 43"/>
          <p:cNvSpPr txBox="1"/>
          <p:nvPr/>
        </p:nvSpPr>
        <p:spPr>
          <a:xfrm>
            <a:off x="485062" y="3697242"/>
            <a:ext cx="9060102" cy="193386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ΕΚΠΑΙΔΕΥΟΜΕΝΟΥΣ ΣΕ ΒΡΑΧΥΧΡΟΝΙΑ ΚΙΝΗΤΙΚΟΤΗΤΑ</a:t>
            </a:r>
          </a:p>
          <a:p>
            <a:pPr marL="457200" marR="0" lvl="0" indent="-457200" algn="l" defTabSz="914400" rtl="0" eaLnBrk="1" fontAlgn="auto" latinLnBrk="0" hangingPunct="1">
              <a:lnSpc>
                <a:spcPct val="100000"/>
              </a:lnSpc>
              <a:spcBef>
                <a:spcPts val="0"/>
              </a:spcBef>
              <a:spcAft>
                <a:spcPts val="700"/>
              </a:spcAft>
              <a:buClrTx/>
              <a:buSzTx/>
              <a:buFont typeface="+mj-lt"/>
              <a:buAutoNum type="arabicPeriod"/>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ΠΡΟΣΩΠΙΚΟ ΣΕ ΠΑΡΑΚΟΛΟΥΘΗΣΗ ΕΡΓΑΣΙΑΣ ΚΑΙ ΑΣΚΗΣΗ ΚΑΘΗΚΟΝΤΩΝ ΔΙΔΑΣΚΑΛΙΑΣ</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tangle 48"/>
          <p:cNvSpPr/>
          <p:nvPr/>
        </p:nvSpPr>
        <p:spPr>
          <a:xfrm>
            <a:off x="396241" y="4861781"/>
            <a:ext cx="9148923" cy="769324"/>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0" name="Straight Connector 49"/>
          <p:cNvCxnSpPr/>
          <p:nvPr/>
        </p:nvCxnSpPr>
        <p:spPr>
          <a:xfrm>
            <a:off x="2341377" y="5614474"/>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6241" y="4869401"/>
            <a:ext cx="11534606"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9607366" y="4968143"/>
            <a:ext cx="222569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500 ΕΥΡΩ</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p:cNvSpPr txBox="1"/>
          <p:nvPr/>
        </p:nvSpPr>
        <p:spPr>
          <a:xfrm>
            <a:off x="739280" y="5070793"/>
            <a:ext cx="8868086"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rPr>
              <a:t>ΓΙΑ ΕΚΠΑΙΔΕΥΟΜΕΝΟΥΣ ΣΕ ΜΑΚΡΟΧΡΟΝΙΑ ΚΙΝΗΤΙΚΟΤΗΤΑ</a:t>
            </a:r>
          </a:p>
        </p:txBody>
      </p:sp>
      <p:sp>
        <p:nvSpPr>
          <p:cNvPr id="55" name="Rectangle 54"/>
          <p:cNvSpPr/>
          <p:nvPr/>
        </p:nvSpPr>
        <p:spPr>
          <a:xfrm>
            <a:off x="391134" y="4698118"/>
            <a:ext cx="11539713" cy="160825"/>
          </a:xfrm>
          <a:prstGeom prst="rect">
            <a:avLst/>
          </a:prstGeom>
          <a:solidFill>
            <a:srgbClr val="2D9BB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396241" y="5985771"/>
            <a:ext cx="115394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Σημείωση</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1" u="none" strike="noStrike" kern="1200" cap="none" spc="0" normalizeH="0" baseline="0" noProof="0" dirty="0">
                <a:ln>
                  <a:noFill/>
                </a:ln>
                <a:solidFill>
                  <a:prstClr val="black"/>
                </a:solidFill>
                <a:effectLst/>
                <a:uLnTx/>
                <a:uFillTx/>
                <a:latin typeface="Calibri" panose="020F0502020204030204"/>
                <a:ea typeface="+mn-ea"/>
                <a:cs typeface="+mn-cs"/>
              </a:rPr>
              <a:t>Συνοδοί και συμμετέχοντες σε προπαρασκευαστικές επισκέψεις δεν υπολογίζονται για οργανωτικά έξοδα</a:t>
            </a:r>
            <a:endParaRPr kumimoji="0" lang="en-GB"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55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4830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82000" cy="548305"/>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8564" y="1010695"/>
            <a:ext cx="93057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Καλύπτουν το κόστος του ταξιδιού μετ’ επιστροφής συμμετεχόντων και συνοδών στις κινητικότητες (ένα ποσό για ολόκληρο το ταξίδι). Οι τιμές είναι οι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ίδιες για προσωπικό και για</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εκπαιδευόμενους.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oup 27"/>
          <p:cNvGrpSpPr/>
          <p:nvPr/>
        </p:nvGrpSpPr>
        <p:grpSpPr>
          <a:xfrm>
            <a:off x="2678319" y="3327834"/>
            <a:ext cx="6633187" cy="416859"/>
            <a:chOff x="340126" y="1560828"/>
            <a:chExt cx="11554261" cy="704852"/>
          </a:xfrm>
        </p:grpSpPr>
        <p:sp>
          <p:nvSpPr>
            <p:cNvPr id="29" name="Rectangle 2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100 – 499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0" name="Straight Connector 29"/>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87460" y="889568"/>
            <a:ext cx="11534608" cy="1292245"/>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500" b="1" i="0" u="none" strike="noStrike" kern="1200" cap="none" spc="0" normalizeH="0" baseline="0" noProof="0" dirty="0">
                  <a:ln>
                    <a:noFill/>
                  </a:ln>
                  <a:solidFill>
                    <a:prstClr val="white"/>
                  </a:solidFill>
                  <a:effectLst/>
                  <a:uLnTx/>
                  <a:uFillTx/>
                  <a:latin typeface="Calibri" panose="020F0502020204030204"/>
                  <a:ea typeface="+mn-ea"/>
                  <a:cs typeface="+mn-cs"/>
                </a:rPr>
                <a:t>ΤΑΞΙΔΙΩΤΙΚΑ ΕΞΟΔΑ</a:t>
              </a:r>
              <a:endParaRPr kumimoji="0" lang="en-GB" sz="2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59259"/>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7363"/>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4979073" y="335301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211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7" name="Rectangle 66"/>
          <p:cNvSpPr/>
          <p:nvPr/>
        </p:nvSpPr>
        <p:spPr>
          <a:xfrm>
            <a:off x="2685101" y="3791531"/>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3" name="Group 52"/>
          <p:cNvGrpSpPr/>
          <p:nvPr/>
        </p:nvGrpSpPr>
        <p:grpSpPr>
          <a:xfrm>
            <a:off x="2678319" y="3951410"/>
            <a:ext cx="6623977" cy="414341"/>
            <a:chOff x="359779" y="1560828"/>
            <a:chExt cx="11534608" cy="704852"/>
          </a:xfrm>
        </p:grpSpPr>
        <p:sp>
          <p:nvSpPr>
            <p:cNvPr id="55" name="Rectangle 54"/>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19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6" name="Straight Connector 55"/>
            <p:cNvCxnSpPr/>
            <p:nvPr/>
          </p:nvCxnSpPr>
          <p:spPr>
            <a:xfrm>
              <a:off x="2331720" y="2248617"/>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720" y="1575874"/>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63" name="Rectangle 62"/>
          <p:cNvSpPr/>
          <p:nvPr/>
        </p:nvSpPr>
        <p:spPr>
          <a:xfrm>
            <a:off x="4979073" y="3967927"/>
            <a:ext cx="416062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309 ΕΥΡΩ </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4" name="Rectangle 63"/>
          <p:cNvSpPr/>
          <p:nvPr/>
        </p:nvSpPr>
        <p:spPr>
          <a:xfrm>
            <a:off x="2678319" y="4365413"/>
            <a:ext cx="6622941" cy="155554"/>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p:cNvGrpSpPr/>
          <p:nvPr/>
        </p:nvGrpSpPr>
        <p:grpSpPr>
          <a:xfrm>
            <a:off x="2678319" y="4534331"/>
            <a:ext cx="6623978" cy="449649"/>
            <a:chOff x="359777" y="1552997"/>
            <a:chExt cx="11534610" cy="712683"/>
          </a:xfrm>
        </p:grpSpPr>
        <p:sp>
          <p:nvSpPr>
            <p:cNvPr id="77" name="Rectangle 76"/>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29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8" name="Straight Connector 77"/>
            <p:cNvCxnSpPr/>
            <p:nvPr/>
          </p:nvCxnSpPr>
          <p:spPr>
            <a:xfrm flipV="1">
              <a:off x="359777" y="2251875"/>
              <a:ext cx="11534610" cy="13805"/>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777" y="1552997"/>
              <a:ext cx="11534610" cy="1799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80" name="Rectangle 79"/>
          <p:cNvSpPr/>
          <p:nvPr/>
        </p:nvSpPr>
        <p:spPr>
          <a:xfrm>
            <a:off x="4993846" y="4542967"/>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395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1" name="Rectangle 80"/>
          <p:cNvSpPr/>
          <p:nvPr/>
        </p:nvSpPr>
        <p:spPr>
          <a:xfrm>
            <a:off x="2694226" y="4994788"/>
            <a:ext cx="6622941" cy="14230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8" name="Group 87"/>
          <p:cNvGrpSpPr/>
          <p:nvPr/>
        </p:nvGrpSpPr>
        <p:grpSpPr>
          <a:xfrm>
            <a:off x="2685101" y="5158594"/>
            <a:ext cx="6625014" cy="416629"/>
            <a:chOff x="357973" y="1560828"/>
            <a:chExt cx="11536414" cy="704852"/>
          </a:xfrm>
        </p:grpSpPr>
        <p:sp>
          <p:nvSpPr>
            <p:cNvPr id="89" name="Rectangle 88"/>
            <p:cNvSpPr/>
            <p:nvPr/>
          </p:nvSpPr>
          <p:spPr>
            <a:xfrm>
              <a:off x="359779" y="1560828"/>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39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0" name="Straight Connector 89"/>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57973" y="1560828"/>
              <a:ext cx="11536414" cy="10159"/>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2" name="Rectangle 91"/>
          <p:cNvSpPr/>
          <p:nvPr/>
        </p:nvSpPr>
        <p:spPr>
          <a:xfrm>
            <a:off x="5019494" y="512556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580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3" name="Rectangle 92"/>
          <p:cNvSpPr/>
          <p:nvPr/>
        </p:nvSpPr>
        <p:spPr>
          <a:xfrm>
            <a:off x="2687174" y="5538520"/>
            <a:ext cx="6622941" cy="14299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4" name="Group 93"/>
          <p:cNvGrpSpPr/>
          <p:nvPr/>
        </p:nvGrpSpPr>
        <p:grpSpPr>
          <a:xfrm>
            <a:off x="2687174" y="5650806"/>
            <a:ext cx="6655641" cy="444708"/>
            <a:chOff x="306455" y="1562909"/>
            <a:chExt cx="11587932" cy="704852"/>
          </a:xfrm>
        </p:grpSpPr>
        <p:sp>
          <p:nvSpPr>
            <p:cNvPr id="95" name="Rectangle 94"/>
            <p:cNvSpPr/>
            <p:nvPr/>
          </p:nvSpPr>
          <p:spPr>
            <a:xfrm>
              <a:off x="306455" y="1562909"/>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40</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00 –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79</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99 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6" name="Straight Connector 95"/>
            <p:cNvCxnSpPr/>
            <p:nvPr/>
          </p:nvCxnSpPr>
          <p:spPr>
            <a:xfrm>
              <a:off x="2331720" y="2251875"/>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5037321" y="562777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1188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0" name="Group 99"/>
          <p:cNvGrpSpPr/>
          <p:nvPr/>
        </p:nvGrpSpPr>
        <p:grpSpPr>
          <a:xfrm>
            <a:off x="2687527" y="6049879"/>
            <a:ext cx="6623978" cy="541699"/>
            <a:chOff x="357971" y="1570988"/>
            <a:chExt cx="11536416" cy="694692"/>
          </a:xfrm>
        </p:grpSpPr>
        <p:sp>
          <p:nvSpPr>
            <p:cNvPr id="101" name="Rectangle 100"/>
            <p:cNvSpPr/>
            <p:nvPr/>
          </p:nvSpPr>
          <p:spPr>
            <a:xfrm>
              <a:off x="357971" y="1715491"/>
              <a:ext cx="3950819" cy="5501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rPr>
                <a:t>8000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2" name="Straight Connector 101"/>
            <p:cNvCxnSpPr/>
            <p:nvPr/>
          </p:nvCxnSpPr>
          <p:spPr>
            <a:xfrm>
              <a:off x="2331720" y="22421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5037321" y="6120892"/>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1735ΕΥΡΩ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3" name="Rectangle 2">
            <a:extLst>
              <a:ext uri="{FF2B5EF4-FFF2-40B4-BE49-F238E27FC236}">
                <a16:creationId xmlns:a16="http://schemas.microsoft.com/office/drawing/2014/main" id="{8D6522A0-6740-66B4-D1C3-BD349E90E2C7}"/>
              </a:ext>
            </a:extLst>
          </p:cNvPr>
          <p:cNvSpPr/>
          <p:nvPr/>
        </p:nvSpPr>
        <p:spPr>
          <a:xfrm>
            <a:off x="2678318" y="3180155"/>
            <a:ext cx="6622941" cy="14841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341E1AD9-09D1-F916-3F7A-2791EB0EF575}"/>
              </a:ext>
            </a:extLst>
          </p:cNvPr>
          <p:cNvGrpSpPr/>
          <p:nvPr/>
        </p:nvGrpSpPr>
        <p:grpSpPr>
          <a:xfrm>
            <a:off x="2668072" y="2746460"/>
            <a:ext cx="6633187" cy="439547"/>
            <a:chOff x="340126" y="1577502"/>
            <a:chExt cx="11554261" cy="743214"/>
          </a:xfrm>
        </p:grpSpPr>
        <p:sp>
          <p:nvSpPr>
            <p:cNvPr id="5" name="Rectangle 4">
              <a:extLst>
                <a:ext uri="{FF2B5EF4-FFF2-40B4-BE49-F238E27FC236}">
                  <a16:creationId xmlns:a16="http://schemas.microsoft.com/office/drawing/2014/main" id="{7C8C1E37-474E-554A-6EF7-0A85548F480D}"/>
                </a:ext>
              </a:extLst>
            </p:cNvPr>
            <p:cNvSpPr/>
            <p:nvPr/>
          </p:nvSpPr>
          <p:spPr>
            <a:xfrm>
              <a:off x="372832" y="1615864"/>
              <a:ext cx="394901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10-99 </a:t>
              </a: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ΧΛΜ	</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7164BB03-18F6-0E4F-E13C-FE717585A9F3}"/>
                </a:ext>
              </a:extLst>
            </p:cNvPr>
            <p:cNvCxnSpPr/>
            <p:nvPr/>
          </p:nvCxnSpPr>
          <p:spPr>
            <a:xfrm>
              <a:off x="340126" y="2265680"/>
              <a:ext cx="11536414"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22577-67BB-863D-7EAA-08A9333EDEB6}"/>
                </a:ext>
              </a:extLst>
            </p:cNvPr>
            <p:cNvCxnSpPr/>
            <p:nvPr/>
          </p:nvCxnSpPr>
          <p:spPr>
            <a:xfrm>
              <a:off x="2331720" y="1577502"/>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BCC78012-36C2-4151-5628-56EDCA597C81}"/>
              </a:ext>
            </a:extLst>
          </p:cNvPr>
          <p:cNvSpPr/>
          <p:nvPr/>
        </p:nvSpPr>
        <p:spPr>
          <a:xfrm>
            <a:off x="4984721" y="2751759"/>
            <a:ext cx="432332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28 ΕΥΡΩ</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E930B4FE-8CE5-4FD1-CDF0-0160B360AFEF}"/>
              </a:ext>
            </a:extLst>
          </p:cNvPr>
          <p:cNvSpPr/>
          <p:nvPr/>
        </p:nvSpPr>
        <p:spPr>
          <a:xfrm>
            <a:off x="9436563" y="2682543"/>
            <a:ext cx="2683076" cy="282181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Η απόσταση υπολογίζεται από τον οργανισμό αποστολής προς τον οργανισμό υποδοχής μέσω του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Distance Calculator</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4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27220" y="1"/>
            <a:ext cx="7764780" cy="5565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229599" cy="55652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5580" y="41974"/>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(5)</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2686798" y="874707"/>
            <a:ext cx="9070898"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Διάρκεια κινητικότητας σε ημέρες + 2 μέρες ταξιδιού (προαιρετικά)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Οι επιλέξιμες χώρες υποδοχής χωρίζονται σε 3 κατηγορίες.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Ποσό βάσει κατηγορίας, ανά μέρα και ανά συμμετέχοντα.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Μετά τη 15</a:t>
            </a:r>
            <a:r>
              <a:rPr kumimoji="0" lang="el-GR" sz="2000" b="0"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 μέρα ο οργανισμός λαμβάνει το 70% του ποσού</a:t>
            </a:r>
            <a:r>
              <a:rPr kumimoji="0" lang="el-GR" sz="23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6" name="Group 35"/>
          <p:cNvGrpSpPr/>
          <p:nvPr/>
        </p:nvGrpSpPr>
        <p:grpSpPr>
          <a:xfrm>
            <a:off x="354673" y="717481"/>
            <a:ext cx="11534608" cy="1732066"/>
            <a:chOff x="359779" y="1560828"/>
            <a:chExt cx="11534608" cy="704852"/>
          </a:xfrm>
        </p:grpSpPr>
        <p:sp>
          <p:nvSpPr>
            <p:cNvPr id="37" name="Rectangle 36"/>
            <p:cNvSpPr/>
            <p:nvPr/>
          </p:nvSpPr>
          <p:spPr>
            <a:xfrm>
              <a:off x="359779" y="1560828"/>
              <a:ext cx="2200541" cy="704852"/>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ΕΞΟΔΑ</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white"/>
                  </a:solidFill>
                  <a:effectLst/>
                  <a:uLnTx/>
                  <a:uFillTx/>
                  <a:latin typeface="Calibri" panose="020F0502020204030204"/>
                  <a:ea typeface="+mn-ea"/>
                  <a:cs typeface="+mn-cs"/>
                </a:rPr>
                <a:t>ΑΤΟΜΙΚΗΣ ΥΠΟΣΤΗΡΙΞΗΣ / ΔΙΑΒΙΩΣΗΣ</a:t>
              </a:r>
              <a:endParaRPr kumimoji="0" lang="en-GB" sz="2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31720" y="2261898"/>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66262"/>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8637" y="3142425"/>
            <a:ext cx="12163363" cy="1038596"/>
            <a:chOff x="359779" y="1391904"/>
            <a:chExt cx="11530903" cy="1038596"/>
          </a:xfrm>
        </p:grpSpPr>
        <p:sp>
          <p:nvSpPr>
            <p:cNvPr id="68" name="Rectangle 67"/>
            <p:cNvSpPr/>
            <p:nvPr/>
          </p:nvSpPr>
          <p:spPr>
            <a:xfrm>
              <a:off x="359779" y="1391904"/>
              <a:ext cx="5751878"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1: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Αυστρία, Βέλγιο, Γαλλία, Δανία, Φινλανδία, Γερμανία, Ισλανδία, Ιρλανδία, Ιταλία, Λιχτενστάιν, Λουξεμβούργο, Ολλανδία, Νορβηγία, Σουηδία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9" name="Straight Connector 68"/>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328015" y="1404604"/>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8239281" y="2368700"/>
            <a:ext cx="2316393"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εκπαιδευομένους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VET&amp;ADU</a:t>
            </a:r>
            <a:endParaRPr kumimoji="0" lang="en-GB"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8" name="Rectangle 117"/>
          <p:cNvSpPr/>
          <p:nvPr/>
        </p:nvSpPr>
        <p:spPr>
          <a:xfrm>
            <a:off x="36616" y="4179996"/>
            <a:ext cx="12302760" cy="130065"/>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1" name="Group 120"/>
          <p:cNvGrpSpPr/>
          <p:nvPr/>
        </p:nvGrpSpPr>
        <p:grpSpPr>
          <a:xfrm>
            <a:off x="28637" y="4299258"/>
            <a:ext cx="12139297" cy="1038596"/>
            <a:chOff x="359780" y="1391904"/>
            <a:chExt cx="11530902" cy="1038596"/>
          </a:xfrm>
        </p:grpSpPr>
        <p:sp>
          <p:nvSpPr>
            <p:cNvPr id="122" name="Rectangle 121"/>
            <p:cNvSpPr/>
            <p:nvPr/>
          </p:nvSpPr>
          <p:spPr>
            <a:xfrm>
              <a:off x="359780" y="1391904"/>
              <a:ext cx="5763281" cy="103859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2: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Κύπρος, Τσεχία, Εσθονία, Ελλάδα, Λετονία, Μάλτα, Πορτογαλία, Σλοβακία, Σλοβενία, Ισπανία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3" name="Straight Connector 122"/>
            <p:cNvCxnSpPr/>
            <p:nvPr/>
          </p:nvCxnSpPr>
          <p:spPr>
            <a:xfrm>
              <a:off x="2328014" y="241526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36616" y="5307375"/>
            <a:ext cx="12383147" cy="240117"/>
          </a:xfrm>
          <a:prstGeom prst="rect">
            <a:avLst/>
          </a:prstGeom>
          <a:solidFill>
            <a:srgbClr val="1C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p:cNvGrpSpPr/>
          <p:nvPr/>
        </p:nvGrpSpPr>
        <p:grpSpPr>
          <a:xfrm>
            <a:off x="28637" y="5542287"/>
            <a:ext cx="12163363" cy="1099556"/>
            <a:chOff x="359780" y="1391904"/>
            <a:chExt cx="11553762" cy="1099556"/>
          </a:xfrm>
        </p:grpSpPr>
        <p:sp>
          <p:nvSpPr>
            <p:cNvPr id="127" name="Rectangle 126"/>
            <p:cNvSpPr/>
            <p:nvPr/>
          </p:nvSpPr>
          <p:spPr>
            <a:xfrm>
              <a:off x="359780" y="1391904"/>
              <a:ext cx="5763281" cy="1099556"/>
            </a:xfrm>
            <a:prstGeom prst="rect">
              <a:avLst/>
            </a:prstGeom>
            <a:solidFill>
              <a:srgbClr val="1C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white"/>
                  </a:solidFill>
                  <a:effectLst/>
                  <a:uLnTx/>
                  <a:uFillTx/>
                  <a:latin typeface="Calibri" panose="020F0502020204030204"/>
                  <a:ea typeface="+mn-ea"/>
                  <a:cs typeface="+mn-cs"/>
                </a:rPr>
                <a:t>ΟΜΑΔΑ 3: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Calibri" panose="020F0502020204030204"/>
                  <a:ea typeface="+mn-ea"/>
                  <a:cs typeface="+mn-cs"/>
                </a:rPr>
                <a:t>Βουλγαρία, Κροατία, Ουγγαρία, Λιθουανία, Πολωνία, Ρουμανία, Σερβία, Βόρεια Μακεδονία, Τουρκία </a:t>
              </a:r>
              <a:endPar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8" name="Straight Connector 127"/>
            <p:cNvCxnSpPr/>
            <p:nvPr/>
          </p:nvCxnSpPr>
          <p:spPr>
            <a:xfrm>
              <a:off x="2350875" y="2476220"/>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328015" y="1397109"/>
              <a:ext cx="9562667" cy="0"/>
            </a:xfrm>
            <a:prstGeom prst="line">
              <a:avLst/>
            </a:prstGeom>
            <a:ln w="25400">
              <a:solidFill>
                <a:srgbClr val="1CA7AE"/>
              </a:solidFill>
            </a:ln>
          </p:spPr>
          <p:style>
            <a:lnRef idx="1">
              <a:schemeClr val="accent1"/>
            </a:lnRef>
            <a:fillRef idx="0">
              <a:schemeClr val="accent1"/>
            </a:fillRef>
            <a:effectRef idx="0">
              <a:schemeClr val="accent1"/>
            </a:effectRef>
            <a:fontRef idx="minor">
              <a:schemeClr val="tx1"/>
            </a:fontRef>
          </p:style>
        </p:cxnSp>
      </p:grpSp>
      <p:sp>
        <p:nvSpPr>
          <p:cNvPr id="131" name="Rectangle 130"/>
          <p:cNvSpPr/>
          <p:nvPr/>
        </p:nvSpPr>
        <p:spPr>
          <a:xfrm>
            <a:off x="5998202" y="2493837"/>
            <a:ext cx="250007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προσωπικό / συνοδό</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2" name="Rectangle 131"/>
          <p:cNvSpPr/>
          <p:nvPr/>
        </p:nvSpPr>
        <p:spPr>
          <a:xfrm>
            <a:off x="6467746" y="462196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169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3" name="Rectangle 132"/>
          <p:cNvSpPr/>
          <p:nvPr/>
        </p:nvSpPr>
        <p:spPr>
          <a:xfrm>
            <a:off x="8757276" y="3446279"/>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127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4" name="Rectangle 133"/>
          <p:cNvSpPr/>
          <p:nvPr/>
        </p:nvSpPr>
        <p:spPr>
          <a:xfrm>
            <a:off x="6467746" y="348086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191</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5" name="Rectangle 134"/>
          <p:cNvSpPr/>
          <p:nvPr/>
        </p:nvSpPr>
        <p:spPr>
          <a:xfrm>
            <a:off x="8757276" y="5814651"/>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93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6" name="Rectangle 135"/>
          <p:cNvSpPr/>
          <p:nvPr/>
        </p:nvSpPr>
        <p:spPr>
          <a:xfrm>
            <a:off x="8757276" y="4658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110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7" name="Rectangle 136"/>
          <p:cNvSpPr/>
          <p:nvPr/>
        </p:nvSpPr>
        <p:spPr>
          <a:xfrm>
            <a:off x="6467746" y="5826630"/>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148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80881C8F-1C7E-5474-6D44-09755A57297B}"/>
              </a:ext>
            </a:extLst>
          </p:cNvPr>
          <p:cNvSpPr/>
          <p:nvPr/>
        </p:nvSpPr>
        <p:spPr>
          <a:xfrm>
            <a:off x="10465330" y="2353627"/>
            <a:ext cx="1874046"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Ημερήσιο ποσό για μαθητές</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SCH</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C228835-C7E7-E71A-DD7C-9066CAAC0058}"/>
              </a:ext>
            </a:extLst>
          </p:cNvPr>
          <p:cNvSpPr/>
          <p:nvPr/>
        </p:nvSpPr>
        <p:spPr>
          <a:xfrm>
            <a:off x="10679387" y="3398787"/>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85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6DED3622-9C1E-61E3-581E-702483A65E26}"/>
              </a:ext>
            </a:extLst>
          </p:cNvPr>
          <p:cNvSpPr/>
          <p:nvPr/>
        </p:nvSpPr>
        <p:spPr>
          <a:xfrm>
            <a:off x="10679387" y="4626442"/>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74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0BCD084-8AC5-82B9-03CE-9E29C8C171CE}"/>
              </a:ext>
            </a:extLst>
          </p:cNvPr>
          <p:cNvSpPr/>
          <p:nvPr/>
        </p:nvSpPr>
        <p:spPr>
          <a:xfrm>
            <a:off x="10679387" y="5909878"/>
            <a:ext cx="128040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64 ΕΥΡΩ</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171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782560" cy="584941"/>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0" y="1"/>
            <a:ext cx="8321040" cy="58494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3"/>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(6)</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108571" y="2798305"/>
            <a:ext cx="11534608" cy="1057262"/>
            <a:chOff x="359779" y="2810695"/>
            <a:chExt cx="11534608" cy="1057262"/>
          </a:xfrm>
        </p:grpSpPr>
        <p:sp>
          <p:nvSpPr>
            <p:cNvPr id="51" name="Rectangle 50"/>
            <p:cNvSpPr/>
            <p:nvPr/>
          </p:nvSpPr>
          <p:spPr>
            <a:xfrm>
              <a:off x="359779" y="2810695"/>
              <a:ext cx="5122089" cy="1057262"/>
            </a:xfrm>
            <a:prstGeom prst="rect">
              <a:avLst/>
            </a:prstGeom>
            <a:solidFill>
              <a:srgbClr val="3C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ΔΙΔΑΚΤΡΑ ΣΕΜΙΝΑΡΙΩΝ</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31720" y="3853717"/>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31720" y="2822395"/>
              <a:ext cx="9562667" cy="0"/>
            </a:xfrm>
            <a:prstGeom prst="line">
              <a:avLst/>
            </a:prstGeom>
            <a:ln w="25400">
              <a:solidFill>
                <a:srgbClr val="3CA9CE"/>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327077" y="2816273"/>
            <a:ext cx="637204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εκπαιδεύσεις και προγράμματα κατάρτισης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ΕΥΡΩ ημερησίως ανά συμμετέχοντα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Μέγιστο ποσό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800 ΕΥΡΩ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ανά συμμετέχοντα ανά σχέδιο</a:t>
            </a:r>
          </a:p>
        </p:txBody>
      </p:sp>
      <p:grpSp>
        <p:nvGrpSpPr>
          <p:cNvPr id="3" name="Group 2"/>
          <p:cNvGrpSpPr/>
          <p:nvPr/>
        </p:nvGrpSpPr>
        <p:grpSpPr>
          <a:xfrm>
            <a:off x="108571" y="3997179"/>
            <a:ext cx="11562288" cy="1152887"/>
            <a:chOff x="332098" y="4016148"/>
            <a:chExt cx="11562288" cy="1152887"/>
          </a:xfrm>
        </p:grpSpPr>
        <p:sp>
          <p:nvSpPr>
            <p:cNvPr id="59" name="Rectangle 58"/>
            <p:cNvSpPr/>
            <p:nvPr/>
          </p:nvSpPr>
          <p:spPr>
            <a:xfrm>
              <a:off x="332098" y="4016148"/>
              <a:ext cx="5122089" cy="11528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ΠΡΟΠΑΡΑΣΚΕΥΑΣΤΙΚΕΣ ΕΠΙΣΚΕΨΕΙΣ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a:off x="2331719" y="5153921"/>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304039" y="4022415"/>
              <a:ext cx="9562667"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360023" y="4090973"/>
            <a:ext cx="592203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 έξοδα και έξοδα διαβίωσης για όλη τη διάρκεια της επίσκεψης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680 ΕΥΡΩ ανά συμμετέχοντα</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7915" y="5757597"/>
            <a:ext cx="800068" cy="685416"/>
          </a:xfrm>
          <a:prstGeom prst="rect">
            <a:avLst/>
          </a:prstGeom>
        </p:spPr>
      </p:pic>
      <p:grpSp>
        <p:nvGrpSpPr>
          <p:cNvPr id="6" name="Group 5"/>
          <p:cNvGrpSpPr/>
          <p:nvPr/>
        </p:nvGrpSpPr>
        <p:grpSpPr>
          <a:xfrm>
            <a:off x="108571" y="958856"/>
            <a:ext cx="11785815" cy="1665541"/>
            <a:chOff x="108571" y="958856"/>
            <a:chExt cx="11785815" cy="1665541"/>
          </a:xfrm>
        </p:grpSpPr>
        <p:sp>
          <p:nvSpPr>
            <p:cNvPr id="24" name="Rectangle 23"/>
            <p:cNvSpPr/>
            <p:nvPr/>
          </p:nvSpPr>
          <p:spPr>
            <a:xfrm>
              <a:off x="108571" y="958856"/>
              <a:ext cx="5122089" cy="1665541"/>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Straight Connector 24"/>
            <p:cNvCxnSpPr/>
            <p:nvPr/>
          </p:nvCxnSpPr>
          <p:spPr>
            <a:xfrm>
              <a:off x="2304039" y="26110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31719" y="968768"/>
              <a:ext cx="9562667" cy="0"/>
            </a:xfrm>
            <a:prstGeom prst="line">
              <a:avLst/>
            </a:prstGeom>
            <a:ln w="25400">
              <a:solidFill>
                <a:srgbClr val="70AD47"/>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5327077" y="980676"/>
            <a:ext cx="4931215"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εκμάθηση γλώσσας για κινητικότητες προσωπικού σε σκιώδη εργασία, σε άσκηση καθηκόντων διδασκαλίας ή μαθητών σε βραχύχρονη ή μακροχρόνια κινητικότητα και εάν η γλώσσα ή το απαιτούμενο επίπεδο της δεν υπάρχουν στο OLS ή εάν ο συμμετέχοντας είναι με λιγότερες ευκαιρίες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150 ΕΥΡΩ ανά συμμετέχοντα </a:t>
            </a:r>
          </a:p>
        </p:txBody>
      </p:sp>
      <p:grpSp>
        <p:nvGrpSpPr>
          <p:cNvPr id="4" name="Group 3"/>
          <p:cNvGrpSpPr/>
          <p:nvPr/>
        </p:nvGrpSpPr>
        <p:grpSpPr>
          <a:xfrm>
            <a:off x="108571" y="5297085"/>
            <a:ext cx="11785816" cy="1298078"/>
            <a:chOff x="108571" y="5297085"/>
            <a:chExt cx="11785816" cy="1298078"/>
          </a:xfrm>
        </p:grpSpPr>
        <p:sp>
          <p:nvSpPr>
            <p:cNvPr id="28" name="Rectangle 27"/>
            <p:cNvSpPr/>
            <p:nvPr/>
          </p:nvSpPr>
          <p:spPr>
            <a:xfrm>
              <a:off x="108571" y="5305516"/>
              <a:ext cx="5122089" cy="1289647"/>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ΟΡΓΑΝΙΣΜΟΥ ΓΙΑ ΣΥΜΜΕΤΕΧΟΝΤΕΣ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9" name="Straight Connector 28"/>
            <p:cNvCxnSpPr/>
            <p:nvPr/>
          </p:nvCxnSpPr>
          <p:spPr>
            <a:xfrm>
              <a:off x="2331720" y="6570429"/>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1719" y="5297085"/>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5360023" y="5412914"/>
            <a:ext cx="521556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125 ΕΥΡΩ ανά συμμετέχοντα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που ανήκει στην κατηγορία ατόμων με λιγότερες ευκαιρίες (προσωπικό και εκπαιδευόμενοι/ μαθητές)</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B866A07C-DFA3-5362-D2D2-5DC979D3ED1B}"/>
              </a:ext>
            </a:extLst>
          </p:cNvPr>
          <p:cNvSpPr/>
          <p:nvPr/>
        </p:nvSpPr>
        <p:spPr>
          <a:xfrm>
            <a:off x="10258292" y="1055539"/>
            <a:ext cx="1859245" cy="1378379"/>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white"/>
                </a:solidFill>
                <a:effectLst/>
                <a:uLnTx/>
                <a:uFillTx/>
                <a:latin typeface="Calibri" panose="020F0502020204030204"/>
                <a:ea typeface="+mn-ea"/>
                <a:cs typeface="+mn-cs"/>
              </a:rPr>
              <a:t>+150 ΕΥΡΩ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ανά συμμετέχοντα σε μακρόχρονη κινητικότητα</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6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4176143"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ΓΛΩΣΣΙΚΗ ΥΠΟΣΤΗΡΙΞΗ -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OLS</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534832" y="734421"/>
            <a:ext cx="9884857" cy="388106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Αποτελεί εργαλείο του Προγράμματος για την εκμάθηση γλωσσών. </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Η πρόσβαση γίνεται μέσω του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4"/>
              </a:rPr>
              <a:t>U Academy</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παιτείται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EU Login Account</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Αξιολόγηση πριν την έναρξη του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course</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στην γλώσσα που θα πραγματοποιηθεί η εκπαίδευση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hlinkClick r:id="rId5"/>
              </a:rPr>
              <a:t>Helpdesk</a:t>
            </a: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1" indent="-285750" algn="l" defTabSz="1061355" rtl="0"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3F85DD75-A2A2-40C8-8B1B-0A12CECED52C}"/>
              </a:ext>
            </a:extLst>
          </p:cNvPr>
          <p:cNvPicPr>
            <a:picLocks noChangeAspect="1"/>
          </p:cNvPicPr>
          <p:nvPr/>
        </p:nvPicPr>
        <p:blipFill rotWithShape="1">
          <a:blip r:embed="rId6"/>
          <a:srcRect l="1411" t="2763" r="1908"/>
          <a:stretch/>
        </p:blipFill>
        <p:spPr>
          <a:xfrm>
            <a:off x="3045279" y="3412670"/>
            <a:ext cx="6253842" cy="3214271"/>
          </a:xfrm>
          <a:prstGeom prst="rect">
            <a:avLst/>
          </a:prstGeom>
        </p:spPr>
      </p:pic>
    </p:spTree>
    <p:extLst>
      <p:ext uri="{BB962C8B-B14F-4D97-AF65-F5344CB8AC3E}">
        <p14:creationId xmlns:p14="http://schemas.microsoft.com/office/powerpoint/2010/main" val="330611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B13FC544-3691-ADEA-054F-E2DA31969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83" y="0"/>
            <a:ext cx="12192000" cy="6858000"/>
          </a:xfrm>
          <a:prstGeom prst="rect">
            <a:avLst/>
          </a:prstGeom>
        </p:spPr>
      </p:pic>
      <p:sp>
        <p:nvSpPr>
          <p:cNvPr id="3" name="Subtitle 2">
            <a:extLst>
              <a:ext uri="{FF2B5EF4-FFF2-40B4-BE49-F238E27FC236}">
                <a16:creationId xmlns:a16="http://schemas.microsoft.com/office/drawing/2014/main" id="{A25FCB2A-273F-1F6F-7FB4-6120E8D18837}"/>
              </a:ext>
            </a:extLst>
          </p:cNvPr>
          <p:cNvSpPr>
            <a:spLocks noGrp="1"/>
          </p:cNvSpPr>
          <p:nvPr>
            <p:ph type="subTitle" idx="1"/>
          </p:nvPr>
        </p:nvSpPr>
        <p:spPr>
          <a:xfrm>
            <a:off x="2099187" y="3637934"/>
            <a:ext cx="7993626" cy="1307691"/>
          </a:xfrm>
        </p:spPr>
        <p:txBody>
          <a:bodyPr>
            <a:normAutofit fontScale="77500" lnSpcReduction="20000"/>
          </a:bodyPr>
          <a:lstStyle/>
          <a:p>
            <a:r>
              <a:rPr lang="el-GR" sz="3600" dirty="0">
                <a:latin typeface="Roboto" panose="02000000000000000000" pitchFamily="2" charset="0"/>
                <a:ea typeface="Roboto" panose="02000000000000000000" pitchFamily="2" charset="0"/>
              </a:rPr>
              <a:t>ΒΑΣΙΚΗ ΔΡΑΣΗ 1 </a:t>
            </a:r>
          </a:p>
          <a:p>
            <a:r>
              <a:rPr lang="el-GR" sz="3600" b="1" dirty="0">
                <a:latin typeface="Roboto" panose="02000000000000000000" pitchFamily="2" charset="0"/>
                <a:ea typeface="Roboto" panose="02000000000000000000" pitchFamily="2" charset="0"/>
              </a:rPr>
              <a:t>ΔΙΑΧΕΙΡΙΣΗ ΣΧΕΔΙΩΝ </a:t>
            </a:r>
          </a:p>
          <a:p>
            <a:r>
              <a:rPr lang="el-GR" sz="3600" b="1" dirty="0">
                <a:latin typeface="Roboto" panose="02000000000000000000" pitchFamily="2" charset="0"/>
                <a:ea typeface="Roboto" panose="02000000000000000000" pitchFamily="2" charset="0"/>
              </a:rPr>
              <a:t>ΜΙΚΡΗΣ ΔΙΑΡΚΕΙΑΣ (ΚΑ122)</a:t>
            </a:r>
          </a:p>
        </p:txBody>
      </p:sp>
    </p:spTree>
    <p:extLst>
      <p:ext uri="{BB962C8B-B14F-4D97-AF65-F5344CB8AC3E}">
        <p14:creationId xmlns:p14="http://schemas.microsoft.com/office/powerpoint/2010/main" val="257263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11980" y="0"/>
            <a:ext cx="7780020" cy="557195"/>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2686" y="1"/>
            <a:ext cx="8226914" cy="557194"/>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387460" y="64752"/>
            <a:ext cx="319856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ΧΡΗΜΑΤΟΔΟΤΗΣΗ (7)</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69876" y="1737896"/>
            <a:ext cx="11534608" cy="1635493"/>
            <a:chOff x="369876" y="1737896"/>
            <a:chExt cx="11534608" cy="1973903"/>
          </a:xfrm>
        </p:grpSpPr>
        <p:sp>
          <p:nvSpPr>
            <p:cNvPr id="37" name="Rectangle 36"/>
            <p:cNvSpPr/>
            <p:nvPr/>
          </p:nvSpPr>
          <p:spPr>
            <a:xfrm>
              <a:off x="369876" y="1737896"/>
              <a:ext cx="5122089" cy="1973903"/>
            </a:xfrm>
            <a:prstGeom prst="rect">
              <a:avLst/>
            </a:prstGeom>
            <a:solidFill>
              <a:srgbClr val="1A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ΣΤΗΡΙΞΗ ΣΥΜΜΕΤΕΧΟΝΤΩΝ ΜΕ ΛΙΓΟΤΕΡΕΣ ΕΥΚΑΙΡΙΕΣ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p:nvPr/>
          </p:nvCxnSpPr>
          <p:spPr>
            <a:xfrm>
              <a:off x="2341817" y="3701252"/>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752427"/>
              <a:ext cx="9562667" cy="0"/>
            </a:xfrm>
            <a:prstGeom prst="line">
              <a:avLst/>
            </a:prstGeom>
            <a:ln w="25400">
              <a:solidFill>
                <a:srgbClr val="1AA7AE"/>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5580546" y="1891219"/>
            <a:ext cx="622525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κάλυψη των επιπλέον εξόδων για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συμμετέχοντα με λιγότερες ευκαιρίες</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τον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συνοδό</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του, που δεν καλύπτονται από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ταξιδιωτικά</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ή/και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έξοδα</a:t>
            </a:r>
            <a:r>
              <a:rPr kumimoji="0" lang="el-G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διαβίωσης</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351742" y="4089682"/>
            <a:ext cx="11586366" cy="2167683"/>
            <a:chOff x="369876" y="4250623"/>
            <a:chExt cx="11552192" cy="1598390"/>
          </a:xfrm>
        </p:grpSpPr>
        <p:sp>
          <p:nvSpPr>
            <p:cNvPr id="51" name="Rectangle 50"/>
            <p:cNvSpPr/>
            <p:nvPr/>
          </p:nvSpPr>
          <p:spPr>
            <a:xfrm>
              <a:off x="369876" y="4250623"/>
              <a:ext cx="5122089" cy="1598390"/>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ΕΚΤΑΚΤΕΣ ΔΑΠΑΝΕΣ</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2" name="Straight Connector 51"/>
            <p:cNvCxnSpPr/>
            <p:nvPr/>
          </p:nvCxnSpPr>
          <p:spPr>
            <a:xfrm>
              <a:off x="2359400" y="5837773"/>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59401" y="4255046"/>
              <a:ext cx="9562667" cy="0"/>
            </a:xfrm>
            <a:prstGeom prst="line">
              <a:avLst/>
            </a:prstGeom>
            <a:ln w="25400">
              <a:solidFill>
                <a:srgbClr val="2D9BBD"/>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5657222" y="4241884"/>
            <a:ext cx="628088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80% των πραγματικών εξόδων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ακριβά ταξίδια</a:t>
            </a: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το προσωπικό, εκπαιδευόμενους και συνοδούς), όταν η </a:t>
            </a:r>
            <a:r>
              <a:rPr kumimoji="0" lang="el-GR" sz="1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μοναδιαία</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χρηματοδότηση για ταξιδιωτικά, δεν καλύπτει τουλάχιστον το 70% του πραγματικού κόστους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 των πραγματικών εξόδων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για θεωρήσεις εισόδου, άδεια διαμονής, εμβολιασμούς </a:t>
            </a:r>
          </a:p>
        </p:txBody>
      </p:sp>
      <p:sp>
        <p:nvSpPr>
          <p:cNvPr id="24" name="Rectangle 23"/>
          <p:cNvSpPr/>
          <p:nvPr/>
        </p:nvSpPr>
        <p:spPr>
          <a:xfrm>
            <a:off x="450445" y="941986"/>
            <a:ext cx="10724236"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ΒΑΣΕΙ ΠΡΑΓΜΑΤΙΚΩΝ ΕΞΟΔΩΝ, βάσει αποδείξεων:</a:t>
            </a:r>
            <a:endParaRPr kumimoji="0" lang="en-GB"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354EA077-6D06-AD7A-7EA6-D5705162CC8F}"/>
              </a:ext>
            </a:extLst>
          </p:cNvPr>
          <p:cNvSpPr/>
          <p:nvPr/>
        </p:nvSpPr>
        <p:spPr>
          <a:xfrm>
            <a:off x="5488983" y="3429000"/>
            <a:ext cx="6449124" cy="557194"/>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3"/>
              </a:rPr>
              <a:t>Στρατηγική του ΙΔΕΠ Διά Βίου Μάθησης για την ένταξη και την πολυμορφία στο πλαίσιο του Erasmus+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Curved Right 5">
            <a:extLst>
              <a:ext uri="{FF2B5EF4-FFF2-40B4-BE49-F238E27FC236}">
                <a16:creationId xmlns:a16="http://schemas.microsoft.com/office/drawing/2014/main" id="{F07CDA26-5EE3-FE8C-7F7A-1B4DEFA14038}"/>
              </a:ext>
            </a:extLst>
          </p:cNvPr>
          <p:cNvSpPr/>
          <p:nvPr/>
        </p:nvSpPr>
        <p:spPr>
          <a:xfrm>
            <a:off x="4793064" y="2592475"/>
            <a:ext cx="592852" cy="1096420"/>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53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3. ΔΙΑΧΕΙΡΙΣΗ ΣΧΕΔΙΩΝ</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71069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Google Shape;58;p15"/>
          <p:cNvCxnSpPr/>
          <p:nvPr/>
        </p:nvCxnSpPr>
        <p:spPr>
          <a:xfrm flipH="1">
            <a:off x="7961943" y="4053661"/>
            <a:ext cx="2351102" cy="1078531"/>
          </a:xfrm>
          <a:prstGeom prst="straightConnector1">
            <a:avLst/>
          </a:prstGeom>
          <a:noFill/>
          <a:ln w="9525" cap="flat" cmpd="sng">
            <a:solidFill>
              <a:srgbClr val="000000"/>
            </a:solidFill>
            <a:prstDash val="solid"/>
            <a:round/>
            <a:headEnd type="none" w="med" len="med"/>
            <a:tailEnd type="none" w="med" len="med"/>
          </a:ln>
        </p:spPr>
      </p:cxnSp>
      <p:cxnSp>
        <p:nvCxnSpPr>
          <p:cNvPr id="117" name="Google Shape;58;p15"/>
          <p:cNvCxnSpPr>
            <a:stCxn id="121" idx="1"/>
          </p:cNvCxnSpPr>
          <p:nvPr/>
        </p:nvCxnSpPr>
        <p:spPr>
          <a:xfrm flipH="1" flipV="1">
            <a:off x="8565958" y="4903735"/>
            <a:ext cx="1863704" cy="213372"/>
          </a:xfrm>
          <a:prstGeom prst="straightConnector1">
            <a:avLst/>
          </a:prstGeom>
          <a:noFill/>
          <a:ln w="9525" cap="flat" cmpd="sng">
            <a:solidFill>
              <a:srgbClr val="000000"/>
            </a:solidFill>
            <a:prstDash val="solid"/>
            <a:round/>
            <a:headEnd type="none" w="med" len="med"/>
            <a:tailEnd type="none" w="med" len="med"/>
          </a:ln>
        </p:spPr>
      </p:cxnSp>
      <p:cxnSp>
        <p:nvCxnSpPr>
          <p:cNvPr id="60" name="Google Shape;70;p15"/>
          <p:cNvCxnSpPr/>
          <p:nvPr/>
        </p:nvCxnSpPr>
        <p:spPr>
          <a:xfrm flipH="1">
            <a:off x="5629058" y="3749257"/>
            <a:ext cx="69125" cy="1781076"/>
          </a:xfrm>
          <a:prstGeom prst="straightConnector1">
            <a:avLst/>
          </a:prstGeom>
          <a:noFill/>
          <a:ln w="9525" cap="flat" cmpd="sng">
            <a:solidFill>
              <a:srgbClr val="000000"/>
            </a:solidFill>
            <a:prstDash val="solid"/>
            <a:round/>
            <a:headEnd type="none" w="med" len="med"/>
            <a:tailEnd type="none" w="med" len="med"/>
          </a:ln>
        </p:spPr>
      </p:cxn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4612"/>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3368"/>
            <a:ext cx="6157133" cy="492443"/>
          </a:xfrm>
          <a:prstGeom prst="rect">
            <a:avLst/>
          </a:prstGeom>
          <a:noFill/>
        </p:spPr>
        <p:txBody>
          <a:bodyPr wrap="square" rtlCol="0">
            <a:spAutoFit/>
          </a:bodyPr>
          <a:lstStyle/>
          <a:p>
            <a:r>
              <a:rPr lang="el-GR" sz="2600" b="1" dirty="0">
                <a:solidFill>
                  <a:schemeClr val="bg1"/>
                </a:solidFill>
              </a:rPr>
              <a:t>ΔΙΑΧΕΙΡΙΣΗ ΣΧΕΔΙΩΝ</a:t>
            </a:r>
            <a:endParaRPr lang="en-GB" sz="2600" b="1" dirty="0">
              <a:solidFill>
                <a:schemeClr val="bg1"/>
              </a:solidFill>
            </a:endParaRPr>
          </a:p>
        </p:txBody>
      </p:sp>
      <p:grpSp>
        <p:nvGrpSpPr>
          <p:cNvPr id="18" name="Group 17"/>
          <p:cNvGrpSpPr/>
          <p:nvPr/>
        </p:nvGrpSpPr>
        <p:grpSpPr>
          <a:xfrm rot="10800000">
            <a:off x="4635647" y="-3367"/>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cxnSp>
        <p:nvCxnSpPr>
          <p:cNvPr id="13" name="Google Shape;58;p15"/>
          <p:cNvCxnSpPr/>
          <p:nvPr/>
        </p:nvCxnSpPr>
        <p:spPr>
          <a:xfrm flipH="1" flipV="1">
            <a:off x="5855740" y="3199562"/>
            <a:ext cx="2956353" cy="2122005"/>
          </a:xfrm>
          <a:prstGeom prst="straightConnector1">
            <a:avLst/>
          </a:prstGeom>
          <a:noFill/>
          <a:ln w="9525" cap="flat" cmpd="sng">
            <a:solidFill>
              <a:srgbClr val="000000"/>
            </a:solidFill>
            <a:prstDash val="solid"/>
            <a:round/>
            <a:headEnd type="none" w="med" len="med"/>
            <a:tailEnd type="none" w="med" len="med"/>
          </a:ln>
        </p:spPr>
      </p:cxnSp>
      <p:sp>
        <p:nvSpPr>
          <p:cNvPr id="14" name="Google Shape;59;p15"/>
          <p:cNvSpPr/>
          <p:nvPr/>
        </p:nvSpPr>
        <p:spPr>
          <a:xfrm rot="1578645" flipH="1">
            <a:off x="7620762" y="3826429"/>
            <a:ext cx="2115632" cy="2115633"/>
          </a:xfrm>
          <a:prstGeom prst="ellipse">
            <a:avLst/>
          </a:pr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16" name="Google Shape;61;p15"/>
          <p:cNvCxnSpPr/>
          <p:nvPr/>
        </p:nvCxnSpPr>
        <p:spPr>
          <a:xfrm rot="13628328" flipH="1">
            <a:off x="3307431" y="2920811"/>
            <a:ext cx="952345" cy="3003334"/>
          </a:xfrm>
          <a:prstGeom prst="straightConnector1">
            <a:avLst/>
          </a:prstGeom>
          <a:noFill/>
          <a:ln w="9525" cap="flat" cmpd="sng">
            <a:solidFill>
              <a:srgbClr val="000000"/>
            </a:solidFill>
            <a:prstDash val="solid"/>
            <a:round/>
            <a:headEnd type="none" w="med" len="med"/>
            <a:tailEnd type="none" w="med" len="med"/>
          </a:ln>
        </p:spPr>
      </p:cxnSp>
      <p:sp>
        <p:nvSpPr>
          <p:cNvPr id="17" name="Google Shape;62;p15"/>
          <p:cNvSpPr/>
          <p:nvPr/>
        </p:nvSpPr>
        <p:spPr>
          <a:xfrm rot="2828328" flipH="1">
            <a:off x="1558604" y="3890200"/>
            <a:ext cx="2311094" cy="2311095"/>
          </a:xfrm>
          <a:prstGeom prst="ellipse">
            <a:avLst/>
          </a:pr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28" name="Google Shape;67;p15"/>
          <p:cNvCxnSpPr/>
          <p:nvPr/>
        </p:nvCxnSpPr>
        <p:spPr>
          <a:xfrm>
            <a:off x="2616847" y="2465628"/>
            <a:ext cx="3090502" cy="901450"/>
          </a:xfrm>
          <a:prstGeom prst="straightConnector1">
            <a:avLst/>
          </a:prstGeom>
          <a:noFill/>
          <a:ln w="9525" cap="flat" cmpd="sng">
            <a:solidFill>
              <a:srgbClr val="000000"/>
            </a:solidFill>
            <a:prstDash val="solid"/>
            <a:round/>
            <a:headEnd type="none" w="med" len="med"/>
            <a:tailEnd type="none" w="med" len="med"/>
          </a:ln>
        </p:spPr>
      </p:cxnSp>
      <p:sp>
        <p:nvSpPr>
          <p:cNvPr id="29" name="Google Shape;68;p15"/>
          <p:cNvSpPr/>
          <p:nvPr/>
        </p:nvSpPr>
        <p:spPr>
          <a:xfrm rot="643606" flipH="1">
            <a:off x="1636003" y="1198483"/>
            <a:ext cx="2270542" cy="2270543"/>
          </a:xfrm>
          <a:prstGeom prst="ellipse">
            <a:avLst/>
          </a:prstGeom>
          <a:solidFill>
            <a:srgbClr val="AF4F7F"/>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dirty="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1" name="Google Shape;70;p15"/>
          <p:cNvCxnSpPr/>
          <p:nvPr/>
        </p:nvCxnSpPr>
        <p:spPr>
          <a:xfrm flipH="1">
            <a:off x="5705577" y="1899514"/>
            <a:ext cx="2581769" cy="1764630"/>
          </a:xfrm>
          <a:prstGeom prst="straightConnector1">
            <a:avLst/>
          </a:prstGeom>
          <a:noFill/>
          <a:ln w="9525" cap="flat" cmpd="sng">
            <a:solidFill>
              <a:srgbClr val="000000"/>
            </a:solidFill>
            <a:prstDash val="solid"/>
            <a:round/>
            <a:headEnd type="none" w="med" len="med"/>
            <a:tailEnd type="none" w="med" len="med"/>
          </a:ln>
        </p:spPr>
      </p:cxnSp>
      <p:sp>
        <p:nvSpPr>
          <p:cNvPr id="32" name="Google Shape;71;p15"/>
          <p:cNvSpPr/>
          <p:nvPr/>
        </p:nvSpPr>
        <p:spPr>
          <a:xfrm rot="21219247" flipH="1">
            <a:off x="7452251" y="645703"/>
            <a:ext cx="2593547" cy="2597922"/>
          </a:xfrm>
          <a:prstGeom prst="ellipse">
            <a:avLst/>
          </a:pr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cxnSp>
        <p:nvCxnSpPr>
          <p:cNvPr id="34" name="Google Shape;73;p15"/>
          <p:cNvCxnSpPr/>
          <p:nvPr/>
        </p:nvCxnSpPr>
        <p:spPr>
          <a:xfrm flipH="1" flipV="1">
            <a:off x="5379248" y="1826286"/>
            <a:ext cx="633148" cy="2601283"/>
          </a:xfrm>
          <a:prstGeom prst="straightConnector1">
            <a:avLst/>
          </a:prstGeom>
          <a:noFill/>
          <a:ln w="9525" cap="flat" cmpd="sng">
            <a:solidFill>
              <a:srgbClr val="000000"/>
            </a:solidFill>
            <a:prstDash val="solid"/>
            <a:round/>
            <a:headEnd type="none" w="med" len="med"/>
            <a:tailEnd type="none" w="med" len="med"/>
          </a:ln>
        </p:spPr>
      </p:cxnSp>
      <p:sp>
        <p:nvSpPr>
          <p:cNvPr id="35" name="Google Shape;74;p15"/>
          <p:cNvSpPr/>
          <p:nvPr/>
        </p:nvSpPr>
        <p:spPr>
          <a:xfrm rot="1578645" flipH="1">
            <a:off x="4709588" y="567543"/>
            <a:ext cx="1446186" cy="1446186"/>
          </a:xfrm>
          <a:prstGeom prst="ellipse">
            <a:avLst/>
          </a:pr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46" name="Google Shape;85;p15"/>
          <p:cNvSpPr/>
          <p:nvPr/>
        </p:nvSpPr>
        <p:spPr>
          <a:xfrm rot="1578645" flipH="1">
            <a:off x="4580935" y="2293370"/>
            <a:ext cx="2393480" cy="239348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6;p15"/>
          <p:cNvSpPr/>
          <p:nvPr/>
        </p:nvSpPr>
        <p:spPr>
          <a:xfrm rot="1578645" flipH="1">
            <a:off x="4687621" y="2394604"/>
            <a:ext cx="2185809" cy="2185809"/>
          </a:xfrm>
          <a:prstGeom prst="ellipse">
            <a:avLst/>
          </a:prstGeom>
          <a:solidFill>
            <a:srgbClr val="9D72B5"/>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dirty="0"/>
          </a:p>
        </p:txBody>
      </p:sp>
      <p:sp>
        <p:nvSpPr>
          <p:cNvPr id="5" name="TextBox 4"/>
          <p:cNvSpPr txBox="1"/>
          <p:nvPr/>
        </p:nvSpPr>
        <p:spPr>
          <a:xfrm>
            <a:off x="4759316" y="3148833"/>
            <a:ext cx="2072812" cy="707886"/>
          </a:xfrm>
          <a:prstGeom prst="rect">
            <a:avLst/>
          </a:prstGeom>
          <a:noFill/>
        </p:spPr>
        <p:txBody>
          <a:bodyPr wrap="none" rtlCol="0">
            <a:spAutoFit/>
          </a:bodyPr>
          <a:lstStyle/>
          <a:p>
            <a:pPr algn="ctr"/>
            <a:r>
              <a:rPr lang="el-GR" sz="2000" b="1" dirty="0">
                <a:solidFill>
                  <a:schemeClr val="bg1"/>
                </a:solidFill>
              </a:rPr>
              <a:t>ΒΑΣΙΚΟΙ ΤΟΜΕΙΣ </a:t>
            </a:r>
          </a:p>
          <a:p>
            <a:pPr algn="ctr"/>
            <a:r>
              <a:rPr lang="el-GR" sz="2000" b="1" dirty="0">
                <a:solidFill>
                  <a:schemeClr val="bg1"/>
                </a:solidFill>
              </a:rPr>
              <a:t>ΤΟΥ ΣΧΕΔΙΟΥ ΣΑΣ </a:t>
            </a:r>
            <a:endParaRPr lang="en-GB" sz="2000" b="1" dirty="0">
              <a:solidFill>
                <a:schemeClr val="bg1"/>
              </a:solidFill>
            </a:endParaRPr>
          </a:p>
        </p:txBody>
      </p:sp>
      <p:sp>
        <p:nvSpPr>
          <p:cNvPr id="6" name="TextBox 5"/>
          <p:cNvSpPr txBox="1"/>
          <p:nvPr/>
        </p:nvSpPr>
        <p:spPr>
          <a:xfrm>
            <a:off x="1773874" y="1803125"/>
            <a:ext cx="2112438" cy="369332"/>
          </a:xfrm>
          <a:prstGeom prst="rect">
            <a:avLst/>
          </a:prstGeom>
          <a:noFill/>
        </p:spPr>
        <p:txBody>
          <a:bodyPr wrap="none" rtlCol="0">
            <a:spAutoFit/>
          </a:bodyPr>
          <a:lstStyle/>
          <a:p>
            <a:r>
              <a:rPr lang="el-GR" b="1" dirty="0">
                <a:solidFill>
                  <a:schemeClr val="bg1"/>
                </a:solidFill>
              </a:rPr>
              <a:t>ΧΡΟΝΟΔΙΑΓΡΑΜΜΑ</a:t>
            </a:r>
            <a:endParaRPr lang="en-GB" b="1" dirty="0">
              <a:solidFill>
                <a:schemeClr val="bg1"/>
              </a:solidFill>
            </a:endParaRPr>
          </a:p>
        </p:txBody>
      </p:sp>
      <p:sp>
        <p:nvSpPr>
          <p:cNvPr id="51" name="TextBox 50"/>
          <p:cNvSpPr txBox="1"/>
          <p:nvPr/>
        </p:nvSpPr>
        <p:spPr>
          <a:xfrm>
            <a:off x="1605151" y="4526049"/>
            <a:ext cx="2244653" cy="707886"/>
          </a:xfrm>
          <a:prstGeom prst="rect">
            <a:avLst/>
          </a:prstGeom>
          <a:noFill/>
        </p:spPr>
        <p:txBody>
          <a:bodyPr wrap="none" rtlCol="0">
            <a:spAutoFit/>
          </a:bodyPr>
          <a:lstStyle/>
          <a:p>
            <a:pPr algn="ctr"/>
            <a:r>
              <a:rPr lang="el-GR" sz="2000" b="1" dirty="0">
                <a:solidFill>
                  <a:schemeClr val="bg1"/>
                </a:solidFill>
              </a:rPr>
              <a:t>ΠΡΟΫΠΟΛΟΓΙΣΜΟΣ</a:t>
            </a:r>
          </a:p>
          <a:p>
            <a:pPr algn="ctr"/>
            <a:r>
              <a:rPr lang="el-GR" sz="2000" b="1" dirty="0">
                <a:solidFill>
                  <a:schemeClr val="bg1"/>
                </a:solidFill>
              </a:rPr>
              <a:t>(ΑΡΧΕΙΟΘΕΤΗΣΗ)</a:t>
            </a:r>
            <a:endParaRPr lang="en-GB" sz="2000" b="1" dirty="0">
              <a:solidFill>
                <a:schemeClr val="bg1"/>
              </a:solidFill>
            </a:endParaRPr>
          </a:p>
        </p:txBody>
      </p:sp>
      <p:sp>
        <p:nvSpPr>
          <p:cNvPr id="52" name="TextBox 51"/>
          <p:cNvSpPr txBox="1"/>
          <p:nvPr/>
        </p:nvSpPr>
        <p:spPr>
          <a:xfrm>
            <a:off x="4879361" y="840906"/>
            <a:ext cx="1120820" cy="461665"/>
          </a:xfrm>
          <a:prstGeom prst="rect">
            <a:avLst/>
          </a:prstGeom>
          <a:noFill/>
        </p:spPr>
        <p:txBody>
          <a:bodyPr wrap="none" rtlCol="0">
            <a:spAutoFit/>
          </a:bodyPr>
          <a:lstStyle/>
          <a:p>
            <a:r>
              <a:rPr lang="el-GR" sz="2400" b="1" dirty="0">
                <a:solidFill>
                  <a:schemeClr val="bg1"/>
                </a:solidFill>
              </a:rPr>
              <a:t>ΣΤΟΧΟΙ</a:t>
            </a:r>
            <a:endParaRPr lang="en-GB" sz="2400" b="1" dirty="0">
              <a:solidFill>
                <a:schemeClr val="bg1"/>
              </a:solidFill>
            </a:endParaRPr>
          </a:p>
        </p:txBody>
      </p:sp>
      <p:sp>
        <p:nvSpPr>
          <p:cNvPr id="53" name="TextBox 52"/>
          <p:cNvSpPr txBox="1"/>
          <p:nvPr/>
        </p:nvSpPr>
        <p:spPr>
          <a:xfrm>
            <a:off x="7560876" y="1310309"/>
            <a:ext cx="2412840" cy="1015663"/>
          </a:xfrm>
          <a:prstGeom prst="rect">
            <a:avLst/>
          </a:prstGeom>
          <a:noFill/>
        </p:spPr>
        <p:txBody>
          <a:bodyPr wrap="none" rtlCol="0">
            <a:spAutoFit/>
          </a:bodyPr>
          <a:lstStyle/>
          <a:p>
            <a:pPr algn="ctr"/>
            <a:r>
              <a:rPr lang="el-GR" sz="2000" b="1" dirty="0">
                <a:solidFill>
                  <a:schemeClr val="bg1"/>
                </a:solidFill>
              </a:rPr>
              <a:t>ΟΜΑΔΑ ΔΙΑΧΕΙΡΙΣΗΣ</a:t>
            </a:r>
          </a:p>
          <a:p>
            <a:pPr algn="ctr"/>
            <a:r>
              <a:rPr lang="el-GR" sz="2000" b="1" dirty="0">
                <a:solidFill>
                  <a:schemeClr val="bg1"/>
                </a:solidFill>
              </a:rPr>
              <a:t>ΣΧΕΔΙΟΥ ΚΑΙ</a:t>
            </a:r>
          </a:p>
          <a:p>
            <a:pPr algn="ctr"/>
            <a:r>
              <a:rPr lang="el-GR" sz="2000" b="1" dirty="0">
                <a:solidFill>
                  <a:schemeClr val="bg1"/>
                </a:solidFill>
              </a:rPr>
              <a:t>ΣΥΜΜΕΤΕΧΟΝΤΕΣ</a:t>
            </a:r>
            <a:endParaRPr lang="en-GB" sz="2000" b="1" dirty="0">
              <a:solidFill>
                <a:schemeClr val="bg1"/>
              </a:solidFill>
            </a:endParaRPr>
          </a:p>
        </p:txBody>
      </p:sp>
      <p:sp>
        <p:nvSpPr>
          <p:cNvPr id="56" name="Google Shape;71;p15"/>
          <p:cNvSpPr/>
          <p:nvPr/>
        </p:nvSpPr>
        <p:spPr>
          <a:xfrm rot="21219247" flipH="1">
            <a:off x="4668990" y="4828300"/>
            <a:ext cx="1986050" cy="1989400"/>
          </a:xfrm>
          <a:prstGeom prst="ellipse">
            <a:avLst/>
          </a:prstGeom>
          <a:solidFill>
            <a:srgbClr val="2D9BBD"/>
          </a:solidFill>
          <a:ln>
            <a:noFill/>
          </a:ln>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57" name="TextBox 56"/>
          <p:cNvSpPr txBox="1"/>
          <p:nvPr/>
        </p:nvSpPr>
        <p:spPr>
          <a:xfrm>
            <a:off x="4597535" y="5099096"/>
            <a:ext cx="2155250" cy="969496"/>
          </a:xfrm>
          <a:prstGeom prst="rect">
            <a:avLst/>
          </a:prstGeom>
          <a:noFill/>
        </p:spPr>
        <p:txBody>
          <a:bodyPr wrap="square" rtlCol="0">
            <a:spAutoFit/>
          </a:bodyPr>
          <a:lstStyle/>
          <a:p>
            <a:pPr algn="ctr"/>
            <a:r>
              <a:rPr lang="el-GR" sz="1900" b="1" dirty="0">
                <a:solidFill>
                  <a:schemeClr val="bg1"/>
                </a:solidFill>
              </a:rPr>
              <a:t>ΠΟΙΟΤΗΤΑ ΔΡΑΣΤΗΡΙΟΤΗΤΩΝ ΚΑΙ ΣΧΕΔΙΟΥ</a:t>
            </a:r>
            <a:endParaRPr lang="en-GB" sz="1900" b="1" dirty="0">
              <a:solidFill>
                <a:schemeClr val="bg1"/>
              </a:solidFill>
            </a:endParaRPr>
          </a:p>
        </p:txBody>
      </p:sp>
      <p:sp>
        <p:nvSpPr>
          <p:cNvPr id="65" name="TextBox 64"/>
          <p:cNvSpPr txBox="1"/>
          <p:nvPr/>
        </p:nvSpPr>
        <p:spPr>
          <a:xfrm>
            <a:off x="7834481" y="4251905"/>
            <a:ext cx="1706493" cy="707886"/>
          </a:xfrm>
          <a:prstGeom prst="rect">
            <a:avLst/>
          </a:prstGeom>
          <a:noFill/>
        </p:spPr>
        <p:txBody>
          <a:bodyPr wrap="none" rtlCol="0">
            <a:spAutoFit/>
          </a:bodyPr>
          <a:lstStyle/>
          <a:p>
            <a:pPr algn="ctr"/>
            <a:r>
              <a:rPr lang="el-GR" sz="2000" b="1" dirty="0">
                <a:solidFill>
                  <a:schemeClr val="bg1"/>
                </a:solidFill>
              </a:rPr>
              <a:t>ΔΙΑΧΥΣΗ ΚΑΙ</a:t>
            </a:r>
          </a:p>
          <a:p>
            <a:pPr algn="ctr"/>
            <a:r>
              <a:rPr lang="el-GR" sz="2000" b="1" dirty="0">
                <a:solidFill>
                  <a:schemeClr val="bg1"/>
                </a:solidFill>
              </a:rPr>
              <a:t> ΕΠΙΚΟΙΝΩΝΙΑ</a:t>
            </a:r>
            <a:endParaRPr lang="en-GB" sz="2000" b="1" dirty="0">
              <a:solidFill>
                <a:schemeClr val="bg1"/>
              </a:solidFill>
            </a:endParaRPr>
          </a:p>
        </p:txBody>
      </p:sp>
      <p:grpSp>
        <p:nvGrpSpPr>
          <p:cNvPr id="67" name="Google Shape;267;p19"/>
          <p:cNvGrpSpPr/>
          <p:nvPr/>
        </p:nvGrpSpPr>
        <p:grpSpPr>
          <a:xfrm>
            <a:off x="2473664" y="2360702"/>
            <a:ext cx="598239" cy="598239"/>
            <a:chOff x="3271200" y="1435075"/>
            <a:chExt cx="481825" cy="481825"/>
          </a:xfrm>
        </p:grpSpPr>
        <p:sp>
          <p:nvSpPr>
            <p:cNvPr id="68" name="Google Shape;268;p19"/>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 name="Google Shape;269;p19"/>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71" name="Google Shape;333;p20"/>
          <p:cNvGrpSpPr/>
          <p:nvPr/>
        </p:nvGrpSpPr>
        <p:grpSpPr>
          <a:xfrm>
            <a:off x="8382600" y="5053029"/>
            <a:ext cx="672994" cy="673719"/>
            <a:chOff x="3235438" y="1970604"/>
            <a:chExt cx="354363" cy="354745"/>
          </a:xfrm>
        </p:grpSpPr>
        <p:sp>
          <p:nvSpPr>
            <p:cNvPr id="72" name="Google Shape;334;p20"/>
            <p:cNvSpPr/>
            <p:nvPr/>
          </p:nvSpPr>
          <p:spPr>
            <a:xfrm>
              <a:off x="3235438" y="2125712"/>
              <a:ext cx="132667" cy="199288"/>
            </a:xfrm>
            <a:custGeom>
              <a:avLst/>
              <a:gdLst/>
              <a:ahLst/>
              <a:cxnLst/>
              <a:rect l="l" t="t" r="r" b="b"/>
              <a:pathLst>
                <a:path w="4168" h="6261" extrusionOk="0">
                  <a:moveTo>
                    <a:pt x="2102" y="325"/>
                  </a:moveTo>
                  <a:cubicBezTo>
                    <a:pt x="2147" y="325"/>
                    <a:pt x="2191" y="331"/>
                    <a:pt x="2239" y="343"/>
                  </a:cubicBezTo>
                  <a:cubicBezTo>
                    <a:pt x="2953" y="402"/>
                    <a:pt x="3501" y="1021"/>
                    <a:pt x="3501" y="1748"/>
                  </a:cubicBezTo>
                  <a:cubicBezTo>
                    <a:pt x="3501" y="2438"/>
                    <a:pt x="3668" y="3081"/>
                    <a:pt x="3811" y="3414"/>
                  </a:cubicBezTo>
                  <a:lnTo>
                    <a:pt x="3811" y="3438"/>
                  </a:lnTo>
                  <a:cubicBezTo>
                    <a:pt x="3632" y="3534"/>
                    <a:pt x="3310" y="3736"/>
                    <a:pt x="2775" y="3831"/>
                  </a:cubicBezTo>
                  <a:lnTo>
                    <a:pt x="2775" y="3795"/>
                  </a:lnTo>
                  <a:lnTo>
                    <a:pt x="2775" y="3462"/>
                  </a:lnTo>
                  <a:cubicBezTo>
                    <a:pt x="2977" y="3343"/>
                    <a:pt x="3156" y="3164"/>
                    <a:pt x="3299" y="2938"/>
                  </a:cubicBezTo>
                  <a:cubicBezTo>
                    <a:pt x="3513" y="2545"/>
                    <a:pt x="3441" y="2021"/>
                    <a:pt x="3096" y="1712"/>
                  </a:cubicBezTo>
                  <a:cubicBezTo>
                    <a:pt x="2858" y="1486"/>
                    <a:pt x="2429" y="1236"/>
                    <a:pt x="1751" y="1236"/>
                  </a:cubicBezTo>
                  <a:cubicBezTo>
                    <a:pt x="1703" y="1236"/>
                    <a:pt x="1656" y="1248"/>
                    <a:pt x="1632" y="1271"/>
                  </a:cubicBezTo>
                  <a:lnTo>
                    <a:pt x="1286" y="1617"/>
                  </a:lnTo>
                  <a:cubicBezTo>
                    <a:pt x="1227" y="1676"/>
                    <a:pt x="1227" y="1783"/>
                    <a:pt x="1286" y="1843"/>
                  </a:cubicBezTo>
                  <a:cubicBezTo>
                    <a:pt x="1316" y="1873"/>
                    <a:pt x="1358" y="1887"/>
                    <a:pt x="1400" y="1887"/>
                  </a:cubicBezTo>
                  <a:cubicBezTo>
                    <a:pt x="1441" y="1887"/>
                    <a:pt x="1483" y="1873"/>
                    <a:pt x="1513" y="1843"/>
                  </a:cubicBezTo>
                  <a:lnTo>
                    <a:pt x="1810" y="1545"/>
                  </a:lnTo>
                  <a:cubicBezTo>
                    <a:pt x="2239" y="1557"/>
                    <a:pt x="2596" y="1688"/>
                    <a:pt x="2882" y="1950"/>
                  </a:cubicBezTo>
                  <a:cubicBezTo>
                    <a:pt x="3120" y="2152"/>
                    <a:pt x="3156" y="2510"/>
                    <a:pt x="3013" y="2783"/>
                  </a:cubicBezTo>
                  <a:cubicBezTo>
                    <a:pt x="2822" y="3105"/>
                    <a:pt x="2477" y="3319"/>
                    <a:pt x="2084" y="3319"/>
                  </a:cubicBezTo>
                  <a:cubicBezTo>
                    <a:pt x="1513" y="3319"/>
                    <a:pt x="1036" y="2843"/>
                    <a:pt x="1036" y="2260"/>
                  </a:cubicBezTo>
                  <a:cubicBezTo>
                    <a:pt x="1036" y="2164"/>
                    <a:pt x="953" y="2093"/>
                    <a:pt x="870" y="2093"/>
                  </a:cubicBezTo>
                  <a:cubicBezTo>
                    <a:pt x="774" y="2093"/>
                    <a:pt x="703" y="2164"/>
                    <a:pt x="703" y="2260"/>
                  </a:cubicBezTo>
                  <a:cubicBezTo>
                    <a:pt x="703" y="2760"/>
                    <a:pt x="989" y="3224"/>
                    <a:pt x="1405" y="3462"/>
                  </a:cubicBezTo>
                  <a:lnTo>
                    <a:pt x="1405" y="3795"/>
                  </a:lnTo>
                  <a:lnTo>
                    <a:pt x="1405" y="3831"/>
                  </a:lnTo>
                  <a:cubicBezTo>
                    <a:pt x="858" y="3712"/>
                    <a:pt x="524" y="3534"/>
                    <a:pt x="393" y="3438"/>
                  </a:cubicBezTo>
                  <a:cubicBezTo>
                    <a:pt x="393" y="3438"/>
                    <a:pt x="382" y="3438"/>
                    <a:pt x="393" y="3414"/>
                  </a:cubicBezTo>
                  <a:cubicBezTo>
                    <a:pt x="524" y="3081"/>
                    <a:pt x="691" y="2438"/>
                    <a:pt x="703" y="1748"/>
                  </a:cubicBezTo>
                  <a:cubicBezTo>
                    <a:pt x="703" y="1021"/>
                    <a:pt x="1275" y="402"/>
                    <a:pt x="1965" y="343"/>
                  </a:cubicBezTo>
                  <a:cubicBezTo>
                    <a:pt x="2013" y="331"/>
                    <a:pt x="2057" y="325"/>
                    <a:pt x="2102" y="325"/>
                  </a:cubicBezTo>
                  <a:close/>
                  <a:moveTo>
                    <a:pt x="2429" y="3581"/>
                  </a:moveTo>
                  <a:lnTo>
                    <a:pt x="2429" y="3772"/>
                  </a:lnTo>
                  <a:cubicBezTo>
                    <a:pt x="2429" y="3974"/>
                    <a:pt x="2537" y="4153"/>
                    <a:pt x="2715" y="4236"/>
                  </a:cubicBezTo>
                  <a:lnTo>
                    <a:pt x="2822" y="4296"/>
                  </a:lnTo>
                  <a:cubicBezTo>
                    <a:pt x="2668" y="4546"/>
                    <a:pt x="2382" y="4712"/>
                    <a:pt x="2072" y="4712"/>
                  </a:cubicBezTo>
                  <a:cubicBezTo>
                    <a:pt x="1775" y="4712"/>
                    <a:pt x="1489" y="4546"/>
                    <a:pt x="1334" y="4296"/>
                  </a:cubicBezTo>
                  <a:lnTo>
                    <a:pt x="1429" y="4236"/>
                  </a:lnTo>
                  <a:cubicBezTo>
                    <a:pt x="1608" y="4153"/>
                    <a:pt x="1715" y="3974"/>
                    <a:pt x="1715" y="3772"/>
                  </a:cubicBezTo>
                  <a:lnTo>
                    <a:pt x="1715" y="3581"/>
                  </a:lnTo>
                  <a:cubicBezTo>
                    <a:pt x="1834" y="3617"/>
                    <a:pt x="1953" y="3629"/>
                    <a:pt x="2072" y="3629"/>
                  </a:cubicBezTo>
                  <a:cubicBezTo>
                    <a:pt x="2191" y="3629"/>
                    <a:pt x="2310" y="3617"/>
                    <a:pt x="2429" y="3581"/>
                  </a:cubicBezTo>
                  <a:close/>
                  <a:moveTo>
                    <a:pt x="2072" y="0"/>
                  </a:moveTo>
                  <a:cubicBezTo>
                    <a:pt x="2016" y="0"/>
                    <a:pt x="1959" y="3"/>
                    <a:pt x="1906" y="9"/>
                  </a:cubicBezTo>
                  <a:cubicBezTo>
                    <a:pt x="1036" y="81"/>
                    <a:pt x="346" y="855"/>
                    <a:pt x="346" y="1748"/>
                  </a:cubicBezTo>
                  <a:cubicBezTo>
                    <a:pt x="346" y="2391"/>
                    <a:pt x="203" y="2986"/>
                    <a:pt x="60" y="3295"/>
                  </a:cubicBezTo>
                  <a:cubicBezTo>
                    <a:pt x="1" y="3450"/>
                    <a:pt x="48" y="3617"/>
                    <a:pt x="179" y="3700"/>
                  </a:cubicBezTo>
                  <a:cubicBezTo>
                    <a:pt x="322" y="3795"/>
                    <a:pt x="584" y="3950"/>
                    <a:pt x="1036" y="4093"/>
                  </a:cubicBezTo>
                  <a:lnTo>
                    <a:pt x="382" y="4415"/>
                  </a:lnTo>
                  <a:cubicBezTo>
                    <a:pt x="143" y="4534"/>
                    <a:pt x="1" y="4772"/>
                    <a:pt x="1" y="5022"/>
                  </a:cubicBezTo>
                  <a:lnTo>
                    <a:pt x="1" y="6093"/>
                  </a:lnTo>
                  <a:cubicBezTo>
                    <a:pt x="1" y="6189"/>
                    <a:pt x="84" y="6260"/>
                    <a:pt x="167" y="6260"/>
                  </a:cubicBezTo>
                  <a:cubicBezTo>
                    <a:pt x="262" y="6260"/>
                    <a:pt x="334" y="6189"/>
                    <a:pt x="334" y="6093"/>
                  </a:cubicBezTo>
                  <a:lnTo>
                    <a:pt x="334" y="5022"/>
                  </a:lnTo>
                  <a:cubicBezTo>
                    <a:pt x="334" y="4891"/>
                    <a:pt x="405" y="4772"/>
                    <a:pt x="524" y="4700"/>
                  </a:cubicBezTo>
                  <a:lnTo>
                    <a:pt x="1048" y="4450"/>
                  </a:lnTo>
                  <a:cubicBezTo>
                    <a:pt x="1275" y="4807"/>
                    <a:pt x="1656" y="5046"/>
                    <a:pt x="2084" y="5046"/>
                  </a:cubicBezTo>
                  <a:cubicBezTo>
                    <a:pt x="2525" y="5046"/>
                    <a:pt x="2906" y="4819"/>
                    <a:pt x="3132" y="4450"/>
                  </a:cubicBezTo>
                  <a:lnTo>
                    <a:pt x="3656" y="4700"/>
                  </a:lnTo>
                  <a:cubicBezTo>
                    <a:pt x="3775" y="4760"/>
                    <a:pt x="3846" y="4879"/>
                    <a:pt x="3846" y="5022"/>
                  </a:cubicBezTo>
                  <a:lnTo>
                    <a:pt x="3846" y="6093"/>
                  </a:lnTo>
                  <a:cubicBezTo>
                    <a:pt x="3846" y="6189"/>
                    <a:pt x="3918" y="6260"/>
                    <a:pt x="4013" y="6260"/>
                  </a:cubicBezTo>
                  <a:cubicBezTo>
                    <a:pt x="4096" y="6260"/>
                    <a:pt x="4168" y="6189"/>
                    <a:pt x="4168" y="6093"/>
                  </a:cubicBezTo>
                  <a:lnTo>
                    <a:pt x="4168" y="5022"/>
                  </a:lnTo>
                  <a:cubicBezTo>
                    <a:pt x="4156" y="4772"/>
                    <a:pt x="4013" y="4534"/>
                    <a:pt x="3775" y="4415"/>
                  </a:cubicBezTo>
                  <a:lnTo>
                    <a:pt x="3120" y="4093"/>
                  </a:lnTo>
                  <a:cubicBezTo>
                    <a:pt x="3549" y="3974"/>
                    <a:pt x="3834" y="3807"/>
                    <a:pt x="3965" y="3700"/>
                  </a:cubicBezTo>
                  <a:cubicBezTo>
                    <a:pt x="4096" y="3617"/>
                    <a:pt x="4144" y="3450"/>
                    <a:pt x="4084" y="3295"/>
                  </a:cubicBezTo>
                  <a:cubicBezTo>
                    <a:pt x="3953" y="2986"/>
                    <a:pt x="3799" y="2391"/>
                    <a:pt x="3799" y="1748"/>
                  </a:cubicBezTo>
                  <a:cubicBezTo>
                    <a:pt x="3799" y="855"/>
                    <a:pt x="3096" y="81"/>
                    <a:pt x="2239" y="9"/>
                  </a:cubicBezTo>
                  <a:cubicBezTo>
                    <a:pt x="2185" y="3"/>
                    <a:pt x="2129" y="0"/>
                    <a:pt x="2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5;p20"/>
            <p:cNvSpPr/>
            <p:nvPr/>
          </p:nvSpPr>
          <p:spPr>
            <a:xfrm>
              <a:off x="3257433" y="2292373"/>
              <a:ext cx="10249" cy="32626"/>
            </a:xfrm>
            <a:custGeom>
              <a:avLst/>
              <a:gdLst/>
              <a:ahLst/>
              <a:cxnLst/>
              <a:rect l="l" t="t" r="r" b="b"/>
              <a:pathLst>
                <a:path w="322" h="1025" extrusionOk="0">
                  <a:moveTo>
                    <a:pt x="167" y="0"/>
                  </a:moveTo>
                  <a:cubicBezTo>
                    <a:pt x="72" y="0"/>
                    <a:pt x="0" y="72"/>
                    <a:pt x="0" y="167"/>
                  </a:cubicBezTo>
                  <a:lnTo>
                    <a:pt x="0" y="857"/>
                  </a:lnTo>
                  <a:cubicBezTo>
                    <a:pt x="0" y="953"/>
                    <a:pt x="72" y="1024"/>
                    <a:pt x="167" y="1024"/>
                  </a:cubicBezTo>
                  <a:cubicBezTo>
                    <a:pt x="250" y="1024"/>
                    <a:pt x="322" y="953"/>
                    <a:pt x="322" y="857"/>
                  </a:cubicBezTo>
                  <a:lnTo>
                    <a:pt x="322" y="167"/>
                  </a:lnTo>
                  <a:cubicBezTo>
                    <a:pt x="322" y="72"/>
                    <a:pt x="250"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6;p20"/>
            <p:cNvSpPr/>
            <p:nvPr/>
          </p:nvSpPr>
          <p:spPr>
            <a:xfrm>
              <a:off x="3335098" y="2292373"/>
              <a:ext cx="10281" cy="32626"/>
            </a:xfrm>
            <a:custGeom>
              <a:avLst/>
              <a:gdLst/>
              <a:ahLst/>
              <a:cxnLst/>
              <a:rect l="l" t="t" r="r" b="b"/>
              <a:pathLst>
                <a:path w="323" h="1025" extrusionOk="0">
                  <a:moveTo>
                    <a:pt x="168" y="0"/>
                  </a:moveTo>
                  <a:cubicBezTo>
                    <a:pt x="72" y="0"/>
                    <a:pt x="1" y="72"/>
                    <a:pt x="1" y="167"/>
                  </a:cubicBezTo>
                  <a:lnTo>
                    <a:pt x="1" y="857"/>
                  </a:lnTo>
                  <a:cubicBezTo>
                    <a:pt x="1" y="953"/>
                    <a:pt x="72" y="1024"/>
                    <a:pt x="168" y="1024"/>
                  </a:cubicBezTo>
                  <a:cubicBezTo>
                    <a:pt x="251" y="1024"/>
                    <a:pt x="322" y="953"/>
                    <a:pt x="322" y="857"/>
                  </a:cubicBezTo>
                  <a:lnTo>
                    <a:pt x="322" y="167"/>
                  </a:lnTo>
                  <a:cubicBezTo>
                    <a:pt x="322" y="72"/>
                    <a:pt x="25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7;p20"/>
            <p:cNvSpPr/>
            <p:nvPr/>
          </p:nvSpPr>
          <p:spPr>
            <a:xfrm>
              <a:off x="3490110" y="2163685"/>
              <a:ext cx="55734" cy="18430"/>
            </a:xfrm>
            <a:custGeom>
              <a:avLst/>
              <a:gdLst/>
              <a:ahLst/>
              <a:cxnLst/>
              <a:rect l="l" t="t" r="r" b="b"/>
              <a:pathLst>
                <a:path w="1751" h="579" extrusionOk="0">
                  <a:moveTo>
                    <a:pt x="649" y="0"/>
                  </a:moveTo>
                  <a:cubicBezTo>
                    <a:pt x="492" y="0"/>
                    <a:pt x="319" y="16"/>
                    <a:pt x="132" y="55"/>
                  </a:cubicBezTo>
                  <a:cubicBezTo>
                    <a:pt x="60" y="66"/>
                    <a:pt x="1" y="138"/>
                    <a:pt x="1" y="221"/>
                  </a:cubicBezTo>
                  <a:lnTo>
                    <a:pt x="1" y="400"/>
                  </a:lnTo>
                  <a:cubicBezTo>
                    <a:pt x="1" y="483"/>
                    <a:pt x="72" y="555"/>
                    <a:pt x="155" y="555"/>
                  </a:cubicBezTo>
                  <a:cubicBezTo>
                    <a:pt x="251" y="555"/>
                    <a:pt x="322" y="483"/>
                    <a:pt x="322" y="400"/>
                  </a:cubicBezTo>
                  <a:lnTo>
                    <a:pt x="322" y="364"/>
                  </a:lnTo>
                  <a:cubicBezTo>
                    <a:pt x="434" y="349"/>
                    <a:pt x="539" y="342"/>
                    <a:pt x="636" y="342"/>
                  </a:cubicBezTo>
                  <a:cubicBezTo>
                    <a:pt x="841" y="342"/>
                    <a:pt x="1011" y="371"/>
                    <a:pt x="1132" y="412"/>
                  </a:cubicBezTo>
                  <a:cubicBezTo>
                    <a:pt x="1334" y="471"/>
                    <a:pt x="1453" y="543"/>
                    <a:pt x="1465" y="543"/>
                  </a:cubicBezTo>
                  <a:cubicBezTo>
                    <a:pt x="1501" y="555"/>
                    <a:pt x="1525" y="578"/>
                    <a:pt x="1560" y="578"/>
                  </a:cubicBezTo>
                  <a:cubicBezTo>
                    <a:pt x="1620" y="578"/>
                    <a:pt x="1667" y="543"/>
                    <a:pt x="1691" y="495"/>
                  </a:cubicBezTo>
                  <a:cubicBezTo>
                    <a:pt x="1751" y="400"/>
                    <a:pt x="1727" y="293"/>
                    <a:pt x="1644" y="245"/>
                  </a:cubicBezTo>
                  <a:cubicBezTo>
                    <a:pt x="1625" y="236"/>
                    <a:pt x="1259" y="0"/>
                    <a:pt x="6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8;p20"/>
            <p:cNvSpPr/>
            <p:nvPr/>
          </p:nvSpPr>
          <p:spPr>
            <a:xfrm>
              <a:off x="3445771" y="2131664"/>
              <a:ext cx="144031" cy="192953"/>
            </a:xfrm>
            <a:custGeom>
              <a:avLst/>
              <a:gdLst/>
              <a:ahLst/>
              <a:cxnLst/>
              <a:rect l="l" t="t" r="r" b="b"/>
              <a:pathLst>
                <a:path w="4525" h="6062" extrusionOk="0">
                  <a:moveTo>
                    <a:pt x="3489" y="310"/>
                  </a:moveTo>
                  <a:lnTo>
                    <a:pt x="3489" y="1120"/>
                  </a:lnTo>
                  <a:cubicBezTo>
                    <a:pt x="3489" y="1251"/>
                    <a:pt x="3453" y="1382"/>
                    <a:pt x="3394" y="1525"/>
                  </a:cubicBezTo>
                  <a:lnTo>
                    <a:pt x="3334" y="1656"/>
                  </a:lnTo>
                  <a:cubicBezTo>
                    <a:pt x="3322" y="1680"/>
                    <a:pt x="3322" y="1703"/>
                    <a:pt x="3322" y="1727"/>
                  </a:cubicBezTo>
                  <a:lnTo>
                    <a:pt x="3322" y="2073"/>
                  </a:lnTo>
                  <a:cubicBezTo>
                    <a:pt x="3322" y="2370"/>
                    <a:pt x="3203" y="2632"/>
                    <a:pt x="3001" y="2835"/>
                  </a:cubicBezTo>
                  <a:cubicBezTo>
                    <a:pt x="2796" y="3016"/>
                    <a:pt x="2549" y="3133"/>
                    <a:pt x="2268" y="3133"/>
                  </a:cubicBezTo>
                  <a:cubicBezTo>
                    <a:pt x="2254" y="3133"/>
                    <a:pt x="2241" y="3133"/>
                    <a:pt x="2227" y="3132"/>
                  </a:cubicBezTo>
                  <a:cubicBezTo>
                    <a:pt x="1655" y="3108"/>
                    <a:pt x="1191" y="2608"/>
                    <a:pt x="1191" y="2025"/>
                  </a:cubicBezTo>
                  <a:lnTo>
                    <a:pt x="1191" y="1727"/>
                  </a:lnTo>
                  <a:cubicBezTo>
                    <a:pt x="1191" y="1703"/>
                    <a:pt x="1191" y="1680"/>
                    <a:pt x="1179" y="1656"/>
                  </a:cubicBezTo>
                  <a:lnTo>
                    <a:pt x="1120" y="1525"/>
                  </a:lnTo>
                  <a:cubicBezTo>
                    <a:pt x="1060" y="1406"/>
                    <a:pt x="1036" y="1263"/>
                    <a:pt x="1036" y="1120"/>
                  </a:cubicBezTo>
                  <a:cubicBezTo>
                    <a:pt x="1036" y="668"/>
                    <a:pt x="1394" y="310"/>
                    <a:pt x="1834" y="310"/>
                  </a:cubicBezTo>
                  <a:close/>
                  <a:moveTo>
                    <a:pt x="1727" y="3335"/>
                  </a:moveTo>
                  <a:cubicBezTo>
                    <a:pt x="1882" y="3406"/>
                    <a:pt x="2048" y="3442"/>
                    <a:pt x="2215" y="3454"/>
                  </a:cubicBezTo>
                  <a:lnTo>
                    <a:pt x="2263" y="3454"/>
                  </a:lnTo>
                  <a:cubicBezTo>
                    <a:pt x="2453" y="3454"/>
                    <a:pt x="2632" y="3430"/>
                    <a:pt x="2798" y="3347"/>
                  </a:cubicBezTo>
                  <a:lnTo>
                    <a:pt x="2798" y="3573"/>
                  </a:lnTo>
                  <a:cubicBezTo>
                    <a:pt x="2798" y="3620"/>
                    <a:pt x="2810" y="3680"/>
                    <a:pt x="2810" y="3728"/>
                  </a:cubicBezTo>
                  <a:lnTo>
                    <a:pt x="2263" y="4144"/>
                  </a:lnTo>
                  <a:lnTo>
                    <a:pt x="1715" y="3728"/>
                  </a:lnTo>
                  <a:cubicBezTo>
                    <a:pt x="1727" y="3680"/>
                    <a:pt x="1727" y="3632"/>
                    <a:pt x="1727" y="3573"/>
                  </a:cubicBezTo>
                  <a:lnTo>
                    <a:pt x="1727" y="3335"/>
                  </a:lnTo>
                  <a:close/>
                  <a:moveTo>
                    <a:pt x="1834" y="1"/>
                  </a:moveTo>
                  <a:cubicBezTo>
                    <a:pt x="1203" y="1"/>
                    <a:pt x="703" y="501"/>
                    <a:pt x="703" y="1132"/>
                  </a:cubicBezTo>
                  <a:cubicBezTo>
                    <a:pt x="703" y="1322"/>
                    <a:pt x="751" y="1501"/>
                    <a:pt x="834" y="1668"/>
                  </a:cubicBezTo>
                  <a:lnTo>
                    <a:pt x="882" y="1751"/>
                  </a:lnTo>
                  <a:lnTo>
                    <a:pt x="882" y="2013"/>
                  </a:lnTo>
                  <a:cubicBezTo>
                    <a:pt x="882" y="2454"/>
                    <a:pt x="1084" y="2858"/>
                    <a:pt x="1405" y="3120"/>
                  </a:cubicBezTo>
                  <a:lnTo>
                    <a:pt x="1405" y="3561"/>
                  </a:lnTo>
                  <a:cubicBezTo>
                    <a:pt x="1405" y="3632"/>
                    <a:pt x="1358" y="3704"/>
                    <a:pt x="1286" y="3739"/>
                  </a:cubicBezTo>
                  <a:lnTo>
                    <a:pt x="453" y="4049"/>
                  </a:lnTo>
                  <a:cubicBezTo>
                    <a:pt x="179" y="4156"/>
                    <a:pt x="1" y="4406"/>
                    <a:pt x="1" y="4692"/>
                  </a:cubicBezTo>
                  <a:lnTo>
                    <a:pt x="1" y="5894"/>
                  </a:lnTo>
                  <a:cubicBezTo>
                    <a:pt x="1" y="5990"/>
                    <a:pt x="72" y="6061"/>
                    <a:pt x="167" y="6061"/>
                  </a:cubicBezTo>
                  <a:cubicBezTo>
                    <a:pt x="251" y="6061"/>
                    <a:pt x="334" y="5990"/>
                    <a:pt x="334" y="5894"/>
                  </a:cubicBezTo>
                  <a:lnTo>
                    <a:pt x="334" y="4692"/>
                  </a:lnTo>
                  <a:cubicBezTo>
                    <a:pt x="334" y="4537"/>
                    <a:pt x="417" y="4406"/>
                    <a:pt x="572" y="4347"/>
                  </a:cubicBezTo>
                  <a:lnTo>
                    <a:pt x="1405" y="4037"/>
                  </a:lnTo>
                  <a:cubicBezTo>
                    <a:pt x="1441" y="4013"/>
                    <a:pt x="1489" y="3989"/>
                    <a:pt x="1525" y="3954"/>
                  </a:cubicBezTo>
                  <a:lnTo>
                    <a:pt x="2096" y="4394"/>
                  </a:lnTo>
                  <a:lnTo>
                    <a:pt x="2096" y="5883"/>
                  </a:lnTo>
                  <a:cubicBezTo>
                    <a:pt x="2096" y="5966"/>
                    <a:pt x="2179" y="6037"/>
                    <a:pt x="2263" y="6037"/>
                  </a:cubicBezTo>
                  <a:cubicBezTo>
                    <a:pt x="2358" y="6037"/>
                    <a:pt x="2429" y="5966"/>
                    <a:pt x="2429" y="5883"/>
                  </a:cubicBezTo>
                  <a:lnTo>
                    <a:pt x="2429" y="4394"/>
                  </a:lnTo>
                  <a:lnTo>
                    <a:pt x="3013" y="3954"/>
                  </a:lnTo>
                  <a:cubicBezTo>
                    <a:pt x="3049" y="3989"/>
                    <a:pt x="3084" y="4001"/>
                    <a:pt x="3132" y="4037"/>
                  </a:cubicBezTo>
                  <a:lnTo>
                    <a:pt x="3965" y="4347"/>
                  </a:lnTo>
                  <a:cubicBezTo>
                    <a:pt x="4096" y="4406"/>
                    <a:pt x="4203" y="4537"/>
                    <a:pt x="4203" y="4692"/>
                  </a:cubicBezTo>
                  <a:lnTo>
                    <a:pt x="4203" y="5894"/>
                  </a:lnTo>
                  <a:cubicBezTo>
                    <a:pt x="4203" y="5990"/>
                    <a:pt x="4275" y="6061"/>
                    <a:pt x="4358" y="6061"/>
                  </a:cubicBezTo>
                  <a:cubicBezTo>
                    <a:pt x="4453" y="6061"/>
                    <a:pt x="4525" y="5990"/>
                    <a:pt x="4525" y="5894"/>
                  </a:cubicBezTo>
                  <a:lnTo>
                    <a:pt x="4525" y="4692"/>
                  </a:lnTo>
                  <a:cubicBezTo>
                    <a:pt x="4513" y="4418"/>
                    <a:pt x="4334" y="4168"/>
                    <a:pt x="4072" y="4061"/>
                  </a:cubicBezTo>
                  <a:lnTo>
                    <a:pt x="3239" y="3751"/>
                  </a:lnTo>
                  <a:cubicBezTo>
                    <a:pt x="3156" y="3728"/>
                    <a:pt x="3120" y="3644"/>
                    <a:pt x="3120" y="3573"/>
                  </a:cubicBezTo>
                  <a:lnTo>
                    <a:pt x="3120" y="3156"/>
                  </a:lnTo>
                  <a:cubicBezTo>
                    <a:pt x="3144" y="3132"/>
                    <a:pt x="3191" y="3096"/>
                    <a:pt x="3215" y="3061"/>
                  </a:cubicBezTo>
                  <a:cubicBezTo>
                    <a:pt x="3489" y="2799"/>
                    <a:pt x="3632" y="2454"/>
                    <a:pt x="3632" y="2073"/>
                  </a:cubicBezTo>
                  <a:lnTo>
                    <a:pt x="3632" y="1751"/>
                  </a:lnTo>
                  <a:lnTo>
                    <a:pt x="3680" y="1668"/>
                  </a:lnTo>
                  <a:cubicBezTo>
                    <a:pt x="3775" y="1501"/>
                    <a:pt x="3811" y="1311"/>
                    <a:pt x="3811" y="1132"/>
                  </a:cubicBezTo>
                  <a:lnTo>
                    <a:pt x="3811" y="168"/>
                  </a:lnTo>
                  <a:cubicBezTo>
                    <a:pt x="3811" y="72"/>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9;p20"/>
            <p:cNvSpPr/>
            <p:nvPr/>
          </p:nvSpPr>
          <p:spPr>
            <a:xfrm>
              <a:off x="3473813" y="2287058"/>
              <a:ext cx="10631" cy="38291"/>
            </a:xfrm>
            <a:custGeom>
              <a:avLst/>
              <a:gdLst/>
              <a:ahLst/>
              <a:cxnLst/>
              <a:rect l="l" t="t" r="r" b="b"/>
              <a:pathLst>
                <a:path w="334" h="1203" extrusionOk="0">
                  <a:moveTo>
                    <a:pt x="167" y="0"/>
                  </a:moveTo>
                  <a:cubicBezTo>
                    <a:pt x="72" y="0"/>
                    <a:pt x="1" y="72"/>
                    <a:pt x="1" y="167"/>
                  </a:cubicBezTo>
                  <a:lnTo>
                    <a:pt x="1" y="1048"/>
                  </a:lnTo>
                  <a:cubicBezTo>
                    <a:pt x="1" y="1131"/>
                    <a:pt x="72" y="1203"/>
                    <a:pt x="167" y="1203"/>
                  </a:cubicBezTo>
                  <a:cubicBezTo>
                    <a:pt x="251" y="1203"/>
                    <a:pt x="334" y="1131"/>
                    <a:pt x="334" y="1048"/>
                  </a:cubicBezTo>
                  <a:lnTo>
                    <a:pt x="334" y="155"/>
                  </a:lnTo>
                  <a:cubicBezTo>
                    <a:pt x="334" y="60"/>
                    <a:pt x="251"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0;p20"/>
            <p:cNvSpPr/>
            <p:nvPr/>
          </p:nvSpPr>
          <p:spPr>
            <a:xfrm>
              <a:off x="3551128" y="2287058"/>
              <a:ext cx="10249" cy="38291"/>
            </a:xfrm>
            <a:custGeom>
              <a:avLst/>
              <a:gdLst/>
              <a:ahLst/>
              <a:cxnLst/>
              <a:rect l="l" t="t" r="r" b="b"/>
              <a:pathLst>
                <a:path w="322" h="1203" extrusionOk="0">
                  <a:moveTo>
                    <a:pt x="167" y="0"/>
                  </a:moveTo>
                  <a:cubicBezTo>
                    <a:pt x="72" y="0"/>
                    <a:pt x="0" y="72"/>
                    <a:pt x="0" y="167"/>
                  </a:cubicBezTo>
                  <a:lnTo>
                    <a:pt x="0" y="1048"/>
                  </a:lnTo>
                  <a:cubicBezTo>
                    <a:pt x="0" y="1131"/>
                    <a:pt x="72" y="1203"/>
                    <a:pt x="167" y="1203"/>
                  </a:cubicBezTo>
                  <a:cubicBezTo>
                    <a:pt x="250" y="1203"/>
                    <a:pt x="322" y="1131"/>
                    <a:pt x="322" y="1048"/>
                  </a:cubicBezTo>
                  <a:lnTo>
                    <a:pt x="322" y="155"/>
                  </a:lnTo>
                  <a:cubicBezTo>
                    <a:pt x="322" y="60"/>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1;p20"/>
            <p:cNvSpPr/>
            <p:nvPr/>
          </p:nvSpPr>
          <p:spPr>
            <a:xfrm>
              <a:off x="3290377" y="1970604"/>
              <a:ext cx="221378" cy="185346"/>
            </a:xfrm>
            <a:custGeom>
              <a:avLst/>
              <a:gdLst/>
              <a:ahLst/>
              <a:cxnLst/>
              <a:rect l="l" t="t" r="r" b="b"/>
              <a:pathLst>
                <a:path w="6955" h="5823" extrusionOk="0">
                  <a:moveTo>
                    <a:pt x="2406" y="4168"/>
                  </a:moveTo>
                  <a:lnTo>
                    <a:pt x="2311" y="4537"/>
                  </a:lnTo>
                  <a:lnTo>
                    <a:pt x="2085" y="4537"/>
                  </a:lnTo>
                  <a:cubicBezTo>
                    <a:pt x="1894" y="4537"/>
                    <a:pt x="1727" y="4382"/>
                    <a:pt x="1727" y="4180"/>
                  </a:cubicBezTo>
                  <a:lnTo>
                    <a:pt x="1727" y="4168"/>
                  </a:lnTo>
                  <a:close/>
                  <a:moveTo>
                    <a:pt x="5573" y="358"/>
                  </a:moveTo>
                  <a:cubicBezTo>
                    <a:pt x="5764" y="358"/>
                    <a:pt x="5930" y="525"/>
                    <a:pt x="5930" y="715"/>
                  </a:cubicBezTo>
                  <a:lnTo>
                    <a:pt x="5930" y="3501"/>
                  </a:lnTo>
                  <a:cubicBezTo>
                    <a:pt x="5930" y="3692"/>
                    <a:pt x="5764" y="3858"/>
                    <a:pt x="5573" y="3858"/>
                  </a:cubicBezTo>
                  <a:lnTo>
                    <a:pt x="4168" y="3858"/>
                  </a:lnTo>
                  <a:cubicBezTo>
                    <a:pt x="4144" y="3858"/>
                    <a:pt x="4097" y="3870"/>
                    <a:pt x="4085" y="3882"/>
                  </a:cubicBezTo>
                  <a:lnTo>
                    <a:pt x="2537" y="5001"/>
                  </a:lnTo>
                  <a:lnTo>
                    <a:pt x="2537" y="5001"/>
                  </a:lnTo>
                  <a:lnTo>
                    <a:pt x="2775" y="4049"/>
                  </a:lnTo>
                  <a:cubicBezTo>
                    <a:pt x="2787" y="4001"/>
                    <a:pt x="2775" y="3942"/>
                    <a:pt x="2739" y="3918"/>
                  </a:cubicBezTo>
                  <a:cubicBezTo>
                    <a:pt x="2716" y="3870"/>
                    <a:pt x="2668" y="3858"/>
                    <a:pt x="2608" y="3858"/>
                  </a:cubicBezTo>
                  <a:lnTo>
                    <a:pt x="692" y="3858"/>
                  </a:lnTo>
                  <a:cubicBezTo>
                    <a:pt x="501" y="3858"/>
                    <a:pt x="334" y="3692"/>
                    <a:pt x="334" y="3501"/>
                  </a:cubicBezTo>
                  <a:lnTo>
                    <a:pt x="334" y="715"/>
                  </a:lnTo>
                  <a:cubicBezTo>
                    <a:pt x="334" y="525"/>
                    <a:pt x="501" y="358"/>
                    <a:pt x="692" y="358"/>
                  </a:cubicBezTo>
                  <a:close/>
                  <a:moveTo>
                    <a:pt x="6287" y="1025"/>
                  </a:moveTo>
                  <a:cubicBezTo>
                    <a:pt x="6478" y="1025"/>
                    <a:pt x="6645" y="1191"/>
                    <a:pt x="6645" y="1382"/>
                  </a:cubicBezTo>
                  <a:lnTo>
                    <a:pt x="6645" y="4180"/>
                  </a:lnTo>
                  <a:lnTo>
                    <a:pt x="6633" y="4180"/>
                  </a:lnTo>
                  <a:cubicBezTo>
                    <a:pt x="6633" y="4382"/>
                    <a:pt x="6466" y="4537"/>
                    <a:pt x="6276" y="4537"/>
                  </a:cubicBezTo>
                  <a:lnTo>
                    <a:pt x="4871" y="4537"/>
                  </a:lnTo>
                  <a:cubicBezTo>
                    <a:pt x="4823" y="4537"/>
                    <a:pt x="4787" y="4561"/>
                    <a:pt x="4752" y="4597"/>
                  </a:cubicBezTo>
                  <a:cubicBezTo>
                    <a:pt x="4728" y="4632"/>
                    <a:pt x="4704" y="4692"/>
                    <a:pt x="4728" y="4727"/>
                  </a:cubicBezTo>
                  <a:lnTo>
                    <a:pt x="4847" y="5406"/>
                  </a:lnTo>
                  <a:lnTo>
                    <a:pt x="4847" y="5406"/>
                  </a:lnTo>
                  <a:lnTo>
                    <a:pt x="3656" y="4597"/>
                  </a:lnTo>
                  <a:lnTo>
                    <a:pt x="4251" y="4168"/>
                  </a:lnTo>
                  <a:lnTo>
                    <a:pt x="5585" y="4168"/>
                  </a:lnTo>
                  <a:cubicBezTo>
                    <a:pt x="5954" y="4168"/>
                    <a:pt x="6276" y="3858"/>
                    <a:pt x="6276" y="3489"/>
                  </a:cubicBezTo>
                  <a:lnTo>
                    <a:pt x="6276" y="1025"/>
                  </a:lnTo>
                  <a:close/>
                  <a:moveTo>
                    <a:pt x="692" y="1"/>
                  </a:moveTo>
                  <a:cubicBezTo>
                    <a:pt x="322" y="1"/>
                    <a:pt x="1" y="310"/>
                    <a:pt x="1" y="691"/>
                  </a:cubicBezTo>
                  <a:lnTo>
                    <a:pt x="1" y="3465"/>
                  </a:lnTo>
                  <a:cubicBezTo>
                    <a:pt x="1" y="3846"/>
                    <a:pt x="322" y="4156"/>
                    <a:pt x="692" y="4156"/>
                  </a:cubicBezTo>
                  <a:lnTo>
                    <a:pt x="1406" y="4156"/>
                  </a:lnTo>
                  <a:lnTo>
                    <a:pt x="1406" y="4168"/>
                  </a:lnTo>
                  <a:cubicBezTo>
                    <a:pt x="1406" y="4537"/>
                    <a:pt x="1715" y="4858"/>
                    <a:pt x="2085" y="4858"/>
                  </a:cubicBezTo>
                  <a:lnTo>
                    <a:pt x="2227" y="4858"/>
                  </a:lnTo>
                  <a:lnTo>
                    <a:pt x="2168" y="5120"/>
                  </a:lnTo>
                  <a:cubicBezTo>
                    <a:pt x="2132" y="5228"/>
                    <a:pt x="2180" y="5335"/>
                    <a:pt x="2263" y="5394"/>
                  </a:cubicBezTo>
                  <a:cubicBezTo>
                    <a:pt x="2311" y="5418"/>
                    <a:pt x="2358" y="5430"/>
                    <a:pt x="2406" y="5430"/>
                  </a:cubicBezTo>
                  <a:cubicBezTo>
                    <a:pt x="2442" y="5430"/>
                    <a:pt x="2501" y="5418"/>
                    <a:pt x="2549" y="5394"/>
                  </a:cubicBezTo>
                  <a:lnTo>
                    <a:pt x="3263" y="4870"/>
                  </a:lnTo>
                  <a:lnTo>
                    <a:pt x="3430" y="4870"/>
                  </a:lnTo>
                  <a:lnTo>
                    <a:pt x="4787" y="5775"/>
                  </a:lnTo>
                  <a:cubicBezTo>
                    <a:pt x="4823" y="5811"/>
                    <a:pt x="4871" y="5823"/>
                    <a:pt x="4918" y="5823"/>
                  </a:cubicBezTo>
                  <a:cubicBezTo>
                    <a:pt x="4954" y="5823"/>
                    <a:pt x="5002" y="5811"/>
                    <a:pt x="5049" y="5775"/>
                  </a:cubicBezTo>
                  <a:cubicBezTo>
                    <a:pt x="5144" y="5716"/>
                    <a:pt x="5180" y="5632"/>
                    <a:pt x="5156" y="5525"/>
                  </a:cubicBezTo>
                  <a:lnTo>
                    <a:pt x="5049" y="4870"/>
                  </a:lnTo>
                  <a:lnTo>
                    <a:pt x="6252" y="4870"/>
                  </a:lnTo>
                  <a:cubicBezTo>
                    <a:pt x="6633" y="4870"/>
                    <a:pt x="6942" y="4561"/>
                    <a:pt x="6942" y="4180"/>
                  </a:cubicBezTo>
                  <a:lnTo>
                    <a:pt x="6942" y="1406"/>
                  </a:lnTo>
                  <a:cubicBezTo>
                    <a:pt x="6954" y="1013"/>
                    <a:pt x="6645" y="703"/>
                    <a:pt x="6276" y="703"/>
                  </a:cubicBezTo>
                  <a:cubicBezTo>
                    <a:pt x="6252" y="310"/>
                    <a:pt x="5954" y="1"/>
                    <a:pt x="5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2;p20"/>
            <p:cNvSpPr/>
            <p:nvPr/>
          </p:nvSpPr>
          <p:spPr>
            <a:xfrm>
              <a:off x="3329432" y="2004344"/>
              <a:ext cx="26928" cy="10249"/>
            </a:xfrm>
            <a:custGeom>
              <a:avLst/>
              <a:gdLst/>
              <a:ahLst/>
              <a:cxnLst/>
              <a:rect l="l" t="t" r="r" b="b"/>
              <a:pathLst>
                <a:path w="846" h="322" extrusionOk="0">
                  <a:moveTo>
                    <a:pt x="167" y="0"/>
                  </a:moveTo>
                  <a:cubicBezTo>
                    <a:pt x="72" y="0"/>
                    <a:pt x="0" y="72"/>
                    <a:pt x="0" y="167"/>
                  </a:cubicBezTo>
                  <a:cubicBezTo>
                    <a:pt x="0" y="250"/>
                    <a:pt x="72" y="322"/>
                    <a:pt x="167" y="322"/>
                  </a:cubicBezTo>
                  <a:lnTo>
                    <a:pt x="679" y="322"/>
                  </a:lnTo>
                  <a:cubicBezTo>
                    <a:pt x="774" y="322"/>
                    <a:pt x="846" y="250"/>
                    <a:pt x="846" y="167"/>
                  </a:cubicBezTo>
                  <a:cubicBezTo>
                    <a:pt x="846" y="72"/>
                    <a:pt x="774"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3;p20"/>
            <p:cNvSpPr/>
            <p:nvPr/>
          </p:nvSpPr>
          <p:spPr>
            <a:xfrm>
              <a:off x="3368074" y="2004344"/>
              <a:ext cx="82663" cy="10249"/>
            </a:xfrm>
            <a:custGeom>
              <a:avLst/>
              <a:gdLst/>
              <a:ahLst/>
              <a:cxnLst/>
              <a:rect l="l" t="t" r="r" b="b"/>
              <a:pathLst>
                <a:path w="2597" h="322" extrusionOk="0">
                  <a:moveTo>
                    <a:pt x="167" y="0"/>
                  </a:moveTo>
                  <a:cubicBezTo>
                    <a:pt x="84" y="0"/>
                    <a:pt x="1" y="72"/>
                    <a:pt x="1" y="167"/>
                  </a:cubicBezTo>
                  <a:cubicBezTo>
                    <a:pt x="1" y="250"/>
                    <a:pt x="84" y="322"/>
                    <a:pt x="167" y="322"/>
                  </a:cubicBezTo>
                  <a:lnTo>
                    <a:pt x="2430" y="322"/>
                  </a:lnTo>
                  <a:cubicBezTo>
                    <a:pt x="2525" y="322"/>
                    <a:pt x="2596" y="250"/>
                    <a:pt x="2596" y="167"/>
                  </a:cubicBezTo>
                  <a:cubicBezTo>
                    <a:pt x="2596" y="72"/>
                    <a:pt x="2525" y="0"/>
                    <a:pt x="24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4;p20"/>
            <p:cNvSpPr/>
            <p:nvPr/>
          </p:nvSpPr>
          <p:spPr>
            <a:xfrm>
              <a:off x="3329432" y="2031622"/>
              <a:ext cx="121304" cy="10631"/>
            </a:xfrm>
            <a:custGeom>
              <a:avLst/>
              <a:gdLst/>
              <a:ahLst/>
              <a:cxnLst/>
              <a:rect l="l" t="t" r="r" b="b"/>
              <a:pathLst>
                <a:path w="3811" h="334" extrusionOk="0">
                  <a:moveTo>
                    <a:pt x="167" y="1"/>
                  </a:moveTo>
                  <a:cubicBezTo>
                    <a:pt x="72" y="1"/>
                    <a:pt x="0" y="84"/>
                    <a:pt x="0" y="167"/>
                  </a:cubicBezTo>
                  <a:cubicBezTo>
                    <a:pt x="0" y="263"/>
                    <a:pt x="72" y="334"/>
                    <a:pt x="167" y="334"/>
                  </a:cubicBezTo>
                  <a:lnTo>
                    <a:pt x="3644" y="334"/>
                  </a:lnTo>
                  <a:cubicBezTo>
                    <a:pt x="3739" y="334"/>
                    <a:pt x="3810" y="263"/>
                    <a:pt x="3810" y="167"/>
                  </a:cubicBezTo>
                  <a:cubicBezTo>
                    <a:pt x="3810" y="84"/>
                    <a:pt x="3739" y="1"/>
                    <a:pt x="3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5;p20"/>
            <p:cNvSpPr/>
            <p:nvPr/>
          </p:nvSpPr>
          <p:spPr>
            <a:xfrm>
              <a:off x="3329432" y="2059664"/>
              <a:ext cx="82249" cy="10663"/>
            </a:xfrm>
            <a:custGeom>
              <a:avLst/>
              <a:gdLst/>
              <a:ahLst/>
              <a:cxnLst/>
              <a:rect l="l" t="t" r="r" b="b"/>
              <a:pathLst>
                <a:path w="2584" h="335" extrusionOk="0">
                  <a:moveTo>
                    <a:pt x="155" y="1"/>
                  </a:moveTo>
                  <a:cubicBezTo>
                    <a:pt x="72" y="1"/>
                    <a:pt x="0" y="72"/>
                    <a:pt x="0" y="167"/>
                  </a:cubicBezTo>
                  <a:cubicBezTo>
                    <a:pt x="0" y="251"/>
                    <a:pt x="72" y="334"/>
                    <a:pt x="155" y="334"/>
                  </a:cubicBezTo>
                  <a:lnTo>
                    <a:pt x="2429" y="334"/>
                  </a:lnTo>
                  <a:cubicBezTo>
                    <a:pt x="2513" y="334"/>
                    <a:pt x="2584" y="251"/>
                    <a:pt x="2584" y="167"/>
                  </a:cubicBezTo>
                  <a:cubicBezTo>
                    <a:pt x="2584" y="72"/>
                    <a:pt x="2513" y="1"/>
                    <a:pt x="24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6;p20"/>
            <p:cNvSpPr/>
            <p:nvPr/>
          </p:nvSpPr>
          <p:spPr>
            <a:xfrm>
              <a:off x="3423777" y="2059664"/>
              <a:ext cx="26960" cy="10663"/>
            </a:xfrm>
            <a:custGeom>
              <a:avLst/>
              <a:gdLst/>
              <a:ahLst/>
              <a:cxnLst/>
              <a:rect l="l" t="t" r="r" b="b"/>
              <a:pathLst>
                <a:path w="847" h="335" extrusionOk="0">
                  <a:moveTo>
                    <a:pt x="156" y="1"/>
                  </a:moveTo>
                  <a:cubicBezTo>
                    <a:pt x="72" y="1"/>
                    <a:pt x="1" y="72"/>
                    <a:pt x="1" y="167"/>
                  </a:cubicBezTo>
                  <a:cubicBezTo>
                    <a:pt x="1" y="251"/>
                    <a:pt x="72" y="334"/>
                    <a:pt x="156" y="334"/>
                  </a:cubicBezTo>
                  <a:lnTo>
                    <a:pt x="680" y="334"/>
                  </a:lnTo>
                  <a:cubicBezTo>
                    <a:pt x="775" y="334"/>
                    <a:pt x="846" y="251"/>
                    <a:pt x="846" y="167"/>
                  </a:cubicBezTo>
                  <a:cubicBezTo>
                    <a:pt x="846" y="72"/>
                    <a:pt x="775" y="1"/>
                    <a:pt x="6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352;p20"/>
          <p:cNvGrpSpPr/>
          <p:nvPr/>
        </p:nvGrpSpPr>
        <p:grpSpPr>
          <a:xfrm>
            <a:off x="8434728" y="2409874"/>
            <a:ext cx="677055" cy="497493"/>
            <a:chOff x="1306445" y="3397829"/>
            <a:chExt cx="367255" cy="269855"/>
          </a:xfrm>
        </p:grpSpPr>
        <p:sp>
          <p:nvSpPr>
            <p:cNvPr id="86" name="Google Shape;353;p20"/>
            <p:cNvSpPr/>
            <p:nvPr/>
          </p:nvSpPr>
          <p:spPr>
            <a:xfrm>
              <a:off x="1588395" y="3513054"/>
              <a:ext cx="45517" cy="16297"/>
            </a:xfrm>
            <a:custGeom>
              <a:avLst/>
              <a:gdLst/>
              <a:ahLst/>
              <a:cxnLst/>
              <a:rect l="l" t="t" r="r" b="b"/>
              <a:pathLst>
                <a:path w="1430" h="512" extrusionOk="0">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4;p20"/>
            <p:cNvSpPr/>
            <p:nvPr/>
          </p:nvSpPr>
          <p:spPr>
            <a:xfrm>
              <a:off x="1306445" y="3397829"/>
              <a:ext cx="367255" cy="269091"/>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5;p20"/>
            <p:cNvSpPr/>
            <p:nvPr/>
          </p:nvSpPr>
          <p:spPr>
            <a:xfrm>
              <a:off x="1639960" y="3622549"/>
              <a:ext cx="10631" cy="45135"/>
            </a:xfrm>
            <a:custGeom>
              <a:avLst/>
              <a:gdLst/>
              <a:ahLst/>
              <a:cxnLst/>
              <a:rect l="l" t="t" r="r" b="b"/>
              <a:pathLst>
                <a:path w="334" h="1418" extrusionOk="0">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6;p20"/>
            <p:cNvSpPr/>
            <p:nvPr/>
          </p:nvSpPr>
          <p:spPr>
            <a:xfrm>
              <a:off x="1444014" y="3446466"/>
              <a:ext cx="91734" cy="30589"/>
            </a:xfrm>
            <a:custGeom>
              <a:avLst/>
              <a:gdLst/>
              <a:ahLst/>
              <a:cxnLst/>
              <a:rect l="l" t="t" r="r" b="b"/>
              <a:pathLst>
                <a:path w="2882" h="961" extrusionOk="0">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7;p20"/>
            <p:cNvSpPr/>
            <p:nvPr/>
          </p:nvSpPr>
          <p:spPr>
            <a:xfrm>
              <a:off x="1420524" y="3633944"/>
              <a:ext cx="11013" cy="33740"/>
            </a:xfrm>
            <a:custGeom>
              <a:avLst/>
              <a:gdLst/>
              <a:ahLst/>
              <a:cxnLst/>
              <a:rect l="l" t="t" r="r" b="b"/>
              <a:pathLst>
                <a:path w="346" h="1060" extrusionOk="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8;p20"/>
            <p:cNvSpPr/>
            <p:nvPr/>
          </p:nvSpPr>
          <p:spPr>
            <a:xfrm>
              <a:off x="1547494" y="3633944"/>
              <a:ext cx="11013" cy="33740"/>
            </a:xfrm>
            <a:custGeom>
              <a:avLst/>
              <a:gdLst/>
              <a:ahLst/>
              <a:cxnLst/>
              <a:rect l="l" t="t" r="r" b="b"/>
              <a:pathLst>
                <a:path w="346" h="1060" extrusionOk="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73;p26"/>
          <p:cNvSpPr/>
          <p:nvPr/>
        </p:nvSpPr>
        <p:spPr>
          <a:xfrm>
            <a:off x="5307285" y="6116274"/>
            <a:ext cx="488437" cy="489092"/>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74;p26"/>
          <p:cNvSpPr/>
          <p:nvPr/>
        </p:nvSpPr>
        <p:spPr>
          <a:xfrm>
            <a:off x="5470316" y="6249415"/>
            <a:ext cx="194885" cy="168921"/>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75;p26"/>
          <p:cNvSpPr/>
          <p:nvPr/>
        </p:nvSpPr>
        <p:spPr>
          <a:xfrm>
            <a:off x="5439771" y="6318904"/>
            <a:ext cx="183212" cy="15588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76;p26"/>
          <p:cNvSpPr/>
          <p:nvPr/>
        </p:nvSpPr>
        <p:spPr>
          <a:xfrm>
            <a:off x="5615783" y="6424119"/>
            <a:ext cx="328625" cy="32862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77;p26"/>
          <p:cNvSpPr/>
          <p:nvPr/>
        </p:nvSpPr>
        <p:spPr>
          <a:xfrm>
            <a:off x="5722252" y="6533207"/>
            <a:ext cx="111760" cy="111760"/>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78;p26"/>
          <p:cNvSpPr/>
          <p:nvPr/>
        </p:nvSpPr>
        <p:spPr>
          <a:xfrm>
            <a:off x="5491751" y="6301341"/>
            <a:ext cx="121468" cy="122177"/>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0;p33"/>
          <p:cNvSpPr/>
          <p:nvPr/>
        </p:nvSpPr>
        <p:spPr>
          <a:xfrm>
            <a:off x="5205568" y="1275327"/>
            <a:ext cx="529495" cy="527798"/>
          </a:xfrm>
          <a:custGeom>
            <a:avLst/>
            <a:gdLst/>
            <a:ahLst/>
            <a:cxnLst/>
            <a:rect l="l" t="t" r="r" b="b"/>
            <a:pathLst>
              <a:path w="10919" h="10884" extrusionOk="0">
                <a:moveTo>
                  <a:pt x="9561" y="561"/>
                </a:moveTo>
                <a:lnTo>
                  <a:pt x="9561" y="1203"/>
                </a:lnTo>
                <a:cubicBezTo>
                  <a:pt x="9561" y="1299"/>
                  <a:pt x="9633" y="1370"/>
                  <a:pt x="9728" y="1370"/>
                </a:cubicBezTo>
                <a:lnTo>
                  <a:pt x="10359" y="1370"/>
                </a:lnTo>
                <a:lnTo>
                  <a:pt x="8966" y="2739"/>
                </a:lnTo>
                <a:lnTo>
                  <a:pt x="8394" y="2739"/>
                </a:lnTo>
                <a:lnTo>
                  <a:pt x="9323" y="1811"/>
                </a:lnTo>
                <a:cubicBezTo>
                  <a:pt x="9383" y="1751"/>
                  <a:pt x="9383" y="1644"/>
                  <a:pt x="9323" y="1584"/>
                </a:cubicBezTo>
                <a:cubicBezTo>
                  <a:pt x="9293" y="1555"/>
                  <a:pt x="9252" y="1540"/>
                  <a:pt x="9210" y="1540"/>
                </a:cubicBezTo>
                <a:cubicBezTo>
                  <a:pt x="9168" y="1540"/>
                  <a:pt x="9127" y="1555"/>
                  <a:pt x="9097" y="1584"/>
                </a:cubicBezTo>
                <a:lnTo>
                  <a:pt x="8180" y="2513"/>
                </a:lnTo>
                <a:lnTo>
                  <a:pt x="8180" y="1954"/>
                </a:lnTo>
                <a:lnTo>
                  <a:pt x="9561" y="561"/>
                </a:lnTo>
                <a:close/>
                <a:moveTo>
                  <a:pt x="4441" y="2382"/>
                </a:moveTo>
                <a:cubicBezTo>
                  <a:pt x="5513" y="2382"/>
                  <a:pt x="6489" y="2799"/>
                  <a:pt x="7228" y="3466"/>
                </a:cubicBezTo>
                <a:lnTo>
                  <a:pt x="4334" y="6347"/>
                </a:lnTo>
                <a:cubicBezTo>
                  <a:pt x="4275" y="6406"/>
                  <a:pt x="4275" y="6514"/>
                  <a:pt x="4334" y="6573"/>
                </a:cubicBezTo>
                <a:cubicBezTo>
                  <a:pt x="4370" y="6609"/>
                  <a:pt x="4406" y="6621"/>
                  <a:pt x="4453" y="6621"/>
                </a:cubicBezTo>
                <a:cubicBezTo>
                  <a:pt x="4501" y="6621"/>
                  <a:pt x="4525" y="6609"/>
                  <a:pt x="4572" y="6573"/>
                </a:cubicBezTo>
                <a:lnTo>
                  <a:pt x="5287" y="5859"/>
                </a:lnTo>
                <a:cubicBezTo>
                  <a:pt x="5418" y="6037"/>
                  <a:pt x="5477" y="6252"/>
                  <a:pt x="5477" y="6478"/>
                </a:cubicBezTo>
                <a:cubicBezTo>
                  <a:pt x="5477" y="7038"/>
                  <a:pt x="5013" y="7502"/>
                  <a:pt x="4453" y="7502"/>
                </a:cubicBezTo>
                <a:cubicBezTo>
                  <a:pt x="3894" y="7502"/>
                  <a:pt x="3429" y="7038"/>
                  <a:pt x="3429" y="6478"/>
                </a:cubicBezTo>
                <a:cubicBezTo>
                  <a:pt x="3429" y="5906"/>
                  <a:pt x="3894" y="5442"/>
                  <a:pt x="4453" y="5442"/>
                </a:cubicBezTo>
                <a:cubicBezTo>
                  <a:pt x="4513" y="5442"/>
                  <a:pt x="4584" y="5442"/>
                  <a:pt x="4644" y="5466"/>
                </a:cubicBezTo>
                <a:cubicBezTo>
                  <a:pt x="4652" y="5467"/>
                  <a:pt x="4660" y="5467"/>
                  <a:pt x="4668" y="5467"/>
                </a:cubicBezTo>
                <a:cubicBezTo>
                  <a:pt x="4751" y="5467"/>
                  <a:pt x="4813" y="5410"/>
                  <a:pt x="4834" y="5323"/>
                </a:cubicBezTo>
                <a:cubicBezTo>
                  <a:pt x="4858" y="5240"/>
                  <a:pt x="4799" y="5168"/>
                  <a:pt x="4703" y="5133"/>
                </a:cubicBezTo>
                <a:cubicBezTo>
                  <a:pt x="4620" y="5121"/>
                  <a:pt x="4537" y="5109"/>
                  <a:pt x="4453" y="5109"/>
                </a:cubicBezTo>
                <a:cubicBezTo>
                  <a:pt x="3703" y="5109"/>
                  <a:pt x="3096" y="5716"/>
                  <a:pt x="3096" y="6454"/>
                </a:cubicBezTo>
                <a:cubicBezTo>
                  <a:pt x="3096" y="7204"/>
                  <a:pt x="3703" y="7811"/>
                  <a:pt x="4453" y="7811"/>
                </a:cubicBezTo>
                <a:cubicBezTo>
                  <a:pt x="5192" y="7811"/>
                  <a:pt x="5811" y="7204"/>
                  <a:pt x="5811" y="6454"/>
                </a:cubicBezTo>
                <a:cubicBezTo>
                  <a:pt x="5811" y="6145"/>
                  <a:pt x="5704" y="5859"/>
                  <a:pt x="5525" y="5621"/>
                </a:cubicBezTo>
                <a:lnTo>
                  <a:pt x="6025" y="5121"/>
                </a:lnTo>
                <a:cubicBezTo>
                  <a:pt x="6346" y="5490"/>
                  <a:pt x="6525" y="5966"/>
                  <a:pt x="6525" y="6454"/>
                </a:cubicBezTo>
                <a:cubicBezTo>
                  <a:pt x="6525" y="7585"/>
                  <a:pt x="5596" y="8514"/>
                  <a:pt x="4465" y="8514"/>
                </a:cubicBezTo>
                <a:cubicBezTo>
                  <a:pt x="3334" y="8514"/>
                  <a:pt x="2417" y="7585"/>
                  <a:pt x="2417" y="6454"/>
                </a:cubicBezTo>
                <a:cubicBezTo>
                  <a:pt x="2417" y="5323"/>
                  <a:pt x="3334" y="4406"/>
                  <a:pt x="4465" y="4406"/>
                </a:cubicBezTo>
                <a:cubicBezTo>
                  <a:pt x="4811" y="4406"/>
                  <a:pt x="5156" y="4490"/>
                  <a:pt x="5453" y="4656"/>
                </a:cubicBezTo>
                <a:cubicBezTo>
                  <a:pt x="5476" y="4671"/>
                  <a:pt x="5502" y="4678"/>
                  <a:pt x="5528" y="4678"/>
                </a:cubicBezTo>
                <a:cubicBezTo>
                  <a:pt x="5585" y="4678"/>
                  <a:pt x="5643" y="4646"/>
                  <a:pt x="5668" y="4597"/>
                </a:cubicBezTo>
                <a:cubicBezTo>
                  <a:pt x="5715" y="4525"/>
                  <a:pt x="5692" y="4418"/>
                  <a:pt x="5608" y="4371"/>
                </a:cubicBezTo>
                <a:cubicBezTo>
                  <a:pt x="5275" y="4180"/>
                  <a:pt x="4882" y="4097"/>
                  <a:pt x="4477" y="4097"/>
                </a:cubicBezTo>
                <a:cubicBezTo>
                  <a:pt x="3167" y="4097"/>
                  <a:pt x="2120" y="5168"/>
                  <a:pt x="2120" y="6454"/>
                </a:cubicBezTo>
                <a:cubicBezTo>
                  <a:pt x="2120" y="7764"/>
                  <a:pt x="3191" y="8823"/>
                  <a:pt x="4477" y="8823"/>
                </a:cubicBezTo>
                <a:cubicBezTo>
                  <a:pt x="5787" y="8823"/>
                  <a:pt x="6847" y="7752"/>
                  <a:pt x="6847" y="6454"/>
                </a:cubicBezTo>
                <a:cubicBezTo>
                  <a:pt x="6847" y="5883"/>
                  <a:pt x="6644" y="5323"/>
                  <a:pt x="6263" y="4894"/>
                </a:cubicBezTo>
                <a:lnTo>
                  <a:pt x="6763" y="4406"/>
                </a:lnTo>
                <a:cubicBezTo>
                  <a:pt x="7263" y="4966"/>
                  <a:pt x="7549" y="5704"/>
                  <a:pt x="7549" y="6454"/>
                </a:cubicBezTo>
                <a:cubicBezTo>
                  <a:pt x="7549" y="8157"/>
                  <a:pt x="6168" y="9538"/>
                  <a:pt x="4465" y="9538"/>
                </a:cubicBezTo>
                <a:cubicBezTo>
                  <a:pt x="2775" y="9538"/>
                  <a:pt x="1382" y="8157"/>
                  <a:pt x="1382" y="6454"/>
                </a:cubicBezTo>
                <a:cubicBezTo>
                  <a:pt x="1382" y="4763"/>
                  <a:pt x="2775" y="3382"/>
                  <a:pt x="4465" y="3382"/>
                </a:cubicBezTo>
                <a:cubicBezTo>
                  <a:pt x="5061" y="3382"/>
                  <a:pt x="5632" y="3537"/>
                  <a:pt x="6132" y="3870"/>
                </a:cubicBezTo>
                <a:cubicBezTo>
                  <a:pt x="6157" y="3887"/>
                  <a:pt x="6187" y="3895"/>
                  <a:pt x="6217" y="3895"/>
                </a:cubicBezTo>
                <a:cubicBezTo>
                  <a:pt x="6272" y="3895"/>
                  <a:pt x="6328" y="3869"/>
                  <a:pt x="6358" y="3823"/>
                </a:cubicBezTo>
                <a:cubicBezTo>
                  <a:pt x="6406" y="3751"/>
                  <a:pt x="6382" y="3644"/>
                  <a:pt x="6311" y="3597"/>
                </a:cubicBezTo>
                <a:cubicBezTo>
                  <a:pt x="5763" y="3239"/>
                  <a:pt x="5132" y="3061"/>
                  <a:pt x="4477" y="3061"/>
                </a:cubicBezTo>
                <a:cubicBezTo>
                  <a:pt x="2608" y="3061"/>
                  <a:pt x="1084" y="4585"/>
                  <a:pt x="1084" y="6454"/>
                </a:cubicBezTo>
                <a:cubicBezTo>
                  <a:pt x="1084" y="8335"/>
                  <a:pt x="2608" y="9847"/>
                  <a:pt x="4477" y="9847"/>
                </a:cubicBezTo>
                <a:cubicBezTo>
                  <a:pt x="6358" y="9847"/>
                  <a:pt x="7870" y="8335"/>
                  <a:pt x="7870" y="6454"/>
                </a:cubicBezTo>
                <a:cubicBezTo>
                  <a:pt x="7870" y="5609"/>
                  <a:pt x="7561" y="4811"/>
                  <a:pt x="7001" y="4168"/>
                </a:cubicBezTo>
                <a:lnTo>
                  <a:pt x="7489" y="3680"/>
                </a:lnTo>
                <a:cubicBezTo>
                  <a:pt x="8120" y="4418"/>
                  <a:pt x="8537" y="5394"/>
                  <a:pt x="8537" y="6478"/>
                </a:cubicBezTo>
                <a:cubicBezTo>
                  <a:pt x="8537" y="8740"/>
                  <a:pt x="6692" y="10562"/>
                  <a:pt x="4441" y="10562"/>
                </a:cubicBezTo>
                <a:cubicBezTo>
                  <a:pt x="2191" y="10562"/>
                  <a:pt x="346" y="8716"/>
                  <a:pt x="346" y="6478"/>
                </a:cubicBezTo>
                <a:cubicBezTo>
                  <a:pt x="346" y="4228"/>
                  <a:pt x="2191" y="2382"/>
                  <a:pt x="4441" y="2382"/>
                </a:cubicBezTo>
                <a:close/>
                <a:moveTo>
                  <a:pt x="9701" y="1"/>
                </a:moveTo>
                <a:cubicBezTo>
                  <a:pt x="9659" y="1"/>
                  <a:pt x="9617" y="17"/>
                  <a:pt x="9585" y="49"/>
                </a:cubicBezTo>
                <a:lnTo>
                  <a:pt x="7894" y="1739"/>
                </a:lnTo>
                <a:cubicBezTo>
                  <a:pt x="7859" y="1775"/>
                  <a:pt x="7847" y="1811"/>
                  <a:pt x="7847" y="1858"/>
                </a:cubicBezTo>
                <a:lnTo>
                  <a:pt x="7847" y="2811"/>
                </a:lnTo>
                <a:lnTo>
                  <a:pt x="7430" y="3228"/>
                </a:lnTo>
                <a:cubicBezTo>
                  <a:pt x="6644" y="2501"/>
                  <a:pt x="5584" y="2037"/>
                  <a:pt x="4430" y="2037"/>
                </a:cubicBezTo>
                <a:cubicBezTo>
                  <a:pt x="1989" y="2037"/>
                  <a:pt x="0" y="4013"/>
                  <a:pt x="0" y="6454"/>
                </a:cubicBezTo>
                <a:cubicBezTo>
                  <a:pt x="0" y="8895"/>
                  <a:pt x="1989" y="10883"/>
                  <a:pt x="4430" y="10883"/>
                </a:cubicBezTo>
                <a:cubicBezTo>
                  <a:pt x="6870" y="10883"/>
                  <a:pt x="8847" y="8895"/>
                  <a:pt x="8847" y="6454"/>
                </a:cubicBezTo>
                <a:cubicBezTo>
                  <a:pt x="8847" y="5299"/>
                  <a:pt x="8394" y="4240"/>
                  <a:pt x="7656" y="3454"/>
                </a:cubicBezTo>
                <a:lnTo>
                  <a:pt x="8073" y="3037"/>
                </a:lnTo>
                <a:lnTo>
                  <a:pt x="9025" y="3037"/>
                </a:lnTo>
                <a:cubicBezTo>
                  <a:pt x="9073" y="3037"/>
                  <a:pt x="9109" y="3013"/>
                  <a:pt x="9144" y="2989"/>
                </a:cubicBezTo>
                <a:lnTo>
                  <a:pt x="10835" y="1299"/>
                </a:lnTo>
                <a:cubicBezTo>
                  <a:pt x="10895" y="1251"/>
                  <a:pt x="10918" y="1192"/>
                  <a:pt x="10883" y="1132"/>
                </a:cubicBezTo>
                <a:cubicBezTo>
                  <a:pt x="10859" y="1072"/>
                  <a:pt x="10799" y="1025"/>
                  <a:pt x="10740" y="1025"/>
                </a:cubicBezTo>
                <a:lnTo>
                  <a:pt x="9871" y="1025"/>
                </a:lnTo>
                <a:lnTo>
                  <a:pt x="9871" y="168"/>
                </a:lnTo>
                <a:cubicBezTo>
                  <a:pt x="9871" y="108"/>
                  <a:pt x="9823" y="49"/>
                  <a:pt x="9764" y="13"/>
                </a:cubicBezTo>
                <a:cubicBezTo>
                  <a:pt x="9744" y="5"/>
                  <a:pt x="9723" y="1"/>
                  <a:pt x="9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TextBox 107"/>
          <p:cNvSpPr txBox="1"/>
          <p:nvPr/>
        </p:nvSpPr>
        <p:spPr>
          <a:xfrm>
            <a:off x="2349959" y="5238292"/>
            <a:ext cx="651140" cy="461665"/>
          </a:xfrm>
          <a:prstGeom prst="rect">
            <a:avLst/>
          </a:prstGeom>
          <a:noFill/>
        </p:spPr>
        <p:txBody>
          <a:bodyPr wrap="none" rtlCol="0">
            <a:spAutoFit/>
          </a:bodyPr>
          <a:lstStyle/>
          <a:p>
            <a:r>
              <a:rPr lang="en-GB" sz="2400" b="1" dirty="0">
                <a:solidFill>
                  <a:schemeClr val="bg1"/>
                </a:solidFill>
              </a:rPr>
              <a:t>€€€</a:t>
            </a:r>
          </a:p>
        </p:txBody>
      </p:sp>
      <p:sp>
        <p:nvSpPr>
          <p:cNvPr id="120" name="TextBox 119"/>
          <p:cNvSpPr txBox="1"/>
          <p:nvPr/>
        </p:nvSpPr>
        <p:spPr>
          <a:xfrm>
            <a:off x="10313045" y="3693775"/>
            <a:ext cx="1544141" cy="646331"/>
          </a:xfrm>
          <a:prstGeom prst="rect">
            <a:avLst/>
          </a:prstGeom>
          <a:noFill/>
        </p:spPr>
        <p:txBody>
          <a:bodyPr wrap="none" rtlCol="0">
            <a:spAutoFit/>
          </a:bodyPr>
          <a:lstStyle/>
          <a:p>
            <a:pPr algn="ctr"/>
            <a:r>
              <a:rPr lang="en-US" b="1" dirty="0"/>
              <a:t> </a:t>
            </a:r>
            <a:r>
              <a:rPr lang="el-GR" b="1" dirty="0"/>
              <a:t>ΕΝΤΟΣ ΤΟΥ</a:t>
            </a:r>
          </a:p>
          <a:p>
            <a:pPr algn="ctr"/>
            <a:r>
              <a:rPr lang="el-GR" b="1" dirty="0"/>
              <a:t> ΟΡΓΑΝΙΣΜΟΥ</a:t>
            </a:r>
            <a:endParaRPr lang="en-GB" b="1" dirty="0"/>
          </a:p>
        </p:txBody>
      </p:sp>
      <p:sp>
        <p:nvSpPr>
          <p:cNvPr id="121" name="TextBox 120"/>
          <p:cNvSpPr txBox="1"/>
          <p:nvPr/>
        </p:nvSpPr>
        <p:spPr>
          <a:xfrm>
            <a:off x="10429662" y="4793941"/>
            <a:ext cx="1544141" cy="646331"/>
          </a:xfrm>
          <a:prstGeom prst="rect">
            <a:avLst/>
          </a:prstGeom>
          <a:noFill/>
        </p:spPr>
        <p:txBody>
          <a:bodyPr wrap="none" rtlCol="0">
            <a:spAutoFit/>
          </a:bodyPr>
          <a:lstStyle/>
          <a:p>
            <a:pPr algn="ctr"/>
            <a:r>
              <a:rPr lang="en-US" b="1" dirty="0"/>
              <a:t> </a:t>
            </a:r>
            <a:r>
              <a:rPr lang="el-GR" b="1" dirty="0"/>
              <a:t>ΕΚΤΟΣ ΤΟΥ</a:t>
            </a:r>
          </a:p>
          <a:p>
            <a:pPr algn="ctr"/>
            <a:r>
              <a:rPr lang="el-GR" b="1" dirty="0"/>
              <a:t> ΟΡΓΑΝΙΣΜΟΥ</a:t>
            </a:r>
            <a:endParaRPr lang="en-GB" b="1" dirty="0"/>
          </a:p>
        </p:txBody>
      </p:sp>
      <p:pic>
        <p:nvPicPr>
          <p:cNvPr id="70" name="Picture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88794" y="6071073"/>
            <a:ext cx="800068" cy="685416"/>
          </a:xfrm>
          <a:prstGeom prst="rect">
            <a:avLst/>
          </a:prstGeom>
        </p:spPr>
      </p:pic>
    </p:spTree>
    <p:extLst>
      <p:ext uri="{BB962C8B-B14F-4D97-AF65-F5344CB8AC3E}">
        <p14:creationId xmlns:p14="http://schemas.microsoft.com/office/powerpoint/2010/main" val="64005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01892" y="94902"/>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ΣΗΜΑΝΤΙΚΑ ΟΡΟΣΗΜΑ ΓΙΑ ΤΗ ΣΥΜΦΩΝΙΑ ΕΠΙΧΟΡΗΓΗΣΗΣ</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reeform 4"/>
          <p:cNvSpPr/>
          <p:nvPr/>
        </p:nvSpPr>
        <p:spPr>
          <a:xfrm>
            <a:off x="514218" y="4629228"/>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Υπογραφή της Συμφωνίας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ισχύ με την υπογραφή του ΙΔΕΠ)</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Isosceles Triangle 5"/>
          <p:cNvSpPr/>
          <p:nvPr/>
        </p:nvSpPr>
        <p:spPr>
          <a:xfrm>
            <a:off x="2414704" y="3862670"/>
            <a:ext cx="367029" cy="367029"/>
          </a:xfrm>
          <a:prstGeom prst="triangle">
            <a:avLst>
              <a:gd name="adj" fmla="val 100000"/>
            </a:avLst>
          </a:prstGeom>
          <a:solidFill>
            <a:srgbClr val="4472C4"/>
          </a:solidFill>
          <a:ln>
            <a:solidFill>
              <a:srgbClr val="4472C4"/>
            </a:solidFill>
          </a:ln>
        </p:spPr>
        <p:style>
          <a:lnRef idx="2">
            <a:schemeClr val="accent5">
              <a:hueOff val="-919168"/>
              <a:satOff val="-1278"/>
              <a:lumOff val="-490"/>
              <a:alphaOff val="0"/>
            </a:schemeClr>
          </a:lnRef>
          <a:fillRef idx="1">
            <a:schemeClr val="accent5">
              <a:hueOff val="-919168"/>
              <a:satOff val="-1278"/>
              <a:lumOff val="-490"/>
              <a:alphaOff val="0"/>
            </a:schemeClr>
          </a:fillRef>
          <a:effectRef idx="0">
            <a:schemeClr val="accent5">
              <a:hueOff val="-919168"/>
              <a:satOff val="-1278"/>
              <a:lumOff val="-49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L-Shape 6"/>
          <p:cNvSpPr/>
          <p:nvPr/>
        </p:nvSpPr>
        <p:spPr>
          <a:xfrm rot="5400000">
            <a:off x="3448531" y="3303088"/>
            <a:ext cx="1294898" cy="2154681"/>
          </a:xfrm>
          <a:prstGeom prst="corner">
            <a:avLst>
              <a:gd name="adj1" fmla="val 16120"/>
              <a:gd name="adj2" fmla="val 16110"/>
            </a:avLst>
          </a:prstGeom>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7"/>
          <p:cNvSpPr/>
          <p:nvPr/>
        </p:nvSpPr>
        <p:spPr>
          <a:xfrm>
            <a:off x="3346877" y="3917632"/>
            <a:ext cx="194525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Πρώτη προκαταβολή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80% </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ή 40% της συνολικής επιχορήγησης, εντός 30 ημερών από την υπογραφή της Συμφωνίας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
        <p:nvSpPr>
          <p:cNvPr id="9" name="Isosceles Triangle 8"/>
          <p:cNvSpPr/>
          <p:nvPr/>
        </p:nvSpPr>
        <p:spPr>
          <a:xfrm>
            <a:off x="4989806" y="3213550"/>
            <a:ext cx="367029" cy="367029"/>
          </a:xfrm>
          <a:prstGeom prst="triangle">
            <a:avLst>
              <a:gd name="adj" fmla="val 100000"/>
            </a:avLst>
          </a:prstGeom>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L-Shape 23"/>
          <p:cNvSpPr/>
          <p:nvPr/>
        </p:nvSpPr>
        <p:spPr>
          <a:xfrm rot="5400000">
            <a:off x="7811299" y="2349646"/>
            <a:ext cx="1318089" cy="1707959"/>
          </a:xfrm>
          <a:prstGeom prst="corner">
            <a:avLst>
              <a:gd name="adj1" fmla="val 16120"/>
              <a:gd name="adj2" fmla="val 16110"/>
            </a:avLst>
          </a:prstGeom>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p:cNvSpPr/>
          <p:nvPr/>
        </p:nvSpPr>
        <p:spPr>
          <a:xfrm>
            <a:off x="7907130" y="2795323"/>
            <a:ext cx="1417193" cy="1723088"/>
          </a:xfrm>
          <a:custGeom>
            <a:avLst/>
            <a:gdLst>
              <a:gd name="connsiteX0" fmla="*/ 0 w 1945258"/>
              <a:gd name="connsiteY0" fmla="*/ 0 h 1723088"/>
              <a:gd name="connsiteX1" fmla="*/ 1945258 w 1945258"/>
              <a:gd name="connsiteY1" fmla="*/ 0 h 1723088"/>
              <a:gd name="connsiteX2" fmla="*/ 1945258 w 1945258"/>
              <a:gd name="connsiteY2" fmla="*/ 1723088 h 1723088"/>
              <a:gd name="connsiteX3" fmla="*/ 0 w 1945258"/>
              <a:gd name="connsiteY3" fmla="*/ 1723088 h 1723088"/>
              <a:gd name="connsiteX4" fmla="*/ 0 w 1945258"/>
              <a:gd name="connsiteY4" fmla="*/ 0 h 172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23088">
                <a:moveTo>
                  <a:pt x="0" y="0"/>
                </a:moveTo>
                <a:lnTo>
                  <a:pt x="1945258" y="0"/>
                </a:lnTo>
                <a:lnTo>
                  <a:pt x="1945258" y="1723088"/>
                </a:lnTo>
                <a:lnTo>
                  <a:pt x="0" y="17230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4. Υποβολή Τελικής Έκθεσης</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ημερομηνία λήξης του σχεδίου</a:t>
            </a: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8" name="Isosceles Triangle 27"/>
          <p:cNvSpPr/>
          <p:nvPr/>
        </p:nvSpPr>
        <p:spPr>
          <a:xfrm>
            <a:off x="9082029" y="2009370"/>
            <a:ext cx="367029" cy="367029"/>
          </a:xfrm>
          <a:prstGeom prst="triangle">
            <a:avLst>
              <a:gd name="adj" fmla="val 100000"/>
            </a:avLst>
          </a:prstGeom>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L-Shape 28"/>
          <p:cNvSpPr/>
          <p:nvPr/>
        </p:nvSpPr>
        <p:spPr>
          <a:xfrm rot="5400000">
            <a:off x="9841858" y="1283360"/>
            <a:ext cx="1402476" cy="1793325"/>
          </a:xfrm>
          <a:prstGeom prst="corner">
            <a:avLst>
              <a:gd name="adj1" fmla="val 16120"/>
              <a:gd name="adj2" fmla="val 16110"/>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p:cNvSpPr/>
          <p:nvPr/>
        </p:nvSpPr>
        <p:spPr>
          <a:xfrm>
            <a:off x="9863835" y="1774382"/>
            <a:ext cx="1757024" cy="2040856"/>
          </a:xfrm>
          <a:custGeom>
            <a:avLst/>
            <a:gdLst>
              <a:gd name="connsiteX0" fmla="*/ 0 w 1990738"/>
              <a:gd name="connsiteY0" fmla="*/ 0 h 2040856"/>
              <a:gd name="connsiteX1" fmla="*/ 1990738 w 1990738"/>
              <a:gd name="connsiteY1" fmla="*/ 0 h 2040856"/>
              <a:gd name="connsiteX2" fmla="*/ 1990738 w 1990738"/>
              <a:gd name="connsiteY2" fmla="*/ 2040856 h 2040856"/>
              <a:gd name="connsiteX3" fmla="*/ 0 w 1990738"/>
              <a:gd name="connsiteY3" fmla="*/ 2040856 h 2040856"/>
              <a:gd name="connsiteX4" fmla="*/ 0 w 1990738"/>
              <a:gd name="connsiteY4" fmla="*/ 0 h 204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738" h="2040856">
                <a:moveTo>
                  <a:pt x="0" y="0"/>
                </a:moveTo>
                <a:lnTo>
                  <a:pt x="1990738" y="0"/>
                </a:lnTo>
                <a:lnTo>
                  <a:pt x="1990738" y="2040856"/>
                </a:lnTo>
                <a:lnTo>
                  <a:pt x="0" y="2040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5. Τελική Πληρωμή </a:t>
            </a: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endPar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Σημείωση</a:t>
            </a:r>
            <a:r>
              <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r>
              <a:rPr kumimoji="0" lang="el-GR"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ο οργανισμός ενδέχεται να μην  λάβει το 20%. </a:t>
            </a:r>
            <a:endPar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31" name="Isosceles Triangle 30"/>
          <p:cNvSpPr/>
          <p:nvPr/>
        </p:nvSpPr>
        <p:spPr>
          <a:xfrm>
            <a:off x="11268248" y="934826"/>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p:cNvSpPr/>
          <p:nvPr/>
        </p:nvSpPr>
        <p:spPr>
          <a:xfrm>
            <a:off x="679337" y="2659559"/>
            <a:ext cx="1212191"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ΕΝΑΡΞΗ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p:cNvSpPr/>
          <p:nvPr/>
        </p:nvSpPr>
        <p:spPr>
          <a:xfrm>
            <a:off x="8470343" y="1030467"/>
            <a:ext cx="1176091"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ΛΗΞΗ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200" b="1" i="0" u="none" strike="noStrike" kern="1200" cap="none" spc="0" normalizeH="0" baseline="0" noProof="0" dirty="0">
                <a:ln>
                  <a:noFill/>
                </a:ln>
                <a:solidFill>
                  <a:prstClr val="black"/>
                </a:solidFill>
                <a:effectLst/>
                <a:uLnTx/>
                <a:uFillTx/>
                <a:latin typeface="Calibri" panose="020F0502020204030204"/>
                <a:ea typeface="+mn-ea"/>
                <a:cs typeface="+mn-cs"/>
              </a:rPr>
              <a:t>ΣΧΕΔΙΟΥ</a:t>
            </a:r>
            <a:endPar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4640" y="1738978"/>
            <a:ext cx="780713" cy="780713"/>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572" y="3302422"/>
            <a:ext cx="780713" cy="780713"/>
          </a:xfrm>
          <a:prstGeom prst="rect">
            <a:avLst/>
          </a:prstGeom>
        </p:spPr>
      </p:pic>
      <p:sp>
        <p:nvSpPr>
          <p:cNvPr id="33" name="L-Shape 32"/>
          <p:cNvSpPr/>
          <p:nvPr/>
        </p:nvSpPr>
        <p:spPr>
          <a:xfrm rot="5400000">
            <a:off x="637984" y="3893872"/>
            <a:ext cx="1294898" cy="2154681"/>
          </a:xfrm>
          <a:prstGeom prst="corner">
            <a:avLst>
              <a:gd name="adj1" fmla="val 16120"/>
              <a:gd name="adj2" fmla="val 16110"/>
            </a:avLst>
          </a:prstGeom>
          <a:solidFill>
            <a:srgbClr val="4472C4"/>
          </a:solidFill>
          <a:ln>
            <a:solidFill>
              <a:srgbClr val="4472C4"/>
            </a:solidFill>
          </a:ln>
        </p:spPr>
        <p:style>
          <a:lnRef idx="2">
            <a:schemeClr val="accent5">
              <a:hueOff val="-1838336"/>
              <a:satOff val="-2557"/>
              <a:lumOff val="-981"/>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L-Shape 3">
            <a:extLst>
              <a:ext uri="{FF2B5EF4-FFF2-40B4-BE49-F238E27FC236}">
                <a16:creationId xmlns:a16="http://schemas.microsoft.com/office/drawing/2014/main" id="{85C334D3-B07B-D838-EB80-D2D4AE9805D5}"/>
              </a:ext>
            </a:extLst>
          </p:cNvPr>
          <p:cNvSpPr/>
          <p:nvPr/>
        </p:nvSpPr>
        <p:spPr>
          <a:xfrm rot="5400000">
            <a:off x="5743669" y="2801549"/>
            <a:ext cx="1318089" cy="1803550"/>
          </a:xfrm>
          <a:prstGeom prst="corner">
            <a:avLst>
              <a:gd name="adj1" fmla="val 16120"/>
              <a:gd name="adj2" fmla="val 16110"/>
            </a:avLst>
          </a:prstGeom>
          <a:solidFill>
            <a:schemeClr val="accent2">
              <a:lumMod val="75000"/>
            </a:schemeClr>
          </a:solidFill>
          <a:ln>
            <a:solidFill>
              <a:schemeClr val="accent2"/>
            </a:solidFill>
          </a:ln>
        </p:spPr>
        <p:style>
          <a:lnRef idx="2">
            <a:schemeClr val="accent5">
              <a:hueOff val="-5515009"/>
              <a:satOff val="-7671"/>
              <a:lumOff val="-2942"/>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AE04691B-4E29-8B2F-B080-416EB4A2B352}"/>
              </a:ext>
            </a:extLst>
          </p:cNvPr>
          <p:cNvSpPr/>
          <p:nvPr/>
        </p:nvSpPr>
        <p:spPr>
          <a:xfrm>
            <a:off x="6908099" y="2514231"/>
            <a:ext cx="367029" cy="367029"/>
          </a:xfrm>
          <a:prstGeom prst="triangle">
            <a:avLst>
              <a:gd name="adj" fmla="val 100000"/>
            </a:avLst>
          </a:prstGeom>
          <a:solidFill>
            <a:schemeClr val="accent2">
              <a:lumMod val="75000"/>
            </a:schemeClr>
          </a:solidFill>
          <a:ln>
            <a:solidFill>
              <a:schemeClr val="accent2"/>
            </a:solidFill>
          </a:ln>
        </p:spPr>
        <p:style>
          <a:lnRef idx="2">
            <a:schemeClr val="accent5">
              <a:hueOff val="-2757504"/>
              <a:satOff val="-3835"/>
              <a:lumOff val="-1471"/>
              <a:alphaOff val="0"/>
            </a:schemeClr>
          </a:lnRef>
          <a:fillRef idx="1">
            <a:schemeClr val="accent5">
              <a:hueOff val="-2757504"/>
              <a:satOff val="-3835"/>
              <a:lumOff val="-1471"/>
              <a:alphaOff val="0"/>
            </a:schemeClr>
          </a:fillRef>
          <a:effectRef idx="0">
            <a:schemeClr val="accent5">
              <a:hueOff val="-2757504"/>
              <a:satOff val="-3835"/>
              <a:lumOff val="-147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DCC8D503-4FF5-AC6E-A3DC-09C875131CAC}"/>
              </a:ext>
            </a:extLst>
          </p:cNvPr>
          <p:cNvSpPr/>
          <p:nvPr/>
        </p:nvSpPr>
        <p:spPr>
          <a:xfrm>
            <a:off x="5745202" y="3319033"/>
            <a:ext cx="1871162" cy="3433355"/>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a:solidFill>
            <a:schemeClr val="accent2">
              <a:lumMod val="20000"/>
              <a:lumOff val="8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l-GR" sz="1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a:t>
            </a:r>
            <a:r>
              <a:rPr kumimoji="0" lang="el-GR"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Periodic Report</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Αποτελεί αίτημα για 2</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προκαταβολή, </a:t>
            </a:r>
            <a:r>
              <a:rPr lang="el-GR" sz="1600" dirty="0">
                <a:solidFill>
                  <a:prstClr val="black">
                    <a:lumMod val="75000"/>
                    <a:lumOff val="25000"/>
                  </a:prstClr>
                </a:solidFill>
                <a:latin typeface="Calibri" panose="020F0502020204030204"/>
              </a:rPr>
              <a:t>στις περιπτώσεις που</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έχει δοθεί μόνο το 40% ως πρώτη προκαταβολή και νοουμένου ότι έχει δαπανηθεί το 70% της 1</a:t>
            </a:r>
            <a:r>
              <a:rPr kumimoji="0" lang="el-GR" sz="1600" b="0" i="0" u="none" strike="noStrike" kern="1200" cap="none" spc="0" normalizeH="0" baseline="30000" noProof="0" dirty="0">
                <a:ln>
                  <a:noFill/>
                </a:ln>
                <a:solidFill>
                  <a:prstClr val="black">
                    <a:lumMod val="75000"/>
                    <a:lumOff val="25000"/>
                  </a:prstClr>
                </a:solidFill>
                <a:effectLst/>
                <a:uLnTx/>
                <a:uFillTx/>
                <a:latin typeface="Calibri" panose="020F0502020204030204"/>
                <a:ea typeface="+mn-ea"/>
                <a:cs typeface="+mn-cs"/>
              </a:rPr>
              <a:t>ης</a:t>
            </a: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δόσης. </a:t>
            </a:r>
          </a:p>
          <a:p>
            <a:pPr marL="0" marR="0" lvl="0" indent="0" defTabSz="800100" rtl="0" eaLnBrk="1" fontAlgn="auto" latinLnBrk="0" hangingPunct="1">
              <a:lnSpc>
                <a:spcPct val="90000"/>
              </a:lnSpc>
              <a:spcBef>
                <a:spcPct val="0"/>
              </a:spcBef>
              <a:spcAft>
                <a:spcPct val="35000"/>
              </a:spcAft>
              <a:buClrTx/>
              <a:buSzTx/>
              <a:buFontTx/>
              <a:buNone/>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Με την έγκριση δίδεται το υπόλοιπο 40%</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195BB6B-4586-9241-4F7D-B0CBF60A514A}"/>
              </a:ext>
            </a:extLst>
          </p:cNvPr>
          <p:cNvSpPr/>
          <p:nvPr/>
        </p:nvSpPr>
        <p:spPr>
          <a:xfrm>
            <a:off x="9058388" y="4956388"/>
            <a:ext cx="1570357" cy="124691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Λιγότερο από 20%</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FC68FB7E-F1C5-0918-2C80-7C2793BFA002}"/>
              </a:ext>
            </a:extLst>
          </p:cNvPr>
          <p:cNvSpPr/>
          <p:nvPr/>
        </p:nvSpPr>
        <p:spPr>
          <a:xfrm>
            <a:off x="10703029" y="4931554"/>
            <a:ext cx="1473460" cy="1243228"/>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white"/>
                </a:solidFill>
                <a:effectLst/>
                <a:uLnTx/>
                <a:uFillTx/>
                <a:latin typeface="Calibri" panose="020F0502020204030204"/>
                <a:ea typeface="+mn-ea"/>
                <a:cs typeface="+mn-cs"/>
              </a:rPr>
              <a:t>Επιστροφή χρημάτων στο ΙΔΕΠ (</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recovery)</a:t>
            </a:r>
          </a:p>
        </p:txBody>
      </p:sp>
      <p:cxnSp>
        <p:nvCxnSpPr>
          <p:cNvPr id="14" name="Straight Arrow Connector 13">
            <a:extLst>
              <a:ext uri="{FF2B5EF4-FFF2-40B4-BE49-F238E27FC236}">
                <a16:creationId xmlns:a16="http://schemas.microsoft.com/office/drawing/2014/main" id="{A5F725F4-DF3D-2B80-9ECF-0F2DE08D3D70}"/>
              </a:ext>
            </a:extLst>
          </p:cNvPr>
          <p:cNvCxnSpPr>
            <a:cxnSpLocks/>
          </p:cNvCxnSpPr>
          <p:nvPr/>
        </p:nvCxnSpPr>
        <p:spPr>
          <a:xfrm flipH="1">
            <a:off x="10141007" y="4580948"/>
            <a:ext cx="196952" cy="37601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1B3C44E-5A65-C414-B54E-6180543DE2A0}"/>
              </a:ext>
            </a:extLst>
          </p:cNvPr>
          <p:cNvCxnSpPr>
            <a:cxnSpLocks/>
          </p:cNvCxnSpPr>
          <p:nvPr/>
        </p:nvCxnSpPr>
        <p:spPr>
          <a:xfrm>
            <a:off x="10890080" y="4584281"/>
            <a:ext cx="245957" cy="36206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74056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360703" y="73142"/>
            <a:ext cx="12232515" cy="492443"/>
          </a:xfrm>
          <a:prstGeom prst="rect">
            <a:avLst/>
          </a:prstGeom>
          <a:noFill/>
        </p:spPr>
        <p:txBody>
          <a:bodyPr wrap="square" rtlCol="0">
            <a:spAutoFit/>
          </a:bodyPr>
          <a:lstStyle/>
          <a:p>
            <a:r>
              <a:rPr lang="el-GR" sz="2600" b="1" dirty="0">
                <a:solidFill>
                  <a:schemeClr val="bg1"/>
                </a:solidFill>
              </a:rPr>
              <a:t>ΣΤΑΔΙΑ ΣΧΕΔΙΟΥ (1)</a:t>
            </a:r>
            <a:endParaRPr lang="el-GR" sz="2600" dirty="0">
              <a:solidFill>
                <a:schemeClr val="bg1"/>
              </a:solidFill>
            </a:endParaRPr>
          </a:p>
        </p:txBody>
      </p:sp>
      <p:sp>
        <p:nvSpPr>
          <p:cNvPr id="15" name="Rectangle 14"/>
          <p:cNvSpPr/>
          <p:nvPr/>
        </p:nvSpPr>
        <p:spPr>
          <a:xfrm>
            <a:off x="1101393" y="2983059"/>
            <a:ext cx="11025301"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21" name="Isosceles Triangle 20"/>
          <p:cNvSpPr/>
          <p:nvPr/>
        </p:nvSpPr>
        <p:spPr>
          <a:xfrm rot="2701830">
            <a:off x="5887296" y="4496366"/>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GB"/>
          </a:p>
        </p:txBody>
      </p:sp>
      <p:sp>
        <p:nvSpPr>
          <p:cNvPr id="28" name="Isosceles Triangle 27"/>
          <p:cNvSpPr/>
          <p:nvPr/>
        </p:nvSpPr>
        <p:spPr>
          <a:xfrm rot="2708150">
            <a:off x="5781649" y="2161861"/>
            <a:ext cx="367029" cy="367029"/>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1" name="Isosceles Triangle 30"/>
          <p:cNvSpPr/>
          <p:nvPr/>
        </p:nvSpPr>
        <p:spPr>
          <a:xfrm rot="2665343">
            <a:off x="2261846" y="2163941"/>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Rectangle 35"/>
          <p:cNvSpPr/>
          <p:nvPr/>
        </p:nvSpPr>
        <p:spPr>
          <a:xfrm>
            <a:off x="275577" y="726495"/>
            <a:ext cx="2015424" cy="400110"/>
          </a:xfrm>
          <a:prstGeom prst="rect">
            <a:avLst/>
          </a:prstGeom>
        </p:spPr>
        <p:txBody>
          <a:bodyPr wrap="none">
            <a:spAutoFit/>
          </a:bodyPr>
          <a:lstStyle/>
          <a:p>
            <a:r>
              <a:rPr lang="el-GR" sz="2000" b="1" dirty="0"/>
              <a:t>ΕΝΑΡΞΗ ΣΧΕΔΙΟΥ</a:t>
            </a:r>
            <a:endParaRPr lang="en-GB" sz="2000" b="1" dirty="0"/>
          </a:p>
        </p:txBody>
      </p:sp>
      <p:sp>
        <p:nvSpPr>
          <p:cNvPr id="37" name="Rectangle 36"/>
          <p:cNvSpPr/>
          <p:nvPr/>
        </p:nvSpPr>
        <p:spPr>
          <a:xfrm>
            <a:off x="10352272" y="722057"/>
            <a:ext cx="1744517" cy="400110"/>
          </a:xfrm>
          <a:prstGeom prst="rect">
            <a:avLst/>
          </a:prstGeom>
        </p:spPr>
        <p:txBody>
          <a:bodyPr wrap="none">
            <a:spAutoFit/>
          </a:bodyPr>
          <a:lstStyle/>
          <a:p>
            <a:r>
              <a:rPr lang="el-GR" sz="2000" b="1" dirty="0"/>
              <a:t>ΛΗΞΗ ΣΧΕΔΙΟΥ</a:t>
            </a:r>
            <a:endParaRPr lang="en-GB" sz="2000" b="1" dirty="0"/>
          </a:p>
        </p:txBody>
      </p:sp>
      <p:sp>
        <p:nvSpPr>
          <p:cNvPr id="10" name="Rectangle 9"/>
          <p:cNvSpPr/>
          <p:nvPr/>
        </p:nvSpPr>
        <p:spPr>
          <a:xfrm>
            <a:off x="7857946" y="1983683"/>
            <a:ext cx="3519815"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ΥΛΟΠΟΙΗΣΗ</a:t>
            </a:r>
            <a:endParaRPr lang="en-GB" b="1" dirty="0"/>
          </a:p>
        </p:txBody>
      </p:sp>
      <p:sp>
        <p:nvSpPr>
          <p:cNvPr id="32" name="Rectangle 31"/>
          <p:cNvSpPr/>
          <p:nvPr/>
        </p:nvSpPr>
        <p:spPr>
          <a:xfrm>
            <a:off x="788041" y="1981651"/>
            <a:ext cx="3519815"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ΣΧΕΔΙΑΣΜΟΣ</a:t>
            </a:r>
            <a:endParaRPr lang="en-GB" b="1" dirty="0"/>
          </a:p>
        </p:txBody>
      </p:sp>
      <p:sp>
        <p:nvSpPr>
          <p:cNvPr id="35" name="Rectangle 34"/>
          <p:cNvSpPr/>
          <p:nvPr/>
        </p:nvSpPr>
        <p:spPr>
          <a:xfrm>
            <a:off x="4307856" y="1981651"/>
            <a:ext cx="3550090"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ΠΡΟΕΤΟΙΜΑΣΙΑ</a:t>
            </a:r>
            <a:endParaRPr lang="en-GB" b="1" dirty="0"/>
          </a:p>
        </p:txBody>
      </p:sp>
      <p:sp>
        <p:nvSpPr>
          <p:cNvPr id="38" name="Rectangle 37"/>
          <p:cNvSpPr/>
          <p:nvPr/>
        </p:nvSpPr>
        <p:spPr>
          <a:xfrm>
            <a:off x="797513" y="4322388"/>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endParaRPr lang="en-GB" b="1" dirty="0"/>
          </a:p>
        </p:txBody>
      </p:sp>
      <p:sp>
        <p:nvSpPr>
          <p:cNvPr id="39" name="Freeform 38"/>
          <p:cNvSpPr/>
          <p:nvPr/>
        </p:nvSpPr>
        <p:spPr>
          <a:xfrm>
            <a:off x="3037022" y="4979962"/>
            <a:ext cx="733298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Συμμόρφωση με </a:t>
            </a:r>
            <a:r>
              <a:rPr lang="el-GR" sz="2000" b="1" kern="1200" dirty="0">
                <a:solidFill>
                  <a:schemeClr val="tx1"/>
                </a:solidFill>
                <a:hlinkClick r:id="rId3"/>
              </a:rPr>
              <a:t>Πρότυπα Ποιότητας Ε+</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r>
              <a:rPr lang="el-GR" sz="2000" b="1" kern="1200" dirty="0">
                <a:solidFill>
                  <a:schemeClr val="tx1"/>
                </a:solidFill>
              </a:rPr>
              <a:t>Αξιολόγηση</a:t>
            </a:r>
            <a:r>
              <a:rPr lang="en-US" sz="2000" b="1" kern="1200" dirty="0">
                <a:solidFill>
                  <a:schemeClr val="tx1"/>
                </a:solidFill>
              </a:rPr>
              <a:t> </a:t>
            </a:r>
            <a:r>
              <a:rPr lang="el-GR" sz="2000" b="1" dirty="0">
                <a:solidFill>
                  <a:schemeClr val="tx1"/>
                </a:solidFill>
              </a:rPr>
              <a:t>αντίκτυπου</a:t>
            </a:r>
            <a:r>
              <a:rPr lang="el-GR" sz="2000" b="1" kern="1200" dirty="0">
                <a:solidFill>
                  <a:schemeClr val="tx1"/>
                </a:solidFill>
              </a:rPr>
              <a:t> δραστηριοτήτων που έχουν υλοποιηθεί</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και αναγνώριση μαθησιακών αποτελεσμάτων</a:t>
            </a:r>
            <a:r>
              <a:rPr lang="el-GR" sz="2000" b="1" kern="1200" dirty="0">
                <a:solidFill>
                  <a:schemeClr val="tx1"/>
                </a:solidFill>
              </a:rPr>
              <a:t> </a:t>
            </a:r>
          </a:p>
          <a:p>
            <a:pPr marL="285750" lvl="0" indent="-285750" algn="l"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Διάχυση αποτελεσμάτων εντός και εκτός του Οργανισμού</a:t>
            </a:r>
            <a:endParaRPr lang="el-GR" sz="2000" b="1" kern="1200" dirty="0">
              <a:solidFill>
                <a:schemeClr val="tx1"/>
              </a:solidFill>
            </a:endParaRPr>
          </a:p>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sp>
        <p:nvSpPr>
          <p:cNvPr id="40" name="Isosceles Triangle 39"/>
          <p:cNvSpPr/>
          <p:nvPr/>
        </p:nvSpPr>
        <p:spPr>
          <a:xfrm rot="2665343">
            <a:off x="9510401" y="215942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41" name="Freeform 40"/>
          <p:cNvSpPr/>
          <p:nvPr/>
        </p:nvSpPr>
        <p:spPr>
          <a:xfrm>
            <a:off x="4307856" y="2498369"/>
            <a:ext cx="37022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Πρακτικές ρυθμίσεις</a:t>
            </a:r>
          </a:p>
          <a:p>
            <a:pPr marL="285750" indent="-285750" defTabSz="800100">
              <a:spcBef>
                <a:spcPct val="0"/>
              </a:spcBef>
              <a:buFont typeface="Wingdings" panose="05000000000000000000" pitchFamily="2" charset="2"/>
              <a:buChar char="§"/>
            </a:pPr>
            <a:r>
              <a:rPr lang="el-GR" sz="2000" b="1" dirty="0">
                <a:solidFill>
                  <a:schemeClr val="tx1"/>
                </a:solidFill>
              </a:rPr>
              <a:t>Μαθησιακά αποτελέσματα </a:t>
            </a:r>
          </a:p>
          <a:p>
            <a:pPr marL="285750" indent="-285750" defTabSz="800100">
              <a:spcBef>
                <a:spcPct val="0"/>
              </a:spcBef>
              <a:buFont typeface="Wingdings" panose="05000000000000000000" pitchFamily="2" charset="2"/>
              <a:buChar char="§"/>
            </a:pPr>
            <a:r>
              <a:rPr lang="el-GR" sz="2000" b="1" dirty="0">
                <a:solidFill>
                  <a:schemeClr val="tx1"/>
                </a:solidFill>
              </a:rPr>
              <a:t>Επιλογή συμμετεχόντων </a:t>
            </a:r>
          </a:p>
          <a:p>
            <a:pPr marL="285750" indent="-285750" defTabSz="800100">
              <a:spcBef>
                <a:spcPct val="0"/>
              </a:spcBef>
              <a:buFont typeface="Wingdings" panose="05000000000000000000" pitchFamily="2" charset="2"/>
              <a:buChar char="§"/>
            </a:pPr>
            <a:r>
              <a:rPr lang="el-GR" sz="2000" b="1" dirty="0">
                <a:solidFill>
                  <a:schemeClr val="tx1"/>
                </a:solidFill>
              </a:rPr>
              <a:t>Κατάρτιση συμφωνιών</a:t>
            </a:r>
          </a:p>
          <a:p>
            <a:pPr marL="285750" indent="-285750" defTabSz="800100">
              <a:spcBef>
                <a:spcPct val="0"/>
              </a:spcBef>
              <a:buFont typeface="Wingdings" panose="05000000000000000000" pitchFamily="2" charset="2"/>
              <a:buChar char="§"/>
            </a:pPr>
            <a:r>
              <a:rPr lang="el-GR" sz="2000" b="1" dirty="0">
                <a:solidFill>
                  <a:schemeClr val="tx1"/>
                </a:solidFill>
              </a:rPr>
              <a:t>Προετοιμασία συμμετεχόντων</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2" name="Freeform 41"/>
          <p:cNvSpPr/>
          <p:nvPr/>
        </p:nvSpPr>
        <p:spPr>
          <a:xfrm>
            <a:off x="8247339" y="2527794"/>
            <a:ext cx="324701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Υλοποίηση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Συνεχής υποστήριξη συμμετέχοντα από τον Οργανισμό</a:t>
            </a:r>
            <a:endParaRPr lang="el-GR" sz="2000"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lumMod val="75000"/>
                  <a:lumOff val="25000"/>
                </a:schemeClr>
              </a:solidFill>
            </a:endParaRPr>
          </a:p>
        </p:txBody>
      </p:sp>
      <p:sp>
        <p:nvSpPr>
          <p:cNvPr id="43" name="Freeform 42"/>
          <p:cNvSpPr/>
          <p:nvPr/>
        </p:nvSpPr>
        <p:spPr>
          <a:xfrm>
            <a:off x="822143" y="2427479"/>
            <a:ext cx="3400669"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Μορφή δραστηριοτήτων</a:t>
            </a:r>
          </a:p>
          <a:p>
            <a:pPr marL="285750" indent="-285750" defTabSz="800100">
              <a:spcBef>
                <a:spcPct val="0"/>
              </a:spcBef>
              <a:buFont typeface="Wingdings" panose="05000000000000000000" pitchFamily="2" charset="2"/>
              <a:buChar char="§"/>
            </a:pPr>
            <a:r>
              <a:rPr lang="el-GR" sz="2000" b="1" dirty="0">
                <a:solidFill>
                  <a:schemeClr val="tx1"/>
                </a:solidFill>
              </a:rPr>
              <a:t>Χρονοδιάγραμμα υλοποίησης</a:t>
            </a:r>
          </a:p>
          <a:p>
            <a:pPr marL="285750" indent="-285750" defTabSz="800100">
              <a:spcBef>
                <a:spcPct val="0"/>
              </a:spcBef>
              <a:buFont typeface="Wingdings" panose="05000000000000000000" pitchFamily="2" charset="2"/>
              <a:buChar char="§"/>
            </a:pPr>
            <a:r>
              <a:rPr lang="el-GR" sz="2000" b="1" dirty="0">
                <a:solidFill>
                  <a:schemeClr val="tx1"/>
                </a:solidFill>
              </a:rPr>
              <a:t>Ανάθεση καθηκόντων </a:t>
            </a:r>
          </a:p>
          <a:p>
            <a:pPr lvl="0" algn="l" defTabSz="800100">
              <a:lnSpc>
                <a:spcPct val="90000"/>
              </a:lnSpc>
              <a:spcBef>
                <a:spcPct val="0"/>
              </a:spcBef>
              <a:spcAft>
                <a:spcPct val="35000"/>
              </a:spcAft>
            </a:pPr>
            <a:endParaRPr lang="el-GR" sz="2000" b="1" dirty="0">
              <a:solidFill>
                <a:schemeClr val="tx1">
                  <a:lumMod val="75000"/>
                  <a:lumOff val="25000"/>
                </a:schemeClr>
              </a:solidFill>
            </a:endParaRPr>
          </a:p>
          <a:p>
            <a:pPr lvl="0" algn="l" defTabSz="800100">
              <a:lnSpc>
                <a:spcPct val="90000"/>
              </a:lnSpc>
              <a:spcBef>
                <a:spcPct val="0"/>
              </a:spcBef>
              <a:spcAft>
                <a:spcPct val="35000"/>
              </a:spcAft>
            </a:pPr>
            <a:endParaRPr lang="el-GR" sz="2000" b="1" dirty="0">
              <a:solidFill>
                <a:schemeClr val="tx1">
                  <a:lumMod val="75000"/>
                  <a:lumOff val="25000"/>
                </a:schemeClr>
              </a:solidFill>
            </a:endParaRPr>
          </a:p>
        </p:txBody>
      </p: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4173" y="1084097"/>
            <a:ext cx="780713" cy="780713"/>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71" y="1095425"/>
            <a:ext cx="780713" cy="780713"/>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43600"/>
            <a:ext cx="800068" cy="685416"/>
          </a:xfrm>
          <a:prstGeom prst="rect">
            <a:avLst/>
          </a:prstGeom>
        </p:spPr>
      </p:pic>
    </p:spTree>
    <p:extLst>
      <p:ext uri="{BB962C8B-B14F-4D97-AF65-F5344CB8AC3E}">
        <p14:creationId xmlns:p14="http://schemas.microsoft.com/office/powerpoint/2010/main" val="304488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12959" y="73770"/>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2</a:t>
            </a:r>
            <a:r>
              <a:rPr lang="en-US" sz="2600" b="1" dirty="0">
                <a:solidFill>
                  <a:schemeClr val="bg1"/>
                </a:solidFill>
              </a:rPr>
              <a:t>)</a:t>
            </a:r>
            <a:r>
              <a:rPr lang="el-GR" sz="2600" b="1" dirty="0">
                <a:solidFill>
                  <a:schemeClr val="bg1"/>
                </a:solidFill>
              </a:rPr>
              <a:t> – ΣΧΕΔΙΑΣΜΟΣ</a:t>
            </a:r>
            <a:endParaRPr lang="el-GR" sz="2600" dirty="0">
              <a:solidFill>
                <a:schemeClr val="bg1"/>
              </a:solidFill>
            </a:endParaRPr>
          </a:p>
        </p:txBody>
      </p:sp>
      <p:grpSp>
        <p:nvGrpSpPr>
          <p:cNvPr id="4" name="Group 3"/>
          <p:cNvGrpSpPr/>
          <p:nvPr/>
        </p:nvGrpSpPr>
        <p:grpSpPr>
          <a:xfrm>
            <a:off x="674378" y="953798"/>
            <a:ext cx="10516181" cy="549319"/>
            <a:chOff x="735299" y="1047532"/>
            <a:chExt cx="10516181" cy="549319"/>
          </a:xfrm>
        </p:grpSpPr>
        <p:sp>
          <p:nvSpPr>
            <p:cNvPr id="31" name="Isosceles Triangle 30"/>
            <p:cNvSpPr/>
            <p:nvPr/>
          </p:nvSpPr>
          <p:spPr>
            <a:xfrm rot="2665343">
              <a:off x="2209104" y="1229822"/>
              <a:ext cx="367029" cy="367029"/>
            </a:xfrm>
            <a:prstGeom prst="triangle">
              <a:avLst>
                <a:gd name="adj" fmla="val 100000"/>
              </a:avLst>
            </a:prstGeom>
            <a:solidFill>
              <a:srgbClr val="70AD47"/>
            </a:solidFill>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2" name="Rectangle 31"/>
            <p:cNvSpPr/>
            <p:nvPr/>
          </p:nvSpPr>
          <p:spPr>
            <a:xfrm>
              <a:off x="735299" y="1047532"/>
              <a:ext cx="10516181"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                 </a:t>
              </a:r>
              <a:r>
                <a:rPr lang="el-GR" sz="2200" b="1" dirty="0"/>
                <a:t>ΣΧΕΔΙΑΣΜΟΣ</a:t>
              </a:r>
              <a:endParaRPr lang="en-GB" sz="2200" b="1" dirty="0"/>
            </a:p>
          </p:txBody>
        </p:sp>
      </p:grpSp>
      <p:sp>
        <p:nvSpPr>
          <p:cNvPr id="43" name="Freeform 42"/>
          <p:cNvSpPr/>
          <p:nvPr/>
        </p:nvSpPr>
        <p:spPr>
          <a:xfrm>
            <a:off x="563515" y="1644568"/>
            <a:ext cx="10979142" cy="4744562"/>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Ενημερώστε το προσωπικό του οργανισμού για το Σχέδιο, τους στόχους του </a:t>
            </a:r>
            <a:r>
              <a:rPr lang="el-GR" sz="2000" b="1" dirty="0" err="1">
                <a:solidFill>
                  <a:schemeClr val="tx1"/>
                </a:solidFill>
              </a:rPr>
              <a:t>κλπ</a:t>
            </a:r>
            <a:r>
              <a:rPr lang="el-GR" sz="2000" b="1" dirty="0">
                <a:solidFill>
                  <a:schemeClr val="tx1"/>
                </a:solidFill>
              </a:rPr>
              <a:t> – Ιστοσελίδα </a:t>
            </a: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Ορίστε</a:t>
            </a:r>
            <a:r>
              <a:rPr lang="el-GR" sz="2000" b="1" dirty="0">
                <a:solidFill>
                  <a:schemeClr val="tx1">
                    <a:lumMod val="75000"/>
                    <a:lumOff val="25000"/>
                  </a:schemeClr>
                </a:solidFill>
              </a:rPr>
              <a:t> </a:t>
            </a:r>
            <a:r>
              <a:rPr lang="el-GR" sz="2000" b="1" dirty="0">
                <a:solidFill>
                  <a:schemeClr val="accent6">
                    <a:lumMod val="75000"/>
                  </a:schemeClr>
                </a:solidFill>
              </a:rPr>
              <a:t>ομάδα διαχείρισης του σχεδίου</a:t>
            </a:r>
            <a:r>
              <a:rPr lang="en-US" sz="2000" b="1" dirty="0">
                <a:solidFill>
                  <a:schemeClr val="accent6">
                    <a:lumMod val="75000"/>
                  </a:schemeClr>
                </a:solidFill>
              </a:rPr>
              <a:t> </a:t>
            </a:r>
            <a:r>
              <a:rPr lang="en-US" sz="2000" b="1" dirty="0">
                <a:solidFill>
                  <a:schemeClr val="tx1"/>
                </a:solidFill>
              </a:rPr>
              <a:t>(</a:t>
            </a:r>
            <a:r>
              <a:rPr lang="el-GR" sz="2000" b="1" dirty="0">
                <a:solidFill>
                  <a:schemeClr val="tx1"/>
                </a:solidFill>
              </a:rPr>
              <a:t>ομάδα </a:t>
            </a:r>
            <a:r>
              <a:rPr lang="en-US" sz="2000" b="1" dirty="0">
                <a:solidFill>
                  <a:schemeClr val="tx1"/>
                </a:solidFill>
              </a:rPr>
              <a:t>Erasmus)</a:t>
            </a:r>
            <a:r>
              <a:rPr lang="el-GR" sz="2000" b="1" dirty="0">
                <a:solidFill>
                  <a:schemeClr val="tx1"/>
                </a:solidFill>
              </a:rPr>
              <a:t>, τον συντονιστή της ομάδας και τους ρόλους του κάθε ατόμου</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Βάσει των στόχων του σχεδίου, αποφασίστε ποιοι </a:t>
            </a:r>
            <a:r>
              <a:rPr lang="el-GR" sz="2000" b="1" dirty="0">
                <a:solidFill>
                  <a:schemeClr val="accent6">
                    <a:lumMod val="75000"/>
                  </a:schemeClr>
                </a:solidFill>
              </a:rPr>
              <a:t>τύποι δραστηριοτήτων </a:t>
            </a:r>
            <a:r>
              <a:rPr lang="el-GR" sz="2000" b="1" dirty="0">
                <a:solidFill>
                  <a:schemeClr val="tx1"/>
                </a:solidFill>
              </a:rPr>
              <a:t>θα φέρουν τα καλύτερα αποτελέσματα</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Δημιουργήστε ένα </a:t>
            </a:r>
            <a:r>
              <a:rPr lang="el-GR" sz="2000" b="1" dirty="0">
                <a:solidFill>
                  <a:schemeClr val="accent6">
                    <a:lumMod val="75000"/>
                  </a:schemeClr>
                </a:solidFill>
              </a:rPr>
              <a:t>αρχικό χρονοδιάγραμμα</a:t>
            </a:r>
            <a:r>
              <a:rPr lang="el-GR" sz="2000" b="1" dirty="0">
                <a:solidFill>
                  <a:schemeClr val="tx1">
                    <a:lumMod val="75000"/>
                    <a:lumOff val="25000"/>
                  </a:schemeClr>
                </a:solidFill>
              </a:rPr>
              <a:t>, </a:t>
            </a:r>
            <a:r>
              <a:rPr lang="el-GR" sz="2000" b="1" dirty="0">
                <a:solidFill>
                  <a:schemeClr val="tx1"/>
                </a:solidFill>
              </a:rPr>
              <a:t>λαμβάνοντας υπόψη τα σημαντικά ορόσημα του σχεδίου.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Στον σχεδιασμό σας, εντάξετε τις </a:t>
            </a:r>
            <a:r>
              <a:rPr lang="el-GR" sz="2000" b="1" dirty="0">
                <a:solidFill>
                  <a:schemeClr val="accent6">
                    <a:lumMod val="75000"/>
                  </a:schemeClr>
                </a:solidFill>
              </a:rPr>
              <a:t>δράσεις επικοινωνίας και διάχυσης</a:t>
            </a:r>
            <a:r>
              <a:rPr lang="el-GR" sz="2000" b="1" dirty="0">
                <a:solidFill>
                  <a:schemeClr val="tx1">
                    <a:lumMod val="75000"/>
                    <a:lumOff val="25000"/>
                  </a:schemeClr>
                </a:solidFill>
              </a:rPr>
              <a:t>. </a:t>
            </a: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r>
              <a:rPr lang="el-GR" sz="2000" b="1" dirty="0">
                <a:solidFill>
                  <a:schemeClr val="tx1"/>
                </a:solidFill>
              </a:rPr>
              <a:t>Βεβαιωθείτε ότι στον σχεδιασμό σας λαμβάνεται υπόψη τα </a:t>
            </a:r>
            <a:r>
              <a:rPr lang="el-GR" sz="2000" b="1" dirty="0">
                <a:solidFill>
                  <a:schemeClr val="accent6">
                    <a:lumMod val="75000"/>
                  </a:schemeClr>
                </a:solidFill>
              </a:rPr>
              <a:t>Ε+ </a:t>
            </a:r>
            <a:r>
              <a:rPr lang="en-US" sz="2000" b="1" dirty="0">
                <a:solidFill>
                  <a:schemeClr val="accent6">
                    <a:lumMod val="75000"/>
                  </a:schemeClr>
                </a:solidFill>
              </a:rPr>
              <a:t>Quality Standards</a:t>
            </a:r>
            <a:r>
              <a:rPr lang="en-US" sz="2000" b="1" dirty="0">
                <a:solidFill>
                  <a:schemeClr val="tx1">
                    <a:lumMod val="75000"/>
                    <a:lumOff val="25000"/>
                  </a:schemeClr>
                </a:solidFill>
              </a:rPr>
              <a:t>. </a:t>
            </a: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p:txBody>
      </p:sp>
      <p:grpSp>
        <p:nvGrpSpPr>
          <p:cNvPr id="3" name="Group 2"/>
          <p:cNvGrpSpPr/>
          <p:nvPr/>
        </p:nvGrpSpPr>
        <p:grpSpPr>
          <a:xfrm rot="20652882">
            <a:off x="9527297" y="4514045"/>
            <a:ext cx="2010834" cy="1852570"/>
            <a:chOff x="9848805" y="4874105"/>
            <a:chExt cx="1785810" cy="1645257"/>
          </a:xfrm>
        </p:grpSpPr>
        <p:grpSp>
          <p:nvGrpSpPr>
            <p:cNvPr id="10" name="Google Shape;672;p26"/>
            <p:cNvGrpSpPr/>
            <p:nvPr/>
          </p:nvGrpSpPr>
          <p:grpSpPr>
            <a:xfrm rot="7338741">
              <a:off x="10607881" y="5492629"/>
              <a:ext cx="1027261" cy="1026206"/>
              <a:chOff x="2497275" y="2744159"/>
              <a:chExt cx="370930" cy="370549"/>
            </a:xfrm>
          </p:grpSpPr>
          <p:sp>
            <p:nvSpPr>
              <p:cNvPr id="1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7" name="Google Shape;672;p26"/>
            <p:cNvGrpSpPr/>
            <p:nvPr/>
          </p:nvGrpSpPr>
          <p:grpSpPr>
            <a:xfrm>
              <a:off x="9848805" y="4874105"/>
              <a:ext cx="1027261" cy="1026206"/>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70AD47"/>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9731" y="6144676"/>
            <a:ext cx="624655" cy="535140"/>
          </a:xfrm>
          <a:prstGeom prst="rect">
            <a:avLst/>
          </a:prstGeom>
        </p:spPr>
      </p:pic>
    </p:spTree>
    <p:extLst>
      <p:ext uri="{BB962C8B-B14F-4D97-AF65-F5344CB8AC3E}">
        <p14:creationId xmlns:p14="http://schemas.microsoft.com/office/powerpoint/2010/main" val="1299091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105612"/>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3</a:t>
            </a:r>
            <a:r>
              <a:rPr lang="en-US" sz="2600" b="1" dirty="0">
                <a:solidFill>
                  <a:schemeClr val="bg1"/>
                </a:solidFill>
              </a:rPr>
              <a:t>)</a:t>
            </a:r>
            <a:r>
              <a:rPr lang="el-GR" sz="2600" dirty="0">
                <a:solidFill>
                  <a:schemeClr val="bg1"/>
                </a:solidFill>
              </a:rPr>
              <a:t> </a:t>
            </a:r>
            <a:r>
              <a:rPr lang="el-GR" sz="2600" b="1" dirty="0">
                <a:solidFill>
                  <a:schemeClr val="bg1"/>
                </a:solidFill>
              </a:rPr>
              <a:t>– ΠΡΟΕΤΟΙΜΑΣΙΑ</a:t>
            </a:r>
            <a:endParaRPr lang="el-GR" sz="2600" dirty="0">
              <a:solidFill>
                <a:schemeClr val="bg1"/>
              </a:solidFill>
            </a:endParaRPr>
          </a:p>
        </p:txBody>
      </p:sp>
      <p:sp>
        <p:nvSpPr>
          <p:cNvPr id="43" name="Freeform 42"/>
          <p:cNvSpPr/>
          <p:nvPr/>
        </p:nvSpPr>
        <p:spPr>
          <a:xfrm>
            <a:off x="361507" y="1348790"/>
            <a:ext cx="11483163" cy="5009480"/>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Εντοπίστε τον/ τους οργανισμούς υποδοχής και επικοινωνήστε μαζί τους. Καταρτίστε από κοινού </a:t>
            </a:r>
            <a:r>
              <a:rPr lang="el-GR" sz="2000" b="1" dirty="0">
                <a:solidFill>
                  <a:srgbClr val="93436B"/>
                </a:solidFill>
              </a:rPr>
              <a:t>πρόγραμμα εργασιών</a:t>
            </a:r>
            <a:r>
              <a:rPr lang="el-GR" sz="2000" b="1" dirty="0">
                <a:solidFill>
                  <a:schemeClr val="tx1">
                    <a:lumMod val="75000"/>
                    <a:lumOff val="25000"/>
                  </a:schemeClr>
                </a:solidFill>
              </a:rPr>
              <a:t>. </a:t>
            </a:r>
            <a:r>
              <a:rPr lang="el-GR" sz="2000" b="1" dirty="0">
                <a:solidFill>
                  <a:schemeClr val="tx1"/>
                </a:solidFill>
              </a:rPr>
              <a:t>Ορίστε τα </a:t>
            </a:r>
            <a:r>
              <a:rPr lang="el-GR" sz="2000" b="1" dirty="0">
                <a:solidFill>
                  <a:srgbClr val="93436B"/>
                </a:solidFill>
              </a:rPr>
              <a:t>μαθησιακά αποτελέσματα </a:t>
            </a:r>
            <a:r>
              <a:rPr lang="el-GR" sz="2000" b="1" dirty="0">
                <a:solidFill>
                  <a:schemeClr val="tx1"/>
                </a:solidFill>
              </a:rPr>
              <a:t>της κάθε δραστηριότητας.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Καθορίστε</a:t>
            </a:r>
            <a:r>
              <a:rPr lang="el-GR" sz="2000" b="1" dirty="0">
                <a:solidFill>
                  <a:schemeClr val="tx1">
                    <a:lumMod val="75000"/>
                    <a:lumOff val="25000"/>
                  </a:schemeClr>
                </a:solidFill>
              </a:rPr>
              <a:t> </a:t>
            </a:r>
            <a:r>
              <a:rPr lang="el-GR" sz="2000" b="1" dirty="0">
                <a:solidFill>
                  <a:srgbClr val="93436B"/>
                </a:solidFill>
              </a:rPr>
              <a:t>δίκαιη και διαφανή διαδικασία επιλογής </a:t>
            </a:r>
            <a:r>
              <a:rPr lang="el-GR" sz="2000" b="1" dirty="0">
                <a:solidFill>
                  <a:schemeClr val="tx1"/>
                </a:solidFill>
              </a:rPr>
              <a:t>των συμμετεχόντων. Θέστε αντικειμενικά κριτήρια πριν από την επιλογή.</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Προχωρήστε στις </a:t>
            </a:r>
            <a:r>
              <a:rPr lang="el-GR" sz="2000" b="1" dirty="0">
                <a:solidFill>
                  <a:srgbClr val="93436B"/>
                </a:solidFill>
              </a:rPr>
              <a:t>πρακτικές ρυθμίσεις </a:t>
            </a:r>
            <a:r>
              <a:rPr lang="el-GR" sz="2000" b="1" dirty="0">
                <a:solidFill>
                  <a:schemeClr val="tx1"/>
                </a:solidFill>
              </a:rPr>
              <a:t>πριν από την κινητικότητα: </a:t>
            </a:r>
            <a:r>
              <a:rPr lang="el-GR" sz="2000" b="1" dirty="0">
                <a:solidFill>
                  <a:srgbClr val="93436B"/>
                </a:solidFill>
              </a:rPr>
              <a:t>Μετακινήσεις, διαμονή, ασφάλιση </a:t>
            </a:r>
            <a:r>
              <a:rPr lang="el-GR" sz="2000" b="1" dirty="0" err="1">
                <a:solidFill>
                  <a:srgbClr val="93436B"/>
                </a:solidFill>
              </a:rPr>
              <a:t>κλπ</a:t>
            </a:r>
            <a:endParaRPr lang="el-GR" sz="2000" b="1" dirty="0">
              <a:solidFill>
                <a:srgbClr val="93436B"/>
              </a:solidFill>
            </a:endParaRP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Ορίστε</a:t>
            </a:r>
            <a:r>
              <a:rPr lang="el-GR" sz="2000" b="1" dirty="0">
                <a:solidFill>
                  <a:srgbClr val="93436B"/>
                </a:solidFill>
              </a:rPr>
              <a:t> άτομα επαφής </a:t>
            </a:r>
            <a:r>
              <a:rPr lang="el-GR" sz="2000" b="1" dirty="0">
                <a:solidFill>
                  <a:schemeClr val="tx1"/>
                </a:solidFill>
              </a:rPr>
              <a:t>από κάθε οργανισμό και ενημερώστε τους συμμετέχοντες.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Υπογράψτε τις απαιτούμενες </a:t>
            </a:r>
            <a:r>
              <a:rPr lang="el-GR" sz="2000" b="1" dirty="0">
                <a:solidFill>
                  <a:srgbClr val="93436B"/>
                </a:solidFill>
              </a:rPr>
              <a:t>συμφωνίες</a:t>
            </a:r>
            <a:r>
              <a:rPr lang="el-GR" sz="2000" b="1" dirty="0">
                <a:solidFill>
                  <a:schemeClr val="tx1">
                    <a:lumMod val="75000"/>
                    <a:lumOff val="25000"/>
                  </a:schemeClr>
                </a:solidFill>
              </a:rPr>
              <a:t>. </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Προετοιμάστε κατάλληλα τον συμμετέχοντα: </a:t>
            </a:r>
            <a:r>
              <a:rPr lang="el-GR" sz="2000" b="1" dirty="0">
                <a:solidFill>
                  <a:srgbClr val="93436B"/>
                </a:solidFill>
              </a:rPr>
              <a:t>Γλωσσική, πολιτισμική, εκπαιδευτικό πρόγραμμα κλπ.</a:t>
            </a:r>
          </a:p>
          <a:p>
            <a:pPr marL="285750" indent="-285750" defTabSz="800100">
              <a:lnSpc>
                <a:spcPct val="150000"/>
              </a:lnSpc>
              <a:spcBef>
                <a:spcPct val="0"/>
              </a:spcBef>
              <a:buFont typeface="Wingdings" panose="05000000000000000000" pitchFamily="2" charset="2"/>
              <a:buChar char="§"/>
            </a:pPr>
            <a:r>
              <a:rPr lang="el-GR" sz="2000" b="1" dirty="0">
                <a:solidFill>
                  <a:schemeClr val="tx1"/>
                </a:solidFill>
              </a:rPr>
              <a:t>Καταχώρηση κινητικοτήτων στο εργαλείο διαχείρισης </a:t>
            </a:r>
            <a:r>
              <a:rPr lang="en-US" sz="2000" b="1" dirty="0">
                <a:solidFill>
                  <a:srgbClr val="93436B"/>
                </a:solidFill>
              </a:rPr>
              <a:t>Beneficiary Module</a:t>
            </a:r>
            <a:r>
              <a:rPr lang="el-GR" sz="2000" b="1" dirty="0">
                <a:solidFill>
                  <a:srgbClr val="93436B"/>
                </a:solidFill>
              </a:rPr>
              <a:t> </a:t>
            </a:r>
            <a:r>
              <a:rPr lang="el-GR" sz="2000" b="1" dirty="0">
                <a:solidFill>
                  <a:schemeClr val="tx1"/>
                </a:solidFill>
              </a:rPr>
              <a:t>(πριν από την υλοποίησή τους)</a:t>
            </a:r>
            <a:endParaRPr lang="el-GR" b="1" i="1" dirty="0">
              <a:solidFill>
                <a:schemeClr val="tx1"/>
              </a:solidFill>
            </a:endParaRPr>
          </a:p>
          <a:p>
            <a:pPr defTabSz="800100">
              <a:spcBef>
                <a:spcPct val="0"/>
              </a:spcBef>
            </a:pPr>
            <a:r>
              <a:rPr lang="el-GR" b="1" dirty="0">
                <a:solidFill>
                  <a:srgbClr val="FF0000"/>
                </a:solidFill>
              </a:rPr>
              <a:t>!  </a:t>
            </a:r>
            <a:r>
              <a:rPr lang="el-GR" b="1" i="1" dirty="0">
                <a:solidFill>
                  <a:schemeClr val="tx1"/>
                </a:solidFill>
              </a:rPr>
              <a:t>Συμμόρφωση με </a:t>
            </a:r>
            <a:r>
              <a:rPr lang="el-GR" b="1" i="1" dirty="0">
                <a:solidFill>
                  <a:schemeClr val="tx1"/>
                </a:solidFill>
                <a:hlinkClick r:id="rId3"/>
              </a:rPr>
              <a:t>Ε+</a:t>
            </a:r>
            <a:r>
              <a:rPr lang="en-US" b="1" i="1" dirty="0">
                <a:solidFill>
                  <a:schemeClr val="tx1"/>
                </a:solidFill>
                <a:hlinkClick r:id="rId3"/>
              </a:rPr>
              <a:t> Quality Standards </a:t>
            </a:r>
            <a:r>
              <a:rPr lang="el-GR" b="1" i="1" dirty="0">
                <a:solidFill>
                  <a:schemeClr val="tx1">
                    <a:lumMod val="75000"/>
                    <a:lumOff val="25000"/>
                  </a:schemeClr>
                </a:solidFill>
              </a:rPr>
              <a:t>και </a:t>
            </a:r>
            <a:r>
              <a:rPr lang="el-GR" b="1" i="1" dirty="0">
                <a:solidFill>
                  <a:schemeClr val="tx1"/>
                </a:solidFill>
                <a:hlinkClick r:id="rId4"/>
              </a:rPr>
              <a:t>Πρότυπα Ποιότητας Σεμιναρίων για τη ΒΔ1</a:t>
            </a:r>
            <a:endParaRPr lang="el-GR" b="1" i="1" dirty="0">
              <a:solidFill>
                <a:srgbClr val="93436B"/>
              </a:solidFill>
            </a:endParaRPr>
          </a:p>
          <a:p>
            <a:pPr defTabSz="800100">
              <a:spcBef>
                <a:spcPct val="0"/>
              </a:spcBef>
            </a:pPr>
            <a:endParaRPr lang="el-GR" b="1" i="1" dirty="0">
              <a:solidFill>
                <a:schemeClr val="tx1"/>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a:p>
            <a:pPr defTabSz="800100">
              <a:spcBef>
                <a:spcPct val="0"/>
              </a:spcBef>
            </a:pPr>
            <a:endParaRPr lang="el-GR" sz="2000" b="1" dirty="0">
              <a:solidFill>
                <a:schemeClr val="tx1">
                  <a:lumMod val="75000"/>
                  <a:lumOff val="25000"/>
                </a:schemeClr>
              </a:solidFill>
            </a:endParaRPr>
          </a:p>
          <a:p>
            <a:pPr marL="285750" indent="-285750" defTabSz="800100">
              <a:spcBef>
                <a:spcPct val="0"/>
              </a:spcBef>
              <a:buFont typeface="Wingdings" panose="05000000000000000000" pitchFamily="2" charset="2"/>
              <a:buChar char="§"/>
            </a:pPr>
            <a:endParaRPr lang="el-GR" sz="2000" b="1" dirty="0">
              <a:solidFill>
                <a:schemeClr val="tx1">
                  <a:lumMod val="75000"/>
                  <a:lumOff val="25000"/>
                </a:schemeClr>
              </a:solidFill>
            </a:endParaRPr>
          </a:p>
        </p:txBody>
      </p:sp>
      <p:grpSp>
        <p:nvGrpSpPr>
          <p:cNvPr id="3" name="Group 2"/>
          <p:cNvGrpSpPr/>
          <p:nvPr/>
        </p:nvGrpSpPr>
        <p:grpSpPr>
          <a:xfrm>
            <a:off x="596795" y="862293"/>
            <a:ext cx="11009660" cy="396578"/>
            <a:chOff x="929663" y="902933"/>
            <a:chExt cx="10217704" cy="396578"/>
          </a:xfrm>
        </p:grpSpPr>
        <p:sp>
          <p:nvSpPr>
            <p:cNvPr id="15" name="Isosceles Triangle 14"/>
            <p:cNvSpPr/>
            <p:nvPr/>
          </p:nvSpPr>
          <p:spPr>
            <a:xfrm rot="2708150">
              <a:off x="6018166" y="734511"/>
              <a:ext cx="367029" cy="762971"/>
            </a:xfrm>
            <a:prstGeom prst="triangle">
              <a:avLst>
                <a:gd name="adj" fmla="val 100000"/>
              </a:avLst>
            </a:prstGeom>
            <a:solidFill>
              <a:srgbClr val="AF4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16" name="Rectangle 15"/>
            <p:cNvSpPr/>
            <p:nvPr/>
          </p:nvSpPr>
          <p:spPr>
            <a:xfrm>
              <a:off x="929663" y="902933"/>
              <a:ext cx="10217704"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ΠΡΟΕΤΟΙΜΑΣΙΑ</a:t>
              </a:r>
              <a:endParaRPr lang="en-GB" sz="2200" b="1" dirty="0"/>
            </a:p>
          </p:txBody>
        </p:sp>
      </p:grpSp>
    </p:spTree>
    <p:extLst>
      <p:ext uri="{BB962C8B-B14F-4D97-AF65-F5344CB8AC3E}">
        <p14:creationId xmlns:p14="http://schemas.microsoft.com/office/powerpoint/2010/main" val="89293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37669" y="121745"/>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4</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7" name="Rectangle 16"/>
          <p:cNvSpPr/>
          <p:nvPr/>
        </p:nvSpPr>
        <p:spPr>
          <a:xfrm>
            <a:off x="735300" y="896563"/>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ΚΑΤΑ ΤΗΝ ΚΙΝΗΤΙΚΟΤΗΤΑ </a:t>
            </a:r>
            <a:endParaRPr lang="en-GB" sz="2200" b="1" dirty="0"/>
          </a:p>
        </p:txBody>
      </p:sp>
      <p:sp>
        <p:nvSpPr>
          <p:cNvPr id="18" name="Isosceles Triangle 17"/>
          <p:cNvSpPr/>
          <p:nvPr/>
        </p:nvSpPr>
        <p:spPr>
          <a:xfrm rot="2665343">
            <a:off x="9626993" y="107230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19" name="Freeform 18"/>
          <p:cNvSpPr/>
          <p:nvPr/>
        </p:nvSpPr>
        <p:spPr>
          <a:xfrm>
            <a:off x="716473" y="148367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indent="-285750" defTabSz="800100">
              <a:spcBef>
                <a:spcPct val="0"/>
              </a:spcBef>
              <a:buFont typeface="Wingdings" panose="05000000000000000000" pitchFamily="2" charset="2"/>
              <a:buChar char="§"/>
            </a:pPr>
            <a:r>
              <a:rPr lang="el-GR" sz="2000" b="1" dirty="0">
                <a:solidFill>
                  <a:schemeClr val="tx1"/>
                </a:solidFill>
              </a:rPr>
              <a:t>Υλοποιήστε τις δραστηριότητες βάσει του σχεδιασμού σας</a:t>
            </a:r>
            <a:endParaRPr lang="en-GB" sz="2000" b="1" dirty="0">
              <a:solidFill>
                <a:schemeClr val="tx1"/>
              </a:solidFill>
            </a:endParaRPr>
          </a:p>
          <a:p>
            <a:pPr defTabSz="800100">
              <a:spcBef>
                <a:spcPct val="0"/>
              </a:spcBef>
            </a:pPr>
            <a:endParaRPr lang="en-GB" sz="2000" b="1" dirty="0">
              <a:solidFill>
                <a:schemeClr val="tx1"/>
              </a:solidFill>
            </a:endParaRPr>
          </a:p>
          <a:p>
            <a:pPr marL="285750" indent="-285750" defTabSz="800100">
              <a:spcBef>
                <a:spcPct val="0"/>
              </a:spcBef>
              <a:buFont typeface="Wingdings" panose="05000000000000000000" pitchFamily="2" charset="2"/>
              <a:buChar char="§"/>
            </a:pPr>
            <a:r>
              <a:rPr lang="en-GB" sz="2000" b="1" dirty="0">
                <a:solidFill>
                  <a:schemeClr val="tx1"/>
                </a:solidFill>
              </a:rPr>
              <a:t>E</a:t>
            </a:r>
            <a:r>
              <a:rPr lang="el-GR" sz="2000" b="1" dirty="0" err="1">
                <a:solidFill>
                  <a:schemeClr val="tx1"/>
                </a:solidFill>
              </a:rPr>
              <a:t>πίλυση</a:t>
            </a:r>
            <a:r>
              <a:rPr lang="el-GR" sz="2000" b="1" dirty="0">
                <a:solidFill>
                  <a:schemeClr val="tx1"/>
                </a:solidFill>
              </a:rPr>
              <a:t> προβλημάτων που ενδέχεται να προκύψουν </a:t>
            </a:r>
            <a:endParaRPr lang="en-GB" sz="2000" b="1" dirty="0">
              <a:solidFill>
                <a:schemeClr val="tx1"/>
              </a:solidFill>
            </a:endParaRPr>
          </a:p>
          <a:p>
            <a:pPr defTabSz="800100">
              <a:spcBef>
                <a:spcPct val="0"/>
              </a:spcBef>
            </a:pPr>
            <a:endParaRPr lang="el-GR" sz="2000" b="1" dirty="0">
              <a:solidFill>
                <a:schemeClr val="tx1"/>
              </a:solidFill>
            </a:endParaRPr>
          </a:p>
          <a:p>
            <a:pPr marL="285750" indent="-285750" defTabSz="800100">
              <a:spcBef>
                <a:spcPct val="0"/>
              </a:spcBef>
              <a:buFont typeface="Wingdings" panose="05000000000000000000" pitchFamily="2" charset="2"/>
              <a:buChar char="§"/>
            </a:pPr>
            <a:r>
              <a:rPr lang="el-GR" sz="2000" b="1" dirty="0">
                <a:solidFill>
                  <a:srgbClr val="43AFC0"/>
                </a:solidFill>
              </a:rPr>
              <a:t>Συνεχής υποστήριξη συμμετέχοντα </a:t>
            </a:r>
            <a:r>
              <a:rPr lang="el-GR" sz="2000" b="1" dirty="0">
                <a:solidFill>
                  <a:schemeClr val="tx1"/>
                </a:solidFill>
              </a:rPr>
              <a:t>από τον Οργανισμό. Ο οργανισμός αποστολής επικοινωνεί με τους συμμετέχοντες και τον οργανισμό υποδοχής για:</a:t>
            </a:r>
          </a:p>
          <a:p>
            <a:pPr marL="342900" indent="-342900" algn="just">
              <a:lnSpc>
                <a:spcPct val="150000"/>
              </a:lnSpc>
              <a:buFont typeface="Wingdings" panose="05000000000000000000" pitchFamily="2" charset="2"/>
              <a:buChar char="ü"/>
            </a:pPr>
            <a:r>
              <a:rPr lang="el-GR" sz="2000" b="1" dirty="0">
                <a:solidFill>
                  <a:schemeClr val="tx1"/>
                </a:solidFill>
              </a:rPr>
              <a:t>λήψη ανατροφοδότησης</a:t>
            </a:r>
          </a:p>
          <a:p>
            <a:pPr marL="342900" indent="-342900" algn="just">
              <a:lnSpc>
                <a:spcPct val="150000"/>
              </a:lnSpc>
              <a:buFont typeface="Wingdings" panose="05000000000000000000" pitchFamily="2" charset="2"/>
              <a:buChar char="ü"/>
            </a:pPr>
            <a:r>
              <a:rPr lang="el-GR" sz="2000" b="1" dirty="0">
                <a:solidFill>
                  <a:schemeClr val="tx1"/>
                </a:solidFill>
              </a:rPr>
              <a:t>αναπροσαρμογή του προγράμματος δραστηριοτήτων, όταν αυτό κρίνεται αναγκαίο</a:t>
            </a:r>
          </a:p>
          <a:p>
            <a:pPr algn="just"/>
            <a:endParaRPr lang="el-GR" sz="2000" b="1" dirty="0">
              <a:solidFill>
                <a:schemeClr val="tx1"/>
              </a:solidFill>
            </a:endParaRPr>
          </a:p>
          <a:p>
            <a:pPr marL="342900" indent="-342900" algn="just">
              <a:buFont typeface="Wingdings" panose="05000000000000000000" pitchFamily="2" charset="2"/>
              <a:buChar char="§"/>
            </a:pPr>
            <a:r>
              <a:rPr lang="el-GR" sz="2000" b="1" dirty="0">
                <a:solidFill>
                  <a:schemeClr val="tx1"/>
                </a:solidFill>
              </a:rPr>
              <a:t>Ορίστε υπεύθυνο άτομο που θα υποστηρίζει τον συμμετέχοντα και θα λειτουργεί ως μέντορας για τη </a:t>
            </a:r>
            <a:r>
              <a:rPr lang="el-GR" sz="2000" b="1" dirty="0">
                <a:solidFill>
                  <a:srgbClr val="43AFC0"/>
                </a:solidFill>
              </a:rPr>
              <a:t>διασφάλιση της επίτευξης των μαθησιακών αποτελεσμάτων</a:t>
            </a:r>
            <a:r>
              <a:rPr lang="el-GR" sz="2000" b="1" dirty="0">
                <a:solidFill>
                  <a:schemeClr val="tx1"/>
                </a:solidFill>
              </a:rPr>
              <a:t>. </a:t>
            </a:r>
          </a:p>
          <a:p>
            <a:pPr marL="285750" indent="-285750" defTabSz="800100">
              <a:spcBef>
                <a:spcPct val="0"/>
              </a:spcBef>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5" name="Group 4"/>
          <p:cNvGrpSpPr/>
          <p:nvPr/>
        </p:nvGrpSpPr>
        <p:grpSpPr>
          <a:xfrm>
            <a:off x="3758268" y="5167992"/>
            <a:ext cx="4062788" cy="1652838"/>
            <a:chOff x="668423" y="5178434"/>
            <a:chExt cx="4553742" cy="1852570"/>
          </a:xfrm>
          <a:noFill/>
        </p:grpSpPr>
        <p:grpSp>
          <p:nvGrpSpPr>
            <p:cNvPr id="10" name="Google Shape;672;p26"/>
            <p:cNvGrpSpPr/>
            <p:nvPr/>
          </p:nvGrpSpPr>
          <p:grpSpPr>
            <a:xfrm rot="5320287">
              <a:off x="3632376" y="5728882"/>
              <a:ext cx="1156703" cy="1155515"/>
              <a:chOff x="2497275" y="2744159"/>
              <a:chExt cx="370930" cy="370549"/>
            </a:xfrm>
            <a:grpFill/>
          </p:grpSpPr>
          <p:sp>
            <p:nvSpPr>
              <p:cNvPr id="21"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2"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8"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29"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sp>
          <p:nvSpPr>
            <p:cNvPr id="15" name="Google Shape;676;p26"/>
            <p:cNvSpPr/>
            <p:nvPr/>
          </p:nvSpPr>
          <p:spPr>
            <a:xfrm rot="19581546">
              <a:off x="3202958" y="5979522"/>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16" name="Google Shape;677;p26"/>
            <p:cNvSpPr/>
            <p:nvPr/>
          </p:nvSpPr>
          <p:spPr>
            <a:xfrm rot="19581546">
              <a:off x="3397509" y="6179346"/>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nvGrpSpPr>
            <p:cNvPr id="30" name="Group 29"/>
            <p:cNvGrpSpPr/>
            <p:nvPr/>
          </p:nvGrpSpPr>
          <p:grpSpPr>
            <a:xfrm rot="19581546">
              <a:off x="668423" y="5178434"/>
              <a:ext cx="2010834" cy="1852570"/>
              <a:chOff x="9848805" y="4874105"/>
              <a:chExt cx="1785810" cy="1645257"/>
            </a:xfrm>
            <a:grpFill/>
          </p:grpSpPr>
          <p:grpSp>
            <p:nvGrpSpPr>
              <p:cNvPr id="31" name="Google Shape;672;p26"/>
              <p:cNvGrpSpPr/>
              <p:nvPr/>
            </p:nvGrpSpPr>
            <p:grpSpPr>
              <a:xfrm rot="7338741">
                <a:off x="10607881" y="5492629"/>
                <a:ext cx="1027261" cy="1026206"/>
                <a:chOff x="2497275" y="2744159"/>
                <a:chExt cx="370930" cy="370549"/>
              </a:xfrm>
              <a:grpFill/>
            </p:grpSpPr>
            <p:sp>
              <p:nvSpPr>
                <p:cNvPr id="39"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3"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4"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nvGrpSpPr>
              <p:cNvPr id="32" name="Google Shape;672;p26"/>
              <p:cNvGrpSpPr/>
              <p:nvPr/>
            </p:nvGrpSpPr>
            <p:grpSpPr>
              <a:xfrm>
                <a:off x="9848805" y="4874105"/>
                <a:ext cx="1027261" cy="1026206"/>
                <a:chOff x="2497275" y="2744159"/>
                <a:chExt cx="370930" cy="370549"/>
              </a:xfrm>
              <a:grpFill/>
            </p:grpSpPr>
            <p:sp>
              <p:nvSpPr>
                <p:cNvPr id="33"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4"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5"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6"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7"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38"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grpSp>
        <p:sp>
          <p:nvSpPr>
            <p:cNvPr id="45" name="Google Shape;676;p26"/>
            <p:cNvSpPr/>
            <p:nvPr/>
          </p:nvSpPr>
          <p:spPr>
            <a:xfrm rot="20011893">
              <a:off x="2674793" y="5946118"/>
              <a:ext cx="596622" cy="596622"/>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6" name="Google Shape;677;p26"/>
            <p:cNvSpPr/>
            <p:nvPr/>
          </p:nvSpPr>
          <p:spPr>
            <a:xfrm rot="20011893">
              <a:off x="2869344" y="6145942"/>
              <a:ext cx="202901" cy="20290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7" name="Google Shape;676;p26"/>
            <p:cNvSpPr/>
            <p:nvPr/>
          </p:nvSpPr>
          <p:spPr>
            <a:xfrm rot="20130330">
              <a:off x="4647107" y="5593949"/>
              <a:ext cx="575058" cy="610375"/>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sp>
          <p:nvSpPr>
            <p:cNvPr id="48" name="Google Shape;677;p26"/>
            <p:cNvSpPr/>
            <p:nvPr/>
          </p:nvSpPr>
          <p:spPr>
            <a:xfrm rot="20130330">
              <a:off x="4839136" y="5791232"/>
              <a:ext cx="195567" cy="207578"/>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43AFC0"/>
                </a:solidFill>
              </a:endParaRPr>
            </a:p>
          </p:txBody>
        </p:sp>
      </p:gr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2947994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61470" y="81904"/>
            <a:ext cx="12232515" cy="492443"/>
          </a:xfrm>
          <a:prstGeom prst="rect">
            <a:avLst/>
          </a:prstGeom>
          <a:noFill/>
        </p:spPr>
        <p:txBody>
          <a:bodyPr wrap="square" rtlCol="0">
            <a:spAutoFit/>
          </a:bodyPr>
          <a:lstStyle/>
          <a:p>
            <a:r>
              <a:rPr lang="el-GR" sz="2600" b="1" dirty="0">
                <a:solidFill>
                  <a:schemeClr val="bg1"/>
                </a:solidFill>
              </a:rPr>
              <a:t>ΣΤΑΔΙΑ ΣΧΕΔΙΟΥ </a:t>
            </a:r>
            <a:r>
              <a:rPr lang="en-US" sz="2600" b="1" dirty="0">
                <a:solidFill>
                  <a:schemeClr val="bg1"/>
                </a:solidFill>
              </a:rPr>
              <a:t>(</a:t>
            </a:r>
            <a:r>
              <a:rPr lang="el-GR" sz="2600" b="1" dirty="0">
                <a:solidFill>
                  <a:schemeClr val="bg1"/>
                </a:solidFill>
              </a:rPr>
              <a:t>5</a:t>
            </a:r>
            <a:r>
              <a:rPr lang="en-US" sz="2600" b="1" dirty="0">
                <a:solidFill>
                  <a:schemeClr val="bg1"/>
                </a:solidFill>
              </a:rPr>
              <a:t>)</a:t>
            </a:r>
            <a:r>
              <a:rPr lang="el-GR" sz="2600" b="1" dirty="0">
                <a:solidFill>
                  <a:schemeClr val="bg1"/>
                </a:solidFill>
              </a:rPr>
              <a:t> – ΥΛΟΠΟΙΗΣΗ</a:t>
            </a:r>
            <a:endParaRPr lang="el-GR" sz="2600" dirty="0">
              <a:solidFill>
                <a:schemeClr val="bg1"/>
              </a:solidFill>
            </a:endParaRPr>
          </a:p>
        </p:txBody>
      </p:sp>
      <p:sp>
        <p:nvSpPr>
          <p:cNvPr id="19" name="Freeform 18"/>
          <p:cNvSpPr/>
          <p:nvPr/>
        </p:nvSpPr>
        <p:spPr>
          <a:xfrm>
            <a:off x="716473" y="1493894"/>
            <a:ext cx="1075905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Οι συμμετέχοντες παραλαμβάνουν </a:t>
            </a:r>
            <a:r>
              <a:rPr lang="el-GR" sz="2000" b="1" dirty="0">
                <a:solidFill>
                  <a:srgbClr val="43AFC0"/>
                </a:solidFill>
              </a:rPr>
              <a:t>αποδεικτικά</a:t>
            </a:r>
            <a:r>
              <a:rPr lang="el-GR" sz="2000" b="1" dirty="0">
                <a:solidFill>
                  <a:schemeClr val="tx1"/>
                </a:solidFill>
              </a:rPr>
              <a:t> ανάλογα με τον τύπο δραστηριότητας. </a:t>
            </a:r>
          </a:p>
          <a:p>
            <a:pPr lvl="0" defTabSz="800100">
              <a:lnSpc>
                <a:spcPct val="90000"/>
              </a:lnSpc>
              <a:spcBef>
                <a:spcPct val="0"/>
              </a:spcBef>
              <a:spcAft>
                <a:spcPct val="35000"/>
              </a:spcAft>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Αναγνώριση μαθησιακών αποτελεσμάτων. Συστήνεται η έκδοση του </a:t>
            </a:r>
            <a:r>
              <a:rPr lang="en-US" sz="2000" b="1" dirty="0" err="1">
                <a:solidFill>
                  <a:schemeClr val="tx1"/>
                </a:solidFill>
              </a:rPr>
              <a:t>Europass</a:t>
            </a:r>
            <a:r>
              <a:rPr lang="en-US" sz="2000" b="1" dirty="0">
                <a:solidFill>
                  <a:schemeClr val="tx1"/>
                </a:solidFill>
              </a:rPr>
              <a:t> Mobility. </a:t>
            </a:r>
          </a:p>
          <a:p>
            <a:pPr marL="342900" lvl="0" indent="-342900" defTabSz="800100">
              <a:lnSpc>
                <a:spcPct val="90000"/>
              </a:lnSpc>
              <a:spcBef>
                <a:spcPct val="0"/>
              </a:spcBef>
              <a:spcAft>
                <a:spcPct val="35000"/>
              </a:spcAft>
              <a:buFont typeface="Wingdings" panose="05000000000000000000" pitchFamily="2" charset="2"/>
              <a:buChar char="§"/>
            </a:pP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 </a:t>
            </a:r>
            <a:r>
              <a:rPr lang="el-GR" sz="2000" b="1" dirty="0">
                <a:solidFill>
                  <a:srgbClr val="43AFC0"/>
                </a:solidFill>
              </a:rPr>
              <a:t>Ενσωμάτωση αποτελεσμάτων</a:t>
            </a:r>
            <a:r>
              <a:rPr lang="el-GR" sz="2000" b="1" dirty="0">
                <a:solidFill>
                  <a:srgbClr val="93436B"/>
                </a:solidFill>
              </a:rPr>
              <a:t> </a:t>
            </a:r>
            <a:r>
              <a:rPr lang="el-GR" sz="2000" b="1" dirty="0">
                <a:solidFill>
                  <a:schemeClr val="tx1"/>
                </a:solidFill>
              </a:rPr>
              <a:t>κινητικότητας στον οργανισμό. </a:t>
            </a:r>
          </a:p>
          <a:p>
            <a:pPr marL="800100" lvl="1"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Διάχυση αποτελεσμάτων</a:t>
            </a:r>
            <a:r>
              <a:rPr lang="el-GR" sz="2000" b="1" dirty="0">
                <a:solidFill>
                  <a:srgbClr val="93436B"/>
                </a:solidFill>
              </a:rPr>
              <a:t> </a:t>
            </a:r>
            <a:r>
              <a:rPr lang="el-GR" sz="2000" b="1" dirty="0">
                <a:solidFill>
                  <a:schemeClr val="tx1"/>
                </a:solidFill>
              </a:rPr>
              <a:t>εκτός του οργανισμού.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Συμπλήρωση </a:t>
            </a:r>
            <a:r>
              <a:rPr lang="en-US" sz="2000" b="1" dirty="0">
                <a:solidFill>
                  <a:srgbClr val="43AFC0"/>
                </a:solidFill>
              </a:rPr>
              <a:t>Participant survey</a:t>
            </a:r>
            <a:r>
              <a:rPr lang="en-US" sz="2000" b="1" dirty="0">
                <a:solidFill>
                  <a:srgbClr val="93436B"/>
                </a:solidFill>
              </a:rPr>
              <a:t> </a:t>
            </a:r>
            <a:r>
              <a:rPr lang="el-GR" sz="2000" b="1" dirty="0">
                <a:solidFill>
                  <a:schemeClr val="tx1"/>
                </a:solidFill>
              </a:rPr>
              <a:t>εντός ενός μήνα από την ολοκλήρωση της κινητικότητας</a:t>
            </a:r>
            <a:r>
              <a:rPr lang="en-US" sz="2000" b="1" dirty="0">
                <a:solidFill>
                  <a:schemeClr val="tx1"/>
                </a:solidFill>
              </a:rPr>
              <a:t>– Beneficiary Module. </a:t>
            </a:r>
            <a:r>
              <a:rPr lang="el-GR" sz="2000" b="1" dirty="0">
                <a:solidFill>
                  <a:srgbClr val="FF0000"/>
                </a:solidFill>
              </a:rPr>
              <a:t>Η συμπλήρωση &amp; υποβολή  του είναι υποχρεωτική και αποτελεί προϋπόθεση για παροχή της χρηματοδότησης από την ΕΥ. </a:t>
            </a:r>
            <a:endParaRPr lang="en-US"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r>
              <a:rPr lang="el-GR" sz="2000" b="1" dirty="0">
                <a:solidFill>
                  <a:srgbClr val="43AFC0"/>
                </a:solidFill>
              </a:rPr>
              <a:t>Αρχειοθέτηση</a:t>
            </a:r>
            <a:r>
              <a:rPr lang="el-GR" sz="2000" b="1" dirty="0">
                <a:solidFill>
                  <a:schemeClr val="tx1"/>
                </a:solidFill>
              </a:rPr>
              <a:t>: Συμφωνίες, αντίγραφα αποδεικτικών που απαιτούνται από το Πρόγραμμα, κάρτες επιβίβασης και άλλες αποδείξεις. </a:t>
            </a: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marL="342900" lvl="0" indent="-342900" defTabSz="800100">
              <a:lnSpc>
                <a:spcPct val="90000"/>
              </a:lnSpc>
              <a:spcBef>
                <a:spcPct val="0"/>
              </a:spcBef>
              <a:spcAft>
                <a:spcPct val="35000"/>
              </a:spcAft>
              <a:buFont typeface="Wingdings" panose="05000000000000000000" pitchFamily="2" charset="2"/>
              <a:buChar char="§"/>
            </a:pPr>
            <a:endParaRPr lang="el-GR" sz="2000" b="1" dirty="0">
              <a:solidFill>
                <a:schemeClr val="tx1"/>
              </a:solidFill>
            </a:endParaRPr>
          </a:p>
          <a:p>
            <a:pPr lvl="0" defTabSz="800100">
              <a:lnSpc>
                <a:spcPct val="90000"/>
              </a:lnSpc>
              <a:spcBef>
                <a:spcPct val="0"/>
              </a:spcBef>
              <a:spcAft>
                <a:spcPct val="35000"/>
              </a:spcAft>
            </a:pPr>
            <a:endParaRPr lang="el-GR" sz="2000" b="1" dirty="0">
              <a:solidFill>
                <a:schemeClr val="tx1"/>
              </a:solidFill>
            </a:endParaRPr>
          </a:p>
        </p:txBody>
      </p:sp>
      <p:grpSp>
        <p:nvGrpSpPr>
          <p:cNvPr id="3" name="Group 2"/>
          <p:cNvGrpSpPr/>
          <p:nvPr/>
        </p:nvGrpSpPr>
        <p:grpSpPr>
          <a:xfrm>
            <a:off x="9108873" y="3043844"/>
            <a:ext cx="1985458" cy="1358694"/>
            <a:chOff x="9275534" y="2840159"/>
            <a:chExt cx="2255180" cy="1543271"/>
          </a:xfrm>
        </p:grpSpPr>
        <p:grpSp>
          <p:nvGrpSpPr>
            <p:cNvPr id="8" name="Google Shape;672;p26"/>
            <p:cNvGrpSpPr/>
            <p:nvPr/>
          </p:nvGrpSpPr>
          <p:grpSpPr>
            <a:xfrm rot="20666701">
              <a:off x="9275534" y="2840159"/>
              <a:ext cx="1256885" cy="1311919"/>
              <a:chOff x="2497275" y="2744159"/>
              <a:chExt cx="370930" cy="370549"/>
            </a:xfrm>
          </p:grpSpPr>
          <p:sp>
            <p:nvSpPr>
              <p:cNvPr id="18"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9" name="Google Shape;676;p26"/>
            <p:cNvSpPr/>
            <p:nvPr/>
          </p:nvSpPr>
          <p:spPr>
            <a:xfrm rot="10020276">
              <a:off x="10553202" y="3372767"/>
              <a:ext cx="648296" cy="677378"/>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 name="Google Shape;677;p26"/>
            <p:cNvSpPr/>
            <p:nvPr/>
          </p:nvSpPr>
          <p:spPr>
            <a:xfrm rot="10020276">
              <a:off x="10770543" y="3598522"/>
              <a:ext cx="220474" cy="230364"/>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676;p26"/>
            <p:cNvSpPr/>
            <p:nvPr/>
          </p:nvSpPr>
          <p:spPr>
            <a:xfrm rot="10020276">
              <a:off x="11004596" y="3833711"/>
              <a:ext cx="526118" cy="549719"/>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677;p26"/>
            <p:cNvSpPr/>
            <p:nvPr/>
          </p:nvSpPr>
          <p:spPr>
            <a:xfrm rot="10020276">
              <a:off x="11187482" y="4015098"/>
              <a:ext cx="178923" cy="186949"/>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AFC0"/>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33" name="Rectangle 32"/>
          <p:cNvSpPr/>
          <p:nvPr/>
        </p:nvSpPr>
        <p:spPr>
          <a:xfrm>
            <a:off x="674378" y="828046"/>
            <a:ext cx="10759054" cy="36580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sz="2200" b="1" dirty="0"/>
              <a:t>ΥΛΟΠΟΙΗΣΗ ΣΧΕΔΙΟΥ – ΜΕΤΑ ΤΗΝ ΚΙΝΗΤΙΚΟΤΗΤΑ </a:t>
            </a:r>
            <a:endParaRPr lang="en-GB" sz="2200" b="1" dirty="0"/>
          </a:p>
        </p:txBody>
      </p:sp>
      <p:sp>
        <p:nvSpPr>
          <p:cNvPr id="34" name="Isosceles Triangle 33"/>
          <p:cNvSpPr/>
          <p:nvPr/>
        </p:nvSpPr>
        <p:spPr>
          <a:xfrm rot="2665343">
            <a:off x="9566071" y="10037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Tree>
    <p:extLst>
      <p:ext uri="{BB962C8B-B14F-4D97-AF65-F5344CB8AC3E}">
        <p14:creationId xmlns:p14="http://schemas.microsoft.com/office/powerpoint/2010/main" val="344171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(6) – ΠΑΡΑΚΟΛΟΥΘΗΣΗ</a:t>
            </a:r>
            <a:endParaRPr lang="el-GR" sz="2600" dirty="0">
              <a:solidFill>
                <a:schemeClr val="bg1"/>
              </a:solidFill>
            </a:endParaRPr>
          </a:p>
        </p:txBody>
      </p:sp>
      <p:grpSp>
        <p:nvGrpSpPr>
          <p:cNvPr id="4" name="Group 3"/>
          <p:cNvGrpSpPr/>
          <p:nvPr/>
        </p:nvGrpSpPr>
        <p:grpSpPr>
          <a:xfrm>
            <a:off x="937706" y="909132"/>
            <a:ext cx="10615918" cy="541007"/>
            <a:chOff x="937706" y="909132"/>
            <a:chExt cx="10615918" cy="541007"/>
          </a:xfrm>
        </p:grpSpPr>
        <p:sp>
          <p:nvSpPr>
            <p:cNvPr id="61" name="Isosceles Triangle 60"/>
            <p:cNvSpPr/>
            <p:nvPr/>
          </p:nvSpPr>
          <p:spPr>
            <a:xfrm rot="2701830">
              <a:off x="6027489" y="1083110"/>
              <a:ext cx="367029" cy="367029"/>
            </a:xfrm>
            <a:prstGeom prst="triangle">
              <a:avLst>
                <a:gd name="adj" fmla="val 100000"/>
              </a:avLst>
            </a:prstGeom>
            <a:solidFill>
              <a:srgbClr val="43BB8D"/>
            </a:solidFill>
            <a:ln>
              <a:noFill/>
            </a:ln>
          </p:spPr>
          <p:style>
            <a:lnRef idx="2">
              <a:schemeClr val="accent5">
                <a:hueOff val="-4595840"/>
                <a:satOff val="-6392"/>
                <a:lumOff val="-2451"/>
                <a:alphaOff val="0"/>
              </a:schemeClr>
            </a:lnRef>
            <a:fillRef idx="1">
              <a:schemeClr val="accent5">
                <a:hueOff val="-4595840"/>
                <a:satOff val="-6392"/>
                <a:lumOff val="-2451"/>
                <a:alphaOff val="0"/>
              </a:schemeClr>
            </a:fillRef>
            <a:effectRef idx="0">
              <a:schemeClr val="accent5">
                <a:hueOff val="-4595840"/>
                <a:satOff val="-6392"/>
                <a:lumOff val="-2451"/>
                <a:alphaOff val="0"/>
              </a:schemeClr>
            </a:effectRef>
            <a:fontRef idx="minor">
              <a:schemeClr val="lt1"/>
            </a:fontRef>
          </p:style>
          <p:txBody>
            <a:bodyPr/>
            <a:lstStyle/>
            <a:p>
              <a:endParaRPr lang="en-GB"/>
            </a:p>
          </p:txBody>
        </p:sp>
        <p:sp>
          <p:nvSpPr>
            <p:cNvPr id="62" name="Rectangle 61"/>
            <p:cNvSpPr/>
            <p:nvPr/>
          </p:nvSpPr>
          <p:spPr>
            <a:xfrm>
              <a:off x="937706" y="909132"/>
              <a:ext cx="10615918"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t>ΠΑΡΑΚΟΛΟΥΘΗΣΗ</a:t>
              </a:r>
              <a:endParaRPr lang="en-GB" sz="2200" b="1" dirty="0"/>
            </a:p>
          </p:txBody>
        </p:sp>
      </p:grpSp>
      <p:sp>
        <p:nvSpPr>
          <p:cNvPr id="50" name="Freeform 49"/>
          <p:cNvSpPr/>
          <p:nvPr/>
        </p:nvSpPr>
        <p:spPr>
          <a:xfrm>
            <a:off x="959941" y="1671263"/>
            <a:ext cx="10615918"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l-GR" sz="2200" b="1" dirty="0">
                <a:solidFill>
                  <a:srgbClr val="FF0000"/>
                </a:solidFill>
              </a:rPr>
              <a:t>ΣΤΟΧΟΣ</a:t>
            </a:r>
            <a:r>
              <a:rPr lang="el-GR" sz="2200" b="1" dirty="0">
                <a:solidFill>
                  <a:schemeClr val="tx1"/>
                </a:solidFill>
              </a:rPr>
              <a:t> των δράσεων ελέγχου και παρακολούθησης είναι η διασφάλιση ποιότητας των κινητικοτήτων και του σχεδίου στην ολότητά του</a:t>
            </a:r>
          </a:p>
          <a:p>
            <a:pPr lvl="0" algn="ctr" defTabSz="800100">
              <a:lnSpc>
                <a:spcPct val="90000"/>
              </a:lnSpc>
              <a:spcBef>
                <a:spcPct val="0"/>
              </a:spcBef>
              <a:spcAft>
                <a:spcPct val="35000"/>
              </a:spcAft>
            </a:pPr>
            <a:endParaRPr lang="el-GR" sz="2200" dirty="0">
              <a:solidFill>
                <a:schemeClr val="tx1">
                  <a:lumMod val="75000"/>
                  <a:lumOff val="25000"/>
                </a:schemeClr>
              </a:solidFill>
            </a:endParaRPr>
          </a:p>
          <a:p>
            <a:pPr defTabSz="800100">
              <a:lnSpc>
                <a:spcPct val="90000"/>
              </a:lnSpc>
              <a:spcBef>
                <a:spcPct val="0"/>
              </a:spcBef>
              <a:spcAft>
                <a:spcPct val="35000"/>
              </a:spcAft>
            </a:pPr>
            <a:r>
              <a:rPr lang="el-GR" sz="2200" dirty="0">
                <a:solidFill>
                  <a:schemeClr val="tx1"/>
                </a:solidFill>
                <a:sym typeface="Wingdings" panose="05000000000000000000" pitchFamily="2" charset="2"/>
              </a:rPr>
              <a:t> Επίτευξη των στόχων και απαιτήσεις Προγράμματος</a:t>
            </a:r>
          </a:p>
          <a:p>
            <a:pPr defTabSz="800100">
              <a:lnSpc>
                <a:spcPct val="90000"/>
              </a:lnSpc>
              <a:spcBef>
                <a:spcPct val="0"/>
              </a:spcBef>
              <a:spcAft>
                <a:spcPct val="35000"/>
              </a:spcAft>
            </a:pPr>
            <a:endParaRPr lang="el-GR" sz="2000" dirty="0">
              <a:solidFill>
                <a:schemeClr val="tx1"/>
              </a:solidFill>
              <a:sym typeface="Wingdings" panose="05000000000000000000" pitchFamily="2" charset="2"/>
            </a:endParaRPr>
          </a:p>
          <a:p>
            <a:pPr defTabSz="800100">
              <a:lnSpc>
                <a:spcPct val="90000"/>
              </a:lnSpc>
              <a:spcBef>
                <a:spcPct val="0"/>
              </a:spcBef>
              <a:spcAft>
                <a:spcPct val="35000"/>
              </a:spcAft>
            </a:pPr>
            <a:r>
              <a:rPr lang="el-GR" sz="2000" b="1" dirty="0">
                <a:solidFill>
                  <a:schemeClr val="tx1"/>
                </a:solidFill>
                <a:sym typeface="Wingdings" panose="05000000000000000000" pitchFamily="2" charset="2"/>
              </a:rPr>
              <a:t>Παραδείγματα: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Αξιολόγηση της απόδοσης της κάθε κινητικότητας και του σχεδίου σε όλη τη διάρκειά του και στο τέλος (Καλή πρακτική: Να εμπλέκονται όλοι όσοι είχαν κάποιο ρόλο στο σχέδιο) </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Ενσωμάτωση αποτελεσμάτων των κινητικοτήτων στις καθημερινές εργασίες του οργανισμού</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Μέτρηση αντίκτυπου του σχεδίου</a:t>
            </a:r>
          </a:p>
          <a:p>
            <a:pPr marL="342900" indent="-342900" defTabSz="800100">
              <a:lnSpc>
                <a:spcPct val="90000"/>
              </a:lnSpc>
              <a:spcBef>
                <a:spcPct val="0"/>
              </a:spcBef>
              <a:spcAft>
                <a:spcPct val="35000"/>
              </a:spcAft>
              <a:buFont typeface="Wingdings" panose="05000000000000000000" pitchFamily="2" charset="2"/>
              <a:buChar char="§"/>
            </a:pPr>
            <a:r>
              <a:rPr lang="el-GR" sz="2000" b="1" dirty="0">
                <a:solidFill>
                  <a:schemeClr val="tx1"/>
                </a:solidFill>
              </a:rPr>
              <a:t>Εντοπισμός βασικών βελτιώσεων που πρέπει να γίνουν σε επόμενα σχέδια </a:t>
            </a: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b="1" dirty="0">
              <a:solidFill>
                <a:schemeClr val="tx1"/>
              </a:solidFill>
            </a:endParaRPr>
          </a:p>
          <a:p>
            <a:pPr defTabSz="800100">
              <a:lnSpc>
                <a:spcPct val="90000"/>
              </a:lnSpc>
              <a:spcBef>
                <a:spcPct val="0"/>
              </a:spcBef>
              <a:spcAft>
                <a:spcPct val="35000"/>
              </a:spcAft>
            </a:pPr>
            <a:endParaRPr lang="el-GR" sz="2000" dirty="0">
              <a:solidFill>
                <a:schemeClr val="tx1">
                  <a:lumMod val="75000"/>
                  <a:lumOff val="25000"/>
                </a:schemeClr>
              </a:solidFill>
              <a:sym typeface="Wingdings" panose="05000000000000000000" pitchFamily="2" charset="2"/>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defTabSz="800100">
              <a:lnSpc>
                <a:spcPct val="90000"/>
              </a:lnSpc>
              <a:spcBef>
                <a:spcPct val="0"/>
              </a:spcBef>
              <a:spcAft>
                <a:spcPct val="35000"/>
              </a:spcAft>
            </a:pPr>
            <a:endParaRPr lang="el-GR" sz="2000" dirty="0">
              <a:solidFill>
                <a:schemeClr val="tx1">
                  <a:lumMod val="75000"/>
                  <a:lumOff val="25000"/>
                </a:schemeClr>
              </a:solidFill>
            </a:endParaRPr>
          </a:p>
          <a:p>
            <a:pPr lvl="0" algn="l" defTabSz="800100">
              <a:lnSpc>
                <a:spcPct val="90000"/>
              </a:lnSpc>
              <a:spcBef>
                <a:spcPct val="0"/>
              </a:spcBef>
              <a:spcAft>
                <a:spcPct val="35000"/>
              </a:spcAft>
            </a:pPr>
            <a:r>
              <a:rPr lang="el-GR" sz="2000" kern="1200" dirty="0">
                <a:solidFill>
                  <a:schemeClr val="tx1">
                    <a:lumMod val="75000"/>
                    <a:lumOff val="25000"/>
                  </a:schemeClr>
                </a:solidFill>
              </a:rPr>
              <a:t> </a:t>
            </a:r>
            <a:endParaRPr lang="en-US" sz="2000" kern="1200" dirty="0">
              <a:solidFill>
                <a:schemeClr val="tx1">
                  <a:lumMod val="75000"/>
                  <a:lumOff val="25000"/>
                </a:schemeClr>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Tree>
    <p:extLst>
      <p:ext uri="{BB962C8B-B14F-4D97-AF65-F5344CB8AC3E}">
        <p14:creationId xmlns:p14="http://schemas.microsoft.com/office/powerpoint/2010/main" val="240121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40" y="1"/>
            <a:ext cx="7837494" cy="647699"/>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065520" cy="647699"/>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716955" y="46851"/>
            <a:ext cx="1562159" cy="553998"/>
          </a:xfrm>
          <a:prstGeom prst="rect">
            <a:avLst/>
          </a:prstGeom>
          <a:noFill/>
        </p:spPr>
        <p:txBody>
          <a:bodyPr wrap="none" rtlCol="0">
            <a:spAutoFit/>
          </a:bodyPr>
          <a:lstStyle/>
          <a:p>
            <a:r>
              <a:rPr lang="el-GR" sz="3000" b="1" dirty="0">
                <a:solidFill>
                  <a:schemeClr val="bg1"/>
                </a:solidFill>
              </a:rPr>
              <a:t>ΘΕΜΑΤΑ</a:t>
            </a:r>
            <a:endParaRPr lang="en-GB" sz="3000" b="1" dirty="0">
              <a:solidFill>
                <a:schemeClr val="bg1"/>
              </a:solidFill>
            </a:endParaRPr>
          </a:p>
        </p:txBody>
      </p:sp>
      <p:sp>
        <p:nvSpPr>
          <p:cNvPr id="5" name="Rectangle 4"/>
          <p:cNvSpPr/>
          <p:nvPr/>
        </p:nvSpPr>
        <p:spPr>
          <a:xfrm>
            <a:off x="2010333" y="2296156"/>
            <a:ext cx="5719491" cy="1107996"/>
          </a:xfrm>
          <a:prstGeom prst="rect">
            <a:avLst/>
          </a:prstGeom>
        </p:spPr>
        <p:txBody>
          <a:bodyPr wrap="square">
            <a:spAutoFit/>
          </a:bodyPr>
          <a:lstStyle/>
          <a:p>
            <a:pPr>
              <a:lnSpc>
                <a:spcPct val="150000"/>
              </a:lnSpc>
            </a:pPr>
            <a:r>
              <a:rPr lang="el-GR" sz="2200" b="1" dirty="0"/>
              <a:t>ΧΡΗΜΑΤΟΔΟΤΗΣΗ</a:t>
            </a:r>
            <a:endParaRPr lang="en-US" sz="2200" b="1" dirty="0"/>
          </a:p>
          <a:p>
            <a:pPr>
              <a:lnSpc>
                <a:spcPct val="150000"/>
              </a:lnSpc>
            </a:pPr>
            <a:endParaRPr lang="en-US" sz="2200" b="1" dirty="0"/>
          </a:p>
        </p:txBody>
      </p:sp>
      <p:sp>
        <p:nvSpPr>
          <p:cNvPr id="12" name="Rectangle 11"/>
          <p:cNvSpPr/>
          <p:nvPr/>
        </p:nvSpPr>
        <p:spPr>
          <a:xfrm>
            <a:off x="1053780" y="1260883"/>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1</a:t>
            </a:r>
            <a:endParaRPr lang="en-GB" sz="4000" b="1" dirty="0"/>
          </a:p>
        </p:txBody>
      </p:sp>
      <p:sp>
        <p:nvSpPr>
          <p:cNvPr id="13" name="Rectangle 12"/>
          <p:cNvSpPr/>
          <p:nvPr/>
        </p:nvSpPr>
        <p:spPr>
          <a:xfrm>
            <a:off x="1053780" y="22961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2</a:t>
            </a:r>
            <a:endParaRPr lang="en-GB" sz="4000" b="1" dirty="0"/>
          </a:p>
        </p:txBody>
      </p:sp>
      <p:sp>
        <p:nvSpPr>
          <p:cNvPr id="14" name="Rectangle 13"/>
          <p:cNvSpPr/>
          <p:nvPr/>
        </p:nvSpPr>
        <p:spPr>
          <a:xfrm>
            <a:off x="1053780" y="3361592"/>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3</a:t>
            </a:r>
            <a:endParaRPr lang="en-GB" sz="4000" b="1" dirty="0"/>
          </a:p>
        </p:txBody>
      </p:sp>
      <p:sp>
        <p:nvSpPr>
          <p:cNvPr id="15" name="Rectangle 14"/>
          <p:cNvSpPr/>
          <p:nvPr/>
        </p:nvSpPr>
        <p:spPr>
          <a:xfrm>
            <a:off x="1053780" y="4427026"/>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4</a:t>
            </a:r>
            <a:endParaRPr lang="en-GB" sz="4000" b="1" dirty="0"/>
          </a:p>
        </p:txBody>
      </p:sp>
      <p:sp>
        <p:nvSpPr>
          <p:cNvPr id="16" name="Rectangle 15"/>
          <p:cNvSpPr/>
          <p:nvPr/>
        </p:nvSpPr>
        <p:spPr>
          <a:xfrm>
            <a:off x="1053780" y="541946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5</a:t>
            </a:r>
            <a:endParaRPr lang="en-GB" sz="4000" b="1" dirty="0"/>
          </a:p>
        </p:txBody>
      </p:sp>
      <p:sp>
        <p:nvSpPr>
          <p:cNvPr id="17" name="Rectangle 16"/>
          <p:cNvSpPr/>
          <p:nvPr/>
        </p:nvSpPr>
        <p:spPr>
          <a:xfrm>
            <a:off x="6826561" y="1277020"/>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6</a:t>
            </a:r>
            <a:endParaRPr lang="en-GB" sz="4000" b="1" dirty="0"/>
          </a:p>
        </p:txBody>
      </p:sp>
      <p:sp>
        <p:nvSpPr>
          <p:cNvPr id="18" name="Rectangle 17"/>
          <p:cNvSpPr/>
          <p:nvPr/>
        </p:nvSpPr>
        <p:spPr>
          <a:xfrm>
            <a:off x="6826561" y="2296157"/>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7</a:t>
            </a:r>
            <a:endParaRPr lang="en-GB" sz="4000" b="1" dirty="0"/>
          </a:p>
        </p:txBody>
      </p:sp>
      <p:sp>
        <p:nvSpPr>
          <p:cNvPr id="20" name="Rectangle 19"/>
          <p:cNvSpPr/>
          <p:nvPr/>
        </p:nvSpPr>
        <p:spPr>
          <a:xfrm>
            <a:off x="6826561" y="3361591"/>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8</a:t>
            </a:r>
            <a:endParaRPr lang="en-GB" sz="4000" b="1" dirty="0"/>
          </a:p>
        </p:txBody>
      </p:sp>
      <p:sp>
        <p:nvSpPr>
          <p:cNvPr id="22" name="Rectangle 21"/>
          <p:cNvSpPr/>
          <p:nvPr/>
        </p:nvSpPr>
        <p:spPr>
          <a:xfrm>
            <a:off x="6826688" y="541945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10</a:t>
            </a:r>
            <a:endParaRPr lang="en-GB" sz="3800" b="1" dirty="0"/>
          </a:p>
        </p:txBody>
      </p:sp>
      <p:sp>
        <p:nvSpPr>
          <p:cNvPr id="23" name="Rectangle 22"/>
          <p:cNvSpPr/>
          <p:nvPr/>
        </p:nvSpPr>
        <p:spPr>
          <a:xfrm>
            <a:off x="2010333" y="1266885"/>
            <a:ext cx="5719491" cy="769441"/>
          </a:xfrm>
          <a:prstGeom prst="rect">
            <a:avLst/>
          </a:prstGeom>
        </p:spPr>
        <p:txBody>
          <a:bodyPr wrap="square">
            <a:spAutoFit/>
          </a:bodyPr>
          <a:lstStyle/>
          <a:p>
            <a:r>
              <a:rPr lang="el-GR" sz="2200" b="1" dirty="0"/>
              <a:t>ΒΑΣΙΚΑ ΧΑΡΑΚΤΗΡΙΣΤΙΚΑ</a:t>
            </a:r>
          </a:p>
          <a:p>
            <a:r>
              <a:rPr lang="el-GR" sz="2200" b="1" dirty="0"/>
              <a:t>ΣΧΕΔΙΩΝ ΚΑ122</a:t>
            </a:r>
            <a:endParaRPr lang="en-US" sz="2200" b="1" dirty="0"/>
          </a:p>
        </p:txBody>
      </p:sp>
      <p:sp>
        <p:nvSpPr>
          <p:cNvPr id="4" name="Rectangle 3"/>
          <p:cNvSpPr/>
          <p:nvPr/>
        </p:nvSpPr>
        <p:spPr>
          <a:xfrm>
            <a:off x="7897712" y="2444899"/>
            <a:ext cx="3757760" cy="430887"/>
          </a:xfrm>
          <a:prstGeom prst="rect">
            <a:avLst/>
          </a:prstGeom>
        </p:spPr>
        <p:txBody>
          <a:bodyPr wrap="none">
            <a:spAutoFit/>
          </a:bodyPr>
          <a:lstStyle/>
          <a:p>
            <a:r>
              <a:rPr lang="en-US" sz="2200" b="1" dirty="0"/>
              <a:t>SUPPORTING ORGANISATIONS</a:t>
            </a:r>
          </a:p>
        </p:txBody>
      </p:sp>
      <p:sp>
        <p:nvSpPr>
          <p:cNvPr id="24" name="Rectangle 23"/>
          <p:cNvSpPr/>
          <p:nvPr/>
        </p:nvSpPr>
        <p:spPr>
          <a:xfrm>
            <a:off x="2040813" y="3467142"/>
            <a:ext cx="2594428" cy="430887"/>
          </a:xfrm>
          <a:prstGeom prst="rect">
            <a:avLst/>
          </a:prstGeom>
        </p:spPr>
        <p:txBody>
          <a:bodyPr wrap="none">
            <a:spAutoFit/>
          </a:bodyPr>
          <a:lstStyle/>
          <a:p>
            <a:r>
              <a:rPr lang="el-GR" sz="2200" b="1" dirty="0"/>
              <a:t>ΔΙΑΧΕΙΡΙΣΗ</a:t>
            </a:r>
            <a:r>
              <a:rPr lang="el-GR" b="1" dirty="0"/>
              <a:t> </a:t>
            </a:r>
            <a:r>
              <a:rPr lang="el-GR" sz="2200" b="1" dirty="0"/>
              <a:t>ΣΧΕΔΙΩΝ</a:t>
            </a:r>
            <a:endParaRPr lang="en-US" sz="2200" b="1" dirty="0"/>
          </a:p>
        </p:txBody>
      </p:sp>
      <p:sp>
        <p:nvSpPr>
          <p:cNvPr id="25" name="Rectangle 24"/>
          <p:cNvSpPr/>
          <p:nvPr/>
        </p:nvSpPr>
        <p:spPr>
          <a:xfrm>
            <a:off x="2064718" y="4532522"/>
            <a:ext cx="2826415" cy="430887"/>
          </a:xfrm>
          <a:prstGeom prst="rect">
            <a:avLst/>
          </a:prstGeom>
        </p:spPr>
        <p:txBody>
          <a:bodyPr wrap="none">
            <a:spAutoFit/>
          </a:bodyPr>
          <a:lstStyle/>
          <a:p>
            <a:r>
              <a:rPr lang="el-GR" sz="2200" b="1" dirty="0"/>
              <a:t>ΕΡΓΑΛΕΙΑ ΔΙΑΧΕΙΡΙΣΗΣ</a:t>
            </a:r>
            <a:endParaRPr lang="en-US" sz="2200" b="1" dirty="0"/>
          </a:p>
        </p:txBody>
      </p:sp>
      <p:sp>
        <p:nvSpPr>
          <p:cNvPr id="26" name="Rectangle 25"/>
          <p:cNvSpPr/>
          <p:nvPr/>
        </p:nvSpPr>
        <p:spPr>
          <a:xfrm>
            <a:off x="7843075" y="1423322"/>
            <a:ext cx="1061060" cy="430887"/>
          </a:xfrm>
          <a:prstGeom prst="rect">
            <a:avLst/>
          </a:prstGeom>
        </p:spPr>
        <p:txBody>
          <a:bodyPr wrap="none">
            <a:spAutoFit/>
          </a:bodyPr>
          <a:lstStyle/>
          <a:p>
            <a:r>
              <a:rPr lang="el-GR" sz="2200" b="1" dirty="0"/>
              <a:t>ΑΡΧΕΙΟ</a:t>
            </a:r>
            <a:endParaRPr lang="en-US" sz="2200" b="1" dirty="0"/>
          </a:p>
        </p:txBody>
      </p:sp>
      <p:sp>
        <p:nvSpPr>
          <p:cNvPr id="27" name="Rectangle 26"/>
          <p:cNvSpPr/>
          <p:nvPr/>
        </p:nvSpPr>
        <p:spPr>
          <a:xfrm>
            <a:off x="2064718" y="5546724"/>
            <a:ext cx="3203377" cy="430887"/>
          </a:xfrm>
          <a:prstGeom prst="rect">
            <a:avLst/>
          </a:prstGeom>
        </p:spPr>
        <p:txBody>
          <a:bodyPr wrap="none">
            <a:spAutoFit/>
          </a:bodyPr>
          <a:lstStyle/>
          <a:p>
            <a:r>
              <a:rPr lang="el-GR" sz="2200" b="1" dirty="0"/>
              <a:t>ΥΠΟΣΤΗΡΙΚΤΙΚΑ ΕΓΓΡΑΦΑ</a:t>
            </a:r>
            <a:endParaRPr lang="en-US" sz="2200" b="1" dirty="0"/>
          </a:p>
        </p:txBody>
      </p:sp>
      <p:sp>
        <p:nvSpPr>
          <p:cNvPr id="29" name="Rectangle 28"/>
          <p:cNvSpPr/>
          <p:nvPr/>
        </p:nvSpPr>
        <p:spPr>
          <a:xfrm>
            <a:off x="7897712" y="4438962"/>
            <a:ext cx="3416320" cy="430887"/>
          </a:xfrm>
          <a:prstGeom prst="rect">
            <a:avLst/>
          </a:prstGeom>
        </p:spPr>
        <p:txBody>
          <a:bodyPr wrap="none">
            <a:spAutoFit/>
          </a:bodyPr>
          <a:lstStyle/>
          <a:p>
            <a:r>
              <a:rPr lang="el-GR" sz="2200" b="1" dirty="0"/>
              <a:t>ΑΛΛΑΓΕΣ - ΤΡΟΠΟΠΟΙΗΣΕΙΣ</a:t>
            </a:r>
            <a:endParaRPr lang="en-US" sz="2200" b="1" dirty="0"/>
          </a:p>
        </p:txBody>
      </p:sp>
      <p:sp>
        <p:nvSpPr>
          <p:cNvPr id="30" name="Rectangle 29"/>
          <p:cNvSpPr/>
          <p:nvPr/>
        </p:nvSpPr>
        <p:spPr>
          <a:xfrm>
            <a:off x="7897712" y="3415019"/>
            <a:ext cx="2421625" cy="430887"/>
          </a:xfrm>
          <a:prstGeom prst="rect">
            <a:avLst/>
          </a:prstGeom>
        </p:spPr>
        <p:txBody>
          <a:bodyPr wrap="none">
            <a:spAutoFit/>
          </a:bodyPr>
          <a:lstStyle/>
          <a:p>
            <a:r>
              <a:rPr lang="el-GR" sz="2200" b="1" dirty="0"/>
              <a:t>ΚΛΕΙΣΙΜΟ ΣΧΕΔΙΟΥ</a:t>
            </a:r>
            <a:endParaRPr lang="en-US" sz="2200" b="1" dirty="0"/>
          </a:p>
        </p:txBody>
      </p:sp>
      <p:sp>
        <p:nvSpPr>
          <p:cNvPr id="35" name="Rectangle 34"/>
          <p:cNvSpPr/>
          <p:nvPr/>
        </p:nvSpPr>
        <p:spPr>
          <a:xfrm>
            <a:off x="7897712" y="5524956"/>
            <a:ext cx="1152047" cy="430887"/>
          </a:xfrm>
          <a:prstGeom prst="rect">
            <a:avLst/>
          </a:prstGeom>
        </p:spPr>
        <p:txBody>
          <a:bodyPr wrap="none">
            <a:spAutoFit/>
          </a:bodyPr>
          <a:lstStyle/>
          <a:p>
            <a:r>
              <a:rPr lang="el-GR" sz="2200" b="1" dirty="0"/>
              <a:t>ΕΛΕΓΧΟΙ</a:t>
            </a:r>
            <a:endParaRPr lang="en-US" sz="2200" b="1" dirty="0"/>
          </a:p>
        </p:txBody>
      </p:sp>
      <p:sp>
        <p:nvSpPr>
          <p:cNvPr id="36" name="Rectangle 35"/>
          <p:cNvSpPr/>
          <p:nvPr/>
        </p:nvSpPr>
        <p:spPr>
          <a:xfrm>
            <a:off x="6827383" y="4423288"/>
            <a:ext cx="687972" cy="641881"/>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800" b="1" dirty="0"/>
              <a:t>9</a:t>
            </a:r>
            <a:endParaRPr lang="en-GB" sz="3800" b="1" dirty="0"/>
          </a:p>
        </p:txBody>
      </p:sp>
    </p:spTree>
    <p:extLst>
      <p:ext uri="{BB962C8B-B14F-4D97-AF65-F5344CB8AC3E}">
        <p14:creationId xmlns:p14="http://schemas.microsoft.com/office/powerpoint/2010/main" val="174605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91889"/>
            <a:ext cx="122325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ΣΤΑΔΙΑ ΣΧΕΔΙΟΥ (6) – ΠΑΡΑΚΟΛΟΥΘΗΣΗ</a:t>
            </a:r>
            <a:endParaRPr kumimoji="0" lang="el-GR" sz="2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12" name="Google Shape;672;p26"/>
          <p:cNvGrpSpPr/>
          <p:nvPr/>
        </p:nvGrpSpPr>
        <p:grpSpPr>
          <a:xfrm rot="19543285">
            <a:off x="704687" y="5552672"/>
            <a:ext cx="1256885" cy="1311919"/>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 name="Group 2"/>
          <p:cNvGrpSpPr/>
          <p:nvPr/>
        </p:nvGrpSpPr>
        <p:grpSpPr>
          <a:xfrm rot="411762">
            <a:off x="2169295" y="6085453"/>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p:cNvGrpSpPr/>
          <p:nvPr/>
        </p:nvGrpSpPr>
        <p:grpSpPr>
          <a:xfrm rot="411762">
            <a:off x="2731564" y="6252570"/>
            <a:ext cx="437129" cy="45673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5" name="Rectangle 4">
            <a:extLst>
              <a:ext uri="{FF2B5EF4-FFF2-40B4-BE49-F238E27FC236}">
                <a16:creationId xmlns:a16="http://schemas.microsoft.com/office/drawing/2014/main" id="{D418C17C-5F6A-E231-1935-B688230A0066}"/>
              </a:ext>
            </a:extLst>
          </p:cNvPr>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ΑΞΙΟΛΟΓΗΣΗ</a:t>
            </a:r>
            <a:endPar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75BF3B42-2923-B429-E83B-35C6CAD4EE5F}"/>
              </a:ext>
            </a:extLst>
          </p:cNvPr>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Diagram 6">
            <a:extLst>
              <a:ext uri="{FF2B5EF4-FFF2-40B4-BE49-F238E27FC236}">
                <a16:creationId xmlns:a16="http://schemas.microsoft.com/office/drawing/2014/main" id="{71300F0D-C50B-F155-C9AD-BE30590EBBC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0288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4443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(7) – ΠΑΡΑΚΟΛΟΥΘΗΣΗ</a:t>
            </a:r>
            <a:endParaRPr lang="el-GR" sz="2600" dirty="0">
              <a:solidFill>
                <a:schemeClr val="bg1"/>
              </a:solidFill>
            </a:endParaRPr>
          </a:p>
        </p:txBody>
      </p:sp>
      <p:sp>
        <p:nvSpPr>
          <p:cNvPr id="64" name="Freeform 63"/>
          <p:cNvSpPr/>
          <p:nvPr/>
        </p:nvSpPr>
        <p:spPr>
          <a:xfrm>
            <a:off x="1634652" y="4471188"/>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grpSp>
        <p:nvGrpSpPr>
          <p:cNvPr id="12" name="Google Shape;672;p26"/>
          <p:cNvGrpSpPr/>
          <p:nvPr/>
        </p:nvGrpSpPr>
        <p:grpSpPr>
          <a:xfrm rot="20177549">
            <a:off x="11116401" y="696627"/>
            <a:ext cx="715290" cy="746610"/>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866118" y="6383815"/>
            <a:ext cx="371912" cy="388596"/>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2248420" y="6296994"/>
            <a:ext cx="397468" cy="415298"/>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4118" y="5967807"/>
            <a:ext cx="800055" cy="685405"/>
          </a:xfrm>
          <a:prstGeom prst="rect">
            <a:avLst/>
          </a:prstGeom>
        </p:spPr>
      </p:pic>
      <p:sp>
        <p:nvSpPr>
          <p:cNvPr id="38" name="Rectangle 37"/>
          <p:cNvSpPr/>
          <p:nvPr/>
        </p:nvSpPr>
        <p:spPr>
          <a:xfrm>
            <a:off x="403204" y="933119"/>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4" name="Isosceles Triangle 3"/>
          <p:cNvSpPr/>
          <p:nvPr/>
        </p:nvSpPr>
        <p:spPr>
          <a:xfrm rot="5400000">
            <a:off x="2717674" y="1002813"/>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403204" y="1527481"/>
            <a:ext cx="3344728" cy="114833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Τι αξιολογείτε;</a:t>
            </a:r>
            <a:endParaRPr lang="en-GB" sz="2400" dirty="0"/>
          </a:p>
        </p:txBody>
      </p:sp>
      <p:sp>
        <p:nvSpPr>
          <p:cNvPr id="42" name="Rounded Rectangle 41"/>
          <p:cNvSpPr/>
          <p:nvPr/>
        </p:nvSpPr>
        <p:spPr>
          <a:xfrm>
            <a:off x="3339629" y="1529109"/>
            <a:ext cx="8624544" cy="1146708"/>
          </a:xfrm>
          <a:prstGeom prst="roundRect">
            <a:avLst/>
          </a:prstGeom>
          <a:no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70AD47"/>
                </a:solidFill>
              </a:rPr>
              <a:t>Αξιολογείται η κάθε δραστηριότητα ξεχωριστά αλλά και το σχέδιο στο σύνολό του. </a:t>
            </a:r>
            <a:endParaRPr lang="en-GB" sz="2200" dirty="0">
              <a:solidFill>
                <a:srgbClr val="70AD47"/>
              </a:solidFill>
            </a:endParaRPr>
          </a:p>
        </p:txBody>
      </p:sp>
      <p:sp>
        <p:nvSpPr>
          <p:cNvPr id="46" name="Rounded Rectangle 45"/>
          <p:cNvSpPr/>
          <p:nvPr/>
        </p:nvSpPr>
        <p:spPr>
          <a:xfrm>
            <a:off x="403204" y="2916562"/>
            <a:ext cx="3344728" cy="1148336"/>
          </a:xfrm>
          <a:prstGeom prst="roundRect">
            <a:avLst/>
          </a:prstGeom>
          <a:solidFill>
            <a:srgbClr val="48B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Πότε πρέπει να γίνεται αξιολόγηση;</a:t>
            </a:r>
            <a:endParaRPr lang="en-GB" sz="2400" dirty="0"/>
          </a:p>
        </p:txBody>
      </p:sp>
      <p:sp>
        <p:nvSpPr>
          <p:cNvPr id="47" name="Rounded Rectangle 46"/>
          <p:cNvSpPr/>
          <p:nvPr/>
        </p:nvSpPr>
        <p:spPr>
          <a:xfrm>
            <a:off x="3339629" y="2912360"/>
            <a:ext cx="8624543" cy="1152538"/>
          </a:xfrm>
          <a:prstGeom prst="roundRect">
            <a:avLst/>
          </a:prstGeom>
          <a:noFill/>
          <a:ln>
            <a:solidFill>
              <a:srgbClr val="48BB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8BB4F"/>
                </a:solidFill>
              </a:rPr>
              <a:t>Κάθε δραστηριότητα πρέπει να αξιολογείται αμέσως μετά το τέλος της. Μετά το τέλος του σχεδίου, πρέπει να γίνεται συνολική αξιολόγηση του σχεδίου.</a:t>
            </a:r>
            <a:endParaRPr lang="en-GB" sz="2200" dirty="0">
              <a:solidFill>
                <a:srgbClr val="5B9BD5"/>
              </a:solidFill>
            </a:endParaRPr>
          </a:p>
        </p:txBody>
      </p:sp>
      <p:sp>
        <p:nvSpPr>
          <p:cNvPr id="48" name="Rounded Rectangle 47"/>
          <p:cNvSpPr/>
          <p:nvPr/>
        </p:nvSpPr>
        <p:spPr>
          <a:xfrm>
            <a:off x="403204" y="4340397"/>
            <a:ext cx="3344728" cy="1466109"/>
          </a:xfrm>
          <a:prstGeom prst="roundRect">
            <a:avLst/>
          </a:prstGeom>
          <a:solidFill>
            <a:srgbClr val="4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Ποιοι πρέπει να εμπλακούν στη διαδικασία αυτή;</a:t>
            </a:r>
            <a:endParaRPr lang="en-GB" sz="2400" dirty="0"/>
          </a:p>
        </p:txBody>
      </p:sp>
      <p:sp>
        <p:nvSpPr>
          <p:cNvPr id="49" name="Rounded Rectangle 48"/>
          <p:cNvSpPr/>
          <p:nvPr/>
        </p:nvSpPr>
        <p:spPr>
          <a:xfrm>
            <a:off x="3339629" y="4342025"/>
            <a:ext cx="8624543" cy="1460279"/>
          </a:xfrm>
          <a:prstGeom prst="roundRect">
            <a:avLst/>
          </a:prstGeom>
          <a:noFill/>
          <a:ln>
            <a:solidFill>
              <a:srgbClr val="4DC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l-GR" sz="2200" dirty="0">
                <a:solidFill>
                  <a:srgbClr val="4DC58D"/>
                </a:solidFill>
              </a:rPr>
              <a:t>Για να υπάρχει ολοκληρωμένη πληροφόρηση, πρέπει να συμμετέχουν όλα τα μέρη που είχαν κάποιο ρόλο (συμμετέχοντες, οργανισμός αποστολής / υποδοχής, μέντορες, κλπ.)</a:t>
            </a:r>
            <a:endParaRPr lang="en-GB" sz="2200" dirty="0">
              <a:solidFill>
                <a:srgbClr val="4DC58D"/>
              </a:solidFill>
            </a:endParaRPr>
          </a:p>
        </p:txBody>
      </p:sp>
      <p:grpSp>
        <p:nvGrpSpPr>
          <p:cNvPr id="51" name="Google Shape;672;p26"/>
          <p:cNvGrpSpPr/>
          <p:nvPr/>
        </p:nvGrpSpPr>
        <p:grpSpPr>
          <a:xfrm rot="19543285">
            <a:off x="1061532" y="6005150"/>
            <a:ext cx="867485" cy="905469"/>
            <a:chOff x="2497275" y="2744159"/>
            <a:chExt cx="370930" cy="370549"/>
          </a:xfrm>
        </p:grpSpPr>
        <p:sp>
          <p:nvSpPr>
            <p:cNvPr id="52"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6"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7"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Tree>
    <p:extLst>
      <p:ext uri="{BB962C8B-B14F-4D97-AF65-F5344CB8AC3E}">
        <p14:creationId xmlns:p14="http://schemas.microsoft.com/office/powerpoint/2010/main" val="110068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61812" y="1430825"/>
            <a:ext cx="9212029" cy="4377702"/>
          </a:xfrm>
          <a:prstGeom prst="round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nSpc>
                <a:spcPct val="115000"/>
              </a:lnSpc>
            </a:pPr>
            <a:r>
              <a:rPr lang="el-GR" sz="2400" b="1" dirty="0">
                <a:solidFill>
                  <a:srgbClr val="5B9BD5"/>
                </a:solidFill>
              </a:rPr>
              <a:t>Φόρμα αξιολόγησης: </a:t>
            </a:r>
            <a:r>
              <a:rPr lang="el-GR" sz="2200" dirty="0">
                <a:solidFill>
                  <a:srgbClr val="5B9BD5"/>
                </a:solidFill>
              </a:rPr>
              <a:t>Συμπληρώνεται από τους συμμετέχοντες και άλλους εμπλεκόμενους για να αξιολογήσουν διάφορες πτυχές της κινητικότητας/ δραστηριότητας, καθώς και τον αντίκτυπο της. Ζητήστε από τους συμμετέχοντες να συμπληρώσουν φόρμες σε διαφορετικά στάδια του σχεδίου, ώστε να μπορούν να μετρήσουν καλύτερα την εξέλιξή τους και τις διαφορές κάθε σταδίου.</a:t>
            </a:r>
          </a:p>
          <a:p>
            <a:pPr lvl="2" algn="just">
              <a:lnSpc>
                <a:spcPct val="115000"/>
              </a:lnSpc>
            </a:pPr>
            <a:endParaRPr lang="el-GR" sz="2400" dirty="0">
              <a:solidFill>
                <a:srgbClr val="5B9BD5"/>
              </a:solidFill>
            </a:endParaRPr>
          </a:p>
          <a:p>
            <a:pPr lvl="2">
              <a:lnSpc>
                <a:spcPct val="115000"/>
              </a:lnSpc>
            </a:pPr>
            <a:r>
              <a:rPr lang="el-GR" sz="2400" b="1" dirty="0">
                <a:solidFill>
                  <a:srgbClr val="5B9BD5"/>
                </a:solidFill>
              </a:rPr>
              <a:t>Ατομικές συνεντεύξεις: </a:t>
            </a:r>
            <a:r>
              <a:rPr lang="el-GR" sz="2200" dirty="0">
                <a:solidFill>
                  <a:srgbClr val="5B9BD5"/>
                </a:solidFill>
              </a:rPr>
              <a:t>Μπορείτε να χρησιμοποιήσετε αυτή τη μέθοδο εάν έχετε μικρό αριθμό εμπλεκομένων.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(8)– ΠΑΡΑΚΟΛΟΥΘΗΣΗ</a:t>
            </a:r>
            <a:endParaRPr lang="el-GR" sz="2600" dirty="0">
              <a:solidFill>
                <a:schemeClr val="bg1"/>
              </a:solidFill>
            </a:endParaRPr>
          </a:p>
        </p:txBody>
      </p:sp>
      <p:grpSp>
        <p:nvGrpSpPr>
          <p:cNvPr id="12" name="Google Shape;672;p26"/>
          <p:cNvGrpSpPr/>
          <p:nvPr/>
        </p:nvGrpSpPr>
        <p:grpSpPr>
          <a:xfrm rot="19543285">
            <a:off x="809909" y="5893865"/>
            <a:ext cx="980558" cy="1023493"/>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 name="Group 2"/>
          <p:cNvGrpSpPr/>
          <p:nvPr/>
        </p:nvGrpSpPr>
        <p:grpSpPr>
          <a:xfrm rot="411762">
            <a:off x="1982547" y="5930137"/>
            <a:ext cx="460836" cy="481509"/>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grpSp>
        <p:nvGrpSpPr>
          <p:cNvPr id="33" name="Group 32"/>
          <p:cNvGrpSpPr/>
          <p:nvPr/>
        </p:nvGrpSpPr>
        <p:grpSpPr>
          <a:xfrm rot="411762">
            <a:off x="2525806" y="6347508"/>
            <a:ext cx="367280" cy="383756"/>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5B9BD5"/>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5B9BD5"/>
                </a:solidFill>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29112" y="1422115"/>
            <a:ext cx="3460567" cy="4386411"/>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Ποιες μέθοδοι αξιολόγησης είναι αποτελεσματικές; </a:t>
            </a:r>
            <a:r>
              <a:rPr lang="el-GR" sz="2400" dirty="0">
                <a:solidFill>
                  <a:srgbClr val="5B9BD5"/>
                </a:solidFill>
              </a:rPr>
              <a:t>Ο </a:t>
            </a:r>
          </a:p>
          <a:p>
            <a:pPr algn="ctr"/>
            <a:endParaRPr lang="el-GR" sz="2400" i="1" dirty="0">
              <a:solidFill>
                <a:srgbClr val="5B9BD5"/>
              </a:solidFill>
            </a:endParaRPr>
          </a:p>
          <a:p>
            <a:pPr algn="ctr"/>
            <a:r>
              <a:rPr lang="el-GR" i="1" dirty="0">
                <a:solidFill>
                  <a:schemeClr val="bg1"/>
                </a:solidFill>
              </a:rPr>
              <a:t>Κάθε οργανισμός μπορεί να επιλέξει τις μεθόδους που ικανοποιούν καλύτερα τις ανάγκες του σχεδίου του, του οργανισμού του κλπ.  </a:t>
            </a:r>
          </a:p>
          <a:p>
            <a:pPr algn="ct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6519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614106" y="1470820"/>
            <a:ext cx="9346305" cy="4096158"/>
          </a:xfrm>
          <a:prstGeom prst="roundRect">
            <a:avLst/>
          </a:prstGeom>
          <a:noFill/>
          <a:ln>
            <a:solidFill>
              <a:srgbClr val="54CC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lvl="2" indent="-342900">
              <a:lnSpc>
                <a:spcPct val="115000"/>
              </a:lnSpc>
              <a:buFont typeface="Wingdings" panose="05000000000000000000" pitchFamily="2" charset="2"/>
              <a:buChar char="ü"/>
            </a:pPr>
            <a:r>
              <a:rPr lang="el-GR" sz="2100" dirty="0">
                <a:solidFill>
                  <a:srgbClr val="2FA3A3"/>
                </a:solidFill>
              </a:rPr>
              <a:t>Καταγράψτε τα αποτελέσματα της αξιολόγησης της δραστηριότητας</a:t>
            </a:r>
            <a:r>
              <a:rPr lang="en-US" sz="2100" dirty="0">
                <a:solidFill>
                  <a:srgbClr val="2FA3A3"/>
                </a:solidFill>
              </a:rPr>
              <a:t>. </a:t>
            </a:r>
            <a:endParaRPr lang="el-GR" sz="2100" dirty="0">
              <a:solidFill>
                <a:srgbClr val="2FA3A3"/>
              </a:solidFill>
            </a:endParaRPr>
          </a:p>
          <a:p>
            <a:pPr marL="1257300" lvl="2" indent="-342900">
              <a:lnSpc>
                <a:spcPct val="115000"/>
              </a:lnSpc>
              <a:buFont typeface="Wingdings" panose="05000000000000000000" pitchFamily="2" charset="2"/>
              <a:buChar char="ü"/>
            </a:pPr>
            <a:r>
              <a:rPr lang="el-GR" sz="2100" dirty="0">
                <a:solidFill>
                  <a:srgbClr val="2FA3A3"/>
                </a:solidFill>
              </a:rPr>
              <a:t>Καταγράψτε τον αντίκτυπο που είχε η δραστηριότητα. </a:t>
            </a:r>
          </a:p>
          <a:p>
            <a:pPr marL="1257300" lvl="2" indent="-342900">
              <a:lnSpc>
                <a:spcPct val="115000"/>
              </a:lnSpc>
              <a:buFont typeface="Wingdings" panose="05000000000000000000" pitchFamily="2" charset="2"/>
              <a:buChar char="ü"/>
            </a:pPr>
            <a:r>
              <a:rPr lang="el-GR" sz="2100" dirty="0">
                <a:solidFill>
                  <a:srgbClr val="2FA3A3"/>
                </a:solidFill>
              </a:rPr>
              <a:t>Κοινοποιήστε τα αποτελέσματα στους εμπλεκόμενους (ομάδα διαχείρισης του σχεδίου, διεύθυνση, συμμετέχοντες κλπ.) </a:t>
            </a:r>
          </a:p>
          <a:p>
            <a:pPr marL="1257300" lvl="2" indent="-342900">
              <a:lnSpc>
                <a:spcPct val="115000"/>
              </a:lnSpc>
              <a:buFont typeface="Wingdings" panose="05000000000000000000" pitchFamily="2" charset="2"/>
              <a:buChar char="ü"/>
            </a:pPr>
            <a:r>
              <a:rPr lang="el-GR" sz="2100" dirty="0">
                <a:solidFill>
                  <a:srgbClr val="2FA3A3"/>
                </a:solidFill>
              </a:rPr>
              <a:t>Προσδιορίστε τις βασικές βελτιώσεις που χρειάζεται </a:t>
            </a:r>
            <a:endParaRPr lang="en-US" sz="2100" dirty="0">
              <a:solidFill>
                <a:srgbClr val="2FA3A3"/>
              </a:solidFill>
            </a:endParaRPr>
          </a:p>
          <a:p>
            <a:pPr lvl="2">
              <a:lnSpc>
                <a:spcPct val="115000"/>
              </a:lnSpc>
            </a:pPr>
            <a:r>
              <a:rPr lang="el-GR" sz="2100" dirty="0">
                <a:solidFill>
                  <a:srgbClr val="2FA3A3"/>
                </a:solidFill>
              </a:rPr>
              <a:t>να γίνουν για την επόμενη δραστηριότητα. </a:t>
            </a:r>
          </a:p>
          <a:p>
            <a:pPr lvl="2">
              <a:lnSpc>
                <a:spcPct val="115000"/>
              </a:lnSpc>
            </a:pPr>
            <a:endParaRPr lang="el-GR" sz="2100" dirty="0">
              <a:solidFill>
                <a:srgbClr val="2FA3A3"/>
              </a:solidFill>
            </a:endParaRPr>
          </a:p>
          <a:p>
            <a:pPr lvl="2" algn="ctr">
              <a:lnSpc>
                <a:spcPct val="115000"/>
              </a:lnSpc>
            </a:pPr>
            <a:r>
              <a:rPr lang="el-GR" sz="2100" dirty="0">
                <a:solidFill>
                  <a:srgbClr val="2FA3A3"/>
                </a:solidFill>
              </a:rPr>
              <a:t>Σε </a:t>
            </a:r>
            <a:r>
              <a:rPr lang="el-GR" sz="2100" b="1" dirty="0">
                <a:solidFill>
                  <a:srgbClr val="2FA3A3"/>
                </a:solidFill>
              </a:rPr>
              <a:t>επίπεδο σχεδίου </a:t>
            </a:r>
            <a:r>
              <a:rPr lang="el-GR" sz="2100" dirty="0">
                <a:solidFill>
                  <a:srgbClr val="2FA3A3"/>
                </a:solidFill>
              </a:rPr>
              <a:t>(μετά τη λήξη του), καταγράψτε τα αποτελέσματα και τον αντίκτυπο συνολικά, κοινοποιήστε τα αποτελέσματα, προσδιορίστε βελτιώσεις και αλλαγές </a:t>
            </a:r>
            <a:endParaRPr lang="en-GB" sz="2100" dirty="0">
              <a:solidFill>
                <a:srgbClr val="2FA3A3"/>
              </a:solidFill>
            </a:endParaRPr>
          </a:p>
          <a:p>
            <a:pPr lvl="2" algn="ctr">
              <a:lnSpc>
                <a:spcPct val="115000"/>
              </a:lnSpc>
            </a:pPr>
            <a:r>
              <a:rPr lang="el-GR" sz="2100" dirty="0">
                <a:solidFill>
                  <a:srgbClr val="2FA3A3"/>
                </a:solidFill>
              </a:rPr>
              <a:t>που χρειάζεται να γίνουν σε επόμενο σχέδιο. </a:t>
            </a:r>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ΣΤΑΔΙΑ ΣΧΕΔΙΟΥ (9) – ΠΑΡΑΚΟΛΟΥΘΗΣΗ</a:t>
            </a:r>
            <a:endParaRPr lang="el-GR" sz="2600" dirty="0">
              <a:solidFill>
                <a:schemeClr val="bg1"/>
              </a:solidFill>
            </a:endParaRPr>
          </a:p>
        </p:txBody>
      </p:sp>
      <p:grpSp>
        <p:nvGrpSpPr>
          <p:cNvPr id="12" name="Google Shape;672;p26"/>
          <p:cNvGrpSpPr/>
          <p:nvPr/>
        </p:nvGrpSpPr>
        <p:grpSpPr>
          <a:xfrm rot="19543285">
            <a:off x="571170" y="6098395"/>
            <a:ext cx="745643" cy="778292"/>
            <a:chOff x="2497275" y="2744159"/>
            <a:chExt cx="370930" cy="370549"/>
          </a:xfrm>
        </p:grpSpPr>
        <p:sp>
          <p:nvSpPr>
            <p:cNvPr id="17" name="Google Shape;673;p26"/>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674;p26"/>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675;p26"/>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676;p26"/>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677;p26"/>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678;p26"/>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 name="Group 2"/>
          <p:cNvGrpSpPr/>
          <p:nvPr/>
        </p:nvGrpSpPr>
        <p:grpSpPr>
          <a:xfrm rot="411762">
            <a:off x="1480954" y="6224628"/>
            <a:ext cx="360163" cy="376320"/>
            <a:chOff x="2420759" y="6081851"/>
            <a:chExt cx="482107" cy="503734"/>
          </a:xfrm>
        </p:grpSpPr>
        <p:sp>
          <p:nvSpPr>
            <p:cNvPr id="30"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33" name="Group 32"/>
          <p:cNvGrpSpPr/>
          <p:nvPr/>
        </p:nvGrpSpPr>
        <p:grpSpPr>
          <a:xfrm rot="411762">
            <a:off x="1947483" y="6331659"/>
            <a:ext cx="277046" cy="289474"/>
            <a:chOff x="2420759" y="6081851"/>
            <a:chExt cx="482107" cy="503734"/>
          </a:xfrm>
        </p:grpSpPr>
        <p:sp>
          <p:nvSpPr>
            <p:cNvPr id="34" name="Google Shape;676;p26"/>
            <p:cNvSpPr/>
            <p:nvPr/>
          </p:nvSpPr>
          <p:spPr>
            <a:xfrm rot="19543285">
              <a:off x="2420759" y="6081851"/>
              <a:ext cx="482107" cy="50373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677;p26"/>
            <p:cNvSpPr/>
            <p:nvPr/>
          </p:nvSpPr>
          <p:spPr>
            <a:xfrm rot="19543285">
              <a:off x="2582549" y="6248063"/>
              <a:ext cx="163956" cy="171311"/>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FFFFFF"/>
            </a:solidFill>
            <a:ln>
              <a:solidFill>
                <a:srgbClr val="43BB8D"/>
              </a:solid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786" y="5956711"/>
            <a:ext cx="800055" cy="685405"/>
          </a:xfrm>
          <a:prstGeom prst="rect">
            <a:avLst/>
          </a:prstGeom>
        </p:spPr>
      </p:pic>
      <p:sp>
        <p:nvSpPr>
          <p:cNvPr id="29" name="Rounded Rectangle 28"/>
          <p:cNvSpPr/>
          <p:nvPr/>
        </p:nvSpPr>
        <p:spPr>
          <a:xfrm>
            <a:off x="312872" y="1447330"/>
            <a:ext cx="3460567" cy="4119648"/>
          </a:xfrm>
          <a:prstGeom prst="round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Πώς θα αξιοποιήσετε τα αποτελέσματα της αξιολόγησης;</a:t>
            </a:r>
            <a:endParaRPr lang="en-GB" sz="2400" dirty="0"/>
          </a:p>
        </p:txBody>
      </p:sp>
      <p:sp>
        <p:nvSpPr>
          <p:cNvPr id="37" name="Rectangle 36"/>
          <p:cNvSpPr/>
          <p:nvPr/>
        </p:nvSpPr>
        <p:spPr>
          <a:xfrm>
            <a:off x="312872" y="922023"/>
            <a:ext cx="2375455"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ΑΞΙΟΛΟΓΗΣΗ</a:t>
            </a:r>
            <a:endParaRPr lang="en-GB" sz="2400" b="1" dirty="0"/>
          </a:p>
        </p:txBody>
      </p:sp>
      <p:sp>
        <p:nvSpPr>
          <p:cNvPr id="38" name="Isosceles Triangle 37"/>
          <p:cNvSpPr/>
          <p:nvPr/>
        </p:nvSpPr>
        <p:spPr>
          <a:xfrm rot="5400000">
            <a:off x="2627342" y="991717"/>
            <a:ext cx="365804" cy="243834"/>
          </a:xfrm>
          <a:prstGeom prst="triangle">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396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12232515" cy="492443"/>
          </a:xfrm>
          <a:prstGeom prst="rect">
            <a:avLst/>
          </a:prstGeom>
          <a:noFill/>
        </p:spPr>
        <p:txBody>
          <a:bodyPr wrap="square" rtlCol="0">
            <a:spAutoFit/>
          </a:bodyPr>
          <a:lstStyle/>
          <a:p>
            <a:r>
              <a:rPr lang="el-GR" sz="2600" b="1" dirty="0">
                <a:solidFill>
                  <a:schemeClr val="bg1"/>
                </a:solidFill>
              </a:rPr>
              <a:t>ΑΝΤΙΚΤΥΠΟΣ ΣΧΕΔΙΟΥ - ΠΑΡΑΔΕΙΓΜΑΤΑ</a:t>
            </a:r>
            <a:endParaRPr lang="el-GR" sz="2600" dirty="0">
              <a:solidFill>
                <a:schemeClr val="bg1"/>
              </a:solidFill>
            </a:endParaRP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lvl="0" indent="-285750" algn="l" defTabSz="800100">
              <a:lnSpc>
                <a:spcPct val="90000"/>
              </a:lnSpc>
              <a:spcBef>
                <a:spcPct val="0"/>
              </a:spcBef>
              <a:spcAft>
                <a:spcPct val="35000"/>
              </a:spcAft>
              <a:buFont typeface="Wingdings" panose="05000000000000000000" pitchFamily="2" charset="2"/>
              <a:buChar char="§"/>
            </a:pPr>
            <a:endParaRPr lang="en-US" sz="2000" kern="1200" dirty="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3" name="Rectangle 2"/>
          <p:cNvSpPr/>
          <p:nvPr/>
        </p:nvSpPr>
        <p:spPr>
          <a:xfrm>
            <a:off x="4794213" y="932076"/>
            <a:ext cx="2701256" cy="989901"/>
          </a:xfrm>
          <a:prstGeom prst="rect">
            <a:avLst/>
          </a:prstGeom>
          <a:solidFill>
            <a:srgbClr val="9D72B5"/>
          </a:solidFill>
          <a:ln>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ΜΕΤΡΗΣΗ</a:t>
            </a:r>
          </a:p>
          <a:p>
            <a:pPr algn="ctr"/>
            <a:r>
              <a:rPr lang="el-GR" sz="2200" dirty="0">
                <a:solidFill>
                  <a:schemeClr val="tx1"/>
                </a:solidFill>
              </a:rPr>
              <a:t>ΑΝΤΙΚΤΥΠΟΥ</a:t>
            </a:r>
            <a:endParaRPr lang="en-GB" sz="2200" dirty="0">
              <a:solidFill>
                <a:schemeClr val="tx1"/>
              </a:solidFill>
            </a:endParaRPr>
          </a:p>
        </p:txBody>
      </p:sp>
      <p:sp>
        <p:nvSpPr>
          <p:cNvPr id="4" name="Right Arrow 3"/>
          <p:cNvSpPr/>
          <p:nvPr/>
        </p:nvSpPr>
        <p:spPr>
          <a:xfrm>
            <a:off x="7658523" y="1377026"/>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0800000">
            <a:off x="3699356" y="1377860"/>
            <a:ext cx="923205" cy="105040"/>
          </a:xfrm>
          <a:prstGeom prst="rightArrow">
            <a:avLst/>
          </a:prstGeom>
          <a:solidFill>
            <a:srgbClr val="1685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984608" y="954393"/>
            <a:ext cx="2134889"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ΠΟΙΟΤΙΚΑ ΔΕΔΟΜΕΝΑ</a:t>
            </a:r>
            <a:endParaRPr lang="en-GB" sz="2200" dirty="0">
              <a:solidFill>
                <a:schemeClr val="tx1"/>
              </a:solidFill>
            </a:endParaRPr>
          </a:p>
        </p:txBody>
      </p:sp>
      <p:sp>
        <p:nvSpPr>
          <p:cNvPr id="15" name="Rectangle 14"/>
          <p:cNvSpPr/>
          <p:nvPr/>
        </p:nvSpPr>
        <p:spPr>
          <a:xfrm>
            <a:off x="1063046" y="975752"/>
            <a:ext cx="2158326" cy="989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tx1"/>
                </a:solidFill>
              </a:rPr>
              <a:t>ΠΟΣΟΤΙΚΑ ΔΕΔΟΜΕΝΑ</a:t>
            </a:r>
            <a:endParaRPr lang="en-GB" sz="2200" dirty="0">
              <a:solidFill>
                <a:schemeClr val="tx1"/>
              </a:solidFill>
            </a:endParaRPr>
          </a:p>
        </p:txBody>
      </p:sp>
      <p:sp>
        <p:nvSpPr>
          <p:cNvPr id="5" name="Rectangle 4"/>
          <p:cNvSpPr/>
          <p:nvPr/>
        </p:nvSpPr>
        <p:spPr>
          <a:xfrm>
            <a:off x="8093339" y="2313605"/>
            <a:ext cx="3801047" cy="2640723"/>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 προσωπικό απέκτησε θετική στάση για συνεργασίες εκτός του οργανισμού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Βελτιώθηκαν οι ψηφιακές δεξιότητες του προσωπικού</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Η διοικητική ομάδα απέκτησε εμπειρία διαχείρισης σχεδίων Ε+ </a:t>
            </a:r>
          </a:p>
          <a:p>
            <a:pPr>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943763" y="2308191"/>
            <a:ext cx="4233643" cy="3259097"/>
          </a:xfrm>
          <a:prstGeom prst="rect">
            <a:avLst/>
          </a:prstGeom>
        </p:spPr>
        <p:txBody>
          <a:bodyPr wrap="square">
            <a:spAutoFit/>
          </a:bodyPr>
          <a:lstStyle/>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Υλοποιήθηκαν </a:t>
            </a:r>
            <a: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3</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κινητικότητες</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Εκπαιδεύτηκαν 3 συμμετέχοντες</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Πραγματοποιήθηκαν 3 εσωτερικές εκπαιδεύσεις προς ενημέρωση του προσωπικού που δεν συμμετείχε σε κινητικότητα</a:t>
            </a:r>
          </a:p>
          <a:p>
            <a:pPr marL="285750" indent="-285750">
              <a:lnSpc>
                <a:spcPct val="115000"/>
              </a:lnSpc>
              <a:buFont typeface="Wingdings" panose="05000000000000000000" pitchFamily="2" charset="2"/>
              <a:buChar char="ü"/>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Υιοθετήθηκε 1 νέα διαδικασία για την ενσωμάτωση της </a:t>
            </a:r>
            <a:r>
              <a:rPr lang="el-GR"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αποκτηθείσας</a:t>
            </a: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γνώσης εντός του οργανισμού </a:t>
            </a:r>
            <a:endPar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D48D1C57-8E1C-66C6-A9CE-67CE7778AAB4}"/>
              </a:ext>
            </a:extLst>
          </p:cNvPr>
          <p:cNvSpPr txBox="1"/>
          <p:nvPr/>
        </p:nvSpPr>
        <p:spPr>
          <a:xfrm>
            <a:off x="444394" y="6013947"/>
            <a:ext cx="10200300" cy="646331"/>
          </a:xfrm>
          <a:prstGeom prst="rect">
            <a:avLst/>
          </a:prstGeom>
          <a:solidFill>
            <a:srgbClr val="4EC48D"/>
          </a:solidFill>
          <a:effectLst/>
        </p:spPr>
        <p:txBody>
          <a:bodyPr wrap="square" rtlCol="0">
            <a:spAutoFit/>
          </a:bodyPr>
          <a:lstStyle/>
          <a:p>
            <a:r>
              <a:rPr lang="el-GR" b="1" dirty="0">
                <a:solidFill>
                  <a:srgbClr val="FF0000"/>
                </a:solidFill>
                <a:hlinkClick r:id="rId4">
                  <a:extLst>
                    <a:ext uri="{A12FA001-AC4F-418D-AE19-62706E023703}">
                      <ahyp:hlinkClr xmlns:ahyp="http://schemas.microsoft.com/office/drawing/2018/hyperlinkcolor" val="tx"/>
                    </a:ext>
                  </a:extLst>
                </a:hlinkClick>
              </a:rPr>
              <a:t>! </a:t>
            </a:r>
            <a:r>
              <a:rPr lang="en-US" b="1" dirty="0">
                <a:solidFill>
                  <a:srgbClr val="0563C1"/>
                </a:solidFill>
                <a:hlinkClick r:id="rId4">
                  <a:extLst>
                    <a:ext uri="{A12FA001-AC4F-418D-AE19-62706E023703}">
                      <ahyp:hlinkClr xmlns:ahyp="http://schemas.microsoft.com/office/drawing/2018/hyperlinkcolor" val="tx"/>
                    </a:ext>
                  </a:extLst>
                </a:hlinkClick>
              </a:rPr>
              <a:t>IMPACTTOOL</a:t>
            </a:r>
            <a:r>
              <a:rPr lang="en-US" dirty="0"/>
              <a:t> : </a:t>
            </a:r>
            <a:r>
              <a:rPr lang="el-GR" i="1" dirty="0"/>
              <a:t>Ψηφιακό εργαλείο που </a:t>
            </a:r>
            <a:r>
              <a:rPr lang="el-GR" sz="1800" i="1" dirty="0">
                <a:effectLst/>
                <a:ea typeface="Calibri" panose="020F0502020204030204" pitchFamily="34" charset="0"/>
                <a:cs typeface="Calibri" panose="020F0502020204030204" pitchFamily="34" charset="0"/>
              </a:rPr>
              <a:t>υποστηρίζει δικαιούχους σχεδίων </a:t>
            </a:r>
            <a:r>
              <a:rPr lang="en-GB" sz="1800" i="1" dirty="0">
                <a:effectLst/>
                <a:ea typeface="Calibri" panose="020F0502020204030204" pitchFamily="34" charset="0"/>
                <a:cs typeface="Calibri" panose="020F0502020204030204" pitchFamily="34" charset="0"/>
              </a:rPr>
              <a:t>Erasmus</a:t>
            </a:r>
            <a:r>
              <a:rPr lang="el-GR" sz="1800" i="1" dirty="0">
                <a:effectLst/>
                <a:ea typeface="Calibri" panose="020F0502020204030204" pitchFamily="34" charset="0"/>
                <a:cs typeface="Calibri" panose="020F0502020204030204" pitchFamily="34" charset="0"/>
              </a:rPr>
              <a:t>+ ως προς την παρακολούθηση και αξιολόγηση του αντίκτυπου των δραστηριοτήτων που υλοποιούνται.</a:t>
            </a:r>
          </a:p>
        </p:txBody>
      </p:sp>
    </p:spTree>
    <p:extLst>
      <p:ext uri="{BB962C8B-B14F-4D97-AF65-F5344CB8AC3E}">
        <p14:creationId xmlns:p14="http://schemas.microsoft.com/office/powerpoint/2010/main" val="112429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9407924" y="1449125"/>
            <a:ext cx="1797668" cy="365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91889"/>
            <a:ext cx="805162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ΠΑΡΑΔΕΙΓΜΑ ΣΧΕΔΙΑΣΜΟΥ (Σχέδιο διάρκειας 12 μηνών) </a:t>
            </a:r>
          </a:p>
        </p:txBody>
      </p:sp>
      <p:sp>
        <p:nvSpPr>
          <p:cNvPr id="18" name="Rectangle 17"/>
          <p:cNvSpPr/>
          <p:nvPr/>
        </p:nvSpPr>
        <p:spPr>
          <a:xfrm>
            <a:off x="452653" y="2157429"/>
            <a:ext cx="870751" cy="553998"/>
          </a:xfrm>
          <a:prstGeom prst="rect">
            <a:avLst/>
          </a:prstGeom>
        </p:spPr>
        <p:txBody>
          <a:bodyPr wrap="none">
            <a:spAutoFit/>
          </a:bodyPr>
          <a:lstStyle/>
          <a:p>
            <a:pPr algn="ctr"/>
            <a:r>
              <a:rPr lang="el-GR" sz="1500" dirty="0">
                <a:solidFill>
                  <a:srgbClr val="FF0000"/>
                </a:solidFill>
              </a:rPr>
              <a:t>ΕΝΑΡΞΗ </a:t>
            </a:r>
          </a:p>
          <a:p>
            <a:pPr algn="ctr"/>
            <a:r>
              <a:rPr lang="el-GR" sz="1500" dirty="0">
                <a:solidFill>
                  <a:srgbClr val="FF0000"/>
                </a:solidFill>
              </a:rPr>
              <a:t>ΣΧΕΔΙΟΥ</a:t>
            </a:r>
            <a:endParaRPr lang="en-GB" sz="1500" dirty="0">
              <a:solidFill>
                <a:srgbClr val="FF0000"/>
              </a:solidFill>
            </a:endParaRPr>
          </a:p>
        </p:txBody>
      </p:sp>
      <p:sp>
        <p:nvSpPr>
          <p:cNvPr id="19" name="Rectangle 18"/>
          <p:cNvSpPr/>
          <p:nvPr/>
        </p:nvSpPr>
        <p:spPr>
          <a:xfrm>
            <a:off x="8769277" y="2147357"/>
            <a:ext cx="836832" cy="553998"/>
          </a:xfrm>
          <a:prstGeom prst="rect">
            <a:avLst/>
          </a:prstGeom>
        </p:spPr>
        <p:txBody>
          <a:bodyPr wrap="none">
            <a:spAutoFit/>
          </a:bodyPr>
          <a:lstStyle/>
          <a:p>
            <a:pPr algn="ctr"/>
            <a:r>
              <a:rPr lang="el-GR" sz="1500" dirty="0">
                <a:solidFill>
                  <a:srgbClr val="FF0000"/>
                </a:solidFill>
              </a:rPr>
              <a:t>ΛΗΞΗ </a:t>
            </a:r>
          </a:p>
          <a:p>
            <a:pPr algn="ctr"/>
            <a:r>
              <a:rPr lang="el-GR" sz="1500" dirty="0">
                <a:solidFill>
                  <a:srgbClr val="FF0000"/>
                </a:solidFill>
              </a:rPr>
              <a:t>ΣΧΕΔΙΟΥ</a:t>
            </a:r>
            <a:endParaRPr lang="en-GB" sz="1500" dirty="0">
              <a:solidFill>
                <a:srgbClr val="FF0000"/>
              </a:solidFill>
            </a:endParaRPr>
          </a:p>
        </p:txBody>
      </p:sp>
      <p:sp>
        <p:nvSpPr>
          <p:cNvPr id="29" name="Isosceles Triangle 28"/>
          <p:cNvSpPr/>
          <p:nvPr/>
        </p:nvSpPr>
        <p:spPr>
          <a:xfrm rot="2708150">
            <a:off x="670306" y="1613921"/>
            <a:ext cx="367029" cy="367029"/>
          </a:xfrm>
          <a:prstGeom prst="triangle">
            <a:avLst>
              <a:gd name="adj" fmla="val 100000"/>
            </a:avLst>
          </a:prstGeom>
          <a:solidFill>
            <a:srgbClr val="70AD47"/>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0" name="Isosceles Triangle 29"/>
          <p:cNvSpPr/>
          <p:nvPr/>
        </p:nvSpPr>
        <p:spPr>
          <a:xfrm rot="2708150">
            <a:off x="8964881" y="1623487"/>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3" name="Isosceles Triangle 32"/>
          <p:cNvSpPr/>
          <p:nvPr/>
        </p:nvSpPr>
        <p:spPr>
          <a:xfrm rot="2708150">
            <a:off x="10755880" y="1623030"/>
            <a:ext cx="367029" cy="367029"/>
          </a:xfrm>
          <a:prstGeom prst="triangle">
            <a:avLst>
              <a:gd name="adj" fmla="val 100000"/>
            </a:avLst>
          </a:prstGeom>
          <a:solidFill>
            <a:srgbClr val="7F7F7F"/>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4" name="Rectangle 33"/>
          <p:cNvSpPr/>
          <p:nvPr/>
        </p:nvSpPr>
        <p:spPr>
          <a:xfrm>
            <a:off x="10378808" y="2157429"/>
            <a:ext cx="1038041" cy="784830"/>
          </a:xfrm>
          <a:prstGeom prst="rect">
            <a:avLst/>
          </a:prstGeom>
        </p:spPr>
        <p:txBody>
          <a:bodyPr wrap="none">
            <a:spAutoFit/>
          </a:bodyPr>
          <a:lstStyle/>
          <a:p>
            <a:pPr algn="ctr"/>
            <a:r>
              <a:rPr lang="el-GR" sz="1500" dirty="0"/>
              <a:t>ΚΑΤΑΘΕΣΗ </a:t>
            </a:r>
          </a:p>
          <a:p>
            <a:pPr algn="ctr"/>
            <a:r>
              <a:rPr lang="el-GR" sz="1500" dirty="0"/>
              <a:t>ΤΕΛΙΚΗΣ</a:t>
            </a:r>
          </a:p>
          <a:p>
            <a:pPr algn="ctr"/>
            <a:r>
              <a:rPr lang="el-GR" sz="1500" dirty="0"/>
              <a:t>ΕΚΘΕΣΗΣ</a:t>
            </a:r>
            <a:endParaRPr lang="en-GB" sz="1500" dirty="0"/>
          </a:p>
        </p:txBody>
      </p:sp>
      <p:sp>
        <p:nvSpPr>
          <p:cNvPr id="37" name="TextBox 36"/>
          <p:cNvSpPr txBox="1"/>
          <p:nvPr/>
        </p:nvSpPr>
        <p:spPr>
          <a:xfrm>
            <a:off x="3605824" y="2035698"/>
            <a:ext cx="1472583" cy="323165"/>
          </a:xfrm>
          <a:prstGeom prst="rect">
            <a:avLst/>
          </a:prstGeom>
          <a:noFill/>
        </p:spPr>
        <p:txBody>
          <a:bodyPr wrap="none" rtlCol="0">
            <a:spAutoFit/>
          </a:bodyPr>
          <a:lstStyle/>
          <a:p>
            <a:r>
              <a:rPr lang="el-GR" sz="1500" dirty="0"/>
              <a:t>ΚΙΝΗΤΙΚΟΤΗΤΑ 1</a:t>
            </a:r>
            <a:endParaRPr lang="en-GB" sz="1500" dirty="0"/>
          </a:p>
        </p:txBody>
      </p:sp>
      <p:sp>
        <p:nvSpPr>
          <p:cNvPr id="40" name="Rectangle 39"/>
          <p:cNvSpPr/>
          <p:nvPr/>
        </p:nvSpPr>
        <p:spPr>
          <a:xfrm>
            <a:off x="4232541" y="1447979"/>
            <a:ext cx="5175383" cy="368714"/>
          </a:xfrm>
          <a:prstGeom prst="rect">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1" name="Rectangle 40"/>
          <p:cNvSpPr/>
          <p:nvPr/>
        </p:nvSpPr>
        <p:spPr>
          <a:xfrm>
            <a:off x="593594" y="1450889"/>
            <a:ext cx="2382639" cy="365804"/>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Rectangle 41"/>
          <p:cNvSpPr/>
          <p:nvPr/>
        </p:nvSpPr>
        <p:spPr>
          <a:xfrm>
            <a:off x="2192279" y="1451507"/>
            <a:ext cx="2040262" cy="365804"/>
          </a:xfrm>
          <a:prstGeom prst="rect">
            <a:avLst/>
          </a:prstGeom>
          <a:solidFill>
            <a:srgbClr val="AF4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 name="TextBox 2"/>
          <p:cNvSpPr txBox="1"/>
          <p:nvPr/>
        </p:nvSpPr>
        <p:spPr>
          <a:xfrm>
            <a:off x="577393" y="1428103"/>
            <a:ext cx="1083951" cy="369332"/>
          </a:xfrm>
          <a:prstGeom prst="rect">
            <a:avLst/>
          </a:prstGeom>
          <a:noFill/>
        </p:spPr>
        <p:txBody>
          <a:bodyPr wrap="none" rtlCol="0">
            <a:spAutoFit/>
          </a:bodyPr>
          <a:lstStyle/>
          <a:p>
            <a:r>
              <a:rPr lang="el-GR" dirty="0">
                <a:solidFill>
                  <a:schemeClr val="bg1"/>
                </a:solidFill>
              </a:rPr>
              <a:t>ΜΗΝΑΣ 1</a:t>
            </a:r>
            <a:endParaRPr lang="en-GB" dirty="0">
              <a:solidFill>
                <a:schemeClr val="bg1"/>
              </a:solidFill>
            </a:endParaRPr>
          </a:p>
        </p:txBody>
      </p:sp>
      <p:sp>
        <p:nvSpPr>
          <p:cNvPr id="44" name="TextBox 43"/>
          <p:cNvSpPr txBox="1"/>
          <p:nvPr/>
        </p:nvSpPr>
        <p:spPr>
          <a:xfrm>
            <a:off x="5394295" y="2053736"/>
            <a:ext cx="1472583" cy="323165"/>
          </a:xfrm>
          <a:prstGeom prst="rect">
            <a:avLst/>
          </a:prstGeom>
          <a:noFill/>
        </p:spPr>
        <p:txBody>
          <a:bodyPr wrap="none" rtlCol="0">
            <a:spAutoFit/>
          </a:bodyPr>
          <a:lstStyle/>
          <a:p>
            <a:r>
              <a:rPr lang="el-GR" sz="1500" dirty="0"/>
              <a:t>ΚΙΝΗΤΙΚΟΤΗΤΑ 2</a:t>
            </a:r>
            <a:endParaRPr lang="en-GB" sz="1500" dirty="0"/>
          </a:p>
        </p:txBody>
      </p:sp>
      <p:sp>
        <p:nvSpPr>
          <p:cNvPr id="45" name="TextBox 44"/>
          <p:cNvSpPr txBox="1"/>
          <p:nvPr/>
        </p:nvSpPr>
        <p:spPr>
          <a:xfrm>
            <a:off x="7182766" y="2053736"/>
            <a:ext cx="1472583" cy="323165"/>
          </a:xfrm>
          <a:prstGeom prst="rect">
            <a:avLst/>
          </a:prstGeom>
          <a:noFill/>
        </p:spPr>
        <p:txBody>
          <a:bodyPr wrap="none" rtlCol="0">
            <a:spAutoFit/>
          </a:bodyPr>
          <a:lstStyle/>
          <a:p>
            <a:r>
              <a:rPr lang="el-GR" sz="1500" dirty="0"/>
              <a:t>ΚΙΝΗΤΙΚΟΤΗΤΑ 3</a:t>
            </a:r>
            <a:endParaRPr lang="en-GB" sz="1500" dirty="0"/>
          </a:p>
        </p:txBody>
      </p:sp>
      <p:sp>
        <p:nvSpPr>
          <p:cNvPr id="46" name="TextBox 45"/>
          <p:cNvSpPr txBox="1"/>
          <p:nvPr/>
        </p:nvSpPr>
        <p:spPr>
          <a:xfrm>
            <a:off x="4232541" y="1434723"/>
            <a:ext cx="1083951" cy="369332"/>
          </a:xfrm>
          <a:prstGeom prst="rect">
            <a:avLst/>
          </a:prstGeom>
          <a:noFill/>
        </p:spPr>
        <p:txBody>
          <a:bodyPr wrap="none" rtlCol="0">
            <a:spAutoFit/>
          </a:bodyPr>
          <a:lstStyle/>
          <a:p>
            <a:r>
              <a:rPr lang="el-GR" dirty="0">
                <a:solidFill>
                  <a:schemeClr val="bg1"/>
                </a:solidFill>
              </a:rPr>
              <a:t>ΜΗΝΑΣ 5</a:t>
            </a:r>
            <a:endParaRPr lang="en-GB" dirty="0">
              <a:solidFill>
                <a:schemeClr val="bg1"/>
              </a:solidFill>
            </a:endParaRPr>
          </a:p>
        </p:txBody>
      </p:sp>
      <p:sp>
        <p:nvSpPr>
          <p:cNvPr id="47" name="TextBox 46"/>
          <p:cNvSpPr txBox="1"/>
          <p:nvPr/>
        </p:nvSpPr>
        <p:spPr>
          <a:xfrm>
            <a:off x="2261568" y="1449125"/>
            <a:ext cx="1083951" cy="369332"/>
          </a:xfrm>
          <a:prstGeom prst="rect">
            <a:avLst/>
          </a:prstGeom>
          <a:noFill/>
        </p:spPr>
        <p:txBody>
          <a:bodyPr wrap="none" rtlCol="0">
            <a:spAutoFit/>
          </a:bodyPr>
          <a:lstStyle/>
          <a:p>
            <a:r>
              <a:rPr lang="el-GR" dirty="0">
                <a:solidFill>
                  <a:schemeClr val="bg1"/>
                </a:solidFill>
              </a:rPr>
              <a:t>ΜΗΝΑΣ 3</a:t>
            </a:r>
            <a:endParaRPr lang="en-GB" dirty="0">
              <a:solidFill>
                <a:schemeClr val="bg1"/>
              </a:solidFill>
            </a:endParaRPr>
          </a:p>
        </p:txBody>
      </p:sp>
      <p:sp>
        <p:nvSpPr>
          <p:cNvPr id="16" name="TextBox 15"/>
          <p:cNvSpPr txBox="1"/>
          <p:nvPr/>
        </p:nvSpPr>
        <p:spPr>
          <a:xfrm>
            <a:off x="8261556" y="1455476"/>
            <a:ext cx="1200970" cy="369332"/>
          </a:xfrm>
          <a:prstGeom prst="rect">
            <a:avLst/>
          </a:prstGeom>
          <a:noFill/>
        </p:spPr>
        <p:txBody>
          <a:bodyPr wrap="none" rtlCol="0">
            <a:spAutoFit/>
          </a:bodyPr>
          <a:lstStyle/>
          <a:p>
            <a:r>
              <a:rPr lang="el-GR" dirty="0">
                <a:solidFill>
                  <a:schemeClr val="bg1"/>
                </a:solidFill>
              </a:rPr>
              <a:t>ΜΗΝΑΣ 12</a:t>
            </a:r>
            <a:endParaRPr lang="en-GB" dirty="0">
              <a:solidFill>
                <a:schemeClr val="bg1"/>
              </a:solidFill>
            </a:endParaRPr>
          </a:p>
        </p:txBody>
      </p:sp>
      <p:sp>
        <p:nvSpPr>
          <p:cNvPr id="17" name="TextBox 16"/>
          <p:cNvSpPr txBox="1"/>
          <p:nvPr/>
        </p:nvSpPr>
        <p:spPr>
          <a:xfrm>
            <a:off x="10004622" y="1455476"/>
            <a:ext cx="1200970" cy="369332"/>
          </a:xfrm>
          <a:prstGeom prst="rect">
            <a:avLst/>
          </a:prstGeom>
          <a:noFill/>
        </p:spPr>
        <p:txBody>
          <a:bodyPr wrap="none" rtlCol="0">
            <a:spAutoFit/>
          </a:bodyPr>
          <a:lstStyle/>
          <a:p>
            <a:r>
              <a:rPr lang="el-GR" dirty="0">
                <a:solidFill>
                  <a:schemeClr val="bg1"/>
                </a:solidFill>
              </a:rPr>
              <a:t>ΜΗΝΑΣ 14</a:t>
            </a:r>
            <a:endParaRPr lang="en-GB" dirty="0">
              <a:solidFill>
                <a:schemeClr val="bg1"/>
              </a:solidFill>
            </a:endParaRPr>
          </a:p>
        </p:txBody>
      </p:sp>
      <p:sp>
        <p:nvSpPr>
          <p:cNvPr id="48" name="TextBox 47"/>
          <p:cNvSpPr txBox="1"/>
          <p:nvPr/>
        </p:nvSpPr>
        <p:spPr>
          <a:xfrm>
            <a:off x="685360" y="750995"/>
            <a:ext cx="1476048" cy="707886"/>
          </a:xfrm>
          <a:prstGeom prst="rect">
            <a:avLst/>
          </a:prstGeom>
          <a:noFill/>
        </p:spPr>
        <p:txBody>
          <a:bodyPr wrap="square" rtlCol="0">
            <a:spAutoFit/>
          </a:bodyPr>
          <a:lstStyle/>
          <a:p>
            <a:pPr algn="ctr"/>
            <a:r>
              <a:rPr lang="el-GR" sz="2000" dirty="0"/>
              <a:t>Στάδιο σχεδιασμού</a:t>
            </a:r>
            <a:endParaRPr lang="en-GB" sz="2000" dirty="0"/>
          </a:p>
        </p:txBody>
      </p:sp>
      <p:sp>
        <p:nvSpPr>
          <p:cNvPr id="49" name="TextBox 48"/>
          <p:cNvSpPr txBox="1"/>
          <p:nvPr/>
        </p:nvSpPr>
        <p:spPr>
          <a:xfrm>
            <a:off x="2274909" y="758787"/>
            <a:ext cx="1764733" cy="707886"/>
          </a:xfrm>
          <a:prstGeom prst="rect">
            <a:avLst/>
          </a:prstGeom>
          <a:noFill/>
        </p:spPr>
        <p:txBody>
          <a:bodyPr wrap="square" rtlCol="0">
            <a:spAutoFit/>
          </a:bodyPr>
          <a:lstStyle/>
          <a:p>
            <a:pPr algn="ctr"/>
            <a:r>
              <a:rPr lang="el-GR" sz="2000" dirty="0"/>
              <a:t>Στάδιο προετοιμασίας</a:t>
            </a:r>
            <a:endParaRPr lang="en-GB" sz="2000" dirty="0"/>
          </a:p>
        </p:txBody>
      </p:sp>
      <p:sp>
        <p:nvSpPr>
          <p:cNvPr id="51" name="TextBox 50"/>
          <p:cNvSpPr txBox="1"/>
          <p:nvPr/>
        </p:nvSpPr>
        <p:spPr>
          <a:xfrm>
            <a:off x="4165563" y="2937661"/>
            <a:ext cx="2032929" cy="323165"/>
          </a:xfrm>
          <a:prstGeom prst="rect">
            <a:avLst/>
          </a:prstGeom>
          <a:noFill/>
        </p:spPr>
        <p:txBody>
          <a:bodyPr wrap="none" rtlCol="0">
            <a:spAutoFit/>
          </a:bodyPr>
          <a:lstStyle/>
          <a:p>
            <a:r>
              <a:rPr lang="el-GR" sz="1500" dirty="0"/>
              <a:t>ΔΡΑΣΗ ΕΠΙΚΟΙΝΩΝΙΑΣ 1</a:t>
            </a:r>
            <a:endParaRPr lang="en-GB" sz="1500" dirty="0"/>
          </a:p>
        </p:txBody>
      </p:sp>
      <p:sp>
        <p:nvSpPr>
          <p:cNvPr id="52" name="TextBox 51"/>
          <p:cNvSpPr txBox="1"/>
          <p:nvPr/>
        </p:nvSpPr>
        <p:spPr>
          <a:xfrm>
            <a:off x="6056132" y="2580964"/>
            <a:ext cx="2032929" cy="323165"/>
          </a:xfrm>
          <a:prstGeom prst="rect">
            <a:avLst/>
          </a:prstGeom>
          <a:noFill/>
        </p:spPr>
        <p:txBody>
          <a:bodyPr wrap="none" rtlCol="0">
            <a:spAutoFit/>
          </a:bodyPr>
          <a:lstStyle/>
          <a:p>
            <a:r>
              <a:rPr lang="el-GR" sz="1500" dirty="0"/>
              <a:t>ΔΡΑΣΗ ΕΠΙΚΟΙΝΩΝΙΑΣ 2</a:t>
            </a:r>
            <a:endParaRPr lang="en-GB" sz="1500" dirty="0"/>
          </a:p>
        </p:txBody>
      </p:sp>
      <p:sp>
        <p:nvSpPr>
          <p:cNvPr id="53" name="TextBox 52"/>
          <p:cNvSpPr txBox="1"/>
          <p:nvPr/>
        </p:nvSpPr>
        <p:spPr>
          <a:xfrm>
            <a:off x="7688612" y="2919834"/>
            <a:ext cx="2032929" cy="323165"/>
          </a:xfrm>
          <a:prstGeom prst="rect">
            <a:avLst/>
          </a:prstGeom>
          <a:noFill/>
        </p:spPr>
        <p:txBody>
          <a:bodyPr wrap="none" rtlCol="0">
            <a:spAutoFit/>
          </a:bodyPr>
          <a:lstStyle/>
          <a:p>
            <a:r>
              <a:rPr lang="el-GR" sz="1500" dirty="0"/>
              <a:t>ΔΡΑΣΗ ΕΠΙΚΟΙΝΩΝΙΑΣ 3</a:t>
            </a:r>
            <a:endParaRPr lang="en-GB" sz="1500" dirty="0"/>
          </a:p>
        </p:txBody>
      </p:sp>
      <p:sp>
        <p:nvSpPr>
          <p:cNvPr id="54" name="Isosceles Triangle 53"/>
          <p:cNvSpPr/>
          <p:nvPr/>
        </p:nvSpPr>
        <p:spPr>
          <a:xfrm rot="2708150">
            <a:off x="4290918" y="1624865"/>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55" name="Isosceles Triangle 54"/>
          <p:cNvSpPr/>
          <p:nvPr/>
        </p:nvSpPr>
        <p:spPr>
          <a:xfrm rot="2708150">
            <a:off x="5989175" y="1626484"/>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56" name="Isosceles Triangle 55"/>
          <p:cNvSpPr/>
          <p:nvPr/>
        </p:nvSpPr>
        <p:spPr>
          <a:xfrm rot="2708150">
            <a:off x="7768276" y="1620540"/>
            <a:ext cx="367029" cy="367029"/>
          </a:xfrm>
          <a:prstGeom prst="triangle">
            <a:avLst>
              <a:gd name="adj" fmla="val 100000"/>
            </a:avLst>
          </a:prstGeom>
          <a:solidFill>
            <a:srgbClr val="43AFC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6" name="Down Arrow 5"/>
          <p:cNvSpPr/>
          <p:nvPr/>
        </p:nvSpPr>
        <p:spPr>
          <a:xfrm>
            <a:off x="5238129" y="1806788"/>
            <a:ext cx="214908"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Down Arrow 56"/>
          <p:cNvSpPr/>
          <p:nvPr/>
        </p:nvSpPr>
        <p:spPr>
          <a:xfrm>
            <a:off x="7054105" y="1612769"/>
            <a:ext cx="209478" cy="1011937"/>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Down Arrow 57"/>
          <p:cNvSpPr/>
          <p:nvPr/>
        </p:nvSpPr>
        <p:spPr>
          <a:xfrm>
            <a:off x="8631460" y="1806788"/>
            <a:ext cx="215830" cy="1140226"/>
          </a:xfrm>
          <a:prstGeom prst="downArrow">
            <a:avLst/>
          </a:prstGeom>
          <a:solidFill>
            <a:srgbClr val="43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309627" y="751063"/>
            <a:ext cx="6096000" cy="707886"/>
          </a:xfrm>
          <a:prstGeom prst="rect">
            <a:avLst/>
          </a:prstGeom>
        </p:spPr>
        <p:txBody>
          <a:bodyPr>
            <a:spAutoFit/>
          </a:bodyPr>
          <a:lstStyle/>
          <a:p>
            <a:pPr algn="ctr"/>
            <a:r>
              <a:rPr lang="el-GR" sz="2000" dirty="0"/>
              <a:t>Στάδιο </a:t>
            </a:r>
          </a:p>
          <a:p>
            <a:pPr algn="ctr"/>
            <a:r>
              <a:rPr lang="el-GR" sz="2000" dirty="0"/>
              <a:t>υλοποίησης</a:t>
            </a:r>
            <a:endParaRPr lang="en-GB" sz="2000" dirty="0"/>
          </a:p>
        </p:txBody>
      </p:sp>
      <p:sp>
        <p:nvSpPr>
          <p:cNvPr id="62" name="Rectangle 61"/>
          <p:cNvSpPr/>
          <p:nvPr/>
        </p:nvSpPr>
        <p:spPr>
          <a:xfrm>
            <a:off x="685360" y="3418850"/>
            <a:ext cx="8801010" cy="365804"/>
          </a:xfrm>
          <a:prstGeom prst="rect">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t>ΠΑΡΑΚΟΛΟΥΘΗΣΗ</a:t>
            </a:r>
            <a:r>
              <a:rPr lang="en-US" b="1" dirty="0"/>
              <a:t> </a:t>
            </a:r>
            <a:r>
              <a:rPr lang="el-GR" b="1" dirty="0"/>
              <a:t>ΚΑΘ’ ΟΛΗ ΤΗ ΔΙΑΡΚΕΙΑ ΤΟΥ ΣΧΕΔΙΟΥ</a:t>
            </a:r>
            <a:endParaRPr lang="en-GB" b="1" dirty="0"/>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61" name="Down Arrow 60"/>
          <p:cNvSpPr/>
          <p:nvPr/>
        </p:nvSpPr>
        <p:spPr>
          <a:xfrm>
            <a:off x="2167455" y="3784654"/>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own Arrow 63"/>
          <p:cNvSpPr/>
          <p:nvPr/>
        </p:nvSpPr>
        <p:spPr>
          <a:xfrm>
            <a:off x="4986745" y="3784653"/>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Down Arrow 64"/>
          <p:cNvSpPr/>
          <p:nvPr/>
        </p:nvSpPr>
        <p:spPr>
          <a:xfrm>
            <a:off x="6721112" y="3773479"/>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Down Arrow 65"/>
          <p:cNvSpPr/>
          <p:nvPr/>
        </p:nvSpPr>
        <p:spPr>
          <a:xfrm>
            <a:off x="9287099" y="3773478"/>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p:cNvSpPr txBox="1"/>
          <p:nvPr/>
        </p:nvSpPr>
        <p:spPr>
          <a:xfrm>
            <a:off x="1588270"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2" name="Down Arrow 71"/>
          <p:cNvSpPr/>
          <p:nvPr/>
        </p:nvSpPr>
        <p:spPr>
          <a:xfrm>
            <a:off x="8211319" y="3757720"/>
            <a:ext cx="198240" cy="760013"/>
          </a:xfrm>
          <a:prstGeom prst="downArrow">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4417413"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4" name="TextBox 73"/>
          <p:cNvSpPr txBox="1"/>
          <p:nvPr/>
        </p:nvSpPr>
        <p:spPr>
          <a:xfrm>
            <a:off x="6198492" y="4686800"/>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5" name="TextBox 74"/>
          <p:cNvSpPr txBox="1"/>
          <p:nvPr/>
        </p:nvSpPr>
        <p:spPr>
          <a:xfrm>
            <a:off x="7691292"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
        <p:nvSpPr>
          <p:cNvPr id="76" name="TextBox 75"/>
          <p:cNvSpPr txBox="1"/>
          <p:nvPr/>
        </p:nvSpPr>
        <p:spPr>
          <a:xfrm>
            <a:off x="9053089" y="4657999"/>
            <a:ext cx="1336904" cy="553998"/>
          </a:xfrm>
          <a:prstGeom prst="rect">
            <a:avLst/>
          </a:prstGeom>
          <a:noFill/>
        </p:spPr>
        <p:txBody>
          <a:bodyPr wrap="none" rtlCol="0">
            <a:spAutoFit/>
          </a:bodyPr>
          <a:lstStyle/>
          <a:p>
            <a:pPr algn="ctr"/>
            <a:r>
              <a:rPr lang="el-GR" sz="1500" dirty="0"/>
              <a:t>ΔΡΑΣΗ </a:t>
            </a:r>
          </a:p>
          <a:p>
            <a:pPr algn="ctr"/>
            <a:r>
              <a:rPr lang="el-GR" sz="1500" dirty="0"/>
              <a:t>ΑΞΙΟΛΟΓΗΣΗΣ </a:t>
            </a:r>
          </a:p>
        </p:txBody>
      </p:sp>
    </p:spTree>
    <p:extLst>
      <p:ext uri="{BB962C8B-B14F-4D97-AF65-F5344CB8AC3E}">
        <p14:creationId xmlns:p14="http://schemas.microsoft.com/office/powerpoint/2010/main" val="2708912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701"/>
            <a:ext cx="12192000" cy="632533"/>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91889"/>
            <a:ext cx="3545138"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ΔΙΑΧΥΣΗ - ΕΠΙΚΟΙΝΩΝΙΑ</a:t>
            </a:r>
          </a:p>
        </p:txBody>
      </p:sp>
      <p:sp>
        <p:nvSpPr>
          <p:cNvPr id="64" name="Freeform 63"/>
          <p:cNvSpPr/>
          <p:nvPr/>
        </p:nvSpPr>
        <p:spPr>
          <a:xfrm>
            <a:off x="1544320" y="4460092"/>
            <a:ext cx="9100374" cy="1705133"/>
          </a:xfrm>
          <a:custGeom>
            <a:avLst/>
            <a:gdLst>
              <a:gd name="connsiteX0" fmla="*/ 0 w 1945258"/>
              <a:gd name="connsiteY0" fmla="*/ 0 h 1705133"/>
              <a:gd name="connsiteX1" fmla="*/ 1945258 w 1945258"/>
              <a:gd name="connsiteY1" fmla="*/ 0 h 1705133"/>
              <a:gd name="connsiteX2" fmla="*/ 1945258 w 1945258"/>
              <a:gd name="connsiteY2" fmla="*/ 1705133 h 1705133"/>
              <a:gd name="connsiteX3" fmla="*/ 0 w 1945258"/>
              <a:gd name="connsiteY3" fmla="*/ 1705133 h 1705133"/>
              <a:gd name="connsiteX4" fmla="*/ 0 w 1945258"/>
              <a:gd name="connsiteY4" fmla="*/ 0 h 17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8" h="1705133">
                <a:moveTo>
                  <a:pt x="0" y="0"/>
                </a:moveTo>
                <a:lnTo>
                  <a:pt x="1945258" y="0"/>
                </a:lnTo>
                <a:lnTo>
                  <a:pt x="1945258" y="1705133"/>
                </a:lnTo>
                <a:lnTo>
                  <a:pt x="0" y="17051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31" y="5994411"/>
            <a:ext cx="800055" cy="685405"/>
          </a:xfrm>
          <a:prstGeom prst="rect">
            <a:avLst/>
          </a:prstGeom>
        </p:spPr>
      </p:pic>
      <p:sp>
        <p:nvSpPr>
          <p:cNvPr id="17" name="TextBox 16"/>
          <p:cNvSpPr txBox="1"/>
          <p:nvPr/>
        </p:nvSpPr>
        <p:spPr>
          <a:xfrm>
            <a:off x="698947" y="796200"/>
            <a:ext cx="10457548" cy="406265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Παραδείγματα για </a:t>
            </a:r>
            <a:r>
              <a:rPr kumimoji="0" lang="el-GR" sz="2000" b="1" i="0" u="none" strike="noStrike" kern="1200" cap="none" spc="0" normalizeH="0" baseline="0" noProof="0" dirty="0">
                <a:ln>
                  <a:noFill/>
                </a:ln>
                <a:solidFill>
                  <a:srgbClr val="93436B"/>
                </a:solidFill>
                <a:effectLst/>
                <a:uLnTx/>
                <a:uFillTx/>
                <a:latin typeface="Calibri" panose="020F0502020204030204"/>
                <a:ea typeface="+mn-ea"/>
                <a:cs typeface="+mn-cs"/>
              </a:rPr>
              <a:t>δράσεις επικοινωνίας</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Εσωτερική ενημέρωση υπόλοιπου προσωπικού / εκπαιδευομένων από τους συμμετέχοντες σε κινητικότητα (σεμινάριο, παρουσίαση, δειγματικό μάθημα </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rPr>
              <a:t>κλπ</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Αποτελέσματα κινητικοτήτων</a:t>
            </a:r>
            <a:r>
              <a:rPr lang="el-GR" sz="2000" dirty="0">
                <a:solidFill>
                  <a:prstClr val="black"/>
                </a:solidFill>
                <a:latin typeface="Calibri" panose="020F0502020204030204"/>
              </a:rPr>
              <a:t> -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πορίσματα σε πλατφόρμες όπως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EPALE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Ε</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hlinkClick r:id="rId5"/>
              </a:rPr>
              <a:t>rasmus</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a:t>
            </a: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Project Results Platform</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5"/>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6"/>
              </a:rPr>
              <a:t>European School Education Platform</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ιστοσελίδες, πχ εμπλεκόμενων οργανισμών</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Ανακοινώσεις σε ΜΚΔ</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Εκδηλώσεις, παρουσιάσεις, εκδόσεις</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698947" y="4828679"/>
            <a:ext cx="10551245" cy="9679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Οι δικαιούχοι οργανισμοί είναι υποχρεωμένοι να αναγνωρίζουν τη χρηματοδότηση από την Ε.Ε. σε όλες τις δράσεις επικοινωνίας. Συμβουλευθείτε τον</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σχετικό </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hlinkClick r:id="rId7"/>
              </a:rPr>
              <a:t>Οδηγό για το Ε+.  </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545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4. ΕΡΓΑΛΕΙΑ ΔΙΑΧΕΙΡΙΣΗΣ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977137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6" name="Rectangle 15"/>
          <p:cNvSpPr/>
          <p:nvPr/>
        </p:nvSpPr>
        <p:spPr>
          <a:xfrm>
            <a:off x="444394" y="1543873"/>
            <a:ext cx="9319397" cy="4708981"/>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Διαδικτυακό εργαλείο για</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τη διαχείριση των εγκεκριμένων σχεδίων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Επιτρέπει στους δικαιούχους των εγκεκριμένων σχεδίων να έχουν πρόσβαση στις πληροφορίες των σχεδίων τους και να τις διαχειρίζονται</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Ενημέρωση για κινητικότητες: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δημιουργία του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Participant Survey </a:t>
            </a: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Το </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Participant Survey </a:t>
            </a:r>
            <a:r>
              <a:rPr lang="el-GR" sz="2000" dirty="0">
                <a:solidFill>
                  <a:prstClr val="black"/>
                </a:solidFill>
                <a:latin typeface="Calibri" panose="020F0502020204030204"/>
                <a:sym typeface="Wingdings" panose="05000000000000000000" pitchFamily="2" charset="2"/>
              </a:rPr>
              <a:t>α</a:t>
            </a:r>
            <a:r>
              <a:rPr kumimoji="0" lang="el-GR" sz="20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ποστέλλεται</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αυτόματα με τη λήξη της κινητικότητας μέσω ηλεκτρονικού ταχυδρομείου στους συμμετέχοντες για να δώσουν ανατροφοδότηση σχετικά με την εμπειρία και εκπαίδευση που είχαν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Αυτόματη ενημέρωση προϋπολογισμού με την καταχώρηση κινητικοτήτων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rPr>
              <a:t>Συγγραφή τελικής έκθεσης και ανάρτηση σχετικών αποδεικτικών</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ΒΜ για όλα τα Σχέδια που αφορούν στο πρόγραμμα </a:t>
            </a:r>
            <a:r>
              <a:rPr kumimoji="0" lang="el-GR" sz="2000" b="0" i="1" u="none" strike="noStrike" kern="1200" cap="none" spc="0" normalizeH="0" baseline="0" noProof="0" dirty="0" err="1">
                <a:ln>
                  <a:noFill/>
                </a:ln>
                <a:solidFill>
                  <a:prstClr val="black"/>
                </a:solidFill>
                <a:effectLst/>
                <a:uLnTx/>
                <a:uFillTx/>
                <a:latin typeface="Calibri" panose="020F0502020204030204"/>
                <a:ea typeface="+mn-ea"/>
                <a:cs typeface="+mn-cs"/>
              </a:rPr>
              <a:t>Erasmus</a:t>
            </a:r>
            <a:r>
              <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rPr>
              <a:t>+ για την προγραμματική περίοδο 2021-2027 έχετε μέσω της πλατφόρμας </a:t>
            </a:r>
            <a:r>
              <a:rPr lang="el-GR" sz="2000" i="1" dirty="0">
                <a:solidFill>
                  <a:prstClr val="black"/>
                </a:solidFill>
                <a:latin typeface="Calibri" panose="020F0502020204030204"/>
                <a:hlinkClick r:id="rId3"/>
              </a:rPr>
              <a:t>Erasmus+ and European </a:t>
            </a:r>
            <a:r>
              <a:rPr lang="el-GR" sz="2000" i="1" dirty="0" err="1">
                <a:solidFill>
                  <a:prstClr val="black"/>
                </a:solidFill>
                <a:latin typeface="Calibri" panose="020F0502020204030204"/>
                <a:hlinkClick r:id="rId3"/>
              </a:rPr>
              <a:t>Solidar</a:t>
            </a:r>
            <a:r>
              <a:rPr lang="en-US" sz="2000" i="1" dirty="0">
                <a:solidFill>
                  <a:prstClr val="black"/>
                </a:solidFill>
                <a:latin typeface="Calibri" panose="020F0502020204030204"/>
                <a:hlinkClick r:id="rId3"/>
              </a:rPr>
              <a:t>it</a:t>
            </a:r>
            <a:r>
              <a:rPr lang="el-GR" sz="2000" i="1" dirty="0">
                <a:solidFill>
                  <a:prstClr val="black"/>
                </a:solidFill>
                <a:latin typeface="Calibri" panose="020F0502020204030204"/>
                <a:hlinkClick r:id="rId3"/>
              </a:rPr>
              <a:t>y </a:t>
            </a:r>
            <a:r>
              <a:rPr lang="el-GR" sz="2000" i="1" dirty="0" err="1">
                <a:solidFill>
                  <a:prstClr val="black"/>
                </a:solidFill>
                <a:latin typeface="Calibri" panose="020F0502020204030204"/>
                <a:hlinkClick r:id="rId3"/>
              </a:rPr>
              <a:t>Corps</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Single</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Entry</a:t>
            </a:r>
            <a:r>
              <a:rPr lang="el-GR" sz="2000" i="1" dirty="0">
                <a:solidFill>
                  <a:prstClr val="black"/>
                </a:solidFill>
                <a:latin typeface="Calibri" panose="020F0502020204030204"/>
                <a:hlinkClick r:id="rId3"/>
              </a:rPr>
              <a:t> </a:t>
            </a:r>
            <a:r>
              <a:rPr lang="el-GR" sz="2000" i="1" dirty="0" err="1">
                <a:solidFill>
                  <a:prstClr val="black"/>
                </a:solidFill>
                <a:latin typeface="Calibri" panose="020F0502020204030204"/>
                <a:hlinkClick r:id="rId3"/>
              </a:rPr>
              <a:t>Point</a:t>
            </a:r>
            <a:endParaRPr kumimoji="0" lang="el-GR" sz="2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781801" y="756466"/>
            <a:ext cx="385115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Beneficiary Module</a:t>
            </a:r>
            <a:endParaRPr kumimoji="0" lang="el-GR" sz="28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7" name="TextBox 26"/>
          <p:cNvSpPr txBox="1"/>
          <p:nvPr/>
        </p:nvSpPr>
        <p:spPr>
          <a:xfrm>
            <a:off x="444394" y="-6785"/>
            <a:ext cx="572413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ΒΑΣΙΚΟ ΕΡΓΑΛΕΙΟ ΔΙΑΧΕΙΡΙΣΗΣ ΣΧΕΔΙΩΝ</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Gears outline">
            <a:extLst>
              <a:ext uri="{FF2B5EF4-FFF2-40B4-BE49-F238E27FC236}">
                <a16:creationId xmlns:a16="http://schemas.microsoft.com/office/drawing/2014/main" id="{5334AE3C-494D-8CCE-6FBB-FFC0AC804F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3791" y="2961168"/>
            <a:ext cx="2057399" cy="2057399"/>
          </a:xfrm>
          <a:prstGeom prst="rect">
            <a:avLst/>
          </a:prstGeom>
        </p:spPr>
      </p:pic>
    </p:spTree>
    <p:extLst>
      <p:ext uri="{BB962C8B-B14F-4D97-AF65-F5344CB8AC3E}">
        <p14:creationId xmlns:p14="http://schemas.microsoft.com/office/powerpoint/2010/main" val="1867194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3008"/>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101"/>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0" name="TextBox 9"/>
          <p:cNvSpPr txBox="1"/>
          <p:nvPr/>
        </p:nvSpPr>
        <p:spPr>
          <a:xfrm>
            <a:off x="444394" y="1195672"/>
            <a:ext cx="10990629"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Πέραν της βασικής συμφωνίας που αποστέλλεται στον κάθε δικαιούχο, μέρος της συμφωνίας επιχορήγησης αποτελούν τα πιο κάτω παραρτήματα: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Προϋπολογισμός σχεδίου – Αποστέλλεται με την επιστολή έγκρισης και ξανά με τη Συμφωνία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2     Ισχύοντες κανονισμοί για τις επιλέξιμες δαπάνες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3     Ισχύουσες επιλέξιμες δαπάνες / τιμές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4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Accession Form</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for Beneficiaries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ANNEX  5     Specific Rules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6     Πρότυπα για τις συμφωνίες μεταξύ δικαιούχου και συμμετεχόντων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Agreement between beneficiaries and participants for mobility of individuals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 complement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programme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for group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Learning agreement with invited experts</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AE-SE-VET </a:t>
            </a:r>
            <a:r>
              <a:rPr kumimoji="0" lang="en-US" sz="1800" b="1"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Europass</a:t>
            </a:r>
            <a:r>
              <a:rPr kumimoji="0" lang="en-US"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Learning agreement and certificate of learning outcomes</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AE-SE-VET </a:t>
            </a:r>
            <a:r>
              <a:rPr kumimoji="0" lang="en-US" sz="1800" b="1" i="0"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rPr>
              <a:t>Europass</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 Group learning </a:t>
            </a:r>
            <a:r>
              <a:rPr kumimoji="0" lang="en-US" sz="1800" b="1" i="0"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rPr>
              <a:t>programme</a:t>
            </a:r>
            <a:r>
              <a:rPr kumimoji="0" lang="en-US"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endParaRPr kumimoji="0" lang="el-GR" sz="1800" b="1"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ΑΝΝΕΧ 7     Στοιχεία τραπεζικού λογαριασμού του δικαιούχου</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Όλα τα παραρτήματα </a:t>
            </a:r>
            <a:r>
              <a:rPr lang="el-GR" sz="1600" i="1" dirty="0">
                <a:solidFill>
                  <a:prstClr val="black"/>
                </a:solidFill>
                <a:latin typeface="Calibri" panose="020F0502020204030204"/>
              </a:rPr>
              <a:t>αποτελούν μέρος της απεσταλμένης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Συμφωνίας Επιχορήγησης, αλλά βρίσκονται και αναρτημένα στην </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ιστοσελίδα του ΙΔΕΠ Διά Βίου Μάθησης</a:t>
            </a:r>
            <a:r>
              <a:rPr kumimoji="0" lang="el-GR" sz="1600" b="0" i="1"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Rectangle 10"/>
          <p:cNvSpPr/>
          <p:nvPr/>
        </p:nvSpPr>
        <p:spPr>
          <a:xfrm>
            <a:off x="368194" y="697152"/>
            <a:ext cx="6886046" cy="346119"/>
          </a:xfrm>
          <a:prstGeom prst="rect">
            <a:avLst/>
          </a:prstGeom>
          <a:solidFill>
            <a:srgbClr val="2D9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rPr>
              <a:t>ΣΥΜΦΩΝΙΑ ΕΠΙΧΟΡΗΓΗΣΗΣ ΚΑΙ ΠΑΡΑΡΤΗΜΑΤΑ</a:t>
            </a:r>
            <a:endParaRPr kumimoji="0" lang="el-G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444394" y="-6785"/>
            <a:ext cx="5051319"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ΕΡΓΑΛΕΙΑ ΔΙΑΧΕΙΡΙΣΗΣ ΣΧΕΔΙΩΝ (3)</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40487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6076" y="2451707"/>
            <a:ext cx="4825637" cy="1477328"/>
          </a:xfrm>
          <a:prstGeom prst="rect">
            <a:avLst/>
          </a:prstGeom>
          <a:noFill/>
        </p:spPr>
        <p:txBody>
          <a:bodyPr wrap="square" rtlCol="0">
            <a:spAutoFit/>
          </a:bodyPr>
          <a:lstStyle/>
          <a:p>
            <a:pPr>
              <a:lnSpc>
                <a:spcPct val="150000"/>
              </a:lnSpc>
            </a:pPr>
            <a:r>
              <a:rPr lang="el-GR" sz="3000" b="1" dirty="0">
                <a:solidFill>
                  <a:schemeClr val="bg1"/>
                </a:solidFill>
              </a:rPr>
              <a:t>1. ΒΑΣΙΚΑ ΧΑΡΑΚΤΗΡΙΣΤΙΚΑ</a:t>
            </a:r>
          </a:p>
          <a:p>
            <a:pPr>
              <a:lnSpc>
                <a:spcPct val="150000"/>
              </a:lnSpc>
            </a:pPr>
            <a:r>
              <a:rPr lang="el-GR" sz="3000" b="1" dirty="0">
                <a:solidFill>
                  <a:schemeClr val="bg1"/>
                </a:solidFill>
              </a:rPr>
              <a:t> ΣΧΕΔΙΩΝ ΚΑ122</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912147"/>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7075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5. ΥΠΟΣΤΗΡΙΚΤΙΚΑ ΕΓΓΡΑΦΑ</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14244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17085"/>
            <a:ext cx="9150394" cy="404767"/>
          </a:xfrm>
          <a:prstGeom prst="round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(1)</a:t>
            </a:r>
            <a:endParaRPr lang="en-GB" dirty="0"/>
          </a:p>
        </p:txBody>
      </p:sp>
      <p:sp>
        <p:nvSpPr>
          <p:cNvPr id="3" name="TextBox 2"/>
          <p:cNvSpPr txBox="1"/>
          <p:nvPr/>
        </p:nvSpPr>
        <p:spPr>
          <a:xfrm>
            <a:off x="1611500" y="570306"/>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Πριν την κινητικότητα </a:t>
            </a:r>
            <a:r>
              <a:rPr lang="el-GR" b="1" dirty="0">
                <a:solidFill>
                  <a:schemeClr val="bg1"/>
                </a:solidFill>
                <a:latin typeface="Calibri" panose="020F0502020204030204" pitchFamily="34" charset="0"/>
                <a:ea typeface="Calibri" panose="020F0502020204030204" pitchFamily="34" charset="0"/>
                <a:cs typeface="Calibri" panose="020F0502020204030204" pitchFamily="34" charset="0"/>
              </a:rPr>
              <a:t>(εξαιρούνται οι Προπαρασκευαστικές επισκέψεις)</a:t>
            </a:r>
            <a:endParaRPr lang="el-GR"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1564"/>
            <a:ext cx="800068" cy="685416"/>
          </a:xfrm>
          <a:prstGeom prst="rect">
            <a:avLst/>
          </a:prstGeom>
        </p:spPr>
      </p:pic>
      <p:sp>
        <p:nvSpPr>
          <p:cNvPr id="4" name="TextBox 3"/>
          <p:cNvSpPr txBox="1"/>
          <p:nvPr/>
        </p:nvSpPr>
        <p:spPr>
          <a:xfrm>
            <a:off x="292774" y="1355949"/>
            <a:ext cx="7999571" cy="1015663"/>
          </a:xfrm>
          <a:prstGeom prst="rect">
            <a:avLst/>
          </a:prstGeom>
          <a:noFill/>
        </p:spPr>
        <p:txBody>
          <a:bodyPr wrap="square" rtlCol="0">
            <a:spAutoFit/>
          </a:bodyPr>
          <a:lstStyle/>
          <a:p>
            <a:r>
              <a:rPr lang="en-US" sz="2000" b="1" dirty="0"/>
              <a:t>Agreement between beneficiaries and participants for mobility of individuals: </a:t>
            </a:r>
            <a:r>
              <a:rPr lang="el-GR" sz="2000" dirty="0"/>
              <a:t>Υπογράφεται μεταξύ του συμμετέχοντα και του νόμιμου εκπροσώπου του οργανισμού αποστολής. </a:t>
            </a:r>
            <a:endParaRPr lang="en-US" sz="2000" dirty="0"/>
          </a:p>
        </p:txBody>
      </p:sp>
      <p:cxnSp>
        <p:nvCxnSpPr>
          <p:cNvPr id="9" name="Straight Connector 8"/>
          <p:cNvCxnSpPr/>
          <p:nvPr/>
        </p:nvCxnSpPr>
        <p:spPr>
          <a:xfrm>
            <a:off x="292774" y="240417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2509" y="4149168"/>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4402" y="5866254"/>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2774" y="2616251"/>
            <a:ext cx="7901464" cy="1600438"/>
          </a:xfrm>
          <a:prstGeom prst="rect">
            <a:avLst/>
          </a:prstGeom>
          <a:noFill/>
        </p:spPr>
        <p:txBody>
          <a:bodyPr wrap="square" rtlCol="0">
            <a:spAutoFit/>
          </a:bodyPr>
          <a:lstStyle/>
          <a:p>
            <a:r>
              <a:rPr lang="en-US" sz="2000" b="1" dirty="0"/>
              <a:t>Learning Agreement</a:t>
            </a:r>
            <a:r>
              <a:rPr lang="en-US" sz="2000" dirty="0"/>
              <a:t>: </a:t>
            </a:r>
            <a:r>
              <a:rPr lang="el-GR" sz="2000" dirty="0"/>
              <a:t>Υπογράφεται μεταξύ του οργανισμού αποστολής, οργανισμού υποδοχής και συμμετέχοντα</a:t>
            </a:r>
          </a:p>
          <a:p>
            <a:endParaRPr lang="el-GR" sz="2000" dirty="0"/>
          </a:p>
          <a:p>
            <a:r>
              <a:rPr lang="el-GR" sz="2000" dirty="0"/>
              <a:t>- Μαθησιακά αποτελέσματα</a:t>
            </a:r>
          </a:p>
          <a:p>
            <a:endParaRPr lang="el-GR" dirty="0"/>
          </a:p>
        </p:txBody>
      </p:sp>
      <p:sp>
        <p:nvSpPr>
          <p:cNvPr id="10" name="TextBox 9"/>
          <p:cNvSpPr txBox="1"/>
          <p:nvPr/>
        </p:nvSpPr>
        <p:spPr>
          <a:xfrm>
            <a:off x="292774" y="4244462"/>
            <a:ext cx="8044405" cy="1554272"/>
          </a:xfrm>
          <a:prstGeom prst="rect">
            <a:avLst/>
          </a:prstGeom>
          <a:noFill/>
        </p:spPr>
        <p:txBody>
          <a:bodyPr wrap="square" rtlCol="0">
            <a:spAutoFit/>
          </a:bodyPr>
          <a:lstStyle/>
          <a:p>
            <a:pPr>
              <a:spcAft>
                <a:spcPts val="1800"/>
              </a:spcAft>
            </a:pPr>
            <a:r>
              <a:rPr lang="en-US" sz="2000" b="1" dirty="0"/>
              <a:t>Learning </a:t>
            </a:r>
            <a:r>
              <a:rPr lang="en-US" sz="2000" b="1" dirty="0" err="1"/>
              <a:t>Programme</a:t>
            </a:r>
            <a:r>
              <a:rPr lang="en-US" sz="2000" b="1" dirty="0"/>
              <a:t> for group activities: </a:t>
            </a:r>
            <a:r>
              <a:rPr lang="el-GR" sz="2000" dirty="0"/>
              <a:t>Υπογράφεται μεταξύ του οργανισμού αποστολής, οργανισμού υποδοχής και </a:t>
            </a:r>
            <a:r>
              <a:rPr lang="en-US" sz="2000" dirty="0"/>
              <a:t> </a:t>
            </a:r>
            <a:r>
              <a:rPr lang="el-GR" sz="2000" dirty="0"/>
              <a:t>επικεφαλής της ομαδικής κινητικότητας</a:t>
            </a:r>
            <a:r>
              <a:rPr lang="en-US" sz="2000" dirty="0"/>
              <a:t>. </a:t>
            </a:r>
          </a:p>
          <a:p>
            <a:r>
              <a:rPr lang="en-US" sz="2000" dirty="0"/>
              <a:t>- </a:t>
            </a:r>
            <a:r>
              <a:rPr lang="el-GR" sz="2000" dirty="0"/>
              <a:t>Στοιχεία όλων των συμμετεχόντων </a:t>
            </a:r>
          </a:p>
        </p:txBody>
      </p:sp>
      <p:sp>
        <p:nvSpPr>
          <p:cNvPr id="11" name="TextBox 10"/>
          <p:cNvSpPr txBox="1"/>
          <p:nvPr/>
        </p:nvSpPr>
        <p:spPr>
          <a:xfrm>
            <a:off x="365704" y="5933774"/>
            <a:ext cx="7898543" cy="984885"/>
          </a:xfrm>
          <a:prstGeom prst="rect">
            <a:avLst/>
          </a:prstGeom>
          <a:noFill/>
        </p:spPr>
        <p:txBody>
          <a:bodyPr wrap="square" rtlCol="0">
            <a:spAutoFit/>
          </a:bodyPr>
          <a:lstStyle/>
          <a:p>
            <a:r>
              <a:rPr lang="en-US" sz="2000" b="1" dirty="0"/>
              <a:t>Learning Agreement with invited expert: </a:t>
            </a:r>
            <a:r>
              <a:rPr lang="el-GR" sz="2000" dirty="0"/>
              <a:t>Υπογράφεται μεταξύ του δικαιούχου οργανισμού και του προσκεκλημένου εμπειρογνώμονα </a:t>
            </a:r>
            <a:endParaRPr lang="en-GB" sz="2000" dirty="0"/>
          </a:p>
          <a:p>
            <a:endParaRPr lang="en-GB" dirty="0"/>
          </a:p>
        </p:txBody>
      </p:sp>
      <p:sp>
        <p:nvSpPr>
          <p:cNvPr id="22" name="TextBox 21"/>
          <p:cNvSpPr txBox="1"/>
          <p:nvPr/>
        </p:nvSpPr>
        <p:spPr>
          <a:xfrm>
            <a:off x="8388349" y="1078750"/>
            <a:ext cx="3466303" cy="1661993"/>
          </a:xfrm>
          <a:prstGeom prst="rect">
            <a:avLst/>
          </a:prstGeom>
          <a:noFill/>
        </p:spPr>
        <p:txBody>
          <a:bodyPr wrap="square" rtlCol="0">
            <a:spAutoFit/>
          </a:bodyPr>
          <a:lstStyle/>
          <a:p>
            <a:r>
              <a:rPr lang="el-GR" sz="2000" b="1" dirty="0"/>
              <a:t>Υποχρεωτικό</a:t>
            </a:r>
            <a:r>
              <a:rPr lang="el-GR" sz="2000" dirty="0"/>
              <a:t> </a:t>
            </a:r>
            <a:r>
              <a:rPr lang="el-GR" sz="1600" dirty="0"/>
              <a:t>για όλους</a:t>
            </a:r>
          </a:p>
          <a:p>
            <a:r>
              <a:rPr lang="el-GR" sz="1600" dirty="0"/>
              <a:t>τους τύπους κινητικοτήτων </a:t>
            </a:r>
          </a:p>
          <a:p>
            <a:r>
              <a:rPr lang="el-GR" sz="1600" dirty="0"/>
              <a:t>εκτός της </a:t>
            </a:r>
            <a:r>
              <a:rPr lang="en-US" sz="1600" dirty="0"/>
              <a:t>“Invited Expert”. </a:t>
            </a:r>
          </a:p>
          <a:p>
            <a:r>
              <a:rPr lang="el-GR" sz="1600" dirty="0"/>
              <a:t>Για ομαδικές κινητικότητες δεν είναι υποχρεωτικό αλλά συστήνεται</a:t>
            </a:r>
          </a:p>
          <a:p>
            <a:endParaRPr lang="en-GB" dirty="0"/>
          </a:p>
        </p:txBody>
      </p:sp>
      <p:sp>
        <p:nvSpPr>
          <p:cNvPr id="23" name="TextBox 22"/>
          <p:cNvSpPr txBox="1"/>
          <p:nvPr/>
        </p:nvSpPr>
        <p:spPr>
          <a:xfrm>
            <a:off x="8423711" y="2482043"/>
            <a:ext cx="3301160" cy="1600438"/>
          </a:xfrm>
          <a:prstGeom prst="rect">
            <a:avLst/>
          </a:prstGeom>
          <a:noFill/>
        </p:spPr>
        <p:txBody>
          <a:bodyPr wrap="none" rtlCol="0">
            <a:spAutoFit/>
          </a:bodyPr>
          <a:lstStyle/>
          <a:p>
            <a:r>
              <a:rPr lang="el-GR" sz="2200" b="1" dirty="0"/>
              <a:t>Υποχρεωτικό</a:t>
            </a:r>
            <a:r>
              <a:rPr lang="el-GR" sz="2200" dirty="0"/>
              <a:t> </a:t>
            </a:r>
            <a:r>
              <a:rPr lang="el-GR" dirty="0"/>
              <a:t>για όλους</a:t>
            </a:r>
          </a:p>
          <a:p>
            <a:r>
              <a:rPr lang="el-GR" dirty="0"/>
              <a:t>τους τύπους κινητικοτήτων </a:t>
            </a:r>
          </a:p>
          <a:p>
            <a:r>
              <a:rPr lang="el-GR" dirty="0"/>
              <a:t>εκτός των: </a:t>
            </a:r>
            <a:r>
              <a:rPr lang="en-US" dirty="0"/>
              <a:t>“Invited Expert”</a:t>
            </a:r>
            <a:endParaRPr lang="el-GR" dirty="0"/>
          </a:p>
          <a:p>
            <a:r>
              <a:rPr lang="el-GR" dirty="0"/>
              <a:t>και ομαδικές κινητικότητες</a:t>
            </a:r>
          </a:p>
          <a:p>
            <a:r>
              <a:rPr lang="el-GR" sz="2200" b="1" dirty="0"/>
              <a:t>Προαιρετικό</a:t>
            </a:r>
            <a:r>
              <a:rPr lang="el-GR" dirty="0"/>
              <a:t> για τα σεμινάρια</a:t>
            </a:r>
            <a:endParaRPr lang="en-GB" dirty="0"/>
          </a:p>
        </p:txBody>
      </p:sp>
      <p:sp>
        <p:nvSpPr>
          <p:cNvPr id="25" name="TextBox 24"/>
          <p:cNvSpPr txBox="1"/>
          <p:nvPr/>
        </p:nvSpPr>
        <p:spPr>
          <a:xfrm>
            <a:off x="8423711" y="4558814"/>
            <a:ext cx="2988832" cy="707886"/>
          </a:xfrm>
          <a:prstGeom prst="rect">
            <a:avLst/>
          </a:prstGeom>
          <a:noFill/>
        </p:spPr>
        <p:txBody>
          <a:bodyPr wrap="none" rtlCol="0">
            <a:spAutoFit/>
          </a:bodyPr>
          <a:lstStyle/>
          <a:p>
            <a:r>
              <a:rPr lang="el-GR" sz="2200" b="1" dirty="0"/>
              <a:t>Υποχρεωτικό</a:t>
            </a:r>
            <a:r>
              <a:rPr lang="el-GR" dirty="0"/>
              <a:t> για ομαδικές</a:t>
            </a:r>
          </a:p>
          <a:p>
            <a:r>
              <a:rPr lang="el-GR" dirty="0"/>
              <a:t>κινητικότητες</a:t>
            </a:r>
            <a:endParaRPr lang="en-GB" dirty="0"/>
          </a:p>
        </p:txBody>
      </p:sp>
      <p:sp>
        <p:nvSpPr>
          <p:cNvPr id="27" name="TextBox 26"/>
          <p:cNvSpPr txBox="1"/>
          <p:nvPr/>
        </p:nvSpPr>
        <p:spPr>
          <a:xfrm>
            <a:off x="8463446" y="5925092"/>
            <a:ext cx="1846724" cy="646331"/>
          </a:xfrm>
          <a:prstGeom prst="rect">
            <a:avLst/>
          </a:prstGeom>
          <a:noFill/>
        </p:spPr>
        <p:txBody>
          <a:bodyPr wrap="none" rtlCol="0">
            <a:spAutoFit/>
          </a:bodyPr>
          <a:lstStyle/>
          <a:p>
            <a:r>
              <a:rPr lang="el-GR" b="1" dirty="0"/>
              <a:t>Υποχρεωτικό</a:t>
            </a:r>
            <a:r>
              <a:rPr lang="el-GR" dirty="0"/>
              <a:t> για </a:t>
            </a:r>
            <a:endParaRPr lang="en-US" dirty="0"/>
          </a:p>
          <a:p>
            <a:r>
              <a:rPr lang="en-US" dirty="0"/>
              <a:t>“Invited Expert”</a:t>
            </a:r>
            <a:endParaRPr lang="en-GB" dirty="0"/>
          </a:p>
        </p:txBody>
      </p:sp>
    </p:spTree>
    <p:extLst>
      <p:ext uri="{BB962C8B-B14F-4D97-AF65-F5344CB8AC3E}">
        <p14:creationId xmlns:p14="http://schemas.microsoft.com/office/powerpoint/2010/main" val="2509932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Rounded Rectangle 4"/>
          <p:cNvSpPr/>
          <p:nvPr/>
        </p:nvSpPr>
        <p:spPr>
          <a:xfrm>
            <a:off x="1500990" y="635393"/>
            <a:ext cx="9150394" cy="407175"/>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44394" y="-46788"/>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(2)</a:t>
            </a:r>
            <a:endParaRPr lang="en-GB" dirty="0"/>
          </a:p>
        </p:txBody>
      </p:sp>
      <p:sp>
        <p:nvSpPr>
          <p:cNvPr id="3" name="TextBox 2"/>
          <p:cNvSpPr txBox="1"/>
          <p:nvPr/>
        </p:nvSpPr>
        <p:spPr>
          <a:xfrm>
            <a:off x="1276220" y="599754"/>
            <a:ext cx="8544238" cy="461665"/>
          </a:xfrm>
          <a:prstGeom prst="rect">
            <a:avLst/>
          </a:prstGeom>
          <a:noFill/>
        </p:spPr>
        <p:txBody>
          <a:bodyPr wrap="square" rtlCol="0">
            <a:spAutoFit/>
          </a:bodyPr>
          <a:lstStyle/>
          <a:p>
            <a:pPr lvl="0" algn="ctr">
              <a:defRPr/>
            </a:pPr>
            <a:r>
              <a:rPr lang="el-GR" sz="2400" b="1" dirty="0">
                <a:solidFill>
                  <a:schemeClr val="bg1"/>
                </a:solidFill>
                <a:latin typeface="Calibri" panose="020F0502020204030204" pitchFamily="34" charset="0"/>
                <a:ea typeface="Calibri" panose="020F0502020204030204" pitchFamily="34" charset="0"/>
                <a:cs typeface="Calibri" panose="020F0502020204030204" pitchFamily="34" charset="0"/>
              </a:rPr>
              <a:t>Μετά την κινητικότητα</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4" name="TextBox 3"/>
          <p:cNvSpPr txBox="1"/>
          <p:nvPr/>
        </p:nvSpPr>
        <p:spPr>
          <a:xfrm>
            <a:off x="328814" y="1432276"/>
            <a:ext cx="7999571" cy="5016758"/>
          </a:xfrm>
          <a:prstGeom prst="rect">
            <a:avLst/>
          </a:prstGeom>
          <a:noFill/>
        </p:spPr>
        <p:txBody>
          <a:bodyPr wrap="square" rtlCol="0">
            <a:spAutoFit/>
          </a:bodyPr>
          <a:lstStyle/>
          <a:p>
            <a:r>
              <a:rPr lang="en-US" sz="2000" b="1" dirty="0"/>
              <a:t>Learning Agreement</a:t>
            </a:r>
            <a:r>
              <a:rPr lang="el-GR" sz="2000" b="1" dirty="0"/>
              <a:t> </a:t>
            </a:r>
            <a:r>
              <a:rPr lang="en-US" sz="2000" b="1" dirty="0"/>
              <a:t>Complement</a:t>
            </a:r>
            <a:r>
              <a:rPr lang="en-US" sz="2000" dirty="0"/>
              <a:t>: </a:t>
            </a:r>
            <a:r>
              <a:rPr lang="el-GR" sz="2000" dirty="0"/>
              <a:t>Υπογράφεται μεταξύ του οργανισμού αποστολής, οργανισμού υποδοχής και συμμετέχοντα. Επιβεβαιώνει τα μαθησιακά αποτελέσματα που έχουν οριστεί στο </a:t>
            </a:r>
            <a:r>
              <a:rPr lang="en-US" sz="2000" dirty="0"/>
              <a:t>Learning Agreement. </a:t>
            </a:r>
            <a:endParaRPr lang="el-GR" sz="2000" dirty="0"/>
          </a:p>
          <a:p>
            <a:endParaRPr lang="el-GR" sz="2000" dirty="0"/>
          </a:p>
          <a:p>
            <a:r>
              <a:rPr lang="en-US" sz="2000" b="1" dirty="0"/>
              <a:t>Attendance certificate: </a:t>
            </a:r>
            <a:r>
              <a:rPr lang="el-GR" sz="2000" dirty="0"/>
              <a:t>Δίνεται από τον οργανισμό υποδοχής / τον οργανισμό διοργάνωσης της δραστηριότητας</a:t>
            </a:r>
            <a:endParaRPr lang="en-US" sz="2000" dirty="0"/>
          </a:p>
          <a:p>
            <a:r>
              <a:rPr lang="el-GR" sz="2000" dirty="0"/>
              <a:t>Στις προπαρασκευαστικές επισκέψεις πρέπει να συνοδεύεται από </a:t>
            </a:r>
            <a:r>
              <a:rPr lang="el-GR" sz="2000" b="1" dirty="0"/>
              <a:t>ατζέντα της συνάντησης</a:t>
            </a:r>
            <a:r>
              <a:rPr lang="el-GR" sz="2000" dirty="0"/>
              <a:t>. </a:t>
            </a:r>
          </a:p>
          <a:p>
            <a:endParaRPr lang="el-GR" sz="2000" dirty="0"/>
          </a:p>
          <a:p>
            <a:r>
              <a:rPr lang="en-US" sz="2000" b="1" dirty="0" err="1"/>
              <a:t>Europass</a:t>
            </a:r>
            <a:r>
              <a:rPr lang="en-US" sz="2000" b="1" dirty="0"/>
              <a:t> Mobility: </a:t>
            </a:r>
            <a:r>
              <a:rPr lang="el-GR" sz="2000" dirty="0"/>
              <a:t>Εκδίδεται μετά από αίτηση, από το ΚΕΠΑ. Πιστοποιεί την ποιότητα της μαθησιακής δραστηριότητας. </a:t>
            </a:r>
          </a:p>
          <a:p>
            <a:endParaRPr lang="el-GR" sz="2000" dirty="0"/>
          </a:p>
          <a:p>
            <a:r>
              <a:rPr lang="en-US" sz="2000" b="1" dirty="0"/>
              <a:t>Participant Survey: </a:t>
            </a:r>
            <a:r>
              <a:rPr lang="el-GR" sz="2000" dirty="0"/>
              <a:t>Δημιουργείται αυτόματα στο ΒΜ για κάθε κινητικότητα που έχει περαστεί και έχει ολοκληρωθεί. Αποστέλλεται κατευθείαν στο </a:t>
            </a:r>
            <a:r>
              <a:rPr lang="en-US" sz="2000" dirty="0"/>
              <a:t>email </a:t>
            </a:r>
            <a:r>
              <a:rPr lang="el-GR" sz="2000" dirty="0"/>
              <a:t>του συμμετέχοντα. Συμπληρώνεται διαδικτυακά εντός ενός μήνα από την ολοκλήρωση της κινητικότητας. </a:t>
            </a:r>
            <a:endParaRPr lang="en-GB" sz="2000" dirty="0"/>
          </a:p>
        </p:txBody>
      </p:sp>
      <p:cxnSp>
        <p:nvCxnSpPr>
          <p:cNvPr id="9" name="Straight Connector 8"/>
          <p:cNvCxnSpPr/>
          <p:nvPr/>
        </p:nvCxnSpPr>
        <p:spPr>
          <a:xfrm>
            <a:off x="332509" y="253731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8814" y="4008658"/>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8334" y="5038740"/>
            <a:ext cx="115618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6320" y="1422328"/>
            <a:ext cx="2778902" cy="984885"/>
          </a:xfrm>
          <a:prstGeom prst="rect">
            <a:avLst/>
          </a:prstGeom>
          <a:noFill/>
        </p:spPr>
        <p:txBody>
          <a:bodyPr wrap="none" rtlCol="0">
            <a:spAutoFit/>
          </a:bodyPr>
          <a:lstStyle/>
          <a:p>
            <a:r>
              <a:rPr lang="el-GR" sz="2200" b="1" dirty="0"/>
              <a:t>Υποχρεωτικό</a:t>
            </a:r>
            <a:r>
              <a:rPr lang="el-GR" dirty="0"/>
              <a:t> για όλους</a:t>
            </a:r>
          </a:p>
          <a:p>
            <a:r>
              <a:rPr lang="el-GR" dirty="0"/>
              <a:t>τους τύπους κινητικοτήτων </a:t>
            </a:r>
          </a:p>
          <a:p>
            <a:r>
              <a:rPr lang="el-GR" dirty="0"/>
              <a:t>εκτός της ομαδικής</a:t>
            </a:r>
            <a:endParaRPr lang="en-GB" dirty="0"/>
          </a:p>
        </p:txBody>
      </p:sp>
      <p:sp>
        <p:nvSpPr>
          <p:cNvPr id="19" name="TextBox 18"/>
          <p:cNvSpPr txBox="1"/>
          <p:nvPr/>
        </p:nvSpPr>
        <p:spPr>
          <a:xfrm>
            <a:off x="8584918" y="2667014"/>
            <a:ext cx="3410549" cy="1323439"/>
          </a:xfrm>
          <a:prstGeom prst="rect">
            <a:avLst/>
          </a:prstGeom>
          <a:noFill/>
        </p:spPr>
        <p:txBody>
          <a:bodyPr wrap="none" rtlCol="0">
            <a:spAutoFit/>
          </a:bodyPr>
          <a:lstStyle/>
          <a:p>
            <a:r>
              <a:rPr lang="el-GR" sz="2200" b="1" dirty="0"/>
              <a:t>Υποχρεωτικό</a:t>
            </a:r>
            <a:r>
              <a:rPr lang="el-GR" dirty="0"/>
              <a:t> για τις </a:t>
            </a:r>
          </a:p>
          <a:p>
            <a:r>
              <a:rPr lang="el-GR" dirty="0"/>
              <a:t>προπαρασκευαστικές επισκέψεις</a:t>
            </a:r>
          </a:p>
          <a:p>
            <a:r>
              <a:rPr lang="el-GR" sz="2200" b="1" dirty="0"/>
              <a:t>Προαιρετικό</a:t>
            </a:r>
            <a:r>
              <a:rPr lang="el-GR" dirty="0"/>
              <a:t> για τις υπόλοιπες </a:t>
            </a:r>
          </a:p>
          <a:p>
            <a:r>
              <a:rPr lang="el-GR" dirty="0"/>
              <a:t>δραστηριότητες</a:t>
            </a:r>
            <a:endParaRPr lang="en-GB" dirty="0"/>
          </a:p>
        </p:txBody>
      </p:sp>
      <p:sp>
        <p:nvSpPr>
          <p:cNvPr id="22" name="TextBox 21"/>
          <p:cNvSpPr txBox="1"/>
          <p:nvPr/>
        </p:nvSpPr>
        <p:spPr>
          <a:xfrm>
            <a:off x="8601808" y="4040816"/>
            <a:ext cx="2640788" cy="984885"/>
          </a:xfrm>
          <a:prstGeom prst="rect">
            <a:avLst/>
          </a:prstGeom>
          <a:noFill/>
        </p:spPr>
        <p:txBody>
          <a:bodyPr wrap="none" rtlCol="0">
            <a:spAutoFit/>
          </a:bodyPr>
          <a:lstStyle/>
          <a:p>
            <a:r>
              <a:rPr lang="el-GR" sz="2200" b="1" dirty="0"/>
              <a:t>Συστήνεται</a:t>
            </a:r>
            <a:r>
              <a:rPr lang="el-GR" dirty="0"/>
              <a:t> για όλες τις</a:t>
            </a:r>
          </a:p>
          <a:p>
            <a:r>
              <a:rPr lang="el-GR" dirty="0"/>
              <a:t>κινητικότητες εκτός τις</a:t>
            </a:r>
          </a:p>
          <a:p>
            <a:r>
              <a:rPr lang="el-GR" dirty="0"/>
              <a:t>ομαδικές κινητικότητες</a:t>
            </a:r>
            <a:endParaRPr lang="en-GB" dirty="0"/>
          </a:p>
        </p:txBody>
      </p:sp>
      <p:sp>
        <p:nvSpPr>
          <p:cNvPr id="23" name="TextBox 22"/>
          <p:cNvSpPr txBox="1"/>
          <p:nvPr/>
        </p:nvSpPr>
        <p:spPr>
          <a:xfrm>
            <a:off x="8601808" y="5139612"/>
            <a:ext cx="2969706" cy="984885"/>
          </a:xfrm>
          <a:prstGeom prst="rect">
            <a:avLst/>
          </a:prstGeom>
          <a:noFill/>
        </p:spPr>
        <p:txBody>
          <a:bodyPr wrap="square" rtlCol="0">
            <a:spAutoFit/>
          </a:bodyPr>
          <a:lstStyle/>
          <a:p>
            <a:r>
              <a:rPr lang="el-GR" sz="2200" b="1" dirty="0"/>
              <a:t>Υποχρεωτικό</a:t>
            </a:r>
            <a:r>
              <a:rPr lang="el-GR" dirty="0"/>
              <a:t> για όλες τις</a:t>
            </a:r>
          </a:p>
          <a:p>
            <a:r>
              <a:rPr lang="el-GR" dirty="0"/>
              <a:t>κινητικότητες εκτός της </a:t>
            </a:r>
            <a:endParaRPr lang="en-US" dirty="0"/>
          </a:p>
          <a:p>
            <a:r>
              <a:rPr lang="en-US" dirty="0"/>
              <a:t>“Invited Expert”</a:t>
            </a:r>
            <a:r>
              <a:rPr lang="el-GR" dirty="0"/>
              <a:t>. </a:t>
            </a:r>
            <a:endParaRPr lang="en-GB" dirty="0"/>
          </a:p>
        </p:txBody>
      </p:sp>
    </p:spTree>
    <p:extLst>
      <p:ext uri="{BB962C8B-B14F-4D97-AF65-F5344CB8AC3E}">
        <p14:creationId xmlns:p14="http://schemas.microsoft.com/office/powerpoint/2010/main" val="396797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5" name="Rounded Rectangle 4"/>
          <p:cNvSpPr/>
          <p:nvPr/>
        </p:nvSpPr>
        <p:spPr>
          <a:xfrm>
            <a:off x="1038766" y="1215851"/>
            <a:ext cx="9923986" cy="4190163"/>
          </a:xfrm>
          <a:prstGeom prst="round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Από τη πρόσκληση 2024, η Ευρωπαϊκή Επιτροπή συστήνει όπως για κάθε ατομική κινητικότητα, τα έντυπα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Agreement” και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Learning</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Agreement </a:t>
            </a:r>
            <a:r>
              <a:rPr kumimoji="0" lang="el-GR" sz="1800" b="0" i="0" u="none" strike="noStrike" kern="1200" cap="none" spc="0" normalizeH="0" baseline="0" noProof="0" dirty="0" err="1">
                <a:ln>
                  <a:noFill/>
                </a:ln>
                <a:solidFill>
                  <a:prstClr val="white"/>
                </a:solidFill>
                <a:effectLst/>
                <a:uLnTx/>
                <a:uFillTx/>
                <a:latin typeface="Calibri" panose="020F0502020204030204"/>
                <a:ea typeface="+mn-ea"/>
                <a:cs typeface="+mn-cs"/>
              </a:rPr>
              <a:t>Complement</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αντικαθίστανται από το έντυπο </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AE-SE-VET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Europass</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agreement</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and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certificate</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of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learning</a:t>
            </a:r>
            <a:r>
              <a:rPr kumimoji="0" lang="el-GR" sz="1800" b="1" i="1"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3"/>
              </a:rPr>
              <a:t> </a:t>
            </a:r>
            <a:r>
              <a:rPr kumimoji="0" lang="el-GR" sz="1800" b="1" i="1"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hlinkClick r:id="rId3"/>
              </a:rPr>
              <a:t>outcomes</a:t>
            </a:r>
            <a:r>
              <a:rPr kumimoji="0" lang="el-GR"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Το ίδιο ισχύει και για τις ομαδικές κινητικότητες όπου το προηγούμενο έντυπο (</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lang="en-GB" dirty="0">
                <a:solidFill>
                  <a:prstClr val="white"/>
                </a:solidFill>
                <a:latin typeface="Calibri" panose="020F0502020204030204"/>
              </a:rPr>
              <a:t>Learning Programme for Group Activities”)</a:t>
            </a: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 αντικαθίστανται με το έντυπο </a:t>
            </a:r>
            <a:r>
              <a:rPr kumimoji="0" lang="el-GR"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4"/>
              </a:rPr>
              <a:t>AE-SE-VET </a:t>
            </a:r>
            <a:r>
              <a:rPr kumimoji="0" lang="en-US" sz="1800" b="0" i="1"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hlinkClick r:id="rId4"/>
              </a:rPr>
              <a:t>Europass</a:t>
            </a:r>
            <a:r>
              <a:rPr kumimoji="0" lang="en-US"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4"/>
              </a:rPr>
              <a:t> Group learning </a:t>
            </a:r>
            <a:r>
              <a:rPr kumimoji="0" lang="en-US" sz="1800" b="0" i="1" u="none" strike="noStrike" kern="1200" cap="none" spc="0" normalizeH="0" baseline="0" noProof="0" dirty="0" err="1">
                <a:ln>
                  <a:noFill/>
                </a:ln>
                <a:solidFill>
                  <a:prstClr val="black"/>
                </a:solidFill>
                <a:effectLst/>
                <a:highlight>
                  <a:srgbClr val="00FFFF"/>
                </a:highlight>
                <a:uLnTx/>
                <a:uFillTx/>
                <a:latin typeface="Calibri" panose="020F0502020204030204"/>
                <a:ea typeface="+mn-ea"/>
                <a:cs typeface="+mn-cs"/>
                <a:hlinkClick r:id="rId4"/>
              </a:rPr>
              <a:t>programme</a:t>
            </a:r>
            <a:r>
              <a:rPr kumimoji="0" lang="el-GR" sz="1800" b="0" i="1"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Εντούτοις, στην περίπτωση που ο δικαιούχος οργανισμός επιθυμεί να συνεχίσει τη χρήση των δύο παλιότερων εντύπων (όπως αυτά παρουσιάζονται πιο πάνω ή σε οποιαδήποτε άλλη μορφή που να καλύπτει την πληροφόρηση που πρέπει να περιέχουν), δικαιούται να το κάνει.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444394" y="-46788"/>
            <a:ext cx="374974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Tree>
    <p:extLst>
      <p:ext uri="{BB962C8B-B14F-4D97-AF65-F5344CB8AC3E}">
        <p14:creationId xmlns:p14="http://schemas.microsoft.com/office/powerpoint/2010/main" val="1143043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4612"/>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4201791"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ΥΠΟΣΤΗΡΙΚΤΙΚΑ ΕΓΓΡΑΦΑ (3)</a:t>
            </a:r>
            <a:endParaRPr lang="en-GB" dirty="0"/>
          </a:p>
        </p:txBody>
      </p:sp>
      <p:grpSp>
        <p:nvGrpSpPr>
          <p:cNvPr id="18" name="Group 17"/>
          <p:cNvGrpSpPr/>
          <p:nvPr/>
        </p:nvGrpSpPr>
        <p:grpSpPr>
          <a:xfrm rot="10800000">
            <a:off x="4632960" y="7519"/>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pic>
        <p:nvPicPr>
          <p:cNvPr id="33" name="Picture 32"/>
          <p:cNvPicPr/>
          <p:nvPr/>
        </p:nvPicPr>
        <p:blipFill>
          <a:blip r:embed="rId3">
            <a:extLst>
              <a:ext uri="{28A0092B-C50C-407E-A947-70E740481C1C}">
                <a14:useLocalDpi xmlns:a14="http://schemas.microsoft.com/office/drawing/2010/main" val="0"/>
              </a:ext>
            </a:extLst>
          </a:blip>
          <a:srcRect/>
          <a:stretch>
            <a:fillRect/>
          </a:stretch>
        </p:blipFill>
        <p:spPr bwMode="auto">
          <a:xfrm>
            <a:off x="444394" y="726926"/>
            <a:ext cx="11525765" cy="4432063"/>
          </a:xfrm>
          <a:prstGeom prst="rect">
            <a:avLst/>
          </a:prstGeom>
          <a:noFill/>
          <a:ln>
            <a:noFill/>
          </a:ln>
        </p:spPr>
      </p:pic>
      <p:sp>
        <p:nvSpPr>
          <p:cNvPr id="3" name="TextBox 2"/>
          <p:cNvSpPr txBox="1"/>
          <p:nvPr/>
        </p:nvSpPr>
        <p:spPr>
          <a:xfrm>
            <a:off x="596794" y="5395179"/>
            <a:ext cx="10730233" cy="1523494"/>
          </a:xfrm>
          <a:prstGeom prst="rect">
            <a:avLst/>
          </a:prstGeom>
          <a:noFill/>
        </p:spPr>
        <p:txBody>
          <a:bodyPr wrap="square" rtlCol="0">
            <a:spAutoFit/>
          </a:bodyPr>
          <a:lstStyle/>
          <a:p>
            <a:pPr marL="342900" indent="-342900" algn="just">
              <a:buFont typeface="Arial" panose="020B0604020202020204" pitchFamily="34" charset="0"/>
              <a:buChar char="•"/>
            </a:pPr>
            <a:r>
              <a:rPr lang="el-GR" sz="1500" dirty="0">
                <a:solidFill>
                  <a:schemeClr val="tx1">
                    <a:lumMod val="75000"/>
                    <a:lumOff val="25000"/>
                  </a:schemeClr>
                </a:solidFill>
              </a:rPr>
              <a:t>Δεν μπορεί να αφαιρεθεί κείμενο από τα έντυπα</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l-GR" sz="1500" dirty="0">
                <a:solidFill>
                  <a:schemeClr val="tx1">
                    <a:lumMod val="75000"/>
                    <a:lumOff val="25000"/>
                  </a:schemeClr>
                </a:solidFill>
              </a:rPr>
              <a:t>  μπορεί να προστεθεί</a:t>
            </a:r>
          </a:p>
          <a:p>
            <a:pPr marL="342900" indent="-342900" algn="just">
              <a:buFont typeface="Arial" panose="020B0604020202020204" pitchFamily="34" charset="0"/>
              <a:buChar char="•"/>
            </a:pPr>
            <a:r>
              <a:rPr lang="el-GR" sz="1500" dirty="0">
                <a:solidFill>
                  <a:schemeClr val="tx1">
                    <a:lumMod val="75000"/>
                    <a:lumOff val="25000"/>
                  </a:schemeClr>
                </a:solidFill>
              </a:rPr>
              <a:t>Τροποποιήσεις στις υπογεγραμμένες συμφωνίες</a:t>
            </a:r>
            <a:r>
              <a:rPr lang="en-US" sz="1500" dirty="0">
                <a:solidFill>
                  <a:schemeClr val="tx1">
                    <a:lumMod val="75000"/>
                    <a:lumOff val="25000"/>
                  </a:schemeClr>
                </a:solidFill>
              </a:rPr>
              <a:t> </a:t>
            </a:r>
            <a:r>
              <a:rPr lang="en-CY" sz="1500" dirty="0">
                <a:solidFill>
                  <a:schemeClr val="tx1">
                    <a:lumMod val="75000"/>
                    <a:lumOff val="25000"/>
                  </a:schemeClr>
                </a:solidFill>
                <a:sym typeface="Wingdings" panose="05000000000000000000" pitchFamily="2" charset="2"/>
              </a:rPr>
              <a:t></a:t>
            </a:r>
            <a:r>
              <a:rPr lang="en-US" sz="1500" dirty="0">
                <a:solidFill>
                  <a:schemeClr val="tx1">
                    <a:lumMod val="75000"/>
                    <a:lumOff val="25000"/>
                  </a:schemeClr>
                </a:solidFill>
              </a:rPr>
              <a:t> </a:t>
            </a:r>
            <a:r>
              <a:rPr lang="el-GR" sz="1500" dirty="0">
                <a:solidFill>
                  <a:schemeClr val="tx1">
                    <a:lumMod val="75000"/>
                    <a:lumOff val="25000"/>
                  </a:schemeClr>
                </a:solidFill>
              </a:rPr>
              <a:t>αποτέλεσμα συμφωνίας όλων των συμβαλλόμενων μερών</a:t>
            </a:r>
          </a:p>
          <a:p>
            <a:pPr marL="342900" indent="-342900" algn="just">
              <a:buFont typeface="Arial" panose="020B0604020202020204" pitchFamily="34" charset="0"/>
              <a:buChar char="•"/>
            </a:pPr>
            <a:r>
              <a:rPr lang="el-GR" sz="1500" dirty="0">
                <a:solidFill>
                  <a:schemeClr val="tx1">
                    <a:lumMod val="75000"/>
                    <a:lumOff val="25000"/>
                  </a:schemeClr>
                </a:solidFill>
              </a:rPr>
              <a:t>Μπορείτε στις Συμφωνίες επιχορήγησης να προσθέσετε ειδική ρήτρα για θέματα </a:t>
            </a:r>
            <a:r>
              <a:rPr lang="en-GB" sz="1500" dirty="0">
                <a:solidFill>
                  <a:schemeClr val="tx1">
                    <a:lumMod val="75000"/>
                    <a:lumOff val="25000"/>
                  </a:schemeClr>
                </a:solidFill>
              </a:rPr>
              <a:t>GDPR </a:t>
            </a:r>
            <a:r>
              <a:rPr lang="el-GR" sz="1500" dirty="0">
                <a:solidFill>
                  <a:schemeClr val="tx1">
                    <a:lumMod val="75000"/>
                    <a:lumOff val="25000"/>
                  </a:schemeClr>
                </a:solidFill>
              </a:rPr>
              <a:t>ούτως ώστε να είστε σε θέση μετέπειτα να προωθήσετε φωτογραφίες προς την ΕΥ για σκοπούς διάδοσης του Σχεδίου</a:t>
            </a:r>
            <a:endParaRPr lang="en-GB" sz="1500" dirty="0">
              <a:solidFill>
                <a:schemeClr val="tx1">
                  <a:lumMod val="75000"/>
                  <a:lumOff val="25000"/>
                </a:schemeClr>
              </a:solidFill>
            </a:endParaRPr>
          </a:p>
          <a:p>
            <a:pPr marL="342900" indent="-342900" algn="just">
              <a:buFont typeface="Arial" panose="020B0604020202020204" pitchFamily="34" charset="0"/>
              <a:buChar char="•"/>
            </a:pPr>
            <a:r>
              <a:rPr lang="en-GB" sz="1500" dirty="0">
                <a:solidFill>
                  <a:schemeClr val="tx1">
                    <a:lumMod val="75000"/>
                    <a:lumOff val="25000"/>
                  </a:schemeClr>
                </a:solidFill>
              </a:rPr>
              <a:t>Group mobility of VET learners: </a:t>
            </a:r>
            <a:r>
              <a:rPr lang="el-GR" sz="1500" dirty="0">
                <a:solidFill>
                  <a:schemeClr val="tx1">
                    <a:lumMod val="75000"/>
                    <a:lumOff val="25000"/>
                  </a:schemeClr>
                </a:solidFill>
              </a:rPr>
              <a:t>ίδια υποστηρικτικά έγγραφα με ομαδικές κινητικότητες εκπαιδευομένων </a:t>
            </a:r>
            <a:r>
              <a:rPr lang="en-GB" sz="1500" dirty="0">
                <a:solidFill>
                  <a:schemeClr val="tx1">
                    <a:lumMod val="75000"/>
                    <a:lumOff val="25000"/>
                  </a:schemeClr>
                </a:solidFill>
              </a:rPr>
              <a:t>SCH </a:t>
            </a:r>
            <a:r>
              <a:rPr lang="el-GR" sz="1500" dirty="0">
                <a:solidFill>
                  <a:schemeClr val="tx1">
                    <a:lumMod val="75000"/>
                    <a:lumOff val="25000"/>
                  </a:schemeClr>
                </a:solidFill>
              </a:rPr>
              <a:t>&amp; </a:t>
            </a:r>
            <a:r>
              <a:rPr lang="en-GB" sz="1500" dirty="0">
                <a:solidFill>
                  <a:schemeClr val="tx1">
                    <a:lumMod val="75000"/>
                    <a:lumOff val="25000"/>
                  </a:schemeClr>
                </a:solidFill>
              </a:rPr>
              <a:t>ADU</a:t>
            </a:r>
            <a:endParaRPr lang="en-US" sz="1500" dirty="0">
              <a:solidFill>
                <a:schemeClr val="tx1">
                  <a:lumMod val="75000"/>
                  <a:lumOff val="25000"/>
                </a:schemeClr>
              </a:solidFill>
            </a:endParaRPr>
          </a:p>
          <a:p>
            <a:endParaRPr lang="en-GB" dirty="0"/>
          </a:p>
        </p:txBody>
      </p:sp>
    </p:spTree>
    <p:extLst>
      <p:ext uri="{BB962C8B-B14F-4D97-AF65-F5344CB8AC3E}">
        <p14:creationId xmlns:p14="http://schemas.microsoft.com/office/powerpoint/2010/main" val="2521843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464689" y="-40005"/>
            <a:ext cx="1029307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ΠΑΡΑΔΕΙΓΜΑ ΓΙΑ ΣΥΜΠΛΗΡΩΣΗ </a:t>
            </a: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GA – FINANCIAL SUPPORT (ARTICLE 3.4)</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64689" y="535162"/>
            <a:ext cx="11265992" cy="4247317"/>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3.4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1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παραχωρεί στον συμμετέχοντα όλο το ποσό που του αναλογεί ώστε να προγραμματίσει και να διευθετήσει ο ίδιος όλα τα σχετικά έξοδα (στη βάση μοναδιαίου κόστους)</a:t>
            </a:r>
            <a:endPar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EUR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1875</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2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θα αναλάβει να οργανώσει και να διευθετήσει όλα τα έξοδα εκ μέρους του συμμετέχοντα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direct provision of the needed support services. The organisation will ensure that this direct provision of services will meet the necessary quality and safety standards.</a:t>
            </a: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[Option 3]</a:t>
            </a: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l-GR" sz="1800" b="0" i="1" u="none" strike="noStrike" kern="1200" cap="none" spc="0" normalizeH="0" baseline="0" noProof="0" dirty="0">
                <a:ln>
                  <a:noFill/>
                </a:ln>
                <a:solidFill>
                  <a:srgbClr val="FF0000"/>
                </a:solidFill>
                <a:effectLst/>
                <a:uLnTx/>
                <a:uFillTx/>
                <a:latin typeface="Calibri" panose="020F0502020204030204"/>
                <a:ea typeface="+mn-ea"/>
                <a:cs typeface="+mn-cs"/>
              </a:rPr>
              <a:t>Ο ΟΑ παρέχει μέρος της υποστήριξης με πληρωμή του μοναδιαίου κόστος και μέρος με παροχή υπηρεσιών.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provide the participant with the required support in the form of a payment of the following amount [</a:t>
            </a:r>
            <a:r>
              <a:rPr kumimoji="0" lang="el-GR" sz="1800" b="0" i="0" u="none" strike="noStrike" kern="1200" cap="none" spc="0" normalizeH="0" baseline="0" noProof="0" dirty="0">
                <a:ln>
                  <a:noFill/>
                </a:ln>
                <a:solidFill>
                  <a:srgbClr val="FF0000"/>
                </a:solidFill>
                <a:effectLst/>
                <a:uLnTx/>
                <a:uFillTx/>
                <a:latin typeface="Calibri" panose="020F0502020204030204"/>
                <a:ea typeface="+mn-ea"/>
                <a:cs typeface="+mn-cs"/>
              </a:rPr>
              <a:t>Χ</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EUR and in the form of direct provision of [travel/ individual support/ linguistic support/ course fees/ inclusion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organisation will ensure that the direct provision of services will meet the necessary quality and safety standards.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4689" y="5004521"/>
            <a:ext cx="10559402" cy="1200329"/>
          </a:xfrm>
          <a:prstGeom prst="rect">
            <a:avLst/>
          </a:prstGeom>
          <a:solidFill>
            <a:srgbClr val="9D72B5">
              <a:alpha val="20000"/>
            </a:srgbClr>
          </a:solid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ποσά που αναγράφονται στη Συμφωνία είναι αυτά που ορίζει η Πρόσκληση του έτους για το Πρόγραμμα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unit costs)</a:t>
            </a: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Τα οποιαδήποτε τραπεζικά έξοδα δεν τα επωμίζεται ο συμμετέχοντας. Εμπίπτουν στην κατηγορία των οργανωτικών εξόδων</a:t>
            </a: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61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464689" y="-40005"/>
            <a:ext cx="2004588"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uLnTx/>
                <a:uFillTx/>
                <a:latin typeface="Calibri" panose="020F0502020204030204"/>
                <a:ea typeface="+mn-ea"/>
                <a:cs typeface="+mn-cs"/>
              </a:rPr>
              <a:t>IDEP.ORG.CY </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pic>
        <p:nvPicPr>
          <p:cNvPr id="4" name="Picture 3">
            <a:extLst>
              <a:ext uri="{FF2B5EF4-FFF2-40B4-BE49-F238E27FC236}">
                <a16:creationId xmlns:a16="http://schemas.microsoft.com/office/drawing/2014/main" id="{ED18E60A-4D09-2D50-80F3-BC8776617024}"/>
              </a:ext>
            </a:extLst>
          </p:cNvPr>
          <p:cNvPicPr>
            <a:picLocks noChangeAspect="1"/>
          </p:cNvPicPr>
          <p:nvPr/>
        </p:nvPicPr>
        <p:blipFill>
          <a:blip r:embed="rId4"/>
          <a:stretch>
            <a:fillRect/>
          </a:stretch>
        </p:blipFill>
        <p:spPr>
          <a:xfrm>
            <a:off x="0" y="529943"/>
            <a:ext cx="10482943" cy="6149873"/>
          </a:xfrm>
          <a:prstGeom prst="rect">
            <a:avLst/>
          </a:prstGeom>
        </p:spPr>
      </p:pic>
      <p:sp>
        <p:nvSpPr>
          <p:cNvPr id="8" name="TextBox 7">
            <a:extLst>
              <a:ext uri="{FF2B5EF4-FFF2-40B4-BE49-F238E27FC236}">
                <a16:creationId xmlns:a16="http://schemas.microsoft.com/office/drawing/2014/main" id="{426D65EC-5FD0-BBD5-144C-C3F6F1D4F0B6}"/>
              </a:ext>
            </a:extLst>
          </p:cNvPr>
          <p:cNvSpPr txBox="1"/>
          <p:nvPr/>
        </p:nvSpPr>
        <p:spPr>
          <a:xfrm>
            <a:off x="8316686" y="2253342"/>
            <a:ext cx="2166257"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1" u="none" strike="noStrike" kern="1200" cap="none" spc="0" normalizeH="0" baseline="0" noProof="0" dirty="0">
                <a:ln>
                  <a:noFill/>
                </a:ln>
                <a:solidFill>
                  <a:prstClr val="black"/>
                </a:solidFill>
                <a:effectLst/>
                <a:uLnTx/>
                <a:uFillTx/>
                <a:latin typeface="Calibri" panose="020F0502020204030204"/>
                <a:ea typeface="+mn-ea"/>
                <a:cs typeface="+mn-cs"/>
                <a:hlinkClick r:id="rId5"/>
              </a:rPr>
              <a:t>Διαχείριση Εγκεκριμένων Σχεδίων Σχέδια Κινητικότητας Σύντομης Διάρκειας </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86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69415" y="3081627"/>
            <a:ext cx="4825637" cy="713272"/>
          </a:xfrm>
          <a:prstGeom prst="rect">
            <a:avLst/>
          </a:prstGeom>
          <a:noFill/>
        </p:spPr>
        <p:txBody>
          <a:bodyPr wrap="square" rtlCol="0">
            <a:spAutoFit/>
          </a:bodyPr>
          <a:lstStyle/>
          <a:p>
            <a:pPr>
              <a:lnSpc>
                <a:spcPct val="150000"/>
              </a:lnSpc>
            </a:pPr>
            <a:r>
              <a:rPr lang="el-GR" sz="3000" b="1" dirty="0">
                <a:solidFill>
                  <a:schemeClr val="bg1"/>
                </a:solidFill>
              </a:rPr>
              <a:t>6. ΑΡΧΕΙΟ</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52708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34234" y="17298"/>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(1)</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434233" y="617540"/>
            <a:ext cx="11460153" cy="2631490"/>
          </a:xfrm>
          <a:prstGeom prst="rect">
            <a:avLst/>
          </a:prstGeom>
        </p:spPr>
        <p:txBody>
          <a:bodyPr wrap="square">
            <a:spAutoFit/>
          </a:bodyPr>
          <a:lstStyle/>
          <a:p>
            <a:pPr>
              <a:lnSpc>
                <a:spcPct val="150000"/>
              </a:lnSpc>
            </a:pPr>
            <a:r>
              <a:rPr lang="el-GR" sz="2200" b="1" dirty="0">
                <a:solidFill>
                  <a:schemeClr val="tx1">
                    <a:lumMod val="75000"/>
                    <a:lumOff val="25000"/>
                  </a:schemeClr>
                </a:solidFill>
              </a:rPr>
              <a:t>Τήρηση αρχείου στον δικαιούχο οργανισμό με τα έντυπα που αφορούν τις κινητικότητες για</a:t>
            </a:r>
            <a:r>
              <a:rPr lang="en-GB" sz="2200" b="1" dirty="0">
                <a:solidFill>
                  <a:schemeClr val="tx1">
                    <a:lumMod val="75000"/>
                    <a:lumOff val="25000"/>
                  </a:schemeClr>
                </a:solidFill>
              </a:rPr>
              <a:t>:</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3 χρόνια για σχέδια με χρηματοδότηση κάτω από 60 000 ΕΥΡΩ</a:t>
            </a:r>
          </a:p>
          <a:p>
            <a:pPr>
              <a:lnSpc>
                <a:spcPct val="150000"/>
              </a:lnSpc>
            </a:pPr>
            <a:r>
              <a:rPr lang="el-GR" sz="2200" dirty="0">
                <a:solidFill>
                  <a:schemeClr val="tx1">
                    <a:lumMod val="75000"/>
                    <a:lumOff val="25000"/>
                  </a:schemeClr>
                </a:solidFill>
              </a:rPr>
              <a:t>	τουλάχιστον </a:t>
            </a:r>
            <a:r>
              <a:rPr lang="el-GR" sz="2200" b="1" dirty="0">
                <a:solidFill>
                  <a:schemeClr val="tx1">
                    <a:lumMod val="75000"/>
                    <a:lumOff val="25000"/>
                  </a:schemeClr>
                </a:solidFill>
              </a:rPr>
              <a:t>5 χρόνια για σχέδια με χρηματοδότηση</a:t>
            </a:r>
            <a:r>
              <a:rPr lang="en-US" sz="2200" b="1" dirty="0">
                <a:solidFill>
                  <a:schemeClr val="tx1">
                    <a:lumMod val="75000"/>
                    <a:lumOff val="25000"/>
                  </a:schemeClr>
                </a:solidFill>
              </a:rPr>
              <a:t> </a:t>
            </a:r>
            <a:r>
              <a:rPr lang="el-GR" sz="2200" b="1" dirty="0">
                <a:solidFill>
                  <a:schemeClr val="tx1">
                    <a:lumMod val="75000"/>
                    <a:lumOff val="25000"/>
                  </a:schemeClr>
                </a:solidFill>
              </a:rPr>
              <a:t>ίση ή περισσότερη των 60 000 ΕΥΡΩ</a:t>
            </a:r>
            <a:endParaRPr lang="en-GB" sz="2200" b="1" dirty="0">
              <a:solidFill>
                <a:schemeClr val="tx1">
                  <a:lumMod val="75000"/>
                  <a:lumOff val="25000"/>
                </a:schemeClr>
              </a:solidFill>
            </a:endParaRPr>
          </a:p>
          <a:p>
            <a:pPr>
              <a:lnSpc>
                <a:spcPct val="150000"/>
              </a:lnSpc>
            </a:pPr>
            <a:r>
              <a:rPr lang="el-GR" sz="2200" dirty="0">
                <a:solidFill>
                  <a:schemeClr val="tx1">
                    <a:lumMod val="75000"/>
                    <a:lumOff val="25000"/>
                  </a:schemeClr>
                </a:solidFill>
              </a:rPr>
              <a:t>μετά την επιστολή εκκαθάρισης λογαριασμού από το ΙΔΕΠ/κλείσιμο του σχεδίου. </a:t>
            </a:r>
          </a:p>
          <a:p>
            <a:pPr>
              <a:lnSpc>
                <a:spcPct val="150000"/>
              </a:lnSpc>
            </a:pPr>
            <a:r>
              <a:rPr lang="el-GR" sz="2200" dirty="0">
                <a:solidFill>
                  <a:schemeClr val="tx1">
                    <a:lumMod val="75000"/>
                    <a:lumOff val="25000"/>
                  </a:schemeClr>
                </a:solidFill>
              </a:rPr>
              <a:t>Η συγκεκριμένη υποχρέωση αναγράφεται στην εκάστοτε Συμφωνία Επιχορήγησης.</a:t>
            </a:r>
          </a:p>
        </p:txBody>
      </p:sp>
      <p:sp>
        <p:nvSpPr>
          <p:cNvPr id="19" name="Subtitle 4"/>
          <p:cNvSpPr txBox="1">
            <a:spLocks/>
          </p:cNvSpPr>
          <p:nvPr/>
        </p:nvSpPr>
        <p:spPr>
          <a:xfrm>
            <a:off x="1958743" y="3418743"/>
            <a:ext cx="8472091" cy="3133976"/>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2200" dirty="0">
              <a:solidFill>
                <a:schemeClr val="tx1">
                  <a:lumMod val="75000"/>
                  <a:lumOff val="25000"/>
                </a:schemeClr>
              </a:solidFill>
            </a:endParaRPr>
          </a:p>
          <a:p>
            <a:r>
              <a:rPr lang="el-GR" sz="2200" b="1" dirty="0">
                <a:solidFill>
                  <a:schemeClr val="tx1">
                    <a:lumMod val="75000"/>
                    <a:lumOff val="25000"/>
                  </a:schemeClr>
                </a:solidFill>
              </a:rPr>
              <a:t>Μην ξεχνάτε ότι το Σχέδιο δεν είναι ατομικό! Ανήκει στο οργανισμό!</a:t>
            </a:r>
          </a:p>
          <a:p>
            <a:endParaRPr lang="el-GR" sz="2200" b="1" dirty="0">
              <a:solidFill>
                <a:schemeClr val="tx1">
                  <a:lumMod val="75000"/>
                  <a:lumOff val="25000"/>
                </a:schemeClr>
              </a:solidFill>
            </a:endParaRPr>
          </a:p>
          <a:p>
            <a:r>
              <a:rPr lang="el-GR" sz="2200" b="1" dirty="0">
                <a:solidFill>
                  <a:srgbClr val="93436B"/>
                </a:solidFill>
              </a:rPr>
              <a:t>Τηρήστε αρχείο σε υπολογιστή / φάκελο εντός του οργανισμού</a:t>
            </a:r>
          </a:p>
          <a:p>
            <a:endParaRPr lang="el-GR" sz="2200" b="1" dirty="0">
              <a:solidFill>
                <a:schemeClr val="tx1">
                  <a:lumMod val="75000"/>
                  <a:lumOff val="25000"/>
                </a:schemeClr>
              </a:solidFill>
            </a:endParaRPr>
          </a:p>
          <a:p>
            <a:r>
              <a:rPr lang="el-GR" sz="2200" b="1" dirty="0">
                <a:solidFill>
                  <a:schemeClr val="tx1">
                    <a:lumMod val="75000"/>
                    <a:lumOff val="25000"/>
                  </a:schemeClr>
                </a:solidFill>
              </a:rPr>
              <a:t>Η καλή τήρηση αρχείου βοηθά και άλλους συναδέλφους να αναλάβουν σε περίπτωση μετακίνησής σας.</a:t>
            </a:r>
          </a:p>
          <a:p>
            <a:pPr>
              <a:lnSpc>
                <a:spcPct val="150000"/>
              </a:lnSpc>
            </a:pPr>
            <a:r>
              <a:rPr lang="el-GR" sz="2200" b="1" dirty="0">
                <a:solidFill>
                  <a:schemeClr val="tx1">
                    <a:lumMod val="75000"/>
                    <a:lumOff val="25000"/>
                  </a:schemeClr>
                </a:solidFill>
              </a:rPr>
              <a:t> Διασφαλίζει επίσης τη διαφάνεια σε όλες τις διαδικασίες σας.</a:t>
            </a:r>
          </a:p>
          <a:p>
            <a:endParaRPr lang="el-GR" sz="2200" b="1" dirty="0">
              <a:solidFill>
                <a:schemeClr val="tx1">
                  <a:lumMod val="75000"/>
                  <a:lumOff val="25000"/>
                </a:schemeClr>
              </a:solidFill>
            </a:endParaRPr>
          </a:p>
        </p:txBody>
      </p:sp>
      <p:sp>
        <p:nvSpPr>
          <p:cNvPr id="4" name="Right Arrow 3"/>
          <p:cNvSpPr/>
          <p:nvPr/>
        </p:nvSpPr>
        <p:spPr>
          <a:xfrm>
            <a:off x="876300" y="1427480"/>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876300" y="1872325"/>
            <a:ext cx="457200" cy="121920"/>
          </a:xfrm>
          <a:prstGeom prst="rightArrow">
            <a:avLst/>
          </a:prstGeom>
          <a:solidFill>
            <a:srgbClr val="93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866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444393" y="-24616"/>
            <a:ext cx="304038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ΤΗΡΗΣΗ ΑΡΧΕΙΟΥ (2)</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sp>
        <p:nvSpPr>
          <p:cNvPr id="18" name="Rectangle 17"/>
          <p:cNvSpPr/>
          <p:nvPr/>
        </p:nvSpPr>
        <p:spPr>
          <a:xfrm>
            <a:off x="533327" y="1394780"/>
            <a:ext cx="5979266" cy="5170646"/>
          </a:xfrm>
          <a:prstGeom prst="rect">
            <a:avLst/>
          </a:prstGeom>
        </p:spPr>
        <p:txBody>
          <a:bodyPr wrap="square">
            <a:spAutoFit/>
          </a:bodyPr>
          <a:lstStyle/>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ΟΙ</a:t>
            </a:r>
            <a:r>
              <a:rPr lang="en-US" altLang="en-US" sz="2000" dirty="0">
                <a:solidFill>
                  <a:schemeClr val="tx1">
                    <a:lumMod val="75000"/>
                    <a:lumOff val="25000"/>
                  </a:schemeClr>
                </a:solidFill>
              </a:rPr>
              <a:t>D Number</a:t>
            </a:r>
            <a:r>
              <a:rPr lang="el-GR" altLang="en-US" sz="2000" dirty="0">
                <a:solidFill>
                  <a:schemeClr val="tx1">
                    <a:lumMod val="75000"/>
                    <a:lumOff val="25000"/>
                  </a:schemeClr>
                </a:solidFill>
              </a:rPr>
              <a:t> </a:t>
            </a:r>
            <a:endParaRPr lang="en-US"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Κωδικούς πρόσβασης στην πλατφόρμα</a:t>
            </a:r>
            <a:r>
              <a:rPr lang="en-GB" altLang="en-US" sz="2000" dirty="0">
                <a:solidFill>
                  <a:schemeClr val="tx1">
                    <a:lumMod val="75000"/>
                    <a:lumOff val="25000"/>
                  </a:schemeClr>
                </a:solidFill>
              </a:rPr>
              <a:t> </a:t>
            </a:r>
            <a:r>
              <a:rPr lang="el-GR" altLang="en-US" sz="2000" dirty="0">
                <a:solidFill>
                  <a:schemeClr val="tx1">
                    <a:lumMod val="75000"/>
                    <a:lumOff val="25000"/>
                  </a:schemeClr>
                </a:solidFill>
              </a:rPr>
              <a:t>(</a:t>
            </a:r>
            <a:r>
              <a:rPr lang="en-US" altLang="en-US" sz="2000" dirty="0">
                <a:solidFill>
                  <a:schemeClr val="tx1">
                    <a:lumMod val="75000"/>
                    <a:lumOff val="25000"/>
                  </a:schemeClr>
                </a:solidFill>
              </a:rPr>
              <a:t>EU Login Accounts)</a:t>
            </a:r>
            <a:endParaRPr lang="el-GR" altLang="en-US" sz="2000" dirty="0">
              <a:solidFill>
                <a:schemeClr val="tx1">
                  <a:lumMod val="75000"/>
                  <a:lumOff val="25000"/>
                </a:schemeClr>
              </a:solidFill>
            </a:endParaRP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Αίτηση </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Επιστολή έγκρισης &amp; σημαντική αλληλογραφία</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Συμφωνία Επιχορήγησης και πιθανές τροποποιήσεις</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rPr>
              <a:t>Συμφωνίες συμμετεχόντων (με πρωτότυπη υπογραφή οργανισμού και συμμετέχοντα) </a:t>
            </a:r>
          </a:p>
          <a:p>
            <a:pPr marL="342900" indent="-342900">
              <a:lnSpc>
                <a:spcPct val="150000"/>
              </a:lnSpc>
              <a:buFont typeface="Arial" panose="020B0604020202020204" pitchFamily="34" charset="0"/>
              <a:buChar char="•"/>
              <a:defRPr/>
            </a:pPr>
            <a:r>
              <a:rPr lang="el-GR" sz="2000" dirty="0">
                <a:solidFill>
                  <a:schemeClr val="tx1">
                    <a:lumMod val="75000"/>
                    <a:lumOff val="25000"/>
                  </a:schemeClr>
                </a:solidFill>
              </a:rPr>
              <a:t>Γραπτές διαδικασίες και κριτήρια επιλογής συμμετεχόντων</a:t>
            </a:r>
          </a:p>
          <a:p>
            <a:pPr>
              <a:lnSpc>
                <a:spcPct val="150000"/>
              </a:lnSpc>
              <a:defRPr/>
            </a:pPr>
            <a:endParaRPr lang="el-GR" altLang="en-US" sz="2000" dirty="0">
              <a:solidFill>
                <a:schemeClr val="tx1">
                  <a:lumMod val="75000"/>
                  <a:lumOff val="25000"/>
                </a:schemeClr>
              </a:solidFill>
            </a:endParaRPr>
          </a:p>
        </p:txBody>
      </p:sp>
      <p:sp>
        <p:nvSpPr>
          <p:cNvPr id="7" name="Rectangle 6"/>
          <p:cNvSpPr/>
          <p:nvPr/>
        </p:nvSpPr>
        <p:spPr>
          <a:xfrm>
            <a:off x="6996312" y="1537960"/>
            <a:ext cx="4710767" cy="5232202"/>
          </a:xfrm>
          <a:prstGeom prst="rect">
            <a:avLst/>
          </a:prstGeom>
        </p:spPr>
        <p:txBody>
          <a:bodyPr wrap="square">
            <a:spAutoFit/>
          </a:bodyPr>
          <a:lstStyle/>
          <a:p>
            <a:pPr marL="342900" indent="-342900">
              <a:buFont typeface="Arial" panose="020B0604020202020204" pitchFamily="34" charset="0"/>
              <a:buChar char="•"/>
              <a:defRPr/>
            </a:pPr>
            <a:r>
              <a:rPr lang="el-GR" altLang="en-US" sz="2000" dirty="0">
                <a:solidFill>
                  <a:schemeClr val="tx1">
                    <a:lumMod val="75000"/>
                    <a:lumOff val="25000"/>
                  </a:schemeClr>
                </a:solidFill>
              </a:rPr>
              <a:t>Αποδεικτικά πραγματοποίησης εμβασμάτων στους συμμετέχοντες</a:t>
            </a:r>
          </a:p>
          <a:p>
            <a:pPr marL="342900" indent="-34290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Αεροπορικές κάρτες επιβίβασης</a:t>
            </a:r>
          </a:p>
          <a:p>
            <a:pP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Αποδείξεις και τιμολόγια για κάθε αγορά αγαθών ή υπηρεσιών (π.χ. αεροπορικά εισιτήρια, ξενοδοχεία, έξοδα από το κονδύλι των οργανωτικών)</a:t>
            </a:r>
            <a:endParaRPr lang="en-GB" altLang="en-US" sz="2000" dirty="0">
              <a:solidFill>
                <a:schemeClr val="tx1">
                  <a:lumMod val="75000"/>
                  <a:lumOff val="25000"/>
                </a:schemeClr>
              </a:solidFill>
            </a:endParaRPr>
          </a:p>
          <a:p>
            <a:pPr marL="171450" indent="-171450">
              <a:buFont typeface="Arial" panose="020B0604020202020204" pitchFamily="34" charset="0"/>
              <a:buChar char="•"/>
              <a:defRPr/>
            </a:pPr>
            <a:endParaRPr lang="el-GR" altLang="en-US" sz="2000" dirty="0">
              <a:solidFill>
                <a:schemeClr val="tx1">
                  <a:lumMod val="75000"/>
                  <a:lumOff val="25000"/>
                </a:schemeClr>
              </a:solidFill>
            </a:endParaRPr>
          </a:p>
          <a:p>
            <a:pPr marL="342900" indent="-342900">
              <a:buFont typeface="Arial" panose="020B0604020202020204" pitchFamily="34" charset="0"/>
              <a:buChar char="•"/>
              <a:defRPr/>
            </a:pPr>
            <a:r>
              <a:rPr lang="el-GR" altLang="en-US" sz="2000" dirty="0">
                <a:solidFill>
                  <a:schemeClr val="tx1">
                    <a:lumMod val="75000"/>
                    <a:lumOff val="25000"/>
                  </a:schemeClr>
                </a:solidFill>
              </a:rPr>
              <a:t>Προαιρετικά: φωτογραφικό υλικό από τις κινητικότητες και άλλες δραστηριότητες</a:t>
            </a:r>
          </a:p>
          <a:p>
            <a:endParaRPr lang="el-GR" b="1" dirty="0">
              <a:solidFill>
                <a:schemeClr val="tx1">
                  <a:lumMod val="75000"/>
                  <a:lumOff val="25000"/>
                </a:schemeClr>
              </a:solidFill>
            </a:endParaRPr>
          </a:p>
          <a:p>
            <a:endParaRPr lang="el-GR" b="1" dirty="0">
              <a:solidFill>
                <a:schemeClr val="tx1">
                  <a:lumMod val="75000"/>
                  <a:lumOff val="25000"/>
                </a:schemeClr>
              </a:solidFill>
            </a:endParaRPr>
          </a:p>
          <a:p>
            <a:endParaRPr lang="el-GR" dirty="0">
              <a:solidFill>
                <a:schemeClr val="tx1">
                  <a:lumMod val="75000"/>
                  <a:lumOff val="25000"/>
                </a:schemeClr>
              </a:solidFill>
            </a:endParaRPr>
          </a:p>
        </p:txBody>
      </p:sp>
      <p:sp>
        <p:nvSpPr>
          <p:cNvPr id="8" name="Rectangle 7"/>
          <p:cNvSpPr/>
          <p:nvPr/>
        </p:nvSpPr>
        <p:spPr>
          <a:xfrm>
            <a:off x="0" y="641070"/>
            <a:ext cx="12192000" cy="630429"/>
          </a:xfrm>
          <a:prstGeom prst="rect">
            <a:avLst/>
          </a:prstGeom>
        </p:spPr>
        <p:txBody>
          <a:bodyPr wrap="square">
            <a:spAutoFit/>
          </a:bodyPr>
          <a:lstStyle/>
          <a:p>
            <a:pPr algn="ctr">
              <a:lnSpc>
                <a:spcPct val="150000"/>
              </a:lnSpc>
            </a:pPr>
            <a:r>
              <a:rPr lang="el-GR" sz="2600" b="1" dirty="0">
                <a:solidFill>
                  <a:schemeClr val="tx1">
                    <a:lumMod val="75000"/>
                    <a:lumOff val="25000"/>
                  </a:schemeClr>
                </a:solidFill>
              </a:rPr>
              <a:t>Το αρχείο πρέπει να περιέχει τουλάχιστον τα πιο κάτω:</a:t>
            </a:r>
          </a:p>
        </p:txBody>
      </p:sp>
    </p:spTree>
    <p:extLst>
      <p:ext uri="{BB962C8B-B14F-4D97-AF65-F5344CB8AC3E}">
        <p14:creationId xmlns:p14="http://schemas.microsoft.com/office/powerpoint/2010/main" val="262100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09439" y="1"/>
            <a:ext cx="7782561" cy="597472"/>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0" y="1"/>
            <a:ext cx="6960973" cy="597471"/>
            <a:chOff x="0" y="0"/>
            <a:chExt cx="6023006" cy="1453896"/>
          </a:xfrm>
        </p:grpSpPr>
        <p:sp>
          <p:nvSpPr>
            <p:cNvPr id="7" name="Rectangle 6"/>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275249" y="67761"/>
            <a:ext cx="7651967" cy="492443"/>
          </a:xfrm>
          <a:prstGeom prst="rect">
            <a:avLst/>
          </a:prstGeom>
          <a:noFill/>
        </p:spPr>
        <p:txBody>
          <a:bodyPr wrap="none" rtlCol="0">
            <a:spAutoFit/>
          </a:bodyPr>
          <a:lstStyle/>
          <a:p>
            <a:r>
              <a:rPr lang="el-GR" sz="2600" b="1" dirty="0">
                <a:solidFill>
                  <a:schemeClr val="bg1"/>
                </a:solidFill>
              </a:rPr>
              <a:t>ΒΑΣΙΚΑ ΧΑΡΑΚΤΗΡΙΣΤΙΚΑ ΣΧΕΔΙΩΝ ΜΙΚΡΗΣ ΔΙΑΡΚΕΙΑΣ</a:t>
            </a:r>
            <a:endParaRPr lang="en-GB" sz="2600" b="1" dirty="0">
              <a:solidFill>
                <a:schemeClr val="bg1"/>
              </a:solidFill>
            </a:endParaRPr>
          </a:p>
        </p:txBody>
      </p:sp>
      <p:sp>
        <p:nvSpPr>
          <p:cNvPr id="22" name="TextBox 21"/>
          <p:cNvSpPr txBox="1"/>
          <p:nvPr/>
        </p:nvSpPr>
        <p:spPr>
          <a:xfrm>
            <a:off x="2854960" y="1432337"/>
            <a:ext cx="8289833" cy="369332"/>
          </a:xfrm>
          <a:prstGeom prst="rect">
            <a:avLst/>
          </a:prstGeom>
          <a:noFill/>
        </p:spPr>
        <p:txBody>
          <a:bodyPr wrap="none" rtlCol="0">
            <a:spAutoFit/>
          </a:bodyPr>
          <a:lstStyle/>
          <a:p>
            <a:r>
              <a:rPr lang="el-GR" dirty="0"/>
              <a:t>Νεοεισερχόμενοι / Οργανισμοί που θέλουν να υλοποιήσουν Μικρής εμβέλειας σχέδια</a:t>
            </a:r>
            <a:endParaRPr lang="en-GB" dirty="0"/>
          </a:p>
        </p:txBody>
      </p:sp>
      <p:grpSp>
        <p:nvGrpSpPr>
          <p:cNvPr id="27" name="Group 26"/>
          <p:cNvGrpSpPr/>
          <p:nvPr/>
        </p:nvGrpSpPr>
        <p:grpSpPr>
          <a:xfrm>
            <a:off x="354674" y="3012032"/>
            <a:ext cx="11534608" cy="704852"/>
            <a:chOff x="359779" y="1560828"/>
            <a:chExt cx="11534608" cy="704852"/>
          </a:xfrm>
        </p:grpSpPr>
        <p:sp>
          <p:nvSpPr>
            <p:cNvPr id="11" name="Rectangle 1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ΣΥΜΜΕΤΕΧΟΝΤΕΣ</a:t>
              </a:r>
              <a:endParaRPr lang="en-GB" sz="2000" b="1" dirty="0"/>
            </a:p>
          </p:txBody>
        </p:sp>
        <p:cxnSp>
          <p:nvCxnSpPr>
            <p:cNvPr id="21" name="Straight Connector 20"/>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59779" y="2139380"/>
            <a:ext cx="11534608" cy="704852"/>
            <a:chOff x="359779" y="1560828"/>
            <a:chExt cx="11534608" cy="704852"/>
          </a:xfrm>
        </p:grpSpPr>
        <p:sp>
          <p:nvSpPr>
            <p:cNvPr id="29" name="Rectangle 28"/>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ΔΙΑΡΚΕΙΑ</a:t>
              </a:r>
              <a:endParaRPr lang="en-GB" sz="2000" b="1" dirty="0"/>
            </a:p>
          </p:txBody>
        </p:sp>
        <p:cxnSp>
          <p:nvCxnSpPr>
            <p:cNvPr id="30" name="Straight Connector 29"/>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59779" y="1290899"/>
            <a:ext cx="11534608" cy="704852"/>
            <a:chOff x="359779" y="1560828"/>
            <a:chExt cx="11534608" cy="704852"/>
          </a:xfrm>
        </p:grpSpPr>
        <p:sp>
          <p:nvSpPr>
            <p:cNvPr id="37" name="Rectangle 36"/>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ΔΙΚΑΙΟΥΧΟΙ</a:t>
              </a:r>
              <a:endParaRPr lang="en-GB" sz="2000" b="1" dirty="0"/>
            </a:p>
          </p:txBody>
        </p:sp>
        <p:cxnSp>
          <p:nvCxnSpPr>
            <p:cNvPr id="38" name="Straight Connector 37"/>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54674" y="3871313"/>
            <a:ext cx="11534608" cy="704852"/>
            <a:chOff x="359779" y="1560828"/>
            <a:chExt cx="11534608" cy="704852"/>
          </a:xfrm>
        </p:grpSpPr>
        <p:sp>
          <p:nvSpPr>
            <p:cNvPr id="41" name="Rectangle 40"/>
            <p:cNvSpPr/>
            <p:nvPr/>
          </p:nvSpPr>
          <p:spPr>
            <a:xfrm>
              <a:off x="359779" y="1560828"/>
              <a:ext cx="2200541" cy="704852"/>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ΚΙΝΗΤΙΚΟΤΗΤΕΣ</a:t>
              </a:r>
              <a:endParaRPr lang="en-GB" sz="2000" b="1" dirty="0"/>
            </a:p>
          </p:txBody>
        </p:sp>
        <p:cxnSp>
          <p:nvCxnSpPr>
            <p:cNvPr id="42" name="Straight Connector 41"/>
            <p:cNvCxnSpPr/>
            <p:nvPr/>
          </p:nvCxnSpPr>
          <p:spPr>
            <a:xfrm>
              <a:off x="2331720" y="2245360"/>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720" y="1570988"/>
              <a:ext cx="9562667" cy="0"/>
            </a:xfrm>
            <a:prstGeom prst="line">
              <a:avLst/>
            </a:prstGeom>
            <a:ln w="25400">
              <a:solidFill>
                <a:srgbClr val="9D72B5"/>
              </a:solidFill>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2933787" y="2299174"/>
            <a:ext cx="4590433" cy="369332"/>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6-18 μήνες</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933787" y="3059073"/>
            <a:ext cx="8319232" cy="646331"/>
          </a:xfrm>
          <a:prstGeom prst="rect">
            <a:avLst/>
          </a:prstGeom>
        </p:spPr>
        <p:txBody>
          <a:bodyPr wrap="square">
            <a:spAutoFit/>
          </a:bodyPr>
          <a:lstStyle/>
          <a:p>
            <a:r>
              <a:rPr lang="el-GR" dirty="0">
                <a:latin typeface="Calibri" panose="020F0502020204030204" pitchFamily="34" charset="0"/>
                <a:ea typeface="Calibri" panose="020F0502020204030204" pitchFamily="34" charset="0"/>
                <a:cs typeface="Calibri" panose="020F0502020204030204" pitchFamily="34" charset="0"/>
              </a:rPr>
              <a:t>30 συμμετέχοντες ανά σχέδιο, εξαιρουμένων των συνοδών και των προπαρασκευαστικών επισκέψεων</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59" name="Rectangle 58"/>
          <p:cNvSpPr/>
          <p:nvPr/>
        </p:nvSpPr>
        <p:spPr>
          <a:xfrm>
            <a:off x="2933787" y="4032768"/>
            <a:ext cx="10348459" cy="369332"/>
          </a:xfrm>
          <a:prstGeom prst="rect">
            <a:avLst/>
          </a:prstGeom>
        </p:spPr>
        <p:txBody>
          <a:bodyPr wrap="square">
            <a:spAutoFit/>
          </a:bodyPr>
          <a:lstStyle/>
          <a:p>
            <a:r>
              <a:rPr lang="el-GR" dirty="0">
                <a:highlight>
                  <a:srgbClr val="FFFFFF"/>
                </a:highlight>
                <a:latin typeface="Calibri" panose="020F0502020204030204" pitchFamily="34" charset="0"/>
                <a:ea typeface="Calibri" panose="020F0502020204030204" pitchFamily="34" charset="0"/>
                <a:cs typeface="Calibri" panose="020F0502020204030204" pitchFamily="34" charset="0"/>
              </a:rPr>
              <a:t>Συνάφεια με τους στόχους της αίτησης</a:t>
            </a:r>
            <a:endParaRPr lang="en-GB" dirty="0">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5" name="Rectangle 64"/>
          <p:cNvSpPr/>
          <p:nvPr/>
        </p:nvSpPr>
        <p:spPr>
          <a:xfrm>
            <a:off x="354674" y="1988369"/>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354674" y="2846311"/>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358310" y="3719424"/>
            <a:ext cx="11539713" cy="160825"/>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flipV="1">
            <a:off x="354674" y="4910378"/>
            <a:ext cx="11539713" cy="45719"/>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4959" y="5740400"/>
            <a:ext cx="800068" cy="685416"/>
          </a:xfrm>
          <a:prstGeom prst="rect">
            <a:avLst/>
          </a:prstGeom>
        </p:spPr>
      </p:pic>
    </p:spTree>
    <p:extLst>
      <p:ext uri="{BB962C8B-B14F-4D97-AF65-F5344CB8AC3E}">
        <p14:creationId xmlns:p14="http://schemas.microsoft.com/office/powerpoint/2010/main" val="1956495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56193"/>
            <a:ext cx="4825637" cy="1477328"/>
          </a:xfrm>
          <a:prstGeom prst="rect">
            <a:avLst/>
          </a:prstGeom>
          <a:noFill/>
        </p:spPr>
        <p:txBody>
          <a:bodyPr wrap="square" rtlCol="0">
            <a:spAutoFit/>
          </a:bodyPr>
          <a:lstStyle/>
          <a:p>
            <a:pPr>
              <a:lnSpc>
                <a:spcPct val="150000"/>
              </a:lnSpc>
            </a:pPr>
            <a:r>
              <a:rPr lang="el-GR" sz="3000" b="1" dirty="0">
                <a:solidFill>
                  <a:schemeClr val="bg1"/>
                </a:solidFill>
              </a:rPr>
              <a:t>7. </a:t>
            </a:r>
            <a:r>
              <a:rPr lang="en-US" sz="3000" b="1" dirty="0">
                <a:solidFill>
                  <a:schemeClr val="bg1"/>
                </a:solidFill>
              </a:rPr>
              <a:t>SUPPORTING ORGANISATIONS</a:t>
            </a:r>
            <a:endParaRPr lang="el-GR" sz="3000" b="1" dirty="0">
              <a:solidFill>
                <a:schemeClr val="bg1"/>
              </a:solidFill>
            </a:endParaRP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477532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76408"/>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6" name="Rectangle 15"/>
          <p:cNvSpPr/>
          <p:nvPr/>
        </p:nvSpPr>
        <p:spPr>
          <a:xfrm>
            <a:off x="338906" y="622024"/>
            <a:ext cx="11453228" cy="662976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l-GR" sz="2200" dirty="0">
                <a:solidFill>
                  <a:schemeClr val="tx1">
                    <a:lumMod val="75000"/>
                    <a:lumOff val="25000"/>
                  </a:schemeClr>
                </a:solidFill>
                <a:sym typeface="Wingdings" panose="05000000000000000000" pitchFamily="2" charset="2"/>
              </a:rPr>
              <a:t>Στη νέα Προγραμματική περίοδο, </a:t>
            </a:r>
            <a:r>
              <a:rPr lang="el-GR" sz="2200" b="1" dirty="0">
                <a:solidFill>
                  <a:srgbClr val="FF0000"/>
                </a:solidFill>
                <a:sym typeface="Wingdings" panose="05000000000000000000" pitchFamily="2" charset="2"/>
              </a:rPr>
              <a:t>δεν επιτρέπεται η αγορά υπηρεσιών από τρίτους οργανισμούς για βασικά κομμάτια υλοποίησης των Σχεδίων</a:t>
            </a:r>
            <a:r>
              <a:rPr lang="el-GR" sz="2200" b="1" dirty="0">
                <a:solidFill>
                  <a:schemeClr val="tx1">
                    <a:lumMod val="75000"/>
                    <a:lumOff val="25000"/>
                  </a:schemeClr>
                </a:solidFill>
                <a:sym typeface="Wingdings" panose="05000000000000000000" pitchFamily="2" charset="2"/>
              </a:rPr>
              <a:t>.</a:t>
            </a:r>
          </a:p>
          <a:p>
            <a:pPr algn="just">
              <a:lnSpc>
                <a:spcPct val="150000"/>
              </a:lnSpc>
            </a:pPr>
            <a:endParaRPr lang="el-GR" sz="2200" b="1" dirty="0">
              <a:solidFill>
                <a:schemeClr val="tx1">
                  <a:lumMod val="75000"/>
                  <a:lumOff val="25000"/>
                </a:schemeClr>
              </a:solidFill>
              <a:sym typeface="Wingdings" panose="05000000000000000000" pitchFamily="2" charset="2"/>
            </a:endParaRPr>
          </a:p>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ευθύνη του δικαιούχου οργανισμού</a:t>
            </a:r>
            <a:r>
              <a:rPr lang="en-US" sz="2200" b="1" dirty="0">
                <a:solidFill>
                  <a:schemeClr val="tx1">
                    <a:lumMod val="75000"/>
                    <a:lumOff val="25000"/>
                  </a:schemeClr>
                </a:solidFill>
                <a:sym typeface="Wingdings" panose="05000000000000000000" pitchFamily="2" charset="2"/>
              </a:rPr>
              <a:t>:</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με τους οργανισμούς υποδοχής για το περιεχόμενο της κατάρτισης </a:t>
            </a:r>
            <a:endParaRPr lang="en-US"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διευθέτηση του προγράμματος εκπαίδευσης/κατάρτισης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συμπλήρωση/υπογραφή συμφωνιών και </a:t>
            </a:r>
            <a:r>
              <a:rPr lang="en-US" sz="2200" dirty="0">
                <a:solidFill>
                  <a:schemeClr val="tx1">
                    <a:lumMod val="75000"/>
                    <a:lumOff val="25000"/>
                  </a:schemeClr>
                </a:solidFill>
                <a:sym typeface="Wingdings" panose="05000000000000000000" pitchFamily="2" charset="2"/>
              </a:rPr>
              <a:t>learning agreements</a:t>
            </a:r>
            <a:endParaRPr lang="el-GR" sz="2200" dirty="0">
              <a:solidFill>
                <a:schemeClr val="tx1">
                  <a:lumMod val="75000"/>
                  <a:lumOff val="25000"/>
                </a:schemeClr>
              </a:solidFill>
              <a:sym typeface="Wingdings" panose="05000000000000000000" pitchFamily="2" charset="2"/>
            </a:endParaRP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διαχείριση του κονδυλίου</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κινητικοτήτων</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αξιολόγηση των μαθησιακών αποτελεσμάτων της κινητικότητας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επικοινωνία και η υποβολή εκθέσεων προς την Εθνική Υπηρεσία</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Η διάδοση των αποτελεσμάτων</a:t>
            </a:r>
          </a:p>
          <a:p>
            <a:pPr marL="342900" indent="-342900" algn="just">
              <a:lnSpc>
                <a:spcPct val="150000"/>
              </a:lnSpc>
              <a:buFontTx/>
              <a:buChar char="-"/>
            </a:pPr>
            <a:endParaRPr lang="el-GR" sz="2200" dirty="0">
              <a:solidFill>
                <a:schemeClr val="tx1">
                  <a:lumMod val="75000"/>
                  <a:lumOff val="25000"/>
                </a:schemeClr>
              </a:solidFill>
              <a:latin typeface="Century Gothic" panose="020B0502020202020204" pitchFamily="34" charset="0"/>
              <a:sym typeface="Wingdings" panose="05000000000000000000" pitchFamily="2" charset="2"/>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C5ABF345-C5EB-4747-77D6-1354500976D8}"/>
              </a:ext>
            </a:extLst>
          </p:cNvPr>
          <p:cNvSpPr txBox="1"/>
          <p:nvPr/>
        </p:nvSpPr>
        <p:spPr>
          <a:xfrm>
            <a:off x="8717280" y="3652739"/>
            <a:ext cx="3135814" cy="1477328"/>
          </a:xfrm>
          <a:prstGeom prst="rect">
            <a:avLst/>
          </a:prstGeom>
          <a:solidFill>
            <a:srgbClr val="4472C4">
              <a:alpha val="20000"/>
            </a:srgbClr>
          </a:solidFill>
        </p:spPr>
        <p:txBody>
          <a:bodyPr wrap="square" rtlCol="0">
            <a:spAutoFit/>
          </a:bodyPr>
          <a:lstStyle/>
          <a:p>
            <a:r>
              <a:rPr lang="el-GR" b="1" i="1" dirty="0"/>
              <a:t>Σε περίπτωση που επιθυμείτε να εμπλέξετε Υποστηρικτικούς Οργανισμούς στο σχέδιο σας θα πρέπει να δηλωθούν στο </a:t>
            </a:r>
            <a:r>
              <a:rPr lang="en-US" b="1" i="1" dirty="0"/>
              <a:t>Beneficiary Module. </a:t>
            </a:r>
            <a:endParaRPr lang="en-GB" b="1" i="1" dirty="0"/>
          </a:p>
        </p:txBody>
      </p:sp>
      <p:sp>
        <p:nvSpPr>
          <p:cNvPr id="4" name="TextBox 3">
            <a:extLst>
              <a:ext uri="{FF2B5EF4-FFF2-40B4-BE49-F238E27FC236}">
                <a16:creationId xmlns:a16="http://schemas.microsoft.com/office/drawing/2014/main" id="{84503BA7-6306-88F9-A272-12FD146A7F1D}"/>
              </a:ext>
            </a:extLst>
          </p:cNvPr>
          <p:cNvSpPr txBox="1"/>
          <p:nvPr/>
        </p:nvSpPr>
        <p:spPr>
          <a:xfrm>
            <a:off x="2291085" y="1737272"/>
            <a:ext cx="8440615" cy="400110"/>
          </a:xfrm>
          <a:prstGeom prst="rect">
            <a:avLst/>
          </a:prstGeom>
          <a:noFill/>
        </p:spPr>
        <p:txBody>
          <a:bodyPr wrap="square" rtlCol="0">
            <a:spAutoFit/>
          </a:bodyPr>
          <a:lstStyle/>
          <a:p>
            <a:r>
              <a:rPr lang="en-US" sz="2000" dirty="0">
                <a:hlinkClick r:id="rId4"/>
              </a:rPr>
              <a:t>Guidance for working with supporting </a:t>
            </a:r>
            <a:r>
              <a:rPr lang="en-US" sz="2000" dirty="0" err="1">
                <a:hlinkClick r:id="rId4"/>
              </a:rPr>
              <a:t>organisations</a:t>
            </a:r>
            <a:r>
              <a:rPr lang="en-US" sz="2000" dirty="0">
                <a:hlinkClick r:id="rId4"/>
              </a:rPr>
              <a:t> 2021-2027</a:t>
            </a:r>
            <a:endParaRPr lang="en-US" sz="2000" dirty="0"/>
          </a:p>
        </p:txBody>
      </p:sp>
      <p:sp>
        <p:nvSpPr>
          <p:cNvPr id="5" name="TextBox 4">
            <a:extLst>
              <a:ext uri="{FF2B5EF4-FFF2-40B4-BE49-F238E27FC236}">
                <a16:creationId xmlns:a16="http://schemas.microsoft.com/office/drawing/2014/main" id="{875A8B8F-1DAF-7A70-C7E2-8AF145D01619}"/>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(1)</a:t>
            </a:r>
            <a:endParaRPr lang="en-GB" dirty="0"/>
          </a:p>
        </p:txBody>
      </p:sp>
    </p:spTree>
    <p:extLst>
      <p:ext uri="{BB962C8B-B14F-4D97-AF65-F5344CB8AC3E}">
        <p14:creationId xmlns:p14="http://schemas.microsoft.com/office/powerpoint/2010/main" val="662802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0" name="Rectangle 9"/>
          <p:cNvSpPr/>
          <p:nvPr/>
        </p:nvSpPr>
        <p:spPr>
          <a:xfrm>
            <a:off x="596794" y="588829"/>
            <a:ext cx="10824394" cy="6050887"/>
          </a:xfrm>
          <a:prstGeom prst="rect">
            <a:avLst/>
          </a:prstGeom>
        </p:spPr>
        <p:txBody>
          <a:bodyPr wrap="square">
            <a:spAutoFit/>
          </a:bodyPr>
          <a:lstStyle/>
          <a:p>
            <a:pPr algn="just">
              <a:lnSpc>
                <a:spcPct val="150000"/>
              </a:lnSpc>
            </a:pPr>
            <a:r>
              <a:rPr lang="el-GR" sz="2200" b="1" dirty="0">
                <a:solidFill>
                  <a:schemeClr val="tx1">
                    <a:lumMod val="75000"/>
                    <a:lumOff val="25000"/>
                  </a:schemeClr>
                </a:solidFill>
                <a:sym typeface="Wingdings" panose="05000000000000000000" pitchFamily="2" charset="2"/>
              </a:rPr>
              <a:t>Τα πιο κάτω είναι υπηρεσίες που μπορούν να παρέχουν οι </a:t>
            </a:r>
            <a:r>
              <a:rPr lang="el-GR" sz="2200" b="1" dirty="0">
                <a:solidFill>
                  <a:schemeClr val="tx1">
                    <a:lumMod val="75000"/>
                    <a:lumOff val="25000"/>
                  </a:schemeClr>
                </a:solidFill>
                <a:sym typeface="Wingdings" panose="05000000000000000000" pitchFamily="2" charset="2"/>
                <a:hlinkClick r:id="rId3"/>
              </a:rPr>
              <a:t>οργανισμοί υποστήριξης</a:t>
            </a:r>
            <a:r>
              <a:rPr lang="el-GR" sz="2200" b="1" dirty="0">
                <a:solidFill>
                  <a:schemeClr val="tx1">
                    <a:lumMod val="75000"/>
                    <a:lumOff val="25000"/>
                  </a:schemeClr>
                </a:solidFill>
                <a:sym typeface="Wingdings" panose="05000000000000000000" pitchFamily="2" charset="2"/>
              </a:rPr>
              <a:t>: </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Διευθέτηση αεροπορικών εισιτηρίων/ξενοδοχείων/</a:t>
            </a:r>
            <a:r>
              <a:rPr lang="en-US" sz="2200" dirty="0">
                <a:solidFill>
                  <a:schemeClr val="tx1">
                    <a:lumMod val="75000"/>
                    <a:lumOff val="25000"/>
                  </a:schemeClr>
                </a:solidFill>
                <a:sym typeface="Wingdings" panose="05000000000000000000" pitchFamily="2" charset="2"/>
              </a:rPr>
              <a:t>visas/</a:t>
            </a:r>
            <a:r>
              <a:rPr lang="el-GR" sz="2200" dirty="0">
                <a:solidFill>
                  <a:schemeClr val="tx1">
                    <a:lumMod val="75000"/>
                    <a:lumOff val="25000"/>
                  </a:schemeClr>
                </a:solidFill>
                <a:sym typeface="Wingdings" panose="05000000000000000000" pitchFamily="2" charset="2"/>
              </a:rPr>
              <a:t>ασφάλειες</a:t>
            </a:r>
          </a:p>
          <a:p>
            <a:pPr marL="342900" indent="-342900" algn="just">
              <a:lnSpc>
                <a:spcPct val="150000"/>
              </a:lnSpc>
              <a:buFontTx/>
              <a:buChar char="-"/>
            </a:pPr>
            <a:r>
              <a:rPr lang="el-GR" sz="2200" dirty="0">
                <a:solidFill>
                  <a:schemeClr val="tx1">
                    <a:lumMod val="75000"/>
                    <a:lumOff val="25000"/>
                  </a:schemeClr>
                </a:solidFill>
                <a:sym typeface="Wingdings" panose="05000000000000000000" pitchFamily="2" charset="2"/>
              </a:rPr>
              <a:t>Εξεύρεση οργανισμών υποδοχής (όταν αυτό δεν είναι εφικτό από τον ίδιο τον οργανισμό)</a:t>
            </a:r>
            <a:endParaRPr lang="en-US" sz="2200" dirty="0">
              <a:solidFill>
                <a:schemeClr val="tx1">
                  <a:lumMod val="75000"/>
                  <a:lumOff val="25000"/>
                </a:schemeClr>
              </a:solidFill>
              <a:sym typeface="Wingdings" panose="05000000000000000000" pitchFamily="2" charset="2"/>
            </a:endParaRPr>
          </a:p>
          <a:p>
            <a:pPr algn="just">
              <a:lnSpc>
                <a:spcPct val="150000"/>
              </a:lnSpc>
            </a:pPr>
            <a:endParaRPr lang="el-GR" sz="2200" dirty="0">
              <a:solidFill>
                <a:schemeClr val="tx1">
                  <a:lumMod val="75000"/>
                  <a:lumOff val="25000"/>
                </a:schemeClr>
              </a:solidFill>
              <a:sym typeface="Wingdings" panose="05000000000000000000" pitchFamily="2" charset="2"/>
            </a:endParaRPr>
          </a:p>
          <a:p>
            <a:pPr marL="0" lvl="1" algn="just" defTabSz="1061355">
              <a:lnSpc>
                <a:spcPct val="90000"/>
              </a:lnSpc>
              <a:spcBef>
                <a:spcPct val="0"/>
              </a:spcBef>
              <a:spcAft>
                <a:spcPct val="15000"/>
              </a:spcAft>
            </a:pPr>
            <a:r>
              <a:rPr lang="el-GR" sz="2200" dirty="0">
                <a:solidFill>
                  <a:schemeClr val="tx1">
                    <a:lumMod val="75000"/>
                    <a:lumOff val="25000"/>
                  </a:schemeClr>
                </a:solidFill>
              </a:rPr>
              <a:t>Σε όλες τις περιπτώσεις θα πρέπει να υπάρχουν </a:t>
            </a:r>
            <a:r>
              <a:rPr lang="el-GR" sz="2200" b="1" u="sng" dirty="0">
                <a:solidFill>
                  <a:schemeClr val="tx1">
                    <a:lumMod val="75000"/>
                    <a:lumOff val="25000"/>
                  </a:schemeClr>
                </a:solidFill>
              </a:rPr>
              <a:t>υπογεγραμμένες συμφωνίες </a:t>
            </a:r>
            <a:r>
              <a:rPr lang="el-GR" sz="2200" dirty="0">
                <a:solidFill>
                  <a:schemeClr val="tx1">
                    <a:lumMod val="75000"/>
                    <a:lumOff val="25000"/>
                  </a:schemeClr>
                </a:solidFill>
              </a:rPr>
              <a:t>με τ</a:t>
            </a:r>
            <a:r>
              <a:rPr lang="en-US" sz="2200" dirty="0">
                <a:solidFill>
                  <a:schemeClr val="tx1">
                    <a:lumMod val="75000"/>
                    <a:lumOff val="25000"/>
                  </a:schemeClr>
                </a:solidFill>
              </a:rPr>
              <a:t>o</a:t>
            </a:r>
            <a:r>
              <a:rPr lang="el-GR" sz="2200" dirty="0" err="1">
                <a:solidFill>
                  <a:schemeClr val="tx1">
                    <a:lumMod val="75000"/>
                    <a:lumOff val="25000"/>
                  </a:schemeClr>
                </a:solidFill>
              </a:rPr>
              <a:t>υς</a:t>
            </a:r>
            <a:r>
              <a:rPr lang="el-GR" sz="2200" dirty="0">
                <a:solidFill>
                  <a:schemeClr val="tx1">
                    <a:lumMod val="75000"/>
                    <a:lumOff val="25000"/>
                  </a:schemeClr>
                </a:solidFill>
              </a:rPr>
              <a:t> </a:t>
            </a:r>
            <a:r>
              <a:rPr lang="en-US" sz="2200" dirty="0">
                <a:solidFill>
                  <a:schemeClr val="tx1">
                    <a:lumMod val="75000"/>
                    <a:lumOff val="25000"/>
                  </a:schemeClr>
                </a:solidFill>
              </a:rPr>
              <a:t>supp</a:t>
            </a:r>
            <a:r>
              <a:rPr lang="el-GR" sz="2200" dirty="0">
                <a:solidFill>
                  <a:schemeClr val="tx1">
                    <a:lumMod val="75000"/>
                    <a:lumOff val="25000"/>
                  </a:schemeClr>
                </a:solidFill>
              </a:rPr>
              <a:t>ο</a:t>
            </a:r>
            <a:r>
              <a:rPr lang="en-US" sz="2200" dirty="0" err="1">
                <a:solidFill>
                  <a:schemeClr val="tx1">
                    <a:lumMod val="75000"/>
                    <a:lumOff val="25000"/>
                  </a:schemeClr>
                </a:solidFill>
              </a:rPr>
              <a:t>rting</a:t>
            </a:r>
            <a:r>
              <a:rPr lang="en-US" sz="2200" dirty="0">
                <a:solidFill>
                  <a:schemeClr val="tx1">
                    <a:lumMod val="75000"/>
                    <a:lumOff val="25000"/>
                  </a:schemeClr>
                </a:solidFill>
              </a:rPr>
              <a:t> </a:t>
            </a:r>
            <a:r>
              <a:rPr lang="en-US" sz="2200" dirty="0" err="1">
                <a:solidFill>
                  <a:schemeClr val="tx1">
                    <a:lumMod val="75000"/>
                    <a:lumOff val="25000"/>
                  </a:schemeClr>
                </a:solidFill>
              </a:rPr>
              <a:t>organisations</a:t>
            </a:r>
            <a:r>
              <a:rPr lang="en-US" sz="2200" dirty="0">
                <a:solidFill>
                  <a:schemeClr val="tx1">
                    <a:lumMod val="75000"/>
                    <a:lumOff val="25000"/>
                  </a:schemeClr>
                </a:solidFill>
              </a:rPr>
              <a:t>, </a:t>
            </a:r>
            <a:r>
              <a:rPr lang="el-GR" sz="2200" dirty="0">
                <a:solidFill>
                  <a:schemeClr val="tx1">
                    <a:lumMod val="75000"/>
                    <a:lumOff val="25000"/>
                  </a:schemeClr>
                </a:solidFill>
              </a:rPr>
              <a:t>στις οποίες θα αναγράφονται:</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τα καθήκοντα προς εκτέλεση</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ελέγχου της ποιότητας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συνέπειες σε περίπτωση πλημμελούς εκτέλεσης ή μη εκτέλεσης</a:t>
            </a:r>
          </a:p>
          <a:p>
            <a:pPr marL="342900" lvl="1" indent="-342900" algn="just" defTabSz="1061355">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μηχανισμοί ευελιξίας σε περίπτωση ακύρωσης ή αλλαγής προγραμματισμού για την παροχή υπηρεσιών που έχουν συμφωνηθεί</a:t>
            </a:r>
          </a:p>
          <a:p>
            <a:pPr marL="342900" lvl="1" indent="-342900" algn="just" defTabSz="1061355">
              <a:lnSpc>
                <a:spcPct val="90000"/>
              </a:lnSpc>
              <a:spcBef>
                <a:spcPct val="0"/>
              </a:spcBef>
              <a:spcAft>
                <a:spcPct val="15000"/>
              </a:spcAft>
              <a:buFont typeface="Wingdings" panose="05000000000000000000" pitchFamily="2" charset="2"/>
              <a:buChar char="ü"/>
            </a:pPr>
            <a:r>
              <a:rPr lang="el-GR" sz="2200" dirty="0">
                <a:solidFill>
                  <a:schemeClr val="tx1">
                    <a:lumMod val="75000"/>
                    <a:lumOff val="25000"/>
                  </a:schemeClr>
                </a:solidFill>
              </a:rPr>
              <a:t>Σε περίπτωση που προβλέπεται αμοιβή, αυτή θα πρέπει να αναγράφεται στη συμφωνία</a:t>
            </a:r>
          </a:p>
          <a:p>
            <a:pPr marL="342900" lvl="1" indent="-342900" algn="just" defTabSz="1061355">
              <a:lnSpc>
                <a:spcPct val="90000"/>
              </a:lnSpc>
              <a:spcBef>
                <a:spcPct val="0"/>
              </a:spcBef>
              <a:spcAft>
                <a:spcPct val="15000"/>
              </a:spcAft>
              <a:buFont typeface="Wingdings" panose="05000000000000000000" pitchFamily="2" charset="2"/>
              <a:buChar char="ü"/>
            </a:pPr>
            <a:endParaRPr lang="el-GR" sz="2200" dirty="0">
              <a:solidFill>
                <a:schemeClr val="tx1">
                  <a:lumMod val="75000"/>
                  <a:lumOff val="25000"/>
                </a:schemeClr>
              </a:solidFill>
            </a:endParaRPr>
          </a:p>
          <a:p>
            <a:pPr marL="0" lvl="1" algn="ctr" defTabSz="1061355">
              <a:lnSpc>
                <a:spcPct val="90000"/>
              </a:lnSpc>
              <a:spcBef>
                <a:spcPct val="0"/>
              </a:spcBef>
              <a:spcAft>
                <a:spcPct val="15000"/>
              </a:spcAft>
            </a:pPr>
            <a:r>
              <a:rPr lang="el-GR" sz="2200" b="1" dirty="0">
                <a:solidFill>
                  <a:schemeClr val="tx1">
                    <a:lumMod val="75000"/>
                    <a:lumOff val="25000"/>
                  </a:schemeClr>
                </a:solidFill>
              </a:rPr>
              <a:t>Ο δικαιούχος οργανισμός παραμένει υπεύθυνος για τα </a:t>
            </a:r>
            <a:r>
              <a:rPr lang="el-GR" sz="2200" b="1" dirty="0">
                <a:solidFill>
                  <a:srgbClr val="FF0000"/>
                </a:solidFill>
              </a:rPr>
              <a:t>αποτελέσματα</a:t>
            </a:r>
            <a:r>
              <a:rPr lang="el-GR" sz="2200" b="1" dirty="0">
                <a:solidFill>
                  <a:schemeClr val="tx1">
                    <a:lumMod val="75000"/>
                    <a:lumOff val="25000"/>
                  </a:schemeClr>
                </a:solidFill>
              </a:rPr>
              <a:t> </a:t>
            </a:r>
          </a:p>
          <a:p>
            <a:pPr marL="0" lvl="1" algn="ctr" defTabSz="1061355">
              <a:lnSpc>
                <a:spcPct val="90000"/>
              </a:lnSpc>
              <a:spcBef>
                <a:spcPct val="0"/>
              </a:spcBef>
              <a:spcAft>
                <a:spcPct val="15000"/>
              </a:spcAft>
            </a:pPr>
            <a:r>
              <a:rPr lang="el-GR" sz="2200" b="1" dirty="0">
                <a:solidFill>
                  <a:schemeClr val="tx1">
                    <a:lumMod val="75000"/>
                    <a:lumOff val="25000"/>
                  </a:schemeClr>
                </a:solidFill>
              </a:rPr>
              <a:t>και την </a:t>
            </a:r>
            <a:r>
              <a:rPr lang="el-GR" sz="2200" b="1" dirty="0">
                <a:solidFill>
                  <a:srgbClr val="FF0000"/>
                </a:solidFill>
              </a:rPr>
              <a:t>ποιότητα</a:t>
            </a:r>
            <a:r>
              <a:rPr lang="el-GR" sz="2200" b="1" dirty="0">
                <a:solidFill>
                  <a:schemeClr val="tx1">
                    <a:lumMod val="75000"/>
                    <a:lumOff val="25000"/>
                  </a:schemeClr>
                </a:solidFill>
              </a:rPr>
              <a:t> των υλοποιούμενων δραστηριοτήτων.</a:t>
            </a:r>
            <a:endParaRPr lang="en-US" sz="2200" b="1" dirty="0">
              <a:solidFill>
                <a:schemeClr val="tx1">
                  <a:lumMod val="75000"/>
                  <a:lumOff val="25000"/>
                </a:schemeClr>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F12CC257-89CD-7638-EC68-EB9B9907EA0C}"/>
              </a:ext>
            </a:extLst>
          </p:cNvPr>
          <p:cNvSpPr txBox="1"/>
          <p:nvPr/>
        </p:nvSpPr>
        <p:spPr>
          <a:xfrm>
            <a:off x="444394" y="-6785"/>
            <a:ext cx="9239902"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ΥΠΟΣΤΗΡΙΚΤΙΚΟΙ ΟΡΓΑΝΙΣΜΟΙ </a:t>
            </a:r>
            <a:r>
              <a:rPr lang="en-US" dirty="0"/>
              <a:t>–SUPPORTING ORGANISATIONS </a:t>
            </a:r>
            <a:r>
              <a:rPr lang="el-GR" dirty="0"/>
              <a:t>(</a:t>
            </a:r>
            <a:r>
              <a:rPr lang="en-US" dirty="0"/>
              <a:t>2</a:t>
            </a:r>
            <a:r>
              <a:rPr lang="el-GR" dirty="0"/>
              <a:t>)</a:t>
            </a:r>
            <a:endParaRPr lang="en-GB" dirty="0"/>
          </a:p>
        </p:txBody>
      </p:sp>
    </p:spTree>
    <p:extLst>
      <p:ext uri="{BB962C8B-B14F-4D97-AF65-F5344CB8AC3E}">
        <p14:creationId xmlns:p14="http://schemas.microsoft.com/office/powerpoint/2010/main" val="926443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2754" y="3074353"/>
            <a:ext cx="4825637" cy="713272"/>
          </a:xfrm>
          <a:prstGeom prst="rect">
            <a:avLst/>
          </a:prstGeom>
          <a:noFill/>
        </p:spPr>
        <p:txBody>
          <a:bodyPr wrap="square" rtlCol="0">
            <a:spAutoFit/>
          </a:bodyPr>
          <a:lstStyle/>
          <a:p>
            <a:pPr>
              <a:lnSpc>
                <a:spcPct val="150000"/>
              </a:lnSpc>
            </a:pPr>
            <a:r>
              <a:rPr lang="en-US" sz="3000" b="1" dirty="0">
                <a:solidFill>
                  <a:schemeClr val="bg1"/>
                </a:solidFill>
              </a:rPr>
              <a:t>8. </a:t>
            </a:r>
            <a:r>
              <a:rPr lang="el-GR" sz="3000" b="1" dirty="0">
                <a:solidFill>
                  <a:schemeClr val="bg1"/>
                </a:solidFill>
              </a:rPr>
              <a:t>ΚΛΕΙΣΙΜΟ ΣΧΕΔΙΟΥ</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3101359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2" name="TextBox 1"/>
          <p:cNvSpPr txBox="1"/>
          <p:nvPr/>
        </p:nvSpPr>
        <p:spPr>
          <a:xfrm>
            <a:off x="615177" y="-7399"/>
            <a:ext cx="3277307"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ΚΛΕΙΣΙΜΟ ΣΧΕΔΙΟΥ (1)</a:t>
            </a:r>
            <a:endParaRPr lang="en-GB" dirty="0"/>
          </a:p>
        </p:txBody>
      </p:sp>
      <p:sp>
        <p:nvSpPr>
          <p:cNvPr id="7" name="TextBox 6"/>
          <p:cNvSpPr txBox="1"/>
          <p:nvPr/>
        </p:nvSpPr>
        <p:spPr>
          <a:xfrm>
            <a:off x="616991" y="2224750"/>
            <a:ext cx="11030348" cy="4455066"/>
          </a:xfrm>
          <a:prstGeom prst="rect">
            <a:avLst/>
          </a:prstGeom>
          <a:noFill/>
        </p:spPr>
        <p:txBody>
          <a:bodyPr wrap="square" rtlCol="0">
            <a:spAutoFit/>
          </a:bodyPr>
          <a:lstStyle/>
          <a:p>
            <a:pPr algn="just">
              <a:lnSpc>
                <a:spcPct val="150000"/>
              </a:lnSpc>
            </a:pPr>
            <a:r>
              <a:rPr lang="el-GR" sz="2100" b="1" dirty="0">
                <a:solidFill>
                  <a:srgbClr val="E96B15"/>
                </a:solidFill>
              </a:rPr>
              <a:t>ΤΕΛΙΚΗ ΕΚΘΕΣΗ:</a:t>
            </a: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Εντός 60 ημερών από τη λήξη του Σχεδίου. </a:t>
            </a:r>
          </a:p>
          <a:p>
            <a:pPr algn="just">
              <a:buClr>
                <a:schemeClr val="tx1"/>
              </a:buCl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ΔΕΝ μπορεί να αξιολογηθεί πριν την λήξη του σχεδίου, ακόμη και αν έχει υποβληθεί νωρίτερα. Εάν έχετε ολοκληρώσει νωρίτερα τις κινητικότητες σας, </a:t>
            </a:r>
            <a:r>
              <a:rPr lang="el-GR" sz="2100" dirty="0">
                <a:solidFill>
                  <a:srgbClr val="E96B15"/>
                </a:solidFill>
              </a:rPr>
              <a:t>εκμεταλλευτείτε την περίοδο μέχρι τη λήξη για να διαδώσετε τα αποτελέσματα του σχεδίου σας</a:t>
            </a:r>
            <a:r>
              <a:rPr lang="el-GR" sz="2100" dirty="0">
                <a:solidFill>
                  <a:schemeClr val="tx1">
                    <a:lumMod val="75000"/>
                    <a:lumOff val="25000"/>
                  </a:schemeClr>
                </a:solidFill>
              </a:rPr>
              <a:t>. </a:t>
            </a:r>
          </a:p>
          <a:p>
            <a:pPr algn="just">
              <a:buClr>
                <a:schemeClr val="tx1"/>
              </a:buCl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chemeClr val="tx1">
                    <a:lumMod val="75000"/>
                    <a:lumOff val="25000"/>
                  </a:schemeClr>
                </a:solidFill>
              </a:rPr>
              <a:t>Υποβάλλεται ηλεκτρονικά μέσω του </a:t>
            </a:r>
            <a:r>
              <a:rPr lang="en-US" sz="2100" dirty="0">
                <a:solidFill>
                  <a:schemeClr val="tx1">
                    <a:lumMod val="75000"/>
                    <a:lumOff val="25000"/>
                  </a:schemeClr>
                </a:solidFill>
              </a:rPr>
              <a:t>Beneficiary Module</a:t>
            </a:r>
            <a:r>
              <a:rPr lang="el-GR" sz="2100" dirty="0">
                <a:solidFill>
                  <a:schemeClr val="tx1">
                    <a:lumMod val="75000"/>
                    <a:lumOff val="25000"/>
                  </a:schemeClr>
                </a:solidFill>
              </a:rPr>
              <a:t>, αφού υποβλήθηκαν αρχικά τα </a:t>
            </a:r>
            <a:r>
              <a:rPr lang="en-US" sz="2100" dirty="0">
                <a:solidFill>
                  <a:srgbClr val="E96B15"/>
                </a:solidFill>
              </a:rPr>
              <a:t>participant surveys</a:t>
            </a:r>
            <a:r>
              <a:rPr lang="el-GR" sz="2100" dirty="0">
                <a:solidFill>
                  <a:schemeClr val="tx1">
                    <a:lumMod val="75000"/>
                    <a:lumOff val="25000"/>
                  </a:schemeClr>
                </a:solidFill>
              </a:rPr>
              <a:t>. Πρέπει να συνοδεύεται από τα </a:t>
            </a:r>
            <a:r>
              <a:rPr lang="el-GR" sz="2100" dirty="0">
                <a:solidFill>
                  <a:srgbClr val="E96B15"/>
                </a:solidFill>
              </a:rPr>
              <a:t>απαραίτητα έγγραφα, </a:t>
            </a:r>
            <a:r>
              <a:rPr lang="el-GR" sz="2100" dirty="0">
                <a:solidFill>
                  <a:schemeClr val="tx1">
                    <a:lumMod val="75000"/>
                    <a:lumOff val="25000"/>
                  </a:schemeClr>
                </a:solidFill>
              </a:rPr>
              <a:t>ανάλογα με τον τύπο δραστηριότητας και </a:t>
            </a:r>
            <a:r>
              <a:rPr lang="el-GR" sz="2100" dirty="0">
                <a:solidFill>
                  <a:srgbClr val="E96B15"/>
                </a:solidFill>
              </a:rPr>
              <a:t>αποδείξεις </a:t>
            </a:r>
            <a:r>
              <a:rPr lang="el-GR" sz="2100" dirty="0">
                <a:solidFill>
                  <a:schemeClr val="tx1">
                    <a:lumMod val="75000"/>
                    <a:lumOff val="25000"/>
                  </a:schemeClr>
                </a:solidFill>
              </a:rPr>
              <a:t>για δαπάνες που θα καλυφθούν βάσει πραγματικών εξόδων. </a:t>
            </a:r>
          </a:p>
          <a:p>
            <a:pPr marL="285750" indent="-285750" algn="just">
              <a:buClr>
                <a:schemeClr val="tx1"/>
              </a:buClr>
              <a:buFont typeface="Wingdings" panose="05000000000000000000" pitchFamily="2" charset="2"/>
              <a:buChar char="§"/>
            </a:pPr>
            <a:endParaRPr lang="el-GR" sz="2100" dirty="0">
              <a:solidFill>
                <a:schemeClr val="tx1">
                  <a:lumMod val="75000"/>
                  <a:lumOff val="25000"/>
                </a:schemeClr>
              </a:solidFill>
            </a:endParaRPr>
          </a:p>
          <a:p>
            <a:pPr marL="285750" indent="-285750" algn="just">
              <a:buClr>
                <a:schemeClr val="tx1"/>
              </a:buClr>
              <a:buFont typeface="Wingdings" panose="05000000000000000000" pitchFamily="2" charset="2"/>
              <a:buChar char="§"/>
            </a:pPr>
            <a:r>
              <a:rPr lang="el-GR" sz="2100" dirty="0">
                <a:solidFill>
                  <a:srgbClr val="E96B15"/>
                </a:solidFill>
              </a:rPr>
              <a:t>Βαθμολογείται</a:t>
            </a:r>
            <a:r>
              <a:rPr lang="el-GR" sz="2100" dirty="0">
                <a:solidFill>
                  <a:schemeClr val="tx1">
                    <a:lumMod val="75000"/>
                    <a:lumOff val="25000"/>
                  </a:schemeClr>
                </a:solidFill>
              </a:rPr>
              <a:t>. Εάν λάβει βαθμολογία κάτω από 60/100, είναι πιθανόν να εφαρμοστεί αναλογικά αποκοπή στα επιλέξιμα οργανωτικά έξοδα. </a:t>
            </a:r>
          </a:p>
        </p:txBody>
      </p:sp>
      <p:sp>
        <p:nvSpPr>
          <p:cNvPr id="18" name="Rectangle 17"/>
          <p:cNvSpPr/>
          <p:nvPr/>
        </p:nvSpPr>
        <p:spPr>
          <a:xfrm>
            <a:off x="6374330" y="582612"/>
            <a:ext cx="2529915" cy="3658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3" name="Rectangle 32"/>
          <p:cNvSpPr/>
          <p:nvPr/>
        </p:nvSpPr>
        <p:spPr>
          <a:xfrm>
            <a:off x="5597721" y="1228840"/>
            <a:ext cx="1054199" cy="707886"/>
          </a:xfrm>
          <a:prstGeom prst="rect">
            <a:avLst/>
          </a:prstGeom>
        </p:spPr>
        <p:txBody>
          <a:bodyPr wrap="none">
            <a:spAutoFit/>
          </a:bodyPr>
          <a:lstStyle/>
          <a:p>
            <a:pPr algn="ctr"/>
            <a:r>
              <a:rPr lang="el-GR" sz="2000" dirty="0"/>
              <a:t>ΛΗΞΗ </a:t>
            </a:r>
          </a:p>
          <a:p>
            <a:pPr algn="ctr"/>
            <a:r>
              <a:rPr lang="el-GR" sz="2000" dirty="0"/>
              <a:t>ΣΧΕΔΙΟΥ</a:t>
            </a:r>
            <a:endParaRPr lang="en-GB" sz="2000" dirty="0"/>
          </a:p>
        </p:txBody>
      </p:sp>
      <p:sp>
        <p:nvSpPr>
          <p:cNvPr id="35" name="Isosceles Triangle 34"/>
          <p:cNvSpPr/>
          <p:nvPr/>
        </p:nvSpPr>
        <p:spPr>
          <a:xfrm rot="2708150">
            <a:off x="5948651" y="769365"/>
            <a:ext cx="367029" cy="367029"/>
          </a:xfrm>
          <a:prstGeom prst="triangle">
            <a:avLst>
              <a:gd name="adj" fmla="val 100000"/>
            </a:avLst>
          </a:prstGeom>
          <a:solidFill>
            <a:srgbClr val="1EA7AE"/>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6" name="Isosceles Triangle 35"/>
          <p:cNvSpPr/>
          <p:nvPr/>
        </p:nvSpPr>
        <p:spPr>
          <a:xfrm rot="2708150">
            <a:off x="8470185" y="753939"/>
            <a:ext cx="367029" cy="367029"/>
          </a:xfrm>
          <a:prstGeom prst="triangle">
            <a:avLst>
              <a:gd name="adj" fmla="val 100000"/>
            </a:avLst>
          </a:prstGeom>
          <a:solidFill>
            <a:srgbClr val="F4B183"/>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37" name="Rectangle 36"/>
          <p:cNvSpPr/>
          <p:nvPr/>
        </p:nvSpPr>
        <p:spPr>
          <a:xfrm>
            <a:off x="10085552" y="1227896"/>
            <a:ext cx="2091663" cy="1477328"/>
          </a:xfrm>
          <a:prstGeom prst="rect">
            <a:avLst/>
          </a:prstGeom>
        </p:spPr>
        <p:txBody>
          <a:bodyPr wrap="none">
            <a:spAutoFit/>
          </a:bodyPr>
          <a:lstStyle/>
          <a:p>
            <a:pPr algn="ctr"/>
            <a:r>
              <a:rPr lang="el-GR" dirty="0"/>
              <a:t>ΤΕΛΙΚΗ </a:t>
            </a:r>
          </a:p>
          <a:p>
            <a:pPr algn="ctr"/>
            <a:r>
              <a:rPr lang="el-GR" dirty="0"/>
              <a:t>ΠΛΗΡΩΜΗ</a:t>
            </a:r>
          </a:p>
          <a:p>
            <a:pPr algn="ctr"/>
            <a:r>
              <a:rPr lang="el-GR" b="1" dirty="0">
                <a:solidFill>
                  <a:srgbClr val="93436B"/>
                </a:solidFill>
              </a:rPr>
              <a:t>60 μέρες μετά </a:t>
            </a:r>
          </a:p>
          <a:p>
            <a:pPr algn="ctr"/>
            <a:r>
              <a:rPr lang="el-GR" b="1" dirty="0">
                <a:solidFill>
                  <a:srgbClr val="93436B"/>
                </a:solidFill>
              </a:rPr>
              <a:t>την υποβολή </a:t>
            </a:r>
          </a:p>
          <a:p>
            <a:pPr algn="ctr"/>
            <a:r>
              <a:rPr lang="el-GR" b="1" dirty="0">
                <a:solidFill>
                  <a:srgbClr val="93436B"/>
                </a:solidFill>
              </a:rPr>
              <a:t>της τελικής έκθεσης</a:t>
            </a:r>
            <a:endParaRPr lang="en-GB" b="1" dirty="0">
              <a:solidFill>
                <a:srgbClr val="93436B"/>
              </a:solidFill>
            </a:endParaRPr>
          </a:p>
        </p:txBody>
      </p:sp>
      <p:sp>
        <p:nvSpPr>
          <p:cNvPr id="39" name="Rectangle 38"/>
          <p:cNvSpPr/>
          <p:nvPr/>
        </p:nvSpPr>
        <p:spPr>
          <a:xfrm>
            <a:off x="661756" y="579664"/>
            <a:ext cx="5728983" cy="381632"/>
          </a:xfrm>
          <a:prstGeom prst="rect">
            <a:avLst/>
          </a:prstGeom>
          <a:gradFill flip="none" rotWithShape="1">
            <a:gsLst>
              <a:gs pos="0">
                <a:schemeClr val="accent1">
                  <a:lumMod val="5000"/>
                  <a:lumOff val="95000"/>
                </a:schemeClr>
              </a:gs>
              <a:gs pos="74000">
                <a:srgbClr val="1EA7AE"/>
              </a:gs>
              <a:gs pos="83000">
                <a:srgbClr val="1EA7AE"/>
              </a:gs>
              <a:gs pos="90905">
                <a:srgbClr val="1EA7AE"/>
              </a:gs>
              <a:gs pos="100000">
                <a:srgbClr val="1EA7A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2" name="TextBox 41"/>
          <p:cNvSpPr txBox="1"/>
          <p:nvPr/>
        </p:nvSpPr>
        <p:spPr>
          <a:xfrm>
            <a:off x="668833" y="1022208"/>
            <a:ext cx="301686" cy="369332"/>
          </a:xfrm>
          <a:prstGeom prst="rect">
            <a:avLst/>
          </a:prstGeom>
          <a:noFill/>
        </p:spPr>
        <p:txBody>
          <a:bodyPr wrap="none" rtlCol="0">
            <a:spAutoFit/>
          </a:bodyPr>
          <a:lstStyle/>
          <a:p>
            <a:r>
              <a:rPr lang="el-GR" dirty="0">
                <a:solidFill>
                  <a:schemeClr val="bg1"/>
                </a:solidFill>
              </a:rPr>
              <a:t>1</a:t>
            </a:r>
            <a:endParaRPr lang="en-GB" dirty="0">
              <a:solidFill>
                <a:schemeClr val="bg1"/>
              </a:solidFill>
            </a:endParaRPr>
          </a:p>
        </p:txBody>
      </p:sp>
      <p:sp>
        <p:nvSpPr>
          <p:cNvPr id="46" name="TextBox 45"/>
          <p:cNvSpPr txBox="1"/>
          <p:nvPr/>
        </p:nvSpPr>
        <p:spPr>
          <a:xfrm>
            <a:off x="2353008" y="1043230"/>
            <a:ext cx="301686" cy="369332"/>
          </a:xfrm>
          <a:prstGeom prst="rect">
            <a:avLst/>
          </a:prstGeom>
          <a:noFill/>
        </p:spPr>
        <p:txBody>
          <a:bodyPr wrap="none" rtlCol="0">
            <a:spAutoFit/>
          </a:bodyPr>
          <a:lstStyle/>
          <a:p>
            <a:r>
              <a:rPr lang="el-GR" dirty="0">
                <a:solidFill>
                  <a:schemeClr val="bg1"/>
                </a:solidFill>
              </a:rPr>
              <a:t>3</a:t>
            </a:r>
            <a:endParaRPr lang="en-GB" dirty="0">
              <a:solidFill>
                <a:schemeClr val="bg1"/>
              </a:solidFill>
            </a:endParaRPr>
          </a:p>
        </p:txBody>
      </p:sp>
      <p:sp>
        <p:nvSpPr>
          <p:cNvPr id="62" name="TextBox 61"/>
          <p:cNvSpPr txBox="1"/>
          <p:nvPr/>
        </p:nvSpPr>
        <p:spPr>
          <a:xfrm>
            <a:off x="8444347" y="59196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
        <p:nvSpPr>
          <p:cNvPr id="63" name="Rectangle 62"/>
          <p:cNvSpPr/>
          <p:nvPr/>
        </p:nvSpPr>
        <p:spPr>
          <a:xfrm>
            <a:off x="7630132" y="1219176"/>
            <a:ext cx="2121157" cy="1477328"/>
          </a:xfrm>
          <a:prstGeom prst="rect">
            <a:avLst/>
          </a:prstGeom>
        </p:spPr>
        <p:txBody>
          <a:bodyPr wrap="none">
            <a:spAutoFit/>
          </a:bodyPr>
          <a:lstStyle/>
          <a:p>
            <a:pPr algn="ctr"/>
            <a:r>
              <a:rPr lang="el-GR" dirty="0"/>
              <a:t>ΚΑΤΑΘΕΣΗ </a:t>
            </a:r>
          </a:p>
          <a:p>
            <a:pPr algn="ctr"/>
            <a:r>
              <a:rPr lang="el-GR" dirty="0"/>
              <a:t>ΤΕΛΙΚΗΣ</a:t>
            </a:r>
          </a:p>
          <a:p>
            <a:pPr algn="ctr"/>
            <a:r>
              <a:rPr lang="el-GR" dirty="0"/>
              <a:t>ΕΚΘΕΣΗΣ</a:t>
            </a:r>
          </a:p>
          <a:p>
            <a:pPr algn="ctr"/>
            <a:r>
              <a:rPr lang="el-GR" b="1" dirty="0">
                <a:solidFill>
                  <a:srgbClr val="E96B15"/>
                </a:solidFill>
              </a:rPr>
              <a:t>60 μέρες μετά </a:t>
            </a:r>
          </a:p>
          <a:p>
            <a:pPr algn="ctr"/>
            <a:r>
              <a:rPr lang="el-GR" b="1" dirty="0">
                <a:solidFill>
                  <a:srgbClr val="E96B15"/>
                </a:solidFill>
              </a:rPr>
              <a:t>τη λήξη του σχεδίου</a:t>
            </a:r>
            <a:endParaRPr lang="en-GB" b="1" dirty="0">
              <a:solidFill>
                <a:srgbClr val="E96B15"/>
              </a:solidFill>
            </a:endParaRPr>
          </a:p>
        </p:txBody>
      </p:sp>
      <p:sp>
        <p:nvSpPr>
          <p:cNvPr id="64" name="Rectangle 63"/>
          <p:cNvSpPr/>
          <p:nvPr/>
        </p:nvSpPr>
        <p:spPr>
          <a:xfrm>
            <a:off x="8903894" y="582574"/>
            <a:ext cx="2529915" cy="365804"/>
          </a:xfrm>
          <a:prstGeom prst="rect">
            <a:avLst/>
          </a:prstGeom>
          <a:solidFill>
            <a:srgbClr val="BA6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65" name="Isosceles Triangle 64"/>
          <p:cNvSpPr/>
          <p:nvPr/>
        </p:nvSpPr>
        <p:spPr>
          <a:xfrm rot="2708150">
            <a:off x="10992673" y="760020"/>
            <a:ext cx="367029" cy="367029"/>
          </a:xfrm>
          <a:prstGeom prst="triangle">
            <a:avLst>
              <a:gd name="adj" fmla="val 100000"/>
            </a:avLst>
          </a:prstGeom>
          <a:solidFill>
            <a:srgbClr val="BA6690"/>
          </a:solidFill>
          <a:ln>
            <a:noFill/>
          </a:ln>
        </p:spPr>
        <p:style>
          <a:lnRef idx="2">
            <a:schemeClr val="accent5">
              <a:hueOff val="-6434176"/>
              <a:satOff val="-8949"/>
              <a:lumOff val="-3432"/>
              <a:alphaOff val="0"/>
            </a:schemeClr>
          </a:lnRef>
          <a:fillRef idx="1">
            <a:schemeClr val="accent5">
              <a:hueOff val="-6434176"/>
              <a:satOff val="-8949"/>
              <a:lumOff val="-3432"/>
              <a:alphaOff val="0"/>
            </a:schemeClr>
          </a:fillRef>
          <a:effectRef idx="0">
            <a:schemeClr val="accent5">
              <a:hueOff val="-6434176"/>
              <a:satOff val="-8949"/>
              <a:lumOff val="-3432"/>
              <a:alphaOff val="0"/>
            </a:schemeClr>
          </a:effectRef>
          <a:fontRef idx="minor">
            <a:schemeClr val="lt1"/>
          </a:fontRef>
        </p:style>
        <p:txBody>
          <a:bodyPr/>
          <a:lstStyle/>
          <a:p>
            <a:endParaRPr lang="en-GB"/>
          </a:p>
        </p:txBody>
      </p:sp>
      <p:sp>
        <p:nvSpPr>
          <p:cNvPr id="66" name="TextBox 65"/>
          <p:cNvSpPr txBox="1"/>
          <p:nvPr/>
        </p:nvSpPr>
        <p:spPr>
          <a:xfrm>
            <a:off x="10968740" y="582574"/>
            <a:ext cx="418704" cy="369332"/>
          </a:xfrm>
          <a:prstGeom prst="rect">
            <a:avLst/>
          </a:prstGeom>
          <a:noFill/>
        </p:spPr>
        <p:txBody>
          <a:bodyPr wrap="none" rtlCol="0">
            <a:spAutoFit/>
          </a:bodyPr>
          <a:lstStyle/>
          <a:p>
            <a:r>
              <a:rPr lang="el-GR" dirty="0">
                <a:solidFill>
                  <a:schemeClr val="bg1"/>
                </a:solidFill>
              </a:rPr>
              <a:t>60</a:t>
            </a:r>
            <a:endParaRPr lang="en-GB" dirty="0">
              <a:solidFill>
                <a:schemeClr val="bg1"/>
              </a:solidFill>
            </a:endParaRPr>
          </a:p>
        </p:txBody>
      </p:sp>
    </p:spTree>
    <p:extLst>
      <p:ext uri="{BB962C8B-B14F-4D97-AF65-F5344CB8AC3E}">
        <p14:creationId xmlns:p14="http://schemas.microsoft.com/office/powerpoint/2010/main" val="2432211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5391"/>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p:cNvGrpSpPr/>
          <p:nvPr/>
        </p:nvGrpSpPr>
        <p:grpSpPr>
          <a:xfrm rot="10800000">
            <a:off x="4632960" y="-35390"/>
            <a:ext cx="7559040" cy="483216"/>
            <a:chOff x="0" y="0"/>
            <a:chExt cx="6023006" cy="1453896"/>
          </a:xfrm>
        </p:grpSpPr>
        <p:sp>
          <p:nvSpPr>
            <p:cNvPr id="30" name="Rectangle 29"/>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30"/>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2" name="TextBox 1"/>
          <p:cNvSpPr txBox="1"/>
          <p:nvPr/>
        </p:nvSpPr>
        <p:spPr>
          <a:xfrm>
            <a:off x="519714" y="-13839"/>
            <a:ext cx="3277307"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ΚΛΕΙΣΙΜΟ ΣΧΕΔΙΟΥ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31473" y="447826"/>
            <a:ext cx="11364583" cy="67018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100" b="1" i="0" u="none" strike="noStrike" kern="1200" cap="none" spc="0" normalizeH="0" baseline="0" noProof="0" dirty="0">
                <a:ln>
                  <a:noFill/>
                </a:ln>
                <a:solidFill>
                  <a:srgbClr val="BA6690"/>
                </a:solidFill>
                <a:effectLst/>
                <a:uLnTx/>
                <a:uFillTx/>
                <a:latin typeface="Calibri" panose="020F0502020204030204"/>
                <a:ea typeface="+mn-ea"/>
                <a:cs typeface="+mn-cs"/>
              </a:rPr>
              <a:t>ΤΕΛΙΚΗ ΠΛΗΡΩΜΗ:</a:t>
            </a:r>
          </a:p>
          <a:p>
            <a:pPr marL="285750" marR="0" lvl="0" indent="-285750" algn="just" defTabSz="914400" rtl="0" eaLnBrk="1" fontAlgn="auto" latinLnBrk="0" hangingPunct="1">
              <a:lnSpc>
                <a:spcPct val="100000"/>
              </a:lnSpc>
              <a:spcBef>
                <a:spcPts val="0"/>
              </a:spcBef>
              <a:spcAft>
                <a:spcPts val="0"/>
              </a:spcAft>
              <a:buClr>
                <a:prstClr val="black"/>
              </a:buClr>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Εντός 60 ημερών από την παραλαβή της τελικής έκθεσης ή και αργότερα στη περίπτωση που η τελική έκθεση παρουσιάζει ελλείψεις.</a:t>
            </a:r>
          </a:p>
          <a:p>
            <a:pPr marL="0" marR="0" lvl="0" indent="0" algn="just" defTabSz="914400" rtl="0" eaLnBrk="1" fontAlgn="auto" latinLnBrk="0" hangingPunct="1">
              <a:lnSpc>
                <a:spcPct val="100000"/>
              </a:lnSpc>
              <a:spcBef>
                <a:spcPts val="0"/>
              </a:spcBef>
              <a:spcAft>
                <a:spcPts val="0"/>
              </a:spcAft>
              <a:buClr>
                <a:prstClr val="black"/>
              </a:buClr>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Το τελικό ποσό επιχορήγησης καθορίζεται βάσει των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επιλέξιμων κινητικοτήτων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πραγματοποιήθηκαν</a:t>
            </a:r>
            <a:r>
              <a:rPr lang="el-GR" sz="2000" dirty="0">
                <a:solidFill>
                  <a:prstClr val="black">
                    <a:lumMod val="75000"/>
                    <a:lumOff val="25000"/>
                  </a:prstClr>
                </a:solidFill>
                <a:latin typeface="Calibri" panose="020F0502020204030204"/>
              </a:rPr>
              <a:t>.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To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τελικό ποσό επιχορήγησης δεν μπορεί να ξεπερνά το ποσό που αναγράφεται στη Συμφωνία Επιχορήγησης.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Ενδεχόμενη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μείωση της τελικής πληρωμής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λόγω:</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επιλέξιμων κινητικοτήτων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πλημμελούς ή μερικής ή καθυστερημένης εφαρμογής του Σχεδίου</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μη υποβολής των απαραίτητων εγγράφων / στοιχείων</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χαμηλής βαθμολογίας τελικής έκθεσης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Ενδεχόμενο </a:t>
            </a:r>
            <a:r>
              <a:rPr kumimoji="0" lang="el-GR" sz="2000" b="0" i="0" u="none" strike="noStrike" kern="1200" cap="none" spc="0" normalizeH="0" baseline="0" noProof="0" dirty="0">
                <a:ln>
                  <a:noFill/>
                </a:ln>
                <a:solidFill>
                  <a:srgbClr val="93436B"/>
                </a:solidFill>
                <a:effectLst/>
                <a:uLnTx/>
                <a:uFillTx/>
                <a:latin typeface="Calibri" panose="020F0502020204030204"/>
                <a:ea typeface="+mn-ea"/>
                <a:cs typeface="+mn-cs"/>
              </a:rPr>
              <a:t>επιστροφής ποσού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που έχει δοθεί ως προκαταβολή:</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που οι επιλέξιμες δραστηριότητες καλύπτουν ποσό μικρότερο του 80% του συνολικού ποσού</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Οι καταθέσεις γίνονται πάντα στον λογαριασμό του οργανισμού, που είναι παράρτημα της ΣΕ</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Σε περίπτωση αλλαγής να ενημερώνεται η ΕΥ και να </a:t>
            </a:r>
            <a:r>
              <a:rPr kumimoji="0" lang="el-GR" sz="2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επικαιροποιείται</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το </a:t>
            </a:r>
            <a:r>
              <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ORS</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
            </a:r>
            <a:endParaRPr kumimoji="0" lang="en-GB"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6" name="TextBox 65"/>
          <p:cNvSpPr txBox="1"/>
          <p:nvPr/>
        </p:nvSpPr>
        <p:spPr>
          <a:xfrm>
            <a:off x="10968740" y="58257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Calibri" panose="020F0502020204030204"/>
                <a:ea typeface="+mn-ea"/>
                <a:cs typeface="+mn-cs"/>
              </a:rPr>
              <a:t>0</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293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2587725"/>
            <a:ext cx="4825637" cy="1405769"/>
          </a:xfrm>
          <a:prstGeom prst="rect">
            <a:avLst/>
          </a:prstGeom>
          <a:noFill/>
        </p:spPr>
        <p:txBody>
          <a:bodyPr wrap="square" rtlCol="0">
            <a:spAutoFit/>
          </a:bodyPr>
          <a:lstStyle/>
          <a:p>
            <a:pPr>
              <a:lnSpc>
                <a:spcPct val="150000"/>
              </a:lnSpc>
            </a:pPr>
            <a:r>
              <a:rPr lang="el-GR" sz="3000" b="1" dirty="0">
                <a:solidFill>
                  <a:schemeClr val="bg1"/>
                </a:solidFill>
              </a:rPr>
              <a:t>9. ΑΛΛΑΓΕΣ - ΤΡΟΠΟΠΟΙΗΣΕΙΣ</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24158910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4394" y="-6785"/>
            <a:ext cx="3072829"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ΑΛΛΑΓΕΣ ΣΤΑ ΣΧΕΔΙΑ</a:t>
            </a:r>
            <a:endParaRPr lang="en-GB" dirty="0"/>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3" name="Group 2"/>
          <p:cNvGrpSpPr/>
          <p:nvPr/>
        </p:nvGrpSpPr>
        <p:grpSpPr>
          <a:xfrm>
            <a:off x="406070" y="699727"/>
            <a:ext cx="5325155" cy="900379"/>
            <a:chOff x="372213" y="801005"/>
            <a:chExt cx="5325155" cy="900379"/>
          </a:xfrm>
        </p:grpSpPr>
        <p:sp>
          <p:nvSpPr>
            <p:cNvPr id="9" name="Rounded Rectangle 8"/>
            <p:cNvSpPr/>
            <p:nvPr/>
          </p:nvSpPr>
          <p:spPr>
            <a:xfrm>
              <a:off x="439669" y="841008"/>
              <a:ext cx="5257699" cy="860376"/>
            </a:xfrm>
            <a:prstGeom prst="roundRect">
              <a:avLst/>
            </a:prstGeom>
            <a:noFill/>
            <a:ln w="34925">
              <a:solidFill>
                <a:srgbClr val="9D72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72213" y="801005"/>
              <a:ext cx="5325155" cy="880369"/>
            </a:xfrm>
            <a:prstGeom prst="rect">
              <a:avLst/>
            </a:prstGeom>
            <a:noFill/>
          </p:spPr>
          <p:txBody>
            <a:bodyPr wrap="square" rtlCol="0">
              <a:spAutoFit/>
            </a:bodyPr>
            <a:lstStyle/>
            <a:p>
              <a:pPr lvl="0" algn="ctr">
                <a:lnSpc>
                  <a:spcPct val="150000"/>
                </a:lnSpc>
                <a:defRPr/>
              </a:pPr>
              <a:r>
                <a:rPr lang="el-GR" b="1" dirty="0">
                  <a:solidFill>
                    <a:srgbClr val="9D72B5"/>
                  </a:solidFill>
                  <a:latin typeface="Calibri" panose="020F0502020204030204" pitchFamily="34" charset="0"/>
                  <a:ea typeface="Calibri" panose="020F0502020204030204" pitchFamily="34" charset="0"/>
                  <a:cs typeface="Calibri" panose="020F0502020204030204" pitchFamily="34" charset="0"/>
                </a:rPr>
                <a:t>ΔΕΝ ΑΠΑΙΤΕΙΤΑΙ ΤΡΟΠΟΠΟΙΗΣΗ ΤΗΣ ΣΥΜΦΩΝΙΑΣ ΑΛΛΑ </a:t>
              </a:r>
              <a:r>
                <a:rPr lang="el-GR" b="1" u="sng" dirty="0">
                  <a:solidFill>
                    <a:srgbClr val="9D72B5"/>
                  </a:solidFill>
                  <a:latin typeface="Calibri" panose="020F0502020204030204" pitchFamily="34" charset="0"/>
                  <a:ea typeface="Calibri" panose="020F0502020204030204" pitchFamily="34" charset="0"/>
                  <a:cs typeface="Calibri" panose="020F0502020204030204" pitchFamily="34" charset="0"/>
                </a:rPr>
                <a:t>ΓΡΑΠΤΗ ΕΝΗΜΕΡΩΣΗ ΤΗΣ ΕΘΝΙΚΗΣ ΥΠΗΡΕΣΙΑΣ</a:t>
              </a:r>
            </a:p>
          </p:txBody>
        </p:sp>
      </p:grpSp>
      <p:sp>
        <p:nvSpPr>
          <p:cNvPr id="11" name="Rectangle 10"/>
          <p:cNvSpPr/>
          <p:nvPr/>
        </p:nvSpPr>
        <p:spPr>
          <a:xfrm>
            <a:off x="444394" y="1763742"/>
            <a:ext cx="5220163" cy="4988646"/>
          </a:xfrm>
          <a:prstGeom prst="rect">
            <a:avLst/>
          </a:prstGeom>
          <a:solidFill>
            <a:srgbClr val="9D72B5">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000"/>
              </a:spcAft>
              <a:buFont typeface="Wingdings" panose="05000000000000000000" pitchFamily="2" charset="2"/>
              <a:buChar char="§"/>
            </a:pPr>
            <a:r>
              <a:rPr lang="el-GR" sz="2000" dirty="0">
                <a:solidFill>
                  <a:srgbClr val="9D72B5"/>
                </a:solidFill>
              </a:rPr>
              <a:t>Αλλαγή συντονιστή</a:t>
            </a:r>
          </a:p>
          <a:p>
            <a:pPr marL="342900" indent="-342900">
              <a:spcAft>
                <a:spcPts val="1000"/>
              </a:spcAft>
              <a:buFont typeface="Wingdings" panose="05000000000000000000" pitchFamily="2" charset="2"/>
              <a:buChar char="§"/>
            </a:pPr>
            <a:r>
              <a:rPr lang="el-GR" sz="2000" dirty="0">
                <a:solidFill>
                  <a:srgbClr val="9D72B5"/>
                </a:solidFill>
              </a:rPr>
              <a:t>Αλλαγή νόμιμου εκπροσώπου (απαιτείται επίσης ενημέρωση του </a:t>
            </a:r>
            <a:r>
              <a:rPr lang="en-US" sz="2000" dirty="0">
                <a:solidFill>
                  <a:srgbClr val="9D72B5"/>
                </a:solidFill>
              </a:rPr>
              <a:t>ORS)</a:t>
            </a:r>
            <a:endParaRPr lang="el-GR" sz="2000"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Αλλαγή στοιχείων επικοινωνίας του οργανισμού</a:t>
            </a:r>
            <a:endParaRPr lang="el-GR" sz="2000" b="1" dirty="0">
              <a:solidFill>
                <a:srgbClr val="9D72B5"/>
              </a:solidFill>
            </a:endParaRPr>
          </a:p>
          <a:p>
            <a:pPr marL="342900" indent="-342900">
              <a:spcAft>
                <a:spcPts val="1000"/>
              </a:spcAft>
              <a:buFont typeface="Wingdings" panose="05000000000000000000" pitchFamily="2" charset="2"/>
              <a:buChar char="§"/>
            </a:pPr>
            <a:r>
              <a:rPr lang="el-GR" sz="2000" dirty="0">
                <a:solidFill>
                  <a:srgbClr val="9D72B5"/>
                </a:solidFill>
              </a:rPr>
              <a:t>Αλλαγές στον αριθμό, τύπο και διάρκεια των δραστηριοτήτων εφόσον συνεχίζουν να συμβάλλουν στην επίτευξη των στόχων. </a:t>
            </a:r>
            <a:r>
              <a:rPr lang="el-GR" sz="2000" i="1" u="sng" dirty="0">
                <a:solidFill>
                  <a:srgbClr val="9D72B5"/>
                </a:solidFill>
              </a:rPr>
              <a:t>Οι τελικές επιλέξιμες υλοποιημένες δραστηριότητες θα καθορίσουν και το τελικό ποσό επιχορήγησης με ανώτατο συνολικό ποσό αυτό που αναγράφεται στη Συμφωνία</a:t>
            </a:r>
          </a:p>
          <a:p>
            <a:pPr marL="342900" indent="-342900">
              <a:spcAft>
                <a:spcPts val="1000"/>
              </a:spcAft>
              <a:buFont typeface="Wingdings" panose="05000000000000000000" pitchFamily="2" charset="2"/>
              <a:buChar char="§"/>
            </a:pPr>
            <a:r>
              <a:rPr lang="el-GR" sz="2000" dirty="0">
                <a:solidFill>
                  <a:srgbClr val="9D72B5"/>
                </a:solidFill>
              </a:rPr>
              <a:t>Μεταφορές κονδυλίων (χωρίς τροποποίηση)</a:t>
            </a:r>
          </a:p>
          <a:p>
            <a:pPr marL="342900" indent="-342900">
              <a:spcAft>
                <a:spcPts val="1000"/>
              </a:spcAft>
              <a:buFont typeface="Wingdings" panose="05000000000000000000" pitchFamily="2" charset="2"/>
              <a:buChar char="§"/>
            </a:pPr>
            <a:endParaRPr lang="el-GR" sz="2200" dirty="0">
              <a:solidFill>
                <a:srgbClr val="9D72B5"/>
              </a:solidFill>
            </a:endParaRPr>
          </a:p>
        </p:txBody>
      </p:sp>
      <p:sp>
        <p:nvSpPr>
          <p:cNvPr id="12" name="Rounded Rectangle 11"/>
          <p:cNvSpPr/>
          <p:nvPr/>
        </p:nvSpPr>
        <p:spPr>
          <a:xfrm>
            <a:off x="6441039" y="739730"/>
            <a:ext cx="5143606" cy="860376"/>
          </a:xfrm>
          <a:prstGeom prst="roundRect">
            <a:avLst/>
          </a:prstGeom>
          <a:noFill/>
          <a:ln w="19050">
            <a:solidFill>
              <a:srgbClr val="1EA7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6935840" y="815975"/>
            <a:ext cx="4154004" cy="707886"/>
          </a:xfrm>
          <a:prstGeom prst="rect">
            <a:avLst/>
          </a:prstGeom>
          <a:noFill/>
        </p:spPr>
        <p:txBody>
          <a:bodyPr wrap="square" rtlCol="0">
            <a:spAutoFit/>
          </a:bodyPr>
          <a:lstStyle/>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ΑΠΑΙΤΕΙΤΑΙ ΤΡΟΠΟΠΟΙΗΣΗ </a:t>
            </a:r>
          </a:p>
          <a:p>
            <a:pPr algn="ctr">
              <a:defRPr/>
            </a:pPr>
            <a:r>
              <a:rPr lang="el-GR" sz="2000" b="1" dirty="0">
                <a:solidFill>
                  <a:srgbClr val="1EA7AE"/>
                </a:solidFill>
                <a:latin typeface="Calibri" panose="020F0502020204030204" pitchFamily="34" charset="0"/>
                <a:ea typeface="Calibri" panose="020F0502020204030204" pitchFamily="34" charset="0"/>
                <a:cs typeface="Calibri" panose="020F0502020204030204" pitchFamily="34" charset="0"/>
              </a:rPr>
              <a:t>ΤΗΣ ΣΥΜΦΩΝΙΑΣ</a:t>
            </a:r>
          </a:p>
        </p:txBody>
      </p:sp>
      <p:sp>
        <p:nvSpPr>
          <p:cNvPr id="15" name="Rectangle 14"/>
          <p:cNvSpPr/>
          <p:nvPr/>
        </p:nvSpPr>
        <p:spPr>
          <a:xfrm>
            <a:off x="6441039" y="1676351"/>
            <a:ext cx="5143606" cy="3298466"/>
          </a:xfrm>
          <a:prstGeom prst="rect">
            <a:avLst/>
          </a:prstGeom>
          <a:solidFill>
            <a:srgbClr val="1EA7AE">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l-GR" sz="2200" dirty="0">
                <a:solidFill>
                  <a:srgbClr val="1EA7AE"/>
                </a:solidFill>
              </a:rPr>
              <a:t>Αλλαγή τραπεζικών στοιχείων</a:t>
            </a:r>
          </a:p>
          <a:p>
            <a:r>
              <a:rPr lang="el-GR" sz="2200" dirty="0">
                <a:solidFill>
                  <a:srgbClr val="1EA7AE"/>
                </a:solidFill>
              </a:rPr>
              <a:t>      (απαιτείται επίσης ενημέρωση του </a:t>
            </a:r>
            <a:r>
              <a:rPr lang="en-US" sz="2200" dirty="0">
                <a:solidFill>
                  <a:srgbClr val="1EA7AE"/>
                </a:solidFill>
              </a:rPr>
              <a:t>ORS)</a:t>
            </a:r>
          </a:p>
          <a:p>
            <a:pPr marL="342900" indent="-342900">
              <a:buFont typeface="Wingdings" panose="05000000000000000000" pitchFamily="2" charset="2"/>
              <a:buChar char="§"/>
            </a:pPr>
            <a:endParaRPr lang="en-US" sz="2200" dirty="0">
              <a:solidFill>
                <a:srgbClr val="1EA7AE"/>
              </a:solidFill>
            </a:endParaRPr>
          </a:p>
          <a:p>
            <a:pPr marL="342900" indent="-342900">
              <a:buFont typeface="Wingdings" panose="05000000000000000000" pitchFamily="2" charset="2"/>
              <a:buChar char="§"/>
            </a:pPr>
            <a:r>
              <a:rPr lang="el-GR" sz="2200" dirty="0">
                <a:solidFill>
                  <a:srgbClr val="1EA7AE"/>
                </a:solidFill>
              </a:rPr>
              <a:t>Μετακινήσεις κονδυλίων με τροποποίηση (συμβουλεύεστε πάντοτε τη Συμφωνία Επιχορήγησης)</a:t>
            </a:r>
          </a:p>
          <a:p>
            <a:endParaRPr lang="el-GR" sz="2200" dirty="0">
              <a:solidFill>
                <a:srgbClr val="1EA7AE"/>
              </a:solidFill>
            </a:endParaRPr>
          </a:p>
          <a:p>
            <a:pPr marL="342900" indent="-342900">
              <a:buFont typeface="Wingdings" panose="05000000000000000000" pitchFamily="2" charset="2"/>
              <a:buChar char="§"/>
            </a:pPr>
            <a:r>
              <a:rPr lang="el-GR" sz="2200" dirty="0">
                <a:solidFill>
                  <a:srgbClr val="1EA7AE"/>
                </a:solidFill>
              </a:rPr>
              <a:t>Αλλαγή στη διάρκεια του σχεδίου με μέγιστη συνολική διάρκεια τους 18 μήνες</a:t>
            </a:r>
            <a:endParaRPr lang="en-US" sz="2200" dirty="0">
              <a:solidFill>
                <a:srgbClr val="1EA7AE"/>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873072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003039" y="0"/>
            <a:ext cx="8188961" cy="4033525"/>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439" y="4096580"/>
            <a:ext cx="1743345" cy="1493520"/>
          </a:xfrm>
          <a:prstGeom prst="rect">
            <a:avLst/>
          </a:prstGeom>
        </p:spPr>
      </p:pic>
      <p:grpSp>
        <p:nvGrpSpPr>
          <p:cNvPr id="10" name="Group 9"/>
          <p:cNvGrpSpPr/>
          <p:nvPr/>
        </p:nvGrpSpPr>
        <p:grpSpPr>
          <a:xfrm>
            <a:off x="0" y="1"/>
            <a:ext cx="5890260" cy="403352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5" name="TextBox 4"/>
          <p:cNvSpPr txBox="1"/>
          <p:nvPr/>
        </p:nvSpPr>
        <p:spPr>
          <a:xfrm>
            <a:off x="338936" y="3085565"/>
            <a:ext cx="4825637" cy="713272"/>
          </a:xfrm>
          <a:prstGeom prst="rect">
            <a:avLst/>
          </a:prstGeom>
          <a:noFill/>
        </p:spPr>
        <p:txBody>
          <a:bodyPr wrap="square" rtlCol="0">
            <a:spAutoFit/>
          </a:bodyPr>
          <a:lstStyle/>
          <a:p>
            <a:pPr>
              <a:lnSpc>
                <a:spcPct val="150000"/>
              </a:lnSpc>
            </a:pPr>
            <a:r>
              <a:rPr lang="el-GR" sz="3000" b="1" dirty="0">
                <a:solidFill>
                  <a:schemeClr val="bg1"/>
                </a:solidFill>
              </a:rPr>
              <a:t>10. ΕΛΕΓΧΟΙ</a:t>
            </a:r>
          </a:p>
        </p:txBody>
      </p:sp>
      <p:sp>
        <p:nvSpPr>
          <p:cNvPr id="15" name="Rectangle 14"/>
          <p:cNvSpPr/>
          <p:nvPr/>
        </p:nvSpPr>
        <p:spPr>
          <a:xfrm>
            <a:off x="-8616" y="5674180"/>
            <a:ext cx="12200616" cy="1183821"/>
          </a:xfrm>
          <a:prstGeom prst="rect">
            <a:avLst/>
          </a:prstGeom>
          <a:gradFill flip="none" rotWithShape="1">
            <a:gsLst>
              <a:gs pos="0">
                <a:schemeClr val="accent1">
                  <a:lumMod val="5000"/>
                  <a:lumOff val="95000"/>
                </a:schemeClr>
              </a:gs>
              <a:gs pos="74000">
                <a:srgbClr val="9D72B5"/>
              </a:gs>
              <a:gs pos="83000">
                <a:srgbClr val="9D72B5"/>
              </a:gs>
              <a:gs pos="100000">
                <a:srgbClr val="9D72B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8670931" y="5758258"/>
            <a:ext cx="3200853" cy="707886"/>
          </a:xfrm>
          <a:prstGeom prst="rect">
            <a:avLst/>
          </a:prstGeom>
          <a:noFill/>
        </p:spPr>
        <p:txBody>
          <a:bodyPr wrap="square" rtlCol="0">
            <a:spAutoFit/>
          </a:bodyPr>
          <a:lstStyle/>
          <a:p>
            <a:pPr algn="r"/>
            <a:r>
              <a:rPr lang="el-GR" sz="2000" b="1" dirty="0">
                <a:solidFill>
                  <a:schemeClr val="bg1"/>
                </a:solidFill>
              </a:rPr>
              <a:t>ΒΔ1 – ΔΙΑΧΕΙΡΙΣΗ ΣΧΕΔΙΩΝ</a:t>
            </a:r>
          </a:p>
          <a:p>
            <a:pPr algn="r"/>
            <a:r>
              <a:rPr lang="el-GR" sz="2000" b="1" dirty="0">
                <a:solidFill>
                  <a:schemeClr val="bg1"/>
                </a:solidFill>
              </a:rPr>
              <a:t>ΜΙΚΡΗΣ ΔΙΑΡΚΕΙΑΣ (122)</a:t>
            </a:r>
          </a:p>
        </p:txBody>
      </p:sp>
    </p:spTree>
    <p:extLst>
      <p:ext uri="{BB962C8B-B14F-4D97-AF65-F5344CB8AC3E}">
        <p14:creationId xmlns:p14="http://schemas.microsoft.com/office/powerpoint/2010/main" val="1525269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202067" y="750518"/>
            <a:ext cx="11419115" cy="5150128"/>
          </a:xfrm>
          <a:prstGeom prst="rect">
            <a:avLst/>
          </a:prstGeom>
        </p:spPr>
        <p:txBody>
          <a:bodyPr wrap="square">
            <a:spAutoFit/>
          </a:bodyPr>
          <a:lstStyle/>
          <a:p>
            <a:pPr marR="64135" algn="ctr">
              <a:lnSpc>
                <a:spcPct val="150000"/>
              </a:lnSpc>
              <a:spcBef>
                <a:spcPts val="495"/>
              </a:spcBef>
              <a:spcAft>
                <a:spcPts val="1000"/>
              </a:spcAft>
            </a:pPr>
            <a:r>
              <a:rPr lang="el-GR" sz="22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ΕΙΔΗ ΕΛΕΓΧΩΝ </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On-the-spot check during</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&amp; after the project implementation: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Διενεργείται κατά τη διάρκεια της υλοποίησης του έργου ή/ και μετά το τέλος του, ώστε η </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να </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επαληθεύει άμεσα την πραγματοποίηση και την </a:t>
            </a:r>
            <a:r>
              <a:rPr lang="el-GR" sz="2000" b="1" dirty="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επιλεξιμότητα</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όλων των δραστηριοτήτων</a:t>
            </a:r>
            <a:endPar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Final report check</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τελικής έκθεσης</a:t>
            </a:r>
          </a:p>
          <a:p>
            <a:pPr marL="324000" marR="0" lvl="0" indent="-342900" algn="just" defTabSz="914400" rtl="0" eaLnBrk="1" fontAlgn="auto" latinLnBrk="0" hangingPunct="1">
              <a:buClrTx/>
              <a:buSzTx/>
              <a:buFont typeface="Wingdings" panose="05000000000000000000" pitchFamily="2" charset="2"/>
              <a:buChar char="q"/>
              <a:tabLst/>
              <a:defRPr/>
            </a:pPr>
            <a:r>
              <a:rPr kumimoji="0" lang="en-US" sz="2000" b="1"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System Check: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Έλεγχος για διαπίστωση συμμόρφωσης του δικαιούχου σχετικά με τις δεσμεύσεις και τα πρότυπα εφαρμογής του προγράμματος </a:t>
            </a:r>
            <a:r>
              <a:rPr kumimoji="0" lang="en-US"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Erasmus+. </a:t>
            </a:r>
            <a:r>
              <a:rPr kumimoji="0" lang="el-GR" sz="2000" b="0" i="0" u="none" strike="noStrike" kern="1200" cap="none" spc="0" normalizeH="0" baseline="0" noProof="0" dirty="0">
                <a:ln>
                  <a:noFill/>
                </a:ln>
                <a:solidFill>
                  <a:prstClr val="black">
                    <a:lumMod val="75000"/>
                    <a:lumOff val="25000"/>
                  </a:prstClr>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Ελέγχονται περισσότερα από ένα Σχέδια του δικαιούχου, κάποια ανοικτά και κάποια κλειστά.</a:t>
            </a:r>
            <a:endPar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Desk check:</a:t>
            </a:r>
            <a:r>
              <a:rPr lang="el-GR"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που θα ζητηθούν από το ΙΔΕΠ</a:t>
            </a:r>
          </a:p>
          <a:p>
            <a:pPr marL="324000" indent="-342900" algn="just">
              <a:buFont typeface="Wingdings" panose="05000000000000000000" pitchFamily="2" charset="2"/>
              <a:buChar char="q"/>
            </a:pPr>
            <a:r>
              <a:rPr lang="en-US"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Monitoring visits: </a:t>
            </a:r>
            <a:r>
              <a:rPr lang="el-GR" sz="2000" i="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(Δεν αποτελεί έλεγχο).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 EY </a:t>
            </a:r>
            <a:r>
              <a:rPr lang="el-GR"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p:txBody>
      </p:sp>
      <p:sp>
        <p:nvSpPr>
          <p:cNvPr id="27" name="TextBox 26"/>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ΑΠΌ ΤΗΝ ΕΘΝΙΚΗ ΥΠΗΡΕΣΙΑ (1)</a:t>
            </a:r>
            <a:endParaRPr lang="en-GB"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a:extLst>
              <a:ext uri="{FF2B5EF4-FFF2-40B4-BE49-F238E27FC236}">
                <a16:creationId xmlns:a16="http://schemas.microsoft.com/office/drawing/2014/main" id="{D378D5EA-C1F2-7790-C2A4-C78B18CE7265}"/>
              </a:ext>
            </a:extLst>
          </p:cNvPr>
          <p:cNvSpPr txBox="1"/>
          <p:nvPr/>
        </p:nvSpPr>
        <p:spPr>
          <a:xfrm>
            <a:off x="85392" y="5500800"/>
            <a:ext cx="12021216" cy="646331"/>
          </a:xfrm>
          <a:prstGeom prst="rect">
            <a:avLst/>
          </a:prstGeom>
          <a:solidFill>
            <a:srgbClr val="4472C4">
              <a:alpha val="20000"/>
            </a:srgbClr>
          </a:solidFill>
        </p:spPr>
        <p:txBody>
          <a:bodyPr wrap="square" rtlCol="0">
            <a:spAutoFit/>
          </a:bodyPr>
          <a:lstStyle/>
          <a:p>
            <a:r>
              <a:rPr lang="el-GR" b="1" i="1" dirty="0"/>
              <a:t>Σημείωση</a:t>
            </a:r>
            <a:r>
              <a:rPr lang="el-GR" i="1" dirty="0"/>
              <a:t>: Ο μόνος έλεγχος που γίνεται σε όλα τα σχέδια είναι το </a:t>
            </a:r>
            <a:r>
              <a:rPr lang="en-US" i="1" dirty="0"/>
              <a:t>Final Report Check</a:t>
            </a:r>
            <a:r>
              <a:rPr lang="el-GR" i="1" dirty="0"/>
              <a:t>. Οι υπόλοιποι έλεγχοι ενδέχεται να μην γίνουν στον οργανισμό σας. </a:t>
            </a:r>
            <a:endParaRPr lang="en-GB" i="1" dirty="0"/>
          </a:p>
        </p:txBody>
      </p:sp>
    </p:spTree>
    <p:extLst>
      <p:ext uri="{BB962C8B-B14F-4D97-AF65-F5344CB8AC3E}">
        <p14:creationId xmlns:p14="http://schemas.microsoft.com/office/powerpoint/2010/main" val="218305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3242041" cy="492443"/>
          </a:xfrm>
          <a:prstGeom prst="rect">
            <a:avLst/>
          </a:prstGeom>
          <a:noFill/>
        </p:spPr>
        <p:txBody>
          <a:bodyPr wrap="none" rtlCol="0">
            <a:spAutoFit/>
          </a:bodyPr>
          <a:lstStyle/>
          <a:p>
            <a:r>
              <a:rPr lang="el-GR" sz="2600" b="1" dirty="0">
                <a:solidFill>
                  <a:schemeClr val="bg1"/>
                </a:solidFill>
              </a:rPr>
              <a:t>ΕΙΔΗ ΚΙΝΗΤΙΚΟΤΗΤΩΝ</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4319" y="5994400"/>
            <a:ext cx="800068" cy="685416"/>
          </a:xfrm>
          <a:prstGeom prst="rect">
            <a:avLst/>
          </a:prstGeom>
        </p:spPr>
      </p:pic>
      <p:grpSp>
        <p:nvGrpSpPr>
          <p:cNvPr id="8" name="Group 7"/>
          <p:cNvGrpSpPr/>
          <p:nvPr/>
        </p:nvGrpSpPr>
        <p:grpSpPr>
          <a:xfrm>
            <a:off x="6339462" y="4019044"/>
            <a:ext cx="2964918" cy="2013158"/>
            <a:chOff x="7448380" y="4019044"/>
            <a:chExt cx="2964918" cy="2013158"/>
          </a:xfrm>
        </p:grpSpPr>
        <p:sp>
          <p:nvSpPr>
            <p:cNvPr id="15" name="Rectangle 14"/>
            <p:cNvSpPr/>
            <p:nvPr/>
          </p:nvSpPr>
          <p:spPr>
            <a:xfrm>
              <a:off x="7448380" y="4110356"/>
              <a:ext cx="2964918" cy="53911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464358" y="4649474"/>
              <a:ext cx="2945500" cy="1382728"/>
            </a:xfrm>
            <a:prstGeom prst="rect">
              <a:avLst/>
            </a:prstGeom>
            <a:solidFill>
              <a:srgbClr val="5B9BD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5B9BD5"/>
                  </a:solidFill>
                </a:rPr>
                <a:t>Συνδυασμός φυσικής και εικονικής </a:t>
              </a:r>
              <a:r>
                <a:rPr lang="el-GR" sz="2000" dirty="0">
                  <a:solidFill>
                    <a:srgbClr val="5B9BD5"/>
                  </a:solidFill>
                </a:rPr>
                <a:t>(διαδικτυακής) κινητικότητας</a:t>
              </a:r>
            </a:p>
          </p:txBody>
        </p:sp>
        <p:sp>
          <p:nvSpPr>
            <p:cNvPr id="22" name="TextBox 21"/>
            <p:cNvSpPr txBox="1"/>
            <p:nvPr/>
          </p:nvSpPr>
          <p:spPr>
            <a:xfrm>
              <a:off x="7460918" y="4019044"/>
              <a:ext cx="2929520" cy="630429"/>
            </a:xfrm>
            <a:prstGeom prst="rect">
              <a:avLst/>
            </a:prstGeom>
            <a:noFill/>
          </p:spPr>
          <p:txBody>
            <a:bodyPr wrap="square" rtlCol="0">
              <a:spAutoFit/>
            </a:bodyPr>
            <a:lstStyle>
              <a:defPPr>
                <a:defRPr lang="en-US"/>
              </a:defPPr>
              <a:lvl1pPr lvl="0">
                <a:lnSpc>
                  <a:spcPct val="150000"/>
                </a:lnSpc>
                <a:defRPr sz="26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l-GR" dirty="0"/>
                <a:t>ΜΕΙΚΤΕΣ</a:t>
              </a:r>
            </a:p>
          </p:txBody>
        </p:sp>
      </p:grpSp>
      <p:sp>
        <p:nvSpPr>
          <p:cNvPr id="23" name="Rectangle 22"/>
          <p:cNvSpPr/>
          <p:nvPr/>
        </p:nvSpPr>
        <p:spPr>
          <a:xfrm>
            <a:off x="9641892" y="2479648"/>
            <a:ext cx="2252495" cy="2400657"/>
          </a:xfrm>
          <a:prstGeom prst="rect">
            <a:avLst/>
          </a:prstGeom>
        </p:spPr>
        <p:txBody>
          <a:bodyPr wrap="square">
            <a:spAutoFit/>
          </a:bodyPr>
          <a:lstStyle/>
          <a:p>
            <a:pPr algn="ctr"/>
            <a:r>
              <a:rPr lang="el-GR" sz="2500" b="1" dirty="0">
                <a:solidFill>
                  <a:srgbClr val="FF0000"/>
                </a:solidFill>
              </a:rPr>
              <a:t>!</a:t>
            </a:r>
            <a:r>
              <a:rPr lang="el-GR" sz="1500" dirty="0"/>
              <a:t>Στην ελάχιστη και μέγιστη διάρκεια των δραστηριοτήτων</a:t>
            </a:r>
            <a:r>
              <a:rPr lang="en-US" sz="1500" dirty="0"/>
              <a:t>, </a:t>
            </a:r>
            <a:endParaRPr lang="el-GR" sz="1500" dirty="0"/>
          </a:p>
          <a:p>
            <a:pPr algn="ctr"/>
            <a:r>
              <a:rPr lang="el-GR" sz="1500" dirty="0"/>
              <a:t>όπως αυτή ορίζεται στον Οδηγό του Προγράμματος, </a:t>
            </a:r>
          </a:p>
          <a:p>
            <a:pPr algn="ctr"/>
            <a:r>
              <a:rPr lang="el-GR" sz="1500" dirty="0"/>
              <a:t>δεν συμπεριλαμβάνεται η διάρκεια των εικονικών δραστηριοτήτων.</a:t>
            </a:r>
          </a:p>
        </p:txBody>
      </p:sp>
      <p:grpSp>
        <p:nvGrpSpPr>
          <p:cNvPr id="38" name="Group 37"/>
          <p:cNvGrpSpPr/>
          <p:nvPr/>
        </p:nvGrpSpPr>
        <p:grpSpPr>
          <a:xfrm>
            <a:off x="1361538" y="4110357"/>
            <a:ext cx="2964918" cy="1921845"/>
            <a:chOff x="1361538" y="4110357"/>
            <a:chExt cx="2964918" cy="1921845"/>
          </a:xfrm>
        </p:grpSpPr>
        <p:sp>
          <p:nvSpPr>
            <p:cNvPr id="27" name="Rectangle 26"/>
            <p:cNvSpPr/>
            <p:nvPr/>
          </p:nvSpPr>
          <p:spPr>
            <a:xfrm>
              <a:off x="1361538" y="4110357"/>
              <a:ext cx="2964918" cy="539116"/>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ΕΙΣΕΡΧΟΜΕΝΕΣ</a:t>
              </a:r>
              <a:endParaRPr lang="en-GB" sz="2600" b="1" dirty="0"/>
            </a:p>
          </p:txBody>
        </p:sp>
        <p:sp>
          <p:nvSpPr>
            <p:cNvPr id="29" name="Rectangle 28"/>
            <p:cNvSpPr/>
            <p:nvPr/>
          </p:nvSpPr>
          <p:spPr>
            <a:xfrm>
              <a:off x="1380956" y="4649474"/>
              <a:ext cx="2945500" cy="1382728"/>
            </a:xfrm>
            <a:prstGeom prst="rect">
              <a:avLst/>
            </a:prstGeom>
            <a:solidFill>
              <a:srgbClr val="70AD4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Ο δικαιούχος</a:t>
              </a:r>
              <a:r>
                <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rPr>
                <a:t> o</a:t>
              </a:r>
              <a:r>
                <a:rPr lang="el-GR" sz="2000" dirty="0" err="1">
                  <a:solidFill>
                    <a:srgbClr val="70AD47"/>
                  </a:solidFill>
                  <a:latin typeface="Calibri" panose="020F0502020204030204" pitchFamily="34" charset="0"/>
                  <a:ea typeface="Calibri" panose="020F0502020204030204" pitchFamily="34" charset="0"/>
                  <a:cs typeface="Calibri" panose="020F0502020204030204" pitchFamily="34" charset="0"/>
                </a:rPr>
                <a:t>ργανισμός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λειτουργεί </a:t>
              </a:r>
              <a:endParaRPr lang="en-GB" sz="2000" dirty="0">
                <a:solidFill>
                  <a:srgbClr val="70AD47"/>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70AD47"/>
                  </a:solidFill>
                  <a:latin typeface="Calibri" panose="020F0502020204030204" pitchFamily="34" charset="0"/>
                  <a:ea typeface="Calibri" panose="020F0502020204030204" pitchFamily="34" charset="0"/>
                  <a:cs typeface="Calibri" panose="020F0502020204030204" pitchFamily="34" charset="0"/>
                </a:rPr>
                <a:t>ΥΠΟΔΟΧΗΣ.</a:t>
              </a:r>
              <a:r>
                <a:rPr lang="el-GR" sz="2000" dirty="0">
                  <a:solidFill>
                    <a:srgbClr val="70AD47"/>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37" name="Group 36"/>
          <p:cNvGrpSpPr/>
          <p:nvPr/>
        </p:nvGrpSpPr>
        <p:grpSpPr>
          <a:xfrm>
            <a:off x="1361538" y="806678"/>
            <a:ext cx="2945499" cy="1941146"/>
            <a:chOff x="1361538" y="806678"/>
            <a:chExt cx="2945499" cy="1941146"/>
          </a:xfrm>
        </p:grpSpPr>
        <p:sp>
          <p:nvSpPr>
            <p:cNvPr id="25" name="Rectangle 24"/>
            <p:cNvSpPr/>
            <p:nvPr/>
          </p:nvSpPr>
          <p:spPr>
            <a:xfrm>
              <a:off x="1361538" y="895378"/>
              <a:ext cx="2945499" cy="541730"/>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759353"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ΕΞΕΡΧΟΜΕΝΕΣ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Rectangle 29"/>
            <p:cNvSpPr/>
            <p:nvPr/>
          </p:nvSpPr>
          <p:spPr>
            <a:xfrm>
              <a:off x="1361539" y="1394128"/>
              <a:ext cx="2945498" cy="1353696"/>
            </a:xfrm>
            <a:prstGeom prst="rect">
              <a:avLst/>
            </a:prstGeom>
            <a:solidFill>
              <a:srgbClr val="1EA7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Ο δικαιούχος οργανισμός λειτουργεί </a:t>
              </a:r>
              <a:endParaRPr lang="en-GB" sz="2000" dirty="0">
                <a:solidFill>
                  <a:srgbClr val="168586"/>
                </a:solidFill>
                <a:latin typeface="Calibri" panose="020F0502020204030204" pitchFamily="34" charset="0"/>
                <a:ea typeface="Calibri" panose="020F0502020204030204" pitchFamily="34" charset="0"/>
                <a:cs typeface="Calibri" panose="020F0502020204030204" pitchFamily="34" charset="0"/>
              </a:endParaRPr>
            </a:p>
            <a:p>
              <a:pPr lvl="0" algn="ctr">
                <a:defRPr/>
              </a:pP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ως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ΟΡΓΑΝΙΣΜΟΣ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r>
                <a:rPr lang="el-GR" sz="2000" b="1" dirty="0">
                  <a:solidFill>
                    <a:srgbClr val="168586"/>
                  </a:solidFill>
                  <a:latin typeface="Calibri" panose="020F0502020204030204" pitchFamily="34" charset="0"/>
                  <a:ea typeface="Calibri" panose="020F0502020204030204" pitchFamily="34" charset="0"/>
                  <a:cs typeface="Calibri" panose="020F0502020204030204" pitchFamily="34" charset="0"/>
                </a:rPr>
                <a:t>ΑΠΟΣΤΟΛΗΣ.</a:t>
              </a:r>
              <a:r>
                <a:rPr lang="el-GR" sz="2000" dirty="0">
                  <a:solidFill>
                    <a:srgbClr val="168586"/>
                  </a:solidFill>
                  <a:latin typeface="Calibri" panose="020F0502020204030204" pitchFamily="34" charset="0"/>
                  <a:ea typeface="Calibri" panose="020F0502020204030204" pitchFamily="34" charset="0"/>
                  <a:cs typeface="Calibri" panose="020F0502020204030204" pitchFamily="34" charset="0"/>
                </a:rPr>
                <a:t> </a:t>
              </a:r>
            </a:p>
          </p:txBody>
        </p:sp>
      </p:grpSp>
      <p:grpSp>
        <p:nvGrpSpPr>
          <p:cNvPr id="9" name="Group 8"/>
          <p:cNvGrpSpPr/>
          <p:nvPr/>
        </p:nvGrpSpPr>
        <p:grpSpPr>
          <a:xfrm>
            <a:off x="6352000" y="818817"/>
            <a:ext cx="3125777" cy="1986138"/>
            <a:chOff x="7444939" y="806678"/>
            <a:chExt cx="3125777" cy="1986138"/>
          </a:xfrm>
        </p:grpSpPr>
        <p:sp>
          <p:nvSpPr>
            <p:cNvPr id="16" name="TextBox 15"/>
            <p:cNvSpPr txBox="1"/>
            <p:nvPr/>
          </p:nvSpPr>
          <p:spPr>
            <a:xfrm>
              <a:off x="8023032" y="840199"/>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p:cNvSpPr/>
            <p:nvPr/>
          </p:nvSpPr>
          <p:spPr>
            <a:xfrm>
              <a:off x="7444940" y="1452529"/>
              <a:ext cx="2945498" cy="1340287"/>
            </a:xfrm>
            <a:prstGeom prst="rect">
              <a:avLst/>
            </a:prstGeom>
            <a:solidFill>
              <a:srgbClr val="4EC48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EC48D"/>
                  </a:solidFill>
                </a:rPr>
                <a:t>Πραγματοποιούνται με </a:t>
              </a:r>
              <a:r>
                <a:rPr lang="el-GR" sz="2000" b="1" dirty="0">
                  <a:solidFill>
                    <a:srgbClr val="4EC48D"/>
                  </a:solidFill>
                </a:rPr>
                <a:t>φυσική παρουσία </a:t>
              </a:r>
              <a:r>
                <a:rPr lang="el-GR" sz="2000" dirty="0">
                  <a:solidFill>
                    <a:srgbClr val="4EC48D"/>
                  </a:solidFill>
                </a:rPr>
                <a:t>των συμμετεχόντων </a:t>
              </a:r>
            </a:p>
          </p:txBody>
        </p:sp>
        <p:sp>
          <p:nvSpPr>
            <p:cNvPr id="35" name="Rectangle 34"/>
            <p:cNvSpPr/>
            <p:nvPr/>
          </p:nvSpPr>
          <p:spPr>
            <a:xfrm>
              <a:off x="7444939" y="893364"/>
              <a:ext cx="2945499" cy="559165"/>
            </a:xfrm>
            <a:prstGeom prst="rect">
              <a:avLst/>
            </a:prstGeom>
            <a:solidFill>
              <a:srgbClr val="4EC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8183890" y="806678"/>
              <a:ext cx="2386826" cy="630429"/>
            </a:xfrm>
            <a:prstGeom prst="rect">
              <a:avLst/>
            </a:prstGeom>
            <a:noFill/>
          </p:spPr>
          <p:txBody>
            <a:bodyPr wrap="square" rtlCol="0">
              <a:spAutoFit/>
            </a:bodyPr>
            <a:lstStyle/>
            <a:p>
              <a:pPr lvl="0">
                <a:lnSpc>
                  <a:spcPct val="150000"/>
                </a:lnSpc>
                <a:defRPr/>
              </a:pPr>
              <a:r>
                <a:rPr lang="el-GR" sz="2600" b="1" dirty="0">
                  <a:solidFill>
                    <a:schemeClr val="bg1"/>
                  </a:solidFill>
                  <a:latin typeface="Calibri" panose="020F0502020204030204" pitchFamily="34" charset="0"/>
                  <a:ea typeface="Calibri" panose="020F0502020204030204" pitchFamily="34" charset="0"/>
                  <a:cs typeface="Calibri" panose="020F0502020204030204" pitchFamily="34" charset="0"/>
                </a:rPr>
                <a:t>ΦΥΣΙΚΕΣ</a:t>
              </a:r>
              <a:endParaRPr lang="el-GR" sz="2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cxnSp>
        <p:nvCxnSpPr>
          <p:cNvPr id="40" name="Straight Connector 39"/>
          <p:cNvCxnSpPr/>
          <p:nvPr/>
        </p:nvCxnSpPr>
        <p:spPr>
          <a:xfrm>
            <a:off x="5372100" y="895378"/>
            <a:ext cx="0" cy="544173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573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1034324" y="832982"/>
            <a:ext cx="10505440" cy="4147289"/>
          </a:xfrm>
          <a:prstGeom prst="rect">
            <a:avLst/>
          </a:prstGeom>
        </p:spPr>
        <p:txBody>
          <a:bodyPr wrap="square">
            <a:spAutoFit/>
          </a:bodyPr>
          <a:lstStyle/>
          <a:p>
            <a:pPr marR="64135" algn="just">
              <a:lnSpc>
                <a:spcPct val="150000"/>
              </a:lnSpc>
              <a:spcBef>
                <a:spcPts val="495"/>
              </a:spcBef>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Σε περιπτώσεις όπου εξακριβωθεί ότι οι οργανισμοί δε σέβονται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τους κανονισμούς του Προγράμματος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ή τα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πρότυπα ποιότητας </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ή σε περιπτώσεις μη συμμόρφωσης με τις </a:t>
            </a:r>
            <a:r>
              <a:rPr lang="el-GR" sz="21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οδηγίες της Εθνικής Υπηρεσίας</a:t>
            </a: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ενδέχεται να ισχύσουν τα ακόλουθα</a:t>
            </a:r>
            <a:r>
              <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Οι οργανισμοί μπορεί να τεθούν υπό επιτήρηση εάν εντοπιστεί  κίνδυνος ανεπαρκούς υλοποίησης </a:t>
            </a:r>
          </a:p>
          <a:p>
            <a:pPr marL="297816" marR="5715" indent="-285750" algn="just">
              <a:lnSpc>
                <a:spcPct val="150000"/>
              </a:lnSpc>
              <a:spcBef>
                <a:spcPts val="990"/>
              </a:spcBef>
              <a:buFont typeface="Arial" panose="020B0604020202020204" pitchFamily="34" charset="0"/>
              <a:buChar char="•"/>
              <a:tabLst>
                <a:tab pos="240029" algn="l"/>
              </a:tabLst>
            </a:pPr>
            <a:r>
              <a:rPr lang="el-GR"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Τερματισμός σχεδίου</a:t>
            </a:r>
            <a:endParaRPr lang="en-US" sz="21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endPar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44393" y="14767"/>
            <a:ext cx="5774914"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ΕΛΕΓΧΟΙ ΑΠΌ ΤΗΝ ΕΘΝΙΚΗ ΥΠΗΡΕΣΙΑ (2)</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Tree>
    <p:extLst>
      <p:ext uri="{BB962C8B-B14F-4D97-AF65-F5344CB8AC3E}">
        <p14:creationId xmlns:p14="http://schemas.microsoft.com/office/powerpoint/2010/main" val="3273347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3" name="TextBox 22"/>
          <p:cNvSpPr txBox="1"/>
          <p:nvPr/>
        </p:nvSpPr>
        <p:spPr>
          <a:xfrm>
            <a:off x="596794" y="105612"/>
            <a:ext cx="6157133" cy="523220"/>
          </a:xfrm>
          <a:prstGeom prst="rect">
            <a:avLst/>
          </a:prstGeom>
          <a:noFill/>
        </p:spPr>
        <p:txBody>
          <a:bodyPr wrap="square" rtlCol="0">
            <a:spAutoFit/>
          </a:bodyPr>
          <a:lstStyle/>
          <a:p>
            <a:r>
              <a:rPr lang="el-GR" sz="2800" b="1" dirty="0">
                <a:solidFill>
                  <a:schemeClr val="bg1"/>
                </a:solidFill>
              </a:rPr>
              <a:t>ΥΠΟΣΤΗΡΙΚΤΙΚΑ ΕΓΓΡΑΦΑ</a:t>
            </a:r>
            <a:endParaRPr lang="en-GB" sz="2800" b="1" dirty="0">
              <a:solidFill>
                <a:schemeClr val="bg1"/>
              </a:solidFill>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1" name="TextBox 10"/>
          <p:cNvSpPr txBox="1"/>
          <p:nvPr/>
        </p:nvSpPr>
        <p:spPr>
          <a:xfrm>
            <a:off x="444393" y="14767"/>
            <a:ext cx="6286208" cy="492443"/>
          </a:xfrm>
          <a:prstGeom prst="rect">
            <a:avLst/>
          </a:prstGeom>
          <a:noFill/>
        </p:spPr>
        <p:txBody>
          <a:bodyPr wrap="none" rtlCol="0">
            <a:spAutoFit/>
          </a:bodyPr>
          <a:lstStyle>
            <a:defPPr>
              <a:defRPr lang="en-US"/>
            </a:defPPr>
            <a:lvl1pPr>
              <a:defRPr sz="2600" b="1">
                <a:solidFill>
                  <a:schemeClr val="bg1"/>
                </a:solidFill>
              </a:defRPr>
            </a:lvl1pPr>
          </a:lstStyle>
          <a:p>
            <a:r>
              <a:rPr lang="el-GR" dirty="0"/>
              <a:t>ΒΡΑΒΕΙΟ </a:t>
            </a:r>
            <a:r>
              <a:rPr lang="en-US" dirty="0"/>
              <a:t>EUROPEAN LANGUAGE LABEL (ELL)</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3" name="TextBox 2"/>
          <p:cNvSpPr txBox="1"/>
          <p:nvPr/>
        </p:nvSpPr>
        <p:spPr>
          <a:xfrm>
            <a:off x="1364373" y="881662"/>
            <a:ext cx="9884857" cy="1891287"/>
          </a:xfrm>
          <a:prstGeom prst="rect">
            <a:avLst/>
          </a:prstGeom>
          <a:noFill/>
        </p:spPr>
        <p:txBody>
          <a:bodyPr wrap="square" rtlCol="0">
            <a:spAutoFit/>
          </a:bodyPr>
          <a:lstStyle/>
          <a:p>
            <a:pPr>
              <a:lnSpc>
                <a:spcPct val="150000"/>
              </a:lnSpc>
            </a:pPr>
            <a:r>
              <a:rPr lang="en-US" sz="2000" dirty="0"/>
              <a:t>B</a:t>
            </a:r>
            <a:r>
              <a:rPr lang="el-GR" sz="2000" dirty="0" err="1"/>
              <a:t>ραβείο</a:t>
            </a:r>
            <a:r>
              <a:rPr lang="el-GR" sz="2000" dirty="0"/>
              <a:t> που ενθαρρύνει την ανάπτυξη νέων τεχνικών και πρωτοβουλιών στον τομέα της εκμάθησης και της διδασκαλίας γλωσσών, καθώς και την ενίσχυση της διαπολιτισμικής ευαισθητοποίησης σε ολόκληρη την Ευρώπη. Απονέμεται </a:t>
            </a:r>
            <a:r>
              <a:rPr lang="el-GR" sz="2000" b="1" dirty="0"/>
              <a:t>στα πιο καινοτόμα Σχέδια </a:t>
            </a:r>
            <a:r>
              <a:rPr lang="el-GR" sz="2000" b="1" dirty="0" err="1"/>
              <a:t>Erasmus</a:t>
            </a:r>
            <a:r>
              <a:rPr lang="el-GR" sz="2000" b="1" dirty="0"/>
              <a:t>+ που έχουν ως πεδίο ενδιαφέροντος την εκμάθηση γλωσσών</a:t>
            </a:r>
            <a:r>
              <a:rPr lang="el-GR" sz="2000" dirty="0"/>
              <a:t>.</a:t>
            </a:r>
            <a:endParaRPr lang="en-US" sz="2000" dirty="0"/>
          </a:p>
        </p:txBody>
      </p:sp>
      <p:sp>
        <p:nvSpPr>
          <p:cNvPr id="5" name="TextBox 4"/>
          <p:cNvSpPr txBox="1"/>
          <p:nvPr/>
        </p:nvSpPr>
        <p:spPr>
          <a:xfrm>
            <a:off x="1500615" y="3171370"/>
            <a:ext cx="9255453" cy="1323439"/>
          </a:xfrm>
          <a:prstGeom prst="rect">
            <a:avLst/>
          </a:prstGeom>
          <a:solidFill>
            <a:srgbClr val="93436B">
              <a:alpha val="20000"/>
            </a:srgbClr>
          </a:solidFill>
        </p:spPr>
        <p:txBody>
          <a:bodyPr wrap="square" rtlCol="0">
            <a:spAutoFit/>
          </a:bodyPr>
          <a:lstStyle/>
          <a:p>
            <a:endParaRPr lang="en-GB" sz="2000" dirty="0"/>
          </a:p>
          <a:p>
            <a:r>
              <a:rPr lang="el-GR" sz="2000" dirty="0"/>
              <a:t>Σε περίπτωση που σας ενδιαφέρει να  αξιολογηθεί το σχέδιο σας για το Βραβείο </a:t>
            </a:r>
            <a:r>
              <a:rPr lang="en-US" sz="2000" dirty="0"/>
              <a:t>ELL</a:t>
            </a:r>
            <a:r>
              <a:rPr lang="el-GR" sz="2000" dirty="0"/>
              <a:t>, θα πρέπει να δηλώσετε το ενδιαφέρον σας κατά την υποβολή της τελικής σας έκθεσης. </a:t>
            </a:r>
            <a:endParaRPr lang="en-GB" sz="2000" dirty="0"/>
          </a:p>
          <a:p>
            <a:endParaRPr lang="en-GB" sz="2000" dirty="0"/>
          </a:p>
        </p:txBody>
      </p:sp>
      <p:sp>
        <p:nvSpPr>
          <p:cNvPr id="6" name="TextBox 5"/>
          <p:cNvSpPr txBox="1"/>
          <p:nvPr/>
        </p:nvSpPr>
        <p:spPr>
          <a:xfrm>
            <a:off x="2339199" y="4893230"/>
            <a:ext cx="7012497" cy="400110"/>
          </a:xfrm>
          <a:prstGeom prst="rect">
            <a:avLst/>
          </a:prstGeom>
          <a:noFill/>
        </p:spPr>
        <p:txBody>
          <a:bodyPr wrap="none" rtlCol="0">
            <a:spAutoFit/>
          </a:bodyPr>
          <a:lstStyle/>
          <a:p>
            <a:r>
              <a:rPr lang="el-GR" sz="2000" i="1" dirty="0"/>
              <a:t>Για περισσότερες πληροφορίες επισκεφθείτε </a:t>
            </a:r>
            <a:r>
              <a:rPr lang="el-GR" sz="2000" i="1" dirty="0">
                <a:hlinkClick r:id="rId4"/>
              </a:rPr>
              <a:t>την ιστοσελίδα μας </a:t>
            </a:r>
            <a:endParaRPr lang="en-GB" sz="2000" i="1"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572" y="5691761"/>
            <a:ext cx="3333750" cy="838200"/>
          </a:xfrm>
          <a:prstGeom prst="rect">
            <a:avLst/>
          </a:prstGeom>
        </p:spPr>
      </p:pic>
    </p:spTree>
    <p:extLst>
      <p:ext uri="{BB962C8B-B14F-4D97-AF65-F5344CB8AC3E}">
        <p14:creationId xmlns:p14="http://schemas.microsoft.com/office/powerpoint/2010/main" val="2309622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ΧΡΗΣΙΜΟΙ ΣΥΝΔΕΣΜΟΙ (1)</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444393" y="1734618"/>
            <a:ext cx="10541544"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sng" strike="noStrike" kern="1200" cap="none" spc="0" normalizeH="0" baseline="0" noProof="0" dirty="0">
                <a:ln>
                  <a:noFill/>
                </a:ln>
                <a:solidFill>
                  <a:prstClr val="black"/>
                </a:solidFill>
                <a:effectLst/>
                <a:uLnTx/>
                <a:uFillTx/>
                <a:latin typeface="Calibri" panose="020F0502020204030204"/>
                <a:ea typeface="+mn-ea"/>
                <a:cs typeface="+mn-cs"/>
              </a:rPr>
              <a:t>ΠΑΡΑΡΤΗΜΑΤΑ ΣΥΜΦΩΝΙΑΣ ΕΠΙΧΟΡΗΓΗΣΗΣ:</a:t>
            </a:r>
            <a:endPar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GA Annex 2: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Applicable rules to eligible costs </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GA Annex 3: Applicable rates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School Education</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rPr>
              <a:t> |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Adult Education</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rPr>
              <a:t> |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Vocational Education and Training</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 Annex 4: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Accession Forms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(if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GA Annex 5: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Specific Rules </a:t>
            </a:r>
            <a:b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GA Annex 6: Templates for agreements to be used between beneficiary and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Agreement between beneficiaries and participants for mobility of individuals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Learning Agreement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For 2024</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hlinkClick r:id="rId12"/>
              </a:rPr>
              <a:t>AE-SE-VET </a:t>
            </a:r>
            <a:r>
              <a:rPr kumimoji="0" lang="en-US" sz="1600" b="0" i="0" u="none" strike="noStrike" kern="1200" cap="none" spc="0" normalizeH="0" baseline="0" noProof="0" dirty="0" err="1">
                <a:ln>
                  <a:noFill/>
                </a:ln>
                <a:solidFill>
                  <a:srgbClr val="7A7A7A"/>
                </a:solidFill>
                <a:effectLst/>
                <a:uLnTx/>
                <a:uFillTx/>
                <a:latin typeface="Calibri" panose="020F0502020204030204"/>
                <a:ea typeface="+mn-ea"/>
                <a:cs typeface="+mn-cs"/>
                <a:hlinkClick r:id="rId12"/>
              </a:rPr>
              <a:t>Europass</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hlinkClick r:id="rId12"/>
              </a:rPr>
              <a:t> Learning agreement and certificate of learning outcomes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Learning Agreement Complement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Learning Programme for Group Activities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για ομαδικές κινητικότητες εκπαιδευομένων</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μαθητών)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For 2024</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hlinkClick r:id="rId15"/>
              </a:rPr>
              <a:t>AE-SE-VET </a:t>
            </a:r>
            <a:r>
              <a:rPr kumimoji="0" lang="en-US" sz="1600" b="0" i="0" u="none" strike="noStrike" kern="1200" cap="none" spc="0" normalizeH="0" baseline="0" noProof="0" dirty="0" err="1">
                <a:ln>
                  <a:noFill/>
                </a:ln>
                <a:solidFill>
                  <a:srgbClr val="7A7A7A"/>
                </a:solidFill>
                <a:effectLst/>
                <a:uLnTx/>
                <a:uFillTx/>
                <a:latin typeface="Calibri" panose="020F0502020204030204"/>
                <a:ea typeface="+mn-ea"/>
                <a:cs typeface="+mn-cs"/>
                <a:hlinkClick r:id="rId15"/>
              </a:rPr>
              <a:t>Europass</a:t>
            </a:r>
            <a:r>
              <a:rPr kumimoji="0" lang="en-US" sz="1600" b="0" i="0" u="none" strike="noStrike" kern="1200" cap="none" spc="0" normalizeH="0" baseline="0" noProof="0" dirty="0">
                <a:ln>
                  <a:noFill/>
                </a:ln>
                <a:solidFill>
                  <a:srgbClr val="7A7A7A"/>
                </a:solidFill>
                <a:effectLst/>
                <a:uLnTx/>
                <a:uFillTx/>
                <a:latin typeface="Calibri" panose="020F0502020204030204"/>
                <a:ea typeface="+mn-ea"/>
                <a:cs typeface="+mn-cs"/>
                <a:hlinkClick r:id="rId15"/>
              </a:rPr>
              <a:t> Group learning </a:t>
            </a:r>
            <a:r>
              <a:rPr kumimoji="0" lang="en-US" sz="1600" b="0" i="0" u="none" strike="noStrike" kern="1200" cap="none" spc="0" normalizeH="0" baseline="0" noProof="0" dirty="0" err="1">
                <a:ln>
                  <a:noFill/>
                </a:ln>
                <a:solidFill>
                  <a:srgbClr val="7A7A7A"/>
                </a:solidFill>
                <a:effectLst/>
                <a:uLnTx/>
                <a:uFillTx/>
                <a:latin typeface="Calibri" panose="020F0502020204030204"/>
                <a:ea typeface="+mn-ea"/>
                <a:cs typeface="+mn-cs"/>
                <a:hlinkClick r:id="rId15"/>
              </a:rPr>
              <a:t>programme</a:t>
            </a: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6"/>
              </a:rPr>
              <a:t>Learning Agreement with invited experts </a:t>
            </a: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21C5F4E-A4D2-2D32-543E-D0143DFE8956}"/>
              </a:ext>
            </a:extLst>
          </p:cNvPr>
          <p:cNvSpPr/>
          <p:nvPr/>
        </p:nvSpPr>
        <p:spPr>
          <a:xfrm>
            <a:off x="444393" y="1760098"/>
            <a:ext cx="10541544" cy="3038816"/>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585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sp>
        <p:nvSpPr>
          <p:cNvPr id="11" name="TextBox 10"/>
          <p:cNvSpPr txBox="1"/>
          <p:nvPr/>
        </p:nvSpPr>
        <p:spPr>
          <a:xfrm>
            <a:off x="444393" y="14767"/>
            <a:ext cx="3802644"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ΧΡΗΣΙΜΟΙ ΣΥΝΔΕΣΜΟΙ (2)</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679604" y="693114"/>
            <a:ext cx="10541544" cy="4678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sng" strike="noStrike" kern="1200" cap="none" spc="0" normalizeH="0" baseline="0" noProof="0" dirty="0">
                <a:ln>
                  <a:noFill/>
                </a:ln>
                <a:solidFill>
                  <a:prstClr val="black"/>
                </a:solidFill>
                <a:effectLst/>
                <a:uLnTx/>
                <a:uFillTx/>
                <a:latin typeface="Calibri" panose="020F0502020204030204"/>
                <a:ea typeface="+mn-ea"/>
                <a:cs typeface="+mn-cs"/>
              </a:rPr>
              <a:t>ΑΛΛΟΙ ΧΡΗΣΙΜΟΙ ΣΥΝΔΕΣΜΟΙ: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Οδηγός Προγράμματος 202</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4</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Διαχείριση Εγκεκριμένων Σχεδίων</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Erasmus Quality Standards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Πρότυπα Ποιότητας για σεμινάρια κάτω από τη ΒΔ1</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Εργαλεία Ε</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8"/>
              </a:rPr>
              <a:t>rasmus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 – I</a:t>
            </a:r>
            <a:r>
              <a:rPr kumimoji="0" lang="el-GR"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8"/>
              </a:rPr>
              <a:t>στοσελίδα</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 ΙΔΕΠ</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Εργαλείο υπολογισμού απόστασης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Erasmus+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(Distance Calculator)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srgbClr val="FFFFFF"/>
                </a:solidFill>
                <a:effectLst/>
                <a:uLnTx/>
                <a:uFillTx/>
                <a:latin typeface="Calibri" panose="020F0502020204030204"/>
                <a:ea typeface="+mn-ea"/>
                <a:cs typeface="+mn-cs"/>
                <a:hlinkClick r:id="rId10"/>
              </a:rPr>
              <a:t>Στρατηγική του ΙΔΕΠ Διά Βίου Μάθησης για την ένταξη και την πολυμορφία στο πλαίσιο του Erasmus+</a:t>
            </a:r>
            <a:endParaRPr kumimoji="0" lang="el-GR" sz="14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Οδηγός για συνεργασίες με υποστηρικτικούς οργανισμούς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supporting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11"/>
              </a:rPr>
              <a:t>organisations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 </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EPALE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 (Ηλεκτρονική Πλατφόρμα για την Εκπαίδευση Ενηλίκων στην Ευρώπη)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3"/>
              </a:rPr>
              <a:t>European School platform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Erasmus+ Project Results Platform</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EU Academy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Πρόσβαση στο εργαλείο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Online Linguistic Support) </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6"/>
              </a:rPr>
              <a:t>Οδηγός για επικοινωνία και διάχυση Ε+ </a:t>
            </a: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7"/>
              </a:rPr>
              <a:t>IMPACTTOOL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rPr>
              <a:t>Εργαλείο για μέτρηση αντικτύπου των δραστηριοτήτων / σχεδίων</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Beneficiary Module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9"/>
              </a:rPr>
              <a:t>Organisation Registration System (ORS)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0"/>
              </a:rPr>
              <a:t>OID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21"/>
              </a:rPr>
              <a:t>EU LOGIN ACCOUNT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9496695-8825-F6CA-900A-C09E49262302}"/>
              </a:ext>
            </a:extLst>
          </p:cNvPr>
          <p:cNvSpPr/>
          <p:nvPr/>
        </p:nvSpPr>
        <p:spPr>
          <a:xfrm>
            <a:off x="679604" y="944265"/>
            <a:ext cx="10541544" cy="433472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217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394" y="-46788"/>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96794" y="105612"/>
            <a:ext cx="6157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ΥΠΟΣΤΗΡΙΚΤΙΚΑ ΕΓΓΡΑΦΑ</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p:cNvSpPr/>
          <p:nvPr/>
        </p:nvSpPr>
        <p:spPr>
          <a:xfrm>
            <a:off x="0" y="-2883"/>
            <a:ext cx="8656320" cy="483217"/>
          </a:xfrm>
          <a:prstGeom prst="rect">
            <a:avLst/>
          </a:prstGeom>
          <a:solidFill>
            <a:srgbClr val="1EA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p:cNvGrpSpPr/>
          <p:nvPr/>
        </p:nvGrpSpPr>
        <p:grpSpPr>
          <a:xfrm rot="10800000">
            <a:off x="4632960" y="24"/>
            <a:ext cx="7559040" cy="483216"/>
            <a:chOff x="0" y="0"/>
            <a:chExt cx="6023006" cy="1453896"/>
          </a:xfrm>
        </p:grpSpPr>
        <p:sp>
          <p:nvSpPr>
            <p:cNvPr id="19" name="Rectangle 18"/>
            <p:cNvSpPr/>
            <p:nvPr/>
          </p:nvSpPr>
          <p:spPr>
            <a:xfrm>
              <a:off x="0" y="0"/>
              <a:ext cx="4526280" cy="1453896"/>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Isosceles Triangle 21"/>
            <p:cNvSpPr/>
            <p:nvPr/>
          </p:nvSpPr>
          <p:spPr>
            <a:xfrm>
              <a:off x="3111209" y="0"/>
              <a:ext cx="2911797" cy="1453896"/>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9D72B5"/>
                </a:solidFill>
                <a:effectLst/>
                <a:uLnTx/>
                <a:uFillTx/>
                <a:latin typeface="Calibri" panose="020F0502020204030204"/>
                <a:ea typeface="+mn-ea"/>
                <a:cs typeface="+mn-cs"/>
              </a:endParaRPr>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1148" y="5941526"/>
            <a:ext cx="800068" cy="685416"/>
          </a:xfrm>
          <a:prstGeom prst="rect">
            <a:avLst/>
          </a:prstGeom>
        </p:spPr>
      </p:pic>
      <p:sp>
        <p:nvSpPr>
          <p:cNvPr id="13" name="Rectangle 12"/>
          <p:cNvSpPr/>
          <p:nvPr/>
        </p:nvSpPr>
        <p:spPr>
          <a:xfrm>
            <a:off x="5241030" y="766973"/>
            <a:ext cx="6176874" cy="1742578"/>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l-GR" sz="2000" b="1"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rPr>
              <a:t>Μαρία Χριστοφίδου</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(ΚΑ122)</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22448831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mchristofidou@idep.org.cy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15" name="TextBox 14"/>
          <p:cNvSpPr txBox="1"/>
          <p:nvPr/>
        </p:nvSpPr>
        <p:spPr>
          <a:xfrm>
            <a:off x="444393" y="14767"/>
            <a:ext cx="3582071" cy="492443"/>
          </a:xfrm>
          <a:prstGeom prst="rect">
            <a:avLst/>
          </a:prstGeom>
          <a:noFill/>
        </p:spPr>
        <p:txBody>
          <a:bodyPr wrap="none" rtlCol="0">
            <a:spAutoFit/>
          </a:bodyPr>
          <a:lstStyle>
            <a:defPPr>
              <a:defRPr lang="en-US"/>
            </a:defPPr>
            <a:lvl1pPr>
              <a:defRPr sz="26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ΣΤΟΙΧΕΙΑ ΕΠΙΚΟΙΝΩΝΙΑΣ</a:t>
            </a:r>
            <a:endParaRPr kumimoji="0" lang="en-GB" sz="2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185F036-0E19-9F72-EEF8-25438E479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501" y="2108622"/>
            <a:ext cx="2650034" cy="2270278"/>
          </a:xfrm>
          <a:prstGeom prst="rect">
            <a:avLst/>
          </a:prstGeom>
        </p:spPr>
      </p:pic>
      <p:sp>
        <p:nvSpPr>
          <p:cNvPr id="4" name="Rectangle: Rounded Corners 3">
            <a:extLst>
              <a:ext uri="{FF2B5EF4-FFF2-40B4-BE49-F238E27FC236}">
                <a16:creationId xmlns:a16="http://schemas.microsoft.com/office/drawing/2014/main" id="{BF7482A3-A5FC-D696-1F18-ED42CBA1B403}"/>
              </a:ext>
            </a:extLst>
          </p:cNvPr>
          <p:cNvSpPr/>
          <p:nvPr/>
        </p:nvSpPr>
        <p:spPr>
          <a:xfrm>
            <a:off x="5044273" y="628832"/>
            <a:ext cx="6176875" cy="1742579"/>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4C976DBB-EF22-C27A-498E-79D0F053D212}"/>
              </a:ext>
            </a:extLst>
          </p:cNvPr>
          <p:cNvSpPr/>
          <p:nvPr/>
        </p:nvSpPr>
        <p:spPr>
          <a:xfrm>
            <a:off x="5044272" y="2460411"/>
            <a:ext cx="6099349" cy="1828268"/>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64E5EBC-F14C-E83B-EE1A-501C2A01CC88}"/>
              </a:ext>
            </a:extLst>
          </p:cNvPr>
          <p:cNvSpPr/>
          <p:nvPr/>
        </p:nvSpPr>
        <p:spPr>
          <a:xfrm>
            <a:off x="5316528" y="2621968"/>
            <a:ext cx="5402204" cy="1675431"/>
          </a:xfrm>
          <a:prstGeom prst="rect">
            <a:avLst/>
          </a:prstGeom>
        </p:spPr>
        <p:txBody>
          <a:bodyPr vert="horz" lIns="91440" tIns="45720" rIns="91440" bIns="45720" rtlCol="0" anchor="t">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Γεωργία </a:t>
            </a:r>
            <a:r>
              <a:rPr kumimoji="0" lang="el-GR"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Σιάηλου</a:t>
            </a:r>
            <a:endPar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Επαγγελματική Εκπαίδευση και Κατάρτιση</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22448843</a:t>
            </a:r>
            <a:endPar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gshiaelou@idep.org.cy</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E262076-214E-A9E5-7526-E2F9B99EB16F}"/>
              </a:ext>
            </a:extLst>
          </p:cNvPr>
          <p:cNvSpPr/>
          <p:nvPr/>
        </p:nvSpPr>
        <p:spPr>
          <a:xfrm>
            <a:off x="5005508" y="4427269"/>
            <a:ext cx="6176875" cy="2048252"/>
          </a:xfrm>
          <a:prstGeom prst="roundRect">
            <a:avLst/>
          </a:pr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D14CEBD-E8A3-4938-6E24-ED44C10A7A91}"/>
              </a:ext>
            </a:extLst>
          </p:cNvPr>
          <p:cNvSpPr/>
          <p:nvPr/>
        </p:nvSpPr>
        <p:spPr>
          <a:xfrm>
            <a:off x="5316528" y="4288679"/>
            <a:ext cx="5265854" cy="1675431"/>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Μαριάννα </a:t>
            </a:r>
            <a:r>
              <a:rPr kumimoji="0" lang="el-GR"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Αραούζου</a:t>
            </a:r>
            <a:endPar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Λειτουργός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Προγρ</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αμμάτων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Βα</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σικής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Δράσης</a:t>
            </a:r>
            <a:r>
              <a:rPr kumimoji="0" lang="en-US" sz="14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1</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Σχολική Εκπαίδευση (ΚΑ121) και Εκπαίδευση Ενηλίκων </a:t>
            </a:r>
            <a:endParaRPr lang="en-US" sz="1400" dirty="0">
              <a:solidFill>
                <a:prstClr val="black">
                  <a:lumMod val="75000"/>
                  <a:lumOff val="25000"/>
                </a:prst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Τηλέφωνο</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 (+357) - </a:t>
            </a:r>
            <a:r>
              <a:rPr kumimoji="0" lang="el-G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22448861</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email: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7"/>
              </a:rPr>
              <a:t>maraouzou@idep.org.cy</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599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8591839"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ΠΡΟΣΩΠΙΚΟΥ</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8" name="Content Placeholder 4">
            <a:extLst>
              <a:ext uri="{FF2B5EF4-FFF2-40B4-BE49-F238E27FC236}">
                <a16:creationId xmlns:a16="http://schemas.microsoft.com/office/drawing/2014/main" id="{CD62F043-43DE-C563-F55A-7BDDC48DCA3A}"/>
              </a:ext>
            </a:extLst>
          </p:cNvPr>
          <p:cNvGraphicFramePr>
            <a:graphicFrameLocks/>
          </p:cNvGraphicFramePr>
          <p:nvPr>
            <p:extLst>
              <p:ext uri="{D42A27DB-BD31-4B8C-83A1-F6EECF244321}">
                <p14:modId xmlns:p14="http://schemas.microsoft.com/office/powerpoint/2010/main" val="1360475330"/>
              </p:ext>
            </p:extLst>
          </p:nvPr>
        </p:nvGraphicFramePr>
        <p:xfrm>
          <a:off x="1630384" y="825791"/>
          <a:ext cx="8509202" cy="3931920"/>
        </p:xfrm>
        <a:graphic>
          <a:graphicData uri="http://schemas.openxmlformats.org/drawingml/2006/table">
            <a:tbl>
              <a:tblPr firstRow="1" bandRow="1">
                <a:tableStyleId>{93296810-A885-4BE3-A3E7-6D5BEEA58F35}</a:tableStyleId>
              </a:tblPr>
              <a:tblGrid>
                <a:gridCol w="880262">
                  <a:extLst>
                    <a:ext uri="{9D8B030D-6E8A-4147-A177-3AD203B41FA5}">
                      <a16:colId xmlns:a16="http://schemas.microsoft.com/office/drawing/2014/main" val="20000"/>
                    </a:ext>
                  </a:extLst>
                </a:gridCol>
                <a:gridCol w="2909551">
                  <a:extLst>
                    <a:ext uri="{9D8B030D-6E8A-4147-A177-3AD203B41FA5}">
                      <a16:colId xmlns:a16="http://schemas.microsoft.com/office/drawing/2014/main" val="20001"/>
                    </a:ext>
                  </a:extLst>
                </a:gridCol>
                <a:gridCol w="4719389">
                  <a:extLst>
                    <a:ext uri="{9D8B030D-6E8A-4147-A177-3AD203B41FA5}">
                      <a16:colId xmlns:a16="http://schemas.microsoft.com/office/drawing/2014/main" val="20002"/>
                    </a:ext>
                  </a:extLst>
                </a:gridCol>
              </a:tblGrid>
              <a:tr h="836709">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kern="12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Ενηλίκων</a:t>
                      </a:r>
                      <a:r>
                        <a:rPr lang="en-US" sz="1800" kern="1200" dirty="0">
                          <a:latin typeface="Calibri" panose="020F0502020204030204" pitchFamily="34" charset="0"/>
                          <a:ea typeface="Calibri" panose="020F0502020204030204" pitchFamily="34" charset="0"/>
                          <a:cs typeface="Calibri" panose="020F0502020204030204" pitchFamily="34" charset="0"/>
                        </a:rPr>
                        <a:t> </a:t>
                      </a:r>
                      <a:endParaRPr lang="el-GR" sz="1800" kern="1200" dirty="0">
                        <a:latin typeface="Calibri" panose="020F0502020204030204" pitchFamily="34" charset="0"/>
                        <a:ea typeface="Calibri" panose="020F0502020204030204" pitchFamily="34" charset="0"/>
                        <a:cs typeface="Calibri" panose="020F0502020204030204" pitchFamily="34" charset="0"/>
                      </a:endParaRP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Επαγγελματική</a:t>
                      </a:r>
                      <a:r>
                        <a:rPr lang="el-GR" sz="1800" kern="1200" baseline="0" dirty="0">
                          <a:latin typeface="Calibri" panose="020F0502020204030204" pitchFamily="34" charset="0"/>
                          <a:ea typeface="Calibri" panose="020F0502020204030204" pitchFamily="34" charset="0"/>
                          <a:cs typeface="Calibri" panose="020F0502020204030204" pitchFamily="34" charset="0"/>
                        </a:rPr>
                        <a:t> Εκπαίδευση &amp; Κατάρτιση </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825448">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8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Σκιώδης Εργασία (</a:t>
                      </a:r>
                      <a:r>
                        <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Job shadowing)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8254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latin typeface="Calibri" panose="020F0502020204030204" pitchFamily="34" charset="0"/>
                          <a:ea typeface="Calibri" panose="020F0502020204030204" pitchFamily="34" charset="0"/>
                          <a:cs typeface="Calibri" panose="020F0502020204030204" pitchFamily="34" charset="0"/>
                        </a:rPr>
                        <a:t>Άσκηση καθηκόντων διδασκαλίας</a:t>
                      </a:r>
                      <a:r>
                        <a:rPr lang="en-US" sz="1800" kern="1200" dirty="0">
                          <a:latin typeface="Calibri" panose="020F0502020204030204" pitchFamily="34" charset="0"/>
                          <a:ea typeface="Calibri" panose="020F0502020204030204" pitchFamily="34" charset="0"/>
                          <a:cs typeface="Calibri" panose="020F0502020204030204" pitchFamily="34" charset="0"/>
                        </a:rPr>
                        <a:t> (Teaching or training assignment)</a:t>
                      </a: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a:t>
                      </a:r>
                      <a:r>
                        <a:rPr lang="el-GR" sz="1600" kern="1200" baseline="0" dirty="0">
                          <a:latin typeface="Calibri" panose="020F0502020204030204" pitchFamily="34" charset="0"/>
                          <a:ea typeface="Calibri" panose="020F0502020204030204" pitchFamily="34" charset="0"/>
                          <a:cs typeface="Calibri" panose="020F0502020204030204" pitchFamily="34" charset="0"/>
                        </a:rPr>
                        <a:t> 365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07308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Συμμετοχή σε σεμινάρια επιμόρφωσης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courses</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 &amp; </a:t>
                      </a:r>
                      <a:r>
                        <a:rPr lang="el-GR" sz="1800"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training</a:t>
                      </a:r>
                      <a:r>
                        <a:rPr lang="el-GR" sz="1800" kern="1200" dirty="0">
                          <a:solidFill>
                            <a:schemeClr val="dk1"/>
                          </a:solidFill>
                          <a:latin typeface="Calibri" panose="020F0502020204030204" pitchFamily="34" charset="0"/>
                          <a:ea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 (</a:t>
                      </a:r>
                      <a:r>
                        <a:rPr lang="en-US" sz="1600" kern="1200" baseline="0" dirty="0">
                          <a:latin typeface="Calibri" panose="020F0502020204030204" pitchFamily="34" charset="0"/>
                          <a:ea typeface="Calibri" panose="020F0502020204030204" pitchFamily="34" charset="0"/>
                          <a:cs typeface="Calibri" panose="020F0502020204030204" pitchFamily="34" charset="0"/>
                        </a:rPr>
                        <a:t>max. 10 </a:t>
                      </a:r>
                      <a:r>
                        <a:rPr lang="el-GR" sz="1600" kern="1200" baseline="0" dirty="0">
                          <a:latin typeface="Calibri" panose="020F0502020204030204" pitchFamily="34" charset="0"/>
                          <a:ea typeface="Calibri" panose="020F0502020204030204" pitchFamily="34" charset="0"/>
                          <a:cs typeface="Calibri" panose="020F0502020204030204" pitchFamily="34" charset="0"/>
                        </a:rPr>
                        <a:t>ημέρες κάλυψη διδάκτρων)</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3"/>
                  </a:ext>
                </a:extLst>
              </a:tr>
            </a:tbl>
          </a:graphicData>
        </a:graphic>
      </p:graphicFrame>
      <p:sp>
        <p:nvSpPr>
          <p:cNvPr id="9" name="Rectangle 8">
            <a:extLst>
              <a:ext uri="{FF2B5EF4-FFF2-40B4-BE49-F238E27FC236}">
                <a16:creationId xmlns:a16="http://schemas.microsoft.com/office/drawing/2014/main" id="{AD307D24-7A6E-1EFD-F078-CAC1B93974CA}"/>
              </a:ext>
            </a:extLst>
          </p:cNvPr>
          <p:cNvSpPr/>
          <p:nvPr/>
        </p:nvSpPr>
        <p:spPr>
          <a:xfrm>
            <a:off x="2552057" y="5831914"/>
            <a:ext cx="7587530" cy="923330"/>
          </a:xfrm>
          <a:prstGeom prst="rect">
            <a:avLst/>
          </a:prstGeom>
          <a:solidFill>
            <a:srgbClr val="70AD47">
              <a:lumMod val="75000"/>
            </a:srgb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Ο οργανισμός θα πρέπει να είναι σε θέση να αποδείξει τη σχέση του με το προσωπικό που συμμετέχει σε κινητικότητες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payroll/</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συμβόλαιο</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εργοδότησης</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κτλ.)</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180A640-22BD-BE11-D23F-B97AEE1893E7}"/>
              </a:ext>
            </a:extLst>
          </p:cNvPr>
          <p:cNvSpPr txBox="1"/>
          <p:nvPr/>
        </p:nvSpPr>
        <p:spPr>
          <a:xfrm>
            <a:off x="10500527" y="1780291"/>
            <a:ext cx="1393859" cy="2308324"/>
          </a:xfrm>
          <a:prstGeom prst="rect">
            <a:avLst/>
          </a:prstGeom>
          <a:solidFill>
            <a:srgbClr val="70AD47">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p>
        </p:txBody>
      </p:sp>
      <p:sp>
        <p:nvSpPr>
          <p:cNvPr id="12" name="TextBox 11">
            <a:extLst>
              <a:ext uri="{FF2B5EF4-FFF2-40B4-BE49-F238E27FC236}">
                <a16:creationId xmlns:a16="http://schemas.microsoft.com/office/drawing/2014/main" id="{D306CD9B-5ED6-8C02-1247-B96883736A04}"/>
              </a:ext>
            </a:extLst>
          </p:cNvPr>
          <p:cNvSpPr txBox="1"/>
          <p:nvPr/>
        </p:nvSpPr>
        <p:spPr>
          <a:xfrm>
            <a:off x="2552056" y="4800067"/>
            <a:ext cx="7587530" cy="969496"/>
          </a:xfrm>
          <a:prstGeom prst="rect">
            <a:avLst/>
          </a:prstGeom>
          <a:solidFill>
            <a:srgbClr val="359FC0">
              <a:alpha val="50000"/>
            </a:srgbClr>
          </a:solidFill>
          <a:ln w="19050">
            <a:solidFill>
              <a:srgbClr val="359FC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συνέδρια</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και οι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διαλέξεις</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δεν θεωρούνται επιλέξιμες δραστηριότητες </a:t>
            </a: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hlinkClick r:id="rId4"/>
              </a:rPr>
              <a:t>Course catalogue (ESEP) </a:t>
            </a:r>
            <a:endPar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Συστήνεται όπως αποφεύγονται οι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ταυτόχρονες συμμετοχές</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σε σεμινάρια εκτός σε δεόντως αιτιολογημένες περιπτώσεις. Η σύσταση δεν αφορά συνοδούς σε κινητικότητα.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Curved Up Arrow 6">
            <a:extLst>
              <a:ext uri="{FF2B5EF4-FFF2-40B4-BE49-F238E27FC236}">
                <a16:creationId xmlns:a16="http://schemas.microsoft.com/office/drawing/2014/main" id="{8581A9DB-95BA-B8B6-21CF-50FA41F0E82E}"/>
              </a:ext>
            </a:extLst>
          </p:cNvPr>
          <p:cNvSpPr/>
          <p:nvPr/>
        </p:nvSpPr>
        <p:spPr>
          <a:xfrm rot="5400000">
            <a:off x="1649031" y="4716421"/>
            <a:ext cx="1084168" cy="553544"/>
          </a:xfrm>
          <a:prstGeom prst="curvedUpArrow">
            <a:avLst/>
          </a:prstGeom>
          <a:solidFill>
            <a:srgbClr val="359FC0"/>
          </a:solidFill>
          <a:ln>
            <a:solidFill>
              <a:srgbClr val="359F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1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281834" y="76584"/>
            <a:ext cx="1130835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600" b="1" i="0" u="none" strike="noStrike" kern="1200" cap="none" spc="0" normalizeH="0" baseline="0" noProof="0" dirty="0">
                <a:ln>
                  <a:noFill/>
                </a:ln>
                <a:solidFill>
                  <a:prstClr val="white"/>
                </a:solidFill>
                <a:effectLst/>
                <a:uLnTx/>
                <a:uFillTx/>
                <a:latin typeface="Calibri" panose="020F0502020204030204"/>
                <a:ea typeface="+mn-ea"/>
                <a:cs typeface="+mn-cs"/>
              </a:rPr>
              <a:t>ΕΠΙΛΕΞΙΜΕΣ ΔΡΑΣΤΗΡΙΟΤΗΤΕΣ ΚΙΝΗΤΙΚΟΤΗΤΑΣ ΕΚΠΑΙΔΕΥΟΜΕΝΩΝ/ΜΑΘΗΤΩΝ</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graphicFrame>
        <p:nvGraphicFramePr>
          <p:cNvPr id="3" name="Content Placeholder 4">
            <a:extLst>
              <a:ext uri="{FF2B5EF4-FFF2-40B4-BE49-F238E27FC236}">
                <a16:creationId xmlns:a16="http://schemas.microsoft.com/office/drawing/2014/main" id="{29F3753D-193C-6970-76E9-3452D2F64D35}"/>
              </a:ext>
            </a:extLst>
          </p:cNvPr>
          <p:cNvGraphicFramePr>
            <a:graphicFrameLocks/>
          </p:cNvGraphicFramePr>
          <p:nvPr/>
        </p:nvGraphicFramePr>
        <p:xfrm>
          <a:off x="1540910" y="773897"/>
          <a:ext cx="8799169" cy="3452232"/>
        </p:xfrm>
        <a:graphic>
          <a:graphicData uri="http://schemas.openxmlformats.org/drawingml/2006/table">
            <a:tbl>
              <a:tblPr firstRow="1" bandRow="1"/>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latin typeface="Century Gothic" panose="020B0502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Δραστηριότητα</a:t>
                      </a:r>
                      <a:endParaRPr lang="en-US" sz="1800" b="1"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Σχολική Εκπαίδευση</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Εκπαίδευση </a:t>
                      </a:r>
                    </a:p>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Ενηλίκων </a:t>
                      </a:r>
                      <a:endParaRPr lang="el-GR"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l-GR" sz="1800" kern="1200" dirty="0">
                          <a:latin typeface="Calibri" panose="020F0502020204030204" pitchFamily="34" charset="0"/>
                          <a:ea typeface="Calibri" panose="020F0502020204030204" pitchFamily="34" charset="0"/>
                          <a:cs typeface="Calibri" panose="020F0502020204030204" pitchFamily="34" charset="0"/>
                        </a:rPr>
                        <a:t>ΕΕΚ</a:t>
                      </a:r>
                      <a:endParaRPr lang="en-US" sz="1800" kern="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370840">
                <a:tc row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Εξερχόμενες Κινητικότητες</a:t>
                      </a:r>
                      <a:endParaRPr lang="en-US" sz="1600" kern="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διαγωνισμούς δεξιοτήτων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 σε ομαδική</a:t>
                      </a:r>
                      <a:r>
                        <a:rPr lang="el-GR" sz="1600" kern="1200" baseline="0" dirty="0">
                          <a:latin typeface="Calibri" panose="020F0502020204030204" pitchFamily="34" charset="0"/>
                          <a:ea typeface="Calibri" panose="020F0502020204030204" pitchFamily="34" charset="0"/>
                          <a:cs typeface="Calibri" panose="020F0502020204030204" pitchFamily="34" charset="0"/>
                        </a:rPr>
                        <a:t> κινητικότητα εκπαιδευομένων</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a:t>
                      </a:r>
                      <a:r>
                        <a:rPr lang="el-GR" sz="1600" kern="1200" baseline="0" dirty="0">
                          <a:latin typeface="Calibri" panose="020F0502020204030204" pitchFamily="34" charset="0"/>
                          <a:ea typeface="Calibri" panose="020F0502020204030204" pitchFamily="34" charset="0"/>
                          <a:cs typeface="Calibri" panose="020F0502020204030204" pitchFamily="34" charset="0"/>
                        </a:rPr>
                        <a:t> – 30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30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dk1"/>
                          </a:solidFill>
                          <a:latin typeface="Calibri" panose="020F0502020204030204" pitchFamily="34" charset="0"/>
                          <a:ea typeface="Calibri" panose="020F0502020204030204" pitchFamily="34" charset="0"/>
                          <a:cs typeface="Calibri" panose="020F0502020204030204" pitchFamily="34" charset="0"/>
                        </a:rPr>
                        <a:t>2 – 30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σύντομης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 – 29 ημέρες*</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2 – 29 ημέρες*</a:t>
                      </a:r>
                      <a:endParaRPr lang="en-US"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10</a:t>
                      </a:r>
                      <a:r>
                        <a:rPr lang="el-GR" sz="1600" kern="1200" baseline="0" dirty="0">
                          <a:latin typeface="Calibri" panose="020F0502020204030204" pitchFamily="34" charset="0"/>
                          <a:ea typeface="Calibri" panose="020F0502020204030204" pitchFamily="34" charset="0"/>
                          <a:cs typeface="Calibri" panose="020F0502020204030204" pitchFamily="34" charset="0"/>
                        </a:rPr>
                        <a:t> </a:t>
                      </a:r>
                      <a:r>
                        <a:rPr lang="el-GR" sz="1600" kern="1200" dirty="0">
                          <a:latin typeface="Calibri" panose="020F0502020204030204" pitchFamily="34" charset="0"/>
                          <a:ea typeface="Calibri" panose="020F0502020204030204" pitchFamily="34" charset="0"/>
                          <a:cs typeface="Calibri" panose="020F050202020403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Συμμετοχή</a:t>
                      </a:r>
                      <a:r>
                        <a:rPr lang="el-GR" sz="1600" kern="1200" baseline="0" dirty="0">
                          <a:latin typeface="Calibri" panose="020F0502020204030204" pitchFamily="34" charset="0"/>
                          <a:ea typeface="Calibri" panose="020F0502020204030204" pitchFamily="34" charset="0"/>
                          <a:cs typeface="Calibri" panose="020F0502020204030204" pitchFamily="34" charset="0"/>
                        </a:rPr>
                        <a:t> σε μεγάλης διάρκειας κινητικότητες</a:t>
                      </a:r>
                      <a:endParaRPr lang="en-US" sz="1600"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a:latin typeface="Calibri" panose="020F0502020204030204" pitchFamily="34" charset="0"/>
                          <a:ea typeface="Calibri" panose="020F0502020204030204" pitchFamily="34" charset="0"/>
                          <a:cs typeface="Calibri" panose="020F0502020204030204" pitchFamily="34" charset="0"/>
                        </a:rPr>
                        <a:t>30 – 3</a:t>
                      </a:r>
                      <a:r>
                        <a:rPr lang="en-US" sz="1600" kern="1200" baseline="0" dirty="0">
                          <a:latin typeface="Calibri" panose="020F0502020204030204" pitchFamily="34" charset="0"/>
                          <a:ea typeface="Calibri" panose="020F0502020204030204" pitchFamily="34" charset="0"/>
                          <a:cs typeface="Calibri" panose="020F0502020204030204" pitchFamily="34" charset="0"/>
                        </a:rPr>
                        <a:t>6</a:t>
                      </a:r>
                      <a:r>
                        <a:rPr lang="el-GR" sz="1600" kern="1200" baseline="0" dirty="0">
                          <a:latin typeface="Calibri" panose="020F0502020204030204" pitchFamily="34" charset="0"/>
                          <a:ea typeface="Calibri" panose="020F0502020204030204" pitchFamily="34" charset="0"/>
                          <a:cs typeface="Calibri" panose="020F0502020204030204" pitchFamily="34" charset="0"/>
                        </a:rPr>
                        <a:t>5 ημέρες</a:t>
                      </a:r>
                      <a:r>
                        <a:rPr lang="en-US" sz="1600" kern="1200" baseline="0" dirty="0">
                          <a:latin typeface="Calibri" panose="020F0502020204030204" pitchFamily="34" charset="0"/>
                          <a:ea typeface="Calibri" panose="020F0502020204030204" pitchFamily="34" charset="0"/>
                          <a:cs typeface="Calibri" panose="020F0502020204030204" pitchFamily="34" charset="0"/>
                        </a:rPr>
                        <a:t>*</a:t>
                      </a: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kern="1200" dirty="0">
                        <a:latin typeface="Calibri" panose="020F0502020204030204" pitchFamily="34" charset="0"/>
                        <a:ea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30 – 365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a:latin typeface="Calibri" panose="020F0502020204030204" pitchFamily="34" charset="0"/>
                          <a:ea typeface="Calibri" panose="020F0502020204030204" pitchFamily="34" charset="0"/>
                          <a:cs typeface="Calibri" panose="020F0502020204030204" pitchFamily="34" charset="0"/>
                        </a:rPr>
                        <a:t>(</a:t>
                      </a:r>
                      <a:r>
                        <a:rPr lang="en-US" sz="1600" kern="1200" dirty="0">
                          <a:latin typeface="Calibri" panose="020F0502020204030204" pitchFamily="34" charset="0"/>
                          <a:ea typeface="Calibri" panose="020F0502020204030204" pitchFamily="34" charset="0"/>
                          <a:cs typeface="Calibri" panose="020F0502020204030204" pitchFamily="34" charset="0"/>
                        </a:rPr>
                        <a:t>Erasmus</a:t>
                      </a:r>
                      <a:r>
                        <a:rPr lang="en-US" sz="1600" kern="1200" baseline="0" dirty="0">
                          <a:latin typeface="Calibri" panose="020F0502020204030204" pitchFamily="34" charset="0"/>
                          <a:ea typeface="Calibri" panose="020F0502020204030204" pitchFamily="34" charset="0"/>
                          <a:cs typeface="Calibri" panose="020F050202020403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9A8875D-7A6C-CBF4-AB8C-D144D2E83948}"/>
              </a:ext>
            </a:extLst>
          </p:cNvPr>
          <p:cNvSpPr txBox="1"/>
          <p:nvPr/>
        </p:nvSpPr>
        <p:spPr>
          <a:xfrm>
            <a:off x="2479015" y="5881201"/>
            <a:ext cx="7416824" cy="646331"/>
          </a:xfrm>
          <a:prstGeom prst="rect">
            <a:avLst/>
          </a:prstGeom>
          <a:solidFill>
            <a:srgbClr val="70AD47">
              <a:lumMod val="40000"/>
              <a:lumOff val="6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Διάρκεια φυσικής κινητικότητας. Οι δραστηριότητες μπορούν σε όλες τις περιπτώσεις να συνδυαστούν με επιπλέον διαδικτυακές δραστηριότητες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“blended activities”)</a:t>
            </a:r>
            <a:endPar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Για άτομα με λιγότερες ευκαιρίες η κινητικότητα μπορεί να είναι 2 – 89 ημέρες</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08D7A47-959A-4740-49BA-D75D2172BF41}"/>
              </a:ext>
            </a:extLst>
          </p:cNvPr>
          <p:cNvSpPr txBox="1"/>
          <p:nvPr/>
        </p:nvSpPr>
        <p:spPr>
          <a:xfrm>
            <a:off x="2034776" y="4315001"/>
            <a:ext cx="8305303" cy="1477328"/>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defRPr/>
            </a:pPr>
            <a:r>
              <a:rPr kumimoji="0" lang="el-GR"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ΕΕΚ</a:t>
            </a:r>
            <a:r>
              <a:rPr kumimoji="0" lang="en-US"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l-GR"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οι κινητικότητες σύντομης/μεγάλης διάρκειας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πραγματοποιούνται</a:t>
            </a:r>
            <a:r>
              <a:rPr lang="en-US" kern="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επιχειρήσεις ή άλλους οργανισμούς ενεργούς στον πεδίο της ΕΕΚ/της αγοράς εργασίας. Οι ομαδικές κινητικότητες πραγματοποιούνται σε </a:t>
            </a:r>
            <a:r>
              <a:rPr lang="el-GR" kern="0" dirty="0" err="1">
                <a:solidFill>
                  <a:prstClr val="black"/>
                </a:solidFill>
                <a:latin typeface="Calibri" panose="020F0502020204030204" pitchFamily="34" charset="0"/>
                <a:ea typeface="Calibri" panose="020F0502020204030204" pitchFamily="34" charset="0"/>
                <a:cs typeface="Calibri" panose="020F0502020204030204" pitchFamily="34" charset="0"/>
              </a:rPr>
              <a:t>παρόχους</a:t>
            </a:r>
            <a:r>
              <a:rPr lang="el-GR" kern="0" dirty="0">
                <a:solidFill>
                  <a:prstClr val="black"/>
                </a:solidFill>
                <a:latin typeface="Calibri" panose="020F0502020204030204" pitchFamily="34" charset="0"/>
                <a:ea typeface="Calibri" panose="020F0502020204030204" pitchFamily="34" charset="0"/>
                <a:cs typeface="Calibri" panose="020F0502020204030204" pitchFamily="34" charset="0"/>
              </a:rPr>
              <a:t> ΕΕΚ, αλλά συχνά περιλαμβάνουν και </a:t>
            </a:r>
            <a:r>
              <a:rPr kumimoji="0" lang="el-GR"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κατάρτιση στο χώρο εργασίας με τη μορφή τοποθέτησης σε μία επιχείρηση</a:t>
            </a:r>
          </a:p>
        </p:txBody>
      </p:sp>
    </p:spTree>
    <p:extLst>
      <p:ext uri="{BB962C8B-B14F-4D97-AF65-F5344CB8AC3E}">
        <p14:creationId xmlns:p14="http://schemas.microsoft.com/office/powerpoint/2010/main" val="132388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590309"/>
          </a:xfrm>
          <a:prstGeom prst="rect">
            <a:avLst/>
          </a:prstGeom>
          <a:solidFill>
            <a:srgbClr val="2FA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81834" y="76584"/>
            <a:ext cx="5046381" cy="492443"/>
          </a:xfrm>
          <a:prstGeom prst="rect">
            <a:avLst/>
          </a:prstGeom>
          <a:noFill/>
        </p:spPr>
        <p:txBody>
          <a:bodyPr wrap="none" rtlCol="0">
            <a:spAutoFit/>
          </a:bodyPr>
          <a:lstStyle/>
          <a:p>
            <a:r>
              <a:rPr lang="el-GR" sz="2600" b="1" dirty="0">
                <a:solidFill>
                  <a:schemeClr val="bg1"/>
                </a:solidFill>
              </a:rPr>
              <a:t>ΠΡΟΠΑΡΑΣΚΕΥΑΣΤΙΚΕΣ ΕΠΙΣΚΕΨΕΙΣ</a:t>
            </a:r>
            <a:endParaRPr lang="en-GB" sz="2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901" y="6131970"/>
            <a:ext cx="639485" cy="547845"/>
          </a:xfrm>
          <a:prstGeom prst="rect">
            <a:avLst/>
          </a:prstGeom>
        </p:spPr>
      </p:pic>
      <p:sp>
        <p:nvSpPr>
          <p:cNvPr id="22" name="Rectangle 21"/>
          <p:cNvSpPr/>
          <p:nvPr/>
        </p:nvSpPr>
        <p:spPr>
          <a:xfrm>
            <a:off x="598432" y="938830"/>
            <a:ext cx="5736428" cy="6001643"/>
          </a:xfrm>
          <a:prstGeom prst="rect">
            <a:avLst/>
          </a:prstGeom>
        </p:spPr>
        <p:txBody>
          <a:bodyPr wrap="square">
            <a:spAutoFit/>
          </a:bodyPr>
          <a:lstStyle/>
          <a:p>
            <a:pPr marL="285750" indent="-285750">
              <a:buFont typeface="Wingdings" panose="05000000000000000000" pitchFamily="2" charset="2"/>
              <a:buChar char="ü"/>
            </a:pPr>
            <a:r>
              <a:rPr lang="el-GR" sz="2400" dirty="0"/>
              <a:t>Σύντομες επισκέψεις (</a:t>
            </a:r>
            <a:r>
              <a:rPr lang="el-GR" sz="2400" b="1" dirty="0"/>
              <a:t>1-2 μέρες</a:t>
            </a:r>
            <a:r>
              <a:rPr lang="el-GR" sz="2400" dirty="0"/>
              <a:t>) σε έναν υποψήφιο οργανισμό υποδοχής</a:t>
            </a:r>
          </a:p>
          <a:p>
            <a:endParaRPr lang="el-GR" sz="2400" dirty="0"/>
          </a:p>
          <a:p>
            <a:pPr marL="285750" indent="-285750">
              <a:buFont typeface="Wingdings" panose="05000000000000000000" pitchFamily="2" charset="2"/>
              <a:buChar char="ü"/>
            </a:pPr>
            <a:r>
              <a:rPr lang="el-GR" sz="2400" dirty="0"/>
              <a:t>Μέχρι </a:t>
            </a:r>
            <a:r>
              <a:rPr lang="el-GR" sz="2400" b="1" dirty="0"/>
              <a:t>3 άτομα </a:t>
            </a:r>
            <a:r>
              <a:rPr lang="el-GR" sz="2400" dirty="0"/>
              <a:t>ανά επίσκεψη και μέχρι </a:t>
            </a:r>
            <a:r>
              <a:rPr lang="el-GR" sz="2400" b="1" dirty="0"/>
              <a:t>1 επίσκεψη </a:t>
            </a:r>
            <a:r>
              <a:rPr lang="el-GR" sz="2400" dirty="0"/>
              <a:t>ανά οργανισμό</a:t>
            </a:r>
          </a:p>
          <a:p>
            <a:endParaRPr lang="el-GR" sz="2400" dirty="0"/>
          </a:p>
          <a:p>
            <a:pPr marL="285750" indent="-285750">
              <a:buFont typeface="Wingdings" panose="05000000000000000000" pitchFamily="2" charset="2"/>
              <a:buChar char="ü"/>
            </a:pPr>
            <a:r>
              <a:rPr lang="el-GR" sz="2400" dirty="0"/>
              <a:t>Για διασφάλιση της ποιότητας των επερχόμενων κινητικοτήτων ή τη </a:t>
            </a:r>
            <a:r>
              <a:rPr lang="el-GR" sz="2400" b="1" dirty="0"/>
              <a:t>διευκόλυνση νέας συνεργασίας </a:t>
            </a:r>
            <a:r>
              <a:rPr lang="el-GR" sz="2400" dirty="0"/>
              <a:t>με κάποιον οργανισμό υποδοχής</a:t>
            </a:r>
          </a:p>
          <a:p>
            <a:pPr marL="285750" indent="-285750">
              <a:buFont typeface="Wingdings" panose="05000000000000000000" pitchFamily="2" charset="2"/>
              <a:buChar char="ü"/>
            </a:pPr>
            <a:endParaRPr lang="el-GR" sz="2400" dirty="0"/>
          </a:p>
          <a:p>
            <a:pPr marL="285750" indent="-285750">
              <a:buFont typeface="Wingdings" panose="05000000000000000000" pitchFamily="2" charset="2"/>
              <a:buChar char="ü"/>
            </a:pPr>
            <a:r>
              <a:rPr lang="el-GR" sz="2400" dirty="0"/>
              <a:t>Αξιοποιούνται συνήθως πριν από κινητικότητες </a:t>
            </a:r>
            <a:r>
              <a:rPr lang="el-GR" sz="2400" b="1" dirty="0"/>
              <a:t>ατόμων με λιγότερες ευκαιρίες και μακράς διάρκειας κινητικότητες</a:t>
            </a:r>
            <a:endParaRPr lang="el-GR" sz="2400" dirty="0"/>
          </a:p>
          <a:p>
            <a:endParaRPr lang="el-GR" sz="2400" dirty="0"/>
          </a:p>
        </p:txBody>
      </p:sp>
      <p:sp>
        <p:nvSpPr>
          <p:cNvPr id="8" name="Rectangle: Rounded Corners 7">
            <a:extLst>
              <a:ext uri="{FF2B5EF4-FFF2-40B4-BE49-F238E27FC236}">
                <a16:creationId xmlns:a16="http://schemas.microsoft.com/office/drawing/2014/main" id="{EDDA7672-800F-7B9E-703D-5C85CEE73F4F}"/>
              </a:ext>
            </a:extLst>
          </p:cNvPr>
          <p:cNvSpPr/>
          <p:nvPr/>
        </p:nvSpPr>
        <p:spPr>
          <a:xfrm>
            <a:off x="7455877" y="1029733"/>
            <a:ext cx="2903974" cy="451695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2000" b="1" dirty="0"/>
              <a:t>ΠΟΙΟΙ ΣΥΜΜΕΤΕΧΟΥΝ</a:t>
            </a:r>
            <a:r>
              <a:rPr lang="en-US" sz="2000" b="1" dirty="0"/>
              <a:t>:</a:t>
            </a:r>
          </a:p>
          <a:p>
            <a:pPr algn="ctr"/>
            <a:endParaRPr lang="el-GR" sz="2000" dirty="0"/>
          </a:p>
          <a:p>
            <a:pPr algn="ctr"/>
            <a:r>
              <a:rPr lang="el-GR" sz="2000" dirty="0"/>
              <a:t>Μέλη του προσωπικού κατά κανόνα</a:t>
            </a:r>
          </a:p>
          <a:p>
            <a:pPr algn="ctr"/>
            <a:r>
              <a:rPr lang="el-GR" sz="2000" dirty="0"/>
              <a:t> </a:t>
            </a:r>
          </a:p>
          <a:p>
            <a:pPr algn="ctr"/>
            <a:r>
              <a:rPr lang="el-GR" sz="2000" dirty="0"/>
              <a:t>Συμμετέχοντες</a:t>
            </a:r>
            <a:r>
              <a:rPr lang="en-US" sz="2000" dirty="0"/>
              <a:t> </a:t>
            </a:r>
            <a:r>
              <a:rPr lang="el-GR" sz="2000" dirty="0"/>
              <a:t>ατόμων με λιγότερες ευκαιρίες</a:t>
            </a:r>
          </a:p>
          <a:p>
            <a:pPr algn="ctr"/>
            <a:endParaRPr lang="el-GR" sz="2000" dirty="0"/>
          </a:p>
          <a:p>
            <a:pPr algn="ctr"/>
            <a:r>
              <a:rPr lang="el-GR" sz="2000" dirty="0"/>
              <a:t>Εκπαιδευόμενοι σε μεγάλης διάρκειας κινητικότητες </a:t>
            </a:r>
            <a:endParaRPr lang="en-US" sz="2000" dirty="0"/>
          </a:p>
        </p:txBody>
      </p:sp>
      <p:pic>
        <p:nvPicPr>
          <p:cNvPr id="10" name="Graphic 9" descr="Exclamation mark with solid fill">
            <a:extLst>
              <a:ext uri="{FF2B5EF4-FFF2-40B4-BE49-F238E27FC236}">
                <a16:creationId xmlns:a16="http://schemas.microsoft.com/office/drawing/2014/main" id="{73964FF8-D5D0-4F0B-560A-775BAEC02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65375" y="6110332"/>
            <a:ext cx="449359" cy="449359"/>
          </a:xfrm>
          <a:prstGeom prst="rect">
            <a:avLst/>
          </a:prstGeom>
        </p:spPr>
      </p:pic>
      <p:sp>
        <p:nvSpPr>
          <p:cNvPr id="13" name="TextBox 12">
            <a:extLst>
              <a:ext uri="{FF2B5EF4-FFF2-40B4-BE49-F238E27FC236}">
                <a16:creationId xmlns:a16="http://schemas.microsoft.com/office/drawing/2014/main" id="{60E26C6A-A9C8-B512-C0D9-F31E4D8F9D56}"/>
              </a:ext>
            </a:extLst>
          </p:cNvPr>
          <p:cNvSpPr txBox="1"/>
          <p:nvPr/>
        </p:nvSpPr>
        <p:spPr>
          <a:xfrm>
            <a:off x="5465375" y="6110332"/>
            <a:ext cx="6094324" cy="646331"/>
          </a:xfrm>
          <a:prstGeom prst="rect">
            <a:avLst/>
          </a:prstGeom>
          <a:noFill/>
        </p:spPr>
        <p:txBody>
          <a:bodyPr wrap="square">
            <a:spAutoFit/>
          </a:bodyPr>
          <a:lstStyle/>
          <a:p>
            <a:pPr algn="ctr"/>
            <a:r>
              <a:rPr lang="el-GR" i="1" dirty="0"/>
              <a:t>Δεν αποτελεί ανεξάρτητη δραστηριότητα αλλά λειτουργεί υποστηρικτικά</a:t>
            </a:r>
          </a:p>
        </p:txBody>
      </p:sp>
    </p:spTree>
    <p:extLst>
      <p:ext uri="{BB962C8B-B14F-4D97-AF65-F5344CB8AC3E}">
        <p14:creationId xmlns:p14="http://schemas.microsoft.com/office/powerpoint/2010/main" val="696548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4520</TotalTime>
  <Words>12205</Words>
  <Application>Microsoft Office PowerPoint</Application>
  <PresentationFormat>Widescreen</PresentationFormat>
  <Paragraphs>1154</Paragraphs>
  <Slides>64</Slides>
  <Notes>64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64</vt:i4>
      </vt:variant>
    </vt:vector>
  </HeadingPairs>
  <TitlesOfParts>
    <vt:vector size="78" baseType="lpstr">
      <vt:lpstr>Arial</vt:lpstr>
      <vt:lpstr>Calibri</vt:lpstr>
      <vt:lpstr>Calibri Light</vt:lpstr>
      <vt:lpstr>Century Gothic</vt:lpstr>
      <vt:lpstr>Fira Sans Extra Condensed Medium</vt:lpstr>
      <vt:lpstr>Noto Sans Symbols</vt:lpstr>
      <vt:lpstr>Poppins</vt:lpstr>
      <vt:lpstr>Roboto</vt:lpstr>
      <vt:lpstr>Segoe UI</vt:lpstr>
      <vt:lpstr>Times New Roman</vt:lpstr>
      <vt:lpstr>Times New Roman Bold</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Despo Demetriou</dc:creator>
  <cp:lastModifiedBy>Anna Pafiti</cp:lastModifiedBy>
  <cp:revision>1306</cp:revision>
  <dcterms:created xsi:type="dcterms:W3CDTF">2023-07-18T06:23:09Z</dcterms:created>
  <dcterms:modified xsi:type="dcterms:W3CDTF">2025-10-08T09:31:40Z</dcterms:modified>
</cp:coreProperties>
</file>